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7" r:id="rId22"/>
    <p:sldId id="28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500" autoAdjust="0"/>
    <p:restoredTop sz="79724" autoAdjust="0"/>
  </p:normalViewPr>
  <p:slideViewPr>
    <p:cSldViewPr snapToGrid="0">
      <p:cViewPr varScale="1">
        <p:scale>
          <a:sx n="86" d="100"/>
          <a:sy n="86" d="100"/>
        </p:scale>
        <p:origin x="-2250" y="-8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5952"/>
    </p:cViewPr>
  </p:sorterViewPr>
  <p:notesViewPr>
    <p:cSldViewPr snapToGrid="0" snapToObjects="1">
      <p:cViewPr varScale="1">
        <p:scale>
          <a:sx n="125" d="100"/>
          <a:sy n="125" d="100"/>
        </p:scale>
        <p:origin x="-236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2/22/2012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2/22/2012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B766F0-24DC-4676-A077-1C242E6AC687}" type="slidenum">
              <a:rPr lang="en-US" altLang="zh-CN"/>
              <a:pPr/>
              <a:t>1</a:t>
            </a:fld>
            <a:endParaRPr lang="en-US" altLang="zh-CN"/>
          </a:p>
        </p:txBody>
      </p:sp>
      <p:sp>
        <p:nvSpPr>
          <p:cNvPr id="775170" name="Rectangle 2"/>
          <p:cNvSpPr>
            <a:spLocks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153DEA-5B95-44EA-B5B6-2BC3E6AD2C91}" type="slidenum">
              <a:rPr lang="en-US" altLang="zh-CN"/>
              <a:pPr/>
              <a:t>10</a:t>
            </a:fld>
            <a:endParaRPr lang="en-US" altLang="zh-CN"/>
          </a:p>
        </p:txBody>
      </p:sp>
      <p:sp>
        <p:nvSpPr>
          <p:cNvPr id="888834" name="Rectangle 2"/>
          <p:cNvSpPr>
            <a:spLocks noChangeArrowheads="1" noTextEdit="1"/>
          </p:cNvSpPr>
          <p:nvPr>
            <p:ph type="sldImg"/>
          </p:nvPr>
        </p:nvSpPr>
        <p:spPr>
          <a:ln/>
        </p:spPr>
      </p:sp>
      <p:sp>
        <p:nvSpPr>
          <p:cNvPr id="888835" name="Rectangle 3"/>
          <p:cNvSpPr>
            <a:spLocks noGrp="1" noChangeArrowheads="1"/>
          </p:cNvSpPr>
          <p:nvPr>
            <p:ph type="body" idx="1"/>
          </p:nvPr>
        </p:nvSpPr>
        <p:spPr/>
        <p:txBody>
          <a:bodyPr/>
          <a:lstStyle/>
          <a:p>
            <a:pPr marL="457200" indent="-457200">
              <a:buFontTx/>
              <a:buAutoNum type="arabicPeriod"/>
            </a:pPr>
            <a:r>
              <a:rPr lang="en-US" altLang="zh-CN" dirty="0" smtClean="0">
                <a:ea typeface="宋体" pitchFamily="2" charset="-122"/>
              </a:rPr>
              <a:t>[CGO 2004]</a:t>
            </a:r>
          </a:p>
          <a:p>
            <a:pPr marL="457200" indent="-457200">
              <a:buFontTx/>
              <a:buAutoNum type="arabicPeriod"/>
            </a:pPr>
            <a:r>
              <a:rPr lang="en-US" altLang="zh-CN" dirty="0" smtClean="0">
                <a:ea typeface="宋体" pitchFamily="2" charset="-122"/>
              </a:rPr>
              <a:t>http://llvm.org</a:t>
            </a:r>
          </a:p>
          <a:p>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9D75E0-1861-43DF-A9DD-F44E53B3C877}" type="slidenum">
              <a:rPr lang="en-US" altLang="zh-CN"/>
              <a:pPr/>
              <a:t>11</a:t>
            </a:fld>
            <a:endParaRPr lang="en-US" altLang="zh-CN"/>
          </a:p>
        </p:txBody>
      </p:sp>
      <p:sp>
        <p:nvSpPr>
          <p:cNvPr id="854018" name="Rectangle 2"/>
          <p:cNvSpPr>
            <a:spLocks noChangeArrowheads="1" noTextEdit="1"/>
          </p:cNvSpPr>
          <p:nvPr>
            <p:ph type="sldImg"/>
          </p:nvPr>
        </p:nvSpPr>
        <p:spPr>
          <a:ln/>
        </p:spPr>
      </p:sp>
      <p:sp>
        <p:nvSpPr>
          <p:cNvPr id="854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EFA69-7117-40D2-8F2E-E67966EB197C}" type="slidenum">
              <a:rPr lang="en-US" altLang="zh-CN"/>
              <a:pPr/>
              <a:t>12</a:t>
            </a:fld>
            <a:endParaRPr lang="en-US" altLang="zh-CN"/>
          </a:p>
        </p:txBody>
      </p:sp>
      <p:sp>
        <p:nvSpPr>
          <p:cNvPr id="990210" name="Rectangle 2"/>
          <p:cNvSpPr>
            <a:spLocks noChangeArrowheads="1" noTextEdit="1"/>
          </p:cNvSpPr>
          <p:nvPr>
            <p:ph type="sldImg"/>
          </p:nvPr>
        </p:nvSpPr>
        <p:spPr>
          <a:ln/>
        </p:spPr>
      </p:sp>
      <p:sp>
        <p:nvSpPr>
          <p:cNvPr id="99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92F28-0681-40BD-8865-B1B18A26BE72}" type="slidenum">
              <a:rPr lang="en-US" altLang="zh-CN"/>
              <a:pPr/>
              <a:t>13</a:t>
            </a:fld>
            <a:endParaRPr lang="en-US" altLang="zh-CN"/>
          </a:p>
        </p:txBody>
      </p:sp>
      <p:sp>
        <p:nvSpPr>
          <p:cNvPr id="934914" name="Rectangle 2"/>
          <p:cNvSpPr>
            <a:spLocks noChangeArrowheads="1" noTextEdit="1"/>
          </p:cNvSpPr>
          <p:nvPr>
            <p:ph type="sldImg"/>
          </p:nvPr>
        </p:nvSpPr>
        <p:spPr>
          <a:ln/>
        </p:spPr>
      </p:sp>
      <p:sp>
        <p:nvSpPr>
          <p:cNvPr id="934915" name="Rectangle 3"/>
          <p:cNvSpPr>
            <a:spLocks noGrp="1" noChangeArrowheads="1"/>
          </p:cNvSpPr>
          <p:nvPr>
            <p:ph type="body" idx="1"/>
          </p:nvPr>
        </p:nvSpPr>
        <p:spPr/>
        <p:txBody>
          <a:bodyPr/>
          <a:lstStyle/>
          <a:p>
            <a:r>
              <a:rPr lang="en-US" altLang="zh-CN"/>
              <a:t>1) Memory safety guarantees -&gt; SVA Safety Guarantees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001BA3-C0F8-44C2-9446-C58A9D698722}" type="slidenum">
              <a:rPr lang="en-US" altLang="zh-CN"/>
              <a:pPr/>
              <a:t>14</a:t>
            </a:fld>
            <a:endParaRPr lang="en-US" altLang="zh-CN"/>
          </a:p>
        </p:txBody>
      </p:sp>
      <p:sp>
        <p:nvSpPr>
          <p:cNvPr id="967682" name="Rectangle 2"/>
          <p:cNvSpPr>
            <a:spLocks noChangeArrowheads="1" noTextEdit="1"/>
          </p:cNvSpPr>
          <p:nvPr>
            <p:ph type="sldImg"/>
          </p:nvPr>
        </p:nvSpPr>
        <p:spPr>
          <a:ln/>
        </p:spPr>
      </p:sp>
      <p:sp>
        <p:nvSpPr>
          <p:cNvPr id="967683" name="Rectangle 3"/>
          <p:cNvSpPr>
            <a:spLocks noGrp="1" noChangeArrowheads="1"/>
          </p:cNvSpPr>
          <p:nvPr>
            <p:ph type="body" idx="1"/>
          </p:nvPr>
        </p:nvSpPr>
        <p:spPr/>
        <p:txBody>
          <a:bodyPr/>
          <a:lstStyle/>
          <a:p>
            <a:r>
              <a:rPr lang="en-US" altLang="zh-CN"/>
              <a:t>1) Note how we chose not to use FAT Pointers.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982ED3-DC06-4270-98D5-8A62394034D6}" type="slidenum">
              <a:rPr lang="en-US" altLang="zh-CN"/>
              <a:pPr/>
              <a:t>15</a:t>
            </a:fld>
            <a:endParaRPr lang="en-US" altLang="zh-CN"/>
          </a:p>
        </p:txBody>
      </p:sp>
      <p:sp>
        <p:nvSpPr>
          <p:cNvPr id="992258" name="Rectangle 2"/>
          <p:cNvSpPr>
            <a:spLocks noChangeArrowheads="1" noTextEdit="1"/>
          </p:cNvSpPr>
          <p:nvPr>
            <p:ph type="sldImg"/>
          </p:nvPr>
        </p:nvSpPr>
        <p:spPr>
          <a:ln/>
        </p:spPr>
      </p:sp>
      <p:sp>
        <p:nvSpPr>
          <p:cNvPr id="992259" name="Rectangle 3"/>
          <p:cNvSpPr>
            <a:spLocks noGrp="1" noChangeArrowheads="1"/>
          </p:cNvSpPr>
          <p:nvPr>
            <p:ph type="body" idx="1"/>
          </p:nvPr>
        </p:nvSpPr>
        <p:spPr/>
        <p:txBody>
          <a:bodyPr/>
          <a:lstStyle/>
          <a:p>
            <a:r>
              <a:rPr lang="en-US" altLang="zh-CN"/>
              <a:t>Say "assuming the pointer analysis can disambiguate P1...P4, we only need merge P1 and P4 into one Metapool."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6F813B-C558-478F-9E18-C7E0BF88D62D}" type="slidenum">
              <a:rPr lang="en-US" altLang="zh-CN"/>
              <a:pPr/>
              <a:t>16</a:t>
            </a:fld>
            <a:endParaRPr lang="en-US" altLang="zh-CN"/>
          </a:p>
        </p:txBody>
      </p:sp>
      <p:sp>
        <p:nvSpPr>
          <p:cNvPr id="788482" name="Rectangle 2"/>
          <p:cNvSpPr>
            <a:spLocks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CF7DBC-AA49-4DF0-AFDC-1849C26B7E9D}" type="slidenum">
              <a:rPr lang="en-US" altLang="zh-CN"/>
              <a:pPr/>
              <a:t>17</a:t>
            </a:fld>
            <a:endParaRPr lang="en-US" altLang="zh-CN"/>
          </a:p>
        </p:txBody>
      </p:sp>
      <p:sp>
        <p:nvSpPr>
          <p:cNvPr id="1013762" name="Rectangle 2"/>
          <p:cNvSpPr>
            <a:spLocks noChangeArrowheads="1" noTextEdit="1"/>
          </p:cNvSpPr>
          <p:nvPr>
            <p:ph type="sldImg"/>
          </p:nvPr>
        </p:nvSpPr>
        <p:spPr>
          <a:ln/>
        </p:spPr>
      </p:sp>
      <p:sp>
        <p:nvSpPr>
          <p:cNvPr id="1013763" name="Rectangle 3"/>
          <p:cNvSpPr>
            <a:spLocks noGrp="1" noChangeArrowheads="1"/>
          </p:cNvSpPr>
          <p:nvPr>
            <p:ph type="body" idx="1"/>
          </p:nvPr>
        </p:nvSpPr>
        <p:spPr/>
        <p:txBody>
          <a:bodyPr/>
          <a:lstStyle/>
          <a:p>
            <a:r>
              <a:rPr lang="en-US" altLang="zh-CN"/>
              <a:t>Enables sound analysis.</a:t>
            </a:r>
          </a:p>
          <a:p>
            <a:r>
              <a:rPr lang="en-US" altLang="zh-CN"/>
              <a:t>Read PLDI/TOPLAS CCured Paper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5DFFF2-7720-4996-9119-9B80242768AF}" type="slidenum">
              <a:rPr lang="en-US" altLang="zh-CN"/>
              <a:pPr/>
              <a:t>18</a:t>
            </a:fld>
            <a:endParaRPr lang="en-US" altLang="zh-CN"/>
          </a:p>
        </p:txBody>
      </p:sp>
      <p:sp>
        <p:nvSpPr>
          <p:cNvPr id="1011714" name="Rectangle 2"/>
          <p:cNvSpPr>
            <a:spLocks noChangeArrowheads="1" noTextEdit="1"/>
          </p:cNvSpPr>
          <p:nvPr>
            <p:ph type="sldImg"/>
          </p:nvPr>
        </p:nvSpPr>
        <p:spPr>
          <a:ln/>
        </p:spPr>
      </p:sp>
      <p:sp>
        <p:nvSpPr>
          <p:cNvPr id="1011715" name="Rectangle 3"/>
          <p:cNvSpPr>
            <a:spLocks noGrp="1" noChangeArrowheads="1"/>
          </p:cNvSpPr>
          <p:nvPr>
            <p:ph type="body" idx="1"/>
          </p:nvPr>
        </p:nvSpPr>
        <p:spPr/>
        <p:txBody>
          <a:bodyPr/>
          <a:lstStyle/>
          <a:p>
            <a:r>
              <a:rPr lang="en-US" altLang="zh-CN"/>
              <a:t>Enables sound analysis.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24E9F-41EA-43CD-AC83-2DE5C5AF7493}" type="slidenum">
              <a:rPr lang="en-US" altLang="zh-CN"/>
              <a:pPr/>
              <a:t>19</a:t>
            </a:fld>
            <a:endParaRPr lang="en-US" altLang="zh-CN"/>
          </a:p>
        </p:txBody>
      </p:sp>
      <p:sp>
        <p:nvSpPr>
          <p:cNvPr id="924674" name="Rectangle 2"/>
          <p:cNvSpPr>
            <a:spLocks noChangeArrowheads="1" noTextEdit="1"/>
          </p:cNvSpPr>
          <p:nvPr>
            <p:ph type="sldImg"/>
          </p:nvPr>
        </p:nvSpPr>
        <p:spPr>
          <a:ln/>
        </p:spPr>
      </p:sp>
      <p:sp>
        <p:nvSpPr>
          <p:cNvPr id="924675" name="Rectangle 3"/>
          <p:cNvSpPr>
            <a:spLocks noGrp="1" noChangeArrowheads="1"/>
          </p:cNvSpPr>
          <p:nvPr>
            <p:ph type="body" idx="1"/>
          </p:nvPr>
        </p:nvSpPr>
        <p:spPr/>
        <p:txBody>
          <a:bodyPr/>
          <a:lstStyle/>
          <a:p>
            <a:r>
              <a:rPr lang="en-US" altLang="zh-CN"/>
              <a:t>Say "assuming the pointer analysis can disambiguate P1...P4, we only need merge P1 and P4 into one Metapool."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161D1A-2AC5-4B11-A928-B940102102A3}" type="slidenum">
              <a:rPr lang="en-US" altLang="zh-CN"/>
              <a:pPr/>
              <a:t>2</a:t>
            </a:fld>
            <a:endParaRPr lang="en-US" altLang="zh-CN"/>
          </a:p>
        </p:txBody>
      </p:sp>
      <p:sp>
        <p:nvSpPr>
          <p:cNvPr id="941058" name="Rectangle 2"/>
          <p:cNvSpPr>
            <a:spLocks noChangeArrowheads="1" noTextEdit="1"/>
          </p:cNvSpPr>
          <p:nvPr>
            <p:ph type="sldImg"/>
          </p:nvPr>
        </p:nvSpPr>
        <p:spPr>
          <a:ln/>
        </p:spPr>
      </p:sp>
      <p:sp>
        <p:nvSpPr>
          <p:cNvPr id="941059" name="Rectangle 3"/>
          <p:cNvSpPr>
            <a:spLocks noGrp="1" noChangeArrowheads="1"/>
          </p:cNvSpPr>
          <p:nvPr>
            <p:ph type="body" idx="1"/>
          </p:nvPr>
        </p:nvSpPr>
        <p:spPr/>
        <p:txBody>
          <a:bodyPr/>
          <a:lstStyle/>
          <a:p>
            <a:pPr marL="228600" indent="-228600"/>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9C49DB-F03F-43BF-9BB2-18EEA208F7AE}" type="slidenum">
              <a:rPr lang="en-US" altLang="zh-CN"/>
              <a:pPr/>
              <a:t>20</a:t>
            </a:fld>
            <a:endParaRPr lang="en-US" altLang="zh-CN"/>
          </a:p>
        </p:txBody>
      </p:sp>
      <p:sp>
        <p:nvSpPr>
          <p:cNvPr id="857090" name="Rectangle 2"/>
          <p:cNvSpPr>
            <a:spLocks noChangeArrowheads="1" noTextEdit="1"/>
          </p:cNvSpPr>
          <p:nvPr>
            <p:ph type="sldImg"/>
          </p:nvPr>
        </p:nvSpPr>
        <p:spPr>
          <a:ln/>
        </p:spPr>
      </p:sp>
      <p:sp>
        <p:nvSpPr>
          <p:cNvPr id="857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p:spPr>
        <p:txBody>
          <a:bodyPr/>
          <a:lstStyle/>
          <a:p>
            <a:r>
              <a:rPr lang="en-US" altLang="zh-CN" smtClean="0">
                <a:latin typeface="Arial" pitchFamily="34" charset="0"/>
              </a:rPr>
              <a:t>API is </a:t>
            </a:r>
            <a:r>
              <a:rPr lang="en-US" altLang="zh-CN" i="1" smtClean="0">
                <a:latin typeface="Arial" pitchFamily="34" charset="0"/>
              </a:rPr>
              <a:t>intended</a:t>
            </a:r>
            <a:r>
              <a:rPr lang="en-US" altLang="zh-CN" smtClean="0">
                <a:latin typeface="Arial" pitchFamily="34" charset="0"/>
              </a:rPr>
              <a:t> to be both OS-neutral and hardware-neutral.  It has only been implemented on i686 and used for Linux, so far.</a:t>
            </a:r>
          </a:p>
          <a:p>
            <a:r>
              <a:rPr lang="en-US" altLang="zh-CN" smtClean="0">
                <a:latin typeface="Arial" pitchFamily="34" charset="0"/>
              </a:rPr>
              <a:t>Like a microkernel abstraction, key difference is that it enables SVA to make guarantees about the software running above</a:t>
            </a:r>
          </a:p>
        </p:txBody>
      </p:sp>
      <p:sp>
        <p:nvSpPr>
          <p:cNvPr id="32772" name="Slide Number Placeholder 3"/>
          <p:cNvSpPr>
            <a:spLocks noGrp="1"/>
          </p:cNvSpPr>
          <p:nvPr>
            <p:ph type="sldNum" sz="quarter" idx="5"/>
          </p:nvPr>
        </p:nvSpPr>
        <p:spPr>
          <a:noFill/>
          <a:ln>
            <a:miter lim="800000"/>
            <a:headEnd/>
            <a:tailEnd/>
          </a:ln>
        </p:spPr>
        <p:txBody>
          <a:bodyPr/>
          <a:lstStyle/>
          <a:p>
            <a:fld id="{EC150D54-C4AD-49C9-8A2D-042F2484324A}" type="slidenum">
              <a:rPr lang="en-US" altLang="zh-CN"/>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4819" name="Notes Placeholder 2"/>
          <p:cNvSpPr>
            <a:spLocks noGrp="1"/>
          </p:cNvSpPr>
          <p:nvPr>
            <p:ph type="body" idx="1"/>
          </p:nvPr>
        </p:nvSpPr>
        <p:spPr>
          <a:noFill/>
        </p:spPr>
        <p:txBody>
          <a:bodyPr/>
          <a:lstStyle/>
          <a:p>
            <a:r>
              <a:rPr lang="en-US" altLang="zh-CN" smtClean="0">
                <a:latin typeface="Arial" pitchFamily="34" charset="0"/>
              </a:rPr>
              <a:t>These operations are done using SVA-OS operations. These operations are slightly higher-level than what you find in a machine ISA like i686, but much lower level than what you see in most VM’s like the Java Virtual Machine or the CLR (used for C#).</a:t>
            </a:r>
          </a:p>
          <a:p>
            <a:r>
              <a:rPr lang="en-US" altLang="zh-CN" smtClean="0">
                <a:latin typeface="Arial" pitchFamily="34" charset="0"/>
              </a:rPr>
              <a:t>Stack management – kernel code can affect control flow by changing return addresses since kernel stacks are just memory locations, SVA prevents this by making kernel stacks their own type of object, thus not something random code can change arbitraritly</a:t>
            </a:r>
          </a:p>
        </p:txBody>
      </p:sp>
      <p:sp>
        <p:nvSpPr>
          <p:cNvPr id="34820" name="Slide Number Placeholder 3"/>
          <p:cNvSpPr>
            <a:spLocks noGrp="1"/>
          </p:cNvSpPr>
          <p:nvPr>
            <p:ph type="sldNum" sz="quarter" idx="5"/>
          </p:nvPr>
        </p:nvSpPr>
        <p:spPr>
          <a:noFill/>
          <a:ln>
            <a:miter lim="800000"/>
            <a:headEnd/>
            <a:tailEnd/>
          </a:ln>
        </p:spPr>
        <p:txBody>
          <a:bodyPr/>
          <a:lstStyle/>
          <a:p>
            <a:fld id="{9CA4F3B8-74A2-4AA2-93A2-70FCA4535541}" type="slidenum">
              <a:rPr lang="en-US" altLang="zh-CN"/>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D7DDA-72FD-43F7-BE19-F68CDE42DEAC}" type="slidenum">
              <a:rPr lang="en-US" altLang="zh-CN"/>
              <a:pPr/>
              <a:t>23</a:t>
            </a:fld>
            <a:endParaRPr lang="en-US" altLang="zh-CN"/>
          </a:p>
        </p:txBody>
      </p:sp>
      <p:sp>
        <p:nvSpPr>
          <p:cNvPr id="876546" name="Rectangle 2"/>
          <p:cNvSpPr>
            <a:spLocks noChangeArrowheads="1" noTextEdit="1"/>
          </p:cNvSpPr>
          <p:nvPr>
            <p:ph type="sldImg"/>
          </p:nvPr>
        </p:nvSpPr>
        <p:spPr>
          <a:ln/>
        </p:spPr>
      </p:sp>
      <p:sp>
        <p:nvSpPr>
          <p:cNvPr id="87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6D30A9-6D40-4AB0-87B4-417B7FAE95F0}" type="slidenum">
              <a:rPr lang="en-US" altLang="zh-CN"/>
              <a:pPr/>
              <a:t>24</a:t>
            </a:fld>
            <a:endParaRPr lang="en-US" altLang="zh-CN"/>
          </a:p>
        </p:txBody>
      </p:sp>
      <p:sp>
        <p:nvSpPr>
          <p:cNvPr id="914434" name="Rectangle 2"/>
          <p:cNvSpPr>
            <a:spLocks noChangeArrowheads="1" noTextEdit="1"/>
          </p:cNvSpPr>
          <p:nvPr>
            <p:ph type="sldImg"/>
          </p:nvPr>
        </p:nvSpPr>
        <p:spPr>
          <a:ln/>
        </p:spPr>
      </p:sp>
      <p:sp>
        <p:nvSpPr>
          <p:cNvPr id="914435" name="Rectangle 3"/>
          <p:cNvSpPr>
            <a:spLocks noGrp="1" noChangeArrowheads="1"/>
          </p:cNvSpPr>
          <p:nvPr>
            <p:ph type="body" idx="1"/>
          </p:nvPr>
        </p:nvSpPr>
        <p:spPr/>
        <p:txBody>
          <a:bodyPr/>
          <a:lstStyle/>
          <a:p>
            <a:r>
              <a:rPr lang="en-US" altLang="zh-CN"/>
              <a:t>Explain columns and rows briefly first.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4C2A6F-5BFD-447A-99CF-989CAB0D7BBB}" type="slidenum">
              <a:rPr lang="en-US" altLang="zh-CN"/>
              <a:pPr/>
              <a:t>25</a:t>
            </a:fld>
            <a:endParaRPr lang="en-US" altLang="zh-CN"/>
          </a:p>
        </p:txBody>
      </p:sp>
      <p:sp>
        <p:nvSpPr>
          <p:cNvPr id="965634" name="Rectangle 2"/>
          <p:cNvSpPr>
            <a:spLocks noChangeArrowheads="1" noTextEdit="1"/>
          </p:cNvSpPr>
          <p:nvPr>
            <p:ph type="sldImg"/>
          </p:nvPr>
        </p:nvSpPr>
        <p:spPr>
          <a:ln/>
        </p:spPr>
      </p:sp>
      <p:sp>
        <p:nvSpPr>
          <p:cNvPr id="965635" name="Rectangle 3"/>
          <p:cNvSpPr>
            <a:spLocks noGrp="1" noChangeArrowheads="1"/>
          </p:cNvSpPr>
          <p:nvPr>
            <p:ph type="body" idx="1"/>
          </p:nvPr>
        </p:nvSpPr>
        <p:spPr/>
        <p:txBody>
          <a:bodyPr/>
          <a:lstStyle/>
          <a:p>
            <a:pPr marL="228600" indent="-228600">
              <a:buFontTx/>
              <a:buAutoNum type="arabicParenR"/>
            </a:pPr>
            <a:r>
              <a:rPr lang="en-US" altLang="zh-CN"/>
              <a:t>Do CGI with differnet output sizes</a:t>
            </a:r>
          </a:p>
          <a:p>
            <a:pPr marL="228600" indent="-228600"/>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53B088-A408-41FB-A8E0-7AC6732127F8}" type="slidenum">
              <a:rPr lang="en-US" altLang="zh-CN"/>
              <a:pPr/>
              <a:t>26</a:t>
            </a:fld>
            <a:endParaRPr lang="en-US" altLang="zh-CN"/>
          </a:p>
        </p:txBody>
      </p:sp>
      <p:sp>
        <p:nvSpPr>
          <p:cNvPr id="963586" name="Rectangle 2"/>
          <p:cNvSpPr>
            <a:spLocks noChangeArrowheads="1" noTextEdit="1"/>
          </p:cNvSpPr>
          <p:nvPr>
            <p:ph type="sldImg"/>
          </p:nvPr>
        </p:nvSpPr>
        <p:spPr>
          <a:ln/>
        </p:spPr>
      </p:sp>
      <p:sp>
        <p:nvSpPr>
          <p:cNvPr id="963587" name="Rectangle 3"/>
          <p:cNvSpPr>
            <a:spLocks noGrp="1" noChangeArrowheads="1"/>
          </p:cNvSpPr>
          <p:nvPr>
            <p:ph type="body" idx="1"/>
          </p:nvPr>
        </p:nvSpPr>
        <p:spPr/>
        <p:txBody>
          <a:bodyPr/>
          <a:lstStyle/>
          <a:p>
            <a:pPr marL="228600" indent="-228600">
              <a:buFontTx/>
              <a:buAutoNum type="arabicParenR"/>
            </a:pPr>
            <a:r>
              <a:rPr lang="en-US" altLang="zh-CN"/>
              <a:t>Do stuff as in next slide</a:t>
            </a:r>
          </a:p>
          <a:p>
            <a:pPr marL="228600" indent="-228600">
              <a:buFontTx/>
              <a:buAutoNum type="arabicParenR"/>
            </a:pPr>
            <a:r>
              <a:rPr lang="en-US" altLang="zh-CN"/>
              <a:t>Describe types of applications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901E0-C458-4E41-90CF-C6724D537FE0}" type="slidenum">
              <a:rPr lang="en-US" altLang="zh-CN"/>
              <a:pPr/>
              <a:t>27</a:t>
            </a:fld>
            <a:endParaRPr lang="en-US" altLang="zh-CN"/>
          </a:p>
        </p:txBody>
      </p:sp>
      <p:sp>
        <p:nvSpPr>
          <p:cNvPr id="898050" name="Rectangle 2"/>
          <p:cNvSpPr>
            <a:spLocks noChangeArrowheads="1" noTextEdit="1"/>
          </p:cNvSpPr>
          <p:nvPr>
            <p:ph type="sldImg"/>
          </p:nvPr>
        </p:nvSpPr>
        <p:spPr>
          <a:ln/>
        </p:spPr>
      </p:sp>
      <p:sp>
        <p:nvSpPr>
          <p:cNvPr id="898051" name="Rectangle 3"/>
          <p:cNvSpPr>
            <a:spLocks noGrp="1" noChangeArrowheads="1"/>
          </p:cNvSpPr>
          <p:nvPr>
            <p:ph type="body" idx="1"/>
          </p:nvPr>
        </p:nvSpPr>
        <p:spPr/>
        <p:txBody>
          <a:bodyPr/>
          <a:lstStyle/>
          <a:p>
            <a:r>
              <a:rPr lang="en-US" altLang="zh-CN"/>
              <a:t>Only 5 because these were 5 memory safety exploits for Linux 2.4.22.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1DBE3C-F6B0-4B64-B475-E432F9EEBBD8}" type="slidenum">
              <a:rPr lang="en-US" altLang="zh-CN"/>
              <a:pPr/>
              <a:t>28</a:t>
            </a:fld>
            <a:endParaRPr lang="en-US" altLang="zh-CN"/>
          </a:p>
        </p:txBody>
      </p:sp>
      <p:sp>
        <p:nvSpPr>
          <p:cNvPr id="951298" name="Rectangle 2"/>
          <p:cNvSpPr>
            <a:spLocks noChangeArrowheads="1" noTextEdit="1"/>
          </p:cNvSpPr>
          <p:nvPr>
            <p:ph type="sldImg"/>
          </p:nvPr>
        </p:nvSpPr>
        <p:spPr>
          <a:ln/>
        </p:spPr>
      </p:sp>
      <p:sp>
        <p:nvSpPr>
          <p:cNvPr id="951299" name="Rectangle 3"/>
          <p:cNvSpPr>
            <a:spLocks noGrp="1" noChangeArrowheads="1"/>
          </p:cNvSpPr>
          <p:nvPr>
            <p:ph type="body" idx="1"/>
          </p:nvPr>
        </p:nvSpPr>
        <p:spPr/>
        <p:txBody>
          <a:bodyPr/>
          <a:lstStyle/>
          <a:p>
            <a:r>
              <a:rPr lang="en-US" altLang="zh-CN"/>
              <a:t>Move performance to another slide</a:t>
            </a:r>
          </a:p>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CB08C-0FA0-407E-9BBF-18E6568D51C3}" type="slidenum">
              <a:rPr lang="en-US" altLang="zh-CN"/>
              <a:pPr/>
              <a:t>29</a:t>
            </a:fld>
            <a:endParaRPr lang="en-US" altLang="zh-CN"/>
          </a:p>
        </p:txBody>
      </p:sp>
      <p:sp>
        <p:nvSpPr>
          <p:cNvPr id="792578" name="Rectangle 2"/>
          <p:cNvSpPr>
            <a:spLocks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5029E4-FE3C-4460-A0EF-4D19E2E1F634}" type="slidenum">
              <a:rPr lang="en-US" altLang="zh-CN"/>
              <a:pPr/>
              <a:t>3</a:t>
            </a:fld>
            <a:endParaRPr lang="en-US" altLang="zh-CN"/>
          </a:p>
        </p:txBody>
      </p:sp>
      <p:sp>
        <p:nvSpPr>
          <p:cNvPr id="881666" name="Rectangle 2"/>
          <p:cNvSpPr>
            <a:spLocks noChangeArrowheads="1" noTextEdit="1"/>
          </p:cNvSpPr>
          <p:nvPr>
            <p:ph type="sldImg"/>
          </p:nvPr>
        </p:nvSpPr>
        <p:spPr>
          <a:ln/>
        </p:spPr>
      </p:sp>
      <p:sp>
        <p:nvSpPr>
          <p:cNvPr id="881667" name="Rectangle 3"/>
          <p:cNvSpPr>
            <a:spLocks noGrp="1" noChangeArrowheads="1"/>
          </p:cNvSpPr>
          <p:nvPr>
            <p:ph type="body" idx="1"/>
          </p:nvPr>
        </p:nvSpPr>
        <p:spPr/>
        <p:txBody>
          <a:bodyPr/>
          <a:lstStyle/>
          <a:p>
            <a:r>
              <a:rPr lang="en-US" altLang="zh-CN"/>
              <a:t>Goal: convey state of the art in OS safe execution environments and doesn’t apply to commodity systems</a:t>
            </a:r>
          </a:p>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562FC1-02DF-44B2-9F9A-B3D2521A905B}" type="slidenum">
              <a:rPr lang="en-US" altLang="zh-CN"/>
              <a:pPr/>
              <a:t>30</a:t>
            </a:fld>
            <a:endParaRPr lang="en-US" altLang="zh-CN"/>
          </a:p>
        </p:txBody>
      </p:sp>
      <p:sp>
        <p:nvSpPr>
          <p:cNvPr id="1022978" name="Rectangle 2"/>
          <p:cNvSpPr>
            <a:spLocks noChangeArrowheads="1" noTextEdit="1"/>
          </p:cNvSpPr>
          <p:nvPr>
            <p:ph type="sldImg"/>
          </p:nvPr>
        </p:nvSpPr>
        <p:spPr>
          <a:ln/>
        </p:spPr>
      </p:sp>
      <p:sp>
        <p:nvSpPr>
          <p:cNvPr id="1022979" name="Rectangle 3"/>
          <p:cNvSpPr>
            <a:spLocks noGrp="1" noChangeArrowheads="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mtClean="0">
                <a:ea typeface="宋体" pitchFamily="2" charset="-122"/>
              </a:rPr>
              <a:t>http://llvm.org</a:t>
            </a:r>
          </a:p>
          <a:p>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025F93-22AE-4A2B-A924-C16A0D48D519}" type="slidenum">
              <a:rPr lang="en-US" altLang="zh-CN"/>
              <a:pPr/>
              <a:t>4</a:t>
            </a:fld>
            <a:endParaRPr lang="en-US" altLang="zh-CN"/>
          </a:p>
        </p:txBody>
      </p:sp>
      <p:sp>
        <p:nvSpPr>
          <p:cNvPr id="693250" name="Rectangle 2"/>
          <p:cNvSpPr>
            <a:spLocks noChangeArrowheads="1" noTextEdit="1"/>
          </p:cNvSpPr>
          <p:nvPr>
            <p:ph type="sldImg"/>
          </p:nvPr>
        </p:nvSpPr>
        <p:spPr>
          <a:ln/>
        </p:spPr>
      </p:sp>
      <p:sp>
        <p:nvSpPr>
          <p:cNvPr id="693251" name="Rectangle 3"/>
          <p:cNvSpPr>
            <a:spLocks noGrp="1" noChangeArrowheads="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a:t>1) Third bullet is about compiler based VM. </a:t>
            </a:r>
            <a:r>
              <a:rPr lang="en-US" altLang="zh-CN" dirty="0" smtClean="0">
                <a:ea typeface="宋体" pitchFamily="2" charset="-122"/>
              </a:rPr>
              <a:t>1. Month of Kernel Bugs (http://projects.info-pull.com/mokb/)</a:t>
            </a:r>
          </a:p>
          <a:p>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C23173-FB16-4CC1-A349-3270707932E0}" type="slidenum">
              <a:rPr lang="en-US" altLang="zh-CN"/>
              <a:pPr/>
              <a:t>5</a:t>
            </a:fld>
            <a:endParaRPr lang="en-US" altLang="zh-CN"/>
          </a:p>
        </p:txBody>
      </p:sp>
      <p:sp>
        <p:nvSpPr>
          <p:cNvPr id="698370" name="Rectangle 2"/>
          <p:cNvSpPr>
            <a:spLocks noChangeArrowheads="1" noTextEdit="1"/>
          </p:cNvSpPr>
          <p:nvPr>
            <p:ph type="sldImg"/>
          </p:nvPr>
        </p:nvSpPr>
        <p:spPr>
          <a:ln/>
        </p:spPr>
      </p:sp>
      <p:sp>
        <p:nvSpPr>
          <p:cNvPr id="698371" name="Rectangle 3"/>
          <p:cNvSpPr>
            <a:spLocks noGrp="1" noChangeArrowheads="1"/>
          </p:cNvSpPr>
          <p:nvPr>
            <p:ph type="body" idx="1"/>
          </p:nvPr>
        </p:nvSpPr>
        <p:spPr/>
        <p:txBody>
          <a:bodyPr/>
          <a:lstStyle/>
          <a:p>
            <a:pPr marL="228600" indent="-228600">
              <a:buFontTx/>
              <a:buAutoNum type="arabicParenR"/>
            </a:pPr>
            <a:r>
              <a:rPr lang="en-US" altLang="zh-CN" dirty="0"/>
              <a:t>State goal of safe execution environ for commodity </a:t>
            </a:r>
            <a:r>
              <a:rPr lang="en-US" altLang="zh-CN" dirty="0" smtClean="0"/>
              <a:t>Oss</a:t>
            </a:r>
          </a:p>
          <a:p>
            <a:pPr marL="228600" indent="-228600">
              <a:buFontTx/>
              <a:buAutoNum type="arabicParenR"/>
            </a:pPr>
            <a:endParaRPr lang="en-US" altLang="zh-CN" dirty="0" smtClean="0"/>
          </a:p>
          <a:p>
            <a:pPr eaLnBrk="1" hangingPunct="1"/>
            <a:r>
              <a:rPr lang="en-US" altLang="zh-CN" dirty="0" smtClean="0"/>
              <a:t>Compiler-based virtual machine</a:t>
            </a:r>
          </a:p>
          <a:p>
            <a:pPr lvl="1" eaLnBrk="1" hangingPunct="1"/>
            <a:r>
              <a:rPr lang="en-US" altLang="zh-CN" dirty="0" smtClean="0"/>
              <a:t>Uses </a:t>
            </a:r>
            <a:r>
              <a:rPr lang="en-US" altLang="zh-CN" sz="1900" dirty="0" smtClean="0"/>
              <a:t>sophisticated compiler </a:t>
            </a:r>
            <a:r>
              <a:rPr lang="en-US" altLang="zh-CN" dirty="0" smtClean="0"/>
              <a:t>analysis &amp; transformation techniques</a:t>
            </a:r>
          </a:p>
          <a:p>
            <a:pPr eaLnBrk="1" hangingPunct="1"/>
            <a:r>
              <a:rPr lang="en-US" altLang="zh-CN" sz="2400" dirty="0" smtClean="0"/>
              <a:t>Virtual instruction set</a:t>
            </a:r>
          </a:p>
          <a:p>
            <a:pPr lvl="1" eaLnBrk="1" hangingPunct="1"/>
            <a:r>
              <a:rPr lang="en-US" altLang="zh-CN" sz="1900" dirty="0" smtClean="0"/>
              <a:t>Typed virtual instruction set enables sophisticated program analysis</a:t>
            </a:r>
          </a:p>
          <a:p>
            <a:pPr lvl="1" eaLnBrk="1" hangingPunct="1"/>
            <a:r>
              <a:rPr lang="en-US" altLang="zh-CN" sz="1900" dirty="0" smtClean="0"/>
              <a:t>Special instructions for OS kernel support</a:t>
            </a:r>
          </a:p>
          <a:p>
            <a:pPr eaLnBrk="1" hangingPunct="1"/>
            <a:r>
              <a:rPr lang="en-US" altLang="zh-CN" dirty="0" smtClean="0"/>
              <a:t>Provide safe execution environment for commodity software</a:t>
            </a:r>
          </a:p>
          <a:p>
            <a:pPr lvl="1" eaLnBrk="1" hangingPunct="1"/>
            <a:r>
              <a:rPr lang="en-US" altLang="zh-CN" dirty="0" smtClean="0"/>
              <a:t>Supports unmodified C/C++ applications</a:t>
            </a:r>
          </a:p>
          <a:p>
            <a:pPr lvl="1" eaLnBrk="1" hangingPunct="1"/>
            <a:r>
              <a:rPr lang="en-US" altLang="zh-CN" dirty="0" smtClean="0"/>
              <a:t>Supports commodity operating systems (e.g., Linux)</a:t>
            </a:r>
          </a:p>
          <a:p>
            <a:pPr eaLnBrk="1" hangingPunct="1"/>
            <a:endParaRPr lang="en-US" altLang="zh-CN" dirty="0" smtClean="0"/>
          </a:p>
          <a:p>
            <a:pPr eaLnBrk="1" hangingPunct="1"/>
            <a:endParaRPr lang="en-US" altLang="zh-CN" sz="2000" dirty="0" smtClean="0"/>
          </a:p>
          <a:p>
            <a:pPr marL="228600" indent="-228600">
              <a:buFontTx/>
              <a:buAutoNum type="arabicParenR"/>
            </a:pPr>
            <a:endParaRPr lang="en-US" altLang="zh-CN" dirty="0" smtClean="0"/>
          </a:p>
          <a:p>
            <a:pPr marL="228600" indent="-228600">
              <a:buFontTx/>
              <a:buAutoNum type="arabicParenR"/>
            </a:pPr>
            <a:endParaRPr lang="en-US" altLang="zh-CN" dirty="0" smtClean="0"/>
          </a:p>
          <a:p>
            <a:pPr marL="228600" indent="-228600">
              <a:buFontTx/>
              <a:buAutoNum type="arabicParenR"/>
            </a:pP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C1CA0-E2A4-4DDE-840F-D33F14185300}" type="slidenum">
              <a:rPr lang="en-US" altLang="zh-CN"/>
              <a:pPr/>
              <a:t>6</a:t>
            </a:fld>
            <a:endParaRPr lang="en-US" altLang="zh-CN"/>
          </a:p>
        </p:txBody>
      </p:sp>
      <p:sp>
        <p:nvSpPr>
          <p:cNvPr id="928770" name="Rectangle 2"/>
          <p:cNvSpPr>
            <a:spLocks noChangeArrowheads="1" noTextEdit="1"/>
          </p:cNvSpPr>
          <p:nvPr>
            <p:ph type="sldImg"/>
          </p:nvPr>
        </p:nvSpPr>
        <p:spPr>
          <a:ln/>
        </p:spPr>
      </p:sp>
      <p:sp>
        <p:nvSpPr>
          <p:cNvPr id="92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4A4006-C124-40FC-A51E-B6D8046CBB1E}" type="slidenum">
              <a:rPr lang="en-US" altLang="zh-CN"/>
              <a:pPr/>
              <a:t>7</a:t>
            </a:fld>
            <a:endParaRPr lang="en-US" altLang="zh-CN"/>
          </a:p>
        </p:txBody>
      </p:sp>
      <p:sp>
        <p:nvSpPr>
          <p:cNvPr id="851970" name="Rectangle 2"/>
          <p:cNvSpPr>
            <a:spLocks noChangeArrowheads="1" noTextEdit="1"/>
          </p:cNvSpPr>
          <p:nvPr>
            <p:ph type="sldImg"/>
          </p:nvPr>
        </p:nvSpPr>
        <p:spPr>
          <a:ln/>
        </p:spPr>
      </p:sp>
      <p:sp>
        <p:nvSpPr>
          <p:cNvPr id="85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9B8CD-1862-42C9-B88F-720D6B9311D4}" type="slidenum">
              <a:rPr lang="en-US" altLang="zh-CN"/>
              <a:pPr/>
              <a:t>8</a:t>
            </a:fld>
            <a:endParaRPr lang="en-US" altLang="zh-CN"/>
          </a:p>
        </p:txBody>
      </p:sp>
      <p:sp>
        <p:nvSpPr>
          <p:cNvPr id="659458" name="Rectangle 2"/>
          <p:cNvSpPr>
            <a:spLocks noChangeArrowheads="1" noTextEdit="1"/>
          </p:cNvSpPr>
          <p:nvPr>
            <p:ph type="sldImg"/>
          </p:nvPr>
        </p:nvSpPr>
        <p:spPr>
          <a:ln/>
        </p:spPr>
      </p:sp>
      <p:sp>
        <p:nvSpPr>
          <p:cNvPr id="659459" name="Rectangle 3"/>
          <p:cNvSpPr>
            <a:spLocks noGrp="1" noChangeArrowheads="1"/>
          </p:cNvSpPr>
          <p:nvPr>
            <p:ph type="body" idx="1"/>
          </p:nvPr>
        </p:nvSpPr>
        <p:spPr>
          <a:xfrm>
            <a:off x="685562" y="4341285"/>
            <a:ext cx="5486877" cy="4119033"/>
          </a:xfrm>
        </p:spPr>
        <p:txBody>
          <a:bodyPr/>
          <a:lstStyle/>
          <a:p>
            <a:pPr marL="228600" indent="-228600"/>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75D7CB-C796-4826-A3D4-95107B69A85D}" type="slidenum">
              <a:rPr lang="en-US" altLang="zh-CN"/>
              <a:pPr/>
              <a:t>9</a:t>
            </a:fld>
            <a:endParaRPr lang="en-US" altLang="zh-CN"/>
          </a:p>
        </p:txBody>
      </p:sp>
      <p:sp>
        <p:nvSpPr>
          <p:cNvPr id="702466" name="Rectangle 2"/>
          <p:cNvSpPr>
            <a:spLocks noChangeArrowheads="1" noTextEdit="1"/>
          </p:cNvSpPr>
          <p:nvPr>
            <p:ph type="sldImg"/>
          </p:nvPr>
        </p:nvSpPr>
        <p:spPr>
          <a:ln/>
        </p:spPr>
      </p:sp>
      <p:sp>
        <p:nvSpPr>
          <p:cNvPr id="702467" name="Rectangle 3"/>
          <p:cNvSpPr>
            <a:spLocks noGrp="1" noChangeArrowheads="1"/>
          </p:cNvSpPr>
          <p:nvPr>
            <p:ph type="body" idx="1"/>
          </p:nvPr>
        </p:nvSpPr>
        <p:spPr/>
        <p:txBody>
          <a:bodyPr/>
          <a:lstStyle/>
          <a:p>
            <a:pPr marL="228600" indent="-228600"/>
            <a:r>
              <a:rPr lang="en-US" altLang="zh-CN"/>
              <a:t>It is basically a simple type checker and instrumentation pass, far simpler than the safety checking compiler.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2522AE9-B1C6-B042-A107-EE906DAFE47A}" type="datetime1">
              <a:rPr lang="en-US" smtClean="0"/>
              <a:pPr/>
              <a:t>2/22/2012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F11291-2B30-3D42-A075-BF4A8873D0D5}" type="datetime1">
              <a:rPr lang="en-US" smtClean="0"/>
              <a:pPr/>
              <a:t>2/22/2012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961FA4-0376-9A4A-8001-3635594315D3}" type="datetime1">
              <a:rPr lang="en-US" smtClean="0"/>
              <a:pPr/>
              <a:t>2/22/2012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Content Placeholder 4"/>
          <p:cNvSpPr>
            <a:spLocks noGrp="1"/>
          </p:cNvSpPr>
          <p:nvPr>
            <p:ph sz="quarter" idx="3"/>
          </p:nvPr>
        </p:nvSpPr>
        <p:spPr>
          <a:xfrm>
            <a:off x="4686300" y="2287588"/>
            <a:ext cx="3848100" cy="99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00200"/>
            <a:ext cx="77724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14400" y="3941763"/>
            <a:ext cx="77724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251575"/>
            <a:ext cx="19812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248400"/>
            <a:ext cx="2971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781800" y="6248400"/>
            <a:ext cx="1905000" cy="457200"/>
          </a:xfrm>
        </p:spPr>
        <p:txBody>
          <a:bodyPr/>
          <a:lstStyle>
            <a:lvl1pPr>
              <a:defRPr/>
            </a:lvl1pPr>
          </a:lstStyle>
          <a:p>
            <a:fld id="{4E2E619A-4301-4263-8E43-7F470FAB52D0}" type="slidenum">
              <a:rPr lang="en-US" altLang="zh-CN"/>
              <a:pPr/>
              <a:t>‹#›</a:t>
            </a:fld>
            <a:endParaRPr lang="en-US" altLang="zh-CN"/>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251575"/>
            <a:ext cx="19812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248400"/>
            <a:ext cx="2971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781800" y="6248400"/>
            <a:ext cx="1905000" cy="457200"/>
          </a:xfrm>
        </p:spPr>
        <p:txBody>
          <a:bodyPr/>
          <a:lstStyle>
            <a:lvl1pPr>
              <a:defRPr/>
            </a:lvl1pPr>
          </a:lstStyle>
          <a:p>
            <a:fld id="{13CC4829-6106-4A02-BBA1-289F3A96B8BC}" type="slidenum">
              <a:rPr lang="en-US" altLang="zh-CN"/>
              <a:pPr/>
              <a:t>‹#›</a:t>
            </a:fld>
            <a:endParaRPr lang="en-US" altLang="zh-CN"/>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8768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251575"/>
            <a:ext cx="19812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248400"/>
            <a:ext cx="2971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781800" y="6248400"/>
            <a:ext cx="1905000" cy="457200"/>
          </a:xfrm>
        </p:spPr>
        <p:txBody>
          <a:bodyPr/>
          <a:lstStyle>
            <a:lvl1pPr>
              <a:defRPr/>
            </a:lvl1pPr>
          </a:lstStyle>
          <a:p>
            <a:fld id="{A9091C9B-CC05-4558-B2E9-AB443678ED11}" type="slidenum">
              <a:rPr lang="en-US" altLang="zh-CN"/>
              <a:pPr/>
              <a:t>‹#›</a:t>
            </a:fld>
            <a:endParaRPr lang="en-US" altLang="zh-CN"/>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600200"/>
            <a:ext cx="77724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914400" y="3941763"/>
            <a:ext cx="77724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251575"/>
            <a:ext cx="19812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248400"/>
            <a:ext cx="2971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781800" y="6248400"/>
            <a:ext cx="1905000" cy="457200"/>
          </a:xfrm>
        </p:spPr>
        <p:txBody>
          <a:bodyPr/>
          <a:lstStyle>
            <a:lvl1pPr>
              <a:defRPr/>
            </a:lvl1pPr>
          </a:lstStyle>
          <a:p>
            <a:fld id="{C35D32DA-8660-4588-A4EF-78FB83B4BB61}" type="slidenum">
              <a:rPr lang="en-US" altLang="zh-CN"/>
              <a:pPr/>
              <a:t>‹#›</a:t>
            </a:fld>
            <a:endParaRPr lang="en-US" alt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457200" y="1521152"/>
            <a:ext cx="8310785" cy="498219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544362"/>
            <a:ext cx="2133600" cy="365125"/>
          </a:xfrm>
        </p:spPr>
        <p:txBody>
          <a:bodyPr/>
          <a:lstStyle/>
          <a:p>
            <a:fld id="{43978029-9DF7-7445-88EF-08A8BCC03D5B}" type="datetime1">
              <a:rPr lang="en-US" smtClean="0"/>
              <a:pPr/>
              <a:t>2/22/2012</a:t>
            </a:fld>
            <a:endParaRPr lang="en-US"/>
          </a:p>
        </p:txBody>
      </p:sp>
      <p:sp>
        <p:nvSpPr>
          <p:cNvPr id="5" name="Footer Placeholder 4"/>
          <p:cNvSpPr>
            <a:spLocks noGrp="1"/>
          </p:cNvSpPr>
          <p:nvPr>
            <p:ph type="ftr" sz="quarter" idx="11"/>
          </p:nvPr>
        </p:nvSpPr>
        <p:spPr>
          <a:xfrm>
            <a:off x="3124200" y="6544362"/>
            <a:ext cx="2895600" cy="365125"/>
          </a:xfrm>
        </p:spPr>
        <p:txBody>
          <a:bodyPr/>
          <a:lstStyle/>
          <a:p>
            <a:r>
              <a:rPr lang="en-US" smtClean="0"/>
              <a:t>Spring 2011 -- Lecture #11</a:t>
            </a:r>
            <a:endParaRPr lang="en-US"/>
          </a:p>
        </p:txBody>
      </p:sp>
      <p:sp>
        <p:nvSpPr>
          <p:cNvPr id="6" name="Slide Number Placeholder 5"/>
          <p:cNvSpPr>
            <a:spLocks noGrp="1"/>
          </p:cNvSpPr>
          <p:nvPr>
            <p:ph type="sldNum" sz="quarter" idx="12"/>
          </p:nvPr>
        </p:nvSpPr>
        <p:spPr>
          <a:xfrm>
            <a:off x="6553200" y="6544362"/>
            <a:ext cx="2133600" cy="365125"/>
          </a:xfrm>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F1B337-2382-054B-9CBC-B5E6411EBFC8}" type="datetime1">
              <a:rPr lang="en-US" smtClean="0"/>
              <a:pPr/>
              <a:t>2/22/2012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20CED5B6-3291-6D46-85CD-2C693E79C6ED}" type="datetime1">
              <a:rPr lang="en-US" smtClean="0"/>
              <a:pPr/>
              <a:t>2/22/2012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9890781-A657-344A-B5F5-E7E27B755F8D}" type="datetime1">
              <a:rPr lang="en-US" smtClean="0"/>
              <a:pPr/>
              <a:t>2/22/2012</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5C27C2-B258-D042-8C37-02CB7DB48EA7}" type="datetime1">
              <a:rPr lang="en-US" smtClean="0"/>
              <a:pPr/>
              <a:t>2/22/2012</a:t>
            </a:fld>
            <a:endParaRPr lang="en-US"/>
          </a:p>
        </p:txBody>
      </p:sp>
      <p:sp>
        <p:nvSpPr>
          <p:cNvPr id="4" name="Footer Placeholder 3"/>
          <p:cNvSpPr>
            <a:spLocks noGrp="1"/>
          </p:cNvSpPr>
          <p:nvPr>
            <p:ph type="ftr" sz="quarter" idx="11"/>
          </p:nvPr>
        </p:nvSpPr>
        <p:spPr/>
        <p:txBody>
          <a:bodyPr/>
          <a:lstStyle/>
          <a:p>
            <a:r>
              <a:rPr lang="en-US" smtClean="0"/>
              <a:t>Spring 2011 -- Lecture #11</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E2F40-4452-5E42-ADDE-AC114AFD9781}" type="datetime1">
              <a:rPr lang="en-US" smtClean="0"/>
              <a:pPr/>
              <a:t>2/22/2012</a:t>
            </a:fld>
            <a:endParaRPr lang="en-US"/>
          </a:p>
        </p:txBody>
      </p:sp>
      <p:sp>
        <p:nvSpPr>
          <p:cNvPr id="3" name="Footer Placeholder 2"/>
          <p:cNvSpPr>
            <a:spLocks noGrp="1"/>
          </p:cNvSpPr>
          <p:nvPr>
            <p:ph type="ftr" sz="quarter" idx="11"/>
          </p:nvPr>
        </p:nvSpPr>
        <p:spPr/>
        <p:txBody>
          <a:bodyPr/>
          <a:lstStyle/>
          <a:p>
            <a:r>
              <a:rPr lang="en-US" smtClean="0"/>
              <a:t>Spring 2011 -- Lecture #11</a:t>
            </a:r>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6D50A32-0882-CC44-8C88-9E3A1DD8E6FF}" type="datetime1">
              <a:rPr lang="en-US" smtClean="0"/>
              <a:pPr/>
              <a:t>2/22/2012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38934B-CF74-4240-9435-A7755750A14A}" type="datetime1">
              <a:rPr lang="en-US" smtClean="0"/>
              <a:pPr/>
              <a:t>2/22/2012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6373" y="1486968"/>
            <a:ext cx="8673981" cy="48027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2/22/2012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4" name="Rectangle 4"/>
          <p:cNvSpPr>
            <a:spLocks noGrp="1" noChangeArrowheads="1"/>
          </p:cNvSpPr>
          <p:nvPr>
            <p:ph type="ctrTitle"/>
          </p:nvPr>
        </p:nvSpPr>
        <p:spPr>
          <a:xfrm>
            <a:off x="193675" y="1844675"/>
            <a:ext cx="8718550" cy="1736725"/>
          </a:xfrm>
        </p:spPr>
        <p:txBody>
          <a:bodyPr/>
          <a:lstStyle/>
          <a:p>
            <a:r>
              <a:rPr lang="en-US" altLang="zh-CN" sz="3200">
                <a:ea typeface="宋体" pitchFamily="2" charset="-122"/>
              </a:rPr>
              <a:t>Secure Virtual Architecture:</a:t>
            </a:r>
            <a:br>
              <a:rPr lang="en-US" altLang="zh-CN" sz="3200">
                <a:ea typeface="宋体" pitchFamily="2" charset="-122"/>
              </a:rPr>
            </a:br>
            <a:r>
              <a:rPr lang="en-US" altLang="zh-CN" sz="3200">
                <a:ea typeface="宋体" pitchFamily="2" charset="-122"/>
              </a:rPr>
              <a:t>A Safe Execution Environment for Commodity Operating Systems</a:t>
            </a:r>
          </a:p>
        </p:txBody>
      </p:sp>
      <p:sp>
        <p:nvSpPr>
          <p:cNvPr id="773125" name="Rectangle 5"/>
          <p:cNvSpPr>
            <a:spLocks noGrp="1" noChangeArrowheads="1"/>
          </p:cNvSpPr>
          <p:nvPr>
            <p:ph type="subTitle" idx="1"/>
          </p:nvPr>
        </p:nvSpPr>
        <p:spPr>
          <a:xfrm>
            <a:off x="885825" y="3886200"/>
            <a:ext cx="7372350" cy="1752600"/>
          </a:xfrm>
        </p:spPr>
        <p:txBody>
          <a:bodyPr>
            <a:normAutofit fontScale="92500"/>
          </a:bodyPr>
          <a:lstStyle/>
          <a:p>
            <a:pPr>
              <a:lnSpc>
                <a:spcPct val="90000"/>
              </a:lnSpc>
            </a:pPr>
            <a:r>
              <a:rPr lang="en-US" altLang="zh-CN" sz="2400" b="1" dirty="0">
                <a:ea typeface="宋体" pitchFamily="2" charset="-122"/>
              </a:rPr>
              <a:t>John Criswell, University of Illinois</a:t>
            </a:r>
          </a:p>
          <a:p>
            <a:pPr>
              <a:lnSpc>
                <a:spcPct val="90000"/>
              </a:lnSpc>
            </a:pPr>
            <a:r>
              <a:rPr lang="en-US" altLang="zh-CN" sz="2400" dirty="0">
                <a:ea typeface="宋体" pitchFamily="2" charset="-122"/>
              </a:rPr>
              <a:t>Andrew </a:t>
            </a:r>
            <a:r>
              <a:rPr lang="en-US" altLang="zh-CN" sz="2400" dirty="0" err="1">
                <a:ea typeface="宋体" pitchFamily="2" charset="-122"/>
              </a:rPr>
              <a:t>Lenharth</a:t>
            </a:r>
            <a:r>
              <a:rPr lang="en-US" altLang="zh-CN" sz="2400" dirty="0">
                <a:ea typeface="宋体" pitchFamily="2" charset="-122"/>
              </a:rPr>
              <a:t>, University of Illinois</a:t>
            </a:r>
          </a:p>
          <a:p>
            <a:pPr>
              <a:lnSpc>
                <a:spcPct val="90000"/>
              </a:lnSpc>
            </a:pPr>
            <a:r>
              <a:rPr lang="en-US" altLang="zh-CN" sz="2400" dirty="0" err="1">
                <a:ea typeface="宋体" pitchFamily="2" charset="-122"/>
              </a:rPr>
              <a:t>Dinakar</a:t>
            </a:r>
            <a:r>
              <a:rPr lang="en-US" altLang="zh-CN" sz="2400" dirty="0">
                <a:ea typeface="宋体" pitchFamily="2" charset="-122"/>
              </a:rPr>
              <a:t> </a:t>
            </a:r>
            <a:r>
              <a:rPr lang="en-US" altLang="zh-CN" sz="2400" dirty="0" err="1">
                <a:ea typeface="宋体" pitchFamily="2" charset="-122"/>
              </a:rPr>
              <a:t>Dhurjati</a:t>
            </a:r>
            <a:r>
              <a:rPr lang="en-US" altLang="zh-CN" sz="2400" dirty="0">
                <a:ea typeface="宋体" pitchFamily="2" charset="-122"/>
              </a:rPr>
              <a:t>, </a:t>
            </a:r>
            <a:r>
              <a:rPr lang="en-US" altLang="zh-CN" sz="2400" dirty="0" err="1">
                <a:ea typeface="宋体" pitchFamily="2" charset="-122"/>
              </a:rPr>
              <a:t>DoCoMo</a:t>
            </a:r>
            <a:r>
              <a:rPr lang="en-US" altLang="zh-CN" sz="2400" dirty="0">
                <a:ea typeface="宋体" pitchFamily="2" charset="-122"/>
              </a:rPr>
              <a:t> Communications Laboratories, USA</a:t>
            </a:r>
          </a:p>
          <a:p>
            <a:pPr>
              <a:lnSpc>
                <a:spcPct val="90000"/>
              </a:lnSpc>
            </a:pPr>
            <a:r>
              <a:rPr lang="en-US" altLang="zh-CN" sz="2400" dirty="0" err="1">
                <a:ea typeface="宋体" pitchFamily="2" charset="-122"/>
              </a:rPr>
              <a:t>Vikram</a:t>
            </a:r>
            <a:r>
              <a:rPr lang="en-US" altLang="zh-CN" sz="2400" dirty="0">
                <a:ea typeface="宋体" pitchFamily="2" charset="-122"/>
              </a:rPr>
              <a:t> </a:t>
            </a:r>
            <a:r>
              <a:rPr lang="en-US" altLang="zh-CN" sz="2400" dirty="0" err="1">
                <a:ea typeface="宋体" pitchFamily="2" charset="-122"/>
              </a:rPr>
              <a:t>Adve</a:t>
            </a:r>
            <a:r>
              <a:rPr lang="en-US" altLang="zh-CN" sz="2400" dirty="0">
                <a:ea typeface="宋体" pitchFamily="2" charset="-122"/>
              </a:rPr>
              <a:t>, University of Illinois</a:t>
            </a:r>
          </a:p>
        </p:txBody>
      </p:sp>
      <p:pic>
        <p:nvPicPr>
          <p:cNvPr id="773126" name="Picture 6"/>
          <p:cNvPicPr>
            <a:picLocks noChangeAspect="1" noChangeArrowheads="1"/>
          </p:cNvPicPr>
          <p:nvPr/>
        </p:nvPicPr>
        <p:blipFill>
          <a:blip r:embed="rId3"/>
          <a:srcRect/>
          <a:stretch>
            <a:fillRect/>
          </a:stretch>
        </p:blipFill>
        <p:spPr bwMode="auto">
          <a:xfrm>
            <a:off x="4364038" y="5997575"/>
            <a:ext cx="476250" cy="619125"/>
          </a:xfrm>
          <a:prstGeom prst="rect">
            <a:avLst/>
          </a:prstGeom>
          <a:noFill/>
          <a:ln w="9525" algn="ctr">
            <a:noFill/>
            <a:miter lim="800000"/>
            <a:headEnd/>
            <a:tailEnd/>
          </a:ln>
          <a:effectLst/>
        </p:spPr>
      </p:pic>
    </p:spTree>
  </p:cSld>
  <p:clrMapOvr>
    <a:masterClrMapping/>
  </p:clrMapOvr>
  <p:transition advTm="1490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p:cNvSpPr>
            <a:spLocks noGrp="1" noChangeArrowheads="1"/>
          </p:cNvSpPr>
          <p:nvPr>
            <p:ph type="title"/>
          </p:nvPr>
        </p:nvSpPr>
        <p:spPr/>
        <p:txBody>
          <a:bodyPr/>
          <a:lstStyle/>
          <a:p>
            <a:r>
              <a:rPr lang="en-US" altLang="zh-CN">
                <a:ea typeface="宋体" pitchFamily="2" charset="-122"/>
              </a:rPr>
              <a:t>Virtual Instruction Set</a:t>
            </a:r>
          </a:p>
        </p:txBody>
      </p:sp>
      <p:sp>
        <p:nvSpPr>
          <p:cNvPr id="887811" name="Rectangle 3"/>
          <p:cNvSpPr>
            <a:spLocks noGrp="1" noChangeArrowheads="1"/>
          </p:cNvSpPr>
          <p:nvPr>
            <p:ph type="body" idx="1"/>
          </p:nvPr>
        </p:nvSpPr>
        <p:spPr/>
        <p:txBody>
          <a:bodyPr>
            <a:normAutofit lnSpcReduction="10000"/>
          </a:bodyPr>
          <a:lstStyle/>
          <a:p>
            <a:r>
              <a:rPr lang="en-US" altLang="zh-CN" dirty="0">
                <a:ea typeface="宋体" pitchFamily="2" charset="-122"/>
              </a:rPr>
              <a:t>SVA-Core</a:t>
            </a:r>
          </a:p>
          <a:p>
            <a:pPr lvl="1"/>
            <a:r>
              <a:rPr lang="en-US" altLang="zh-CN" dirty="0">
                <a:ea typeface="宋体" pitchFamily="2" charset="-122"/>
              </a:rPr>
              <a:t>Based on </a:t>
            </a:r>
            <a:r>
              <a:rPr lang="en-US" altLang="zh-CN" dirty="0" smtClean="0">
                <a:ea typeface="宋体" pitchFamily="2" charset="-122"/>
              </a:rPr>
              <a:t>LLVM</a:t>
            </a:r>
            <a:endParaRPr lang="en-US" altLang="zh-CN" baseline="30000" dirty="0">
              <a:ea typeface="宋体" pitchFamily="2" charset="-122"/>
            </a:endParaRPr>
          </a:p>
          <a:p>
            <a:pPr lvl="1"/>
            <a:r>
              <a:rPr lang="en-US" altLang="zh-CN" dirty="0">
                <a:ea typeface="宋体" pitchFamily="2" charset="-122"/>
              </a:rPr>
              <a:t>Typed, Explicit Control Flow Graph, Explicit SSA form</a:t>
            </a:r>
            <a:endParaRPr lang="en-US" altLang="zh-CN" baseline="30000" dirty="0">
              <a:ea typeface="宋体" pitchFamily="2" charset="-122"/>
            </a:endParaRPr>
          </a:p>
          <a:p>
            <a:pPr lvl="1"/>
            <a:r>
              <a:rPr lang="en-US" altLang="zh-CN" dirty="0">
                <a:ea typeface="宋体" pitchFamily="2" charset="-122"/>
              </a:rPr>
              <a:t>Sophisticated compiler analysis and transformation</a:t>
            </a:r>
          </a:p>
          <a:p>
            <a:r>
              <a:rPr lang="en-US" altLang="zh-CN" dirty="0">
                <a:ea typeface="宋体" pitchFamily="2" charset="-122"/>
              </a:rPr>
              <a:t>SVA-OS</a:t>
            </a:r>
          </a:p>
          <a:p>
            <a:pPr lvl="1"/>
            <a:r>
              <a:rPr lang="en-US" altLang="zh-CN" dirty="0">
                <a:ea typeface="宋体" pitchFamily="2" charset="-122"/>
              </a:rPr>
              <a:t>OS-neutral instructions support commodity OSs</a:t>
            </a:r>
          </a:p>
          <a:p>
            <a:pPr lvl="1"/>
            <a:r>
              <a:rPr lang="en-US" altLang="zh-CN" dirty="0">
                <a:ea typeface="宋体" pitchFamily="2" charset="-122"/>
              </a:rPr>
              <a:t>Removes difficult to analyze assembly code</a:t>
            </a:r>
          </a:p>
          <a:p>
            <a:pPr lvl="1"/>
            <a:r>
              <a:rPr lang="en-US" altLang="zh-CN" dirty="0">
                <a:ea typeface="宋体" pitchFamily="2" charset="-122"/>
              </a:rPr>
              <a:t>Encapsulates privileged operations</a:t>
            </a:r>
          </a:p>
          <a:p>
            <a:pPr lvl="1"/>
            <a:r>
              <a:rPr lang="en-US" altLang="zh-CN" dirty="0">
                <a:ea typeface="宋体" pitchFamily="2" charset="-122"/>
              </a:rPr>
              <a:t>Like porting to a new hardware architecture</a:t>
            </a:r>
          </a:p>
        </p:txBody>
      </p:sp>
    </p:spTree>
  </p:cSld>
  <p:clrMapOvr>
    <a:masterClrMapping/>
  </p:clrMapOvr>
  <p:transition advTm="7482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lstStyle/>
          <a:p>
            <a:r>
              <a:rPr lang="en-US" altLang="zh-CN">
                <a:ea typeface="宋体" pitchFamily="2" charset="-122"/>
              </a:rPr>
              <a:t>Outline</a:t>
            </a:r>
          </a:p>
        </p:txBody>
      </p:sp>
      <p:sp>
        <p:nvSpPr>
          <p:cNvPr id="852995" name="Rectangle 3"/>
          <p:cNvSpPr>
            <a:spLocks noGrp="1" noChangeArrowheads="1"/>
          </p:cNvSpPr>
          <p:nvPr>
            <p:ph type="body" idx="1"/>
          </p:nvPr>
        </p:nvSpPr>
        <p:spPr/>
        <p:txBody>
          <a:bodyPr/>
          <a:lstStyle/>
          <a:p>
            <a:r>
              <a:rPr lang="en-US" altLang="zh-CN">
                <a:ea typeface="宋体" pitchFamily="2" charset="-122"/>
              </a:rPr>
              <a:t>SVA Architecture</a:t>
            </a:r>
          </a:p>
          <a:p>
            <a:pPr>
              <a:buClr>
                <a:srgbClr val="FF0000"/>
              </a:buClr>
              <a:buFont typeface="Wingdings" pitchFamily="2" charset="2"/>
              <a:buChar char="Ø"/>
            </a:pPr>
            <a:r>
              <a:rPr lang="en-US" altLang="zh-CN" b="1" i="1">
                <a:ea typeface="宋体" pitchFamily="2" charset="-122"/>
              </a:rPr>
              <a:t>SVA Safety</a:t>
            </a:r>
          </a:p>
          <a:p>
            <a:r>
              <a:rPr lang="en-US" altLang="zh-CN">
                <a:ea typeface="宋体" pitchFamily="2" charset="-122"/>
              </a:rPr>
              <a:t>Experimental Results</a:t>
            </a:r>
          </a:p>
        </p:txBody>
      </p:sp>
    </p:spTree>
  </p:cSld>
  <p:clrMapOvr>
    <a:masterClrMapping/>
  </p:clrMapOvr>
  <p:transition advTm="5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p:txBody>
          <a:bodyPr/>
          <a:lstStyle/>
          <a:p>
            <a:r>
              <a:rPr lang="en-US" altLang="zh-CN">
                <a:ea typeface="宋体" pitchFamily="2" charset="-122"/>
              </a:rPr>
              <a:t>Secure Virtual Architecture Goals</a:t>
            </a:r>
          </a:p>
        </p:txBody>
      </p:sp>
      <p:sp>
        <p:nvSpPr>
          <p:cNvPr id="989187" name="Rectangle 3"/>
          <p:cNvSpPr>
            <a:spLocks noGrp="1" noChangeArrowheads="1"/>
          </p:cNvSpPr>
          <p:nvPr>
            <p:ph type="body" idx="1"/>
          </p:nvPr>
        </p:nvSpPr>
        <p:spPr/>
        <p:txBody>
          <a:bodyPr/>
          <a:lstStyle/>
          <a:p>
            <a:r>
              <a:rPr lang="en-US" altLang="zh-CN">
                <a:ea typeface="宋体" pitchFamily="2" charset="-122"/>
              </a:rPr>
              <a:t>Maximize safety guarantees</a:t>
            </a:r>
          </a:p>
          <a:p>
            <a:r>
              <a:rPr lang="en-US" altLang="zh-CN">
                <a:ea typeface="宋体" pitchFamily="2" charset="-122"/>
              </a:rPr>
              <a:t>Minimize reliance on OS correctness</a:t>
            </a:r>
          </a:p>
          <a:p>
            <a:r>
              <a:rPr lang="en-US" altLang="zh-CN">
                <a:ea typeface="宋体" pitchFamily="2" charset="-122"/>
              </a:rPr>
              <a:t>Minimize kernel changes</a:t>
            </a:r>
          </a:p>
          <a:p>
            <a:r>
              <a:rPr lang="en-US" altLang="zh-CN">
                <a:ea typeface="宋体" pitchFamily="2" charset="-122"/>
              </a:rPr>
              <a:t>Retain original kernel memory allocators</a:t>
            </a:r>
          </a:p>
          <a:p>
            <a:pPr lvl="1"/>
            <a:r>
              <a:rPr lang="en-US" altLang="zh-CN">
                <a:ea typeface="宋体" pitchFamily="2" charset="-122"/>
              </a:rPr>
              <a:t>Allocators have special semantics and features</a:t>
            </a:r>
          </a:p>
          <a:p>
            <a:pPr lvl="2"/>
            <a:r>
              <a:rPr lang="en-US" altLang="zh-CN">
                <a:ea typeface="宋体" pitchFamily="2" charset="-122"/>
              </a:rPr>
              <a:t>Custom pool allocators (e.g., Linux kmem_cache_alloc())</a:t>
            </a:r>
          </a:p>
          <a:p>
            <a:pPr lvl="2"/>
            <a:r>
              <a:rPr lang="en-US" altLang="zh-CN">
                <a:ea typeface="宋体" pitchFamily="2" charset="-122"/>
              </a:rPr>
              <a:t>Flags for DMA memory, pinned memory, etc.</a:t>
            </a:r>
          </a:p>
        </p:txBody>
      </p:sp>
    </p:spTree>
  </p:cSld>
  <p:clrMapOvr>
    <a:masterClrMapping/>
  </p:clrMapOvr>
  <p:transition advTm="6378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p:txBody>
          <a:bodyPr/>
          <a:lstStyle/>
          <a:p>
            <a:r>
              <a:rPr lang="en-US" altLang="zh-CN">
                <a:ea typeface="宋体" pitchFamily="2" charset="-122"/>
              </a:rPr>
              <a:t>SVA Safety Guarantees</a:t>
            </a:r>
          </a:p>
        </p:txBody>
      </p:sp>
      <p:graphicFrame>
        <p:nvGraphicFramePr>
          <p:cNvPr id="933925" name="Group 37"/>
          <p:cNvGraphicFramePr>
            <a:graphicFrameLocks noGrp="1"/>
          </p:cNvGraphicFramePr>
          <p:nvPr>
            <p:ph sz="half" idx="1"/>
          </p:nvPr>
        </p:nvGraphicFramePr>
        <p:xfrm>
          <a:off x="914400" y="1660525"/>
          <a:ext cx="7772400" cy="3200400"/>
        </p:xfrm>
        <a:graphic>
          <a:graphicData uri="http://schemas.openxmlformats.org/drawingml/2006/table">
            <a:tbl>
              <a:tblPr/>
              <a:tblGrid>
                <a:gridCol w="3886200"/>
                <a:gridCol w="3886200"/>
              </a:tblGrid>
              <a:tr h="307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1" u="none" strike="noStrike" cap="none" normalizeH="0" baseline="0" smtClean="0">
                          <a:ln>
                            <a:noFill/>
                          </a:ln>
                          <a:solidFill>
                            <a:schemeClr val="tx1"/>
                          </a:solidFill>
                          <a:effectLst/>
                          <a:latin typeface="Arial Narrow" pitchFamily="34" charset="0"/>
                          <a:ea typeface="宋体" pitchFamily="2" charset="-122"/>
                        </a:rPr>
                        <a:t>Safe Language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4A9E4">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1" u="none" strike="noStrike" cap="none" normalizeH="0" baseline="0" smtClean="0">
                          <a:ln>
                            <a:noFill/>
                          </a:ln>
                          <a:solidFill>
                            <a:schemeClr val="tx1"/>
                          </a:solidFill>
                          <a:effectLst/>
                          <a:latin typeface="Arial Narrow" pitchFamily="34" charset="0"/>
                          <a:ea typeface="宋体" pitchFamily="2" charset="-122"/>
                        </a:rPr>
                        <a:t>Secure Virtual Architecture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4A9E4">
                        <a:alpha val="50000"/>
                      </a:srgbClr>
                    </a:solidFill>
                  </a:tcPr>
                </a:tc>
              </a:tr>
              <a:tr h="311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Array indexing within bounds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Array indexing within bounds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No uses of uninitialized variables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No uses of uninitialized variables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rgbClr val="FF0000"/>
                          </a:solidFill>
                          <a:effectLst/>
                          <a:latin typeface="Arial Narrow" pitchFamily="34" charset="0"/>
                          <a:ea typeface="宋体" pitchFamily="2" charset="-122"/>
                        </a:rPr>
                        <a:t>Type safety for all objects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rgbClr val="FF0000"/>
                          </a:solidFill>
                          <a:effectLst/>
                          <a:latin typeface="Arial Narrow" pitchFamily="34" charset="0"/>
                          <a:ea typeface="宋体" pitchFamily="2" charset="-122"/>
                        </a:rPr>
                        <a:t>Type safety for subset of objects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rgbClr val="FF0000"/>
                          </a:solidFill>
                          <a:effectLst/>
                          <a:latin typeface="Arial Narrow" pitchFamily="34" charset="0"/>
                          <a:ea typeface="宋体" pitchFamily="2" charset="-122"/>
                        </a:rPr>
                        <a:t>No uses of dangling pointers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rgbClr val="FF0000"/>
                          </a:solidFill>
                          <a:effectLst/>
                          <a:latin typeface="Arial Narrow" pitchFamily="34" charset="0"/>
                          <a:ea typeface="宋体" pitchFamily="2" charset="-122"/>
                        </a:rPr>
                        <a:t>Dangling pointers are harmless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Control flow integrity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Control flow integrity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Sound operational semantics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Sound operational semantics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3920" name="Rectangle 32"/>
          <p:cNvSpPr>
            <a:spLocks noGrp="1" noChangeArrowheads="1"/>
          </p:cNvSpPr>
          <p:nvPr>
            <p:ph type="body" sz="half" idx="2"/>
          </p:nvPr>
        </p:nvSpPr>
        <p:spPr>
          <a:xfrm>
            <a:off x="914400" y="5041900"/>
            <a:ext cx="7959725" cy="1651000"/>
          </a:xfrm>
        </p:spPr>
        <p:txBody>
          <a:bodyPr/>
          <a:lstStyle/>
          <a:p>
            <a:r>
              <a:rPr lang="en-US" altLang="zh-CN" sz="2400">
                <a:ea typeface="宋体" pitchFamily="2" charset="-122"/>
              </a:rPr>
              <a:t>Dangling pointers &amp; non-type-safe objects do </a:t>
            </a:r>
            <a:r>
              <a:rPr lang="en-US" altLang="zh-CN" sz="2400" i="1">
                <a:ea typeface="宋体" pitchFamily="2" charset="-122"/>
              </a:rPr>
              <a:t>not</a:t>
            </a:r>
            <a:r>
              <a:rPr lang="en-US" altLang="zh-CN" sz="2400">
                <a:ea typeface="宋体" pitchFamily="2" charset="-122"/>
              </a:rPr>
              <a:t> compromise other guarantees</a:t>
            </a:r>
          </a:p>
          <a:p>
            <a:r>
              <a:rPr lang="en-US" altLang="zh-CN" sz="2400">
                <a:ea typeface="宋体" pitchFamily="2" charset="-122"/>
              </a:rPr>
              <a:t>Stronger than systems that do not provide </a:t>
            </a:r>
            <a:r>
              <a:rPr lang="en-US" altLang="zh-CN" sz="2400" i="1">
                <a:ea typeface="宋体" pitchFamily="2" charset="-122"/>
              </a:rPr>
              <a:t>any</a:t>
            </a:r>
            <a:r>
              <a:rPr lang="en-US" altLang="zh-CN" sz="2400">
                <a:ea typeface="宋体" pitchFamily="2" charset="-122"/>
              </a:rPr>
              <a:t> dangling pointer protection</a:t>
            </a:r>
          </a:p>
        </p:txBody>
      </p:sp>
    </p:spTree>
  </p:cSld>
  <p:clrMapOvr>
    <a:masterClrMapping/>
  </p:clrMapOvr>
  <p:transition advTm="55328">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9" name="Rectangle 3"/>
          <p:cNvSpPr>
            <a:spLocks noGrp="1" noChangeArrowheads="1"/>
          </p:cNvSpPr>
          <p:nvPr>
            <p:ph type="title"/>
          </p:nvPr>
        </p:nvSpPr>
        <p:spPr/>
        <p:txBody>
          <a:bodyPr/>
          <a:lstStyle/>
          <a:p>
            <a:r>
              <a:rPr lang="en-US" altLang="zh-CN">
                <a:ea typeface="宋体" pitchFamily="2" charset="-122"/>
              </a:rPr>
              <a:t>Safety Checks &amp; Transforms</a:t>
            </a:r>
          </a:p>
        </p:txBody>
      </p:sp>
      <p:sp>
        <p:nvSpPr>
          <p:cNvPr id="966658" name="Rectangle 2"/>
          <p:cNvSpPr>
            <a:spLocks noGrp="1" noChangeArrowheads="1"/>
          </p:cNvSpPr>
          <p:nvPr>
            <p:ph type="body" sz="half" idx="1"/>
          </p:nvPr>
        </p:nvSpPr>
        <p:spPr>
          <a:xfrm>
            <a:off x="914400" y="1600200"/>
            <a:ext cx="3810000" cy="2251075"/>
          </a:xfrm>
        </p:spPr>
        <p:txBody>
          <a:bodyPr/>
          <a:lstStyle/>
          <a:p>
            <a:r>
              <a:rPr lang="en-US" altLang="zh-CN" sz="2400">
                <a:ea typeface="宋体" pitchFamily="2" charset="-122"/>
              </a:rPr>
              <a:t>Safety Checks</a:t>
            </a:r>
          </a:p>
          <a:p>
            <a:pPr lvl="1"/>
            <a:r>
              <a:rPr lang="en-US" altLang="zh-CN" sz="2200">
                <a:ea typeface="宋体" pitchFamily="2" charset="-122"/>
              </a:rPr>
              <a:t>Load/Store Checks</a:t>
            </a:r>
          </a:p>
          <a:p>
            <a:pPr lvl="1"/>
            <a:r>
              <a:rPr lang="en-US" altLang="zh-CN" sz="2200">
                <a:ea typeface="宋体" pitchFamily="2" charset="-122"/>
              </a:rPr>
              <a:t>Bounds Checks</a:t>
            </a:r>
          </a:p>
          <a:p>
            <a:pPr lvl="1"/>
            <a:r>
              <a:rPr lang="en-US" altLang="zh-CN" sz="2200">
                <a:ea typeface="宋体" pitchFamily="2" charset="-122"/>
              </a:rPr>
              <a:t>Illegal Free Checks</a:t>
            </a:r>
          </a:p>
          <a:p>
            <a:pPr lvl="1"/>
            <a:r>
              <a:rPr lang="en-US" altLang="zh-CN" sz="2200">
                <a:ea typeface="宋体" pitchFamily="2" charset="-122"/>
              </a:rPr>
              <a:t>Indirect Call Checks</a:t>
            </a:r>
          </a:p>
        </p:txBody>
      </p:sp>
      <p:sp>
        <p:nvSpPr>
          <p:cNvPr id="966662" name="Rectangle 6"/>
          <p:cNvSpPr>
            <a:spLocks noGrp="1" noChangeArrowheads="1"/>
          </p:cNvSpPr>
          <p:nvPr>
            <p:ph type="body" sz="half" idx="2"/>
          </p:nvPr>
        </p:nvSpPr>
        <p:spPr>
          <a:xfrm>
            <a:off x="4876800" y="1600200"/>
            <a:ext cx="3810000" cy="1828800"/>
          </a:xfrm>
        </p:spPr>
        <p:txBody>
          <a:bodyPr/>
          <a:lstStyle/>
          <a:p>
            <a:r>
              <a:rPr lang="en-US" altLang="zh-CN" sz="2400">
                <a:ea typeface="宋体" pitchFamily="2" charset="-122"/>
              </a:rPr>
              <a:t>Safety Transforms</a:t>
            </a:r>
          </a:p>
          <a:p>
            <a:pPr lvl="1"/>
            <a:r>
              <a:rPr lang="en-US" altLang="zh-CN" sz="2200">
                <a:ea typeface="宋体" pitchFamily="2" charset="-122"/>
              </a:rPr>
              <a:t>Stack to heap promotion</a:t>
            </a:r>
          </a:p>
          <a:p>
            <a:pPr lvl="1"/>
            <a:r>
              <a:rPr lang="en-US" altLang="zh-CN" sz="2200">
                <a:ea typeface="宋体" pitchFamily="2" charset="-122"/>
              </a:rPr>
              <a:t>Memory initialization</a:t>
            </a:r>
          </a:p>
        </p:txBody>
      </p:sp>
      <p:sp>
        <p:nvSpPr>
          <p:cNvPr id="966663" name="Rectangle 7"/>
          <p:cNvSpPr>
            <a:spLocks noChangeArrowheads="1"/>
          </p:cNvSpPr>
          <p:nvPr/>
        </p:nvSpPr>
        <p:spPr bwMode="auto">
          <a:xfrm>
            <a:off x="915988" y="3967163"/>
            <a:ext cx="7342187" cy="2035175"/>
          </a:xfrm>
          <a:prstGeom prst="rect">
            <a:avLst/>
          </a:prstGeom>
          <a:noFill/>
          <a:ln w="9525">
            <a:noFill/>
            <a:miter lim="800000"/>
            <a:headEnd/>
            <a:tailEnd/>
          </a:ln>
          <a:effectLst/>
        </p:spPr>
        <p:txBody>
          <a:bodyPr/>
          <a:lstStyle/>
          <a:p>
            <a:pPr marL="342900" indent="-342900" algn="ctr" eaLnBrk="1" hangingPunct="1">
              <a:spcBef>
                <a:spcPct val="20000"/>
              </a:spcBef>
              <a:buClr>
                <a:schemeClr val="folHlink"/>
              </a:buClr>
              <a:buSzPct val="90000"/>
              <a:buFont typeface="Wingdings" pitchFamily="2" charset="2"/>
              <a:buNone/>
            </a:pPr>
            <a:r>
              <a:rPr lang="en-US" altLang="zh-CN" sz="2400" u="sng">
                <a:latin typeface="Arial Narrow" pitchFamily="34" charset="0"/>
                <a:ea typeface="宋体" pitchFamily="2" charset="-122"/>
              </a:rPr>
              <a:t>Object Bounds Tracking Methods</a:t>
            </a:r>
          </a:p>
          <a:p>
            <a:pPr marL="342900" indent="-342900" eaLnBrk="1" hangingPunct="1">
              <a:spcBef>
                <a:spcPct val="20000"/>
              </a:spcBef>
              <a:buClr>
                <a:schemeClr val="folHlink"/>
              </a:buClr>
              <a:buSzPct val="90000"/>
              <a:buFont typeface="Wingdings" pitchFamily="2" charset="2"/>
              <a:buChar char="n"/>
            </a:pPr>
            <a:r>
              <a:rPr lang="en-US" altLang="zh-CN" sz="2400">
                <a:latin typeface="Arial Narrow" pitchFamily="34" charset="0"/>
                <a:ea typeface="宋体" pitchFamily="2" charset="-122"/>
              </a:rPr>
              <a:t>“Fat” Pointers [SafeC, CCured, Cyclone,…]</a:t>
            </a:r>
          </a:p>
          <a:p>
            <a:pPr marL="342900" indent="-342900" eaLnBrk="1" hangingPunct="1">
              <a:spcBef>
                <a:spcPct val="20000"/>
              </a:spcBef>
              <a:buClr>
                <a:schemeClr val="folHlink"/>
              </a:buClr>
              <a:buSzPct val="90000"/>
              <a:buFont typeface="Wingdings" pitchFamily="2" charset="2"/>
              <a:buChar char="n"/>
            </a:pPr>
            <a:r>
              <a:rPr lang="en-US" altLang="zh-CN" sz="2400">
                <a:latin typeface="Arial Narrow" pitchFamily="34" charset="0"/>
                <a:ea typeface="宋体" pitchFamily="2" charset="-122"/>
              </a:rPr>
              <a:t>Programmer Annotations [SafeDrive,…]</a:t>
            </a:r>
          </a:p>
          <a:p>
            <a:pPr marL="342900" indent="-342900" eaLnBrk="1" hangingPunct="1">
              <a:spcBef>
                <a:spcPct val="20000"/>
              </a:spcBef>
              <a:buClr>
                <a:schemeClr val="folHlink"/>
              </a:buClr>
              <a:buSzPct val="90000"/>
              <a:buFont typeface="Wingdings" pitchFamily="2" charset="2"/>
              <a:buChar char="n"/>
            </a:pPr>
            <a:r>
              <a:rPr lang="en-US" altLang="zh-CN" sz="2400">
                <a:latin typeface="Arial Narrow" pitchFamily="34" charset="0"/>
                <a:ea typeface="宋体" pitchFamily="2" charset="-122"/>
              </a:rPr>
              <a:t>Object Lookups [Jones-Kelly,SAFECode,…]</a:t>
            </a:r>
          </a:p>
        </p:txBody>
      </p:sp>
      <p:sp>
        <p:nvSpPr>
          <p:cNvPr id="966664" name="Oval 8"/>
          <p:cNvSpPr>
            <a:spLocks noChangeArrowheads="1"/>
          </p:cNvSpPr>
          <p:nvPr/>
        </p:nvSpPr>
        <p:spPr bwMode="auto">
          <a:xfrm>
            <a:off x="731838" y="2046288"/>
            <a:ext cx="3992562" cy="1382712"/>
          </a:xfrm>
          <a:prstGeom prst="ellipse">
            <a:avLst/>
          </a:prstGeom>
          <a:noFill/>
          <a:ln w="12700" algn="ctr">
            <a:solidFill>
              <a:schemeClr val="accent2"/>
            </a:solidFill>
            <a:round/>
            <a:headEnd/>
            <a:tailEnd/>
          </a:ln>
          <a:effectLst/>
        </p:spPr>
        <p:txBody>
          <a:bodyPr wrap="none" anchor="ctr"/>
          <a:lstStyle/>
          <a:p>
            <a:endParaRPr lang="zh-CN" altLang="en-US"/>
          </a:p>
        </p:txBody>
      </p:sp>
    </p:spTree>
    <p:custDataLst>
      <p:tags r:id="rId1"/>
    </p:custDataLst>
  </p:cSld>
  <p:clrMapOvr>
    <a:masterClrMapping/>
  </p:clrMapOvr>
  <p:transition advTm="1176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6662">
                                            <p:txEl>
                                              <p:pRg st="0" end="0"/>
                                            </p:txEl>
                                          </p:spTgt>
                                        </p:tgtEl>
                                        <p:attrNameLst>
                                          <p:attrName>style.visibility</p:attrName>
                                        </p:attrNameLst>
                                      </p:cBhvr>
                                      <p:to>
                                        <p:strVal val="visible"/>
                                      </p:to>
                                    </p:set>
                                    <p:animEffect transition="in" filter="blinds(horizontal)">
                                      <p:cBhvr>
                                        <p:cTn id="7" dur="500"/>
                                        <p:tgtEl>
                                          <p:spTgt spid="96666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66662">
                                            <p:txEl>
                                              <p:pRg st="1" end="1"/>
                                            </p:txEl>
                                          </p:spTgt>
                                        </p:tgtEl>
                                        <p:attrNameLst>
                                          <p:attrName>style.visibility</p:attrName>
                                        </p:attrNameLst>
                                      </p:cBhvr>
                                      <p:to>
                                        <p:strVal val="visible"/>
                                      </p:to>
                                    </p:set>
                                    <p:animEffect transition="in" filter="blinds(horizontal)">
                                      <p:cBhvr>
                                        <p:cTn id="10" dur="500"/>
                                        <p:tgtEl>
                                          <p:spTgt spid="96666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66662">
                                            <p:txEl>
                                              <p:pRg st="2" end="2"/>
                                            </p:txEl>
                                          </p:spTgt>
                                        </p:tgtEl>
                                        <p:attrNameLst>
                                          <p:attrName>style.visibility</p:attrName>
                                        </p:attrNameLst>
                                      </p:cBhvr>
                                      <p:to>
                                        <p:strVal val="visible"/>
                                      </p:to>
                                    </p:set>
                                    <p:animEffect transition="in" filter="blinds(horizontal)">
                                      <p:cBhvr>
                                        <p:cTn id="13" dur="500"/>
                                        <p:tgtEl>
                                          <p:spTgt spid="96666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66664"/>
                                        </p:tgtEl>
                                        <p:attrNameLst>
                                          <p:attrName>style.visibility</p:attrName>
                                        </p:attrNameLst>
                                      </p:cBhvr>
                                      <p:to>
                                        <p:strVal val="visible"/>
                                      </p:to>
                                    </p:set>
                                    <p:animEffect transition="in" filter="blinds(horizontal)">
                                      <p:cBhvr>
                                        <p:cTn id="18" dur="500"/>
                                        <p:tgtEl>
                                          <p:spTgt spid="96666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66663">
                                            <p:txEl>
                                              <p:pRg st="0" end="0"/>
                                            </p:txEl>
                                          </p:spTgt>
                                        </p:tgtEl>
                                        <p:attrNameLst>
                                          <p:attrName>style.visibility</p:attrName>
                                        </p:attrNameLst>
                                      </p:cBhvr>
                                      <p:to>
                                        <p:strVal val="visible"/>
                                      </p:to>
                                    </p:set>
                                    <p:animEffect transition="in" filter="blinds(horizontal)">
                                      <p:cBhvr>
                                        <p:cTn id="23" dur="500"/>
                                        <p:tgtEl>
                                          <p:spTgt spid="966663">
                                            <p:txEl>
                                              <p:pRg st="0" end="0"/>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66663">
                                            <p:txEl>
                                              <p:pRg st="1" end="1"/>
                                            </p:txEl>
                                          </p:spTgt>
                                        </p:tgtEl>
                                        <p:attrNameLst>
                                          <p:attrName>style.visibility</p:attrName>
                                        </p:attrNameLst>
                                      </p:cBhvr>
                                      <p:to>
                                        <p:strVal val="visible"/>
                                      </p:to>
                                    </p:set>
                                    <p:animEffect transition="in" filter="blinds(horizontal)">
                                      <p:cBhvr>
                                        <p:cTn id="26" dur="500"/>
                                        <p:tgtEl>
                                          <p:spTgt spid="966663">
                                            <p:txEl>
                                              <p:pRg st="1" end="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966663">
                                            <p:txEl>
                                              <p:pRg st="2" end="2"/>
                                            </p:txEl>
                                          </p:spTgt>
                                        </p:tgtEl>
                                        <p:attrNameLst>
                                          <p:attrName>style.visibility</p:attrName>
                                        </p:attrNameLst>
                                      </p:cBhvr>
                                      <p:to>
                                        <p:strVal val="visible"/>
                                      </p:to>
                                    </p:set>
                                    <p:animEffect transition="in" filter="blinds(horizontal)">
                                      <p:cBhvr>
                                        <p:cTn id="29" dur="500"/>
                                        <p:tgtEl>
                                          <p:spTgt spid="966663">
                                            <p:txEl>
                                              <p:pRg st="2" end="2"/>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966663">
                                            <p:txEl>
                                              <p:pRg st="3" end="3"/>
                                            </p:txEl>
                                          </p:spTgt>
                                        </p:tgtEl>
                                        <p:attrNameLst>
                                          <p:attrName>style.visibility</p:attrName>
                                        </p:attrNameLst>
                                      </p:cBhvr>
                                      <p:to>
                                        <p:strVal val="visible"/>
                                      </p:to>
                                    </p:set>
                                    <p:animEffect transition="in" filter="blinds(horizontal)">
                                      <p:cBhvr>
                                        <p:cTn id="32" dur="500"/>
                                        <p:tgtEl>
                                          <p:spTgt spid="9666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51" name="Rectangle 19"/>
          <p:cNvSpPr>
            <a:spLocks noChangeArrowheads="1"/>
          </p:cNvSpPr>
          <p:nvPr/>
        </p:nvSpPr>
        <p:spPr bwMode="auto">
          <a:xfrm>
            <a:off x="6300788" y="2084388"/>
            <a:ext cx="2149475" cy="4186237"/>
          </a:xfrm>
          <a:prstGeom prst="rect">
            <a:avLst/>
          </a:prstGeom>
          <a:solidFill>
            <a:srgbClr val="3366FF"/>
          </a:solidFill>
          <a:ln w="9525" algn="ctr">
            <a:solidFill>
              <a:schemeClr val="tx1"/>
            </a:solidFill>
            <a:miter lim="800000"/>
            <a:headEnd/>
            <a:tailEnd/>
          </a:ln>
          <a:effectLst/>
        </p:spPr>
        <p:txBody>
          <a:bodyPr wrap="none"/>
          <a:lstStyle/>
          <a:p>
            <a:pPr algn="ctr"/>
            <a:r>
              <a:rPr lang="en-US" altLang="zh-CN">
                <a:solidFill>
                  <a:schemeClr val="bg1"/>
                </a:solidFill>
                <a:ea typeface="宋体" pitchFamily="2" charset="-122"/>
              </a:rPr>
              <a:t>Memory Tracking</a:t>
            </a:r>
          </a:p>
          <a:p>
            <a:pPr algn="ctr"/>
            <a:r>
              <a:rPr lang="en-US" altLang="zh-CN">
                <a:solidFill>
                  <a:schemeClr val="bg1"/>
                </a:solidFill>
                <a:ea typeface="宋体" pitchFamily="2" charset="-122"/>
              </a:rPr>
              <a:t>Data Structure</a:t>
            </a:r>
          </a:p>
        </p:txBody>
      </p:sp>
      <p:sp>
        <p:nvSpPr>
          <p:cNvPr id="991237" name="Rectangle 5"/>
          <p:cNvSpPr>
            <a:spLocks noGrp="1" noChangeArrowheads="1"/>
          </p:cNvSpPr>
          <p:nvPr>
            <p:ph type="title"/>
          </p:nvPr>
        </p:nvSpPr>
        <p:spPr/>
        <p:txBody>
          <a:bodyPr/>
          <a:lstStyle/>
          <a:p>
            <a:r>
              <a:rPr lang="en-US" altLang="zh-CN">
                <a:ea typeface="宋体" pitchFamily="2" charset="-122"/>
              </a:rPr>
              <a:t>Naive Safety Checks</a:t>
            </a:r>
          </a:p>
        </p:txBody>
      </p:sp>
      <p:sp>
        <p:nvSpPr>
          <p:cNvPr id="991238" name="Rectangle 6"/>
          <p:cNvSpPr>
            <a:spLocks noGrp="1" noChangeArrowheads="1"/>
          </p:cNvSpPr>
          <p:nvPr>
            <p:ph type="body" sz="half" idx="1"/>
          </p:nvPr>
        </p:nvSpPr>
        <p:spPr>
          <a:xfrm>
            <a:off x="914400" y="2084388"/>
            <a:ext cx="4772025" cy="4068762"/>
          </a:xfrm>
        </p:spPr>
        <p:txBody>
          <a:bodyPr/>
          <a:lstStyle/>
          <a:p>
            <a:pPr>
              <a:lnSpc>
                <a:spcPct val="80000"/>
              </a:lnSpc>
              <a:buFont typeface="Wingdings" pitchFamily="2" charset="2"/>
              <a:buNone/>
            </a:pPr>
            <a:r>
              <a:rPr lang="en-US" altLang="zh-CN" sz="1600" b="1">
                <a:ea typeface="宋体" pitchFamily="2" charset="-122"/>
              </a:rPr>
              <a:t>P1=kmem_cache_alloc(inode_cache);</a:t>
            </a:r>
          </a:p>
          <a:p>
            <a:pPr>
              <a:lnSpc>
                <a:spcPct val="80000"/>
              </a:lnSpc>
              <a:buFont typeface="Wingdings" pitchFamily="2" charset="2"/>
              <a:buNone/>
            </a:pPr>
            <a:r>
              <a:rPr lang="en-US" altLang="zh-CN" sz="1600" b="1">
                <a:solidFill>
                  <a:srgbClr val="0000FF"/>
                </a:solidFill>
                <a:ea typeface="宋体" pitchFamily="2" charset="-122"/>
              </a:rPr>
              <a:t>pchk_reg_obj (P1, reg_size(inode_cache));</a:t>
            </a:r>
          </a:p>
          <a:p>
            <a:pPr>
              <a:lnSpc>
                <a:spcPct val="80000"/>
              </a:lnSpc>
              <a:buFont typeface="Wingdings" pitchFamily="2" charset="2"/>
              <a:buNone/>
            </a:pPr>
            <a:r>
              <a:rPr lang="en-US" altLang="zh-CN" sz="1600" b="1">
                <a:ea typeface="宋体" pitchFamily="2" charset="-122"/>
              </a:rPr>
              <a:t>…</a:t>
            </a:r>
          </a:p>
          <a:p>
            <a:pPr>
              <a:lnSpc>
                <a:spcPct val="80000"/>
              </a:lnSpc>
              <a:buFont typeface="Wingdings" pitchFamily="2" charset="2"/>
              <a:buNone/>
            </a:pPr>
            <a:r>
              <a:rPr lang="en-US" altLang="zh-CN" sz="1600" b="1">
                <a:ea typeface="宋体" pitchFamily="2" charset="-122"/>
              </a:rPr>
              <a:t>Dest = &amp;P1[index];</a:t>
            </a:r>
          </a:p>
          <a:p>
            <a:pPr>
              <a:lnSpc>
                <a:spcPct val="80000"/>
              </a:lnSpc>
              <a:buFont typeface="Wingdings" pitchFamily="2" charset="2"/>
              <a:buNone/>
            </a:pPr>
            <a:r>
              <a:rPr lang="en-US" altLang="zh-CN" sz="1600" b="1">
                <a:solidFill>
                  <a:srgbClr val="0000FF"/>
                </a:solidFill>
                <a:ea typeface="宋体" pitchFamily="2" charset="-122"/>
              </a:rPr>
              <a:t>bounds = pchk_get_bounds (P1);</a:t>
            </a:r>
          </a:p>
          <a:p>
            <a:pPr>
              <a:lnSpc>
                <a:spcPct val="80000"/>
              </a:lnSpc>
              <a:buFont typeface="Wingdings" pitchFamily="2" charset="2"/>
              <a:buNone/>
            </a:pPr>
            <a:r>
              <a:rPr lang="en-US" altLang="zh-CN" sz="1600" b="1">
                <a:solidFill>
                  <a:srgbClr val="0000FF"/>
                </a:solidFill>
                <a:ea typeface="宋体" pitchFamily="2" charset="-122"/>
              </a:rPr>
              <a:t>pchk_check_bounds (P1, Dest, bounds);</a:t>
            </a:r>
          </a:p>
          <a:p>
            <a:pPr>
              <a:lnSpc>
                <a:spcPct val="80000"/>
              </a:lnSpc>
              <a:buFont typeface="Wingdings" pitchFamily="2" charset="2"/>
              <a:buNone/>
            </a:pPr>
            <a:r>
              <a:rPr lang="en-US" altLang="zh-CN" sz="1600" b="1">
                <a:solidFill>
                  <a:srgbClr val="660066"/>
                </a:solidFill>
                <a:ea typeface="宋体" pitchFamily="2" charset="-122"/>
              </a:rPr>
              <a:t>…</a:t>
            </a:r>
          </a:p>
          <a:p>
            <a:pPr>
              <a:lnSpc>
                <a:spcPct val="80000"/>
              </a:lnSpc>
              <a:buFont typeface="Wingdings" pitchFamily="2" charset="2"/>
              <a:buNone/>
            </a:pPr>
            <a:r>
              <a:rPr lang="en-US" altLang="zh-CN" sz="1600" b="1">
                <a:ea typeface="宋体" pitchFamily="2" charset="-122"/>
              </a:rPr>
              <a:t>P2=vmalloc(size1);</a:t>
            </a:r>
          </a:p>
          <a:p>
            <a:pPr>
              <a:lnSpc>
                <a:spcPct val="80000"/>
              </a:lnSpc>
              <a:buFont typeface="Wingdings" pitchFamily="2" charset="2"/>
              <a:buNone/>
            </a:pPr>
            <a:r>
              <a:rPr lang="en-US" altLang="zh-CN" sz="1600" b="1">
                <a:solidFill>
                  <a:srgbClr val="0000FF"/>
                </a:solidFill>
                <a:ea typeface="宋体" pitchFamily="2" charset="-122"/>
              </a:rPr>
              <a:t>pchk_reg_obj (P2, size1);</a:t>
            </a:r>
          </a:p>
          <a:p>
            <a:pPr>
              <a:lnSpc>
                <a:spcPct val="80000"/>
              </a:lnSpc>
              <a:buFont typeface="Wingdings" pitchFamily="2" charset="2"/>
              <a:buNone/>
            </a:pPr>
            <a:endParaRPr lang="en-US" altLang="zh-CN" sz="1600" b="1">
              <a:solidFill>
                <a:srgbClr val="0000FF"/>
              </a:solidFill>
              <a:ea typeface="宋体" pitchFamily="2" charset="-122"/>
            </a:endParaRPr>
          </a:p>
          <a:p>
            <a:pPr>
              <a:lnSpc>
                <a:spcPct val="80000"/>
              </a:lnSpc>
              <a:buFont typeface="Wingdings" pitchFamily="2" charset="2"/>
              <a:buNone/>
            </a:pPr>
            <a:r>
              <a:rPr lang="en-US" altLang="zh-CN" sz="1600" b="1">
                <a:ea typeface="宋体" pitchFamily="2" charset="-122"/>
              </a:rPr>
              <a:t>P3=kmem_cache_alloc(file_cache);</a:t>
            </a:r>
          </a:p>
          <a:p>
            <a:pPr>
              <a:lnSpc>
                <a:spcPct val="80000"/>
              </a:lnSpc>
              <a:buFont typeface="Wingdings" pitchFamily="2" charset="2"/>
              <a:buNone/>
            </a:pPr>
            <a:r>
              <a:rPr lang="en-US" altLang="zh-CN" sz="1600" b="1">
                <a:solidFill>
                  <a:srgbClr val="0000FF"/>
                </a:solidFill>
                <a:ea typeface="宋体" pitchFamily="2" charset="-122"/>
              </a:rPr>
              <a:t>pchk_reg_obj (P3, reg_size(file_cache));</a:t>
            </a:r>
          </a:p>
          <a:p>
            <a:pPr>
              <a:lnSpc>
                <a:spcPct val="80000"/>
              </a:lnSpc>
              <a:buFont typeface="Wingdings" pitchFamily="2" charset="2"/>
              <a:buNone/>
            </a:pPr>
            <a:endParaRPr lang="en-US" altLang="zh-CN" sz="1600" b="1">
              <a:solidFill>
                <a:srgbClr val="0000FF"/>
              </a:solidFill>
              <a:ea typeface="宋体" pitchFamily="2" charset="-122"/>
            </a:endParaRPr>
          </a:p>
          <a:p>
            <a:pPr>
              <a:lnSpc>
                <a:spcPct val="80000"/>
              </a:lnSpc>
              <a:buFont typeface="Wingdings" pitchFamily="2" charset="2"/>
              <a:buNone/>
            </a:pPr>
            <a:r>
              <a:rPr lang="en-US" altLang="zh-CN" sz="1600" b="1">
                <a:ea typeface="宋体" pitchFamily="2" charset="-122"/>
              </a:rPr>
              <a:t>P4=kmem_cache_alloc(inode_cache);</a:t>
            </a:r>
          </a:p>
          <a:p>
            <a:pPr>
              <a:lnSpc>
                <a:spcPct val="80000"/>
              </a:lnSpc>
              <a:buFont typeface="Wingdings" pitchFamily="2" charset="2"/>
              <a:buNone/>
            </a:pPr>
            <a:r>
              <a:rPr lang="en-US" altLang="zh-CN" sz="1600" b="1">
                <a:solidFill>
                  <a:srgbClr val="0000FF"/>
                </a:solidFill>
                <a:ea typeface="宋体" pitchFamily="2" charset="-122"/>
              </a:rPr>
              <a:t>pchk_reg_obj (P4, reg_size(inode_cache));</a:t>
            </a:r>
          </a:p>
          <a:p>
            <a:pPr>
              <a:lnSpc>
                <a:spcPct val="80000"/>
              </a:lnSpc>
              <a:buFont typeface="Wingdings" pitchFamily="2" charset="2"/>
              <a:buNone/>
            </a:pPr>
            <a:endParaRPr lang="en-US" altLang="zh-CN" sz="1600" b="1">
              <a:solidFill>
                <a:srgbClr val="0000FF"/>
              </a:solidFill>
              <a:ea typeface="宋体" pitchFamily="2" charset="-122"/>
            </a:endParaRPr>
          </a:p>
        </p:txBody>
      </p:sp>
      <p:sp>
        <p:nvSpPr>
          <p:cNvPr id="991239" name="Oval 7"/>
          <p:cNvSpPr>
            <a:spLocks noChangeArrowheads="1"/>
          </p:cNvSpPr>
          <p:nvPr/>
        </p:nvSpPr>
        <p:spPr bwMode="auto">
          <a:xfrm>
            <a:off x="6838950" y="2759075"/>
            <a:ext cx="422275" cy="344488"/>
          </a:xfrm>
          <a:prstGeom prst="ellipse">
            <a:avLst/>
          </a:prstGeom>
          <a:solidFill>
            <a:schemeClr val="accent1"/>
          </a:solidFill>
          <a:ln w="9525" algn="ctr">
            <a:solidFill>
              <a:schemeClr val="tx1"/>
            </a:solidFill>
            <a:round/>
            <a:headEnd/>
            <a:tailEnd/>
          </a:ln>
          <a:effectLst/>
        </p:spPr>
        <p:txBody>
          <a:bodyPr wrap="none" anchor="ctr"/>
          <a:lstStyle/>
          <a:p>
            <a:pPr algn="ctr"/>
            <a:r>
              <a:rPr lang="en-US" altLang="zh-CN">
                <a:ea typeface="宋体" pitchFamily="2" charset="-122"/>
              </a:rPr>
              <a:t>P1</a:t>
            </a:r>
          </a:p>
        </p:txBody>
      </p:sp>
      <p:sp>
        <p:nvSpPr>
          <p:cNvPr id="991240" name="Oval 8"/>
          <p:cNvSpPr>
            <a:spLocks noChangeArrowheads="1"/>
          </p:cNvSpPr>
          <p:nvPr/>
        </p:nvSpPr>
        <p:spPr bwMode="auto">
          <a:xfrm>
            <a:off x="7050088" y="5657850"/>
            <a:ext cx="422275" cy="344488"/>
          </a:xfrm>
          <a:prstGeom prst="ellipse">
            <a:avLst/>
          </a:prstGeom>
          <a:solidFill>
            <a:schemeClr val="accent1"/>
          </a:solidFill>
          <a:ln w="9525" algn="ctr">
            <a:solidFill>
              <a:schemeClr val="tx1"/>
            </a:solidFill>
            <a:round/>
            <a:headEnd/>
            <a:tailEnd/>
          </a:ln>
          <a:effectLst/>
        </p:spPr>
        <p:txBody>
          <a:bodyPr wrap="none" anchor="ctr"/>
          <a:lstStyle/>
          <a:p>
            <a:pPr algn="ctr"/>
            <a:r>
              <a:rPr lang="en-US" altLang="zh-CN">
                <a:ea typeface="宋体" pitchFamily="2" charset="-122"/>
              </a:rPr>
              <a:t>P4</a:t>
            </a:r>
          </a:p>
        </p:txBody>
      </p:sp>
      <p:sp>
        <p:nvSpPr>
          <p:cNvPr id="991241" name="Oval 9"/>
          <p:cNvSpPr>
            <a:spLocks noChangeArrowheads="1"/>
          </p:cNvSpPr>
          <p:nvPr/>
        </p:nvSpPr>
        <p:spPr bwMode="auto">
          <a:xfrm>
            <a:off x="7472363" y="3468688"/>
            <a:ext cx="422275" cy="344487"/>
          </a:xfrm>
          <a:prstGeom prst="ellipse">
            <a:avLst/>
          </a:prstGeom>
          <a:solidFill>
            <a:schemeClr val="accent1"/>
          </a:solidFill>
          <a:ln w="9525" algn="ctr">
            <a:solidFill>
              <a:schemeClr val="tx1"/>
            </a:solidFill>
            <a:round/>
            <a:headEnd/>
            <a:tailEnd/>
          </a:ln>
          <a:effectLst/>
        </p:spPr>
        <p:txBody>
          <a:bodyPr wrap="none" anchor="ctr"/>
          <a:lstStyle/>
          <a:p>
            <a:pPr algn="ctr"/>
            <a:r>
              <a:rPr lang="en-US" altLang="zh-CN">
                <a:ea typeface="宋体" pitchFamily="2" charset="-122"/>
              </a:rPr>
              <a:t>P2</a:t>
            </a:r>
          </a:p>
        </p:txBody>
      </p:sp>
      <p:sp>
        <p:nvSpPr>
          <p:cNvPr id="991242" name="Text Box 10"/>
          <p:cNvSpPr txBox="1">
            <a:spLocks noChangeArrowheads="1"/>
          </p:cNvSpPr>
          <p:nvPr/>
        </p:nvSpPr>
        <p:spPr bwMode="auto">
          <a:xfrm>
            <a:off x="6300788" y="1603375"/>
            <a:ext cx="1758950" cy="366713"/>
          </a:xfrm>
          <a:prstGeom prst="rect">
            <a:avLst/>
          </a:prstGeom>
          <a:noFill/>
          <a:ln w="9525" algn="ctr">
            <a:noFill/>
            <a:miter lim="800000"/>
            <a:headEnd/>
            <a:tailEnd/>
          </a:ln>
          <a:effectLst/>
        </p:spPr>
        <p:txBody>
          <a:bodyPr wrap="none">
            <a:spAutoFit/>
          </a:bodyPr>
          <a:lstStyle/>
          <a:p>
            <a:r>
              <a:rPr lang="en-US" altLang="zh-CN" u="sng">
                <a:ea typeface="宋体" pitchFamily="2" charset="-122"/>
              </a:rPr>
              <a:t>SVM Metadata:</a:t>
            </a:r>
          </a:p>
        </p:txBody>
      </p:sp>
      <p:sp>
        <p:nvSpPr>
          <p:cNvPr id="991243" name="Text Box 11"/>
          <p:cNvSpPr txBox="1">
            <a:spLocks noChangeArrowheads="1"/>
          </p:cNvSpPr>
          <p:nvPr/>
        </p:nvSpPr>
        <p:spPr bwMode="auto">
          <a:xfrm>
            <a:off x="923925" y="1624013"/>
            <a:ext cx="1517650" cy="366712"/>
          </a:xfrm>
          <a:prstGeom prst="rect">
            <a:avLst/>
          </a:prstGeom>
          <a:noFill/>
          <a:ln w="9525" algn="ctr">
            <a:noFill/>
            <a:miter lim="800000"/>
            <a:headEnd/>
            <a:tailEnd/>
          </a:ln>
          <a:effectLst/>
        </p:spPr>
        <p:txBody>
          <a:bodyPr wrap="none">
            <a:spAutoFit/>
          </a:bodyPr>
          <a:lstStyle/>
          <a:p>
            <a:r>
              <a:rPr lang="en-US" altLang="zh-CN" u="sng">
                <a:ea typeface="宋体" pitchFamily="2" charset="-122"/>
              </a:rPr>
              <a:t>Kernel Code:</a:t>
            </a:r>
          </a:p>
        </p:txBody>
      </p:sp>
      <p:sp>
        <p:nvSpPr>
          <p:cNvPr id="991244" name="Line 12"/>
          <p:cNvSpPr>
            <a:spLocks noChangeShapeType="1"/>
          </p:cNvSpPr>
          <p:nvPr/>
        </p:nvSpPr>
        <p:spPr bwMode="auto">
          <a:xfrm>
            <a:off x="5762625" y="1603375"/>
            <a:ext cx="0" cy="4667250"/>
          </a:xfrm>
          <a:prstGeom prst="line">
            <a:avLst/>
          </a:prstGeom>
          <a:noFill/>
          <a:ln w="50800">
            <a:solidFill>
              <a:schemeClr val="tx1"/>
            </a:solidFill>
            <a:round/>
            <a:headEnd/>
            <a:tailEnd/>
          </a:ln>
          <a:effectLst/>
        </p:spPr>
        <p:txBody>
          <a:bodyPr wrap="none" anchor="ctr"/>
          <a:lstStyle/>
          <a:p>
            <a:endParaRPr lang="zh-CN" altLang="en-US"/>
          </a:p>
        </p:txBody>
      </p:sp>
      <p:sp>
        <p:nvSpPr>
          <p:cNvPr id="991245" name="Oval 13"/>
          <p:cNvSpPr>
            <a:spLocks noChangeArrowheads="1"/>
          </p:cNvSpPr>
          <p:nvPr/>
        </p:nvSpPr>
        <p:spPr bwMode="auto">
          <a:xfrm>
            <a:off x="7050088" y="4198938"/>
            <a:ext cx="422275" cy="344487"/>
          </a:xfrm>
          <a:prstGeom prst="ellipse">
            <a:avLst/>
          </a:prstGeom>
          <a:solidFill>
            <a:schemeClr val="accent1"/>
          </a:solidFill>
          <a:ln w="9525" algn="ctr">
            <a:solidFill>
              <a:schemeClr val="tx1"/>
            </a:solidFill>
            <a:round/>
            <a:headEnd/>
            <a:tailEnd/>
          </a:ln>
          <a:effectLst/>
        </p:spPr>
        <p:txBody>
          <a:bodyPr wrap="none" anchor="ctr"/>
          <a:lstStyle/>
          <a:p>
            <a:pPr algn="ctr"/>
            <a:r>
              <a:rPr lang="en-US" altLang="zh-CN">
                <a:ea typeface="宋体" pitchFamily="2" charset="-122"/>
              </a:rPr>
              <a:t>P3</a:t>
            </a:r>
          </a:p>
        </p:txBody>
      </p:sp>
      <p:sp>
        <p:nvSpPr>
          <p:cNvPr id="991253" name="Oval 21"/>
          <p:cNvSpPr>
            <a:spLocks noChangeArrowheads="1"/>
          </p:cNvSpPr>
          <p:nvPr/>
        </p:nvSpPr>
        <p:spPr bwMode="auto">
          <a:xfrm>
            <a:off x="693738" y="2928938"/>
            <a:ext cx="3840162" cy="884237"/>
          </a:xfrm>
          <a:prstGeom prst="ellipse">
            <a:avLst/>
          </a:prstGeom>
          <a:noFill/>
          <a:ln w="12700" algn="ctr">
            <a:solidFill>
              <a:schemeClr val="accent2"/>
            </a:solidFill>
            <a:round/>
            <a:headEnd/>
            <a:tailEnd/>
          </a:ln>
          <a:effectLst/>
        </p:spPr>
        <p:txBody>
          <a:bodyPr wrap="none" anchor="ctr"/>
          <a:lstStyle/>
          <a:p>
            <a:endParaRPr lang="zh-CN" altLang="en-US"/>
          </a:p>
        </p:txBody>
      </p:sp>
      <p:sp>
        <p:nvSpPr>
          <p:cNvPr id="991250" name="Text Box 18"/>
          <p:cNvSpPr txBox="1">
            <a:spLocks noChangeArrowheads="1"/>
          </p:cNvSpPr>
          <p:nvPr/>
        </p:nvSpPr>
        <p:spPr bwMode="auto">
          <a:xfrm>
            <a:off x="269875" y="3276600"/>
            <a:ext cx="8640763" cy="958850"/>
          </a:xfrm>
          <a:prstGeom prst="rect">
            <a:avLst/>
          </a:prstGeom>
          <a:solidFill>
            <a:srgbClr val="99CCFF"/>
          </a:solidFill>
          <a:ln w="12700" algn="ctr">
            <a:solidFill>
              <a:schemeClr val="tx1"/>
            </a:solidFill>
            <a:miter lim="800000"/>
            <a:headEnd/>
            <a:tailEnd/>
          </a:ln>
          <a:effectLst/>
        </p:spPr>
        <p:txBody>
          <a:bodyPr>
            <a:spAutoFit/>
          </a:bodyPr>
          <a:lstStyle/>
          <a:p>
            <a:pPr>
              <a:buClr>
                <a:schemeClr val="tx1"/>
              </a:buClr>
              <a:buSzPts val="2800"/>
              <a:buFont typeface="Arial" pitchFamily="34" charset="0"/>
              <a:buChar char="•"/>
            </a:pPr>
            <a:r>
              <a:rPr lang="en-US" altLang="zh-CN" sz="2800">
                <a:ea typeface="宋体" pitchFamily="2" charset="-122"/>
              </a:rPr>
              <a:t>Run-time lookups are too slow</a:t>
            </a:r>
          </a:p>
          <a:p>
            <a:pPr>
              <a:buClr>
                <a:schemeClr val="tx1"/>
              </a:buClr>
              <a:buSzPts val="2800"/>
              <a:buFont typeface="Arial" pitchFamily="34" charset="0"/>
              <a:buChar char="•"/>
            </a:pPr>
            <a:r>
              <a:rPr lang="en-US" altLang="zh-CN" sz="2800">
                <a:ea typeface="宋体" pitchFamily="2" charset="-122"/>
              </a:rPr>
              <a:t>Limited opportunity to remove run-time checks</a:t>
            </a:r>
            <a:endParaRPr lang="en-US" altLang="zh-CN">
              <a:ea typeface="宋体" pitchFamily="2" charset="-122"/>
            </a:endParaRPr>
          </a:p>
        </p:txBody>
      </p:sp>
    </p:spTree>
    <p:custDataLst>
      <p:tags r:id="rId1"/>
    </p:custDataLst>
  </p:cSld>
  <p:clrMapOvr>
    <a:masterClrMapping/>
  </p:clrMapOvr>
  <p:transition advTm="7751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91238">
                                            <p:txEl>
                                              <p:pRg st="1" end="1"/>
                                            </p:txEl>
                                          </p:spTgt>
                                        </p:tgtEl>
                                        <p:attrNameLst>
                                          <p:attrName>style.visibility</p:attrName>
                                        </p:attrNameLst>
                                      </p:cBhvr>
                                      <p:to>
                                        <p:strVal val="visible"/>
                                      </p:to>
                                    </p:set>
                                    <p:animEffect transition="in" filter="blinds(horizontal)">
                                      <p:cBhvr>
                                        <p:cTn id="7" dur="500"/>
                                        <p:tgtEl>
                                          <p:spTgt spid="99123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91238">
                                            <p:txEl>
                                              <p:pRg st="14" end="14"/>
                                            </p:txEl>
                                          </p:spTgt>
                                        </p:tgtEl>
                                        <p:attrNameLst>
                                          <p:attrName>style.visibility</p:attrName>
                                        </p:attrNameLst>
                                      </p:cBhvr>
                                      <p:to>
                                        <p:strVal val="visible"/>
                                      </p:to>
                                    </p:set>
                                    <p:animEffect transition="in" filter="blinds(horizontal)">
                                      <p:cBhvr>
                                        <p:cTn id="10" dur="500"/>
                                        <p:tgtEl>
                                          <p:spTgt spid="991238">
                                            <p:txEl>
                                              <p:pRg st="14" end="1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91238">
                                            <p:txEl>
                                              <p:pRg st="8" end="8"/>
                                            </p:txEl>
                                          </p:spTgt>
                                        </p:tgtEl>
                                        <p:attrNameLst>
                                          <p:attrName>style.visibility</p:attrName>
                                        </p:attrNameLst>
                                      </p:cBhvr>
                                      <p:to>
                                        <p:strVal val="visible"/>
                                      </p:to>
                                    </p:set>
                                    <p:animEffect transition="in" filter="blinds(horizontal)">
                                      <p:cBhvr>
                                        <p:cTn id="13" dur="500"/>
                                        <p:tgtEl>
                                          <p:spTgt spid="991238">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91238">
                                            <p:txEl>
                                              <p:pRg st="11" end="11"/>
                                            </p:txEl>
                                          </p:spTgt>
                                        </p:tgtEl>
                                        <p:attrNameLst>
                                          <p:attrName>style.visibility</p:attrName>
                                        </p:attrNameLst>
                                      </p:cBhvr>
                                      <p:to>
                                        <p:strVal val="visible"/>
                                      </p:to>
                                    </p:set>
                                    <p:animEffect transition="in" filter="blinds(horizontal)">
                                      <p:cBhvr>
                                        <p:cTn id="16" dur="500"/>
                                        <p:tgtEl>
                                          <p:spTgt spid="991238">
                                            <p:txEl>
                                              <p:pRg st="11" end="1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91238">
                                            <p:txEl>
                                              <p:pRg st="14" end="14"/>
                                            </p:txEl>
                                          </p:spTgt>
                                        </p:tgtEl>
                                        <p:attrNameLst>
                                          <p:attrName>style.visibility</p:attrName>
                                        </p:attrNameLst>
                                      </p:cBhvr>
                                      <p:to>
                                        <p:strVal val="visible"/>
                                      </p:to>
                                    </p:set>
                                    <p:animEffect transition="in" filter="blinds(horizontal)">
                                      <p:cBhvr>
                                        <p:cTn id="19" dur="500"/>
                                        <p:tgtEl>
                                          <p:spTgt spid="991238">
                                            <p:txEl>
                                              <p:pRg st="14" end="1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91251"/>
                                        </p:tgtEl>
                                        <p:attrNameLst>
                                          <p:attrName>style.visibility</p:attrName>
                                        </p:attrNameLst>
                                      </p:cBhvr>
                                      <p:to>
                                        <p:strVal val="visible"/>
                                      </p:to>
                                    </p:set>
                                    <p:animEffect transition="in" filter="blinds(horizontal)">
                                      <p:cBhvr>
                                        <p:cTn id="24" dur="500"/>
                                        <p:tgtEl>
                                          <p:spTgt spid="99125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91239"/>
                                        </p:tgtEl>
                                        <p:attrNameLst>
                                          <p:attrName>style.visibility</p:attrName>
                                        </p:attrNameLst>
                                      </p:cBhvr>
                                      <p:to>
                                        <p:strVal val="visible"/>
                                      </p:to>
                                    </p:set>
                                    <p:animEffect transition="in" filter="blinds(horizontal)">
                                      <p:cBhvr>
                                        <p:cTn id="27" dur="500"/>
                                        <p:tgtEl>
                                          <p:spTgt spid="99123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91240"/>
                                        </p:tgtEl>
                                        <p:attrNameLst>
                                          <p:attrName>style.visibility</p:attrName>
                                        </p:attrNameLst>
                                      </p:cBhvr>
                                      <p:to>
                                        <p:strVal val="visible"/>
                                      </p:to>
                                    </p:set>
                                    <p:animEffect transition="in" filter="blinds(horizontal)">
                                      <p:cBhvr>
                                        <p:cTn id="30" dur="500"/>
                                        <p:tgtEl>
                                          <p:spTgt spid="99124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991241"/>
                                        </p:tgtEl>
                                        <p:attrNameLst>
                                          <p:attrName>style.visibility</p:attrName>
                                        </p:attrNameLst>
                                      </p:cBhvr>
                                      <p:to>
                                        <p:strVal val="visible"/>
                                      </p:to>
                                    </p:set>
                                    <p:animEffect transition="in" filter="blinds(horizontal)">
                                      <p:cBhvr>
                                        <p:cTn id="33" dur="500"/>
                                        <p:tgtEl>
                                          <p:spTgt spid="99124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991245"/>
                                        </p:tgtEl>
                                        <p:attrNameLst>
                                          <p:attrName>style.visibility</p:attrName>
                                        </p:attrNameLst>
                                      </p:cBhvr>
                                      <p:to>
                                        <p:strVal val="visible"/>
                                      </p:to>
                                    </p:set>
                                    <p:animEffect transition="in" filter="blinds(horizontal)">
                                      <p:cBhvr>
                                        <p:cTn id="36" dur="500"/>
                                        <p:tgtEl>
                                          <p:spTgt spid="99124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91238">
                                            <p:txEl>
                                              <p:pRg st="4" end="4"/>
                                            </p:txEl>
                                          </p:spTgt>
                                        </p:tgtEl>
                                        <p:attrNameLst>
                                          <p:attrName>style.visibility</p:attrName>
                                        </p:attrNameLst>
                                      </p:cBhvr>
                                      <p:to>
                                        <p:strVal val="visible"/>
                                      </p:to>
                                    </p:set>
                                    <p:animEffect transition="in" filter="blinds(horizontal)">
                                      <p:cBhvr>
                                        <p:cTn id="41" dur="500"/>
                                        <p:tgtEl>
                                          <p:spTgt spid="991238">
                                            <p:txEl>
                                              <p:pRg st="4" end="4"/>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991238">
                                            <p:txEl>
                                              <p:pRg st="5" end="5"/>
                                            </p:txEl>
                                          </p:spTgt>
                                        </p:tgtEl>
                                        <p:attrNameLst>
                                          <p:attrName>style.visibility</p:attrName>
                                        </p:attrNameLst>
                                      </p:cBhvr>
                                      <p:to>
                                        <p:strVal val="visible"/>
                                      </p:to>
                                    </p:set>
                                    <p:animEffect transition="in" filter="blinds(horizontal)">
                                      <p:cBhvr>
                                        <p:cTn id="44" dur="500"/>
                                        <p:tgtEl>
                                          <p:spTgt spid="991238">
                                            <p:txEl>
                                              <p:pRg st="5" end="5"/>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991238">
                                            <p:txEl>
                                              <p:pRg st="6" end="6"/>
                                            </p:txEl>
                                          </p:spTgt>
                                        </p:tgtEl>
                                        <p:attrNameLst>
                                          <p:attrName>style.visibility</p:attrName>
                                        </p:attrNameLst>
                                      </p:cBhvr>
                                      <p:to>
                                        <p:strVal val="visible"/>
                                      </p:to>
                                    </p:set>
                                    <p:animEffect transition="in" filter="blinds(horizontal)">
                                      <p:cBhvr>
                                        <p:cTn id="47" dur="500"/>
                                        <p:tgtEl>
                                          <p:spTgt spid="991238">
                                            <p:txEl>
                                              <p:pRg st="6" end="6"/>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991253"/>
                                        </p:tgtEl>
                                        <p:attrNameLst>
                                          <p:attrName>style.visibility</p:attrName>
                                        </p:attrNameLst>
                                      </p:cBhvr>
                                      <p:to>
                                        <p:strVal val="visible"/>
                                      </p:to>
                                    </p:set>
                                    <p:animEffect transition="in" filter="blinds(horizontal)">
                                      <p:cBhvr>
                                        <p:cTn id="50" dur="500"/>
                                        <p:tgtEl>
                                          <p:spTgt spid="991253"/>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0" fill="hold" grpId="0" nodeType="clickEffect">
                                  <p:stCondLst>
                                    <p:cond delay="0"/>
                                  </p:stCondLst>
                                  <p:childTnLst>
                                    <p:set>
                                      <p:cBhvr>
                                        <p:cTn id="54" dur="1" fill="hold">
                                          <p:stCondLst>
                                            <p:cond delay="0"/>
                                          </p:stCondLst>
                                        </p:cTn>
                                        <p:tgtEl>
                                          <p:spTgt spid="991250"/>
                                        </p:tgtEl>
                                        <p:attrNameLst>
                                          <p:attrName>style.visibility</p:attrName>
                                        </p:attrNameLst>
                                      </p:cBhvr>
                                      <p:to>
                                        <p:strVal val="visible"/>
                                      </p:to>
                                    </p:set>
                                    <p:anim calcmode="lin" valueType="num">
                                      <p:cBhvr>
                                        <p:cTn id="55" dur="500" fill="hold"/>
                                        <p:tgtEl>
                                          <p:spTgt spid="991250"/>
                                        </p:tgtEl>
                                        <p:attrNameLst>
                                          <p:attrName>ppt_w</p:attrName>
                                        </p:attrNameLst>
                                      </p:cBhvr>
                                      <p:tavLst>
                                        <p:tav tm="0">
                                          <p:val>
                                            <p:fltVal val="0"/>
                                          </p:val>
                                        </p:tav>
                                        <p:tav tm="100000">
                                          <p:val>
                                            <p:strVal val="#ppt_w"/>
                                          </p:val>
                                        </p:tav>
                                      </p:tavLst>
                                    </p:anim>
                                    <p:anim calcmode="lin" valueType="num">
                                      <p:cBhvr>
                                        <p:cTn id="56" dur="500" fill="hold"/>
                                        <p:tgtEl>
                                          <p:spTgt spid="991250"/>
                                        </p:tgtEl>
                                        <p:attrNameLst>
                                          <p:attrName>ppt_h</p:attrName>
                                        </p:attrNameLst>
                                      </p:cBhvr>
                                      <p:tavLst>
                                        <p:tav tm="0">
                                          <p:val>
                                            <p:fltVal val="0"/>
                                          </p:val>
                                        </p:tav>
                                        <p:tav tm="100000">
                                          <p:val>
                                            <p:strVal val="#ppt_h"/>
                                          </p:val>
                                        </p:tav>
                                      </p:tavLst>
                                    </p:anim>
                                    <p:animEffect transition="in" filter="fade">
                                      <p:cBhvr>
                                        <p:cTn id="57" dur="500"/>
                                        <p:tgtEl>
                                          <p:spTgt spid="991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51" grpId="0" animBg="1"/>
      <p:bldP spid="991239" grpId="0" animBg="1"/>
      <p:bldP spid="991240" grpId="0" animBg="1"/>
      <p:bldP spid="991241" grpId="0" animBg="1"/>
      <p:bldP spid="991245" grpId="0" animBg="1"/>
      <p:bldP spid="991253" grpId="0" animBg="1"/>
      <p:bldP spid="9912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r>
              <a:rPr lang="en-US" altLang="zh-CN" sz="3800">
                <a:ea typeface="宋体" pitchFamily="2" charset="-122"/>
              </a:rPr>
              <a:t>Improved Object Lookups</a:t>
            </a:r>
            <a:r>
              <a:rPr lang="en-US" altLang="zh-CN" sz="3800" baseline="30000">
                <a:ea typeface="宋体" pitchFamily="2" charset="-122"/>
              </a:rPr>
              <a:t>1</a:t>
            </a:r>
          </a:p>
        </p:txBody>
      </p:sp>
      <p:sp>
        <p:nvSpPr>
          <p:cNvPr id="787459" name="Rectangle 3"/>
          <p:cNvSpPr>
            <a:spLocks noGrp="1" noChangeArrowheads="1"/>
          </p:cNvSpPr>
          <p:nvPr>
            <p:ph type="body" sz="half" idx="2"/>
          </p:nvPr>
        </p:nvSpPr>
        <p:spPr>
          <a:xfrm>
            <a:off x="914400" y="3943350"/>
            <a:ext cx="7772400" cy="2187575"/>
          </a:xfrm>
        </p:spPr>
        <p:txBody>
          <a:bodyPr/>
          <a:lstStyle/>
          <a:p>
            <a:r>
              <a:rPr lang="en-US" altLang="zh-CN" sz="2400">
                <a:ea typeface="宋体" pitchFamily="2" charset="-122"/>
              </a:rPr>
              <a:t>Alias analysis (DSA) groups objects into logical partitions</a:t>
            </a:r>
          </a:p>
          <a:p>
            <a:r>
              <a:rPr lang="en-US" altLang="zh-CN" sz="2400">
                <a:ea typeface="宋体" pitchFamily="2" charset="-122"/>
              </a:rPr>
              <a:t>Run-time records object allocations in partitions</a:t>
            </a:r>
          </a:p>
          <a:p>
            <a:r>
              <a:rPr lang="en-US" altLang="zh-CN" sz="2400">
                <a:ea typeface="宋体" pitchFamily="2" charset="-122"/>
              </a:rPr>
              <a:t>Run-time checks only consider objects in a single partition</a:t>
            </a:r>
          </a:p>
          <a:p>
            <a:r>
              <a:rPr lang="en-US" altLang="zh-CN" sz="2400">
                <a:ea typeface="宋体" pitchFamily="2" charset="-122"/>
              </a:rPr>
              <a:t>Reduces slowdown from 4x-11x to 10%-30% for nearly all standalone programs, daemons</a:t>
            </a:r>
          </a:p>
        </p:txBody>
      </p:sp>
      <p:sp>
        <p:nvSpPr>
          <p:cNvPr id="787460" name="Rectangle 4"/>
          <p:cNvSpPr>
            <a:spLocks noChangeArrowheads="1"/>
          </p:cNvSpPr>
          <p:nvPr/>
        </p:nvSpPr>
        <p:spPr bwMode="auto">
          <a:xfrm>
            <a:off x="5111750"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61" name="Rectangle 5"/>
          <p:cNvSpPr>
            <a:spLocks noChangeArrowheads="1"/>
          </p:cNvSpPr>
          <p:nvPr/>
        </p:nvSpPr>
        <p:spPr bwMode="auto">
          <a:xfrm>
            <a:off x="5572125"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62" name="Rectangle 6"/>
          <p:cNvSpPr>
            <a:spLocks noChangeArrowheads="1"/>
          </p:cNvSpPr>
          <p:nvPr/>
        </p:nvSpPr>
        <p:spPr bwMode="auto">
          <a:xfrm>
            <a:off x="6032500"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63" name="Rectangle 7"/>
          <p:cNvSpPr>
            <a:spLocks noChangeArrowheads="1"/>
          </p:cNvSpPr>
          <p:nvPr/>
        </p:nvSpPr>
        <p:spPr bwMode="auto">
          <a:xfrm>
            <a:off x="6492875"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64" name="Rectangle 8"/>
          <p:cNvSpPr>
            <a:spLocks noChangeArrowheads="1"/>
          </p:cNvSpPr>
          <p:nvPr/>
        </p:nvSpPr>
        <p:spPr bwMode="auto">
          <a:xfrm>
            <a:off x="6954838"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65" name="Rectangle 9"/>
          <p:cNvSpPr>
            <a:spLocks noChangeArrowheads="1"/>
          </p:cNvSpPr>
          <p:nvPr/>
        </p:nvSpPr>
        <p:spPr bwMode="auto">
          <a:xfrm>
            <a:off x="7415213"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66" name="Rectangle 10"/>
          <p:cNvSpPr>
            <a:spLocks noChangeArrowheads="1"/>
          </p:cNvSpPr>
          <p:nvPr/>
        </p:nvSpPr>
        <p:spPr bwMode="auto">
          <a:xfrm>
            <a:off x="7875588"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67" name="Rectangle 11"/>
          <p:cNvSpPr>
            <a:spLocks noChangeArrowheads="1"/>
          </p:cNvSpPr>
          <p:nvPr/>
        </p:nvSpPr>
        <p:spPr bwMode="auto">
          <a:xfrm>
            <a:off x="1885950"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68" name="Rectangle 12"/>
          <p:cNvSpPr>
            <a:spLocks noChangeArrowheads="1"/>
          </p:cNvSpPr>
          <p:nvPr/>
        </p:nvSpPr>
        <p:spPr bwMode="auto">
          <a:xfrm>
            <a:off x="2346325"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69" name="Rectangle 13"/>
          <p:cNvSpPr>
            <a:spLocks noChangeArrowheads="1"/>
          </p:cNvSpPr>
          <p:nvPr/>
        </p:nvSpPr>
        <p:spPr bwMode="auto">
          <a:xfrm>
            <a:off x="2806700"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70" name="Rectangle 14"/>
          <p:cNvSpPr>
            <a:spLocks noChangeArrowheads="1"/>
          </p:cNvSpPr>
          <p:nvPr/>
        </p:nvSpPr>
        <p:spPr bwMode="auto">
          <a:xfrm>
            <a:off x="3267075"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71" name="Rectangle 15"/>
          <p:cNvSpPr>
            <a:spLocks noChangeArrowheads="1"/>
          </p:cNvSpPr>
          <p:nvPr/>
        </p:nvSpPr>
        <p:spPr bwMode="auto">
          <a:xfrm>
            <a:off x="3729038"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72" name="Rectangle 16"/>
          <p:cNvSpPr>
            <a:spLocks noChangeArrowheads="1"/>
          </p:cNvSpPr>
          <p:nvPr/>
        </p:nvSpPr>
        <p:spPr bwMode="auto">
          <a:xfrm>
            <a:off x="4189413"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73" name="Rectangle 17"/>
          <p:cNvSpPr>
            <a:spLocks noChangeArrowheads="1"/>
          </p:cNvSpPr>
          <p:nvPr/>
        </p:nvSpPr>
        <p:spPr bwMode="auto">
          <a:xfrm>
            <a:off x="4649788" y="247015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74" name="Rectangle 18"/>
          <p:cNvSpPr>
            <a:spLocks noChangeArrowheads="1"/>
          </p:cNvSpPr>
          <p:nvPr/>
        </p:nvSpPr>
        <p:spPr bwMode="auto">
          <a:xfrm>
            <a:off x="7875588" y="3392488"/>
            <a:ext cx="460375" cy="344487"/>
          </a:xfrm>
          <a:prstGeom prst="rect">
            <a:avLst/>
          </a:prstGeom>
          <a:solidFill>
            <a:srgbClr val="FF0000"/>
          </a:solidFill>
          <a:ln w="9525" algn="ctr">
            <a:solidFill>
              <a:schemeClr val="tx1"/>
            </a:solidFill>
            <a:miter lim="800000"/>
            <a:headEnd/>
            <a:tailEnd/>
          </a:ln>
          <a:effectLst/>
        </p:spPr>
        <p:txBody>
          <a:bodyPr wrap="none" anchor="ctr"/>
          <a:lstStyle/>
          <a:p>
            <a:endParaRPr lang="zh-CN" altLang="en-US"/>
          </a:p>
        </p:txBody>
      </p:sp>
      <p:sp>
        <p:nvSpPr>
          <p:cNvPr id="787475" name="Rectangle 19"/>
          <p:cNvSpPr>
            <a:spLocks noChangeArrowheads="1"/>
          </p:cNvSpPr>
          <p:nvPr/>
        </p:nvSpPr>
        <p:spPr bwMode="auto">
          <a:xfrm>
            <a:off x="1884363" y="3392488"/>
            <a:ext cx="460375" cy="344487"/>
          </a:xfrm>
          <a:prstGeom prst="rect">
            <a:avLst/>
          </a:prstGeom>
          <a:solidFill>
            <a:srgbClr val="0000FF"/>
          </a:solidFill>
          <a:ln w="9525" algn="ctr">
            <a:solidFill>
              <a:schemeClr val="tx1"/>
            </a:solidFill>
            <a:miter lim="800000"/>
            <a:headEnd/>
            <a:tailEnd/>
          </a:ln>
          <a:effectLst/>
        </p:spPr>
        <p:txBody>
          <a:bodyPr wrap="none" anchor="ctr"/>
          <a:lstStyle/>
          <a:p>
            <a:endParaRPr lang="zh-CN" altLang="en-US"/>
          </a:p>
        </p:txBody>
      </p:sp>
      <p:sp>
        <p:nvSpPr>
          <p:cNvPr id="787476" name="Rectangle 20"/>
          <p:cNvSpPr>
            <a:spLocks noChangeArrowheads="1"/>
          </p:cNvSpPr>
          <p:nvPr/>
        </p:nvSpPr>
        <p:spPr bwMode="auto">
          <a:xfrm>
            <a:off x="4687888" y="3392488"/>
            <a:ext cx="460375" cy="344487"/>
          </a:xfrm>
          <a:prstGeom prst="rect">
            <a:avLst/>
          </a:prstGeom>
          <a:solidFill>
            <a:srgbClr val="FFCC00"/>
          </a:solidFill>
          <a:ln w="9525" algn="ctr">
            <a:solidFill>
              <a:schemeClr val="tx1"/>
            </a:solidFill>
            <a:miter lim="800000"/>
            <a:headEnd/>
            <a:tailEnd/>
          </a:ln>
          <a:effectLst/>
        </p:spPr>
        <p:txBody>
          <a:bodyPr wrap="none" anchor="ctr"/>
          <a:lstStyle/>
          <a:p>
            <a:endParaRPr lang="zh-CN" altLang="en-US"/>
          </a:p>
        </p:txBody>
      </p:sp>
      <p:cxnSp>
        <p:nvCxnSpPr>
          <p:cNvPr id="787477" name="AutoShape 21"/>
          <p:cNvCxnSpPr>
            <a:cxnSpLocks noChangeShapeType="1"/>
            <a:stCxn id="787475" idx="0"/>
            <a:endCxn id="787467" idx="2"/>
          </p:cNvCxnSpPr>
          <p:nvPr/>
        </p:nvCxnSpPr>
        <p:spPr bwMode="auto">
          <a:xfrm flipV="1">
            <a:off x="2114550" y="2814638"/>
            <a:ext cx="1588" cy="577850"/>
          </a:xfrm>
          <a:prstGeom prst="straightConnector1">
            <a:avLst/>
          </a:prstGeom>
          <a:noFill/>
          <a:ln w="9525">
            <a:solidFill>
              <a:schemeClr val="tx1"/>
            </a:solidFill>
            <a:round/>
            <a:headEnd/>
            <a:tailEnd type="triangle" w="med" len="med"/>
          </a:ln>
          <a:effectLst/>
        </p:spPr>
      </p:cxnSp>
      <p:cxnSp>
        <p:nvCxnSpPr>
          <p:cNvPr id="787478" name="AutoShape 22"/>
          <p:cNvCxnSpPr>
            <a:cxnSpLocks noChangeShapeType="1"/>
            <a:stCxn id="787476" idx="0"/>
            <a:endCxn id="787470" idx="2"/>
          </p:cNvCxnSpPr>
          <p:nvPr/>
        </p:nvCxnSpPr>
        <p:spPr bwMode="auto">
          <a:xfrm flipH="1" flipV="1">
            <a:off x="3497263" y="2814638"/>
            <a:ext cx="1420812" cy="577850"/>
          </a:xfrm>
          <a:prstGeom prst="straightConnector1">
            <a:avLst/>
          </a:prstGeom>
          <a:noFill/>
          <a:ln w="9525">
            <a:solidFill>
              <a:schemeClr val="tx1"/>
            </a:solidFill>
            <a:round/>
            <a:headEnd/>
            <a:tailEnd type="triangle" w="med" len="med"/>
          </a:ln>
          <a:effectLst/>
        </p:spPr>
      </p:cxnSp>
      <p:cxnSp>
        <p:nvCxnSpPr>
          <p:cNvPr id="787479" name="AutoShape 23"/>
          <p:cNvCxnSpPr>
            <a:cxnSpLocks noChangeShapeType="1"/>
            <a:stCxn id="787476" idx="0"/>
            <a:endCxn id="787463" idx="2"/>
          </p:cNvCxnSpPr>
          <p:nvPr/>
        </p:nvCxnSpPr>
        <p:spPr bwMode="auto">
          <a:xfrm flipV="1">
            <a:off x="4918075" y="2814638"/>
            <a:ext cx="1804988" cy="577850"/>
          </a:xfrm>
          <a:prstGeom prst="straightConnector1">
            <a:avLst/>
          </a:prstGeom>
          <a:noFill/>
          <a:ln w="9525">
            <a:solidFill>
              <a:schemeClr val="tx1"/>
            </a:solidFill>
            <a:round/>
            <a:headEnd/>
            <a:tailEnd type="triangle" w="med" len="med"/>
          </a:ln>
          <a:effectLst/>
        </p:spPr>
      </p:cxnSp>
      <p:cxnSp>
        <p:nvCxnSpPr>
          <p:cNvPr id="787480" name="AutoShape 24"/>
          <p:cNvCxnSpPr>
            <a:cxnSpLocks noChangeShapeType="1"/>
            <a:stCxn id="787474" idx="0"/>
            <a:endCxn id="787465" idx="2"/>
          </p:cNvCxnSpPr>
          <p:nvPr/>
        </p:nvCxnSpPr>
        <p:spPr bwMode="auto">
          <a:xfrm flipH="1" flipV="1">
            <a:off x="7645400" y="2814638"/>
            <a:ext cx="460375" cy="577850"/>
          </a:xfrm>
          <a:prstGeom prst="straightConnector1">
            <a:avLst/>
          </a:prstGeom>
          <a:noFill/>
          <a:ln w="9525">
            <a:solidFill>
              <a:schemeClr val="tx1"/>
            </a:solidFill>
            <a:round/>
            <a:headEnd/>
            <a:tailEnd type="triangle" w="med" len="med"/>
          </a:ln>
          <a:effectLst/>
        </p:spPr>
      </p:cxnSp>
      <p:cxnSp>
        <p:nvCxnSpPr>
          <p:cNvPr id="787481" name="AutoShape 25"/>
          <p:cNvCxnSpPr>
            <a:cxnSpLocks noChangeShapeType="1"/>
            <a:stCxn id="787474" idx="0"/>
            <a:endCxn id="787472" idx="2"/>
          </p:cNvCxnSpPr>
          <p:nvPr/>
        </p:nvCxnSpPr>
        <p:spPr bwMode="auto">
          <a:xfrm flipH="1" flipV="1">
            <a:off x="4419600" y="2814638"/>
            <a:ext cx="3686175" cy="577850"/>
          </a:xfrm>
          <a:prstGeom prst="straightConnector1">
            <a:avLst/>
          </a:prstGeom>
          <a:noFill/>
          <a:ln w="9525">
            <a:solidFill>
              <a:schemeClr val="tx1"/>
            </a:solidFill>
            <a:round/>
            <a:headEnd/>
            <a:tailEnd type="triangle" w="med" len="med"/>
          </a:ln>
          <a:effectLst/>
        </p:spPr>
      </p:cxnSp>
      <p:cxnSp>
        <p:nvCxnSpPr>
          <p:cNvPr id="787482" name="AutoShape 26"/>
          <p:cNvCxnSpPr>
            <a:cxnSpLocks noChangeShapeType="1"/>
            <a:stCxn id="787475" idx="0"/>
            <a:endCxn id="787461" idx="2"/>
          </p:cNvCxnSpPr>
          <p:nvPr/>
        </p:nvCxnSpPr>
        <p:spPr bwMode="auto">
          <a:xfrm flipV="1">
            <a:off x="2114550" y="2814638"/>
            <a:ext cx="3687763" cy="577850"/>
          </a:xfrm>
          <a:prstGeom prst="straightConnector1">
            <a:avLst/>
          </a:prstGeom>
          <a:noFill/>
          <a:ln w="9525">
            <a:solidFill>
              <a:schemeClr val="tx1"/>
            </a:solidFill>
            <a:round/>
            <a:headEnd/>
            <a:tailEnd type="triangle" w="med" len="med"/>
          </a:ln>
          <a:effectLst/>
        </p:spPr>
      </p:cxnSp>
      <p:sp>
        <p:nvSpPr>
          <p:cNvPr id="787483" name="Text Box 27"/>
          <p:cNvSpPr txBox="1">
            <a:spLocks noChangeArrowheads="1"/>
          </p:cNvSpPr>
          <p:nvPr/>
        </p:nvSpPr>
        <p:spPr bwMode="auto">
          <a:xfrm>
            <a:off x="731838" y="2447925"/>
            <a:ext cx="1009650" cy="366713"/>
          </a:xfrm>
          <a:prstGeom prst="rect">
            <a:avLst/>
          </a:prstGeom>
          <a:noFill/>
          <a:ln w="9525" algn="ctr">
            <a:noFill/>
            <a:miter lim="800000"/>
            <a:headEnd/>
            <a:tailEnd/>
          </a:ln>
          <a:effectLst/>
        </p:spPr>
        <p:txBody>
          <a:bodyPr wrap="none">
            <a:spAutoFit/>
          </a:bodyPr>
          <a:lstStyle/>
          <a:p>
            <a:r>
              <a:rPr lang="en-US" altLang="zh-CN">
                <a:ea typeface="宋体" pitchFamily="2" charset="-122"/>
              </a:rPr>
              <a:t>Memory</a:t>
            </a:r>
          </a:p>
        </p:txBody>
      </p:sp>
      <p:sp>
        <p:nvSpPr>
          <p:cNvPr id="787484" name="Text Box 28"/>
          <p:cNvSpPr txBox="1">
            <a:spLocks noChangeArrowheads="1"/>
          </p:cNvSpPr>
          <p:nvPr/>
        </p:nvSpPr>
        <p:spPr bwMode="auto">
          <a:xfrm>
            <a:off x="615950" y="3198813"/>
            <a:ext cx="1276350" cy="641350"/>
          </a:xfrm>
          <a:prstGeom prst="rect">
            <a:avLst/>
          </a:prstGeom>
          <a:noFill/>
          <a:ln w="9525" algn="ctr">
            <a:noFill/>
            <a:miter lim="800000"/>
            <a:headEnd/>
            <a:tailEnd/>
          </a:ln>
          <a:effectLst/>
        </p:spPr>
        <p:txBody>
          <a:bodyPr wrap="none">
            <a:spAutoFit/>
          </a:bodyPr>
          <a:lstStyle/>
          <a:p>
            <a:pPr algn="ctr"/>
            <a:r>
              <a:rPr lang="en-US" altLang="zh-CN">
                <a:ea typeface="宋体" pitchFamily="2" charset="-122"/>
              </a:rPr>
              <a:t>Partitioned</a:t>
            </a:r>
          </a:p>
          <a:p>
            <a:pPr algn="ctr"/>
            <a:r>
              <a:rPr lang="en-US" altLang="zh-CN">
                <a:ea typeface="宋体" pitchFamily="2" charset="-122"/>
              </a:rPr>
              <a:t>Object Set</a:t>
            </a:r>
          </a:p>
        </p:txBody>
      </p:sp>
      <p:sp>
        <p:nvSpPr>
          <p:cNvPr id="787485" name="Rectangle 29"/>
          <p:cNvSpPr>
            <a:spLocks noChangeArrowheads="1"/>
          </p:cNvSpPr>
          <p:nvPr/>
        </p:nvSpPr>
        <p:spPr bwMode="auto">
          <a:xfrm>
            <a:off x="7413625" y="173990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86" name="Rectangle 30"/>
          <p:cNvSpPr>
            <a:spLocks noChangeArrowheads="1"/>
          </p:cNvSpPr>
          <p:nvPr/>
        </p:nvSpPr>
        <p:spPr bwMode="auto">
          <a:xfrm>
            <a:off x="1884363" y="1800225"/>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87" name="Rectangle 31"/>
          <p:cNvSpPr>
            <a:spLocks noChangeArrowheads="1"/>
          </p:cNvSpPr>
          <p:nvPr/>
        </p:nvSpPr>
        <p:spPr bwMode="auto">
          <a:xfrm>
            <a:off x="6491288" y="177800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88" name="Text Box 32"/>
          <p:cNvSpPr txBox="1">
            <a:spLocks noChangeArrowheads="1"/>
          </p:cNvSpPr>
          <p:nvPr/>
        </p:nvSpPr>
        <p:spPr bwMode="auto">
          <a:xfrm>
            <a:off x="692150" y="1739900"/>
            <a:ext cx="1022350" cy="366713"/>
          </a:xfrm>
          <a:prstGeom prst="rect">
            <a:avLst/>
          </a:prstGeom>
          <a:noFill/>
          <a:ln w="9525" algn="ctr">
            <a:noFill/>
            <a:miter lim="800000"/>
            <a:headEnd/>
            <a:tailEnd/>
          </a:ln>
          <a:effectLst/>
        </p:spPr>
        <p:txBody>
          <a:bodyPr wrap="none">
            <a:spAutoFit/>
          </a:bodyPr>
          <a:lstStyle/>
          <a:p>
            <a:r>
              <a:rPr lang="en-US" altLang="zh-CN">
                <a:ea typeface="宋体" pitchFamily="2" charset="-122"/>
              </a:rPr>
              <a:t>Pointers</a:t>
            </a:r>
          </a:p>
        </p:txBody>
      </p:sp>
      <p:sp>
        <p:nvSpPr>
          <p:cNvPr id="787489" name="Rectangle 33"/>
          <p:cNvSpPr>
            <a:spLocks noChangeArrowheads="1"/>
          </p:cNvSpPr>
          <p:nvPr/>
        </p:nvSpPr>
        <p:spPr bwMode="auto">
          <a:xfrm>
            <a:off x="5570538" y="177800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90" name="Rectangle 34"/>
          <p:cNvSpPr>
            <a:spLocks noChangeArrowheads="1"/>
          </p:cNvSpPr>
          <p:nvPr/>
        </p:nvSpPr>
        <p:spPr bwMode="auto">
          <a:xfrm>
            <a:off x="3267075" y="177800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787491" name="Rectangle 35"/>
          <p:cNvSpPr>
            <a:spLocks noChangeArrowheads="1"/>
          </p:cNvSpPr>
          <p:nvPr/>
        </p:nvSpPr>
        <p:spPr bwMode="auto">
          <a:xfrm>
            <a:off x="4187825" y="1778000"/>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cxnSp>
        <p:nvCxnSpPr>
          <p:cNvPr id="787492" name="AutoShape 36"/>
          <p:cNvCxnSpPr>
            <a:cxnSpLocks noChangeShapeType="1"/>
            <a:stCxn id="787486" idx="2"/>
            <a:endCxn id="787467" idx="0"/>
          </p:cNvCxnSpPr>
          <p:nvPr/>
        </p:nvCxnSpPr>
        <p:spPr bwMode="auto">
          <a:xfrm>
            <a:off x="2114550" y="2144713"/>
            <a:ext cx="1588" cy="325437"/>
          </a:xfrm>
          <a:prstGeom prst="straightConnector1">
            <a:avLst/>
          </a:prstGeom>
          <a:noFill/>
          <a:ln w="9525">
            <a:solidFill>
              <a:schemeClr val="tx1"/>
            </a:solidFill>
            <a:round/>
            <a:headEnd/>
            <a:tailEnd type="triangle" w="med" len="med"/>
          </a:ln>
          <a:effectLst/>
        </p:spPr>
      </p:cxnSp>
      <p:cxnSp>
        <p:nvCxnSpPr>
          <p:cNvPr id="787493" name="AutoShape 37"/>
          <p:cNvCxnSpPr>
            <a:cxnSpLocks noChangeShapeType="1"/>
            <a:stCxn id="787490" idx="2"/>
            <a:endCxn id="787470" idx="0"/>
          </p:cNvCxnSpPr>
          <p:nvPr/>
        </p:nvCxnSpPr>
        <p:spPr bwMode="auto">
          <a:xfrm>
            <a:off x="3497263" y="2122488"/>
            <a:ext cx="0" cy="347662"/>
          </a:xfrm>
          <a:prstGeom prst="straightConnector1">
            <a:avLst/>
          </a:prstGeom>
          <a:noFill/>
          <a:ln w="9525">
            <a:solidFill>
              <a:schemeClr val="tx1"/>
            </a:solidFill>
            <a:round/>
            <a:headEnd/>
            <a:tailEnd type="triangle" w="med" len="med"/>
          </a:ln>
          <a:effectLst/>
        </p:spPr>
      </p:cxnSp>
      <p:cxnSp>
        <p:nvCxnSpPr>
          <p:cNvPr id="787494" name="AutoShape 38"/>
          <p:cNvCxnSpPr>
            <a:cxnSpLocks noChangeShapeType="1"/>
            <a:stCxn id="787491" idx="2"/>
            <a:endCxn id="787472" idx="0"/>
          </p:cNvCxnSpPr>
          <p:nvPr/>
        </p:nvCxnSpPr>
        <p:spPr bwMode="auto">
          <a:xfrm>
            <a:off x="4418013" y="2122488"/>
            <a:ext cx="1587" cy="347662"/>
          </a:xfrm>
          <a:prstGeom prst="straightConnector1">
            <a:avLst/>
          </a:prstGeom>
          <a:noFill/>
          <a:ln w="9525">
            <a:solidFill>
              <a:schemeClr val="tx1"/>
            </a:solidFill>
            <a:round/>
            <a:headEnd/>
            <a:tailEnd type="triangle" w="med" len="med"/>
          </a:ln>
          <a:effectLst/>
        </p:spPr>
      </p:cxnSp>
      <p:cxnSp>
        <p:nvCxnSpPr>
          <p:cNvPr id="787495" name="AutoShape 39"/>
          <p:cNvCxnSpPr>
            <a:cxnSpLocks noChangeShapeType="1"/>
            <a:stCxn id="787489" idx="2"/>
            <a:endCxn id="787461" idx="0"/>
          </p:cNvCxnSpPr>
          <p:nvPr/>
        </p:nvCxnSpPr>
        <p:spPr bwMode="auto">
          <a:xfrm>
            <a:off x="5800725" y="2122488"/>
            <a:ext cx="1588" cy="347662"/>
          </a:xfrm>
          <a:prstGeom prst="straightConnector1">
            <a:avLst/>
          </a:prstGeom>
          <a:noFill/>
          <a:ln w="9525">
            <a:solidFill>
              <a:schemeClr val="tx1"/>
            </a:solidFill>
            <a:round/>
            <a:headEnd/>
            <a:tailEnd type="triangle" w="med" len="med"/>
          </a:ln>
          <a:effectLst/>
        </p:spPr>
      </p:cxnSp>
      <p:cxnSp>
        <p:nvCxnSpPr>
          <p:cNvPr id="787496" name="AutoShape 40"/>
          <p:cNvCxnSpPr>
            <a:cxnSpLocks noChangeShapeType="1"/>
            <a:stCxn id="787487" idx="2"/>
            <a:endCxn id="787463" idx="0"/>
          </p:cNvCxnSpPr>
          <p:nvPr/>
        </p:nvCxnSpPr>
        <p:spPr bwMode="auto">
          <a:xfrm>
            <a:off x="6721475" y="2122488"/>
            <a:ext cx="1588" cy="347662"/>
          </a:xfrm>
          <a:prstGeom prst="straightConnector1">
            <a:avLst/>
          </a:prstGeom>
          <a:noFill/>
          <a:ln w="9525">
            <a:solidFill>
              <a:schemeClr val="tx1"/>
            </a:solidFill>
            <a:round/>
            <a:headEnd/>
            <a:tailEnd type="triangle" w="med" len="med"/>
          </a:ln>
          <a:effectLst/>
        </p:spPr>
      </p:cxnSp>
      <p:cxnSp>
        <p:nvCxnSpPr>
          <p:cNvPr id="787497" name="AutoShape 41"/>
          <p:cNvCxnSpPr>
            <a:cxnSpLocks noChangeShapeType="1"/>
            <a:stCxn id="787485" idx="2"/>
            <a:endCxn id="787465" idx="0"/>
          </p:cNvCxnSpPr>
          <p:nvPr/>
        </p:nvCxnSpPr>
        <p:spPr bwMode="auto">
          <a:xfrm>
            <a:off x="7643813" y="2084388"/>
            <a:ext cx="1587" cy="385762"/>
          </a:xfrm>
          <a:prstGeom prst="straightConnector1">
            <a:avLst/>
          </a:prstGeom>
          <a:noFill/>
          <a:ln w="9525">
            <a:solidFill>
              <a:schemeClr val="tx1"/>
            </a:solidFill>
            <a:round/>
            <a:headEnd/>
            <a:tailEnd type="triangle" w="med" len="med"/>
          </a:ln>
          <a:effectLst/>
        </p:spPr>
      </p:cxnSp>
      <p:sp>
        <p:nvSpPr>
          <p:cNvPr id="787500" name="Text Box 44"/>
          <p:cNvSpPr txBox="1">
            <a:spLocks noChangeArrowheads="1"/>
          </p:cNvSpPr>
          <p:nvPr/>
        </p:nvSpPr>
        <p:spPr bwMode="auto">
          <a:xfrm>
            <a:off x="5768975" y="6232525"/>
            <a:ext cx="3143250" cy="366713"/>
          </a:xfrm>
          <a:prstGeom prst="rect">
            <a:avLst/>
          </a:prstGeom>
          <a:noFill/>
          <a:ln w="9525" algn="ctr">
            <a:noFill/>
            <a:miter lim="800000"/>
            <a:headEnd/>
            <a:tailEnd/>
          </a:ln>
          <a:effectLst/>
        </p:spPr>
        <p:txBody>
          <a:bodyPr wrap="none">
            <a:spAutoFit/>
          </a:bodyPr>
          <a:lstStyle/>
          <a:p>
            <a:r>
              <a:rPr lang="en-US" altLang="zh-CN">
                <a:ea typeface="宋体" pitchFamily="2" charset="-122"/>
              </a:rPr>
              <a:t>1. Dhurjati et al. [ICSE 2006] </a:t>
            </a:r>
          </a:p>
        </p:txBody>
      </p:sp>
    </p:spTree>
    <p:custDataLst>
      <p:tags r:id="rId1"/>
    </p:custDataLst>
  </p:cSld>
  <p:clrMapOvr>
    <a:masterClrMapping/>
  </p:clrMapOvr>
  <p:transition advTm="6181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7459">
                                            <p:txEl>
                                              <p:pRg st="0" end="0"/>
                                            </p:txEl>
                                          </p:spTgt>
                                        </p:tgtEl>
                                        <p:attrNameLst>
                                          <p:attrName>style.visibility</p:attrName>
                                        </p:attrNameLst>
                                      </p:cBhvr>
                                      <p:to>
                                        <p:strVal val="visible"/>
                                      </p:to>
                                    </p:set>
                                    <p:animEffect transition="in" filter="blinds(horizontal)">
                                      <p:cBhvr>
                                        <p:cTn id="7" dur="500"/>
                                        <p:tgtEl>
                                          <p:spTgt spid="787459">
                                            <p:txEl>
                                              <p:pRg st="0" end="0"/>
                                            </p:txEl>
                                          </p:spTgt>
                                        </p:tgtEl>
                                      </p:cBhvr>
                                    </p:animEffect>
                                  </p:childTnLst>
                                </p:cTn>
                              </p:par>
                              <p:par>
                                <p:cTn id="8" presetID="1" presetClass="emph" presetSubtype="2" fill="hold" nodeType="withEffect">
                                  <p:stCondLst>
                                    <p:cond delay="0"/>
                                  </p:stCondLst>
                                  <p:childTnLst>
                                    <p:animClr clrSpc="rgb" dir="cw">
                                      <p:cBhvr>
                                        <p:cTn id="9" dur="2000" fill="hold"/>
                                        <p:tgtEl>
                                          <p:spTgt spid="787486"/>
                                        </p:tgtEl>
                                        <p:attrNameLst>
                                          <p:attrName>fillcolor</p:attrName>
                                        </p:attrNameLst>
                                      </p:cBhvr>
                                      <p:to>
                                        <a:srgbClr val="0000FF"/>
                                      </p:to>
                                    </p:animClr>
                                    <p:set>
                                      <p:cBhvr>
                                        <p:cTn id="10" dur="2000" fill="hold"/>
                                        <p:tgtEl>
                                          <p:spTgt spid="787486"/>
                                        </p:tgtEl>
                                        <p:attrNameLst>
                                          <p:attrName>fill.type</p:attrName>
                                        </p:attrNameLst>
                                      </p:cBhvr>
                                      <p:to>
                                        <p:strVal val="solid"/>
                                      </p:to>
                                    </p:set>
                                    <p:set>
                                      <p:cBhvr>
                                        <p:cTn id="11" dur="2000" fill="hold"/>
                                        <p:tgtEl>
                                          <p:spTgt spid="787486"/>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2000" fill="hold"/>
                                        <p:tgtEl>
                                          <p:spTgt spid="787489"/>
                                        </p:tgtEl>
                                        <p:attrNameLst>
                                          <p:attrName>fillcolor</p:attrName>
                                        </p:attrNameLst>
                                      </p:cBhvr>
                                      <p:to>
                                        <a:srgbClr val="0000FF"/>
                                      </p:to>
                                    </p:animClr>
                                    <p:set>
                                      <p:cBhvr>
                                        <p:cTn id="14" dur="2000" fill="hold"/>
                                        <p:tgtEl>
                                          <p:spTgt spid="787489"/>
                                        </p:tgtEl>
                                        <p:attrNameLst>
                                          <p:attrName>fill.type</p:attrName>
                                        </p:attrNameLst>
                                      </p:cBhvr>
                                      <p:to>
                                        <p:strVal val="solid"/>
                                      </p:to>
                                    </p:set>
                                    <p:set>
                                      <p:cBhvr>
                                        <p:cTn id="15" dur="2000" fill="hold"/>
                                        <p:tgtEl>
                                          <p:spTgt spid="787489"/>
                                        </p:tgtEl>
                                        <p:attrNameLst>
                                          <p:attrName>fill.on</p:attrName>
                                        </p:attrNameLst>
                                      </p:cBhvr>
                                      <p:to>
                                        <p:strVal val="true"/>
                                      </p:to>
                                    </p:set>
                                  </p:childTnLst>
                                </p:cTn>
                              </p:par>
                              <p:par>
                                <p:cTn id="16" presetID="1" presetClass="emph" presetSubtype="2" fill="hold" nodeType="withEffect">
                                  <p:stCondLst>
                                    <p:cond delay="0"/>
                                  </p:stCondLst>
                                  <p:childTnLst>
                                    <p:animClr clrSpc="rgb" dir="cw">
                                      <p:cBhvr>
                                        <p:cTn id="17" dur="2000" fill="hold"/>
                                        <p:tgtEl>
                                          <p:spTgt spid="787467"/>
                                        </p:tgtEl>
                                        <p:attrNameLst>
                                          <p:attrName>fillcolor</p:attrName>
                                        </p:attrNameLst>
                                      </p:cBhvr>
                                      <p:to>
                                        <a:srgbClr val="0000FF"/>
                                      </p:to>
                                    </p:animClr>
                                    <p:set>
                                      <p:cBhvr>
                                        <p:cTn id="18" dur="2000" fill="hold"/>
                                        <p:tgtEl>
                                          <p:spTgt spid="787467"/>
                                        </p:tgtEl>
                                        <p:attrNameLst>
                                          <p:attrName>fill.type</p:attrName>
                                        </p:attrNameLst>
                                      </p:cBhvr>
                                      <p:to>
                                        <p:strVal val="solid"/>
                                      </p:to>
                                    </p:set>
                                    <p:set>
                                      <p:cBhvr>
                                        <p:cTn id="19" dur="2000" fill="hold"/>
                                        <p:tgtEl>
                                          <p:spTgt spid="787467"/>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2000" fill="hold"/>
                                        <p:tgtEl>
                                          <p:spTgt spid="787461"/>
                                        </p:tgtEl>
                                        <p:attrNameLst>
                                          <p:attrName>fillcolor</p:attrName>
                                        </p:attrNameLst>
                                      </p:cBhvr>
                                      <p:to>
                                        <a:srgbClr val="0000FF"/>
                                      </p:to>
                                    </p:animClr>
                                    <p:set>
                                      <p:cBhvr>
                                        <p:cTn id="22" dur="2000" fill="hold"/>
                                        <p:tgtEl>
                                          <p:spTgt spid="787461"/>
                                        </p:tgtEl>
                                        <p:attrNameLst>
                                          <p:attrName>fill.type</p:attrName>
                                        </p:attrNameLst>
                                      </p:cBhvr>
                                      <p:to>
                                        <p:strVal val="solid"/>
                                      </p:to>
                                    </p:set>
                                    <p:set>
                                      <p:cBhvr>
                                        <p:cTn id="23" dur="2000" fill="hold"/>
                                        <p:tgtEl>
                                          <p:spTgt spid="787461"/>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2000" fill="hold"/>
                                        <p:tgtEl>
                                          <p:spTgt spid="787490"/>
                                        </p:tgtEl>
                                        <p:attrNameLst>
                                          <p:attrName>fillcolor</p:attrName>
                                        </p:attrNameLst>
                                      </p:cBhvr>
                                      <p:to>
                                        <a:srgbClr val="FFCC00"/>
                                      </p:to>
                                    </p:animClr>
                                    <p:set>
                                      <p:cBhvr>
                                        <p:cTn id="26" dur="2000" fill="hold"/>
                                        <p:tgtEl>
                                          <p:spTgt spid="787490"/>
                                        </p:tgtEl>
                                        <p:attrNameLst>
                                          <p:attrName>fill.type</p:attrName>
                                        </p:attrNameLst>
                                      </p:cBhvr>
                                      <p:to>
                                        <p:strVal val="solid"/>
                                      </p:to>
                                    </p:set>
                                    <p:set>
                                      <p:cBhvr>
                                        <p:cTn id="27" dur="2000" fill="hold"/>
                                        <p:tgtEl>
                                          <p:spTgt spid="787490"/>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787470"/>
                                        </p:tgtEl>
                                        <p:attrNameLst>
                                          <p:attrName>fillcolor</p:attrName>
                                        </p:attrNameLst>
                                      </p:cBhvr>
                                      <p:to>
                                        <a:srgbClr val="FFCC00"/>
                                      </p:to>
                                    </p:animClr>
                                    <p:set>
                                      <p:cBhvr>
                                        <p:cTn id="30" dur="2000" fill="hold"/>
                                        <p:tgtEl>
                                          <p:spTgt spid="787470"/>
                                        </p:tgtEl>
                                        <p:attrNameLst>
                                          <p:attrName>fill.type</p:attrName>
                                        </p:attrNameLst>
                                      </p:cBhvr>
                                      <p:to>
                                        <p:strVal val="solid"/>
                                      </p:to>
                                    </p:set>
                                    <p:set>
                                      <p:cBhvr>
                                        <p:cTn id="31" dur="2000" fill="hold"/>
                                        <p:tgtEl>
                                          <p:spTgt spid="787470"/>
                                        </p:tgtEl>
                                        <p:attrNameLst>
                                          <p:attrName>fill.on</p:attrName>
                                        </p:attrNameLst>
                                      </p:cBhvr>
                                      <p:to>
                                        <p:strVal val="true"/>
                                      </p:to>
                                    </p:set>
                                  </p:childTnLst>
                                </p:cTn>
                              </p:par>
                              <p:par>
                                <p:cTn id="32" presetID="1" presetClass="emph" presetSubtype="2" fill="hold" nodeType="withEffect">
                                  <p:stCondLst>
                                    <p:cond delay="0"/>
                                  </p:stCondLst>
                                  <p:childTnLst>
                                    <p:animClr clrSpc="rgb" dir="cw">
                                      <p:cBhvr>
                                        <p:cTn id="33" dur="2000" fill="hold"/>
                                        <p:tgtEl>
                                          <p:spTgt spid="787487"/>
                                        </p:tgtEl>
                                        <p:attrNameLst>
                                          <p:attrName>fillcolor</p:attrName>
                                        </p:attrNameLst>
                                      </p:cBhvr>
                                      <p:to>
                                        <a:srgbClr val="FFCC00"/>
                                      </p:to>
                                    </p:animClr>
                                    <p:set>
                                      <p:cBhvr>
                                        <p:cTn id="34" dur="2000" fill="hold"/>
                                        <p:tgtEl>
                                          <p:spTgt spid="787487"/>
                                        </p:tgtEl>
                                        <p:attrNameLst>
                                          <p:attrName>fill.type</p:attrName>
                                        </p:attrNameLst>
                                      </p:cBhvr>
                                      <p:to>
                                        <p:strVal val="solid"/>
                                      </p:to>
                                    </p:set>
                                    <p:set>
                                      <p:cBhvr>
                                        <p:cTn id="35" dur="2000" fill="hold"/>
                                        <p:tgtEl>
                                          <p:spTgt spid="787487"/>
                                        </p:tgtEl>
                                        <p:attrNameLst>
                                          <p:attrName>fill.on</p:attrName>
                                        </p:attrNameLst>
                                      </p:cBhvr>
                                      <p:to>
                                        <p:strVal val="true"/>
                                      </p:to>
                                    </p:set>
                                  </p:childTnLst>
                                </p:cTn>
                              </p:par>
                              <p:par>
                                <p:cTn id="36" presetID="1" presetClass="emph" presetSubtype="2" fill="hold" nodeType="withEffect">
                                  <p:stCondLst>
                                    <p:cond delay="0"/>
                                  </p:stCondLst>
                                  <p:childTnLst>
                                    <p:animClr clrSpc="rgb" dir="cw">
                                      <p:cBhvr>
                                        <p:cTn id="37" dur="2000" fill="hold"/>
                                        <p:tgtEl>
                                          <p:spTgt spid="787463"/>
                                        </p:tgtEl>
                                        <p:attrNameLst>
                                          <p:attrName>fillcolor</p:attrName>
                                        </p:attrNameLst>
                                      </p:cBhvr>
                                      <p:to>
                                        <a:srgbClr val="FFCC00"/>
                                      </p:to>
                                    </p:animClr>
                                    <p:set>
                                      <p:cBhvr>
                                        <p:cTn id="38" dur="2000" fill="hold"/>
                                        <p:tgtEl>
                                          <p:spTgt spid="787463"/>
                                        </p:tgtEl>
                                        <p:attrNameLst>
                                          <p:attrName>fill.type</p:attrName>
                                        </p:attrNameLst>
                                      </p:cBhvr>
                                      <p:to>
                                        <p:strVal val="solid"/>
                                      </p:to>
                                    </p:set>
                                    <p:set>
                                      <p:cBhvr>
                                        <p:cTn id="39" dur="2000" fill="hold"/>
                                        <p:tgtEl>
                                          <p:spTgt spid="787463"/>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787491"/>
                                        </p:tgtEl>
                                        <p:attrNameLst>
                                          <p:attrName>fillcolor</p:attrName>
                                        </p:attrNameLst>
                                      </p:cBhvr>
                                      <p:to>
                                        <a:srgbClr val="FF0000"/>
                                      </p:to>
                                    </p:animClr>
                                    <p:set>
                                      <p:cBhvr>
                                        <p:cTn id="42" dur="2000" fill="hold"/>
                                        <p:tgtEl>
                                          <p:spTgt spid="787491"/>
                                        </p:tgtEl>
                                        <p:attrNameLst>
                                          <p:attrName>fill.type</p:attrName>
                                        </p:attrNameLst>
                                      </p:cBhvr>
                                      <p:to>
                                        <p:strVal val="solid"/>
                                      </p:to>
                                    </p:set>
                                    <p:set>
                                      <p:cBhvr>
                                        <p:cTn id="43" dur="2000" fill="hold"/>
                                        <p:tgtEl>
                                          <p:spTgt spid="787491"/>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787472"/>
                                        </p:tgtEl>
                                        <p:attrNameLst>
                                          <p:attrName>fillcolor</p:attrName>
                                        </p:attrNameLst>
                                      </p:cBhvr>
                                      <p:to>
                                        <a:srgbClr val="FF0000"/>
                                      </p:to>
                                    </p:animClr>
                                    <p:set>
                                      <p:cBhvr>
                                        <p:cTn id="46" dur="2000" fill="hold"/>
                                        <p:tgtEl>
                                          <p:spTgt spid="787472"/>
                                        </p:tgtEl>
                                        <p:attrNameLst>
                                          <p:attrName>fill.type</p:attrName>
                                        </p:attrNameLst>
                                      </p:cBhvr>
                                      <p:to>
                                        <p:strVal val="solid"/>
                                      </p:to>
                                    </p:set>
                                    <p:set>
                                      <p:cBhvr>
                                        <p:cTn id="47" dur="2000" fill="hold"/>
                                        <p:tgtEl>
                                          <p:spTgt spid="787472"/>
                                        </p:tgtEl>
                                        <p:attrNameLst>
                                          <p:attrName>fill.on</p:attrName>
                                        </p:attrNameLst>
                                      </p:cBhvr>
                                      <p:to>
                                        <p:strVal val="true"/>
                                      </p:to>
                                    </p:set>
                                  </p:childTnLst>
                                </p:cTn>
                              </p:par>
                              <p:par>
                                <p:cTn id="48" presetID="1" presetClass="emph" presetSubtype="2" fill="hold" nodeType="withEffect">
                                  <p:stCondLst>
                                    <p:cond delay="0"/>
                                  </p:stCondLst>
                                  <p:childTnLst>
                                    <p:animClr clrSpc="rgb" dir="cw">
                                      <p:cBhvr>
                                        <p:cTn id="49" dur="2000" fill="hold"/>
                                        <p:tgtEl>
                                          <p:spTgt spid="787497"/>
                                        </p:tgtEl>
                                        <p:attrNameLst>
                                          <p:attrName>fillcolor</p:attrName>
                                        </p:attrNameLst>
                                      </p:cBhvr>
                                      <p:to>
                                        <a:srgbClr val="FF0000"/>
                                      </p:to>
                                    </p:animClr>
                                    <p:set>
                                      <p:cBhvr>
                                        <p:cTn id="50" dur="2000" fill="hold"/>
                                        <p:tgtEl>
                                          <p:spTgt spid="787497"/>
                                        </p:tgtEl>
                                        <p:attrNameLst>
                                          <p:attrName>fill.type</p:attrName>
                                        </p:attrNameLst>
                                      </p:cBhvr>
                                      <p:to>
                                        <p:strVal val="solid"/>
                                      </p:to>
                                    </p:set>
                                    <p:set>
                                      <p:cBhvr>
                                        <p:cTn id="51" dur="2000" fill="hold"/>
                                        <p:tgtEl>
                                          <p:spTgt spid="787497"/>
                                        </p:tgtEl>
                                        <p:attrNameLst>
                                          <p:attrName>fill.on</p:attrName>
                                        </p:attrNameLst>
                                      </p:cBhvr>
                                      <p:to>
                                        <p:strVal val="true"/>
                                      </p:to>
                                    </p:set>
                                  </p:childTnLst>
                                </p:cTn>
                              </p:par>
                              <p:par>
                                <p:cTn id="52" presetID="1" presetClass="emph" presetSubtype="2" fill="hold" nodeType="withEffect">
                                  <p:stCondLst>
                                    <p:cond delay="0"/>
                                  </p:stCondLst>
                                  <p:childTnLst>
                                    <p:animClr clrSpc="rgb" dir="cw">
                                      <p:cBhvr>
                                        <p:cTn id="53" dur="2000" fill="hold"/>
                                        <p:tgtEl>
                                          <p:spTgt spid="787485"/>
                                        </p:tgtEl>
                                        <p:attrNameLst>
                                          <p:attrName>fillcolor</p:attrName>
                                        </p:attrNameLst>
                                      </p:cBhvr>
                                      <p:to>
                                        <a:srgbClr val="FF0000"/>
                                      </p:to>
                                    </p:animClr>
                                    <p:set>
                                      <p:cBhvr>
                                        <p:cTn id="54" dur="2000" fill="hold"/>
                                        <p:tgtEl>
                                          <p:spTgt spid="787485"/>
                                        </p:tgtEl>
                                        <p:attrNameLst>
                                          <p:attrName>fill.type</p:attrName>
                                        </p:attrNameLst>
                                      </p:cBhvr>
                                      <p:to>
                                        <p:strVal val="solid"/>
                                      </p:to>
                                    </p:set>
                                    <p:set>
                                      <p:cBhvr>
                                        <p:cTn id="55" dur="2000" fill="hold"/>
                                        <p:tgtEl>
                                          <p:spTgt spid="787485"/>
                                        </p:tgtEl>
                                        <p:attrNameLst>
                                          <p:attrName>fill.on</p:attrName>
                                        </p:attrNameLst>
                                      </p:cBhvr>
                                      <p:to>
                                        <p:strVal val="true"/>
                                      </p:to>
                                    </p:set>
                                  </p:childTnLst>
                                </p:cTn>
                              </p:par>
                              <p:par>
                                <p:cTn id="56" presetID="1" presetClass="emph" presetSubtype="2" fill="hold" nodeType="withEffect">
                                  <p:stCondLst>
                                    <p:cond delay="0"/>
                                  </p:stCondLst>
                                  <p:childTnLst>
                                    <p:animClr clrSpc="rgb" dir="cw">
                                      <p:cBhvr>
                                        <p:cTn id="57" dur="2000" fill="hold"/>
                                        <p:tgtEl>
                                          <p:spTgt spid="787465"/>
                                        </p:tgtEl>
                                        <p:attrNameLst>
                                          <p:attrName>fillcolor</p:attrName>
                                        </p:attrNameLst>
                                      </p:cBhvr>
                                      <p:to>
                                        <a:srgbClr val="FF0000"/>
                                      </p:to>
                                    </p:animClr>
                                    <p:set>
                                      <p:cBhvr>
                                        <p:cTn id="58" dur="2000" fill="hold"/>
                                        <p:tgtEl>
                                          <p:spTgt spid="787465"/>
                                        </p:tgtEl>
                                        <p:attrNameLst>
                                          <p:attrName>fill.type</p:attrName>
                                        </p:attrNameLst>
                                      </p:cBhvr>
                                      <p:to>
                                        <p:strVal val="solid"/>
                                      </p:to>
                                    </p:set>
                                    <p:set>
                                      <p:cBhvr>
                                        <p:cTn id="59" dur="2000" fill="hold"/>
                                        <p:tgtEl>
                                          <p:spTgt spid="787465"/>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787459">
                                            <p:txEl>
                                              <p:pRg st="1" end="1"/>
                                            </p:txEl>
                                          </p:spTgt>
                                        </p:tgtEl>
                                        <p:attrNameLst>
                                          <p:attrName>style.visibility</p:attrName>
                                        </p:attrNameLst>
                                      </p:cBhvr>
                                      <p:to>
                                        <p:strVal val="visible"/>
                                      </p:to>
                                    </p:set>
                                    <p:animEffect transition="in" filter="blinds(horizontal)">
                                      <p:cBhvr>
                                        <p:cTn id="64" dur="500"/>
                                        <p:tgtEl>
                                          <p:spTgt spid="787459">
                                            <p:txEl>
                                              <p:pRg st="1" end="1"/>
                                            </p:txEl>
                                          </p:spTgt>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787474"/>
                                        </p:tgtEl>
                                        <p:attrNameLst>
                                          <p:attrName>style.visibility</p:attrName>
                                        </p:attrNameLst>
                                      </p:cBhvr>
                                      <p:to>
                                        <p:strVal val="visible"/>
                                      </p:to>
                                    </p:set>
                                    <p:animEffect transition="in" filter="blinds(horizontal)">
                                      <p:cBhvr>
                                        <p:cTn id="67" dur="500"/>
                                        <p:tgtEl>
                                          <p:spTgt spid="787474"/>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787475"/>
                                        </p:tgtEl>
                                        <p:attrNameLst>
                                          <p:attrName>style.visibility</p:attrName>
                                        </p:attrNameLst>
                                      </p:cBhvr>
                                      <p:to>
                                        <p:strVal val="visible"/>
                                      </p:to>
                                    </p:set>
                                    <p:animEffect transition="in" filter="blinds(horizontal)">
                                      <p:cBhvr>
                                        <p:cTn id="70" dur="500"/>
                                        <p:tgtEl>
                                          <p:spTgt spid="78747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787476"/>
                                        </p:tgtEl>
                                        <p:attrNameLst>
                                          <p:attrName>style.visibility</p:attrName>
                                        </p:attrNameLst>
                                      </p:cBhvr>
                                      <p:to>
                                        <p:strVal val="visible"/>
                                      </p:to>
                                    </p:set>
                                    <p:animEffect transition="in" filter="blinds(horizontal)">
                                      <p:cBhvr>
                                        <p:cTn id="73" dur="500"/>
                                        <p:tgtEl>
                                          <p:spTgt spid="787476"/>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787484"/>
                                        </p:tgtEl>
                                        <p:attrNameLst>
                                          <p:attrName>style.visibility</p:attrName>
                                        </p:attrNameLst>
                                      </p:cBhvr>
                                      <p:to>
                                        <p:strVal val="visible"/>
                                      </p:to>
                                    </p:set>
                                    <p:animEffect transition="in" filter="blinds(horizontal)">
                                      <p:cBhvr>
                                        <p:cTn id="76" dur="500"/>
                                        <p:tgtEl>
                                          <p:spTgt spid="787484"/>
                                        </p:tgtEl>
                                      </p:cBhvr>
                                    </p:animEffect>
                                  </p:childTnLst>
                                </p:cTn>
                              </p:par>
                              <p:par>
                                <p:cTn id="77" presetID="3" presetClass="entr" presetSubtype="10" fill="hold" nodeType="withEffect">
                                  <p:stCondLst>
                                    <p:cond delay="0"/>
                                  </p:stCondLst>
                                  <p:childTnLst>
                                    <p:set>
                                      <p:cBhvr>
                                        <p:cTn id="78" dur="1" fill="hold">
                                          <p:stCondLst>
                                            <p:cond delay="0"/>
                                          </p:stCondLst>
                                        </p:cTn>
                                        <p:tgtEl>
                                          <p:spTgt spid="787477"/>
                                        </p:tgtEl>
                                        <p:attrNameLst>
                                          <p:attrName>style.visibility</p:attrName>
                                        </p:attrNameLst>
                                      </p:cBhvr>
                                      <p:to>
                                        <p:strVal val="visible"/>
                                      </p:to>
                                    </p:set>
                                    <p:animEffect transition="in" filter="blinds(horizontal)">
                                      <p:cBhvr>
                                        <p:cTn id="79" dur="500"/>
                                        <p:tgtEl>
                                          <p:spTgt spid="787477"/>
                                        </p:tgtEl>
                                      </p:cBhvr>
                                    </p:animEffect>
                                  </p:childTnLst>
                                </p:cTn>
                              </p:par>
                              <p:par>
                                <p:cTn id="80" presetID="3" presetClass="entr" presetSubtype="10" fill="hold" nodeType="withEffect">
                                  <p:stCondLst>
                                    <p:cond delay="0"/>
                                  </p:stCondLst>
                                  <p:childTnLst>
                                    <p:set>
                                      <p:cBhvr>
                                        <p:cTn id="81" dur="1" fill="hold">
                                          <p:stCondLst>
                                            <p:cond delay="0"/>
                                          </p:stCondLst>
                                        </p:cTn>
                                        <p:tgtEl>
                                          <p:spTgt spid="787482"/>
                                        </p:tgtEl>
                                        <p:attrNameLst>
                                          <p:attrName>style.visibility</p:attrName>
                                        </p:attrNameLst>
                                      </p:cBhvr>
                                      <p:to>
                                        <p:strVal val="visible"/>
                                      </p:to>
                                    </p:set>
                                    <p:animEffect transition="in" filter="blinds(horizontal)">
                                      <p:cBhvr>
                                        <p:cTn id="82" dur="500"/>
                                        <p:tgtEl>
                                          <p:spTgt spid="787482"/>
                                        </p:tgtEl>
                                      </p:cBhvr>
                                    </p:animEffect>
                                  </p:childTnLst>
                                </p:cTn>
                              </p:par>
                              <p:par>
                                <p:cTn id="83" presetID="3" presetClass="entr" presetSubtype="10" fill="hold" nodeType="withEffect">
                                  <p:stCondLst>
                                    <p:cond delay="0"/>
                                  </p:stCondLst>
                                  <p:childTnLst>
                                    <p:set>
                                      <p:cBhvr>
                                        <p:cTn id="84" dur="1" fill="hold">
                                          <p:stCondLst>
                                            <p:cond delay="0"/>
                                          </p:stCondLst>
                                        </p:cTn>
                                        <p:tgtEl>
                                          <p:spTgt spid="787478"/>
                                        </p:tgtEl>
                                        <p:attrNameLst>
                                          <p:attrName>style.visibility</p:attrName>
                                        </p:attrNameLst>
                                      </p:cBhvr>
                                      <p:to>
                                        <p:strVal val="visible"/>
                                      </p:to>
                                    </p:set>
                                    <p:animEffect transition="in" filter="blinds(horizontal)">
                                      <p:cBhvr>
                                        <p:cTn id="85" dur="500"/>
                                        <p:tgtEl>
                                          <p:spTgt spid="787478"/>
                                        </p:tgtEl>
                                      </p:cBhvr>
                                    </p:animEffect>
                                  </p:childTnLst>
                                </p:cTn>
                              </p:par>
                              <p:par>
                                <p:cTn id="86" presetID="3" presetClass="entr" presetSubtype="10" fill="hold" nodeType="withEffect">
                                  <p:stCondLst>
                                    <p:cond delay="0"/>
                                  </p:stCondLst>
                                  <p:childTnLst>
                                    <p:set>
                                      <p:cBhvr>
                                        <p:cTn id="87" dur="1" fill="hold">
                                          <p:stCondLst>
                                            <p:cond delay="0"/>
                                          </p:stCondLst>
                                        </p:cTn>
                                        <p:tgtEl>
                                          <p:spTgt spid="787479"/>
                                        </p:tgtEl>
                                        <p:attrNameLst>
                                          <p:attrName>style.visibility</p:attrName>
                                        </p:attrNameLst>
                                      </p:cBhvr>
                                      <p:to>
                                        <p:strVal val="visible"/>
                                      </p:to>
                                    </p:set>
                                    <p:animEffect transition="in" filter="blinds(horizontal)">
                                      <p:cBhvr>
                                        <p:cTn id="88" dur="500"/>
                                        <p:tgtEl>
                                          <p:spTgt spid="787479"/>
                                        </p:tgtEl>
                                      </p:cBhvr>
                                    </p:animEffect>
                                  </p:childTnLst>
                                </p:cTn>
                              </p:par>
                              <p:par>
                                <p:cTn id="89" presetID="3" presetClass="entr" presetSubtype="10" fill="hold" nodeType="withEffect">
                                  <p:stCondLst>
                                    <p:cond delay="0"/>
                                  </p:stCondLst>
                                  <p:childTnLst>
                                    <p:set>
                                      <p:cBhvr>
                                        <p:cTn id="90" dur="1" fill="hold">
                                          <p:stCondLst>
                                            <p:cond delay="0"/>
                                          </p:stCondLst>
                                        </p:cTn>
                                        <p:tgtEl>
                                          <p:spTgt spid="787481"/>
                                        </p:tgtEl>
                                        <p:attrNameLst>
                                          <p:attrName>style.visibility</p:attrName>
                                        </p:attrNameLst>
                                      </p:cBhvr>
                                      <p:to>
                                        <p:strVal val="visible"/>
                                      </p:to>
                                    </p:set>
                                    <p:animEffect transition="in" filter="blinds(horizontal)">
                                      <p:cBhvr>
                                        <p:cTn id="91" dur="500"/>
                                        <p:tgtEl>
                                          <p:spTgt spid="787481"/>
                                        </p:tgtEl>
                                      </p:cBhvr>
                                    </p:animEffect>
                                  </p:childTnLst>
                                </p:cTn>
                              </p:par>
                              <p:par>
                                <p:cTn id="92" presetID="3" presetClass="entr" presetSubtype="10" fill="hold" nodeType="withEffect">
                                  <p:stCondLst>
                                    <p:cond delay="0"/>
                                  </p:stCondLst>
                                  <p:childTnLst>
                                    <p:set>
                                      <p:cBhvr>
                                        <p:cTn id="93" dur="1" fill="hold">
                                          <p:stCondLst>
                                            <p:cond delay="0"/>
                                          </p:stCondLst>
                                        </p:cTn>
                                        <p:tgtEl>
                                          <p:spTgt spid="787480"/>
                                        </p:tgtEl>
                                        <p:attrNameLst>
                                          <p:attrName>style.visibility</p:attrName>
                                        </p:attrNameLst>
                                      </p:cBhvr>
                                      <p:to>
                                        <p:strVal val="visible"/>
                                      </p:to>
                                    </p:set>
                                    <p:animEffect transition="in" filter="blinds(horizontal)">
                                      <p:cBhvr>
                                        <p:cTn id="94" dur="500"/>
                                        <p:tgtEl>
                                          <p:spTgt spid="787480"/>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787459">
                                            <p:txEl>
                                              <p:pRg st="2" end="2"/>
                                            </p:txEl>
                                          </p:spTgt>
                                        </p:tgtEl>
                                        <p:attrNameLst>
                                          <p:attrName>style.visibility</p:attrName>
                                        </p:attrNameLst>
                                      </p:cBhvr>
                                      <p:to>
                                        <p:strVal val="visible"/>
                                      </p:to>
                                    </p:set>
                                    <p:animEffect transition="in" filter="blinds(horizontal)">
                                      <p:cBhvr>
                                        <p:cTn id="99" dur="500"/>
                                        <p:tgtEl>
                                          <p:spTgt spid="787459">
                                            <p:txEl>
                                              <p:pRg st="2" end="2"/>
                                            </p:txEl>
                                          </p:spTgt>
                                        </p:tgtEl>
                                      </p:cBhvr>
                                    </p:animEffect>
                                  </p:childTnLst>
                                </p:cTn>
                              </p:par>
                              <p:par>
                                <p:cTn id="100" presetID="19" presetClass="emph" presetSubtype="0" fill="hold" grpId="1" nodeType="withEffect">
                                  <p:stCondLst>
                                    <p:cond delay="0"/>
                                  </p:stCondLst>
                                  <p:childTnLst>
                                    <p:animClr clrSpc="rgb" dir="cw">
                                      <p:cBhvr override="childStyle">
                                        <p:cTn id="101" dur="500" fill="hold"/>
                                        <p:tgtEl>
                                          <p:spTgt spid="787475"/>
                                        </p:tgtEl>
                                        <p:attrNameLst>
                                          <p:attrName>style.color</p:attrName>
                                        </p:attrNameLst>
                                      </p:cBhvr>
                                      <p:to>
                                        <a:srgbClr val="C0BCF6"/>
                                      </p:to>
                                    </p:animClr>
                                    <p:animClr clrSpc="rgb" dir="cw">
                                      <p:cBhvr>
                                        <p:cTn id="102" dur="500" fill="hold"/>
                                        <p:tgtEl>
                                          <p:spTgt spid="787475"/>
                                        </p:tgtEl>
                                        <p:attrNameLst>
                                          <p:attrName>fillcolor</p:attrName>
                                        </p:attrNameLst>
                                      </p:cBhvr>
                                      <p:to>
                                        <a:srgbClr val="C0BCF6"/>
                                      </p:to>
                                    </p:animClr>
                                    <p:set>
                                      <p:cBhvr>
                                        <p:cTn id="103" dur="500" fill="hold"/>
                                        <p:tgtEl>
                                          <p:spTgt spid="787475"/>
                                        </p:tgtEl>
                                        <p:attrNameLst>
                                          <p:attrName>fill.type</p:attrName>
                                        </p:attrNameLst>
                                      </p:cBhvr>
                                      <p:to>
                                        <p:strVal val="solid"/>
                                      </p:to>
                                    </p:set>
                                    <p:set>
                                      <p:cBhvr>
                                        <p:cTn id="104" dur="500" fill="hold"/>
                                        <p:tgtEl>
                                          <p:spTgt spid="787475"/>
                                        </p:tgtEl>
                                        <p:attrNameLst>
                                          <p:attrName>fill.on</p:attrName>
                                        </p:attrNameLst>
                                      </p:cBhvr>
                                      <p:to>
                                        <p:strVal val="true"/>
                                      </p:to>
                                    </p:set>
                                  </p:childTnLst>
                                </p:cTn>
                              </p:par>
                              <p:par>
                                <p:cTn id="105" presetID="19" presetClass="emph" presetSubtype="0" fill="hold" grpId="0" nodeType="withEffect">
                                  <p:stCondLst>
                                    <p:cond delay="0"/>
                                  </p:stCondLst>
                                  <p:childTnLst>
                                    <p:animClr clrSpc="rgb" dir="cw">
                                      <p:cBhvr override="childStyle">
                                        <p:cTn id="106" dur="500" fill="hold"/>
                                        <p:tgtEl>
                                          <p:spTgt spid="787467"/>
                                        </p:tgtEl>
                                        <p:attrNameLst>
                                          <p:attrName>style.color</p:attrName>
                                        </p:attrNameLst>
                                      </p:cBhvr>
                                      <p:to>
                                        <a:srgbClr val="C0BCF6"/>
                                      </p:to>
                                    </p:animClr>
                                    <p:animClr clrSpc="rgb" dir="cw">
                                      <p:cBhvr>
                                        <p:cTn id="107" dur="500" fill="hold"/>
                                        <p:tgtEl>
                                          <p:spTgt spid="787467"/>
                                        </p:tgtEl>
                                        <p:attrNameLst>
                                          <p:attrName>fillcolor</p:attrName>
                                        </p:attrNameLst>
                                      </p:cBhvr>
                                      <p:to>
                                        <a:srgbClr val="C0BCF6"/>
                                      </p:to>
                                    </p:animClr>
                                    <p:set>
                                      <p:cBhvr>
                                        <p:cTn id="108" dur="500" fill="hold"/>
                                        <p:tgtEl>
                                          <p:spTgt spid="787467"/>
                                        </p:tgtEl>
                                        <p:attrNameLst>
                                          <p:attrName>fill.type</p:attrName>
                                        </p:attrNameLst>
                                      </p:cBhvr>
                                      <p:to>
                                        <p:strVal val="solid"/>
                                      </p:to>
                                    </p:set>
                                    <p:set>
                                      <p:cBhvr>
                                        <p:cTn id="109" dur="500" fill="hold"/>
                                        <p:tgtEl>
                                          <p:spTgt spid="787467"/>
                                        </p:tgtEl>
                                        <p:attrNameLst>
                                          <p:attrName>fill.on</p:attrName>
                                        </p:attrNameLst>
                                      </p:cBhvr>
                                      <p:to>
                                        <p:strVal val="true"/>
                                      </p:to>
                                    </p:set>
                                  </p:childTnLst>
                                </p:cTn>
                              </p:par>
                              <p:par>
                                <p:cTn id="110" presetID="19" presetClass="emph" presetSubtype="0" fill="hold" grpId="0" nodeType="withEffect">
                                  <p:stCondLst>
                                    <p:cond delay="0"/>
                                  </p:stCondLst>
                                  <p:childTnLst>
                                    <p:animClr clrSpc="rgb" dir="cw">
                                      <p:cBhvr override="childStyle">
                                        <p:cTn id="111" dur="500" fill="hold"/>
                                        <p:tgtEl>
                                          <p:spTgt spid="787461"/>
                                        </p:tgtEl>
                                        <p:attrNameLst>
                                          <p:attrName>style.color</p:attrName>
                                        </p:attrNameLst>
                                      </p:cBhvr>
                                      <p:to>
                                        <a:srgbClr val="C0BCF6"/>
                                      </p:to>
                                    </p:animClr>
                                    <p:animClr clrSpc="rgb" dir="cw">
                                      <p:cBhvr>
                                        <p:cTn id="112" dur="500" fill="hold"/>
                                        <p:tgtEl>
                                          <p:spTgt spid="787461"/>
                                        </p:tgtEl>
                                        <p:attrNameLst>
                                          <p:attrName>fillcolor</p:attrName>
                                        </p:attrNameLst>
                                      </p:cBhvr>
                                      <p:to>
                                        <a:srgbClr val="C0BCF6"/>
                                      </p:to>
                                    </p:animClr>
                                    <p:set>
                                      <p:cBhvr>
                                        <p:cTn id="113" dur="500" fill="hold"/>
                                        <p:tgtEl>
                                          <p:spTgt spid="787461"/>
                                        </p:tgtEl>
                                        <p:attrNameLst>
                                          <p:attrName>fill.type</p:attrName>
                                        </p:attrNameLst>
                                      </p:cBhvr>
                                      <p:to>
                                        <p:strVal val="solid"/>
                                      </p:to>
                                    </p:set>
                                    <p:set>
                                      <p:cBhvr>
                                        <p:cTn id="114" dur="500" fill="hold"/>
                                        <p:tgtEl>
                                          <p:spTgt spid="787461"/>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787459">
                                            <p:txEl>
                                              <p:pRg st="3" end="3"/>
                                            </p:txEl>
                                          </p:spTgt>
                                        </p:tgtEl>
                                        <p:attrNameLst>
                                          <p:attrName>style.visibility</p:attrName>
                                        </p:attrNameLst>
                                      </p:cBhvr>
                                      <p:to>
                                        <p:strVal val="visible"/>
                                      </p:to>
                                    </p:set>
                                    <p:animEffect transition="in" filter="blinds(horizontal)">
                                      <p:cBhvr>
                                        <p:cTn id="119" dur="500"/>
                                        <p:tgtEl>
                                          <p:spTgt spid="78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1" grpId="0" animBg="1"/>
      <p:bldP spid="787467" grpId="0" animBg="1"/>
      <p:bldP spid="787474" grpId="0" animBg="1"/>
      <p:bldP spid="787475" grpId="0" animBg="1"/>
      <p:bldP spid="787475" grpId="1" animBg="1"/>
      <p:bldP spid="787476" grpId="0" animBg="1"/>
      <p:bldP spid="7874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p:txBody>
          <a:bodyPr/>
          <a:lstStyle/>
          <a:p>
            <a:r>
              <a:rPr lang="en-US" altLang="zh-CN" sz="3800">
                <a:ea typeface="宋体" pitchFamily="2" charset="-122"/>
              </a:rPr>
              <a:t>Type Safe (Homogeneous) Partitions</a:t>
            </a:r>
            <a:r>
              <a:rPr lang="en-US" altLang="zh-CN" sz="3800" baseline="30000">
                <a:ea typeface="宋体" pitchFamily="2" charset="-122"/>
              </a:rPr>
              <a:t>1</a:t>
            </a:r>
          </a:p>
        </p:txBody>
      </p:sp>
      <p:sp>
        <p:nvSpPr>
          <p:cNvPr id="1012739" name="Rectangle 3"/>
          <p:cNvSpPr>
            <a:spLocks noGrp="1" noChangeArrowheads="1"/>
          </p:cNvSpPr>
          <p:nvPr>
            <p:ph type="body" sz="half" idx="2"/>
          </p:nvPr>
        </p:nvSpPr>
        <p:spPr>
          <a:xfrm>
            <a:off x="4876800" y="1600200"/>
            <a:ext cx="4159250" cy="4530725"/>
          </a:xfrm>
        </p:spPr>
        <p:txBody>
          <a:bodyPr>
            <a:normAutofit lnSpcReduction="10000"/>
          </a:bodyPr>
          <a:lstStyle/>
          <a:p>
            <a:r>
              <a:rPr lang="en-US" altLang="zh-CN" sz="2400">
                <a:ea typeface="宋体" pitchFamily="2" charset="-122"/>
              </a:rPr>
              <a:t>Alias analysis performs type inference</a:t>
            </a:r>
          </a:p>
          <a:p>
            <a:r>
              <a:rPr lang="en-US" altLang="zh-CN" sz="2400">
                <a:ea typeface="宋体" pitchFamily="2" charset="-122"/>
              </a:rPr>
              <a:t>Type-homogeneous partitions reduce run-time checks:</a:t>
            </a:r>
          </a:p>
          <a:p>
            <a:pPr lvl="1"/>
            <a:r>
              <a:rPr lang="en-US" altLang="zh-CN" sz="2200">
                <a:ea typeface="宋体" pitchFamily="2" charset="-122"/>
              </a:rPr>
              <a:t>No load/store checks</a:t>
            </a:r>
          </a:p>
          <a:p>
            <a:pPr lvl="1"/>
            <a:r>
              <a:rPr lang="en-US" altLang="zh-CN" sz="2200">
                <a:ea typeface="宋体" pitchFamily="2" charset="-122"/>
              </a:rPr>
              <a:t>No indirect call checks</a:t>
            </a:r>
          </a:p>
          <a:p>
            <a:pPr lvl="1"/>
            <a:r>
              <a:rPr lang="en-US" altLang="zh-CN" sz="2200">
                <a:ea typeface="宋体" pitchFamily="2" charset="-122"/>
              </a:rPr>
              <a:t>Harmless dangling pointers</a:t>
            </a:r>
          </a:p>
          <a:p>
            <a:r>
              <a:rPr lang="en-US" altLang="zh-CN" sz="2400">
                <a:ea typeface="宋体" pitchFamily="2" charset="-122"/>
              </a:rPr>
              <a:t>Type-unsafe partitions require all run-time checks</a:t>
            </a:r>
          </a:p>
          <a:p>
            <a:r>
              <a:rPr lang="en-US" altLang="zh-CN" sz="2400">
                <a:ea typeface="宋体" pitchFamily="2" charset="-122"/>
              </a:rPr>
              <a:t>Proved sound operational semantics [PLDI 2006]</a:t>
            </a:r>
          </a:p>
        </p:txBody>
      </p:sp>
      <p:sp>
        <p:nvSpPr>
          <p:cNvPr id="1012740" name="Text Box 4"/>
          <p:cNvSpPr txBox="1">
            <a:spLocks noChangeArrowheads="1"/>
          </p:cNvSpPr>
          <p:nvPr/>
        </p:nvSpPr>
        <p:spPr bwMode="auto">
          <a:xfrm>
            <a:off x="4610100" y="6173788"/>
            <a:ext cx="4425950" cy="366712"/>
          </a:xfrm>
          <a:prstGeom prst="rect">
            <a:avLst/>
          </a:prstGeom>
          <a:noFill/>
          <a:ln w="9525" algn="ctr">
            <a:noFill/>
            <a:miter lim="800000"/>
            <a:headEnd/>
            <a:tailEnd/>
          </a:ln>
          <a:effectLst/>
        </p:spPr>
        <p:txBody>
          <a:bodyPr wrap="none">
            <a:spAutoFit/>
          </a:bodyPr>
          <a:lstStyle/>
          <a:p>
            <a:r>
              <a:rPr lang="en-US" altLang="zh-CN">
                <a:ea typeface="宋体" pitchFamily="2" charset="-122"/>
              </a:rPr>
              <a:t>1. Dhurjati et al. [TECS 2005, PLDI 2006] </a:t>
            </a:r>
          </a:p>
        </p:txBody>
      </p:sp>
      <p:sp>
        <p:nvSpPr>
          <p:cNvPr id="1012743" name="Rectangle 7" descr="Dark upward diagonal"/>
          <p:cNvSpPr>
            <a:spLocks noChangeArrowheads="1"/>
          </p:cNvSpPr>
          <p:nvPr/>
        </p:nvSpPr>
        <p:spPr bwMode="auto">
          <a:xfrm>
            <a:off x="2078038" y="2038350"/>
            <a:ext cx="460375" cy="344488"/>
          </a:xfrm>
          <a:prstGeom prst="rect">
            <a:avLst/>
          </a:prstGeom>
          <a:pattFill prst="dkUpDiag">
            <a:fgClr>
              <a:srgbClr val="0000FF"/>
            </a:fgClr>
            <a:bgClr>
              <a:schemeClr val="bg1"/>
            </a:bgClr>
          </a:pattFill>
          <a:ln w="9525" algn="ctr">
            <a:solidFill>
              <a:schemeClr val="tx1"/>
            </a:solidFill>
            <a:miter lim="800000"/>
            <a:headEnd/>
            <a:tailEnd/>
          </a:ln>
          <a:effectLst/>
        </p:spPr>
        <p:txBody>
          <a:bodyPr wrap="none" anchor="ctr"/>
          <a:lstStyle/>
          <a:p>
            <a:endParaRPr lang="zh-CN" altLang="en-US"/>
          </a:p>
        </p:txBody>
      </p:sp>
      <p:sp>
        <p:nvSpPr>
          <p:cNvPr id="1012744" name="Rectangle 8" descr="Dark upward diagonal"/>
          <p:cNvSpPr>
            <a:spLocks noChangeArrowheads="1"/>
          </p:cNvSpPr>
          <p:nvPr/>
        </p:nvSpPr>
        <p:spPr bwMode="auto">
          <a:xfrm>
            <a:off x="2078038" y="2382838"/>
            <a:ext cx="460375" cy="344487"/>
          </a:xfrm>
          <a:prstGeom prst="rect">
            <a:avLst/>
          </a:prstGeom>
          <a:pattFill prst="dkUpDiag">
            <a:fgClr>
              <a:srgbClr val="0000FF"/>
            </a:fgClr>
            <a:bgClr>
              <a:schemeClr val="bg1"/>
            </a:bgClr>
          </a:pattFill>
          <a:ln w="9525" algn="ctr">
            <a:solidFill>
              <a:schemeClr val="tx1"/>
            </a:solidFill>
            <a:miter lim="800000"/>
            <a:headEnd/>
            <a:tailEnd/>
          </a:ln>
          <a:effectLst/>
        </p:spPr>
        <p:txBody>
          <a:bodyPr wrap="none" anchor="ctr"/>
          <a:lstStyle/>
          <a:p>
            <a:endParaRPr lang="zh-CN" altLang="en-US"/>
          </a:p>
        </p:txBody>
      </p:sp>
      <p:sp>
        <p:nvSpPr>
          <p:cNvPr id="1012745" name="Rectangle 9" descr="Dark upward diagonal"/>
          <p:cNvSpPr>
            <a:spLocks noChangeArrowheads="1"/>
          </p:cNvSpPr>
          <p:nvPr/>
        </p:nvSpPr>
        <p:spPr bwMode="auto">
          <a:xfrm>
            <a:off x="2078038" y="2727325"/>
            <a:ext cx="460375" cy="344488"/>
          </a:xfrm>
          <a:prstGeom prst="rect">
            <a:avLst/>
          </a:prstGeom>
          <a:pattFill prst="dkUpDiag">
            <a:fgClr>
              <a:srgbClr val="0000FF"/>
            </a:fgClr>
            <a:bgClr>
              <a:schemeClr val="bg1"/>
            </a:bgClr>
          </a:pattFill>
          <a:ln w="9525" algn="ctr">
            <a:solidFill>
              <a:schemeClr val="tx1"/>
            </a:solidFill>
            <a:miter lim="800000"/>
            <a:headEnd/>
            <a:tailEnd/>
          </a:ln>
          <a:effectLst/>
        </p:spPr>
        <p:txBody>
          <a:bodyPr wrap="none" anchor="ctr"/>
          <a:lstStyle/>
          <a:p>
            <a:endParaRPr lang="zh-CN" altLang="en-US"/>
          </a:p>
        </p:txBody>
      </p:sp>
      <p:sp>
        <p:nvSpPr>
          <p:cNvPr id="1012746" name="Text Box 10"/>
          <p:cNvSpPr txBox="1">
            <a:spLocks noChangeArrowheads="1"/>
          </p:cNvSpPr>
          <p:nvPr/>
        </p:nvSpPr>
        <p:spPr bwMode="auto">
          <a:xfrm>
            <a:off x="1806575" y="1531938"/>
            <a:ext cx="1009650" cy="366712"/>
          </a:xfrm>
          <a:prstGeom prst="rect">
            <a:avLst/>
          </a:prstGeom>
          <a:noFill/>
          <a:ln w="9525" algn="ctr">
            <a:noFill/>
            <a:miter lim="800000"/>
            <a:headEnd/>
            <a:tailEnd/>
          </a:ln>
          <a:effectLst/>
        </p:spPr>
        <p:txBody>
          <a:bodyPr wrap="none">
            <a:spAutoFit/>
          </a:bodyPr>
          <a:lstStyle/>
          <a:p>
            <a:r>
              <a:rPr lang="en-US" altLang="zh-CN">
                <a:ea typeface="宋体" pitchFamily="2" charset="-122"/>
              </a:rPr>
              <a:t>Memory</a:t>
            </a:r>
          </a:p>
        </p:txBody>
      </p:sp>
      <p:sp>
        <p:nvSpPr>
          <p:cNvPr id="1012747" name="Rectangle 11"/>
          <p:cNvSpPr>
            <a:spLocks noChangeArrowheads="1"/>
          </p:cNvSpPr>
          <p:nvPr/>
        </p:nvSpPr>
        <p:spPr bwMode="auto">
          <a:xfrm>
            <a:off x="2078038" y="3068638"/>
            <a:ext cx="460375" cy="34448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1012748" name="Rectangle 12"/>
          <p:cNvSpPr>
            <a:spLocks noChangeArrowheads="1"/>
          </p:cNvSpPr>
          <p:nvPr/>
        </p:nvSpPr>
        <p:spPr bwMode="auto">
          <a:xfrm>
            <a:off x="808038" y="2047875"/>
            <a:ext cx="460375" cy="344488"/>
          </a:xfrm>
          <a:prstGeom prst="rect">
            <a:avLst/>
          </a:prstGeom>
          <a:solidFill>
            <a:srgbClr val="0000FF"/>
          </a:solidFill>
          <a:ln w="9525" algn="ctr">
            <a:solidFill>
              <a:schemeClr val="tx1"/>
            </a:solidFill>
            <a:miter lim="800000"/>
            <a:headEnd/>
            <a:tailEnd/>
          </a:ln>
          <a:effectLst/>
        </p:spPr>
        <p:txBody>
          <a:bodyPr wrap="none" anchor="ctr"/>
          <a:lstStyle/>
          <a:p>
            <a:endParaRPr lang="zh-CN" altLang="en-US"/>
          </a:p>
        </p:txBody>
      </p:sp>
      <p:cxnSp>
        <p:nvCxnSpPr>
          <p:cNvPr id="1012749" name="AutoShape 13"/>
          <p:cNvCxnSpPr>
            <a:cxnSpLocks noChangeShapeType="1"/>
            <a:stCxn id="1012748" idx="3"/>
            <a:endCxn id="1012743" idx="1"/>
          </p:cNvCxnSpPr>
          <p:nvPr/>
        </p:nvCxnSpPr>
        <p:spPr bwMode="auto">
          <a:xfrm flipV="1">
            <a:off x="1268413" y="2211388"/>
            <a:ext cx="809625" cy="9525"/>
          </a:xfrm>
          <a:prstGeom prst="straightConnector1">
            <a:avLst/>
          </a:prstGeom>
          <a:noFill/>
          <a:ln w="9525">
            <a:solidFill>
              <a:schemeClr val="tx1"/>
            </a:solidFill>
            <a:round/>
            <a:headEnd/>
            <a:tailEnd type="triangle" w="med" len="med"/>
          </a:ln>
          <a:effectLst/>
        </p:spPr>
      </p:cxnSp>
      <p:cxnSp>
        <p:nvCxnSpPr>
          <p:cNvPr id="1012750" name="AutoShape 14"/>
          <p:cNvCxnSpPr>
            <a:cxnSpLocks noChangeShapeType="1"/>
            <a:stCxn id="1012745" idx="1"/>
            <a:endCxn id="1012747" idx="1"/>
          </p:cNvCxnSpPr>
          <p:nvPr/>
        </p:nvCxnSpPr>
        <p:spPr bwMode="auto">
          <a:xfrm rot="10800000" flipH="1" flipV="1">
            <a:off x="2078038" y="2900363"/>
            <a:ext cx="1587" cy="341312"/>
          </a:xfrm>
          <a:prstGeom prst="bentConnector3">
            <a:avLst>
              <a:gd name="adj1" fmla="val -14400000"/>
            </a:avLst>
          </a:prstGeom>
          <a:noFill/>
          <a:ln w="9525">
            <a:solidFill>
              <a:schemeClr val="tx1"/>
            </a:solidFill>
            <a:miter lim="800000"/>
            <a:headEnd/>
            <a:tailEnd type="triangle" w="med" len="med"/>
          </a:ln>
          <a:effectLst/>
        </p:spPr>
      </p:cxnSp>
      <p:sp>
        <p:nvSpPr>
          <p:cNvPr id="1012752" name="Rectangle 16"/>
          <p:cNvSpPr>
            <a:spLocks noChangeArrowheads="1"/>
          </p:cNvSpPr>
          <p:nvPr/>
        </p:nvSpPr>
        <p:spPr bwMode="auto">
          <a:xfrm>
            <a:off x="2078038" y="3413125"/>
            <a:ext cx="460375" cy="34448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1012754" name="Rectangle 18"/>
          <p:cNvSpPr>
            <a:spLocks noChangeArrowheads="1"/>
          </p:cNvSpPr>
          <p:nvPr/>
        </p:nvSpPr>
        <p:spPr bwMode="auto">
          <a:xfrm>
            <a:off x="2078038" y="3757613"/>
            <a:ext cx="460375" cy="34448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1012759" name="AutoShape 23"/>
          <p:cNvSpPr>
            <a:spLocks/>
          </p:cNvSpPr>
          <p:nvPr/>
        </p:nvSpPr>
        <p:spPr bwMode="auto">
          <a:xfrm>
            <a:off x="2689225" y="2060575"/>
            <a:ext cx="230188" cy="1008063"/>
          </a:xfrm>
          <a:prstGeom prst="rightBrace">
            <a:avLst>
              <a:gd name="adj1" fmla="val 74002"/>
              <a:gd name="adj2" fmla="val 50000"/>
            </a:avLst>
          </a:prstGeom>
          <a:noFill/>
          <a:ln w="9525">
            <a:solidFill>
              <a:schemeClr val="tx1"/>
            </a:solidFill>
            <a:round/>
            <a:headEnd/>
            <a:tailEnd/>
          </a:ln>
          <a:effectLst/>
        </p:spPr>
        <p:txBody>
          <a:bodyPr wrap="none" anchor="ctr"/>
          <a:lstStyle/>
          <a:p>
            <a:endParaRPr lang="zh-CN" altLang="en-US"/>
          </a:p>
        </p:txBody>
      </p:sp>
      <p:sp>
        <p:nvSpPr>
          <p:cNvPr id="1012760" name="AutoShape 24"/>
          <p:cNvSpPr>
            <a:spLocks/>
          </p:cNvSpPr>
          <p:nvPr/>
        </p:nvSpPr>
        <p:spPr bwMode="auto">
          <a:xfrm>
            <a:off x="2689225" y="3068638"/>
            <a:ext cx="230188" cy="1028700"/>
          </a:xfrm>
          <a:prstGeom prst="rightBrace">
            <a:avLst>
              <a:gd name="adj1" fmla="val 37241"/>
              <a:gd name="adj2" fmla="val 50000"/>
            </a:avLst>
          </a:prstGeom>
          <a:noFill/>
          <a:ln w="9525">
            <a:solidFill>
              <a:schemeClr val="tx1"/>
            </a:solidFill>
            <a:round/>
            <a:headEnd/>
            <a:tailEnd/>
          </a:ln>
          <a:effectLst/>
        </p:spPr>
        <p:txBody>
          <a:bodyPr wrap="none" anchor="ctr"/>
          <a:lstStyle/>
          <a:p>
            <a:endParaRPr lang="zh-CN" altLang="en-US"/>
          </a:p>
        </p:txBody>
      </p:sp>
      <p:sp>
        <p:nvSpPr>
          <p:cNvPr id="1012762" name="Text Box 26"/>
          <p:cNvSpPr txBox="1">
            <a:spLocks noChangeArrowheads="1"/>
          </p:cNvSpPr>
          <p:nvPr/>
        </p:nvSpPr>
        <p:spPr bwMode="auto">
          <a:xfrm>
            <a:off x="2919413" y="2405063"/>
            <a:ext cx="1543050" cy="366712"/>
          </a:xfrm>
          <a:prstGeom prst="rect">
            <a:avLst/>
          </a:prstGeom>
          <a:noFill/>
          <a:ln w="9525" algn="ctr">
            <a:noFill/>
            <a:miter lim="800000"/>
            <a:headEnd/>
            <a:tailEnd/>
          </a:ln>
          <a:effectLst/>
        </p:spPr>
        <p:txBody>
          <a:bodyPr wrap="none">
            <a:spAutoFit/>
          </a:bodyPr>
          <a:lstStyle/>
          <a:p>
            <a:r>
              <a:rPr lang="en-US" altLang="zh-CN">
                <a:ea typeface="宋体" pitchFamily="2" charset="-122"/>
              </a:rPr>
              <a:t>Blue Partition</a:t>
            </a:r>
          </a:p>
        </p:txBody>
      </p:sp>
      <p:cxnSp>
        <p:nvCxnSpPr>
          <p:cNvPr id="1012764" name="AutoShape 28"/>
          <p:cNvCxnSpPr>
            <a:cxnSpLocks noChangeShapeType="1"/>
            <a:stCxn id="1012745" idx="1"/>
            <a:endCxn id="1012754" idx="1"/>
          </p:cNvCxnSpPr>
          <p:nvPr/>
        </p:nvCxnSpPr>
        <p:spPr bwMode="auto">
          <a:xfrm rot="10800000" flipH="1" flipV="1">
            <a:off x="2078038" y="2900363"/>
            <a:ext cx="1587" cy="1030287"/>
          </a:xfrm>
          <a:prstGeom prst="bentConnector3">
            <a:avLst>
              <a:gd name="adj1" fmla="val -14400000"/>
            </a:avLst>
          </a:prstGeom>
          <a:noFill/>
          <a:ln w="9525">
            <a:solidFill>
              <a:schemeClr val="tx1"/>
            </a:solidFill>
            <a:miter lim="800000"/>
            <a:headEnd/>
            <a:tailEnd type="triangle" w="med" len="med"/>
          </a:ln>
          <a:effectLst/>
        </p:spPr>
      </p:cxnSp>
      <p:sp>
        <p:nvSpPr>
          <p:cNvPr id="1012765" name="Rectangle 29"/>
          <p:cNvSpPr>
            <a:spLocks noChangeArrowheads="1"/>
          </p:cNvSpPr>
          <p:nvPr/>
        </p:nvSpPr>
        <p:spPr bwMode="auto">
          <a:xfrm>
            <a:off x="808038" y="2509838"/>
            <a:ext cx="460375" cy="344487"/>
          </a:xfrm>
          <a:prstGeom prst="rect">
            <a:avLst/>
          </a:prstGeom>
          <a:solidFill>
            <a:srgbClr val="0000FF"/>
          </a:solidFill>
          <a:ln w="9525" algn="ctr">
            <a:solidFill>
              <a:schemeClr val="tx1"/>
            </a:solidFill>
            <a:miter lim="800000"/>
            <a:headEnd/>
            <a:tailEnd/>
          </a:ln>
          <a:effectLst/>
        </p:spPr>
        <p:txBody>
          <a:bodyPr wrap="none" anchor="ctr"/>
          <a:lstStyle/>
          <a:p>
            <a:endParaRPr lang="zh-CN" altLang="en-US"/>
          </a:p>
        </p:txBody>
      </p:sp>
      <p:cxnSp>
        <p:nvCxnSpPr>
          <p:cNvPr id="1012766" name="AutoShape 30"/>
          <p:cNvCxnSpPr>
            <a:cxnSpLocks noChangeShapeType="1"/>
            <a:stCxn id="1012765" idx="3"/>
            <a:endCxn id="1012743" idx="1"/>
          </p:cNvCxnSpPr>
          <p:nvPr/>
        </p:nvCxnSpPr>
        <p:spPr bwMode="auto">
          <a:xfrm flipV="1">
            <a:off x="1268413" y="2211388"/>
            <a:ext cx="809625" cy="471487"/>
          </a:xfrm>
          <a:prstGeom prst="straightConnector1">
            <a:avLst/>
          </a:prstGeom>
          <a:noFill/>
          <a:ln w="9525">
            <a:solidFill>
              <a:schemeClr val="tx1"/>
            </a:solidFill>
            <a:round/>
            <a:headEnd/>
            <a:tailEnd type="triangle" w="med" len="med"/>
          </a:ln>
          <a:effectLst/>
        </p:spPr>
      </p:cxnSp>
      <p:sp>
        <p:nvSpPr>
          <p:cNvPr id="1012767" name="Text Box 31"/>
          <p:cNvSpPr txBox="1">
            <a:spLocks noChangeArrowheads="1"/>
          </p:cNvSpPr>
          <p:nvPr/>
        </p:nvSpPr>
        <p:spPr bwMode="auto">
          <a:xfrm>
            <a:off x="2881313" y="3390900"/>
            <a:ext cx="1504950" cy="366713"/>
          </a:xfrm>
          <a:prstGeom prst="rect">
            <a:avLst/>
          </a:prstGeom>
          <a:noFill/>
          <a:ln w="9525" algn="ctr">
            <a:noFill/>
            <a:miter lim="800000"/>
            <a:headEnd/>
            <a:tailEnd/>
          </a:ln>
          <a:effectLst/>
        </p:spPr>
        <p:txBody>
          <a:bodyPr wrap="none">
            <a:spAutoFit/>
          </a:bodyPr>
          <a:lstStyle/>
          <a:p>
            <a:r>
              <a:rPr lang="en-US" altLang="zh-CN">
                <a:ea typeface="宋体" pitchFamily="2" charset="-122"/>
              </a:rPr>
              <a:t>Red Partition</a:t>
            </a:r>
          </a:p>
        </p:txBody>
      </p:sp>
    </p:spTree>
    <p:custDataLst>
      <p:tags r:id="rId1"/>
    </p:custDataLst>
  </p:cSld>
  <p:clrMapOvr>
    <a:masterClrMapping/>
  </p:clrMapOvr>
  <p:transition advTm="7267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2766"/>
                                        </p:tgtEl>
                                        <p:attrNameLst>
                                          <p:attrName>style.visibility</p:attrName>
                                        </p:attrNameLst>
                                      </p:cBhvr>
                                      <p:to>
                                        <p:strVal val="visible"/>
                                      </p:to>
                                    </p:set>
                                    <p:animEffect transition="in" filter="blinds(horizontal)">
                                      <p:cBhvr>
                                        <p:cTn id="7" dur="500"/>
                                        <p:tgtEl>
                                          <p:spTgt spid="1012766"/>
                                        </p:tgtEl>
                                      </p:cBhvr>
                                    </p:animEffect>
                                  </p:childTnLst>
                                </p:cTn>
                              </p:par>
                              <p:par>
                                <p:cTn id="8" presetID="1" presetClass="emph" presetSubtype="2" fill="hold" nodeType="withEffect">
                                  <p:stCondLst>
                                    <p:cond delay="0"/>
                                  </p:stCondLst>
                                  <p:childTnLst>
                                    <p:animClr clrSpc="rgb" dir="cw">
                                      <p:cBhvr>
                                        <p:cTn id="9" dur="2000" fill="hold"/>
                                        <p:tgtEl>
                                          <p:spTgt spid="1012743"/>
                                        </p:tgtEl>
                                        <p:attrNameLst>
                                          <p:attrName>fillcolor</p:attrName>
                                        </p:attrNameLst>
                                      </p:cBhvr>
                                      <p:to>
                                        <a:srgbClr val="0000FF"/>
                                      </p:to>
                                    </p:animClr>
                                    <p:set>
                                      <p:cBhvr>
                                        <p:cTn id="10" dur="2000" fill="hold"/>
                                        <p:tgtEl>
                                          <p:spTgt spid="1012743"/>
                                        </p:tgtEl>
                                        <p:attrNameLst>
                                          <p:attrName>fill.type</p:attrName>
                                        </p:attrNameLst>
                                      </p:cBhvr>
                                      <p:to>
                                        <p:strVal val="solid"/>
                                      </p:to>
                                    </p:set>
                                    <p:set>
                                      <p:cBhvr>
                                        <p:cTn id="11" dur="2000" fill="hold"/>
                                        <p:tgtEl>
                                          <p:spTgt spid="1012743"/>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2000" fill="hold"/>
                                        <p:tgtEl>
                                          <p:spTgt spid="1012744"/>
                                        </p:tgtEl>
                                        <p:attrNameLst>
                                          <p:attrName>fillcolor</p:attrName>
                                        </p:attrNameLst>
                                      </p:cBhvr>
                                      <p:to>
                                        <a:srgbClr val="0000FF"/>
                                      </p:to>
                                    </p:animClr>
                                    <p:set>
                                      <p:cBhvr>
                                        <p:cTn id="14" dur="2000" fill="hold"/>
                                        <p:tgtEl>
                                          <p:spTgt spid="1012744"/>
                                        </p:tgtEl>
                                        <p:attrNameLst>
                                          <p:attrName>fill.type</p:attrName>
                                        </p:attrNameLst>
                                      </p:cBhvr>
                                      <p:to>
                                        <p:strVal val="solid"/>
                                      </p:to>
                                    </p:set>
                                    <p:set>
                                      <p:cBhvr>
                                        <p:cTn id="15" dur="2000" fill="hold"/>
                                        <p:tgtEl>
                                          <p:spTgt spid="1012744"/>
                                        </p:tgtEl>
                                        <p:attrNameLst>
                                          <p:attrName>fill.on</p:attrName>
                                        </p:attrNameLst>
                                      </p:cBhvr>
                                      <p:to>
                                        <p:strVal val="true"/>
                                      </p:to>
                                    </p:set>
                                  </p:childTnLst>
                                </p:cTn>
                              </p:par>
                              <p:par>
                                <p:cTn id="16" presetID="1" presetClass="emph" presetSubtype="2" fill="hold" nodeType="withEffect">
                                  <p:stCondLst>
                                    <p:cond delay="0"/>
                                  </p:stCondLst>
                                  <p:childTnLst>
                                    <p:animClr clrSpc="rgb" dir="cw">
                                      <p:cBhvr>
                                        <p:cTn id="17" dur="2000" fill="hold"/>
                                        <p:tgtEl>
                                          <p:spTgt spid="1012745"/>
                                        </p:tgtEl>
                                        <p:attrNameLst>
                                          <p:attrName>fillcolor</p:attrName>
                                        </p:attrNameLst>
                                      </p:cBhvr>
                                      <p:to>
                                        <a:srgbClr val="0000FF"/>
                                      </p:to>
                                    </p:animClr>
                                    <p:set>
                                      <p:cBhvr>
                                        <p:cTn id="18" dur="2000" fill="hold"/>
                                        <p:tgtEl>
                                          <p:spTgt spid="1012745"/>
                                        </p:tgtEl>
                                        <p:attrNameLst>
                                          <p:attrName>fill.type</p:attrName>
                                        </p:attrNameLst>
                                      </p:cBhvr>
                                      <p:to>
                                        <p:strVal val="solid"/>
                                      </p:to>
                                    </p:set>
                                    <p:set>
                                      <p:cBhvr>
                                        <p:cTn id="19" dur="2000" fill="hold"/>
                                        <p:tgtEl>
                                          <p:spTgt spid="1012745"/>
                                        </p:tgtEl>
                                        <p:attrNameLst>
                                          <p:attrName>fill.on</p:attrName>
                                        </p:attrNameLst>
                                      </p:cBhvr>
                                      <p:to>
                                        <p:strVal val="true"/>
                                      </p:to>
                                    </p:set>
                                  </p:childTnLst>
                                </p:cTn>
                              </p:par>
                              <p:par>
                                <p:cTn id="20" presetID="3" presetClass="exit" presetSubtype="10" fill="hold" nodeType="withEffect">
                                  <p:stCondLst>
                                    <p:cond delay="0"/>
                                  </p:stCondLst>
                                  <p:childTnLst>
                                    <p:animEffect transition="out" filter="blinds(horizontal)">
                                      <p:cBhvr>
                                        <p:cTn id="21" dur="500"/>
                                        <p:tgtEl>
                                          <p:spTgt spid="1012750"/>
                                        </p:tgtEl>
                                      </p:cBhvr>
                                    </p:animEffect>
                                    <p:set>
                                      <p:cBhvr>
                                        <p:cTn id="22" dur="1" fill="hold">
                                          <p:stCondLst>
                                            <p:cond delay="499"/>
                                          </p:stCondLst>
                                        </p:cTn>
                                        <p:tgtEl>
                                          <p:spTgt spid="1012750"/>
                                        </p:tgtEl>
                                        <p:attrNameLst>
                                          <p:attrName>style.visibility</p:attrName>
                                        </p:attrNameLst>
                                      </p:cBhvr>
                                      <p:to>
                                        <p:strVal val="hidden"/>
                                      </p:to>
                                    </p:set>
                                  </p:childTnLst>
                                </p:cTn>
                              </p:par>
                              <p:par>
                                <p:cTn id="23" presetID="3" presetClass="entr" presetSubtype="10" fill="hold" nodeType="withEffect">
                                  <p:stCondLst>
                                    <p:cond delay="0"/>
                                  </p:stCondLst>
                                  <p:childTnLst>
                                    <p:set>
                                      <p:cBhvr>
                                        <p:cTn id="24" dur="1" fill="hold">
                                          <p:stCondLst>
                                            <p:cond delay="0"/>
                                          </p:stCondLst>
                                        </p:cTn>
                                        <p:tgtEl>
                                          <p:spTgt spid="1012764"/>
                                        </p:tgtEl>
                                        <p:attrNameLst>
                                          <p:attrName>style.visibility</p:attrName>
                                        </p:attrNameLst>
                                      </p:cBhvr>
                                      <p:to>
                                        <p:strVal val="visible"/>
                                      </p:to>
                                    </p:set>
                                    <p:animEffect transition="in" filter="blinds(horizontal)">
                                      <p:cBhvr>
                                        <p:cTn id="25" dur="500"/>
                                        <p:tgtEl>
                                          <p:spTgt spid="1012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r>
              <a:rPr lang="en-US" altLang="zh-CN">
                <a:ea typeface="宋体" pitchFamily="2" charset="-122"/>
              </a:rPr>
              <a:t>Kernel Pool Allocator Constraints</a:t>
            </a:r>
          </a:p>
        </p:txBody>
      </p:sp>
      <p:sp>
        <p:nvSpPr>
          <p:cNvPr id="1010691" name="Rectangle 3"/>
          <p:cNvSpPr>
            <a:spLocks noGrp="1" noChangeArrowheads="1"/>
          </p:cNvSpPr>
          <p:nvPr>
            <p:ph type="body" sz="half" idx="1"/>
          </p:nvPr>
        </p:nvSpPr>
        <p:spPr/>
        <p:txBody>
          <a:bodyPr/>
          <a:lstStyle/>
          <a:p>
            <a:r>
              <a:rPr lang="en-US" altLang="zh-CN" sz="2400">
                <a:ea typeface="宋体" pitchFamily="2" charset="-122"/>
              </a:rPr>
              <a:t>All objects from same pool must be in same partition</a:t>
            </a:r>
          </a:p>
          <a:p>
            <a:r>
              <a:rPr lang="en-US" altLang="zh-CN" sz="2400">
                <a:ea typeface="宋体" pitchFamily="2" charset="-122"/>
              </a:rPr>
              <a:t>Only reuse memory internally for type-homogeneous partitions</a:t>
            </a:r>
          </a:p>
          <a:p>
            <a:r>
              <a:rPr lang="en-US" altLang="zh-CN" sz="2400">
                <a:ea typeface="宋体" pitchFamily="2" charset="-122"/>
              </a:rPr>
              <a:t>Objects must be aligned at a multiple of the object size</a:t>
            </a:r>
          </a:p>
        </p:txBody>
      </p:sp>
      <p:sp>
        <p:nvSpPr>
          <p:cNvPr id="1010692" name="Rectangle 4"/>
          <p:cNvSpPr>
            <a:spLocks noChangeArrowheads="1"/>
          </p:cNvSpPr>
          <p:nvPr/>
        </p:nvSpPr>
        <p:spPr bwMode="auto">
          <a:xfrm>
            <a:off x="3998913" y="3567113"/>
            <a:ext cx="460375" cy="344487"/>
          </a:xfrm>
          <a:prstGeom prst="rect">
            <a:avLst/>
          </a:prstGeom>
          <a:solidFill>
            <a:srgbClr val="0000FF"/>
          </a:solidFill>
          <a:ln w="9525" algn="ctr">
            <a:solidFill>
              <a:schemeClr val="tx1"/>
            </a:solidFill>
            <a:miter lim="800000"/>
            <a:headEnd/>
            <a:tailEnd/>
          </a:ln>
          <a:effectLst/>
        </p:spPr>
        <p:txBody>
          <a:bodyPr wrap="none" anchor="ctr"/>
          <a:lstStyle/>
          <a:p>
            <a:endParaRPr lang="zh-CN" altLang="en-US"/>
          </a:p>
        </p:txBody>
      </p:sp>
      <p:sp>
        <p:nvSpPr>
          <p:cNvPr id="1010693" name="Rectangle 5"/>
          <p:cNvSpPr>
            <a:spLocks noChangeArrowheads="1"/>
          </p:cNvSpPr>
          <p:nvPr/>
        </p:nvSpPr>
        <p:spPr bwMode="auto">
          <a:xfrm>
            <a:off x="3998913" y="3911600"/>
            <a:ext cx="460375" cy="344488"/>
          </a:xfrm>
          <a:prstGeom prst="rect">
            <a:avLst/>
          </a:prstGeom>
          <a:solidFill>
            <a:srgbClr val="0000FF"/>
          </a:solidFill>
          <a:ln w="9525" algn="ctr">
            <a:solidFill>
              <a:schemeClr val="tx1"/>
            </a:solidFill>
            <a:miter lim="800000"/>
            <a:headEnd/>
            <a:tailEnd/>
          </a:ln>
          <a:effectLst/>
        </p:spPr>
        <p:txBody>
          <a:bodyPr wrap="none" anchor="ctr"/>
          <a:lstStyle/>
          <a:p>
            <a:endParaRPr lang="zh-CN" altLang="en-US"/>
          </a:p>
        </p:txBody>
      </p:sp>
      <p:sp>
        <p:nvSpPr>
          <p:cNvPr id="1010694" name="Rectangle 6"/>
          <p:cNvSpPr>
            <a:spLocks noChangeArrowheads="1"/>
          </p:cNvSpPr>
          <p:nvPr/>
        </p:nvSpPr>
        <p:spPr bwMode="auto">
          <a:xfrm>
            <a:off x="3998913" y="4256088"/>
            <a:ext cx="460375" cy="344487"/>
          </a:xfrm>
          <a:prstGeom prst="rect">
            <a:avLst/>
          </a:prstGeom>
          <a:solidFill>
            <a:srgbClr val="0000FF"/>
          </a:solidFill>
          <a:ln w="9525" algn="ctr">
            <a:solidFill>
              <a:schemeClr val="tx1"/>
            </a:solidFill>
            <a:miter lim="800000"/>
            <a:headEnd/>
            <a:tailEnd/>
          </a:ln>
          <a:effectLst/>
        </p:spPr>
        <p:txBody>
          <a:bodyPr wrap="none" anchor="ctr"/>
          <a:lstStyle/>
          <a:p>
            <a:endParaRPr lang="zh-CN" altLang="en-US"/>
          </a:p>
        </p:txBody>
      </p:sp>
      <p:sp>
        <p:nvSpPr>
          <p:cNvPr id="1010695" name="Text Box 7"/>
          <p:cNvSpPr txBox="1">
            <a:spLocks noChangeArrowheads="1"/>
          </p:cNvSpPr>
          <p:nvPr/>
        </p:nvSpPr>
        <p:spPr bwMode="auto">
          <a:xfrm>
            <a:off x="3305175" y="3160713"/>
            <a:ext cx="2000250" cy="366712"/>
          </a:xfrm>
          <a:prstGeom prst="rect">
            <a:avLst/>
          </a:prstGeom>
          <a:noFill/>
          <a:ln w="9525" algn="ctr">
            <a:noFill/>
            <a:miter lim="800000"/>
            <a:headEnd/>
            <a:tailEnd/>
          </a:ln>
          <a:effectLst/>
        </p:spPr>
        <p:txBody>
          <a:bodyPr wrap="none">
            <a:spAutoFit/>
          </a:bodyPr>
          <a:lstStyle/>
          <a:p>
            <a:r>
              <a:rPr lang="en-US" altLang="zh-CN" u="sng">
                <a:ea typeface="宋体" pitchFamily="2" charset="-122"/>
              </a:rPr>
              <a:t>Inode Kernel Pool</a:t>
            </a:r>
          </a:p>
        </p:txBody>
      </p:sp>
      <p:sp>
        <p:nvSpPr>
          <p:cNvPr id="1010697" name="Rectangle 9"/>
          <p:cNvSpPr>
            <a:spLocks noChangeArrowheads="1"/>
          </p:cNvSpPr>
          <p:nvPr/>
        </p:nvSpPr>
        <p:spPr bwMode="auto">
          <a:xfrm>
            <a:off x="2728913" y="3576638"/>
            <a:ext cx="460375" cy="344487"/>
          </a:xfrm>
          <a:prstGeom prst="rect">
            <a:avLst/>
          </a:prstGeom>
          <a:solidFill>
            <a:srgbClr val="0000FF"/>
          </a:solidFill>
          <a:ln w="9525" algn="ctr">
            <a:solidFill>
              <a:schemeClr val="tx1"/>
            </a:solidFill>
            <a:miter lim="800000"/>
            <a:headEnd/>
            <a:tailEnd/>
          </a:ln>
          <a:effectLst/>
        </p:spPr>
        <p:txBody>
          <a:bodyPr wrap="none" anchor="ctr"/>
          <a:lstStyle/>
          <a:p>
            <a:endParaRPr lang="zh-CN" altLang="en-US"/>
          </a:p>
        </p:txBody>
      </p:sp>
      <p:cxnSp>
        <p:nvCxnSpPr>
          <p:cNvPr id="1010698" name="AutoShape 10"/>
          <p:cNvCxnSpPr>
            <a:cxnSpLocks noChangeShapeType="1"/>
            <a:stCxn id="1010697" idx="3"/>
            <a:endCxn id="1010692" idx="1"/>
          </p:cNvCxnSpPr>
          <p:nvPr/>
        </p:nvCxnSpPr>
        <p:spPr bwMode="auto">
          <a:xfrm flipV="1">
            <a:off x="3189288" y="3740150"/>
            <a:ext cx="809625" cy="9525"/>
          </a:xfrm>
          <a:prstGeom prst="straightConnector1">
            <a:avLst/>
          </a:prstGeom>
          <a:noFill/>
          <a:ln w="9525">
            <a:solidFill>
              <a:schemeClr val="tx1"/>
            </a:solidFill>
            <a:round/>
            <a:headEnd/>
            <a:tailEnd type="triangle" w="med" len="med"/>
          </a:ln>
          <a:effectLst/>
        </p:spPr>
      </p:cxnSp>
      <p:sp>
        <p:nvSpPr>
          <p:cNvPr id="1010709" name="AutoShape 21"/>
          <p:cNvSpPr>
            <a:spLocks/>
          </p:cNvSpPr>
          <p:nvPr/>
        </p:nvSpPr>
        <p:spPr bwMode="auto">
          <a:xfrm>
            <a:off x="4610100" y="3576638"/>
            <a:ext cx="230188" cy="1028700"/>
          </a:xfrm>
          <a:prstGeom prst="rightBrace">
            <a:avLst>
              <a:gd name="adj1" fmla="val 37241"/>
              <a:gd name="adj2" fmla="val 50000"/>
            </a:avLst>
          </a:prstGeom>
          <a:noFill/>
          <a:ln w="9525">
            <a:solidFill>
              <a:schemeClr val="tx1"/>
            </a:solidFill>
            <a:round/>
            <a:headEnd/>
            <a:tailEnd/>
          </a:ln>
          <a:effectLst/>
        </p:spPr>
        <p:txBody>
          <a:bodyPr wrap="none" anchor="ctr"/>
          <a:lstStyle/>
          <a:p>
            <a:endParaRPr lang="zh-CN" altLang="en-US"/>
          </a:p>
        </p:txBody>
      </p:sp>
      <p:sp>
        <p:nvSpPr>
          <p:cNvPr id="1010710" name="AutoShape 22"/>
          <p:cNvSpPr>
            <a:spLocks/>
          </p:cNvSpPr>
          <p:nvPr/>
        </p:nvSpPr>
        <p:spPr bwMode="auto">
          <a:xfrm>
            <a:off x="4610100" y="4613275"/>
            <a:ext cx="230188" cy="1014413"/>
          </a:xfrm>
          <a:prstGeom prst="rightBrace">
            <a:avLst>
              <a:gd name="adj1" fmla="val 36724"/>
              <a:gd name="adj2" fmla="val 50000"/>
            </a:avLst>
          </a:prstGeom>
          <a:noFill/>
          <a:ln w="9525">
            <a:solidFill>
              <a:schemeClr val="tx1"/>
            </a:solidFill>
            <a:round/>
            <a:headEnd/>
            <a:tailEnd/>
          </a:ln>
          <a:effectLst/>
        </p:spPr>
        <p:txBody>
          <a:bodyPr wrap="none" anchor="ctr"/>
          <a:lstStyle/>
          <a:p>
            <a:endParaRPr lang="zh-CN" altLang="en-US"/>
          </a:p>
        </p:txBody>
      </p:sp>
      <p:sp>
        <p:nvSpPr>
          <p:cNvPr id="1010711" name="Text Box 23"/>
          <p:cNvSpPr txBox="1">
            <a:spLocks noChangeArrowheads="1"/>
          </p:cNvSpPr>
          <p:nvPr/>
        </p:nvSpPr>
        <p:spPr bwMode="auto">
          <a:xfrm>
            <a:off x="4840288" y="3884613"/>
            <a:ext cx="1543050" cy="366712"/>
          </a:xfrm>
          <a:prstGeom prst="rect">
            <a:avLst/>
          </a:prstGeom>
          <a:noFill/>
          <a:ln w="9525" algn="ctr">
            <a:noFill/>
            <a:miter lim="800000"/>
            <a:headEnd/>
            <a:tailEnd/>
          </a:ln>
          <a:effectLst/>
        </p:spPr>
        <p:txBody>
          <a:bodyPr wrap="none">
            <a:spAutoFit/>
          </a:bodyPr>
          <a:lstStyle/>
          <a:p>
            <a:r>
              <a:rPr lang="en-US" altLang="zh-CN">
                <a:ea typeface="宋体" pitchFamily="2" charset="-122"/>
              </a:rPr>
              <a:t>Blue Partition</a:t>
            </a:r>
          </a:p>
        </p:txBody>
      </p:sp>
      <p:sp>
        <p:nvSpPr>
          <p:cNvPr id="1010712" name="Text Box 24"/>
          <p:cNvSpPr txBox="1">
            <a:spLocks noChangeArrowheads="1"/>
          </p:cNvSpPr>
          <p:nvPr/>
        </p:nvSpPr>
        <p:spPr bwMode="auto">
          <a:xfrm>
            <a:off x="4840288" y="4972050"/>
            <a:ext cx="1504950" cy="366713"/>
          </a:xfrm>
          <a:prstGeom prst="rect">
            <a:avLst/>
          </a:prstGeom>
          <a:noFill/>
          <a:ln w="9525" algn="ctr">
            <a:noFill/>
            <a:miter lim="800000"/>
            <a:headEnd/>
            <a:tailEnd/>
          </a:ln>
          <a:effectLst/>
        </p:spPr>
        <p:txBody>
          <a:bodyPr wrap="none">
            <a:spAutoFit/>
          </a:bodyPr>
          <a:lstStyle/>
          <a:p>
            <a:r>
              <a:rPr lang="en-US" altLang="zh-CN">
                <a:ea typeface="宋体" pitchFamily="2" charset="-122"/>
              </a:rPr>
              <a:t>Red Partition</a:t>
            </a:r>
          </a:p>
        </p:txBody>
      </p:sp>
      <p:sp>
        <p:nvSpPr>
          <p:cNvPr id="1010715" name="Rectangle 27"/>
          <p:cNvSpPr>
            <a:spLocks noChangeArrowheads="1"/>
          </p:cNvSpPr>
          <p:nvPr/>
        </p:nvSpPr>
        <p:spPr bwMode="auto">
          <a:xfrm>
            <a:off x="2728913" y="4598988"/>
            <a:ext cx="460375" cy="34448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cxnSp>
        <p:nvCxnSpPr>
          <p:cNvPr id="1010716" name="AutoShape 28"/>
          <p:cNvCxnSpPr>
            <a:cxnSpLocks noChangeShapeType="1"/>
            <a:stCxn id="1010715" idx="3"/>
            <a:endCxn id="1010717" idx="1"/>
          </p:cNvCxnSpPr>
          <p:nvPr/>
        </p:nvCxnSpPr>
        <p:spPr bwMode="auto">
          <a:xfrm>
            <a:off x="3189288" y="4772025"/>
            <a:ext cx="811212" cy="0"/>
          </a:xfrm>
          <a:prstGeom prst="straightConnector1">
            <a:avLst/>
          </a:prstGeom>
          <a:noFill/>
          <a:ln w="9525">
            <a:solidFill>
              <a:schemeClr val="tx1"/>
            </a:solidFill>
            <a:round/>
            <a:headEnd/>
            <a:tailEnd type="triangle" w="med" len="med"/>
          </a:ln>
          <a:effectLst/>
        </p:spPr>
      </p:cxnSp>
      <p:sp>
        <p:nvSpPr>
          <p:cNvPr id="1010717" name="Rectangle 29"/>
          <p:cNvSpPr>
            <a:spLocks noChangeArrowheads="1"/>
          </p:cNvSpPr>
          <p:nvPr/>
        </p:nvSpPr>
        <p:spPr bwMode="auto">
          <a:xfrm>
            <a:off x="4000500" y="4598988"/>
            <a:ext cx="460375" cy="34448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1010718" name="Rectangle 30"/>
          <p:cNvSpPr>
            <a:spLocks noChangeArrowheads="1"/>
          </p:cNvSpPr>
          <p:nvPr/>
        </p:nvSpPr>
        <p:spPr bwMode="auto">
          <a:xfrm>
            <a:off x="4000500" y="4943475"/>
            <a:ext cx="460375" cy="344488"/>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sp>
        <p:nvSpPr>
          <p:cNvPr id="1010719" name="Rectangle 31"/>
          <p:cNvSpPr>
            <a:spLocks noChangeArrowheads="1"/>
          </p:cNvSpPr>
          <p:nvPr/>
        </p:nvSpPr>
        <p:spPr bwMode="auto">
          <a:xfrm>
            <a:off x="4000500" y="5287963"/>
            <a:ext cx="460375" cy="344487"/>
          </a:xfrm>
          <a:prstGeom prst="rect">
            <a:avLst/>
          </a:prstGeom>
          <a:solidFill>
            <a:schemeClr val="accent2"/>
          </a:solidFill>
          <a:ln w="9525" algn="ctr">
            <a:solidFill>
              <a:schemeClr val="tx1"/>
            </a:solidFill>
            <a:miter lim="800000"/>
            <a:headEnd/>
            <a:tailEnd/>
          </a:ln>
          <a:effectLst/>
        </p:spPr>
        <p:txBody>
          <a:bodyPr wrap="none" anchor="ctr"/>
          <a:lstStyle/>
          <a:p>
            <a:endParaRPr lang="zh-CN" altLang="en-US"/>
          </a:p>
        </p:txBody>
      </p:sp>
      <p:cxnSp>
        <p:nvCxnSpPr>
          <p:cNvPr id="1010720" name="AutoShape 32"/>
          <p:cNvCxnSpPr>
            <a:cxnSpLocks noChangeShapeType="1"/>
            <a:stCxn id="1010715" idx="3"/>
            <a:endCxn id="1010692" idx="1"/>
          </p:cNvCxnSpPr>
          <p:nvPr/>
        </p:nvCxnSpPr>
        <p:spPr bwMode="auto">
          <a:xfrm flipV="1">
            <a:off x="3189288" y="3740150"/>
            <a:ext cx="809625" cy="1031875"/>
          </a:xfrm>
          <a:prstGeom prst="straightConnector1">
            <a:avLst/>
          </a:prstGeom>
          <a:noFill/>
          <a:ln w="9525">
            <a:solidFill>
              <a:schemeClr val="tx1"/>
            </a:solidFill>
            <a:round/>
            <a:headEnd/>
            <a:tailEnd type="triangle" w="med" len="med"/>
          </a:ln>
          <a:effectLst/>
        </p:spPr>
      </p:cxnSp>
    </p:spTree>
    <p:custDataLst>
      <p:tags r:id="rId1"/>
    </p:custDataLst>
  </p:cSld>
  <p:clrMapOvr>
    <a:masterClrMapping/>
  </p:clrMapOvr>
  <p:transition advTm="7036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010716"/>
                                        </p:tgtEl>
                                      </p:cBhvr>
                                    </p:animEffect>
                                    <p:set>
                                      <p:cBhvr>
                                        <p:cTn id="7" dur="1" fill="hold">
                                          <p:stCondLst>
                                            <p:cond delay="499"/>
                                          </p:stCondLst>
                                        </p:cTn>
                                        <p:tgtEl>
                                          <p:spTgt spid="1010716"/>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1010720"/>
                                        </p:tgtEl>
                                        <p:attrNameLst>
                                          <p:attrName>style.visibility</p:attrName>
                                        </p:attrNameLst>
                                      </p:cBhvr>
                                      <p:to>
                                        <p:strVal val="visible"/>
                                      </p:to>
                                    </p:set>
                                    <p:animEffect transition="in" filter="blinds(horizontal)">
                                      <p:cBhvr>
                                        <p:cTn id="10" dur="500"/>
                                        <p:tgtEl>
                                          <p:spTgt spid="1010720"/>
                                        </p:tgtEl>
                                      </p:cBhvr>
                                    </p:animEffect>
                                  </p:childTnLst>
                                </p:cTn>
                              </p:par>
                              <p:par>
                                <p:cTn id="11" presetID="1" presetClass="emph" presetSubtype="2" fill="hold" nodeType="withEffect">
                                  <p:stCondLst>
                                    <p:cond delay="0"/>
                                  </p:stCondLst>
                                  <p:childTnLst>
                                    <p:animClr clrSpc="rgb" dir="cw">
                                      <p:cBhvr>
                                        <p:cTn id="12" dur="2000" fill="hold"/>
                                        <p:tgtEl>
                                          <p:spTgt spid="1010717"/>
                                        </p:tgtEl>
                                        <p:attrNameLst>
                                          <p:attrName>fillcolor</p:attrName>
                                        </p:attrNameLst>
                                      </p:cBhvr>
                                      <p:to>
                                        <a:schemeClr val="bg1"/>
                                      </p:to>
                                    </p:animClr>
                                    <p:set>
                                      <p:cBhvr>
                                        <p:cTn id="13" dur="2000" fill="hold"/>
                                        <p:tgtEl>
                                          <p:spTgt spid="1010717"/>
                                        </p:tgtEl>
                                        <p:attrNameLst>
                                          <p:attrName>fill.type</p:attrName>
                                        </p:attrNameLst>
                                      </p:cBhvr>
                                      <p:to>
                                        <p:strVal val="solid"/>
                                      </p:to>
                                    </p:set>
                                    <p:set>
                                      <p:cBhvr>
                                        <p:cTn id="14" dur="2000" fill="hold"/>
                                        <p:tgtEl>
                                          <p:spTgt spid="101071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2000" fill="hold"/>
                                        <p:tgtEl>
                                          <p:spTgt spid="1010718"/>
                                        </p:tgtEl>
                                        <p:attrNameLst>
                                          <p:attrName>fillcolor</p:attrName>
                                        </p:attrNameLst>
                                      </p:cBhvr>
                                      <p:to>
                                        <a:schemeClr val="bg1"/>
                                      </p:to>
                                    </p:animClr>
                                    <p:set>
                                      <p:cBhvr>
                                        <p:cTn id="17" dur="2000" fill="hold"/>
                                        <p:tgtEl>
                                          <p:spTgt spid="1010718"/>
                                        </p:tgtEl>
                                        <p:attrNameLst>
                                          <p:attrName>fill.type</p:attrName>
                                        </p:attrNameLst>
                                      </p:cBhvr>
                                      <p:to>
                                        <p:strVal val="solid"/>
                                      </p:to>
                                    </p:set>
                                    <p:set>
                                      <p:cBhvr>
                                        <p:cTn id="18" dur="2000" fill="hold"/>
                                        <p:tgtEl>
                                          <p:spTgt spid="1010718"/>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2000" fill="hold"/>
                                        <p:tgtEl>
                                          <p:spTgt spid="1010719"/>
                                        </p:tgtEl>
                                        <p:attrNameLst>
                                          <p:attrName>fillcolor</p:attrName>
                                        </p:attrNameLst>
                                      </p:cBhvr>
                                      <p:to>
                                        <a:schemeClr val="bg1"/>
                                      </p:to>
                                    </p:animClr>
                                    <p:set>
                                      <p:cBhvr>
                                        <p:cTn id="21" dur="2000" fill="hold"/>
                                        <p:tgtEl>
                                          <p:spTgt spid="1010719"/>
                                        </p:tgtEl>
                                        <p:attrNameLst>
                                          <p:attrName>fill.type</p:attrName>
                                        </p:attrNameLst>
                                      </p:cBhvr>
                                      <p:to>
                                        <p:strVal val="solid"/>
                                      </p:to>
                                    </p:set>
                                    <p:set>
                                      <p:cBhvr>
                                        <p:cTn id="22" dur="2000" fill="hold"/>
                                        <p:tgtEl>
                                          <p:spTgt spid="1010719"/>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2000" fill="hold"/>
                                        <p:tgtEl>
                                          <p:spTgt spid="1010692"/>
                                        </p:tgtEl>
                                        <p:attrNameLst>
                                          <p:attrName>fillcolor</p:attrName>
                                        </p:attrNameLst>
                                      </p:cBhvr>
                                      <p:to>
                                        <a:schemeClr val="accent2"/>
                                      </p:to>
                                    </p:animClr>
                                    <p:set>
                                      <p:cBhvr>
                                        <p:cTn id="25" dur="2000" fill="hold"/>
                                        <p:tgtEl>
                                          <p:spTgt spid="1010692"/>
                                        </p:tgtEl>
                                        <p:attrNameLst>
                                          <p:attrName>fill.type</p:attrName>
                                        </p:attrNameLst>
                                      </p:cBhvr>
                                      <p:to>
                                        <p:strVal val="solid"/>
                                      </p:to>
                                    </p:set>
                                    <p:set>
                                      <p:cBhvr>
                                        <p:cTn id="26" dur="2000" fill="hold"/>
                                        <p:tgtEl>
                                          <p:spTgt spid="1010692"/>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2000" fill="hold"/>
                                        <p:tgtEl>
                                          <p:spTgt spid="1010693"/>
                                        </p:tgtEl>
                                        <p:attrNameLst>
                                          <p:attrName>fillcolor</p:attrName>
                                        </p:attrNameLst>
                                      </p:cBhvr>
                                      <p:to>
                                        <a:schemeClr val="accent2"/>
                                      </p:to>
                                    </p:animClr>
                                    <p:set>
                                      <p:cBhvr>
                                        <p:cTn id="29" dur="2000" fill="hold"/>
                                        <p:tgtEl>
                                          <p:spTgt spid="1010693"/>
                                        </p:tgtEl>
                                        <p:attrNameLst>
                                          <p:attrName>fill.type</p:attrName>
                                        </p:attrNameLst>
                                      </p:cBhvr>
                                      <p:to>
                                        <p:strVal val="solid"/>
                                      </p:to>
                                    </p:set>
                                    <p:set>
                                      <p:cBhvr>
                                        <p:cTn id="30" dur="2000" fill="hold"/>
                                        <p:tgtEl>
                                          <p:spTgt spid="101069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2000" fill="hold"/>
                                        <p:tgtEl>
                                          <p:spTgt spid="1010694"/>
                                        </p:tgtEl>
                                        <p:attrNameLst>
                                          <p:attrName>fillcolor</p:attrName>
                                        </p:attrNameLst>
                                      </p:cBhvr>
                                      <p:to>
                                        <a:schemeClr val="accent2"/>
                                      </p:to>
                                    </p:animClr>
                                    <p:set>
                                      <p:cBhvr>
                                        <p:cTn id="33" dur="2000" fill="hold"/>
                                        <p:tgtEl>
                                          <p:spTgt spid="1010694"/>
                                        </p:tgtEl>
                                        <p:attrNameLst>
                                          <p:attrName>fill.type</p:attrName>
                                        </p:attrNameLst>
                                      </p:cBhvr>
                                      <p:to>
                                        <p:strVal val="solid"/>
                                      </p:to>
                                    </p:set>
                                    <p:set>
                                      <p:cBhvr>
                                        <p:cTn id="34" dur="2000" fill="hold"/>
                                        <p:tgtEl>
                                          <p:spTgt spid="101069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84" name="Rectangle 36"/>
          <p:cNvSpPr>
            <a:spLocks noChangeArrowheads="1"/>
          </p:cNvSpPr>
          <p:nvPr/>
        </p:nvSpPr>
        <p:spPr bwMode="auto">
          <a:xfrm>
            <a:off x="6246813" y="4927600"/>
            <a:ext cx="1935162" cy="958850"/>
          </a:xfrm>
          <a:prstGeom prst="rect">
            <a:avLst/>
          </a:prstGeom>
          <a:solidFill>
            <a:srgbClr val="00FF00"/>
          </a:solidFill>
          <a:ln w="9525" algn="ctr">
            <a:solidFill>
              <a:schemeClr val="tx1"/>
            </a:solidFill>
            <a:miter lim="800000"/>
            <a:headEnd/>
            <a:tailEnd/>
          </a:ln>
          <a:effectLst/>
        </p:spPr>
        <p:txBody>
          <a:bodyPr wrap="none" anchor="ctr"/>
          <a:lstStyle/>
          <a:p>
            <a:endParaRPr lang="zh-CN" altLang="en-US"/>
          </a:p>
        </p:txBody>
      </p:sp>
      <p:sp>
        <p:nvSpPr>
          <p:cNvPr id="923683" name="Rectangle 35"/>
          <p:cNvSpPr>
            <a:spLocks noChangeArrowheads="1"/>
          </p:cNvSpPr>
          <p:nvPr/>
        </p:nvSpPr>
        <p:spPr bwMode="auto">
          <a:xfrm>
            <a:off x="6261100" y="3544888"/>
            <a:ext cx="1935163" cy="920750"/>
          </a:xfrm>
          <a:prstGeom prst="rect">
            <a:avLst/>
          </a:prstGeom>
          <a:solidFill>
            <a:srgbClr val="FF0000"/>
          </a:solidFill>
          <a:ln w="9525" algn="ctr">
            <a:solidFill>
              <a:schemeClr val="tx1"/>
            </a:solidFill>
            <a:miter lim="800000"/>
            <a:headEnd/>
            <a:tailEnd/>
          </a:ln>
          <a:effectLst/>
        </p:spPr>
        <p:txBody>
          <a:bodyPr wrap="none" anchor="ctr"/>
          <a:lstStyle/>
          <a:p>
            <a:endParaRPr lang="zh-CN" altLang="en-US"/>
          </a:p>
        </p:txBody>
      </p:sp>
      <p:sp>
        <p:nvSpPr>
          <p:cNvPr id="923682" name="Rectangle 34"/>
          <p:cNvSpPr>
            <a:spLocks noChangeArrowheads="1"/>
          </p:cNvSpPr>
          <p:nvPr/>
        </p:nvSpPr>
        <p:spPr bwMode="auto">
          <a:xfrm>
            <a:off x="6246813" y="2201863"/>
            <a:ext cx="1935162" cy="1054100"/>
          </a:xfrm>
          <a:prstGeom prst="rect">
            <a:avLst/>
          </a:prstGeom>
          <a:solidFill>
            <a:srgbClr val="0000FF"/>
          </a:solidFill>
          <a:ln w="9525" algn="ctr">
            <a:solidFill>
              <a:schemeClr val="tx1"/>
            </a:solidFill>
            <a:miter lim="800000"/>
            <a:headEnd/>
            <a:tailEnd/>
          </a:ln>
          <a:effectLst/>
        </p:spPr>
        <p:txBody>
          <a:bodyPr wrap="none" anchor="ctr"/>
          <a:lstStyle/>
          <a:p>
            <a:endParaRPr lang="zh-CN" altLang="en-US"/>
          </a:p>
        </p:txBody>
      </p:sp>
      <p:sp>
        <p:nvSpPr>
          <p:cNvPr id="923650" name="Rectangle 2"/>
          <p:cNvSpPr>
            <a:spLocks noGrp="1" noChangeArrowheads="1"/>
          </p:cNvSpPr>
          <p:nvPr>
            <p:ph type="title"/>
          </p:nvPr>
        </p:nvSpPr>
        <p:spPr/>
        <p:txBody>
          <a:bodyPr/>
          <a:lstStyle/>
          <a:p>
            <a:r>
              <a:rPr lang="en-US" altLang="zh-CN">
                <a:ea typeface="宋体" pitchFamily="2" charset="-122"/>
              </a:rPr>
              <a:t>SVM Memory Safety</a:t>
            </a:r>
          </a:p>
        </p:txBody>
      </p:sp>
      <p:sp>
        <p:nvSpPr>
          <p:cNvPr id="923652" name="Rectangle 4"/>
          <p:cNvSpPr>
            <a:spLocks noGrp="1" noChangeArrowheads="1"/>
          </p:cNvSpPr>
          <p:nvPr>
            <p:ph type="body" sz="half" idx="1"/>
          </p:nvPr>
        </p:nvSpPr>
        <p:spPr>
          <a:xfrm>
            <a:off x="914400" y="2084388"/>
            <a:ext cx="4772025" cy="4068762"/>
          </a:xfrm>
        </p:spPr>
        <p:txBody>
          <a:bodyPr/>
          <a:lstStyle/>
          <a:p>
            <a:pPr>
              <a:lnSpc>
                <a:spcPct val="80000"/>
              </a:lnSpc>
              <a:buFont typeface="Wingdings" pitchFamily="2" charset="2"/>
              <a:buNone/>
            </a:pPr>
            <a:r>
              <a:rPr lang="en-US" altLang="zh-CN" sz="1800" b="1">
                <a:ea typeface="宋体" pitchFamily="2" charset="-122"/>
              </a:rPr>
              <a:t>P1=kmem_cache_alloc(inode_cache);</a:t>
            </a:r>
          </a:p>
          <a:p>
            <a:pPr>
              <a:lnSpc>
                <a:spcPct val="80000"/>
              </a:lnSpc>
              <a:buFont typeface="Wingdings" pitchFamily="2" charset="2"/>
              <a:buNone/>
            </a:pPr>
            <a:r>
              <a:rPr lang="en-US" altLang="zh-CN" sz="1800" b="1">
                <a:solidFill>
                  <a:srgbClr val="0000FF"/>
                </a:solidFill>
                <a:ea typeface="宋体" pitchFamily="2" charset="-122"/>
              </a:rPr>
              <a:t>pchk_reg_obj (MP1, P1, reg_size(inode_cache));</a:t>
            </a:r>
          </a:p>
          <a:p>
            <a:pPr>
              <a:lnSpc>
                <a:spcPct val="80000"/>
              </a:lnSpc>
              <a:buFont typeface="Wingdings" pitchFamily="2" charset="2"/>
              <a:buNone/>
            </a:pPr>
            <a:r>
              <a:rPr lang="en-US" altLang="zh-CN" sz="1800" b="1">
                <a:ea typeface="宋体" pitchFamily="2" charset="-122"/>
              </a:rPr>
              <a:t>…</a:t>
            </a:r>
          </a:p>
          <a:p>
            <a:pPr>
              <a:lnSpc>
                <a:spcPct val="80000"/>
              </a:lnSpc>
              <a:buFont typeface="Wingdings" pitchFamily="2" charset="2"/>
              <a:buNone/>
            </a:pPr>
            <a:r>
              <a:rPr lang="en-US" altLang="zh-CN" sz="1800" b="1">
                <a:ea typeface="宋体" pitchFamily="2" charset="-122"/>
              </a:rPr>
              <a:t>Dest = &amp;P1[index];</a:t>
            </a:r>
            <a:endParaRPr lang="en-US" altLang="zh-CN" sz="1800" b="1">
              <a:solidFill>
                <a:srgbClr val="0000FF"/>
              </a:solidFill>
              <a:ea typeface="宋体" pitchFamily="2" charset="-122"/>
            </a:endParaRPr>
          </a:p>
          <a:p>
            <a:pPr>
              <a:lnSpc>
                <a:spcPct val="80000"/>
              </a:lnSpc>
              <a:buFont typeface="Wingdings" pitchFamily="2" charset="2"/>
              <a:buNone/>
            </a:pPr>
            <a:r>
              <a:rPr lang="en-US" altLang="zh-CN" sz="1800" b="1">
                <a:solidFill>
                  <a:srgbClr val="0000FF"/>
                </a:solidFill>
                <a:ea typeface="宋体" pitchFamily="2" charset="-122"/>
              </a:rPr>
              <a:t>bounds = pchk_get_bounds (MP1, P1);</a:t>
            </a:r>
          </a:p>
          <a:p>
            <a:pPr>
              <a:lnSpc>
                <a:spcPct val="80000"/>
              </a:lnSpc>
              <a:buFont typeface="Wingdings" pitchFamily="2" charset="2"/>
              <a:buNone/>
            </a:pPr>
            <a:r>
              <a:rPr lang="en-US" altLang="zh-CN" sz="1800" b="1">
                <a:solidFill>
                  <a:srgbClr val="0000FF"/>
                </a:solidFill>
                <a:ea typeface="宋体" pitchFamily="2" charset="-122"/>
              </a:rPr>
              <a:t>pchk_check_bounds (P1, Dest, bounds);</a:t>
            </a:r>
          </a:p>
          <a:p>
            <a:pPr>
              <a:lnSpc>
                <a:spcPct val="80000"/>
              </a:lnSpc>
              <a:buFont typeface="Wingdings" pitchFamily="2" charset="2"/>
              <a:buNone/>
            </a:pPr>
            <a:r>
              <a:rPr lang="en-US" altLang="zh-CN" sz="1800" b="1">
                <a:ea typeface="宋体" pitchFamily="2" charset="-122"/>
              </a:rPr>
              <a:t>P2=vmalloc(size1);</a:t>
            </a:r>
          </a:p>
          <a:p>
            <a:pPr>
              <a:lnSpc>
                <a:spcPct val="80000"/>
              </a:lnSpc>
              <a:buFont typeface="Wingdings" pitchFamily="2" charset="2"/>
              <a:buNone/>
            </a:pPr>
            <a:r>
              <a:rPr lang="en-US" altLang="zh-CN" sz="1800" b="1">
                <a:solidFill>
                  <a:srgbClr val="FF0000"/>
                </a:solidFill>
                <a:ea typeface="宋体" pitchFamily="2" charset="-122"/>
              </a:rPr>
              <a:t>pchk_reg_obj (MP2, P2, size1);</a:t>
            </a:r>
          </a:p>
          <a:p>
            <a:pPr>
              <a:lnSpc>
                <a:spcPct val="80000"/>
              </a:lnSpc>
              <a:buFont typeface="Wingdings" pitchFamily="2" charset="2"/>
              <a:buNone/>
            </a:pPr>
            <a:endParaRPr lang="en-US" altLang="zh-CN" sz="1800" b="1">
              <a:solidFill>
                <a:srgbClr val="FF0000"/>
              </a:solidFill>
              <a:ea typeface="宋体" pitchFamily="2" charset="-122"/>
            </a:endParaRPr>
          </a:p>
          <a:p>
            <a:pPr>
              <a:lnSpc>
                <a:spcPct val="80000"/>
              </a:lnSpc>
              <a:buFont typeface="Wingdings" pitchFamily="2" charset="2"/>
              <a:buNone/>
            </a:pPr>
            <a:r>
              <a:rPr lang="en-US" altLang="zh-CN" sz="1800" b="1">
                <a:ea typeface="宋体" pitchFamily="2" charset="-122"/>
              </a:rPr>
              <a:t>P3=kmem_cache_alloc(file_cache);</a:t>
            </a:r>
          </a:p>
          <a:p>
            <a:pPr>
              <a:lnSpc>
                <a:spcPct val="80000"/>
              </a:lnSpc>
              <a:buFont typeface="Wingdings" pitchFamily="2" charset="2"/>
              <a:buNone/>
            </a:pPr>
            <a:r>
              <a:rPr lang="en-US" altLang="zh-CN" sz="1800" b="1">
                <a:solidFill>
                  <a:srgbClr val="00C800"/>
                </a:solidFill>
                <a:ea typeface="宋体" pitchFamily="2" charset="-122"/>
              </a:rPr>
              <a:t>pchk_reg_obj (MP3, P3, reg_size(file_cache));</a:t>
            </a:r>
          </a:p>
          <a:p>
            <a:pPr>
              <a:lnSpc>
                <a:spcPct val="80000"/>
              </a:lnSpc>
              <a:buFont typeface="Wingdings" pitchFamily="2" charset="2"/>
              <a:buNone/>
            </a:pPr>
            <a:endParaRPr lang="en-US" altLang="zh-CN" sz="1800" b="1">
              <a:solidFill>
                <a:srgbClr val="00C800"/>
              </a:solidFill>
              <a:ea typeface="宋体" pitchFamily="2" charset="-122"/>
            </a:endParaRPr>
          </a:p>
          <a:p>
            <a:pPr>
              <a:lnSpc>
                <a:spcPct val="80000"/>
              </a:lnSpc>
              <a:buFont typeface="Wingdings" pitchFamily="2" charset="2"/>
              <a:buNone/>
            </a:pPr>
            <a:r>
              <a:rPr lang="en-US" altLang="zh-CN" sz="1800" b="1">
                <a:ea typeface="宋体" pitchFamily="2" charset="-122"/>
              </a:rPr>
              <a:t>P4=kmem_cache_alloc(inode_cache);</a:t>
            </a:r>
          </a:p>
          <a:p>
            <a:pPr>
              <a:lnSpc>
                <a:spcPct val="80000"/>
              </a:lnSpc>
              <a:buFont typeface="Wingdings" pitchFamily="2" charset="2"/>
              <a:buNone/>
            </a:pPr>
            <a:r>
              <a:rPr lang="en-US" altLang="zh-CN" sz="1800" b="1">
                <a:solidFill>
                  <a:srgbClr val="0000FF"/>
                </a:solidFill>
                <a:ea typeface="宋体" pitchFamily="2" charset="-122"/>
              </a:rPr>
              <a:t>pchk_reg_obj (MP1, P4, reg_size(inode_cache));</a:t>
            </a:r>
          </a:p>
          <a:p>
            <a:pPr>
              <a:lnSpc>
                <a:spcPct val="80000"/>
              </a:lnSpc>
              <a:buFont typeface="Wingdings" pitchFamily="2" charset="2"/>
              <a:buNone/>
            </a:pPr>
            <a:endParaRPr lang="en-US" altLang="zh-CN" sz="1800" b="1">
              <a:solidFill>
                <a:srgbClr val="0000FF"/>
              </a:solidFill>
              <a:ea typeface="宋体" pitchFamily="2" charset="-122"/>
            </a:endParaRPr>
          </a:p>
        </p:txBody>
      </p:sp>
      <p:sp>
        <p:nvSpPr>
          <p:cNvPr id="923661" name="Oval 13"/>
          <p:cNvSpPr>
            <a:spLocks noChangeArrowheads="1"/>
          </p:cNvSpPr>
          <p:nvPr/>
        </p:nvSpPr>
        <p:spPr bwMode="auto">
          <a:xfrm>
            <a:off x="6838950" y="2373313"/>
            <a:ext cx="422275" cy="344487"/>
          </a:xfrm>
          <a:prstGeom prst="ellipse">
            <a:avLst/>
          </a:prstGeom>
          <a:solidFill>
            <a:schemeClr val="accent1"/>
          </a:solidFill>
          <a:ln w="9525" algn="ctr">
            <a:solidFill>
              <a:schemeClr val="tx1"/>
            </a:solidFill>
            <a:round/>
            <a:headEnd/>
            <a:tailEnd/>
          </a:ln>
          <a:effectLst/>
        </p:spPr>
        <p:txBody>
          <a:bodyPr wrap="none" anchor="ctr"/>
          <a:lstStyle/>
          <a:p>
            <a:pPr algn="ctr"/>
            <a:r>
              <a:rPr lang="en-US" altLang="zh-CN">
                <a:ea typeface="宋体" pitchFamily="2" charset="-122"/>
              </a:rPr>
              <a:t>P1</a:t>
            </a:r>
          </a:p>
        </p:txBody>
      </p:sp>
      <p:sp>
        <p:nvSpPr>
          <p:cNvPr id="923663" name="Oval 15"/>
          <p:cNvSpPr>
            <a:spLocks noChangeArrowheads="1"/>
          </p:cNvSpPr>
          <p:nvPr/>
        </p:nvSpPr>
        <p:spPr bwMode="auto">
          <a:xfrm>
            <a:off x="7472363" y="2698750"/>
            <a:ext cx="422275" cy="344488"/>
          </a:xfrm>
          <a:prstGeom prst="ellipse">
            <a:avLst/>
          </a:prstGeom>
          <a:solidFill>
            <a:schemeClr val="accent1"/>
          </a:solidFill>
          <a:ln w="9525" algn="ctr">
            <a:solidFill>
              <a:schemeClr val="tx1"/>
            </a:solidFill>
            <a:round/>
            <a:headEnd/>
            <a:tailEnd/>
          </a:ln>
          <a:effectLst/>
        </p:spPr>
        <p:txBody>
          <a:bodyPr wrap="none" anchor="ctr"/>
          <a:lstStyle/>
          <a:p>
            <a:pPr algn="ctr"/>
            <a:r>
              <a:rPr lang="en-US" altLang="zh-CN">
                <a:ea typeface="宋体" pitchFamily="2" charset="-122"/>
              </a:rPr>
              <a:t>P4</a:t>
            </a:r>
          </a:p>
        </p:txBody>
      </p:sp>
      <p:sp>
        <p:nvSpPr>
          <p:cNvPr id="923664" name="Oval 16"/>
          <p:cNvSpPr>
            <a:spLocks noChangeArrowheads="1"/>
          </p:cNvSpPr>
          <p:nvPr/>
        </p:nvSpPr>
        <p:spPr bwMode="auto">
          <a:xfrm>
            <a:off x="7261225" y="3773488"/>
            <a:ext cx="422275" cy="344487"/>
          </a:xfrm>
          <a:prstGeom prst="ellipse">
            <a:avLst/>
          </a:prstGeom>
          <a:solidFill>
            <a:schemeClr val="accent1"/>
          </a:solidFill>
          <a:ln w="9525" algn="ctr">
            <a:solidFill>
              <a:schemeClr val="tx1"/>
            </a:solidFill>
            <a:round/>
            <a:headEnd/>
            <a:tailEnd/>
          </a:ln>
          <a:effectLst/>
        </p:spPr>
        <p:txBody>
          <a:bodyPr wrap="none" anchor="ctr"/>
          <a:lstStyle/>
          <a:p>
            <a:pPr algn="ctr"/>
            <a:r>
              <a:rPr lang="en-US" altLang="zh-CN">
                <a:ea typeface="宋体" pitchFamily="2" charset="-122"/>
              </a:rPr>
              <a:t>P2</a:t>
            </a:r>
          </a:p>
        </p:txBody>
      </p:sp>
      <p:sp>
        <p:nvSpPr>
          <p:cNvPr id="923672" name="Text Box 24"/>
          <p:cNvSpPr txBox="1">
            <a:spLocks noChangeArrowheads="1"/>
          </p:cNvSpPr>
          <p:nvPr/>
        </p:nvSpPr>
        <p:spPr bwMode="auto">
          <a:xfrm>
            <a:off x="6300788" y="1603375"/>
            <a:ext cx="1758950" cy="366713"/>
          </a:xfrm>
          <a:prstGeom prst="rect">
            <a:avLst/>
          </a:prstGeom>
          <a:noFill/>
          <a:ln w="9525" algn="ctr">
            <a:noFill/>
            <a:miter lim="800000"/>
            <a:headEnd/>
            <a:tailEnd/>
          </a:ln>
          <a:effectLst/>
        </p:spPr>
        <p:txBody>
          <a:bodyPr wrap="none">
            <a:spAutoFit/>
          </a:bodyPr>
          <a:lstStyle/>
          <a:p>
            <a:r>
              <a:rPr lang="en-US" altLang="zh-CN" u="sng">
                <a:ea typeface="宋体" pitchFamily="2" charset="-122"/>
              </a:rPr>
              <a:t>SVM Metadata:</a:t>
            </a:r>
          </a:p>
        </p:txBody>
      </p:sp>
      <p:sp>
        <p:nvSpPr>
          <p:cNvPr id="923673" name="Text Box 25"/>
          <p:cNvSpPr txBox="1">
            <a:spLocks noChangeArrowheads="1"/>
          </p:cNvSpPr>
          <p:nvPr/>
        </p:nvSpPr>
        <p:spPr bwMode="auto">
          <a:xfrm>
            <a:off x="923925" y="1624013"/>
            <a:ext cx="1517650" cy="366712"/>
          </a:xfrm>
          <a:prstGeom prst="rect">
            <a:avLst/>
          </a:prstGeom>
          <a:noFill/>
          <a:ln w="9525" algn="ctr">
            <a:noFill/>
            <a:miter lim="800000"/>
            <a:headEnd/>
            <a:tailEnd/>
          </a:ln>
          <a:effectLst/>
        </p:spPr>
        <p:txBody>
          <a:bodyPr wrap="none">
            <a:spAutoFit/>
          </a:bodyPr>
          <a:lstStyle/>
          <a:p>
            <a:r>
              <a:rPr lang="en-US" altLang="zh-CN" u="sng">
                <a:ea typeface="宋体" pitchFamily="2" charset="-122"/>
              </a:rPr>
              <a:t>Kernel Code:</a:t>
            </a:r>
          </a:p>
        </p:txBody>
      </p:sp>
      <p:sp>
        <p:nvSpPr>
          <p:cNvPr id="923676" name="Line 28"/>
          <p:cNvSpPr>
            <a:spLocks noChangeShapeType="1"/>
          </p:cNvSpPr>
          <p:nvPr/>
        </p:nvSpPr>
        <p:spPr bwMode="auto">
          <a:xfrm>
            <a:off x="5762625" y="1603375"/>
            <a:ext cx="0" cy="4667250"/>
          </a:xfrm>
          <a:prstGeom prst="line">
            <a:avLst/>
          </a:prstGeom>
          <a:noFill/>
          <a:ln w="50800">
            <a:solidFill>
              <a:schemeClr val="tx1"/>
            </a:solidFill>
            <a:round/>
            <a:headEnd/>
            <a:tailEnd/>
          </a:ln>
          <a:effectLst/>
        </p:spPr>
        <p:txBody>
          <a:bodyPr wrap="none" anchor="ctr"/>
          <a:lstStyle/>
          <a:p>
            <a:endParaRPr lang="zh-CN" altLang="en-US"/>
          </a:p>
        </p:txBody>
      </p:sp>
      <p:sp>
        <p:nvSpPr>
          <p:cNvPr id="923678" name="Oval 30"/>
          <p:cNvSpPr>
            <a:spLocks noChangeArrowheads="1"/>
          </p:cNvSpPr>
          <p:nvPr/>
        </p:nvSpPr>
        <p:spPr bwMode="auto">
          <a:xfrm>
            <a:off x="7261225" y="5387975"/>
            <a:ext cx="422275" cy="344488"/>
          </a:xfrm>
          <a:prstGeom prst="ellipse">
            <a:avLst/>
          </a:prstGeom>
          <a:solidFill>
            <a:schemeClr val="accent1"/>
          </a:solidFill>
          <a:ln w="9525" algn="ctr">
            <a:solidFill>
              <a:schemeClr val="tx1"/>
            </a:solidFill>
            <a:round/>
            <a:headEnd/>
            <a:tailEnd/>
          </a:ln>
          <a:effectLst/>
        </p:spPr>
        <p:txBody>
          <a:bodyPr wrap="none" anchor="ctr"/>
          <a:lstStyle/>
          <a:p>
            <a:pPr algn="ctr"/>
            <a:r>
              <a:rPr lang="en-US" altLang="zh-CN">
                <a:ea typeface="宋体" pitchFamily="2" charset="-122"/>
              </a:rPr>
              <a:t>P3</a:t>
            </a:r>
          </a:p>
        </p:txBody>
      </p:sp>
      <p:sp>
        <p:nvSpPr>
          <p:cNvPr id="923685" name="Rectangle 37"/>
          <p:cNvSpPr>
            <a:spLocks noChangeArrowheads="1"/>
          </p:cNvSpPr>
          <p:nvPr/>
        </p:nvSpPr>
        <p:spPr bwMode="auto">
          <a:xfrm>
            <a:off x="6262688" y="2276475"/>
            <a:ext cx="460375" cy="344488"/>
          </a:xfrm>
          <a:prstGeom prst="rect">
            <a:avLst/>
          </a:prstGeom>
          <a:solidFill>
            <a:srgbClr val="0000FF"/>
          </a:solidFill>
          <a:ln w="9525" algn="ctr">
            <a:noFill/>
            <a:miter lim="800000"/>
            <a:headEnd/>
            <a:tailEnd/>
          </a:ln>
          <a:effectLst/>
        </p:spPr>
        <p:txBody>
          <a:bodyPr wrap="none" anchor="ctr"/>
          <a:lstStyle/>
          <a:p>
            <a:pPr algn="ctr"/>
            <a:r>
              <a:rPr lang="en-US" altLang="zh-CN">
                <a:solidFill>
                  <a:schemeClr val="bg1"/>
                </a:solidFill>
                <a:ea typeface="宋体" pitchFamily="2" charset="-122"/>
              </a:rPr>
              <a:t>MP1</a:t>
            </a:r>
            <a:endParaRPr lang="en-US" altLang="zh-CN">
              <a:ea typeface="宋体" pitchFamily="2" charset="-122"/>
            </a:endParaRPr>
          </a:p>
        </p:txBody>
      </p:sp>
      <p:sp>
        <p:nvSpPr>
          <p:cNvPr id="923686" name="Rectangle 38"/>
          <p:cNvSpPr>
            <a:spLocks noChangeArrowheads="1"/>
          </p:cNvSpPr>
          <p:nvPr/>
        </p:nvSpPr>
        <p:spPr bwMode="auto">
          <a:xfrm>
            <a:off x="6300788" y="4965700"/>
            <a:ext cx="460375" cy="344488"/>
          </a:xfrm>
          <a:prstGeom prst="rect">
            <a:avLst/>
          </a:prstGeom>
          <a:solidFill>
            <a:srgbClr val="00FF00"/>
          </a:solidFill>
          <a:ln w="9525" algn="ctr">
            <a:noFill/>
            <a:miter lim="800000"/>
            <a:headEnd/>
            <a:tailEnd/>
          </a:ln>
          <a:effectLst/>
        </p:spPr>
        <p:txBody>
          <a:bodyPr wrap="none" anchor="ctr"/>
          <a:lstStyle/>
          <a:p>
            <a:pPr algn="ctr"/>
            <a:r>
              <a:rPr lang="en-US" altLang="zh-CN">
                <a:solidFill>
                  <a:schemeClr val="bg1"/>
                </a:solidFill>
                <a:ea typeface="宋体" pitchFamily="2" charset="-122"/>
              </a:rPr>
              <a:t>MP3</a:t>
            </a:r>
            <a:endParaRPr lang="en-US" altLang="zh-CN">
              <a:ea typeface="宋体" pitchFamily="2" charset="-122"/>
            </a:endParaRPr>
          </a:p>
        </p:txBody>
      </p:sp>
      <p:sp>
        <p:nvSpPr>
          <p:cNvPr id="923687" name="Rectangle 39"/>
          <p:cNvSpPr>
            <a:spLocks noChangeArrowheads="1"/>
          </p:cNvSpPr>
          <p:nvPr/>
        </p:nvSpPr>
        <p:spPr bwMode="auto">
          <a:xfrm>
            <a:off x="6300788" y="3584575"/>
            <a:ext cx="460375" cy="344488"/>
          </a:xfrm>
          <a:prstGeom prst="rect">
            <a:avLst/>
          </a:prstGeom>
          <a:solidFill>
            <a:srgbClr val="FF0000"/>
          </a:solidFill>
          <a:ln w="9525" algn="ctr">
            <a:noFill/>
            <a:miter lim="800000"/>
            <a:headEnd/>
            <a:tailEnd/>
          </a:ln>
          <a:effectLst/>
        </p:spPr>
        <p:txBody>
          <a:bodyPr wrap="none" anchor="ctr"/>
          <a:lstStyle/>
          <a:p>
            <a:pPr algn="ctr"/>
            <a:r>
              <a:rPr lang="en-US" altLang="zh-CN">
                <a:solidFill>
                  <a:schemeClr val="bg1"/>
                </a:solidFill>
                <a:ea typeface="宋体" pitchFamily="2" charset="-122"/>
              </a:rPr>
              <a:t>MP2</a:t>
            </a:r>
            <a:endParaRPr lang="en-US" altLang="zh-CN">
              <a:ea typeface="宋体" pitchFamily="2" charset="-122"/>
            </a:endParaRPr>
          </a:p>
        </p:txBody>
      </p:sp>
    </p:spTree>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3652">
                                            <p:txEl>
                                              <p:pRg st="1" end="1"/>
                                            </p:txEl>
                                          </p:spTgt>
                                        </p:tgtEl>
                                        <p:attrNameLst>
                                          <p:attrName>style.visibility</p:attrName>
                                        </p:attrNameLst>
                                      </p:cBhvr>
                                      <p:to>
                                        <p:strVal val="visible"/>
                                      </p:to>
                                    </p:set>
                                    <p:animEffect transition="in" filter="blinds(horizontal)">
                                      <p:cBhvr>
                                        <p:cTn id="7" dur="500"/>
                                        <p:tgtEl>
                                          <p:spTgt spid="92365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3652">
                                            <p:txEl>
                                              <p:pRg st="7" end="7"/>
                                            </p:txEl>
                                          </p:spTgt>
                                        </p:tgtEl>
                                        <p:attrNameLst>
                                          <p:attrName>style.visibility</p:attrName>
                                        </p:attrNameLst>
                                      </p:cBhvr>
                                      <p:to>
                                        <p:strVal val="visible"/>
                                      </p:to>
                                    </p:set>
                                    <p:animEffect transition="in" filter="blinds(horizontal)">
                                      <p:cBhvr>
                                        <p:cTn id="10" dur="500"/>
                                        <p:tgtEl>
                                          <p:spTgt spid="923652">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23652">
                                            <p:txEl>
                                              <p:pRg st="10" end="10"/>
                                            </p:txEl>
                                          </p:spTgt>
                                        </p:tgtEl>
                                        <p:attrNameLst>
                                          <p:attrName>style.visibility</p:attrName>
                                        </p:attrNameLst>
                                      </p:cBhvr>
                                      <p:to>
                                        <p:strVal val="visible"/>
                                      </p:to>
                                    </p:set>
                                    <p:animEffect transition="in" filter="blinds(horizontal)">
                                      <p:cBhvr>
                                        <p:cTn id="13" dur="500"/>
                                        <p:tgtEl>
                                          <p:spTgt spid="923652">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23652">
                                            <p:txEl>
                                              <p:pRg st="13" end="13"/>
                                            </p:txEl>
                                          </p:spTgt>
                                        </p:tgtEl>
                                        <p:attrNameLst>
                                          <p:attrName>style.visibility</p:attrName>
                                        </p:attrNameLst>
                                      </p:cBhvr>
                                      <p:to>
                                        <p:strVal val="visible"/>
                                      </p:to>
                                    </p:set>
                                    <p:animEffect transition="in" filter="blinds(horizontal)">
                                      <p:cBhvr>
                                        <p:cTn id="16" dur="500"/>
                                        <p:tgtEl>
                                          <p:spTgt spid="923652">
                                            <p:txEl>
                                              <p:pRg st="13" end="1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23685"/>
                                        </p:tgtEl>
                                        <p:attrNameLst>
                                          <p:attrName>style.visibility</p:attrName>
                                        </p:attrNameLst>
                                      </p:cBhvr>
                                      <p:to>
                                        <p:strVal val="visible"/>
                                      </p:to>
                                    </p:set>
                                    <p:animEffect transition="in" filter="blinds(horizontal)">
                                      <p:cBhvr>
                                        <p:cTn id="21" dur="500"/>
                                        <p:tgtEl>
                                          <p:spTgt spid="92368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23687"/>
                                        </p:tgtEl>
                                        <p:attrNameLst>
                                          <p:attrName>style.visibility</p:attrName>
                                        </p:attrNameLst>
                                      </p:cBhvr>
                                      <p:to>
                                        <p:strVal val="visible"/>
                                      </p:to>
                                    </p:set>
                                    <p:animEffect transition="in" filter="blinds(horizontal)">
                                      <p:cBhvr>
                                        <p:cTn id="24" dur="500"/>
                                        <p:tgtEl>
                                          <p:spTgt spid="92368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23686"/>
                                        </p:tgtEl>
                                        <p:attrNameLst>
                                          <p:attrName>style.visibility</p:attrName>
                                        </p:attrNameLst>
                                      </p:cBhvr>
                                      <p:to>
                                        <p:strVal val="visible"/>
                                      </p:to>
                                    </p:set>
                                    <p:animEffect transition="in" filter="blinds(horizontal)">
                                      <p:cBhvr>
                                        <p:cTn id="27" dur="500"/>
                                        <p:tgtEl>
                                          <p:spTgt spid="92368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23682"/>
                                        </p:tgtEl>
                                        <p:attrNameLst>
                                          <p:attrName>style.visibility</p:attrName>
                                        </p:attrNameLst>
                                      </p:cBhvr>
                                      <p:to>
                                        <p:strVal val="visible"/>
                                      </p:to>
                                    </p:set>
                                    <p:animEffect transition="in" filter="blinds(horizontal)">
                                      <p:cBhvr>
                                        <p:cTn id="30" dur="500"/>
                                        <p:tgtEl>
                                          <p:spTgt spid="92368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923683"/>
                                        </p:tgtEl>
                                        <p:attrNameLst>
                                          <p:attrName>style.visibility</p:attrName>
                                        </p:attrNameLst>
                                      </p:cBhvr>
                                      <p:to>
                                        <p:strVal val="visible"/>
                                      </p:to>
                                    </p:set>
                                    <p:animEffect transition="in" filter="blinds(horizontal)">
                                      <p:cBhvr>
                                        <p:cTn id="33" dur="500"/>
                                        <p:tgtEl>
                                          <p:spTgt spid="92368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923684"/>
                                        </p:tgtEl>
                                        <p:attrNameLst>
                                          <p:attrName>style.visibility</p:attrName>
                                        </p:attrNameLst>
                                      </p:cBhvr>
                                      <p:to>
                                        <p:strVal val="visible"/>
                                      </p:to>
                                    </p:set>
                                    <p:animEffect transition="in" filter="blinds(horizontal)">
                                      <p:cBhvr>
                                        <p:cTn id="36" dur="500"/>
                                        <p:tgtEl>
                                          <p:spTgt spid="92368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23661"/>
                                        </p:tgtEl>
                                        <p:attrNameLst>
                                          <p:attrName>style.visibility</p:attrName>
                                        </p:attrNameLst>
                                      </p:cBhvr>
                                      <p:to>
                                        <p:strVal val="visible"/>
                                      </p:to>
                                    </p:set>
                                    <p:animEffect transition="in" filter="blinds(horizontal)">
                                      <p:cBhvr>
                                        <p:cTn id="39" dur="500"/>
                                        <p:tgtEl>
                                          <p:spTgt spid="92366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923663"/>
                                        </p:tgtEl>
                                        <p:attrNameLst>
                                          <p:attrName>style.visibility</p:attrName>
                                        </p:attrNameLst>
                                      </p:cBhvr>
                                      <p:to>
                                        <p:strVal val="visible"/>
                                      </p:to>
                                    </p:set>
                                    <p:animEffect transition="in" filter="blinds(horizontal)">
                                      <p:cBhvr>
                                        <p:cTn id="42" dur="500"/>
                                        <p:tgtEl>
                                          <p:spTgt spid="92366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923664"/>
                                        </p:tgtEl>
                                        <p:attrNameLst>
                                          <p:attrName>style.visibility</p:attrName>
                                        </p:attrNameLst>
                                      </p:cBhvr>
                                      <p:to>
                                        <p:strVal val="visible"/>
                                      </p:to>
                                    </p:set>
                                    <p:animEffect transition="in" filter="blinds(horizontal)">
                                      <p:cBhvr>
                                        <p:cTn id="45" dur="500"/>
                                        <p:tgtEl>
                                          <p:spTgt spid="92366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923678"/>
                                        </p:tgtEl>
                                        <p:attrNameLst>
                                          <p:attrName>style.visibility</p:attrName>
                                        </p:attrNameLst>
                                      </p:cBhvr>
                                      <p:to>
                                        <p:strVal val="visible"/>
                                      </p:to>
                                    </p:set>
                                    <p:animEffect transition="in" filter="blinds(horizontal)">
                                      <p:cBhvr>
                                        <p:cTn id="48" dur="500"/>
                                        <p:tgtEl>
                                          <p:spTgt spid="92367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23652">
                                            <p:txEl>
                                              <p:pRg st="4" end="4"/>
                                            </p:txEl>
                                          </p:spTgt>
                                        </p:tgtEl>
                                        <p:attrNameLst>
                                          <p:attrName>style.visibility</p:attrName>
                                        </p:attrNameLst>
                                      </p:cBhvr>
                                      <p:to>
                                        <p:strVal val="visible"/>
                                      </p:to>
                                    </p:set>
                                    <p:animEffect transition="in" filter="blinds(horizontal)">
                                      <p:cBhvr>
                                        <p:cTn id="53" dur="500"/>
                                        <p:tgtEl>
                                          <p:spTgt spid="923652">
                                            <p:txEl>
                                              <p:pRg st="4" end="4"/>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923652">
                                            <p:txEl>
                                              <p:pRg st="5" end="5"/>
                                            </p:txEl>
                                          </p:spTgt>
                                        </p:tgtEl>
                                        <p:attrNameLst>
                                          <p:attrName>style.visibility</p:attrName>
                                        </p:attrNameLst>
                                      </p:cBhvr>
                                      <p:to>
                                        <p:strVal val="visible"/>
                                      </p:to>
                                    </p:set>
                                    <p:animEffect transition="in" filter="blinds(horizontal)">
                                      <p:cBhvr>
                                        <p:cTn id="56" dur="500"/>
                                        <p:tgtEl>
                                          <p:spTgt spid="9236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84" grpId="0" animBg="1"/>
      <p:bldP spid="923683" grpId="0" animBg="1"/>
      <p:bldP spid="923682" grpId="0" animBg="1"/>
      <p:bldP spid="923661" grpId="0" animBg="1"/>
      <p:bldP spid="923663" grpId="0" animBg="1"/>
      <p:bldP spid="923664" grpId="0" animBg="1"/>
      <p:bldP spid="923678" grpId="0" animBg="1"/>
      <p:bldP spid="923685" grpId="0" animBg="1"/>
      <p:bldP spid="923686" grpId="0" animBg="1"/>
      <p:bldP spid="92368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r>
              <a:rPr lang="en-US" altLang="zh-CN" sz="3800">
                <a:ea typeface="宋体" pitchFamily="2" charset="-122"/>
              </a:rPr>
              <a:t>What is a Safe Execution Environment?</a:t>
            </a:r>
          </a:p>
        </p:txBody>
      </p:sp>
      <p:sp>
        <p:nvSpPr>
          <p:cNvPr id="940035" name="Rectangle 3"/>
          <p:cNvSpPr>
            <a:spLocks noGrp="1" noChangeArrowheads="1"/>
          </p:cNvSpPr>
          <p:nvPr>
            <p:ph type="body" idx="1"/>
          </p:nvPr>
        </p:nvSpPr>
        <p:spPr/>
        <p:txBody>
          <a:bodyPr/>
          <a:lstStyle/>
          <a:p>
            <a:pPr algn="ctr">
              <a:lnSpc>
                <a:spcPct val="90000"/>
              </a:lnSpc>
              <a:buFont typeface="Wingdings" pitchFamily="2" charset="2"/>
              <a:buNone/>
            </a:pPr>
            <a:r>
              <a:rPr lang="en-US" altLang="zh-CN">
                <a:ea typeface="宋体" pitchFamily="2" charset="-122"/>
              </a:rPr>
              <a:t>Intuitively, the environment provided by a safe programming language (e.g., Java, C#)</a:t>
            </a:r>
          </a:p>
          <a:p>
            <a:pPr algn="ctr">
              <a:lnSpc>
                <a:spcPct val="90000"/>
              </a:lnSpc>
              <a:buFont typeface="Wingdings" pitchFamily="2" charset="2"/>
              <a:buNone/>
            </a:pPr>
            <a:endParaRPr lang="en-US" altLang="zh-CN">
              <a:ea typeface="宋体" pitchFamily="2" charset="-122"/>
            </a:endParaRPr>
          </a:p>
          <a:p>
            <a:pPr>
              <a:lnSpc>
                <a:spcPct val="90000"/>
              </a:lnSpc>
            </a:pPr>
            <a:r>
              <a:rPr lang="en-US" altLang="zh-CN">
                <a:ea typeface="宋体" pitchFamily="2" charset="-122"/>
              </a:rPr>
              <a:t>Array indexing stays within object bounds</a:t>
            </a:r>
          </a:p>
          <a:p>
            <a:pPr>
              <a:lnSpc>
                <a:spcPct val="90000"/>
              </a:lnSpc>
            </a:pPr>
            <a:r>
              <a:rPr lang="en-US" altLang="zh-CN">
                <a:ea typeface="宋体" pitchFamily="2" charset="-122"/>
              </a:rPr>
              <a:t>No uses of uninitialized variables</a:t>
            </a:r>
          </a:p>
          <a:p>
            <a:pPr>
              <a:lnSpc>
                <a:spcPct val="90000"/>
              </a:lnSpc>
            </a:pPr>
            <a:r>
              <a:rPr lang="en-US" altLang="zh-CN">
                <a:ea typeface="宋体" pitchFamily="2" charset="-122"/>
              </a:rPr>
              <a:t>All operations are type safe</a:t>
            </a:r>
          </a:p>
          <a:p>
            <a:pPr>
              <a:lnSpc>
                <a:spcPct val="90000"/>
              </a:lnSpc>
            </a:pPr>
            <a:r>
              <a:rPr lang="en-US" altLang="zh-CN">
                <a:ea typeface="宋体" pitchFamily="2" charset="-122"/>
              </a:rPr>
              <a:t>No uses of dangling pointers</a:t>
            </a:r>
          </a:p>
          <a:p>
            <a:pPr>
              <a:lnSpc>
                <a:spcPct val="90000"/>
              </a:lnSpc>
            </a:pPr>
            <a:r>
              <a:rPr lang="en-US" altLang="zh-CN">
                <a:ea typeface="宋体" pitchFamily="2" charset="-122"/>
              </a:rPr>
              <a:t>Control flow obeys program semantics</a:t>
            </a:r>
          </a:p>
          <a:p>
            <a:pPr>
              <a:lnSpc>
                <a:spcPct val="90000"/>
              </a:lnSpc>
            </a:pPr>
            <a:r>
              <a:rPr lang="en-US" altLang="zh-CN">
                <a:ea typeface="宋体" pitchFamily="2" charset="-122"/>
              </a:rPr>
              <a:t>Sound operational semantics</a:t>
            </a:r>
          </a:p>
          <a:p>
            <a:pPr>
              <a:lnSpc>
                <a:spcPct val="90000"/>
              </a:lnSpc>
              <a:buFont typeface="Wingdings" pitchFamily="2" charset="2"/>
              <a:buNone/>
            </a:pPr>
            <a:endParaRPr lang="en-US" altLang="zh-CN">
              <a:ea typeface="宋体" pitchFamily="2" charset="-122"/>
            </a:endParaRPr>
          </a:p>
        </p:txBody>
      </p:sp>
    </p:spTree>
  </p:cSld>
  <p:clrMapOvr>
    <a:masterClrMapping/>
  </p:clrMapOvr>
  <p:transition advTm="32235"/>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p:txBody>
          <a:bodyPr/>
          <a:lstStyle/>
          <a:p>
            <a:r>
              <a:rPr lang="en-US" altLang="zh-CN">
                <a:ea typeface="宋体" pitchFamily="2" charset="-122"/>
              </a:rPr>
              <a:t>Outline</a:t>
            </a:r>
          </a:p>
        </p:txBody>
      </p:sp>
      <p:sp>
        <p:nvSpPr>
          <p:cNvPr id="856067" name="Rectangle 3"/>
          <p:cNvSpPr>
            <a:spLocks noGrp="1" noChangeArrowheads="1"/>
          </p:cNvSpPr>
          <p:nvPr>
            <p:ph type="body" idx="1"/>
          </p:nvPr>
        </p:nvSpPr>
        <p:spPr/>
        <p:txBody>
          <a:bodyPr/>
          <a:lstStyle/>
          <a:p>
            <a:r>
              <a:rPr lang="en-US" altLang="zh-CN">
                <a:ea typeface="宋体" pitchFamily="2" charset="-122"/>
              </a:rPr>
              <a:t>SVA Architecture</a:t>
            </a:r>
          </a:p>
          <a:p>
            <a:r>
              <a:rPr lang="en-US" altLang="zh-CN">
                <a:ea typeface="宋体" pitchFamily="2" charset="-122"/>
              </a:rPr>
              <a:t>SVA Safety</a:t>
            </a:r>
          </a:p>
          <a:p>
            <a:pPr>
              <a:buClr>
                <a:srgbClr val="FF0000"/>
              </a:buClr>
              <a:buFont typeface="Wingdings" pitchFamily="2" charset="2"/>
              <a:buChar char="Ø"/>
            </a:pPr>
            <a:r>
              <a:rPr lang="en-US" altLang="zh-CN" b="1" i="1">
                <a:ea typeface="宋体" pitchFamily="2" charset="-122"/>
              </a:rPr>
              <a:t>Experimental Results</a:t>
            </a:r>
          </a:p>
        </p:txBody>
      </p:sp>
    </p:spTree>
  </p:cSld>
  <p:clrMapOvr>
    <a:masterClrMapping/>
  </p:clrMapOvr>
  <p:transition advTm="31"/>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altLang="zh-CN" smtClean="0"/>
              <a:t>SVA-OS</a:t>
            </a:r>
          </a:p>
        </p:txBody>
      </p:sp>
      <p:sp>
        <p:nvSpPr>
          <p:cNvPr id="31747" name="Content Placeholder 2"/>
          <p:cNvSpPr>
            <a:spLocks noGrp="1"/>
          </p:cNvSpPr>
          <p:nvPr>
            <p:ph idx="1"/>
          </p:nvPr>
        </p:nvSpPr>
        <p:spPr>
          <a:xfrm>
            <a:off x="187287" y="1222872"/>
            <a:ext cx="8637224" cy="2891928"/>
          </a:xfrm>
        </p:spPr>
        <p:txBody>
          <a:bodyPr>
            <a:normAutofit fontScale="77500" lnSpcReduction="20000"/>
          </a:bodyPr>
          <a:lstStyle/>
          <a:p>
            <a:r>
              <a:rPr lang="en-US" altLang="zh-CN" dirty="0" smtClean="0"/>
              <a:t>API implemented as a run-time library linked into the kernel</a:t>
            </a:r>
          </a:p>
          <a:p>
            <a:r>
              <a:rPr lang="en-US" altLang="zh-CN" dirty="0" smtClean="0"/>
              <a:t>Implements interface between system code and hardware</a:t>
            </a:r>
          </a:p>
          <a:p>
            <a:r>
              <a:rPr lang="en-US" altLang="zh-CN" dirty="0" smtClean="0"/>
              <a:t>Provides key software/hardware functionality</a:t>
            </a:r>
          </a:p>
          <a:p>
            <a:pPr lvl="1"/>
            <a:r>
              <a:rPr lang="en-US" altLang="zh-CN" dirty="0" smtClean="0"/>
              <a:t>Like a </a:t>
            </a:r>
            <a:r>
              <a:rPr lang="en-US" altLang="zh-CN" dirty="0" err="1" smtClean="0"/>
              <a:t>ukernel</a:t>
            </a:r>
            <a:r>
              <a:rPr lang="en-US" altLang="zh-CN" dirty="0" smtClean="0"/>
              <a:t>, only better</a:t>
            </a:r>
          </a:p>
          <a:p>
            <a:r>
              <a:rPr lang="en-US" altLang="zh-CN" dirty="0" smtClean="0"/>
              <a:t>Sufficiently low-level to support multiple operating systems</a:t>
            </a:r>
          </a:p>
          <a:p>
            <a:r>
              <a:rPr lang="en-US" altLang="zh-CN" dirty="0" smtClean="0"/>
              <a:t>Sufficiently high-level to enable strong analysis</a:t>
            </a:r>
          </a:p>
        </p:txBody>
      </p:sp>
      <p:sp>
        <p:nvSpPr>
          <p:cNvPr id="31748" name="Slide Number Placeholder 3"/>
          <p:cNvSpPr>
            <a:spLocks noGrp="1"/>
          </p:cNvSpPr>
          <p:nvPr>
            <p:ph type="sldNum" sz="quarter" idx="10"/>
          </p:nvPr>
        </p:nvSpPr>
        <p:spPr bwMode="auto">
          <a:noFill/>
          <a:ln>
            <a:round/>
            <a:headEnd/>
            <a:tailEnd/>
          </a:ln>
        </p:spPr>
        <p:txBody>
          <a:bodyPr/>
          <a:lstStyle/>
          <a:p>
            <a:fld id="{777A90BF-1842-4E5A-AF51-39AD87FC75BD}" type="slidenum">
              <a:rPr lang="en-US" altLang="zh-CN"/>
              <a:pPr/>
              <a:t>21</a:t>
            </a:fld>
            <a:endParaRPr lang="en-US" altLang="zh-CN"/>
          </a:p>
        </p:txBody>
      </p:sp>
      <p:sp>
        <p:nvSpPr>
          <p:cNvPr id="5" name="Footer Placeholder 4"/>
          <p:cNvSpPr>
            <a:spLocks noGrp="1"/>
          </p:cNvSpPr>
          <p:nvPr>
            <p:ph type="ftr" sz="quarter" idx="11"/>
          </p:nvPr>
        </p:nvSpPr>
        <p:spPr/>
        <p:txBody>
          <a:bodyPr wrap="square" numCol="1" anchorCtr="0" compatLnSpc="1">
            <a:prstTxWarp prst="textNoShape">
              <a:avLst/>
            </a:prstTxWarp>
          </a:bodyPr>
          <a:lstStyle/>
          <a:p>
            <a:r>
              <a:rPr lang="en-US" altLang="zh-CN" smtClean="0">
                <a:latin typeface="Verdana" pitchFamily="34" charset="0"/>
                <a:ea typeface="MS PGothic" pitchFamily="34" charset="-128"/>
              </a:rPr>
              <a:t>Secure Virtual Architecture</a:t>
            </a:r>
          </a:p>
        </p:txBody>
      </p:sp>
      <p:sp>
        <p:nvSpPr>
          <p:cNvPr id="31750" name="TextBox 1"/>
          <p:cNvSpPr txBox="1">
            <a:spLocks noChangeArrowheads="1"/>
          </p:cNvSpPr>
          <p:nvPr/>
        </p:nvSpPr>
        <p:spPr bwMode="auto">
          <a:xfrm>
            <a:off x="2212554" y="5688376"/>
            <a:ext cx="4721225" cy="523875"/>
          </a:xfrm>
          <a:prstGeom prst="rect">
            <a:avLst/>
          </a:prstGeom>
          <a:noFill/>
          <a:ln w="9525">
            <a:noFill/>
            <a:miter lim="800000"/>
            <a:headEnd/>
            <a:tailEnd/>
          </a:ln>
        </p:spPr>
        <p:txBody>
          <a:bodyPr wrap="none">
            <a:spAutoFit/>
          </a:bodyPr>
          <a:lstStyle/>
          <a:p>
            <a:r>
              <a:rPr lang="en-US" altLang="zh-CN" sz="2800">
                <a:solidFill>
                  <a:srgbClr val="C00E0B"/>
                </a:solidFill>
              </a:rPr>
              <a:t>SVA can </a:t>
            </a:r>
            <a:r>
              <a:rPr lang="en-US" altLang="zh-CN" sz="2800" b="1" i="1" u="sng">
                <a:solidFill>
                  <a:srgbClr val="C00E0B"/>
                </a:solidFill>
              </a:rPr>
              <a:t>control</a:t>
            </a:r>
            <a:r>
              <a:rPr lang="en-US" altLang="zh-CN" sz="2800">
                <a:solidFill>
                  <a:srgbClr val="C00E0B"/>
                </a:solidFill>
              </a:rPr>
              <a:t> the OS!</a:t>
            </a:r>
          </a:p>
        </p:txBody>
      </p:sp>
      <p:sp>
        <p:nvSpPr>
          <p:cNvPr id="7" name="Rectangle 7"/>
          <p:cNvSpPr>
            <a:spLocks noChangeArrowheads="1"/>
          </p:cNvSpPr>
          <p:nvPr/>
        </p:nvSpPr>
        <p:spPr bwMode="auto">
          <a:xfrm>
            <a:off x="2364954" y="3859576"/>
            <a:ext cx="3057525" cy="692150"/>
          </a:xfrm>
          <a:prstGeom prst="rect">
            <a:avLst/>
          </a:prstGeom>
          <a:solidFill>
            <a:schemeClr val="accent3">
              <a:lumMod val="75000"/>
            </a:schemeClr>
          </a:solidFill>
          <a:ln w="9525">
            <a:solidFill>
              <a:schemeClr val="tx1"/>
            </a:solidFill>
            <a:miter lim="800000"/>
            <a:headEnd/>
            <a:tailEnd/>
          </a:ln>
          <a:effectLst/>
          <a:extLst/>
        </p:spPr>
        <p:txBody>
          <a:bodyPr wrap="none" anchor="ctr"/>
          <a:lstStyle/>
          <a:p>
            <a:pPr algn="ctr"/>
            <a:r>
              <a:rPr lang="en-US" altLang="zh-CN" sz="2400">
                <a:solidFill>
                  <a:schemeClr val="bg1"/>
                </a:solidFill>
              </a:rPr>
              <a:t>Linux + SVA-OS</a:t>
            </a:r>
          </a:p>
        </p:txBody>
      </p:sp>
      <p:grpSp>
        <p:nvGrpSpPr>
          <p:cNvPr id="3" name="Group 8"/>
          <p:cNvGrpSpPr>
            <a:grpSpLocks/>
          </p:cNvGrpSpPr>
          <p:nvPr/>
        </p:nvGrpSpPr>
        <p:grpSpPr bwMode="auto">
          <a:xfrm>
            <a:off x="2364954" y="4926376"/>
            <a:ext cx="3057525" cy="692150"/>
            <a:chOff x="727" y="2112"/>
            <a:chExt cx="919" cy="436"/>
          </a:xfrm>
          <a:solidFill>
            <a:schemeClr val="tx2">
              <a:lumMod val="50000"/>
            </a:schemeClr>
          </a:solidFill>
        </p:grpSpPr>
        <p:sp>
          <p:nvSpPr>
            <p:cNvPr id="9" name="Rectangle 9"/>
            <p:cNvSpPr>
              <a:spLocks noChangeArrowheads="1"/>
            </p:cNvSpPr>
            <p:nvPr/>
          </p:nvSpPr>
          <p:spPr bwMode="auto">
            <a:xfrm>
              <a:off x="727" y="2112"/>
              <a:ext cx="919" cy="436"/>
            </a:xfrm>
            <a:prstGeom prst="rect">
              <a:avLst/>
            </a:prstGeom>
            <a:grpFill/>
            <a:ln w="9525">
              <a:solidFill>
                <a:schemeClr val="tx1"/>
              </a:solidFill>
              <a:miter lim="800000"/>
              <a:headEnd/>
              <a:tailEnd/>
            </a:ln>
            <a:effectLst/>
            <a:extLst>
              <a:ext uri="{AF507438-7753-43e0-B8FC-AC1667EBCBE1}"/>
            </a:extLst>
          </p:spPr>
          <p:txBody>
            <a:bodyPr wrap="none" anchor="ctr"/>
            <a:lstStyle/>
            <a:p>
              <a:pPr>
                <a:defRPr/>
              </a:pPr>
              <a:endParaRPr lang="en-US" dirty="0">
                <a:latin typeface="Verdana" charset="0"/>
                <a:ea typeface="ＭＳ Ｐゴシック" charset="0"/>
              </a:endParaRPr>
            </a:p>
          </p:txBody>
        </p:sp>
        <p:sp>
          <p:nvSpPr>
            <p:cNvPr id="10" name="Rectangle 10"/>
            <p:cNvSpPr>
              <a:spLocks noChangeArrowheads="1"/>
            </p:cNvSpPr>
            <p:nvPr/>
          </p:nvSpPr>
          <p:spPr bwMode="auto">
            <a:xfrm>
              <a:off x="727" y="2112"/>
              <a:ext cx="919" cy="436"/>
            </a:xfrm>
            <a:prstGeom prst="rect">
              <a:avLst/>
            </a:prstGeom>
            <a:grpFill/>
            <a:ln w="9525">
              <a:solidFill>
                <a:schemeClr val="tx1"/>
              </a:solidFill>
              <a:miter lim="800000"/>
              <a:headEnd/>
              <a:tailEnd/>
            </a:ln>
            <a:effectLst/>
            <a:extLst>
              <a:ext uri="{AF507438-7753-43e0-B8FC-AC1667EBCBE1}"/>
            </a:extLst>
          </p:spPr>
          <p:txBody>
            <a:bodyPr wrap="none" anchor="ctr"/>
            <a:lstStyle/>
            <a:p>
              <a:pPr algn="ctr">
                <a:defRPr/>
              </a:pPr>
              <a:r>
                <a:rPr lang="en-US" sz="2400" dirty="0">
                  <a:solidFill>
                    <a:schemeClr val="bg1"/>
                  </a:solidFill>
                  <a:latin typeface="Verdana" charset="0"/>
                  <a:ea typeface="ＭＳ Ｐゴシック" charset="0"/>
                </a:rPr>
                <a:t>Hardware</a:t>
              </a:r>
            </a:p>
          </p:txBody>
        </p:sp>
      </p:grpSp>
      <p:sp>
        <p:nvSpPr>
          <p:cNvPr id="11" name="Rectangle 11"/>
          <p:cNvSpPr>
            <a:spLocks noChangeArrowheads="1"/>
          </p:cNvSpPr>
          <p:nvPr/>
        </p:nvSpPr>
        <p:spPr bwMode="auto">
          <a:xfrm>
            <a:off x="2364954" y="4545376"/>
            <a:ext cx="3057525" cy="382588"/>
          </a:xfrm>
          <a:prstGeom prst="rect">
            <a:avLst/>
          </a:prstGeom>
          <a:solidFill>
            <a:schemeClr val="bg2">
              <a:lumMod val="50000"/>
            </a:schemeClr>
          </a:solidFill>
          <a:ln w="9525">
            <a:solidFill>
              <a:schemeClr val="tx1"/>
            </a:solidFill>
            <a:miter lim="800000"/>
            <a:headEnd/>
            <a:tailEnd/>
          </a:ln>
          <a:effectLst/>
          <a:extLst/>
        </p:spPr>
        <p:txBody>
          <a:bodyPr wrap="none" anchor="ctr"/>
          <a:lstStyle/>
          <a:p>
            <a:pPr algn="ctr"/>
            <a:r>
              <a:rPr lang="en-US" altLang="zh-CN" sz="2400">
                <a:solidFill>
                  <a:schemeClr val="bg1"/>
                </a:solidFill>
              </a:rPr>
              <a:t>SVM</a:t>
            </a:r>
          </a:p>
        </p:txBody>
      </p:sp>
      <p:sp>
        <p:nvSpPr>
          <p:cNvPr id="31754" name="Line 12"/>
          <p:cNvSpPr>
            <a:spLocks noChangeShapeType="1"/>
          </p:cNvSpPr>
          <p:nvPr/>
        </p:nvSpPr>
        <p:spPr bwMode="auto">
          <a:xfrm>
            <a:off x="5412954" y="4545376"/>
            <a:ext cx="38417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1755" name="Line 13"/>
          <p:cNvSpPr>
            <a:spLocks noChangeShapeType="1"/>
          </p:cNvSpPr>
          <p:nvPr/>
        </p:nvSpPr>
        <p:spPr bwMode="auto">
          <a:xfrm>
            <a:off x="5412954" y="4926376"/>
            <a:ext cx="38417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 name="Text Box 14"/>
          <p:cNvSpPr txBox="1">
            <a:spLocks noChangeArrowheads="1"/>
          </p:cNvSpPr>
          <p:nvPr/>
        </p:nvSpPr>
        <p:spPr bwMode="auto">
          <a:xfrm>
            <a:off x="5946354" y="4316776"/>
            <a:ext cx="1503363" cy="427038"/>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2200" dirty="0">
                <a:latin typeface="Verdana" charset="0"/>
                <a:ea typeface="ＭＳ Ｐゴシック" charset="0"/>
              </a:rPr>
              <a:t>Virtual ISA</a:t>
            </a:r>
          </a:p>
        </p:txBody>
      </p:sp>
      <p:sp>
        <p:nvSpPr>
          <p:cNvPr id="15" name="Text Box 15"/>
          <p:cNvSpPr txBox="1">
            <a:spLocks noChangeArrowheads="1"/>
          </p:cNvSpPr>
          <p:nvPr/>
        </p:nvSpPr>
        <p:spPr bwMode="auto">
          <a:xfrm>
            <a:off x="5946354" y="4697776"/>
            <a:ext cx="1503363" cy="427038"/>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US" sz="2200" dirty="0">
                <a:latin typeface="Verdana" charset="0"/>
                <a:ea typeface="ＭＳ Ｐゴシック" charset="0"/>
              </a:rPr>
              <a:t>Native ISA</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wrap="square" numCol="1" anchorCtr="0" compatLnSpc="1">
            <a:prstTxWarp prst="textNoShape">
              <a:avLst/>
            </a:prstTxWarp>
            <a:normAutofit fontScale="90000"/>
          </a:bodyPr>
          <a:lstStyle/>
          <a:p>
            <a:r>
              <a:rPr lang="en-US" altLang="zh-CN" smtClean="0"/>
              <a:t>Safe Software/Hardware Interaction</a:t>
            </a:r>
          </a:p>
        </p:txBody>
      </p:sp>
      <p:graphicFrame>
        <p:nvGraphicFramePr>
          <p:cNvPr id="8" name="Content Placeholder 7"/>
          <p:cNvGraphicFramePr>
            <a:graphicFrameLocks noGrp="1"/>
          </p:cNvGraphicFramePr>
          <p:nvPr>
            <p:ph idx="1"/>
          </p:nvPr>
        </p:nvGraphicFramePr>
        <p:xfrm>
          <a:off x="457200" y="1733550"/>
          <a:ext cx="8279175" cy="4203096"/>
        </p:xfrm>
        <a:graphic>
          <a:graphicData uri="http://schemas.openxmlformats.org/drawingml/2006/table">
            <a:tbl>
              <a:tblPr/>
              <a:tblGrid>
                <a:gridCol w="1573043"/>
                <a:gridCol w="2980503"/>
                <a:gridCol w="3725629"/>
              </a:tblGrid>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Calibri" pitchFamily="34" charset="0"/>
                          <a:ea typeface="MS PGothic" pitchFamily="34" charset="-128"/>
                        </a:rPr>
                        <a:t>Operation</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itchFamily="34" charset="0"/>
                          <a:ea typeface="MS PGothic" pitchFamily="34" charset="-128"/>
                        </a:rPr>
                        <a:t>Problem</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itchFamily="34" charset="0"/>
                          <a:ea typeface="MS PGothic" pitchFamily="34" charset="-128"/>
                        </a:rPr>
                        <a:t>Solution</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F2B20"/>
                          </a:solidFill>
                          <a:effectLst/>
                          <a:latin typeface="Calibri" pitchFamily="34" charset="0"/>
                          <a:ea typeface="MS PGothic" pitchFamily="34" charset="-128"/>
                        </a:rPr>
                        <a:t>Context Switching</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F2B20"/>
                          </a:solidFill>
                          <a:effectLst/>
                          <a:latin typeface="Calibri" pitchFamily="34" charset="0"/>
                          <a:ea typeface="MS PGothic" pitchFamily="34" charset="-128"/>
                        </a:rPr>
                        <a:t>Kernel can load bad state on to CPU</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F2B20"/>
                          </a:solidFill>
                          <a:effectLst/>
                          <a:latin typeface="Calibri" pitchFamily="34" charset="0"/>
                          <a:ea typeface="MS PGothic" pitchFamily="34" charset="-128"/>
                        </a:rPr>
                        <a:t>Store CPU state in SVA VM memory</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r>
              <a:tr h="1189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F2B20"/>
                          </a:solidFill>
                          <a:effectLst/>
                          <a:latin typeface="Calibri" pitchFamily="34" charset="0"/>
                          <a:ea typeface="MS PGothic" pitchFamily="34" charset="-128"/>
                        </a:rPr>
                        <a:t>Stack Management</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F2B20"/>
                          </a:solidFill>
                          <a:effectLst/>
                          <a:latin typeface="Calibri" pitchFamily="34" charset="0"/>
                          <a:ea typeface="MS PGothic" pitchFamily="34" charset="-128"/>
                        </a:rPr>
                        <a:t>Kernel stacks are regular, mutable memory objects</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F2B20"/>
                          </a:solidFill>
                          <a:effectLst/>
                          <a:latin typeface="Calibri" pitchFamily="34" charset="0"/>
                          <a:ea typeface="MS PGothic" pitchFamily="34" charset="-128"/>
                        </a:rPr>
                        <a:t>SVA creates new type of memory object for kernel stacks; pointers to such objects cannot be dereferenced</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r>
              <a:tr h="914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F2B20"/>
                          </a:solidFill>
                          <a:effectLst/>
                          <a:latin typeface="Calibri" pitchFamily="34" charset="0"/>
                          <a:ea typeface="MS PGothic" pitchFamily="34" charset="-128"/>
                        </a:rPr>
                        <a:t>Signal Handler Dispatch</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F2B20"/>
                          </a:solidFill>
                          <a:effectLst/>
                          <a:latin typeface="Calibri" pitchFamily="34" charset="0"/>
                          <a:ea typeface="MS PGothic" pitchFamily="34" charset="-128"/>
                        </a:rPr>
                        <a:t>Kernel must modify application stack for signal handler invocation</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F2B20"/>
                          </a:solidFill>
                          <a:effectLst/>
                          <a:latin typeface="Calibri" pitchFamily="34" charset="0"/>
                          <a:ea typeface="MS PGothic" pitchFamily="34" charset="-128"/>
                        </a:rPr>
                        <a:t>Provide higher-level instructions for pushing/popping function call frames on applications stack</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r>
              <a:tr h="1093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F2B20"/>
                          </a:solidFill>
                          <a:effectLst/>
                          <a:latin typeface="Calibri" pitchFamily="34" charset="0"/>
                          <a:ea typeface="MS PGothic" pitchFamily="34" charset="-128"/>
                        </a:rPr>
                        <a:t>MMU Configuration</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2F2B20"/>
                          </a:solidFill>
                          <a:effectLst/>
                          <a:latin typeface="Calibri" pitchFamily="34" charset="0"/>
                          <a:ea typeface="MS PGothic" pitchFamily="34" charset="-128"/>
                        </a:rPr>
                        <a:t>Static analysis assumes virtual address space is immutable</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2F2B20"/>
                          </a:solidFill>
                          <a:effectLst/>
                          <a:latin typeface="Calibri" pitchFamily="34" charset="0"/>
                          <a:ea typeface="MS PGothic" pitchFamily="34" charset="-128"/>
                        </a:rPr>
                        <a:t>Use </a:t>
                      </a:r>
                      <a:r>
                        <a:rPr kumimoji="0" lang="en-US" altLang="zh-CN" sz="1800" b="0" i="0" u="none" strike="noStrike" cap="none" normalizeH="0" baseline="0" dirty="0" err="1" smtClean="0">
                          <a:ln>
                            <a:noFill/>
                          </a:ln>
                          <a:solidFill>
                            <a:srgbClr val="2F2B20"/>
                          </a:solidFill>
                          <a:effectLst/>
                          <a:latin typeface="Calibri" pitchFamily="34" charset="0"/>
                          <a:ea typeface="MS PGothic" pitchFamily="34" charset="-128"/>
                        </a:rPr>
                        <a:t>para</a:t>
                      </a:r>
                      <a:r>
                        <a:rPr kumimoji="0" lang="en-US" altLang="zh-CN" sz="1800" b="0" i="0" u="none" strike="noStrike" cap="none" normalizeH="0" baseline="0" dirty="0" smtClean="0">
                          <a:ln>
                            <a:noFill/>
                          </a:ln>
                          <a:solidFill>
                            <a:srgbClr val="2F2B20"/>
                          </a:solidFill>
                          <a:effectLst/>
                          <a:latin typeface="Calibri" pitchFamily="34" charset="0"/>
                          <a:ea typeface="MS PGothic" pitchFamily="34" charset="-128"/>
                        </a:rPr>
                        <a:t>-virtualization to prevent MMU configurations that violate static analysis safety guarantees</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r>
            </a:tbl>
          </a:graphicData>
        </a:graphic>
      </p:graphicFrame>
      <p:sp>
        <p:nvSpPr>
          <p:cNvPr id="33821" name="Slide Number Placeholder 3"/>
          <p:cNvSpPr>
            <a:spLocks noGrp="1"/>
          </p:cNvSpPr>
          <p:nvPr>
            <p:ph type="sldNum" sz="quarter" idx="10"/>
          </p:nvPr>
        </p:nvSpPr>
        <p:spPr bwMode="auto">
          <a:noFill/>
          <a:ln>
            <a:round/>
            <a:headEnd/>
            <a:tailEnd/>
          </a:ln>
        </p:spPr>
        <p:txBody>
          <a:bodyPr/>
          <a:lstStyle/>
          <a:p>
            <a:fld id="{E9C5A5AC-8E8E-43DA-9BC3-B71512BC70BC}" type="slidenum">
              <a:rPr lang="en-US" altLang="zh-CN"/>
              <a:pPr/>
              <a:t>22</a:t>
            </a:fld>
            <a:endParaRPr lang="en-US" altLang="zh-CN"/>
          </a:p>
        </p:txBody>
      </p:sp>
      <p:sp>
        <p:nvSpPr>
          <p:cNvPr id="9" name="Footer Placeholder 8"/>
          <p:cNvSpPr>
            <a:spLocks noGrp="1"/>
          </p:cNvSpPr>
          <p:nvPr>
            <p:ph type="ftr" sz="quarter" idx="11"/>
          </p:nvPr>
        </p:nvSpPr>
        <p:spPr/>
        <p:txBody>
          <a:bodyPr wrap="square" numCol="1" anchorCtr="0" compatLnSpc="1">
            <a:prstTxWarp prst="textNoShape">
              <a:avLst/>
            </a:prstTxWarp>
          </a:bodyPr>
          <a:lstStyle/>
          <a:p>
            <a:r>
              <a:rPr lang="en-US" altLang="zh-CN" smtClean="0">
                <a:latin typeface="Verdana" pitchFamily="34" charset="0"/>
                <a:ea typeface="MS PGothic" pitchFamily="34" charset="-128"/>
              </a:rPr>
              <a:t>Secure Virtual Architecture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title"/>
          </p:nvPr>
        </p:nvSpPr>
        <p:spPr/>
        <p:txBody>
          <a:bodyPr/>
          <a:lstStyle/>
          <a:p>
            <a:r>
              <a:rPr lang="en-US" altLang="zh-CN">
                <a:ea typeface="宋体" pitchFamily="2" charset="-122"/>
              </a:rPr>
              <a:t>Prototype Implementation</a:t>
            </a:r>
          </a:p>
        </p:txBody>
      </p:sp>
      <p:sp>
        <p:nvSpPr>
          <p:cNvPr id="875523" name="Rectangle 3"/>
          <p:cNvSpPr>
            <a:spLocks noGrp="1" noChangeArrowheads="1"/>
          </p:cNvSpPr>
          <p:nvPr>
            <p:ph type="body" idx="1"/>
          </p:nvPr>
        </p:nvSpPr>
        <p:spPr/>
        <p:txBody>
          <a:bodyPr>
            <a:normAutofit lnSpcReduction="10000"/>
          </a:bodyPr>
          <a:lstStyle/>
          <a:p>
            <a:r>
              <a:rPr lang="en-US" altLang="zh-CN">
                <a:ea typeface="宋体" pitchFamily="2" charset="-122"/>
              </a:rPr>
              <a:t>Ported Linux to SVA instruction set</a:t>
            </a:r>
          </a:p>
          <a:p>
            <a:pPr lvl="1"/>
            <a:r>
              <a:rPr lang="en-US" altLang="zh-CN">
                <a:ea typeface="宋体" pitchFamily="2" charset="-122"/>
              </a:rPr>
              <a:t>Similar to porting to new hardware architecture</a:t>
            </a:r>
          </a:p>
          <a:p>
            <a:pPr lvl="1"/>
            <a:r>
              <a:rPr lang="en-US" altLang="zh-CN">
                <a:ea typeface="宋体" pitchFamily="2" charset="-122"/>
              </a:rPr>
              <a:t>Compiled using LLVM</a:t>
            </a:r>
          </a:p>
          <a:p>
            <a:r>
              <a:rPr lang="en-US" altLang="zh-CN">
                <a:ea typeface="宋体" pitchFamily="2" charset="-122"/>
              </a:rPr>
              <a:t>Wrote SVA-OS as run-time library linked into kernel</a:t>
            </a:r>
          </a:p>
          <a:p>
            <a:r>
              <a:rPr lang="en-US" altLang="zh-CN">
                <a:ea typeface="宋体" pitchFamily="2" charset="-122"/>
              </a:rPr>
              <a:t>Provide safety guarantees to </a:t>
            </a:r>
            <a:r>
              <a:rPr lang="en-US" altLang="zh-CN" b="1" i="1">
                <a:ea typeface="宋体" pitchFamily="2" charset="-122"/>
              </a:rPr>
              <a:t>entire</a:t>
            </a:r>
            <a:r>
              <a:rPr lang="en-US" altLang="zh-CN">
                <a:ea typeface="宋体" pitchFamily="2" charset="-122"/>
              </a:rPr>
              <a:t> kernel except:</a:t>
            </a:r>
          </a:p>
          <a:p>
            <a:pPr lvl="1"/>
            <a:r>
              <a:rPr lang="en-US" altLang="zh-CN">
                <a:ea typeface="宋体" pitchFamily="2" charset="-122"/>
              </a:rPr>
              <a:t>Memory management code</a:t>
            </a:r>
          </a:p>
          <a:p>
            <a:pPr lvl="1"/>
            <a:r>
              <a:rPr lang="en-US" altLang="zh-CN">
                <a:ea typeface="宋体" pitchFamily="2" charset="-122"/>
              </a:rPr>
              <a:t>Architecture-dependent utility library</a:t>
            </a:r>
          </a:p>
          <a:p>
            <a:pPr lvl="1"/>
            <a:r>
              <a:rPr lang="en-US" altLang="zh-CN">
                <a:ea typeface="宋体" pitchFamily="2" charset="-122"/>
              </a:rPr>
              <a:t>Architecture-independent utility library</a:t>
            </a:r>
          </a:p>
        </p:txBody>
      </p:sp>
    </p:spTree>
  </p:cSld>
  <p:clrMapOvr>
    <a:masterClrMapping/>
  </p:clrMapOvr>
  <p:transition advTm="33047"/>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8" name="Rectangle 6"/>
          <p:cNvSpPr>
            <a:spLocks noGrp="1" noChangeArrowheads="1"/>
          </p:cNvSpPr>
          <p:nvPr>
            <p:ph type="title"/>
          </p:nvPr>
        </p:nvSpPr>
        <p:spPr/>
        <p:txBody>
          <a:bodyPr/>
          <a:lstStyle/>
          <a:p>
            <a:r>
              <a:rPr lang="en-US" altLang="zh-CN">
                <a:ea typeface="宋体" pitchFamily="2" charset="-122"/>
              </a:rPr>
              <a:t>Linux Kernel Modifications</a:t>
            </a:r>
          </a:p>
        </p:txBody>
      </p:sp>
      <p:graphicFrame>
        <p:nvGraphicFramePr>
          <p:cNvPr id="909445" name="Group 133"/>
          <p:cNvGraphicFramePr>
            <a:graphicFrameLocks noGrp="1"/>
          </p:cNvGraphicFramePr>
          <p:nvPr>
            <p:ph idx="1"/>
          </p:nvPr>
        </p:nvGraphicFramePr>
        <p:xfrm>
          <a:off x="914400" y="1792288"/>
          <a:ext cx="7772400" cy="2926080"/>
        </p:xfrm>
        <a:graphic>
          <a:graphicData uri="http://schemas.openxmlformats.org/drawingml/2006/table">
            <a:tbl>
              <a:tblPr/>
              <a:tblGrid>
                <a:gridCol w="1698625"/>
                <a:gridCol w="1420813"/>
                <a:gridCol w="1076325"/>
                <a:gridCol w="1190625"/>
                <a:gridCol w="998537"/>
                <a:gridCol w="1387475"/>
              </a:tblGrid>
              <a:tr h="274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Section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4A9E4">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Original LOC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4A9E4">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SVA-OS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4A9E4">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Allocators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4A9E4">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Analysis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4A9E4">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Total Modified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4A9E4">
                        <a:alpha val="50000"/>
                      </a:srgbClr>
                    </a:solid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Arch-indep Core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9,822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Net Drivers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399,872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Net Protocols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169,832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Core FS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18,499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97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Ext3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5,207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Total Indep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603,232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288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Arch-dep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29,237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4,777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smtClean="0">
                          <a:ln>
                            <a:noFill/>
                          </a:ln>
                          <a:solidFill>
                            <a:schemeClr val="tx1"/>
                          </a:solidFill>
                          <a:effectLst/>
                          <a:latin typeface="Arial Narrow" pitchFamily="34" charset="0"/>
                          <a:ea typeface="宋体" pitchFamily="2" charset="-122"/>
                        </a:rPr>
                        <a:t>4,778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09405" name="AutoShape 93"/>
          <p:cNvSpPr>
            <a:spLocks noChangeArrowheads="1"/>
          </p:cNvSpPr>
          <p:nvPr/>
        </p:nvSpPr>
        <p:spPr bwMode="auto">
          <a:xfrm>
            <a:off x="4149725" y="4975225"/>
            <a:ext cx="2611438" cy="1328738"/>
          </a:xfrm>
          <a:prstGeom prst="wedgeRoundRectCallout">
            <a:avLst>
              <a:gd name="adj1" fmla="val -7449"/>
              <a:gd name="adj2" fmla="val -244028"/>
              <a:gd name="adj3" fmla="val 16667"/>
            </a:avLst>
          </a:prstGeom>
          <a:solidFill>
            <a:schemeClr val="accent1"/>
          </a:solidFill>
          <a:ln w="9525" algn="ctr">
            <a:solidFill>
              <a:schemeClr val="tx1"/>
            </a:solidFill>
            <a:miter lim="800000"/>
            <a:headEnd/>
            <a:tailEnd/>
          </a:ln>
          <a:effectLst/>
        </p:spPr>
        <p:txBody>
          <a:bodyPr anchor="ctr"/>
          <a:lstStyle/>
          <a:p>
            <a:pPr algn="ctr"/>
            <a:r>
              <a:rPr lang="en-US" altLang="zh-CN">
                <a:ea typeface="宋体" pitchFamily="2" charset="-122"/>
              </a:rPr>
              <a:t>Few memory allocator changes needed</a:t>
            </a:r>
          </a:p>
        </p:txBody>
      </p:sp>
      <p:sp>
        <p:nvSpPr>
          <p:cNvPr id="909415" name="AutoShape 103"/>
          <p:cNvSpPr>
            <a:spLocks noChangeArrowheads="1"/>
          </p:cNvSpPr>
          <p:nvPr/>
        </p:nvSpPr>
        <p:spPr bwMode="auto">
          <a:xfrm>
            <a:off x="914400" y="5041900"/>
            <a:ext cx="3073400" cy="1217613"/>
          </a:xfrm>
          <a:prstGeom prst="wedgeRoundRectCallout">
            <a:avLst>
              <a:gd name="adj1" fmla="val 53306"/>
              <a:gd name="adj2" fmla="val -88722"/>
              <a:gd name="adj3" fmla="val 16667"/>
            </a:avLst>
          </a:prstGeom>
          <a:solidFill>
            <a:schemeClr val="accent1"/>
          </a:solidFill>
          <a:ln w="9525" algn="ctr">
            <a:solidFill>
              <a:schemeClr val="tx1"/>
            </a:solidFill>
            <a:miter lim="800000"/>
            <a:headEnd/>
            <a:tailEnd/>
          </a:ln>
          <a:effectLst/>
        </p:spPr>
        <p:txBody>
          <a:bodyPr anchor="ctr"/>
          <a:lstStyle/>
          <a:p>
            <a:pPr algn="ctr"/>
            <a:r>
              <a:rPr lang="en-US" altLang="zh-CN">
                <a:ea typeface="宋体" pitchFamily="2" charset="-122"/>
              </a:rPr>
              <a:t>Architecture-dependent code almost exclusively modified for SVA-OS port</a:t>
            </a:r>
          </a:p>
        </p:txBody>
      </p:sp>
      <p:sp>
        <p:nvSpPr>
          <p:cNvPr id="909417" name="AutoShape 105"/>
          <p:cNvSpPr>
            <a:spLocks noChangeArrowheads="1"/>
          </p:cNvSpPr>
          <p:nvPr/>
        </p:nvSpPr>
        <p:spPr bwMode="auto">
          <a:xfrm>
            <a:off x="5851525" y="5041900"/>
            <a:ext cx="3001963" cy="1262063"/>
          </a:xfrm>
          <a:prstGeom prst="wedgeRoundRectCallout">
            <a:avLst>
              <a:gd name="adj1" fmla="val 12773"/>
              <a:gd name="adj2" fmla="val -119310"/>
              <a:gd name="adj3" fmla="val 16667"/>
            </a:avLst>
          </a:prstGeom>
          <a:solidFill>
            <a:schemeClr val="accent1"/>
          </a:solidFill>
          <a:ln w="9525" algn="ctr">
            <a:solidFill>
              <a:schemeClr val="tx1"/>
            </a:solidFill>
            <a:miter lim="800000"/>
            <a:headEnd/>
            <a:tailEnd/>
          </a:ln>
          <a:effectLst/>
        </p:spPr>
        <p:txBody>
          <a:bodyPr anchor="ctr"/>
          <a:lstStyle/>
          <a:p>
            <a:pPr algn="ctr"/>
            <a:r>
              <a:rPr lang="en-US" altLang="zh-CN">
                <a:ea typeface="宋体" pitchFamily="2" charset="-122"/>
              </a:rPr>
              <a:t>Few changes to architecture-independent code</a:t>
            </a:r>
          </a:p>
        </p:txBody>
      </p:sp>
    </p:spTree>
    <p:custDataLst>
      <p:tags r:id="rId1"/>
    </p:custDataLst>
  </p:cSld>
  <p:clrMapOvr>
    <a:masterClrMapping/>
  </p:clrMapOvr>
  <p:transition advTm="4906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9417"/>
                                        </p:tgtEl>
                                        <p:attrNameLst>
                                          <p:attrName>style.visibility</p:attrName>
                                        </p:attrNameLst>
                                      </p:cBhvr>
                                      <p:to>
                                        <p:strVal val="visible"/>
                                      </p:to>
                                    </p:set>
                                    <p:animEffect transition="in" filter="blinds(horizontal)">
                                      <p:cBhvr>
                                        <p:cTn id="7" dur="500"/>
                                        <p:tgtEl>
                                          <p:spTgt spid="9094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909417"/>
                                        </p:tgtEl>
                                      </p:cBhvr>
                                    </p:animEffect>
                                    <p:set>
                                      <p:cBhvr>
                                        <p:cTn id="12" dur="1" fill="hold">
                                          <p:stCondLst>
                                            <p:cond delay="499"/>
                                          </p:stCondLst>
                                        </p:cTn>
                                        <p:tgtEl>
                                          <p:spTgt spid="909417"/>
                                        </p:tgtEl>
                                        <p:attrNameLst>
                                          <p:attrName>style.visibility</p:attrName>
                                        </p:attrNameLst>
                                      </p:cBhvr>
                                      <p:to>
                                        <p:strVal val="hidden"/>
                                      </p:to>
                                    </p:set>
                                  </p:childTnLst>
                                </p:cTn>
                              </p:par>
                              <p:par>
                                <p:cTn id="13" presetID="3" presetClass="entr" presetSubtype="10" fill="hold" grpId="1" nodeType="withEffect">
                                  <p:stCondLst>
                                    <p:cond delay="0"/>
                                  </p:stCondLst>
                                  <p:childTnLst>
                                    <p:set>
                                      <p:cBhvr>
                                        <p:cTn id="14" dur="1" fill="hold">
                                          <p:stCondLst>
                                            <p:cond delay="0"/>
                                          </p:stCondLst>
                                        </p:cTn>
                                        <p:tgtEl>
                                          <p:spTgt spid="909405"/>
                                        </p:tgtEl>
                                        <p:attrNameLst>
                                          <p:attrName>style.visibility</p:attrName>
                                        </p:attrNameLst>
                                      </p:cBhvr>
                                      <p:to>
                                        <p:strVal val="visible"/>
                                      </p:to>
                                    </p:set>
                                    <p:animEffect transition="in" filter="blinds(horizontal)">
                                      <p:cBhvr>
                                        <p:cTn id="15" dur="500"/>
                                        <p:tgtEl>
                                          <p:spTgt spid="90940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0" nodeType="clickEffect">
                                  <p:stCondLst>
                                    <p:cond delay="0"/>
                                  </p:stCondLst>
                                  <p:childTnLst>
                                    <p:animEffect transition="out" filter="blinds(horizontal)">
                                      <p:cBhvr>
                                        <p:cTn id="19" dur="500"/>
                                        <p:tgtEl>
                                          <p:spTgt spid="909405"/>
                                        </p:tgtEl>
                                      </p:cBhvr>
                                    </p:animEffect>
                                    <p:set>
                                      <p:cBhvr>
                                        <p:cTn id="20" dur="1" fill="hold">
                                          <p:stCondLst>
                                            <p:cond delay="499"/>
                                          </p:stCondLst>
                                        </p:cTn>
                                        <p:tgtEl>
                                          <p:spTgt spid="909405"/>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909415"/>
                                        </p:tgtEl>
                                        <p:attrNameLst>
                                          <p:attrName>style.visibility</p:attrName>
                                        </p:attrNameLst>
                                      </p:cBhvr>
                                      <p:to>
                                        <p:strVal val="visible"/>
                                      </p:to>
                                    </p:set>
                                    <p:animEffect transition="in" filter="blinds(horizontal)">
                                      <p:cBhvr>
                                        <p:cTn id="23" dur="500"/>
                                        <p:tgtEl>
                                          <p:spTgt spid="909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405" grpId="0" animBg="1"/>
      <p:bldP spid="909405" grpId="1" animBg="1"/>
      <p:bldP spid="909415" grpId="0" animBg="1"/>
      <p:bldP spid="909417" grpId="0" animBg="1"/>
      <p:bldP spid="90941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lstStyle/>
          <a:p>
            <a:r>
              <a:rPr lang="en-US" altLang="zh-CN">
                <a:ea typeface="宋体" pitchFamily="2" charset="-122"/>
              </a:rPr>
              <a:t>Web Server Bandwidth</a:t>
            </a:r>
          </a:p>
        </p:txBody>
      </p:sp>
      <p:sp>
        <p:nvSpPr>
          <p:cNvPr id="964611" name="Rectangle 3"/>
          <p:cNvSpPr>
            <a:spLocks noGrp="1" noChangeArrowheads="1"/>
          </p:cNvSpPr>
          <p:nvPr>
            <p:ph type="body" sz="half" idx="1"/>
          </p:nvPr>
        </p:nvSpPr>
        <p:spPr>
          <a:xfrm>
            <a:off x="914400" y="1600200"/>
            <a:ext cx="7772400" cy="1136650"/>
          </a:xfrm>
        </p:spPr>
        <p:txBody>
          <a:bodyPr/>
          <a:lstStyle/>
          <a:p>
            <a:r>
              <a:rPr lang="en-US" altLang="zh-CN" sz="2400">
                <a:ea typeface="宋体" pitchFamily="2" charset="-122"/>
              </a:rPr>
              <a:t>Memory safety overhead less than 59%</a:t>
            </a:r>
          </a:p>
          <a:p>
            <a:r>
              <a:rPr lang="en-US" altLang="zh-CN" sz="2400">
                <a:ea typeface="宋体" pitchFamily="2" charset="-122"/>
              </a:rPr>
              <a:t>Transfers of larger file sizes show acceptable overhead</a:t>
            </a:r>
          </a:p>
        </p:txBody>
      </p:sp>
      <p:graphicFrame>
        <p:nvGraphicFramePr>
          <p:cNvPr id="964612" name="Object 4"/>
          <p:cNvGraphicFramePr>
            <a:graphicFrameLocks noChangeAspect="1"/>
          </p:cNvGraphicFramePr>
          <p:nvPr>
            <p:ph sz="half" idx="2"/>
          </p:nvPr>
        </p:nvGraphicFramePr>
        <p:xfrm>
          <a:off x="927100" y="2628900"/>
          <a:ext cx="7226300" cy="3987800"/>
        </p:xfrm>
        <a:graphic>
          <a:graphicData uri="http://schemas.openxmlformats.org/presentationml/2006/ole">
            <p:oleObj spid="_x0000_s1026" name="Chart" r:id="rId4" imgW="11782388" imgH="6505650" progId="MSGraph.Chart.8">
              <p:embed followColorScheme="full"/>
            </p:oleObj>
          </a:graphicData>
        </a:graphic>
      </p:graphicFrame>
    </p:spTree>
  </p:cSld>
  <p:clrMapOvr>
    <a:masterClrMapping/>
  </p:clrMapOvr>
  <p:transition advTm="23453">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r>
              <a:rPr lang="en-US" altLang="zh-CN">
                <a:ea typeface="宋体" pitchFamily="2" charset="-122"/>
              </a:rPr>
              <a:t>Server Latency Overhead</a:t>
            </a:r>
          </a:p>
        </p:txBody>
      </p:sp>
      <p:graphicFrame>
        <p:nvGraphicFramePr>
          <p:cNvPr id="962563" name="Object 3"/>
          <p:cNvGraphicFramePr>
            <a:graphicFrameLocks noChangeAspect="1"/>
          </p:cNvGraphicFramePr>
          <p:nvPr>
            <p:ph sz="half" idx="1"/>
          </p:nvPr>
        </p:nvGraphicFramePr>
        <p:xfrm>
          <a:off x="952500" y="1600200"/>
          <a:ext cx="7226300" cy="3300413"/>
        </p:xfrm>
        <a:graphic>
          <a:graphicData uri="http://schemas.openxmlformats.org/presentationml/2006/ole">
            <p:oleObj spid="_x0000_s2050" name="Chart" r:id="rId4" imgW="11782388" imgH="5381640" progId="MSGraph.Chart.8">
              <p:embed followColorScheme="full"/>
            </p:oleObj>
          </a:graphicData>
        </a:graphic>
      </p:graphicFrame>
      <p:sp>
        <p:nvSpPr>
          <p:cNvPr id="962564" name="Rectangle 4"/>
          <p:cNvSpPr>
            <a:spLocks noGrp="1" noChangeArrowheads="1"/>
          </p:cNvSpPr>
          <p:nvPr>
            <p:ph type="body" sz="half" idx="2"/>
          </p:nvPr>
        </p:nvSpPr>
        <p:spPr>
          <a:xfrm>
            <a:off x="914400" y="4900613"/>
            <a:ext cx="7772400" cy="1447800"/>
          </a:xfrm>
        </p:spPr>
        <p:txBody>
          <a:bodyPr/>
          <a:lstStyle/>
          <a:p>
            <a:pPr>
              <a:lnSpc>
                <a:spcPct val="90000"/>
              </a:lnSpc>
            </a:pPr>
            <a:r>
              <a:rPr lang="en-US" altLang="zh-CN" sz="2000">
                <a:ea typeface="宋体" pitchFamily="2" charset="-122"/>
              </a:rPr>
              <a:t>Many short data transfers suffer high memory safety overhead</a:t>
            </a:r>
          </a:p>
          <a:p>
            <a:pPr>
              <a:lnSpc>
                <a:spcPct val="90000"/>
              </a:lnSpc>
            </a:pPr>
            <a:r>
              <a:rPr lang="en-US" altLang="zh-CN" sz="2000">
                <a:ea typeface="宋体" pitchFamily="2" charset="-122"/>
              </a:rPr>
              <a:t>Overhead acceptable for larger file sizes</a:t>
            </a:r>
          </a:p>
          <a:p>
            <a:pPr>
              <a:lnSpc>
                <a:spcPct val="90000"/>
              </a:lnSpc>
              <a:buFont typeface="Wingdings" pitchFamily="2" charset="2"/>
              <a:buNone/>
            </a:pPr>
            <a:endParaRPr lang="en-US" altLang="zh-CN" sz="2000">
              <a:ea typeface="宋体" pitchFamily="2" charset="-122"/>
            </a:endParaRPr>
          </a:p>
          <a:p>
            <a:pPr algn="ctr">
              <a:lnSpc>
                <a:spcPct val="90000"/>
              </a:lnSpc>
              <a:buFont typeface="Wingdings" pitchFamily="2" charset="2"/>
              <a:buNone/>
            </a:pPr>
            <a:r>
              <a:rPr lang="en-US" altLang="zh-CN" sz="2000">
                <a:ea typeface="宋体" pitchFamily="2" charset="-122"/>
              </a:rPr>
              <a:t>Acceptable overhead for security-critical servers</a:t>
            </a:r>
          </a:p>
        </p:txBody>
      </p:sp>
    </p:spTree>
  </p:cSld>
  <p:clrMapOvr>
    <a:masterClrMapping/>
  </p:clrMapOvr>
  <p:transition advTm="24703">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r>
              <a:rPr lang="en-US" altLang="zh-CN">
                <a:ea typeface="宋体" pitchFamily="2" charset="-122"/>
              </a:rPr>
              <a:t>Exploits</a:t>
            </a:r>
          </a:p>
        </p:txBody>
      </p:sp>
      <p:sp>
        <p:nvSpPr>
          <p:cNvPr id="896057" name="Rectangle 57"/>
          <p:cNvSpPr>
            <a:spLocks noGrp="1" noChangeArrowheads="1"/>
          </p:cNvSpPr>
          <p:nvPr>
            <p:ph type="body" sz="half" idx="1"/>
          </p:nvPr>
        </p:nvSpPr>
        <p:spPr>
          <a:xfrm>
            <a:off x="914400" y="1600200"/>
            <a:ext cx="7772400" cy="1098550"/>
          </a:xfrm>
        </p:spPr>
        <p:txBody>
          <a:bodyPr>
            <a:normAutofit fontScale="92500"/>
          </a:bodyPr>
          <a:lstStyle/>
          <a:p>
            <a:r>
              <a:rPr lang="en-US" altLang="zh-CN" sz="2400">
                <a:ea typeface="宋体" pitchFamily="2" charset="-122"/>
              </a:rPr>
              <a:t>Tried 5 memory exploits that work on Linux 2.4.22</a:t>
            </a:r>
          </a:p>
          <a:p>
            <a:r>
              <a:rPr lang="en-US" altLang="zh-CN" sz="2400">
                <a:ea typeface="宋体" pitchFamily="2" charset="-122"/>
              </a:rPr>
              <a:t>Uncaught exploit due to code not instrumented with checks</a:t>
            </a:r>
          </a:p>
        </p:txBody>
      </p:sp>
      <p:graphicFrame>
        <p:nvGraphicFramePr>
          <p:cNvPr id="896058" name="Group 58"/>
          <p:cNvGraphicFramePr>
            <a:graphicFrameLocks noGrp="1"/>
          </p:cNvGraphicFramePr>
          <p:nvPr>
            <p:ph sz="half" idx="2"/>
          </p:nvPr>
        </p:nvGraphicFramePr>
        <p:xfrm>
          <a:off x="914400" y="2698750"/>
          <a:ext cx="7772400" cy="2811463"/>
        </p:xfrm>
        <a:graphic>
          <a:graphicData uri="http://schemas.openxmlformats.org/drawingml/2006/table">
            <a:tbl>
              <a:tblPr/>
              <a:tblGrid>
                <a:gridCol w="2036763"/>
                <a:gridCol w="3625850"/>
                <a:gridCol w="2109787"/>
              </a:tblGrid>
              <a:tr h="525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1" u="none" strike="noStrike" cap="none" normalizeH="0" baseline="0" smtClean="0">
                          <a:ln>
                            <a:noFill/>
                          </a:ln>
                          <a:solidFill>
                            <a:schemeClr val="tx1"/>
                          </a:solidFill>
                          <a:effectLst/>
                          <a:latin typeface="Arial Narrow" pitchFamily="34" charset="0"/>
                          <a:ea typeface="宋体" pitchFamily="2" charset="-122"/>
                        </a:rPr>
                        <a:t>BugTraq 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1" u="none" strike="noStrike" cap="none" normalizeH="0" baseline="0" smtClean="0">
                          <a:ln>
                            <a:noFill/>
                          </a:ln>
                          <a:solidFill>
                            <a:schemeClr val="tx1"/>
                          </a:solidFill>
                          <a:effectLst/>
                          <a:latin typeface="Arial Narrow" pitchFamily="34" charset="0"/>
                          <a:ea typeface="宋体" pitchFamily="2" charset="-122"/>
                        </a:rPr>
                        <a:t>Kernel Component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1" u="none" strike="noStrike" cap="none" normalizeH="0" baseline="0" smtClean="0">
                          <a:ln>
                            <a:noFill/>
                          </a:ln>
                          <a:solidFill>
                            <a:schemeClr val="tx1"/>
                          </a:solidFill>
                          <a:effectLst/>
                          <a:latin typeface="Arial Narrow" pitchFamily="34" charset="0"/>
                          <a:ea typeface="宋体" pitchFamily="2" charset="-122"/>
                        </a:rPr>
                        <a:t>Caught?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11956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Console Driver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1" u="none" strike="noStrike" cap="none" normalizeH="0" baseline="0" smtClean="0">
                          <a:ln>
                            <a:noFill/>
                          </a:ln>
                          <a:solidFill>
                            <a:srgbClr val="00C800"/>
                          </a:solidFill>
                          <a:effectLst/>
                          <a:latin typeface="Arial Narrow" pitchFamily="34" charset="0"/>
                          <a:ea typeface="宋体" pitchFamily="2" charset="-122"/>
                        </a:rPr>
                        <a:t>Yes!</a:t>
                      </a:r>
                      <a:endParaRPr kumimoji="0" lang="en-US" altLang="zh-CN" sz="2400" b="0" i="0" u="none" strike="noStrike" cap="none" normalizeH="0" baseline="0" smtClean="0">
                        <a:ln>
                          <a:noFill/>
                        </a:ln>
                        <a:solidFill>
                          <a:srgbClr val="00C800"/>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10179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TCP/IP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1" u="none" strike="noStrike" cap="none" normalizeH="0" baseline="0" smtClean="0">
                          <a:ln>
                            <a:noFill/>
                          </a:ln>
                          <a:solidFill>
                            <a:srgbClr val="00C800"/>
                          </a:solidFill>
                          <a:effectLst/>
                          <a:latin typeface="Arial Narrow" pitchFamily="34" charset="0"/>
                          <a:ea typeface="宋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11917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TCP/IP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1" u="none" strike="noStrike" cap="none" normalizeH="0" baseline="0" smtClean="0">
                          <a:ln>
                            <a:noFill/>
                          </a:ln>
                          <a:solidFill>
                            <a:srgbClr val="00C800"/>
                          </a:solidFill>
                          <a:effectLst/>
                          <a:latin typeface="Arial Narrow" pitchFamily="34" charset="0"/>
                          <a:ea typeface="宋体" pitchFamily="2" charset="-122"/>
                        </a:rPr>
                        <a:t>Yes!</a:t>
                      </a:r>
                      <a:endParaRPr kumimoji="0" lang="en-US" altLang="zh-CN" sz="2400" b="0" i="0" u="none" strike="noStrike" cap="none" normalizeH="0" baseline="0" smtClean="0">
                        <a:ln>
                          <a:noFill/>
                        </a:ln>
                        <a:solidFill>
                          <a:srgbClr val="00C800"/>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12911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Bluetooth Protocol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1" u="none" strike="noStrike" cap="none" normalizeH="0" baseline="0" smtClean="0">
                          <a:ln>
                            <a:noFill/>
                          </a:ln>
                          <a:solidFill>
                            <a:srgbClr val="00C800"/>
                          </a:solidFill>
                          <a:effectLst/>
                          <a:latin typeface="Arial Narrow" pitchFamily="34" charset="0"/>
                          <a:ea typeface="宋体" pitchFamily="2" charset="-122"/>
                        </a:rPr>
                        <a:t>Yes!</a:t>
                      </a:r>
                      <a:endParaRPr kumimoji="0" lang="en-US" altLang="zh-CN" sz="2400" b="0" i="0" u="none" strike="noStrike" cap="none" normalizeH="0" baseline="0" smtClean="0">
                        <a:ln>
                          <a:noFill/>
                        </a:ln>
                        <a:solidFill>
                          <a:srgbClr val="00C800"/>
                        </a:solidFill>
                        <a:effectLst/>
                        <a:latin typeface="Arial Narrow"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13589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chemeClr val="tx1"/>
                          </a:solidFill>
                          <a:effectLst/>
                          <a:latin typeface="Arial Narrow" pitchFamily="34" charset="0"/>
                          <a:ea typeface="宋体" pitchFamily="2" charset="-122"/>
                        </a:rPr>
                        <a:t>ELF/Support Library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smtClean="0">
                          <a:ln>
                            <a:noFill/>
                          </a:ln>
                          <a:solidFill>
                            <a:srgbClr val="FF0000"/>
                          </a:solidFill>
                          <a:effectLst/>
                          <a:latin typeface="Arial Narrow" pitchFamily="34" charset="0"/>
                          <a:ea typeface="宋体" pitchFamily="2"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advTm="5789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p:txBody>
          <a:bodyPr/>
          <a:lstStyle/>
          <a:p>
            <a:r>
              <a:rPr lang="en-US" altLang="zh-CN">
                <a:ea typeface="宋体" pitchFamily="2" charset="-122"/>
              </a:rPr>
              <a:t>Performance Improvements</a:t>
            </a:r>
          </a:p>
        </p:txBody>
      </p:sp>
      <p:sp>
        <p:nvSpPr>
          <p:cNvPr id="950275" name="Rectangle 3"/>
          <p:cNvSpPr>
            <a:spLocks noGrp="1" noChangeArrowheads="1"/>
          </p:cNvSpPr>
          <p:nvPr>
            <p:ph type="body" idx="1"/>
          </p:nvPr>
        </p:nvSpPr>
        <p:spPr>
          <a:xfrm>
            <a:off x="914400" y="1600200"/>
            <a:ext cx="7772400" cy="4900613"/>
          </a:xfrm>
        </p:spPr>
        <p:txBody>
          <a:bodyPr/>
          <a:lstStyle/>
          <a:p>
            <a:r>
              <a:rPr lang="en-US" altLang="zh-CN" sz="2400">
                <a:ea typeface="宋体" pitchFamily="2" charset="-122"/>
              </a:rPr>
              <a:t>Source code changes</a:t>
            </a:r>
          </a:p>
          <a:p>
            <a:r>
              <a:rPr lang="en-US" altLang="zh-CN" sz="2400">
                <a:ea typeface="宋体" pitchFamily="2" charset="-122"/>
              </a:rPr>
              <a:t>Smarter run-time checks</a:t>
            </a:r>
          </a:p>
          <a:p>
            <a:pPr lvl="1"/>
            <a:r>
              <a:rPr lang="en-US" altLang="zh-CN" sz="2200">
                <a:ea typeface="宋体" pitchFamily="2" charset="-122"/>
              </a:rPr>
              <a:t>Selective use of “fat” pointers</a:t>
            </a:r>
          </a:p>
          <a:p>
            <a:pPr lvl="1"/>
            <a:r>
              <a:rPr lang="en-US" altLang="zh-CN" sz="2200">
                <a:ea typeface="宋体" pitchFamily="2" charset="-122"/>
              </a:rPr>
              <a:t>Pre-checking all accesses within monotonic loops</a:t>
            </a:r>
          </a:p>
          <a:p>
            <a:pPr lvl="1"/>
            <a:r>
              <a:rPr lang="en-US" altLang="zh-CN" sz="2200">
                <a:ea typeface="宋体" pitchFamily="2" charset="-122"/>
              </a:rPr>
              <a:t>Removing redundant object lookups and run-time checks</a:t>
            </a:r>
          </a:p>
          <a:p>
            <a:pPr lvl="1"/>
            <a:r>
              <a:rPr lang="en-US" altLang="zh-CN" sz="2200">
                <a:ea typeface="宋体" pitchFamily="2" charset="-122"/>
              </a:rPr>
              <a:t>Very fast indirect call checks</a:t>
            </a:r>
          </a:p>
          <a:p>
            <a:r>
              <a:rPr lang="en-US" altLang="zh-CN" sz="2400">
                <a:ea typeface="宋体" pitchFamily="2" charset="-122"/>
              </a:rPr>
              <a:t>Improve static analysis</a:t>
            </a:r>
          </a:p>
          <a:p>
            <a:pPr lvl="1"/>
            <a:r>
              <a:rPr lang="en-US" altLang="zh-CN" sz="2200">
                <a:ea typeface="宋体" pitchFamily="2" charset="-122"/>
              </a:rPr>
              <a:t>Stronger type inference</a:t>
            </a:r>
          </a:p>
          <a:p>
            <a:pPr lvl="1"/>
            <a:r>
              <a:rPr lang="en-US" altLang="zh-CN" sz="2200">
                <a:ea typeface="宋体" pitchFamily="2" charset="-122"/>
              </a:rPr>
              <a:t>More precise call graph</a:t>
            </a:r>
          </a:p>
          <a:p>
            <a:pPr lvl="1"/>
            <a:r>
              <a:rPr lang="en-US" altLang="zh-CN" sz="2200">
                <a:ea typeface="宋体" pitchFamily="2" charset="-122"/>
              </a:rPr>
              <a:t>Restore context sensitivity</a:t>
            </a:r>
          </a:p>
          <a:p>
            <a:pPr lvl="1"/>
            <a:r>
              <a:rPr lang="en-US" altLang="zh-CN" sz="2200">
                <a:ea typeface="宋体" pitchFamily="2" charset="-122"/>
              </a:rPr>
              <a:t>Static array bounds checking</a:t>
            </a:r>
          </a:p>
        </p:txBody>
      </p:sp>
    </p:spTree>
  </p:cSld>
  <p:clrMapOvr>
    <a:masterClrMapping/>
  </p:clrMapOvr>
  <p:transition advTm="52546"/>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en-US" altLang="zh-CN">
                <a:ea typeface="宋体" pitchFamily="2" charset="-122"/>
              </a:rPr>
              <a:t>Future Work</a:t>
            </a:r>
          </a:p>
        </p:txBody>
      </p:sp>
      <p:sp>
        <p:nvSpPr>
          <p:cNvPr id="791555" name="Rectangle 3"/>
          <p:cNvSpPr>
            <a:spLocks noGrp="1" noChangeArrowheads="1"/>
          </p:cNvSpPr>
          <p:nvPr>
            <p:ph type="body" idx="1"/>
          </p:nvPr>
        </p:nvSpPr>
        <p:spPr/>
        <p:txBody>
          <a:bodyPr/>
          <a:lstStyle/>
          <a:p>
            <a:r>
              <a:rPr lang="en-US" altLang="zh-CN">
                <a:ea typeface="宋体" pitchFamily="2" charset="-122"/>
              </a:rPr>
              <a:t>Ensure safe use of:</a:t>
            </a:r>
            <a:endParaRPr lang="en-US" altLang="zh-CN" i="1">
              <a:ea typeface="宋体" pitchFamily="2" charset="-122"/>
            </a:endParaRPr>
          </a:p>
          <a:p>
            <a:pPr lvl="1"/>
            <a:r>
              <a:rPr lang="en-US" altLang="zh-CN">
                <a:ea typeface="宋体" pitchFamily="2" charset="-122"/>
              </a:rPr>
              <a:t>SVA-OS instructions</a:t>
            </a:r>
          </a:p>
          <a:p>
            <a:pPr lvl="1"/>
            <a:r>
              <a:rPr lang="en-US" altLang="zh-CN">
                <a:ea typeface="宋体" pitchFamily="2" charset="-122"/>
              </a:rPr>
              <a:t>MMU configuration</a:t>
            </a:r>
          </a:p>
          <a:p>
            <a:pPr lvl="1"/>
            <a:r>
              <a:rPr lang="en-US" altLang="zh-CN">
                <a:ea typeface="宋体" pitchFamily="2" charset="-122"/>
              </a:rPr>
              <a:t>DMA operations</a:t>
            </a:r>
          </a:p>
          <a:p>
            <a:r>
              <a:rPr lang="en-US" altLang="zh-CN">
                <a:ea typeface="宋体" pitchFamily="2" charset="-122"/>
              </a:rPr>
              <a:t>Novel OS Designs</a:t>
            </a:r>
          </a:p>
          <a:p>
            <a:pPr lvl="1"/>
            <a:r>
              <a:rPr lang="en-US" altLang="zh-CN">
                <a:ea typeface="宋体" pitchFamily="2" charset="-122"/>
              </a:rPr>
              <a:t>Recovery semantics for the virtual machine</a:t>
            </a:r>
          </a:p>
          <a:p>
            <a:pPr lvl="1"/>
            <a:r>
              <a:rPr lang="en-US" altLang="zh-CN">
                <a:ea typeface="宋体" pitchFamily="2" charset="-122"/>
              </a:rPr>
              <a:t>Private application memory</a:t>
            </a:r>
          </a:p>
          <a:p>
            <a:pPr lvl="1"/>
            <a:r>
              <a:rPr lang="en-US" altLang="zh-CN">
                <a:ea typeface="宋体" pitchFamily="2" charset="-122"/>
              </a:rPr>
              <a:t>Information flow</a:t>
            </a:r>
          </a:p>
        </p:txBody>
      </p:sp>
    </p:spTree>
  </p:cSld>
  <p:clrMapOvr>
    <a:masterClrMapping/>
  </p:clrMapOvr>
  <p:transition advTm="3601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r>
              <a:rPr lang="en-US" altLang="zh-CN">
                <a:ea typeface="宋体" pitchFamily="2" charset="-122"/>
              </a:rPr>
              <a:t>State of the Art </a:t>
            </a:r>
          </a:p>
        </p:txBody>
      </p:sp>
      <p:sp>
        <p:nvSpPr>
          <p:cNvPr id="880643" name="Rectangle 3"/>
          <p:cNvSpPr>
            <a:spLocks noGrp="1" noChangeArrowheads="1"/>
          </p:cNvSpPr>
          <p:nvPr>
            <p:ph type="body" idx="1"/>
          </p:nvPr>
        </p:nvSpPr>
        <p:spPr/>
        <p:txBody>
          <a:bodyPr>
            <a:normAutofit lnSpcReduction="10000"/>
          </a:bodyPr>
          <a:lstStyle/>
          <a:p>
            <a:r>
              <a:rPr lang="en-US" altLang="zh-CN">
                <a:ea typeface="宋体" pitchFamily="2" charset="-122"/>
              </a:rPr>
              <a:t>Research operating systems built with safe languages</a:t>
            </a:r>
          </a:p>
          <a:p>
            <a:r>
              <a:rPr lang="en-US" altLang="zh-CN">
                <a:ea typeface="宋体" pitchFamily="2" charset="-122"/>
              </a:rPr>
              <a:t>Not used in commodity OSs (written in C/C++)</a:t>
            </a:r>
          </a:p>
          <a:p>
            <a:pPr lvl="1"/>
            <a:r>
              <a:rPr lang="en-US" altLang="zh-CN">
                <a:ea typeface="宋体" pitchFamily="2" charset="-122"/>
              </a:rPr>
              <a:t>Windows</a:t>
            </a:r>
          </a:p>
          <a:p>
            <a:pPr lvl="1"/>
            <a:r>
              <a:rPr lang="en-US" altLang="zh-CN">
                <a:ea typeface="宋体" pitchFamily="2" charset="-122"/>
              </a:rPr>
              <a:t>Mac OS X</a:t>
            </a:r>
          </a:p>
          <a:p>
            <a:pPr lvl="1"/>
            <a:r>
              <a:rPr lang="en-US" altLang="zh-CN">
                <a:ea typeface="宋体" pitchFamily="2" charset="-122"/>
              </a:rPr>
              <a:t>Linux</a:t>
            </a:r>
          </a:p>
          <a:p>
            <a:pPr lvl="1"/>
            <a:r>
              <a:rPr lang="en-US" altLang="zh-CN">
                <a:ea typeface="宋体" pitchFamily="2" charset="-122"/>
              </a:rPr>
              <a:t>Solaris</a:t>
            </a:r>
          </a:p>
          <a:p>
            <a:pPr lvl="1"/>
            <a:r>
              <a:rPr lang="en-US" altLang="zh-CN">
                <a:ea typeface="宋体" pitchFamily="2" charset="-122"/>
              </a:rPr>
              <a:t>AIX</a:t>
            </a:r>
          </a:p>
          <a:p>
            <a:pPr lvl="1"/>
            <a:r>
              <a:rPr lang="en-US" altLang="zh-CN">
                <a:ea typeface="宋体" pitchFamily="2" charset="-122"/>
              </a:rPr>
              <a:t>BSD</a:t>
            </a:r>
          </a:p>
          <a:p>
            <a:pPr lvl="1"/>
            <a:r>
              <a:rPr lang="en-US" altLang="zh-CN">
                <a:ea typeface="宋体" pitchFamily="2" charset="-122"/>
              </a:rPr>
              <a:t>… and many, many, many others…</a:t>
            </a:r>
          </a:p>
        </p:txBody>
      </p:sp>
    </p:spTree>
  </p:cSld>
  <p:clrMapOvr>
    <a:masterClrMapping/>
  </p:clrMapOvr>
  <p:transition advTm="30219"/>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ChangeArrowheads="1"/>
          </p:cNvSpPr>
          <p:nvPr>
            <p:ph type="title"/>
          </p:nvPr>
        </p:nvSpPr>
        <p:spPr/>
        <p:txBody>
          <a:bodyPr/>
          <a:lstStyle/>
          <a:p>
            <a:r>
              <a:rPr lang="en-US" altLang="zh-CN">
                <a:ea typeface="宋体" pitchFamily="2" charset="-122"/>
              </a:rPr>
              <a:t>Contributions</a:t>
            </a:r>
          </a:p>
        </p:txBody>
      </p:sp>
      <p:sp>
        <p:nvSpPr>
          <p:cNvPr id="1021955" name="Rectangle 3"/>
          <p:cNvSpPr>
            <a:spLocks noGrp="1" noChangeArrowheads="1"/>
          </p:cNvSpPr>
          <p:nvPr>
            <p:ph type="body" idx="1"/>
          </p:nvPr>
        </p:nvSpPr>
        <p:spPr/>
        <p:txBody>
          <a:bodyPr>
            <a:normAutofit fontScale="85000" lnSpcReduction="20000"/>
          </a:bodyPr>
          <a:lstStyle/>
          <a:p>
            <a:r>
              <a:rPr lang="en-US" altLang="zh-CN" dirty="0">
                <a:ea typeface="宋体" pitchFamily="2" charset="-122"/>
              </a:rPr>
              <a:t>Compiler-based virtual machine that</a:t>
            </a:r>
          </a:p>
          <a:p>
            <a:pPr lvl="1"/>
            <a:r>
              <a:rPr lang="en-US" altLang="zh-CN" dirty="0">
                <a:ea typeface="宋体" pitchFamily="2" charset="-122"/>
              </a:rPr>
              <a:t>Hosts a commodity OS</a:t>
            </a:r>
          </a:p>
          <a:p>
            <a:pPr lvl="1"/>
            <a:r>
              <a:rPr lang="en-US" altLang="zh-CN" dirty="0">
                <a:ea typeface="宋体" pitchFamily="2" charset="-122"/>
              </a:rPr>
              <a:t>Supports sophisticated compiler analysis </a:t>
            </a:r>
            <a:r>
              <a:rPr lang="en-US" altLang="zh-CN" dirty="0" smtClean="0">
                <a:ea typeface="宋体" pitchFamily="2" charset="-122"/>
              </a:rPr>
              <a:t>techniques</a:t>
            </a:r>
          </a:p>
          <a:p>
            <a:r>
              <a:rPr lang="en-US" altLang="zh-CN" dirty="0" smtClean="0"/>
              <a:t>Strong memory safety enforcement == full SVA guarantees </a:t>
            </a:r>
          </a:p>
          <a:p>
            <a:pPr lvl="1"/>
            <a:r>
              <a:rPr lang="en-US" altLang="zh-CN" dirty="0" smtClean="0"/>
              <a:t>Even for </a:t>
            </a:r>
            <a:r>
              <a:rPr lang="en-US" altLang="zh-CN" i="1" dirty="0" smtClean="0"/>
              <a:t>low level </a:t>
            </a:r>
            <a:r>
              <a:rPr lang="en-US" altLang="zh-CN" dirty="0" smtClean="0"/>
              <a:t>OS code!</a:t>
            </a:r>
          </a:p>
          <a:p>
            <a:r>
              <a:rPr lang="en-US" altLang="zh-CN" dirty="0" smtClean="0"/>
              <a:t>Can rely on static analysis results to hold at run-time</a:t>
            </a:r>
          </a:p>
          <a:p>
            <a:r>
              <a:rPr lang="en-US" altLang="zh-CN" dirty="0" smtClean="0"/>
              <a:t>Enforces safety properties on applications </a:t>
            </a:r>
            <a:r>
              <a:rPr lang="en-US" altLang="zh-CN" i="1" u="sng" dirty="0" smtClean="0"/>
              <a:t>and</a:t>
            </a:r>
            <a:r>
              <a:rPr lang="en-US" altLang="zh-CN" dirty="0" smtClean="0"/>
              <a:t> OS kernel code</a:t>
            </a:r>
          </a:p>
          <a:p>
            <a:pPr lvl="1"/>
            <a:r>
              <a:rPr lang="en-US" altLang="zh-CN" i="1" dirty="0" smtClean="0">
                <a:ea typeface="宋体" pitchFamily="2" charset="-122"/>
              </a:rPr>
              <a:t>First </a:t>
            </a:r>
            <a:r>
              <a:rPr lang="en-US" altLang="zh-CN" i="1" dirty="0">
                <a:ea typeface="宋体" pitchFamily="2" charset="-122"/>
              </a:rPr>
              <a:t>system</a:t>
            </a:r>
            <a:r>
              <a:rPr lang="en-US" altLang="zh-CN" dirty="0">
                <a:ea typeface="宋体" pitchFamily="2" charset="-122"/>
              </a:rPr>
              <a:t> to provide safety guarantees for complete commodity OS (e.g., Linux)</a:t>
            </a:r>
          </a:p>
          <a:p>
            <a:pPr lvl="2"/>
            <a:r>
              <a:rPr lang="en-US" altLang="zh-CN" dirty="0">
                <a:ea typeface="宋体" pitchFamily="2" charset="-122"/>
              </a:rPr>
              <a:t>Retain explicit memory </a:t>
            </a:r>
            <a:r>
              <a:rPr lang="en-US" altLang="zh-CN" dirty="0" err="1">
                <a:ea typeface="宋体" pitchFamily="2" charset="-122"/>
              </a:rPr>
              <a:t>deallocation</a:t>
            </a:r>
            <a:endParaRPr lang="en-US" altLang="zh-CN" dirty="0">
              <a:ea typeface="宋体" pitchFamily="2" charset="-122"/>
            </a:endParaRPr>
          </a:p>
          <a:p>
            <a:pPr lvl="2"/>
            <a:r>
              <a:rPr lang="en-US" altLang="zh-CN" dirty="0">
                <a:ea typeface="宋体" pitchFamily="2" charset="-122"/>
              </a:rPr>
              <a:t>Retain custom kernel memory allocators</a:t>
            </a:r>
          </a:p>
        </p:txBody>
      </p:sp>
      <p:sp>
        <p:nvSpPr>
          <p:cNvPr id="1021957" name="Text Box 5"/>
          <p:cNvSpPr txBox="1">
            <a:spLocks noChangeArrowheads="1"/>
          </p:cNvSpPr>
          <p:nvPr/>
        </p:nvSpPr>
        <p:spPr bwMode="auto">
          <a:xfrm>
            <a:off x="2801938" y="6308725"/>
            <a:ext cx="184731" cy="369332"/>
          </a:xfrm>
          <a:prstGeom prst="rect">
            <a:avLst/>
          </a:prstGeom>
          <a:noFill/>
          <a:ln w="9525" algn="ctr">
            <a:noFill/>
            <a:miter lim="800000"/>
            <a:headEnd/>
            <a:tailEnd/>
          </a:ln>
          <a:effectLst/>
        </p:spPr>
        <p:txBody>
          <a:bodyPr wrap="none">
            <a:spAutoFit/>
          </a:bodyPr>
          <a:lstStyle/>
          <a:p>
            <a:endParaRPr lang="en-US" altLang="zh-CN" dirty="0">
              <a:ea typeface="宋体" pitchFamily="2" charset="-122"/>
            </a:endParaRPr>
          </a:p>
        </p:txBody>
      </p:sp>
    </p:spTree>
  </p:cSld>
  <p:clrMapOvr>
    <a:masterClrMapping/>
  </p:clrMapOvr>
  <p:transition advTm="3360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nodePh="1">
                                  <p:stCondLst>
                                    <p:cond delay="0"/>
                                  </p:stCondLst>
                                  <p:endCondLst>
                                    <p:cond evt="begin" delay="0">
                                      <p:tn val="5"/>
                                    </p:cond>
                                  </p:endCondLst>
                                  <p:childTnLst>
                                    <p:set>
                                      <p:cBhvr>
                                        <p:cTn id="6" dur="1" fill="hold">
                                          <p:stCondLst>
                                            <p:cond delay="0"/>
                                          </p:stCondLst>
                                        </p:cTn>
                                        <p:tgtEl>
                                          <p:spTgt spid="1021957"/>
                                        </p:tgtEl>
                                        <p:attrNameLst>
                                          <p:attrName>style.visibility</p:attrName>
                                        </p:attrNameLst>
                                      </p:cBhvr>
                                      <p:to>
                                        <p:strVal val="visible"/>
                                      </p:to>
                                    </p:set>
                                    <p:animEffect transition="in" filter="blinds(horizontal)">
                                      <p:cBhvr>
                                        <p:cTn id="7" dur="500"/>
                                        <p:tgtEl>
                                          <p:spTgt spid="1021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normAutofit fontScale="90000"/>
          </a:bodyPr>
          <a:lstStyle/>
          <a:p>
            <a:r>
              <a:rPr lang="en-US" altLang="zh-CN" sz="3800">
                <a:ea typeface="宋体" pitchFamily="2" charset="-122"/>
              </a:rPr>
              <a:t>Why a Safe Execution Environment for Commodity Systems?</a:t>
            </a:r>
          </a:p>
        </p:txBody>
      </p:sp>
      <p:sp>
        <p:nvSpPr>
          <p:cNvPr id="692227" name="Rectangle 3"/>
          <p:cNvSpPr>
            <a:spLocks noGrp="1" noChangeArrowheads="1"/>
          </p:cNvSpPr>
          <p:nvPr>
            <p:ph type="body" idx="1"/>
          </p:nvPr>
        </p:nvSpPr>
        <p:spPr>
          <a:xfrm>
            <a:off x="914400" y="1600200"/>
            <a:ext cx="7772400" cy="4514850"/>
          </a:xfrm>
        </p:spPr>
        <p:txBody>
          <a:bodyPr/>
          <a:lstStyle/>
          <a:p>
            <a:r>
              <a:rPr lang="en-US" altLang="zh-CN" sz="2400" dirty="0">
                <a:ea typeface="宋体" pitchFamily="2" charset="-122"/>
              </a:rPr>
              <a:t>Security</a:t>
            </a:r>
          </a:p>
          <a:p>
            <a:pPr lvl="1"/>
            <a:r>
              <a:rPr lang="en-US" altLang="zh-CN" sz="2200" dirty="0">
                <a:ea typeface="宋体" pitchFamily="2" charset="-122"/>
              </a:rPr>
              <a:t>Memory error vulnerabilities in OS kernel code are a </a:t>
            </a:r>
            <a:r>
              <a:rPr lang="en-US" altLang="zh-CN" sz="2200" b="1" i="1" dirty="0">
                <a:ea typeface="宋体" pitchFamily="2" charset="-122"/>
              </a:rPr>
              <a:t>reality</a:t>
            </a:r>
            <a:r>
              <a:rPr lang="en-US" altLang="zh-CN" sz="2200" baseline="30000" dirty="0">
                <a:ea typeface="宋体" pitchFamily="2" charset="-122"/>
              </a:rPr>
              <a:t>1</a:t>
            </a:r>
          </a:p>
          <a:p>
            <a:r>
              <a:rPr lang="en-US" altLang="zh-CN" sz="2400" dirty="0">
                <a:ea typeface="宋体" pitchFamily="2" charset="-122"/>
              </a:rPr>
              <a:t>Novel Design Opportunities</a:t>
            </a:r>
          </a:p>
          <a:p>
            <a:pPr lvl="1"/>
            <a:r>
              <a:rPr lang="en-US" altLang="zh-CN" sz="2200" dirty="0">
                <a:ea typeface="宋体" pitchFamily="2" charset="-122"/>
              </a:rPr>
              <a:t>Safe kernel extensions (e.g. SPIN)</a:t>
            </a:r>
          </a:p>
          <a:p>
            <a:pPr lvl="1"/>
            <a:r>
              <a:rPr lang="en-US" altLang="zh-CN" sz="2200" dirty="0">
                <a:ea typeface="宋体" pitchFamily="2" charset="-122"/>
              </a:rPr>
              <a:t>Single address space OSs (e.g. Singularity)</a:t>
            </a:r>
          </a:p>
          <a:p>
            <a:r>
              <a:rPr lang="en-US" altLang="zh-CN" sz="2400" dirty="0">
                <a:ea typeface="宋体" pitchFamily="2" charset="-122"/>
              </a:rPr>
              <a:t>Develop New Solutions to Higher-Level Security Challenges</a:t>
            </a:r>
          </a:p>
          <a:p>
            <a:pPr lvl="1"/>
            <a:r>
              <a:rPr lang="en-US" altLang="zh-CN" sz="2200" dirty="0">
                <a:ea typeface="宋体" pitchFamily="2" charset="-122"/>
              </a:rPr>
              <a:t>Information flow policies</a:t>
            </a:r>
          </a:p>
          <a:p>
            <a:pPr lvl="1"/>
            <a:r>
              <a:rPr lang="en-US" altLang="zh-CN" sz="2200" dirty="0">
                <a:ea typeface="宋体" pitchFamily="2" charset="-122"/>
              </a:rPr>
              <a:t>Encoding security policies in type system</a:t>
            </a:r>
          </a:p>
          <a:p>
            <a:pPr lvl="1"/>
            <a:r>
              <a:rPr lang="en-US" altLang="zh-CN" sz="2200" dirty="0">
                <a:ea typeface="宋体" pitchFamily="2" charset="-122"/>
              </a:rPr>
              <a:t>Preventing memory exhaustion attacks</a:t>
            </a:r>
          </a:p>
        </p:txBody>
      </p:sp>
    </p:spTree>
  </p:cSld>
  <p:clrMapOvr>
    <a:masterClrMapping/>
  </p:clrMapOvr>
  <p:transition advTm="8536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4" name="Rectangle 4"/>
          <p:cNvSpPr>
            <a:spLocks noGrp="1" noChangeArrowheads="1"/>
          </p:cNvSpPr>
          <p:nvPr>
            <p:ph type="title"/>
          </p:nvPr>
        </p:nvSpPr>
        <p:spPr/>
        <p:txBody>
          <a:bodyPr/>
          <a:lstStyle/>
          <a:p>
            <a:r>
              <a:rPr lang="en-US" altLang="zh-CN">
                <a:ea typeface="宋体" pitchFamily="2" charset="-122"/>
              </a:rPr>
              <a:t>Secure Virtual Architecture</a:t>
            </a:r>
          </a:p>
        </p:txBody>
      </p:sp>
      <p:sp>
        <p:nvSpPr>
          <p:cNvPr id="696326" name="Rectangle 6"/>
          <p:cNvSpPr>
            <a:spLocks noGrp="1" noChangeArrowheads="1"/>
          </p:cNvSpPr>
          <p:nvPr>
            <p:ph type="body" sz="half" idx="2"/>
          </p:nvPr>
        </p:nvSpPr>
        <p:spPr>
          <a:xfrm>
            <a:off x="720725" y="3467100"/>
            <a:ext cx="8229600" cy="3198813"/>
          </a:xfrm>
        </p:spPr>
        <p:txBody>
          <a:bodyPr>
            <a:normAutofit fontScale="70000" lnSpcReduction="20000"/>
          </a:bodyPr>
          <a:lstStyle/>
          <a:p>
            <a:r>
              <a:rPr lang="en-US" altLang="zh-CN" sz="3300" dirty="0" smtClean="0"/>
              <a:t>Compiler-based </a:t>
            </a:r>
            <a:r>
              <a:rPr lang="en-US" altLang="zh-CN" sz="3300" dirty="0" smtClean="0"/>
              <a:t>virtual machine</a:t>
            </a:r>
          </a:p>
          <a:p>
            <a:pPr lvl="1"/>
            <a:r>
              <a:rPr lang="en-US" altLang="zh-CN" sz="2900" dirty="0" smtClean="0"/>
              <a:t>Uses sophisticated compiler analysis &amp; transformation techniques</a:t>
            </a:r>
          </a:p>
          <a:p>
            <a:r>
              <a:rPr lang="en-US" altLang="zh-CN" sz="3300" dirty="0" smtClean="0"/>
              <a:t>Virtual instruction set</a:t>
            </a:r>
          </a:p>
          <a:p>
            <a:pPr lvl="1"/>
            <a:r>
              <a:rPr lang="en-US" altLang="zh-CN" sz="2900" dirty="0" smtClean="0"/>
              <a:t>Typed virtual instruction set enables sophisticated program analysis</a:t>
            </a:r>
          </a:p>
          <a:p>
            <a:pPr lvl="1"/>
            <a:r>
              <a:rPr lang="en-US" altLang="zh-CN" sz="2900" dirty="0" smtClean="0"/>
              <a:t>Special instructions for OS kernel support</a:t>
            </a:r>
          </a:p>
          <a:p>
            <a:r>
              <a:rPr lang="en-US" altLang="zh-CN" sz="3300" dirty="0" smtClean="0"/>
              <a:t>Provide safe execution environment for commodity software</a:t>
            </a:r>
          </a:p>
          <a:p>
            <a:pPr lvl="1"/>
            <a:r>
              <a:rPr lang="en-US" altLang="zh-CN" sz="2900" dirty="0" smtClean="0"/>
              <a:t>Supports unmodified C/C++ applications</a:t>
            </a:r>
          </a:p>
          <a:p>
            <a:pPr lvl="1"/>
            <a:r>
              <a:rPr lang="en-US" altLang="zh-CN" dirty="0" smtClean="0"/>
              <a:t>Supports commodity operating systems (e.g., Linux)</a:t>
            </a:r>
          </a:p>
          <a:p>
            <a:endParaRPr lang="en-US" altLang="zh-CN" dirty="0" smtClean="0"/>
          </a:p>
          <a:p>
            <a:endParaRPr lang="en-US" altLang="zh-CN" dirty="0" smtClean="0"/>
          </a:p>
        </p:txBody>
      </p:sp>
      <p:sp>
        <p:nvSpPr>
          <p:cNvPr id="696327" name="Rectangle 7"/>
          <p:cNvSpPr>
            <a:spLocks noChangeArrowheads="1"/>
          </p:cNvSpPr>
          <p:nvPr/>
        </p:nvSpPr>
        <p:spPr bwMode="auto">
          <a:xfrm>
            <a:off x="2732088" y="1274930"/>
            <a:ext cx="2535237" cy="692150"/>
          </a:xfrm>
          <a:prstGeom prst="rect">
            <a:avLst/>
          </a:prstGeom>
          <a:gradFill rotWithShape="1">
            <a:gsLst>
              <a:gs pos="0">
                <a:srgbClr val="00FF00">
                  <a:gamma/>
                  <a:shade val="46275"/>
                  <a:invGamma/>
                </a:srgbClr>
              </a:gs>
              <a:gs pos="100000">
                <a:srgbClr val="00FF00"/>
              </a:gs>
            </a:gsLst>
            <a:lin ang="5400000" scaled="1"/>
          </a:gradFill>
          <a:ln w="9525" algn="ctr">
            <a:solidFill>
              <a:schemeClr val="tx1"/>
            </a:solidFill>
            <a:miter lim="800000"/>
            <a:headEnd/>
            <a:tailEnd/>
          </a:ln>
          <a:effectLst/>
        </p:spPr>
        <p:txBody>
          <a:bodyPr wrap="none" anchor="ctr"/>
          <a:lstStyle/>
          <a:p>
            <a:pPr algn="ctr"/>
            <a:r>
              <a:rPr lang="en-US" altLang="zh-CN" sz="2400">
                <a:solidFill>
                  <a:schemeClr val="bg1"/>
                </a:solidFill>
                <a:ea typeface="宋体" pitchFamily="2" charset="-122"/>
              </a:rPr>
              <a:t>Commodity OS</a:t>
            </a:r>
          </a:p>
        </p:txBody>
      </p:sp>
      <p:grpSp>
        <p:nvGrpSpPr>
          <p:cNvPr id="2" name="Group 8"/>
          <p:cNvGrpSpPr>
            <a:grpSpLocks/>
          </p:cNvGrpSpPr>
          <p:nvPr/>
        </p:nvGrpSpPr>
        <p:grpSpPr bwMode="auto">
          <a:xfrm>
            <a:off x="2732088" y="2352675"/>
            <a:ext cx="2535237" cy="692150"/>
            <a:chOff x="727" y="2112"/>
            <a:chExt cx="919" cy="436"/>
          </a:xfrm>
        </p:grpSpPr>
        <p:sp>
          <p:nvSpPr>
            <p:cNvPr id="696329" name="Rectangle 9"/>
            <p:cNvSpPr>
              <a:spLocks noChangeArrowheads="1"/>
            </p:cNvSpPr>
            <p:nvPr/>
          </p:nvSpPr>
          <p:spPr bwMode="auto">
            <a:xfrm>
              <a:off x="727" y="2112"/>
              <a:ext cx="919" cy="436"/>
            </a:xfrm>
            <a:prstGeom prst="rect">
              <a:avLst/>
            </a:prstGeom>
            <a:solidFill>
              <a:srgbClr val="CC99FF"/>
            </a:solidFill>
            <a:ln w="9525" algn="ctr">
              <a:solidFill>
                <a:schemeClr val="tx1"/>
              </a:solidFill>
              <a:miter lim="800000"/>
              <a:headEnd/>
              <a:tailEnd/>
            </a:ln>
            <a:effectLst/>
          </p:spPr>
          <p:txBody>
            <a:bodyPr wrap="none" anchor="ctr"/>
            <a:lstStyle/>
            <a:p>
              <a:endParaRPr lang="zh-CN" altLang="en-US"/>
            </a:p>
          </p:txBody>
        </p:sp>
        <p:sp>
          <p:nvSpPr>
            <p:cNvPr id="696330" name="Rectangle 10"/>
            <p:cNvSpPr>
              <a:spLocks noChangeArrowheads="1"/>
            </p:cNvSpPr>
            <p:nvPr/>
          </p:nvSpPr>
          <p:spPr bwMode="auto">
            <a:xfrm>
              <a:off x="727" y="2112"/>
              <a:ext cx="919" cy="436"/>
            </a:xfrm>
            <a:prstGeom prst="rect">
              <a:avLst/>
            </a:prstGeom>
            <a:gradFill rotWithShape="1">
              <a:gsLst>
                <a:gs pos="0">
                  <a:srgbClr val="660066">
                    <a:gamma/>
                    <a:shade val="46275"/>
                    <a:invGamma/>
                  </a:srgbClr>
                </a:gs>
                <a:gs pos="100000">
                  <a:srgbClr val="660066"/>
                </a:gs>
              </a:gsLst>
              <a:lin ang="5400000" scaled="1"/>
            </a:gradFill>
            <a:ln w="9525" algn="ctr">
              <a:solidFill>
                <a:schemeClr val="tx1"/>
              </a:solidFill>
              <a:miter lim="800000"/>
              <a:headEnd/>
              <a:tailEnd/>
            </a:ln>
            <a:effectLst/>
          </p:spPr>
          <p:txBody>
            <a:bodyPr wrap="none" anchor="ctr"/>
            <a:lstStyle/>
            <a:p>
              <a:pPr algn="ctr"/>
              <a:r>
                <a:rPr lang="en-US" altLang="zh-CN" sz="2400">
                  <a:solidFill>
                    <a:schemeClr val="bg1"/>
                  </a:solidFill>
                  <a:ea typeface="宋体" pitchFamily="2" charset="-122"/>
                </a:rPr>
                <a:t>Hardware</a:t>
              </a:r>
            </a:p>
          </p:txBody>
        </p:sp>
      </p:grpSp>
      <p:sp>
        <p:nvSpPr>
          <p:cNvPr id="696331" name="Rectangle 11"/>
          <p:cNvSpPr>
            <a:spLocks noChangeArrowheads="1"/>
          </p:cNvSpPr>
          <p:nvPr/>
        </p:nvSpPr>
        <p:spPr bwMode="auto">
          <a:xfrm>
            <a:off x="2732088" y="1967080"/>
            <a:ext cx="2535237" cy="382588"/>
          </a:xfrm>
          <a:prstGeom prst="rect">
            <a:avLst/>
          </a:prstGeom>
          <a:gradFill rotWithShape="1">
            <a:gsLst>
              <a:gs pos="0">
                <a:srgbClr val="0000FF">
                  <a:gamma/>
                  <a:shade val="46275"/>
                  <a:invGamma/>
                </a:srgbClr>
              </a:gs>
              <a:gs pos="100000">
                <a:srgbClr val="0000FF"/>
              </a:gs>
            </a:gsLst>
            <a:lin ang="5400000" scaled="1"/>
          </a:gradFill>
          <a:ln w="9525" algn="ctr">
            <a:solidFill>
              <a:schemeClr val="tx1"/>
            </a:solidFill>
            <a:miter lim="800000"/>
            <a:headEnd/>
            <a:tailEnd/>
          </a:ln>
          <a:effectLst/>
        </p:spPr>
        <p:txBody>
          <a:bodyPr wrap="none" anchor="ctr"/>
          <a:lstStyle/>
          <a:p>
            <a:pPr algn="ctr"/>
            <a:r>
              <a:rPr lang="en-US" altLang="zh-CN" sz="2400" dirty="0">
                <a:solidFill>
                  <a:schemeClr val="bg1"/>
                </a:solidFill>
                <a:ea typeface="宋体" pitchFamily="2" charset="-122"/>
              </a:rPr>
              <a:t>Compiler + VM</a:t>
            </a:r>
          </a:p>
        </p:txBody>
      </p:sp>
      <p:sp>
        <p:nvSpPr>
          <p:cNvPr id="696332" name="Line 12"/>
          <p:cNvSpPr>
            <a:spLocks noChangeShapeType="1"/>
          </p:cNvSpPr>
          <p:nvPr/>
        </p:nvSpPr>
        <p:spPr bwMode="auto">
          <a:xfrm>
            <a:off x="5267325" y="1978097"/>
            <a:ext cx="384175"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96333" name="Line 13"/>
          <p:cNvSpPr>
            <a:spLocks noChangeShapeType="1"/>
          </p:cNvSpPr>
          <p:nvPr/>
        </p:nvSpPr>
        <p:spPr bwMode="auto">
          <a:xfrm>
            <a:off x="5267325" y="2360685"/>
            <a:ext cx="384175"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96334" name="Text Box 14"/>
          <p:cNvSpPr txBox="1">
            <a:spLocks noChangeArrowheads="1"/>
          </p:cNvSpPr>
          <p:nvPr/>
        </p:nvSpPr>
        <p:spPr bwMode="auto">
          <a:xfrm>
            <a:off x="5651500" y="1744735"/>
            <a:ext cx="1503363" cy="427037"/>
          </a:xfrm>
          <a:prstGeom prst="rect">
            <a:avLst/>
          </a:prstGeom>
          <a:noFill/>
          <a:ln w="9525" algn="ctr">
            <a:noFill/>
            <a:miter lim="800000"/>
            <a:headEnd/>
            <a:tailEnd/>
          </a:ln>
          <a:effectLst/>
        </p:spPr>
        <p:txBody>
          <a:bodyPr wrap="none">
            <a:spAutoFit/>
          </a:bodyPr>
          <a:lstStyle/>
          <a:p>
            <a:r>
              <a:rPr lang="en-US" altLang="zh-CN" sz="2200">
                <a:ea typeface="宋体" pitchFamily="2" charset="-122"/>
              </a:rPr>
              <a:t>Virtual ISA</a:t>
            </a:r>
          </a:p>
        </p:txBody>
      </p:sp>
      <p:sp>
        <p:nvSpPr>
          <p:cNvPr id="696335" name="Text Box 15"/>
          <p:cNvSpPr txBox="1">
            <a:spLocks noChangeArrowheads="1"/>
          </p:cNvSpPr>
          <p:nvPr/>
        </p:nvSpPr>
        <p:spPr bwMode="auto">
          <a:xfrm>
            <a:off x="5651500" y="2127322"/>
            <a:ext cx="1503363" cy="427038"/>
          </a:xfrm>
          <a:prstGeom prst="rect">
            <a:avLst/>
          </a:prstGeom>
          <a:noFill/>
          <a:ln w="9525" algn="ctr">
            <a:noFill/>
            <a:miter lim="800000"/>
            <a:headEnd/>
            <a:tailEnd/>
          </a:ln>
          <a:effectLst/>
        </p:spPr>
        <p:txBody>
          <a:bodyPr wrap="none">
            <a:spAutoFit/>
          </a:bodyPr>
          <a:lstStyle/>
          <a:p>
            <a:r>
              <a:rPr lang="en-US" altLang="zh-CN" sz="2200" dirty="0">
                <a:ea typeface="宋体" pitchFamily="2" charset="-122"/>
              </a:rPr>
              <a:t>Native ISA</a:t>
            </a:r>
          </a:p>
        </p:txBody>
      </p:sp>
    </p:spTree>
    <p:custDataLst>
      <p:tags r:id="rId1"/>
    </p:custDataLst>
  </p:cSld>
  <p:clrMapOvr>
    <a:masterClrMapping/>
  </p:clrMapOvr>
  <p:transition advTm="4484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88889E-6 -1.71455E-6 L 3.88889E-6 0.05028 " pathEditMode="relative" rAng="0" ptsTypes="AA">
                                      <p:cBhvr>
                                        <p:cTn id="6" dur="500" fill="hold"/>
                                        <p:tgtEl>
                                          <p:spTgt spid="2"/>
                                        </p:tgtEl>
                                        <p:attrNameLst>
                                          <p:attrName>ppt_x</p:attrName>
                                          <p:attrName>ppt_y</p:attrName>
                                        </p:attrNameLst>
                                      </p:cBhvr>
                                      <p:rCtr x="0" y="25"/>
                                    </p:animMotion>
                                  </p:childTnLst>
                                </p:cTn>
                              </p:par>
                            </p:childTnLst>
                          </p:cTn>
                        </p:par>
                        <p:par>
                          <p:cTn id="7" fill="hold">
                            <p:stCondLst>
                              <p:cond delay="500"/>
                            </p:stCondLst>
                            <p:childTnLst>
                              <p:par>
                                <p:cTn id="8" presetID="3" presetClass="entr" presetSubtype="10" fill="hold" grpId="0" nodeType="afterEffect">
                                  <p:stCondLst>
                                    <p:cond delay="0"/>
                                  </p:stCondLst>
                                  <p:childTnLst>
                                    <p:set>
                                      <p:cBhvr>
                                        <p:cTn id="9" dur="1" fill="hold">
                                          <p:stCondLst>
                                            <p:cond delay="0"/>
                                          </p:stCondLst>
                                        </p:cTn>
                                        <p:tgtEl>
                                          <p:spTgt spid="696331"/>
                                        </p:tgtEl>
                                        <p:attrNameLst>
                                          <p:attrName>style.visibility</p:attrName>
                                        </p:attrNameLst>
                                      </p:cBhvr>
                                      <p:to>
                                        <p:strVal val="visible"/>
                                      </p:to>
                                    </p:set>
                                    <p:animEffect transition="in" filter="blinds(horizontal)">
                                      <p:cBhvr>
                                        <p:cTn id="10" dur="500"/>
                                        <p:tgtEl>
                                          <p:spTgt spid="6963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96332"/>
                                        </p:tgtEl>
                                        <p:attrNameLst>
                                          <p:attrName>style.visibility</p:attrName>
                                        </p:attrNameLst>
                                      </p:cBhvr>
                                      <p:to>
                                        <p:strVal val="visible"/>
                                      </p:to>
                                    </p:set>
                                    <p:animEffect transition="in" filter="blinds(horizontal)">
                                      <p:cBhvr>
                                        <p:cTn id="13" dur="500"/>
                                        <p:tgtEl>
                                          <p:spTgt spid="69633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96333"/>
                                        </p:tgtEl>
                                        <p:attrNameLst>
                                          <p:attrName>style.visibility</p:attrName>
                                        </p:attrNameLst>
                                      </p:cBhvr>
                                      <p:to>
                                        <p:strVal val="visible"/>
                                      </p:to>
                                    </p:set>
                                    <p:animEffect transition="in" filter="blinds(horizontal)">
                                      <p:cBhvr>
                                        <p:cTn id="16" dur="500"/>
                                        <p:tgtEl>
                                          <p:spTgt spid="69633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96334"/>
                                        </p:tgtEl>
                                        <p:attrNameLst>
                                          <p:attrName>style.visibility</p:attrName>
                                        </p:attrNameLst>
                                      </p:cBhvr>
                                      <p:to>
                                        <p:strVal val="visible"/>
                                      </p:to>
                                    </p:set>
                                    <p:animEffect transition="in" filter="blinds(horizontal)">
                                      <p:cBhvr>
                                        <p:cTn id="19" dur="500"/>
                                        <p:tgtEl>
                                          <p:spTgt spid="69633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96335"/>
                                        </p:tgtEl>
                                        <p:attrNameLst>
                                          <p:attrName>style.visibility</p:attrName>
                                        </p:attrNameLst>
                                      </p:cBhvr>
                                      <p:to>
                                        <p:strVal val="visible"/>
                                      </p:to>
                                    </p:set>
                                    <p:animEffect transition="in" filter="blinds(horizontal)">
                                      <p:cBhvr>
                                        <p:cTn id="22" dur="500"/>
                                        <p:tgtEl>
                                          <p:spTgt spid="696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31" grpId="0" animBg="1"/>
      <p:bldP spid="696332" grpId="0" animBg="1"/>
      <p:bldP spid="696333" grpId="0" animBg="1"/>
      <p:bldP spid="696334" grpId="0"/>
      <p:bldP spid="6963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r>
              <a:rPr lang="en-US" altLang="zh-CN">
                <a:ea typeface="宋体" pitchFamily="2" charset="-122"/>
              </a:rPr>
              <a:t>Contributions</a:t>
            </a:r>
          </a:p>
        </p:txBody>
      </p:sp>
      <p:sp>
        <p:nvSpPr>
          <p:cNvPr id="927747" name="Rectangle 3"/>
          <p:cNvSpPr>
            <a:spLocks noGrp="1" noChangeArrowheads="1"/>
          </p:cNvSpPr>
          <p:nvPr>
            <p:ph type="body" idx="1"/>
          </p:nvPr>
        </p:nvSpPr>
        <p:spPr/>
        <p:txBody>
          <a:bodyPr/>
          <a:lstStyle/>
          <a:p>
            <a:r>
              <a:rPr lang="en-US" altLang="zh-CN">
                <a:ea typeface="宋体" pitchFamily="2" charset="-122"/>
              </a:rPr>
              <a:t>Compiler-based virtual machine that</a:t>
            </a:r>
          </a:p>
          <a:p>
            <a:pPr lvl="1"/>
            <a:r>
              <a:rPr lang="en-US" altLang="zh-CN">
                <a:ea typeface="宋体" pitchFamily="2" charset="-122"/>
              </a:rPr>
              <a:t>Hosts a commodity OS</a:t>
            </a:r>
          </a:p>
          <a:p>
            <a:pPr lvl="1"/>
            <a:r>
              <a:rPr lang="en-US" altLang="zh-CN">
                <a:ea typeface="宋体" pitchFamily="2" charset="-122"/>
              </a:rPr>
              <a:t>Supports sophisticated compiler analysis techniques</a:t>
            </a:r>
          </a:p>
          <a:p>
            <a:r>
              <a:rPr lang="en-US" altLang="zh-CN" i="1">
                <a:ea typeface="宋体" pitchFamily="2" charset="-122"/>
              </a:rPr>
              <a:t>First system</a:t>
            </a:r>
            <a:r>
              <a:rPr lang="en-US" altLang="zh-CN">
                <a:ea typeface="宋体" pitchFamily="2" charset="-122"/>
              </a:rPr>
              <a:t> to provide safety guarantees for complete commodity OS (e.g., Linux)</a:t>
            </a:r>
          </a:p>
          <a:p>
            <a:pPr lvl="1"/>
            <a:r>
              <a:rPr lang="en-US" altLang="zh-CN">
                <a:ea typeface="宋体" pitchFamily="2" charset="-122"/>
              </a:rPr>
              <a:t>Retain explicit memory deallocation</a:t>
            </a:r>
          </a:p>
          <a:p>
            <a:pPr lvl="1"/>
            <a:r>
              <a:rPr lang="en-US" altLang="zh-CN">
                <a:ea typeface="宋体" pitchFamily="2" charset="-122"/>
              </a:rPr>
              <a:t>Retain custom kernel memory allocators</a:t>
            </a:r>
          </a:p>
        </p:txBody>
      </p:sp>
    </p:spTree>
  </p:cSld>
  <p:clrMapOvr>
    <a:masterClrMapping/>
  </p:clrMapOvr>
  <p:transition advTm="33609"/>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r>
              <a:rPr lang="en-US" altLang="zh-CN">
                <a:ea typeface="宋体" pitchFamily="2" charset="-122"/>
              </a:rPr>
              <a:t>Outline</a:t>
            </a:r>
          </a:p>
        </p:txBody>
      </p:sp>
      <p:sp>
        <p:nvSpPr>
          <p:cNvPr id="850947" name="Rectangle 3"/>
          <p:cNvSpPr>
            <a:spLocks noGrp="1" noChangeArrowheads="1"/>
          </p:cNvSpPr>
          <p:nvPr>
            <p:ph type="body" idx="1"/>
          </p:nvPr>
        </p:nvSpPr>
        <p:spPr/>
        <p:txBody>
          <a:bodyPr/>
          <a:lstStyle/>
          <a:p>
            <a:pPr>
              <a:buClr>
                <a:srgbClr val="FF0000"/>
              </a:buClr>
              <a:buFont typeface="Wingdings" pitchFamily="2" charset="2"/>
              <a:buChar char="Ø"/>
            </a:pPr>
            <a:r>
              <a:rPr lang="en-US" altLang="zh-CN" b="1" i="1">
                <a:ea typeface="宋体" pitchFamily="2" charset="-122"/>
              </a:rPr>
              <a:t>SVA Architecture</a:t>
            </a:r>
          </a:p>
          <a:p>
            <a:r>
              <a:rPr lang="en-US" altLang="zh-CN">
                <a:ea typeface="宋体" pitchFamily="2" charset="-122"/>
              </a:rPr>
              <a:t>SVA Safety</a:t>
            </a:r>
          </a:p>
          <a:p>
            <a:r>
              <a:rPr lang="en-US" altLang="zh-CN">
                <a:ea typeface="宋体" pitchFamily="2" charset="-122"/>
              </a:rPr>
              <a:t>Experimental Results</a:t>
            </a:r>
          </a:p>
        </p:txBody>
      </p:sp>
    </p:spTree>
  </p:cSld>
  <p:clrMapOvr>
    <a:masterClrMapping/>
  </p:clrMapOvr>
  <p:transition advTm="12375"/>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80" name="Rectangle 48"/>
          <p:cNvSpPr>
            <a:spLocks noChangeArrowheads="1"/>
          </p:cNvSpPr>
          <p:nvPr/>
        </p:nvSpPr>
        <p:spPr bwMode="auto">
          <a:xfrm>
            <a:off x="1133475" y="1681163"/>
            <a:ext cx="6234113" cy="4197350"/>
          </a:xfrm>
          <a:prstGeom prst="rect">
            <a:avLst/>
          </a:prstGeom>
          <a:gradFill rotWithShape="1">
            <a:gsLst>
              <a:gs pos="0">
                <a:schemeClr val="accent1">
                  <a:gamma/>
                  <a:shade val="46275"/>
                  <a:invGamma/>
                </a:schemeClr>
              </a:gs>
              <a:gs pos="100000">
                <a:schemeClr val="accent1"/>
              </a:gs>
            </a:gsLst>
            <a:lin ang="5400000" scaled="1"/>
          </a:gradFill>
          <a:ln w="9525" algn="ctr">
            <a:solidFill>
              <a:schemeClr val="tx1"/>
            </a:solidFill>
            <a:miter lim="800000"/>
            <a:headEnd/>
            <a:tailEnd/>
          </a:ln>
          <a:effectLst/>
        </p:spPr>
        <p:txBody>
          <a:bodyPr wrap="none" anchor="ctr"/>
          <a:lstStyle/>
          <a:p>
            <a:endParaRPr lang="zh-CN" altLang="en-US"/>
          </a:p>
        </p:txBody>
      </p:sp>
      <p:sp>
        <p:nvSpPr>
          <p:cNvPr id="658481" name="Rectangle 49"/>
          <p:cNvSpPr>
            <a:spLocks noChangeArrowheads="1"/>
          </p:cNvSpPr>
          <p:nvPr/>
        </p:nvSpPr>
        <p:spPr bwMode="auto">
          <a:xfrm>
            <a:off x="2509838" y="2709863"/>
            <a:ext cx="4867275" cy="3163887"/>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658464" name="Text Box 32"/>
          <p:cNvSpPr txBox="1">
            <a:spLocks noChangeArrowheads="1"/>
          </p:cNvSpPr>
          <p:nvPr/>
        </p:nvSpPr>
        <p:spPr bwMode="auto">
          <a:xfrm>
            <a:off x="4516438" y="4929188"/>
            <a:ext cx="2843212" cy="650875"/>
          </a:xfrm>
          <a:prstGeom prst="rect">
            <a:avLst/>
          </a:prstGeom>
          <a:gradFill rotWithShape="1">
            <a:gsLst>
              <a:gs pos="0">
                <a:srgbClr val="FF6600">
                  <a:gamma/>
                  <a:shade val="46275"/>
                  <a:invGamma/>
                </a:srgbClr>
              </a:gs>
              <a:gs pos="100000">
                <a:srgbClr val="FF6600"/>
              </a:gs>
            </a:gsLst>
            <a:lin ang="5400000" scaled="1"/>
          </a:gradFill>
          <a:ln w="9525" algn="ctr">
            <a:solidFill>
              <a:schemeClr val="tx1"/>
            </a:solidFill>
            <a:miter lim="800000"/>
            <a:headEnd/>
            <a:tailEnd/>
          </a:ln>
          <a:effectLst/>
        </p:spPr>
        <p:txBody>
          <a:bodyPr>
            <a:spAutoFit/>
          </a:bodyPr>
          <a:lstStyle/>
          <a:p>
            <a:pPr algn="ctr"/>
            <a:r>
              <a:rPr lang="en-US" altLang="zh-CN" b="1" i="1">
                <a:solidFill>
                  <a:schemeClr val="bg1"/>
                </a:solidFill>
                <a:latin typeface="Arial Narrow" pitchFamily="34" charset="0"/>
                <a:ea typeface="宋体" pitchFamily="2" charset="-122"/>
              </a:rPr>
              <a:t>Memory Safety</a:t>
            </a:r>
          </a:p>
          <a:p>
            <a:pPr algn="ctr"/>
            <a:r>
              <a:rPr lang="en-US" altLang="zh-CN" b="1" i="1">
                <a:solidFill>
                  <a:schemeClr val="bg1"/>
                </a:solidFill>
                <a:latin typeface="Arial Narrow" pitchFamily="34" charset="0"/>
                <a:ea typeface="宋体" pitchFamily="2" charset="-122"/>
              </a:rPr>
              <a:t>Run-time Library</a:t>
            </a:r>
          </a:p>
        </p:txBody>
      </p:sp>
      <p:sp>
        <p:nvSpPr>
          <p:cNvPr id="658443" name="Text Box 11"/>
          <p:cNvSpPr txBox="1">
            <a:spLocks noChangeArrowheads="1"/>
          </p:cNvSpPr>
          <p:nvPr/>
        </p:nvSpPr>
        <p:spPr bwMode="auto">
          <a:xfrm>
            <a:off x="7400925" y="5781675"/>
            <a:ext cx="1524000" cy="336550"/>
          </a:xfrm>
          <a:prstGeom prst="rect">
            <a:avLst/>
          </a:prstGeom>
          <a:noFill/>
          <a:ln w="9525" algn="ctr">
            <a:noFill/>
            <a:miter lim="800000"/>
            <a:headEnd/>
            <a:tailEnd/>
          </a:ln>
          <a:effectLst/>
        </p:spPr>
        <p:txBody>
          <a:bodyPr>
            <a:spAutoFit/>
          </a:bodyPr>
          <a:lstStyle/>
          <a:p>
            <a:pPr algn="ctr" eaLnBrk="1" hangingPunct="1"/>
            <a:r>
              <a:rPr lang="en-US" altLang="zh-CN" sz="1600" b="1" i="1">
                <a:ea typeface="宋体" pitchFamily="2" charset="-122"/>
              </a:rPr>
              <a:t>Hardware</a:t>
            </a:r>
            <a:r>
              <a:rPr lang="en-US" altLang="zh-CN" sz="1600">
                <a:ea typeface="宋体" pitchFamily="2" charset="-122"/>
              </a:rPr>
              <a:t> </a:t>
            </a:r>
            <a:endParaRPr lang="en-US" altLang="zh-CN">
              <a:ea typeface="宋体" pitchFamily="2" charset="-122"/>
            </a:endParaRPr>
          </a:p>
        </p:txBody>
      </p:sp>
      <p:sp>
        <p:nvSpPr>
          <p:cNvPr id="658447" name="Text Box 15"/>
          <p:cNvSpPr txBox="1">
            <a:spLocks noChangeArrowheads="1"/>
          </p:cNvSpPr>
          <p:nvPr/>
        </p:nvSpPr>
        <p:spPr bwMode="auto">
          <a:xfrm>
            <a:off x="4814888" y="3790950"/>
            <a:ext cx="2562225" cy="406400"/>
          </a:xfrm>
          <a:prstGeom prst="rect">
            <a:avLst/>
          </a:prstGeom>
          <a:gradFill rotWithShape="1">
            <a:gsLst>
              <a:gs pos="0">
                <a:srgbClr val="FF0000">
                  <a:gamma/>
                  <a:shade val="46275"/>
                  <a:invGamma/>
                </a:srgbClr>
              </a:gs>
              <a:gs pos="100000">
                <a:srgbClr val="FF0000"/>
              </a:gs>
            </a:gsLst>
            <a:lin ang="5400000" scaled="1"/>
          </a:gradFill>
          <a:ln w="9525" algn="ctr">
            <a:solidFill>
              <a:schemeClr val="tx1"/>
            </a:solidFill>
            <a:miter lim="800000"/>
            <a:headEnd/>
            <a:tailEnd/>
          </a:ln>
          <a:effectLst/>
        </p:spPr>
        <p:txBody>
          <a:bodyPr>
            <a:spAutoFit/>
          </a:bodyPr>
          <a:lstStyle/>
          <a:p>
            <a:pPr algn="ctr"/>
            <a:r>
              <a:rPr lang="en-US" altLang="zh-CN" sz="2000">
                <a:solidFill>
                  <a:schemeClr val="bg1"/>
                </a:solidFill>
                <a:latin typeface="Arial Narrow" pitchFamily="34" charset="0"/>
                <a:ea typeface="宋体" pitchFamily="2" charset="-122"/>
              </a:rPr>
              <a:t>OS Memory Allocator</a:t>
            </a:r>
          </a:p>
        </p:txBody>
      </p:sp>
      <p:sp>
        <p:nvSpPr>
          <p:cNvPr id="658451" name="AutoShape 19"/>
          <p:cNvSpPr>
            <a:spLocks/>
          </p:cNvSpPr>
          <p:nvPr/>
        </p:nvSpPr>
        <p:spPr bwMode="auto">
          <a:xfrm>
            <a:off x="7389813" y="4192588"/>
            <a:ext cx="246062" cy="1417637"/>
          </a:xfrm>
          <a:prstGeom prst="rightBrace">
            <a:avLst>
              <a:gd name="adj1" fmla="val 48011"/>
              <a:gd name="adj2" fmla="val 50000"/>
            </a:avLst>
          </a:prstGeom>
          <a:noFill/>
          <a:ln w="9525">
            <a:solidFill>
              <a:schemeClr val="tx1"/>
            </a:solidFill>
            <a:round/>
            <a:headEnd/>
            <a:tailEnd/>
          </a:ln>
          <a:effectLst/>
        </p:spPr>
        <p:txBody>
          <a:bodyPr wrap="none" anchor="ctr"/>
          <a:lstStyle/>
          <a:p>
            <a:endParaRPr lang="zh-CN" altLang="en-US"/>
          </a:p>
        </p:txBody>
      </p:sp>
      <p:sp>
        <p:nvSpPr>
          <p:cNvPr id="658453" name="AutoShape 21"/>
          <p:cNvSpPr>
            <a:spLocks/>
          </p:cNvSpPr>
          <p:nvPr/>
        </p:nvSpPr>
        <p:spPr bwMode="auto">
          <a:xfrm>
            <a:off x="7389813" y="5614988"/>
            <a:ext cx="246062" cy="650875"/>
          </a:xfrm>
          <a:prstGeom prst="rightBrace">
            <a:avLst>
              <a:gd name="adj1" fmla="val 22043"/>
              <a:gd name="adj2" fmla="val 50000"/>
            </a:avLst>
          </a:prstGeom>
          <a:noFill/>
          <a:ln w="9525">
            <a:solidFill>
              <a:schemeClr val="tx1"/>
            </a:solidFill>
            <a:round/>
            <a:headEnd/>
            <a:tailEnd/>
          </a:ln>
          <a:effectLst/>
        </p:spPr>
        <p:txBody>
          <a:bodyPr wrap="none" anchor="ctr"/>
          <a:lstStyle/>
          <a:p>
            <a:endParaRPr lang="zh-CN" altLang="en-US"/>
          </a:p>
        </p:txBody>
      </p:sp>
      <p:sp>
        <p:nvSpPr>
          <p:cNvPr id="658454" name="Text Box 22"/>
          <p:cNvSpPr txBox="1">
            <a:spLocks noChangeArrowheads="1"/>
          </p:cNvSpPr>
          <p:nvPr/>
        </p:nvSpPr>
        <p:spPr bwMode="auto">
          <a:xfrm>
            <a:off x="7426325" y="4537075"/>
            <a:ext cx="1524000" cy="581025"/>
          </a:xfrm>
          <a:prstGeom prst="rect">
            <a:avLst/>
          </a:prstGeom>
          <a:noFill/>
          <a:ln w="9525" algn="ctr">
            <a:noFill/>
            <a:miter lim="800000"/>
            <a:headEnd/>
            <a:tailEnd/>
          </a:ln>
          <a:effectLst/>
        </p:spPr>
        <p:txBody>
          <a:bodyPr>
            <a:spAutoFit/>
          </a:bodyPr>
          <a:lstStyle/>
          <a:p>
            <a:pPr algn="ctr" eaLnBrk="1" hangingPunct="1"/>
            <a:r>
              <a:rPr lang="en-US" altLang="zh-CN" sz="1600" b="1" i="1">
                <a:ea typeface="宋体" pitchFamily="2" charset="-122"/>
              </a:rPr>
              <a:t>SVA Virtual Machine</a:t>
            </a:r>
            <a:endParaRPr lang="en-US" altLang="zh-CN">
              <a:ea typeface="宋体" pitchFamily="2" charset="-122"/>
            </a:endParaRPr>
          </a:p>
        </p:txBody>
      </p:sp>
      <p:sp>
        <p:nvSpPr>
          <p:cNvPr id="658460" name="Rectangle 28"/>
          <p:cNvSpPr>
            <a:spLocks noGrp="1" noChangeArrowheads="1"/>
          </p:cNvSpPr>
          <p:nvPr>
            <p:ph type="title"/>
          </p:nvPr>
        </p:nvSpPr>
        <p:spPr/>
        <p:txBody>
          <a:bodyPr/>
          <a:lstStyle/>
          <a:p>
            <a:r>
              <a:rPr lang="en-US" altLang="zh-CN">
                <a:ea typeface="宋体" pitchFamily="2" charset="-122"/>
              </a:rPr>
              <a:t>SVA System Architecture</a:t>
            </a:r>
          </a:p>
        </p:txBody>
      </p:sp>
      <p:sp>
        <p:nvSpPr>
          <p:cNvPr id="658482" name="Rectangle 50"/>
          <p:cNvSpPr>
            <a:spLocks noChangeArrowheads="1"/>
          </p:cNvSpPr>
          <p:nvPr/>
        </p:nvSpPr>
        <p:spPr bwMode="auto">
          <a:xfrm>
            <a:off x="1784350" y="1779588"/>
            <a:ext cx="3206750" cy="490537"/>
          </a:xfrm>
          <a:prstGeom prst="rect">
            <a:avLst/>
          </a:prstGeom>
          <a:noFill/>
          <a:ln w="9525">
            <a:noFill/>
            <a:prstDash val="dash"/>
            <a:miter lim="800000"/>
            <a:headEnd/>
            <a:tailEnd/>
          </a:ln>
          <a:effectLst/>
        </p:spPr>
        <p:txBody>
          <a:bodyPr wrap="none"/>
          <a:lstStyle/>
          <a:p>
            <a:pPr algn="ctr"/>
            <a:r>
              <a:rPr lang="en-US" altLang="zh-CN" sz="2000" b="1" i="1">
                <a:solidFill>
                  <a:schemeClr val="bg1"/>
                </a:solidFill>
                <a:latin typeface="Arial Narrow" pitchFamily="34" charset="0"/>
                <a:ea typeface="宋体" pitchFamily="2" charset="-122"/>
              </a:rPr>
              <a:t>Applications   </a:t>
            </a:r>
            <a:endParaRPr lang="en-US" altLang="zh-CN" b="1">
              <a:solidFill>
                <a:schemeClr val="bg1"/>
              </a:solidFill>
              <a:ea typeface="宋体" pitchFamily="2" charset="-122"/>
            </a:endParaRPr>
          </a:p>
        </p:txBody>
      </p:sp>
      <p:sp>
        <p:nvSpPr>
          <p:cNvPr id="658483" name="Rectangle 51"/>
          <p:cNvSpPr>
            <a:spLocks noChangeArrowheads="1"/>
          </p:cNvSpPr>
          <p:nvPr/>
        </p:nvSpPr>
        <p:spPr bwMode="auto">
          <a:xfrm>
            <a:off x="2355850" y="2759075"/>
            <a:ext cx="1882775" cy="490538"/>
          </a:xfrm>
          <a:prstGeom prst="rect">
            <a:avLst/>
          </a:prstGeom>
          <a:noFill/>
          <a:ln w="9525">
            <a:noFill/>
            <a:prstDash val="dash"/>
            <a:miter lim="800000"/>
            <a:headEnd/>
            <a:tailEnd/>
          </a:ln>
          <a:effectLst/>
        </p:spPr>
        <p:txBody>
          <a:bodyPr wrap="none"/>
          <a:lstStyle/>
          <a:p>
            <a:pPr algn="ctr"/>
            <a:r>
              <a:rPr lang="en-US" altLang="zh-CN" sz="2000" b="1" i="1">
                <a:solidFill>
                  <a:schemeClr val="bg1"/>
                </a:solidFill>
                <a:latin typeface="Arial Narrow" pitchFamily="34" charset="0"/>
                <a:ea typeface="宋体" pitchFamily="2" charset="-122"/>
              </a:rPr>
              <a:t>OS Kernel   </a:t>
            </a:r>
          </a:p>
        </p:txBody>
      </p:sp>
      <p:sp>
        <p:nvSpPr>
          <p:cNvPr id="658484" name="Text Box 52"/>
          <p:cNvSpPr txBox="1">
            <a:spLocks noChangeArrowheads="1"/>
          </p:cNvSpPr>
          <p:nvPr/>
        </p:nvSpPr>
        <p:spPr bwMode="auto">
          <a:xfrm>
            <a:off x="7734300" y="4022725"/>
            <a:ext cx="896938" cy="304800"/>
          </a:xfrm>
          <a:prstGeom prst="rect">
            <a:avLst/>
          </a:prstGeom>
          <a:noFill/>
          <a:ln w="9525" algn="ctr">
            <a:noFill/>
            <a:miter lim="800000"/>
            <a:headEnd/>
            <a:tailEnd/>
          </a:ln>
          <a:effectLst/>
        </p:spPr>
        <p:txBody>
          <a:bodyPr wrap="none">
            <a:spAutoFit/>
          </a:bodyPr>
          <a:lstStyle/>
          <a:p>
            <a:r>
              <a:rPr lang="en-US" altLang="zh-CN" sz="1400" b="1">
                <a:solidFill>
                  <a:srgbClr val="FF0000"/>
                </a:solidFill>
                <a:ea typeface="宋体" pitchFamily="2" charset="-122"/>
              </a:rPr>
              <a:t>SVA ISA</a:t>
            </a:r>
            <a:endParaRPr lang="en-US" altLang="zh-CN" sz="1400">
              <a:solidFill>
                <a:srgbClr val="FF0000"/>
              </a:solidFill>
              <a:ea typeface="宋体" pitchFamily="2" charset="-122"/>
            </a:endParaRPr>
          </a:p>
        </p:txBody>
      </p:sp>
      <p:sp>
        <p:nvSpPr>
          <p:cNvPr id="658485" name="Text Box 53"/>
          <p:cNvSpPr txBox="1">
            <a:spLocks noChangeArrowheads="1"/>
          </p:cNvSpPr>
          <p:nvPr/>
        </p:nvSpPr>
        <p:spPr bwMode="auto">
          <a:xfrm>
            <a:off x="7734300" y="5418138"/>
            <a:ext cx="1111250" cy="336550"/>
          </a:xfrm>
          <a:prstGeom prst="rect">
            <a:avLst/>
          </a:prstGeom>
          <a:noFill/>
          <a:ln w="9525" algn="ctr">
            <a:noFill/>
            <a:miter lim="800000"/>
            <a:headEnd/>
            <a:tailEnd/>
          </a:ln>
          <a:effectLst/>
        </p:spPr>
        <p:txBody>
          <a:bodyPr wrap="none">
            <a:spAutoFit/>
          </a:bodyPr>
          <a:lstStyle/>
          <a:p>
            <a:r>
              <a:rPr lang="en-US" altLang="zh-CN" sz="1400" b="1">
                <a:solidFill>
                  <a:srgbClr val="FF0000"/>
                </a:solidFill>
                <a:ea typeface="宋体" pitchFamily="2" charset="-122"/>
              </a:rPr>
              <a:t>Native</a:t>
            </a:r>
            <a:r>
              <a:rPr lang="en-US" altLang="zh-CN" sz="1600" b="1">
                <a:solidFill>
                  <a:srgbClr val="FF0000"/>
                </a:solidFill>
                <a:ea typeface="宋体" pitchFamily="2" charset="-122"/>
              </a:rPr>
              <a:t> ISA</a:t>
            </a:r>
            <a:endParaRPr lang="en-US" altLang="zh-CN">
              <a:solidFill>
                <a:srgbClr val="FF0000"/>
              </a:solidFill>
              <a:ea typeface="宋体" pitchFamily="2" charset="-122"/>
            </a:endParaRPr>
          </a:p>
        </p:txBody>
      </p:sp>
      <p:sp>
        <p:nvSpPr>
          <p:cNvPr id="658487" name="Rectangle 55"/>
          <p:cNvSpPr>
            <a:spLocks noChangeArrowheads="1"/>
          </p:cNvSpPr>
          <p:nvPr/>
        </p:nvSpPr>
        <p:spPr bwMode="auto">
          <a:xfrm>
            <a:off x="4276725" y="3249613"/>
            <a:ext cx="3100388" cy="2643187"/>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658486" name="Text Box 54"/>
          <p:cNvSpPr txBox="1">
            <a:spLocks noChangeArrowheads="1"/>
          </p:cNvSpPr>
          <p:nvPr/>
        </p:nvSpPr>
        <p:spPr bwMode="auto">
          <a:xfrm>
            <a:off x="5075238" y="1895475"/>
            <a:ext cx="2044700" cy="650875"/>
          </a:xfrm>
          <a:prstGeom prst="rect">
            <a:avLst/>
          </a:prstGeom>
          <a:gradFill rotWithShape="1">
            <a:gsLst>
              <a:gs pos="0">
                <a:srgbClr val="FF0000">
                  <a:gamma/>
                  <a:shade val="46275"/>
                  <a:invGamma/>
                </a:srgbClr>
              </a:gs>
              <a:gs pos="100000">
                <a:srgbClr val="FF0000"/>
              </a:gs>
            </a:gsLst>
            <a:lin ang="5400000" scaled="1"/>
          </a:gradFill>
          <a:ln w="9525" algn="ctr">
            <a:solidFill>
              <a:schemeClr val="tx1"/>
            </a:solidFill>
            <a:miter lim="800000"/>
            <a:headEnd/>
            <a:tailEnd/>
          </a:ln>
          <a:effectLst/>
        </p:spPr>
        <p:txBody>
          <a:bodyPr>
            <a:spAutoFit/>
          </a:bodyPr>
          <a:lstStyle/>
          <a:p>
            <a:pPr algn="ctr"/>
            <a:r>
              <a:rPr lang="en-US" altLang="zh-CN">
                <a:solidFill>
                  <a:schemeClr val="bg1"/>
                </a:solidFill>
                <a:latin typeface="Arial Narrow" pitchFamily="34" charset="0"/>
                <a:ea typeface="宋体" pitchFamily="2" charset="-122"/>
              </a:rPr>
              <a:t>Safety Checking Compiler</a:t>
            </a:r>
          </a:p>
        </p:txBody>
      </p:sp>
      <p:sp>
        <p:nvSpPr>
          <p:cNvPr id="658489" name="Rectangle 57"/>
          <p:cNvSpPr>
            <a:spLocks noChangeArrowheads="1"/>
          </p:cNvSpPr>
          <p:nvPr/>
        </p:nvSpPr>
        <p:spPr bwMode="auto">
          <a:xfrm>
            <a:off x="4276725" y="3246438"/>
            <a:ext cx="1882775" cy="490537"/>
          </a:xfrm>
          <a:prstGeom prst="rect">
            <a:avLst/>
          </a:prstGeom>
          <a:noFill/>
          <a:ln w="9525">
            <a:noFill/>
            <a:prstDash val="dash"/>
            <a:miter lim="800000"/>
            <a:headEnd/>
            <a:tailEnd/>
          </a:ln>
          <a:effectLst/>
        </p:spPr>
        <p:txBody>
          <a:bodyPr wrap="none"/>
          <a:lstStyle/>
          <a:p>
            <a:pPr algn="ctr"/>
            <a:r>
              <a:rPr lang="en-US" altLang="zh-CN" sz="2000" b="1" i="1">
                <a:solidFill>
                  <a:schemeClr val="bg1"/>
                </a:solidFill>
                <a:latin typeface="Arial Narrow" pitchFamily="34" charset="0"/>
                <a:ea typeface="宋体" pitchFamily="2" charset="-122"/>
              </a:rPr>
              <a:t>Drivers </a:t>
            </a:r>
          </a:p>
        </p:txBody>
      </p:sp>
      <p:sp>
        <p:nvSpPr>
          <p:cNvPr id="658466" name="Text Box 34"/>
          <p:cNvSpPr txBox="1">
            <a:spLocks noChangeArrowheads="1"/>
          </p:cNvSpPr>
          <p:nvPr/>
        </p:nvSpPr>
        <p:spPr bwMode="auto">
          <a:xfrm>
            <a:off x="1784350" y="4557713"/>
            <a:ext cx="5575300" cy="376237"/>
          </a:xfrm>
          <a:prstGeom prst="rect">
            <a:avLst/>
          </a:prstGeom>
          <a:gradFill rotWithShape="1">
            <a:gsLst>
              <a:gs pos="0">
                <a:srgbClr val="0000FF">
                  <a:gamma/>
                  <a:shade val="46275"/>
                  <a:invGamma/>
                </a:srgbClr>
              </a:gs>
              <a:gs pos="100000">
                <a:srgbClr val="0000FF"/>
              </a:gs>
            </a:gsLst>
            <a:lin ang="5400000" scaled="1"/>
          </a:gradFill>
          <a:ln w="9525" algn="ctr">
            <a:solidFill>
              <a:schemeClr val="tx1"/>
            </a:solidFill>
            <a:miter lim="800000"/>
            <a:headEnd/>
            <a:tailEnd/>
          </a:ln>
          <a:effectLst/>
        </p:spPr>
        <p:txBody>
          <a:bodyPr>
            <a:spAutoFit/>
          </a:bodyPr>
          <a:lstStyle/>
          <a:p>
            <a:pPr algn="ctr"/>
            <a:r>
              <a:rPr lang="en-US" altLang="zh-CN" b="1" i="1">
                <a:solidFill>
                  <a:schemeClr val="bg1"/>
                </a:solidFill>
                <a:latin typeface="Arial Narrow" pitchFamily="34" charset="0"/>
                <a:ea typeface="宋体" pitchFamily="2" charset="-122"/>
              </a:rPr>
              <a:t>Native Code Generator</a:t>
            </a:r>
          </a:p>
        </p:txBody>
      </p:sp>
      <p:sp>
        <p:nvSpPr>
          <p:cNvPr id="658490" name="Text Box 58"/>
          <p:cNvSpPr txBox="1">
            <a:spLocks noChangeArrowheads="1"/>
          </p:cNvSpPr>
          <p:nvPr/>
        </p:nvSpPr>
        <p:spPr bwMode="auto">
          <a:xfrm>
            <a:off x="1784350" y="4933950"/>
            <a:ext cx="2732088" cy="650875"/>
          </a:xfrm>
          <a:prstGeom prst="rect">
            <a:avLst/>
          </a:prstGeom>
          <a:gradFill rotWithShape="1">
            <a:gsLst>
              <a:gs pos="0">
                <a:srgbClr val="FF6600">
                  <a:gamma/>
                  <a:shade val="46275"/>
                  <a:invGamma/>
                </a:srgbClr>
              </a:gs>
              <a:gs pos="100000">
                <a:srgbClr val="FF6600"/>
              </a:gs>
            </a:gsLst>
            <a:lin ang="5400000" scaled="1"/>
          </a:gradFill>
          <a:ln w="9525" algn="ctr">
            <a:solidFill>
              <a:schemeClr val="tx1"/>
            </a:solidFill>
            <a:miter lim="800000"/>
            <a:headEnd/>
            <a:tailEnd/>
          </a:ln>
          <a:effectLst/>
        </p:spPr>
        <p:txBody>
          <a:bodyPr>
            <a:spAutoFit/>
          </a:bodyPr>
          <a:lstStyle/>
          <a:p>
            <a:pPr algn="ctr"/>
            <a:r>
              <a:rPr lang="en-US" altLang="zh-CN" b="1" i="1">
                <a:solidFill>
                  <a:schemeClr val="bg1"/>
                </a:solidFill>
                <a:latin typeface="Arial Narrow" pitchFamily="34" charset="0"/>
                <a:ea typeface="宋体" pitchFamily="2" charset="-122"/>
              </a:rPr>
              <a:t>SVA-OS Run-time</a:t>
            </a:r>
          </a:p>
          <a:p>
            <a:pPr algn="ctr"/>
            <a:r>
              <a:rPr lang="en-US" altLang="zh-CN" b="1" i="1">
                <a:solidFill>
                  <a:schemeClr val="bg1"/>
                </a:solidFill>
                <a:latin typeface="Arial Narrow" pitchFamily="34" charset="0"/>
                <a:ea typeface="宋体" pitchFamily="2" charset="-122"/>
              </a:rPr>
              <a:t>Library</a:t>
            </a:r>
          </a:p>
        </p:txBody>
      </p:sp>
      <p:sp>
        <p:nvSpPr>
          <p:cNvPr id="658444" name="Text Box 12"/>
          <p:cNvSpPr txBox="1">
            <a:spLocks noChangeArrowheads="1"/>
          </p:cNvSpPr>
          <p:nvPr/>
        </p:nvSpPr>
        <p:spPr bwMode="auto">
          <a:xfrm>
            <a:off x="1784350" y="4181475"/>
            <a:ext cx="5592763" cy="376238"/>
          </a:xfrm>
          <a:prstGeom prst="rect">
            <a:avLst/>
          </a:prstGeom>
          <a:gradFill rotWithShape="1">
            <a:gsLst>
              <a:gs pos="0">
                <a:srgbClr val="FF0000">
                  <a:gamma/>
                  <a:shade val="46275"/>
                  <a:invGamma/>
                </a:srgbClr>
              </a:gs>
              <a:gs pos="100000">
                <a:srgbClr val="FF0000"/>
              </a:gs>
            </a:gsLst>
            <a:lin ang="5400000" scaled="1"/>
          </a:gradFill>
          <a:ln w="9525" algn="ctr">
            <a:solidFill>
              <a:schemeClr val="tx1"/>
            </a:solidFill>
            <a:miter lim="800000"/>
            <a:headEnd/>
            <a:tailEnd/>
          </a:ln>
          <a:effectLst/>
        </p:spPr>
        <p:txBody>
          <a:bodyPr>
            <a:spAutoFit/>
          </a:bodyPr>
          <a:lstStyle/>
          <a:p>
            <a:pPr algn="ctr"/>
            <a:r>
              <a:rPr lang="en-US" altLang="zh-CN" b="1" i="1">
                <a:solidFill>
                  <a:schemeClr val="bg1"/>
                </a:solidFill>
                <a:latin typeface="Arial Narrow" pitchFamily="34" charset="0"/>
                <a:ea typeface="宋体" pitchFamily="2" charset="-122"/>
              </a:rPr>
              <a:t>Safety Verifier</a:t>
            </a:r>
          </a:p>
        </p:txBody>
      </p:sp>
      <p:sp>
        <p:nvSpPr>
          <p:cNvPr id="658477" name="Line 45"/>
          <p:cNvSpPr>
            <a:spLocks noChangeShapeType="1"/>
          </p:cNvSpPr>
          <p:nvPr/>
        </p:nvSpPr>
        <p:spPr bwMode="auto">
          <a:xfrm flipV="1">
            <a:off x="1784350" y="4208463"/>
            <a:ext cx="5851525" cy="0"/>
          </a:xfrm>
          <a:prstGeom prst="line">
            <a:avLst/>
          </a:prstGeom>
          <a:noFill/>
          <a:ln w="76200">
            <a:solidFill>
              <a:srgbClr val="FFFF00"/>
            </a:solidFill>
            <a:round/>
            <a:headEnd/>
            <a:tailEnd type="oval" w="med" len="med"/>
          </a:ln>
          <a:effectLst/>
        </p:spPr>
        <p:txBody>
          <a:bodyPr wrap="none" anchor="ctr"/>
          <a:lstStyle/>
          <a:p>
            <a:endParaRPr lang="zh-CN" altLang="en-US"/>
          </a:p>
        </p:txBody>
      </p:sp>
      <p:sp>
        <p:nvSpPr>
          <p:cNvPr id="658472" name="Text Box 40"/>
          <p:cNvSpPr txBox="1">
            <a:spLocks noChangeArrowheads="1"/>
          </p:cNvSpPr>
          <p:nvPr/>
        </p:nvSpPr>
        <p:spPr bwMode="auto">
          <a:xfrm>
            <a:off x="1133475" y="5614988"/>
            <a:ext cx="6243638" cy="711200"/>
          </a:xfrm>
          <a:prstGeom prst="rect">
            <a:avLst/>
          </a:prstGeom>
          <a:gradFill rotWithShape="1">
            <a:gsLst>
              <a:gs pos="0">
                <a:schemeClr val="accent1">
                  <a:gamma/>
                  <a:shade val="46275"/>
                  <a:invGamma/>
                </a:schemeClr>
              </a:gs>
              <a:gs pos="100000">
                <a:schemeClr val="accent1"/>
              </a:gs>
            </a:gsLst>
            <a:lin ang="5400000" scaled="1"/>
          </a:gradFill>
          <a:ln w="9525" algn="ctr">
            <a:solidFill>
              <a:schemeClr val="tx1"/>
            </a:solidFill>
            <a:miter lim="800000"/>
            <a:headEnd/>
            <a:tailEnd/>
          </a:ln>
          <a:effectLst/>
        </p:spPr>
        <p:txBody>
          <a:bodyPr>
            <a:spAutoFit/>
          </a:bodyPr>
          <a:lstStyle/>
          <a:p>
            <a:pPr algn="ctr"/>
            <a:r>
              <a:rPr lang="en-US" altLang="zh-CN" sz="2000" b="1" i="1">
                <a:solidFill>
                  <a:schemeClr val="bg1"/>
                </a:solidFill>
                <a:latin typeface="Arial Narrow" pitchFamily="34" charset="0"/>
                <a:ea typeface="宋体" pitchFamily="2" charset="-122"/>
              </a:rPr>
              <a:t>Hardware</a:t>
            </a:r>
          </a:p>
          <a:p>
            <a:pPr algn="ctr"/>
            <a:endParaRPr lang="en-US" altLang="zh-CN" sz="2000" b="1" i="1">
              <a:solidFill>
                <a:schemeClr val="bg1"/>
              </a:solidFill>
              <a:latin typeface="Arial Narrow" pitchFamily="34" charset="0"/>
              <a:ea typeface="宋体" pitchFamily="2" charset="-122"/>
            </a:endParaRPr>
          </a:p>
        </p:txBody>
      </p:sp>
      <p:sp>
        <p:nvSpPr>
          <p:cNvPr id="658476" name="Line 44"/>
          <p:cNvSpPr>
            <a:spLocks noChangeShapeType="1"/>
          </p:cNvSpPr>
          <p:nvPr/>
        </p:nvSpPr>
        <p:spPr bwMode="auto">
          <a:xfrm flipV="1">
            <a:off x="1143000" y="5610225"/>
            <a:ext cx="6492875" cy="6350"/>
          </a:xfrm>
          <a:prstGeom prst="line">
            <a:avLst/>
          </a:prstGeom>
          <a:noFill/>
          <a:ln w="88900">
            <a:solidFill>
              <a:srgbClr val="FFFF00"/>
            </a:solidFill>
            <a:round/>
            <a:headEnd/>
            <a:tailEnd type="oval" w="med" len="med"/>
          </a:ln>
          <a:effectLst/>
        </p:spPr>
        <p:txBody>
          <a:bodyPr wrap="none" anchor="ctr"/>
          <a:lstStyle/>
          <a:p>
            <a:endParaRPr lang="zh-CN" altLang="en-US"/>
          </a:p>
        </p:txBody>
      </p:sp>
    </p:spTree>
  </p:cSld>
  <p:clrMapOvr>
    <a:masterClrMapping/>
  </p:clrMapOvr>
  <p:transition advTm="8089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432" name="Rectangle 40"/>
          <p:cNvSpPr>
            <a:spLocks noChangeArrowheads="1"/>
          </p:cNvSpPr>
          <p:nvPr/>
        </p:nvSpPr>
        <p:spPr bwMode="auto">
          <a:xfrm>
            <a:off x="5181600" y="1966913"/>
            <a:ext cx="3614738" cy="4573587"/>
          </a:xfrm>
          <a:prstGeom prst="rect">
            <a:avLst/>
          </a:prstGeom>
          <a:solidFill>
            <a:srgbClr val="F19375"/>
          </a:solidFill>
          <a:ln w="9525" algn="ctr">
            <a:solidFill>
              <a:schemeClr val="tx1"/>
            </a:solidFill>
            <a:miter lim="800000"/>
            <a:headEnd/>
            <a:tailEnd/>
          </a:ln>
          <a:effectLst/>
        </p:spPr>
        <p:txBody>
          <a:bodyPr wrap="none" anchor="ctr"/>
          <a:lstStyle/>
          <a:p>
            <a:endParaRPr lang="zh-CN" altLang="en-US"/>
          </a:p>
        </p:txBody>
      </p:sp>
      <p:sp>
        <p:nvSpPr>
          <p:cNvPr id="699394" name="Rectangle 2"/>
          <p:cNvSpPr>
            <a:spLocks noGrp="1" noChangeArrowheads="1"/>
          </p:cNvSpPr>
          <p:nvPr>
            <p:ph type="title"/>
          </p:nvPr>
        </p:nvSpPr>
        <p:spPr/>
        <p:txBody>
          <a:bodyPr/>
          <a:lstStyle/>
          <a:p>
            <a:r>
              <a:rPr lang="en-US" altLang="zh-CN">
                <a:ea typeface="宋体" pitchFamily="2" charset="-122"/>
              </a:rPr>
              <a:t>Software Flow</a:t>
            </a:r>
          </a:p>
        </p:txBody>
      </p:sp>
      <p:sp>
        <p:nvSpPr>
          <p:cNvPr id="699403" name="AutoShape 11"/>
          <p:cNvSpPr>
            <a:spLocks noChangeArrowheads="1"/>
          </p:cNvSpPr>
          <p:nvPr/>
        </p:nvSpPr>
        <p:spPr bwMode="auto">
          <a:xfrm>
            <a:off x="731838" y="4479925"/>
            <a:ext cx="2225675" cy="1727200"/>
          </a:xfrm>
          <a:prstGeom prst="flowChartProcess">
            <a:avLst/>
          </a:prstGeom>
          <a:gradFill rotWithShape="1">
            <a:gsLst>
              <a:gs pos="0">
                <a:srgbClr val="FF0000">
                  <a:gamma/>
                  <a:shade val="46275"/>
                  <a:invGamma/>
                </a:srgbClr>
              </a:gs>
              <a:gs pos="100000">
                <a:srgbClr val="FF0000"/>
              </a:gs>
            </a:gsLst>
            <a:lin ang="5400000" scaled="1"/>
          </a:gradFill>
          <a:ln w="9525" algn="ctr">
            <a:solidFill>
              <a:schemeClr val="tx1"/>
            </a:solidFill>
            <a:miter lim="800000"/>
            <a:headEnd/>
            <a:tailEnd/>
          </a:ln>
          <a:effectLst/>
        </p:spPr>
        <p:txBody>
          <a:bodyPr wrap="none" anchor="ctr"/>
          <a:lstStyle/>
          <a:p>
            <a:pPr algn="ctr"/>
            <a:r>
              <a:rPr lang="en-US" altLang="zh-CN">
                <a:solidFill>
                  <a:schemeClr val="bg1"/>
                </a:solidFill>
                <a:ea typeface="宋体" pitchFamily="2" charset="-122"/>
              </a:rPr>
              <a:t>Safety Checking</a:t>
            </a:r>
          </a:p>
          <a:p>
            <a:pPr algn="ctr"/>
            <a:r>
              <a:rPr lang="en-US" altLang="zh-CN">
                <a:solidFill>
                  <a:schemeClr val="bg1"/>
                </a:solidFill>
                <a:ea typeface="宋体" pitchFamily="2" charset="-122"/>
              </a:rPr>
              <a:t>Compiler</a:t>
            </a:r>
          </a:p>
        </p:txBody>
      </p:sp>
      <p:cxnSp>
        <p:nvCxnSpPr>
          <p:cNvPr id="699404" name="AutoShape 12"/>
          <p:cNvCxnSpPr>
            <a:cxnSpLocks noChangeShapeType="1"/>
            <a:stCxn id="0" idx="2"/>
            <a:endCxn id="699403" idx="0"/>
          </p:cNvCxnSpPr>
          <p:nvPr/>
        </p:nvCxnSpPr>
        <p:spPr bwMode="auto">
          <a:xfrm>
            <a:off x="1844675" y="2921000"/>
            <a:ext cx="0" cy="1558925"/>
          </a:xfrm>
          <a:prstGeom prst="straightConnector1">
            <a:avLst/>
          </a:prstGeom>
          <a:noFill/>
          <a:ln w="9525">
            <a:solidFill>
              <a:schemeClr val="tx1"/>
            </a:solidFill>
            <a:round/>
            <a:headEnd/>
            <a:tailEnd type="triangle" w="med" len="med"/>
          </a:ln>
          <a:effectLst/>
        </p:spPr>
      </p:cxnSp>
      <p:sp>
        <p:nvSpPr>
          <p:cNvPr id="699411" name="AutoShape 19"/>
          <p:cNvSpPr>
            <a:spLocks noChangeArrowheads="1"/>
          </p:cNvSpPr>
          <p:nvPr/>
        </p:nvSpPr>
        <p:spPr bwMode="auto">
          <a:xfrm>
            <a:off x="5854700" y="2174875"/>
            <a:ext cx="1881188" cy="576263"/>
          </a:xfrm>
          <a:prstGeom prst="flowChartProcess">
            <a:avLst/>
          </a:prstGeom>
          <a:gradFill rotWithShape="1">
            <a:gsLst>
              <a:gs pos="0">
                <a:srgbClr val="FF0000">
                  <a:gamma/>
                  <a:shade val="46275"/>
                  <a:invGamma/>
                </a:srgbClr>
              </a:gs>
              <a:gs pos="100000">
                <a:srgbClr val="FF0000"/>
              </a:gs>
            </a:gsLst>
            <a:lin ang="5400000" scaled="1"/>
          </a:gradFill>
          <a:ln w="9525" algn="ctr">
            <a:solidFill>
              <a:schemeClr val="tx1"/>
            </a:solidFill>
            <a:miter lim="800000"/>
            <a:headEnd/>
            <a:tailEnd/>
          </a:ln>
          <a:effectLst/>
        </p:spPr>
        <p:txBody>
          <a:bodyPr wrap="none" anchor="ctr"/>
          <a:lstStyle/>
          <a:p>
            <a:pPr algn="ctr"/>
            <a:r>
              <a:rPr lang="en-US" altLang="zh-CN">
                <a:solidFill>
                  <a:schemeClr val="bg1"/>
                </a:solidFill>
                <a:ea typeface="宋体" pitchFamily="2" charset="-122"/>
              </a:rPr>
              <a:t>Safety Verifier</a:t>
            </a:r>
            <a:endParaRPr lang="en-US" altLang="zh-CN" baseline="30000">
              <a:solidFill>
                <a:schemeClr val="bg1"/>
              </a:solidFill>
              <a:ea typeface="宋体" pitchFamily="2" charset="-122"/>
            </a:endParaRPr>
          </a:p>
        </p:txBody>
      </p:sp>
      <p:sp>
        <p:nvSpPr>
          <p:cNvPr id="699413" name="AutoShape 21"/>
          <p:cNvSpPr>
            <a:spLocks noChangeArrowheads="1"/>
          </p:cNvSpPr>
          <p:nvPr/>
        </p:nvSpPr>
        <p:spPr bwMode="auto">
          <a:xfrm>
            <a:off x="5854700" y="4249738"/>
            <a:ext cx="1881188" cy="423862"/>
          </a:xfrm>
          <a:prstGeom prst="flowChartProcess">
            <a:avLst/>
          </a:prstGeom>
          <a:gradFill rotWithShape="1">
            <a:gsLst>
              <a:gs pos="0">
                <a:srgbClr val="FF0000">
                  <a:gamma/>
                  <a:shade val="46275"/>
                  <a:invGamma/>
                </a:srgbClr>
              </a:gs>
              <a:gs pos="100000">
                <a:srgbClr val="FF0000"/>
              </a:gs>
            </a:gsLst>
            <a:lin ang="5400000" scaled="1"/>
          </a:gradFill>
          <a:ln w="9525" algn="ctr">
            <a:solidFill>
              <a:schemeClr val="tx1"/>
            </a:solidFill>
            <a:miter lim="800000"/>
            <a:headEnd/>
            <a:tailEnd/>
          </a:ln>
          <a:effectLst/>
        </p:spPr>
        <p:txBody>
          <a:bodyPr wrap="none" anchor="ctr"/>
          <a:lstStyle/>
          <a:p>
            <a:pPr algn="ctr"/>
            <a:r>
              <a:rPr lang="en-US" altLang="zh-CN">
                <a:solidFill>
                  <a:schemeClr val="bg1"/>
                </a:solidFill>
                <a:ea typeface="宋体" pitchFamily="2" charset="-122"/>
              </a:rPr>
              <a:t>Code Generator</a:t>
            </a:r>
            <a:endParaRPr lang="en-US" altLang="zh-CN" baseline="30000">
              <a:solidFill>
                <a:schemeClr val="bg1"/>
              </a:solidFill>
              <a:ea typeface="宋体" pitchFamily="2" charset="-122"/>
            </a:endParaRPr>
          </a:p>
        </p:txBody>
      </p:sp>
      <p:cxnSp>
        <p:nvCxnSpPr>
          <p:cNvPr id="699415" name="AutoShape 23"/>
          <p:cNvCxnSpPr>
            <a:cxnSpLocks noChangeShapeType="1"/>
            <a:stCxn id="699411" idx="2"/>
            <a:endCxn id="699413" idx="0"/>
          </p:cNvCxnSpPr>
          <p:nvPr/>
        </p:nvCxnSpPr>
        <p:spPr bwMode="auto">
          <a:xfrm>
            <a:off x="6796088" y="2751138"/>
            <a:ext cx="0" cy="1498600"/>
          </a:xfrm>
          <a:prstGeom prst="straightConnector1">
            <a:avLst/>
          </a:prstGeom>
          <a:noFill/>
          <a:ln w="9525">
            <a:solidFill>
              <a:schemeClr val="tx1"/>
            </a:solidFill>
            <a:round/>
            <a:headEnd/>
            <a:tailEnd type="triangle" w="med" len="med"/>
          </a:ln>
          <a:effectLst/>
        </p:spPr>
      </p:cxnSp>
      <p:cxnSp>
        <p:nvCxnSpPr>
          <p:cNvPr id="699418" name="AutoShape 26"/>
          <p:cNvCxnSpPr>
            <a:cxnSpLocks noChangeShapeType="1"/>
            <a:stCxn id="699413" idx="2"/>
            <a:endCxn id="699431" idx="0"/>
          </p:cNvCxnSpPr>
          <p:nvPr/>
        </p:nvCxnSpPr>
        <p:spPr bwMode="auto">
          <a:xfrm flipH="1">
            <a:off x="6780213" y="4673600"/>
            <a:ext cx="15875" cy="1109663"/>
          </a:xfrm>
          <a:prstGeom prst="straightConnector1">
            <a:avLst/>
          </a:prstGeom>
          <a:noFill/>
          <a:ln w="9525">
            <a:solidFill>
              <a:schemeClr val="tx1"/>
            </a:solidFill>
            <a:round/>
            <a:headEnd/>
            <a:tailEnd type="triangle" w="med" len="med"/>
          </a:ln>
          <a:effectLst/>
        </p:spPr>
      </p:cxnSp>
      <p:cxnSp>
        <p:nvCxnSpPr>
          <p:cNvPr id="699419" name="AutoShape 27"/>
          <p:cNvCxnSpPr>
            <a:cxnSpLocks noChangeShapeType="1"/>
            <a:stCxn id="699403" idx="3"/>
            <a:endCxn id="699411" idx="1"/>
          </p:cNvCxnSpPr>
          <p:nvPr/>
        </p:nvCxnSpPr>
        <p:spPr bwMode="auto">
          <a:xfrm flipV="1">
            <a:off x="2957513" y="2463800"/>
            <a:ext cx="2897187" cy="2879725"/>
          </a:xfrm>
          <a:prstGeom prst="bentConnector3">
            <a:avLst>
              <a:gd name="adj1" fmla="val 49972"/>
            </a:avLst>
          </a:prstGeom>
          <a:noFill/>
          <a:ln w="9525">
            <a:solidFill>
              <a:schemeClr val="tx1"/>
            </a:solidFill>
            <a:miter lim="800000"/>
            <a:headEnd/>
            <a:tailEnd type="triangle" w="med" len="med"/>
          </a:ln>
          <a:effectLst/>
        </p:spPr>
      </p:cxnSp>
      <p:sp>
        <p:nvSpPr>
          <p:cNvPr id="699420" name="Text Box 28"/>
          <p:cNvSpPr txBox="1">
            <a:spLocks noChangeArrowheads="1"/>
          </p:cNvSpPr>
          <p:nvPr/>
        </p:nvSpPr>
        <p:spPr bwMode="auto">
          <a:xfrm>
            <a:off x="1346200" y="1585913"/>
            <a:ext cx="1670050" cy="366712"/>
          </a:xfrm>
          <a:prstGeom prst="rect">
            <a:avLst/>
          </a:prstGeom>
          <a:noFill/>
          <a:ln w="9525" algn="ctr">
            <a:noFill/>
            <a:miter lim="800000"/>
            <a:headEnd/>
            <a:tailEnd/>
          </a:ln>
          <a:effectLst/>
        </p:spPr>
        <p:txBody>
          <a:bodyPr wrap="none">
            <a:spAutoFit/>
          </a:bodyPr>
          <a:lstStyle/>
          <a:p>
            <a:r>
              <a:rPr lang="en-US" altLang="zh-CN">
                <a:ea typeface="宋体" pitchFamily="2" charset="-122"/>
              </a:rPr>
              <a:t>Compile-Time:</a:t>
            </a:r>
          </a:p>
        </p:txBody>
      </p:sp>
      <p:sp>
        <p:nvSpPr>
          <p:cNvPr id="699421" name="Text Box 29"/>
          <p:cNvSpPr txBox="1">
            <a:spLocks noChangeArrowheads="1"/>
          </p:cNvSpPr>
          <p:nvPr/>
        </p:nvSpPr>
        <p:spPr bwMode="auto">
          <a:xfrm>
            <a:off x="5608638" y="1600200"/>
            <a:ext cx="2482850" cy="366713"/>
          </a:xfrm>
          <a:prstGeom prst="rect">
            <a:avLst/>
          </a:prstGeom>
          <a:noFill/>
          <a:ln w="9525" algn="ctr">
            <a:noFill/>
            <a:miter lim="800000"/>
            <a:headEnd/>
            <a:tailEnd/>
          </a:ln>
          <a:effectLst/>
        </p:spPr>
        <p:txBody>
          <a:bodyPr wrap="none">
            <a:spAutoFit/>
          </a:bodyPr>
          <a:lstStyle/>
          <a:p>
            <a:r>
              <a:rPr lang="en-US" altLang="zh-CN">
                <a:ea typeface="宋体" pitchFamily="2" charset="-122"/>
              </a:rPr>
              <a:t>Install/Load/Run-Time:</a:t>
            </a:r>
          </a:p>
        </p:txBody>
      </p:sp>
      <p:pic>
        <p:nvPicPr>
          <p:cNvPr id="699426" name="Picture 34" descr="MCj04298370000[1]"/>
          <p:cNvPicPr>
            <a:picLocks noChangeAspect="1" noChangeArrowheads="1"/>
          </p:cNvPicPr>
          <p:nvPr/>
        </p:nvPicPr>
        <p:blipFill>
          <a:blip r:embed="rId3"/>
          <a:srcRect/>
          <a:stretch>
            <a:fillRect/>
          </a:stretch>
        </p:blipFill>
        <p:spPr bwMode="auto">
          <a:xfrm>
            <a:off x="1158875" y="2136775"/>
            <a:ext cx="1371600" cy="784225"/>
          </a:xfrm>
          <a:prstGeom prst="rect">
            <a:avLst/>
          </a:prstGeom>
          <a:noFill/>
        </p:spPr>
      </p:pic>
      <p:sp>
        <p:nvSpPr>
          <p:cNvPr id="699427" name="Text Box 35"/>
          <p:cNvSpPr txBox="1">
            <a:spLocks noChangeArrowheads="1"/>
          </p:cNvSpPr>
          <p:nvPr/>
        </p:nvSpPr>
        <p:spPr bwMode="auto">
          <a:xfrm>
            <a:off x="1820863" y="3352800"/>
            <a:ext cx="2025650" cy="641350"/>
          </a:xfrm>
          <a:prstGeom prst="rect">
            <a:avLst/>
          </a:prstGeom>
          <a:noFill/>
          <a:ln w="9525" algn="ctr">
            <a:noFill/>
            <a:miter lim="800000"/>
            <a:headEnd/>
            <a:tailEnd/>
          </a:ln>
          <a:effectLst/>
        </p:spPr>
        <p:txBody>
          <a:bodyPr wrap="none">
            <a:spAutoFit/>
          </a:bodyPr>
          <a:lstStyle/>
          <a:p>
            <a:pPr algn="ctr"/>
            <a:r>
              <a:rPr lang="en-US" altLang="zh-CN">
                <a:ea typeface="宋体" pitchFamily="2" charset="-122"/>
              </a:rPr>
              <a:t>Kernel/Application</a:t>
            </a:r>
          </a:p>
          <a:p>
            <a:pPr algn="ctr"/>
            <a:r>
              <a:rPr lang="en-US" altLang="zh-CN">
                <a:ea typeface="宋体" pitchFamily="2" charset="-122"/>
              </a:rPr>
              <a:t>Source</a:t>
            </a:r>
          </a:p>
        </p:txBody>
      </p:sp>
      <p:sp>
        <p:nvSpPr>
          <p:cNvPr id="699428" name="Text Box 36"/>
          <p:cNvSpPr txBox="1">
            <a:spLocks noChangeArrowheads="1"/>
          </p:cNvSpPr>
          <p:nvPr/>
        </p:nvSpPr>
        <p:spPr bwMode="auto">
          <a:xfrm>
            <a:off x="3432175" y="5387975"/>
            <a:ext cx="1339850" cy="915988"/>
          </a:xfrm>
          <a:prstGeom prst="rect">
            <a:avLst/>
          </a:prstGeom>
          <a:noFill/>
          <a:ln w="9525" algn="ctr">
            <a:noFill/>
            <a:miter lim="800000"/>
            <a:headEnd/>
            <a:tailEnd/>
          </a:ln>
          <a:effectLst/>
        </p:spPr>
        <p:txBody>
          <a:bodyPr wrap="none">
            <a:spAutoFit/>
          </a:bodyPr>
          <a:lstStyle/>
          <a:p>
            <a:pPr algn="ctr"/>
            <a:r>
              <a:rPr lang="en-US" altLang="zh-CN">
                <a:ea typeface="宋体" pitchFamily="2" charset="-122"/>
              </a:rPr>
              <a:t>Bytecode</a:t>
            </a:r>
          </a:p>
          <a:p>
            <a:pPr algn="ctr"/>
            <a:r>
              <a:rPr lang="en-US" altLang="zh-CN">
                <a:ea typeface="宋体" pitchFamily="2" charset="-122"/>
              </a:rPr>
              <a:t>with</a:t>
            </a:r>
          </a:p>
          <a:p>
            <a:pPr algn="ctr"/>
            <a:r>
              <a:rPr lang="en-US" altLang="zh-CN">
                <a:ea typeface="宋体" pitchFamily="2" charset="-122"/>
              </a:rPr>
              <a:t>Safe Types</a:t>
            </a:r>
          </a:p>
        </p:txBody>
      </p:sp>
      <p:sp>
        <p:nvSpPr>
          <p:cNvPr id="699429" name="Text Box 37"/>
          <p:cNvSpPr txBox="1">
            <a:spLocks noChangeArrowheads="1"/>
          </p:cNvSpPr>
          <p:nvPr/>
        </p:nvSpPr>
        <p:spPr bwMode="auto">
          <a:xfrm>
            <a:off x="6783388" y="3013075"/>
            <a:ext cx="2012950" cy="915988"/>
          </a:xfrm>
          <a:prstGeom prst="rect">
            <a:avLst/>
          </a:prstGeom>
          <a:noFill/>
          <a:ln w="9525" algn="ctr">
            <a:noFill/>
            <a:miter lim="800000"/>
            <a:headEnd/>
            <a:tailEnd/>
          </a:ln>
          <a:effectLst/>
        </p:spPr>
        <p:txBody>
          <a:bodyPr wrap="none">
            <a:spAutoFit/>
          </a:bodyPr>
          <a:lstStyle/>
          <a:p>
            <a:pPr algn="ctr"/>
            <a:r>
              <a:rPr lang="en-US" altLang="zh-CN">
                <a:ea typeface="宋体" pitchFamily="2" charset="-122"/>
              </a:rPr>
              <a:t>Bytecode</a:t>
            </a:r>
          </a:p>
          <a:p>
            <a:pPr algn="ctr"/>
            <a:r>
              <a:rPr lang="en-US" altLang="zh-CN">
                <a:ea typeface="宋体" pitchFamily="2" charset="-122"/>
              </a:rPr>
              <a:t>+</a:t>
            </a:r>
          </a:p>
          <a:p>
            <a:pPr algn="ctr"/>
            <a:r>
              <a:rPr lang="en-US" altLang="zh-CN">
                <a:ea typeface="宋体" pitchFamily="2" charset="-122"/>
              </a:rPr>
              <a:t>Run-Time Checks</a:t>
            </a:r>
          </a:p>
        </p:txBody>
      </p:sp>
      <p:sp>
        <p:nvSpPr>
          <p:cNvPr id="699430" name="Text Box 38"/>
          <p:cNvSpPr txBox="1">
            <a:spLocks noChangeArrowheads="1"/>
          </p:cNvSpPr>
          <p:nvPr/>
        </p:nvSpPr>
        <p:spPr bwMode="auto">
          <a:xfrm>
            <a:off x="6915150" y="5056188"/>
            <a:ext cx="1441450" cy="366712"/>
          </a:xfrm>
          <a:prstGeom prst="rect">
            <a:avLst/>
          </a:prstGeom>
          <a:noFill/>
          <a:ln w="9525" algn="ctr">
            <a:noFill/>
            <a:miter lim="800000"/>
            <a:headEnd/>
            <a:tailEnd/>
          </a:ln>
          <a:effectLst/>
        </p:spPr>
        <p:txBody>
          <a:bodyPr wrap="none">
            <a:spAutoFit/>
          </a:bodyPr>
          <a:lstStyle/>
          <a:p>
            <a:r>
              <a:rPr lang="en-US" altLang="zh-CN">
                <a:ea typeface="宋体" pitchFamily="2" charset="-122"/>
              </a:rPr>
              <a:t>Native Code</a:t>
            </a:r>
          </a:p>
        </p:txBody>
      </p:sp>
      <p:sp>
        <p:nvSpPr>
          <p:cNvPr id="699431" name="AutoShape 39"/>
          <p:cNvSpPr>
            <a:spLocks noChangeArrowheads="1"/>
          </p:cNvSpPr>
          <p:nvPr/>
        </p:nvSpPr>
        <p:spPr bwMode="auto">
          <a:xfrm>
            <a:off x="5762625" y="5783263"/>
            <a:ext cx="2035175" cy="423862"/>
          </a:xfrm>
          <a:prstGeom prst="flowChartProcess">
            <a:avLst/>
          </a:prstGeom>
          <a:gradFill rotWithShape="1">
            <a:gsLst>
              <a:gs pos="0">
                <a:srgbClr val="FF0000">
                  <a:gamma/>
                  <a:shade val="46275"/>
                  <a:invGamma/>
                </a:srgbClr>
              </a:gs>
              <a:gs pos="100000">
                <a:srgbClr val="FF0000"/>
              </a:gs>
            </a:gsLst>
            <a:lin ang="5400000" scaled="1"/>
          </a:gradFill>
          <a:ln w="9525" algn="ctr">
            <a:solidFill>
              <a:schemeClr val="tx1"/>
            </a:solidFill>
            <a:miter lim="800000"/>
            <a:headEnd/>
            <a:tailEnd/>
          </a:ln>
          <a:effectLst/>
        </p:spPr>
        <p:txBody>
          <a:bodyPr wrap="none" anchor="ctr"/>
          <a:lstStyle/>
          <a:p>
            <a:pPr algn="ctr"/>
            <a:r>
              <a:rPr lang="en-US" altLang="zh-CN">
                <a:solidFill>
                  <a:schemeClr val="bg1"/>
                </a:solidFill>
                <a:ea typeface="宋体" pitchFamily="2" charset="-122"/>
              </a:rPr>
              <a:t>Hardware</a:t>
            </a:r>
            <a:endParaRPr lang="en-US" altLang="zh-CN" baseline="30000">
              <a:solidFill>
                <a:schemeClr val="bg1"/>
              </a:solidFill>
              <a:ea typeface="宋体" pitchFamily="2" charset="-122"/>
            </a:endParaRPr>
          </a:p>
        </p:txBody>
      </p:sp>
      <p:sp>
        <p:nvSpPr>
          <p:cNvPr id="699434" name="Text Box 42"/>
          <p:cNvSpPr txBox="1">
            <a:spLocks noChangeArrowheads="1"/>
          </p:cNvSpPr>
          <p:nvPr/>
        </p:nvSpPr>
        <p:spPr bwMode="auto">
          <a:xfrm>
            <a:off x="8027988" y="2046288"/>
            <a:ext cx="654050" cy="366712"/>
          </a:xfrm>
          <a:prstGeom prst="rect">
            <a:avLst/>
          </a:prstGeom>
          <a:noFill/>
          <a:ln w="9525" algn="ctr">
            <a:noFill/>
            <a:miter lim="800000"/>
            <a:headEnd/>
            <a:tailEnd/>
          </a:ln>
          <a:effectLst/>
        </p:spPr>
        <p:txBody>
          <a:bodyPr wrap="none">
            <a:spAutoFit/>
          </a:bodyPr>
          <a:lstStyle/>
          <a:p>
            <a:r>
              <a:rPr lang="en-US" altLang="zh-CN" b="1">
                <a:ea typeface="宋体" pitchFamily="2" charset="-122"/>
              </a:rPr>
              <a:t>TCB</a:t>
            </a:r>
          </a:p>
        </p:txBody>
      </p:sp>
    </p:spTree>
  </p:cSld>
  <p:clrMapOvr>
    <a:masterClrMapping/>
  </p:clrMapOvr>
  <p:transition advTm="9200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9"/>
</p:tagLst>
</file>

<file path=ppt/tags/tag2.xml><?xml version="1.0" encoding="utf-8"?>
<p:tagLst xmlns:a="http://schemas.openxmlformats.org/drawingml/2006/main" xmlns:r="http://schemas.openxmlformats.org/officeDocument/2006/relationships" xmlns:p="http://schemas.openxmlformats.org/presentationml/2006/main">
  <p:tag name="TIMING" val="|68.6|7.1|13.2"/>
</p:tagLst>
</file>

<file path=ppt/tags/tag3.xml><?xml version="1.0" encoding="utf-8"?>
<p:tagLst xmlns:a="http://schemas.openxmlformats.org/drawingml/2006/main" xmlns:r="http://schemas.openxmlformats.org/officeDocument/2006/relationships" xmlns:p="http://schemas.openxmlformats.org/presentationml/2006/main">
  <p:tag name="TIMING" val="|7.7|24.7|26.8"/>
</p:tagLst>
</file>

<file path=ppt/tags/tag4.xml><?xml version="1.0" encoding="utf-8"?>
<p:tagLst xmlns:a="http://schemas.openxmlformats.org/drawingml/2006/main" xmlns:r="http://schemas.openxmlformats.org/officeDocument/2006/relationships" xmlns:p="http://schemas.openxmlformats.org/presentationml/2006/main">
  <p:tag name="TIMING" val="|6.5|12|13.6|8.8"/>
</p:tagLst>
</file>

<file path=ppt/tags/tag5.xml><?xml version="1.0" encoding="utf-8"?>
<p:tagLst xmlns:a="http://schemas.openxmlformats.org/drawingml/2006/main" xmlns:r="http://schemas.openxmlformats.org/officeDocument/2006/relationships" xmlns:p="http://schemas.openxmlformats.org/presentationml/2006/main">
  <p:tag name="TIMING" val="|45.1"/>
</p:tagLst>
</file>

<file path=ppt/tags/tag6.xml><?xml version="1.0" encoding="utf-8"?>
<p:tagLst xmlns:a="http://schemas.openxmlformats.org/drawingml/2006/main" xmlns:r="http://schemas.openxmlformats.org/officeDocument/2006/relationships" xmlns:p="http://schemas.openxmlformats.org/presentationml/2006/main">
  <p:tag name="TIMING" val="|22.5"/>
</p:tagLst>
</file>

<file path=ppt/tags/tag7.xml><?xml version="1.0" encoding="utf-8"?>
<p:tagLst xmlns:a="http://schemas.openxmlformats.org/drawingml/2006/main" xmlns:r="http://schemas.openxmlformats.org/officeDocument/2006/relationships" xmlns:p="http://schemas.openxmlformats.org/presentationml/2006/main">
  <p:tag name="TIMING" val="|30.7|4.8|5.9"/>
</p:tagLst>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10</TotalTime>
  <Words>1821</Words>
  <Application>Microsoft Office PowerPoint</Application>
  <PresentationFormat>全屏显示(4:3)</PresentationFormat>
  <Paragraphs>450</Paragraphs>
  <Slides>30</Slides>
  <Notes>30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Template</vt:lpstr>
      <vt:lpstr>Microsoft Graph Chart</vt:lpstr>
      <vt:lpstr>Secure Virtual Architecture: A Safe Execution Environment for Commodity Operating Systems</vt:lpstr>
      <vt:lpstr>What is a Safe Execution Environment?</vt:lpstr>
      <vt:lpstr>State of the Art </vt:lpstr>
      <vt:lpstr>Why a Safe Execution Environment for Commodity Systems?</vt:lpstr>
      <vt:lpstr>Secure Virtual Architecture</vt:lpstr>
      <vt:lpstr>Contributions</vt:lpstr>
      <vt:lpstr>Outline</vt:lpstr>
      <vt:lpstr>SVA System Architecture</vt:lpstr>
      <vt:lpstr>Software Flow</vt:lpstr>
      <vt:lpstr>Virtual Instruction Set</vt:lpstr>
      <vt:lpstr>Outline</vt:lpstr>
      <vt:lpstr>Secure Virtual Architecture Goals</vt:lpstr>
      <vt:lpstr>SVA Safety Guarantees</vt:lpstr>
      <vt:lpstr>Safety Checks &amp; Transforms</vt:lpstr>
      <vt:lpstr>Naive Safety Checks</vt:lpstr>
      <vt:lpstr>Improved Object Lookups1</vt:lpstr>
      <vt:lpstr>Type Safe (Homogeneous) Partitions1</vt:lpstr>
      <vt:lpstr>Kernel Pool Allocator Constraints</vt:lpstr>
      <vt:lpstr>SVM Memory Safety</vt:lpstr>
      <vt:lpstr>Outline</vt:lpstr>
      <vt:lpstr>SVA-OS</vt:lpstr>
      <vt:lpstr>Safe Software/Hardware Interaction</vt:lpstr>
      <vt:lpstr>Prototype Implementation</vt:lpstr>
      <vt:lpstr>Linux Kernel Modifications</vt:lpstr>
      <vt:lpstr>Web Server Bandwidth</vt:lpstr>
      <vt:lpstr>Server Latency Overhead</vt:lpstr>
      <vt:lpstr>Exploits</vt:lpstr>
      <vt:lpstr>Performance Improvements</vt:lpstr>
      <vt:lpstr>Future Work</vt:lpstr>
      <vt:lpstr>Contributions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 Caches</dc:title>
  <dc:creator>sam</dc:creator>
  <cp:lastModifiedBy>sam</cp:lastModifiedBy>
  <cp:revision>4</cp:revision>
  <cp:lastPrinted>2011-02-23T00:18:43Z</cp:lastPrinted>
  <dcterms:created xsi:type="dcterms:W3CDTF">2012-02-22T07:15:18Z</dcterms:created>
  <dcterms:modified xsi:type="dcterms:W3CDTF">2012-02-22T07:25:36Z</dcterms:modified>
</cp:coreProperties>
</file>