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1"/>
    <p:sldMasterId id="2147483657" r:id="rId2"/>
  </p:sldMasterIdLst>
  <p:notesMasterIdLst>
    <p:notesMasterId r:id="rId18"/>
  </p:notesMasterIdLst>
  <p:sldIdLst>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C7EE07-BFF7-4FBA-89E5-6BAD4FE10133}">
  <a:tblStyle styleId="{59C7EE07-BFF7-4FBA-89E5-6BAD4FE10133}"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EEF81953-E6BC-484A-9505-845E5D9B9C65}"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2660777-5EBC-40E2-81CA-50190CD489F5}"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57499236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youtube.com/watch?v=o39Lw-ALDtA" TargetMode="External"/><Relationship Id="rId7" Type="http://schemas.openxmlformats.org/officeDocument/2006/relationships/hyperlink" Target="http://www.cs.uiuc.edu/homes/kingst/Home.html"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docs.google.com/viewer?url=http://www.cs.illinois.edu/homes/kingst/sasse12.pdf" TargetMode="External"/><Relationship Id="rId5" Type="http://schemas.openxmlformats.org/officeDocument/2006/relationships/hyperlink" Target="https://docs.google.com/viewer?url=http://www.cse.unsw.edu.au/~cs9242/10/exam/paper2-rev.pdf" TargetMode="External"/><Relationship Id="rId4" Type="http://schemas.openxmlformats.org/officeDocument/2006/relationships/hyperlink" Target="https://docs.google.com/viewer?url=https://wiki.engr.illinois.edu/download/attachments/119537746/cs523_websec2.pdf?version=1&amp;modificationDate=129849264500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e.google.com/p/chromium/issues/detail?id=117715"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code.google.com/chrome/extensions/npapi.html" TargetMode="External"/><Relationship Id="rId4" Type="http://schemas.openxmlformats.org/officeDocument/2006/relationships/hyperlink" Target="http://code.google.com/p/chromium/issues/detail?id=117736"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Computer_security"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en.wikipedia.org/wiki/Vulnerability_(computing)" TargetMode="External"/><Relationship Id="rId4" Type="http://schemas.openxmlformats.org/officeDocument/2006/relationships/hyperlink" Target="http://en.wikipedia.org/wiki/Software_bu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pPr lvl="0" rtl="0">
              <a:buNone/>
            </a:pPr>
            <a:r>
              <a:rPr lang="en"/>
              <a:t>
</a:t>
            </a:r>
          </a:p>
          <a:p>
            <a:pPr lvl="0" rtl="0">
              <a:buNone/>
            </a:pPr>
            <a:r>
              <a:rPr lang="en"/>
              <a:t>seminar:</a:t>
            </a:r>
          </a:p>
          <a:p>
            <a:pPr lvl="0" rtl="0">
              <a:buNone/>
            </a:pPr>
            <a:r>
              <a:rPr lang="en"/>
              <a:t>1. </a:t>
            </a:r>
            <a:r>
              <a:rPr lang="en" sz="1100" u="sng">
                <a:solidFill>
                  <a:schemeClr val="hlink"/>
                </a:solidFill>
                <a:hlinkClick r:id="rId3"/>
              </a:rPr>
              <a:t>http://www.youtube.com/watch?v=o39Lw-ALDtA</a:t>
            </a:r>
          </a:p>
          <a:p>
            <a:pPr lvl="0" rtl="0">
              <a:buNone/>
            </a:pPr>
            <a:r>
              <a:rPr lang="en"/>
              <a:t>reference slides: </a:t>
            </a:r>
          </a:p>
          <a:p>
            <a:pPr lvl="0" rtl="0">
              <a:buNone/>
            </a:pPr>
            <a:r>
              <a:rPr lang="en"/>
              <a:t>1. </a:t>
            </a:r>
            <a:r>
              <a:rPr lang="en" sz="1100" u="sng">
                <a:solidFill>
                  <a:schemeClr val="hlink"/>
                </a:solidFill>
                <a:hlinkClick r:id="rId4"/>
              </a:rPr>
              <a:t>https://docs.googl,e.com/viewer?url=https%3A%2F%2Fwiki.engr.illinois.edu%2Fdownload%2Fattachments%2F119537746%2Fcs523_websec2.pdf%3Fversion%3D1%26modificationDate%3D1298492645000</a:t>
            </a:r>
          </a:p>
          <a:p>
            <a:endParaRPr lang="en" sz="1100" u="sng">
              <a:solidFill>
                <a:schemeClr val="hlink"/>
              </a:solidFill>
              <a:hlinkClick r:id="rId4"/>
            </a:endParaRPr>
          </a:p>
          <a:p>
            <a:pPr lvl="0" rtl="0">
              <a:buNone/>
            </a:pPr>
            <a:r>
              <a:rPr lang="en"/>
              <a:t>pros cons questions:</a:t>
            </a:r>
          </a:p>
          <a:p>
            <a:pPr lvl="0" rtl="0">
              <a:buNone/>
            </a:pPr>
            <a:r>
              <a:rPr lang="en" sz="1100" u="sng">
                <a:solidFill>
                  <a:schemeClr val="hlink"/>
                </a:solidFill>
                <a:hlinkClick r:id="rId5"/>
              </a:rPr>
              <a:t>https://docs.google.com/viewer?url=http%3A%2F%2Fwww.cse.unsw.edu.au%2F~cs9242%2F10%2Fexam%2Fpaper2-rev.pdf</a:t>
            </a:r>
          </a:p>
          <a:p>
            <a:endParaRPr lang="en" sz="1100" u="sng">
              <a:solidFill>
                <a:schemeClr val="hlink"/>
              </a:solidFill>
              <a:hlinkClick r:id="rId5"/>
            </a:endParaRPr>
          </a:p>
          <a:p>
            <a:pPr lvl="0" rtl="0">
              <a:buNone/>
            </a:pPr>
            <a:r>
              <a:rPr lang="en"/>
              <a:t>IBOS papers:</a:t>
            </a:r>
          </a:p>
          <a:p>
            <a:pPr lvl="0" rtl="0">
              <a:buNone/>
            </a:pPr>
            <a:r>
              <a:rPr lang="en" sz="1100" u="sng">
                <a:solidFill>
                  <a:schemeClr val="hlink"/>
                </a:solidFill>
                <a:hlinkClick r:id="rId6"/>
              </a:rPr>
              <a:t>https://docs.google.com/viewer?url=http%3A%2F%2Fwww.cs.illinois.edu%2Fhomes%2Fkingst%2Fsasse12.pdf</a:t>
            </a:r>
          </a:p>
          <a:p>
            <a:endParaRPr lang="en" sz="1100" u="sng">
              <a:solidFill>
                <a:schemeClr val="hlink"/>
              </a:solidFill>
              <a:hlinkClick r:id="rId6"/>
            </a:endParaRPr>
          </a:p>
          <a:p>
            <a:pPr lvl="0" rtl="0">
              <a:buNone/>
            </a:pPr>
            <a:r>
              <a:rPr lang="en"/>
              <a:t>OPweb browser </a:t>
            </a:r>
          </a:p>
          <a:p>
            <a:pPr>
              <a:buNone/>
            </a:pPr>
            <a:r>
              <a:rPr lang="en" sz="1100" u="sng">
                <a:solidFill>
                  <a:schemeClr val="hlink"/>
                </a:solidFill>
                <a:hlinkClick r:id="rId7"/>
              </a:rPr>
              <a:t>http://www.cs.uiuc.edu/homes/kingst/Home.html</a:t>
            </a:r>
          </a:p>
        </p:txBody>
      </p:sp>
      <p:sp>
        <p:nvSpPr>
          <p:cNvPr id="287" name="Shape 2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pPr lvl="0" rtl="0">
              <a:buNone/>
            </a:pPr>
            <a:r>
              <a:rPr lang="en"/>
              <a:t>
Now, one way to look at their work is to see it as an experiment as to how small we can make the TCB. </a:t>
            </a:r>
          </a:p>
          <a:p>
            <a:pPr lvl="0" rtl="0">
              <a:buNone/>
            </a:pPr>
            <a:r>
              <a:rPr lang="en"/>
              <a:t>They compared IBOS to Firefox on linux and the other is Chrome OS where a modified linux kernel is running Chrome web  browser.</a:t>
            </a:r>
          </a:p>
          <a:p>
            <a:pPr lvl="0" rtl="0">
              <a:buNone/>
            </a:pPr>
            <a:r>
              <a:rPr lang="en"/>
              <a:t>LOC is not a security metric, rough approximation of complexity, may be meaningful in orders of magnitude. Is 2000 greater than 4000 may be ... may be not. Is 40,000 better than 4 millinon ... probably yes.</a:t>
            </a:r>
          </a:p>
        </p:txBody>
      </p:sp>
      <p:sp>
        <p:nvSpPr>
          <p:cNvPr id="405" name="Shape 40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pPr lvl="0" rtl="0">
              <a:buNone/>
            </a:pPr>
            <a:r>
              <a:rPr lang="en"/>
              <a:t>If device driver is compromised and does not count the frames correctly, it would not be detected by IBOS as verification depends on that.</a:t>
            </a:r>
          </a:p>
          <a:p>
            <a:endParaRPr lang="en"/>
          </a:p>
        </p:txBody>
      </p:sp>
      <p:sp>
        <p:nvSpPr>
          <p:cNvPr id="413" name="Shape 41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pPr lvl="0" rtl="0">
              <a:buNone/>
            </a:pPr>
            <a:r>
              <a:rPr lang="en"/>
              <a:t>
IBOS handles sandboxing bypass</a:t>
            </a:r>
          </a:p>
        </p:txBody>
      </p:sp>
      <p:sp>
        <p:nvSpPr>
          <p:cNvPr id="424" name="Shape 42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pPr lvl="0" rtl="0">
              <a:buNone/>
            </a:pPr>
            <a:r>
              <a:rPr lang="en"/>
              <a:t>
</a:t>
            </a:r>
          </a:p>
        </p:txBody>
      </p:sp>
      <p:sp>
        <p:nvSpPr>
          <p:cNvPr id="432" name="Shape 43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endParaRPr/>
          </a:p>
        </p:txBody>
      </p:sp>
      <p:sp>
        <p:nvSpPr>
          <p:cNvPr id="447" name="Shape 44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endParaRPr/>
          </a:p>
        </p:txBody>
      </p:sp>
      <p:sp>
        <p:nvSpPr>
          <p:cNvPr id="454" name="Shape 45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pPr lvl="0" rtl="0">
              <a:buNone/>
            </a:pPr>
            <a:r>
              <a:rPr lang="en"/>
              <a:t>So the question is , why we need a browser operating system?</a:t>
            </a:r>
          </a:p>
          <a:p>
            <a:pPr lvl="0" rtl="0">
              <a:buNone/>
            </a:pPr>
            <a:r>
              <a:rPr lang="en"/>
              <a:t>A browser was only used for viewing static data before. But now it transformed to view web-based applications. We use it to edit google docs, to play facebook games, and to chat with friends. Most of what we do takes place in a web browser.</a:t>
            </a:r>
            <a:br>
              <a:rPr lang="en"/>
            </a:br>
            <a:r>
              <a:rPr lang="en"/>
              <a:t>//So there comes ChromeOS.</a:t>
            </a:r>
            <a:br>
              <a:rPr lang="en"/>
            </a:br>
            <a:r>
              <a:rPr lang="en"/>
              <a:t>But, is your browser secure?</a:t>
            </a:r>
          </a:p>
          <a:p>
            <a:pPr lvl="0" rtl="0">
              <a:buNone/>
            </a:pPr>
            <a:r>
              <a:rPr lang="en"/>
              <a:t>The convenience of web-based applications also raise the complexity of browsers and make browsers be popular targets for attackers.</a:t>
            </a:r>
            <a:br>
              <a:rPr lang="en"/>
            </a:br>
            <a:r>
              <a:rPr lang="en"/>
              <a:t>The news below says Google raises ante for the second chrome hacking contest to 2 million dollars.</a:t>
            </a:r>
          </a:p>
          <a:p>
            <a:pPr lvl="0" rtl="0">
              <a:buClr>
                <a:srgbClr val="000000"/>
              </a:buClr>
              <a:buSzPct val="78571"/>
              <a:buFont typeface="Arial"/>
              <a:buNone/>
            </a:pPr>
            <a:r>
              <a:rPr lang="en"/>
              <a:t>//which indicates the security of a browser is really a critical issue.</a:t>
            </a:r>
          </a:p>
          <a:p>
            <a:pPr lvl="0" rtl="0">
              <a:buNone/>
            </a:pPr>
            <a:r>
              <a:rPr lang="en"/>
              <a:t>The contest took place yesterday and the winner was the same as last year</a:t>
            </a:r>
          </a:p>
          <a:p>
            <a:endParaRPr lang="en"/>
          </a:p>
          <a:p>
            <a:pPr lvl="0" rtl="0">
              <a:lnSpc>
                <a:spcPct val="115000"/>
              </a:lnSpc>
              <a:buNone/>
            </a:pPr>
            <a:r>
              <a:rPr lang="en" sz="1300">
                <a:solidFill>
                  <a:srgbClr val="333333"/>
                </a:solidFill>
              </a:rPr>
              <a:t>PinkiePie used several discrete bugs in order to get to a point where he could impersonate the Chrome extensions manager. After that, he focused on finding a way to break out of the browser's sandbox.</a:t>
            </a:r>
          </a:p>
          <a:p>
            <a:pPr lvl="0" rtl="0">
              <a:lnSpc>
                <a:spcPct val="115000"/>
              </a:lnSpc>
              <a:buNone/>
            </a:pPr>
            <a:r>
              <a:rPr lang="en" sz="1300">
                <a:solidFill>
                  <a:srgbClr val="333333"/>
                </a:solidFill>
              </a:rPr>
              <a:t>"Once he was impersonating the extensions manager, Pinkie used two more bugs to finally break out of the sandbox. The first bug (</a:t>
            </a:r>
            <a:r>
              <a:rPr lang="en" sz="1300" u="sng">
                <a:solidFill>
                  <a:srgbClr val="AB0F0E"/>
                </a:solidFill>
                <a:hlinkClick r:id="rId3"/>
              </a:rPr>
              <a:t>117715</a:t>
            </a:r>
            <a:r>
              <a:rPr lang="en" sz="1300">
                <a:solidFill>
                  <a:srgbClr val="333333"/>
                </a:solidFill>
              </a:rPr>
              <a:t>) allowed him to specify a load path for an extension from the extension manager’s renderer, something only the browser should be allowed to do. The second bug (</a:t>
            </a:r>
            <a:r>
              <a:rPr lang="en" sz="1300" u="sng">
                <a:solidFill>
                  <a:srgbClr val="AB0F0E"/>
                </a:solidFill>
                <a:hlinkClick r:id="rId4"/>
              </a:rPr>
              <a:t>117736</a:t>
            </a:r>
            <a:r>
              <a:rPr lang="en" sz="1300">
                <a:solidFill>
                  <a:srgbClr val="333333"/>
                </a:solidFill>
              </a:rPr>
              <a:t>) was a failure to prompt for confirmation prior to installing an unpacked </a:t>
            </a:r>
            <a:r>
              <a:rPr lang="en" sz="1300" u="sng">
                <a:solidFill>
                  <a:srgbClr val="AB0F0E"/>
                </a:solidFill>
                <a:hlinkClick r:id="rId5"/>
              </a:rPr>
              <a:t>NPAPI plug-in extension</a:t>
            </a:r>
            <a:r>
              <a:rPr lang="en" sz="1300">
                <a:solidFill>
                  <a:srgbClr val="333333"/>
                </a:solidFill>
              </a:rPr>
              <a:t>. With these two bugs Pinkie was able to install and run his own NPAPI plug-in that executed outside the sandbox at full user privilege," Google said.</a:t>
            </a:r>
          </a:p>
          <a:p>
            <a:endParaRPr lang="en" sz="1300">
              <a:solidFill>
                <a:srgbClr val="333333"/>
              </a:solidFill>
            </a:endParaRPr>
          </a:p>
        </p:txBody>
      </p:sp>
      <p:sp>
        <p:nvSpPr>
          <p:cNvPr id="297" name="Shape 29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pPr lvl="0" rtl="0">
              <a:buNone/>
            </a:pPr>
            <a:r>
              <a:rPr lang="en"/>
              <a:t>This figure shows the number of vulnerabilities of each browsers from National Vulnerability Database. It calculates the vulnerabilities been reported. so we can't tell if the vulnerability has been solved or not. And surprisingly the Chrome is the worst and the IE is the best in 2011. Any comments?</a:t>
            </a:r>
          </a:p>
          <a:p>
            <a:endParaRPr lang="en"/>
          </a:p>
          <a:p>
            <a:pPr lvl="0" rtl="0">
              <a:buNone/>
            </a:pPr>
            <a:r>
              <a:rPr lang="en"/>
              <a:t>The more users you have, the more popular attack target you will be. </a:t>
            </a:r>
          </a:p>
          <a:p>
            <a:endParaRPr lang="en"/>
          </a:p>
          <a:p>
            <a:pPr lvl="0" rtl="0">
              <a:buNone/>
            </a:pPr>
            <a:r>
              <a:rPr lang="en"/>
              <a:t>The attack at different layers has different consequence </a:t>
            </a:r>
          </a:p>
          <a:p>
            <a:pPr lvl="0" rtl="0">
              <a:buNone/>
            </a:pPr>
            <a:r>
              <a:rPr lang="en"/>
              <a:t>Attack at the topmost layer, the web apps, for example script injection into a web app, will only damage the web app.</a:t>
            </a:r>
          </a:p>
          <a:p>
            <a:pPr lvl="0" rtl="0">
              <a:buNone/>
            </a:pPr>
            <a:r>
              <a:rPr lang="en"/>
              <a:t>Attack at web browsers, which is more difficult, the attacker may get access to browser data and other system resources.</a:t>
            </a:r>
          </a:p>
          <a:p>
            <a:pPr lvl="0" rtl="0">
              <a:buNone/>
            </a:pPr>
            <a:r>
              <a:rPr lang="en"/>
              <a:t>Attack at the lowest layer of operating systems are the most serious attack, the attacker can access arbitrary states and control the system.</a:t>
            </a:r>
          </a:p>
          <a:p>
            <a:pPr lvl="0" rtl="0">
              <a:buNone/>
            </a:pPr>
            <a:r>
              <a:rPr lang="en"/>
              <a:t>The lower layer the attack take place, the larger the damage is.</a:t>
            </a:r>
          </a:p>
          <a:p>
            <a:endParaRPr lang="en"/>
          </a:p>
          <a:p>
            <a:pPr marL="914400" lvl="1" indent="-317500" rtl="0">
              <a:lnSpc>
                <a:spcPct val="150000"/>
              </a:lnSpc>
              <a:spcBef>
                <a:spcPts val="560"/>
              </a:spcBef>
              <a:buClr>
                <a:srgbClr val="000000"/>
              </a:buClr>
              <a:buSzPct val="58333"/>
              <a:buFont typeface="Courier New"/>
              <a:buChar char="o"/>
            </a:pPr>
            <a:r>
              <a:rPr lang="en" sz="2400"/>
              <a:t>cross-site scripting</a:t>
            </a:r>
          </a:p>
          <a:p>
            <a:endParaRPr lang="en" sz="2400"/>
          </a:p>
        </p:txBody>
      </p:sp>
      <p:sp>
        <p:nvSpPr>
          <p:cNvPr id="316" name="Shape 31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pPr lvl="0" rtl="0">
              <a:buNone/>
            </a:pPr>
            <a:r>
              <a:rPr lang="en" sz="1200"/>
              <a:t>The </a:t>
            </a:r>
            <a:r>
              <a:rPr lang="en" sz="1200" b="1"/>
              <a:t>trusted computing base</a:t>
            </a:r>
            <a:r>
              <a:rPr lang="en" sz="1200"/>
              <a:t> (TCB) is the set of components that are critical to </a:t>
            </a:r>
            <a:r>
              <a:rPr lang="en" sz="1200">
                <a:solidFill>
                  <a:srgbClr val="0B0080"/>
                </a:solidFill>
                <a:hlinkClick r:id="rId3"/>
              </a:rPr>
              <a:t>security</a:t>
            </a:r>
            <a:r>
              <a:rPr lang="en" sz="1200"/>
              <a:t>, </a:t>
            </a:r>
          </a:p>
          <a:p>
            <a:pPr lvl="0" rtl="0">
              <a:buNone/>
            </a:pPr>
            <a:r>
              <a:rPr lang="en" sz="1200"/>
              <a:t>If </a:t>
            </a:r>
            <a:r>
              <a:rPr lang="en" sz="1200">
                <a:solidFill>
                  <a:srgbClr val="0B0080"/>
                </a:solidFill>
                <a:hlinkClick r:id="rId4"/>
              </a:rPr>
              <a:t>bugs</a:t>
            </a:r>
            <a:r>
              <a:rPr lang="en" sz="1200"/>
              <a:t> or </a:t>
            </a:r>
            <a:r>
              <a:rPr lang="en" sz="1200">
                <a:solidFill>
                  <a:srgbClr val="0B0080"/>
                </a:solidFill>
                <a:hlinkClick r:id="rId5"/>
              </a:rPr>
              <a:t>vulnerabilities</a:t>
            </a:r>
            <a:r>
              <a:rPr lang="en" sz="1200"/>
              <a:t> occurring inside the TCB. they might jeopardize the entire system. </a:t>
            </a:r>
          </a:p>
          <a:p>
            <a:endParaRPr lang="en" sz="1200"/>
          </a:p>
          <a:p>
            <a:pPr lvl="0" rtl="0">
              <a:buNone/>
            </a:pPr>
            <a:r>
              <a:rPr lang="en"/>
              <a:t>The dark blue in this figure represents the TCB.</a:t>
            </a:r>
          </a:p>
          <a:p>
            <a:pPr lvl="0" rtl="0">
              <a:buNone/>
            </a:pPr>
            <a:r>
              <a:rPr lang="en"/>
              <a:t>we can see that in the monolithic system, the components are all in one address space, so if the Web App has been attacked, the whole system is in danger.</a:t>
            </a:r>
          </a:p>
          <a:p>
            <a:pPr lvl="0" rtl="0">
              <a:buNone/>
            </a:pPr>
            <a:r>
              <a:rPr lang="en"/>
              <a:t>therefore in the browser kernel, they move web app out of TCB. However, the TCB is still huge.</a:t>
            </a:r>
          </a:p>
          <a:p>
            <a:endParaRPr lang="en"/>
          </a:p>
          <a:p>
            <a:pPr lvl="0" rtl="0">
              <a:buNone/>
            </a:pPr>
            <a:r>
              <a:rPr lang="en"/>
              <a:t>To reduce TCB, some came up with the idea to use Microkernel,</a:t>
            </a:r>
          </a:p>
          <a:p>
            <a:pPr lvl="0" rtl="0">
              <a:buNone/>
            </a:pPr>
            <a:r>
              <a:rPr lang="en"/>
              <a:t>however, above the microkernel all the components are shared so you have to trust all the components. for example if a web app open a socket to the TCP/IP. and If the TCP/IP has been broken into, all the applications communicate with the TCP/IP are vulnerable. </a:t>
            </a:r>
          </a:p>
          <a:p>
            <a:endParaRPr lang="en"/>
          </a:p>
          <a:p>
            <a:pPr lvl="0" rtl="0">
              <a:buNone/>
            </a:pPr>
            <a:r>
              <a:rPr lang="en"/>
              <a:t>Therefore, IBOS kernel proposed to move the browser-level abstraction to the first class OS abstractions, and separate the browser functionality and browser security.</a:t>
            </a:r>
          </a:p>
          <a:p>
            <a:endParaRPr lang="en"/>
          </a:p>
          <a:p>
            <a:endParaRPr lang="en"/>
          </a:p>
        </p:txBody>
      </p:sp>
      <p:sp>
        <p:nvSpPr>
          <p:cNvPr id="324" name="Shape 32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pPr lvl="0" rtl="0">
              <a:buNone/>
            </a:pPr>
            <a:r>
              <a:rPr lang="en"/>
              <a:t>
Here's the design principles of IBOS</a:t>
            </a:r>
          </a:p>
          <a:p>
            <a:endParaRPr lang="en"/>
          </a:p>
          <a:p>
            <a:pPr lvl="0" rtl="0">
              <a:buNone/>
            </a:pPr>
            <a:r>
              <a:rPr lang="en"/>
              <a:t>Make security decisions at the lowest layer, </a:t>
            </a:r>
          </a:p>
          <a:p>
            <a:pPr lvl="0" rtl="0">
              <a:buNone/>
            </a:pPr>
            <a:r>
              <a:rPr lang="en"/>
              <a:t>using a narrow interface to prevent misuse of sharing between web apps and traditional apps</a:t>
            </a:r>
          </a:p>
          <a:p>
            <a:pPr lvl="0" rtl="0">
              <a:buNone/>
            </a:pPr>
            <a:r>
              <a:rPr lang="en"/>
              <a:t>improve the security without changing current web-based applications</a:t>
            </a:r>
          </a:p>
          <a:p>
            <a:pPr lvl="0" rtl="0">
              <a:buNone/>
            </a:pPr>
            <a:r>
              <a:rPr lang="en"/>
              <a:t>make the architecture easy to adapt for future browser</a:t>
            </a:r>
          </a:p>
          <a:p>
            <a:pPr lvl="0" rtl="0">
              <a:buNone/>
            </a:pPr>
            <a:r>
              <a:rPr lang="en"/>
              <a:t>Avoid sandboxing since it makes the system complex and difficult to implement correctly</a:t>
            </a:r>
          </a:p>
          <a:p>
            <a:endParaRPr lang="en"/>
          </a:p>
          <a:p>
            <a:pPr lvl="0" rtl="0">
              <a:buNone/>
            </a:pPr>
            <a:r>
              <a:rPr lang="en"/>
              <a:t>Any drawbacks with these principles?</a:t>
            </a:r>
          </a:p>
          <a:p>
            <a:pPr lvl="0" rtl="0">
              <a:buNone/>
            </a:pPr>
            <a:r>
              <a:rPr lang="en"/>
              <a:t>for example, Should web browsers support backwards compatibility over security?</a:t>
            </a:r>
          </a:p>
        </p:txBody>
      </p:sp>
      <p:sp>
        <p:nvSpPr>
          <p:cNvPr id="331" name="Shape 33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pPr lvl="0" rtl="0">
              <a:buNone/>
            </a:pPr>
            <a:r>
              <a:rPr lang="en"/>
              <a:t>This figure is the architecture of IBOS, the blue part is its trust computing base.</a:t>
            </a:r>
          </a:p>
          <a:p>
            <a:pPr lvl="0" rtl="0">
              <a:buNone/>
            </a:pPr>
            <a:r>
              <a:rPr lang="en"/>
              <a:t>The IBOS kernel is based on microkernel approach. so we can see that the device drivers are running out of the kernel.</a:t>
            </a:r>
          </a:p>
          <a:p>
            <a:pPr lvl="0" rtl="0">
              <a:buNone/>
            </a:pPr>
            <a:r>
              <a:rPr lang="en"/>
              <a:t>And the browser abstractions manage the HTTP requests, local storage, and displaying UI.</a:t>
            </a:r>
          </a:p>
          <a:p>
            <a:pPr lvl="0" rtl="0">
              <a:buNone/>
            </a:pPr>
            <a:r>
              <a:rPr lang="en"/>
              <a:t>It also supports traditional APP, by adding a Unix Layer on top of the browser abstraction.</a:t>
            </a:r>
          </a:p>
          <a:p>
            <a:endParaRPr lang="en"/>
          </a:p>
          <a:p>
            <a:pPr lvl="0" rtl="0">
              <a:buNone/>
            </a:pPr>
            <a:r>
              <a:rPr lang="en"/>
              <a:t>Plugins are treated as traditional APP. It access browser states though standard plugin programming interface. Does it make sense to you?</a:t>
            </a:r>
            <a:br>
              <a:rPr lang="en"/>
            </a:br>
            <a:r>
              <a:rPr lang="en"/>
              <a:t/>
            </a:r>
            <a:br>
              <a:rPr lang="en"/>
            </a:br>
            <a:r>
              <a:rPr lang="en"/>
              <a:t>It seems like the performance is decreased and the security is not improved in this case.</a:t>
            </a:r>
          </a:p>
        </p:txBody>
      </p:sp>
      <p:sp>
        <p:nvSpPr>
          <p:cNvPr id="339" name="Shape 33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pPr lvl="0" rtl="0">
              <a:buNone/>
            </a:pPr>
            <a:r>
              <a:rPr lang="en"/>
              <a:t>IBOS uses labels to specify the resources a process can access.</a:t>
            </a:r>
          </a:p>
          <a:p>
            <a:pPr lvl="0" rtl="0">
              <a:buNone/>
            </a:pPr>
            <a:r>
              <a:rPr lang="en"/>
              <a:t>Labels are inferred by kernel. The label of traditional process is local host. and the label of web page instances are extract from the URL. When the web page is loading, it will make some network requests. The label of them is depends on where the requests are made to. IBOS uses this way to separate the network process and could give them different policies.</a:t>
            </a:r>
          </a:p>
        </p:txBody>
      </p:sp>
      <p:sp>
        <p:nvSpPr>
          <p:cNvPr id="364" name="Shape 36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endParaRPr/>
          </a:p>
        </p:txBody>
      </p:sp>
      <p:sp>
        <p:nvSpPr>
          <p:cNvPr id="390" name="Shape 39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pPr lvl="0" rtl="0">
              <a:buNone/>
            </a:pPr>
            <a:r>
              <a:rPr lang="en"/>
              <a:t>
</a:t>
            </a:r>
          </a:p>
        </p:txBody>
      </p:sp>
      <p:sp>
        <p:nvSpPr>
          <p:cNvPr id="397" name="Shape 39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474"/>
          </a:xfrm>
          <a:prstGeom prst="rect">
            <a:avLst/>
          </a:prstGeom>
          <a:noFill/>
          <a:ln>
            <a:noFill/>
          </a:ln>
        </p:spPr>
        <p:txBody>
          <a:bodyPr lIns="91425" tIns="91425" rIns="91425" bIns="91425" anchor="b" anchorCtr="0"/>
          <a:lstStyle>
            <a:lvl1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9" name="Shape 9"/>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25"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6" name="Shape 16"/>
          <p:cNvSpPr txBox="1">
            <a:spLocks noGrp="1"/>
          </p:cNvSpPr>
          <p:nvPr>
            <p:ph type="body" idx="2"/>
          </p:nvPr>
        </p:nvSpPr>
        <p:spPr>
          <a:xfrm>
            <a:off x="4692273" y="1600200"/>
            <a:ext cx="3994525"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693"/>
          </a:xfrm>
          <a:prstGeom prst="rect">
            <a:avLst/>
          </a:prstGeom>
          <a:noFill/>
          <a:ln>
            <a:noFill/>
          </a:ln>
        </p:spPr>
        <p:txBody>
          <a:bodyPr lIns="91425" tIns="91425" rIns="91425" bIns="91425" anchor="t" anchorCtr="0"/>
          <a:lstStyle>
            <a:lvl1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stretch>
            <a:fillRect/>
          </a:stretch>
        </a:blipFill>
        <a:effectLst/>
      </p:bgPr>
    </p:bg>
    <p:spTree>
      <p:nvGrpSpPr>
        <p:cNvPr id="1" name="Shape 28"/>
        <p:cNvGrpSpPr/>
        <p:nvPr/>
      </p:nvGrpSpPr>
      <p:grpSpPr>
        <a:xfrm>
          <a:off x="0" y="0"/>
          <a:ext cx="0" cy="0"/>
          <a:chOff x="0" y="0"/>
          <a:chExt cx="0" cy="0"/>
        </a:xfrm>
      </p:grpSpPr>
      <p:sp>
        <p:nvSpPr>
          <p:cNvPr id="29" name="Shape 29"/>
          <p:cNvSpPr txBox="1">
            <a:spLocks noGrp="1"/>
          </p:cNvSpPr>
          <p:nvPr>
            <p:ph type="ctrTitle"/>
          </p:nvPr>
        </p:nvSpPr>
        <p:spPr>
          <a:xfrm>
            <a:off x="250825" y="4900612"/>
            <a:ext cx="5184775" cy="544511"/>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defRPr sz="4400" b="0" i="0" u="none" strike="noStrike" cap="none" baseline="0">
                <a:solidFill>
                  <a:schemeClr val="lt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0" name="Shape 30"/>
          <p:cNvSpPr txBox="1">
            <a:spLocks noGrp="1"/>
          </p:cNvSpPr>
          <p:nvPr>
            <p:ph type="title" idx="2"/>
          </p:nvPr>
        </p:nvSpPr>
        <p:spPr>
          <a:xfrm>
            <a:off x="457200" y="274637"/>
            <a:ext cx="8229600" cy="1143000"/>
          </a:xfrm>
          <a:prstGeom prst="rect">
            <a:avLst/>
          </a:prstGeom>
          <a:noFill/>
          <a:ln>
            <a:noFill/>
          </a:ln>
        </p:spPr>
        <p:txBody>
          <a:bodyPr lIns="91425" tIns="91425" rIns="91425" bIns="91425" anchor="ctr" anchorCtr="0"/>
          <a:lstStyle>
            <a:lvl1pPr algn="ctr" rtl="0">
              <a:lnSpc>
                <a:spcPct val="100000"/>
              </a:lnSpc>
              <a:spcBef>
                <a:spcPts val="0"/>
              </a:spcBef>
              <a:spcAft>
                <a:spcPts val="0"/>
              </a:spcAft>
              <a:defRPr sz="4400">
                <a:solidFill>
                  <a:schemeClr val="dk2"/>
                </a:solidFill>
                <a:latin typeface="Arial"/>
                <a:ea typeface="Arial"/>
                <a:cs typeface="Arial"/>
                <a:sym typeface="Arial"/>
              </a:defRPr>
            </a:lvl1pPr>
            <a:lvl2pPr algn="ctr" rtl="0">
              <a:lnSpc>
                <a:spcPct val="100000"/>
              </a:lnSpc>
              <a:spcBef>
                <a:spcPts val="0"/>
              </a:spcBef>
              <a:spcAft>
                <a:spcPts val="0"/>
              </a:spcAft>
              <a:defRPr sz="4400">
                <a:solidFill>
                  <a:schemeClr val="dk2"/>
                </a:solidFill>
                <a:latin typeface="Arial"/>
                <a:ea typeface="Arial"/>
                <a:cs typeface="Arial"/>
                <a:sym typeface="Arial"/>
              </a:defRPr>
            </a:lvl2pPr>
            <a:lvl3pPr algn="ctr" rtl="0">
              <a:lnSpc>
                <a:spcPct val="100000"/>
              </a:lnSpc>
              <a:spcBef>
                <a:spcPts val="0"/>
              </a:spcBef>
              <a:spcAft>
                <a:spcPts val="0"/>
              </a:spcAft>
              <a:defRPr sz="4400">
                <a:solidFill>
                  <a:schemeClr val="dk2"/>
                </a:solidFill>
                <a:latin typeface="Arial"/>
                <a:ea typeface="Arial"/>
                <a:cs typeface="Arial"/>
                <a:sym typeface="Arial"/>
              </a:defRPr>
            </a:lvl3pPr>
            <a:lvl4pPr algn="ctr" rtl="0">
              <a:lnSpc>
                <a:spcPct val="100000"/>
              </a:lnSpc>
              <a:spcBef>
                <a:spcPts val="0"/>
              </a:spcBef>
              <a:spcAft>
                <a:spcPts val="0"/>
              </a:spcAft>
              <a:defRPr sz="4400">
                <a:solidFill>
                  <a:schemeClr val="dk2"/>
                </a:solidFill>
                <a:latin typeface="Arial"/>
                <a:ea typeface="Arial"/>
                <a:cs typeface="Arial"/>
                <a:sym typeface="Arial"/>
              </a:defRPr>
            </a:lvl4pPr>
            <a:lvl5pPr algn="ctr" rtl="0">
              <a:lnSpc>
                <a:spcPct val="100000"/>
              </a:lnSpc>
              <a:spcBef>
                <a:spcPts val="0"/>
              </a:spcBef>
              <a:spcAft>
                <a:spcPts val="0"/>
              </a:spcAft>
              <a:defRPr sz="4400">
                <a:solidFill>
                  <a:schemeClr val="dk2"/>
                </a:solidFill>
                <a:latin typeface="Arial"/>
                <a:ea typeface="Arial"/>
                <a:cs typeface="Arial"/>
                <a:sym typeface="Arial"/>
              </a:defRPr>
            </a:lvl5pPr>
            <a:lvl6pPr algn="ctr" rtl="0">
              <a:lnSpc>
                <a:spcPct val="100000"/>
              </a:lnSpc>
              <a:spcBef>
                <a:spcPts val="0"/>
              </a:spcBef>
              <a:spcAft>
                <a:spcPts val="0"/>
              </a:spcAft>
              <a:defRPr sz="4400">
                <a:solidFill>
                  <a:schemeClr val="dk2"/>
                </a:solidFill>
                <a:latin typeface="Arial"/>
                <a:ea typeface="Arial"/>
                <a:cs typeface="Arial"/>
                <a:sym typeface="Arial"/>
              </a:defRPr>
            </a:lvl6pPr>
            <a:lvl7pPr algn="ctr" rtl="0">
              <a:lnSpc>
                <a:spcPct val="100000"/>
              </a:lnSpc>
              <a:spcBef>
                <a:spcPts val="0"/>
              </a:spcBef>
              <a:spcAft>
                <a:spcPts val="0"/>
              </a:spcAft>
              <a:defRPr sz="4400">
                <a:solidFill>
                  <a:schemeClr val="dk2"/>
                </a:solidFill>
                <a:latin typeface="Arial"/>
                <a:ea typeface="Arial"/>
                <a:cs typeface="Arial"/>
                <a:sym typeface="Arial"/>
              </a:defRPr>
            </a:lvl7pPr>
            <a:lvl8pPr algn="ctr" rtl="0">
              <a:lnSpc>
                <a:spcPct val="100000"/>
              </a:lnSpc>
              <a:spcBef>
                <a:spcPts val="0"/>
              </a:spcBef>
              <a:spcAft>
                <a:spcPts val="0"/>
              </a:spcAft>
              <a:defRPr sz="4400">
                <a:solidFill>
                  <a:schemeClr val="dk2"/>
                </a:solidFill>
                <a:latin typeface="Arial"/>
                <a:ea typeface="Arial"/>
                <a:cs typeface="Arial"/>
                <a:sym typeface="Arial"/>
              </a:defRPr>
            </a:lvl8pPr>
            <a:lvl9pPr algn="ctr" rtl="0">
              <a:lnSpc>
                <a:spcPct val="100000"/>
              </a:lnSpc>
              <a:spcBef>
                <a:spcPts val="0"/>
              </a:spcBef>
              <a:spcAft>
                <a:spcPts val="0"/>
              </a:spcAft>
              <a:defRPr sz="4400">
                <a:solidFill>
                  <a:schemeClr val="dk2"/>
                </a:solidFill>
                <a:latin typeface="Arial"/>
                <a:ea typeface="Arial"/>
                <a:cs typeface="Arial"/>
                <a:sym typeface="Arial"/>
              </a:defRPr>
            </a:lvl9pPr>
          </a:lstStyle>
          <a:p>
            <a:endParaRPr/>
          </a:p>
        </p:txBody>
      </p:sp>
      <p:sp>
        <p:nvSpPr>
          <p:cNvPr id="31" name="Shape 31"/>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77800" rtl="0">
              <a:lnSpc>
                <a:spcPct val="100000"/>
              </a:lnSpc>
              <a:spcBef>
                <a:spcPts val="560"/>
              </a:spcBef>
              <a:spcAft>
                <a:spcPts val="0"/>
              </a:spcAft>
              <a:buFont typeface="Arial"/>
              <a:buChar char="•"/>
              <a:defRPr sz="2800"/>
            </a:lvl2pPr>
            <a:lvl3pPr marL="1143000" indent="-136525" rtl="0">
              <a:lnSpc>
                <a:spcPct val="100000"/>
              </a:lnSpc>
              <a:spcBef>
                <a:spcPts val="480"/>
              </a:spcBef>
              <a:spcAft>
                <a:spcPts val="0"/>
              </a:spcAft>
              <a:buFont typeface="Arial"/>
              <a:buChar char="•"/>
              <a:defRPr sz="2400"/>
            </a:lvl3pPr>
            <a:lvl4pPr marL="1600200" indent="-152400" rtl="0">
              <a:lnSpc>
                <a:spcPct val="100000"/>
              </a:lnSpc>
              <a:spcBef>
                <a:spcPts val="400"/>
              </a:spcBef>
              <a:spcAft>
                <a:spcPts val="0"/>
              </a:spcAft>
              <a:buFont typeface="Arial"/>
              <a:buChar char="•"/>
              <a:defRPr sz="2000"/>
            </a:lvl4pPr>
            <a:lvl5pPr marL="2057400" indent="-152400" rtl="0">
              <a:lnSpc>
                <a:spcPct val="100000"/>
              </a:lnSpc>
              <a:spcBef>
                <a:spcPts val="400"/>
              </a:spcBef>
              <a:spcAft>
                <a:spcPts val="0"/>
              </a:spcAft>
              <a:buFont typeface="Arial"/>
              <a:buChar char="•"/>
              <a:defRPr sz="2000"/>
            </a:lvl5pPr>
            <a:lvl6pPr marL="25146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6pPr>
            <a:lvl7pPr marL="29718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7pPr>
            <a:lvl8pPr marL="34290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8pPr>
            <a:lvl9pPr marL="38862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9pPr>
          </a:lstStyle>
          <a:p>
            <a:endParaRPr/>
          </a:p>
        </p:txBody>
      </p:sp>
      <p:sp>
        <p:nvSpPr>
          <p:cNvPr id="32" name="Shape 32"/>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4" name="Shape 34"/>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x" type="tx">
  <p:cSld name="tx">
    <p:bg>
      <p:bgPr>
        <a:blipFill>
          <a:blip r:embed="rId2"/>
          <a:stretch>
            <a:fillRect/>
          </a:stretch>
        </a:blip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95287" y="188911"/>
            <a:ext cx="8229600" cy="981074"/>
          </a:xfrm>
          <a:prstGeom prst="rect">
            <a:avLst/>
          </a:prstGeom>
          <a:noFill/>
          <a:ln>
            <a:noFill/>
          </a:ln>
        </p:spPr>
        <p:txBody>
          <a:bodyPr lIns="91425" tIns="91425" rIns="91425" bIns="91425" anchor="t" anchorCtr="0"/>
          <a:lstStyle>
            <a:lvl1pPr algn="ctr" rtl="0">
              <a:lnSpc>
                <a:spcPct val="100000"/>
              </a:lnSpc>
              <a:spcBef>
                <a:spcPts val="0"/>
              </a:spcBef>
              <a:spcAft>
                <a:spcPts val="0"/>
              </a:spcAft>
              <a:defRPr sz="4400">
                <a:solidFill>
                  <a:schemeClr val="dk2"/>
                </a:solidFill>
                <a:latin typeface="Arial"/>
                <a:ea typeface="Arial"/>
                <a:cs typeface="Arial"/>
                <a:sym typeface="Arial"/>
              </a:defRPr>
            </a:lvl1pPr>
            <a:lvl2pPr algn="ctr" rtl="0">
              <a:lnSpc>
                <a:spcPct val="100000"/>
              </a:lnSpc>
              <a:spcBef>
                <a:spcPts val="0"/>
              </a:spcBef>
              <a:spcAft>
                <a:spcPts val="0"/>
              </a:spcAft>
              <a:defRPr sz="4400">
                <a:solidFill>
                  <a:schemeClr val="dk2"/>
                </a:solidFill>
                <a:latin typeface="Arial"/>
                <a:ea typeface="Arial"/>
                <a:cs typeface="Arial"/>
                <a:sym typeface="Arial"/>
              </a:defRPr>
            </a:lvl2pPr>
            <a:lvl3pPr algn="ctr" rtl="0">
              <a:lnSpc>
                <a:spcPct val="100000"/>
              </a:lnSpc>
              <a:spcBef>
                <a:spcPts val="0"/>
              </a:spcBef>
              <a:spcAft>
                <a:spcPts val="0"/>
              </a:spcAft>
              <a:defRPr sz="4400">
                <a:solidFill>
                  <a:schemeClr val="dk2"/>
                </a:solidFill>
                <a:latin typeface="Arial"/>
                <a:ea typeface="Arial"/>
                <a:cs typeface="Arial"/>
                <a:sym typeface="Arial"/>
              </a:defRPr>
            </a:lvl3pPr>
            <a:lvl4pPr algn="ctr" rtl="0">
              <a:lnSpc>
                <a:spcPct val="100000"/>
              </a:lnSpc>
              <a:spcBef>
                <a:spcPts val="0"/>
              </a:spcBef>
              <a:spcAft>
                <a:spcPts val="0"/>
              </a:spcAft>
              <a:defRPr sz="4400">
                <a:solidFill>
                  <a:schemeClr val="dk2"/>
                </a:solidFill>
                <a:latin typeface="Arial"/>
                <a:ea typeface="Arial"/>
                <a:cs typeface="Arial"/>
                <a:sym typeface="Arial"/>
              </a:defRPr>
            </a:lvl4pPr>
            <a:lvl5pPr algn="ctr" rtl="0">
              <a:lnSpc>
                <a:spcPct val="100000"/>
              </a:lnSpc>
              <a:spcBef>
                <a:spcPts val="0"/>
              </a:spcBef>
              <a:spcAft>
                <a:spcPts val="0"/>
              </a:spcAft>
              <a:defRPr sz="4400">
                <a:solidFill>
                  <a:schemeClr val="dk2"/>
                </a:solidFill>
                <a:latin typeface="Arial"/>
                <a:ea typeface="Arial"/>
                <a:cs typeface="Arial"/>
                <a:sym typeface="Arial"/>
              </a:defRPr>
            </a:lvl5pPr>
            <a:lvl6pPr algn="ctr" rtl="0">
              <a:lnSpc>
                <a:spcPct val="100000"/>
              </a:lnSpc>
              <a:spcBef>
                <a:spcPts val="0"/>
              </a:spcBef>
              <a:spcAft>
                <a:spcPts val="0"/>
              </a:spcAft>
              <a:defRPr sz="4400">
                <a:solidFill>
                  <a:schemeClr val="dk2"/>
                </a:solidFill>
                <a:latin typeface="Arial"/>
                <a:ea typeface="Arial"/>
                <a:cs typeface="Arial"/>
                <a:sym typeface="Arial"/>
              </a:defRPr>
            </a:lvl6pPr>
            <a:lvl7pPr algn="ctr" rtl="0">
              <a:lnSpc>
                <a:spcPct val="100000"/>
              </a:lnSpc>
              <a:spcBef>
                <a:spcPts val="0"/>
              </a:spcBef>
              <a:spcAft>
                <a:spcPts val="0"/>
              </a:spcAft>
              <a:defRPr sz="4400">
                <a:solidFill>
                  <a:schemeClr val="dk2"/>
                </a:solidFill>
                <a:latin typeface="Arial"/>
                <a:ea typeface="Arial"/>
                <a:cs typeface="Arial"/>
                <a:sym typeface="Arial"/>
              </a:defRPr>
            </a:lvl7pPr>
            <a:lvl8pPr algn="ctr" rtl="0">
              <a:lnSpc>
                <a:spcPct val="100000"/>
              </a:lnSpc>
              <a:spcBef>
                <a:spcPts val="0"/>
              </a:spcBef>
              <a:spcAft>
                <a:spcPts val="0"/>
              </a:spcAft>
              <a:defRPr sz="4400">
                <a:solidFill>
                  <a:schemeClr val="dk2"/>
                </a:solidFill>
                <a:latin typeface="Arial"/>
                <a:ea typeface="Arial"/>
                <a:cs typeface="Arial"/>
                <a:sym typeface="Arial"/>
              </a:defRPr>
            </a:lvl8pPr>
            <a:lvl9pPr algn="ctr" rtl="0">
              <a:lnSpc>
                <a:spcPct val="100000"/>
              </a:lnSpc>
              <a:spcBef>
                <a:spcPts val="0"/>
              </a:spcBef>
              <a:spcAft>
                <a:spcPts val="0"/>
              </a:spcAft>
              <a:defRPr sz="4400">
                <a:solidFill>
                  <a:schemeClr val="dk2"/>
                </a:solidFill>
                <a:latin typeface="Arial"/>
                <a:ea typeface="Arial"/>
                <a:cs typeface="Arial"/>
                <a:sym typeface="Arial"/>
              </a:defRPr>
            </a:lvl9pPr>
          </a:lstStyle>
          <a:p>
            <a:endParaRPr/>
          </a:p>
        </p:txBody>
      </p:sp>
      <p:sp>
        <p:nvSpPr>
          <p:cNvPr id="37" name="Shape 37"/>
          <p:cNvSpPr txBox="1">
            <a:spLocks noGrp="1"/>
          </p:cNvSpPr>
          <p:nvPr>
            <p:ph type="body" idx="1"/>
          </p:nvPr>
        </p:nvSpPr>
        <p:spPr>
          <a:xfrm>
            <a:off x="457200" y="1855786"/>
            <a:ext cx="8229600" cy="4525961"/>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77800" rtl="0">
              <a:lnSpc>
                <a:spcPct val="100000"/>
              </a:lnSpc>
              <a:spcBef>
                <a:spcPts val="560"/>
              </a:spcBef>
              <a:spcAft>
                <a:spcPts val="0"/>
              </a:spcAft>
              <a:buFont typeface="Arial"/>
              <a:buChar char="•"/>
              <a:defRPr sz="2800"/>
            </a:lvl2pPr>
            <a:lvl3pPr marL="1143000" indent="-136525" rtl="0">
              <a:lnSpc>
                <a:spcPct val="100000"/>
              </a:lnSpc>
              <a:spcBef>
                <a:spcPts val="480"/>
              </a:spcBef>
              <a:spcAft>
                <a:spcPts val="0"/>
              </a:spcAft>
              <a:buFont typeface="Arial"/>
              <a:buChar char="•"/>
              <a:defRPr sz="2400"/>
            </a:lvl3pPr>
            <a:lvl4pPr marL="1600200" indent="-152400" rtl="0">
              <a:lnSpc>
                <a:spcPct val="100000"/>
              </a:lnSpc>
              <a:spcBef>
                <a:spcPts val="400"/>
              </a:spcBef>
              <a:spcAft>
                <a:spcPts val="0"/>
              </a:spcAft>
              <a:buFont typeface="Arial"/>
              <a:buChar char="•"/>
              <a:defRPr sz="2000"/>
            </a:lvl4pPr>
            <a:lvl5pPr marL="2057400" indent="-152400" rtl="0">
              <a:lnSpc>
                <a:spcPct val="100000"/>
              </a:lnSpc>
              <a:spcBef>
                <a:spcPts val="400"/>
              </a:spcBef>
              <a:spcAft>
                <a:spcPts val="0"/>
              </a:spcAft>
              <a:buFont typeface="Arial"/>
              <a:buChar char="•"/>
              <a:defRPr sz="2000"/>
            </a:lvl5pPr>
            <a:lvl6pPr marL="25146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6pPr>
            <a:lvl7pPr marL="29718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7pPr>
            <a:lvl8pPr marL="34290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8pPr>
            <a:lvl9pPr marL="38862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9pPr>
          </a:lstStyle>
          <a:p>
            <a:endParaRPr/>
          </a:p>
        </p:txBody>
      </p:sp>
      <p:sp>
        <p:nvSpPr>
          <p:cNvPr id="38" name="Shape 38"/>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0" name="Shape 40"/>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4"/>
          <a:stretch>
            <a:fillRect/>
          </a:stretch>
        </a:blip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1pPr>
            <a:lvl2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2pPr>
            <a:lvl3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3pPr>
            <a:lvl4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4pPr>
            <a:lvl5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5pPr>
            <a:lvl6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6pPr>
            <a:lvl7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7pPr>
            <a:lvl8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8pPr>
            <a:lvl9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9pPr>
          </a:lstStyle>
          <a:p>
            <a:endParaRPr/>
          </a:p>
        </p:txBody>
      </p:sp>
      <p:sp>
        <p:nvSpPr>
          <p:cNvPr id="24" name="Shape 24"/>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0" marR="0" indent="1206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2950" marR="0" indent="-177800" algn="l" rtl="0">
              <a:lnSpc>
                <a:spcPct val="100000"/>
              </a:lnSpc>
              <a:spcBef>
                <a:spcPts val="560"/>
              </a:spcBef>
              <a:spcAft>
                <a:spcPts val="0"/>
              </a:spcAft>
              <a:buFont typeface="Arial"/>
              <a:buChar char="•"/>
              <a:defRPr sz="2800" b="0" i="0" u="none" strike="noStrike" cap="none" baseline="0"/>
            </a:lvl2pPr>
            <a:lvl3pPr marL="1143000" marR="0" indent="-136525" algn="l" rtl="0">
              <a:lnSpc>
                <a:spcPct val="100000"/>
              </a:lnSpc>
              <a:spcBef>
                <a:spcPts val="480"/>
              </a:spcBef>
              <a:spcAft>
                <a:spcPts val="0"/>
              </a:spcAft>
              <a:buFont typeface="Arial"/>
              <a:buChar char="•"/>
              <a:defRPr sz="2400" b="0" i="0" u="none" strike="noStrike" cap="none" baseline="0"/>
            </a:lvl3pPr>
            <a:lvl4pPr marL="1600200" marR="0" indent="-152400" algn="l" rtl="0">
              <a:lnSpc>
                <a:spcPct val="100000"/>
              </a:lnSpc>
              <a:spcBef>
                <a:spcPts val="400"/>
              </a:spcBef>
              <a:spcAft>
                <a:spcPts val="0"/>
              </a:spcAft>
              <a:buFont typeface="Arial"/>
              <a:buChar char="•"/>
              <a:defRPr sz="2000" b="0" i="0" u="none" strike="noStrike" cap="none" baseline="0"/>
            </a:lvl4pPr>
            <a:lvl5pPr marL="2057400" marR="0" indent="-152400" algn="l" rtl="0">
              <a:lnSpc>
                <a:spcPct val="100000"/>
              </a:lnSpc>
              <a:spcBef>
                <a:spcPts val="400"/>
              </a:spcBef>
              <a:spcAft>
                <a:spcPts val="0"/>
              </a:spcAft>
              <a:buFont typeface="Arial"/>
              <a:buChar char="•"/>
              <a:defRPr sz="2000" b="0" i="0" u="none" strike="noStrike" cap="none" baseline="0"/>
            </a:lvl5pPr>
            <a:lvl6pPr marL="25146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6pPr>
            <a:lvl7pPr marL="29718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7pPr>
            <a:lvl8pPr marL="34290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8pPr>
            <a:lvl9pPr marL="38862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9pPr>
          </a:lstStyle>
          <a:p>
            <a:endParaRPr/>
          </a:p>
        </p:txBody>
      </p:sp>
      <p:sp>
        <p:nvSpPr>
          <p:cNvPr id="25" name="Shape 25"/>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6" name="Shape 26"/>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7" name="Shape 27"/>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21.jpg"/><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hyperlink" Target="http://web.nvd.nist.gov/" TargetMode="External"/><Relationship Id="rId11" Type="http://schemas.openxmlformats.org/officeDocument/2006/relationships/image" Target="../media/image12.png"/><Relationship Id="rId5" Type="http://schemas.openxmlformats.org/officeDocument/2006/relationships/hyperlink" Target="http://blog.jerrynixon.com/2011/10/browser-security-vulnerabilities.html" TargetMode="External"/><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ctrTitle"/>
          </p:nvPr>
        </p:nvSpPr>
        <p:spPr>
          <a:xfrm>
            <a:off x="202050" y="4737287"/>
            <a:ext cx="8739900" cy="544500"/>
          </a:xfrm>
          <a:prstGeom prst="rect">
            <a:avLst/>
          </a:prstGeom>
          <a:noFill/>
          <a:ln>
            <a:noFill/>
          </a:ln>
        </p:spPr>
        <p:txBody>
          <a:bodyPr lIns="91425" tIns="45700" rIns="91425" bIns="45700" anchor="ctr" anchorCtr="0">
            <a:spAutoFit/>
          </a:bodyPr>
          <a:lstStyle/>
          <a:p>
            <a:pPr marL="0" marR="0" lvl="0" indent="0" algn="l" rtl="0">
              <a:lnSpc>
                <a:spcPct val="100000"/>
              </a:lnSpc>
              <a:spcBef>
                <a:spcPts val="0"/>
              </a:spcBef>
              <a:spcAft>
                <a:spcPts val="0"/>
              </a:spcAft>
              <a:buClr>
                <a:schemeClr val="lt1"/>
              </a:buClr>
              <a:buSzPct val="25000"/>
              <a:buFont typeface="Arial"/>
              <a:buNone/>
            </a:pPr>
            <a:r>
              <a:rPr lang="en" sz="3600" dirty="0"/>
              <a:t>Trust and Protection in the </a:t>
            </a:r>
          </a:p>
          <a:p>
            <a:pPr marL="0" marR="0" lvl="0" indent="0" algn="l" rtl="0">
              <a:lnSpc>
                <a:spcPct val="100000"/>
              </a:lnSpc>
              <a:spcBef>
                <a:spcPts val="0"/>
              </a:spcBef>
              <a:spcAft>
                <a:spcPts val="0"/>
              </a:spcAft>
              <a:buClr>
                <a:schemeClr val="lt1"/>
              </a:buClr>
              <a:buSzPct val="25000"/>
              <a:buFont typeface="Arial"/>
              <a:buNone/>
            </a:pPr>
            <a:r>
              <a:rPr lang="en" sz="3600" dirty="0"/>
              <a:t>Illinois Browser Operating System</a:t>
            </a:r>
          </a:p>
        </p:txBody>
      </p:sp>
      <p:sp>
        <p:nvSpPr>
          <p:cNvPr id="283" name="Shape 283"/>
          <p:cNvSpPr txBox="1"/>
          <p:nvPr/>
        </p:nvSpPr>
        <p:spPr>
          <a:xfrm>
            <a:off x="202050" y="6004251"/>
            <a:ext cx="8211600" cy="369291"/>
          </a:xfrm>
          <a:prstGeom prst="rect">
            <a:avLst/>
          </a:prstGeom>
          <a:noFill/>
          <a:ln>
            <a:noFill/>
          </a:ln>
        </p:spPr>
        <p:txBody>
          <a:bodyPr lIns="91425" tIns="45700" rIns="91425" bIns="45700" anchor="ctr" anchorCtr="0">
            <a:spAutoFit/>
          </a:bodyPr>
          <a:lstStyle/>
          <a:p>
            <a:pPr marL="0" marR="0" lvl="0" indent="0" algn="l" rtl="0">
              <a:lnSpc>
                <a:spcPct val="100000"/>
              </a:lnSpc>
              <a:spcBef>
                <a:spcPts val="0"/>
              </a:spcBef>
              <a:spcAft>
                <a:spcPts val="0"/>
              </a:spcAft>
              <a:buClr>
                <a:schemeClr val="dk1"/>
              </a:buClr>
              <a:buSzPct val="25000"/>
              <a:buFont typeface="Arial"/>
              <a:buNone/>
            </a:pPr>
            <a:r>
              <a:rPr lang="en" sz="1800" b="1" dirty="0">
                <a:solidFill>
                  <a:schemeClr val="lt1"/>
                </a:solidFill>
              </a:rPr>
              <a:t>Authors: Shuo Tang, Haohui Mai, and Samuel T. </a:t>
            </a:r>
            <a:r>
              <a:rPr lang="en" sz="1800" b="1" dirty="0" smtClean="0">
                <a:solidFill>
                  <a:schemeClr val="lt1"/>
                </a:solidFill>
              </a:rPr>
              <a:t>King</a:t>
            </a:r>
            <a:endParaRPr lang="en" sz="1800" b="1" dirty="0">
              <a:solidFill>
                <a:schemeClr val="lt1"/>
              </a:solidFill>
            </a:endParaRPr>
          </a:p>
        </p:txBody>
      </p:sp>
      <p:sp>
        <p:nvSpPr>
          <p:cNvPr id="284" name="Shape 284"/>
          <p:cNvSpPr/>
          <p:nvPr/>
        </p:nvSpPr>
        <p:spPr>
          <a:xfrm>
            <a:off x="8048853" y="193477"/>
            <a:ext cx="893097" cy="1166998"/>
          </a:xfrm>
          <a:prstGeom prst="rect">
            <a:avLst/>
          </a:prstGeom>
          <a:blipFill>
            <a:blip r:embed="rId3"/>
            <a:stretch>
              <a:fillRect/>
            </a:stretch>
          </a:blipFill>
        </p:spPr>
      </p:sp>
    </p:spTree>
    <p:extLst>
      <p:ext uri="{BB962C8B-B14F-4D97-AF65-F5344CB8AC3E}">
        <p14:creationId xmlns:p14="http://schemas.microsoft.com/office/powerpoint/2010/main" val="2073674520"/>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395287" y="341312"/>
            <a:ext cx="8229600" cy="980999"/>
          </a:xfrm>
          <a:prstGeom prst="rect">
            <a:avLst/>
          </a:prstGeom>
          <a:noFill/>
          <a:ln>
            <a:noFill/>
          </a:ln>
        </p:spPr>
        <p:txBody>
          <a:bodyPr lIns="91425" tIns="45700" rIns="91425" bIns="45700" anchor="t" anchorCtr="0">
            <a:spAutoFit/>
          </a:bodyPr>
          <a:lstStyle/>
          <a:p>
            <a:pPr marL="0" lvl="0" indent="0" rtl="0">
              <a:buNone/>
            </a:pPr>
            <a:r>
              <a:rPr lang="en"/>
              <a:t>Trusted Computing Base</a:t>
            </a:r>
          </a:p>
        </p:txBody>
      </p:sp>
      <p:sp>
        <p:nvSpPr>
          <p:cNvPr id="400" name="Shape 400"/>
          <p:cNvSpPr/>
          <p:nvPr/>
        </p:nvSpPr>
        <p:spPr>
          <a:xfrm>
            <a:off x="8371374" y="5926051"/>
            <a:ext cx="717924" cy="931947"/>
          </a:xfrm>
          <a:prstGeom prst="rect">
            <a:avLst/>
          </a:prstGeom>
          <a:blipFill>
            <a:blip r:embed="rId3"/>
            <a:stretch>
              <a:fillRect/>
            </a:stretch>
          </a:blipFill>
        </p:spPr>
      </p:sp>
      <p:graphicFrame>
        <p:nvGraphicFramePr>
          <p:cNvPr id="401" name="Shape 401"/>
          <p:cNvGraphicFramePr/>
          <p:nvPr/>
        </p:nvGraphicFramePr>
        <p:xfrm>
          <a:off x="956275" y="1322312"/>
          <a:ext cx="3000000" cy="3000000"/>
        </p:xfrm>
        <a:graphic>
          <a:graphicData uri="http://schemas.openxmlformats.org/drawingml/2006/table">
            <a:tbl>
              <a:tblPr>
                <a:noFill/>
                <a:tableStyleId>{59C7EE07-BFF7-4FBA-89E5-6BAD4FE10133}</a:tableStyleId>
              </a:tblPr>
              <a:tblGrid>
                <a:gridCol w="5275200"/>
                <a:gridCol w="1963800"/>
              </a:tblGrid>
              <a:tr h="278475">
                <a:tc>
                  <a:txBody>
                    <a:bodyPr/>
                    <a:lstStyle/>
                    <a:p>
                      <a:pPr>
                        <a:buNone/>
                      </a:pPr>
                      <a:r>
                        <a:rPr lang="en" b="1"/>
                        <a:t>System</a:t>
                      </a:r>
                    </a:p>
                  </a:txBody>
                  <a:tcPr marL="91425" marR="91425" marT="91425" marB="91425">
                    <a:solidFill>
                      <a:srgbClr val="E06666"/>
                    </a:solidFill>
                  </a:tcPr>
                </a:tc>
                <a:tc>
                  <a:txBody>
                    <a:bodyPr/>
                    <a:lstStyle/>
                    <a:p>
                      <a:pPr algn="r">
                        <a:buNone/>
                      </a:pPr>
                      <a:r>
                        <a:rPr lang="en" b="1"/>
                        <a:t>LOC</a:t>
                      </a:r>
                    </a:p>
                  </a:txBody>
                  <a:tcPr marL="91425" marR="91425" marT="91425" marB="91425" anchor="ctr">
                    <a:solidFill>
                      <a:srgbClr val="E06666"/>
                    </a:solidFill>
                  </a:tcPr>
                </a:tc>
              </a:tr>
              <a:tr h="274825">
                <a:tc rowSpan="3">
                  <a:txBody>
                    <a:bodyPr/>
                    <a:lstStyle/>
                    <a:p>
                      <a:pPr lvl="0" rtl="0">
                        <a:buNone/>
                      </a:pPr>
                      <a:r>
                        <a:rPr lang="en" b="1"/>
                        <a:t>IBOS</a:t>
                      </a:r>
                    </a:p>
                    <a:p>
                      <a:pPr lvl="0" rtl="0">
                        <a:buNone/>
                      </a:pPr>
                      <a:r>
                        <a:rPr lang="en" sz="1200"/>
                        <a:t>    IBOS Kernel</a:t>
                      </a:r>
                    </a:p>
                    <a:p>
                      <a:pPr lvl="0" rtl="0">
                        <a:buNone/>
                      </a:pPr>
                      <a:r>
                        <a:rPr lang="en" sz="1200"/>
                        <a:t>    L4Ka::Pistachio</a:t>
                      </a:r>
                    </a:p>
                  </a:txBody>
                  <a:tcPr marL="91425" marR="91425" marT="91425" marB="91425"/>
                </a:tc>
                <a:tc rowSpan="3">
                  <a:txBody>
                    <a:bodyPr/>
                    <a:lstStyle/>
                    <a:p>
                      <a:pPr lvl="0" algn="r" rtl="0">
                        <a:buNone/>
                      </a:pPr>
                      <a:r>
                        <a:rPr lang="en" b="1"/>
                        <a:t>42,044</a:t>
                      </a:r>
                    </a:p>
                    <a:p>
                      <a:pPr lvl="0" algn="r" rtl="0">
                        <a:buNone/>
                      </a:pPr>
                      <a:r>
                        <a:rPr lang="en" sz="1200"/>
                        <a:t>8,905</a:t>
                      </a:r>
                    </a:p>
                    <a:p>
                      <a:pPr lvl="0" algn="r" rtl="0">
                        <a:buNone/>
                      </a:pPr>
                      <a:r>
                        <a:rPr lang="en" sz="1200"/>
                        <a:t>33,139</a:t>
                      </a:r>
                    </a:p>
                  </a:txBody>
                  <a:tcPr marL="91425" marR="91425" marT="91425" marB="91425" anchor="ctr"/>
                </a:tc>
              </a:tr>
              <a:tr h="251450">
                <a:tc vMerge="1">
                  <a:txBody>
                    <a:bodyPr/>
                    <a:lstStyle/>
                    <a:p>
                      <a:endParaRPr lang="zh-CN"/>
                    </a:p>
                  </a:txBody>
                  <a:tcPr/>
                </a:tc>
                <a:tc vMerge="1">
                  <a:txBody>
                    <a:bodyPr/>
                    <a:lstStyle/>
                    <a:p>
                      <a:endParaRPr lang="zh-CN"/>
                    </a:p>
                  </a:txBody>
                  <a:tcPr/>
                </a:tc>
              </a:tr>
              <a:tr h="251450">
                <a:tc vMerge="1">
                  <a:txBody>
                    <a:bodyPr/>
                    <a:lstStyle/>
                    <a:p>
                      <a:endParaRPr lang="zh-CN"/>
                    </a:p>
                  </a:txBody>
                  <a:tcPr/>
                </a:tc>
                <a:tc vMerge="1">
                  <a:txBody>
                    <a:bodyPr/>
                    <a:lstStyle/>
                    <a:p>
                      <a:endParaRPr lang="zh-CN"/>
                    </a:p>
                  </a:txBody>
                  <a:tcPr/>
                </a:tc>
              </a:tr>
              <a:tr h="278475">
                <a:tc rowSpan="6">
                  <a:txBody>
                    <a:bodyPr/>
                    <a:lstStyle/>
                    <a:p>
                      <a:pPr lvl="0" rtl="0">
                        <a:buNone/>
                      </a:pPr>
                      <a:r>
                        <a:rPr lang="en" b="1"/>
                        <a:t>Firefox on Linux</a:t>
                      </a:r>
                    </a:p>
                    <a:p>
                      <a:pPr lvl="0" rtl="0">
                        <a:buNone/>
                      </a:pPr>
                      <a:r>
                        <a:rPr lang="en" sz="1200"/>
                        <a:t>    Firefox 3.5</a:t>
                      </a:r>
                    </a:p>
                    <a:p>
                      <a:pPr lvl="0" rtl="0">
                        <a:buNone/>
                      </a:pPr>
                      <a:r>
                        <a:rPr lang="en" sz="1200"/>
                        <a:t>    GTX+ 2.18</a:t>
                      </a:r>
                    </a:p>
                    <a:p>
                      <a:pPr lvl="0" rtl="0">
                        <a:buNone/>
                      </a:pPr>
                      <a:r>
                        <a:rPr lang="en" sz="1200"/>
                        <a:t>    glibc 2.11</a:t>
                      </a:r>
                    </a:p>
                    <a:p>
                      <a:pPr lvl="0" rtl="0">
                        <a:buNone/>
                      </a:pPr>
                      <a:r>
                        <a:rPr lang="en" sz="1200"/>
                        <a:t>    X.Org 7.5</a:t>
                      </a:r>
                    </a:p>
                    <a:p>
                      <a:pPr lvl="0" rtl="0">
                        <a:buNone/>
                      </a:pPr>
                      <a:r>
                        <a:rPr lang="en" sz="1200"/>
                        <a:t>    Linux Kernel 2.6.31</a:t>
                      </a:r>
                    </a:p>
                  </a:txBody>
                  <a:tcPr marL="91425" marR="91425" marT="91425" marB="91425"/>
                </a:tc>
                <a:tc rowSpan="6">
                  <a:txBody>
                    <a:bodyPr/>
                    <a:lstStyle/>
                    <a:p>
                      <a:pPr lvl="0" algn="r" rtl="0">
                        <a:buNone/>
                      </a:pPr>
                      <a:r>
                        <a:rPr lang="en" b="1"/>
                        <a:t>&gt; 5,684,639</a:t>
                      </a:r>
                    </a:p>
                    <a:p>
                      <a:pPr lvl="0" algn="r" rtl="0">
                        <a:buNone/>
                      </a:pPr>
                      <a:r>
                        <a:rPr lang="en" sz="1200"/>
                        <a:t>2,171,267</a:t>
                      </a:r>
                    </a:p>
                    <a:p>
                      <a:pPr lvl="0" algn="r" rtl="0">
                        <a:buNone/>
                      </a:pPr>
                      <a:r>
                        <a:rPr lang="en" sz="1200"/>
                        <a:t>489,502</a:t>
                      </a:r>
                    </a:p>
                    <a:p>
                      <a:pPr lvl="0" algn="r" rtl="0">
                        <a:buNone/>
                      </a:pPr>
                      <a:r>
                        <a:rPr lang="en" sz="1200"/>
                        <a:t>740,314</a:t>
                      </a:r>
                    </a:p>
                    <a:p>
                      <a:pPr lvl="0" algn="r" rtl="0">
                        <a:buNone/>
                      </a:pPr>
                      <a:r>
                        <a:rPr lang="en" sz="1200"/>
                        <a:t>653,276</a:t>
                      </a:r>
                    </a:p>
                    <a:p>
                      <a:pPr lvl="0" algn="r" rtl="0">
                        <a:buNone/>
                      </a:pPr>
                      <a:r>
                        <a:rPr lang="en" sz="1200"/>
                        <a:t>1,630,280</a:t>
                      </a:r>
                    </a:p>
                  </a:txBody>
                  <a:tcPr marL="91425" marR="91425" marT="91425" marB="91425" anchor="ctr"/>
                </a:tc>
              </a:tr>
              <a:tr h="251450">
                <a:tc vMerge="1">
                  <a:txBody>
                    <a:bodyPr/>
                    <a:lstStyle/>
                    <a:p>
                      <a:endParaRPr lang="zh-CN"/>
                    </a:p>
                  </a:txBody>
                  <a:tcPr/>
                </a:tc>
                <a:tc vMerge="1">
                  <a:txBody>
                    <a:bodyPr/>
                    <a:lstStyle/>
                    <a:p>
                      <a:endParaRPr lang="zh-CN"/>
                    </a:p>
                  </a:txBody>
                  <a:tcPr/>
                </a:tc>
              </a:tr>
              <a:tr h="251450">
                <a:tc vMerge="1">
                  <a:txBody>
                    <a:bodyPr/>
                    <a:lstStyle/>
                    <a:p>
                      <a:endParaRPr lang="zh-CN"/>
                    </a:p>
                  </a:txBody>
                  <a:tcPr/>
                </a:tc>
                <a:tc vMerge="1">
                  <a:txBody>
                    <a:bodyPr/>
                    <a:lstStyle/>
                    <a:p>
                      <a:endParaRPr lang="zh-CN"/>
                    </a:p>
                  </a:txBody>
                  <a:tcPr/>
                </a:tc>
              </a:tr>
              <a:tr h="251450">
                <a:tc vMerge="1">
                  <a:txBody>
                    <a:bodyPr/>
                    <a:lstStyle/>
                    <a:p>
                      <a:endParaRPr lang="zh-CN"/>
                    </a:p>
                  </a:txBody>
                  <a:tcPr/>
                </a:tc>
                <a:tc vMerge="1">
                  <a:txBody>
                    <a:bodyPr/>
                    <a:lstStyle/>
                    <a:p>
                      <a:endParaRPr lang="zh-CN"/>
                    </a:p>
                  </a:txBody>
                  <a:tcPr/>
                </a:tc>
              </a:tr>
              <a:tr h="251450">
                <a:tc vMerge="1">
                  <a:txBody>
                    <a:bodyPr/>
                    <a:lstStyle/>
                    <a:p>
                      <a:endParaRPr lang="zh-CN"/>
                    </a:p>
                  </a:txBody>
                  <a:tcPr/>
                </a:tc>
                <a:tc vMerge="1">
                  <a:txBody>
                    <a:bodyPr/>
                    <a:lstStyle/>
                    <a:p>
                      <a:endParaRPr lang="zh-CN"/>
                    </a:p>
                  </a:txBody>
                  <a:tcPr/>
                </a:tc>
              </a:tr>
              <a:tr h="0">
                <a:tc vMerge="1">
                  <a:txBody>
                    <a:bodyPr/>
                    <a:lstStyle/>
                    <a:p>
                      <a:endParaRPr lang="zh-CN"/>
                    </a:p>
                  </a:txBody>
                  <a:tcPr/>
                </a:tc>
                <a:tc vMerge="1">
                  <a:txBody>
                    <a:bodyPr/>
                    <a:lstStyle/>
                    <a:p>
                      <a:endParaRPr lang="zh-CN"/>
                    </a:p>
                  </a:txBody>
                  <a:tcPr/>
                </a:tc>
              </a:tr>
              <a:tr h="278475">
                <a:tc rowSpan="5">
                  <a:txBody>
                    <a:bodyPr/>
                    <a:lstStyle/>
                    <a:p>
                      <a:pPr lvl="0" rtl="0">
                        <a:buNone/>
                      </a:pPr>
                      <a:r>
                        <a:rPr lang="en" b="1"/>
                        <a:t>Chrome OS</a:t>
                      </a:r>
                    </a:p>
                    <a:p>
                      <a:pPr lvl="0" rtl="0">
                        <a:buNone/>
                      </a:pPr>
                      <a:r>
                        <a:rPr lang="en" sz="1200"/>
                        <a:t>    Chrome browser kernel 4.1.249</a:t>
                      </a:r>
                    </a:p>
                    <a:p>
                      <a:pPr lvl="0" rtl="0">
                        <a:buNone/>
                      </a:pPr>
                      <a:r>
                        <a:rPr lang="en" sz="1200"/>
                        <a:t>    GTK+ 2.18</a:t>
                      </a:r>
                    </a:p>
                    <a:p>
                      <a:pPr lvl="0" rtl="0">
                        <a:buNone/>
                      </a:pPr>
                      <a:r>
                        <a:rPr lang="en" sz="1200"/>
                        <a:t>    glibc 2.11</a:t>
                      </a:r>
                    </a:p>
                    <a:p>
                      <a:pPr lvl="0" rtl="0">
                        <a:buNone/>
                      </a:pPr>
                      <a:r>
                        <a:rPr lang="en" sz="1200"/>
                        <a:t>    Chrome OS kernel &amp; services (May 2010)</a:t>
                      </a:r>
                    </a:p>
                  </a:txBody>
                  <a:tcPr marL="91425" marR="91425" marT="91425" marB="91425"/>
                </a:tc>
                <a:tc rowSpan="5">
                  <a:txBody>
                    <a:bodyPr/>
                    <a:lstStyle/>
                    <a:p>
                      <a:pPr lvl="0" algn="r" rtl="0">
                        <a:buNone/>
                      </a:pPr>
                      <a:r>
                        <a:rPr lang="en" b="1"/>
                        <a:t>&gt; 4,407,066</a:t>
                      </a:r>
                    </a:p>
                    <a:p>
                      <a:pPr lvl="0" algn="r" rtl="0">
                        <a:buNone/>
                      </a:pPr>
                      <a:r>
                        <a:rPr lang="en" sz="1200"/>
                        <a:t>714,348</a:t>
                      </a:r>
                    </a:p>
                    <a:p>
                      <a:pPr lvl="0" algn="r" rtl="0">
                        <a:buNone/>
                      </a:pPr>
                      <a:r>
                        <a:rPr lang="en" sz="1200"/>
                        <a:t>489,502</a:t>
                      </a:r>
                    </a:p>
                    <a:p>
                      <a:pPr lvl="0" algn="r" rtl="0">
                        <a:buNone/>
                      </a:pPr>
                      <a:r>
                        <a:rPr lang="en" sz="1200"/>
                        <a:t>740,314</a:t>
                      </a:r>
                    </a:p>
                    <a:p>
                      <a:pPr lvl="0" algn="r" rtl="0">
                        <a:buNone/>
                      </a:pPr>
                      <a:r>
                        <a:rPr lang="en" sz="1200"/>
                        <a:t>2,462,902</a:t>
                      </a:r>
                    </a:p>
                  </a:txBody>
                  <a:tcPr marL="91425" marR="91425" marT="91425" marB="91425" anchor="ctr"/>
                </a:tc>
              </a:tr>
              <a:tr h="251450">
                <a:tc vMerge="1">
                  <a:txBody>
                    <a:bodyPr/>
                    <a:lstStyle/>
                    <a:p>
                      <a:endParaRPr lang="zh-CN"/>
                    </a:p>
                  </a:txBody>
                  <a:tcPr/>
                </a:tc>
                <a:tc vMerge="1">
                  <a:txBody>
                    <a:bodyPr/>
                    <a:lstStyle/>
                    <a:p>
                      <a:endParaRPr lang="zh-CN"/>
                    </a:p>
                  </a:txBody>
                  <a:tcPr/>
                </a:tc>
              </a:tr>
              <a:tr h="251450">
                <a:tc vMerge="1">
                  <a:txBody>
                    <a:bodyPr/>
                    <a:lstStyle/>
                    <a:p>
                      <a:endParaRPr lang="zh-CN"/>
                    </a:p>
                  </a:txBody>
                  <a:tcPr/>
                </a:tc>
                <a:tc vMerge="1">
                  <a:txBody>
                    <a:bodyPr/>
                    <a:lstStyle/>
                    <a:p>
                      <a:endParaRPr lang="zh-CN"/>
                    </a:p>
                  </a:txBody>
                  <a:tcPr/>
                </a:tc>
              </a:tr>
              <a:tr h="187750">
                <a:tc vMerge="1">
                  <a:txBody>
                    <a:bodyPr/>
                    <a:lstStyle/>
                    <a:p>
                      <a:endParaRPr lang="zh-CN"/>
                    </a:p>
                  </a:txBody>
                  <a:tcPr/>
                </a:tc>
                <a:tc vMerge="1">
                  <a:txBody>
                    <a:bodyPr/>
                    <a:lstStyle/>
                    <a:p>
                      <a:endParaRPr lang="zh-CN"/>
                    </a:p>
                  </a:txBody>
                  <a:tcPr/>
                </a:tc>
              </a:tr>
              <a:tr h="251450">
                <a:tc vMerge="1">
                  <a:txBody>
                    <a:bodyPr/>
                    <a:lstStyle/>
                    <a:p>
                      <a:endParaRPr lang="zh-CN"/>
                    </a:p>
                  </a:txBody>
                  <a:tcPr/>
                </a:tc>
                <a:tc vMerge="1">
                  <a:txBody>
                    <a:bodyPr/>
                    <a:lstStyle/>
                    <a:p>
                      <a:endParaRPr lang="zh-CN"/>
                    </a:p>
                  </a:txBody>
                  <a:tcPr/>
                </a:tc>
              </a:tr>
            </a:tbl>
          </a:graphicData>
        </a:graphic>
      </p:graphicFrame>
      <p:sp>
        <p:nvSpPr>
          <p:cNvPr id="402" name="Shape 402"/>
          <p:cNvSpPr txBox="1"/>
          <p:nvPr/>
        </p:nvSpPr>
        <p:spPr>
          <a:xfrm>
            <a:off x="969925" y="5591375"/>
            <a:ext cx="7211699" cy="502200"/>
          </a:xfrm>
          <a:prstGeom prst="rect">
            <a:avLst/>
          </a:prstGeom>
          <a:noFill/>
        </p:spPr>
        <p:txBody>
          <a:bodyPr lIns="91425" tIns="91425" rIns="91425" bIns="91425" anchor="ctr" anchorCtr="0">
            <a:spAutoFit/>
          </a:bodyPr>
          <a:lstStyle/>
          <a:p>
            <a:pPr lvl="0" rtl="0">
              <a:buNone/>
            </a:pPr>
            <a:r>
              <a:rPr lang="en" sz="2400" b="1"/>
              <a:t>Discussion:</a:t>
            </a:r>
          </a:p>
          <a:p>
            <a:pPr>
              <a:buNone/>
            </a:pPr>
            <a:r>
              <a:rPr lang="en" sz="2400"/>
              <a:t>Is lines of code a good metric?</a:t>
            </a:r>
          </a:p>
        </p:txBody>
      </p:sp>
    </p:spTree>
    <p:extLst>
      <p:ext uri="{BB962C8B-B14F-4D97-AF65-F5344CB8AC3E}">
        <p14:creationId xmlns:p14="http://schemas.microsoft.com/office/powerpoint/2010/main" val="3262565134"/>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395287" y="419687"/>
            <a:ext cx="8229600" cy="980999"/>
          </a:xfrm>
          <a:prstGeom prst="rect">
            <a:avLst/>
          </a:prstGeom>
          <a:noFill/>
          <a:ln>
            <a:noFill/>
          </a:ln>
        </p:spPr>
        <p:txBody>
          <a:bodyPr lIns="91425" tIns="45700" rIns="91425" bIns="45700" anchor="t" anchorCtr="0">
            <a:spAutoFit/>
          </a:bodyPr>
          <a:lstStyle/>
          <a:p>
            <a:pPr marL="0" lvl="0" indent="0" rtl="0">
              <a:buNone/>
            </a:pPr>
            <a:r>
              <a:rPr lang="en"/>
              <a:t>OS and Library Vulnerabilities</a:t>
            </a:r>
          </a:p>
        </p:txBody>
      </p:sp>
      <p:sp>
        <p:nvSpPr>
          <p:cNvPr id="408" name="Shape 408"/>
          <p:cNvSpPr/>
          <p:nvPr/>
        </p:nvSpPr>
        <p:spPr>
          <a:xfrm>
            <a:off x="8371374" y="5926051"/>
            <a:ext cx="717924" cy="931947"/>
          </a:xfrm>
          <a:prstGeom prst="rect">
            <a:avLst/>
          </a:prstGeom>
          <a:blipFill>
            <a:blip r:embed="rId3"/>
            <a:stretch>
              <a:fillRect/>
            </a:stretch>
          </a:blipFill>
        </p:spPr>
      </p:sp>
      <p:graphicFrame>
        <p:nvGraphicFramePr>
          <p:cNvPr id="409" name="Shape 409"/>
          <p:cNvGraphicFramePr/>
          <p:nvPr/>
        </p:nvGraphicFramePr>
        <p:xfrm>
          <a:off x="952500" y="2275100"/>
          <a:ext cx="3000000" cy="3000000"/>
        </p:xfrm>
        <a:graphic>
          <a:graphicData uri="http://schemas.openxmlformats.org/drawingml/2006/table">
            <a:tbl>
              <a:tblPr>
                <a:noFill/>
                <a:tableStyleId>{EEF81953-E6BC-484A-9505-845E5D9B9C65}</a:tableStyleId>
              </a:tblPr>
              <a:tblGrid>
                <a:gridCol w="2413000"/>
                <a:gridCol w="2413000"/>
                <a:gridCol w="2413000"/>
              </a:tblGrid>
              <a:tr h="381000">
                <a:tc>
                  <a:txBody>
                    <a:bodyPr/>
                    <a:lstStyle/>
                    <a:p>
                      <a:pPr>
                        <a:buNone/>
                      </a:pPr>
                      <a:r>
                        <a:rPr lang="en" b="1"/>
                        <a:t>Affected Component</a:t>
                      </a:r>
                    </a:p>
                  </a:txBody>
                  <a:tcPr marL="91425" marR="91425" marT="91425" marB="91425">
                    <a:solidFill>
                      <a:srgbClr val="E06666"/>
                    </a:solidFill>
                  </a:tcPr>
                </a:tc>
                <a:tc>
                  <a:txBody>
                    <a:bodyPr/>
                    <a:lstStyle/>
                    <a:p>
                      <a:pPr algn="r">
                        <a:buNone/>
                      </a:pPr>
                      <a:r>
                        <a:rPr lang="en" b="1"/>
                        <a:t>Num.</a:t>
                      </a:r>
                    </a:p>
                  </a:txBody>
                  <a:tcPr marL="91425" marR="91425" marT="91425" marB="91425">
                    <a:solidFill>
                      <a:srgbClr val="E06666"/>
                    </a:solidFill>
                  </a:tcPr>
                </a:tc>
                <a:tc>
                  <a:txBody>
                    <a:bodyPr/>
                    <a:lstStyle/>
                    <a:p>
                      <a:pPr algn="r">
                        <a:buNone/>
                      </a:pPr>
                      <a:r>
                        <a:rPr lang="en" b="1"/>
                        <a:t>Prevented</a:t>
                      </a:r>
                    </a:p>
                  </a:txBody>
                  <a:tcPr marL="91425" marR="91425" marT="91425" marB="91425">
                    <a:solidFill>
                      <a:srgbClr val="E06666"/>
                    </a:solidFill>
                  </a:tcPr>
                </a:tc>
              </a:tr>
              <a:tr h="381000">
                <a:tc rowSpan="4">
                  <a:txBody>
                    <a:bodyPr/>
                    <a:lstStyle/>
                    <a:p>
                      <a:pPr lvl="0" rtl="0">
                        <a:buNone/>
                      </a:pPr>
                      <a:r>
                        <a:rPr lang="en"/>
                        <a:t>Linux Kernel Overall</a:t>
                      </a:r>
                    </a:p>
                    <a:p>
                      <a:pPr lvl="0" rtl="0">
                        <a:buNone/>
                      </a:pPr>
                      <a:r>
                        <a:rPr lang="en"/>
                        <a:t>    File System</a:t>
                      </a:r>
                    </a:p>
                    <a:p>
                      <a:pPr lvl="0" rtl="0">
                        <a:buNone/>
                      </a:pPr>
                      <a:r>
                        <a:rPr lang="en"/>
                        <a:t>    Network Stack</a:t>
                      </a:r>
                    </a:p>
                    <a:p>
                      <a:pPr lvl="0" rtl="0">
                        <a:buNone/>
                      </a:pPr>
                      <a:r>
                        <a:rPr lang="en"/>
                        <a:t>    Other</a:t>
                      </a:r>
                    </a:p>
                  </a:txBody>
                  <a:tcPr marL="91425" marR="91425" marT="91425" marB="91425"/>
                </a:tc>
                <a:tc rowSpan="4">
                  <a:txBody>
                    <a:bodyPr/>
                    <a:lstStyle/>
                    <a:p>
                      <a:pPr lvl="0" algn="r" rtl="0">
                        <a:buNone/>
                      </a:pPr>
                      <a:r>
                        <a:rPr lang="en"/>
                        <a:t>21</a:t>
                      </a:r>
                    </a:p>
                    <a:p>
                      <a:pPr lvl="0" algn="r" rtl="0">
                        <a:buNone/>
                      </a:pPr>
                      <a:r>
                        <a:rPr lang="en"/>
                        <a:t>12</a:t>
                      </a:r>
                    </a:p>
                    <a:p>
                      <a:pPr lvl="0" algn="r" rtl="0">
                        <a:buNone/>
                      </a:pPr>
                      <a:r>
                        <a:rPr lang="en"/>
                        <a:t>5</a:t>
                      </a:r>
                    </a:p>
                    <a:p>
                      <a:pPr lvl="0" algn="r" rtl="0">
                        <a:buNone/>
                      </a:pPr>
                      <a:r>
                        <a:rPr lang="en"/>
                        <a:t>4</a:t>
                      </a:r>
                    </a:p>
                  </a:txBody>
                  <a:tcPr marL="91425" marR="91425" marT="91425" marB="91425"/>
                </a:tc>
                <a:tc rowSpan="4">
                  <a:txBody>
                    <a:bodyPr/>
                    <a:lstStyle/>
                    <a:p>
                      <a:pPr lvl="0" algn="r" rtl="0">
                        <a:buNone/>
                      </a:pPr>
                      <a:r>
                        <a:rPr lang="en"/>
                        <a:t>20 ( 95% )</a:t>
                      </a:r>
                    </a:p>
                    <a:p>
                      <a:pPr lvl="0" algn="r" rtl="0">
                        <a:buNone/>
                      </a:pPr>
                      <a:r>
                        <a:rPr lang="en"/>
                        <a:t>12 ( 100% )</a:t>
                      </a:r>
                    </a:p>
                    <a:p>
                      <a:pPr lvl="0" algn="r" rtl="0">
                        <a:buNone/>
                      </a:pPr>
                      <a:r>
                        <a:rPr lang="en"/>
                        <a:t>5 ( 100% )</a:t>
                      </a:r>
                    </a:p>
                    <a:p>
                      <a:pPr lvl="0" algn="r" rtl="0">
                        <a:buNone/>
                      </a:pPr>
                      <a:r>
                        <a:rPr lang="en"/>
                        <a:t>3 ( 75% )</a:t>
                      </a:r>
                    </a:p>
                  </a:txBody>
                  <a:tcPr marL="91425" marR="91425" marT="91425" marB="91425"/>
                </a:tc>
              </a:tr>
              <a:tr h="381000">
                <a:tc vMerge="1">
                  <a:txBody>
                    <a:bodyPr/>
                    <a:lstStyle/>
                    <a:p>
                      <a:endParaRPr lang="zh-CN"/>
                    </a:p>
                  </a:txBody>
                  <a:tcPr/>
                </a:tc>
                <a:tc vMerge="1">
                  <a:txBody>
                    <a:bodyPr/>
                    <a:lstStyle/>
                    <a:p>
                      <a:endParaRPr lang="zh-CN"/>
                    </a:p>
                  </a:txBody>
                  <a:tcPr/>
                </a:tc>
                <a:tc vMerge="1">
                  <a:txBody>
                    <a:bodyPr/>
                    <a:lstStyle/>
                    <a:p>
                      <a:endParaRPr lang="zh-CN"/>
                    </a:p>
                  </a:txBody>
                  <a:tcPr/>
                </a:tc>
              </a:tr>
              <a:tr h="381000">
                <a:tc vMerge="1">
                  <a:txBody>
                    <a:bodyPr/>
                    <a:lstStyle/>
                    <a:p>
                      <a:endParaRPr lang="zh-CN"/>
                    </a:p>
                  </a:txBody>
                  <a:tcPr/>
                </a:tc>
                <a:tc vMerge="1">
                  <a:txBody>
                    <a:bodyPr/>
                    <a:lstStyle/>
                    <a:p>
                      <a:endParaRPr lang="zh-CN"/>
                    </a:p>
                  </a:txBody>
                  <a:tcPr/>
                </a:tc>
                <a:tc vMerge="1">
                  <a:txBody>
                    <a:bodyPr/>
                    <a:lstStyle/>
                    <a:p>
                      <a:endParaRPr lang="zh-CN"/>
                    </a:p>
                  </a:txBody>
                  <a:tcPr/>
                </a:tc>
              </a:tr>
              <a:tr h="0">
                <a:tc vMerge="1">
                  <a:txBody>
                    <a:bodyPr/>
                    <a:lstStyle/>
                    <a:p>
                      <a:endParaRPr lang="zh-CN"/>
                    </a:p>
                  </a:txBody>
                  <a:tcPr/>
                </a:tc>
                <a:tc vMerge="1">
                  <a:txBody>
                    <a:bodyPr/>
                    <a:lstStyle/>
                    <a:p>
                      <a:endParaRPr lang="zh-CN"/>
                    </a:p>
                  </a:txBody>
                  <a:tcPr/>
                </a:tc>
                <a:tc vMerge="1">
                  <a:txBody>
                    <a:bodyPr/>
                    <a:lstStyle/>
                    <a:p>
                      <a:endParaRPr lang="zh-CN"/>
                    </a:p>
                  </a:txBody>
                  <a:tcPr/>
                </a:tc>
              </a:tr>
              <a:tr h="381000">
                <a:tc>
                  <a:txBody>
                    <a:bodyPr/>
                    <a:lstStyle/>
                    <a:p>
                      <a:pPr>
                        <a:buNone/>
                      </a:pPr>
                      <a:r>
                        <a:rPr lang="en"/>
                        <a:t>X Server</a:t>
                      </a:r>
                    </a:p>
                  </a:txBody>
                  <a:tcPr marL="91425" marR="91425" marT="91425" marB="91425"/>
                </a:tc>
                <a:tc>
                  <a:txBody>
                    <a:bodyPr/>
                    <a:lstStyle/>
                    <a:p>
                      <a:pPr algn="r">
                        <a:buNone/>
                      </a:pPr>
                      <a:r>
                        <a:rPr lang="en"/>
                        <a:t>2</a:t>
                      </a:r>
                    </a:p>
                  </a:txBody>
                  <a:tcPr marL="91425" marR="91425" marT="91425" marB="91425"/>
                </a:tc>
                <a:tc>
                  <a:txBody>
                    <a:bodyPr/>
                    <a:lstStyle/>
                    <a:p>
                      <a:pPr algn="r">
                        <a:buNone/>
                      </a:pPr>
                      <a:r>
                        <a:rPr lang="en"/>
                        <a:t>2 ( 100% )</a:t>
                      </a:r>
                    </a:p>
                  </a:txBody>
                  <a:tcPr marL="91425" marR="91425" marT="91425" marB="91425"/>
                </a:tc>
              </a:tr>
              <a:tr h="381000">
                <a:tc>
                  <a:txBody>
                    <a:bodyPr/>
                    <a:lstStyle/>
                    <a:p>
                      <a:pPr>
                        <a:buNone/>
                      </a:pPr>
                      <a:r>
                        <a:rPr lang="en"/>
                        <a:t>GTK+ &amp; glibc</a:t>
                      </a:r>
                    </a:p>
                  </a:txBody>
                  <a:tcPr marL="91425" marR="91425" marT="91425" marB="91425"/>
                </a:tc>
                <a:tc>
                  <a:txBody>
                    <a:bodyPr/>
                    <a:lstStyle/>
                    <a:p>
                      <a:pPr algn="r">
                        <a:buNone/>
                      </a:pPr>
                      <a:r>
                        <a:rPr lang="en"/>
                        <a:t>5</a:t>
                      </a:r>
                    </a:p>
                  </a:txBody>
                  <a:tcPr marL="91425" marR="91425" marT="91425" marB="91425"/>
                </a:tc>
                <a:tc>
                  <a:txBody>
                    <a:bodyPr/>
                    <a:lstStyle/>
                    <a:p>
                      <a:pPr algn="r">
                        <a:buNone/>
                      </a:pPr>
                      <a:r>
                        <a:rPr lang="en"/>
                        <a:t>5 ( 100% )</a:t>
                      </a:r>
                    </a:p>
                  </a:txBody>
                  <a:tcPr marL="91425" marR="91425" marT="91425" marB="91425"/>
                </a:tc>
              </a:tr>
              <a:tr h="381000">
                <a:tc>
                  <a:txBody>
                    <a:bodyPr/>
                    <a:lstStyle/>
                    <a:p>
                      <a:pPr>
                        <a:buNone/>
                      </a:pPr>
                      <a:r>
                        <a:rPr lang="en" b="1"/>
                        <a:t>Overall</a:t>
                      </a:r>
                    </a:p>
                  </a:txBody>
                  <a:tcPr marL="91425" marR="91425" marT="91425" marB="91425"/>
                </a:tc>
                <a:tc>
                  <a:txBody>
                    <a:bodyPr/>
                    <a:lstStyle/>
                    <a:p>
                      <a:pPr algn="r">
                        <a:buNone/>
                      </a:pPr>
                      <a:r>
                        <a:rPr lang="en" b="1"/>
                        <a:t>28</a:t>
                      </a:r>
                    </a:p>
                  </a:txBody>
                  <a:tcPr marL="91425" marR="91425" marT="91425" marB="91425"/>
                </a:tc>
                <a:tc>
                  <a:txBody>
                    <a:bodyPr/>
                    <a:lstStyle/>
                    <a:p>
                      <a:pPr algn="r">
                        <a:buNone/>
                      </a:pPr>
                      <a:r>
                        <a:rPr lang="en" b="1"/>
                        <a:t>27 ( 96% )</a:t>
                      </a:r>
                    </a:p>
                  </a:txBody>
                  <a:tcPr marL="91425" marR="91425" marT="91425" marB="91425"/>
                </a:tc>
              </a:tr>
            </a:tbl>
          </a:graphicData>
        </a:graphic>
      </p:graphicFrame>
      <p:sp>
        <p:nvSpPr>
          <p:cNvPr id="410" name="Shape 410"/>
          <p:cNvSpPr txBox="1"/>
          <p:nvPr/>
        </p:nvSpPr>
        <p:spPr>
          <a:xfrm>
            <a:off x="947090" y="5306100"/>
            <a:ext cx="7257300" cy="468000"/>
          </a:xfrm>
          <a:prstGeom prst="rect">
            <a:avLst/>
          </a:prstGeom>
          <a:noFill/>
        </p:spPr>
        <p:txBody>
          <a:bodyPr lIns="91425" tIns="91425" rIns="91425" bIns="91425" anchor="t" anchorCtr="0">
            <a:spAutoFit/>
          </a:bodyPr>
          <a:lstStyle/>
          <a:p>
            <a:pPr algn="ctr">
              <a:buNone/>
            </a:pPr>
            <a:r>
              <a:rPr lang="en" sz="1800"/>
              <a:t>Number of vulnerabilities that IBOS prevents</a:t>
            </a:r>
          </a:p>
        </p:txBody>
      </p:sp>
    </p:spTree>
    <p:extLst>
      <p:ext uri="{BB962C8B-B14F-4D97-AF65-F5344CB8AC3E}">
        <p14:creationId xmlns:p14="http://schemas.microsoft.com/office/powerpoint/2010/main" val="4267359707"/>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395287" y="341312"/>
            <a:ext cx="8229600" cy="980999"/>
          </a:xfrm>
          <a:prstGeom prst="rect">
            <a:avLst/>
          </a:prstGeom>
          <a:noFill/>
          <a:ln>
            <a:noFill/>
          </a:ln>
        </p:spPr>
        <p:txBody>
          <a:bodyPr lIns="91425" tIns="45700" rIns="91425" bIns="45700" anchor="t" anchorCtr="0">
            <a:spAutoFit/>
          </a:bodyPr>
          <a:lstStyle/>
          <a:p>
            <a:pPr marL="0" lvl="0" indent="0" rtl="0">
              <a:buNone/>
            </a:pPr>
            <a:r>
              <a:rPr lang="en"/>
              <a:t>Browser Vulnerabilities</a:t>
            </a:r>
          </a:p>
        </p:txBody>
      </p:sp>
      <p:sp>
        <p:nvSpPr>
          <p:cNvPr id="416" name="Shape 416"/>
          <p:cNvSpPr/>
          <p:nvPr/>
        </p:nvSpPr>
        <p:spPr>
          <a:xfrm>
            <a:off x="8371374" y="5926051"/>
            <a:ext cx="717924" cy="931947"/>
          </a:xfrm>
          <a:prstGeom prst="rect">
            <a:avLst/>
          </a:prstGeom>
          <a:blipFill>
            <a:blip r:embed="rId3"/>
            <a:stretch>
              <a:fillRect/>
            </a:stretch>
          </a:blipFill>
        </p:spPr>
      </p:sp>
      <p:graphicFrame>
        <p:nvGraphicFramePr>
          <p:cNvPr id="417" name="Shape 417"/>
          <p:cNvGraphicFramePr/>
          <p:nvPr/>
        </p:nvGraphicFramePr>
        <p:xfrm>
          <a:off x="890587" y="1322312"/>
          <a:ext cx="3000000" cy="3000000"/>
        </p:xfrm>
        <a:graphic>
          <a:graphicData uri="http://schemas.openxmlformats.org/drawingml/2006/table">
            <a:tbl>
              <a:tblPr>
                <a:noFill/>
                <a:tableStyleId>{32660777-5EBC-40E2-81CA-50190CD489F5}</a:tableStyleId>
              </a:tblPr>
              <a:tblGrid>
                <a:gridCol w="1809750"/>
                <a:gridCol w="810425"/>
                <a:gridCol w="2054700"/>
                <a:gridCol w="2564125"/>
              </a:tblGrid>
              <a:tr h="381000">
                <a:tc>
                  <a:txBody>
                    <a:bodyPr/>
                    <a:lstStyle/>
                    <a:p>
                      <a:endParaRPr/>
                    </a:p>
                  </a:txBody>
                  <a:tcPr marL="91425" marR="91425" marT="91425" marB="91425">
                    <a:solidFill>
                      <a:srgbClr val="E06666"/>
                    </a:solidFill>
                  </a:tcPr>
                </a:tc>
                <a:tc>
                  <a:txBody>
                    <a:bodyPr/>
                    <a:lstStyle/>
                    <a:p>
                      <a:endParaRPr/>
                    </a:p>
                  </a:txBody>
                  <a:tcPr marL="91425" marR="91425" marT="91425" marB="91425">
                    <a:solidFill>
                      <a:srgbClr val="E06666"/>
                    </a:solidFill>
                  </a:tcPr>
                </a:tc>
                <a:tc>
                  <a:txBody>
                    <a:bodyPr/>
                    <a:lstStyle/>
                    <a:p>
                      <a:pPr>
                        <a:buNone/>
                      </a:pPr>
                      <a:r>
                        <a:rPr lang="en" b="1"/>
                        <a:t>Chrome</a:t>
                      </a:r>
                    </a:p>
                  </a:txBody>
                  <a:tcPr marL="91425" marR="91425" marT="91425" marB="91425">
                    <a:solidFill>
                      <a:srgbClr val="E06666"/>
                    </a:solidFill>
                  </a:tcPr>
                </a:tc>
                <a:tc>
                  <a:txBody>
                    <a:bodyPr/>
                    <a:lstStyle/>
                    <a:p>
                      <a:pPr>
                        <a:buNone/>
                      </a:pPr>
                      <a:r>
                        <a:rPr lang="en" b="1"/>
                        <a:t>IBOS</a:t>
                      </a:r>
                    </a:p>
                  </a:txBody>
                  <a:tcPr marL="91425" marR="91425" marT="91425" marB="91425">
                    <a:solidFill>
                      <a:srgbClr val="E06666"/>
                    </a:solidFill>
                  </a:tcPr>
                </a:tc>
              </a:tr>
              <a:tr h="381000">
                <a:tc>
                  <a:txBody>
                    <a:bodyPr/>
                    <a:lstStyle/>
                    <a:p>
                      <a:pPr>
                        <a:buNone/>
                      </a:pPr>
                      <a:r>
                        <a:rPr lang="en" b="1"/>
                        <a:t>Category</a:t>
                      </a:r>
                    </a:p>
                  </a:txBody>
                  <a:tcPr marL="91425" marR="91425" marT="91425" marB="91425">
                    <a:solidFill>
                      <a:srgbClr val="E06666"/>
                    </a:solidFill>
                  </a:tcPr>
                </a:tc>
                <a:tc>
                  <a:txBody>
                    <a:bodyPr/>
                    <a:lstStyle/>
                    <a:p>
                      <a:pPr>
                        <a:buNone/>
                      </a:pPr>
                      <a:r>
                        <a:rPr lang="en" b="1"/>
                        <a:t>Num.</a:t>
                      </a:r>
                    </a:p>
                  </a:txBody>
                  <a:tcPr marL="91425" marR="91425" marT="91425" marB="91425">
                    <a:solidFill>
                      <a:srgbClr val="E06666"/>
                    </a:solidFill>
                  </a:tcPr>
                </a:tc>
                <a:tc>
                  <a:txBody>
                    <a:bodyPr/>
                    <a:lstStyle/>
                    <a:p>
                      <a:pPr>
                        <a:buNone/>
                      </a:pPr>
                      <a:r>
                        <a:rPr lang="en" b="1"/>
                        <a:t>Contained</a:t>
                      </a:r>
                    </a:p>
                  </a:txBody>
                  <a:tcPr marL="91425" marR="91425" marT="91425" marB="91425">
                    <a:solidFill>
                      <a:srgbClr val="E06666"/>
                    </a:solidFill>
                  </a:tcPr>
                </a:tc>
                <a:tc>
                  <a:txBody>
                    <a:bodyPr/>
                    <a:lstStyle/>
                    <a:p>
                      <a:pPr>
                        <a:buNone/>
                      </a:pPr>
                      <a:r>
                        <a:rPr lang="en" b="1"/>
                        <a:t>Contained or Eliminated</a:t>
                      </a:r>
                    </a:p>
                  </a:txBody>
                  <a:tcPr marL="91425" marR="91425" marT="91425" marB="91425">
                    <a:solidFill>
                      <a:srgbClr val="E06666"/>
                    </a:solidFill>
                  </a:tcPr>
                </a:tc>
              </a:tr>
              <a:tr h="381000">
                <a:tc>
                  <a:txBody>
                    <a:bodyPr/>
                    <a:lstStyle/>
                    <a:p>
                      <a:pPr>
                        <a:buNone/>
                      </a:pPr>
                      <a:r>
                        <a:rPr lang="en"/>
                        <a:t>Memory Exploitation</a:t>
                      </a:r>
                    </a:p>
                  </a:txBody>
                  <a:tcPr marL="91425" marR="91425" marT="91425" marB="91425"/>
                </a:tc>
                <a:tc>
                  <a:txBody>
                    <a:bodyPr/>
                    <a:lstStyle/>
                    <a:p>
                      <a:pPr lvl="0" algn="r" rtl="0">
                        <a:buNone/>
                      </a:pPr>
                      <a:r>
                        <a:rPr lang="en"/>
                        <a:t>82</a:t>
                      </a:r>
                    </a:p>
                  </a:txBody>
                  <a:tcPr marL="91425" marR="91425" marT="91425" marB="91425"/>
                </a:tc>
                <a:tc>
                  <a:txBody>
                    <a:bodyPr/>
                    <a:lstStyle/>
                    <a:p>
                      <a:pPr lvl="0" algn="r" rtl="0">
                        <a:buNone/>
                      </a:pPr>
                      <a:r>
                        <a:rPr lang="en"/>
                        <a:t>71 ( 86% )</a:t>
                      </a:r>
                    </a:p>
                  </a:txBody>
                  <a:tcPr marL="91425" marR="91425" marT="91425" marB="91425"/>
                </a:tc>
                <a:tc>
                  <a:txBody>
                    <a:bodyPr/>
                    <a:lstStyle/>
                    <a:p>
                      <a:pPr lvl="0" algn="r" rtl="0">
                        <a:buNone/>
                      </a:pPr>
                      <a:r>
                        <a:rPr lang="en"/>
                        <a:t>79 ( 96% )</a:t>
                      </a:r>
                    </a:p>
                  </a:txBody>
                  <a:tcPr marL="91425" marR="91425" marT="91425" marB="91425"/>
                </a:tc>
              </a:tr>
              <a:tr h="381000">
                <a:tc>
                  <a:txBody>
                    <a:bodyPr/>
                    <a:lstStyle/>
                    <a:p>
                      <a:pPr>
                        <a:buNone/>
                      </a:pPr>
                      <a:r>
                        <a:rPr lang="en"/>
                        <a:t>XSS</a:t>
                      </a:r>
                    </a:p>
                  </a:txBody>
                  <a:tcPr marL="91425" marR="91425" marT="91425" marB="91425"/>
                </a:tc>
                <a:tc>
                  <a:txBody>
                    <a:bodyPr/>
                    <a:lstStyle/>
                    <a:p>
                      <a:pPr lvl="0" algn="r" rtl="0">
                        <a:buNone/>
                      </a:pPr>
                      <a:r>
                        <a:rPr lang="en"/>
                        <a:t>14</a:t>
                      </a:r>
                    </a:p>
                  </a:txBody>
                  <a:tcPr marL="91425" marR="91425" marT="91425" marB="91425"/>
                </a:tc>
                <a:tc>
                  <a:txBody>
                    <a:bodyPr/>
                    <a:lstStyle/>
                    <a:p>
                      <a:pPr lvl="0" algn="r" rtl="0">
                        <a:buNone/>
                      </a:pPr>
                      <a:r>
                        <a:rPr lang="en"/>
                        <a:t>12 ( 87% )</a:t>
                      </a:r>
                    </a:p>
                  </a:txBody>
                  <a:tcPr marL="91425" marR="91425" marT="91425" marB="91425"/>
                </a:tc>
                <a:tc>
                  <a:txBody>
                    <a:bodyPr/>
                    <a:lstStyle/>
                    <a:p>
                      <a:pPr lvl="0" algn="r" rtl="0">
                        <a:buNone/>
                      </a:pPr>
                      <a:r>
                        <a:rPr lang="en"/>
                        <a:t>14 ( 100% )</a:t>
                      </a:r>
                    </a:p>
                  </a:txBody>
                  <a:tcPr marL="91425" marR="91425" marT="91425" marB="91425"/>
                </a:tc>
              </a:tr>
              <a:tr h="381000">
                <a:tc>
                  <a:txBody>
                    <a:bodyPr/>
                    <a:lstStyle/>
                    <a:p>
                      <a:pPr>
                        <a:buNone/>
                      </a:pPr>
                      <a:r>
                        <a:rPr lang="en"/>
                        <a:t>SOP circumvention</a:t>
                      </a:r>
                    </a:p>
                  </a:txBody>
                  <a:tcPr marL="91425" marR="91425" marT="91425" marB="91425"/>
                </a:tc>
                <a:tc>
                  <a:txBody>
                    <a:bodyPr/>
                    <a:lstStyle/>
                    <a:p>
                      <a:pPr lvl="0" algn="r" rtl="0">
                        <a:buNone/>
                      </a:pPr>
                      <a:r>
                        <a:rPr lang="en"/>
                        <a:t>21</a:t>
                      </a:r>
                    </a:p>
                  </a:txBody>
                  <a:tcPr marL="91425" marR="91425" marT="91425" marB="91425"/>
                </a:tc>
                <a:tc>
                  <a:txBody>
                    <a:bodyPr/>
                    <a:lstStyle/>
                    <a:p>
                      <a:pPr lvl="0" algn="r" rtl="0">
                        <a:buNone/>
                      </a:pPr>
                      <a:r>
                        <a:rPr lang="en"/>
                        <a:t>0 ( 0% )</a:t>
                      </a:r>
                    </a:p>
                  </a:txBody>
                  <a:tcPr marL="91425" marR="91425" marT="91425" marB="91425"/>
                </a:tc>
                <a:tc>
                  <a:txBody>
                    <a:bodyPr/>
                    <a:lstStyle/>
                    <a:p>
                      <a:pPr lvl="0" algn="r" rtl="0">
                        <a:buNone/>
                      </a:pPr>
                      <a:r>
                        <a:rPr lang="en"/>
                        <a:t>21 ( 100% )</a:t>
                      </a:r>
                    </a:p>
                  </a:txBody>
                  <a:tcPr marL="91425" marR="91425" marT="91425" marB="91425"/>
                </a:tc>
              </a:tr>
              <a:tr h="381000">
                <a:tc>
                  <a:txBody>
                    <a:bodyPr/>
                    <a:lstStyle/>
                    <a:p>
                      <a:pPr>
                        <a:buNone/>
                      </a:pPr>
                      <a:r>
                        <a:rPr lang="en"/>
                        <a:t>Sandbox bypassing</a:t>
                      </a:r>
                    </a:p>
                  </a:txBody>
                  <a:tcPr marL="91425" marR="91425" marT="91425" marB="91425"/>
                </a:tc>
                <a:tc>
                  <a:txBody>
                    <a:bodyPr/>
                    <a:lstStyle/>
                    <a:p>
                      <a:pPr lvl="0" algn="r" rtl="0">
                        <a:buNone/>
                      </a:pPr>
                      <a:r>
                        <a:rPr lang="en"/>
                        <a:t>12</a:t>
                      </a:r>
                    </a:p>
                  </a:txBody>
                  <a:tcPr marL="91425" marR="91425" marT="91425" marB="91425"/>
                </a:tc>
                <a:tc>
                  <a:txBody>
                    <a:bodyPr/>
                    <a:lstStyle/>
                    <a:p>
                      <a:pPr lvl="0" algn="r" rtl="0">
                        <a:buNone/>
                      </a:pPr>
                      <a:r>
                        <a:rPr lang="en"/>
                        <a:t>0 ( 0% )</a:t>
                      </a:r>
                    </a:p>
                  </a:txBody>
                  <a:tcPr marL="91425" marR="91425" marT="91425" marB="91425"/>
                </a:tc>
                <a:tc>
                  <a:txBody>
                    <a:bodyPr/>
                    <a:lstStyle/>
                    <a:p>
                      <a:pPr lvl="0" algn="r" rtl="0">
                        <a:buNone/>
                      </a:pPr>
                      <a:r>
                        <a:rPr lang="en"/>
                        <a:t>12 ( 100% )</a:t>
                      </a:r>
                    </a:p>
                  </a:txBody>
                  <a:tcPr marL="91425" marR="91425" marT="91425" marB="91425"/>
                </a:tc>
              </a:tr>
              <a:tr h="381000">
                <a:tc>
                  <a:txBody>
                    <a:bodyPr/>
                    <a:lstStyle/>
                    <a:p>
                      <a:pPr>
                        <a:buNone/>
                      </a:pPr>
                      <a:r>
                        <a:rPr lang="en"/>
                        <a:t>Interface spoofing</a:t>
                      </a:r>
                    </a:p>
                  </a:txBody>
                  <a:tcPr marL="91425" marR="91425" marT="91425" marB="91425"/>
                </a:tc>
                <a:tc>
                  <a:txBody>
                    <a:bodyPr/>
                    <a:lstStyle/>
                    <a:p>
                      <a:pPr lvl="0" algn="r" rtl="0">
                        <a:buNone/>
                      </a:pPr>
                      <a:r>
                        <a:rPr lang="en"/>
                        <a:t>6</a:t>
                      </a:r>
                    </a:p>
                  </a:txBody>
                  <a:tcPr marL="91425" marR="91425" marT="91425" marB="91425"/>
                </a:tc>
                <a:tc>
                  <a:txBody>
                    <a:bodyPr/>
                    <a:lstStyle/>
                    <a:p>
                      <a:pPr lvl="0" algn="r" rtl="0">
                        <a:buNone/>
                      </a:pPr>
                      <a:r>
                        <a:rPr lang="en"/>
                        <a:t>0 ( 0% )</a:t>
                      </a:r>
                    </a:p>
                  </a:txBody>
                  <a:tcPr marL="91425" marR="91425" marT="91425" marB="91425"/>
                </a:tc>
                <a:tc>
                  <a:txBody>
                    <a:bodyPr/>
                    <a:lstStyle/>
                    <a:p>
                      <a:pPr lvl="0" algn="r" rtl="0">
                        <a:buNone/>
                      </a:pPr>
                      <a:r>
                        <a:rPr lang="en"/>
                        <a:t>6 ( 100% )</a:t>
                      </a:r>
                    </a:p>
                  </a:txBody>
                  <a:tcPr marL="91425" marR="91425" marT="91425" marB="91425"/>
                </a:tc>
              </a:tr>
              <a:tr h="381000">
                <a:tc>
                  <a:txBody>
                    <a:bodyPr/>
                    <a:lstStyle/>
                    <a:p>
                      <a:pPr>
                        <a:buNone/>
                      </a:pPr>
                      <a:r>
                        <a:rPr lang="en"/>
                        <a:t>UI design flaw</a:t>
                      </a:r>
                    </a:p>
                  </a:txBody>
                  <a:tcPr marL="91425" marR="91425" marT="91425" marB="91425"/>
                </a:tc>
                <a:tc>
                  <a:txBody>
                    <a:bodyPr/>
                    <a:lstStyle/>
                    <a:p>
                      <a:pPr lvl="0" algn="r" rtl="0">
                        <a:buNone/>
                      </a:pPr>
                      <a:r>
                        <a:rPr lang="en"/>
                        <a:t>17</a:t>
                      </a:r>
                    </a:p>
                  </a:txBody>
                  <a:tcPr marL="91425" marR="91425" marT="91425" marB="91425"/>
                </a:tc>
                <a:tc>
                  <a:txBody>
                    <a:bodyPr/>
                    <a:lstStyle/>
                    <a:p>
                      <a:pPr lvl="0" algn="r" rtl="0">
                        <a:buNone/>
                      </a:pPr>
                      <a:r>
                        <a:rPr lang="en"/>
                        <a:t>0 ( 0% )</a:t>
                      </a:r>
                    </a:p>
                  </a:txBody>
                  <a:tcPr marL="91425" marR="91425" marT="91425" marB="91425"/>
                </a:tc>
                <a:tc>
                  <a:txBody>
                    <a:bodyPr/>
                    <a:lstStyle/>
                    <a:p>
                      <a:pPr lvl="0" algn="r" rtl="0">
                        <a:buNone/>
                      </a:pPr>
                      <a:r>
                        <a:rPr lang="en"/>
                        <a:t>0 ( 0% )</a:t>
                      </a:r>
                    </a:p>
                  </a:txBody>
                  <a:tcPr marL="91425" marR="91425" marT="91425" marB="91425"/>
                </a:tc>
              </a:tr>
              <a:tr h="381000">
                <a:tc>
                  <a:txBody>
                    <a:bodyPr/>
                    <a:lstStyle/>
                    <a:p>
                      <a:pPr>
                        <a:buNone/>
                      </a:pPr>
                      <a:r>
                        <a:rPr lang="en"/>
                        <a:t>Misc</a:t>
                      </a:r>
                    </a:p>
                  </a:txBody>
                  <a:tcPr marL="91425" marR="91425" marT="91425" marB="91425"/>
                </a:tc>
                <a:tc>
                  <a:txBody>
                    <a:bodyPr/>
                    <a:lstStyle/>
                    <a:p>
                      <a:pPr lvl="0" algn="r" rtl="0">
                        <a:buNone/>
                      </a:pPr>
                      <a:r>
                        <a:rPr lang="en"/>
                        <a:t>22</a:t>
                      </a:r>
                    </a:p>
                  </a:txBody>
                  <a:tcPr marL="91425" marR="91425" marT="91425" marB="91425"/>
                </a:tc>
                <a:tc>
                  <a:txBody>
                    <a:bodyPr/>
                    <a:lstStyle/>
                    <a:p>
                      <a:pPr lvl="0" algn="r" rtl="0">
                        <a:buNone/>
                      </a:pPr>
                      <a:r>
                        <a:rPr lang="en"/>
                        <a:t>0 ( 0% )</a:t>
                      </a:r>
                    </a:p>
                  </a:txBody>
                  <a:tcPr marL="91425" marR="91425" marT="91425" marB="91425"/>
                </a:tc>
                <a:tc>
                  <a:txBody>
                    <a:bodyPr/>
                    <a:lstStyle/>
                    <a:p>
                      <a:pPr lvl="0" algn="r" rtl="0">
                        <a:buNone/>
                      </a:pPr>
                      <a:r>
                        <a:rPr lang="en"/>
                        <a:t>3 ( 14% )</a:t>
                      </a:r>
                    </a:p>
                  </a:txBody>
                  <a:tcPr marL="91425" marR="91425" marT="91425" marB="91425"/>
                </a:tc>
              </a:tr>
              <a:tr h="381000">
                <a:tc>
                  <a:txBody>
                    <a:bodyPr/>
                    <a:lstStyle/>
                    <a:p>
                      <a:pPr>
                        <a:buNone/>
                      </a:pPr>
                      <a:r>
                        <a:rPr lang="en" b="1"/>
                        <a:t>Overall</a:t>
                      </a:r>
                    </a:p>
                  </a:txBody>
                  <a:tcPr marL="91425" marR="91425" marT="91425" marB="91425"/>
                </a:tc>
                <a:tc>
                  <a:txBody>
                    <a:bodyPr/>
                    <a:lstStyle/>
                    <a:p>
                      <a:pPr algn="r">
                        <a:buNone/>
                      </a:pPr>
                      <a:r>
                        <a:rPr lang="en" b="1"/>
                        <a:t>175</a:t>
                      </a:r>
                    </a:p>
                  </a:txBody>
                  <a:tcPr marL="91425" marR="91425" marT="91425" marB="91425"/>
                </a:tc>
                <a:tc>
                  <a:txBody>
                    <a:bodyPr/>
                    <a:lstStyle/>
                    <a:p>
                      <a:pPr algn="r">
                        <a:buNone/>
                      </a:pPr>
                      <a:r>
                        <a:rPr lang="en" b="1"/>
                        <a:t>83 ( 46% )</a:t>
                      </a:r>
                    </a:p>
                  </a:txBody>
                  <a:tcPr marL="91425" marR="91425" marT="91425" marB="91425"/>
                </a:tc>
                <a:tc>
                  <a:txBody>
                    <a:bodyPr/>
                    <a:lstStyle/>
                    <a:p>
                      <a:pPr algn="r">
                        <a:buNone/>
                      </a:pPr>
                      <a:r>
                        <a:rPr lang="en" b="1"/>
                        <a:t>135 ( 77% )</a:t>
                      </a:r>
                    </a:p>
                  </a:txBody>
                  <a:tcPr marL="91425" marR="91425" marT="91425" marB="91425"/>
                </a:tc>
              </a:tr>
            </a:tbl>
          </a:graphicData>
        </a:graphic>
      </p:graphicFrame>
      <p:sp>
        <p:nvSpPr>
          <p:cNvPr id="418" name="Shape 418"/>
          <p:cNvSpPr/>
          <p:nvPr/>
        </p:nvSpPr>
        <p:spPr>
          <a:xfrm>
            <a:off x="886409" y="5325664"/>
            <a:ext cx="7258500" cy="1124700"/>
          </a:xfrm>
          <a:prstGeom prst="roundRect">
            <a:avLst>
              <a:gd name="adj" fmla="val 7377"/>
            </a:avLst>
          </a:prstGeom>
          <a:no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419" name="Shape 419"/>
          <p:cNvSpPr txBox="1"/>
          <p:nvPr/>
        </p:nvSpPr>
        <p:spPr>
          <a:xfrm>
            <a:off x="457200" y="457200"/>
            <a:ext cx="3000000" cy="3000000"/>
          </a:xfrm>
          <a:prstGeom prst="rect">
            <a:avLst/>
          </a:prstGeom>
        </p:spPr>
        <p:txBody>
          <a:bodyPr lIns="91425" tIns="91425" rIns="91425" bIns="91425" anchor="ctr" anchorCtr="0">
            <a:spAutoFit/>
          </a:bodyPr>
          <a:lstStyle/>
          <a:p>
            <a:pPr lvl="0" rtl="0">
              <a:buNone/>
            </a:pPr>
            <a:r>
              <a:rPr lang="en"/>
              <a:t> </a:t>
            </a:r>
          </a:p>
        </p:txBody>
      </p:sp>
      <p:sp>
        <p:nvSpPr>
          <p:cNvPr id="420" name="Shape 420"/>
          <p:cNvSpPr/>
          <p:nvPr/>
        </p:nvSpPr>
        <p:spPr>
          <a:xfrm>
            <a:off x="990225" y="5411764"/>
            <a:ext cx="952500" cy="952500"/>
          </a:xfrm>
          <a:prstGeom prst="rect">
            <a:avLst/>
          </a:prstGeom>
          <a:blipFill>
            <a:blip r:embed="rId4"/>
            <a:stretch>
              <a:fillRect/>
            </a:stretch>
          </a:blipFill>
        </p:spPr>
      </p:sp>
      <p:sp>
        <p:nvSpPr>
          <p:cNvPr id="421" name="Shape 421"/>
          <p:cNvSpPr txBox="1"/>
          <p:nvPr/>
        </p:nvSpPr>
        <p:spPr>
          <a:xfrm>
            <a:off x="1974100" y="5351750"/>
            <a:ext cx="6116400" cy="1072499"/>
          </a:xfrm>
          <a:prstGeom prst="rect">
            <a:avLst/>
          </a:prstGeom>
          <a:noFill/>
        </p:spPr>
        <p:txBody>
          <a:bodyPr lIns="91425" tIns="91425" rIns="91425" bIns="91425" anchor="t" anchorCtr="0">
            <a:spAutoFit/>
          </a:bodyPr>
          <a:lstStyle/>
          <a:p>
            <a:pPr lvl="0" rtl="0">
              <a:lnSpc>
                <a:spcPct val="115000"/>
              </a:lnSpc>
              <a:buNone/>
            </a:pPr>
            <a:r>
              <a:rPr lang="en" sz="1800" b="1"/>
              <a:t>Rajashekhar Arasanal</a:t>
            </a:r>
          </a:p>
          <a:p>
            <a:pPr>
              <a:lnSpc>
                <a:spcPct val="100000"/>
              </a:lnSpc>
              <a:buNone/>
            </a:pPr>
            <a:r>
              <a:rPr lang="en"/>
              <a:t>The SOP relies on same domain name and IP. What if an attacker uses </a:t>
            </a:r>
            <a:r>
              <a:rPr lang="en" b="1">
                <a:solidFill>
                  <a:srgbClr val="CC0000"/>
                </a:solidFill>
              </a:rPr>
              <a:t>IP spoofing</a:t>
            </a:r>
            <a:r>
              <a:rPr lang="en"/>
              <a:t> or name spoofing and sends arbitrary data to the browser?</a:t>
            </a:r>
          </a:p>
        </p:txBody>
      </p:sp>
    </p:spTree>
    <p:extLst>
      <p:ext uri="{BB962C8B-B14F-4D97-AF65-F5344CB8AC3E}">
        <p14:creationId xmlns:p14="http://schemas.microsoft.com/office/powerpoint/2010/main" val="58453451"/>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395287" y="341312"/>
            <a:ext cx="8229600" cy="980999"/>
          </a:xfrm>
          <a:prstGeom prst="rect">
            <a:avLst/>
          </a:prstGeom>
          <a:noFill/>
          <a:ln>
            <a:noFill/>
          </a:ln>
        </p:spPr>
        <p:txBody>
          <a:bodyPr lIns="91425" tIns="45700" rIns="91425" bIns="45700" anchor="t" anchorCtr="0">
            <a:spAutoFit/>
          </a:bodyPr>
          <a:lstStyle/>
          <a:p>
            <a:pPr marL="0" lvl="0" indent="0" rtl="0">
              <a:buNone/>
            </a:pPr>
            <a:r>
              <a:rPr lang="en"/>
              <a:t>Performance</a:t>
            </a:r>
          </a:p>
        </p:txBody>
      </p:sp>
      <p:sp>
        <p:nvSpPr>
          <p:cNvPr id="427" name="Shape 427"/>
          <p:cNvSpPr/>
          <p:nvPr/>
        </p:nvSpPr>
        <p:spPr>
          <a:xfrm>
            <a:off x="8371374" y="5926051"/>
            <a:ext cx="717924" cy="931947"/>
          </a:xfrm>
          <a:prstGeom prst="rect">
            <a:avLst/>
          </a:prstGeom>
          <a:blipFill>
            <a:blip r:embed="rId3"/>
            <a:stretch>
              <a:fillRect/>
            </a:stretch>
          </a:blipFill>
        </p:spPr>
      </p:sp>
      <p:sp>
        <p:nvSpPr>
          <p:cNvPr id="428" name="Shape 428"/>
          <p:cNvSpPr/>
          <p:nvPr/>
        </p:nvSpPr>
        <p:spPr>
          <a:xfrm>
            <a:off x="1652196" y="1593725"/>
            <a:ext cx="5839606" cy="3670547"/>
          </a:xfrm>
          <a:prstGeom prst="rect">
            <a:avLst/>
          </a:prstGeom>
          <a:blipFill>
            <a:blip r:embed="rId4"/>
            <a:stretch>
              <a:fillRect/>
            </a:stretch>
          </a:blipFill>
          <a:ln>
            <a:noFill/>
          </a:ln>
        </p:spPr>
      </p:sp>
      <p:sp>
        <p:nvSpPr>
          <p:cNvPr id="429" name="Shape 429"/>
          <p:cNvSpPr txBox="1"/>
          <p:nvPr/>
        </p:nvSpPr>
        <p:spPr>
          <a:xfrm>
            <a:off x="2122450" y="5374575"/>
            <a:ext cx="5351700" cy="582000"/>
          </a:xfrm>
          <a:prstGeom prst="rect">
            <a:avLst/>
          </a:prstGeom>
          <a:noFill/>
        </p:spPr>
        <p:txBody>
          <a:bodyPr lIns="91425" tIns="91425" rIns="91425" bIns="91425" anchor="t" anchorCtr="0">
            <a:spAutoFit/>
          </a:bodyPr>
          <a:lstStyle/>
          <a:p>
            <a:pPr algn="ctr">
              <a:buNone/>
            </a:pPr>
            <a:r>
              <a:rPr lang="en"/>
              <a:t>Page Load Latencies for IBOS and other web browsers. All latencies shown in milliseconds</a:t>
            </a:r>
          </a:p>
        </p:txBody>
      </p:sp>
    </p:spTree>
    <p:extLst>
      <p:ext uri="{BB962C8B-B14F-4D97-AF65-F5344CB8AC3E}">
        <p14:creationId xmlns:p14="http://schemas.microsoft.com/office/powerpoint/2010/main" val="2345220826"/>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395287" y="493712"/>
            <a:ext cx="8514299" cy="777600"/>
          </a:xfrm>
          <a:prstGeom prst="rect">
            <a:avLst/>
          </a:prstGeom>
          <a:noFill/>
          <a:ln>
            <a:noFill/>
          </a:ln>
        </p:spPr>
        <p:txBody>
          <a:bodyPr lIns="91425" tIns="45700" rIns="91425" bIns="45700" anchor="t" anchorCtr="0">
            <a:spAutoFit/>
          </a:bodyPr>
          <a:lstStyle/>
          <a:p>
            <a:pPr lvl="0" rtl="0">
              <a:buNone/>
            </a:pPr>
            <a:r>
              <a:rPr lang="en"/>
              <a:t>Discussion</a:t>
            </a:r>
          </a:p>
          <a:p>
            <a:endParaRPr lang="en"/>
          </a:p>
        </p:txBody>
      </p:sp>
      <p:sp>
        <p:nvSpPr>
          <p:cNvPr id="435" name="Shape 435"/>
          <p:cNvSpPr/>
          <p:nvPr/>
        </p:nvSpPr>
        <p:spPr>
          <a:xfrm>
            <a:off x="413356" y="1332884"/>
            <a:ext cx="1177500" cy="1268400"/>
          </a:xfrm>
          <a:prstGeom prst="rect">
            <a:avLst/>
          </a:prstGeom>
          <a:solidFill>
            <a:srgbClr val="070D19"/>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436" name="Shape 436"/>
          <p:cNvSpPr txBox="1"/>
          <p:nvPr/>
        </p:nvSpPr>
        <p:spPr>
          <a:xfrm>
            <a:off x="1870375" y="1311386"/>
            <a:ext cx="6965399" cy="1225499"/>
          </a:xfrm>
          <a:prstGeom prst="rect">
            <a:avLst/>
          </a:prstGeom>
          <a:noFill/>
        </p:spPr>
        <p:txBody>
          <a:bodyPr lIns="91425" tIns="91425" rIns="91425" bIns="91425" anchor="t" anchorCtr="0">
            <a:spAutoFit/>
          </a:bodyPr>
          <a:lstStyle/>
          <a:p>
            <a:pPr lvl="0" rtl="0">
              <a:spcAft>
                <a:spcPts val="1000"/>
              </a:spcAft>
              <a:buNone/>
            </a:pPr>
            <a:r>
              <a:rPr lang="en" sz="2400" b="1"/>
              <a:t>Aamer Charania</a:t>
            </a:r>
          </a:p>
          <a:p>
            <a:pPr lvl="0" rtl="0">
              <a:spcAft>
                <a:spcPts val="1000"/>
              </a:spcAft>
              <a:buNone/>
            </a:pPr>
            <a:r>
              <a:rPr lang="en" sz="2400"/>
              <a:t>How does this compare with </a:t>
            </a:r>
            <a:r>
              <a:rPr lang="en" sz="2400">
                <a:solidFill>
                  <a:srgbClr val="CC0000"/>
                </a:solidFill>
              </a:rPr>
              <a:t>sand boxing</a:t>
            </a:r>
            <a:r>
              <a:rPr lang="en" sz="2400"/>
              <a:t>?</a:t>
            </a:r>
          </a:p>
        </p:txBody>
      </p:sp>
      <p:sp>
        <p:nvSpPr>
          <p:cNvPr id="437" name="Shape 437"/>
          <p:cNvSpPr/>
          <p:nvPr/>
        </p:nvSpPr>
        <p:spPr>
          <a:xfrm>
            <a:off x="7657102" y="3099559"/>
            <a:ext cx="1234199" cy="1268400"/>
          </a:xfrm>
          <a:prstGeom prst="rect">
            <a:avLst/>
          </a:prstGeom>
          <a:solidFill>
            <a:srgbClr val="070D19"/>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438" name="Shape 438"/>
          <p:cNvSpPr txBox="1"/>
          <p:nvPr/>
        </p:nvSpPr>
        <p:spPr>
          <a:xfrm>
            <a:off x="478318" y="3054644"/>
            <a:ext cx="6965399" cy="1225499"/>
          </a:xfrm>
          <a:prstGeom prst="rect">
            <a:avLst/>
          </a:prstGeom>
          <a:noFill/>
        </p:spPr>
        <p:txBody>
          <a:bodyPr lIns="91425" tIns="91425" rIns="91425" bIns="91425" anchor="t" anchorCtr="0">
            <a:spAutoFit/>
          </a:bodyPr>
          <a:lstStyle/>
          <a:p>
            <a:pPr lvl="0" algn="r" rtl="0">
              <a:spcAft>
                <a:spcPts val="1000"/>
              </a:spcAft>
              <a:buClr>
                <a:srgbClr val="000000"/>
              </a:buClr>
              <a:buSzPct val="45833"/>
              <a:buFont typeface="Arial"/>
              <a:buNone/>
            </a:pPr>
            <a:r>
              <a:rPr lang="en" sz="2400" b="1"/>
              <a:t>Fred Douglas</a:t>
            </a:r>
          </a:p>
          <a:p>
            <a:pPr lvl="0" algn="r" rtl="0">
              <a:spcAft>
                <a:spcPts val="1000"/>
              </a:spcAft>
              <a:buNone/>
            </a:pPr>
            <a:r>
              <a:rPr lang="en" sz="2400"/>
              <a:t>Why not just run your web browser in a </a:t>
            </a:r>
            <a:r>
              <a:rPr lang="en" sz="2400">
                <a:solidFill>
                  <a:srgbClr val="CC0000"/>
                </a:solidFill>
              </a:rPr>
              <a:t>secure VM</a:t>
            </a:r>
            <a:r>
              <a:rPr lang="en" sz="2400"/>
              <a:t>?</a:t>
            </a:r>
          </a:p>
        </p:txBody>
      </p:sp>
      <p:sp>
        <p:nvSpPr>
          <p:cNvPr id="439" name="Shape 439"/>
          <p:cNvSpPr/>
          <p:nvPr/>
        </p:nvSpPr>
        <p:spPr>
          <a:xfrm>
            <a:off x="413356" y="4883950"/>
            <a:ext cx="1302900" cy="1268400"/>
          </a:xfrm>
          <a:prstGeom prst="rect">
            <a:avLst/>
          </a:prstGeom>
          <a:solidFill>
            <a:srgbClr val="070D19"/>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440" name="Shape 440"/>
          <p:cNvSpPr txBox="1"/>
          <p:nvPr/>
        </p:nvSpPr>
        <p:spPr>
          <a:xfrm>
            <a:off x="1939756" y="4839034"/>
            <a:ext cx="6965399" cy="1225499"/>
          </a:xfrm>
          <a:prstGeom prst="rect">
            <a:avLst/>
          </a:prstGeom>
          <a:noFill/>
        </p:spPr>
        <p:txBody>
          <a:bodyPr lIns="91425" tIns="91425" rIns="91425" bIns="91425" anchor="t" anchorCtr="0">
            <a:spAutoFit/>
          </a:bodyPr>
          <a:lstStyle/>
          <a:p>
            <a:pPr lvl="0" rtl="0">
              <a:spcAft>
                <a:spcPts val="1000"/>
              </a:spcAft>
              <a:buNone/>
            </a:pPr>
            <a:r>
              <a:rPr lang="en" sz="2400" b="1"/>
              <a:t>Matt Sinclair</a:t>
            </a:r>
          </a:p>
          <a:p>
            <a:pPr lvl="0" rtl="0">
              <a:spcAft>
                <a:spcPts val="1000"/>
              </a:spcAft>
              <a:buNone/>
            </a:pPr>
            <a:r>
              <a:rPr lang="en" sz="2400"/>
              <a:t>Could IBOS benefit from any </a:t>
            </a:r>
            <a:r>
              <a:rPr lang="en" sz="2400">
                <a:solidFill>
                  <a:srgbClr val="CC0000"/>
                </a:solidFill>
              </a:rPr>
              <a:t>hardware support</a:t>
            </a:r>
            <a:r>
              <a:rPr lang="en" sz="2400"/>
              <a:t>?</a:t>
            </a:r>
          </a:p>
        </p:txBody>
      </p:sp>
      <p:sp>
        <p:nvSpPr>
          <p:cNvPr id="441" name="Shape 441"/>
          <p:cNvSpPr/>
          <p:nvPr/>
        </p:nvSpPr>
        <p:spPr>
          <a:xfrm>
            <a:off x="7696513" y="3171939"/>
            <a:ext cx="1155377" cy="1123641"/>
          </a:xfrm>
          <a:prstGeom prst="rect">
            <a:avLst/>
          </a:prstGeom>
          <a:blipFill>
            <a:blip r:embed="rId3"/>
            <a:stretch>
              <a:fillRect/>
            </a:stretch>
          </a:blipFill>
        </p:spPr>
      </p:sp>
      <p:sp>
        <p:nvSpPr>
          <p:cNvPr id="442" name="Shape 442"/>
          <p:cNvSpPr/>
          <p:nvPr/>
        </p:nvSpPr>
        <p:spPr>
          <a:xfrm>
            <a:off x="491625" y="1421229"/>
            <a:ext cx="1020961" cy="1091711"/>
          </a:xfrm>
          <a:prstGeom prst="rect">
            <a:avLst/>
          </a:prstGeom>
          <a:blipFill>
            <a:blip r:embed="rId4"/>
            <a:stretch>
              <a:fillRect/>
            </a:stretch>
          </a:blipFill>
        </p:spPr>
      </p:sp>
      <p:sp>
        <p:nvSpPr>
          <p:cNvPr id="443" name="Shape 443"/>
          <p:cNvSpPr/>
          <p:nvPr/>
        </p:nvSpPr>
        <p:spPr>
          <a:xfrm>
            <a:off x="475474" y="4947503"/>
            <a:ext cx="1178663" cy="1141292"/>
          </a:xfrm>
          <a:prstGeom prst="rect">
            <a:avLst/>
          </a:prstGeom>
          <a:blipFill>
            <a:blip r:embed="rId5"/>
            <a:stretch>
              <a:fillRect/>
            </a:stretch>
          </a:blipFill>
          <a:ln>
            <a:noFill/>
          </a:ln>
        </p:spPr>
      </p:sp>
      <p:sp>
        <p:nvSpPr>
          <p:cNvPr id="444" name="Shape 444"/>
          <p:cNvSpPr/>
          <p:nvPr/>
        </p:nvSpPr>
        <p:spPr>
          <a:xfrm>
            <a:off x="8371374" y="5926051"/>
            <a:ext cx="717924" cy="931947"/>
          </a:xfrm>
          <a:prstGeom prst="rect">
            <a:avLst/>
          </a:prstGeom>
          <a:blipFill>
            <a:blip r:embed="rId6"/>
            <a:stretch>
              <a:fillRect/>
            </a:stretch>
          </a:blipFill>
        </p:spPr>
      </p:sp>
    </p:spTree>
    <p:extLst>
      <p:ext uri="{BB962C8B-B14F-4D97-AF65-F5344CB8AC3E}">
        <p14:creationId xmlns:p14="http://schemas.microsoft.com/office/powerpoint/2010/main" val="2170416115"/>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title"/>
          </p:nvPr>
        </p:nvSpPr>
        <p:spPr>
          <a:xfrm>
            <a:off x="395287" y="493712"/>
            <a:ext cx="8514299" cy="980999"/>
          </a:xfrm>
          <a:prstGeom prst="rect">
            <a:avLst/>
          </a:prstGeom>
          <a:noFill/>
          <a:ln>
            <a:noFill/>
          </a:ln>
        </p:spPr>
        <p:txBody>
          <a:bodyPr lIns="91425" tIns="45700" rIns="91425" bIns="45700" anchor="t" anchorCtr="0">
            <a:spAutoFit/>
          </a:bodyPr>
          <a:lstStyle/>
          <a:p>
            <a:pPr lvl="0" rtl="0">
              <a:buNone/>
            </a:pPr>
            <a:r>
              <a:rPr lang="en"/>
              <a:t>Conclusions</a:t>
            </a:r>
          </a:p>
        </p:txBody>
      </p:sp>
      <p:sp>
        <p:nvSpPr>
          <p:cNvPr id="450" name="Shape 450"/>
          <p:cNvSpPr/>
          <p:nvPr/>
        </p:nvSpPr>
        <p:spPr>
          <a:xfrm>
            <a:off x="8371374" y="5926051"/>
            <a:ext cx="717924" cy="931947"/>
          </a:xfrm>
          <a:prstGeom prst="rect">
            <a:avLst/>
          </a:prstGeom>
          <a:blipFill>
            <a:blip r:embed="rId3"/>
            <a:stretch>
              <a:fillRect/>
            </a:stretch>
          </a:blipFill>
        </p:spPr>
      </p:sp>
      <p:sp>
        <p:nvSpPr>
          <p:cNvPr id="451" name="Shape 451"/>
          <p:cNvSpPr txBox="1"/>
          <p:nvPr/>
        </p:nvSpPr>
        <p:spPr>
          <a:xfrm>
            <a:off x="304500" y="1474712"/>
            <a:ext cx="8535000" cy="4858800"/>
          </a:xfrm>
          <a:prstGeom prst="rect">
            <a:avLst/>
          </a:prstGeom>
          <a:noFill/>
        </p:spPr>
        <p:txBody>
          <a:bodyPr lIns="91425" tIns="91425" rIns="91425" bIns="91425" anchor="t" anchorCtr="0">
            <a:spAutoFit/>
          </a:bodyPr>
          <a:lstStyle/>
          <a:p>
            <a:pPr marL="457200" lvl="0" indent="-317500" rtl="0">
              <a:lnSpc>
                <a:spcPct val="200000"/>
              </a:lnSpc>
              <a:buClr>
                <a:srgbClr val="000000"/>
              </a:buClr>
              <a:buSzPct val="97222"/>
              <a:buFont typeface="Arial"/>
              <a:buChar char="•"/>
            </a:pPr>
            <a:r>
              <a:rPr lang="en" sz="2400"/>
              <a:t>Browser abstractions as first-class OS abstractions</a:t>
            </a:r>
          </a:p>
          <a:p>
            <a:pPr marL="914400" lvl="1" indent="-317500" rtl="0">
              <a:lnSpc>
                <a:spcPct val="200000"/>
              </a:lnSpc>
              <a:buClr>
                <a:srgbClr val="000000"/>
              </a:buClr>
              <a:buSzPct val="58333"/>
              <a:buFont typeface="Courier New"/>
              <a:buChar char="o"/>
            </a:pPr>
            <a:r>
              <a:rPr lang="en" sz="2400"/>
              <a:t>Trust: Reduce TCB for web browser</a:t>
            </a:r>
          </a:p>
          <a:p>
            <a:pPr marL="914400" lvl="1" indent="-317500" rtl="0">
              <a:lnSpc>
                <a:spcPct val="200000"/>
              </a:lnSpc>
              <a:buClr>
                <a:srgbClr val="000000"/>
              </a:buClr>
              <a:buSzPct val="58333"/>
              <a:buFont typeface="Courier New"/>
              <a:buChar char="o"/>
            </a:pPr>
            <a:r>
              <a:rPr lang="en" sz="2400"/>
              <a:t>Protection: withstand attack to most components</a:t>
            </a:r>
          </a:p>
        </p:txBody>
      </p:sp>
    </p:spTree>
    <p:extLst>
      <p:ext uri="{BB962C8B-B14F-4D97-AF65-F5344CB8AC3E}">
        <p14:creationId xmlns:p14="http://schemas.microsoft.com/office/powerpoint/2010/main" val="3036471458"/>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395287" y="569912"/>
            <a:ext cx="8229600" cy="980999"/>
          </a:xfrm>
          <a:prstGeom prst="rect">
            <a:avLst/>
          </a:prstGeom>
          <a:noFill/>
          <a:ln>
            <a:noFill/>
          </a:ln>
        </p:spPr>
        <p:txBody>
          <a:bodyPr lIns="91425" tIns="45700" rIns="91425" bIns="45700" anchor="t" anchorCtr="0">
            <a:spAutoFit/>
          </a:bodyPr>
          <a:lstStyle/>
          <a:p>
            <a:pPr marL="0" lvl="0" indent="0" rtl="0">
              <a:buNone/>
            </a:pPr>
            <a:r>
              <a:rPr lang="en" sz="3600"/>
              <a:t>Why Browser Operating Systems?</a:t>
            </a:r>
          </a:p>
        </p:txBody>
      </p:sp>
      <p:sp>
        <p:nvSpPr>
          <p:cNvPr id="290" name="Shape 290"/>
          <p:cNvSpPr/>
          <p:nvPr/>
        </p:nvSpPr>
        <p:spPr>
          <a:xfrm>
            <a:off x="8371374" y="5926051"/>
            <a:ext cx="717924" cy="931947"/>
          </a:xfrm>
          <a:prstGeom prst="rect">
            <a:avLst/>
          </a:prstGeom>
          <a:blipFill>
            <a:blip r:embed="rId3"/>
            <a:stretch>
              <a:fillRect/>
            </a:stretch>
          </a:blipFill>
        </p:spPr>
      </p:sp>
      <p:sp>
        <p:nvSpPr>
          <p:cNvPr id="291" name="Shape 291"/>
          <p:cNvSpPr txBox="1">
            <a:spLocks noGrp="1"/>
          </p:cNvSpPr>
          <p:nvPr>
            <p:ph type="body" idx="1"/>
          </p:nvPr>
        </p:nvSpPr>
        <p:spPr>
          <a:xfrm>
            <a:off x="305978" y="1649304"/>
            <a:ext cx="8229600" cy="4786499"/>
          </a:xfrm>
          <a:prstGeom prst="rect">
            <a:avLst/>
          </a:prstGeom>
          <a:noFill/>
          <a:ln>
            <a:noFill/>
          </a:ln>
        </p:spPr>
        <p:txBody>
          <a:bodyPr lIns="91425" tIns="45700" rIns="91425" bIns="45700" anchor="t" anchorCtr="0">
            <a:spAutoFit/>
          </a:bodyPr>
          <a:lstStyle/>
          <a:p>
            <a:pPr marL="457200" lvl="0" indent="-317500" rtl="0">
              <a:lnSpc>
                <a:spcPct val="150000"/>
              </a:lnSpc>
              <a:buClr>
                <a:schemeClr val="dk1"/>
              </a:buClr>
              <a:buSzPct val="97222"/>
              <a:buFont typeface="Arial"/>
              <a:buChar char="•"/>
            </a:pPr>
            <a:r>
              <a:rPr lang="en" sz="2400"/>
              <a:t>The web is ubiquitous and has been evolved</a:t>
            </a:r>
          </a:p>
        </p:txBody>
      </p:sp>
      <p:sp>
        <p:nvSpPr>
          <p:cNvPr id="292" name="Shape 292"/>
          <p:cNvSpPr/>
          <p:nvPr/>
        </p:nvSpPr>
        <p:spPr>
          <a:xfrm>
            <a:off x="2785559" y="2001687"/>
            <a:ext cx="3270436" cy="2043037"/>
          </a:xfrm>
          <a:prstGeom prst="rect">
            <a:avLst/>
          </a:prstGeom>
          <a:blipFill>
            <a:blip r:embed="rId4"/>
            <a:stretch>
              <a:fillRect/>
            </a:stretch>
          </a:blipFill>
          <a:ln>
            <a:noFill/>
          </a:ln>
        </p:spPr>
      </p:sp>
      <p:sp>
        <p:nvSpPr>
          <p:cNvPr id="293" name="Shape 293"/>
          <p:cNvSpPr/>
          <p:nvPr/>
        </p:nvSpPr>
        <p:spPr>
          <a:xfrm>
            <a:off x="761999" y="3786350"/>
            <a:ext cx="7496175" cy="1371600"/>
          </a:xfrm>
          <a:prstGeom prst="rect">
            <a:avLst/>
          </a:prstGeom>
          <a:blipFill>
            <a:blip r:embed="rId5"/>
            <a:stretch>
              <a:fillRect/>
            </a:stretch>
          </a:blipFill>
          <a:ln>
            <a:noFill/>
          </a:ln>
        </p:spPr>
      </p:sp>
      <p:sp>
        <p:nvSpPr>
          <p:cNvPr id="294" name="Shape 294"/>
          <p:cNvSpPr/>
          <p:nvPr/>
        </p:nvSpPr>
        <p:spPr>
          <a:xfrm>
            <a:off x="872262" y="5245148"/>
            <a:ext cx="5119133" cy="1275051"/>
          </a:xfrm>
          <a:prstGeom prst="rect">
            <a:avLst/>
          </a:prstGeom>
          <a:blipFill>
            <a:blip r:embed="rId6"/>
            <a:stretch>
              <a:fillRect/>
            </a:stretch>
          </a:blipFill>
          <a:ln>
            <a:noFill/>
          </a:ln>
        </p:spPr>
      </p:sp>
    </p:spTree>
    <p:extLst>
      <p:ext uri="{BB962C8B-B14F-4D97-AF65-F5344CB8AC3E}">
        <p14:creationId xmlns:p14="http://schemas.microsoft.com/office/powerpoint/2010/main" val="287595816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3"/>
                                        </p:tgtEl>
                                        <p:attrNameLst>
                                          <p:attrName>style.visibility</p:attrName>
                                        </p:attrNameLst>
                                      </p:cBhvr>
                                      <p:to>
                                        <p:strVal val="visible"/>
                                      </p:to>
                                    </p:set>
                                    <p:animEffect transition="in" filter="fade">
                                      <p:cBhvr>
                                        <p:cTn id="7" dur="1000"/>
                                        <p:tgtEl>
                                          <p:spTgt spid="293"/>
                                        </p:tgtEl>
                                      </p:cBhvr>
                                    </p:animEffect>
                                  </p:childTnLst>
                                </p:cTn>
                              </p:par>
                              <p:par>
                                <p:cTn id="8" presetID="10" presetClass="entr" presetSubtype="0" fill="hold" nodeType="withEffect">
                                  <p:stCondLst>
                                    <p:cond delay="0"/>
                                  </p:stCondLst>
                                  <p:childTnLst>
                                    <p:set>
                                      <p:cBhvr>
                                        <p:cTn id="9" dur="1" fill="hold">
                                          <p:stCondLst>
                                            <p:cond delay="0"/>
                                          </p:stCondLst>
                                        </p:cTn>
                                        <p:tgtEl>
                                          <p:spTgt spid="294"/>
                                        </p:tgtEl>
                                        <p:attrNameLst>
                                          <p:attrName>style.visibility</p:attrName>
                                        </p:attrNameLst>
                                      </p:cBhvr>
                                      <p:to>
                                        <p:strVal val="visible"/>
                                      </p:to>
                                    </p:set>
                                    <p:animEffect transition="in" filter="fade">
                                      <p:cBhvr>
                                        <p:cTn id="10" dur="10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395287" y="417512"/>
            <a:ext cx="8229600" cy="980999"/>
          </a:xfrm>
          <a:prstGeom prst="rect">
            <a:avLst/>
          </a:prstGeom>
          <a:noFill/>
          <a:ln>
            <a:noFill/>
          </a:ln>
        </p:spPr>
        <p:txBody>
          <a:bodyPr lIns="91425" tIns="45700" rIns="91425" bIns="45700" anchor="t" anchorCtr="0">
            <a:spAutoFit/>
          </a:bodyPr>
          <a:lstStyle/>
          <a:p>
            <a:pPr marL="0" lvl="0" indent="0" rtl="0">
              <a:buNone/>
            </a:pPr>
            <a:r>
              <a:rPr lang="en"/>
              <a:t>Attacks at Different Layers</a:t>
            </a:r>
          </a:p>
        </p:txBody>
      </p:sp>
      <p:sp>
        <p:nvSpPr>
          <p:cNvPr id="300" name="Shape 300"/>
          <p:cNvSpPr/>
          <p:nvPr/>
        </p:nvSpPr>
        <p:spPr>
          <a:xfrm>
            <a:off x="8371374" y="5926051"/>
            <a:ext cx="717924" cy="931947"/>
          </a:xfrm>
          <a:prstGeom prst="rect">
            <a:avLst/>
          </a:prstGeom>
          <a:blipFill>
            <a:blip r:embed="rId3"/>
            <a:stretch>
              <a:fillRect/>
            </a:stretch>
          </a:blipFill>
        </p:spPr>
      </p:sp>
      <p:sp>
        <p:nvSpPr>
          <p:cNvPr id="301" name="Shape 301"/>
          <p:cNvSpPr txBox="1">
            <a:spLocks noGrp="1"/>
          </p:cNvSpPr>
          <p:nvPr>
            <p:ph type="body" idx="1"/>
          </p:nvPr>
        </p:nvSpPr>
        <p:spPr>
          <a:xfrm>
            <a:off x="909209" y="5111654"/>
            <a:ext cx="3481799" cy="1840199"/>
          </a:xfrm>
          <a:prstGeom prst="rect">
            <a:avLst/>
          </a:prstGeom>
          <a:noFill/>
          <a:ln>
            <a:noFill/>
          </a:ln>
        </p:spPr>
        <p:txBody>
          <a:bodyPr lIns="91425" tIns="45700" rIns="91425" bIns="45700" anchor="t" anchorCtr="0">
            <a:spAutoFit/>
          </a:bodyPr>
          <a:lstStyle/>
          <a:p>
            <a:pPr marL="457200" lvl="0" indent="-317500" rtl="0">
              <a:lnSpc>
                <a:spcPct val="115000"/>
              </a:lnSpc>
              <a:buClr>
                <a:schemeClr val="dk1"/>
              </a:buClr>
              <a:buSzPct val="97222"/>
              <a:buFont typeface="Arial"/>
              <a:buChar char="•"/>
            </a:pPr>
            <a:r>
              <a:rPr lang="en" sz="2400"/>
              <a:t>Web apps    		</a:t>
            </a:r>
          </a:p>
          <a:p>
            <a:pPr marL="457200" lvl="0" indent="-317500" rtl="0">
              <a:lnSpc>
                <a:spcPct val="115000"/>
              </a:lnSpc>
              <a:buClr>
                <a:schemeClr val="dk1"/>
              </a:buClr>
              <a:buSzPct val="97222"/>
              <a:buFont typeface="Arial"/>
              <a:buChar char="•"/>
            </a:pPr>
            <a:r>
              <a:rPr lang="en" sz="2400"/>
              <a:t>Web browsers</a:t>
            </a:r>
          </a:p>
          <a:p>
            <a:pPr marL="457200" lvl="0" indent="-317500" rtl="0">
              <a:lnSpc>
                <a:spcPct val="115000"/>
              </a:lnSpc>
              <a:buClr>
                <a:schemeClr val="dk1"/>
              </a:buClr>
              <a:buSzPct val="97222"/>
              <a:buFont typeface="Arial"/>
              <a:buChar char="•"/>
            </a:pPr>
            <a:r>
              <a:rPr lang="en" sz="2400"/>
              <a:t>Operating systems 	 	</a:t>
            </a:r>
          </a:p>
        </p:txBody>
      </p:sp>
      <p:sp>
        <p:nvSpPr>
          <p:cNvPr id="302" name="Shape 302"/>
          <p:cNvSpPr/>
          <p:nvPr/>
        </p:nvSpPr>
        <p:spPr>
          <a:xfrm>
            <a:off x="4104810" y="5168800"/>
            <a:ext cx="554700" cy="246599"/>
          </a:xfrm>
          <a:prstGeom prst="rightArrow">
            <a:avLst>
              <a:gd name="adj1" fmla="val 50000"/>
              <a:gd name="adj2" fmla="val 50000"/>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303" name="Shape 303"/>
          <p:cNvSpPr/>
          <p:nvPr/>
        </p:nvSpPr>
        <p:spPr>
          <a:xfrm rot="24169">
            <a:off x="4104803" y="5630249"/>
            <a:ext cx="554713" cy="246606"/>
          </a:xfrm>
          <a:prstGeom prst="rightArrow">
            <a:avLst>
              <a:gd name="adj1" fmla="val 50000"/>
              <a:gd name="adj2" fmla="val 50000"/>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304" name="Shape 304"/>
          <p:cNvSpPr/>
          <p:nvPr/>
        </p:nvSpPr>
        <p:spPr>
          <a:xfrm>
            <a:off x="4104825" y="6076375"/>
            <a:ext cx="554700" cy="246599"/>
          </a:xfrm>
          <a:prstGeom prst="rightArrow">
            <a:avLst>
              <a:gd name="adj1" fmla="val 50000"/>
              <a:gd name="adj2" fmla="val 50000"/>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305" name="Shape 305"/>
          <p:cNvSpPr/>
          <p:nvPr/>
        </p:nvSpPr>
        <p:spPr>
          <a:xfrm>
            <a:off x="1666933" y="1103299"/>
            <a:ext cx="5686307" cy="3637400"/>
          </a:xfrm>
          <a:prstGeom prst="rect">
            <a:avLst/>
          </a:prstGeom>
          <a:blipFill>
            <a:blip r:embed="rId4"/>
            <a:stretch>
              <a:fillRect/>
            </a:stretch>
          </a:blipFill>
          <a:ln>
            <a:noFill/>
          </a:ln>
        </p:spPr>
      </p:sp>
      <p:sp>
        <p:nvSpPr>
          <p:cNvPr id="306" name="Shape 306"/>
          <p:cNvSpPr txBox="1"/>
          <p:nvPr/>
        </p:nvSpPr>
        <p:spPr>
          <a:xfrm>
            <a:off x="2295059" y="6399175"/>
            <a:ext cx="5000700" cy="640499"/>
          </a:xfrm>
          <a:prstGeom prst="rect">
            <a:avLst/>
          </a:prstGeom>
          <a:noFill/>
        </p:spPr>
        <p:txBody>
          <a:bodyPr lIns="91425" tIns="91425" rIns="91425" bIns="91425" anchor="t" anchorCtr="0">
            <a:spAutoFit/>
          </a:bodyPr>
          <a:lstStyle/>
          <a:p>
            <a:pPr>
              <a:buNone/>
            </a:pPr>
            <a:r>
              <a:rPr lang="en"/>
              <a:t>ref:</a:t>
            </a:r>
            <a:r>
              <a:rPr lang="en" sz="1100" u="sng">
                <a:solidFill>
                  <a:schemeClr val="hlink"/>
                </a:solidFill>
                <a:hlinkClick r:id="rId5"/>
              </a:rPr>
              <a:t>http://blog.jerrynixon.com/2011/10/browser-security-vulnerabilities.html</a:t>
            </a:r>
          </a:p>
        </p:txBody>
      </p:sp>
      <p:sp>
        <p:nvSpPr>
          <p:cNvPr id="307" name="Shape 307"/>
          <p:cNvSpPr txBox="1"/>
          <p:nvPr/>
        </p:nvSpPr>
        <p:spPr>
          <a:xfrm>
            <a:off x="4528399" y="4740700"/>
            <a:ext cx="4560900" cy="351899"/>
          </a:xfrm>
          <a:prstGeom prst="rect">
            <a:avLst/>
          </a:prstGeom>
          <a:noFill/>
        </p:spPr>
        <p:txBody>
          <a:bodyPr lIns="91425" tIns="91425" rIns="91425" bIns="91425" anchor="t" anchorCtr="0">
            <a:spAutoFit/>
          </a:bodyPr>
          <a:lstStyle/>
          <a:p>
            <a:pPr>
              <a:buNone/>
            </a:pPr>
            <a:r>
              <a:rPr lang="en" sz="1000">
                <a:solidFill>
                  <a:srgbClr val="333333"/>
                </a:solidFill>
              </a:rPr>
              <a:t> According to National Vulnerability Database (</a:t>
            </a:r>
            <a:r>
              <a:rPr lang="en" sz="1000">
                <a:solidFill>
                  <a:srgbClr val="01B0F1"/>
                </a:solidFill>
                <a:hlinkClick r:id="rId6"/>
              </a:rPr>
              <a:t>http://web.nvd.nist.gov/</a:t>
            </a:r>
            <a:r>
              <a:rPr lang="en" sz="1000">
                <a:solidFill>
                  <a:srgbClr val="333333"/>
                </a:solidFill>
              </a:rPr>
              <a:t>)</a:t>
            </a:r>
          </a:p>
        </p:txBody>
      </p:sp>
      <p:sp>
        <p:nvSpPr>
          <p:cNvPr id="308" name="Shape 308"/>
          <p:cNvSpPr txBox="1"/>
          <p:nvPr/>
        </p:nvSpPr>
        <p:spPr>
          <a:xfrm>
            <a:off x="4619625" y="4888004"/>
            <a:ext cx="4138500" cy="1830299"/>
          </a:xfrm>
          <a:prstGeom prst="rect">
            <a:avLst/>
          </a:prstGeom>
        </p:spPr>
        <p:txBody>
          <a:bodyPr lIns="91425" tIns="91425" rIns="91425" bIns="91425" anchor="ctr" anchorCtr="0">
            <a:spAutoFit/>
          </a:bodyPr>
          <a:lstStyle/>
          <a:p>
            <a:pPr lvl="0" rtl="0">
              <a:lnSpc>
                <a:spcPct val="100000"/>
              </a:lnSpc>
              <a:spcBef>
                <a:spcPts val="640"/>
              </a:spcBef>
              <a:buNone/>
            </a:pPr>
            <a:r>
              <a:rPr lang="en" sz="2400">
                <a:solidFill>
                  <a:schemeClr val="dk1"/>
                </a:solidFill>
              </a:rPr>
              <a:t>Damage the web app</a:t>
            </a:r>
          </a:p>
          <a:p>
            <a:pPr lvl="0" rtl="0">
              <a:lnSpc>
                <a:spcPct val="100000"/>
              </a:lnSpc>
              <a:spcBef>
                <a:spcPts val="640"/>
              </a:spcBef>
              <a:buNone/>
            </a:pPr>
            <a:r>
              <a:rPr lang="en" sz="2400">
                <a:solidFill>
                  <a:schemeClr val="dk1"/>
                </a:solidFill>
              </a:rPr>
              <a:t>Get access to browser data</a:t>
            </a:r>
          </a:p>
          <a:p>
            <a:pPr lvl="0" rtl="0">
              <a:lnSpc>
                <a:spcPct val="100000"/>
              </a:lnSpc>
              <a:spcBef>
                <a:spcPts val="640"/>
              </a:spcBef>
              <a:buNone/>
            </a:pPr>
            <a:r>
              <a:rPr lang="en" sz="2400">
                <a:solidFill>
                  <a:schemeClr val="dk1"/>
                </a:solidFill>
              </a:rPr>
              <a:t>Control the system</a:t>
            </a:r>
          </a:p>
          <a:p>
            <a:endParaRPr lang="en" sz="2400">
              <a:solidFill>
                <a:schemeClr val="dk1"/>
              </a:solidFill>
            </a:endParaRPr>
          </a:p>
        </p:txBody>
      </p:sp>
      <p:sp>
        <p:nvSpPr>
          <p:cNvPr id="309" name="Shape 309"/>
          <p:cNvSpPr/>
          <p:nvPr/>
        </p:nvSpPr>
        <p:spPr>
          <a:xfrm>
            <a:off x="6815595" y="3817323"/>
            <a:ext cx="237163" cy="228051"/>
          </a:xfrm>
          <a:prstGeom prst="rect">
            <a:avLst/>
          </a:prstGeom>
          <a:blipFill>
            <a:blip r:embed="rId7"/>
            <a:stretch>
              <a:fillRect/>
            </a:stretch>
          </a:blipFill>
          <a:ln>
            <a:noFill/>
          </a:ln>
        </p:spPr>
      </p:sp>
      <p:sp>
        <p:nvSpPr>
          <p:cNvPr id="310" name="Shape 310"/>
          <p:cNvSpPr/>
          <p:nvPr/>
        </p:nvSpPr>
        <p:spPr>
          <a:xfrm>
            <a:off x="6781800" y="3429166"/>
            <a:ext cx="304754" cy="295108"/>
          </a:xfrm>
          <a:prstGeom prst="rect">
            <a:avLst/>
          </a:prstGeom>
          <a:blipFill>
            <a:blip r:embed="rId8"/>
            <a:stretch>
              <a:fillRect/>
            </a:stretch>
          </a:blipFill>
          <a:ln>
            <a:noFill/>
          </a:ln>
        </p:spPr>
      </p:sp>
      <p:sp>
        <p:nvSpPr>
          <p:cNvPr id="311" name="Shape 311"/>
          <p:cNvSpPr/>
          <p:nvPr/>
        </p:nvSpPr>
        <p:spPr>
          <a:xfrm>
            <a:off x="6807764" y="2661605"/>
            <a:ext cx="252825" cy="257807"/>
          </a:xfrm>
          <a:prstGeom prst="rect">
            <a:avLst/>
          </a:prstGeom>
          <a:blipFill>
            <a:blip r:embed="rId9"/>
            <a:stretch>
              <a:fillRect/>
            </a:stretch>
          </a:blipFill>
          <a:ln>
            <a:noFill/>
          </a:ln>
        </p:spPr>
      </p:sp>
      <p:sp>
        <p:nvSpPr>
          <p:cNvPr id="312" name="Shape 312"/>
          <p:cNvSpPr/>
          <p:nvPr/>
        </p:nvSpPr>
        <p:spPr>
          <a:xfrm>
            <a:off x="6796093" y="1447162"/>
            <a:ext cx="276166" cy="253050"/>
          </a:xfrm>
          <a:prstGeom prst="rect">
            <a:avLst/>
          </a:prstGeom>
          <a:blipFill>
            <a:blip r:embed="rId10"/>
            <a:stretch>
              <a:fillRect/>
            </a:stretch>
          </a:blipFill>
          <a:ln>
            <a:noFill/>
          </a:ln>
        </p:spPr>
      </p:sp>
      <p:sp>
        <p:nvSpPr>
          <p:cNvPr id="313" name="Shape 313"/>
          <p:cNvSpPr/>
          <p:nvPr/>
        </p:nvSpPr>
        <p:spPr>
          <a:xfrm>
            <a:off x="6794339" y="3151123"/>
            <a:ext cx="279675" cy="278043"/>
          </a:xfrm>
          <a:prstGeom prst="rect">
            <a:avLst/>
          </a:prstGeom>
          <a:blipFill>
            <a:blip r:embed="rId11"/>
            <a:stretch>
              <a:fillRect/>
            </a:stretch>
          </a:blipFill>
          <a:ln>
            <a:noFill/>
          </a:ln>
        </p:spPr>
      </p:sp>
    </p:spTree>
    <p:extLst>
      <p:ext uri="{BB962C8B-B14F-4D97-AF65-F5344CB8AC3E}">
        <p14:creationId xmlns:p14="http://schemas.microsoft.com/office/powerpoint/2010/main" val="65903837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fade">
                                      <p:cBhvr>
                                        <p:cTn id="7" dur="1000"/>
                                        <p:tgtEl>
                                          <p:spTgt spid="301"/>
                                        </p:tgtEl>
                                      </p:cBhvr>
                                    </p:animEffect>
                                  </p:childTnLst>
                                </p:cTn>
                              </p:par>
                              <p:par>
                                <p:cTn id="8" presetID="10" presetClass="entr" presetSubtype="0" fill="hold" nodeType="withEffect">
                                  <p:stCondLst>
                                    <p:cond delay="0"/>
                                  </p:stCondLst>
                                  <p:childTnLst>
                                    <p:set>
                                      <p:cBhvr>
                                        <p:cTn id="9" dur="1" fill="hold">
                                          <p:stCondLst>
                                            <p:cond delay="0"/>
                                          </p:stCondLst>
                                        </p:cTn>
                                        <p:tgtEl>
                                          <p:spTgt spid="302"/>
                                        </p:tgtEl>
                                        <p:attrNameLst>
                                          <p:attrName>style.visibility</p:attrName>
                                        </p:attrNameLst>
                                      </p:cBhvr>
                                      <p:to>
                                        <p:strVal val="visible"/>
                                      </p:to>
                                    </p:set>
                                    <p:animEffect transition="in" filter="fade">
                                      <p:cBhvr>
                                        <p:cTn id="10" dur="1000"/>
                                        <p:tgtEl>
                                          <p:spTgt spid="302"/>
                                        </p:tgtEl>
                                      </p:cBhvr>
                                    </p:animEffect>
                                  </p:childTnLst>
                                </p:cTn>
                              </p:par>
                              <p:par>
                                <p:cTn id="11" presetID="10" presetClass="entr" presetSubtype="0" fill="hold" nodeType="withEffect">
                                  <p:stCondLst>
                                    <p:cond delay="0"/>
                                  </p:stCondLst>
                                  <p:childTnLst>
                                    <p:set>
                                      <p:cBhvr>
                                        <p:cTn id="12" dur="1" fill="hold">
                                          <p:stCondLst>
                                            <p:cond delay="0"/>
                                          </p:stCondLst>
                                        </p:cTn>
                                        <p:tgtEl>
                                          <p:spTgt spid="303"/>
                                        </p:tgtEl>
                                        <p:attrNameLst>
                                          <p:attrName>style.visibility</p:attrName>
                                        </p:attrNameLst>
                                      </p:cBhvr>
                                      <p:to>
                                        <p:strVal val="visible"/>
                                      </p:to>
                                    </p:set>
                                    <p:animEffect transition="in" filter="fade">
                                      <p:cBhvr>
                                        <p:cTn id="13" dur="1000"/>
                                        <p:tgtEl>
                                          <p:spTgt spid="303"/>
                                        </p:tgtEl>
                                      </p:cBhvr>
                                    </p:animEffect>
                                  </p:childTnLst>
                                </p:cTn>
                              </p:par>
                              <p:par>
                                <p:cTn id="14" presetID="10" presetClass="entr" presetSubtype="0" fill="hold" nodeType="withEffect">
                                  <p:stCondLst>
                                    <p:cond delay="0"/>
                                  </p:stCondLst>
                                  <p:childTnLst>
                                    <p:set>
                                      <p:cBhvr>
                                        <p:cTn id="15" dur="1" fill="hold">
                                          <p:stCondLst>
                                            <p:cond delay="0"/>
                                          </p:stCondLst>
                                        </p:cTn>
                                        <p:tgtEl>
                                          <p:spTgt spid="304"/>
                                        </p:tgtEl>
                                        <p:attrNameLst>
                                          <p:attrName>style.visibility</p:attrName>
                                        </p:attrNameLst>
                                      </p:cBhvr>
                                      <p:to>
                                        <p:strVal val="visible"/>
                                      </p:to>
                                    </p:set>
                                    <p:animEffect transition="in" filter="fade">
                                      <p:cBhvr>
                                        <p:cTn id="16" dur="1000"/>
                                        <p:tgtEl>
                                          <p:spTgt spid="304"/>
                                        </p:tgtEl>
                                      </p:cBhvr>
                                    </p:animEffect>
                                  </p:childTnLst>
                                </p:cTn>
                              </p:par>
                              <p:par>
                                <p:cTn id="17" presetID="10" presetClass="entr" presetSubtype="0" fill="hold" nodeType="withEffect">
                                  <p:stCondLst>
                                    <p:cond delay="0"/>
                                  </p:stCondLst>
                                  <p:childTnLst>
                                    <p:set>
                                      <p:cBhvr>
                                        <p:cTn id="18" dur="1" fill="hold">
                                          <p:stCondLst>
                                            <p:cond delay="0"/>
                                          </p:stCondLst>
                                        </p:cTn>
                                        <p:tgtEl>
                                          <p:spTgt spid="308"/>
                                        </p:tgtEl>
                                        <p:attrNameLst>
                                          <p:attrName>style.visibility</p:attrName>
                                        </p:attrNameLst>
                                      </p:cBhvr>
                                      <p:to>
                                        <p:strVal val="visible"/>
                                      </p:to>
                                    </p:set>
                                    <p:animEffect transition="in" filter="fade">
                                      <p:cBhvr>
                                        <p:cTn id="19" dur="10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p:nvPr/>
        </p:nvSpPr>
        <p:spPr>
          <a:xfrm>
            <a:off x="3205162" y="6276150"/>
            <a:ext cx="2609850" cy="485775"/>
          </a:xfrm>
          <a:prstGeom prst="rect">
            <a:avLst/>
          </a:prstGeom>
          <a:blipFill>
            <a:blip r:embed="rId3"/>
            <a:stretch>
              <a:fillRect/>
            </a:stretch>
          </a:blipFill>
        </p:spPr>
      </p:sp>
      <p:sp>
        <p:nvSpPr>
          <p:cNvPr id="319" name="Shape 319"/>
          <p:cNvSpPr txBox="1">
            <a:spLocks noGrp="1"/>
          </p:cNvSpPr>
          <p:nvPr>
            <p:ph type="title"/>
          </p:nvPr>
        </p:nvSpPr>
        <p:spPr>
          <a:xfrm>
            <a:off x="395287" y="341312"/>
            <a:ext cx="8229600" cy="980999"/>
          </a:xfrm>
          <a:prstGeom prst="rect">
            <a:avLst/>
          </a:prstGeom>
          <a:noFill/>
          <a:ln>
            <a:noFill/>
          </a:ln>
        </p:spPr>
        <p:txBody>
          <a:bodyPr lIns="91425" tIns="45700" rIns="91425" bIns="45700" anchor="t" anchorCtr="0">
            <a:spAutoFit/>
          </a:bodyPr>
          <a:lstStyle/>
          <a:p>
            <a:pPr marL="0" lvl="0" indent="0" rtl="0">
              <a:buNone/>
            </a:pPr>
            <a:r>
              <a:rPr lang="en" sz="4000"/>
              <a:t>TCB in Different Architectures</a:t>
            </a:r>
          </a:p>
        </p:txBody>
      </p:sp>
      <p:sp>
        <p:nvSpPr>
          <p:cNvPr id="320" name="Shape 320"/>
          <p:cNvSpPr/>
          <p:nvPr/>
        </p:nvSpPr>
        <p:spPr>
          <a:xfrm>
            <a:off x="8371374" y="5926051"/>
            <a:ext cx="717924" cy="931947"/>
          </a:xfrm>
          <a:prstGeom prst="rect">
            <a:avLst/>
          </a:prstGeom>
          <a:blipFill>
            <a:blip r:embed="rId4"/>
            <a:stretch>
              <a:fillRect/>
            </a:stretch>
          </a:blipFill>
        </p:spPr>
      </p:sp>
      <p:sp>
        <p:nvSpPr>
          <p:cNvPr id="321" name="Shape 321"/>
          <p:cNvSpPr/>
          <p:nvPr/>
        </p:nvSpPr>
        <p:spPr>
          <a:xfrm>
            <a:off x="1376362" y="1046054"/>
            <a:ext cx="6267450" cy="5295900"/>
          </a:xfrm>
          <a:prstGeom prst="rect">
            <a:avLst/>
          </a:prstGeom>
          <a:blipFill>
            <a:blip r:embed="rId5"/>
            <a:stretch>
              <a:fillRect/>
            </a:stretch>
          </a:blipFill>
        </p:spPr>
      </p:sp>
    </p:spTree>
    <p:extLst>
      <p:ext uri="{BB962C8B-B14F-4D97-AF65-F5344CB8AC3E}">
        <p14:creationId xmlns:p14="http://schemas.microsoft.com/office/powerpoint/2010/main" val="2453525325"/>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395287" y="341312"/>
            <a:ext cx="8229600" cy="980999"/>
          </a:xfrm>
          <a:prstGeom prst="rect">
            <a:avLst/>
          </a:prstGeom>
          <a:noFill/>
          <a:ln>
            <a:noFill/>
          </a:ln>
        </p:spPr>
        <p:txBody>
          <a:bodyPr lIns="91425" tIns="45700" rIns="91425" bIns="45700" anchor="t" anchorCtr="0">
            <a:spAutoFit/>
          </a:bodyPr>
          <a:lstStyle/>
          <a:p>
            <a:pPr marL="0" lvl="0" indent="0" rtl="0">
              <a:buNone/>
            </a:pPr>
            <a:r>
              <a:rPr lang="en"/>
              <a:t>Design Principles</a:t>
            </a:r>
          </a:p>
        </p:txBody>
      </p:sp>
      <p:sp>
        <p:nvSpPr>
          <p:cNvPr id="327" name="Shape 327"/>
          <p:cNvSpPr/>
          <p:nvPr/>
        </p:nvSpPr>
        <p:spPr>
          <a:xfrm>
            <a:off x="8371374" y="5926051"/>
            <a:ext cx="717924" cy="931947"/>
          </a:xfrm>
          <a:prstGeom prst="rect">
            <a:avLst/>
          </a:prstGeom>
          <a:blipFill>
            <a:blip r:embed="rId3"/>
            <a:stretch>
              <a:fillRect/>
            </a:stretch>
          </a:blipFill>
        </p:spPr>
      </p:sp>
      <p:sp>
        <p:nvSpPr>
          <p:cNvPr id="328" name="Shape 328"/>
          <p:cNvSpPr txBox="1">
            <a:spLocks noGrp="1"/>
          </p:cNvSpPr>
          <p:nvPr>
            <p:ph type="body" idx="1"/>
          </p:nvPr>
        </p:nvSpPr>
        <p:spPr>
          <a:xfrm>
            <a:off x="457200" y="1595479"/>
            <a:ext cx="8229600" cy="4786499"/>
          </a:xfrm>
          <a:prstGeom prst="rect">
            <a:avLst/>
          </a:prstGeom>
          <a:noFill/>
          <a:ln>
            <a:noFill/>
          </a:ln>
        </p:spPr>
        <p:txBody>
          <a:bodyPr lIns="91425" tIns="45700" rIns="91425" bIns="45700" anchor="t" anchorCtr="0">
            <a:spAutoFit/>
          </a:bodyPr>
          <a:lstStyle/>
          <a:p>
            <a:pPr marL="457200" lvl="0" indent="-368300" rtl="0">
              <a:lnSpc>
                <a:spcPct val="150000"/>
              </a:lnSpc>
              <a:buClr>
                <a:schemeClr val="dk1"/>
              </a:buClr>
              <a:buSzPct val="166666"/>
              <a:buFont typeface="Arial"/>
              <a:buChar char="•"/>
            </a:pPr>
            <a:r>
              <a:rPr lang="en" sz="2200"/>
              <a:t>Make security decisions at the </a:t>
            </a:r>
            <a:r>
              <a:rPr lang="en" sz="2200" b="1"/>
              <a:t>lowest layer</a:t>
            </a:r>
            <a:r>
              <a:rPr lang="en" sz="2200"/>
              <a:t> of software</a:t>
            </a:r>
          </a:p>
          <a:p>
            <a:pPr marL="457200" lvl="0" indent="-368300" rtl="0">
              <a:lnSpc>
                <a:spcPct val="150000"/>
              </a:lnSpc>
              <a:buClr>
                <a:schemeClr val="dk1"/>
              </a:buClr>
              <a:buSzPct val="166666"/>
              <a:buFont typeface="Arial"/>
              <a:buChar char="•"/>
            </a:pPr>
            <a:r>
              <a:rPr lang="en" sz="2200"/>
              <a:t>Use </a:t>
            </a:r>
            <a:r>
              <a:rPr lang="en" sz="2200" b="1"/>
              <a:t>controlled sharing</a:t>
            </a:r>
            <a:r>
              <a:rPr lang="en" sz="2200"/>
              <a:t> between web apps and traditional apps </a:t>
            </a:r>
          </a:p>
          <a:p>
            <a:pPr marL="457200" lvl="0" indent="-368300" rtl="0">
              <a:lnSpc>
                <a:spcPct val="150000"/>
              </a:lnSpc>
              <a:buClr>
                <a:schemeClr val="dk1"/>
              </a:buClr>
              <a:buSzPct val="166666"/>
              <a:buFont typeface="Arial"/>
              <a:buChar char="•"/>
            </a:pPr>
            <a:r>
              <a:rPr lang="en" sz="2200"/>
              <a:t>Maintain </a:t>
            </a:r>
            <a:r>
              <a:rPr lang="en" sz="2200" b="1"/>
              <a:t>compatibility</a:t>
            </a:r>
            <a:r>
              <a:rPr lang="en" sz="2200"/>
              <a:t> with current browser security policies</a:t>
            </a:r>
          </a:p>
          <a:p>
            <a:pPr marL="457200" lvl="0" indent="-368300" rtl="0">
              <a:lnSpc>
                <a:spcPct val="150000"/>
              </a:lnSpc>
              <a:buClr>
                <a:schemeClr val="dk1"/>
              </a:buClr>
              <a:buSzPct val="166666"/>
              <a:buFont typeface="Arial"/>
              <a:buChar char="•"/>
            </a:pPr>
            <a:r>
              <a:rPr lang="en" sz="2200"/>
              <a:t>Expose enough browser states and events to enable</a:t>
            </a:r>
            <a:r>
              <a:rPr lang="en" sz="2200" b="1"/>
              <a:t> new </a:t>
            </a:r>
            <a:r>
              <a:rPr lang="en" sz="2200"/>
              <a:t>browser security policies</a:t>
            </a:r>
          </a:p>
          <a:p>
            <a:pPr marL="457200" lvl="0" indent="-368300" rtl="0">
              <a:lnSpc>
                <a:spcPct val="150000"/>
              </a:lnSpc>
              <a:buClr>
                <a:schemeClr val="dk1"/>
              </a:buClr>
              <a:buSzPct val="166666"/>
              <a:buFont typeface="Arial"/>
              <a:buChar char="•"/>
            </a:pPr>
            <a:r>
              <a:rPr lang="en" sz="2200"/>
              <a:t>Avoid OS </a:t>
            </a:r>
            <a:r>
              <a:rPr lang="en" sz="2200" b="1"/>
              <a:t>sandboxing </a:t>
            </a:r>
            <a:r>
              <a:rPr lang="en" sz="2200"/>
              <a:t>for browser components</a:t>
            </a:r>
          </a:p>
        </p:txBody>
      </p:sp>
    </p:spTree>
    <p:extLst>
      <p:ext uri="{BB962C8B-B14F-4D97-AF65-F5344CB8AC3E}">
        <p14:creationId xmlns:p14="http://schemas.microsoft.com/office/powerpoint/2010/main" val="3590174610"/>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395287" y="341312"/>
            <a:ext cx="8229600" cy="980999"/>
          </a:xfrm>
          <a:prstGeom prst="rect">
            <a:avLst/>
          </a:prstGeom>
          <a:noFill/>
          <a:ln>
            <a:noFill/>
          </a:ln>
        </p:spPr>
        <p:txBody>
          <a:bodyPr lIns="91425" tIns="45700" rIns="91425" bIns="45700" anchor="t" anchorCtr="0">
            <a:spAutoFit/>
          </a:bodyPr>
          <a:lstStyle/>
          <a:p>
            <a:pPr marL="0" lvl="0" indent="0" rtl="0">
              <a:buNone/>
            </a:pPr>
            <a:r>
              <a:rPr lang="en"/>
              <a:t>IBOS Architecture</a:t>
            </a:r>
          </a:p>
        </p:txBody>
      </p:sp>
      <p:sp>
        <p:nvSpPr>
          <p:cNvPr id="334" name="Shape 334"/>
          <p:cNvSpPr/>
          <p:nvPr/>
        </p:nvSpPr>
        <p:spPr>
          <a:xfrm>
            <a:off x="8371374" y="5926051"/>
            <a:ext cx="717924" cy="931947"/>
          </a:xfrm>
          <a:prstGeom prst="rect">
            <a:avLst/>
          </a:prstGeom>
          <a:blipFill>
            <a:blip r:embed="rId3"/>
            <a:stretch>
              <a:fillRect/>
            </a:stretch>
          </a:blipFill>
        </p:spPr>
      </p:sp>
      <p:sp>
        <p:nvSpPr>
          <p:cNvPr id="335" name="Shape 335"/>
          <p:cNvSpPr/>
          <p:nvPr/>
        </p:nvSpPr>
        <p:spPr>
          <a:xfrm>
            <a:off x="1347787" y="1322312"/>
            <a:ext cx="6448425" cy="4076700"/>
          </a:xfrm>
          <a:prstGeom prst="rect">
            <a:avLst/>
          </a:prstGeom>
          <a:blipFill>
            <a:blip r:embed="rId4"/>
            <a:stretch>
              <a:fillRect/>
            </a:stretch>
          </a:blipFill>
          <a:ln>
            <a:noFill/>
          </a:ln>
        </p:spPr>
      </p:sp>
      <p:sp>
        <p:nvSpPr>
          <p:cNvPr id="336" name="Shape 336"/>
          <p:cNvSpPr txBox="1"/>
          <p:nvPr/>
        </p:nvSpPr>
        <p:spPr>
          <a:xfrm>
            <a:off x="457200" y="5297150"/>
            <a:ext cx="8565899" cy="1368299"/>
          </a:xfrm>
          <a:prstGeom prst="rect">
            <a:avLst/>
          </a:prstGeom>
          <a:noFill/>
        </p:spPr>
        <p:txBody>
          <a:bodyPr lIns="91425" tIns="91425" rIns="91425" bIns="91425" anchor="t" anchorCtr="0">
            <a:spAutoFit/>
          </a:bodyPr>
          <a:lstStyle/>
          <a:p>
            <a:pPr>
              <a:buNone/>
            </a:pPr>
            <a:r>
              <a:rPr lang="en" sz="2400"/>
              <a:t>Plugins are treated as traditional APP. Does it make sense?</a:t>
            </a:r>
          </a:p>
        </p:txBody>
      </p:sp>
    </p:spTree>
    <p:extLst>
      <p:ext uri="{BB962C8B-B14F-4D97-AF65-F5344CB8AC3E}">
        <p14:creationId xmlns:p14="http://schemas.microsoft.com/office/powerpoint/2010/main" val="343084202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6"/>
                                        </p:tgtEl>
                                        <p:attrNameLst>
                                          <p:attrName>style.visibility</p:attrName>
                                        </p:attrNameLst>
                                      </p:cBhvr>
                                      <p:to>
                                        <p:strVal val="visible"/>
                                      </p:to>
                                    </p:set>
                                    <p:animEffect transition="in" filter="fade">
                                      <p:cBhvr>
                                        <p:cTn id="7" dur="1000"/>
                                        <p:tgtEl>
                                          <p:spTgt spid="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p:nvPr/>
        </p:nvSpPr>
        <p:spPr>
          <a:xfrm>
            <a:off x="1449450" y="2338548"/>
            <a:ext cx="1984799" cy="848700"/>
          </a:xfrm>
          <a:prstGeom prst="roundRect">
            <a:avLst>
              <a:gd name="adj" fmla="val 9950"/>
            </a:avLst>
          </a:prstGeom>
          <a:solidFill>
            <a:schemeClr val="lt1"/>
          </a:solidFill>
          <a:ln w="19050" cap="flat">
            <a:solidFill>
              <a:schemeClr val="accent2"/>
            </a:solidFill>
            <a:prstDash val="solid"/>
            <a:round/>
            <a:headEnd type="none" w="med" len="med"/>
            <a:tailEnd type="none" w="med" len="med"/>
          </a:ln>
        </p:spPr>
        <p:txBody>
          <a:bodyPr lIns="91425" tIns="91425" rIns="91425" bIns="91425" anchor="b" anchorCtr="0">
            <a:spAutoFit/>
          </a:bodyPr>
          <a:lstStyle/>
          <a:p>
            <a:pPr lvl="0" algn="ctr" rtl="0">
              <a:buNone/>
            </a:pPr>
            <a:r>
              <a:rPr lang="en"/>
              <a:t>Traditional Process</a:t>
            </a:r>
          </a:p>
        </p:txBody>
      </p:sp>
      <p:sp>
        <p:nvSpPr>
          <p:cNvPr id="342" name="Shape 342"/>
          <p:cNvSpPr txBox="1">
            <a:spLocks noGrp="1"/>
          </p:cNvSpPr>
          <p:nvPr>
            <p:ph type="title"/>
          </p:nvPr>
        </p:nvSpPr>
        <p:spPr>
          <a:xfrm>
            <a:off x="395287" y="341312"/>
            <a:ext cx="8229600" cy="980999"/>
          </a:xfrm>
          <a:prstGeom prst="rect">
            <a:avLst/>
          </a:prstGeom>
          <a:noFill/>
          <a:ln>
            <a:noFill/>
          </a:ln>
        </p:spPr>
        <p:txBody>
          <a:bodyPr lIns="91425" tIns="45700" rIns="91425" bIns="45700" anchor="t" anchorCtr="0">
            <a:spAutoFit/>
          </a:bodyPr>
          <a:lstStyle/>
          <a:p>
            <a:pPr marL="0" lvl="0" indent="0" rtl="0">
              <a:buNone/>
            </a:pPr>
            <a:r>
              <a:rPr lang="en"/>
              <a:t>Isolation by Labels</a:t>
            </a:r>
          </a:p>
        </p:txBody>
      </p:sp>
      <p:sp>
        <p:nvSpPr>
          <p:cNvPr id="343" name="Shape 343"/>
          <p:cNvSpPr/>
          <p:nvPr/>
        </p:nvSpPr>
        <p:spPr>
          <a:xfrm>
            <a:off x="8371374" y="5926051"/>
            <a:ext cx="717924" cy="931947"/>
          </a:xfrm>
          <a:prstGeom prst="rect">
            <a:avLst/>
          </a:prstGeom>
          <a:blipFill>
            <a:blip r:embed="rId3"/>
            <a:stretch>
              <a:fillRect/>
            </a:stretch>
          </a:blipFill>
        </p:spPr>
      </p:sp>
      <p:sp>
        <p:nvSpPr>
          <p:cNvPr id="344" name="Shape 344"/>
          <p:cNvSpPr txBox="1">
            <a:spLocks noGrp="1"/>
          </p:cNvSpPr>
          <p:nvPr>
            <p:ph type="body" idx="1"/>
          </p:nvPr>
        </p:nvSpPr>
        <p:spPr>
          <a:xfrm>
            <a:off x="457200" y="1595479"/>
            <a:ext cx="4029899" cy="4786499"/>
          </a:xfrm>
          <a:prstGeom prst="rect">
            <a:avLst/>
          </a:prstGeom>
          <a:noFill/>
          <a:ln>
            <a:noFill/>
          </a:ln>
        </p:spPr>
        <p:txBody>
          <a:bodyPr lIns="91425" tIns="45700" rIns="91425" bIns="45700" anchor="t" anchorCtr="0">
            <a:spAutoFit/>
          </a:bodyPr>
          <a:lstStyle/>
          <a:p>
            <a:pPr marL="457200" lvl="0" indent="-317500" rtl="0">
              <a:lnSpc>
                <a:spcPct val="150000"/>
              </a:lnSpc>
              <a:buClr>
                <a:schemeClr val="dk1"/>
              </a:buClr>
              <a:buSzPct val="97222"/>
              <a:buFont typeface="Arial"/>
              <a:buChar char="•"/>
            </a:pPr>
            <a:r>
              <a:rPr lang="en" sz="2400"/>
              <a:t>Traditional processes</a:t>
            </a:r>
          </a:p>
          <a:p>
            <a:endParaRPr lang="en" sz="2400"/>
          </a:p>
          <a:p>
            <a:endParaRPr lang="en" sz="2400"/>
          </a:p>
          <a:p>
            <a:pPr marL="457200" lvl="0" indent="-317500" rtl="0">
              <a:lnSpc>
                <a:spcPct val="150000"/>
              </a:lnSpc>
              <a:buClr>
                <a:schemeClr val="dk1"/>
              </a:buClr>
              <a:buSzPct val="97222"/>
              <a:buFont typeface="Arial"/>
              <a:buChar char="•"/>
            </a:pPr>
            <a:r>
              <a:rPr lang="en" sz="2400"/>
              <a:t>Web page instances</a:t>
            </a:r>
          </a:p>
          <a:p>
            <a:endParaRPr lang="en" sz="2400"/>
          </a:p>
        </p:txBody>
      </p:sp>
      <p:sp>
        <p:nvSpPr>
          <p:cNvPr id="345" name="Shape 345"/>
          <p:cNvSpPr/>
          <p:nvPr/>
        </p:nvSpPr>
        <p:spPr>
          <a:xfrm>
            <a:off x="1449450" y="2338548"/>
            <a:ext cx="1028700" cy="333899"/>
          </a:xfrm>
          <a:prstGeom prst="roundRect">
            <a:avLst>
              <a:gd name="adj" fmla="val 16667"/>
            </a:avLst>
          </a:prstGeom>
          <a:solidFill>
            <a:srgbClr val="1155CC"/>
          </a:solidFill>
          <a:ln>
            <a:noFill/>
          </a:ln>
        </p:spPr>
        <p:txBody>
          <a:bodyPr lIns="91425" tIns="91425" rIns="91425" bIns="91425" anchor="ctr" anchorCtr="0">
            <a:spAutoFit/>
          </a:bodyPr>
          <a:lstStyle/>
          <a:p>
            <a:pPr algn="ctr">
              <a:buNone/>
            </a:pPr>
            <a:r>
              <a:rPr lang="en"/>
              <a:t>Localhost</a:t>
            </a:r>
          </a:p>
        </p:txBody>
      </p:sp>
      <p:sp>
        <p:nvSpPr>
          <p:cNvPr id="346" name="Shape 346"/>
          <p:cNvSpPr/>
          <p:nvPr/>
        </p:nvSpPr>
        <p:spPr>
          <a:xfrm>
            <a:off x="1449450" y="4148948"/>
            <a:ext cx="1984799" cy="848700"/>
          </a:xfrm>
          <a:prstGeom prst="roundRect">
            <a:avLst>
              <a:gd name="adj" fmla="val 9950"/>
            </a:avLst>
          </a:prstGeom>
          <a:solidFill>
            <a:schemeClr val="lt1"/>
          </a:solidFill>
          <a:ln w="19050" cap="flat">
            <a:solidFill>
              <a:schemeClr val="accent2"/>
            </a:solidFill>
            <a:prstDash val="solid"/>
            <a:round/>
            <a:headEnd type="none" w="med" len="med"/>
            <a:tailEnd type="none" w="med" len="med"/>
          </a:ln>
        </p:spPr>
        <p:txBody>
          <a:bodyPr lIns="91425" tIns="91425" rIns="91425" bIns="91425" anchor="b" anchorCtr="0">
            <a:spAutoFit/>
          </a:bodyPr>
          <a:lstStyle/>
          <a:p>
            <a:pPr lvl="0" algn="ctr" rtl="0">
              <a:buNone/>
            </a:pPr>
            <a:r>
              <a:rPr lang="en"/>
              <a:t>Web Page Instance</a:t>
            </a:r>
          </a:p>
        </p:txBody>
      </p:sp>
      <p:sp>
        <p:nvSpPr>
          <p:cNvPr id="347" name="Shape 347"/>
          <p:cNvSpPr/>
          <p:nvPr/>
        </p:nvSpPr>
        <p:spPr>
          <a:xfrm>
            <a:off x="1449450" y="4148948"/>
            <a:ext cx="1028700" cy="333899"/>
          </a:xfrm>
          <a:prstGeom prst="roundRect">
            <a:avLst>
              <a:gd name="adj" fmla="val 16667"/>
            </a:avLst>
          </a:prstGeom>
          <a:solidFill>
            <a:srgbClr val="FF9900"/>
          </a:solidFill>
          <a:ln>
            <a:noFill/>
          </a:ln>
        </p:spPr>
        <p:txBody>
          <a:bodyPr lIns="91425" tIns="91425" rIns="91425" bIns="91425" anchor="ctr" anchorCtr="0">
            <a:spAutoFit/>
          </a:bodyPr>
          <a:lstStyle/>
          <a:p>
            <a:pPr lvl="0" algn="ctr" rtl="0">
              <a:buNone/>
            </a:pPr>
            <a:r>
              <a:rPr lang="en"/>
              <a:t>Google</a:t>
            </a:r>
          </a:p>
        </p:txBody>
      </p:sp>
      <p:sp>
        <p:nvSpPr>
          <p:cNvPr id="348" name="Shape 348"/>
          <p:cNvSpPr/>
          <p:nvPr/>
        </p:nvSpPr>
        <p:spPr>
          <a:xfrm>
            <a:off x="1449450" y="5357276"/>
            <a:ext cx="1984799" cy="848700"/>
          </a:xfrm>
          <a:prstGeom prst="roundRect">
            <a:avLst>
              <a:gd name="adj" fmla="val 9950"/>
            </a:avLst>
          </a:prstGeom>
          <a:solidFill>
            <a:schemeClr val="lt1"/>
          </a:solidFill>
          <a:ln w="19050" cap="flat">
            <a:solidFill>
              <a:schemeClr val="accent2"/>
            </a:solidFill>
            <a:prstDash val="solid"/>
            <a:round/>
            <a:headEnd type="none" w="med" len="med"/>
            <a:tailEnd type="none" w="med" len="med"/>
          </a:ln>
        </p:spPr>
        <p:txBody>
          <a:bodyPr lIns="91425" tIns="91425" rIns="91425" bIns="91425" anchor="b" anchorCtr="0">
            <a:spAutoFit/>
          </a:bodyPr>
          <a:lstStyle/>
          <a:p>
            <a:pPr lvl="0" algn="ctr" rtl="0">
              <a:buNone/>
            </a:pPr>
            <a:r>
              <a:rPr lang="en"/>
              <a:t>Web Page Instance</a:t>
            </a:r>
          </a:p>
        </p:txBody>
      </p:sp>
      <p:sp>
        <p:nvSpPr>
          <p:cNvPr id="349" name="Shape 349"/>
          <p:cNvSpPr/>
          <p:nvPr/>
        </p:nvSpPr>
        <p:spPr>
          <a:xfrm>
            <a:off x="1449450" y="5357276"/>
            <a:ext cx="1028700" cy="333899"/>
          </a:xfrm>
          <a:prstGeom prst="roundRect">
            <a:avLst>
              <a:gd name="adj" fmla="val 16667"/>
            </a:avLst>
          </a:prstGeom>
          <a:solidFill>
            <a:srgbClr val="00B700"/>
          </a:solidFill>
          <a:ln>
            <a:noFill/>
          </a:ln>
        </p:spPr>
        <p:txBody>
          <a:bodyPr lIns="91425" tIns="91425" rIns="91425" bIns="91425" anchor="ctr" anchorCtr="0">
            <a:spAutoFit/>
          </a:bodyPr>
          <a:lstStyle/>
          <a:p>
            <a:pPr lvl="0" algn="ctr" rtl="0">
              <a:buNone/>
            </a:pPr>
            <a:r>
              <a:rPr lang="en"/>
              <a:t>UIUC</a:t>
            </a:r>
          </a:p>
        </p:txBody>
      </p:sp>
      <p:sp>
        <p:nvSpPr>
          <p:cNvPr id="350" name="Shape 350"/>
          <p:cNvSpPr/>
          <p:nvPr/>
        </p:nvSpPr>
        <p:spPr>
          <a:xfrm>
            <a:off x="5531450" y="5776323"/>
            <a:ext cx="1984799" cy="848700"/>
          </a:xfrm>
          <a:prstGeom prst="roundRect">
            <a:avLst>
              <a:gd name="adj" fmla="val 9950"/>
            </a:avLst>
          </a:prstGeom>
          <a:solidFill>
            <a:schemeClr val="lt1"/>
          </a:solidFill>
          <a:ln w="19050" cap="flat">
            <a:solidFill>
              <a:schemeClr val="accent2"/>
            </a:solidFill>
            <a:prstDash val="solid"/>
            <a:round/>
            <a:headEnd type="none" w="med" len="med"/>
            <a:tailEnd type="none" w="med" len="med"/>
          </a:ln>
        </p:spPr>
        <p:txBody>
          <a:bodyPr lIns="91425" tIns="91425" rIns="91425" bIns="91425" anchor="b" anchorCtr="0">
            <a:spAutoFit/>
          </a:bodyPr>
          <a:lstStyle/>
          <a:p>
            <a:pPr lvl="0" algn="ctr" rtl="0">
              <a:buNone/>
            </a:pPr>
            <a:r>
              <a:rPr lang="en"/>
              <a:t>Network Process</a:t>
            </a:r>
          </a:p>
        </p:txBody>
      </p:sp>
      <p:sp>
        <p:nvSpPr>
          <p:cNvPr id="351" name="Shape 351"/>
          <p:cNvSpPr/>
          <p:nvPr/>
        </p:nvSpPr>
        <p:spPr>
          <a:xfrm>
            <a:off x="5531450" y="5776323"/>
            <a:ext cx="1028700" cy="333899"/>
          </a:xfrm>
          <a:prstGeom prst="roundRect">
            <a:avLst>
              <a:gd name="adj" fmla="val 16667"/>
            </a:avLst>
          </a:prstGeom>
          <a:solidFill>
            <a:srgbClr val="00B700"/>
          </a:solidFill>
          <a:ln>
            <a:noFill/>
          </a:ln>
        </p:spPr>
        <p:txBody>
          <a:bodyPr lIns="91425" tIns="91425" rIns="91425" bIns="91425" anchor="ctr" anchorCtr="0">
            <a:spAutoFit/>
          </a:bodyPr>
          <a:lstStyle/>
          <a:p>
            <a:pPr lvl="0" algn="ctr" rtl="0">
              <a:buNone/>
            </a:pPr>
            <a:r>
              <a:rPr lang="en"/>
              <a:t>UIUC</a:t>
            </a:r>
          </a:p>
        </p:txBody>
      </p:sp>
      <p:sp>
        <p:nvSpPr>
          <p:cNvPr id="352" name="Shape 352"/>
          <p:cNvSpPr/>
          <p:nvPr/>
        </p:nvSpPr>
        <p:spPr>
          <a:xfrm>
            <a:off x="5531450" y="4842476"/>
            <a:ext cx="1984799" cy="848700"/>
          </a:xfrm>
          <a:prstGeom prst="roundRect">
            <a:avLst>
              <a:gd name="adj" fmla="val 9950"/>
            </a:avLst>
          </a:prstGeom>
          <a:solidFill>
            <a:schemeClr val="lt1"/>
          </a:solidFill>
          <a:ln w="19050" cap="flat">
            <a:solidFill>
              <a:schemeClr val="accent2"/>
            </a:solidFill>
            <a:prstDash val="solid"/>
            <a:round/>
            <a:headEnd type="none" w="med" len="med"/>
            <a:tailEnd type="none" w="med" len="med"/>
          </a:ln>
        </p:spPr>
        <p:txBody>
          <a:bodyPr lIns="91425" tIns="91425" rIns="91425" bIns="91425" anchor="b" anchorCtr="0">
            <a:spAutoFit/>
          </a:bodyPr>
          <a:lstStyle/>
          <a:p>
            <a:pPr lvl="0" algn="ctr" rtl="0">
              <a:buNone/>
            </a:pPr>
            <a:r>
              <a:rPr lang="en"/>
              <a:t>Network Process</a:t>
            </a:r>
          </a:p>
        </p:txBody>
      </p:sp>
      <p:sp>
        <p:nvSpPr>
          <p:cNvPr id="353" name="Shape 353"/>
          <p:cNvSpPr/>
          <p:nvPr/>
        </p:nvSpPr>
        <p:spPr>
          <a:xfrm>
            <a:off x="5531450" y="4842476"/>
            <a:ext cx="1028700" cy="333899"/>
          </a:xfrm>
          <a:prstGeom prst="roundRect">
            <a:avLst>
              <a:gd name="adj" fmla="val 16667"/>
            </a:avLst>
          </a:prstGeom>
          <a:solidFill>
            <a:srgbClr val="FF0000"/>
          </a:solidFill>
          <a:ln>
            <a:noFill/>
          </a:ln>
        </p:spPr>
        <p:txBody>
          <a:bodyPr lIns="91425" tIns="91425" rIns="91425" bIns="91425" anchor="ctr" anchorCtr="0">
            <a:spAutoFit/>
          </a:bodyPr>
          <a:lstStyle/>
          <a:p>
            <a:pPr lvl="0" algn="ctr" rtl="0">
              <a:buNone/>
            </a:pPr>
            <a:r>
              <a:rPr lang="en"/>
              <a:t>Ads</a:t>
            </a:r>
          </a:p>
        </p:txBody>
      </p:sp>
      <p:sp>
        <p:nvSpPr>
          <p:cNvPr id="354" name="Shape 354"/>
          <p:cNvSpPr/>
          <p:nvPr/>
        </p:nvSpPr>
        <p:spPr>
          <a:xfrm>
            <a:off x="5531450" y="3820223"/>
            <a:ext cx="1984799" cy="848700"/>
          </a:xfrm>
          <a:prstGeom prst="roundRect">
            <a:avLst>
              <a:gd name="adj" fmla="val 9950"/>
            </a:avLst>
          </a:prstGeom>
          <a:solidFill>
            <a:schemeClr val="lt1"/>
          </a:solidFill>
          <a:ln w="19050" cap="flat">
            <a:solidFill>
              <a:schemeClr val="accent2"/>
            </a:solidFill>
            <a:prstDash val="solid"/>
            <a:round/>
            <a:headEnd type="none" w="med" len="med"/>
            <a:tailEnd type="none" w="med" len="med"/>
          </a:ln>
        </p:spPr>
        <p:txBody>
          <a:bodyPr lIns="91425" tIns="91425" rIns="91425" bIns="91425" anchor="b" anchorCtr="0">
            <a:spAutoFit/>
          </a:bodyPr>
          <a:lstStyle/>
          <a:p>
            <a:pPr lvl="0" algn="ctr" rtl="0">
              <a:buNone/>
            </a:pPr>
            <a:r>
              <a:rPr lang="en"/>
              <a:t>Network Process</a:t>
            </a:r>
          </a:p>
        </p:txBody>
      </p:sp>
      <p:sp>
        <p:nvSpPr>
          <p:cNvPr id="355" name="Shape 355"/>
          <p:cNvSpPr/>
          <p:nvPr/>
        </p:nvSpPr>
        <p:spPr>
          <a:xfrm>
            <a:off x="5531450" y="3820223"/>
            <a:ext cx="1028700" cy="333899"/>
          </a:xfrm>
          <a:prstGeom prst="roundRect">
            <a:avLst>
              <a:gd name="adj" fmla="val 16667"/>
            </a:avLst>
          </a:prstGeom>
          <a:solidFill>
            <a:srgbClr val="FF0000"/>
          </a:solidFill>
          <a:ln>
            <a:noFill/>
          </a:ln>
        </p:spPr>
        <p:txBody>
          <a:bodyPr lIns="91425" tIns="91425" rIns="91425" bIns="91425" anchor="ctr" anchorCtr="0">
            <a:spAutoFit/>
          </a:bodyPr>
          <a:lstStyle/>
          <a:p>
            <a:pPr lvl="0" algn="ctr" rtl="0">
              <a:buNone/>
            </a:pPr>
            <a:r>
              <a:rPr lang="en"/>
              <a:t>Ads</a:t>
            </a:r>
          </a:p>
        </p:txBody>
      </p:sp>
      <p:sp>
        <p:nvSpPr>
          <p:cNvPr id="356" name="Shape 356"/>
          <p:cNvSpPr/>
          <p:nvPr/>
        </p:nvSpPr>
        <p:spPr>
          <a:xfrm>
            <a:off x="5531450" y="2874498"/>
            <a:ext cx="1984799" cy="848700"/>
          </a:xfrm>
          <a:prstGeom prst="roundRect">
            <a:avLst>
              <a:gd name="adj" fmla="val 9950"/>
            </a:avLst>
          </a:prstGeom>
          <a:solidFill>
            <a:schemeClr val="lt1"/>
          </a:solidFill>
          <a:ln w="19050" cap="flat">
            <a:solidFill>
              <a:schemeClr val="accent2"/>
            </a:solidFill>
            <a:prstDash val="solid"/>
            <a:round/>
            <a:headEnd type="none" w="med" len="med"/>
            <a:tailEnd type="none" w="med" len="med"/>
          </a:ln>
        </p:spPr>
        <p:txBody>
          <a:bodyPr lIns="91425" tIns="91425" rIns="91425" bIns="91425" anchor="b" anchorCtr="0">
            <a:spAutoFit/>
          </a:bodyPr>
          <a:lstStyle/>
          <a:p>
            <a:pPr lvl="0" algn="ctr" rtl="0">
              <a:buNone/>
            </a:pPr>
            <a:r>
              <a:rPr lang="en"/>
              <a:t>Network Process</a:t>
            </a:r>
          </a:p>
        </p:txBody>
      </p:sp>
      <p:sp>
        <p:nvSpPr>
          <p:cNvPr id="357" name="Shape 357"/>
          <p:cNvSpPr/>
          <p:nvPr/>
        </p:nvSpPr>
        <p:spPr>
          <a:xfrm>
            <a:off x="5531450" y="2874498"/>
            <a:ext cx="1028700" cy="333899"/>
          </a:xfrm>
          <a:prstGeom prst="roundRect">
            <a:avLst>
              <a:gd name="adj" fmla="val 16667"/>
            </a:avLst>
          </a:prstGeom>
          <a:solidFill>
            <a:srgbClr val="FF9900"/>
          </a:solidFill>
          <a:ln>
            <a:noFill/>
          </a:ln>
        </p:spPr>
        <p:txBody>
          <a:bodyPr lIns="91425" tIns="91425" rIns="91425" bIns="91425" anchor="ctr" anchorCtr="0">
            <a:spAutoFit/>
          </a:bodyPr>
          <a:lstStyle/>
          <a:p>
            <a:pPr lvl="0" algn="ctr" rtl="0">
              <a:buNone/>
            </a:pPr>
            <a:r>
              <a:rPr lang="en"/>
              <a:t>Google</a:t>
            </a:r>
          </a:p>
        </p:txBody>
      </p:sp>
      <p:cxnSp>
        <p:nvCxnSpPr>
          <p:cNvPr id="358" name="Shape 358"/>
          <p:cNvCxnSpPr>
            <a:stCxn id="346" idx="3"/>
            <a:endCxn id="356" idx="1"/>
          </p:cNvCxnSpPr>
          <p:nvPr/>
        </p:nvCxnSpPr>
        <p:spPr>
          <a:xfrm rot="10800000" flipH="1">
            <a:off x="3434249" y="3298848"/>
            <a:ext cx="2097200" cy="1274450"/>
          </a:xfrm>
          <a:prstGeom prst="straightConnector1">
            <a:avLst/>
          </a:prstGeom>
          <a:noFill/>
          <a:ln w="19050" cap="flat">
            <a:solidFill>
              <a:schemeClr val="dk2"/>
            </a:solidFill>
            <a:prstDash val="solid"/>
            <a:round/>
            <a:headEnd type="none" w="lg" len="lg"/>
            <a:tailEnd type="triangle" w="lg" len="lg"/>
          </a:ln>
        </p:spPr>
      </p:cxnSp>
      <p:cxnSp>
        <p:nvCxnSpPr>
          <p:cNvPr id="359" name="Shape 359"/>
          <p:cNvCxnSpPr>
            <a:stCxn id="346" idx="3"/>
            <a:endCxn id="354" idx="1"/>
          </p:cNvCxnSpPr>
          <p:nvPr/>
        </p:nvCxnSpPr>
        <p:spPr>
          <a:xfrm rot="10800000" flipH="1">
            <a:off x="3434249" y="4244573"/>
            <a:ext cx="2097200" cy="328725"/>
          </a:xfrm>
          <a:prstGeom prst="straightConnector1">
            <a:avLst/>
          </a:prstGeom>
          <a:noFill/>
          <a:ln w="19050" cap="flat">
            <a:solidFill>
              <a:schemeClr val="dk2"/>
            </a:solidFill>
            <a:prstDash val="solid"/>
            <a:round/>
            <a:headEnd type="none" w="lg" len="lg"/>
            <a:tailEnd type="triangle" w="lg" len="lg"/>
          </a:ln>
        </p:spPr>
      </p:cxnSp>
      <p:cxnSp>
        <p:nvCxnSpPr>
          <p:cNvPr id="360" name="Shape 360"/>
          <p:cNvCxnSpPr>
            <a:stCxn id="348" idx="3"/>
            <a:endCxn id="352" idx="1"/>
          </p:cNvCxnSpPr>
          <p:nvPr/>
        </p:nvCxnSpPr>
        <p:spPr>
          <a:xfrm rot="10800000" flipH="1">
            <a:off x="3434249" y="5266826"/>
            <a:ext cx="2097200" cy="514800"/>
          </a:xfrm>
          <a:prstGeom prst="straightConnector1">
            <a:avLst/>
          </a:prstGeom>
          <a:noFill/>
          <a:ln w="19050" cap="flat">
            <a:solidFill>
              <a:schemeClr val="dk2"/>
            </a:solidFill>
            <a:prstDash val="solid"/>
            <a:round/>
            <a:headEnd type="none" w="lg" len="lg"/>
            <a:tailEnd type="triangle" w="lg" len="lg"/>
          </a:ln>
        </p:spPr>
      </p:cxnSp>
      <p:cxnSp>
        <p:nvCxnSpPr>
          <p:cNvPr id="361" name="Shape 361"/>
          <p:cNvCxnSpPr>
            <a:stCxn id="348" idx="3"/>
            <a:endCxn id="350" idx="1"/>
          </p:cNvCxnSpPr>
          <p:nvPr/>
        </p:nvCxnSpPr>
        <p:spPr>
          <a:xfrm>
            <a:off x="3434249" y="5781626"/>
            <a:ext cx="2097200" cy="419046"/>
          </a:xfrm>
          <a:prstGeom prst="straightConnector1">
            <a:avLst/>
          </a:prstGeom>
          <a:noFill/>
          <a:ln w="19050"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3803789694"/>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395287" y="341312"/>
            <a:ext cx="8229600" cy="980999"/>
          </a:xfrm>
          <a:prstGeom prst="rect">
            <a:avLst/>
          </a:prstGeom>
          <a:noFill/>
          <a:ln>
            <a:noFill/>
          </a:ln>
        </p:spPr>
        <p:txBody>
          <a:bodyPr lIns="91425" tIns="45700" rIns="91425" bIns="45700" anchor="t" anchorCtr="0">
            <a:spAutoFit/>
          </a:bodyPr>
          <a:lstStyle/>
          <a:p>
            <a:pPr marL="0" lvl="0" indent="0" rtl="0">
              <a:buNone/>
            </a:pPr>
            <a:r>
              <a:rPr lang="en"/>
              <a:t>Split Driver Architecture</a:t>
            </a:r>
          </a:p>
        </p:txBody>
      </p:sp>
      <p:sp>
        <p:nvSpPr>
          <p:cNvPr id="367" name="Shape 367"/>
          <p:cNvSpPr/>
          <p:nvPr/>
        </p:nvSpPr>
        <p:spPr>
          <a:xfrm>
            <a:off x="8371374" y="5926051"/>
            <a:ext cx="717924" cy="931947"/>
          </a:xfrm>
          <a:prstGeom prst="rect">
            <a:avLst/>
          </a:prstGeom>
          <a:blipFill>
            <a:blip r:embed="rId3"/>
            <a:stretch>
              <a:fillRect/>
            </a:stretch>
          </a:blipFill>
        </p:spPr>
      </p:sp>
      <p:sp>
        <p:nvSpPr>
          <p:cNvPr id="368" name="Shape 368"/>
          <p:cNvSpPr/>
          <p:nvPr/>
        </p:nvSpPr>
        <p:spPr>
          <a:xfrm>
            <a:off x="2099825" y="4243175"/>
            <a:ext cx="5864400" cy="627000"/>
          </a:xfrm>
          <a:prstGeom prst="rect">
            <a:avLst/>
          </a:prstGeom>
          <a:solidFill>
            <a:srgbClr val="EA9999"/>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369" name="Shape 369"/>
          <p:cNvSpPr/>
          <p:nvPr/>
        </p:nvSpPr>
        <p:spPr>
          <a:xfrm>
            <a:off x="2119425" y="4537100"/>
            <a:ext cx="1988999" cy="323399"/>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buNone/>
            </a:pPr>
            <a:r>
              <a:rPr lang="en" b="1"/>
              <a:t>DMA Buffer</a:t>
            </a:r>
          </a:p>
        </p:txBody>
      </p:sp>
      <p:sp>
        <p:nvSpPr>
          <p:cNvPr id="370" name="Shape 370"/>
          <p:cNvSpPr/>
          <p:nvPr/>
        </p:nvSpPr>
        <p:spPr>
          <a:xfrm>
            <a:off x="5950325" y="1793900"/>
            <a:ext cx="1557600" cy="607500"/>
          </a:xfrm>
          <a:prstGeom prst="roundRect">
            <a:avLst>
              <a:gd name="adj" fmla="val 16667"/>
            </a:avLst>
          </a:prstGeom>
          <a:solidFill>
            <a:schemeClr val="lt1"/>
          </a:solidFill>
          <a:ln w="19050" cap="flat">
            <a:solidFill>
              <a:srgbClr val="FF0000"/>
            </a:solidFill>
            <a:prstDash val="solid"/>
            <a:round/>
            <a:headEnd type="none" w="med" len="med"/>
            <a:tailEnd type="none" w="med" len="med"/>
          </a:ln>
        </p:spPr>
        <p:txBody>
          <a:bodyPr lIns="91425" tIns="91425" rIns="91425" bIns="91425" anchor="ctr" anchorCtr="0">
            <a:spAutoFit/>
          </a:bodyPr>
          <a:lstStyle/>
          <a:p>
            <a:pPr algn="ctr">
              <a:buNone/>
            </a:pPr>
            <a:r>
              <a:rPr lang="en" b="1"/>
              <a:t>NIC Driver</a:t>
            </a:r>
          </a:p>
        </p:txBody>
      </p:sp>
      <p:sp>
        <p:nvSpPr>
          <p:cNvPr id="371" name="Shape 371"/>
          <p:cNvSpPr/>
          <p:nvPr/>
        </p:nvSpPr>
        <p:spPr>
          <a:xfrm>
            <a:off x="1597751" y="1793900"/>
            <a:ext cx="2177399" cy="862200"/>
          </a:xfrm>
          <a:prstGeom prst="roundRect">
            <a:avLst>
              <a:gd name="adj" fmla="val 16667"/>
            </a:avLst>
          </a:prstGeom>
          <a:solidFill>
            <a:schemeClr val="lt1"/>
          </a:solidFill>
          <a:ln w="19050" cap="flat">
            <a:solidFill>
              <a:srgbClr val="FF0000"/>
            </a:solidFill>
            <a:prstDash val="solid"/>
            <a:round/>
            <a:headEnd type="none" w="med" len="med"/>
            <a:tailEnd type="none" w="med" len="med"/>
          </a:ln>
        </p:spPr>
        <p:txBody>
          <a:bodyPr lIns="91425" tIns="91425" rIns="91425" bIns="91425" anchor="ctr" anchorCtr="0">
            <a:spAutoFit/>
          </a:bodyPr>
          <a:lstStyle/>
          <a:p>
            <a:pPr algn="ctr">
              <a:buNone/>
            </a:pPr>
            <a:r>
              <a:rPr lang="en" b="1"/>
              <a:t>Network Process</a:t>
            </a:r>
          </a:p>
        </p:txBody>
      </p:sp>
      <p:sp>
        <p:nvSpPr>
          <p:cNvPr id="372" name="Shape 372"/>
          <p:cNvSpPr txBox="1"/>
          <p:nvPr/>
        </p:nvSpPr>
        <p:spPr>
          <a:xfrm>
            <a:off x="3946625" y="4394975"/>
            <a:ext cx="1714500" cy="323399"/>
          </a:xfrm>
          <a:prstGeom prst="rect">
            <a:avLst/>
          </a:prstGeom>
          <a:noFill/>
        </p:spPr>
        <p:txBody>
          <a:bodyPr lIns="91425" tIns="91425" rIns="91425" bIns="91425" anchor="ctr" anchorCtr="0">
            <a:spAutoFit/>
          </a:bodyPr>
          <a:lstStyle/>
          <a:p>
            <a:pPr algn="ctr">
              <a:buNone/>
            </a:pPr>
            <a:r>
              <a:rPr lang="en" b="1"/>
              <a:t>IBOS Kernel</a:t>
            </a:r>
          </a:p>
        </p:txBody>
      </p:sp>
      <p:sp>
        <p:nvSpPr>
          <p:cNvPr id="373" name="Shape 373"/>
          <p:cNvSpPr/>
          <p:nvPr/>
        </p:nvSpPr>
        <p:spPr>
          <a:xfrm>
            <a:off x="6210214" y="4957917"/>
            <a:ext cx="1369250" cy="1013265"/>
          </a:xfrm>
          <a:prstGeom prst="rect">
            <a:avLst/>
          </a:prstGeom>
          <a:blipFill>
            <a:blip r:embed="rId4"/>
            <a:stretch>
              <a:fillRect/>
            </a:stretch>
          </a:blipFill>
          <a:ln>
            <a:noFill/>
          </a:ln>
        </p:spPr>
      </p:sp>
      <p:sp>
        <p:nvSpPr>
          <p:cNvPr id="374" name="Shape 374"/>
          <p:cNvSpPr/>
          <p:nvPr/>
        </p:nvSpPr>
        <p:spPr>
          <a:xfrm>
            <a:off x="2428451" y="1793900"/>
            <a:ext cx="1346700" cy="285300"/>
          </a:xfrm>
          <a:prstGeom prst="roundRect">
            <a:avLst>
              <a:gd name="adj" fmla="val 16667"/>
            </a:avLst>
          </a:prstGeom>
          <a:solidFill>
            <a:srgbClr val="E69138"/>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buNone/>
            </a:pPr>
            <a:r>
              <a:rPr lang="en" b="1"/>
              <a:t>illinois.edu</a:t>
            </a:r>
          </a:p>
        </p:txBody>
      </p:sp>
      <p:sp>
        <p:nvSpPr>
          <p:cNvPr id="375" name="Shape 375"/>
          <p:cNvSpPr txBox="1"/>
          <p:nvPr/>
        </p:nvSpPr>
        <p:spPr>
          <a:xfrm>
            <a:off x="3001575" y="2764700"/>
            <a:ext cx="1672199" cy="913500"/>
          </a:xfrm>
          <a:prstGeom prst="rect">
            <a:avLst/>
          </a:prstGeom>
          <a:noFill/>
        </p:spPr>
        <p:txBody>
          <a:bodyPr lIns="91425" tIns="91425" rIns="91425" bIns="91425" anchor="ctr" anchorCtr="0">
            <a:spAutoFit/>
          </a:bodyPr>
          <a:lstStyle/>
          <a:p>
            <a:pPr lvl="0" algn="ctr" rtl="0">
              <a:buNone/>
            </a:pPr>
            <a:r>
              <a:rPr lang="en" b="1">
                <a:solidFill>
                  <a:srgbClr val="990000"/>
                </a:solidFill>
              </a:rPr>
              <a:t>Check TCP port</a:t>
            </a:r>
          </a:p>
          <a:p>
            <a:pPr lvl="0" algn="ctr" rtl="0">
              <a:buNone/>
            </a:pPr>
            <a:r>
              <a:rPr lang="en" b="1">
                <a:solidFill>
                  <a:srgbClr val="990000"/>
                </a:solidFill>
              </a:rPr>
              <a:t>   Check IP Addr</a:t>
            </a:r>
          </a:p>
          <a:p>
            <a:endParaRPr lang="en" b="1">
              <a:solidFill>
                <a:srgbClr val="990000"/>
              </a:solidFill>
            </a:endParaRPr>
          </a:p>
        </p:txBody>
      </p:sp>
      <p:grpSp>
        <p:nvGrpSpPr>
          <p:cNvPr id="376" name="Shape 376"/>
          <p:cNvGrpSpPr/>
          <p:nvPr/>
        </p:nvGrpSpPr>
        <p:grpSpPr>
          <a:xfrm>
            <a:off x="2100623" y="2656100"/>
            <a:ext cx="1697928" cy="1586999"/>
            <a:chOff x="2077798" y="3272300"/>
            <a:chExt cx="1697928" cy="1586999"/>
          </a:xfrm>
        </p:grpSpPr>
        <p:cxnSp>
          <p:nvCxnSpPr>
            <p:cNvPr id="377" name="Shape 377"/>
            <p:cNvCxnSpPr/>
            <p:nvPr/>
          </p:nvCxnSpPr>
          <p:spPr>
            <a:xfrm>
              <a:off x="2663626" y="3272300"/>
              <a:ext cx="1112100" cy="1586999"/>
            </a:xfrm>
            <a:prstGeom prst="straightConnector1">
              <a:avLst/>
            </a:prstGeom>
            <a:noFill/>
            <a:ln w="19050" cap="flat">
              <a:solidFill>
                <a:schemeClr val="dk2"/>
              </a:solidFill>
              <a:prstDash val="solid"/>
              <a:round/>
              <a:headEnd type="none" w="lg" len="lg"/>
              <a:tailEnd type="triangle" w="lg" len="lg"/>
            </a:ln>
          </p:spPr>
        </p:cxnSp>
        <p:sp>
          <p:nvSpPr>
            <p:cNvPr id="378" name="Shape 378"/>
            <p:cNvSpPr txBox="1"/>
            <p:nvPr/>
          </p:nvSpPr>
          <p:spPr>
            <a:xfrm>
              <a:off x="2077798" y="3912529"/>
              <a:ext cx="1090200" cy="457200"/>
            </a:xfrm>
            <a:prstGeom prst="rect">
              <a:avLst/>
            </a:prstGeom>
            <a:noFill/>
          </p:spPr>
          <p:txBody>
            <a:bodyPr lIns="91425" tIns="91425" rIns="91425" bIns="91425" anchor="ctr" anchorCtr="0">
              <a:spAutoFit/>
            </a:bodyPr>
            <a:lstStyle/>
            <a:p>
              <a:pPr lvl="0" algn="ctr" rtl="0">
                <a:buNone/>
              </a:pPr>
              <a:r>
                <a:rPr lang="en" b="1"/>
                <a:t>Ethernet Frames</a:t>
              </a:r>
            </a:p>
          </p:txBody>
        </p:sp>
      </p:grpSp>
      <p:grpSp>
        <p:nvGrpSpPr>
          <p:cNvPr id="379" name="Shape 379"/>
          <p:cNvGrpSpPr/>
          <p:nvPr/>
        </p:nvGrpSpPr>
        <p:grpSpPr>
          <a:xfrm>
            <a:off x="4570925" y="2411074"/>
            <a:ext cx="1852199" cy="1832100"/>
            <a:chOff x="4548100" y="3027274"/>
            <a:chExt cx="1852199" cy="1832100"/>
          </a:xfrm>
        </p:grpSpPr>
        <p:cxnSp>
          <p:nvCxnSpPr>
            <p:cNvPr id="380" name="Shape 380"/>
            <p:cNvCxnSpPr/>
            <p:nvPr/>
          </p:nvCxnSpPr>
          <p:spPr>
            <a:xfrm rot="10800000" flipH="1">
              <a:off x="5009200" y="3027274"/>
              <a:ext cx="1391099" cy="1832100"/>
            </a:xfrm>
            <a:prstGeom prst="straightConnector1">
              <a:avLst/>
            </a:prstGeom>
            <a:noFill/>
            <a:ln w="19050" cap="flat">
              <a:solidFill>
                <a:schemeClr val="dk2"/>
              </a:solidFill>
              <a:prstDash val="solid"/>
              <a:round/>
              <a:headEnd type="none" w="lg" len="lg"/>
              <a:tailEnd type="triangle" w="lg" len="lg"/>
            </a:ln>
          </p:spPr>
        </p:cxnSp>
        <p:sp>
          <p:nvSpPr>
            <p:cNvPr id="381" name="Shape 381"/>
            <p:cNvSpPr txBox="1"/>
            <p:nvPr/>
          </p:nvSpPr>
          <p:spPr>
            <a:xfrm>
              <a:off x="4548100" y="3609050"/>
              <a:ext cx="1090200" cy="457200"/>
            </a:xfrm>
            <a:prstGeom prst="rect">
              <a:avLst/>
            </a:prstGeom>
            <a:noFill/>
          </p:spPr>
          <p:txBody>
            <a:bodyPr lIns="91425" tIns="91425" rIns="91425" bIns="91425" anchor="ctr" anchorCtr="0">
              <a:spAutoFit/>
            </a:bodyPr>
            <a:lstStyle/>
            <a:p>
              <a:pPr lvl="0" algn="ctr" rtl="0">
                <a:buNone/>
              </a:pPr>
              <a:r>
                <a:rPr lang="en" b="1"/>
                <a:t>DMA Addr</a:t>
              </a:r>
            </a:p>
          </p:txBody>
        </p:sp>
      </p:grpSp>
      <p:grpSp>
        <p:nvGrpSpPr>
          <p:cNvPr id="382" name="Shape 382"/>
          <p:cNvGrpSpPr/>
          <p:nvPr/>
        </p:nvGrpSpPr>
        <p:grpSpPr>
          <a:xfrm>
            <a:off x="5661125" y="2401400"/>
            <a:ext cx="1090200" cy="2733599"/>
            <a:chOff x="5638300" y="3017600"/>
            <a:chExt cx="1090200" cy="2733599"/>
          </a:xfrm>
        </p:grpSpPr>
        <p:cxnSp>
          <p:nvCxnSpPr>
            <p:cNvPr id="383" name="Shape 383"/>
            <p:cNvCxnSpPr/>
            <p:nvPr/>
          </p:nvCxnSpPr>
          <p:spPr>
            <a:xfrm>
              <a:off x="6706300" y="3017600"/>
              <a:ext cx="14700" cy="2733599"/>
            </a:xfrm>
            <a:prstGeom prst="straightConnector1">
              <a:avLst/>
            </a:prstGeom>
            <a:noFill/>
            <a:ln w="19050" cap="flat">
              <a:solidFill>
                <a:schemeClr val="dk2"/>
              </a:solidFill>
              <a:prstDash val="solid"/>
              <a:round/>
              <a:headEnd type="none" w="lg" len="lg"/>
              <a:tailEnd type="triangle" w="lg" len="lg"/>
            </a:ln>
          </p:spPr>
        </p:cxnSp>
        <p:sp>
          <p:nvSpPr>
            <p:cNvPr id="384" name="Shape 384"/>
            <p:cNvSpPr txBox="1"/>
            <p:nvPr/>
          </p:nvSpPr>
          <p:spPr>
            <a:xfrm>
              <a:off x="5638300" y="3837200"/>
              <a:ext cx="1090200" cy="457200"/>
            </a:xfrm>
            <a:prstGeom prst="rect">
              <a:avLst/>
            </a:prstGeom>
            <a:noFill/>
          </p:spPr>
          <p:txBody>
            <a:bodyPr lIns="91425" tIns="91425" rIns="91425" bIns="91425" anchor="ctr" anchorCtr="0">
              <a:spAutoFit/>
            </a:bodyPr>
            <a:lstStyle/>
            <a:p>
              <a:pPr lvl="0" algn="ctr" rtl="0">
                <a:buNone/>
              </a:pPr>
              <a:r>
                <a:rPr lang="en" b="1"/>
                <a:t>Set Tx Buffer</a:t>
              </a:r>
            </a:p>
          </p:txBody>
        </p:sp>
      </p:grpSp>
      <p:grpSp>
        <p:nvGrpSpPr>
          <p:cNvPr id="385" name="Shape 385"/>
          <p:cNvGrpSpPr/>
          <p:nvPr/>
        </p:nvGrpSpPr>
        <p:grpSpPr>
          <a:xfrm>
            <a:off x="6667250" y="3221000"/>
            <a:ext cx="1288875" cy="1655394"/>
            <a:chOff x="6644425" y="3837200"/>
            <a:chExt cx="1288875" cy="1655394"/>
          </a:xfrm>
        </p:grpSpPr>
        <p:sp>
          <p:nvSpPr>
            <p:cNvPr id="386" name="Shape 386"/>
            <p:cNvSpPr txBox="1"/>
            <p:nvPr/>
          </p:nvSpPr>
          <p:spPr>
            <a:xfrm>
              <a:off x="6644425" y="3837200"/>
              <a:ext cx="1090200" cy="457200"/>
            </a:xfrm>
            <a:prstGeom prst="rect">
              <a:avLst/>
            </a:prstGeom>
            <a:noFill/>
          </p:spPr>
          <p:txBody>
            <a:bodyPr lIns="91425" tIns="91425" rIns="91425" bIns="91425" anchor="ctr" anchorCtr="0">
              <a:spAutoFit/>
            </a:bodyPr>
            <a:lstStyle/>
            <a:p>
              <a:pPr lvl="0" algn="ctr" rtl="0">
                <a:buNone/>
              </a:pPr>
              <a:r>
                <a:rPr lang="en" b="1">
                  <a:solidFill>
                    <a:srgbClr val="990000"/>
                  </a:solidFill>
                </a:rPr>
                <a:t>Validate Tx Buffer</a:t>
              </a:r>
            </a:p>
          </p:txBody>
        </p:sp>
        <p:sp>
          <p:nvSpPr>
            <p:cNvPr id="387" name="Shape 387"/>
            <p:cNvSpPr txBox="1"/>
            <p:nvPr/>
          </p:nvSpPr>
          <p:spPr>
            <a:xfrm>
              <a:off x="6706300" y="4852994"/>
              <a:ext cx="1227000" cy="639600"/>
            </a:xfrm>
            <a:prstGeom prst="rect">
              <a:avLst/>
            </a:prstGeom>
            <a:noFill/>
          </p:spPr>
          <p:txBody>
            <a:bodyPr lIns="91425" tIns="91425" rIns="91425" bIns="91425" anchor="ctr" anchorCtr="0">
              <a:spAutoFit/>
            </a:bodyPr>
            <a:lstStyle/>
            <a:p>
              <a:pPr lvl="0" algn="ctr" rtl="0">
                <a:buNone/>
              </a:pPr>
              <a:r>
                <a:rPr lang="en" b="1">
                  <a:solidFill>
                    <a:srgbClr val="990000"/>
                  </a:solidFill>
                </a:rPr>
                <a:t>NIC Verification Logic</a:t>
              </a:r>
            </a:p>
          </p:txBody>
        </p:sp>
      </p:grpSp>
    </p:spTree>
    <p:extLst>
      <p:ext uri="{BB962C8B-B14F-4D97-AF65-F5344CB8AC3E}">
        <p14:creationId xmlns:p14="http://schemas.microsoft.com/office/powerpoint/2010/main" val="260422697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6"/>
                                        </p:tgtEl>
                                        <p:attrNameLst>
                                          <p:attrName>style.visibility</p:attrName>
                                        </p:attrNameLst>
                                      </p:cBhvr>
                                      <p:to>
                                        <p:strVal val="visible"/>
                                      </p:to>
                                    </p:set>
                                    <p:animEffect transition="in" filter="fade">
                                      <p:cBhvr>
                                        <p:cTn id="7" dur="1000"/>
                                        <p:tgtEl>
                                          <p:spTgt spid="3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5"/>
                                        </p:tgtEl>
                                        <p:attrNameLst>
                                          <p:attrName>style.visibility</p:attrName>
                                        </p:attrNameLst>
                                      </p:cBhvr>
                                      <p:to>
                                        <p:strVal val="visible"/>
                                      </p:to>
                                    </p:set>
                                    <p:animEffect transition="in" filter="fade">
                                      <p:cBhvr>
                                        <p:cTn id="12" dur="1000"/>
                                        <p:tgtEl>
                                          <p:spTgt spid="3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9"/>
                                        </p:tgtEl>
                                        <p:attrNameLst>
                                          <p:attrName>style.visibility</p:attrName>
                                        </p:attrNameLst>
                                      </p:cBhvr>
                                      <p:to>
                                        <p:strVal val="visible"/>
                                      </p:to>
                                    </p:set>
                                    <p:animEffect transition="in" filter="fade">
                                      <p:cBhvr>
                                        <p:cTn id="17" dur="1000"/>
                                        <p:tgtEl>
                                          <p:spTgt spid="37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2"/>
                                        </p:tgtEl>
                                        <p:attrNameLst>
                                          <p:attrName>style.visibility</p:attrName>
                                        </p:attrNameLst>
                                      </p:cBhvr>
                                      <p:to>
                                        <p:strVal val="visible"/>
                                      </p:to>
                                    </p:set>
                                    <p:animEffect transition="in" filter="fade">
                                      <p:cBhvr>
                                        <p:cTn id="22" dur="1000"/>
                                        <p:tgtEl>
                                          <p:spTgt spid="38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5"/>
                                        </p:tgtEl>
                                        <p:attrNameLst>
                                          <p:attrName>style.visibility</p:attrName>
                                        </p:attrNameLst>
                                      </p:cBhvr>
                                      <p:to>
                                        <p:strVal val="visible"/>
                                      </p:to>
                                    </p:set>
                                    <p:animEffect transition="in" filter="fade">
                                      <p:cBhvr>
                                        <p:cTn id="27" dur="1000"/>
                                        <p:tgtEl>
                                          <p:spTgt spid="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395287" y="341312"/>
            <a:ext cx="8229600" cy="980999"/>
          </a:xfrm>
          <a:prstGeom prst="rect">
            <a:avLst/>
          </a:prstGeom>
          <a:noFill/>
          <a:ln>
            <a:noFill/>
          </a:ln>
        </p:spPr>
        <p:txBody>
          <a:bodyPr lIns="91425" tIns="45700" rIns="91425" bIns="45700" anchor="t" anchorCtr="0">
            <a:spAutoFit/>
          </a:bodyPr>
          <a:lstStyle/>
          <a:p>
            <a:pPr marL="0" lvl="0" indent="0" rtl="0">
              <a:buNone/>
            </a:pPr>
            <a:r>
              <a:rPr lang="en"/>
              <a:t>Security Invariants</a:t>
            </a:r>
          </a:p>
        </p:txBody>
      </p:sp>
      <p:sp>
        <p:nvSpPr>
          <p:cNvPr id="393" name="Shape 393"/>
          <p:cNvSpPr/>
          <p:nvPr/>
        </p:nvSpPr>
        <p:spPr>
          <a:xfrm>
            <a:off x="8371374" y="5926051"/>
            <a:ext cx="717924" cy="931947"/>
          </a:xfrm>
          <a:prstGeom prst="rect">
            <a:avLst/>
          </a:prstGeom>
          <a:blipFill>
            <a:blip r:embed="rId3"/>
            <a:stretch>
              <a:fillRect/>
            </a:stretch>
          </a:blipFill>
        </p:spPr>
      </p:sp>
      <p:sp>
        <p:nvSpPr>
          <p:cNvPr id="394" name="Shape 394"/>
          <p:cNvSpPr txBox="1">
            <a:spLocks noGrp="1"/>
          </p:cNvSpPr>
          <p:nvPr>
            <p:ph type="body" idx="1"/>
          </p:nvPr>
        </p:nvSpPr>
        <p:spPr>
          <a:xfrm>
            <a:off x="457200" y="1595479"/>
            <a:ext cx="8229600" cy="4786499"/>
          </a:xfrm>
          <a:prstGeom prst="rect">
            <a:avLst/>
          </a:prstGeom>
          <a:noFill/>
          <a:ln>
            <a:noFill/>
          </a:ln>
        </p:spPr>
        <p:txBody>
          <a:bodyPr lIns="91425" tIns="45700" rIns="91425" bIns="45700" anchor="t" anchorCtr="0">
            <a:spAutoFit/>
          </a:bodyPr>
          <a:lstStyle/>
          <a:p>
            <a:pPr marL="457200" lvl="0" indent="-317500" rtl="0">
              <a:lnSpc>
                <a:spcPct val="150000"/>
              </a:lnSpc>
              <a:buClr>
                <a:schemeClr val="dk1"/>
              </a:buClr>
              <a:buSzPct val="97222"/>
              <a:buFont typeface="Arial"/>
              <a:buChar char="•"/>
            </a:pPr>
            <a:r>
              <a:rPr lang="en" sz="2400"/>
              <a:t>Applied to network stacks</a:t>
            </a:r>
          </a:p>
          <a:p>
            <a:pPr marL="457200" lvl="0" indent="-317500" rtl="0">
              <a:lnSpc>
                <a:spcPct val="150000"/>
              </a:lnSpc>
              <a:buClr>
                <a:schemeClr val="dk1"/>
              </a:buClr>
              <a:buSzPct val="97222"/>
              <a:buFont typeface="Arial"/>
              <a:buChar char="•"/>
            </a:pPr>
            <a:r>
              <a:rPr lang="en" sz="2400"/>
              <a:t>Applied to Drivers</a:t>
            </a:r>
          </a:p>
          <a:p>
            <a:pPr marL="457200" lvl="0" indent="-317500" rtl="0">
              <a:lnSpc>
                <a:spcPct val="150000"/>
              </a:lnSpc>
              <a:buClr>
                <a:schemeClr val="dk1"/>
              </a:buClr>
              <a:buSzPct val="97222"/>
              <a:buFont typeface="Arial"/>
              <a:buChar char="•"/>
            </a:pPr>
            <a:r>
              <a:rPr lang="en" sz="2400"/>
              <a:t>Applied to UI</a:t>
            </a:r>
          </a:p>
          <a:p>
            <a:pPr marL="914400" lvl="1" indent="-317500" rtl="0">
              <a:lnSpc>
                <a:spcPct val="150000"/>
              </a:lnSpc>
              <a:buClr>
                <a:srgbClr val="000000"/>
              </a:buClr>
              <a:buSzPct val="77777"/>
              <a:buFont typeface="Courier New"/>
              <a:buChar char="o"/>
            </a:pPr>
            <a:r>
              <a:rPr lang="en" sz="1800"/>
              <a:t>Page protection for </a:t>
            </a:r>
            <a:r>
              <a:rPr lang="en" sz="1800">
                <a:solidFill>
                  <a:srgbClr val="CC0000"/>
                </a:solidFill>
              </a:rPr>
              <a:t>display isolation</a:t>
            </a:r>
          </a:p>
          <a:p>
            <a:pPr marL="457200" lvl="0" indent="-317500" rtl="0">
              <a:lnSpc>
                <a:spcPct val="150000"/>
              </a:lnSpc>
              <a:buClr>
                <a:schemeClr val="dk1"/>
              </a:buClr>
              <a:buSzPct val="97222"/>
              <a:buFont typeface="Arial"/>
              <a:buChar char="•"/>
            </a:pPr>
            <a:r>
              <a:rPr lang="en" sz="2400"/>
              <a:t>Applied to storage</a:t>
            </a:r>
          </a:p>
          <a:p>
            <a:pPr marL="914400" lvl="1" indent="-317500" rtl="0">
              <a:lnSpc>
                <a:spcPct val="150000"/>
              </a:lnSpc>
              <a:buClr>
                <a:srgbClr val="000000"/>
              </a:buClr>
              <a:buSzPct val="77777"/>
              <a:buFont typeface="Courier New"/>
              <a:buChar char="o"/>
            </a:pPr>
            <a:r>
              <a:rPr lang="en" sz="1800"/>
              <a:t>Basic key-value pair object store</a:t>
            </a:r>
          </a:p>
          <a:p>
            <a:pPr marL="914400" lvl="1" indent="-317500" rtl="0">
              <a:lnSpc>
                <a:spcPct val="150000"/>
              </a:lnSpc>
              <a:buClr>
                <a:srgbClr val="000000"/>
              </a:buClr>
              <a:buSzPct val="77777"/>
              <a:buFont typeface="Courier New"/>
              <a:buChar char="o"/>
            </a:pPr>
            <a:r>
              <a:rPr lang="en" sz="1800"/>
              <a:t>IBOS kernel </a:t>
            </a:r>
            <a:r>
              <a:rPr lang="en" sz="1800">
                <a:solidFill>
                  <a:srgbClr val="CC0000"/>
                </a:solidFill>
              </a:rPr>
              <a:t>encrypts</a:t>
            </a:r>
            <a:r>
              <a:rPr lang="en" sz="1800"/>
              <a:t> data before storing it</a:t>
            </a:r>
          </a:p>
          <a:p>
            <a:pPr marL="457200" lvl="0" indent="-317500" rtl="0">
              <a:lnSpc>
                <a:spcPct val="150000"/>
              </a:lnSpc>
              <a:buClr>
                <a:schemeClr val="dk1"/>
              </a:buClr>
              <a:buSzPct val="97222"/>
              <a:buFont typeface="Arial"/>
              <a:buChar char="•"/>
            </a:pPr>
            <a:r>
              <a:rPr lang="en" sz="2400" b="1"/>
              <a:t>Discussion</a:t>
            </a:r>
            <a:r>
              <a:rPr lang="en" sz="2400"/>
              <a:t> - Do the security properties of the browser result in any limitations on functionality?</a:t>
            </a:r>
          </a:p>
        </p:txBody>
      </p:sp>
    </p:spTree>
    <p:extLst>
      <p:ext uri="{BB962C8B-B14F-4D97-AF65-F5344CB8AC3E}">
        <p14:creationId xmlns:p14="http://schemas.microsoft.com/office/powerpoint/2010/main" val="2443784180"/>
      </p:ext>
    </p:extLst>
  </p:cSld>
  <p:clrMapOvr>
    <a:masterClrMapping/>
  </p:clrMapOvr>
  <p:transition spd="slow">
    <p:cut/>
  </p:transition>
</p:sld>
</file>

<file path=ppt/theme/theme1.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1246</Words>
  <Application>Microsoft Office PowerPoint</Application>
  <PresentationFormat>全屏显示(4:3)</PresentationFormat>
  <Paragraphs>247</Paragraphs>
  <Slides>15</Slides>
  <Notes>15</Notes>
  <HiddenSlides>0</HiddenSlides>
  <MMClips>0</MMClips>
  <ScaleCrop>false</ScaleCrop>
  <HeadingPairs>
    <vt:vector size="4" baseType="variant">
      <vt:variant>
        <vt:lpstr>主题</vt:lpstr>
      </vt:variant>
      <vt:variant>
        <vt:i4>2</vt:i4>
      </vt:variant>
      <vt:variant>
        <vt:lpstr>幻灯片标题</vt:lpstr>
      </vt:variant>
      <vt:variant>
        <vt:i4>15</vt:i4>
      </vt:variant>
    </vt:vector>
  </HeadingPairs>
  <TitlesOfParts>
    <vt:vector size="17" baseType="lpstr">
      <vt:lpstr/>
      <vt:lpstr/>
      <vt:lpstr>Trust and Protection in the  Illinois Browser Operating System</vt:lpstr>
      <vt:lpstr>Why Browser Operating Systems?</vt:lpstr>
      <vt:lpstr>Attacks at Different Layers</vt:lpstr>
      <vt:lpstr>TCB in Different Architectures</vt:lpstr>
      <vt:lpstr>Design Principles</vt:lpstr>
      <vt:lpstr>IBOS Architecture</vt:lpstr>
      <vt:lpstr>Isolation by Labels</vt:lpstr>
      <vt:lpstr>Split Driver Architecture</vt:lpstr>
      <vt:lpstr>Security Invariants</vt:lpstr>
      <vt:lpstr>Trusted Computing Base</vt:lpstr>
      <vt:lpstr>OS and Library Vulnerabilities</vt:lpstr>
      <vt:lpstr>Browser Vulnerabilities</vt:lpstr>
      <vt:lpstr>Performance</vt:lpstr>
      <vt:lpstr>Discussion </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Flexible Approach to Improving System Reliability with Virtual Lockstep</dc:title>
  <dc:creator>sam</dc:creator>
  <cp:lastModifiedBy>sam</cp:lastModifiedBy>
  <cp:revision>6</cp:revision>
  <dcterms:modified xsi:type="dcterms:W3CDTF">2013-09-16T05:19:31Z</dcterms:modified>
</cp:coreProperties>
</file>