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1" r:id="rId2"/>
    <p:sldId id="584" r:id="rId3"/>
    <p:sldId id="583" r:id="rId4"/>
    <p:sldId id="609" r:id="rId5"/>
    <p:sldId id="610" r:id="rId6"/>
    <p:sldId id="585" r:id="rId7"/>
    <p:sldId id="586" r:id="rId8"/>
    <p:sldId id="581" r:id="rId9"/>
    <p:sldId id="587" r:id="rId10"/>
    <p:sldId id="595" r:id="rId11"/>
    <p:sldId id="596" r:id="rId12"/>
    <p:sldId id="598" r:id="rId13"/>
    <p:sldId id="599" r:id="rId14"/>
    <p:sldId id="600" r:id="rId15"/>
    <p:sldId id="606" r:id="rId16"/>
    <p:sldId id="607" r:id="rId17"/>
    <p:sldId id="601" r:id="rId18"/>
    <p:sldId id="602" r:id="rId19"/>
    <p:sldId id="608" r:id="rId20"/>
    <p:sldId id="603" r:id="rId21"/>
    <p:sldId id="604" r:id="rId22"/>
    <p:sldId id="605" r:id="rId23"/>
    <p:sldId id="611" r:id="rId24"/>
    <p:sldId id="612" r:id="rId25"/>
    <p:sldId id="588" r:id="rId26"/>
    <p:sldId id="580" r:id="rId27"/>
  </p:sldIdLst>
  <p:sldSz cx="9144000" cy="6858000" type="letter"/>
  <p:notesSz cx="7315200" cy="96012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36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/>
            </a:lvl1pPr>
          </a:lstStyle>
          <a:p>
            <a:fld id="{9E9D9B92-9052-D44D-B444-BA7AFDE037B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735263" y="9147175"/>
            <a:ext cx="18446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defTabSz="919163">
              <a:lnSpc>
                <a:spcPct val="90000"/>
              </a:lnSpc>
              <a:spcBef>
                <a:spcPct val="0"/>
              </a:spcBef>
            </a:pPr>
            <a:r>
              <a:rPr lang="en-US" sz="1300"/>
              <a:t>NOW Handout Page </a:t>
            </a:r>
            <a:fld id="{2CF22345-1377-1B41-9AE3-E63C46063731}" type="slidenum">
              <a:rPr lang="en-US" sz="1300"/>
              <a:pPr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34671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fld id="{DB535AA5-BD1B-E640-BE15-0C126ECC71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defTabSz="919163">
              <a:lnSpc>
                <a:spcPct val="90000"/>
              </a:lnSpc>
              <a:spcBef>
                <a:spcPct val="0"/>
              </a:spcBef>
            </a:pPr>
            <a:r>
              <a:rPr lang="en-US" sz="1300"/>
              <a:t>Page </a:t>
            </a:r>
            <a:fld id="{3CB741A6-D4D7-B64A-AC03-9D1BF17B345F}" type="slidenum">
              <a:rPr lang="en-US" sz="1300"/>
              <a:pPr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/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190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C0724-714D-FE42-8AB4-7ECF45F6301E}" type="slidenum">
              <a:rPr lang="en-US"/>
              <a:pPr/>
              <a:t>1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FFFD4-6456-ED4C-8DA9-115712A92163}" type="slidenum">
              <a:rPr lang="en-US"/>
              <a:pPr/>
              <a:t>3</a:t>
            </a:fld>
            <a:endParaRPr lang="en-US"/>
          </a:p>
        </p:txBody>
      </p:sp>
      <p:sp>
        <p:nvSpPr>
          <p:cNvPr id="13864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1C1C0-64A6-5E45-A205-A7DB54DCE83A}" type="slidenum">
              <a:rPr lang="en-US"/>
              <a:pPr/>
              <a:t>4</a:t>
            </a:fld>
            <a:endParaRPr lang="en-US"/>
          </a:p>
        </p:txBody>
      </p:sp>
      <p:sp>
        <p:nvSpPr>
          <p:cNvPr id="138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E448B-8F6C-7249-9004-84627110DE52}" type="slidenum">
              <a:rPr lang="en-US"/>
              <a:pPr/>
              <a:t>5</a:t>
            </a:fld>
            <a:endParaRPr lang="en-US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D729F-49E5-574B-ACB2-7355177190F0}" type="slidenum">
              <a:rPr lang="en-US"/>
              <a:pPr/>
              <a:t>26</a:t>
            </a:fld>
            <a:endParaRPr lang="en-US"/>
          </a:p>
        </p:txBody>
      </p:sp>
      <p:sp>
        <p:nvSpPr>
          <p:cNvPr id="13864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33400" y="762000"/>
            <a:ext cx="8382000" cy="762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" y="6582540"/>
            <a:ext cx="196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400" b="1" dirty="0" smtClean="0">
                <a:solidFill>
                  <a:srgbClr val="0332B7"/>
                </a:solidFill>
              </a:rPr>
              <a:t>4/18/2012</a:t>
            </a:r>
            <a:endParaRPr lang="en-US" sz="1400" b="1" dirty="0">
              <a:solidFill>
                <a:srgbClr val="0332B7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89938" y="6582540"/>
            <a:ext cx="196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fld id="{4882DECA-B0A7-4D77-B5EA-0FE143BED912}" type="slidenum">
              <a:rPr lang="en-US" sz="1400" b="1" smtClean="0">
                <a:solidFill>
                  <a:srgbClr val="0332B7"/>
                </a:solidFill>
                <a:latin typeface="Times New Roman" pitchFamily="18" charset="0"/>
              </a:rPr>
              <a:pPr algn="r">
                <a:buNone/>
              </a:pPr>
              <a:t>‹#›</a:t>
            </a:fld>
            <a:endParaRPr lang="en-US" sz="1400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1196" y="6582540"/>
            <a:ext cx="305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332B7"/>
                </a:solidFill>
              </a:rPr>
              <a:t>cs252-S12,</a:t>
            </a:r>
            <a:r>
              <a:rPr lang="en-US" sz="1400" b="1" baseline="0" dirty="0" smtClean="0">
                <a:solidFill>
                  <a:srgbClr val="0332B7"/>
                </a:solidFill>
              </a:rPr>
              <a:t> Lecture </a:t>
            </a:r>
            <a:r>
              <a:rPr lang="en-US" sz="1400" b="1" baseline="0" dirty="0" smtClean="0">
                <a:solidFill>
                  <a:srgbClr val="0332B7"/>
                </a:solidFill>
              </a:rPr>
              <a:t>23</a:t>
            </a:r>
            <a:endParaRPr lang="en-US" sz="1400" b="1" dirty="0">
              <a:solidFill>
                <a:srgbClr val="0332B7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693738" y="1041400"/>
            <a:ext cx="7778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8058150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CS252</a:t>
            </a:r>
            <a:br>
              <a:rPr lang="en-US" dirty="0"/>
            </a:br>
            <a:r>
              <a:rPr lang="en-US" dirty="0"/>
              <a:t>Graduate Computer Architecture</a:t>
            </a:r>
            <a:br>
              <a:rPr lang="en-US" dirty="0"/>
            </a:br>
            <a:r>
              <a:rPr lang="en-US" dirty="0"/>
              <a:t>Lecture 23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Graphics Processing Units (GPU)</a:t>
            </a:r>
            <a:br>
              <a:rPr lang="en-US" dirty="0" smtClean="0"/>
            </a:br>
            <a:r>
              <a:rPr lang="en-US" dirty="0" smtClean="0"/>
              <a:t>April 18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3588" y="4289425"/>
            <a:ext cx="7662862" cy="181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800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8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800" dirty="0"/>
              <a:t>University of California, Berkeley</a:t>
            </a:r>
          </a:p>
          <a:p>
            <a:pPr>
              <a:lnSpc>
                <a:spcPct val="70000"/>
              </a:lnSpc>
            </a:pPr>
            <a:endParaRPr lang="en-US" sz="2800" dirty="0"/>
          </a:p>
          <a:p>
            <a:pPr marL="285750" indent="-285750"/>
            <a:r>
              <a:rPr lang="en-US" sz="2800" dirty="0" smtClean="0"/>
              <a:t>http</a:t>
            </a:r>
            <a:r>
              <a:rPr lang="en-US" sz="2800" dirty="0"/>
              <a:t>://www.eecs.berkeley.edu/~kubitron/cs252</a:t>
            </a:r>
          </a:p>
          <a:p>
            <a:pPr>
              <a:lnSpc>
                <a:spcPct val="70000"/>
              </a:lnSpc>
            </a:pPr>
            <a:endParaRPr lang="en-US" sz="2800" b="1" dirty="0"/>
          </a:p>
          <a:p>
            <a:pPr>
              <a:lnSpc>
                <a:spcPct val="70000"/>
              </a:lnSpc>
            </a:pP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467600" cy="736600"/>
          </a:xfrm>
        </p:spPr>
        <p:txBody>
          <a:bodyPr/>
          <a:lstStyle/>
          <a:p>
            <a:r>
              <a:rPr lang="en-US" dirty="0" smtClean="0"/>
              <a:t>Simplified CUDA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1400"/>
            <a:ext cx="8153400" cy="5359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Computation performed by a very large number of independent small scalar threads (</a:t>
            </a:r>
            <a:r>
              <a:rPr lang="en-US" i="1" dirty="0" smtClean="0"/>
              <a:t>CUDA threads </a:t>
            </a:r>
            <a:r>
              <a:rPr lang="en-US" dirty="0" smtClean="0"/>
              <a:t>or </a:t>
            </a:r>
            <a:r>
              <a:rPr lang="en-US" i="1" dirty="0" err="1" smtClean="0"/>
              <a:t>microthreads</a:t>
            </a:r>
            <a:r>
              <a:rPr lang="en-US" dirty="0" smtClean="0"/>
              <a:t>) grouped into </a:t>
            </a:r>
            <a:r>
              <a:rPr lang="en-US" i="1" dirty="0" smtClean="0"/>
              <a:t>thread blocks.</a:t>
            </a:r>
            <a:endParaRPr lang="en-US" dirty="0" smtClean="0"/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C version of DAXPY loop.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void </a:t>
            </a:r>
            <a:r>
              <a:rPr lang="en-US" sz="2000" b="1" dirty="0" err="1" smtClean="0">
                <a:latin typeface="Courier New"/>
                <a:cs typeface="Courier New"/>
              </a:rPr>
              <a:t>daxpy(int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, double a, double*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, double*</a:t>
            </a:r>
            <a:r>
              <a:rPr lang="en-US" sz="2000" b="1" dirty="0" err="1" smtClean="0">
                <a:latin typeface="Courier New"/>
                <a:cs typeface="Courier New"/>
              </a:rPr>
              <a:t>y</a:t>
            </a:r>
            <a:r>
              <a:rPr lang="en-US" sz="2000" b="1" dirty="0" smtClean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{	for (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=0;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&lt;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;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++)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		</a:t>
            </a:r>
            <a:r>
              <a:rPr lang="en-US" sz="2000" b="1" dirty="0" err="1" smtClean="0">
                <a:latin typeface="Courier New"/>
                <a:cs typeface="Courier New"/>
              </a:rPr>
              <a:t>y[i</a:t>
            </a:r>
            <a:r>
              <a:rPr lang="en-US" sz="2000" b="1" dirty="0" smtClean="0">
                <a:latin typeface="Courier New"/>
                <a:cs typeface="Courier New"/>
              </a:rPr>
              <a:t>] = a*</a:t>
            </a:r>
            <a:r>
              <a:rPr lang="en-US" sz="2000" b="1" dirty="0" err="1" smtClean="0">
                <a:latin typeface="Courier New"/>
                <a:cs typeface="Courier New"/>
              </a:rPr>
              <a:t>x[i</a:t>
            </a:r>
            <a:r>
              <a:rPr lang="en-US" sz="2000" b="1" dirty="0" smtClean="0">
                <a:latin typeface="Courier New"/>
                <a:cs typeface="Courier New"/>
              </a:rPr>
              <a:t>] + </a:t>
            </a:r>
            <a:r>
              <a:rPr lang="en-US" sz="2000" b="1" dirty="0" err="1" smtClean="0">
                <a:latin typeface="Courier New"/>
                <a:cs typeface="Courier New"/>
              </a:rPr>
              <a:t>y[i</a:t>
            </a:r>
            <a:r>
              <a:rPr lang="en-US" sz="2000" b="1" dirty="0" smtClean="0">
                <a:latin typeface="Courier New"/>
                <a:cs typeface="Courier New"/>
              </a:rPr>
              <a:t>]; }</a:t>
            </a:r>
          </a:p>
          <a:p>
            <a:pPr>
              <a:spcBef>
                <a:spcPts val="120"/>
              </a:spcBef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// CUDA version.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__host__  // Piece run on host processor.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nblocks</a:t>
            </a:r>
            <a:r>
              <a:rPr lang="en-US" sz="2000" b="1" dirty="0" smtClean="0">
                <a:latin typeface="Courier New"/>
                <a:cs typeface="Courier New"/>
              </a:rPr>
              <a:t> = (n+255)/256; // 256 CUDA threads/block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daxpy</a:t>
            </a:r>
            <a:r>
              <a:rPr lang="en-US" sz="2000" b="1" dirty="0" smtClean="0">
                <a:latin typeface="Courier New"/>
                <a:cs typeface="Courier New"/>
              </a:rPr>
              <a:t>&lt;&lt;&lt;nblocks,256&gt;&gt;&gt;(n,2.0,x,y);</a:t>
            </a:r>
          </a:p>
          <a:p>
            <a:pPr>
              <a:spcBef>
                <a:spcPts val="120"/>
              </a:spcBef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__device__  // Piece run on GP-GPU.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void </a:t>
            </a:r>
            <a:r>
              <a:rPr lang="en-US" sz="2000" b="1" dirty="0" err="1" smtClean="0">
                <a:latin typeface="Courier New"/>
                <a:cs typeface="Courier New"/>
              </a:rPr>
              <a:t>daxpy(int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, double a, double*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, double*</a:t>
            </a:r>
            <a:r>
              <a:rPr lang="en-US" sz="2000" b="1" dirty="0" err="1" smtClean="0">
                <a:latin typeface="Courier New"/>
                <a:cs typeface="Courier New"/>
              </a:rPr>
              <a:t>y</a:t>
            </a:r>
            <a:r>
              <a:rPr lang="en-US" sz="2000" b="1" dirty="0" smtClean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{	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 = </a:t>
            </a:r>
            <a:r>
              <a:rPr lang="en-US" sz="2000" b="1" dirty="0" err="1" smtClean="0">
                <a:latin typeface="Courier New"/>
                <a:cs typeface="Courier New"/>
              </a:rPr>
              <a:t>blockIdx.x</a:t>
            </a:r>
            <a:r>
              <a:rPr lang="en-US" sz="2000" b="1" dirty="0" smtClean="0">
                <a:latin typeface="Courier New"/>
                <a:cs typeface="Courier New"/>
              </a:rPr>
              <a:t>*</a:t>
            </a:r>
            <a:r>
              <a:rPr lang="en-US" sz="2000" b="1" dirty="0" err="1" smtClean="0">
                <a:latin typeface="Courier New"/>
                <a:cs typeface="Courier New"/>
              </a:rPr>
              <a:t>blockDim.x</a:t>
            </a:r>
            <a:r>
              <a:rPr lang="en-US" sz="2000" b="1" dirty="0" smtClean="0">
                <a:latin typeface="Courier New"/>
                <a:cs typeface="Courier New"/>
              </a:rPr>
              <a:t> + </a:t>
            </a:r>
            <a:r>
              <a:rPr lang="en-US" sz="2000" b="1" dirty="0" err="1" smtClean="0">
                <a:latin typeface="Courier New"/>
                <a:cs typeface="Courier New"/>
              </a:rPr>
              <a:t>threadId.x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	if (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&lt;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y[i</a:t>
            </a:r>
            <a:r>
              <a:rPr lang="en-US" sz="2000" b="1" dirty="0" smtClean="0">
                <a:latin typeface="Courier New"/>
                <a:cs typeface="Courier New"/>
              </a:rPr>
              <a:t>]=a*</a:t>
            </a:r>
            <a:r>
              <a:rPr lang="en-US" sz="2000" b="1" dirty="0" err="1" smtClean="0">
                <a:latin typeface="Courier New"/>
                <a:cs typeface="Courier New"/>
              </a:rPr>
              <a:t>x[i]+y[i</a:t>
            </a:r>
            <a:r>
              <a:rPr lang="en-US" sz="2000" b="1" dirty="0" smtClean="0">
                <a:latin typeface="Courier New"/>
                <a:cs typeface="Courier New"/>
              </a:rPr>
              <a:t>]; 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292975" cy="736600"/>
          </a:xfrm>
        </p:spPr>
        <p:txBody>
          <a:bodyPr/>
          <a:lstStyle/>
          <a:p>
            <a:r>
              <a:rPr lang="en-US" dirty="0" smtClean="0"/>
              <a:t>Programmer’s View of Execution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048000" y="1371600"/>
            <a:ext cx="2819400" cy="1371600"/>
            <a:chOff x="2057400" y="1371600"/>
            <a:chExt cx="2819400" cy="13716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b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lockIdx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76600" y="1524000"/>
              <a:ext cx="1448991" cy="1066799"/>
              <a:chOff x="1370806" y="2286000"/>
              <a:chExt cx="1678782" cy="106679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255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6" name="Group 25"/>
          <p:cNvGrpSpPr/>
          <p:nvPr/>
        </p:nvGrpSpPr>
        <p:grpSpPr>
          <a:xfrm>
            <a:off x="3048000" y="2819400"/>
            <a:ext cx="2819400" cy="1371600"/>
            <a:chOff x="2057400" y="1371600"/>
            <a:chExt cx="2819400" cy="13716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b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lockIdx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276599" y="1524000"/>
              <a:ext cx="1448991" cy="1066799"/>
              <a:chOff x="1370806" y="2286000"/>
              <a:chExt cx="1678782" cy="1066799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255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4" name="Group 33"/>
          <p:cNvGrpSpPr/>
          <p:nvPr/>
        </p:nvGrpSpPr>
        <p:grpSpPr>
          <a:xfrm>
            <a:off x="3048000" y="4724400"/>
            <a:ext cx="2819400" cy="1371600"/>
            <a:chOff x="2057400" y="1371600"/>
            <a:chExt cx="2819400" cy="13716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b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lockIdx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(n+255/256)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76598" y="1524000"/>
              <a:ext cx="1448991" cy="1066799"/>
              <a:chOff x="1370806" y="2286000"/>
              <a:chExt cx="1678782" cy="1066799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threadId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255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3" name="Straight Connector 42"/>
          <p:cNvCxnSpPr/>
          <p:nvPr/>
        </p:nvCxnSpPr>
        <p:spPr bwMode="auto">
          <a:xfrm rot="5400000">
            <a:off x="2781986" y="4457016"/>
            <a:ext cx="533401" cy="13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5601385" y="4457015"/>
            <a:ext cx="533401" cy="13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ight Brace 45"/>
          <p:cNvSpPr/>
          <p:nvPr/>
        </p:nvSpPr>
        <p:spPr bwMode="auto">
          <a:xfrm flipH="1">
            <a:off x="2209800" y="1371600"/>
            <a:ext cx="685800" cy="4724400"/>
          </a:xfrm>
          <a:prstGeom prst="rightBrace">
            <a:avLst>
              <a:gd name="adj1" fmla="val 8333"/>
              <a:gd name="adj2" fmla="val 49051"/>
            </a:avLst>
          </a:prstGeom>
          <a:noFill/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" y="3124200"/>
            <a:ext cx="23313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enough blocks to cover input vector</a:t>
            </a:r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Nvidia</a:t>
            </a:r>
            <a:r>
              <a:rPr lang="en-US" sz="2000" dirty="0" smtClean="0"/>
              <a:t> calls this ensemble of blocks a </a:t>
            </a:r>
            <a:r>
              <a:rPr lang="en-US" sz="2000" i="1" dirty="0" smtClean="0"/>
              <a:t>Grid, </a:t>
            </a:r>
            <a:r>
              <a:rPr lang="en-US" sz="2000" dirty="0" smtClean="0"/>
              <a:t>can be 2-dimensional)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48768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Conditional 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&lt;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)</a:t>
            </a:r>
            <a:r>
              <a:rPr lang="en-US" sz="2000" dirty="0" smtClean="0"/>
              <a:t> turns off unused threads in last block</a:t>
            </a:r>
            <a:endParaRPr lang="en-US" sz="20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5715000" y="5257800"/>
            <a:ext cx="838200" cy="3048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5400000">
            <a:off x="5410200" y="2057400"/>
            <a:ext cx="13716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3600" y="1524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blockDim</a:t>
            </a:r>
            <a:r>
              <a:rPr lang="en-US" sz="2000" dirty="0" smtClean="0"/>
              <a:t> = 256 (programmer can choose)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3505200" y="1219200"/>
            <a:ext cx="4953000" cy="1981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GPU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292975" cy="736600"/>
          </a:xfrm>
        </p:spPr>
        <p:txBody>
          <a:bodyPr/>
          <a:lstStyle/>
          <a:p>
            <a:r>
              <a:rPr lang="en-US" smtClean="0"/>
              <a:t>Hardware Execution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4114800"/>
            <a:ext cx="8534400" cy="2209800"/>
          </a:xfrm>
        </p:spPr>
        <p:txBody>
          <a:bodyPr/>
          <a:lstStyle/>
          <a:p>
            <a:r>
              <a:rPr lang="en-US" smtClean="0"/>
              <a:t>GPU is built from multiple parallel cores, each core contains a multithreaded SIMD processor with multiple lanes but with no scalar processor</a:t>
            </a:r>
          </a:p>
          <a:p>
            <a:r>
              <a:rPr lang="en-US" smtClean="0"/>
              <a:t>CPU sends whole “grid” over to GPU, which distributes thread blocks among cores (each thread block executes on one core)</a:t>
            </a:r>
          </a:p>
          <a:p>
            <a:pPr lvl="1"/>
            <a:r>
              <a:rPr lang="en-US" smtClean="0"/>
              <a:t>Programmer unaware of number of cores</a:t>
            </a: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3581400" y="1295400"/>
            <a:ext cx="4800600" cy="1601788"/>
            <a:chOff x="1828800" y="2743200"/>
            <a:chExt cx="4800600" cy="1601788"/>
          </a:xfrm>
        </p:grpSpPr>
        <p:grpSp>
          <p:nvGrpSpPr>
            <p:cNvPr id="12" name="Group 11"/>
            <p:cNvGrpSpPr/>
            <p:nvPr/>
          </p:nvGrpSpPr>
          <p:grpSpPr>
            <a:xfrm>
              <a:off x="1828800" y="2743200"/>
              <a:ext cx="1143000" cy="1600200"/>
              <a:chOff x="2514600" y="3733800"/>
              <a:chExt cx="1143000" cy="1600200"/>
            </a:xfrm>
          </p:grpSpPr>
          <p:sp>
            <p:nvSpPr>
              <p:cNvPr id="11" name="Rectangle 10"/>
              <p:cNvSpPr/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Core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0 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15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2"/>
            <p:cNvGrpSpPr/>
            <p:nvPr/>
          </p:nvGrpSpPr>
          <p:grpSpPr>
            <a:xfrm>
              <a:off x="3200400" y="2743200"/>
              <a:ext cx="1143000" cy="1600200"/>
              <a:chOff x="2514600" y="3733800"/>
              <a:chExt cx="1143000" cy="1600200"/>
            </a:xfrm>
          </p:grpSpPr>
          <p:sp>
            <p:nvSpPr>
              <p:cNvPr id="14" name="Rectangle 13"/>
              <p:cNvSpPr/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Core 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0 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15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486400" y="2743200"/>
              <a:ext cx="1143000" cy="1600200"/>
              <a:chOff x="2514600" y="3733800"/>
              <a:chExt cx="1143000" cy="1600200"/>
            </a:xfrm>
          </p:grpSpPr>
          <p:sp>
            <p:nvSpPr>
              <p:cNvPr id="21" name="Rectangle 20"/>
              <p:cNvSpPr/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Core 15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0 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15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Straight Connector 27"/>
            <p:cNvCxnSpPr/>
            <p:nvPr/>
          </p:nvCxnSpPr>
          <p:spPr bwMode="auto">
            <a:xfrm>
              <a:off x="4495800" y="2743200"/>
              <a:ext cx="838200" cy="15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495800" y="4343400"/>
              <a:ext cx="838200" cy="15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Rectangle 35"/>
          <p:cNvSpPr/>
          <p:nvPr/>
        </p:nvSpPr>
        <p:spPr bwMode="auto">
          <a:xfrm>
            <a:off x="4953000" y="3429000"/>
            <a:ext cx="2133600" cy="533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GPU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Memory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>
            <a:off x="5906294" y="3313906"/>
            <a:ext cx="2286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219200" y="1371600"/>
            <a:ext cx="1600200" cy="1295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14400" y="2895600"/>
            <a:ext cx="2133600" cy="533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Memory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1867694" y="2780506"/>
            <a:ext cx="2286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5" name="Straight Connector 64"/>
          <p:cNvCxnSpPr>
            <a:stCxn id="61" idx="3"/>
          </p:cNvCxnSpPr>
          <p:nvPr/>
        </p:nvCxnSpPr>
        <p:spPr bwMode="auto">
          <a:xfrm>
            <a:off x="2819400" y="2019300"/>
            <a:ext cx="685800" cy="381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8846"/>
            <a:ext cx="7292975" cy="736600"/>
          </a:xfrm>
        </p:spPr>
        <p:txBody>
          <a:bodyPr/>
          <a:lstStyle/>
          <a:p>
            <a:r>
              <a:rPr lang="en-US" dirty="0" smtClean="0"/>
              <a:t>“Single Instruction, Multiple Thread”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312446"/>
            <a:ext cx="7683500" cy="1397000"/>
          </a:xfrm>
        </p:spPr>
        <p:txBody>
          <a:bodyPr/>
          <a:lstStyle/>
          <a:p>
            <a:r>
              <a:rPr lang="en-US" dirty="0" err="1" smtClean="0"/>
              <a:t>GPUs</a:t>
            </a:r>
            <a:r>
              <a:rPr lang="en-US" dirty="0" smtClean="0"/>
              <a:t> use a SIMT model, where individual scalar instruction streams for each CUDA thread are grouped together for SIMD execution on hardware (</a:t>
            </a:r>
            <a:r>
              <a:rPr lang="en-US" dirty="0" err="1" smtClean="0"/>
              <a:t>Nvidia</a:t>
            </a:r>
            <a:r>
              <a:rPr lang="en-US" dirty="0" smtClean="0"/>
              <a:t> groups 32 CUDA threads into a </a:t>
            </a:r>
            <a:r>
              <a:rPr lang="en-US" i="1" dirty="0" smtClean="0"/>
              <a:t>warp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576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12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7912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3246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0" y="3319046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58000" y="37000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3188" y="362384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ld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242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576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910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244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7912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3246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39286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61624" y="3852446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mul</a:t>
            </a:r>
            <a:r>
              <a:rPr lang="en-US" b="1" dirty="0" smtClean="0">
                <a:latin typeface="Courier New"/>
                <a:cs typeface="Courier New"/>
              </a:rPr>
              <a:t> a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1242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6576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41910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47244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52578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57912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3246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858000" y="41572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19381" y="408104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ld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31242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6576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41910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7244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52578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57912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3246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858000" y="43858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84754" y="4309646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add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31242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36576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1910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47244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52578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57912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63246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858000" y="4614446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119381" y="453824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st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endParaRPr lang="en-US" b="1" dirty="0">
              <a:latin typeface="Courier New"/>
              <a:cs typeface="Courier New"/>
            </a:endParaRPr>
          </a:p>
        </p:txBody>
      </p:sp>
      <p:cxnSp>
        <p:nvCxnSpPr>
          <p:cNvPr id="232" name="Straight Arrow Connector 231"/>
          <p:cNvCxnSpPr/>
          <p:nvPr/>
        </p:nvCxnSpPr>
        <p:spPr bwMode="auto">
          <a:xfrm rot="5400000">
            <a:off x="1296194" y="4308852"/>
            <a:ext cx="13716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233" name="TextBox 232"/>
          <p:cNvSpPr txBox="1"/>
          <p:nvPr/>
        </p:nvSpPr>
        <p:spPr>
          <a:xfrm>
            <a:off x="685800" y="3852446"/>
            <a:ext cx="128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instruction stream</a:t>
            </a:r>
            <a:endParaRPr lang="en-US" dirty="0"/>
          </a:p>
        </p:txBody>
      </p:sp>
      <p:cxnSp>
        <p:nvCxnSpPr>
          <p:cNvPr id="235" name="Straight Arrow Connector 234"/>
          <p:cNvCxnSpPr/>
          <p:nvPr/>
        </p:nvCxnSpPr>
        <p:spPr bwMode="auto">
          <a:xfrm>
            <a:off x="3124200" y="5147846"/>
            <a:ext cx="42672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6" name="TextBox 235"/>
          <p:cNvSpPr txBox="1"/>
          <p:nvPr/>
        </p:nvSpPr>
        <p:spPr>
          <a:xfrm>
            <a:off x="3200400" y="5224046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 execution across warp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292975" cy="736600"/>
          </a:xfrm>
        </p:spPr>
        <p:txBody>
          <a:bodyPr/>
          <a:lstStyle/>
          <a:p>
            <a:r>
              <a:rPr lang="en-US" dirty="0" smtClean="0"/>
              <a:t>Implications of SIMT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44600"/>
            <a:ext cx="7683500" cy="4927600"/>
          </a:xfrm>
        </p:spPr>
        <p:txBody>
          <a:bodyPr/>
          <a:lstStyle/>
          <a:p>
            <a:r>
              <a:rPr lang="en-US" dirty="0" smtClean="0"/>
              <a:t>All “vector” loads and stores are scatter-gather, as individual µthreads perform scalar loads and stores</a:t>
            </a:r>
          </a:p>
          <a:p>
            <a:pPr lvl="1"/>
            <a:r>
              <a:rPr lang="en-US" dirty="0" smtClean="0"/>
              <a:t>GPU adds hardware to dynamically coalesce individual µthread loads and stores to mimic vector loads and stores</a:t>
            </a:r>
          </a:p>
          <a:p>
            <a:r>
              <a:rPr lang="en-US" dirty="0" smtClean="0"/>
              <a:t>Every µthread has to perform </a:t>
            </a:r>
            <a:r>
              <a:rPr lang="en-US" dirty="0" err="1" smtClean="0"/>
              <a:t>stripmining</a:t>
            </a:r>
            <a:r>
              <a:rPr lang="en-US" dirty="0" smtClean="0"/>
              <a:t> calculations redundantly (“am I active?”) as there is no scalar processor equivalent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292975" cy="736600"/>
          </a:xfrm>
        </p:spPr>
        <p:txBody>
          <a:bodyPr/>
          <a:lstStyle/>
          <a:p>
            <a:r>
              <a:rPr lang="en-US" dirty="0" smtClean="0"/>
              <a:t>Conditionals in SIMT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70000"/>
            <a:ext cx="7683500" cy="1854200"/>
          </a:xfrm>
        </p:spPr>
        <p:txBody>
          <a:bodyPr/>
          <a:lstStyle/>
          <a:p>
            <a:r>
              <a:rPr lang="en-US" dirty="0" smtClean="0"/>
              <a:t>Simple if-then-else are compiled into predicated execution, equivalent to vector masking</a:t>
            </a:r>
          </a:p>
          <a:p>
            <a:r>
              <a:rPr lang="en-US" dirty="0" smtClean="0"/>
              <a:t>More complex control flow compiled into branches</a:t>
            </a:r>
          </a:p>
          <a:p>
            <a:r>
              <a:rPr lang="en-US" dirty="0" smtClean="0"/>
              <a:t>How to execute a vector of branches?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96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296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30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630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64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964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98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6298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32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1632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66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6966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00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72300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3464" y="32766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µT7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7763464" y="3657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5766" y="3581400"/>
            <a:ext cx="166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tid</a:t>
            </a:r>
            <a:r>
              <a:rPr lang="en-US" b="1" dirty="0" smtClean="0">
                <a:latin typeface="Courier New"/>
                <a:cs typeface="Courier New"/>
              </a:rPr>
              <a:t>=</a:t>
            </a:r>
            <a:r>
              <a:rPr lang="en-US" b="1" dirty="0" err="1" smtClean="0">
                <a:latin typeface="Courier New"/>
                <a:cs typeface="Courier New"/>
              </a:rPr>
              <a:t>threadid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96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630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964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298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1632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6966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300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763464" y="3886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8982" y="3810000"/>
            <a:ext cx="2401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If (</a:t>
            </a:r>
            <a:r>
              <a:rPr lang="en-US" b="1" dirty="0" err="1" smtClean="0">
                <a:latin typeface="Courier New"/>
                <a:cs typeface="Courier New"/>
              </a:rPr>
              <a:t>tid</a:t>
            </a:r>
            <a:r>
              <a:rPr lang="en-US" b="1" dirty="0" smtClean="0">
                <a:latin typeface="Courier New"/>
                <a:cs typeface="Courier New"/>
              </a:rPr>
              <a:t> &gt;= </a:t>
            </a:r>
            <a:r>
              <a:rPr lang="en-US" b="1" dirty="0" err="1" smtClean="0">
                <a:latin typeface="Courier New"/>
                <a:cs typeface="Courier New"/>
              </a:rPr>
              <a:t>n</a:t>
            </a:r>
            <a:r>
              <a:rPr lang="en-US" b="1" dirty="0" smtClean="0">
                <a:latin typeface="Courier New"/>
                <a:cs typeface="Courier New"/>
              </a:rPr>
              <a:t>) skip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0296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630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964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298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1632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966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300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763464" y="4114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3798" y="4038600"/>
            <a:ext cx="1415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Call func1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0296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5630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0964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298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632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966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300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763464" y="4343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4754" y="42672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add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0296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630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0964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298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32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6966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2300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763464" y="4572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19381" y="449580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st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endParaRPr lang="en-US" b="1" dirty="0">
              <a:latin typeface="Courier New"/>
              <a:cs typeface="Courier New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rot="5400000">
            <a:off x="534194" y="4266406"/>
            <a:ext cx="13716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76200" y="3810000"/>
            <a:ext cx="128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instruction stream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029664" y="5452646"/>
            <a:ext cx="42672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105864" y="5528846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 execution across warp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40438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5772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1106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6440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1774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7108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442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777683" y="4800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09481" y="4724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skip: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292975" cy="736600"/>
          </a:xfrm>
        </p:spPr>
        <p:txBody>
          <a:bodyPr/>
          <a:lstStyle/>
          <a:p>
            <a:r>
              <a:rPr lang="en-US" dirty="0" smtClean="0"/>
              <a:t>Branch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44600"/>
            <a:ext cx="7683500" cy="4927600"/>
          </a:xfrm>
        </p:spPr>
        <p:txBody>
          <a:bodyPr/>
          <a:lstStyle/>
          <a:p>
            <a:r>
              <a:rPr lang="en-US" dirty="0" smtClean="0"/>
              <a:t>Hardware tracks which µthreads take or don’t take branch</a:t>
            </a:r>
          </a:p>
          <a:p>
            <a:r>
              <a:rPr lang="en-US" dirty="0" smtClean="0"/>
              <a:t>If all go the same way, then keep going in SIMD fashion</a:t>
            </a:r>
          </a:p>
          <a:p>
            <a:r>
              <a:rPr lang="en-US" dirty="0" smtClean="0"/>
              <a:t>If not, create mask vector indicating taken/not-taken</a:t>
            </a:r>
          </a:p>
          <a:p>
            <a:r>
              <a:rPr lang="en-US" dirty="0" smtClean="0"/>
              <a:t>Keep executing not-taken path under mask, push taken branch </a:t>
            </a:r>
            <a:r>
              <a:rPr lang="en-US" dirty="0" err="1" smtClean="0"/>
              <a:t>PC+mask</a:t>
            </a:r>
            <a:r>
              <a:rPr lang="en-US" dirty="0" smtClean="0"/>
              <a:t> onto a hardware stack and execute later</a:t>
            </a:r>
          </a:p>
          <a:p>
            <a:r>
              <a:rPr lang="en-US" dirty="0" smtClean="0"/>
              <a:t>When can execution of µthreads in warp </a:t>
            </a:r>
            <a:r>
              <a:rPr lang="en-US" dirty="0" err="1" smtClean="0"/>
              <a:t>reconverge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7292975" cy="736600"/>
          </a:xfrm>
        </p:spPr>
        <p:txBody>
          <a:bodyPr/>
          <a:lstStyle/>
          <a:p>
            <a:r>
              <a:rPr lang="en-US" dirty="0" smtClean="0"/>
              <a:t>Warps are multithreaded on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795046"/>
            <a:ext cx="4724400" cy="4419600"/>
          </a:xfrm>
        </p:spPr>
        <p:txBody>
          <a:bodyPr/>
          <a:lstStyle/>
          <a:p>
            <a:r>
              <a:rPr lang="en-US" dirty="0" smtClean="0"/>
              <a:t>One warp of 32 µthreads is a single thread in the hardware</a:t>
            </a:r>
          </a:p>
          <a:p>
            <a:r>
              <a:rPr lang="en-US" dirty="0" smtClean="0"/>
              <a:t>Multiple warp threads are interleaved in  execution on a single core to hide latencies (memory and functional unit)</a:t>
            </a:r>
          </a:p>
          <a:p>
            <a:r>
              <a:rPr lang="en-US" dirty="0" smtClean="0"/>
              <a:t>A single thread block can contain multiple warps (up to 512 µT max in CUDA), all mapped to single core</a:t>
            </a:r>
          </a:p>
          <a:p>
            <a:r>
              <a:rPr lang="en-US" dirty="0" smtClean="0"/>
              <a:t>Can have multiple blocks executing on one 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25623"/>
          <a:stretch>
            <a:fillRect/>
          </a:stretch>
        </p:blipFill>
        <p:spPr>
          <a:xfrm>
            <a:off x="228600" y="1066800"/>
            <a:ext cx="4127902" cy="563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767" y="6519446"/>
            <a:ext cx="1439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Nvidia</a:t>
            </a:r>
            <a:r>
              <a:rPr lang="en-US" dirty="0" smtClean="0"/>
              <a:t>, 2010]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292975" cy="736600"/>
          </a:xfrm>
        </p:spPr>
        <p:txBody>
          <a:bodyPr/>
          <a:lstStyle/>
          <a:p>
            <a:r>
              <a:rPr lang="en-US" dirty="0" smtClean="0"/>
              <a:t>GPU Memory 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5410200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6019800"/>
            <a:ext cx="149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err="1" smtClean="0"/>
              <a:t>Nvidia</a:t>
            </a:r>
            <a:r>
              <a:rPr lang="en-US" dirty="0" smtClean="0"/>
              <a:t>, 2010]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92975" cy="736600"/>
          </a:xfrm>
        </p:spPr>
        <p:txBody>
          <a:bodyPr/>
          <a:lstStyle/>
          <a:p>
            <a:r>
              <a:rPr lang="en-US" dirty="0" smtClean="0"/>
              <a:t>SIMT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320800"/>
            <a:ext cx="7683500" cy="4927600"/>
          </a:xfrm>
        </p:spPr>
        <p:txBody>
          <a:bodyPr/>
          <a:lstStyle/>
          <a:p>
            <a:r>
              <a:rPr lang="en-US" dirty="0" smtClean="0"/>
              <a:t>Illusion of many independent threads</a:t>
            </a:r>
          </a:p>
          <a:p>
            <a:r>
              <a:rPr lang="en-US" dirty="0" smtClean="0"/>
              <a:t>But for efficiency, programmer must try and keep µthreads aligned in a SIMD fashion</a:t>
            </a:r>
          </a:p>
          <a:p>
            <a:pPr lvl="1"/>
            <a:r>
              <a:rPr lang="en-US" dirty="0" smtClean="0"/>
              <a:t>Try and do unit-stride loads and store so memory coalescing kicks in</a:t>
            </a:r>
          </a:p>
          <a:p>
            <a:pPr lvl="1"/>
            <a:r>
              <a:rPr lang="en-US" dirty="0" smtClean="0"/>
              <a:t>Avoid branch divergence so most instruction slots execute useful work and are not masked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292975" cy="736600"/>
          </a:xfrm>
        </p:spPr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83500" cy="5334000"/>
          </a:xfrm>
        </p:spPr>
        <p:txBody>
          <a:bodyPr/>
          <a:lstStyle/>
          <a:p>
            <a:r>
              <a:rPr lang="en-US" dirty="0" smtClean="0"/>
              <a:t>Instruction-Level Parallelism (ILP)</a:t>
            </a:r>
          </a:p>
          <a:p>
            <a:pPr lvl="1"/>
            <a:r>
              <a:rPr lang="en-US" dirty="0" smtClean="0"/>
              <a:t>Execute independent instructions from one instruction stream in parallel (pipelining, superscalar, VLIW)</a:t>
            </a:r>
          </a:p>
          <a:p>
            <a:r>
              <a:rPr lang="en-US" dirty="0" smtClean="0"/>
              <a:t>Thread-Level Parallelism (TLP)</a:t>
            </a:r>
          </a:p>
          <a:p>
            <a:pPr lvl="1"/>
            <a:r>
              <a:rPr lang="en-US" dirty="0" smtClean="0"/>
              <a:t>Execute independent instruction streams in parallel (multithreading, multiple cores)</a:t>
            </a:r>
          </a:p>
          <a:p>
            <a:r>
              <a:rPr lang="en-US" dirty="0" smtClean="0"/>
              <a:t>Data-Level Parallelism (DLP)</a:t>
            </a:r>
          </a:p>
          <a:p>
            <a:pPr lvl="1"/>
            <a:r>
              <a:rPr lang="en-US" dirty="0" smtClean="0"/>
              <a:t>Execute multiple operations of the same type in parallel (vector/SIMD execution)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is easiest to program?</a:t>
            </a:r>
          </a:p>
          <a:p>
            <a:r>
              <a:rPr lang="en-US" dirty="0" smtClean="0"/>
              <a:t>Which is most flexible form of parallelism?</a:t>
            </a:r>
          </a:p>
          <a:p>
            <a:pPr lvl="1"/>
            <a:r>
              <a:rPr lang="en-US" dirty="0" smtClean="0"/>
              <a:t>i.e., can be used in more situations</a:t>
            </a:r>
          </a:p>
          <a:p>
            <a:r>
              <a:rPr lang="en-US" dirty="0" smtClean="0"/>
              <a:t>Which is most efficient?</a:t>
            </a:r>
          </a:p>
          <a:p>
            <a:pPr lvl="1"/>
            <a:r>
              <a:rPr lang="en-US" dirty="0" smtClean="0"/>
              <a:t>i.e., greatest tasks/second/area, lowest energy/task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292975" cy="736600"/>
          </a:xfrm>
        </p:spPr>
        <p:txBody>
          <a:bodyPr/>
          <a:lstStyle/>
          <a:p>
            <a:r>
              <a:rPr lang="en-US" dirty="0" err="1" smtClean="0"/>
              <a:t>Nvidia</a:t>
            </a:r>
            <a:r>
              <a:rPr lang="en-US" dirty="0" smtClean="0"/>
              <a:t> Fermi GF100 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</p:spPr>
        <p:txBody>
          <a:bodyPr/>
          <a:lstStyle/>
          <a:p>
            <a:fld id="{B3A1320D-FF2F-A94C-9A34-32FFF06B41E5}" type="slidenum">
              <a:rPr lang="en-US" smtClean="0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556467" cy="617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24200"/>
            <a:ext cx="91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Nvidia</a:t>
            </a:r>
            <a:r>
              <a:rPr lang="en-US" dirty="0" smtClean="0"/>
              <a:t>, 2010]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629400" cy="736600"/>
          </a:xfrm>
        </p:spPr>
        <p:txBody>
          <a:bodyPr/>
          <a:lstStyle/>
          <a:p>
            <a:r>
              <a:rPr lang="en-US" dirty="0" smtClean="0"/>
              <a:t>Fermi “Streaming Multiprocessor” 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07474"/>
            <a:ext cx="2514600" cy="6511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1810567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292975" cy="736600"/>
          </a:xfrm>
        </p:spPr>
        <p:txBody>
          <a:bodyPr/>
          <a:lstStyle/>
          <a:p>
            <a:r>
              <a:rPr lang="en-US" dirty="0" smtClean="0"/>
              <a:t>Fermi Dual-Issue Warp Scheduler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41807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Apple A5X Processor for </a:t>
            </a:r>
            <a:r>
              <a:rPr lang="en-US" sz="2800" dirty="0" err="1" smtClean="0"/>
              <a:t>iPad</a:t>
            </a:r>
            <a:r>
              <a:rPr lang="en-US" sz="2800" dirty="0" smtClean="0"/>
              <a:t> v3 (2012)</a:t>
            </a:r>
            <a:endParaRPr lang="en-US" sz="2800" dirty="0"/>
          </a:p>
        </p:txBody>
      </p:sp>
      <p:pic>
        <p:nvPicPr>
          <p:cNvPr id="5" name="Content Placeholder 4" descr="apple-a5x-scaled-2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767" b="-7767"/>
          <a:stretch>
            <a:fillRect/>
          </a:stretch>
        </p:blipFill>
        <p:spPr>
          <a:xfrm>
            <a:off x="3048001" y="-122111"/>
            <a:ext cx="6096000" cy="6980111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008313" cy="46910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600" dirty="0" smtClean="0"/>
              <a:t> 12.90mm </a:t>
            </a:r>
            <a:r>
              <a:rPr lang="en-US" sz="1600" dirty="0" err="1" smtClean="0"/>
              <a:t>x</a:t>
            </a:r>
            <a:r>
              <a:rPr lang="en-US" sz="1600" dirty="0" smtClean="0"/>
              <a:t> 12.79mm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45nm technology</a:t>
            </a:r>
          </a:p>
          <a:p>
            <a:pPr>
              <a:buFont typeface="Arial"/>
              <a:buChar char="•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65743" y="6324600"/>
            <a:ext cx="314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/>
              <a:t>[Source: </a:t>
            </a:r>
            <a:r>
              <a:rPr lang="en-US" sz="1800" b="1" i="1" dirty="0" err="1" smtClean="0"/>
              <a:t>Chipworks</a:t>
            </a:r>
            <a:r>
              <a:rPr lang="en-US" sz="1800" b="1" i="1" dirty="0" smtClean="0"/>
              <a:t>, 2012]</a:t>
            </a:r>
            <a:endParaRPr lang="en-US" sz="1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7894"/>
            <a:ext cx="7772400" cy="736600"/>
          </a:xfrm>
        </p:spPr>
        <p:txBody>
          <a:bodyPr/>
          <a:lstStyle/>
          <a:p>
            <a:r>
              <a:rPr lang="en-US" dirty="0" smtClean="0"/>
              <a:t>Historical Retrospective, Cray-2 (1985)</a:t>
            </a:r>
            <a:endParaRPr lang="en-US" dirty="0"/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609600" y="1017494"/>
            <a:ext cx="8077200" cy="1676400"/>
          </a:xfrm>
        </p:spPr>
        <p:txBody>
          <a:bodyPr/>
          <a:lstStyle/>
          <a:p>
            <a:r>
              <a:rPr lang="en-US" dirty="0" smtClean="0"/>
              <a:t>243MHz ECL logic</a:t>
            </a:r>
          </a:p>
          <a:p>
            <a:r>
              <a:rPr lang="en-US" dirty="0" smtClean="0"/>
              <a:t>2GB DRAM main memory (128 banks of 16MB each)</a:t>
            </a:r>
          </a:p>
          <a:p>
            <a:pPr lvl="1"/>
            <a:r>
              <a:rPr lang="en-US" dirty="0" smtClean="0"/>
              <a:t>Bank busy time 57 clocks!</a:t>
            </a:r>
          </a:p>
          <a:p>
            <a:r>
              <a:rPr lang="en-US" dirty="0" smtClean="0"/>
              <a:t>Local memory of 128KB/core</a:t>
            </a:r>
          </a:p>
          <a:p>
            <a:r>
              <a:rPr lang="en-US" dirty="0" smtClean="0"/>
              <a:t>1 foreground + 4 background vector processors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099"/>
          <a:stretch/>
        </p:blipFill>
        <p:spPr>
          <a:xfrm>
            <a:off x="4114800" y="3074894"/>
            <a:ext cx="4572000" cy="363070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609600" y="3962400"/>
            <a:ext cx="1219200" cy="685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Foreground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62000" y="5638800"/>
            <a:ext cx="2743200" cy="533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Shared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Memory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800894" y="5142706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133600" y="3505200"/>
            <a:ext cx="1600200" cy="1752600"/>
            <a:chOff x="2819400" y="762000"/>
            <a:chExt cx="1600200" cy="1752600"/>
          </a:xfrm>
        </p:grpSpPr>
        <p:grpSp>
          <p:nvGrpSpPr>
            <p:cNvPr id="9" name="Group 11"/>
            <p:cNvGrpSpPr/>
            <p:nvPr/>
          </p:nvGrpSpPr>
          <p:grpSpPr>
            <a:xfrm>
              <a:off x="2819400" y="762000"/>
              <a:ext cx="1143000" cy="1295400"/>
              <a:chOff x="2514600" y="4648200"/>
              <a:chExt cx="1143000" cy="1295400"/>
            </a:xfrm>
          </p:grpSpPr>
          <p:sp>
            <p:nvSpPr>
              <p:cNvPr id="26" name="Rectangle 25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Core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Local Memory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9" name="Group 11"/>
            <p:cNvGrpSpPr/>
            <p:nvPr/>
          </p:nvGrpSpPr>
          <p:grpSpPr>
            <a:xfrm>
              <a:off x="2971800" y="914400"/>
              <a:ext cx="1143000" cy="1295400"/>
              <a:chOff x="2514600" y="4648200"/>
              <a:chExt cx="1143000" cy="1295400"/>
            </a:xfrm>
          </p:grpSpPr>
          <p:sp>
            <p:nvSpPr>
              <p:cNvPr id="40" name="Rectangle 39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Core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Local Memory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3" name="Group 11"/>
            <p:cNvGrpSpPr/>
            <p:nvPr/>
          </p:nvGrpSpPr>
          <p:grpSpPr>
            <a:xfrm>
              <a:off x="3124200" y="1066800"/>
              <a:ext cx="1143000" cy="1295400"/>
              <a:chOff x="2514600" y="4648200"/>
              <a:chExt cx="1143000" cy="1295400"/>
            </a:xfrm>
          </p:grpSpPr>
          <p:sp>
            <p:nvSpPr>
              <p:cNvPr id="44" name="Rectangle 43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Core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Local Memory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Group 11"/>
            <p:cNvGrpSpPr/>
            <p:nvPr/>
          </p:nvGrpSpPr>
          <p:grpSpPr>
            <a:xfrm>
              <a:off x="3276600" y="1219200"/>
              <a:ext cx="1143000" cy="1295400"/>
              <a:chOff x="2514600" y="4648200"/>
              <a:chExt cx="1143000" cy="1295400"/>
            </a:xfrm>
          </p:grpSpPr>
          <p:sp>
            <p:nvSpPr>
              <p:cNvPr id="48" name="Rectangle 47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Core 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Lane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Local Memory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 bwMode="auto">
          <a:xfrm rot="5400000">
            <a:off x="2477294" y="5447506"/>
            <a:ext cx="3810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>
            <a:off x="2247900" y="5372100"/>
            <a:ext cx="5334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2019300" y="5295900"/>
            <a:ext cx="6858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1790700" y="5219700"/>
            <a:ext cx="8382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752600" y="4267200"/>
            <a:ext cx="3810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292975" cy="736600"/>
          </a:xfrm>
        </p:spPr>
        <p:txBody>
          <a:bodyPr/>
          <a:lstStyle/>
          <a:p>
            <a:r>
              <a:rPr lang="en-US" dirty="0" smtClean="0"/>
              <a:t>GPU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5257800"/>
          </a:xfrm>
        </p:spPr>
        <p:txBody>
          <a:bodyPr/>
          <a:lstStyle/>
          <a:p>
            <a:r>
              <a:rPr lang="en-US" dirty="0" smtClean="0"/>
              <a:t>High-end desktops have separate GPU chip, but trend towards integrating GPU on same die as CPU (already in laptops, tablets and </a:t>
            </a:r>
            <a:r>
              <a:rPr lang="en-US" dirty="0" err="1" smtClean="0"/>
              <a:t>smartphones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Advantage is shared memory with CPU, no need to transfer data</a:t>
            </a:r>
          </a:p>
          <a:p>
            <a:pPr lvl="1"/>
            <a:r>
              <a:rPr lang="en-US" dirty="0" smtClean="0"/>
              <a:t>Disadvantage is reduced memory bandwidth compared to dedicated smaller-capacity specialized memory system</a:t>
            </a:r>
          </a:p>
          <a:p>
            <a:pPr lvl="2"/>
            <a:r>
              <a:rPr lang="en-US" dirty="0" smtClean="0"/>
              <a:t>Graphics DRAM (GDDR) versus regular DRAM (DDR3)</a:t>
            </a:r>
          </a:p>
          <a:p>
            <a:r>
              <a:rPr lang="en-US" dirty="0" smtClean="0"/>
              <a:t>Will GP-GPU survive? Or will improvements in CPU DLP make GP-GPU redundant?</a:t>
            </a:r>
          </a:p>
          <a:p>
            <a:pPr lvl="1"/>
            <a:r>
              <a:rPr lang="en-US" dirty="0" smtClean="0"/>
              <a:t>On same die, CPU and GPU should have same memory bandwidth</a:t>
            </a:r>
          </a:p>
          <a:p>
            <a:pPr lvl="1"/>
            <a:r>
              <a:rPr lang="en-US" dirty="0" smtClean="0"/>
              <a:t>GPU might have more FLOPS as needed for graphics anyway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92975" cy="736600"/>
          </a:xfrm>
        </p:spPr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44600"/>
            <a:ext cx="7683500" cy="4927600"/>
          </a:xfrm>
        </p:spPr>
        <p:txBody>
          <a:bodyPr/>
          <a:lstStyle/>
          <a:p>
            <a:r>
              <a:rPr lang="en-US" dirty="0"/>
              <a:t>These slides contain material developed and copyright by:</a:t>
            </a:r>
            <a:endParaRPr lang="en-US" dirty="0" smtClean="0"/>
          </a:p>
          <a:p>
            <a:pPr lvl="1"/>
            <a:r>
              <a:rPr lang="en-US" dirty="0" smtClean="0"/>
              <a:t>Krste </a:t>
            </a:r>
            <a:r>
              <a:rPr lang="en-US" dirty="0"/>
              <a:t>Asanovic </a:t>
            </a:r>
            <a:r>
              <a:rPr lang="en-US" dirty="0" smtClean="0"/>
              <a:t>(UCB</a:t>
            </a:r>
            <a:r>
              <a:rPr lang="en-US" dirty="0"/>
              <a:t>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92975" cy="736600"/>
          </a:xfrm>
        </p:spPr>
        <p:txBody>
          <a:bodyPr/>
          <a:lstStyle/>
          <a:p>
            <a:r>
              <a:rPr lang="en-US" dirty="0" smtClean="0"/>
              <a:t>Remember </a:t>
            </a:r>
            <a:r>
              <a:rPr lang="en-US" dirty="0"/>
              <a:t>Vector </a:t>
            </a:r>
            <a:r>
              <a:rPr lang="en-US" dirty="0" smtClean="0"/>
              <a:t>Computers?</a:t>
            </a:r>
            <a:endParaRPr lang="en-US" dirty="0"/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05800" cy="4927600"/>
          </a:xfrm>
        </p:spPr>
        <p:txBody>
          <a:bodyPr/>
          <a:lstStyle/>
          <a:p>
            <a:r>
              <a:rPr lang="en-US" sz="2000" dirty="0"/>
              <a:t>Vectors provide efficient execution of data-parallel loop codes</a:t>
            </a:r>
          </a:p>
          <a:p>
            <a:r>
              <a:rPr lang="en-US" sz="2000" dirty="0"/>
              <a:t>Vector ISA provides compact encoding of machine parallelism</a:t>
            </a:r>
            <a:endParaRPr lang="en-US" sz="2000" dirty="0" smtClean="0"/>
          </a:p>
          <a:p>
            <a:r>
              <a:rPr lang="en-US" sz="2000" dirty="0" smtClean="0"/>
              <a:t>Vector ISA scales </a:t>
            </a:r>
            <a:r>
              <a:rPr lang="en-US" sz="2000" dirty="0"/>
              <a:t>to more lanes without changing binary code</a:t>
            </a:r>
          </a:p>
          <a:p>
            <a:r>
              <a:rPr lang="en-US" sz="2000" dirty="0"/>
              <a:t>Vector registers provide fast temporary storage to reduce memory bandwidth demands, &amp; simplify dependence checking between vector instructions</a:t>
            </a:r>
          </a:p>
          <a:p>
            <a:r>
              <a:rPr lang="en-US" sz="2000" dirty="0"/>
              <a:t>Scatter/gather, masking, compress/expand operations increase set of </a:t>
            </a:r>
            <a:r>
              <a:rPr lang="en-US" sz="2000" dirty="0" err="1"/>
              <a:t>vectorizable</a:t>
            </a:r>
            <a:r>
              <a:rPr lang="en-US" sz="2000" dirty="0"/>
              <a:t> loops</a:t>
            </a:r>
          </a:p>
          <a:p>
            <a:r>
              <a:rPr lang="en-US" sz="2000" dirty="0"/>
              <a:t>Requires extensive compiler analysis (or programmer annotation) to be certain that loops can be </a:t>
            </a:r>
            <a:r>
              <a:rPr lang="en-US" sz="2000" dirty="0" err="1"/>
              <a:t>vectorized</a:t>
            </a:r>
            <a:endParaRPr lang="en-US" sz="2000" dirty="0"/>
          </a:p>
          <a:p>
            <a:r>
              <a:rPr lang="en-US" sz="2000" dirty="0"/>
              <a:t>Full “long” vector support</a:t>
            </a:r>
            <a:r>
              <a:rPr lang="en-US" sz="2000" dirty="0" smtClean="0"/>
              <a:t> (vector length control, scatter/gather) still </a:t>
            </a:r>
            <a:r>
              <a:rPr lang="en-US" sz="2000" dirty="0"/>
              <a:t>only in supercomputers (NEC SX9, Cray X1E); microprocessors have limited</a:t>
            </a:r>
            <a:r>
              <a:rPr lang="en-US" sz="2000" dirty="0" smtClean="0"/>
              <a:t> packed or </a:t>
            </a:r>
            <a:r>
              <a:rPr lang="en-US" sz="2000" dirty="0" err="1" smtClean="0"/>
              <a:t>subword</a:t>
            </a:r>
            <a:r>
              <a:rPr lang="en-US" sz="2000" dirty="0" smtClean="0"/>
              <a:t>-SIMD operations</a:t>
            </a:r>
            <a:endParaRPr lang="en-US" sz="2000" dirty="0"/>
          </a:p>
          <a:p>
            <a:pPr lvl="1"/>
            <a:r>
              <a:rPr lang="en-US" sz="1600" dirty="0"/>
              <a:t>Intel x86 MMX/SSE/AVX</a:t>
            </a:r>
          </a:p>
          <a:p>
            <a:pPr lvl="1"/>
            <a:r>
              <a:rPr lang="en-US" sz="1600" dirty="0"/>
              <a:t>IBM/Motorola PowerPC VMX/</a:t>
            </a:r>
            <a:r>
              <a:rPr lang="en-US" sz="1600" dirty="0" err="1"/>
              <a:t>Altivec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292975" cy="395288"/>
          </a:xfrm>
        </p:spPr>
        <p:txBody>
          <a:bodyPr/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Multimedia Extensions </a:t>
            </a:r>
            <a:r>
              <a:rPr lang="en-US" altLang="ko-KR" sz="2000" dirty="0">
                <a:ea typeface="굴림" charset="-127"/>
                <a:cs typeface="굴림" charset="-127"/>
              </a:rPr>
              <a:t>(aka SIMD extensions)</a:t>
            </a:r>
            <a:endParaRPr lang="en-US" altLang="ko-KR" sz="2800" i="1" dirty="0">
              <a:ea typeface="굴림" charset="-127"/>
              <a:cs typeface="굴림" charset="-127"/>
            </a:endParaRP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86050"/>
            <a:ext cx="8382000" cy="2230996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sz="1800" dirty="0">
                <a:ea typeface="굴림" charset="-127"/>
                <a:cs typeface="굴림" charset="-127"/>
              </a:rPr>
              <a:t>Very short vectors added to existing </a:t>
            </a:r>
            <a:r>
              <a:rPr lang="en-US" altLang="ko-KR" sz="1800" dirty="0" err="1">
                <a:ea typeface="굴림" charset="-127"/>
                <a:cs typeface="굴림" charset="-127"/>
              </a:rPr>
              <a:t>ISAs</a:t>
            </a:r>
            <a:r>
              <a:rPr lang="en-US" altLang="ko-KR" sz="1800" dirty="0">
                <a:ea typeface="굴림" charset="-127"/>
                <a:cs typeface="굴림" charset="-127"/>
              </a:rPr>
              <a:t> for microprocessors</a:t>
            </a:r>
          </a:p>
          <a:p>
            <a:r>
              <a:rPr lang="en-US" altLang="ko-KR" sz="1800" dirty="0">
                <a:ea typeface="굴림" charset="-127"/>
                <a:cs typeface="굴림" charset="-127"/>
              </a:rPr>
              <a:t>Use existing 64-bit registers split into 2x32b or 4x16b or 8x8b</a:t>
            </a:r>
            <a:endParaRPr lang="en-US" altLang="ko-KR" sz="1800" dirty="0" smtClean="0">
              <a:ea typeface="굴림" charset="-127"/>
              <a:cs typeface="굴림" charset="-127"/>
            </a:endParaRPr>
          </a:p>
          <a:p>
            <a:pPr lvl="1"/>
            <a:r>
              <a:rPr lang="en-US" altLang="ko-KR" sz="1600" dirty="0" smtClean="0">
                <a:ea typeface="굴림" charset="-127"/>
                <a:cs typeface="굴림" charset="-127"/>
              </a:rPr>
              <a:t>Lincoln </a:t>
            </a:r>
            <a:r>
              <a:rPr lang="en-US" altLang="ko-KR" sz="1600" dirty="0">
                <a:ea typeface="굴림" charset="-127"/>
                <a:cs typeface="굴림" charset="-127"/>
              </a:rPr>
              <a:t>Labs TX-2</a:t>
            </a:r>
            <a:r>
              <a:rPr lang="en-US" altLang="ko-KR" sz="1600" dirty="0" smtClean="0">
                <a:ea typeface="굴림" charset="-127"/>
                <a:cs typeface="굴림" charset="-127"/>
              </a:rPr>
              <a:t> from 1957 had 36b </a:t>
            </a:r>
            <a:r>
              <a:rPr lang="en-US" altLang="ko-KR" sz="1600" dirty="0" err="1">
                <a:ea typeface="굴림" charset="-127"/>
                <a:cs typeface="굴림" charset="-127"/>
              </a:rPr>
              <a:t>datapath</a:t>
            </a:r>
            <a:r>
              <a:rPr lang="en-US" altLang="ko-KR" sz="1600" dirty="0">
                <a:ea typeface="굴림" charset="-127"/>
                <a:cs typeface="굴림" charset="-127"/>
              </a:rPr>
              <a:t> split into 2x18b or 4x9b</a:t>
            </a:r>
          </a:p>
          <a:p>
            <a:pPr lvl="1"/>
            <a:r>
              <a:rPr lang="en-US" altLang="ko-KR" sz="1600" dirty="0">
                <a:ea typeface="굴림" charset="-127"/>
                <a:cs typeface="굴림" charset="-127"/>
              </a:rPr>
              <a:t>Newer designs have</a:t>
            </a:r>
            <a:r>
              <a:rPr lang="en-US" altLang="ko-KR" sz="1600" dirty="0" smtClean="0">
                <a:ea typeface="굴림" charset="-127"/>
                <a:cs typeface="굴림" charset="-127"/>
              </a:rPr>
              <a:t> wider registers</a:t>
            </a:r>
          </a:p>
          <a:p>
            <a:pPr lvl="2"/>
            <a:r>
              <a:rPr lang="en-US" altLang="ko-KR" sz="1600" dirty="0" smtClean="0">
                <a:ea typeface="굴림" charset="-127"/>
                <a:cs typeface="굴림" charset="-127"/>
              </a:rPr>
              <a:t>128b for PowerPC </a:t>
            </a:r>
            <a:r>
              <a:rPr lang="en-US" altLang="ko-KR" sz="1600" dirty="0" err="1">
                <a:ea typeface="굴림" charset="-127"/>
                <a:cs typeface="굴림" charset="-127"/>
              </a:rPr>
              <a:t>Altivec</a:t>
            </a:r>
            <a:r>
              <a:rPr lang="en-US" altLang="ko-KR" sz="1600" dirty="0">
                <a:ea typeface="굴림" charset="-127"/>
                <a:cs typeface="굴림" charset="-127"/>
              </a:rPr>
              <a:t>, Intel SSE2/3/</a:t>
            </a:r>
            <a:r>
              <a:rPr lang="en-US" altLang="ko-KR" sz="1600" dirty="0" smtClean="0">
                <a:ea typeface="굴림" charset="-127"/>
                <a:cs typeface="굴림" charset="-127"/>
              </a:rPr>
              <a:t>4</a:t>
            </a:r>
          </a:p>
          <a:p>
            <a:pPr lvl="2"/>
            <a:r>
              <a:rPr lang="en-US" altLang="ko-KR" sz="1600" dirty="0" smtClean="0">
                <a:ea typeface="굴림" charset="-127"/>
                <a:cs typeface="굴림" charset="-127"/>
              </a:rPr>
              <a:t>256b for Intel AVX</a:t>
            </a:r>
          </a:p>
          <a:p>
            <a:r>
              <a:rPr lang="en-US" altLang="ko-KR" sz="1800" dirty="0" smtClean="0">
                <a:ea typeface="굴림" charset="-127"/>
                <a:cs typeface="굴림" charset="-127"/>
              </a:rPr>
              <a:t>Single instruction operates on all elements within register</a:t>
            </a:r>
            <a:endParaRPr lang="en-US" altLang="ko-KR" sz="1800" dirty="0">
              <a:ea typeface="굴림" charset="-127"/>
              <a:cs typeface="굴림" charset="-127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62000" y="1924050"/>
            <a:ext cx="7924800" cy="361950"/>
            <a:chOff x="480" y="1104"/>
            <a:chExt cx="4992" cy="228"/>
          </a:xfrm>
        </p:grpSpPr>
        <p:sp>
          <p:nvSpPr>
            <p:cNvPr id="1383436" name="Rectangle 12"/>
            <p:cNvSpPr>
              <a:spLocks noChangeArrowheads="1"/>
            </p:cNvSpPr>
            <p:nvPr/>
          </p:nvSpPr>
          <p:spPr bwMode="auto">
            <a:xfrm>
              <a:off x="480" y="1104"/>
              <a:ext cx="1248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16b</a:t>
              </a:r>
            </a:p>
          </p:txBody>
        </p:sp>
        <p:sp>
          <p:nvSpPr>
            <p:cNvPr id="1383437" name="Rectangle 13"/>
            <p:cNvSpPr>
              <a:spLocks noChangeArrowheads="1"/>
            </p:cNvSpPr>
            <p:nvPr/>
          </p:nvSpPr>
          <p:spPr bwMode="auto">
            <a:xfrm>
              <a:off x="1728" y="1104"/>
              <a:ext cx="1248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16b</a:t>
              </a:r>
            </a:p>
          </p:txBody>
        </p:sp>
        <p:sp>
          <p:nvSpPr>
            <p:cNvPr id="1383438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248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16b</a:t>
              </a:r>
            </a:p>
          </p:txBody>
        </p:sp>
        <p:sp>
          <p:nvSpPr>
            <p:cNvPr id="1383439" name="Rectangle 15"/>
            <p:cNvSpPr>
              <a:spLocks noChangeArrowheads="1"/>
            </p:cNvSpPr>
            <p:nvPr/>
          </p:nvSpPr>
          <p:spPr bwMode="auto">
            <a:xfrm>
              <a:off x="4224" y="1104"/>
              <a:ext cx="1248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16b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62000" y="1466850"/>
            <a:ext cx="7924800" cy="361950"/>
            <a:chOff x="480" y="816"/>
            <a:chExt cx="4992" cy="228"/>
          </a:xfrm>
        </p:grpSpPr>
        <p:sp>
          <p:nvSpPr>
            <p:cNvPr id="1383440" name="Rectangle 16"/>
            <p:cNvSpPr>
              <a:spLocks noChangeArrowheads="1"/>
            </p:cNvSpPr>
            <p:nvPr/>
          </p:nvSpPr>
          <p:spPr bwMode="auto">
            <a:xfrm>
              <a:off x="480" y="816"/>
              <a:ext cx="2496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32b</a:t>
              </a:r>
            </a:p>
          </p:txBody>
        </p:sp>
        <p:sp>
          <p:nvSpPr>
            <p:cNvPr id="1383441" name="Rectangle 17"/>
            <p:cNvSpPr>
              <a:spLocks noChangeArrowheads="1"/>
            </p:cNvSpPr>
            <p:nvPr/>
          </p:nvSpPr>
          <p:spPr bwMode="auto">
            <a:xfrm>
              <a:off x="2976" y="816"/>
              <a:ext cx="2496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32b</a:t>
              </a:r>
            </a:p>
          </p:txBody>
        </p:sp>
      </p:grpSp>
      <p:sp>
        <p:nvSpPr>
          <p:cNvPr id="1383442" name="Rectangle 18"/>
          <p:cNvSpPr>
            <a:spLocks noChangeArrowheads="1"/>
          </p:cNvSpPr>
          <p:nvPr/>
        </p:nvSpPr>
        <p:spPr bwMode="auto">
          <a:xfrm>
            <a:off x="762000" y="1009650"/>
            <a:ext cx="792480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/>
              <a:t>64b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62000" y="2381250"/>
            <a:ext cx="7924800" cy="361950"/>
            <a:chOff x="480" y="1392"/>
            <a:chExt cx="4992" cy="228"/>
          </a:xfrm>
        </p:grpSpPr>
        <p:sp>
          <p:nvSpPr>
            <p:cNvPr id="1383443" name="Rectangle 19"/>
            <p:cNvSpPr>
              <a:spLocks noChangeArrowheads="1"/>
            </p:cNvSpPr>
            <p:nvPr/>
          </p:nvSpPr>
          <p:spPr bwMode="auto">
            <a:xfrm>
              <a:off x="480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  <p:sp>
          <p:nvSpPr>
            <p:cNvPr id="1383444" name="Rectangle 20"/>
            <p:cNvSpPr>
              <a:spLocks noChangeArrowheads="1"/>
            </p:cNvSpPr>
            <p:nvPr/>
          </p:nvSpPr>
          <p:spPr bwMode="auto">
            <a:xfrm>
              <a:off x="1104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  <p:sp>
          <p:nvSpPr>
            <p:cNvPr id="1383445" name="Rectangle 21"/>
            <p:cNvSpPr>
              <a:spLocks noChangeArrowheads="1"/>
            </p:cNvSpPr>
            <p:nvPr/>
          </p:nvSpPr>
          <p:spPr bwMode="auto">
            <a:xfrm>
              <a:off x="1728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  <p:sp>
          <p:nvSpPr>
            <p:cNvPr id="1383446" name="Rectangle 22"/>
            <p:cNvSpPr>
              <a:spLocks noChangeArrowheads="1"/>
            </p:cNvSpPr>
            <p:nvPr/>
          </p:nvSpPr>
          <p:spPr bwMode="auto">
            <a:xfrm>
              <a:off x="2352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  <p:sp>
          <p:nvSpPr>
            <p:cNvPr id="1383447" name="Rectangle 23"/>
            <p:cNvSpPr>
              <a:spLocks noChangeArrowheads="1"/>
            </p:cNvSpPr>
            <p:nvPr/>
          </p:nvSpPr>
          <p:spPr bwMode="auto">
            <a:xfrm>
              <a:off x="2976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  <p:sp>
          <p:nvSpPr>
            <p:cNvPr id="1383448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  <p:sp>
          <p:nvSpPr>
            <p:cNvPr id="1383449" name="Rectangle 25"/>
            <p:cNvSpPr>
              <a:spLocks noChangeArrowheads="1"/>
            </p:cNvSpPr>
            <p:nvPr/>
          </p:nvSpPr>
          <p:spPr bwMode="auto">
            <a:xfrm>
              <a:off x="4224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  <p:sp>
          <p:nvSpPr>
            <p:cNvPr id="1383450" name="Rectangle 26"/>
            <p:cNvSpPr>
              <a:spLocks noChangeArrowheads="1"/>
            </p:cNvSpPr>
            <p:nvPr/>
          </p:nvSpPr>
          <p:spPr bwMode="auto">
            <a:xfrm>
              <a:off x="4848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/>
                <a:t>8b</a:t>
              </a:r>
            </a:p>
          </p:txBody>
        </p:sp>
      </p:grpSp>
      <p:grpSp>
        <p:nvGrpSpPr>
          <p:cNvPr id="5" name="Group 59"/>
          <p:cNvGrpSpPr/>
          <p:nvPr/>
        </p:nvGrpSpPr>
        <p:grpSpPr>
          <a:xfrm>
            <a:off x="76200" y="4895850"/>
            <a:ext cx="8763000" cy="1733550"/>
            <a:chOff x="0" y="4648200"/>
            <a:chExt cx="8763000" cy="1733550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533400" y="4648200"/>
              <a:ext cx="7924800" cy="361950"/>
              <a:chOff x="480" y="1104"/>
              <a:chExt cx="4992" cy="228"/>
            </a:xfrm>
          </p:grpSpPr>
          <p:sp>
            <p:nvSpPr>
              <p:cNvPr id="1383456" name="Rectangle 32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57" name="Rectangle 33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58" name="Rectangle 34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59" name="Rectangle 35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838200" y="5105400"/>
              <a:ext cx="7924800" cy="361950"/>
              <a:chOff x="480" y="1104"/>
              <a:chExt cx="4992" cy="228"/>
            </a:xfrm>
          </p:grpSpPr>
          <p:sp>
            <p:nvSpPr>
              <p:cNvPr id="1383461" name="Rectangle 37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62" name="Rectangle 38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63" name="Rectangle 39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64" name="Rectangle 40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533400" y="6019800"/>
              <a:ext cx="7924800" cy="361950"/>
              <a:chOff x="480" y="1104"/>
              <a:chExt cx="4992" cy="228"/>
            </a:xfrm>
          </p:grpSpPr>
          <p:sp>
            <p:nvSpPr>
              <p:cNvPr id="1383466" name="Rectangle 42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67" name="Rectangle 43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68" name="Rectangle 44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  <p:sp>
            <p:nvSpPr>
              <p:cNvPr id="1383469" name="Rectangle 45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1248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16b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143000" y="4953000"/>
              <a:ext cx="762000" cy="1143000"/>
              <a:chOff x="720" y="3120"/>
              <a:chExt cx="480" cy="720"/>
            </a:xfrm>
          </p:grpSpPr>
          <p:sp>
            <p:nvSpPr>
              <p:cNvPr id="1383471" name="Line 47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72" name="Line 48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73" name="Line 49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70" name="Oval 46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r>
                  <a:rPr lang="en-US"/>
                  <a:t>+</a:t>
                </a:r>
              </a:p>
            </p:txBody>
          </p:sp>
        </p:grp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124200" y="4953000"/>
              <a:ext cx="762000" cy="1143000"/>
              <a:chOff x="720" y="3120"/>
              <a:chExt cx="480" cy="720"/>
            </a:xfrm>
          </p:grpSpPr>
          <p:sp>
            <p:nvSpPr>
              <p:cNvPr id="1383476" name="Line 5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77" name="Line 53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78" name="Line 54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79" name="Oval 55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r>
                  <a:rPr lang="en-US"/>
                  <a:t>+</a:t>
                </a:r>
              </a:p>
            </p:txBody>
          </p:sp>
        </p:grp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5105400" y="4953000"/>
              <a:ext cx="762000" cy="1143000"/>
              <a:chOff x="720" y="3120"/>
              <a:chExt cx="480" cy="720"/>
            </a:xfrm>
          </p:grpSpPr>
          <p:sp>
            <p:nvSpPr>
              <p:cNvPr id="1383481" name="Line 57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82" name="Line 58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83" name="Line 59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84" name="Oval 60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r>
                  <a:rPr lang="en-US"/>
                  <a:t>+</a:t>
                </a:r>
              </a:p>
            </p:txBody>
          </p:sp>
        </p:grpSp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7086600" y="4953000"/>
              <a:ext cx="762000" cy="1143000"/>
              <a:chOff x="720" y="3120"/>
              <a:chExt cx="480" cy="720"/>
            </a:xfrm>
          </p:grpSpPr>
          <p:sp>
            <p:nvSpPr>
              <p:cNvPr id="1383486" name="Line 6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87" name="Line 63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88" name="Line 64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3489" name="Oval 65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sp>
          <p:nvSpPr>
            <p:cNvPr id="1383490" name="Text Box 66"/>
            <p:cNvSpPr txBox="1">
              <a:spLocks noChangeArrowheads="1"/>
            </p:cNvSpPr>
            <p:nvPr/>
          </p:nvSpPr>
          <p:spPr bwMode="auto">
            <a:xfrm>
              <a:off x="0" y="5638800"/>
              <a:ext cx="12350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4x16b adds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9912"/>
            <a:ext cx="7292975" cy="395288"/>
          </a:xfrm>
        </p:spPr>
        <p:txBody>
          <a:bodyPr/>
          <a:lstStyle/>
          <a:p>
            <a:r>
              <a:rPr lang="en-US" altLang="ko-KR" sz="2800">
                <a:ea typeface="굴림" charset="-127"/>
                <a:cs typeface="굴림" charset="-127"/>
              </a:rPr>
              <a:t>Multimedia Extensions versus Vectors</a:t>
            </a:r>
            <a:endParaRPr lang="en-US" altLang="ko-KR" sz="2800" i="1">
              <a:ea typeface="굴림" charset="-127"/>
              <a:cs typeface="굴림" charset="-127"/>
            </a:endParaRP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0312"/>
            <a:ext cx="8382000" cy="5094288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Limited instruction set: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no vector length control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no </a:t>
            </a:r>
            <a:r>
              <a:rPr lang="en-US" altLang="ko-KR" sz="2000" dirty="0" err="1">
                <a:ea typeface="굴림" charset="-127"/>
                <a:cs typeface="굴림" charset="-127"/>
              </a:rPr>
              <a:t>strided</a:t>
            </a:r>
            <a:r>
              <a:rPr lang="en-US" altLang="ko-KR" sz="2000" dirty="0">
                <a:ea typeface="굴림" charset="-127"/>
                <a:cs typeface="굴림" charset="-127"/>
              </a:rPr>
              <a:t> load/store or scatter/gather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unit-stride loads must be aligned to 64/128-bit boundary</a:t>
            </a:r>
          </a:p>
          <a:p>
            <a:r>
              <a:rPr lang="en-US" altLang="ko-KR" sz="2800" dirty="0">
                <a:ea typeface="굴림" charset="-127"/>
                <a:cs typeface="굴림" charset="-127"/>
              </a:rPr>
              <a:t>Limited vector register length: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requires superscalar dispatch to keep multiply/add/load units busy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loop unrolling to hide latencies increases register pressure</a:t>
            </a:r>
          </a:p>
          <a:p>
            <a:r>
              <a:rPr lang="en-US" altLang="ko-KR" sz="2800" dirty="0">
                <a:ea typeface="굴림" charset="-127"/>
                <a:cs typeface="굴림" charset="-127"/>
              </a:rPr>
              <a:t>Trend towards fuller vector support in microprocessors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Better support for misaligned memory accesses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Support of double-precision (64-bit floating-point)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New Intel AVX spec (announced April 2008), 256b vector registers (expandable up to 1024b)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292975" cy="736600"/>
          </a:xfrm>
        </p:spPr>
        <p:txBody>
          <a:bodyPr/>
          <a:lstStyle/>
          <a:p>
            <a:r>
              <a:rPr lang="en-US" dirty="0" smtClean="0"/>
              <a:t>Resurgence of DLP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44600"/>
            <a:ext cx="7683500" cy="4927600"/>
          </a:xfrm>
        </p:spPr>
        <p:txBody>
          <a:bodyPr/>
          <a:lstStyle/>
          <a:p>
            <a:r>
              <a:rPr lang="en-US" dirty="0" smtClean="0"/>
              <a:t>Convergence of application demands and technology constraints drives architecture choice</a:t>
            </a:r>
          </a:p>
          <a:p>
            <a:endParaRPr lang="en-US" dirty="0" smtClean="0"/>
          </a:p>
          <a:p>
            <a:r>
              <a:rPr lang="en-US" dirty="0" smtClean="0"/>
              <a:t>New applications, such as graphics, machine vision, speech recognition, machine learning, etc. all require large numerical computations that are often trivially data parallel</a:t>
            </a:r>
          </a:p>
          <a:p>
            <a:endParaRPr lang="en-US" dirty="0" smtClean="0"/>
          </a:p>
          <a:p>
            <a:r>
              <a:rPr lang="en-US" dirty="0" smtClean="0"/>
              <a:t>SIMD-based architectures (vector-SIMD, </a:t>
            </a:r>
            <a:r>
              <a:rPr lang="en-US" dirty="0" err="1" smtClean="0"/>
              <a:t>subword</a:t>
            </a:r>
            <a:r>
              <a:rPr lang="en-US" dirty="0" smtClean="0"/>
              <a:t>-SIMD, SIMT/</a:t>
            </a:r>
            <a:r>
              <a:rPr lang="en-US" dirty="0" err="1" smtClean="0"/>
              <a:t>GPUs</a:t>
            </a:r>
            <a:r>
              <a:rPr lang="en-US" dirty="0" smtClean="0"/>
              <a:t>) are most efficient way to execute these algorithms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5334000" cy="5611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736600"/>
          </a:xfrm>
        </p:spPr>
        <p:txBody>
          <a:bodyPr/>
          <a:lstStyle/>
          <a:p>
            <a:r>
              <a:rPr lang="en-US" dirty="0" smtClean="0"/>
              <a:t>DLP important for conventional CPUs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295400"/>
            <a:ext cx="3962400" cy="5105400"/>
          </a:xfrm>
        </p:spPr>
        <p:txBody>
          <a:bodyPr bIns="0"/>
          <a:lstStyle/>
          <a:p>
            <a:r>
              <a:rPr lang="en-US" sz="2000" dirty="0" smtClean="0"/>
              <a:t>Prediction for x86 processors, from Hennessy &amp; Patterson,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pPr lvl="1"/>
            <a:r>
              <a:rPr lang="en-US" sz="1400" dirty="0" smtClean="0"/>
              <a:t>Note: Educated guess, not Intel product plans!</a:t>
            </a:r>
            <a:endParaRPr lang="en-US" sz="2000" dirty="0" smtClean="0"/>
          </a:p>
          <a:p>
            <a:r>
              <a:rPr lang="en-US" sz="2000" dirty="0" smtClean="0"/>
              <a:t>TLP: 2+ cores / 2 years</a:t>
            </a:r>
          </a:p>
          <a:p>
            <a:r>
              <a:rPr lang="en-US" sz="2000" dirty="0" smtClean="0"/>
              <a:t>DLP: 2x width / 4 years</a:t>
            </a:r>
          </a:p>
          <a:p>
            <a:endParaRPr lang="en-US" sz="2000" dirty="0" smtClean="0"/>
          </a:p>
          <a:p>
            <a:r>
              <a:rPr lang="en-US" sz="2000" dirty="0" smtClean="0"/>
              <a:t>DLP will account for more mainstream parallelism growth than TLP in next decade.</a:t>
            </a:r>
          </a:p>
          <a:p>
            <a:pPr lvl="1"/>
            <a:r>
              <a:rPr lang="en-US" sz="1400" dirty="0" smtClean="0"/>
              <a:t>SIMD –single-instruction multiple-data (DLP)</a:t>
            </a:r>
          </a:p>
          <a:p>
            <a:pPr lvl="1"/>
            <a:r>
              <a:rPr lang="en-US" sz="1400" dirty="0" smtClean="0"/>
              <a:t>MIMD- multiple-instruction multiple-data (TLP)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292975" cy="736600"/>
          </a:xfrm>
        </p:spPr>
        <p:txBody>
          <a:bodyPr/>
          <a:lstStyle/>
          <a:p>
            <a:r>
              <a:rPr lang="en-US" dirty="0" smtClean="0"/>
              <a:t>Graphics Processing Units (</a:t>
            </a:r>
            <a:r>
              <a:rPr lang="en-US" dirty="0" err="1" smtClean="0"/>
              <a:t>GPUs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5257800"/>
          </a:xfrm>
        </p:spPr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GPUs</a:t>
            </a:r>
            <a:r>
              <a:rPr lang="en-US" dirty="0" smtClean="0"/>
              <a:t> were dedicated fixed-function devices for generating 3D graphics (mid-late 1990s) including high-performance floating-point units</a:t>
            </a:r>
          </a:p>
          <a:p>
            <a:pPr lvl="1"/>
            <a:r>
              <a:rPr lang="en-US" dirty="0" smtClean="0"/>
              <a:t>Provide workstation-like graphics for PCs</a:t>
            </a:r>
          </a:p>
          <a:p>
            <a:pPr lvl="1"/>
            <a:r>
              <a:rPr lang="en-US" dirty="0" smtClean="0"/>
              <a:t>User could configure graphics pipeline, but not really program it</a:t>
            </a:r>
          </a:p>
          <a:p>
            <a:r>
              <a:rPr lang="en-US" dirty="0" smtClean="0"/>
              <a:t>Over time, more programmability added (2001-2005)</a:t>
            </a:r>
          </a:p>
          <a:p>
            <a:pPr lvl="1"/>
            <a:r>
              <a:rPr lang="en-US" dirty="0" smtClean="0"/>
              <a:t>E.g., New language Cg for writing small programs run on each vertex or each pixel, also Windows DirectX variants</a:t>
            </a:r>
          </a:p>
          <a:p>
            <a:pPr lvl="1"/>
            <a:r>
              <a:rPr lang="en-US" dirty="0" smtClean="0"/>
              <a:t>Massively parallel (millions of vertices or pixels per frame) but very constrained programming model</a:t>
            </a:r>
          </a:p>
          <a:p>
            <a:r>
              <a:rPr lang="en-US" dirty="0" smtClean="0"/>
              <a:t>Some users noticed they could do general-purpose computation by mapping input and output data to images, and computation to vertex and pixel shading computations</a:t>
            </a:r>
          </a:p>
          <a:p>
            <a:pPr lvl="1"/>
            <a:r>
              <a:rPr lang="en-US" dirty="0" smtClean="0"/>
              <a:t>Incredibly difficult programming model as had to use graphics pipeline model for general 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292975" cy="736600"/>
          </a:xfrm>
        </p:spPr>
        <p:txBody>
          <a:bodyPr/>
          <a:lstStyle/>
          <a:p>
            <a:r>
              <a:rPr lang="en-US" dirty="0" smtClean="0"/>
              <a:t>General-Purpose </a:t>
            </a:r>
            <a:r>
              <a:rPr lang="en-US" dirty="0" err="1" smtClean="0"/>
              <a:t>GPUs</a:t>
            </a:r>
            <a:r>
              <a:rPr lang="en-US" dirty="0" smtClean="0"/>
              <a:t> (GP-</a:t>
            </a:r>
            <a:r>
              <a:rPr lang="en-US" dirty="0" err="1" smtClean="0"/>
              <a:t>GPUs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257800"/>
          </a:xfrm>
        </p:spPr>
        <p:txBody>
          <a:bodyPr/>
          <a:lstStyle/>
          <a:p>
            <a:r>
              <a:rPr lang="en-US" dirty="0" smtClean="0"/>
              <a:t>In 2006, </a:t>
            </a:r>
            <a:r>
              <a:rPr lang="en-US" dirty="0" err="1" smtClean="0"/>
              <a:t>Nvidia</a:t>
            </a:r>
            <a:r>
              <a:rPr lang="en-US" dirty="0" smtClean="0"/>
              <a:t> introduced </a:t>
            </a:r>
            <a:r>
              <a:rPr lang="en-US" dirty="0" err="1" smtClean="0"/>
              <a:t>GeForce</a:t>
            </a:r>
            <a:r>
              <a:rPr lang="en-US" dirty="0" smtClean="0"/>
              <a:t> 8800 GPU supporting a new programming language: CUDA </a:t>
            </a:r>
          </a:p>
          <a:p>
            <a:pPr lvl="1"/>
            <a:r>
              <a:rPr lang="en-US" dirty="0" smtClean="0"/>
              <a:t>“Compute Unified Device Architecture”</a:t>
            </a:r>
          </a:p>
          <a:p>
            <a:pPr lvl="1"/>
            <a:r>
              <a:rPr lang="en-US" dirty="0" smtClean="0"/>
              <a:t>Subsequently, broader industry pushing for </a:t>
            </a:r>
            <a:r>
              <a:rPr lang="en-US" dirty="0" err="1" smtClean="0"/>
              <a:t>OpenCL</a:t>
            </a:r>
            <a:r>
              <a:rPr lang="en-US" dirty="0" smtClean="0"/>
              <a:t>, a vendor-neutral version of same ideas.</a:t>
            </a:r>
          </a:p>
          <a:p>
            <a:r>
              <a:rPr lang="en-US" dirty="0" smtClean="0"/>
              <a:t>Idea: Take advantage of GPU computational performance and memory bandwidth to accelerate some kernels for general-purpose computing</a:t>
            </a:r>
          </a:p>
          <a:p>
            <a:r>
              <a:rPr lang="en-US" dirty="0" smtClean="0"/>
              <a:t>Attached processor model:  Host CPU issues data-parallel kernels to GP-GPU for execution</a:t>
            </a:r>
          </a:p>
          <a:p>
            <a:r>
              <a:rPr lang="en-US" dirty="0" smtClean="0"/>
              <a:t>This lecture has a simplified version of </a:t>
            </a:r>
            <a:r>
              <a:rPr lang="en-US" dirty="0" err="1" smtClean="0"/>
              <a:t>Nvidia</a:t>
            </a:r>
            <a:r>
              <a:rPr lang="en-US" dirty="0" smtClean="0"/>
              <a:t> CUDA-style model and only considers GPU execution for computational kernels, not graphics</a:t>
            </a:r>
          </a:p>
          <a:p>
            <a:pPr lvl="1"/>
            <a:r>
              <a:rPr lang="en-US" dirty="0" smtClean="0"/>
              <a:t>Would probably need another course to describe graphics processing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144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5400" cap="flat" cmpd="sng" algn="ctr">
          <a:solidFill>
            <a:srgbClr val="000000"/>
          </a:solidFill>
          <a:prstDash val="solid"/>
          <a:round/>
          <a:headEnd type="triangle"/>
          <a:tailEnd type="triangle"/>
        </a:ln>
        <a:effectLst/>
      </a:spPr>
      <a:bodyPr/>
      <a:lstStyle/>
    </a:ln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2754</TotalTime>
  <Pages>12</Pages>
  <Words>1560</Words>
  <Application>Microsoft Office PowerPoint</Application>
  <PresentationFormat>Letter Paper (8.5x11 in)</PresentationFormat>
  <Paragraphs>272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CS252-template</vt:lpstr>
      <vt:lpstr>CS252 Graduate Computer Architecture Lecture 23  Graphics Processing Units (GPU) April 18th, 2012</vt:lpstr>
      <vt:lpstr>Types of Parallelism</vt:lpstr>
      <vt:lpstr>Remember Vector Computers?</vt:lpstr>
      <vt:lpstr>Multimedia Extensions (aka SIMD extensions)</vt:lpstr>
      <vt:lpstr>Multimedia Extensions versus Vectors</vt:lpstr>
      <vt:lpstr>Resurgence of DLP</vt:lpstr>
      <vt:lpstr>DLP important for conventional CPUs too</vt:lpstr>
      <vt:lpstr>Graphics Processing Units (GPUs)</vt:lpstr>
      <vt:lpstr>General-Purpose GPUs (GP-GPUs)</vt:lpstr>
      <vt:lpstr>Simplified CUDA Programming Model</vt:lpstr>
      <vt:lpstr>Programmer’s View of Execution</vt:lpstr>
      <vt:lpstr>Hardware Execution Model</vt:lpstr>
      <vt:lpstr>“Single Instruction, Multiple Thread”</vt:lpstr>
      <vt:lpstr>Implications of SIMT Model</vt:lpstr>
      <vt:lpstr>Conditionals in SIMT model</vt:lpstr>
      <vt:lpstr>Branch divergence</vt:lpstr>
      <vt:lpstr>Warps are multithreaded on core</vt:lpstr>
      <vt:lpstr>GPU Memory Hierarchy</vt:lpstr>
      <vt:lpstr>SIMT</vt:lpstr>
      <vt:lpstr>Nvidia Fermi GF100 GPU</vt:lpstr>
      <vt:lpstr>Fermi “Streaming Multiprocessor” Core</vt:lpstr>
      <vt:lpstr>Fermi Dual-Issue Warp Scheduler</vt:lpstr>
      <vt:lpstr>Apple A5X Processor for iPad v3 (2012)</vt:lpstr>
      <vt:lpstr>Historical Retrospective, Cray-2 (1985)</vt:lpstr>
      <vt:lpstr>GPU Future</vt:lpstr>
      <vt:lpstr>Acknowledgements</vt:lpstr>
    </vt:vector>
  </TitlesOfParts>
  <Company>UC Berkeley-EECS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252 Graduate Computer Architecture   Lec XX - TOPIC</dc:title>
  <dc:creator>kubitron</dc:creator>
  <cp:lastModifiedBy>kubitron</cp:lastModifiedBy>
  <cp:revision>342</cp:revision>
  <cp:lastPrinted>2011-04-04T15:59:27Z</cp:lastPrinted>
  <dcterms:created xsi:type="dcterms:W3CDTF">2012-04-18T06:39:19Z</dcterms:created>
  <dcterms:modified xsi:type="dcterms:W3CDTF">2012-04-23T19:54:43Z</dcterms:modified>
</cp:coreProperties>
</file>