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176" autoAdjust="0"/>
  </p:normalViewPr>
  <p:slideViewPr>
    <p:cSldViewPr>
      <p:cViewPr varScale="1">
        <p:scale>
          <a:sx n="94" d="100"/>
          <a:sy n="94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Identifying a unique </a:t>
            </a:r>
            <a:r>
              <a:rPr lang="en-US" altLang="zh-CN" dirty="0" err="1"/>
              <a:t>elementrow</a:t>
            </a:r>
            <a:r>
              <a:rPr lang="en-US" altLang="zh-CN" dirty="0"/>
              <a:t> (the one which changed markings) violates privacy.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“Close” is defined by epsilon.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34FCAD-71A6-4072-BED8-554A229ECF01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6980534" y="6421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z="1400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Differential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EFD3-48CF-4BF6-947D-506FD596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Larger Noise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5FAC8-629A-47FC-916E-2D12A6EA1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add larger noise from a Laplace distribution with width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=0.03&gt;0.01=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5FAC8-629A-47FC-916E-2D12A6EA1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86" t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NewImage">
            <a:extLst>
              <a:ext uri="{FF2B5EF4-FFF2-40B4-BE49-F238E27FC236}">
                <a16:creationId xmlns:a16="http://schemas.microsoft.com/office/drawing/2014/main" id="{F7615A82-D010-4E5F-940A-B3BFEC30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" y="2781940"/>
            <a:ext cx="5440571" cy="38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0E6CD-9590-4FED-8FF9-BD8C972FBF1D}"/>
                  </a:ext>
                </a:extLst>
              </p:cNvPr>
              <p:cNvSpPr/>
              <p:nvPr/>
            </p:nvSpPr>
            <p:spPr>
              <a:xfrm>
                <a:off x="5324327" y="2924944"/>
                <a:ext cx="3819673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We have achieved differential privacy,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/>
                  <a:t> equal to the absolute value of the log-ratio of the shaded green region and the shaded orange region. Now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no longer strong evidence of 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en-US" altLang="zh-CN" sz="4000" dirty="0"/>
              </a:p>
              <a:p>
                <a:endParaRPr lang="zh-CN" altLang="en-US" sz="4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D0E6CD-9590-4FED-8FF9-BD8C972FB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27" y="2924944"/>
                <a:ext cx="3819673" cy="4893647"/>
              </a:xfrm>
              <a:prstGeom prst="rect">
                <a:avLst/>
              </a:prstGeom>
              <a:blipFill>
                <a:blip r:embed="rId5"/>
                <a:stretch>
                  <a:fillRect l="-2392" t="-996" r="-3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9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834B1-A565-47EF-AB55-928DB4CE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49E70-3DA9-4D21-985A-F3F58E42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 companies collect lots of data from consumers, but how to protect privacy of each individual?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E45D9B-7DA1-4DC2-AEB1-B0A52AFE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8" y="3284984"/>
            <a:ext cx="8471869" cy="31361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A43F88-D0CA-4768-8D2C-9AA80BCB52F9}"/>
              </a:ext>
            </a:extLst>
          </p:cNvPr>
          <p:cNvSpPr/>
          <p:nvPr/>
        </p:nvSpPr>
        <p:spPr>
          <a:xfrm>
            <a:off x="2123728" y="6379647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https://www.apple.com/privacy/approach-to-privacy/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1D15C7-440E-4050-9719-094AB53D7678}"/>
              </a:ext>
            </a:extLst>
          </p:cNvPr>
          <p:cNvSpPr/>
          <p:nvPr/>
        </p:nvSpPr>
        <p:spPr>
          <a:xfrm>
            <a:off x="152400" y="5085184"/>
            <a:ext cx="8415887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7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559C-B5DF-4A0B-9934-D19BD289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Definition of 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BBB75-90C0-4AF4-9271-FB1554725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 summary statistic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-differential privacy if for all pairs of datasets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differing in only one element, and all choices of the test set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or equivalently: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i="1" dirty="0"/>
                  <a:t>privacy loss</a:t>
                </a:r>
                <a:endParaRPr lang="en-US" altLang="zh-CN" dirty="0"/>
              </a:p>
              <a:p>
                <a:r>
                  <a:rPr lang="en-US" altLang="zh-CN" dirty="0"/>
                  <a:t>Thanks to randomness introduced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BBB75-90C0-4AF4-9271-FB1554725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1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4B5C-223D-48A6-A3AC-8BDF6FD0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DP Toy Example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6DB25-1B67-4051-A509-B54478BD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3" y="1367642"/>
            <a:ext cx="8937587" cy="234939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Suppose I want to know the average percentage of people who pick their nose without revealing whether any specific individual picks his/her nose</a:t>
            </a:r>
          </a:p>
          <a:p>
            <a:r>
              <a:rPr lang="en-US" altLang="zh-CN" dirty="0"/>
              <a:t>I can use a survey to collect yes/no answers, then add noise by flipping a coin for each individual as follows</a:t>
            </a:r>
          </a:p>
          <a:p>
            <a:pPr lvl="1"/>
            <a:r>
              <a:rPr lang="en-US" altLang="zh-CN" dirty="0"/>
              <a:t>DP only works for sufficiently large datasets</a:t>
            </a:r>
          </a:p>
          <a:p>
            <a:pPr lvl="1"/>
            <a:r>
              <a:rPr lang="en-US" altLang="zh-CN" dirty="0"/>
              <a:t>Will introduce non-negligible errors for small datasets 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18D012-6540-4545-9615-D96DCBF6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49" y="3212976"/>
            <a:ext cx="5832648" cy="33563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89D9F3-AF75-4D96-A64F-AAD4B48E7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2" y="3212976"/>
            <a:ext cx="2886060" cy="11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8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E56F9-B7FF-4150-AD74-873AAD8A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8873F-C759-4C77-A4FA-5D3B471B7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Future proof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 not change with (current and future) side information, post-processing</a:t>
                </a:r>
              </a:p>
              <a:p>
                <a:r>
                  <a:rPr lang="en-US" altLang="zh-CN" dirty="0"/>
                  <a:t>Automatically yields group privacy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for group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Understand behavior under composition</a:t>
                </a:r>
              </a:p>
              <a:p>
                <a:pPr lvl="1"/>
                <a:r>
                  <a:rPr lang="en-US" altLang="zh-CN" dirty="0"/>
                  <a:t>Can bound cumulative privacy loss over multiple analyses</a:t>
                </a:r>
              </a:p>
              <a:p>
                <a:pPr lvl="1"/>
                <a:r>
                  <a:rPr lang="en-US" altLang="zh-CN" dirty="0"/>
                  <a:t>“The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’s add up”</a:t>
                </a:r>
              </a:p>
              <a:p>
                <a:r>
                  <a:rPr lang="en-US" altLang="zh-CN" dirty="0"/>
                  <a:t>Programmable</a:t>
                </a:r>
              </a:p>
              <a:p>
                <a:pPr lvl="1"/>
                <a:r>
                  <a:rPr lang="en-US" altLang="zh-CN" dirty="0"/>
                  <a:t>Complicated private analyses from simple private building blocks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C8873F-C759-4C77-A4FA-5D3B471B7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2342" r="-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8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DE93-51C4-4D9E-997C-A9432D72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 in the Presence of Adversary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355DD-7A09-48EF-808F-C6DF94C19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fontAlgn="base"/>
                <a:r>
                  <a:rPr lang="en-US" altLang="zh-CN" dirty="0"/>
                  <a:t>A learner implements a summary statistic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. An adversary proposes two datasets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that differ by only one element; Q is a subset of the possible values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can return.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gives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-differential privacy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for all of the adversary’s possible choices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The adversary’s goal is to use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to tell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, representing a failure of privacy. The learner wants to extract useful statistics from S and S’ without violating privacy. If the adversary can tell which set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) the learner is working on by the value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, then privacy is violated.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355DD-7A09-48EF-808F-C6DF94C19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2" t="-1874" r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86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7DFD-D3C7-4073-AEF7-AF0E82F3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 in the Presence of Adversary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4259AD-C2F6-498A-B844-D63E0C9C5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</p:spPr>
            <p:txBody>
              <a:bodyPr>
                <a:normAutofit fontScale="85000" lnSpcReduction="20000"/>
              </a:bodyPr>
              <a:lstStyle/>
              <a:p>
                <a:pPr fontAlgn="base"/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returns the (approximate) expected value of a set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dirty="0"/>
                  <a:t>. The adversary has chosen two sets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of size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= {0,0,0,…,0}</m:t>
                    </m:r>
                  </m:oMath>
                </a14:m>
                <a:r>
                  <a:rPr lang="en-US" altLang="zh-CN" dirty="0"/>
                  <a:t> (100 zeros)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dirty="0"/>
                      <m:t>= 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dirty="0"/>
                      <m:t>,0,0,…,0}</m:t>
                    </m:r>
                  </m:oMath>
                </a14:m>
                <a:r>
                  <a:rPr lang="en-US" altLang="zh-CN" dirty="0"/>
                  <a:t> (1 one and 99 zeroes)</a:t>
                </a:r>
              </a:p>
              <a:p>
                <a:pPr fontAlgn="base"/>
                <a:r>
                  <a:rPr lang="en-US" altLang="zh-CN" dirty="0"/>
                  <a:t>The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 will be an interval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,1]</m:t>
                    </m:r>
                  </m:oMath>
                </a14:m>
                <a:endParaRPr lang="en-US" altLang="zh-CN" dirty="0"/>
              </a:p>
              <a:p>
                <a:pPr fontAlgn="base"/>
                <a:r>
                  <a:rPr lang="en-US" altLang="zh-CN" dirty="0"/>
                  <a:t>The adversary’s goal is to pick threshold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such that when he sees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he knows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has just evaluated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fontAlgn="base"/>
                <a:r>
                  <a:rPr lang="en-US" altLang="zh-CN" dirty="0"/>
                  <a:t>The learner has two (competing) goals:</a:t>
                </a:r>
              </a:p>
              <a:p>
                <a:pPr lvl="1" fontAlgn="base"/>
                <a:r>
                  <a:rPr lang="en-US" altLang="zh-CN" dirty="0"/>
                  <a:t>To pick an algorithm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are so “close” that the adversary can’t pick a reliable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to preserve differential privacy. </a:t>
                </a:r>
              </a:p>
              <a:p>
                <a:pPr lvl="1" fontAlgn="base"/>
                <a:r>
                  <a:rPr lang="en-US" altLang="zh-CN" dirty="0"/>
                  <a:t>To have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be a good estimate of the expectation, for performing useful analysis.</a:t>
                </a:r>
              </a:p>
              <a:p>
                <a:pPr fontAlgn="base"/>
                <a:endParaRPr lang="en-US" altLang="zh-CN" dirty="0"/>
              </a:p>
              <a:p>
                <a:pPr fontAlgn="base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4259AD-C2F6-498A-B844-D63E0C9C5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  <a:blipFill>
                <a:blip r:embed="rId3"/>
                <a:stretch>
                  <a:fillRect l="-1172" t="-2328" r="-3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08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Image">
            <a:extLst>
              <a:ext uri="{FF2B5EF4-FFF2-40B4-BE49-F238E27FC236}">
                <a16:creationId xmlns:a16="http://schemas.microsoft.com/office/drawing/2014/main" id="{2C7C2886-E2F5-42F4-9EE8-115A7D44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27238"/>
            <a:ext cx="5330151" cy="38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8F4921-4B97-4B90-AB8D-DA96A740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Deterministic Case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9EE94-FBE2-4139-8472-CFD123AB8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1927115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simply returns the expected value mean of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 so it always returns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when evaluating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.01</m:t>
                    </m:r>
                  </m:oMath>
                </a14:m>
                <a:r>
                  <a:rPr lang="en-US" altLang="zh-CN" dirty="0"/>
                  <a:t> when evaluating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 This is clearly not differentially private for any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. If the adversary picks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en-US" altLang="zh-CN" dirty="0"/>
                  <a:t>, then he can reliably identify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 has evaluated the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every time they play a round of the game.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A9EE94-FBE2-4139-8472-CFD123AB8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1927115"/>
              </a:xfrm>
              <a:blipFill>
                <a:blip r:embed="rId4"/>
                <a:stretch>
                  <a:fillRect l="-966" t="-6013" b="-7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5101-5013-4759-BF5F-09E6DB9D2454}"/>
                  </a:ext>
                </a:extLst>
              </p:cNvPr>
              <p:cNvSpPr/>
              <p:nvPr/>
            </p:nvSpPr>
            <p:spPr>
              <a:xfrm>
                <a:off x="5136560" y="3408005"/>
                <a:ext cx="3982888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i="1" dirty="0">
                    <a:solidFill>
                      <a:srgbClr val="00B050"/>
                    </a:solidFill>
                    <a:latin typeface="Noto Serif"/>
                  </a:rPr>
                  <a:t>Set1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Noto Serif"/>
                  </a:rPr>
                  <a:t> in green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 represents the distribution of values returned by calls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, and 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set2</a:t>
                </a:r>
                <a:r>
                  <a:rPr lang="en-US" altLang="zh-CN" sz="2400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 in orange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 returns the distribution of values returned by calls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. I’ve plotted </a:t>
                </a:r>
                <a:r>
                  <a:rPr lang="en-US" altLang="zh-CN" sz="2400" i="1" dirty="0">
                    <a:solidFill>
                      <a:schemeClr val="accent6">
                        <a:lumMod val="50000"/>
                      </a:schemeClr>
                    </a:solidFill>
                    <a:latin typeface="Noto Serif"/>
                  </a:rPr>
                  <a:t>set2</a:t>
                </a:r>
                <a:r>
                  <a:rPr lang="en-US" altLang="zh-CN" sz="2400" dirty="0">
                    <a:solidFill>
                      <a:srgbClr val="333333"/>
                    </a:solidFill>
                    <a:latin typeface="Noto Serif"/>
                  </a:rPr>
                  <a:t> upside down for clarity.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5101-5013-4759-BF5F-09E6DB9D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560" y="3408005"/>
                <a:ext cx="3982888" cy="3046988"/>
              </a:xfrm>
              <a:prstGeom prst="rect">
                <a:avLst/>
              </a:prstGeom>
              <a:blipFill>
                <a:blip r:embed="rId5"/>
                <a:stretch>
                  <a:fillRect l="-2450" t="-1600" r="-3369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45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D0F20-9365-44AC-8C75-D59FAACC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7" y="124118"/>
            <a:ext cx="8839200" cy="1143000"/>
          </a:xfrm>
        </p:spPr>
        <p:txBody>
          <a:bodyPr/>
          <a:lstStyle/>
          <a:p>
            <a:r>
              <a:rPr lang="en-US" altLang="zh-CN" dirty="0"/>
              <a:t>Adding Noise to give Privacy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76447-98DF-4D00-A293-D56656443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add noise from a Laplace distribution with width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576447-98DF-4D00-A293-D5665644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wImage">
            <a:extLst>
              <a:ext uri="{FF2B5EF4-FFF2-40B4-BE49-F238E27FC236}">
                <a16:creationId xmlns:a16="http://schemas.microsoft.com/office/drawing/2014/main" id="{5EBD3D6A-18B6-4413-B469-BF6161BE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88" y="2636912"/>
            <a:ext cx="5705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89A31A-1363-4283-A25D-05EDB16D810D}"/>
                  </a:ext>
                </a:extLst>
              </p:cNvPr>
              <p:cNvSpPr/>
              <p:nvPr/>
            </p:nvSpPr>
            <p:spPr>
              <a:xfrm>
                <a:off x="5324327" y="2924944"/>
                <a:ext cx="3819673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The shaded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green region </a:t>
                </a:r>
                <a:r>
                  <a:rPr lang="en-US" altLang="zh-CN" sz="2400" dirty="0"/>
                  <a:t>represents the chance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, the probability that the adversary will mistake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in a round of the game. We’ve now made that probability non-zero, but it’s still very likely that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, then 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89A31A-1363-4283-A25D-05EDB16D8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27" y="2924944"/>
                <a:ext cx="3819673" cy="3416320"/>
              </a:xfrm>
              <a:prstGeom prst="rect">
                <a:avLst/>
              </a:prstGeom>
              <a:blipFill>
                <a:blip r:embed="rId4"/>
                <a:stretch>
                  <a:fillRect l="-2392" t="-1429" r="-2552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26516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BAEAE2F9-63C4-40D2-8F9E-CF5C715A15CE}" vid="{418F07C8-CCCE-4064-885F-C3B84951D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_Gu Template</Template>
  <TotalTime>69</TotalTime>
  <Words>560</Words>
  <Application>Microsoft Office PowerPoint</Application>
  <PresentationFormat>全屏显示(4:3)</PresentationFormat>
  <Paragraphs>58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Noto Serif</vt:lpstr>
      <vt:lpstr>Arial</vt:lpstr>
      <vt:lpstr>Calibri</vt:lpstr>
      <vt:lpstr>Cambria Math</vt:lpstr>
      <vt:lpstr>_Template</vt:lpstr>
      <vt:lpstr>Introduction to Differential Privacy</vt:lpstr>
      <vt:lpstr>Motivation</vt:lpstr>
      <vt:lpstr>Formal Definition of DP</vt:lpstr>
      <vt:lpstr>DP Toy Example</vt:lpstr>
      <vt:lpstr>Properties</vt:lpstr>
      <vt:lpstr>DP in the Presence of Adversary</vt:lpstr>
      <vt:lpstr>DP in the Presence of Adversary</vt:lpstr>
      <vt:lpstr>The Deterministic Case</vt:lpstr>
      <vt:lpstr>Adding Noise to give Privacy</vt:lpstr>
      <vt:lpstr>Adding Larger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32</cp:revision>
  <dcterms:created xsi:type="dcterms:W3CDTF">2019-06-19T04:41:58Z</dcterms:created>
  <dcterms:modified xsi:type="dcterms:W3CDTF">2019-06-20T11:26:51Z</dcterms:modified>
</cp:coreProperties>
</file>