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s/slide7.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9"/>
  </p:notesMasterIdLst>
  <p:handoutMasterIdLst>
    <p:handoutMasterId r:id="rId10"/>
  </p:handoutMasterIdLst>
  <p:sldIdLst>
    <p:sldId id="257" r:id="rId2"/>
    <p:sldId id="417" r:id="rId3"/>
    <p:sldId id="421" r:id="rId4"/>
    <p:sldId id="419" r:id="rId5"/>
    <p:sldId id="418" r:id="rId6"/>
    <p:sldId id="420" r:id="rId7"/>
    <p:sldId id="410" r:id="rId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clrMru>
    <a:srgbClr val="DC4712"/>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500" autoAdjust="0"/>
    <p:restoredTop sz="79724" autoAdjust="0"/>
  </p:normalViewPr>
  <p:slideViewPr>
    <p:cSldViewPr snapToGrid="0">
      <p:cViewPr varScale="1">
        <p:scale>
          <a:sx n="55" d="100"/>
          <a:sy n="55" d="100"/>
        </p:scale>
        <p:origin x="-786" y="-96"/>
      </p:cViewPr>
      <p:guideLst>
        <p:guide orient="horz" pos="2160"/>
        <p:guide pos="2880"/>
      </p:guideLst>
    </p:cSldViewPr>
  </p:slideViewPr>
  <p:notesTextViewPr>
    <p:cViewPr>
      <p:scale>
        <a:sx n="100" d="100"/>
        <a:sy n="100" d="100"/>
      </p:scale>
      <p:origin x="0" y="0"/>
    </p:cViewPr>
  </p:notesTextViewPr>
  <p:sorterViewPr>
    <p:cViewPr>
      <p:scale>
        <a:sx n="150" d="100"/>
        <a:sy n="150" d="100"/>
      </p:scale>
      <p:origin x="0" y="0"/>
    </p:cViewPr>
  </p:sorterViewPr>
  <p:notesViewPr>
    <p:cSldViewPr snapToGrid="0" snapToObjects="1">
      <p:cViewPr varScale="1">
        <p:scale>
          <a:sx n="125" d="100"/>
          <a:sy n="125" d="100"/>
        </p:scale>
        <p:origin x="-2368" y="-104"/>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8933265-5E23-BF49-B6BF-1934B9BC786E}" type="datetimeFigureOut">
              <a:rPr lang="en-US" smtClean="0"/>
              <a:pPr/>
              <a:t>5/8/2019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24D7F38-D411-9B47-AFF4-70C571B83B5A}" type="slidenum">
              <a:rPr lang="en-US" smtClean="0"/>
              <a:pPr/>
              <a:t>‹#›</a:t>
            </a:fld>
            <a:endParaRPr lang="en-US"/>
          </a:p>
        </p:txBody>
      </p:sp>
    </p:spTree>
    <p:extLst>
      <p:ext uri="{BB962C8B-B14F-4D97-AF65-F5344CB8AC3E}">
        <p14:creationId xmlns:p14="http://schemas.microsoft.com/office/powerpoint/2010/main" xmlns="" val="332244726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AA1BC7-CCFC-484A-97F3-979F740C57F6}" type="datetimeFigureOut">
              <a:rPr lang="en-US" smtClean="0"/>
              <a:pPr/>
              <a:t>5/8/2019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F97FDFF-7B9F-7D4D-BFC0-AAD1F3D3D3CB}" type="slidenum">
              <a:rPr lang="en-US" smtClean="0"/>
              <a:pPr/>
              <a:t>‹#›</a:t>
            </a:fld>
            <a:endParaRPr lang="en-US"/>
          </a:p>
        </p:txBody>
      </p:sp>
    </p:spTree>
    <p:extLst>
      <p:ext uri="{BB962C8B-B14F-4D97-AF65-F5344CB8AC3E}">
        <p14:creationId xmlns:p14="http://schemas.microsoft.com/office/powerpoint/2010/main" xmlns="" val="1669557469"/>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Refer to the “Links and References” page for related conferences and journals for possible ideas</a:t>
            </a:r>
          </a:p>
        </p:txBody>
      </p:sp>
      <p:sp>
        <p:nvSpPr>
          <p:cNvPr id="4" name="灯片编号占位符 3"/>
          <p:cNvSpPr>
            <a:spLocks noGrp="1"/>
          </p:cNvSpPr>
          <p:nvPr>
            <p:ph type="sldNum" sz="quarter" idx="10"/>
          </p:nvPr>
        </p:nvSpPr>
        <p:spPr/>
        <p:txBody>
          <a:bodyPr/>
          <a:lstStyle/>
          <a:p>
            <a:fld id="{EF97FDFF-7B9F-7D4D-BFC0-AAD1F3D3D3CB}" type="slidenum">
              <a:rPr lang="en-US" smtClean="0"/>
              <a:pPr/>
              <a:t>5</a:t>
            </a:fld>
            <a:endParaRPr lang="en-US"/>
          </a:p>
        </p:txBody>
      </p:sp>
    </p:spTree>
    <p:extLst>
      <p:ext uri="{BB962C8B-B14F-4D97-AF65-F5344CB8AC3E}">
        <p14:creationId xmlns:p14="http://schemas.microsoft.com/office/powerpoint/2010/main" xmlns="" val="18373297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rgbClr val="3366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F2522AE9-B1C6-B042-A107-EE906DAFE47A}" type="datetime1">
              <a:rPr lang="en-US" smtClean="0"/>
              <a:pPr/>
              <a:t>5/8/2019</a:t>
            </a:fld>
            <a:endParaRPr lang="en-US"/>
          </a:p>
        </p:txBody>
      </p:sp>
      <p:sp>
        <p:nvSpPr>
          <p:cNvPr id="6" name="Slide Number Placeholder 5"/>
          <p:cNvSpPr>
            <a:spLocks noGrp="1"/>
          </p:cNvSpPr>
          <p:nvPr>
            <p:ph type="sldNum" sz="quarter" idx="12"/>
          </p:nvPr>
        </p:nvSpPr>
        <p:spPr/>
        <p:txBody>
          <a:bodyPr/>
          <a:lstStyle/>
          <a:p>
            <a:fld id="{3CC63E4C-4642-794D-A2FD-70F6B81535F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3978029-9DF7-7445-88EF-08A8BCC03D5B}" type="datetime1">
              <a:rPr lang="en-US" smtClean="0"/>
              <a:pPr/>
              <a:t>5/8/2019</a:t>
            </a:fld>
            <a:endParaRPr lang="en-US"/>
          </a:p>
        </p:txBody>
      </p:sp>
      <p:sp>
        <p:nvSpPr>
          <p:cNvPr id="6" name="Slide Number Placeholder 5"/>
          <p:cNvSpPr>
            <a:spLocks noGrp="1"/>
          </p:cNvSpPr>
          <p:nvPr>
            <p:ph type="sldNum" sz="quarter" idx="12"/>
          </p:nvPr>
        </p:nvSpPr>
        <p:spPr/>
        <p:txBody>
          <a:bodyPr/>
          <a:lstStyle/>
          <a:p>
            <a:fld id="{3CC63E4C-4642-794D-A2FD-70F6B81535F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BF1B337-2382-054B-9CBC-B5E6411EBFC8}" type="datetime1">
              <a:rPr lang="en-US" smtClean="0"/>
              <a:pPr/>
              <a:t>5/8/2019</a:t>
            </a:fld>
            <a:endParaRPr lang="en-US"/>
          </a:p>
        </p:txBody>
      </p:sp>
      <p:sp>
        <p:nvSpPr>
          <p:cNvPr id="6" name="Slide Number Placeholder 5"/>
          <p:cNvSpPr>
            <a:spLocks noGrp="1"/>
          </p:cNvSpPr>
          <p:nvPr>
            <p:ph type="sldNum" sz="quarter" idx="12"/>
          </p:nvPr>
        </p:nvSpPr>
        <p:spPr/>
        <p:txBody>
          <a:bodyPr/>
          <a:lstStyle/>
          <a:p>
            <a:fld id="{3CC63E4C-4642-794D-A2FD-70F6B81535F5}"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0CED5B6-3291-6D46-85CD-2C693E79C6ED}" type="datetime1">
              <a:rPr lang="en-US" smtClean="0"/>
              <a:pPr/>
              <a:t>5/8/2019</a:t>
            </a:fld>
            <a:endParaRPr lang="en-US"/>
          </a:p>
        </p:txBody>
      </p:sp>
      <p:sp>
        <p:nvSpPr>
          <p:cNvPr id="7" name="Slide Number Placeholder 6"/>
          <p:cNvSpPr>
            <a:spLocks noGrp="1"/>
          </p:cNvSpPr>
          <p:nvPr>
            <p:ph type="sldNum" sz="quarter" idx="12"/>
          </p:nvPr>
        </p:nvSpPr>
        <p:spPr/>
        <p:txBody>
          <a:bodyPr/>
          <a:lstStyle/>
          <a:p>
            <a:fld id="{3CC63E4C-4642-794D-A2FD-70F6B81535F5}"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F726D6-095E-2A47-BF9C-15C211CC03CA}" type="datetime1">
              <a:rPr lang="en-US" smtClean="0"/>
              <a:pPr/>
              <a:t>5/8/2019</a:t>
            </a:fld>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C63E4C-4642-794D-A2FD-70F6B81535F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hf hdr="0"/>
  <p:txStyles>
    <p:titleStyle>
      <a:lvl1pPr algn="ctr" defTabSz="457200" rtl="0" eaLnBrk="1" latinLnBrk="0" hangingPunct="1">
        <a:spcBef>
          <a:spcPct val="0"/>
        </a:spcBef>
        <a:buNone/>
        <a:defRPr sz="4400" kern="1200">
          <a:solidFill>
            <a:srgbClr val="FF0000"/>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gulaoshi.github.io/AdvO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altLang="zh-CN" dirty="0"/>
              <a:t>Advanced Operating Systems</a:t>
            </a:r>
            <a:endParaRPr lang="en-US" i="1" dirty="0"/>
          </a:p>
        </p:txBody>
      </p:sp>
      <p:sp>
        <p:nvSpPr>
          <p:cNvPr id="3" name="Subtitle 2"/>
          <p:cNvSpPr>
            <a:spLocks noGrp="1"/>
          </p:cNvSpPr>
          <p:nvPr>
            <p:ph type="subTitle" idx="1"/>
          </p:nvPr>
        </p:nvSpPr>
        <p:spPr/>
        <p:txBody>
          <a:bodyPr>
            <a:normAutofit/>
          </a:bodyPr>
          <a:lstStyle/>
          <a:p>
            <a:r>
              <a:rPr lang="en-US" altLang="zh-CN"/>
              <a:t>Summer 2019, ZJU</a:t>
            </a:r>
            <a:endParaRPr lang="en-US" altLang="zh-CN" dirty="0"/>
          </a:p>
        </p:txBody>
      </p:sp>
      <p:sp>
        <p:nvSpPr>
          <p:cNvPr id="4" name="Slide Number Placeholder 3"/>
          <p:cNvSpPr>
            <a:spLocks noGrp="1"/>
          </p:cNvSpPr>
          <p:nvPr>
            <p:ph type="sldNum" sz="quarter" idx="12"/>
          </p:nvPr>
        </p:nvSpPr>
        <p:spPr/>
        <p:txBody>
          <a:bodyPr/>
          <a:lstStyle/>
          <a:p>
            <a:fld id="{F4BA2A7E-5181-A840-825F-018EFA86BC7E}" type="slidenum">
              <a:rPr lang="en-US" smtClean="0"/>
              <a:pPr/>
              <a:t>1</a:t>
            </a:fld>
            <a:endParaRPr lang="en-US"/>
          </a:p>
        </p:txBody>
      </p:sp>
      <p:sp>
        <p:nvSpPr>
          <p:cNvPr id="9" name="Date Placeholder 8"/>
          <p:cNvSpPr>
            <a:spLocks noGrp="1"/>
          </p:cNvSpPr>
          <p:nvPr>
            <p:ph type="dt" sz="half" idx="10"/>
          </p:nvPr>
        </p:nvSpPr>
        <p:spPr/>
        <p:txBody>
          <a:bodyPr/>
          <a:lstStyle/>
          <a:p>
            <a:fld id="{A3E8E8DC-A926-074D-8C54-DA0784BE7FC6}" type="datetime1">
              <a:rPr lang="en-US" smtClean="0"/>
              <a:pPr/>
              <a:t>5/8/2019</a:t>
            </a:fld>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Logistics</a:t>
            </a:r>
          </a:p>
        </p:txBody>
      </p:sp>
      <p:sp>
        <p:nvSpPr>
          <p:cNvPr id="4" name="Date Placeholder 3"/>
          <p:cNvSpPr>
            <a:spLocks noGrp="1"/>
          </p:cNvSpPr>
          <p:nvPr>
            <p:ph type="dt" sz="half" idx="10"/>
          </p:nvPr>
        </p:nvSpPr>
        <p:spPr/>
        <p:txBody>
          <a:bodyPr/>
          <a:lstStyle/>
          <a:p>
            <a:fld id="{BC4249DB-D0B0-B641-B46A-5387839C1F14}" type="datetime1">
              <a:rPr lang="en-US" smtClean="0"/>
              <a:pPr/>
              <a:t>5/8/2019</a:t>
            </a:fld>
            <a:endParaRPr lang="en-US"/>
          </a:p>
        </p:txBody>
      </p:sp>
      <p:sp>
        <p:nvSpPr>
          <p:cNvPr id="6" name="Slide Number Placeholder 5"/>
          <p:cNvSpPr>
            <a:spLocks noGrp="1"/>
          </p:cNvSpPr>
          <p:nvPr>
            <p:ph type="sldNum" sz="quarter" idx="12"/>
          </p:nvPr>
        </p:nvSpPr>
        <p:spPr/>
        <p:txBody>
          <a:bodyPr/>
          <a:lstStyle/>
          <a:p>
            <a:fld id="{3CC63E4C-4642-794D-A2FD-70F6B81535F5}" type="slidenum">
              <a:rPr lang="en-US" smtClean="0"/>
              <a:pPr/>
              <a:t>2</a:t>
            </a:fld>
            <a:endParaRPr lang="en-US"/>
          </a:p>
        </p:txBody>
      </p:sp>
      <p:sp>
        <p:nvSpPr>
          <p:cNvPr id="7" name="Content Placeholder 2"/>
          <p:cNvSpPr txBox="1">
            <a:spLocks/>
          </p:cNvSpPr>
          <p:nvPr/>
        </p:nvSpPr>
        <p:spPr>
          <a:xfrm>
            <a:off x="444500" y="1219200"/>
            <a:ext cx="8394700" cy="5638800"/>
          </a:xfrm>
          <a:prstGeom prst="rect">
            <a:avLst/>
          </a:prstGeom>
        </p:spPr>
        <p:txBody>
          <a:bodyPr vert="horz" lIns="91440" tIns="45720" rIns="91440" bIns="45720" rtlCol="0">
            <a:normAutofit/>
          </a:bodyPr>
          <a:lstStyle/>
          <a:p>
            <a:r>
              <a:rPr lang="en-US" sz="3200" dirty="0"/>
              <a:t>Time: </a:t>
            </a:r>
            <a:r>
              <a:rPr lang="en-US" altLang="zh-CN" sz="3200" dirty="0"/>
              <a:t>Wed classes 7-10 (</a:t>
            </a:r>
            <a:r>
              <a:rPr lang="en-US" sz="3200" dirty="0"/>
              <a:t>14:05—14:50, 14:55—15:40, 15:55—16:40, 16:45—17:30)</a:t>
            </a:r>
          </a:p>
          <a:p>
            <a:r>
              <a:rPr lang="en-US" sz="3200" dirty="0"/>
              <a:t>Location: Cao </a:t>
            </a:r>
            <a:r>
              <a:rPr lang="en-US" sz="3200" dirty="0" err="1"/>
              <a:t>Guangbiao</a:t>
            </a:r>
            <a:r>
              <a:rPr lang="en-US" sz="3200" dirty="0"/>
              <a:t> </a:t>
            </a:r>
            <a:r>
              <a:rPr lang="en-US" altLang="zh-CN" sz="3200" dirty="0"/>
              <a:t>West</a:t>
            </a:r>
            <a:r>
              <a:rPr lang="en-US" sz="3200" dirty="0"/>
              <a:t> Building 205</a:t>
            </a:r>
          </a:p>
          <a:p>
            <a:r>
              <a:rPr lang="en-US" sz="3200" dirty="0"/>
              <a:t>Email: 59331972@qq.com</a:t>
            </a:r>
          </a:p>
          <a:p>
            <a:r>
              <a:rPr lang="en-US" altLang="zh-CN" sz="3200" dirty="0">
                <a:solidFill>
                  <a:srgbClr val="FF0000"/>
                </a:solidFill>
              </a:rPr>
              <a:t>QQ Group</a:t>
            </a:r>
            <a:r>
              <a:rPr lang="en-US" sz="3200" dirty="0">
                <a:solidFill>
                  <a:srgbClr val="FF0000"/>
                </a:solidFill>
              </a:rPr>
              <a:t>: 643173479</a:t>
            </a:r>
          </a:p>
          <a:p>
            <a:r>
              <a:rPr lang="en-US" sz="3200" dirty="0"/>
              <a:t>Website: </a:t>
            </a:r>
            <a:r>
              <a:rPr lang="en-US" sz="3200" dirty="0">
                <a:hlinkClick r:id="rId2"/>
              </a:rPr>
              <a:t>https://gulaoshi.github.io/AdvOS/</a:t>
            </a:r>
            <a:r>
              <a:rPr lang="en-US" sz="3200" dirty="0"/>
              <a:t> </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BE7B297B-7052-40C9-9B51-B0A634700D6F}"/>
              </a:ext>
            </a:extLst>
          </p:cNvPr>
          <p:cNvSpPr>
            <a:spLocks noGrp="1"/>
          </p:cNvSpPr>
          <p:nvPr>
            <p:ph type="title"/>
          </p:nvPr>
        </p:nvSpPr>
        <p:spPr/>
        <p:txBody>
          <a:bodyPr/>
          <a:lstStyle/>
          <a:p>
            <a:r>
              <a:rPr lang="en-US" altLang="zh-CN" dirty="0"/>
              <a:t>Course Scope</a:t>
            </a:r>
            <a:endParaRPr lang="zh-CN" altLang="en-US" dirty="0"/>
          </a:p>
        </p:txBody>
      </p:sp>
      <p:sp>
        <p:nvSpPr>
          <p:cNvPr id="3" name="内容占位符 2">
            <a:extLst>
              <a:ext uri="{FF2B5EF4-FFF2-40B4-BE49-F238E27FC236}">
                <a16:creationId xmlns:a16="http://schemas.microsoft.com/office/drawing/2014/main" xmlns="" id="{2BD8C6E6-27F0-4894-BF92-B1848A1C2682}"/>
              </a:ext>
            </a:extLst>
          </p:cNvPr>
          <p:cNvSpPr>
            <a:spLocks noGrp="1"/>
          </p:cNvSpPr>
          <p:nvPr>
            <p:ph idx="1"/>
          </p:nvPr>
        </p:nvSpPr>
        <p:spPr/>
        <p:txBody>
          <a:bodyPr>
            <a:normAutofit fontScale="70000" lnSpcReduction="20000"/>
          </a:bodyPr>
          <a:lstStyle/>
          <a:p>
            <a:r>
              <a:rPr lang="en-US" altLang="zh-CN" dirty="0"/>
              <a:t>SOSP and OSDI Call for Papers:</a:t>
            </a:r>
          </a:p>
          <a:p>
            <a:r>
              <a:rPr lang="en-US" altLang="zh-CN" dirty="0"/>
              <a:t>“The ACM Symposium on Operating Systems Principles (or the USENIX Symposium on Operating Systems Design and Implementation) seeks to present exciting, innovative research related to the design, implementation, analysis, evaluation, and deployment of computer systems software. SOSP takes a broad view of the systems area and solicits contributions from many fields of systems practice, including, but not limited to, operating systems, file and storage systems, distributed systems, cloud systems, mobile systems, secure systems, embedded systems, dependable systems, system management and virtualization. We also welcome work that explores the interface to related areas such as computer architecture, networking, programming languages, and databases.”</a:t>
            </a:r>
          </a:p>
          <a:p>
            <a:r>
              <a:rPr lang="en-US" altLang="zh-CN" dirty="0"/>
              <a:t>This course also takes a broad view of the systems area, instead of the narrow view of a specific OS, e.g., Linux</a:t>
            </a:r>
          </a:p>
          <a:p>
            <a:endParaRPr lang="zh-CN" altLang="en-US" dirty="0"/>
          </a:p>
        </p:txBody>
      </p:sp>
      <p:sp>
        <p:nvSpPr>
          <p:cNvPr id="4" name="日期占位符 3">
            <a:extLst>
              <a:ext uri="{FF2B5EF4-FFF2-40B4-BE49-F238E27FC236}">
                <a16:creationId xmlns:a16="http://schemas.microsoft.com/office/drawing/2014/main" xmlns="" id="{3EC252E9-696F-4EFB-BCB0-F82FB4F20F9F}"/>
              </a:ext>
            </a:extLst>
          </p:cNvPr>
          <p:cNvSpPr>
            <a:spLocks noGrp="1"/>
          </p:cNvSpPr>
          <p:nvPr>
            <p:ph type="dt" sz="half" idx="10"/>
          </p:nvPr>
        </p:nvSpPr>
        <p:spPr/>
        <p:txBody>
          <a:bodyPr/>
          <a:lstStyle/>
          <a:p>
            <a:fld id="{43978029-9DF7-7445-88EF-08A8BCC03D5B}" type="datetime1">
              <a:rPr lang="en-US" smtClean="0"/>
              <a:pPr/>
              <a:t>5/8/2019</a:t>
            </a:fld>
            <a:endParaRPr lang="en-US"/>
          </a:p>
        </p:txBody>
      </p:sp>
      <p:sp>
        <p:nvSpPr>
          <p:cNvPr id="5" name="灯片编号占位符 4">
            <a:extLst>
              <a:ext uri="{FF2B5EF4-FFF2-40B4-BE49-F238E27FC236}">
                <a16:creationId xmlns:a16="http://schemas.microsoft.com/office/drawing/2014/main" xmlns="" id="{727F38BA-6F4F-4E9A-9A20-CDF45B875684}"/>
              </a:ext>
            </a:extLst>
          </p:cNvPr>
          <p:cNvSpPr>
            <a:spLocks noGrp="1"/>
          </p:cNvSpPr>
          <p:nvPr>
            <p:ph type="sldNum" sz="quarter" idx="12"/>
          </p:nvPr>
        </p:nvSpPr>
        <p:spPr/>
        <p:txBody>
          <a:bodyPr/>
          <a:lstStyle/>
          <a:p>
            <a:fld id="{3CC63E4C-4642-794D-A2FD-70F6B81535F5}" type="slidenum">
              <a:rPr lang="en-US" smtClean="0"/>
              <a:pPr/>
              <a:t>3</a:t>
            </a:fld>
            <a:endParaRPr lang="en-US"/>
          </a:p>
        </p:txBody>
      </p:sp>
    </p:spTree>
    <p:extLst>
      <p:ext uri="{BB962C8B-B14F-4D97-AF65-F5344CB8AC3E}">
        <p14:creationId xmlns:p14="http://schemas.microsoft.com/office/powerpoint/2010/main" xmlns="" val="356114961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Course Topics</a:t>
            </a:r>
            <a:endParaRPr lang="zh-CN" altLang="en-US" dirty="0"/>
          </a:p>
        </p:txBody>
      </p:sp>
      <p:sp>
        <p:nvSpPr>
          <p:cNvPr id="3" name="内容占位符 2"/>
          <p:cNvSpPr>
            <a:spLocks noGrp="1"/>
          </p:cNvSpPr>
          <p:nvPr>
            <p:ph idx="1"/>
          </p:nvPr>
        </p:nvSpPr>
        <p:spPr>
          <a:xfrm>
            <a:off x="457200" y="1600200"/>
            <a:ext cx="8499764" cy="4977245"/>
          </a:xfrm>
        </p:spPr>
        <p:txBody>
          <a:bodyPr>
            <a:normAutofit fontScale="92500" lnSpcReduction="20000"/>
          </a:bodyPr>
          <a:lstStyle/>
          <a:p>
            <a:r>
              <a:rPr lang="en-US" altLang="zh-CN" dirty="0"/>
              <a:t>No textbook. </a:t>
            </a:r>
          </a:p>
          <a:p>
            <a:r>
              <a:rPr lang="en-US" altLang="zh-CN" dirty="0"/>
              <a:t>I will introduce the latest research papers, and give you an overview of the recent research progress on the following topics (tentative):</a:t>
            </a:r>
          </a:p>
          <a:p>
            <a:pPr lvl="1"/>
            <a:r>
              <a:rPr lang="en-US" altLang="zh-CN" dirty="0"/>
              <a:t>Multicore Architecture</a:t>
            </a:r>
          </a:p>
          <a:p>
            <a:pPr lvl="1"/>
            <a:r>
              <a:rPr lang="en-US" altLang="zh-CN" dirty="0"/>
              <a:t>Multicore Scheduling &amp; Synchronization</a:t>
            </a:r>
          </a:p>
          <a:p>
            <a:pPr lvl="1"/>
            <a:r>
              <a:rPr lang="en-US" altLang="zh-CN" dirty="0"/>
              <a:t>GPU Resource Management</a:t>
            </a:r>
          </a:p>
          <a:p>
            <a:pPr lvl="1"/>
            <a:r>
              <a:rPr lang="en-US" altLang="zh-CN" dirty="0"/>
              <a:t>Security</a:t>
            </a:r>
          </a:p>
          <a:p>
            <a:pPr lvl="1"/>
            <a:r>
              <a:rPr lang="en-US" altLang="zh-CN" dirty="0"/>
              <a:t>…</a:t>
            </a:r>
          </a:p>
          <a:p>
            <a:r>
              <a:rPr lang="en-US" altLang="zh-CN" dirty="0"/>
              <a:t>The course objective is to give a broad overview of the state of the art, instead of digging deep into any specific topic.</a:t>
            </a:r>
          </a:p>
          <a:p>
            <a:endParaRPr lang="en-US" altLang="zh-CN" dirty="0"/>
          </a:p>
          <a:p>
            <a:endParaRPr lang="zh-CN" altLang="en-US" dirty="0"/>
          </a:p>
        </p:txBody>
      </p:sp>
      <p:sp>
        <p:nvSpPr>
          <p:cNvPr id="4" name="日期占位符 3"/>
          <p:cNvSpPr>
            <a:spLocks noGrp="1"/>
          </p:cNvSpPr>
          <p:nvPr>
            <p:ph type="dt" sz="half" idx="10"/>
          </p:nvPr>
        </p:nvSpPr>
        <p:spPr/>
        <p:txBody>
          <a:bodyPr/>
          <a:lstStyle/>
          <a:p>
            <a:fld id="{43978029-9DF7-7445-88EF-08A8BCC03D5B}" type="datetime1">
              <a:rPr lang="en-US" smtClean="0"/>
              <a:pPr/>
              <a:t>5/8/2019</a:t>
            </a:fld>
            <a:endParaRPr lang="en-US"/>
          </a:p>
        </p:txBody>
      </p:sp>
      <p:sp>
        <p:nvSpPr>
          <p:cNvPr id="6" name="灯片编号占位符 5"/>
          <p:cNvSpPr>
            <a:spLocks noGrp="1"/>
          </p:cNvSpPr>
          <p:nvPr>
            <p:ph type="sldNum" sz="quarter" idx="12"/>
          </p:nvPr>
        </p:nvSpPr>
        <p:spPr/>
        <p:txBody>
          <a:bodyPr/>
          <a:lstStyle/>
          <a:p>
            <a:fld id="{3CC63E4C-4642-794D-A2FD-70F6B81535F5}" type="slidenum">
              <a:rPr lang="en-US" smtClean="0"/>
              <a:pPr/>
              <a:t>4</a:t>
            </a:fld>
            <a:endParaRPr lang="en-US"/>
          </a:p>
        </p:txBody>
      </p:sp>
    </p:spTree>
    <p:extLst>
      <p:ext uri="{BB962C8B-B14F-4D97-AF65-F5344CB8AC3E}">
        <p14:creationId xmlns:p14="http://schemas.microsoft.com/office/powerpoint/2010/main" xmlns="" val="6289396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Grading Scheme</a:t>
            </a:r>
            <a:endParaRPr lang="zh-CN" altLang="en-US" dirty="0"/>
          </a:p>
        </p:txBody>
      </p:sp>
      <p:sp>
        <p:nvSpPr>
          <p:cNvPr id="3" name="内容占位符 2"/>
          <p:cNvSpPr>
            <a:spLocks noGrp="1"/>
          </p:cNvSpPr>
          <p:nvPr>
            <p:ph idx="1"/>
          </p:nvPr>
        </p:nvSpPr>
        <p:spPr>
          <a:xfrm>
            <a:off x="457199" y="1340428"/>
            <a:ext cx="8343901" cy="5122717"/>
          </a:xfrm>
        </p:spPr>
        <p:txBody>
          <a:bodyPr>
            <a:normAutofit fontScale="77500" lnSpcReduction="20000"/>
          </a:bodyPr>
          <a:lstStyle/>
          <a:p>
            <a:r>
              <a:rPr lang="en-US" altLang="zh-CN" dirty="0"/>
              <a:t>Final Exam: 50%</a:t>
            </a:r>
          </a:p>
          <a:p>
            <a:pPr lvl="1"/>
            <a:r>
              <a:rPr lang="en-US" altLang="zh-CN" dirty="0"/>
              <a:t>Covers PPTs on the website; does not include the papers and videos</a:t>
            </a:r>
          </a:p>
          <a:p>
            <a:pPr lvl="1"/>
            <a:r>
              <a:rPr lang="en-US" altLang="zh-CN" dirty="0"/>
              <a:t>It consists of multiple-choice, single-answer questions. The exam is open-book</a:t>
            </a:r>
          </a:p>
          <a:p>
            <a:r>
              <a:rPr lang="en-US" altLang="zh-CN" dirty="0"/>
              <a:t>Project: 50%</a:t>
            </a:r>
          </a:p>
          <a:p>
            <a:pPr lvl="1"/>
            <a:r>
              <a:rPr lang="en-US" altLang="zh-CN" dirty="0"/>
              <a:t>Each group of 1-3 students</a:t>
            </a:r>
          </a:p>
          <a:p>
            <a:pPr lvl="1"/>
            <a:r>
              <a:rPr lang="en-US" altLang="zh-CN" dirty="0"/>
              <a:t>You can propose your own project idea </a:t>
            </a:r>
          </a:p>
          <a:p>
            <a:pPr lvl="2"/>
            <a:r>
              <a:rPr lang="en-US" altLang="zh-CN" dirty="0"/>
              <a:t>Can be a survey of a specific topic</a:t>
            </a:r>
          </a:p>
          <a:p>
            <a:pPr lvl="2"/>
            <a:r>
              <a:rPr lang="en-US" altLang="zh-CN" dirty="0"/>
              <a:t>Can be based on your own research </a:t>
            </a:r>
            <a:r>
              <a:rPr lang="en-US" altLang="zh-CN" dirty="0" smtClean="0"/>
              <a:t>topic</a:t>
            </a:r>
          </a:p>
          <a:p>
            <a:pPr lvl="1"/>
            <a:r>
              <a:rPr lang="en-US" altLang="zh-CN" dirty="0" smtClean="0"/>
              <a:t>Project proposal due 05/22 </a:t>
            </a:r>
            <a:r>
              <a:rPr lang="en-US" altLang="zh-CN" smtClean="0"/>
              <a:t>by email to 59331972@qq.com.</a:t>
            </a:r>
            <a:endParaRPr lang="en-US" altLang="zh-CN" dirty="0"/>
          </a:p>
          <a:p>
            <a:pPr lvl="1"/>
            <a:r>
              <a:rPr lang="en-US" altLang="zh-CN" dirty="0"/>
              <a:t>Project report is due 07-04 (last day of exam week). Minimum 4 pages, in English or Chinese. Do not send me source code.</a:t>
            </a:r>
          </a:p>
          <a:p>
            <a:pPr lvl="1"/>
            <a:r>
              <a:rPr lang="en-US" altLang="zh-CN" dirty="0"/>
              <a:t>Most students get full 50 points </a:t>
            </a:r>
            <a:r>
              <a:rPr lang="en-US" altLang="zh-CN" dirty="0">
                <a:sym typeface="Wingdings" panose="05000000000000000000" pitchFamily="2" charset="2"/>
              </a:rPr>
              <a:t></a:t>
            </a:r>
            <a:endParaRPr lang="en-US" altLang="zh-CN" dirty="0"/>
          </a:p>
        </p:txBody>
      </p:sp>
      <p:sp>
        <p:nvSpPr>
          <p:cNvPr id="4" name="日期占位符 3"/>
          <p:cNvSpPr>
            <a:spLocks noGrp="1"/>
          </p:cNvSpPr>
          <p:nvPr>
            <p:ph type="dt" sz="half" idx="10"/>
          </p:nvPr>
        </p:nvSpPr>
        <p:spPr/>
        <p:txBody>
          <a:bodyPr/>
          <a:lstStyle/>
          <a:p>
            <a:fld id="{43978029-9DF7-7445-88EF-08A8BCC03D5B}" type="datetime1">
              <a:rPr lang="en-US" smtClean="0"/>
              <a:pPr/>
              <a:t>5/8/2019</a:t>
            </a:fld>
            <a:endParaRPr lang="en-US"/>
          </a:p>
        </p:txBody>
      </p:sp>
      <p:sp>
        <p:nvSpPr>
          <p:cNvPr id="6" name="灯片编号占位符 5"/>
          <p:cNvSpPr>
            <a:spLocks noGrp="1"/>
          </p:cNvSpPr>
          <p:nvPr>
            <p:ph type="sldNum" sz="quarter" idx="12"/>
          </p:nvPr>
        </p:nvSpPr>
        <p:spPr/>
        <p:txBody>
          <a:bodyPr/>
          <a:lstStyle/>
          <a:p>
            <a:fld id="{3CC63E4C-4642-794D-A2FD-70F6B81535F5}" type="slidenum">
              <a:rPr lang="en-US" smtClean="0"/>
              <a:pPr/>
              <a:t>5</a:t>
            </a:fld>
            <a:endParaRPr lang="en-US"/>
          </a:p>
        </p:txBody>
      </p:sp>
    </p:spTree>
    <p:extLst>
      <p:ext uri="{BB962C8B-B14F-4D97-AF65-F5344CB8AC3E}">
        <p14:creationId xmlns:p14="http://schemas.microsoft.com/office/powerpoint/2010/main" xmlns="" val="315784218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Teaching Method</a:t>
            </a:r>
            <a:endParaRPr lang="zh-CN" altLang="en-US" dirty="0"/>
          </a:p>
        </p:txBody>
      </p:sp>
      <p:sp>
        <p:nvSpPr>
          <p:cNvPr id="3" name="内容占位符 2"/>
          <p:cNvSpPr>
            <a:spLocks noGrp="1"/>
          </p:cNvSpPr>
          <p:nvPr>
            <p:ph idx="1"/>
          </p:nvPr>
        </p:nvSpPr>
        <p:spPr/>
        <p:txBody>
          <a:bodyPr>
            <a:normAutofit/>
          </a:bodyPr>
          <a:lstStyle/>
          <a:p>
            <a:r>
              <a:rPr lang="en-US" altLang="zh-CN" dirty="0"/>
              <a:t>Reading of the discussed papers before class is encouraged, but not mandatory</a:t>
            </a:r>
          </a:p>
          <a:p>
            <a:r>
              <a:rPr lang="en-US" altLang="zh-CN" dirty="0"/>
              <a:t>I will sometimes play and discuss some videos in class, mainly talks from computer systems conferences from USENIX, ACM/IEEE</a:t>
            </a:r>
          </a:p>
          <a:p>
            <a:pPr lvl="1"/>
            <a:r>
              <a:rPr lang="en-US" altLang="zh-CN" dirty="0"/>
              <a:t>The videos will be put online, along with the slides</a:t>
            </a:r>
          </a:p>
        </p:txBody>
      </p:sp>
      <p:sp>
        <p:nvSpPr>
          <p:cNvPr id="4" name="日期占位符 3"/>
          <p:cNvSpPr>
            <a:spLocks noGrp="1"/>
          </p:cNvSpPr>
          <p:nvPr>
            <p:ph type="dt" sz="half" idx="10"/>
          </p:nvPr>
        </p:nvSpPr>
        <p:spPr/>
        <p:txBody>
          <a:bodyPr/>
          <a:lstStyle/>
          <a:p>
            <a:fld id="{43978029-9DF7-7445-88EF-08A8BCC03D5B}" type="datetime1">
              <a:rPr lang="en-US" smtClean="0"/>
              <a:pPr/>
              <a:t>5/8/2019</a:t>
            </a:fld>
            <a:endParaRPr lang="en-US"/>
          </a:p>
        </p:txBody>
      </p:sp>
      <p:sp>
        <p:nvSpPr>
          <p:cNvPr id="6" name="灯片编号占位符 5"/>
          <p:cNvSpPr>
            <a:spLocks noGrp="1"/>
          </p:cNvSpPr>
          <p:nvPr>
            <p:ph type="sldNum" sz="quarter" idx="12"/>
          </p:nvPr>
        </p:nvSpPr>
        <p:spPr/>
        <p:txBody>
          <a:bodyPr/>
          <a:lstStyle/>
          <a:p>
            <a:fld id="{3CC63E4C-4642-794D-A2FD-70F6B81535F5}" type="slidenum">
              <a:rPr lang="en-US" smtClean="0"/>
              <a:pPr/>
              <a:t>6</a:t>
            </a:fld>
            <a:endParaRPr lang="en-US"/>
          </a:p>
        </p:txBody>
      </p:sp>
    </p:spTree>
    <p:extLst>
      <p:ext uri="{BB962C8B-B14F-4D97-AF65-F5344CB8AC3E}">
        <p14:creationId xmlns:p14="http://schemas.microsoft.com/office/powerpoint/2010/main" xmlns="" val="217244692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点名政策</a:t>
            </a:r>
          </a:p>
        </p:txBody>
      </p:sp>
      <p:sp>
        <p:nvSpPr>
          <p:cNvPr id="3" name="内容占位符 2"/>
          <p:cNvSpPr>
            <a:spLocks noGrp="1"/>
          </p:cNvSpPr>
          <p:nvPr>
            <p:ph idx="1"/>
          </p:nvPr>
        </p:nvSpPr>
        <p:spPr/>
        <p:txBody>
          <a:bodyPr>
            <a:normAutofit/>
          </a:bodyPr>
          <a:lstStyle/>
          <a:p>
            <a:r>
              <a:rPr lang="zh-CN" altLang="en-US" dirty="0"/>
              <a:t>本课程</a:t>
            </a:r>
            <a:r>
              <a:rPr lang="zh-CN" altLang="en-US" sz="3200" dirty="0"/>
              <a:t>不点名，凭个人兴趣上课，上课提问回答不计分</a:t>
            </a:r>
            <a:endParaRPr lang="en-US" altLang="zh-CN" sz="3200" dirty="0"/>
          </a:p>
          <a:p>
            <a:r>
              <a:rPr lang="zh-CN" altLang="en-US" dirty="0"/>
              <a:t>本课程至今，只有极少数不参加考试，不提交报告的</a:t>
            </a:r>
            <a:r>
              <a:rPr lang="zh-CN" altLang="en-US"/>
              <a:t>学生会不通过</a:t>
            </a:r>
            <a:endParaRPr lang="en-US" altLang="zh-CN" dirty="0"/>
          </a:p>
          <a:p>
            <a:pPr lvl="1"/>
            <a:r>
              <a:rPr lang="zh-CN" altLang="en-US" dirty="0"/>
              <a:t>不要为了混学分来上课</a:t>
            </a:r>
          </a:p>
        </p:txBody>
      </p:sp>
    </p:spTree>
    <p:extLst>
      <p:ext uri="{BB962C8B-B14F-4D97-AF65-F5344CB8AC3E}">
        <p14:creationId xmlns:p14="http://schemas.microsoft.com/office/powerpoint/2010/main" xmlns="" val="32415539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17184</TotalTime>
  <Words>494</Words>
  <Application>Microsoft Office PowerPoint</Application>
  <PresentationFormat>全屏显示(4:3)</PresentationFormat>
  <Paragraphs>55</Paragraphs>
  <Slides>7</Slides>
  <Notes>1</Notes>
  <HiddenSlides>0</HiddenSlides>
  <MMClips>0</MMClips>
  <ScaleCrop>false</ScaleCrop>
  <HeadingPairs>
    <vt:vector size="4" baseType="variant">
      <vt:variant>
        <vt:lpstr>主题</vt:lpstr>
      </vt:variant>
      <vt:variant>
        <vt:i4>1</vt:i4>
      </vt:variant>
      <vt:variant>
        <vt:lpstr>幻灯片标题</vt:lpstr>
      </vt:variant>
      <vt:variant>
        <vt:i4>7</vt:i4>
      </vt:variant>
    </vt:vector>
  </HeadingPairs>
  <TitlesOfParts>
    <vt:vector size="8" baseType="lpstr">
      <vt:lpstr>Office Theme</vt:lpstr>
      <vt:lpstr>Advanced Operating Systems</vt:lpstr>
      <vt:lpstr>Logistics</vt:lpstr>
      <vt:lpstr>Course Scope</vt:lpstr>
      <vt:lpstr>Course Topics</vt:lpstr>
      <vt:lpstr>Grading Scheme</vt:lpstr>
      <vt:lpstr>Teaching Method</vt:lpstr>
      <vt:lpstr>点名政策</vt:lpstr>
    </vt:vector>
  </TitlesOfParts>
  <Company>UC Berkeley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61C: Great Ideas in Computer Architecture (Machine Structures)</dc:title>
  <dc:creator>Randy Katz</dc:creator>
  <cp:lastModifiedBy>Windows 用户</cp:lastModifiedBy>
  <cp:revision>181</cp:revision>
  <cp:lastPrinted>2011-02-23T00:18:43Z</cp:lastPrinted>
  <dcterms:created xsi:type="dcterms:W3CDTF">2011-02-23T00:15:40Z</dcterms:created>
  <dcterms:modified xsi:type="dcterms:W3CDTF">2019-05-08T06:26:05Z</dcterms:modified>
</cp:coreProperties>
</file>