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256" r:id="rId2"/>
    <p:sldId id="420" r:id="rId3"/>
    <p:sldId id="426" r:id="rId4"/>
    <p:sldId id="415" r:id="rId5"/>
    <p:sldId id="424" r:id="rId6"/>
    <p:sldId id="428" r:id="rId7"/>
    <p:sldId id="396" r:id="rId8"/>
    <p:sldId id="435" r:id="rId9"/>
    <p:sldId id="442" r:id="rId10"/>
    <p:sldId id="412" r:id="rId11"/>
    <p:sldId id="444" r:id="rId12"/>
    <p:sldId id="445" r:id="rId13"/>
    <p:sldId id="416" r:id="rId14"/>
    <p:sldId id="365" r:id="rId15"/>
    <p:sldId id="363" r:id="rId16"/>
    <p:sldId id="366" r:id="rId17"/>
    <p:sldId id="369" r:id="rId18"/>
    <p:sldId id="370" r:id="rId19"/>
    <p:sldId id="357" r:id="rId20"/>
    <p:sldId id="388" r:id="rId21"/>
    <p:sldId id="358" r:id="rId22"/>
    <p:sldId id="339" r:id="rId23"/>
    <p:sldId id="402" r:id="rId24"/>
    <p:sldId id="403" r:id="rId25"/>
    <p:sldId id="404" r:id="rId26"/>
    <p:sldId id="405" r:id="rId27"/>
    <p:sldId id="407" r:id="rId28"/>
    <p:sldId id="399" r:id="rId29"/>
    <p:sldId id="493" r:id="rId30"/>
    <p:sldId id="610" r:id="rId31"/>
    <p:sldId id="486" r:id="rId32"/>
    <p:sldId id="488" r:id="rId33"/>
    <p:sldId id="489" r:id="rId34"/>
    <p:sldId id="507" r:id="rId35"/>
    <p:sldId id="516" r:id="rId36"/>
    <p:sldId id="568" r:id="rId37"/>
    <p:sldId id="548" r:id="rId38"/>
    <p:sldId id="549" r:id="rId39"/>
    <p:sldId id="550" r:id="rId40"/>
    <p:sldId id="551" r:id="rId41"/>
    <p:sldId id="552" r:id="rId42"/>
    <p:sldId id="556" r:id="rId43"/>
    <p:sldId id="557" r:id="rId44"/>
    <p:sldId id="558" r:id="rId45"/>
    <p:sldId id="560" r:id="rId46"/>
    <p:sldId id="561" r:id="rId47"/>
    <p:sldId id="563" r:id="rId48"/>
    <p:sldId id="572" r:id="rId49"/>
    <p:sldId id="589" r:id="rId50"/>
    <p:sldId id="590" r:id="rId51"/>
    <p:sldId id="592" r:id="rId52"/>
    <p:sldId id="576" r:id="rId53"/>
    <p:sldId id="578" r:id="rId54"/>
    <p:sldId id="423" r:id="rId55"/>
    <p:sldId id="574" r:id="rId56"/>
  </p:sldIdLst>
  <p:sldSz cx="9144000" cy="6858000" type="screen4x3"/>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itchFamily="66" charset="0"/>
        <a:ea typeface="+mn-ea"/>
        <a:cs typeface="+mn-cs"/>
      </a:defRPr>
    </a:lvl5pPr>
    <a:lvl6pPr marL="2286000" algn="l" defTabSz="914400" rtl="0" eaLnBrk="1" latinLnBrk="0" hangingPunct="1">
      <a:defRPr b="1" kern="1200">
        <a:solidFill>
          <a:schemeClr val="tx1"/>
        </a:solidFill>
        <a:latin typeface="Comic Sans MS" pitchFamily="66" charset="0"/>
        <a:ea typeface="+mn-ea"/>
        <a:cs typeface="+mn-cs"/>
      </a:defRPr>
    </a:lvl6pPr>
    <a:lvl7pPr marL="2743200" algn="l" defTabSz="914400" rtl="0" eaLnBrk="1" latinLnBrk="0" hangingPunct="1">
      <a:defRPr b="1" kern="1200">
        <a:solidFill>
          <a:schemeClr val="tx1"/>
        </a:solidFill>
        <a:latin typeface="Comic Sans MS" pitchFamily="66" charset="0"/>
        <a:ea typeface="+mn-ea"/>
        <a:cs typeface="+mn-cs"/>
      </a:defRPr>
    </a:lvl7pPr>
    <a:lvl8pPr marL="3200400" algn="l" defTabSz="914400" rtl="0" eaLnBrk="1" latinLnBrk="0" hangingPunct="1">
      <a:defRPr b="1" kern="1200">
        <a:solidFill>
          <a:schemeClr val="tx1"/>
        </a:solidFill>
        <a:latin typeface="Comic Sans MS" pitchFamily="66" charset="0"/>
        <a:ea typeface="+mn-ea"/>
        <a:cs typeface="+mn-cs"/>
      </a:defRPr>
    </a:lvl8pPr>
    <a:lvl9pPr marL="3657600" algn="l" defTabSz="914400" rtl="0" eaLnBrk="1" latinLnBrk="0" hangingPunct="1">
      <a:defRPr b="1"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4" autoAdjust="0"/>
    <p:restoredTop sz="83710" autoAdjust="0"/>
  </p:normalViewPr>
  <p:slideViewPr>
    <p:cSldViewPr>
      <p:cViewPr varScale="1">
        <p:scale>
          <a:sx n="110" d="100"/>
          <a:sy n="110" d="100"/>
        </p:scale>
        <p:origin x="3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571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BA8CB5D1-E2E3-4A59-9DC0-8DACC7A4DD4D}" type="slidenum">
              <a:rPr lang="en-US" sz="1300" b="0"/>
              <a:pPr algn="ctr" defTabSz="917575">
                <a:lnSpc>
                  <a:spcPct val="90000"/>
                </a:lnSpc>
              </a:pPr>
              <a:t>‹#›</a:t>
            </a:fld>
            <a:endParaRPr lang="en-US" sz="1300" b="0"/>
          </a:p>
        </p:txBody>
      </p:sp>
    </p:spTree>
    <p:extLst>
      <p:ext uri="{BB962C8B-B14F-4D97-AF65-F5344CB8AC3E}">
        <p14:creationId xmlns:p14="http://schemas.microsoft.com/office/powerpoint/2010/main" val="3646789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05313" y="6956425"/>
            <a:ext cx="792162" cy="2714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315" tIns="46997" rIns="92315" bIns="46997">
            <a:spAutoFit/>
          </a:bodyPr>
          <a:lstStyle/>
          <a:p>
            <a:pPr algn="ctr" defTabSz="917575">
              <a:lnSpc>
                <a:spcPct val="90000"/>
              </a:lnSpc>
            </a:pPr>
            <a:r>
              <a:rPr lang="en-US" sz="1300" b="0"/>
              <a:t>Page </a:t>
            </a:r>
            <a:fld id="{4900B7D2-DFC6-4731-89E8-17DBBABF76AE}" type="slidenum">
              <a:rPr lang="en-US" sz="1300" b="0"/>
              <a:pPr algn="ctr" defTabSz="917575">
                <a:lnSpc>
                  <a:spcPct val="90000"/>
                </a:lnSpc>
              </a:pPr>
              <a:t>‹#›</a:t>
            </a:fld>
            <a:endParaRPr lang="en-US" sz="1300" b="0"/>
          </a:p>
        </p:txBody>
      </p:sp>
      <p:sp>
        <p:nvSpPr>
          <p:cNvPr id="51203" name="Rectangle 3"/>
          <p:cNvSpPr>
            <a:spLocks noGrp="1" noRot="1" noChangeAspect="1" noChangeArrowheads="1" noTextEdit="1"/>
          </p:cNvSpPr>
          <p:nvPr>
            <p:ph type="sldImg" idx="2"/>
          </p:nvPr>
        </p:nvSpPr>
        <p:spPr bwMode="auto">
          <a:xfrm>
            <a:off x="2971800" y="547688"/>
            <a:ext cx="3659188" cy="27447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p:cNvSpPr>
            <a:spLocks noGrp="1" noChangeArrowheads="1"/>
          </p:cNvSpPr>
          <p:nvPr>
            <p:ph type="body" sz="quarter" idx="3"/>
          </p:nvPr>
        </p:nvSpPr>
        <p:spPr bwMode="auto">
          <a:xfrm>
            <a:off x="1281113" y="3475038"/>
            <a:ext cx="7038975" cy="3292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672" tIns="46997" rIns="95672" bIns="46997"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1401594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971800" y="549275"/>
            <a:ext cx="3657600" cy="2743200"/>
          </a:xfrm>
          <a:ln/>
        </p:spPr>
      </p:sp>
      <p:sp>
        <p:nvSpPr>
          <p:cNvPr id="54275" name="Rectangle 3"/>
          <p:cNvSpPr>
            <a:spLocks noGrp="1" noChangeArrowheads="1"/>
          </p:cNvSpPr>
          <p:nvPr>
            <p:ph type="body" idx="1"/>
          </p:nvPr>
        </p:nvSpPr>
        <p:spPr>
          <a:xfrm>
            <a:off x="960438" y="3475038"/>
            <a:ext cx="7680325" cy="3290887"/>
          </a:xfrm>
          <a:noFill/>
        </p:spPr>
        <p:txBody>
          <a:bodyPr/>
          <a:lstStyle/>
          <a:p>
            <a:r>
              <a:rPr lang="en-US"/>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r>
              <a:rPr lang="en-US"/>
              <a:t>The name we give to such an integrated system is a Societal Scale Information System, a name meant to evoke its scale – enormous -  and purpose – benefiting people and the economy.</a:t>
            </a:r>
          </a:p>
          <a:p>
            <a:endParaRPr lang="en-US"/>
          </a:p>
          <a:p>
            <a:r>
              <a:rPr lang="en-US"/>
              <a:t>I will leave the details of all the specific applications that Ruzena mentioned, be it to energy efficiency or education or disaster response the social sciences, and indeed most details, to later talks and posters. </a:t>
            </a:r>
          </a:p>
          <a:p>
            <a:r>
              <a:rPr lang="en-US"/>
              <a:t>Some topics were covered in depth the last time we met, so I will only give you highlights of progress since then, </a:t>
            </a:r>
          </a:p>
          <a:p>
            <a:r>
              <a:rPr lang="en-US"/>
              <a:t>and provide pointers for further information.</a:t>
            </a:r>
          </a:p>
          <a:p>
            <a:endParaRPr lang="en-US"/>
          </a:p>
          <a:p>
            <a:r>
              <a:rPr lang="en-US"/>
              <a:t> My main goal is to show you the breadth of work, and give you a vision of how it all ties together.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93A11D0-8094-4E9E-AF04-D325225EC67C}" type="slidenum">
              <a:rPr lang="en-US" sz="1200">
                <a:latin typeface="Times New Roman" pitchFamily="18" charset="0"/>
              </a:rPr>
              <a:pPr/>
              <a:t>37</a:t>
            </a:fld>
            <a:endParaRPr lang="en-US" sz="1200">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24C6BB3-22D6-46C4-8C6C-E0925AD366B6}" type="slidenum">
              <a:rPr lang="en-US" sz="1200">
                <a:latin typeface="Times New Roman" pitchFamily="18" charset="0"/>
              </a:rPr>
              <a:pPr/>
              <a:t>38</a:t>
            </a:fld>
            <a:endParaRPr lang="en-US" sz="1200">
              <a:latin typeface="Times New Roman" pitchFamily="18"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5798D1E8-E6E1-4703-93D6-1CBA794F7427}" type="slidenum">
              <a:rPr lang="en-US" sz="1200">
                <a:latin typeface="Times New Roman" pitchFamily="18" charset="0"/>
              </a:rPr>
              <a:pPr/>
              <a:t>40</a:t>
            </a:fld>
            <a:endParaRPr lang="en-US" sz="1200">
              <a:latin typeface="Times New Roman" pitchFamily="18"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A72BF57-D846-44EF-A869-C72FFCF39BAD}" type="slidenum">
              <a:rPr lang="en-US" sz="1200">
                <a:latin typeface="Times New Roman" pitchFamily="18" charset="0"/>
              </a:rPr>
              <a:pPr/>
              <a:t>41</a:t>
            </a:fld>
            <a:endParaRPr lang="en-US" sz="1200">
              <a:latin typeface="Times New Roman" pitchFamily="18"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3D4FE28-3B9B-4158-8C71-4AB46D3475E4}" type="slidenum">
              <a:rPr lang="en-US" sz="1200">
                <a:latin typeface="Times New Roman" pitchFamily="18" charset="0"/>
              </a:rPr>
              <a:pPr/>
              <a:t>42</a:t>
            </a:fld>
            <a:endParaRPr lang="en-US" sz="1200">
              <a:latin typeface="Times New Roman" pitchFamily="18"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E1FD8D2F-11F7-4278-B0E0-5C998A39B58F}" type="slidenum">
              <a:rPr lang="en-US" sz="1200">
                <a:latin typeface="Times New Roman" pitchFamily="18" charset="0"/>
              </a:rPr>
              <a:pPr/>
              <a:t>43</a:t>
            </a:fld>
            <a:endParaRPr lang="en-US" sz="1200">
              <a:latin typeface="Times New Roman" pitchFamily="18"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xfrm>
            <a:off x="5437358" y="6947941"/>
            <a:ext cx="4161626" cy="36601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Verdana" pitchFamily="34" charset="0"/>
                <a:ea typeface="MS PGothic" pitchFamily="34" charset="-128"/>
              </a:defRPr>
            </a:lvl1pPr>
            <a:lvl2pPr marL="742950" indent="-285750" defTabSz="923925">
              <a:defRPr sz="2400">
                <a:solidFill>
                  <a:schemeClr val="tx1"/>
                </a:solidFill>
                <a:latin typeface="Verdana" pitchFamily="34" charset="0"/>
                <a:ea typeface="MS PGothic" pitchFamily="34" charset="-128"/>
              </a:defRPr>
            </a:lvl2pPr>
            <a:lvl3pPr marL="1143000" indent="-228600" defTabSz="923925">
              <a:defRPr sz="2400">
                <a:solidFill>
                  <a:schemeClr val="tx1"/>
                </a:solidFill>
                <a:latin typeface="Verdana" pitchFamily="34" charset="0"/>
                <a:ea typeface="MS PGothic" pitchFamily="34" charset="-128"/>
              </a:defRPr>
            </a:lvl3pPr>
            <a:lvl4pPr marL="1600200" indent="-228600" defTabSz="923925">
              <a:defRPr sz="2400">
                <a:solidFill>
                  <a:schemeClr val="tx1"/>
                </a:solidFill>
                <a:latin typeface="Verdana" pitchFamily="34" charset="0"/>
                <a:ea typeface="MS PGothic" pitchFamily="34" charset="-128"/>
              </a:defRPr>
            </a:lvl4pPr>
            <a:lvl5pPr marL="2057400" indent="-228600" defTabSz="923925">
              <a:defRPr sz="2400">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8D7C5199-6B6A-4584-9614-95B7E899EA14}" type="slidenum">
              <a:rPr lang="en-US" sz="1200">
                <a:latin typeface="Times New Roman" pitchFamily="18" charset="0"/>
              </a:rPr>
              <a:pPr/>
              <a:t>44</a:t>
            </a:fld>
            <a:endParaRPr lang="en-US" sz="1200">
              <a:latin typeface="Times New Roman" pitchFamily="18"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971800" y="549275"/>
            <a:ext cx="3657600" cy="2743200"/>
          </a:xfrm>
          <a:ln/>
        </p:spPr>
      </p:sp>
      <p:sp>
        <p:nvSpPr>
          <p:cNvPr id="56323" name="Rectangle 3"/>
          <p:cNvSpPr>
            <a:spLocks noGrp="1" noChangeArrowheads="1"/>
          </p:cNvSpPr>
          <p:nvPr>
            <p:ph type="body" idx="1"/>
          </p:nvPr>
        </p:nvSpPr>
        <p:spPr>
          <a:xfrm>
            <a:off x="1279525" y="3475038"/>
            <a:ext cx="7042150" cy="3290887"/>
          </a:xfrm>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xfrm>
            <a:off x="1282700" y="3475038"/>
            <a:ext cx="7035800" cy="3292475"/>
          </a:xfrm>
          <a:noFill/>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lIns="95670" tIns="46996" rIns="95670" bIns="4699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987675" y="468313"/>
            <a:ext cx="3644900" cy="2733675"/>
          </a:xfrm>
          <a:ln>
            <a:noFill/>
          </a:ln>
          <a:extLst>
            <a:ext uri="{91240B29-F687-4F45-9708-019B960494DF}">
              <a14:hiddenLine xmlns:a14="http://schemas.microsoft.com/office/drawing/2010/main" w="12700">
                <a:solidFill>
                  <a:schemeClr val="tx1"/>
                </a:solidFill>
                <a:miter lim="800000"/>
                <a:headEnd/>
                <a:tailEnd/>
              </a14:hiddenLine>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685800" y="2130425"/>
            <a:ext cx="77724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42122571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048195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0816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162800" cy="533400"/>
          </a:xfrm>
        </p:spPr>
        <p:txBody>
          <a:bodyPr/>
          <a:lstStyle/>
          <a:p>
            <a:r>
              <a:rPr lang="en-US"/>
              <a:t>Click to edit Master title style</a:t>
            </a:r>
          </a:p>
        </p:txBody>
      </p:sp>
      <p:sp>
        <p:nvSpPr>
          <p:cNvPr id="3" name="Text Placeholder 2"/>
          <p:cNvSpPr>
            <a:spLocks noGrp="1"/>
          </p:cNvSpPr>
          <p:nvPr>
            <p:ph type="body" sz="half" idx="1"/>
          </p:nvPr>
        </p:nvSpPr>
        <p:spPr>
          <a:xfrm>
            <a:off x="6096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98098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2296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83016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14400"/>
            <a:ext cx="38862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19949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4855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296075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408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646703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80798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152400"/>
            <a:ext cx="71628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ctr" anchorCtr="0" compatLnSpc="1">
            <a:prstTxWarp prst="textNoShape">
              <a:avLst/>
            </a:prstTxWarp>
          </a:bodyPr>
          <a:lstStyle/>
          <a:p>
            <a:pPr lvl="0"/>
            <a:r>
              <a:rPr lang="en-US"/>
              <a:t>Slide Title</a:t>
            </a:r>
          </a:p>
        </p:txBody>
      </p:sp>
      <p:sp>
        <p:nvSpPr>
          <p:cNvPr id="1027" name="Rectangle 3"/>
          <p:cNvSpPr>
            <a:spLocks noGrp="1" noChangeArrowheads="1"/>
          </p:cNvSpPr>
          <p:nvPr>
            <p:ph type="body" idx="1"/>
          </p:nvPr>
        </p:nvSpPr>
        <p:spPr bwMode="auto">
          <a:xfrm>
            <a:off x="609600" y="914400"/>
            <a:ext cx="79248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ChangeArrowheads="1"/>
          </p:cNvSpPr>
          <p:nvPr userDrawn="1"/>
        </p:nvSpPr>
        <p:spPr bwMode="auto">
          <a:xfrm>
            <a:off x="7891463" y="6551613"/>
            <a:ext cx="1100137" cy="301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a:solidFill>
                  <a:srgbClr val="2A40E2"/>
                </a:solidFill>
              </a:rPr>
              <a:t>Lec 1.</a:t>
            </a:r>
            <a:fld id="{9522E429-7EC7-4536-BDD5-1689CD53D590}" type="slidenum">
              <a:rPr lang="en-US" sz="1400">
                <a:solidFill>
                  <a:srgbClr val="2A40E2"/>
                </a:solidFill>
              </a:rPr>
              <a:pPr algn="ctr"/>
              <a:t>‹#›</a:t>
            </a:fld>
            <a:endParaRPr lang="en-US" sz="1400" b="0" i="1">
              <a:solidFill>
                <a:srgbClr val="2A40E2"/>
              </a:solidFill>
            </a:endParaRPr>
          </a:p>
        </p:txBody>
      </p:sp>
      <p:sp>
        <p:nvSpPr>
          <p:cNvPr id="1030" name="Line 6"/>
          <p:cNvSpPr>
            <a:spLocks noChangeShapeType="1"/>
          </p:cNvSpPr>
          <p:nvPr userDrawn="1"/>
        </p:nvSpPr>
        <p:spPr bwMode="auto">
          <a:xfrm>
            <a:off x="990600" y="685800"/>
            <a:ext cx="71628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anim calcmode="lin" valueType="num">
                                      <p:cBhvr additive="base">
                                        <p:cTn id="11" dur="500" fill="hold"/>
                                        <p:tgtEl>
                                          <p:spTgt spid="102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0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anim calcmode="lin" valueType="num">
                                      <p:cBhvr additive="base">
                                        <p:cTn id="15" dur="500" fill="hold"/>
                                        <p:tgtEl>
                                          <p:spTgt spid="102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anim calcmode="lin" valueType="num">
                                      <p:cBhvr additive="base">
                                        <p:cTn id="23" dur="500" fill="hold"/>
                                        <p:tgtEl>
                                          <p:spTgt spid="102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2">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1+#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lnSpc>
          <a:spcPct val="90000"/>
        </a:lnSpc>
        <a:spcBef>
          <a:spcPct val="0"/>
        </a:spcBef>
        <a:spcAft>
          <a:spcPct val="0"/>
        </a:spcAft>
        <a:defRPr sz="2400" b="1">
          <a:solidFill>
            <a:srgbClr val="2A40E2"/>
          </a:solidFill>
          <a:latin typeface="+mj-lt"/>
          <a:ea typeface="+mj-ea"/>
          <a:cs typeface="+mj-cs"/>
        </a:defRPr>
      </a:lvl1pPr>
      <a:lvl2pPr algn="ctr" rtl="0" eaLnBrk="0" fontAlgn="base" hangingPunct="0">
        <a:lnSpc>
          <a:spcPct val="90000"/>
        </a:lnSpc>
        <a:spcBef>
          <a:spcPct val="0"/>
        </a:spcBef>
        <a:spcAft>
          <a:spcPct val="0"/>
        </a:spcAft>
        <a:defRPr sz="2400" b="1">
          <a:solidFill>
            <a:srgbClr val="2A40E2"/>
          </a:solidFill>
          <a:latin typeface="Comic Sans MS" pitchFamily="66" charset="0"/>
        </a:defRPr>
      </a:lvl2pPr>
      <a:lvl3pPr algn="ctr" rtl="0" eaLnBrk="0" fontAlgn="base" hangingPunct="0">
        <a:lnSpc>
          <a:spcPct val="90000"/>
        </a:lnSpc>
        <a:spcBef>
          <a:spcPct val="0"/>
        </a:spcBef>
        <a:spcAft>
          <a:spcPct val="0"/>
        </a:spcAft>
        <a:defRPr sz="2400" b="1">
          <a:solidFill>
            <a:srgbClr val="2A40E2"/>
          </a:solidFill>
          <a:latin typeface="Comic Sans MS" pitchFamily="66" charset="0"/>
        </a:defRPr>
      </a:lvl3pPr>
      <a:lvl4pPr algn="ctr" rtl="0" eaLnBrk="0" fontAlgn="base" hangingPunct="0">
        <a:lnSpc>
          <a:spcPct val="90000"/>
        </a:lnSpc>
        <a:spcBef>
          <a:spcPct val="0"/>
        </a:spcBef>
        <a:spcAft>
          <a:spcPct val="0"/>
        </a:spcAft>
        <a:defRPr sz="2400" b="1">
          <a:solidFill>
            <a:srgbClr val="2A40E2"/>
          </a:solidFill>
          <a:latin typeface="Comic Sans MS" pitchFamily="66" charset="0"/>
        </a:defRPr>
      </a:lvl4pPr>
      <a:lvl5pPr algn="ctr" rtl="0" eaLnBrk="0" fontAlgn="base" hangingPunct="0">
        <a:lnSpc>
          <a:spcPct val="90000"/>
        </a:lnSpc>
        <a:spcBef>
          <a:spcPct val="0"/>
        </a:spcBef>
        <a:spcAft>
          <a:spcPct val="0"/>
        </a:spcAft>
        <a:defRPr sz="2400" b="1">
          <a:solidFill>
            <a:srgbClr val="2A40E2"/>
          </a:solidFill>
          <a:latin typeface="Comic Sans MS" pitchFamily="66"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200"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sz="2000"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20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20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oleObject" Target="../embeddings/oleObject3.bin"/><Relationship Id="rId18" Type="http://schemas.openxmlformats.org/officeDocument/2006/relationships/image" Target="../media/image15.png"/><Relationship Id="rId3" Type="http://schemas.openxmlformats.org/officeDocument/2006/relationships/notesSlide" Target="../notesSlides/notesSlide2.xml"/><Relationship Id="rId7" Type="http://schemas.openxmlformats.org/officeDocument/2006/relationships/image" Target="../media/image4.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slideLayout" Target="../slideLayouts/slideLayout2.xml"/><Relationship Id="rId16"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10.jpeg"/><Relationship Id="rId5" Type="http://schemas.openxmlformats.org/officeDocument/2006/relationships/image" Target="../media/image8.png"/><Relationship Id="rId15" Type="http://schemas.openxmlformats.org/officeDocument/2006/relationships/image" Target="../media/image12.png"/><Relationship Id="rId10"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oleObject" Target="../embeddings/oleObject2.bin"/><Relationship Id="rId1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e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295400"/>
            <a:ext cx="7848600" cy="2057400"/>
          </a:xfrm>
          <a:noFill/>
        </p:spPr>
        <p:txBody>
          <a:bodyPr/>
          <a:lstStyle/>
          <a:p>
            <a:r>
              <a:rPr lang="en-US" sz="3200" dirty="0"/>
              <a:t>Advanced Operating Systems</a:t>
            </a:r>
            <a:br>
              <a:rPr lang="en-US" sz="3200" dirty="0"/>
            </a:br>
            <a:r>
              <a:rPr lang="en-US" sz="3200" dirty="0"/>
              <a:t>L01: Overview of </a:t>
            </a:r>
            <a:r>
              <a:rPr lang="en-US" sz="3200"/>
              <a:t>OS Concepts</a:t>
            </a:r>
            <a:endParaRPr lang="en-US" sz="3000" dirty="0"/>
          </a:p>
        </p:txBody>
      </p:sp>
      <p:sp>
        <p:nvSpPr>
          <p:cNvPr id="3075" name="Rectangle 3"/>
          <p:cNvSpPr>
            <a:spLocks noGrp="1" noChangeArrowheads="1"/>
          </p:cNvSpPr>
          <p:nvPr>
            <p:ph type="subTitle" idx="1"/>
          </p:nvPr>
        </p:nvSpPr>
        <p:spPr>
          <a:xfrm>
            <a:off x="609600" y="4191000"/>
            <a:ext cx="8001000" cy="1447800"/>
          </a:xfrm>
          <a:noFill/>
        </p:spPr>
        <p:txBody>
          <a:bodyPr/>
          <a:lstStyle/>
          <a:p>
            <a:pPr marL="285750" indent="-285750"/>
            <a:r>
              <a:rPr lang="en-US" dirty="0"/>
              <a:t>Summer 2019, ZJU</a:t>
            </a:r>
          </a:p>
        </p:txBody>
      </p:sp>
      <p:sp>
        <p:nvSpPr>
          <p:cNvPr id="4" name="文本框 3">
            <a:extLst>
              <a:ext uri="{FF2B5EF4-FFF2-40B4-BE49-F238E27FC236}">
                <a16:creationId xmlns:a16="http://schemas.microsoft.com/office/drawing/2014/main" id="{E69D983B-A8C9-4AC2-862F-1E1B4B9D0159}"/>
              </a:ext>
            </a:extLst>
          </p:cNvPr>
          <p:cNvSpPr txBox="1"/>
          <p:nvPr/>
        </p:nvSpPr>
        <p:spPr>
          <a:xfrm>
            <a:off x="6629400" y="6498771"/>
            <a:ext cx="2287806" cy="253916"/>
          </a:xfrm>
          <a:prstGeom prst="rect">
            <a:avLst/>
          </a:prstGeom>
          <a:noFill/>
        </p:spPr>
        <p:txBody>
          <a:bodyPr wrap="none" rtlCol="0">
            <a:spAutoFit/>
          </a:bodyPr>
          <a:lstStyle/>
          <a:p>
            <a:r>
              <a:rPr lang="en-US" altLang="zh-CN" sz="1050" b="0" dirty="0"/>
              <a:t>Slides credit: Berkeley CS194-24</a:t>
            </a:r>
            <a:endParaRPr lang="zh-CN" altLang="en-US" sz="1050" b="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228600"/>
            <a:ext cx="7239000" cy="381000"/>
          </a:xfrm>
          <a:noFill/>
        </p:spPr>
        <p:txBody>
          <a:bodyPr/>
          <a:lstStyle/>
          <a:p>
            <a:r>
              <a:rPr lang="en-US"/>
              <a:t>Sample of Computer Architecture Topics</a:t>
            </a:r>
          </a:p>
        </p:txBody>
      </p:sp>
      <p:sp>
        <p:nvSpPr>
          <p:cNvPr id="14339" name="Line 3"/>
          <p:cNvSpPr>
            <a:spLocks noChangeShapeType="1"/>
          </p:cNvSpPr>
          <p:nvPr/>
        </p:nvSpPr>
        <p:spPr bwMode="auto">
          <a:xfrm flipV="1">
            <a:off x="1785938" y="3998913"/>
            <a:ext cx="508000" cy="939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Line 4"/>
          <p:cNvSpPr>
            <a:spLocks noChangeShapeType="1"/>
          </p:cNvSpPr>
          <p:nvPr/>
        </p:nvSpPr>
        <p:spPr bwMode="auto">
          <a:xfrm>
            <a:off x="2306638" y="4005263"/>
            <a:ext cx="2501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p:cNvSpPr>
            <a:spLocks noChangeShapeType="1"/>
          </p:cNvSpPr>
          <p:nvPr/>
        </p:nvSpPr>
        <p:spPr bwMode="auto">
          <a:xfrm flipH="1">
            <a:off x="4275138" y="4075113"/>
            <a:ext cx="558800" cy="901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1773238" y="4926013"/>
            <a:ext cx="2501900" cy="228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p:cNvSpPr>
            <a:spLocks noChangeShapeType="1"/>
          </p:cNvSpPr>
          <p:nvPr/>
        </p:nvSpPr>
        <p:spPr bwMode="auto">
          <a:xfrm>
            <a:off x="4814888" y="4049713"/>
            <a:ext cx="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p:cNvSpPr>
            <a:spLocks noChangeShapeType="1"/>
          </p:cNvSpPr>
          <p:nvPr/>
        </p:nvSpPr>
        <p:spPr bwMode="auto">
          <a:xfrm flipH="1">
            <a:off x="4287838" y="4379913"/>
            <a:ext cx="53340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Rectangle 9"/>
          <p:cNvSpPr>
            <a:spLocks noChangeArrowheads="1"/>
          </p:cNvSpPr>
          <p:nvPr/>
        </p:nvSpPr>
        <p:spPr bwMode="auto">
          <a:xfrm>
            <a:off x="1747838" y="4951413"/>
            <a:ext cx="264160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t>Instruction Set Architecture</a:t>
            </a:r>
          </a:p>
        </p:txBody>
      </p:sp>
      <p:sp>
        <p:nvSpPr>
          <p:cNvPr id="14346" name="Rectangle 10"/>
          <p:cNvSpPr>
            <a:spLocks noChangeArrowheads="1"/>
          </p:cNvSpPr>
          <p:nvPr/>
        </p:nvSpPr>
        <p:spPr bwMode="auto">
          <a:xfrm>
            <a:off x="1735138" y="5278438"/>
            <a:ext cx="3400425" cy="1041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Pipelining, Hazard Resolution,</a:t>
            </a:r>
          </a:p>
          <a:p>
            <a:pPr>
              <a:lnSpc>
                <a:spcPct val="90000"/>
              </a:lnSpc>
            </a:pPr>
            <a:r>
              <a:rPr lang="en-US"/>
              <a:t>Superscalar, Reordering, </a:t>
            </a:r>
          </a:p>
          <a:p>
            <a:pPr>
              <a:lnSpc>
                <a:spcPct val="90000"/>
              </a:lnSpc>
            </a:pPr>
            <a:r>
              <a:rPr lang="en-US"/>
              <a:t>Prediction, Speculation,</a:t>
            </a:r>
          </a:p>
          <a:p>
            <a:pPr>
              <a:lnSpc>
                <a:spcPct val="90000"/>
              </a:lnSpc>
            </a:pPr>
            <a:r>
              <a:rPr lang="en-US"/>
              <a:t>Vector, Dynamic Compilation</a:t>
            </a:r>
          </a:p>
        </p:txBody>
      </p:sp>
      <p:sp>
        <p:nvSpPr>
          <p:cNvPr id="14347" name="Rectangle 11"/>
          <p:cNvSpPr>
            <a:spLocks noChangeArrowheads="1"/>
          </p:cNvSpPr>
          <p:nvPr/>
        </p:nvSpPr>
        <p:spPr bwMode="auto">
          <a:xfrm>
            <a:off x="4859338" y="4325938"/>
            <a:ext cx="2205037"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Addressing,</a:t>
            </a:r>
          </a:p>
          <a:p>
            <a:pPr>
              <a:lnSpc>
                <a:spcPct val="90000"/>
              </a:lnSpc>
            </a:pPr>
            <a:r>
              <a:rPr lang="en-US"/>
              <a:t>Protection,</a:t>
            </a:r>
          </a:p>
          <a:p>
            <a:pPr>
              <a:lnSpc>
                <a:spcPct val="90000"/>
              </a:lnSpc>
            </a:pPr>
            <a:r>
              <a:rPr lang="en-US"/>
              <a:t>Exception Handling</a:t>
            </a:r>
          </a:p>
        </p:txBody>
      </p:sp>
      <p:sp>
        <p:nvSpPr>
          <p:cNvPr id="14348" name="Rectangle 12"/>
          <p:cNvSpPr>
            <a:spLocks noChangeArrowheads="1"/>
          </p:cNvSpPr>
          <p:nvPr/>
        </p:nvSpPr>
        <p:spPr bwMode="auto">
          <a:xfrm>
            <a:off x="2306638" y="4113213"/>
            <a:ext cx="2044700" cy="5207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9" name="Rectangle 13"/>
          <p:cNvSpPr>
            <a:spLocks noChangeArrowheads="1"/>
          </p:cNvSpPr>
          <p:nvPr/>
        </p:nvSpPr>
        <p:spPr bwMode="auto">
          <a:xfrm>
            <a:off x="2700338" y="42497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L1 Cache</a:t>
            </a:r>
          </a:p>
        </p:txBody>
      </p:sp>
      <p:sp>
        <p:nvSpPr>
          <p:cNvPr id="14350" name="Rectangle 14"/>
          <p:cNvSpPr>
            <a:spLocks noChangeArrowheads="1"/>
          </p:cNvSpPr>
          <p:nvPr/>
        </p:nvSpPr>
        <p:spPr bwMode="auto">
          <a:xfrm>
            <a:off x="1938338" y="2957513"/>
            <a:ext cx="3327400" cy="87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Rectangle 15"/>
          <p:cNvSpPr>
            <a:spLocks noChangeArrowheads="1"/>
          </p:cNvSpPr>
          <p:nvPr/>
        </p:nvSpPr>
        <p:spPr bwMode="auto">
          <a:xfrm>
            <a:off x="2878138" y="3182938"/>
            <a:ext cx="11366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L2 Cache</a:t>
            </a:r>
          </a:p>
        </p:txBody>
      </p:sp>
      <p:sp>
        <p:nvSpPr>
          <p:cNvPr id="14352" name="Rectangle 16"/>
          <p:cNvSpPr>
            <a:spLocks noChangeArrowheads="1"/>
          </p:cNvSpPr>
          <p:nvPr/>
        </p:nvSpPr>
        <p:spPr bwMode="auto">
          <a:xfrm>
            <a:off x="1392238" y="1966913"/>
            <a:ext cx="4406900" cy="825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Rectangle 17"/>
          <p:cNvSpPr>
            <a:spLocks noChangeArrowheads="1"/>
          </p:cNvSpPr>
          <p:nvPr/>
        </p:nvSpPr>
        <p:spPr bwMode="auto">
          <a:xfrm>
            <a:off x="3144838" y="2230438"/>
            <a:ext cx="8064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DRAM</a:t>
            </a:r>
          </a:p>
        </p:txBody>
      </p:sp>
      <p:sp>
        <p:nvSpPr>
          <p:cNvPr id="14354" name="Rectangle 18"/>
          <p:cNvSpPr>
            <a:spLocks noChangeArrowheads="1"/>
          </p:cNvSpPr>
          <p:nvPr/>
        </p:nvSpPr>
        <p:spPr bwMode="auto">
          <a:xfrm>
            <a:off x="947738" y="1357313"/>
            <a:ext cx="6502400" cy="419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5" name="Rectangle 19"/>
          <p:cNvSpPr>
            <a:spLocks noChangeArrowheads="1"/>
          </p:cNvSpPr>
          <p:nvPr/>
        </p:nvSpPr>
        <p:spPr bwMode="auto">
          <a:xfrm>
            <a:off x="3068638" y="1430338"/>
            <a:ext cx="240030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Disks, WORM, Tape</a:t>
            </a:r>
          </a:p>
        </p:txBody>
      </p:sp>
      <p:sp>
        <p:nvSpPr>
          <p:cNvPr id="14356" name="Rectangle 20"/>
          <p:cNvSpPr>
            <a:spLocks noChangeArrowheads="1"/>
          </p:cNvSpPr>
          <p:nvPr/>
        </p:nvSpPr>
        <p:spPr bwMode="auto">
          <a:xfrm>
            <a:off x="5380038" y="2967038"/>
            <a:ext cx="1350962"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Coherence,</a:t>
            </a:r>
          </a:p>
          <a:p>
            <a:pPr>
              <a:lnSpc>
                <a:spcPct val="90000"/>
              </a:lnSpc>
            </a:pPr>
            <a:r>
              <a:rPr lang="en-US"/>
              <a:t>Bandwidth,</a:t>
            </a:r>
          </a:p>
          <a:p>
            <a:pPr>
              <a:lnSpc>
                <a:spcPct val="90000"/>
              </a:lnSpc>
            </a:pPr>
            <a:r>
              <a:rPr lang="en-US"/>
              <a:t>Latency</a:t>
            </a:r>
          </a:p>
        </p:txBody>
      </p:sp>
      <p:sp>
        <p:nvSpPr>
          <p:cNvPr id="14357" name="Rectangle 21"/>
          <p:cNvSpPr>
            <a:spLocks noChangeArrowheads="1"/>
          </p:cNvSpPr>
          <p:nvPr/>
        </p:nvSpPr>
        <p:spPr bwMode="auto">
          <a:xfrm>
            <a:off x="5811838" y="1989138"/>
            <a:ext cx="2590800" cy="793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Emerging Technologies</a:t>
            </a:r>
          </a:p>
          <a:p>
            <a:pPr>
              <a:lnSpc>
                <a:spcPct val="90000"/>
              </a:lnSpc>
            </a:pPr>
            <a:r>
              <a:rPr lang="en-US"/>
              <a:t>Interleaving</a:t>
            </a:r>
          </a:p>
          <a:p>
            <a:pPr>
              <a:lnSpc>
                <a:spcPct val="90000"/>
              </a:lnSpc>
            </a:pPr>
            <a:r>
              <a:rPr lang="en-US"/>
              <a:t>Bus protocols</a:t>
            </a:r>
          </a:p>
        </p:txBody>
      </p:sp>
      <p:sp>
        <p:nvSpPr>
          <p:cNvPr id="14358" name="Rectangle 22"/>
          <p:cNvSpPr>
            <a:spLocks noChangeArrowheads="1"/>
          </p:cNvSpPr>
          <p:nvPr/>
        </p:nvSpPr>
        <p:spPr bwMode="auto">
          <a:xfrm>
            <a:off x="7500938" y="1443038"/>
            <a:ext cx="73025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RAID</a:t>
            </a:r>
          </a:p>
        </p:txBody>
      </p:sp>
      <p:sp>
        <p:nvSpPr>
          <p:cNvPr id="14359" name="Rectangle 23"/>
          <p:cNvSpPr>
            <a:spLocks noChangeArrowheads="1"/>
          </p:cNvSpPr>
          <p:nvPr/>
        </p:nvSpPr>
        <p:spPr bwMode="auto">
          <a:xfrm>
            <a:off x="1100138" y="4465638"/>
            <a:ext cx="690562"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a:t>VLSI</a:t>
            </a:r>
          </a:p>
        </p:txBody>
      </p:sp>
      <p:sp>
        <p:nvSpPr>
          <p:cNvPr id="14360" name="Rectangle 24"/>
          <p:cNvSpPr>
            <a:spLocks noChangeArrowheads="1"/>
          </p:cNvSpPr>
          <p:nvPr/>
        </p:nvSpPr>
        <p:spPr bwMode="auto">
          <a:xfrm>
            <a:off x="844550" y="928688"/>
            <a:ext cx="31019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Input/Output and Storage</a:t>
            </a:r>
          </a:p>
        </p:txBody>
      </p:sp>
      <p:sp>
        <p:nvSpPr>
          <p:cNvPr id="14361" name="Rectangle 25"/>
          <p:cNvSpPr>
            <a:spLocks noChangeArrowheads="1"/>
          </p:cNvSpPr>
          <p:nvPr/>
        </p:nvSpPr>
        <p:spPr bwMode="auto">
          <a:xfrm>
            <a:off x="311150" y="3062288"/>
            <a:ext cx="12715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Memory</a:t>
            </a:r>
          </a:p>
          <a:p>
            <a:r>
              <a:rPr lang="en-US">
                <a:solidFill>
                  <a:schemeClr val="hlink"/>
                </a:solidFill>
              </a:rPr>
              <a:t>Hierarchy</a:t>
            </a:r>
          </a:p>
        </p:txBody>
      </p:sp>
      <p:sp>
        <p:nvSpPr>
          <p:cNvPr id="14362" name="Line 26"/>
          <p:cNvSpPr>
            <a:spLocks noChangeShapeType="1"/>
          </p:cNvSpPr>
          <p:nvPr/>
        </p:nvSpPr>
        <p:spPr bwMode="auto">
          <a:xfrm flipV="1">
            <a:off x="712788" y="1789113"/>
            <a:ext cx="0" cy="1308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p:cNvSpPr>
            <a:spLocks noChangeShapeType="1"/>
          </p:cNvSpPr>
          <p:nvPr/>
        </p:nvSpPr>
        <p:spPr bwMode="auto">
          <a:xfrm>
            <a:off x="712788" y="3706813"/>
            <a:ext cx="0" cy="977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Rectangle 28"/>
          <p:cNvSpPr>
            <a:spLocks noChangeArrowheads="1"/>
          </p:cNvSpPr>
          <p:nvPr/>
        </p:nvSpPr>
        <p:spPr bwMode="auto">
          <a:xfrm>
            <a:off x="5416550" y="5272088"/>
            <a:ext cx="3062288"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r>
              <a:rPr lang="en-US">
                <a:solidFill>
                  <a:schemeClr val="hlink"/>
                </a:solidFill>
              </a:rPr>
              <a:t>Pipelining and Instruction </a:t>
            </a:r>
          </a:p>
          <a:p>
            <a:r>
              <a:rPr lang="en-US">
                <a:solidFill>
                  <a:schemeClr val="hlink"/>
                </a:solidFill>
              </a:rPr>
              <a:t>Level Parallelism</a:t>
            </a:r>
          </a:p>
        </p:txBody>
      </p:sp>
      <p:sp>
        <p:nvSpPr>
          <p:cNvPr id="14365" name="AutoShape 29" descr="30%"/>
          <p:cNvSpPr>
            <a:spLocks noChangeArrowheads="1"/>
          </p:cNvSpPr>
          <p:nvPr/>
        </p:nvSpPr>
        <p:spPr bwMode="auto">
          <a:xfrm>
            <a:off x="6427788" y="3395663"/>
            <a:ext cx="1905000" cy="1371600"/>
          </a:xfrm>
          <a:prstGeom prst="leftRightArrow">
            <a:avLst>
              <a:gd name="adj1" fmla="val 50000"/>
              <a:gd name="adj2" fmla="val 27778"/>
            </a:avLst>
          </a:prstGeom>
          <a:pattFill prst="pct30">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solidFill>
                  <a:schemeClr val="hlink"/>
                </a:solidFill>
              </a:rPr>
              <a:t>Network</a:t>
            </a:r>
          </a:p>
          <a:p>
            <a:pPr algn="ctr"/>
            <a:r>
              <a:rPr lang="en-US">
                <a:solidFill>
                  <a:schemeClr val="hlink"/>
                </a:solidFill>
              </a:rPr>
              <a:t>Communication</a:t>
            </a:r>
            <a:endParaRPr lang="en-US">
              <a:solidFill>
                <a:schemeClr val="accent1"/>
              </a:solidFill>
            </a:endParaRPr>
          </a:p>
        </p:txBody>
      </p:sp>
      <p:sp>
        <p:nvSpPr>
          <p:cNvPr id="14366" name="Text Box 30"/>
          <p:cNvSpPr txBox="1">
            <a:spLocks noChangeArrowheads="1"/>
          </p:cNvSpPr>
          <p:nvPr/>
        </p:nvSpPr>
        <p:spPr bwMode="auto">
          <a:xfrm rot="-5400000">
            <a:off x="7410450" y="3937000"/>
            <a:ext cx="2214563"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Other Processors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latin typeface="Helvetica" pitchFamily="34" charset="0"/>
              </a:rPr>
              <a:t>Storage Capacity</a:t>
            </a:r>
          </a:p>
        </p:txBody>
      </p:sp>
      <p:sp>
        <p:nvSpPr>
          <p:cNvPr id="24578" name="Content Placeholder 2"/>
          <p:cNvSpPr>
            <a:spLocks noGrp="1"/>
          </p:cNvSpPr>
          <p:nvPr>
            <p:ph idx="1"/>
          </p:nvPr>
        </p:nvSpPr>
        <p:spPr>
          <a:xfrm>
            <a:off x="685800" y="5715000"/>
            <a:ext cx="7924800" cy="838200"/>
          </a:xfrm>
        </p:spPr>
        <p:txBody>
          <a:bodyPr/>
          <a:lstStyle/>
          <a:p>
            <a:r>
              <a:rPr lang="en-US" dirty="0">
                <a:latin typeface="Helvetica" pitchFamily="34" charset="0"/>
              </a:rPr>
              <a:t>Hard disk capacity (in GB</a:t>
            </a:r>
            <a:r>
              <a:rPr lang="en-US" sz="1600" dirty="0">
                <a:latin typeface="Helvetica" pitchFamily="34" charset="0"/>
              </a:rPr>
              <a:t>) (source: http://www.digitaltonto.com/2011/our-emergent-digital-future/) </a:t>
            </a:r>
          </a:p>
        </p:txBody>
      </p:sp>
      <p:pic>
        <p:nvPicPr>
          <p:cNvPr id="24579"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685800"/>
            <a:ext cx="76200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2399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Helvetica" pitchFamily="34" charset="0"/>
              </a:rPr>
              <a:t>Network Capacity</a:t>
            </a:r>
          </a:p>
        </p:txBody>
      </p:sp>
      <p:pic>
        <p:nvPicPr>
          <p:cNvPr id="2560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6934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p:cNvSpPr>
            <a:spLocks noChangeArrowheads="1"/>
          </p:cNvSpPr>
          <p:nvPr/>
        </p:nvSpPr>
        <p:spPr bwMode="auto">
          <a:xfrm>
            <a:off x="838200" y="6096000"/>
            <a:ext cx="7391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0">
                <a:latin typeface="Helvetica" pitchFamily="34" charset="0"/>
              </a:rPr>
              <a:t>(source: http://www.ospmag.com/issue/article/Time-Is-Not-Always-On-Our-Side)</a:t>
            </a:r>
          </a:p>
        </p:txBody>
      </p:sp>
    </p:spTree>
    <p:extLst>
      <p:ext uri="{BB962C8B-B14F-4D97-AF65-F5344CB8AC3E}">
        <p14:creationId xmlns:p14="http://schemas.microsoft.com/office/powerpoint/2010/main" val="87726759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5362" name="Content Placeholder 6" descr="SW complexity - MIT.png"/>
          <p:cNvPicPr>
            <a:picLocks noGrp="1" noChangeAspect="1"/>
          </p:cNvPicPr>
          <p:nvPr>
            <p:ph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2688" t="25856" r="18655" b="27786"/>
          <a:stretch>
            <a:fillRect/>
          </a:stretch>
        </p:blipFill>
        <p:spPr>
          <a:xfrm>
            <a:off x="-76200" y="762000"/>
            <a:ext cx="8909050" cy="4648200"/>
          </a:xfrm>
          <a:noFill/>
        </p:spPr>
      </p:pic>
      <p:sp>
        <p:nvSpPr>
          <p:cNvPr id="15363" name="Title 4"/>
          <p:cNvSpPr>
            <a:spLocks noGrp="1"/>
          </p:cNvSpPr>
          <p:nvPr>
            <p:ph type="title" idx="4294967295"/>
          </p:nvPr>
        </p:nvSpPr>
        <p:spPr/>
        <p:txBody>
          <a:bodyPr/>
          <a:lstStyle/>
          <a:p>
            <a:r>
              <a:rPr lang="en-US"/>
              <a:t>Increasing Software Complexity</a:t>
            </a:r>
          </a:p>
        </p:txBody>
      </p:sp>
      <p:sp>
        <p:nvSpPr>
          <p:cNvPr id="15364" name="TextBox 7"/>
          <p:cNvSpPr txBox="1">
            <a:spLocks noChangeArrowheads="1"/>
          </p:cNvSpPr>
          <p:nvPr/>
        </p:nvSpPr>
        <p:spPr bwMode="auto">
          <a:xfrm>
            <a:off x="5715000" y="5867400"/>
            <a:ext cx="3124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MIT’s 6.033 course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How do we tame complexity?</a:t>
            </a:r>
          </a:p>
        </p:txBody>
      </p:sp>
      <p:sp>
        <p:nvSpPr>
          <p:cNvPr id="159747" name="Rectangle 3"/>
          <p:cNvSpPr>
            <a:spLocks noGrp="1" noChangeArrowheads="1"/>
          </p:cNvSpPr>
          <p:nvPr>
            <p:ph type="body" idx="1"/>
          </p:nvPr>
        </p:nvSpPr>
        <p:spPr>
          <a:xfrm>
            <a:off x="381000" y="914400"/>
            <a:ext cx="8382000" cy="5562600"/>
          </a:xfrm>
        </p:spPr>
        <p:txBody>
          <a:bodyPr/>
          <a:lstStyle/>
          <a:p>
            <a:pPr>
              <a:lnSpc>
                <a:spcPct val="80000"/>
              </a:lnSpc>
            </a:pPr>
            <a:r>
              <a:rPr lang="en-US" dirty="0"/>
              <a:t>Every piece of computer hardware different</a:t>
            </a:r>
          </a:p>
          <a:p>
            <a:pPr lvl="1">
              <a:lnSpc>
                <a:spcPct val="80000"/>
              </a:lnSpc>
            </a:pPr>
            <a:r>
              <a:rPr lang="en-US" dirty="0"/>
              <a:t>Different CPU</a:t>
            </a:r>
          </a:p>
          <a:p>
            <a:pPr lvl="2">
              <a:lnSpc>
                <a:spcPct val="80000"/>
              </a:lnSpc>
            </a:pPr>
            <a:r>
              <a:rPr lang="en-US" dirty="0"/>
              <a:t>Pentium, </a:t>
            </a:r>
            <a:r>
              <a:rPr lang="en-US" dirty="0" err="1"/>
              <a:t>PowerPC,ARM</a:t>
            </a:r>
            <a:r>
              <a:rPr lang="en-US" dirty="0"/>
              <a:t>, MIPS</a:t>
            </a:r>
          </a:p>
          <a:p>
            <a:pPr lvl="1">
              <a:lnSpc>
                <a:spcPct val="80000"/>
              </a:lnSpc>
            </a:pPr>
            <a:r>
              <a:rPr lang="en-US" dirty="0"/>
              <a:t>Different amounts of memory, disk, …</a:t>
            </a:r>
          </a:p>
          <a:p>
            <a:pPr lvl="1">
              <a:lnSpc>
                <a:spcPct val="80000"/>
              </a:lnSpc>
            </a:pPr>
            <a:r>
              <a:rPr lang="en-US" dirty="0"/>
              <a:t>Different types of devices</a:t>
            </a:r>
          </a:p>
          <a:p>
            <a:pPr lvl="2">
              <a:lnSpc>
                <a:spcPct val="80000"/>
              </a:lnSpc>
            </a:pPr>
            <a:r>
              <a:rPr lang="en-US" dirty="0"/>
              <a:t>Mice, Keyboards, Sensors, Cameras, Fingerprint readers</a:t>
            </a:r>
          </a:p>
          <a:p>
            <a:pPr lvl="1">
              <a:lnSpc>
                <a:spcPct val="80000"/>
              </a:lnSpc>
            </a:pPr>
            <a:r>
              <a:rPr lang="en-US" dirty="0"/>
              <a:t>Different networking environment</a:t>
            </a:r>
          </a:p>
          <a:p>
            <a:pPr lvl="2">
              <a:lnSpc>
                <a:spcPct val="80000"/>
              </a:lnSpc>
            </a:pPr>
            <a:r>
              <a:rPr lang="en-US" dirty="0"/>
              <a:t>Cable, DSL, Wireless, Firewalls,…</a:t>
            </a:r>
          </a:p>
          <a:p>
            <a:pPr>
              <a:lnSpc>
                <a:spcPct val="80000"/>
              </a:lnSpc>
            </a:pPr>
            <a:r>
              <a:rPr lang="en-US" dirty="0">
                <a:solidFill>
                  <a:schemeClr val="hlink"/>
                </a:solidFill>
              </a:rPr>
              <a:t>Questions:</a:t>
            </a:r>
          </a:p>
          <a:p>
            <a:pPr lvl="1">
              <a:lnSpc>
                <a:spcPct val="80000"/>
              </a:lnSpc>
            </a:pPr>
            <a:r>
              <a:rPr lang="en-US" dirty="0">
                <a:solidFill>
                  <a:schemeClr val="hlink"/>
                </a:solidFill>
              </a:rPr>
              <a:t>Does the programmer need to write a single program that performs many independent activities?</a:t>
            </a:r>
          </a:p>
          <a:p>
            <a:pPr lvl="1">
              <a:lnSpc>
                <a:spcPct val="80000"/>
              </a:lnSpc>
            </a:pPr>
            <a:r>
              <a:rPr lang="en-US" dirty="0">
                <a:solidFill>
                  <a:schemeClr val="hlink"/>
                </a:solidFill>
              </a:rPr>
              <a:t>Does every program have to be altered for every piece of hardware?</a:t>
            </a:r>
          </a:p>
          <a:p>
            <a:pPr lvl="1">
              <a:lnSpc>
                <a:spcPct val="80000"/>
              </a:lnSpc>
            </a:pPr>
            <a:r>
              <a:rPr lang="en-US" dirty="0">
                <a:solidFill>
                  <a:schemeClr val="hlink"/>
                </a:solidFill>
              </a:rPr>
              <a:t>Does a faulty program crash everything?</a:t>
            </a:r>
          </a:p>
          <a:p>
            <a:pPr lvl="1">
              <a:lnSpc>
                <a:spcPct val="80000"/>
              </a:lnSpc>
            </a:pPr>
            <a:r>
              <a:rPr lang="en-US" dirty="0">
                <a:solidFill>
                  <a:schemeClr val="hlink"/>
                </a:solidFill>
              </a:rPr>
              <a:t>Does every program have access to all hardware?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9747">
                                            <p:txEl>
                                              <p:pRg st="1" end="1"/>
                                            </p:txEl>
                                          </p:spTgt>
                                        </p:tgtEl>
                                        <p:attrNameLst>
                                          <p:attrName>style.visibility</p:attrName>
                                        </p:attrNameLst>
                                      </p:cBhvr>
                                      <p:to>
                                        <p:strVal val="visible"/>
                                      </p:to>
                                    </p:set>
                                    <p:anim calcmode="lin" valueType="num">
                                      <p:cBhvr additive="base">
                                        <p:cTn id="11"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97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9747">
                                            <p:txEl>
                                              <p:pRg st="2" end="2"/>
                                            </p:txEl>
                                          </p:spTgt>
                                        </p:tgtEl>
                                        <p:attrNameLst>
                                          <p:attrName>style.visibility</p:attrName>
                                        </p:attrNameLst>
                                      </p:cBhvr>
                                      <p:to>
                                        <p:strVal val="visible"/>
                                      </p:to>
                                    </p:set>
                                    <p:anim calcmode="lin" valueType="num">
                                      <p:cBhvr additive="base">
                                        <p:cTn id="15"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97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9747">
                                            <p:txEl>
                                              <p:pRg st="3" end="3"/>
                                            </p:txEl>
                                          </p:spTgt>
                                        </p:tgtEl>
                                        <p:attrNameLst>
                                          <p:attrName>style.visibility</p:attrName>
                                        </p:attrNameLst>
                                      </p:cBhvr>
                                      <p:to>
                                        <p:strVal val="visible"/>
                                      </p:to>
                                    </p:set>
                                    <p:anim calcmode="lin" valueType="num">
                                      <p:cBhvr additive="base">
                                        <p:cTn id="19" dur="500" fill="hold"/>
                                        <p:tgtEl>
                                          <p:spTgt spid="1597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anim calcmode="lin" valueType="num">
                                      <p:cBhvr additive="base">
                                        <p:cTn id="23"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97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59747">
                                            <p:txEl>
                                              <p:pRg st="5" end="5"/>
                                            </p:txEl>
                                          </p:spTgt>
                                        </p:tgtEl>
                                        <p:attrNameLst>
                                          <p:attrName>style.visibility</p:attrName>
                                        </p:attrNameLst>
                                      </p:cBhvr>
                                      <p:to>
                                        <p:strVal val="visible"/>
                                      </p:to>
                                    </p:set>
                                    <p:anim calcmode="lin" valueType="num">
                                      <p:cBhvr additive="base">
                                        <p:cTn id="27" dur="500" fill="hold"/>
                                        <p:tgtEl>
                                          <p:spTgt spid="159747">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59747">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59747">
                                            <p:txEl>
                                              <p:pRg st="6" end="6"/>
                                            </p:txEl>
                                          </p:spTgt>
                                        </p:tgtEl>
                                        <p:attrNameLst>
                                          <p:attrName>style.visibility</p:attrName>
                                        </p:attrNameLst>
                                      </p:cBhvr>
                                      <p:to>
                                        <p:strVal val="visible"/>
                                      </p:to>
                                    </p:set>
                                    <p:anim calcmode="lin" valueType="num">
                                      <p:cBhvr additive="base">
                                        <p:cTn id="31" dur="500" fill="hold"/>
                                        <p:tgtEl>
                                          <p:spTgt spid="159747">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59747">
                                            <p:txEl>
                                              <p:pRg st="7" end="7"/>
                                            </p:txEl>
                                          </p:spTgt>
                                        </p:tgtEl>
                                        <p:attrNameLst>
                                          <p:attrName>style.visibility</p:attrName>
                                        </p:attrNameLst>
                                      </p:cBhvr>
                                      <p:to>
                                        <p:strVal val="visible"/>
                                      </p:to>
                                    </p:set>
                                    <p:anim calcmode="lin" valueType="num">
                                      <p:cBhvr additive="base">
                                        <p:cTn id="35" dur="500" fill="hold"/>
                                        <p:tgtEl>
                                          <p:spTgt spid="159747">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9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9747">
                                            <p:txEl>
                                              <p:pRg st="8" end="8"/>
                                            </p:txEl>
                                          </p:spTgt>
                                        </p:tgtEl>
                                        <p:attrNameLst>
                                          <p:attrName>style.visibility</p:attrName>
                                        </p:attrNameLst>
                                      </p:cBhvr>
                                      <p:to>
                                        <p:strVal val="visible"/>
                                      </p:to>
                                    </p:set>
                                    <p:anim calcmode="lin" valueType="num">
                                      <p:cBhvr additive="base">
                                        <p:cTn id="41" dur="500" fill="hold"/>
                                        <p:tgtEl>
                                          <p:spTgt spid="159747">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9747">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59747">
                                            <p:txEl>
                                              <p:pRg st="9" end="9"/>
                                            </p:txEl>
                                          </p:spTgt>
                                        </p:tgtEl>
                                        <p:attrNameLst>
                                          <p:attrName>style.visibility</p:attrName>
                                        </p:attrNameLst>
                                      </p:cBhvr>
                                      <p:to>
                                        <p:strVal val="visible"/>
                                      </p:to>
                                    </p:set>
                                    <p:anim calcmode="lin" valueType="num">
                                      <p:cBhvr additive="base">
                                        <p:cTn id="45" dur="500" fill="hold"/>
                                        <p:tgtEl>
                                          <p:spTgt spid="159747">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597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59747">
                                            <p:txEl>
                                              <p:pRg st="10" end="10"/>
                                            </p:txEl>
                                          </p:spTgt>
                                        </p:tgtEl>
                                        <p:attrNameLst>
                                          <p:attrName>style.visibility</p:attrName>
                                        </p:attrNameLst>
                                      </p:cBhvr>
                                      <p:to>
                                        <p:strVal val="visible"/>
                                      </p:to>
                                    </p:set>
                                    <p:anim calcmode="lin" valueType="num">
                                      <p:cBhvr additive="base">
                                        <p:cTn id="51" dur="500" fill="hold"/>
                                        <p:tgtEl>
                                          <p:spTgt spid="159747">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597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59747">
                                            <p:txEl>
                                              <p:pRg st="11" end="11"/>
                                            </p:txEl>
                                          </p:spTgt>
                                        </p:tgtEl>
                                        <p:attrNameLst>
                                          <p:attrName>style.visibility</p:attrName>
                                        </p:attrNameLst>
                                      </p:cBhvr>
                                      <p:to>
                                        <p:strVal val="visible"/>
                                      </p:to>
                                    </p:set>
                                    <p:anim calcmode="lin" valueType="num">
                                      <p:cBhvr additive="base">
                                        <p:cTn id="57" dur="500" fill="hold"/>
                                        <p:tgtEl>
                                          <p:spTgt spid="159747">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597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59747">
                                            <p:txEl>
                                              <p:pRg st="12" end="12"/>
                                            </p:txEl>
                                          </p:spTgt>
                                        </p:tgtEl>
                                        <p:attrNameLst>
                                          <p:attrName>style.visibility</p:attrName>
                                        </p:attrNameLst>
                                      </p:cBhvr>
                                      <p:to>
                                        <p:strVal val="visible"/>
                                      </p:to>
                                    </p:set>
                                    <p:anim calcmode="lin" valueType="num">
                                      <p:cBhvr additive="base">
                                        <p:cTn id="63" dur="500" fill="hold"/>
                                        <p:tgtEl>
                                          <p:spTgt spid="159747">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5974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OS Tool: Virtual Machine Abstraction</a:t>
            </a:r>
          </a:p>
        </p:txBody>
      </p:sp>
      <p:sp>
        <p:nvSpPr>
          <p:cNvPr id="18435" name="Rectangle 3"/>
          <p:cNvSpPr>
            <a:spLocks noGrp="1" noChangeArrowheads="1"/>
          </p:cNvSpPr>
          <p:nvPr>
            <p:ph type="body" idx="1"/>
          </p:nvPr>
        </p:nvSpPr>
        <p:spPr>
          <a:xfrm>
            <a:off x="381000" y="3200400"/>
            <a:ext cx="8534400" cy="3124200"/>
          </a:xfrm>
        </p:spPr>
        <p:txBody>
          <a:bodyPr/>
          <a:lstStyle/>
          <a:p>
            <a:pPr>
              <a:lnSpc>
                <a:spcPct val="80000"/>
              </a:lnSpc>
            </a:pPr>
            <a:r>
              <a:rPr lang="en-US" dirty="0"/>
              <a:t>Software Engineering Problem: </a:t>
            </a:r>
          </a:p>
          <a:p>
            <a:pPr lvl="1">
              <a:lnSpc>
                <a:spcPct val="80000"/>
              </a:lnSpc>
            </a:pPr>
            <a:r>
              <a:rPr lang="en-US" dirty="0"/>
              <a:t>Turn hardware/software quirks </a:t>
            </a:r>
            <a:r>
              <a:rPr lang="en-US" dirty="0">
                <a:sym typeface="Symbol" pitchFamily="18" charset="2"/>
              </a:rPr>
              <a:t> 	</a:t>
            </a:r>
            <a:r>
              <a:rPr lang="en-US" dirty="0"/>
              <a:t>what programmers want/need</a:t>
            </a:r>
          </a:p>
          <a:p>
            <a:pPr lvl="1">
              <a:lnSpc>
                <a:spcPct val="80000"/>
              </a:lnSpc>
            </a:pPr>
            <a:r>
              <a:rPr lang="en-US" dirty="0"/>
              <a:t>Optimize for convenience, utilization, security, reliability, </a:t>
            </a:r>
            <a:r>
              <a:rPr lang="en-US" dirty="0" err="1"/>
              <a:t>etc</a:t>
            </a:r>
            <a:r>
              <a:rPr lang="en-US" dirty="0"/>
              <a:t>…</a:t>
            </a:r>
          </a:p>
          <a:p>
            <a:pPr>
              <a:lnSpc>
                <a:spcPct val="80000"/>
              </a:lnSpc>
            </a:pPr>
            <a:r>
              <a:rPr lang="en-US" dirty="0"/>
              <a:t>For Any OS area (e.g. file systems, virtual memory, networking, scheduling):</a:t>
            </a:r>
          </a:p>
          <a:p>
            <a:pPr lvl="1">
              <a:lnSpc>
                <a:spcPct val="80000"/>
              </a:lnSpc>
            </a:pPr>
            <a:r>
              <a:rPr lang="en-US" dirty="0"/>
              <a:t>What’s the hardware interface? (physical reality)</a:t>
            </a:r>
          </a:p>
          <a:p>
            <a:pPr lvl="1">
              <a:lnSpc>
                <a:spcPct val="80000"/>
              </a:lnSpc>
            </a:pPr>
            <a:r>
              <a:rPr lang="en-US" dirty="0"/>
              <a:t>What’s the application interface? (nicer abstraction)</a:t>
            </a:r>
          </a:p>
        </p:txBody>
      </p:sp>
      <p:sp>
        <p:nvSpPr>
          <p:cNvPr id="18436" name="Text Box 4"/>
          <p:cNvSpPr txBox="1">
            <a:spLocks noChangeArrowheads="1"/>
          </p:cNvSpPr>
          <p:nvPr/>
        </p:nvSpPr>
        <p:spPr bwMode="auto">
          <a:xfrm>
            <a:off x="228600" y="838200"/>
            <a:ext cx="4648200" cy="2289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spcBef>
                <a:spcPct val="50000"/>
              </a:spcBef>
            </a:pPr>
            <a:r>
              <a:rPr lang="en-US" sz="3600">
                <a:solidFill>
                  <a:schemeClr val="accent2"/>
                </a:solidFill>
              </a:rPr>
              <a:t>Application</a:t>
            </a:r>
          </a:p>
          <a:p>
            <a:pPr algn="ctr">
              <a:spcBef>
                <a:spcPct val="50000"/>
              </a:spcBef>
            </a:pPr>
            <a:r>
              <a:rPr lang="en-US" sz="3600">
                <a:solidFill>
                  <a:schemeClr val="accent2"/>
                </a:solidFill>
              </a:rPr>
              <a:t>Operating System</a:t>
            </a:r>
          </a:p>
          <a:p>
            <a:pPr algn="ctr">
              <a:spcBef>
                <a:spcPct val="50000"/>
              </a:spcBef>
            </a:pPr>
            <a:r>
              <a:rPr lang="en-US" sz="3600">
                <a:solidFill>
                  <a:schemeClr val="accent2"/>
                </a:solidFill>
              </a:rPr>
              <a:t>Hardware</a:t>
            </a:r>
          </a:p>
        </p:txBody>
      </p:sp>
      <p:sp>
        <p:nvSpPr>
          <p:cNvPr id="18437" name="Line 5"/>
          <p:cNvSpPr>
            <a:spLocks noChangeShapeType="1"/>
          </p:cNvSpPr>
          <p:nvPr/>
        </p:nvSpPr>
        <p:spPr bwMode="auto">
          <a:xfrm>
            <a:off x="533400" y="24384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8" name="Line 6"/>
          <p:cNvSpPr>
            <a:spLocks noChangeShapeType="1"/>
          </p:cNvSpPr>
          <p:nvPr/>
        </p:nvSpPr>
        <p:spPr bwMode="auto">
          <a:xfrm>
            <a:off x="533400" y="1524000"/>
            <a:ext cx="40386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Text Box 8"/>
          <p:cNvSpPr txBox="1">
            <a:spLocks noChangeArrowheads="1"/>
          </p:cNvSpPr>
          <p:nvPr/>
        </p:nvSpPr>
        <p:spPr bwMode="auto">
          <a:xfrm>
            <a:off x="4648200" y="2209800"/>
            <a:ext cx="4225925"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Physical Machine Interface</a:t>
            </a:r>
          </a:p>
        </p:txBody>
      </p:sp>
      <p:sp>
        <p:nvSpPr>
          <p:cNvPr id="18440" name="Text Box 9"/>
          <p:cNvSpPr txBox="1">
            <a:spLocks noChangeArrowheads="1"/>
          </p:cNvSpPr>
          <p:nvPr/>
        </p:nvSpPr>
        <p:spPr bwMode="auto">
          <a:xfrm>
            <a:off x="4648200" y="1295400"/>
            <a:ext cx="4068763"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Virtual Machine Interface</a:t>
            </a: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1"/>
          <p:cNvSpPr>
            <a:spLocks noGrp="1" noChangeArrowheads="1"/>
          </p:cNvSpPr>
          <p:nvPr>
            <p:ph type="title"/>
          </p:nvPr>
        </p:nvSpPr>
        <p:spPr/>
        <p:txBody>
          <a:bodyPr/>
          <a:lstStyle/>
          <a:p>
            <a:r>
              <a:rPr lang="en-US"/>
              <a:t>Interfaces Provide Important Boundaries</a:t>
            </a:r>
          </a:p>
        </p:txBody>
      </p:sp>
      <p:sp>
        <p:nvSpPr>
          <p:cNvPr id="19459" name="Rectangle 52"/>
          <p:cNvSpPr>
            <a:spLocks noGrp="1" noChangeArrowheads="1"/>
          </p:cNvSpPr>
          <p:nvPr>
            <p:ph type="body" idx="1"/>
          </p:nvPr>
        </p:nvSpPr>
        <p:spPr>
          <a:xfrm>
            <a:off x="304800" y="3581400"/>
            <a:ext cx="8305800" cy="3048000"/>
          </a:xfrm>
        </p:spPr>
        <p:txBody>
          <a:bodyPr/>
          <a:lstStyle/>
          <a:p>
            <a:r>
              <a:rPr lang="en-US" dirty="0"/>
              <a:t>Why do interfaces look the way that they do?</a:t>
            </a:r>
          </a:p>
          <a:p>
            <a:pPr lvl="1"/>
            <a:r>
              <a:rPr lang="en-US" dirty="0"/>
              <a:t>History, </a:t>
            </a:r>
            <a:r>
              <a:rPr lang="en-US" dirty="0" err="1"/>
              <a:t>Functionality,Bugs</a:t>
            </a:r>
            <a:r>
              <a:rPr lang="en-US" dirty="0"/>
              <a:t>, Management</a:t>
            </a:r>
          </a:p>
        </p:txBody>
      </p:sp>
      <p:grpSp>
        <p:nvGrpSpPr>
          <p:cNvPr id="19460" name="Group 53"/>
          <p:cNvGrpSpPr>
            <a:grpSpLocks/>
          </p:cNvGrpSpPr>
          <p:nvPr/>
        </p:nvGrpSpPr>
        <p:grpSpPr bwMode="auto">
          <a:xfrm>
            <a:off x="1600200" y="762000"/>
            <a:ext cx="5943600" cy="2667000"/>
            <a:chOff x="532" y="624"/>
            <a:chExt cx="4500" cy="2268"/>
          </a:xfrm>
        </p:grpSpPr>
        <p:sp>
          <p:nvSpPr>
            <p:cNvPr id="19461" name="Rectangle 3" descr="Horizontal brick"/>
            <p:cNvSpPr>
              <a:spLocks noChangeArrowheads="1"/>
            </p:cNvSpPr>
            <p:nvPr/>
          </p:nvSpPr>
          <p:spPr bwMode="auto">
            <a:xfrm>
              <a:off x="816" y="1488"/>
              <a:ext cx="4216" cy="280"/>
            </a:xfrm>
            <a:prstGeom prst="rect">
              <a:avLst/>
            </a:prstGeom>
            <a:pattFill prst="horzBrick">
              <a:fgClr>
                <a:schemeClr val="accent1"/>
              </a:fgClr>
              <a:bgClr>
                <a:schemeClr val="bg1"/>
              </a:bgClr>
            </a:patt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Oval 4"/>
            <p:cNvSpPr>
              <a:spLocks noChangeArrowheads="1"/>
            </p:cNvSpPr>
            <p:nvPr/>
          </p:nvSpPr>
          <p:spPr bwMode="auto">
            <a:xfrm>
              <a:off x="2352" y="624"/>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5"/>
            <p:cNvSpPr>
              <a:spLocks noChangeShapeType="1"/>
            </p:cNvSpPr>
            <p:nvPr/>
          </p:nvSpPr>
          <p:spPr bwMode="auto">
            <a:xfrm flipH="1">
              <a:off x="2440" y="816"/>
              <a:ext cx="56"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Line 6"/>
            <p:cNvSpPr>
              <a:spLocks noChangeShapeType="1"/>
            </p:cNvSpPr>
            <p:nvPr/>
          </p:nvSpPr>
          <p:spPr bwMode="auto">
            <a:xfrm>
              <a:off x="2448" y="1196"/>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5" name="Line 7"/>
            <p:cNvSpPr>
              <a:spLocks noChangeShapeType="1"/>
            </p:cNvSpPr>
            <p:nvPr/>
          </p:nvSpPr>
          <p:spPr bwMode="auto">
            <a:xfrm>
              <a:off x="2588" y="1200"/>
              <a:ext cx="0"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Line 8"/>
            <p:cNvSpPr>
              <a:spLocks noChangeShapeType="1"/>
            </p:cNvSpPr>
            <p:nvPr/>
          </p:nvSpPr>
          <p:spPr bwMode="auto">
            <a:xfrm>
              <a:off x="2592" y="1388"/>
              <a:ext cx="4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7" name="Line 9"/>
            <p:cNvSpPr>
              <a:spLocks noChangeShapeType="1"/>
            </p:cNvSpPr>
            <p:nvPr/>
          </p:nvSpPr>
          <p:spPr bwMode="auto">
            <a:xfrm flipH="1">
              <a:off x="2344" y="1200"/>
              <a:ext cx="104" cy="2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0"/>
            <p:cNvSpPr>
              <a:spLocks noChangeShapeType="1"/>
            </p:cNvSpPr>
            <p:nvPr/>
          </p:nvSpPr>
          <p:spPr bwMode="auto">
            <a:xfrm flipH="1">
              <a:off x="2200" y="1440"/>
              <a:ext cx="152"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Line 11"/>
            <p:cNvSpPr>
              <a:spLocks noChangeShapeType="1"/>
            </p:cNvSpPr>
            <p:nvPr/>
          </p:nvSpPr>
          <p:spPr bwMode="auto">
            <a:xfrm>
              <a:off x="2496" y="960"/>
              <a:ext cx="136" cy="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0" name="Line 12"/>
            <p:cNvSpPr>
              <a:spLocks noChangeShapeType="1"/>
            </p:cNvSpPr>
            <p:nvPr/>
          </p:nvSpPr>
          <p:spPr bwMode="auto">
            <a:xfrm flipV="1">
              <a:off x="2640" y="952"/>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1" name="Line 13"/>
            <p:cNvSpPr>
              <a:spLocks noChangeShapeType="1"/>
            </p:cNvSpPr>
            <p:nvPr/>
          </p:nvSpPr>
          <p:spPr bwMode="auto">
            <a:xfrm>
              <a:off x="2448" y="908"/>
              <a:ext cx="1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Line 14"/>
            <p:cNvSpPr>
              <a:spLocks noChangeShapeType="1"/>
            </p:cNvSpPr>
            <p:nvPr/>
          </p:nvSpPr>
          <p:spPr bwMode="auto">
            <a:xfrm flipV="1">
              <a:off x="2592" y="808"/>
              <a:ext cx="88"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Oval 15"/>
            <p:cNvSpPr>
              <a:spLocks noChangeArrowheads="1"/>
            </p:cNvSpPr>
            <p:nvPr/>
          </p:nvSpPr>
          <p:spPr bwMode="auto">
            <a:xfrm>
              <a:off x="3216" y="672"/>
              <a:ext cx="232" cy="18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Line 16"/>
            <p:cNvSpPr>
              <a:spLocks noChangeShapeType="1"/>
            </p:cNvSpPr>
            <p:nvPr/>
          </p:nvSpPr>
          <p:spPr bwMode="auto">
            <a:xfrm>
              <a:off x="3360" y="864"/>
              <a:ext cx="40" cy="42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17"/>
            <p:cNvSpPr>
              <a:spLocks noChangeShapeType="1"/>
            </p:cNvSpPr>
            <p:nvPr/>
          </p:nvSpPr>
          <p:spPr bwMode="auto">
            <a:xfrm flipH="1">
              <a:off x="3208" y="1248"/>
              <a:ext cx="20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Line 18"/>
            <p:cNvSpPr>
              <a:spLocks noChangeShapeType="1"/>
            </p:cNvSpPr>
            <p:nvPr/>
          </p:nvSpPr>
          <p:spPr bwMode="auto">
            <a:xfrm>
              <a:off x="3216" y="1392"/>
              <a:ext cx="88" cy="18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9"/>
            <p:cNvSpPr>
              <a:spLocks noChangeShapeType="1"/>
            </p:cNvSpPr>
            <p:nvPr/>
          </p:nvSpPr>
          <p:spPr bwMode="auto">
            <a:xfrm>
              <a:off x="3408" y="1248"/>
              <a:ext cx="18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20"/>
            <p:cNvSpPr>
              <a:spLocks noChangeShapeType="1"/>
            </p:cNvSpPr>
            <p:nvPr/>
          </p:nvSpPr>
          <p:spPr bwMode="auto">
            <a:xfrm flipV="1">
              <a:off x="3600" y="1288"/>
              <a:ext cx="136"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21"/>
            <p:cNvSpPr>
              <a:spLocks noChangeShapeType="1"/>
            </p:cNvSpPr>
            <p:nvPr/>
          </p:nvSpPr>
          <p:spPr bwMode="auto">
            <a:xfrm>
              <a:off x="3744" y="1296"/>
              <a:ext cx="40" cy="4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2"/>
            <p:cNvSpPr>
              <a:spLocks noChangeShapeType="1"/>
            </p:cNvSpPr>
            <p:nvPr/>
          </p:nvSpPr>
          <p:spPr bwMode="auto">
            <a:xfrm flipH="1">
              <a:off x="3256" y="1008"/>
              <a:ext cx="104"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3"/>
            <p:cNvSpPr>
              <a:spLocks noChangeShapeType="1"/>
            </p:cNvSpPr>
            <p:nvPr/>
          </p:nvSpPr>
          <p:spPr bwMode="auto">
            <a:xfrm flipH="1" flipV="1">
              <a:off x="3112" y="1096"/>
              <a:ext cx="152"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4"/>
            <p:cNvSpPr>
              <a:spLocks noChangeShapeType="1"/>
            </p:cNvSpPr>
            <p:nvPr/>
          </p:nvSpPr>
          <p:spPr bwMode="auto">
            <a:xfrm flipH="1">
              <a:off x="3160" y="956"/>
              <a:ext cx="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25"/>
            <p:cNvSpPr>
              <a:spLocks noChangeShapeType="1"/>
            </p:cNvSpPr>
            <p:nvPr/>
          </p:nvSpPr>
          <p:spPr bwMode="auto">
            <a:xfrm flipH="1" flipV="1">
              <a:off x="3016" y="856"/>
              <a:ext cx="152"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26"/>
            <p:cNvSpPr>
              <a:spLocks noChangeShapeType="1"/>
            </p:cNvSpPr>
            <p:nvPr/>
          </p:nvSpPr>
          <p:spPr bwMode="auto">
            <a:xfrm flipV="1">
              <a:off x="3264" y="760"/>
              <a:ext cx="40" cy="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27"/>
            <p:cNvSpPr>
              <a:spLocks noChangeShapeType="1"/>
            </p:cNvSpPr>
            <p:nvPr/>
          </p:nvSpPr>
          <p:spPr bwMode="auto">
            <a:xfrm flipH="1" flipV="1">
              <a:off x="2440" y="712"/>
              <a:ext cx="104" cy="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Oval 28"/>
            <p:cNvSpPr>
              <a:spLocks noChangeArrowheads="1"/>
            </p:cNvSpPr>
            <p:nvPr/>
          </p:nvSpPr>
          <p:spPr bwMode="auto">
            <a:xfrm>
              <a:off x="2652" y="1836"/>
              <a:ext cx="400" cy="304"/>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29"/>
            <p:cNvSpPr>
              <a:spLocks noChangeShapeType="1"/>
            </p:cNvSpPr>
            <p:nvPr/>
          </p:nvSpPr>
          <p:spPr bwMode="auto">
            <a:xfrm flipV="1">
              <a:off x="2796" y="1996"/>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30"/>
            <p:cNvSpPr>
              <a:spLocks noChangeShapeType="1"/>
            </p:cNvSpPr>
            <p:nvPr/>
          </p:nvSpPr>
          <p:spPr bwMode="auto">
            <a:xfrm>
              <a:off x="2844" y="2012"/>
              <a:ext cx="1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31"/>
            <p:cNvSpPr>
              <a:spLocks noChangeShapeType="1"/>
            </p:cNvSpPr>
            <p:nvPr/>
          </p:nvSpPr>
          <p:spPr bwMode="auto">
            <a:xfrm>
              <a:off x="2892" y="2028"/>
              <a:ext cx="16"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2"/>
            <p:cNvSpPr>
              <a:spLocks noChangeShapeType="1"/>
            </p:cNvSpPr>
            <p:nvPr/>
          </p:nvSpPr>
          <p:spPr bwMode="auto">
            <a:xfrm>
              <a:off x="2892" y="1916"/>
              <a:ext cx="64"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3"/>
            <p:cNvSpPr>
              <a:spLocks noChangeShapeType="1"/>
            </p:cNvSpPr>
            <p:nvPr/>
          </p:nvSpPr>
          <p:spPr bwMode="auto">
            <a:xfrm flipH="1">
              <a:off x="2716" y="1916"/>
              <a:ext cx="8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4"/>
            <p:cNvSpPr>
              <a:spLocks noChangeShapeType="1"/>
            </p:cNvSpPr>
            <p:nvPr/>
          </p:nvSpPr>
          <p:spPr bwMode="auto">
            <a:xfrm flipV="1">
              <a:off x="2444" y="2812"/>
              <a:ext cx="0"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5"/>
            <p:cNvSpPr>
              <a:spLocks noChangeShapeType="1"/>
            </p:cNvSpPr>
            <p:nvPr/>
          </p:nvSpPr>
          <p:spPr bwMode="auto">
            <a:xfrm>
              <a:off x="2876" y="2172"/>
              <a:ext cx="0" cy="35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36"/>
            <p:cNvSpPr>
              <a:spLocks noChangeShapeType="1"/>
            </p:cNvSpPr>
            <p:nvPr/>
          </p:nvSpPr>
          <p:spPr bwMode="auto">
            <a:xfrm>
              <a:off x="2892" y="2540"/>
              <a:ext cx="20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37"/>
            <p:cNvSpPr>
              <a:spLocks noChangeShapeType="1"/>
            </p:cNvSpPr>
            <p:nvPr/>
          </p:nvSpPr>
          <p:spPr bwMode="auto">
            <a:xfrm>
              <a:off x="3132" y="2556"/>
              <a:ext cx="64"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38"/>
            <p:cNvSpPr>
              <a:spLocks noChangeShapeType="1"/>
            </p:cNvSpPr>
            <p:nvPr/>
          </p:nvSpPr>
          <p:spPr bwMode="auto">
            <a:xfrm flipV="1">
              <a:off x="3228" y="2764"/>
              <a:ext cx="16" cy="8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39"/>
            <p:cNvSpPr>
              <a:spLocks noChangeShapeType="1"/>
            </p:cNvSpPr>
            <p:nvPr/>
          </p:nvSpPr>
          <p:spPr bwMode="auto">
            <a:xfrm flipH="1">
              <a:off x="2620" y="2556"/>
              <a:ext cx="272"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40"/>
            <p:cNvSpPr>
              <a:spLocks noChangeShapeType="1"/>
            </p:cNvSpPr>
            <p:nvPr/>
          </p:nvSpPr>
          <p:spPr bwMode="auto">
            <a:xfrm flipH="1">
              <a:off x="2524" y="2604"/>
              <a:ext cx="128" cy="25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41"/>
            <p:cNvSpPr>
              <a:spLocks noChangeShapeType="1"/>
            </p:cNvSpPr>
            <p:nvPr/>
          </p:nvSpPr>
          <p:spPr bwMode="auto">
            <a:xfrm flipH="1">
              <a:off x="2428" y="2876"/>
              <a:ext cx="128"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42"/>
            <p:cNvSpPr>
              <a:spLocks noChangeShapeType="1"/>
            </p:cNvSpPr>
            <p:nvPr/>
          </p:nvSpPr>
          <p:spPr bwMode="auto">
            <a:xfrm>
              <a:off x="2892" y="2172"/>
              <a:ext cx="304"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43"/>
            <p:cNvSpPr>
              <a:spLocks noChangeShapeType="1"/>
            </p:cNvSpPr>
            <p:nvPr/>
          </p:nvSpPr>
          <p:spPr bwMode="auto">
            <a:xfrm flipV="1">
              <a:off x="3228" y="1756"/>
              <a:ext cx="208" cy="464"/>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44"/>
            <p:cNvSpPr>
              <a:spLocks noChangeShapeType="1"/>
            </p:cNvSpPr>
            <p:nvPr/>
          </p:nvSpPr>
          <p:spPr bwMode="auto">
            <a:xfrm>
              <a:off x="3468" y="1772"/>
              <a:ext cx="1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45"/>
            <p:cNvSpPr>
              <a:spLocks noChangeShapeType="1"/>
            </p:cNvSpPr>
            <p:nvPr/>
          </p:nvSpPr>
          <p:spPr bwMode="auto">
            <a:xfrm flipH="1">
              <a:off x="2572" y="2220"/>
              <a:ext cx="320" cy="16"/>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46"/>
            <p:cNvSpPr>
              <a:spLocks noChangeShapeType="1"/>
            </p:cNvSpPr>
            <p:nvPr/>
          </p:nvSpPr>
          <p:spPr bwMode="auto">
            <a:xfrm flipH="1" flipV="1">
              <a:off x="2236" y="1756"/>
              <a:ext cx="368" cy="512"/>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47"/>
            <p:cNvSpPr>
              <a:spLocks noChangeShapeType="1"/>
            </p:cNvSpPr>
            <p:nvPr/>
          </p:nvSpPr>
          <p:spPr bwMode="auto">
            <a:xfrm flipH="1">
              <a:off x="2092" y="1772"/>
              <a:ext cx="176"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9506" name="Rectangle 48"/>
            <p:cNvSpPr>
              <a:spLocks noChangeArrowheads="1"/>
            </p:cNvSpPr>
            <p:nvPr/>
          </p:nvSpPr>
          <p:spPr bwMode="auto">
            <a:xfrm>
              <a:off x="2308" y="1539"/>
              <a:ext cx="1289" cy="258"/>
            </a:xfrm>
            <a:prstGeom prst="rect">
              <a:avLst/>
            </a:prstGeom>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2000"/>
                </a:lnSpc>
              </a:pPr>
              <a:r>
                <a:rPr lang="en-US">
                  <a:latin typeface="Arial" charset="0"/>
                </a:rPr>
                <a:t>instruction set</a:t>
              </a:r>
            </a:p>
          </p:txBody>
        </p:sp>
        <p:sp>
          <p:nvSpPr>
            <p:cNvPr id="19507" name="Rectangle 49"/>
            <p:cNvSpPr>
              <a:spLocks noChangeArrowheads="1"/>
            </p:cNvSpPr>
            <p:nvPr/>
          </p:nvSpPr>
          <p:spPr bwMode="auto">
            <a:xfrm>
              <a:off x="532" y="972"/>
              <a:ext cx="104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software</a:t>
              </a:r>
            </a:p>
          </p:txBody>
        </p:sp>
        <p:sp>
          <p:nvSpPr>
            <p:cNvPr id="19508" name="Rectangle 50"/>
            <p:cNvSpPr>
              <a:spLocks noChangeArrowheads="1"/>
            </p:cNvSpPr>
            <p:nvPr/>
          </p:nvSpPr>
          <p:spPr bwMode="auto">
            <a:xfrm>
              <a:off x="532" y="2171"/>
              <a:ext cx="112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sz="2400">
                  <a:latin typeface="Arial" charset="0"/>
                </a:rPr>
                <a:t>hardware</a:t>
              </a: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Virtual Machines</a:t>
            </a:r>
          </a:p>
        </p:txBody>
      </p:sp>
      <p:sp>
        <p:nvSpPr>
          <p:cNvPr id="20483" name="Rectangle 3"/>
          <p:cNvSpPr>
            <a:spLocks noGrp="1" noChangeArrowheads="1"/>
          </p:cNvSpPr>
          <p:nvPr>
            <p:ph type="body" idx="1"/>
          </p:nvPr>
        </p:nvSpPr>
        <p:spPr>
          <a:xfrm>
            <a:off x="304800" y="762000"/>
            <a:ext cx="8610600" cy="5638800"/>
          </a:xfrm>
        </p:spPr>
        <p:txBody>
          <a:bodyPr>
            <a:normAutofit lnSpcReduction="10000"/>
          </a:bodyPr>
          <a:lstStyle/>
          <a:p>
            <a:pPr>
              <a:lnSpc>
                <a:spcPct val="80000"/>
              </a:lnSpc>
            </a:pPr>
            <a:r>
              <a:rPr lang="en-US" dirty="0"/>
              <a:t>Software emulation of an abstract machine</a:t>
            </a:r>
          </a:p>
          <a:p>
            <a:pPr lvl="1">
              <a:lnSpc>
                <a:spcPct val="80000"/>
              </a:lnSpc>
            </a:pPr>
            <a:r>
              <a:rPr lang="en-US" dirty="0"/>
              <a:t>Make it look like hardware has features you want</a:t>
            </a:r>
          </a:p>
          <a:p>
            <a:pPr lvl="1">
              <a:lnSpc>
                <a:spcPct val="80000"/>
              </a:lnSpc>
            </a:pPr>
            <a:r>
              <a:rPr lang="en-US" dirty="0"/>
              <a:t>Programs from one hardware &amp; OS on another one</a:t>
            </a:r>
          </a:p>
          <a:p>
            <a:pPr>
              <a:lnSpc>
                <a:spcPct val="80000"/>
              </a:lnSpc>
            </a:pPr>
            <a:r>
              <a:rPr lang="en-US" dirty="0"/>
              <a:t>Programming simplicity</a:t>
            </a:r>
          </a:p>
          <a:p>
            <a:pPr lvl="1">
              <a:lnSpc>
                <a:spcPct val="80000"/>
              </a:lnSpc>
            </a:pPr>
            <a:r>
              <a:rPr lang="en-US" dirty="0"/>
              <a:t>Each process thinks it has all memory/CPU time</a:t>
            </a:r>
          </a:p>
          <a:p>
            <a:pPr lvl="1">
              <a:lnSpc>
                <a:spcPct val="80000"/>
              </a:lnSpc>
            </a:pPr>
            <a:r>
              <a:rPr lang="en-US" dirty="0"/>
              <a:t>Each process thinks it owns all devices</a:t>
            </a:r>
          </a:p>
          <a:p>
            <a:pPr lvl="1">
              <a:lnSpc>
                <a:spcPct val="80000"/>
              </a:lnSpc>
            </a:pPr>
            <a:r>
              <a:rPr lang="en-US" dirty="0"/>
              <a:t>Different Devices appear to have same interface</a:t>
            </a:r>
          </a:p>
          <a:p>
            <a:pPr lvl="1">
              <a:lnSpc>
                <a:spcPct val="80000"/>
              </a:lnSpc>
            </a:pPr>
            <a:r>
              <a:rPr lang="en-US" dirty="0"/>
              <a:t>Device Interfaces more powerful than raw hardware</a:t>
            </a:r>
          </a:p>
          <a:p>
            <a:pPr lvl="2">
              <a:lnSpc>
                <a:spcPct val="80000"/>
              </a:lnSpc>
            </a:pPr>
            <a:r>
              <a:rPr lang="en-US" dirty="0"/>
              <a:t>Bitmapped display </a:t>
            </a:r>
            <a:r>
              <a:rPr lang="en-US" dirty="0">
                <a:sym typeface="Symbol" pitchFamily="18" charset="2"/>
              </a:rPr>
              <a:t> windowing system</a:t>
            </a:r>
          </a:p>
          <a:p>
            <a:pPr lvl="2">
              <a:lnSpc>
                <a:spcPct val="80000"/>
              </a:lnSpc>
            </a:pPr>
            <a:r>
              <a:rPr lang="en-US" dirty="0">
                <a:sym typeface="Symbol" pitchFamily="18" charset="2"/>
              </a:rPr>
              <a:t>Ethernet card  reliable, ordered, networking (TCP/IP)</a:t>
            </a:r>
          </a:p>
          <a:p>
            <a:pPr>
              <a:lnSpc>
                <a:spcPct val="80000"/>
              </a:lnSpc>
            </a:pPr>
            <a:r>
              <a:rPr lang="en-US" dirty="0"/>
              <a:t>Fault Isolation</a:t>
            </a:r>
          </a:p>
          <a:p>
            <a:pPr lvl="1">
              <a:lnSpc>
                <a:spcPct val="80000"/>
              </a:lnSpc>
            </a:pPr>
            <a:r>
              <a:rPr lang="en-US" dirty="0"/>
              <a:t>Processes unable to directly impact other processes</a:t>
            </a:r>
          </a:p>
          <a:p>
            <a:pPr lvl="1">
              <a:lnSpc>
                <a:spcPct val="80000"/>
              </a:lnSpc>
            </a:pPr>
            <a:r>
              <a:rPr lang="en-US" dirty="0"/>
              <a:t>Bugs cannot crash whole machine</a:t>
            </a:r>
          </a:p>
          <a:p>
            <a:pPr>
              <a:lnSpc>
                <a:spcPct val="80000"/>
              </a:lnSpc>
            </a:pPr>
            <a:r>
              <a:rPr lang="en-US" dirty="0"/>
              <a:t>Protection and Portability</a:t>
            </a:r>
          </a:p>
          <a:p>
            <a:pPr lvl="1">
              <a:lnSpc>
                <a:spcPct val="80000"/>
              </a:lnSpc>
            </a:pPr>
            <a:r>
              <a:rPr lang="en-US" dirty="0"/>
              <a:t>Stability of POSIX interface between systems</a:t>
            </a:r>
          </a:p>
          <a:p>
            <a:pPr lvl="1">
              <a:lnSpc>
                <a:spcPct val="80000"/>
              </a:lnSpc>
            </a:pPr>
            <a:r>
              <a:rPr lang="en-US" dirty="0"/>
              <a:t>Limits to what Users programs are allowed to do</a:t>
            </a:r>
          </a:p>
          <a:p>
            <a:pPr lvl="1">
              <a:lnSpc>
                <a:spcPct val="80000"/>
              </a:lnSpc>
            </a:pPr>
            <a:endParaRPr lang="en-US" dirty="0"/>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Virtual Machines (con’t): Layers of OSs</a:t>
            </a:r>
          </a:p>
        </p:txBody>
      </p:sp>
      <p:sp>
        <p:nvSpPr>
          <p:cNvPr id="21507" name="Rectangle 3"/>
          <p:cNvSpPr>
            <a:spLocks noGrp="1" noChangeArrowheads="1"/>
          </p:cNvSpPr>
          <p:nvPr>
            <p:ph type="body" idx="1"/>
          </p:nvPr>
        </p:nvSpPr>
        <p:spPr>
          <a:xfrm>
            <a:off x="533400" y="762000"/>
            <a:ext cx="7924800" cy="5105400"/>
          </a:xfrm>
        </p:spPr>
        <p:txBody>
          <a:bodyPr/>
          <a:lstStyle/>
          <a:p>
            <a:r>
              <a:rPr lang="en-US"/>
              <a:t>Useful for OS development</a:t>
            </a:r>
          </a:p>
          <a:p>
            <a:pPr lvl="1"/>
            <a:r>
              <a:rPr lang="en-US"/>
              <a:t>When OS crashes, restricted to one VM</a:t>
            </a:r>
          </a:p>
          <a:p>
            <a:pPr lvl="1"/>
            <a:r>
              <a:rPr lang="en-US"/>
              <a:t>Can aid testing programs on other OSs</a:t>
            </a:r>
          </a:p>
          <a:p>
            <a:pPr lvl="1"/>
            <a:endParaRPr lang="en-US"/>
          </a:p>
        </p:txBody>
      </p:sp>
      <p:pic>
        <p:nvPicPr>
          <p:cNvPr id="2150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81" t="3047" r="381" b="4318"/>
          <a:stretch>
            <a:fillRect/>
          </a:stretch>
        </p:blipFill>
        <p:spPr bwMode="auto">
          <a:xfrm>
            <a:off x="1600200" y="2133600"/>
            <a:ext cx="6083300" cy="425926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r>
              <a:rPr lang="en-US"/>
              <a:t>What does an Operating System do?</a:t>
            </a:r>
          </a:p>
        </p:txBody>
      </p:sp>
      <p:sp>
        <p:nvSpPr>
          <p:cNvPr id="32771" name="Rectangle 5"/>
          <p:cNvSpPr>
            <a:spLocks noGrp="1" noChangeArrowheads="1"/>
          </p:cNvSpPr>
          <p:nvPr>
            <p:ph type="body" idx="1"/>
          </p:nvPr>
        </p:nvSpPr>
        <p:spPr>
          <a:xfrm>
            <a:off x="228600" y="762000"/>
            <a:ext cx="8915400" cy="5867400"/>
          </a:xfrm>
        </p:spPr>
        <p:txBody>
          <a:bodyPr/>
          <a:lstStyle/>
          <a:p>
            <a:r>
              <a:rPr lang="en-US" sz="2000" dirty="0" err="1"/>
              <a:t>Silerschatz</a:t>
            </a:r>
            <a:r>
              <a:rPr lang="en-US" sz="2000" dirty="0"/>
              <a:t> and Gavin: “An OS is similar to a government”</a:t>
            </a:r>
          </a:p>
          <a:p>
            <a:r>
              <a:rPr lang="en-US" sz="2000" dirty="0"/>
              <a:t>Coordinator and Traffic Cop:</a:t>
            </a:r>
          </a:p>
          <a:p>
            <a:pPr lvl="1"/>
            <a:r>
              <a:rPr lang="en-US" sz="2000" dirty="0"/>
              <a:t>Manages all resources</a:t>
            </a:r>
          </a:p>
          <a:p>
            <a:pPr lvl="1"/>
            <a:r>
              <a:rPr lang="en-US" sz="2000" dirty="0"/>
              <a:t>Settles conflicting requests for resources</a:t>
            </a:r>
          </a:p>
          <a:p>
            <a:pPr lvl="1"/>
            <a:r>
              <a:rPr lang="en-US" sz="2000" dirty="0"/>
              <a:t>Prevent errors and improper use of the computer</a:t>
            </a:r>
          </a:p>
          <a:p>
            <a:r>
              <a:rPr lang="en-US" sz="2000" dirty="0"/>
              <a:t>Facilitator:</a:t>
            </a:r>
          </a:p>
          <a:p>
            <a:pPr lvl="1"/>
            <a:r>
              <a:rPr lang="en-US" sz="2000" dirty="0"/>
              <a:t>Provides facilities that everyone needs</a:t>
            </a:r>
          </a:p>
          <a:p>
            <a:pPr lvl="1"/>
            <a:r>
              <a:rPr lang="en-US" sz="2000" dirty="0"/>
              <a:t>Standard Libraries, Windowing systems</a:t>
            </a:r>
          </a:p>
          <a:p>
            <a:pPr lvl="1"/>
            <a:r>
              <a:rPr lang="en-US" sz="2000" dirty="0"/>
              <a:t>Make application programming easier, faster, less error-prone</a:t>
            </a:r>
          </a:p>
          <a:p>
            <a:r>
              <a:rPr lang="en-US" sz="2000" dirty="0"/>
              <a:t>Some features reflect both tasks:</a:t>
            </a:r>
          </a:p>
          <a:p>
            <a:pPr lvl="1"/>
            <a:r>
              <a:rPr lang="en-US" sz="2000" dirty="0"/>
              <a:t>e.g. File system is needed by everyone (Facilitator)</a:t>
            </a:r>
          </a:p>
          <a:p>
            <a:pPr lvl="1"/>
            <a:r>
              <a:rPr lang="en-US" sz="2000" dirty="0"/>
              <a:t>But File system must be Protected (Traffic Cop)</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241300"/>
            <a:ext cx="8229600" cy="368300"/>
          </a:xfrm>
          <a:noFill/>
        </p:spPr>
        <p:txBody>
          <a:bodyPr lIns="90487" tIns="44450" rIns="90487" bIns="44450"/>
          <a:lstStyle/>
          <a:p>
            <a:r>
              <a:rPr lang="en-US"/>
              <a:t>Technology Trends: Moore’s Law</a:t>
            </a:r>
          </a:p>
        </p:txBody>
      </p:sp>
      <p:grpSp>
        <p:nvGrpSpPr>
          <p:cNvPr id="6147" name="Group 3"/>
          <p:cNvGrpSpPr>
            <a:grpSpLocks/>
          </p:cNvGrpSpPr>
          <p:nvPr/>
        </p:nvGrpSpPr>
        <p:grpSpPr bwMode="auto">
          <a:xfrm>
            <a:off x="4724400" y="1676400"/>
            <a:ext cx="4419600" cy="4616450"/>
            <a:chOff x="0" y="1008"/>
            <a:chExt cx="2784" cy="2908"/>
          </a:xfrm>
        </p:grpSpPr>
        <p:sp>
          <p:nvSpPr>
            <p:cNvPr id="6152" name="Rectangle 4"/>
            <p:cNvSpPr>
              <a:spLocks noChangeArrowheads="1"/>
            </p:cNvSpPr>
            <p:nvPr/>
          </p:nvSpPr>
          <p:spPr bwMode="auto">
            <a:xfrm>
              <a:off x="144" y="2544"/>
              <a:ext cx="2640" cy="12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spAutoFit/>
            </a:bodyPr>
            <a:lstStyle/>
            <a:p>
              <a:r>
                <a:rPr lang="en-US">
                  <a:latin typeface="Arial" charset="0"/>
                </a:rPr>
                <a:t>2X transistors/Chip Every 1.5 years</a:t>
              </a:r>
            </a:p>
            <a:p>
              <a:r>
                <a:rPr lang="en-US" sz="2400">
                  <a:latin typeface="Arial" charset="0"/>
                </a:rPr>
                <a:t>Called “</a:t>
              </a:r>
              <a:r>
                <a:rPr lang="en-US" sz="2400" u="sng">
                  <a:solidFill>
                    <a:schemeClr val="hlink"/>
                  </a:solidFill>
                  <a:latin typeface="Arial" charset="0"/>
                </a:rPr>
                <a:t>Moore’s Law</a:t>
              </a:r>
              <a:r>
                <a:rPr lang="en-US" sz="2400">
                  <a:latin typeface="Arial" charset="0"/>
                </a:rPr>
                <a:t>”</a:t>
              </a:r>
            </a:p>
            <a:p>
              <a:endParaRPr kumimoji="1" lang="en-US" sz="2000">
                <a:latin typeface="Arial" charset="0"/>
              </a:endParaRPr>
            </a:p>
            <a:p>
              <a:endParaRPr lang="en-US">
                <a:latin typeface="Arial" charset="0"/>
              </a:endParaRPr>
            </a:p>
            <a:p>
              <a:endParaRPr lang="en-US" sz="2400">
                <a:latin typeface="Arial" charset="0"/>
              </a:endParaRPr>
            </a:p>
            <a:p>
              <a:r>
                <a:rPr lang="en-US" sz="2400">
                  <a:latin typeface="Arial" charset="0"/>
                </a:rPr>
                <a:t> </a:t>
              </a:r>
            </a:p>
          </p:txBody>
        </p:sp>
        <p:sp>
          <p:nvSpPr>
            <p:cNvPr id="6153" name="Rectangle 5"/>
            <p:cNvSpPr>
              <a:spLocks noChangeArrowheads="1"/>
            </p:cNvSpPr>
            <p:nvPr/>
          </p:nvSpPr>
          <p:spPr bwMode="auto">
            <a:xfrm>
              <a:off x="1491" y="1690"/>
              <a:ext cx="986" cy="2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atin typeface="Arial" charset="0"/>
                </a:rPr>
                <a:t>Moore’s Law</a:t>
              </a:r>
            </a:p>
          </p:txBody>
        </p:sp>
        <p:pic>
          <p:nvPicPr>
            <p:cNvPr id="6154" name="Picture 6" descr="moores-la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7"/>
            <p:cNvSpPr>
              <a:spLocks noChangeArrowheads="1"/>
            </p:cNvSpPr>
            <p:nvPr/>
          </p:nvSpPr>
          <p:spPr bwMode="auto">
            <a:xfrm>
              <a:off x="288" y="3168"/>
              <a:ext cx="2408"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lang="en-US" sz="2400">
                  <a:latin typeface="Arial" charset="0"/>
                </a:rPr>
                <a:t>Microprocessors have become smaller, denser, and more powerful.</a:t>
              </a:r>
            </a:p>
          </p:txBody>
        </p:sp>
      </p:grpSp>
      <p:grpSp>
        <p:nvGrpSpPr>
          <p:cNvPr id="6148" name="Group 8"/>
          <p:cNvGrpSpPr>
            <a:grpSpLocks/>
          </p:cNvGrpSpPr>
          <p:nvPr/>
        </p:nvGrpSpPr>
        <p:grpSpPr bwMode="auto">
          <a:xfrm>
            <a:off x="123825" y="809625"/>
            <a:ext cx="4724400" cy="5730875"/>
            <a:chOff x="2784" y="528"/>
            <a:chExt cx="2976" cy="3610"/>
          </a:xfrm>
        </p:grpSpPr>
        <p:sp>
          <p:nvSpPr>
            <p:cNvPr id="6149" name="Rectangle 9"/>
            <p:cNvSpPr>
              <a:spLocks noChangeArrowheads="1"/>
            </p:cNvSpPr>
            <p:nvPr/>
          </p:nvSpPr>
          <p:spPr bwMode="auto">
            <a:xfrm>
              <a:off x="3216" y="2928"/>
              <a:ext cx="2544" cy="1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p>
              <a:r>
                <a:rPr kumimoji="1" lang="en-US" sz="2000">
                  <a:latin typeface="Arial" charset="0"/>
                </a:rPr>
                <a:t>Gordon Moore (co-founder of Intel) predicted in 1965 that the transistor density of semiconductor chips would double roughly every 18 months. </a:t>
              </a:r>
            </a:p>
          </p:txBody>
        </p:sp>
        <p:pic>
          <p:nvPicPr>
            <p:cNvPr id="6150" name="Picture 10" descr="moo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 y="1632"/>
              <a:ext cx="1200" cy="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11" descr="moo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What is an Operating System,… Really?</a:t>
            </a:r>
          </a:p>
        </p:txBody>
      </p:sp>
      <p:sp>
        <p:nvSpPr>
          <p:cNvPr id="191491" name="Rectangle 3"/>
          <p:cNvSpPr>
            <a:spLocks noGrp="1" noChangeArrowheads="1"/>
          </p:cNvSpPr>
          <p:nvPr>
            <p:ph type="body" idx="1"/>
          </p:nvPr>
        </p:nvSpPr>
        <p:spPr>
          <a:xfrm>
            <a:off x="609600" y="914400"/>
            <a:ext cx="7924800" cy="5486400"/>
          </a:xfrm>
        </p:spPr>
        <p:txBody>
          <a:bodyPr>
            <a:normAutofit/>
          </a:bodyPr>
          <a:lstStyle/>
          <a:p>
            <a:r>
              <a:rPr lang="en-US" dirty="0"/>
              <a:t>OS components:</a:t>
            </a:r>
          </a:p>
          <a:p>
            <a:pPr lvl="1"/>
            <a:r>
              <a:rPr lang="en-US" dirty="0"/>
              <a:t>Memory Management</a:t>
            </a:r>
          </a:p>
          <a:p>
            <a:pPr lvl="1"/>
            <a:r>
              <a:rPr lang="en-US" dirty="0"/>
              <a:t>I/O Management</a:t>
            </a:r>
          </a:p>
          <a:p>
            <a:pPr lvl="1"/>
            <a:r>
              <a:rPr lang="en-US" dirty="0"/>
              <a:t>CPU Scheduling</a:t>
            </a:r>
          </a:p>
          <a:p>
            <a:pPr lvl="1"/>
            <a:r>
              <a:rPr lang="en-US" dirty="0"/>
              <a:t>Networking Stack </a:t>
            </a:r>
          </a:p>
          <a:p>
            <a:pPr lvl="1"/>
            <a:r>
              <a:rPr lang="en-US" dirty="0"/>
              <a:t>File System</a:t>
            </a:r>
          </a:p>
          <a:p>
            <a:r>
              <a:rPr lang="en-US" dirty="0"/>
              <a:t>What about?</a:t>
            </a:r>
          </a:p>
          <a:p>
            <a:pPr lvl="1"/>
            <a:r>
              <a:rPr lang="en-US" dirty="0"/>
              <a:t>Multimedia Support?</a:t>
            </a:r>
          </a:p>
          <a:p>
            <a:pPr lvl="1"/>
            <a:r>
              <a:rPr lang="en-US" dirty="0"/>
              <a:t>User Interface?</a:t>
            </a:r>
          </a:p>
          <a:p>
            <a:pPr lvl="1"/>
            <a:r>
              <a:rPr lang="en-US" dirty="0"/>
              <a:t>Internet Browser? </a:t>
            </a:r>
            <a:r>
              <a:rPr lang="en-US" dirty="0">
                <a:sym typeface="Wingdings" pitchFamily="2" charset="2"/>
              </a:rPr>
              <a:t></a:t>
            </a:r>
          </a:p>
          <a:p>
            <a:pPr lvl="2"/>
            <a:r>
              <a:rPr lang="en-US" dirty="0">
                <a:sym typeface="Wingdings" pitchFamily="2" charset="2"/>
              </a:rPr>
              <a:t>Microsoft claims its browser (Edge or Internet Explorer) is part of Windows OS, to </a:t>
            </a:r>
            <a:r>
              <a:rPr lang="en-US" altLang="zh-CN" dirty="0">
                <a:sym typeface="Wingdings" pitchFamily="2" charset="2"/>
              </a:rPr>
              <a:t>justify bundling its browser with Windows</a:t>
            </a:r>
            <a:endParaRPr lang="en-US" dirty="0">
              <a:sym typeface="Wingdings" pitchFamily="2" charset="2"/>
            </a:endParaRPr>
          </a:p>
          <a:p>
            <a:pPr lvl="2"/>
            <a:r>
              <a:rPr lang="en-US" dirty="0">
                <a:sym typeface="Wingdings" pitchFamily="2" charset="2"/>
              </a:rPr>
              <a:t>But it is an application</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14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1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1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1491">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1491">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1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Operating System Definition (Cont.)</a:t>
            </a:r>
          </a:p>
        </p:txBody>
      </p:sp>
      <p:sp>
        <p:nvSpPr>
          <p:cNvPr id="34819" name="Rectangle 3"/>
          <p:cNvSpPr>
            <a:spLocks noGrp="1" noChangeArrowheads="1"/>
          </p:cNvSpPr>
          <p:nvPr>
            <p:ph type="body" idx="1"/>
          </p:nvPr>
        </p:nvSpPr>
        <p:spPr>
          <a:xfrm>
            <a:off x="663575" y="1108075"/>
            <a:ext cx="7750175" cy="3568700"/>
          </a:xfrm>
        </p:spPr>
        <p:txBody>
          <a:bodyPr/>
          <a:lstStyle/>
          <a:p>
            <a:r>
              <a:rPr lang="en-US" dirty="0"/>
              <a:t>No universally accepted definition</a:t>
            </a:r>
          </a:p>
          <a:p>
            <a:r>
              <a:rPr lang="en-US" dirty="0"/>
              <a:t>“Everything a vendor ships when you order an operating system” is good approximation</a:t>
            </a:r>
          </a:p>
          <a:p>
            <a:pPr lvl="1"/>
            <a:r>
              <a:rPr lang="en-US" dirty="0"/>
              <a:t>But varies wildly</a:t>
            </a:r>
          </a:p>
          <a:p>
            <a:r>
              <a:rPr lang="en-US" dirty="0"/>
              <a:t>“The one program running at all times on the computer” is the </a:t>
            </a:r>
            <a:r>
              <a:rPr lang="en-US" dirty="0">
                <a:solidFill>
                  <a:schemeClr val="hlink"/>
                </a:solidFill>
              </a:rPr>
              <a:t>OS kernel</a:t>
            </a:r>
            <a:r>
              <a:rPr lang="en-US" b="0" dirty="0"/>
              <a:t>.  </a:t>
            </a:r>
          </a:p>
          <a:p>
            <a:pPr lvl="1"/>
            <a:r>
              <a:rPr lang="en-US" dirty="0"/>
              <a:t>Everything else is either a system program (ships with the operating system) or an application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152400"/>
            <a:ext cx="7467600" cy="533400"/>
          </a:xfrm>
        </p:spPr>
        <p:txBody>
          <a:bodyPr/>
          <a:lstStyle/>
          <a:p>
            <a:r>
              <a:rPr lang="en-US"/>
              <a:t>Example: Protecting Processes from Each Other</a:t>
            </a:r>
          </a:p>
        </p:txBody>
      </p:sp>
      <p:sp>
        <p:nvSpPr>
          <p:cNvPr id="40963" name="Rectangle 3"/>
          <p:cNvSpPr>
            <a:spLocks noGrp="1" noChangeArrowheads="1"/>
          </p:cNvSpPr>
          <p:nvPr>
            <p:ph type="body" idx="1"/>
          </p:nvPr>
        </p:nvSpPr>
        <p:spPr/>
        <p:txBody>
          <a:bodyPr/>
          <a:lstStyle/>
          <a:p>
            <a:r>
              <a:rPr lang="en-US" dirty="0"/>
              <a:t>Problem: Run multiple applications in such a way that they are protected from one another</a:t>
            </a:r>
          </a:p>
          <a:p>
            <a:r>
              <a:rPr lang="en-US" dirty="0"/>
              <a:t>Goal: </a:t>
            </a:r>
          </a:p>
          <a:p>
            <a:pPr lvl="1"/>
            <a:r>
              <a:rPr lang="en-US" dirty="0"/>
              <a:t>Keep User Programs from Crashing OS</a:t>
            </a:r>
          </a:p>
          <a:p>
            <a:pPr lvl="1"/>
            <a:r>
              <a:rPr lang="en-US" dirty="0"/>
              <a:t>Keep User Programs from Crashing each other</a:t>
            </a:r>
          </a:p>
          <a:p>
            <a:pPr lvl="1"/>
            <a:r>
              <a:rPr lang="en-US" dirty="0"/>
              <a:t>Keep Parts of OS from crashing other parts</a:t>
            </a:r>
          </a:p>
          <a:p>
            <a:r>
              <a:rPr lang="en-US" dirty="0"/>
              <a:t>(Some of the) Mechanisms:</a:t>
            </a:r>
          </a:p>
          <a:p>
            <a:pPr lvl="1"/>
            <a:r>
              <a:rPr lang="en-US" dirty="0"/>
              <a:t>Address Translation</a:t>
            </a:r>
          </a:p>
          <a:p>
            <a:pPr lvl="1"/>
            <a:r>
              <a:rPr lang="en-US" dirty="0"/>
              <a:t>Dual Mode Operation</a:t>
            </a:r>
          </a:p>
          <a:p>
            <a:r>
              <a:rPr lang="en-US" dirty="0"/>
              <a:t>Simple Policy:</a:t>
            </a:r>
          </a:p>
          <a:p>
            <a:pPr lvl="1"/>
            <a:r>
              <a:rPr lang="en-US" dirty="0"/>
              <a:t>Programs are not allowed to read/write memory of other Programs or of Operating System </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05859" name="Group 35"/>
          <p:cNvGrpSpPr>
            <a:grpSpLocks/>
          </p:cNvGrpSpPr>
          <p:nvPr/>
        </p:nvGrpSpPr>
        <p:grpSpPr bwMode="auto">
          <a:xfrm>
            <a:off x="1371600" y="4191000"/>
            <a:ext cx="6705600" cy="1828800"/>
            <a:chOff x="624" y="2640"/>
            <a:chExt cx="4224" cy="1152"/>
          </a:xfrm>
        </p:grpSpPr>
        <p:pic>
          <p:nvPicPr>
            <p:cNvPr id="41989" name="Picture 30" descr="memor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128883">
              <a:off x="3696" y="2640"/>
              <a:ext cx="1152"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Oval 26"/>
            <p:cNvSpPr>
              <a:spLocks noChangeArrowheads="1"/>
            </p:cNvSpPr>
            <p:nvPr/>
          </p:nvSpPr>
          <p:spPr bwMode="auto">
            <a:xfrm>
              <a:off x="624" y="2784"/>
              <a:ext cx="720" cy="72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3200"/>
                <a:t>CPU</a:t>
              </a:r>
            </a:p>
          </p:txBody>
        </p:sp>
        <p:sp>
          <p:nvSpPr>
            <p:cNvPr id="41991" name="Line 27"/>
            <p:cNvSpPr>
              <a:spLocks noChangeShapeType="1"/>
            </p:cNvSpPr>
            <p:nvPr/>
          </p:nvSpPr>
          <p:spPr bwMode="auto">
            <a:xfrm>
              <a:off x="1392" y="3168"/>
              <a:ext cx="76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2" name="Rectangle 28"/>
            <p:cNvSpPr>
              <a:spLocks noChangeArrowheads="1"/>
            </p:cNvSpPr>
            <p:nvPr/>
          </p:nvSpPr>
          <p:spPr bwMode="auto">
            <a:xfrm>
              <a:off x="2160" y="2832"/>
              <a:ext cx="864" cy="672"/>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sz="2400"/>
                <a:t>MMU</a:t>
              </a:r>
            </a:p>
          </p:txBody>
        </p:sp>
        <p:sp>
          <p:nvSpPr>
            <p:cNvPr id="41993" name="Line 29"/>
            <p:cNvSpPr>
              <a:spLocks noChangeShapeType="1"/>
            </p:cNvSpPr>
            <p:nvPr/>
          </p:nvSpPr>
          <p:spPr bwMode="auto">
            <a:xfrm>
              <a:off x="3024" y="3168"/>
              <a:ext cx="96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4" name="Text Box 32"/>
            <p:cNvSpPr txBox="1">
              <a:spLocks noChangeArrowheads="1"/>
            </p:cNvSpPr>
            <p:nvPr/>
          </p:nvSpPr>
          <p:spPr bwMode="auto">
            <a:xfrm>
              <a:off x="1324" y="2676"/>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Virtual</a:t>
              </a:r>
            </a:p>
            <a:p>
              <a:pPr algn="ctr"/>
              <a:r>
                <a:rPr lang="en-US"/>
                <a:t>Addresses</a:t>
              </a:r>
            </a:p>
          </p:txBody>
        </p:sp>
        <p:sp>
          <p:nvSpPr>
            <p:cNvPr id="41995" name="Text Box 33"/>
            <p:cNvSpPr txBox="1">
              <a:spLocks noChangeArrowheads="1"/>
            </p:cNvSpPr>
            <p:nvPr/>
          </p:nvSpPr>
          <p:spPr bwMode="auto">
            <a:xfrm>
              <a:off x="3120" y="2688"/>
              <a:ext cx="832" cy="4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a:t>Physical</a:t>
              </a:r>
            </a:p>
            <a:p>
              <a:pPr algn="ctr"/>
              <a:r>
                <a:rPr lang="en-US"/>
                <a:t>Addresses</a:t>
              </a:r>
            </a:p>
          </p:txBody>
        </p:sp>
      </p:grpSp>
      <p:sp>
        <p:nvSpPr>
          <p:cNvPr id="41987" name="Rectangle 2"/>
          <p:cNvSpPr>
            <a:spLocks noGrp="1" noChangeArrowheads="1"/>
          </p:cNvSpPr>
          <p:nvPr>
            <p:ph type="title"/>
          </p:nvPr>
        </p:nvSpPr>
        <p:spPr/>
        <p:txBody>
          <a:bodyPr/>
          <a:lstStyle/>
          <a:p>
            <a:r>
              <a:rPr lang="en-US"/>
              <a:t>Address Translation</a:t>
            </a:r>
          </a:p>
        </p:txBody>
      </p:sp>
      <p:sp>
        <p:nvSpPr>
          <p:cNvPr id="205827" name="Rectangle 3"/>
          <p:cNvSpPr>
            <a:spLocks noGrp="1" noChangeArrowheads="1"/>
          </p:cNvSpPr>
          <p:nvPr>
            <p:ph type="body" idx="1"/>
          </p:nvPr>
        </p:nvSpPr>
        <p:spPr>
          <a:xfrm>
            <a:off x="152400" y="715963"/>
            <a:ext cx="8001000" cy="4572000"/>
          </a:xfrm>
        </p:spPr>
        <p:txBody>
          <a:bodyPr/>
          <a:lstStyle/>
          <a:p>
            <a:r>
              <a:rPr lang="en-US" dirty="0"/>
              <a:t>Address Space</a:t>
            </a:r>
          </a:p>
          <a:p>
            <a:pPr lvl="1"/>
            <a:r>
              <a:rPr lang="en-US" dirty="0"/>
              <a:t>Each process has the view of a contiguous range of virtual memory addresses, e.g., for a 32 bit machine, the range is [0, 2</a:t>
            </a:r>
            <a:r>
              <a:rPr lang="en-US" baseline="30000" dirty="0"/>
              <a:t>32</a:t>
            </a:r>
            <a:r>
              <a:rPr lang="en-US" dirty="0"/>
              <a:t>] Bytes (2</a:t>
            </a:r>
            <a:r>
              <a:rPr lang="en-US" baseline="30000" dirty="0"/>
              <a:t>32</a:t>
            </a:r>
            <a:r>
              <a:rPr lang="en-US" dirty="0"/>
              <a:t>Bytes=4GB)</a:t>
            </a:r>
          </a:p>
          <a:p>
            <a:r>
              <a:rPr lang="en-US" dirty="0"/>
              <a:t>Address Translation:</a:t>
            </a:r>
          </a:p>
          <a:p>
            <a:pPr lvl="1"/>
            <a:r>
              <a:rPr lang="en-US" altLang="zh-CN" dirty="0"/>
              <a:t>Memory Management Unit (MMU) </a:t>
            </a:r>
            <a:r>
              <a:rPr lang="en-US" dirty="0"/>
              <a:t>translates from Virtual Addresses (emitted by CPU) into Physical Addresses (of memory) with a Page Table</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58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82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Oval 46"/>
          <p:cNvSpPr>
            <a:spLocks noChangeArrowheads="1"/>
          </p:cNvSpPr>
          <p:nvPr/>
        </p:nvSpPr>
        <p:spPr bwMode="auto">
          <a:xfrm>
            <a:off x="5775325" y="10064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1" name="Oval 42"/>
          <p:cNvSpPr>
            <a:spLocks noChangeArrowheads="1"/>
          </p:cNvSpPr>
          <p:nvPr/>
        </p:nvSpPr>
        <p:spPr bwMode="auto">
          <a:xfrm>
            <a:off x="2879725" y="930275"/>
            <a:ext cx="609600" cy="3048000"/>
          </a:xfrm>
          <a:prstGeom prst="ellipse">
            <a:avLst/>
          </a:prstGeom>
          <a:solidFill>
            <a:schemeClr val="accent1"/>
          </a:solidFill>
          <a:ln w="57150">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Rectangle 2"/>
          <p:cNvSpPr>
            <a:spLocks noGrp="1" noChangeArrowheads="1"/>
          </p:cNvSpPr>
          <p:nvPr>
            <p:ph type="title"/>
          </p:nvPr>
        </p:nvSpPr>
        <p:spPr/>
        <p:txBody>
          <a:bodyPr/>
          <a:lstStyle/>
          <a:p>
            <a:r>
              <a:rPr lang="en-US"/>
              <a:t>Example of Address Translation</a:t>
            </a:r>
          </a:p>
        </p:txBody>
      </p:sp>
      <p:sp>
        <p:nvSpPr>
          <p:cNvPr id="43013" name="Text Box 8"/>
          <p:cNvSpPr txBox="1">
            <a:spLocks noChangeArrowheads="1"/>
          </p:cNvSpPr>
          <p:nvPr/>
        </p:nvSpPr>
        <p:spPr bwMode="auto">
          <a:xfrm>
            <a:off x="1062038" y="2928938"/>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1</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1</a:t>
            </a:r>
          </a:p>
        </p:txBody>
      </p:sp>
      <p:sp>
        <p:nvSpPr>
          <p:cNvPr id="43014" name="Text Box 9"/>
          <p:cNvSpPr txBox="1">
            <a:spLocks noChangeArrowheads="1"/>
          </p:cNvSpPr>
          <p:nvPr/>
        </p:nvSpPr>
        <p:spPr bwMode="auto">
          <a:xfrm>
            <a:off x="6640513" y="2963863"/>
            <a:ext cx="1179512"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dirty="0"/>
              <a:t>Proc 2</a:t>
            </a:r>
          </a:p>
          <a:p>
            <a:pPr algn="ctr"/>
            <a:r>
              <a:rPr lang="en-US" sz="2000" dirty="0">
                <a:solidFill>
                  <a:schemeClr val="hlink"/>
                </a:solidFill>
              </a:rPr>
              <a:t>Virtual</a:t>
            </a:r>
          </a:p>
          <a:p>
            <a:pPr algn="ctr"/>
            <a:r>
              <a:rPr lang="en-US" sz="2000" dirty="0">
                <a:solidFill>
                  <a:schemeClr val="hlink"/>
                </a:solidFill>
              </a:rPr>
              <a:t>Address</a:t>
            </a:r>
          </a:p>
          <a:p>
            <a:pPr algn="ctr"/>
            <a:r>
              <a:rPr lang="en-US" sz="2000" dirty="0">
                <a:solidFill>
                  <a:schemeClr val="hlink"/>
                </a:solidFill>
              </a:rPr>
              <a:t>Space 2</a:t>
            </a:r>
          </a:p>
        </p:txBody>
      </p:sp>
      <p:grpSp>
        <p:nvGrpSpPr>
          <p:cNvPr id="43015" name="Group 13"/>
          <p:cNvGrpSpPr>
            <a:grpSpLocks/>
          </p:cNvGrpSpPr>
          <p:nvPr/>
        </p:nvGrpSpPr>
        <p:grpSpPr bwMode="auto">
          <a:xfrm>
            <a:off x="1050925" y="854075"/>
            <a:ext cx="1295400" cy="1828800"/>
            <a:chOff x="672" y="672"/>
            <a:chExt cx="816" cy="1152"/>
          </a:xfrm>
        </p:grpSpPr>
        <p:sp>
          <p:nvSpPr>
            <p:cNvPr id="43051" name="Rectangle 4"/>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52" name="Line 10"/>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3" name="Line 11"/>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4" name="Line 12"/>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6" name="Group 14"/>
          <p:cNvGrpSpPr>
            <a:grpSpLocks/>
          </p:cNvGrpSpPr>
          <p:nvPr/>
        </p:nvGrpSpPr>
        <p:grpSpPr bwMode="auto">
          <a:xfrm>
            <a:off x="6537325" y="930275"/>
            <a:ext cx="1295400" cy="1828800"/>
            <a:chOff x="672" y="672"/>
            <a:chExt cx="816" cy="1152"/>
          </a:xfrm>
        </p:grpSpPr>
        <p:sp>
          <p:nvSpPr>
            <p:cNvPr id="43047" name="Rectangle 15"/>
            <p:cNvSpPr>
              <a:spLocks noChangeArrowheads="1"/>
            </p:cNvSpPr>
            <p:nvPr/>
          </p:nvSpPr>
          <p:spPr bwMode="auto">
            <a:xfrm>
              <a:off x="672" y="672"/>
              <a:ext cx="816" cy="1152"/>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lnSpc>
                  <a:spcPct val="120000"/>
                </a:lnSpc>
              </a:pPr>
              <a:r>
                <a:rPr lang="en-US" sz="2400"/>
                <a:t>Code</a:t>
              </a:r>
            </a:p>
            <a:p>
              <a:pPr algn="ctr">
                <a:lnSpc>
                  <a:spcPct val="120000"/>
                </a:lnSpc>
              </a:pPr>
              <a:r>
                <a:rPr lang="en-US" sz="2400"/>
                <a:t>Data</a:t>
              </a:r>
            </a:p>
            <a:p>
              <a:pPr algn="ctr">
                <a:lnSpc>
                  <a:spcPct val="120000"/>
                </a:lnSpc>
              </a:pPr>
              <a:r>
                <a:rPr lang="en-US" sz="2400"/>
                <a:t>Heap</a:t>
              </a:r>
            </a:p>
            <a:p>
              <a:pPr algn="ctr">
                <a:lnSpc>
                  <a:spcPct val="120000"/>
                </a:lnSpc>
              </a:pPr>
              <a:r>
                <a:rPr lang="en-US" sz="2400"/>
                <a:t>Stack</a:t>
              </a:r>
            </a:p>
          </p:txBody>
        </p:sp>
        <p:sp>
          <p:nvSpPr>
            <p:cNvPr id="43048" name="Line 16"/>
            <p:cNvSpPr>
              <a:spLocks noChangeShapeType="1"/>
            </p:cNvSpPr>
            <p:nvPr/>
          </p:nvSpPr>
          <p:spPr bwMode="auto">
            <a:xfrm>
              <a:off x="672" y="1008"/>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9" name="Line 17"/>
            <p:cNvSpPr>
              <a:spLocks noChangeShapeType="1"/>
            </p:cNvSpPr>
            <p:nvPr/>
          </p:nvSpPr>
          <p:spPr bwMode="auto">
            <a:xfrm>
              <a:off x="672" y="129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0" name="Line 18"/>
            <p:cNvSpPr>
              <a:spLocks noChangeShapeType="1"/>
            </p:cNvSpPr>
            <p:nvPr/>
          </p:nvSpPr>
          <p:spPr bwMode="auto">
            <a:xfrm>
              <a:off x="672" y="1536"/>
              <a:ext cx="816" cy="0"/>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17" name="Group 33"/>
          <p:cNvGrpSpPr>
            <a:grpSpLocks/>
          </p:cNvGrpSpPr>
          <p:nvPr/>
        </p:nvGrpSpPr>
        <p:grpSpPr bwMode="auto">
          <a:xfrm>
            <a:off x="3870325" y="777875"/>
            <a:ext cx="1295400" cy="5334000"/>
            <a:chOff x="2448" y="624"/>
            <a:chExt cx="816" cy="3360"/>
          </a:xfrm>
        </p:grpSpPr>
        <p:sp>
          <p:nvSpPr>
            <p:cNvPr id="43036" name="Rectangle 19"/>
            <p:cNvSpPr>
              <a:spLocks noChangeArrowheads="1"/>
            </p:cNvSpPr>
            <p:nvPr/>
          </p:nvSpPr>
          <p:spPr bwMode="auto">
            <a:xfrm>
              <a:off x="2448" y="62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2</a:t>
              </a:r>
            </a:p>
          </p:txBody>
        </p:sp>
        <p:sp>
          <p:nvSpPr>
            <p:cNvPr id="43037" name="Rectangle 20"/>
            <p:cNvSpPr>
              <a:spLocks noChangeArrowheads="1"/>
            </p:cNvSpPr>
            <p:nvPr/>
          </p:nvSpPr>
          <p:spPr bwMode="auto">
            <a:xfrm>
              <a:off x="2448" y="91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1</a:t>
              </a:r>
            </a:p>
          </p:txBody>
        </p:sp>
        <p:sp>
          <p:nvSpPr>
            <p:cNvPr id="43038" name="Rectangle 21"/>
            <p:cNvSpPr>
              <a:spLocks noChangeArrowheads="1"/>
            </p:cNvSpPr>
            <p:nvPr/>
          </p:nvSpPr>
          <p:spPr bwMode="auto">
            <a:xfrm>
              <a:off x="2448" y="120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1</a:t>
              </a:r>
            </a:p>
          </p:txBody>
        </p:sp>
        <p:sp>
          <p:nvSpPr>
            <p:cNvPr id="43039" name="Rectangle 22"/>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heap &amp; </a:t>
              </a:r>
            </a:p>
            <a:p>
              <a:pPr algn="ctr"/>
              <a:r>
                <a:rPr lang="en-US"/>
                <a:t>Stacks</a:t>
              </a:r>
            </a:p>
          </p:txBody>
        </p:sp>
        <p:sp>
          <p:nvSpPr>
            <p:cNvPr id="43040" name="Rectangle 23"/>
            <p:cNvSpPr>
              <a:spLocks noChangeArrowheads="1"/>
            </p:cNvSpPr>
            <p:nvPr/>
          </p:nvSpPr>
          <p:spPr bwMode="auto">
            <a:xfrm>
              <a:off x="2448" y="148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1</a:t>
              </a:r>
            </a:p>
          </p:txBody>
        </p:sp>
        <p:sp>
          <p:nvSpPr>
            <p:cNvPr id="43041" name="Rectangle 24"/>
            <p:cNvSpPr>
              <a:spLocks noChangeArrowheads="1"/>
            </p:cNvSpPr>
            <p:nvPr/>
          </p:nvSpPr>
          <p:spPr bwMode="auto">
            <a:xfrm>
              <a:off x="2448" y="177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Stack 2</a:t>
              </a:r>
            </a:p>
          </p:txBody>
        </p:sp>
        <p:sp>
          <p:nvSpPr>
            <p:cNvPr id="43042" name="Rectangle 25"/>
            <p:cNvSpPr>
              <a:spLocks noChangeArrowheads="1"/>
            </p:cNvSpPr>
            <p:nvPr/>
          </p:nvSpPr>
          <p:spPr bwMode="auto">
            <a:xfrm>
              <a:off x="2448" y="2064"/>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Data 1</a:t>
              </a:r>
            </a:p>
          </p:txBody>
        </p:sp>
        <p:sp>
          <p:nvSpPr>
            <p:cNvPr id="43043" name="Rectangle 26"/>
            <p:cNvSpPr>
              <a:spLocks noChangeArrowheads="1"/>
            </p:cNvSpPr>
            <p:nvPr/>
          </p:nvSpPr>
          <p:spPr bwMode="auto">
            <a:xfrm>
              <a:off x="2448" y="2352"/>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Heap 2</a:t>
              </a:r>
            </a:p>
          </p:txBody>
        </p:sp>
        <p:sp>
          <p:nvSpPr>
            <p:cNvPr id="43044" name="Rectangle 27"/>
            <p:cNvSpPr>
              <a:spLocks noChangeArrowheads="1"/>
            </p:cNvSpPr>
            <p:nvPr/>
          </p:nvSpPr>
          <p:spPr bwMode="auto">
            <a:xfrm>
              <a:off x="2448" y="2640"/>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Code 2</a:t>
              </a:r>
            </a:p>
          </p:txBody>
        </p:sp>
        <p:sp>
          <p:nvSpPr>
            <p:cNvPr id="43045" name="Rectangle 28"/>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code</a:t>
              </a:r>
            </a:p>
          </p:txBody>
        </p:sp>
        <p:sp>
          <p:nvSpPr>
            <p:cNvPr id="43046" name="Rectangle 32"/>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nchor="ctr"/>
            <a:lstStyle/>
            <a:p>
              <a:pPr algn="ctr"/>
              <a:r>
                <a:rPr lang="en-US"/>
                <a:t>OS data</a:t>
              </a:r>
            </a:p>
          </p:txBody>
        </p:sp>
      </p:grpSp>
      <p:sp>
        <p:nvSpPr>
          <p:cNvPr id="43018" name="Line 34"/>
          <p:cNvSpPr>
            <a:spLocks noChangeShapeType="1"/>
          </p:cNvSpPr>
          <p:nvPr/>
        </p:nvSpPr>
        <p:spPr bwMode="auto">
          <a:xfrm>
            <a:off x="2346325" y="1082675"/>
            <a:ext cx="1524000" cy="1219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9" name="Line 35"/>
          <p:cNvSpPr>
            <a:spLocks noChangeShapeType="1"/>
          </p:cNvSpPr>
          <p:nvPr/>
        </p:nvSpPr>
        <p:spPr bwMode="auto">
          <a:xfrm>
            <a:off x="2346325" y="1616075"/>
            <a:ext cx="1524000" cy="1676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0" name="Line 36"/>
          <p:cNvSpPr>
            <a:spLocks noChangeShapeType="1"/>
          </p:cNvSpPr>
          <p:nvPr/>
        </p:nvSpPr>
        <p:spPr bwMode="auto">
          <a:xfrm flipV="1">
            <a:off x="2346325" y="1920875"/>
            <a:ext cx="15240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1" name="Line 37"/>
          <p:cNvSpPr>
            <a:spLocks noChangeShapeType="1"/>
          </p:cNvSpPr>
          <p:nvPr/>
        </p:nvSpPr>
        <p:spPr bwMode="auto">
          <a:xfrm flipV="1">
            <a:off x="2346325" y="1463675"/>
            <a:ext cx="1524000" cy="106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2" name="Line 38"/>
          <p:cNvSpPr>
            <a:spLocks noChangeShapeType="1"/>
          </p:cNvSpPr>
          <p:nvPr/>
        </p:nvSpPr>
        <p:spPr bwMode="auto">
          <a:xfrm flipH="1">
            <a:off x="5165725" y="1235075"/>
            <a:ext cx="1371600" cy="2971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3" name="Line 39"/>
          <p:cNvSpPr>
            <a:spLocks noChangeShapeType="1"/>
          </p:cNvSpPr>
          <p:nvPr/>
        </p:nvSpPr>
        <p:spPr bwMode="auto">
          <a:xfrm flipH="1" flipV="1">
            <a:off x="5165725" y="1006475"/>
            <a:ext cx="1371600" cy="685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4" name="Line 40"/>
          <p:cNvSpPr>
            <a:spLocks noChangeShapeType="1"/>
          </p:cNvSpPr>
          <p:nvPr/>
        </p:nvSpPr>
        <p:spPr bwMode="auto">
          <a:xfrm flipH="1">
            <a:off x="5165725" y="2149475"/>
            <a:ext cx="1371600" cy="1600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5" name="Line 41"/>
          <p:cNvSpPr>
            <a:spLocks noChangeShapeType="1"/>
          </p:cNvSpPr>
          <p:nvPr/>
        </p:nvSpPr>
        <p:spPr bwMode="auto">
          <a:xfrm flipH="1">
            <a:off x="5165725" y="2530475"/>
            <a:ext cx="137160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6" name="Rectangle 45"/>
          <p:cNvSpPr>
            <a:spLocks noChangeArrowheads="1"/>
          </p:cNvSpPr>
          <p:nvPr/>
        </p:nvSpPr>
        <p:spPr bwMode="auto">
          <a:xfrm>
            <a:off x="2911475" y="1524000"/>
            <a:ext cx="258763" cy="13716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7" name="Oval 43"/>
          <p:cNvSpPr>
            <a:spLocks noChangeArrowheads="1"/>
          </p:cNvSpPr>
          <p:nvPr/>
        </p:nvSpPr>
        <p:spPr bwMode="auto">
          <a:xfrm>
            <a:off x="2879725" y="9302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8" name="Rectangle 47"/>
          <p:cNvSpPr>
            <a:spLocks noChangeArrowheads="1"/>
          </p:cNvSpPr>
          <p:nvPr/>
        </p:nvSpPr>
        <p:spPr bwMode="auto">
          <a:xfrm>
            <a:off x="6003925" y="1692275"/>
            <a:ext cx="304800" cy="14478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49"/>
          <p:cNvSpPr>
            <a:spLocks noChangeArrowheads="1"/>
          </p:cNvSpPr>
          <p:nvPr/>
        </p:nvSpPr>
        <p:spPr bwMode="auto">
          <a:xfrm rot="-689794">
            <a:off x="6156325" y="1311275"/>
            <a:ext cx="152400" cy="457200"/>
          </a:xfrm>
          <a:prstGeom prst="rect">
            <a:avLst/>
          </a:prstGeom>
          <a:solidFill>
            <a:schemeClr val="accent1"/>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Oval 48"/>
          <p:cNvSpPr>
            <a:spLocks noChangeArrowheads="1"/>
          </p:cNvSpPr>
          <p:nvPr/>
        </p:nvSpPr>
        <p:spPr bwMode="auto">
          <a:xfrm>
            <a:off x="5775325" y="1006475"/>
            <a:ext cx="609600" cy="3048000"/>
          </a:xfrm>
          <a:prstGeom prst="ellipse">
            <a:avLst/>
          </a:prstGeom>
          <a:noFill/>
          <a:ln w="57150">
            <a:solidFill>
              <a:schemeClr val="tx1"/>
            </a:solidFill>
            <a:prstDash val="sysDot"/>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5" name="Text Box 55"/>
          <p:cNvSpPr txBox="1">
            <a:spLocks noChangeArrowheads="1"/>
          </p:cNvSpPr>
          <p:nvPr/>
        </p:nvSpPr>
        <p:spPr bwMode="auto">
          <a:xfrm>
            <a:off x="2743200" y="6111875"/>
            <a:ext cx="3696824" cy="4616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dirty="0">
                <a:solidFill>
                  <a:schemeClr val="hlink"/>
                </a:solidFill>
              </a:rPr>
              <a:t>Physical Address Space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Address Translation Details</a:t>
            </a:r>
          </a:p>
        </p:txBody>
      </p:sp>
      <p:sp>
        <p:nvSpPr>
          <p:cNvPr id="207875" name="Rectangle 3"/>
          <p:cNvSpPr>
            <a:spLocks noGrp="1" noChangeArrowheads="1"/>
          </p:cNvSpPr>
          <p:nvPr>
            <p:ph type="body" idx="1"/>
          </p:nvPr>
        </p:nvSpPr>
        <p:spPr/>
        <p:txBody>
          <a:bodyPr/>
          <a:lstStyle/>
          <a:p>
            <a:pPr>
              <a:lnSpc>
                <a:spcPct val="80000"/>
              </a:lnSpc>
            </a:pPr>
            <a:r>
              <a:rPr lang="en-US" dirty="0"/>
              <a:t>Translation is done with Page Table:</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Translation helps protection:</a:t>
            </a:r>
          </a:p>
          <a:p>
            <a:pPr lvl="1">
              <a:lnSpc>
                <a:spcPct val="80000"/>
              </a:lnSpc>
            </a:pPr>
            <a:r>
              <a:rPr lang="en-US" dirty="0"/>
              <a:t>Control translations, control access</a:t>
            </a:r>
          </a:p>
          <a:p>
            <a:pPr lvl="1">
              <a:lnSpc>
                <a:spcPct val="80000"/>
              </a:lnSpc>
            </a:pPr>
            <a:r>
              <a:rPr lang="en-US" dirty="0"/>
              <a:t>User processes should not be able to change Page Table</a:t>
            </a:r>
          </a:p>
        </p:txBody>
      </p:sp>
      <p:grpSp>
        <p:nvGrpSpPr>
          <p:cNvPr id="207919" name="Group 47"/>
          <p:cNvGrpSpPr>
            <a:grpSpLocks/>
          </p:cNvGrpSpPr>
          <p:nvPr/>
        </p:nvGrpSpPr>
        <p:grpSpPr bwMode="auto">
          <a:xfrm>
            <a:off x="914400" y="1431925"/>
            <a:ext cx="7578725" cy="3140075"/>
            <a:chOff x="576" y="1104"/>
            <a:chExt cx="4774" cy="1978"/>
          </a:xfrm>
        </p:grpSpPr>
        <p:sp>
          <p:nvSpPr>
            <p:cNvPr id="44037" name="Rectangle 5"/>
            <p:cNvSpPr>
              <a:spLocks noChangeArrowheads="1"/>
            </p:cNvSpPr>
            <p:nvPr/>
          </p:nvSpPr>
          <p:spPr bwMode="auto">
            <a:xfrm>
              <a:off x="576" y="1200"/>
              <a:ext cx="65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2"/>
                  </a:solidFill>
                  <a:latin typeface="Arial" charset="0"/>
                </a:rPr>
                <a:t>Virtual </a:t>
              </a:r>
            </a:p>
            <a:p>
              <a:pPr>
                <a:lnSpc>
                  <a:spcPct val="85000"/>
                </a:lnSpc>
              </a:pPr>
              <a:r>
                <a:rPr lang="en-US">
                  <a:solidFill>
                    <a:schemeClr val="accent2"/>
                  </a:solidFill>
                  <a:latin typeface="Arial" charset="0"/>
                </a:rPr>
                <a:t>Address</a:t>
              </a:r>
            </a:p>
          </p:txBody>
        </p:sp>
        <p:grpSp>
          <p:nvGrpSpPr>
            <p:cNvPr id="44038" name="Group 46"/>
            <p:cNvGrpSpPr>
              <a:grpSpLocks/>
            </p:cNvGrpSpPr>
            <p:nvPr/>
          </p:nvGrpSpPr>
          <p:grpSpPr bwMode="auto">
            <a:xfrm>
              <a:off x="1296" y="1104"/>
              <a:ext cx="3255" cy="1978"/>
              <a:chOff x="1932" y="1232"/>
              <a:chExt cx="3255" cy="1978"/>
            </a:xfrm>
          </p:grpSpPr>
          <p:sp>
            <p:nvSpPr>
              <p:cNvPr id="44040" name="Line 6"/>
              <p:cNvSpPr>
                <a:spLocks noChangeShapeType="1"/>
              </p:cNvSpPr>
              <p:nvPr/>
            </p:nvSpPr>
            <p:spPr bwMode="auto">
              <a:xfrm>
                <a:off x="2588" y="1836"/>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7"/>
              <p:cNvSpPr>
                <a:spLocks noChangeShapeType="1"/>
              </p:cNvSpPr>
              <p:nvPr/>
            </p:nvSpPr>
            <p:spPr bwMode="auto">
              <a:xfrm>
                <a:off x="3644" y="1836"/>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8"/>
              <p:cNvSpPr>
                <a:spLocks noChangeShapeType="1"/>
              </p:cNvSpPr>
              <p:nvPr/>
            </p:nvSpPr>
            <p:spPr bwMode="auto">
              <a:xfrm>
                <a:off x="2596" y="20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9"/>
              <p:cNvSpPr>
                <a:spLocks noChangeShapeType="1"/>
              </p:cNvSpPr>
              <p:nvPr/>
            </p:nvSpPr>
            <p:spPr bwMode="auto">
              <a:xfrm>
                <a:off x="2596" y="221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0"/>
              <p:cNvSpPr>
                <a:spLocks noChangeShapeType="1"/>
              </p:cNvSpPr>
              <p:nvPr/>
            </p:nvSpPr>
            <p:spPr bwMode="auto">
              <a:xfrm>
                <a:off x="2596" y="2428"/>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1"/>
              <p:cNvSpPr>
                <a:spLocks noChangeShapeType="1"/>
              </p:cNvSpPr>
              <p:nvPr/>
            </p:nvSpPr>
            <p:spPr bwMode="auto">
              <a:xfrm>
                <a:off x="2596" y="2572"/>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2"/>
              <p:cNvSpPr>
                <a:spLocks noChangeShapeType="1"/>
              </p:cNvSpPr>
              <p:nvPr/>
            </p:nvSpPr>
            <p:spPr bwMode="auto">
              <a:xfrm>
                <a:off x="2796"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Line 13"/>
              <p:cNvSpPr>
                <a:spLocks noChangeShapeType="1"/>
              </p:cNvSpPr>
              <p:nvPr/>
            </p:nvSpPr>
            <p:spPr bwMode="auto">
              <a:xfrm>
                <a:off x="3228" y="2036"/>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Rectangle 14"/>
              <p:cNvSpPr>
                <a:spLocks noChangeArrowheads="1"/>
              </p:cNvSpPr>
              <p:nvPr/>
            </p:nvSpPr>
            <p:spPr bwMode="auto">
              <a:xfrm>
                <a:off x="2672" y="1800"/>
                <a:ext cx="8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i="1">
                    <a:latin typeface="Arial" charset="0"/>
                  </a:rPr>
                  <a:t>Page Table</a:t>
                </a:r>
              </a:p>
            </p:txBody>
          </p:sp>
          <p:sp>
            <p:nvSpPr>
              <p:cNvPr id="44049" name="Line 15"/>
              <p:cNvSpPr>
                <a:spLocks noChangeShapeType="1"/>
              </p:cNvSpPr>
              <p:nvPr/>
            </p:nvSpPr>
            <p:spPr bwMode="auto">
              <a:xfrm>
                <a:off x="2228" y="1580"/>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6"/>
              <p:cNvSpPr>
                <a:spLocks noChangeShapeType="1"/>
              </p:cNvSpPr>
              <p:nvPr/>
            </p:nvSpPr>
            <p:spPr bwMode="auto">
              <a:xfrm>
                <a:off x="2236" y="2284"/>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Rectangle 17"/>
              <p:cNvSpPr>
                <a:spLocks noChangeArrowheads="1"/>
              </p:cNvSpPr>
              <p:nvPr/>
            </p:nvSpPr>
            <p:spPr bwMode="auto">
              <a:xfrm>
                <a:off x="2016" y="2288"/>
                <a:ext cx="42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b="0">
                    <a:latin typeface="Arial" charset="0"/>
                  </a:rPr>
                  <a:t>index</a:t>
                </a:r>
              </a:p>
              <a:p>
                <a:pPr>
                  <a:lnSpc>
                    <a:spcPct val="85000"/>
                  </a:lnSpc>
                </a:pPr>
                <a:r>
                  <a:rPr lang="en-US" b="0">
                    <a:latin typeface="Arial" charset="0"/>
                  </a:rPr>
                  <a:t>into</a:t>
                </a:r>
              </a:p>
              <a:p>
                <a:pPr>
                  <a:lnSpc>
                    <a:spcPct val="85000"/>
                  </a:lnSpc>
                </a:pPr>
                <a:r>
                  <a:rPr lang="en-US" b="0">
                    <a:latin typeface="Arial" charset="0"/>
                  </a:rPr>
                  <a:t>page</a:t>
                </a:r>
              </a:p>
              <a:p>
                <a:pPr>
                  <a:lnSpc>
                    <a:spcPct val="85000"/>
                  </a:lnSpc>
                </a:pPr>
                <a:r>
                  <a:rPr lang="en-US" b="0">
                    <a:latin typeface="Arial" charset="0"/>
                  </a:rPr>
                  <a:t>table</a:t>
                </a:r>
              </a:p>
            </p:txBody>
          </p:sp>
          <p:sp>
            <p:nvSpPr>
              <p:cNvPr id="44052" name="Rectangle 20"/>
              <p:cNvSpPr>
                <a:spLocks noChangeArrowheads="1"/>
              </p:cNvSpPr>
              <p:nvPr/>
            </p:nvSpPr>
            <p:spPr bwMode="auto">
              <a:xfrm>
                <a:off x="2600" y="2232"/>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V</a:t>
                </a:r>
              </a:p>
            </p:txBody>
          </p:sp>
          <p:sp>
            <p:nvSpPr>
              <p:cNvPr id="44053" name="Rectangle 21"/>
              <p:cNvSpPr>
                <a:spLocks noChangeArrowheads="1"/>
              </p:cNvSpPr>
              <p:nvPr/>
            </p:nvSpPr>
            <p:spPr bwMode="auto">
              <a:xfrm>
                <a:off x="2800" y="2176"/>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90000"/>
                  </a:lnSpc>
                </a:pPr>
                <a:r>
                  <a:rPr lang="en-US" sz="1400">
                    <a:latin typeface="Arial" charset="0"/>
                  </a:rPr>
                  <a:t>Access</a:t>
                </a:r>
              </a:p>
              <a:p>
                <a:pPr>
                  <a:lnSpc>
                    <a:spcPct val="90000"/>
                  </a:lnSpc>
                </a:pPr>
                <a:r>
                  <a:rPr lang="en-US" sz="1400">
                    <a:latin typeface="Arial" charset="0"/>
                  </a:rPr>
                  <a:t>Rights</a:t>
                </a:r>
              </a:p>
            </p:txBody>
          </p:sp>
          <p:sp>
            <p:nvSpPr>
              <p:cNvPr id="44054" name="Rectangle 22"/>
              <p:cNvSpPr>
                <a:spLocks noChangeArrowheads="1"/>
              </p:cNvSpPr>
              <p:nvPr/>
            </p:nvSpPr>
            <p:spPr bwMode="auto">
              <a:xfrm>
                <a:off x="3304" y="224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accent1"/>
                    </a:solidFill>
                    <a:latin typeface="Arial" charset="0"/>
                  </a:rPr>
                  <a:t>PA</a:t>
                </a:r>
                <a:endParaRPr lang="en-US">
                  <a:solidFill>
                    <a:schemeClr val="bg2"/>
                  </a:solidFill>
                  <a:latin typeface="Arial" charset="0"/>
                </a:endParaRPr>
              </a:p>
            </p:txBody>
          </p:sp>
          <p:grpSp>
            <p:nvGrpSpPr>
              <p:cNvPr id="44055" name="Group 23"/>
              <p:cNvGrpSpPr>
                <a:grpSpLocks/>
              </p:cNvGrpSpPr>
              <p:nvPr/>
            </p:nvGrpSpPr>
            <p:grpSpPr bwMode="auto">
              <a:xfrm>
                <a:off x="1932" y="1232"/>
                <a:ext cx="1600" cy="452"/>
                <a:chOff x="2556" y="1712"/>
                <a:chExt cx="1600" cy="452"/>
              </a:xfrm>
            </p:grpSpPr>
            <p:sp>
              <p:nvSpPr>
                <p:cNvPr id="44069" name="Rectangle 24"/>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Rectangle 25"/>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V page no</a:t>
                  </a:r>
                  <a:r>
                    <a:rPr lang="en-US">
                      <a:solidFill>
                        <a:schemeClr val="accent1"/>
                      </a:solidFill>
                      <a:latin typeface="Arial" charset="0"/>
                    </a:rPr>
                    <a:t>.</a:t>
                  </a:r>
                </a:p>
              </p:txBody>
            </p:sp>
            <p:sp>
              <p:nvSpPr>
                <p:cNvPr id="44071" name="Rectangle 26"/>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72" name="Line 27"/>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Rectangle 28"/>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74" name="Line 29"/>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Line 30"/>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Line 31"/>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56" name="Line 32"/>
              <p:cNvSpPr>
                <a:spLocks noChangeShapeType="1"/>
              </p:cNvSpPr>
              <p:nvPr/>
            </p:nvSpPr>
            <p:spPr bwMode="auto">
              <a:xfrm flipV="1">
                <a:off x="3212" y="1680"/>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Line 33"/>
              <p:cNvSpPr>
                <a:spLocks noChangeShapeType="1"/>
              </p:cNvSpPr>
              <p:nvPr/>
            </p:nvSpPr>
            <p:spPr bwMode="auto">
              <a:xfrm>
                <a:off x="4800" y="1680"/>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Rectangle 34"/>
              <p:cNvSpPr>
                <a:spLocks noChangeArrowheads="1"/>
              </p:cNvSpPr>
              <p:nvPr/>
            </p:nvSpPr>
            <p:spPr bwMode="auto">
              <a:xfrm>
                <a:off x="2652" y="2672"/>
                <a:ext cx="896"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gn="ctr">
                  <a:lnSpc>
                    <a:spcPct val="85000"/>
                  </a:lnSpc>
                </a:pPr>
                <a:r>
                  <a:rPr lang="en-US" b="0">
                    <a:latin typeface="Arial" charset="0"/>
                  </a:rPr>
                  <a:t>table located</a:t>
                </a:r>
              </a:p>
              <a:p>
                <a:pPr algn="ctr">
                  <a:lnSpc>
                    <a:spcPct val="85000"/>
                  </a:lnSpc>
                </a:pPr>
                <a:r>
                  <a:rPr lang="en-US" b="0">
                    <a:latin typeface="Arial" charset="0"/>
                  </a:rPr>
                  <a:t>in physical</a:t>
                </a:r>
              </a:p>
              <a:p>
                <a:pPr algn="ctr">
                  <a:lnSpc>
                    <a:spcPct val="85000"/>
                  </a:lnSpc>
                </a:pPr>
                <a:r>
                  <a:rPr lang="en-US" b="0">
                    <a:latin typeface="Arial" charset="0"/>
                  </a:rPr>
                  <a:t>memory</a:t>
                </a:r>
              </a:p>
            </p:txBody>
          </p:sp>
          <p:grpSp>
            <p:nvGrpSpPr>
              <p:cNvPr id="44059" name="Group 35"/>
              <p:cNvGrpSpPr>
                <a:grpSpLocks/>
              </p:cNvGrpSpPr>
              <p:nvPr/>
            </p:nvGrpSpPr>
            <p:grpSpPr bwMode="auto">
              <a:xfrm>
                <a:off x="3577" y="2836"/>
                <a:ext cx="1610" cy="374"/>
                <a:chOff x="3984" y="3708"/>
                <a:chExt cx="1610" cy="374"/>
              </a:xfrm>
            </p:grpSpPr>
            <p:sp>
              <p:nvSpPr>
                <p:cNvPr id="44061" name="Rectangle 36"/>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2" name="Rectangle 37"/>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chemeClr val="hlink"/>
                      </a:solidFill>
                      <a:latin typeface="Arial" charset="0"/>
                    </a:rPr>
                    <a:t>P page no.</a:t>
                  </a:r>
                </a:p>
              </p:txBody>
            </p:sp>
            <p:sp>
              <p:nvSpPr>
                <p:cNvPr id="44063" name="Rectangle 38"/>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offset</a:t>
                  </a:r>
                </a:p>
              </p:txBody>
            </p:sp>
            <p:sp>
              <p:nvSpPr>
                <p:cNvPr id="44064" name="Line 39"/>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65" name="Group 40"/>
                <p:cNvGrpSpPr>
                  <a:grpSpLocks/>
                </p:cNvGrpSpPr>
                <p:nvPr/>
              </p:nvGrpSpPr>
              <p:grpSpPr bwMode="auto">
                <a:xfrm>
                  <a:off x="4922" y="3903"/>
                  <a:ext cx="672" cy="179"/>
                  <a:chOff x="4912" y="3552"/>
                  <a:chExt cx="672" cy="179"/>
                </a:xfrm>
              </p:grpSpPr>
              <p:sp>
                <p:nvSpPr>
                  <p:cNvPr id="44066" name="Rectangle 41"/>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latin typeface="Arial" charset="0"/>
                      </a:rPr>
                      <a:t>10</a:t>
                    </a:r>
                  </a:p>
                </p:txBody>
              </p:sp>
              <p:sp>
                <p:nvSpPr>
                  <p:cNvPr id="44067" name="Line 42"/>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8" name="Line 43"/>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060" name="Freeform 44"/>
              <p:cNvSpPr>
                <a:spLocks/>
              </p:cNvSpPr>
              <p:nvPr/>
            </p:nvSpPr>
            <p:spPr bwMode="auto">
              <a:xfrm>
                <a:off x="3648" y="2304"/>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9" name="Rectangle 45"/>
            <p:cNvSpPr>
              <a:spLocks noChangeArrowheads="1"/>
            </p:cNvSpPr>
            <p:nvPr/>
          </p:nvSpPr>
          <p:spPr bwMode="auto">
            <a:xfrm>
              <a:off x="4646" y="2679"/>
              <a:ext cx="70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93" tIns="25397" rIns="63493" bIns="25397">
              <a:spAutoFit/>
            </a:bodyPr>
            <a:lstStyle/>
            <a:p>
              <a:pPr>
                <a:lnSpc>
                  <a:spcPct val="85000"/>
                </a:lnSpc>
              </a:pPr>
              <a:r>
                <a:rPr lang="en-US">
                  <a:solidFill>
                    <a:srgbClr val="2A40E2"/>
                  </a:solidFill>
                  <a:latin typeface="Arial" charset="0"/>
                </a:rPr>
                <a:t>Physical </a:t>
              </a:r>
            </a:p>
            <a:p>
              <a:pPr>
                <a:lnSpc>
                  <a:spcPct val="85000"/>
                </a:lnSpc>
              </a:pPr>
              <a:r>
                <a:rPr lang="en-US">
                  <a:solidFill>
                    <a:srgbClr val="2A40E2"/>
                  </a:solidFill>
                  <a:latin typeface="Arial" charset="0"/>
                </a:rPr>
                <a:t>Address</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91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7875">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7875">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7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Dual Mode Operation</a:t>
            </a:r>
          </a:p>
        </p:txBody>
      </p:sp>
      <p:sp>
        <p:nvSpPr>
          <p:cNvPr id="208899" name="Rectangle 3"/>
          <p:cNvSpPr>
            <a:spLocks noGrp="1" noChangeArrowheads="1"/>
          </p:cNvSpPr>
          <p:nvPr>
            <p:ph type="body" idx="1"/>
          </p:nvPr>
        </p:nvSpPr>
        <p:spPr>
          <a:xfrm>
            <a:off x="487363" y="762000"/>
            <a:ext cx="7924800" cy="5105400"/>
          </a:xfrm>
        </p:spPr>
        <p:txBody>
          <a:bodyPr/>
          <a:lstStyle/>
          <a:p>
            <a:r>
              <a:rPr lang="en-US" dirty="0"/>
              <a:t>Hardware</a:t>
            </a:r>
            <a:r>
              <a:rPr lang="en-US" dirty="0">
                <a:solidFill>
                  <a:schemeClr val="hlink"/>
                </a:solidFill>
              </a:rPr>
              <a:t> </a:t>
            </a:r>
            <a:r>
              <a:rPr lang="en-US" dirty="0"/>
              <a:t>provides at least two modes:</a:t>
            </a:r>
          </a:p>
          <a:p>
            <a:pPr lvl="1"/>
            <a:r>
              <a:rPr lang="en-US" dirty="0"/>
              <a:t>“Kernel” mode (or “supervisor” or “protected”)</a:t>
            </a:r>
          </a:p>
          <a:p>
            <a:pPr lvl="1"/>
            <a:r>
              <a:rPr lang="en-US" dirty="0"/>
              <a:t>“User” mode: Normal programs executed </a:t>
            </a:r>
          </a:p>
          <a:p>
            <a:r>
              <a:rPr lang="en-US" dirty="0"/>
              <a:t>Some instructions/ops prohibited in user mode:</a:t>
            </a:r>
          </a:p>
          <a:p>
            <a:pPr lvl="1"/>
            <a:r>
              <a:rPr lang="en-US" dirty="0"/>
              <a:t>Example: cannot modify page tables in user mode</a:t>
            </a:r>
          </a:p>
          <a:p>
            <a:pPr lvl="2"/>
            <a:r>
              <a:rPr lang="en-US" dirty="0"/>
              <a:t>Attempt to modify </a:t>
            </a:r>
            <a:r>
              <a:rPr lang="en-US" dirty="0">
                <a:sym typeface="Symbol" pitchFamily="18" charset="2"/>
              </a:rPr>
              <a:t> Exception generated</a:t>
            </a:r>
            <a:r>
              <a:rPr lang="en-US" dirty="0"/>
              <a:t> </a:t>
            </a:r>
          </a:p>
          <a:p>
            <a:r>
              <a:rPr lang="en-US" dirty="0"/>
              <a:t>Transitions from user mode to kernel mode:</a:t>
            </a:r>
          </a:p>
          <a:p>
            <a:pPr lvl="1"/>
            <a:r>
              <a:rPr lang="en-US" dirty="0"/>
              <a:t>System Calls, Interrupts, Other exceptions</a:t>
            </a:r>
          </a:p>
        </p:txBody>
      </p:sp>
      <p:pic>
        <p:nvPicPr>
          <p:cNvPr id="2089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17" t="30278" r="417" b="30000"/>
          <a:stretch>
            <a:fillRect/>
          </a:stretch>
        </p:blipFill>
        <p:spPr bwMode="auto">
          <a:xfrm>
            <a:off x="990600" y="4038600"/>
            <a:ext cx="7543800" cy="22669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889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88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89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8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UNIX System Structure</a:t>
            </a:r>
          </a:p>
        </p:txBody>
      </p:sp>
      <p:grpSp>
        <p:nvGrpSpPr>
          <p:cNvPr id="46083" name="Group 12"/>
          <p:cNvGrpSpPr>
            <a:grpSpLocks/>
          </p:cNvGrpSpPr>
          <p:nvPr/>
        </p:nvGrpSpPr>
        <p:grpSpPr bwMode="auto">
          <a:xfrm>
            <a:off x="304800" y="1447800"/>
            <a:ext cx="8491538" cy="3994150"/>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OS Systems Principles</a:t>
            </a:r>
          </a:p>
        </p:txBody>
      </p:sp>
      <p:sp>
        <p:nvSpPr>
          <p:cNvPr id="48131" name="Rectangle 3"/>
          <p:cNvSpPr>
            <a:spLocks noGrp="1" noChangeArrowheads="1"/>
          </p:cNvSpPr>
          <p:nvPr>
            <p:ph type="body" idx="1"/>
          </p:nvPr>
        </p:nvSpPr>
        <p:spPr/>
        <p:txBody>
          <a:bodyPr/>
          <a:lstStyle/>
          <a:p>
            <a:pPr>
              <a:lnSpc>
                <a:spcPct val="80000"/>
              </a:lnSpc>
            </a:pPr>
            <a:r>
              <a:rPr lang="en-US"/>
              <a:t>OS as illusionist:</a:t>
            </a:r>
          </a:p>
          <a:p>
            <a:pPr lvl="1">
              <a:lnSpc>
                <a:spcPct val="80000"/>
              </a:lnSpc>
            </a:pPr>
            <a:r>
              <a:rPr lang="en-US"/>
              <a:t>Make hardware limitations go away</a:t>
            </a:r>
          </a:p>
          <a:p>
            <a:pPr lvl="1">
              <a:lnSpc>
                <a:spcPct val="80000"/>
              </a:lnSpc>
            </a:pPr>
            <a:r>
              <a:rPr lang="en-US"/>
              <a:t>Provide illusion of dedicated machine with infinite memory and infinite processors</a:t>
            </a:r>
          </a:p>
          <a:p>
            <a:pPr>
              <a:lnSpc>
                <a:spcPct val="80000"/>
              </a:lnSpc>
            </a:pPr>
            <a:r>
              <a:rPr lang="en-US"/>
              <a:t>OS as government:</a:t>
            </a:r>
          </a:p>
          <a:p>
            <a:pPr lvl="1">
              <a:lnSpc>
                <a:spcPct val="80000"/>
              </a:lnSpc>
            </a:pPr>
            <a:r>
              <a:rPr lang="en-US"/>
              <a:t>Protect users from each other</a:t>
            </a:r>
          </a:p>
          <a:p>
            <a:pPr lvl="1">
              <a:lnSpc>
                <a:spcPct val="80000"/>
              </a:lnSpc>
            </a:pPr>
            <a:r>
              <a:rPr lang="en-US"/>
              <a:t>Allocate resources efficiently and fairly</a:t>
            </a:r>
          </a:p>
          <a:p>
            <a:pPr>
              <a:lnSpc>
                <a:spcPct val="80000"/>
              </a:lnSpc>
            </a:pPr>
            <a:r>
              <a:rPr lang="en-US"/>
              <a:t>OS as complex system:</a:t>
            </a:r>
          </a:p>
          <a:p>
            <a:pPr lvl="1">
              <a:lnSpc>
                <a:spcPct val="80000"/>
              </a:lnSpc>
            </a:pPr>
            <a:r>
              <a:rPr lang="en-US"/>
              <a:t>Constant tension between simplicity and functionality or performance</a:t>
            </a:r>
          </a:p>
          <a:p>
            <a:pPr>
              <a:lnSpc>
                <a:spcPct val="80000"/>
              </a:lnSpc>
            </a:pPr>
            <a:r>
              <a:rPr lang="en-US"/>
              <a:t>OS as history teacher</a:t>
            </a:r>
          </a:p>
          <a:p>
            <a:pPr lvl="1">
              <a:lnSpc>
                <a:spcPct val="80000"/>
              </a:lnSpc>
            </a:pPr>
            <a:r>
              <a:rPr lang="en-US"/>
              <a:t>Learn from past </a:t>
            </a:r>
          </a:p>
          <a:p>
            <a:pPr lvl="1">
              <a:lnSpc>
                <a:spcPct val="80000"/>
              </a:lnSpc>
            </a:pPr>
            <a:r>
              <a:rPr lang="en-US"/>
              <a:t>Adapt as hardware tradeoffs change</a:t>
            </a: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Linux Structure</a:t>
            </a:r>
          </a:p>
        </p:txBody>
      </p:sp>
      <p:sp>
        <p:nvSpPr>
          <p:cNvPr id="4" name="Content Placeholder 3"/>
          <p:cNvSpPr>
            <a:spLocks noGrp="1"/>
          </p:cNvSpPr>
          <p:nvPr>
            <p:ph idx="1"/>
          </p:nvPr>
        </p:nvSpPr>
        <p:spPr/>
        <p:txBody>
          <a:bodyPr/>
          <a:lstStyle/>
          <a:p>
            <a:endParaRPr lang="en-US"/>
          </a:p>
        </p:txBody>
      </p:sp>
      <p:pic>
        <p:nvPicPr>
          <p:cNvPr id="140290" name="Picture 2" descr="Diagram showing all the components of Linux for users, the kernel, and hardw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14400"/>
            <a:ext cx="8713208"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9844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11815" t="11986" r="12236" b="16104"/>
          <a:stretch>
            <a:fillRect/>
          </a:stretch>
        </p:blipFill>
        <p:spPr bwMode="auto">
          <a:xfrm>
            <a:off x="3733800" y="5257800"/>
            <a:ext cx="1676400"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3400" y="4343400"/>
            <a:ext cx="12192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2" name="Line 4"/>
          <p:cNvSpPr>
            <a:spLocks noChangeShapeType="1"/>
          </p:cNvSpPr>
          <p:nvPr/>
        </p:nvSpPr>
        <p:spPr bwMode="auto">
          <a:xfrm flipV="1">
            <a:off x="990600" y="609600"/>
            <a:ext cx="8153400" cy="5410200"/>
          </a:xfrm>
          <a:prstGeom prst="line">
            <a:avLst/>
          </a:prstGeom>
          <a:noFill/>
          <a:ln w="762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Rectangle 7"/>
          <p:cNvSpPr>
            <a:spLocks noGrp="1" noChangeArrowheads="1"/>
          </p:cNvSpPr>
          <p:nvPr>
            <p:ph type="title"/>
          </p:nvPr>
        </p:nvSpPr>
        <p:spPr/>
        <p:txBody>
          <a:bodyPr/>
          <a:lstStyle/>
          <a:p>
            <a:r>
              <a:rPr lang="en-US"/>
              <a:t>Societal Scale Information Systems</a:t>
            </a:r>
          </a:p>
        </p:txBody>
      </p:sp>
      <p:graphicFrame>
        <p:nvGraphicFramePr>
          <p:cNvPr id="7174" name="Object 9"/>
          <p:cNvGraphicFramePr>
            <a:graphicFrameLocks noChangeAspect="1"/>
          </p:cNvGraphicFramePr>
          <p:nvPr/>
        </p:nvGraphicFramePr>
        <p:xfrm>
          <a:off x="5334000" y="1676400"/>
          <a:ext cx="1600200" cy="1573213"/>
        </p:xfrm>
        <a:graphic>
          <a:graphicData uri="http://schemas.openxmlformats.org/presentationml/2006/ole">
            <mc:AlternateContent xmlns:mc="http://schemas.openxmlformats.org/markup-compatibility/2006">
              <mc:Choice xmlns:v="urn:schemas-microsoft-com:vml" Requires="v">
                <p:oleObj spid="_x0000_s7775" name="Image" r:id="rId6" imgW="2109425" imgH="2071303" progId="">
                  <p:embed/>
                </p:oleObj>
              </mc:Choice>
              <mc:Fallback>
                <p:oleObj name="Image" r:id="rId6" imgW="2109425" imgH="2071303" progId="">
                  <p:embed/>
                  <p:pic>
                    <p:nvPicPr>
                      <p:cNvPr id="0" name="Picture 6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76400"/>
                        <a:ext cx="1600200" cy="15732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10"/>
          <p:cNvSpPr txBox="1">
            <a:spLocks noChangeArrowheads="1"/>
          </p:cNvSpPr>
          <p:nvPr/>
        </p:nvSpPr>
        <p:spPr bwMode="auto">
          <a:xfrm>
            <a:off x="6891338" y="2667000"/>
            <a:ext cx="2328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Scalable, Reliable,</a:t>
            </a:r>
          </a:p>
          <a:p>
            <a:r>
              <a:rPr lang="en-US" sz="2000" b="0"/>
              <a:t>Secure Services</a:t>
            </a:r>
          </a:p>
        </p:txBody>
      </p:sp>
      <p:pic>
        <p:nvPicPr>
          <p:cNvPr id="7176" name="Picture 12"/>
          <p:cNvPicPr>
            <a:picLocks noChangeAspect="1" noChangeArrowheads="1"/>
          </p:cNvPicPr>
          <p:nvPr/>
        </p:nvPicPr>
        <p:blipFill>
          <a:blip r:embed="rId8" cstate="print">
            <a:extLst>
              <a:ext uri="{28A0092B-C50C-407E-A947-70E740481C1C}">
                <a14:useLocalDpi xmlns:a14="http://schemas.microsoft.com/office/drawing/2010/main" val="0"/>
              </a:ext>
            </a:extLst>
          </a:blip>
          <a:srcRect l="7840" r="7680"/>
          <a:stretch>
            <a:fillRect/>
          </a:stretch>
        </p:blipFill>
        <p:spPr bwMode="auto">
          <a:xfrm>
            <a:off x="2362200" y="3352800"/>
            <a:ext cx="838200"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7" name="Text Box 13"/>
          <p:cNvSpPr txBox="1">
            <a:spLocks noChangeArrowheads="1"/>
          </p:cNvSpPr>
          <p:nvPr/>
        </p:nvSpPr>
        <p:spPr bwMode="auto">
          <a:xfrm>
            <a:off x="0" y="5943600"/>
            <a:ext cx="1674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000" b="0"/>
              <a:t>MEMS for </a:t>
            </a:r>
          </a:p>
          <a:p>
            <a:pPr algn="ctr"/>
            <a:r>
              <a:rPr lang="en-US" sz="2000" b="0"/>
              <a:t>Sensor Nets</a:t>
            </a:r>
          </a:p>
        </p:txBody>
      </p:sp>
      <p:sp>
        <p:nvSpPr>
          <p:cNvPr id="7178" name="Text Box 14"/>
          <p:cNvSpPr txBox="1">
            <a:spLocks noChangeArrowheads="1"/>
          </p:cNvSpPr>
          <p:nvPr/>
        </p:nvSpPr>
        <p:spPr bwMode="auto">
          <a:xfrm>
            <a:off x="1524000" y="2514600"/>
            <a:ext cx="1643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Internet</a:t>
            </a:r>
            <a:br>
              <a:rPr lang="en-US" sz="2000" b="0"/>
            </a:br>
            <a:r>
              <a:rPr lang="en-US" sz="2000" b="0"/>
              <a:t>Connectivity</a:t>
            </a:r>
          </a:p>
        </p:txBody>
      </p:sp>
      <p:grpSp>
        <p:nvGrpSpPr>
          <p:cNvPr id="7179" name="Group 15"/>
          <p:cNvGrpSpPr>
            <a:grpSpLocks/>
          </p:cNvGrpSpPr>
          <p:nvPr/>
        </p:nvGrpSpPr>
        <p:grpSpPr bwMode="auto">
          <a:xfrm>
            <a:off x="6129338" y="0"/>
            <a:ext cx="3014662" cy="2589213"/>
            <a:chOff x="3676" y="264"/>
            <a:chExt cx="1899" cy="1631"/>
          </a:xfrm>
        </p:grpSpPr>
        <p:graphicFrame>
          <p:nvGraphicFramePr>
            <p:cNvPr id="7189" name="Object 16"/>
            <p:cNvGraphicFramePr>
              <a:graphicFrameLocks noChangeAspect="1"/>
            </p:cNvGraphicFramePr>
            <p:nvPr/>
          </p:nvGraphicFramePr>
          <p:xfrm>
            <a:off x="4603" y="264"/>
            <a:ext cx="972" cy="1033"/>
          </p:xfrm>
          <a:graphic>
            <a:graphicData uri="http://schemas.openxmlformats.org/presentationml/2006/ole">
              <mc:AlternateContent xmlns:mc="http://schemas.openxmlformats.org/markup-compatibility/2006">
                <mc:Choice xmlns:v="urn:schemas-microsoft-com:vml" Requires="v">
                  <p:oleObj spid="_x0000_s7776" name="Image" r:id="rId9" imgW="2007766" imgH="2134839" progId="">
                    <p:embed/>
                  </p:oleObj>
                </mc:Choice>
                <mc:Fallback>
                  <p:oleObj name="Image" r:id="rId9" imgW="2007766" imgH="2134839" progId="">
                    <p:embed/>
                    <p:pic>
                      <p:nvPicPr>
                        <p:cNvPr id="0" name="Picture 6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 y="264"/>
                          <a:ext cx="972" cy="103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90" name="Group 17"/>
            <p:cNvGrpSpPr>
              <a:grpSpLocks/>
            </p:cNvGrpSpPr>
            <p:nvPr/>
          </p:nvGrpSpPr>
          <p:grpSpPr bwMode="auto">
            <a:xfrm>
              <a:off x="3676" y="1121"/>
              <a:ext cx="1876" cy="774"/>
              <a:chOff x="2796" y="854"/>
              <a:chExt cx="2716" cy="1121"/>
            </a:xfrm>
          </p:grpSpPr>
          <p:grpSp>
            <p:nvGrpSpPr>
              <p:cNvPr id="7191" name="Group 18"/>
              <p:cNvGrpSpPr>
                <a:grpSpLocks/>
              </p:cNvGrpSpPr>
              <p:nvPr/>
            </p:nvGrpSpPr>
            <p:grpSpPr bwMode="auto">
              <a:xfrm>
                <a:off x="3227" y="1844"/>
                <a:ext cx="513" cy="131"/>
                <a:chOff x="2201" y="2688"/>
                <a:chExt cx="1946" cy="577"/>
              </a:xfrm>
            </p:grpSpPr>
            <p:sp>
              <p:nvSpPr>
                <p:cNvPr id="763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2" name="Group 32"/>
              <p:cNvGrpSpPr>
                <a:grpSpLocks/>
              </p:cNvGrpSpPr>
              <p:nvPr/>
            </p:nvGrpSpPr>
            <p:grpSpPr bwMode="auto">
              <a:xfrm>
                <a:off x="3899" y="1843"/>
                <a:ext cx="513" cy="131"/>
                <a:chOff x="2201" y="2688"/>
                <a:chExt cx="1946" cy="577"/>
              </a:xfrm>
            </p:grpSpPr>
            <p:sp>
              <p:nvSpPr>
                <p:cNvPr id="762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93" name="Group 46"/>
              <p:cNvGrpSpPr>
                <a:grpSpLocks/>
              </p:cNvGrpSpPr>
              <p:nvPr/>
            </p:nvGrpSpPr>
            <p:grpSpPr bwMode="auto">
              <a:xfrm>
                <a:off x="4503" y="1773"/>
                <a:ext cx="513" cy="132"/>
                <a:chOff x="2201" y="2688"/>
                <a:chExt cx="1946" cy="577"/>
              </a:xfrm>
            </p:grpSpPr>
            <p:sp>
              <p:nvSpPr>
                <p:cNvPr id="761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98" name="Group 64"/>
              <p:cNvGrpSpPr>
                <a:grpSpLocks/>
              </p:cNvGrpSpPr>
              <p:nvPr/>
            </p:nvGrpSpPr>
            <p:grpSpPr bwMode="auto">
              <a:xfrm>
                <a:off x="2796" y="1732"/>
                <a:ext cx="513" cy="132"/>
                <a:chOff x="2201" y="2688"/>
                <a:chExt cx="1946" cy="577"/>
              </a:xfrm>
            </p:grpSpPr>
            <p:sp>
              <p:nvSpPr>
                <p:cNvPr id="760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19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200" name="Group 79"/>
              <p:cNvGrpSpPr>
                <a:grpSpLocks/>
              </p:cNvGrpSpPr>
              <p:nvPr/>
            </p:nvGrpSpPr>
            <p:grpSpPr bwMode="auto">
              <a:xfrm>
                <a:off x="4878" y="1324"/>
                <a:ext cx="184" cy="73"/>
                <a:chOff x="1024" y="3264"/>
                <a:chExt cx="320" cy="296"/>
              </a:xfrm>
            </p:grpSpPr>
            <p:sp>
              <p:nvSpPr>
                <p:cNvPr id="759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1" name="Group 84"/>
              <p:cNvGrpSpPr>
                <a:grpSpLocks/>
              </p:cNvGrpSpPr>
              <p:nvPr/>
            </p:nvGrpSpPr>
            <p:grpSpPr bwMode="auto">
              <a:xfrm>
                <a:off x="3658" y="909"/>
                <a:ext cx="990" cy="315"/>
                <a:chOff x="1832" y="1576"/>
                <a:chExt cx="1720" cy="1272"/>
              </a:xfrm>
            </p:grpSpPr>
            <p:grpSp>
              <p:nvGrpSpPr>
                <p:cNvPr id="7448" name="Group 85"/>
                <p:cNvGrpSpPr>
                  <a:grpSpLocks/>
                </p:cNvGrpSpPr>
                <p:nvPr/>
              </p:nvGrpSpPr>
              <p:grpSpPr bwMode="auto">
                <a:xfrm>
                  <a:off x="1832" y="1992"/>
                  <a:ext cx="888" cy="648"/>
                  <a:chOff x="1752" y="2224"/>
                  <a:chExt cx="888" cy="648"/>
                </a:xfrm>
              </p:grpSpPr>
              <p:grpSp>
                <p:nvGrpSpPr>
                  <p:cNvPr id="7560" name="Group 86"/>
                  <p:cNvGrpSpPr>
                    <a:grpSpLocks/>
                  </p:cNvGrpSpPr>
                  <p:nvPr/>
                </p:nvGrpSpPr>
                <p:grpSpPr bwMode="auto">
                  <a:xfrm>
                    <a:off x="1752" y="2224"/>
                    <a:ext cx="496" cy="528"/>
                    <a:chOff x="2016" y="2000"/>
                    <a:chExt cx="496" cy="528"/>
                  </a:xfrm>
                </p:grpSpPr>
                <p:sp>
                  <p:nvSpPr>
                    <p:cNvPr id="758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1" name="Group 95"/>
                  <p:cNvGrpSpPr>
                    <a:grpSpLocks/>
                  </p:cNvGrpSpPr>
                  <p:nvPr/>
                </p:nvGrpSpPr>
                <p:grpSpPr bwMode="auto">
                  <a:xfrm>
                    <a:off x="1896" y="2256"/>
                    <a:ext cx="496" cy="528"/>
                    <a:chOff x="2016" y="2000"/>
                    <a:chExt cx="496" cy="528"/>
                  </a:xfrm>
                </p:grpSpPr>
                <p:sp>
                  <p:nvSpPr>
                    <p:cNvPr id="758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2" name="Group 104"/>
                  <p:cNvGrpSpPr>
                    <a:grpSpLocks/>
                  </p:cNvGrpSpPr>
                  <p:nvPr/>
                </p:nvGrpSpPr>
                <p:grpSpPr bwMode="auto">
                  <a:xfrm>
                    <a:off x="2000" y="2312"/>
                    <a:ext cx="496" cy="528"/>
                    <a:chOff x="2016" y="2000"/>
                    <a:chExt cx="496" cy="528"/>
                  </a:xfrm>
                </p:grpSpPr>
                <p:sp>
                  <p:nvSpPr>
                    <p:cNvPr id="757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63" name="Group 113"/>
                  <p:cNvGrpSpPr>
                    <a:grpSpLocks/>
                  </p:cNvGrpSpPr>
                  <p:nvPr/>
                </p:nvGrpSpPr>
                <p:grpSpPr bwMode="auto">
                  <a:xfrm>
                    <a:off x="2144" y="2344"/>
                    <a:ext cx="496" cy="528"/>
                    <a:chOff x="2016" y="2000"/>
                    <a:chExt cx="496" cy="528"/>
                  </a:xfrm>
                </p:grpSpPr>
                <p:sp>
                  <p:nvSpPr>
                    <p:cNvPr id="756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49" name="Group 122"/>
                <p:cNvGrpSpPr>
                  <a:grpSpLocks/>
                </p:cNvGrpSpPr>
                <p:nvPr/>
              </p:nvGrpSpPr>
              <p:grpSpPr bwMode="auto">
                <a:xfrm>
                  <a:off x="2208" y="1576"/>
                  <a:ext cx="888" cy="648"/>
                  <a:chOff x="1800" y="1552"/>
                  <a:chExt cx="888" cy="648"/>
                </a:xfrm>
              </p:grpSpPr>
              <p:grpSp>
                <p:nvGrpSpPr>
                  <p:cNvPr id="7524" name="Group 123"/>
                  <p:cNvGrpSpPr>
                    <a:grpSpLocks/>
                  </p:cNvGrpSpPr>
                  <p:nvPr/>
                </p:nvGrpSpPr>
                <p:grpSpPr bwMode="auto">
                  <a:xfrm>
                    <a:off x="1800" y="1552"/>
                    <a:ext cx="496" cy="528"/>
                    <a:chOff x="2016" y="2000"/>
                    <a:chExt cx="496" cy="528"/>
                  </a:xfrm>
                </p:grpSpPr>
                <p:sp>
                  <p:nvSpPr>
                    <p:cNvPr id="755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5" name="Group 132"/>
                  <p:cNvGrpSpPr>
                    <a:grpSpLocks/>
                  </p:cNvGrpSpPr>
                  <p:nvPr/>
                </p:nvGrpSpPr>
                <p:grpSpPr bwMode="auto">
                  <a:xfrm>
                    <a:off x="1944" y="1584"/>
                    <a:ext cx="496" cy="528"/>
                    <a:chOff x="2016" y="2000"/>
                    <a:chExt cx="496" cy="528"/>
                  </a:xfrm>
                </p:grpSpPr>
                <p:sp>
                  <p:nvSpPr>
                    <p:cNvPr id="754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6" name="Group 141"/>
                  <p:cNvGrpSpPr>
                    <a:grpSpLocks/>
                  </p:cNvGrpSpPr>
                  <p:nvPr/>
                </p:nvGrpSpPr>
                <p:grpSpPr bwMode="auto">
                  <a:xfrm>
                    <a:off x="2048" y="1640"/>
                    <a:ext cx="496" cy="528"/>
                    <a:chOff x="2016" y="2000"/>
                    <a:chExt cx="496" cy="528"/>
                  </a:xfrm>
                </p:grpSpPr>
                <p:sp>
                  <p:nvSpPr>
                    <p:cNvPr id="753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527" name="Group 150"/>
                  <p:cNvGrpSpPr>
                    <a:grpSpLocks/>
                  </p:cNvGrpSpPr>
                  <p:nvPr/>
                </p:nvGrpSpPr>
                <p:grpSpPr bwMode="auto">
                  <a:xfrm>
                    <a:off x="2192" y="1672"/>
                    <a:ext cx="496" cy="528"/>
                    <a:chOff x="2016" y="2000"/>
                    <a:chExt cx="496" cy="528"/>
                  </a:xfrm>
                </p:grpSpPr>
                <p:sp>
                  <p:nvSpPr>
                    <p:cNvPr id="752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0" name="Group 159"/>
                <p:cNvGrpSpPr>
                  <a:grpSpLocks/>
                </p:cNvGrpSpPr>
                <p:nvPr/>
              </p:nvGrpSpPr>
              <p:grpSpPr bwMode="auto">
                <a:xfrm>
                  <a:off x="2288" y="2200"/>
                  <a:ext cx="888" cy="648"/>
                  <a:chOff x="2560" y="2264"/>
                  <a:chExt cx="888" cy="648"/>
                </a:xfrm>
              </p:grpSpPr>
              <p:grpSp>
                <p:nvGrpSpPr>
                  <p:cNvPr id="7488" name="Group 160"/>
                  <p:cNvGrpSpPr>
                    <a:grpSpLocks/>
                  </p:cNvGrpSpPr>
                  <p:nvPr/>
                </p:nvGrpSpPr>
                <p:grpSpPr bwMode="auto">
                  <a:xfrm>
                    <a:off x="2560" y="2264"/>
                    <a:ext cx="496" cy="528"/>
                    <a:chOff x="2016" y="2000"/>
                    <a:chExt cx="496" cy="528"/>
                  </a:xfrm>
                </p:grpSpPr>
                <p:sp>
                  <p:nvSpPr>
                    <p:cNvPr id="751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89" name="Group 169"/>
                  <p:cNvGrpSpPr>
                    <a:grpSpLocks/>
                  </p:cNvGrpSpPr>
                  <p:nvPr/>
                </p:nvGrpSpPr>
                <p:grpSpPr bwMode="auto">
                  <a:xfrm>
                    <a:off x="2704" y="2296"/>
                    <a:ext cx="496" cy="528"/>
                    <a:chOff x="2016" y="2000"/>
                    <a:chExt cx="496" cy="528"/>
                  </a:xfrm>
                </p:grpSpPr>
                <p:sp>
                  <p:nvSpPr>
                    <p:cNvPr id="750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0" name="Group 178"/>
                  <p:cNvGrpSpPr>
                    <a:grpSpLocks/>
                  </p:cNvGrpSpPr>
                  <p:nvPr/>
                </p:nvGrpSpPr>
                <p:grpSpPr bwMode="auto">
                  <a:xfrm>
                    <a:off x="2808" y="2352"/>
                    <a:ext cx="496" cy="528"/>
                    <a:chOff x="2016" y="2000"/>
                    <a:chExt cx="496" cy="528"/>
                  </a:xfrm>
                </p:grpSpPr>
                <p:sp>
                  <p:nvSpPr>
                    <p:cNvPr id="750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91" name="Group 187"/>
                  <p:cNvGrpSpPr>
                    <a:grpSpLocks/>
                  </p:cNvGrpSpPr>
                  <p:nvPr/>
                </p:nvGrpSpPr>
                <p:grpSpPr bwMode="auto">
                  <a:xfrm>
                    <a:off x="2952" y="2384"/>
                    <a:ext cx="496" cy="528"/>
                    <a:chOff x="2016" y="2000"/>
                    <a:chExt cx="496" cy="528"/>
                  </a:xfrm>
                </p:grpSpPr>
                <p:sp>
                  <p:nvSpPr>
                    <p:cNvPr id="749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451" name="Group 196"/>
                <p:cNvGrpSpPr>
                  <a:grpSpLocks/>
                </p:cNvGrpSpPr>
                <p:nvPr/>
              </p:nvGrpSpPr>
              <p:grpSpPr bwMode="auto">
                <a:xfrm>
                  <a:off x="2664" y="1736"/>
                  <a:ext cx="888" cy="648"/>
                  <a:chOff x="2608" y="1592"/>
                  <a:chExt cx="888" cy="648"/>
                </a:xfrm>
              </p:grpSpPr>
              <p:grpSp>
                <p:nvGrpSpPr>
                  <p:cNvPr id="7452" name="Group 197"/>
                  <p:cNvGrpSpPr>
                    <a:grpSpLocks/>
                  </p:cNvGrpSpPr>
                  <p:nvPr/>
                </p:nvGrpSpPr>
                <p:grpSpPr bwMode="auto">
                  <a:xfrm>
                    <a:off x="2608" y="1592"/>
                    <a:ext cx="496" cy="528"/>
                    <a:chOff x="2016" y="2000"/>
                    <a:chExt cx="496" cy="528"/>
                  </a:xfrm>
                </p:grpSpPr>
                <p:sp>
                  <p:nvSpPr>
                    <p:cNvPr id="748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3" name="Group 206"/>
                  <p:cNvGrpSpPr>
                    <a:grpSpLocks/>
                  </p:cNvGrpSpPr>
                  <p:nvPr/>
                </p:nvGrpSpPr>
                <p:grpSpPr bwMode="auto">
                  <a:xfrm>
                    <a:off x="2752" y="1624"/>
                    <a:ext cx="496" cy="528"/>
                    <a:chOff x="2016" y="2000"/>
                    <a:chExt cx="496" cy="528"/>
                  </a:xfrm>
                </p:grpSpPr>
                <p:sp>
                  <p:nvSpPr>
                    <p:cNvPr id="747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4" name="Group 215"/>
                  <p:cNvGrpSpPr>
                    <a:grpSpLocks/>
                  </p:cNvGrpSpPr>
                  <p:nvPr/>
                </p:nvGrpSpPr>
                <p:grpSpPr bwMode="auto">
                  <a:xfrm>
                    <a:off x="2840" y="1664"/>
                    <a:ext cx="496" cy="528"/>
                    <a:chOff x="2016" y="2000"/>
                    <a:chExt cx="496" cy="528"/>
                  </a:xfrm>
                </p:grpSpPr>
                <p:sp>
                  <p:nvSpPr>
                    <p:cNvPr id="746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455" name="Group 224"/>
                  <p:cNvGrpSpPr>
                    <a:grpSpLocks/>
                  </p:cNvGrpSpPr>
                  <p:nvPr/>
                </p:nvGrpSpPr>
                <p:grpSpPr bwMode="auto">
                  <a:xfrm>
                    <a:off x="3000" y="1712"/>
                    <a:ext cx="496" cy="528"/>
                    <a:chOff x="2016" y="2000"/>
                    <a:chExt cx="496" cy="528"/>
                  </a:xfrm>
                </p:grpSpPr>
                <p:sp>
                  <p:nvSpPr>
                    <p:cNvPr id="745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7202" name="Group 233"/>
              <p:cNvGrpSpPr>
                <a:grpSpLocks/>
              </p:cNvGrpSpPr>
              <p:nvPr/>
            </p:nvGrpSpPr>
            <p:grpSpPr bwMode="auto">
              <a:xfrm>
                <a:off x="3703" y="1382"/>
                <a:ext cx="185" cy="74"/>
                <a:chOff x="1024" y="3264"/>
                <a:chExt cx="320" cy="296"/>
              </a:xfrm>
            </p:grpSpPr>
            <p:sp>
              <p:nvSpPr>
                <p:cNvPr id="744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3" name="Group 238"/>
              <p:cNvGrpSpPr>
                <a:grpSpLocks/>
              </p:cNvGrpSpPr>
              <p:nvPr/>
            </p:nvGrpSpPr>
            <p:grpSpPr bwMode="auto">
              <a:xfrm>
                <a:off x="4152" y="1376"/>
                <a:ext cx="184" cy="73"/>
                <a:chOff x="1024" y="3264"/>
                <a:chExt cx="320" cy="296"/>
              </a:xfrm>
            </p:grpSpPr>
            <p:sp>
              <p:nvSpPr>
                <p:cNvPr id="744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4" name="Group 243"/>
              <p:cNvGrpSpPr>
                <a:grpSpLocks/>
              </p:cNvGrpSpPr>
              <p:nvPr/>
            </p:nvGrpSpPr>
            <p:grpSpPr bwMode="auto">
              <a:xfrm>
                <a:off x="5005" y="1169"/>
                <a:ext cx="183" cy="73"/>
                <a:chOff x="1024" y="3264"/>
                <a:chExt cx="320" cy="296"/>
              </a:xfrm>
            </p:grpSpPr>
            <p:sp>
              <p:nvSpPr>
                <p:cNvPr id="743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5" name="Group 248"/>
              <p:cNvGrpSpPr>
                <a:grpSpLocks/>
              </p:cNvGrpSpPr>
              <p:nvPr/>
            </p:nvGrpSpPr>
            <p:grpSpPr bwMode="auto">
              <a:xfrm>
                <a:off x="4528" y="1367"/>
                <a:ext cx="184" cy="73"/>
                <a:chOff x="1024" y="3264"/>
                <a:chExt cx="320" cy="296"/>
              </a:xfrm>
            </p:grpSpPr>
            <p:sp>
              <p:nvSpPr>
                <p:cNvPr id="743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6" name="Group 253"/>
              <p:cNvGrpSpPr>
                <a:grpSpLocks/>
              </p:cNvGrpSpPr>
              <p:nvPr/>
            </p:nvGrpSpPr>
            <p:grpSpPr bwMode="auto">
              <a:xfrm>
                <a:off x="3176" y="1260"/>
                <a:ext cx="185" cy="73"/>
                <a:chOff x="1024" y="3264"/>
                <a:chExt cx="320" cy="296"/>
              </a:xfrm>
            </p:grpSpPr>
            <p:sp>
              <p:nvSpPr>
                <p:cNvPr id="742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7" name="Group 258"/>
              <p:cNvGrpSpPr>
                <a:grpSpLocks/>
              </p:cNvGrpSpPr>
              <p:nvPr/>
            </p:nvGrpSpPr>
            <p:grpSpPr bwMode="auto">
              <a:xfrm>
                <a:off x="3158" y="1191"/>
                <a:ext cx="184" cy="73"/>
                <a:chOff x="1024" y="3264"/>
                <a:chExt cx="320" cy="296"/>
              </a:xfrm>
            </p:grpSpPr>
            <p:sp>
              <p:nvSpPr>
                <p:cNvPr id="742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8" name="Group 263"/>
              <p:cNvGrpSpPr>
                <a:grpSpLocks/>
              </p:cNvGrpSpPr>
              <p:nvPr/>
            </p:nvGrpSpPr>
            <p:grpSpPr bwMode="auto">
              <a:xfrm>
                <a:off x="3323" y="1395"/>
                <a:ext cx="184" cy="73"/>
                <a:chOff x="1024" y="3264"/>
                <a:chExt cx="320" cy="296"/>
              </a:xfrm>
            </p:grpSpPr>
            <p:sp>
              <p:nvSpPr>
                <p:cNvPr id="742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09" name="Group 268"/>
              <p:cNvGrpSpPr>
                <a:grpSpLocks/>
              </p:cNvGrpSpPr>
              <p:nvPr/>
            </p:nvGrpSpPr>
            <p:grpSpPr bwMode="auto">
              <a:xfrm>
                <a:off x="2799" y="1168"/>
                <a:ext cx="154" cy="61"/>
                <a:chOff x="428" y="2146"/>
                <a:chExt cx="268" cy="244"/>
              </a:xfrm>
            </p:grpSpPr>
            <p:sp>
              <p:nvSpPr>
                <p:cNvPr id="741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0" name="Group 278"/>
              <p:cNvGrpSpPr>
                <a:grpSpLocks/>
              </p:cNvGrpSpPr>
              <p:nvPr/>
            </p:nvGrpSpPr>
            <p:grpSpPr bwMode="auto">
              <a:xfrm>
                <a:off x="2801" y="1232"/>
                <a:ext cx="154" cy="61"/>
                <a:chOff x="428" y="2146"/>
                <a:chExt cx="268" cy="244"/>
              </a:xfrm>
            </p:grpSpPr>
            <p:sp>
              <p:nvSpPr>
                <p:cNvPr id="740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1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3" name="Group 290"/>
              <p:cNvGrpSpPr>
                <a:grpSpLocks/>
              </p:cNvGrpSpPr>
              <p:nvPr/>
            </p:nvGrpSpPr>
            <p:grpSpPr bwMode="auto">
              <a:xfrm>
                <a:off x="2932" y="1390"/>
                <a:ext cx="154" cy="61"/>
                <a:chOff x="428" y="2146"/>
                <a:chExt cx="268" cy="244"/>
              </a:xfrm>
            </p:grpSpPr>
            <p:sp>
              <p:nvSpPr>
                <p:cNvPr id="739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14" name="Group 300"/>
              <p:cNvGrpSpPr>
                <a:grpSpLocks/>
              </p:cNvGrpSpPr>
              <p:nvPr/>
            </p:nvGrpSpPr>
            <p:grpSpPr bwMode="auto">
              <a:xfrm>
                <a:off x="2945" y="1465"/>
                <a:ext cx="155" cy="60"/>
                <a:chOff x="428" y="2146"/>
                <a:chExt cx="268" cy="244"/>
              </a:xfrm>
            </p:grpSpPr>
            <p:sp>
              <p:nvSpPr>
                <p:cNvPr id="738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6" name="Group 311"/>
              <p:cNvGrpSpPr>
                <a:grpSpLocks/>
              </p:cNvGrpSpPr>
              <p:nvPr/>
            </p:nvGrpSpPr>
            <p:grpSpPr bwMode="auto">
              <a:xfrm>
                <a:off x="3466" y="1524"/>
                <a:ext cx="155" cy="60"/>
                <a:chOff x="428" y="2146"/>
                <a:chExt cx="268" cy="244"/>
              </a:xfrm>
            </p:grpSpPr>
            <p:sp>
              <p:nvSpPr>
                <p:cNvPr id="737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18" name="Group 322"/>
              <p:cNvGrpSpPr>
                <a:grpSpLocks/>
              </p:cNvGrpSpPr>
              <p:nvPr/>
            </p:nvGrpSpPr>
            <p:grpSpPr bwMode="auto">
              <a:xfrm>
                <a:off x="4133" y="1520"/>
                <a:ext cx="153" cy="41"/>
                <a:chOff x="2378" y="3784"/>
                <a:chExt cx="268" cy="166"/>
              </a:xfrm>
            </p:grpSpPr>
            <p:sp>
              <p:nvSpPr>
                <p:cNvPr id="736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1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0" name="Group 330"/>
              <p:cNvGrpSpPr>
                <a:grpSpLocks/>
              </p:cNvGrpSpPr>
              <p:nvPr/>
            </p:nvGrpSpPr>
            <p:grpSpPr bwMode="auto">
              <a:xfrm>
                <a:off x="4502" y="1510"/>
                <a:ext cx="154" cy="60"/>
                <a:chOff x="428" y="2146"/>
                <a:chExt cx="268" cy="244"/>
              </a:xfrm>
            </p:grpSpPr>
            <p:sp>
              <p:nvSpPr>
                <p:cNvPr id="736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1" name="Group 340"/>
              <p:cNvGrpSpPr>
                <a:grpSpLocks/>
              </p:cNvGrpSpPr>
              <p:nvPr/>
            </p:nvGrpSpPr>
            <p:grpSpPr bwMode="auto">
              <a:xfrm>
                <a:off x="4689" y="1540"/>
                <a:ext cx="155" cy="61"/>
                <a:chOff x="428" y="2146"/>
                <a:chExt cx="268" cy="244"/>
              </a:xfrm>
            </p:grpSpPr>
            <p:sp>
              <p:nvSpPr>
                <p:cNvPr id="735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4" name="Group 352"/>
              <p:cNvGrpSpPr>
                <a:grpSpLocks/>
              </p:cNvGrpSpPr>
              <p:nvPr/>
            </p:nvGrpSpPr>
            <p:grpSpPr bwMode="auto">
              <a:xfrm>
                <a:off x="5250" y="1298"/>
                <a:ext cx="155" cy="60"/>
                <a:chOff x="428" y="2146"/>
                <a:chExt cx="268" cy="244"/>
              </a:xfrm>
            </p:grpSpPr>
            <p:sp>
              <p:nvSpPr>
                <p:cNvPr id="734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25" name="Group 362"/>
              <p:cNvGrpSpPr>
                <a:grpSpLocks/>
              </p:cNvGrpSpPr>
              <p:nvPr/>
            </p:nvGrpSpPr>
            <p:grpSpPr bwMode="auto">
              <a:xfrm>
                <a:off x="5230" y="1408"/>
                <a:ext cx="154" cy="61"/>
                <a:chOff x="428" y="2146"/>
                <a:chExt cx="268" cy="244"/>
              </a:xfrm>
            </p:grpSpPr>
            <p:sp>
              <p:nvSpPr>
                <p:cNvPr id="733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2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28" name="Group 374"/>
              <p:cNvGrpSpPr>
                <a:grpSpLocks/>
              </p:cNvGrpSpPr>
              <p:nvPr/>
            </p:nvGrpSpPr>
            <p:grpSpPr bwMode="auto">
              <a:xfrm>
                <a:off x="5171" y="1035"/>
                <a:ext cx="155" cy="60"/>
                <a:chOff x="428" y="2146"/>
                <a:chExt cx="268" cy="244"/>
              </a:xfrm>
            </p:grpSpPr>
            <p:sp>
              <p:nvSpPr>
                <p:cNvPr id="732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2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0" name="Group 385"/>
              <p:cNvGrpSpPr>
                <a:grpSpLocks/>
              </p:cNvGrpSpPr>
              <p:nvPr/>
            </p:nvGrpSpPr>
            <p:grpSpPr bwMode="auto">
              <a:xfrm>
                <a:off x="5030" y="933"/>
                <a:ext cx="154" cy="61"/>
                <a:chOff x="428" y="2146"/>
                <a:chExt cx="268" cy="244"/>
              </a:xfrm>
            </p:grpSpPr>
            <p:sp>
              <p:nvSpPr>
                <p:cNvPr id="731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1" name="Group 395"/>
              <p:cNvGrpSpPr>
                <a:grpSpLocks/>
              </p:cNvGrpSpPr>
              <p:nvPr/>
            </p:nvGrpSpPr>
            <p:grpSpPr bwMode="auto">
              <a:xfrm>
                <a:off x="3328" y="911"/>
                <a:ext cx="155" cy="61"/>
                <a:chOff x="428" y="2146"/>
                <a:chExt cx="268" cy="244"/>
              </a:xfrm>
            </p:grpSpPr>
            <p:sp>
              <p:nvSpPr>
                <p:cNvPr id="730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2" name="Group 405"/>
              <p:cNvGrpSpPr>
                <a:grpSpLocks/>
              </p:cNvGrpSpPr>
              <p:nvPr/>
            </p:nvGrpSpPr>
            <p:grpSpPr bwMode="auto">
              <a:xfrm>
                <a:off x="3087" y="996"/>
                <a:ext cx="154" cy="60"/>
                <a:chOff x="428" y="2146"/>
                <a:chExt cx="268" cy="244"/>
              </a:xfrm>
            </p:grpSpPr>
            <p:sp>
              <p:nvSpPr>
                <p:cNvPr id="729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3" name="Group 415"/>
              <p:cNvGrpSpPr>
                <a:grpSpLocks/>
              </p:cNvGrpSpPr>
              <p:nvPr/>
            </p:nvGrpSpPr>
            <p:grpSpPr bwMode="auto">
              <a:xfrm>
                <a:off x="3136" y="1499"/>
                <a:ext cx="153" cy="61"/>
                <a:chOff x="428" y="2146"/>
                <a:chExt cx="268" cy="244"/>
              </a:xfrm>
            </p:grpSpPr>
            <p:sp>
              <p:nvSpPr>
                <p:cNvPr id="728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sp>
            <p:nvSpPr>
              <p:cNvPr id="723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solidFill>
                    <a:srgbClr val="FFFF00"/>
                  </a:solidFill>
                  <a:latin typeface="Arial Narrow" pitchFamily="34" charset="0"/>
                </a:endParaRPr>
              </a:p>
            </p:txBody>
          </p:sp>
          <p:grpSp>
            <p:nvGrpSpPr>
              <p:cNvPr id="7236" name="Group 427"/>
              <p:cNvGrpSpPr>
                <a:grpSpLocks/>
              </p:cNvGrpSpPr>
              <p:nvPr/>
            </p:nvGrpSpPr>
            <p:grpSpPr bwMode="auto">
              <a:xfrm>
                <a:off x="5227" y="1473"/>
                <a:ext cx="153" cy="60"/>
                <a:chOff x="428" y="2146"/>
                <a:chExt cx="268" cy="244"/>
              </a:xfrm>
            </p:grpSpPr>
            <p:sp>
              <p:nvSpPr>
                <p:cNvPr id="727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37" name="Group 437"/>
              <p:cNvGrpSpPr>
                <a:grpSpLocks/>
              </p:cNvGrpSpPr>
              <p:nvPr/>
            </p:nvGrpSpPr>
            <p:grpSpPr bwMode="auto">
              <a:xfrm>
                <a:off x="5357" y="1179"/>
                <a:ext cx="155" cy="60"/>
                <a:chOff x="428" y="2146"/>
                <a:chExt cx="268" cy="244"/>
              </a:xfrm>
            </p:grpSpPr>
            <p:sp>
              <p:nvSpPr>
                <p:cNvPr id="727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38" name="Text Box 447"/>
              <p:cNvSpPr txBox="1">
                <a:spLocks noChangeArrowheads="1"/>
              </p:cNvSpPr>
              <p:nvPr/>
            </p:nvSpPr>
            <p:spPr bwMode="auto">
              <a:xfrm>
                <a:off x="4601" y="1105"/>
                <a:ext cx="511" cy="20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Clusters</a:t>
                </a:r>
              </a:p>
            </p:txBody>
          </p:sp>
          <p:sp>
            <p:nvSpPr>
              <p:cNvPr id="7239" name="Text Box 448"/>
              <p:cNvSpPr txBox="1">
                <a:spLocks noChangeArrowheads="1"/>
              </p:cNvSpPr>
              <p:nvPr/>
            </p:nvSpPr>
            <p:spPr bwMode="auto">
              <a:xfrm>
                <a:off x="4380" y="854"/>
                <a:ext cx="819" cy="2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900">
                    <a:solidFill>
                      <a:schemeClr val="hlink"/>
                    </a:solidFill>
                    <a:latin typeface="Arial Narrow" pitchFamily="34" charset="0"/>
                  </a:rPr>
                  <a:t>Massive Cluster</a:t>
                </a:r>
              </a:p>
            </p:txBody>
          </p:sp>
          <p:grpSp>
            <p:nvGrpSpPr>
              <p:cNvPr id="7240" name="Group 449"/>
              <p:cNvGrpSpPr>
                <a:grpSpLocks/>
              </p:cNvGrpSpPr>
              <p:nvPr/>
            </p:nvGrpSpPr>
            <p:grpSpPr bwMode="auto">
              <a:xfrm>
                <a:off x="3324" y="987"/>
                <a:ext cx="1708" cy="431"/>
                <a:chOff x="1450" y="1101"/>
                <a:chExt cx="2970" cy="997"/>
              </a:xfrm>
            </p:grpSpPr>
            <p:sp>
              <p:nvSpPr>
                <p:cNvPr id="724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chemeClr val="hlink"/>
                      </a:solidFill>
                      <a:latin typeface="Arial Narrow" pitchFamily="34" charset="0"/>
                    </a:rPr>
                    <a:t>Gigabit Ethernet</a:t>
                  </a:r>
                  <a:endParaRPr lang="en-US" sz="1200">
                    <a:latin typeface="Arial Narrow" pitchFamily="34" charset="0"/>
                  </a:endParaRPr>
                </a:p>
              </p:txBody>
            </p:sp>
            <p:sp>
              <p:nvSpPr>
                <p:cNvPr id="724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7180" name="Text Box 480"/>
          <p:cNvSpPr txBox="1">
            <a:spLocks noChangeArrowheads="1"/>
          </p:cNvSpPr>
          <p:nvPr/>
        </p:nvSpPr>
        <p:spPr bwMode="auto">
          <a:xfrm>
            <a:off x="6291263" y="3657600"/>
            <a:ext cx="285273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t>Databases</a:t>
            </a:r>
          </a:p>
          <a:p>
            <a:r>
              <a:rPr lang="en-US" sz="2000" b="0"/>
              <a:t>Information Collection</a:t>
            </a:r>
          </a:p>
          <a:p>
            <a:r>
              <a:rPr lang="en-US" sz="2000" b="0"/>
              <a:t>Remote Storage</a:t>
            </a:r>
          </a:p>
          <a:p>
            <a:r>
              <a:rPr lang="en-US" sz="2000" b="0"/>
              <a:t>Online Games</a:t>
            </a:r>
          </a:p>
          <a:p>
            <a:r>
              <a:rPr lang="en-US" sz="2000" b="0"/>
              <a:t>Commerce</a:t>
            </a:r>
          </a:p>
          <a:p>
            <a:r>
              <a:rPr lang="en-US" sz="2000" b="0"/>
              <a:t>	…</a:t>
            </a:r>
          </a:p>
          <a:p>
            <a:endParaRPr lang="en-US" sz="2000" b="0"/>
          </a:p>
        </p:txBody>
      </p:sp>
      <p:sp>
        <p:nvSpPr>
          <p:cNvPr id="7181" name="Rectangle 481"/>
          <p:cNvSpPr>
            <a:spLocks noGrp="1" noChangeArrowheads="1"/>
          </p:cNvSpPr>
          <p:nvPr>
            <p:ph type="body" idx="1"/>
          </p:nvPr>
        </p:nvSpPr>
        <p:spPr>
          <a:xfrm>
            <a:off x="0" y="838200"/>
            <a:ext cx="6934200" cy="2735263"/>
          </a:xfrm>
        </p:spPr>
        <p:txBody>
          <a:bodyPr/>
          <a:lstStyle/>
          <a:p>
            <a:pPr>
              <a:lnSpc>
                <a:spcPct val="80000"/>
              </a:lnSpc>
              <a:spcBef>
                <a:spcPct val="20000"/>
              </a:spcBef>
            </a:pPr>
            <a:r>
              <a:rPr lang="en-US"/>
              <a:t>The world is a large parallel system</a:t>
            </a:r>
          </a:p>
          <a:p>
            <a:pPr lvl="1">
              <a:lnSpc>
                <a:spcPct val="80000"/>
              </a:lnSpc>
              <a:spcBef>
                <a:spcPct val="20000"/>
              </a:spcBef>
            </a:pPr>
            <a:r>
              <a:rPr lang="en-US"/>
              <a:t>Microprocessors in everything</a:t>
            </a:r>
          </a:p>
          <a:p>
            <a:pPr lvl="1">
              <a:lnSpc>
                <a:spcPct val="80000"/>
              </a:lnSpc>
              <a:spcBef>
                <a:spcPct val="20000"/>
              </a:spcBef>
            </a:pPr>
            <a:r>
              <a:rPr lang="en-US"/>
              <a:t>Vast infrastructure behind them</a:t>
            </a:r>
          </a:p>
          <a:p>
            <a:pPr>
              <a:lnSpc>
                <a:spcPct val="80000"/>
              </a:lnSpc>
              <a:spcBef>
                <a:spcPct val="20000"/>
              </a:spcBef>
            </a:pPr>
            <a:endParaRPr lang="en-US"/>
          </a:p>
        </p:txBody>
      </p:sp>
      <p:pic>
        <p:nvPicPr>
          <p:cNvPr id="7182" name="Picture 4" descr="macpictur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52800" y="2286000"/>
            <a:ext cx="1752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479"/>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5800" y="2971800"/>
            <a:ext cx="141922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184" name="Object 11"/>
          <p:cNvGraphicFramePr>
            <a:graphicFrameLocks noChangeAspect="1"/>
          </p:cNvGraphicFramePr>
          <p:nvPr/>
        </p:nvGraphicFramePr>
        <p:xfrm>
          <a:off x="3352800" y="3352800"/>
          <a:ext cx="860425" cy="1789113"/>
        </p:xfrm>
        <a:graphic>
          <a:graphicData uri="http://schemas.openxmlformats.org/presentationml/2006/ole">
            <mc:AlternateContent xmlns:mc="http://schemas.openxmlformats.org/markup-compatibility/2006">
              <mc:Choice xmlns:v="urn:schemas-microsoft-com:vml" Requires="v">
                <p:oleObj spid="_x0000_s7777" name="Image" r:id="rId13" imgW="2822034" imgH="5872881" progId="">
                  <p:embed/>
                </p:oleObj>
              </mc:Choice>
              <mc:Fallback>
                <p:oleObj name="Image" r:id="rId13" imgW="2822034" imgH="5872881" progId="">
                  <p:embed/>
                  <p:pic>
                    <p:nvPicPr>
                      <p:cNvPr id="0" name="Picture 6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52800" y="3352800"/>
                        <a:ext cx="860425" cy="17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85" name="Picture 11"/>
          <p:cNvPicPr>
            <a:picLocks noChangeAspect="1" noChangeArrowheads="1"/>
          </p:cNvPicPr>
          <p:nvPr/>
        </p:nvPicPr>
        <p:blipFill>
          <a:blip r:embed="rId15" cstate="print">
            <a:clrChange>
              <a:clrFrom>
                <a:srgbClr val="FBFCFE"/>
              </a:clrFrom>
              <a:clrTo>
                <a:srgbClr val="FBFCFE">
                  <a:alpha val="0"/>
                </a:srgbClr>
              </a:clrTo>
            </a:clrChange>
            <a:extLst>
              <a:ext uri="{28A0092B-C50C-407E-A947-70E740481C1C}">
                <a14:useLocalDpi xmlns:a14="http://schemas.microsoft.com/office/drawing/2010/main" val="0"/>
              </a:ext>
            </a:extLst>
          </a:blip>
          <a:srcRect/>
          <a:stretch>
            <a:fillRect/>
          </a:stretch>
        </p:blipFill>
        <p:spPr bwMode="auto">
          <a:xfrm>
            <a:off x="0" y="4343400"/>
            <a:ext cx="152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6"/>
          <p:cNvPicPr>
            <a:picLocks noChangeAspect="1" noChangeArrowheads="1"/>
          </p:cNvPicPr>
          <p:nvPr/>
        </p:nvPicPr>
        <p:blipFill>
          <a:blip r:embed="rId16" cstate="print">
            <a:extLst>
              <a:ext uri="{28A0092B-C50C-407E-A947-70E740481C1C}">
                <a14:useLocalDpi xmlns:a14="http://schemas.microsoft.com/office/drawing/2010/main" val="0"/>
              </a:ext>
            </a:extLst>
          </a:blip>
          <a:srcRect l="38983" t="30769" r="3391" b="12088"/>
          <a:stretch>
            <a:fillRect/>
          </a:stretch>
        </p:blipFill>
        <p:spPr bwMode="auto">
          <a:xfrm>
            <a:off x="1447800" y="5029200"/>
            <a:ext cx="2057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7" name="Picture 8" descr="bug4"/>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1000" y="5257800"/>
            <a:ext cx="8604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484"/>
          <p:cNvPicPr>
            <a:picLocks noChangeAspect="1" noChangeArrowheads="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rcRect b="9312"/>
          <a:stretch>
            <a:fillRect/>
          </a:stretch>
        </p:blipFill>
        <p:spPr bwMode="auto">
          <a:xfrm>
            <a:off x="381000" y="3370263"/>
            <a:ext cx="1831975" cy="10207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of Linux Sources</a:t>
            </a:r>
          </a:p>
        </p:txBody>
      </p:sp>
      <p:sp>
        <p:nvSpPr>
          <p:cNvPr id="3" name="Content Placeholder 2"/>
          <p:cNvSpPr>
            <a:spLocks noGrp="1"/>
          </p:cNvSpPr>
          <p:nvPr>
            <p:ph idx="1"/>
          </p:nvPr>
        </p:nvSpPr>
        <p:spPr>
          <a:xfrm>
            <a:off x="304800" y="762000"/>
            <a:ext cx="8686800" cy="6096000"/>
          </a:xfrm>
        </p:spPr>
        <p:txBody>
          <a:bodyPr>
            <a:normAutofit fontScale="47500" lnSpcReduction="20000"/>
          </a:bodyPr>
          <a:lstStyle/>
          <a:p>
            <a:r>
              <a:rPr lang="en-US" sz="2900" dirty="0"/>
              <a:t>Layout of basic </a:t>
            </a:r>
            <a:r>
              <a:rPr lang="en-US" sz="2900" dirty="0" err="1"/>
              <a:t>linux</a:t>
            </a:r>
            <a:r>
              <a:rPr lang="en-US" sz="2900" dirty="0"/>
              <a:t> sources: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(16)% </a:t>
            </a:r>
            <a:r>
              <a:rPr lang="en-US" sz="2100" dirty="0" err="1">
                <a:latin typeface="Courier New" pitchFamily="49" charset="0"/>
                <a:cs typeface="Courier New" pitchFamily="49" charset="0"/>
              </a:rPr>
              <a:t>ls</a:t>
            </a:r>
            <a:r>
              <a:rPr lang="en-US" sz="2100" dirty="0">
                <a:latin typeface="Courier New" pitchFamily="49" charset="0"/>
                <a:cs typeface="Courier New" pitchFamily="49" charset="0"/>
              </a:rPr>
              <a:t> </a:t>
            </a:r>
          </a:p>
          <a:p>
            <a:pPr marL="400050" lvl="1" indent="0">
              <a:buNone/>
            </a:pPr>
            <a:r>
              <a:rPr lang="en-US" sz="2100" dirty="0">
                <a:latin typeface="Courier New" pitchFamily="49" charset="0"/>
                <a:cs typeface="Courier New" pitchFamily="49" charset="0"/>
              </a:rPr>
              <a:t>arch/          drivers/   </a:t>
            </a:r>
            <a:r>
              <a:rPr lang="en-US" sz="2100" dirty="0" err="1">
                <a:latin typeface="Courier New" pitchFamily="49" charset="0"/>
                <a:cs typeface="Courier New" pitchFamily="49" charset="0"/>
              </a:rPr>
              <a:t>Kbuild</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modules.builtin</a:t>
            </a:r>
            <a:r>
              <a:rPr lang="en-US" sz="2100" dirty="0">
                <a:latin typeface="Courier New" pitchFamily="49" charset="0"/>
                <a:cs typeface="Courier New" pitchFamily="49" charset="0"/>
              </a:rPr>
              <a:t>  samples/    </a:t>
            </a:r>
            <a:r>
              <a:rPr lang="en-US" sz="2100" dirty="0" err="1">
                <a:latin typeface="Courier New" pitchFamily="49" charset="0"/>
                <a:cs typeface="Courier New" pitchFamily="49" charset="0"/>
              </a:rPr>
              <a:t>usr</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block/         firmware/  kernel/      </a:t>
            </a:r>
            <a:r>
              <a:rPr lang="en-US" sz="2100" dirty="0" err="1">
                <a:latin typeface="Courier New" pitchFamily="49" charset="0"/>
                <a:cs typeface="Courier New" pitchFamily="49" charset="0"/>
              </a:rPr>
              <a:t>modules.order</a:t>
            </a:r>
            <a:r>
              <a:rPr lang="en-US" sz="2100" dirty="0">
                <a:latin typeface="Courier New" pitchFamily="49" charset="0"/>
                <a:cs typeface="Courier New" pitchFamily="49" charset="0"/>
              </a:rPr>
              <a:t>    scripts/    </a:t>
            </a:r>
            <a:r>
              <a:rPr lang="en-US" sz="2100" dirty="0" err="1">
                <a:latin typeface="Courier New" pitchFamily="49" charset="0"/>
                <a:cs typeface="Courier New" pitchFamily="49" charset="0"/>
              </a:rPr>
              <a:t>virt</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COPYING        </a:t>
            </a:r>
            <a:r>
              <a:rPr lang="en-US" sz="2100" dirty="0" err="1">
                <a:latin typeface="Courier New" pitchFamily="49" charset="0"/>
                <a:cs typeface="Courier New" pitchFamily="49" charset="0"/>
              </a:rPr>
              <a:t>fs</a:t>
            </a:r>
            <a:r>
              <a:rPr lang="en-US" sz="2100" dirty="0">
                <a:latin typeface="Courier New" pitchFamily="49" charset="0"/>
                <a:cs typeface="Courier New" pitchFamily="49" charset="0"/>
              </a:rPr>
              <a:t>/        lib/         </a:t>
            </a:r>
            <a:r>
              <a:rPr lang="en-US" sz="2100" dirty="0" err="1">
                <a:latin typeface="Courier New" pitchFamily="49" charset="0"/>
                <a:cs typeface="Courier New" pitchFamily="49" charset="0"/>
              </a:rPr>
              <a:t>Module.symvers</a:t>
            </a:r>
            <a:r>
              <a:rPr lang="en-US" sz="2100" dirty="0">
                <a:latin typeface="Courier New" pitchFamily="49" charset="0"/>
                <a:cs typeface="Courier New" pitchFamily="49" charset="0"/>
              </a:rPr>
              <a:t>   security/   </a:t>
            </a:r>
            <a:r>
              <a:rPr lang="en-US" sz="2100" dirty="0" err="1">
                <a:latin typeface="Courier New" pitchFamily="49" charset="0"/>
                <a:cs typeface="Courier New" pitchFamily="49" charset="0"/>
              </a:rPr>
              <a:t>vmlinux</a:t>
            </a:r>
            <a:r>
              <a:rPr lang="en-US" sz="2100" dirty="0">
                <a:latin typeface="Courier New" pitchFamily="49" charset="0"/>
                <a:cs typeface="Courier New" pitchFamily="49" charset="0"/>
              </a:rPr>
              <a:t>*</a:t>
            </a:r>
          </a:p>
          <a:p>
            <a:pPr marL="400050" lvl="1" indent="0">
              <a:buNone/>
            </a:pPr>
            <a:r>
              <a:rPr lang="en-US" sz="2100" dirty="0">
                <a:latin typeface="Courier New" pitchFamily="49" charset="0"/>
                <a:cs typeface="Courier New" pitchFamily="49" charset="0"/>
              </a:rPr>
              <a:t>CREDITS        include/   MAINTAINERS  net/             sound/      </a:t>
            </a:r>
            <a:r>
              <a:rPr lang="en-US" sz="2100" dirty="0" err="1">
                <a:latin typeface="Courier New" pitchFamily="49" charset="0"/>
                <a:cs typeface="Courier New" pitchFamily="49" charset="0"/>
              </a:rPr>
              <a:t>vmlinux.o</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crypto/        </a:t>
            </a:r>
            <a:r>
              <a:rPr lang="en-US" sz="2100" dirty="0" err="1">
                <a:latin typeface="Courier New" pitchFamily="49" charset="0"/>
                <a:cs typeface="Courier New" pitchFamily="49" charset="0"/>
              </a:rPr>
              <a:t>init</a:t>
            </a:r>
            <a:r>
              <a:rPr lang="en-US" sz="2100" dirty="0">
                <a:latin typeface="Courier New" pitchFamily="49" charset="0"/>
                <a:cs typeface="Courier New" pitchFamily="49" charset="0"/>
              </a:rPr>
              <a:t>/      </a:t>
            </a:r>
            <a:r>
              <a:rPr lang="en-US" sz="2100" dirty="0" err="1">
                <a:latin typeface="Courier New" pitchFamily="49" charset="0"/>
                <a:cs typeface="Courier New" pitchFamily="49" charset="0"/>
              </a:rPr>
              <a:t>Makefile</a:t>
            </a:r>
            <a:r>
              <a:rPr lang="en-US" sz="2100" dirty="0">
                <a:latin typeface="Courier New" pitchFamily="49" charset="0"/>
                <a:cs typeface="Courier New" pitchFamily="49" charset="0"/>
              </a:rPr>
              <a:t>     README           </a:t>
            </a:r>
            <a:r>
              <a:rPr lang="en-US" sz="2100" dirty="0" err="1">
                <a:latin typeface="Courier New" pitchFamily="49" charset="0"/>
                <a:cs typeface="Courier New" pitchFamily="49" charset="0"/>
              </a:rPr>
              <a:t>System.map</a:t>
            </a:r>
            <a:endParaRPr lang="en-US" sz="2100" dirty="0">
              <a:latin typeface="Courier New" pitchFamily="49" charset="0"/>
              <a:cs typeface="Courier New" pitchFamily="49" charset="0"/>
            </a:endParaRPr>
          </a:p>
          <a:p>
            <a:pPr marL="400050" lvl="1" indent="0">
              <a:buNone/>
            </a:pPr>
            <a:r>
              <a:rPr lang="en-US" sz="2100" dirty="0">
                <a:latin typeface="Courier New" pitchFamily="49" charset="0"/>
                <a:cs typeface="Courier New" pitchFamily="49" charset="0"/>
              </a:rPr>
              <a:t>Documentation/ </a:t>
            </a:r>
            <a:r>
              <a:rPr lang="en-US" sz="2100" dirty="0" err="1">
                <a:latin typeface="Courier New" pitchFamily="49" charset="0"/>
                <a:cs typeface="Courier New" pitchFamily="49" charset="0"/>
              </a:rPr>
              <a:t>ipc</a:t>
            </a:r>
            <a:r>
              <a:rPr lang="en-US" sz="2100" dirty="0">
                <a:latin typeface="Courier New" pitchFamily="49" charset="0"/>
                <a:cs typeface="Courier New" pitchFamily="49" charset="0"/>
              </a:rPr>
              <a:t>/       mm/          REPORTING-BUGS   tools/</a:t>
            </a:r>
          </a:p>
          <a:p>
            <a:pPr marL="400050" lvl="1" indent="0">
              <a:buNone/>
            </a:pPr>
            <a:r>
              <a:rPr lang="en-US" sz="2100" dirty="0" err="1">
                <a:latin typeface="Courier New" pitchFamily="49" charset="0"/>
                <a:cs typeface="Courier New" pitchFamily="49" charset="0"/>
              </a:rPr>
              <a:t>kubitron@kubi</a:t>
            </a:r>
            <a:r>
              <a:rPr lang="en-US" sz="2100" dirty="0">
                <a:latin typeface="Courier New" pitchFamily="49" charset="0"/>
                <a:cs typeface="Courier New" pitchFamily="49" charset="0"/>
              </a:rPr>
              <a:t>(17)% </a:t>
            </a:r>
          </a:p>
          <a:p>
            <a:pPr marL="400050" lvl="1" indent="0">
              <a:buNone/>
            </a:pPr>
            <a:endParaRPr lang="en-US" sz="1200" dirty="0">
              <a:latin typeface="Courier New" pitchFamily="49" charset="0"/>
              <a:cs typeface="Courier New" pitchFamily="49" charset="0"/>
            </a:endParaRPr>
          </a:p>
          <a:p>
            <a:pPr marL="171450" indent="-171450"/>
            <a:r>
              <a:rPr lang="en-US" sz="2900" dirty="0"/>
              <a:t>Specific Directories:</a:t>
            </a:r>
          </a:p>
          <a:p>
            <a:pPr marL="571500" lvl="1" indent="-171450"/>
            <a:r>
              <a:rPr lang="en-US" sz="2300" dirty="0"/>
              <a:t>arch: 	Architecture-specific source</a:t>
            </a:r>
          </a:p>
          <a:p>
            <a:pPr marL="571500" lvl="1" indent="-171450"/>
            <a:r>
              <a:rPr lang="en-US" sz="2300" dirty="0"/>
              <a:t>block:	Block I/O layer</a:t>
            </a:r>
          </a:p>
          <a:p>
            <a:pPr marL="571500" lvl="1" indent="-171450"/>
            <a:r>
              <a:rPr lang="en-US" sz="2300" dirty="0"/>
              <a:t>crypto:	Crypto API</a:t>
            </a:r>
          </a:p>
          <a:p>
            <a:pPr marL="571500" lvl="1" indent="-171450"/>
            <a:r>
              <a:rPr lang="en-US" sz="2300" dirty="0"/>
              <a:t>Documentation: 	Kernel source Documentation</a:t>
            </a:r>
          </a:p>
          <a:p>
            <a:pPr marL="571500" lvl="1" indent="-171450"/>
            <a:r>
              <a:rPr lang="en-US" sz="2300" dirty="0"/>
              <a:t>drivers:	Device drivers</a:t>
            </a:r>
          </a:p>
          <a:p>
            <a:pPr marL="571500" lvl="1" indent="-171450"/>
            <a:r>
              <a:rPr lang="en-US" sz="2300" dirty="0"/>
              <a:t>firmware:	Device firmware needed to use certain drivers</a:t>
            </a:r>
          </a:p>
          <a:p>
            <a:pPr marL="571500" lvl="1" indent="-171450"/>
            <a:r>
              <a:rPr lang="en-US" sz="2300" dirty="0" err="1"/>
              <a:t>fs</a:t>
            </a:r>
            <a:r>
              <a:rPr lang="en-US" sz="2300" dirty="0"/>
              <a:t>:		The VFS and individual </a:t>
            </a:r>
            <a:r>
              <a:rPr lang="en-US" sz="2300" dirty="0" err="1"/>
              <a:t>filesystems</a:t>
            </a:r>
            <a:endParaRPr lang="en-US" sz="2300" dirty="0"/>
          </a:p>
          <a:p>
            <a:pPr marL="571500" lvl="1" indent="-171450"/>
            <a:r>
              <a:rPr lang="en-US" sz="2300" dirty="0"/>
              <a:t>include:	Kernel headers</a:t>
            </a:r>
          </a:p>
          <a:p>
            <a:pPr marL="571500" lvl="1" indent="-171450"/>
            <a:r>
              <a:rPr lang="en-US" sz="2300" dirty="0" err="1"/>
              <a:t>init</a:t>
            </a:r>
            <a:r>
              <a:rPr lang="en-US" sz="2300" dirty="0"/>
              <a:t>:		Kernel boot and initialization</a:t>
            </a:r>
          </a:p>
          <a:p>
            <a:pPr marL="571500" lvl="1" indent="-171450"/>
            <a:r>
              <a:rPr lang="en-US" sz="2300" dirty="0" err="1"/>
              <a:t>ipc</a:t>
            </a:r>
            <a:r>
              <a:rPr lang="en-US" sz="2300" dirty="0"/>
              <a:t>:		</a:t>
            </a:r>
            <a:r>
              <a:rPr lang="en-US" sz="2300" dirty="0" err="1"/>
              <a:t>Interprocess</a:t>
            </a:r>
            <a:r>
              <a:rPr lang="en-US" sz="2300" dirty="0"/>
              <a:t> Communication code</a:t>
            </a:r>
          </a:p>
          <a:p>
            <a:pPr marL="571500" lvl="1" indent="-171450"/>
            <a:r>
              <a:rPr lang="en-US" sz="2300" dirty="0"/>
              <a:t>kernel:	Core subsystems, such as the scheduler</a:t>
            </a:r>
          </a:p>
          <a:p>
            <a:pPr marL="571500" lvl="1" indent="-171450"/>
            <a:r>
              <a:rPr lang="en-US" sz="2300" dirty="0"/>
              <a:t>lib:		Helper routines</a:t>
            </a:r>
          </a:p>
          <a:p>
            <a:pPr marL="571500" lvl="1" indent="-171450"/>
            <a:r>
              <a:rPr lang="en-US" sz="2300" dirty="0"/>
              <a:t>mm:		Memory management subsystem and the </a:t>
            </a:r>
            <a:r>
              <a:rPr lang="en-US" sz="2300" dirty="0" err="1"/>
              <a:t>vm</a:t>
            </a:r>
            <a:endParaRPr lang="en-US" sz="2300" dirty="0"/>
          </a:p>
          <a:p>
            <a:pPr marL="571500" lvl="1" indent="-171450"/>
            <a:r>
              <a:rPr lang="en-US" sz="2300" dirty="0"/>
              <a:t>net:		Networking subsystem</a:t>
            </a:r>
          </a:p>
          <a:p>
            <a:pPr marL="571500" lvl="1" indent="-171450"/>
            <a:r>
              <a:rPr lang="en-US" sz="2300" dirty="0"/>
              <a:t>samples:	Sample, demonstrative code</a:t>
            </a:r>
          </a:p>
          <a:p>
            <a:pPr marL="571500" lvl="1" indent="-171450"/>
            <a:r>
              <a:rPr lang="en-US" sz="2300" dirty="0"/>
              <a:t>scripts:	Scripts used to build the kernel</a:t>
            </a:r>
          </a:p>
          <a:p>
            <a:pPr marL="571500" lvl="1" indent="-171450"/>
            <a:r>
              <a:rPr lang="en-US" sz="2300" dirty="0"/>
              <a:t>security:	Linux Security Module</a:t>
            </a:r>
          </a:p>
          <a:p>
            <a:pPr marL="571500" lvl="1" indent="-171450"/>
            <a:r>
              <a:rPr lang="en-US" sz="2300" dirty="0"/>
              <a:t>sound:	Sound subsystem</a:t>
            </a:r>
          </a:p>
          <a:p>
            <a:pPr marL="571500" lvl="1" indent="-171450"/>
            <a:r>
              <a:rPr lang="en-US" sz="2300" dirty="0" err="1"/>
              <a:t>usr</a:t>
            </a:r>
            <a:r>
              <a:rPr lang="en-US" sz="2300" dirty="0"/>
              <a:t>:		Early user-space code (called </a:t>
            </a:r>
            <a:r>
              <a:rPr lang="en-US" sz="2300" dirty="0" err="1"/>
              <a:t>initramfs</a:t>
            </a:r>
            <a:r>
              <a:rPr lang="en-US" sz="2300" dirty="0"/>
              <a:t>)</a:t>
            </a:r>
          </a:p>
          <a:p>
            <a:pPr marL="571500" lvl="1" indent="-171450"/>
            <a:r>
              <a:rPr lang="en-US" sz="2300" dirty="0"/>
              <a:t>tools:	Tools helpful for developing Linux</a:t>
            </a:r>
          </a:p>
          <a:p>
            <a:pPr marL="571500" lvl="1" indent="-171450"/>
            <a:r>
              <a:rPr lang="en-US" sz="2300" dirty="0" err="1"/>
              <a:t>virt</a:t>
            </a:r>
            <a:r>
              <a:rPr lang="en-US" sz="2300" dirty="0"/>
              <a:t>:		Virtualization infrastructure</a:t>
            </a:r>
          </a:p>
          <a:p>
            <a:pPr marL="171450" indent="-171450"/>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2577387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Unix</a:t>
            </a:r>
          </a:p>
        </p:txBody>
      </p:sp>
      <p:pic>
        <p:nvPicPr>
          <p:cNvPr id="100354" name="Picture 2" descr="File:Unix history.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847724"/>
            <a:ext cx="6791325"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4585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Windows Structure</a:t>
            </a:r>
          </a:p>
        </p:txBody>
      </p:sp>
      <p:pic>
        <p:nvPicPr>
          <p:cNvPr id="3" name="Picture 1" descr="fg22_01.jpg"/>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1079500" y="660400"/>
            <a:ext cx="6989763"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86045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Windows Components</a:t>
            </a:r>
          </a:p>
        </p:txBody>
      </p:sp>
      <p:sp>
        <p:nvSpPr>
          <p:cNvPr id="3" name="Content Placeholder 2"/>
          <p:cNvSpPr>
            <a:spLocks noGrp="1"/>
          </p:cNvSpPr>
          <p:nvPr>
            <p:ph idx="1"/>
          </p:nvPr>
        </p:nvSpPr>
        <p:spPr>
          <a:xfrm>
            <a:off x="152400" y="914400"/>
            <a:ext cx="8991600" cy="5715000"/>
          </a:xfrm>
        </p:spPr>
        <p:txBody>
          <a:bodyPr>
            <a:normAutofit fontScale="85000" lnSpcReduction="20000"/>
          </a:bodyPr>
          <a:lstStyle/>
          <a:p>
            <a:r>
              <a:rPr lang="en-US" dirty="0"/>
              <a:t>Hardware Abstraction Layer</a:t>
            </a:r>
          </a:p>
          <a:p>
            <a:pPr lvl="1"/>
            <a:r>
              <a:rPr lang="en-US" dirty="0"/>
              <a:t>Hides hardware chipset differences from upper levels of OS</a:t>
            </a:r>
          </a:p>
          <a:p>
            <a:r>
              <a:rPr lang="en-US" dirty="0"/>
              <a:t>Kernel Layer	</a:t>
            </a:r>
          </a:p>
          <a:p>
            <a:pPr lvl="1"/>
            <a:r>
              <a:rPr lang="en-US" dirty="0"/>
              <a:t>Thread Scheduling</a:t>
            </a:r>
          </a:p>
          <a:p>
            <a:pPr lvl="1"/>
            <a:r>
              <a:rPr lang="en-US" dirty="0"/>
              <a:t>Low-Level Processors Synchronization</a:t>
            </a:r>
          </a:p>
          <a:p>
            <a:pPr lvl="1"/>
            <a:r>
              <a:rPr lang="en-US" dirty="0"/>
              <a:t>Interrupt/Exception Handling</a:t>
            </a:r>
          </a:p>
          <a:p>
            <a:pPr lvl="1"/>
            <a:r>
              <a:rPr lang="en-US" dirty="0"/>
              <a:t>Switching between User/Kernel Mode.</a:t>
            </a:r>
          </a:p>
          <a:p>
            <a:r>
              <a:rPr lang="en-US" dirty="0"/>
              <a:t>Executive</a:t>
            </a:r>
          </a:p>
          <a:p>
            <a:pPr lvl="1"/>
            <a:r>
              <a:rPr lang="en-US" dirty="0"/>
              <a:t>Set of services that all environmental subsystems need</a:t>
            </a:r>
          </a:p>
          <a:p>
            <a:pPr lvl="2"/>
            <a:r>
              <a:rPr lang="en-US" dirty="0"/>
              <a:t>Object Manager</a:t>
            </a:r>
          </a:p>
          <a:p>
            <a:pPr lvl="2"/>
            <a:r>
              <a:rPr lang="en-US" dirty="0"/>
              <a:t>Virtual Memory Manager</a:t>
            </a:r>
          </a:p>
          <a:p>
            <a:pPr lvl="2"/>
            <a:r>
              <a:rPr lang="en-US" dirty="0"/>
              <a:t>Process Manager</a:t>
            </a:r>
          </a:p>
          <a:p>
            <a:pPr lvl="2"/>
            <a:r>
              <a:rPr lang="en-US" dirty="0"/>
              <a:t>Advanced Local Procedure Call Facility</a:t>
            </a:r>
          </a:p>
          <a:p>
            <a:pPr lvl="2"/>
            <a:r>
              <a:rPr lang="en-US" dirty="0"/>
              <a:t>I/O manager</a:t>
            </a:r>
          </a:p>
          <a:p>
            <a:pPr lvl="2"/>
            <a:r>
              <a:rPr lang="en-US" dirty="0"/>
              <a:t>Cache Manager </a:t>
            </a:r>
          </a:p>
          <a:p>
            <a:pPr lvl="2"/>
            <a:r>
              <a:rPr lang="en-US" dirty="0"/>
              <a:t>Security Reference Monitor</a:t>
            </a:r>
          </a:p>
          <a:p>
            <a:pPr lvl="2"/>
            <a:r>
              <a:rPr lang="en-US" dirty="0"/>
              <a:t>Plug-and-Plan and Power Managers</a:t>
            </a:r>
          </a:p>
          <a:p>
            <a:pPr lvl="2"/>
            <a:r>
              <a:rPr lang="en-US" dirty="0"/>
              <a:t>Registry</a:t>
            </a:r>
          </a:p>
          <a:p>
            <a:pPr lvl="2"/>
            <a:r>
              <a:rPr lang="en-US" dirty="0"/>
              <a:t>Booting</a:t>
            </a:r>
          </a:p>
          <a:p>
            <a:r>
              <a:rPr lang="en-US" dirty="0"/>
              <a:t>Programmer Interface: Win32 API</a:t>
            </a:r>
          </a:p>
        </p:txBody>
      </p:sp>
    </p:spTree>
    <p:extLst>
      <p:ext uri="{BB962C8B-B14F-4D97-AF65-F5344CB8AC3E}">
        <p14:creationId xmlns:p14="http://schemas.microsoft.com/office/powerpoint/2010/main" val="5706230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Resources – at the center of it all!</a:t>
            </a:r>
          </a:p>
        </p:txBody>
      </p:sp>
      <p:sp>
        <p:nvSpPr>
          <p:cNvPr id="3" name="Content Placeholder 2"/>
          <p:cNvSpPr>
            <a:spLocks noGrp="1"/>
          </p:cNvSpPr>
          <p:nvPr>
            <p:ph idx="1"/>
          </p:nvPr>
        </p:nvSpPr>
        <p:spPr>
          <a:xfrm>
            <a:off x="16042" y="685800"/>
            <a:ext cx="5119099" cy="6019800"/>
          </a:xfrm>
        </p:spPr>
        <p:txBody>
          <a:bodyPr>
            <a:normAutofit/>
          </a:bodyPr>
          <a:lstStyle/>
          <a:p>
            <a:r>
              <a:rPr lang="en-US" dirty="0"/>
              <a:t>What do modern OSs do?</a:t>
            </a:r>
          </a:p>
          <a:p>
            <a:pPr lvl="1"/>
            <a:r>
              <a:rPr lang="en-US" dirty="0">
                <a:solidFill>
                  <a:srgbClr val="FF0000"/>
                </a:solidFill>
              </a:rPr>
              <a:t>Control access to resources!</a:t>
            </a:r>
          </a:p>
          <a:p>
            <a:r>
              <a:rPr lang="en-US" dirty="0"/>
              <a:t>Control of Resources</a:t>
            </a:r>
          </a:p>
          <a:p>
            <a:pPr lvl="1"/>
            <a:r>
              <a:rPr lang="en-US" dirty="0"/>
              <a:t>Access/No Access/</a:t>
            </a:r>
            <a:br>
              <a:rPr lang="en-US" dirty="0"/>
            </a:br>
            <a:r>
              <a:rPr lang="en-US" dirty="0"/>
              <a:t>Partial Access</a:t>
            </a:r>
          </a:p>
          <a:p>
            <a:pPr lvl="2"/>
            <a:r>
              <a:rPr lang="en-US" dirty="0"/>
              <a:t>Check every access to see if it is allowed</a:t>
            </a:r>
          </a:p>
          <a:p>
            <a:pPr lvl="1"/>
            <a:r>
              <a:rPr lang="en-US" dirty="0"/>
              <a:t>Resource Multiplexing</a:t>
            </a:r>
          </a:p>
          <a:p>
            <a:pPr lvl="2"/>
            <a:r>
              <a:rPr lang="en-US" dirty="0"/>
              <a:t>When multiple valid requests occur at same time – how to multiplex access?</a:t>
            </a:r>
          </a:p>
          <a:p>
            <a:pPr lvl="2"/>
            <a:r>
              <a:rPr lang="en-US" dirty="0"/>
              <a:t>What fraction of resource can requester get?</a:t>
            </a:r>
          </a:p>
          <a:p>
            <a:pPr lvl="1"/>
            <a:r>
              <a:rPr lang="en-US" dirty="0"/>
              <a:t>Performance Isolation</a:t>
            </a:r>
          </a:p>
          <a:p>
            <a:pPr lvl="2"/>
            <a:r>
              <a:rPr lang="en-US" dirty="0"/>
              <a:t>Can requests from one requester prevent requests from another?</a:t>
            </a:r>
          </a:p>
        </p:txBody>
      </p:sp>
      <p:sp>
        <p:nvSpPr>
          <p:cNvPr id="4" name="Rectangle 3"/>
          <p:cNvSpPr/>
          <p:nvPr/>
        </p:nvSpPr>
        <p:spPr bwMode="auto">
          <a:xfrm>
            <a:off x="4964113" y="3106821"/>
            <a:ext cx="4038600" cy="533400"/>
          </a:xfrm>
          <a:prstGeom prst="rect">
            <a:avLst/>
          </a:prstGeom>
          <a:solidFill>
            <a:schemeClr val="accent2">
              <a:lumMod val="40000"/>
              <a:lumOff val="6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Access Control and Multiplexing</a:t>
            </a:r>
          </a:p>
        </p:txBody>
      </p:sp>
      <p:pic>
        <p:nvPicPr>
          <p:cNvPr id="145410"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7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4690"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ubitron\AppData\Local\Microsoft\Windows\Temporary Internet Files\Content.IE5\TFK8BBL8\MC900238268[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2713" y="3937000"/>
            <a:ext cx="2046287" cy="1701800"/>
          </a:xfrm>
          <a:prstGeom prst="rect">
            <a:avLst/>
          </a:prstGeom>
          <a:noFill/>
          <a:extLst>
            <a:ext uri="{909E8E84-426E-40DD-AFC4-6F175D3DCCD1}">
              <a14:hiddenFill xmlns:a14="http://schemas.microsoft.com/office/drawing/2010/main">
                <a:solidFill>
                  <a:srgbClr val="FFFFFF"/>
                </a:solidFill>
              </a14:hiddenFill>
            </a:ext>
          </a:extLst>
        </p:spPr>
      </p:pic>
      <p:sp>
        <p:nvSpPr>
          <p:cNvPr id="5" name="Down Arrow 4"/>
          <p:cNvSpPr/>
          <p:nvPr/>
        </p:nvSpPr>
        <p:spPr bwMode="auto">
          <a:xfrm>
            <a:off x="61846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0" name="Down Arrow 9"/>
          <p:cNvSpPr/>
          <p:nvPr/>
        </p:nvSpPr>
        <p:spPr bwMode="auto">
          <a:xfrm>
            <a:off x="55112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1" name="Down Arrow 10"/>
          <p:cNvSpPr/>
          <p:nvPr/>
        </p:nvSpPr>
        <p:spPr bwMode="auto">
          <a:xfrm>
            <a:off x="7577490"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2" name="Down Arrow 11"/>
          <p:cNvSpPr/>
          <p:nvPr/>
        </p:nvSpPr>
        <p:spPr bwMode="auto">
          <a:xfrm>
            <a:off x="6904012" y="1879600"/>
            <a:ext cx="599864" cy="1143000"/>
          </a:xfrm>
          <a:prstGeom prst="downArrow">
            <a:avLst/>
          </a:prstGeom>
          <a:solidFill>
            <a:schemeClr val="accent1">
              <a:lumMod val="75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9" name="Down Arrow 8"/>
          <p:cNvSpPr/>
          <p:nvPr/>
        </p:nvSpPr>
        <p:spPr bwMode="auto">
          <a:xfrm>
            <a:off x="5867400"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Down Arrow 13"/>
          <p:cNvSpPr/>
          <p:nvPr/>
        </p:nvSpPr>
        <p:spPr bwMode="auto">
          <a:xfrm>
            <a:off x="6859377" y="3640220"/>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5" name="Down Arrow 14"/>
          <p:cNvSpPr/>
          <p:nvPr/>
        </p:nvSpPr>
        <p:spPr bwMode="auto">
          <a:xfrm>
            <a:off x="7783513" y="3640221"/>
            <a:ext cx="348456" cy="372979"/>
          </a:xfrm>
          <a:prstGeom prst="downArrow">
            <a:avLst/>
          </a:prstGeom>
          <a:solidFill>
            <a:schemeClr val="accent6">
              <a:lumMod val="40000"/>
              <a:lumOff val="6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3" name="TextBox 12"/>
          <p:cNvSpPr txBox="1"/>
          <p:nvPr/>
        </p:nvSpPr>
        <p:spPr>
          <a:xfrm>
            <a:off x="6030913" y="1157069"/>
            <a:ext cx="1566454" cy="646331"/>
          </a:xfrm>
          <a:prstGeom prst="rect">
            <a:avLst/>
          </a:prstGeom>
          <a:noFill/>
        </p:spPr>
        <p:txBody>
          <a:bodyPr wrap="none" rtlCol="0">
            <a:spAutoFit/>
          </a:bodyPr>
          <a:lstStyle/>
          <a:p>
            <a:pPr algn="ctr"/>
            <a:r>
              <a:rPr lang="en-US" dirty="0"/>
              <a:t>Independent</a:t>
            </a:r>
          </a:p>
          <a:p>
            <a:pPr algn="ctr"/>
            <a:r>
              <a:rPr lang="en-US" dirty="0"/>
              <a:t>Requesters</a:t>
            </a:r>
          </a:p>
        </p:txBody>
      </p:sp>
    </p:spTree>
    <p:extLst>
      <p:ext uri="{BB962C8B-B14F-4D97-AF65-F5344CB8AC3E}">
        <p14:creationId xmlns:p14="http://schemas.microsoft.com/office/powerpoint/2010/main" val="333837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Resource?</a:t>
            </a:r>
          </a:p>
        </p:txBody>
      </p:sp>
      <p:sp>
        <p:nvSpPr>
          <p:cNvPr id="3" name="Content Placeholder 2"/>
          <p:cNvSpPr>
            <a:spLocks noGrp="1"/>
          </p:cNvSpPr>
          <p:nvPr>
            <p:ph idx="1"/>
          </p:nvPr>
        </p:nvSpPr>
        <p:spPr>
          <a:xfrm>
            <a:off x="304800" y="762000"/>
            <a:ext cx="8229600" cy="5943600"/>
          </a:xfrm>
        </p:spPr>
        <p:txBody>
          <a:bodyPr>
            <a:normAutofit/>
          </a:bodyPr>
          <a:lstStyle/>
          <a:p>
            <a:r>
              <a:rPr lang="en-US" dirty="0"/>
              <a:t>Processor, Memory, Cache</a:t>
            </a:r>
          </a:p>
          <a:p>
            <a:pPr lvl="1"/>
            <a:r>
              <a:rPr lang="en-US" dirty="0"/>
              <a:t>Multiplex through: scheduling, Virtual memory</a:t>
            </a:r>
          </a:p>
          <a:p>
            <a:pPr lvl="1"/>
            <a:r>
              <a:rPr lang="en-US" dirty="0"/>
              <a:t>Abstraction: Process, Thread</a:t>
            </a:r>
          </a:p>
          <a:p>
            <a:r>
              <a:rPr lang="en-US" dirty="0"/>
              <a:t>Network</a:t>
            </a:r>
          </a:p>
          <a:p>
            <a:pPr lvl="1"/>
            <a:r>
              <a:rPr lang="en-US" dirty="0"/>
              <a:t>Multiplex through: Queues, Input Filters</a:t>
            </a:r>
          </a:p>
          <a:p>
            <a:pPr lvl="1"/>
            <a:r>
              <a:rPr lang="en-US" dirty="0"/>
              <a:t>Abstraction: Sockets API</a:t>
            </a:r>
          </a:p>
          <a:p>
            <a:r>
              <a:rPr lang="en-US" dirty="0"/>
              <a:t>Disk</a:t>
            </a:r>
          </a:p>
          <a:p>
            <a:pPr lvl="1"/>
            <a:r>
              <a:rPr lang="en-US" dirty="0"/>
              <a:t>Multiplex through: Buffer Cache</a:t>
            </a:r>
          </a:p>
          <a:p>
            <a:pPr lvl="1"/>
            <a:r>
              <a:rPr lang="en-US" dirty="0"/>
              <a:t>Abstraction: File System API</a:t>
            </a:r>
          </a:p>
        </p:txBody>
      </p:sp>
    </p:spTree>
    <p:extLst>
      <p:ext uri="{BB962C8B-B14F-4D97-AF65-F5344CB8AC3E}">
        <p14:creationId xmlns:p14="http://schemas.microsoft.com/office/powerpoint/2010/main" val="387548763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153400" cy="609600"/>
          </a:xfrm>
        </p:spPr>
        <p:txBody>
          <a:bodyPr/>
          <a:lstStyle/>
          <a:p>
            <a:r>
              <a:rPr lang="en-US" dirty="0"/>
              <a:t>More Complex Resources: Operating System Services</a:t>
            </a:r>
          </a:p>
        </p:txBody>
      </p:sp>
      <p:sp>
        <p:nvSpPr>
          <p:cNvPr id="279555" name="Rectangle 3"/>
          <p:cNvSpPr>
            <a:spLocks noGrp="1" noChangeArrowheads="1"/>
          </p:cNvSpPr>
          <p:nvPr>
            <p:ph type="body" idx="1"/>
          </p:nvPr>
        </p:nvSpPr>
        <p:spPr>
          <a:xfrm>
            <a:off x="152400" y="762000"/>
            <a:ext cx="8805863" cy="6096000"/>
          </a:xfrm>
        </p:spPr>
        <p:txBody>
          <a:bodyPr>
            <a:normAutofit/>
          </a:bodyPr>
          <a:lstStyle/>
          <a:p>
            <a:pPr>
              <a:lnSpc>
                <a:spcPct val="80000"/>
              </a:lnSpc>
            </a:pPr>
            <a:r>
              <a:rPr lang="en-US" dirty="0"/>
              <a:t>System Services</a:t>
            </a:r>
          </a:p>
          <a:p>
            <a:pPr lvl="1">
              <a:lnSpc>
                <a:spcPct val="80000"/>
              </a:lnSpc>
            </a:pPr>
            <a:r>
              <a:rPr lang="en-US" dirty="0"/>
              <a:t>File system  (Uses Disk Drive)</a:t>
            </a:r>
          </a:p>
          <a:p>
            <a:pPr lvl="2">
              <a:lnSpc>
                <a:spcPct val="80000"/>
              </a:lnSpc>
            </a:pPr>
            <a:r>
              <a:rPr lang="en-US" dirty="0"/>
              <a:t>File API: Create, Read, Write, Delete</a:t>
            </a:r>
          </a:p>
          <a:p>
            <a:pPr lvl="2">
              <a:lnSpc>
                <a:spcPct val="80000"/>
              </a:lnSpc>
            </a:pPr>
            <a:r>
              <a:rPr lang="en-US" dirty="0"/>
              <a:t>Access Control: User, Group, World, Read/Write/Execute</a:t>
            </a:r>
          </a:p>
          <a:p>
            <a:pPr lvl="1">
              <a:lnSpc>
                <a:spcPct val="80000"/>
              </a:lnSpc>
            </a:pPr>
            <a:r>
              <a:rPr lang="en-US" dirty="0"/>
              <a:t>Windows System (Uses Graphics Card)</a:t>
            </a:r>
          </a:p>
          <a:p>
            <a:pPr lvl="2">
              <a:lnSpc>
                <a:spcPct val="80000"/>
              </a:lnSpc>
            </a:pPr>
            <a:r>
              <a:rPr lang="en-US" dirty="0"/>
              <a:t>Windowing API: Write Text, Draw/Fill in figures</a:t>
            </a:r>
          </a:p>
          <a:p>
            <a:pPr lvl="2">
              <a:lnSpc>
                <a:spcPct val="80000"/>
              </a:lnSpc>
            </a:pPr>
            <a:r>
              <a:rPr lang="en-US" dirty="0"/>
              <a:t>Access Control: Per Window (User created)</a:t>
            </a:r>
          </a:p>
          <a:p>
            <a:pPr lvl="1">
              <a:lnSpc>
                <a:spcPct val="80000"/>
              </a:lnSpc>
            </a:pPr>
            <a:r>
              <a:rPr lang="en-US" dirty="0"/>
              <a:t>Data Base (Uses Disk Drive or Memory or Network)</a:t>
            </a:r>
          </a:p>
          <a:p>
            <a:pPr lvl="2">
              <a:lnSpc>
                <a:spcPct val="80000"/>
              </a:lnSpc>
            </a:pPr>
            <a:r>
              <a:rPr lang="en-US" dirty="0"/>
              <a:t>DB API: SQL Queries and Transactions</a:t>
            </a:r>
          </a:p>
          <a:p>
            <a:pPr lvl="2">
              <a:lnSpc>
                <a:spcPct val="80000"/>
              </a:lnSpc>
            </a:pPr>
            <a:r>
              <a:rPr lang="en-US" dirty="0"/>
              <a:t>Access Control: Per user, Group, others</a:t>
            </a:r>
          </a:p>
          <a:p>
            <a:pPr>
              <a:lnSpc>
                <a:spcPct val="80000"/>
              </a:lnSpc>
            </a:pPr>
            <a:r>
              <a:rPr lang="en-US" dirty="0"/>
              <a:t>Access controlled through </a:t>
            </a:r>
            <a:r>
              <a:rPr lang="en-US" dirty="0" err="1"/>
              <a:t>syscall</a:t>
            </a:r>
            <a:r>
              <a:rPr lang="en-US" dirty="0"/>
              <a:t> interface (Kernel Level)</a:t>
            </a:r>
          </a:p>
          <a:p>
            <a:pPr lvl="1">
              <a:lnSpc>
                <a:spcPct val="80000"/>
              </a:lnSpc>
            </a:pPr>
            <a:r>
              <a:rPr lang="en-US" dirty="0"/>
              <a:t>Service controls access to resources using identity</a:t>
            </a:r>
          </a:p>
          <a:p>
            <a:pPr lvl="1">
              <a:lnSpc>
                <a:spcPct val="80000"/>
              </a:lnSpc>
            </a:pPr>
            <a:r>
              <a:rPr lang="en-US" dirty="0"/>
              <a:t>Service decides multiplexing/isolation policies</a:t>
            </a:r>
          </a:p>
          <a:p>
            <a:pPr lvl="2">
              <a:lnSpc>
                <a:spcPct val="80000"/>
              </a:lnSpc>
            </a:pPr>
            <a:r>
              <a:rPr lang="en-US" dirty="0"/>
              <a:t>Often first-come-first-serve</a:t>
            </a:r>
          </a:p>
          <a:p>
            <a:pPr lvl="2">
              <a:lnSpc>
                <a:spcPct val="80000"/>
              </a:lnSpc>
            </a:pPr>
            <a:r>
              <a:rPr lang="en-US" dirty="0"/>
              <a:t>May be priority-based</a:t>
            </a:r>
          </a:p>
          <a:p>
            <a:pPr lvl="1">
              <a:lnSpc>
                <a:spcPct val="80000"/>
              </a:lnSpc>
            </a:pPr>
            <a:endParaRPr lang="en-US" dirty="0">
              <a:solidFill>
                <a:srgbClr val="FF0000"/>
              </a:solidFill>
            </a:endParaRPr>
          </a:p>
        </p:txBody>
      </p:sp>
    </p:spTree>
    <p:extLst>
      <p:ext uri="{BB962C8B-B14F-4D97-AF65-F5344CB8AC3E}">
        <p14:creationId xmlns:p14="http://schemas.microsoft.com/office/powerpoint/2010/main" val="42762377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 calcmode="lin" valueType="num">
                                      <p:cBhvr additive="base">
                                        <p:cTn id="7" dur="500" fill="hold"/>
                                        <p:tgtEl>
                                          <p:spTgt spid="2795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9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9555">
                                            <p:txEl>
                                              <p:pRg st="1" end="1"/>
                                            </p:txEl>
                                          </p:spTgt>
                                        </p:tgtEl>
                                        <p:attrNameLst>
                                          <p:attrName>style.visibility</p:attrName>
                                        </p:attrNameLst>
                                      </p:cBhvr>
                                      <p:to>
                                        <p:strVal val="visible"/>
                                      </p:to>
                                    </p:set>
                                    <p:anim calcmode="lin" valueType="num">
                                      <p:cBhvr additive="base">
                                        <p:cTn id="13" dur="500" fill="hold"/>
                                        <p:tgtEl>
                                          <p:spTgt spid="2795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955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 calcmode="lin" valueType="num">
                                      <p:cBhvr additive="base">
                                        <p:cTn id="17" dur="500" fill="hold"/>
                                        <p:tgtEl>
                                          <p:spTgt spid="27955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27955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79555">
                                            <p:txEl>
                                              <p:pRg st="3" end="3"/>
                                            </p:txEl>
                                          </p:spTgt>
                                        </p:tgtEl>
                                        <p:attrNameLst>
                                          <p:attrName>style.visibility</p:attrName>
                                        </p:attrNameLst>
                                      </p:cBhvr>
                                      <p:to>
                                        <p:strVal val="visible"/>
                                      </p:to>
                                    </p:set>
                                    <p:anim calcmode="lin" valueType="num">
                                      <p:cBhvr additive="base">
                                        <p:cTn id="21" dur="500" fill="hold"/>
                                        <p:tgtEl>
                                          <p:spTgt spid="27955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79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 calcmode="lin" valueType="num">
                                      <p:cBhvr additive="base">
                                        <p:cTn id="27" dur="500" fill="hold"/>
                                        <p:tgtEl>
                                          <p:spTgt spid="2795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79555">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79555">
                                            <p:txEl>
                                              <p:pRg st="5" end="5"/>
                                            </p:txEl>
                                          </p:spTgt>
                                        </p:tgtEl>
                                        <p:attrNameLst>
                                          <p:attrName>style.visibility</p:attrName>
                                        </p:attrNameLst>
                                      </p:cBhvr>
                                      <p:to>
                                        <p:strVal val="visible"/>
                                      </p:to>
                                    </p:set>
                                    <p:anim calcmode="lin" valueType="num">
                                      <p:cBhvr additive="base">
                                        <p:cTn id="31" dur="500" fill="hold"/>
                                        <p:tgtEl>
                                          <p:spTgt spid="27955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9555">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79555">
                                            <p:txEl>
                                              <p:pRg st="6" end="6"/>
                                            </p:txEl>
                                          </p:spTgt>
                                        </p:tgtEl>
                                        <p:attrNameLst>
                                          <p:attrName>style.visibility</p:attrName>
                                        </p:attrNameLst>
                                      </p:cBhvr>
                                      <p:to>
                                        <p:strVal val="visible"/>
                                      </p:to>
                                    </p:set>
                                    <p:anim calcmode="lin" valueType="num">
                                      <p:cBhvr additive="base">
                                        <p:cTn id="35" dur="500" fill="hold"/>
                                        <p:tgtEl>
                                          <p:spTgt spid="279555">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2795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79555">
                                            <p:txEl>
                                              <p:pRg st="7" end="7"/>
                                            </p:txEl>
                                          </p:spTgt>
                                        </p:tgtEl>
                                        <p:attrNameLst>
                                          <p:attrName>style.visibility</p:attrName>
                                        </p:attrNameLst>
                                      </p:cBhvr>
                                      <p:to>
                                        <p:strVal val="visible"/>
                                      </p:to>
                                    </p:set>
                                    <p:anim calcmode="lin" valueType="num">
                                      <p:cBhvr additive="base">
                                        <p:cTn id="41" dur="500" fill="hold"/>
                                        <p:tgtEl>
                                          <p:spTgt spid="279555">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7955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79555">
                                            <p:txEl>
                                              <p:pRg st="8" end="8"/>
                                            </p:txEl>
                                          </p:spTgt>
                                        </p:tgtEl>
                                        <p:attrNameLst>
                                          <p:attrName>style.visibility</p:attrName>
                                        </p:attrNameLst>
                                      </p:cBhvr>
                                      <p:to>
                                        <p:strVal val="visible"/>
                                      </p:to>
                                    </p:set>
                                    <p:anim calcmode="lin" valueType="num">
                                      <p:cBhvr additive="base">
                                        <p:cTn id="45" dur="500" fill="hold"/>
                                        <p:tgtEl>
                                          <p:spTgt spid="279555">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79555">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279555">
                                            <p:txEl>
                                              <p:pRg st="9" end="9"/>
                                            </p:txEl>
                                          </p:spTgt>
                                        </p:tgtEl>
                                        <p:attrNameLst>
                                          <p:attrName>style.visibility</p:attrName>
                                        </p:attrNameLst>
                                      </p:cBhvr>
                                      <p:to>
                                        <p:strVal val="visible"/>
                                      </p:to>
                                    </p:set>
                                    <p:anim calcmode="lin" valueType="num">
                                      <p:cBhvr additive="base">
                                        <p:cTn id="49" dur="500" fill="hold"/>
                                        <p:tgtEl>
                                          <p:spTgt spid="279555">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95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9555">
                                            <p:txEl>
                                              <p:pRg st="10" end="10"/>
                                            </p:txEl>
                                          </p:spTgt>
                                        </p:tgtEl>
                                        <p:attrNameLst>
                                          <p:attrName>style.visibility</p:attrName>
                                        </p:attrNameLst>
                                      </p:cBhvr>
                                      <p:to>
                                        <p:strVal val="visible"/>
                                      </p:to>
                                    </p:set>
                                    <p:anim calcmode="lin" valueType="num">
                                      <p:cBhvr additive="base">
                                        <p:cTn id="55" dur="500" fill="hold"/>
                                        <p:tgtEl>
                                          <p:spTgt spid="279555">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95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9555">
                                            <p:txEl>
                                              <p:pRg st="11" end="11"/>
                                            </p:txEl>
                                          </p:spTgt>
                                        </p:tgtEl>
                                        <p:attrNameLst>
                                          <p:attrName>style.visibility</p:attrName>
                                        </p:attrNameLst>
                                      </p:cBhvr>
                                      <p:to>
                                        <p:strVal val="visible"/>
                                      </p:to>
                                    </p:set>
                                    <p:anim calcmode="lin" valueType="num">
                                      <p:cBhvr additive="base">
                                        <p:cTn id="61" dur="500" fill="hold"/>
                                        <p:tgtEl>
                                          <p:spTgt spid="279555">
                                            <p:txEl>
                                              <p:pRg st="11" end="1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95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9555">
                                            <p:txEl>
                                              <p:pRg st="12" end="12"/>
                                            </p:txEl>
                                          </p:spTgt>
                                        </p:tgtEl>
                                        <p:attrNameLst>
                                          <p:attrName>style.visibility</p:attrName>
                                        </p:attrNameLst>
                                      </p:cBhvr>
                                      <p:to>
                                        <p:strVal val="visible"/>
                                      </p:to>
                                    </p:set>
                                    <p:anim calcmode="lin" valueType="num">
                                      <p:cBhvr additive="base">
                                        <p:cTn id="67" dur="500" fill="hold"/>
                                        <p:tgtEl>
                                          <p:spTgt spid="279555">
                                            <p:txEl>
                                              <p:pRg st="12" end="1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9555">
                                            <p:txEl>
                                              <p:pRg st="12" end="12"/>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79555">
                                            <p:txEl>
                                              <p:pRg st="13" end="13"/>
                                            </p:txEl>
                                          </p:spTgt>
                                        </p:tgtEl>
                                        <p:attrNameLst>
                                          <p:attrName>style.visibility</p:attrName>
                                        </p:attrNameLst>
                                      </p:cBhvr>
                                      <p:to>
                                        <p:strVal val="visible"/>
                                      </p:to>
                                    </p:set>
                                    <p:anim calcmode="lin" valueType="num">
                                      <p:cBhvr additive="base">
                                        <p:cTn id="71" dur="500" fill="hold"/>
                                        <p:tgtEl>
                                          <p:spTgt spid="279555">
                                            <p:txEl>
                                              <p:pRg st="13" end="13"/>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79555">
                                            <p:txEl>
                                              <p:pRg st="13" end="13"/>
                                            </p:txEl>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79555">
                                            <p:txEl>
                                              <p:pRg st="14" end="14"/>
                                            </p:txEl>
                                          </p:spTgt>
                                        </p:tgtEl>
                                        <p:attrNameLst>
                                          <p:attrName>style.visibility</p:attrName>
                                        </p:attrNameLst>
                                      </p:cBhvr>
                                      <p:to>
                                        <p:strVal val="visible"/>
                                      </p:to>
                                    </p:set>
                                    <p:anim calcmode="lin" valueType="num">
                                      <p:cBhvr additive="base">
                                        <p:cTn id="75" dur="500" fill="hold"/>
                                        <p:tgtEl>
                                          <p:spTgt spid="279555">
                                            <p:txEl>
                                              <p:pRg st="14" end="14"/>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27955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dirty="0"/>
              <a:t>System Calls: Details</a:t>
            </a:r>
          </a:p>
        </p:txBody>
      </p:sp>
      <p:sp>
        <p:nvSpPr>
          <p:cNvPr id="29698" name="Rectangle 3"/>
          <p:cNvSpPr>
            <a:spLocks noGrp="1" noChangeArrowheads="1"/>
          </p:cNvSpPr>
          <p:nvPr>
            <p:ph type="body" idx="1"/>
          </p:nvPr>
        </p:nvSpPr>
        <p:spPr>
          <a:xfrm>
            <a:off x="228600" y="685800"/>
            <a:ext cx="8610600" cy="6172200"/>
          </a:xfrm>
        </p:spPr>
        <p:txBody>
          <a:bodyPr>
            <a:normAutofit fontScale="85000" lnSpcReduction="20000"/>
          </a:bodyPr>
          <a:lstStyle/>
          <a:p>
            <a:pPr>
              <a:lnSpc>
                <a:spcPct val="90000"/>
              </a:lnSpc>
            </a:pPr>
            <a:endParaRPr lang="en-US" sz="800" dirty="0"/>
          </a:p>
          <a:p>
            <a:pPr>
              <a:lnSpc>
                <a:spcPct val="90000"/>
              </a:lnSpc>
            </a:pPr>
            <a:r>
              <a:rPr lang="en-US" dirty="0"/>
              <a:t>Challenge: Interaction Despite Isolation</a:t>
            </a:r>
          </a:p>
          <a:p>
            <a:pPr lvl="1"/>
            <a:r>
              <a:rPr lang="en-US" dirty="0"/>
              <a:t>How to isolate processes and their resources…</a:t>
            </a:r>
          </a:p>
          <a:p>
            <a:pPr lvl="2"/>
            <a:r>
              <a:rPr lang="en-US" dirty="0"/>
              <a:t>While still permitting them to request help from the kernel</a:t>
            </a:r>
          </a:p>
          <a:p>
            <a:pPr lvl="2"/>
            <a:r>
              <a:rPr lang="en-US" dirty="0"/>
              <a:t>Letting them interact with resources while maintaining usage policies such as security, </a:t>
            </a:r>
            <a:r>
              <a:rPr lang="en-US" dirty="0" err="1"/>
              <a:t>QoS</a:t>
            </a:r>
            <a:r>
              <a:rPr lang="en-US" dirty="0"/>
              <a:t>, </a:t>
            </a:r>
            <a:r>
              <a:rPr lang="en-US" dirty="0" err="1"/>
              <a:t>etc</a:t>
            </a:r>
            <a:endParaRPr lang="en-US" dirty="0"/>
          </a:p>
          <a:p>
            <a:r>
              <a:rPr lang="en-US" dirty="0"/>
              <a:t>Enter the System Call interface</a:t>
            </a:r>
          </a:p>
          <a:p>
            <a:pPr lvl="1"/>
            <a:r>
              <a:rPr lang="en-US" dirty="0"/>
              <a:t>Layer between the hardware and user-space processes</a:t>
            </a:r>
          </a:p>
          <a:p>
            <a:pPr lvl="1"/>
            <a:r>
              <a:rPr lang="en-US" dirty="0"/>
              <a:t>Programming interface to the services provided by the OS</a:t>
            </a:r>
            <a:endParaRPr lang="en-US" sz="800" dirty="0"/>
          </a:p>
          <a:p>
            <a:pPr>
              <a:lnSpc>
                <a:spcPct val="90000"/>
              </a:lnSpc>
            </a:pPr>
            <a:r>
              <a:rPr lang="en-US" dirty="0"/>
              <a:t>Mostly accessed by programs via a high-level </a:t>
            </a:r>
            <a:r>
              <a:rPr lang="en-US" b="1" dirty="0">
                <a:solidFill>
                  <a:srgbClr val="3366FF"/>
                </a:solidFill>
              </a:rPr>
              <a:t>Application Program Interface </a:t>
            </a:r>
            <a:r>
              <a:rPr lang="en-US" b="1" dirty="0">
                <a:solidFill>
                  <a:srgbClr val="000000"/>
                </a:solidFill>
              </a:rPr>
              <a:t>(</a:t>
            </a:r>
            <a:r>
              <a:rPr lang="en-US" b="1" dirty="0">
                <a:solidFill>
                  <a:srgbClr val="3366FF"/>
                </a:solidFill>
              </a:rPr>
              <a:t>API</a:t>
            </a:r>
            <a:r>
              <a:rPr lang="en-US" b="1" dirty="0">
                <a:solidFill>
                  <a:srgbClr val="000000"/>
                </a:solidFill>
              </a:rPr>
              <a:t>)</a:t>
            </a:r>
            <a:r>
              <a:rPr lang="en-US" dirty="0">
                <a:solidFill>
                  <a:srgbClr val="3366FF"/>
                </a:solidFill>
              </a:rPr>
              <a:t> </a:t>
            </a:r>
            <a:r>
              <a:rPr lang="en-US" dirty="0"/>
              <a:t>rather than directly</a:t>
            </a:r>
          </a:p>
          <a:p>
            <a:pPr lvl="1"/>
            <a:r>
              <a:rPr lang="en-US" dirty="0"/>
              <a:t>Get at system calls by linking with libraries in </a:t>
            </a:r>
            <a:r>
              <a:rPr lang="en-US" dirty="0" err="1"/>
              <a:t>glibc</a:t>
            </a:r>
            <a:endParaRPr lang="en-US" dirty="0"/>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pPr>
              <a:lnSpc>
                <a:spcPct val="90000"/>
              </a:lnSpc>
            </a:pPr>
            <a:endParaRPr lang="en-US" sz="800" dirty="0"/>
          </a:p>
          <a:p>
            <a:pPr>
              <a:lnSpc>
                <a:spcPct val="90000"/>
              </a:lnSpc>
            </a:pPr>
            <a:r>
              <a:rPr lang="en-US" dirty="0"/>
              <a:t>Common APIs:</a:t>
            </a:r>
          </a:p>
          <a:p>
            <a:pPr lvl="1"/>
            <a:r>
              <a:rPr lang="en-US" dirty="0"/>
              <a:t>Win32 API for Windows</a:t>
            </a:r>
          </a:p>
          <a:p>
            <a:pPr lvl="1"/>
            <a:r>
              <a:rPr lang="en-US" dirty="0"/>
              <a:t>POSIX API for POSIX-based systems (including all versions of UNIX, Linux, and Mac OS X)</a:t>
            </a:r>
            <a:br>
              <a:rPr lang="en-US" dirty="0"/>
            </a:br>
            <a:endParaRPr lang="en-US" dirty="0"/>
          </a:p>
          <a:p>
            <a:pPr lvl="1"/>
            <a:endParaRPr lang="en-US" dirty="0"/>
          </a:p>
        </p:txBody>
      </p:sp>
      <p:sp>
        <p:nvSpPr>
          <p:cNvPr id="2" name="Rectangle 1"/>
          <p:cNvSpPr/>
          <p:nvPr/>
        </p:nvSpPr>
        <p:spPr bwMode="auto">
          <a:xfrm>
            <a:off x="1066800" y="4267200"/>
            <a:ext cx="12192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Call to</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a:t>
            </a:r>
          </a:p>
        </p:txBody>
      </p:sp>
      <p:grpSp>
        <p:nvGrpSpPr>
          <p:cNvPr id="19" name="Group 18"/>
          <p:cNvGrpSpPr/>
          <p:nvPr/>
        </p:nvGrpSpPr>
        <p:grpSpPr>
          <a:xfrm>
            <a:off x="2286000" y="4267200"/>
            <a:ext cx="2971800" cy="609600"/>
            <a:chOff x="2438400" y="3733800"/>
            <a:chExt cx="2971800" cy="609600"/>
          </a:xfrm>
        </p:grpSpPr>
        <p:sp>
          <p:nvSpPr>
            <p:cNvPr id="5" name="Rectangle 4"/>
            <p:cNvSpPr/>
            <p:nvPr/>
          </p:nvSpPr>
          <p:spPr bwMode="auto">
            <a:xfrm>
              <a:off x="3276600" y="3733800"/>
              <a:ext cx="21336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err="1">
                  <a:ln>
                    <a:noFill/>
                  </a:ln>
                  <a:solidFill>
                    <a:schemeClr val="tx1"/>
                  </a:solidFill>
                  <a:effectLst/>
                  <a:latin typeface="Comic Sans MS" pitchFamily="66" charset="0"/>
                </a:rPr>
                <a:t>Printf</a:t>
              </a:r>
              <a:r>
                <a:rPr kumimoji="0" lang="en-US" sz="1800" b="1" i="0" u="none" strike="noStrike" cap="none" normalizeH="0" baseline="0" dirty="0">
                  <a:ln>
                    <a:noFill/>
                  </a:ln>
                  <a:solidFill>
                    <a:schemeClr val="tx1"/>
                  </a:solidFill>
                  <a:effectLst/>
                  <a:latin typeface="Comic Sans MS" pitchFamily="66" charset="0"/>
                </a:rPr>
                <a:t>() in the </a:t>
              </a:r>
              <a:br>
                <a:rPr kumimoji="0" lang="en-US" sz="1800" b="1" i="0" u="none" strike="noStrike" cap="none" normalizeH="0" baseline="0" dirty="0">
                  <a:ln>
                    <a:noFill/>
                  </a:ln>
                  <a:solidFill>
                    <a:schemeClr val="tx1"/>
                  </a:solidFill>
                  <a:effectLst/>
                  <a:latin typeface="Comic Sans MS" pitchFamily="66" charset="0"/>
                </a:rPr>
              </a:br>
              <a:r>
                <a:rPr kumimoji="0" lang="en-US" sz="1800" b="1" i="0" u="none" strike="noStrike" cap="none" normalizeH="0" baseline="0" dirty="0">
                  <a:ln>
                    <a:noFill/>
                  </a:ln>
                  <a:solidFill>
                    <a:schemeClr val="tx1"/>
                  </a:solidFill>
                  <a:effectLst/>
                  <a:latin typeface="Comic Sans MS" pitchFamily="66" charset="0"/>
                </a:rPr>
                <a:t>C library</a:t>
              </a:r>
            </a:p>
          </p:txBody>
        </p:sp>
        <p:cxnSp>
          <p:nvCxnSpPr>
            <p:cNvPr id="4" name="Straight Arrow Connector 3"/>
            <p:cNvCxnSpPr>
              <a:endCxn id="5" idx="1"/>
            </p:cNvCxnSpPr>
            <p:nvPr/>
          </p:nvCxnSpPr>
          <p:spPr bwMode="auto">
            <a:xfrm>
              <a:off x="24384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0" name="Group 19"/>
          <p:cNvGrpSpPr/>
          <p:nvPr/>
        </p:nvGrpSpPr>
        <p:grpSpPr>
          <a:xfrm>
            <a:off x="5181600" y="4267200"/>
            <a:ext cx="2667000" cy="609600"/>
            <a:chOff x="5334000" y="3733800"/>
            <a:chExt cx="2667000" cy="609600"/>
          </a:xfrm>
        </p:grpSpPr>
        <p:sp>
          <p:nvSpPr>
            <p:cNvPr id="6" name="Rectangle 5"/>
            <p:cNvSpPr/>
            <p:nvPr/>
          </p:nvSpPr>
          <p:spPr bwMode="auto">
            <a:xfrm>
              <a:off x="6172200" y="3733800"/>
              <a:ext cx="1828800" cy="609600"/>
            </a:xfrm>
            <a:prstGeom prst="rect">
              <a:avLst/>
            </a:prstGeom>
            <a:solidFill>
              <a:schemeClr val="accent1">
                <a:lumMod val="60000"/>
                <a:lumOff val="40000"/>
              </a:schemeClr>
            </a:solidFill>
            <a:ln w="571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omic Sans MS" pitchFamily="66" charset="0"/>
                </a:rPr>
                <a:t>Write() system call</a:t>
              </a:r>
            </a:p>
          </p:txBody>
        </p:sp>
        <p:cxnSp>
          <p:nvCxnSpPr>
            <p:cNvPr id="8" name="Straight Arrow Connector 7"/>
            <p:cNvCxnSpPr>
              <a:stCxn id="5" idx="3"/>
              <a:endCxn id="6" idx="1"/>
            </p:cNvCxnSpPr>
            <p:nvPr/>
          </p:nvCxnSpPr>
          <p:spPr bwMode="auto">
            <a:xfrm>
              <a:off x="5334000" y="4038600"/>
              <a:ext cx="838200" cy="0"/>
            </a:xfrm>
            <a:prstGeom prst="straightConnector1">
              <a:avLst/>
            </a:prstGeom>
            <a:solidFill>
              <a:schemeClr val="bg1"/>
            </a:solidFill>
            <a:ln w="571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930248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 calcmode="lin" valueType="num">
                                      <p:cBhvr additive="base">
                                        <p:cTn id="7" dur="500" fill="hold"/>
                                        <p:tgtEl>
                                          <p:spTgt spid="29698">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6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9698">
                                            <p:txEl>
                                              <p:pRg st="2" end="2"/>
                                            </p:txEl>
                                          </p:spTgt>
                                        </p:tgtEl>
                                        <p:attrNameLst>
                                          <p:attrName>style.visibility</p:attrName>
                                        </p:attrNameLst>
                                      </p:cBhvr>
                                      <p:to>
                                        <p:strVal val="visible"/>
                                      </p:to>
                                    </p:set>
                                    <p:anim calcmode="lin" valueType="num">
                                      <p:cBhvr additive="base">
                                        <p:cTn id="11" dur="500" fill="hold"/>
                                        <p:tgtEl>
                                          <p:spTgt spid="29698">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6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9698">
                                            <p:txEl>
                                              <p:pRg st="3" end="3"/>
                                            </p:txEl>
                                          </p:spTgt>
                                        </p:tgtEl>
                                        <p:attrNameLst>
                                          <p:attrName>style.visibility</p:attrName>
                                        </p:attrNameLst>
                                      </p:cBhvr>
                                      <p:to>
                                        <p:strVal val="visible"/>
                                      </p:to>
                                    </p:set>
                                    <p:anim calcmode="lin" valueType="num">
                                      <p:cBhvr additive="base">
                                        <p:cTn id="15" dur="500" fill="hold"/>
                                        <p:tgtEl>
                                          <p:spTgt spid="29698">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296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9698">
                                            <p:txEl>
                                              <p:pRg st="4" end="4"/>
                                            </p:txEl>
                                          </p:spTgt>
                                        </p:tgtEl>
                                        <p:attrNameLst>
                                          <p:attrName>style.visibility</p:attrName>
                                        </p:attrNameLst>
                                      </p:cBhvr>
                                      <p:to>
                                        <p:strVal val="visible"/>
                                      </p:to>
                                    </p:set>
                                    <p:anim calcmode="lin" valueType="num">
                                      <p:cBhvr additive="base">
                                        <p:cTn id="19" dur="500" fill="hold"/>
                                        <p:tgtEl>
                                          <p:spTgt spid="29698">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969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9698">
                                            <p:txEl>
                                              <p:pRg st="5" end="5"/>
                                            </p:txEl>
                                          </p:spTgt>
                                        </p:tgtEl>
                                        <p:attrNameLst>
                                          <p:attrName>style.visibility</p:attrName>
                                        </p:attrNameLst>
                                      </p:cBhvr>
                                      <p:to>
                                        <p:strVal val="visible"/>
                                      </p:to>
                                    </p:set>
                                    <p:anim calcmode="lin" valueType="num">
                                      <p:cBhvr additive="base">
                                        <p:cTn id="25" dur="500" fill="hold"/>
                                        <p:tgtEl>
                                          <p:spTgt spid="29698">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9698">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9698">
                                            <p:txEl>
                                              <p:pRg st="6" end="6"/>
                                            </p:txEl>
                                          </p:spTgt>
                                        </p:tgtEl>
                                        <p:attrNameLst>
                                          <p:attrName>style.visibility</p:attrName>
                                        </p:attrNameLst>
                                      </p:cBhvr>
                                      <p:to>
                                        <p:strVal val="visible"/>
                                      </p:to>
                                    </p:set>
                                    <p:anim calcmode="lin" valueType="num">
                                      <p:cBhvr additive="base">
                                        <p:cTn id="29" dur="500" fill="hold"/>
                                        <p:tgtEl>
                                          <p:spTgt spid="29698">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29698">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9698">
                                            <p:txEl>
                                              <p:pRg st="7" end="7"/>
                                            </p:txEl>
                                          </p:spTgt>
                                        </p:tgtEl>
                                        <p:attrNameLst>
                                          <p:attrName>style.visibility</p:attrName>
                                        </p:attrNameLst>
                                      </p:cBhvr>
                                      <p:to>
                                        <p:strVal val="visible"/>
                                      </p:to>
                                    </p:set>
                                    <p:anim calcmode="lin" valueType="num">
                                      <p:cBhvr additive="base">
                                        <p:cTn id="33" dur="500" fill="hold"/>
                                        <p:tgtEl>
                                          <p:spTgt spid="29698">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969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9698">
                                            <p:txEl>
                                              <p:pRg st="8" end="8"/>
                                            </p:txEl>
                                          </p:spTgt>
                                        </p:tgtEl>
                                        <p:attrNameLst>
                                          <p:attrName>style.visibility</p:attrName>
                                        </p:attrNameLst>
                                      </p:cBhvr>
                                      <p:to>
                                        <p:strVal val="visible"/>
                                      </p:to>
                                    </p:set>
                                    <p:anim calcmode="lin" valueType="num">
                                      <p:cBhvr additive="base">
                                        <p:cTn id="39" dur="500" fill="hold"/>
                                        <p:tgtEl>
                                          <p:spTgt spid="29698">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29698">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9698">
                                            <p:txEl>
                                              <p:pRg st="9" end="9"/>
                                            </p:txEl>
                                          </p:spTgt>
                                        </p:tgtEl>
                                        <p:attrNameLst>
                                          <p:attrName>style.visibility</p:attrName>
                                        </p:attrNameLst>
                                      </p:cBhvr>
                                      <p:to>
                                        <p:strVal val="visible"/>
                                      </p:to>
                                    </p:set>
                                    <p:anim calcmode="lin" valueType="num">
                                      <p:cBhvr additive="base">
                                        <p:cTn id="43" dur="500" fill="hold"/>
                                        <p:tgtEl>
                                          <p:spTgt spid="29698">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969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29698">
                                            <p:txEl>
                                              <p:pRg st="15" end="15"/>
                                            </p:txEl>
                                          </p:spTgt>
                                        </p:tgtEl>
                                        <p:attrNameLst>
                                          <p:attrName>style.visibility</p:attrName>
                                        </p:attrNameLst>
                                      </p:cBhvr>
                                      <p:to>
                                        <p:strVal val="visible"/>
                                      </p:to>
                                    </p:set>
                                    <p:anim calcmode="lin" valueType="num">
                                      <p:cBhvr additive="base">
                                        <p:cTn id="63" dur="500" fill="hold"/>
                                        <p:tgtEl>
                                          <p:spTgt spid="29698">
                                            <p:txEl>
                                              <p:pRg st="15" end="1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98">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9698">
                                            <p:txEl>
                                              <p:pRg st="16" end="16"/>
                                            </p:txEl>
                                          </p:spTgt>
                                        </p:tgtEl>
                                        <p:attrNameLst>
                                          <p:attrName>style.visibility</p:attrName>
                                        </p:attrNameLst>
                                      </p:cBhvr>
                                      <p:to>
                                        <p:strVal val="visible"/>
                                      </p:to>
                                    </p:set>
                                    <p:anim calcmode="lin" valueType="num">
                                      <p:cBhvr additive="base">
                                        <p:cTn id="67" dur="500" fill="hold"/>
                                        <p:tgtEl>
                                          <p:spTgt spid="29698">
                                            <p:txEl>
                                              <p:pRg st="16" end="16"/>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9698">
                                            <p:txEl>
                                              <p:pRg st="16" end="16"/>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9698">
                                            <p:txEl>
                                              <p:pRg st="17" end="17"/>
                                            </p:txEl>
                                          </p:spTgt>
                                        </p:tgtEl>
                                        <p:attrNameLst>
                                          <p:attrName>style.visibility</p:attrName>
                                        </p:attrNameLst>
                                      </p:cBhvr>
                                      <p:to>
                                        <p:strVal val="visible"/>
                                      </p:to>
                                    </p:set>
                                    <p:anim calcmode="lin" valueType="num">
                                      <p:cBhvr additive="base">
                                        <p:cTn id="71" dur="500" fill="hold"/>
                                        <p:tgtEl>
                                          <p:spTgt spid="29698">
                                            <p:txEl>
                                              <p:pRg st="17" end="17"/>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29698">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pPr eaLnBrk="1" hangingPunct="1"/>
            <a:r>
              <a:rPr lang="en-US" dirty="0"/>
              <a:t>Example of System Call usage</a:t>
            </a:r>
          </a:p>
        </p:txBody>
      </p:sp>
      <p:sp>
        <p:nvSpPr>
          <p:cNvPr id="31746" name="Rectangle 5"/>
          <p:cNvSpPr>
            <a:spLocks noGrp="1" noChangeArrowheads="1"/>
          </p:cNvSpPr>
          <p:nvPr>
            <p:ph type="body" idx="1"/>
          </p:nvPr>
        </p:nvSpPr>
        <p:spPr>
          <a:xfrm>
            <a:off x="609600" y="685800"/>
            <a:ext cx="7924800" cy="5943600"/>
          </a:xfrm>
        </p:spPr>
        <p:txBody>
          <a:bodyPr>
            <a:normAutofit lnSpcReduction="10000"/>
          </a:bodyPr>
          <a:lstStyle/>
          <a:p>
            <a:r>
              <a:rPr lang="en-US" dirty="0"/>
              <a:t>System call sequence to copy the contents of one file to another file: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Many crossings of the User/Kernel boundary!</a:t>
            </a:r>
          </a:p>
          <a:p>
            <a:pPr lvl="1"/>
            <a:r>
              <a:rPr lang="en-US" dirty="0"/>
              <a:t>The cost of traversing this boundary can be high</a:t>
            </a:r>
          </a:p>
        </p:txBody>
      </p:sp>
      <p:pic>
        <p:nvPicPr>
          <p:cNvPr id="31747" name="Picture 5"/>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458913" y="1468437"/>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Line 6"/>
          <p:cNvSpPr>
            <a:spLocks noChangeShapeType="1"/>
          </p:cNvSpPr>
          <p:nvPr/>
        </p:nvSpPr>
        <p:spPr bwMode="auto">
          <a:xfrm>
            <a:off x="7358063" y="1504950"/>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49" name="Line 7"/>
          <p:cNvSpPr>
            <a:spLocks noChangeShapeType="1"/>
          </p:cNvSpPr>
          <p:nvPr/>
        </p:nvSpPr>
        <p:spPr bwMode="auto">
          <a:xfrm>
            <a:off x="1503363" y="1495425"/>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368295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317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31746">
                                            <p:txEl>
                                              <p:pRg st="12" end="12"/>
                                            </p:txEl>
                                          </p:spTgt>
                                        </p:tgtEl>
                                        <p:attrNameLst>
                                          <p:attrName>style.visibility</p:attrName>
                                        </p:attrNameLst>
                                      </p:cBhvr>
                                      <p:to>
                                        <p:strVal val="visible"/>
                                      </p:to>
                                    </p:set>
                                    <p:anim calcmode="lin" valueType="num">
                                      <p:cBhvr additive="base">
                                        <p:cTn id="15" dur="500" fill="hold"/>
                                        <p:tgtEl>
                                          <p:spTgt spid="31746">
                                            <p:txEl>
                                              <p:pRg st="12" end="1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1746">
                                            <p:txEl>
                                              <p:pRg st="12" end="1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1746">
                                            <p:txEl>
                                              <p:pRg st="13" end="13"/>
                                            </p:txEl>
                                          </p:spTgt>
                                        </p:tgtEl>
                                        <p:attrNameLst>
                                          <p:attrName>style.visibility</p:attrName>
                                        </p:attrNameLst>
                                      </p:cBhvr>
                                      <p:to>
                                        <p:strVal val="visible"/>
                                      </p:to>
                                    </p:set>
                                    <p:anim calcmode="lin" valueType="num">
                                      <p:cBhvr additive="base">
                                        <p:cTn id="19" dur="500" fill="hold"/>
                                        <p:tgtEl>
                                          <p:spTgt spid="31746">
                                            <p:txEl>
                                              <p:pRg st="13" end="1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746">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 </a:t>
            </a:r>
            <a:r>
              <a:rPr lang="en-US" dirty="0" err="1"/>
              <a:t>strace</a:t>
            </a:r>
            <a:r>
              <a:rPr lang="en-US" dirty="0"/>
              <a:t> to trace </a:t>
            </a:r>
            <a:r>
              <a:rPr lang="en-US" dirty="0" err="1"/>
              <a:t>syscalls</a:t>
            </a:r>
            <a:endParaRPr lang="en-US" dirty="0"/>
          </a:p>
        </p:txBody>
      </p:sp>
      <p:sp>
        <p:nvSpPr>
          <p:cNvPr id="3" name="Content Placeholder 2"/>
          <p:cNvSpPr>
            <a:spLocks noGrp="1"/>
          </p:cNvSpPr>
          <p:nvPr>
            <p:ph idx="1"/>
          </p:nvPr>
        </p:nvSpPr>
        <p:spPr>
          <a:xfrm>
            <a:off x="304800" y="762000"/>
            <a:ext cx="8686800" cy="5867400"/>
          </a:xfrm>
        </p:spPr>
        <p:txBody>
          <a:bodyPr>
            <a:normAutofit fontScale="25000" lnSpcReduction="20000"/>
          </a:bodyPr>
          <a:lstStyle/>
          <a:p>
            <a:r>
              <a:rPr lang="en-US" sz="6400" dirty="0"/>
              <a:t>prompt% </a:t>
            </a:r>
            <a:r>
              <a:rPr lang="en-US" sz="6400" dirty="0" err="1"/>
              <a:t>strace</a:t>
            </a:r>
            <a:r>
              <a:rPr lang="en-US" sz="6400" dirty="0"/>
              <a:t> </a:t>
            </a:r>
            <a:r>
              <a:rPr lang="en-US" sz="6400" dirty="0" err="1"/>
              <a:t>wc</a:t>
            </a:r>
            <a:r>
              <a:rPr lang="en-US" sz="6400" dirty="0"/>
              <a:t> production.log	</a:t>
            </a:r>
          </a:p>
          <a:p>
            <a:pPr marL="400050" lvl="1" indent="0">
              <a:buNone/>
            </a:pPr>
            <a:r>
              <a:rPr lang="en-US" sz="2800" dirty="0" err="1"/>
              <a:t>execve</a:t>
            </a:r>
            <a:r>
              <a:rPr lang="en-US" sz="2800" dirty="0"/>
              <a:t>("/</a:t>
            </a:r>
            <a:r>
              <a:rPr lang="en-US" sz="2800" dirty="0" err="1"/>
              <a:t>usr</a:t>
            </a:r>
            <a:r>
              <a:rPr lang="en-US" sz="2800" dirty="0"/>
              <a:t>/bin/</a:t>
            </a:r>
            <a:r>
              <a:rPr lang="en-US" sz="2800" dirty="0" err="1"/>
              <a:t>wc</a:t>
            </a:r>
            <a:r>
              <a:rPr lang="en-US" sz="2800" dirty="0"/>
              <a:t>", ["</a:t>
            </a:r>
            <a:r>
              <a:rPr lang="en-US" sz="2800" dirty="0" err="1"/>
              <a:t>wc</a:t>
            </a:r>
            <a:r>
              <a:rPr lang="en-US" sz="2800" dirty="0"/>
              <a:t>", "production.log"], [/* 52 </a:t>
            </a:r>
            <a:r>
              <a:rPr lang="en-US" sz="2800" dirty="0" err="1"/>
              <a:t>vars</a:t>
            </a:r>
            <a:r>
              <a:rPr lang="en-US" sz="2800" dirty="0"/>
              <a:t> */]) = 0</a:t>
            </a:r>
          </a:p>
          <a:p>
            <a:pPr marL="400050" lvl="1" indent="0">
              <a:buNone/>
            </a:pPr>
            <a:r>
              <a:rPr lang="en-US" sz="2800" dirty="0" err="1"/>
              <a:t>brk</a:t>
            </a:r>
            <a:r>
              <a:rPr lang="en-US" sz="2800" dirty="0"/>
              <a:t>(0)                                  = 0x1987000</a:t>
            </a:r>
          </a:p>
          <a:p>
            <a:pPr marL="400050" lvl="1" indent="0">
              <a:buNone/>
            </a:pPr>
            <a:r>
              <a:rPr lang="en-US" sz="2800" dirty="0" err="1"/>
              <a:t>mmap</a:t>
            </a:r>
            <a:r>
              <a:rPr lang="en-US" sz="2800" dirty="0"/>
              <a:t>(NULL, 4096, PROT_READ|PROT_WRITE, MAP_PRIVATE|MAP_ANONYMOUS, -1, 0) = 0x7ff24b8f7000</a:t>
            </a:r>
          </a:p>
          <a:p>
            <a:pPr marL="400050" lvl="1" indent="0">
              <a:buNone/>
            </a:pPr>
            <a:r>
              <a:rPr lang="en-US" sz="2800" dirty="0"/>
              <a:t>access("/</a:t>
            </a:r>
            <a:r>
              <a:rPr lang="en-US" sz="2800" dirty="0" err="1"/>
              <a:t>etc</a:t>
            </a:r>
            <a:r>
              <a:rPr lang="en-US" sz="2800" dirty="0"/>
              <a:t>/</a:t>
            </a:r>
            <a:r>
              <a:rPr lang="en-US" sz="2800" dirty="0" err="1"/>
              <a:t>ld.so.preload</a:t>
            </a:r>
            <a:r>
              <a:rPr lang="en-US" sz="2800" dirty="0"/>
              <a:t>", R_OK)      = -1 ENOENT (No such file or directory)</a:t>
            </a:r>
          </a:p>
          <a:p>
            <a:pPr marL="400050" lvl="1" indent="0">
              <a:buNone/>
            </a:pPr>
            <a:r>
              <a:rPr lang="en-US" sz="2800" dirty="0"/>
              <a:t>open("/</a:t>
            </a:r>
            <a:r>
              <a:rPr lang="en-US" sz="2800" dirty="0" err="1"/>
              <a:t>etc</a:t>
            </a:r>
            <a:r>
              <a:rPr lang="en-US" sz="2800" dirty="0"/>
              <a:t>/</a:t>
            </a:r>
            <a:r>
              <a:rPr lang="en-US" sz="2800" dirty="0" err="1"/>
              <a:t>ld.so.cache</a:t>
            </a:r>
            <a:r>
              <a:rPr lang="en-US" sz="2800" dirty="0"/>
              <a:t>",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=137151, ...}) = 0</a:t>
            </a:r>
          </a:p>
          <a:p>
            <a:pPr marL="400050" lvl="1" indent="0">
              <a:buNone/>
            </a:pPr>
            <a:r>
              <a:rPr lang="en-US" sz="2800" dirty="0" err="1"/>
              <a:t>mmap</a:t>
            </a:r>
            <a:r>
              <a:rPr lang="en-US" sz="2800" dirty="0"/>
              <a:t>(NULL, 137151, PROT_READ, MAP_PRIVATE, 3, 0) = 0x7ff24b8d5000</a:t>
            </a:r>
          </a:p>
          <a:p>
            <a:pPr marL="400050" lvl="1" indent="0">
              <a:buNone/>
            </a:pPr>
            <a:r>
              <a:rPr lang="en-US" sz="2800" dirty="0"/>
              <a:t>close(3)                                = 0</a:t>
            </a:r>
          </a:p>
          <a:p>
            <a:pPr marL="400050" lvl="1" indent="0">
              <a:buNone/>
            </a:pPr>
            <a:r>
              <a:rPr lang="en-US" sz="2800" dirty="0"/>
              <a:t>open("/lib64/libc.so.6", O_RDONLY)      = 3</a:t>
            </a:r>
          </a:p>
          <a:p>
            <a:pPr marL="400050" lvl="1" indent="0">
              <a:buNone/>
            </a:pPr>
            <a:r>
              <a:rPr lang="en-US" sz="2800" dirty="0"/>
              <a:t>read(3, "\177ELF\2\1\1\3\0\0\0\0\0\0\0\0\3\0&gt;\0\1\0\0\0\360\355\241,0\0\0\0"..., 832) = 832</a:t>
            </a:r>
          </a:p>
          <a:p>
            <a:pPr marL="400050" lvl="1" indent="0">
              <a:buNone/>
            </a:pPr>
            <a:r>
              <a:rPr lang="en-US" sz="2800" dirty="0" err="1"/>
              <a:t>fstat</a:t>
            </a:r>
            <a:r>
              <a:rPr lang="en-US" sz="2800" dirty="0"/>
              <a:t>(3, {</a:t>
            </a:r>
            <a:r>
              <a:rPr lang="en-US" sz="2800" dirty="0" err="1"/>
              <a:t>st_mode</a:t>
            </a:r>
            <a:r>
              <a:rPr lang="en-US" sz="2800" dirty="0"/>
              <a:t>=S_IFREG|0755, </a:t>
            </a:r>
            <a:r>
              <a:rPr lang="en-US" sz="2800" dirty="0" err="1"/>
              <a:t>st_size</a:t>
            </a:r>
            <a:r>
              <a:rPr lang="en-US" sz="2800" dirty="0"/>
              <a:t>=1922112, ...}) = 0</a:t>
            </a:r>
          </a:p>
          <a:p>
            <a:pPr marL="400050" lvl="1" indent="0">
              <a:buNone/>
            </a:pPr>
            <a:r>
              <a:rPr lang="en-US" sz="2800" dirty="0" err="1"/>
              <a:t>mmap</a:t>
            </a:r>
            <a:r>
              <a:rPr lang="en-US" sz="2800" dirty="0"/>
              <a:t>(0x302ca00000, 3745960, PROT_READ|PROT_EXEC, MAP_PRIVATE|MAP_DENYWRITE, 3, 0) = 0x302ca00000</a:t>
            </a:r>
          </a:p>
          <a:p>
            <a:pPr marL="400050" lvl="1" indent="0">
              <a:buNone/>
            </a:pPr>
            <a:r>
              <a:rPr lang="en-US" sz="2800" dirty="0" err="1"/>
              <a:t>mprotect</a:t>
            </a:r>
            <a:r>
              <a:rPr lang="en-US" sz="2800" dirty="0"/>
              <a:t>(0x302cb89000, 2097152, PROT_NONE) = 0</a:t>
            </a:r>
          </a:p>
          <a:p>
            <a:pPr marL="400050" lvl="1" indent="0">
              <a:buNone/>
            </a:pPr>
            <a:r>
              <a:rPr lang="en-US" sz="2800" dirty="0" err="1"/>
              <a:t>mmap</a:t>
            </a:r>
            <a:r>
              <a:rPr lang="en-US" sz="2800" dirty="0"/>
              <a:t>(0x302cd89000, 20480, PROT_READ|PROT_WRITE, MAP_PRIVATE|MAP_FIXED|MAP_DENYWRITE, 3, 0x189000) = 0x302cd89000</a:t>
            </a:r>
          </a:p>
          <a:p>
            <a:pPr marL="400050" lvl="1" indent="0">
              <a:buNone/>
            </a:pPr>
            <a:r>
              <a:rPr lang="en-US" sz="2800" dirty="0" err="1"/>
              <a:t>mmap</a:t>
            </a:r>
            <a:r>
              <a:rPr lang="en-US" sz="2800" dirty="0"/>
              <a:t>(0x302cd8e000, 18600, PROT_READ|PROT_WRITE, MAP_PRIVATE|MAP_FIXED|MAP_ANONYMOUS, -1, 0) = 0x302cd8e000</a:t>
            </a:r>
          </a:p>
          <a:p>
            <a:pPr marL="400050" lvl="1" indent="0">
              <a:buNone/>
            </a:pPr>
            <a:r>
              <a:rPr lang="en-US" sz="2800" dirty="0"/>
              <a:t>close(3)                                = 0</a:t>
            </a:r>
          </a:p>
          <a:p>
            <a:pPr marL="400050" lvl="1" indent="0">
              <a:buNone/>
            </a:pPr>
            <a:r>
              <a:rPr lang="en-US" sz="2800" dirty="0" err="1"/>
              <a:t>mmap</a:t>
            </a:r>
            <a:r>
              <a:rPr lang="en-US" sz="2800" dirty="0"/>
              <a:t>(NULL, 4096, PROT_READ|PROT_WRITE, MAP_PRIVATE|MAP_ANONYMOUS, -1, 0) = 0x7ff24b8d4000</a:t>
            </a:r>
          </a:p>
          <a:p>
            <a:pPr marL="400050" lvl="1" indent="0">
              <a:buNone/>
            </a:pPr>
            <a:r>
              <a:rPr lang="en-US" sz="2800" dirty="0" err="1"/>
              <a:t>mmap</a:t>
            </a:r>
            <a:r>
              <a:rPr lang="en-US" sz="2800" dirty="0"/>
              <a:t>(NULL, 4096, PROT_READ|PROT_WRITE, MAP_PRIVATE|MAP_ANONYMOUS, -1, 0) = 0x7ff24b8d3000</a:t>
            </a:r>
          </a:p>
          <a:p>
            <a:pPr marL="400050" lvl="1" indent="0">
              <a:buNone/>
            </a:pPr>
            <a:r>
              <a:rPr lang="en-US" sz="2800" dirty="0" err="1"/>
              <a:t>mmap</a:t>
            </a:r>
            <a:r>
              <a:rPr lang="en-US" sz="2800" dirty="0"/>
              <a:t>(NULL, 4096, PROT_READ|PROT_WRITE, MAP_PRIVATE|MAP_ANONYMOUS, -1, 0) = 0x7ff24b8d2000</a:t>
            </a:r>
          </a:p>
          <a:p>
            <a:pPr marL="400050" lvl="1" indent="0">
              <a:buNone/>
            </a:pPr>
            <a:r>
              <a:rPr lang="en-US" sz="2800" dirty="0" err="1"/>
              <a:t>arch_prctl</a:t>
            </a:r>
            <a:r>
              <a:rPr lang="en-US" sz="2800" dirty="0"/>
              <a:t>(ARCH_SET_FS, 0x7ff24b8d3700) = 0</a:t>
            </a:r>
          </a:p>
          <a:p>
            <a:pPr marL="400050" lvl="1" indent="0">
              <a:buNone/>
            </a:pPr>
            <a:r>
              <a:rPr lang="en-US" sz="2800" dirty="0" err="1"/>
              <a:t>mprotect</a:t>
            </a:r>
            <a:r>
              <a:rPr lang="en-US" sz="2800" dirty="0"/>
              <a:t>(0x302cd89000, 16384, PROT_READ) = 0</a:t>
            </a:r>
          </a:p>
          <a:p>
            <a:pPr marL="400050" lvl="1" indent="0">
              <a:buNone/>
            </a:pPr>
            <a:r>
              <a:rPr lang="en-US" sz="2800" dirty="0" err="1"/>
              <a:t>mprotect</a:t>
            </a:r>
            <a:r>
              <a:rPr lang="en-US" sz="2800" dirty="0"/>
              <a:t>(0x302c81f000, 4096, PROT_READ) = 0</a:t>
            </a:r>
          </a:p>
          <a:p>
            <a:pPr marL="400050" lvl="1" indent="0">
              <a:buNone/>
            </a:pPr>
            <a:r>
              <a:rPr lang="en-US" sz="2800" dirty="0" err="1"/>
              <a:t>munmap</a:t>
            </a:r>
            <a:r>
              <a:rPr lang="en-US" sz="2800" dirty="0"/>
              <a:t>(0x7ff24b8d5000, 137151)          = 0</a:t>
            </a:r>
          </a:p>
          <a:p>
            <a:pPr marL="400050" lvl="1" indent="0">
              <a:buNone/>
            </a:pPr>
            <a:r>
              <a:rPr lang="en-US" sz="2800" dirty="0" err="1"/>
              <a:t>brk</a:t>
            </a:r>
            <a:r>
              <a:rPr lang="en-US" sz="2800" dirty="0"/>
              <a:t>(0)                                  = 0x1987000</a:t>
            </a:r>
          </a:p>
          <a:p>
            <a:pPr marL="400050" lvl="1" indent="0">
              <a:buNone/>
            </a:pPr>
            <a:r>
              <a:rPr lang="en-US" sz="2800" dirty="0" err="1"/>
              <a:t>brk</a:t>
            </a:r>
            <a:r>
              <a:rPr lang="en-US" sz="2800" dirty="0"/>
              <a:t>(0x19a8000)                          = 0x19a8000</a:t>
            </a:r>
          </a:p>
          <a:p>
            <a:pPr marL="400050" lvl="1" indent="0">
              <a:buNone/>
            </a:pPr>
            <a:r>
              <a:rPr lang="en-US" sz="2800" dirty="0"/>
              <a:t>open("/</a:t>
            </a:r>
            <a:r>
              <a:rPr lang="en-US" sz="2800" dirty="0" err="1"/>
              <a:t>usr</a:t>
            </a:r>
            <a:r>
              <a:rPr lang="en-US" sz="2800" dirty="0"/>
              <a:t>/lib/locale/locale-archive", O_RDONLY) = 3</a:t>
            </a:r>
          </a:p>
          <a:p>
            <a:pPr marL="400050" lvl="1" indent="0">
              <a:buNone/>
            </a:pPr>
            <a:r>
              <a:rPr lang="en-US" sz="2800" dirty="0" err="1"/>
              <a:t>fstat</a:t>
            </a:r>
            <a:r>
              <a:rPr lang="en-US" sz="2800" dirty="0"/>
              <a:t>(3, {</a:t>
            </a:r>
            <a:r>
              <a:rPr lang="en-US" sz="2800" dirty="0" err="1"/>
              <a:t>st_mode</a:t>
            </a:r>
            <a:r>
              <a:rPr lang="en-US" sz="2800" dirty="0"/>
              <a:t>=S_IFREG|0644, </a:t>
            </a:r>
            <a:r>
              <a:rPr lang="en-US" sz="2800" dirty="0" err="1"/>
              <a:t>st_size</a:t>
            </a:r>
            <a:r>
              <a:rPr lang="en-US" sz="2800" dirty="0"/>
              <a:t>=99158576, ...}) = 0</a:t>
            </a:r>
          </a:p>
          <a:p>
            <a:pPr marL="400050" lvl="1" indent="0">
              <a:buNone/>
            </a:pPr>
            <a:r>
              <a:rPr lang="en-US" sz="2800" dirty="0" err="1"/>
              <a:t>mmap</a:t>
            </a:r>
            <a:r>
              <a:rPr lang="en-US" sz="2800" dirty="0"/>
              <a:t>(NULL, 99158576, PROT_READ, MAP_PRIVATE, 3, 0) = 0x7ff245a41000</a:t>
            </a:r>
          </a:p>
          <a:p>
            <a:pPr marL="400050" lvl="1" indent="0">
              <a:buNone/>
            </a:pPr>
            <a:r>
              <a:rPr lang="en-US" sz="2800" dirty="0"/>
              <a:t>close(3)                                = 0</a:t>
            </a:r>
          </a:p>
          <a:p>
            <a:pPr marL="400050" lvl="1" indent="0">
              <a:buNone/>
            </a:pPr>
            <a:r>
              <a:rPr lang="en-US" sz="2800" dirty="0"/>
              <a:t>stat("production.log", {</a:t>
            </a:r>
            <a:r>
              <a:rPr lang="en-US" sz="2800" dirty="0" err="1"/>
              <a:t>st_mode</a:t>
            </a:r>
            <a:r>
              <a:rPr lang="en-US" sz="2800" dirty="0"/>
              <a:t>=S_IFREG|0644, </a:t>
            </a:r>
            <a:r>
              <a:rPr lang="en-US" sz="2800" dirty="0" err="1"/>
              <a:t>st_size</a:t>
            </a:r>
            <a:r>
              <a:rPr lang="en-US" sz="2800" dirty="0"/>
              <a:t>=526550, ...}) = 0</a:t>
            </a:r>
          </a:p>
          <a:p>
            <a:pPr marL="400050" lvl="1" indent="0">
              <a:buNone/>
            </a:pPr>
            <a:r>
              <a:rPr lang="en-US" sz="2800" dirty="0"/>
              <a:t>open("production.log", O_RDONLY)        = 3</a:t>
            </a:r>
          </a:p>
          <a:p>
            <a:pPr marL="400050" lvl="1" indent="0">
              <a:buNone/>
            </a:pPr>
            <a:r>
              <a:rPr lang="en-US" sz="2800" dirty="0"/>
              <a:t>read(3, "# </a:t>
            </a:r>
            <a:r>
              <a:rPr lang="en-US" sz="2800" dirty="0" err="1"/>
              <a:t>Logfile</a:t>
            </a:r>
            <a:r>
              <a:rPr lang="en-US" sz="2800" dirty="0"/>
              <a:t> created on Fri Dec 28 "..., 16384) = 16384</a:t>
            </a:r>
          </a:p>
          <a:p>
            <a:pPr marL="400050" lvl="1" indent="0">
              <a:buNone/>
            </a:pPr>
            <a:r>
              <a:rPr lang="en-US" sz="2800" dirty="0"/>
              <a:t>open("/</a:t>
            </a:r>
            <a:r>
              <a:rPr lang="en-US" sz="2800" dirty="0" err="1"/>
              <a:t>usr</a:t>
            </a:r>
            <a:r>
              <a:rPr lang="en-US" sz="2800" dirty="0"/>
              <a:t>/lib64/</a:t>
            </a:r>
            <a:r>
              <a:rPr lang="en-US" sz="2800" dirty="0" err="1"/>
              <a:t>gconv</a:t>
            </a:r>
            <a:r>
              <a:rPr lang="en-US" sz="2800" dirty="0"/>
              <a:t>/</a:t>
            </a:r>
            <a:r>
              <a:rPr lang="en-US" sz="2800" dirty="0" err="1"/>
              <a:t>gconv-modules.cache</a:t>
            </a:r>
            <a:r>
              <a:rPr lang="en-US" sz="2800" dirty="0"/>
              <a:t>", O_RDONLY) = 4</a:t>
            </a:r>
          </a:p>
          <a:p>
            <a:pPr marL="400050" lvl="1" indent="0">
              <a:buNone/>
            </a:pPr>
            <a:r>
              <a:rPr lang="en-US" sz="2800" dirty="0" err="1"/>
              <a:t>fstat</a:t>
            </a:r>
            <a:r>
              <a:rPr lang="en-US" sz="2800" dirty="0"/>
              <a:t>(4, {</a:t>
            </a:r>
            <a:r>
              <a:rPr lang="en-US" sz="2800" dirty="0" err="1"/>
              <a:t>st_mode</a:t>
            </a:r>
            <a:r>
              <a:rPr lang="en-US" sz="2800" dirty="0"/>
              <a:t>=S_IFREG|0644, </a:t>
            </a:r>
            <a:r>
              <a:rPr lang="en-US" sz="2800" dirty="0" err="1"/>
              <a:t>st_size</a:t>
            </a:r>
            <a:r>
              <a:rPr lang="en-US" sz="2800" dirty="0"/>
              <a:t>=26060, ...}) = 0</a:t>
            </a:r>
          </a:p>
          <a:p>
            <a:pPr marL="400050" lvl="1" indent="0">
              <a:buNone/>
            </a:pPr>
            <a:r>
              <a:rPr lang="en-US" sz="2800" dirty="0" err="1"/>
              <a:t>mmap</a:t>
            </a:r>
            <a:r>
              <a:rPr lang="en-US" sz="2800" dirty="0"/>
              <a:t>(NULL, 26060, PROT_READ, MAP_SHARED, 4, 0) = 0x7ff24b8f0000</a:t>
            </a:r>
          </a:p>
          <a:p>
            <a:pPr marL="400050" lvl="1" indent="0">
              <a:buNone/>
            </a:pPr>
            <a:r>
              <a:rPr lang="en-US" sz="2800" dirty="0"/>
              <a:t>close(4)                                = 0</a:t>
            </a:r>
          </a:p>
          <a:p>
            <a:pPr marL="400050" lvl="1" indent="0">
              <a:buNone/>
            </a:pPr>
            <a:r>
              <a:rPr lang="en-US" sz="2800" dirty="0"/>
              <a:t>read(3, "m: cannot remove `/</a:t>
            </a:r>
            <a:r>
              <a:rPr lang="en-US" sz="2800" dirty="0" err="1"/>
              <a:t>tmp</a:t>
            </a:r>
            <a:r>
              <a:rPr lang="en-US" sz="2800" dirty="0"/>
              <a:t>/</a:t>
            </a:r>
            <a:r>
              <a:rPr lang="en-US" sz="2800" dirty="0" err="1"/>
              <a:t>fixrepo</a:t>
            </a:r>
            <a:r>
              <a:rPr lang="en-US" sz="2800" dirty="0"/>
              <a:t>/g"..., 16384) = 16384</a:t>
            </a:r>
          </a:p>
          <a:p>
            <a:pPr marL="400050" lvl="1" indent="0">
              <a:buNone/>
            </a:pPr>
            <a:r>
              <a:rPr lang="en-US" sz="2800" dirty="0"/>
              <a:t>read(3, "a36de93203e0b4972c1a3c81904e': P"..., 16384) = 16384</a:t>
            </a:r>
          </a:p>
          <a:p>
            <a:pPr marL="400050" lvl="1" indent="0">
              <a:buNone/>
            </a:pPr>
            <a:r>
              <a:rPr lang="en-US" sz="2800" dirty="0"/>
              <a:t>read(3, "</a:t>
            </a:r>
            <a:r>
              <a:rPr lang="en-US" sz="2800" dirty="0" err="1"/>
              <a:t>xrepo</a:t>
            </a:r>
            <a:r>
              <a:rPr lang="en-US" sz="2800" dirty="0"/>
              <a:t>/</a:t>
            </a:r>
            <a:r>
              <a:rPr lang="en-US" sz="2800" dirty="0" err="1"/>
              <a:t>git-tess</a:t>
            </a:r>
            <a:r>
              <a:rPr lang="en-US" sz="2800" dirty="0"/>
              <a:t>/</a:t>
            </a:r>
            <a:r>
              <a:rPr lang="en-US" sz="2800" dirty="0" err="1"/>
              <a:t>gitolite</a:t>
            </a:r>
            <a:r>
              <a:rPr lang="en-US" sz="2800" dirty="0"/>
              <a:t>-admin/.g"..., 16384) = 16384</a:t>
            </a:r>
          </a:p>
          <a:p>
            <a:pPr marL="400050" lvl="1" indent="0">
              <a:buNone/>
            </a:pPr>
            <a:r>
              <a:rPr lang="en-US" sz="3600" i="1" dirty="0">
                <a:solidFill>
                  <a:srgbClr val="FF0000"/>
                </a:solidFill>
              </a:rPr>
              <a:t>	Many repetitions of these reads</a:t>
            </a:r>
          </a:p>
          <a:p>
            <a:pPr marL="400050" lvl="1" indent="0">
              <a:buNone/>
            </a:pPr>
            <a:r>
              <a:rPr lang="en-US" sz="2800" dirty="0"/>
              <a:t>read(3, "</a:t>
            </a:r>
            <a:r>
              <a:rPr lang="en-US" sz="2800" dirty="0" err="1"/>
              <a:t>ixrepo</a:t>
            </a:r>
            <a:r>
              <a:rPr lang="en-US" sz="2800" dirty="0"/>
              <a:t>/</a:t>
            </a:r>
            <a:r>
              <a:rPr lang="en-US" sz="2800" dirty="0" err="1"/>
              <a:t>git-tess</a:t>
            </a:r>
            <a:r>
              <a:rPr lang="en-US" sz="2800" dirty="0"/>
              <a:t>/</a:t>
            </a:r>
            <a:r>
              <a:rPr lang="en-US" sz="2800" dirty="0" err="1"/>
              <a:t>gitolite</a:t>
            </a:r>
            <a:r>
              <a:rPr lang="en-US" sz="2800" dirty="0"/>
              <a:t>-admin\n "..., 16384) = 16384</a:t>
            </a:r>
          </a:p>
          <a:p>
            <a:pPr marL="400050" lvl="1" indent="0">
              <a:buNone/>
            </a:pPr>
            <a:r>
              <a:rPr lang="en-US" sz="2800" dirty="0"/>
              <a:t>read(3, "</a:t>
            </a:r>
            <a:r>
              <a:rPr lang="en-US" sz="2800" dirty="0" err="1"/>
              <a:t>ite</a:t>
            </a:r>
            <a:r>
              <a:rPr lang="en-US" sz="2800" dirty="0"/>
              <a:t>/</a:t>
            </a:r>
            <a:r>
              <a:rPr lang="en-US" sz="2800" dirty="0" err="1"/>
              <a:t>redmine</a:t>
            </a:r>
            <a:r>
              <a:rPr lang="en-US" sz="2800" dirty="0"/>
              <a:t>/vendor/plugins/</a:t>
            </a:r>
            <a:r>
              <a:rPr lang="en-US" sz="2800" dirty="0" err="1"/>
              <a:t>redmi</a:t>
            </a:r>
            <a:r>
              <a:rPr lang="en-US" sz="2800" dirty="0"/>
              <a:t>"..., 16384) = 16384</a:t>
            </a:r>
          </a:p>
          <a:p>
            <a:pPr marL="400050" lvl="1" indent="0">
              <a:buNone/>
            </a:pPr>
            <a:r>
              <a:rPr lang="en-US" sz="2800" dirty="0"/>
              <a:t>read(3, "</a:t>
            </a:r>
            <a:r>
              <a:rPr lang="en-US" sz="2800" dirty="0" err="1"/>
              <a:t>ited</a:t>
            </a:r>
            <a:r>
              <a:rPr lang="en-US" sz="2800" dirty="0"/>
              <a:t> with positive </a:t>
            </a:r>
            <a:r>
              <a:rPr lang="en-US" sz="2800" dirty="0" err="1"/>
              <a:t>recursionChec</a:t>
            </a:r>
            <a:r>
              <a:rPr lang="en-US" sz="2800" dirty="0"/>
              <a:t>"..., 16384) = 16384</a:t>
            </a:r>
          </a:p>
          <a:p>
            <a:pPr marL="400050" lvl="1" indent="0">
              <a:buNone/>
            </a:pPr>
            <a:r>
              <a:rPr lang="en-US" sz="2800" dirty="0"/>
              <a:t>read(3, "ting changes to </a:t>
            </a:r>
            <a:r>
              <a:rPr lang="en-US" sz="2800" dirty="0" err="1"/>
              <a:t>gitolite</a:t>
            </a:r>
            <a:r>
              <a:rPr lang="en-US" sz="2800" dirty="0"/>
              <a:t>-admin r"..., 16384) = 2262</a:t>
            </a:r>
          </a:p>
          <a:p>
            <a:pPr marL="400050" lvl="1" indent="0">
              <a:buNone/>
            </a:pPr>
            <a:r>
              <a:rPr lang="en-US" sz="2800" dirty="0"/>
              <a:t>read(3, "", 16384)                      = 0</a:t>
            </a:r>
          </a:p>
          <a:p>
            <a:pPr marL="400050" lvl="1" indent="0">
              <a:buNone/>
            </a:pPr>
            <a:r>
              <a:rPr lang="en-US" sz="2800" dirty="0" err="1"/>
              <a:t>fstat</a:t>
            </a:r>
            <a:r>
              <a:rPr lang="en-US" sz="2800" dirty="0"/>
              <a:t>(1, {</a:t>
            </a:r>
            <a:r>
              <a:rPr lang="en-US" sz="2800" dirty="0" err="1"/>
              <a:t>st_mode</a:t>
            </a:r>
            <a:r>
              <a:rPr lang="en-US" sz="2800" dirty="0"/>
              <a:t>=S_IFCHR|0620, </a:t>
            </a:r>
            <a:r>
              <a:rPr lang="en-US" sz="2800" dirty="0" err="1"/>
              <a:t>st_rdev</a:t>
            </a:r>
            <a:r>
              <a:rPr lang="en-US" sz="2800" dirty="0"/>
              <a:t>=</a:t>
            </a:r>
            <a:r>
              <a:rPr lang="en-US" sz="2800" dirty="0" err="1"/>
              <a:t>makedev</a:t>
            </a:r>
            <a:r>
              <a:rPr lang="en-US" sz="2800" dirty="0"/>
              <a:t>(136, 3), ...}) = 0</a:t>
            </a:r>
          </a:p>
          <a:p>
            <a:pPr marL="400050" lvl="1" indent="0">
              <a:buNone/>
            </a:pPr>
            <a:r>
              <a:rPr lang="en-US" sz="2800" dirty="0" err="1"/>
              <a:t>mmap</a:t>
            </a:r>
            <a:r>
              <a:rPr lang="en-US" sz="2800" dirty="0"/>
              <a:t>(NULL, 4096, PROT_READ|PROT_WRITE, MAP_PRIVATE|MAP_ANONYMOUS, -1, 0) = 0x7ff24b8ef000</a:t>
            </a:r>
          </a:p>
          <a:p>
            <a:pPr marL="400050" lvl="1" indent="0">
              <a:buNone/>
            </a:pPr>
            <a:r>
              <a:rPr lang="en-US" sz="2800" dirty="0"/>
              <a:t>write(1, "  4704  28993 526550 production."..., 36  4704  28993 526550 production.log) = 36</a:t>
            </a:r>
          </a:p>
          <a:p>
            <a:pPr marL="400050" lvl="1" indent="0">
              <a:buNone/>
            </a:pPr>
            <a:r>
              <a:rPr lang="en-US" sz="2800" dirty="0"/>
              <a:t>close(3)                                = 0</a:t>
            </a:r>
            <a:br>
              <a:rPr lang="en-US" sz="2800" dirty="0"/>
            </a:br>
            <a:r>
              <a:rPr lang="en-US" sz="2800" dirty="0"/>
              <a:t>close(1)                                = 0</a:t>
            </a:r>
          </a:p>
          <a:p>
            <a:pPr marL="400050" lvl="1" indent="0">
              <a:buNone/>
            </a:pPr>
            <a:r>
              <a:rPr lang="en-US" sz="2800" dirty="0" err="1"/>
              <a:t>munmap</a:t>
            </a:r>
            <a:r>
              <a:rPr lang="en-US" sz="2800" dirty="0"/>
              <a:t>(0x7ff24b8ef000, 4096)            = 0</a:t>
            </a:r>
          </a:p>
          <a:p>
            <a:pPr marL="400050" lvl="1" indent="0">
              <a:buNone/>
            </a:pPr>
            <a:r>
              <a:rPr lang="en-US" sz="2800" dirty="0"/>
              <a:t>close(2)                                = 0</a:t>
            </a:r>
          </a:p>
          <a:p>
            <a:pPr marL="400050" lvl="1" indent="0">
              <a:buNone/>
            </a:pPr>
            <a:r>
              <a:rPr lang="en-US" sz="2800" dirty="0" err="1"/>
              <a:t>exit_group</a:t>
            </a:r>
            <a:r>
              <a:rPr lang="en-US" sz="2800" dirty="0"/>
              <a:t>(0) </a:t>
            </a:r>
          </a:p>
        </p:txBody>
      </p:sp>
    </p:spTree>
    <p:extLst>
      <p:ext uri="{BB962C8B-B14F-4D97-AF65-F5344CB8AC3E}">
        <p14:creationId xmlns:p14="http://schemas.microsoft.com/office/powerpoint/2010/main" val="39293467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4"/>
          <p:cNvSpPr>
            <a:spLocks noGrp="1"/>
          </p:cNvSpPr>
          <p:nvPr>
            <p:ph type="title"/>
          </p:nvPr>
        </p:nvSpPr>
        <p:spPr/>
        <p:txBody>
          <a:bodyPr/>
          <a:lstStyle/>
          <a:p>
            <a:r>
              <a:rPr lang="en-US"/>
              <a:t>People-to-Computer Ratio Over Time</a:t>
            </a:r>
          </a:p>
        </p:txBody>
      </p:sp>
      <p:sp>
        <p:nvSpPr>
          <p:cNvPr id="8195" name="Rectangle 6"/>
          <p:cNvSpPr>
            <a:spLocks noGrp="1" noChangeArrowheads="1"/>
          </p:cNvSpPr>
          <p:nvPr>
            <p:ph type="body" idx="1"/>
          </p:nvPr>
        </p:nvSpPr>
        <p:spPr>
          <a:xfrm>
            <a:off x="685800" y="5638800"/>
            <a:ext cx="7924800" cy="838200"/>
          </a:xfrm>
        </p:spPr>
        <p:txBody>
          <a:bodyPr/>
          <a:lstStyle/>
          <a:p>
            <a:r>
              <a:rPr lang="en-US" dirty="0">
                <a:solidFill>
                  <a:schemeClr val="hlink"/>
                </a:solidFill>
              </a:rPr>
              <a:t>Today: Multiple CPUs/person</a:t>
            </a:r>
          </a:p>
        </p:txBody>
      </p:sp>
      <p:pic>
        <p:nvPicPr>
          <p:cNvPr id="8196" name="Content Placeholder 6" descr="Ratio - Culler.png"/>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l="3731" t="18130" r="6715" b="16199"/>
          <a:stretch>
            <a:fillRect/>
          </a:stretch>
        </p:blipFill>
        <p:spPr>
          <a:xfrm>
            <a:off x="304800" y="838200"/>
            <a:ext cx="8382000" cy="4749800"/>
          </a:xfrm>
        </p:spPr>
      </p:pic>
      <p:sp>
        <p:nvSpPr>
          <p:cNvPr id="8197" name="Rectangle 8"/>
          <p:cNvSpPr>
            <a:spLocks noChangeArrowheads="1"/>
          </p:cNvSpPr>
          <p:nvPr/>
        </p:nvSpPr>
        <p:spPr bwMode="auto">
          <a:xfrm>
            <a:off x="3886200" y="838200"/>
            <a:ext cx="1371600" cy="609600"/>
          </a:xfrm>
          <a:prstGeom prst="rect">
            <a:avLst/>
          </a:prstGeom>
          <a:solidFill>
            <a:schemeClr val="bg1"/>
          </a:solidFill>
          <a:ln w="57150" algn="ctr">
            <a:solidFill>
              <a:schemeClr val="bg1"/>
            </a:solidFill>
            <a:round/>
            <a:headEnd/>
            <a:tailEnd/>
          </a:ln>
        </p:spPr>
        <p:txBody>
          <a:bodyPr/>
          <a:lstStyle/>
          <a:p>
            <a:endParaRPr lang="en-US"/>
          </a:p>
        </p:txBody>
      </p:sp>
      <p:sp>
        <p:nvSpPr>
          <p:cNvPr id="8198" name="TextBox 7"/>
          <p:cNvSpPr txBox="1">
            <a:spLocks noChangeArrowheads="1"/>
          </p:cNvSpPr>
          <p:nvPr/>
        </p:nvSpPr>
        <p:spPr bwMode="auto">
          <a:xfrm>
            <a:off x="3276600" y="1143000"/>
            <a:ext cx="2151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From David Culler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pPr eaLnBrk="1" hangingPunct="1"/>
            <a:r>
              <a:rPr lang="en-US"/>
              <a:t>Example of Standard API</a:t>
            </a:r>
          </a:p>
        </p:txBody>
      </p:sp>
      <p:pic>
        <p:nvPicPr>
          <p:cNvPr id="33794" name="Picture 1" descr="Screen Shot 2012-12-01 at 12.25.00 PM.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7620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02934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t>System Call Implementation</a:t>
            </a:r>
          </a:p>
        </p:txBody>
      </p:sp>
      <p:sp>
        <p:nvSpPr>
          <p:cNvPr id="35842" name="Rectangle 3"/>
          <p:cNvSpPr>
            <a:spLocks noGrp="1" noChangeArrowheads="1"/>
          </p:cNvSpPr>
          <p:nvPr>
            <p:ph type="body" idx="1"/>
          </p:nvPr>
        </p:nvSpPr>
        <p:spPr>
          <a:xfrm>
            <a:off x="152400" y="838201"/>
            <a:ext cx="4932244" cy="5791199"/>
          </a:xfrm>
        </p:spPr>
        <p:txBody>
          <a:bodyPr>
            <a:normAutofit fontScale="92500" lnSpcReduction="10000"/>
          </a:bodyPr>
          <a:lstStyle/>
          <a:p>
            <a:r>
              <a:rPr lang="en-US" dirty="0"/>
              <a:t>A number associated with each system call</a:t>
            </a:r>
          </a:p>
          <a:p>
            <a:pPr lvl="1"/>
            <a:r>
              <a:rPr lang="en-US" b="1" dirty="0">
                <a:solidFill>
                  <a:srgbClr val="3366FF"/>
                </a:solidFill>
              </a:rPr>
              <a:t>System-call interface </a:t>
            </a:r>
            <a:r>
              <a:rPr lang="en-US" dirty="0"/>
              <a:t>maintains a table indexed according to these numbers</a:t>
            </a:r>
            <a:endParaRPr lang="en-US" sz="800" dirty="0"/>
          </a:p>
          <a:p>
            <a:r>
              <a:rPr lang="en-US" dirty="0"/>
              <a:t>System call returns status of the system call and any return values</a:t>
            </a:r>
          </a:p>
          <a:p>
            <a:pPr lvl="1"/>
            <a:r>
              <a:rPr lang="en-US" dirty="0"/>
              <a:t>Return value 0 indicates success; -1 indicates an error</a:t>
            </a:r>
          </a:p>
          <a:p>
            <a:pPr lvl="1"/>
            <a:r>
              <a:rPr lang="en-US" dirty="0"/>
              <a:t>On error – return code placed into global “</a:t>
            </a:r>
            <a:r>
              <a:rPr lang="en-US" dirty="0" err="1"/>
              <a:t>errno</a:t>
            </a:r>
            <a:r>
              <a:rPr lang="en-US" dirty="0"/>
              <a:t>” variable</a:t>
            </a:r>
          </a:p>
          <a:p>
            <a:pPr lvl="2"/>
            <a:r>
              <a:rPr lang="en-US" dirty="0"/>
              <a:t>Can translate into human-readable errors with the “</a:t>
            </a:r>
            <a:r>
              <a:rPr lang="en-US" dirty="0" err="1"/>
              <a:t>perror</a:t>
            </a:r>
            <a:r>
              <a:rPr lang="en-US" dirty="0"/>
              <a:t>()” call</a:t>
            </a:r>
            <a:endParaRPr lang="en-US" sz="800" dirty="0"/>
          </a:p>
          <a:p>
            <a:r>
              <a:rPr lang="en-US" dirty="0"/>
              <a:t>Programmer does not use the system call interface directly; he uses API supplied by run-time support library (e.g., </a:t>
            </a:r>
            <a:r>
              <a:rPr lang="en-US" dirty="0" err="1"/>
              <a:t>libc</a:t>
            </a:r>
            <a:r>
              <a:rPr lang="en-US" dirty="0"/>
              <a:t>)</a:t>
            </a:r>
          </a:p>
        </p:txBody>
      </p:sp>
      <p:pic>
        <p:nvPicPr>
          <p:cNvPr id="5" name="Picture 1" descr="Screen Shot 2012-12-01 at 1.12.03 PM.png">
            <a:extLst>
              <a:ext uri="{FF2B5EF4-FFF2-40B4-BE49-F238E27FC236}">
                <a16:creationId xmlns:a16="http://schemas.microsoft.com/office/drawing/2014/main" id="{ADDC1E2D-8856-49C0-9C0A-55AD62BFD46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4644" y="969253"/>
            <a:ext cx="3906956" cy="3950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DF8ACF55-E351-4E92-9FA1-B5E10E5401C6}"/>
              </a:ext>
            </a:extLst>
          </p:cNvPr>
          <p:cNvSpPr/>
          <p:nvPr/>
        </p:nvSpPr>
        <p:spPr>
          <a:xfrm>
            <a:off x="5084644" y="5065989"/>
            <a:ext cx="4059356" cy="923330"/>
          </a:xfrm>
          <a:prstGeom prst="rect">
            <a:avLst/>
          </a:prstGeom>
        </p:spPr>
        <p:txBody>
          <a:bodyPr wrap="square">
            <a:spAutoFit/>
          </a:bodyPr>
          <a:lstStyle/>
          <a:p>
            <a:r>
              <a:rPr lang="en-US" altLang="zh-CN" dirty="0"/>
              <a:t>Example: C program invokes </a:t>
            </a:r>
            <a:r>
              <a:rPr lang="en-US" altLang="zh-CN" dirty="0" err="1"/>
              <a:t>printf</a:t>
            </a:r>
            <a:r>
              <a:rPr lang="en-US" altLang="zh-CN" dirty="0"/>
              <a:t>() API, which calls write() system call</a:t>
            </a:r>
          </a:p>
        </p:txBody>
      </p:sp>
    </p:spTree>
    <p:extLst>
      <p:ext uri="{BB962C8B-B14F-4D97-AF65-F5344CB8AC3E}">
        <p14:creationId xmlns:p14="http://schemas.microsoft.com/office/powerpoint/2010/main" val="381928727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lstStyle/>
          <a:p>
            <a:pPr eaLnBrk="1" hangingPunct="1"/>
            <a:r>
              <a:rPr lang="en-US" dirty="0"/>
              <a:t>Types of System Calls</a:t>
            </a:r>
          </a:p>
        </p:txBody>
      </p:sp>
      <p:sp>
        <p:nvSpPr>
          <p:cNvPr id="44034" name="Rectangle 4"/>
          <p:cNvSpPr>
            <a:spLocks noGrp="1" noChangeArrowheads="1"/>
          </p:cNvSpPr>
          <p:nvPr>
            <p:ph type="body" idx="1"/>
          </p:nvPr>
        </p:nvSpPr>
        <p:spPr/>
        <p:txBody>
          <a:bodyPr>
            <a:normAutofit lnSpcReduction="10000"/>
          </a:bodyPr>
          <a:lstStyle/>
          <a:p>
            <a:r>
              <a:rPr lang="en-US"/>
              <a:t>Process control</a:t>
            </a:r>
          </a:p>
          <a:p>
            <a:pPr lvl="1"/>
            <a:r>
              <a:rPr lang="en-US"/>
              <a:t>end, abort</a:t>
            </a:r>
          </a:p>
          <a:p>
            <a:pPr lvl="1"/>
            <a:r>
              <a:rPr lang="en-US"/>
              <a:t>load, execute</a:t>
            </a:r>
          </a:p>
          <a:p>
            <a:pPr lvl="1"/>
            <a:r>
              <a:rPr lang="en-US"/>
              <a:t>create process, terminate process</a:t>
            </a:r>
          </a:p>
          <a:p>
            <a:pPr lvl="1"/>
            <a:r>
              <a:rPr lang="en-US"/>
              <a:t>get process attributes, set process attributes</a:t>
            </a:r>
          </a:p>
          <a:p>
            <a:pPr lvl="1"/>
            <a:r>
              <a:rPr lang="en-US"/>
              <a:t>wait for time</a:t>
            </a:r>
          </a:p>
          <a:p>
            <a:pPr lvl="1"/>
            <a:r>
              <a:rPr lang="en-US"/>
              <a:t>wait event, signal event</a:t>
            </a:r>
          </a:p>
          <a:p>
            <a:pPr lvl="1"/>
            <a:r>
              <a:rPr lang="en-US"/>
              <a:t>allocate and free memory</a:t>
            </a:r>
          </a:p>
          <a:p>
            <a:pPr lvl="1"/>
            <a:endParaRPr lang="en-US"/>
          </a:p>
          <a:p>
            <a:pPr lvl="1"/>
            <a:r>
              <a:rPr lang="en-US"/>
              <a:t>Dump memory if error</a:t>
            </a:r>
          </a:p>
          <a:p>
            <a:pPr lvl="1"/>
            <a:r>
              <a:rPr lang="en-US" b="1">
                <a:solidFill>
                  <a:srgbClr val="3366FF"/>
                </a:solidFill>
              </a:rPr>
              <a:t>Debugger</a:t>
            </a:r>
            <a:r>
              <a:rPr lang="en-US"/>
              <a:t> for determining </a:t>
            </a:r>
            <a:r>
              <a:rPr lang="en-US" b="1">
                <a:solidFill>
                  <a:srgbClr val="3366FF"/>
                </a:solidFill>
              </a:rPr>
              <a:t>bugs, single step </a:t>
            </a:r>
            <a:r>
              <a:rPr lang="en-US"/>
              <a:t>execution</a:t>
            </a:r>
          </a:p>
          <a:p>
            <a:pPr lvl="1"/>
            <a:r>
              <a:rPr lang="en-US" b="1">
                <a:solidFill>
                  <a:srgbClr val="3366FF"/>
                </a:solidFill>
              </a:rPr>
              <a:t>Locks</a:t>
            </a:r>
            <a:r>
              <a:rPr lang="en-US"/>
              <a:t> for managing access to shared data between processes</a:t>
            </a:r>
          </a:p>
        </p:txBody>
      </p:sp>
    </p:spTree>
    <p:extLst>
      <p:ext uri="{BB962C8B-B14F-4D97-AF65-F5344CB8AC3E}">
        <p14:creationId xmlns:p14="http://schemas.microsoft.com/office/powerpoint/2010/main" val="11988900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t>Types of System Calls (</a:t>
            </a:r>
            <a:r>
              <a:rPr lang="en-US" dirty="0" err="1"/>
              <a:t>Con’t</a:t>
            </a:r>
            <a:r>
              <a:rPr lang="en-US" dirty="0"/>
              <a:t>)</a:t>
            </a:r>
          </a:p>
        </p:txBody>
      </p:sp>
      <p:sp>
        <p:nvSpPr>
          <p:cNvPr id="46082" name="Rectangle 4"/>
          <p:cNvSpPr>
            <a:spLocks noGrp="1" noChangeArrowheads="1"/>
          </p:cNvSpPr>
          <p:nvPr>
            <p:ph type="body" idx="1"/>
          </p:nvPr>
        </p:nvSpPr>
        <p:spPr/>
        <p:txBody>
          <a:bodyPr>
            <a:normAutofit fontScale="92500" lnSpcReduction="10000"/>
          </a:bodyPr>
          <a:lstStyle/>
          <a:p>
            <a:r>
              <a:rPr lang="en-US" dirty="0"/>
              <a:t>File management</a:t>
            </a:r>
          </a:p>
          <a:p>
            <a:pPr lvl="1"/>
            <a:r>
              <a:rPr lang="en-US" dirty="0"/>
              <a:t>create file, delete file</a:t>
            </a:r>
          </a:p>
          <a:p>
            <a:pPr lvl="1"/>
            <a:r>
              <a:rPr lang="en-US" dirty="0"/>
              <a:t>open, close file</a:t>
            </a:r>
          </a:p>
          <a:p>
            <a:pPr lvl="1"/>
            <a:r>
              <a:rPr lang="en-US" dirty="0"/>
              <a:t>read, write, reposition</a:t>
            </a:r>
          </a:p>
          <a:p>
            <a:pPr lvl="1"/>
            <a:r>
              <a:rPr lang="en-US" dirty="0"/>
              <a:t>get and set file attributes</a:t>
            </a:r>
          </a:p>
          <a:p>
            <a:r>
              <a:rPr lang="en-US" dirty="0"/>
              <a:t>Device management</a:t>
            </a:r>
          </a:p>
          <a:p>
            <a:pPr lvl="1"/>
            <a:r>
              <a:rPr lang="en-US" dirty="0"/>
              <a:t>request device, release device</a:t>
            </a:r>
          </a:p>
          <a:p>
            <a:pPr lvl="1"/>
            <a:r>
              <a:rPr lang="en-US" dirty="0"/>
              <a:t>read, write, reposition</a:t>
            </a:r>
          </a:p>
          <a:p>
            <a:pPr lvl="1"/>
            <a:r>
              <a:rPr lang="en-US" dirty="0"/>
              <a:t>get device attributes, set device attributes</a:t>
            </a:r>
          </a:p>
          <a:p>
            <a:pPr lvl="1"/>
            <a:r>
              <a:rPr lang="en-US" dirty="0"/>
              <a:t>logically attach or detach devices</a:t>
            </a:r>
          </a:p>
          <a:p>
            <a:r>
              <a:rPr lang="en-US" dirty="0"/>
              <a:t>Information maintenance</a:t>
            </a:r>
          </a:p>
          <a:p>
            <a:pPr lvl="1"/>
            <a:r>
              <a:rPr lang="en-US" dirty="0"/>
              <a:t>get time or date, set time or date</a:t>
            </a:r>
          </a:p>
          <a:p>
            <a:pPr lvl="1"/>
            <a:r>
              <a:rPr lang="en-US" dirty="0"/>
              <a:t>get system data, set system data</a:t>
            </a:r>
          </a:p>
          <a:p>
            <a:pPr lvl="1"/>
            <a:r>
              <a:rPr lang="en-US" dirty="0"/>
              <a:t>get and set process, file, or device attributes</a:t>
            </a:r>
          </a:p>
          <a:p>
            <a:pPr marL="0" indent="0">
              <a:buNone/>
            </a:pPr>
            <a:endParaRPr lang="en-US" dirty="0"/>
          </a:p>
          <a:p>
            <a:pPr lvl="1"/>
            <a:endParaRPr lang="en-US" dirty="0"/>
          </a:p>
        </p:txBody>
      </p:sp>
    </p:spTree>
    <p:extLst>
      <p:ext uri="{BB962C8B-B14F-4D97-AF65-F5344CB8AC3E}">
        <p14:creationId xmlns:p14="http://schemas.microsoft.com/office/powerpoint/2010/main" val="294931764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t>Types of System Calls (Cont.)</a:t>
            </a:r>
          </a:p>
        </p:txBody>
      </p:sp>
      <p:sp>
        <p:nvSpPr>
          <p:cNvPr id="48130" name="Rectangle 4"/>
          <p:cNvSpPr>
            <a:spLocks noGrp="1" noChangeArrowheads="1"/>
          </p:cNvSpPr>
          <p:nvPr>
            <p:ph type="body" idx="1"/>
          </p:nvPr>
        </p:nvSpPr>
        <p:spPr>
          <a:xfrm>
            <a:off x="228600" y="914400"/>
            <a:ext cx="8610600" cy="5562600"/>
          </a:xfrm>
        </p:spPr>
        <p:txBody>
          <a:bodyPr>
            <a:normAutofit/>
          </a:bodyPr>
          <a:lstStyle/>
          <a:p>
            <a:r>
              <a:rPr lang="en-US" dirty="0"/>
              <a:t>Communications</a:t>
            </a:r>
          </a:p>
          <a:p>
            <a:pPr lvl="1"/>
            <a:r>
              <a:rPr lang="en-US" dirty="0"/>
              <a:t>create, delete communication connection</a:t>
            </a:r>
          </a:p>
          <a:p>
            <a:pPr lvl="1"/>
            <a:r>
              <a:rPr lang="en-US" dirty="0"/>
              <a:t>send, receive messages if </a:t>
            </a:r>
            <a:r>
              <a:rPr lang="en-US" b="1" dirty="0">
                <a:solidFill>
                  <a:srgbClr val="3366FF"/>
                </a:solidFill>
              </a:rPr>
              <a:t>message passing model </a:t>
            </a:r>
            <a:r>
              <a:rPr lang="en-US" dirty="0"/>
              <a:t>to </a:t>
            </a:r>
            <a:r>
              <a:rPr lang="en-US" b="1" dirty="0">
                <a:solidFill>
                  <a:srgbClr val="3366FF"/>
                </a:solidFill>
              </a:rPr>
              <a:t>host name</a:t>
            </a:r>
            <a:r>
              <a:rPr lang="en-US" dirty="0"/>
              <a:t> or </a:t>
            </a:r>
            <a:r>
              <a:rPr lang="en-US" b="1" dirty="0">
                <a:solidFill>
                  <a:srgbClr val="3366FF"/>
                </a:solidFill>
              </a:rPr>
              <a:t>process name</a:t>
            </a:r>
          </a:p>
          <a:p>
            <a:pPr lvl="2"/>
            <a:r>
              <a:rPr lang="en-US" dirty="0"/>
              <a:t>From</a:t>
            </a:r>
            <a:r>
              <a:rPr lang="en-US" b="1" dirty="0">
                <a:solidFill>
                  <a:srgbClr val="3366FF"/>
                </a:solidFill>
              </a:rPr>
              <a:t> client </a:t>
            </a:r>
            <a:r>
              <a:rPr lang="en-US" dirty="0"/>
              <a:t>to</a:t>
            </a:r>
            <a:r>
              <a:rPr lang="en-US" b="1" dirty="0">
                <a:solidFill>
                  <a:srgbClr val="3366FF"/>
                </a:solidFill>
              </a:rPr>
              <a:t> server</a:t>
            </a:r>
          </a:p>
          <a:p>
            <a:pPr lvl="1"/>
            <a:r>
              <a:rPr lang="en-US" b="1" dirty="0">
                <a:solidFill>
                  <a:srgbClr val="3366FF"/>
                </a:solidFill>
              </a:rPr>
              <a:t>Shared-memory model </a:t>
            </a:r>
            <a:r>
              <a:rPr lang="en-US" dirty="0"/>
              <a:t>create and gain access to memory regions</a:t>
            </a:r>
          </a:p>
          <a:p>
            <a:pPr lvl="1"/>
            <a:r>
              <a:rPr lang="en-US" dirty="0"/>
              <a:t>transfer status information</a:t>
            </a:r>
          </a:p>
          <a:p>
            <a:pPr lvl="1"/>
            <a:r>
              <a:rPr lang="en-US" dirty="0"/>
              <a:t>attach and detach remote devices</a:t>
            </a:r>
          </a:p>
          <a:p>
            <a:r>
              <a:rPr lang="en-US" dirty="0"/>
              <a:t>Protection</a:t>
            </a:r>
          </a:p>
          <a:p>
            <a:pPr lvl="1"/>
            <a:r>
              <a:rPr lang="en-US" dirty="0"/>
              <a:t>Control access to resources</a:t>
            </a:r>
          </a:p>
          <a:p>
            <a:pPr lvl="1"/>
            <a:r>
              <a:rPr lang="en-US" dirty="0"/>
              <a:t>Get and set permissions</a:t>
            </a:r>
          </a:p>
          <a:p>
            <a:pPr lvl="1"/>
            <a:r>
              <a:rPr lang="en-US" dirty="0"/>
              <a:t>Allow and deny user access</a:t>
            </a:r>
          </a:p>
          <a:p>
            <a:pPr lvl="1"/>
            <a:endParaRPr lang="en-US" dirty="0"/>
          </a:p>
          <a:p>
            <a:endParaRPr lang="en-US" dirty="0"/>
          </a:p>
        </p:txBody>
      </p:sp>
    </p:spTree>
    <p:extLst>
      <p:ext uri="{BB962C8B-B14F-4D97-AF65-F5344CB8AC3E}">
        <p14:creationId xmlns:p14="http://schemas.microsoft.com/office/powerpoint/2010/main" val="268357772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POSIX standard</a:t>
            </a:r>
            <a:endParaRPr lang="en-US" dirty="0"/>
          </a:p>
        </p:txBody>
      </p:sp>
      <p:sp>
        <p:nvSpPr>
          <p:cNvPr id="3" name="Content Placeholder 2"/>
          <p:cNvSpPr>
            <a:spLocks noGrp="1"/>
          </p:cNvSpPr>
          <p:nvPr>
            <p:ph idx="1"/>
          </p:nvPr>
        </p:nvSpPr>
        <p:spPr>
          <a:xfrm>
            <a:off x="152400" y="914400"/>
            <a:ext cx="8915400" cy="5715000"/>
          </a:xfrm>
        </p:spPr>
        <p:txBody>
          <a:bodyPr>
            <a:normAutofit fontScale="92500" lnSpcReduction="10000"/>
          </a:bodyPr>
          <a:lstStyle/>
          <a:p>
            <a:r>
              <a:rPr lang="en-US" dirty="0"/>
              <a:t>Portable Operating System Interface for UNIX</a:t>
            </a:r>
          </a:p>
          <a:p>
            <a:pPr lvl="2"/>
            <a:r>
              <a:rPr lang="en-US" dirty="0"/>
              <a:t>An attempt to standardize a “</a:t>
            </a:r>
            <a:r>
              <a:rPr lang="en-US" dirty="0" err="1"/>
              <a:t>UNIXy</a:t>
            </a:r>
            <a:r>
              <a:rPr lang="en-US" dirty="0"/>
              <a:t>” interface</a:t>
            </a:r>
          </a:p>
          <a:p>
            <a:r>
              <a:rPr lang="en-US" dirty="0"/>
              <a:t>Conformance: IEEE POSIX 1003.1 and ISO/IEC 9945 </a:t>
            </a:r>
          </a:p>
          <a:p>
            <a:r>
              <a:rPr lang="en-US" dirty="0"/>
              <a:t>POSIX.1: Core Services</a:t>
            </a:r>
          </a:p>
          <a:p>
            <a:pPr lvl="1"/>
            <a:r>
              <a:rPr lang="en-US" dirty="0"/>
              <a:t>Process Creation and Control</a:t>
            </a:r>
          </a:p>
          <a:p>
            <a:pPr lvl="1"/>
            <a:r>
              <a:rPr lang="en-US" dirty="0"/>
              <a:t>Signals</a:t>
            </a:r>
          </a:p>
          <a:p>
            <a:pPr lvl="1"/>
            <a:r>
              <a:rPr lang="en-US" dirty="0"/>
              <a:t>Floating Point Exceptions, Segmentation/memory violations, illegal instructions, Bus </a:t>
            </a:r>
            <a:r>
              <a:rPr lang="en-US" dirty="0" err="1"/>
              <a:t>Erors</a:t>
            </a:r>
            <a:endParaRPr lang="en-US" dirty="0"/>
          </a:p>
          <a:p>
            <a:pPr lvl="1"/>
            <a:r>
              <a:rPr lang="en-US" dirty="0"/>
              <a:t>Timers</a:t>
            </a:r>
          </a:p>
          <a:p>
            <a:pPr lvl="1"/>
            <a:r>
              <a:rPr lang="en-US" dirty="0"/>
              <a:t>File and Directory Operations</a:t>
            </a:r>
          </a:p>
          <a:p>
            <a:pPr lvl="1"/>
            <a:r>
              <a:rPr lang="en-US" dirty="0"/>
              <a:t>Pipes</a:t>
            </a:r>
          </a:p>
          <a:p>
            <a:pPr lvl="1"/>
            <a:r>
              <a:rPr lang="en-US" dirty="0"/>
              <a:t>C Library (Standard C)</a:t>
            </a:r>
          </a:p>
          <a:p>
            <a:pPr lvl="1"/>
            <a:r>
              <a:rPr lang="en-US" dirty="0"/>
              <a:t>I/O Port Interface and Control </a:t>
            </a:r>
          </a:p>
          <a:p>
            <a:pPr lvl="1"/>
            <a:r>
              <a:rPr lang="en-US" dirty="0"/>
              <a:t>Process Triggers</a:t>
            </a:r>
          </a:p>
          <a:p>
            <a:r>
              <a:rPr lang="en-US" dirty="0"/>
              <a:t>POSIX.1b: </a:t>
            </a:r>
            <a:r>
              <a:rPr lang="en-US" dirty="0" err="1"/>
              <a:t>Realtime</a:t>
            </a:r>
            <a:r>
              <a:rPr lang="en-US" dirty="0"/>
              <a:t> Extensions</a:t>
            </a:r>
          </a:p>
          <a:p>
            <a:r>
              <a:rPr lang="en-US" dirty="0"/>
              <a:t>POSIX.2: Shell and Utilities</a:t>
            </a:r>
          </a:p>
        </p:txBody>
      </p:sp>
    </p:spTree>
    <p:extLst>
      <p:ext uri="{BB962C8B-B14F-4D97-AF65-F5344CB8AC3E}">
        <p14:creationId xmlns:p14="http://schemas.microsoft.com/office/powerpoint/2010/main" val="64102089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POSIX (</a:t>
            </a:r>
            <a:r>
              <a:rPr lang="en-US" dirty="0" err="1"/>
              <a:t>cont</a:t>
            </a:r>
            <a:r>
              <a:rPr lang="en-US" dirty="0"/>
              <a:t>)</a:t>
            </a:r>
          </a:p>
        </p:txBody>
      </p:sp>
      <p:sp>
        <p:nvSpPr>
          <p:cNvPr id="3" name="Content Placeholder 2"/>
          <p:cNvSpPr>
            <a:spLocks noGrp="1"/>
          </p:cNvSpPr>
          <p:nvPr>
            <p:ph idx="1"/>
          </p:nvPr>
        </p:nvSpPr>
        <p:spPr>
          <a:xfrm>
            <a:off x="228600" y="762000"/>
            <a:ext cx="8763000" cy="5943600"/>
          </a:xfrm>
        </p:spPr>
        <p:txBody>
          <a:bodyPr>
            <a:normAutofit fontScale="85000" lnSpcReduction="20000"/>
          </a:bodyPr>
          <a:lstStyle/>
          <a:p>
            <a:r>
              <a:rPr lang="en-US" dirty="0"/>
              <a:t>Process Primitives:</a:t>
            </a:r>
          </a:p>
          <a:p>
            <a:pPr lvl="1"/>
            <a:r>
              <a:rPr lang="en-US" dirty="0"/>
              <a:t>fork, </a:t>
            </a:r>
            <a:r>
              <a:rPr lang="en-US" dirty="0" err="1"/>
              <a:t>execl</a:t>
            </a:r>
            <a:r>
              <a:rPr lang="en-US" dirty="0"/>
              <a:t>, </a:t>
            </a:r>
            <a:r>
              <a:rPr lang="en-US" dirty="0" err="1"/>
              <a:t>execlp</a:t>
            </a:r>
            <a:r>
              <a:rPr lang="en-US" dirty="0"/>
              <a:t>, </a:t>
            </a:r>
            <a:r>
              <a:rPr lang="en-US" dirty="0" err="1"/>
              <a:t>execv</a:t>
            </a:r>
            <a:r>
              <a:rPr lang="en-US" dirty="0"/>
              <a:t>, </a:t>
            </a:r>
            <a:r>
              <a:rPr lang="en-US" dirty="0" err="1"/>
              <a:t>execve</a:t>
            </a:r>
            <a:r>
              <a:rPr lang="en-US" dirty="0"/>
              <a:t>, </a:t>
            </a:r>
            <a:r>
              <a:rPr lang="en-US" dirty="0" err="1"/>
              <a:t>execvp</a:t>
            </a:r>
            <a:r>
              <a:rPr lang="en-US" dirty="0"/>
              <a:t>, wit, </a:t>
            </a:r>
            <a:r>
              <a:rPr lang="en-US" dirty="0" err="1"/>
              <a:t>waitpid</a:t>
            </a:r>
            <a:endParaRPr lang="en-US" dirty="0"/>
          </a:p>
          <a:p>
            <a:pPr lvl="1"/>
            <a:r>
              <a:rPr lang="en-US" dirty="0"/>
              <a:t>_exit, kill, </a:t>
            </a:r>
            <a:r>
              <a:rPr lang="en-US" dirty="0" err="1"/>
              <a:t>sigxxx</a:t>
            </a:r>
            <a:r>
              <a:rPr lang="en-US" dirty="0"/>
              <a:t>, alarm, pause, sleep….</a:t>
            </a:r>
          </a:p>
          <a:p>
            <a:r>
              <a:rPr lang="en-US" dirty="0"/>
              <a:t>Example file access primitives:</a:t>
            </a:r>
          </a:p>
          <a:p>
            <a:pPr lvl="1"/>
            <a:r>
              <a:rPr lang="en-US" dirty="0" err="1"/>
              <a:t>opendir</a:t>
            </a:r>
            <a:r>
              <a:rPr lang="en-US" dirty="0"/>
              <a:t>, </a:t>
            </a:r>
            <a:r>
              <a:rPr lang="en-US" dirty="0" err="1"/>
              <a:t>readdir</a:t>
            </a:r>
            <a:r>
              <a:rPr lang="en-US" dirty="0"/>
              <a:t>, </a:t>
            </a:r>
            <a:r>
              <a:rPr lang="en-US" dirty="0" err="1"/>
              <a:t>rewinddir</a:t>
            </a:r>
            <a:r>
              <a:rPr lang="en-US" dirty="0"/>
              <a:t>, </a:t>
            </a:r>
            <a:r>
              <a:rPr lang="en-US" dirty="0" err="1"/>
              <a:t>closedir</a:t>
            </a:r>
            <a:r>
              <a:rPr lang="en-US" dirty="0"/>
              <a:t>, </a:t>
            </a:r>
            <a:r>
              <a:rPr lang="en-US" dirty="0" err="1"/>
              <a:t>chdir</a:t>
            </a:r>
            <a:r>
              <a:rPr lang="en-US" dirty="0"/>
              <a:t>, </a:t>
            </a:r>
            <a:r>
              <a:rPr lang="en-US" dirty="0" err="1"/>
              <a:t>getcwd</a:t>
            </a:r>
            <a:r>
              <a:rPr lang="en-US" dirty="0"/>
              <a:t>, open, </a:t>
            </a:r>
            <a:r>
              <a:rPr lang="en-US" dirty="0" err="1"/>
              <a:t>creat</a:t>
            </a:r>
            <a:r>
              <a:rPr lang="en-US" dirty="0"/>
              <a:t>, </a:t>
            </a:r>
            <a:r>
              <a:rPr lang="en-US" dirty="0" err="1"/>
              <a:t>umask</a:t>
            </a:r>
            <a:r>
              <a:rPr lang="en-US" dirty="0"/>
              <a:t>, link, </a:t>
            </a:r>
            <a:r>
              <a:rPr lang="en-US" dirty="0" err="1"/>
              <a:t>mkdir</a:t>
            </a:r>
            <a:r>
              <a:rPr lang="en-US" dirty="0"/>
              <a:t>, unlink, </a:t>
            </a:r>
            <a:r>
              <a:rPr lang="en-US" dirty="0" err="1"/>
              <a:t>rmdir</a:t>
            </a:r>
            <a:r>
              <a:rPr lang="en-US" dirty="0"/>
              <a:t>, rename, stat, </a:t>
            </a:r>
            <a:r>
              <a:rPr lang="en-US" dirty="0" err="1"/>
              <a:t>fstat</a:t>
            </a:r>
            <a:r>
              <a:rPr lang="en-US" dirty="0"/>
              <a:t>, access, </a:t>
            </a:r>
            <a:r>
              <a:rPr lang="en-US" dirty="0" err="1"/>
              <a:t>fchmod</a:t>
            </a:r>
            <a:r>
              <a:rPr lang="en-US" dirty="0"/>
              <a:t>, </a:t>
            </a:r>
            <a:r>
              <a:rPr lang="en-US" dirty="0" err="1"/>
              <a:t>chown</a:t>
            </a:r>
            <a:r>
              <a:rPr lang="en-US" dirty="0"/>
              <a:t>, </a:t>
            </a:r>
            <a:r>
              <a:rPr lang="en-US" dirty="0" err="1"/>
              <a:t>utime</a:t>
            </a:r>
            <a:r>
              <a:rPr lang="en-US" dirty="0"/>
              <a:t>, </a:t>
            </a:r>
            <a:r>
              <a:rPr lang="en-US" dirty="0" err="1"/>
              <a:t>ftruncate,pathconf,fpathconf</a:t>
            </a:r>
            <a:endParaRPr lang="en-US" dirty="0"/>
          </a:p>
          <a:p>
            <a:r>
              <a:rPr lang="en-US" dirty="0"/>
              <a:t>I/O primitives:</a:t>
            </a:r>
          </a:p>
          <a:p>
            <a:pPr lvl="1"/>
            <a:r>
              <a:rPr lang="en-US" dirty="0"/>
              <a:t>pipe, dup, dup2, close, read, write, </a:t>
            </a:r>
            <a:r>
              <a:rPr lang="en-US" dirty="0" err="1"/>
              <a:t>fcntl</a:t>
            </a:r>
            <a:r>
              <a:rPr lang="en-US" dirty="0"/>
              <a:t>, </a:t>
            </a:r>
            <a:r>
              <a:rPr lang="en-US" dirty="0" err="1"/>
              <a:t>lseek</a:t>
            </a:r>
            <a:r>
              <a:rPr lang="en-US" dirty="0"/>
              <a:t>, </a:t>
            </a:r>
            <a:r>
              <a:rPr lang="en-US" dirty="0" err="1"/>
              <a:t>fsync</a:t>
            </a:r>
            <a:r>
              <a:rPr lang="en-US" dirty="0"/>
              <a:t> </a:t>
            </a:r>
          </a:p>
          <a:p>
            <a:r>
              <a:rPr lang="en-US" dirty="0"/>
              <a:t>C-Language primitives:</a:t>
            </a:r>
          </a:p>
          <a:p>
            <a:pPr lvl="1"/>
            <a:r>
              <a:rPr lang="en-US" dirty="0"/>
              <a:t>abort, exit, </a:t>
            </a:r>
            <a:r>
              <a:rPr lang="en-US" dirty="0" err="1"/>
              <a:t>fclose</a:t>
            </a:r>
            <a:r>
              <a:rPr lang="en-US" dirty="0"/>
              <a:t>, </a:t>
            </a:r>
            <a:r>
              <a:rPr lang="en-US" dirty="0" err="1"/>
              <a:t>fdopen</a:t>
            </a:r>
            <a:r>
              <a:rPr lang="en-US" dirty="0"/>
              <a:t>, </a:t>
            </a:r>
            <a:r>
              <a:rPr lang="en-US" dirty="0" err="1"/>
              <a:t>fflush</a:t>
            </a:r>
            <a:r>
              <a:rPr lang="en-US" dirty="0"/>
              <a:t>, </a:t>
            </a:r>
            <a:r>
              <a:rPr lang="en-US" dirty="0" err="1"/>
              <a:t>fgetc</a:t>
            </a:r>
            <a:r>
              <a:rPr lang="en-US" dirty="0"/>
              <a:t>, </a:t>
            </a:r>
            <a:r>
              <a:rPr lang="en-US" dirty="0" err="1"/>
              <a:t>fgets</a:t>
            </a:r>
            <a:r>
              <a:rPr lang="en-US" dirty="0"/>
              <a:t>, </a:t>
            </a:r>
            <a:r>
              <a:rPr lang="en-US" dirty="0" err="1"/>
              <a:t>fileno</a:t>
            </a:r>
            <a:r>
              <a:rPr lang="en-US" dirty="0"/>
              <a:t>, </a:t>
            </a:r>
            <a:r>
              <a:rPr lang="en-US" dirty="0" err="1"/>
              <a:t>fopen</a:t>
            </a:r>
            <a:r>
              <a:rPr lang="en-US" dirty="0"/>
              <a:t>, </a:t>
            </a:r>
            <a:r>
              <a:rPr lang="en-US" dirty="0" err="1"/>
              <a:t>fprintf</a:t>
            </a:r>
            <a:r>
              <a:rPr lang="en-US" dirty="0"/>
              <a:t>, </a:t>
            </a:r>
            <a:r>
              <a:rPr lang="en-US" dirty="0" err="1"/>
              <a:t>fputc</a:t>
            </a:r>
            <a:r>
              <a:rPr lang="en-US" dirty="0"/>
              <a:t>, </a:t>
            </a:r>
            <a:r>
              <a:rPr lang="en-US" dirty="0" err="1"/>
              <a:t>fputs</a:t>
            </a:r>
            <a:r>
              <a:rPr lang="en-US" dirty="0"/>
              <a:t>, </a:t>
            </a:r>
            <a:r>
              <a:rPr lang="en-US" dirty="0" err="1"/>
              <a:t>fread</a:t>
            </a:r>
            <a:r>
              <a:rPr lang="en-US" dirty="0"/>
              <a:t>, </a:t>
            </a:r>
            <a:r>
              <a:rPr lang="en-US" dirty="0" err="1"/>
              <a:t>freopen</a:t>
            </a:r>
            <a:r>
              <a:rPr lang="en-US" dirty="0"/>
              <a:t>, </a:t>
            </a:r>
            <a:r>
              <a:rPr lang="en-US" dirty="0" err="1"/>
              <a:t>fscanf</a:t>
            </a:r>
            <a:r>
              <a:rPr lang="en-US" dirty="0"/>
              <a:t>, </a:t>
            </a:r>
            <a:r>
              <a:rPr lang="en-US" dirty="0" err="1"/>
              <a:t>fseek</a:t>
            </a:r>
            <a:r>
              <a:rPr lang="en-US" dirty="0"/>
              <a:t>, </a:t>
            </a:r>
            <a:r>
              <a:rPr lang="en-US" dirty="0" err="1"/>
              <a:t>ftell</a:t>
            </a:r>
            <a:r>
              <a:rPr lang="en-US" dirty="0"/>
              <a:t>, </a:t>
            </a:r>
            <a:r>
              <a:rPr lang="en-US" dirty="0" err="1"/>
              <a:t>fwrite</a:t>
            </a:r>
            <a:r>
              <a:rPr lang="en-US" dirty="0"/>
              <a:t>, </a:t>
            </a:r>
            <a:r>
              <a:rPr lang="en-US" dirty="0" err="1"/>
              <a:t>getc</a:t>
            </a:r>
            <a:r>
              <a:rPr lang="en-US" dirty="0"/>
              <a:t>, </a:t>
            </a:r>
            <a:r>
              <a:rPr lang="en-US" dirty="0" err="1"/>
              <a:t>getchar</a:t>
            </a:r>
            <a:r>
              <a:rPr lang="en-US" dirty="0"/>
              <a:t>, gets, </a:t>
            </a:r>
            <a:r>
              <a:rPr lang="en-US" dirty="0" err="1"/>
              <a:t>perror</a:t>
            </a:r>
            <a:r>
              <a:rPr lang="en-US" dirty="0"/>
              <a:t>, </a:t>
            </a:r>
            <a:r>
              <a:rPr lang="en-US" dirty="0" err="1"/>
              <a:t>printf</a:t>
            </a:r>
            <a:r>
              <a:rPr lang="en-US" dirty="0"/>
              <a:t>, </a:t>
            </a:r>
            <a:r>
              <a:rPr lang="en-US" dirty="0" err="1"/>
              <a:t>putc</a:t>
            </a:r>
            <a:r>
              <a:rPr lang="en-US" dirty="0"/>
              <a:t>, </a:t>
            </a:r>
            <a:r>
              <a:rPr lang="en-US" dirty="0" err="1"/>
              <a:t>putchar</a:t>
            </a:r>
            <a:r>
              <a:rPr lang="en-US" dirty="0"/>
              <a:t>, puts, remove, rewind, </a:t>
            </a:r>
            <a:r>
              <a:rPr lang="en-US" dirty="0" err="1"/>
              <a:t>scanf</a:t>
            </a:r>
            <a:r>
              <a:rPr lang="en-US" dirty="0"/>
              <a:t>, </a:t>
            </a:r>
            <a:r>
              <a:rPr lang="en-US" dirty="0" err="1"/>
              <a:t>setlocale</a:t>
            </a:r>
            <a:r>
              <a:rPr lang="en-US" dirty="0"/>
              <a:t>, </a:t>
            </a:r>
            <a:r>
              <a:rPr lang="en-US" dirty="0" err="1"/>
              <a:t>siglongjmp</a:t>
            </a:r>
            <a:r>
              <a:rPr lang="en-US" dirty="0"/>
              <a:t>, </a:t>
            </a:r>
            <a:r>
              <a:rPr lang="en-US" dirty="0" err="1"/>
              <a:t>sigsetjmp</a:t>
            </a:r>
            <a:r>
              <a:rPr lang="en-US" dirty="0"/>
              <a:t>, </a:t>
            </a:r>
            <a:r>
              <a:rPr lang="en-US" dirty="0" err="1"/>
              <a:t>tmpfile</a:t>
            </a:r>
            <a:r>
              <a:rPr lang="en-US" dirty="0"/>
              <a:t>, </a:t>
            </a:r>
            <a:r>
              <a:rPr lang="en-US" dirty="0" err="1"/>
              <a:t>tmpnam</a:t>
            </a:r>
            <a:r>
              <a:rPr lang="en-US" dirty="0"/>
              <a:t>, </a:t>
            </a:r>
            <a:r>
              <a:rPr lang="en-US" dirty="0" err="1"/>
              <a:t>tzset</a:t>
            </a:r>
            <a:endParaRPr lang="en-US" dirty="0"/>
          </a:p>
          <a:p>
            <a:r>
              <a:rPr lang="en-US" dirty="0"/>
              <a:t>Synchronization:</a:t>
            </a:r>
          </a:p>
          <a:p>
            <a:pPr lvl="1"/>
            <a:r>
              <a:rPr lang="en-US" dirty="0" err="1"/>
              <a:t>sem_init</a:t>
            </a:r>
            <a:r>
              <a:rPr lang="en-US" dirty="0"/>
              <a:t>, </a:t>
            </a:r>
            <a:r>
              <a:rPr lang="en-US" dirty="0" err="1"/>
              <a:t>sem_destroy</a:t>
            </a:r>
            <a:r>
              <a:rPr lang="en-US" dirty="0"/>
              <a:t>, </a:t>
            </a:r>
            <a:r>
              <a:rPr lang="en-US" dirty="0" err="1"/>
              <a:t>sem_wait</a:t>
            </a:r>
            <a:r>
              <a:rPr lang="en-US" dirty="0"/>
              <a:t>, </a:t>
            </a:r>
            <a:r>
              <a:rPr lang="en-US" dirty="0" err="1"/>
              <a:t>sem_trywait</a:t>
            </a:r>
            <a:r>
              <a:rPr lang="en-US" dirty="0"/>
              <a:t>, </a:t>
            </a:r>
            <a:r>
              <a:rPr lang="en-US" dirty="0" err="1"/>
              <a:t>sem_post</a:t>
            </a:r>
            <a:r>
              <a:rPr lang="en-US" dirty="0"/>
              <a:t>, </a:t>
            </a:r>
            <a:r>
              <a:rPr lang="en-US" dirty="0" err="1"/>
              <a:t>pthread_mutex_init</a:t>
            </a:r>
            <a:r>
              <a:rPr lang="en-US" dirty="0"/>
              <a:t>, </a:t>
            </a:r>
            <a:r>
              <a:rPr lang="en-US" dirty="0" err="1"/>
              <a:t>pthread_mutex_destroy</a:t>
            </a:r>
            <a:r>
              <a:rPr lang="en-US" dirty="0"/>
              <a:t>, </a:t>
            </a:r>
            <a:r>
              <a:rPr lang="en-US" dirty="0" err="1"/>
              <a:t>pthread_mutex_lock</a:t>
            </a:r>
            <a:r>
              <a:rPr lang="en-US" dirty="0"/>
              <a:t>, </a:t>
            </a:r>
            <a:r>
              <a:rPr lang="en-US" dirty="0" err="1"/>
              <a:t>pthread_mutex_trylock</a:t>
            </a:r>
            <a:r>
              <a:rPr lang="en-US" dirty="0"/>
              <a:t>, </a:t>
            </a:r>
            <a:r>
              <a:rPr lang="en-US" dirty="0" err="1"/>
              <a:t>pthread_mutex_unlock</a:t>
            </a:r>
            <a:r>
              <a:rPr lang="en-US" dirty="0"/>
              <a:t>  </a:t>
            </a:r>
          </a:p>
          <a:p>
            <a:r>
              <a:rPr lang="en-US" dirty="0"/>
              <a:t>Memory Management</a:t>
            </a:r>
          </a:p>
          <a:p>
            <a:pPr lvl="1"/>
            <a:r>
              <a:rPr lang="en-US" dirty="0" err="1"/>
              <a:t>mmap</a:t>
            </a:r>
            <a:r>
              <a:rPr lang="en-US" dirty="0"/>
              <a:t>, </a:t>
            </a:r>
            <a:r>
              <a:rPr lang="en-US" dirty="0" err="1"/>
              <a:t>mprotect</a:t>
            </a:r>
            <a:r>
              <a:rPr lang="en-US" dirty="0"/>
              <a:t>, </a:t>
            </a:r>
            <a:r>
              <a:rPr lang="en-US" dirty="0" err="1"/>
              <a:t>msync</a:t>
            </a:r>
            <a:r>
              <a:rPr lang="en-US" dirty="0"/>
              <a:t>, </a:t>
            </a:r>
            <a:r>
              <a:rPr lang="en-US" dirty="0" err="1"/>
              <a:t>munmap</a:t>
            </a:r>
            <a:r>
              <a:rPr lang="en-US" dirty="0"/>
              <a:t> </a:t>
            </a:r>
          </a:p>
        </p:txBody>
      </p:sp>
    </p:spTree>
    <p:extLst>
      <p:ext uri="{BB962C8B-B14F-4D97-AF65-F5344CB8AC3E}">
        <p14:creationId xmlns:p14="http://schemas.microsoft.com/office/powerpoint/2010/main" val="9559522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042988" y="76200"/>
            <a:ext cx="7648575" cy="576262"/>
          </a:xfrm>
        </p:spPr>
        <p:txBody>
          <a:bodyPr/>
          <a:lstStyle/>
          <a:p>
            <a:pPr eaLnBrk="1" hangingPunct="1"/>
            <a:r>
              <a:rPr lang="en-US" sz="2800" dirty="0"/>
              <a:t>Examples of Windows and </a:t>
            </a:r>
            <a:br>
              <a:rPr lang="en-US" sz="2800" dirty="0"/>
            </a:br>
            <a:r>
              <a:rPr lang="en-US" sz="2800" dirty="0"/>
              <a:t>Unix System Calls</a:t>
            </a:r>
          </a:p>
        </p:txBody>
      </p:sp>
      <p:pic>
        <p:nvPicPr>
          <p:cNvPr id="52226" name="Picture 6" descr="OS8-p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762000"/>
            <a:ext cx="6605588" cy="589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54537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0600" y="0"/>
            <a:ext cx="7162800" cy="762000"/>
          </a:xfrm>
        </p:spPr>
        <p:txBody>
          <a:bodyPr/>
          <a:lstStyle/>
          <a:p>
            <a:r>
              <a:rPr lang="en-US" dirty="0"/>
              <a:t>Operating </a:t>
            </a:r>
            <a:r>
              <a:rPr lang="en-US"/>
              <a:t>Systems Structures</a:t>
            </a:r>
            <a:endParaRPr lang="en-US" dirty="0"/>
          </a:p>
        </p:txBody>
      </p:sp>
      <p:sp>
        <p:nvSpPr>
          <p:cNvPr id="49155" name="Rectangle 3"/>
          <p:cNvSpPr>
            <a:spLocks noGrp="1" noChangeArrowheads="1"/>
          </p:cNvSpPr>
          <p:nvPr>
            <p:ph type="body" idx="1"/>
          </p:nvPr>
        </p:nvSpPr>
        <p:spPr>
          <a:xfrm>
            <a:off x="609600" y="990600"/>
            <a:ext cx="7924800" cy="4648200"/>
          </a:xfrm>
        </p:spPr>
        <p:txBody>
          <a:bodyPr/>
          <a:lstStyle/>
          <a:p>
            <a:r>
              <a:rPr lang="en-US" altLang="zh-CN" dirty="0"/>
              <a:t>Simple Structure vs. Layered Structure</a:t>
            </a:r>
          </a:p>
          <a:p>
            <a:r>
              <a:rPr lang="en-US" altLang="zh-CN" dirty="0"/>
              <a:t>Monolithic kernel </a:t>
            </a:r>
          </a:p>
          <a:p>
            <a:pPr lvl="1"/>
            <a:r>
              <a:rPr lang="en-US" altLang="zh-CN" dirty="0"/>
              <a:t>All OS functions in kernel space</a:t>
            </a:r>
          </a:p>
          <a:p>
            <a:r>
              <a:rPr lang="en-US" dirty="0"/>
              <a:t>Microkernel</a:t>
            </a:r>
          </a:p>
          <a:p>
            <a:pPr lvl="1"/>
            <a:r>
              <a:rPr lang="en-US" dirty="0"/>
              <a:t>Many OS functions implemented as user-level processes</a:t>
            </a:r>
          </a:p>
          <a:p>
            <a:r>
              <a:rPr lang="en-US" dirty="0" err="1"/>
              <a:t>ExoKernel</a:t>
            </a:r>
            <a:endParaRPr lang="en-US" dirty="0"/>
          </a:p>
          <a:p>
            <a:r>
              <a:rPr lang="en-US" dirty="0"/>
              <a:t>Cell-based OS (Space-Time Partitioning)</a:t>
            </a:r>
          </a:p>
          <a:p>
            <a:pPr lvl="1"/>
            <a:endParaRPr lang="en-US" dirty="0"/>
          </a:p>
          <a:p>
            <a:endParaRPr lang="en-US" dirty="0"/>
          </a:p>
        </p:txBody>
      </p:sp>
    </p:spTree>
    <p:extLst>
      <p:ext uri="{BB962C8B-B14F-4D97-AF65-F5344CB8AC3E}">
        <p14:creationId xmlns:p14="http://schemas.microsoft.com/office/powerpoint/2010/main" val="260231095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Simple Structure </a:t>
            </a:r>
            <a:endParaRPr lang="en-US" sz="1800" dirty="0"/>
          </a:p>
        </p:txBody>
      </p:sp>
      <p:sp>
        <p:nvSpPr>
          <p:cNvPr id="50179" name="Rectangle 3"/>
          <p:cNvSpPr>
            <a:spLocks noGrp="1" noChangeArrowheads="1"/>
          </p:cNvSpPr>
          <p:nvPr>
            <p:ph type="body" idx="1"/>
          </p:nvPr>
        </p:nvSpPr>
        <p:spPr>
          <a:xfrm>
            <a:off x="152400" y="914400"/>
            <a:ext cx="8763000" cy="5867400"/>
          </a:xfrm>
        </p:spPr>
        <p:txBody>
          <a:bodyPr>
            <a:normAutofit fontScale="92500"/>
          </a:bodyPr>
          <a:lstStyle/>
          <a:p>
            <a:r>
              <a:rPr lang="en-US" dirty="0"/>
              <a:t>All aspects of the OS linked together in one binary</a:t>
            </a:r>
          </a:p>
          <a:p>
            <a:pPr lvl="1"/>
            <a:r>
              <a:rPr lang="en-US" dirty="0"/>
              <a:t>APIs not carefully designed (and/or lots of global variables)</a:t>
            </a:r>
          </a:p>
          <a:p>
            <a:pPr lvl="1"/>
            <a:r>
              <a:rPr lang="en-US" dirty="0"/>
              <a:t>Interfaces and levels of functionality not well separated</a:t>
            </a:r>
          </a:p>
          <a:p>
            <a:pPr lvl="1"/>
            <a:r>
              <a:rPr lang="en-US" dirty="0"/>
              <a:t>No address protection</a:t>
            </a:r>
          </a:p>
          <a:p>
            <a:r>
              <a:rPr lang="en-US" dirty="0"/>
              <a:t>Example: MS-DOS</a:t>
            </a:r>
          </a:p>
          <a:p>
            <a:pPr lvl="1"/>
            <a:r>
              <a:rPr lang="en-US" dirty="0"/>
              <a:t>provide the most functionality</a:t>
            </a:r>
            <a:br>
              <a:rPr lang="en-US" dirty="0"/>
            </a:br>
            <a:r>
              <a:rPr lang="en-US" dirty="0"/>
              <a:t>in the least space</a:t>
            </a:r>
          </a:p>
          <a:p>
            <a:pPr lvl="1"/>
            <a:r>
              <a:rPr lang="en-US" dirty="0"/>
              <a:t>Made sense in early days</a:t>
            </a:r>
            <a:br>
              <a:rPr lang="en-US" dirty="0"/>
            </a:br>
            <a:r>
              <a:rPr lang="en-US" dirty="0"/>
              <a:t>of personal computers with</a:t>
            </a:r>
            <a:br>
              <a:rPr lang="en-US" dirty="0"/>
            </a:br>
            <a:r>
              <a:rPr lang="en-US" dirty="0"/>
              <a:t>limited processors (e.g. 6502)</a:t>
            </a:r>
          </a:p>
          <a:p>
            <a:r>
              <a:rPr lang="en-US" dirty="0"/>
              <a:t>Advantages?</a:t>
            </a:r>
          </a:p>
          <a:p>
            <a:pPr lvl="1"/>
            <a:r>
              <a:rPr lang="en-US" dirty="0"/>
              <a:t>Low memory footprint</a:t>
            </a:r>
          </a:p>
          <a:p>
            <a:r>
              <a:rPr lang="en-US" dirty="0"/>
              <a:t>Disadvantages?</a:t>
            </a:r>
          </a:p>
          <a:p>
            <a:pPr lvl="1"/>
            <a:r>
              <a:rPr lang="en-US" dirty="0"/>
              <a:t>Very fragile, no enforcement</a:t>
            </a:r>
            <a:br>
              <a:rPr lang="en-US" dirty="0"/>
            </a:br>
            <a:r>
              <a:rPr lang="en-US" dirty="0"/>
              <a:t>of structure/boundaries</a:t>
            </a:r>
          </a:p>
          <a:p>
            <a:r>
              <a:rPr lang="en-US" dirty="0"/>
              <a:t>Still used in resource-constrained embedded systems</a:t>
            </a:r>
          </a:p>
        </p:txBody>
      </p:sp>
      <p:pic>
        <p:nvPicPr>
          <p:cNvPr id="5018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1720" t="757" r="11531" b="757"/>
          <a:stretch>
            <a:fillRect/>
          </a:stretch>
        </p:blipFill>
        <p:spPr bwMode="auto">
          <a:xfrm>
            <a:off x="5029200" y="2325687"/>
            <a:ext cx="3759200" cy="3617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69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anim calcmode="lin" valueType="num">
                                      <p:cBhvr additive="base">
                                        <p:cTn id="11" dur="500" fill="hold"/>
                                        <p:tgtEl>
                                          <p:spTgt spid="501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01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 calcmode="lin" valueType="num">
                                      <p:cBhvr additive="base">
                                        <p:cTn id="15" dur="500" fill="hold"/>
                                        <p:tgtEl>
                                          <p:spTgt spid="501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01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anim calcmode="lin" valueType="num">
                                      <p:cBhvr additive="base">
                                        <p:cTn id="19" dur="500" fill="hold"/>
                                        <p:tgtEl>
                                          <p:spTgt spid="50179">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179">
                                            <p:txEl>
                                              <p:pRg st="4" end="4"/>
                                            </p:txEl>
                                          </p:spTgt>
                                        </p:tgtEl>
                                        <p:attrNameLst>
                                          <p:attrName>style.visibility</p:attrName>
                                        </p:attrNameLst>
                                      </p:cBhvr>
                                      <p:to>
                                        <p:strVal val="visible"/>
                                      </p:to>
                                    </p:set>
                                    <p:anim calcmode="lin" valueType="num">
                                      <p:cBhvr additive="base">
                                        <p:cTn id="25" dur="500" fill="hold"/>
                                        <p:tgtEl>
                                          <p:spTgt spid="5017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017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50179">
                                            <p:txEl>
                                              <p:pRg st="5" end="5"/>
                                            </p:txEl>
                                          </p:spTgt>
                                        </p:tgtEl>
                                        <p:attrNameLst>
                                          <p:attrName>style.visibility</p:attrName>
                                        </p:attrNameLst>
                                      </p:cBhvr>
                                      <p:to>
                                        <p:strVal val="visible"/>
                                      </p:to>
                                    </p:set>
                                    <p:anim calcmode="lin" valueType="num">
                                      <p:cBhvr additive="base">
                                        <p:cTn id="29" dur="500" fill="hold"/>
                                        <p:tgtEl>
                                          <p:spTgt spid="5017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017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50179">
                                            <p:txEl>
                                              <p:pRg st="6" end="6"/>
                                            </p:txEl>
                                          </p:spTgt>
                                        </p:tgtEl>
                                        <p:attrNameLst>
                                          <p:attrName>style.visibility</p:attrName>
                                        </p:attrNameLst>
                                      </p:cBhvr>
                                      <p:to>
                                        <p:strVal val="visible"/>
                                      </p:to>
                                    </p:set>
                                    <p:anim calcmode="lin" valueType="num">
                                      <p:cBhvr additive="base">
                                        <p:cTn id="33" dur="500" fill="hold"/>
                                        <p:tgtEl>
                                          <p:spTgt spid="5017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50179">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80"/>
                                        </p:tgtEl>
                                        <p:attrNameLst>
                                          <p:attrName>style.visibility</p:attrName>
                                        </p:attrNameLst>
                                      </p:cBhvr>
                                      <p:to>
                                        <p:strVal val="visible"/>
                                      </p:to>
                                    </p:set>
                                    <p:anim calcmode="lin" valueType="num">
                                      <p:cBhvr additive="base">
                                        <p:cTn id="37" dur="500" fill="hold"/>
                                        <p:tgtEl>
                                          <p:spTgt spid="50180"/>
                                        </p:tgtEl>
                                        <p:attrNameLst>
                                          <p:attrName>ppt_x</p:attrName>
                                        </p:attrNameLst>
                                      </p:cBhvr>
                                      <p:tavLst>
                                        <p:tav tm="0">
                                          <p:val>
                                            <p:strVal val="#ppt_x"/>
                                          </p:val>
                                        </p:tav>
                                        <p:tav tm="100000">
                                          <p:val>
                                            <p:strVal val="#ppt_x"/>
                                          </p:val>
                                        </p:tav>
                                      </p:tavLst>
                                    </p:anim>
                                    <p:anim calcmode="lin" valueType="num">
                                      <p:cBhvr additive="base">
                                        <p:cTn id="3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0179">
                                            <p:txEl>
                                              <p:pRg st="7" end="7"/>
                                            </p:txEl>
                                          </p:spTgt>
                                        </p:tgtEl>
                                        <p:attrNameLst>
                                          <p:attrName>style.visibility</p:attrName>
                                        </p:attrNameLst>
                                      </p:cBhvr>
                                      <p:to>
                                        <p:strVal val="visible"/>
                                      </p:to>
                                    </p:set>
                                    <p:anim calcmode="lin" valueType="num">
                                      <p:cBhvr additive="base">
                                        <p:cTn id="43" dur="500" fill="hold"/>
                                        <p:tgtEl>
                                          <p:spTgt spid="501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0179">
                                            <p:txEl>
                                              <p:pRg st="7" end="7"/>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0179">
                                            <p:txEl>
                                              <p:pRg st="8" end="8"/>
                                            </p:txEl>
                                          </p:spTgt>
                                        </p:tgtEl>
                                        <p:attrNameLst>
                                          <p:attrName>style.visibility</p:attrName>
                                        </p:attrNameLst>
                                      </p:cBhvr>
                                      <p:to>
                                        <p:strVal val="visible"/>
                                      </p:to>
                                    </p:set>
                                    <p:anim calcmode="lin" valueType="num">
                                      <p:cBhvr additive="base">
                                        <p:cTn id="47" dur="500" fill="hold"/>
                                        <p:tgtEl>
                                          <p:spTgt spid="50179">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01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0179">
                                            <p:txEl>
                                              <p:pRg st="9" end="9"/>
                                            </p:txEl>
                                          </p:spTgt>
                                        </p:tgtEl>
                                        <p:attrNameLst>
                                          <p:attrName>style.visibility</p:attrName>
                                        </p:attrNameLst>
                                      </p:cBhvr>
                                      <p:to>
                                        <p:strVal val="visible"/>
                                      </p:to>
                                    </p:set>
                                    <p:anim calcmode="lin" valueType="num">
                                      <p:cBhvr additive="base">
                                        <p:cTn id="53" dur="500" fill="hold"/>
                                        <p:tgtEl>
                                          <p:spTgt spid="50179">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0179">
                                            <p:txEl>
                                              <p:pRg st="9" end="9"/>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0179">
                                            <p:txEl>
                                              <p:pRg st="10" end="10"/>
                                            </p:txEl>
                                          </p:spTgt>
                                        </p:tgtEl>
                                        <p:attrNameLst>
                                          <p:attrName>style.visibility</p:attrName>
                                        </p:attrNameLst>
                                      </p:cBhvr>
                                      <p:to>
                                        <p:strVal val="visible"/>
                                      </p:to>
                                    </p:set>
                                    <p:anim calcmode="lin" valueType="num">
                                      <p:cBhvr additive="base">
                                        <p:cTn id="57" dur="500" fill="hold"/>
                                        <p:tgtEl>
                                          <p:spTgt spid="50179">
                                            <p:txEl>
                                              <p:pRg st="10" end="1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01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0179">
                                            <p:txEl>
                                              <p:pRg st="11" end="11"/>
                                            </p:txEl>
                                          </p:spTgt>
                                        </p:tgtEl>
                                        <p:attrNameLst>
                                          <p:attrName>style.visibility</p:attrName>
                                        </p:attrNameLst>
                                      </p:cBhvr>
                                      <p:to>
                                        <p:strVal val="visible"/>
                                      </p:to>
                                    </p:set>
                                    <p:anim calcmode="lin" valueType="num">
                                      <p:cBhvr additive="base">
                                        <p:cTn id="63" dur="500" fill="hold"/>
                                        <p:tgtEl>
                                          <p:spTgt spid="50179">
                                            <p:txEl>
                                              <p:pRg st="11" end="1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5017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218" name="Object 2"/>
          <p:cNvGraphicFramePr>
            <a:graphicFrameLocks noGrp="1" noChangeAspect="1"/>
          </p:cNvGraphicFramePr>
          <p:nvPr>
            <p:ph idx="1"/>
          </p:nvPr>
        </p:nvGraphicFramePr>
        <p:xfrm>
          <a:off x="6350" y="850900"/>
          <a:ext cx="9145588" cy="4964113"/>
        </p:xfrm>
        <a:graphic>
          <a:graphicData uri="http://schemas.openxmlformats.org/presentationml/2006/ole">
            <mc:AlternateContent xmlns:mc="http://schemas.openxmlformats.org/markup-compatibility/2006">
              <mc:Choice xmlns:v="urn:schemas-microsoft-com:vml" Requires="v">
                <p:oleObj spid="_x0000_s9266" name="Chart" r:id="rId4" imgW="8353349" imgH="4533900" progId="Excel.Chart.8">
                  <p:embed/>
                </p:oleObj>
              </mc:Choice>
              <mc:Fallback>
                <p:oleObj name="Chart" r:id="rId4" imgW="8353349" imgH="4533900" progId="Excel.Chart.8">
                  <p:embed/>
                  <p:pic>
                    <p:nvPicPr>
                      <p:cNvPr id="0" name="Picture 4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 y="850900"/>
                        <a:ext cx="9145588" cy="496411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219" name="Rectangle 3"/>
          <p:cNvSpPr>
            <a:spLocks noGrp="1" noChangeArrowheads="1"/>
          </p:cNvSpPr>
          <p:nvPr>
            <p:ph type="title"/>
          </p:nvPr>
        </p:nvSpPr>
        <p:spPr>
          <a:xfrm>
            <a:off x="609600" y="152400"/>
            <a:ext cx="8229600" cy="533400"/>
          </a:xfrm>
        </p:spPr>
        <p:txBody>
          <a:bodyPr/>
          <a:lstStyle/>
          <a:p>
            <a:r>
              <a:rPr lang="en-US"/>
              <a:t>New Challenge: Slowdown in Joy’s law of Performance</a:t>
            </a:r>
          </a:p>
        </p:txBody>
      </p:sp>
      <p:sp>
        <p:nvSpPr>
          <p:cNvPr id="9220" name="Text Box 4"/>
          <p:cNvSpPr txBox="1">
            <a:spLocks noChangeArrowheads="1"/>
          </p:cNvSpPr>
          <p:nvPr/>
        </p:nvSpPr>
        <p:spPr bwMode="auto">
          <a:xfrm>
            <a:off x="152400" y="5622925"/>
            <a:ext cx="4876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eaLnBrk="1" hangingPunct="1">
              <a:buFontTx/>
              <a:buChar char="•"/>
            </a:pPr>
            <a:r>
              <a:rPr lang="en-US" sz="2000">
                <a:latin typeface="Arial" charset="0"/>
                <a:cs typeface="Arial" charset="0"/>
              </a:rPr>
              <a:t> VAX	        : 25%/year 1978 to 1986</a:t>
            </a:r>
          </a:p>
          <a:p>
            <a:pPr eaLnBrk="1" hangingPunct="1">
              <a:buFontTx/>
              <a:buChar char="•"/>
            </a:pPr>
            <a:r>
              <a:rPr lang="en-US" sz="2000">
                <a:latin typeface="Arial" charset="0"/>
                <a:cs typeface="Arial" charset="0"/>
              </a:rPr>
              <a:t> RISC + x86: 52%/year 1986 to 2002</a:t>
            </a:r>
          </a:p>
          <a:p>
            <a:pPr eaLnBrk="1" hangingPunct="1">
              <a:buFontTx/>
              <a:buChar char="•"/>
            </a:pPr>
            <a:r>
              <a:rPr lang="en-US" sz="2000">
                <a:latin typeface="Arial" charset="0"/>
                <a:cs typeface="Arial" charset="0"/>
              </a:rPr>
              <a:t> RISC + x86: ??%/year 2002 to present</a:t>
            </a:r>
          </a:p>
        </p:txBody>
      </p:sp>
      <p:sp>
        <p:nvSpPr>
          <p:cNvPr id="9221" name="Text Box 5"/>
          <p:cNvSpPr txBox="1">
            <a:spLocks noChangeArrowheads="1"/>
          </p:cNvSpPr>
          <p:nvPr/>
        </p:nvSpPr>
        <p:spPr bwMode="auto">
          <a:xfrm>
            <a:off x="1143000" y="1143000"/>
            <a:ext cx="49799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b="0">
                <a:latin typeface="Times" pitchFamily="1" charset="0"/>
              </a:rPr>
              <a:t>From Hennessy and Patterson, </a:t>
            </a:r>
            <a:r>
              <a:rPr lang="en-US" sz="1600" b="0" i="1">
                <a:latin typeface="Times" pitchFamily="1" charset="0"/>
              </a:rPr>
              <a:t>Computer Architecture: A Quantitative Approach</a:t>
            </a:r>
            <a:r>
              <a:rPr lang="en-US" sz="1600" b="0">
                <a:latin typeface="Times" pitchFamily="1" charset="0"/>
              </a:rPr>
              <a:t>, 4th edition, Sept. 15, 2006</a:t>
            </a:r>
          </a:p>
        </p:txBody>
      </p:sp>
      <p:sp>
        <p:nvSpPr>
          <p:cNvPr id="297990" name="Text Box 6"/>
          <p:cNvSpPr txBox="1">
            <a:spLocks noChangeArrowheads="1"/>
          </p:cNvSpPr>
          <p:nvPr/>
        </p:nvSpPr>
        <p:spPr bwMode="auto">
          <a:xfrm>
            <a:off x="4572000" y="3733800"/>
            <a:ext cx="441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solidFill>
                  <a:srgbClr val="FF0000"/>
                </a:solidFill>
                <a:latin typeface="Arial" charset="0"/>
                <a:sym typeface="Symbol" pitchFamily="18" charset="2"/>
              </a:rPr>
              <a:t> </a:t>
            </a:r>
            <a:r>
              <a:rPr lang="en-US" sz="2400">
                <a:solidFill>
                  <a:srgbClr val="FF0000"/>
                </a:solidFill>
                <a:latin typeface="Arial" charset="0"/>
              </a:rPr>
              <a:t>Sea change in chip design: multiple “cores” or processors per chip</a:t>
            </a:r>
          </a:p>
        </p:txBody>
      </p:sp>
      <p:sp>
        <p:nvSpPr>
          <p:cNvPr id="9223" name="Text Box 7"/>
          <p:cNvSpPr txBox="1">
            <a:spLocks noChangeArrowheads="1"/>
          </p:cNvSpPr>
          <p:nvPr/>
        </p:nvSpPr>
        <p:spPr bwMode="auto">
          <a:xfrm>
            <a:off x="8686800" y="898525"/>
            <a:ext cx="49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b="0">
                <a:solidFill>
                  <a:srgbClr val="FF0000"/>
                </a:solidFill>
                <a:latin typeface="Arial" charset="0"/>
              </a:rPr>
              <a:t>3X</a:t>
            </a:r>
          </a:p>
        </p:txBody>
      </p:sp>
      <p:sp>
        <p:nvSpPr>
          <p:cNvPr id="9224" name="Line 8"/>
          <p:cNvSpPr>
            <a:spLocks noChangeShapeType="1"/>
          </p:cNvSpPr>
          <p:nvPr/>
        </p:nvSpPr>
        <p:spPr bwMode="auto">
          <a:xfrm>
            <a:off x="8763000" y="850900"/>
            <a:ext cx="0" cy="457200"/>
          </a:xfrm>
          <a:prstGeom prst="line">
            <a:avLst/>
          </a:prstGeom>
          <a:noFill/>
          <a:ln w="9525">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Layered Structure</a:t>
            </a:r>
          </a:p>
        </p:txBody>
      </p:sp>
      <p:sp>
        <p:nvSpPr>
          <p:cNvPr id="53251" name="Rectangle 3"/>
          <p:cNvSpPr>
            <a:spLocks noGrp="1" noChangeArrowheads="1"/>
          </p:cNvSpPr>
          <p:nvPr>
            <p:ph type="body" idx="1"/>
          </p:nvPr>
        </p:nvSpPr>
        <p:spPr>
          <a:xfrm>
            <a:off x="228600" y="762000"/>
            <a:ext cx="8686800" cy="5105400"/>
          </a:xfrm>
        </p:spPr>
        <p:txBody>
          <a:bodyPr>
            <a:normAutofit fontScale="92500" lnSpcReduction="20000"/>
          </a:bodyPr>
          <a:lstStyle/>
          <a:p>
            <a:pPr>
              <a:lnSpc>
                <a:spcPct val="80000"/>
              </a:lnSpc>
            </a:pPr>
            <a:r>
              <a:rPr lang="en-US" dirty="0"/>
              <a:t>Operating system is divided many layers (levels)</a:t>
            </a:r>
          </a:p>
          <a:p>
            <a:pPr lvl="1">
              <a:lnSpc>
                <a:spcPct val="80000"/>
              </a:lnSpc>
            </a:pPr>
            <a:r>
              <a:rPr lang="en-US" dirty="0"/>
              <a:t>Each built on top of lower layers</a:t>
            </a:r>
          </a:p>
          <a:p>
            <a:pPr lvl="1">
              <a:lnSpc>
                <a:spcPct val="80000"/>
              </a:lnSpc>
            </a:pPr>
            <a:r>
              <a:rPr lang="en-US" dirty="0"/>
              <a:t>Bottom layer (layer 0) is hardware</a:t>
            </a:r>
          </a:p>
          <a:p>
            <a:pPr lvl="1">
              <a:lnSpc>
                <a:spcPct val="80000"/>
              </a:lnSpc>
            </a:pPr>
            <a:r>
              <a:rPr lang="en-US" dirty="0"/>
              <a:t>Highest layer (layer N) is the user interface</a:t>
            </a:r>
          </a:p>
          <a:p>
            <a:pPr>
              <a:lnSpc>
                <a:spcPct val="80000"/>
              </a:lnSpc>
            </a:pPr>
            <a:r>
              <a:rPr lang="en-US" dirty="0"/>
              <a:t>Each layer uses functions (operations) and services of only lower-level layers</a:t>
            </a:r>
          </a:p>
          <a:p>
            <a:pPr lvl="1">
              <a:lnSpc>
                <a:spcPct val="80000"/>
              </a:lnSpc>
            </a:pPr>
            <a:r>
              <a:rPr lang="en-US" dirty="0"/>
              <a:t>Advantage: modularity </a:t>
            </a:r>
            <a:r>
              <a:rPr lang="en-US" dirty="0">
                <a:sym typeface="Symbol" pitchFamily="18" charset="2"/>
              </a:rPr>
              <a:t> Easier debugging/Maintenance</a:t>
            </a:r>
          </a:p>
          <a:p>
            <a:pPr lvl="1">
              <a:lnSpc>
                <a:spcPct val="80000"/>
              </a:lnSpc>
            </a:pPr>
            <a:r>
              <a:rPr lang="en-US" dirty="0"/>
              <a:t>Not always possible: Does process scheduler lie above or below virtual memory layer?</a:t>
            </a:r>
          </a:p>
          <a:p>
            <a:pPr lvl="2">
              <a:lnSpc>
                <a:spcPct val="80000"/>
              </a:lnSpc>
            </a:pPr>
            <a:r>
              <a:rPr lang="en-US" dirty="0"/>
              <a:t>Need to reschedule processor while waiting for paging</a:t>
            </a:r>
          </a:p>
          <a:p>
            <a:pPr lvl="2">
              <a:lnSpc>
                <a:spcPct val="80000"/>
              </a:lnSpc>
            </a:pPr>
            <a:r>
              <a:rPr lang="en-US" dirty="0"/>
              <a:t>May need to page in information about tasks</a:t>
            </a:r>
          </a:p>
          <a:p>
            <a:pPr>
              <a:lnSpc>
                <a:spcPct val="80000"/>
              </a:lnSpc>
            </a:pPr>
            <a:r>
              <a:rPr lang="en-US" dirty="0"/>
              <a:t>Important: Machine-dependent vs independent layers</a:t>
            </a:r>
          </a:p>
          <a:p>
            <a:pPr lvl="1">
              <a:lnSpc>
                <a:spcPct val="80000"/>
              </a:lnSpc>
            </a:pPr>
            <a:r>
              <a:rPr lang="en-US" dirty="0"/>
              <a:t>Easier migration between platforms</a:t>
            </a:r>
          </a:p>
          <a:p>
            <a:pPr lvl="1">
              <a:lnSpc>
                <a:spcPct val="80000"/>
              </a:lnSpc>
            </a:pPr>
            <a:r>
              <a:rPr lang="en-US" dirty="0"/>
              <a:t>Easier evolution of hardware platform</a:t>
            </a:r>
          </a:p>
          <a:p>
            <a:pPr lvl="1">
              <a:lnSpc>
                <a:spcPct val="80000"/>
              </a:lnSpc>
            </a:pPr>
            <a:r>
              <a:rPr lang="en-US" dirty="0"/>
              <a:t>Good idea for you as well!</a:t>
            </a:r>
          </a:p>
          <a:p>
            <a:pPr>
              <a:lnSpc>
                <a:spcPct val="80000"/>
              </a:lnSpc>
            </a:pPr>
            <a:r>
              <a:rPr lang="en-US" dirty="0"/>
              <a:t>Can utilize hardware enforcement</a:t>
            </a:r>
          </a:p>
          <a:p>
            <a:pPr lvl="1">
              <a:lnSpc>
                <a:spcPct val="80000"/>
              </a:lnSpc>
            </a:pPr>
            <a:r>
              <a:rPr lang="en-US" altLang="zh-CN" dirty="0"/>
              <a:t>Intel </a:t>
            </a:r>
            <a:r>
              <a:rPr lang="en-US" dirty="0"/>
              <a:t>x86 processor: 4 “rings”</a:t>
            </a:r>
          </a:p>
        </p:txBody>
      </p:sp>
      <p:pic>
        <p:nvPicPr>
          <p:cNvPr id="4" name="Picture 3">
            <a:extLst>
              <a:ext uri="{FF2B5EF4-FFF2-40B4-BE49-F238E27FC236}">
                <a16:creationId xmlns:a16="http://schemas.microsoft.com/office/drawing/2014/main" id="{02623756-C0FE-4210-AA90-0D30208E5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3089" t="708" r="13089" b="708"/>
          <a:stretch>
            <a:fillRect/>
          </a:stretch>
        </p:blipFill>
        <p:spPr bwMode="auto">
          <a:xfrm>
            <a:off x="6172656" y="3962400"/>
            <a:ext cx="2663012" cy="2667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784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Monolithic </a:t>
            </a:r>
            <a:r>
              <a:rPr lang="en-US" altLang="zh-CN" dirty="0"/>
              <a:t>Kernels</a:t>
            </a:r>
            <a:r>
              <a:rPr lang="en-US" dirty="0"/>
              <a:t>: UNIX, Windows, Ma</a:t>
            </a:r>
            <a:r>
              <a:rPr lang="en-US" altLang="zh-CN" dirty="0"/>
              <a:t>cOS</a:t>
            </a:r>
            <a:endParaRPr lang="en-US" dirty="0"/>
          </a:p>
        </p:txBody>
      </p:sp>
      <p:sp>
        <p:nvSpPr>
          <p:cNvPr id="4" name="Content Placeholder 3"/>
          <p:cNvSpPr>
            <a:spLocks noGrp="1"/>
          </p:cNvSpPr>
          <p:nvPr>
            <p:ph idx="1"/>
          </p:nvPr>
        </p:nvSpPr>
        <p:spPr>
          <a:xfrm>
            <a:off x="304800" y="4648200"/>
            <a:ext cx="8686800" cy="2057400"/>
          </a:xfrm>
        </p:spPr>
        <p:txBody>
          <a:bodyPr>
            <a:normAutofit/>
          </a:bodyPr>
          <a:lstStyle/>
          <a:p>
            <a:r>
              <a:rPr lang="en-US" dirty="0"/>
              <a:t>Two-Layered Structure: User vs Kernel</a:t>
            </a:r>
          </a:p>
          <a:p>
            <a:pPr lvl="1"/>
            <a:r>
              <a:rPr lang="en-US" dirty="0"/>
              <a:t>All code representing protection and management of resources placed in same address space</a:t>
            </a:r>
          </a:p>
          <a:p>
            <a:pPr lvl="1"/>
            <a:r>
              <a:rPr lang="en-US" dirty="0"/>
              <a:t>Compromise of one </a:t>
            </a:r>
            <a:r>
              <a:rPr lang="en-US" altLang="zh-CN" dirty="0"/>
              <a:t>OS </a:t>
            </a:r>
            <a:r>
              <a:rPr lang="en-US" dirty="0"/>
              <a:t>component can compromise whole OS</a:t>
            </a:r>
          </a:p>
          <a:p>
            <a:endParaRPr lang="en-US" dirty="0"/>
          </a:p>
        </p:txBody>
      </p:sp>
      <p:grpSp>
        <p:nvGrpSpPr>
          <p:cNvPr id="46083" name="Group 12"/>
          <p:cNvGrpSpPr>
            <a:grpSpLocks/>
          </p:cNvGrpSpPr>
          <p:nvPr/>
        </p:nvGrpSpPr>
        <p:grpSpPr bwMode="auto">
          <a:xfrm>
            <a:off x="609600" y="815975"/>
            <a:ext cx="8077200" cy="3679825"/>
            <a:chOff x="191" y="720"/>
            <a:chExt cx="5349" cy="2516"/>
          </a:xfrm>
        </p:grpSpPr>
        <p:pic>
          <p:nvPicPr>
            <p:cNvPr id="4608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l="380" t="10139" r="380" b="10139"/>
            <a:stretch>
              <a:fillRect/>
            </a:stretch>
          </p:blipFill>
          <p:spPr bwMode="auto">
            <a:xfrm>
              <a:off x="1344" y="720"/>
              <a:ext cx="4176" cy="2516"/>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5" name="Text Box 4"/>
            <p:cNvSpPr txBox="1">
              <a:spLocks noChangeArrowheads="1"/>
            </p:cNvSpPr>
            <p:nvPr/>
          </p:nvSpPr>
          <p:spPr bwMode="auto">
            <a:xfrm>
              <a:off x="260" y="945"/>
              <a:ext cx="955"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User Mode</a:t>
              </a:r>
            </a:p>
          </p:txBody>
        </p:sp>
        <p:sp>
          <p:nvSpPr>
            <p:cNvPr id="46086" name="Text Box 5"/>
            <p:cNvSpPr txBox="1">
              <a:spLocks noChangeArrowheads="1"/>
            </p:cNvSpPr>
            <p:nvPr/>
          </p:nvSpPr>
          <p:spPr bwMode="auto">
            <a:xfrm>
              <a:off x="207" y="1972"/>
              <a:ext cx="107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Kernel Mode</a:t>
              </a:r>
            </a:p>
          </p:txBody>
        </p:sp>
        <p:sp>
          <p:nvSpPr>
            <p:cNvPr id="46087" name="Line 6"/>
            <p:cNvSpPr>
              <a:spLocks noChangeShapeType="1"/>
            </p:cNvSpPr>
            <p:nvPr/>
          </p:nvSpPr>
          <p:spPr bwMode="auto">
            <a:xfrm flipV="1">
              <a:off x="191" y="1555"/>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8" name="Line 7"/>
            <p:cNvSpPr>
              <a:spLocks noChangeShapeType="1"/>
            </p:cNvSpPr>
            <p:nvPr/>
          </p:nvSpPr>
          <p:spPr bwMode="auto">
            <a:xfrm flipV="1">
              <a:off x="192" y="2784"/>
              <a:ext cx="534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89" name="Text Box 8"/>
            <p:cNvSpPr txBox="1">
              <a:spLocks noChangeArrowheads="1"/>
            </p:cNvSpPr>
            <p:nvPr/>
          </p:nvSpPr>
          <p:spPr bwMode="auto">
            <a:xfrm>
              <a:off x="301" y="2913"/>
              <a:ext cx="863"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000">
                  <a:solidFill>
                    <a:schemeClr val="hlink"/>
                  </a:solidFill>
                </a:rPr>
                <a:t>Hardware</a:t>
              </a:r>
            </a:p>
          </p:txBody>
        </p:sp>
        <p:sp>
          <p:nvSpPr>
            <p:cNvPr id="46090" name="Text Box 9"/>
            <p:cNvSpPr txBox="1">
              <a:spLocks noChangeArrowheads="1"/>
            </p:cNvSpPr>
            <p:nvPr/>
          </p:nvSpPr>
          <p:spPr bwMode="auto">
            <a:xfrm>
              <a:off x="1776" y="816"/>
              <a:ext cx="937"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Applications</a:t>
              </a:r>
            </a:p>
          </p:txBody>
        </p:sp>
        <p:sp>
          <p:nvSpPr>
            <p:cNvPr id="46091" name="Text Box 10"/>
            <p:cNvSpPr txBox="1">
              <a:spLocks noChangeArrowheads="1"/>
            </p:cNvSpPr>
            <p:nvPr/>
          </p:nvSpPr>
          <p:spPr bwMode="auto">
            <a:xfrm>
              <a:off x="1776" y="1152"/>
              <a:ext cx="109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a:t>Standard Libs</a:t>
              </a:r>
            </a:p>
          </p:txBody>
        </p:sp>
      </p:grpSp>
    </p:spTree>
    <p:extLst>
      <p:ext uri="{BB962C8B-B14F-4D97-AF65-F5344CB8AC3E}">
        <p14:creationId xmlns:p14="http://schemas.microsoft.com/office/powerpoint/2010/main" val="3419235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Microkernels</a:t>
            </a:r>
            <a:endParaRPr lang="en-US" sz="1800" dirty="0"/>
          </a:p>
        </p:txBody>
      </p:sp>
      <p:sp>
        <p:nvSpPr>
          <p:cNvPr id="55299" name="Rectangle 3"/>
          <p:cNvSpPr>
            <a:spLocks noGrp="1" noChangeArrowheads="1"/>
          </p:cNvSpPr>
          <p:nvPr>
            <p:ph type="body" idx="1"/>
          </p:nvPr>
        </p:nvSpPr>
        <p:spPr>
          <a:xfrm>
            <a:off x="228600" y="3276600"/>
            <a:ext cx="8686800" cy="3657600"/>
          </a:xfrm>
        </p:spPr>
        <p:txBody>
          <a:bodyPr>
            <a:normAutofit fontScale="92500" lnSpcReduction="10000"/>
          </a:bodyPr>
          <a:lstStyle/>
          <a:p>
            <a:pPr>
              <a:lnSpc>
                <a:spcPct val="80000"/>
              </a:lnSpc>
              <a:defRPr/>
            </a:pPr>
            <a:r>
              <a:rPr lang="en-US" dirty="0"/>
              <a:t>Moves functionality from the kernel into user space</a:t>
            </a:r>
          </a:p>
          <a:p>
            <a:pPr lvl="1">
              <a:lnSpc>
                <a:spcPct val="80000"/>
              </a:lnSpc>
              <a:defRPr/>
            </a:pPr>
            <a:r>
              <a:rPr lang="en-US" dirty="0"/>
              <a:t>Small </a:t>
            </a:r>
            <a:r>
              <a:rPr lang="en-US" altLang="zh-CN" dirty="0"/>
              <a:t>microkernel </a:t>
            </a:r>
            <a:r>
              <a:rPr lang="en-US" dirty="0"/>
              <a:t>runs at kernel level</a:t>
            </a:r>
          </a:p>
          <a:p>
            <a:pPr lvl="1">
              <a:lnSpc>
                <a:spcPct val="80000"/>
              </a:lnSpc>
              <a:defRPr/>
            </a:pPr>
            <a:r>
              <a:rPr lang="en-US" dirty="0"/>
              <a:t>OS Services built from many independent user-level processes</a:t>
            </a:r>
          </a:p>
          <a:p>
            <a:pPr>
              <a:lnSpc>
                <a:spcPct val="80000"/>
              </a:lnSpc>
              <a:defRPr/>
            </a:pPr>
            <a:r>
              <a:rPr lang="en-US" dirty="0"/>
              <a:t>Benefits:</a:t>
            </a:r>
          </a:p>
          <a:p>
            <a:pPr lvl="1">
              <a:lnSpc>
                <a:spcPct val="80000"/>
              </a:lnSpc>
              <a:defRPr/>
            </a:pPr>
            <a:r>
              <a:rPr lang="en-US" dirty="0"/>
              <a:t>Easier to extend a microkernel</a:t>
            </a:r>
          </a:p>
          <a:p>
            <a:pPr lvl="1">
              <a:lnSpc>
                <a:spcPct val="80000"/>
              </a:lnSpc>
              <a:defRPr/>
            </a:pPr>
            <a:r>
              <a:rPr lang="en-US" dirty="0"/>
              <a:t>Easier to port OS to new architectures</a:t>
            </a:r>
          </a:p>
          <a:p>
            <a:pPr lvl="1">
              <a:lnSpc>
                <a:spcPct val="80000"/>
              </a:lnSpc>
              <a:defRPr/>
            </a:pPr>
            <a:r>
              <a:rPr lang="en-US" dirty="0"/>
              <a:t>More reliable</a:t>
            </a:r>
          </a:p>
          <a:p>
            <a:pPr lvl="1">
              <a:lnSpc>
                <a:spcPct val="80000"/>
              </a:lnSpc>
              <a:defRPr/>
            </a:pPr>
            <a:r>
              <a:rPr lang="en-US" dirty="0"/>
              <a:t>Fault Isolation (parts of kernel protected from other parts)</a:t>
            </a:r>
          </a:p>
          <a:p>
            <a:pPr lvl="1">
              <a:lnSpc>
                <a:spcPct val="80000"/>
              </a:lnSpc>
              <a:defRPr/>
            </a:pPr>
            <a:r>
              <a:rPr lang="en-US" dirty="0"/>
              <a:t>More secure</a:t>
            </a:r>
          </a:p>
          <a:p>
            <a:pPr>
              <a:lnSpc>
                <a:spcPct val="80000"/>
              </a:lnSpc>
              <a:defRPr/>
            </a:pPr>
            <a:r>
              <a:rPr lang="en-US" dirty="0"/>
              <a:t>Detriments:</a:t>
            </a:r>
          </a:p>
          <a:p>
            <a:pPr lvl="1">
              <a:lnSpc>
                <a:spcPct val="80000"/>
              </a:lnSpc>
              <a:defRPr/>
            </a:pPr>
            <a:r>
              <a:rPr lang="en-US" altLang="zh-CN" dirty="0"/>
              <a:t>IPC (Inter-Process Communication) p</a:t>
            </a:r>
            <a:r>
              <a:rPr lang="en-US" dirty="0"/>
              <a:t>erformance can be slow</a:t>
            </a:r>
          </a:p>
        </p:txBody>
      </p:sp>
      <p:pic>
        <p:nvPicPr>
          <p:cNvPr id="8196" name="Content Placeholder 3"/>
          <p:cNvPicPr>
            <a:picLocks noChangeAspect="1"/>
          </p:cNvPicPr>
          <p:nvPr/>
        </p:nvPicPr>
        <p:blipFill>
          <a:blip r:embed="rId3" cstate="print">
            <a:extLst>
              <a:ext uri="{28A0092B-C50C-407E-A947-70E740481C1C}">
                <a14:useLocalDpi xmlns:a14="http://schemas.microsoft.com/office/drawing/2010/main" val="0"/>
              </a:ext>
            </a:extLst>
          </a:blip>
          <a:srcRect t="20859"/>
          <a:stretch>
            <a:fillRect/>
          </a:stretch>
        </p:blipFill>
        <p:spPr bwMode="auto">
          <a:xfrm>
            <a:off x="1219200" y="533400"/>
            <a:ext cx="6705600" cy="2830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Box 1"/>
          <p:cNvSpPr txBox="1">
            <a:spLocks noChangeArrowheads="1"/>
          </p:cNvSpPr>
          <p:nvPr/>
        </p:nvSpPr>
        <p:spPr bwMode="auto">
          <a:xfrm>
            <a:off x="5308600" y="762000"/>
            <a:ext cx="2006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1600"/>
              <a:t>Figure ©Wikipedia</a:t>
            </a:r>
          </a:p>
        </p:txBody>
      </p:sp>
      <p:sp>
        <p:nvSpPr>
          <p:cNvPr id="8198" name="TextBox 2"/>
          <p:cNvSpPr txBox="1">
            <a:spLocks noChangeArrowheads="1"/>
          </p:cNvSpPr>
          <p:nvPr/>
        </p:nvSpPr>
        <p:spPr bwMode="auto">
          <a:xfrm rot="-5400000">
            <a:off x="115887" y="1568451"/>
            <a:ext cx="16811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lgn="ctr"/>
            <a:r>
              <a:rPr lang="en-US" sz="2400"/>
              <a:t>Monolithic</a:t>
            </a:r>
          </a:p>
          <a:p>
            <a:pPr algn="ctr"/>
            <a:r>
              <a:rPr lang="en-US" sz="2400"/>
              <a:t>Kernel</a:t>
            </a:r>
          </a:p>
        </p:txBody>
      </p:sp>
      <p:sp>
        <p:nvSpPr>
          <p:cNvPr id="8199" name="TextBox 6"/>
          <p:cNvSpPr txBox="1">
            <a:spLocks noChangeArrowheads="1"/>
          </p:cNvSpPr>
          <p:nvPr/>
        </p:nvSpPr>
        <p:spPr bwMode="auto">
          <a:xfrm rot="5400000">
            <a:off x="7121525" y="171767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Comic Sans MS" pitchFamily="66" charset="0"/>
              </a:defRPr>
            </a:lvl1pPr>
            <a:lvl2pPr marL="742950" indent="-285750" eaLnBrk="0" hangingPunct="0">
              <a:defRPr b="1">
                <a:solidFill>
                  <a:schemeClr val="tx1"/>
                </a:solidFill>
                <a:latin typeface="Comic Sans MS" pitchFamily="66" charset="0"/>
              </a:defRPr>
            </a:lvl2pPr>
            <a:lvl3pPr marL="1143000" indent="-228600" eaLnBrk="0" hangingPunct="0">
              <a:defRPr b="1">
                <a:solidFill>
                  <a:schemeClr val="tx1"/>
                </a:solidFill>
                <a:latin typeface="Comic Sans MS" pitchFamily="66" charset="0"/>
              </a:defRPr>
            </a:lvl3pPr>
            <a:lvl4pPr marL="1600200" indent="-228600" eaLnBrk="0" hangingPunct="0">
              <a:defRPr b="1">
                <a:solidFill>
                  <a:schemeClr val="tx1"/>
                </a:solidFill>
                <a:latin typeface="Comic Sans MS" pitchFamily="66" charset="0"/>
              </a:defRPr>
            </a:lvl4pPr>
            <a:lvl5pPr marL="2057400" indent="-228600" eaLnBrk="0" hangingPunct="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r>
              <a:rPr lang="en-US" sz="2400"/>
              <a:t>Microkernel</a:t>
            </a:r>
          </a:p>
        </p:txBody>
      </p:sp>
    </p:spTree>
    <p:extLst>
      <p:ext uri="{BB962C8B-B14F-4D97-AF65-F5344CB8AC3E}">
        <p14:creationId xmlns:p14="http://schemas.microsoft.com/office/powerpoint/2010/main" val="26051797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33400"/>
          </a:xfrm>
        </p:spPr>
        <p:txBody>
          <a:bodyPr/>
          <a:lstStyle/>
          <a:p>
            <a:r>
              <a:rPr lang="en-US" dirty="0" err="1"/>
              <a:t>ExoKernel</a:t>
            </a:r>
            <a:r>
              <a:rPr lang="en-US" dirty="0"/>
              <a:t>: Separate Protection from Management</a:t>
            </a:r>
          </a:p>
        </p:txBody>
      </p:sp>
      <p:sp>
        <p:nvSpPr>
          <p:cNvPr id="3" name="Content Placeholder 2"/>
          <p:cNvSpPr>
            <a:spLocks noGrp="1"/>
          </p:cNvSpPr>
          <p:nvPr>
            <p:ph idx="1"/>
          </p:nvPr>
        </p:nvSpPr>
        <p:spPr>
          <a:xfrm>
            <a:off x="76200" y="3677652"/>
            <a:ext cx="8991600" cy="2951748"/>
          </a:xfrm>
        </p:spPr>
        <p:txBody>
          <a:bodyPr>
            <a:normAutofit/>
          </a:bodyPr>
          <a:lstStyle/>
          <a:p>
            <a:r>
              <a:rPr lang="en-US" dirty="0"/>
              <a:t>Thin abstraction layer exports hardware resources directly to users</a:t>
            </a:r>
          </a:p>
          <a:p>
            <a:r>
              <a:rPr lang="en-US" dirty="0" err="1"/>
              <a:t>LibraryOS</a:t>
            </a:r>
            <a:r>
              <a:rPr lang="en-US" dirty="0"/>
              <a:t>: traditional OS functionality at User-Level</a:t>
            </a:r>
          </a:p>
          <a:p>
            <a:pPr lvl="1"/>
            <a:r>
              <a:rPr lang="en-US" dirty="0"/>
              <a:t>Customize resource management for every application</a:t>
            </a:r>
          </a:p>
          <a:p>
            <a:pPr lvl="1"/>
            <a:r>
              <a:rPr lang="en-US" dirty="0"/>
              <a:t>Is this a practical approach?</a:t>
            </a:r>
          </a:p>
          <a:p>
            <a:r>
              <a:rPr lang="en-US" dirty="0"/>
              <a:t>Low-level abstraction layer</a:t>
            </a:r>
          </a:p>
          <a:p>
            <a:pPr lvl="1"/>
            <a:r>
              <a:rPr lang="en-US" altLang="zh-CN" dirty="0"/>
              <a:t>Need specialized skills to develop </a:t>
            </a:r>
            <a:r>
              <a:rPr lang="en-US" altLang="zh-CN" dirty="0" err="1"/>
              <a:t>LibraryOS</a:t>
            </a:r>
            <a:endParaRPr lang="en-US" altLang="zh-CN" dirty="0"/>
          </a:p>
        </p:txBody>
      </p:sp>
      <p:pic>
        <p:nvPicPr>
          <p:cNvPr id="146434"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43125" y="609600"/>
            <a:ext cx="48577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84040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61950" y="-60325"/>
            <a:ext cx="8477250" cy="746125"/>
          </a:xfrm>
        </p:spPr>
        <p:txBody>
          <a:bodyPr/>
          <a:lstStyle/>
          <a:p>
            <a:r>
              <a:rPr lang="en-US" dirty="0"/>
              <a:t>Tessellation: </a:t>
            </a:r>
            <a:r>
              <a:rPr lang="en-US" altLang="zh-CN" dirty="0"/>
              <a:t>Cell-based OS (Space-Time Partitioning)</a:t>
            </a:r>
            <a:endParaRPr lang="en-US" dirty="0"/>
          </a:p>
        </p:txBody>
      </p:sp>
      <p:sp>
        <p:nvSpPr>
          <p:cNvPr id="47107" name="Rectangle 3"/>
          <p:cNvSpPr>
            <a:spLocks noGrp="1" noChangeArrowheads="1"/>
          </p:cNvSpPr>
          <p:nvPr>
            <p:ph type="body" idx="1"/>
          </p:nvPr>
        </p:nvSpPr>
        <p:spPr>
          <a:xfrm>
            <a:off x="5588000" y="889000"/>
            <a:ext cx="3502025" cy="5783263"/>
          </a:xfrm>
        </p:spPr>
        <p:txBody>
          <a:bodyPr>
            <a:normAutofit lnSpcReduction="10000"/>
          </a:bodyPr>
          <a:lstStyle/>
          <a:p>
            <a:pPr>
              <a:lnSpc>
                <a:spcPct val="75000"/>
              </a:lnSpc>
            </a:pPr>
            <a:r>
              <a:rPr lang="en-US" sz="1800"/>
              <a:t>Normal Components split into pieces</a:t>
            </a:r>
          </a:p>
          <a:p>
            <a:pPr lvl="1">
              <a:lnSpc>
                <a:spcPct val="75000"/>
              </a:lnSpc>
            </a:pPr>
            <a:r>
              <a:rPr lang="en-US" sz="1800"/>
              <a:t>Device drivers (Security/Reliability)</a:t>
            </a:r>
          </a:p>
          <a:p>
            <a:pPr lvl="1">
              <a:lnSpc>
                <a:spcPct val="75000"/>
              </a:lnSpc>
            </a:pPr>
            <a:r>
              <a:rPr lang="en-US" sz="1800"/>
              <a:t>Network Services (Performance)</a:t>
            </a:r>
          </a:p>
          <a:p>
            <a:pPr lvl="2">
              <a:lnSpc>
                <a:spcPct val="75000"/>
              </a:lnSpc>
            </a:pPr>
            <a:r>
              <a:rPr lang="en-US" sz="1600"/>
              <a:t>TCP/IP stack</a:t>
            </a:r>
          </a:p>
          <a:p>
            <a:pPr lvl="2">
              <a:lnSpc>
                <a:spcPct val="75000"/>
              </a:lnSpc>
            </a:pPr>
            <a:r>
              <a:rPr lang="en-US" sz="1600"/>
              <a:t>Firewall</a:t>
            </a:r>
          </a:p>
          <a:p>
            <a:pPr lvl="2">
              <a:lnSpc>
                <a:spcPct val="75000"/>
              </a:lnSpc>
            </a:pPr>
            <a:r>
              <a:rPr lang="en-US" sz="1600"/>
              <a:t>Virus Checking</a:t>
            </a:r>
          </a:p>
          <a:p>
            <a:pPr lvl="2">
              <a:lnSpc>
                <a:spcPct val="75000"/>
              </a:lnSpc>
            </a:pPr>
            <a:r>
              <a:rPr lang="en-US" sz="1600"/>
              <a:t>Intrusion Detection</a:t>
            </a:r>
          </a:p>
          <a:p>
            <a:pPr lvl="1">
              <a:lnSpc>
                <a:spcPct val="75000"/>
              </a:lnSpc>
            </a:pPr>
            <a:r>
              <a:rPr lang="en-US" sz="1800"/>
              <a:t>Persistent Storage (Performance, Security, Reliability)</a:t>
            </a:r>
          </a:p>
          <a:p>
            <a:pPr lvl="1">
              <a:lnSpc>
                <a:spcPct val="75000"/>
              </a:lnSpc>
            </a:pPr>
            <a:r>
              <a:rPr lang="en-US" sz="1800"/>
              <a:t>Monitoring services</a:t>
            </a:r>
          </a:p>
          <a:p>
            <a:pPr lvl="2">
              <a:lnSpc>
                <a:spcPct val="75000"/>
              </a:lnSpc>
            </a:pPr>
            <a:r>
              <a:rPr lang="en-US" sz="1600"/>
              <a:t>Performance counters</a:t>
            </a:r>
          </a:p>
          <a:p>
            <a:pPr lvl="2">
              <a:lnSpc>
                <a:spcPct val="75000"/>
              </a:lnSpc>
            </a:pPr>
            <a:r>
              <a:rPr lang="en-US" sz="1600"/>
              <a:t>Introspection</a:t>
            </a:r>
          </a:p>
          <a:p>
            <a:pPr lvl="1">
              <a:lnSpc>
                <a:spcPct val="75000"/>
              </a:lnSpc>
            </a:pPr>
            <a:r>
              <a:rPr lang="en-US" sz="1800"/>
              <a:t>Identity/Environment services (Security)</a:t>
            </a:r>
          </a:p>
          <a:p>
            <a:pPr lvl="2">
              <a:lnSpc>
                <a:spcPct val="75000"/>
              </a:lnSpc>
            </a:pPr>
            <a:r>
              <a:rPr lang="en-US" sz="1600"/>
              <a:t>Biometric, GPS, </a:t>
            </a:r>
            <a:br>
              <a:rPr lang="en-US" sz="1600"/>
            </a:br>
            <a:r>
              <a:rPr lang="en-US" sz="1600"/>
              <a:t>Possession Tracking</a:t>
            </a:r>
          </a:p>
          <a:p>
            <a:pPr>
              <a:lnSpc>
                <a:spcPct val="75000"/>
              </a:lnSpc>
            </a:pPr>
            <a:r>
              <a:rPr lang="en-US" sz="1800"/>
              <a:t>Applications Given </a:t>
            </a:r>
            <a:br>
              <a:rPr lang="en-US" sz="1800"/>
            </a:br>
            <a:r>
              <a:rPr lang="en-US" sz="1800"/>
              <a:t>Larger Partitions</a:t>
            </a:r>
          </a:p>
          <a:p>
            <a:pPr lvl="1">
              <a:lnSpc>
                <a:spcPct val="75000"/>
              </a:lnSpc>
            </a:pPr>
            <a:r>
              <a:rPr lang="en-US" sz="1800"/>
              <a:t>Freedom to use resources arbitrarily</a:t>
            </a:r>
          </a:p>
        </p:txBody>
      </p:sp>
      <p:pic>
        <p:nvPicPr>
          <p:cNvPr id="47108" name="Picture 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43463" y="3228975"/>
            <a:ext cx="1095375" cy="141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9" name="Picture 5"/>
          <p:cNvPicPr>
            <a:picLocks noChangeAspect="1" noChangeArrowheads="1"/>
          </p:cNvPicPr>
          <p:nvPr/>
        </p:nvPicPr>
        <p:blipFill>
          <a:blip r:embed="rId3"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816475" y="2230438"/>
            <a:ext cx="10445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0"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1471804" flipV="1">
            <a:off x="4019550" y="1225550"/>
            <a:ext cx="1476375"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7111" name="Group 7"/>
          <p:cNvGrpSpPr>
            <a:grpSpLocks/>
          </p:cNvGrpSpPr>
          <p:nvPr/>
        </p:nvGrpSpPr>
        <p:grpSpPr bwMode="auto">
          <a:xfrm>
            <a:off x="215900" y="885825"/>
            <a:ext cx="4117975" cy="4210050"/>
            <a:chOff x="136" y="864"/>
            <a:chExt cx="2594" cy="2652"/>
          </a:xfrm>
        </p:grpSpPr>
        <p:grpSp>
          <p:nvGrpSpPr>
            <p:cNvPr id="47122" name="Group 8"/>
            <p:cNvGrpSpPr>
              <a:grpSpLocks/>
            </p:cNvGrpSpPr>
            <p:nvPr/>
          </p:nvGrpSpPr>
          <p:grpSpPr bwMode="auto">
            <a:xfrm rot="-5400000">
              <a:off x="263" y="1027"/>
              <a:ext cx="2337" cy="2345"/>
              <a:chOff x="1392" y="1968"/>
              <a:chExt cx="1872" cy="1872"/>
            </a:xfrm>
          </p:grpSpPr>
          <p:grpSp>
            <p:nvGrpSpPr>
              <p:cNvPr id="47206" name="Group 9"/>
              <p:cNvGrpSpPr>
                <a:grpSpLocks/>
              </p:cNvGrpSpPr>
              <p:nvPr/>
            </p:nvGrpSpPr>
            <p:grpSpPr bwMode="auto">
              <a:xfrm>
                <a:off x="1392" y="1968"/>
                <a:ext cx="1872" cy="192"/>
                <a:chOff x="1200" y="1728"/>
                <a:chExt cx="1872" cy="192"/>
              </a:xfrm>
            </p:grpSpPr>
            <p:sp>
              <p:nvSpPr>
                <p:cNvPr id="47270" name="Oval 10"/>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1" name="Oval 11"/>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2" name="Oval 12"/>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3" name="Oval 13"/>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4" name="Oval 14"/>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5" name="Oval 15"/>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6" name="Oval 16"/>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77" name="Oval 17"/>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7" name="Group 18"/>
              <p:cNvGrpSpPr>
                <a:grpSpLocks/>
              </p:cNvGrpSpPr>
              <p:nvPr/>
            </p:nvGrpSpPr>
            <p:grpSpPr bwMode="auto">
              <a:xfrm>
                <a:off x="1392" y="3648"/>
                <a:ext cx="1872" cy="192"/>
                <a:chOff x="1200" y="1728"/>
                <a:chExt cx="1872" cy="192"/>
              </a:xfrm>
            </p:grpSpPr>
            <p:sp>
              <p:nvSpPr>
                <p:cNvPr id="47262" name="Oval 19"/>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3" name="Oval 20"/>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4" name="Oval 21"/>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5" name="Oval 22"/>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6" name="Oval 23"/>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7" name="Oval 24"/>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8" name="Oval 25"/>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9" name="Oval 26"/>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8" name="Group 27"/>
              <p:cNvGrpSpPr>
                <a:grpSpLocks/>
              </p:cNvGrpSpPr>
              <p:nvPr/>
            </p:nvGrpSpPr>
            <p:grpSpPr bwMode="auto">
              <a:xfrm>
                <a:off x="1392" y="2208"/>
                <a:ext cx="1872" cy="192"/>
                <a:chOff x="1200" y="1728"/>
                <a:chExt cx="1872" cy="192"/>
              </a:xfrm>
            </p:grpSpPr>
            <p:sp>
              <p:nvSpPr>
                <p:cNvPr id="47254" name="Oval 28"/>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5" name="Oval 29"/>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6" name="Oval 30"/>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7" name="Oval 31"/>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8" name="Oval 32"/>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9" name="Oval 33"/>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0" name="Oval 34"/>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61" name="Oval 35"/>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09" name="Group 36"/>
              <p:cNvGrpSpPr>
                <a:grpSpLocks/>
              </p:cNvGrpSpPr>
              <p:nvPr/>
            </p:nvGrpSpPr>
            <p:grpSpPr bwMode="auto">
              <a:xfrm>
                <a:off x="1392" y="3408"/>
                <a:ext cx="1872" cy="192"/>
                <a:chOff x="1200" y="1728"/>
                <a:chExt cx="1872" cy="192"/>
              </a:xfrm>
            </p:grpSpPr>
            <p:sp>
              <p:nvSpPr>
                <p:cNvPr id="47246" name="Oval 37"/>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7" name="Oval 38"/>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8" name="Oval 39"/>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9" name="Oval 40"/>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0" name="Oval 41"/>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1" name="Oval 42"/>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2" name="Oval 43"/>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3" name="Oval 44"/>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0" name="Group 45"/>
              <p:cNvGrpSpPr>
                <a:grpSpLocks/>
              </p:cNvGrpSpPr>
              <p:nvPr/>
            </p:nvGrpSpPr>
            <p:grpSpPr bwMode="auto">
              <a:xfrm>
                <a:off x="1392" y="3168"/>
                <a:ext cx="1872" cy="192"/>
                <a:chOff x="1200" y="1728"/>
                <a:chExt cx="1872" cy="192"/>
              </a:xfrm>
            </p:grpSpPr>
            <p:sp>
              <p:nvSpPr>
                <p:cNvPr id="47238" name="Oval 46"/>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9" name="Oval 47"/>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0" name="Oval 48"/>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1" name="Oval 49"/>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2" name="Oval 50"/>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3" name="Oval 51"/>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4" name="Oval 52"/>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5" name="Oval 53"/>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1" name="Group 54"/>
              <p:cNvGrpSpPr>
                <a:grpSpLocks/>
              </p:cNvGrpSpPr>
              <p:nvPr/>
            </p:nvGrpSpPr>
            <p:grpSpPr bwMode="auto">
              <a:xfrm>
                <a:off x="1392" y="2928"/>
                <a:ext cx="1872" cy="192"/>
                <a:chOff x="1200" y="1728"/>
                <a:chExt cx="1872" cy="192"/>
              </a:xfrm>
            </p:grpSpPr>
            <p:sp>
              <p:nvSpPr>
                <p:cNvPr id="47230" name="Oval 55"/>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1" name="Oval 56"/>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2" name="Oval 57"/>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3" name="Oval 58"/>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4" name="Oval 59"/>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5" name="Oval 60"/>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6" name="Oval 61"/>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7" name="Oval 62"/>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2" name="Group 63"/>
              <p:cNvGrpSpPr>
                <a:grpSpLocks/>
              </p:cNvGrpSpPr>
              <p:nvPr/>
            </p:nvGrpSpPr>
            <p:grpSpPr bwMode="auto">
              <a:xfrm>
                <a:off x="1392" y="2448"/>
                <a:ext cx="1872" cy="192"/>
                <a:chOff x="1200" y="1728"/>
                <a:chExt cx="1872" cy="192"/>
              </a:xfrm>
            </p:grpSpPr>
            <p:sp>
              <p:nvSpPr>
                <p:cNvPr id="47222" name="Oval 64"/>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3" name="Oval 65"/>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4" name="Oval 66"/>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5" name="Oval 67"/>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6" name="Oval 68"/>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7" name="Oval 69"/>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8" name="Oval 70"/>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9" name="Oval 71"/>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213" name="Group 72"/>
              <p:cNvGrpSpPr>
                <a:grpSpLocks/>
              </p:cNvGrpSpPr>
              <p:nvPr/>
            </p:nvGrpSpPr>
            <p:grpSpPr bwMode="auto">
              <a:xfrm>
                <a:off x="1392" y="2688"/>
                <a:ext cx="1872" cy="192"/>
                <a:chOff x="1200" y="1728"/>
                <a:chExt cx="1872" cy="192"/>
              </a:xfrm>
            </p:grpSpPr>
            <p:sp>
              <p:nvSpPr>
                <p:cNvPr id="47214" name="Oval 73"/>
                <p:cNvSpPr>
                  <a:spLocks noChangeArrowheads="1"/>
                </p:cNvSpPr>
                <p:nvPr/>
              </p:nvSpPr>
              <p:spPr bwMode="auto">
                <a:xfrm>
                  <a:off x="12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5" name="Oval 74"/>
                <p:cNvSpPr>
                  <a:spLocks noChangeArrowheads="1"/>
                </p:cNvSpPr>
                <p:nvPr/>
              </p:nvSpPr>
              <p:spPr bwMode="auto">
                <a:xfrm>
                  <a:off x="240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6" name="Oval 75"/>
                <p:cNvSpPr>
                  <a:spLocks noChangeArrowheads="1"/>
                </p:cNvSpPr>
                <p:nvPr/>
              </p:nvSpPr>
              <p:spPr bwMode="auto">
                <a:xfrm>
                  <a:off x="216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7" name="Oval 76"/>
                <p:cNvSpPr>
                  <a:spLocks noChangeArrowheads="1"/>
                </p:cNvSpPr>
                <p:nvPr/>
              </p:nvSpPr>
              <p:spPr bwMode="auto">
                <a:xfrm>
                  <a:off x="14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8" name="Oval 77"/>
                <p:cNvSpPr>
                  <a:spLocks noChangeArrowheads="1"/>
                </p:cNvSpPr>
                <p:nvPr/>
              </p:nvSpPr>
              <p:spPr bwMode="auto">
                <a:xfrm>
                  <a:off x="16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9" name="Oval 78"/>
                <p:cNvSpPr>
                  <a:spLocks noChangeArrowheads="1"/>
                </p:cNvSpPr>
                <p:nvPr/>
              </p:nvSpPr>
              <p:spPr bwMode="auto">
                <a:xfrm>
                  <a:off x="192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0" name="Oval 79"/>
                <p:cNvSpPr>
                  <a:spLocks noChangeArrowheads="1"/>
                </p:cNvSpPr>
                <p:nvPr/>
              </p:nvSpPr>
              <p:spPr bwMode="auto">
                <a:xfrm>
                  <a:off x="264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1" name="Oval 80"/>
                <p:cNvSpPr>
                  <a:spLocks noChangeArrowheads="1"/>
                </p:cNvSpPr>
                <p:nvPr/>
              </p:nvSpPr>
              <p:spPr bwMode="auto">
                <a:xfrm>
                  <a:off x="2880" y="1728"/>
                  <a:ext cx="192" cy="192"/>
                </a:xfrm>
                <a:prstGeom prst="ellipse">
                  <a:avLst/>
                </a:prstGeom>
                <a:solidFill>
                  <a:srgbClr val="144AAE"/>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7123" name="AutoShape 81"/>
            <p:cNvSpPr>
              <a:spLocks noChangeArrowheads="1"/>
            </p:cNvSpPr>
            <p:nvPr/>
          </p:nvSpPr>
          <p:spPr bwMode="auto">
            <a:xfrm rot="-5400000">
              <a:off x="107" y="893"/>
              <a:ext cx="2652" cy="2594"/>
            </a:xfrm>
            <a:prstGeom prst="roundRect">
              <a:avLst>
                <a:gd name="adj" fmla="val 16667"/>
              </a:avLst>
            </a:prstGeom>
            <a:solidFill>
              <a:srgbClr val="66FF99"/>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124" name="Group 82"/>
            <p:cNvGrpSpPr>
              <a:grpSpLocks/>
            </p:cNvGrpSpPr>
            <p:nvPr/>
          </p:nvGrpSpPr>
          <p:grpSpPr bwMode="auto">
            <a:xfrm rot="-5400000">
              <a:off x="263" y="1027"/>
              <a:ext cx="2337" cy="2345"/>
              <a:chOff x="1392" y="1968"/>
              <a:chExt cx="1872" cy="1872"/>
            </a:xfrm>
          </p:grpSpPr>
          <p:grpSp>
            <p:nvGrpSpPr>
              <p:cNvPr id="47134" name="Group 83"/>
              <p:cNvGrpSpPr>
                <a:grpSpLocks/>
              </p:cNvGrpSpPr>
              <p:nvPr/>
            </p:nvGrpSpPr>
            <p:grpSpPr bwMode="auto">
              <a:xfrm>
                <a:off x="1392" y="1968"/>
                <a:ext cx="1872" cy="192"/>
                <a:chOff x="1200" y="1728"/>
                <a:chExt cx="1872" cy="192"/>
              </a:xfrm>
            </p:grpSpPr>
            <p:sp>
              <p:nvSpPr>
                <p:cNvPr id="47198" name="Oval 84"/>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9" name="Oval 85"/>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0" name="Oval 86"/>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1" name="Oval 87"/>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2" name="Oval 88"/>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3" name="Oval 89"/>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4" name="Oval 90"/>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5" name="Oval 91"/>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5" name="Group 92"/>
              <p:cNvGrpSpPr>
                <a:grpSpLocks/>
              </p:cNvGrpSpPr>
              <p:nvPr/>
            </p:nvGrpSpPr>
            <p:grpSpPr bwMode="auto">
              <a:xfrm>
                <a:off x="1392" y="3648"/>
                <a:ext cx="1872" cy="192"/>
                <a:chOff x="1200" y="1728"/>
                <a:chExt cx="1872" cy="192"/>
              </a:xfrm>
            </p:grpSpPr>
            <p:sp>
              <p:nvSpPr>
                <p:cNvPr id="47190" name="Oval 93"/>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1" name="Oval 94"/>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2" name="Oval 95"/>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3" name="Oval 96"/>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4" name="Oval 97"/>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5" name="Oval 98"/>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6" name="Oval 99"/>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7" name="Oval 100"/>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6" name="Group 101"/>
              <p:cNvGrpSpPr>
                <a:grpSpLocks/>
              </p:cNvGrpSpPr>
              <p:nvPr/>
            </p:nvGrpSpPr>
            <p:grpSpPr bwMode="auto">
              <a:xfrm>
                <a:off x="1392" y="2208"/>
                <a:ext cx="1872" cy="192"/>
                <a:chOff x="1200" y="1728"/>
                <a:chExt cx="1872" cy="192"/>
              </a:xfrm>
            </p:grpSpPr>
            <p:sp>
              <p:nvSpPr>
                <p:cNvPr id="47182" name="Oval 102"/>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3" name="Oval 103"/>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4" name="Oval 104"/>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5" name="Oval 105"/>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6" name="Oval 106"/>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7" name="Oval 107"/>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8" name="Oval 108"/>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9" name="Oval 109"/>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7" name="Group 110"/>
              <p:cNvGrpSpPr>
                <a:grpSpLocks/>
              </p:cNvGrpSpPr>
              <p:nvPr/>
            </p:nvGrpSpPr>
            <p:grpSpPr bwMode="auto">
              <a:xfrm>
                <a:off x="1392" y="3408"/>
                <a:ext cx="1872" cy="192"/>
                <a:chOff x="1200" y="1728"/>
                <a:chExt cx="1872" cy="192"/>
              </a:xfrm>
            </p:grpSpPr>
            <p:sp>
              <p:nvSpPr>
                <p:cNvPr id="47174" name="Oval 111"/>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5" name="Oval 112"/>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6" name="Oval 113"/>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7" name="Oval 114"/>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8" name="Oval 115"/>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9" name="Oval 116"/>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0" name="Oval 117"/>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1" name="Oval 118"/>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8" name="Group 119"/>
              <p:cNvGrpSpPr>
                <a:grpSpLocks/>
              </p:cNvGrpSpPr>
              <p:nvPr/>
            </p:nvGrpSpPr>
            <p:grpSpPr bwMode="auto">
              <a:xfrm>
                <a:off x="1392" y="3168"/>
                <a:ext cx="1872" cy="192"/>
                <a:chOff x="1200" y="1728"/>
                <a:chExt cx="1872" cy="192"/>
              </a:xfrm>
            </p:grpSpPr>
            <p:sp>
              <p:nvSpPr>
                <p:cNvPr id="47166" name="Oval 120"/>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7" name="Oval 121"/>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8" name="Oval 122"/>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Oval 123"/>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0" name="Oval 124"/>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1" name="Oval 125"/>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2" name="Oval 126"/>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3" name="Oval 127"/>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39" name="Group 128"/>
              <p:cNvGrpSpPr>
                <a:grpSpLocks/>
              </p:cNvGrpSpPr>
              <p:nvPr/>
            </p:nvGrpSpPr>
            <p:grpSpPr bwMode="auto">
              <a:xfrm>
                <a:off x="1392" y="2928"/>
                <a:ext cx="1872" cy="192"/>
                <a:chOff x="1200" y="1728"/>
                <a:chExt cx="1872" cy="192"/>
              </a:xfrm>
            </p:grpSpPr>
            <p:sp>
              <p:nvSpPr>
                <p:cNvPr id="47158" name="Oval 129"/>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Oval 130"/>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Oval 131"/>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1" name="Oval 132"/>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2" name="Oval 133"/>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3" name="Oval 134"/>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4" name="Oval 135"/>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Oval 136"/>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0" name="Group 137"/>
              <p:cNvGrpSpPr>
                <a:grpSpLocks/>
              </p:cNvGrpSpPr>
              <p:nvPr/>
            </p:nvGrpSpPr>
            <p:grpSpPr bwMode="auto">
              <a:xfrm>
                <a:off x="1392" y="2448"/>
                <a:ext cx="1872" cy="192"/>
                <a:chOff x="1200" y="1728"/>
                <a:chExt cx="1872" cy="192"/>
              </a:xfrm>
            </p:grpSpPr>
            <p:sp>
              <p:nvSpPr>
                <p:cNvPr id="47150" name="Oval 138"/>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Oval 139"/>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Oval 140"/>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Oval 141"/>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4" name="Oval 142"/>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5" name="Oval 143"/>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6" name="Oval 144"/>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7" name="Oval 145"/>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41" name="Group 146"/>
              <p:cNvGrpSpPr>
                <a:grpSpLocks/>
              </p:cNvGrpSpPr>
              <p:nvPr/>
            </p:nvGrpSpPr>
            <p:grpSpPr bwMode="auto">
              <a:xfrm>
                <a:off x="1392" y="2688"/>
                <a:ext cx="1872" cy="192"/>
                <a:chOff x="1200" y="1728"/>
                <a:chExt cx="1872" cy="192"/>
              </a:xfrm>
            </p:grpSpPr>
            <p:sp>
              <p:nvSpPr>
                <p:cNvPr id="47142" name="Oval 147"/>
                <p:cNvSpPr>
                  <a:spLocks noChangeArrowheads="1"/>
                </p:cNvSpPr>
                <p:nvPr/>
              </p:nvSpPr>
              <p:spPr bwMode="auto">
                <a:xfrm>
                  <a:off x="12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3" name="Oval 148"/>
                <p:cNvSpPr>
                  <a:spLocks noChangeArrowheads="1"/>
                </p:cNvSpPr>
                <p:nvPr/>
              </p:nvSpPr>
              <p:spPr bwMode="auto">
                <a:xfrm>
                  <a:off x="240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Oval 149"/>
                <p:cNvSpPr>
                  <a:spLocks noChangeArrowheads="1"/>
                </p:cNvSpPr>
                <p:nvPr/>
              </p:nvSpPr>
              <p:spPr bwMode="auto">
                <a:xfrm>
                  <a:off x="216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Oval 150"/>
                <p:cNvSpPr>
                  <a:spLocks noChangeArrowheads="1"/>
                </p:cNvSpPr>
                <p:nvPr/>
              </p:nvSpPr>
              <p:spPr bwMode="auto">
                <a:xfrm>
                  <a:off x="14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Oval 151"/>
                <p:cNvSpPr>
                  <a:spLocks noChangeArrowheads="1"/>
                </p:cNvSpPr>
                <p:nvPr/>
              </p:nvSpPr>
              <p:spPr bwMode="auto">
                <a:xfrm>
                  <a:off x="16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7" name="Oval 152"/>
                <p:cNvSpPr>
                  <a:spLocks noChangeArrowheads="1"/>
                </p:cNvSpPr>
                <p:nvPr/>
              </p:nvSpPr>
              <p:spPr bwMode="auto">
                <a:xfrm>
                  <a:off x="192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8" name="Oval 153"/>
                <p:cNvSpPr>
                  <a:spLocks noChangeArrowheads="1"/>
                </p:cNvSpPr>
                <p:nvPr/>
              </p:nvSpPr>
              <p:spPr bwMode="auto">
                <a:xfrm>
                  <a:off x="264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9" name="Oval 154"/>
                <p:cNvSpPr>
                  <a:spLocks noChangeArrowheads="1"/>
                </p:cNvSpPr>
                <p:nvPr/>
              </p:nvSpPr>
              <p:spPr bwMode="auto">
                <a:xfrm>
                  <a:off x="2880" y="17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90971" name="AutoShape 155"/>
            <p:cNvSpPr>
              <a:spLocks noChangeArrowheads="1"/>
            </p:cNvSpPr>
            <p:nvPr/>
          </p:nvSpPr>
          <p:spPr bwMode="auto">
            <a:xfrm>
              <a:off x="2014" y="2799"/>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Device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2" name="AutoShape 156"/>
            <p:cNvSpPr>
              <a:spLocks noChangeArrowheads="1"/>
            </p:cNvSpPr>
            <p:nvPr/>
          </p:nvSpPr>
          <p:spPr bwMode="auto">
            <a:xfrm>
              <a:off x="2014" y="2193"/>
              <a:ext cx="625"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Video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Window</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Drivers</a:t>
              </a:r>
            </a:p>
          </p:txBody>
        </p:sp>
        <p:sp>
          <p:nvSpPr>
            <p:cNvPr id="290973" name="AutoShape 157"/>
            <p:cNvSpPr>
              <a:spLocks noChangeArrowheads="1"/>
            </p:cNvSpPr>
            <p:nvPr/>
          </p:nvSpPr>
          <p:spPr bwMode="auto">
            <a:xfrm>
              <a:off x="2014" y="1002"/>
              <a:ext cx="625"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Firewall</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Virus</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Intrusion</a:t>
              </a:r>
            </a:p>
          </p:txBody>
        </p:sp>
        <p:sp>
          <p:nvSpPr>
            <p:cNvPr id="290974" name="AutoShape 158"/>
            <p:cNvSpPr>
              <a:spLocks noChangeArrowheads="1"/>
            </p:cNvSpPr>
            <p:nvPr/>
          </p:nvSpPr>
          <p:spPr bwMode="auto">
            <a:xfrm>
              <a:off x="2027" y="1607"/>
              <a:ext cx="626" cy="6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Monitor</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Adapt</a:t>
              </a:r>
            </a:p>
          </p:txBody>
        </p:sp>
        <p:sp>
          <p:nvSpPr>
            <p:cNvPr id="290975" name="AutoShape 159"/>
            <p:cNvSpPr>
              <a:spLocks noChangeArrowheads="1"/>
            </p:cNvSpPr>
            <p:nvPr/>
          </p:nvSpPr>
          <p:spPr bwMode="auto">
            <a:xfrm>
              <a:off x="228" y="2792"/>
              <a:ext cx="903"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Persistent</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Storage &amp;</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File System</a:t>
              </a:r>
            </a:p>
          </p:txBody>
        </p:sp>
        <p:sp>
          <p:nvSpPr>
            <p:cNvPr id="290976" name="AutoShape 160"/>
            <p:cNvSpPr>
              <a:spLocks noChangeArrowheads="1"/>
            </p:cNvSpPr>
            <p:nvPr/>
          </p:nvSpPr>
          <p:spPr bwMode="auto">
            <a:xfrm>
              <a:off x="1410" y="2792"/>
              <a:ext cx="619" cy="59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HCI/</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Voice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Rec</a:t>
              </a:r>
            </a:p>
          </p:txBody>
        </p:sp>
        <p:sp>
          <p:nvSpPr>
            <p:cNvPr id="290977" name="AutoShape 161"/>
            <p:cNvSpPr>
              <a:spLocks noChangeArrowheads="1"/>
            </p:cNvSpPr>
            <p:nvPr/>
          </p:nvSpPr>
          <p:spPr bwMode="auto">
            <a:xfrm>
              <a:off x="228" y="987"/>
              <a:ext cx="1786" cy="1200"/>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Large Compute-Bound</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8" name="AutoShape 162"/>
            <p:cNvSpPr>
              <a:spLocks noChangeArrowheads="1"/>
            </p:cNvSpPr>
            <p:nvPr/>
          </p:nvSpPr>
          <p:spPr bwMode="auto">
            <a:xfrm>
              <a:off x="234" y="2189"/>
              <a:ext cx="1786" cy="609"/>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Real-Time</a:t>
              </a:r>
            </a:p>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Application</a:t>
              </a:r>
            </a:p>
          </p:txBody>
        </p:sp>
        <p:sp>
          <p:nvSpPr>
            <p:cNvPr id="290979" name="AutoShape 163"/>
            <p:cNvSpPr>
              <a:spLocks noChangeArrowheads="1"/>
            </p:cNvSpPr>
            <p:nvPr/>
          </p:nvSpPr>
          <p:spPr bwMode="auto">
            <a:xfrm>
              <a:off x="1130" y="2810"/>
              <a:ext cx="287" cy="574"/>
            </a:xfrm>
            <a:prstGeom prst="roundRect">
              <a:avLst>
                <a:gd name="adj" fmla="val 16667"/>
              </a:avLst>
            </a:prstGeom>
            <a:solidFill>
              <a:srgbClr val="66FFFF">
                <a:alpha val="53000"/>
              </a:srgbClr>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defRPr/>
              </a:pPr>
              <a:r>
                <a:rPr lang="en-US">
                  <a:effectLst>
                    <a:outerShdw blurRad="38100" dist="38100" dir="2700000" algn="tl">
                      <a:srgbClr val="FFFFFF"/>
                    </a:outerShdw>
                  </a:effectLst>
                  <a:latin typeface="Tahoma" pitchFamily="34" charset="0"/>
                  <a:ea typeface="MS PGothic" pitchFamily="34" charset="-128"/>
                  <a:cs typeface="Tahoma" pitchFamily="34" charset="0"/>
                </a:rPr>
                <a:t>Identity</a:t>
              </a:r>
            </a:p>
          </p:txBody>
        </p:sp>
      </p:grpSp>
      <p:pic>
        <p:nvPicPr>
          <p:cNvPr id="47112" name="Picture 16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2013" y="5048250"/>
            <a:ext cx="1001712"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3" name="AutoShape 165"/>
          <p:cNvSpPr>
            <a:spLocks noChangeArrowheads="1"/>
          </p:cNvSpPr>
          <p:nvPr/>
        </p:nvSpPr>
        <p:spPr bwMode="auto">
          <a:xfrm rot="2270075">
            <a:off x="4175125" y="4722813"/>
            <a:ext cx="604838"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AutoShape 166"/>
          <p:cNvSpPr>
            <a:spLocks noChangeArrowheads="1"/>
          </p:cNvSpPr>
          <p:nvPr/>
        </p:nvSpPr>
        <p:spPr bwMode="auto">
          <a:xfrm>
            <a:off x="4259263" y="3351213"/>
            <a:ext cx="604837" cy="403225"/>
          </a:xfrm>
          <a:prstGeom prst="leftRight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AutoShape 167"/>
          <p:cNvSpPr>
            <a:spLocks noChangeArrowheads="1"/>
          </p:cNvSpPr>
          <p:nvPr/>
        </p:nvSpPr>
        <p:spPr bwMode="auto">
          <a:xfrm rot="939913" flipH="1">
            <a:off x="4368800" y="685800"/>
            <a:ext cx="1184275" cy="866775"/>
          </a:xfrm>
          <a:prstGeom prst="lightningBol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6" name="AutoShape 168"/>
          <p:cNvSpPr>
            <a:spLocks noChangeArrowheads="1"/>
          </p:cNvSpPr>
          <p:nvPr/>
        </p:nvSpPr>
        <p:spPr bwMode="auto">
          <a:xfrm rot="-949257">
            <a:off x="4217988" y="4033838"/>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17" name="Picture 169"/>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766298">
            <a:off x="2350294" y="4952207"/>
            <a:ext cx="1244600" cy="76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18" name="Picture 170"/>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3550" y="5208588"/>
            <a:ext cx="660400"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19" name="AutoShape 171"/>
          <p:cNvSpPr>
            <a:spLocks noChangeArrowheads="1"/>
          </p:cNvSpPr>
          <p:nvPr/>
        </p:nvSpPr>
        <p:spPr bwMode="auto">
          <a:xfrm rot="-1765290">
            <a:off x="4213225" y="2843213"/>
            <a:ext cx="603250" cy="403225"/>
          </a:xfrm>
          <a:prstGeom prst="leftRightArrow">
            <a:avLst>
              <a:gd name="adj1" fmla="val 50000"/>
              <a:gd name="adj2" fmla="val 29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7120" name="Picture 172"/>
          <p:cNvPicPr>
            <a:picLocks noChangeAspect="1" noChangeArrowheads="1"/>
          </p:cNvPicPr>
          <p:nvPr/>
        </p:nvPicPr>
        <p:blipFill>
          <a:blip r:embed="rId8" cstate="print">
            <a:clrChange>
              <a:clrFrom>
                <a:srgbClr val="FDFEF9"/>
              </a:clrFrom>
              <a:clrTo>
                <a:srgbClr val="FDFEF9">
                  <a:alpha val="0"/>
                </a:srgbClr>
              </a:clrTo>
            </a:clrChange>
            <a:extLst>
              <a:ext uri="{28A0092B-C50C-407E-A947-70E740481C1C}">
                <a14:useLocalDpi xmlns:a14="http://schemas.microsoft.com/office/drawing/2010/main" val="0"/>
              </a:ext>
            </a:extLst>
          </a:blip>
          <a:srcRect/>
          <a:stretch>
            <a:fillRect/>
          </a:stretch>
        </p:blipFill>
        <p:spPr bwMode="auto">
          <a:xfrm>
            <a:off x="3560763" y="5364163"/>
            <a:ext cx="695325"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21" name="AutoShape 173"/>
          <p:cNvSpPr>
            <a:spLocks noChangeArrowheads="1"/>
          </p:cNvSpPr>
          <p:nvPr/>
        </p:nvSpPr>
        <p:spPr bwMode="auto">
          <a:xfrm rot="4137615">
            <a:off x="3419475" y="4835526"/>
            <a:ext cx="604837" cy="404812"/>
          </a:xfrm>
          <a:prstGeom prst="leftRightArrow">
            <a:avLst>
              <a:gd name="adj1" fmla="val 50000"/>
              <a:gd name="adj2" fmla="val 2988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85882403"/>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04800" y="838200"/>
            <a:ext cx="8229600" cy="5867400"/>
          </a:xfrm>
        </p:spPr>
        <p:txBody>
          <a:bodyPr>
            <a:normAutofit fontScale="85000" lnSpcReduction="20000"/>
          </a:bodyPr>
          <a:lstStyle/>
          <a:p>
            <a:pPr>
              <a:lnSpc>
                <a:spcPct val="80000"/>
              </a:lnSpc>
            </a:pPr>
            <a:r>
              <a:rPr lang="en-US" altLang="zh-CN" dirty="0"/>
              <a:t>Operating systems provide a virtual machine abstraction to handle diverse hardware</a:t>
            </a:r>
          </a:p>
          <a:p>
            <a:pPr>
              <a:lnSpc>
                <a:spcPct val="80000"/>
              </a:lnSpc>
            </a:pPr>
            <a:r>
              <a:rPr lang="en-US" altLang="zh-CN" dirty="0"/>
              <a:t>Operating systems coordinate resources and protect users from each other</a:t>
            </a:r>
          </a:p>
          <a:p>
            <a:pPr>
              <a:lnSpc>
                <a:spcPct val="80000"/>
              </a:lnSpc>
            </a:pPr>
            <a:r>
              <a:rPr lang="en-US" altLang="zh-CN" dirty="0"/>
              <a:t>Operating systems simplify application development by providing standard services</a:t>
            </a:r>
          </a:p>
          <a:p>
            <a:pPr>
              <a:lnSpc>
                <a:spcPct val="80000"/>
              </a:lnSpc>
            </a:pPr>
            <a:r>
              <a:rPr lang="en-US" altLang="zh-CN" dirty="0"/>
              <a:t>Operating systems can provide an array of fault containment, fault tolerance, and fault recovery</a:t>
            </a:r>
          </a:p>
          <a:p>
            <a:r>
              <a:rPr lang="en-US" dirty="0"/>
              <a:t>Resource Control: In HW or SW!</a:t>
            </a:r>
          </a:p>
          <a:p>
            <a:pPr lvl="1"/>
            <a:r>
              <a:rPr lang="en-US" dirty="0"/>
              <a:t>Access/No Access/Partial Access</a:t>
            </a:r>
          </a:p>
          <a:p>
            <a:pPr lvl="1"/>
            <a:r>
              <a:rPr lang="en-US" dirty="0"/>
              <a:t>Resource Multiplexing</a:t>
            </a:r>
          </a:p>
          <a:p>
            <a:pPr lvl="1"/>
            <a:r>
              <a:rPr lang="en-US" dirty="0"/>
              <a:t>Performance Isolation</a:t>
            </a:r>
          </a:p>
          <a:p>
            <a:pPr>
              <a:lnSpc>
                <a:spcPct val="80000"/>
              </a:lnSpc>
            </a:pPr>
            <a:r>
              <a:rPr lang="en-US" dirty="0"/>
              <a:t>System-Call interface</a:t>
            </a:r>
          </a:p>
          <a:p>
            <a:pPr lvl="1">
              <a:lnSpc>
                <a:spcPct val="80000"/>
              </a:lnSpc>
            </a:pPr>
            <a:r>
              <a:rPr lang="en-US" dirty="0"/>
              <a:t>This is the I/O for the process “virtual machine”</a:t>
            </a:r>
          </a:p>
          <a:p>
            <a:pPr lvl="1">
              <a:lnSpc>
                <a:spcPct val="80000"/>
              </a:lnSpc>
            </a:pPr>
            <a:r>
              <a:rPr lang="en-US" dirty="0"/>
              <a:t>Accomplished with special trap instructions which vector off a table of system calls</a:t>
            </a:r>
          </a:p>
          <a:p>
            <a:pPr lvl="1">
              <a:lnSpc>
                <a:spcPct val="80000"/>
              </a:lnSpc>
            </a:pPr>
            <a:r>
              <a:rPr lang="en-US" dirty="0"/>
              <a:t>Usually programmers use the standard API provided by the C library rather than direct system-call interface</a:t>
            </a:r>
          </a:p>
          <a:p>
            <a:pPr>
              <a:lnSpc>
                <a:spcPct val="80000"/>
              </a:lnSpc>
            </a:pPr>
            <a:r>
              <a:rPr lang="en-US" dirty="0"/>
              <a:t>POSIX interface</a:t>
            </a:r>
          </a:p>
          <a:p>
            <a:pPr lvl="1">
              <a:lnSpc>
                <a:spcPct val="80000"/>
              </a:lnSpc>
            </a:pPr>
            <a:r>
              <a:rPr lang="en-US" dirty="0"/>
              <a:t>An attempt to standardize “</a:t>
            </a:r>
            <a:r>
              <a:rPr lang="en-US" dirty="0" err="1"/>
              <a:t>unixy</a:t>
            </a:r>
            <a:r>
              <a:rPr lang="en-US" dirty="0"/>
              <a:t>” </a:t>
            </a:r>
            <a:r>
              <a:rPr lang="en-US" dirty="0" err="1"/>
              <a:t>Oses</a:t>
            </a:r>
            <a:endParaRPr lang="en-US" dirty="0"/>
          </a:p>
          <a:p>
            <a:r>
              <a:rPr lang="en-US" dirty="0"/>
              <a:t>OS Structure:</a:t>
            </a:r>
          </a:p>
          <a:p>
            <a:pPr lvl="1">
              <a:lnSpc>
                <a:spcPct val="80000"/>
              </a:lnSpc>
            </a:pPr>
            <a:r>
              <a:rPr lang="en-US" altLang="zh-CN" dirty="0"/>
              <a:t>Common organizations: Monolithic, </a:t>
            </a:r>
            <a:r>
              <a:rPr lang="en-US" altLang="zh-CN" dirty="0" err="1"/>
              <a:t>MicroKernel</a:t>
            </a:r>
            <a:r>
              <a:rPr lang="en-US" altLang="zh-CN" dirty="0"/>
              <a:t>, </a:t>
            </a:r>
            <a:r>
              <a:rPr lang="en-US" altLang="zh-CN" dirty="0" err="1"/>
              <a:t>ExoKernel</a:t>
            </a:r>
            <a:endParaRPr lang="en-US" dirty="0"/>
          </a:p>
        </p:txBody>
      </p:sp>
    </p:spTree>
    <p:extLst>
      <p:ext uri="{BB962C8B-B14F-4D97-AF65-F5344CB8AC3E}">
        <p14:creationId xmlns:p14="http://schemas.microsoft.com/office/powerpoint/2010/main" val="41518347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3400" y="177800"/>
            <a:ext cx="7504113" cy="584200"/>
          </a:xfrm>
        </p:spPr>
        <p:txBody>
          <a:bodyPr/>
          <a:lstStyle/>
          <a:p>
            <a:r>
              <a:rPr lang="en-US"/>
              <a:t>ManyCore Chips: The future is here</a:t>
            </a:r>
          </a:p>
        </p:txBody>
      </p:sp>
      <p:sp>
        <p:nvSpPr>
          <p:cNvPr id="2960387" name="Rectangle 3"/>
          <p:cNvSpPr>
            <a:spLocks noGrp="1" noChangeArrowheads="1"/>
          </p:cNvSpPr>
          <p:nvPr>
            <p:ph type="body" idx="1"/>
          </p:nvPr>
        </p:nvSpPr>
        <p:spPr>
          <a:xfrm>
            <a:off x="228600" y="4343400"/>
            <a:ext cx="8915400" cy="2362200"/>
          </a:xfrm>
        </p:spPr>
        <p:txBody>
          <a:bodyPr>
            <a:normAutofit fontScale="92500" lnSpcReduction="10000"/>
          </a:bodyPr>
          <a:lstStyle/>
          <a:p>
            <a:pPr>
              <a:lnSpc>
                <a:spcPct val="80000"/>
              </a:lnSpc>
              <a:defRPr/>
            </a:pPr>
            <a:r>
              <a:rPr lang="en-US" dirty="0"/>
              <a:t>“</a:t>
            </a:r>
            <a:r>
              <a:rPr lang="en-US" dirty="0" err="1"/>
              <a:t>ManyCore</a:t>
            </a:r>
            <a:r>
              <a:rPr lang="en-US" dirty="0"/>
              <a:t>” refers to many processors/chip</a:t>
            </a:r>
          </a:p>
          <a:p>
            <a:pPr lvl="1">
              <a:lnSpc>
                <a:spcPct val="80000"/>
              </a:lnSpc>
              <a:defRPr/>
            </a:pPr>
            <a:r>
              <a:rPr lang="en-US" dirty="0"/>
              <a:t>64?  128?  Hard to say exact boundary</a:t>
            </a:r>
          </a:p>
          <a:p>
            <a:pPr>
              <a:lnSpc>
                <a:spcPct val="80000"/>
              </a:lnSpc>
              <a:defRPr/>
            </a:pPr>
            <a:r>
              <a:rPr lang="en-US" dirty="0"/>
              <a:t>How to program these?</a:t>
            </a:r>
          </a:p>
          <a:p>
            <a:pPr lvl="1">
              <a:lnSpc>
                <a:spcPct val="80000"/>
              </a:lnSpc>
              <a:defRPr/>
            </a:pPr>
            <a:r>
              <a:rPr lang="en-US" dirty="0"/>
              <a:t>Use 2 CPUs for video/audio</a:t>
            </a:r>
          </a:p>
          <a:p>
            <a:pPr lvl="1">
              <a:lnSpc>
                <a:spcPct val="80000"/>
              </a:lnSpc>
              <a:defRPr/>
            </a:pPr>
            <a:r>
              <a:rPr lang="en-US" dirty="0"/>
              <a:t>Use 1 for word processor, 1 for browser</a:t>
            </a:r>
          </a:p>
          <a:p>
            <a:pPr lvl="1">
              <a:lnSpc>
                <a:spcPct val="80000"/>
              </a:lnSpc>
              <a:defRPr/>
            </a:pPr>
            <a:r>
              <a:rPr lang="en-US" dirty="0"/>
              <a:t>76 for virus checking???</a:t>
            </a:r>
          </a:p>
          <a:p>
            <a:pPr>
              <a:lnSpc>
                <a:spcPct val="80000"/>
              </a:lnSpc>
              <a:defRPr/>
            </a:pPr>
            <a:r>
              <a:rPr lang="en-US" dirty="0">
                <a:solidFill>
                  <a:schemeClr val="hlink"/>
                </a:solidFill>
              </a:rPr>
              <a:t>Parallelism must be exploited at all levels</a:t>
            </a:r>
          </a:p>
        </p:txBody>
      </p:sp>
      <p:sp>
        <p:nvSpPr>
          <p:cNvPr id="16" name="Content Placeholder 2"/>
          <p:cNvSpPr txBox="1">
            <a:spLocks/>
          </p:cNvSpPr>
          <p:nvPr/>
        </p:nvSpPr>
        <p:spPr bwMode="auto">
          <a:xfrm>
            <a:off x="1828800" y="685800"/>
            <a:ext cx="6248400" cy="3962400"/>
          </a:xfrm>
          <a:prstGeom prst="rect">
            <a:avLst/>
          </a:prstGeom>
          <a:noFill/>
          <a:ln w="9525">
            <a:noFill/>
            <a:miter lim="800000"/>
            <a:headEnd/>
            <a:tailEnd/>
          </a:ln>
          <a:effectLst/>
        </p:spPr>
        <p:txBody>
          <a:bodyPr lIns="92075" tIns="46038" rIns="92075" bIns="46038">
            <a:normAutofit/>
          </a:bodyPr>
          <a:lstStyle/>
          <a:p>
            <a:pPr marL="285750" indent="-285750">
              <a:lnSpc>
                <a:spcPct val="85000"/>
              </a:lnSpc>
              <a:spcBef>
                <a:spcPts val="300"/>
              </a:spcBef>
              <a:buSzPct val="100000"/>
              <a:buFontTx/>
              <a:buChar char="•"/>
              <a:defRPr/>
            </a:pPr>
            <a:r>
              <a:rPr lang="en-US" sz="2400" b="0" kern="0" dirty="0">
                <a:latin typeface="+mn-lt"/>
              </a:rPr>
              <a:t>Intel 80-core </a:t>
            </a:r>
            <a:r>
              <a:rPr lang="en-US" sz="2400" b="0" kern="0" dirty="0" err="1">
                <a:latin typeface="+mn-lt"/>
              </a:rPr>
              <a:t>multicore</a:t>
            </a:r>
            <a:r>
              <a:rPr lang="en-US" sz="2400" b="0" kern="0" dirty="0">
                <a:latin typeface="+mn-lt"/>
              </a:rPr>
              <a:t> chip (Feb 2007)</a:t>
            </a:r>
          </a:p>
          <a:p>
            <a:pPr lvl="1" indent="-228600">
              <a:lnSpc>
                <a:spcPct val="85000"/>
              </a:lnSpc>
              <a:spcBef>
                <a:spcPts val="300"/>
              </a:spcBef>
              <a:buSzPct val="100000"/>
              <a:buFontTx/>
              <a:buChar char="–"/>
              <a:defRPr/>
            </a:pPr>
            <a:r>
              <a:rPr lang="en-US" b="0" kern="0" dirty="0">
                <a:latin typeface="+mn-lt"/>
              </a:rPr>
              <a:t>80 simple cores</a:t>
            </a:r>
          </a:p>
          <a:p>
            <a:pPr lvl="1" indent="-228600">
              <a:lnSpc>
                <a:spcPct val="85000"/>
              </a:lnSpc>
              <a:spcBef>
                <a:spcPts val="300"/>
              </a:spcBef>
              <a:buSzPct val="100000"/>
              <a:buFontTx/>
              <a:buChar char="–"/>
              <a:defRPr/>
            </a:pPr>
            <a:r>
              <a:rPr lang="en-US" b="0" kern="0" dirty="0">
                <a:latin typeface="+mn-lt"/>
              </a:rPr>
              <a:t>Two FP-engines / core</a:t>
            </a:r>
          </a:p>
          <a:p>
            <a:pPr lvl="1" indent="-228600">
              <a:lnSpc>
                <a:spcPct val="85000"/>
              </a:lnSpc>
              <a:spcBef>
                <a:spcPts val="300"/>
              </a:spcBef>
              <a:buSzPct val="100000"/>
              <a:buFontTx/>
              <a:buChar char="–"/>
              <a:defRPr/>
            </a:pPr>
            <a:r>
              <a:rPr lang="en-US" b="0" kern="0" dirty="0">
                <a:latin typeface="+mn-lt"/>
              </a:rPr>
              <a:t>Mesh-like network</a:t>
            </a:r>
          </a:p>
          <a:p>
            <a:pPr lvl="1" indent="-228600">
              <a:lnSpc>
                <a:spcPct val="85000"/>
              </a:lnSpc>
              <a:spcBef>
                <a:spcPts val="300"/>
              </a:spcBef>
              <a:buSzPct val="100000"/>
              <a:buFontTx/>
              <a:buChar char="–"/>
              <a:defRPr/>
            </a:pPr>
            <a:r>
              <a:rPr lang="en-US" b="0" kern="0" dirty="0">
                <a:latin typeface="+mn-lt"/>
              </a:rPr>
              <a:t>100 million transistors</a:t>
            </a:r>
          </a:p>
          <a:p>
            <a:pPr lvl="1" indent="-228600">
              <a:lnSpc>
                <a:spcPct val="85000"/>
              </a:lnSpc>
              <a:spcBef>
                <a:spcPts val="300"/>
              </a:spcBef>
              <a:buSzPct val="100000"/>
              <a:buFontTx/>
              <a:buChar char="–"/>
              <a:defRPr/>
            </a:pPr>
            <a:r>
              <a:rPr lang="en-US" b="0" kern="0" dirty="0">
                <a:latin typeface="+mn-lt"/>
              </a:rPr>
              <a:t>65nm feature size</a:t>
            </a:r>
          </a:p>
          <a:p>
            <a:pPr marL="285750" indent="-285750">
              <a:lnSpc>
                <a:spcPct val="85000"/>
              </a:lnSpc>
              <a:spcBef>
                <a:spcPts val="300"/>
              </a:spcBef>
              <a:buSzPct val="100000"/>
              <a:buFontTx/>
              <a:buChar char="•"/>
              <a:defRPr/>
            </a:pPr>
            <a:r>
              <a:rPr lang="en-US" sz="2200" b="0" kern="0" dirty="0">
                <a:latin typeface="+mn-lt"/>
              </a:rPr>
              <a:t>Intel Single-Chip Cloud </a:t>
            </a:r>
            <a:br>
              <a:rPr lang="en-US" sz="2200" b="0" kern="0" dirty="0">
                <a:latin typeface="+mn-lt"/>
              </a:rPr>
            </a:br>
            <a:r>
              <a:rPr lang="en-US" sz="2200" b="0" kern="0" dirty="0">
                <a:latin typeface="+mn-lt"/>
              </a:rPr>
              <a:t>Computer  (August 2010)</a:t>
            </a:r>
          </a:p>
          <a:p>
            <a:pPr lvl="1" indent="-228600">
              <a:lnSpc>
                <a:spcPct val="85000"/>
              </a:lnSpc>
              <a:spcBef>
                <a:spcPts val="300"/>
              </a:spcBef>
              <a:buSzPct val="100000"/>
              <a:buFontTx/>
              <a:buChar char="–"/>
              <a:defRPr/>
            </a:pPr>
            <a:r>
              <a:rPr lang="en-US" b="0" kern="0" dirty="0">
                <a:latin typeface="+mn-lt"/>
              </a:rPr>
              <a:t>24 “tiles” with two cores/tile </a:t>
            </a:r>
          </a:p>
          <a:p>
            <a:pPr lvl="1" indent="-228600">
              <a:lnSpc>
                <a:spcPct val="85000"/>
              </a:lnSpc>
              <a:spcBef>
                <a:spcPts val="300"/>
              </a:spcBef>
              <a:buSzPct val="100000"/>
              <a:buFontTx/>
              <a:buChar char="–"/>
              <a:defRPr/>
            </a:pPr>
            <a:r>
              <a:rPr lang="en-US" b="0" kern="0" dirty="0">
                <a:latin typeface="+mn-lt"/>
              </a:rPr>
              <a:t>24-router mesh network </a:t>
            </a:r>
          </a:p>
          <a:p>
            <a:pPr lvl="1" indent="-228600">
              <a:lnSpc>
                <a:spcPct val="85000"/>
              </a:lnSpc>
              <a:spcBef>
                <a:spcPts val="300"/>
              </a:spcBef>
              <a:buSzPct val="100000"/>
              <a:buFontTx/>
              <a:buChar char="–"/>
              <a:defRPr/>
            </a:pPr>
            <a:r>
              <a:rPr lang="en-US" b="0" kern="0" dirty="0">
                <a:latin typeface="+mn-lt"/>
              </a:rPr>
              <a:t>4 DDR3 memory controllers</a:t>
            </a:r>
          </a:p>
          <a:p>
            <a:pPr lvl="1" indent="-228600">
              <a:lnSpc>
                <a:spcPct val="85000"/>
              </a:lnSpc>
              <a:spcBef>
                <a:spcPts val="300"/>
              </a:spcBef>
              <a:buSzPct val="100000"/>
              <a:buFontTx/>
              <a:buChar char="–"/>
              <a:defRPr/>
            </a:pPr>
            <a:r>
              <a:rPr lang="en-US" b="0" kern="0" dirty="0">
                <a:latin typeface="+mn-lt"/>
              </a:rPr>
              <a:t>Hardware support for message-passing </a:t>
            </a:r>
          </a:p>
          <a:p>
            <a:pPr marL="285750" indent="-285750">
              <a:lnSpc>
                <a:spcPct val="85000"/>
              </a:lnSpc>
              <a:spcBef>
                <a:spcPts val="300"/>
              </a:spcBef>
              <a:buSzPct val="100000"/>
              <a:buFontTx/>
              <a:buChar char="•"/>
              <a:defRPr/>
            </a:pPr>
            <a:endParaRPr lang="en-US" sz="2400" b="0" kern="0" dirty="0">
              <a:latin typeface="+mn-lt"/>
            </a:endParaRPr>
          </a:p>
          <a:p>
            <a:pPr marL="685800" lvl="1" indent="-228600">
              <a:lnSpc>
                <a:spcPct val="85000"/>
              </a:lnSpc>
              <a:spcBef>
                <a:spcPts val="300"/>
              </a:spcBef>
              <a:buSzPct val="100000"/>
              <a:buFontTx/>
              <a:buChar char="–"/>
              <a:defRPr/>
            </a:pPr>
            <a:endParaRPr lang="en-US" b="0" kern="0" dirty="0">
              <a:latin typeface="+mn-lt"/>
            </a:endParaRPr>
          </a:p>
        </p:txBody>
      </p:sp>
      <p:grpSp>
        <p:nvGrpSpPr>
          <p:cNvPr id="19" name="Group 18"/>
          <p:cNvGrpSpPr>
            <a:grpSpLocks/>
          </p:cNvGrpSpPr>
          <p:nvPr/>
        </p:nvGrpSpPr>
        <p:grpSpPr bwMode="auto">
          <a:xfrm>
            <a:off x="131763" y="1273175"/>
            <a:ext cx="1979612" cy="2492375"/>
            <a:chOff x="132522" y="1146930"/>
            <a:chExt cx="1979302" cy="2491620"/>
          </a:xfrm>
        </p:grpSpPr>
        <p:pic>
          <p:nvPicPr>
            <p:cNvPr id="102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522" y="1600200"/>
              <a:ext cx="1772478"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10250" name="Left Arrow 16"/>
            <p:cNvSpPr>
              <a:spLocks noChangeArrowheads="1"/>
            </p:cNvSpPr>
            <p:nvPr/>
          </p:nvSpPr>
          <p:spPr bwMode="auto">
            <a:xfrm rot="-2552662">
              <a:off x="1197424" y="1146930"/>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grpSp>
        <p:nvGrpSpPr>
          <p:cNvPr id="20" name="Group 19"/>
          <p:cNvGrpSpPr>
            <a:grpSpLocks/>
          </p:cNvGrpSpPr>
          <p:nvPr/>
        </p:nvGrpSpPr>
        <p:grpSpPr bwMode="auto">
          <a:xfrm>
            <a:off x="5021263" y="1066800"/>
            <a:ext cx="4122737" cy="2605088"/>
            <a:chOff x="5020666" y="975827"/>
            <a:chExt cx="4123334" cy="2605573"/>
          </a:xfrm>
        </p:grpSpPr>
        <p:pic>
          <p:nvPicPr>
            <p:cNvPr id="10247" name="Picture 2"/>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975827"/>
              <a:ext cx="3505200" cy="260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0248" name="Left Arrow 17"/>
            <p:cNvSpPr>
              <a:spLocks noChangeArrowheads="1"/>
            </p:cNvSpPr>
            <p:nvPr/>
          </p:nvSpPr>
          <p:spPr bwMode="auto">
            <a:xfrm rot="8906187">
              <a:off x="5020666" y="1725078"/>
              <a:ext cx="914400" cy="516975"/>
            </a:xfrm>
            <a:prstGeom prst="leftArrow">
              <a:avLst>
                <a:gd name="adj1" fmla="val 50000"/>
                <a:gd name="adj2" fmla="val 50000"/>
              </a:avLst>
            </a:prstGeom>
            <a:solidFill>
              <a:schemeClr val="accent1"/>
            </a:solidFill>
            <a:ln w="12700" algn="ctr">
              <a:solidFill>
                <a:schemeClr val="tx1"/>
              </a:solidFill>
              <a:round/>
              <a:headEnd/>
              <a:tailEnd/>
            </a:ln>
          </p:spPr>
          <p:txBody>
            <a:bodyPr anchor="ctr"/>
            <a:lstStyle/>
            <a:p>
              <a:pPr algn="ctr">
                <a:spcBef>
                  <a:spcPct val="50000"/>
                </a:spcBef>
              </a:pPr>
              <a:endParaRPr lang="en-US" sz="2000" b="0"/>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xEl>
                                              <p:pRg st="10" end="10"/>
                                            </p:txEl>
                                          </p:spTgt>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960387">
                                            <p:txEl>
                                              <p:pRg st="0" end="0"/>
                                            </p:txEl>
                                          </p:spTgt>
                                        </p:tgtEl>
                                        <p:attrNameLst>
                                          <p:attrName>style.visibility</p:attrName>
                                        </p:attrNameLst>
                                      </p:cBhvr>
                                      <p:to>
                                        <p:strVal val="visible"/>
                                      </p:to>
                                    </p:set>
                                    <p:anim calcmode="lin" valueType="num">
                                      <p:cBhvr additive="base">
                                        <p:cTn id="41" dur="500" fill="hold"/>
                                        <p:tgtEl>
                                          <p:spTgt spid="2960387">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2960387">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2960387">
                                            <p:txEl>
                                              <p:pRg st="1" end="1"/>
                                            </p:txEl>
                                          </p:spTgt>
                                        </p:tgtEl>
                                        <p:attrNameLst>
                                          <p:attrName>style.visibility</p:attrName>
                                        </p:attrNameLst>
                                      </p:cBhvr>
                                      <p:to>
                                        <p:strVal val="visible"/>
                                      </p:to>
                                    </p:set>
                                    <p:anim calcmode="lin" valueType="num">
                                      <p:cBhvr additive="base">
                                        <p:cTn id="45" dur="500" fill="hold"/>
                                        <p:tgtEl>
                                          <p:spTgt spid="2960387">
                                            <p:txEl>
                                              <p:pRg st="1" end="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2960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960387">
                                            <p:txEl>
                                              <p:pRg st="2" end="2"/>
                                            </p:txEl>
                                          </p:spTgt>
                                        </p:tgtEl>
                                        <p:attrNameLst>
                                          <p:attrName>style.visibility</p:attrName>
                                        </p:attrNameLst>
                                      </p:cBhvr>
                                      <p:to>
                                        <p:strVal val="visible"/>
                                      </p:to>
                                    </p:set>
                                    <p:anim calcmode="lin" valueType="num">
                                      <p:cBhvr additive="base">
                                        <p:cTn id="51" dur="500" fill="hold"/>
                                        <p:tgtEl>
                                          <p:spTgt spid="2960387">
                                            <p:txEl>
                                              <p:pRg st="2" end="2"/>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960387">
                                            <p:txEl>
                                              <p:pRg st="2" end="2"/>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960387">
                                            <p:txEl>
                                              <p:pRg st="3" end="3"/>
                                            </p:txEl>
                                          </p:spTgt>
                                        </p:tgtEl>
                                        <p:attrNameLst>
                                          <p:attrName>style.visibility</p:attrName>
                                        </p:attrNameLst>
                                      </p:cBhvr>
                                      <p:to>
                                        <p:strVal val="visible"/>
                                      </p:to>
                                    </p:set>
                                    <p:anim calcmode="lin" valueType="num">
                                      <p:cBhvr additive="base">
                                        <p:cTn id="55" dur="500" fill="hold"/>
                                        <p:tgtEl>
                                          <p:spTgt spid="2960387">
                                            <p:txEl>
                                              <p:pRg st="3" end="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960387">
                                            <p:txEl>
                                              <p:pRg st="3" end="3"/>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960387">
                                            <p:txEl>
                                              <p:pRg st="4" end="4"/>
                                            </p:txEl>
                                          </p:spTgt>
                                        </p:tgtEl>
                                        <p:attrNameLst>
                                          <p:attrName>style.visibility</p:attrName>
                                        </p:attrNameLst>
                                      </p:cBhvr>
                                      <p:to>
                                        <p:strVal val="visible"/>
                                      </p:to>
                                    </p:set>
                                    <p:anim calcmode="lin" valueType="num">
                                      <p:cBhvr additive="base">
                                        <p:cTn id="59" dur="500" fill="hold"/>
                                        <p:tgtEl>
                                          <p:spTgt spid="2960387">
                                            <p:txEl>
                                              <p:pRg st="4" end="4"/>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960387">
                                            <p:txEl>
                                              <p:pRg st="4" end="4"/>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60387">
                                            <p:txEl>
                                              <p:pRg st="5" end="5"/>
                                            </p:txEl>
                                          </p:spTgt>
                                        </p:tgtEl>
                                        <p:attrNameLst>
                                          <p:attrName>style.visibility</p:attrName>
                                        </p:attrNameLst>
                                      </p:cBhvr>
                                      <p:to>
                                        <p:strVal val="visible"/>
                                      </p:to>
                                    </p:set>
                                    <p:anim calcmode="lin" valueType="num">
                                      <p:cBhvr additive="base">
                                        <p:cTn id="63" dur="500" fill="hold"/>
                                        <p:tgtEl>
                                          <p:spTgt spid="2960387">
                                            <p:txEl>
                                              <p:pRg st="5" end="5"/>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960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960387">
                                            <p:txEl>
                                              <p:pRg st="6" end="6"/>
                                            </p:txEl>
                                          </p:spTgt>
                                        </p:tgtEl>
                                        <p:attrNameLst>
                                          <p:attrName>style.visibility</p:attrName>
                                        </p:attrNameLst>
                                      </p:cBhvr>
                                      <p:to>
                                        <p:strVal val="visible"/>
                                      </p:to>
                                    </p:set>
                                    <p:anim calcmode="lin" valueType="num">
                                      <p:cBhvr additive="base">
                                        <p:cTn id="69" dur="500" fill="hold"/>
                                        <p:tgtEl>
                                          <p:spTgt spid="2960387">
                                            <p:txEl>
                                              <p:pRg st="6" end="6"/>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296038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0387" grpId="0" build="p"/>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Computer System Organization</a:t>
            </a:r>
          </a:p>
        </p:txBody>
      </p:sp>
      <p:sp>
        <p:nvSpPr>
          <p:cNvPr id="12291" name="Rectangle 3"/>
          <p:cNvSpPr>
            <a:spLocks noGrp="1" noChangeArrowheads="1"/>
          </p:cNvSpPr>
          <p:nvPr>
            <p:ph type="body" idx="1"/>
          </p:nvPr>
        </p:nvSpPr>
        <p:spPr/>
        <p:txBody>
          <a:bodyPr/>
          <a:lstStyle/>
          <a:p>
            <a:r>
              <a:rPr lang="en-US"/>
              <a:t>Computer-system operation</a:t>
            </a:r>
          </a:p>
          <a:p>
            <a:pPr lvl="1"/>
            <a:r>
              <a:rPr lang="en-US"/>
              <a:t>One or more CPUs, device controllers connect through common bus providing access to shared memory</a:t>
            </a:r>
          </a:p>
          <a:p>
            <a:pPr lvl="1"/>
            <a:r>
              <a:rPr lang="en-US"/>
              <a:t>Concurrent execution of CPUs and devices competing for memory cycles</a:t>
            </a:r>
          </a:p>
          <a:p>
            <a:pPr lvl="1"/>
            <a:endParaRPr lang="en-US"/>
          </a:p>
        </p:txBody>
      </p:sp>
      <p:pic>
        <p:nvPicPr>
          <p:cNvPr id="1229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l="427" t="17949" r="427" b="17664"/>
          <a:stretch>
            <a:fillRect/>
          </a:stretch>
        </p:blipFill>
        <p:spPr bwMode="auto">
          <a:xfrm>
            <a:off x="1096963" y="3074988"/>
            <a:ext cx="6675437" cy="3251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5" y="101600"/>
            <a:ext cx="7673975" cy="736600"/>
          </a:xfrm>
        </p:spPr>
        <p:txBody>
          <a:bodyPr/>
          <a:lstStyle/>
          <a:p>
            <a:r>
              <a:rPr lang="en-US" dirty="0"/>
              <a:t>Chip-scale features of </a:t>
            </a:r>
            <a:r>
              <a:rPr lang="en-US" dirty="0" err="1"/>
              <a:t>SandyBridge</a:t>
            </a:r>
            <a:endParaRPr lang="en-US" dirty="0"/>
          </a:p>
        </p:txBody>
      </p:sp>
      <p:sp>
        <p:nvSpPr>
          <p:cNvPr id="3" name="Content Placeholder 2"/>
          <p:cNvSpPr>
            <a:spLocks noGrp="1"/>
          </p:cNvSpPr>
          <p:nvPr>
            <p:ph idx="1"/>
          </p:nvPr>
        </p:nvSpPr>
        <p:spPr>
          <a:xfrm>
            <a:off x="2362200" y="914400"/>
            <a:ext cx="6781800" cy="5334000"/>
          </a:xfrm>
        </p:spPr>
        <p:txBody>
          <a:bodyPr>
            <a:normAutofit fontScale="85000" lnSpcReduction="10000"/>
          </a:bodyPr>
          <a:lstStyle/>
          <a:p>
            <a:r>
              <a:rPr lang="en-US" dirty="0"/>
              <a:t>Significant pieces:</a:t>
            </a:r>
          </a:p>
          <a:p>
            <a:pPr lvl="1"/>
            <a:r>
              <a:rPr lang="en-US" dirty="0"/>
              <a:t>Four OOO cores</a:t>
            </a:r>
          </a:p>
          <a:p>
            <a:pPr lvl="2"/>
            <a:r>
              <a:rPr lang="en-US" dirty="0"/>
              <a:t>New Advanced Vector </a:t>
            </a:r>
            <a:r>
              <a:rPr lang="en-US" dirty="0" err="1"/>
              <a:t>eXtensions</a:t>
            </a:r>
            <a:r>
              <a:rPr lang="en-US" dirty="0"/>
              <a:t> (256-bit FP)</a:t>
            </a:r>
          </a:p>
          <a:p>
            <a:pPr lvl="2"/>
            <a:r>
              <a:rPr lang="en-US" dirty="0"/>
              <a:t>AES instructions</a:t>
            </a:r>
          </a:p>
          <a:p>
            <a:pPr lvl="2"/>
            <a:r>
              <a:rPr lang="en-US" dirty="0"/>
              <a:t>Instructions to help with Galois-Field </a:t>
            </a:r>
            <a:r>
              <a:rPr lang="en-US" dirty="0" err="1"/>
              <a:t>mult</a:t>
            </a:r>
            <a:endParaRPr lang="en-US" dirty="0"/>
          </a:p>
          <a:p>
            <a:pPr lvl="2"/>
            <a:r>
              <a:rPr lang="en-US" dirty="0"/>
              <a:t>4 </a:t>
            </a:r>
            <a:r>
              <a:rPr lang="en-US" dirty="0">
                <a:sym typeface="Symbol"/>
              </a:rPr>
              <a:t>-ops/cycle</a:t>
            </a:r>
            <a:endParaRPr lang="en-US" dirty="0"/>
          </a:p>
          <a:p>
            <a:pPr lvl="1"/>
            <a:r>
              <a:rPr lang="en-US" dirty="0"/>
              <a:t>Integrated GPU</a:t>
            </a:r>
          </a:p>
          <a:p>
            <a:pPr lvl="1"/>
            <a:r>
              <a:rPr lang="en-US" dirty="0"/>
              <a:t>System Agent (Memory and Fast I/O)</a:t>
            </a:r>
          </a:p>
          <a:p>
            <a:pPr lvl="1"/>
            <a:r>
              <a:rPr lang="en-US" dirty="0"/>
              <a:t>Shared L3 cache divided in 4 banks</a:t>
            </a:r>
          </a:p>
          <a:p>
            <a:pPr lvl="1"/>
            <a:r>
              <a:rPr lang="en-US" dirty="0"/>
              <a:t>On-chip Ring bus network </a:t>
            </a:r>
          </a:p>
          <a:p>
            <a:pPr lvl="2"/>
            <a:r>
              <a:rPr lang="en-US" dirty="0"/>
              <a:t>Both coherent and non-coherent transactions</a:t>
            </a:r>
          </a:p>
          <a:p>
            <a:pPr lvl="2"/>
            <a:r>
              <a:rPr lang="en-US" dirty="0"/>
              <a:t>High-BW access to L3 Cache</a:t>
            </a:r>
          </a:p>
          <a:p>
            <a:r>
              <a:rPr lang="en-US" dirty="0"/>
              <a:t>Integrated I/O</a:t>
            </a:r>
          </a:p>
          <a:p>
            <a:pPr lvl="1"/>
            <a:r>
              <a:rPr lang="en-US" dirty="0"/>
              <a:t>Integrated memory controller (IMC)</a:t>
            </a:r>
          </a:p>
          <a:p>
            <a:pPr lvl="2"/>
            <a:r>
              <a:rPr lang="en-US" dirty="0"/>
              <a:t>Two independent channels of DDR3 DRAM</a:t>
            </a:r>
          </a:p>
          <a:p>
            <a:pPr lvl="1"/>
            <a:r>
              <a:rPr lang="en-US" dirty="0"/>
              <a:t>High-speed PCI-Express (for Graphics cards)</a:t>
            </a:r>
          </a:p>
          <a:p>
            <a:pPr lvl="1"/>
            <a:r>
              <a:rPr lang="en-US" dirty="0"/>
              <a:t>DMI Connection to </a:t>
            </a:r>
            <a:r>
              <a:rPr lang="en-US" dirty="0" err="1"/>
              <a:t>SouthBridge</a:t>
            </a:r>
            <a:r>
              <a:rPr lang="en-US" dirty="0"/>
              <a:t> (PCH)</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9715"/>
            <a:ext cx="2286000" cy="41033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3550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SandyBridge</a:t>
            </a:r>
            <a:r>
              <a:rPr lang="en-US" dirty="0"/>
              <a:t> I/O: PCH</a:t>
            </a:r>
          </a:p>
        </p:txBody>
      </p:sp>
      <p:sp>
        <p:nvSpPr>
          <p:cNvPr id="3" name="Content Placeholder 2"/>
          <p:cNvSpPr>
            <a:spLocks noGrp="1"/>
          </p:cNvSpPr>
          <p:nvPr>
            <p:ph idx="1"/>
          </p:nvPr>
        </p:nvSpPr>
        <p:spPr>
          <a:xfrm>
            <a:off x="4866705" y="952500"/>
            <a:ext cx="4048695" cy="5448300"/>
          </a:xfrm>
        </p:spPr>
        <p:txBody>
          <a:bodyPr>
            <a:normAutofit fontScale="92500" lnSpcReduction="20000"/>
          </a:bodyPr>
          <a:lstStyle/>
          <a:p>
            <a:r>
              <a:rPr lang="en-US" dirty="0"/>
              <a:t>Platform Controller Hub</a:t>
            </a:r>
          </a:p>
          <a:p>
            <a:pPr lvl="1"/>
            <a:r>
              <a:rPr lang="en-US" dirty="0"/>
              <a:t>Used to be “</a:t>
            </a:r>
            <a:r>
              <a:rPr lang="en-US" dirty="0" err="1"/>
              <a:t>SouthBridge</a:t>
            </a:r>
            <a:r>
              <a:rPr lang="en-US" dirty="0"/>
              <a:t>,” but no “</a:t>
            </a:r>
            <a:r>
              <a:rPr lang="en-US" dirty="0" err="1"/>
              <a:t>NorthBridge</a:t>
            </a:r>
            <a:r>
              <a:rPr lang="en-US" dirty="0"/>
              <a:t>” now</a:t>
            </a:r>
          </a:p>
          <a:p>
            <a:pPr lvl="1"/>
            <a:r>
              <a:rPr lang="en-US" dirty="0"/>
              <a:t>Connected to processor with proprietary bus</a:t>
            </a:r>
          </a:p>
          <a:p>
            <a:pPr lvl="2"/>
            <a:r>
              <a:rPr lang="en-US" dirty="0"/>
              <a:t>Direct Media Interface</a:t>
            </a:r>
          </a:p>
          <a:p>
            <a:pPr lvl="1"/>
            <a:r>
              <a:rPr lang="en-US" dirty="0"/>
              <a:t>Code name “Cougar Point” for </a:t>
            </a:r>
            <a:r>
              <a:rPr lang="en-US" dirty="0" err="1"/>
              <a:t>SandyBridge</a:t>
            </a:r>
            <a:r>
              <a:rPr lang="en-US" dirty="0"/>
              <a:t> processors</a:t>
            </a:r>
          </a:p>
          <a:p>
            <a:r>
              <a:rPr lang="en-US" dirty="0"/>
              <a:t>Types of I/O on PCH:</a:t>
            </a:r>
          </a:p>
          <a:p>
            <a:pPr lvl="1"/>
            <a:r>
              <a:rPr lang="en-US" dirty="0"/>
              <a:t>USB</a:t>
            </a:r>
          </a:p>
          <a:p>
            <a:pPr lvl="1"/>
            <a:r>
              <a:rPr lang="en-US" dirty="0"/>
              <a:t>Ethernet</a:t>
            </a:r>
          </a:p>
          <a:p>
            <a:pPr lvl="1"/>
            <a:r>
              <a:rPr lang="en-US" dirty="0"/>
              <a:t>Audio</a:t>
            </a:r>
          </a:p>
          <a:p>
            <a:pPr lvl="1"/>
            <a:r>
              <a:rPr lang="en-US" dirty="0"/>
              <a:t>BIOS support</a:t>
            </a:r>
          </a:p>
          <a:p>
            <a:pPr lvl="1"/>
            <a:r>
              <a:rPr lang="en-US" dirty="0"/>
              <a:t>More PCI Express (lower speed than on Processor)</a:t>
            </a:r>
          </a:p>
          <a:p>
            <a:pPr lvl="1"/>
            <a:r>
              <a:rPr lang="en-US" dirty="0" err="1"/>
              <a:t>Sata</a:t>
            </a:r>
            <a:r>
              <a:rPr lang="en-US" dirty="0"/>
              <a:t> (for Disks)</a:t>
            </a:r>
          </a:p>
        </p:txBody>
      </p:sp>
      <p:pic>
        <p:nvPicPr>
          <p:cNvPr id="921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64" y="1143000"/>
            <a:ext cx="4817241" cy="4191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33746" y="5334000"/>
            <a:ext cx="3381054" cy="830997"/>
          </a:xfrm>
          <a:prstGeom prst="rect">
            <a:avLst/>
          </a:prstGeom>
          <a:noFill/>
        </p:spPr>
        <p:txBody>
          <a:bodyPr wrap="none" rtlCol="0">
            <a:spAutoFit/>
          </a:bodyPr>
          <a:lstStyle/>
          <a:p>
            <a:pPr algn="ctr"/>
            <a:r>
              <a:rPr lang="en-US" sz="2400" b="1" dirty="0" err="1"/>
              <a:t>SandyBridge</a:t>
            </a:r>
            <a:r>
              <a:rPr lang="en-US" sz="2400" b="1" dirty="0"/>
              <a:t> </a:t>
            </a:r>
          </a:p>
          <a:p>
            <a:pPr algn="ctr"/>
            <a:r>
              <a:rPr lang="en-US" sz="2400" b="1" dirty="0"/>
              <a:t>System Configuration</a:t>
            </a:r>
          </a:p>
        </p:txBody>
      </p:sp>
    </p:spTree>
    <p:extLst>
      <p:ext uri="{BB962C8B-B14F-4D97-AF65-F5344CB8AC3E}">
        <p14:creationId xmlns:p14="http://schemas.microsoft.com/office/powerpoint/2010/main" val="4553812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3.1"/>
</p:tagLst>
</file>

<file path=ppt/tags/tag10.xml><?xml version="1.0" encoding="utf-8"?>
<p:tagLst xmlns:a="http://schemas.openxmlformats.org/drawingml/2006/main" xmlns:r="http://schemas.openxmlformats.org/officeDocument/2006/relationships" xmlns:p="http://schemas.openxmlformats.org/presentationml/2006/main">
  <p:tag name="TIMING" val="|0.8|35.3"/>
</p:tagLst>
</file>

<file path=ppt/tags/tag11.xml><?xml version="1.0" encoding="utf-8"?>
<p:tagLst xmlns:a="http://schemas.openxmlformats.org/drawingml/2006/main" xmlns:r="http://schemas.openxmlformats.org/officeDocument/2006/relationships" xmlns:p="http://schemas.openxmlformats.org/presentationml/2006/main">
  <p:tag name="TIMING" val="|1.3|16.3|19.1"/>
</p:tagLst>
</file>

<file path=ppt/tags/tag12.xml><?xml version="1.0" encoding="utf-8"?>
<p:tagLst xmlns:a="http://schemas.openxmlformats.org/drawingml/2006/main" xmlns:r="http://schemas.openxmlformats.org/officeDocument/2006/relationships" xmlns:p="http://schemas.openxmlformats.org/presentationml/2006/main">
  <p:tag name="TIMING" val="|1|28.3|8.4|79.8"/>
</p:tagLst>
</file>

<file path=ppt/tags/tag13.xml><?xml version="1.0" encoding="utf-8"?>
<p:tagLst xmlns:a="http://schemas.openxmlformats.org/drawingml/2006/main" xmlns:r="http://schemas.openxmlformats.org/officeDocument/2006/relationships" xmlns:p="http://schemas.openxmlformats.org/presentationml/2006/main">
  <p:tag name="IIW_TYPE_IMAGE" val="TextBox 2"/>
</p:tagLst>
</file>

<file path=ppt/tags/tag2.xml><?xml version="1.0" encoding="utf-8"?>
<p:tagLst xmlns:a="http://schemas.openxmlformats.org/drawingml/2006/main" xmlns:r="http://schemas.openxmlformats.org/officeDocument/2006/relationships" xmlns:p="http://schemas.openxmlformats.org/presentationml/2006/main">
  <p:tag name="TIMING" val="|8.3|133|17.8|16.7|9.2"/>
</p:tagLst>
</file>

<file path=ppt/tags/tag3.xml><?xml version="1.0" encoding="utf-8"?>
<p:tagLst xmlns:a="http://schemas.openxmlformats.org/drawingml/2006/main" xmlns:r="http://schemas.openxmlformats.org/officeDocument/2006/relationships" xmlns:p="http://schemas.openxmlformats.org/presentationml/2006/main">
  <p:tag name="TIMING" val="|61.8|46.6"/>
</p:tagLst>
</file>

<file path=ppt/tags/tag4.xml><?xml version="1.0" encoding="utf-8"?>
<p:tagLst xmlns:a="http://schemas.openxmlformats.org/drawingml/2006/main" xmlns:r="http://schemas.openxmlformats.org/officeDocument/2006/relationships" xmlns:p="http://schemas.openxmlformats.org/presentationml/2006/main">
  <p:tag name="TIMING" val="|12|66.8"/>
</p:tagLst>
</file>

<file path=ppt/tags/tag5.xml><?xml version="1.0" encoding="utf-8"?>
<p:tagLst xmlns:a="http://schemas.openxmlformats.org/drawingml/2006/main" xmlns:r="http://schemas.openxmlformats.org/officeDocument/2006/relationships" xmlns:p="http://schemas.openxmlformats.org/presentationml/2006/main">
  <p:tag name="TIMING" val="|5.6|19.7|105|29.3"/>
</p:tagLst>
</file>

<file path=ppt/tags/tag6.xml><?xml version="1.0" encoding="utf-8"?>
<p:tagLst xmlns:a="http://schemas.openxmlformats.org/drawingml/2006/main" xmlns:r="http://schemas.openxmlformats.org/officeDocument/2006/relationships" xmlns:p="http://schemas.openxmlformats.org/presentationml/2006/main">
  <p:tag name="TIMING" val="|2.7|22.9|17.9|39.3"/>
</p:tagLst>
</file>

<file path=ppt/tags/tag7.xml><?xml version="1.0" encoding="utf-8"?>
<p:tagLst xmlns:a="http://schemas.openxmlformats.org/drawingml/2006/main" xmlns:r="http://schemas.openxmlformats.org/officeDocument/2006/relationships" xmlns:p="http://schemas.openxmlformats.org/presentationml/2006/main">
  <p:tag name="TIMING" val="|11.6|2|4.9|3.8|1.9|38.3|28.2|2.3|42.7|31.5|45.2|54.4"/>
</p:tagLst>
</file>

<file path=ppt/tags/tag8.xml><?xml version="1.0" encoding="utf-8"?>
<p:tagLst xmlns:a="http://schemas.openxmlformats.org/drawingml/2006/main" xmlns:r="http://schemas.openxmlformats.org/officeDocument/2006/relationships" xmlns:p="http://schemas.openxmlformats.org/presentationml/2006/main">
  <p:tag name="TIMING" val="|9.8|20.9|75.2|23.1"/>
</p:tagLst>
</file>

<file path=ppt/tags/tag9.xml><?xml version="1.0" encoding="utf-8"?>
<p:tagLst xmlns:a="http://schemas.openxmlformats.org/drawingml/2006/main" xmlns:r="http://schemas.openxmlformats.org/officeDocument/2006/relationships" xmlns:p="http://schemas.openxmlformats.org/presentationml/2006/main">
  <p:tag name="TIMING" val="|1.9|27.9"/>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34532</TotalTime>
  <Pages>60</Pages>
  <Words>3384</Words>
  <Application>Microsoft Office PowerPoint</Application>
  <PresentationFormat>全屏显示(4:3)</PresentationFormat>
  <Paragraphs>739</Paragraphs>
  <Slides>55</Slides>
  <Notes>35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6" baseType="lpstr">
      <vt:lpstr>Arial</vt:lpstr>
      <vt:lpstr>Arial Narrow</vt:lpstr>
      <vt:lpstr>Comic Sans MS</vt:lpstr>
      <vt:lpstr>Courier New</vt:lpstr>
      <vt:lpstr>Helvetica</vt:lpstr>
      <vt:lpstr>Tahoma</vt:lpstr>
      <vt:lpstr>Times</vt:lpstr>
      <vt:lpstr>Times New Roman</vt:lpstr>
      <vt:lpstr>Office</vt:lpstr>
      <vt:lpstr>Image</vt:lpstr>
      <vt:lpstr>Chart</vt:lpstr>
      <vt:lpstr>Advanced Operating Systems L01: Overview of OS Concepts</vt:lpstr>
      <vt:lpstr>Technology Trends: Moore’s Law</vt:lpstr>
      <vt:lpstr>Societal Scale Information Systems</vt:lpstr>
      <vt:lpstr>People-to-Computer Ratio Over Time</vt:lpstr>
      <vt:lpstr>New Challenge: Slowdown in Joy’s law of Performance</vt:lpstr>
      <vt:lpstr>ManyCore Chips: The future is here</vt:lpstr>
      <vt:lpstr>Computer System Organization</vt:lpstr>
      <vt:lpstr>Chip-scale features of SandyBridge</vt:lpstr>
      <vt:lpstr>SandyBridge I/O: PCH</vt:lpstr>
      <vt:lpstr>Sample of Computer Architecture Topics</vt:lpstr>
      <vt:lpstr>Storage Capacity</vt:lpstr>
      <vt:lpstr>Network Capacity</vt:lpstr>
      <vt:lpstr>Increasing Software Complexity</vt:lpstr>
      <vt:lpstr>How do we tame complexity?</vt:lpstr>
      <vt:lpstr>OS Tool: Virtual Machine Abstraction</vt:lpstr>
      <vt:lpstr>Interfaces Provide Important Boundaries</vt:lpstr>
      <vt:lpstr>Virtual Machines</vt:lpstr>
      <vt:lpstr>Virtual Machines (con’t): Layers of OSs</vt:lpstr>
      <vt:lpstr>What does an Operating System do?</vt:lpstr>
      <vt:lpstr>What is an Operating System,… Really?</vt:lpstr>
      <vt:lpstr>Operating System Definition (Cont.)</vt:lpstr>
      <vt:lpstr>Example: Protecting Processes from Each Other</vt:lpstr>
      <vt:lpstr>Address Translation</vt:lpstr>
      <vt:lpstr>Example of Address Translation</vt:lpstr>
      <vt:lpstr>Address Translation Details</vt:lpstr>
      <vt:lpstr>Dual Mode Operation</vt:lpstr>
      <vt:lpstr>UNIX System Structure</vt:lpstr>
      <vt:lpstr>OS Systems Principles</vt:lpstr>
      <vt:lpstr>Linux Structure</vt:lpstr>
      <vt:lpstr>Layout of Linux Sources</vt:lpstr>
      <vt:lpstr>History of Unix</vt:lpstr>
      <vt:lpstr>Microsoft Windows Structure</vt:lpstr>
      <vt:lpstr>Major Windows Components</vt:lpstr>
      <vt:lpstr>OS Resources – at the center of it all!</vt:lpstr>
      <vt:lpstr>What is a Resource?</vt:lpstr>
      <vt:lpstr>More Complex Resources: Operating System Services</vt:lpstr>
      <vt:lpstr>System Calls: Details</vt:lpstr>
      <vt:lpstr>Example of System Call usage</vt:lpstr>
      <vt:lpstr>Example: Use strace to trace syscalls</vt:lpstr>
      <vt:lpstr>Example of Standard API</vt:lpstr>
      <vt:lpstr>System Call Implementation</vt:lpstr>
      <vt:lpstr>Types of System Calls</vt:lpstr>
      <vt:lpstr>Types of System Calls (Con’t)</vt:lpstr>
      <vt:lpstr>Types of System Calls (Cont.)</vt:lpstr>
      <vt:lpstr>POSIX standard</vt:lpstr>
      <vt:lpstr>POSIX (cont)</vt:lpstr>
      <vt:lpstr>Examples of Windows and  Unix System Calls</vt:lpstr>
      <vt:lpstr>Operating Systems Structures</vt:lpstr>
      <vt:lpstr>Simple Structure </vt:lpstr>
      <vt:lpstr>Layered Structure</vt:lpstr>
      <vt:lpstr>Monolithic Kernels: UNIX, Windows, MacOS</vt:lpstr>
      <vt:lpstr>Microkernels</vt:lpstr>
      <vt:lpstr>ExoKernel: Separate Protection from Management</vt:lpstr>
      <vt:lpstr>Tessellation: Cell-based OS (Space-Time Partitioning)</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350</cp:revision>
  <cp:lastPrinted>2014-01-22T18:30:57Z</cp:lastPrinted>
  <dcterms:created xsi:type="dcterms:W3CDTF">1995-08-12T11:37:26Z</dcterms:created>
  <dcterms:modified xsi:type="dcterms:W3CDTF">2019-05-08T11:38:23Z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