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2"/>
  </p:notesMasterIdLst>
  <p:handoutMasterIdLst>
    <p:handoutMasterId r:id="rId33"/>
  </p:handoutMasterIdLst>
  <p:sldIdLst>
    <p:sldId id="256" r:id="rId2"/>
    <p:sldId id="768" r:id="rId3"/>
    <p:sldId id="769" r:id="rId4"/>
    <p:sldId id="754" r:id="rId5"/>
    <p:sldId id="792" r:id="rId6"/>
    <p:sldId id="785" r:id="rId7"/>
    <p:sldId id="734" r:id="rId8"/>
    <p:sldId id="615" r:id="rId9"/>
    <p:sldId id="745" r:id="rId10"/>
    <p:sldId id="748" r:id="rId11"/>
    <p:sldId id="693" r:id="rId12"/>
    <p:sldId id="691" r:id="rId13"/>
    <p:sldId id="752" r:id="rId14"/>
    <p:sldId id="753" r:id="rId15"/>
    <p:sldId id="619" r:id="rId16"/>
    <p:sldId id="765" r:id="rId17"/>
    <p:sldId id="790" r:id="rId18"/>
    <p:sldId id="779" r:id="rId19"/>
    <p:sldId id="784" r:id="rId20"/>
    <p:sldId id="789" r:id="rId21"/>
    <p:sldId id="770" r:id="rId22"/>
    <p:sldId id="671" r:id="rId23"/>
    <p:sldId id="672" r:id="rId24"/>
    <p:sldId id="767" r:id="rId25"/>
    <p:sldId id="676" r:id="rId26"/>
    <p:sldId id="756" r:id="rId27"/>
    <p:sldId id="755" r:id="rId28"/>
    <p:sldId id="771" r:id="rId29"/>
    <p:sldId id="621" r:id="rId30"/>
    <p:sldId id="758"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01BF"/>
    <a:srgbClr val="54FE4C"/>
    <a:srgbClr val="332F85"/>
    <a:srgbClr val="3333FF"/>
    <a:srgbClr val="EB9435"/>
    <a:srgbClr val="FFFF00"/>
    <a:srgbClr val="BE4CFE"/>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9231" autoAdjust="0"/>
    <p:restoredTop sz="86542" autoAdjust="0"/>
  </p:normalViewPr>
  <p:slideViewPr>
    <p:cSldViewPr snapToGrid="0">
      <p:cViewPr>
        <p:scale>
          <a:sx n="75" d="100"/>
          <a:sy n="75" d="100"/>
        </p:scale>
        <p:origin x="-2664" y="-1002"/>
      </p:cViewPr>
      <p:guideLst>
        <p:guide orient="horz" pos="2160"/>
        <p:guide pos="2880"/>
      </p:guideLst>
    </p:cSldViewPr>
  </p:slideViewPr>
  <p:outlineViewPr>
    <p:cViewPr>
      <p:scale>
        <a:sx n="33" d="100"/>
        <a:sy n="33" d="100"/>
      </p:scale>
      <p:origin x="0" y="20034"/>
    </p:cViewPr>
  </p:outlineViewPr>
  <p:notesTextViewPr>
    <p:cViewPr>
      <p:scale>
        <a:sx n="100" d="100"/>
        <a:sy n="100" d="100"/>
      </p:scale>
      <p:origin x="0" y="0"/>
    </p:cViewPr>
  </p:notesTextViewPr>
  <p:sorterViewPr>
    <p:cViewPr>
      <p:scale>
        <a:sx n="66" d="100"/>
        <a:sy n="66" d="100"/>
      </p:scale>
      <p:origin x="0" y="0"/>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cygwin\home\crossbac\papers\sosp11gpu\figs\gesture-graphic-pr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cygwin\home\crossbac\papers\gpu\nvidia-invited-talk11\prio_analysi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cygwin\home\crossbac\papers\gpu\sosp11gpu\data\multi-gpu-scheduler-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title>
      <c:tx>
        <c:rich>
          <a:bodyPr/>
          <a:lstStyle/>
          <a:p>
            <a:pPr>
              <a:defRPr/>
            </a:pPr>
            <a:r>
              <a:rPr lang="en-US" dirty="0" smtClean="0"/>
              <a:t>GPU </a:t>
            </a:r>
            <a:r>
              <a:rPr lang="en-US" dirty="0"/>
              <a:t>benchmark throughput</a:t>
            </a:r>
          </a:p>
        </c:rich>
      </c:tx>
      <c:layout/>
      <c:overlay val="0"/>
    </c:title>
    <c:autoTitleDeleted val="0"/>
    <c:plotArea>
      <c:layout/>
      <c:barChart>
        <c:barDir val="col"/>
        <c:grouping val="clustered"/>
        <c:varyColors val="0"/>
        <c:ser>
          <c:idx val="0"/>
          <c:order val="0"/>
          <c:invertIfNegative val="0"/>
          <c:cat>
            <c:strRef>
              <c:f>Sheet1!$B$1:$C$1</c:f>
              <c:strCache>
                <c:ptCount val="2"/>
                <c:pt idx="0">
                  <c:v>no CPU load</c:v>
                </c:pt>
                <c:pt idx="1">
                  <c:v>high CPU load</c:v>
                </c:pt>
              </c:strCache>
            </c:strRef>
          </c:cat>
          <c:val>
            <c:numRef>
              <c:f>Sheet1!$B$2:$C$2</c:f>
              <c:numCache>
                <c:formatCode>General</c:formatCode>
                <c:ptCount val="2"/>
                <c:pt idx="0">
                  <c:v>998</c:v>
                </c:pt>
                <c:pt idx="1">
                  <c:v>487</c:v>
                </c:pt>
              </c:numCache>
            </c:numRef>
          </c:val>
        </c:ser>
        <c:dLbls>
          <c:showLegendKey val="0"/>
          <c:showVal val="0"/>
          <c:showCatName val="0"/>
          <c:showSerName val="0"/>
          <c:showPercent val="0"/>
          <c:showBubbleSize val="0"/>
        </c:dLbls>
        <c:gapWidth val="75"/>
        <c:overlap val="-25"/>
        <c:axId val="38821376"/>
        <c:axId val="33904256"/>
      </c:barChart>
      <c:catAx>
        <c:axId val="38821376"/>
        <c:scaling>
          <c:orientation val="minMax"/>
        </c:scaling>
        <c:delete val="0"/>
        <c:axPos val="b"/>
        <c:majorTickMark val="none"/>
        <c:minorTickMark val="none"/>
        <c:tickLblPos val="nextTo"/>
        <c:crossAx val="33904256"/>
        <c:crosses val="autoZero"/>
        <c:auto val="1"/>
        <c:lblAlgn val="ctr"/>
        <c:lblOffset val="100"/>
        <c:noMultiLvlLbl val="0"/>
      </c:catAx>
      <c:valAx>
        <c:axId val="33904256"/>
        <c:scaling>
          <c:orientation val="minMax"/>
        </c:scaling>
        <c:delete val="0"/>
        <c:axPos val="l"/>
        <c:majorGridlines/>
        <c:numFmt formatCode="General" sourceLinked="1"/>
        <c:majorTickMark val="none"/>
        <c:minorTickMark val="none"/>
        <c:tickLblPos val="nextTo"/>
        <c:spPr>
          <a:ln w="9525">
            <a:noFill/>
          </a:ln>
        </c:spPr>
        <c:crossAx val="388213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barChart>
        <c:barDir val="col"/>
        <c:grouping val="clustered"/>
        <c:varyColors val="0"/>
        <c:ser>
          <c:idx val="0"/>
          <c:order val="0"/>
          <c:tx>
            <c:strRef>
              <c:f>Sheet1!$G$52</c:f>
              <c:strCache>
                <c:ptCount val="1"/>
                <c:pt idx="0">
                  <c:v>handcode</c:v>
                </c:pt>
              </c:strCache>
            </c:strRef>
          </c:tx>
          <c:invertIfNegative val="0"/>
          <c:cat>
            <c:strRef>
              <c:f>Sheet1!$H$51:$J$51</c:f>
              <c:strCache>
                <c:ptCount val="3"/>
                <c:pt idx="0">
                  <c:v>runtime</c:v>
                </c:pt>
                <c:pt idx="1">
                  <c:v>user</c:v>
                </c:pt>
                <c:pt idx="2">
                  <c:v>sys</c:v>
                </c:pt>
              </c:strCache>
            </c:strRef>
          </c:cat>
          <c:val>
            <c:numRef>
              <c:f>Sheet1!$H$52:$J$52</c:f>
              <c:numCache>
                <c:formatCode>General</c:formatCode>
                <c:ptCount val="3"/>
                <c:pt idx="0">
                  <c:v>1</c:v>
                </c:pt>
                <c:pt idx="1">
                  <c:v>1</c:v>
                </c:pt>
                <c:pt idx="2">
                  <c:v>1</c:v>
                </c:pt>
              </c:numCache>
            </c:numRef>
          </c:val>
        </c:ser>
        <c:ser>
          <c:idx val="1"/>
          <c:order val="1"/>
          <c:tx>
            <c:strRef>
              <c:f>Sheet1!$G$53</c:f>
              <c:strCache>
                <c:ptCount val="1"/>
                <c:pt idx="0">
                  <c:v>modular</c:v>
                </c:pt>
              </c:strCache>
            </c:strRef>
          </c:tx>
          <c:invertIfNegative val="0"/>
          <c:cat>
            <c:strRef>
              <c:f>Sheet1!$H$51:$J$51</c:f>
              <c:strCache>
                <c:ptCount val="3"/>
                <c:pt idx="0">
                  <c:v>runtime</c:v>
                </c:pt>
                <c:pt idx="1">
                  <c:v>user</c:v>
                </c:pt>
                <c:pt idx="2">
                  <c:v>sys</c:v>
                </c:pt>
              </c:strCache>
            </c:strRef>
          </c:cat>
          <c:val>
            <c:numRef>
              <c:f>Sheet1!$H$53:$J$53</c:f>
              <c:numCache>
                <c:formatCode>General</c:formatCode>
                <c:ptCount val="3"/>
                <c:pt idx="0">
                  <c:v>1.2212389380530972</c:v>
                </c:pt>
                <c:pt idx="1">
                  <c:v>1.5</c:v>
                </c:pt>
                <c:pt idx="2">
                  <c:v>1.4727272727272727</c:v>
                </c:pt>
              </c:numCache>
            </c:numRef>
          </c:val>
        </c:ser>
        <c:ser>
          <c:idx val="2"/>
          <c:order val="2"/>
          <c:tx>
            <c:strRef>
              <c:f>Sheet1!$G$54</c:f>
              <c:strCache>
                <c:ptCount val="1"/>
                <c:pt idx="0">
                  <c:v>pipes</c:v>
                </c:pt>
              </c:strCache>
            </c:strRef>
          </c:tx>
          <c:invertIfNegative val="0"/>
          <c:cat>
            <c:strRef>
              <c:f>Sheet1!$H$51:$J$51</c:f>
              <c:strCache>
                <c:ptCount val="3"/>
                <c:pt idx="0">
                  <c:v>runtime</c:v>
                </c:pt>
                <c:pt idx="1">
                  <c:v>user</c:v>
                </c:pt>
                <c:pt idx="2">
                  <c:v>sys</c:v>
                </c:pt>
              </c:strCache>
            </c:strRef>
          </c:cat>
          <c:val>
            <c:numRef>
              <c:f>Sheet1!$H$54:$J$54</c:f>
              <c:numCache>
                <c:formatCode>General</c:formatCode>
                <c:ptCount val="3"/>
                <c:pt idx="0">
                  <c:v>1.5333333333333334</c:v>
                </c:pt>
                <c:pt idx="1">
                  <c:v>1.7</c:v>
                </c:pt>
                <c:pt idx="2">
                  <c:v>3.0181818181818185</c:v>
                </c:pt>
              </c:numCache>
            </c:numRef>
          </c:val>
        </c:ser>
        <c:ser>
          <c:idx val="3"/>
          <c:order val="3"/>
          <c:tx>
            <c:strRef>
              <c:f>Sheet1!$G$55</c:f>
              <c:strCache>
                <c:ptCount val="1"/>
                <c:pt idx="0">
                  <c:v>ptask</c:v>
                </c:pt>
              </c:strCache>
            </c:strRef>
          </c:tx>
          <c:invertIfNegative val="0"/>
          <c:cat>
            <c:strRef>
              <c:f>Sheet1!$H$51:$J$51</c:f>
              <c:strCache>
                <c:ptCount val="3"/>
                <c:pt idx="0">
                  <c:v>runtime</c:v>
                </c:pt>
                <c:pt idx="1">
                  <c:v>user</c:v>
                </c:pt>
                <c:pt idx="2">
                  <c:v>sys</c:v>
                </c:pt>
              </c:strCache>
            </c:strRef>
          </c:cat>
          <c:val>
            <c:numRef>
              <c:f>Sheet1!$H$55:$J$55</c:f>
              <c:numCache>
                <c:formatCode>General</c:formatCode>
                <c:ptCount val="3"/>
                <c:pt idx="0">
                  <c:v>0.89610389610389618</c:v>
                </c:pt>
                <c:pt idx="1">
                  <c:v>0.77500000000000002</c:v>
                </c:pt>
                <c:pt idx="2">
                  <c:v>1</c:v>
                </c:pt>
              </c:numCache>
            </c:numRef>
          </c:val>
        </c:ser>
        <c:dLbls>
          <c:showLegendKey val="0"/>
          <c:showVal val="0"/>
          <c:showCatName val="0"/>
          <c:showSerName val="0"/>
          <c:showPercent val="0"/>
          <c:showBubbleSize val="0"/>
        </c:dLbls>
        <c:gapWidth val="150"/>
        <c:axId val="43229184"/>
        <c:axId val="33905984"/>
      </c:barChart>
      <c:catAx>
        <c:axId val="43229184"/>
        <c:scaling>
          <c:orientation val="minMax"/>
        </c:scaling>
        <c:delete val="0"/>
        <c:axPos val="b"/>
        <c:majorTickMark val="none"/>
        <c:minorTickMark val="none"/>
        <c:tickLblPos val="nextTo"/>
        <c:crossAx val="33905984"/>
        <c:crosses val="autoZero"/>
        <c:auto val="1"/>
        <c:lblAlgn val="ctr"/>
        <c:lblOffset val="100"/>
        <c:noMultiLvlLbl val="0"/>
      </c:catAx>
      <c:valAx>
        <c:axId val="33905984"/>
        <c:scaling>
          <c:orientation val="minMax"/>
        </c:scaling>
        <c:delete val="0"/>
        <c:axPos val="l"/>
        <c:majorGridlines/>
        <c:title>
          <c:tx>
            <c:rich>
              <a:bodyPr/>
              <a:lstStyle/>
              <a:p>
                <a:pPr>
                  <a:defRPr/>
                </a:pPr>
                <a:r>
                  <a:rPr lang="en-US"/>
                  <a:t>relative to handcode</a:t>
                </a:r>
              </a:p>
            </c:rich>
          </c:tx>
          <c:layout/>
          <c:overlay val="0"/>
        </c:title>
        <c:numFmt formatCode="General" sourceLinked="1"/>
        <c:majorTickMark val="out"/>
        <c:minorTickMark val="none"/>
        <c:tickLblPos val="nextTo"/>
        <c:crossAx val="43229184"/>
        <c:crosses val="autoZero"/>
        <c:crossBetween val="between"/>
      </c:valAx>
    </c:plotArea>
    <c:legend>
      <c:legendPos val="r"/>
      <c:layout/>
      <c:overlay val="0"/>
    </c:legend>
    <c:plotVisOnly val="1"/>
    <c:dispBlanksAs val="gap"/>
    <c:showDLblsOverMax val="0"/>
  </c:chart>
  <c:txPr>
    <a:bodyPr/>
    <a:lstStyle/>
    <a:p>
      <a:pPr>
        <a:defRPr sz="2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barChart>
        <c:barDir val="col"/>
        <c:grouping val="clustered"/>
        <c:varyColors val="0"/>
        <c:ser>
          <c:idx val="1"/>
          <c:order val="0"/>
          <c:tx>
            <c:strRef>
              <c:f>prio_2!$F$47</c:f>
              <c:strCache>
                <c:ptCount val="1"/>
                <c:pt idx="0">
                  <c:v>fifo</c:v>
                </c:pt>
              </c:strCache>
            </c:strRef>
          </c:tx>
          <c:invertIfNegative val="0"/>
          <c:cat>
            <c:numRef>
              <c:f>prio_2!$G$45:$J$45</c:f>
              <c:numCache>
                <c:formatCode>General</c:formatCode>
                <c:ptCount val="4"/>
                <c:pt idx="0">
                  <c:v>2</c:v>
                </c:pt>
                <c:pt idx="1">
                  <c:v>4</c:v>
                </c:pt>
                <c:pt idx="2">
                  <c:v>6</c:v>
                </c:pt>
                <c:pt idx="3">
                  <c:v>8</c:v>
                </c:pt>
              </c:numCache>
            </c:numRef>
          </c:cat>
          <c:val>
            <c:numRef>
              <c:f>prio_2!$G$47:$J$47</c:f>
              <c:numCache>
                <c:formatCode>General</c:formatCode>
                <c:ptCount val="4"/>
                <c:pt idx="0">
                  <c:v>956.3</c:v>
                </c:pt>
                <c:pt idx="1">
                  <c:v>959.9</c:v>
                </c:pt>
                <c:pt idx="2">
                  <c:v>958.5</c:v>
                </c:pt>
                <c:pt idx="3">
                  <c:v>957.3</c:v>
                </c:pt>
              </c:numCache>
            </c:numRef>
          </c:val>
        </c:ser>
        <c:ser>
          <c:idx val="2"/>
          <c:order val="1"/>
          <c:tx>
            <c:strRef>
              <c:f>prio_2!$F$48</c:f>
              <c:strCache>
                <c:ptCount val="1"/>
                <c:pt idx="0">
                  <c:v>priority</c:v>
                </c:pt>
              </c:strCache>
            </c:strRef>
          </c:tx>
          <c:spPr>
            <a:solidFill>
              <a:srgbClr val="0070C0"/>
            </a:solidFill>
          </c:spPr>
          <c:invertIfNegative val="0"/>
          <c:cat>
            <c:numRef>
              <c:f>prio_2!$G$45:$J$45</c:f>
              <c:numCache>
                <c:formatCode>General</c:formatCode>
                <c:ptCount val="4"/>
                <c:pt idx="0">
                  <c:v>2</c:v>
                </c:pt>
                <c:pt idx="1">
                  <c:v>4</c:v>
                </c:pt>
                <c:pt idx="2">
                  <c:v>6</c:v>
                </c:pt>
                <c:pt idx="3">
                  <c:v>8</c:v>
                </c:pt>
              </c:numCache>
            </c:numRef>
          </c:cat>
          <c:val>
            <c:numRef>
              <c:f>prio_2!$G$48:$J$48</c:f>
              <c:numCache>
                <c:formatCode>General</c:formatCode>
                <c:ptCount val="4"/>
                <c:pt idx="0">
                  <c:v>635.29999999999995</c:v>
                </c:pt>
                <c:pt idx="1">
                  <c:v>782.8</c:v>
                </c:pt>
                <c:pt idx="2">
                  <c:v>957.4</c:v>
                </c:pt>
                <c:pt idx="3">
                  <c:v>1476.1</c:v>
                </c:pt>
              </c:numCache>
            </c:numRef>
          </c:val>
        </c:ser>
        <c:dLbls>
          <c:showLegendKey val="0"/>
          <c:showVal val="0"/>
          <c:showCatName val="0"/>
          <c:showSerName val="0"/>
          <c:showPercent val="0"/>
          <c:showBubbleSize val="0"/>
        </c:dLbls>
        <c:gapWidth val="150"/>
        <c:axId val="43511296"/>
        <c:axId val="35375936"/>
      </c:barChart>
      <c:catAx>
        <c:axId val="43511296"/>
        <c:scaling>
          <c:orientation val="minMax"/>
        </c:scaling>
        <c:delete val="0"/>
        <c:axPos val="b"/>
        <c:title>
          <c:tx>
            <c:rich>
              <a:bodyPr/>
              <a:lstStyle/>
              <a:p>
                <a:pPr>
                  <a:defRPr/>
                </a:pPr>
                <a:r>
                  <a:rPr lang="en-US" dirty="0" err="1"/>
                  <a:t>PTask</a:t>
                </a:r>
                <a:r>
                  <a:rPr lang="en-US" dirty="0"/>
                  <a:t> priority</a:t>
                </a:r>
              </a:p>
            </c:rich>
          </c:tx>
          <c:layout/>
          <c:overlay val="0"/>
        </c:title>
        <c:numFmt formatCode="General" sourceLinked="1"/>
        <c:majorTickMark val="none"/>
        <c:minorTickMark val="none"/>
        <c:tickLblPos val="nextTo"/>
        <c:crossAx val="35375936"/>
        <c:crosses val="autoZero"/>
        <c:auto val="1"/>
        <c:lblAlgn val="ctr"/>
        <c:lblOffset val="100"/>
        <c:noMultiLvlLbl val="0"/>
      </c:catAx>
      <c:valAx>
        <c:axId val="35375936"/>
        <c:scaling>
          <c:orientation val="minMax"/>
        </c:scaling>
        <c:delete val="0"/>
        <c:axPos val="l"/>
        <c:majorGridlines/>
        <c:title>
          <c:tx>
            <c:rich>
              <a:bodyPr/>
              <a:lstStyle/>
              <a:p>
                <a:pPr>
                  <a:defRPr/>
                </a:pPr>
                <a:r>
                  <a:rPr lang="en-US"/>
                  <a:t>PTask invocations/second</a:t>
                </a:r>
              </a:p>
            </c:rich>
          </c:tx>
          <c:layout/>
          <c:overlay val="0"/>
        </c:title>
        <c:numFmt formatCode="General" sourceLinked="1"/>
        <c:majorTickMark val="out"/>
        <c:minorTickMark val="none"/>
        <c:tickLblPos val="nextTo"/>
        <c:crossAx val="43511296"/>
        <c:crosses val="autoZero"/>
        <c:crossBetween val="between"/>
      </c:valAx>
    </c:plotArea>
    <c:legend>
      <c:legendPos val="r"/>
      <c:layout/>
      <c:overlay val="0"/>
    </c:legend>
    <c:plotVisOnly val="1"/>
    <c:dispBlanksAs val="gap"/>
    <c:showDLblsOverMax val="0"/>
  </c:chart>
  <c:txPr>
    <a:bodyPr/>
    <a:lstStyle/>
    <a:p>
      <a:pPr>
        <a:defRPr sz="16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barChart>
        <c:barDir val="col"/>
        <c:grouping val="clustered"/>
        <c:varyColors val="0"/>
        <c:ser>
          <c:idx val="1"/>
          <c:order val="0"/>
          <c:tx>
            <c:strRef>
              <c:f>temp!$Q$171</c:f>
              <c:strCache>
                <c:ptCount val="1"/>
                <c:pt idx="0">
                  <c:v>priority</c:v>
                </c:pt>
              </c:strCache>
            </c:strRef>
          </c:tx>
          <c:spPr>
            <a:solidFill>
              <a:schemeClr val="accent2"/>
            </a:solidFill>
          </c:spPr>
          <c:invertIfNegative val="0"/>
          <c:cat>
            <c:strRef>
              <c:f>temp!$O$172:$O$175</c:f>
              <c:strCache>
                <c:ptCount val="4"/>
                <c:pt idx="0">
                  <c:v>depth-1</c:v>
                </c:pt>
                <c:pt idx="1">
                  <c:v>depth-2</c:v>
                </c:pt>
                <c:pt idx="2">
                  <c:v>depth-4</c:v>
                </c:pt>
                <c:pt idx="3">
                  <c:v>depth-6</c:v>
                </c:pt>
              </c:strCache>
            </c:strRef>
          </c:cat>
          <c:val>
            <c:numRef>
              <c:f>temp!$Q$172:$Q$175</c:f>
              <c:numCache>
                <c:formatCode>General</c:formatCode>
                <c:ptCount val="4"/>
                <c:pt idx="0">
                  <c:v>1.1456020550718697</c:v>
                </c:pt>
                <c:pt idx="1">
                  <c:v>0.99586074869354702</c:v>
                </c:pt>
                <c:pt idx="2">
                  <c:v>1.0117455678940108</c:v>
                </c:pt>
                <c:pt idx="3">
                  <c:v>1.0037669729797967</c:v>
                </c:pt>
              </c:numCache>
            </c:numRef>
          </c:val>
        </c:ser>
        <c:ser>
          <c:idx val="2"/>
          <c:order val="1"/>
          <c:tx>
            <c:strRef>
              <c:f>temp!$R$171</c:f>
              <c:strCache>
                <c:ptCount val="1"/>
                <c:pt idx="0">
                  <c:v>data-aware</c:v>
                </c:pt>
              </c:strCache>
            </c:strRef>
          </c:tx>
          <c:spPr>
            <a:solidFill>
              <a:srgbClr val="00B050"/>
            </a:solidFill>
          </c:spPr>
          <c:invertIfNegative val="0"/>
          <c:cat>
            <c:strRef>
              <c:f>temp!$O$172:$O$175</c:f>
              <c:strCache>
                <c:ptCount val="4"/>
                <c:pt idx="0">
                  <c:v>depth-1</c:v>
                </c:pt>
                <c:pt idx="1">
                  <c:v>depth-2</c:v>
                </c:pt>
                <c:pt idx="2">
                  <c:v>depth-4</c:v>
                </c:pt>
                <c:pt idx="3">
                  <c:v>depth-6</c:v>
                </c:pt>
              </c:strCache>
            </c:strRef>
          </c:cat>
          <c:val>
            <c:numRef>
              <c:f>temp!$R$172:$R$175</c:f>
              <c:numCache>
                <c:formatCode>General</c:formatCode>
                <c:ptCount val="4"/>
                <c:pt idx="0">
                  <c:v>1.0358302975576179</c:v>
                </c:pt>
                <c:pt idx="1">
                  <c:v>1.2216165576931817</c:v>
                </c:pt>
                <c:pt idx="2">
                  <c:v>1.5147721489509061</c:v>
                </c:pt>
                <c:pt idx="3">
                  <c:v>1.6536115981935446</c:v>
                </c:pt>
              </c:numCache>
            </c:numRef>
          </c:val>
        </c:ser>
        <c:dLbls>
          <c:showLegendKey val="0"/>
          <c:showVal val="0"/>
          <c:showCatName val="0"/>
          <c:showSerName val="0"/>
          <c:showPercent val="0"/>
          <c:showBubbleSize val="0"/>
        </c:dLbls>
        <c:gapWidth val="150"/>
        <c:axId val="44148224"/>
        <c:axId val="35378240"/>
      </c:barChart>
      <c:catAx>
        <c:axId val="44148224"/>
        <c:scaling>
          <c:orientation val="minMax"/>
        </c:scaling>
        <c:delete val="0"/>
        <c:axPos val="b"/>
        <c:majorTickMark val="none"/>
        <c:minorTickMark val="none"/>
        <c:tickLblPos val="nextTo"/>
        <c:crossAx val="35378240"/>
        <c:crosses val="autoZero"/>
        <c:auto val="1"/>
        <c:lblAlgn val="ctr"/>
        <c:lblOffset val="100"/>
        <c:noMultiLvlLbl val="0"/>
      </c:catAx>
      <c:valAx>
        <c:axId val="35378240"/>
        <c:scaling>
          <c:orientation val="minMax"/>
        </c:scaling>
        <c:delete val="0"/>
        <c:axPos val="l"/>
        <c:majorGridlines/>
        <c:title>
          <c:tx>
            <c:rich>
              <a:bodyPr/>
              <a:lstStyle/>
              <a:p>
                <a:pPr>
                  <a:defRPr/>
                </a:pPr>
                <a:r>
                  <a:rPr lang="en-US"/>
                  <a:t>Speedup over 1 GPU</a:t>
                </a:r>
              </a:p>
            </c:rich>
          </c:tx>
          <c:layout/>
          <c:overlay val="0"/>
        </c:title>
        <c:numFmt formatCode="General" sourceLinked="1"/>
        <c:majorTickMark val="out"/>
        <c:minorTickMark val="none"/>
        <c:tickLblPos val="nextTo"/>
        <c:crossAx val="441482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vl1pPr>
          </a:lstStyle>
          <a:p>
            <a:endParaRPr lang="en-US"/>
          </a:p>
        </p:txBody>
      </p:sp>
      <p:sp>
        <p:nvSpPr>
          <p:cNvPr id="8294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vl1pPr>
          </a:lstStyle>
          <a:p>
            <a:fld id="{A9F09389-1FCE-4883-80E3-8C552C233133}" type="datetimeFigureOut">
              <a:rPr lang="en-US"/>
              <a:pPr/>
              <a:t>11/17/2011</a:t>
            </a:fld>
            <a:endParaRPr lang="en-US"/>
          </a:p>
        </p:txBody>
      </p:sp>
      <p:sp>
        <p:nvSpPr>
          <p:cNvPr id="8294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vl1pPr>
          </a:lstStyle>
          <a:p>
            <a:endParaRPr lang="en-US"/>
          </a:p>
        </p:txBody>
      </p:sp>
      <p:sp>
        <p:nvSpPr>
          <p:cNvPr id="8294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vl1pPr>
          </a:lstStyle>
          <a:p>
            <a:fld id="{22E5D9F9-4F51-4B3C-ACB9-32EEBC080496}" type="slidenum">
              <a:rPr lang="en-US"/>
              <a:pPr/>
              <a:t>‹#›</a:t>
            </a:fld>
            <a:endParaRPr lang="en-US"/>
          </a:p>
        </p:txBody>
      </p:sp>
    </p:spTree>
    <p:extLst>
      <p:ext uri="{BB962C8B-B14F-4D97-AF65-F5344CB8AC3E}">
        <p14:creationId xmlns:p14="http://schemas.microsoft.com/office/powerpoint/2010/main" val="1212741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atin typeface="Calibri" pitchFamily="34" charset="0"/>
              </a:defRPr>
            </a:lvl1pPr>
          </a:lstStyle>
          <a:p>
            <a:endParaRPr lang="en-US"/>
          </a:p>
        </p:txBody>
      </p:sp>
      <p:sp>
        <p:nvSpPr>
          <p:cNvPr id="3" name="Date Placeholder 2"/>
          <p:cNvSpPr>
            <a:spLocks noGrp="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atin typeface="Calibri" pitchFamily="34" charset="0"/>
              </a:defRPr>
            </a:lvl1pPr>
          </a:lstStyle>
          <a:p>
            <a:fld id="{5A8DAAC5-5209-4FFC-B320-C6B967E1FC1D}" type="datetimeFigureOut">
              <a:rPr lang="en-US"/>
              <a:pPr/>
              <a:t>11/17/2011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atin typeface="Calibri" pitchFamily="34" charset="0"/>
              </a:defRPr>
            </a:lvl1pPr>
          </a:lstStyle>
          <a:p>
            <a:endParaRPr lang="en-US"/>
          </a:p>
        </p:txBody>
      </p:sp>
      <p:sp>
        <p:nvSpPr>
          <p:cNvPr id="7" name="Slide Number Placeholder 6"/>
          <p:cNvSpPr>
            <a:spLocks noGrp="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atin typeface="Calibri" pitchFamily="34" charset="0"/>
              </a:defRPr>
            </a:lvl1pPr>
          </a:lstStyle>
          <a:p>
            <a:fld id="{CB5B4AC9-F1F8-46BC-877E-907F5ED5C880}" type="slidenum">
              <a:rPr lang="en-US"/>
              <a:pPr/>
              <a:t>‹#›</a:t>
            </a:fld>
            <a:endParaRPr lang="en-US"/>
          </a:p>
        </p:txBody>
      </p:sp>
    </p:spTree>
    <p:extLst>
      <p:ext uri="{BB962C8B-B14F-4D97-AF65-F5344CB8AC3E}">
        <p14:creationId xmlns:p14="http://schemas.microsoft.com/office/powerpoint/2010/main" val="1919181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p:spPr>
      </p:sp>
      <p:sp>
        <p:nvSpPr>
          <p:cNvPr id="33795" name="Rectangle 3"/>
          <p:cNvSpPr>
            <a:spLocks noGrp="1"/>
          </p:cNvSpPr>
          <p:nvPr>
            <p:ph type="body" idx="1"/>
          </p:nvPr>
        </p:nvSpPr>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Chris:</a:t>
            </a:r>
          </a:p>
          <a:p>
            <a:r>
              <a:rPr lang="en-US" dirty="0" smtClean="0"/>
              <a:t>??? Runtime v. latency  - </a:t>
            </a:r>
            <a:r>
              <a:rPr lang="en-US" dirty="0" err="1" smtClean="0"/>
              <a:t>relabel</a:t>
            </a:r>
            <a:r>
              <a:rPr lang="en-US" baseline="0" dirty="0" smtClean="0"/>
              <a:t> runtime?</a:t>
            </a:r>
          </a:p>
          <a:p>
            <a:r>
              <a:rPr lang="en-US" baseline="0" dirty="0" smtClean="0"/>
              <a:t>??? How </a:t>
            </a:r>
            <a:r>
              <a:rPr lang="en-US" baseline="0" dirty="0" err="1" smtClean="0"/>
              <a:t>gpu</a:t>
            </a:r>
            <a:r>
              <a:rPr lang="en-US" baseline="0" dirty="0" smtClean="0"/>
              <a:t> </a:t>
            </a:r>
            <a:r>
              <a:rPr lang="en-US" baseline="0" dirty="0" err="1" smtClean="0"/>
              <a:t>util</a:t>
            </a:r>
            <a:r>
              <a:rPr lang="en-US" baseline="0" dirty="0" smtClean="0"/>
              <a:t> going down? Is lower better?</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24</a:t>
            </a:fld>
            <a:endParaRPr lang="en-US"/>
          </a:p>
        </p:txBody>
      </p:sp>
    </p:spTree>
    <p:extLst>
      <p:ext uri="{BB962C8B-B14F-4D97-AF65-F5344CB8AC3E}">
        <p14:creationId xmlns:p14="http://schemas.microsoft.com/office/powerpoint/2010/main" val="2152334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 </a:t>
            </a:r>
            <a:r>
              <a:rPr lang="en-US" dirty="0" err="1" smtClean="0"/>
              <a:t>TimeGraph</a:t>
            </a:r>
            <a:r>
              <a:rPr lang="en-US" dirty="0" smtClean="0"/>
              <a:t> tackle multiple</a:t>
            </a:r>
            <a:r>
              <a:rPr lang="en-US" baseline="0" dirty="0" smtClean="0"/>
              <a:t> GPUs.</a:t>
            </a:r>
          </a:p>
          <a:p>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26</a:t>
            </a:fld>
            <a:endParaRPr lang="en-US"/>
          </a:p>
        </p:txBody>
      </p:sp>
    </p:spTree>
    <p:extLst>
      <p:ext uri="{BB962C8B-B14F-4D97-AF65-F5344CB8AC3E}">
        <p14:creationId xmlns:p14="http://schemas.microsoft.com/office/powerpoint/2010/main" val="3926058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RAID (md)!</a:t>
            </a:r>
          </a:p>
          <a:p>
            <a:r>
              <a:rPr lang="en-US" dirty="0" smtClean="0"/>
              <a:t>Move </a:t>
            </a:r>
            <a:r>
              <a:rPr lang="en-US" dirty="0" err="1" smtClean="0"/>
              <a:t>PTask</a:t>
            </a:r>
            <a:r>
              <a:rPr lang="en-US" dirty="0" smtClean="0"/>
              <a:t> to inside Linux</a:t>
            </a:r>
          </a:p>
          <a:p>
            <a:endParaRPr lang="en-US" dirty="0" smtClean="0"/>
          </a:p>
          <a:p>
            <a:r>
              <a:rPr lang="en-US" dirty="0" smtClean="0"/>
              <a:t>----------------------------------------</a:t>
            </a:r>
          </a:p>
          <a:p>
            <a:r>
              <a:rPr lang="en-US" dirty="0" smtClean="0"/>
              <a:t>Possibly</a:t>
            </a:r>
            <a:r>
              <a:rPr lang="en-US" baseline="0" dirty="0" smtClean="0"/>
              <a:t> add back some of these </a:t>
            </a:r>
            <a:r>
              <a:rPr lang="en-US" dirty="0" smtClean="0"/>
              <a:t>deleted bullet points:</a:t>
            </a:r>
          </a:p>
          <a:p>
            <a:pPr>
              <a:buFont typeface="Arial" pitchFamily="34" charset="0"/>
              <a:buChar char="•"/>
            </a:pPr>
            <a:r>
              <a:rPr lang="en-US" dirty="0" smtClean="0">
                <a:solidFill>
                  <a:srgbClr val="7B01BF"/>
                </a:solidFill>
              </a:rPr>
              <a:t> </a:t>
            </a:r>
            <a:r>
              <a:rPr lang="en-US" dirty="0" err="1" smtClean="0">
                <a:solidFill>
                  <a:srgbClr val="7B01BF"/>
                </a:solidFill>
              </a:rPr>
              <a:t>EncFS</a:t>
            </a:r>
            <a:r>
              <a:rPr lang="en-US" dirty="0" smtClean="0">
                <a:solidFill>
                  <a:srgbClr val="7B01BF"/>
                </a:solidFill>
              </a:rPr>
              <a:t>, running nice -20</a:t>
            </a:r>
          </a:p>
          <a:p>
            <a:pPr>
              <a:buFont typeface="Arial" pitchFamily="34" charset="0"/>
              <a:buChar char="•"/>
            </a:pPr>
            <a:r>
              <a:rPr lang="en-US" dirty="0" smtClean="0">
                <a:solidFill>
                  <a:srgbClr val="7B01BF"/>
                </a:solidFill>
              </a:rPr>
              <a:t> GPU contenders run nice +19</a:t>
            </a:r>
          </a:p>
          <a:p>
            <a:pPr>
              <a:buFont typeface="Arial" pitchFamily="34" charset="0"/>
              <a:buChar char="•"/>
            </a:pPr>
            <a:r>
              <a:rPr lang="en-US" dirty="0" smtClean="0">
                <a:solidFill>
                  <a:srgbClr val="7B01BF"/>
                </a:solidFill>
              </a:rPr>
              <a:t> Linux 2.6.33</a:t>
            </a:r>
          </a:p>
          <a:p>
            <a:pPr>
              <a:buFont typeface="Arial" pitchFamily="34" charset="0"/>
              <a:buChar char="•"/>
            </a:pPr>
            <a:r>
              <a:rPr lang="en-US" dirty="0" smtClean="0">
                <a:solidFill>
                  <a:srgbClr val="7B01BF"/>
                </a:solidFill>
              </a:rPr>
              <a:t> AES </a:t>
            </a:r>
            <a:r>
              <a:rPr lang="en-US" dirty="0" smtClean="0">
                <a:solidFill>
                  <a:srgbClr val="7B01BF"/>
                </a:solidFill>
                <a:sym typeface="Wingdings" pitchFamily="2" charset="2"/>
              </a:rPr>
              <a:t>in XTS chaining mode</a:t>
            </a:r>
            <a:endParaRPr lang="en-US" dirty="0" smtClean="0">
              <a:solidFill>
                <a:srgbClr val="7B01BF"/>
              </a:solidFill>
            </a:endParaRPr>
          </a:p>
          <a:p>
            <a:pPr>
              <a:buFont typeface="Arial" pitchFamily="34" charset="0"/>
              <a:buChar char="•"/>
            </a:pPr>
            <a:r>
              <a:rPr lang="en-US" dirty="0" smtClean="0">
                <a:solidFill>
                  <a:srgbClr val="7B01BF"/>
                </a:solidFill>
              </a:rPr>
              <a:t> “GPU” means AES </a:t>
            </a:r>
            <a:r>
              <a:rPr lang="en-US" dirty="0" smtClean="0">
                <a:solidFill>
                  <a:srgbClr val="7B01BF"/>
                </a:solidFill>
                <a:sym typeface="Wingdings" pitchFamily="2" charset="2"/>
              </a:rPr>
              <a:t></a:t>
            </a:r>
            <a:r>
              <a:rPr lang="en-US" dirty="0" smtClean="0">
                <a:solidFill>
                  <a:srgbClr val="7B01BF"/>
                </a:solidFill>
              </a:rPr>
              <a:t> GTX470</a:t>
            </a:r>
          </a:p>
          <a:p>
            <a:pPr>
              <a:buFont typeface="Arial" pitchFamily="34" charset="0"/>
              <a:buChar char="•"/>
            </a:pPr>
            <a:r>
              <a:rPr lang="en-US" dirty="0" smtClean="0">
                <a:solidFill>
                  <a:srgbClr val="7B01BF"/>
                </a:solidFill>
              </a:rPr>
              <a:t> “CPU” means AES </a:t>
            </a:r>
            <a:r>
              <a:rPr lang="en-US" dirty="0" smtClean="0">
                <a:solidFill>
                  <a:srgbClr val="7B01BF"/>
                </a:solidFill>
                <a:sym typeface="Wingdings" pitchFamily="2" charset="2"/>
              </a:rPr>
              <a:t> SSL lib </a:t>
            </a:r>
            <a:r>
              <a:rPr lang="en-US" dirty="0" err="1" smtClean="0">
                <a:solidFill>
                  <a:srgbClr val="7B01BF"/>
                </a:solidFill>
                <a:sym typeface="Wingdings" pitchFamily="2" charset="2"/>
              </a:rPr>
              <a:t>impl</a:t>
            </a:r>
            <a:endParaRPr lang="en-US" dirty="0" smtClean="0">
              <a:solidFill>
                <a:srgbClr val="7B01BF"/>
              </a:solidFill>
            </a:endParaRPr>
          </a:p>
          <a:p>
            <a:pPr>
              <a:buFont typeface="Arial" pitchFamily="34" charset="0"/>
              <a:buChar char="•"/>
            </a:pPr>
            <a:r>
              <a:rPr lang="en-US" dirty="0" smtClean="0">
                <a:solidFill>
                  <a:srgbClr val="7B01BF"/>
                </a:solidFill>
              </a:rPr>
              <a:t> Core i5 3.2GHz, 12GB RAM</a:t>
            </a:r>
          </a:p>
          <a:p>
            <a:pPr>
              <a:buFont typeface="Arial" pitchFamily="34" charset="0"/>
              <a:buChar char="•"/>
            </a:pPr>
            <a:r>
              <a:rPr lang="en-US" dirty="0" smtClean="0">
                <a:solidFill>
                  <a:srgbClr val="7B01BF"/>
                </a:solidFill>
              </a:rPr>
              <a:t> 2x80GB SATA SSD, RAID (md)</a:t>
            </a:r>
          </a:p>
          <a:p>
            <a:pPr>
              <a:buFont typeface="Arial" pitchFamily="34" charset="0"/>
              <a:buChar char="•"/>
            </a:pPr>
            <a:r>
              <a:rPr lang="en-US" dirty="0" smtClean="0">
                <a:solidFill>
                  <a:srgbClr val="7B01BF"/>
                </a:solidFill>
              </a:rPr>
              <a:t> seq. read/write 200 MB file</a:t>
            </a:r>
          </a:p>
          <a:p>
            <a:pPr>
              <a:buFont typeface="Arial" pitchFamily="34" charset="0"/>
              <a:buChar char="•"/>
            </a:pPr>
            <a:r>
              <a:rPr lang="en-US" dirty="0" smtClean="0">
                <a:solidFill>
                  <a:srgbClr val="7B01BF"/>
                </a:solidFill>
              </a:rPr>
              <a:t> </a:t>
            </a:r>
            <a:r>
              <a:rPr lang="en-US" dirty="0" err="1" smtClean="0">
                <a:solidFill>
                  <a:srgbClr val="7B01BF"/>
                </a:solidFill>
              </a:rPr>
              <a:t>tput</a:t>
            </a:r>
            <a:r>
              <a:rPr lang="en-US" dirty="0" smtClean="0">
                <a:solidFill>
                  <a:srgbClr val="7B01BF"/>
                </a:solidFill>
              </a:rPr>
              <a:t> proportional to </a:t>
            </a:r>
            <a:r>
              <a:rPr lang="en-US" dirty="0" err="1" smtClean="0">
                <a:solidFill>
                  <a:srgbClr val="7B01BF"/>
                </a:solidFill>
              </a:rPr>
              <a:t>prio</a:t>
            </a:r>
            <a:r>
              <a:rPr lang="en-US" dirty="0" smtClean="0">
                <a:solidFill>
                  <a:srgbClr val="7B01BF"/>
                </a:solidFill>
              </a:rPr>
              <a:t> (see paper)</a:t>
            </a:r>
          </a:p>
          <a:p>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27</a:t>
            </a:fld>
            <a:endParaRPr lang="en-US"/>
          </a:p>
        </p:txBody>
      </p:sp>
    </p:spTree>
    <p:extLst>
      <p:ext uri="{BB962C8B-B14F-4D97-AF65-F5344CB8AC3E}">
        <p14:creationId xmlns:p14="http://schemas.microsoft.com/office/powerpoint/2010/main" val="248352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Weinsberg</a:t>
            </a:r>
            <a:r>
              <a:rPr lang="en-US" sz="1200" b="1" kern="1200" dirty="0" smtClean="0">
                <a:solidFill>
                  <a:schemeClr val="tx1"/>
                </a:solidFill>
                <a:latin typeface="+mn-lt"/>
                <a:ea typeface="+mn-ea"/>
                <a:cs typeface="+mn-cs"/>
              </a:rPr>
              <a:t> 08]</a:t>
            </a:r>
            <a:r>
              <a:rPr lang="en-US" sz="1200" kern="1200" dirty="0" smtClean="0">
                <a:solidFill>
                  <a:schemeClr val="tx1"/>
                </a:solidFill>
                <a:latin typeface="+mn-lt"/>
                <a:ea typeface="+mn-ea"/>
                <a:cs typeface="+mn-cs"/>
              </a:rPr>
              <a:t> TCP-Offload focused, didn’t evaluate GPU, no scheduler integration, Both the host OS and the target device firmware must support the interfaces defined by the programming API and implement the runtime functionality.</a:t>
            </a:r>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
            </a:r>
            <a:r>
              <a:rPr lang="en-US" baseline="0" dirty="0" smtClean="0"/>
              <a:t> priority ~= isolation?</a:t>
            </a:r>
          </a:p>
          <a:p>
            <a:endParaRPr lang="en-US" dirty="0" smtClean="0"/>
          </a:p>
          <a:p>
            <a:endParaRPr lang="en-US" dirty="0" smtClean="0"/>
          </a:p>
          <a:p>
            <a:endParaRPr lang="en-US" dirty="0" smtClean="0"/>
          </a:p>
          <a:p>
            <a:r>
              <a:rPr lang="en-US" dirty="0" smtClean="0"/>
              <a:t>Positive:</a:t>
            </a:r>
          </a:p>
          <a:p>
            <a:r>
              <a:rPr lang="en-US" baseline="0" dirty="0" smtClean="0"/>
              <a:t>- </a:t>
            </a:r>
            <a:r>
              <a:rPr lang="en-US" baseline="0" dirty="0" err="1" smtClean="0"/>
              <a:t>int</a:t>
            </a:r>
            <a:r>
              <a:rPr lang="en-US" baseline="0" dirty="0" smtClean="0"/>
              <a:t> with OS enables OS to use GPU</a:t>
            </a:r>
          </a:p>
          <a:p>
            <a:r>
              <a:rPr lang="en-US" baseline="0" dirty="0" smtClean="0"/>
              <a:t>- dataflow: let the system manage your hardware – separation of concerns.</a:t>
            </a:r>
          </a:p>
          <a:p>
            <a:endParaRPr lang="en-US" baseline="0" dirty="0" smtClean="0"/>
          </a:p>
          <a:p>
            <a:r>
              <a:rPr lang="en-US" baseline="0" dirty="0" smtClean="0"/>
              <a:t>Chris input?</a:t>
            </a:r>
          </a:p>
          <a:p>
            <a:endParaRPr lang="en-US" dirty="0" smtClean="0"/>
          </a:p>
          <a:p>
            <a:r>
              <a:rPr lang="en-US" dirty="0" smtClean="0"/>
              <a:t>--------------</a:t>
            </a:r>
          </a:p>
          <a:p>
            <a:r>
              <a:rPr lang="en-US" dirty="0" smtClean="0"/>
              <a:t>OS must get involved in GPU support</a:t>
            </a:r>
          </a:p>
          <a:p>
            <a:r>
              <a:rPr lang="en-US" dirty="0" smtClean="0"/>
              <a:t>Current approaches:</a:t>
            </a:r>
          </a:p>
          <a:p>
            <a:pPr lvl="1"/>
            <a:r>
              <a:rPr lang="en-US" dirty="0" smtClean="0"/>
              <a:t>Require wasteful data movement</a:t>
            </a:r>
          </a:p>
          <a:p>
            <a:pPr lvl="1"/>
            <a:r>
              <a:rPr lang="en-US" dirty="0" smtClean="0"/>
              <a:t>Inhibit modularity/reuse</a:t>
            </a:r>
          </a:p>
          <a:p>
            <a:pPr lvl="1"/>
            <a:r>
              <a:rPr lang="en-US" dirty="0" smtClean="0"/>
              <a:t>Cannot guarantee fairness, isolation</a:t>
            </a:r>
          </a:p>
          <a:p>
            <a:r>
              <a:rPr lang="en-US" dirty="0" smtClean="0"/>
              <a:t>OS-level abstractions are required</a:t>
            </a:r>
          </a:p>
          <a:p>
            <a:r>
              <a:rPr lang="en-US" dirty="0" smtClean="0"/>
              <a:t>Dataflow: significant performance benefits</a:t>
            </a:r>
          </a:p>
          <a:p>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30</a:t>
            </a:fld>
            <a:endParaRPr lang="en-US"/>
          </a:p>
        </p:txBody>
      </p:sp>
    </p:spTree>
    <p:extLst>
      <p:ext uri="{BB962C8B-B14F-4D97-AF65-F5344CB8AC3E}">
        <p14:creationId xmlns:p14="http://schemas.microsoft.com/office/powerpoint/2010/main" val="184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GPUs are everywhere these days</a:t>
            </a:r>
          </a:p>
          <a:p>
            <a:pPr marL="171450" indent="-171450">
              <a:buFont typeface="Arial" pitchFamily="34" charset="0"/>
              <a:buChar char="•"/>
            </a:pPr>
            <a:r>
              <a:rPr lang="en-US" baseline="0" dirty="0" smtClean="0"/>
              <a:t>We know how to use them very well in certain, narrow settings</a:t>
            </a:r>
          </a:p>
          <a:p>
            <a:pPr marL="171450" indent="-171450">
              <a:buFont typeface="Arial" pitchFamily="34" charset="0"/>
              <a:buChar char="•"/>
            </a:pPr>
            <a:r>
              <a:rPr lang="en-US" baseline="0" dirty="0" smtClean="0"/>
              <a:t>But otherwise they are under utilized.</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We also know that programming GPUs is challenging.</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There are a number of reasons for this including their programming and memory models.</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smtClean="0"/>
              <a:t>?? How is treatment as an IO device a programming challenge?</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smtClean="0"/>
              <a:t>?? Is it a lesser know one? If so, introduce it on the next slide, when state agenda?</a:t>
            </a:r>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CB5B4AC9-F1F8-46BC-877E-907F5ED5C880}" type="slidenum">
              <a:rPr lang="en-US" smtClean="0"/>
              <a:pPr/>
              <a:t>2</a:t>
            </a:fld>
            <a:endParaRPr lang="en-US"/>
          </a:p>
        </p:txBody>
      </p:sp>
    </p:spTree>
    <p:extLst>
      <p:ext uri="{BB962C8B-B14F-4D97-AF65-F5344CB8AC3E}">
        <p14:creationId xmlns:p14="http://schemas.microsoft.com/office/powerpoint/2010/main" val="135957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It turns out that the OS’s treatment of the GPU as an IO device also causes problems which inhibit broader use.</a:t>
            </a:r>
          </a:p>
          <a:p>
            <a:pPr marL="171450" indent="-171450">
              <a:buFont typeface="Arial" pitchFamily="34" charset="0"/>
              <a:buChar char="•"/>
            </a:pPr>
            <a:r>
              <a:rPr lang="en-US" baseline="0" dirty="0" smtClean="0"/>
              <a:t>And hence that there is a need for better OS abstractions for GPUs.</a:t>
            </a:r>
          </a:p>
          <a:p>
            <a:pPr marL="171450" indent="-171450">
              <a:buFont typeface="Arial" pitchFamily="34" charset="0"/>
              <a:buChar char="•"/>
            </a:pPr>
            <a:r>
              <a:rPr lang="en-US" baseline="0" dirty="0" smtClean="0"/>
              <a:t>We believe that OS abstractions based on Dataflow are a good fit for GPUs.</a:t>
            </a:r>
          </a:p>
          <a:p>
            <a:pPr marL="0" indent="0">
              <a:buFont typeface="Arial" pitchFamily="34" charset="0"/>
              <a:buNone/>
            </a:pPr>
            <a:endParaRPr lang="en-US" baseline="0" dirty="0" smtClean="0"/>
          </a:p>
          <a:p>
            <a:pPr marL="171450" indent="-171450">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3</a:t>
            </a:fld>
            <a:endParaRPr lang="en-US"/>
          </a:p>
        </p:txBody>
      </p:sp>
    </p:spTree>
    <p:extLst>
      <p:ext uri="{BB962C8B-B14F-4D97-AF65-F5344CB8AC3E}">
        <p14:creationId xmlns:p14="http://schemas.microsoft.com/office/powerpoint/2010/main" val="166891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To illustrate the issues surrounding </a:t>
            </a:r>
            <a:r>
              <a:rPr lang="en-US" baseline="0" dirty="0" err="1" smtClean="0"/>
              <a:t>composability</a:t>
            </a:r>
            <a:r>
              <a:rPr lang="en-US" baseline="0" dirty="0" smtClean="0"/>
              <a:t>, lets consider a real-world problem that we have been working on: </a:t>
            </a:r>
            <a:br>
              <a:rPr lang="en-US" baseline="0" dirty="0" smtClean="0"/>
            </a:br>
            <a:r>
              <a:rPr lang="en-US" baseline="0" dirty="0" smtClean="0"/>
              <a:t>building a gestural interface.</a:t>
            </a:r>
          </a:p>
          <a:p>
            <a:pPr marL="171450" indent="-171450">
              <a:buFont typeface="Arial" pitchFamily="34" charset="0"/>
              <a:buChar char="•"/>
            </a:pPr>
            <a:r>
              <a:rPr lang="en-US" baseline="0" dirty="0" smtClean="0"/>
              <a:t>In this particular system, there is a camera that produces depth information and a conventional image.</a:t>
            </a:r>
          </a:p>
          <a:p>
            <a:pPr marL="171450" indent="-171450">
              <a:buFont typeface="Arial" pitchFamily="34" charset="0"/>
              <a:buChar char="•"/>
            </a:pPr>
            <a:r>
              <a:rPr lang="en-US" baseline="0" dirty="0" smtClean="0"/>
              <a:t>We have a processing pipeline that involves capturing frames from the camera…</a:t>
            </a:r>
            <a:br>
              <a:rPr lang="en-US" baseline="0" dirty="0" smtClean="0"/>
            </a:br>
            <a:r>
              <a:rPr lang="en-US" baseline="0" dirty="0" smtClean="0"/>
              <a:t>geometrically transforming the resulting point cloud …</a:t>
            </a:r>
            <a:br>
              <a:rPr lang="en-US" baseline="0" dirty="0" smtClean="0"/>
            </a:br>
            <a:r>
              <a:rPr lang="en-US" baseline="0" dirty="0" smtClean="0"/>
              <a:t>filtering it …</a:t>
            </a:r>
            <a:br>
              <a:rPr lang="en-US" baseline="0" dirty="0" smtClean="0"/>
            </a:br>
            <a:r>
              <a:rPr lang="en-US" baseline="0" dirty="0" smtClean="0"/>
              <a:t>and applying detection algorithms to the resulting data set, to produce ‘hand events’ in a Human Interface Device framework.</a:t>
            </a:r>
            <a:br>
              <a:rPr lang="en-US" baseline="0" dirty="0" smtClean="0"/>
            </a:br>
            <a:endParaRPr lang="en-US" baseline="0" dirty="0" smtClean="0"/>
          </a:p>
          <a:p>
            <a:pPr marL="171450" indent="-171450">
              <a:buFont typeface="Arial" pitchFamily="34" charset="0"/>
              <a:buChar char="•"/>
            </a:pPr>
            <a:r>
              <a:rPr lang="en-US" baseline="0" dirty="0" smtClean="0"/>
              <a:t>The Transform and Filter steps are highly data-parallel, and hence a good fit for the GPU.</a:t>
            </a:r>
            <a:br>
              <a:rPr lang="en-US" baseline="0" dirty="0" smtClean="0"/>
            </a:br>
            <a:endParaRPr lang="en-US" baseline="0" dirty="0" smtClean="0"/>
          </a:p>
          <a:p>
            <a:pPr marL="0" indent="0">
              <a:buFont typeface="Arial" pitchFamily="34" charset="0"/>
              <a:buNone/>
            </a:pPr>
            <a:r>
              <a:rPr lang="en-US" baseline="0" dirty="0" smtClean="0"/>
              <a:t>Chris:</a:t>
            </a:r>
          </a:p>
          <a:p>
            <a:pPr marL="0" indent="0">
              <a:buFont typeface="Arial" pitchFamily="34" charset="0"/>
              <a:buNone/>
            </a:pPr>
            <a:r>
              <a:rPr lang="en-US" baseline="0" dirty="0" smtClean="0"/>
              <a:t>?? 2 cameras. Not </a:t>
            </a:r>
            <a:r>
              <a:rPr lang="en-US" baseline="0" dirty="0" err="1" smtClean="0"/>
              <a:t>kinect</a:t>
            </a:r>
            <a:r>
              <a:rPr lang="en-US" baseline="0" dirty="0" smtClean="0"/>
              <a:t>.</a:t>
            </a:r>
          </a:p>
          <a:p>
            <a:pPr marL="0" indent="0">
              <a:buFont typeface="Arial" pitchFamily="34" charset="0"/>
              <a:buNone/>
            </a:pPr>
            <a:r>
              <a:rPr lang="en-US" baseline="0" dirty="0" smtClean="0"/>
              <a:t>?? Talk about 2 cameras?</a:t>
            </a:r>
          </a:p>
          <a:p>
            <a:pPr marL="0" indent="0">
              <a:buFont typeface="Arial" pitchFamily="34" charset="0"/>
              <a:buNone/>
            </a:pPr>
            <a:endParaRPr lang="en-US" baseline="0"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9</a:t>
            </a:fld>
            <a:endParaRPr lang="en-US"/>
          </a:p>
        </p:txBody>
      </p:sp>
    </p:spTree>
    <p:extLst>
      <p:ext uri="{BB962C8B-B14F-4D97-AF65-F5344CB8AC3E}">
        <p14:creationId xmlns:p14="http://schemas.microsoft.com/office/powerpoint/2010/main" val="383907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What we’d like to</a:t>
            </a:r>
            <a:r>
              <a:rPr lang="en-US" baseline="0" dirty="0" smtClean="0"/>
              <a:t> do is build this system in a modular fashion.</a:t>
            </a:r>
          </a:p>
          <a:p>
            <a:pPr marL="171450" indent="-171450">
              <a:buFont typeface="Arial" pitchFamily="34" charset="0"/>
              <a:buChar char="•"/>
            </a:pPr>
            <a:r>
              <a:rPr lang="en-US" baseline="0" dirty="0" smtClean="0"/>
              <a:t>… For flexibility and reuse potential.</a:t>
            </a:r>
          </a:p>
          <a:p>
            <a:pPr marL="171450" indent="-171450">
              <a:buFont typeface="Arial" pitchFamily="34" charset="0"/>
              <a:buChar char="•"/>
            </a:pPr>
            <a:r>
              <a:rPr lang="en-US" baseline="0" dirty="0" smtClean="0"/>
              <a:t>We want to be able to exploit our system’s heterogeneous hardware </a:t>
            </a:r>
          </a:p>
          <a:p>
            <a:pPr marL="171450" indent="-171450">
              <a:buFont typeface="Arial" pitchFamily="34" charset="0"/>
              <a:buChar char="•"/>
            </a:pPr>
            <a:r>
              <a:rPr lang="en-US" baseline="0" dirty="0" smtClean="0"/>
              <a:t>… running the data-parallel components of the system on the GPU and more sequential ones on CPU cores</a:t>
            </a:r>
          </a:p>
          <a:p>
            <a:pPr marL="171450" indent="-171450">
              <a:buFont typeface="Arial" pitchFamily="34" charset="0"/>
              <a:buChar char="•"/>
            </a:pPr>
            <a:r>
              <a:rPr lang="en-US" baseline="0" dirty="0" smtClean="0"/>
              <a:t>But also to build the system using the great tools provided by the OS.</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But when we build the system using OS pipes, we run into problems.</a:t>
            </a:r>
          </a:p>
          <a:p>
            <a:pPr marL="171450" indent="-171450">
              <a:buFont typeface="Arial" pitchFamily="34" charset="0"/>
              <a:buChar char="•"/>
            </a:pPr>
            <a:endParaRPr lang="en-US" dirty="0" smtClean="0"/>
          </a:p>
          <a:p>
            <a:pPr marL="171450" indent="-171450">
              <a:buFont typeface="Arial" pitchFamily="34" charset="0"/>
              <a:buChar char="•"/>
            </a:pPr>
            <a:endParaRPr lang="en-US" dirty="0" smtClean="0"/>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CB5B4AC9-F1F8-46BC-877E-907F5ED5C880}" type="slidenum">
              <a:rPr lang="en-US" smtClean="0"/>
              <a:pPr/>
              <a:t>10</a:t>
            </a:fld>
            <a:endParaRPr lang="en-US"/>
          </a:p>
        </p:txBody>
      </p:sp>
    </p:spTree>
    <p:extLst>
      <p:ext uri="{BB962C8B-B14F-4D97-AF65-F5344CB8AC3E}">
        <p14:creationId xmlns:p14="http://schemas.microsoft.com/office/powerpoint/2010/main" val="242651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12</a:t>
            </a:fld>
            <a:endParaRPr lang="en-US"/>
          </a:p>
        </p:txBody>
      </p:sp>
    </p:spTree>
    <p:extLst>
      <p:ext uri="{BB962C8B-B14F-4D97-AF65-F5344CB8AC3E}">
        <p14:creationId xmlns:p14="http://schemas.microsoft.com/office/powerpoint/2010/main" val="114704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Intution</a:t>
            </a:r>
            <a:r>
              <a:rPr lang="en-US" dirty="0" smtClean="0"/>
              <a:t>: …</a:t>
            </a:r>
          </a:p>
          <a:p>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13</a:t>
            </a:fld>
            <a:endParaRPr lang="en-US"/>
          </a:p>
        </p:txBody>
      </p:sp>
    </p:spTree>
    <p:extLst>
      <p:ext uri="{BB962C8B-B14F-4D97-AF65-F5344CB8AC3E}">
        <p14:creationId xmlns:p14="http://schemas.microsoft.com/office/powerpoint/2010/main" val="404856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To introduce PTask, we’ll show</a:t>
            </a:r>
            <a:r>
              <a:rPr lang="en-US" baseline="0" dirty="0" smtClean="0"/>
              <a:t> how the gestural interface application is implemented using it.</a:t>
            </a:r>
          </a:p>
          <a:p>
            <a:pPr marL="171450" indent="-171450">
              <a:buFont typeface="Arial" pitchFamily="34" charset="0"/>
              <a:buChar char="•"/>
            </a:pPr>
            <a:r>
              <a:rPr lang="en-US" baseline="0" dirty="0" smtClean="0"/>
              <a:t>Processes, as before, for the sequential parts of the system.</a:t>
            </a:r>
          </a:p>
          <a:p>
            <a:pPr marL="171450" indent="-171450">
              <a:buFont typeface="Arial" pitchFamily="34" charset="0"/>
              <a:buChar char="•"/>
            </a:pPr>
            <a:r>
              <a:rPr lang="en-US" baseline="0" dirty="0" smtClean="0"/>
              <a:t>PTask (for ‘Parallel Task’) instead of processes for the data parallel/GPU-based parts.</a:t>
            </a:r>
          </a:p>
          <a:p>
            <a:pPr marL="171450" indent="-171450">
              <a:buFont typeface="Arial" pitchFamily="34" charset="0"/>
              <a:buChar char="•"/>
            </a:pPr>
            <a:r>
              <a:rPr lang="en-US" baseline="0" dirty="0" smtClean="0"/>
              <a:t>Associated with a</a:t>
            </a:r>
          </a:p>
          <a:p>
            <a:pPr marL="171450" indent="-171450">
              <a:buFont typeface="Arial" pitchFamily="34" charset="0"/>
              <a:buChar char="•"/>
            </a:pPr>
            <a:r>
              <a:rPr lang="en-US" baseline="0" dirty="0" err="1" smtClean="0"/>
              <a:t>PTasks</a:t>
            </a:r>
            <a:r>
              <a:rPr lang="en-US" baseline="0" dirty="0" smtClean="0"/>
              <a:t> have priority, for fairness.</a:t>
            </a:r>
          </a:p>
          <a:p>
            <a:pPr marL="171450" indent="-171450">
              <a:buFont typeface="Arial" pitchFamily="34" charset="0"/>
              <a:buChar char="•"/>
            </a:pPr>
            <a:r>
              <a:rPr lang="en-US" baseline="0" dirty="0" smtClean="0"/>
              <a:t>Ports for their inputs and outputs. Map to buffers in the GPU kernel that implements the PTask.</a:t>
            </a:r>
          </a:p>
          <a:p>
            <a:pPr marL="171450" indent="-171450">
              <a:buFont typeface="Arial" pitchFamily="34" charset="0"/>
              <a:buChar char="•"/>
            </a:pPr>
            <a:r>
              <a:rPr lang="en-US" baseline="0" dirty="0" smtClean="0"/>
              <a:t>Channels – connect </a:t>
            </a:r>
            <a:r>
              <a:rPr lang="en-US" baseline="0" dirty="0" err="1" smtClean="0"/>
              <a:t>PTasks</a:t>
            </a:r>
            <a:r>
              <a:rPr lang="en-US" baseline="0" dirty="0" smtClean="0"/>
              <a:t> to one another and external inputs and outputs from other devices/main memory.</a:t>
            </a:r>
          </a:p>
          <a:p>
            <a:pPr marL="171450" indent="-171450">
              <a:buFont typeface="Arial" pitchFamily="34" charset="0"/>
              <a:buChar char="•"/>
            </a:pPr>
            <a:r>
              <a:rPr lang="en-US" baseline="0" dirty="0" smtClean="0"/>
              <a:t>Graph – encapsulates set of connected </a:t>
            </a:r>
            <a:r>
              <a:rPr lang="en-US" baseline="0" dirty="0" err="1" smtClean="0"/>
              <a:t>PTasks</a:t>
            </a:r>
            <a:r>
              <a:rPr lang="en-US" baseline="0" dirty="0" smtClean="0"/>
              <a:t>. Operations at the graph level.</a:t>
            </a:r>
          </a:p>
          <a:p>
            <a:endParaRPr lang="en-US" dirty="0" smtClean="0"/>
          </a:p>
          <a:p>
            <a:r>
              <a:rPr lang="en-US" dirty="0" smtClean="0"/>
              <a:t>??? Show</a:t>
            </a:r>
            <a:r>
              <a:rPr lang="en-US" baseline="0" dirty="0" smtClean="0"/>
              <a:t> priority and associated GPU kernel code.</a:t>
            </a:r>
            <a:endParaRPr lang="en-US" dirty="0" smtClean="0"/>
          </a:p>
          <a:p>
            <a:r>
              <a:rPr lang="en-US" dirty="0" smtClean="0"/>
              <a:t>???</a:t>
            </a:r>
            <a:r>
              <a:rPr lang="en-US" baseline="0" dirty="0" smtClean="0"/>
              <a:t> Should be two raw input ports on </a:t>
            </a:r>
            <a:r>
              <a:rPr lang="en-US" baseline="0" dirty="0" err="1" smtClean="0"/>
              <a:t>xform</a:t>
            </a:r>
            <a:r>
              <a:rPr lang="en-US" baseline="0" dirty="0" smtClean="0"/>
              <a:t>? And hence two channels from capture?</a:t>
            </a:r>
            <a:endParaRPr lang="en-US" dirty="0" smtClean="0"/>
          </a:p>
          <a:p>
            <a:endParaRPr lang="en-US" dirty="0" smtClean="0"/>
          </a:p>
          <a:p>
            <a:r>
              <a:rPr lang="en-US" dirty="0" smtClean="0"/>
              <a:t>***</a:t>
            </a:r>
            <a:r>
              <a:rPr lang="en-US" baseline="0" dirty="0" smtClean="0"/>
              <a:t> Have</a:t>
            </a:r>
            <a:r>
              <a:rPr lang="en-US" dirty="0" smtClean="0"/>
              <a:t> removed ports</a:t>
            </a:r>
            <a:r>
              <a:rPr lang="en-US" baseline="0" dirty="0" smtClean="0"/>
              <a:t> in processes. (Not in </a:t>
            </a:r>
            <a:r>
              <a:rPr lang="en-US" baseline="0" dirty="0" err="1" smtClean="0"/>
              <a:t>impl</a:t>
            </a:r>
            <a:r>
              <a:rPr lang="en-US" baseline="0" dirty="0" smtClean="0"/>
              <a:t> … check paper) ***</a:t>
            </a:r>
            <a:endParaRPr lang="en-US" dirty="0" smtClean="0"/>
          </a:p>
          <a:p>
            <a:endParaRPr lang="en-US" dirty="0" smtClean="0"/>
          </a:p>
          <a:p>
            <a:r>
              <a:rPr lang="en-US" dirty="0" smtClean="0"/>
              <a:t>-----------------------------------------------------</a:t>
            </a:r>
          </a:p>
          <a:p>
            <a:r>
              <a:rPr lang="en-US" sz="2400" b="1" dirty="0" err="1" smtClean="0"/>
              <a:t>ptask</a:t>
            </a:r>
            <a:r>
              <a:rPr lang="en-US" sz="2400" b="1" dirty="0" smtClean="0"/>
              <a:t> </a:t>
            </a:r>
            <a:r>
              <a:rPr lang="en-US" sz="2000" dirty="0" smtClean="0"/>
              <a:t>(parallel task)</a:t>
            </a:r>
            <a:r>
              <a:rPr lang="en-US" sz="2400" dirty="0" smtClean="0"/>
              <a:t> </a:t>
            </a:r>
          </a:p>
          <a:p>
            <a:pPr lvl="1"/>
            <a:r>
              <a:rPr lang="en-US" sz="2000" dirty="0" smtClean="0">
                <a:sym typeface="Wingdings" pitchFamily="2" charset="2"/>
              </a:rPr>
              <a:t>Have </a:t>
            </a:r>
            <a:r>
              <a:rPr lang="en-US" sz="2000" b="1" i="1" dirty="0" smtClean="0">
                <a:sym typeface="Wingdings" pitchFamily="2" charset="2"/>
              </a:rPr>
              <a:t>priority  </a:t>
            </a:r>
            <a:r>
              <a:rPr lang="en-US" sz="2000" dirty="0" smtClean="0">
                <a:sym typeface="Wingdings" pitchFamily="2" charset="2"/>
              </a:rPr>
              <a:t>for fairness</a:t>
            </a:r>
          </a:p>
          <a:p>
            <a:pPr lvl="1"/>
            <a:r>
              <a:rPr lang="en-US" sz="2000" dirty="0" smtClean="0">
                <a:sym typeface="Wingdings" pitchFamily="2" charset="2"/>
              </a:rPr>
              <a:t>Analogous to a process for GPU execution</a:t>
            </a:r>
          </a:p>
          <a:p>
            <a:pPr lvl="1"/>
            <a:r>
              <a:rPr lang="en-US" sz="2000" dirty="0" smtClean="0">
                <a:sym typeface="Wingdings" pitchFamily="2" charset="2"/>
              </a:rPr>
              <a:t>List of input/output resources (</a:t>
            </a:r>
            <a:r>
              <a:rPr lang="en-US" sz="2000" i="1" dirty="0" smtClean="0">
                <a:sym typeface="Wingdings" pitchFamily="2" charset="2"/>
              </a:rPr>
              <a:t>e.g. </a:t>
            </a:r>
            <a:r>
              <a:rPr lang="en-US" sz="2000" i="1" dirty="0" err="1" smtClean="0">
                <a:sym typeface="Wingdings" pitchFamily="2" charset="2"/>
              </a:rPr>
              <a:t>stdin</a:t>
            </a:r>
            <a:r>
              <a:rPr lang="en-US" sz="2000" i="1" dirty="0" smtClean="0">
                <a:sym typeface="Wingdings" pitchFamily="2" charset="2"/>
              </a:rPr>
              <a:t>, </a:t>
            </a:r>
            <a:r>
              <a:rPr lang="en-US" sz="2000" i="1" dirty="0" err="1" smtClean="0">
                <a:sym typeface="Wingdings" pitchFamily="2" charset="2"/>
              </a:rPr>
              <a:t>stdout</a:t>
            </a:r>
            <a:r>
              <a:rPr lang="en-US" sz="2000" i="1" dirty="0" smtClean="0">
                <a:sym typeface="Wingdings" pitchFamily="2" charset="2"/>
              </a:rPr>
              <a:t>…</a:t>
            </a:r>
            <a:r>
              <a:rPr lang="en-US" sz="2000" dirty="0" smtClean="0">
                <a:sym typeface="Wingdings" pitchFamily="2" charset="2"/>
              </a:rPr>
              <a:t>)</a:t>
            </a:r>
            <a:endParaRPr lang="en-US" sz="2000" b="1" i="1" dirty="0" smtClean="0">
              <a:sym typeface="Wingdings" pitchFamily="2" charset="2"/>
            </a:endParaRPr>
          </a:p>
          <a:p>
            <a:r>
              <a:rPr lang="en-US" sz="2400" b="1" dirty="0" smtClean="0">
                <a:sym typeface="Wingdings" pitchFamily="2" charset="2"/>
              </a:rPr>
              <a:t>ports</a:t>
            </a:r>
            <a:endParaRPr lang="en-US" sz="2000" dirty="0" smtClean="0">
              <a:sym typeface="Wingdings" pitchFamily="2" charset="2"/>
            </a:endParaRPr>
          </a:p>
          <a:p>
            <a:pPr lvl="1"/>
            <a:r>
              <a:rPr lang="en-US" sz="2000" dirty="0" smtClean="0">
                <a:sym typeface="Wingdings" pitchFamily="2" charset="2"/>
              </a:rPr>
              <a:t>Can be mapped to </a:t>
            </a:r>
            <a:r>
              <a:rPr lang="en-US" sz="2000" dirty="0" err="1" smtClean="0">
                <a:sym typeface="Wingdings" pitchFamily="2" charset="2"/>
              </a:rPr>
              <a:t>ptask</a:t>
            </a:r>
            <a:r>
              <a:rPr lang="en-US" sz="2000" dirty="0" smtClean="0">
                <a:sym typeface="Wingdings" pitchFamily="2" charset="2"/>
              </a:rPr>
              <a:t> input/outputs</a:t>
            </a:r>
          </a:p>
          <a:p>
            <a:pPr lvl="1"/>
            <a:r>
              <a:rPr lang="en-US" sz="2000" dirty="0" smtClean="0">
                <a:sym typeface="Wingdings" pitchFamily="2" charset="2"/>
              </a:rPr>
              <a:t>A data source or sink</a:t>
            </a:r>
          </a:p>
          <a:p>
            <a:r>
              <a:rPr lang="en-US" sz="2400" b="1" dirty="0" smtClean="0">
                <a:sym typeface="Wingdings" pitchFamily="2" charset="2"/>
              </a:rPr>
              <a:t>channels</a:t>
            </a:r>
          </a:p>
          <a:p>
            <a:pPr lvl="1"/>
            <a:r>
              <a:rPr lang="en-US" sz="2000" dirty="0" smtClean="0">
                <a:sym typeface="Wingdings" pitchFamily="2" charset="2"/>
              </a:rPr>
              <a:t>Similar to pipes</a:t>
            </a:r>
          </a:p>
          <a:p>
            <a:pPr lvl="1"/>
            <a:r>
              <a:rPr lang="en-US" sz="2000" dirty="0" smtClean="0">
                <a:sym typeface="Wingdings" pitchFamily="2" charset="2"/>
              </a:rPr>
              <a:t>Connect arbitrary ports</a:t>
            </a:r>
          </a:p>
          <a:p>
            <a:pPr lvl="1"/>
            <a:r>
              <a:rPr lang="en-US" sz="2000" dirty="0" smtClean="0">
                <a:sym typeface="Wingdings" pitchFamily="2" charset="2"/>
              </a:rPr>
              <a:t>Specialize to eliminate double-buffering</a:t>
            </a:r>
          </a:p>
          <a:p>
            <a:r>
              <a:rPr lang="en-US" sz="2400" b="1" dirty="0" err="1" smtClean="0">
                <a:sym typeface="Wingdings" pitchFamily="2" charset="2"/>
              </a:rPr>
              <a:t>datablocks</a:t>
            </a:r>
            <a:endParaRPr lang="en-US" sz="2400" b="1" dirty="0" smtClean="0">
              <a:sym typeface="Wingdings" pitchFamily="2" charset="2"/>
            </a:endParaRPr>
          </a:p>
          <a:p>
            <a:pPr lvl="1"/>
            <a:r>
              <a:rPr lang="en-US" sz="2000" dirty="0" smtClean="0">
                <a:sym typeface="Wingdings" pitchFamily="2" charset="2"/>
              </a:rPr>
              <a:t>Memory-domain transparent buffers</a:t>
            </a:r>
          </a:p>
          <a:p>
            <a:endParaRPr lang="en-US" dirty="0" smtClean="0"/>
          </a:p>
          <a:p>
            <a:pPr>
              <a:buFont typeface="Arial" pitchFamily="34" charset="0"/>
              <a:buChar char="•"/>
            </a:pPr>
            <a:r>
              <a:rPr lang="en-US" sz="1200" dirty="0" smtClean="0">
                <a:solidFill>
                  <a:srgbClr val="3333FF"/>
                </a:solidFill>
              </a:rPr>
              <a:t>OS </a:t>
            </a:r>
            <a:r>
              <a:rPr lang="en-US" sz="1200" dirty="0" err="1" smtClean="0">
                <a:solidFill>
                  <a:srgbClr val="3333FF"/>
                </a:solidFill>
              </a:rPr>
              <a:t>objects</a:t>
            </a:r>
            <a:r>
              <a:rPr lang="en-US" sz="1200" dirty="0" err="1" smtClean="0">
                <a:solidFill>
                  <a:srgbClr val="3333FF"/>
                </a:solidFill>
                <a:sym typeface="Wingdings" pitchFamily="2" charset="2"/>
              </a:rPr>
              <a:t>isolation</a:t>
            </a:r>
            <a:r>
              <a:rPr lang="en-US" sz="1200" dirty="0" smtClean="0">
                <a:solidFill>
                  <a:srgbClr val="3333FF"/>
                </a:solidFill>
                <a:sym typeface="Wingdings" pitchFamily="2" charset="2"/>
              </a:rPr>
              <a:t> possible</a:t>
            </a:r>
            <a:endParaRPr lang="en-US" sz="1200" i="1" dirty="0" smtClean="0">
              <a:solidFill>
                <a:srgbClr val="3333FF"/>
              </a:solidFill>
            </a:endParaRPr>
          </a:p>
          <a:p>
            <a:pPr>
              <a:buFont typeface="Arial" pitchFamily="34" charset="0"/>
              <a:buChar char="•"/>
            </a:pPr>
            <a:r>
              <a:rPr lang="en-US" sz="1200" dirty="0" smtClean="0">
                <a:solidFill>
                  <a:srgbClr val="3333FF"/>
                </a:solidFill>
              </a:rPr>
              <a:t> data: specify </a:t>
            </a:r>
            <a:r>
              <a:rPr lang="en-US" sz="1200" i="1" dirty="0" smtClean="0">
                <a:solidFill>
                  <a:srgbClr val="7B01BF"/>
                </a:solidFill>
              </a:rPr>
              <a:t>where</a:t>
            </a:r>
            <a:r>
              <a:rPr lang="en-US" sz="1200" dirty="0" smtClean="0">
                <a:solidFill>
                  <a:srgbClr val="3333FF"/>
                </a:solidFill>
              </a:rPr>
              <a:t>, not </a:t>
            </a:r>
            <a:r>
              <a:rPr lang="en-US" sz="1200" i="1" dirty="0" smtClean="0">
                <a:solidFill>
                  <a:srgbClr val="7B01BF"/>
                </a:solidFill>
              </a:rPr>
              <a:t>how</a:t>
            </a:r>
          </a:p>
          <a:p>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16</a:t>
            </a:fld>
            <a:endParaRPr lang="en-US"/>
          </a:p>
        </p:txBody>
      </p:sp>
    </p:spTree>
    <p:extLst>
      <p:ext uri="{BB962C8B-B14F-4D97-AF65-F5344CB8AC3E}">
        <p14:creationId xmlns:p14="http://schemas.microsoft.com/office/powerpoint/2010/main" val="165825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To introduce PTask, we’ll show</a:t>
            </a:r>
            <a:r>
              <a:rPr lang="en-US" baseline="0" dirty="0" smtClean="0"/>
              <a:t> how the gestural interface application is implemented using it.</a:t>
            </a:r>
          </a:p>
          <a:p>
            <a:pPr marL="171450" indent="-171450">
              <a:buFont typeface="Arial" pitchFamily="34" charset="0"/>
              <a:buChar char="•"/>
            </a:pPr>
            <a:r>
              <a:rPr lang="en-US" baseline="0" dirty="0" smtClean="0"/>
              <a:t>Processes, as before, for the sequential parts of the system.</a:t>
            </a:r>
          </a:p>
          <a:p>
            <a:pPr marL="171450" indent="-171450">
              <a:buFont typeface="Arial" pitchFamily="34" charset="0"/>
              <a:buChar char="•"/>
            </a:pPr>
            <a:r>
              <a:rPr lang="en-US" baseline="0" dirty="0" smtClean="0"/>
              <a:t>PTask (for ‘Parallel Task’) instead of processes for the data parallel/GPU-based parts.</a:t>
            </a:r>
          </a:p>
          <a:p>
            <a:pPr marL="171450" indent="-171450">
              <a:buFont typeface="Arial" pitchFamily="34" charset="0"/>
              <a:buChar char="•"/>
            </a:pPr>
            <a:r>
              <a:rPr lang="en-US" baseline="0" dirty="0" smtClean="0"/>
              <a:t>Associated with a</a:t>
            </a:r>
          </a:p>
          <a:p>
            <a:pPr marL="171450" indent="-171450">
              <a:buFont typeface="Arial" pitchFamily="34" charset="0"/>
              <a:buChar char="•"/>
            </a:pPr>
            <a:r>
              <a:rPr lang="en-US" baseline="0" dirty="0" err="1" smtClean="0"/>
              <a:t>PTasks</a:t>
            </a:r>
            <a:r>
              <a:rPr lang="en-US" baseline="0" dirty="0" smtClean="0"/>
              <a:t> have priority, for fairness.</a:t>
            </a:r>
          </a:p>
          <a:p>
            <a:pPr marL="171450" indent="-171450">
              <a:buFont typeface="Arial" pitchFamily="34" charset="0"/>
              <a:buChar char="•"/>
            </a:pPr>
            <a:r>
              <a:rPr lang="en-US" baseline="0" dirty="0" smtClean="0"/>
              <a:t>Ports for their inputs and outputs. Map to buffers in the GPU kernel that implements the PTask.</a:t>
            </a:r>
          </a:p>
          <a:p>
            <a:pPr marL="171450" indent="-171450">
              <a:buFont typeface="Arial" pitchFamily="34" charset="0"/>
              <a:buChar char="•"/>
            </a:pPr>
            <a:r>
              <a:rPr lang="en-US" baseline="0" dirty="0" smtClean="0"/>
              <a:t>Channels – connect </a:t>
            </a:r>
            <a:r>
              <a:rPr lang="en-US" baseline="0" dirty="0" err="1" smtClean="0"/>
              <a:t>PTasks</a:t>
            </a:r>
            <a:r>
              <a:rPr lang="en-US" baseline="0" dirty="0" smtClean="0"/>
              <a:t> to one another and external inputs and outputs from other devices/main memory.</a:t>
            </a:r>
          </a:p>
          <a:p>
            <a:pPr marL="171450" indent="-171450">
              <a:buFont typeface="Arial" pitchFamily="34" charset="0"/>
              <a:buChar char="•"/>
            </a:pPr>
            <a:r>
              <a:rPr lang="en-US" baseline="0" dirty="0" smtClean="0"/>
              <a:t>Graph – encapsulates set of connected </a:t>
            </a:r>
            <a:r>
              <a:rPr lang="en-US" baseline="0" dirty="0" err="1" smtClean="0"/>
              <a:t>PTasks</a:t>
            </a:r>
            <a:r>
              <a:rPr lang="en-US" baseline="0" dirty="0" smtClean="0"/>
              <a:t>. Operations at the graph level.</a:t>
            </a:r>
          </a:p>
          <a:p>
            <a:endParaRPr lang="en-US" dirty="0" smtClean="0"/>
          </a:p>
          <a:p>
            <a:r>
              <a:rPr lang="en-US" dirty="0" smtClean="0"/>
              <a:t>??? Show</a:t>
            </a:r>
            <a:r>
              <a:rPr lang="en-US" baseline="0" dirty="0" smtClean="0"/>
              <a:t> priority and associated GPU kernel code.</a:t>
            </a:r>
            <a:endParaRPr lang="en-US" dirty="0" smtClean="0"/>
          </a:p>
          <a:p>
            <a:r>
              <a:rPr lang="en-US" dirty="0" smtClean="0"/>
              <a:t>???</a:t>
            </a:r>
            <a:r>
              <a:rPr lang="en-US" baseline="0" dirty="0" smtClean="0"/>
              <a:t> Should be two raw input ports on </a:t>
            </a:r>
            <a:r>
              <a:rPr lang="en-US" baseline="0" dirty="0" err="1" smtClean="0"/>
              <a:t>xform</a:t>
            </a:r>
            <a:r>
              <a:rPr lang="en-US" baseline="0" dirty="0" smtClean="0"/>
              <a:t>? And hence two channels from capture?</a:t>
            </a:r>
            <a:endParaRPr lang="en-US" dirty="0" smtClean="0"/>
          </a:p>
          <a:p>
            <a:endParaRPr lang="en-US" dirty="0" smtClean="0"/>
          </a:p>
          <a:p>
            <a:r>
              <a:rPr lang="en-US" dirty="0" smtClean="0"/>
              <a:t>***</a:t>
            </a:r>
            <a:r>
              <a:rPr lang="en-US" baseline="0" dirty="0" smtClean="0"/>
              <a:t> Have</a:t>
            </a:r>
            <a:r>
              <a:rPr lang="en-US" dirty="0" smtClean="0"/>
              <a:t> removed ports</a:t>
            </a:r>
            <a:r>
              <a:rPr lang="en-US" baseline="0" dirty="0" smtClean="0"/>
              <a:t> in processes. (Not in </a:t>
            </a:r>
            <a:r>
              <a:rPr lang="en-US" baseline="0" dirty="0" err="1" smtClean="0"/>
              <a:t>impl</a:t>
            </a:r>
            <a:r>
              <a:rPr lang="en-US" baseline="0" dirty="0" smtClean="0"/>
              <a:t> … check paper) ***</a:t>
            </a:r>
            <a:endParaRPr lang="en-US" dirty="0" smtClean="0"/>
          </a:p>
          <a:p>
            <a:endParaRPr lang="en-US" dirty="0" smtClean="0"/>
          </a:p>
          <a:p>
            <a:r>
              <a:rPr lang="en-US" dirty="0" smtClean="0"/>
              <a:t>-----------------------------------------------------</a:t>
            </a:r>
          </a:p>
          <a:p>
            <a:r>
              <a:rPr lang="en-US" sz="2400" b="1" dirty="0" err="1" smtClean="0"/>
              <a:t>ptask</a:t>
            </a:r>
            <a:r>
              <a:rPr lang="en-US" sz="2400" b="1" dirty="0" smtClean="0"/>
              <a:t> </a:t>
            </a:r>
            <a:r>
              <a:rPr lang="en-US" sz="2000" dirty="0" smtClean="0"/>
              <a:t>(parallel task)</a:t>
            </a:r>
            <a:r>
              <a:rPr lang="en-US" sz="2400" dirty="0" smtClean="0"/>
              <a:t> </a:t>
            </a:r>
          </a:p>
          <a:p>
            <a:pPr lvl="1"/>
            <a:r>
              <a:rPr lang="en-US" sz="2000" dirty="0" smtClean="0">
                <a:sym typeface="Wingdings" pitchFamily="2" charset="2"/>
              </a:rPr>
              <a:t>Have </a:t>
            </a:r>
            <a:r>
              <a:rPr lang="en-US" sz="2000" b="1" i="1" dirty="0" smtClean="0">
                <a:sym typeface="Wingdings" pitchFamily="2" charset="2"/>
              </a:rPr>
              <a:t>priority  </a:t>
            </a:r>
            <a:r>
              <a:rPr lang="en-US" sz="2000" dirty="0" smtClean="0">
                <a:sym typeface="Wingdings" pitchFamily="2" charset="2"/>
              </a:rPr>
              <a:t>for fairness</a:t>
            </a:r>
          </a:p>
          <a:p>
            <a:pPr lvl="1"/>
            <a:r>
              <a:rPr lang="en-US" sz="2000" dirty="0" smtClean="0">
                <a:sym typeface="Wingdings" pitchFamily="2" charset="2"/>
              </a:rPr>
              <a:t>Analogous to a process for GPU execution</a:t>
            </a:r>
          </a:p>
          <a:p>
            <a:pPr lvl="1"/>
            <a:r>
              <a:rPr lang="en-US" sz="2000" dirty="0" smtClean="0">
                <a:sym typeface="Wingdings" pitchFamily="2" charset="2"/>
              </a:rPr>
              <a:t>List of input/output resources (</a:t>
            </a:r>
            <a:r>
              <a:rPr lang="en-US" sz="2000" i="1" dirty="0" smtClean="0">
                <a:sym typeface="Wingdings" pitchFamily="2" charset="2"/>
              </a:rPr>
              <a:t>e.g. </a:t>
            </a:r>
            <a:r>
              <a:rPr lang="en-US" sz="2000" i="1" dirty="0" err="1" smtClean="0">
                <a:sym typeface="Wingdings" pitchFamily="2" charset="2"/>
              </a:rPr>
              <a:t>stdin</a:t>
            </a:r>
            <a:r>
              <a:rPr lang="en-US" sz="2000" i="1" dirty="0" smtClean="0">
                <a:sym typeface="Wingdings" pitchFamily="2" charset="2"/>
              </a:rPr>
              <a:t>, </a:t>
            </a:r>
            <a:r>
              <a:rPr lang="en-US" sz="2000" i="1" dirty="0" err="1" smtClean="0">
                <a:sym typeface="Wingdings" pitchFamily="2" charset="2"/>
              </a:rPr>
              <a:t>stdout</a:t>
            </a:r>
            <a:r>
              <a:rPr lang="en-US" sz="2000" i="1" dirty="0" smtClean="0">
                <a:sym typeface="Wingdings" pitchFamily="2" charset="2"/>
              </a:rPr>
              <a:t>…</a:t>
            </a:r>
            <a:r>
              <a:rPr lang="en-US" sz="2000" dirty="0" smtClean="0">
                <a:sym typeface="Wingdings" pitchFamily="2" charset="2"/>
              </a:rPr>
              <a:t>)</a:t>
            </a:r>
            <a:endParaRPr lang="en-US" sz="2000" b="1" i="1" dirty="0" smtClean="0">
              <a:sym typeface="Wingdings" pitchFamily="2" charset="2"/>
            </a:endParaRPr>
          </a:p>
          <a:p>
            <a:r>
              <a:rPr lang="en-US" sz="2400" b="1" dirty="0" smtClean="0">
                <a:sym typeface="Wingdings" pitchFamily="2" charset="2"/>
              </a:rPr>
              <a:t>ports</a:t>
            </a:r>
            <a:endParaRPr lang="en-US" sz="2000" dirty="0" smtClean="0">
              <a:sym typeface="Wingdings" pitchFamily="2" charset="2"/>
            </a:endParaRPr>
          </a:p>
          <a:p>
            <a:pPr lvl="1"/>
            <a:r>
              <a:rPr lang="en-US" sz="2000" dirty="0" smtClean="0">
                <a:sym typeface="Wingdings" pitchFamily="2" charset="2"/>
              </a:rPr>
              <a:t>Can be mapped to </a:t>
            </a:r>
            <a:r>
              <a:rPr lang="en-US" sz="2000" dirty="0" err="1" smtClean="0">
                <a:sym typeface="Wingdings" pitchFamily="2" charset="2"/>
              </a:rPr>
              <a:t>ptask</a:t>
            </a:r>
            <a:r>
              <a:rPr lang="en-US" sz="2000" dirty="0" smtClean="0">
                <a:sym typeface="Wingdings" pitchFamily="2" charset="2"/>
              </a:rPr>
              <a:t> input/outputs</a:t>
            </a:r>
          </a:p>
          <a:p>
            <a:pPr lvl="1"/>
            <a:r>
              <a:rPr lang="en-US" sz="2000" dirty="0" smtClean="0">
                <a:sym typeface="Wingdings" pitchFamily="2" charset="2"/>
              </a:rPr>
              <a:t>A data source or sink</a:t>
            </a:r>
          </a:p>
          <a:p>
            <a:r>
              <a:rPr lang="en-US" sz="2400" b="1" dirty="0" smtClean="0">
                <a:sym typeface="Wingdings" pitchFamily="2" charset="2"/>
              </a:rPr>
              <a:t>channels</a:t>
            </a:r>
          </a:p>
          <a:p>
            <a:pPr lvl="1"/>
            <a:r>
              <a:rPr lang="en-US" sz="2000" dirty="0" smtClean="0">
                <a:sym typeface="Wingdings" pitchFamily="2" charset="2"/>
              </a:rPr>
              <a:t>Similar to pipes</a:t>
            </a:r>
          </a:p>
          <a:p>
            <a:pPr lvl="1"/>
            <a:r>
              <a:rPr lang="en-US" sz="2000" dirty="0" smtClean="0">
                <a:sym typeface="Wingdings" pitchFamily="2" charset="2"/>
              </a:rPr>
              <a:t>Connect arbitrary ports</a:t>
            </a:r>
          </a:p>
          <a:p>
            <a:pPr lvl="1"/>
            <a:r>
              <a:rPr lang="en-US" sz="2000" dirty="0" smtClean="0">
                <a:sym typeface="Wingdings" pitchFamily="2" charset="2"/>
              </a:rPr>
              <a:t>Specialize to eliminate double-buffering</a:t>
            </a:r>
          </a:p>
          <a:p>
            <a:r>
              <a:rPr lang="en-US" sz="2400" b="1" dirty="0" err="1" smtClean="0">
                <a:sym typeface="Wingdings" pitchFamily="2" charset="2"/>
              </a:rPr>
              <a:t>datablocks</a:t>
            </a:r>
            <a:endParaRPr lang="en-US" sz="2400" b="1" dirty="0" smtClean="0">
              <a:sym typeface="Wingdings" pitchFamily="2" charset="2"/>
            </a:endParaRPr>
          </a:p>
          <a:p>
            <a:pPr lvl="1"/>
            <a:r>
              <a:rPr lang="en-US" sz="2000" dirty="0" smtClean="0">
                <a:sym typeface="Wingdings" pitchFamily="2" charset="2"/>
              </a:rPr>
              <a:t>Memory-domain transparent buffers</a:t>
            </a:r>
          </a:p>
          <a:p>
            <a:endParaRPr lang="en-US" dirty="0" smtClean="0"/>
          </a:p>
          <a:p>
            <a:pPr>
              <a:buFont typeface="Arial" pitchFamily="34" charset="0"/>
              <a:buChar char="•"/>
            </a:pPr>
            <a:r>
              <a:rPr lang="en-US" sz="1200" dirty="0" smtClean="0">
                <a:solidFill>
                  <a:srgbClr val="3333FF"/>
                </a:solidFill>
              </a:rPr>
              <a:t>OS </a:t>
            </a:r>
            <a:r>
              <a:rPr lang="en-US" sz="1200" dirty="0" err="1" smtClean="0">
                <a:solidFill>
                  <a:srgbClr val="3333FF"/>
                </a:solidFill>
              </a:rPr>
              <a:t>objects</a:t>
            </a:r>
            <a:r>
              <a:rPr lang="en-US" sz="1200" dirty="0" err="1" smtClean="0">
                <a:solidFill>
                  <a:srgbClr val="3333FF"/>
                </a:solidFill>
                <a:sym typeface="Wingdings" pitchFamily="2" charset="2"/>
              </a:rPr>
              <a:t>isolation</a:t>
            </a:r>
            <a:r>
              <a:rPr lang="en-US" sz="1200" dirty="0" smtClean="0">
                <a:solidFill>
                  <a:srgbClr val="3333FF"/>
                </a:solidFill>
                <a:sym typeface="Wingdings" pitchFamily="2" charset="2"/>
              </a:rPr>
              <a:t> possible</a:t>
            </a:r>
            <a:endParaRPr lang="en-US" sz="1200" i="1" dirty="0" smtClean="0">
              <a:solidFill>
                <a:srgbClr val="3333FF"/>
              </a:solidFill>
            </a:endParaRPr>
          </a:p>
          <a:p>
            <a:pPr>
              <a:buFont typeface="Arial" pitchFamily="34" charset="0"/>
              <a:buChar char="•"/>
            </a:pPr>
            <a:r>
              <a:rPr lang="en-US" sz="1200" dirty="0" smtClean="0">
                <a:solidFill>
                  <a:srgbClr val="3333FF"/>
                </a:solidFill>
              </a:rPr>
              <a:t> data: specify </a:t>
            </a:r>
            <a:r>
              <a:rPr lang="en-US" sz="1200" i="1" dirty="0" smtClean="0">
                <a:solidFill>
                  <a:srgbClr val="7B01BF"/>
                </a:solidFill>
              </a:rPr>
              <a:t>where</a:t>
            </a:r>
            <a:r>
              <a:rPr lang="en-US" sz="1200" dirty="0" smtClean="0">
                <a:solidFill>
                  <a:srgbClr val="3333FF"/>
                </a:solidFill>
              </a:rPr>
              <a:t>, not </a:t>
            </a:r>
            <a:r>
              <a:rPr lang="en-US" sz="1200" i="1" dirty="0" smtClean="0">
                <a:solidFill>
                  <a:srgbClr val="7B01BF"/>
                </a:solidFill>
              </a:rPr>
              <a:t>how</a:t>
            </a:r>
          </a:p>
          <a:p>
            <a:endParaRPr lang="en-US" dirty="0"/>
          </a:p>
        </p:txBody>
      </p:sp>
      <p:sp>
        <p:nvSpPr>
          <p:cNvPr id="4" name="Slide Number Placeholder 3"/>
          <p:cNvSpPr>
            <a:spLocks noGrp="1"/>
          </p:cNvSpPr>
          <p:nvPr>
            <p:ph type="sldNum" sz="quarter" idx="10"/>
          </p:nvPr>
        </p:nvSpPr>
        <p:spPr/>
        <p:txBody>
          <a:bodyPr/>
          <a:lstStyle/>
          <a:p>
            <a:fld id="{CB5B4AC9-F1F8-46BC-877E-907F5ED5C880}" type="slidenum">
              <a:rPr lang="en-US" smtClean="0"/>
              <a:pPr/>
              <a:t>19</a:t>
            </a:fld>
            <a:endParaRPr lang="en-US"/>
          </a:p>
        </p:txBody>
      </p:sp>
    </p:spTree>
    <p:extLst>
      <p:ext uri="{BB962C8B-B14F-4D97-AF65-F5344CB8AC3E}">
        <p14:creationId xmlns:p14="http://schemas.microsoft.com/office/powerpoint/2010/main" val="1658255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5A0A206C-7CC3-4DAD-A372-50176180D5B2}" type="datetime1">
              <a:rPr lang="en-US" smtClean="0"/>
              <a:pPr>
                <a:defRPr/>
              </a:pPr>
              <a:t>11/17/2011</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PTask SOSP 2011</a:t>
            </a: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33070B59-31C0-44EF-9E18-8CD5EAE02AD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9C5115A-1A82-4674-B670-31B33F8CF190}" type="datetime1">
              <a:rPr lang="en-US" smtClean="0"/>
              <a:pPr>
                <a:defRPr/>
              </a:pPr>
              <a:t>11/17/2011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PTask SOSP 2011</a:t>
            </a:r>
            <a:endParaRPr lang="en-US"/>
          </a:p>
        </p:txBody>
      </p:sp>
      <p:sp>
        <p:nvSpPr>
          <p:cNvPr id="6" name="Slide Number Placeholder 17"/>
          <p:cNvSpPr>
            <a:spLocks noGrp="1"/>
          </p:cNvSpPr>
          <p:nvPr>
            <p:ph type="sldNum" sz="quarter" idx="12"/>
          </p:nvPr>
        </p:nvSpPr>
        <p:spPr/>
        <p:txBody>
          <a:bodyPr/>
          <a:lstStyle>
            <a:lvl1pPr>
              <a:defRPr/>
            </a:lvl1pPr>
          </a:lstStyle>
          <a:p>
            <a:pPr>
              <a:defRPr/>
            </a:pPr>
            <a:fld id="{7CFEBB35-1A84-4749-B753-F2269F69BF6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FAC1B93-4319-4B79-BA46-1A2C08B9FCEB}" type="datetime1">
              <a:rPr lang="en-US" smtClean="0"/>
              <a:pPr>
                <a:defRPr/>
              </a:pPr>
              <a:t>11/17/2011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PTask SOSP 2011</a:t>
            </a:r>
            <a:endParaRPr lang="en-US"/>
          </a:p>
        </p:txBody>
      </p:sp>
      <p:sp>
        <p:nvSpPr>
          <p:cNvPr id="6" name="Slide Number Placeholder 17"/>
          <p:cNvSpPr>
            <a:spLocks noGrp="1"/>
          </p:cNvSpPr>
          <p:nvPr>
            <p:ph type="sldNum" sz="quarter" idx="12"/>
          </p:nvPr>
        </p:nvSpPr>
        <p:spPr/>
        <p:txBody>
          <a:bodyPr/>
          <a:lstStyle>
            <a:lvl1pPr>
              <a:defRPr/>
            </a:lvl1pPr>
          </a:lstStyle>
          <a:p>
            <a:pPr>
              <a:defRPr/>
            </a:pPr>
            <a:fld id="{6B1EAA22-C6B7-4E15-B698-C4AC28944AA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732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727825" y="6408738"/>
            <a:ext cx="1919288" cy="365125"/>
          </a:xfrm>
        </p:spPr>
        <p:txBody>
          <a:bodyPr/>
          <a:lstStyle>
            <a:lvl1pPr>
              <a:defRPr smtClean="0"/>
            </a:lvl1pPr>
          </a:lstStyle>
          <a:p>
            <a:pPr>
              <a:defRPr/>
            </a:pPr>
            <a:fld id="{E0455FBD-6A76-4E7B-A68E-22BAE6B3399B}" type="datetime1">
              <a:rPr lang="en-US" smtClean="0"/>
              <a:pPr>
                <a:defRPr/>
              </a:pPr>
              <a:t>11/17/2011</a:t>
            </a:fld>
            <a:endParaRPr lang="en-US"/>
          </a:p>
        </p:txBody>
      </p:sp>
      <p:sp>
        <p:nvSpPr>
          <p:cNvPr id="4" name="Footer Placeholder 3"/>
          <p:cNvSpPr>
            <a:spLocks noGrp="1"/>
          </p:cNvSpPr>
          <p:nvPr>
            <p:ph type="ftr" sz="quarter" idx="11"/>
          </p:nvPr>
        </p:nvSpPr>
        <p:spPr>
          <a:xfrm>
            <a:off x="4379913" y="6408738"/>
            <a:ext cx="2351087" cy="365125"/>
          </a:xfrm>
        </p:spPr>
        <p:txBody>
          <a:bodyPr/>
          <a:lstStyle>
            <a:lvl1pPr>
              <a:defRPr/>
            </a:lvl1pPr>
          </a:lstStyle>
          <a:p>
            <a:pPr>
              <a:defRPr/>
            </a:pPr>
            <a:r>
              <a:rPr lang="en-US" smtClean="0"/>
              <a:t>PTask SOSP 2011</a:t>
            </a:r>
            <a:endParaRPr lang="en-US"/>
          </a:p>
        </p:txBody>
      </p:sp>
      <p:sp>
        <p:nvSpPr>
          <p:cNvPr id="5" name="Slide Number Placeholder 4"/>
          <p:cNvSpPr>
            <a:spLocks noGrp="1"/>
          </p:cNvSpPr>
          <p:nvPr>
            <p:ph type="sldNum" sz="quarter" idx="12"/>
          </p:nvPr>
        </p:nvSpPr>
        <p:spPr>
          <a:xfrm>
            <a:off x="8647113" y="6408738"/>
            <a:ext cx="366712" cy="365125"/>
          </a:xfrm>
        </p:spPr>
        <p:txBody>
          <a:bodyPr/>
          <a:lstStyle>
            <a:lvl1pPr>
              <a:defRPr smtClean="0"/>
            </a:lvl1pPr>
          </a:lstStyle>
          <a:p>
            <a:pPr>
              <a:defRPr/>
            </a:pPr>
            <a:fld id="{BDE63660-947B-47D5-B553-08CE18D961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969D1F79-0491-4990-99F6-8F7333A78436}" type="datetime1">
              <a:rPr lang="en-US" smtClean="0"/>
              <a:pPr>
                <a:defRPr/>
              </a:pPr>
              <a:t>11/17/2011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PTask SOSP 2011</a:t>
            </a:r>
            <a:endParaRPr lang="en-US"/>
          </a:p>
        </p:txBody>
      </p:sp>
      <p:sp>
        <p:nvSpPr>
          <p:cNvPr id="6" name="Slide Number Placeholder 17"/>
          <p:cNvSpPr>
            <a:spLocks noGrp="1"/>
          </p:cNvSpPr>
          <p:nvPr>
            <p:ph type="sldNum" sz="quarter" idx="12"/>
          </p:nvPr>
        </p:nvSpPr>
        <p:spPr/>
        <p:txBody>
          <a:bodyPr/>
          <a:lstStyle>
            <a:lvl1pPr>
              <a:defRPr/>
            </a:lvl1pPr>
          </a:lstStyle>
          <a:p>
            <a:pPr>
              <a:defRPr/>
            </a:pPr>
            <a:fld id="{03F728EE-31D2-42FA-AFA6-A8A3204126F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ECF8AA04-3F72-49CE-9FB1-A91A6E5B25A6}" type="datetime1">
              <a:rPr lang="en-US" smtClean="0"/>
              <a:pPr>
                <a:defRPr/>
              </a:pPr>
              <a:t>11/17/2011</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smtClean="0"/>
              <a:t>PTask SOSP 2011</a:t>
            </a: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90C64C51-98BD-4173-AE1E-FEA9DB42979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0DBC062D-DDAD-4F96-BD17-84542DC7C334}" type="datetime1">
              <a:rPr lang="en-US" smtClean="0"/>
              <a:pPr>
                <a:defRPr/>
              </a:pPr>
              <a:t>11/17/2011</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PTask SOSP 2011</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D4FD3A1-F868-434D-9032-6FBA04E4E2E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BDC8CD09-654D-438F-9F4D-FA172067691E}" type="datetime1">
              <a:rPr lang="en-US" smtClean="0"/>
              <a:pPr>
                <a:defRPr/>
              </a:pPr>
              <a:t>11/17/2011</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PTask SOSP 2011</a:t>
            </a: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EA2E1FFC-4280-4B88-9998-C33B35AD11D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0153F48D-A61B-4426-8B4B-26F7AB3EE3BA}" type="datetime1">
              <a:rPr lang="en-US" smtClean="0"/>
              <a:pPr>
                <a:defRPr/>
              </a:pPr>
              <a:t>11/17/2011</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7B02B54B-B9C0-4D07-9960-801A28F48A2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FFA161A-CDC0-4B0F-8A4E-D9CB04ABA87C}" type="datetime1">
              <a:rPr lang="en-US" smtClean="0"/>
              <a:pPr>
                <a:defRPr/>
              </a:pPr>
              <a:t>11/17/2011</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PTask SOSP 2011</a:t>
            </a:r>
            <a:endParaRPr lang="en-US"/>
          </a:p>
        </p:txBody>
      </p:sp>
      <p:sp>
        <p:nvSpPr>
          <p:cNvPr id="4" name="Slide Number Placeholder 17"/>
          <p:cNvSpPr>
            <a:spLocks noGrp="1"/>
          </p:cNvSpPr>
          <p:nvPr>
            <p:ph type="sldNum" sz="quarter" idx="12"/>
          </p:nvPr>
        </p:nvSpPr>
        <p:spPr/>
        <p:txBody>
          <a:bodyPr/>
          <a:lstStyle>
            <a:lvl1pPr>
              <a:defRPr/>
            </a:lvl1pPr>
          </a:lstStyle>
          <a:p>
            <a:pPr>
              <a:defRPr/>
            </a:pPr>
            <a:fld id="{14651D4C-49D0-48D4-B196-4EBDB55C78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AB164012-23C9-497E-A41E-617DB64A81F9}" type="datetime1">
              <a:rPr lang="en-US" smtClean="0"/>
              <a:pPr>
                <a:defRPr/>
              </a:pPr>
              <a:t>11/17/2011</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PTask SOSP 2011</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F352730D-8338-4635-ABBB-DC6ED93D0C8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7EC321A8-F470-4097-A259-EFB7A2150621}" type="datetime1">
              <a:rPr lang="en-US" smtClean="0"/>
              <a:pPr>
                <a:defRPr/>
              </a:pPr>
              <a:t>11/17/2011</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PTask SOSP 2011</a:t>
            </a: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E3C19A5-32A2-4038-8266-7A47172D899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DDBD8FA2-667E-4A62-A72C-CAB12CB3BD29}" type="datetime1">
              <a:rPr lang="en-US" smtClean="0"/>
              <a:pPr>
                <a:defRPr/>
              </a:pPr>
              <a:t>11/17/2011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r>
              <a:rPr lang="en-US" smtClean="0"/>
              <a:t>PTask SOSP 2011</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58D0CF39-42C5-46EC-AA4E-054BAA18623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4" r:id="rId1"/>
    <p:sldLayoutId id="2147483772" r:id="rId2"/>
    <p:sldLayoutId id="2147483775" r:id="rId3"/>
    <p:sldLayoutId id="2147483776" r:id="rId4"/>
    <p:sldLayoutId id="2147483777" r:id="rId5"/>
    <p:sldLayoutId id="2147483778" r:id="rId6"/>
    <p:sldLayoutId id="2147483771" r:id="rId7"/>
    <p:sldLayoutId id="2147483779" r:id="rId8"/>
    <p:sldLayoutId id="2147483780" r:id="rId9"/>
    <p:sldLayoutId id="2147483770" r:id="rId10"/>
    <p:sldLayoutId id="2147483769" r:id="rId11"/>
    <p:sldLayoutId id="2147483773" r:id="rId12"/>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11.wmf"/><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56767"/>
            <a:ext cx="7772400" cy="1829761"/>
          </a:xfrm>
        </p:spPr>
        <p:txBody>
          <a:bodyPr>
            <a:noAutofit/>
          </a:bodyPr>
          <a:lstStyle/>
          <a:p>
            <a:pPr eaLnBrk="1" fontAlgn="auto" hangingPunct="1">
              <a:spcAft>
                <a:spcPts val="0"/>
              </a:spcAft>
              <a:defRPr/>
            </a:pPr>
            <a:r>
              <a:rPr lang="en-US" sz="3600" dirty="0" err="1" smtClean="0"/>
              <a:t>PTask</a:t>
            </a:r>
            <a:r>
              <a:rPr lang="en-US" sz="3600" dirty="0" smtClean="0"/>
              <a:t>: Operating System Abstractions to Manage GPUs as Compute Devices</a:t>
            </a:r>
            <a:endParaRPr lang="en-US" sz="3600" dirty="0"/>
          </a:p>
        </p:txBody>
      </p:sp>
      <p:sp>
        <p:nvSpPr>
          <p:cNvPr id="9219" name="Subtitle 2"/>
          <p:cNvSpPr>
            <a:spLocks noGrp="1"/>
          </p:cNvSpPr>
          <p:nvPr>
            <p:ph type="subTitle" idx="1"/>
          </p:nvPr>
        </p:nvSpPr>
        <p:spPr>
          <a:xfrm>
            <a:off x="685800" y="3463646"/>
            <a:ext cx="7772400" cy="1200150"/>
          </a:xfrm>
        </p:spPr>
        <p:txBody>
          <a:bodyPr/>
          <a:lstStyle/>
          <a:p>
            <a:pPr marR="0" eaLnBrk="1" hangingPunct="1"/>
            <a:r>
              <a:rPr lang="en-US" sz="2100" dirty="0" smtClean="0">
                <a:solidFill>
                  <a:srgbClr val="0070C0"/>
                </a:solidFill>
              </a:rPr>
              <a:t>Chris Rossbach, Jon Currey, </a:t>
            </a:r>
            <a:r>
              <a:rPr lang="en-US" sz="2100" i="1" dirty="0" smtClean="0">
                <a:solidFill>
                  <a:srgbClr val="0070C0"/>
                </a:solidFill>
              </a:rPr>
              <a:t>Microsoft Research</a:t>
            </a:r>
          </a:p>
          <a:p>
            <a:pPr marR="0" eaLnBrk="1" hangingPunct="1"/>
            <a:r>
              <a:rPr lang="en-US" sz="2100" dirty="0" smtClean="0">
                <a:solidFill>
                  <a:srgbClr val="0070C0"/>
                </a:solidFill>
              </a:rPr>
              <a:t>Mark Silberstein, </a:t>
            </a:r>
            <a:r>
              <a:rPr lang="en-US" sz="2100" i="1" dirty="0" err="1" smtClean="0">
                <a:solidFill>
                  <a:srgbClr val="0070C0"/>
                </a:solidFill>
              </a:rPr>
              <a:t>Technion</a:t>
            </a:r>
            <a:endParaRPr lang="en-US" sz="2100" i="1" dirty="0" smtClean="0">
              <a:solidFill>
                <a:srgbClr val="0070C0"/>
              </a:solidFill>
            </a:endParaRPr>
          </a:p>
          <a:p>
            <a:pPr marR="0" eaLnBrk="1" hangingPunct="1"/>
            <a:r>
              <a:rPr lang="en-US" sz="2100" dirty="0" smtClean="0">
                <a:solidFill>
                  <a:srgbClr val="0070C0"/>
                </a:solidFill>
              </a:rPr>
              <a:t>Baishakhi Ray, Emmett Witchel, </a:t>
            </a:r>
            <a:r>
              <a:rPr lang="en-US" sz="2100" i="1" dirty="0" smtClean="0">
                <a:solidFill>
                  <a:srgbClr val="0070C0"/>
                </a:solidFill>
              </a:rPr>
              <a:t>UT Austin</a:t>
            </a:r>
          </a:p>
          <a:p>
            <a:pPr marR="0" eaLnBrk="1" hangingPunct="1"/>
            <a:r>
              <a:rPr lang="en-US" sz="2100" dirty="0" smtClean="0">
                <a:solidFill>
                  <a:srgbClr val="332F85"/>
                </a:solidFill>
              </a:rPr>
              <a:t>SOSP October 25, 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We’d Like To Do</a:t>
            </a:r>
            <a:endParaRPr lang="en-US" dirty="0"/>
          </a:p>
        </p:txBody>
      </p:sp>
      <p:sp>
        <p:nvSpPr>
          <p:cNvPr id="4" name="Content Placeholder 1"/>
          <p:cNvSpPr txBox="1">
            <a:spLocks/>
          </p:cNvSpPr>
          <p:nvPr/>
        </p:nvSpPr>
        <p:spPr bwMode="auto">
          <a:xfrm>
            <a:off x="266700" y="1481138"/>
            <a:ext cx="8597900" cy="804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defRPr/>
            </a:pPr>
            <a:r>
              <a:rPr kumimoji="0" lang="en-US" sz="2800" b="1" i="0" strike="noStrike" kern="1200" cap="none" spc="-150" normalizeH="0" baseline="0" noProof="0" dirty="0" smtClean="0">
                <a:ln>
                  <a:noFill/>
                </a:ln>
                <a:solidFill>
                  <a:srgbClr val="7030A0"/>
                </a:solidFill>
                <a:effectLst/>
                <a:uLnTx/>
                <a:uFillTx/>
                <a:latin typeface="Courier New" pitchFamily="49" charset="0"/>
                <a:cs typeface="Courier New" pitchFamily="49" charset="0"/>
              </a:rPr>
              <a:t>#&gt; capture | </a:t>
            </a:r>
            <a:r>
              <a:rPr kumimoji="0" lang="en-US" sz="2800" b="1" i="0" strike="noStrike" kern="1200" cap="none" spc="-150" normalizeH="0" baseline="0" noProof="0" dirty="0" err="1" smtClean="0">
                <a:ln>
                  <a:noFill/>
                </a:ln>
                <a:solidFill>
                  <a:srgbClr val="7030A0"/>
                </a:solidFill>
                <a:effectLst/>
                <a:uLnTx/>
                <a:uFillTx/>
                <a:latin typeface="Courier New" pitchFamily="49" charset="0"/>
                <a:cs typeface="Courier New" pitchFamily="49" charset="0"/>
              </a:rPr>
              <a:t>xform</a:t>
            </a:r>
            <a:r>
              <a:rPr kumimoji="0" lang="en-US" sz="2800" b="1" i="0" strike="noStrike" kern="1200" cap="none" spc="-150" normalizeH="0" baseline="0" noProof="0" dirty="0" smtClean="0">
                <a:ln>
                  <a:noFill/>
                </a:ln>
                <a:solidFill>
                  <a:srgbClr val="7030A0"/>
                </a:solidFill>
                <a:effectLst/>
                <a:uLnTx/>
                <a:uFillTx/>
                <a:latin typeface="Courier New" pitchFamily="49" charset="0"/>
                <a:cs typeface="Courier New" pitchFamily="49" charset="0"/>
              </a:rPr>
              <a:t> | filter | </a:t>
            </a:r>
            <a:r>
              <a:rPr lang="en-US" sz="2800" b="1" spc="-150" dirty="0" smtClean="0">
                <a:solidFill>
                  <a:srgbClr val="7030A0"/>
                </a:solidFill>
                <a:latin typeface="Courier New" pitchFamily="49" charset="0"/>
                <a:cs typeface="Courier New" pitchFamily="49" charset="0"/>
              </a:rPr>
              <a:t>detect &amp;</a:t>
            </a:r>
            <a:endParaRPr kumimoji="0" lang="en-US" sz="2800" b="1" i="0" strike="noStrike" kern="1200" cap="none" spc="-150" normalizeH="0" baseline="0" noProof="0" dirty="0" smtClean="0">
              <a:ln>
                <a:noFill/>
              </a:ln>
              <a:solidFill>
                <a:srgbClr val="7030A0"/>
              </a:solidFill>
              <a:effectLst/>
              <a:uLnTx/>
              <a:uFillTx/>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pPr>
              <a:defRPr/>
            </a:pPr>
            <a:r>
              <a:rPr lang="en-US" smtClean="0"/>
              <a:t>PTask SOSP 2011</a:t>
            </a:r>
            <a:endParaRPr lang="en-US"/>
          </a:p>
        </p:txBody>
      </p:sp>
      <p:sp>
        <p:nvSpPr>
          <p:cNvPr id="9" name="Slide Number Placeholder 8"/>
          <p:cNvSpPr>
            <a:spLocks noGrp="1"/>
          </p:cNvSpPr>
          <p:nvPr>
            <p:ph type="sldNum" sz="quarter" idx="12"/>
          </p:nvPr>
        </p:nvSpPr>
        <p:spPr/>
        <p:txBody>
          <a:bodyPr/>
          <a:lstStyle/>
          <a:p>
            <a:pPr>
              <a:defRPr/>
            </a:pPr>
            <a:fld id="{03F728EE-31D2-42FA-AFA6-A8A3204126FE}" type="slidenum">
              <a:rPr lang="en-US" smtClean="0"/>
              <a:pPr>
                <a:defRPr/>
              </a:pPr>
              <a:t>10</a:t>
            </a:fld>
            <a:endParaRPr lang="en-US"/>
          </a:p>
        </p:txBody>
      </p:sp>
      <p:sp>
        <p:nvSpPr>
          <p:cNvPr id="19" name="Content Placeholder 1"/>
          <p:cNvSpPr txBox="1">
            <a:spLocks/>
          </p:cNvSpPr>
          <p:nvPr/>
        </p:nvSpPr>
        <p:spPr bwMode="auto">
          <a:xfrm>
            <a:off x="450850" y="2629289"/>
            <a:ext cx="8229600" cy="374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Modular design</a:t>
            </a:r>
          </a:p>
          <a:p>
            <a:pPr marL="822325" lvl="1" indent="-255588" eaLnBrk="0" hangingPunct="0">
              <a:spcBef>
                <a:spcPts val="400"/>
              </a:spcBef>
              <a:buClr>
                <a:schemeClr val="accent1"/>
              </a:buClr>
              <a:buSzPct val="68000"/>
              <a:buFont typeface="Wingdings 3" pitchFamily="18" charset="2"/>
              <a:buChar char=""/>
              <a:defRPr/>
            </a:pPr>
            <a:r>
              <a:rPr lang="en-US" sz="2700" dirty="0">
                <a:latin typeface="+mn-lt"/>
                <a:cs typeface="+mn-cs"/>
              </a:rPr>
              <a:t>f</a:t>
            </a:r>
            <a:r>
              <a:rPr lang="en-US" sz="2700" dirty="0" smtClean="0">
                <a:latin typeface="+mn-lt"/>
                <a:cs typeface="+mn-cs"/>
              </a:rPr>
              <a:t>lexibility, </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reuse</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Utilize heterogeneous</a:t>
            </a:r>
            <a:r>
              <a:rPr kumimoji="0" lang="en-US" sz="2700" b="0" i="0" u="none" strike="noStrike" kern="1200" cap="none" spc="0" normalizeH="0" noProof="0" dirty="0" smtClean="0">
                <a:ln>
                  <a:noFill/>
                </a:ln>
                <a:solidFill>
                  <a:schemeClr val="tx1"/>
                </a:solidFill>
                <a:effectLst/>
                <a:uLnTx/>
                <a:uFillTx/>
                <a:latin typeface="+mn-lt"/>
                <a:ea typeface="+mn-ea"/>
                <a:cs typeface="+mn-cs"/>
              </a:rPr>
              <a:t> hardware</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822325" lvl="1" indent="-255588" eaLnBrk="0" hangingPunct="0">
              <a:spcBef>
                <a:spcPts val="400"/>
              </a:spcBef>
              <a:buClr>
                <a:schemeClr val="accent1"/>
              </a:buClr>
              <a:buSzPct val="68000"/>
              <a:buFont typeface="Wingdings 3" pitchFamily="18" charset="2"/>
              <a:buChar char=""/>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Data-parallel components</a:t>
            </a:r>
            <a:r>
              <a:rPr kumimoji="0" lang="en-US" sz="2700" b="0" i="0" u="none" strike="noStrike" kern="1200" cap="none" spc="0" normalizeH="0" noProof="0" dirty="0" smtClean="0">
                <a:ln>
                  <a:noFill/>
                </a:ln>
                <a:solidFill>
                  <a:schemeClr val="tx1"/>
                </a:solidFill>
                <a:effectLst/>
                <a:uLnTx/>
                <a:uFillTx/>
                <a:latin typeface="+mn-lt"/>
                <a:ea typeface="+mn-ea"/>
                <a:cs typeface="+mn-cs"/>
              </a:rPr>
              <a:t> </a:t>
            </a:r>
            <a:r>
              <a:rPr kumimoji="0" lang="en-US" sz="2700" b="0" i="0" u="none" strike="noStrike" kern="1200" cap="none" spc="0" normalizeH="0" noProof="0" dirty="0" smtClean="0">
                <a:ln>
                  <a:noFill/>
                </a:ln>
                <a:solidFill>
                  <a:schemeClr val="tx1"/>
                </a:solidFill>
                <a:effectLst/>
                <a:uLnTx/>
                <a:uFillTx/>
                <a:latin typeface="+mn-lt"/>
                <a:ea typeface="+mn-ea"/>
                <a:cs typeface="+mn-cs"/>
                <a:sym typeface="Wingdings" pitchFamily="2" charset="2"/>
              </a:rPr>
              <a:t></a:t>
            </a:r>
            <a:r>
              <a:rPr kumimoji="0" lang="en-US" sz="2700" b="0" i="0" u="none" strike="noStrike" kern="1200" cap="none" spc="0" normalizeH="0" noProof="0" dirty="0" smtClean="0">
                <a:ln>
                  <a:noFill/>
                </a:ln>
                <a:solidFill>
                  <a:schemeClr val="tx1"/>
                </a:solidFill>
                <a:effectLst/>
                <a:uLnTx/>
                <a:uFillTx/>
                <a:latin typeface="+mn-lt"/>
                <a:ea typeface="+mn-ea"/>
                <a:cs typeface="+mn-cs"/>
              </a:rPr>
              <a:t> GPU</a:t>
            </a:r>
          </a:p>
          <a:p>
            <a:pPr marL="822325" lvl="1" indent="-255588" eaLnBrk="0" hangingPunct="0">
              <a:spcBef>
                <a:spcPts val="400"/>
              </a:spcBef>
              <a:buClr>
                <a:schemeClr val="accent1"/>
              </a:buClr>
              <a:buSzPct val="68000"/>
              <a:buFont typeface="Wingdings 3" pitchFamily="18" charset="2"/>
              <a:buChar char=""/>
              <a:defRPr/>
            </a:pPr>
            <a:r>
              <a:rPr lang="en-US" sz="2700" baseline="0" dirty="0" smtClean="0">
                <a:latin typeface="+mn-lt"/>
                <a:cs typeface="+mn-cs"/>
              </a:rPr>
              <a:t>Sequential components </a:t>
            </a:r>
            <a:r>
              <a:rPr lang="en-US" sz="2700" baseline="0" dirty="0" smtClean="0">
                <a:latin typeface="+mn-lt"/>
                <a:cs typeface="+mn-cs"/>
                <a:sym typeface="Wingdings" pitchFamily="2" charset="2"/>
              </a:rPr>
              <a:t></a:t>
            </a:r>
            <a:r>
              <a:rPr lang="en-US" sz="2700" baseline="0" dirty="0" smtClean="0">
                <a:latin typeface="+mn-lt"/>
                <a:cs typeface="+mn-cs"/>
              </a:rPr>
              <a:t> C</a:t>
            </a:r>
            <a:r>
              <a:rPr lang="en-US" sz="2700" dirty="0" smtClean="0">
                <a:latin typeface="+mn-lt"/>
                <a:cs typeface="+mn-cs"/>
              </a:rPr>
              <a:t>PU</a:t>
            </a:r>
            <a:endParaRPr lang="en-US" sz="2700" dirty="0">
              <a:latin typeface="+mn-lt"/>
              <a:cs typeface="+mn-cs"/>
            </a:endParaRPr>
          </a:p>
          <a:p>
            <a:pPr marL="365125" indent="-255588" eaLnBrk="0" hangingPunct="0">
              <a:spcBef>
                <a:spcPts val="400"/>
              </a:spcBef>
              <a:buClr>
                <a:schemeClr val="accent1"/>
              </a:buClr>
              <a:buSzPct val="68000"/>
              <a:buFont typeface="Wingdings 3" pitchFamily="18" charset="2"/>
              <a:buChar char=""/>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Using</a:t>
            </a:r>
            <a:r>
              <a:rPr kumimoji="0" lang="en-US" sz="2700" b="0" i="0" u="none" strike="noStrike" kern="1200" cap="none" spc="0" normalizeH="0" noProof="0" dirty="0" smtClean="0">
                <a:ln>
                  <a:noFill/>
                </a:ln>
                <a:solidFill>
                  <a:schemeClr val="tx1"/>
                </a:solidFill>
                <a:effectLst/>
                <a:uLnTx/>
                <a:uFillTx/>
                <a:latin typeface="+mn-lt"/>
                <a:ea typeface="+mn-ea"/>
                <a:cs typeface="+mn-cs"/>
              </a:rPr>
              <a:t> OS provided tools</a:t>
            </a:r>
          </a:p>
          <a:p>
            <a:pPr marL="822325" lvl="1" indent="-255588" eaLnBrk="0" hangingPunct="0">
              <a:spcBef>
                <a:spcPts val="400"/>
              </a:spcBef>
              <a:buClr>
                <a:schemeClr val="accent1"/>
              </a:buClr>
              <a:buSzPct val="68000"/>
              <a:buFont typeface="Wingdings 3" pitchFamily="18" charset="2"/>
              <a:buChar char=""/>
              <a:defRPr/>
            </a:pPr>
            <a:r>
              <a:rPr lang="en-US" sz="2700" dirty="0" smtClean="0">
                <a:latin typeface="+mn-lt"/>
                <a:cs typeface="+mn-cs"/>
              </a:rPr>
              <a:t>processes, pipes</a:t>
            </a:r>
            <a:endParaRPr kumimoji="0" lang="en-US" sz="2700" b="0" i="0" u="none" strike="noStrike" kern="1200" cap="none" spc="0" normalizeH="0" noProof="0" dirty="0" smtClean="0">
              <a:ln>
                <a:noFill/>
              </a:ln>
              <a:solidFill>
                <a:schemeClr val="tx1"/>
              </a:solidFill>
              <a:effectLst/>
              <a:uLnTx/>
              <a:uFillTx/>
              <a:latin typeface="+mn-lt"/>
              <a:ea typeface="+mn-ea"/>
              <a:cs typeface="+mn-cs"/>
            </a:endParaRPr>
          </a:p>
        </p:txBody>
      </p:sp>
      <p:sp>
        <p:nvSpPr>
          <p:cNvPr id="26" name="TextBox 25"/>
          <p:cNvSpPr txBox="1"/>
          <p:nvPr/>
        </p:nvSpPr>
        <p:spPr>
          <a:xfrm>
            <a:off x="1460721" y="2011103"/>
            <a:ext cx="838961" cy="400110"/>
          </a:xfrm>
          <a:prstGeom prst="rect">
            <a:avLst/>
          </a:prstGeom>
          <a:solidFill>
            <a:schemeClr val="bg1">
              <a:lumMod val="85000"/>
            </a:schemeClr>
          </a:solidFill>
        </p:spPr>
        <p:txBody>
          <a:bodyPr wrap="square" rtlCol="0">
            <a:spAutoFit/>
          </a:bodyPr>
          <a:lstStyle/>
          <a:p>
            <a:r>
              <a:rPr lang="en-US" sz="2000" b="1" dirty="0" smtClean="0"/>
              <a:t>CPU</a:t>
            </a:r>
            <a:endParaRPr lang="en-US" sz="2000" b="1" dirty="0"/>
          </a:p>
        </p:txBody>
      </p:sp>
      <p:sp>
        <p:nvSpPr>
          <p:cNvPr id="27" name="TextBox 26"/>
          <p:cNvSpPr txBox="1"/>
          <p:nvPr/>
        </p:nvSpPr>
        <p:spPr>
          <a:xfrm>
            <a:off x="6567085" y="2011103"/>
            <a:ext cx="838961" cy="400110"/>
          </a:xfrm>
          <a:prstGeom prst="rect">
            <a:avLst/>
          </a:prstGeom>
          <a:solidFill>
            <a:schemeClr val="bg1">
              <a:lumMod val="85000"/>
            </a:schemeClr>
          </a:solidFill>
        </p:spPr>
        <p:txBody>
          <a:bodyPr wrap="square" rtlCol="0">
            <a:spAutoFit/>
          </a:bodyPr>
          <a:lstStyle/>
          <a:p>
            <a:r>
              <a:rPr lang="en-US" sz="2000" b="1" dirty="0" smtClean="0"/>
              <a:t>CPU</a:t>
            </a:r>
            <a:endParaRPr lang="en-US" sz="2000" b="1" dirty="0"/>
          </a:p>
        </p:txBody>
      </p:sp>
      <p:sp>
        <p:nvSpPr>
          <p:cNvPr id="28" name="TextBox 27"/>
          <p:cNvSpPr txBox="1"/>
          <p:nvPr/>
        </p:nvSpPr>
        <p:spPr>
          <a:xfrm>
            <a:off x="3175703" y="2011631"/>
            <a:ext cx="838961" cy="400110"/>
          </a:xfrm>
          <a:prstGeom prst="rect">
            <a:avLst/>
          </a:prstGeom>
          <a:solidFill>
            <a:schemeClr val="bg1">
              <a:lumMod val="85000"/>
            </a:schemeClr>
          </a:solidFill>
        </p:spPr>
        <p:txBody>
          <a:bodyPr wrap="square" rtlCol="0">
            <a:spAutoFit/>
          </a:bodyPr>
          <a:lstStyle/>
          <a:p>
            <a:r>
              <a:rPr lang="en-US" sz="2000" b="1" dirty="0">
                <a:solidFill>
                  <a:srgbClr val="FF0000"/>
                </a:solidFill>
              </a:rPr>
              <a:t>G</a:t>
            </a:r>
            <a:r>
              <a:rPr lang="en-US" sz="2000" b="1" dirty="0" smtClean="0">
                <a:solidFill>
                  <a:srgbClr val="FF0000"/>
                </a:solidFill>
              </a:rPr>
              <a:t>PU</a:t>
            </a:r>
            <a:endParaRPr lang="en-US" sz="2000" b="1" dirty="0">
              <a:solidFill>
                <a:srgbClr val="FF0000"/>
              </a:solidFill>
            </a:endParaRPr>
          </a:p>
        </p:txBody>
      </p:sp>
      <p:sp>
        <p:nvSpPr>
          <p:cNvPr id="29" name="TextBox 28"/>
          <p:cNvSpPr txBox="1"/>
          <p:nvPr/>
        </p:nvSpPr>
        <p:spPr>
          <a:xfrm>
            <a:off x="4844386" y="2011631"/>
            <a:ext cx="838961" cy="400110"/>
          </a:xfrm>
          <a:prstGeom prst="rect">
            <a:avLst/>
          </a:prstGeom>
          <a:solidFill>
            <a:schemeClr val="bg1">
              <a:lumMod val="85000"/>
            </a:schemeClr>
          </a:solidFill>
        </p:spPr>
        <p:txBody>
          <a:bodyPr wrap="square" rtlCol="0">
            <a:spAutoFit/>
          </a:bodyPr>
          <a:lstStyle/>
          <a:p>
            <a:r>
              <a:rPr lang="en-US" sz="2000" b="1" dirty="0">
                <a:solidFill>
                  <a:srgbClr val="FF0000"/>
                </a:solidFill>
              </a:rPr>
              <a:t>G</a:t>
            </a:r>
            <a:r>
              <a:rPr lang="en-US" sz="2000" b="1" dirty="0" smtClean="0">
                <a:solidFill>
                  <a:srgbClr val="FF0000"/>
                </a:solidFill>
              </a:rPr>
              <a:t>PU</a:t>
            </a:r>
            <a:endParaRPr lang="en-US" sz="2000" b="1" dirty="0">
              <a:solidFill>
                <a:srgbClr val="FF0000"/>
              </a:solidFill>
            </a:endParaRPr>
          </a:p>
        </p:txBody>
      </p:sp>
    </p:spTree>
    <p:extLst>
      <p:ext uri="{BB962C8B-B14F-4D97-AF65-F5344CB8AC3E}">
        <p14:creationId xmlns:p14="http://schemas.microsoft.com/office/powerpoint/2010/main" val="3851805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0766"/>
            <a:ext cx="8229600" cy="4525962"/>
          </a:xfrm>
        </p:spPr>
        <p:txBody>
          <a:bodyPr/>
          <a:lstStyle/>
          <a:p>
            <a:r>
              <a:rPr lang="en-US" dirty="0" smtClean="0"/>
              <a:t>GPUs cannot run OS: different ISA</a:t>
            </a:r>
          </a:p>
          <a:p>
            <a:r>
              <a:rPr lang="en-US" dirty="0" smtClean="0"/>
              <a:t>Disjoint memory space, no coherence</a:t>
            </a:r>
            <a:endParaRPr lang="en-US" b="1" dirty="0" smtClean="0"/>
          </a:p>
          <a:p>
            <a:r>
              <a:rPr lang="en-US" dirty="0" smtClean="0"/>
              <a:t>Host CPU must manage GPU execution</a:t>
            </a:r>
          </a:p>
          <a:p>
            <a:pPr lvl="1"/>
            <a:r>
              <a:rPr lang="en-US" sz="1800" dirty="0" smtClean="0"/>
              <a:t>Program inputs explicitly transferred/bound at runtime</a:t>
            </a:r>
          </a:p>
          <a:p>
            <a:pPr lvl="1"/>
            <a:r>
              <a:rPr lang="en-US" sz="1800" dirty="0" smtClean="0"/>
              <a:t>Device buffers pre-allocated</a:t>
            </a:r>
            <a:endParaRPr lang="en-US" sz="1800" dirty="0"/>
          </a:p>
        </p:txBody>
      </p:sp>
      <p:sp>
        <p:nvSpPr>
          <p:cNvPr id="3" name="Title 2"/>
          <p:cNvSpPr>
            <a:spLocks noGrp="1"/>
          </p:cNvSpPr>
          <p:nvPr>
            <p:ph type="title"/>
          </p:nvPr>
        </p:nvSpPr>
        <p:spPr/>
        <p:txBody>
          <a:bodyPr>
            <a:normAutofit/>
          </a:bodyPr>
          <a:lstStyle/>
          <a:p>
            <a:r>
              <a:rPr lang="en-US" dirty="0" smtClean="0"/>
              <a:t>GPU Execution model</a:t>
            </a:r>
            <a:endParaRPr lang="en-US" dirty="0"/>
          </a:p>
        </p:txBody>
      </p:sp>
      <p:sp>
        <p:nvSpPr>
          <p:cNvPr id="7" name="Rectangle 6"/>
          <p:cNvSpPr/>
          <p:nvPr/>
        </p:nvSpPr>
        <p:spPr>
          <a:xfrm>
            <a:off x="5854700" y="3416300"/>
            <a:ext cx="15621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CPU</a:t>
            </a:r>
            <a:endParaRPr lang="en-US" sz="2400" dirty="0"/>
          </a:p>
        </p:txBody>
      </p:sp>
      <p:sp>
        <p:nvSpPr>
          <p:cNvPr id="8" name="Rectangle 7"/>
          <p:cNvSpPr/>
          <p:nvPr/>
        </p:nvSpPr>
        <p:spPr>
          <a:xfrm>
            <a:off x="2971800" y="3454400"/>
            <a:ext cx="1397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Main memory</a:t>
            </a:r>
            <a:endParaRPr lang="en-US" dirty="0">
              <a:solidFill>
                <a:srgbClr val="3333FF"/>
              </a:solidFill>
            </a:endParaRPr>
          </a:p>
        </p:txBody>
      </p:sp>
      <p:sp>
        <p:nvSpPr>
          <p:cNvPr id="10" name="Rectangle 9"/>
          <p:cNvSpPr/>
          <p:nvPr/>
        </p:nvSpPr>
        <p:spPr>
          <a:xfrm>
            <a:off x="2959100" y="5245100"/>
            <a:ext cx="1397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GPU memory</a:t>
            </a:r>
            <a:endParaRPr lang="en-US" dirty="0">
              <a:solidFill>
                <a:srgbClr val="3333FF"/>
              </a:solidFill>
            </a:endParaRPr>
          </a:p>
        </p:txBody>
      </p:sp>
      <p:grpSp>
        <p:nvGrpSpPr>
          <p:cNvPr id="21" name="Group 20"/>
          <p:cNvGrpSpPr/>
          <p:nvPr/>
        </p:nvGrpSpPr>
        <p:grpSpPr>
          <a:xfrm>
            <a:off x="5727700" y="5181600"/>
            <a:ext cx="1828800" cy="1016000"/>
            <a:chOff x="5803900" y="5270500"/>
            <a:chExt cx="1828800" cy="1016000"/>
          </a:xfrm>
        </p:grpSpPr>
        <p:sp>
          <p:nvSpPr>
            <p:cNvPr id="11" name="Rectangle 10"/>
            <p:cNvSpPr/>
            <p:nvPr/>
          </p:nvSpPr>
          <p:spPr>
            <a:xfrm>
              <a:off x="5803900" y="5270500"/>
              <a:ext cx="1828800" cy="1016000"/>
            </a:xfrm>
            <a:prstGeom prst="rect">
              <a:avLst/>
            </a:prstGeom>
            <a:solidFill>
              <a:srgbClr val="7B01B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GPU</a:t>
              </a:r>
              <a:endParaRPr lang="en-US" dirty="0"/>
            </a:p>
          </p:txBody>
        </p:sp>
        <p:sp>
          <p:nvSpPr>
            <p:cNvPr id="12" name="Rectangle 11"/>
            <p:cNvSpPr/>
            <p:nvPr/>
          </p:nvSpPr>
          <p:spPr>
            <a:xfrm>
              <a:off x="6946900" y="5613400"/>
              <a:ext cx="292100" cy="3175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9300" y="5765800"/>
              <a:ext cx="292100" cy="3175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251700" y="5918200"/>
              <a:ext cx="292100" cy="3175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05500" y="5600700"/>
              <a:ext cx="292100" cy="3175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57900" y="5753100"/>
              <a:ext cx="292100" cy="3175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10300" y="5905500"/>
              <a:ext cx="292100" cy="3175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38900" y="5600700"/>
              <a:ext cx="292100" cy="3175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591300" y="5753100"/>
              <a:ext cx="292100" cy="3175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743700" y="5905500"/>
              <a:ext cx="292100" cy="3175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p:cNvCxnSpPr/>
          <p:nvPr/>
        </p:nvCxnSpPr>
        <p:spPr>
          <a:xfrm rot="16200000" flipH="1">
            <a:off x="2895600" y="4800600"/>
            <a:ext cx="673100" cy="12700"/>
          </a:xfrm>
          <a:prstGeom prst="straightConnector1">
            <a:avLst/>
          </a:prstGeom>
          <a:ln w="508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6324600" y="4775200"/>
            <a:ext cx="673100" cy="12700"/>
          </a:xfrm>
          <a:prstGeom prst="straightConnector1">
            <a:avLst/>
          </a:prstGeom>
          <a:ln w="508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V="1">
            <a:off x="3899694" y="4788694"/>
            <a:ext cx="672306" cy="11906"/>
          </a:xfrm>
          <a:prstGeom prst="straightConnector1">
            <a:avLst/>
          </a:prstGeom>
          <a:ln w="508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63700" y="4572000"/>
            <a:ext cx="1402948" cy="369332"/>
          </a:xfrm>
          <a:prstGeom prst="rect">
            <a:avLst/>
          </a:prstGeom>
          <a:noFill/>
        </p:spPr>
        <p:txBody>
          <a:bodyPr wrap="none" rtlCol="0">
            <a:spAutoFit/>
          </a:bodyPr>
          <a:lstStyle/>
          <a:p>
            <a:r>
              <a:rPr lang="en-US" dirty="0" smtClean="0"/>
              <a:t>Copy inputs</a:t>
            </a:r>
            <a:endParaRPr lang="en-US" dirty="0"/>
          </a:p>
        </p:txBody>
      </p:sp>
      <p:sp>
        <p:nvSpPr>
          <p:cNvPr id="34" name="TextBox 33"/>
          <p:cNvSpPr txBox="1"/>
          <p:nvPr/>
        </p:nvSpPr>
        <p:spPr>
          <a:xfrm>
            <a:off x="4368800" y="4622800"/>
            <a:ext cx="1544012" cy="369332"/>
          </a:xfrm>
          <a:prstGeom prst="rect">
            <a:avLst/>
          </a:prstGeom>
          <a:noFill/>
        </p:spPr>
        <p:txBody>
          <a:bodyPr wrap="none" rtlCol="0">
            <a:spAutoFit/>
          </a:bodyPr>
          <a:lstStyle/>
          <a:p>
            <a:r>
              <a:rPr lang="en-US" dirty="0" smtClean="0"/>
              <a:t>Copy outputs</a:t>
            </a:r>
            <a:endParaRPr lang="en-US" dirty="0"/>
          </a:p>
        </p:txBody>
      </p:sp>
      <p:sp>
        <p:nvSpPr>
          <p:cNvPr id="35" name="TextBox 34"/>
          <p:cNvSpPr txBox="1"/>
          <p:nvPr/>
        </p:nvSpPr>
        <p:spPr>
          <a:xfrm>
            <a:off x="6705600" y="4572000"/>
            <a:ext cx="1915909" cy="369332"/>
          </a:xfrm>
          <a:prstGeom prst="rect">
            <a:avLst/>
          </a:prstGeom>
          <a:noFill/>
        </p:spPr>
        <p:txBody>
          <a:bodyPr wrap="none" rtlCol="0">
            <a:spAutoFit/>
          </a:bodyPr>
          <a:lstStyle/>
          <a:p>
            <a:r>
              <a:rPr lang="en-US" dirty="0" smtClean="0"/>
              <a:t>Send commands</a:t>
            </a:r>
            <a:endParaRPr lang="en-US" dirty="0"/>
          </a:p>
        </p:txBody>
      </p:sp>
      <p:sp>
        <p:nvSpPr>
          <p:cNvPr id="37" name="Oval 36"/>
          <p:cNvSpPr/>
          <p:nvPr/>
        </p:nvSpPr>
        <p:spPr>
          <a:xfrm>
            <a:off x="1689100" y="4343400"/>
            <a:ext cx="6870700" cy="850900"/>
          </a:xfrm>
          <a:prstGeom prst="ellipse">
            <a:avLst/>
          </a:prstGeom>
          <a:solidFill>
            <a:srgbClr val="FFFF00">
              <a:alpha val="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p:cNvSpPr txBox="1"/>
          <p:nvPr/>
        </p:nvSpPr>
        <p:spPr>
          <a:xfrm>
            <a:off x="501308" y="3741576"/>
            <a:ext cx="2396810" cy="707886"/>
          </a:xfrm>
          <a:prstGeom prst="rect">
            <a:avLst/>
          </a:prstGeom>
          <a:noFill/>
        </p:spPr>
        <p:txBody>
          <a:bodyPr wrap="square" rtlCol="0">
            <a:spAutoFit/>
          </a:bodyPr>
          <a:lstStyle/>
          <a:p>
            <a:r>
              <a:rPr lang="en-US" sz="2000" dirty="0" smtClean="0">
                <a:solidFill>
                  <a:srgbClr val="C00000"/>
                </a:solidFill>
              </a:rPr>
              <a:t>User-mode apps</a:t>
            </a:r>
          </a:p>
          <a:p>
            <a:r>
              <a:rPr lang="en-US" sz="2000" dirty="0" smtClean="0">
                <a:solidFill>
                  <a:srgbClr val="C00000"/>
                </a:solidFill>
              </a:rPr>
              <a:t>must implement</a:t>
            </a:r>
            <a:endParaRPr lang="en-US" sz="2000" dirty="0">
              <a:solidFill>
                <a:srgbClr val="C00000"/>
              </a:solidFill>
            </a:endParaRPr>
          </a:p>
        </p:txBody>
      </p:sp>
      <p:cxnSp>
        <p:nvCxnSpPr>
          <p:cNvPr id="40" name="Straight Arrow Connector 39"/>
          <p:cNvCxnSpPr>
            <a:endCxn id="33" idx="1"/>
          </p:cNvCxnSpPr>
          <p:nvPr/>
        </p:nvCxnSpPr>
        <p:spPr>
          <a:xfrm rot="16200000" flipH="1">
            <a:off x="1361817" y="4454783"/>
            <a:ext cx="362466" cy="2413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11</a:t>
            </a:fld>
            <a:endParaRPr lang="en-US"/>
          </a:p>
        </p:txBody>
      </p:sp>
    </p:spTree>
    <p:extLst>
      <p:ext uri="{BB962C8B-B14F-4D97-AF65-F5344CB8AC3E}">
        <p14:creationId xmlns:p14="http://schemas.microsoft.com/office/powerpoint/2010/main" val="408270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20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Rectangle 40"/>
          <p:cNvSpPr/>
          <p:nvPr/>
        </p:nvSpPr>
        <p:spPr>
          <a:xfrm>
            <a:off x="1110245" y="3200400"/>
            <a:ext cx="7119355" cy="74668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332F85"/>
                </a:solidFill>
              </a:rPr>
              <a:t>OS executive</a:t>
            </a:r>
          </a:p>
        </p:txBody>
      </p:sp>
      <p:sp>
        <p:nvSpPr>
          <p:cNvPr id="131" name="Rectangle 130"/>
          <p:cNvSpPr/>
          <p:nvPr/>
        </p:nvSpPr>
        <p:spPr>
          <a:xfrm>
            <a:off x="1104389" y="3203336"/>
            <a:ext cx="7119355" cy="74668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smtClean="0">
              <a:solidFill>
                <a:srgbClr val="332F85"/>
              </a:solidFill>
            </a:endParaRPr>
          </a:p>
        </p:txBody>
      </p:sp>
      <p:sp>
        <p:nvSpPr>
          <p:cNvPr id="20" name="Rectangle 19"/>
          <p:cNvSpPr/>
          <p:nvPr/>
        </p:nvSpPr>
        <p:spPr>
          <a:xfrm>
            <a:off x="1077524" y="1450742"/>
            <a:ext cx="1094154" cy="988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capture</a:t>
            </a:r>
            <a:endParaRPr lang="en-US" dirty="0"/>
          </a:p>
        </p:txBody>
      </p:sp>
      <p:sp>
        <p:nvSpPr>
          <p:cNvPr id="5" name="Rectangle 4"/>
          <p:cNvSpPr/>
          <p:nvPr/>
        </p:nvSpPr>
        <p:spPr>
          <a:xfrm>
            <a:off x="2816469" y="5635369"/>
            <a:ext cx="3114278" cy="9696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332F85"/>
                </a:solidFill>
              </a:rPr>
              <a:t>GPU</a:t>
            </a:r>
            <a:endParaRPr lang="en-US" dirty="0">
              <a:solidFill>
                <a:srgbClr val="332F85"/>
              </a:solidFill>
            </a:endParaRPr>
          </a:p>
        </p:txBody>
      </p:sp>
      <p:sp>
        <p:nvSpPr>
          <p:cNvPr id="3" name="Title 2"/>
          <p:cNvSpPr>
            <a:spLocks noGrp="1"/>
          </p:cNvSpPr>
          <p:nvPr>
            <p:ph type="title"/>
          </p:nvPr>
        </p:nvSpPr>
        <p:spPr>
          <a:xfrm>
            <a:off x="434194" y="53210"/>
            <a:ext cx="8229600" cy="1143000"/>
          </a:xfrm>
        </p:spPr>
        <p:txBody>
          <a:bodyPr/>
          <a:lstStyle/>
          <a:p>
            <a:r>
              <a:rPr lang="en-US" dirty="0" smtClean="0"/>
              <a:t>Data migration</a:t>
            </a:r>
            <a:endParaRPr lang="en-US" dirty="0"/>
          </a:p>
        </p:txBody>
      </p:sp>
      <p:cxnSp>
        <p:nvCxnSpPr>
          <p:cNvPr id="11" name="Straight Connector 10"/>
          <p:cNvCxnSpPr/>
          <p:nvPr/>
        </p:nvCxnSpPr>
        <p:spPr>
          <a:xfrm>
            <a:off x="990600" y="3004385"/>
            <a:ext cx="7239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4" descr="http://www.roeder-johnson.com/RJDocs/CADP200CameraNude.jpg"/>
          <p:cNvPicPr>
            <a:picLocks noChangeAspect="1" noChangeArrowheads="1"/>
          </p:cNvPicPr>
          <p:nvPr/>
        </p:nvPicPr>
        <p:blipFill>
          <a:blip r:embed="rId3" cstate="print"/>
          <a:srcRect/>
          <a:stretch>
            <a:fillRect/>
          </a:stretch>
        </p:blipFill>
        <p:spPr bwMode="auto">
          <a:xfrm>
            <a:off x="956799" y="5656189"/>
            <a:ext cx="1159573" cy="869680"/>
          </a:xfrm>
          <a:prstGeom prst="rect">
            <a:avLst/>
          </a:prstGeom>
          <a:noFill/>
        </p:spPr>
      </p:pic>
      <p:sp>
        <p:nvSpPr>
          <p:cNvPr id="30" name="TextBox 29"/>
          <p:cNvSpPr txBox="1"/>
          <p:nvPr/>
        </p:nvSpPr>
        <p:spPr>
          <a:xfrm>
            <a:off x="-79533" y="3673244"/>
            <a:ext cx="813043" cy="369332"/>
          </a:xfrm>
          <a:prstGeom prst="rect">
            <a:avLst/>
          </a:prstGeom>
          <a:noFill/>
          <a:scene3d>
            <a:camera prst="orthographicFront">
              <a:rot lat="0" lon="0" rev="5400000"/>
            </a:camera>
            <a:lightRig rig="threePt" dir="t"/>
          </a:scene3d>
        </p:spPr>
        <p:txBody>
          <a:bodyPr wrap="none" rtlCol="0">
            <a:spAutoFit/>
          </a:bodyPr>
          <a:lstStyle/>
          <a:p>
            <a:r>
              <a:rPr lang="en-US" dirty="0" smtClean="0"/>
              <a:t>kernel</a:t>
            </a:r>
            <a:endParaRPr lang="en-US" dirty="0"/>
          </a:p>
        </p:txBody>
      </p:sp>
      <p:sp>
        <p:nvSpPr>
          <p:cNvPr id="31" name="TextBox 30"/>
          <p:cNvSpPr txBox="1"/>
          <p:nvPr/>
        </p:nvSpPr>
        <p:spPr>
          <a:xfrm>
            <a:off x="10234" y="1881398"/>
            <a:ext cx="633507" cy="369332"/>
          </a:xfrm>
          <a:prstGeom prst="rect">
            <a:avLst/>
          </a:prstGeom>
          <a:noFill/>
          <a:scene3d>
            <a:camera prst="orthographicFront">
              <a:rot lat="0" lon="0" rev="5400000"/>
            </a:camera>
            <a:lightRig rig="threePt" dir="t"/>
          </a:scene3d>
        </p:spPr>
        <p:txBody>
          <a:bodyPr wrap="none" rtlCol="0">
            <a:spAutoFit/>
          </a:bodyPr>
          <a:lstStyle/>
          <a:p>
            <a:r>
              <a:rPr lang="en-US" dirty="0" smtClean="0"/>
              <a:t>user</a:t>
            </a:r>
            <a:endParaRPr lang="en-US" dirty="0"/>
          </a:p>
        </p:txBody>
      </p:sp>
      <p:sp>
        <p:nvSpPr>
          <p:cNvPr id="33" name="Rectangle 32"/>
          <p:cNvSpPr/>
          <p:nvPr/>
        </p:nvSpPr>
        <p:spPr>
          <a:xfrm>
            <a:off x="4034101" y="5958752"/>
            <a:ext cx="735541" cy="3735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Run</a:t>
            </a:r>
            <a:r>
              <a:rPr lang="en-US" dirty="0">
                <a:solidFill>
                  <a:srgbClr val="C00000"/>
                </a:solidFill>
              </a:rPr>
              <a:t>!</a:t>
            </a:r>
            <a:endParaRPr lang="en-US" dirty="0" smtClean="0">
              <a:solidFill>
                <a:srgbClr val="C00000"/>
              </a:solidFill>
            </a:endParaRPr>
          </a:p>
        </p:txBody>
      </p:sp>
      <p:sp>
        <p:nvSpPr>
          <p:cNvPr id="34" name="Rectangle 33"/>
          <p:cNvSpPr/>
          <p:nvPr/>
        </p:nvSpPr>
        <p:spPr>
          <a:xfrm>
            <a:off x="1110245" y="4097456"/>
            <a:ext cx="1061455" cy="98864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rgbClr val="332F85"/>
                </a:solidFill>
              </a:rPr>
              <a:t>camdrv</a:t>
            </a:r>
            <a:endParaRPr lang="en-US" dirty="0">
              <a:solidFill>
                <a:srgbClr val="332F85"/>
              </a:solidFill>
            </a:endParaRPr>
          </a:p>
        </p:txBody>
      </p:sp>
      <p:pic>
        <p:nvPicPr>
          <p:cNvPr id="35" name="Picture 3" descr="C:\cygwin\home\rossbach\papers\osdi10gpu\figs\point-cloud-hand.png"/>
          <p:cNvPicPr>
            <a:picLocks noChangeAspect="1" noChangeArrowheads="1"/>
          </p:cNvPicPr>
          <p:nvPr/>
        </p:nvPicPr>
        <p:blipFill>
          <a:blip r:embed="rId4" cstate="print"/>
          <a:srcRect/>
          <a:stretch>
            <a:fillRect/>
          </a:stretch>
        </p:blipFill>
        <p:spPr bwMode="auto">
          <a:xfrm>
            <a:off x="1249727" y="4400302"/>
            <a:ext cx="765399" cy="641882"/>
          </a:xfrm>
          <a:prstGeom prst="rect">
            <a:avLst/>
          </a:prstGeom>
          <a:noFill/>
        </p:spPr>
      </p:pic>
      <p:sp>
        <p:nvSpPr>
          <p:cNvPr id="36" name="Rectangle 35"/>
          <p:cNvSpPr/>
          <p:nvPr/>
        </p:nvSpPr>
        <p:spPr>
          <a:xfrm>
            <a:off x="2871637" y="4127984"/>
            <a:ext cx="3059110" cy="98864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332F85"/>
                </a:solidFill>
              </a:rPr>
              <a:t>GPU driver</a:t>
            </a:r>
            <a:endParaRPr lang="en-US" dirty="0">
              <a:solidFill>
                <a:srgbClr val="332F85"/>
              </a:solidFill>
            </a:endParaRPr>
          </a:p>
        </p:txBody>
      </p:sp>
      <p:pic>
        <p:nvPicPr>
          <p:cNvPr id="37" name="Picture 3" descr="C:\cygwin\home\rossbach\papers\osdi10gpu\figs\point-cloud-hand.png"/>
          <p:cNvPicPr>
            <a:picLocks noChangeAspect="1" noChangeArrowheads="1"/>
          </p:cNvPicPr>
          <p:nvPr/>
        </p:nvPicPr>
        <p:blipFill>
          <a:blip r:embed="rId4" cstate="print"/>
          <a:srcRect/>
          <a:stretch>
            <a:fillRect/>
          </a:stretch>
        </p:blipFill>
        <p:spPr bwMode="auto">
          <a:xfrm>
            <a:off x="3011119" y="4430830"/>
            <a:ext cx="765399" cy="641882"/>
          </a:xfrm>
          <a:prstGeom prst="rect">
            <a:avLst/>
          </a:prstGeom>
          <a:noFill/>
        </p:spPr>
      </p:pic>
      <p:pic>
        <p:nvPicPr>
          <p:cNvPr id="38" name="Picture 3" descr="C:\cygwin\home\rossbach\papers\osdi10gpu\figs\point-cloud-hand.png"/>
          <p:cNvPicPr>
            <a:picLocks noChangeAspect="1" noChangeArrowheads="1"/>
          </p:cNvPicPr>
          <p:nvPr/>
        </p:nvPicPr>
        <p:blipFill>
          <a:blip r:embed="rId4" cstate="print"/>
          <a:srcRect/>
          <a:stretch>
            <a:fillRect/>
          </a:stretch>
        </p:blipFill>
        <p:spPr bwMode="auto">
          <a:xfrm>
            <a:off x="3036041" y="5883987"/>
            <a:ext cx="765399" cy="641882"/>
          </a:xfrm>
          <a:prstGeom prst="rect">
            <a:avLst/>
          </a:prstGeom>
          <a:noFill/>
        </p:spPr>
      </p:pic>
      <p:cxnSp>
        <p:nvCxnSpPr>
          <p:cNvPr id="39" name="Straight Connector 38"/>
          <p:cNvCxnSpPr/>
          <p:nvPr/>
        </p:nvCxnSpPr>
        <p:spPr>
          <a:xfrm>
            <a:off x="990600" y="5488012"/>
            <a:ext cx="7239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294" y="5985491"/>
            <a:ext cx="569387" cy="369332"/>
          </a:xfrm>
          <a:prstGeom prst="rect">
            <a:avLst/>
          </a:prstGeom>
          <a:noFill/>
          <a:scene3d>
            <a:camera prst="orthographicFront">
              <a:rot lat="0" lon="0" rev="5400000"/>
            </a:camera>
            <a:lightRig rig="threePt" dir="t"/>
          </a:scene3d>
        </p:spPr>
        <p:txBody>
          <a:bodyPr wrap="none" rtlCol="0">
            <a:spAutoFit/>
          </a:bodyPr>
          <a:lstStyle/>
          <a:p>
            <a:r>
              <a:rPr lang="en-US" dirty="0" smtClean="0"/>
              <a:t>HW</a:t>
            </a:r>
            <a:endParaRPr lang="en-US" dirty="0"/>
          </a:p>
        </p:txBody>
      </p:sp>
      <p:cxnSp>
        <p:nvCxnSpPr>
          <p:cNvPr id="10" name="Straight Arrow Connector 9"/>
          <p:cNvCxnSpPr/>
          <p:nvPr/>
        </p:nvCxnSpPr>
        <p:spPr>
          <a:xfrm>
            <a:off x="3011119" y="5116630"/>
            <a:ext cx="0" cy="518739"/>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194144" y="5166107"/>
            <a:ext cx="841897" cy="307777"/>
          </a:xfrm>
          <a:prstGeom prst="rect">
            <a:avLst/>
          </a:prstGeom>
          <a:noFill/>
        </p:spPr>
        <p:txBody>
          <a:bodyPr wrap="none" rtlCol="0">
            <a:spAutoFit/>
          </a:bodyPr>
          <a:lstStyle/>
          <a:p>
            <a:r>
              <a:rPr lang="en-US" sz="1400" i="1" dirty="0" smtClean="0">
                <a:solidFill>
                  <a:srgbClr val="7B01BF"/>
                </a:solidFill>
              </a:rPr>
              <a:t>PCI-</a:t>
            </a:r>
            <a:r>
              <a:rPr lang="en-US" sz="1400" i="1" dirty="0" err="1" smtClean="0">
                <a:solidFill>
                  <a:srgbClr val="7B01BF"/>
                </a:solidFill>
              </a:rPr>
              <a:t>xfer</a:t>
            </a:r>
            <a:endParaRPr lang="en-US" sz="1400" i="1" dirty="0">
              <a:solidFill>
                <a:srgbClr val="7B01BF"/>
              </a:solidFill>
            </a:endParaRPr>
          </a:p>
        </p:txBody>
      </p:sp>
      <p:cxnSp>
        <p:nvCxnSpPr>
          <p:cNvPr id="43" name="Straight Arrow Connector 42"/>
          <p:cNvCxnSpPr/>
          <p:nvPr/>
        </p:nvCxnSpPr>
        <p:spPr>
          <a:xfrm flipV="1">
            <a:off x="3743281" y="5114652"/>
            <a:ext cx="0" cy="520717"/>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68203" y="5183154"/>
            <a:ext cx="841897" cy="307777"/>
          </a:xfrm>
          <a:prstGeom prst="rect">
            <a:avLst/>
          </a:prstGeom>
          <a:noFill/>
        </p:spPr>
        <p:txBody>
          <a:bodyPr wrap="none" rtlCol="0">
            <a:spAutoFit/>
          </a:bodyPr>
          <a:lstStyle/>
          <a:p>
            <a:r>
              <a:rPr lang="en-US" sz="1400" i="1" dirty="0" smtClean="0">
                <a:solidFill>
                  <a:srgbClr val="7B01BF"/>
                </a:solidFill>
              </a:rPr>
              <a:t>PCI-</a:t>
            </a:r>
            <a:r>
              <a:rPr lang="en-US" sz="1400" i="1" dirty="0" err="1" smtClean="0">
                <a:solidFill>
                  <a:srgbClr val="7B01BF"/>
                </a:solidFill>
              </a:rPr>
              <a:t>xfer</a:t>
            </a:r>
            <a:endParaRPr lang="en-US" sz="1400" i="1" dirty="0">
              <a:solidFill>
                <a:srgbClr val="7B01BF"/>
              </a:solidFill>
            </a:endParaRPr>
          </a:p>
        </p:txBody>
      </p:sp>
      <p:pic>
        <p:nvPicPr>
          <p:cNvPr id="1027" name="Picture 3" descr="C:\Users\crossbac\AppData\Local\Microsoft\Windows\Temporary Internet Files\Content.IE5\912D0V38\MC90025222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9076" y="2667568"/>
            <a:ext cx="452986" cy="614309"/>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2838938" y="1450226"/>
            <a:ext cx="1094154" cy="988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xform</a:t>
            </a:r>
            <a:endParaRPr lang="en-US" dirty="0"/>
          </a:p>
        </p:txBody>
      </p:sp>
      <p:pic>
        <p:nvPicPr>
          <p:cNvPr id="51" name="Picture 3" descr="C:\Users\crossbac\AppData\Local\Microsoft\Windows\Temporary Internet Files\Content.IE5\912D0V38\MC90025222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58748" y="2667567"/>
            <a:ext cx="452986" cy="614309"/>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p:cNvCxnSpPr/>
          <p:nvPr/>
        </p:nvCxnSpPr>
        <p:spPr>
          <a:xfrm>
            <a:off x="3252451" y="2450450"/>
            <a:ext cx="0" cy="1677534"/>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04244" y="3261864"/>
            <a:ext cx="574195" cy="738664"/>
          </a:xfrm>
          <a:prstGeom prst="rect">
            <a:avLst/>
          </a:prstGeom>
          <a:noFill/>
        </p:spPr>
        <p:txBody>
          <a:bodyPr wrap="none" rtlCol="0">
            <a:spAutoFit/>
          </a:bodyPr>
          <a:lstStyle/>
          <a:p>
            <a:pPr algn="r"/>
            <a:r>
              <a:rPr lang="en-US" sz="1400" i="1" dirty="0" smtClean="0">
                <a:solidFill>
                  <a:srgbClr val="7B01BF"/>
                </a:solidFill>
              </a:rPr>
              <a:t>copy</a:t>
            </a:r>
          </a:p>
          <a:p>
            <a:pPr algn="r"/>
            <a:r>
              <a:rPr lang="en-US" sz="1400" i="1" dirty="0" smtClean="0">
                <a:solidFill>
                  <a:srgbClr val="7B01BF"/>
                </a:solidFill>
              </a:rPr>
              <a:t>to</a:t>
            </a:r>
          </a:p>
          <a:p>
            <a:pPr algn="r"/>
            <a:r>
              <a:rPr lang="en-US" sz="1400" i="1" dirty="0" smtClean="0">
                <a:solidFill>
                  <a:srgbClr val="7B01BF"/>
                </a:solidFill>
              </a:rPr>
              <a:t>GPU</a:t>
            </a:r>
            <a:endParaRPr lang="en-US" sz="1400" i="1" dirty="0">
              <a:solidFill>
                <a:srgbClr val="7B01BF"/>
              </a:solidFill>
            </a:endParaRPr>
          </a:p>
        </p:txBody>
      </p:sp>
      <p:cxnSp>
        <p:nvCxnSpPr>
          <p:cNvPr id="55" name="Straight Arrow Connector 54"/>
          <p:cNvCxnSpPr/>
          <p:nvPr/>
        </p:nvCxnSpPr>
        <p:spPr>
          <a:xfrm flipV="1">
            <a:off x="3713824" y="2422763"/>
            <a:ext cx="0" cy="1702380"/>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073" y="3273953"/>
            <a:ext cx="591829" cy="738664"/>
          </a:xfrm>
          <a:prstGeom prst="rect">
            <a:avLst/>
          </a:prstGeom>
          <a:noFill/>
        </p:spPr>
        <p:txBody>
          <a:bodyPr wrap="none" rtlCol="0">
            <a:spAutoFit/>
          </a:bodyPr>
          <a:lstStyle/>
          <a:p>
            <a:r>
              <a:rPr lang="en-US" sz="1400" i="1" dirty="0" smtClean="0">
                <a:solidFill>
                  <a:srgbClr val="7B01BF"/>
                </a:solidFill>
              </a:rPr>
              <a:t>copy</a:t>
            </a:r>
          </a:p>
          <a:p>
            <a:r>
              <a:rPr lang="en-US" sz="1400" i="1" dirty="0" smtClean="0">
                <a:solidFill>
                  <a:srgbClr val="7B01BF"/>
                </a:solidFill>
              </a:rPr>
              <a:t>from </a:t>
            </a:r>
          </a:p>
          <a:p>
            <a:r>
              <a:rPr lang="en-US" sz="1400" i="1" dirty="0" smtClean="0">
                <a:solidFill>
                  <a:srgbClr val="7B01BF"/>
                </a:solidFill>
              </a:rPr>
              <a:t>GPU</a:t>
            </a:r>
            <a:endParaRPr lang="en-US" sz="1400" i="1" dirty="0">
              <a:solidFill>
                <a:srgbClr val="7B01BF"/>
              </a:solidFill>
            </a:endParaRPr>
          </a:p>
        </p:txBody>
      </p:sp>
      <p:pic>
        <p:nvPicPr>
          <p:cNvPr id="59" name="Picture 3" descr="C:\Users\crossbac\AppData\Local\Microsoft\Windows\Temporary Internet Files\Content.IE5\912D0V38\MC90025222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0428" y="2690355"/>
            <a:ext cx="452986" cy="61430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3" descr="C:\Users\crossbac\AppData\Local\Microsoft\Windows\Temporary Internet Files\Content.IE5\912D0V38\MC90025222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0100" y="2690354"/>
            <a:ext cx="452986" cy="61430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cygwin\home\rossbach\papers\osdi10gpu\figs\point-cloud-hand.png"/>
          <p:cNvPicPr>
            <a:picLocks noChangeAspect="1" noChangeArrowheads="1"/>
          </p:cNvPicPr>
          <p:nvPr/>
        </p:nvPicPr>
        <p:blipFill>
          <a:blip r:embed="rId4" cstate="print"/>
          <a:srcRect/>
          <a:stretch>
            <a:fillRect/>
          </a:stretch>
        </p:blipFill>
        <p:spPr bwMode="auto">
          <a:xfrm>
            <a:off x="5008774" y="4430830"/>
            <a:ext cx="765399" cy="641882"/>
          </a:xfrm>
          <a:prstGeom prst="rect">
            <a:avLst/>
          </a:prstGeom>
          <a:noFill/>
        </p:spPr>
      </p:pic>
      <p:pic>
        <p:nvPicPr>
          <p:cNvPr id="64" name="Picture 3" descr="C:\cygwin\home\rossbach\papers\osdi10gpu\figs\point-cloud-hand.png"/>
          <p:cNvPicPr>
            <a:picLocks noChangeAspect="1" noChangeArrowheads="1"/>
          </p:cNvPicPr>
          <p:nvPr/>
        </p:nvPicPr>
        <p:blipFill>
          <a:blip r:embed="rId4" cstate="print"/>
          <a:srcRect/>
          <a:stretch>
            <a:fillRect/>
          </a:stretch>
        </p:blipFill>
        <p:spPr bwMode="auto">
          <a:xfrm>
            <a:off x="5033696" y="5883987"/>
            <a:ext cx="765399" cy="641882"/>
          </a:xfrm>
          <a:prstGeom prst="rect">
            <a:avLst/>
          </a:prstGeom>
          <a:noFill/>
        </p:spPr>
      </p:pic>
      <p:cxnSp>
        <p:nvCxnSpPr>
          <p:cNvPr id="65" name="Straight Arrow Connector 64"/>
          <p:cNvCxnSpPr/>
          <p:nvPr/>
        </p:nvCxnSpPr>
        <p:spPr>
          <a:xfrm>
            <a:off x="5008774" y="5116630"/>
            <a:ext cx="0" cy="518739"/>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191799" y="5166107"/>
            <a:ext cx="841897" cy="307777"/>
          </a:xfrm>
          <a:prstGeom prst="rect">
            <a:avLst/>
          </a:prstGeom>
          <a:noFill/>
        </p:spPr>
        <p:txBody>
          <a:bodyPr wrap="none" rtlCol="0">
            <a:spAutoFit/>
          </a:bodyPr>
          <a:lstStyle/>
          <a:p>
            <a:r>
              <a:rPr lang="en-US" sz="1400" i="1" dirty="0" smtClean="0">
                <a:solidFill>
                  <a:srgbClr val="7B01BF"/>
                </a:solidFill>
              </a:rPr>
              <a:t>PCI-</a:t>
            </a:r>
            <a:r>
              <a:rPr lang="en-US" sz="1400" i="1" dirty="0" err="1" smtClean="0">
                <a:solidFill>
                  <a:srgbClr val="7B01BF"/>
                </a:solidFill>
              </a:rPr>
              <a:t>xfer</a:t>
            </a:r>
            <a:endParaRPr lang="en-US" sz="1400" i="1" dirty="0">
              <a:solidFill>
                <a:srgbClr val="7B01BF"/>
              </a:solidFill>
            </a:endParaRPr>
          </a:p>
        </p:txBody>
      </p:sp>
      <p:cxnSp>
        <p:nvCxnSpPr>
          <p:cNvPr id="67" name="Straight Arrow Connector 66"/>
          <p:cNvCxnSpPr/>
          <p:nvPr/>
        </p:nvCxnSpPr>
        <p:spPr>
          <a:xfrm flipV="1">
            <a:off x="5740936" y="5114652"/>
            <a:ext cx="0" cy="520717"/>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765858" y="5183154"/>
            <a:ext cx="841897" cy="307777"/>
          </a:xfrm>
          <a:prstGeom prst="rect">
            <a:avLst/>
          </a:prstGeom>
          <a:noFill/>
        </p:spPr>
        <p:txBody>
          <a:bodyPr wrap="none" rtlCol="0">
            <a:spAutoFit/>
          </a:bodyPr>
          <a:lstStyle/>
          <a:p>
            <a:r>
              <a:rPr lang="en-US" sz="1400" i="1" dirty="0" smtClean="0">
                <a:solidFill>
                  <a:srgbClr val="7B01BF"/>
                </a:solidFill>
              </a:rPr>
              <a:t>PCI-</a:t>
            </a:r>
            <a:r>
              <a:rPr lang="en-US" sz="1400" i="1" dirty="0" err="1" smtClean="0">
                <a:solidFill>
                  <a:srgbClr val="7B01BF"/>
                </a:solidFill>
              </a:rPr>
              <a:t>xfer</a:t>
            </a:r>
            <a:endParaRPr lang="en-US" sz="1400" i="1" dirty="0">
              <a:solidFill>
                <a:srgbClr val="7B01BF"/>
              </a:solidFill>
            </a:endParaRPr>
          </a:p>
        </p:txBody>
      </p:sp>
      <p:sp>
        <p:nvSpPr>
          <p:cNvPr id="69" name="Rectangle 68"/>
          <p:cNvSpPr/>
          <p:nvPr/>
        </p:nvSpPr>
        <p:spPr>
          <a:xfrm>
            <a:off x="4836593" y="1450226"/>
            <a:ext cx="1094154" cy="988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filter</a:t>
            </a:r>
            <a:endParaRPr lang="en-US" dirty="0"/>
          </a:p>
        </p:txBody>
      </p:sp>
      <p:cxnSp>
        <p:nvCxnSpPr>
          <p:cNvPr id="71" name="Straight Arrow Connector 70"/>
          <p:cNvCxnSpPr/>
          <p:nvPr/>
        </p:nvCxnSpPr>
        <p:spPr>
          <a:xfrm>
            <a:off x="5250106" y="2450450"/>
            <a:ext cx="0" cy="1677534"/>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5711479" y="2422763"/>
            <a:ext cx="0" cy="1702380"/>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663675" y="3255847"/>
            <a:ext cx="591829" cy="738664"/>
          </a:xfrm>
          <a:prstGeom prst="rect">
            <a:avLst/>
          </a:prstGeom>
          <a:noFill/>
        </p:spPr>
        <p:txBody>
          <a:bodyPr wrap="none" rtlCol="0">
            <a:spAutoFit/>
          </a:bodyPr>
          <a:lstStyle/>
          <a:p>
            <a:r>
              <a:rPr lang="en-US" sz="1400" i="1" dirty="0" smtClean="0">
                <a:solidFill>
                  <a:srgbClr val="7B01BF"/>
                </a:solidFill>
              </a:rPr>
              <a:t>copy</a:t>
            </a:r>
          </a:p>
          <a:p>
            <a:r>
              <a:rPr lang="en-US" sz="1400" i="1" dirty="0" smtClean="0">
                <a:solidFill>
                  <a:srgbClr val="7B01BF"/>
                </a:solidFill>
              </a:rPr>
              <a:t>from </a:t>
            </a:r>
          </a:p>
          <a:p>
            <a:r>
              <a:rPr lang="en-US" sz="1400" i="1" dirty="0" smtClean="0">
                <a:solidFill>
                  <a:srgbClr val="7B01BF"/>
                </a:solidFill>
              </a:rPr>
              <a:t>GPU</a:t>
            </a:r>
            <a:endParaRPr lang="en-US" sz="1400" i="1" dirty="0">
              <a:solidFill>
                <a:srgbClr val="7B01BF"/>
              </a:solidFill>
            </a:endParaRPr>
          </a:p>
        </p:txBody>
      </p:sp>
      <p:pic>
        <p:nvPicPr>
          <p:cNvPr id="75" name="Picture 3" descr="C:\Users\crossbac\AppData\Local\Microsoft\Windows\Temporary Internet Files\Content.IE5\912D0V38\MC90025222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6633" y="2667566"/>
            <a:ext cx="452986" cy="61430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3" descr="C:\Users\crossbac\AppData\Local\Microsoft\Windows\Temporary Internet Files\Content.IE5\912D0V38\MC90025222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6305" y="2667565"/>
            <a:ext cx="452986" cy="614309"/>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p:cNvSpPr/>
          <p:nvPr/>
        </p:nvSpPr>
        <p:spPr>
          <a:xfrm>
            <a:off x="6857540" y="1461804"/>
            <a:ext cx="1172886" cy="988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detect</a:t>
            </a:r>
            <a:endParaRPr lang="en-US" dirty="0"/>
          </a:p>
        </p:txBody>
      </p:sp>
      <p:cxnSp>
        <p:nvCxnSpPr>
          <p:cNvPr id="79" name="Straight Arrow Connector 78"/>
          <p:cNvCxnSpPr/>
          <p:nvPr/>
        </p:nvCxnSpPr>
        <p:spPr>
          <a:xfrm>
            <a:off x="7553136" y="2472179"/>
            <a:ext cx="0" cy="1677534"/>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9327" y="3358788"/>
            <a:ext cx="484428" cy="307777"/>
          </a:xfrm>
          <a:prstGeom prst="rect">
            <a:avLst/>
          </a:prstGeom>
          <a:noFill/>
        </p:spPr>
        <p:txBody>
          <a:bodyPr wrap="none" rtlCol="0">
            <a:spAutoFit/>
          </a:bodyPr>
          <a:lstStyle/>
          <a:p>
            <a:r>
              <a:rPr lang="en-US" sz="1400" i="1" dirty="0" smtClean="0">
                <a:solidFill>
                  <a:srgbClr val="7B01BF"/>
                </a:solidFill>
              </a:rPr>
              <a:t>IRP</a:t>
            </a:r>
            <a:endParaRPr lang="en-US" sz="1400" i="1" dirty="0">
              <a:solidFill>
                <a:srgbClr val="7B01BF"/>
              </a:solidFill>
            </a:endParaRPr>
          </a:p>
        </p:txBody>
      </p:sp>
      <p:sp>
        <p:nvSpPr>
          <p:cNvPr id="81" name="Rectangle 80"/>
          <p:cNvSpPr/>
          <p:nvPr/>
        </p:nvSpPr>
        <p:spPr>
          <a:xfrm>
            <a:off x="6905083" y="4149713"/>
            <a:ext cx="1061455" cy="98864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rgbClr val="332F85"/>
                </a:solidFill>
              </a:rPr>
              <a:t>HIDdrv</a:t>
            </a:r>
            <a:endParaRPr lang="en-US" dirty="0">
              <a:solidFill>
                <a:srgbClr val="332F85"/>
              </a:solidFill>
            </a:endParaRPr>
          </a:p>
        </p:txBody>
      </p:sp>
      <p:pic>
        <p:nvPicPr>
          <p:cNvPr id="83" name="Picture 2" descr="http://astoriedcareer.com/hand.jpg"/>
          <p:cNvPicPr>
            <a:picLocks noChangeAspect="1" noChangeArrowheads="1"/>
          </p:cNvPicPr>
          <p:nvPr/>
        </p:nvPicPr>
        <p:blipFill>
          <a:blip r:embed="rId6" cstate="print"/>
          <a:srcRect/>
          <a:stretch>
            <a:fillRect/>
          </a:stretch>
        </p:blipFill>
        <p:spPr bwMode="auto">
          <a:xfrm>
            <a:off x="7179366" y="4426622"/>
            <a:ext cx="534835" cy="635341"/>
          </a:xfrm>
          <a:prstGeom prst="rect">
            <a:avLst/>
          </a:prstGeom>
          <a:noFill/>
        </p:spPr>
      </p:pic>
      <p:cxnSp>
        <p:nvCxnSpPr>
          <p:cNvPr id="84" name="Straight Arrow Connector 83"/>
          <p:cNvCxnSpPr/>
          <p:nvPr/>
        </p:nvCxnSpPr>
        <p:spPr>
          <a:xfrm flipV="1">
            <a:off x="1241901" y="2430684"/>
            <a:ext cx="7826" cy="1666772"/>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68744" y="2422763"/>
            <a:ext cx="780983" cy="307777"/>
          </a:xfrm>
          <a:prstGeom prst="rect">
            <a:avLst/>
          </a:prstGeom>
          <a:noFill/>
        </p:spPr>
        <p:txBody>
          <a:bodyPr wrap="none" rtlCol="0">
            <a:spAutoFit/>
          </a:bodyPr>
          <a:lstStyle/>
          <a:p>
            <a:r>
              <a:rPr lang="en-US" sz="1400" b="1" dirty="0" smtClean="0">
                <a:latin typeface="Consolas" pitchFamily="49" charset="0"/>
                <a:cs typeface="Consolas" pitchFamily="49" charset="0"/>
              </a:rPr>
              <a:t>read()</a:t>
            </a:r>
            <a:endParaRPr lang="en-US" sz="1400" b="1" dirty="0">
              <a:latin typeface="Consolas" pitchFamily="49" charset="0"/>
              <a:cs typeface="Consolas" pitchFamily="49" charset="0"/>
            </a:endParaRPr>
          </a:p>
        </p:txBody>
      </p:sp>
      <p:sp>
        <p:nvSpPr>
          <p:cNvPr id="93" name="TextBox 92"/>
          <p:cNvSpPr txBox="1"/>
          <p:nvPr/>
        </p:nvSpPr>
        <p:spPr>
          <a:xfrm>
            <a:off x="4703070" y="3256628"/>
            <a:ext cx="574195" cy="738664"/>
          </a:xfrm>
          <a:prstGeom prst="rect">
            <a:avLst/>
          </a:prstGeom>
          <a:noFill/>
        </p:spPr>
        <p:txBody>
          <a:bodyPr wrap="none" rtlCol="0">
            <a:spAutoFit/>
          </a:bodyPr>
          <a:lstStyle/>
          <a:p>
            <a:pPr algn="r"/>
            <a:r>
              <a:rPr lang="en-US" sz="1400" i="1" dirty="0" smtClean="0">
                <a:solidFill>
                  <a:srgbClr val="7B01BF"/>
                </a:solidFill>
              </a:rPr>
              <a:t>copy</a:t>
            </a:r>
          </a:p>
          <a:p>
            <a:pPr algn="r"/>
            <a:r>
              <a:rPr lang="en-US" sz="1400" i="1" dirty="0" smtClean="0">
                <a:solidFill>
                  <a:srgbClr val="7B01BF"/>
                </a:solidFill>
              </a:rPr>
              <a:t>to</a:t>
            </a:r>
          </a:p>
          <a:p>
            <a:pPr algn="r"/>
            <a:r>
              <a:rPr lang="en-US" sz="1400" i="1" dirty="0" smtClean="0">
                <a:solidFill>
                  <a:srgbClr val="7B01BF"/>
                </a:solidFill>
              </a:rPr>
              <a:t>GPU</a:t>
            </a:r>
            <a:endParaRPr lang="en-US" sz="1400" i="1" dirty="0">
              <a:solidFill>
                <a:srgbClr val="7B01BF"/>
              </a:solidFill>
            </a:endParaRPr>
          </a:p>
        </p:txBody>
      </p:sp>
      <p:pic>
        <p:nvPicPr>
          <p:cNvPr id="94" name="Picture 3" descr="C:\cygwin\home\rossbach\papers\osdi10gpu\figs\point-cloud-hand.png"/>
          <p:cNvPicPr>
            <a:picLocks noChangeAspect="1" noChangeArrowheads="1"/>
          </p:cNvPicPr>
          <p:nvPr/>
        </p:nvPicPr>
        <p:blipFill>
          <a:blip r:embed="rId4" cstate="print"/>
          <a:srcRect/>
          <a:stretch>
            <a:fillRect/>
          </a:stretch>
        </p:blipFill>
        <p:spPr bwMode="auto">
          <a:xfrm>
            <a:off x="2269371" y="3434891"/>
            <a:ext cx="462032" cy="387471"/>
          </a:xfrm>
          <a:prstGeom prst="rect">
            <a:avLst/>
          </a:prstGeom>
          <a:noFill/>
        </p:spPr>
      </p:pic>
      <p:pic>
        <p:nvPicPr>
          <p:cNvPr id="95" name="Picture 3" descr="C:\cygwin\home\rossbach\papers\osdi10gpu\figs\point-cloud-hand.png"/>
          <p:cNvPicPr>
            <a:picLocks noChangeAspect="1" noChangeArrowheads="1"/>
          </p:cNvPicPr>
          <p:nvPr/>
        </p:nvPicPr>
        <p:blipFill>
          <a:blip r:embed="rId4" cstate="print"/>
          <a:srcRect/>
          <a:stretch>
            <a:fillRect/>
          </a:stretch>
        </p:blipFill>
        <p:spPr bwMode="auto">
          <a:xfrm>
            <a:off x="4239743" y="3449549"/>
            <a:ext cx="462032" cy="387471"/>
          </a:xfrm>
          <a:prstGeom prst="rect">
            <a:avLst/>
          </a:prstGeom>
          <a:noFill/>
        </p:spPr>
      </p:pic>
      <p:pic>
        <p:nvPicPr>
          <p:cNvPr id="96" name="Picture 3" descr="C:\cygwin\home\rossbach\papers\osdi10gpu\figs\point-cloud-hand.png"/>
          <p:cNvPicPr>
            <a:picLocks noChangeAspect="1" noChangeArrowheads="1"/>
          </p:cNvPicPr>
          <p:nvPr/>
        </p:nvPicPr>
        <p:blipFill>
          <a:blip r:embed="rId4" cstate="print"/>
          <a:srcRect/>
          <a:stretch>
            <a:fillRect/>
          </a:stretch>
        </p:blipFill>
        <p:spPr bwMode="auto">
          <a:xfrm>
            <a:off x="6317799" y="3431443"/>
            <a:ext cx="462032" cy="387471"/>
          </a:xfrm>
          <a:prstGeom prst="rect">
            <a:avLst/>
          </a:prstGeom>
          <a:noFill/>
        </p:spPr>
      </p:pic>
      <p:cxnSp>
        <p:nvCxnSpPr>
          <p:cNvPr id="97" name="Straight Arrow Connector 96"/>
          <p:cNvCxnSpPr/>
          <p:nvPr/>
        </p:nvCxnSpPr>
        <p:spPr>
          <a:xfrm>
            <a:off x="2095382" y="2472179"/>
            <a:ext cx="20990" cy="33439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591079" y="2422763"/>
            <a:ext cx="880369" cy="307777"/>
          </a:xfrm>
          <a:prstGeom prst="rect">
            <a:avLst/>
          </a:prstGeom>
          <a:noFill/>
        </p:spPr>
        <p:txBody>
          <a:bodyPr wrap="none" rtlCol="0">
            <a:spAutoFit/>
          </a:bodyPr>
          <a:lstStyle/>
          <a:p>
            <a:r>
              <a:rPr lang="en-US" sz="1400" b="1" dirty="0" smtClean="0">
                <a:latin typeface="Consolas" pitchFamily="49" charset="0"/>
                <a:cs typeface="Consolas" pitchFamily="49" charset="0"/>
              </a:rPr>
              <a:t>write()</a:t>
            </a:r>
            <a:endParaRPr lang="en-US" sz="1400" b="1" dirty="0">
              <a:latin typeface="Consolas" pitchFamily="49" charset="0"/>
              <a:cs typeface="Consolas" pitchFamily="49" charset="0"/>
            </a:endParaRPr>
          </a:p>
        </p:txBody>
      </p:sp>
      <p:cxnSp>
        <p:nvCxnSpPr>
          <p:cNvPr id="100" name="Straight Arrow Connector 99"/>
          <p:cNvCxnSpPr/>
          <p:nvPr/>
        </p:nvCxnSpPr>
        <p:spPr>
          <a:xfrm>
            <a:off x="2100788" y="3282866"/>
            <a:ext cx="168583" cy="167197"/>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2598209" y="3261864"/>
            <a:ext cx="218260" cy="173402"/>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2885808" y="2450450"/>
            <a:ext cx="0" cy="369332"/>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527520" y="2430541"/>
            <a:ext cx="780983" cy="307777"/>
          </a:xfrm>
          <a:prstGeom prst="rect">
            <a:avLst/>
          </a:prstGeom>
          <a:noFill/>
        </p:spPr>
        <p:txBody>
          <a:bodyPr wrap="none" rtlCol="0">
            <a:spAutoFit/>
          </a:bodyPr>
          <a:lstStyle/>
          <a:p>
            <a:r>
              <a:rPr lang="en-US" sz="1400" b="1" dirty="0" smtClean="0">
                <a:latin typeface="Consolas" pitchFamily="49" charset="0"/>
                <a:cs typeface="Consolas" pitchFamily="49" charset="0"/>
              </a:rPr>
              <a:t>read()</a:t>
            </a:r>
            <a:endParaRPr lang="en-US" sz="1400" b="1" dirty="0">
              <a:latin typeface="Consolas" pitchFamily="49" charset="0"/>
              <a:cs typeface="Consolas" pitchFamily="49" charset="0"/>
            </a:endParaRPr>
          </a:p>
        </p:txBody>
      </p:sp>
      <p:cxnSp>
        <p:nvCxnSpPr>
          <p:cNvPr id="111" name="Straight Arrow Connector 110"/>
          <p:cNvCxnSpPr/>
          <p:nvPr/>
        </p:nvCxnSpPr>
        <p:spPr>
          <a:xfrm>
            <a:off x="3933092" y="2472179"/>
            <a:ext cx="134065" cy="366847"/>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051573" y="3315318"/>
            <a:ext cx="168583" cy="167197"/>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4548994" y="3294316"/>
            <a:ext cx="218260" cy="173402"/>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4767254" y="2451177"/>
            <a:ext cx="121423" cy="369332"/>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958554" y="2427335"/>
            <a:ext cx="224572" cy="37923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189402" y="3282491"/>
            <a:ext cx="168583" cy="167197"/>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6686823" y="3261489"/>
            <a:ext cx="218260" cy="173402"/>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857540" y="2450075"/>
            <a:ext cx="116882" cy="35649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747722" y="2403382"/>
            <a:ext cx="880369" cy="307777"/>
          </a:xfrm>
          <a:prstGeom prst="rect">
            <a:avLst/>
          </a:prstGeom>
          <a:noFill/>
        </p:spPr>
        <p:txBody>
          <a:bodyPr wrap="none" rtlCol="0">
            <a:spAutoFit/>
          </a:bodyPr>
          <a:lstStyle/>
          <a:p>
            <a:r>
              <a:rPr lang="en-US" sz="1400" b="1" dirty="0" smtClean="0">
                <a:latin typeface="Consolas" pitchFamily="49" charset="0"/>
                <a:cs typeface="Consolas" pitchFamily="49" charset="0"/>
              </a:rPr>
              <a:t>write()</a:t>
            </a:r>
            <a:endParaRPr lang="en-US" sz="1400" b="1" dirty="0">
              <a:latin typeface="Consolas" pitchFamily="49" charset="0"/>
              <a:cs typeface="Consolas" pitchFamily="49" charset="0"/>
            </a:endParaRPr>
          </a:p>
        </p:txBody>
      </p:sp>
      <p:sp>
        <p:nvSpPr>
          <p:cNvPr id="90" name="TextBox 89"/>
          <p:cNvSpPr txBox="1"/>
          <p:nvPr/>
        </p:nvSpPr>
        <p:spPr>
          <a:xfrm>
            <a:off x="4512156" y="2411160"/>
            <a:ext cx="780983" cy="307777"/>
          </a:xfrm>
          <a:prstGeom prst="rect">
            <a:avLst/>
          </a:prstGeom>
          <a:noFill/>
        </p:spPr>
        <p:txBody>
          <a:bodyPr wrap="none" rtlCol="0">
            <a:spAutoFit/>
          </a:bodyPr>
          <a:lstStyle/>
          <a:p>
            <a:r>
              <a:rPr lang="en-US" sz="1400" b="1" dirty="0" smtClean="0">
                <a:latin typeface="Consolas" pitchFamily="49" charset="0"/>
                <a:cs typeface="Consolas" pitchFamily="49" charset="0"/>
              </a:rPr>
              <a:t>read()</a:t>
            </a:r>
            <a:endParaRPr lang="en-US" sz="1400" b="1" dirty="0">
              <a:latin typeface="Consolas" pitchFamily="49" charset="0"/>
              <a:cs typeface="Consolas" pitchFamily="49" charset="0"/>
            </a:endParaRPr>
          </a:p>
        </p:txBody>
      </p:sp>
      <p:sp>
        <p:nvSpPr>
          <p:cNvPr id="91" name="TextBox 90"/>
          <p:cNvSpPr txBox="1"/>
          <p:nvPr/>
        </p:nvSpPr>
        <p:spPr>
          <a:xfrm>
            <a:off x="5746124" y="2419557"/>
            <a:ext cx="880369" cy="307777"/>
          </a:xfrm>
          <a:prstGeom prst="rect">
            <a:avLst/>
          </a:prstGeom>
          <a:noFill/>
        </p:spPr>
        <p:txBody>
          <a:bodyPr wrap="none" rtlCol="0">
            <a:spAutoFit/>
          </a:bodyPr>
          <a:lstStyle/>
          <a:p>
            <a:r>
              <a:rPr lang="en-US" sz="1400" b="1" dirty="0" smtClean="0">
                <a:latin typeface="Consolas" pitchFamily="49" charset="0"/>
                <a:cs typeface="Consolas" pitchFamily="49" charset="0"/>
              </a:rPr>
              <a:t>write()</a:t>
            </a:r>
            <a:endParaRPr lang="en-US" sz="1400" b="1" dirty="0">
              <a:latin typeface="Consolas" pitchFamily="49" charset="0"/>
              <a:cs typeface="Consolas" pitchFamily="49" charset="0"/>
            </a:endParaRPr>
          </a:p>
        </p:txBody>
      </p:sp>
      <p:sp>
        <p:nvSpPr>
          <p:cNvPr id="92" name="TextBox 91"/>
          <p:cNvSpPr txBox="1"/>
          <p:nvPr/>
        </p:nvSpPr>
        <p:spPr>
          <a:xfrm>
            <a:off x="6745936" y="2427335"/>
            <a:ext cx="780983" cy="307777"/>
          </a:xfrm>
          <a:prstGeom prst="rect">
            <a:avLst/>
          </a:prstGeom>
          <a:noFill/>
        </p:spPr>
        <p:txBody>
          <a:bodyPr wrap="none" rtlCol="0">
            <a:spAutoFit/>
          </a:bodyPr>
          <a:lstStyle/>
          <a:p>
            <a:r>
              <a:rPr lang="en-US" sz="1400" b="1" dirty="0" smtClean="0">
                <a:latin typeface="Consolas" pitchFamily="49" charset="0"/>
                <a:cs typeface="Consolas" pitchFamily="49" charset="0"/>
              </a:rPr>
              <a:t>read()</a:t>
            </a:r>
            <a:endParaRPr lang="en-US" sz="1400" b="1" dirty="0">
              <a:latin typeface="Consolas" pitchFamily="49" charset="0"/>
              <a:cs typeface="Consolas" pitchFamily="49" charset="0"/>
            </a:endParaRPr>
          </a:p>
        </p:txBody>
      </p:sp>
      <p:sp>
        <p:nvSpPr>
          <p:cNvPr id="127" name="Rectangle 126"/>
          <p:cNvSpPr/>
          <p:nvPr/>
        </p:nvSpPr>
        <p:spPr>
          <a:xfrm>
            <a:off x="1080460" y="1453678"/>
            <a:ext cx="1094154" cy="9886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capture</a:t>
            </a:r>
            <a:endParaRPr lang="en-US" dirty="0"/>
          </a:p>
        </p:txBody>
      </p:sp>
      <p:sp>
        <p:nvSpPr>
          <p:cNvPr id="128" name="Rectangle 127"/>
          <p:cNvSpPr/>
          <p:nvPr/>
        </p:nvSpPr>
        <p:spPr>
          <a:xfrm>
            <a:off x="2833082" y="1453162"/>
            <a:ext cx="1094154" cy="9886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xform</a:t>
            </a:r>
            <a:endParaRPr lang="en-US" dirty="0"/>
          </a:p>
        </p:txBody>
      </p:sp>
      <p:sp>
        <p:nvSpPr>
          <p:cNvPr id="129" name="Rectangle 128"/>
          <p:cNvSpPr/>
          <p:nvPr/>
        </p:nvSpPr>
        <p:spPr>
          <a:xfrm>
            <a:off x="4839529" y="1453162"/>
            <a:ext cx="1094154" cy="9886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filter</a:t>
            </a:r>
            <a:endParaRPr lang="en-US" dirty="0"/>
          </a:p>
        </p:txBody>
      </p:sp>
      <p:sp>
        <p:nvSpPr>
          <p:cNvPr id="130" name="Rectangle 129"/>
          <p:cNvSpPr/>
          <p:nvPr/>
        </p:nvSpPr>
        <p:spPr>
          <a:xfrm>
            <a:off x="6860476" y="1478388"/>
            <a:ext cx="1172886" cy="9886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detect</a:t>
            </a:r>
            <a:endParaRPr lang="en-US" dirty="0"/>
          </a:p>
        </p:txBody>
      </p:sp>
      <p:pic>
        <p:nvPicPr>
          <p:cNvPr id="17" name="Picture 3" descr="C:\cygwin\home\rossbach\papers\osdi10gpu\figs\point-cloud-hand.png"/>
          <p:cNvPicPr>
            <a:picLocks noChangeAspect="1" noChangeArrowheads="1"/>
          </p:cNvPicPr>
          <p:nvPr/>
        </p:nvPicPr>
        <p:blipFill>
          <a:blip r:embed="rId4" cstate="print"/>
          <a:srcRect/>
          <a:stretch>
            <a:fillRect/>
          </a:stretch>
        </p:blipFill>
        <p:spPr bwMode="auto">
          <a:xfrm>
            <a:off x="1241901" y="1737447"/>
            <a:ext cx="765399" cy="641882"/>
          </a:xfrm>
          <a:prstGeom prst="rect">
            <a:avLst/>
          </a:prstGeom>
          <a:noFill/>
        </p:spPr>
      </p:pic>
      <p:pic>
        <p:nvPicPr>
          <p:cNvPr id="50" name="Picture 3" descr="C:\cygwin\home\rossbach\papers\osdi10gpu\figs\point-cloud-hand.png"/>
          <p:cNvPicPr>
            <a:picLocks noChangeAspect="1" noChangeArrowheads="1"/>
          </p:cNvPicPr>
          <p:nvPr/>
        </p:nvPicPr>
        <p:blipFill>
          <a:blip r:embed="rId4" cstate="print"/>
          <a:srcRect/>
          <a:stretch>
            <a:fillRect/>
          </a:stretch>
        </p:blipFill>
        <p:spPr bwMode="auto">
          <a:xfrm>
            <a:off x="3003315" y="1736931"/>
            <a:ext cx="765399" cy="641882"/>
          </a:xfrm>
          <a:prstGeom prst="rect">
            <a:avLst/>
          </a:prstGeom>
          <a:noFill/>
        </p:spPr>
      </p:pic>
      <p:pic>
        <p:nvPicPr>
          <p:cNvPr id="70" name="Picture 3" descr="C:\cygwin\home\rossbach\papers\osdi10gpu\figs\point-cloud-hand.png"/>
          <p:cNvPicPr>
            <a:picLocks noChangeAspect="1" noChangeArrowheads="1"/>
          </p:cNvPicPr>
          <p:nvPr/>
        </p:nvPicPr>
        <p:blipFill>
          <a:blip r:embed="rId4" cstate="print"/>
          <a:srcRect/>
          <a:stretch>
            <a:fillRect/>
          </a:stretch>
        </p:blipFill>
        <p:spPr bwMode="auto">
          <a:xfrm>
            <a:off x="5000970" y="1736931"/>
            <a:ext cx="765399" cy="641882"/>
          </a:xfrm>
          <a:prstGeom prst="rect">
            <a:avLst/>
          </a:prstGeom>
          <a:noFill/>
        </p:spPr>
      </p:pic>
      <p:pic>
        <p:nvPicPr>
          <p:cNvPr id="78" name="Picture 3" descr="C:\cygwin\home\rossbach\papers\osdi10gpu\figs\point-cloud-hand.png"/>
          <p:cNvPicPr>
            <a:picLocks noChangeAspect="1" noChangeArrowheads="1"/>
          </p:cNvPicPr>
          <p:nvPr/>
        </p:nvPicPr>
        <p:blipFill>
          <a:blip r:embed="rId4" cstate="print"/>
          <a:srcRect/>
          <a:stretch>
            <a:fillRect/>
          </a:stretch>
        </p:blipFill>
        <p:spPr bwMode="auto">
          <a:xfrm>
            <a:off x="7058129" y="1748509"/>
            <a:ext cx="765399" cy="641882"/>
          </a:xfrm>
          <a:prstGeom prst="rect">
            <a:avLst/>
          </a:prstGeom>
          <a:noFill/>
        </p:spPr>
      </p:pic>
      <p:sp>
        <p:nvSpPr>
          <p:cNvPr id="132" name="Content Placeholder 1"/>
          <p:cNvSpPr txBox="1">
            <a:spLocks/>
          </p:cNvSpPr>
          <p:nvPr/>
        </p:nvSpPr>
        <p:spPr bwMode="auto">
          <a:xfrm>
            <a:off x="407200" y="830137"/>
            <a:ext cx="5666720" cy="4024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defRPr/>
            </a:pPr>
            <a:r>
              <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rPr>
              <a:t>#&gt; capture | </a:t>
            </a:r>
            <a:r>
              <a:rPr kumimoji="0" lang="en-US" sz="2000" b="1" i="0" u="none" strike="noStrike" kern="1200" cap="none" spc="-150" normalizeH="0" baseline="0" noProof="0" dirty="0" err="1" smtClean="0">
                <a:ln>
                  <a:noFill/>
                </a:ln>
                <a:solidFill>
                  <a:srgbClr val="FF0000"/>
                </a:solidFill>
                <a:effectLst/>
                <a:uLnTx/>
                <a:uFillTx/>
                <a:latin typeface="Courier New" pitchFamily="49" charset="0"/>
                <a:cs typeface="Courier New" pitchFamily="49" charset="0"/>
              </a:rPr>
              <a:t>xform</a:t>
            </a:r>
            <a:r>
              <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rPr>
              <a:t> | </a:t>
            </a:r>
            <a:r>
              <a:rPr kumimoji="0" lang="en-US" sz="2000" b="1" i="0" u="none" strike="noStrike" kern="1200" cap="none" spc="-150" normalizeH="0" baseline="0" noProof="0" dirty="0" smtClean="0">
                <a:ln>
                  <a:noFill/>
                </a:ln>
                <a:solidFill>
                  <a:srgbClr val="FF0000"/>
                </a:solidFill>
                <a:effectLst/>
                <a:uLnTx/>
                <a:uFillTx/>
                <a:latin typeface="Courier New" pitchFamily="49" charset="0"/>
                <a:cs typeface="Courier New" pitchFamily="49" charset="0"/>
              </a:rPr>
              <a:t>filter</a:t>
            </a:r>
            <a:r>
              <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rPr>
              <a:t> | detect</a:t>
            </a:r>
            <a:r>
              <a:rPr lang="en-US" sz="2000" b="1" spc="-150" dirty="0" smtClean="0">
                <a:solidFill>
                  <a:srgbClr val="7030A0"/>
                </a:solidFill>
                <a:latin typeface="Courier New" pitchFamily="49" charset="0"/>
                <a:cs typeface="Courier New" pitchFamily="49" charset="0"/>
              </a:rPr>
              <a:t> &amp;</a:t>
            </a:r>
            <a:endPar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pPr>
              <a:defRPr/>
            </a:pPr>
            <a:r>
              <a:rPr lang="en-US" smtClean="0"/>
              <a:t>PTask SOSP 2011</a:t>
            </a:r>
            <a:endParaRPr lang="en-US"/>
          </a:p>
        </p:txBody>
      </p:sp>
      <p:sp>
        <p:nvSpPr>
          <p:cNvPr id="4" name="Slide Number Placeholder 3"/>
          <p:cNvSpPr>
            <a:spLocks noGrp="1"/>
          </p:cNvSpPr>
          <p:nvPr>
            <p:ph type="sldNum" sz="quarter" idx="12"/>
          </p:nvPr>
        </p:nvSpPr>
        <p:spPr/>
        <p:txBody>
          <a:bodyPr/>
          <a:lstStyle/>
          <a:p>
            <a:pPr>
              <a:defRPr/>
            </a:pPr>
            <a:fld id="{03F728EE-31D2-42FA-AFA6-A8A3204126FE}" type="slidenum">
              <a:rPr lang="en-US" smtClean="0"/>
              <a:pPr>
                <a:defRPr/>
              </a:pPr>
              <a:t>12</a:t>
            </a:fld>
            <a:endParaRPr lang="en-US"/>
          </a:p>
        </p:txBody>
      </p:sp>
    </p:spTree>
    <p:extLst>
      <p:ext uri="{BB962C8B-B14F-4D97-AF65-F5344CB8AC3E}">
        <p14:creationId xmlns:p14="http://schemas.microsoft.com/office/powerpoint/2010/main" val="775825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wipe(down)">
                                      <p:cBhvr>
                                        <p:cTn id="14" dur="500"/>
                                        <p:tgtEl>
                                          <p:spTgt spid="86"/>
                                        </p:tgtEl>
                                      </p:cBhvr>
                                    </p:animEffect>
                                  </p:childTnLst>
                                </p:cTn>
                              </p:par>
                              <p:par>
                                <p:cTn id="15" presetID="22" presetClass="entr" presetSubtype="4"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7"/>
                                        </p:tgtEl>
                                        <p:attrNameLst>
                                          <p:attrName>style.visibility</p:attrName>
                                        </p:attrNameLst>
                                      </p:cBhvr>
                                      <p:to>
                                        <p:strVal val="visible"/>
                                      </p:to>
                                    </p:set>
                                    <p:animEffect transition="in" filter="fade">
                                      <p:cBhvr>
                                        <p:cTn id="20" dur="500"/>
                                        <p:tgtEl>
                                          <p:spTgt spid="12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87"/>
                                        </p:tgtEl>
                                        <p:attrNameLst>
                                          <p:attrName>style.visibility</p:attrName>
                                        </p:attrNameLst>
                                      </p:cBhvr>
                                      <p:to>
                                        <p:strVal val="visible"/>
                                      </p:to>
                                    </p:set>
                                    <p:anim calcmode="lin" valueType="num">
                                      <p:cBhvr>
                                        <p:cTn id="32" dur="500" fill="hold"/>
                                        <p:tgtEl>
                                          <p:spTgt spid="87"/>
                                        </p:tgtEl>
                                        <p:attrNameLst>
                                          <p:attrName>ppt_w</p:attrName>
                                        </p:attrNameLst>
                                      </p:cBhvr>
                                      <p:tavLst>
                                        <p:tav tm="0">
                                          <p:val>
                                            <p:fltVal val="0"/>
                                          </p:val>
                                        </p:tav>
                                        <p:tav tm="100000">
                                          <p:val>
                                            <p:strVal val="#ppt_w"/>
                                          </p:val>
                                        </p:tav>
                                      </p:tavLst>
                                    </p:anim>
                                    <p:anim calcmode="lin" valueType="num">
                                      <p:cBhvr>
                                        <p:cTn id="33" dur="500" fill="hold"/>
                                        <p:tgtEl>
                                          <p:spTgt spid="87"/>
                                        </p:tgtEl>
                                        <p:attrNameLst>
                                          <p:attrName>ppt_h</p:attrName>
                                        </p:attrNameLst>
                                      </p:cBhvr>
                                      <p:tavLst>
                                        <p:tav tm="0">
                                          <p:val>
                                            <p:fltVal val="0"/>
                                          </p:val>
                                        </p:tav>
                                        <p:tav tm="100000">
                                          <p:val>
                                            <p:strVal val="#ppt_h"/>
                                          </p:val>
                                        </p:tav>
                                      </p:tavLst>
                                    </p:anim>
                                    <p:animEffect transition="in" filter="fade">
                                      <p:cBhvr>
                                        <p:cTn id="34" dur="500"/>
                                        <p:tgtEl>
                                          <p:spTgt spid="87"/>
                                        </p:tgtEl>
                                      </p:cBhvr>
                                    </p:animEffect>
                                  </p:childTnLst>
                                </p:cTn>
                              </p:par>
                              <p:par>
                                <p:cTn id="35" presetID="53" presetClass="entr" presetSubtype="16"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anim calcmode="lin" valueType="num">
                                      <p:cBhvr>
                                        <p:cTn id="37" dur="500" fill="hold"/>
                                        <p:tgtEl>
                                          <p:spTgt spid="97"/>
                                        </p:tgtEl>
                                        <p:attrNameLst>
                                          <p:attrName>ppt_w</p:attrName>
                                        </p:attrNameLst>
                                      </p:cBhvr>
                                      <p:tavLst>
                                        <p:tav tm="0">
                                          <p:val>
                                            <p:fltVal val="0"/>
                                          </p:val>
                                        </p:tav>
                                        <p:tav tm="100000">
                                          <p:val>
                                            <p:strVal val="#ppt_w"/>
                                          </p:val>
                                        </p:tav>
                                      </p:tavLst>
                                    </p:anim>
                                    <p:anim calcmode="lin" valueType="num">
                                      <p:cBhvr>
                                        <p:cTn id="38" dur="500" fill="hold"/>
                                        <p:tgtEl>
                                          <p:spTgt spid="97"/>
                                        </p:tgtEl>
                                        <p:attrNameLst>
                                          <p:attrName>ppt_h</p:attrName>
                                        </p:attrNameLst>
                                      </p:cBhvr>
                                      <p:tavLst>
                                        <p:tav tm="0">
                                          <p:val>
                                            <p:fltVal val="0"/>
                                          </p:val>
                                        </p:tav>
                                        <p:tav tm="100000">
                                          <p:val>
                                            <p:strVal val="#ppt_h"/>
                                          </p:val>
                                        </p:tav>
                                      </p:tavLst>
                                    </p:anim>
                                    <p:animEffect transition="in" filter="fade">
                                      <p:cBhvr>
                                        <p:cTn id="39" dur="500"/>
                                        <p:tgtEl>
                                          <p:spTgt spid="97"/>
                                        </p:tgtEl>
                                      </p:cBhvr>
                                    </p:animEffect>
                                  </p:childTnLst>
                                </p:cTn>
                              </p:par>
                              <p:par>
                                <p:cTn id="40" presetID="53" presetClass="entr" presetSubtype="16" fill="hold" nodeType="withEffect">
                                  <p:stCondLst>
                                    <p:cond delay="0"/>
                                  </p:stCondLst>
                                  <p:childTnLst>
                                    <p:set>
                                      <p:cBhvr>
                                        <p:cTn id="41" dur="1" fill="hold">
                                          <p:stCondLst>
                                            <p:cond delay="0"/>
                                          </p:stCondLst>
                                        </p:cTn>
                                        <p:tgtEl>
                                          <p:spTgt spid="100"/>
                                        </p:tgtEl>
                                        <p:attrNameLst>
                                          <p:attrName>style.visibility</p:attrName>
                                        </p:attrNameLst>
                                      </p:cBhvr>
                                      <p:to>
                                        <p:strVal val="visible"/>
                                      </p:to>
                                    </p:set>
                                    <p:anim calcmode="lin" valueType="num">
                                      <p:cBhvr>
                                        <p:cTn id="42" dur="500" fill="hold"/>
                                        <p:tgtEl>
                                          <p:spTgt spid="100"/>
                                        </p:tgtEl>
                                        <p:attrNameLst>
                                          <p:attrName>ppt_w</p:attrName>
                                        </p:attrNameLst>
                                      </p:cBhvr>
                                      <p:tavLst>
                                        <p:tav tm="0">
                                          <p:val>
                                            <p:fltVal val="0"/>
                                          </p:val>
                                        </p:tav>
                                        <p:tav tm="100000">
                                          <p:val>
                                            <p:strVal val="#ppt_w"/>
                                          </p:val>
                                        </p:tav>
                                      </p:tavLst>
                                    </p:anim>
                                    <p:anim calcmode="lin" valueType="num">
                                      <p:cBhvr>
                                        <p:cTn id="43" dur="500" fill="hold"/>
                                        <p:tgtEl>
                                          <p:spTgt spid="100"/>
                                        </p:tgtEl>
                                        <p:attrNameLst>
                                          <p:attrName>ppt_h</p:attrName>
                                        </p:attrNameLst>
                                      </p:cBhvr>
                                      <p:tavLst>
                                        <p:tav tm="0">
                                          <p:val>
                                            <p:fltVal val="0"/>
                                          </p:val>
                                        </p:tav>
                                        <p:tav tm="100000">
                                          <p:val>
                                            <p:strVal val="#ppt_h"/>
                                          </p:val>
                                        </p:tav>
                                      </p:tavLst>
                                    </p:anim>
                                    <p:animEffect transition="in" filter="fade">
                                      <p:cBhvr>
                                        <p:cTn id="44" dur="500"/>
                                        <p:tgtEl>
                                          <p:spTgt spid="100"/>
                                        </p:tgtEl>
                                      </p:cBhvr>
                                    </p:animEffect>
                                  </p:childTnLst>
                                </p:cTn>
                              </p:par>
                              <p:par>
                                <p:cTn id="45" presetID="53" presetClass="entr" presetSubtype="16" fill="hold" nodeType="withEffect">
                                  <p:stCondLst>
                                    <p:cond delay="0"/>
                                  </p:stCondLst>
                                  <p:childTnLst>
                                    <p:set>
                                      <p:cBhvr>
                                        <p:cTn id="46" dur="1" fill="hold">
                                          <p:stCondLst>
                                            <p:cond delay="0"/>
                                          </p:stCondLst>
                                        </p:cTn>
                                        <p:tgtEl>
                                          <p:spTgt spid="94"/>
                                        </p:tgtEl>
                                        <p:attrNameLst>
                                          <p:attrName>style.visibility</p:attrName>
                                        </p:attrNameLst>
                                      </p:cBhvr>
                                      <p:to>
                                        <p:strVal val="visible"/>
                                      </p:to>
                                    </p:set>
                                    <p:anim calcmode="lin" valueType="num">
                                      <p:cBhvr>
                                        <p:cTn id="47" dur="500" fill="hold"/>
                                        <p:tgtEl>
                                          <p:spTgt spid="94"/>
                                        </p:tgtEl>
                                        <p:attrNameLst>
                                          <p:attrName>ppt_w</p:attrName>
                                        </p:attrNameLst>
                                      </p:cBhvr>
                                      <p:tavLst>
                                        <p:tav tm="0">
                                          <p:val>
                                            <p:fltVal val="0"/>
                                          </p:val>
                                        </p:tav>
                                        <p:tav tm="100000">
                                          <p:val>
                                            <p:strVal val="#ppt_w"/>
                                          </p:val>
                                        </p:tav>
                                      </p:tavLst>
                                    </p:anim>
                                    <p:anim calcmode="lin" valueType="num">
                                      <p:cBhvr>
                                        <p:cTn id="48" dur="500" fill="hold"/>
                                        <p:tgtEl>
                                          <p:spTgt spid="94"/>
                                        </p:tgtEl>
                                        <p:attrNameLst>
                                          <p:attrName>ppt_h</p:attrName>
                                        </p:attrNameLst>
                                      </p:cBhvr>
                                      <p:tavLst>
                                        <p:tav tm="0">
                                          <p:val>
                                            <p:fltVal val="0"/>
                                          </p:val>
                                        </p:tav>
                                        <p:tav tm="100000">
                                          <p:val>
                                            <p:strVal val="#ppt_h"/>
                                          </p:val>
                                        </p:tav>
                                      </p:tavLst>
                                    </p:anim>
                                    <p:animEffect transition="in" filter="fade">
                                      <p:cBhvr>
                                        <p:cTn id="49" dur="500"/>
                                        <p:tgtEl>
                                          <p:spTgt spid="9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102"/>
                                        </p:tgtEl>
                                        <p:attrNameLst>
                                          <p:attrName>style.visibility</p:attrName>
                                        </p:attrNameLst>
                                      </p:cBhvr>
                                      <p:to>
                                        <p:strVal val="visible"/>
                                      </p:to>
                                    </p:set>
                                    <p:anim calcmode="lin" valueType="num">
                                      <p:cBhvr>
                                        <p:cTn id="54" dur="500" fill="hold"/>
                                        <p:tgtEl>
                                          <p:spTgt spid="102"/>
                                        </p:tgtEl>
                                        <p:attrNameLst>
                                          <p:attrName>ppt_w</p:attrName>
                                        </p:attrNameLst>
                                      </p:cBhvr>
                                      <p:tavLst>
                                        <p:tav tm="0">
                                          <p:val>
                                            <p:fltVal val="0"/>
                                          </p:val>
                                        </p:tav>
                                        <p:tav tm="100000">
                                          <p:val>
                                            <p:strVal val="#ppt_w"/>
                                          </p:val>
                                        </p:tav>
                                      </p:tavLst>
                                    </p:anim>
                                    <p:anim calcmode="lin" valueType="num">
                                      <p:cBhvr>
                                        <p:cTn id="55" dur="500" fill="hold"/>
                                        <p:tgtEl>
                                          <p:spTgt spid="102"/>
                                        </p:tgtEl>
                                        <p:attrNameLst>
                                          <p:attrName>ppt_h</p:attrName>
                                        </p:attrNameLst>
                                      </p:cBhvr>
                                      <p:tavLst>
                                        <p:tav tm="0">
                                          <p:val>
                                            <p:fltVal val="0"/>
                                          </p:val>
                                        </p:tav>
                                        <p:tav tm="100000">
                                          <p:val>
                                            <p:strVal val="#ppt_h"/>
                                          </p:val>
                                        </p:tav>
                                      </p:tavLst>
                                    </p:anim>
                                    <p:animEffect transition="in" filter="fade">
                                      <p:cBhvr>
                                        <p:cTn id="56" dur="500"/>
                                        <p:tgtEl>
                                          <p:spTgt spid="102"/>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anim calcmode="lin" valueType="num">
                                      <p:cBhvr>
                                        <p:cTn id="59" dur="500" fill="hold"/>
                                        <p:tgtEl>
                                          <p:spTgt spid="88"/>
                                        </p:tgtEl>
                                        <p:attrNameLst>
                                          <p:attrName>ppt_w</p:attrName>
                                        </p:attrNameLst>
                                      </p:cBhvr>
                                      <p:tavLst>
                                        <p:tav tm="0">
                                          <p:val>
                                            <p:fltVal val="0"/>
                                          </p:val>
                                        </p:tav>
                                        <p:tav tm="100000">
                                          <p:val>
                                            <p:strVal val="#ppt_w"/>
                                          </p:val>
                                        </p:tav>
                                      </p:tavLst>
                                    </p:anim>
                                    <p:anim calcmode="lin" valueType="num">
                                      <p:cBhvr>
                                        <p:cTn id="60" dur="500" fill="hold"/>
                                        <p:tgtEl>
                                          <p:spTgt spid="88"/>
                                        </p:tgtEl>
                                        <p:attrNameLst>
                                          <p:attrName>ppt_h</p:attrName>
                                        </p:attrNameLst>
                                      </p:cBhvr>
                                      <p:tavLst>
                                        <p:tav tm="0">
                                          <p:val>
                                            <p:fltVal val="0"/>
                                          </p:val>
                                        </p:tav>
                                        <p:tav tm="100000">
                                          <p:val>
                                            <p:strVal val="#ppt_h"/>
                                          </p:val>
                                        </p:tav>
                                      </p:tavLst>
                                    </p:anim>
                                    <p:animEffect transition="in" filter="fade">
                                      <p:cBhvr>
                                        <p:cTn id="61" dur="500"/>
                                        <p:tgtEl>
                                          <p:spTgt spid="88"/>
                                        </p:tgtEl>
                                      </p:cBhvr>
                                    </p:animEffect>
                                  </p:childTnLst>
                                </p:cTn>
                              </p:par>
                              <p:par>
                                <p:cTn id="62" presetID="53" presetClass="entr" presetSubtype="16" fill="hold" nodeType="withEffect">
                                  <p:stCondLst>
                                    <p:cond delay="0"/>
                                  </p:stCondLst>
                                  <p:childTnLst>
                                    <p:set>
                                      <p:cBhvr>
                                        <p:cTn id="63" dur="1" fill="hold">
                                          <p:stCondLst>
                                            <p:cond delay="0"/>
                                          </p:stCondLst>
                                        </p:cTn>
                                        <p:tgtEl>
                                          <p:spTgt spid="104"/>
                                        </p:tgtEl>
                                        <p:attrNameLst>
                                          <p:attrName>style.visibility</p:attrName>
                                        </p:attrNameLst>
                                      </p:cBhvr>
                                      <p:to>
                                        <p:strVal val="visible"/>
                                      </p:to>
                                    </p:set>
                                    <p:anim calcmode="lin" valueType="num">
                                      <p:cBhvr>
                                        <p:cTn id="64" dur="500" fill="hold"/>
                                        <p:tgtEl>
                                          <p:spTgt spid="104"/>
                                        </p:tgtEl>
                                        <p:attrNameLst>
                                          <p:attrName>ppt_w</p:attrName>
                                        </p:attrNameLst>
                                      </p:cBhvr>
                                      <p:tavLst>
                                        <p:tav tm="0">
                                          <p:val>
                                            <p:fltVal val="0"/>
                                          </p:val>
                                        </p:tav>
                                        <p:tav tm="100000">
                                          <p:val>
                                            <p:strVal val="#ppt_w"/>
                                          </p:val>
                                        </p:tav>
                                      </p:tavLst>
                                    </p:anim>
                                    <p:anim calcmode="lin" valueType="num">
                                      <p:cBhvr>
                                        <p:cTn id="65" dur="500" fill="hold"/>
                                        <p:tgtEl>
                                          <p:spTgt spid="104"/>
                                        </p:tgtEl>
                                        <p:attrNameLst>
                                          <p:attrName>ppt_h</p:attrName>
                                        </p:attrNameLst>
                                      </p:cBhvr>
                                      <p:tavLst>
                                        <p:tav tm="0">
                                          <p:val>
                                            <p:fltVal val="0"/>
                                          </p:val>
                                        </p:tav>
                                        <p:tav tm="100000">
                                          <p:val>
                                            <p:strVal val="#ppt_h"/>
                                          </p:val>
                                        </p:tav>
                                      </p:tavLst>
                                    </p:anim>
                                    <p:animEffect transition="in" filter="fade">
                                      <p:cBhvr>
                                        <p:cTn id="66" dur="500"/>
                                        <p:tgtEl>
                                          <p:spTgt spid="104"/>
                                        </p:tgtEl>
                                      </p:cBhvr>
                                    </p:animEffect>
                                  </p:childTnLst>
                                </p:cTn>
                              </p:par>
                              <p:par>
                                <p:cTn id="67" presetID="53" presetClass="entr" presetSubtype="16"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8"/>
                                        </p:tgtEl>
                                        <p:attrNameLst>
                                          <p:attrName>style.visibility</p:attrName>
                                        </p:attrNameLst>
                                      </p:cBhvr>
                                      <p:to>
                                        <p:strVal val="visible"/>
                                      </p:to>
                                    </p:set>
                                    <p:animEffect transition="in" filter="fade">
                                      <p:cBhvr>
                                        <p:cTn id="74" dur="500"/>
                                        <p:tgtEl>
                                          <p:spTgt spid="128"/>
                                        </p:tgtEl>
                                      </p:cBhvr>
                                    </p:animEffect>
                                  </p:childTnLst>
                                </p:cTn>
                              </p:par>
                              <p:par>
                                <p:cTn id="75" presetID="10" presetClass="exit" presetSubtype="0" fill="hold" grpId="1" nodeType="withEffect">
                                  <p:stCondLst>
                                    <p:cond delay="0"/>
                                  </p:stCondLst>
                                  <p:childTnLst>
                                    <p:animEffect transition="out" filter="fade">
                                      <p:cBhvr>
                                        <p:cTn id="76" dur="500"/>
                                        <p:tgtEl>
                                          <p:spTgt spid="127"/>
                                        </p:tgtEl>
                                      </p:cBhvr>
                                    </p:animEffect>
                                    <p:set>
                                      <p:cBhvr>
                                        <p:cTn id="77" dur="1" fill="hold">
                                          <p:stCondLst>
                                            <p:cond delay="499"/>
                                          </p:stCondLst>
                                        </p:cTn>
                                        <p:tgtEl>
                                          <p:spTgt spid="12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53"/>
                                        </p:tgtEl>
                                        <p:attrNameLst>
                                          <p:attrName>style.visibility</p:attrName>
                                        </p:attrNameLst>
                                      </p:cBhvr>
                                      <p:to>
                                        <p:strVal val="visible"/>
                                      </p:to>
                                    </p:set>
                                    <p:anim calcmode="lin" valueType="num">
                                      <p:cBhvr>
                                        <p:cTn id="82" dur="500" fill="hold"/>
                                        <p:tgtEl>
                                          <p:spTgt spid="53"/>
                                        </p:tgtEl>
                                        <p:attrNameLst>
                                          <p:attrName>ppt_w</p:attrName>
                                        </p:attrNameLst>
                                      </p:cBhvr>
                                      <p:tavLst>
                                        <p:tav tm="0">
                                          <p:val>
                                            <p:fltVal val="0"/>
                                          </p:val>
                                        </p:tav>
                                        <p:tav tm="100000">
                                          <p:val>
                                            <p:strVal val="#ppt_w"/>
                                          </p:val>
                                        </p:tav>
                                      </p:tavLst>
                                    </p:anim>
                                    <p:anim calcmode="lin" valueType="num">
                                      <p:cBhvr>
                                        <p:cTn id="83" dur="500" fill="hold"/>
                                        <p:tgtEl>
                                          <p:spTgt spid="53"/>
                                        </p:tgtEl>
                                        <p:attrNameLst>
                                          <p:attrName>ppt_h</p:attrName>
                                        </p:attrNameLst>
                                      </p:cBhvr>
                                      <p:tavLst>
                                        <p:tav tm="0">
                                          <p:val>
                                            <p:fltVal val="0"/>
                                          </p:val>
                                        </p:tav>
                                        <p:tav tm="100000">
                                          <p:val>
                                            <p:strVal val="#ppt_h"/>
                                          </p:val>
                                        </p:tav>
                                      </p:tavLst>
                                    </p:anim>
                                    <p:animEffect transition="in" filter="fade">
                                      <p:cBhvr>
                                        <p:cTn id="84" dur="500"/>
                                        <p:tgtEl>
                                          <p:spTgt spid="53"/>
                                        </p:tgtEl>
                                      </p:cBhvr>
                                    </p:animEffect>
                                  </p:childTnLst>
                                </p:cTn>
                              </p:par>
                              <p:par>
                                <p:cTn id="85" presetID="53" presetClass="entr" presetSubtype="16" fill="hold" nodeType="with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p:cTn id="87" dur="500" fill="hold"/>
                                        <p:tgtEl>
                                          <p:spTgt spid="52"/>
                                        </p:tgtEl>
                                        <p:attrNameLst>
                                          <p:attrName>ppt_w</p:attrName>
                                        </p:attrNameLst>
                                      </p:cBhvr>
                                      <p:tavLst>
                                        <p:tav tm="0">
                                          <p:val>
                                            <p:fltVal val="0"/>
                                          </p:val>
                                        </p:tav>
                                        <p:tav tm="100000">
                                          <p:val>
                                            <p:strVal val="#ppt_w"/>
                                          </p:val>
                                        </p:tav>
                                      </p:tavLst>
                                    </p:anim>
                                    <p:anim calcmode="lin" valueType="num">
                                      <p:cBhvr>
                                        <p:cTn id="88" dur="500" fill="hold"/>
                                        <p:tgtEl>
                                          <p:spTgt spid="52"/>
                                        </p:tgtEl>
                                        <p:attrNameLst>
                                          <p:attrName>ppt_h</p:attrName>
                                        </p:attrNameLst>
                                      </p:cBhvr>
                                      <p:tavLst>
                                        <p:tav tm="0">
                                          <p:val>
                                            <p:fltVal val="0"/>
                                          </p:val>
                                        </p:tav>
                                        <p:tav tm="100000">
                                          <p:val>
                                            <p:strVal val="#ppt_h"/>
                                          </p:val>
                                        </p:tav>
                                      </p:tavLst>
                                    </p:anim>
                                    <p:animEffect transition="in" filter="fade">
                                      <p:cBhvr>
                                        <p:cTn id="89" dur="500"/>
                                        <p:tgtEl>
                                          <p:spTgt spid="52"/>
                                        </p:tgtEl>
                                      </p:cBhvr>
                                    </p:animEffect>
                                  </p:childTnLst>
                                </p:cTn>
                              </p:par>
                              <p:par>
                                <p:cTn id="90" presetID="53" presetClass="entr" presetSubtype="16" fill="hold" nodeType="withEffect">
                                  <p:stCondLst>
                                    <p:cond delay="0"/>
                                  </p:stCondLst>
                                  <p:childTnLst>
                                    <p:set>
                                      <p:cBhvr>
                                        <p:cTn id="91" dur="1" fill="hold">
                                          <p:stCondLst>
                                            <p:cond delay="0"/>
                                          </p:stCondLst>
                                        </p:cTn>
                                        <p:tgtEl>
                                          <p:spTgt spid="37"/>
                                        </p:tgtEl>
                                        <p:attrNameLst>
                                          <p:attrName>style.visibility</p:attrName>
                                        </p:attrNameLst>
                                      </p:cBhvr>
                                      <p:to>
                                        <p:strVal val="visible"/>
                                      </p:to>
                                    </p:set>
                                    <p:anim calcmode="lin" valueType="num">
                                      <p:cBhvr>
                                        <p:cTn id="92" dur="500" fill="hold"/>
                                        <p:tgtEl>
                                          <p:spTgt spid="37"/>
                                        </p:tgtEl>
                                        <p:attrNameLst>
                                          <p:attrName>ppt_w</p:attrName>
                                        </p:attrNameLst>
                                      </p:cBhvr>
                                      <p:tavLst>
                                        <p:tav tm="0">
                                          <p:val>
                                            <p:fltVal val="0"/>
                                          </p:val>
                                        </p:tav>
                                        <p:tav tm="100000">
                                          <p:val>
                                            <p:strVal val="#ppt_w"/>
                                          </p:val>
                                        </p:tav>
                                      </p:tavLst>
                                    </p:anim>
                                    <p:anim calcmode="lin" valueType="num">
                                      <p:cBhvr>
                                        <p:cTn id="93" dur="500" fill="hold"/>
                                        <p:tgtEl>
                                          <p:spTgt spid="37"/>
                                        </p:tgtEl>
                                        <p:attrNameLst>
                                          <p:attrName>ppt_h</p:attrName>
                                        </p:attrNameLst>
                                      </p:cBhvr>
                                      <p:tavLst>
                                        <p:tav tm="0">
                                          <p:val>
                                            <p:fltVal val="0"/>
                                          </p:val>
                                        </p:tav>
                                        <p:tav tm="100000">
                                          <p:val>
                                            <p:strVal val="#ppt_h"/>
                                          </p:val>
                                        </p:tav>
                                      </p:tavLst>
                                    </p:anim>
                                    <p:animEffect transition="in" filter="fade">
                                      <p:cBhvr>
                                        <p:cTn id="94" dur="500"/>
                                        <p:tgtEl>
                                          <p:spTgt spid="3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wipe(down)">
                                      <p:cBhvr>
                                        <p:cTn id="99" dur="500"/>
                                        <p:tgtEl>
                                          <p:spTgt spid="42"/>
                                        </p:tgtEl>
                                      </p:cBhvr>
                                    </p:animEffect>
                                  </p:childTnLst>
                                </p:cTn>
                              </p:par>
                              <p:par>
                                <p:cTn id="100" presetID="22" presetClass="entr" presetSubtype="4" fill="hold" nodeType="with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wipe(down)">
                                      <p:cBhvr>
                                        <p:cTn id="102" dur="500"/>
                                        <p:tgtEl>
                                          <p:spTgt spid="10"/>
                                        </p:tgtEl>
                                      </p:cBhvr>
                                    </p:animEffect>
                                  </p:childTnLst>
                                </p:cTn>
                              </p:par>
                              <p:par>
                                <p:cTn id="103" presetID="22" presetClass="entr" presetSubtype="4"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down)">
                                      <p:cBhvr>
                                        <p:cTn id="105" dur="500"/>
                                        <p:tgtEl>
                                          <p:spTgt spid="38"/>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33"/>
                                        </p:tgtEl>
                                        <p:attrNameLst>
                                          <p:attrName>style.visibility</p:attrName>
                                        </p:attrNameLst>
                                      </p:cBhvr>
                                      <p:to>
                                        <p:strVal val="visible"/>
                                      </p:to>
                                    </p:set>
                                    <p:anim calcmode="lin" valueType="num">
                                      <p:cBhvr>
                                        <p:cTn id="108" dur="500" fill="hold"/>
                                        <p:tgtEl>
                                          <p:spTgt spid="33"/>
                                        </p:tgtEl>
                                        <p:attrNameLst>
                                          <p:attrName>ppt_w</p:attrName>
                                        </p:attrNameLst>
                                      </p:cBhvr>
                                      <p:tavLst>
                                        <p:tav tm="0">
                                          <p:val>
                                            <p:fltVal val="0"/>
                                          </p:val>
                                        </p:tav>
                                        <p:tav tm="100000">
                                          <p:val>
                                            <p:strVal val="#ppt_w"/>
                                          </p:val>
                                        </p:tav>
                                      </p:tavLst>
                                    </p:anim>
                                    <p:anim calcmode="lin" valueType="num">
                                      <p:cBhvr>
                                        <p:cTn id="109" dur="500" fill="hold"/>
                                        <p:tgtEl>
                                          <p:spTgt spid="33"/>
                                        </p:tgtEl>
                                        <p:attrNameLst>
                                          <p:attrName>ppt_h</p:attrName>
                                        </p:attrNameLst>
                                      </p:cBhvr>
                                      <p:tavLst>
                                        <p:tav tm="0">
                                          <p:val>
                                            <p:fltVal val="0"/>
                                          </p:val>
                                        </p:tav>
                                        <p:tav tm="100000">
                                          <p:val>
                                            <p:strVal val="#ppt_h"/>
                                          </p:val>
                                        </p:tav>
                                      </p:tavLst>
                                    </p:anim>
                                    <p:animEffect transition="in" filter="fade">
                                      <p:cBhvr>
                                        <p:cTn id="110" dur="500"/>
                                        <p:tgtEl>
                                          <p:spTgt spid="3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31"/>
                                        </p:tgtEl>
                                        <p:attrNameLst>
                                          <p:attrName>style.visibility</p:attrName>
                                        </p:attrNameLst>
                                      </p:cBhvr>
                                      <p:to>
                                        <p:strVal val="visible"/>
                                      </p:to>
                                    </p:set>
                                    <p:animEffect transition="in" filter="fade">
                                      <p:cBhvr>
                                        <p:cTn id="113" dur="500"/>
                                        <p:tgtEl>
                                          <p:spTgt spid="13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wipe(down)">
                                      <p:cBhvr>
                                        <p:cTn id="118" dur="500"/>
                                        <p:tgtEl>
                                          <p:spTgt spid="43"/>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wipe(down)">
                                      <p:cBhvr>
                                        <p:cTn id="121" dur="500"/>
                                        <p:tgtEl>
                                          <p:spTgt spid="56"/>
                                        </p:tgtEl>
                                      </p:cBhvr>
                                    </p:animEffect>
                                  </p:childTnLst>
                                </p:cTn>
                              </p:par>
                              <p:par>
                                <p:cTn id="122" presetID="22" presetClass="entr" presetSubtype="4" fill="hold" nodeType="with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wipe(down)">
                                      <p:cBhvr>
                                        <p:cTn id="124" dur="500"/>
                                        <p:tgtEl>
                                          <p:spTgt spid="55"/>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par>
                                <p:cTn id="130" presetID="53" presetClass="exit" presetSubtype="32" fill="hold" grpId="1" nodeType="withEffect">
                                  <p:stCondLst>
                                    <p:cond delay="0"/>
                                  </p:stCondLst>
                                  <p:childTnLst>
                                    <p:anim calcmode="lin" valueType="num">
                                      <p:cBhvr>
                                        <p:cTn id="131" dur="500"/>
                                        <p:tgtEl>
                                          <p:spTgt spid="33"/>
                                        </p:tgtEl>
                                        <p:attrNameLst>
                                          <p:attrName>ppt_w</p:attrName>
                                        </p:attrNameLst>
                                      </p:cBhvr>
                                      <p:tavLst>
                                        <p:tav tm="0">
                                          <p:val>
                                            <p:strVal val="ppt_w"/>
                                          </p:val>
                                        </p:tav>
                                        <p:tav tm="100000">
                                          <p:val>
                                            <p:fltVal val="0"/>
                                          </p:val>
                                        </p:tav>
                                      </p:tavLst>
                                    </p:anim>
                                    <p:anim calcmode="lin" valueType="num">
                                      <p:cBhvr>
                                        <p:cTn id="132" dur="500"/>
                                        <p:tgtEl>
                                          <p:spTgt spid="33"/>
                                        </p:tgtEl>
                                        <p:attrNameLst>
                                          <p:attrName>ppt_h</p:attrName>
                                        </p:attrNameLst>
                                      </p:cBhvr>
                                      <p:tavLst>
                                        <p:tav tm="0">
                                          <p:val>
                                            <p:strVal val="ppt_h"/>
                                          </p:val>
                                        </p:tav>
                                        <p:tav tm="100000">
                                          <p:val>
                                            <p:fltVal val="0"/>
                                          </p:val>
                                        </p:tav>
                                      </p:tavLst>
                                    </p:anim>
                                    <p:animEffect transition="out" filter="fade">
                                      <p:cBhvr>
                                        <p:cTn id="133" dur="500"/>
                                        <p:tgtEl>
                                          <p:spTgt spid="33"/>
                                        </p:tgtEl>
                                      </p:cBhvr>
                                    </p:animEffect>
                                    <p:set>
                                      <p:cBhvr>
                                        <p:cTn id="134" dur="1" fill="hold">
                                          <p:stCondLst>
                                            <p:cond delay="499"/>
                                          </p:stCondLst>
                                        </p:cTn>
                                        <p:tgtEl>
                                          <p:spTgt spid="33"/>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53"/>
                                        </p:tgtEl>
                                      </p:cBhvr>
                                    </p:animEffect>
                                    <p:set>
                                      <p:cBhvr>
                                        <p:cTn id="137" dur="1" fill="hold">
                                          <p:stCondLst>
                                            <p:cond delay="499"/>
                                          </p:stCondLst>
                                        </p:cTn>
                                        <p:tgtEl>
                                          <p:spTgt spid="53"/>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42"/>
                                        </p:tgtEl>
                                      </p:cBhvr>
                                    </p:animEffect>
                                    <p:set>
                                      <p:cBhvr>
                                        <p:cTn id="140" dur="1" fill="hold">
                                          <p:stCondLst>
                                            <p:cond delay="499"/>
                                          </p:stCondLst>
                                        </p:cTn>
                                        <p:tgtEl>
                                          <p:spTgt spid="42"/>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53" presetClass="entr" presetSubtype="16" fill="hold" nodeType="clickEffect">
                                  <p:stCondLst>
                                    <p:cond delay="0"/>
                                  </p:stCondLst>
                                  <p:childTnLst>
                                    <p:set>
                                      <p:cBhvr>
                                        <p:cTn id="144" dur="1" fill="hold">
                                          <p:stCondLst>
                                            <p:cond delay="0"/>
                                          </p:stCondLst>
                                        </p:cTn>
                                        <p:tgtEl>
                                          <p:spTgt spid="111"/>
                                        </p:tgtEl>
                                        <p:attrNameLst>
                                          <p:attrName>style.visibility</p:attrName>
                                        </p:attrNameLst>
                                      </p:cBhvr>
                                      <p:to>
                                        <p:strVal val="visible"/>
                                      </p:to>
                                    </p:set>
                                    <p:anim calcmode="lin" valueType="num">
                                      <p:cBhvr>
                                        <p:cTn id="145" dur="500" fill="hold"/>
                                        <p:tgtEl>
                                          <p:spTgt spid="111"/>
                                        </p:tgtEl>
                                        <p:attrNameLst>
                                          <p:attrName>ppt_w</p:attrName>
                                        </p:attrNameLst>
                                      </p:cBhvr>
                                      <p:tavLst>
                                        <p:tav tm="0">
                                          <p:val>
                                            <p:fltVal val="0"/>
                                          </p:val>
                                        </p:tav>
                                        <p:tav tm="100000">
                                          <p:val>
                                            <p:strVal val="#ppt_w"/>
                                          </p:val>
                                        </p:tav>
                                      </p:tavLst>
                                    </p:anim>
                                    <p:anim calcmode="lin" valueType="num">
                                      <p:cBhvr>
                                        <p:cTn id="146" dur="500" fill="hold"/>
                                        <p:tgtEl>
                                          <p:spTgt spid="111"/>
                                        </p:tgtEl>
                                        <p:attrNameLst>
                                          <p:attrName>ppt_h</p:attrName>
                                        </p:attrNameLst>
                                      </p:cBhvr>
                                      <p:tavLst>
                                        <p:tav tm="0">
                                          <p:val>
                                            <p:fltVal val="0"/>
                                          </p:val>
                                        </p:tav>
                                        <p:tav tm="100000">
                                          <p:val>
                                            <p:strVal val="#ppt_h"/>
                                          </p:val>
                                        </p:tav>
                                      </p:tavLst>
                                    </p:anim>
                                    <p:animEffect transition="in" filter="fade">
                                      <p:cBhvr>
                                        <p:cTn id="147" dur="500"/>
                                        <p:tgtEl>
                                          <p:spTgt spid="111"/>
                                        </p:tgtEl>
                                      </p:cBhvr>
                                    </p:animEffect>
                                  </p:childTnLst>
                                </p:cTn>
                              </p:par>
                              <p:par>
                                <p:cTn id="148" presetID="53" presetClass="entr" presetSubtype="16" fill="hold" nodeType="withEffect">
                                  <p:stCondLst>
                                    <p:cond delay="0"/>
                                  </p:stCondLst>
                                  <p:childTnLst>
                                    <p:set>
                                      <p:cBhvr>
                                        <p:cTn id="149" dur="1" fill="hold">
                                          <p:stCondLst>
                                            <p:cond delay="0"/>
                                          </p:stCondLst>
                                        </p:cTn>
                                        <p:tgtEl>
                                          <p:spTgt spid="112"/>
                                        </p:tgtEl>
                                        <p:attrNameLst>
                                          <p:attrName>style.visibility</p:attrName>
                                        </p:attrNameLst>
                                      </p:cBhvr>
                                      <p:to>
                                        <p:strVal val="visible"/>
                                      </p:to>
                                    </p:set>
                                    <p:anim calcmode="lin" valueType="num">
                                      <p:cBhvr>
                                        <p:cTn id="150" dur="500" fill="hold"/>
                                        <p:tgtEl>
                                          <p:spTgt spid="112"/>
                                        </p:tgtEl>
                                        <p:attrNameLst>
                                          <p:attrName>ppt_w</p:attrName>
                                        </p:attrNameLst>
                                      </p:cBhvr>
                                      <p:tavLst>
                                        <p:tav tm="0">
                                          <p:val>
                                            <p:fltVal val="0"/>
                                          </p:val>
                                        </p:tav>
                                        <p:tav tm="100000">
                                          <p:val>
                                            <p:strVal val="#ppt_w"/>
                                          </p:val>
                                        </p:tav>
                                      </p:tavLst>
                                    </p:anim>
                                    <p:anim calcmode="lin" valueType="num">
                                      <p:cBhvr>
                                        <p:cTn id="151" dur="500" fill="hold"/>
                                        <p:tgtEl>
                                          <p:spTgt spid="112"/>
                                        </p:tgtEl>
                                        <p:attrNameLst>
                                          <p:attrName>ppt_h</p:attrName>
                                        </p:attrNameLst>
                                      </p:cBhvr>
                                      <p:tavLst>
                                        <p:tav tm="0">
                                          <p:val>
                                            <p:fltVal val="0"/>
                                          </p:val>
                                        </p:tav>
                                        <p:tav tm="100000">
                                          <p:val>
                                            <p:strVal val="#ppt_h"/>
                                          </p:val>
                                        </p:tav>
                                      </p:tavLst>
                                    </p:anim>
                                    <p:animEffect transition="in" filter="fade">
                                      <p:cBhvr>
                                        <p:cTn id="152" dur="500"/>
                                        <p:tgtEl>
                                          <p:spTgt spid="112"/>
                                        </p:tgtEl>
                                      </p:cBhvr>
                                    </p:animEffect>
                                  </p:childTnLst>
                                </p:cTn>
                              </p:par>
                              <p:par>
                                <p:cTn id="153" presetID="53" presetClass="entr" presetSubtype="16" fill="hold" nodeType="withEffect">
                                  <p:stCondLst>
                                    <p:cond delay="0"/>
                                  </p:stCondLst>
                                  <p:childTnLst>
                                    <p:set>
                                      <p:cBhvr>
                                        <p:cTn id="154" dur="1" fill="hold">
                                          <p:stCondLst>
                                            <p:cond delay="0"/>
                                          </p:stCondLst>
                                        </p:cTn>
                                        <p:tgtEl>
                                          <p:spTgt spid="95"/>
                                        </p:tgtEl>
                                        <p:attrNameLst>
                                          <p:attrName>style.visibility</p:attrName>
                                        </p:attrNameLst>
                                      </p:cBhvr>
                                      <p:to>
                                        <p:strVal val="visible"/>
                                      </p:to>
                                    </p:set>
                                    <p:anim calcmode="lin" valueType="num">
                                      <p:cBhvr>
                                        <p:cTn id="155" dur="500" fill="hold"/>
                                        <p:tgtEl>
                                          <p:spTgt spid="95"/>
                                        </p:tgtEl>
                                        <p:attrNameLst>
                                          <p:attrName>ppt_w</p:attrName>
                                        </p:attrNameLst>
                                      </p:cBhvr>
                                      <p:tavLst>
                                        <p:tav tm="0">
                                          <p:val>
                                            <p:fltVal val="0"/>
                                          </p:val>
                                        </p:tav>
                                        <p:tav tm="100000">
                                          <p:val>
                                            <p:strVal val="#ppt_w"/>
                                          </p:val>
                                        </p:tav>
                                      </p:tavLst>
                                    </p:anim>
                                    <p:anim calcmode="lin" valueType="num">
                                      <p:cBhvr>
                                        <p:cTn id="156" dur="500" fill="hold"/>
                                        <p:tgtEl>
                                          <p:spTgt spid="95"/>
                                        </p:tgtEl>
                                        <p:attrNameLst>
                                          <p:attrName>ppt_h</p:attrName>
                                        </p:attrNameLst>
                                      </p:cBhvr>
                                      <p:tavLst>
                                        <p:tav tm="0">
                                          <p:val>
                                            <p:fltVal val="0"/>
                                          </p:val>
                                        </p:tav>
                                        <p:tav tm="100000">
                                          <p:val>
                                            <p:strVal val="#ppt_h"/>
                                          </p:val>
                                        </p:tav>
                                      </p:tavLst>
                                    </p:anim>
                                    <p:animEffect transition="in" filter="fade">
                                      <p:cBhvr>
                                        <p:cTn id="157" dur="500"/>
                                        <p:tgtEl>
                                          <p:spTgt spid="95"/>
                                        </p:tgtEl>
                                      </p:cBhvr>
                                    </p:animEffect>
                                  </p:childTnLst>
                                </p:cTn>
                              </p:par>
                              <p:par>
                                <p:cTn id="158" presetID="53" presetClass="entr" presetSubtype="16" fill="hold" grpId="0" nodeType="withEffect">
                                  <p:stCondLst>
                                    <p:cond delay="0"/>
                                  </p:stCondLst>
                                  <p:childTnLst>
                                    <p:set>
                                      <p:cBhvr>
                                        <p:cTn id="159" dur="1" fill="hold">
                                          <p:stCondLst>
                                            <p:cond delay="0"/>
                                          </p:stCondLst>
                                        </p:cTn>
                                        <p:tgtEl>
                                          <p:spTgt spid="89"/>
                                        </p:tgtEl>
                                        <p:attrNameLst>
                                          <p:attrName>style.visibility</p:attrName>
                                        </p:attrNameLst>
                                      </p:cBhvr>
                                      <p:to>
                                        <p:strVal val="visible"/>
                                      </p:to>
                                    </p:set>
                                    <p:anim calcmode="lin" valueType="num">
                                      <p:cBhvr>
                                        <p:cTn id="160" dur="500" fill="hold"/>
                                        <p:tgtEl>
                                          <p:spTgt spid="89"/>
                                        </p:tgtEl>
                                        <p:attrNameLst>
                                          <p:attrName>ppt_w</p:attrName>
                                        </p:attrNameLst>
                                      </p:cBhvr>
                                      <p:tavLst>
                                        <p:tav tm="0">
                                          <p:val>
                                            <p:fltVal val="0"/>
                                          </p:val>
                                        </p:tav>
                                        <p:tav tm="100000">
                                          <p:val>
                                            <p:strVal val="#ppt_w"/>
                                          </p:val>
                                        </p:tav>
                                      </p:tavLst>
                                    </p:anim>
                                    <p:anim calcmode="lin" valueType="num">
                                      <p:cBhvr>
                                        <p:cTn id="161" dur="500" fill="hold"/>
                                        <p:tgtEl>
                                          <p:spTgt spid="89"/>
                                        </p:tgtEl>
                                        <p:attrNameLst>
                                          <p:attrName>ppt_h</p:attrName>
                                        </p:attrNameLst>
                                      </p:cBhvr>
                                      <p:tavLst>
                                        <p:tav tm="0">
                                          <p:val>
                                            <p:fltVal val="0"/>
                                          </p:val>
                                        </p:tav>
                                        <p:tav tm="100000">
                                          <p:val>
                                            <p:strVal val="#ppt_h"/>
                                          </p:val>
                                        </p:tav>
                                      </p:tavLst>
                                    </p:anim>
                                    <p:animEffect transition="in" filter="fade">
                                      <p:cBhvr>
                                        <p:cTn id="162" dur="500"/>
                                        <p:tgtEl>
                                          <p:spTgt spid="89"/>
                                        </p:tgtEl>
                                      </p:cBhvr>
                                    </p:animEffect>
                                  </p:childTnLst>
                                </p:cTn>
                              </p:par>
                            </p:childTnLst>
                          </p:cTn>
                        </p:par>
                      </p:childTnLst>
                    </p:cTn>
                  </p:par>
                  <p:par>
                    <p:cTn id="163" fill="hold">
                      <p:stCondLst>
                        <p:cond delay="indefinite"/>
                      </p:stCondLst>
                      <p:childTnLst>
                        <p:par>
                          <p:cTn id="164" fill="hold">
                            <p:stCondLst>
                              <p:cond delay="0"/>
                            </p:stCondLst>
                            <p:childTnLst>
                              <p:par>
                                <p:cTn id="165" presetID="53" presetClass="entr" presetSubtype="16" fill="hold" nodeType="clickEffect">
                                  <p:stCondLst>
                                    <p:cond delay="0"/>
                                  </p:stCondLst>
                                  <p:childTnLst>
                                    <p:set>
                                      <p:cBhvr>
                                        <p:cTn id="166" dur="1" fill="hold">
                                          <p:stCondLst>
                                            <p:cond delay="0"/>
                                          </p:stCondLst>
                                        </p:cTn>
                                        <p:tgtEl>
                                          <p:spTgt spid="113"/>
                                        </p:tgtEl>
                                        <p:attrNameLst>
                                          <p:attrName>style.visibility</p:attrName>
                                        </p:attrNameLst>
                                      </p:cBhvr>
                                      <p:to>
                                        <p:strVal val="visible"/>
                                      </p:to>
                                    </p:set>
                                    <p:anim calcmode="lin" valueType="num">
                                      <p:cBhvr>
                                        <p:cTn id="167" dur="500" fill="hold"/>
                                        <p:tgtEl>
                                          <p:spTgt spid="113"/>
                                        </p:tgtEl>
                                        <p:attrNameLst>
                                          <p:attrName>ppt_w</p:attrName>
                                        </p:attrNameLst>
                                      </p:cBhvr>
                                      <p:tavLst>
                                        <p:tav tm="0">
                                          <p:val>
                                            <p:fltVal val="0"/>
                                          </p:val>
                                        </p:tav>
                                        <p:tav tm="100000">
                                          <p:val>
                                            <p:strVal val="#ppt_w"/>
                                          </p:val>
                                        </p:tav>
                                      </p:tavLst>
                                    </p:anim>
                                    <p:anim calcmode="lin" valueType="num">
                                      <p:cBhvr>
                                        <p:cTn id="168" dur="500" fill="hold"/>
                                        <p:tgtEl>
                                          <p:spTgt spid="113"/>
                                        </p:tgtEl>
                                        <p:attrNameLst>
                                          <p:attrName>ppt_h</p:attrName>
                                        </p:attrNameLst>
                                      </p:cBhvr>
                                      <p:tavLst>
                                        <p:tav tm="0">
                                          <p:val>
                                            <p:fltVal val="0"/>
                                          </p:val>
                                        </p:tav>
                                        <p:tav tm="100000">
                                          <p:val>
                                            <p:strVal val="#ppt_h"/>
                                          </p:val>
                                        </p:tav>
                                      </p:tavLst>
                                    </p:anim>
                                    <p:animEffect transition="in" filter="fade">
                                      <p:cBhvr>
                                        <p:cTn id="169" dur="500"/>
                                        <p:tgtEl>
                                          <p:spTgt spid="113"/>
                                        </p:tgtEl>
                                      </p:cBhvr>
                                    </p:animEffect>
                                  </p:childTnLst>
                                </p:cTn>
                              </p:par>
                              <p:par>
                                <p:cTn id="170" presetID="53" presetClass="entr" presetSubtype="16" fill="hold" nodeType="withEffect">
                                  <p:stCondLst>
                                    <p:cond delay="0"/>
                                  </p:stCondLst>
                                  <p:childTnLst>
                                    <p:set>
                                      <p:cBhvr>
                                        <p:cTn id="171" dur="1" fill="hold">
                                          <p:stCondLst>
                                            <p:cond delay="0"/>
                                          </p:stCondLst>
                                        </p:cTn>
                                        <p:tgtEl>
                                          <p:spTgt spid="114"/>
                                        </p:tgtEl>
                                        <p:attrNameLst>
                                          <p:attrName>style.visibility</p:attrName>
                                        </p:attrNameLst>
                                      </p:cBhvr>
                                      <p:to>
                                        <p:strVal val="visible"/>
                                      </p:to>
                                    </p:set>
                                    <p:anim calcmode="lin" valueType="num">
                                      <p:cBhvr>
                                        <p:cTn id="172" dur="500" fill="hold"/>
                                        <p:tgtEl>
                                          <p:spTgt spid="114"/>
                                        </p:tgtEl>
                                        <p:attrNameLst>
                                          <p:attrName>ppt_w</p:attrName>
                                        </p:attrNameLst>
                                      </p:cBhvr>
                                      <p:tavLst>
                                        <p:tav tm="0">
                                          <p:val>
                                            <p:fltVal val="0"/>
                                          </p:val>
                                        </p:tav>
                                        <p:tav tm="100000">
                                          <p:val>
                                            <p:strVal val="#ppt_w"/>
                                          </p:val>
                                        </p:tav>
                                      </p:tavLst>
                                    </p:anim>
                                    <p:anim calcmode="lin" valueType="num">
                                      <p:cBhvr>
                                        <p:cTn id="173" dur="500" fill="hold"/>
                                        <p:tgtEl>
                                          <p:spTgt spid="114"/>
                                        </p:tgtEl>
                                        <p:attrNameLst>
                                          <p:attrName>ppt_h</p:attrName>
                                        </p:attrNameLst>
                                      </p:cBhvr>
                                      <p:tavLst>
                                        <p:tav tm="0">
                                          <p:val>
                                            <p:fltVal val="0"/>
                                          </p:val>
                                        </p:tav>
                                        <p:tav tm="100000">
                                          <p:val>
                                            <p:strVal val="#ppt_h"/>
                                          </p:val>
                                        </p:tav>
                                      </p:tavLst>
                                    </p:anim>
                                    <p:animEffect transition="in" filter="fade">
                                      <p:cBhvr>
                                        <p:cTn id="174" dur="500"/>
                                        <p:tgtEl>
                                          <p:spTgt spid="114"/>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90"/>
                                        </p:tgtEl>
                                        <p:attrNameLst>
                                          <p:attrName>style.visibility</p:attrName>
                                        </p:attrNameLst>
                                      </p:cBhvr>
                                      <p:to>
                                        <p:strVal val="visible"/>
                                      </p:to>
                                    </p:set>
                                    <p:anim calcmode="lin" valueType="num">
                                      <p:cBhvr>
                                        <p:cTn id="177" dur="500" fill="hold"/>
                                        <p:tgtEl>
                                          <p:spTgt spid="90"/>
                                        </p:tgtEl>
                                        <p:attrNameLst>
                                          <p:attrName>ppt_w</p:attrName>
                                        </p:attrNameLst>
                                      </p:cBhvr>
                                      <p:tavLst>
                                        <p:tav tm="0">
                                          <p:val>
                                            <p:fltVal val="0"/>
                                          </p:val>
                                        </p:tav>
                                        <p:tav tm="100000">
                                          <p:val>
                                            <p:strVal val="#ppt_w"/>
                                          </p:val>
                                        </p:tav>
                                      </p:tavLst>
                                    </p:anim>
                                    <p:anim calcmode="lin" valueType="num">
                                      <p:cBhvr>
                                        <p:cTn id="178" dur="500" fill="hold"/>
                                        <p:tgtEl>
                                          <p:spTgt spid="90"/>
                                        </p:tgtEl>
                                        <p:attrNameLst>
                                          <p:attrName>ppt_h</p:attrName>
                                        </p:attrNameLst>
                                      </p:cBhvr>
                                      <p:tavLst>
                                        <p:tav tm="0">
                                          <p:val>
                                            <p:fltVal val="0"/>
                                          </p:val>
                                        </p:tav>
                                        <p:tav tm="100000">
                                          <p:val>
                                            <p:strVal val="#ppt_h"/>
                                          </p:val>
                                        </p:tav>
                                      </p:tavLst>
                                    </p:anim>
                                    <p:animEffect transition="in" filter="fade">
                                      <p:cBhvr>
                                        <p:cTn id="179" dur="500"/>
                                        <p:tgtEl>
                                          <p:spTgt spid="90"/>
                                        </p:tgtEl>
                                      </p:cBhvr>
                                    </p:animEffect>
                                  </p:childTnLst>
                                </p:cTn>
                              </p:par>
                              <p:par>
                                <p:cTn id="180" presetID="53" presetClass="entr" presetSubtype="16" fill="hold" nodeType="withEffect">
                                  <p:stCondLst>
                                    <p:cond delay="0"/>
                                  </p:stCondLst>
                                  <p:childTnLst>
                                    <p:set>
                                      <p:cBhvr>
                                        <p:cTn id="181" dur="1" fill="hold">
                                          <p:stCondLst>
                                            <p:cond delay="0"/>
                                          </p:stCondLst>
                                        </p:cTn>
                                        <p:tgtEl>
                                          <p:spTgt spid="70"/>
                                        </p:tgtEl>
                                        <p:attrNameLst>
                                          <p:attrName>style.visibility</p:attrName>
                                        </p:attrNameLst>
                                      </p:cBhvr>
                                      <p:to>
                                        <p:strVal val="visible"/>
                                      </p:to>
                                    </p:set>
                                    <p:anim calcmode="lin" valueType="num">
                                      <p:cBhvr>
                                        <p:cTn id="182" dur="500" fill="hold"/>
                                        <p:tgtEl>
                                          <p:spTgt spid="70"/>
                                        </p:tgtEl>
                                        <p:attrNameLst>
                                          <p:attrName>ppt_w</p:attrName>
                                        </p:attrNameLst>
                                      </p:cBhvr>
                                      <p:tavLst>
                                        <p:tav tm="0">
                                          <p:val>
                                            <p:fltVal val="0"/>
                                          </p:val>
                                        </p:tav>
                                        <p:tav tm="100000">
                                          <p:val>
                                            <p:strVal val="#ppt_w"/>
                                          </p:val>
                                        </p:tav>
                                      </p:tavLst>
                                    </p:anim>
                                    <p:anim calcmode="lin" valueType="num">
                                      <p:cBhvr>
                                        <p:cTn id="183" dur="500" fill="hold"/>
                                        <p:tgtEl>
                                          <p:spTgt spid="70"/>
                                        </p:tgtEl>
                                        <p:attrNameLst>
                                          <p:attrName>ppt_h</p:attrName>
                                        </p:attrNameLst>
                                      </p:cBhvr>
                                      <p:tavLst>
                                        <p:tav tm="0">
                                          <p:val>
                                            <p:fltVal val="0"/>
                                          </p:val>
                                        </p:tav>
                                        <p:tav tm="100000">
                                          <p:val>
                                            <p:strVal val="#ppt_h"/>
                                          </p:val>
                                        </p:tav>
                                      </p:tavLst>
                                    </p:anim>
                                    <p:animEffect transition="in" filter="fade">
                                      <p:cBhvr>
                                        <p:cTn id="184" dur="500"/>
                                        <p:tgtEl>
                                          <p:spTgt spid="70"/>
                                        </p:tgtEl>
                                      </p:cBhvr>
                                    </p:animEffect>
                                  </p:childTnLst>
                                </p:cTn>
                              </p:par>
                              <p:par>
                                <p:cTn id="185" presetID="10" presetClass="exit" presetSubtype="0" fill="hold" grpId="1" nodeType="withEffect">
                                  <p:stCondLst>
                                    <p:cond delay="0"/>
                                  </p:stCondLst>
                                  <p:childTnLst>
                                    <p:animEffect transition="out" filter="fade">
                                      <p:cBhvr>
                                        <p:cTn id="186" dur="500"/>
                                        <p:tgtEl>
                                          <p:spTgt spid="128"/>
                                        </p:tgtEl>
                                      </p:cBhvr>
                                    </p:animEffect>
                                    <p:set>
                                      <p:cBhvr>
                                        <p:cTn id="187" dur="1" fill="hold">
                                          <p:stCondLst>
                                            <p:cond delay="499"/>
                                          </p:stCondLst>
                                        </p:cTn>
                                        <p:tgtEl>
                                          <p:spTgt spid="128"/>
                                        </p:tgtEl>
                                        <p:attrNameLst>
                                          <p:attrName>style.visibility</p:attrName>
                                        </p:attrNameLst>
                                      </p:cBhvr>
                                      <p:to>
                                        <p:strVal val="hidden"/>
                                      </p:to>
                                    </p:set>
                                  </p:childTnLst>
                                </p:cTn>
                              </p:par>
                              <p:par>
                                <p:cTn id="188" presetID="10" presetClass="entr" presetSubtype="0" fill="hold" grpId="0" nodeType="withEffect">
                                  <p:stCondLst>
                                    <p:cond delay="0"/>
                                  </p:stCondLst>
                                  <p:childTnLst>
                                    <p:set>
                                      <p:cBhvr>
                                        <p:cTn id="189" dur="1" fill="hold">
                                          <p:stCondLst>
                                            <p:cond delay="0"/>
                                          </p:stCondLst>
                                        </p:cTn>
                                        <p:tgtEl>
                                          <p:spTgt spid="129"/>
                                        </p:tgtEl>
                                        <p:attrNameLst>
                                          <p:attrName>style.visibility</p:attrName>
                                        </p:attrNameLst>
                                      </p:cBhvr>
                                      <p:to>
                                        <p:strVal val="visible"/>
                                      </p:to>
                                    </p:set>
                                    <p:animEffect transition="in" filter="fade">
                                      <p:cBhvr>
                                        <p:cTn id="190" dur="500"/>
                                        <p:tgtEl>
                                          <p:spTgt spid="129"/>
                                        </p:tgtEl>
                                      </p:cBhvr>
                                    </p:animEffect>
                                  </p:childTnLst>
                                </p:cTn>
                              </p:par>
                              <p:par>
                                <p:cTn id="191" presetID="10" presetClass="exit" presetSubtype="0" fill="hold" grpId="1" nodeType="withEffect">
                                  <p:stCondLst>
                                    <p:cond delay="0"/>
                                  </p:stCondLst>
                                  <p:childTnLst>
                                    <p:animEffect transition="out" filter="fade">
                                      <p:cBhvr>
                                        <p:cTn id="192" dur="500"/>
                                        <p:tgtEl>
                                          <p:spTgt spid="56"/>
                                        </p:tgtEl>
                                      </p:cBhvr>
                                    </p:animEffect>
                                    <p:set>
                                      <p:cBhvr>
                                        <p:cTn id="193" dur="1" fill="hold">
                                          <p:stCondLst>
                                            <p:cond delay="499"/>
                                          </p:stCondLst>
                                        </p:cTn>
                                        <p:tgtEl>
                                          <p:spTgt spid="56"/>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44"/>
                                        </p:tgtEl>
                                      </p:cBhvr>
                                    </p:animEffect>
                                    <p:set>
                                      <p:cBhvr>
                                        <p:cTn id="196" dur="1" fill="hold">
                                          <p:stCondLst>
                                            <p:cond delay="499"/>
                                          </p:stCondLst>
                                        </p:cTn>
                                        <p:tgtEl>
                                          <p:spTgt spid="44"/>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53" presetClass="entr" presetSubtype="16" fill="hold" nodeType="clickEffect">
                                  <p:stCondLst>
                                    <p:cond delay="0"/>
                                  </p:stCondLst>
                                  <p:childTnLst>
                                    <p:set>
                                      <p:cBhvr>
                                        <p:cTn id="200" dur="1" fill="hold">
                                          <p:stCondLst>
                                            <p:cond delay="0"/>
                                          </p:stCondLst>
                                        </p:cTn>
                                        <p:tgtEl>
                                          <p:spTgt spid="71"/>
                                        </p:tgtEl>
                                        <p:attrNameLst>
                                          <p:attrName>style.visibility</p:attrName>
                                        </p:attrNameLst>
                                      </p:cBhvr>
                                      <p:to>
                                        <p:strVal val="visible"/>
                                      </p:to>
                                    </p:set>
                                    <p:anim calcmode="lin" valueType="num">
                                      <p:cBhvr>
                                        <p:cTn id="201" dur="500" fill="hold"/>
                                        <p:tgtEl>
                                          <p:spTgt spid="71"/>
                                        </p:tgtEl>
                                        <p:attrNameLst>
                                          <p:attrName>ppt_w</p:attrName>
                                        </p:attrNameLst>
                                      </p:cBhvr>
                                      <p:tavLst>
                                        <p:tav tm="0">
                                          <p:val>
                                            <p:fltVal val="0"/>
                                          </p:val>
                                        </p:tav>
                                        <p:tav tm="100000">
                                          <p:val>
                                            <p:strVal val="#ppt_w"/>
                                          </p:val>
                                        </p:tav>
                                      </p:tavLst>
                                    </p:anim>
                                    <p:anim calcmode="lin" valueType="num">
                                      <p:cBhvr>
                                        <p:cTn id="202" dur="500" fill="hold"/>
                                        <p:tgtEl>
                                          <p:spTgt spid="71"/>
                                        </p:tgtEl>
                                        <p:attrNameLst>
                                          <p:attrName>ppt_h</p:attrName>
                                        </p:attrNameLst>
                                      </p:cBhvr>
                                      <p:tavLst>
                                        <p:tav tm="0">
                                          <p:val>
                                            <p:fltVal val="0"/>
                                          </p:val>
                                        </p:tav>
                                        <p:tav tm="100000">
                                          <p:val>
                                            <p:strVal val="#ppt_h"/>
                                          </p:val>
                                        </p:tav>
                                      </p:tavLst>
                                    </p:anim>
                                    <p:animEffect transition="in" filter="fade">
                                      <p:cBhvr>
                                        <p:cTn id="203" dur="500"/>
                                        <p:tgtEl>
                                          <p:spTgt spid="71"/>
                                        </p:tgtEl>
                                      </p:cBhvr>
                                    </p:animEffect>
                                  </p:childTnLst>
                                </p:cTn>
                              </p:par>
                              <p:par>
                                <p:cTn id="204" presetID="53" presetClass="entr" presetSubtype="16" fill="hold" grpId="0" nodeType="withEffect">
                                  <p:stCondLst>
                                    <p:cond delay="0"/>
                                  </p:stCondLst>
                                  <p:childTnLst>
                                    <p:set>
                                      <p:cBhvr>
                                        <p:cTn id="205" dur="1" fill="hold">
                                          <p:stCondLst>
                                            <p:cond delay="0"/>
                                          </p:stCondLst>
                                        </p:cTn>
                                        <p:tgtEl>
                                          <p:spTgt spid="93"/>
                                        </p:tgtEl>
                                        <p:attrNameLst>
                                          <p:attrName>style.visibility</p:attrName>
                                        </p:attrNameLst>
                                      </p:cBhvr>
                                      <p:to>
                                        <p:strVal val="visible"/>
                                      </p:to>
                                    </p:set>
                                    <p:anim calcmode="lin" valueType="num">
                                      <p:cBhvr>
                                        <p:cTn id="206" dur="500" fill="hold"/>
                                        <p:tgtEl>
                                          <p:spTgt spid="93"/>
                                        </p:tgtEl>
                                        <p:attrNameLst>
                                          <p:attrName>ppt_w</p:attrName>
                                        </p:attrNameLst>
                                      </p:cBhvr>
                                      <p:tavLst>
                                        <p:tav tm="0">
                                          <p:val>
                                            <p:fltVal val="0"/>
                                          </p:val>
                                        </p:tav>
                                        <p:tav tm="100000">
                                          <p:val>
                                            <p:strVal val="#ppt_w"/>
                                          </p:val>
                                        </p:tav>
                                      </p:tavLst>
                                    </p:anim>
                                    <p:anim calcmode="lin" valueType="num">
                                      <p:cBhvr>
                                        <p:cTn id="207" dur="500" fill="hold"/>
                                        <p:tgtEl>
                                          <p:spTgt spid="93"/>
                                        </p:tgtEl>
                                        <p:attrNameLst>
                                          <p:attrName>ppt_h</p:attrName>
                                        </p:attrNameLst>
                                      </p:cBhvr>
                                      <p:tavLst>
                                        <p:tav tm="0">
                                          <p:val>
                                            <p:fltVal val="0"/>
                                          </p:val>
                                        </p:tav>
                                        <p:tav tm="100000">
                                          <p:val>
                                            <p:strVal val="#ppt_h"/>
                                          </p:val>
                                        </p:tav>
                                      </p:tavLst>
                                    </p:anim>
                                    <p:animEffect transition="in" filter="fade">
                                      <p:cBhvr>
                                        <p:cTn id="208" dur="500"/>
                                        <p:tgtEl>
                                          <p:spTgt spid="93"/>
                                        </p:tgtEl>
                                      </p:cBhvr>
                                    </p:animEffect>
                                  </p:childTnLst>
                                </p:cTn>
                              </p:par>
                              <p:par>
                                <p:cTn id="209" presetID="53" presetClass="entr" presetSubtype="16" fill="hold" nodeType="withEffect">
                                  <p:stCondLst>
                                    <p:cond delay="0"/>
                                  </p:stCondLst>
                                  <p:childTnLst>
                                    <p:set>
                                      <p:cBhvr>
                                        <p:cTn id="210" dur="1" fill="hold">
                                          <p:stCondLst>
                                            <p:cond delay="0"/>
                                          </p:stCondLst>
                                        </p:cTn>
                                        <p:tgtEl>
                                          <p:spTgt spid="63"/>
                                        </p:tgtEl>
                                        <p:attrNameLst>
                                          <p:attrName>style.visibility</p:attrName>
                                        </p:attrNameLst>
                                      </p:cBhvr>
                                      <p:to>
                                        <p:strVal val="visible"/>
                                      </p:to>
                                    </p:set>
                                    <p:anim calcmode="lin" valueType="num">
                                      <p:cBhvr>
                                        <p:cTn id="211" dur="500" fill="hold"/>
                                        <p:tgtEl>
                                          <p:spTgt spid="63"/>
                                        </p:tgtEl>
                                        <p:attrNameLst>
                                          <p:attrName>ppt_w</p:attrName>
                                        </p:attrNameLst>
                                      </p:cBhvr>
                                      <p:tavLst>
                                        <p:tav tm="0">
                                          <p:val>
                                            <p:fltVal val="0"/>
                                          </p:val>
                                        </p:tav>
                                        <p:tav tm="100000">
                                          <p:val>
                                            <p:strVal val="#ppt_w"/>
                                          </p:val>
                                        </p:tav>
                                      </p:tavLst>
                                    </p:anim>
                                    <p:anim calcmode="lin" valueType="num">
                                      <p:cBhvr>
                                        <p:cTn id="212" dur="500" fill="hold"/>
                                        <p:tgtEl>
                                          <p:spTgt spid="63"/>
                                        </p:tgtEl>
                                        <p:attrNameLst>
                                          <p:attrName>ppt_h</p:attrName>
                                        </p:attrNameLst>
                                      </p:cBhvr>
                                      <p:tavLst>
                                        <p:tav tm="0">
                                          <p:val>
                                            <p:fltVal val="0"/>
                                          </p:val>
                                        </p:tav>
                                        <p:tav tm="100000">
                                          <p:val>
                                            <p:strVal val="#ppt_h"/>
                                          </p:val>
                                        </p:tav>
                                      </p:tavLst>
                                    </p:anim>
                                    <p:animEffect transition="in" filter="fade">
                                      <p:cBhvr>
                                        <p:cTn id="213" dur="500"/>
                                        <p:tgtEl>
                                          <p:spTgt spid="63"/>
                                        </p:tgtEl>
                                      </p:cBhvr>
                                    </p:animEffect>
                                  </p:childTnLst>
                                </p:cTn>
                              </p:par>
                            </p:childTnLst>
                          </p:cTn>
                        </p:par>
                      </p:childTnLst>
                    </p:cTn>
                  </p:par>
                  <p:par>
                    <p:cTn id="214" fill="hold">
                      <p:stCondLst>
                        <p:cond delay="indefinite"/>
                      </p:stCondLst>
                      <p:childTnLst>
                        <p:par>
                          <p:cTn id="215" fill="hold">
                            <p:stCondLst>
                              <p:cond delay="0"/>
                            </p:stCondLst>
                            <p:childTnLst>
                              <p:par>
                                <p:cTn id="216" presetID="53" presetClass="entr" presetSubtype="16"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anim calcmode="lin" valueType="num">
                                      <p:cBhvr>
                                        <p:cTn id="218" dur="500" fill="hold"/>
                                        <p:tgtEl>
                                          <p:spTgt spid="66"/>
                                        </p:tgtEl>
                                        <p:attrNameLst>
                                          <p:attrName>ppt_w</p:attrName>
                                        </p:attrNameLst>
                                      </p:cBhvr>
                                      <p:tavLst>
                                        <p:tav tm="0">
                                          <p:val>
                                            <p:fltVal val="0"/>
                                          </p:val>
                                        </p:tav>
                                        <p:tav tm="100000">
                                          <p:val>
                                            <p:strVal val="#ppt_w"/>
                                          </p:val>
                                        </p:tav>
                                      </p:tavLst>
                                    </p:anim>
                                    <p:anim calcmode="lin" valueType="num">
                                      <p:cBhvr>
                                        <p:cTn id="219" dur="500" fill="hold"/>
                                        <p:tgtEl>
                                          <p:spTgt spid="66"/>
                                        </p:tgtEl>
                                        <p:attrNameLst>
                                          <p:attrName>ppt_h</p:attrName>
                                        </p:attrNameLst>
                                      </p:cBhvr>
                                      <p:tavLst>
                                        <p:tav tm="0">
                                          <p:val>
                                            <p:fltVal val="0"/>
                                          </p:val>
                                        </p:tav>
                                        <p:tav tm="100000">
                                          <p:val>
                                            <p:strVal val="#ppt_h"/>
                                          </p:val>
                                        </p:tav>
                                      </p:tavLst>
                                    </p:anim>
                                    <p:animEffect transition="in" filter="fade">
                                      <p:cBhvr>
                                        <p:cTn id="220" dur="500"/>
                                        <p:tgtEl>
                                          <p:spTgt spid="66"/>
                                        </p:tgtEl>
                                      </p:cBhvr>
                                    </p:animEffect>
                                  </p:childTnLst>
                                </p:cTn>
                              </p:par>
                              <p:par>
                                <p:cTn id="221" presetID="53" presetClass="entr" presetSubtype="16" fill="hold" nodeType="withEffect">
                                  <p:stCondLst>
                                    <p:cond delay="0"/>
                                  </p:stCondLst>
                                  <p:childTnLst>
                                    <p:set>
                                      <p:cBhvr>
                                        <p:cTn id="222" dur="1" fill="hold">
                                          <p:stCondLst>
                                            <p:cond delay="0"/>
                                          </p:stCondLst>
                                        </p:cTn>
                                        <p:tgtEl>
                                          <p:spTgt spid="65"/>
                                        </p:tgtEl>
                                        <p:attrNameLst>
                                          <p:attrName>style.visibility</p:attrName>
                                        </p:attrNameLst>
                                      </p:cBhvr>
                                      <p:to>
                                        <p:strVal val="visible"/>
                                      </p:to>
                                    </p:set>
                                    <p:anim calcmode="lin" valueType="num">
                                      <p:cBhvr>
                                        <p:cTn id="223" dur="500" fill="hold"/>
                                        <p:tgtEl>
                                          <p:spTgt spid="65"/>
                                        </p:tgtEl>
                                        <p:attrNameLst>
                                          <p:attrName>ppt_w</p:attrName>
                                        </p:attrNameLst>
                                      </p:cBhvr>
                                      <p:tavLst>
                                        <p:tav tm="0">
                                          <p:val>
                                            <p:fltVal val="0"/>
                                          </p:val>
                                        </p:tav>
                                        <p:tav tm="100000">
                                          <p:val>
                                            <p:strVal val="#ppt_w"/>
                                          </p:val>
                                        </p:tav>
                                      </p:tavLst>
                                    </p:anim>
                                    <p:anim calcmode="lin" valueType="num">
                                      <p:cBhvr>
                                        <p:cTn id="224" dur="500" fill="hold"/>
                                        <p:tgtEl>
                                          <p:spTgt spid="65"/>
                                        </p:tgtEl>
                                        <p:attrNameLst>
                                          <p:attrName>ppt_h</p:attrName>
                                        </p:attrNameLst>
                                      </p:cBhvr>
                                      <p:tavLst>
                                        <p:tav tm="0">
                                          <p:val>
                                            <p:fltVal val="0"/>
                                          </p:val>
                                        </p:tav>
                                        <p:tav tm="100000">
                                          <p:val>
                                            <p:strVal val="#ppt_h"/>
                                          </p:val>
                                        </p:tav>
                                      </p:tavLst>
                                    </p:anim>
                                    <p:animEffect transition="in" filter="fade">
                                      <p:cBhvr>
                                        <p:cTn id="225" dur="500"/>
                                        <p:tgtEl>
                                          <p:spTgt spid="65"/>
                                        </p:tgtEl>
                                      </p:cBhvr>
                                    </p:animEffect>
                                  </p:childTnLst>
                                </p:cTn>
                              </p:par>
                              <p:par>
                                <p:cTn id="226" presetID="53" presetClass="entr" presetSubtype="16" fill="hold" nodeType="withEffect">
                                  <p:stCondLst>
                                    <p:cond delay="0"/>
                                  </p:stCondLst>
                                  <p:childTnLst>
                                    <p:set>
                                      <p:cBhvr>
                                        <p:cTn id="227" dur="1" fill="hold">
                                          <p:stCondLst>
                                            <p:cond delay="0"/>
                                          </p:stCondLst>
                                        </p:cTn>
                                        <p:tgtEl>
                                          <p:spTgt spid="64"/>
                                        </p:tgtEl>
                                        <p:attrNameLst>
                                          <p:attrName>style.visibility</p:attrName>
                                        </p:attrNameLst>
                                      </p:cBhvr>
                                      <p:to>
                                        <p:strVal val="visible"/>
                                      </p:to>
                                    </p:set>
                                    <p:anim calcmode="lin" valueType="num">
                                      <p:cBhvr>
                                        <p:cTn id="228" dur="500" fill="hold"/>
                                        <p:tgtEl>
                                          <p:spTgt spid="64"/>
                                        </p:tgtEl>
                                        <p:attrNameLst>
                                          <p:attrName>ppt_w</p:attrName>
                                        </p:attrNameLst>
                                      </p:cBhvr>
                                      <p:tavLst>
                                        <p:tav tm="0">
                                          <p:val>
                                            <p:fltVal val="0"/>
                                          </p:val>
                                        </p:tav>
                                        <p:tav tm="100000">
                                          <p:val>
                                            <p:strVal val="#ppt_w"/>
                                          </p:val>
                                        </p:tav>
                                      </p:tavLst>
                                    </p:anim>
                                    <p:anim calcmode="lin" valueType="num">
                                      <p:cBhvr>
                                        <p:cTn id="229" dur="500" fill="hold"/>
                                        <p:tgtEl>
                                          <p:spTgt spid="64"/>
                                        </p:tgtEl>
                                        <p:attrNameLst>
                                          <p:attrName>ppt_h</p:attrName>
                                        </p:attrNameLst>
                                      </p:cBhvr>
                                      <p:tavLst>
                                        <p:tav tm="0">
                                          <p:val>
                                            <p:fltVal val="0"/>
                                          </p:val>
                                        </p:tav>
                                        <p:tav tm="100000">
                                          <p:val>
                                            <p:strVal val="#ppt_h"/>
                                          </p:val>
                                        </p:tav>
                                      </p:tavLst>
                                    </p:anim>
                                    <p:animEffect transition="in" filter="fade">
                                      <p:cBhvr>
                                        <p:cTn id="230" dur="500"/>
                                        <p:tgtEl>
                                          <p:spTgt spid="64"/>
                                        </p:tgtEl>
                                      </p:cBhvr>
                                    </p:animEffect>
                                  </p:childTnLst>
                                </p:cTn>
                              </p:par>
                              <p:par>
                                <p:cTn id="231" presetID="53" presetClass="entr" presetSubtype="16" fill="hold" grpId="2" nodeType="withEffect">
                                  <p:stCondLst>
                                    <p:cond delay="0"/>
                                  </p:stCondLst>
                                  <p:childTnLst>
                                    <p:set>
                                      <p:cBhvr>
                                        <p:cTn id="232" dur="1" fill="hold">
                                          <p:stCondLst>
                                            <p:cond delay="0"/>
                                          </p:stCondLst>
                                        </p:cTn>
                                        <p:tgtEl>
                                          <p:spTgt spid="33"/>
                                        </p:tgtEl>
                                        <p:attrNameLst>
                                          <p:attrName>style.visibility</p:attrName>
                                        </p:attrNameLst>
                                      </p:cBhvr>
                                      <p:to>
                                        <p:strVal val="visible"/>
                                      </p:to>
                                    </p:set>
                                    <p:anim calcmode="lin" valueType="num">
                                      <p:cBhvr>
                                        <p:cTn id="233" dur="500" fill="hold"/>
                                        <p:tgtEl>
                                          <p:spTgt spid="33"/>
                                        </p:tgtEl>
                                        <p:attrNameLst>
                                          <p:attrName>ppt_w</p:attrName>
                                        </p:attrNameLst>
                                      </p:cBhvr>
                                      <p:tavLst>
                                        <p:tav tm="0">
                                          <p:val>
                                            <p:fltVal val="0"/>
                                          </p:val>
                                        </p:tav>
                                        <p:tav tm="100000">
                                          <p:val>
                                            <p:strVal val="#ppt_w"/>
                                          </p:val>
                                        </p:tav>
                                      </p:tavLst>
                                    </p:anim>
                                    <p:anim calcmode="lin" valueType="num">
                                      <p:cBhvr>
                                        <p:cTn id="234" dur="500" fill="hold"/>
                                        <p:tgtEl>
                                          <p:spTgt spid="33"/>
                                        </p:tgtEl>
                                        <p:attrNameLst>
                                          <p:attrName>ppt_h</p:attrName>
                                        </p:attrNameLst>
                                      </p:cBhvr>
                                      <p:tavLst>
                                        <p:tav tm="0">
                                          <p:val>
                                            <p:fltVal val="0"/>
                                          </p:val>
                                        </p:tav>
                                        <p:tav tm="100000">
                                          <p:val>
                                            <p:strVal val="#ppt_h"/>
                                          </p:val>
                                        </p:tav>
                                      </p:tavLst>
                                    </p:anim>
                                    <p:animEffect transition="in" filter="fade">
                                      <p:cBhvr>
                                        <p:cTn id="235" dur="500"/>
                                        <p:tgtEl>
                                          <p:spTgt spid="33"/>
                                        </p:tgtEl>
                                      </p:cBhvr>
                                    </p:animEffect>
                                  </p:childTnLst>
                                </p:cTn>
                              </p:par>
                            </p:childTnLst>
                          </p:cTn>
                        </p:par>
                      </p:childTnLst>
                    </p:cTn>
                  </p:par>
                  <p:par>
                    <p:cTn id="236" fill="hold">
                      <p:stCondLst>
                        <p:cond delay="indefinite"/>
                      </p:stCondLst>
                      <p:childTnLst>
                        <p:par>
                          <p:cTn id="237" fill="hold">
                            <p:stCondLst>
                              <p:cond delay="0"/>
                            </p:stCondLst>
                            <p:childTnLst>
                              <p:par>
                                <p:cTn id="238" presetID="53" presetClass="entr" presetSubtype="16" fill="hold" nodeType="clickEffect">
                                  <p:stCondLst>
                                    <p:cond delay="0"/>
                                  </p:stCondLst>
                                  <p:childTnLst>
                                    <p:set>
                                      <p:cBhvr>
                                        <p:cTn id="239" dur="1" fill="hold">
                                          <p:stCondLst>
                                            <p:cond delay="0"/>
                                          </p:stCondLst>
                                        </p:cTn>
                                        <p:tgtEl>
                                          <p:spTgt spid="67"/>
                                        </p:tgtEl>
                                        <p:attrNameLst>
                                          <p:attrName>style.visibility</p:attrName>
                                        </p:attrNameLst>
                                      </p:cBhvr>
                                      <p:to>
                                        <p:strVal val="visible"/>
                                      </p:to>
                                    </p:set>
                                    <p:anim calcmode="lin" valueType="num">
                                      <p:cBhvr>
                                        <p:cTn id="240" dur="500" fill="hold"/>
                                        <p:tgtEl>
                                          <p:spTgt spid="67"/>
                                        </p:tgtEl>
                                        <p:attrNameLst>
                                          <p:attrName>ppt_w</p:attrName>
                                        </p:attrNameLst>
                                      </p:cBhvr>
                                      <p:tavLst>
                                        <p:tav tm="0">
                                          <p:val>
                                            <p:fltVal val="0"/>
                                          </p:val>
                                        </p:tav>
                                        <p:tav tm="100000">
                                          <p:val>
                                            <p:strVal val="#ppt_w"/>
                                          </p:val>
                                        </p:tav>
                                      </p:tavLst>
                                    </p:anim>
                                    <p:anim calcmode="lin" valueType="num">
                                      <p:cBhvr>
                                        <p:cTn id="241" dur="500" fill="hold"/>
                                        <p:tgtEl>
                                          <p:spTgt spid="67"/>
                                        </p:tgtEl>
                                        <p:attrNameLst>
                                          <p:attrName>ppt_h</p:attrName>
                                        </p:attrNameLst>
                                      </p:cBhvr>
                                      <p:tavLst>
                                        <p:tav tm="0">
                                          <p:val>
                                            <p:fltVal val="0"/>
                                          </p:val>
                                        </p:tav>
                                        <p:tav tm="100000">
                                          <p:val>
                                            <p:strVal val="#ppt_h"/>
                                          </p:val>
                                        </p:tav>
                                      </p:tavLst>
                                    </p:anim>
                                    <p:animEffect transition="in" filter="fade">
                                      <p:cBhvr>
                                        <p:cTn id="242" dur="500"/>
                                        <p:tgtEl>
                                          <p:spTgt spid="67"/>
                                        </p:tgtEl>
                                      </p:cBhvr>
                                    </p:animEffect>
                                  </p:childTnLst>
                                </p:cTn>
                              </p:par>
                              <p:par>
                                <p:cTn id="243" presetID="53" presetClass="entr" presetSubtype="16" fill="hold" grpId="0" nodeType="withEffect">
                                  <p:stCondLst>
                                    <p:cond delay="0"/>
                                  </p:stCondLst>
                                  <p:childTnLst>
                                    <p:set>
                                      <p:cBhvr>
                                        <p:cTn id="244" dur="1" fill="hold">
                                          <p:stCondLst>
                                            <p:cond delay="0"/>
                                          </p:stCondLst>
                                        </p:cTn>
                                        <p:tgtEl>
                                          <p:spTgt spid="68"/>
                                        </p:tgtEl>
                                        <p:attrNameLst>
                                          <p:attrName>style.visibility</p:attrName>
                                        </p:attrNameLst>
                                      </p:cBhvr>
                                      <p:to>
                                        <p:strVal val="visible"/>
                                      </p:to>
                                    </p:set>
                                    <p:anim calcmode="lin" valueType="num">
                                      <p:cBhvr>
                                        <p:cTn id="245" dur="500" fill="hold"/>
                                        <p:tgtEl>
                                          <p:spTgt spid="68"/>
                                        </p:tgtEl>
                                        <p:attrNameLst>
                                          <p:attrName>ppt_w</p:attrName>
                                        </p:attrNameLst>
                                      </p:cBhvr>
                                      <p:tavLst>
                                        <p:tav tm="0">
                                          <p:val>
                                            <p:fltVal val="0"/>
                                          </p:val>
                                        </p:tav>
                                        <p:tav tm="100000">
                                          <p:val>
                                            <p:strVal val="#ppt_w"/>
                                          </p:val>
                                        </p:tav>
                                      </p:tavLst>
                                    </p:anim>
                                    <p:anim calcmode="lin" valueType="num">
                                      <p:cBhvr>
                                        <p:cTn id="246" dur="500" fill="hold"/>
                                        <p:tgtEl>
                                          <p:spTgt spid="68"/>
                                        </p:tgtEl>
                                        <p:attrNameLst>
                                          <p:attrName>ppt_h</p:attrName>
                                        </p:attrNameLst>
                                      </p:cBhvr>
                                      <p:tavLst>
                                        <p:tav tm="0">
                                          <p:val>
                                            <p:fltVal val="0"/>
                                          </p:val>
                                        </p:tav>
                                        <p:tav tm="100000">
                                          <p:val>
                                            <p:strVal val="#ppt_h"/>
                                          </p:val>
                                        </p:tav>
                                      </p:tavLst>
                                    </p:anim>
                                    <p:animEffect transition="in" filter="fade">
                                      <p:cBhvr>
                                        <p:cTn id="247" dur="500"/>
                                        <p:tgtEl>
                                          <p:spTgt spid="68"/>
                                        </p:tgtEl>
                                      </p:cBhvr>
                                    </p:animEffect>
                                  </p:childTnLst>
                                </p:cTn>
                              </p:par>
                              <p:par>
                                <p:cTn id="248" presetID="53" presetClass="entr" presetSubtype="16" fill="hold" grpId="0" nodeType="withEffect">
                                  <p:stCondLst>
                                    <p:cond delay="0"/>
                                  </p:stCondLst>
                                  <p:childTnLst>
                                    <p:set>
                                      <p:cBhvr>
                                        <p:cTn id="249" dur="1" fill="hold">
                                          <p:stCondLst>
                                            <p:cond delay="0"/>
                                          </p:stCondLst>
                                        </p:cTn>
                                        <p:tgtEl>
                                          <p:spTgt spid="74"/>
                                        </p:tgtEl>
                                        <p:attrNameLst>
                                          <p:attrName>style.visibility</p:attrName>
                                        </p:attrNameLst>
                                      </p:cBhvr>
                                      <p:to>
                                        <p:strVal val="visible"/>
                                      </p:to>
                                    </p:set>
                                    <p:anim calcmode="lin" valueType="num">
                                      <p:cBhvr>
                                        <p:cTn id="250" dur="500" fill="hold"/>
                                        <p:tgtEl>
                                          <p:spTgt spid="74"/>
                                        </p:tgtEl>
                                        <p:attrNameLst>
                                          <p:attrName>ppt_w</p:attrName>
                                        </p:attrNameLst>
                                      </p:cBhvr>
                                      <p:tavLst>
                                        <p:tav tm="0">
                                          <p:val>
                                            <p:fltVal val="0"/>
                                          </p:val>
                                        </p:tav>
                                        <p:tav tm="100000">
                                          <p:val>
                                            <p:strVal val="#ppt_w"/>
                                          </p:val>
                                        </p:tav>
                                      </p:tavLst>
                                    </p:anim>
                                    <p:anim calcmode="lin" valueType="num">
                                      <p:cBhvr>
                                        <p:cTn id="251" dur="500" fill="hold"/>
                                        <p:tgtEl>
                                          <p:spTgt spid="74"/>
                                        </p:tgtEl>
                                        <p:attrNameLst>
                                          <p:attrName>ppt_h</p:attrName>
                                        </p:attrNameLst>
                                      </p:cBhvr>
                                      <p:tavLst>
                                        <p:tav tm="0">
                                          <p:val>
                                            <p:fltVal val="0"/>
                                          </p:val>
                                        </p:tav>
                                        <p:tav tm="100000">
                                          <p:val>
                                            <p:strVal val="#ppt_h"/>
                                          </p:val>
                                        </p:tav>
                                      </p:tavLst>
                                    </p:anim>
                                    <p:animEffect transition="in" filter="fade">
                                      <p:cBhvr>
                                        <p:cTn id="252" dur="500"/>
                                        <p:tgtEl>
                                          <p:spTgt spid="74"/>
                                        </p:tgtEl>
                                      </p:cBhvr>
                                    </p:animEffect>
                                  </p:childTnLst>
                                </p:cTn>
                              </p:par>
                              <p:par>
                                <p:cTn id="253" presetID="53" presetClass="entr" presetSubtype="16" fill="hold" nodeType="withEffect">
                                  <p:stCondLst>
                                    <p:cond delay="0"/>
                                  </p:stCondLst>
                                  <p:childTnLst>
                                    <p:set>
                                      <p:cBhvr>
                                        <p:cTn id="254" dur="1" fill="hold">
                                          <p:stCondLst>
                                            <p:cond delay="0"/>
                                          </p:stCondLst>
                                        </p:cTn>
                                        <p:tgtEl>
                                          <p:spTgt spid="73"/>
                                        </p:tgtEl>
                                        <p:attrNameLst>
                                          <p:attrName>style.visibility</p:attrName>
                                        </p:attrNameLst>
                                      </p:cBhvr>
                                      <p:to>
                                        <p:strVal val="visible"/>
                                      </p:to>
                                    </p:set>
                                    <p:anim calcmode="lin" valueType="num">
                                      <p:cBhvr>
                                        <p:cTn id="255" dur="500" fill="hold"/>
                                        <p:tgtEl>
                                          <p:spTgt spid="73"/>
                                        </p:tgtEl>
                                        <p:attrNameLst>
                                          <p:attrName>ppt_w</p:attrName>
                                        </p:attrNameLst>
                                      </p:cBhvr>
                                      <p:tavLst>
                                        <p:tav tm="0">
                                          <p:val>
                                            <p:fltVal val="0"/>
                                          </p:val>
                                        </p:tav>
                                        <p:tav tm="100000">
                                          <p:val>
                                            <p:strVal val="#ppt_w"/>
                                          </p:val>
                                        </p:tav>
                                      </p:tavLst>
                                    </p:anim>
                                    <p:anim calcmode="lin" valueType="num">
                                      <p:cBhvr>
                                        <p:cTn id="256" dur="500" fill="hold"/>
                                        <p:tgtEl>
                                          <p:spTgt spid="73"/>
                                        </p:tgtEl>
                                        <p:attrNameLst>
                                          <p:attrName>ppt_h</p:attrName>
                                        </p:attrNameLst>
                                      </p:cBhvr>
                                      <p:tavLst>
                                        <p:tav tm="0">
                                          <p:val>
                                            <p:fltVal val="0"/>
                                          </p:val>
                                        </p:tav>
                                        <p:tav tm="100000">
                                          <p:val>
                                            <p:strVal val="#ppt_h"/>
                                          </p:val>
                                        </p:tav>
                                      </p:tavLst>
                                    </p:anim>
                                    <p:animEffect transition="in" filter="fade">
                                      <p:cBhvr>
                                        <p:cTn id="257" dur="500"/>
                                        <p:tgtEl>
                                          <p:spTgt spid="73"/>
                                        </p:tgtEl>
                                      </p:cBhvr>
                                    </p:animEffect>
                                  </p:childTnLst>
                                </p:cTn>
                              </p:par>
                              <p:par>
                                <p:cTn id="258" presetID="53" presetClass="exit" presetSubtype="32" fill="hold" grpId="3" nodeType="withEffect">
                                  <p:stCondLst>
                                    <p:cond delay="0"/>
                                  </p:stCondLst>
                                  <p:childTnLst>
                                    <p:anim calcmode="lin" valueType="num">
                                      <p:cBhvr>
                                        <p:cTn id="259" dur="500"/>
                                        <p:tgtEl>
                                          <p:spTgt spid="33"/>
                                        </p:tgtEl>
                                        <p:attrNameLst>
                                          <p:attrName>ppt_w</p:attrName>
                                        </p:attrNameLst>
                                      </p:cBhvr>
                                      <p:tavLst>
                                        <p:tav tm="0">
                                          <p:val>
                                            <p:strVal val="ppt_w"/>
                                          </p:val>
                                        </p:tav>
                                        <p:tav tm="100000">
                                          <p:val>
                                            <p:fltVal val="0"/>
                                          </p:val>
                                        </p:tav>
                                      </p:tavLst>
                                    </p:anim>
                                    <p:anim calcmode="lin" valueType="num">
                                      <p:cBhvr>
                                        <p:cTn id="260" dur="500"/>
                                        <p:tgtEl>
                                          <p:spTgt spid="33"/>
                                        </p:tgtEl>
                                        <p:attrNameLst>
                                          <p:attrName>ppt_h</p:attrName>
                                        </p:attrNameLst>
                                      </p:cBhvr>
                                      <p:tavLst>
                                        <p:tav tm="0">
                                          <p:val>
                                            <p:strVal val="ppt_h"/>
                                          </p:val>
                                        </p:tav>
                                        <p:tav tm="100000">
                                          <p:val>
                                            <p:fltVal val="0"/>
                                          </p:val>
                                        </p:tav>
                                      </p:tavLst>
                                    </p:anim>
                                    <p:animEffect transition="out" filter="fade">
                                      <p:cBhvr>
                                        <p:cTn id="261" dur="500"/>
                                        <p:tgtEl>
                                          <p:spTgt spid="33"/>
                                        </p:tgtEl>
                                      </p:cBhvr>
                                    </p:animEffect>
                                    <p:set>
                                      <p:cBhvr>
                                        <p:cTn id="262" dur="1" fill="hold">
                                          <p:stCondLst>
                                            <p:cond delay="499"/>
                                          </p:stCondLst>
                                        </p:cTn>
                                        <p:tgtEl>
                                          <p:spTgt spid="33"/>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93"/>
                                        </p:tgtEl>
                                      </p:cBhvr>
                                    </p:animEffect>
                                    <p:set>
                                      <p:cBhvr>
                                        <p:cTn id="265" dur="1" fill="hold">
                                          <p:stCondLst>
                                            <p:cond delay="499"/>
                                          </p:stCondLst>
                                        </p:cTn>
                                        <p:tgtEl>
                                          <p:spTgt spid="93"/>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66"/>
                                        </p:tgtEl>
                                      </p:cBhvr>
                                    </p:animEffect>
                                    <p:set>
                                      <p:cBhvr>
                                        <p:cTn id="268" dur="1" fill="hold">
                                          <p:stCondLst>
                                            <p:cond delay="499"/>
                                          </p:stCondLst>
                                        </p:cTn>
                                        <p:tgtEl>
                                          <p:spTgt spid="66"/>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53" presetClass="entr" presetSubtype="16" fill="hold" nodeType="clickEffect">
                                  <p:stCondLst>
                                    <p:cond delay="0"/>
                                  </p:stCondLst>
                                  <p:childTnLst>
                                    <p:set>
                                      <p:cBhvr>
                                        <p:cTn id="272" dur="1" fill="hold">
                                          <p:stCondLst>
                                            <p:cond delay="0"/>
                                          </p:stCondLst>
                                        </p:cTn>
                                        <p:tgtEl>
                                          <p:spTgt spid="115"/>
                                        </p:tgtEl>
                                        <p:attrNameLst>
                                          <p:attrName>style.visibility</p:attrName>
                                        </p:attrNameLst>
                                      </p:cBhvr>
                                      <p:to>
                                        <p:strVal val="visible"/>
                                      </p:to>
                                    </p:set>
                                    <p:anim calcmode="lin" valueType="num">
                                      <p:cBhvr>
                                        <p:cTn id="273" dur="500" fill="hold"/>
                                        <p:tgtEl>
                                          <p:spTgt spid="115"/>
                                        </p:tgtEl>
                                        <p:attrNameLst>
                                          <p:attrName>ppt_w</p:attrName>
                                        </p:attrNameLst>
                                      </p:cBhvr>
                                      <p:tavLst>
                                        <p:tav tm="0">
                                          <p:val>
                                            <p:fltVal val="0"/>
                                          </p:val>
                                        </p:tav>
                                        <p:tav tm="100000">
                                          <p:val>
                                            <p:strVal val="#ppt_w"/>
                                          </p:val>
                                        </p:tav>
                                      </p:tavLst>
                                    </p:anim>
                                    <p:anim calcmode="lin" valueType="num">
                                      <p:cBhvr>
                                        <p:cTn id="274" dur="500" fill="hold"/>
                                        <p:tgtEl>
                                          <p:spTgt spid="115"/>
                                        </p:tgtEl>
                                        <p:attrNameLst>
                                          <p:attrName>ppt_h</p:attrName>
                                        </p:attrNameLst>
                                      </p:cBhvr>
                                      <p:tavLst>
                                        <p:tav tm="0">
                                          <p:val>
                                            <p:fltVal val="0"/>
                                          </p:val>
                                        </p:tav>
                                        <p:tav tm="100000">
                                          <p:val>
                                            <p:strVal val="#ppt_h"/>
                                          </p:val>
                                        </p:tav>
                                      </p:tavLst>
                                    </p:anim>
                                    <p:animEffect transition="in" filter="fade">
                                      <p:cBhvr>
                                        <p:cTn id="275" dur="500"/>
                                        <p:tgtEl>
                                          <p:spTgt spid="115"/>
                                        </p:tgtEl>
                                      </p:cBhvr>
                                    </p:animEffect>
                                  </p:childTnLst>
                                </p:cTn>
                              </p:par>
                              <p:par>
                                <p:cTn id="276" presetID="53" presetClass="entr" presetSubtype="16" fill="hold" grpId="0" nodeType="withEffect">
                                  <p:stCondLst>
                                    <p:cond delay="0"/>
                                  </p:stCondLst>
                                  <p:childTnLst>
                                    <p:set>
                                      <p:cBhvr>
                                        <p:cTn id="277" dur="1" fill="hold">
                                          <p:stCondLst>
                                            <p:cond delay="0"/>
                                          </p:stCondLst>
                                        </p:cTn>
                                        <p:tgtEl>
                                          <p:spTgt spid="91"/>
                                        </p:tgtEl>
                                        <p:attrNameLst>
                                          <p:attrName>style.visibility</p:attrName>
                                        </p:attrNameLst>
                                      </p:cBhvr>
                                      <p:to>
                                        <p:strVal val="visible"/>
                                      </p:to>
                                    </p:set>
                                    <p:anim calcmode="lin" valueType="num">
                                      <p:cBhvr>
                                        <p:cTn id="278" dur="500" fill="hold"/>
                                        <p:tgtEl>
                                          <p:spTgt spid="91"/>
                                        </p:tgtEl>
                                        <p:attrNameLst>
                                          <p:attrName>ppt_w</p:attrName>
                                        </p:attrNameLst>
                                      </p:cBhvr>
                                      <p:tavLst>
                                        <p:tav tm="0">
                                          <p:val>
                                            <p:fltVal val="0"/>
                                          </p:val>
                                        </p:tav>
                                        <p:tav tm="100000">
                                          <p:val>
                                            <p:strVal val="#ppt_w"/>
                                          </p:val>
                                        </p:tav>
                                      </p:tavLst>
                                    </p:anim>
                                    <p:anim calcmode="lin" valueType="num">
                                      <p:cBhvr>
                                        <p:cTn id="279" dur="500" fill="hold"/>
                                        <p:tgtEl>
                                          <p:spTgt spid="91"/>
                                        </p:tgtEl>
                                        <p:attrNameLst>
                                          <p:attrName>ppt_h</p:attrName>
                                        </p:attrNameLst>
                                      </p:cBhvr>
                                      <p:tavLst>
                                        <p:tav tm="0">
                                          <p:val>
                                            <p:fltVal val="0"/>
                                          </p:val>
                                        </p:tav>
                                        <p:tav tm="100000">
                                          <p:val>
                                            <p:strVal val="#ppt_h"/>
                                          </p:val>
                                        </p:tav>
                                      </p:tavLst>
                                    </p:anim>
                                    <p:animEffect transition="in" filter="fade">
                                      <p:cBhvr>
                                        <p:cTn id="280" dur="500"/>
                                        <p:tgtEl>
                                          <p:spTgt spid="91"/>
                                        </p:tgtEl>
                                      </p:cBhvr>
                                    </p:animEffect>
                                  </p:childTnLst>
                                </p:cTn>
                              </p:par>
                              <p:par>
                                <p:cTn id="281" presetID="53" presetClass="entr" presetSubtype="16" fill="hold" nodeType="withEffect">
                                  <p:stCondLst>
                                    <p:cond delay="0"/>
                                  </p:stCondLst>
                                  <p:childTnLst>
                                    <p:set>
                                      <p:cBhvr>
                                        <p:cTn id="282" dur="1" fill="hold">
                                          <p:stCondLst>
                                            <p:cond delay="0"/>
                                          </p:stCondLst>
                                        </p:cTn>
                                        <p:tgtEl>
                                          <p:spTgt spid="116"/>
                                        </p:tgtEl>
                                        <p:attrNameLst>
                                          <p:attrName>style.visibility</p:attrName>
                                        </p:attrNameLst>
                                      </p:cBhvr>
                                      <p:to>
                                        <p:strVal val="visible"/>
                                      </p:to>
                                    </p:set>
                                    <p:anim calcmode="lin" valueType="num">
                                      <p:cBhvr>
                                        <p:cTn id="283" dur="500" fill="hold"/>
                                        <p:tgtEl>
                                          <p:spTgt spid="116"/>
                                        </p:tgtEl>
                                        <p:attrNameLst>
                                          <p:attrName>ppt_w</p:attrName>
                                        </p:attrNameLst>
                                      </p:cBhvr>
                                      <p:tavLst>
                                        <p:tav tm="0">
                                          <p:val>
                                            <p:fltVal val="0"/>
                                          </p:val>
                                        </p:tav>
                                        <p:tav tm="100000">
                                          <p:val>
                                            <p:strVal val="#ppt_w"/>
                                          </p:val>
                                        </p:tav>
                                      </p:tavLst>
                                    </p:anim>
                                    <p:anim calcmode="lin" valueType="num">
                                      <p:cBhvr>
                                        <p:cTn id="284" dur="500" fill="hold"/>
                                        <p:tgtEl>
                                          <p:spTgt spid="116"/>
                                        </p:tgtEl>
                                        <p:attrNameLst>
                                          <p:attrName>ppt_h</p:attrName>
                                        </p:attrNameLst>
                                      </p:cBhvr>
                                      <p:tavLst>
                                        <p:tav tm="0">
                                          <p:val>
                                            <p:fltVal val="0"/>
                                          </p:val>
                                        </p:tav>
                                        <p:tav tm="100000">
                                          <p:val>
                                            <p:strVal val="#ppt_h"/>
                                          </p:val>
                                        </p:tav>
                                      </p:tavLst>
                                    </p:anim>
                                    <p:animEffect transition="in" filter="fade">
                                      <p:cBhvr>
                                        <p:cTn id="285" dur="500"/>
                                        <p:tgtEl>
                                          <p:spTgt spid="116"/>
                                        </p:tgtEl>
                                      </p:cBhvr>
                                    </p:animEffect>
                                  </p:childTnLst>
                                </p:cTn>
                              </p:par>
                              <p:par>
                                <p:cTn id="286" presetID="53" presetClass="entr" presetSubtype="16" fill="hold" nodeType="withEffect">
                                  <p:stCondLst>
                                    <p:cond delay="0"/>
                                  </p:stCondLst>
                                  <p:childTnLst>
                                    <p:set>
                                      <p:cBhvr>
                                        <p:cTn id="287" dur="1" fill="hold">
                                          <p:stCondLst>
                                            <p:cond delay="0"/>
                                          </p:stCondLst>
                                        </p:cTn>
                                        <p:tgtEl>
                                          <p:spTgt spid="96"/>
                                        </p:tgtEl>
                                        <p:attrNameLst>
                                          <p:attrName>style.visibility</p:attrName>
                                        </p:attrNameLst>
                                      </p:cBhvr>
                                      <p:to>
                                        <p:strVal val="visible"/>
                                      </p:to>
                                    </p:set>
                                    <p:anim calcmode="lin" valueType="num">
                                      <p:cBhvr>
                                        <p:cTn id="288" dur="500" fill="hold"/>
                                        <p:tgtEl>
                                          <p:spTgt spid="96"/>
                                        </p:tgtEl>
                                        <p:attrNameLst>
                                          <p:attrName>ppt_w</p:attrName>
                                        </p:attrNameLst>
                                      </p:cBhvr>
                                      <p:tavLst>
                                        <p:tav tm="0">
                                          <p:val>
                                            <p:fltVal val="0"/>
                                          </p:val>
                                        </p:tav>
                                        <p:tav tm="100000">
                                          <p:val>
                                            <p:strVal val="#ppt_w"/>
                                          </p:val>
                                        </p:tav>
                                      </p:tavLst>
                                    </p:anim>
                                    <p:anim calcmode="lin" valueType="num">
                                      <p:cBhvr>
                                        <p:cTn id="289" dur="500" fill="hold"/>
                                        <p:tgtEl>
                                          <p:spTgt spid="96"/>
                                        </p:tgtEl>
                                        <p:attrNameLst>
                                          <p:attrName>ppt_h</p:attrName>
                                        </p:attrNameLst>
                                      </p:cBhvr>
                                      <p:tavLst>
                                        <p:tav tm="0">
                                          <p:val>
                                            <p:fltVal val="0"/>
                                          </p:val>
                                        </p:tav>
                                        <p:tav tm="100000">
                                          <p:val>
                                            <p:strVal val="#ppt_h"/>
                                          </p:val>
                                        </p:tav>
                                      </p:tavLst>
                                    </p:anim>
                                    <p:animEffect transition="in" filter="fade">
                                      <p:cBhvr>
                                        <p:cTn id="290" dur="500"/>
                                        <p:tgtEl>
                                          <p:spTgt spid="96"/>
                                        </p:tgtEl>
                                      </p:cBhvr>
                                    </p:animEffect>
                                  </p:childTnLst>
                                </p:cTn>
                              </p:par>
                            </p:childTnLst>
                          </p:cTn>
                        </p:par>
                      </p:childTnLst>
                    </p:cTn>
                  </p:par>
                  <p:par>
                    <p:cTn id="291" fill="hold">
                      <p:stCondLst>
                        <p:cond delay="indefinite"/>
                      </p:stCondLst>
                      <p:childTnLst>
                        <p:par>
                          <p:cTn id="292" fill="hold">
                            <p:stCondLst>
                              <p:cond delay="0"/>
                            </p:stCondLst>
                            <p:childTnLst>
                              <p:par>
                                <p:cTn id="293" presetID="53" presetClass="entr" presetSubtype="16" fill="hold" nodeType="clickEffect">
                                  <p:stCondLst>
                                    <p:cond delay="0"/>
                                  </p:stCondLst>
                                  <p:childTnLst>
                                    <p:set>
                                      <p:cBhvr>
                                        <p:cTn id="294" dur="1" fill="hold">
                                          <p:stCondLst>
                                            <p:cond delay="0"/>
                                          </p:stCondLst>
                                        </p:cTn>
                                        <p:tgtEl>
                                          <p:spTgt spid="117"/>
                                        </p:tgtEl>
                                        <p:attrNameLst>
                                          <p:attrName>style.visibility</p:attrName>
                                        </p:attrNameLst>
                                      </p:cBhvr>
                                      <p:to>
                                        <p:strVal val="visible"/>
                                      </p:to>
                                    </p:set>
                                    <p:anim calcmode="lin" valueType="num">
                                      <p:cBhvr>
                                        <p:cTn id="295" dur="500" fill="hold"/>
                                        <p:tgtEl>
                                          <p:spTgt spid="117"/>
                                        </p:tgtEl>
                                        <p:attrNameLst>
                                          <p:attrName>ppt_w</p:attrName>
                                        </p:attrNameLst>
                                      </p:cBhvr>
                                      <p:tavLst>
                                        <p:tav tm="0">
                                          <p:val>
                                            <p:fltVal val="0"/>
                                          </p:val>
                                        </p:tav>
                                        <p:tav tm="100000">
                                          <p:val>
                                            <p:strVal val="#ppt_w"/>
                                          </p:val>
                                        </p:tav>
                                      </p:tavLst>
                                    </p:anim>
                                    <p:anim calcmode="lin" valueType="num">
                                      <p:cBhvr>
                                        <p:cTn id="296" dur="500" fill="hold"/>
                                        <p:tgtEl>
                                          <p:spTgt spid="117"/>
                                        </p:tgtEl>
                                        <p:attrNameLst>
                                          <p:attrName>ppt_h</p:attrName>
                                        </p:attrNameLst>
                                      </p:cBhvr>
                                      <p:tavLst>
                                        <p:tav tm="0">
                                          <p:val>
                                            <p:fltVal val="0"/>
                                          </p:val>
                                        </p:tav>
                                        <p:tav tm="100000">
                                          <p:val>
                                            <p:strVal val="#ppt_h"/>
                                          </p:val>
                                        </p:tav>
                                      </p:tavLst>
                                    </p:anim>
                                    <p:animEffect transition="in" filter="fade">
                                      <p:cBhvr>
                                        <p:cTn id="297" dur="500"/>
                                        <p:tgtEl>
                                          <p:spTgt spid="117"/>
                                        </p:tgtEl>
                                      </p:cBhvr>
                                    </p:animEffect>
                                  </p:childTnLst>
                                </p:cTn>
                              </p:par>
                              <p:par>
                                <p:cTn id="298" presetID="53" presetClass="entr" presetSubtype="16" fill="hold" grpId="0" nodeType="withEffect">
                                  <p:stCondLst>
                                    <p:cond delay="0"/>
                                  </p:stCondLst>
                                  <p:childTnLst>
                                    <p:set>
                                      <p:cBhvr>
                                        <p:cTn id="299" dur="1" fill="hold">
                                          <p:stCondLst>
                                            <p:cond delay="0"/>
                                          </p:stCondLst>
                                        </p:cTn>
                                        <p:tgtEl>
                                          <p:spTgt spid="92"/>
                                        </p:tgtEl>
                                        <p:attrNameLst>
                                          <p:attrName>style.visibility</p:attrName>
                                        </p:attrNameLst>
                                      </p:cBhvr>
                                      <p:to>
                                        <p:strVal val="visible"/>
                                      </p:to>
                                    </p:set>
                                    <p:anim calcmode="lin" valueType="num">
                                      <p:cBhvr>
                                        <p:cTn id="300" dur="500" fill="hold"/>
                                        <p:tgtEl>
                                          <p:spTgt spid="92"/>
                                        </p:tgtEl>
                                        <p:attrNameLst>
                                          <p:attrName>ppt_w</p:attrName>
                                        </p:attrNameLst>
                                      </p:cBhvr>
                                      <p:tavLst>
                                        <p:tav tm="0">
                                          <p:val>
                                            <p:fltVal val="0"/>
                                          </p:val>
                                        </p:tav>
                                        <p:tav tm="100000">
                                          <p:val>
                                            <p:strVal val="#ppt_w"/>
                                          </p:val>
                                        </p:tav>
                                      </p:tavLst>
                                    </p:anim>
                                    <p:anim calcmode="lin" valueType="num">
                                      <p:cBhvr>
                                        <p:cTn id="301" dur="500" fill="hold"/>
                                        <p:tgtEl>
                                          <p:spTgt spid="92"/>
                                        </p:tgtEl>
                                        <p:attrNameLst>
                                          <p:attrName>ppt_h</p:attrName>
                                        </p:attrNameLst>
                                      </p:cBhvr>
                                      <p:tavLst>
                                        <p:tav tm="0">
                                          <p:val>
                                            <p:fltVal val="0"/>
                                          </p:val>
                                        </p:tav>
                                        <p:tav tm="100000">
                                          <p:val>
                                            <p:strVal val="#ppt_h"/>
                                          </p:val>
                                        </p:tav>
                                      </p:tavLst>
                                    </p:anim>
                                    <p:animEffect transition="in" filter="fade">
                                      <p:cBhvr>
                                        <p:cTn id="302" dur="500"/>
                                        <p:tgtEl>
                                          <p:spTgt spid="92"/>
                                        </p:tgtEl>
                                      </p:cBhvr>
                                    </p:animEffect>
                                  </p:childTnLst>
                                </p:cTn>
                              </p:par>
                              <p:par>
                                <p:cTn id="303" presetID="53" presetClass="entr" presetSubtype="16" fill="hold" nodeType="withEffect">
                                  <p:stCondLst>
                                    <p:cond delay="0"/>
                                  </p:stCondLst>
                                  <p:childTnLst>
                                    <p:set>
                                      <p:cBhvr>
                                        <p:cTn id="304" dur="1" fill="hold">
                                          <p:stCondLst>
                                            <p:cond delay="0"/>
                                          </p:stCondLst>
                                        </p:cTn>
                                        <p:tgtEl>
                                          <p:spTgt spid="118"/>
                                        </p:tgtEl>
                                        <p:attrNameLst>
                                          <p:attrName>style.visibility</p:attrName>
                                        </p:attrNameLst>
                                      </p:cBhvr>
                                      <p:to>
                                        <p:strVal val="visible"/>
                                      </p:to>
                                    </p:set>
                                    <p:anim calcmode="lin" valueType="num">
                                      <p:cBhvr>
                                        <p:cTn id="305" dur="500" fill="hold"/>
                                        <p:tgtEl>
                                          <p:spTgt spid="118"/>
                                        </p:tgtEl>
                                        <p:attrNameLst>
                                          <p:attrName>ppt_w</p:attrName>
                                        </p:attrNameLst>
                                      </p:cBhvr>
                                      <p:tavLst>
                                        <p:tav tm="0">
                                          <p:val>
                                            <p:fltVal val="0"/>
                                          </p:val>
                                        </p:tav>
                                        <p:tav tm="100000">
                                          <p:val>
                                            <p:strVal val="#ppt_w"/>
                                          </p:val>
                                        </p:tav>
                                      </p:tavLst>
                                    </p:anim>
                                    <p:anim calcmode="lin" valueType="num">
                                      <p:cBhvr>
                                        <p:cTn id="306" dur="500" fill="hold"/>
                                        <p:tgtEl>
                                          <p:spTgt spid="118"/>
                                        </p:tgtEl>
                                        <p:attrNameLst>
                                          <p:attrName>ppt_h</p:attrName>
                                        </p:attrNameLst>
                                      </p:cBhvr>
                                      <p:tavLst>
                                        <p:tav tm="0">
                                          <p:val>
                                            <p:fltVal val="0"/>
                                          </p:val>
                                        </p:tav>
                                        <p:tav tm="100000">
                                          <p:val>
                                            <p:strVal val="#ppt_h"/>
                                          </p:val>
                                        </p:tav>
                                      </p:tavLst>
                                    </p:anim>
                                    <p:animEffect transition="in" filter="fade">
                                      <p:cBhvr>
                                        <p:cTn id="307" dur="500"/>
                                        <p:tgtEl>
                                          <p:spTgt spid="118"/>
                                        </p:tgtEl>
                                      </p:cBhvr>
                                    </p:animEffect>
                                  </p:childTnLst>
                                </p:cTn>
                              </p:par>
                              <p:par>
                                <p:cTn id="308" presetID="53" presetClass="entr" presetSubtype="16" fill="hold" nodeType="withEffect">
                                  <p:stCondLst>
                                    <p:cond delay="0"/>
                                  </p:stCondLst>
                                  <p:childTnLst>
                                    <p:set>
                                      <p:cBhvr>
                                        <p:cTn id="309" dur="1" fill="hold">
                                          <p:stCondLst>
                                            <p:cond delay="0"/>
                                          </p:stCondLst>
                                        </p:cTn>
                                        <p:tgtEl>
                                          <p:spTgt spid="78"/>
                                        </p:tgtEl>
                                        <p:attrNameLst>
                                          <p:attrName>style.visibility</p:attrName>
                                        </p:attrNameLst>
                                      </p:cBhvr>
                                      <p:to>
                                        <p:strVal val="visible"/>
                                      </p:to>
                                    </p:set>
                                    <p:anim calcmode="lin" valueType="num">
                                      <p:cBhvr>
                                        <p:cTn id="310" dur="500" fill="hold"/>
                                        <p:tgtEl>
                                          <p:spTgt spid="78"/>
                                        </p:tgtEl>
                                        <p:attrNameLst>
                                          <p:attrName>ppt_w</p:attrName>
                                        </p:attrNameLst>
                                      </p:cBhvr>
                                      <p:tavLst>
                                        <p:tav tm="0">
                                          <p:val>
                                            <p:fltVal val="0"/>
                                          </p:val>
                                        </p:tav>
                                        <p:tav tm="100000">
                                          <p:val>
                                            <p:strVal val="#ppt_w"/>
                                          </p:val>
                                        </p:tav>
                                      </p:tavLst>
                                    </p:anim>
                                    <p:anim calcmode="lin" valueType="num">
                                      <p:cBhvr>
                                        <p:cTn id="311" dur="500" fill="hold"/>
                                        <p:tgtEl>
                                          <p:spTgt spid="78"/>
                                        </p:tgtEl>
                                        <p:attrNameLst>
                                          <p:attrName>ppt_h</p:attrName>
                                        </p:attrNameLst>
                                      </p:cBhvr>
                                      <p:tavLst>
                                        <p:tav tm="0">
                                          <p:val>
                                            <p:fltVal val="0"/>
                                          </p:val>
                                        </p:tav>
                                        <p:tav tm="100000">
                                          <p:val>
                                            <p:strVal val="#ppt_h"/>
                                          </p:val>
                                        </p:tav>
                                      </p:tavLst>
                                    </p:anim>
                                    <p:animEffect transition="in" filter="fade">
                                      <p:cBhvr>
                                        <p:cTn id="312" dur="500"/>
                                        <p:tgtEl>
                                          <p:spTgt spid="78"/>
                                        </p:tgtEl>
                                      </p:cBhvr>
                                    </p:animEffect>
                                  </p:childTnLst>
                                </p:cTn>
                              </p:par>
                              <p:par>
                                <p:cTn id="313" presetID="10" presetClass="entr" presetSubtype="0" fill="hold" grpId="0" nodeType="withEffect">
                                  <p:stCondLst>
                                    <p:cond delay="0"/>
                                  </p:stCondLst>
                                  <p:childTnLst>
                                    <p:set>
                                      <p:cBhvr>
                                        <p:cTn id="314" dur="1" fill="hold">
                                          <p:stCondLst>
                                            <p:cond delay="0"/>
                                          </p:stCondLst>
                                        </p:cTn>
                                        <p:tgtEl>
                                          <p:spTgt spid="130"/>
                                        </p:tgtEl>
                                        <p:attrNameLst>
                                          <p:attrName>style.visibility</p:attrName>
                                        </p:attrNameLst>
                                      </p:cBhvr>
                                      <p:to>
                                        <p:strVal val="visible"/>
                                      </p:to>
                                    </p:set>
                                    <p:animEffect transition="in" filter="fade">
                                      <p:cBhvr>
                                        <p:cTn id="315" dur="500"/>
                                        <p:tgtEl>
                                          <p:spTgt spid="130"/>
                                        </p:tgtEl>
                                      </p:cBhvr>
                                    </p:animEffect>
                                  </p:childTnLst>
                                </p:cTn>
                              </p:par>
                              <p:par>
                                <p:cTn id="316" presetID="10" presetClass="exit" presetSubtype="0" fill="hold" grpId="1" nodeType="withEffect">
                                  <p:stCondLst>
                                    <p:cond delay="0"/>
                                  </p:stCondLst>
                                  <p:childTnLst>
                                    <p:animEffect transition="out" filter="fade">
                                      <p:cBhvr>
                                        <p:cTn id="317" dur="500"/>
                                        <p:tgtEl>
                                          <p:spTgt spid="129"/>
                                        </p:tgtEl>
                                      </p:cBhvr>
                                    </p:animEffect>
                                    <p:set>
                                      <p:cBhvr>
                                        <p:cTn id="318" dur="1" fill="hold">
                                          <p:stCondLst>
                                            <p:cond delay="499"/>
                                          </p:stCondLst>
                                        </p:cTn>
                                        <p:tgtEl>
                                          <p:spTgt spid="129"/>
                                        </p:tgtEl>
                                        <p:attrNameLst>
                                          <p:attrName>style.visibility</p:attrName>
                                        </p:attrNameLst>
                                      </p:cBhvr>
                                      <p:to>
                                        <p:strVal val="hidden"/>
                                      </p:to>
                                    </p:set>
                                  </p:childTnLst>
                                </p:cTn>
                              </p:par>
                              <p:par>
                                <p:cTn id="319" presetID="10" presetClass="exit" presetSubtype="0" fill="hold" grpId="1" nodeType="withEffect">
                                  <p:stCondLst>
                                    <p:cond delay="0"/>
                                  </p:stCondLst>
                                  <p:childTnLst>
                                    <p:animEffect transition="out" filter="fade">
                                      <p:cBhvr>
                                        <p:cTn id="320" dur="500"/>
                                        <p:tgtEl>
                                          <p:spTgt spid="68"/>
                                        </p:tgtEl>
                                      </p:cBhvr>
                                    </p:animEffect>
                                    <p:set>
                                      <p:cBhvr>
                                        <p:cTn id="321" dur="1" fill="hold">
                                          <p:stCondLst>
                                            <p:cond delay="499"/>
                                          </p:stCondLst>
                                        </p:cTn>
                                        <p:tgtEl>
                                          <p:spTgt spid="68"/>
                                        </p:tgtEl>
                                        <p:attrNameLst>
                                          <p:attrName>style.visibility</p:attrName>
                                        </p:attrNameLst>
                                      </p:cBhvr>
                                      <p:to>
                                        <p:strVal val="hidden"/>
                                      </p:to>
                                    </p:set>
                                  </p:childTnLst>
                                </p:cTn>
                              </p:par>
                              <p:par>
                                <p:cTn id="322" presetID="10" presetClass="exit" presetSubtype="0" fill="hold" grpId="1" nodeType="withEffect">
                                  <p:stCondLst>
                                    <p:cond delay="0"/>
                                  </p:stCondLst>
                                  <p:childTnLst>
                                    <p:animEffect transition="out" filter="fade">
                                      <p:cBhvr>
                                        <p:cTn id="323" dur="500"/>
                                        <p:tgtEl>
                                          <p:spTgt spid="74"/>
                                        </p:tgtEl>
                                      </p:cBhvr>
                                    </p:animEffect>
                                    <p:set>
                                      <p:cBhvr>
                                        <p:cTn id="324" dur="1" fill="hold">
                                          <p:stCondLst>
                                            <p:cond delay="499"/>
                                          </p:stCondLst>
                                        </p:cTn>
                                        <p:tgtEl>
                                          <p:spTgt spid="74"/>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53" presetClass="entr" presetSubtype="16" fill="hold" nodeType="clickEffect">
                                  <p:stCondLst>
                                    <p:cond delay="0"/>
                                  </p:stCondLst>
                                  <p:childTnLst>
                                    <p:set>
                                      <p:cBhvr>
                                        <p:cTn id="328" dur="1" fill="hold">
                                          <p:stCondLst>
                                            <p:cond delay="0"/>
                                          </p:stCondLst>
                                        </p:cTn>
                                        <p:tgtEl>
                                          <p:spTgt spid="79"/>
                                        </p:tgtEl>
                                        <p:attrNameLst>
                                          <p:attrName>style.visibility</p:attrName>
                                        </p:attrNameLst>
                                      </p:cBhvr>
                                      <p:to>
                                        <p:strVal val="visible"/>
                                      </p:to>
                                    </p:set>
                                    <p:anim calcmode="lin" valueType="num">
                                      <p:cBhvr>
                                        <p:cTn id="329" dur="500" fill="hold"/>
                                        <p:tgtEl>
                                          <p:spTgt spid="79"/>
                                        </p:tgtEl>
                                        <p:attrNameLst>
                                          <p:attrName>ppt_w</p:attrName>
                                        </p:attrNameLst>
                                      </p:cBhvr>
                                      <p:tavLst>
                                        <p:tav tm="0">
                                          <p:val>
                                            <p:fltVal val="0"/>
                                          </p:val>
                                        </p:tav>
                                        <p:tav tm="100000">
                                          <p:val>
                                            <p:strVal val="#ppt_w"/>
                                          </p:val>
                                        </p:tav>
                                      </p:tavLst>
                                    </p:anim>
                                    <p:anim calcmode="lin" valueType="num">
                                      <p:cBhvr>
                                        <p:cTn id="330" dur="500" fill="hold"/>
                                        <p:tgtEl>
                                          <p:spTgt spid="79"/>
                                        </p:tgtEl>
                                        <p:attrNameLst>
                                          <p:attrName>ppt_h</p:attrName>
                                        </p:attrNameLst>
                                      </p:cBhvr>
                                      <p:tavLst>
                                        <p:tav tm="0">
                                          <p:val>
                                            <p:fltVal val="0"/>
                                          </p:val>
                                        </p:tav>
                                        <p:tav tm="100000">
                                          <p:val>
                                            <p:strVal val="#ppt_h"/>
                                          </p:val>
                                        </p:tav>
                                      </p:tavLst>
                                    </p:anim>
                                    <p:animEffect transition="in" filter="fade">
                                      <p:cBhvr>
                                        <p:cTn id="331" dur="500"/>
                                        <p:tgtEl>
                                          <p:spTgt spid="79"/>
                                        </p:tgtEl>
                                      </p:cBhvr>
                                    </p:animEffect>
                                  </p:childTnLst>
                                </p:cTn>
                              </p:par>
                              <p:par>
                                <p:cTn id="332" presetID="53" presetClass="entr" presetSubtype="16" fill="hold" grpId="0" nodeType="withEffect">
                                  <p:stCondLst>
                                    <p:cond delay="0"/>
                                  </p:stCondLst>
                                  <p:childTnLst>
                                    <p:set>
                                      <p:cBhvr>
                                        <p:cTn id="333" dur="1" fill="hold">
                                          <p:stCondLst>
                                            <p:cond delay="0"/>
                                          </p:stCondLst>
                                        </p:cTn>
                                        <p:tgtEl>
                                          <p:spTgt spid="80"/>
                                        </p:tgtEl>
                                        <p:attrNameLst>
                                          <p:attrName>style.visibility</p:attrName>
                                        </p:attrNameLst>
                                      </p:cBhvr>
                                      <p:to>
                                        <p:strVal val="visible"/>
                                      </p:to>
                                    </p:set>
                                    <p:anim calcmode="lin" valueType="num">
                                      <p:cBhvr>
                                        <p:cTn id="334" dur="500" fill="hold"/>
                                        <p:tgtEl>
                                          <p:spTgt spid="80"/>
                                        </p:tgtEl>
                                        <p:attrNameLst>
                                          <p:attrName>ppt_w</p:attrName>
                                        </p:attrNameLst>
                                      </p:cBhvr>
                                      <p:tavLst>
                                        <p:tav tm="0">
                                          <p:val>
                                            <p:fltVal val="0"/>
                                          </p:val>
                                        </p:tav>
                                        <p:tav tm="100000">
                                          <p:val>
                                            <p:strVal val="#ppt_w"/>
                                          </p:val>
                                        </p:tav>
                                      </p:tavLst>
                                    </p:anim>
                                    <p:anim calcmode="lin" valueType="num">
                                      <p:cBhvr>
                                        <p:cTn id="335" dur="500" fill="hold"/>
                                        <p:tgtEl>
                                          <p:spTgt spid="80"/>
                                        </p:tgtEl>
                                        <p:attrNameLst>
                                          <p:attrName>ppt_h</p:attrName>
                                        </p:attrNameLst>
                                      </p:cBhvr>
                                      <p:tavLst>
                                        <p:tav tm="0">
                                          <p:val>
                                            <p:fltVal val="0"/>
                                          </p:val>
                                        </p:tav>
                                        <p:tav tm="100000">
                                          <p:val>
                                            <p:strVal val="#ppt_h"/>
                                          </p:val>
                                        </p:tav>
                                      </p:tavLst>
                                    </p:anim>
                                    <p:animEffect transition="in" filter="fade">
                                      <p:cBhvr>
                                        <p:cTn id="336" dur="500"/>
                                        <p:tgtEl>
                                          <p:spTgt spid="80"/>
                                        </p:tgtEl>
                                      </p:cBhvr>
                                    </p:animEffect>
                                  </p:childTnLst>
                                </p:cTn>
                              </p:par>
                              <p:par>
                                <p:cTn id="337" presetID="53" presetClass="entr" presetSubtype="16" fill="hold" nodeType="withEffect">
                                  <p:stCondLst>
                                    <p:cond delay="0"/>
                                  </p:stCondLst>
                                  <p:childTnLst>
                                    <p:set>
                                      <p:cBhvr>
                                        <p:cTn id="338" dur="1" fill="hold">
                                          <p:stCondLst>
                                            <p:cond delay="0"/>
                                          </p:stCondLst>
                                        </p:cTn>
                                        <p:tgtEl>
                                          <p:spTgt spid="83"/>
                                        </p:tgtEl>
                                        <p:attrNameLst>
                                          <p:attrName>style.visibility</p:attrName>
                                        </p:attrNameLst>
                                      </p:cBhvr>
                                      <p:to>
                                        <p:strVal val="visible"/>
                                      </p:to>
                                    </p:set>
                                    <p:anim calcmode="lin" valueType="num">
                                      <p:cBhvr>
                                        <p:cTn id="339" dur="500" fill="hold"/>
                                        <p:tgtEl>
                                          <p:spTgt spid="83"/>
                                        </p:tgtEl>
                                        <p:attrNameLst>
                                          <p:attrName>ppt_w</p:attrName>
                                        </p:attrNameLst>
                                      </p:cBhvr>
                                      <p:tavLst>
                                        <p:tav tm="0">
                                          <p:val>
                                            <p:fltVal val="0"/>
                                          </p:val>
                                        </p:tav>
                                        <p:tav tm="100000">
                                          <p:val>
                                            <p:strVal val="#ppt_w"/>
                                          </p:val>
                                        </p:tav>
                                      </p:tavLst>
                                    </p:anim>
                                    <p:anim calcmode="lin" valueType="num">
                                      <p:cBhvr>
                                        <p:cTn id="340" dur="500" fill="hold"/>
                                        <p:tgtEl>
                                          <p:spTgt spid="83"/>
                                        </p:tgtEl>
                                        <p:attrNameLst>
                                          <p:attrName>ppt_h</p:attrName>
                                        </p:attrNameLst>
                                      </p:cBhvr>
                                      <p:tavLst>
                                        <p:tav tm="0">
                                          <p:val>
                                            <p:fltVal val="0"/>
                                          </p:val>
                                        </p:tav>
                                        <p:tav tm="100000">
                                          <p:val>
                                            <p:strVal val="#ppt_h"/>
                                          </p:val>
                                        </p:tav>
                                      </p:tavLst>
                                    </p:anim>
                                    <p:animEffect transition="in" filter="fade">
                                      <p:cBhvr>
                                        <p:cTn id="341" dur="500"/>
                                        <p:tgtEl>
                                          <p:spTgt spid="83"/>
                                        </p:tgtEl>
                                      </p:cBhvr>
                                    </p:animEffect>
                                  </p:childTnLst>
                                </p:cTn>
                              </p:par>
                              <p:par>
                                <p:cTn id="342" presetID="10" presetClass="exit" presetSubtype="0" fill="hold" grpId="1" nodeType="withEffect">
                                  <p:stCondLst>
                                    <p:cond delay="0"/>
                                  </p:stCondLst>
                                  <p:childTnLst>
                                    <p:animEffect transition="out" filter="fade">
                                      <p:cBhvr>
                                        <p:cTn id="343" dur="500"/>
                                        <p:tgtEl>
                                          <p:spTgt spid="130"/>
                                        </p:tgtEl>
                                      </p:cBhvr>
                                    </p:animEffect>
                                    <p:set>
                                      <p:cBhvr>
                                        <p:cTn id="344" dur="1" fill="hold">
                                          <p:stCondLst>
                                            <p:cond delay="499"/>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33" grpId="0" animBg="1"/>
      <p:bldP spid="33" grpId="1" animBg="1"/>
      <p:bldP spid="33" grpId="2" animBg="1"/>
      <p:bldP spid="33" grpId="3" animBg="1"/>
      <p:bldP spid="42" grpId="0"/>
      <p:bldP spid="42" grpId="1"/>
      <p:bldP spid="44" grpId="0"/>
      <p:bldP spid="44" grpId="1"/>
      <p:bldP spid="53" grpId="0"/>
      <p:bldP spid="53" grpId="1"/>
      <p:bldP spid="56" grpId="0"/>
      <p:bldP spid="56" grpId="1"/>
      <p:bldP spid="66" grpId="0"/>
      <p:bldP spid="66" grpId="1"/>
      <p:bldP spid="68" grpId="0"/>
      <p:bldP spid="68" grpId="1"/>
      <p:bldP spid="74" grpId="0"/>
      <p:bldP spid="74" grpId="1"/>
      <p:bldP spid="80" grpId="0"/>
      <p:bldP spid="86" grpId="0"/>
      <p:bldP spid="93" grpId="0"/>
      <p:bldP spid="93" grpId="1"/>
      <p:bldP spid="87" grpId="0"/>
      <p:bldP spid="88" grpId="0"/>
      <p:bldP spid="89" grpId="0"/>
      <p:bldP spid="90" grpId="0"/>
      <p:bldP spid="91" grpId="0"/>
      <p:bldP spid="92" grpId="0"/>
      <p:bldP spid="127" grpId="0" animBg="1"/>
      <p:bldP spid="127" grpId="1" animBg="1"/>
      <p:bldP spid="128" grpId="0" animBg="1"/>
      <p:bldP spid="128" grpId="1" animBg="1"/>
      <p:bldP spid="129" grpId="0" animBg="1"/>
      <p:bldP spid="129" grpId="1" animBg="1"/>
      <p:bldP spid="130" grpId="0" animBg="1"/>
      <p:bldP spid="13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538" y="1611739"/>
            <a:ext cx="8229600" cy="4525962"/>
          </a:xfrm>
        </p:spPr>
        <p:txBody>
          <a:bodyPr/>
          <a:lstStyle/>
          <a:p>
            <a:r>
              <a:rPr lang="en-US" sz="2800" dirty="0" smtClean="0"/>
              <a:t>GPU Analogues for:</a:t>
            </a:r>
          </a:p>
          <a:p>
            <a:pPr lvl="1"/>
            <a:r>
              <a:rPr lang="en-US" sz="2400" dirty="0" smtClean="0"/>
              <a:t>Process API</a:t>
            </a:r>
          </a:p>
          <a:p>
            <a:pPr lvl="1"/>
            <a:r>
              <a:rPr lang="en-US" sz="2400" dirty="0" smtClean="0"/>
              <a:t>IPC API</a:t>
            </a:r>
          </a:p>
          <a:p>
            <a:pPr lvl="1"/>
            <a:r>
              <a:rPr lang="en-US" sz="2400" dirty="0" smtClean="0"/>
              <a:t>Scheduler hints</a:t>
            </a:r>
          </a:p>
          <a:p>
            <a:r>
              <a:rPr lang="en-US" sz="2800" dirty="0" smtClean="0"/>
              <a:t>Abstractions that enable:</a:t>
            </a:r>
          </a:p>
          <a:p>
            <a:pPr lvl="1"/>
            <a:r>
              <a:rPr lang="en-US" sz="2400" dirty="0" smtClean="0"/>
              <a:t>Fairness/isolation</a:t>
            </a:r>
          </a:p>
          <a:p>
            <a:pPr lvl="1"/>
            <a:r>
              <a:rPr lang="en-US" sz="2400" dirty="0" smtClean="0"/>
              <a:t>OS use of GPU</a:t>
            </a:r>
          </a:p>
          <a:p>
            <a:pPr lvl="1"/>
            <a:r>
              <a:rPr lang="en-US" sz="2400" dirty="0" smtClean="0"/>
              <a:t>Composition/data movement optimization</a:t>
            </a:r>
          </a:p>
        </p:txBody>
      </p:sp>
      <p:sp>
        <p:nvSpPr>
          <p:cNvPr id="3" name="Title 2"/>
          <p:cNvSpPr>
            <a:spLocks noGrp="1"/>
          </p:cNvSpPr>
          <p:nvPr>
            <p:ph type="title"/>
          </p:nvPr>
        </p:nvSpPr>
        <p:spPr>
          <a:xfrm>
            <a:off x="419100" y="401643"/>
            <a:ext cx="8394700" cy="1143000"/>
          </a:xfrm>
        </p:spPr>
        <p:txBody>
          <a:bodyPr>
            <a:noAutofit/>
          </a:bodyPr>
          <a:lstStyle/>
          <a:p>
            <a:r>
              <a:rPr lang="en-US" sz="3200" dirty="0" smtClean="0"/>
              <a:t>GPUs need better OS abstractions</a:t>
            </a:r>
            <a:endParaRPr lang="en-US" sz="3200"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13</a:t>
            </a:fld>
            <a:endParaRPr lang="en-US"/>
          </a:p>
        </p:txBody>
      </p:sp>
    </p:spTree>
    <p:extLst>
      <p:ext uri="{BB962C8B-B14F-4D97-AF65-F5344CB8AC3E}">
        <p14:creationId xmlns:p14="http://schemas.microsoft.com/office/powerpoint/2010/main" val="2509169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lumMod val="75000"/>
                  </a:schemeClr>
                </a:solidFill>
              </a:rPr>
              <a:t>The case for OS support</a:t>
            </a:r>
          </a:p>
          <a:p>
            <a:r>
              <a:rPr lang="en-US" dirty="0" smtClean="0"/>
              <a:t>PTask: Dataflow for GPUs</a:t>
            </a:r>
          </a:p>
          <a:p>
            <a:r>
              <a:rPr lang="en-US" dirty="0" smtClean="0"/>
              <a:t>Evaluation</a:t>
            </a:r>
          </a:p>
          <a:p>
            <a:r>
              <a:rPr lang="en-US" dirty="0" smtClean="0"/>
              <a:t>Related Work</a:t>
            </a:r>
          </a:p>
          <a:p>
            <a:r>
              <a:rPr lang="en-US" dirty="0" smtClean="0"/>
              <a:t>Conclusion</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14</a:t>
            </a:fld>
            <a:endParaRPr lang="en-US"/>
          </a:p>
        </p:txBody>
      </p:sp>
    </p:spTree>
    <p:extLst>
      <p:ext uri="{BB962C8B-B14F-4D97-AF65-F5344CB8AC3E}">
        <p14:creationId xmlns:p14="http://schemas.microsoft.com/office/powerpoint/2010/main" val="86303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179557"/>
            <a:ext cx="8229600" cy="4829785"/>
          </a:xfrm>
        </p:spPr>
        <p:txBody>
          <a:bodyPr/>
          <a:lstStyle/>
          <a:p>
            <a:r>
              <a:rPr lang="en-US" sz="2400" b="1" dirty="0" err="1" smtClean="0"/>
              <a:t>ptask</a:t>
            </a:r>
            <a:r>
              <a:rPr lang="en-US" sz="2400" b="1" dirty="0" smtClean="0"/>
              <a:t> </a:t>
            </a:r>
            <a:r>
              <a:rPr lang="en-US" sz="2000" dirty="0" smtClean="0"/>
              <a:t>(parallel task)</a:t>
            </a:r>
            <a:r>
              <a:rPr lang="en-US" sz="2400" dirty="0" smtClean="0"/>
              <a:t> </a:t>
            </a:r>
          </a:p>
          <a:p>
            <a:pPr lvl="1"/>
            <a:r>
              <a:rPr lang="en-US" sz="2000" dirty="0" smtClean="0">
                <a:sym typeface="Wingdings" pitchFamily="2" charset="2"/>
              </a:rPr>
              <a:t>Has </a:t>
            </a:r>
            <a:r>
              <a:rPr lang="en-US" sz="2000" b="1" i="1" dirty="0" smtClean="0">
                <a:sym typeface="Wingdings" pitchFamily="2" charset="2"/>
              </a:rPr>
              <a:t>priority  </a:t>
            </a:r>
            <a:r>
              <a:rPr lang="en-US" sz="2000" dirty="0" smtClean="0">
                <a:sym typeface="Wingdings" pitchFamily="2" charset="2"/>
              </a:rPr>
              <a:t>for fairness</a:t>
            </a:r>
          </a:p>
          <a:p>
            <a:pPr lvl="1"/>
            <a:r>
              <a:rPr lang="en-US" sz="2000" dirty="0" smtClean="0">
                <a:sym typeface="Wingdings" pitchFamily="2" charset="2"/>
              </a:rPr>
              <a:t>Analogous to a process for GPU execution</a:t>
            </a:r>
          </a:p>
          <a:p>
            <a:pPr lvl="1"/>
            <a:r>
              <a:rPr lang="en-US" sz="2000" dirty="0" smtClean="0">
                <a:sym typeface="Wingdings" pitchFamily="2" charset="2"/>
              </a:rPr>
              <a:t>List of input/output resources (</a:t>
            </a:r>
            <a:r>
              <a:rPr lang="en-US" sz="2000" i="1" dirty="0" smtClean="0">
                <a:sym typeface="Wingdings" pitchFamily="2" charset="2"/>
              </a:rPr>
              <a:t>e.g. </a:t>
            </a:r>
            <a:r>
              <a:rPr lang="en-US" sz="2000" i="1" dirty="0" err="1" smtClean="0">
                <a:sym typeface="Wingdings" pitchFamily="2" charset="2"/>
              </a:rPr>
              <a:t>stdin</a:t>
            </a:r>
            <a:r>
              <a:rPr lang="en-US" sz="2000" i="1" dirty="0" smtClean="0">
                <a:sym typeface="Wingdings" pitchFamily="2" charset="2"/>
              </a:rPr>
              <a:t>, </a:t>
            </a:r>
            <a:r>
              <a:rPr lang="en-US" sz="2000" i="1" dirty="0" err="1" smtClean="0">
                <a:sym typeface="Wingdings" pitchFamily="2" charset="2"/>
              </a:rPr>
              <a:t>stdout</a:t>
            </a:r>
            <a:r>
              <a:rPr lang="en-US" sz="2000" i="1" dirty="0" smtClean="0">
                <a:sym typeface="Wingdings" pitchFamily="2" charset="2"/>
              </a:rPr>
              <a:t>…</a:t>
            </a:r>
            <a:r>
              <a:rPr lang="en-US" sz="2000" dirty="0" smtClean="0">
                <a:sym typeface="Wingdings" pitchFamily="2" charset="2"/>
              </a:rPr>
              <a:t>)</a:t>
            </a:r>
            <a:endParaRPr lang="en-US" sz="2000" b="1" i="1" dirty="0" smtClean="0">
              <a:sym typeface="Wingdings" pitchFamily="2" charset="2"/>
            </a:endParaRPr>
          </a:p>
          <a:p>
            <a:r>
              <a:rPr lang="en-US" sz="2400" b="1" dirty="0" smtClean="0">
                <a:sym typeface="Wingdings" pitchFamily="2" charset="2"/>
              </a:rPr>
              <a:t>ports</a:t>
            </a:r>
            <a:endParaRPr lang="en-US" sz="2000" dirty="0" smtClean="0">
              <a:sym typeface="Wingdings" pitchFamily="2" charset="2"/>
            </a:endParaRPr>
          </a:p>
          <a:p>
            <a:pPr lvl="1"/>
            <a:r>
              <a:rPr lang="en-US" sz="2000" dirty="0" smtClean="0">
                <a:sym typeface="Wingdings" pitchFamily="2" charset="2"/>
              </a:rPr>
              <a:t>Can be mapped to </a:t>
            </a:r>
            <a:r>
              <a:rPr lang="en-US" sz="2000" dirty="0" err="1" smtClean="0">
                <a:sym typeface="Wingdings" pitchFamily="2" charset="2"/>
              </a:rPr>
              <a:t>ptask</a:t>
            </a:r>
            <a:r>
              <a:rPr lang="en-US" sz="2000" dirty="0" smtClean="0">
                <a:sym typeface="Wingdings" pitchFamily="2" charset="2"/>
              </a:rPr>
              <a:t> input/outputs</a:t>
            </a:r>
          </a:p>
          <a:p>
            <a:pPr lvl="1"/>
            <a:r>
              <a:rPr lang="en-US" sz="2000" dirty="0" smtClean="0">
                <a:sym typeface="Wingdings" pitchFamily="2" charset="2"/>
              </a:rPr>
              <a:t>A data source or sink</a:t>
            </a:r>
          </a:p>
          <a:p>
            <a:r>
              <a:rPr lang="en-US" sz="2400" b="1" dirty="0" smtClean="0">
                <a:sym typeface="Wingdings" pitchFamily="2" charset="2"/>
              </a:rPr>
              <a:t>channels</a:t>
            </a:r>
          </a:p>
          <a:p>
            <a:pPr lvl="1"/>
            <a:r>
              <a:rPr lang="en-US" sz="2000" dirty="0" smtClean="0">
                <a:sym typeface="Wingdings" pitchFamily="2" charset="2"/>
              </a:rPr>
              <a:t>Similar to pipes, connect arbitrary ports</a:t>
            </a:r>
          </a:p>
          <a:p>
            <a:pPr lvl="1"/>
            <a:r>
              <a:rPr lang="en-US" sz="2000" dirty="0" smtClean="0">
                <a:sym typeface="Wingdings" pitchFamily="2" charset="2"/>
              </a:rPr>
              <a:t>Specialize to eliminate double-buffering</a:t>
            </a:r>
          </a:p>
          <a:p>
            <a:r>
              <a:rPr lang="en-US" sz="2400" b="1" dirty="0" smtClean="0">
                <a:sym typeface="Wingdings" pitchFamily="2" charset="2"/>
              </a:rPr>
              <a:t>graph</a:t>
            </a:r>
          </a:p>
          <a:p>
            <a:pPr lvl="1"/>
            <a:r>
              <a:rPr lang="en-US" sz="2000" dirty="0" smtClean="0">
                <a:sym typeface="Wingdings" pitchFamily="2" charset="2"/>
              </a:rPr>
              <a:t>DAG: connected </a:t>
            </a:r>
            <a:r>
              <a:rPr lang="en-US" sz="2000" dirty="0" err="1" smtClean="0">
                <a:sym typeface="Wingdings" pitchFamily="2" charset="2"/>
              </a:rPr>
              <a:t>ptasks</a:t>
            </a:r>
            <a:r>
              <a:rPr lang="en-US" sz="2000" dirty="0" smtClean="0">
                <a:sym typeface="Wingdings" pitchFamily="2" charset="2"/>
              </a:rPr>
              <a:t>, ports, channels</a:t>
            </a:r>
          </a:p>
          <a:p>
            <a:r>
              <a:rPr lang="en-US" sz="2400" b="1" dirty="0" err="1" smtClean="0">
                <a:sym typeface="Wingdings" pitchFamily="2" charset="2"/>
              </a:rPr>
              <a:t>datablocks</a:t>
            </a:r>
            <a:endParaRPr lang="en-US" sz="2400" b="1" dirty="0">
              <a:sym typeface="Wingdings" pitchFamily="2" charset="2"/>
            </a:endParaRPr>
          </a:p>
          <a:p>
            <a:pPr lvl="1"/>
            <a:r>
              <a:rPr lang="en-US" sz="2000" dirty="0" smtClean="0">
                <a:sym typeface="Wingdings" pitchFamily="2" charset="2"/>
              </a:rPr>
              <a:t>Memory-space transparent buffers</a:t>
            </a:r>
            <a:endParaRPr lang="en-US" sz="2000" dirty="0">
              <a:sym typeface="Wingdings" pitchFamily="2" charset="2"/>
            </a:endParaRPr>
          </a:p>
          <a:p>
            <a:pPr marL="392113" lvl="1" indent="0">
              <a:buNone/>
            </a:pPr>
            <a:endParaRPr lang="en-US" sz="2000" b="1" dirty="0">
              <a:sym typeface="Wingdings" pitchFamily="2" charset="2"/>
            </a:endParaRPr>
          </a:p>
          <a:p>
            <a:pPr lvl="1"/>
            <a:endParaRPr lang="en-US" sz="2000" dirty="0" smtClean="0">
              <a:sym typeface="Wingdings" pitchFamily="2" charset="2"/>
            </a:endParaRPr>
          </a:p>
          <a:p>
            <a:pPr lvl="1"/>
            <a:endParaRPr lang="en-US" sz="2000" dirty="0" smtClean="0">
              <a:sym typeface="Wingdings" pitchFamily="2" charset="2"/>
            </a:endParaRPr>
          </a:p>
          <a:p>
            <a:pPr lvl="1">
              <a:buNone/>
            </a:pPr>
            <a:endParaRPr lang="en-US" sz="2000" dirty="0" smtClean="0">
              <a:sym typeface="Wingdings" pitchFamily="2" charset="2"/>
            </a:endParaRPr>
          </a:p>
        </p:txBody>
      </p:sp>
      <p:sp>
        <p:nvSpPr>
          <p:cNvPr id="3" name="Title 2"/>
          <p:cNvSpPr>
            <a:spLocks noGrp="1"/>
          </p:cNvSpPr>
          <p:nvPr>
            <p:ph type="title"/>
          </p:nvPr>
        </p:nvSpPr>
        <p:spPr/>
        <p:txBody>
          <a:bodyPr>
            <a:normAutofit fontScale="90000"/>
          </a:bodyPr>
          <a:lstStyle/>
          <a:p>
            <a:r>
              <a:rPr lang="en-US" dirty="0" err="1" smtClean="0"/>
              <a:t>PTask</a:t>
            </a:r>
            <a:r>
              <a:rPr lang="en-US" dirty="0" smtClean="0"/>
              <a:t> OS abstractions: dataflow!</a:t>
            </a:r>
            <a:endParaRPr lang="en-US" dirty="0"/>
          </a:p>
        </p:txBody>
      </p:sp>
      <p:sp>
        <p:nvSpPr>
          <p:cNvPr id="4" name="Rectangle 3"/>
          <p:cNvSpPr/>
          <p:nvPr/>
        </p:nvSpPr>
        <p:spPr>
          <a:xfrm>
            <a:off x="4525433" y="4292599"/>
            <a:ext cx="4359259" cy="10300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000" dirty="0" smtClean="0">
                <a:solidFill>
                  <a:srgbClr val="3333FF"/>
                </a:solidFill>
              </a:rPr>
              <a:t> OS </a:t>
            </a:r>
            <a:r>
              <a:rPr lang="en-US" sz="2000" dirty="0" err="1" smtClean="0">
                <a:solidFill>
                  <a:srgbClr val="3333FF"/>
                </a:solidFill>
              </a:rPr>
              <a:t>objects</a:t>
            </a:r>
            <a:r>
              <a:rPr lang="en-US" sz="2000" dirty="0" err="1" smtClean="0">
                <a:solidFill>
                  <a:srgbClr val="3333FF"/>
                </a:solidFill>
                <a:sym typeface="Wingdings" pitchFamily="2" charset="2"/>
              </a:rPr>
              <a:t>OS</a:t>
            </a:r>
            <a:r>
              <a:rPr lang="en-US" sz="2000" dirty="0" smtClean="0">
                <a:solidFill>
                  <a:srgbClr val="3333FF"/>
                </a:solidFill>
                <a:sym typeface="Wingdings" pitchFamily="2" charset="2"/>
              </a:rPr>
              <a:t> RM possible</a:t>
            </a:r>
            <a:endParaRPr lang="en-US" sz="2000" i="1" dirty="0" smtClean="0">
              <a:solidFill>
                <a:srgbClr val="3333FF"/>
              </a:solidFill>
            </a:endParaRPr>
          </a:p>
          <a:p>
            <a:pPr>
              <a:buFont typeface="Arial" pitchFamily="34" charset="0"/>
              <a:buChar char="•"/>
            </a:pPr>
            <a:r>
              <a:rPr lang="en-US" sz="2000" dirty="0" smtClean="0">
                <a:solidFill>
                  <a:srgbClr val="3333FF"/>
                </a:solidFill>
              </a:rPr>
              <a:t> </a:t>
            </a:r>
            <a:r>
              <a:rPr lang="en-US" sz="2000" dirty="0">
                <a:solidFill>
                  <a:srgbClr val="3333FF"/>
                </a:solidFill>
              </a:rPr>
              <a:t>d</a:t>
            </a:r>
            <a:r>
              <a:rPr lang="en-US" sz="2000" dirty="0" smtClean="0">
                <a:solidFill>
                  <a:srgbClr val="3333FF"/>
                </a:solidFill>
              </a:rPr>
              <a:t>ata: specify </a:t>
            </a:r>
            <a:r>
              <a:rPr lang="en-US" sz="2000" i="1" dirty="0" smtClean="0">
                <a:solidFill>
                  <a:srgbClr val="7B01BF"/>
                </a:solidFill>
              </a:rPr>
              <a:t>where</a:t>
            </a:r>
            <a:r>
              <a:rPr lang="en-US" sz="2000" dirty="0" smtClean="0">
                <a:solidFill>
                  <a:srgbClr val="3333FF"/>
                </a:solidFill>
              </a:rPr>
              <a:t>, not </a:t>
            </a:r>
            <a:r>
              <a:rPr lang="en-US" sz="2000" i="1" dirty="0" smtClean="0">
                <a:solidFill>
                  <a:srgbClr val="7B01BF"/>
                </a:solidFill>
              </a:rPr>
              <a:t>how</a:t>
            </a:r>
          </a:p>
        </p:txBody>
      </p:sp>
      <p:sp>
        <p:nvSpPr>
          <p:cNvPr id="5" name="Footer Placeholder 4"/>
          <p:cNvSpPr>
            <a:spLocks noGrp="1"/>
          </p:cNvSpPr>
          <p:nvPr>
            <p:ph type="ftr" sz="quarter" idx="11"/>
          </p:nvPr>
        </p:nvSpPr>
        <p:spPr/>
        <p:txBody>
          <a:bodyPr/>
          <a:lstStyle/>
          <a:p>
            <a:pPr>
              <a:defRPr/>
            </a:pPr>
            <a:r>
              <a:rPr lang="en-US" smtClean="0"/>
              <a:t>PTask SOSP 2011</a:t>
            </a:r>
            <a:endParaRPr lang="en-US"/>
          </a:p>
        </p:txBody>
      </p:sp>
      <p:sp>
        <p:nvSpPr>
          <p:cNvPr id="6" name="Slide Number Placeholder 5"/>
          <p:cNvSpPr>
            <a:spLocks noGrp="1"/>
          </p:cNvSpPr>
          <p:nvPr>
            <p:ph type="sldNum" sz="quarter" idx="12"/>
          </p:nvPr>
        </p:nvSpPr>
        <p:spPr/>
        <p:txBody>
          <a:bodyPr/>
          <a:lstStyle/>
          <a:p>
            <a:pPr>
              <a:defRPr/>
            </a:pPr>
            <a:fld id="{03F728EE-31D2-42FA-AFA6-A8A3204126FE}" type="slidenum">
              <a:rPr lang="en-US" smtClean="0"/>
              <a:pPr>
                <a:defRPr/>
              </a:pPr>
              <a:t>15</a:t>
            </a:fld>
            <a:endParaRPr lang="en-US"/>
          </a:p>
        </p:txBody>
      </p:sp>
    </p:spTree>
    <p:extLst>
      <p:ext uri="{BB962C8B-B14F-4D97-AF65-F5344CB8AC3E}">
        <p14:creationId xmlns:p14="http://schemas.microsoft.com/office/powerpoint/2010/main" val="200885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74888"/>
            <a:ext cx="8229600" cy="1143000"/>
          </a:xfrm>
        </p:spPr>
        <p:txBody>
          <a:bodyPr>
            <a:normAutofit/>
          </a:bodyPr>
          <a:lstStyle/>
          <a:p>
            <a:r>
              <a:rPr lang="en-US" dirty="0" err="1" smtClean="0"/>
              <a:t>PTask</a:t>
            </a:r>
            <a:r>
              <a:rPr lang="en-US" dirty="0" smtClean="0"/>
              <a:t> Graph: Gestural Interface</a:t>
            </a:r>
            <a:endParaRPr lang="en-US" dirty="0"/>
          </a:p>
        </p:txBody>
      </p:sp>
      <p:sp>
        <p:nvSpPr>
          <p:cNvPr id="5" name="Footer Placeholder 4"/>
          <p:cNvSpPr>
            <a:spLocks noGrp="1"/>
          </p:cNvSpPr>
          <p:nvPr>
            <p:ph type="ftr" sz="quarter" idx="11"/>
          </p:nvPr>
        </p:nvSpPr>
        <p:spPr/>
        <p:txBody>
          <a:bodyPr/>
          <a:lstStyle/>
          <a:p>
            <a:pPr>
              <a:defRPr/>
            </a:pPr>
            <a:r>
              <a:rPr lang="en-US" dirty="0" err="1" smtClean="0"/>
              <a:t>PTask</a:t>
            </a:r>
            <a:r>
              <a:rPr lang="en-US" dirty="0" smtClean="0"/>
              <a:t> SOSP 2011</a:t>
            </a:r>
            <a:endParaRPr lang="en-US" dirty="0"/>
          </a:p>
        </p:txBody>
      </p:sp>
      <p:sp>
        <p:nvSpPr>
          <p:cNvPr id="6" name="Slide Number Placeholder 5"/>
          <p:cNvSpPr>
            <a:spLocks noGrp="1"/>
          </p:cNvSpPr>
          <p:nvPr>
            <p:ph type="sldNum" sz="quarter" idx="12"/>
          </p:nvPr>
        </p:nvSpPr>
        <p:spPr/>
        <p:txBody>
          <a:bodyPr/>
          <a:lstStyle/>
          <a:p>
            <a:pPr>
              <a:defRPr/>
            </a:pPr>
            <a:fld id="{03F728EE-31D2-42FA-AFA6-A8A3204126FE}" type="slidenum">
              <a:rPr lang="en-US" smtClean="0"/>
              <a:pPr>
                <a:defRPr/>
              </a:pPr>
              <a:t>16</a:t>
            </a:fld>
            <a:endParaRPr lang="en-US"/>
          </a:p>
        </p:txBody>
      </p:sp>
      <p:sp>
        <p:nvSpPr>
          <p:cNvPr id="8" name="Rounded Rectangle 7"/>
          <p:cNvSpPr/>
          <p:nvPr/>
        </p:nvSpPr>
        <p:spPr>
          <a:xfrm>
            <a:off x="2073763" y="1507303"/>
            <a:ext cx="4937653" cy="258555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771940" y="2235714"/>
            <a:ext cx="1109941" cy="108776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002060"/>
                </a:solidFill>
              </a:rPr>
              <a:t>xform</a:t>
            </a:r>
            <a:endParaRPr lang="en-US" sz="1800" dirty="0" smtClean="0">
              <a:solidFill>
                <a:srgbClr val="002060"/>
              </a:solidFill>
            </a:endParaRPr>
          </a:p>
        </p:txBody>
      </p:sp>
      <p:sp>
        <p:nvSpPr>
          <p:cNvPr id="12" name="Right Arrow 11"/>
          <p:cNvSpPr/>
          <p:nvPr/>
        </p:nvSpPr>
        <p:spPr>
          <a:xfrm>
            <a:off x="1478431" y="2538248"/>
            <a:ext cx="1019064" cy="46327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7" name="Group 36"/>
          <p:cNvGrpSpPr/>
          <p:nvPr/>
        </p:nvGrpSpPr>
        <p:grpSpPr>
          <a:xfrm>
            <a:off x="771629" y="4651216"/>
            <a:ext cx="1841882" cy="369332"/>
            <a:chOff x="858713" y="5158998"/>
            <a:chExt cx="1841882" cy="369332"/>
          </a:xfrm>
        </p:grpSpPr>
        <p:sp>
          <p:nvSpPr>
            <p:cNvPr id="16" name="Rounded Rectangle 15"/>
            <p:cNvSpPr/>
            <p:nvPr/>
          </p:nvSpPr>
          <p:spPr>
            <a:xfrm>
              <a:off x="858713" y="5169924"/>
              <a:ext cx="275898" cy="32292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rgbClr val="002060"/>
                </a:solidFill>
              </a:endParaRPr>
            </a:p>
          </p:txBody>
        </p:sp>
        <p:sp>
          <p:nvSpPr>
            <p:cNvPr id="18" name="TextBox 17"/>
            <p:cNvSpPr txBox="1"/>
            <p:nvPr/>
          </p:nvSpPr>
          <p:spPr>
            <a:xfrm>
              <a:off x="1246351" y="5158998"/>
              <a:ext cx="1454244" cy="369332"/>
            </a:xfrm>
            <a:prstGeom prst="rect">
              <a:avLst/>
            </a:prstGeom>
            <a:noFill/>
          </p:spPr>
          <p:txBody>
            <a:bodyPr wrap="none" rtlCol="0">
              <a:spAutoFit/>
            </a:bodyPr>
            <a:lstStyle/>
            <a:p>
              <a:r>
                <a:rPr lang="en-US" sz="1800" dirty="0" err="1" smtClean="0"/>
                <a:t>ptask</a:t>
              </a:r>
              <a:r>
                <a:rPr lang="en-US" sz="1800" dirty="0" smtClean="0"/>
                <a:t> (GPU)</a:t>
              </a:r>
              <a:endParaRPr lang="en-US" sz="1800" dirty="0"/>
            </a:p>
          </p:txBody>
        </p:sp>
      </p:grpSp>
      <p:grpSp>
        <p:nvGrpSpPr>
          <p:cNvPr id="36" name="Group 35"/>
          <p:cNvGrpSpPr/>
          <p:nvPr/>
        </p:nvGrpSpPr>
        <p:grpSpPr>
          <a:xfrm>
            <a:off x="771629" y="5047289"/>
            <a:ext cx="978127" cy="369332"/>
            <a:chOff x="858713" y="5555071"/>
            <a:chExt cx="978127" cy="369332"/>
          </a:xfrm>
        </p:grpSpPr>
        <p:sp>
          <p:nvSpPr>
            <p:cNvPr id="14" name="Rectangle 13"/>
            <p:cNvSpPr/>
            <p:nvPr/>
          </p:nvSpPr>
          <p:spPr>
            <a:xfrm>
              <a:off x="858713" y="5567212"/>
              <a:ext cx="275898" cy="2913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3333FF"/>
                </a:solidFill>
              </a:endParaRPr>
            </a:p>
          </p:txBody>
        </p:sp>
        <p:sp>
          <p:nvSpPr>
            <p:cNvPr id="19" name="TextBox 18"/>
            <p:cNvSpPr txBox="1"/>
            <p:nvPr/>
          </p:nvSpPr>
          <p:spPr>
            <a:xfrm>
              <a:off x="1254629" y="5555071"/>
              <a:ext cx="582211" cy="369332"/>
            </a:xfrm>
            <a:prstGeom prst="rect">
              <a:avLst/>
            </a:prstGeom>
            <a:noFill/>
          </p:spPr>
          <p:txBody>
            <a:bodyPr wrap="none" rtlCol="0">
              <a:spAutoFit/>
            </a:bodyPr>
            <a:lstStyle/>
            <a:p>
              <a:r>
                <a:rPr lang="en-US" sz="1800" dirty="0" smtClean="0"/>
                <a:t>port</a:t>
              </a:r>
              <a:endParaRPr lang="en-US" sz="1800" dirty="0"/>
            </a:p>
          </p:txBody>
        </p:sp>
      </p:grpSp>
      <p:grpSp>
        <p:nvGrpSpPr>
          <p:cNvPr id="43" name="Group 42"/>
          <p:cNvGrpSpPr/>
          <p:nvPr/>
        </p:nvGrpSpPr>
        <p:grpSpPr>
          <a:xfrm>
            <a:off x="772782" y="5438063"/>
            <a:ext cx="1372630" cy="370079"/>
            <a:chOff x="859866" y="5713829"/>
            <a:chExt cx="1372630" cy="370079"/>
          </a:xfrm>
        </p:grpSpPr>
        <p:sp>
          <p:nvSpPr>
            <p:cNvPr id="20" name="TextBox 19"/>
            <p:cNvSpPr txBox="1"/>
            <p:nvPr/>
          </p:nvSpPr>
          <p:spPr>
            <a:xfrm>
              <a:off x="1239917" y="5714576"/>
              <a:ext cx="992579" cy="369332"/>
            </a:xfrm>
            <a:prstGeom prst="rect">
              <a:avLst/>
            </a:prstGeom>
            <a:noFill/>
          </p:spPr>
          <p:txBody>
            <a:bodyPr wrap="none" rtlCol="0">
              <a:spAutoFit/>
            </a:bodyPr>
            <a:lstStyle/>
            <a:p>
              <a:r>
                <a:rPr lang="en-US" sz="1800" dirty="0" smtClean="0"/>
                <a:t>channel</a:t>
              </a:r>
              <a:endParaRPr lang="en-US" sz="1800" dirty="0"/>
            </a:p>
          </p:txBody>
        </p:sp>
        <p:sp>
          <p:nvSpPr>
            <p:cNvPr id="21" name="Right Arrow 20"/>
            <p:cNvSpPr/>
            <p:nvPr/>
          </p:nvSpPr>
          <p:spPr>
            <a:xfrm>
              <a:off x="859866" y="5713829"/>
              <a:ext cx="321620" cy="35379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2" name="Rectangle 21"/>
          <p:cNvSpPr/>
          <p:nvPr/>
        </p:nvSpPr>
        <p:spPr>
          <a:xfrm rot="16200000">
            <a:off x="3530289" y="2677024"/>
            <a:ext cx="1007636" cy="270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333FF"/>
                </a:solidFill>
              </a:rPr>
              <a:t>cloud</a:t>
            </a:r>
            <a:endParaRPr lang="en-US" sz="1800" dirty="0">
              <a:solidFill>
                <a:srgbClr val="3333FF"/>
              </a:solidFill>
            </a:endParaRPr>
          </a:p>
        </p:txBody>
      </p:sp>
      <p:sp>
        <p:nvSpPr>
          <p:cNvPr id="23" name="Rectangle 22"/>
          <p:cNvSpPr/>
          <p:nvPr/>
        </p:nvSpPr>
        <p:spPr>
          <a:xfrm rot="16200000">
            <a:off x="2136077" y="2677024"/>
            <a:ext cx="1007636" cy="270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3333FF"/>
                </a:solidFill>
              </a:rPr>
              <a:t>rawimg</a:t>
            </a:r>
            <a:endParaRPr lang="en-US" sz="1800" dirty="0">
              <a:solidFill>
                <a:srgbClr val="3333FF"/>
              </a:solidFill>
            </a:endParaRPr>
          </a:p>
        </p:txBody>
      </p:sp>
      <p:sp>
        <p:nvSpPr>
          <p:cNvPr id="24" name="Right Arrow 23"/>
          <p:cNvSpPr/>
          <p:nvPr/>
        </p:nvSpPr>
        <p:spPr>
          <a:xfrm>
            <a:off x="4184592" y="2545289"/>
            <a:ext cx="749728" cy="46327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ounded Rectangle 24"/>
          <p:cNvSpPr/>
          <p:nvPr/>
        </p:nvSpPr>
        <p:spPr>
          <a:xfrm>
            <a:off x="5223900" y="2235714"/>
            <a:ext cx="1109941" cy="108776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2060"/>
                </a:solidFill>
              </a:rPr>
              <a:t>filter</a:t>
            </a:r>
          </a:p>
        </p:txBody>
      </p:sp>
      <p:sp>
        <p:nvSpPr>
          <p:cNvPr id="26" name="Rectangle 25"/>
          <p:cNvSpPr/>
          <p:nvPr/>
        </p:nvSpPr>
        <p:spPr>
          <a:xfrm rot="16200000">
            <a:off x="5982249" y="2677024"/>
            <a:ext cx="1007636" cy="270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333FF"/>
                </a:solidFill>
              </a:rPr>
              <a:t>f-out</a:t>
            </a:r>
            <a:endParaRPr lang="en-US" sz="1800" dirty="0">
              <a:solidFill>
                <a:srgbClr val="3333FF"/>
              </a:solidFill>
            </a:endParaRPr>
          </a:p>
        </p:txBody>
      </p:sp>
      <p:sp>
        <p:nvSpPr>
          <p:cNvPr id="27" name="Rectangle 26"/>
          <p:cNvSpPr/>
          <p:nvPr/>
        </p:nvSpPr>
        <p:spPr>
          <a:xfrm rot="16200000">
            <a:off x="4588038" y="2677024"/>
            <a:ext cx="1007636" cy="270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333FF"/>
                </a:solidFill>
              </a:rPr>
              <a:t>f-in</a:t>
            </a:r>
            <a:endParaRPr lang="en-US" sz="1800" dirty="0">
              <a:solidFill>
                <a:srgbClr val="3333FF"/>
              </a:solidFill>
            </a:endParaRPr>
          </a:p>
        </p:txBody>
      </p:sp>
      <p:sp>
        <p:nvSpPr>
          <p:cNvPr id="28" name="Right Arrow 27"/>
          <p:cNvSpPr/>
          <p:nvPr/>
        </p:nvSpPr>
        <p:spPr>
          <a:xfrm>
            <a:off x="6636553" y="2545289"/>
            <a:ext cx="1029016" cy="46327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 name="Group 3"/>
          <p:cNvGrpSpPr/>
          <p:nvPr/>
        </p:nvGrpSpPr>
        <p:grpSpPr>
          <a:xfrm>
            <a:off x="368490" y="2235714"/>
            <a:ext cx="8407020" cy="2406970"/>
            <a:chOff x="368490" y="2235714"/>
            <a:chExt cx="8407020" cy="2406970"/>
          </a:xfrm>
        </p:grpSpPr>
        <p:sp>
          <p:nvSpPr>
            <p:cNvPr id="9" name="Rounded Rectangle 8"/>
            <p:cNvSpPr/>
            <p:nvPr/>
          </p:nvSpPr>
          <p:spPr>
            <a:xfrm>
              <a:off x="368490" y="2235714"/>
              <a:ext cx="1109941" cy="1087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capture</a:t>
              </a:r>
            </a:p>
          </p:txBody>
        </p:sp>
        <p:grpSp>
          <p:nvGrpSpPr>
            <p:cNvPr id="38" name="Group 37"/>
            <p:cNvGrpSpPr/>
            <p:nvPr/>
          </p:nvGrpSpPr>
          <p:grpSpPr>
            <a:xfrm>
              <a:off x="766111" y="4273352"/>
              <a:ext cx="2078640" cy="369332"/>
              <a:chOff x="853195" y="4781134"/>
              <a:chExt cx="2078640" cy="369332"/>
            </a:xfrm>
          </p:grpSpPr>
          <p:sp>
            <p:nvSpPr>
              <p:cNvPr id="15" name="Rounded Rectangle 14"/>
              <p:cNvSpPr/>
              <p:nvPr/>
            </p:nvSpPr>
            <p:spPr>
              <a:xfrm>
                <a:off x="853195" y="4794792"/>
                <a:ext cx="281416" cy="29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sp>
            <p:nvSpPr>
              <p:cNvPr id="17" name="TextBox 16"/>
              <p:cNvSpPr txBox="1"/>
              <p:nvPr/>
            </p:nvSpPr>
            <p:spPr>
              <a:xfrm>
                <a:off x="1233934" y="4781134"/>
                <a:ext cx="1697901" cy="369332"/>
              </a:xfrm>
              <a:prstGeom prst="rect">
                <a:avLst/>
              </a:prstGeom>
              <a:noFill/>
            </p:spPr>
            <p:txBody>
              <a:bodyPr wrap="none" rtlCol="0">
                <a:spAutoFit/>
              </a:bodyPr>
              <a:lstStyle/>
              <a:p>
                <a:r>
                  <a:rPr lang="en-US" sz="1800" dirty="0" smtClean="0"/>
                  <a:t>process (CPU)</a:t>
                </a:r>
                <a:endParaRPr lang="en-US" sz="1800" dirty="0"/>
              </a:p>
            </p:txBody>
          </p:sp>
        </p:grpSp>
        <p:sp>
          <p:nvSpPr>
            <p:cNvPr id="29" name="Rounded Rectangle 28"/>
            <p:cNvSpPr/>
            <p:nvPr/>
          </p:nvSpPr>
          <p:spPr>
            <a:xfrm>
              <a:off x="7665569" y="2235714"/>
              <a:ext cx="1109941" cy="1087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detect</a:t>
              </a:r>
            </a:p>
          </p:txBody>
        </p:sp>
      </p:grpSp>
      <p:sp>
        <p:nvSpPr>
          <p:cNvPr id="31" name="TextBox 30"/>
          <p:cNvSpPr txBox="1"/>
          <p:nvPr/>
        </p:nvSpPr>
        <p:spPr>
          <a:xfrm>
            <a:off x="2141290" y="1525513"/>
            <a:ext cx="2950566" cy="369332"/>
          </a:xfrm>
          <a:prstGeom prst="rect">
            <a:avLst/>
          </a:prstGeom>
          <a:noFill/>
        </p:spPr>
        <p:txBody>
          <a:bodyPr wrap="square" rtlCol="0">
            <a:spAutoFit/>
          </a:bodyPr>
          <a:lstStyle/>
          <a:p>
            <a:pPr algn="ctr"/>
            <a:r>
              <a:rPr lang="en-US" sz="1800" dirty="0" err="1" smtClean="0"/>
              <a:t>ptask</a:t>
            </a:r>
            <a:r>
              <a:rPr lang="en-US" sz="1800" dirty="0" smtClean="0"/>
              <a:t> graph </a:t>
            </a:r>
            <a:endParaRPr lang="en-US" sz="1800" dirty="0"/>
          </a:p>
        </p:txBody>
      </p:sp>
      <p:grpSp>
        <p:nvGrpSpPr>
          <p:cNvPr id="42" name="Group 41"/>
          <p:cNvGrpSpPr/>
          <p:nvPr/>
        </p:nvGrpSpPr>
        <p:grpSpPr>
          <a:xfrm>
            <a:off x="755719" y="5837305"/>
            <a:ext cx="1770863" cy="369332"/>
            <a:chOff x="855467" y="6175502"/>
            <a:chExt cx="1770863" cy="369332"/>
          </a:xfrm>
        </p:grpSpPr>
        <p:sp>
          <p:nvSpPr>
            <p:cNvPr id="40" name="Rounded Rectangle 39"/>
            <p:cNvSpPr/>
            <p:nvPr/>
          </p:nvSpPr>
          <p:spPr>
            <a:xfrm>
              <a:off x="855467" y="6189160"/>
              <a:ext cx="281416" cy="29743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sp>
          <p:nvSpPr>
            <p:cNvPr id="41" name="TextBox 40"/>
            <p:cNvSpPr txBox="1"/>
            <p:nvPr/>
          </p:nvSpPr>
          <p:spPr>
            <a:xfrm>
              <a:off x="1236206" y="6175502"/>
              <a:ext cx="1390124" cy="369332"/>
            </a:xfrm>
            <a:prstGeom prst="rect">
              <a:avLst/>
            </a:prstGeom>
            <a:noFill/>
            <a:ln>
              <a:noFill/>
              <a:prstDash val="solid"/>
            </a:ln>
          </p:spPr>
          <p:txBody>
            <a:bodyPr wrap="none" rtlCol="0">
              <a:spAutoFit/>
            </a:bodyPr>
            <a:lstStyle/>
            <a:p>
              <a:r>
                <a:rPr lang="en-US" sz="1800" dirty="0" err="1" smtClean="0"/>
                <a:t>ptask</a:t>
              </a:r>
              <a:r>
                <a:rPr lang="en-US" sz="1800" dirty="0" smtClean="0"/>
                <a:t> graph</a:t>
              </a:r>
              <a:endParaRPr lang="en-US" sz="1800" dirty="0"/>
            </a:p>
          </p:txBody>
        </p:sp>
      </p:grpSp>
      <p:sp>
        <p:nvSpPr>
          <p:cNvPr id="34" name="Content Placeholder 1"/>
          <p:cNvSpPr txBox="1">
            <a:spLocks/>
          </p:cNvSpPr>
          <p:nvPr/>
        </p:nvSpPr>
        <p:spPr bwMode="auto">
          <a:xfrm>
            <a:off x="324075" y="963807"/>
            <a:ext cx="5666720" cy="4024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defRPr/>
            </a:pPr>
            <a:r>
              <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rPr>
              <a:t>#&gt; capture | </a:t>
            </a:r>
            <a:r>
              <a:rPr kumimoji="0" lang="en-US" sz="2000" b="1" i="0" u="none" strike="noStrike" kern="1200" cap="none" spc="-150" normalizeH="0" baseline="0" noProof="0" dirty="0" err="1" smtClean="0">
                <a:ln>
                  <a:noFill/>
                </a:ln>
                <a:solidFill>
                  <a:srgbClr val="FF0000"/>
                </a:solidFill>
                <a:effectLst/>
                <a:uLnTx/>
                <a:uFillTx/>
                <a:latin typeface="Courier New" pitchFamily="49" charset="0"/>
                <a:cs typeface="Courier New" pitchFamily="49" charset="0"/>
              </a:rPr>
              <a:t>xform</a:t>
            </a:r>
            <a:r>
              <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rPr>
              <a:t> | </a:t>
            </a:r>
            <a:r>
              <a:rPr kumimoji="0" lang="en-US" sz="2000" b="1" i="0" u="none" strike="noStrike" kern="1200" cap="none" spc="-150" normalizeH="0" baseline="0" noProof="0" dirty="0" smtClean="0">
                <a:ln>
                  <a:noFill/>
                </a:ln>
                <a:solidFill>
                  <a:srgbClr val="FF0000"/>
                </a:solidFill>
                <a:effectLst/>
                <a:uLnTx/>
                <a:uFillTx/>
                <a:latin typeface="Courier New" pitchFamily="49" charset="0"/>
                <a:cs typeface="Courier New" pitchFamily="49" charset="0"/>
              </a:rPr>
              <a:t>filter</a:t>
            </a:r>
            <a:r>
              <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rPr>
              <a:t> | detect</a:t>
            </a:r>
            <a:r>
              <a:rPr lang="en-US" sz="2000" b="1" spc="-150" dirty="0" smtClean="0">
                <a:solidFill>
                  <a:srgbClr val="7030A0"/>
                </a:solidFill>
                <a:latin typeface="Courier New" pitchFamily="49" charset="0"/>
                <a:cs typeface="Courier New" pitchFamily="49" charset="0"/>
              </a:rPr>
              <a:t> &amp;</a:t>
            </a:r>
            <a:endPar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endParaRPr>
          </a:p>
        </p:txBody>
      </p:sp>
      <p:grpSp>
        <p:nvGrpSpPr>
          <p:cNvPr id="32" name="Group 31"/>
          <p:cNvGrpSpPr/>
          <p:nvPr/>
        </p:nvGrpSpPr>
        <p:grpSpPr>
          <a:xfrm>
            <a:off x="1486471" y="2539723"/>
            <a:ext cx="5231189" cy="1468081"/>
            <a:chOff x="1503096" y="4085848"/>
            <a:chExt cx="5231189" cy="1468081"/>
          </a:xfrm>
        </p:grpSpPr>
        <p:sp>
          <p:nvSpPr>
            <p:cNvPr id="39" name="Right Arrow 38"/>
            <p:cNvSpPr/>
            <p:nvPr/>
          </p:nvSpPr>
          <p:spPr>
            <a:xfrm>
              <a:off x="1503096" y="4085848"/>
              <a:ext cx="1019064" cy="4632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Right Arrow 43"/>
            <p:cNvSpPr/>
            <p:nvPr/>
          </p:nvSpPr>
          <p:spPr>
            <a:xfrm>
              <a:off x="4209257" y="4092889"/>
              <a:ext cx="749728" cy="4632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TextBox 44"/>
            <p:cNvSpPr txBox="1"/>
            <p:nvPr/>
          </p:nvSpPr>
          <p:spPr>
            <a:xfrm>
              <a:off x="1810671" y="5184597"/>
              <a:ext cx="1659429" cy="369332"/>
            </a:xfrm>
            <a:prstGeom prst="rect">
              <a:avLst/>
            </a:prstGeom>
            <a:solidFill>
              <a:srgbClr val="FFFF00"/>
            </a:solidFill>
          </p:spPr>
          <p:txBody>
            <a:bodyPr wrap="none" rtlCol="0">
              <a:spAutoFit/>
            </a:bodyPr>
            <a:lstStyle/>
            <a:p>
              <a:r>
                <a:rPr lang="en-US" b="1" dirty="0" smtClean="0">
                  <a:solidFill>
                    <a:schemeClr val="bg2">
                      <a:lumMod val="25000"/>
                    </a:schemeClr>
                  </a:solidFill>
                </a:rPr>
                <a:t>mapped </a:t>
              </a:r>
              <a:r>
                <a:rPr lang="en-US" b="1" dirty="0" err="1" smtClean="0">
                  <a:solidFill>
                    <a:schemeClr val="bg2">
                      <a:lumMod val="25000"/>
                    </a:schemeClr>
                  </a:solidFill>
                </a:rPr>
                <a:t>mem</a:t>
              </a:r>
              <a:endParaRPr lang="en-US" b="1" dirty="0">
                <a:solidFill>
                  <a:schemeClr val="bg2">
                    <a:lumMod val="25000"/>
                  </a:schemeClr>
                </a:solidFill>
              </a:endParaRPr>
            </a:p>
          </p:txBody>
        </p:sp>
        <p:cxnSp>
          <p:nvCxnSpPr>
            <p:cNvPr id="46" name="Straight Arrow Connector 45"/>
            <p:cNvCxnSpPr>
              <a:stCxn id="45" idx="0"/>
            </p:cNvCxnSpPr>
            <p:nvPr/>
          </p:nvCxnSpPr>
          <p:spPr>
            <a:xfrm flipH="1" flipV="1">
              <a:off x="1853477" y="4432041"/>
              <a:ext cx="786909" cy="752556"/>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53743" y="5159045"/>
              <a:ext cx="2680542" cy="369332"/>
            </a:xfrm>
            <a:prstGeom prst="rect">
              <a:avLst/>
            </a:prstGeom>
            <a:solidFill>
              <a:srgbClr val="FFFF00"/>
            </a:solidFill>
          </p:spPr>
          <p:txBody>
            <a:bodyPr wrap="none" rtlCol="0">
              <a:spAutoFit/>
            </a:bodyPr>
            <a:lstStyle/>
            <a:p>
              <a:r>
                <a:rPr lang="en-US" b="1" dirty="0" smtClean="0">
                  <a:solidFill>
                    <a:schemeClr val="bg2">
                      <a:lumMod val="25000"/>
                    </a:schemeClr>
                  </a:solidFill>
                  <a:sym typeface="Wingdings" pitchFamily="2" charset="2"/>
                </a:rPr>
                <a:t>GPU </a:t>
              </a:r>
              <a:r>
                <a:rPr lang="en-US" b="1" dirty="0" err="1" smtClean="0">
                  <a:solidFill>
                    <a:schemeClr val="bg2">
                      <a:lumMod val="25000"/>
                    </a:schemeClr>
                  </a:solidFill>
                  <a:sym typeface="Wingdings" pitchFamily="2" charset="2"/>
                </a:rPr>
                <a:t>mem</a:t>
              </a:r>
              <a:r>
                <a:rPr lang="en-US" b="1" dirty="0" smtClean="0">
                  <a:solidFill>
                    <a:schemeClr val="bg2">
                      <a:lumMod val="25000"/>
                    </a:schemeClr>
                  </a:solidFill>
                  <a:sym typeface="Wingdings" pitchFamily="2" charset="2"/>
                </a:rPr>
                <a:t> GPU </a:t>
              </a:r>
              <a:r>
                <a:rPr lang="en-US" b="1" dirty="0" err="1" smtClean="0">
                  <a:solidFill>
                    <a:schemeClr val="bg2">
                      <a:lumMod val="25000"/>
                    </a:schemeClr>
                  </a:solidFill>
                  <a:sym typeface="Wingdings" pitchFamily="2" charset="2"/>
                </a:rPr>
                <a:t>mem</a:t>
              </a:r>
              <a:endParaRPr lang="en-US" b="1" dirty="0">
                <a:solidFill>
                  <a:schemeClr val="bg2">
                    <a:lumMod val="25000"/>
                  </a:schemeClr>
                </a:solidFill>
              </a:endParaRPr>
            </a:p>
          </p:txBody>
        </p:sp>
        <p:cxnSp>
          <p:nvCxnSpPr>
            <p:cNvPr id="48" name="Straight Arrow Connector 47"/>
            <p:cNvCxnSpPr>
              <a:stCxn id="47" idx="0"/>
            </p:cNvCxnSpPr>
            <p:nvPr/>
          </p:nvCxnSpPr>
          <p:spPr>
            <a:xfrm flipH="1" flipV="1">
              <a:off x="4405746" y="4422329"/>
              <a:ext cx="988268" cy="736716"/>
            </a:xfrm>
            <a:prstGeom prst="straightConnector1">
              <a:avLst/>
            </a:prstGeom>
            <a:ln w="38100">
              <a:solidFill>
                <a:srgbClr val="7B01BF"/>
              </a:solidFill>
              <a:tailEnd type="arrow"/>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2688710" y="4900059"/>
            <a:ext cx="3174267" cy="400110"/>
          </a:xfrm>
          <a:prstGeom prst="rect">
            <a:avLst/>
          </a:prstGeom>
          <a:noFill/>
        </p:spPr>
        <p:txBody>
          <a:bodyPr wrap="none" rtlCol="0">
            <a:spAutoFit/>
          </a:bodyPr>
          <a:lstStyle/>
          <a:p>
            <a:r>
              <a:rPr lang="en-US" sz="2000" dirty="0" smtClean="0">
                <a:solidFill>
                  <a:srgbClr val="7B01BF"/>
                </a:solidFill>
              </a:rPr>
              <a:t>Optimized data movement</a:t>
            </a:r>
          </a:p>
        </p:txBody>
      </p:sp>
      <p:sp>
        <p:nvSpPr>
          <p:cNvPr id="52" name="Rectangle 51"/>
          <p:cNvSpPr/>
          <p:nvPr/>
        </p:nvSpPr>
        <p:spPr>
          <a:xfrm rot="16200000">
            <a:off x="2143042" y="2693531"/>
            <a:ext cx="1007636" cy="2706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smtClean="0">
                <a:solidFill>
                  <a:srgbClr val="FFFF00"/>
                </a:solidFill>
              </a:rPr>
              <a:t>rawimg</a:t>
            </a:r>
            <a:endParaRPr lang="en-US" sz="1800" b="1" dirty="0">
              <a:solidFill>
                <a:srgbClr val="FFFF00"/>
              </a:solidFill>
            </a:endParaRPr>
          </a:p>
        </p:txBody>
      </p:sp>
      <p:sp>
        <p:nvSpPr>
          <p:cNvPr id="53" name="TextBox 52"/>
          <p:cNvSpPr txBox="1"/>
          <p:nvPr/>
        </p:nvSpPr>
        <p:spPr>
          <a:xfrm>
            <a:off x="2683339" y="5303554"/>
            <a:ext cx="3887603" cy="400110"/>
          </a:xfrm>
          <a:prstGeom prst="rect">
            <a:avLst/>
          </a:prstGeom>
          <a:noFill/>
        </p:spPr>
        <p:txBody>
          <a:bodyPr wrap="none" rtlCol="0">
            <a:spAutoFit/>
          </a:bodyPr>
          <a:lstStyle/>
          <a:p>
            <a:r>
              <a:rPr lang="en-US" sz="2000" dirty="0" smtClean="0">
                <a:solidFill>
                  <a:srgbClr val="7B01BF"/>
                </a:solidFill>
              </a:rPr>
              <a:t>Data arrival triggers computation</a:t>
            </a:r>
          </a:p>
        </p:txBody>
      </p:sp>
      <p:grpSp>
        <p:nvGrpSpPr>
          <p:cNvPr id="54" name="Group 53"/>
          <p:cNvGrpSpPr/>
          <p:nvPr/>
        </p:nvGrpSpPr>
        <p:grpSpPr>
          <a:xfrm>
            <a:off x="758857" y="6234335"/>
            <a:ext cx="1552855" cy="369332"/>
            <a:chOff x="853195" y="4781134"/>
            <a:chExt cx="1552855" cy="369332"/>
          </a:xfrm>
        </p:grpSpPr>
        <p:sp>
          <p:nvSpPr>
            <p:cNvPr id="55" name="Rounded Rectangle 54"/>
            <p:cNvSpPr/>
            <p:nvPr/>
          </p:nvSpPr>
          <p:spPr>
            <a:xfrm>
              <a:off x="853195" y="4794792"/>
              <a:ext cx="281416" cy="29743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sp>
          <p:nvSpPr>
            <p:cNvPr id="56" name="TextBox 55"/>
            <p:cNvSpPr txBox="1"/>
            <p:nvPr/>
          </p:nvSpPr>
          <p:spPr>
            <a:xfrm>
              <a:off x="1233934" y="4781134"/>
              <a:ext cx="1172116" cy="369332"/>
            </a:xfrm>
            <a:prstGeom prst="rect">
              <a:avLst/>
            </a:prstGeom>
            <a:noFill/>
          </p:spPr>
          <p:txBody>
            <a:bodyPr wrap="none" rtlCol="0">
              <a:spAutoFit/>
            </a:bodyPr>
            <a:lstStyle/>
            <a:p>
              <a:r>
                <a:rPr lang="en-US" sz="1800" dirty="0" err="1" smtClean="0"/>
                <a:t>datablock</a:t>
              </a:r>
              <a:endParaRPr lang="en-US" sz="1800" dirty="0"/>
            </a:p>
          </p:txBody>
        </p:sp>
      </p:grpSp>
      <p:grpSp>
        <p:nvGrpSpPr>
          <p:cNvPr id="59" name="Group 58"/>
          <p:cNvGrpSpPr/>
          <p:nvPr/>
        </p:nvGrpSpPr>
        <p:grpSpPr>
          <a:xfrm>
            <a:off x="534288" y="2445644"/>
            <a:ext cx="730553" cy="667899"/>
            <a:chOff x="3326910" y="5696979"/>
            <a:chExt cx="730553" cy="667899"/>
          </a:xfrm>
        </p:grpSpPr>
        <p:sp>
          <p:nvSpPr>
            <p:cNvPr id="58" name="Rounded Rectangle 57"/>
            <p:cNvSpPr/>
            <p:nvPr/>
          </p:nvSpPr>
          <p:spPr>
            <a:xfrm>
              <a:off x="3326910" y="5696979"/>
              <a:ext cx="730553" cy="6678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pic>
          <p:nvPicPr>
            <p:cNvPr id="57" name="Picture 3" descr="C:\cygwin\home\rossbach\papers\osdi10gpu\figs\point-cloud-hand.png"/>
            <p:cNvPicPr>
              <a:picLocks noChangeAspect="1" noChangeArrowheads="1"/>
            </p:cNvPicPr>
            <p:nvPr/>
          </p:nvPicPr>
          <p:blipFill>
            <a:blip r:embed="rId3" cstate="print"/>
            <a:srcRect/>
            <a:stretch>
              <a:fillRect/>
            </a:stretch>
          </p:blipFill>
          <p:spPr bwMode="auto">
            <a:xfrm>
              <a:off x="3422238" y="5820680"/>
              <a:ext cx="553813" cy="464441"/>
            </a:xfrm>
            <a:prstGeom prst="rect">
              <a:avLst/>
            </a:prstGeom>
            <a:noFill/>
          </p:spPr>
        </p:pic>
      </p:grpSp>
      <p:grpSp>
        <p:nvGrpSpPr>
          <p:cNvPr id="2" name="Group 1"/>
          <p:cNvGrpSpPr/>
          <p:nvPr/>
        </p:nvGrpSpPr>
        <p:grpSpPr>
          <a:xfrm>
            <a:off x="1497952" y="2911964"/>
            <a:ext cx="5373280" cy="300602"/>
            <a:chOff x="1576406" y="4007804"/>
            <a:chExt cx="5373280" cy="300602"/>
          </a:xfrm>
        </p:grpSpPr>
        <p:sp>
          <p:nvSpPr>
            <p:cNvPr id="61" name="Rounded Rectangle 60"/>
            <p:cNvSpPr/>
            <p:nvPr/>
          </p:nvSpPr>
          <p:spPr>
            <a:xfrm>
              <a:off x="1576406" y="4024629"/>
              <a:ext cx="320281" cy="283777"/>
            </a:xfrm>
            <a:prstGeom prst="roundRect">
              <a:avLst/>
            </a:prstGeom>
            <a:solidFill>
              <a:srgbClr val="92D05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sp>
          <p:nvSpPr>
            <p:cNvPr id="62" name="Rounded Rectangle 61"/>
            <p:cNvSpPr/>
            <p:nvPr/>
          </p:nvSpPr>
          <p:spPr>
            <a:xfrm>
              <a:off x="4199848" y="4010248"/>
              <a:ext cx="320281" cy="283777"/>
            </a:xfrm>
            <a:prstGeom prst="roundRect">
              <a:avLst/>
            </a:prstGeom>
            <a:solidFill>
              <a:srgbClr val="92D05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sp>
          <p:nvSpPr>
            <p:cNvPr id="64" name="Rounded Rectangle 63"/>
            <p:cNvSpPr/>
            <p:nvPr/>
          </p:nvSpPr>
          <p:spPr>
            <a:xfrm>
              <a:off x="6629405" y="4007804"/>
              <a:ext cx="320281" cy="283777"/>
            </a:xfrm>
            <a:prstGeom prst="roundRect">
              <a:avLst/>
            </a:prstGeom>
            <a:solidFill>
              <a:srgbClr val="92D05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grpSp>
    </p:spTree>
    <p:extLst>
      <p:ext uri="{BB962C8B-B14F-4D97-AF65-F5344CB8AC3E}">
        <p14:creationId xmlns:p14="http://schemas.microsoft.com/office/powerpoint/2010/main" val="115364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nodeType="with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500"/>
                                        <p:tgtEl>
                                          <p:spTgt spid="2"/>
                                        </p:tgtEl>
                                      </p:cBhvr>
                                    </p:animEffect>
                                  </p:childTnLst>
                                </p:cTn>
                              </p:par>
                              <p:par>
                                <p:cTn id="54" presetID="63" presetClass="path" presetSubtype="0" repeatCount="3000" accel="50000" decel="50000" fill="hold" nodeType="withEffect">
                                  <p:stCondLst>
                                    <p:cond delay="0"/>
                                  </p:stCondLst>
                                  <p:childTnLst>
                                    <p:animMotion origin="layout" path="M 4.16667E-6 8.23312E-7 L 0.05711 -0.0037 " pathEditMode="relative" rAng="0" ptsTypes="AA">
                                      <p:cBhvr>
                                        <p:cTn id="55" dur="2000" fill="hold"/>
                                        <p:tgtEl>
                                          <p:spTgt spid="2"/>
                                        </p:tgtEl>
                                        <p:attrNameLst>
                                          <p:attrName>ppt_x</p:attrName>
                                          <p:attrName>ppt_y</p:attrName>
                                        </p:attrNameLst>
                                      </p:cBhvr>
                                      <p:rCtr x="2847" y="-185"/>
                                    </p:animMotion>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xit" presetSubtype="0" fill="hold" nodeType="withEffect">
                                  <p:stCondLst>
                                    <p:cond delay="0"/>
                                  </p:stCondLst>
                                  <p:childTnLst>
                                    <p:animEffect transition="out" filter="fade">
                                      <p:cBhvr>
                                        <p:cTn id="62" dur="500"/>
                                        <p:tgtEl>
                                          <p:spTgt spid="2"/>
                                        </p:tgtEl>
                                      </p:cBhvr>
                                    </p:animEffect>
                                    <p:set>
                                      <p:cBhvr>
                                        <p:cTn id="63" dur="1" fill="hold">
                                          <p:stCondLst>
                                            <p:cond delay="499"/>
                                          </p:stCondLst>
                                        </p:cTn>
                                        <p:tgtEl>
                                          <p:spTgt spid="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par>
                                <p:cTn id="67" presetID="10" presetClass="exit" presetSubtype="0" fill="hold" grpId="1" nodeType="withEffect">
                                  <p:stCondLst>
                                    <p:cond delay="0"/>
                                  </p:stCondLst>
                                  <p:childTnLst>
                                    <p:animEffect transition="out" filter="fade">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1"/>
                                        </p:tgtEl>
                                      </p:cBhvr>
                                    </p:animEffect>
                                    <p:set>
                                      <p:cBhvr>
                                        <p:cTn id="72" dur="1" fill="hold">
                                          <p:stCondLst>
                                            <p:cond delay="499"/>
                                          </p:stCondLst>
                                        </p:cTn>
                                        <p:tgtEl>
                                          <p:spTgt spid="3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fade">
                                      <p:cBhvr>
                                        <p:cTn id="77" dur="500"/>
                                        <p:tgtEl>
                                          <p:spTgt spid="59"/>
                                        </p:tgtEl>
                                      </p:cBhvr>
                                    </p:animEffect>
                                  </p:childTnLst>
                                </p:cTn>
                              </p:par>
                              <p:par>
                                <p:cTn id="78" presetID="10" presetClass="exit" presetSubtype="0" fill="hold" nodeType="withEffect">
                                  <p:stCondLst>
                                    <p:cond delay="0"/>
                                  </p:stCondLst>
                                  <p:childTnLst>
                                    <p:animEffect transition="out" filter="fade">
                                      <p:cBhvr>
                                        <p:cTn id="79" dur="500"/>
                                        <p:tgtEl>
                                          <p:spTgt spid="32"/>
                                        </p:tgtEl>
                                      </p:cBhvr>
                                    </p:animEffect>
                                    <p:set>
                                      <p:cBhvr>
                                        <p:cTn id="80" dur="1" fill="hold">
                                          <p:stCondLst>
                                            <p:cond delay="499"/>
                                          </p:stCondLst>
                                        </p:cTn>
                                        <p:tgtEl>
                                          <p:spTgt spid="32"/>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0"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63" presetClass="path" presetSubtype="0" accel="50000" decel="50000" fill="hold" nodeType="withEffect">
                                  <p:stCondLst>
                                    <p:cond delay="0"/>
                                  </p:stCondLst>
                                  <p:childTnLst>
                                    <p:animMotion origin="layout" path="M 2.5E-6 4.50867E-6 L 0.13889 4.50867E-6 " pathEditMode="relative" rAng="0" ptsTypes="AA">
                                      <p:cBhvr>
                                        <p:cTn id="87" dur="2000" fill="hold"/>
                                        <p:tgtEl>
                                          <p:spTgt spid="59"/>
                                        </p:tgtEl>
                                        <p:attrNameLst>
                                          <p:attrName>ppt_x</p:attrName>
                                          <p:attrName>ppt_y</p:attrName>
                                        </p:attrNameLst>
                                      </p:cBhvr>
                                      <p:rCtr x="694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2" grpId="0" animBg="1"/>
      <p:bldP spid="22" grpId="0" animBg="1"/>
      <p:bldP spid="23" grpId="0" animBg="1"/>
      <p:bldP spid="24" grpId="0" animBg="1"/>
      <p:bldP spid="25" grpId="0" animBg="1"/>
      <p:bldP spid="26" grpId="0" animBg="1"/>
      <p:bldP spid="27" grpId="0" animBg="1"/>
      <p:bldP spid="28" grpId="0" animBg="1"/>
      <p:bldP spid="31" grpId="0"/>
      <p:bldP spid="31" grpId="1"/>
      <p:bldP spid="49" grpId="0"/>
      <p:bldP spid="52" grpId="0" animBg="1"/>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Graphs scheduled dynamically</a:t>
            </a:r>
          </a:p>
          <a:p>
            <a:pPr lvl="1"/>
            <a:r>
              <a:rPr lang="en-US" dirty="0" err="1" smtClean="0"/>
              <a:t>ptasks</a:t>
            </a:r>
            <a:r>
              <a:rPr lang="en-US" dirty="0" smtClean="0"/>
              <a:t> queue for dispatch when inputs ready</a:t>
            </a:r>
          </a:p>
          <a:p>
            <a:r>
              <a:rPr lang="en-US" dirty="0" smtClean="0"/>
              <a:t>Queue: dynamic priority order</a:t>
            </a:r>
          </a:p>
          <a:p>
            <a:pPr lvl="1"/>
            <a:r>
              <a:rPr lang="en-US" dirty="0" err="1" smtClean="0"/>
              <a:t>ptask</a:t>
            </a:r>
            <a:r>
              <a:rPr lang="en-US" dirty="0" smtClean="0"/>
              <a:t> priority user-settable</a:t>
            </a:r>
          </a:p>
          <a:p>
            <a:pPr lvl="1"/>
            <a:r>
              <a:rPr lang="en-US" dirty="0" err="1" smtClean="0"/>
              <a:t>ptask</a:t>
            </a:r>
            <a:r>
              <a:rPr lang="en-US" dirty="0" smtClean="0"/>
              <a:t> </a:t>
            </a:r>
            <a:r>
              <a:rPr lang="en-US" dirty="0" err="1" smtClean="0"/>
              <a:t>prio</a:t>
            </a:r>
            <a:r>
              <a:rPr lang="en-US" dirty="0" smtClean="0"/>
              <a:t> normalized to OS </a:t>
            </a:r>
            <a:r>
              <a:rPr lang="en-US" dirty="0" err="1" smtClean="0"/>
              <a:t>prio</a:t>
            </a:r>
            <a:endParaRPr lang="en-US" dirty="0" smtClean="0"/>
          </a:p>
          <a:p>
            <a:r>
              <a:rPr lang="en-US" dirty="0" smtClean="0"/>
              <a:t>Transparently support multiple GPUs</a:t>
            </a:r>
          </a:p>
          <a:p>
            <a:pPr lvl="1"/>
            <a:r>
              <a:rPr lang="en-US" dirty="0" smtClean="0"/>
              <a:t>Schedule </a:t>
            </a:r>
            <a:r>
              <a:rPr lang="en-US" dirty="0" err="1" smtClean="0"/>
              <a:t>ptasks</a:t>
            </a:r>
            <a:r>
              <a:rPr lang="en-US" dirty="0" smtClean="0"/>
              <a:t> for input locality</a:t>
            </a:r>
          </a:p>
          <a:p>
            <a:pPr marL="109537" indent="0">
              <a:buNone/>
            </a:pPr>
            <a:endParaRPr lang="en-US" dirty="0" smtClean="0"/>
          </a:p>
        </p:txBody>
      </p:sp>
      <p:sp>
        <p:nvSpPr>
          <p:cNvPr id="3" name="Title 2"/>
          <p:cNvSpPr>
            <a:spLocks noGrp="1"/>
          </p:cNvSpPr>
          <p:nvPr>
            <p:ph type="title"/>
          </p:nvPr>
        </p:nvSpPr>
        <p:spPr/>
        <p:txBody>
          <a:bodyPr/>
          <a:lstStyle/>
          <a:p>
            <a:r>
              <a:rPr lang="en-US" dirty="0" err="1" smtClean="0"/>
              <a:t>PTask</a:t>
            </a:r>
            <a:r>
              <a:rPr lang="en-US" dirty="0" smtClean="0"/>
              <a:t> Scheduling</a:t>
            </a:r>
            <a:endParaRPr lang="en-US"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17</a:t>
            </a:fld>
            <a:endParaRPr lang="en-US"/>
          </a:p>
        </p:txBody>
      </p:sp>
    </p:spTree>
    <p:extLst>
      <p:ext uri="{BB962C8B-B14F-4D97-AF65-F5344CB8AC3E}">
        <p14:creationId xmlns:p14="http://schemas.microsoft.com/office/powerpoint/2010/main" val="1460468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18</a:t>
            </a:fld>
            <a:endParaRPr lang="en-US"/>
          </a:p>
        </p:txBody>
      </p:sp>
      <p:grpSp>
        <p:nvGrpSpPr>
          <p:cNvPr id="64" name="Group 63"/>
          <p:cNvGrpSpPr/>
          <p:nvPr/>
        </p:nvGrpSpPr>
        <p:grpSpPr>
          <a:xfrm>
            <a:off x="779927" y="1433005"/>
            <a:ext cx="7766191" cy="1698327"/>
            <a:chOff x="779927" y="2568873"/>
            <a:chExt cx="7766191" cy="1698327"/>
          </a:xfrm>
        </p:grpSpPr>
        <p:sp>
          <p:nvSpPr>
            <p:cNvPr id="7" name="Rectangle 6"/>
            <p:cNvSpPr/>
            <p:nvPr/>
          </p:nvSpPr>
          <p:spPr>
            <a:xfrm>
              <a:off x="4656083" y="2586962"/>
              <a:ext cx="939591" cy="16802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rgbClr val="002060"/>
                  </a:solidFill>
                </a:rPr>
                <a:t>Main Memory</a:t>
              </a:r>
              <a:endParaRPr lang="en-US" sz="1400" dirty="0">
                <a:solidFill>
                  <a:srgbClr val="002060"/>
                </a:solidFill>
              </a:endParaRPr>
            </a:p>
          </p:txBody>
        </p:sp>
        <p:sp>
          <p:nvSpPr>
            <p:cNvPr id="8" name="Rectangle 7"/>
            <p:cNvSpPr/>
            <p:nvPr/>
          </p:nvSpPr>
          <p:spPr>
            <a:xfrm>
              <a:off x="5806359" y="2580591"/>
              <a:ext cx="939591" cy="16802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rgbClr val="002060"/>
                  </a:solidFill>
                </a:rPr>
                <a:t>GPU 0 Memory</a:t>
              </a:r>
              <a:endParaRPr lang="en-US" sz="1400" dirty="0">
                <a:solidFill>
                  <a:srgbClr val="002060"/>
                </a:solidFill>
              </a:endParaRPr>
            </a:p>
          </p:txBody>
        </p:sp>
        <p:sp>
          <p:nvSpPr>
            <p:cNvPr id="9" name="Rectangle 8"/>
            <p:cNvSpPr/>
            <p:nvPr/>
          </p:nvSpPr>
          <p:spPr>
            <a:xfrm>
              <a:off x="6937314" y="2568873"/>
              <a:ext cx="939591" cy="16802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rgbClr val="002060"/>
                  </a:solidFill>
                </a:rPr>
                <a:t>GPU 1 Memory</a:t>
              </a:r>
              <a:endParaRPr lang="en-US" sz="1400" dirty="0">
                <a:solidFill>
                  <a:srgbClr val="002060"/>
                </a:solidFill>
              </a:endParaRPr>
            </a:p>
          </p:txBody>
        </p:sp>
        <p:sp>
          <p:nvSpPr>
            <p:cNvPr id="10" name="TextBox 9"/>
            <p:cNvSpPr txBox="1"/>
            <p:nvPr/>
          </p:nvSpPr>
          <p:spPr>
            <a:xfrm>
              <a:off x="8049840" y="2904084"/>
              <a:ext cx="496278" cy="523220"/>
            </a:xfrm>
            <a:prstGeom prst="rect">
              <a:avLst/>
            </a:prstGeom>
            <a:noFill/>
          </p:spPr>
          <p:txBody>
            <a:bodyPr wrap="square" rtlCol="0">
              <a:spAutoFit/>
            </a:bodyPr>
            <a:lstStyle/>
            <a:p>
              <a:r>
                <a:rPr lang="en-US" sz="2800" b="1" dirty="0" smtClean="0"/>
                <a:t>…</a:t>
              </a:r>
              <a:endParaRPr lang="en-US" sz="2800" b="1" dirty="0"/>
            </a:p>
          </p:txBody>
        </p:sp>
        <p:grpSp>
          <p:nvGrpSpPr>
            <p:cNvPr id="46" name="Group 45"/>
            <p:cNvGrpSpPr/>
            <p:nvPr/>
          </p:nvGrpSpPr>
          <p:grpSpPr>
            <a:xfrm>
              <a:off x="779927" y="2568873"/>
              <a:ext cx="3192983" cy="1656285"/>
              <a:chOff x="779927" y="2568873"/>
              <a:chExt cx="3192983" cy="1656285"/>
            </a:xfrm>
          </p:grpSpPr>
          <p:sp>
            <p:nvSpPr>
              <p:cNvPr id="6" name="Rectangle 5"/>
              <p:cNvSpPr/>
              <p:nvPr/>
            </p:nvSpPr>
            <p:spPr>
              <a:xfrm>
                <a:off x="779927" y="2568873"/>
                <a:ext cx="3192983" cy="165628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err="1" smtClean="0">
                    <a:solidFill>
                      <a:srgbClr val="332F85"/>
                    </a:solidFill>
                  </a:rPr>
                  <a:t>Datablock</a:t>
                </a:r>
                <a:endParaRPr lang="en-US" sz="2000" dirty="0">
                  <a:solidFill>
                    <a:srgbClr val="332F85"/>
                  </a:solidFill>
                </a:endParaRPr>
              </a:p>
            </p:txBody>
          </p:sp>
          <p:grpSp>
            <p:nvGrpSpPr>
              <p:cNvPr id="45" name="Group 44"/>
              <p:cNvGrpSpPr/>
              <p:nvPr/>
            </p:nvGrpSpPr>
            <p:grpSpPr>
              <a:xfrm>
                <a:off x="927692" y="3017862"/>
                <a:ext cx="2886357" cy="1128824"/>
                <a:chOff x="3513238" y="4741559"/>
                <a:chExt cx="2886357" cy="1128824"/>
              </a:xfrm>
            </p:grpSpPr>
            <p:grpSp>
              <p:nvGrpSpPr>
                <p:cNvPr id="25" name="Group 24"/>
                <p:cNvGrpSpPr/>
                <p:nvPr/>
              </p:nvGrpSpPr>
              <p:grpSpPr>
                <a:xfrm>
                  <a:off x="3513238" y="4741559"/>
                  <a:ext cx="2883215" cy="285116"/>
                  <a:chOff x="1873625" y="4825641"/>
                  <a:chExt cx="2883215" cy="285116"/>
                </a:xfrm>
              </p:grpSpPr>
              <p:sp>
                <p:nvSpPr>
                  <p:cNvPr id="12" name="Rectangle 11"/>
                  <p:cNvSpPr/>
                  <p:nvPr/>
                </p:nvSpPr>
                <p:spPr>
                  <a:xfrm>
                    <a:off x="1873625" y="4828784"/>
                    <a:ext cx="788893" cy="281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7B01BF"/>
                        </a:solidFill>
                      </a:rPr>
                      <a:t>space</a:t>
                    </a:r>
                    <a:endParaRPr lang="en-US" b="1" dirty="0">
                      <a:solidFill>
                        <a:srgbClr val="7B01BF"/>
                      </a:solidFill>
                    </a:endParaRPr>
                  </a:p>
                </p:txBody>
              </p:sp>
              <p:sp>
                <p:nvSpPr>
                  <p:cNvPr id="13" name="Rectangle 12"/>
                  <p:cNvSpPr/>
                  <p:nvPr/>
                </p:nvSpPr>
                <p:spPr>
                  <a:xfrm>
                    <a:off x="2662901" y="4826525"/>
                    <a:ext cx="362400" cy="2841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B01BF"/>
                        </a:solidFill>
                      </a:rPr>
                      <a:t>V</a:t>
                    </a:r>
                    <a:endParaRPr lang="en-US" b="1" dirty="0">
                      <a:solidFill>
                        <a:srgbClr val="7B01BF"/>
                      </a:solidFill>
                    </a:endParaRPr>
                  </a:p>
                </p:txBody>
              </p:sp>
              <p:sp>
                <p:nvSpPr>
                  <p:cNvPr id="15" name="Rectangle 14"/>
                  <p:cNvSpPr/>
                  <p:nvPr/>
                </p:nvSpPr>
                <p:spPr>
                  <a:xfrm>
                    <a:off x="3024446" y="4828272"/>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B01BF"/>
                        </a:solidFill>
                      </a:rPr>
                      <a:t>M</a:t>
                    </a:r>
                    <a:endParaRPr lang="en-US" b="1" dirty="0">
                      <a:solidFill>
                        <a:srgbClr val="7B01BF"/>
                      </a:solidFill>
                    </a:endParaRPr>
                  </a:p>
                </p:txBody>
              </p:sp>
              <p:sp>
                <p:nvSpPr>
                  <p:cNvPr id="16" name="Rectangle 15"/>
                  <p:cNvSpPr/>
                  <p:nvPr/>
                </p:nvSpPr>
                <p:spPr>
                  <a:xfrm>
                    <a:off x="3395716" y="4826524"/>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B01BF"/>
                        </a:solidFill>
                      </a:rPr>
                      <a:t>RW</a:t>
                    </a:r>
                    <a:endParaRPr lang="en-US" b="1" dirty="0">
                      <a:solidFill>
                        <a:srgbClr val="7B01BF"/>
                      </a:solidFill>
                    </a:endParaRPr>
                  </a:p>
                </p:txBody>
              </p:sp>
              <p:sp>
                <p:nvSpPr>
                  <p:cNvPr id="19" name="Rectangle 18"/>
                  <p:cNvSpPr/>
                  <p:nvPr/>
                </p:nvSpPr>
                <p:spPr>
                  <a:xfrm>
                    <a:off x="3967947" y="4825641"/>
                    <a:ext cx="788893" cy="2836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B01BF"/>
                        </a:solidFill>
                      </a:rPr>
                      <a:t>data</a:t>
                    </a:r>
                    <a:endParaRPr lang="en-US" b="1" dirty="0">
                      <a:solidFill>
                        <a:srgbClr val="7B01BF"/>
                      </a:solidFill>
                    </a:endParaRPr>
                  </a:p>
                </p:txBody>
              </p:sp>
            </p:grpSp>
            <p:grpSp>
              <p:nvGrpSpPr>
                <p:cNvPr id="26" name="Group 25"/>
                <p:cNvGrpSpPr/>
                <p:nvPr/>
              </p:nvGrpSpPr>
              <p:grpSpPr>
                <a:xfrm>
                  <a:off x="3514809" y="5025934"/>
                  <a:ext cx="2883215" cy="285116"/>
                  <a:chOff x="3114821" y="5293839"/>
                  <a:chExt cx="2883215" cy="285116"/>
                </a:xfrm>
              </p:grpSpPr>
              <p:sp>
                <p:nvSpPr>
                  <p:cNvPr id="20" name="Rectangle 19"/>
                  <p:cNvSpPr/>
                  <p:nvPr/>
                </p:nvSpPr>
                <p:spPr>
                  <a:xfrm>
                    <a:off x="3114821" y="5296982"/>
                    <a:ext cx="788893" cy="281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main</a:t>
                    </a:r>
                    <a:endParaRPr lang="en-US" dirty="0">
                      <a:solidFill>
                        <a:srgbClr val="3333FF"/>
                      </a:solidFill>
                    </a:endParaRPr>
                  </a:p>
                </p:txBody>
              </p:sp>
              <p:sp>
                <p:nvSpPr>
                  <p:cNvPr id="21" name="Rectangle 20"/>
                  <p:cNvSpPr/>
                  <p:nvPr/>
                </p:nvSpPr>
                <p:spPr>
                  <a:xfrm>
                    <a:off x="3904097" y="5294723"/>
                    <a:ext cx="362400" cy="2841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22" name="Rectangle 21"/>
                  <p:cNvSpPr/>
                  <p:nvPr/>
                </p:nvSpPr>
                <p:spPr>
                  <a:xfrm>
                    <a:off x="4265642" y="5296470"/>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23" name="Rectangle 22"/>
                  <p:cNvSpPr/>
                  <p:nvPr/>
                </p:nvSpPr>
                <p:spPr>
                  <a:xfrm>
                    <a:off x="4636912" y="5294722"/>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1 1</a:t>
                    </a:r>
                    <a:endParaRPr lang="en-US" dirty="0">
                      <a:solidFill>
                        <a:srgbClr val="3333FF"/>
                      </a:solidFill>
                    </a:endParaRPr>
                  </a:p>
                </p:txBody>
              </p:sp>
              <p:sp>
                <p:nvSpPr>
                  <p:cNvPr id="24" name="Rectangle 23"/>
                  <p:cNvSpPr/>
                  <p:nvPr/>
                </p:nvSpPr>
                <p:spPr>
                  <a:xfrm>
                    <a:off x="5209143" y="5293839"/>
                    <a:ext cx="788893" cy="2836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01BF"/>
                      </a:solidFill>
                    </a:endParaRPr>
                  </a:p>
                </p:txBody>
              </p:sp>
            </p:grpSp>
            <p:grpSp>
              <p:nvGrpSpPr>
                <p:cNvPr id="32" name="Group 31"/>
                <p:cNvGrpSpPr/>
                <p:nvPr/>
              </p:nvGrpSpPr>
              <p:grpSpPr>
                <a:xfrm>
                  <a:off x="3516380" y="5300883"/>
                  <a:ext cx="2883215" cy="285116"/>
                  <a:chOff x="3114821" y="5293839"/>
                  <a:chExt cx="2883215" cy="285116"/>
                </a:xfrm>
              </p:grpSpPr>
              <p:sp>
                <p:nvSpPr>
                  <p:cNvPr id="33" name="Rectangle 32"/>
                  <p:cNvSpPr/>
                  <p:nvPr/>
                </p:nvSpPr>
                <p:spPr>
                  <a:xfrm>
                    <a:off x="3114821" y="5296982"/>
                    <a:ext cx="788893" cy="281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gpu0</a:t>
                    </a:r>
                    <a:endParaRPr lang="en-US" dirty="0">
                      <a:solidFill>
                        <a:srgbClr val="3333FF"/>
                      </a:solidFill>
                    </a:endParaRPr>
                  </a:p>
                </p:txBody>
              </p:sp>
              <p:sp>
                <p:nvSpPr>
                  <p:cNvPr id="34" name="Rectangle 33"/>
                  <p:cNvSpPr/>
                  <p:nvPr/>
                </p:nvSpPr>
                <p:spPr>
                  <a:xfrm>
                    <a:off x="3904097" y="5294723"/>
                    <a:ext cx="362400" cy="2841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0</a:t>
                    </a:r>
                    <a:endParaRPr lang="en-US" dirty="0">
                      <a:solidFill>
                        <a:srgbClr val="3333FF"/>
                      </a:solidFill>
                    </a:endParaRPr>
                  </a:p>
                </p:txBody>
              </p:sp>
              <p:sp>
                <p:nvSpPr>
                  <p:cNvPr id="35" name="Rectangle 34"/>
                  <p:cNvSpPr/>
                  <p:nvPr/>
                </p:nvSpPr>
                <p:spPr>
                  <a:xfrm>
                    <a:off x="4265642" y="5296470"/>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36" name="Rectangle 35"/>
                  <p:cNvSpPr/>
                  <p:nvPr/>
                </p:nvSpPr>
                <p:spPr>
                  <a:xfrm>
                    <a:off x="4636912" y="5294722"/>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1 0</a:t>
                    </a:r>
                    <a:endParaRPr lang="en-US" dirty="0">
                      <a:solidFill>
                        <a:srgbClr val="3333FF"/>
                      </a:solidFill>
                    </a:endParaRPr>
                  </a:p>
                </p:txBody>
              </p:sp>
              <p:sp>
                <p:nvSpPr>
                  <p:cNvPr id="37" name="Rectangle 36"/>
                  <p:cNvSpPr/>
                  <p:nvPr/>
                </p:nvSpPr>
                <p:spPr>
                  <a:xfrm>
                    <a:off x="5209143" y="5293839"/>
                    <a:ext cx="788893" cy="2836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01BF"/>
                      </a:solidFill>
                    </a:endParaRPr>
                  </a:p>
                </p:txBody>
              </p:sp>
            </p:grpSp>
            <p:grpSp>
              <p:nvGrpSpPr>
                <p:cNvPr id="38" name="Group 37"/>
                <p:cNvGrpSpPr/>
                <p:nvPr/>
              </p:nvGrpSpPr>
              <p:grpSpPr>
                <a:xfrm>
                  <a:off x="3513243" y="5585267"/>
                  <a:ext cx="2883215" cy="285116"/>
                  <a:chOff x="3114821" y="5293839"/>
                  <a:chExt cx="2883215" cy="285116"/>
                </a:xfrm>
              </p:grpSpPr>
              <p:sp>
                <p:nvSpPr>
                  <p:cNvPr id="39" name="Rectangle 38"/>
                  <p:cNvSpPr/>
                  <p:nvPr/>
                </p:nvSpPr>
                <p:spPr>
                  <a:xfrm>
                    <a:off x="3114821" y="5296982"/>
                    <a:ext cx="788893" cy="281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gpu1</a:t>
                    </a:r>
                    <a:endParaRPr lang="en-US" dirty="0">
                      <a:solidFill>
                        <a:srgbClr val="3333FF"/>
                      </a:solidFill>
                    </a:endParaRPr>
                  </a:p>
                </p:txBody>
              </p:sp>
              <p:sp>
                <p:nvSpPr>
                  <p:cNvPr id="40" name="Rectangle 39"/>
                  <p:cNvSpPr/>
                  <p:nvPr/>
                </p:nvSpPr>
                <p:spPr>
                  <a:xfrm>
                    <a:off x="3904097" y="5294723"/>
                    <a:ext cx="362400" cy="2841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41" name="Rectangle 40"/>
                  <p:cNvSpPr/>
                  <p:nvPr/>
                </p:nvSpPr>
                <p:spPr>
                  <a:xfrm>
                    <a:off x="4265642" y="5296470"/>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42" name="Rectangle 41"/>
                  <p:cNvSpPr/>
                  <p:nvPr/>
                </p:nvSpPr>
                <p:spPr>
                  <a:xfrm>
                    <a:off x="4636912" y="5294722"/>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1 0</a:t>
                    </a:r>
                    <a:endParaRPr lang="en-US" dirty="0">
                      <a:solidFill>
                        <a:srgbClr val="3333FF"/>
                      </a:solidFill>
                    </a:endParaRPr>
                  </a:p>
                </p:txBody>
              </p:sp>
              <p:sp>
                <p:nvSpPr>
                  <p:cNvPr id="43" name="Rectangle 42"/>
                  <p:cNvSpPr/>
                  <p:nvPr/>
                </p:nvSpPr>
                <p:spPr>
                  <a:xfrm>
                    <a:off x="5209143" y="5293839"/>
                    <a:ext cx="788893" cy="2836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01BF"/>
                      </a:solidFill>
                    </a:endParaRPr>
                  </a:p>
                </p:txBody>
              </p:sp>
            </p:grpSp>
          </p:grpSp>
        </p:grpSp>
        <p:sp>
          <p:nvSpPr>
            <p:cNvPr id="47" name="Rectangle 46"/>
            <p:cNvSpPr/>
            <p:nvPr/>
          </p:nvSpPr>
          <p:spPr>
            <a:xfrm>
              <a:off x="4766349" y="3348188"/>
              <a:ext cx="725214" cy="199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endCxn id="47" idx="1"/>
            </p:cNvCxnSpPr>
            <p:nvPr/>
          </p:nvCxnSpPr>
          <p:spPr>
            <a:xfrm flipV="1">
              <a:off x="3384884" y="3448036"/>
              <a:ext cx="1381465" cy="1017"/>
            </a:xfrm>
            <a:prstGeom prst="straightConnector1">
              <a:avLst/>
            </a:prstGeom>
            <a:ln w="38100">
              <a:solidFill>
                <a:srgbClr val="332F85"/>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7047003" y="3901639"/>
              <a:ext cx="725214" cy="1996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p:nvPr/>
          </p:nvCxnSpPr>
          <p:spPr>
            <a:xfrm>
              <a:off x="3384884" y="3999831"/>
              <a:ext cx="3646905" cy="1"/>
            </a:xfrm>
            <a:prstGeom prst="straightConnector1">
              <a:avLst/>
            </a:prstGeom>
            <a:ln w="38100">
              <a:solidFill>
                <a:srgbClr val="332F85"/>
              </a:solidFill>
              <a:tailEnd type="arrow"/>
            </a:ln>
          </p:spPr>
          <p:style>
            <a:lnRef idx="1">
              <a:schemeClr val="accent1"/>
            </a:lnRef>
            <a:fillRef idx="0">
              <a:schemeClr val="accent1"/>
            </a:fillRef>
            <a:effectRef idx="0">
              <a:schemeClr val="accent1"/>
            </a:effectRef>
            <a:fontRef idx="minor">
              <a:schemeClr val="tx1"/>
            </a:fontRef>
          </p:style>
        </p:cxnSp>
      </p:grpSp>
      <p:sp>
        <p:nvSpPr>
          <p:cNvPr id="65" name="Content Placeholder 1"/>
          <p:cNvSpPr>
            <a:spLocks noGrp="1"/>
          </p:cNvSpPr>
          <p:nvPr>
            <p:ph idx="1"/>
          </p:nvPr>
        </p:nvSpPr>
        <p:spPr>
          <a:xfrm>
            <a:off x="418780" y="3401567"/>
            <a:ext cx="8229600" cy="2698977"/>
          </a:xfrm>
        </p:spPr>
        <p:txBody>
          <a:bodyPr/>
          <a:lstStyle/>
          <a:p>
            <a:r>
              <a:rPr lang="en-US" sz="2400" dirty="0" smtClean="0"/>
              <a:t>Logical buffer </a:t>
            </a:r>
          </a:p>
          <a:p>
            <a:pPr lvl="1"/>
            <a:r>
              <a:rPr lang="en-US" sz="2000" dirty="0" smtClean="0"/>
              <a:t>backed by multiple physical buffers</a:t>
            </a:r>
          </a:p>
          <a:p>
            <a:pPr lvl="1"/>
            <a:r>
              <a:rPr lang="en-US" sz="2000" dirty="0" smtClean="0"/>
              <a:t>buffers created/updated lazily</a:t>
            </a:r>
          </a:p>
          <a:p>
            <a:pPr lvl="1"/>
            <a:r>
              <a:rPr lang="en-US" sz="2000" dirty="0" err="1" smtClean="0"/>
              <a:t>mem</a:t>
            </a:r>
            <a:r>
              <a:rPr lang="en-US" sz="2000" dirty="0" smtClean="0"/>
              <a:t>-mapping </a:t>
            </a:r>
            <a:r>
              <a:rPr lang="en-US" sz="2000" dirty="0"/>
              <a:t>used to share across process </a:t>
            </a:r>
            <a:r>
              <a:rPr lang="en-US" sz="2000" dirty="0" smtClean="0"/>
              <a:t>boundaries</a:t>
            </a:r>
          </a:p>
          <a:p>
            <a:r>
              <a:rPr lang="en-US" sz="2400" dirty="0" smtClean="0"/>
              <a:t>Track buffer validity per memory space</a:t>
            </a:r>
          </a:p>
          <a:p>
            <a:pPr lvl="1"/>
            <a:r>
              <a:rPr lang="en-US" sz="2000" dirty="0" smtClean="0"/>
              <a:t>writes invalidate other views</a:t>
            </a:r>
          </a:p>
          <a:p>
            <a:r>
              <a:rPr lang="en-US" sz="2400" dirty="0" smtClean="0"/>
              <a:t>Flags for access control/data placement</a:t>
            </a:r>
            <a:endParaRPr lang="en-US" sz="2800" dirty="0" smtClean="0"/>
          </a:p>
          <a:p>
            <a:pPr lvl="1"/>
            <a:endParaRPr lang="en-US" sz="2000" dirty="0" smtClean="0"/>
          </a:p>
          <a:p>
            <a:endParaRPr lang="en-US" sz="2400" dirty="0"/>
          </a:p>
        </p:txBody>
      </p:sp>
      <p:sp>
        <p:nvSpPr>
          <p:cNvPr id="66" name="Title 65"/>
          <p:cNvSpPr>
            <a:spLocks noGrp="1"/>
          </p:cNvSpPr>
          <p:nvPr>
            <p:ph type="title"/>
          </p:nvPr>
        </p:nvSpPr>
        <p:spPr/>
        <p:txBody>
          <a:bodyPr>
            <a:normAutofit fontScale="90000"/>
          </a:bodyPr>
          <a:lstStyle/>
          <a:p>
            <a:r>
              <a:rPr lang="en-US" dirty="0" smtClean="0"/>
              <a:t>Location Transparency: </a:t>
            </a:r>
            <a:r>
              <a:rPr lang="en-US" dirty="0" err="1" smtClean="0"/>
              <a:t>Datablocks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0" name="Group 159"/>
          <p:cNvGrpSpPr/>
          <p:nvPr/>
        </p:nvGrpSpPr>
        <p:grpSpPr>
          <a:xfrm>
            <a:off x="1134800" y="1458692"/>
            <a:ext cx="730553" cy="667899"/>
            <a:chOff x="3326910" y="5696979"/>
            <a:chExt cx="730553" cy="667899"/>
          </a:xfrm>
        </p:grpSpPr>
        <p:sp>
          <p:nvSpPr>
            <p:cNvPr id="161" name="Rounded Rectangle 160"/>
            <p:cNvSpPr/>
            <p:nvPr/>
          </p:nvSpPr>
          <p:spPr>
            <a:xfrm>
              <a:off x="3326910" y="5696979"/>
              <a:ext cx="730553" cy="6678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pic>
          <p:nvPicPr>
            <p:cNvPr id="162" name="Picture 3" descr="C:\cygwin\home\rossbach\papers\osdi10gpu\figs\point-cloud-hand.png"/>
            <p:cNvPicPr>
              <a:picLocks noChangeAspect="1" noChangeArrowheads="1"/>
            </p:cNvPicPr>
            <p:nvPr/>
          </p:nvPicPr>
          <p:blipFill>
            <a:blip r:embed="rId3" cstate="print"/>
            <a:srcRect/>
            <a:stretch>
              <a:fillRect/>
            </a:stretch>
          </p:blipFill>
          <p:spPr bwMode="auto">
            <a:xfrm>
              <a:off x="3393210" y="5752406"/>
              <a:ext cx="635225" cy="532715"/>
            </a:xfrm>
            <a:prstGeom prst="rect">
              <a:avLst/>
            </a:prstGeom>
            <a:ln>
              <a:noFill/>
            </a:ln>
            <a:effectLst>
              <a:softEdge rad="112500"/>
            </a:effectLst>
          </p:spPr>
        </p:pic>
      </p:grpSp>
      <p:grpSp>
        <p:nvGrpSpPr>
          <p:cNvPr id="13" name="Group 12"/>
          <p:cNvGrpSpPr/>
          <p:nvPr/>
        </p:nvGrpSpPr>
        <p:grpSpPr>
          <a:xfrm>
            <a:off x="1132300" y="4544704"/>
            <a:ext cx="3192983" cy="1412134"/>
            <a:chOff x="531788" y="4544704"/>
            <a:chExt cx="3192983" cy="1412134"/>
          </a:xfrm>
        </p:grpSpPr>
        <p:sp>
          <p:nvSpPr>
            <p:cNvPr id="111" name="Rectangle 110"/>
            <p:cNvSpPr/>
            <p:nvPr/>
          </p:nvSpPr>
          <p:spPr>
            <a:xfrm>
              <a:off x="531788" y="4544704"/>
              <a:ext cx="3192983" cy="141213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err="1" smtClean="0">
                  <a:solidFill>
                    <a:srgbClr val="332F85"/>
                  </a:solidFill>
                </a:rPr>
                <a:t>Datablock</a:t>
              </a:r>
              <a:endParaRPr lang="en-US" sz="2000" dirty="0">
                <a:solidFill>
                  <a:srgbClr val="332F85"/>
                </a:solidFill>
              </a:endParaRPr>
            </a:p>
          </p:txBody>
        </p:sp>
        <p:grpSp>
          <p:nvGrpSpPr>
            <p:cNvPr id="113" name="Group 112"/>
            <p:cNvGrpSpPr/>
            <p:nvPr/>
          </p:nvGrpSpPr>
          <p:grpSpPr>
            <a:xfrm>
              <a:off x="679553" y="4985832"/>
              <a:ext cx="2886357" cy="844440"/>
              <a:chOff x="3513238" y="4741559"/>
              <a:chExt cx="2886357" cy="844440"/>
            </a:xfrm>
          </p:grpSpPr>
          <p:grpSp>
            <p:nvGrpSpPr>
              <p:cNvPr id="115" name="Group 114"/>
              <p:cNvGrpSpPr/>
              <p:nvPr/>
            </p:nvGrpSpPr>
            <p:grpSpPr>
              <a:xfrm>
                <a:off x="3513238" y="4741559"/>
                <a:ext cx="2883215" cy="285116"/>
                <a:chOff x="1873625" y="4825641"/>
                <a:chExt cx="2883215" cy="285116"/>
              </a:xfrm>
            </p:grpSpPr>
            <p:sp>
              <p:nvSpPr>
                <p:cNvPr id="134" name="Rectangle 133"/>
                <p:cNvSpPr/>
                <p:nvPr/>
              </p:nvSpPr>
              <p:spPr>
                <a:xfrm>
                  <a:off x="1873625" y="4828784"/>
                  <a:ext cx="788893" cy="281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7B01BF"/>
                      </a:solidFill>
                    </a:rPr>
                    <a:t>space</a:t>
                  </a:r>
                  <a:endParaRPr lang="en-US" b="1" dirty="0">
                    <a:solidFill>
                      <a:srgbClr val="7B01BF"/>
                    </a:solidFill>
                  </a:endParaRPr>
                </a:p>
              </p:txBody>
            </p:sp>
            <p:sp>
              <p:nvSpPr>
                <p:cNvPr id="135" name="Rectangle 134"/>
                <p:cNvSpPr/>
                <p:nvPr/>
              </p:nvSpPr>
              <p:spPr>
                <a:xfrm>
                  <a:off x="2662901" y="4826525"/>
                  <a:ext cx="362400" cy="2841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B01BF"/>
                      </a:solidFill>
                    </a:rPr>
                    <a:t>V</a:t>
                  </a:r>
                  <a:endParaRPr lang="en-US" b="1" dirty="0">
                    <a:solidFill>
                      <a:srgbClr val="7B01BF"/>
                    </a:solidFill>
                  </a:endParaRPr>
                </a:p>
              </p:txBody>
            </p:sp>
            <p:sp>
              <p:nvSpPr>
                <p:cNvPr id="136" name="Rectangle 135"/>
                <p:cNvSpPr/>
                <p:nvPr/>
              </p:nvSpPr>
              <p:spPr>
                <a:xfrm>
                  <a:off x="3024446" y="4828272"/>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B01BF"/>
                      </a:solidFill>
                    </a:rPr>
                    <a:t>M</a:t>
                  </a:r>
                  <a:endParaRPr lang="en-US" b="1" dirty="0">
                    <a:solidFill>
                      <a:srgbClr val="7B01BF"/>
                    </a:solidFill>
                  </a:endParaRPr>
                </a:p>
              </p:txBody>
            </p:sp>
            <p:sp>
              <p:nvSpPr>
                <p:cNvPr id="137" name="Rectangle 136"/>
                <p:cNvSpPr/>
                <p:nvPr/>
              </p:nvSpPr>
              <p:spPr>
                <a:xfrm>
                  <a:off x="3395716" y="4826524"/>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B01BF"/>
                      </a:solidFill>
                    </a:rPr>
                    <a:t>RW</a:t>
                  </a:r>
                  <a:endParaRPr lang="en-US" b="1" dirty="0">
                    <a:solidFill>
                      <a:srgbClr val="7B01BF"/>
                    </a:solidFill>
                  </a:endParaRPr>
                </a:p>
              </p:txBody>
            </p:sp>
            <p:sp>
              <p:nvSpPr>
                <p:cNvPr id="138" name="Rectangle 137"/>
                <p:cNvSpPr/>
                <p:nvPr/>
              </p:nvSpPr>
              <p:spPr>
                <a:xfrm>
                  <a:off x="3967947" y="4825641"/>
                  <a:ext cx="788893" cy="2836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B01BF"/>
                      </a:solidFill>
                    </a:rPr>
                    <a:t>data</a:t>
                  </a:r>
                  <a:endParaRPr lang="en-US" b="1" dirty="0">
                    <a:solidFill>
                      <a:srgbClr val="7B01BF"/>
                    </a:solidFill>
                  </a:endParaRPr>
                </a:p>
              </p:txBody>
            </p:sp>
          </p:grpSp>
          <p:grpSp>
            <p:nvGrpSpPr>
              <p:cNvPr id="116" name="Group 115"/>
              <p:cNvGrpSpPr/>
              <p:nvPr/>
            </p:nvGrpSpPr>
            <p:grpSpPr>
              <a:xfrm>
                <a:off x="3514809" y="5025934"/>
                <a:ext cx="2883215" cy="285116"/>
                <a:chOff x="3114821" y="5293839"/>
                <a:chExt cx="2883215" cy="285116"/>
              </a:xfrm>
            </p:grpSpPr>
            <p:sp>
              <p:nvSpPr>
                <p:cNvPr id="129" name="Rectangle 128"/>
                <p:cNvSpPr/>
                <p:nvPr/>
              </p:nvSpPr>
              <p:spPr>
                <a:xfrm>
                  <a:off x="3114821" y="5296982"/>
                  <a:ext cx="788893" cy="281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main</a:t>
                  </a:r>
                  <a:endParaRPr lang="en-US" dirty="0">
                    <a:solidFill>
                      <a:srgbClr val="3333FF"/>
                    </a:solidFill>
                  </a:endParaRPr>
                </a:p>
              </p:txBody>
            </p:sp>
            <p:sp>
              <p:nvSpPr>
                <p:cNvPr id="130" name="Rectangle 129"/>
                <p:cNvSpPr/>
                <p:nvPr/>
              </p:nvSpPr>
              <p:spPr>
                <a:xfrm>
                  <a:off x="3904097" y="5294723"/>
                  <a:ext cx="362400" cy="2841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0</a:t>
                  </a:r>
                  <a:endParaRPr lang="en-US" dirty="0">
                    <a:solidFill>
                      <a:srgbClr val="3333FF"/>
                    </a:solidFill>
                  </a:endParaRPr>
                </a:p>
              </p:txBody>
            </p:sp>
            <p:sp>
              <p:nvSpPr>
                <p:cNvPr id="131" name="Rectangle 130"/>
                <p:cNvSpPr/>
                <p:nvPr/>
              </p:nvSpPr>
              <p:spPr>
                <a:xfrm>
                  <a:off x="4265642" y="5296470"/>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0</a:t>
                  </a:r>
                  <a:endParaRPr lang="en-US" dirty="0">
                    <a:solidFill>
                      <a:srgbClr val="3333FF"/>
                    </a:solidFill>
                  </a:endParaRPr>
                </a:p>
              </p:txBody>
            </p:sp>
            <p:sp>
              <p:nvSpPr>
                <p:cNvPr id="132" name="Rectangle 131"/>
                <p:cNvSpPr/>
                <p:nvPr/>
              </p:nvSpPr>
              <p:spPr>
                <a:xfrm>
                  <a:off x="4636912" y="5294722"/>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0 0</a:t>
                  </a:r>
                  <a:endParaRPr lang="en-US" dirty="0">
                    <a:solidFill>
                      <a:srgbClr val="3333FF"/>
                    </a:solidFill>
                  </a:endParaRPr>
                </a:p>
              </p:txBody>
            </p:sp>
            <p:sp>
              <p:nvSpPr>
                <p:cNvPr id="133" name="Rectangle 132"/>
                <p:cNvSpPr/>
                <p:nvPr/>
              </p:nvSpPr>
              <p:spPr>
                <a:xfrm>
                  <a:off x="5209143" y="5293839"/>
                  <a:ext cx="788893" cy="2836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01BF"/>
                    </a:solidFill>
                  </a:endParaRPr>
                </a:p>
              </p:txBody>
            </p:sp>
          </p:grpSp>
          <p:grpSp>
            <p:nvGrpSpPr>
              <p:cNvPr id="117" name="Group 116"/>
              <p:cNvGrpSpPr/>
              <p:nvPr/>
            </p:nvGrpSpPr>
            <p:grpSpPr>
              <a:xfrm>
                <a:off x="3516380" y="5300883"/>
                <a:ext cx="2883215" cy="285116"/>
                <a:chOff x="3114821" y="5293839"/>
                <a:chExt cx="2883215" cy="285116"/>
              </a:xfrm>
            </p:grpSpPr>
            <p:sp>
              <p:nvSpPr>
                <p:cNvPr id="124" name="Rectangle 123"/>
                <p:cNvSpPr/>
                <p:nvPr/>
              </p:nvSpPr>
              <p:spPr>
                <a:xfrm>
                  <a:off x="3114821" y="5296982"/>
                  <a:ext cx="788893" cy="281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3333FF"/>
                      </a:solidFill>
                    </a:rPr>
                    <a:t>gpu</a:t>
                  </a:r>
                  <a:endParaRPr lang="en-US" dirty="0">
                    <a:solidFill>
                      <a:srgbClr val="3333FF"/>
                    </a:solidFill>
                  </a:endParaRPr>
                </a:p>
              </p:txBody>
            </p:sp>
            <p:sp>
              <p:nvSpPr>
                <p:cNvPr id="125" name="Rectangle 124"/>
                <p:cNvSpPr/>
                <p:nvPr/>
              </p:nvSpPr>
              <p:spPr>
                <a:xfrm>
                  <a:off x="3904097" y="5294723"/>
                  <a:ext cx="362400" cy="2841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0</a:t>
                  </a:r>
                  <a:endParaRPr lang="en-US" dirty="0">
                    <a:solidFill>
                      <a:srgbClr val="3333FF"/>
                    </a:solidFill>
                  </a:endParaRPr>
                </a:p>
              </p:txBody>
            </p:sp>
            <p:sp>
              <p:nvSpPr>
                <p:cNvPr id="126" name="Rectangle 125"/>
                <p:cNvSpPr/>
                <p:nvPr/>
              </p:nvSpPr>
              <p:spPr>
                <a:xfrm>
                  <a:off x="4265642" y="5296470"/>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0</a:t>
                  </a:r>
                  <a:endParaRPr lang="en-US" dirty="0">
                    <a:solidFill>
                      <a:srgbClr val="3333FF"/>
                    </a:solidFill>
                  </a:endParaRPr>
                </a:p>
              </p:txBody>
            </p:sp>
            <p:sp>
              <p:nvSpPr>
                <p:cNvPr id="127" name="Rectangle 126"/>
                <p:cNvSpPr/>
                <p:nvPr/>
              </p:nvSpPr>
              <p:spPr>
                <a:xfrm>
                  <a:off x="4636912" y="5294722"/>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0 0</a:t>
                  </a:r>
                  <a:endParaRPr lang="en-US" dirty="0">
                    <a:solidFill>
                      <a:srgbClr val="3333FF"/>
                    </a:solidFill>
                  </a:endParaRPr>
                </a:p>
              </p:txBody>
            </p:sp>
            <p:sp>
              <p:nvSpPr>
                <p:cNvPr id="128" name="Rectangle 127"/>
                <p:cNvSpPr/>
                <p:nvPr/>
              </p:nvSpPr>
              <p:spPr>
                <a:xfrm>
                  <a:off x="5209143" y="5293839"/>
                  <a:ext cx="788893" cy="2836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01BF"/>
                    </a:solidFill>
                  </a:endParaRPr>
                </a:p>
              </p:txBody>
            </p:sp>
          </p:grpSp>
        </p:grpSp>
      </p:grpSp>
      <p:sp>
        <p:nvSpPr>
          <p:cNvPr id="102" name="Rectangle 101"/>
          <p:cNvSpPr/>
          <p:nvPr/>
        </p:nvSpPr>
        <p:spPr>
          <a:xfrm>
            <a:off x="5008456" y="4346359"/>
            <a:ext cx="939591" cy="18888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rgbClr val="002060"/>
                </a:solidFill>
              </a:rPr>
              <a:t>Main Memory</a:t>
            </a:r>
            <a:endParaRPr lang="en-US" sz="1400" dirty="0">
              <a:solidFill>
                <a:srgbClr val="002060"/>
              </a:solidFill>
            </a:endParaRPr>
          </a:p>
        </p:txBody>
      </p:sp>
      <p:sp>
        <p:nvSpPr>
          <p:cNvPr id="103" name="Rectangle 102"/>
          <p:cNvSpPr/>
          <p:nvPr/>
        </p:nvSpPr>
        <p:spPr>
          <a:xfrm>
            <a:off x="6158732" y="4339988"/>
            <a:ext cx="939591" cy="18888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rgbClr val="002060"/>
                </a:solidFill>
              </a:rPr>
              <a:t>GPU Memory</a:t>
            </a:r>
            <a:endParaRPr lang="en-US" sz="1400" dirty="0">
              <a:solidFill>
                <a:srgbClr val="002060"/>
              </a:solidFill>
            </a:endParaRPr>
          </a:p>
        </p:txBody>
      </p:sp>
      <p:sp>
        <p:nvSpPr>
          <p:cNvPr id="3" name="Title 2"/>
          <p:cNvSpPr>
            <a:spLocks noGrp="1"/>
          </p:cNvSpPr>
          <p:nvPr>
            <p:ph type="title"/>
          </p:nvPr>
        </p:nvSpPr>
        <p:spPr>
          <a:xfrm>
            <a:off x="457200" y="174888"/>
            <a:ext cx="8229600" cy="1143000"/>
          </a:xfrm>
        </p:spPr>
        <p:txBody>
          <a:bodyPr>
            <a:normAutofit/>
          </a:bodyPr>
          <a:lstStyle/>
          <a:p>
            <a:r>
              <a:rPr lang="en-US" dirty="0" err="1" smtClean="0"/>
              <a:t>Datablock</a:t>
            </a:r>
            <a:r>
              <a:rPr lang="en-US" dirty="0" smtClean="0"/>
              <a:t> Action Zone</a:t>
            </a:r>
            <a:endParaRPr lang="en-US" dirty="0"/>
          </a:p>
        </p:txBody>
      </p:sp>
      <p:sp>
        <p:nvSpPr>
          <p:cNvPr id="5" name="Footer Placeholder 4"/>
          <p:cNvSpPr>
            <a:spLocks noGrp="1"/>
          </p:cNvSpPr>
          <p:nvPr>
            <p:ph type="ftr" sz="quarter" idx="11"/>
          </p:nvPr>
        </p:nvSpPr>
        <p:spPr/>
        <p:txBody>
          <a:bodyPr/>
          <a:lstStyle/>
          <a:p>
            <a:pPr>
              <a:defRPr/>
            </a:pPr>
            <a:r>
              <a:rPr lang="en-US" smtClean="0"/>
              <a:t>PTask SOSP 2011</a:t>
            </a:r>
            <a:endParaRPr lang="en-US"/>
          </a:p>
        </p:txBody>
      </p:sp>
      <p:sp>
        <p:nvSpPr>
          <p:cNvPr id="6" name="Slide Number Placeholder 5"/>
          <p:cNvSpPr>
            <a:spLocks noGrp="1"/>
          </p:cNvSpPr>
          <p:nvPr>
            <p:ph type="sldNum" sz="quarter" idx="12"/>
          </p:nvPr>
        </p:nvSpPr>
        <p:spPr/>
        <p:txBody>
          <a:bodyPr/>
          <a:lstStyle/>
          <a:p>
            <a:pPr>
              <a:defRPr/>
            </a:pPr>
            <a:fld id="{03F728EE-31D2-42FA-AFA6-A8A3204126FE}" type="slidenum">
              <a:rPr lang="en-US" smtClean="0"/>
              <a:pPr>
                <a:defRPr/>
              </a:pPr>
              <a:t>19</a:t>
            </a:fld>
            <a:endParaRPr lang="en-US"/>
          </a:p>
        </p:txBody>
      </p:sp>
      <p:sp>
        <p:nvSpPr>
          <p:cNvPr id="11" name="Rounded Rectangle 10"/>
          <p:cNvSpPr/>
          <p:nvPr/>
        </p:nvSpPr>
        <p:spPr>
          <a:xfrm>
            <a:off x="3372452" y="2235714"/>
            <a:ext cx="1109941" cy="108776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002060"/>
                </a:solidFill>
              </a:rPr>
              <a:t>xform</a:t>
            </a:r>
            <a:endParaRPr lang="en-US" sz="1800" dirty="0" smtClean="0">
              <a:solidFill>
                <a:srgbClr val="002060"/>
              </a:solidFill>
            </a:endParaRPr>
          </a:p>
        </p:txBody>
      </p:sp>
      <p:sp>
        <p:nvSpPr>
          <p:cNvPr id="12" name="Right Arrow 11"/>
          <p:cNvSpPr/>
          <p:nvPr/>
        </p:nvSpPr>
        <p:spPr>
          <a:xfrm>
            <a:off x="2078943" y="2538248"/>
            <a:ext cx="1019064" cy="46327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p:nvSpPr>
        <p:spPr>
          <a:xfrm rot="16200000">
            <a:off x="4130801" y="2677024"/>
            <a:ext cx="1007636" cy="270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333FF"/>
                </a:solidFill>
              </a:rPr>
              <a:t>cloud</a:t>
            </a:r>
            <a:endParaRPr lang="en-US" sz="1800" dirty="0">
              <a:solidFill>
                <a:srgbClr val="3333FF"/>
              </a:solidFill>
            </a:endParaRPr>
          </a:p>
        </p:txBody>
      </p:sp>
      <p:sp>
        <p:nvSpPr>
          <p:cNvPr id="23" name="Rectangle 22"/>
          <p:cNvSpPr/>
          <p:nvPr/>
        </p:nvSpPr>
        <p:spPr>
          <a:xfrm rot="16200000">
            <a:off x="2736589" y="2677024"/>
            <a:ext cx="1007636" cy="270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3333FF"/>
                </a:solidFill>
              </a:rPr>
              <a:t>rawimg</a:t>
            </a:r>
            <a:endParaRPr lang="en-US" sz="1800" dirty="0">
              <a:solidFill>
                <a:srgbClr val="3333FF"/>
              </a:solidFill>
            </a:endParaRPr>
          </a:p>
        </p:txBody>
      </p:sp>
      <p:sp>
        <p:nvSpPr>
          <p:cNvPr id="24" name="Right Arrow 23"/>
          <p:cNvSpPr/>
          <p:nvPr/>
        </p:nvSpPr>
        <p:spPr>
          <a:xfrm>
            <a:off x="4785104" y="2545289"/>
            <a:ext cx="749728" cy="46327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ounded Rectangle 24"/>
          <p:cNvSpPr/>
          <p:nvPr/>
        </p:nvSpPr>
        <p:spPr>
          <a:xfrm>
            <a:off x="5824412" y="2235714"/>
            <a:ext cx="1109941" cy="108776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002060"/>
                </a:solidFill>
              </a:rPr>
              <a:t>filter</a:t>
            </a:r>
          </a:p>
        </p:txBody>
      </p:sp>
      <p:sp>
        <p:nvSpPr>
          <p:cNvPr id="27" name="Rectangle 26"/>
          <p:cNvSpPr/>
          <p:nvPr/>
        </p:nvSpPr>
        <p:spPr>
          <a:xfrm rot="16200000">
            <a:off x="5188550" y="2677024"/>
            <a:ext cx="1007636" cy="270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333FF"/>
                </a:solidFill>
              </a:rPr>
              <a:t>f-in</a:t>
            </a:r>
            <a:endParaRPr lang="en-US" sz="1800" dirty="0">
              <a:solidFill>
                <a:srgbClr val="3333FF"/>
              </a:solidFill>
            </a:endParaRPr>
          </a:p>
        </p:txBody>
      </p:sp>
      <p:sp>
        <p:nvSpPr>
          <p:cNvPr id="9" name="Rounded Rectangle 8"/>
          <p:cNvSpPr/>
          <p:nvPr/>
        </p:nvSpPr>
        <p:spPr>
          <a:xfrm>
            <a:off x="969002" y="2235714"/>
            <a:ext cx="1109941" cy="1087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capture</a:t>
            </a:r>
          </a:p>
        </p:txBody>
      </p:sp>
      <p:sp>
        <p:nvSpPr>
          <p:cNvPr id="34" name="Content Placeholder 1"/>
          <p:cNvSpPr txBox="1">
            <a:spLocks/>
          </p:cNvSpPr>
          <p:nvPr/>
        </p:nvSpPr>
        <p:spPr bwMode="auto">
          <a:xfrm>
            <a:off x="324075" y="963807"/>
            <a:ext cx="5666720" cy="4024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defRPr/>
            </a:pPr>
            <a:r>
              <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rPr>
              <a:t>#&gt; capture | </a:t>
            </a:r>
            <a:r>
              <a:rPr kumimoji="0" lang="en-US" sz="2000" b="1" i="0" u="none" strike="noStrike" kern="1200" cap="none" spc="-150" normalizeH="0" baseline="0" noProof="0" dirty="0" err="1" smtClean="0">
                <a:ln>
                  <a:noFill/>
                </a:ln>
                <a:solidFill>
                  <a:srgbClr val="FF0000"/>
                </a:solidFill>
                <a:effectLst/>
                <a:uLnTx/>
                <a:uFillTx/>
                <a:latin typeface="Courier New" pitchFamily="49" charset="0"/>
                <a:cs typeface="Courier New" pitchFamily="49" charset="0"/>
              </a:rPr>
              <a:t>xform</a:t>
            </a:r>
            <a:r>
              <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rPr>
              <a:t> | </a:t>
            </a:r>
            <a:r>
              <a:rPr kumimoji="0" lang="en-US" sz="2000" b="1" i="0" u="none" strike="noStrike" kern="1200" cap="none" spc="-150" normalizeH="0" baseline="0" noProof="0" dirty="0" smtClean="0">
                <a:ln>
                  <a:noFill/>
                </a:ln>
                <a:solidFill>
                  <a:srgbClr val="FF0000"/>
                </a:solidFill>
                <a:effectLst/>
                <a:uLnTx/>
                <a:uFillTx/>
                <a:latin typeface="Courier New" pitchFamily="49" charset="0"/>
                <a:cs typeface="Courier New" pitchFamily="49" charset="0"/>
              </a:rPr>
              <a:t>filter</a:t>
            </a:r>
            <a:r>
              <a:rPr kumimoji="0" lang="en-US" sz="2000" b="1" i="0" u="none" strike="noStrike" kern="1200" cap="none" spc="-150" normalizeH="0" baseline="0" noProof="0" dirty="0" smtClean="0">
                <a:ln>
                  <a:noFill/>
                </a:ln>
                <a:solidFill>
                  <a:srgbClr val="7030A0"/>
                </a:solidFill>
                <a:effectLst/>
                <a:uLnTx/>
                <a:uFillTx/>
                <a:latin typeface="Courier New" pitchFamily="49" charset="0"/>
                <a:cs typeface="Courier New" pitchFamily="49" charset="0"/>
              </a:rPr>
              <a:t> …</a:t>
            </a:r>
          </a:p>
        </p:txBody>
      </p:sp>
      <p:grpSp>
        <p:nvGrpSpPr>
          <p:cNvPr id="7" name="Group 6"/>
          <p:cNvGrpSpPr/>
          <p:nvPr/>
        </p:nvGrpSpPr>
        <p:grpSpPr>
          <a:xfrm>
            <a:off x="7579576" y="4566918"/>
            <a:ext cx="990899" cy="1327824"/>
            <a:chOff x="758857" y="4139736"/>
            <a:chExt cx="1552855" cy="2037196"/>
          </a:xfrm>
        </p:grpSpPr>
        <p:grpSp>
          <p:nvGrpSpPr>
            <p:cNvPr id="37" name="Group 36"/>
            <p:cNvGrpSpPr/>
            <p:nvPr/>
          </p:nvGrpSpPr>
          <p:grpSpPr>
            <a:xfrm>
              <a:off x="771629" y="4551004"/>
              <a:ext cx="1123737" cy="434066"/>
              <a:chOff x="858713" y="5058786"/>
              <a:chExt cx="1123737" cy="434066"/>
            </a:xfrm>
          </p:grpSpPr>
          <p:sp>
            <p:nvSpPr>
              <p:cNvPr id="16" name="Rounded Rectangle 15"/>
              <p:cNvSpPr/>
              <p:nvPr/>
            </p:nvSpPr>
            <p:spPr>
              <a:xfrm>
                <a:off x="858713" y="5169924"/>
                <a:ext cx="275898" cy="32292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rgbClr val="002060"/>
                  </a:solidFill>
                </a:endParaRPr>
              </a:p>
            </p:txBody>
          </p:sp>
          <p:sp>
            <p:nvSpPr>
              <p:cNvPr id="18" name="TextBox 17"/>
              <p:cNvSpPr txBox="1"/>
              <p:nvPr/>
            </p:nvSpPr>
            <p:spPr>
              <a:xfrm>
                <a:off x="1246350" y="5058786"/>
                <a:ext cx="736100" cy="369333"/>
              </a:xfrm>
              <a:prstGeom prst="rect">
                <a:avLst/>
              </a:prstGeom>
              <a:noFill/>
            </p:spPr>
            <p:txBody>
              <a:bodyPr wrap="none" rtlCol="0">
                <a:spAutoFit/>
              </a:bodyPr>
              <a:lstStyle/>
              <a:p>
                <a:r>
                  <a:rPr lang="en-US" sz="1800" dirty="0" err="1" smtClean="0"/>
                  <a:t>ptask</a:t>
                </a:r>
                <a:endParaRPr lang="en-US" sz="1800" dirty="0"/>
              </a:p>
            </p:txBody>
          </p:sp>
        </p:grpSp>
        <p:grpSp>
          <p:nvGrpSpPr>
            <p:cNvPr id="36" name="Group 35"/>
            <p:cNvGrpSpPr/>
            <p:nvPr/>
          </p:nvGrpSpPr>
          <p:grpSpPr>
            <a:xfrm>
              <a:off x="771629" y="4913673"/>
              <a:ext cx="978127" cy="437122"/>
              <a:chOff x="858713" y="5421455"/>
              <a:chExt cx="978127" cy="437122"/>
            </a:xfrm>
          </p:grpSpPr>
          <p:sp>
            <p:nvSpPr>
              <p:cNvPr id="14" name="Rectangle 13"/>
              <p:cNvSpPr/>
              <p:nvPr/>
            </p:nvSpPr>
            <p:spPr>
              <a:xfrm>
                <a:off x="858713" y="5567212"/>
                <a:ext cx="275898" cy="2913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3333FF"/>
                  </a:solidFill>
                </a:endParaRPr>
              </a:p>
            </p:txBody>
          </p:sp>
          <p:sp>
            <p:nvSpPr>
              <p:cNvPr id="19" name="TextBox 18"/>
              <p:cNvSpPr txBox="1"/>
              <p:nvPr/>
            </p:nvSpPr>
            <p:spPr>
              <a:xfrm>
                <a:off x="1254629" y="5421455"/>
                <a:ext cx="582211" cy="369333"/>
              </a:xfrm>
              <a:prstGeom prst="rect">
                <a:avLst/>
              </a:prstGeom>
              <a:noFill/>
            </p:spPr>
            <p:txBody>
              <a:bodyPr wrap="none" rtlCol="0">
                <a:spAutoFit/>
              </a:bodyPr>
              <a:lstStyle/>
              <a:p>
                <a:r>
                  <a:rPr lang="en-US" sz="1800" dirty="0" smtClean="0"/>
                  <a:t>port</a:t>
                </a:r>
                <a:endParaRPr lang="en-US" sz="1800" dirty="0"/>
              </a:p>
            </p:txBody>
          </p:sp>
        </p:grpSp>
        <p:grpSp>
          <p:nvGrpSpPr>
            <p:cNvPr id="43" name="Group 42"/>
            <p:cNvGrpSpPr/>
            <p:nvPr/>
          </p:nvGrpSpPr>
          <p:grpSpPr>
            <a:xfrm>
              <a:off x="772782" y="5338598"/>
              <a:ext cx="1372630" cy="453264"/>
              <a:chOff x="859866" y="5614364"/>
              <a:chExt cx="1372630" cy="453264"/>
            </a:xfrm>
          </p:grpSpPr>
          <p:sp>
            <p:nvSpPr>
              <p:cNvPr id="20" name="TextBox 19"/>
              <p:cNvSpPr txBox="1"/>
              <p:nvPr/>
            </p:nvSpPr>
            <p:spPr>
              <a:xfrm>
                <a:off x="1239917" y="5614364"/>
                <a:ext cx="992579" cy="369334"/>
              </a:xfrm>
              <a:prstGeom prst="rect">
                <a:avLst/>
              </a:prstGeom>
              <a:noFill/>
            </p:spPr>
            <p:txBody>
              <a:bodyPr wrap="none" rtlCol="0">
                <a:spAutoFit/>
              </a:bodyPr>
              <a:lstStyle/>
              <a:p>
                <a:r>
                  <a:rPr lang="en-US" sz="1800" dirty="0" smtClean="0"/>
                  <a:t>channel</a:t>
                </a:r>
                <a:endParaRPr lang="en-US" sz="1800" dirty="0"/>
              </a:p>
            </p:txBody>
          </p:sp>
          <p:sp>
            <p:nvSpPr>
              <p:cNvPr id="21" name="Right Arrow 20"/>
              <p:cNvSpPr/>
              <p:nvPr/>
            </p:nvSpPr>
            <p:spPr>
              <a:xfrm>
                <a:off x="859866" y="5713829"/>
                <a:ext cx="321620" cy="35379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8" name="Group 37"/>
            <p:cNvGrpSpPr/>
            <p:nvPr/>
          </p:nvGrpSpPr>
          <p:grpSpPr>
            <a:xfrm>
              <a:off x="766111" y="4139736"/>
              <a:ext cx="1373318" cy="444709"/>
              <a:chOff x="853195" y="4647518"/>
              <a:chExt cx="1373318" cy="444709"/>
            </a:xfrm>
          </p:grpSpPr>
          <p:sp>
            <p:nvSpPr>
              <p:cNvPr id="15" name="Rounded Rectangle 14"/>
              <p:cNvSpPr/>
              <p:nvPr/>
            </p:nvSpPr>
            <p:spPr>
              <a:xfrm>
                <a:off x="853195" y="4794792"/>
                <a:ext cx="281416" cy="29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sp>
            <p:nvSpPr>
              <p:cNvPr id="17" name="TextBox 16"/>
              <p:cNvSpPr txBox="1"/>
              <p:nvPr/>
            </p:nvSpPr>
            <p:spPr>
              <a:xfrm>
                <a:off x="1233934" y="4647518"/>
                <a:ext cx="992579" cy="369333"/>
              </a:xfrm>
              <a:prstGeom prst="rect">
                <a:avLst/>
              </a:prstGeom>
              <a:noFill/>
            </p:spPr>
            <p:txBody>
              <a:bodyPr wrap="none" rtlCol="0">
                <a:spAutoFit/>
              </a:bodyPr>
              <a:lstStyle/>
              <a:p>
                <a:r>
                  <a:rPr lang="en-US" sz="1800" dirty="0" smtClean="0"/>
                  <a:t>process</a:t>
                </a:r>
                <a:endParaRPr lang="en-US" sz="1800" dirty="0"/>
              </a:p>
            </p:txBody>
          </p:sp>
        </p:grpSp>
        <p:grpSp>
          <p:nvGrpSpPr>
            <p:cNvPr id="54" name="Group 53"/>
            <p:cNvGrpSpPr/>
            <p:nvPr/>
          </p:nvGrpSpPr>
          <p:grpSpPr>
            <a:xfrm>
              <a:off x="758857" y="5748925"/>
              <a:ext cx="1552855" cy="428007"/>
              <a:chOff x="853195" y="4664220"/>
              <a:chExt cx="1552855" cy="428007"/>
            </a:xfrm>
          </p:grpSpPr>
          <p:sp>
            <p:nvSpPr>
              <p:cNvPr id="55" name="Rounded Rectangle 54"/>
              <p:cNvSpPr/>
              <p:nvPr/>
            </p:nvSpPr>
            <p:spPr>
              <a:xfrm>
                <a:off x="853195" y="4794792"/>
                <a:ext cx="281416" cy="29743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sp>
            <p:nvSpPr>
              <p:cNvPr id="56" name="TextBox 55"/>
              <p:cNvSpPr txBox="1"/>
              <p:nvPr/>
            </p:nvSpPr>
            <p:spPr>
              <a:xfrm>
                <a:off x="1233934" y="4664220"/>
                <a:ext cx="1172116" cy="369333"/>
              </a:xfrm>
              <a:prstGeom prst="rect">
                <a:avLst/>
              </a:prstGeom>
              <a:noFill/>
            </p:spPr>
            <p:txBody>
              <a:bodyPr wrap="none" rtlCol="0">
                <a:spAutoFit/>
              </a:bodyPr>
              <a:lstStyle/>
              <a:p>
                <a:r>
                  <a:rPr lang="en-US" sz="1800" dirty="0" err="1" smtClean="0"/>
                  <a:t>datablock</a:t>
                </a:r>
                <a:endParaRPr lang="en-US" sz="1800" dirty="0"/>
              </a:p>
            </p:txBody>
          </p:sp>
        </p:grpSp>
      </p:grpSp>
      <p:pic>
        <p:nvPicPr>
          <p:cNvPr id="57" name="Picture 3" descr="C:\cygwin\home\rossbach\papers\osdi10gpu\figs\point-cloud-hand.png"/>
          <p:cNvPicPr>
            <a:picLocks noChangeAspect="1" noChangeArrowheads="1"/>
          </p:cNvPicPr>
          <p:nvPr/>
        </p:nvPicPr>
        <p:blipFill>
          <a:blip r:embed="rId3" cstate="print"/>
          <a:srcRect/>
          <a:stretch>
            <a:fillRect/>
          </a:stretch>
        </p:blipFill>
        <p:spPr bwMode="auto">
          <a:xfrm>
            <a:off x="1110889" y="1451969"/>
            <a:ext cx="806496" cy="676347"/>
          </a:xfrm>
          <a:prstGeom prst="rect">
            <a:avLst/>
          </a:prstGeom>
          <a:ln>
            <a:noFill/>
          </a:ln>
          <a:effectLst>
            <a:softEdge rad="112500"/>
          </a:effectLst>
        </p:spPr>
      </p:pic>
      <p:cxnSp>
        <p:nvCxnSpPr>
          <p:cNvPr id="108" name="Straight Arrow Connector 107"/>
          <p:cNvCxnSpPr/>
          <p:nvPr/>
        </p:nvCxnSpPr>
        <p:spPr>
          <a:xfrm flipV="1">
            <a:off x="3737257" y="5416006"/>
            <a:ext cx="1381465" cy="1017"/>
          </a:xfrm>
          <a:prstGeom prst="straightConnector1">
            <a:avLst/>
          </a:prstGeom>
          <a:ln w="38100">
            <a:solidFill>
              <a:srgbClr val="332F85"/>
            </a:solidFill>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2057000" y="5548299"/>
            <a:ext cx="1310848" cy="284233"/>
            <a:chOff x="3496378" y="6376052"/>
            <a:chExt cx="1310848" cy="284233"/>
          </a:xfrm>
        </p:grpSpPr>
        <p:sp>
          <p:nvSpPr>
            <p:cNvPr id="149" name="Rectangle 148"/>
            <p:cNvSpPr/>
            <p:nvPr/>
          </p:nvSpPr>
          <p:spPr>
            <a:xfrm>
              <a:off x="3496378" y="6376053"/>
              <a:ext cx="362400" cy="284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1</a:t>
              </a:r>
              <a:endParaRPr lang="en-US" b="1" dirty="0">
                <a:solidFill>
                  <a:srgbClr val="FFFF00"/>
                </a:solidFill>
              </a:endParaRPr>
            </a:p>
          </p:txBody>
        </p:sp>
        <p:sp>
          <p:nvSpPr>
            <p:cNvPr id="150" name="Rectangle 149"/>
            <p:cNvSpPr/>
            <p:nvPr/>
          </p:nvSpPr>
          <p:spPr>
            <a:xfrm>
              <a:off x="3857923" y="6377800"/>
              <a:ext cx="362400" cy="2808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1</a:t>
              </a:r>
              <a:endParaRPr lang="en-US" b="1" dirty="0">
                <a:solidFill>
                  <a:srgbClr val="FFFF00"/>
                </a:solidFill>
              </a:endParaRPr>
            </a:p>
          </p:txBody>
        </p:sp>
        <p:sp>
          <p:nvSpPr>
            <p:cNvPr id="151" name="Rectangle 150"/>
            <p:cNvSpPr/>
            <p:nvPr/>
          </p:nvSpPr>
          <p:spPr>
            <a:xfrm>
              <a:off x="4229193" y="6376052"/>
              <a:ext cx="578033" cy="28423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1 1</a:t>
              </a:r>
              <a:endParaRPr lang="en-US" b="1" dirty="0">
                <a:solidFill>
                  <a:srgbClr val="FFFF00"/>
                </a:solidFill>
              </a:endParaRPr>
            </a:p>
          </p:txBody>
        </p:sp>
      </p:grpSp>
      <p:pic>
        <p:nvPicPr>
          <p:cNvPr id="155" name="Picture 3" descr="C:\cygwin\home\rossbach\papers\osdi10gpu\figs\point-cloud-hand.png"/>
          <p:cNvPicPr>
            <a:picLocks noChangeAspect="1" noChangeArrowheads="1"/>
          </p:cNvPicPr>
          <p:nvPr/>
        </p:nvPicPr>
        <p:blipFill>
          <a:blip r:embed="rId3" cstate="print"/>
          <a:srcRect/>
          <a:stretch>
            <a:fillRect/>
          </a:stretch>
        </p:blipFill>
        <p:spPr bwMode="auto">
          <a:xfrm>
            <a:off x="6225279" y="5359576"/>
            <a:ext cx="806496" cy="676347"/>
          </a:xfrm>
          <a:prstGeom prst="rect">
            <a:avLst/>
          </a:prstGeom>
          <a:ln>
            <a:noFill/>
          </a:ln>
          <a:effectLst>
            <a:softEdge rad="112500"/>
          </a:effectLst>
        </p:spPr>
      </p:pic>
      <p:cxnSp>
        <p:nvCxnSpPr>
          <p:cNvPr id="152" name="Straight Arrow Connector 151"/>
          <p:cNvCxnSpPr/>
          <p:nvPr/>
        </p:nvCxnSpPr>
        <p:spPr>
          <a:xfrm flipV="1">
            <a:off x="3757947" y="5684151"/>
            <a:ext cx="2621435" cy="1652"/>
          </a:xfrm>
          <a:prstGeom prst="straightConnector1">
            <a:avLst/>
          </a:prstGeom>
          <a:ln w="38100">
            <a:solidFill>
              <a:srgbClr val="332F85"/>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2062808" y="5271051"/>
            <a:ext cx="1310848" cy="284233"/>
            <a:chOff x="1994576" y="6096706"/>
            <a:chExt cx="1310848" cy="284233"/>
          </a:xfrm>
        </p:grpSpPr>
        <p:sp>
          <p:nvSpPr>
            <p:cNvPr id="140" name="Rectangle 139"/>
            <p:cNvSpPr/>
            <p:nvPr/>
          </p:nvSpPr>
          <p:spPr>
            <a:xfrm>
              <a:off x="1994576" y="6096707"/>
              <a:ext cx="362400" cy="284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1</a:t>
              </a:r>
              <a:endParaRPr lang="en-US" b="1" dirty="0">
                <a:solidFill>
                  <a:srgbClr val="FFFF00"/>
                </a:solidFill>
              </a:endParaRPr>
            </a:p>
          </p:txBody>
        </p:sp>
        <p:sp>
          <p:nvSpPr>
            <p:cNvPr id="141" name="Rectangle 140"/>
            <p:cNvSpPr/>
            <p:nvPr/>
          </p:nvSpPr>
          <p:spPr>
            <a:xfrm>
              <a:off x="2356121" y="6098454"/>
              <a:ext cx="362400" cy="2808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1</a:t>
              </a:r>
              <a:endParaRPr lang="en-US" b="1" dirty="0">
                <a:solidFill>
                  <a:srgbClr val="FFFF00"/>
                </a:solidFill>
              </a:endParaRPr>
            </a:p>
          </p:txBody>
        </p:sp>
        <p:sp>
          <p:nvSpPr>
            <p:cNvPr id="142" name="Rectangle 141"/>
            <p:cNvSpPr/>
            <p:nvPr/>
          </p:nvSpPr>
          <p:spPr>
            <a:xfrm>
              <a:off x="2727391" y="6096706"/>
              <a:ext cx="578033" cy="28423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1 1</a:t>
              </a:r>
              <a:endParaRPr lang="en-US" b="1" dirty="0">
                <a:solidFill>
                  <a:srgbClr val="FFFF00"/>
                </a:solidFill>
              </a:endParaRPr>
            </a:p>
          </p:txBody>
        </p:sp>
      </p:grpSp>
      <p:grpSp>
        <p:nvGrpSpPr>
          <p:cNvPr id="35" name="Group 34"/>
          <p:cNvGrpSpPr/>
          <p:nvPr/>
        </p:nvGrpSpPr>
        <p:grpSpPr>
          <a:xfrm>
            <a:off x="2061604" y="5272990"/>
            <a:ext cx="1310848" cy="284233"/>
            <a:chOff x="1996256" y="6460114"/>
            <a:chExt cx="1310848" cy="284233"/>
          </a:xfrm>
        </p:grpSpPr>
        <p:sp>
          <p:nvSpPr>
            <p:cNvPr id="146" name="Rectangle 145"/>
            <p:cNvSpPr/>
            <p:nvPr/>
          </p:nvSpPr>
          <p:spPr>
            <a:xfrm>
              <a:off x="1996256" y="6460115"/>
              <a:ext cx="362400" cy="2841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147" name="Rectangle 146"/>
            <p:cNvSpPr/>
            <p:nvPr/>
          </p:nvSpPr>
          <p:spPr>
            <a:xfrm>
              <a:off x="2357801" y="6461862"/>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148" name="Rectangle 147"/>
            <p:cNvSpPr/>
            <p:nvPr/>
          </p:nvSpPr>
          <p:spPr>
            <a:xfrm>
              <a:off x="2729071" y="6460114"/>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1 1</a:t>
              </a:r>
              <a:endParaRPr lang="en-US" dirty="0">
                <a:solidFill>
                  <a:srgbClr val="3333FF"/>
                </a:solidFill>
              </a:endParaRPr>
            </a:p>
          </p:txBody>
        </p:sp>
      </p:grpSp>
      <p:pic>
        <p:nvPicPr>
          <p:cNvPr id="1026" name="Picture 2" descr="C:\cygwin\home\crossbac\papers\sosp11gpu\figs\point-cloud-multi.png"/>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6152808" y="5279606"/>
            <a:ext cx="948043" cy="8323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56" name="Group 155"/>
          <p:cNvGrpSpPr/>
          <p:nvPr/>
        </p:nvGrpSpPr>
        <p:grpSpPr>
          <a:xfrm>
            <a:off x="2056942" y="5549328"/>
            <a:ext cx="1310848" cy="284233"/>
            <a:chOff x="1996256" y="6460114"/>
            <a:chExt cx="1310848" cy="284233"/>
          </a:xfrm>
        </p:grpSpPr>
        <p:sp>
          <p:nvSpPr>
            <p:cNvPr id="157" name="Rectangle 156"/>
            <p:cNvSpPr/>
            <p:nvPr/>
          </p:nvSpPr>
          <p:spPr>
            <a:xfrm>
              <a:off x="1996256" y="6460115"/>
              <a:ext cx="362400" cy="2841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158" name="Rectangle 157"/>
            <p:cNvSpPr/>
            <p:nvPr/>
          </p:nvSpPr>
          <p:spPr>
            <a:xfrm>
              <a:off x="2357801" y="6461862"/>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159" name="Rectangle 158"/>
            <p:cNvSpPr/>
            <p:nvPr/>
          </p:nvSpPr>
          <p:spPr>
            <a:xfrm>
              <a:off x="2729071" y="6460114"/>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1 1</a:t>
              </a:r>
              <a:endParaRPr lang="en-US" dirty="0">
                <a:solidFill>
                  <a:srgbClr val="3333FF"/>
                </a:solidFill>
              </a:endParaRPr>
            </a:p>
          </p:txBody>
        </p:sp>
      </p:grpSp>
      <p:grpSp>
        <p:nvGrpSpPr>
          <p:cNvPr id="168" name="Group 167"/>
          <p:cNvGrpSpPr/>
          <p:nvPr/>
        </p:nvGrpSpPr>
        <p:grpSpPr>
          <a:xfrm>
            <a:off x="2067824" y="5266288"/>
            <a:ext cx="1310848" cy="284233"/>
            <a:chOff x="1996256" y="6460114"/>
            <a:chExt cx="1310848" cy="284233"/>
          </a:xfrm>
        </p:grpSpPr>
        <p:sp>
          <p:nvSpPr>
            <p:cNvPr id="169" name="Rectangle 168"/>
            <p:cNvSpPr/>
            <p:nvPr/>
          </p:nvSpPr>
          <p:spPr>
            <a:xfrm>
              <a:off x="1996256" y="6460115"/>
              <a:ext cx="362400" cy="284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0</a:t>
              </a:r>
              <a:endParaRPr lang="en-US" dirty="0">
                <a:solidFill>
                  <a:srgbClr val="FFFF00"/>
                </a:solidFill>
              </a:endParaRPr>
            </a:p>
          </p:txBody>
        </p:sp>
        <p:sp>
          <p:nvSpPr>
            <p:cNvPr id="170" name="Rectangle 169"/>
            <p:cNvSpPr/>
            <p:nvPr/>
          </p:nvSpPr>
          <p:spPr>
            <a:xfrm>
              <a:off x="2357801" y="6461862"/>
              <a:ext cx="362400" cy="2808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a:t>
              </a:r>
              <a:endParaRPr lang="en-US" dirty="0">
                <a:solidFill>
                  <a:srgbClr val="3333FF"/>
                </a:solidFill>
              </a:endParaRPr>
            </a:p>
          </p:txBody>
        </p:sp>
        <p:sp>
          <p:nvSpPr>
            <p:cNvPr id="171" name="Rectangle 170"/>
            <p:cNvSpPr/>
            <p:nvPr/>
          </p:nvSpPr>
          <p:spPr>
            <a:xfrm>
              <a:off x="2729071" y="6460114"/>
              <a:ext cx="578033" cy="2842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33FF"/>
                  </a:solidFill>
                </a:rPr>
                <a:t>1 1</a:t>
              </a:r>
              <a:endParaRPr lang="en-US" dirty="0">
                <a:solidFill>
                  <a:srgbClr val="3333FF"/>
                </a:solidFill>
              </a:endParaRPr>
            </a:p>
          </p:txBody>
        </p:sp>
      </p:grpSp>
      <p:pic>
        <p:nvPicPr>
          <p:cNvPr id="172" name="Picture 2" descr="C:\cygwin\home\crossbac\papers\sosp11gpu\figs\point-cloud-multi.png"/>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4216854" y="1458692"/>
            <a:ext cx="755207" cy="6630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73" name="Rectangle 172"/>
          <p:cNvSpPr/>
          <p:nvPr/>
        </p:nvSpPr>
        <p:spPr>
          <a:xfrm rot="16200000">
            <a:off x="2743554" y="2683257"/>
            <a:ext cx="1007636" cy="2706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smtClean="0">
                <a:solidFill>
                  <a:srgbClr val="FFFF00"/>
                </a:solidFill>
              </a:rPr>
              <a:t>rawimg</a:t>
            </a:r>
            <a:endParaRPr lang="en-US" sz="1800" b="1" dirty="0">
              <a:solidFill>
                <a:srgbClr val="FFFF00"/>
              </a:solidFill>
            </a:endParaRPr>
          </a:p>
        </p:txBody>
      </p:sp>
      <p:sp>
        <p:nvSpPr>
          <p:cNvPr id="174" name="Rectangle 173"/>
          <p:cNvSpPr/>
          <p:nvPr/>
        </p:nvSpPr>
        <p:spPr>
          <a:xfrm rot="16200000">
            <a:off x="4135697" y="2684308"/>
            <a:ext cx="1007636" cy="2706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cloud</a:t>
            </a:r>
            <a:endParaRPr lang="en-US" sz="1800" b="1" dirty="0">
              <a:solidFill>
                <a:srgbClr val="FFFF00"/>
              </a:solidFill>
            </a:endParaRPr>
          </a:p>
        </p:txBody>
      </p:sp>
      <p:sp>
        <p:nvSpPr>
          <p:cNvPr id="177" name="TextBox 176"/>
          <p:cNvSpPr txBox="1"/>
          <p:nvPr/>
        </p:nvSpPr>
        <p:spPr>
          <a:xfrm>
            <a:off x="7202805" y="2485339"/>
            <a:ext cx="496278" cy="523220"/>
          </a:xfrm>
          <a:prstGeom prst="rect">
            <a:avLst/>
          </a:prstGeom>
          <a:noFill/>
        </p:spPr>
        <p:txBody>
          <a:bodyPr wrap="square" rtlCol="0">
            <a:spAutoFit/>
          </a:bodyPr>
          <a:lstStyle/>
          <a:p>
            <a:r>
              <a:rPr lang="en-US" sz="2800" b="1" dirty="0" smtClean="0"/>
              <a:t>…</a:t>
            </a:r>
            <a:endParaRPr lang="en-US" sz="2800" b="1" dirty="0"/>
          </a:p>
        </p:txBody>
      </p:sp>
      <p:pic>
        <p:nvPicPr>
          <p:cNvPr id="178" name="Picture 3" descr="C:\cygwin\home\rossbach\papers\osdi10gpu\figs\point-cloud-hand.png"/>
          <p:cNvPicPr>
            <a:picLocks noChangeAspect="1" noChangeArrowheads="1"/>
          </p:cNvPicPr>
          <p:nvPr/>
        </p:nvPicPr>
        <p:blipFill>
          <a:blip r:embed="rId3" cstate="print"/>
          <a:srcRect/>
          <a:stretch>
            <a:fillRect/>
          </a:stretch>
        </p:blipFill>
        <p:spPr bwMode="auto">
          <a:xfrm>
            <a:off x="1099513" y="1454241"/>
            <a:ext cx="806496" cy="6763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966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9"/>
                                        </p:tgtEl>
                                        <p:attrNameLst>
                                          <p:attrName>style.color</p:attrName>
                                        </p:attrNameLst>
                                      </p:cBhvr>
                                      <p:to>
                                        <a:schemeClr val="accent2"/>
                                      </p:to>
                                    </p:animClr>
                                    <p:animClr clrSpc="rgb" dir="cw">
                                      <p:cBhvr>
                                        <p:cTn id="7" dur="250" autoRev="1" fill="remove"/>
                                        <p:tgtEl>
                                          <p:spTgt spid="9"/>
                                        </p:tgtEl>
                                        <p:attrNameLst>
                                          <p:attrName>fillcolor</p:attrName>
                                        </p:attrNameLst>
                                      </p:cBhvr>
                                      <p:to>
                                        <a:schemeClr val="accent2"/>
                                      </p:to>
                                    </p:animClr>
                                    <p:set>
                                      <p:cBhvr>
                                        <p:cTn id="8" dur="250" autoRev="1" fill="remove"/>
                                        <p:tgtEl>
                                          <p:spTgt spid="9"/>
                                        </p:tgtEl>
                                        <p:attrNameLst>
                                          <p:attrName>fill.type</p:attrName>
                                        </p:attrNameLst>
                                      </p:cBhvr>
                                      <p:to>
                                        <p:strVal val="solid"/>
                                      </p:to>
                                    </p:set>
                                    <p:set>
                                      <p:cBhvr>
                                        <p:cTn id="9" dur="250" autoRev="1" fill="remove"/>
                                        <p:tgtEl>
                                          <p:spTgt spid="9"/>
                                        </p:tgtEl>
                                        <p:attrNameLst>
                                          <p:attrName>fill.on</p:attrName>
                                        </p:attrNameLst>
                                      </p:cBhvr>
                                      <p:to>
                                        <p:strVal val="true"/>
                                      </p:to>
                                    </p:se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barn(inVertical)">
                                      <p:cBhvr>
                                        <p:cTn id="13" dur="500"/>
                                        <p:tgtEl>
                                          <p:spTgt spid="178"/>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barn(inVertical)">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path" presetSubtype="0" accel="50000" decel="50000" fill="hold" nodeType="clickEffect">
                                  <p:stCondLst>
                                    <p:cond delay="0"/>
                                  </p:stCondLst>
                                  <p:childTnLst>
                                    <p:animMotion origin="layout" path="M 3.61111E-6 -1.11111E-6 L 0.43611 0.5213 " pathEditMode="relative" rAng="0" ptsTypes="AA">
                                      <p:cBhvr>
                                        <p:cTn id="21" dur="1000" fill="hold"/>
                                        <p:tgtEl>
                                          <p:spTgt spid="57"/>
                                        </p:tgtEl>
                                        <p:attrNameLst>
                                          <p:attrName>ppt_x</p:attrName>
                                          <p:attrName>ppt_y</p:attrName>
                                        </p:attrNameLst>
                                      </p:cBhvr>
                                      <p:rCtr x="21806" y="26065"/>
                                    </p:animMotion>
                                  </p:childTnLst>
                                </p:cTn>
                              </p:par>
                              <p:par>
                                <p:cTn id="22" presetID="10" presetClass="exit" presetSubtype="0" fill="hold" nodeType="withEffect">
                                  <p:stCondLst>
                                    <p:cond delay="0"/>
                                  </p:stCondLst>
                                  <p:childTnLst>
                                    <p:animEffect transition="out" filter="fade">
                                      <p:cBhvr>
                                        <p:cTn id="23" dur="500"/>
                                        <p:tgtEl>
                                          <p:spTgt spid="178"/>
                                        </p:tgtEl>
                                      </p:cBhvr>
                                    </p:animEffect>
                                    <p:set>
                                      <p:cBhvr>
                                        <p:cTn id="24" dur="1" fill="hold">
                                          <p:stCondLst>
                                            <p:cond delay="499"/>
                                          </p:stCondLst>
                                        </p:cTn>
                                        <p:tgtEl>
                                          <p:spTgt spid="178"/>
                                        </p:tgtEl>
                                        <p:attrNameLst>
                                          <p:attrName>style.visibility</p:attrName>
                                        </p:attrNameLst>
                                      </p:cBhvr>
                                      <p:to>
                                        <p:strVal val="hidden"/>
                                      </p:to>
                                    </p:se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par>
                                <p:cTn id="32" presetID="10" presetClass="entr" presetSubtype="0" fill="hold" nodeType="withEffect">
                                  <p:stCondLst>
                                    <p:cond delay="0"/>
                                  </p:stCondLst>
                                  <p:childTnLst>
                                    <p:set>
                                      <p:cBhvr>
                                        <p:cTn id="33" dur="1" fill="hold">
                                          <p:stCondLst>
                                            <p:cond delay="0"/>
                                          </p:stCondLst>
                                        </p:cTn>
                                        <p:tgtEl>
                                          <p:spTgt spid="160"/>
                                        </p:tgtEl>
                                        <p:attrNameLst>
                                          <p:attrName>style.visibility</p:attrName>
                                        </p:attrNameLst>
                                      </p:cBhvr>
                                      <p:to>
                                        <p:strVal val="visible"/>
                                      </p:to>
                                    </p:set>
                                    <p:animEffect transition="in" filter="fade">
                                      <p:cBhvr>
                                        <p:cTn id="34" dur="500"/>
                                        <p:tgtEl>
                                          <p:spTgt spid="160"/>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63" presetClass="path" presetSubtype="0" accel="50000" decel="50000" fill="hold" nodeType="withEffect">
                                  <p:stCondLst>
                                    <p:cond delay="0"/>
                                  </p:stCondLst>
                                  <p:childTnLst>
                                    <p:animMotion origin="layout" path="M 2.5E-6 4.50867E-6 L 0.18975 -0.00209 " pathEditMode="relative" rAng="0" ptsTypes="AA">
                                      <p:cBhvr>
                                        <p:cTn id="44" dur="2000" fill="hold"/>
                                        <p:tgtEl>
                                          <p:spTgt spid="160"/>
                                        </p:tgtEl>
                                        <p:attrNameLst>
                                          <p:attrName>ppt_x</p:attrName>
                                          <p:attrName>ppt_y</p:attrName>
                                        </p:attrNameLst>
                                      </p:cBhvr>
                                      <p:rCtr x="9479" y="-116"/>
                                    </p:animMotion>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0"/>
                                          </p:stCondLst>
                                        </p:cTn>
                                        <p:tgtEl>
                                          <p:spTgt spid="1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55"/>
                                        </p:tgtEl>
                                        <p:attrNameLst>
                                          <p:attrName>style.visibility</p:attrName>
                                        </p:attrNameLst>
                                      </p:cBhvr>
                                      <p:to>
                                        <p:strVal val="visible"/>
                                      </p:to>
                                    </p:set>
                                    <p:animEffect transition="in" filter="barn(inVertical)">
                                      <p:cBhvr>
                                        <p:cTn id="52" dur="500"/>
                                        <p:tgtEl>
                                          <p:spTgt spid="155"/>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152"/>
                                        </p:tgtEl>
                                        <p:attrNameLst>
                                          <p:attrName>style.visibility</p:attrName>
                                        </p:attrNameLst>
                                      </p:cBhvr>
                                      <p:to>
                                        <p:strVal val="visible"/>
                                      </p:to>
                                    </p:set>
                                    <p:animEffect transition="in" filter="fade">
                                      <p:cBhvr>
                                        <p:cTn id="58" dur="500"/>
                                        <p:tgtEl>
                                          <p:spTgt spid="152"/>
                                        </p:tgtEl>
                                      </p:cBhvr>
                                    </p:animEffect>
                                  </p:childTnLst>
                                </p:cTn>
                              </p:par>
                            </p:childTnLst>
                          </p:cTn>
                        </p:par>
                      </p:childTnLst>
                    </p:cTn>
                  </p:par>
                  <p:par>
                    <p:cTn id="59" fill="hold">
                      <p:stCondLst>
                        <p:cond delay="indefinite"/>
                      </p:stCondLst>
                      <p:childTnLst>
                        <p:par>
                          <p:cTn id="60" fill="hold">
                            <p:stCondLst>
                              <p:cond delay="0"/>
                            </p:stCondLst>
                            <p:childTnLst>
                              <p:par>
                                <p:cTn id="61" presetID="27" presetClass="emph" presetSubtype="0" fill="remove" grpId="0" nodeType="clickEffect">
                                  <p:stCondLst>
                                    <p:cond delay="0"/>
                                  </p:stCondLst>
                                  <p:childTnLst>
                                    <p:animClr clrSpc="rgb" dir="cw">
                                      <p:cBhvr override="childStyle">
                                        <p:cTn id="62" dur="250" autoRev="1" fill="remove"/>
                                        <p:tgtEl>
                                          <p:spTgt spid="11"/>
                                        </p:tgtEl>
                                        <p:attrNameLst>
                                          <p:attrName>style.color</p:attrName>
                                        </p:attrNameLst>
                                      </p:cBhvr>
                                      <p:to>
                                        <a:schemeClr val="accent2"/>
                                      </p:to>
                                    </p:animClr>
                                    <p:animClr clrSpc="rgb" dir="cw">
                                      <p:cBhvr>
                                        <p:cTn id="63" dur="250" autoRev="1" fill="remove"/>
                                        <p:tgtEl>
                                          <p:spTgt spid="11"/>
                                        </p:tgtEl>
                                        <p:attrNameLst>
                                          <p:attrName>fillcolor</p:attrName>
                                        </p:attrNameLst>
                                      </p:cBhvr>
                                      <p:to>
                                        <a:schemeClr val="accent2"/>
                                      </p:to>
                                    </p:animClr>
                                    <p:set>
                                      <p:cBhvr>
                                        <p:cTn id="64" dur="250" autoRev="1" fill="remove"/>
                                        <p:tgtEl>
                                          <p:spTgt spid="11"/>
                                        </p:tgtEl>
                                        <p:attrNameLst>
                                          <p:attrName>fill.type</p:attrName>
                                        </p:attrNameLst>
                                      </p:cBhvr>
                                      <p:to>
                                        <p:strVal val="solid"/>
                                      </p:to>
                                    </p:set>
                                    <p:set>
                                      <p:cBhvr>
                                        <p:cTn id="65" dur="250" autoRev="1" fill="remove"/>
                                        <p:tgtEl>
                                          <p:spTgt spid="11"/>
                                        </p:tgtEl>
                                        <p:attrNameLst>
                                          <p:attrName>fill.on</p:attrName>
                                        </p:attrNameLst>
                                      </p:cBhvr>
                                      <p:to>
                                        <p:strVal val="true"/>
                                      </p:to>
                                    </p:set>
                                  </p:childTnLst>
                                </p:cTn>
                              </p:par>
                              <p:par>
                                <p:cTn id="66" presetID="10" presetClass="exit" presetSubtype="0" fill="hold" grpId="1" nodeType="withEffect">
                                  <p:stCondLst>
                                    <p:cond delay="0"/>
                                  </p:stCondLst>
                                  <p:childTnLst>
                                    <p:animEffect transition="out" filter="fade">
                                      <p:cBhvr>
                                        <p:cTn id="67" dur="500"/>
                                        <p:tgtEl>
                                          <p:spTgt spid="173"/>
                                        </p:tgtEl>
                                      </p:cBhvr>
                                    </p:animEffect>
                                    <p:set>
                                      <p:cBhvr>
                                        <p:cTn id="68" dur="1" fill="hold">
                                          <p:stCondLst>
                                            <p:cond delay="499"/>
                                          </p:stCondLst>
                                        </p:cTn>
                                        <p:tgtEl>
                                          <p:spTgt spid="173"/>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56"/>
                                        </p:tgtEl>
                                        <p:attrNameLst>
                                          <p:attrName>style.visibility</p:attrName>
                                        </p:attrNameLst>
                                      </p:cBhvr>
                                      <p:to>
                                        <p:strVal val="visible"/>
                                      </p:to>
                                    </p:set>
                                    <p:animEffect transition="in" filter="fade">
                                      <p:cBhvr>
                                        <p:cTn id="71" dur="500"/>
                                        <p:tgtEl>
                                          <p:spTgt spid="156"/>
                                        </p:tgtEl>
                                      </p:cBhvr>
                                    </p:animEffect>
                                  </p:childTnLst>
                                </p:cTn>
                              </p:par>
                              <p:par>
                                <p:cTn id="72" presetID="63" presetClass="path" presetSubtype="0" accel="50000" decel="50000" fill="hold" nodeType="withEffect">
                                  <p:stCondLst>
                                    <p:cond delay="0"/>
                                  </p:stCondLst>
                                  <p:childTnLst>
                                    <p:animMotion origin="layout" path="M 0.18975 -0.00208 L 0.33975 -0.00324 " pathEditMode="relative" rAng="0" ptsTypes="AA">
                                      <p:cBhvr>
                                        <p:cTn id="73" dur="2000" fill="hold"/>
                                        <p:tgtEl>
                                          <p:spTgt spid="160"/>
                                        </p:tgtEl>
                                        <p:attrNameLst>
                                          <p:attrName>ppt_x</p:attrName>
                                          <p:attrName>ppt_y</p:attrName>
                                        </p:attrNameLst>
                                      </p:cBhvr>
                                      <p:rCtr x="7500" y="-69"/>
                                    </p:animMotion>
                                  </p:childTnLst>
                                </p:cTn>
                              </p:par>
                            </p:childTnLst>
                          </p:cTn>
                        </p:par>
                        <p:par>
                          <p:cTn id="74" fill="hold">
                            <p:stCondLst>
                              <p:cond delay="2000"/>
                            </p:stCondLst>
                            <p:childTnLst>
                              <p:par>
                                <p:cTn id="75" presetID="10" presetClass="entr" presetSubtype="0" fill="hold" nodeType="afterEffect">
                                  <p:stCondLst>
                                    <p:cond delay="0"/>
                                  </p:stCondLst>
                                  <p:childTnLst>
                                    <p:set>
                                      <p:cBhvr>
                                        <p:cTn id="76" dur="1" fill="hold">
                                          <p:stCondLst>
                                            <p:cond delay="0"/>
                                          </p:stCondLst>
                                        </p:cTn>
                                        <p:tgtEl>
                                          <p:spTgt spid="1026"/>
                                        </p:tgtEl>
                                        <p:attrNameLst>
                                          <p:attrName>style.visibility</p:attrName>
                                        </p:attrNameLst>
                                      </p:cBhvr>
                                      <p:to>
                                        <p:strVal val="visible"/>
                                      </p:to>
                                    </p:set>
                                    <p:animEffect transition="in" filter="fade">
                                      <p:cBhvr>
                                        <p:cTn id="77" dur="500"/>
                                        <p:tgtEl>
                                          <p:spTgt spid="1026"/>
                                        </p:tgtEl>
                                      </p:cBhvr>
                                    </p:animEffect>
                                  </p:childTnLst>
                                </p:cTn>
                              </p:par>
                              <p:par>
                                <p:cTn id="78" presetID="10" presetClass="entr" presetSubtype="0" fill="hold" nodeType="withEffect">
                                  <p:stCondLst>
                                    <p:cond delay="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nodeType="withEffect">
                                  <p:stCondLst>
                                    <p:cond delay="0"/>
                                  </p:stCondLst>
                                  <p:childTnLst>
                                    <p:set>
                                      <p:cBhvr>
                                        <p:cTn id="82" dur="1" fill="hold">
                                          <p:stCondLst>
                                            <p:cond delay="0"/>
                                          </p:stCondLst>
                                        </p:cTn>
                                        <p:tgtEl>
                                          <p:spTgt spid="172"/>
                                        </p:tgtEl>
                                        <p:attrNameLst>
                                          <p:attrName>style.visibility</p:attrName>
                                        </p:attrNameLst>
                                      </p:cBhvr>
                                      <p:to>
                                        <p:strVal val="visible"/>
                                      </p:to>
                                    </p:set>
                                    <p:animEffect transition="in" filter="fade">
                                      <p:cBhvr>
                                        <p:cTn id="83" dur="500"/>
                                        <p:tgtEl>
                                          <p:spTgt spid="172"/>
                                        </p:tgtEl>
                                      </p:cBhvr>
                                    </p:animEffect>
                                  </p:childTnLst>
                                </p:cTn>
                              </p:par>
                            </p:childTnLst>
                          </p:cTn>
                        </p:par>
                        <p:par>
                          <p:cTn id="84" fill="hold">
                            <p:stCondLst>
                              <p:cond delay="2500"/>
                            </p:stCondLst>
                            <p:childTnLst>
                              <p:par>
                                <p:cTn id="85" presetID="1" presetClass="entr" presetSubtype="0" fill="hold" grpId="0" nodeType="afterEffect">
                                  <p:stCondLst>
                                    <p:cond delay="0"/>
                                  </p:stCondLst>
                                  <p:childTnLst>
                                    <p:set>
                                      <p:cBhvr>
                                        <p:cTn id="86"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73" grpId="0" animBg="1"/>
      <p:bldP spid="173" grpId="1" animBg="1"/>
      <p:bldP spid="1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lots of GPUs</a:t>
            </a:r>
          </a:p>
          <a:p>
            <a:pPr lvl="1"/>
            <a:r>
              <a:rPr lang="en-US" dirty="0" smtClean="0"/>
              <a:t>3 of top 5 supercomputers use GPUs</a:t>
            </a:r>
          </a:p>
          <a:p>
            <a:pPr lvl="1"/>
            <a:r>
              <a:rPr lang="en-US" dirty="0" smtClean="0"/>
              <a:t>In all new PCs, smart phones, tablets </a:t>
            </a:r>
          </a:p>
          <a:p>
            <a:pPr lvl="1"/>
            <a:r>
              <a:rPr lang="en-US" dirty="0" smtClean="0"/>
              <a:t>Great for gaming and HPC/batch</a:t>
            </a:r>
          </a:p>
          <a:p>
            <a:pPr lvl="1"/>
            <a:r>
              <a:rPr lang="en-US" dirty="0" smtClean="0"/>
              <a:t>Unusable in other application domains</a:t>
            </a:r>
          </a:p>
          <a:p>
            <a:r>
              <a:rPr lang="en-US" dirty="0" smtClean="0"/>
              <a:t>GPU programming challenges</a:t>
            </a:r>
            <a:endParaRPr lang="en-US" i="1" dirty="0" smtClean="0"/>
          </a:p>
          <a:p>
            <a:pPr lvl="1"/>
            <a:r>
              <a:rPr lang="en-US" dirty="0" err="1" smtClean="0"/>
              <a:t>GPU+main</a:t>
            </a:r>
            <a:r>
              <a:rPr lang="en-US" dirty="0" smtClean="0"/>
              <a:t> memory disjoint</a:t>
            </a:r>
          </a:p>
          <a:p>
            <a:pPr lvl="1"/>
            <a:r>
              <a:rPr lang="en-US" dirty="0" smtClean="0"/>
              <a:t>Treated as I/O device by OS</a:t>
            </a:r>
          </a:p>
          <a:p>
            <a:endParaRPr lang="en-US" dirty="0"/>
          </a:p>
        </p:txBody>
      </p:sp>
      <p:sp>
        <p:nvSpPr>
          <p:cNvPr id="3" name="Title 2"/>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defRPr/>
            </a:pPr>
            <a:r>
              <a:rPr lang="en-US" dirty="0" err="1" smtClean="0"/>
              <a:t>PTask</a:t>
            </a:r>
            <a:r>
              <a:rPr lang="en-US" dirty="0" smtClean="0"/>
              <a:t> SOSP 2011</a:t>
            </a:r>
            <a:endParaRPr lang="en-US" dirty="0"/>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2</a:t>
            </a:fld>
            <a:endParaRPr lang="en-US"/>
          </a:p>
        </p:txBody>
      </p:sp>
    </p:spTree>
    <p:extLst>
      <p:ext uri="{BB962C8B-B14F-4D97-AF65-F5344CB8AC3E}">
        <p14:creationId xmlns:p14="http://schemas.microsoft.com/office/powerpoint/2010/main" val="3187591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2031838" y="1464337"/>
            <a:ext cx="5381625" cy="40862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Revised technology stack</a:t>
            </a:r>
            <a:endParaRPr lang="en-US" dirty="0"/>
          </a:p>
        </p:txBody>
      </p:sp>
      <p:sp>
        <p:nvSpPr>
          <p:cNvPr id="4" name="TextBox 3"/>
          <p:cNvSpPr txBox="1"/>
          <p:nvPr/>
        </p:nvSpPr>
        <p:spPr>
          <a:xfrm>
            <a:off x="618564" y="5813647"/>
            <a:ext cx="7718611" cy="1015663"/>
          </a:xfrm>
          <a:prstGeom prst="rect">
            <a:avLst/>
          </a:prstGeom>
          <a:noFill/>
        </p:spPr>
        <p:txBody>
          <a:bodyPr wrap="square" rtlCol="0">
            <a:spAutoFit/>
          </a:bodyPr>
          <a:lstStyle/>
          <a:p>
            <a:pPr>
              <a:buFont typeface="Arial" pitchFamily="34" charset="0"/>
              <a:buChar char="•"/>
            </a:pPr>
            <a:r>
              <a:rPr lang="en-US" sz="2000" dirty="0" smtClean="0"/>
              <a:t> 1-1 correspondence between programmer and OS abstractions</a:t>
            </a:r>
          </a:p>
          <a:p>
            <a:pPr>
              <a:buFont typeface="Arial" pitchFamily="34" charset="0"/>
              <a:buChar char="•"/>
            </a:pPr>
            <a:r>
              <a:rPr lang="en-US" sz="2000" dirty="0" smtClean="0"/>
              <a:t> GPU APIs can be built on top of new OS abstractions</a:t>
            </a:r>
          </a:p>
          <a:p>
            <a:endParaRPr lang="en-US" sz="2000" dirty="0"/>
          </a:p>
        </p:txBody>
      </p:sp>
      <p:sp>
        <p:nvSpPr>
          <p:cNvPr id="2" name="Rectangle 1"/>
          <p:cNvSpPr/>
          <p:nvPr/>
        </p:nvSpPr>
        <p:spPr>
          <a:xfrm>
            <a:off x="5190461" y="3465901"/>
            <a:ext cx="1157585" cy="31555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smtClean="0">
                <a:solidFill>
                  <a:schemeClr val="tx1"/>
                </a:solidFill>
              </a:rPr>
              <a:t>datablock</a:t>
            </a:r>
            <a:endParaRPr lang="en-US" sz="1300" dirty="0">
              <a:solidFill>
                <a:schemeClr val="tx1"/>
              </a:solidFill>
            </a:endParaRPr>
          </a:p>
        </p:txBody>
      </p:sp>
      <p:sp>
        <p:nvSpPr>
          <p:cNvPr id="9" name="Rectangle 8"/>
          <p:cNvSpPr/>
          <p:nvPr/>
        </p:nvSpPr>
        <p:spPr>
          <a:xfrm>
            <a:off x="5187306" y="3108345"/>
            <a:ext cx="1157585" cy="31555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port</a:t>
            </a:r>
            <a:endParaRPr lang="en-US" sz="1300" dirty="0">
              <a:solidFill>
                <a:schemeClr val="tx1"/>
              </a:solidFill>
            </a:endParaRPr>
          </a:p>
        </p:txBody>
      </p:sp>
      <p:sp>
        <p:nvSpPr>
          <p:cNvPr id="10" name="Rectangle 9"/>
          <p:cNvSpPr/>
          <p:nvPr/>
        </p:nvSpPr>
        <p:spPr>
          <a:xfrm>
            <a:off x="5340034" y="4358438"/>
            <a:ext cx="1157585" cy="455468"/>
          </a:xfrm>
          <a:prstGeom prst="rect">
            <a:avLst/>
          </a:prstGeom>
          <a:solidFill>
            <a:srgbClr val="EB943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port</a:t>
            </a:r>
            <a:endParaRPr lang="en-US" sz="1300" dirty="0">
              <a:solidFill>
                <a:schemeClr val="tx1"/>
              </a:solidFill>
            </a:endParaRPr>
          </a:p>
        </p:txBody>
      </p:sp>
      <p:sp>
        <p:nvSpPr>
          <p:cNvPr id="7" name="Rectangle 6"/>
          <p:cNvSpPr/>
          <p:nvPr/>
        </p:nvSpPr>
        <p:spPr>
          <a:xfrm>
            <a:off x="2779059" y="4260030"/>
            <a:ext cx="3858409" cy="634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5" name="Rectangle 4"/>
          <p:cNvSpPr/>
          <p:nvPr/>
        </p:nvSpPr>
        <p:spPr>
          <a:xfrm>
            <a:off x="2043953" y="3789385"/>
            <a:ext cx="3184263" cy="341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 name="Rectangle 5"/>
          <p:cNvSpPr/>
          <p:nvPr/>
        </p:nvSpPr>
        <p:spPr>
          <a:xfrm>
            <a:off x="5034579" y="2199042"/>
            <a:ext cx="1463040" cy="1921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8" name="Footer Placeholder 7"/>
          <p:cNvSpPr>
            <a:spLocks noGrp="1"/>
          </p:cNvSpPr>
          <p:nvPr>
            <p:ph type="ftr" sz="quarter" idx="11"/>
          </p:nvPr>
        </p:nvSpPr>
        <p:spPr/>
        <p:txBody>
          <a:bodyPr/>
          <a:lstStyle/>
          <a:p>
            <a:pPr>
              <a:defRPr/>
            </a:pPr>
            <a:r>
              <a:rPr lang="en-US" smtClean="0"/>
              <a:t>PTask SOSP 2011</a:t>
            </a:r>
            <a:endParaRPr lang="en-US"/>
          </a:p>
        </p:txBody>
      </p:sp>
      <p:sp>
        <p:nvSpPr>
          <p:cNvPr id="11" name="Slide Number Placeholder 10"/>
          <p:cNvSpPr>
            <a:spLocks noGrp="1"/>
          </p:cNvSpPr>
          <p:nvPr>
            <p:ph type="sldNum" sz="quarter" idx="12"/>
          </p:nvPr>
        </p:nvSpPr>
        <p:spPr/>
        <p:txBody>
          <a:bodyPr/>
          <a:lstStyle/>
          <a:p>
            <a:pPr>
              <a:defRPr/>
            </a:pPr>
            <a:fld id="{03F728EE-31D2-42FA-AFA6-A8A3204126FE}" type="slidenum">
              <a:rPr lang="en-US" smtClean="0"/>
              <a:pPr>
                <a:defRPr/>
              </a:pPr>
              <a:t>20</a:t>
            </a:fld>
            <a:endParaRPr lang="en-US"/>
          </a:p>
        </p:txBody>
      </p:sp>
    </p:spTree>
    <p:extLst>
      <p:ext uri="{BB962C8B-B14F-4D97-AF65-F5344CB8AC3E}">
        <p14:creationId xmlns:p14="http://schemas.microsoft.com/office/powerpoint/2010/main" val="143367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lumMod val="75000"/>
                  </a:schemeClr>
                </a:solidFill>
              </a:rPr>
              <a:t>The case for OS support</a:t>
            </a:r>
          </a:p>
          <a:p>
            <a:r>
              <a:rPr lang="en-US" dirty="0" smtClean="0">
                <a:solidFill>
                  <a:schemeClr val="bg1">
                    <a:lumMod val="75000"/>
                  </a:schemeClr>
                </a:solidFill>
              </a:rPr>
              <a:t>PTask: Dataflow for GPUs</a:t>
            </a:r>
          </a:p>
          <a:p>
            <a:r>
              <a:rPr lang="en-US" dirty="0" smtClean="0"/>
              <a:t>Evaluation</a:t>
            </a:r>
          </a:p>
          <a:p>
            <a:r>
              <a:rPr lang="en-US" dirty="0" smtClean="0"/>
              <a:t>Related Work</a:t>
            </a:r>
          </a:p>
          <a:p>
            <a:r>
              <a:rPr lang="en-US" dirty="0" smtClean="0"/>
              <a:t>Conclusion</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21</a:t>
            </a:fld>
            <a:endParaRPr lang="en-US"/>
          </a:p>
        </p:txBody>
      </p:sp>
    </p:spTree>
    <p:extLst>
      <p:ext uri="{BB962C8B-B14F-4D97-AF65-F5344CB8AC3E}">
        <p14:creationId xmlns:p14="http://schemas.microsoft.com/office/powerpoint/2010/main" val="1850461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70129"/>
            <a:ext cx="8229600" cy="4937247"/>
          </a:xfrm>
        </p:spPr>
        <p:txBody>
          <a:bodyPr/>
          <a:lstStyle/>
          <a:p>
            <a:r>
              <a:rPr lang="en-US" dirty="0" smtClean="0"/>
              <a:t>Windows 7</a:t>
            </a:r>
          </a:p>
          <a:p>
            <a:pPr lvl="1"/>
            <a:r>
              <a:rPr lang="en-US" dirty="0" smtClean="0"/>
              <a:t>Full </a:t>
            </a:r>
            <a:r>
              <a:rPr lang="en-US" dirty="0" err="1" smtClean="0"/>
              <a:t>PTask</a:t>
            </a:r>
            <a:r>
              <a:rPr lang="en-US" dirty="0" smtClean="0"/>
              <a:t> API implementation</a:t>
            </a:r>
          </a:p>
          <a:p>
            <a:pPr lvl="1"/>
            <a:r>
              <a:rPr lang="en-US" dirty="0" smtClean="0"/>
              <a:t>Stacked UMDF/KMDF driver</a:t>
            </a:r>
          </a:p>
          <a:p>
            <a:pPr lvl="2"/>
            <a:r>
              <a:rPr lang="en-US" dirty="0" smtClean="0"/>
              <a:t>Kernel component: </a:t>
            </a:r>
            <a:r>
              <a:rPr lang="en-US" dirty="0" err="1" smtClean="0"/>
              <a:t>mem</a:t>
            </a:r>
            <a:r>
              <a:rPr lang="en-US" dirty="0" smtClean="0"/>
              <a:t>-mapping, signaling</a:t>
            </a:r>
          </a:p>
          <a:p>
            <a:pPr lvl="2"/>
            <a:r>
              <a:rPr lang="en-US" dirty="0" smtClean="0"/>
              <a:t>User component: wraps DirectX, CUDA, </a:t>
            </a:r>
            <a:r>
              <a:rPr lang="en-US" dirty="0" err="1" smtClean="0"/>
              <a:t>OpenCL</a:t>
            </a:r>
            <a:endParaRPr lang="en-US" dirty="0" smtClean="0"/>
          </a:p>
          <a:p>
            <a:pPr lvl="1"/>
            <a:r>
              <a:rPr lang="en-US" dirty="0" err="1" smtClean="0"/>
              <a:t>syscalls</a:t>
            </a:r>
            <a:r>
              <a:rPr lang="en-US" dirty="0" smtClean="0"/>
              <a:t> </a:t>
            </a:r>
            <a:r>
              <a:rPr lang="en-US" dirty="0" smtClean="0">
                <a:sym typeface="Wingdings" pitchFamily="2" charset="2"/>
              </a:rPr>
              <a:t></a:t>
            </a:r>
            <a:r>
              <a:rPr lang="en-US" dirty="0" smtClean="0"/>
              <a:t> </a:t>
            </a:r>
            <a:r>
              <a:rPr lang="en-US" dirty="0" err="1" smtClean="0"/>
              <a:t>DeviceIoControl</a:t>
            </a:r>
            <a:r>
              <a:rPr lang="en-US" dirty="0" smtClean="0"/>
              <a:t>() calls</a:t>
            </a:r>
          </a:p>
          <a:p>
            <a:r>
              <a:rPr lang="en-US" dirty="0" smtClean="0"/>
              <a:t>Linux 2.6.33.2</a:t>
            </a:r>
          </a:p>
          <a:p>
            <a:pPr lvl="1"/>
            <a:r>
              <a:rPr lang="en-US" dirty="0" smtClean="0"/>
              <a:t>Changed OS scheduling to manage GPU</a:t>
            </a:r>
          </a:p>
          <a:p>
            <a:pPr lvl="2"/>
            <a:r>
              <a:rPr lang="en-US" dirty="0" smtClean="0"/>
              <a:t>GPU accounting added to </a:t>
            </a:r>
            <a:r>
              <a:rPr lang="en-US" dirty="0" err="1" smtClean="0"/>
              <a:t>task_struct</a:t>
            </a:r>
            <a:endParaRPr lang="en-US" dirty="0" smtClean="0"/>
          </a:p>
        </p:txBody>
      </p:sp>
      <p:sp>
        <p:nvSpPr>
          <p:cNvPr id="3" name="Title 2"/>
          <p:cNvSpPr>
            <a:spLocks noGrp="1"/>
          </p:cNvSpPr>
          <p:nvPr>
            <p:ph type="title"/>
          </p:nvPr>
        </p:nvSpPr>
        <p:spPr/>
        <p:txBody>
          <a:bodyPr/>
          <a:lstStyle/>
          <a:p>
            <a:r>
              <a:rPr lang="en-US" smtClean="0"/>
              <a:t>Implementation</a:t>
            </a:r>
            <a:endParaRPr lang="en-US"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22</a:t>
            </a:fld>
            <a:endParaRPr lang="en-US"/>
          </a:p>
        </p:txBody>
      </p:sp>
    </p:spTree>
    <p:extLst>
      <p:ext uri="{BB962C8B-B14F-4D97-AF65-F5344CB8AC3E}">
        <p14:creationId xmlns:p14="http://schemas.microsoft.com/office/powerpoint/2010/main" val="3051182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81138"/>
            <a:ext cx="8379069" cy="4525962"/>
          </a:xfrm>
        </p:spPr>
        <p:txBody>
          <a:bodyPr/>
          <a:lstStyle/>
          <a:p>
            <a:r>
              <a:rPr lang="en-US" dirty="0" smtClean="0"/>
              <a:t>Windows 7, Core2-Quad, GTX580 (EVGA)</a:t>
            </a:r>
          </a:p>
          <a:p>
            <a:r>
              <a:rPr lang="en-US" dirty="0" smtClean="0"/>
              <a:t>Implementations</a:t>
            </a:r>
          </a:p>
          <a:p>
            <a:pPr lvl="1"/>
            <a:r>
              <a:rPr lang="en-US" b="1" dirty="0" smtClean="0">
                <a:solidFill>
                  <a:srgbClr val="7B01BF"/>
                </a:solidFill>
              </a:rPr>
              <a:t>pipes</a:t>
            </a:r>
            <a:r>
              <a:rPr lang="en-US" dirty="0"/>
              <a:t>: capture | </a:t>
            </a:r>
            <a:r>
              <a:rPr lang="en-US" dirty="0" err="1"/>
              <a:t>xform</a:t>
            </a:r>
            <a:r>
              <a:rPr lang="en-US" dirty="0"/>
              <a:t> | filter | detect</a:t>
            </a:r>
          </a:p>
          <a:p>
            <a:pPr lvl="1"/>
            <a:r>
              <a:rPr lang="en-US" b="1" dirty="0">
                <a:solidFill>
                  <a:srgbClr val="7B01BF"/>
                </a:solidFill>
              </a:rPr>
              <a:t>modular</a:t>
            </a:r>
            <a:r>
              <a:rPr lang="en-US" dirty="0"/>
              <a:t>: </a:t>
            </a:r>
            <a:r>
              <a:rPr lang="en-US" dirty="0" err="1"/>
              <a:t>capture+xform+filter+detect</a:t>
            </a:r>
            <a:r>
              <a:rPr lang="en-US" dirty="0"/>
              <a:t>, 1process</a:t>
            </a:r>
          </a:p>
          <a:p>
            <a:pPr lvl="1"/>
            <a:r>
              <a:rPr lang="en-US" b="1" dirty="0" err="1" smtClean="0">
                <a:solidFill>
                  <a:srgbClr val="7B01BF"/>
                </a:solidFill>
              </a:rPr>
              <a:t>handcode</a:t>
            </a:r>
            <a:r>
              <a:rPr lang="en-US" dirty="0" smtClean="0"/>
              <a:t>: data movement optimized, 1process</a:t>
            </a:r>
          </a:p>
          <a:p>
            <a:pPr lvl="1"/>
            <a:r>
              <a:rPr lang="en-US" b="1" dirty="0" err="1" smtClean="0">
                <a:solidFill>
                  <a:srgbClr val="7B01BF"/>
                </a:solidFill>
              </a:rPr>
              <a:t>ptask</a:t>
            </a:r>
            <a:r>
              <a:rPr lang="en-US" dirty="0" smtClean="0"/>
              <a:t>: </a:t>
            </a:r>
            <a:r>
              <a:rPr lang="en-US" dirty="0" err="1" smtClean="0"/>
              <a:t>ptask</a:t>
            </a:r>
            <a:r>
              <a:rPr lang="en-US" dirty="0" smtClean="0"/>
              <a:t> graph</a:t>
            </a:r>
          </a:p>
          <a:p>
            <a:r>
              <a:rPr lang="en-US" dirty="0" smtClean="0"/>
              <a:t>Configurations</a:t>
            </a:r>
          </a:p>
          <a:p>
            <a:pPr lvl="1"/>
            <a:r>
              <a:rPr lang="en-US" b="1" dirty="0" smtClean="0">
                <a:solidFill>
                  <a:srgbClr val="3333FF"/>
                </a:solidFill>
              </a:rPr>
              <a:t>real-time</a:t>
            </a:r>
            <a:r>
              <a:rPr lang="en-US" dirty="0" smtClean="0"/>
              <a:t>: driven by cameras</a:t>
            </a:r>
          </a:p>
          <a:p>
            <a:pPr lvl="1"/>
            <a:r>
              <a:rPr lang="en-US" b="1" dirty="0" smtClean="0">
                <a:solidFill>
                  <a:srgbClr val="3333FF"/>
                </a:solidFill>
              </a:rPr>
              <a:t>unconstrained</a:t>
            </a:r>
            <a:r>
              <a:rPr lang="en-US" dirty="0" smtClean="0"/>
              <a:t>: driven by in-memory playback </a:t>
            </a:r>
            <a:endParaRPr lang="en-US" dirty="0"/>
          </a:p>
        </p:txBody>
      </p:sp>
      <p:sp>
        <p:nvSpPr>
          <p:cNvPr id="3" name="Title 2"/>
          <p:cNvSpPr>
            <a:spLocks noGrp="1"/>
          </p:cNvSpPr>
          <p:nvPr>
            <p:ph type="title"/>
          </p:nvPr>
        </p:nvSpPr>
        <p:spPr/>
        <p:txBody>
          <a:bodyPr>
            <a:normAutofit/>
          </a:bodyPr>
          <a:lstStyle/>
          <a:p>
            <a:r>
              <a:rPr lang="en-US" dirty="0" smtClean="0"/>
              <a:t>Gestural Interface evaluation</a:t>
            </a:r>
            <a:endParaRPr lang="en-US"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23</a:t>
            </a:fld>
            <a:endParaRPr lang="en-US"/>
          </a:p>
        </p:txBody>
      </p:sp>
    </p:spTree>
    <p:extLst>
      <p:ext uri="{BB962C8B-B14F-4D97-AF65-F5344CB8AC3E}">
        <p14:creationId xmlns:p14="http://schemas.microsoft.com/office/powerpoint/2010/main" val="470945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2" name="Chart 21"/>
          <p:cNvGraphicFramePr>
            <a:graphicFrameLocks/>
          </p:cNvGraphicFramePr>
          <p:nvPr>
            <p:extLst>
              <p:ext uri="{D42A27DB-BD31-4B8C-83A1-F6EECF244321}">
                <p14:modId xmlns:p14="http://schemas.microsoft.com/office/powerpoint/2010/main" val="1926673132"/>
              </p:ext>
            </p:extLst>
          </p:nvPr>
        </p:nvGraphicFramePr>
        <p:xfrm>
          <a:off x="733425" y="1181099"/>
          <a:ext cx="7458075" cy="4714875"/>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a:xfrm>
            <a:off x="457200" y="177923"/>
            <a:ext cx="8229600" cy="1143000"/>
          </a:xfrm>
        </p:spPr>
        <p:txBody>
          <a:bodyPr/>
          <a:lstStyle/>
          <a:p>
            <a:r>
              <a:rPr lang="en-US" dirty="0" smtClean="0"/>
              <a:t>Gestural Interface Performance</a:t>
            </a:r>
            <a:endParaRPr lang="en-US" dirty="0"/>
          </a:p>
        </p:txBody>
      </p:sp>
      <p:sp>
        <p:nvSpPr>
          <p:cNvPr id="5" name="TextBox 4"/>
          <p:cNvSpPr txBox="1"/>
          <p:nvPr/>
        </p:nvSpPr>
        <p:spPr>
          <a:xfrm>
            <a:off x="5801124" y="5768108"/>
            <a:ext cx="3124573" cy="923330"/>
          </a:xfrm>
          <a:prstGeom prst="rect">
            <a:avLst/>
          </a:prstGeom>
          <a:noFill/>
        </p:spPr>
        <p:txBody>
          <a:bodyPr wrap="none" rtlCol="0">
            <a:spAutoFit/>
          </a:bodyPr>
          <a:lstStyle/>
          <a:p>
            <a:pPr>
              <a:buFont typeface="Arial" pitchFamily="34" charset="0"/>
              <a:buChar char="•"/>
            </a:pPr>
            <a:r>
              <a:rPr lang="en-US" dirty="0" smtClean="0">
                <a:solidFill>
                  <a:srgbClr val="7B01BF"/>
                </a:solidFill>
              </a:rPr>
              <a:t> Windows 7 x64 8GB RAM</a:t>
            </a:r>
          </a:p>
          <a:p>
            <a:pPr>
              <a:buFont typeface="Arial" pitchFamily="34" charset="0"/>
              <a:buChar char="•"/>
            </a:pPr>
            <a:r>
              <a:rPr lang="en-US" dirty="0" smtClean="0">
                <a:solidFill>
                  <a:srgbClr val="7B01BF"/>
                </a:solidFill>
              </a:rPr>
              <a:t> Intel Core 2 Quad 2.66GHz</a:t>
            </a:r>
          </a:p>
          <a:p>
            <a:pPr>
              <a:buFont typeface="Arial" pitchFamily="34" charset="0"/>
              <a:buChar char="•"/>
            </a:pPr>
            <a:r>
              <a:rPr lang="en-US" dirty="0" smtClean="0">
                <a:solidFill>
                  <a:srgbClr val="7B01BF"/>
                </a:solidFill>
              </a:rPr>
              <a:t> GTX580 (EVGA)</a:t>
            </a:r>
            <a:endParaRPr lang="en-US" dirty="0">
              <a:solidFill>
                <a:srgbClr val="7B01BF"/>
              </a:solidFill>
            </a:endParaRPr>
          </a:p>
        </p:txBody>
      </p:sp>
      <p:sp>
        <p:nvSpPr>
          <p:cNvPr id="6" name="TextBox 5"/>
          <p:cNvSpPr txBox="1"/>
          <p:nvPr/>
        </p:nvSpPr>
        <p:spPr>
          <a:xfrm>
            <a:off x="144460" y="5059678"/>
            <a:ext cx="936475" cy="584775"/>
          </a:xfrm>
          <a:prstGeom prst="rect">
            <a:avLst/>
          </a:prstGeom>
          <a:noFill/>
        </p:spPr>
        <p:txBody>
          <a:bodyPr wrap="none" rtlCol="0">
            <a:spAutoFit/>
          </a:bodyPr>
          <a:lstStyle/>
          <a:p>
            <a:r>
              <a:rPr lang="en-US" sz="1600" i="1" dirty="0" smtClean="0"/>
              <a:t>lower is </a:t>
            </a:r>
          </a:p>
          <a:p>
            <a:r>
              <a:rPr lang="en-US" sz="1600" i="1" dirty="0" smtClean="0"/>
              <a:t>better</a:t>
            </a:r>
            <a:endParaRPr lang="en-US" sz="1600" i="1" dirty="0"/>
          </a:p>
        </p:txBody>
      </p:sp>
      <p:grpSp>
        <p:nvGrpSpPr>
          <p:cNvPr id="10" name="Group 9"/>
          <p:cNvGrpSpPr/>
          <p:nvPr/>
        </p:nvGrpSpPr>
        <p:grpSpPr>
          <a:xfrm>
            <a:off x="4116183" y="1715659"/>
            <a:ext cx="3622668" cy="4608713"/>
            <a:chOff x="4169323" y="930859"/>
            <a:chExt cx="3622668" cy="4608713"/>
          </a:xfrm>
        </p:grpSpPr>
        <p:sp>
          <p:nvSpPr>
            <p:cNvPr id="11" name="Oval 10"/>
            <p:cNvSpPr/>
            <p:nvPr/>
          </p:nvSpPr>
          <p:spPr>
            <a:xfrm>
              <a:off x="5536868" y="930859"/>
              <a:ext cx="764671" cy="2677916"/>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195937" y="4462354"/>
              <a:ext cx="3596054" cy="1077218"/>
            </a:xfrm>
            <a:prstGeom prst="rect">
              <a:avLst/>
            </a:prstGeom>
            <a:solidFill>
              <a:srgbClr val="FFFF00"/>
            </a:solidFill>
          </p:spPr>
          <p:txBody>
            <a:bodyPr wrap="square" rtlCol="0">
              <a:spAutoFit/>
            </a:bodyPr>
            <a:lstStyle/>
            <a:p>
              <a:r>
                <a:rPr lang="en-US" sz="1600" b="1" dirty="0" smtClean="0">
                  <a:solidFill>
                    <a:srgbClr val="3333FF"/>
                  </a:solidFill>
                </a:rPr>
                <a:t>compared to pipes</a:t>
              </a:r>
            </a:p>
            <a:p>
              <a:pPr marL="285750" indent="-285750">
                <a:buFont typeface="Arial" pitchFamily="34" charset="0"/>
                <a:buChar char="•"/>
              </a:pPr>
              <a:r>
                <a:rPr lang="en-US" sz="1600" b="1" dirty="0" smtClean="0">
                  <a:solidFill>
                    <a:srgbClr val="3333FF"/>
                  </a:solidFill>
                </a:rPr>
                <a:t>~2.7x less CPU usage</a:t>
              </a:r>
            </a:p>
            <a:p>
              <a:pPr marL="285750" indent="-285750">
                <a:buFont typeface="Arial" pitchFamily="34" charset="0"/>
                <a:buChar char="•"/>
              </a:pPr>
              <a:r>
                <a:rPr lang="en-US" sz="1600" b="1" dirty="0">
                  <a:solidFill>
                    <a:srgbClr val="3333FF"/>
                  </a:solidFill>
                </a:rPr>
                <a:t>16x higher </a:t>
              </a:r>
              <a:r>
                <a:rPr lang="en-US" sz="1600" b="1" dirty="0" smtClean="0">
                  <a:solidFill>
                    <a:srgbClr val="3333FF"/>
                  </a:solidFill>
                </a:rPr>
                <a:t>throughput</a:t>
              </a:r>
            </a:p>
            <a:p>
              <a:pPr marL="285750" indent="-285750">
                <a:buFont typeface="Arial" pitchFamily="34" charset="0"/>
                <a:buChar char="•"/>
              </a:pPr>
              <a:r>
                <a:rPr lang="en-US" sz="1600" b="1" dirty="0" smtClean="0">
                  <a:solidFill>
                    <a:srgbClr val="3333FF"/>
                  </a:solidFill>
                </a:rPr>
                <a:t>~45% less memory usage</a:t>
              </a:r>
            </a:p>
          </p:txBody>
        </p:sp>
        <p:cxnSp>
          <p:nvCxnSpPr>
            <p:cNvPr id="13" name="Straight Arrow Connector 12"/>
            <p:cNvCxnSpPr>
              <a:stCxn id="12" idx="0"/>
              <a:endCxn id="11" idx="4"/>
            </p:cNvCxnSpPr>
            <p:nvPr/>
          </p:nvCxnSpPr>
          <p:spPr>
            <a:xfrm flipH="1" flipV="1">
              <a:off x="5919204" y="3608775"/>
              <a:ext cx="74760" cy="85357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169323" y="2123500"/>
              <a:ext cx="874917" cy="1855637"/>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2" idx="0"/>
              <a:endCxn id="14" idx="5"/>
            </p:cNvCxnSpPr>
            <p:nvPr/>
          </p:nvCxnSpPr>
          <p:spPr>
            <a:xfrm flipH="1" flipV="1">
              <a:off x="4916111" y="3707385"/>
              <a:ext cx="1077853" cy="75496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2121419" y="3838764"/>
            <a:ext cx="6694190" cy="2220243"/>
            <a:chOff x="2115112" y="3349462"/>
            <a:chExt cx="6694190" cy="2220243"/>
          </a:xfrm>
        </p:grpSpPr>
        <p:sp>
          <p:nvSpPr>
            <p:cNvPr id="25" name="Oval 24"/>
            <p:cNvSpPr/>
            <p:nvPr/>
          </p:nvSpPr>
          <p:spPr>
            <a:xfrm>
              <a:off x="2115112" y="3349462"/>
              <a:ext cx="1244080" cy="619834"/>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213248" y="4492487"/>
              <a:ext cx="3596054" cy="1077218"/>
            </a:xfrm>
            <a:prstGeom prst="rect">
              <a:avLst/>
            </a:prstGeom>
            <a:solidFill>
              <a:srgbClr val="FFFF00"/>
            </a:solidFill>
          </p:spPr>
          <p:txBody>
            <a:bodyPr wrap="square" rtlCol="0">
              <a:spAutoFit/>
            </a:bodyPr>
            <a:lstStyle/>
            <a:p>
              <a:r>
                <a:rPr lang="en-US" sz="1600" b="1" dirty="0" smtClean="0">
                  <a:solidFill>
                    <a:srgbClr val="3333FF"/>
                  </a:solidFill>
                </a:rPr>
                <a:t>compared to hand-code</a:t>
              </a:r>
            </a:p>
            <a:p>
              <a:pPr marL="285750" indent="-285750">
                <a:buFont typeface="Arial" pitchFamily="34" charset="0"/>
                <a:buChar char="•"/>
              </a:pPr>
              <a:r>
                <a:rPr lang="en-US" sz="1600" b="1" dirty="0" smtClean="0">
                  <a:solidFill>
                    <a:srgbClr val="3333FF"/>
                  </a:solidFill>
                </a:rPr>
                <a:t>11.6% higher throughput</a:t>
              </a:r>
            </a:p>
            <a:p>
              <a:pPr marL="285750" indent="-285750">
                <a:buFont typeface="Arial" pitchFamily="34" charset="0"/>
                <a:buChar char="•"/>
              </a:pPr>
              <a:r>
                <a:rPr lang="en-US" sz="1600" b="1" dirty="0" smtClean="0">
                  <a:solidFill>
                    <a:srgbClr val="3333FF"/>
                  </a:solidFill>
                </a:rPr>
                <a:t>lower CPU </a:t>
              </a:r>
              <a:r>
                <a:rPr lang="en-US" sz="1600" b="1" dirty="0" err="1" smtClean="0">
                  <a:solidFill>
                    <a:srgbClr val="3333FF"/>
                  </a:solidFill>
                </a:rPr>
                <a:t>util</a:t>
              </a:r>
              <a:r>
                <a:rPr lang="en-US" sz="1600" b="1" dirty="0" smtClean="0">
                  <a:solidFill>
                    <a:srgbClr val="3333FF"/>
                  </a:solidFill>
                </a:rPr>
                <a:t>: no driver program</a:t>
              </a:r>
            </a:p>
          </p:txBody>
        </p:sp>
        <p:cxnSp>
          <p:nvCxnSpPr>
            <p:cNvPr id="27" name="Straight Arrow Connector 26"/>
            <p:cNvCxnSpPr>
              <a:endCxn id="25" idx="4"/>
            </p:cNvCxnSpPr>
            <p:nvPr/>
          </p:nvCxnSpPr>
          <p:spPr>
            <a:xfrm flipH="1" flipV="1">
              <a:off x="2737152" y="3969296"/>
              <a:ext cx="2476096" cy="10582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359192" y="3461532"/>
              <a:ext cx="1501369" cy="574951"/>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6" idx="1"/>
              <a:endCxn id="28" idx="5"/>
            </p:cNvCxnSpPr>
            <p:nvPr/>
          </p:nvCxnSpPr>
          <p:spPr>
            <a:xfrm flipH="1" flipV="1">
              <a:off x="4640691" y="3952283"/>
              <a:ext cx="572557" cy="107881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a:xfrm>
            <a:off x="4379913" y="6489420"/>
            <a:ext cx="2351087" cy="365125"/>
          </a:xfrm>
        </p:spPr>
        <p:txBody>
          <a:bodyPr/>
          <a:lstStyle/>
          <a:p>
            <a:pPr>
              <a:defRPr/>
            </a:pPr>
            <a:r>
              <a:rPr lang="en-US" dirty="0" err="1" smtClean="0"/>
              <a:t>PTask</a:t>
            </a:r>
            <a:r>
              <a:rPr lang="en-US" dirty="0" smtClean="0"/>
              <a:t> SOSP 2011</a:t>
            </a:r>
            <a:endParaRPr lang="en-US" dirty="0"/>
          </a:p>
        </p:txBody>
      </p:sp>
      <p:sp>
        <p:nvSpPr>
          <p:cNvPr id="4" name="Slide Number Placeholder 3"/>
          <p:cNvSpPr>
            <a:spLocks noGrp="1"/>
          </p:cNvSpPr>
          <p:nvPr>
            <p:ph type="sldNum" sz="quarter" idx="12"/>
          </p:nvPr>
        </p:nvSpPr>
        <p:spPr>
          <a:xfrm>
            <a:off x="8647113" y="6489420"/>
            <a:ext cx="366712" cy="365125"/>
          </a:xfrm>
        </p:spPr>
        <p:txBody>
          <a:bodyPr/>
          <a:lstStyle/>
          <a:p>
            <a:pPr>
              <a:defRPr/>
            </a:pPr>
            <a:fld id="{03F728EE-31D2-42FA-AFA6-A8A3204126FE}" type="slidenum">
              <a:rPr lang="en-US" smtClean="0"/>
              <a:pPr>
                <a:defRPr/>
              </a:pPr>
              <a:t>24</a:t>
            </a:fld>
            <a:endParaRPr lang="en-US"/>
          </a:p>
        </p:txBody>
      </p:sp>
    </p:spTree>
    <p:extLst>
      <p:ext uri="{BB962C8B-B14F-4D97-AF65-F5344CB8AC3E}">
        <p14:creationId xmlns:p14="http://schemas.microsoft.com/office/powerpoint/2010/main" val="174725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Performance Isolation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873893771"/>
              </p:ext>
            </p:extLst>
          </p:nvPr>
        </p:nvGraphicFramePr>
        <p:xfrm>
          <a:off x="1002323" y="1266092"/>
          <a:ext cx="6690946" cy="426170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801124" y="5536092"/>
            <a:ext cx="3124573" cy="923330"/>
          </a:xfrm>
          <a:prstGeom prst="rect">
            <a:avLst/>
          </a:prstGeom>
          <a:noFill/>
        </p:spPr>
        <p:txBody>
          <a:bodyPr wrap="none" rtlCol="0">
            <a:spAutoFit/>
          </a:bodyPr>
          <a:lstStyle/>
          <a:p>
            <a:pPr>
              <a:buFont typeface="Arial" pitchFamily="34" charset="0"/>
              <a:buChar char="•"/>
            </a:pPr>
            <a:r>
              <a:rPr lang="en-US" dirty="0" smtClean="0">
                <a:solidFill>
                  <a:srgbClr val="7B01BF"/>
                </a:solidFill>
              </a:rPr>
              <a:t> Windows 7 x64 8GB RAM</a:t>
            </a:r>
          </a:p>
          <a:p>
            <a:pPr>
              <a:buFont typeface="Arial" pitchFamily="34" charset="0"/>
              <a:buChar char="•"/>
            </a:pPr>
            <a:r>
              <a:rPr lang="en-US" dirty="0" smtClean="0">
                <a:solidFill>
                  <a:srgbClr val="7B01BF"/>
                </a:solidFill>
              </a:rPr>
              <a:t> Intel Core 2 Quad 2.66GHz</a:t>
            </a:r>
          </a:p>
          <a:p>
            <a:pPr>
              <a:buFont typeface="Arial" pitchFamily="34" charset="0"/>
              <a:buChar char="•"/>
            </a:pPr>
            <a:r>
              <a:rPr lang="en-US" dirty="0" smtClean="0">
                <a:solidFill>
                  <a:srgbClr val="7B01BF"/>
                </a:solidFill>
              </a:rPr>
              <a:t> </a:t>
            </a:r>
            <a:r>
              <a:rPr lang="en-US" dirty="0">
                <a:solidFill>
                  <a:srgbClr val="7B01BF"/>
                </a:solidFill>
              </a:rPr>
              <a:t>GTX580 (EVGA)</a:t>
            </a:r>
          </a:p>
        </p:txBody>
      </p:sp>
      <p:sp>
        <p:nvSpPr>
          <p:cNvPr id="6" name="TextBox 5"/>
          <p:cNvSpPr txBox="1"/>
          <p:nvPr/>
        </p:nvSpPr>
        <p:spPr>
          <a:xfrm>
            <a:off x="938013" y="4690400"/>
            <a:ext cx="1050288" cy="584775"/>
          </a:xfrm>
          <a:prstGeom prst="rect">
            <a:avLst/>
          </a:prstGeom>
          <a:noFill/>
        </p:spPr>
        <p:txBody>
          <a:bodyPr wrap="none" rtlCol="0">
            <a:spAutoFit/>
          </a:bodyPr>
          <a:lstStyle/>
          <a:p>
            <a:r>
              <a:rPr lang="en-US" sz="1600" i="1" dirty="0" smtClean="0"/>
              <a:t>Higher is </a:t>
            </a:r>
          </a:p>
          <a:p>
            <a:r>
              <a:rPr lang="en-US" sz="1600" i="1" dirty="0" smtClean="0"/>
              <a:t>better</a:t>
            </a:r>
            <a:endParaRPr lang="en-US" sz="1600" i="1" dirty="0"/>
          </a:p>
        </p:txBody>
      </p:sp>
      <p:sp>
        <p:nvSpPr>
          <p:cNvPr id="7" name="TextBox 6"/>
          <p:cNvSpPr txBox="1"/>
          <p:nvPr/>
        </p:nvSpPr>
        <p:spPr>
          <a:xfrm>
            <a:off x="95002" y="5406481"/>
            <a:ext cx="4079963" cy="1077218"/>
          </a:xfrm>
          <a:prstGeom prst="rect">
            <a:avLst/>
          </a:prstGeom>
          <a:noFill/>
        </p:spPr>
        <p:txBody>
          <a:bodyPr wrap="none" rtlCol="0">
            <a:spAutoFit/>
          </a:bodyPr>
          <a:lstStyle/>
          <a:p>
            <a:pPr>
              <a:buFont typeface="Arial" pitchFamily="34" charset="0"/>
              <a:buChar char="•"/>
            </a:pPr>
            <a:r>
              <a:rPr lang="en-US" sz="1600" dirty="0" smtClean="0">
                <a:solidFill>
                  <a:srgbClr val="3333FF"/>
                </a:solidFill>
              </a:rPr>
              <a:t> FIFO – queue invocations in arrival order</a:t>
            </a:r>
          </a:p>
          <a:p>
            <a:pPr>
              <a:buFont typeface="Arial" pitchFamily="34" charset="0"/>
              <a:buChar char="•"/>
            </a:pPr>
            <a:r>
              <a:rPr lang="en-US" sz="1600" dirty="0" smtClean="0">
                <a:solidFill>
                  <a:srgbClr val="3333FF"/>
                </a:solidFill>
              </a:rPr>
              <a:t> </a:t>
            </a:r>
            <a:r>
              <a:rPr lang="en-US" sz="1600" dirty="0" err="1" smtClean="0">
                <a:solidFill>
                  <a:srgbClr val="3333FF"/>
                </a:solidFill>
              </a:rPr>
              <a:t>ptask</a:t>
            </a:r>
            <a:r>
              <a:rPr lang="en-US" sz="1600" dirty="0" smtClean="0">
                <a:solidFill>
                  <a:srgbClr val="3333FF"/>
                </a:solidFill>
              </a:rPr>
              <a:t> – aged priority queue w OS priority </a:t>
            </a:r>
          </a:p>
          <a:p>
            <a:pPr>
              <a:buFont typeface="Arial" pitchFamily="34" charset="0"/>
              <a:buChar char="•"/>
            </a:pPr>
            <a:r>
              <a:rPr lang="en-US" sz="1600" dirty="0" smtClean="0">
                <a:solidFill>
                  <a:srgbClr val="C00000"/>
                </a:solidFill>
              </a:rPr>
              <a:t> graphs: 6x6 matrix multiply</a:t>
            </a:r>
          </a:p>
          <a:p>
            <a:pPr>
              <a:buFont typeface="Arial" pitchFamily="34" charset="0"/>
              <a:buChar char="•"/>
            </a:pPr>
            <a:r>
              <a:rPr lang="en-US" sz="1600" dirty="0" smtClean="0">
                <a:solidFill>
                  <a:srgbClr val="C00000"/>
                </a:solidFill>
              </a:rPr>
              <a:t> priority same for every </a:t>
            </a:r>
            <a:r>
              <a:rPr lang="en-US" sz="1600" dirty="0" err="1" smtClean="0">
                <a:solidFill>
                  <a:srgbClr val="C00000"/>
                </a:solidFill>
              </a:rPr>
              <a:t>PTask</a:t>
            </a:r>
            <a:r>
              <a:rPr lang="en-US" sz="1600" dirty="0" smtClean="0">
                <a:solidFill>
                  <a:srgbClr val="C00000"/>
                </a:solidFill>
              </a:rPr>
              <a:t> node</a:t>
            </a:r>
            <a:endParaRPr lang="en-US" sz="1600" dirty="0">
              <a:solidFill>
                <a:srgbClr val="C00000"/>
              </a:solidFill>
            </a:endParaRPr>
          </a:p>
        </p:txBody>
      </p:sp>
      <p:grpSp>
        <p:nvGrpSpPr>
          <p:cNvPr id="8" name="Group 7"/>
          <p:cNvGrpSpPr/>
          <p:nvPr/>
        </p:nvGrpSpPr>
        <p:grpSpPr>
          <a:xfrm>
            <a:off x="2431015" y="2237736"/>
            <a:ext cx="6271171" cy="2839526"/>
            <a:chOff x="2431015" y="2237736"/>
            <a:chExt cx="6271171" cy="2839526"/>
          </a:xfrm>
        </p:grpSpPr>
        <p:sp>
          <p:nvSpPr>
            <p:cNvPr id="10" name="TextBox 9"/>
            <p:cNvSpPr txBox="1"/>
            <p:nvPr/>
          </p:nvSpPr>
          <p:spPr>
            <a:xfrm>
              <a:off x="5378694" y="4492487"/>
              <a:ext cx="3323492" cy="584775"/>
            </a:xfrm>
            <a:prstGeom prst="rect">
              <a:avLst/>
            </a:prstGeom>
            <a:solidFill>
              <a:srgbClr val="FFFF00"/>
            </a:solidFill>
          </p:spPr>
          <p:txBody>
            <a:bodyPr wrap="square" rtlCol="0">
              <a:spAutoFit/>
            </a:bodyPr>
            <a:lstStyle/>
            <a:p>
              <a:r>
                <a:rPr lang="en-US" sz="1600" dirty="0" err="1" smtClean="0">
                  <a:solidFill>
                    <a:srgbClr val="3333FF"/>
                  </a:solidFill>
                </a:rPr>
                <a:t>PTask</a:t>
              </a:r>
              <a:r>
                <a:rPr lang="en-US" sz="1600" dirty="0" smtClean="0">
                  <a:solidFill>
                    <a:srgbClr val="3333FF"/>
                  </a:solidFill>
                </a:rPr>
                <a:t> provides throughput proportional to priority </a:t>
              </a:r>
              <a:endParaRPr lang="en-US" sz="1600" dirty="0">
                <a:solidFill>
                  <a:srgbClr val="3333FF"/>
                </a:solidFill>
              </a:endParaRPr>
            </a:p>
          </p:txBody>
        </p:sp>
        <p:sp>
          <p:nvSpPr>
            <p:cNvPr id="12" name="Oval 11"/>
            <p:cNvSpPr/>
            <p:nvPr/>
          </p:nvSpPr>
          <p:spPr>
            <a:xfrm>
              <a:off x="2431015" y="2237736"/>
              <a:ext cx="4092615" cy="734064"/>
            </a:xfrm>
            <a:prstGeom prst="ellipse">
              <a:avLst/>
            </a:prstGeom>
            <a:solidFill>
              <a:srgbClr val="FFFF00">
                <a:alpha val="18000"/>
              </a:srgbClr>
            </a:solidFill>
            <a:ln>
              <a:solidFill>
                <a:srgbClr val="FF0000"/>
              </a:solidFill>
            </a:ln>
            <a:scene3d>
              <a:camera prst="orthographicFront">
                <a:rot lat="0" lon="0" rev="162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4572001" y="2766797"/>
              <a:ext cx="1081453" cy="17256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pPr>
              <a:defRPr/>
            </a:pPr>
            <a:r>
              <a:rPr lang="en-US" smtClean="0"/>
              <a:t>PTask SOSP 2011</a:t>
            </a:r>
            <a:endParaRPr lang="en-US"/>
          </a:p>
        </p:txBody>
      </p:sp>
      <p:sp>
        <p:nvSpPr>
          <p:cNvPr id="9" name="Slide Number Placeholder 8"/>
          <p:cNvSpPr>
            <a:spLocks noGrp="1"/>
          </p:cNvSpPr>
          <p:nvPr>
            <p:ph type="sldNum" sz="quarter" idx="12"/>
          </p:nvPr>
        </p:nvSpPr>
        <p:spPr/>
        <p:txBody>
          <a:bodyPr/>
          <a:lstStyle/>
          <a:p>
            <a:pPr>
              <a:defRPr/>
            </a:pPr>
            <a:fld id="{03F728EE-31D2-42FA-AFA6-A8A3204126FE}" type="slidenum">
              <a:rPr lang="en-US" smtClean="0"/>
              <a:pPr>
                <a:defRPr/>
              </a:pPr>
              <a:t>25</a:t>
            </a:fld>
            <a:endParaRPr lang="en-US"/>
          </a:p>
        </p:txBody>
      </p:sp>
      <p:sp>
        <p:nvSpPr>
          <p:cNvPr id="11" name="TextBox 10"/>
          <p:cNvSpPr txBox="1"/>
          <p:nvPr/>
        </p:nvSpPr>
        <p:spPr>
          <a:xfrm>
            <a:off x="6781128" y="3386624"/>
            <a:ext cx="793379" cy="338554"/>
          </a:xfrm>
          <a:prstGeom prst="rect">
            <a:avLst/>
          </a:prstGeom>
          <a:solidFill>
            <a:schemeClr val="bg1"/>
          </a:solidFill>
        </p:spPr>
        <p:txBody>
          <a:bodyPr wrap="square" rtlCol="0">
            <a:spAutoFit/>
          </a:bodyPr>
          <a:lstStyle/>
          <a:p>
            <a:r>
              <a:rPr lang="en-US" sz="1600" dirty="0" err="1" smtClean="0"/>
              <a:t>ptask</a:t>
            </a:r>
            <a:endParaRPr lang="en-US" sz="1600" dirty="0"/>
          </a:p>
        </p:txBody>
      </p:sp>
    </p:spTree>
    <p:extLst>
      <p:ext uri="{BB962C8B-B14F-4D97-AF65-F5344CB8AC3E}">
        <p14:creationId xmlns:p14="http://schemas.microsoft.com/office/powerpoint/2010/main" val="118385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Multi-GPU Scheduling</a:t>
            </a:r>
            <a:endParaRPr lang="en-US"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26</a:t>
            </a:fld>
            <a:endParaRPr lang="en-US"/>
          </a:p>
        </p:txBody>
      </p:sp>
      <p:graphicFrame>
        <p:nvGraphicFramePr>
          <p:cNvPr id="6" name="Chart 5"/>
          <p:cNvGraphicFramePr>
            <a:graphicFrameLocks/>
          </p:cNvGraphicFramePr>
          <p:nvPr>
            <p:extLst>
              <p:ext uri="{D42A27DB-BD31-4B8C-83A1-F6EECF244321}">
                <p14:modId xmlns:p14="http://schemas.microsoft.com/office/powerpoint/2010/main" val="1929218100"/>
              </p:ext>
            </p:extLst>
          </p:nvPr>
        </p:nvGraphicFramePr>
        <p:xfrm>
          <a:off x="1311153" y="1219637"/>
          <a:ext cx="5572126" cy="385762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801124" y="5603008"/>
            <a:ext cx="3124573" cy="923330"/>
          </a:xfrm>
          <a:prstGeom prst="rect">
            <a:avLst/>
          </a:prstGeom>
          <a:noFill/>
        </p:spPr>
        <p:txBody>
          <a:bodyPr wrap="none" rtlCol="0">
            <a:spAutoFit/>
          </a:bodyPr>
          <a:lstStyle/>
          <a:p>
            <a:pPr>
              <a:buFont typeface="Arial" pitchFamily="34" charset="0"/>
              <a:buChar char="•"/>
            </a:pPr>
            <a:r>
              <a:rPr lang="en-US" dirty="0" smtClean="0">
                <a:solidFill>
                  <a:srgbClr val="7B01BF"/>
                </a:solidFill>
              </a:rPr>
              <a:t> Windows 7 x64 8GB RAM</a:t>
            </a:r>
          </a:p>
          <a:p>
            <a:pPr>
              <a:buFont typeface="Arial" pitchFamily="34" charset="0"/>
              <a:buChar char="•"/>
            </a:pPr>
            <a:r>
              <a:rPr lang="en-US" dirty="0" smtClean="0">
                <a:solidFill>
                  <a:srgbClr val="7B01BF"/>
                </a:solidFill>
              </a:rPr>
              <a:t> Intel Core 2 Quad 2.66GHz</a:t>
            </a:r>
          </a:p>
          <a:p>
            <a:pPr>
              <a:buFont typeface="Arial" pitchFamily="34" charset="0"/>
              <a:buChar char="•"/>
            </a:pPr>
            <a:r>
              <a:rPr lang="en-US" dirty="0" smtClean="0">
                <a:solidFill>
                  <a:srgbClr val="7B01BF"/>
                </a:solidFill>
              </a:rPr>
              <a:t> 2 x GTX580 </a:t>
            </a:r>
            <a:r>
              <a:rPr lang="en-US" dirty="0">
                <a:solidFill>
                  <a:srgbClr val="7B01BF"/>
                </a:solidFill>
              </a:rPr>
              <a:t>(EVGA)</a:t>
            </a:r>
          </a:p>
        </p:txBody>
      </p:sp>
      <p:sp>
        <p:nvSpPr>
          <p:cNvPr id="8" name="TextBox 7"/>
          <p:cNvSpPr txBox="1"/>
          <p:nvPr/>
        </p:nvSpPr>
        <p:spPr>
          <a:xfrm>
            <a:off x="683036" y="4200099"/>
            <a:ext cx="1050288" cy="584775"/>
          </a:xfrm>
          <a:prstGeom prst="rect">
            <a:avLst/>
          </a:prstGeom>
          <a:noFill/>
        </p:spPr>
        <p:txBody>
          <a:bodyPr wrap="none" rtlCol="0">
            <a:spAutoFit/>
          </a:bodyPr>
          <a:lstStyle/>
          <a:p>
            <a:r>
              <a:rPr lang="en-US" sz="1600" i="1" dirty="0" smtClean="0"/>
              <a:t>Higher is </a:t>
            </a:r>
          </a:p>
          <a:p>
            <a:r>
              <a:rPr lang="en-US" sz="1600" i="1" dirty="0" smtClean="0"/>
              <a:t>better</a:t>
            </a:r>
            <a:endParaRPr lang="en-US" sz="1600" i="1" dirty="0"/>
          </a:p>
        </p:txBody>
      </p:sp>
      <p:sp>
        <p:nvSpPr>
          <p:cNvPr id="9" name="TextBox 8"/>
          <p:cNvSpPr txBox="1"/>
          <p:nvPr/>
        </p:nvSpPr>
        <p:spPr>
          <a:xfrm>
            <a:off x="1370179" y="5337974"/>
            <a:ext cx="4054315" cy="860266"/>
          </a:xfrm>
          <a:prstGeom prst="rect">
            <a:avLst/>
          </a:prstGeom>
          <a:noFill/>
        </p:spPr>
        <p:txBody>
          <a:bodyPr wrap="none" rtlCol="0">
            <a:spAutoFit/>
          </a:bodyPr>
          <a:lstStyle/>
          <a:p>
            <a:pPr>
              <a:buFont typeface="Arial" pitchFamily="34" charset="0"/>
              <a:buChar char="•"/>
            </a:pPr>
            <a:r>
              <a:rPr lang="en-US" dirty="0" smtClean="0">
                <a:solidFill>
                  <a:srgbClr val="3333FF"/>
                </a:solidFill>
              </a:rPr>
              <a:t> Data-aware == priority + locality</a:t>
            </a:r>
          </a:p>
          <a:p>
            <a:pPr>
              <a:buFont typeface="Arial" pitchFamily="34" charset="0"/>
              <a:buChar char="•"/>
            </a:pPr>
            <a:r>
              <a:rPr lang="en-US" dirty="0">
                <a:solidFill>
                  <a:srgbClr val="3333FF"/>
                </a:solidFill>
              </a:rPr>
              <a:t> </a:t>
            </a:r>
            <a:r>
              <a:rPr lang="en-US" dirty="0" smtClean="0">
                <a:solidFill>
                  <a:srgbClr val="3333FF"/>
                </a:solidFill>
              </a:rPr>
              <a:t>Graph depth &gt; 1 req. for any benefit </a:t>
            </a:r>
          </a:p>
        </p:txBody>
      </p:sp>
      <p:grpSp>
        <p:nvGrpSpPr>
          <p:cNvPr id="10" name="Group 9"/>
          <p:cNvGrpSpPr/>
          <p:nvPr/>
        </p:nvGrpSpPr>
        <p:grpSpPr>
          <a:xfrm>
            <a:off x="4360929" y="1754159"/>
            <a:ext cx="4341257" cy="3323103"/>
            <a:chOff x="4360929" y="1754159"/>
            <a:chExt cx="4341257" cy="3323103"/>
          </a:xfrm>
        </p:grpSpPr>
        <p:sp>
          <p:nvSpPr>
            <p:cNvPr id="11" name="TextBox 10"/>
            <p:cNvSpPr txBox="1"/>
            <p:nvPr/>
          </p:nvSpPr>
          <p:spPr>
            <a:xfrm>
              <a:off x="5378694" y="4492487"/>
              <a:ext cx="3323492" cy="584775"/>
            </a:xfrm>
            <a:prstGeom prst="rect">
              <a:avLst/>
            </a:prstGeom>
            <a:solidFill>
              <a:srgbClr val="FFFF00"/>
            </a:solidFill>
          </p:spPr>
          <p:txBody>
            <a:bodyPr wrap="square" rtlCol="0">
              <a:spAutoFit/>
            </a:bodyPr>
            <a:lstStyle/>
            <a:p>
              <a:r>
                <a:rPr lang="en-US" sz="1600" dirty="0" smtClean="0">
                  <a:solidFill>
                    <a:srgbClr val="3333FF"/>
                  </a:solidFill>
                </a:rPr>
                <a:t>Data-aware provides best throughput, preserves priority</a:t>
              </a:r>
              <a:endParaRPr lang="en-US" sz="1600" dirty="0">
                <a:solidFill>
                  <a:srgbClr val="3333FF"/>
                </a:solidFill>
              </a:endParaRPr>
            </a:p>
          </p:txBody>
        </p:sp>
        <p:sp>
          <p:nvSpPr>
            <p:cNvPr id="12" name="Oval 11"/>
            <p:cNvSpPr/>
            <p:nvPr/>
          </p:nvSpPr>
          <p:spPr>
            <a:xfrm>
              <a:off x="4360929" y="1754159"/>
              <a:ext cx="716630" cy="1120926"/>
            </a:xfrm>
            <a:prstGeom prst="ellipse">
              <a:avLst/>
            </a:prstGeom>
            <a:solidFill>
              <a:srgbClr val="FFFF00">
                <a:alpha val="18000"/>
              </a:srgbClr>
            </a:solidFill>
            <a:ln>
              <a:solidFill>
                <a:srgbClr val="FF00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2" idx="4"/>
            </p:cNvCxnSpPr>
            <p:nvPr/>
          </p:nvCxnSpPr>
          <p:spPr>
            <a:xfrm flipH="1" flipV="1">
              <a:off x="4719244" y="2875085"/>
              <a:ext cx="934211" cy="161740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5828979" y="1416689"/>
            <a:ext cx="2175596" cy="646331"/>
          </a:xfrm>
          <a:prstGeom prst="rect">
            <a:avLst/>
          </a:prstGeom>
          <a:noFill/>
        </p:spPr>
        <p:txBody>
          <a:bodyPr wrap="none" rtlCol="0">
            <a:spAutoFit/>
          </a:bodyPr>
          <a:lstStyle/>
          <a:p>
            <a:pPr>
              <a:buFont typeface="Arial" pitchFamily="34" charset="0"/>
              <a:buChar char="•"/>
            </a:pPr>
            <a:r>
              <a:rPr lang="en-US" dirty="0" smtClean="0">
                <a:solidFill>
                  <a:srgbClr val="C00000"/>
                </a:solidFill>
              </a:rPr>
              <a:t> Synthetic graphs: </a:t>
            </a:r>
            <a:br>
              <a:rPr lang="en-US" dirty="0" smtClean="0">
                <a:solidFill>
                  <a:srgbClr val="C00000"/>
                </a:solidFill>
              </a:rPr>
            </a:br>
            <a:r>
              <a:rPr lang="en-US" dirty="0" smtClean="0">
                <a:solidFill>
                  <a:srgbClr val="C00000"/>
                </a:solidFill>
              </a:rPr>
              <a:t>   Varying depths</a:t>
            </a:r>
          </a:p>
        </p:txBody>
      </p:sp>
    </p:spTree>
    <p:extLst>
      <p:ext uri="{BB962C8B-B14F-4D97-AF65-F5344CB8AC3E}">
        <p14:creationId xmlns:p14="http://schemas.microsoft.com/office/powerpoint/2010/main" val="146398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39808862"/>
              </p:ext>
            </p:extLst>
          </p:nvPr>
        </p:nvGraphicFramePr>
        <p:xfrm>
          <a:off x="547036" y="4176545"/>
          <a:ext cx="6302754" cy="1381760"/>
        </p:xfrm>
        <a:graphic>
          <a:graphicData uri="http://schemas.openxmlformats.org/drawingml/2006/table">
            <a:tbl>
              <a:tblPr firstRow="1" bandRow="1">
                <a:tableStyleId>{5C22544A-7EE6-4342-B048-85BDC9FD1C3A}</a:tableStyleId>
              </a:tblPr>
              <a:tblGrid>
                <a:gridCol w="1012073"/>
                <a:gridCol w="832583"/>
                <a:gridCol w="1142908"/>
                <a:gridCol w="1089926"/>
                <a:gridCol w="1089926"/>
                <a:gridCol w="1135338"/>
              </a:tblGrid>
              <a:tr h="370840">
                <a:tc>
                  <a:txBody>
                    <a:bodyPr/>
                    <a:lstStyle/>
                    <a:p>
                      <a:endParaRPr lang="en-US" dirty="0"/>
                    </a:p>
                  </a:txBody>
                  <a:tcPr/>
                </a:tc>
                <a:tc>
                  <a:txBody>
                    <a:bodyPr/>
                    <a:lstStyle/>
                    <a:p>
                      <a:r>
                        <a:rPr lang="en-US" dirty="0" smtClean="0"/>
                        <a:t>GPU/</a:t>
                      </a:r>
                    </a:p>
                    <a:p>
                      <a:r>
                        <a:rPr lang="en-US" dirty="0" smtClean="0"/>
                        <a:t>CPU</a:t>
                      </a:r>
                      <a:endParaRPr lang="en-US" dirty="0"/>
                    </a:p>
                  </a:txBody>
                  <a:tcPr/>
                </a:tc>
                <a:tc>
                  <a:txBody>
                    <a:bodyPr/>
                    <a:lstStyle/>
                    <a:p>
                      <a:r>
                        <a:rPr lang="en-US" dirty="0" smtClean="0"/>
                        <a:t>cuda-1</a:t>
                      </a:r>
                    </a:p>
                    <a:p>
                      <a:r>
                        <a:rPr lang="en-US" dirty="0" smtClean="0"/>
                        <a:t>Linux</a:t>
                      </a:r>
                      <a:endParaRPr lang="en-US" dirty="0"/>
                    </a:p>
                  </a:txBody>
                  <a:tcPr/>
                </a:tc>
                <a:tc>
                  <a:txBody>
                    <a:bodyPr/>
                    <a:lstStyle/>
                    <a:p>
                      <a:r>
                        <a:rPr lang="en-US" dirty="0" smtClean="0"/>
                        <a:t>cuda-2</a:t>
                      </a:r>
                    </a:p>
                    <a:p>
                      <a:r>
                        <a:rPr lang="en-US" dirty="0" smtClean="0"/>
                        <a:t>Linux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cuda-1</a:t>
                      </a:r>
                    </a:p>
                    <a:p>
                      <a:r>
                        <a:rPr lang="en-US" dirty="0" err="1" smtClean="0"/>
                        <a:t>PTask</a:t>
                      </a:r>
                      <a:endParaRPr lang="en-US" dirty="0"/>
                    </a:p>
                  </a:txBody>
                  <a:tcPr/>
                </a:tc>
                <a:tc>
                  <a:txBody>
                    <a:bodyPr/>
                    <a:lstStyle/>
                    <a:p>
                      <a:r>
                        <a:rPr lang="en-US" dirty="0" smtClean="0"/>
                        <a:t>cuda-2 </a:t>
                      </a:r>
                      <a:r>
                        <a:rPr lang="en-US" dirty="0" err="1" smtClean="0"/>
                        <a:t>Ptask</a:t>
                      </a:r>
                      <a:endParaRPr lang="en-US" dirty="0"/>
                    </a:p>
                  </a:txBody>
                  <a:tcPr/>
                </a:tc>
              </a:tr>
              <a:tr h="370840">
                <a:tc>
                  <a:txBody>
                    <a:bodyPr/>
                    <a:lstStyle/>
                    <a:p>
                      <a:r>
                        <a:rPr lang="en-US" dirty="0" smtClean="0"/>
                        <a:t>Read</a:t>
                      </a:r>
                      <a:endParaRPr lang="en-US" dirty="0"/>
                    </a:p>
                  </a:txBody>
                  <a:tcPr/>
                </a:tc>
                <a:tc>
                  <a:txBody>
                    <a:bodyPr/>
                    <a:lstStyle/>
                    <a:p>
                      <a:r>
                        <a:rPr lang="en-US" b="1" baseline="0" dirty="0" smtClean="0">
                          <a:solidFill>
                            <a:srgbClr val="3333FF"/>
                          </a:solidFill>
                        </a:rPr>
                        <a:t>1.17x</a:t>
                      </a:r>
                      <a:endParaRPr lang="en-US" b="1" dirty="0">
                        <a:solidFill>
                          <a:srgbClr val="3333FF"/>
                        </a:solidFill>
                      </a:endParaRPr>
                    </a:p>
                  </a:txBody>
                  <a:tcPr/>
                </a:tc>
                <a:tc>
                  <a:txBody>
                    <a:bodyPr/>
                    <a:lstStyle/>
                    <a:p>
                      <a:r>
                        <a:rPr lang="en-US" dirty="0" smtClean="0">
                          <a:solidFill>
                            <a:srgbClr val="FF0000"/>
                          </a:solidFill>
                        </a:rPr>
                        <a:t>-10.3x</a:t>
                      </a:r>
                      <a:endParaRPr lang="en-US" dirty="0">
                        <a:solidFill>
                          <a:srgbClr val="FF0000"/>
                        </a:solidFill>
                      </a:endParaRPr>
                    </a:p>
                  </a:txBody>
                  <a:tcPr/>
                </a:tc>
                <a:tc>
                  <a:txBody>
                    <a:bodyPr/>
                    <a:lstStyle/>
                    <a:p>
                      <a:r>
                        <a:rPr lang="en-US" dirty="0" smtClean="0">
                          <a:solidFill>
                            <a:srgbClr val="FF0000"/>
                          </a:solidFill>
                        </a:rPr>
                        <a:t>-30.8x</a:t>
                      </a:r>
                      <a:endParaRPr lang="en-US" dirty="0">
                        <a:solidFill>
                          <a:srgbClr val="FF0000"/>
                        </a:solidFill>
                      </a:endParaRPr>
                    </a:p>
                  </a:txBody>
                  <a:tcPr/>
                </a:tc>
                <a:tc>
                  <a:txBody>
                    <a:bodyPr/>
                    <a:lstStyle/>
                    <a:p>
                      <a:r>
                        <a:rPr lang="en-US" b="1" dirty="0" smtClean="0">
                          <a:solidFill>
                            <a:srgbClr val="3333FF"/>
                          </a:solidFill>
                        </a:rPr>
                        <a:t>1.16x</a:t>
                      </a:r>
                      <a:endParaRPr lang="en-US" b="1" dirty="0">
                        <a:solidFill>
                          <a:srgbClr val="3333FF"/>
                        </a:solidFill>
                      </a:endParaRPr>
                    </a:p>
                  </a:txBody>
                  <a:tcPr/>
                </a:tc>
                <a:tc>
                  <a:txBody>
                    <a:bodyPr/>
                    <a:lstStyle/>
                    <a:p>
                      <a:r>
                        <a:rPr lang="en-US" b="1" dirty="0" smtClean="0">
                          <a:solidFill>
                            <a:srgbClr val="3333FF"/>
                          </a:solidFill>
                        </a:rPr>
                        <a:t>1.16x</a:t>
                      </a:r>
                      <a:endParaRPr lang="en-US" b="1" dirty="0">
                        <a:solidFill>
                          <a:srgbClr val="3333FF"/>
                        </a:solidFill>
                      </a:endParaRPr>
                    </a:p>
                  </a:txBody>
                  <a:tcPr/>
                </a:tc>
              </a:tr>
              <a:tr h="370840">
                <a:tc>
                  <a:txBody>
                    <a:bodyPr/>
                    <a:lstStyle/>
                    <a:p>
                      <a:r>
                        <a:rPr lang="en-US" dirty="0" smtClean="0"/>
                        <a:t>Write</a:t>
                      </a:r>
                      <a:endParaRPr lang="en-US" dirty="0"/>
                    </a:p>
                  </a:txBody>
                  <a:tcPr/>
                </a:tc>
                <a:tc>
                  <a:txBody>
                    <a:bodyPr/>
                    <a:lstStyle/>
                    <a:p>
                      <a:r>
                        <a:rPr lang="en-US" b="1" dirty="0" smtClean="0">
                          <a:solidFill>
                            <a:srgbClr val="3333FF"/>
                          </a:solidFill>
                        </a:rPr>
                        <a:t>1.28x</a:t>
                      </a:r>
                      <a:endParaRPr lang="en-US" b="1" dirty="0">
                        <a:solidFill>
                          <a:srgbClr val="3333FF"/>
                        </a:solidFill>
                      </a:endParaRPr>
                    </a:p>
                  </a:txBody>
                  <a:tcPr/>
                </a:tc>
                <a:tc>
                  <a:txBody>
                    <a:bodyPr/>
                    <a:lstStyle/>
                    <a:p>
                      <a:r>
                        <a:rPr lang="en-US" dirty="0" smtClean="0">
                          <a:solidFill>
                            <a:srgbClr val="FF0000"/>
                          </a:solidFill>
                        </a:rPr>
                        <a:t>-4.6x</a:t>
                      </a:r>
                      <a:endParaRPr lang="en-US" dirty="0">
                        <a:solidFill>
                          <a:srgbClr val="FF0000"/>
                        </a:solidFill>
                      </a:endParaRPr>
                    </a:p>
                  </a:txBody>
                  <a:tcPr/>
                </a:tc>
                <a:tc>
                  <a:txBody>
                    <a:bodyPr/>
                    <a:lstStyle/>
                    <a:p>
                      <a:r>
                        <a:rPr lang="en-US" dirty="0" smtClean="0">
                          <a:solidFill>
                            <a:srgbClr val="FF0000"/>
                          </a:solidFill>
                        </a:rPr>
                        <a:t>-10.3x</a:t>
                      </a:r>
                      <a:endParaRPr lang="en-US" dirty="0">
                        <a:solidFill>
                          <a:srgbClr val="FF0000"/>
                        </a:solidFill>
                      </a:endParaRPr>
                    </a:p>
                  </a:txBody>
                  <a:tcPr/>
                </a:tc>
                <a:tc>
                  <a:txBody>
                    <a:bodyPr/>
                    <a:lstStyle/>
                    <a:p>
                      <a:r>
                        <a:rPr lang="en-US" b="1" dirty="0" smtClean="0">
                          <a:solidFill>
                            <a:srgbClr val="3333FF"/>
                          </a:solidFill>
                        </a:rPr>
                        <a:t>1.21x</a:t>
                      </a:r>
                      <a:endParaRPr lang="en-US" b="1" dirty="0">
                        <a:solidFill>
                          <a:srgbClr val="3333FF"/>
                        </a:solidFill>
                      </a:endParaRPr>
                    </a:p>
                  </a:txBody>
                  <a:tcPr/>
                </a:tc>
                <a:tc>
                  <a:txBody>
                    <a:bodyPr/>
                    <a:lstStyle/>
                    <a:p>
                      <a:r>
                        <a:rPr lang="en-US" b="1" dirty="0" smtClean="0">
                          <a:solidFill>
                            <a:srgbClr val="3333FF"/>
                          </a:solidFill>
                        </a:rPr>
                        <a:t>1.20x</a:t>
                      </a:r>
                    </a:p>
                  </a:txBody>
                  <a:tcPr/>
                </a:tc>
              </a:tr>
            </a:tbl>
          </a:graphicData>
        </a:graphic>
      </p:graphicFrame>
      <p:sp>
        <p:nvSpPr>
          <p:cNvPr id="3" name="Title 2"/>
          <p:cNvSpPr>
            <a:spLocks noGrp="1"/>
          </p:cNvSpPr>
          <p:nvPr>
            <p:ph type="title"/>
          </p:nvPr>
        </p:nvSpPr>
        <p:spPr/>
        <p:txBody>
          <a:bodyPr/>
          <a:lstStyle/>
          <a:p>
            <a:r>
              <a:rPr lang="en-US" dirty="0" err="1" smtClean="0"/>
              <a:t>Linux+EncFS</a:t>
            </a:r>
            <a:r>
              <a:rPr lang="en-US" dirty="0" smtClean="0"/>
              <a:t> </a:t>
            </a:r>
            <a:r>
              <a:rPr lang="en-US" dirty="0"/>
              <a:t>T</a:t>
            </a:r>
            <a:r>
              <a:rPr lang="en-US" dirty="0" smtClean="0"/>
              <a:t>hroughput</a:t>
            </a:r>
            <a:endParaRPr lang="en-US" dirty="0"/>
          </a:p>
        </p:txBody>
      </p:sp>
      <p:grpSp>
        <p:nvGrpSpPr>
          <p:cNvPr id="6" name="Group 5"/>
          <p:cNvGrpSpPr/>
          <p:nvPr/>
        </p:nvGrpSpPr>
        <p:grpSpPr>
          <a:xfrm>
            <a:off x="-945020" y="7382274"/>
            <a:ext cx="5550836" cy="3913436"/>
            <a:chOff x="5378694" y="1410048"/>
            <a:chExt cx="5550836" cy="3913436"/>
          </a:xfrm>
        </p:grpSpPr>
        <p:sp>
          <p:nvSpPr>
            <p:cNvPr id="7" name="Oval 6"/>
            <p:cNvSpPr/>
            <p:nvPr/>
          </p:nvSpPr>
          <p:spPr>
            <a:xfrm>
              <a:off x="9808476" y="1464234"/>
              <a:ext cx="1121054" cy="1408805"/>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78694" y="4492487"/>
              <a:ext cx="3323492" cy="830997"/>
            </a:xfrm>
            <a:prstGeom prst="rect">
              <a:avLst/>
            </a:prstGeom>
            <a:solidFill>
              <a:srgbClr val="FFFF00"/>
            </a:solidFill>
          </p:spPr>
          <p:txBody>
            <a:bodyPr wrap="square" rtlCol="0">
              <a:spAutoFit/>
            </a:bodyPr>
            <a:lstStyle/>
            <a:p>
              <a:r>
                <a:rPr lang="en-US" sz="1600" dirty="0" smtClean="0">
                  <a:solidFill>
                    <a:srgbClr val="3333FF"/>
                  </a:solidFill>
                </a:rPr>
                <a:t>GPU defeats OS scheduler</a:t>
              </a:r>
            </a:p>
            <a:p>
              <a:pPr marL="285750" indent="-285750">
                <a:buFont typeface="Arial" pitchFamily="34" charset="0"/>
                <a:buChar char="•"/>
              </a:pPr>
              <a:r>
                <a:rPr lang="en-US" sz="1600" dirty="0" smtClean="0">
                  <a:solidFill>
                    <a:srgbClr val="3333FF"/>
                  </a:solidFill>
                </a:rPr>
                <a:t>Despite </a:t>
              </a:r>
              <a:r>
                <a:rPr lang="en-US" sz="1600" dirty="0" err="1" smtClean="0">
                  <a:solidFill>
                    <a:srgbClr val="3333FF"/>
                  </a:solidFill>
                </a:rPr>
                <a:t>EncFS</a:t>
              </a:r>
              <a:r>
                <a:rPr lang="en-US" sz="1600" dirty="0" smtClean="0">
                  <a:solidFill>
                    <a:srgbClr val="3333FF"/>
                  </a:solidFill>
                </a:rPr>
                <a:t> nice -19</a:t>
              </a:r>
            </a:p>
            <a:p>
              <a:pPr marL="285750" indent="-285750">
                <a:buFont typeface="Arial" pitchFamily="34" charset="0"/>
                <a:buChar char="•"/>
              </a:pPr>
              <a:r>
                <a:rPr lang="en-US" sz="1600" dirty="0" smtClean="0">
                  <a:solidFill>
                    <a:srgbClr val="3333FF"/>
                  </a:solidFill>
                </a:rPr>
                <a:t>Despite contenders nice +20</a:t>
              </a:r>
              <a:endParaRPr lang="en-US" sz="1600" dirty="0">
                <a:solidFill>
                  <a:srgbClr val="3333FF"/>
                </a:solidFill>
              </a:endParaRPr>
            </a:p>
          </p:txBody>
        </p:sp>
        <p:cxnSp>
          <p:nvCxnSpPr>
            <p:cNvPr id="9" name="Straight Arrow Connector 8"/>
            <p:cNvCxnSpPr>
              <a:stCxn id="8" idx="0"/>
            </p:cNvCxnSpPr>
            <p:nvPr/>
          </p:nvCxnSpPr>
          <p:spPr>
            <a:xfrm flipV="1">
              <a:off x="7040440" y="2658789"/>
              <a:ext cx="3036671" cy="183369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245553" y="1410048"/>
              <a:ext cx="967589" cy="1462992"/>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8" idx="0"/>
              <a:endCxn id="10" idx="5"/>
            </p:cNvCxnSpPr>
            <p:nvPr/>
          </p:nvCxnSpPr>
          <p:spPr>
            <a:xfrm flipV="1">
              <a:off x="7040440" y="2658790"/>
              <a:ext cx="1031002" cy="183369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255246" y="7323896"/>
            <a:ext cx="6486986" cy="3914354"/>
            <a:chOff x="4448908" y="1410048"/>
            <a:chExt cx="6486986" cy="3914354"/>
          </a:xfrm>
        </p:grpSpPr>
        <p:sp>
          <p:nvSpPr>
            <p:cNvPr id="20" name="Oval 19"/>
            <p:cNvSpPr/>
            <p:nvPr/>
          </p:nvSpPr>
          <p:spPr>
            <a:xfrm>
              <a:off x="9768771" y="1410048"/>
              <a:ext cx="1167123" cy="1462992"/>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448908" y="4493405"/>
              <a:ext cx="3323492" cy="830997"/>
            </a:xfrm>
            <a:prstGeom prst="rect">
              <a:avLst/>
            </a:prstGeom>
            <a:solidFill>
              <a:srgbClr val="FFFF00"/>
            </a:solidFill>
          </p:spPr>
          <p:txBody>
            <a:bodyPr wrap="square" rtlCol="0">
              <a:spAutoFit/>
            </a:bodyPr>
            <a:lstStyle/>
            <a:p>
              <a:r>
                <a:rPr lang="en-US" sz="1600" dirty="0" smtClean="0">
                  <a:solidFill>
                    <a:srgbClr val="3333FF"/>
                  </a:solidFill>
                </a:rPr>
                <a:t>Simple GPU usage accounting</a:t>
              </a:r>
            </a:p>
            <a:p>
              <a:pPr marL="285750" indent="-285750">
                <a:buFont typeface="Arial" pitchFamily="34" charset="0"/>
                <a:buChar char="•"/>
              </a:pPr>
              <a:r>
                <a:rPr lang="en-US" sz="1600" dirty="0" smtClean="0">
                  <a:solidFill>
                    <a:srgbClr val="3333FF"/>
                  </a:solidFill>
                </a:rPr>
                <a:t>Restores performance</a:t>
              </a:r>
            </a:p>
            <a:p>
              <a:pPr marL="285750" indent="-285750">
                <a:buFont typeface="Arial" pitchFamily="34" charset="0"/>
                <a:buChar char="•"/>
              </a:pPr>
              <a:r>
                <a:rPr lang="en-US" sz="1600" dirty="0" smtClean="0">
                  <a:solidFill>
                    <a:srgbClr val="3333FF"/>
                  </a:solidFill>
                </a:rPr>
                <a:t>Does not require preemption!</a:t>
              </a:r>
            </a:p>
          </p:txBody>
        </p:sp>
        <p:cxnSp>
          <p:nvCxnSpPr>
            <p:cNvPr id="22" name="Straight Arrow Connector 21"/>
            <p:cNvCxnSpPr>
              <a:stCxn id="21" idx="0"/>
            </p:cNvCxnSpPr>
            <p:nvPr/>
          </p:nvCxnSpPr>
          <p:spPr>
            <a:xfrm flipV="1">
              <a:off x="6110654" y="2659707"/>
              <a:ext cx="4048377" cy="183369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331658" y="1410048"/>
              <a:ext cx="881484" cy="1462991"/>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21" idx="0"/>
              <a:endCxn id="23" idx="5"/>
            </p:cNvCxnSpPr>
            <p:nvPr/>
          </p:nvCxnSpPr>
          <p:spPr>
            <a:xfrm flipV="1">
              <a:off x="6110654" y="2658789"/>
              <a:ext cx="1973398" cy="1834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a:xfrm>
            <a:off x="-88731" y="6408738"/>
            <a:ext cx="2351087" cy="365125"/>
          </a:xfrm>
        </p:spPr>
        <p:txBody>
          <a:bodyPr/>
          <a:lstStyle/>
          <a:p>
            <a:pPr>
              <a:defRPr/>
            </a:pPr>
            <a:r>
              <a:rPr lang="en-US" dirty="0" err="1" smtClean="0">
                <a:solidFill>
                  <a:schemeClr val="bg1"/>
                </a:solidFill>
              </a:rPr>
              <a:t>PTask</a:t>
            </a:r>
            <a:r>
              <a:rPr lang="en-US" dirty="0" smtClean="0">
                <a:solidFill>
                  <a:schemeClr val="bg1"/>
                </a:solidFill>
              </a:rPr>
              <a:t> SOSP 2011</a:t>
            </a:r>
            <a:endParaRPr lang="en-US" dirty="0">
              <a:solidFill>
                <a:schemeClr val="bg1"/>
              </a:solidFill>
            </a:endParaRPr>
          </a:p>
        </p:txBody>
      </p:sp>
      <p:sp>
        <p:nvSpPr>
          <p:cNvPr id="12" name="Slide Number Placeholder 11"/>
          <p:cNvSpPr>
            <a:spLocks noGrp="1"/>
          </p:cNvSpPr>
          <p:nvPr>
            <p:ph type="sldNum" sz="quarter" idx="12"/>
          </p:nvPr>
        </p:nvSpPr>
        <p:spPr>
          <a:xfrm>
            <a:off x="4178469" y="6408738"/>
            <a:ext cx="366712" cy="365125"/>
          </a:xfrm>
        </p:spPr>
        <p:txBody>
          <a:bodyPr/>
          <a:lstStyle/>
          <a:p>
            <a:pPr>
              <a:defRPr/>
            </a:pPr>
            <a:fld id="{03F728EE-31D2-42FA-AFA6-A8A3204126FE}" type="slidenum">
              <a:rPr lang="en-US" smtClean="0"/>
              <a:pPr>
                <a:defRPr/>
              </a:pPr>
              <a:t>27</a:t>
            </a:fld>
            <a:endParaRPr lang="en-US"/>
          </a:p>
        </p:txBody>
      </p:sp>
      <p:sp>
        <p:nvSpPr>
          <p:cNvPr id="14" name="Rectangle 13"/>
          <p:cNvSpPr/>
          <p:nvPr/>
        </p:nvSpPr>
        <p:spPr>
          <a:xfrm>
            <a:off x="1882755" y="1352306"/>
            <a:ext cx="1411611" cy="429490"/>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R/W </a:t>
            </a:r>
            <a:r>
              <a:rPr lang="en-US" sz="1600" dirty="0" err="1" smtClean="0">
                <a:solidFill>
                  <a:schemeClr val="tx1"/>
                </a:solidFill>
              </a:rPr>
              <a:t>bnc</a:t>
            </a:r>
            <a:endParaRPr lang="en-US" sz="1600" dirty="0">
              <a:solidFill>
                <a:schemeClr val="tx1"/>
              </a:solidFill>
            </a:endParaRPr>
          </a:p>
        </p:txBody>
      </p:sp>
      <p:sp>
        <p:nvSpPr>
          <p:cNvPr id="30" name="Rectangle 29"/>
          <p:cNvSpPr/>
          <p:nvPr/>
        </p:nvSpPr>
        <p:spPr>
          <a:xfrm>
            <a:off x="1896839" y="1934196"/>
            <a:ext cx="1411611" cy="429490"/>
          </a:xfrm>
          <a:prstGeom prst="rect">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EncFS</a:t>
            </a:r>
            <a:endParaRPr lang="en-US" sz="1600" dirty="0" smtClean="0">
              <a:solidFill>
                <a:schemeClr val="tx1"/>
              </a:solidFill>
            </a:endParaRPr>
          </a:p>
        </p:txBody>
      </p:sp>
      <p:sp>
        <p:nvSpPr>
          <p:cNvPr id="31" name="Rectangle 30"/>
          <p:cNvSpPr/>
          <p:nvPr/>
        </p:nvSpPr>
        <p:spPr>
          <a:xfrm>
            <a:off x="3406026" y="1934196"/>
            <a:ext cx="1002834" cy="429490"/>
          </a:xfrm>
          <a:prstGeom prst="rect">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FUSE</a:t>
            </a:r>
          </a:p>
        </p:txBody>
      </p:sp>
      <p:sp>
        <p:nvSpPr>
          <p:cNvPr id="32" name="Rectangle 31"/>
          <p:cNvSpPr/>
          <p:nvPr/>
        </p:nvSpPr>
        <p:spPr>
          <a:xfrm>
            <a:off x="4504109" y="1934196"/>
            <a:ext cx="1002834" cy="429490"/>
          </a:xfrm>
          <a:prstGeom prst="rect">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libc</a:t>
            </a:r>
            <a:endParaRPr lang="en-US" sz="1600" dirty="0" smtClean="0">
              <a:solidFill>
                <a:schemeClr val="tx1"/>
              </a:solidFill>
            </a:endParaRPr>
          </a:p>
        </p:txBody>
      </p:sp>
      <p:sp>
        <p:nvSpPr>
          <p:cNvPr id="33" name="Rectangle 32"/>
          <p:cNvSpPr/>
          <p:nvPr/>
        </p:nvSpPr>
        <p:spPr>
          <a:xfrm>
            <a:off x="1882754" y="2516086"/>
            <a:ext cx="4845408" cy="429490"/>
          </a:xfrm>
          <a:prstGeom prst="rect">
            <a:avLst/>
          </a:prstGeom>
          <a:solidFill>
            <a:srgbClr val="EB9435"/>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Linux 2.6.33</a:t>
            </a:r>
          </a:p>
        </p:txBody>
      </p:sp>
      <p:sp>
        <p:nvSpPr>
          <p:cNvPr id="34" name="Rectangle 33"/>
          <p:cNvSpPr/>
          <p:nvPr/>
        </p:nvSpPr>
        <p:spPr>
          <a:xfrm>
            <a:off x="1882754" y="3118760"/>
            <a:ext cx="1002834" cy="4294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SSD1</a:t>
            </a:r>
          </a:p>
        </p:txBody>
      </p:sp>
      <p:sp>
        <p:nvSpPr>
          <p:cNvPr id="35" name="Rectangle 34"/>
          <p:cNvSpPr/>
          <p:nvPr/>
        </p:nvSpPr>
        <p:spPr>
          <a:xfrm>
            <a:off x="3406026" y="1352306"/>
            <a:ext cx="1002834" cy="429490"/>
          </a:xfrm>
          <a:prstGeom prst="rect">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cuda-1</a:t>
            </a:r>
            <a:endParaRPr lang="en-US" sz="1600" dirty="0">
              <a:solidFill>
                <a:schemeClr val="tx1"/>
              </a:solidFill>
            </a:endParaRPr>
          </a:p>
        </p:txBody>
      </p:sp>
      <p:sp>
        <p:nvSpPr>
          <p:cNvPr id="36" name="Rectangle 35"/>
          <p:cNvSpPr/>
          <p:nvPr/>
        </p:nvSpPr>
        <p:spPr>
          <a:xfrm>
            <a:off x="4504109" y="1352306"/>
            <a:ext cx="1002834" cy="429490"/>
          </a:xfrm>
          <a:prstGeom prst="rect">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cuda-2</a:t>
            </a:r>
            <a:endParaRPr lang="en-US" sz="1600" dirty="0">
              <a:solidFill>
                <a:schemeClr val="tx1"/>
              </a:solidFill>
            </a:endParaRPr>
          </a:p>
        </p:txBody>
      </p:sp>
      <p:cxnSp>
        <p:nvCxnSpPr>
          <p:cNvPr id="16" name="Straight Connector 15"/>
          <p:cNvCxnSpPr/>
          <p:nvPr/>
        </p:nvCxnSpPr>
        <p:spPr>
          <a:xfrm>
            <a:off x="1710402" y="1851067"/>
            <a:ext cx="49668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710974" y="2432958"/>
            <a:ext cx="49668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710974" y="3061391"/>
            <a:ext cx="49668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993082" y="3118760"/>
            <a:ext cx="1002834" cy="4294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SSD2</a:t>
            </a:r>
          </a:p>
        </p:txBody>
      </p:sp>
      <p:sp>
        <p:nvSpPr>
          <p:cNvPr id="40" name="Rectangle 39"/>
          <p:cNvSpPr/>
          <p:nvPr/>
        </p:nvSpPr>
        <p:spPr>
          <a:xfrm>
            <a:off x="4120661" y="3118760"/>
            <a:ext cx="1002834" cy="4294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GPU</a:t>
            </a:r>
          </a:p>
        </p:txBody>
      </p:sp>
      <p:sp>
        <p:nvSpPr>
          <p:cNvPr id="17" name="TextBox 16"/>
          <p:cNvSpPr txBox="1"/>
          <p:nvPr/>
        </p:nvSpPr>
        <p:spPr>
          <a:xfrm>
            <a:off x="704101" y="1402974"/>
            <a:ext cx="1051891" cy="338554"/>
          </a:xfrm>
          <a:prstGeom prst="rect">
            <a:avLst/>
          </a:prstGeom>
          <a:noFill/>
        </p:spPr>
        <p:txBody>
          <a:bodyPr wrap="none" rtlCol="0">
            <a:spAutoFit/>
          </a:bodyPr>
          <a:lstStyle/>
          <a:p>
            <a:r>
              <a:rPr lang="en-US" sz="1600" dirty="0" smtClean="0"/>
              <a:t>user-</a:t>
            </a:r>
            <a:r>
              <a:rPr lang="en-US" sz="1600" dirty="0" err="1" smtClean="0"/>
              <a:t>prgs</a:t>
            </a:r>
            <a:endParaRPr lang="en-US" sz="1600" dirty="0"/>
          </a:p>
        </p:txBody>
      </p:sp>
      <p:sp>
        <p:nvSpPr>
          <p:cNvPr id="41" name="TextBox 40"/>
          <p:cNvSpPr txBox="1"/>
          <p:nvPr/>
        </p:nvSpPr>
        <p:spPr>
          <a:xfrm>
            <a:off x="717635" y="1962295"/>
            <a:ext cx="958917" cy="338554"/>
          </a:xfrm>
          <a:prstGeom prst="rect">
            <a:avLst/>
          </a:prstGeom>
          <a:noFill/>
        </p:spPr>
        <p:txBody>
          <a:bodyPr wrap="none" rtlCol="0">
            <a:spAutoFit/>
          </a:bodyPr>
          <a:lstStyle/>
          <a:p>
            <a:r>
              <a:rPr lang="en-US" sz="1600" dirty="0" smtClean="0"/>
              <a:t>user-libs</a:t>
            </a:r>
            <a:endParaRPr lang="en-US" sz="1600" dirty="0"/>
          </a:p>
        </p:txBody>
      </p:sp>
      <p:sp>
        <p:nvSpPr>
          <p:cNvPr id="42" name="TextBox 41"/>
          <p:cNvSpPr txBox="1"/>
          <p:nvPr/>
        </p:nvSpPr>
        <p:spPr>
          <a:xfrm>
            <a:off x="747131" y="2590884"/>
            <a:ext cx="481222" cy="338554"/>
          </a:xfrm>
          <a:prstGeom prst="rect">
            <a:avLst/>
          </a:prstGeom>
          <a:noFill/>
        </p:spPr>
        <p:txBody>
          <a:bodyPr wrap="none" rtlCol="0">
            <a:spAutoFit/>
          </a:bodyPr>
          <a:lstStyle/>
          <a:p>
            <a:r>
              <a:rPr lang="en-US" sz="1600" dirty="0" smtClean="0"/>
              <a:t>OS</a:t>
            </a:r>
            <a:endParaRPr lang="en-US" sz="1600" dirty="0"/>
          </a:p>
        </p:txBody>
      </p:sp>
      <p:sp>
        <p:nvSpPr>
          <p:cNvPr id="43" name="TextBox 42"/>
          <p:cNvSpPr txBox="1"/>
          <p:nvPr/>
        </p:nvSpPr>
        <p:spPr>
          <a:xfrm>
            <a:off x="747131" y="3173204"/>
            <a:ext cx="526106" cy="338554"/>
          </a:xfrm>
          <a:prstGeom prst="rect">
            <a:avLst/>
          </a:prstGeom>
          <a:noFill/>
        </p:spPr>
        <p:txBody>
          <a:bodyPr wrap="none" rtlCol="0">
            <a:spAutoFit/>
          </a:bodyPr>
          <a:lstStyle/>
          <a:p>
            <a:r>
              <a:rPr lang="en-US" sz="1600" dirty="0" smtClean="0"/>
              <a:t>HW</a:t>
            </a:r>
            <a:endParaRPr lang="en-US" sz="1600" dirty="0"/>
          </a:p>
        </p:txBody>
      </p:sp>
      <p:sp>
        <p:nvSpPr>
          <p:cNvPr id="44" name="Rectangle 43"/>
          <p:cNvSpPr/>
          <p:nvPr/>
        </p:nvSpPr>
        <p:spPr>
          <a:xfrm>
            <a:off x="1942066" y="2596883"/>
            <a:ext cx="1677434" cy="267896"/>
          </a:xfrm>
          <a:prstGeom prst="rect">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rgbClr val="332F85"/>
                </a:solidFill>
              </a:rPr>
              <a:t>PTask</a:t>
            </a:r>
            <a:endParaRPr lang="en-US" sz="1600" b="1" dirty="0" smtClean="0">
              <a:solidFill>
                <a:srgbClr val="332F85"/>
              </a:solidFill>
            </a:endParaRPr>
          </a:p>
        </p:txBody>
      </p:sp>
      <p:sp>
        <p:nvSpPr>
          <p:cNvPr id="45" name="TextBox 44"/>
          <p:cNvSpPr txBox="1"/>
          <p:nvPr/>
        </p:nvSpPr>
        <p:spPr>
          <a:xfrm>
            <a:off x="5586684" y="1935011"/>
            <a:ext cx="441146" cy="400110"/>
          </a:xfrm>
          <a:prstGeom prst="rect">
            <a:avLst/>
          </a:prstGeom>
          <a:noFill/>
        </p:spPr>
        <p:txBody>
          <a:bodyPr wrap="none" rtlCol="0">
            <a:spAutoFit/>
          </a:bodyPr>
          <a:lstStyle/>
          <a:p>
            <a:r>
              <a:rPr lang="en-US" sz="2000" b="1" dirty="0" smtClean="0"/>
              <a:t>…</a:t>
            </a:r>
            <a:endParaRPr lang="en-US" sz="1600" b="1" dirty="0"/>
          </a:p>
        </p:txBody>
      </p:sp>
      <p:sp>
        <p:nvSpPr>
          <p:cNvPr id="46" name="Oval 45"/>
          <p:cNvSpPr/>
          <p:nvPr/>
        </p:nvSpPr>
        <p:spPr>
          <a:xfrm>
            <a:off x="1367806" y="4022710"/>
            <a:ext cx="1148521" cy="1717101"/>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296579" y="4022709"/>
            <a:ext cx="1148521" cy="1717101"/>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449381" y="4022708"/>
            <a:ext cx="1148521" cy="1717101"/>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505040" y="3742475"/>
            <a:ext cx="2472057" cy="2245792"/>
          </a:xfrm>
          <a:prstGeom prst="ellipse">
            <a:avLst/>
          </a:prstGeom>
          <a:solidFill>
            <a:srgbClr val="FFFF00">
              <a:alpha val="1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779738" y="5349943"/>
            <a:ext cx="3977586" cy="1477328"/>
          </a:xfrm>
          <a:prstGeom prst="rect">
            <a:avLst/>
          </a:prstGeom>
          <a:noFill/>
        </p:spPr>
        <p:txBody>
          <a:bodyPr wrap="square" rtlCol="0">
            <a:spAutoFit/>
          </a:bodyPr>
          <a:lstStyle/>
          <a:p>
            <a:pPr>
              <a:buFont typeface="Arial" pitchFamily="34" charset="0"/>
              <a:buChar char="•"/>
            </a:pPr>
            <a:r>
              <a:rPr lang="en-US" dirty="0" smtClean="0">
                <a:solidFill>
                  <a:srgbClr val="7B01BF"/>
                </a:solidFill>
              </a:rPr>
              <a:t> </a:t>
            </a:r>
            <a:r>
              <a:rPr lang="en-US" dirty="0" err="1" smtClean="0">
                <a:solidFill>
                  <a:srgbClr val="7B01BF"/>
                </a:solidFill>
              </a:rPr>
              <a:t>EncFS</a:t>
            </a:r>
            <a:r>
              <a:rPr lang="en-US" dirty="0" smtClean="0">
                <a:solidFill>
                  <a:srgbClr val="7B01BF"/>
                </a:solidFill>
              </a:rPr>
              <a:t>: nice -20</a:t>
            </a:r>
          </a:p>
          <a:p>
            <a:pPr>
              <a:buFont typeface="Arial" pitchFamily="34" charset="0"/>
              <a:buChar char="•"/>
            </a:pPr>
            <a:r>
              <a:rPr lang="en-US" dirty="0" smtClean="0">
                <a:solidFill>
                  <a:srgbClr val="7B01BF"/>
                </a:solidFill>
              </a:rPr>
              <a:t> </a:t>
            </a:r>
            <a:r>
              <a:rPr lang="en-US" dirty="0" err="1" smtClean="0">
                <a:solidFill>
                  <a:srgbClr val="7B01BF"/>
                </a:solidFill>
              </a:rPr>
              <a:t>cuda</a:t>
            </a:r>
            <a:r>
              <a:rPr lang="en-US" dirty="0" smtClean="0">
                <a:solidFill>
                  <a:srgbClr val="7B01BF"/>
                </a:solidFill>
              </a:rPr>
              <a:t>-*: nice +19</a:t>
            </a:r>
          </a:p>
          <a:p>
            <a:pPr>
              <a:buFont typeface="Arial" pitchFamily="34" charset="0"/>
              <a:buChar char="•"/>
            </a:pPr>
            <a:r>
              <a:rPr lang="en-US" dirty="0" smtClean="0">
                <a:solidFill>
                  <a:srgbClr val="7B01BF"/>
                </a:solidFill>
              </a:rPr>
              <a:t> AES:</a:t>
            </a:r>
            <a:r>
              <a:rPr lang="en-US" dirty="0" smtClean="0">
                <a:solidFill>
                  <a:srgbClr val="7B01BF"/>
                </a:solidFill>
                <a:sym typeface="Wingdings" pitchFamily="2" charset="2"/>
              </a:rPr>
              <a:t> XTS chaining</a:t>
            </a:r>
            <a:endParaRPr lang="en-US" dirty="0" smtClean="0">
              <a:solidFill>
                <a:srgbClr val="7B01BF"/>
              </a:solidFill>
            </a:endParaRPr>
          </a:p>
          <a:p>
            <a:pPr>
              <a:buFont typeface="Arial" pitchFamily="34" charset="0"/>
              <a:buChar char="•"/>
            </a:pPr>
            <a:r>
              <a:rPr lang="en-US" dirty="0" smtClean="0">
                <a:solidFill>
                  <a:srgbClr val="7B01BF"/>
                </a:solidFill>
              </a:rPr>
              <a:t> SATA SSD, RAID</a:t>
            </a:r>
          </a:p>
          <a:p>
            <a:pPr>
              <a:buFont typeface="Arial" pitchFamily="34" charset="0"/>
              <a:buChar char="•"/>
            </a:pPr>
            <a:r>
              <a:rPr lang="en-US" dirty="0">
                <a:solidFill>
                  <a:srgbClr val="7B01BF"/>
                </a:solidFill>
              </a:rPr>
              <a:t> </a:t>
            </a:r>
            <a:r>
              <a:rPr lang="en-US" dirty="0" smtClean="0">
                <a:solidFill>
                  <a:srgbClr val="7B01BF"/>
                </a:solidFill>
              </a:rPr>
              <a:t>seq. R/W 200 MB</a:t>
            </a:r>
            <a:endParaRPr lang="en-US" dirty="0">
              <a:solidFill>
                <a:srgbClr val="7B01BF"/>
              </a:solidFill>
            </a:endParaRPr>
          </a:p>
        </p:txBody>
      </p:sp>
      <p:sp>
        <p:nvSpPr>
          <p:cNvPr id="51" name="TextBox 50"/>
          <p:cNvSpPr txBox="1"/>
          <p:nvPr/>
        </p:nvSpPr>
        <p:spPr>
          <a:xfrm>
            <a:off x="5772386" y="3177752"/>
            <a:ext cx="3323492" cy="584775"/>
          </a:xfrm>
          <a:prstGeom prst="rect">
            <a:avLst/>
          </a:prstGeom>
          <a:solidFill>
            <a:srgbClr val="FFFF00"/>
          </a:solidFill>
        </p:spPr>
        <p:txBody>
          <a:bodyPr wrap="square" rtlCol="0">
            <a:spAutoFit/>
          </a:bodyPr>
          <a:lstStyle/>
          <a:p>
            <a:r>
              <a:rPr lang="en-US" sz="1600" dirty="0" smtClean="0">
                <a:solidFill>
                  <a:srgbClr val="3333FF"/>
                </a:solidFill>
              </a:rPr>
              <a:t>Simple GPU usage accounting</a:t>
            </a:r>
          </a:p>
          <a:p>
            <a:pPr marL="285750" indent="-285750">
              <a:buFont typeface="Arial" pitchFamily="34" charset="0"/>
              <a:buChar char="•"/>
            </a:pPr>
            <a:r>
              <a:rPr lang="en-US" sz="1600" dirty="0" smtClean="0">
                <a:solidFill>
                  <a:srgbClr val="3333FF"/>
                </a:solidFill>
              </a:rPr>
              <a:t>Restores performance</a:t>
            </a:r>
          </a:p>
        </p:txBody>
      </p:sp>
    </p:spTree>
    <p:extLst>
      <p:ext uri="{BB962C8B-B14F-4D97-AF65-F5344CB8AC3E}">
        <p14:creationId xmlns:p14="http://schemas.microsoft.com/office/powerpoint/2010/main" val="327858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0" presetClass="exit" presetSubtype="0" fill="hold" grpId="1" nodeType="withEffect">
                                  <p:stCondLst>
                                    <p:cond delay="0"/>
                                  </p:stCondLst>
                                  <p:childTnLst>
                                    <p:animEffect transition="out" filter="fade">
                                      <p:cBhvr>
                                        <p:cTn id="12" dur="500"/>
                                        <p:tgtEl>
                                          <p:spTgt spid="46"/>
                                        </p:tgtEl>
                                      </p:cBhvr>
                                    </p:animEffect>
                                    <p:set>
                                      <p:cBhvr>
                                        <p:cTn id="13" dur="1" fill="hold">
                                          <p:stCondLst>
                                            <p:cond delay="499"/>
                                          </p:stCondLst>
                                        </p:cTn>
                                        <p:tgtEl>
                                          <p:spTgt spid="46"/>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par>
                                <p:cTn id="20" presetID="10" presetClass="exit" presetSubtype="0" fill="hold" grpId="1" nodeType="withEffect">
                                  <p:stCondLst>
                                    <p:cond delay="0"/>
                                  </p:stCondLst>
                                  <p:childTnLst>
                                    <p:animEffect transition="out" filter="fade">
                                      <p:cBhvr>
                                        <p:cTn id="21" dur="500"/>
                                        <p:tgtEl>
                                          <p:spTgt spid="47"/>
                                        </p:tgtEl>
                                      </p:cBhvr>
                                    </p:animEffect>
                                    <p:set>
                                      <p:cBhvr>
                                        <p:cTn id="22" dur="1" fill="hold">
                                          <p:stCondLst>
                                            <p:cond delay="499"/>
                                          </p:stCondLst>
                                        </p:cTn>
                                        <p:tgtEl>
                                          <p:spTgt spid="4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0" presetClass="exit" presetSubtype="0" fill="hold" grpId="1"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4" grpId="0" animBg="1"/>
      <p:bldP spid="46" grpId="0" animBg="1"/>
      <p:bldP spid="46" grpId="1" animBg="1"/>
      <p:bldP spid="47" grpId="0" animBg="1"/>
      <p:bldP spid="47" grpId="1" animBg="1"/>
      <p:bldP spid="48" grpId="0" animBg="1"/>
      <p:bldP spid="48" grpId="1" animBg="1"/>
      <p:bldP spid="49" grpId="0" animBg="1"/>
      <p:bldP spid="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lumMod val="75000"/>
                  </a:schemeClr>
                </a:solidFill>
              </a:rPr>
              <a:t>The case for OS support</a:t>
            </a:r>
          </a:p>
          <a:p>
            <a:r>
              <a:rPr lang="en-US" dirty="0" smtClean="0">
                <a:solidFill>
                  <a:schemeClr val="bg1">
                    <a:lumMod val="75000"/>
                  </a:schemeClr>
                </a:solidFill>
              </a:rPr>
              <a:t>PTask: Dataflow for GPUs</a:t>
            </a:r>
          </a:p>
          <a:p>
            <a:r>
              <a:rPr lang="en-US" dirty="0" smtClean="0">
                <a:solidFill>
                  <a:schemeClr val="bg1">
                    <a:lumMod val="75000"/>
                  </a:schemeClr>
                </a:solidFill>
              </a:rPr>
              <a:t>Evaluation</a:t>
            </a:r>
          </a:p>
          <a:p>
            <a:r>
              <a:rPr lang="en-US" dirty="0" smtClean="0"/>
              <a:t>Related Work</a:t>
            </a:r>
          </a:p>
          <a:p>
            <a:r>
              <a:rPr lang="en-US" dirty="0" smtClean="0"/>
              <a:t>Conclusion</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28</a:t>
            </a:fld>
            <a:endParaRPr lang="en-US"/>
          </a:p>
        </p:txBody>
      </p:sp>
    </p:spTree>
    <p:extLst>
      <p:ext uri="{BB962C8B-B14F-4D97-AF65-F5344CB8AC3E}">
        <p14:creationId xmlns:p14="http://schemas.microsoft.com/office/powerpoint/2010/main" val="154126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13180"/>
            <a:ext cx="8229600" cy="4525962"/>
          </a:xfrm>
        </p:spPr>
        <p:txBody>
          <a:bodyPr/>
          <a:lstStyle/>
          <a:p>
            <a:r>
              <a:rPr lang="en-US" sz="2400" dirty="0" smtClean="0"/>
              <a:t>OS support for </a:t>
            </a:r>
            <a:r>
              <a:rPr lang="en-US" sz="2400" dirty="0"/>
              <a:t>h</a:t>
            </a:r>
            <a:r>
              <a:rPr lang="en-US" sz="2400" dirty="0" smtClean="0"/>
              <a:t>eterogeneous platforms:</a:t>
            </a:r>
          </a:p>
          <a:p>
            <a:pPr lvl="1"/>
            <a:r>
              <a:rPr lang="en-US" sz="2000" dirty="0" smtClean="0"/>
              <a:t>Helios </a:t>
            </a:r>
            <a:r>
              <a:rPr lang="en-US" sz="1400" b="1" dirty="0" smtClean="0"/>
              <a:t>[Nightingale 09], </a:t>
            </a:r>
            <a:r>
              <a:rPr lang="en-US" sz="2000" dirty="0" err="1" smtClean="0"/>
              <a:t>BarrelFish</a:t>
            </a:r>
            <a:r>
              <a:rPr lang="en-US" sz="2000" dirty="0" smtClean="0"/>
              <a:t> </a:t>
            </a:r>
            <a:r>
              <a:rPr lang="en-US" sz="1400" b="1" dirty="0" smtClean="0"/>
              <a:t>[Baumann 09] ,</a:t>
            </a:r>
            <a:r>
              <a:rPr lang="en-US" sz="2000" dirty="0" err="1" smtClean="0"/>
              <a:t>Offcodes</a:t>
            </a:r>
            <a:r>
              <a:rPr lang="en-US" sz="2000" dirty="0" smtClean="0"/>
              <a:t> </a:t>
            </a:r>
            <a:r>
              <a:rPr lang="en-US" sz="1400" b="1" dirty="0" smtClean="0"/>
              <a:t>[</a:t>
            </a:r>
            <a:r>
              <a:rPr lang="en-US" sz="1400" b="1" dirty="0" err="1" smtClean="0"/>
              <a:t>Weinsberg</a:t>
            </a:r>
            <a:r>
              <a:rPr lang="en-US" sz="1400" b="1" dirty="0" smtClean="0"/>
              <a:t> 08]</a:t>
            </a:r>
          </a:p>
          <a:p>
            <a:r>
              <a:rPr lang="en-US" sz="2400" dirty="0" smtClean="0"/>
              <a:t>GPU Scheduling</a:t>
            </a:r>
          </a:p>
          <a:p>
            <a:pPr lvl="1"/>
            <a:r>
              <a:rPr lang="en-US" sz="2000" dirty="0" err="1" smtClean="0"/>
              <a:t>TimeGraph</a:t>
            </a:r>
            <a:r>
              <a:rPr lang="en-US" sz="2000" dirty="0" smtClean="0"/>
              <a:t> </a:t>
            </a:r>
            <a:r>
              <a:rPr lang="en-US" sz="1400" b="1" dirty="0" smtClean="0"/>
              <a:t>[Kato 11],  </a:t>
            </a:r>
            <a:r>
              <a:rPr lang="en-US" sz="2000" dirty="0" smtClean="0"/>
              <a:t>Pegasus </a:t>
            </a:r>
            <a:r>
              <a:rPr lang="en-US" sz="1400" b="1" dirty="0" smtClean="0"/>
              <a:t>[Gupta 11]</a:t>
            </a:r>
            <a:endParaRPr lang="en-US" sz="900" b="1" dirty="0" smtClean="0"/>
          </a:p>
          <a:p>
            <a:r>
              <a:rPr lang="en-US" sz="2400" dirty="0" smtClean="0"/>
              <a:t>Graph-based programming models</a:t>
            </a:r>
          </a:p>
          <a:p>
            <a:pPr lvl="1"/>
            <a:r>
              <a:rPr lang="en-US" sz="2000" dirty="0" smtClean="0"/>
              <a:t>Synthesis </a:t>
            </a:r>
            <a:r>
              <a:rPr lang="en-US" sz="1400" b="1" dirty="0" smtClean="0"/>
              <a:t>[</a:t>
            </a:r>
            <a:r>
              <a:rPr lang="en-US" sz="1400" b="1" dirty="0" err="1" smtClean="0"/>
              <a:t>Masselin</a:t>
            </a:r>
            <a:r>
              <a:rPr lang="en-US" sz="1400" b="1" dirty="0" smtClean="0"/>
              <a:t> 89]</a:t>
            </a:r>
          </a:p>
          <a:p>
            <a:pPr lvl="1"/>
            <a:r>
              <a:rPr lang="en-US" sz="2000" dirty="0" smtClean="0"/>
              <a:t>Monsoon/Id </a:t>
            </a:r>
            <a:r>
              <a:rPr lang="en-US" sz="1400" b="1" dirty="0" smtClean="0"/>
              <a:t>[</a:t>
            </a:r>
            <a:r>
              <a:rPr lang="en-US" sz="1400" b="1" dirty="0" err="1" smtClean="0"/>
              <a:t>Arvind</a:t>
            </a:r>
            <a:r>
              <a:rPr lang="en-US" sz="1400" b="1" dirty="0" smtClean="0"/>
              <a:t>]</a:t>
            </a:r>
            <a:endParaRPr lang="en-US" sz="2000" b="1" dirty="0" smtClean="0"/>
          </a:p>
          <a:p>
            <a:pPr lvl="1"/>
            <a:r>
              <a:rPr lang="en-US" sz="2000" dirty="0" smtClean="0"/>
              <a:t>Dryad </a:t>
            </a:r>
            <a:r>
              <a:rPr lang="en-US" sz="1400" b="1" dirty="0" smtClean="0"/>
              <a:t>[</a:t>
            </a:r>
            <a:r>
              <a:rPr lang="en-US" sz="1400" b="1" dirty="0" err="1" smtClean="0"/>
              <a:t>Isard</a:t>
            </a:r>
            <a:r>
              <a:rPr lang="en-US" sz="1400" b="1" dirty="0" smtClean="0"/>
              <a:t> 07]</a:t>
            </a:r>
          </a:p>
          <a:p>
            <a:pPr lvl="1"/>
            <a:r>
              <a:rPr lang="en-US" sz="2000" dirty="0" err="1" smtClean="0"/>
              <a:t>StreamIt</a:t>
            </a:r>
            <a:r>
              <a:rPr lang="en-US" sz="2000" dirty="0" smtClean="0"/>
              <a:t> </a:t>
            </a:r>
            <a:r>
              <a:rPr lang="en-US" sz="1400" b="1" dirty="0" smtClean="0"/>
              <a:t>[</a:t>
            </a:r>
            <a:r>
              <a:rPr lang="en-US" sz="1400" b="1" dirty="0" err="1" smtClean="0"/>
              <a:t>Thies</a:t>
            </a:r>
            <a:r>
              <a:rPr lang="en-US" sz="1400" b="1" dirty="0" smtClean="0"/>
              <a:t> 02]</a:t>
            </a:r>
          </a:p>
          <a:p>
            <a:pPr lvl="1"/>
            <a:r>
              <a:rPr lang="en-US" sz="2000" dirty="0" smtClean="0"/>
              <a:t>DirectShow </a:t>
            </a:r>
          </a:p>
          <a:p>
            <a:pPr lvl="1"/>
            <a:r>
              <a:rPr lang="en-US" sz="2000" dirty="0" smtClean="0"/>
              <a:t>TCP Offload </a:t>
            </a:r>
            <a:r>
              <a:rPr lang="en-US" sz="1400" b="1" dirty="0" smtClean="0"/>
              <a:t>[</a:t>
            </a:r>
            <a:r>
              <a:rPr lang="en-US" sz="1400" b="1" dirty="0" err="1" smtClean="0"/>
              <a:t>Currid</a:t>
            </a:r>
            <a:r>
              <a:rPr lang="en-US" sz="1400" b="1" dirty="0" smtClean="0"/>
              <a:t> 04]</a:t>
            </a:r>
          </a:p>
          <a:p>
            <a:r>
              <a:rPr lang="en-US" sz="2400" dirty="0"/>
              <a:t>Tasking</a:t>
            </a:r>
          </a:p>
          <a:p>
            <a:pPr lvl="1"/>
            <a:r>
              <a:rPr lang="en-US" sz="2000" dirty="0" smtClean="0"/>
              <a:t>Tessellation</a:t>
            </a:r>
            <a:r>
              <a:rPr lang="en-US" sz="2000" dirty="0"/>
              <a:t>, Apple GCD, …</a:t>
            </a:r>
          </a:p>
          <a:p>
            <a:pPr lvl="1"/>
            <a:endParaRPr lang="en-US" sz="1400" b="1" dirty="0" smtClean="0"/>
          </a:p>
        </p:txBody>
      </p:sp>
      <p:sp>
        <p:nvSpPr>
          <p:cNvPr id="3" name="Title 2"/>
          <p:cNvSpPr>
            <a:spLocks noGrp="1"/>
          </p:cNvSpPr>
          <p:nvPr>
            <p:ph type="title"/>
          </p:nvPr>
        </p:nvSpPr>
        <p:spPr/>
        <p:txBody>
          <a:bodyPr/>
          <a:lstStyle/>
          <a:p>
            <a:r>
              <a:rPr lang="en-US" dirty="0" smtClean="0"/>
              <a:t>Related Work</a:t>
            </a:r>
            <a:endParaRPr lang="en-US"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29</a:t>
            </a:fld>
            <a:endParaRPr lang="en-US"/>
          </a:p>
        </p:txBody>
      </p:sp>
    </p:spTree>
    <p:extLst>
      <p:ext uri="{BB962C8B-B14F-4D97-AF65-F5344CB8AC3E}">
        <p14:creationId xmlns:p14="http://schemas.microsoft.com/office/powerpoint/2010/main" val="2945301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lots of GPUs</a:t>
            </a:r>
          </a:p>
          <a:p>
            <a:pPr lvl="1"/>
            <a:r>
              <a:rPr lang="en-US" dirty="0"/>
              <a:t>3 of top 5 </a:t>
            </a:r>
            <a:r>
              <a:rPr lang="en-US" dirty="0" smtClean="0"/>
              <a:t>supercomputers use </a:t>
            </a:r>
            <a:r>
              <a:rPr lang="en-US" dirty="0"/>
              <a:t>GPUs </a:t>
            </a:r>
          </a:p>
          <a:p>
            <a:pPr lvl="1"/>
            <a:r>
              <a:rPr lang="en-US" dirty="0" smtClean="0"/>
              <a:t>In all </a:t>
            </a:r>
            <a:r>
              <a:rPr lang="en-US" dirty="0"/>
              <a:t>new PCs, smart phones </a:t>
            </a:r>
            <a:r>
              <a:rPr lang="en-US" dirty="0" smtClean="0"/>
              <a:t>tablets </a:t>
            </a:r>
          </a:p>
          <a:p>
            <a:pPr lvl="1"/>
            <a:r>
              <a:rPr lang="en-US" dirty="0" smtClean="0"/>
              <a:t>Great for gaming and HPC/batch</a:t>
            </a:r>
          </a:p>
          <a:p>
            <a:pPr lvl="1"/>
            <a:r>
              <a:rPr lang="en-US" sz="2400" b="1" i="1" dirty="0" smtClean="0">
                <a:solidFill>
                  <a:srgbClr val="FF0000"/>
                </a:solidFill>
              </a:rPr>
              <a:t>Unusable in other application domains</a:t>
            </a:r>
            <a:endParaRPr lang="en-US" b="1" i="1" dirty="0" smtClean="0">
              <a:solidFill>
                <a:srgbClr val="FF0000"/>
              </a:solidFill>
            </a:endParaRPr>
          </a:p>
          <a:p>
            <a:r>
              <a:rPr lang="en-US" dirty="0" smtClean="0"/>
              <a:t>GPU programing challenges</a:t>
            </a:r>
            <a:endParaRPr lang="en-US" i="1" dirty="0" smtClean="0"/>
          </a:p>
          <a:p>
            <a:pPr lvl="1"/>
            <a:r>
              <a:rPr lang="en-US" dirty="0" err="1" smtClean="0"/>
              <a:t>GPU+main</a:t>
            </a:r>
            <a:r>
              <a:rPr lang="en-US" dirty="0" smtClean="0"/>
              <a:t> memory disjoint</a:t>
            </a:r>
          </a:p>
          <a:p>
            <a:pPr lvl="1"/>
            <a:r>
              <a:rPr lang="en-US" sz="2400" b="1" i="1" dirty="0" smtClean="0">
                <a:solidFill>
                  <a:srgbClr val="FF0000"/>
                </a:solidFill>
              </a:rPr>
              <a:t>Treated as I/O device by OS</a:t>
            </a:r>
          </a:p>
          <a:p>
            <a:endParaRPr lang="en-US" dirty="0"/>
          </a:p>
        </p:txBody>
      </p:sp>
      <p:sp>
        <p:nvSpPr>
          <p:cNvPr id="3" name="Title 2"/>
          <p:cNvSpPr>
            <a:spLocks noGrp="1"/>
          </p:cNvSpPr>
          <p:nvPr>
            <p:ph type="title"/>
          </p:nvPr>
        </p:nvSpPr>
        <p:spPr/>
        <p:txBody>
          <a:bodyPr/>
          <a:lstStyle/>
          <a:p>
            <a:r>
              <a:rPr lang="en-US" dirty="0" smtClean="0"/>
              <a:t>Motivation</a:t>
            </a:r>
            <a:endParaRPr lang="en-US" dirty="0"/>
          </a:p>
        </p:txBody>
      </p:sp>
      <p:sp>
        <p:nvSpPr>
          <p:cNvPr id="7" name="Rectangle 6"/>
          <p:cNvSpPr/>
          <p:nvPr/>
        </p:nvSpPr>
        <p:spPr>
          <a:xfrm>
            <a:off x="4197927" y="2411705"/>
            <a:ext cx="4946073" cy="7545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smtClean="0">
                <a:solidFill>
                  <a:srgbClr val="3333FF"/>
                </a:solidFill>
              </a:rPr>
              <a:t>These two things are related:</a:t>
            </a:r>
          </a:p>
          <a:p>
            <a:r>
              <a:rPr lang="en-US" sz="2400" dirty="0" smtClean="0">
                <a:solidFill>
                  <a:srgbClr val="3333FF"/>
                </a:solidFill>
              </a:rPr>
              <a:t>   We need OS abstractions</a:t>
            </a:r>
          </a:p>
        </p:txBody>
      </p:sp>
      <p:cxnSp>
        <p:nvCxnSpPr>
          <p:cNvPr id="8" name="Straight Arrow Connector 7"/>
          <p:cNvCxnSpPr/>
          <p:nvPr/>
        </p:nvCxnSpPr>
        <p:spPr>
          <a:xfrm flipH="1">
            <a:off x="3314700" y="2655359"/>
            <a:ext cx="762483" cy="5109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14700" y="3001723"/>
            <a:ext cx="762482" cy="16248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3</a:t>
            </a:fld>
            <a:endParaRPr lang="en-US"/>
          </a:p>
        </p:txBody>
      </p:sp>
    </p:spTree>
    <p:extLst>
      <p:ext uri="{BB962C8B-B14F-4D97-AF65-F5344CB8AC3E}">
        <p14:creationId xmlns:p14="http://schemas.microsoft.com/office/powerpoint/2010/main" val="1061527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OS abstractions for GPUs are critical</a:t>
            </a:r>
            <a:endParaRPr lang="en-US" sz="2800" dirty="0"/>
          </a:p>
          <a:p>
            <a:pPr lvl="1"/>
            <a:r>
              <a:rPr lang="en-US" sz="2400" dirty="0" smtClean="0"/>
              <a:t>Enable fairness </a:t>
            </a:r>
            <a:r>
              <a:rPr lang="en-US" sz="2400" dirty="0"/>
              <a:t>&amp; </a:t>
            </a:r>
            <a:r>
              <a:rPr lang="en-US" sz="2400" dirty="0" smtClean="0"/>
              <a:t>priority</a:t>
            </a:r>
          </a:p>
          <a:p>
            <a:pPr lvl="1"/>
            <a:r>
              <a:rPr lang="en-US" sz="2400" dirty="0" smtClean="0"/>
              <a:t>OS can use the GPU</a:t>
            </a:r>
          </a:p>
          <a:p>
            <a:r>
              <a:rPr lang="en-US" sz="2800" dirty="0" smtClean="0"/>
              <a:t>Dataflow: a good fit abstraction</a:t>
            </a:r>
          </a:p>
          <a:p>
            <a:pPr lvl="1"/>
            <a:r>
              <a:rPr lang="en-US" sz="2400" dirty="0" smtClean="0"/>
              <a:t>system manages data movement</a:t>
            </a:r>
            <a:endParaRPr lang="en-US" sz="2400" dirty="0"/>
          </a:p>
          <a:p>
            <a:pPr lvl="1"/>
            <a:r>
              <a:rPr lang="en-US" sz="2400" dirty="0" smtClean="0"/>
              <a:t>performance benefits significant</a:t>
            </a:r>
          </a:p>
          <a:p>
            <a:pPr>
              <a:buNone/>
            </a:pPr>
            <a:endParaRPr lang="en-US" sz="2800" dirty="0" smtClean="0"/>
          </a:p>
          <a:p>
            <a:endParaRPr lang="en-US" sz="2800" dirty="0" smtClean="0"/>
          </a:p>
          <a:p>
            <a:pPr>
              <a:buNone/>
            </a:pPr>
            <a:endParaRPr lang="en-US" sz="2800" dirty="0" smtClean="0"/>
          </a:p>
          <a:p>
            <a:endParaRPr lang="en-US" sz="2800" dirty="0" smtClean="0"/>
          </a:p>
        </p:txBody>
      </p:sp>
      <p:sp>
        <p:nvSpPr>
          <p:cNvPr id="3" name="Title 2"/>
          <p:cNvSpPr>
            <a:spLocks noGrp="1"/>
          </p:cNvSpPr>
          <p:nvPr>
            <p:ph type="title"/>
          </p:nvPr>
        </p:nvSpPr>
        <p:spPr/>
        <p:txBody>
          <a:bodyPr/>
          <a:lstStyle/>
          <a:p>
            <a:r>
              <a:rPr lang="en-US" dirty="0" smtClean="0"/>
              <a:t>Conclusions</a:t>
            </a:r>
            <a:endParaRPr lang="en-US" dirty="0"/>
          </a:p>
        </p:txBody>
      </p:sp>
      <p:sp>
        <p:nvSpPr>
          <p:cNvPr id="4" name="TextBox 3"/>
          <p:cNvSpPr txBox="1"/>
          <p:nvPr/>
        </p:nvSpPr>
        <p:spPr>
          <a:xfrm>
            <a:off x="3657600" y="5537200"/>
            <a:ext cx="3882794" cy="523220"/>
          </a:xfrm>
          <a:prstGeom prst="rect">
            <a:avLst/>
          </a:prstGeom>
          <a:noFill/>
        </p:spPr>
        <p:txBody>
          <a:bodyPr wrap="none" rtlCol="0">
            <a:spAutoFit/>
          </a:bodyPr>
          <a:lstStyle/>
          <a:p>
            <a:r>
              <a:rPr lang="en-US" sz="2800" i="1" dirty="0" smtClean="0">
                <a:solidFill>
                  <a:schemeClr val="accent6"/>
                </a:solidFill>
              </a:rPr>
              <a:t>Thank you. Questions?</a:t>
            </a:r>
            <a:endParaRPr lang="en-US" sz="2800" i="1" dirty="0">
              <a:solidFill>
                <a:schemeClr val="accent6"/>
              </a:solidFill>
            </a:endParaRPr>
          </a:p>
        </p:txBody>
      </p:sp>
      <p:sp>
        <p:nvSpPr>
          <p:cNvPr id="5" name="Footer Placeholder 4"/>
          <p:cNvSpPr>
            <a:spLocks noGrp="1"/>
          </p:cNvSpPr>
          <p:nvPr>
            <p:ph type="ftr" sz="quarter" idx="11"/>
          </p:nvPr>
        </p:nvSpPr>
        <p:spPr/>
        <p:txBody>
          <a:bodyPr/>
          <a:lstStyle/>
          <a:p>
            <a:pPr>
              <a:defRPr/>
            </a:pPr>
            <a:r>
              <a:rPr lang="en-US" smtClean="0"/>
              <a:t>PTask SOSP 2011</a:t>
            </a:r>
            <a:endParaRPr lang="en-US"/>
          </a:p>
        </p:txBody>
      </p:sp>
      <p:sp>
        <p:nvSpPr>
          <p:cNvPr id="6" name="Slide Number Placeholder 5"/>
          <p:cNvSpPr>
            <a:spLocks noGrp="1"/>
          </p:cNvSpPr>
          <p:nvPr>
            <p:ph type="sldNum" sz="quarter" idx="12"/>
          </p:nvPr>
        </p:nvSpPr>
        <p:spPr/>
        <p:txBody>
          <a:bodyPr/>
          <a:lstStyle/>
          <a:p>
            <a:pPr>
              <a:defRPr/>
            </a:pPr>
            <a:fld id="{03F728EE-31D2-42FA-AFA6-A8A3204126FE}" type="slidenum">
              <a:rPr lang="en-US" smtClean="0"/>
              <a:pPr>
                <a:defRPr/>
              </a:pPr>
              <a:t>30</a:t>
            </a:fld>
            <a:endParaRPr lang="en-US"/>
          </a:p>
        </p:txBody>
      </p:sp>
    </p:spTree>
    <p:extLst>
      <p:ext uri="{BB962C8B-B14F-4D97-AF65-F5344CB8AC3E}">
        <p14:creationId xmlns:p14="http://schemas.microsoft.com/office/powerpoint/2010/main" val="89600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case for OS support</a:t>
            </a:r>
          </a:p>
          <a:p>
            <a:r>
              <a:rPr lang="en-US" dirty="0" err="1" smtClean="0"/>
              <a:t>PTask</a:t>
            </a:r>
            <a:r>
              <a:rPr lang="en-US" dirty="0" smtClean="0"/>
              <a:t>: Dataflow for GPUs</a:t>
            </a:r>
          </a:p>
          <a:p>
            <a:r>
              <a:rPr lang="en-US" dirty="0" smtClean="0"/>
              <a:t>Evaluation</a:t>
            </a:r>
          </a:p>
          <a:p>
            <a:r>
              <a:rPr lang="en-US" dirty="0" smtClean="0"/>
              <a:t>Related Work</a:t>
            </a:r>
          </a:p>
          <a:p>
            <a:r>
              <a:rPr lang="en-US" dirty="0" smtClean="0"/>
              <a:t>Conclusion</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
        <p:nvSpPr>
          <p:cNvPr id="4" name="Footer Placeholder 3"/>
          <p:cNvSpPr>
            <a:spLocks noGrp="1"/>
          </p:cNvSpPr>
          <p:nvPr>
            <p:ph type="ftr" sz="quarter" idx="11"/>
          </p:nvPr>
        </p:nvSpPr>
        <p:spPr/>
        <p:txBody>
          <a:bodyPr/>
          <a:lstStyle/>
          <a:p>
            <a:pPr>
              <a:defRPr/>
            </a:pPr>
            <a:r>
              <a:rPr lang="en-US" smtClean="0"/>
              <a:t>PTask SOSP 2011</a:t>
            </a:r>
            <a:endParaRPr lang="en-US"/>
          </a:p>
        </p:txBody>
      </p:sp>
      <p:sp>
        <p:nvSpPr>
          <p:cNvPr id="5" name="Slide Number Placeholder 4"/>
          <p:cNvSpPr>
            <a:spLocks noGrp="1"/>
          </p:cNvSpPr>
          <p:nvPr>
            <p:ph type="sldNum" sz="quarter" idx="12"/>
          </p:nvPr>
        </p:nvSpPr>
        <p:spPr/>
        <p:txBody>
          <a:bodyPr/>
          <a:lstStyle/>
          <a:p>
            <a:pPr>
              <a:defRPr/>
            </a:pPr>
            <a:fld id="{03F728EE-31D2-42FA-AFA6-A8A3204126FE}" type="slidenum">
              <a:rPr lang="en-US" smtClean="0"/>
              <a:pPr>
                <a:defRPr/>
              </a:pPr>
              <a:t>4</a:t>
            </a:fld>
            <a:endParaRPr lang="en-US"/>
          </a:p>
        </p:txBody>
      </p:sp>
    </p:spTree>
    <p:extLst>
      <p:ext uri="{BB962C8B-B14F-4D97-AF65-F5344CB8AC3E}">
        <p14:creationId xmlns:p14="http://schemas.microsoft.com/office/powerpoint/2010/main" val="863030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Traditional OS-Level abstractions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040205" y="2116612"/>
            <a:ext cx="5086879" cy="2917078"/>
          </a:xfrm>
          <a:prstGeom prst="rect">
            <a:avLst/>
          </a:prstGeom>
          <a:noFill/>
          <a:ln w="9525">
            <a:noFill/>
            <a:miter lim="800000"/>
            <a:headEnd/>
            <a:tailEnd/>
          </a:ln>
        </p:spPr>
      </p:pic>
      <p:sp>
        <p:nvSpPr>
          <p:cNvPr id="8" name="Oval 7"/>
          <p:cNvSpPr/>
          <p:nvPr/>
        </p:nvSpPr>
        <p:spPr>
          <a:xfrm>
            <a:off x="2666083" y="2686402"/>
            <a:ext cx="5012266" cy="939804"/>
          </a:xfrm>
          <a:prstGeom prst="ellipse">
            <a:avLst/>
          </a:prstGeom>
          <a:solidFill>
            <a:srgbClr val="FFFF00">
              <a:alpha val="1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7816" y="2381508"/>
            <a:ext cx="1809150" cy="646331"/>
          </a:xfrm>
          <a:prstGeom prst="rect">
            <a:avLst/>
          </a:prstGeom>
          <a:noFill/>
        </p:spPr>
        <p:txBody>
          <a:bodyPr wrap="none" rtlCol="0">
            <a:spAutoFit/>
          </a:bodyPr>
          <a:lstStyle/>
          <a:p>
            <a:r>
              <a:rPr lang="en-US" dirty="0" smtClean="0"/>
              <a:t>programmer-</a:t>
            </a:r>
          </a:p>
          <a:p>
            <a:r>
              <a:rPr lang="en-US" dirty="0" smtClean="0"/>
              <a:t>visible interface</a:t>
            </a:r>
            <a:endParaRPr lang="en-US" dirty="0"/>
          </a:p>
        </p:txBody>
      </p:sp>
      <p:cxnSp>
        <p:nvCxnSpPr>
          <p:cNvPr id="11" name="Straight Arrow Connector 10"/>
          <p:cNvCxnSpPr>
            <a:endCxn id="8" idx="2"/>
          </p:cNvCxnSpPr>
          <p:nvPr/>
        </p:nvCxnSpPr>
        <p:spPr>
          <a:xfrm>
            <a:off x="1904083" y="3008140"/>
            <a:ext cx="762000" cy="1481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666083" y="3603885"/>
            <a:ext cx="5012266" cy="939804"/>
          </a:xfrm>
          <a:prstGeom prst="ellipse">
            <a:avLst/>
          </a:prstGeom>
          <a:solidFill>
            <a:srgbClr val="FFFF00">
              <a:alpha val="1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0947" y="3482212"/>
            <a:ext cx="1428596" cy="646331"/>
          </a:xfrm>
          <a:prstGeom prst="rect">
            <a:avLst/>
          </a:prstGeom>
          <a:noFill/>
        </p:spPr>
        <p:txBody>
          <a:bodyPr wrap="none" rtlCol="0">
            <a:spAutoFit/>
          </a:bodyPr>
          <a:lstStyle/>
          <a:p>
            <a:r>
              <a:rPr lang="en-US" dirty="0" smtClean="0"/>
              <a:t>OS-level </a:t>
            </a:r>
          </a:p>
          <a:p>
            <a:r>
              <a:rPr lang="en-US" dirty="0" smtClean="0"/>
              <a:t>abstractions</a:t>
            </a:r>
            <a:endParaRPr lang="en-US" dirty="0"/>
          </a:p>
        </p:txBody>
      </p:sp>
      <p:cxnSp>
        <p:nvCxnSpPr>
          <p:cNvPr id="15" name="Straight Arrow Connector 14"/>
          <p:cNvCxnSpPr>
            <a:endCxn id="13" idx="2"/>
          </p:cNvCxnSpPr>
          <p:nvPr/>
        </p:nvCxnSpPr>
        <p:spPr>
          <a:xfrm>
            <a:off x="1582352" y="3891719"/>
            <a:ext cx="1083731" cy="1820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3077" name="Picture 5"/>
          <p:cNvPicPr>
            <a:picLocks noChangeAspect="1" noChangeArrowheads="1"/>
          </p:cNvPicPr>
          <p:nvPr/>
        </p:nvPicPr>
        <p:blipFill>
          <a:blip r:embed="rId3" cstate="print"/>
          <a:srcRect/>
          <a:stretch>
            <a:fillRect/>
          </a:stretch>
        </p:blipFill>
        <p:spPr bwMode="auto">
          <a:xfrm>
            <a:off x="3036499" y="4469072"/>
            <a:ext cx="4821524" cy="570970"/>
          </a:xfrm>
          <a:prstGeom prst="rect">
            <a:avLst/>
          </a:prstGeom>
          <a:noFill/>
          <a:ln w="9525">
            <a:noFill/>
            <a:miter lim="800000"/>
            <a:headEnd/>
            <a:tailEnd/>
          </a:ln>
        </p:spPr>
      </p:pic>
      <p:sp>
        <p:nvSpPr>
          <p:cNvPr id="23" name="Oval 22"/>
          <p:cNvSpPr/>
          <p:nvPr/>
        </p:nvSpPr>
        <p:spPr>
          <a:xfrm>
            <a:off x="2666083" y="4268241"/>
            <a:ext cx="5012266" cy="939804"/>
          </a:xfrm>
          <a:prstGeom prst="ellipse">
            <a:avLst/>
          </a:prstGeom>
          <a:solidFill>
            <a:srgbClr val="FFFF00">
              <a:alpha val="1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90147" y="4091812"/>
            <a:ext cx="1313180" cy="646331"/>
          </a:xfrm>
          <a:prstGeom prst="rect">
            <a:avLst/>
          </a:prstGeom>
          <a:noFill/>
        </p:spPr>
        <p:txBody>
          <a:bodyPr wrap="none" rtlCol="0">
            <a:spAutoFit/>
          </a:bodyPr>
          <a:lstStyle/>
          <a:p>
            <a:r>
              <a:rPr lang="en-US" dirty="0" smtClean="0"/>
              <a:t>Hardware  </a:t>
            </a:r>
          </a:p>
          <a:p>
            <a:r>
              <a:rPr lang="en-US" dirty="0" smtClean="0"/>
              <a:t>interface</a:t>
            </a:r>
            <a:endParaRPr lang="en-US" dirty="0"/>
          </a:p>
        </p:txBody>
      </p:sp>
      <p:cxnSp>
        <p:nvCxnSpPr>
          <p:cNvPr id="25" name="Straight Arrow Connector 24"/>
          <p:cNvCxnSpPr>
            <a:endCxn id="23" idx="2"/>
          </p:cNvCxnSpPr>
          <p:nvPr/>
        </p:nvCxnSpPr>
        <p:spPr>
          <a:xfrm>
            <a:off x="1582352" y="4556075"/>
            <a:ext cx="1083731" cy="1820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70042" y="5597111"/>
            <a:ext cx="7404591" cy="369332"/>
          </a:xfrm>
          <a:prstGeom prst="rect">
            <a:avLst/>
          </a:prstGeom>
          <a:noFill/>
        </p:spPr>
        <p:txBody>
          <a:bodyPr wrap="none" rtlCol="0">
            <a:spAutoFit/>
          </a:bodyPr>
          <a:lstStyle/>
          <a:p>
            <a:r>
              <a:rPr lang="en-US" b="1" i="1" dirty="0" smtClean="0"/>
              <a:t>1:1 correspondence between OS-level and user-level abstractions</a:t>
            </a:r>
            <a:endParaRPr lang="en-US" b="1" i="1" dirty="0"/>
          </a:p>
        </p:txBody>
      </p:sp>
      <p:sp>
        <p:nvSpPr>
          <p:cNvPr id="2" name="Footer Placeholder 1"/>
          <p:cNvSpPr>
            <a:spLocks noGrp="1"/>
          </p:cNvSpPr>
          <p:nvPr>
            <p:ph type="ftr" sz="quarter" idx="11"/>
          </p:nvPr>
        </p:nvSpPr>
        <p:spPr/>
        <p:txBody>
          <a:bodyPr/>
          <a:lstStyle/>
          <a:p>
            <a:pPr>
              <a:defRPr/>
            </a:pPr>
            <a:r>
              <a:rPr lang="en-US" smtClean="0"/>
              <a:t>PTask SOSP 2011</a:t>
            </a:r>
            <a:endParaRPr lang="en-US"/>
          </a:p>
        </p:txBody>
      </p:sp>
      <p:sp>
        <p:nvSpPr>
          <p:cNvPr id="4" name="Slide Number Placeholder 3"/>
          <p:cNvSpPr>
            <a:spLocks noGrp="1"/>
          </p:cNvSpPr>
          <p:nvPr>
            <p:ph type="sldNum" sz="quarter" idx="12"/>
          </p:nvPr>
        </p:nvSpPr>
        <p:spPr/>
        <p:txBody>
          <a:bodyPr/>
          <a:lstStyle/>
          <a:p>
            <a:pPr>
              <a:defRPr/>
            </a:pPr>
            <a:fld id="{03F728EE-31D2-42FA-AFA6-A8A3204126FE}" type="slidenum">
              <a:rPr lang="en-US" smtClean="0"/>
              <a:pPr>
                <a:defRPr/>
              </a:pPr>
              <a:t>5</a:t>
            </a:fld>
            <a:endParaRPr lang="en-US"/>
          </a:p>
        </p:txBody>
      </p:sp>
    </p:spTree>
    <p:extLst>
      <p:ext uri="{BB962C8B-B14F-4D97-AF65-F5344CB8AC3E}">
        <p14:creationId xmlns:p14="http://schemas.microsoft.com/office/powerpoint/2010/main" val="156432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077"/>
                                        </p:tgtEl>
                                      </p:cBhvr>
                                    </p:animEffect>
                                    <p:set>
                                      <p:cBhvr>
                                        <p:cTn id="7" dur="1" fill="hold">
                                          <p:stCondLst>
                                            <p:cond delay="1999"/>
                                          </p:stCondLst>
                                        </p:cTn>
                                        <p:tgtEl>
                                          <p:spTgt spid="3077"/>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2000"/>
                                        <p:tgtEl>
                                          <p:spTgt spid="23"/>
                                        </p:tgtEl>
                                      </p:cBhvr>
                                    </p:animEffect>
                                    <p:set>
                                      <p:cBhvr>
                                        <p:cTn id="10" dur="1" fill="hold">
                                          <p:stCondLst>
                                            <p:cond delay="1999"/>
                                          </p:stCondLst>
                                        </p:cTn>
                                        <p:tgtEl>
                                          <p:spTgt spid="2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25"/>
                                        </p:tgtEl>
                                      </p:cBhvr>
                                    </p:animEffect>
                                    <p:set>
                                      <p:cBhvr>
                                        <p:cTn id="13" dur="1" fill="hold">
                                          <p:stCondLst>
                                            <p:cond delay="1999"/>
                                          </p:stCondLst>
                                        </p:cTn>
                                        <p:tgtEl>
                                          <p:spTgt spid="25"/>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2000"/>
                                        <p:tgtEl>
                                          <p:spTgt spid="24"/>
                                        </p:tgtEl>
                                      </p:cBhvr>
                                    </p:animEffect>
                                    <p:set>
                                      <p:cBhvr>
                                        <p:cTn id="16" dur="1" fill="hold">
                                          <p:stCondLst>
                                            <p:cond delay="1999"/>
                                          </p:stCondLst>
                                        </p:cTn>
                                        <p:tgtEl>
                                          <p:spTgt spid="24"/>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2000"/>
                                        <p:tgtEl>
                                          <p:spTgt spid="30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0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20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0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23" grpId="1" animBg="1"/>
      <p:bldP spid="24" grpId="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753255" y="1875457"/>
            <a:ext cx="5381625" cy="3086100"/>
            <a:chOff x="2753255" y="1179409"/>
            <a:chExt cx="5381625" cy="3086100"/>
          </a:xfrm>
        </p:grpSpPr>
        <p:pic>
          <p:nvPicPr>
            <p:cNvPr id="4098" name="Picture 2"/>
            <p:cNvPicPr>
              <a:picLocks noChangeAspect="1" noChangeArrowheads="1"/>
            </p:cNvPicPr>
            <p:nvPr/>
          </p:nvPicPr>
          <p:blipFill>
            <a:blip r:embed="rId2" cstate="print"/>
            <a:srcRect/>
            <a:stretch>
              <a:fillRect/>
            </a:stretch>
          </p:blipFill>
          <p:spPr bwMode="auto">
            <a:xfrm>
              <a:off x="2753255" y="1179409"/>
              <a:ext cx="5381625" cy="3086100"/>
            </a:xfrm>
            <a:prstGeom prst="rect">
              <a:avLst/>
            </a:prstGeom>
            <a:noFill/>
            <a:ln w="9525">
              <a:noFill/>
              <a:miter lim="800000"/>
              <a:headEnd/>
              <a:tailEnd/>
            </a:ln>
          </p:spPr>
        </p:pic>
        <p:sp>
          <p:nvSpPr>
            <p:cNvPr id="5" name="Rectangle 4"/>
            <p:cNvSpPr/>
            <p:nvPr/>
          </p:nvSpPr>
          <p:spPr>
            <a:xfrm>
              <a:off x="2766902" y="1947248"/>
              <a:ext cx="4439115" cy="84813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r>
                <a:rPr lang="en-US" dirty="0" smtClean="0">
                  <a:solidFill>
                    <a:schemeClr val="tx1"/>
                  </a:solidFill>
                </a:rPr>
                <a:t>DirectX/CUDA/</a:t>
              </a:r>
              <a:r>
                <a:rPr lang="en-US" dirty="0" err="1" smtClean="0">
                  <a:solidFill>
                    <a:schemeClr val="tx1"/>
                  </a:solidFill>
                </a:rPr>
                <a:t>OpenCL</a:t>
              </a:r>
              <a:r>
                <a:rPr lang="en-US" dirty="0" smtClean="0">
                  <a:solidFill>
                    <a:schemeClr val="tx1"/>
                  </a:solidFill>
                </a:rPr>
                <a:t> Runtime</a:t>
              </a:r>
              <a:endParaRPr lang="en-US" dirty="0">
                <a:solidFill>
                  <a:schemeClr val="tx1"/>
                </a:solidFill>
              </a:endParaRPr>
            </a:p>
          </p:txBody>
        </p:sp>
        <p:sp>
          <p:nvSpPr>
            <p:cNvPr id="17" name="Rectangle 16"/>
            <p:cNvSpPr/>
            <p:nvPr/>
          </p:nvSpPr>
          <p:spPr>
            <a:xfrm>
              <a:off x="5771871" y="1994848"/>
              <a:ext cx="1378420" cy="50467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Language Integration</a:t>
              </a:r>
              <a:endParaRPr lang="en-US" sz="1600" dirty="0">
                <a:solidFill>
                  <a:schemeClr val="tx1"/>
                </a:solidFill>
              </a:endParaRPr>
            </a:p>
          </p:txBody>
        </p:sp>
        <p:sp>
          <p:nvSpPr>
            <p:cNvPr id="18" name="Rectangle 17"/>
            <p:cNvSpPr/>
            <p:nvPr/>
          </p:nvSpPr>
          <p:spPr>
            <a:xfrm>
              <a:off x="4300159" y="1997120"/>
              <a:ext cx="1378420" cy="50467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Shaders</a:t>
              </a:r>
              <a:r>
                <a:rPr lang="en-US" sz="1600" dirty="0" smtClean="0">
                  <a:solidFill>
                    <a:schemeClr val="tx1"/>
                  </a:solidFill>
                </a:rPr>
                <a:t>/</a:t>
              </a:r>
            </a:p>
            <a:p>
              <a:pPr algn="ctr"/>
              <a:r>
                <a:rPr lang="en-US" sz="1600" dirty="0" smtClean="0">
                  <a:solidFill>
                    <a:schemeClr val="tx1"/>
                  </a:solidFill>
                </a:rPr>
                <a:t>Kernels</a:t>
              </a:r>
              <a:endParaRPr lang="en-US" sz="1600" dirty="0">
                <a:solidFill>
                  <a:schemeClr val="tx1"/>
                </a:solidFill>
              </a:endParaRPr>
            </a:p>
          </p:txBody>
        </p:sp>
        <p:sp>
          <p:nvSpPr>
            <p:cNvPr id="19" name="Rectangle 18"/>
            <p:cNvSpPr/>
            <p:nvPr/>
          </p:nvSpPr>
          <p:spPr>
            <a:xfrm>
              <a:off x="2826175" y="1997120"/>
              <a:ext cx="1378420" cy="50467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GPGPU</a:t>
              </a:r>
            </a:p>
            <a:p>
              <a:pPr algn="ctr"/>
              <a:r>
                <a:rPr lang="en-US" sz="1600" dirty="0" smtClean="0">
                  <a:solidFill>
                    <a:schemeClr val="tx1"/>
                  </a:solidFill>
                </a:rPr>
                <a:t>APIs</a:t>
              </a:r>
              <a:endParaRPr lang="en-US" sz="1600" dirty="0">
                <a:solidFill>
                  <a:schemeClr val="tx1"/>
                </a:solidFill>
              </a:endParaRPr>
            </a:p>
          </p:txBody>
        </p:sp>
      </p:grpSp>
      <p:sp>
        <p:nvSpPr>
          <p:cNvPr id="3" name="Title 2"/>
          <p:cNvSpPr>
            <a:spLocks noGrp="1"/>
          </p:cNvSpPr>
          <p:nvPr>
            <p:ph type="title"/>
          </p:nvPr>
        </p:nvSpPr>
        <p:spPr/>
        <p:txBody>
          <a:bodyPr/>
          <a:lstStyle/>
          <a:p>
            <a:r>
              <a:rPr lang="en-US" dirty="0" smtClean="0"/>
              <a:t>GPU Abstractions</a:t>
            </a:r>
            <a:endParaRPr lang="en-US" dirty="0"/>
          </a:p>
        </p:txBody>
      </p:sp>
      <p:sp>
        <p:nvSpPr>
          <p:cNvPr id="7" name="Oval 6"/>
          <p:cNvSpPr/>
          <p:nvPr/>
        </p:nvSpPr>
        <p:spPr>
          <a:xfrm>
            <a:off x="2527301" y="2429301"/>
            <a:ext cx="5012266" cy="1266840"/>
          </a:xfrm>
          <a:prstGeom prst="ellipse">
            <a:avLst/>
          </a:prstGeom>
          <a:solidFill>
            <a:srgbClr val="FFFF00">
              <a:alpha val="1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4058" y="2349390"/>
            <a:ext cx="1809150" cy="646331"/>
          </a:xfrm>
          <a:prstGeom prst="rect">
            <a:avLst/>
          </a:prstGeom>
          <a:noFill/>
        </p:spPr>
        <p:txBody>
          <a:bodyPr wrap="none" rtlCol="0">
            <a:spAutoFit/>
          </a:bodyPr>
          <a:lstStyle/>
          <a:p>
            <a:r>
              <a:rPr lang="en-US" dirty="0" smtClean="0"/>
              <a:t>programmer-</a:t>
            </a:r>
          </a:p>
          <a:p>
            <a:r>
              <a:rPr lang="en-US" dirty="0" smtClean="0"/>
              <a:t>visible interface</a:t>
            </a:r>
            <a:endParaRPr lang="en-US" dirty="0"/>
          </a:p>
        </p:txBody>
      </p:sp>
      <p:cxnSp>
        <p:nvCxnSpPr>
          <p:cNvPr id="9" name="Straight Arrow Connector 8"/>
          <p:cNvCxnSpPr>
            <a:endCxn id="7" idx="2"/>
          </p:cNvCxnSpPr>
          <p:nvPr/>
        </p:nvCxnSpPr>
        <p:spPr>
          <a:xfrm>
            <a:off x="1765301" y="2895977"/>
            <a:ext cx="762000" cy="1667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392811" y="3534256"/>
            <a:ext cx="1363135" cy="939804"/>
          </a:xfrm>
          <a:prstGeom prst="ellipse">
            <a:avLst/>
          </a:prstGeom>
          <a:solidFill>
            <a:srgbClr val="FFFF00">
              <a:alpha val="1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9453" y="3750733"/>
            <a:ext cx="1402948" cy="646331"/>
          </a:xfrm>
          <a:prstGeom prst="rect">
            <a:avLst/>
          </a:prstGeom>
          <a:noFill/>
        </p:spPr>
        <p:txBody>
          <a:bodyPr wrap="none" rtlCol="0">
            <a:spAutoFit/>
          </a:bodyPr>
          <a:lstStyle/>
          <a:p>
            <a:r>
              <a:rPr lang="en-US" dirty="0" smtClean="0"/>
              <a:t>1 OS-level </a:t>
            </a:r>
          </a:p>
          <a:p>
            <a:r>
              <a:rPr lang="en-US" dirty="0" smtClean="0"/>
              <a:t>abstraction!</a:t>
            </a:r>
          </a:p>
        </p:txBody>
      </p:sp>
      <p:cxnSp>
        <p:nvCxnSpPr>
          <p:cNvPr id="12" name="Straight Arrow Connector 11"/>
          <p:cNvCxnSpPr>
            <a:endCxn id="10" idx="2"/>
          </p:cNvCxnSpPr>
          <p:nvPr/>
        </p:nvCxnSpPr>
        <p:spPr>
          <a:xfrm>
            <a:off x="1607268" y="3822090"/>
            <a:ext cx="2785543" cy="1820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a:defRPr/>
            </a:pPr>
            <a:r>
              <a:rPr lang="en-US" smtClean="0"/>
              <a:t>PTask SOSP 2011</a:t>
            </a:r>
            <a:endParaRPr lang="en-US"/>
          </a:p>
        </p:txBody>
      </p:sp>
      <p:sp>
        <p:nvSpPr>
          <p:cNvPr id="4" name="Slide Number Placeholder 3"/>
          <p:cNvSpPr>
            <a:spLocks noGrp="1"/>
          </p:cNvSpPr>
          <p:nvPr>
            <p:ph type="sldNum" sz="quarter" idx="12"/>
          </p:nvPr>
        </p:nvSpPr>
        <p:spPr/>
        <p:txBody>
          <a:bodyPr/>
          <a:lstStyle/>
          <a:p>
            <a:pPr>
              <a:defRPr/>
            </a:pPr>
            <a:fld id="{03F728EE-31D2-42FA-AFA6-A8A3204126FE}" type="slidenum">
              <a:rPr lang="en-US" smtClean="0"/>
              <a:pPr>
                <a:defRPr/>
              </a:pPr>
              <a:t>6</a:t>
            </a:fld>
            <a:endParaRPr lang="en-US"/>
          </a:p>
        </p:txBody>
      </p:sp>
      <p:sp>
        <p:nvSpPr>
          <p:cNvPr id="13" name="Rectangle 12"/>
          <p:cNvSpPr/>
          <p:nvPr/>
        </p:nvSpPr>
        <p:spPr>
          <a:xfrm>
            <a:off x="2231203" y="5411184"/>
            <a:ext cx="4919088" cy="11155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Tx/>
              <a:buAutoNum type="arabicPeriod"/>
            </a:pPr>
            <a:r>
              <a:rPr lang="en-US" sz="2000" dirty="0" smtClean="0">
                <a:solidFill>
                  <a:srgbClr val="3333FF"/>
                </a:solidFill>
              </a:rPr>
              <a:t>No kernel-facing API</a:t>
            </a:r>
            <a:endParaRPr lang="en-US" sz="2000" dirty="0">
              <a:solidFill>
                <a:srgbClr val="3333FF"/>
              </a:solidFill>
            </a:endParaRPr>
          </a:p>
          <a:p>
            <a:pPr marL="514350" indent="-514350">
              <a:buAutoNum type="arabicPeriod"/>
            </a:pPr>
            <a:r>
              <a:rPr lang="en-US" sz="2000" dirty="0" smtClean="0">
                <a:solidFill>
                  <a:srgbClr val="3333FF"/>
                </a:solidFill>
              </a:rPr>
              <a:t>No OS resource-management</a:t>
            </a:r>
          </a:p>
          <a:p>
            <a:pPr marL="514350" indent="-514350">
              <a:buAutoNum type="arabicPeriod"/>
            </a:pPr>
            <a:r>
              <a:rPr lang="en-US" sz="2000" dirty="0" smtClean="0">
                <a:solidFill>
                  <a:srgbClr val="3333FF"/>
                </a:solidFill>
              </a:rPr>
              <a:t>Poor </a:t>
            </a:r>
            <a:r>
              <a:rPr lang="en-US" sz="2000" dirty="0" err="1" smtClean="0">
                <a:solidFill>
                  <a:srgbClr val="3333FF"/>
                </a:solidFill>
              </a:rPr>
              <a:t>composability</a:t>
            </a:r>
            <a:endParaRPr lang="en-US" sz="2000" dirty="0" smtClean="0">
              <a:solidFill>
                <a:srgbClr val="3333FF"/>
              </a:solidFill>
            </a:endParaRPr>
          </a:p>
        </p:txBody>
      </p:sp>
    </p:spTree>
    <p:extLst>
      <p:ext uri="{BB962C8B-B14F-4D97-AF65-F5344CB8AC3E}">
        <p14:creationId xmlns:p14="http://schemas.microsoft.com/office/powerpoint/2010/main" val="34089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1"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CPU-bound processes hurt GPUs</a:t>
            </a:r>
            <a:endParaRPr lang="en-US" dirty="0"/>
          </a:p>
        </p:txBody>
      </p:sp>
      <p:sp>
        <p:nvSpPr>
          <p:cNvPr id="6" name="TextBox 5"/>
          <p:cNvSpPr txBox="1"/>
          <p:nvPr/>
        </p:nvSpPr>
        <p:spPr>
          <a:xfrm>
            <a:off x="5801124" y="5358669"/>
            <a:ext cx="3175869" cy="1200329"/>
          </a:xfrm>
          <a:prstGeom prst="rect">
            <a:avLst/>
          </a:prstGeom>
          <a:noFill/>
        </p:spPr>
        <p:txBody>
          <a:bodyPr wrap="none" rtlCol="0">
            <a:spAutoFit/>
          </a:bodyPr>
          <a:lstStyle/>
          <a:p>
            <a:pPr>
              <a:buFont typeface="Arial" pitchFamily="34" charset="0"/>
              <a:buChar char="•"/>
            </a:pPr>
            <a:r>
              <a:rPr lang="en-US" dirty="0" smtClean="0">
                <a:solidFill>
                  <a:srgbClr val="7B01BF"/>
                </a:solidFill>
              </a:rPr>
              <a:t> Image-convolution in CUDA</a:t>
            </a:r>
          </a:p>
          <a:p>
            <a:pPr>
              <a:buFont typeface="Arial" pitchFamily="34" charset="0"/>
              <a:buChar char="•"/>
            </a:pPr>
            <a:r>
              <a:rPr lang="en-US" dirty="0" smtClean="0">
                <a:solidFill>
                  <a:srgbClr val="7B01BF"/>
                </a:solidFill>
              </a:rPr>
              <a:t> Windows 7 x64 8GB RAM</a:t>
            </a:r>
          </a:p>
          <a:p>
            <a:pPr>
              <a:buFont typeface="Arial" pitchFamily="34" charset="0"/>
              <a:buChar char="•"/>
            </a:pPr>
            <a:r>
              <a:rPr lang="en-US" dirty="0" smtClean="0">
                <a:solidFill>
                  <a:srgbClr val="7B01BF"/>
                </a:solidFill>
              </a:rPr>
              <a:t> Intel Core 2 Quad 2.66GHz</a:t>
            </a:r>
          </a:p>
          <a:p>
            <a:pPr>
              <a:buFont typeface="Arial" pitchFamily="34" charset="0"/>
              <a:buChar char="•"/>
            </a:pPr>
            <a:r>
              <a:rPr lang="en-US" dirty="0" smtClean="0">
                <a:solidFill>
                  <a:srgbClr val="7B01BF"/>
                </a:solidFill>
              </a:rPr>
              <a:t> </a:t>
            </a:r>
            <a:r>
              <a:rPr lang="en-US" dirty="0" err="1" smtClean="0">
                <a:solidFill>
                  <a:srgbClr val="7B01BF"/>
                </a:solidFill>
              </a:rPr>
              <a:t>nVidia</a:t>
            </a:r>
            <a:r>
              <a:rPr lang="en-US" dirty="0" smtClean="0">
                <a:solidFill>
                  <a:srgbClr val="7B01BF"/>
                </a:solidFill>
              </a:rPr>
              <a:t> </a:t>
            </a:r>
            <a:r>
              <a:rPr lang="en-US" dirty="0" err="1" smtClean="0">
                <a:solidFill>
                  <a:srgbClr val="7B01BF"/>
                </a:solidFill>
              </a:rPr>
              <a:t>GeForce</a:t>
            </a:r>
            <a:r>
              <a:rPr lang="en-US" dirty="0" smtClean="0">
                <a:solidFill>
                  <a:srgbClr val="7B01BF"/>
                </a:solidFill>
              </a:rPr>
              <a:t> GT230</a:t>
            </a:r>
            <a:endParaRPr lang="en-US" dirty="0">
              <a:solidFill>
                <a:srgbClr val="7B01BF"/>
              </a:solidFill>
            </a:endParaRPr>
          </a:p>
        </p:txBody>
      </p:sp>
      <p:sp>
        <p:nvSpPr>
          <p:cNvPr id="7" name="TextBox 6"/>
          <p:cNvSpPr txBox="1"/>
          <p:nvPr/>
        </p:nvSpPr>
        <p:spPr>
          <a:xfrm>
            <a:off x="-187056" y="3008119"/>
            <a:ext cx="2544286" cy="369332"/>
          </a:xfrm>
          <a:prstGeom prst="rect">
            <a:avLst/>
          </a:prstGeom>
          <a:noFill/>
          <a:scene3d>
            <a:camera prst="orthographicFront">
              <a:rot lat="0" lon="0" rev="5400000"/>
            </a:camera>
            <a:lightRig rig="threePt" dir="t"/>
          </a:scene3d>
        </p:spPr>
        <p:txBody>
          <a:bodyPr wrap="none" rtlCol="0">
            <a:spAutoFit/>
          </a:bodyPr>
          <a:lstStyle/>
          <a:p>
            <a:r>
              <a:rPr lang="en-US" dirty="0" smtClean="0"/>
              <a:t>invocations per second</a:t>
            </a:r>
            <a:endParaRPr lang="en-US" dirty="0"/>
          </a:p>
        </p:txBody>
      </p:sp>
      <p:sp>
        <p:nvSpPr>
          <p:cNvPr id="9" name="TextBox 8"/>
          <p:cNvSpPr txBox="1"/>
          <p:nvPr/>
        </p:nvSpPr>
        <p:spPr>
          <a:xfrm>
            <a:off x="674243" y="4828839"/>
            <a:ext cx="1050288" cy="584775"/>
          </a:xfrm>
          <a:prstGeom prst="rect">
            <a:avLst/>
          </a:prstGeom>
          <a:noFill/>
        </p:spPr>
        <p:txBody>
          <a:bodyPr wrap="none" rtlCol="0">
            <a:spAutoFit/>
          </a:bodyPr>
          <a:lstStyle/>
          <a:p>
            <a:r>
              <a:rPr lang="en-US" sz="1600" i="1" dirty="0" smtClean="0"/>
              <a:t>Higher is </a:t>
            </a:r>
          </a:p>
          <a:p>
            <a:r>
              <a:rPr lang="en-US" sz="1600" i="1" dirty="0" smtClean="0"/>
              <a:t>better</a:t>
            </a:r>
            <a:endParaRPr lang="en-US" sz="1600" i="1" dirty="0"/>
          </a:p>
        </p:txBody>
      </p:sp>
      <p:graphicFrame>
        <p:nvGraphicFramePr>
          <p:cNvPr id="8" name="Chart 7"/>
          <p:cNvGraphicFramePr>
            <a:graphicFrameLocks/>
          </p:cNvGraphicFramePr>
          <p:nvPr>
            <p:extLst>
              <p:ext uri="{D42A27DB-BD31-4B8C-83A1-F6EECF244321}">
                <p14:modId xmlns:p14="http://schemas.microsoft.com/office/powerpoint/2010/main" val="2590052860"/>
              </p:ext>
            </p:extLst>
          </p:nvPr>
        </p:nvGraphicFramePr>
        <p:xfrm>
          <a:off x="1610231" y="1429913"/>
          <a:ext cx="6060281" cy="3895075"/>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p:cNvSpPr/>
          <p:nvPr/>
        </p:nvSpPr>
        <p:spPr>
          <a:xfrm>
            <a:off x="242047" y="5415821"/>
            <a:ext cx="6104467" cy="1089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3333FF"/>
                </a:solidFill>
              </a:rPr>
              <a:t>CPU scheduler and GPU scheduler not integrated!</a:t>
            </a:r>
          </a:p>
        </p:txBody>
      </p:sp>
      <p:sp>
        <p:nvSpPr>
          <p:cNvPr id="2" name="Footer Placeholder 1"/>
          <p:cNvSpPr>
            <a:spLocks noGrp="1"/>
          </p:cNvSpPr>
          <p:nvPr>
            <p:ph type="ftr" sz="quarter" idx="11"/>
          </p:nvPr>
        </p:nvSpPr>
        <p:spPr/>
        <p:txBody>
          <a:bodyPr/>
          <a:lstStyle/>
          <a:p>
            <a:pPr>
              <a:defRPr/>
            </a:pPr>
            <a:r>
              <a:rPr lang="en-US" smtClean="0"/>
              <a:t>PTask SOSP 2011</a:t>
            </a:r>
            <a:endParaRPr lang="en-US"/>
          </a:p>
        </p:txBody>
      </p:sp>
      <p:sp>
        <p:nvSpPr>
          <p:cNvPr id="4" name="Slide Number Placeholder 3"/>
          <p:cNvSpPr>
            <a:spLocks noGrp="1"/>
          </p:cNvSpPr>
          <p:nvPr>
            <p:ph type="sldNum" sz="quarter" idx="12"/>
          </p:nvPr>
        </p:nvSpPr>
        <p:spPr/>
        <p:txBody>
          <a:bodyPr/>
          <a:lstStyle/>
          <a:p>
            <a:pPr>
              <a:defRPr/>
            </a:pPr>
            <a:fld id="{03F728EE-31D2-42FA-AFA6-A8A3204126FE}" type="slidenum">
              <a:rPr lang="en-US" smtClean="0"/>
              <a:pPr>
                <a:defRPr/>
              </a:pPr>
              <a:t>7</a:t>
            </a:fld>
            <a:endParaRPr lang="en-US"/>
          </a:p>
        </p:txBody>
      </p:sp>
    </p:spTree>
    <p:extLst>
      <p:ext uri="{BB962C8B-B14F-4D97-AF65-F5344CB8AC3E}">
        <p14:creationId xmlns:p14="http://schemas.microsoft.com/office/powerpoint/2010/main" val="260163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GPU-bound processes hurt CPUs</a:t>
            </a:r>
            <a:endParaRPr lang="en-US" dirty="0"/>
          </a:p>
        </p:txBody>
      </p:sp>
      <p:sp>
        <p:nvSpPr>
          <p:cNvPr id="6" name="TextBox 5"/>
          <p:cNvSpPr txBox="1"/>
          <p:nvPr/>
        </p:nvSpPr>
        <p:spPr>
          <a:xfrm>
            <a:off x="5854700" y="5638800"/>
            <a:ext cx="3124573" cy="923330"/>
          </a:xfrm>
          <a:prstGeom prst="rect">
            <a:avLst/>
          </a:prstGeom>
          <a:noFill/>
        </p:spPr>
        <p:txBody>
          <a:bodyPr wrap="none" rtlCol="0">
            <a:spAutoFit/>
          </a:bodyPr>
          <a:lstStyle/>
          <a:p>
            <a:pPr>
              <a:buFont typeface="Arial" pitchFamily="34" charset="0"/>
              <a:buChar char="•"/>
            </a:pPr>
            <a:r>
              <a:rPr lang="en-US" dirty="0" smtClean="0"/>
              <a:t> Windows 7 x64 8GB RAM</a:t>
            </a:r>
          </a:p>
          <a:p>
            <a:pPr>
              <a:buFont typeface="Arial" pitchFamily="34" charset="0"/>
              <a:buChar char="•"/>
            </a:pPr>
            <a:r>
              <a:rPr lang="en-US" dirty="0" smtClean="0"/>
              <a:t> Intel Core 2 Quad 2.66GHz</a:t>
            </a:r>
          </a:p>
          <a:p>
            <a:pPr>
              <a:buFont typeface="Arial" pitchFamily="34" charset="0"/>
              <a:buChar char="•"/>
            </a:pPr>
            <a:r>
              <a:rPr lang="en-US" dirty="0" smtClean="0"/>
              <a:t> </a:t>
            </a:r>
            <a:r>
              <a:rPr lang="en-US" dirty="0" err="1" smtClean="0"/>
              <a:t>nVidia</a:t>
            </a:r>
            <a:r>
              <a:rPr lang="en-US" dirty="0" smtClean="0"/>
              <a:t> </a:t>
            </a:r>
            <a:r>
              <a:rPr lang="en-US" dirty="0" err="1" smtClean="0"/>
              <a:t>GeForce</a:t>
            </a:r>
            <a:r>
              <a:rPr lang="en-US" dirty="0" smtClean="0"/>
              <a:t> GT230</a:t>
            </a:r>
            <a:endParaRPr lang="en-US" dirty="0"/>
          </a:p>
        </p:txBody>
      </p:sp>
      <p:pic>
        <p:nvPicPr>
          <p:cNvPr id="2050" name="Picture 2" descr="C:\Users\rossbach\papers\osdi10gpu\figs\win7_DoS-2lines.png"/>
          <p:cNvPicPr>
            <a:picLocks noChangeAspect="1" noChangeArrowheads="1"/>
          </p:cNvPicPr>
          <p:nvPr/>
        </p:nvPicPr>
        <p:blipFill>
          <a:blip r:embed="rId2" cstate="print"/>
          <a:srcRect/>
          <a:stretch>
            <a:fillRect/>
          </a:stretch>
        </p:blipFill>
        <p:spPr bwMode="auto">
          <a:xfrm>
            <a:off x="1052021" y="1209365"/>
            <a:ext cx="7039958" cy="4439270"/>
          </a:xfrm>
          <a:prstGeom prst="rect">
            <a:avLst/>
          </a:prstGeom>
          <a:noFill/>
        </p:spPr>
      </p:pic>
      <p:sp>
        <p:nvSpPr>
          <p:cNvPr id="9" name="TextBox 8"/>
          <p:cNvSpPr txBox="1"/>
          <p:nvPr/>
        </p:nvSpPr>
        <p:spPr>
          <a:xfrm>
            <a:off x="813903" y="5221100"/>
            <a:ext cx="1301959" cy="584775"/>
          </a:xfrm>
          <a:prstGeom prst="rect">
            <a:avLst/>
          </a:prstGeom>
          <a:noFill/>
        </p:spPr>
        <p:txBody>
          <a:bodyPr wrap="none" rtlCol="0">
            <a:spAutoFit/>
          </a:bodyPr>
          <a:lstStyle/>
          <a:p>
            <a:r>
              <a:rPr lang="en-US" sz="1600" i="1" dirty="0" smtClean="0"/>
              <a:t>Flatter lines </a:t>
            </a:r>
          </a:p>
          <a:p>
            <a:r>
              <a:rPr lang="en-US" sz="1600" i="1" dirty="0" smtClean="0"/>
              <a:t>Are better</a:t>
            </a:r>
            <a:endParaRPr lang="en-US" sz="1600" i="1" dirty="0"/>
          </a:p>
        </p:txBody>
      </p:sp>
      <p:sp>
        <p:nvSpPr>
          <p:cNvPr id="7" name="Rectangle 6"/>
          <p:cNvSpPr/>
          <p:nvPr/>
        </p:nvSpPr>
        <p:spPr>
          <a:xfrm>
            <a:off x="6391690" y="3615396"/>
            <a:ext cx="2043968" cy="329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6388565" y="3722663"/>
            <a:ext cx="981075" cy="228600"/>
          </a:xfrm>
          <a:prstGeom prst="rect">
            <a:avLst/>
          </a:prstGeom>
          <a:noFill/>
          <a:ln w="9525">
            <a:noFill/>
            <a:miter lim="800000"/>
            <a:headEnd/>
            <a:tailEnd/>
          </a:ln>
        </p:spPr>
      </p:pic>
      <p:sp>
        <p:nvSpPr>
          <p:cNvPr id="8" name="Rectangle 7"/>
          <p:cNvSpPr/>
          <p:nvPr/>
        </p:nvSpPr>
        <p:spPr>
          <a:xfrm>
            <a:off x="2619579" y="3226777"/>
            <a:ext cx="6359693" cy="7181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3333FF"/>
                </a:solidFill>
              </a:rPr>
              <a:t>OS cannot prioritize cursor updates</a:t>
            </a:r>
          </a:p>
          <a:p>
            <a:pPr marL="457200" indent="-457200">
              <a:buFont typeface="Arial" pitchFamily="34" charset="0"/>
              <a:buChar char="•"/>
            </a:pPr>
            <a:r>
              <a:rPr lang="en-US" dirty="0" smtClean="0">
                <a:solidFill>
                  <a:srgbClr val="3333FF"/>
                </a:solidFill>
              </a:rPr>
              <a:t>WDDM + DWM + CUDA == dysfunction</a:t>
            </a:r>
          </a:p>
        </p:txBody>
      </p:sp>
      <p:sp>
        <p:nvSpPr>
          <p:cNvPr id="2" name="Footer Placeholder 1"/>
          <p:cNvSpPr>
            <a:spLocks noGrp="1"/>
          </p:cNvSpPr>
          <p:nvPr>
            <p:ph type="ftr" sz="quarter" idx="11"/>
          </p:nvPr>
        </p:nvSpPr>
        <p:spPr/>
        <p:txBody>
          <a:bodyPr/>
          <a:lstStyle/>
          <a:p>
            <a:pPr>
              <a:defRPr/>
            </a:pPr>
            <a:r>
              <a:rPr lang="en-US" smtClean="0"/>
              <a:t>PTask SOSP 2011</a:t>
            </a:r>
            <a:endParaRPr lang="en-US"/>
          </a:p>
        </p:txBody>
      </p:sp>
      <p:sp>
        <p:nvSpPr>
          <p:cNvPr id="4" name="Slide Number Placeholder 3"/>
          <p:cNvSpPr>
            <a:spLocks noGrp="1"/>
          </p:cNvSpPr>
          <p:nvPr>
            <p:ph type="sldNum" sz="quarter" idx="12"/>
          </p:nvPr>
        </p:nvSpPr>
        <p:spPr/>
        <p:txBody>
          <a:bodyPr/>
          <a:lstStyle/>
          <a:p>
            <a:pPr>
              <a:defRPr/>
            </a:pPr>
            <a:fld id="{03F728EE-31D2-42FA-AFA6-A8A3204126FE}" type="slidenum">
              <a:rPr lang="en-US" smtClean="0"/>
              <a:pPr>
                <a:defRPr/>
              </a:pPr>
              <a:t>8</a:t>
            </a:fld>
            <a:endParaRPr lang="en-US"/>
          </a:p>
        </p:txBody>
      </p:sp>
    </p:spTree>
    <p:extLst>
      <p:ext uri="{BB962C8B-B14F-4D97-AF65-F5344CB8AC3E}">
        <p14:creationId xmlns:p14="http://schemas.microsoft.com/office/powerpoint/2010/main" val="20673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Picture 3" descr="C:\cygwin\home\rossbach\papers\osdi10gpu\figs\point-cloud-hand.png"/>
          <p:cNvPicPr>
            <a:picLocks noChangeAspect="1" noChangeArrowheads="1"/>
          </p:cNvPicPr>
          <p:nvPr/>
        </p:nvPicPr>
        <p:blipFill>
          <a:blip r:embed="rId3" cstate="print"/>
          <a:srcRect/>
          <a:stretch>
            <a:fillRect/>
          </a:stretch>
        </p:blipFill>
        <p:spPr bwMode="auto">
          <a:xfrm>
            <a:off x="3737236" y="1339320"/>
            <a:ext cx="1947764" cy="1633443"/>
          </a:xfrm>
          <a:prstGeom prst="rect">
            <a:avLst/>
          </a:prstGeom>
          <a:noFill/>
        </p:spPr>
      </p:pic>
      <p:pic>
        <p:nvPicPr>
          <p:cNvPr id="25" name="Picture 4" descr="http://www.roeder-johnson.com/RJDocs/CADP200CameraNude.jpg"/>
          <p:cNvPicPr>
            <a:picLocks noChangeAspect="1" noChangeArrowheads="1"/>
          </p:cNvPicPr>
          <p:nvPr/>
        </p:nvPicPr>
        <p:blipFill>
          <a:blip r:embed="rId4" cstate="print"/>
          <a:srcRect/>
          <a:stretch>
            <a:fillRect/>
          </a:stretch>
        </p:blipFill>
        <p:spPr bwMode="auto">
          <a:xfrm>
            <a:off x="1290370" y="1745720"/>
            <a:ext cx="1032933" cy="774700"/>
          </a:xfrm>
          <a:prstGeom prst="rect">
            <a:avLst/>
          </a:prstGeom>
          <a:noFill/>
        </p:spPr>
      </p:pic>
      <p:sp>
        <p:nvSpPr>
          <p:cNvPr id="3" name="Title 2"/>
          <p:cNvSpPr>
            <a:spLocks noGrp="1"/>
          </p:cNvSpPr>
          <p:nvPr>
            <p:ph type="title"/>
          </p:nvPr>
        </p:nvSpPr>
        <p:spPr/>
        <p:txBody>
          <a:bodyPr>
            <a:normAutofit/>
          </a:bodyPr>
          <a:lstStyle/>
          <a:p>
            <a:r>
              <a:rPr lang="en-US" dirty="0" smtClean="0"/>
              <a:t>Composition: Gestural Interface</a:t>
            </a:r>
            <a:endParaRPr lang="en-US" dirty="0"/>
          </a:p>
        </p:txBody>
      </p:sp>
      <p:pic>
        <p:nvPicPr>
          <p:cNvPr id="323586" name="Picture 2" descr="http://machetera.files.wordpress.com/2009/08/20060727-minority_report_gestural_ui.jpg"/>
          <p:cNvPicPr>
            <a:picLocks noGrp="1" noChangeAspect="1" noChangeArrowheads="1"/>
          </p:cNvPicPr>
          <p:nvPr>
            <p:ph idx="1"/>
          </p:nvPr>
        </p:nvPicPr>
        <p:blipFill>
          <a:blip r:embed="rId5" cstate="print"/>
          <a:srcRect/>
          <a:stretch>
            <a:fillRect/>
          </a:stretch>
        </p:blipFill>
        <p:spPr bwMode="auto">
          <a:xfrm>
            <a:off x="5564057" y="4605337"/>
            <a:ext cx="3425303" cy="2135979"/>
          </a:xfrm>
          <a:prstGeom prst="rect">
            <a:avLst/>
          </a:prstGeom>
          <a:noFill/>
        </p:spPr>
      </p:pic>
      <p:sp>
        <p:nvSpPr>
          <p:cNvPr id="12" name="Rectangle 11"/>
          <p:cNvSpPr/>
          <p:nvPr/>
        </p:nvSpPr>
        <p:spPr>
          <a:xfrm>
            <a:off x="2238636" y="2431520"/>
            <a:ext cx="1498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capture</a:t>
            </a:r>
            <a:endParaRPr lang="en-US" dirty="0"/>
          </a:p>
        </p:txBody>
      </p:sp>
      <p:sp>
        <p:nvSpPr>
          <p:cNvPr id="15" name="Rectangle 14"/>
          <p:cNvSpPr/>
          <p:nvPr/>
        </p:nvSpPr>
        <p:spPr>
          <a:xfrm>
            <a:off x="5743254" y="3402670"/>
            <a:ext cx="149860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a:t>
            </a:r>
            <a:endParaRPr lang="en-US" dirty="0"/>
          </a:p>
        </p:txBody>
      </p:sp>
      <p:sp>
        <p:nvSpPr>
          <p:cNvPr id="16" name="Rectangle 15"/>
          <p:cNvSpPr/>
          <p:nvPr/>
        </p:nvSpPr>
        <p:spPr>
          <a:xfrm>
            <a:off x="2238636" y="3402670"/>
            <a:ext cx="149860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xform</a:t>
            </a:r>
            <a:endParaRPr lang="en-US" dirty="0"/>
          </a:p>
        </p:txBody>
      </p:sp>
      <p:sp>
        <p:nvSpPr>
          <p:cNvPr id="19" name="TextBox 18"/>
          <p:cNvSpPr txBox="1"/>
          <p:nvPr/>
        </p:nvSpPr>
        <p:spPr>
          <a:xfrm>
            <a:off x="5642086" y="1532595"/>
            <a:ext cx="954107" cy="646331"/>
          </a:xfrm>
          <a:prstGeom prst="rect">
            <a:avLst/>
          </a:prstGeom>
          <a:noFill/>
        </p:spPr>
        <p:txBody>
          <a:bodyPr wrap="none" rtlCol="0">
            <a:spAutoFit/>
          </a:bodyPr>
          <a:lstStyle/>
          <a:p>
            <a:r>
              <a:rPr lang="en-US" dirty="0" smtClean="0"/>
              <a:t>“Hand” </a:t>
            </a:r>
          </a:p>
          <a:p>
            <a:r>
              <a:rPr lang="en-US" dirty="0" smtClean="0"/>
              <a:t>events</a:t>
            </a:r>
            <a:endParaRPr lang="en-US" dirty="0"/>
          </a:p>
        </p:txBody>
      </p:sp>
      <p:pic>
        <p:nvPicPr>
          <p:cNvPr id="20" name="Picture 2" descr="http://astoriedcareer.com/hand.jpg"/>
          <p:cNvPicPr>
            <a:picLocks noChangeAspect="1" noChangeArrowheads="1"/>
          </p:cNvPicPr>
          <p:nvPr/>
        </p:nvPicPr>
        <p:blipFill>
          <a:blip r:embed="rId6" cstate="print"/>
          <a:srcRect/>
          <a:stretch>
            <a:fillRect/>
          </a:stretch>
        </p:blipFill>
        <p:spPr bwMode="auto">
          <a:xfrm>
            <a:off x="6600936" y="1414990"/>
            <a:ext cx="777875" cy="924053"/>
          </a:xfrm>
          <a:prstGeom prst="rect">
            <a:avLst/>
          </a:prstGeom>
          <a:noFill/>
        </p:spPr>
      </p:pic>
      <p:sp>
        <p:nvSpPr>
          <p:cNvPr id="22" name="Bent Arrow 21"/>
          <p:cNvSpPr/>
          <p:nvPr/>
        </p:nvSpPr>
        <p:spPr>
          <a:xfrm rot="5400000">
            <a:off x="2403736" y="1701995"/>
            <a:ext cx="599948" cy="828548"/>
          </a:xfrm>
          <a:prstGeom prst="ben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p:cNvSpPr txBox="1"/>
          <p:nvPr/>
        </p:nvSpPr>
        <p:spPr>
          <a:xfrm>
            <a:off x="1819536" y="1339320"/>
            <a:ext cx="1454244" cy="369332"/>
          </a:xfrm>
          <a:prstGeom prst="rect">
            <a:avLst/>
          </a:prstGeom>
          <a:noFill/>
        </p:spPr>
        <p:txBody>
          <a:bodyPr wrap="none" rtlCol="0">
            <a:spAutoFit/>
          </a:bodyPr>
          <a:lstStyle/>
          <a:p>
            <a:r>
              <a:rPr lang="en-US" dirty="0" smtClean="0"/>
              <a:t>Raw images</a:t>
            </a:r>
            <a:endParaRPr lang="en-US" dirty="0"/>
          </a:p>
        </p:txBody>
      </p:sp>
      <p:sp>
        <p:nvSpPr>
          <p:cNvPr id="30" name="Rectangle 29"/>
          <p:cNvSpPr/>
          <p:nvPr/>
        </p:nvSpPr>
        <p:spPr>
          <a:xfrm>
            <a:off x="5743254" y="2431120"/>
            <a:ext cx="1498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a:t>
            </a:r>
          </a:p>
        </p:txBody>
      </p:sp>
      <p:sp>
        <p:nvSpPr>
          <p:cNvPr id="28" name="Content Placeholder 1"/>
          <p:cNvSpPr txBox="1">
            <a:spLocks/>
          </p:cNvSpPr>
          <p:nvPr/>
        </p:nvSpPr>
        <p:spPr bwMode="auto">
          <a:xfrm>
            <a:off x="533400" y="4605337"/>
            <a:ext cx="8229600" cy="2011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High data rates</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Data-parallel algorithms</a:t>
            </a:r>
            <a:br>
              <a:rPr kumimoji="0" lang="en-US" sz="2700" b="0" i="0" u="none" strike="noStrike" kern="1200" cap="none" spc="0" normalizeH="0" baseline="0" noProof="0" dirty="0" smtClean="0">
                <a:ln>
                  <a:noFill/>
                </a:ln>
                <a:solidFill>
                  <a:schemeClr val="tx1"/>
                </a:solidFill>
                <a:effectLst/>
                <a:uLnTx/>
                <a:uFillTx/>
                <a:latin typeface="+mn-lt"/>
                <a:ea typeface="+mn-ea"/>
                <a:cs typeface="+mn-cs"/>
              </a:rPr>
            </a:br>
            <a:r>
              <a:rPr lang="en-US" sz="2700" dirty="0" smtClean="0">
                <a:latin typeface="+mn-lt"/>
                <a:cs typeface="+mn-cs"/>
              </a:rPr>
              <a:t>… good fit for GPU</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
          <p:cNvSpPr>
            <a:spLocks noGrp="1"/>
          </p:cNvSpPr>
          <p:nvPr>
            <p:ph type="ftr" sz="quarter" idx="11"/>
          </p:nvPr>
        </p:nvSpPr>
        <p:spPr/>
        <p:txBody>
          <a:bodyPr/>
          <a:lstStyle/>
          <a:p>
            <a:pPr>
              <a:defRPr/>
            </a:pPr>
            <a:r>
              <a:rPr lang="en-US" smtClean="0"/>
              <a:t>PTask SOSP 2011</a:t>
            </a:r>
            <a:endParaRPr lang="en-US"/>
          </a:p>
        </p:txBody>
      </p:sp>
      <p:sp>
        <p:nvSpPr>
          <p:cNvPr id="4" name="Slide Number Placeholder 3"/>
          <p:cNvSpPr>
            <a:spLocks noGrp="1"/>
          </p:cNvSpPr>
          <p:nvPr>
            <p:ph type="sldNum" sz="quarter" idx="12"/>
          </p:nvPr>
        </p:nvSpPr>
        <p:spPr/>
        <p:txBody>
          <a:bodyPr/>
          <a:lstStyle/>
          <a:p>
            <a:pPr>
              <a:defRPr/>
            </a:pPr>
            <a:fld id="{03F728EE-31D2-42FA-AFA6-A8A3204126FE}" type="slidenum">
              <a:rPr lang="en-US" smtClean="0"/>
              <a:pPr>
                <a:defRPr/>
              </a:pPr>
              <a:t>9</a:t>
            </a:fld>
            <a:endParaRPr lang="en-US"/>
          </a:p>
        </p:txBody>
      </p:sp>
      <p:sp>
        <p:nvSpPr>
          <p:cNvPr id="27" name="TextBox 26"/>
          <p:cNvSpPr txBox="1"/>
          <p:nvPr/>
        </p:nvSpPr>
        <p:spPr>
          <a:xfrm>
            <a:off x="3840600" y="2880163"/>
            <a:ext cx="1903085" cy="369332"/>
          </a:xfrm>
          <a:prstGeom prst="rect">
            <a:avLst/>
          </a:prstGeom>
          <a:noFill/>
        </p:spPr>
        <p:txBody>
          <a:bodyPr wrap="none" rtlCol="0">
            <a:spAutoFit/>
          </a:bodyPr>
          <a:lstStyle/>
          <a:p>
            <a:r>
              <a:rPr lang="en-US" dirty="0"/>
              <a:t>n</a:t>
            </a:r>
            <a:r>
              <a:rPr lang="en-US" dirty="0" smtClean="0"/>
              <a:t>oisy point cloud</a:t>
            </a:r>
            <a:endParaRPr lang="en-US" dirty="0"/>
          </a:p>
        </p:txBody>
      </p:sp>
      <p:sp>
        <p:nvSpPr>
          <p:cNvPr id="5" name="Down Arrow 4"/>
          <p:cNvSpPr/>
          <p:nvPr/>
        </p:nvSpPr>
        <p:spPr>
          <a:xfrm>
            <a:off x="2787174" y="3002979"/>
            <a:ext cx="330811" cy="388116"/>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rot="10800000">
            <a:off x="6327148" y="3004010"/>
            <a:ext cx="330811" cy="388116"/>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rot="16200000">
            <a:off x="4574774" y="2685342"/>
            <a:ext cx="330811" cy="2006153"/>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3688420"/>
            <a:ext cx="2724090" cy="1002421"/>
            <a:chOff x="0" y="3688420"/>
            <a:chExt cx="2724090" cy="1002421"/>
          </a:xfrm>
        </p:grpSpPr>
        <p:sp>
          <p:nvSpPr>
            <p:cNvPr id="6" name="Oval 5"/>
            <p:cNvSpPr/>
            <p:nvPr/>
          </p:nvSpPr>
          <p:spPr>
            <a:xfrm>
              <a:off x="0" y="3974170"/>
              <a:ext cx="2724090" cy="716671"/>
            </a:xfrm>
            <a:prstGeom prst="ellipse">
              <a:avLst/>
            </a:prstGeom>
            <a:solidFill>
              <a:srgbClr val="FFFF00"/>
            </a:solidFill>
            <a:ln>
              <a:solidFill>
                <a:srgbClr val="332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332F85"/>
                  </a:solidFill>
                </a:rPr>
                <a:t>geometric transformation</a:t>
              </a:r>
              <a:endParaRPr lang="en-US" dirty="0">
                <a:solidFill>
                  <a:srgbClr val="332F85"/>
                </a:solidFill>
              </a:endParaRPr>
            </a:p>
          </p:txBody>
        </p:sp>
        <p:cxnSp>
          <p:nvCxnSpPr>
            <p:cNvPr id="8" name="Straight Arrow Connector 7"/>
            <p:cNvCxnSpPr>
              <a:stCxn id="6" idx="0"/>
              <a:endCxn id="16" idx="1"/>
            </p:cNvCxnSpPr>
            <p:nvPr/>
          </p:nvCxnSpPr>
          <p:spPr>
            <a:xfrm flipV="1">
              <a:off x="1362045" y="3688420"/>
              <a:ext cx="876591" cy="285750"/>
            </a:xfrm>
            <a:prstGeom prst="straightConnector1">
              <a:avLst/>
            </a:prstGeom>
            <a:ln w="38100">
              <a:solidFill>
                <a:srgbClr val="332F85"/>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42179" y="2665597"/>
            <a:ext cx="2724090" cy="1156547"/>
            <a:chOff x="0" y="3296390"/>
            <a:chExt cx="2724090" cy="1156547"/>
          </a:xfrm>
        </p:grpSpPr>
        <p:sp>
          <p:nvSpPr>
            <p:cNvPr id="33" name="Oval 32"/>
            <p:cNvSpPr/>
            <p:nvPr/>
          </p:nvSpPr>
          <p:spPr>
            <a:xfrm>
              <a:off x="0" y="3736266"/>
              <a:ext cx="2724090" cy="716671"/>
            </a:xfrm>
            <a:prstGeom prst="ellipse">
              <a:avLst/>
            </a:prstGeom>
            <a:solidFill>
              <a:srgbClr val="FFFF00"/>
            </a:solidFill>
            <a:ln>
              <a:solidFill>
                <a:srgbClr val="332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32F85"/>
                  </a:solidFill>
                </a:rPr>
                <a:t> c</a:t>
              </a:r>
              <a:r>
                <a:rPr lang="en-US" dirty="0" smtClean="0">
                  <a:solidFill>
                    <a:srgbClr val="332F85"/>
                  </a:solidFill>
                </a:rPr>
                <a:t>apture camera images</a:t>
              </a:r>
              <a:endParaRPr lang="en-US" dirty="0">
                <a:solidFill>
                  <a:srgbClr val="332F85"/>
                </a:solidFill>
              </a:endParaRPr>
            </a:p>
          </p:txBody>
        </p:sp>
        <p:cxnSp>
          <p:nvCxnSpPr>
            <p:cNvPr id="34" name="Straight Arrow Connector 33"/>
            <p:cNvCxnSpPr>
              <a:stCxn id="33" idx="0"/>
              <a:endCxn id="12" idx="1"/>
            </p:cNvCxnSpPr>
            <p:nvPr/>
          </p:nvCxnSpPr>
          <p:spPr>
            <a:xfrm flipV="1">
              <a:off x="1362045" y="3296390"/>
              <a:ext cx="921139" cy="439876"/>
            </a:xfrm>
            <a:prstGeom prst="straightConnector1">
              <a:avLst/>
            </a:prstGeom>
            <a:ln w="38100">
              <a:solidFill>
                <a:srgbClr val="332F85"/>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06719" y="2716870"/>
            <a:ext cx="2724090" cy="1052123"/>
            <a:chOff x="0" y="3638718"/>
            <a:chExt cx="2724090" cy="1052123"/>
          </a:xfrm>
        </p:grpSpPr>
        <p:sp>
          <p:nvSpPr>
            <p:cNvPr id="36" name="Oval 35"/>
            <p:cNvSpPr/>
            <p:nvPr/>
          </p:nvSpPr>
          <p:spPr>
            <a:xfrm>
              <a:off x="0" y="3974170"/>
              <a:ext cx="2724090" cy="716671"/>
            </a:xfrm>
            <a:prstGeom prst="ellipse">
              <a:avLst/>
            </a:prstGeom>
            <a:solidFill>
              <a:srgbClr val="FFFF00"/>
            </a:solidFill>
            <a:ln>
              <a:solidFill>
                <a:srgbClr val="332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32F85"/>
                  </a:solidFill>
                </a:rPr>
                <a:t>d</a:t>
              </a:r>
              <a:r>
                <a:rPr lang="en-US" dirty="0" smtClean="0">
                  <a:solidFill>
                    <a:srgbClr val="332F85"/>
                  </a:solidFill>
                </a:rPr>
                <a:t>etect gestures </a:t>
              </a:r>
              <a:endParaRPr lang="en-US" dirty="0">
                <a:solidFill>
                  <a:srgbClr val="332F85"/>
                </a:solidFill>
              </a:endParaRPr>
            </a:p>
          </p:txBody>
        </p:sp>
        <p:cxnSp>
          <p:nvCxnSpPr>
            <p:cNvPr id="37" name="Straight Arrow Connector 36"/>
            <p:cNvCxnSpPr>
              <a:stCxn id="36" idx="0"/>
              <a:endCxn id="30" idx="3"/>
            </p:cNvCxnSpPr>
            <p:nvPr/>
          </p:nvCxnSpPr>
          <p:spPr>
            <a:xfrm flipH="1" flipV="1">
              <a:off x="1035135" y="3638718"/>
              <a:ext cx="326910" cy="335452"/>
            </a:xfrm>
            <a:prstGeom prst="straightConnector1">
              <a:avLst/>
            </a:prstGeom>
            <a:ln w="38100">
              <a:solidFill>
                <a:srgbClr val="332F85"/>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206719" y="3688420"/>
            <a:ext cx="2724090" cy="1018533"/>
            <a:chOff x="0" y="3672308"/>
            <a:chExt cx="2724090" cy="1018533"/>
          </a:xfrm>
        </p:grpSpPr>
        <p:sp>
          <p:nvSpPr>
            <p:cNvPr id="39" name="Oval 38"/>
            <p:cNvSpPr/>
            <p:nvPr/>
          </p:nvSpPr>
          <p:spPr>
            <a:xfrm>
              <a:off x="0" y="3974170"/>
              <a:ext cx="2724090" cy="716671"/>
            </a:xfrm>
            <a:prstGeom prst="ellipse">
              <a:avLst/>
            </a:prstGeom>
            <a:solidFill>
              <a:srgbClr val="FFFF00"/>
            </a:solidFill>
            <a:ln>
              <a:solidFill>
                <a:srgbClr val="332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32F85"/>
                  </a:solidFill>
                </a:rPr>
                <a:t>n</a:t>
              </a:r>
              <a:r>
                <a:rPr lang="en-US" dirty="0" smtClean="0">
                  <a:solidFill>
                    <a:srgbClr val="332F85"/>
                  </a:solidFill>
                </a:rPr>
                <a:t>oise filtering</a:t>
              </a:r>
              <a:endParaRPr lang="en-US" dirty="0">
                <a:solidFill>
                  <a:srgbClr val="332F85"/>
                </a:solidFill>
              </a:endParaRPr>
            </a:p>
          </p:txBody>
        </p:sp>
        <p:cxnSp>
          <p:nvCxnSpPr>
            <p:cNvPr id="40" name="Straight Arrow Connector 39"/>
            <p:cNvCxnSpPr>
              <a:stCxn id="39" idx="0"/>
              <a:endCxn id="15" idx="3"/>
            </p:cNvCxnSpPr>
            <p:nvPr/>
          </p:nvCxnSpPr>
          <p:spPr>
            <a:xfrm flipH="1" flipV="1">
              <a:off x="749300" y="3672308"/>
              <a:ext cx="612745" cy="301862"/>
            </a:xfrm>
            <a:prstGeom prst="straightConnector1">
              <a:avLst/>
            </a:prstGeom>
            <a:ln w="38100">
              <a:solidFill>
                <a:srgbClr val="332F85"/>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854336" y="6337300"/>
            <a:ext cx="3976410" cy="369332"/>
          </a:xfrm>
          <a:prstGeom prst="rect">
            <a:avLst/>
          </a:prstGeom>
          <a:noFill/>
        </p:spPr>
        <p:txBody>
          <a:bodyPr wrap="none" rtlCol="0">
            <a:spAutoFit/>
          </a:bodyPr>
          <a:lstStyle/>
          <a:p>
            <a:r>
              <a:rPr lang="en-US" i="1" dirty="0" smtClean="0">
                <a:solidFill>
                  <a:srgbClr val="7B01BF"/>
                </a:solidFill>
              </a:rPr>
              <a:t>NOT </a:t>
            </a:r>
            <a:r>
              <a:rPr lang="en-US" i="1" dirty="0" err="1" smtClean="0">
                <a:solidFill>
                  <a:srgbClr val="7B01BF"/>
                </a:solidFill>
              </a:rPr>
              <a:t>Kinect</a:t>
            </a:r>
            <a:r>
              <a:rPr lang="en-US" i="1" dirty="0" smtClean="0">
                <a:solidFill>
                  <a:srgbClr val="7B01BF"/>
                </a:solidFill>
              </a:rPr>
              <a:t>: this is a harder problem!</a:t>
            </a:r>
            <a:endParaRPr lang="en-US" i="1" dirty="0">
              <a:solidFill>
                <a:srgbClr val="7B01BF"/>
              </a:solidFill>
            </a:endParaRPr>
          </a:p>
        </p:txBody>
      </p:sp>
    </p:spTree>
    <p:extLst>
      <p:ext uri="{BB962C8B-B14F-4D97-AF65-F5344CB8AC3E}">
        <p14:creationId xmlns:p14="http://schemas.microsoft.com/office/powerpoint/2010/main" val="2574804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2"/>
                                        </p:tgtEl>
                                      </p:cBhvr>
                                    </p:animEffect>
                                    <p:set>
                                      <p:cBhvr>
                                        <p:cTn id="12" dur="1" fill="hold">
                                          <p:stCondLst>
                                            <p:cond delay="499"/>
                                          </p:stCondLst>
                                        </p:cTn>
                                        <p:tgtEl>
                                          <p:spTgt spid="3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8"/>
                                        </p:tgtEl>
                                      </p:cBhvr>
                                    </p:animEffect>
                                    <p:set>
                                      <p:cBhvr>
                                        <p:cTn id="28" dur="1" fill="hold">
                                          <p:stCondLst>
                                            <p:cond delay="499"/>
                                          </p:stCondLst>
                                        </p:cTn>
                                        <p:tgtEl>
                                          <p:spTgt spid="38"/>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35"/>
                                        </p:tgtEl>
                                      </p:cBhvr>
                                    </p:animEffect>
                                    <p:set>
                                      <p:cBhvr>
                                        <p:cTn id="36"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62139</TotalTime>
  <Words>2360</Words>
  <Application>Microsoft Office PowerPoint</Application>
  <PresentationFormat>On-screen Show (4:3)</PresentationFormat>
  <Paragraphs>659</Paragraphs>
  <Slides>30</Slides>
  <Notes>14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PTask: Operating System Abstractions to Manage GPUs as Compute Devices</vt:lpstr>
      <vt:lpstr>Motivation</vt:lpstr>
      <vt:lpstr>Motivation</vt:lpstr>
      <vt:lpstr>Outline</vt:lpstr>
      <vt:lpstr>Traditional OS-Level abstractions</vt:lpstr>
      <vt:lpstr>GPU Abstractions</vt:lpstr>
      <vt:lpstr>CPU-bound processes hurt GPUs</vt:lpstr>
      <vt:lpstr>GPU-bound processes hurt CPUs</vt:lpstr>
      <vt:lpstr>Composition: Gestural Interface</vt:lpstr>
      <vt:lpstr>What We’d Like To Do</vt:lpstr>
      <vt:lpstr>GPU Execution model</vt:lpstr>
      <vt:lpstr>Data migration</vt:lpstr>
      <vt:lpstr>GPUs need better OS abstractions</vt:lpstr>
      <vt:lpstr>Outline</vt:lpstr>
      <vt:lpstr>PTask OS abstractions: dataflow!</vt:lpstr>
      <vt:lpstr>PTask Graph: Gestural Interface</vt:lpstr>
      <vt:lpstr>PTask Scheduling</vt:lpstr>
      <vt:lpstr>Location Transparency: Datablocks</vt:lpstr>
      <vt:lpstr>Datablock Action Zone</vt:lpstr>
      <vt:lpstr>Revised technology stack</vt:lpstr>
      <vt:lpstr>Outline</vt:lpstr>
      <vt:lpstr>Implementation</vt:lpstr>
      <vt:lpstr>Gestural Interface evaluation</vt:lpstr>
      <vt:lpstr>Gestural Interface Performance</vt:lpstr>
      <vt:lpstr>Performance Isolation</vt:lpstr>
      <vt:lpstr>Multi-GPU Scheduling</vt:lpstr>
      <vt:lpstr>Linux+EncFS Throughput</vt:lpstr>
      <vt:lpstr>Outline</vt:lpstr>
      <vt:lpstr>Related Work</vt:lpstr>
      <vt:lpstr>Conclusions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TxLinux: Transactional Memory in an Operating System</dc:title>
  <dc:creator>Chris Rossbach</dc:creator>
  <cp:lastModifiedBy>Christopher Rossbach</cp:lastModifiedBy>
  <cp:revision>671</cp:revision>
  <dcterms:created xsi:type="dcterms:W3CDTF">2007-08-29T14:58:33Z</dcterms:created>
  <dcterms:modified xsi:type="dcterms:W3CDTF">2011-11-17T19:31:13Z</dcterms:modified>
</cp:coreProperties>
</file>