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333" r:id="rId3"/>
    <p:sldId id="258" r:id="rId4"/>
    <p:sldId id="428" r:id="rId5"/>
    <p:sldId id="260" r:id="rId6"/>
    <p:sldId id="261" r:id="rId7"/>
    <p:sldId id="345" r:id="rId8"/>
    <p:sldId id="262" r:id="rId9"/>
    <p:sldId id="350" r:id="rId10"/>
    <p:sldId id="263" r:id="rId11"/>
    <p:sldId id="264" r:id="rId12"/>
    <p:sldId id="351" r:id="rId13"/>
    <p:sldId id="352" r:id="rId14"/>
    <p:sldId id="267" r:id="rId15"/>
    <p:sldId id="268" r:id="rId16"/>
    <p:sldId id="269" r:id="rId17"/>
    <p:sldId id="359" r:id="rId18"/>
    <p:sldId id="360" r:id="rId19"/>
    <p:sldId id="361" r:id="rId20"/>
    <p:sldId id="362" r:id="rId21"/>
    <p:sldId id="357" r:id="rId22"/>
    <p:sldId id="358" r:id="rId23"/>
    <p:sldId id="342" r:id="rId24"/>
    <p:sldId id="396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395" r:id="rId36"/>
    <p:sldId id="335" r:id="rId37"/>
    <p:sldId id="313" r:id="rId38"/>
    <p:sldId id="355" r:id="rId39"/>
    <p:sldId id="314" r:id="rId40"/>
    <p:sldId id="315" r:id="rId41"/>
    <p:sldId id="316" r:id="rId42"/>
    <p:sldId id="347" r:id="rId43"/>
    <p:sldId id="348" r:id="rId44"/>
    <p:sldId id="353" r:id="rId45"/>
    <p:sldId id="349" r:id="rId46"/>
    <p:sldId id="42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4B5064"/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500" autoAdjust="0"/>
    <p:restoredTop sz="90292" autoAdjust="0"/>
  </p:normalViewPr>
  <p:slideViewPr>
    <p:cSldViewPr snapToGrid="0">
      <p:cViewPr varScale="1">
        <p:scale>
          <a:sx n="99" d="100"/>
          <a:sy n="99" d="100"/>
        </p:scale>
        <p:origin x="10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336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6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5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61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1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4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146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3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0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24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41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1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0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6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98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68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4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7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3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9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81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0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7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0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4A19-5C9B-4AA8-8B95-AD66084794DE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CFCA-1410-42C9-BC1B-D4F7A422350A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1067-5357-4F89-B574-DCD22AF60240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B3CD97-6AD8-4C6E-88AB-3C092C066315}" type="datetime1">
              <a:rPr lang="en-US" altLang="zh-CN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Spring 2012 -- Lecture #8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72C9-FAA5-434B-A86C-DA44510E7C04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893-3E48-4108-B793-AE37327483E0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EA1-6CDC-4CA2-A205-EAD84E990177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F30-D76D-4723-B387-52496E0C6A5F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910-7751-4960-B260-E4BC23D72D5E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33F3-03CB-424D-AB71-3AB67A84FF3C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CBC8-032F-4BFF-AC08-6C36BE0DC8C5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2012 -- Lecture #8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373" y="103718"/>
            <a:ext cx="86739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D695-8B0C-474B-A446-F55D95C5B41F}" type="datetime1">
              <a:rPr lang="en-US" altLang="zh-CN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2012 -- Lecture #8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Introduction to Android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Binder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Binder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Driver to facilitate IPC between applications and services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Problems of Linux IPC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Applications and Services may run in separate processes but must communicate and share data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IPC can introduce significant processing overhead and security hole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Properties of Binder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High performance IPC through shared memory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Per-process thread pool for processing requests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Reference counting and mapping of object references across processes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Synchronous IPC calls between processes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A special device driver /dev/binder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Binder (Cont)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63557" y="4805327"/>
            <a:ext cx="8780443" cy="2052673"/>
          </a:xfrm>
        </p:spPr>
        <p:txBody>
          <a:bodyPr>
            <a:normAutofit fontScale="85000" lnSpcReduction="10000"/>
          </a:bodyPr>
          <a:lstStyle/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A pool of threads is associated to each service application to process incoming IPC.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Binder performs mapping of object between two processes.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Binder uses an object reference as an address in a process’s memory space.</a:t>
            </a:r>
            <a:endParaRPr lang="ko-KR" altLang="en-US" dirty="0">
              <a:ea typeface="Gulim" pitchFamily="34" charset="-127"/>
            </a:endParaRPr>
          </a:p>
        </p:txBody>
      </p:sp>
      <p:pic>
        <p:nvPicPr>
          <p:cNvPr id="9220" name="그림 1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9144" y="1023048"/>
            <a:ext cx="6438976" cy="374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CN" sz="4400" kern="1200" dirty="0">
                <a:solidFill>
                  <a:schemeClr val="bg1"/>
                </a:solidFill>
                <a:latin typeface="+mj-lt"/>
                <a:ea typeface="Gulim" pitchFamily="34" charset="-127"/>
                <a:cs typeface="+mj-cs"/>
              </a:rPr>
              <a:t>Low </a:t>
            </a:r>
            <a:r>
              <a:rPr lang="en-US" altLang="ko-KR" sz="4400" dirty="0" err="1">
                <a:solidFill>
                  <a:srgbClr val="FF0000"/>
                </a:solidFill>
                <a:ea typeface="Gulim" pitchFamily="34" charset="-127"/>
              </a:rPr>
              <a:t>Low</a:t>
            </a:r>
            <a:r>
              <a:rPr lang="en-US" altLang="ko-KR" sz="4400" dirty="0">
                <a:solidFill>
                  <a:srgbClr val="FF0000"/>
                </a:solidFill>
                <a:ea typeface="Gulim" pitchFamily="34" charset="-127"/>
              </a:rPr>
              <a:t> Memory Killer</a:t>
            </a:r>
            <a:endParaRPr lang="zh-CN" altLang="en-US" sz="4400" kern="1200" dirty="0">
              <a:solidFill>
                <a:srgbClr val="FF0000"/>
              </a:solidFill>
              <a:latin typeface="+mj-lt"/>
              <a:ea typeface="Gulim" pitchFamily="34" charset="-127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 detecting memory shortage, the kernel can select a process with low priority and kills it. </a:t>
            </a:r>
          </a:p>
          <a:p>
            <a:r>
              <a:rPr lang="en-US" altLang="zh-CN" dirty="0"/>
              <a:t>It's OK. because specification in the Android component life cycle states that each application component is responsible for preserving its own state 	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869" y="1252709"/>
            <a:ext cx="85439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Android S/W Stack - Runtime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19100" y="2971800"/>
            <a:ext cx="8318500" cy="368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Core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Providing most of the functionality available in the core libraries of the Java language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APIs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Data Structures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Utilities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File Access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Network Access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Graphics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err="1">
                <a:ea typeface="Gulim" pitchFamily="34" charset="-127"/>
              </a:rPr>
              <a:t>etc</a:t>
            </a:r>
            <a:endParaRPr lang="en-US" altLang="ko-KR" dirty="0">
              <a:ea typeface="Gulim" pitchFamily="34" charset="-127"/>
            </a:endParaRPr>
          </a:p>
        </p:txBody>
      </p:sp>
      <p:pic>
        <p:nvPicPr>
          <p:cNvPr id="12292" name="내용 개체 틀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20843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그림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676400"/>
            <a:ext cx="2619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Android S/W Stack – </a:t>
            </a:r>
            <a:r>
              <a:rPr lang="en-US" altLang="zh-CN" dirty="0" err="1">
                <a:ea typeface="Gulim" pitchFamily="34" charset="-127"/>
              </a:rPr>
              <a:t>Dalvik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50776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err="1">
                <a:ea typeface="Gulim" pitchFamily="34" charset="-127"/>
              </a:rPr>
              <a:t>Dalvik</a:t>
            </a:r>
            <a:r>
              <a:rPr lang="en-US" altLang="ko-KR" dirty="0">
                <a:ea typeface="Gulim" pitchFamily="34" charset="-127"/>
              </a:rPr>
              <a:t> Virtual Machine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Providing environment on which every Android application runs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Each Android application runs in its own process, with its own instance of the </a:t>
            </a:r>
            <a:r>
              <a:rPr lang="en-US" altLang="ko-KR" dirty="0" err="1">
                <a:ea typeface="Gulim" pitchFamily="34" charset="-127"/>
              </a:rPr>
              <a:t>Dalvik</a:t>
            </a:r>
            <a:r>
              <a:rPr lang="en-US" altLang="ko-KR" dirty="0">
                <a:ea typeface="Gulim" pitchFamily="34" charset="-127"/>
              </a:rPr>
              <a:t> VM</a:t>
            </a:r>
          </a:p>
          <a:p>
            <a:r>
              <a:rPr lang="en-US" altLang="zh-CN" dirty="0"/>
              <a:t>Compared to JVM:</a:t>
            </a:r>
          </a:p>
          <a:p>
            <a:pPr lvl="1"/>
            <a:r>
              <a:rPr lang="en-US" altLang="zh-CN" dirty="0"/>
              <a:t>Android Java = Java SE – AWT/Swing + Android API</a:t>
            </a:r>
          </a:p>
          <a:p>
            <a:pPr lvl="1"/>
            <a:r>
              <a:rPr lang="en-US" altLang="zh-CN" dirty="0"/>
              <a:t>16-bit, register-based (vs. 8-bit, stack-based JVM)</a:t>
            </a:r>
          </a:p>
          <a:p>
            <a:pPr lvl="1"/>
            <a:r>
              <a:rPr lang="en-US" altLang="zh-CN" dirty="0"/>
              <a:t>Runs .</a:t>
            </a:r>
            <a:r>
              <a:rPr lang="en-US" altLang="zh-CN" dirty="0" err="1"/>
              <a:t>dex</a:t>
            </a:r>
            <a:r>
              <a:rPr lang="en-US" altLang="zh-CN" dirty="0"/>
              <a:t> files (vs. byte-code in JVM)</a:t>
            </a:r>
          </a:p>
          <a:p>
            <a:pPr lvl="1"/>
            <a:r>
              <a:rPr lang="en-US" altLang="zh-CN" dirty="0"/>
              <a:t>More efficient and compact implementation (</a:t>
            </a:r>
            <a:r>
              <a:rPr lang="en-US" altLang="ko-KR" dirty="0">
                <a:ea typeface="Gulim" pitchFamily="34" charset="-127"/>
              </a:rPr>
              <a:t>so that a device can run multiple VMs efficiently</a:t>
            </a:r>
            <a:r>
              <a:rPr lang="zh-CN" altLang="en-US" dirty="0">
                <a:ea typeface="Gulim" pitchFamily="34" charset="-127"/>
              </a:rPr>
              <a:t>）</a:t>
            </a:r>
            <a:endParaRPr lang="en-US" altLang="zh-CN" dirty="0"/>
          </a:p>
          <a:p>
            <a:pPr lvl="1"/>
            <a:r>
              <a:rPr lang="en-US" altLang="zh-CN" dirty="0"/>
              <a:t>Different set of Java libraries than Java SDK</a:t>
            </a:r>
          </a:p>
          <a:p>
            <a:pPr lvl="1"/>
            <a:r>
              <a:rPr lang="en-US" altLang="ko-KR" dirty="0">
                <a:ea typeface="Gulim" pitchFamily="34" charset="-127"/>
              </a:rPr>
              <a:t>Has JIT (Just-In-Time) compilation &amp; concurrent Garbage collection (similar to JVM)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Android S/W Stack – </a:t>
            </a:r>
            <a:r>
              <a:rPr lang="en-US" altLang="zh-CN" dirty="0" err="1">
                <a:ea typeface="Gulim" pitchFamily="34" charset="-127"/>
              </a:rPr>
              <a:t>Dalvik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-33667" y="1046602"/>
            <a:ext cx="8665436" cy="54567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>
                <a:ea typeface="Gulim" pitchFamily="34" charset="-127"/>
              </a:rPr>
              <a:t>Dalvik</a:t>
            </a:r>
            <a:r>
              <a:rPr lang="en-US" altLang="ko-KR" dirty="0">
                <a:ea typeface="Gulim" pitchFamily="34" charset="-127"/>
              </a:rPr>
              <a:t> Virtual Machine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Execut</a:t>
            </a:r>
            <a:r>
              <a:rPr lang="en-US" altLang="zh-CN" dirty="0">
                <a:ea typeface="Gulim" pitchFamily="34" charset="-127"/>
              </a:rPr>
              <a:t>es</a:t>
            </a:r>
            <a:r>
              <a:rPr lang="en-US" altLang="ko-KR" dirty="0">
                <a:ea typeface="Gulim" pitchFamily="34" charset="-127"/>
              </a:rPr>
              <a:t> the </a:t>
            </a:r>
            <a:r>
              <a:rPr lang="en-US" altLang="ko-KR" dirty="0" err="1">
                <a:ea typeface="Gulim" pitchFamily="34" charset="-127"/>
              </a:rPr>
              <a:t>Dalvik</a:t>
            </a:r>
            <a:r>
              <a:rPr lang="en-US" altLang="ko-KR" dirty="0">
                <a:ea typeface="Gulim" pitchFamily="34" charset="-127"/>
              </a:rPr>
              <a:t> Executable (.</a:t>
            </a:r>
            <a:r>
              <a:rPr lang="en-US" altLang="ko-KR" dirty="0" err="1">
                <a:ea typeface="Gulim" pitchFamily="34" charset="-127"/>
              </a:rPr>
              <a:t>dex</a:t>
            </a:r>
            <a:r>
              <a:rPr lang="en-US" altLang="ko-KR" dirty="0">
                <a:ea typeface="Gulim" pitchFamily="34" charset="-127"/>
              </a:rPr>
              <a:t>) format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.</a:t>
            </a:r>
            <a:r>
              <a:rPr lang="en-US" altLang="ko-KR" dirty="0" err="1">
                <a:ea typeface="Gulim" pitchFamily="34" charset="-127"/>
              </a:rPr>
              <a:t>dex</a:t>
            </a:r>
            <a:r>
              <a:rPr lang="en-US" altLang="ko-KR" dirty="0">
                <a:ea typeface="Gulim" pitchFamily="34" charset="-127"/>
              </a:rPr>
              <a:t> format is optimized for minimal memory footprint.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Compilation</a:t>
            </a:r>
          </a:p>
          <a:p>
            <a:pPr lvl="2" eaLnBrk="1" hangingPunct="1">
              <a:buNone/>
            </a:pP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Relies on Linux Kernel for: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Threading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Low-level memory management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 dirty="0">
              <a:ea typeface="Gulim" pitchFamily="34" charset="-127"/>
            </a:endParaRPr>
          </a:p>
        </p:txBody>
      </p:sp>
      <p:pic>
        <p:nvPicPr>
          <p:cNvPr id="14340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914" y="3265009"/>
            <a:ext cx="4533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9484" y="2456762"/>
            <a:ext cx="3303197" cy="440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3200" dirty="0">
                <a:ea typeface="楷体_GB2312" pitchFamily="49" charset="-122"/>
              </a:rPr>
              <a:t>public class Demo {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ea typeface="楷体_GB2312" pitchFamily="49" charset="-122"/>
              </a:rPr>
              <a:t>    public static void </a:t>
            </a:r>
            <a:r>
              <a:rPr lang="en-US" altLang="zh-CN" sz="3200" dirty="0" err="1">
                <a:ea typeface="楷体_GB2312" pitchFamily="49" charset="-122"/>
              </a:rPr>
              <a:t>foo</a:t>
            </a:r>
            <a:r>
              <a:rPr lang="en-US" altLang="zh-CN" sz="3200" dirty="0">
                <a:ea typeface="楷体_GB2312" pitchFamily="49" charset="-122"/>
              </a:rPr>
              <a:t>() {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ea typeface="楷体_GB2312" pitchFamily="49" charset="-122"/>
              </a:rPr>
              <a:t>        </a:t>
            </a:r>
            <a:r>
              <a:rPr lang="en-US" altLang="zh-CN" sz="3200" dirty="0" err="1">
                <a:ea typeface="楷体_GB2312" pitchFamily="49" charset="-122"/>
              </a:rPr>
              <a:t>int</a:t>
            </a:r>
            <a:r>
              <a:rPr lang="en-US" altLang="zh-CN" sz="3200" dirty="0">
                <a:ea typeface="楷体_GB2312" pitchFamily="49" charset="-122"/>
              </a:rPr>
              <a:t> a = 1;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ea typeface="楷体_GB2312" pitchFamily="49" charset="-122"/>
              </a:rPr>
              <a:t>        </a:t>
            </a:r>
            <a:r>
              <a:rPr lang="en-US" altLang="zh-CN" sz="3200" dirty="0" err="1">
                <a:ea typeface="楷体_GB2312" pitchFamily="49" charset="-122"/>
              </a:rPr>
              <a:t>int</a:t>
            </a:r>
            <a:r>
              <a:rPr lang="en-US" altLang="zh-CN" sz="3200" dirty="0">
                <a:ea typeface="楷体_GB2312" pitchFamily="49" charset="-122"/>
              </a:rPr>
              <a:t> b = 2;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ea typeface="楷体_GB2312" pitchFamily="49" charset="-122"/>
              </a:rPr>
              <a:t>        </a:t>
            </a:r>
            <a:r>
              <a:rPr lang="en-US" altLang="zh-CN" sz="3200" dirty="0" err="1">
                <a:ea typeface="楷体_GB2312" pitchFamily="49" charset="-122"/>
              </a:rPr>
              <a:t>int</a:t>
            </a:r>
            <a:r>
              <a:rPr lang="en-US" altLang="zh-CN" sz="3200" dirty="0">
                <a:ea typeface="楷体_GB2312" pitchFamily="49" charset="-122"/>
              </a:rPr>
              <a:t> c = (a + b) * 5;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ea typeface="楷体_GB2312" pitchFamily="49" charset="-122"/>
              </a:rPr>
              <a:t>    }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ea typeface="楷体_GB2312" pitchFamily="49" charset="-122"/>
              </a:rPr>
              <a:t>}  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Byte Code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217" y="1354443"/>
            <a:ext cx="24098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0:  iconst_1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1:  istore_0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2:  iconst_2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3:  istore_1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4:  iload_0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5:  iload_1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6:  </a:t>
            </a:r>
            <a:r>
              <a:rPr lang="en-US" altLang="zh-CN" sz="2000" dirty="0" err="1"/>
              <a:t>iadd</a:t>
            </a:r>
            <a:r>
              <a:rPr lang="en-US" altLang="zh-CN" sz="2000" dirty="0"/>
              <a:t>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7:  iconst_5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8:  </a:t>
            </a:r>
            <a:r>
              <a:rPr lang="en-US" altLang="zh-CN" sz="2000" dirty="0" err="1"/>
              <a:t>imul</a:t>
            </a:r>
            <a:r>
              <a:rPr lang="en-US" altLang="zh-CN" sz="2000" dirty="0"/>
              <a:t>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9:  istore_2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10: return  </a:t>
            </a:r>
            <a:endParaRPr lang="zh-CN" altLang="en-US" sz="2000" dirty="0"/>
          </a:p>
        </p:txBody>
      </p:sp>
      <p:pic>
        <p:nvPicPr>
          <p:cNvPr id="8" name="Picture 6" descr="f2629890-07dc-34f5-9102-9274e5dafffc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3963" y="1368253"/>
            <a:ext cx="4700587" cy="3492500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04613" y="5038553"/>
            <a:ext cx="410368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/>
              <a:t>10 bytes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/>
              <a:t>9   reads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/>
              <a:t>10 writes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Bytecode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c6b17556-f5e0-3da2-979a-178cfe1f934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3263900"/>
            <a:ext cx="5521325" cy="3360738"/>
          </a:xfrm>
          <a:prstGeom prst="rect">
            <a:avLst/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21388" y="4076700"/>
            <a:ext cx="26035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/>
              <a:t>5 bytes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/>
              <a:t>4 reads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/>
              <a:t>4 writes  </a:t>
            </a:r>
            <a:endParaRPr lang="zh-CN" altLang="en-US" sz="24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0333" y="1093750"/>
            <a:ext cx="82296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/>
              <a:t>0000: const/4       v0, #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 1 // #1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/>
              <a:t>0001: const/4       v1, #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 2 // #2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/>
              <a:t>0002: add-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/2addr v0, v1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/>
              <a:t>0003: </a:t>
            </a:r>
            <a:r>
              <a:rPr lang="en-US" altLang="zh-CN" sz="1800" dirty="0" err="1"/>
              <a:t>mul-int</a:t>
            </a:r>
            <a:r>
              <a:rPr lang="en-US" altLang="zh-CN" sz="1800" dirty="0"/>
              <a:t>/lit8  v0, v0, #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 5 // #05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/>
              <a:t>0005: return-void  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/>
              <a:t>Overview</a:t>
            </a:r>
            <a:endParaRPr lang="zh-CN" altLang="en-US" sz="6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Size Comparison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719536"/>
              </p:ext>
            </p:extLst>
          </p:nvPr>
        </p:nvGraphicFramePr>
        <p:xfrm>
          <a:off x="411201" y="1366092"/>
          <a:ext cx="8345487" cy="5207954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07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Uncompressed jar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Compressed jar File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Uncompressed dex File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2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Common System Libraries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21445320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10662048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10311972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Web browser Application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470312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232065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209248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Alarm check Application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119200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61658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53020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JNI: Java Native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21152"/>
            <a:ext cx="4759287" cy="5336848"/>
          </a:xfrm>
        </p:spPr>
        <p:txBody>
          <a:bodyPr>
            <a:normAutofit fontScale="92500"/>
          </a:bodyPr>
          <a:lstStyle/>
          <a:p>
            <a:pPr defTabSz="914400"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Java interface to non-Java code. It is Java's link to the "outside world" 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Native methods are compiled into a dynamic link library (.</a:t>
            </a:r>
            <a:r>
              <a:rPr lang="en-US" altLang="zh-CN" sz="2200" dirty="0" err="1">
                <a:ea typeface="宋体" pitchFamily="2" charset="-122"/>
              </a:rPr>
              <a:t>dll</a:t>
            </a:r>
            <a:r>
              <a:rPr lang="en-US" altLang="zh-CN" sz="2200" dirty="0">
                <a:ea typeface="宋体" pitchFamily="2" charset="-122"/>
              </a:rPr>
              <a:t>, .so, etc.)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OS loads and links the library into the process that is running the Java or </a:t>
            </a:r>
            <a:r>
              <a:rPr lang="en-US" altLang="zh-CN" sz="2200" dirty="0" err="1">
                <a:ea typeface="宋体" pitchFamily="2" charset="-122"/>
              </a:rPr>
              <a:t>Dalvik</a:t>
            </a:r>
            <a:r>
              <a:rPr lang="en-US" altLang="zh-CN" sz="2200" dirty="0">
                <a:ea typeface="宋体" pitchFamily="2" charset="-122"/>
              </a:rPr>
              <a:t> VM</a:t>
            </a:r>
          </a:p>
          <a:p>
            <a:pPr defTabSz="914400">
              <a:lnSpc>
                <a:spcPct val="90000"/>
              </a:lnSpc>
            </a:pPr>
            <a:r>
              <a:rPr lang="en-US" altLang="zh-CN" sz="2600" dirty="0">
                <a:ea typeface="宋体" pitchFamily="2" charset="-122"/>
              </a:rPr>
              <a:t>Serves as glue between java side and native side of an application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Allows Java code that runs inside a Java or </a:t>
            </a:r>
            <a:r>
              <a:rPr lang="en-US" altLang="zh-CN" sz="2200" dirty="0" err="1">
                <a:ea typeface="宋体" pitchFamily="2" charset="-122"/>
              </a:rPr>
              <a:t>Dalvik</a:t>
            </a:r>
            <a:r>
              <a:rPr lang="en-US" altLang="zh-CN" sz="2200" dirty="0">
                <a:ea typeface="宋体" pitchFamily="2" charset="-122"/>
              </a:rPr>
              <a:t> VM to interoperate with applications and libraries written in other programming languages, such as C, C++, and assembly</a:t>
            </a:r>
            <a:endParaRPr lang="zh-CN" altLang="en-US" sz="2200" dirty="0"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/>
          <a:stretch>
            <a:fillRect/>
          </a:stretch>
        </p:blipFill>
        <p:spPr bwMode="auto">
          <a:xfrm>
            <a:off x="4715527" y="3128789"/>
            <a:ext cx="4428473" cy="2924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vs.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4" y="1336311"/>
            <a:ext cx="9140386" cy="533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dirty="0">
                <a:ea typeface="Gulim" pitchFamily="34" charset="-127"/>
              </a:rPr>
              <a:t>Libraries</a:t>
            </a:r>
            <a:endParaRPr lang="zh-CN" altLang="en-US" sz="6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Library Layer</a:t>
            </a:r>
            <a:br>
              <a:rPr lang="en-US" altLang="zh-CN" sz="3900">
                <a:ea typeface="宋体" panose="02010600030101010101" pitchFamily="2" charset="-122"/>
              </a:rPr>
            </a:br>
            <a:endParaRPr lang="en-US" altLang="en-US" sz="390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System C libraries and function Libraries, supporting multimedia, web browser, SQLite... Native Services to hardware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Android runtime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ea typeface="宋体" panose="02010600030101010101" pitchFamily="2" charset="-122"/>
              </a:rPr>
              <a:t>Dalvik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Virtual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Executes files in the </a:t>
            </a:r>
            <a:r>
              <a:rPr lang="en-US" altLang="zh-CN" sz="2400" dirty="0" err="1">
                <a:ea typeface="宋体" panose="02010600030101010101" pitchFamily="2" charset="-122"/>
              </a:rPr>
              <a:t>Dalvik</a:t>
            </a:r>
            <a:r>
              <a:rPr lang="en-US" altLang="zh-CN" sz="2400" dirty="0">
                <a:ea typeface="宋体" panose="02010600030101010101" pitchFamily="2" charset="-122"/>
              </a:rPr>
              <a:t> Executable (.</a:t>
            </a:r>
            <a:r>
              <a:rPr lang="en-US" altLang="zh-CN" sz="2400" dirty="0" err="1">
                <a:ea typeface="宋体" panose="02010600030101010101" pitchFamily="2" charset="-122"/>
              </a:rPr>
              <a:t>dex</a:t>
            </a:r>
            <a:r>
              <a:rPr lang="en-US" altLang="zh-CN" sz="2400" dirty="0">
                <a:ea typeface="宋体" panose="02010600030101010101" pitchFamily="2" charset="-122"/>
              </a:rPr>
              <a:t>) format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Java core Libraries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Provides most of the functionality of the Java programming language.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Rely on </a:t>
            </a:r>
            <a:r>
              <a:rPr lang="en-US" altLang="zh-CN" sz="2400" dirty="0" err="1">
                <a:ea typeface="宋体" panose="02010600030101010101" pitchFamily="2" charset="-122"/>
              </a:rPr>
              <a:t>Dalvik</a:t>
            </a:r>
            <a:r>
              <a:rPr lang="en-US" altLang="zh-CN" sz="2400" dirty="0">
                <a:ea typeface="宋体" panose="02010600030101010101" pitchFamily="2" charset="-122"/>
              </a:rPr>
              <a:t> VM and underlying Linux kernel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</a:t>
            </a:r>
            <a:endParaRPr lang="en-US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0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Android S/W Stack - Libraries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19100" y="3505200"/>
            <a:ext cx="8318500" cy="3149600"/>
          </a:xfrm>
        </p:spPr>
        <p:txBody>
          <a:bodyPr/>
          <a:lstStyle/>
          <a:p>
            <a:pPr eaLnBrk="1" hangingPunct="1"/>
            <a:r>
              <a:rPr lang="en-US" altLang="ko-KR">
                <a:ea typeface="Gulim" pitchFamily="34" charset="-127"/>
              </a:rPr>
              <a:t>Including a set of C/C++ libraries used by components of the Android system</a:t>
            </a:r>
          </a:p>
          <a:p>
            <a:pPr eaLnBrk="1" hangingPunct="1"/>
            <a:r>
              <a:rPr lang="en-US" altLang="ko-KR">
                <a:ea typeface="Gulim" pitchFamily="34" charset="-127"/>
              </a:rPr>
              <a:t>Exposed to developers through the Android application framework</a:t>
            </a:r>
          </a:p>
          <a:p>
            <a:pPr eaLnBrk="1" hangingPunct="1"/>
            <a:endParaRPr lang="ko-KR" altLang="en-US">
              <a:ea typeface="Gulim" pitchFamily="34" charset="-127"/>
            </a:endParaRPr>
          </a:p>
        </p:txBody>
      </p:sp>
      <p:pic>
        <p:nvPicPr>
          <p:cNvPr id="15364" name="내용 개체 틀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20843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그림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716088"/>
            <a:ext cx="3571875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Features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System C Library (Bionic)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Media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Surface Manager (Surface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Audio Manager (Audio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>
                <a:ea typeface="Gulim" pitchFamily="34" charset="-127"/>
              </a:rPr>
              <a:t>LibWebCore</a:t>
            </a:r>
            <a:r>
              <a:rPr lang="en-US" altLang="ko-KR" dirty="0">
                <a:ea typeface="Gulim" pitchFamily="34" charset="-127"/>
              </a:rPr>
              <a:t> (</a:t>
            </a:r>
            <a:r>
              <a:rPr lang="en-US" altLang="ko-KR" dirty="0" err="1">
                <a:ea typeface="Gulim" pitchFamily="34" charset="-127"/>
              </a:rPr>
              <a:t>WebKit</a:t>
            </a:r>
            <a:r>
              <a:rPr lang="en-US" altLang="ko-KR" dirty="0">
                <a:ea typeface="Gulim" pitchFamily="34" charset="-127"/>
              </a:rPr>
              <a:t>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SGL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3D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>
                <a:ea typeface="Gulim" pitchFamily="34" charset="-127"/>
              </a:rPr>
              <a:t>FreeType</a:t>
            </a: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>
                <a:ea typeface="Gulim" pitchFamily="34" charset="-127"/>
              </a:rPr>
              <a:t>SQLite</a:t>
            </a: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>
              <a:ea typeface="Gulim" pitchFamily="34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pitchFamily="34" charset="-127"/>
              </a:rPr>
              <a:t>Bionic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Custom libc implementation optimized for embedded use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Problem with GNU libc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altLang="ko-KR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>
              <a:ea typeface="Guli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25828"/>
              </p:ext>
            </p:extLst>
          </p:nvPr>
        </p:nvGraphicFramePr>
        <p:xfrm>
          <a:off x="411480" y="3492348"/>
          <a:ext cx="8183880" cy="1920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License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authors want to keep GPL (GNU General Public License) out of user-space,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since GPL license requires open-source. (bionic is under BSD license)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Libc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will load in each process, so it needs to be small.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Limited CPU power means it needs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to be fast.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Bionic (Cont)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BSD license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Small size and fast code paths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Very fast and small custom </a:t>
            </a:r>
            <a:r>
              <a:rPr lang="en-US" altLang="ko-KR" dirty="0" err="1">
                <a:ea typeface="Gulim" pitchFamily="34" charset="-127"/>
              </a:rPr>
              <a:t>pthread</a:t>
            </a:r>
            <a:r>
              <a:rPr lang="en-US" altLang="ko-KR" dirty="0">
                <a:ea typeface="Gulim" pitchFamily="34" charset="-127"/>
              </a:rPr>
              <a:t> implementation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No support for certain POSIX features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No compatibility with GNU </a:t>
            </a:r>
            <a:r>
              <a:rPr lang="en-US" altLang="ko-KR" dirty="0" err="1">
                <a:ea typeface="Gulim" pitchFamily="34" charset="-127"/>
              </a:rPr>
              <a:t>libc</a:t>
            </a:r>
            <a:endParaRPr lang="en-US" altLang="ko-KR" dirty="0">
              <a:ea typeface="Gulim" pitchFamily="34" charset="-127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All native code must be compiled with bionic</a:t>
            </a:r>
          </a:p>
          <a:p>
            <a:pPr lvl="2" eaLnBrk="1" hangingPunct="1">
              <a:buFont typeface="Wingdings" pitchFamily="2" charset="2"/>
              <a:buChar char="Ø"/>
            </a:pPr>
            <a:endParaRPr lang="ko-KR" altLang="en-US" dirty="0">
              <a:ea typeface="Gulim" pitchFamily="34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pitchFamily="34" charset="-127"/>
              </a:rPr>
              <a:t>WebKit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An application framework that provides foundation for building a web browser based on open source WebKit browser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>
                <a:ea typeface="Gulim" pitchFamily="34" charset="-127"/>
              </a:rPr>
              <a:t>Ability to render pages in full (desktop) view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>
                <a:ea typeface="Gulim" pitchFamily="34" charset="-127"/>
              </a:rPr>
              <a:t>Full CSS, JavaScript, DOM, AJAX support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>
                <a:ea typeface="Gulim" pitchFamily="34" charset="-127"/>
              </a:rPr>
              <a:t>Support for single-column and adaptive view rendering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Android &amp; OHA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4632" y="1203157"/>
            <a:ext cx="8513144" cy="186730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</a:pPr>
            <a:r>
              <a:rPr lang="en-US" altLang="ko-KR" sz="2800" kern="0" dirty="0"/>
              <a:t>SW stack for mobile devices developed and managed by OHA (Open Handset Alliance), free SW under Apache License</a:t>
            </a:r>
          </a:p>
          <a:p>
            <a:pPr>
              <a:lnSpc>
                <a:spcPts val="2600"/>
              </a:lnSpc>
            </a:pPr>
            <a:r>
              <a:rPr lang="en-US" altLang="ko-KR" sz="2800" kern="0" dirty="0"/>
              <a:t>OHA: A business alliance consisting of 47 companies for developing open standards for mobile devices</a:t>
            </a:r>
          </a:p>
        </p:txBody>
      </p:sp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375381" y="3223939"/>
            <a:ext cx="3426593" cy="2451126"/>
            <a:chOff x="1600200" y="2743200"/>
            <a:chExt cx="5943600" cy="205740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600200" y="2743200"/>
              <a:ext cx="5943600" cy="2057400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905000" y="4190999"/>
              <a:ext cx="5334001" cy="480333"/>
            </a:xfrm>
            <a:prstGeom prst="roundRect">
              <a:avLst/>
            </a:prstGeom>
            <a:solidFill>
              <a:srgbClr val="1E538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 dirty="0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Operating System </a:t>
              </a:r>
            </a:p>
            <a:p>
              <a:pPr algn="ctr" eaLnBrk="0" hangingPunct="0"/>
              <a:r>
                <a:rPr kumimoji="0" lang="en-US" altLang="ko-KR" dirty="0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(Linux Kernel)</a:t>
              </a:r>
              <a:endParaRPr kumimoji="0" lang="ko-KR" altLang="en-US" dirty="0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905000" y="3733800"/>
              <a:ext cx="5334000" cy="381000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Middleware</a:t>
              </a:r>
              <a:endParaRPr kumimoji="0" lang="ko-KR" altLang="en-US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905000" y="3276600"/>
              <a:ext cx="5334000" cy="381000"/>
            </a:xfrm>
            <a:prstGeom prst="roundRect">
              <a:avLst/>
            </a:prstGeom>
            <a:solidFill>
              <a:srgbClr val="9EB9D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 dirty="0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Key Applications</a:t>
              </a:r>
              <a:endParaRPr kumimoji="0" lang="ko-KR" altLang="en-US" dirty="0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3083" name="TextBox 10"/>
            <p:cNvSpPr txBox="1">
              <a:spLocks noChangeArrowheads="1"/>
            </p:cNvSpPr>
            <p:nvPr/>
          </p:nvSpPr>
          <p:spPr bwMode="auto">
            <a:xfrm>
              <a:off x="1676400" y="2754868"/>
              <a:ext cx="2209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ko-KR" dirty="0">
                  <a:latin typeface="Berlin Sans FB Demi"/>
                </a:rPr>
                <a:t>Android</a:t>
              </a:r>
              <a:endParaRPr kumimoji="0" lang="ko-KR" altLang="en-US" dirty="0">
                <a:latin typeface="Berlin Sans FB Demi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그림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0105" y="2927062"/>
            <a:ext cx="4841507" cy="277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Media Framework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A media framework based on </a:t>
            </a:r>
            <a:r>
              <a:rPr lang="en-US" altLang="ko-KR" dirty="0" err="1">
                <a:ea typeface="Gulim" pitchFamily="34" charset="-127"/>
              </a:rPr>
              <a:t>PacketVideo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OpenCore</a:t>
            </a:r>
            <a:r>
              <a:rPr lang="en-US" altLang="ko-KR" dirty="0">
                <a:ea typeface="Gulim" pitchFamily="34" charset="-127"/>
              </a:rPr>
              <a:t> platform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Support for standard video, audio, still-frame formats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Support for hardware/software codec plug-ins</a:t>
            </a:r>
          </a:p>
          <a:p>
            <a:pPr lvl="2" eaLnBrk="1" hangingPunct="1">
              <a:buFont typeface="Wingdings" pitchFamily="2" charset="2"/>
              <a:buChar char="Ø"/>
            </a:pPr>
            <a:endParaRPr lang="en-US" altLang="ko-KR" dirty="0">
              <a:ea typeface="Gulim" pitchFamily="34" charset="-127"/>
            </a:endParaRPr>
          </a:p>
          <a:p>
            <a:pPr eaLnBrk="1" hangingPunct="1"/>
            <a:r>
              <a:rPr lang="en-US" altLang="ko-KR" dirty="0" err="1">
                <a:ea typeface="Gulim" pitchFamily="34" charset="-127"/>
              </a:rPr>
              <a:t>SQLite</a:t>
            </a: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Light-weight relational database management </a:t>
            </a:r>
            <a:r>
              <a:rPr lang="en-US" altLang="ko-KR">
                <a:ea typeface="Gulim" pitchFamily="34" charset="-127"/>
              </a:rPr>
              <a:t>system for </a:t>
            </a:r>
            <a:r>
              <a:rPr lang="en-US" altLang="ko-KR" dirty="0">
                <a:ea typeface="Gulim" pitchFamily="34" charset="-127"/>
              </a:rPr>
              <a:t>backend data storage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pitchFamily="34" charset="-127"/>
              </a:rPr>
              <a:t>Surface Manager (Surface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Providing system-wide surface composer, handling all surface rendering to frame buffer device </a:t>
            </a:r>
            <a:br>
              <a:rPr lang="en-US" altLang="ko-KR">
                <a:ea typeface="Gulim" pitchFamily="34" charset="-127"/>
              </a:rPr>
            </a:br>
            <a:endParaRPr lang="en-US" altLang="ko-KR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Operation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>
              <a:ea typeface="Gulim" pitchFamily="34" charset="-127"/>
            </a:endParaRPr>
          </a:p>
        </p:txBody>
      </p:sp>
      <p:pic>
        <p:nvPicPr>
          <p:cNvPr id="21508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3851048"/>
            <a:ext cx="6850062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Surface Manager (Cont)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Can combine 2D and 3D surfaces and surfaces from multiple applications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Surfaces passed as buffers via Binder IPC calls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Can use OpenGL ES and 2D hardware accelerator for its compositions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Double-buffering using page-flip</a:t>
            </a:r>
            <a:endParaRPr lang="ko-KR" altLang="en-US" dirty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dirty="0">
              <a:ea typeface="Gulim" pitchFamily="34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pitchFamily="34" charset="-127"/>
              </a:rPr>
              <a:t>Audio Manager (Audio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Processing multiple audio streams into PCM audio out paths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Operation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>
              <a:ea typeface="Gulim" pitchFamily="34" charset="-127"/>
            </a:endParaRPr>
          </a:p>
        </p:txBody>
      </p:sp>
      <p:pic>
        <p:nvPicPr>
          <p:cNvPr id="23556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002803"/>
            <a:ext cx="6640513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Libraries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SGL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The underlying 2D graphics engine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>
              <a:ea typeface="Gulim" pitchFamily="34" charset="-127"/>
            </a:endParaRPr>
          </a:p>
          <a:p>
            <a:pPr eaLnBrk="1" hangingPunct="1"/>
            <a:r>
              <a:rPr lang="en-US" altLang="ko-KR">
                <a:ea typeface="Gulim" pitchFamily="34" charset="-127"/>
              </a:rPr>
              <a:t>3D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An implementation based on OpenGL ES 1.0 APIs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Using either H/W 3D acceleration (if available) or the included optimized 3D S/W rasterizer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>
              <a:ea typeface="Gulim" pitchFamily="34" charset="-127"/>
            </a:endParaRPr>
          </a:p>
          <a:p>
            <a:pPr eaLnBrk="1" hangingPunct="1"/>
            <a:r>
              <a:rPr lang="en-US" altLang="ko-KR">
                <a:ea typeface="Gulim" pitchFamily="34" charset="-127"/>
              </a:rPr>
              <a:t>FreeType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Rendering bitmap and vector font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Application Framework Layer</a:t>
            </a:r>
            <a:endParaRPr lang="en-US" altLang="en-US"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>
                <a:ea typeface="PMingLiU" panose="02020500000000000000" pitchFamily="18" charset="-120"/>
              </a:rPr>
              <a:t>Simplify the reuse of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Applications can publish their capabilities and any other application may then make use of those capabilities</a:t>
            </a:r>
            <a:endParaRPr lang="en-US" altLang="zh-TW" sz="2400">
              <a:ea typeface="PMingLiU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>
                <a:ea typeface="PMingLiU" panose="02020500000000000000" pitchFamily="18" charset="-120"/>
              </a:rPr>
              <a:t>Applications is a set of services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PMingLiU" panose="02020500000000000000" pitchFamily="18" charset="-120"/>
              </a:rPr>
              <a:t>Views system, content providers, resources managers such 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Activity Manager,</a:t>
            </a:r>
            <a:r>
              <a:rPr lang="en-US" altLang="zh-CN" sz="2400">
                <a:ea typeface="宋体" panose="02010600030101010101" pitchFamily="2" charset="-122"/>
              </a:rPr>
              <a:t> manages the lifecycle of applications and provides a common navigation backstack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Notification Manager, </a:t>
            </a:r>
            <a:r>
              <a:rPr lang="en-US" altLang="zh-CN" sz="2400">
                <a:ea typeface="宋体" panose="02010600030101010101" pitchFamily="2" charset="-122"/>
              </a:rPr>
              <a:t>enables all applications to display custom alerts in the status bar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Resource Manager</a:t>
            </a:r>
            <a:r>
              <a:rPr lang="en-US" altLang="zh-CN" sz="2400">
                <a:ea typeface="宋体" panose="02010600030101010101" pitchFamily="2" charset="-122"/>
              </a:rPr>
              <a:t>, providing access to non-code resources such as localized strings, graphics, and layout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Views,</a:t>
            </a:r>
            <a:r>
              <a:rPr lang="en-US" altLang="zh-CN" sz="2400">
                <a:ea typeface="宋体" panose="02010600030101010101" pitchFamily="2" charset="-122"/>
              </a:rPr>
              <a:t> used to build an application, including lists, grids, text boxes, buttons, and even an embeddable web browser</a:t>
            </a:r>
            <a:endParaRPr lang="zh-CN" altLang="en-US" sz="24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2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/>
              <a:t>Processes &amp; Threads</a:t>
            </a:r>
            <a:endParaRPr lang="zh-CN" altLang="en-US" sz="6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4432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Processes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When the first of an application's components needs to be run, Android starts a Linux process for it with a single thread of execution (</a:t>
            </a:r>
            <a:r>
              <a:rPr lang="en-US" altLang="ko-KR" dirty="0">
                <a:solidFill>
                  <a:schemeClr val="accent1"/>
                </a:solidFill>
                <a:ea typeface="Gulim" pitchFamily="34" charset="-127"/>
              </a:rPr>
              <a:t>Main Thread</a:t>
            </a:r>
            <a:r>
              <a:rPr lang="en-US" altLang="ko-KR" dirty="0">
                <a:ea typeface="Gulim" pitchFamily="34" charset="-127"/>
              </a:rPr>
              <a:t>).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Android may decide to kill a process to reclaim resources.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 dirty="0">
              <a:ea typeface="Gulim" pitchFamily="34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37132" y="3938530"/>
            <a:ext cx="137160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Application (.apk)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42132" y="3938530"/>
            <a:ext cx="1371600" cy="457200"/>
          </a:xfrm>
          <a:prstGeom prst="roundRect">
            <a:avLst/>
          </a:prstGeom>
          <a:solidFill>
            <a:srgbClr val="FFFFC1"/>
          </a:solidFill>
          <a:ln>
            <a:solidFill>
              <a:srgbClr val="C9C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Process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47132" y="3938530"/>
            <a:ext cx="1371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Main Thread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3308732" y="4167130"/>
            <a:ext cx="5334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13732" y="4167130"/>
            <a:ext cx="5334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TextBox 8"/>
          <p:cNvSpPr txBox="1">
            <a:spLocks noChangeArrowheads="1"/>
          </p:cNvSpPr>
          <p:nvPr/>
        </p:nvSpPr>
        <p:spPr bwMode="auto">
          <a:xfrm>
            <a:off x="3384932" y="3938530"/>
            <a:ext cx="68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Candara" pitchFamily="34" charset="0"/>
              </a:rPr>
              <a:t>1</a:t>
            </a:r>
            <a:endParaRPr kumimoji="0" lang="ko-KR" altLang="en-US" sz="1400">
              <a:latin typeface="Candara" pitchFamily="34" charset="0"/>
            </a:endParaRPr>
          </a:p>
        </p:txBody>
      </p:sp>
      <p:sp>
        <p:nvSpPr>
          <p:cNvPr id="33802" name="TextBox 9"/>
          <p:cNvSpPr txBox="1">
            <a:spLocks noChangeArrowheads="1"/>
          </p:cNvSpPr>
          <p:nvPr/>
        </p:nvSpPr>
        <p:spPr bwMode="auto">
          <a:xfrm>
            <a:off x="5289932" y="3938530"/>
            <a:ext cx="68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Candara" pitchFamily="34" charset="0"/>
              </a:rPr>
              <a:t>1</a:t>
            </a:r>
            <a:endParaRPr kumimoji="0" lang="ko-KR" altLang="en-US" sz="1400">
              <a:latin typeface="Candara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2964156" cy="515311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One-to-one correspondence between </a:t>
            </a:r>
            <a:r>
              <a:rPr lang="en-US" altLang="zh-CN" dirty="0" err="1"/>
              <a:t>Dalvik</a:t>
            </a:r>
            <a:r>
              <a:rPr lang="en-US" altLang="zh-CN" dirty="0"/>
              <a:t> applications and Linux kernel processes</a:t>
            </a:r>
          </a:p>
          <a:p>
            <a:pPr lvl="1"/>
            <a:r>
              <a:rPr lang="en-US" altLang="zh-CN" dirty="0"/>
              <a:t>Each app runs in its own process</a:t>
            </a:r>
          </a:p>
          <a:p>
            <a:r>
              <a:rPr lang="en-US" altLang="zh-CN" dirty="0"/>
              <a:t>Each process has its own copy of </a:t>
            </a:r>
            <a:r>
              <a:rPr lang="en-US" altLang="zh-CN" dirty="0" err="1"/>
              <a:t>Dalvik</a:t>
            </a:r>
            <a:r>
              <a:rPr lang="en-US" altLang="zh-CN" dirty="0"/>
              <a:t> VM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9027" y="1675884"/>
            <a:ext cx="6114973" cy="41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Process (Cont)</a:t>
            </a:r>
          </a:p>
          <a:p>
            <a:pPr marL="742950" lvl="1" indent="-28575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"/>
            </a:pPr>
            <a:r>
              <a:rPr lang="en-US" altLang="ko-KR" dirty="0">
                <a:ea typeface="Malgun Gothic" pitchFamily="34" charset="-127"/>
                <a:cs typeface="Times New Roman" pitchFamily="18" charset="0"/>
              </a:rPr>
              <a:t>We can specify a process where an individual component should run by setting a process name to “process” attribute of &lt;activity&gt;, &lt;service&gt;, &lt;receiver&gt;, or &lt;provider&gt;.</a:t>
            </a:r>
            <a:endParaRPr lang="ko-KR" altLang="en-US" sz="2800" dirty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>
                <a:ea typeface="Malgun Gothic" pitchFamily="34" charset="-127"/>
                <a:cs typeface="Times New Roman" pitchFamily="18" charset="0"/>
              </a:rPr>
              <a:t>Each component can run in its own process.</a:t>
            </a:r>
            <a:endParaRPr lang="ko-KR" altLang="en-US" sz="2800" dirty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>
                <a:ea typeface="Malgun Gothic" pitchFamily="34" charset="-127"/>
                <a:cs typeface="Times New Roman" pitchFamily="18" charset="0"/>
              </a:rPr>
              <a:t>Some components share a process while others do not.</a:t>
            </a:r>
            <a:endParaRPr lang="ko-KR" altLang="en-US" sz="2800" dirty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>
                <a:ea typeface="Malgun Gothic" pitchFamily="34" charset="-127"/>
                <a:cs typeface="Times New Roman" pitchFamily="18" charset="0"/>
              </a:rPr>
              <a:t>Components of different applications also can run in the same process.</a:t>
            </a:r>
            <a:endParaRPr lang="ko-KR" altLang="en-US" sz="2800" dirty="0">
              <a:ea typeface="Malgun Gothic" pitchFamily="34" charset="-127"/>
              <a:cs typeface="Times New Roman" pitchFamily="18" charset="0"/>
            </a:endParaRPr>
          </a:p>
          <a:p>
            <a:pPr marL="742950" lvl="1" indent="-285750" eaLnBrk="1" hangingPunct="1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"/>
            </a:pPr>
            <a:r>
              <a:rPr lang="en-US" altLang="ko-KR" dirty="0">
                <a:ea typeface="Malgun Gothic" pitchFamily="34" charset="-127"/>
                <a:cs typeface="Times New Roman" pitchFamily="18" charset="0"/>
              </a:rPr>
              <a:t>We can set a default value that applies to all components by setting a default process to "process” attribute of &lt;application&gt;.</a:t>
            </a:r>
            <a:endParaRPr lang="ko-KR" altLang="en-US" sz="2800" dirty="0">
              <a:ea typeface="Malgun Gothic" pitchFamily="34" charset="-127"/>
              <a:cs typeface="Times New Roman" pitchFamily="18" charset="0"/>
            </a:endParaRPr>
          </a:p>
          <a:p>
            <a:pPr eaLnBrk="1" hangingPunct="1"/>
            <a:endParaRPr lang="ko-KR" altLang="en-US" dirty="0">
              <a:ea typeface="Gulim" pitchFamily="34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Version 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57" y="1302198"/>
            <a:ext cx="7000389" cy="547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969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Threads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Main Thread</a:t>
            </a: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>
                <a:ea typeface="Malgun Gothic" pitchFamily="34" charset="-127"/>
                <a:cs typeface="Times New Roman" pitchFamily="18" charset="0"/>
              </a:rPr>
              <a:t>All components are instantiated in the main thread of the specified process.</a:t>
            </a:r>
            <a:endParaRPr lang="ko-KR" altLang="en-US" sz="2800" dirty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>
                <a:ea typeface="Malgun Gothic" pitchFamily="34" charset="-127"/>
                <a:cs typeface="Times New Roman" pitchFamily="18" charset="0"/>
              </a:rPr>
              <a:t>System calls to the components are dispatched from the main thread.</a:t>
            </a:r>
            <a:endParaRPr lang="ko-KR" altLang="en-US" sz="2800" dirty="0">
              <a:ea typeface="Malgun Gothic" pitchFamily="34" charset="-127"/>
              <a:cs typeface="Times New Roman" pitchFamily="18" charset="0"/>
            </a:endParaRPr>
          </a:p>
          <a:p>
            <a:pPr lvl="3" eaLnBrk="1" hangingPunct="1">
              <a:lnSpc>
                <a:spcPct val="115000"/>
              </a:lnSpc>
              <a:buFont typeface="Wingdings" pitchFamily="2" charset="2"/>
              <a:buChar char=""/>
            </a:pPr>
            <a:r>
              <a:rPr lang="en-US" altLang="ko-KR" dirty="0">
                <a:latin typeface="Comic Sans MS" pitchFamily="66" charset="0"/>
                <a:ea typeface="Malgun Gothic" pitchFamily="34" charset="-127"/>
                <a:cs typeface="Times New Roman" pitchFamily="18" charset="0"/>
              </a:rPr>
              <a:t>Methods that respond to those calls always run in the main thread of the process.</a:t>
            </a:r>
            <a:endParaRPr lang="ko-KR" altLang="en-US" sz="2800" dirty="0">
              <a:latin typeface="Comic Sans MS" pitchFamily="66" charset="0"/>
              <a:ea typeface="Malgun Gothic" pitchFamily="34" charset="-127"/>
              <a:cs typeface="Times New Roman" pitchFamily="18" charset="0"/>
            </a:endParaRPr>
          </a:p>
          <a:p>
            <a:pPr lvl="3" eaLnBrk="1" hangingPunct="1">
              <a:lnSpc>
                <a:spcPct val="115000"/>
              </a:lnSpc>
              <a:buFont typeface="Wingdings" pitchFamily="2" charset="2"/>
              <a:buChar char=""/>
            </a:pPr>
            <a:r>
              <a:rPr lang="en-US" altLang="ko-KR" dirty="0">
                <a:latin typeface="Comic Sans MS" pitchFamily="66" charset="0"/>
                <a:ea typeface="Malgun Gothic" pitchFamily="34" charset="-127"/>
                <a:cs typeface="Times New Roman" pitchFamily="18" charset="0"/>
              </a:rPr>
              <a:t>Components in main thread should not perform long or blocking operations (e.g. network downloads, computation loops)</a:t>
            </a:r>
            <a:endParaRPr lang="ko-KR" altLang="en-US" sz="2800" dirty="0">
              <a:latin typeface="Comic Sans MS" pitchFamily="66" charset="0"/>
              <a:ea typeface="Malgun Gothic" pitchFamily="34" charset="-127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ko-KR" altLang="en-US" dirty="0">
              <a:ea typeface="Gulim" pitchFamily="34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Threads</a:t>
            </a:r>
            <a:r>
              <a:rPr lang="ko-KR" altLang="en-US" dirty="0"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(Cont)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Anything that may not be completed quickly should be assigned to a different thread.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Threads are created in code using standard Java Thread objects.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Some convenience classes Android provides for managing threads: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i="1" dirty="0" err="1">
                <a:ea typeface="Gulim" pitchFamily="34" charset="-127"/>
              </a:rPr>
              <a:t>Looper</a:t>
            </a:r>
            <a:r>
              <a:rPr lang="en-US" altLang="ko-KR" dirty="0">
                <a:ea typeface="Gulim" pitchFamily="34" charset="-127"/>
              </a:rPr>
              <a:t> for running a message loop within a thread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i="1" dirty="0">
                <a:ea typeface="Gulim" pitchFamily="34" charset="-127"/>
              </a:rPr>
              <a:t>Handler</a:t>
            </a:r>
            <a:r>
              <a:rPr lang="en-US" altLang="ko-KR" dirty="0">
                <a:ea typeface="Gulim" pitchFamily="34" charset="-127"/>
              </a:rPr>
              <a:t> for processing messages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i="1" dirty="0" err="1">
                <a:ea typeface="Gulim" pitchFamily="34" charset="-127"/>
              </a:rPr>
              <a:t>HandlerThread</a:t>
            </a:r>
            <a:r>
              <a:rPr lang="en-US" altLang="ko-KR" dirty="0">
                <a:ea typeface="Gulim" pitchFamily="34" charset="-127"/>
              </a:rPr>
              <a:t> for providing a handy way for starting a new thread that has a </a:t>
            </a:r>
            <a:r>
              <a:rPr lang="en-US" altLang="ko-KR" dirty="0" err="1">
                <a:ea typeface="Gulim" pitchFamily="34" charset="-127"/>
              </a:rPr>
              <a:t>looper</a:t>
            </a:r>
            <a:endParaRPr lang="en-US" altLang="ko-KR" dirty="0">
              <a:ea typeface="Gulim" pitchFamily="34" charset="-127"/>
            </a:endParaRPr>
          </a:p>
          <a:p>
            <a:pPr eaLnBrk="1" hangingPunct="1"/>
            <a:endParaRPr lang="en-US" altLang="ko-KR" dirty="0">
              <a:ea typeface="Gulim" pitchFamily="34" charset="-127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Zygote Process Forks Child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22" y="1272104"/>
            <a:ext cx="84867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Zygote (Cont)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Zygote process preloads typical (approx. 1800) classes and dynamic link libraries so that child processes start quickly.</a:t>
            </a:r>
          </a:p>
          <a:p>
            <a:r>
              <a:rPr lang="en-US" altLang="zh-CN" dirty="0"/>
              <a:t>Copy-on-write</a:t>
            </a:r>
          </a:p>
          <a:p>
            <a:pPr lvl="1"/>
            <a:r>
              <a:rPr lang="en-US" altLang="zh-CN" dirty="0"/>
              <a:t>Only when new process writes page, new page is allocated.</a:t>
            </a:r>
          </a:p>
          <a:p>
            <a:pPr lvl="1"/>
            <a:r>
              <a:rPr lang="en-US" altLang="zh-CN" dirty="0"/>
              <a:t>All pages not be written are shared among all zygote children.</a:t>
            </a:r>
          </a:p>
          <a:p>
            <a:r>
              <a:rPr lang="en-US" altLang="zh-CN" dirty="0"/>
              <a:t>Does not use Linux exec() system call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Zygote (Cont)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2202" y="1046602"/>
            <a:ext cx="3525397" cy="545674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Only Zygote processes can fork child processes</a:t>
            </a:r>
          </a:p>
          <a:p>
            <a:pPr lvl="1"/>
            <a:r>
              <a:rPr lang="en-US" altLang="zh-CN" dirty="0"/>
              <a:t>fork() ,creates a zygote process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forkAndSpecialize</a:t>
            </a:r>
            <a:r>
              <a:rPr lang="en-US" altLang="zh-CN" dirty="0"/>
              <a:t> ( ) , creates a non-zygote process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forkSystemServer</a:t>
            </a:r>
            <a:r>
              <a:rPr lang="en-US" altLang="zh-CN" dirty="0"/>
              <a:t> ( ) , creates a system server process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406" y="1371083"/>
            <a:ext cx="5467751" cy="508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 &amp; GID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UID(user id) and GID(group id) is used for managing multi-user, as in usual Linux system.</a:t>
            </a:r>
          </a:p>
          <a:p>
            <a:r>
              <a:rPr lang="en-US" altLang="zh-CN" dirty="0"/>
              <a:t>Android use this mechanism to isolate applications.</a:t>
            </a:r>
          </a:p>
          <a:p>
            <a:pPr lvl="1"/>
            <a:r>
              <a:rPr lang="en-US" altLang="zh-CN" dirty="0"/>
              <a:t>Each application has unique UID.</a:t>
            </a:r>
          </a:p>
          <a:p>
            <a:pPr lvl="1"/>
            <a:r>
              <a:rPr lang="en-US" altLang="zh-CN" dirty="0"/>
              <a:t>Can not read/write other application's files.</a:t>
            </a:r>
          </a:p>
          <a:p>
            <a:r>
              <a:rPr lang="en-US" altLang="zh-CN" dirty="0"/>
              <a:t>Zygote runs as UID=0 (root). After forking, each child process’ UID is changed by </a:t>
            </a:r>
            <a:r>
              <a:rPr lang="en-US" altLang="zh-CN" dirty="0" err="1"/>
              <a:t>setuid</a:t>
            </a:r>
            <a:r>
              <a:rPr lang="en-US" altLang="zh-CN" dirty="0"/>
              <a:t>() system call.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>
                <a:ea typeface="Gulim" pitchFamily="34" charset="-127"/>
              </a:rPr>
              <a:t>Android Development</a:t>
            </a:r>
            <a:endParaRPr lang="zh-CN" altLang="en-US" sz="6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9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Android Application Package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23190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17375E"/>
                </a:solidFill>
                <a:ea typeface="굴림" panose="020B0600000101010101" pitchFamily="34" charset="-127"/>
              </a:rPr>
              <a:t>Android applications are written in Java.</a:t>
            </a:r>
          </a:p>
          <a:p>
            <a:r>
              <a:rPr lang="en-US" altLang="ko-KR" sz="2400" dirty="0">
                <a:solidFill>
                  <a:srgbClr val="17375E"/>
                </a:solidFill>
                <a:ea typeface="굴림" panose="020B0600000101010101" pitchFamily="34" charset="-127"/>
              </a:rPr>
              <a:t>An Android application is bundled by the </a:t>
            </a:r>
            <a:r>
              <a:rPr lang="en-US" altLang="ko-KR" sz="2400" dirty="0" err="1">
                <a:solidFill>
                  <a:srgbClr val="0070C0"/>
                </a:solidFill>
                <a:ea typeface="굴림" panose="020B0600000101010101" pitchFamily="34" charset="-127"/>
              </a:rPr>
              <a:t>aapt</a:t>
            </a:r>
            <a:r>
              <a:rPr lang="en-US" altLang="ko-KR" sz="2400" dirty="0">
                <a:solidFill>
                  <a:srgbClr val="17375E"/>
                </a:solidFill>
                <a:ea typeface="굴림" panose="020B0600000101010101" pitchFamily="34" charset="-127"/>
              </a:rPr>
              <a:t> tool into an Android package (.</a:t>
            </a:r>
            <a:r>
              <a:rPr lang="en-US" altLang="ko-KR" sz="2400" dirty="0" err="1">
                <a:solidFill>
                  <a:srgbClr val="17375E"/>
                </a:solidFill>
                <a:ea typeface="굴림" panose="020B0600000101010101" pitchFamily="34" charset="-127"/>
              </a:rPr>
              <a:t>apk</a:t>
            </a:r>
            <a:r>
              <a:rPr lang="en-US" altLang="ko-KR" sz="2400" dirty="0">
                <a:solidFill>
                  <a:srgbClr val="17375E"/>
                </a:solidFill>
                <a:ea typeface="굴림" panose="020B0600000101010101" pitchFamily="34" charset="-127"/>
              </a:rPr>
              <a:t>)</a:t>
            </a:r>
            <a:endParaRPr lang="ko-KR" altLang="en-US" sz="2400" dirty="0">
              <a:solidFill>
                <a:srgbClr val="17375E"/>
              </a:solidFill>
              <a:ea typeface="굴림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000" y="3200400"/>
            <a:ext cx="3429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latinLnBrk="0"/>
            <a:endParaRPr kumimoji="0" lang="ko-KR" altLang="en-US">
              <a:solidFill>
                <a:srgbClr val="FFFFFF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762000" y="31353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atinLnBrk="0"/>
            <a:r>
              <a:rPr kumimoji="0" lang="en-US" altLang="ko-KR" sz="1800">
                <a:latin typeface="HY목각파임B" pitchFamily="18" charset="-127"/>
                <a:ea typeface="HY목각파임B" pitchFamily="18" charset="-127"/>
              </a:rPr>
              <a:t>.apk </a:t>
            </a:r>
            <a:endParaRPr kumimoji="0" lang="ko-KR" altLang="en-US" sz="180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914400" y="3810000"/>
            <a:ext cx="1143000" cy="15240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latinLnBrk="0"/>
            <a:r>
              <a:rPr kumimoji="0" lang="en-US" altLang="ko-KR" sz="1800">
                <a:solidFill>
                  <a:srgbClr val="17375E"/>
                </a:solidFill>
                <a:latin typeface="HY목각파임B" pitchFamily="18" charset="-127"/>
                <a:ea typeface="HY목각파임B" pitchFamily="18" charset="-127"/>
              </a:rPr>
              <a:t>Java Code</a:t>
            </a:r>
          </a:p>
          <a:p>
            <a:pPr algn="ctr" latinLnBrk="0"/>
            <a:endParaRPr kumimoji="0" lang="en-US" altLang="ko-KR">
              <a:solidFill>
                <a:srgbClr val="FFFFFF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pPr algn="ctr" latinLnBrk="0"/>
            <a:endParaRPr kumimoji="0" lang="ko-KR" altLang="en-US">
              <a:solidFill>
                <a:srgbClr val="FFFFFF"/>
              </a:solidFill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62200" y="3810000"/>
            <a:ext cx="16764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kumimoji="0" lang="en-US" altLang="ko-KR" sz="1800">
                <a:solidFill>
                  <a:schemeClr val="tx2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Data Files</a:t>
            </a:r>
            <a:endParaRPr kumimoji="0" lang="ko-KR" altLang="en-US" sz="1800">
              <a:solidFill>
                <a:schemeClr val="tx2">
                  <a:lumMod val="7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5" name="배지 14"/>
          <p:cNvSpPr/>
          <p:nvPr/>
        </p:nvSpPr>
        <p:spPr>
          <a:xfrm>
            <a:off x="2438400" y="4495800"/>
            <a:ext cx="1600200" cy="762000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kumimoji="0" lang="en-US" altLang="ko-KR" sz="1400">
                <a:solidFill>
                  <a:schemeClr val="tx2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Resources </a:t>
            </a:r>
          </a:p>
          <a:p>
            <a:pPr algn="ctr" eaLnBrk="0" latinLnBrk="0" hangingPunct="0">
              <a:defRPr/>
            </a:pPr>
            <a:r>
              <a:rPr kumimoji="0" lang="en-US" altLang="ko-KR" sz="1400">
                <a:solidFill>
                  <a:schemeClr val="tx2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Files</a:t>
            </a:r>
            <a:endParaRPr kumimoji="0" lang="ko-KR" altLang="en-US" sz="1400">
              <a:solidFill>
                <a:schemeClr val="tx2">
                  <a:lumMod val="7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081" name="TextBox 15"/>
          <p:cNvSpPr txBox="1">
            <a:spLocks noChangeArrowheads="1"/>
          </p:cNvSpPr>
          <p:nvPr/>
        </p:nvSpPr>
        <p:spPr bwMode="auto">
          <a:xfrm>
            <a:off x="4419600" y="3975100"/>
            <a:ext cx="4114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atinLnBrk="0"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latin typeface="Corbel" panose="020B0503020204020204" pitchFamily="34" charset="0"/>
              </a:rPr>
              <a:t> res/layout: declaration layout files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latin typeface="Corbel" panose="020B0503020204020204" pitchFamily="34" charset="0"/>
              </a:rPr>
              <a:t> res/</a:t>
            </a:r>
            <a:r>
              <a:rPr kumimoji="0" lang="en-US" altLang="ko-KR" sz="1600" dirty="0" err="1">
                <a:latin typeface="Corbel" panose="020B0503020204020204" pitchFamily="34" charset="0"/>
              </a:rPr>
              <a:t>drawable</a:t>
            </a:r>
            <a:r>
              <a:rPr kumimoji="0" lang="en-US" altLang="ko-KR" sz="1600" dirty="0">
                <a:latin typeface="Corbel" panose="020B0503020204020204" pitchFamily="34" charset="0"/>
              </a:rPr>
              <a:t>: intended for drawing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latin typeface="Corbel" panose="020B0503020204020204" pitchFamily="34" charset="0"/>
              </a:rPr>
              <a:t> res/admin: bitmaps, animations for transitions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latin typeface="Corbel" panose="020B0503020204020204" pitchFamily="34" charset="0"/>
              </a:rPr>
              <a:t> res/values: externalized values</a:t>
            </a:r>
          </a:p>
          <a:p>
            <a:pPr lvl="2" latinLnBrk="0">
              <a:buFont typeface="Wingdings" panose="05000000000000000000" pitchFamily="2" charset="2"/>
              <a:buChar char="Ø"/>
            </a:pPr>
            <a:r>
              <a:rPr kumimoji="0" lang="en-US" altLang="ko-KR" sz="1600" b="1" dirty="0">
                <a:latin typeface="Corbel" panose="020B0503020204020204" pitchFamily="34" charset="0"/>
              </a:rPr>
              <a:t>strings</a:t>
            </a:r>
            <a:r>
              <a:rPr kumimoji="0" lang="en-US" altLang="ko-KR" sz="1600" dirty="0">
                <a:latin typeface="Corbel" panose="020B0503020204020204" pitchFamily="34" charset="0"/>
              </a:rPr>
              <a:t>, </a:t>
            </a:r>
            <a:r>
              <a:rPr kumimoji="0" lang="en-US" altLang="ko-KR" sz="1600" b="1" dirty="0">
                <a:latin typeface="Corbel" panose="020B0503020204020204" pitchFamily="34" charset="0"/>
              </a:rPr>
              <a:t>colors</a:t>
            </a:r>
            <a:r>
              <a:rPr kumimoji="0" lang="en-US" altLang="ko-KR" sz="1600" dirty="0">
                <a:latin typeface="Corbel" panose="020B0503020204020204" pitchFamily="34" charset="0"/>
              </a:rPr>
              <a:t>, </a:t>
            </a:r>
            <a:r>
              <a:rPr kumimoji="0" lang="en-US" altLang="ko-KR" sz="1600" b="1" dirty="0">
                <a:latin typeface="Corbel" panose="020B0503020204020204" pitchFamily="34" charset="0"/>
              </a:rPr>
              <a:t>styles</a:t>
            </a:r>
            <a:r>
              <a:rPr kumimoji="0" lang="en-US" altLang="ko-KR" sz="1600" dirty="0">
                <a:latin typeface="Corbel" panose="020B0503020204020204" pitchFamily="34" charset="0"/>
              </a:rPr>
              <a:t>, </a:t>
            </a:r>
            <a:r>
              <a:rPr kumimoji="0" lang="en-US" altLang="ko-KR" sz="1600" dirty="0" err="1">
                <a:latin typeface="Corbel" panose="020B0503020204020204" pitchFamily="34" charset="0"/>
              </a:rPr>
              <a:t>etc</a:t>
            </a:r>
            <a:endParaRPr kumimoji="0" lang="en-US" altLang="ko-KR" sz="1600" dirty="0">
              <a:latin typeface="Corbel" panose="020B0503020204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latin typeface="Corbel" panose="020B0503020204020204" pitchFamily="34" charset="0"/>
              </a:rPr>
              <a:t> res/xml: general XML files used at runtime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latin typeface="Corbel" panose="020B0503020204020204" pitchFamily="34" charset="0"/>
              </a:rPr>
              <a:t> res/raw: binary files (e.g. sound)</a:t>
            </a:r>
            <a:endParaRPr kumimoji="0" lang="ko-KR" altLang="en-US" sz="1600" dirty="0">
              <a:latin typeface="Corbel" panose="020B0503020204020204" pitchFamily="34" charset="0"/>
            </a:endParaRPr>
          </a:p>
        </p:txBody>
      </p:sp>
      <p:sp>
        <p:nvSpPr>
          <p:cNvPr id="17" name="왼쪽 중괄호 16"/>
          <p:cNvSpPr/>
          <p:nvPr/>
        </p:nvSpPr>
        <p:spPr>
          <a:xfrm>
            <a:off x="4114800" y="4114800"/>
            <a:ext cx="304800" cy="1600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latinLnBrk="0"/>
            <a:endParaRPr kumimoji="0"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239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Application Components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An application consists of essential components that are instantiated and run as needed.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Four basic component types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34" charset="-127"/>
              </a:rPr>
              <a:t> 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6488" y="3485896"/>
          <a:ext cx="7543800" cy="1857375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Components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Description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Activity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UI component, typically corresponding to one screen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Service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Background process without UI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Broadcast Receiver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Component that responds to broadcast Intents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Content Provider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lnSpc>
                          <a:spcPts val="2400"/>
                        </a:lnSpc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굴림" panose="020B0600000101010101" pitchFamily="34" charset="-127"/>
                        </a:rPr>
                        <a:t>Component that enables applications to share data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굴림" panose="020B0600000101010101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637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Components - Activity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19100" y="1349756"/>
            <a:ext cx="8318500" cy="29845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An activity is usually a single screen:</a:t>
            </a:r>
            <a:endParaRPr lang="ko-KR" altLang="en-US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Implemented as a class extending Activity.</a:t>
            </a:r>
            <a:endParaRPr lang="ko-KR" altLang="en-US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Displays UI controls (views).</a:t>
            </a:r>
            <a:endParaRPr lang="ko-KR" altLang="en-US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Reacts to user input/events.</a:t>
            </a:r>
            <a:endParaRPr lang="ko-KR" altLang="en-US" sz="2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An application typically consists of several screens:</a:t>
            </a:r>
            <a:endParaRPr lang="ko-KR" altLang="en-US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Each screen is implemented by one activity.</a:t>
            </a:r>
            <a:endParaRPr lang="ko-KR" altLang="en-US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Moving to the next screen means starting a new activity.</a:t>
            </a:r>
            <a:endParaRPr lang="ko-KR" altLang="en-US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An activity may return a result to the previous activity.</a:t>
            </a:r>
            <a:endParaRPr lang="ko-KR" altLang="en-US" sz="2800" dirty="0">
              <a:ea typeface="굴림" panose="020B0600000101010101" pitchFamily="34" charset="-127"/>
            </a:endParaRPr>
          </a:p>
        </p:txBody>
      </p:sp>
      <p:pic>
        <p:nvPicPr>
          <p:cNvPr id="512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54" y="4437294"/>
            <a:ext cx="4495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18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Software Stack</a:t>
            </a:r>
            <a:endParaRPr lang="ko-KR" altLang="en-US">
              <a:ea typeface="Gulim" pitchFamily="34" charset="-127"/>
            </a:endParaRPr>
          </a:p>
        </p:txBody>
      </p:sp>
      <p:pic>
        <p:nvPicPr>
          <p:cNvPr id="5123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588257"/>
            <a:ext cx="3891919" cy="2075289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5954" y="1136458"/>
            <a:ext cx="5199160" cy="52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Components - Activity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2319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One of the activities is marked as the first one that should be presented to the user when the application is launched.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Created “Activity” must be defined in the application’s manifest.xml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6148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092450"/>
            <a:ext cx="6153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607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Components - Service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14020" y="1322289"/>
            <a:ext cx="8318500" cy="34417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 service does not have a visual UI, but runs in the background for an indefinite period time.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34" charset="-127"/>
              </a:rPr>
              <a:t>Example: music player, network download,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Each service extends the Service base class.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It is possible to bind to a running service and start the service if it's not already running.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While connected, it is possible communicate with the service through an interface defined in an AIDL (Android Interface Definition Language).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7172" name="그룹 22"/>
          <p:cNvGrpSpPr>
            <a:grpSpLocks/>
          </p:cNvGrpSpPr>
          <p:nvPr/>
        </p:nvGrpSpPr>
        <p:grpSpPr bwMode="auto">
          <a:xfrm>
            <a:off x="762000" y="4953000"/>
            <a:ext cx="7924800" cy="1676400"/>
            <a:chOff x="762000" y="4953000"/>
            <a:chExt cx="7924800" cy="1676400"/>
          </a:xfrm>
        </p:grpSpPr>
        <p:sp>
          <p:nvSpPr>
            <p:cNvPr id="4" name="직사각형 3"/>
            <p:cNvSpPr/>
            <p:nvPr/>
          </p:nvSpPr>
          <p:spPr>
            <a:xfrm>
              <a:off x="838200" y="4953000"/>
              <a:ext cx="1143000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914400" y="5029200"/>
              <a:ext cx="990600" cy="533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14400" y="5638800"/>
              <a:ext cx="457200" cy="152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47800" y="5638800"/>
              <a:ext cx="457200" cy="152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4400" y="5867400"/>
              <a:ext cx="457200" cy="152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47800" y="5867400"/>
              <a:ext cx="457200" cy="152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7189" name="TextBox 9"/>
            <p:cNvSpPr txBox="1">
              <a:spLocks noChangeArrowheads="1"/>
            </p:cNvSpPr>
            <p:nvPr/>
          </p:nvSpPr>
          <p:spPr bwMode="auto">
            <a:xfrm>
              <a:off x="762000" y="6093023"/>
              <a:ext cx="1371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400">
                  <a:latin typeface="Meiryo" panose="020B0604030504040204" pitchFamily="34" charset="-128"/>
                  <a:ea typeface="Meiryo" panose="020B0604030504040204" pitchFamily="34" charset="-128"/>
                </a:rPr>
                <a:t>Media Player</a:t>
              </a:r>
            </a:p>
            <a:p>
              <a:pPr algn="ctr" latinLnBrk="0"/>
              <a:r>
                <a:rPr kumimoji="0" lang="en-US" altLang="ko-KR" sz="1400">
                  <a:latin typeface="Meiryo" panose="020B0604030504040204" pitchFamily="34" charset="-128"/>
                  <a:ea typeface="Meiryo" panose="020B0604030504040204" pitchFamily="34" charset="-128"/>
                </a:rPr>
                <a:t>Activity</a:t>
              </a:r>
              <a:endParaRPr kumimoji="0" lang="ko-KR" altLang="en-US" sz="1400">
                <a:latin typeface="Meiryo" panose="020B0604030504040204" pitchFamily="34" charset="-128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86400" y="5105400"/>
              <a:ext cx="1143000" cy="762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60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Service</a:t>
              </a:r>
              <a:endParaRPr kumimoji="0" lang="ko-KR" altLang="en-US" sz="1600">
                <a:solidFill>
                  <a:schemeClr val="tx2"/>
                </a:solidFill>
                <a:latin typeface="Meiryo" panose="020B0604030504040204" pitchFamily="34" charset="-128"/>
                <a:ea typeface="굴림" panose="020B0600000101010101" pitchFamily="34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6637338" y="5210175"/>
              <a:ext cx="492125" cy="423863"/>
            </a:xfrm>
            <a:custGeom>
              <a:avLst/>
              <a:gdLst>
                <a:gd name="connsiteX0" fmla="*/ 0 w 492711"/>
                <a:gd name="connsiteY0" fmla="*/ 134644 h 424648"/>
                <a:gd name="connsiteX1" fmla="*/ 266330 w 492711"/>
                <a:gd name="connsiteY1" fmla="*/ 10357 h 424648"/>
                <a:gd name="connsiteX2" fmla="*/ 488272 w 492711"/>
                <a:gd name="connsiteY2" fmla="*/ 196788 h 424648"/>
                <a:gd name="connsiteX3" fmla="*/ 292963 w 492711"/>
                <a:gd name="connsiteY3" fmla="*/ 409852 h 424648"/>
                <a:gd name="connsiteX4" fmla="*/ 17755 w 492711"/>
                <a:gd name="connsiteY4" fmla="*/ 285565 h 4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11" h="424648">
                  <a:moveTo>
                    <a:pt x="0" y="134644"/>
                  </a:moveTo>
                  <a:cubicBezTo>
                    <a:pt x="92475" y="67322"/>
                    <a:pt x="184951" y="0"/>
                    <a:pt x="266330" y="10357"/>
                  </a:cubicBezTo>
                  <a:cubicBezTo>
                    <a:pt x="347709" y="20714"/>
                    <a:pt x="483833" y="130205"/>
                    <a:pt x="488272" y="196788"/>
                  </a:cubicBezTo>
                  <a:cubicBezTo>
                    <a:pt x="492711" y="263371"/>
                    <a:pt x="371382" y="395056"/>
                    <a:pt x="292963" y="409852"/>
                  </a:cubicBezTo>
                  <a:cubicBezTo>
                    <a:pt x="214544" y="424648"/>
                    <a:pt x="116149" y="355106"/>
                    <a:pt x="17755" y="285565"/>
                  </a:cubicBezTo>
                </a:path>
              </a:pathLst>
            </a:custGeom>
            <a:ln w="2540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7192" name="TextBox 12"/>
            <p:cNvSpPr txBox="1">
              <a:spLocks noChangeArrowheads="1"/>
            </p:cNvSpPr>
            <p:nvPr/>
          </p:nvSpPr>
          <p:spPr bwMode="auto">
            <a:xfrm>
              <a:off x="6705600" y="5635823"/>
              <a:ext cx="1981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400" i="1">
                  <a:latin typeface="Meiryo" panose="020B0604030504040204" pitchFamily="34" charset="-128"/>
                  <a:ea typeface="Meiryo" panose="020B0604030504040204" pitchFamily="34" charset="-128"/>
                </a:rPr>
                <a:t>Background running</a:t>
              </a:r>
            </a:p>
            <a:p>
              <a:pPr latinLnBrk="0"/>
              <a:r>
                <a:rPr kumimoji="0" lang="en-US" altLang="ko-KR" sz="1400" i="1">
                  <a:latin typeface="Meiryo" panose="020B0604030504040204" pitchFamily="34" charset="-128"/>
                  <a:ea typeface="Meiryo" panose="020B0604030504040204" pitchFamily="34" charset="-128"/>
                </a:rPr>
                <a:t>for playback</a:t>
              </a:r>
              <a:endParaRPr kumimoji="0" lang="ko-KR" altLang="en-US" sz="1400" i="1">
                <a:latin typeface="Meiryo" panose="020B0604030504040204" pitchFamily="34" charset="-128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352800" y="6172200"/>
              <a:ext cx="1143000" cy="457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60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Binder</a:t>
              </a:r>
              <a:endParaRPr kumimoji="0" lang="ko-KR" altLang="en-US" sz="1600">
                <a:solidFill>
                  <a:schemeClr val="tx2"/>
                </a:solidFill>
                <a:latin typeface="Meiryo" panose="020B0604030504040204" pitchFamily="34" charset="-128"/>
                <a:ea typeface="굴림" panose="020B0600000101010101" pitchFamily="34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rot="10800000">
              <a:off x="1981200" y="5181600"/>
              <a:ext cx="350520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1"/>
            </p:cNvCxnSpPr>
            <p:nvPr/>
          </p:nvCxnSpPr>
          <p:spPr>
            <a:xfrm>
              <a:off x="1981200" y="5486400"/>
              <a:ext cx="3505200" cy="158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>
              <a:off x="1981200" y="5713413"/>
              <a:ext cx="3505200" cy="15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7" name="TextBox 17"/>
            <p:cNvSpPr txBox="1">
              <a:spLocks noChangeArrowheads="1"/>
            </p:cNvSpPr>
            <p:nvPr/>
          </p:nvSpPr>
          <p:spPr bwMode="auto">
            <a:xfrm>
              <a:off x="3200400" y="4953000"/>
              <a:ext cx="1143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 i="1"/>
                <a:t>Notification</a:t>
              </a:r>
              <a:endParaRPr kumimoji="0" lang="ko-KR" altLang="en-US" sz="1200" i="1"/>
            </a:p>
          </p:txBody>
        </p:sp>
        <p:sp>
          <p:nvSpPr>
            <p:cNvPr id="7198" name="TextBox 18"/>
            <p:cNvSpPr txBox="1">
              <a:spLocks noChangeArrowheads="1"/>
            </p:cNvSpPr>
            <p:nvPr/>
          </p:nvSpPr>
          <p:spPr bwMode="auto">
            <a:xfrm>
              <a:off x="3048000" y="5438001"/>
              <a:ext cx="1295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 i="1"/>
                <a:t>Communication</a:t>
              </a:r>
              <a:endParaRPr kumimoji="0" lang="ko-KR" altLang="en-US" sz="1200" i="1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86200" y="5334000"/>
              <a:ext cx="76200" cy="8382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accent1">
                  <a:shade val="50000"/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7200" name="TextBox 20"/>
            <p:cNvSpPr txBox="1">
              <a:spLocks noChangeArrowheads="1"/>
            </p:cNvSpPr>
            <p:nvPr/>
          </p:nvSpPr>
          <p:spPr bwMode="auto">
            <a:xfrm>
              <a:off x="3200400" y="5715000"/>
              <a:ext cx="1676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 i="1"/>
                <a:t>Pause/rewind</a:t>
              </a:r>
            </a:p>
            <a:p>
              <a:pPr latinLnBrk="0"/>
              <a:r>
                <a:rPr kumimoji="0" lang="en-US" altLang="ko-KR" sz="1200" i="1"/>
                <a:t>/stop/restart</a:t>
              </a:r>
              <a:endParaRPr kumimoji="0" lang="ko-KR" alt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670943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Components - Service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7747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Adding a “Service” with Android is similar to adding an "Activity".</a:t>
            </a:r>
          </a:p>
        </p:txBody>
      </p:sp>
      <p:pic>
        <p:nvPicPr>
          <p:cNvPr id="8196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0198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229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Components - Broadcast Receivers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8415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 broadcast receiver is a component that receives and reacts to broadcast announcements (Intents).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Broadcasts may originate from user code or OS code.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		E.g. announcements that the time zone has changed, that the battery is low, etc.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9220" name="그룹 18"/>
          <p:cNvGrpSpPr>
            <a:grpSpLocks/>
          </p:cNvGrpSpPr>
          <p:nvPr/>
        </p:nvGrpSpPr>
        <p:grpSpPr bwMode="auto">
          <a:xfrm>
            <a:off x="1524000" y="3962400"/>
            <a:ext cx="5638800" cy="2209800"/>
            <a:chOff x="2209800" y="4038600"/>
            <a:chExt cx="4495800" cy="1371600"/>
          </a:xfrm>
        </p:grpSpPr>
        <p:grpSp>
          <p:nvGrpSpPr>
            <p:cNvPr id="9221" name="그룹 3"/>
            <p:cNvGrpSpPr>
              <a:grpSpLocks/>
            </p:cNvGrpSpPr>
            <p:nvPr/>
          </p:nvGrpSpPr>
          <p:grpSpPr bwMode="auto">
            <a:xfrm>
              <a:off x="2209800" y="4800600"/>
              <a:ext cx="609600" cy="609600"/>
              <a:chOff x="685800" y="3505200"/>
              <a:chExt cx="838200" cy="8382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85800" y="3504749"/>
                <a:ext cx="838849" cy="8386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latinLnBrk="0"/>
                <a:endParaRPr kumimoji="0" lang="ko-KR" altLang="en-US">
                  <a:solidFill>
                    <a:srgbClr val="FFFFFF"/>
                  </a:solidFill>
                  <a:latin typeface="Comic Sans MS" panose="030F0702030302020204" pitchFamily="66" charset="0"/>
                  <a:ea typeface="굴림" panose="020B0600000101010101" pitchFamily="34" charset="-127"/>
                </a:endParaRPr>
              </a:p>
            </p:txBody>
          </p:sp>
          <p:pic>
            <p:nvPicPr>
              <p:cNvPr id="923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7454409">
                <a:off x="735977" y="3809288"/>
                <a:ext cx="719339" cy="317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222" name="그룹 6"/>
            <p:cNvGrpSpPr>
              <a:grpSpLocks/>
            </p:cNvGrpSpPr>
            <p:nvPr/>
          </p:nvGrpSpPr>
          <p:grpSpPr bwMode="auto">
            <a:xfrm>
              <a:off x="3505200" y="4800600"/>
              <a:ext cx="609600" cy="609600"/>
              <a:chOff x="1752600" y="3505200"/>
              <a:chExt cx="838200" cy="8382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751804" y="3504749"/>
                <a:ext cx="838849" cy="8386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latinLnBrk="0"/>
                <a:endParaRPr kumimoji="0" lang="ko-KR" altLang="en-US">
                  <a:solidFill>
                    <a:srgbClr val="FFFFFF"/>
                  </a:solidFill>
                  <a:latin typeface="Comic Sans MS" panose="030F0702030302020204" pitchFamily="66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9" name="타원형 설명선 8"/>
              <p:cNvSpPr/>
              <p:nvPr/>
            </p:nvSpPr>
            <p:spPr>
              <a:xfrm>
                <a:off x="1828380" y="3657846"/>
                <a:ext cx="685698" cy="45658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latinLnBrk="0"/>
                <a:endParaRPr kumimoji="0" lang="ko-KR" altLang="en-US" sz="900">
                  <a:latin typeface="Arial Black" panose="020B0A040201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9233" name="TextBox 9"/>
              <p:cNvSpPr txBox="1">
                <a:spLocks noChangeArrowheads="1"/>
              </p:cNvSpPr>
              <p:nvPr/>
            </p:nvSpPr>
            <p:spPr bwMode="auto">
              <a:xfrm>
                <a:off x="1828800" y="3733801"/>
                <a:ext cx="762000" cy="380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atinLnBrk="0"/>
                <a:r>
                  <a:rPr kumimoji="0" lang="en-US" altLang="ko-KR" sz="1200">
                    <a:latin typeface="Arial Black" panose="020B0A04020102020204" pitchFamily="34" charset="0"/>
                  </a:rPr>
                  <a:t>SMS</a:t>
                </a:r>
                <a:endParaRPr kumimoji="0" lang="ko-KR" altLang="en-US" sz="120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2209800" y="4038600"/>
              <a:ext cx="1904893" cy="38132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Broadcast Receiver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2437839" y="4724260"/>
              <a:ext cx="152728" cy="1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>
              <a:off x="3733153" y="4723768"/>
              <a:ext cx="151743" cy="126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514836" y="4648529"/>
              <a:ext cx="1294820" cy="98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 rot="16200000" flipH="1">
              <a:off x="3065258" y="4517551"/>
              <a:ext cx="199040" cy="379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410780" y="4038600"/>
              <a:ext cx="1294820" cy="38132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cxnSp>
          <p:nvCxnSpPr>
            <p:cNvPr id="17" name="직선 연결선 16"/>
            <p:cNvCxnSpPr>
              <a:stCxn id="11" idx="3"/>
              <a:endCxn id="16" idx="1"/>
            </p:cNvCxnSpPr>
            <p:nvPr/>
          </p:nvCxnSpPr>
          <p:spPr>
            <a:xfrm>
              <a:off x="4114693" y="4228772"/>
              <a:ext cx="1296086" cy="19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0" name="TextBox 17"/>
            <p:cNvSpPr txBox="1">
              <a:spLocks noChangeArrowheads="1"/>
            </p:cNvSpPr>
            <p:nvPr/>
          </p:nvSpPr>
          <p:spPr bwMode="auto">
            <a:xfrm>
              <a:off x="4267200" y="4415135"/>
              <a:ext cx="1828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>
                <a:buFont typeface="Arial" panose="020B0604020202020204" pitchFamily="34" charset="0"/>
                <a:buChar char="•"/>
              </a:pPr>
              <a:r>
                <a:rPr kumimoji="0" lang="en-US" altLang="ko-KR" sz="1200" i="1"/>
                <a:t>Get incoming calls</a:t>
              </a:r>
            </a:p>
            <a:p>
              <a:pPr latinLnBrk="0">
                <a:buFont typeface="Arial" panose="020B0604020202020204" pitchFamily="34" charset="0"/>
                <a:buChar char="•"/>
              </a:pPr>
              <a:r>
                <a:rPr kumimoji="0" lang="en-US" altLang="ko-KR" sz="1200" i="1"/>
                <a:t>Get incoming SMS</a:t>
              </a:r>
              <a:endParaRPr kumimoji="0" lang="ko-KR" alt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209112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Components - Broadcast Receivers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 broadcast receiver is a component that receives and reacts to broadcast announcements.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Applications can also initiate broadcasts.</a:t>
            </a:r>
            <a:endParaRPr lang="ko-KR" altLang="en-US" sz="2400" dirty="0">
              <a:ea typeface="굴림" panose="020B0600000101010101" pitchFamily="34" charset="-127"/>
            </a:endParaRPr>
          </a:p>
          <a:p>
            <a:pPr lvl="2">
              <a:buFontTx/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e.g. to let other applications know that some data has been downloaded to the device and is available for them to use.</a:t>
            </a:r>
            <a:endParaRPr lang="en-US" altLang="ko-KR" sz="2800" i="1" dirty="0">
              <a:ea typeface="굴림" panose="020B0600000101010101" pitchFamily="34" charset="-127"/>
            </a:endParaRPr>
          </a:p>
          <a:p>
            <a:pPr lvl="2">
              <a:buFontTx/>
              <a:buNone/>
            </a:pPr>
            <a:endParaRPr lang="ko-KR" altLang="en-US" sz="2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All receivers extend the </a:t>
            </a:r>
            <a:r>
              <a:rPr lang="en-US" altLang="ko-KR" b="1" i="1" dirty="0" err="1">
                <a:ea typeface="굴림" panose="020B0600000101010101" pitchFamily="34" charset="-127"/>
              </a:rPr>
              <a:t>BroadcastReceiver</a:t>
            </a:r>
            <a:r>
              <a:rPr lang="en-US" altLang="ko-KR" dirty="0">
                <a:ea typeface="굴림" panose="020B0600000101010101" pitchFamily="34" charset="-127"/>
              </a:rPr>
              <a:t> base class.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559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Components - Content Providers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19100" y="5029200"/>
            <a:ext cx="8318500" cy="16256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 content provider makes a specific set of the application's data available to other applications.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The data can be stored in the file system, in an SQLite database, or a remote store in the cloud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11268" name="그룹 3"/>
          <p:cNvGrpSpPr>
            <a:grpSpLocks/>
          </p:cNvGrpSpPr>
          <p:nvPr/>
        </p:nvGrpSpPr>
        <p:grpSpPr bwMode="auto">
          <a:xfrm>
            <a:off x="1066800" y="1600200"/>
            <a:ext cx="6858000" cy="2971800"/>
            <a:chOff x="685800" y="838200"/>
            <a:chExt cx="6858000" cy="29718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66800" y="16764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5800" y="1371600"/>
              <a:ext cx="1828800" cy="1295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1271" name="TextBox 6"/>
            <p:cNvSpPr txBox="1">
              <a:spLocks noChangeArrowheads="1"/>
            </p:cNvSpPr>
            <p:nvPr/>
          </p:nvSpPr>
          <p:spPr bwMode="auto">
            <a:xfrm>
              <a:off x="685800" y="13716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Application</a:t>
              </a:r>
              <a:endParaRPr kumimoji="0" lang="ko-KR" altLang="en-US" sz="120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971800" y="11430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19400" y="838200"/>
              <a:ext cx="2590800" cy="1905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1274" name="TextBox 9"/>
            <p:cNvSpPr txBox="1">
              <a:spLocks noChangeArrowheads="1"/>
            </p:cNvSpPr>
            <p:nvPr/>
          </p:nvSpPr>
          <p:spPr bwMode="auto">
            <a:xfrm>
              <a:off x="2819400" y="8382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Application</a:t>
              </a:r>
              <a:endParaRPr kumimoji="0" lang="ko-KR" altLang="en-US" sz="12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191000" y="11430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276600" y="2209800"/>
              <a:ext cx="1676400" cy="381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Content Provider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096000" y="1676400"/>
              <a:ext cx="1066800" cy="381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Service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15000" y="1371600"/>
              <a:ext cx="1828800" cy="1295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1279" name="TextBox 14"/>
            <p:cNvSpPr txBox="1">
              <a:spLocks noChangeArrowheads="1"/>
            </p:cNvSpPr>
            <p:nvPr/>
          </p:nvSpPr>
          <p:spPr bwMode="auto">
            <a:xfrm>
              <a:off x="5715000" y="1371600"/>
              <a:ext cx="1066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Application</a:t>
              </a:r>
              <a:endParaRPr kumimoji="0" lang="ko-KR" altLang="en-US" sz="1200"/>
            </a:p>
          </p:txBody>
        </p:sp>
        <p:sp>
          <p:nvSpPr>
            <p:cNvPr id="16" name="순서도: 카드 15"/>
            <p:cNvSpPr/>
            <p:nvPr/>
          </p:nvSpPr>
          <p:spPr>
            <a:xfrm>
              <a:off x="2286000" y="3124200"/>
              <a:ext cx="762000" cy="685800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Data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grpSp>
          <p:nvGrpSpPr>
            <p:cNvPr id="17" name="그룹 20"/>
            <p:cNvGrpSpPr/>
            <p:nvPr/>
          </p:nvGrpSpPr>
          <p:grpSpPr>
            <a:xfrm>
              <a:off x="3276600" y="3124200"/>
              <a:ext cx="838200" cy="685800"/>
              <a:chOff x="3276600" y="3124200"/>
              <a:chExt cx="838200" cy="685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순서도: 자기 디스크 15"/>
              <p:cNvSpPr/>
              <p:nvPr/>
            </p:nvSpPr>
            <p:spPr>
              <a:xfrm>
                <a:off x="3276600" y="35814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  <p:sp>
            <p:nvSpPr>
              <p:cNvPr id="44" name="순서도: 자기 디스크 43"/>
              <p:cNvSpPr/>
              <p:nvPr/>
            </p:nvSpPr>
            <p:spPr>
              <a:xfrm>
                <a:off x="3276600" y="33528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  <p:sp>
            <p:nvSpPr>
              <p:cNvPr id="45" name="순서도: 자기 디스크 17"/>
              <p:cNvSpPr/>
              <p:nvPr/>
            </p:nvSpPr>
            <p:spPr>
              <a:xfrm>
                <a:off x="3276600" y="31242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</p:grpSp>
        <p:sp>
          <p:nvSpPr>
            <p:cNvPr id="11282" name="TextBox 17"/>
            <p:cNvSpPr txBox="1">
              <a:spLocks noChangeArrowheads="1"/>
            </p:cNvSpPr>
            <p:nvPr/>
          </p:nvSpPr>
          <p:spPr bwMode="auto">
            <a:xfrm>
              <a:off x="3352800" y="3352800"/>
              <a:ext cx="1143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>
                  <a:latin typeface="Arial Black" panose="020B0A04020102020204" pitchFamily="34" charset="0"/>
                </a:rPr>
                <a:t>SQLite</a:t>
              </a:r>
              <a:endParaRPr kumimoji="0" lang="ko-KR" altLang="en-US" sz="1200">
                <a:latin typeface="Arial Black" panose="020B0A04020102020204" pitchFamily="34" charset="0"/>
              </a:endParaRPr>
            </a:p>
          </p:txBody>
        </p:sp>
        <p:sp>
          <p:nvSpPr>
            <p:cNvPr id="19" name="순서도: 카드 18"/>
            <p:cNvSpPr/>
            <p:nvPr/>
          </p:nvSpPr>
          <p:spPr>
            <a:xfrm>
              <a:off x="4343400" y="3124200"/>
              <a:ext cx="762000" cy="685800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XML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grpSp>
          <p:nvGrpSpPr>
            <p:cNvPr id="20" name="그룹 21"/>
            <p:cNvGrpSpPr/>
            <p:nvPr/>
          </p:nvGrpSpPr>
          <p:grpSpPr>
            <a:xfrm>
              <a:off x="5562600" y="3124200"/>
              <a:ext cx="838200" cy="685800"/>
              <a:chOff x="3276600" y="3124200"/>
              <a:chExt cx="838200" cy="685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순서도: 자기 디스크 39"/>
              <p:cNvSpPr/>
              <p:nvPr/>
            </p:nvSpPr>
            <p:spPr>
              <a:xfrm>
                <a:off x="3276600" y="35814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  <p:sp>
            <p:nvSpPr>
              <p:cNvPr id="41" name="순서도: 자기 디스크 40"/>
              <p:cNvSpPr/>
              <p:nvPr/>
            </p:nvSpPr>
            <p:spPr>
              <a:xfrm>
                <a:off x="3276600" y="33528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  <p:sp>
            <p:nvSpPr>
              <p:cNvPr id="42" name="순서도: 자기 디스크 41"/>
              <p:cNvSpPr/>
              <p:nvPr/>
            </p:nvSpPr>
            <p:spPr>
              <a:xfrm>
                <a:off x="3276600" y="31242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</p:grpSp>
        <p:sp>
          <p:nvSpPr>
            <p:cNvPr id="11285" name="TextBox 20"/>
            <p:cNvSpPr txBox="1">
              <a:spLocks noChangeArrowheads="1"/>
            </p:cNvSpPr>
            <p:nvPr/>
          </p:nvSpPr>
          <p:spPr bwMode="auto">
            <a:xfrm>
              <a:off x="5410200" y="3272135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</a:rPr>
                <a:t>Remote </a:t>
              </a:r>
            </a:p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</a:rPr>
                <a:t>Store</a:t>
              </a:r>
              <a:endParaRPr kumimoji="0" lang="ko-KR" altLang="en-US" sz="1200">
                <a:latin typeface="Arial Black" panose="020B0A04020102020204" pitchFamily="34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438400" y="2514600"/>
              <a:ext cx="8382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953000" y="2514600"/>
              <a:ext cx="8382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048000" y="1903413"/>
              <a:ext cx="228600" cy="317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 flipV="1">
              <a:off x="2857501" y="1712912"/>
              <a:ext cx="381000" cy="317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>
              <a:off x="4953000" y="1905000"/>
              <a:ext cx="2286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 flipH="1" flipV="1">
              <a:off x="4990307" y="1713706"/>
              <a:ext cx="381000" cy="1587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743200" y="2895600"/>
              <a:ext cx="1981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2629694" y="30091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3618707" y="3009106"/>
              <a:ext cx="228600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>
              <a:off x="4609307" y="3009106"/>
              <a:ext cx="228600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12" idx="2"/>
            </p:cNvCxnSpPr>
            <p:nvPr/>
          </p:nvCxnSpPr>
          <p:spPr>
            <a:xfrm rot="5400000" flipH="1" flipV="1">
              <a:off x="3962401" y="2743200"/>
              <a:ext cx="304800" cy="31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42" idx="1"/>
            </p:cNvCxnSpPr>
            <p:nvPr/>
          </p:nvCxnSpPr>
          <p:spPr>
            <a:xfrm rot="16200000" flipV="1">
              <a:off x="5162550" y="2305050"/>
              <a:ext cx="533400" cy="11049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762000" y="2209800"/>
              <a:ext cx="1676400" cy="38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Content Resolver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791200" y="2209800"/>
              <a:ext cx="1676400" cy="38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Content Resolver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cxnSp>
          <p:nvCxnSpPr>
            <p:cNvPr id="36" name="직선 연결선 35"/>
            <p:cNvCxnSpPr>
              <a:stCxn id="34" idx="0"/>
            </p:cNvCxnSpPr>
            <p:nvPr/>
          </p:nvCxnSpPr>
          <p:spPr>
            <a:xfrm rot="5400000" flipH="1" flipV="1">
              <a:off x="1524794" y="2132806"/>
              <a:ext cx="1524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6553994" y="2132806"/>
              <a:ext cx="1524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3276600" y="1676400"/>
              <a:ext cx="1676400" cy="38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Content Resolver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rot="5400000" flipH="1" flipV="1">
              <a:off x="4037807" y="2132806"/>
              <a:ext cx="152400" cy="1587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037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Components - Content Providers (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Cont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)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Content Provider extends the </a:t>
            </a:r>
            <a:r>
              <a:rPr lang="en-US" altLang="ko-KR" i="1" dirty="0" err="1">
                <a:ea typeface="굴림" panose="020B0600000101010101" pitchFamily="34" charset="-127"/>
              </a:rPr>
              <a:t>ContentProvider</a:t>
            </a:r>
            <a:r>
              <a:rPr lang="en-US" altLang="ko-KR" dirty="0">
                <a:ea typeface="굴림" panose="020B0600000101010101" pitchFamily="34" charset="-127"/>
              </a:rPr>
              <a:t> base class and implements a standard set of methods to allow access to a data store.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Querying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Delete, update, and insert data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Applications do not call these methods directly.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They use a </a:t>
            </a:r>
            <a:r>
              <a:rPr lang="en-US" altLang="ko-KR" dirty="0" err="1">
                <a:ea typeface="굴림" panose="020B0600000101010101" pitchFamily="34" charset="-127"/>
              </a:rPr>
              <a:t>ContentResolver</a:t>
            </a:r>
            <a:r>
              <a:rPr lang="en-US" altLang="ko-KR" dirty="0">
                <a:ea typeface="굴림" panose="020B0600000101010101" pitchFamily="34" charset="-127"/>
              </a:rPr>
              <a:t> object and call its methods instead.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A </a:t>
            </a:r>
            <a:r>
              <a:rPr lang="en-US" altLang="ko-KR" dirty="0" err="1">
                <a:ea typeface="굴림" panose="020B0600000101010101" pitchFamily="34" charset="-127"/>
              </a:rPr>
              <a:t>ContentResolver</a:t>
            </a:r>
            <a:r>
              <a:rPr lang="en-US" altLang="ko-KR" dirty="0">
                <a:ea typeface="굴림" panose="020B0600000101010101" pitchFamily="34" charset="-127"/>
              </a:rPr>
              <a:t> can talk to any content provider.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Content is represented by URI and MIME type.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427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Intents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5367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Intents are simple message objects each of which consists of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Action to be performed (MAIN/VIEW/EDIT/PICK/DELETE/DIAL/etc)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Data to operate on (URI)</a:t>
            </a: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9200" y="3200400"/>
            <a:ext cx="6934200" cy="1600200"/>
          </a:xfrm>
          <a:prstGeom prst="rect">
            <a:avLst/>
          </a:prstGeom>
          <a:solidFill>
            <a:srgbClr val="FF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ko-KR" sz="1400" b="1" i="1">
                <a:solidFill>
                  <a:srgbClr val="32379A"/>
                </a:solidFill>
                <a:latin typeface="Cambria Math" panose="02040503050406030204" pitchFamily="18" charset="0"/>
                <a:ea typeface="굴림" panose="020B0600000101010101" pitchFamily="34" charset="-127"/>
              </a:rPr>
              <a:t>startActivity(new Intent(Intent.VIEW_ACTION, Uri.parse("http://www.fhnw.ch"));</a:t>
            </a:r>
          </a:p>
          <a:p>
            <a:pPr eaLnBrk="1" hangingPunct="1"/>
            <a:endParaRPr kumimoji="0" lang="en-US" altLang="ko-KR" sz="1400" b="1" i="1">
              <a:solidFill>
                <a:srgbClr val="32379A"/>
              </a:solidFill>
              <a:latin typeface="Cambria Math" panose="02040503050406030204" pitchFamily="18" charset="0"/>
              <a:ea typeface="굴림" panose="020B0600000101010101" pitchFamily="34" charset="-127"/>
            </a:endParaRPr>
          </a:p>
          <a:p>
            <a:pPr eaLnBrk="1" hangingPunct="1"/>
            <a:r>
              <a:rPr kumimoji="0" lang="en-US" altLang="ko-KR" sz="1400" b="1" i="1">
                <a:solidFill>
                  <a:srgbClr val="32379A"/>
                </a:solidFill>
                <a:latin typeface="Cambria Math" panose="02040503050406030204" pitchFamily="18" charset="0"/>
                <a:ea typeface="굴림" panose="020B0600000101010101" pitchFamily="34" charset="-127"/>
              </a:rPr>
              <a:t>startActivity(new Intent(Intent.VIEW_ACTION, Uri.parse("geo:47.480843,8.211293"));</a:t>
            </a:r>
          </a:p>
          <a:p>
            <a:pPr eaLnBrk="1" hangingPunct="1"/>
            <a:endParaRPr kumimoji="0" lang="en-US" altLang="ko-KR" sz="1400" b="1" i="1">
              <a:solidFill>
                <a:srgbClr val="32379A"/>
              </a:solidFill>
              <a:latin typeface="Cambria Math" panose="02040503050406030204" pitchFamily="18" charset="0"/>
              <a:ea typeface="굴림" panose="020B0600000101010101" pitchFamily="34" charset="-127"/>
            </a:endParaRPr>
          </a:p>
          <a:p>
            <a:pPr eaLnBrk="1" hangingPunct="1"/>
            <a:r>
              <a:rPr kumimoji="0" lang="en-US" altLang="ko-KR" sz="1400" b="1" i="1">
                <a:solidFill>
                  <a:srgbClr val="32379A"/>
                </a:solidFill>
                <a:latin typeface="Cambria Math" panose="02040503050406030204" pitchFamily="18" charset="0"/>
                <a:ea typeface="굴림" panose="020B0600000101010101" pitchFamily="34" charset="-127"/>
              </a:rPr>
              <a:t>startActivity(new Intent(Intent.EDIT_ACTION,Uri.parse("content://contacts/people/1"));</a:t>
            </a:r>
            <a:endParaRPr kumimoji="0" lang="ko-KR" altLang="en-US" sz="1400" i="1">
              <a:solidFill>
                <a:srgbClr val="32379A"/>
              </a:solidFill>
              <a:latin typeface="Cambria Math" panose="020405030504060302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25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Intents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4605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Intent Filters</a:t>
            </a:r>
            <a:endParaRPr lang="ko-KR" altLang="en-US" sz="2800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A component's intent filters in the manifest file inform Android of the kinds of intents the component is able to handle.</a:t>
            </a:r>
            <a:endParaRPr lang="ko-KR" altLang="en-US" sz="2800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An example</a:t>
            </a:r>
            <a:endParaRPr lang="ko-KR" altLang="en-US" sz="2800"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pic>
        <p:nvPicPr>
          <p:cNvPr id="14340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7" y="3118104"/>
            <a:ext cx="7706063" cy="332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176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Intents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Intent Filters</a:t>
            </a:r>
            <a:r>
              <a:rPr lang="ko-KR" altLang="en-US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dirty="0" err="1">
                <a:ea typeface="굴림" panose="020B0600000101010101" pitchFamily="34" charset="-127"/>
              </a:rPr>
              <a:t>Cont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An example (</a:t>
            </a:r>
            <a:r>
              <a:rPr lang="en-US" altLang="ko-KR" dirty="0" err="1">
                <a:ea typeface="굴림" panose="020B0600000101010101" pitchFamily="34" charset="-127"/>
              </a:rPr>
              <a:t>Cont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marL="1371600" lvl="2" indent="-457200">
              <a:buFontTx/>
              <a:buAutoNum type="circleNumDbPlain"/>
            </a:pPr>
            <a:r>
              <a:rPr lang="en-US" altLang="ko-KR" dirty="0">
                <a:ea typeface="굴림" panose="020B0600000101010101" pitchFamily="34" charset="-127"/>
              </a:rPr>
              <a:t>A component can have any number of intent filters, each one declaring a different set of capabilities.</a:t>
            </a:r>
          </a:p>
          <a:p>
            <a:pPr marL="1371600" lvl="2" indent="-457200">
              <a:buFontTx/>
              <a:buAutoNum type="circleNumDbPlain"/>
            </a:pPr>
            <a:r>
              <a:rPr lang="en-US" altLang="ko-KR" dirty="0">
                <a:ea typeface="굴림" panose="020B0600000101010101" pitchFamily="34" charset="-127"/>
              </a:rPr>
              <a:t>The first filter in the example indicates that the activity is the entry point for the application.</a:t>
            </a:r>
          </a:p>
          <a:p>
            <a:pPr marL="1371600" lvl="2" indent="-457200">
              <a:buFontTx/>
              <a:buAutoNum type="circleNumDbPlain"/>
            </a:pPr>
            <a:r>
              <a:rPr lang="en-US" altLang="ko-KR" dirty="0">
                <a:ea typeface="굴림" panose="020B0600000101010101" pitchFamily="34" charset="-127"/>
              </a:rPr>
              <a:t>The second filter declares an action that the activity can perform on a particular type of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ko-KR" altLang="en-US" dirty="0">
              <a:ea typeface="굴림" panose="020B0600000101010101" pitchFamily="34" charset="-127"/>
            </a:endParaRPr>
          </a:p>
          <a:p>
            <a:endParaRPr lang="ko-KR" altLang="en-US" sz="2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24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Linux Kernel</a:t>
            </a:r>
            <a:endParaRPr lang="ko-KR" altLang="en-US">
              <a:ea typeface="Gulim" pitchFamily="34" charset="-127"/>
            </a:endParaRPr>
          </a:p>
        </p:txBody>
      </p:sp>
      <p:pic>
        <p:nvPicPr>
          <p:cNvPr id="6147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600200"/>
            <a:ext cx="2084388" cy="1111250"/>
          </a:xfrm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676400"/>
            <a:ext cx="713263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19100" y="3124200"/>
            <a:ext cx="8318500" cy="353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92100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82" charset="2"/>
              <a:buChar char="l"/>
              <a:defRPr/>
            </a:pPr>
            <a:r>
              <a:rPr kumimoji="0" lang="en-US" sz="2000" kern="0" dirty="0">
                <a:latin typeface="+mn-lt"/>
                <a:ea typeface="+mn-ea"/>
              </a:rPr>
              <a:t>Relying on Linux Kernel for core system services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Memory and Process Management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Network Stack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Driver Model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Security</a:t>
            </a:r>
          </a:p>
          <a:p>
            <a:pPr marL="292100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82" charset="2"/>
              <a:buChar char="l"/>
              <a:defRPr/>
            </a:pPr>
            <a:r>
              <a:rPr kumimoji="0" lang="en-US" sz="2000" kern="0" dirty="0">
                <a:latin typeface="+mn-lt"/>
                <a:ea typeface="+mn-ea"/>
              </a:rPr>
              <a:t>Providing an abstraction layer between the H/W and the rest of </a:t>
            </a:r>
            <a:br>
              <a:rPr kumimoji="0" lang="en-US" sz="2000" kern="0" dirty="0">
                <a:latin typeface="+mn-lt"/>
                <a:ea typeface="+mn-ea"/>
              </a:rPr>
            </a:br>
            <a:r>
              <a:rPr kumimoji="0" lang="en-US" sz="2000" kern="0" dirty="0">
                <a:latin typeface="+mn-lt"/>
                <a:ea typeface="+mn-ea"/>
              </a:rPr>
              <a:t>the S/W stack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Android Component Model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An Android application is packaged in a .apk file.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A .apk file is a collection of components.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Components share a Linux process: by default, one process per .apk file.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.apk files are isolated and communicate with each other via Intents or AIDL.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Every component has a managed lifecycle.</a:t>
            </a: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grpSp>
        <p:nvGrpSpPr>
          <p:cNvPr id="16388" name="그룹 14"/>
          <p:cNvGrpSpPr>
            <a:grpSpLocks/>
          </p:cNvGrpSpPr>
          <p:nvPr/>
        </p:nvGrpSpPr>
        <p:grpSpPr bwMode="auto">
          <a:xfrm>
            <a:off x="3429000" y="2362200"/>
            <a:ext cx="2209800" cy="2362200"/>
            <a:chOff x="762000" y="2133600"/>
            <a:chExt cx="259080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762000" y="2133600"/>
              <a:ext cx="2590800" cy="2819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6390" name="TextBox 4"/>
            <p:cNvSpPr txBox="1">
              <a:spLocks noChangeArrowheads="1"/>
            </p:cNvSpPr>
            <p:nvPr/>
          </p:nvSpPr>
          <p:spPr bwMode="auto">
            <a:xfrm>
              <a:off x="762000" y="2133600"/>
              <a:ext cx="1447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Application (.apk)</a:t>
              </a:r>
              <a:endParaRPr kumimoji="0"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8310" y="2438657"/>
              <a:ext cx="2438181" cy="2438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6392" name="TextBox 6"/>
            <p:cNvSpPr txBox="1">
              <a:spLocks noChangeArrowheads="1"/>
            </p:cNvSpPr>
            <p:nvPr/>
          </p:nvSpPr>
          <p:spPr bwMode="auto">
            <a:xfrm>
              <a:off x="838200" y="2438400"/>
              <a:ext cx="1447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Process</a:t>
              </a:r>
              <a:endParaRPr kumimoji="0" lang="ko-KR" altLang="en-US" sz="120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914619" y="2819502"/>
              <a:ext cx="1066472" cy="3808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33710" y="2819502"/>
              <a:ext cx="1066471" cy="3808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14619" y="3276140"/>
              <a:ext cx="1066472" cy="38084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33710" y="3276140"/>
              <a:ext cx="1066471" cy="38084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14619" y="3810461"/>
              <a:ext cx="2285562" cy="38084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Content Provider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619" y="4342888"/>
              <a:ext cx="1066472" cy="38084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Service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133710" y="4342888"/>
              <a:ext cx="1066471" cy="38084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Service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105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Activities and Tasks</a:t>
            </a: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7747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One activity can start another, including one defined in a different application.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17412" name="그룹 15"/>
          <p:cNvGrpSpPr>
            <a:grpSpLocks/>
          </p:cNvGrpSpPr>
          <p:nvPr/>
        </p:nvGrpSpPr>
        <p:grpSpPr bwMode="auto">
          <a:xfrm>
            <a:off x="239282" y="2702982"/>
            <a:ext cx="8458200" cy="3487856"/>
            <a:chOff x="990600" y="3028890"/>
            <a:chExt cx="4953000" cy="198410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676420" y="3122649"/>
              <a:ext cx="1067110" cy="3815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dirty="0">
                  <a:latin typeface="Arial Black" panose="020B0A04020102020204" pitchFamily="34" charset="0"/>
                  <a:ea typeface="굴림" panose="020B0600000101010101" pitchFamily="34" charset="-127"/>
                </a:rPr>
                <a:t>Activity1</a:t>
              </a:r>
              <a:endParaRPr kumimoji="0" lang="ko-KR" altLang="en-US" dirty="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76490" y="3122649"/>
              <a:ext cx="1067110" cy="3815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dirty="0">
                  <a:latin typeface="Arial Black" panose="020B0A04020102020204" pitchFamily="34" charset="0"/>
                  <a:ea typeface="굴림" panose="020B0600000101010101" pitchFamily="34" charset="-127"/>
                </a:rPr>
                <a:t>Activity2</a:t>
              </a:r>
              <a:endParaRPr kumimoji="0" lang="ko-KR" altLang="en-US" dirty="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7415" name="TextBox 5"/>
            <p:cNvSpPr txBox="1">
              <a:spLocks noChangeArrowheads="1"/>
            </p:cNvSpPr>
            <p:nvPr/>
          </p:nvSpPr>
          <p:spPr bwMode="auto">
            <a:xfrm>
              <a:off x="1219200" y="4015025"/>
              <a:ext cx="1828800" cy="997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800" dirty="0" err="1">
                  <a:latin typeface="Candara" panose="020E0502030303020204" pitchFamily="34" charset="0"/>
                </a:rPr>
                <a:t>Context.startActivity</a:t>
              </a:r>
              <a:r>
                <a:rPr kumimoji="0" lang="en-US" altLang="ko-KR" sz="1800" dirty="0">
                  <a:latin typeface="Candara" panose="020E0502030303020204" pitchFamily="34" charset="0"/>
                </a:rPr>
                <a:t>(Intent)</a:t>
              </a:r>
            </a:p>
            <a:p>
              <a:pPr algn="ctr" latinLnBrk="0"/>
              <a:r>
                <a:rPr kumimoji="0" lang="en-US" altLang="ko-KR" sz="1800" dirty="0">
                  <a:latin typeface="Candara" panose="020E0502030303020204" pitchFamily="34" charset="0"/>
                </a:rPr>
                <a:t>or</a:t>
              </a:r>
            </a:p>
            <a:p>
              <a:pPr algn="ctr" latinLnBrk="0"/>
              <a:r>
                <a:rPr kumimoji="0" lang="en-US" altLang="ko-KR" sz="1800" dirty="0" err="1">
                  <a:latin typeface="Candara" panose="020E0502030303020204" pitchFamily="34" charset="0"/>
                </a:rPr>
                <a:t>Activity.startActivityForResult</a:t>
              </a:r>
              <a:endParaRPr kumimoji="0" lang="en-US" altLang="ko-KR" sz="1800" dirty="0">
                <a:latin typeface="Candara" panose="020E0502030303020204" pitchFamily="34" charset="0"/>
              </a:endParaRPr>
            </a:p>
            <a:p>
              <a:pPr algn="ctr" latinLnBrk="0"/>
              <a:r>
                <a:rPr kumimoji="0" lang="en-US" altLang="ko-KR" sz="1800" dirty="0">
                  <a:latin typeface="Candara" panose="020E0502030303020204" pitchFamily="34" charset="0"/>
                </a:rPr>
                <a:t>(Intent, </a:t>
              </a:r>
              <a:r>
                <a:rPr kumimoji="0" lang="en-US" altLang="ko-KR" sz="1800" dirty="0" err="1">
                  <a:latin typeface="Candara" panose="020E0502030303020204" pitchFamily="34" charset="0"/>
                </a:rPr>
                <a:t>Request_Code</a:t>
              </a:r>
              <a:r>
                <a:rPr kumimoji="0" lang="en-US" altLang="ko-KR" sz="1800" dirty="0">
                  <a:latin typeface="Candara" panose="020E0502030303020204" pitchFamily="34" charset="0"/>
                </a:rPr>
                <a:t>)</a:t>
              </a:r>
              <a:endParaRPr kumimoji="0"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302679" y="3300466"/>
              <a:ext cx="357381" cy="762999"/>
            </a:xfrm>
            <a:custGeom>
              <a:avLst/>
              <a:gdLst>
                <a:gd name="connsiteX0" fmla="*/ 358066 w 358066"/>
                <a:gd name="connsiteY0" fmla="*/ 0 h 763480"/>
                <a:gd name="connsiteX1" fmla="*/ 29592 w 358066"/>
                <a:gd name="connsiteY1" fmla="*/ 319597 h 763480"/>
                <a:gd name="connsiteX2" fmla="*/ 180513 w 358066"/>
                <a:gd name="connsiteY2" fmla="*/ 763480 h 76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066" h="763480">
                  <a:moveTo>
                    <a:pt x="358066" y="0"/>
                  </a:moveTo>
                  <a:cubicBezTo>
                    <a:pt x="208625" y="96175"/>
                    <a:pt x="59184" y="192350"/>
                    <a:pt x="29592" y="319597"/>
                  </a:cubicBezTo>
                  <a:cubicBezTo>
                    <a:pt x="0" y="446844"/>
                    <a:pt x="90256" y="605162"/>
                    <a:pt x="180513" y="763480"/>
                  </a:cubicBezTo>
                </a:path>
              </a:pathLst>
            </a:cu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 sz="4800"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990600" y="3486090"/>
              <a:ext cx="457200" cy="210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ko-KR" altLang="en-US" sz="1800">
                  <a:latin typeface="Candara" panose="020E0502030303020204" pitchFamily="34" charset="0"/>
                </a:rPr>
                <a:t>①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743530" y="3274602"/>
              <a:ext cx="2132961" cy="2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895600" y="3256001"/>
              <a:ext cx="1828800" cy="367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800">
                  <a:latin typeface="Candara" panose="020E0502030303020204" pitchFamily="34" charset="0"/>
                </a:rPr>
                <a:t>Asynchronous Message (Intent)</a:t>
              </a:r>
              <a:endParaRPr kumimoji="0" lang="ko-KR" altLang="en-US" sz="1800">
                <a:latin typeface="Candara" panose="020E0502030303020204" pitchFamily="34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3581400" y="3028890"/>
              <a:ext cx="457200" cy="210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ko-KR" altLang="en-US" sz="1800">
                  <a:latin typeface="Candara" panose="020E0502030303020204" pitchFamily="34" charset="0"/>
                </a:rPr>
                <a:t>②</a:t>
              </a: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2971800" y="4400490"/>
              <a:ext cx="1828800" cy="367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800" i="1">
                  <a:latin typeface="Candara" panose="020E0502030303020204" pitchFamily="34" charset="0"/>
                </a:rPr>
                <a:t>To get some result</a:t>
              </a:r>
            </a:p>
            <a:p>
              <a:pPr algn="ctr" latinLnBrk="0"/>
              <a:r>
                <a:rPr kumimoji="0" lang="en-US" altLang="ko-KR" sz="1800" i="1">
                  <a:latin typeface="Candara" panose="020E0502030303020204" pitchFamily="34" charset="0"/>
                </a:rPr>
                <a:t>(e.g. to get a photo)</a:t>
              </a:r>
              <a:endParaRPr kumimoji="0" lang="ko-KR" altLang="en-US" sz="1800" i="1">
                <a:latin typeface="Candara" panose="020E0502030303020204" pitchFamily="34" charset="0"/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849234" y="4236972"/>
              <a:ext cx="612833" cy="207992"/>
            </a:xfrm>
            <a:custGeom>
              <a:avLst/>
              <a:gdLst>
                <a:gd name="connsiteX0" fmla="*/ 0 w 612559"/>
                <a:gd name="connsiteY0" fmla="*/ 128726 h 208625"/>
                <a:gd name="connsiteX1" fmla="*/ 355107 w 612559"/>
                <a:gd name="connsiteY1" fmla="*/ 13316 h 208625"/>
                <a:gd name="connsiteX2" fmla="*/ 612559 w 612559"/>
                <a:gd name="connsiteY2" fmla="*/ 208625 h 2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559" h="208625">
                  <a:moveTo>
                    <a:pt x="0" y="128726"/>
                  </a:moveTo>
                  <a:cubicBezTo>
                    <a:pt x="126507" y="64363"/>
                    <a:pt x="253014" y="0"/>
                    <a:pt x="355107" y="13316"/>
                  </a:cubicBezTo>
                  <a:cubicBezTo>
                    <a:pt x="457200" y="26633"/>
                    <a:pt x="534879" y="117629"/>
                    <a:pt x="612559" y="208625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 sz="4800"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743200" y="4037111"/>
              <a:ext cx="1828800" cy="210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800" i="1">
                  <a:latin typeface="Candara" panose="020E0502030303020204" pitchFamily="34" charset="0"/>
                </a:rPr>
                <a:t>No return</a:t>
              </a:r>
              <a:endParaRPr kumimoji="0" lang="ko-KR" altLang="en-US" sz="1800" i="1">
                <a:latin typeface="Candara" panose="020E0502030303020204" pitchFamily="34" charset="0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819033" y="3884570"/>
              <a:ext cx="612833" cy="209070"/>
            </a:xfrm>
            <a:custGeom>
              <a:avLst/>
              <a:gdLst>
                <a:gd name="connsiteX0" fmla="*/ 0 w 612559"/>
                <a:gd name="connsiteY0" fmla="*/ 128726 h 208625"/>
                <a:gd name="connsiteX1" fmla="*/ 355107 w 612559"/>
                <a:gd name="connsiteY1" fmla="*/ 13316 h 208625"/>
                <a:gd name="connsiteX2" fmla="*/ 612559 w 612559"/>
                <a:gd name="connsiteY2" fmla="*/ 208625 h 2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559" h="208625">
                  <a:moveTo>
                    <a:pt x="0" y="128726"/>
                  </a:moveTo>
                  <a:cubicBezTo>
                    <a:pt x="126507" y="64363"/>
                    <a:pt x="253014" y="0"/>
                    <a:pt x="355107" y="13316"/>
                  </a:cubicBezTo>
                  <a:cubicBezTo>
                    <a:pt x="457200" y="26633"/>
                    <a:pt x="534879" y="117629"/>
                    <a:pt x="612559" y="208625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 sz="4800"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7604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Activities and Tasks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2319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Tasks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A task is a collection of related Activities.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It is capable of spanning multiple processes.</a:t>
            </a: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grpSp>
        <p:nvGrpSpPr>
          <p:cNvPr id="18436" name="그룹 27"/>
          <p:cNvGrpSpPr>
            <a:grpSpLocks/>
          </p:cNvGrpSpPr>
          <p:nvPr/>
        </p:nvGrpSpPr>
        <p:grpSpPr bwMode="auto">
          <a:xfrm>
            <a:off x="1676400" y="2971800"/>
            <a:ext cx="5562600" cy="2819400"/>
            <a:chOff x="762000" y="3429000"/>
            <a:chExt cx="556260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762000" y="3429000"/>
              <a:ext cx="2590800" cy="2819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8438" name="TextBox 4"/>
            <p:cNvSpPr txBox="1">
              <a:spLocks noChangeArrowheads="1"/>
            </p:cNvSpPr>
            <p:nvPr/>
          </p:nvSpPr>
          <p:spPr bwMode="auto">
            <a:xfrm>
              <a:off x="762000" y="3429000"/>
              <a:ext cx="1447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Application (.apk)</a:t>
              </a:r>
              <a:endParaRPr kumimoji="0"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8200" y="3733800"/>
              <a:ext cx="2438400" cy="2438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838200" y="3733800"/>
              <a:ext cx="1447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Process</a:t>
              </a:r>
              <a:endParaRPr kumimoji="0" lang="ko-KR" altLang="en-US" sz="120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914400" y="41148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33600" y="41148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14400" y="45720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33600" y="45720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14400" y="5105400"/>
              <a:ext cx="2286000" cy="381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Content Provider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" y="5638800"/>
              <a:ext cx="1066800" cy="381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Service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133600" y="5638800"/>
              <a:ext cx="1066800" cy="381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Service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33800" y="3429000"/>
              <a:ext cx="2590800" cy="2819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8449" name="TextBox 15"/>
            <p:cNvSpPr txBox="1">
              <a:spLocks noChangeArrowheads="1"/>
            </p:cNvSpPr>
            <p:nvPr/>
          </p:nvSpPr>
          <p:spPr bwMode="auto">
            <a:xfrm>
              <a:off x="3733800" y="3429000"/>
              <a:ext cx="1447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Application (.apk)</a:t>
              </a:r>
              <a:endParaRPr kumimoji="0" lang="ko-KR" altLang="en-US" sz="12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0000" y="3733800"/>
              <a:ext cx="2438400" cy="2438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8451" name="TextBox 17"/>
            <p:cNvSpPr txBox="1">
              <a:spLocks noChangeArrowheads="1"/>
            </p:cNvSpPr>
            <p:nvPr/>
          </p:nvSpPr>
          <p:spPr bwMode="auto">
            <a:xfrm>
              <a:off x="3810000" y="3733800"/>
              <a:ext cx="1447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atinLnBrk="0"/>
              <a:r>
                <a:rPr kumimoji="0" lang="en-US" altLang="ko-KR" sz="1200"/>
                <a:t>Process</a:t>
              </a:r>
              <a:endParaRPr kumimoji="0" lang="ko-KR" altLang="en-US" sz="12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886200" y="41148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105400" y="41148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886200" y="45720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105400" y="45720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Activity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886200" y="5105400"/>
              <a:ext cx="2286000" cy="381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Content Provider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886200" y="5638800"/>
              <a:ext cx="1066800" cy="381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Service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105400" y="5638800"/>
              <a:ext cx="1066800" cy="381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Service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38200" y="4038600"/>
              <a:ext cx="2743200" cy="9906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81400" y="4038600"/>
              <a:ext cx="1447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9417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Activities and Tasks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Tasks (Cont)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All activities in a task are arranged in a stack.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Tx/>
              <a:buAutoNum type="circleNumDbPlain"/>
            </a:pPr>
            <a:r>
              <a:rPr lang="en-US" altLang="ko-KR">
                <a:ea typeface="굴림" panose="020B0600000101010101" pitchFamily="34" charset="-127"/>
              </a:rPr>
              <a:t>If one activity starts another, the new activity is pushed on the stack and it becomes the running activity.</a:t>
            </a:r>
          </a:p>
          <a:p>
            <a:pPr lvl="1">
              <a:buFontTx/>
              <a:buAutoNum type="circleNumDbPlain"/>
            </a:pPr>
            <a:r>
              <a:rPr lang="en-US" altLang="ko-KR">
                <a:ea typeface="굴림" panose="020B0600000101010101" pitchFamily="34" charset="-127"/>
              </a:rPr>
              <a:t>When the user presses the BACK key, the current activity is popped from the stack and the previous one resumes.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grpSp>
        <p:nvGrpSpPr>
          <p:cNvPr id="19460" name="그룹 15"/>
          <p:cNvGrpSpPr>
            <a:grpSpLocks/>
          </p:cNvGrpSpPr>
          <p:nvPr/>
        </p:nvGrpSpPr>
        <p:grpSpPr bwMode="auto">
          <a:xfrm>
            <a:off x="2208214" y="2362199"/>
            <a:ext cx="4954586" cy="2660653"/>
            <a:chOff x="2209006" y="2362199"/>
            <a:chExt cx="4953794" cy="266087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286780" y="2590819"/>
              <a:ext cx="2057071" cy="381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Instance of Activity B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86780" y="3048057"/>
              <a:ext cx="2057071" cy="381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Instance of Activity C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86780" y="3505295"/>
              <a:ext cx="2057071" cy="3810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Instance of Activity B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286780" y="3962533"/>
              <a:ext cx="2057071" cy="3810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200">
                  <a:latin typeface="Arial Black" panose="020B0A04020102020204" pitchFamily="34" charset="0"/>
                  <a:ea typeface="굴림" panose="020B0600000101010101" pitchFamily="34" charset="-127"/>
                </a:rPr>
                <a:t>Instance of Activity A</a:t>
              </a:r>
              <a:endParaRPr kumimoji="0" lang="ko-KR" altLang="en-US" sz="1200">
                <a:latin typeface="Arial Black" panose="020B0A04020102020204" pitchFamily="34" charset="0"/>
                <a:ea typeface="굴림" panose="020B0600000101010101" pitchFamily="34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1181014" y="3390191"/>
              <a:ext cx="2057571" cy="1587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3390460" y="3390191"/>
              <a:ext cx="2057571" cy="1587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>
              <a:off x="2210592" y="4419771"/>
              <a:ext cx="2209447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8" name="TextBox 10"/>
            <p:cNvSpPr txBox="1">
              <a:spLocks noChangeArrowheads="1"/>
            </p:cNvSpPr>
            <p:nvPr/>
          </p:nvSpPr>
          <p:spPr bwMode="auto">
            <a:xfrm>
              <a:off x="2361405" y="4421188"/>
              <a:ext cx="1828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400">
                  <a:latin typeface="Candara" panose="020E0502030303020204" pitchFamily="34" charset="0"/>
                </a:rPr>
                <a:t>A Stack</a:t>
              </a:r>
              <a:endParaRPr kumimoji="0" lang="ko-KR" altLang="en-US" sz="1400">
                <a:latin typeface="Candara" panose="020E0502030303020204" pitchFamily="34" charset="0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4496226" y="4116533"/>
              <a:ext cx="304751" cy="76206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9470" name="TextBox 12"/>
            <p:cNvSpPr txBox="1">
              <a:spLocks noChangeArrowheads="1"/>
            </p:cNvSpPr>
            <p:nvPr/>
          </p:nvSpPr>
          <p:spPr bwMode="auto">
            <a:xfrm>
              <a:off x="4800600" y="3945763"/>
              <a:ext cx="2362200" cy="1077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600" i="1" dirty="0">
                  <a:latin typeface="Candara" panose="020E0502030303020204" pitchFamily="34" charset="0"/>
                </a:rPr>
                <a:t>The one that began the task (typically, an activity the user selected in the application launcher)</a:t>
              </a:r>
              <a:endParaRPr kumimoji="0" lang="ko-KR" altLang="en-US" sz="1600" i="1" dirty="0">
                <a:latin typeface="Candara" panose="020E0502030303020204" pitchFamily="34" charset="0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4496226" y="2744820"/>
              <a:ext cx="304751" cy="76206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endParaRPr kumimoji="0" lang="ko-KR" altLang="en-US">
                <a:solidFill>
                  <a:srgbClr val="FFFFFF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  <p:sp>
          <p:nvSpPr>
            <p:cNvPr id="19472" name="TextBox 14"/>
            <p:cNvSpPr txBox="1">
              <a:spLocks noChangeArrowheads="1"/>
            </p:cNvSpPr>
            <p:nvPr/>
          </p:nvSpPr>
          <p:spPr bwMode="auto">
            <a:xfrm>
              <a:off x="4648200" y="2614755"/>
              <a:ext cx="2362200" cy="584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latinLnBrk="0"/>
              <a:r>
                <a:rPr kumimoji="0" lang="en-US" altLang="ko-KR" sz="1600" i="1" dirty="0">
                  <a:latin typeface="Candara" panose="020E0502030303020204" pitchFamily="34" charset="0"/>
                </a:rPr>
                <a:t>The one that's currently running</a:t>
              </a:r>
              <a:endParaRPr kumimoji="0" lang="ko-KR" altLang="en-US" sz="1600" i="1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515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Activities and Tasks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49657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Affinities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An affinity means a preference for each activity to belong to a certain task.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An individual affinity can be set for each activity: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By default, a new activity is launched into the task of the activity that called startActivity().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pic>
        <p:nvPicPr>
          <p:cNvPr id="2048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58" y="3773424"/>
            <a:ext cx="6613125" cy="54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594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t>Activities and Tasks (Cont)</a:t>
            </a:r>
            <a:endParaRPr lang="ko-KR" altLang="en-US">
              <a:ea typeface="굴림" panose="020B0600000101010101" pitchFamily="34" charset="-127"/>
            </a:endParaRP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8509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Starting Tasks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>
                <a:ea typeface="굴림" panose="020B0600000101010101" pitchFamily="34" charset="-127"/>
              </a:rPr>
              <a:t>How to set up an activity as the entry point of a task</a:t>
            </a:r>
            <a:endParaRPr lang="ko-KR" altLang="en-US">
              <a:ea typeface="굴림" panose="020B0600000101010101" pitchFamily="34" charset="-127"/>
            </a:endParaRPr>
          </a:p>
        </p:txBody>
      </p:sp>
      <p:pic>
        <p:nvPicPr>
          <p:cNvPr id="32772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743200"/>
            <a:ext cx="577215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1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308" y="1285360"/>
            <a:ext cx="8244569" cy="513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Android S/W Stack – Linux Kernel (Cont)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Kernel Enhancements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Alarm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Kernel Debugger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>
                <a:ea typeface="Gulim" pitchFamily="34" charset="-127"/>
              </a:rPr>
              <a:t>Ashmem</a:t>
            </a:r>
            <a:endParaRPr lang="en-US" altLang="ko-KR" dirty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Binder for IPC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>
                <a:ea typeface="Gulim" pitchFamily="34" charset="-127"/>
              </a:rPr>
              <a:t>Wakelock</a:t>
            </a:r>
            <a:r>
              <a:rPr lang="en-US" altLang="ko-KR" dirty="0">
                <a:ea typeface="Gulim" pitchFamily="34" charset="-127"/>
              </a:rPr>
              <a:t> for Power Management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Low Memory Killer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Logger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Gulim" pitchFamily="34" charset="-127"/>
              </a:rPr>
              <a:t>Ashmem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Android / Anonymous </a:t>
            </a:r>
            <a:r>
              <a:rPr lang="en-US" altLang="zh-CN" dirty="0" err="1"/>
              <a:t>SHared</a:t>
            </a:r>
            <a:r>
              <a:rPr lang="en-US" altLang="zh-CN" dirty="0"/>
              <a:t> </a:t>
            </a:r>
            <a:r>
              <a:rPr lang="en-US" altLang="zh-CN" dirty="0" err="1"/>
              <a:t>MEMory</a:t>
            </a:r>
            <a:r>
              <a:rPr lang="en-US" altLang="zh-CN" dirty="0"/>
              <a:t> subsystem</a:t>
            </a:r>
          </a:p>
          <a:p>
            <a:pPr lvl="1"/>
            <a:r>
              <a:rPr lang="en-US" altLang="zh-CN" dirty="0"/>
              <a:t>$(TOP)/system/core/</a:t>
            </a:r>
            <a:r>
              <a:rPr lang="en-US" altLang="zh-CN" dirty="0" err="1"/>
              <a:t>cutils</a:t>
            </a:r>
            <a:r>
              <a:rPr lang="en-US" altLang="zh-CN" dirty="0"/>
              <a:t>/</a:t>
            </a:r>
            <a:r>
              <a:rPr lang="en-US" altLang="zh-CN" dirty="0" err="1"/>
              <a:t>ashmem.h</a:t>
            </a:r>
            <a:endParaRPr lang="en-US" altLang="zh-CN" dirty="0"/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ashmem_create_region</a:t>
            </a:r>
            <a:r>
              <a:rPr lang="en-US" altLang="zh-CN" dirty="0"/>
              <a:t>(const char *name, </a:t>
            </a:r>
            <a:r>
              <a:rPr lang="en-US" altLang="zh-CN" dirty="0" err="1"/>
              <a:t>size_t</a:t>
            </a:r>
            <a:r>
              <a:rPr lang="en-US" altLang="zh-CN" dirty="0"/>
              <a:t> size)→returns 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ashmem_set_prot_region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prot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ashmem_pin_region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offset,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ashmem_unpin_region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offset,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Kernel reclaims not ‘pin’ </a:t>
            </a:r>
            <a:r>
              <a:rPr lang="en-US" altLang="zh-CN" dirty="0" err="1"/>
              <a:t>ed</a:t>
            </a:r>
            <a:r>
              <a:rPr lang="en-US" altLang="zh-CN" dirty="0"/>
              <a:t> memory</a:t>
            </a:r>
          </a:p>
          <a:p>
            <a:r>
              <a:rPr lang="en-US" altLang="zh-CN" dirty="0"/>
              <a:t>Similar to weak reference of Java. Useful for implementing cache.</a:t>
            </a:r>
          </a:p>
          <a:p>
            <a:r>
              <a:rPr lang="en-US" altLang="zh-CN" dirty="0"/>
              <a:t>Accessed as </a:t>
            </a:r>
            <a:r>
              <a:rPr lang="en-US" altLang="zh-CN" dirty="0" err="1"/>
              <a:t>android.os.MemoryFile</a:t>
            </a:r>
            <a:r>
              <a:rPr lang="en-US" altLang="zh-CN" dirty="0"/>
              <a:t> from Java program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715</TotalTime>
  <Words>3143</Words>
  <Application>Microsoft Office PowerPoint</Application>
  <PresentationFormat>全屏显示(4:3)</PresentationFormat>
  <Paragraphs>576</Paragraphs>
  <Slides>65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Gulim</vt:lpstr>
      <vt:lpstr>HY목각파임B</vt:lpstr>
      <vt:lpstr>Meiryo</vt:lpstr>
      <vt:lpstr>Arial</vt:lpstr>
      <vt:lpstr>Arial Black</vt:lpstr>
      <vt:lpstr>Berlin Sans FB Demi</vt:lpstr>
      <vt:lpstr>Calibri</vt:lpstr>
      <vt:lpstr>Cambria Math</vt:lpstr>
      <vt:lpstr>Candara</vt:lpstr>
      <vt:lpstr>Comic Sans MS</vt:lpstr>
      <vt:lpstr>Corbel</vt:lpstr>
      <vt:lpstr>Times New Roman</vt:lpstr>
      <vt:lpstr>Wingdings</vt:lpstr>
      <vt:lpstr>Template</vt:lpstr>
      <vt:lpstr>Introduction to Android</vt:lpstr>
      <vt:lpstr>PowerPoint 演示文稿</vt:lpstr>
      <vt:lpstr>Android &amp; OHA</vt:lpstr>
      <vt:lpstr>Android Version History</vt:lpstr>
      <vt:lpstr>Android Software Stack</vt:lpstr>
      <vt:lpstr>Android S/W Stack – Linux Kernel</vt:lpstr>
      <vt:lpstr>Directory Structure</vt:lpstr>
      <vt:lpstr>Android S/W Stack – Linux Kernel (Cont)</vt:lpstr>
      <vt:lpstr>Ashmem</vt:lpstr>
      <vt:lpstr>Binder</vt:lpstr>
      <vt:lpstr>Binder (Cont)</vt:lpstr>
      <vt:lpstr>Low Low Memory Killer</vt:lpstr>
      <vt:lpstr>Logger</vt:lpstr>
      <vt:lpstr>Android S/W Stack - Runtime</vt:lpstr>
      <vt:lpstr>Android S/W Stack – Dalvik</vt:lpstr>
      <vt:lpstr>Android S/W Stack – Dalvik</vt:lpstr>
      <vt:lpstr>Example Source code</vt:lpstr>
      <vt:lpstr>Java Byte Code</vt:lpstr>
      <vt:lpstr>Android Bytecode</vt:lpstr>
      <vt:lpstr>File Size Comparison</vt:lpstr>
      <vt:lpstr>JNI: Java Native Interface</vt:lpstr>
      <vt:lpstr>Android vs. Linux</vt:lpstr>
      <vt:lpstr>PowerPoint 演示文稿</vt:lpstr>
      <vt:lpstr>Library Layer </vt:lpstr>
      <vt:lpstr>Android S/W Stack - Libraries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Application Framework Layer</vt:lpstr>
      <vt:lpstr>PowerPoint 演示文稿</vt:lpstr>
      <vt:lpstr>Processes and Threads</vt:lpstr>
      <vt:lpstr>Process Model</vt:lpstr>
      <vt:lpstr>Processes and Threads (Cont)</vt:lpstr>
      <vt:lpstr>Processes and Threads (Cont)</vt:lpstr>
      <vt:lpstr>Processes and Threads (Cont)</vt:lpstr>
      <vt:lpstr>Zygote Process Forks Child Processes</vt:lpstr>
      <vt:lpstr>Zygote (Cont)</vt:lpstr>
      <vt:lpstr>Zygote (Cont)</vt:lpstr>
      <vt:lpstr>UID &amp; GID</vt:lpstr>
      <vt:lpstr>PowerPoint 演示文稿</vt:lpstr>
      <vt:lpstr>Android Application Package</vt:lpstr>
      <vt:lpstr>Application Components</vt:lpstr>
      <vt:lpstr>Components - Activity</vt:lpstr>
      <vt:lpstr>Components - Activity (Cont)</vt:lpstr>
      <vt:lpstr>Components - Service</vt:lpstr>
      <vt:lpstr>Components - Service (Cont)</vt:lpstr>
      <vt:lpstr>Components - Broadcast Receivers</vt:lpstr>
      <vt:lpstr>Components - Broadcast Receivers (Cont)</vt:lpstr>
      <vt:lpstr>Components - Content Providers</vt:lpstr>
      <vt:lpstr>Components - Content Providers (Cont)</vt:lpstr>
      <vt:lpstr>Intents</vt:lpstr>
      <vt:lpstr>Intents (Cont)</vt:lpstr>
      <vt:lpstr>Intents (Cont)</vt:lpstr>
      <vt:lpstr>Android Component Model</vt:lpstr>
      <vt:lpstr>Activities and Tasks</vt:lpstr>
      <vt:lpstr>Activities and Tasks (Cont)</vt:lpstr>
      <vt:lpstr>Activities and Tasks (Cont)</vt:lpstr>
      <vt:lpstr>Activities and Tasks (Cont)</vt:lpstr>
      <vt:lpstr>Activities and Tasks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Zonghua Gu</cp:lastModifiedBy>
  <cp:revision>134</cp:revision>
  <cp:lastPrinted>2011-02-23T00:18:43Z</cp:lastPrinted>
  <dcterms:created xsi:type="dcterms:W3CDTF">2012-03-07T12:23:22Z</dcterms:created>
  <dcterms:modified xsi:type="dcterms:W3CDTF">2019-01-06T14:01:02Z</dcterms:modified>
</cp:coreProperties>
</file>