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14" r:id="rId2"/>
    <p:sldId id="359" r:id="rId3"/>
    <p:sldId id="363" r:id="rId4"/>
    <p:sldId id="364" r:id="rId5"/>
    <p:sldId id="365" r:id="rId6"/>
    <p:sldId id="403" r:id="rId7"/>
    <p:sldId id="366" r:id="rId8"/>
    <p:sldId id="367" r:id="rId9"/>
    <p:sldId id="368" r:id="rId10"/>
    <p:sldId id="420" r:id="rId11"/>
    <p:sldId id="421" r:id="rId12"/>
    <p:sldId id="370" r:id="rId13"/>
    <p:sldId id="371" r:id="rId14"/>
    <p:sldId id="416" r:id="rId15"/>
    <p:sldId id="419" r:id="rId16"/>
    <p:sldId id="417" r:id="rId17"/>
    <p:sldId id="377" r:id="rId18"/>
    <p:sldId id="379" r:id="rId19"/>
    <p:sldId id="409" r:id="rId20"/>
    <p:sldId id="383" r:id="rId21"/>
    <p:sldId id="385" r:id="rId22"/>
    <p:sldId id="387" r:id="rId23"/>
    <p:sldId id="388" r:id="rId24"/>
    <p:sldId id="389" r:id="rId25"/>
    <p:sldId id="422" r:id="rId26"/>
    <p:sldId id="390" r:id="rId27"/>
    <p:sldId id="391" r:id="rId28"/>
    <p:sldId id="392" r:id="rId29"/>
    <p:sldId id="396" r:id="rId30"/>
    <p:sldId id="406" r:id="rId31"/>
    <p:sldId id="415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41" autoAdjust="0"/>
  </p:normalViewPr>
  <p:slideViewPr>
    <p:cSldViewPr>
      <p:cViewPr varScale="1">
        <p:scale>
          <a:sx n="97" d="100"/>
          <a:sy n="97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Must identify all data sources</a:t>
          </a: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</dgm:pt>
    <dgm:pt modelId="{77FF17FF-C748-A849-A1FC-6382EE665BC5}" type="pres">
      <dgm:prSet presAssocID="{FA738F0A-12D4-1D4E-B61F-4C8847B791E1}" presName="axisShape" presStyleLbl="bgShp" presStyleIdx="0" presStyleCnt="1"/>
      <dgm:spPr/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/>
            <a:t>It is necessary to ensure that data conform with any assumptions made about the data before subsequent use</a:t>
          </a:r>
          <a:endParaRPr lang="en-US" dirty="0"/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/>
            <a:t>Input data should be compared against what is expected</a:t>
          </a:r>
          <a:endParaRPr lang="en-US" dirty="0"/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/>
            <a:t>Alternative is to compare the input data with known dangerous values</a:t>
          </a:r>
          <a:endParaRPr lang="en-US" dirty="0"/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/>
            <a:t>By only accepting known safe data the program is likely to be secure</a:t>
          </a: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</dgm:pt>
    <dgm:pt modelId="{6D0701CA-DD4D-9744-B880-79F2F6F32979}" type="pres">
      <dgm:prSet presAssocID="{A2EBACE0-6F49-DC48-A31D-1377E02CCC9A}" presName="sibTrans" presStyleLbl="sibTrans2D1" presStyleIdx="0" presStyleCnt="3"/>
      <dgm:spPr/>
    </dgm:pt>
    <dgm:pt modelId="{CD85C23E-9CD2-2D41-966A-967BB45F557E}" type="pres">
      <dgm:prSet presAssocID="{A2EBACE0-6F49-DC48-A31D-1377E02CCC9A}" presName="connectorText" presStyleLbl="sibTrans2D1" presStyleIdx="0" presStyleCnt="3"/>
      <dgm:spPr/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</dgm:pt>
    <dgm:pt modelId="{ABB9398C-E85C-CD47-9B85-4D5B99E30286}" type="pres">
      <dgm:prSet presAssocID="{BEB71B3E-E38D-9D42-B3E7-CA4A9DF19684}" presName="sibTrans" presStyleLbl="sibTrans2D1" presStyleIdx="1" presStyleCnt="3"/>
      <dgm:spPr/>
    </dgm:pt>
    <dgm:pt modelId="{9D98C3E2-4290-2D4C-88D1-15F11BA4EE17}" type="pres">
      <dgm:prSet presAssocID="{BEB71B3E-E38D-9D42-B3E7-CA4A9DF19684}" presName="connectorText" presStyleLbl="sibTrans2D1" presStyleIdx="1" presStyleCnt="3"/>
      <dgm:spPr/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</dgm:pt>
    <dgm:pt modelId="{65CE1D9B-0F09-FA49-912D-319FB37B16F0}" type="pres">
      <dgm:prSet presAssocID="{BD72D601-1C9D-6444-9A12-763B79BB0138}" presName="sibTrans" presStyleLbl="sibTrans2D1" presStyleIdx="2" presStyleCnt="3"/>
      <dgm:spPr/>
    </dgm:pt>
    <dgm:pt modelId="{E2D9709A-70C9-C048-BC34-4E7D4B3BCC0E}" type="pres">
      <dgm:prSet presAssocID="{BD72D601-1C9D-6444-9A12-763B79BB0138}" presName="connectorText" presStyleLbl="sibTrans2D1" presStyleIdx="2" presStyleCnt="3"/>
      <dgm:spPr/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</dgm:pt>
  </dgm:ptLst>
  <dgm:cxnLst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58554-1ADB-1B43-B618-51585B55B444}">
      <dgm:prSet custT="1"/>
      <dgm:spPr/>
      <dgm:t>
        <a:bodyPr/>
        <a:lstStyle/>
        <a:p>
          <a:pPr rtl="0"/>
          <a:r>
            <a:rPr lang="en-US" sz="2800" dirty="0">
              <a:latin typeface="+mj-lt"/>
            </a:rPr>
            <a:t>Dynamically linked libraries may be vulnerable to manipulation of LD_LIBRARY_PATH</a:t>
          </a: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>
              <a:latin typeface="+mj-lt"/>
            </a:rPr>
            <a:t>Used to locate suitable dynamic library</a:t>
          </a: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>
              <a:latin typeface="+mj-lt"/>
            </a:rPr>
            <a:t>To prevent it, either statically link privileged libraries, or don’t use LD_LIBRARY_PATH</a:t>
          </a: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0155F575-D67B-4CCA-B6CA-059CFACD85A2}">
      <dgm:prSet/>
      <dgm:spPr/>
      <dgm:t>
        <a:bodyPr/>
        <a:lstStyle/>
        <a:p>
          <a:pPr rtl="0"/>
          <a:r>
            <a:rPr lang="en-US" dirty="0">
              <a:latin typeface="+mj-lt"/>
            </a:rPr>
            <a:t>The attacker can construct a malicious version of a common library, and set LD_LIBRARY_PATH to reference its version first, which is run with the privileges of the target program. </a:t>
          </a:r>
        </a:p>
      </dgm:t>
    </dgm:pt>
    <dgm:pt modelId="{A1DB6CEB-C893-4EAB-B0B4-BE5ADF59D321}" type="parTrans" cxnId="{1FE2E09C-DC64-4A9B-9191-EA3FF4444E06}">
      <dgm:prSet/>
      <dgm:spPr/>
      <dgm:t>
        <a:bodyPr/>
        <a:lstStyle/>
        <a:p>
          <a:endParaRPr lang="zh-CN" altLang="en-US"/>
        </a:p>
      </dgm:t>
    </dgm:pt>
    <dgm:pt modelId="{4EB0CA70-3CD4-41E1-93CF-2CF0ABC07D5F}" type="sibTrans" cxnId="{1FE2E09C-DC64-4A9B-9191-EA3FF4444E06}">
      <dgm:prSet/>
      <dgm:spPr/>
      <dgm:t>
        <a:bodyPr/>
        <a:lstStyle/>
        <a:p>
          <a:endParaRPr lang="zh-CN" alt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</dgm:pt>
    <dgm:pt modelId="{C611DC0A-43CB-BB4E-90BC-EC71389508C7}" type="pres">
      <dgm:prSet presAssocID="{CEF58554-1ADB-1B43-B618-51585B55B444}" presName="parentText" presStyleLbl="node1" presStyleIdx="0" presStyleCnt="1" custAng="0" custLinFactNeighborX="-582" custLinFactNeighborY="480">
        <dgm:presLayoutVars>
          <dgm:chMax val="0"/>
          <dgm:bulletEnabled val="1"/>
        </dgm:presLayoutVars>
      </dgm:prSet>
      <dgm:spPr/>
    </dgm:pt>
    <dgm:pt modelId="{031A0AD8-3A39-7741-B264-4C2384EBCE0D}" type="pres">
      <dgm:prSet presAssocID="{CEF58554-1ADB-1B43-B618-51585B55B444}" presName="childText" presStyleLbl="revTx" presStyleIdx="0" presStyleCnt="1" custLinFactNeighborY="6292">
        <dgm:presLayoutVars>
          <dgm:bulletEnabled val="1"/>
        </dgm:presLayoutVars>
      </dgm:prSet>
      <dgm:spPr/>
    </dgm:pt>
  </dgm:ptLst>
  <dgm:cxnLst>
    <dgm:cxn modelId="{068A3F0A-7279-B346-8230-F6E659247BD9}" type="presOf" srcId="{C8FF8C02-6D3F-9F47-A2CA-DF91EC620E30}" destId="{031A0AD8-3A39-7741-B264-4C2384EBCE0D}" srcOrd="0" destOrd="2" presId="urn:microsoft.com/office/officeart/2005/8/layout/vList2"/>
    <dgm:cxn modelId="{6AB81223-34AB-F944-8708-9EFB900283C6}" srcId="{CEF58554-1ADB-1B43-B618-51585B55B444}" destId="{C8FF8C02-6D3F-9F47-A2CA-DF91EC620E30}" srcOrd="2" destOrd="0" parTransId="{852A5A98-2D50-B840-B334-B219DF622011}" sibTransId="{BD2F1A08-1A1C-FC4D-AB35-AFE846F71747}"/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037C9479-BFAD-864A-BD6C-48CB7623F73C}" srcId="{52EAD213-01C3-1746-9505-2C4104907F00}" destId="{CEF58554-1ADB-1B43-B618-51585B55B444}" srcOrd="0" destOrd="0" parTransId="{84F714A2-0965-474F-8323-CD752EA64A8D}" sibTransId="{A1634784-9418-7E4D-8AFD-7ABF2BDCE484}"/>
    <dgm:cxn modelId="{1FE2E09C-DC64-4A9B-9191-EA3FF4444E06}" srcId="{CEF58554-1ADB-1B43-B618-51585B55B444}" destId="{0155F575-D67B-4CCA-B6CA-059CFACD85A2}" srcOrd="1" destOrd="0" parTransId="{A1DB6CEB-C893-4EAB-B0B4-BE5ADF59D321}" sibTransId="{4EB0CA70-3CD4-41E1-93CF-2CF0ABC07D5F}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70542CD6-A9B6-471A-BA9C-BBF240CF12BF}" type="presOf" srcId="{0155F575-D67B-4CCA-B6CA-059CFACD85A2}" destId="{031A0AD8-3A39-7741-B264-4C2384EBCE0D}" srcOrd="0" destOrd="1" presId="urn:microsoft.com/office/officeart/2005/8/layout/vList2"/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8EADCA00-76FF-9543-BE89-3CD50CA13D7B}" type="presParOf" srcId="{E0DDC16D-8438-044B-BCA5-8E2EB5A45F14}" destId="{C611DC0A-43CB-BB4E-90BC-EC71389508C7}" srcOrd="0" destOrd="0" presId="urn:microsoft.com/office/officeart/2005/8/layout/vList2"/>
    <dgm:cxn modelId="{73202D7B-1B0B-6E41-805A-18A4A8B49784}" type="presParOf" srcId="{E0DDC16D-8438-044B-BCA5-8E2EB5A45F14}" destId="{031A0AD8-3A39-7741-B264-4C2384EBCE0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Privilege escalation</a:t>
          </a: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Exploit of flaws may give attacker greater privileges</a:t>
          </a: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Least privilege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+mj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/>
      <dgm:t>
        <a:bodyPr/>
        <a:lstStyle/>
        <a:p>
          <a:pPr rtl="0"/>
          <a:r>
            <a:rPr lang="en-US" dirty="0">
              <a:latin typeface="+mj-lt"/>
            </a:rPr>
            <a:t>Programs with root/ administrator privileges are a major target of attackers</a:t>
          </a: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 custT="1"/>
      <dgm:spPr/>
      <dgm:t>
        <a:bodyPr/>
        <a:lstStyle/>
        <a:p>
          <a:pPr rtl="0"/>
          <a:r>
            <a:rPr lang="en-US" sz="1600">
              <a:latin typeface="+mj-lt"/>
            </a:rPr>
            <a:t>They provide highest levels of system access and control</a:t>
          </a: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Are needed to manage access to protected system resources</a:t>
          </a: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/>
      <dgm:t>
        <a:bodyPr/>
        <a:lstStyle/>
        <a:p>
          <a:pPr rtl="0"/>
          <a:r>
            <a:rPr lang="en-US">
              <a:latin typeface="+mj-lt"/>
            </a:rPr>
            <a:t>Often privilege is only needed at start</a:t>
          </a: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 custT="1"/>
      <dgm:spPr/>
      <dgm:t>
        <a:bodyPr/>
        <a:lstStyle/>
        <a:p>
          <a:pPr rtl="0"/>
          <a:r>
            <a:rPr lang="en-US" sz="1600" dirty="0">
              <a:latin typeface="+mj-lt"/>
            </a:rPr>
            <a:t>Can then run as normal user</a:t>
          </a: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/>
      <dgm:t>
        <a:bodyPr/>
        <a:lstStyle/>
        <a:p>
          <a:pPr rtl="0"/>
          <a:r>
            <a:rPr lang="en-US">
              <a:latin typeface="+mj-lt"/>
            </a:rPr>
            <a:t>Good design partitions complex programs in smaller modules with needed privileges</a:t>
          </a: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>
              <a:latin typeface="+mj-lt"/>
            </a:rPr>
            <a:t>Provides a greater degree of isolation between the components</a:t>
          </a: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dirty="0">
              <a:latin typeface="+mj-lt"/>
            </a:rPr>
            <a:t>Reduces the consequences of a security breach in one component</a:t>
          </a: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6">
            <a:lumMod val="75000"/>
          </a:schemeClr>
        </a:solidFill>
      </dgm:spPr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4">
            <a:lumMod val="75000"/>
          </a:schemeClr>
        </a:solidFill>
      </dgm:spPr>
    </dgm:pt>
    <dgm:pt modelId="{F7BE75D3-9123-9948-861E-9D061ACD9C21}" type="pres">
      <dgm:prSet presAssocID="{B6046878-5068-EA4B-BCC2-6B10475DB2A5}" presName="rect2" presStyleLbl="alignAcc1" presStyleIdx="1" presStyleCnt="3"/>
      <dgm:spPr/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/>
    </dgm:pt>
    <dgm:pt modelId="{BF2B31DD-3A49-FE4D-BCF2-D6BD6D57A4DF}" type="pres">
      <dgm:prSet presAssocID="{8B3F3009-14C1-9A4C-8B3A-21117716FEE0}" presName="rect3" presStyleLbl="alignAcc1" presStyleIdx="2" presStyleCnt="3"/>
      <dgm:spPr/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  <a:latin typeface="+mj-lt"/>
            </a:rPr>
            <a:t>Incorrect handling is a very common failing</a:t>
          </a:r>
        </a:p>
      </dsp:txBody>
      <dsp:txXfrm>
        <a:off x="2043693" y="369761"/>
        <a:ext cx="2275452" cy="2275452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717350" y="369761"/>
        <a:ext cx="2275452" cy="2275452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  <a:latin typeface="+mj-lt"/>
            </a:rPr>
            <a:t>Must identify all data sources</a:t>
          </a:r>
        </a:p>
      </dsp:txBody>
      <dsp:txXfrm>
        <a:off x="2043693" y="3043418"/>
        <a:ext cx="2275452" cy="2275452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717350" y="3043418"/>
        <a:ext cx="2275452" cy="227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It is necessary to ensure that data conform with any assumptions made about the data before subsequent use</a:t>
          </a:r>
          <a:endParaRPr lang="en-US" sz="1500" kern="1200" dirty="0"/>
        </a:p>
      </dsp:txBody>
      <dsp:txXfrm>
        <a:off x="3616" y="1331933"/>
        <a:ext cx="1581224" cy="2060533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2963" y="2166128"/>
        <a:ext cx="335219" cy="392143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data should be compared against what is expected</a:t>
          </a:r>
          <a:endParaRPr lang="en-US" sz="1500" kern="1200" dirty="0"/>
        </a:p>
      </dsp:txBody>
      <dsp:txXfrm>
        <a:off x="2217330" y="1331933"/>
        <a:ext cx="1581224" cy="2060533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56677" y="2166128"/>
        <a:ext cx="335219" cy="392143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Alternative is to compare the input data with known dangerous values</a:t>
          </a:r>
          <a:endParaRPr lang="en-US" sz="1500" kern="1200" dirty="0"/>
        </a:p>
      </dsp:txBody>
      <dsp:txXfrm>
        <a:off x="4431044" y="1331933"/>
        <a:ext cx="1581224" cy="2060533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0391" y="2166128"/>
        <a:ext cx="335219" cy="392143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By only accepting known safe data the program is likely to be secure</a:t>
          </a:r>
        </a:p>
      </dsp:txBody>
      <dsp:txXfrm>
        <a:off x="6644759" y="1331933"/>
        <a:ext cx="1581224" cy="2060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1DC0A-43CB-BB4E-90BC-EC71389508C7}">
      <dsp:nvSpPr>
        <dsp:cNvPr id="0" name=""/>
        <dsp:cNvSpPr/>
      </dsp:nvSpPr>
      <dsp:spPr>
        <a:xfrm>
          <a:off x="0" y="19733"/>
          <a:ext cx="8212832" cy="154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Dynamically linked libraries may be vulnerable to manipulation of LD_LIBRARY_PATH</a:t>
          </a:r>
        </a:p>
      </dsp:txBody>
      <dsp:txXfrm>
        <a:off x="0" y="19733"/>
        <a:ext cx="8212832" cy="1544400"/>
      </dsp:txXfrm>
    </dsp:sp>
    <dsp:sp modelId="{031A0AD8-3A39-7741-B264-4C2384EBCE0D}">
      <dsp:nvSpPr>
        <dsp:cNvPr id="0" name=""/>
        <dsp:cNvSpPr/>
      </dsp:nvSpPr>
      <dsp:spPr>
        <a:xfrm>
          <a:off x="0" y="1553044"/>
          <a:ext cx="8212832" cy="321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+mj-lt"/>
            </a:rPr>
            <a:t>Used to locate suitable dynamic library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+mj-lt"/>
            </a:rPr>
            <a:t>The attacker can construct a malicious version of a common library, and set LD_LIBRARY_PATH to reference its version first, which is run with the privileges of the target program. 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+mj-lt"/>
            </a:rPr>
            <a:t>To prevent it, either statically link privileged libraries, or don’t use LD_LIBRARY_PATH</a:t>
          </a:r>
        </a:p>
      </dsp:txBody>
      <dsp:txXfrm>
        <a:off x="0" y="1553044"/>
        <a:ext cx="8212832" cy="3210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A80E-D6AB-E743-A71B-13D16F54BE4D}">
      <dsp:nvSpPr>
        <dsp:cNvPr id="0" name=""/>
        <dsp:cNvSpPr/>
      </dsp:nvSpPr>
      <dsp:spPr>
        <a:xfrm>
          <a:off x="0" y="0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  <a:latin typeface="+mj-lt"/>
            </a:rPr>
            <a:t>Privilege escalation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Exploit of flaws may give attacker greater privileges</a:t>
          </a:r>
        </a:p>
      </dsp:txBody>
      <dsp:txXfrm>
        <a:off x="0" y="0"/>
        <a:ext cx="5787801" cy="1106424"/>
      </dsp:txXfrm>
    </dsp:sp>
    <dsp:sp modelId="{6C193772-DEE8-EE43-A2C6-DE1505354F6B}">
      <dsp:nvSpPr>
        <dsp:cNvPr id="0" name=""/>
        <dsp:cNvSpPr/>
      </dsp:nvSpPr>
      <dsp:spPr>
        <a:xfrm>
          <a:off x="587120" y="1307592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  <a:latin typeface="+mj-lt"/>
            </a:rPr>
            <a:t>Least privilege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Run programs with least privilege needed to complete their function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587120" y="1307592"/>
        <a:ext cx="5704103" cy="1106423"/>
      </dsp:txXfrm>
    </dsp:sp>
    <dsp:sp modelId="{7DD6CDD3-5533-664B-812D-0C468C09B03F}">
      <dsp:nvSpPr>
        <dsp:cNvPr id="0" name=""/>
        <dsp:cNvSpPr/>
      </dsp:nvSpPr>
      <dsp:spPr>
        <a:xfrm>
          <a:off x="1165478" y="2615184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  <a:latin typeface="+mj-lt"/>
            </a:rPr>
            <a:t>Determine appropriate user and group privileges required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Decide whether to grant extra user or just group privileges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1165478" y="2615184"/>
        <a:ext cx="5712866" cy="1106424"/>
      </dsp:txXfrm>
    </dsp:sp>
    <dsp:sp modelId="{83C0BF36-4415-0A49-9C51-B6D771122A69}">
      <dsp:nvSpPr>
        <dsp:cNvPr id="0" name=""/>
        <dsp:cNvSpPr/>
      </dsp:nvSpPr>
      <dsp:spPr>
        <a:xfrm>
          <a:off x="1752599" y="3922776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  <a:latin typeface="+mj-lt"/>
            </a:rPr>
            <a:t>Ensure that privileged program can modify only those files and directories necessary</a:t>
          </a:r>
          <a:endParaRPr lang="en-US" sz="1900" kern="1200" dirty="0">
            <a:solidFill>
              <a:srgbClr val="000000"/>
            </a:solidFill>
            <a:latin typeface="+mj-lt"/>
          </a:endParaRPr>
        </a:p>
      </dsp:txBody>
      <dsp:txXfrm>
        <a:off x="1752599" y="3922776"/>
        <a:ext cx="5704103" cy="1106423"/>
      </dsp:txXfrm>
    </dsp:sp>
    <dsp:sp modelId="{07F97953-3F1A-3547-9BB4-51981941CED8}">
      <dsp:nvSpPr>
        <dsp:cNvPr id="0" name=""/>
        <dsp:cNvSpPr/>
      </dsp:nvSpPr>
      <dsp:spPr>
        <a:xfrm>
          <a:off x="629122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291224" y="847420"/>
        <a:ext cx="719175" cy="719175"/>
      </dsp:txXfrm>
    </dsp:sp>
    <dsp:sp modelId="{CC44F468-DAF3-F948-8453-579017E85A58}">
      <dsp:nvSpPr>
        <dsp:cNvPr id="0" name=""/>
        <dsp:cNvSpPr/>
      </dsp:nvSpPr>
      <dsp:spPr>
        <a:xfrm>
          <a:off x="6878345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878345" y="2155012"/>
        <a:ext cx="719175" cy="719175"/>
      </dsp:txXfrm>
    </dsp:sp>
    <dsp:sp modelId="{174F8642-FD98-6F43-BF11-44745DBCA7FA}">
      <dsp:nvSpPr>
        <dsp:cNvPr id="0" name=""/>
        <dsp:cNvSpPr/>
      </dsp:nvSpPr>
      <dsp:spPr>
        <a:xfrm>
          <a:off x="7456703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6703" y="3462604"/>
        <a:ext cx="719175" cy="719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62D43-80A1-1A47-A1D5-FD989169F2AC}">
      <dsp:nvSpPr>
        <dsp:cNvPr id="0" name=""/>
        <dsp:cNvSpPr/>
      </dsp:nvSpPr>
      <dsp:spPr>
        <a:xfrm>
          <a:off x="0" y="0"/>
          <a:ext cx="4846129" cy="4846129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F2E90-3BDD-2646-BA2C-E1E0F3889E1A}">
      <dsp:nvSpPr>
        <dsp:cNvPr id="0" name=""/>
        <dsp:cNvSpPr/>
      </dsp:nvSpPr>
      <dsp:spPr>
        <a:xfrm>
          <a:off x="2423064" y="0"/>
          <a:ext cx="6032561" cy="4846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Programs with root/ administrator privileges are a major target of attackers</a:t>
          </a:r>
        </a:p>
      </dsp:txBody>
      <dsp:txXfrm>
        <a:off x="2423064" y="0"/>
        <a:ext cx="3016280" cy="1453841"/>
      </dsp:txXfrm>
    </dsp:sp>
    <dsp:sp modelId="{7FA5719A-5F14-B149-854C-9F854D818799}">
      <dsp:nvSpPr>
        <dsp:cNvPr id="0" name=""/>
        <dsp:cNvSpPr/>
      </dsp:nvSpPr>
      <dsp:spPr>
        <a:xfrm>
          <a:off x="848074" y="1453841"/>
          <a:ext cx="3149980" cy="314998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BE75D3-9123-9948-861E-9D061ACD9C21}">
      <dsp:nvSpPr>
        <dsp:cNvPr id="0" name=""/>
        <dsp:cNvSpPr/>
      </dsp:nvSpPr>
      <dsp:spPr>
        <a:xfrm>
          <a:off x="2423064" y="1453841"/>
          <a:ext cx="6032561" cy="3149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Often privilege is only needed at start</a:t>
          </a:r>
        </a:p>
      </dsp:txBody>
      <dsp:txXfrm>
        <a:off x="2423064" y="1453841"/>
        <a:ext cx="3016280" cy="1453837"/>
      </dsp:txXfrm>
    </dsp:sp>
    <dsp:sp modelId="{8A2A98BD-DD88-694E-8A29-7C2C782941BA}">
      <dsp:nvSpPr>
        <dsp:cNvPr id="0" name=""/>
        <dsp:cNvSpPr/>
      </dsp:nvSpPr>
      <dsp:spPr>
        <a:xfrm>
          <a:off x="1696145" y="2907678"/>
          <a:ext cx="1453837" cy="14538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B31DD-3A49-FE4D-BCF2-D6BD6D57A4DF}">
      <dsp:nvSpPr>
        <dsp:cNvPr id="0" name=""/>
        <dsp:cNvSpPr/>
      </dsp:nvSpPr>
      <dsp:spPr>
        <a:xfrm>
          <a:off x="2423064" y="2907678"/>
          <a:ext cx="6032561" cy="1453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Good design partitions complex programs in smaller modules with needed privileges</a:t>
          </a:r>
        </a:p>
      </dsp:txBody>
      <dsp:txXfrm>
        <a:off x="2423064" y="2907678"/>
        <a:ext cx="3016280" cy="1453837"/>
      </dsp:txXfrm>
    </dsp:sp>
    <dsp:sp modelId="{46A9BFE2-38B0-FE4C-A7C5-CB6A226A18C5}">
      <dsp:nvSpPr>
        <dsp:cNvPr id="0" name=""/>
        <dsp:cNvSpPr/>
      </dsp:nvSpPr>
      <dsp:spPr>
        <a:xfrm>
          <a:off x="5439345" y="0"/>
          <a:ext cx="3016280" cy="14538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j-lt"/>
            </a:rPr>
            <a:t>They provide highest levels of system access and control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Are needed to manage access to protected system resources</a:t>
          </a:r>
        </a:p>
      </dsp:txBody>
      <dsp:txXfrm>
        <a:off x="5439345" y="0"/>
        <a:ext cx="3016280" cy="1453841"/>
      </dsp:txXfrm>
    </dsp:sp>
    <dsp:sp modelId="{D79EB8F8-1150-1349-9B5C-BEEE8F196C3B}">
      <dsp:nvSpPr>
        <dsp:cNvPr id="0" name=""/>
        <dsp:cNvSpPr/>
      </dsp:nvSpPr>
      <dsp:spPr>
        <a:xfrm>
          <a:off x="5439345" y="1453841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</a:rPr>
            <a:t>Can then run as normal user</a:t>
          </a:r>
        </a:p>
      </dsp:txBody>
      <dsp:txXfrm>
        <a:off x="5439345" y="1453841"/>
        <a:ext cx="3016280" cy="1453837"/>
      </dsp:txXfrm>
    </dsp:sp>
    <dsp:sp modelId="{93805ADD-6AAB-BF4F-B1C4-F60CB51D782C}">
      <dsp:nvSpPr>
        <dsp:cNvPr id="0" name=""/>
        <dsp:cNvSpPr/>
      </dsp:nvSpPr>
      <dsp:spPr>
        <a:xfrm>
          <a:off x="5439345" y="2907678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Provides a greater degree of isolation between the components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Reduces the consequences of a security breach in one component</a:t>
          </a:r>
        </a:p>
      </dsp:txBody>
      <dsp:txXfrm>
        <a:off x="5439345" y="2907678"/>
        <a:ext cx="3016280" cy="1453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software security . We introduce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7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12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injection attack refers to a wide variety of program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13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command injection  attack, because the input is used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14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widely exploited variant of this attack is SQL injection . In this attack,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user-supplied input is used to construct a SQL request to retrieve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database. Consider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excerpt of PHP code from a CGI script shown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11.3a . It takes a name provided as input to the script, typically from a 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field similar to that shown in Figure 11.2b . It uses this value to construct a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retrieve the records relating to that name from the database. The vulnerability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very similar to that in the command injection example. The difference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SQL metacharacters are used, rather than shell metacharacters. If a suitable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 is provided, for example, Bob, then the code works as intended, retrieving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record. However, an input such as Bob'; drop table suppliers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in the specified record being retrieved, followed by deletion of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table! This would have rather unfortunate consequences for subsequent users.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 this type of attack, the input must be validated before use. Any metacharacters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either be escaped, canceling their effect, or the input rejected entirely.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widespread recognition of SQL injection attacks, many languages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CGI scripts contain functions that can sanitize any input that is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 in a SQL request. The code shown in Figure 11.3b illustrates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PHP function to correct this vulnerability.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Alternatively, rather than constructing SQL statements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by concatenating values, recent advisories recommend the use of SQL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placeholders or parameters to securely build SQL statements. Combined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stored procedures, this can result in more robust and secure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15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* FROM users WHERE user='</a:t>
            </a:r>
            <a:r>
              <a:rPr lang="en-US" altLang="zh-CN" dirty="0" err="1"/>
              <a:t>aidan</a:t>
            </a:r>
            <a:r>
              <a:rPr lang="en-US" altLang="zh-CN" dirty="0"/>
              <a:t>' AND password='' OR ''='‘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* FROM users WHERE user='</a:t>
            </a:r>
            <a:r>
              <a:rPr lang="en-US" altLang="zh-CN" dirty="0" err="1"/>
              <a:t>aidan</a:t>
            </a:r>
            <a:r>
              <a:rPr lang="en-US" altLang="zh-CN" dirty="0"/>
              <a:t>' AND password='' OR ''='‘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17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regular expressions. It may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0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18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19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Developed by Professor Barton Miller at the University of Wisconsin Madison in 1989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063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20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13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21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a memory leak , and often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59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55FF4-E2EE-4F46-9653-C19B48FDD340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computer security vulnerabilities result from poor programming practices.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CWE/SANS Top 25 Most Dangerous Software Errors list, summarized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11.1 , details the consensus view on the poor programming practices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the cause of the majority of cyber attacks. These errors are grouped into three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categories: insecure interaction between components, risky resource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porous defenses. Similarly, the Open Web Application Security Project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Ten list of critical Web application security flaws includes five related to insecure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code. These include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input, cross-site scripting, buffer overflow,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flaws, and improper error handling. These flaws occur as a consequence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insufficient checking and validation of data and error codes in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Awareness of these issues is a critical initial step in writing more secure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code. Both these sources emphasize the need for software developers to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known areas of concern, and provide guidance on how this is done. We discuss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of these flaws in this chapter.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12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22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 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28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23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are a collection of string values inherited by each process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46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24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</a:p>
        </p:txBody>
      </p:sp>
    </p:spTree>
    <p:extLst>
      <p:ext uri="{BB962C8B-B14F-4D97-AF65-F5344CB8AC3E}">
        <p14:creationId xmlns:p14="http://schemas.microsoft.com/office/powerpoint/2010/main" val="2176619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26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apart from the standard environment variables, many programs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setting appropriate values for these variables in their startup scripts. Again,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means these variables constitute untrusted input to the program that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validated. One particular danger is to merge values from such a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other information into some buffer. Unless due care is taken, a buffer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occur, with consequences as we discuss in Chapter 10 . Alternatively,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of the issues with correct interpretation of textual information we discuss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could also apply.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24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27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and is widely recognized as a desirable characteristic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This may be to provide a finer granularity of access control that the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means to specify alternate owner or group access rights if desired. We discuss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control concepts further in Chapter 4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65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28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technique to minimize privilege is to run potentially vulnerable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in a specially partitioned and isolated section of the file system.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UNIXrelated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function to limit a program’s view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file system to just one carefully configured section. This is known as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jail . Provided this is configured correctly, even if the program is compromised,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may only access or modify files in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section of the file system.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correct configuration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is difficult. If created incorrectly,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may either fail to run correctly or worse may still be able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 with files outside the jail. While the use of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 is it a complete security solution.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24411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29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44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31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11 summary.</a:t>
            </a:r>
          </a:p>
        </p:txBody>
      </p:sp>
    </p:spTree>
    <p:extLst>
      <p:ext uri="{BB962C8B-B14F-4D97-AF65-F5344CB8AC3E}">
        <p14:creationId xmlns:p14="http://schemas.microsoft.com/office/powerpoint/2010/main" val="351437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3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software quality and reliability, but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4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845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5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76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7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modelling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also known as risk analysis, as part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8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4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9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ecod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11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Software Security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r>
              <a:rPr lang="en-US" altLang="zh-CN" dirty="0" err="1"/>
              <a:t>OpenSSL</a:t>
            </a:r>
            <a:r>
              <a:rPr lang="en-US" altLang="zh-CN" dirty="0"/>
              <a:t> </a:t>
            </a:r>
            <a:r>
              <a:rPr lang="en-US" altLang="zh-CN" dirty="0" err="1"/>
              <a:t>Heartbleed</a:t>
            </a:r>
            <a:r>
              <a:rPr lang="en-US" altLang="zh-CN" dirty="0"/>
              <a:t> 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/>
              <a:t>A recent  example (2014) of a failure to check input validity</a:t>
            </a:r>
          </a:p>
          <a:p>
            <a:r>
              <a:rPr lang="en-US" altLang="zh-CN" dirty="0"/>
              <a:t>TLS protocol involves establishing a connection (a session) between two entities A and B; when connection is idle, one entity can ask the other ‘Are you alive?  If so, send me the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-letter word </a:t>
            </a:r>
            <a:r>
              <a:rPr lang="en-US" altLang="zh-CN" i="1" dirty="0"/>
              <a:t>blah</a:t>
            </a:r>
            <a:r>
              <a:rPr lang="en-US" altLang="zh-CN" dirty="0"/>
              <a:t>.’, as a heartbeat signal.</a:t>
            </a:r>
          </a:p>
          <a:p>
            <a:r>
              <a:rPr lang="en-US" altLang="zh-CN" dirty="0"/>
              <a:t>Attacker asks a large number of bytes, say 40K letters, instead of 4 letters. The extra data are fetched from the server’s memory, due to the bug.  It could include passwords and private keys, if the attacker is lucky.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41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" y="1700808"/>
            <a:ext cx="9085099" cy="475252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-2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/>
              <a:t>OpenSSL Heartbleed 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712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4176464"/>
          </a:xfrm>
        </p:spPr>
        <p:txBody>
          <a:bodyPr>
            <a:normAutofit/>
          </a:bodyPr>
          <a:lstStyle/>
          <a:p>
            <a:r>
              <a:rPr lang="en-US" dirty="0"/>
              <a:t>Injection attack refers to a wide variety of program flaws related to invalid handling of input data., specifically when input data can accidentally or deliberately influence program control flow</a:t>
            </a:r>
          </a:p>
          <a:p>
            <a:pPr lvl="0"/>
            <a:r>
              <a:rPr lang="en-US" dirty="0"/>
              <a:t>Most often occur in scripting languages, e.g.,  J</a:t>
            </a:r>
            <a:r>
              <a:rPr lang="en-US" altLang="zh-CN" dirty="0"/>
              <a:t>avaScript, </a:t>
            </a:r>
            <a:r>
              <a:rPr lang="en-US" dirty="0" err="1"/>
              <a:t>perl</a:t>
            </a:r>
            <a:r>
              <a:rPr lang="en-US" dirty="0"/>
              <a:t>, PHP, python, CGI, and others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8739"/>
          <a:stretch/>
        </p:blipFill>
        <p:spPr>
          <a:xfrm>
            <a:off x="3747412" y="15497"/>
            <a:ext cx="5328592" cy="67669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97"/>
            <a:ext cx="3747412" cy="665386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/>
              <a:t>Command injection attack</a:t>
            </a:r>
          </a:p>
          <a:p>
            <a:r>
              <a:rPr lang="en-US" dirty="0"/>
              <a:t>In the CGI script, if attacker supplies input “username; echo attack success; </a:t>
            </a:r>
            <a:r>
              <a:rPr lang="en-US" dirty="0" err="1"/>
              <a:t>ls</a:t>
            </a:r>
            <a:r>
              <a:rPr lang="en-US" dirty="0"/>
              <a:t> -1 finger*”, then server executes “/</a:t>
            </a:r>
            <a:r>
              <a:rPr lang="en-US" dirty="0" err="1"/>
              <a:t>usr</a:t>
            </a:r>
            <a:r>
              <a:rPr lang="en-US" dirty="0"/>
              <a:t>/bin/finger </a:t>
            </a:r>
            <a:r>
              <a:rPr lang="en-US" altLang="zh-CN" dirty="0"/>
              <a:t>–</a:t>
            </a:r>
            <a:r>
              <a:rPr lang="en-US" altLang="zh-CN" dirty="0" err="1"/>
              <a:t>sh</a:t>
            </a:r>
            <a:r>
              <a:rPr lang="en-US" altLang="zh-CN" dirty="0"/>
              <a:t> username; echo attack success; </a:t>
            </a:r>
            <a:r>
              <a:rPr lang="en-US" altLang="zh-CN" dirty="0" err="1"/>
              <a:t>ls</a:t>
            </a:r>
            <a:r>
              <a:rPr lang="en-US" altLang="zh-CN" dirty="0"/>
              <a:t> –l finger</a:t>
            </a:r>
            <a:r>
              <a:rPr lang="zh-CN" altLang="en-US" dirty="0"/>
              <a:t>*</a:t>
            </a:r>
            <a:r>
              <a:rPr lang="en-US" altLang="zh-CN" dirty="0"/>
              <a:t>”, and returns details of two files matching finger*</a:t>
            </a:r>
          </a:p>
          <a:p>
            <a:r>
              <a:rPr lang="en-US" dirty="0"/>
              <a:t>Countermeasure is to add a test that ensures that the user input contains just alphanumeric characters.</a:t>
            </a:r>
          </a:p>
          <a:p>
            <a:pPr lvl="1"/>
            <a:r>
              <a:rPr lang="en-US" dirty="0"/>
              <a:t>($user =~ /^\w+$/) means that the string $user should match (=~) a  </a:t>
            </a:r>
            <a:r>
              <a:rPr lang="en-US" altLang="zh-CN" dirty="0"/>
              <a:t>regular expression, any string </a:t>
            </a:r>
            <a:r>
              <a:rPr lang="en-US" dirty="0"/>
              <a:t>that starts </a:t>
            </a:r>
            <a:r>
              <a:rPr lang="en-US" altLang="zh-CN" dirty="0"/>
              <a:t>with </a:t>
            </a:r>
            <a:r>
              <a:rPr lang="en-US" dirty="0"/>
              <a:t>(^) and ends with ($) only alphanumeric characters (\w+)</a:t>
            </a: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57956"/>
          <a:stretch/>
        </p:blipFill>
        <p:spPr>
          <a:xfrm>
            <a:off x="412765" y="0"/>
            <a:ext cx="8197616" cy="41290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5161" y="4149080"/>
            <a:ext cx="9187359" cy="27164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query works fine if the input $name = Bob</a:t>
            </a:r>
            <a:r>
              <a:rPr lang="zh-CN" altLang="en-US" sz="24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； </a:t>
            </a:r>
            <a:r>
              <a:rPr lang="en-US" altLang="zh-CN" sz="24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if the input is $name = Bob'; drop table suppliers, then the query becomes 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 * FROM suppliers WHERE name = ‘Bob‘; drop table suppliers;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database views this line as 2 separate SQL statements: first select all entries with name Bob, then delete the entire supplier table.</a:t>
            </a:r>
          </a:p>
          <a:p>
            <a:r>
              <a:rPr lang="en-US" altLang="zh-CN" sz="280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mysql_real_escape_string</a:t>
            </a:r>
            <a:r>
              <a:rPr lang="en-US" altLang="zh-CN" sz="28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() prepends backslashes to the some special characters, including \n, \r, \, ', "</a:t>
            </a:r>
            <a:r>
              <a:rPr lang="en-US" altLang="zh-CN" sz="25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Query becomes SELECT * FROM suppliers WHERE name = ‘Bob\‘\; drop table suppliers’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looks for a database entry with name matching “Bob’; drop table suppliers”, and returns null.</a:t>
            </a:r>
          </a:p>
          <a:p>
            <a:r>
              <a:rPr lang="en-US" altLang="zh-CN" sz="25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Or, perform input validation: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die "The specified name contains illegal characters!“ unless ($name =~ /^\w+$/);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this does not handle the name O’Connor</a:t>
            </a:r>
          </a:p>
        </p:txBody>
      </p:sp>
    </p:spTree>
    <p:extLst>
      <p:ext uri="{BB962C8B-B14F-4D97-AF65-F5344CB8AC3E}">
        <p14:creationId xmlns:p14="http://schemas.microsoft.com/office/powerpoint/2010/main" val="284438148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A Cartoon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80920" cy="4536504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" y="2619549"/>
            <a:ext cx="9118848" cy="28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95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Another </a:t>
            </a:r>
            <a:r>
              <a:rPr lang="en-US" dirty="0" err="1">
                <a:solidFill>
                  <a:srgbClr val="FFB91D"/>
                </a:solidFill>
              </a:rPr>
              <a:t>SQLi</a:t>
            </a:r>
            <a:r>
              <a:rPr lang="en-US" dirty="0">
                <a:solidFill>
                  <a:srgbClr val="FFB91D"/>
                </a:solidFill>
              </a:rPr>
              <a:t> Attack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80920" cy="4536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We didn't check $_POST['password'], it could be anything the user wanted! For example:</a:t>
            </a:r>
          </a:p>
          <a:p>
            <a:r>
              <a:rPr lang="en-US" dirty="0"/>
              <a:t>$_POST['username'] = '</a:t>
            </a:r>
            <a:r>
              <a:rPr lang="en-US" dirty="0" err="1"/>
              <a:t>aidan</a:t>
            </a:r>
            <a:r>
              <a:rPr lang="en-US" dirty="0"/>
              <a:t>';</a:t>
            </a:r>
          </a:p>
          <a:p>
            <a:r>
              <a:rPr lang="en-US" dirty="0"/>
              <a:t>$_POST[‘password’] =</a:t>
            </a:r>
            <a:r>
              <a:rPr lang="en-US" altLang="zh-CN" dirty="0"/>
              <a:t>''OR ‘1=1';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Query database to check if there are any matching users</a:t>
            </a:r>
          </a:p>
          <a:p>
            <a:r>
              <a:rPr lang="en-US" dirty="0"/>
              <a:t>$query = "SELECT * FROM users WHERE user='{$_POST['username']}' AND password='{$_POST['password']}'";</a:t>
            </a:r>
          </a:p>
          <a:p>
            <a:r>
              <a:rPr lang="en-US" dirty="0" err="1"/>
              <a:t>mysql_query</a:t>
            </a:r>
            <a:r>
              <a:rPr lang="en-US" dirty="0"/>
              <a:t>($query);</a:t>
            </a:r>
          </a:p>
          <a:p>
            <a:endParaRPr lang="en-US" dirty="0"/>
          </a:p>
          <a:p>
            <a:r>
              <a:rPr lang="en-US" dirty="0"/>
              <a:t>// This means the query sent to MySQL would be this, and always return true, since the part after OR is </a:t>
            </a:r>
            <a:r>
              <a:rPr lang="en-US" altLang="zh-CN" dirty="0"/>
              <a:t>‘</a:t>
            </a:r>
            <a:r>
              <a:rPr lang="en-US" dirty="0"/>
              <a:t>1=1</a:t>
            </a:r>
            <a:r>
              <a:rPr lang="en-US" altLang="zh-CN" dirty="0"/>
              <a:t>'</a:t>
            </a:r>
            <a:r>
              <a:rPr lang="en-US" dirty="0"/>
              <a:t>, always TRUE.</a:t>
            </a:r>
          </a:p>
          <a:p>
            <a:r>
              <a:rPr lang="en-US" dirty="0"/>
              <a:t>echo $query;</a:t>
            </a:r>
          </a:p>
          <a:p>
            <a:r>
              <a:rPr lang="en-US" dirty="0"/>
              <a:t>?&gt; </a:t>
            </a:r>
            <a:r>
              <a:rPr lang="en-US" altLang="zh-CN" dirty="0"/>
              <a:t>SELECT * FROM users WHERE user='</a:t>
            </a:r>
            <a:r>
              <a:rPr lang="en-US" altLang="zh-CN" dirty="0" err="1"/>
              <a:t>aidan</a:t>
            </a:r>
            <a:r>
              <a:rPr lang="en-US" altLang="zh-CN" dirty="0"/>
              <a:t>' AND password=''OR ‘1=1'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5502687"/>
            <a:ext cx="880566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attack can be prevented </a:t>
            </a:r>
            <a:r>
              <a:rPr lang="en-US" altLang="zh-CN" sz="20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</a:t>
            </a:r>
            <a:r>
              <a:rPr lang="en-US" altLang="zh-CN" sz="12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mysql_real_escape_string</a:t>
            </a: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(), or input validation</a:t>
            </a:r>
            <a:endParaRPr lang="zh-CN" altLang="en-US" sz="120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0506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14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27968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28600"/>
            <a:ext cx="2209800" cy="2292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057400"/>
            <a:ext cx="1066800" cy="146903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16832"/>
            <a:ext cx="8458200" cy="53285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input data represent numeric values, they should be validated before use</a:t>
            </a:r>
          </a:p>
          <a:p>
            <a:pPr>
              <a:lnSpc>
                <a:spcPct val="90000"/>
              </a:lnSpc>
            </a:pPr>
            <a:r>
              <a:rPr lang="en-US" dirty="0"/>
              <a:t>Numbers are represented as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Integers: </a:t>
            </a:r>
            <a:r>
              <a:rPr lang="en-US" altLang="zh-CN" dirty="0"/>
              <a:t>8, 16, 32 or 64-bit </a:t>
            </a:r>
            <a:endParaRPr lang="en-US" dirty="0"/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Floating point numbers: size depends on the processor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Signed or unsigned</a:t>
            </a:r>
          </a:p>
          <a:p>
            <a:pPr>
              <a:lnSpc>
                <a:spcPct val="90000"/>
              </a:lnSpc>
            </a:pPr>
            <a:r>
              <a:rPr lang="en-US" dirty="0"/>
              <a:t>Must correctly interpret text form and process 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Possible buffer overflow attack: a large unsigned number with top bit set (=1) may be interpreted as a negative unsigned number, hence always less than buffer size and passes the buffer size check and causes buffer overflow.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</a:t>
            </a:r>
            <a:r>
              <a:rPr lang="en-US" dirty="0" err="1">
                <a:solidFill>
                  <a:srgbClr val="FFB91D"/>
                </a:solidFill>
              </a:rPr>
              <a:t>Fuzzing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Software testing technique that uses randomly generated data as inputs to a program</a:t>
            </a:r>
          </a:p>
          <a:p>
            <a:pPr lvl="1"/>
            <a:r>
              <a:rPr lang="en-US" dirty="0"/>
              <a:t>Range of inputs is very large</a:t>
            </a:r>
          </a:p>
          <a:p>
            <a:pPr lvl="1"/>
            <a:r>
              <a:rPr lang="en-US" dirty="0"/>
              <a:t>Intent is to determine if the program or function correctly handles abnormal inputs</a:t>
            </a:r>
          </a:p>
          <a:p>
            <a:pPr lvl="1"/>
            <a:r>
              <a:rPr lang="en-US" dirty="0"/>
              <a:t>Simple, free of assumptions, cheap</a:t>
            </a:r>
          </a:p>
          <a:p>
            <a:pPr lvl="1"/>
            <a:r>
              <a:rPr lang="en-US" dirty="0"/>
              <a:t>Useful for both reliability testing </a:t>
            </a:r>
            <a:r>
              <a:rPr lang="en-US" altLang="zh-CN" dirty="0"/>
              <a:t>and</a:t>
            </a:r>
            <a:r>
              <a:rPr lang="en-US" dirty="0"/>
              <a:t> security testing</a:t>
            </a:r>
          </a:p>
          <a:p>
            <a:r>
              <a:rPr lang="en-US" dirty="0"/>
              <a:t>Can also use templates to generate classes of known problematic inputs</a:t>
            </a:r>
          </a:p>
          <a:p>
            <a:pPr lvl="1"/>
            <a:r>
              <a:rPr lang="en-US" dirty="0"/>
              <a:t>Disadvantage is that bugs triggered by other forms of input would be missed</a:t>
            </a:r>
          </a:p>
          <a:p>
            <a:r>
              <a:rPr lang="en-US" dirty="0"/>
              <a:t>Combination of approaches is needed for comprehensive input coverage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Security Issues</a:t>
            </a:r>
            <a:endParaRPr kumimoji="1" lang="en-A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81000" y="1916832"/>
            <a:ext cx="8367464" cy="4712567"/>
          </a:xfrm>
        </p:spPr>
        <p:txBody>
          <a:bodyPr>
            <a:normAutofit/>
          </a:bodyPr>
          <a:lstStyle/>
          <a:p>
            <a:r>
              <a:rPr lang="en-AU" dirty="0"/>
              <a:t>Many vulnerabilities result from poor programming practices</a:t>
            </a:r>
          </a:p>
          <a:p>
            <a:r>
              <a:rPr lang="en-AU" dirty="0"/>
              <a:t>Consequence from insufficient checking and validation of data and error codes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AU" sz="1800" dirty="0"/>
              <a:t>Awareness of these issues is a critical initial step in writing more secure program code</a:t>
            </a:r>
          </a:p>
          <a:p>
            <a:pPr>
              <a:buFont typeface="Wingdings" pitchFamily="-110" charset="2"/>
              <a:buNone/>
            </a:pPr>
            <a:r>
              <a:rPr lang="en-US" b="1" dirty="0"/>
              <a:t>	</a:t>
            </a: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Ensuring Machine Language Corresponds to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High-level languages are compiled and linked into machine code which is then directly executed by the target processor</a:t>
            </a:r>
          </a:p>
          <a:p>
            <a:pPr>
              <a:buClr>
                <a:schemeClr val="accent2"/>
              </a:buClr>
            </a:pPr>
            <a:r>
              <a:rPr lang="en-US" sz="2600" dirty="0"/>
              <a:t>A malicious compiler may insert malicious instructions into machine code when some specific input statements are processed</a:t>
            </a:r>
          </a:p>
          <a:p>
            <a:pPr>
              <a:buClr>
                <a:schemeClr val="accent2"/>
              </a:buClr>
            </a:pPr>
            <a:r>
              <a:rPr lang="en-US" dirty="0"/>
              <a:t>Detecting such attacks requires comparing machine code with original source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Slow and difficult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May be required for computer systems with very high assurance level</a:t>
            </a:r>
          </a:p>
          <a:p>
            <a:pPr marL="742950" lvl="2" indent="-342900">
              <a:buClr>
                <a:schemeClr val="tx1"/>
              </a:buClr>
            </a:pPr>
            <a:r>
              <a:rPr lang="en-US" sz="1800" dirty="0"/>
              <a:t>e.g., Common Criteria Evaluation Assurance Levels (EAL) 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60848"/>
            <a:ext cx="8610600" cy="4492352"/>
          </a:xfrm>
        </p:spPr>
        <p:txBody>
          <a:bodyPr>
            <a:normAutofit/>
          </a:bodyPr>
          <a:lstStyle/>
          <a:p>
            <a:r>
              <a:rPr lang="en-US" dirty="0"/>
              <a:t>Dynamic memory allocation may result in memory leaks</a:t>
            </a:r>
          </a:p>
          <a:p>
            <a:pPr lvl="1"/>
            <a:r>
              <a:rPr lang="en-US" sz="1800" dirty="0" err="1"/>
              <a:t>malloc</a:t>
            </a:r>
            <a:r>
              <a:rPr lang="en-US" sz="1800" dirty="0"/>
              <a:t>() in C, new() in C++</a:t>
            </a:r>
          </a:p>
          <a:p>
            <a:pPr lvl="1"/>
            <a:r>
              <a:rPr lang="en-US" sz="1800" dirty="0"/>
              <a:t>Steady reduction in memory available on the heap to the point where it is completely exhausted</a:t>
            </a:r>
          </a:p>
          <a:p>
            <a:r>
              <a:rPr lang="en-US" dirty="0"/>
              <a:t>Java and C# provide automatic garbage collection</a:t>
            </a:r>
          </a:p>
          <a:p>
            <a:pPr lvl="1"/>
            <a:r>
              <a:rPr lang="en-US" sz="1800" dirty="0"/>
              <a:t>Prevents memory leaks</a:t>
            </a:r>
          </a:p>
          <a:p>
            <a:pPr lvl="1"/>
            <a:r>
              <a:rPr lang="en-US" sz="1800" dirty="0"/>
              <a:t>But incurs runtime overhead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Operating System Interaction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17523"/>
            <a:ext cx="8229600" cy="47244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Programs execute on systems under the control of an operating system</a:t>
            </a:r>
          </a:p>
          <a:p>
            <a:pPr>
              <a:buSzPct val="130000"/>
            </a:pPr>
            <a:r>
              <a:rPr lang="en-US" dirty="0"/>
              <a:t>Environment variables should be considered external inputs to the program whose values need to be validated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Environment Variables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229600" cy="5157192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sz="2800" dirty="0"/>
              <a:t>Collection of string values inherited by each process from its parent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Can affect the way a running process behaves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e.g. variable PATH, which specifies the set of directories to search for any given command; IFS, which specifies the word boundaries in a shell script; and LD_LIBRARY_PATH, which specifies the list of directories to search for dynamically loadable libraries.</a:t>
            </a:r>
          </a:p>
          <a:p>
            <a:pPr lvl="1">
              <a:buSzPct val="130000"/>
            </a:pPr>
            <a:r>
              <a:rPr lang="en-US" sz="1800" dirty="0"/>
              <a:t>Can be modified by the process, and any modifications will be passed to its children</a:t>
            </a:r>
          </a:p>
          <a:p>
            <a:pPr>
              <a:buSzPct val="130000"/>
            </a:pPr>
            <a:r>
              <a:rPr lang="en-US" sz="2800" dirty="0"/>
              <a:t>Another source of untrusted program input</a:t>
            </a:r>
          </a:p>
          <a:p>
            <a:pPr lvl="1">
              <a:buSzPct val="130000"/>
            </a:pPr>
            <a:r>
              <a:rPr lang="en-US" sz="1800" dirty="0"/>
              <a:t>Can be used to subvert a program that grants superuser privilege, in order to run malicious code with </a:t>
            </a:r>
            <a:r>
              <a:rPr lang="en-US" altLang="zh-CN" sz="1800" dirty="0"/>
              <a:t>superuser </a:t>
            </a:r>
            <a:r>
              <a:rPr lang="en-US" sz="1800" dirty="0"/>
              <a:t>privilege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10511" r="4063" b="53618"/>
          <a:stretch/>
        </p:blipFill>
        <p:spPr>
          <a:xfrm>
            <a:off x="38747" y="1899508"/>
            <a:ext cx="9087470" cy="46085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252536" y="3573016"/>
            <a:ext cx="9396536" cy="3456384"/>
          </a:xfrm>
        </p:spPr>
        <p:txBody>
          <a:bodyPr>
            <a:normAutofit/>
          </a:bodyPr>
          <a:lstStyle/>
          <a:p>
            <a:pPr>
              <a:buSzPct val="130000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54E6CE-5459-4003-93A7-7A95A6EBC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52128"/>
          </a:xfrm>
        </p:spPr>
        <p:txBody>
          <a:bodyPr/>
          <a:lstStyle/>
          <a:p>
            <a:r>
              <a:rPr lang="en-US" sz="5400" dirty="0">
                <a:solidFill>
                  <a:srgbClr val="FFB91D"/>
                </a:solidFill>
              </a:rPr>
              <a:t>Vulnerable Shell Scripts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0B588-E96E-42F6-9992-58CE12A7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8" y="1268760"/>
            <a:ext cx="8658396" cy="5589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This script in (a) takes the identity of some user, strips any domain specification if included, and then retrieves the mapping for that user to an IP address</a:t>
            </a:r>
          </a:p>
          <a:p>
            <a:pPr lvl="1">
              <a:buSzPct val="130000"/>
            </a:pPr>
            <a:r>
              <a:rPr lang="en-US" altLang="zh-CN" sz="1600" dirty="0"/>
              <a:t>The script in (a) calls two separate programs: sed and grep. If attacker redefines the PATH variable to include a directory they control, which contains a program called grep, then his program is called.</a:t>
            </a:r>
          </a:p>
          <a:p>
            <a:pPr lvl="1">
              <a:buSzPct val="130000"/>
            </a:pPr>
            <a:r>
              <a:rPr lang="en-US" altLang="zh-CN" sz="1600" dirty="0"/>
              <a:t>(The regular expression ‘s/@.*$//’ means that: find the pattern @ followed by any number of characters  until end of string, and replace them with empty string, i.e., user@example.com will be converted to user.)</a:t>
            </a:r>
          </a:p>
          <a:p>
            <a:pPr>
              <a:buSzPct val="130000"/>
            </a:pPr>
            <a:r>
              <a:rPr lang="en-US" altLang="zh-CN" sz="2000" dirty="0"/>
              <a:t>The script in (b) eliminates the attack in (a), but is vulnerable for another reason. </a:t>
            </a:r>
          </a:p>
          <a:p>
            <a:pPr lvl="1">
              <a:buSzPct val="130000"/>
            </a:pPr>
            <a:r>
              <a:rPr lang="en-US" altLang="zh-CN" sz="1600" dirty="0"/>
              <a:t>The IFS (Internal Field Separator) variable is used to separate the words that form a line of commands. It defaults to a space, tab, or newline character. However, it can be set to any sequence of characters. Consider the effect of including the “=” character in this set. Then the assignment of a new value to the PATH variable is interpreted as a command to execute the program PATH with the list of directories as its argument. If the attacker has also changed the PATH variable to include a directory with an attack program PATH, then this will be executed when the script is run.</a:t>
            </a:r>
          </a:p>
          <a:p>
            <a:pPr lvl="1">
              <a:buSzPct val="130000"/>
            </a:pPr>
            <a:r>
              <a:rPr lang="en-US" altLang="zh-CN" sz="1600" dirty="0"/>
              <a:t>The script is now running an executable program named “PATH</a:t>
            </a:r>
            <a:r>
              <a:rPr lang="zh-CN" altLang="en-US" sz="1600" dirty="0"/>
              <a:t>”</a:t>
            </a:r>
            <a:r>
              <a:rPr lang="en-US" altLang="zh-CN" sz="1600" dirty="0"/>
              <a:t>, with an input argument “/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:/bin:/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/bin”. Suppose the program named “PATH” happens to be “rm –rf”, and the process running the script has root privileges, then it will delete some important folders.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B1304-DF27-4143-BB1E-BB54D14A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AB19BB-2491-4A89-B270-04EE566B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52128"/>
          </a:xfrm>
        </p:spPr>
        <p:txBody>
          <a:bodyPr/>
          <a:lstStyle/>
          <a:p>
            <a:r>
              <a:rPr lang="en-US" sz="4800" dirty="0">
                <a:solidFill>
                  <a:srgbClr val="FFB91D"/>
                </a:solidFill>
              </a:rPr>
              <a:t>Explanation of Vulnerable Shell Scripts</a:t>
            </a:r>
          </a:p>
        </p:txBody>
      </p:sp>
    </p:spTree>
    <p:extLst>
      <p:ext uri="{BB962C8B-B14F-4D97-AF65-F5344CB8AC3E}">
        <p14:creationId xmlns:p14="http://schemas.microsoft.com/office/powerpoint/2010/main" val="29670846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Dynamically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inked Libraries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57404423"/>
              </p:ext>
            </p:extLst>
          </p:nvPr>
        </p:nvGraphicFramePr>
        <p:xfrm>
          <a:off x="611560" y="1860848"/>
          <a:ext cx="8212832" cy="476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7713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Root/Administrator Privileges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5598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507288" cy="39167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30000"/>
            </a:pP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Many programs use temporary files in common, shared system area (/</a:t>
            </a:r>
            <a:r>
              <a:rPr lang="en-US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tmp</a:t>
            </a: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Linux)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buSzPct val="130000"/>
            </a:pP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name must be unique, not accessed by others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Commonly create name using process ID</a:t>
            </a:r>
          </a:p>
          <a:p>
            <a:pPr lvl="1"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Unique, but predictable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Attack example on the file integrity program “tripwire” with 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with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root privileges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Attacker writes a script that made repeated guesses on the temporary filename used by tripwire and create a symbolic link from that name to /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etc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/passwd. But attacker does not have root privilege, so he cannot write to /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etc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/passwd.</a:t>
            </a:r>
          </a:p>
          <a:p>
            <a:pPr lvl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attacker creates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symbolic link to /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etc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/passwd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after tripwire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checks the file does not exist, and before tripwire creates a temp file with that name, then tripwire will follow the link and use /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etc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/passwd as its temporary file and destroy it.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D16578C-6B82-4244-94F0-FB8D2C7D9FAA}"/>
              </a:ext>
            </a:extLst>
          </p:cNvPr>
          <p:cNvCxnSpPr/>
          <p:nvPr/>
        </p:nvCxnSpPr>
        <p:spPr>
          <a:xfrm>
            <a:off x="2411760" y="6412686"/>
            <a:ext cx="5112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F1CC4D-0630-4CE4-A187-CAC4CDB153A4}"/>
              </a:ext>
            </a:extLst>
          </p:cNvPr>
          <p:cNvSpPr txBox="1"/>
          <p:nvPr/>
        </p:nvSpPr>
        <p:spPr>
          <a:xfrm>
            <a:off x="7548968" y="622802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906FD2-8F82-415F-9168-2BB004D34AA2}"/>
              </a:ext>
            </a:extLst>
          </p:cNvPr>
          <p:cNvCxnSpPr/>
          <p:nvPr/>
        </p:nvCxnSpPr>
        <p:spPr>
          <a:xfrm>
            <a:off x="2843808" y="5855491"/>
            <a:ext cx="0" cy="55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6FFAB8F-5B2A-4F01-A0E4-1DC6A2460407}"/>
              </a:ext>
            </a:extLst>
          </p:cNvPr>
          <p:cNvSpPr txBox="1"/>
          <p:nvPr/>
        </p:nvSpPr>
        <p:spPr>
          <a:xfrm>
            <a:off x="447328" y="533256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Tripwire checks that temp file “3452.tmp” does not exist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63B9C5-EBFA-4BFC-B428-1DC2A0BBBD44}"/>
              </a:ext>
            </a:extLst>
          </p:cNvPr>
          <p:cNvCxnSpPr/>
          <p:nvPr/>
        </p:nvCxnSpPr>
        <p:spPr>
          <a:xfrm>
            <a:off x="4716016" y="5855491"/>
            <a:ext cx="0" cy="55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9DB929-4F93-4292-AAF4-8754FA000281}"/>
              </a:ext>
            </a:extLst>
          </p:cNvPr>
          <p:cNvSpPr txBox="1"/>
          <p:nvPr/>
        </p:nvSpPr>
        <p:spPr>
          <a:xfrm>
            <a:off x="2992248" y="533256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Attacker creates a symbolic link named “3452.tmp” that links to /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/passwd 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E85BD8-5C3A-4293-9EA7-4ADB03CAE34A}"/>
              </a:ext>
            </a:extLst>
          </p:cNvPr>
          <p:cNvCxnSpPr/>
          <p:nvPr/>
        </p:nvCxnSpPr>
        <p:spPr>
          <a:xfrm>
            <a:off x="6660232" y="5879867"/>
            <a:ext cx="0" cy="55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5254E-CC3B-4A16-9105-B12760C4577A}"/>
              </a:ext>
            </a:extLst>
          </p:cNvPr>
          <p:cNvSpPr txBox="1"/>
          <p:nvPr/>
        </p:nvSpPr>
        <p:spPr>
          <a:xfrm>
            <a:off x="5537167" y="5332271"/>
            <a:ext cx="3298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Tripwire creates a new temp file named “3452.tmp”, and accidentally destroys /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/passwd</a:t>
            </a: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rgbClr val="FFB91D"/>
                </a:solidFill>
              </a:rPr>
              <a:t>Software Security, </a:t>
            </a:r>
            <a:br>
              <a:rPr kumimoji="1" lang="en-GB" dirty="0">
                <a:solidFill>
                  <a:srgbClr val="FFB91D"/>
                </a:solidFill>
              </a:rPr>
            </a:br>
            <a:r>
              <a:rPr kumimoji="1" lang="en-GB" dirty="0">
                <a:solidFill>
                  <a:srgbClr val="FFB91D"/>
                </a:solidFill>
              </a:rPr>
              <a:t>Quality and Reliability</a:t>
            </a:r>
            <a:endParaRPr kumimoji="1" lang="en-US" dirty="0">
              <a:solidFill>
                <a:srgbClr val="FFB91D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057400"/>
            <a:ext cx="3931920" cy="4343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Concerned with the accidental failure of program as a result of some theoretically random, unanticipated 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Improve using structured design and 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Concern is not how many bugs, but how often they are triggered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2060848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Software security: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67465"/>
          <a:stretch/>
        </p:blipFill>
        <p:spPr>
          <a:xfrm>
            <a:off x="263411" y="188640"/>
            <a:ext cx="8565276" cy="30608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249453"/>
            <a:ext cx="8382000" cy="1835732"/>
          </a:xfrm>
        </p:spPr>
        <p:txBody>
          <a:bodyPr>
            <a:normAutofit/>
          </a:bodyPr>
          <a:lstStyle/>
          <a:p>
            <a:r>
              <a:rPr lang="en-US" altLang="zh-CN" dirty="0"/>
              <a:t>Secure temporary file creation requires the use of a random temporary filename.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tempnam</a:t>
            </a:r>
            <a:r>
              <a:rPr lang="en-US" altLang="zh-CN" dirty="0"/>
              <a:t> ( string </a:t>
            </a:r>
            <a:r>
              <a:rPr lang="en-US" altLang="zh-CN" dirty="0" err="1"/>
              <a:t>dir</a:t>
            </a:r>
            <a:r>
              <a:rPr lang="en-US" altLang="zh-CN" dirty="0"/>
              <a:t>, string prefix )</a:t>
            </a:r>
          </a:p>
          <a:p>
            <a:pPr lvl="1"/>
            <a:r>
              <a:rPr lang="en-US" altLang="zh-CN" dirty="0"/>
              <a:t>Create a temporary file with random name in a shared directory on Linux and UNIX systems.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80112" y="1484784"/>
            <a:ext cx="3240360" cy="547260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Handling program input</a:t>
            </a:r>
          </a:p>
          <a:p>
            <a:pPr lvl="1"/>
            <a:r>
              <a:rPr lang="en-AU" sz="2500" dirty="0"/>
              <a:t>Input size and buffer overflow</a:t>
            </a:r>
          </a:p>
          <a:p>
            <a:pPr lvl="1"/>
            <a:r>
              <a:rPr lang="en-AU" sz="2500" dirty="0"/>
              <a:t>Validating input syntax</a:t>
            </a:r>
          </a:p>
          <a:p>
            <a:pPr lvl="1"/>
            <a:r>
              <a:rPr lang="en-AU" sz="2500" dirty="0"/>
              <a:t>Input fuzzing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Interacting with the operating system and other programs</a:t>
            </a:r>
          </a:p>
          <a:p>
            <a:pPr lvl="1"/>
            <a:r>
              <a:rPr lang="en-AU" sz="2500" dirty="0"/>
              <a:t>Environment variables</a:t>
            </a:r>
          </a:p>
          <a:p>
            <a:pPr lvl="1"/>
            <a:r>
              <a:rPr lang="en-AU" sz="2500" dirty="0"/>
              <a:t>Using least privileges</a:t>
            </a:r>
          </a:p>
          <a:p>
            <a:pPr lvl="1"/>
            <a:r>
              <a:rPr lang="en-AU" sz="2500" dirty="0"/>
              <a:t>Safe temporary file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268760"/>
            <a:ext cx="3528392" cy="6192688"/>
          </a:xfrm>
        </p:spPr>
        <p:txBody>
          <a:bodyPr>
            <a:normAutofit/>
          </a:bodyPr>
          <a:lstStyle/>
          <a:p>
            <a:r>
              <a:rPr lang="en-US" dirty="0"/>
              <a:t>Software security issues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Introducing software security and defensive programming</a:t>
            </a:r>
          </a:p>
          <a:p>
            <a:r>
              <a:rPr lang="en-US" dirty="0"/>
              <a:t>Writing safe program code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algorithm implementation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Ensuring that machine language corresponds to algorithm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interpretation of data values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use of memory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Also referred to as secure programming</a:t>
            </a:r>
          </a:p>
          <a:p>
            <a:r>
              <a:rPr lang="en-US" dirty="0"/>
              <a:t>Designing and implementing software so that it continues to function even when under attack</a:t>
            </a:r>
          </a:p>
          <a:p>
            <a:r>
              <a:rPr lang="en-US" dirty="0"/>
              <a:t>Requires attention to all aspects of program execution, environment, and type of data it processes</a:t>
            </a:r>
          </a:p>
          <a:p>
            <a:r>
              <a:rPr lang="en-US" dirty="0"/>
              <a:t>Software is able to detect erroneous conditions resulting from some attack</a:t>
            </a:r>
          </a:p>
          <a:p>
            <a:r>
              <a:rPr lang="en-US" dirty="0"/>
              <a:t>Key rule is to never assume anything, check all assumptions and handle any possible error states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Defensive Programming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91264" cy="472440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Programmers often make assumptions about the type of inputs a program will receive and the environment it executes in</a:t>
            </a:r>
          </a:p>
          <a:p>
            <a:pPr lvl="1">
              <a:buClr>
                <a:schemeClr val="accent2"/>
              </a:buClr>
            </a:pPr>
            <a:r>
              <a:rPr lang="en-US" sz="1900" dirty="0"/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Defensive programming </a:t>
            </a:r>
            <a:r>
              <a:rPr lang="en-US" altLang="zh-CN" sz="2400" dirty="0"/>
              <a:t>r</a:t>
            </a:r>
            <a:r>
              <a:rPr lang="en-US" sz="2400" dirty="0"/>
              <a:t>equires a changed mindset</a:t>
            </a:r>
          </a:p>
          <a:p>
            <a:pPr lvl="1">
              <a:buClr>
                <a:schemeClr val="accent2"/>
              </a:buClr>
            </a:pPr>
            <a:r>
              <a:rPr lang="en-US" sz="1900" dirty="0"/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r>
              <a:rPr lang="en-US" dirty="0"/>
              <a:t>Security and reliability are common design goals in most engineering disciplines</a:t>
            </a:r>
          </a:p>
          <a:p>
            <a:r>
              <a:rPr lang="en-US" dirty="0"/>
              <a:t>Software Assurance Forum for Excellence in Code (</a:t>
            </a:r>
            <a:r>
              <a:rPr lang="en-US" dirty="0" err="1"/>
              <a:t>SAFECode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Develop publications outlining industry best practices for software assurance and providing practical advice for implementing proven methods for secure software development</a:t>
            </a:r>
          </a:p>
          <a:p>
            <a:pPr lvl="1"/>
            <a:r>
              <a:rPr lang="en-US" dirty="0">
                <a:hlinkClick r:id="rId3"/>
              </a:rPr>
              <a:t>http://www.safecode.org/</a:t>
            </a:r>
            <a:r>
              <a:rPr lang="en-US" dirty="0"/>
              <a:t> website provides free training materials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3106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229600" cy="4564360"/>
          </a:xfrm>
        </p:spPr>
        <p:txBody>
          <a:bodyPr/>
          <a:lstStyle/>
          <a:p>
            <a:r>
              <a:rPr lang="en-US" dirty="0"/>
              <a:t>Programmers often make assumptions about the maximum expected size of input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Buffer overflow occurs if </a:t>
            </a:r>
            <a:r>
              <a:rPr lang="en-US" altLang="zh-CN" sz="1800" dirty="0"/>
              <a:t>input size exceeds the size of the allocated buffer</a:t>
            </a:r>
            <a:r>
              <a:rPr lang="en-US" sz="1800" dirty="0"/>
              <a:t>, </a:t>
            </a:r>
          </a:p>
          <a:p>
            <a:r>
              <a:rPr lang="en-US" dirty="0"/>
              <a:t>Testing may not identify vulnerability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Test inputs are unlikely to include large enough inputs to trigger the overflow</a:t>
            </a:r>
          </a:p>
          <a:p>
            <a:r>
              <a:rPr lang="en-US" dirty="0"/>
              <a:t>Safe coding treats all input as dangerous</a:t>
            </a:r>
          </a:p>
          <a:p>
            <a:pPr lvl="1"/>
            <a:r>
              <a:rPr lang="en-US" altLang="zh-CN" dirty="0"/>
              <a:t>Failure to validate input may result in exploitable vulnerability</a:t>
            </a:r>
          </a:p>
          <a:p>
            <a:pPr lvl="1"/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28779</TotalTime>
  <Words>12951</Words>
  <Application>Microsoft Office PowerPoint</Application>
  <PresentationFormat>全屏显示(4:3)</PresentationFormat>
  <Paragraphs>1053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Chapter 11</vt:lpstr>
      <vt:lpstr>Software Security Issues</vt:lpstr>
      <vt:lpstr>Software Security,  Quality and Reliability</vt:lpstr>
      <vt:lpstr>Defensive Programming</vt:lpstr>
      <vt:lpstr>PowerPoint 演示文稿</vt:lpstr>
      <vt:lpstr>Defensive Programming</vt:lpstr>
      <vt:lpstr>Security by Design</vt:lpstr>
      <vt:lpstr>Handling Program Input</vt:lpstr>
      <vt:lpstr>Input Size &amp; Buffer Overflow</vt:lpstr>
      <vt:lpstr>OpenSSL Heartbleed bug</vt:lpstr>
      <vt:lpstr>PowerPoint 演示文稿</vt:lpstr>
      <vt:lpstr>Injection Attacks</vt:lpstr>
      <vt:lpstr>PowerPoint 演示文稿</vt:lpstr>
      <vt:lpstr>PowerPoint 演示文稿</vt:lpstr>
      <vt:lpstr>A Cartoon</vt:lpstr>
      <vt:lpstr>Another SQLi Attack</vt:lpstr>
      <vt:lpstr>Validating  Input Syntax</vt:lpstr>
      <vt:lpstr>Validating Numeric Input</vt:lpstr>
      <vt:lpstr>Input Fuzzing</vt:lpstr>
      <vt:lpstr>Ensuring Machine Language Corresponds to Algorithm</vt:lpstr>
      <vt:lpstr>Correct Use of Memory</vt:lpstr>
      <vt:lpstr>Operating System Interaction</vt:lpstr>
      <vt:lpstr>Environment Variables</vt:lpstr>
      <vt:lpstr>Vulnerable Shell Scripts</vt:lpstr>
      <vt:lpstr>Explanation of Vulnerable Shell Scripts</vt:lpstr>
      <vt:lpstr>Dynamically Linked Libraries </vt:lpstr>
      <vt:lpstr>Use of Least Privilege</vt:lpstr>
      <vt:lpstr>Root/Administrator Privileges</vt:lpstr>
      <vt:lpstr>Safe Temporary Files</vt:lpstr>
      <vt:lpstr>PowerPoint 演示文稿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Zonghua Gu</cp:lastModifiedBy>
  <cp:revision>167</cp:revision>
  <dcterms:created xsi:type="dcterms:W3CDTF">2014-09-10T15:43:54Z</dcterms:created>
  <dcterms:modified xsi:type="dcterms:W3CDTF">2019-01-09T02:40:11Z</dcterms:modified>
  <cp:category/>
</cp:coreProperties>
</file>