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94" r:id="rId14"/>
    <p:sldId id="286" r:id="rId15"/>
    <p:sldId id="258" r:id="rId16"/>
    <p:sldId id="260" r:id="rId17"/>
    <p:sldId id="261" r:id="rId18"/>
    <p:sldId id="267" r:id="rId19"/>
    <p:sldId id="268" r:id="rId20"/>
    <p:sldId id="269" r:id="rId21"/>
    <p:sldId id="270" r:id="rId22"/>
    <p:sldId id="296" r:id="rId23"/>
    <p:sldId id="287" r:id="rId24"/>
    <p:sldId id="288" r:id="rId25"/>
    <p:sldId id="295" r:id="rId26"/>
    <p:sldId id="289" r:id="rId27"/>
    <p:sldId id="291" r:id="rId28"/>
    <p:sldId id="292"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p:cViewPr varScale="1">
        <p:scale>
          <a:sx n="104" d="100"/>
          <a:sy n="104" d="100"/>
        </p:scale>
        <p:origin x="1098"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8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defenses against control-flow hijacking</a:t>
            </a:r>
          </a:p>
          <a:p>
            <a:r>
              <a:rPr lang="en-US" sz="1200" b="0" i="0" u="none" strike="noStrike" kern="1200" baseline="0" dirty="0">
                <a:solidFill>
                  <a:schemeClr val="tx1"/>
                </a:solidFill>
                <a:latin typeface="+mn-lt"/>
                <a:ea typeface="+mn-ea"/>
                <a:cs typeface="+mn-cs"/>
              </a:rPr>
              <a:t>include: control-flow integrity (CFI) [1], fine-grained code</a:t>
            </a:r>
          </a:p>
          <a:p>
            <a:r>
              <a:rPr lang="en-US" sz="1200" b="0" i="0" u="none" strike="noStrike" kern="1200" baseline="0" dirty="0">
                <a:solidFill>
                  <a:schemeClr val="tx1"/>
                </a:solidFill>
                <a:latin typeface="+mn-lt"/>
                <a:ea typeface="+mn-ea"/>
                <a:cs typeface="+mn-cs"/>
              </a:rPr>
              <a:t>randomization [13, 27], and code-pointer integrity (CPI) [26].</a:t>
            </a:r>
            <a:endParaRPr lang="en-US" dirty="0"/>
          </a:p>
        </p:txBody>
      </p:sp>
      <p:sp>
        <p:nvSpPr>
          <p:cNvPr id="4" name="Slide Number Placeholder 3"/>
          <p:cNvSpPr>
            <a:spLocks noGrp="1"/>
          </p:cNvSpPr>
          <p:nvPr>
            <p:ph type="sldNum" sz="quarter" idx="10"/>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81316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Minimize target sites</a:t>
            </a:r>
          </a:p>
          <a:p>
            <a:endParaRPr lang="en-US" dirty="0"/>
          </a:p>
        </p:txBody>
      </p:sp>
      <p:sp>
        <p:nvSpPr>
          <p:cNvPr id="4" name="Slide Number Placeholder 3"/>
          <p:cNvSpPr>
            <a:spLocks noGrp="1"/>
          </p:cNvSpPr>
          <p:nvPr>
            <p:ph type="sldNum" sz="quarter" idx="10"/>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224552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71422"/>
            <a:ext cx="91440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41974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zh-CN" altLang="en-US" dirty="0"/>
            </a:br>
            <a:r>
              <a:rPr lang="en-US" altLang="zh-CN" dirty="0"/>
              <a:t>Control Flow Attestation in the Internet of Things (IoT)</a:t>
            </a:r>
            <a:endParaRPr lang="en-US" dirty="0"/>
          </a:p>
        </p:txBody>
      </p:sp>
      <p:sp>
        <p:nvSpPr>
          <p:cNvPr id="3" name="Subtitle 2"/>
          <p:cNvSpPr>
            <a:spLocks noGrp="1"/>
          </p:cNvSpPr>
          <p:nvPr>
            <p:ph type="subTitle" idx="1"/>
          </p:nvPr>
        </p:nvSpPr>
        <p:spPr/>
        <p:txBody>
          <a:bodyPr/>
          <a:lstStyle/>
          <a:p>
            <a:r>
              <a:rPr lang="en-US" dirty="0"/>
              <a:t>2019</a:t>
            </a:r>
          </a:p>
        </p:txBody>
      </p:sp>
      <p:sp>
        <p:nvSpPr>
          <p:cNvPr id="4" name="文本框 3">
            <a:extLst>
              <a:ext uri="{FF2B5EF4-FFF2-40B4-BE49-F238E27FC236}">
                <a16:creationId xmlns:a16="http://schemas.microsoft.com/office/drawing/2014/main" id="{386D0438-8405-44BE-89FE-D5072FCE9CDC}"/>
              </a:ext>
            </a:extLst>
          </p:cNvPr>
          <p:cNvSpPr txBox="1"/>
          <p:nvPr/>
        </p:nvSpPr>
        <p:spPr>
          <a:xfrm>
            <a:off x="5724128" y="6453336"/>
            <a:ext cx="3316485" cy="276999"/>
          </a:xfrm>
          <a:prstGeom prst="rect">
            <a:avLst/>
          </a:prstGeom>
          <a:noFill/>
        </p:spPr>
        <p:txBody>
          <a:bodyPr wrap="none" rtlCol="0">
            <a:spAutoFit/>
          </a:bodyPr>
          <a:lstStyle/>
          <a:p>
            <a:r>
              <a:rPr lang="en-US" altLang="zh-CN" sz="1200" dirty="0"/>
              <a:t>Based on work of A. </a:t>
            </a:r>
            <a:r>
              <a:rPr lang="en-US" altLang="zh-CN" sz="1200" dirty="0" err="1"/>
              <a:t>Paverd</a:t>
            </a:r>
            <a:r>
              <a:rPr lang="en-US" altLang="zh-CN" sz="1200" dirty="0"/>
              <a:t>, N. </a:t>
            </a:r>
            <a:r>
              <a:rPr lang="en-US" altLang="zh-CN" sz="1200" dirty="0" err="1"/>
              <a:t>Asokan</a:t>
            </a:r>
            <a:r>
              <a:rPr lang="en-US" altLang="zh-CN" sz="1200" dirty="0"/>
              <a:t>, Lucas </a:t>
            </a:r>
            <a:r>
              <a:rPr lang="en-US" altLang="zh-CN" sz="1200" dirty="0" err="1"/>
              <a:t>Davi</a:t>
            </a:r>
            <a:endParaRPr lang="zh-CN"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BC9E3-79CD-48B9-99C4-FF32A34D9BB8}"/>
              </a:ext>
            </a:extLst>
          </p:cNvPr>
          <p:cNvSpPr>
            <a:spLocks noGrp="1"/>
          </p:cNvSpPr>
          <p:nvPr>
            <p:ph type="title"/>
          </p:nvPr>
        </p:nvSpPr>
        <p:spPr/>
        <p:txBody>
          <a:bodyPr/>
          <a:lstStyle/>
          <a:p>
            <a:r>
              <a:rPr lang="en-US" altLang="zh-CN" dirty="0"/>
              <a:t>Software-based Attestation</a:t>
            </a:r>
            <a:endParaRPr lang="zh-CN" altLang="en-US" dirty="0"/>
          </a:p>
        </p:txBody>
      </p:sp>
      <p:sp>
        <p:nvSpPr>
          <p:cNvPr id="3" name="内容占位符 2">
            <a:extLst>
              <a:ext uri="{FF2B5EF4-FFF2-40B4-BE49-F238E27FC236}">
                <a16:creationId xmlns:a16="http://schemas.microsoft.com/office/drawing/2014/main" id="{60301970-C444-4A9A-98D3-300785444608}"/>
              </a:ext>
            </a:extLst>
          </p:cNvPr>
          <p:cNvSpPr>
            <a:spLocks noGrp="1"/>
          </p:cNvSpPr>
          <p:nvPr>
            <p:ph idx="1"/>
          </p:nvPr>
        </p:nvSpPr>
        <p:spPr/>
        <p:txBody>
          <a:bodyPr/>
          <a:lstStyle/>
          <a:p>
            <a:r>
              <a:rPr lang="en-US" altLang="zh-CN" dirty="0"/>
              <a:t>Assumes no hardware features to support attestation</a:t>
            </a:r>
          </a:p>
          <a:p>
            <a:pPr lvl="1"/>
            <a:r>
              <a:rPr lang="en-US" altLang="zh-CN" dirty="0"/>
              <a:t>No secrets on prover (e.g. no AIK)</a:t>
            </a:r>
          </a:p>
          <a:p>
            <a:pPr lvl="1"/>
            <a:r>
              <a:rPr lang="en-US" altLang="zh-CN" dirty="0"/>
              <a:t>Cannot guarantee specific code being run</a:t>
            </a:r>
            <a:endParaRPr lang="zh-CN" altLang="en-US" dirty="0"/>
          </a:p>
        </p:txBody>
      </p:sp>
      <p:pic>
        <p:nvPicPr>
          <p:cNvPr id="4" name="图片 3">
            <a:extLst>
              <a:ext uri="{FF2B5EF4-FFF2-40B4-BE49-F238E27FC236}">
                <a16:creationId xmlns:a16="http://schemas.microsoft.com/office/drawing/2014/main" id="{FCE01C22-FF94-4ACB-AAA7-7DEF7283DD1E}"/>
              </a:ext>
            </a:extLst>
          </p:cNvPr>
          <p:cNvPicPr>
            <a:picLocks noChangeAspect="1"/>
          </p:cNvPicPr>
          <p:nvPr/>
        </p:nvPicPr>
        <p:blipFill>
          <a:blip r:embed="rId2"/>
          <a:stretch>
            <a:fillRect/>
          </a:stretch>
        </p:blipFill>
        <p:spPr>
          <a:xfrm>
            <a:off x="1113255" y="3573016"/>
            <a:ext cx="6917490" cy="2880320"/>
          </a:xfrm>
          <a:prstGeom prst="rect">
            <a:avLst/>
          </a:prstGeom>
        </p:spPr>
      </p:pic>
    </p:spTree>
    <p:extLst>
      <p:ext uri="{BB962C8B-B14F-4D97-AF65-F5344CB8AC3E}">
        <p14:creationId xmlns:p14="http://schemas.microsoft.com/office/powerpoint/2010/main" val="40302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31392-2873-4174-AEDF-11DE4C76E78B}"/>
              </a:ext>
            </a:extLst>
          </p:cNvPr>
          <p:cNvSpPr>
            <a:spLocks noGrp="1"/>
          </p:cNvSpPr>
          <p:nvPr>
            <p:ph type="title"/>
          </p:nvPr>
        </p:nvSpPr>
        <p:spPr/>
        <p:txBody>
          <a:bodyPr/>
          <a:lstStyle/>
          <a:p>
            <a:r>
              <a:rPr lang="en-US" altLang="zh-CN" dirty="0"/>
              <a:t>Hybrid Attestation</a:t>
            </a:r>
            <a:endParaRPr lang="zh-CN" altLang="en-US" dirty="0"/>
          </a:p>
        </p:txBody>
      </p:sp>
      <p:sp>
        <p:nvSpPr>
          <p:cNvPr id="3" name="内容占位符 2">
            <a:extLst>
              <a:ext uri="{FF2B5EF4-FFF2-40B4-BE49-F238E27FC236}">
                <a16:creationId xmlns:a16="http://schemas.microsoft.com/office/drawing/2014/main" id="{FF65B51B-D5F1-4335-BFD9-6D051768D35C}"/>
              </a:ext>
            </a:extLst>
          </p:cNvPr>
          <p:cNvSpPr>
            <a:spLocks noGrp="1"/>
          </p:cNvSpPr>
          <p:nvPr>
            <p:ph idx="1"/>
          </p:nvPr>
        </p:nvSpPr>
        <p:spPr>
          <a:xfrm>
            <a:off x="152400" y="1075521"/>
            <a:ext cx="8839200" cy="3511292"/>
          </a:xfrm>
        </p:spPr>
        <p:txBody>
          <a:bodyPr>
            <a:normAutofit fontScale="85000" lnSpcReduction="10000"/>
          </a:bodyPr>
          <a:lstStyle/>
          <a:p>
            <a:r>
              <a:rPr lang="en-US" altLang="zh-CN" dirty="0"/>
              <a:t>Small changes to hardware to provide read-only verification code, secure key storage and atomicity of execution of Verification code</a:t>
            </a:r>
          </a:p>
          <a:p>
            <a:pPr lvl="1"/>
            <a:r>
              <a:rPr lang="en-US" altLang="zh-CN" dirty="0"/>
              <a:t>Minimal trust anchors</a:t>
            </a:r>
          </a:p>
          <a:p>
            <a:pPr lvl="1"/>
            <a:r>
              <a:rPr lang="en-US" altLang="zh-CN" dirty="0"/>
              <a:t>e.g., </a:t>
            </a:r>
            <a:r>
              <a:rPr lang="en-US" altLang="zh-CN" dirty="0" err="1"/>
              <a:t>TrustZone</a:t>
            </a:r>
            <a:r>
              <a:rPr lang="en-US" altLang="zh-CN" dirty="0"/>
              <a:t>-M (ARM v8)</a:t>
            </a:r>
          </a:p>
          <a:p>
            <a:r>
              <a:rPr lang="en-US" altLang="zh-CN" dirty="0"/>
              <a:t>Benefits</a:t>
            </a:r>
          </a:p>
          <a:p>
            <a:pPr lvl="1"/>
            <a:r>
              <a:rPr lang="en-US" altLang="zh-CN" dirty="0"/>
              <a:t>Can be used across a network / over an untrusted channel</a:t>
            </a:r>
          </a:p>
          <a:p>
            <a:pPr lvl="1"/>
            <a:r>
              <a:rPr lang="en-US" altLang="zh-CN" dirty="0"/>
              <a:t>Verifier need not know prover’s exact hardware configuration</a:t>
            </a:r>
            <a:endParaRPr lang="zh-CN" altLang="en-US" dirty="0"/>
          </a:p>
        </p:txBody>
      </p:sp>
      <p:pic>
        <p:nvPicPr>
          <p:cNvPr id="4" name="图片 3">
            <a:extLst>
              <a:ext uri="{FF2B5EF4-FFF2-40B4-BE49-F238E27FC236}">
                <a16:creationId xmlns:a16="http://schemas.microsoft.com/office/drawing/2014/main" id="{BCC5A827-5CC9-4FF4-86A6-E2160AD55910}"/>
              </a:ext>
            </a:extLst>
          </p:cNvPr>
          <p:cNvPicPr>
            <a:picLocks noChangeAspect="1"/>
          </p:cNvPicPr>
          <p:nvPr/>
        </p:nvPicPr>
        <p:blipFill>
          <a:blip r:embed="rId2"/>
          <a:stretch>
            <a:fillRect/>
          </a:stretch>
        </p:blipFill>
        <p:spPr>
          <a:xfrm>
            <a:off x="1763688" y="4365104"/>
            <a:ext cx="5857875" cy="2295525"/>
          </a:xfrm>
          <a:prstGeom prst="rect">
            <a:avLst/>
          </a:prstGeom>
        </p:spPr>
      </p:pic>
    </p:spTree>
    <p:extLst>
      <p:ext uri="{BB962C8B-B14F-4D97-AF65-F5344CB8AC3E}">
        <p14:creationId xmlns:p14="http://schemas.microsoft.com/office/powerpoint/2010/main" val="29552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C6C91-A869-4D28-B91D-4B605E0B2037}"/>
              </a:ext>
            </a:extLst>
          </p:cNvPr>
          <p:cNvSpPr>
            <a:spLocks noGrp="1"/>
          </p:cNvSpPr>
          <p:nvPr>
            <p:ph type="title"/>
          </p:nvPr>
        </p:nvSpPr>
        <p:spPr/>
        <p:txBody>
          <a:bodyPr/>
          <a:lstStyle/>
          <a:p>
            <a:r>
              <a:rPr lang="en-US" altLang="zh-CN" dirty="0"/>
              <a:t>Scalability Issues</a:t>
            </a:r>
            <a:endParaRPr lang="zh-CN" altLang="en-US" dirty="0"/>
          </a:p>
        </p:txBody>
      </p:sp>
      <p:sp>
        <p:nvSpPr>
          <p:cNvPr id="3" name="内容占位符 2">
            <a:extLst>
              <a:ext uri="{FF2B5EF4-FFF2-40B4-BE49-F238E27FC236}">
                <a16:creationId xmlns:a16="http://schemas.microsoft.com/office/drawing/2014/main" id="{FE1D2F09-EA7E-4B6A-8E77-75B20418DB51}"/>
              </a:ext>
            </a:extLst>
          </p:cNvPr>
          <p:cNvSpPr>
            <a:spLocks noGrp="1"/>
          </p:cNvSpPr>
          <p:nvPr>
            <p:ph idx="1"/>
          </p:nvPr>
        </p:nvSpPr>
        <p:spPr>
          <a:xfrm>
            <a:off x="152400" y="1285860"/>
            <a:ext cx="8839200" cy="3439284"/>
          </a:xfrm>
        </p:spPr>
        <p:txBody>
          <a:bodyPr>
            <a:normAutofit fontScale="85000" lnSpcReduction="20000"/>
          </a:bodyPr>
          <a:lstStyle/>
          <a:p>
            <a:r>
              <a:rPr lang="en-US" altLang="zh-CN" dirty="0"/>
              <a:t>Attestation protocols usually assume a single prover</a:t>
            </a:r>
          </a:p>
          <a:p>
            <a:pPr lvl="1"/>
            <a:r>
              <a:rPr lang="en-US" altLang="zh-CN" dirty="0"/>
              <a:t>but IoT scenarios may involve groups of (many) provers</a:t>
            </a:r>
          </a:p>
          <a:p>
            <a:r>
              <a:rPr lang="en-US" altLang="zh-CN" dirty="0"/>
              <a:t>Device swarms</a:t>
            </a:r>
          </a:p>
          <a:p>
            <a:pPr lvl="1"/>
            <a:r>
              <a:rPr lang="en-US" altLang="zh-CN" dirty="0"/>
              <a:t>dynamic topology: nodes move within swarm</a:t>
            </a:r>
          </a:p>
          <a:p>
            <a:pPr lvl="1"/>
            <a:r>
              <a:rPr lang="en-US" altLang="zh-CN" dirty="0"/>
              <a:t>dynamic membership: nodes join and leave the swarm</a:t>
            </a:r>
          </a:p>
          <a:p>
            <a:r>
              <a:rPr lang="en-US" altLang="zh-CN" dirty="0"/>
              <a:t>Details in </a:t>
            </a:r>
          </a:p>
          <a:p>
            <a:pPr lvl="1"/>
            <a:r>
              <a:rPr lang="en-US" altLang="zh-CN" dirty="0"/>
              <a:t>N. </a:t>
            </a:r>
            <a:r>
              <a:rPr lang="en-US" altLang="zh-CN" dirty="0" err="1"/>
              <a:t>Asokan</a:t>
            </a:r>
            <a:r>
              <a:rPr lang="en-US" altLang="zh-CN" dirty="0"/>
              <a:t>, F. </a:t>
            </a:r>
            <a:r>
              <a:rPr lang="en-US" altLang="zh-CN" dirty="0" err="1"/>
              <a:t>Brasser</a:t>
            </a:r>
            <a:r>
              <a:rPr lang="en-US" altLang="zh-CN" dirty="0"/>
              <a:t>, A. Ibrahim, A.-R. Sadeghi, M. </a:t>
            </a:r>
            <a:r>
              <a:rPr lang="en-US" altLang="zh-CN" dirty="0" err="1"/>
              <a:t>Schunter</a:t>
            </a:r>
            <a:r>
              <a:rPr lang="en-US" altLang="zh-CN" dirty="0"/>
              <a:t>, G. </a:t>
            </a:r>
            <a:r>
              <a:rPr lang="en-US" altLang="zh-CN" dirty="0" err="1"/>
              <a:t>Tsudik</a:t>
            </a:r>
            <a:r>
              <a:rPr lang="en-US" altLang="zh-CN" dirty="0"/>
              <a:t>, and C. </a:t>
            </a:r>
            <a:r>
              <a:rPr lang="en-US" altLang="zh-CN" dirty="0" err="1"/>
              <a:t>Wachsmann</a:t>
            </a:r>
            <a:r>
              <a:rPr lang="en-US" altLang="zh-CN" dirty="0"/>
              <a:t>. SEDA: Scalable Embedded Device Attestation. ACM </a:t>
            </a:r>
            <a:r>
              <a:rPr lang="en-US" altLang="zh-CN"/>
              <a:t>CCS 2015</a:t>
            </a:r>
            <a:endParaRPr lang="en-US" altLang="zh-CN" dirty="0"/>
          </a:p>
          <a:p>
            <a:endParaRPr lang="zh-CN" altLang="en-US" dirty="0"/>
          </a:p>
        </p:txBody>
      </p:sp>
      <p:pic>
        <p:nvPicPr>
          <p:cNvPr id="4" name="图片 3">
            <a:extLst>
              <a:ext uri="{FF2B5EF4-FFF2-40B4-BE49-F238E27FC236}">
                <a16:creationId xmlns:a16="http://schemas.microsoft.com/office/drawing/2014/main" id="{F3687529-A06F-452F-961E-FF72317B8C1C}"/>
              </a:ext>
            </a:extLst>
          </p:cNvPr>
          <p:cNvPicPr>
            <a:picLocks noChangeAspect="1"/>
          </p:cNvPicPr>
          <p:nvPr/>
        </p:nvPicPr>
        <p:blipFill>
          <a:blip r:embed="rId2"/>
          <a:stretch>
            <a:fillRect/>
          </a:stretch>
        </p:blipFill>
        <p:spPr>
          <a:xfrm>
            <a:off x="1047750" y="4548188"/>
            <a:ext cx="7048500" cy="2228850"/>
          </a:xfrm>
          <a:prstGeom prst="rect">
            <a:avLst/>
          </a:prstGeom>
        </p:spPr>
      </p:pic>
    </p:spTree>
    <p:extLst>
      <p:ext uri="{BB962C8B-B14F-4D97-AF65-F5344CB8AC3E}">
        <p14:creationId xmlns:p14="http://schemas.microsoft.com/office/powerpoint/2010/main" val="271712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2EA61-494A-49DD-8466-6FAD275D6BD0}"/>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E3D96F13-D5CC-4C18-A66D-6875EA8BCAD6}"/>
              </a:ext>
            </a:extLst>
          </p:cNvPr>
          <p:cNvSpPr>
            <a:spLocks noGrp="1"/>
          </p:cNvSpPr>
          <p:nvPr>
            <p:ph idx="1"/>
          </p:nvPr>
        </p:nvSpPr>
        <p:spPr/>
        <p:txBody>
          <a:bodyPr/>
          <a:lstStyle/>
          <a:p>
            <a:r>
              <a:rPr lang="en-US" altLang="zh-CN" dirty="0"/>
              <a:t>Introduction to attestation in IoT</a:t>
            </a:r>
          </a:p>
          <a:p>
            <a:r>
              <a:rPr lang="en-US" altLang="zh-CN" dirty="0">
                <a:solidFill>
                  <a:srgbClr val="FF0000"/>
                </a:solidFill>
              </a:rPr>
              <a:t>Control flow attestation</a:t>
            </a:r>
            <a:endParaRPr lang="zh-CN" altLang="en-US" dirty="0">
              <a:solidFill>
                <a:srgbClr val="FF0000"/>
              </a:solidFill>
            </a:endParaRPr>
          </a:p>
        </p:txBody>
      </p:sp>
    </p:spTree>
    <p:extLst>
      <p:ext uri="{BB962C8B-B14F-4D97-AF65-F5344CB8AC3E}">
        <p14:creationId xmlns:p14="http://schemas.microsoft.com/office/powerpoint/2010/main" val="237339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E0D68-1716-406A-AA34-C7B5243E8E0E}"/>
              </a:ext>
            </a:extLst>
          </p:cNvPr>
          <p:cNvSpPr>
            <a:spLocks noGrp="1"/>
          </p:cNvSpPr>
          <p:nvPr>
            <p:ph type="title"/>
          </p:nvPr>
        </p:nvSpPr>
        <p:spPr/>
        <p:txBody>
          <a:bodyPr/>
          <a:lstStyle/>
          <a:p>
            <a:r>
              <a:rPr lang="en-US" altLang="zh-CN" dirty="0"/>
              <a:t>Runtime Attestation</a:t>
            </a:r>
            <a:endParaRPr lang="zh-CN" altLang="en-US" dirty="0"/>
          </a:p>
        </p:txBody>
      </p:sp>
      <p:sp>
        <p:nvSpPr>
          <p:cNvPr id="3" name="内容占位符 2">
            <a:extLst>
              <a:ext uri="{FF2B5EF4-FFF2-40B4-BE49-F238E27FC236}">
                <a16:creationId xmlns:a16="http://schemas.microsoft.com/office/drawing/2014/main" id="{2019BB92-0DEC-4946-BE44-29D0CF154349}"/>
              </a:ext>
            </a:extLst>
          </p:cNvPr>
          <p:cNvSpPr>
            <a:spLocks noGrp="1"/>
          </p:cNvSpPr>
          <p:nvPr>
            <p:ph idx="1"/>
          </p:nvPr>
        </p:nvSpPr>
        <p:spPr/>
        <p:txBody>
          <a:bodyPr/>
          <a:lstStyle/>
          <a:p>
            <a:r>
              <a:rPr lang="en-US" altLang="zh-CN" dirty="0"/>
              <a:t>Traditional attestation measures binaries at load time</a:t>
            </a:r>
          </a:p>
          <a:p>
            <a:pPr lvl="1"/>
            <a:r>
              <a:rPr lang="en-US" altLang="zh-CN" dirty="0"/>
              <a:t>Cannot capture run-time attacks</a:t>
            </a:r>
          </a:p>
          <a:p>
            <a:pPr lvl="1"/>
            <a:r>
              <a:rPr lang="en-US" altLang="zh-CN" dirty="0"/>
              <a:t>Return-oriented programming</a:t>
            </a:r>
          </a:p>
          <a:p>
            <a:pPr lvl="1"/>
            <a:r>
              <a:rPr lang="en-US" altLang="zh-CN" dirty="0"/>
              <a:t>Control flow attacks</a:t>
            </a:r>
            <a:endParaRPr lang="zh-CN" altLang="en-US" dirty="0"/>
          </a:p>
        </p:txBody>
      </p:sp>
      <p:pic>
        <p:nvPicPr>
          <p:cNvPr id="4" name="图片 3">
            <a:extLst>
              <a:ext uri="{FF2B5EF4-FFF2-40B4-BE49-F238E27FC236}">
                <a16:creationId xmlns:a16="http://schemas.microsoft.com/office/drawing/2014/main" id="{8174B564-08C1-493F-9071-0207CDE7FBE2}"/>
              </a:ext>
            </a:extLst>
          </p:cNvPr>
          <p:cNvPicPr>
            <a:picLocks noChangeAspect="1"/>
          </p:cNvPicPr>
          <p:nvPr/>
        </p:nvPicPr>
        <p:blipFill>
          <a:blip r:embed="rId2"/>
          <a:stretch>
            <a:fillRect/>
          </a:stretch>
        </p:blipFill>
        <p:spPr>
          <a:xfrm>
            <a:off x="1403648" y="3861048"/>
            <a:ext cx="6191250" cy="2733675"/>
          </a:xfrm>
          <a:prstGeom prst="rect">
            <a:avLst/>
          </a:prstGeom>
        </p:spPr>
      </p:pic>
    </p:spTree>
    <p:extLst>
      <p:ext uri="{BB962C8B-B14F-4D97-AF65-F5344CB8AC3E}">
        <p14:creationId xmlns:p14="http://schemas.microsoft.com/office/powerpoint/2010/main" val="395122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Hijack Attacks</a:t>
            </a:r>
          </a:p>
        </p:txBody>
      </p:sp>
      <p:sp>
        <p:nvSpPr>
          <p:cNvPr id="3" name="Content Placeholder 2"/>
          <p:cNvSpPr>
            <a:spLocks noGrp="1"/>
          </p:cNvSpPr>
          <p:nvPr>
            <p:ph idx="1"/>
          </p:nvPr>
        </p:nvSpPr>
        <p:spPr>
          <a:xfrm>
            <a:off x="75809" y="1342693"/>
            <a:ext cx="8839200" cy="2711996"/>
          </a:xfrm>
        </p:spPr>
        <p:txBody>
          <a:bodyPr>
            <a:normAutofit fontScale="62500" lnSpcReduction="20000"/>
          </a:bodyPr>
          <a:lstStyle/>
          <a:p>
            <a:r>
              <a:rPr lang="en-US" dirty="0"/>
              <a:t>Attacker modifies code pointer</a:t>
            </a:r>
          </a:p>
          <a:p>
            <a:pPr lvl="1"/>
            <a:r>
              <a:rPr lang="en-US" dirty="0"/>
              <a:t>Function return  </a:t>
            </a:r>
          </a:p>
          <a:p>
            <a:pPr lvl="1"/>
            <a:r>
              <a:rPr lang="en-US" dirty="0"/>
              <a:t>Indirect jump</a:t>
            </a:r>
          </a:p>
          <a:p>
            <a:pPr lvl="1"/>
            <a:r>
              <a:rPr lang="en-US" dirty="0"/>
              <a:t>Indirect call</a:t>
            </a:r>
          </a:p>
          <a:p>
            <a:r>
              <a:rPr lang="en-US" dirty="0"/>
              <a:t>Control-flow leaves valid CFG, and</a:t>
            </a:r>
          </a:p>
          <a:p>
            <a:pPr lvl="1"/>
            <a:r>
              <a:rPr lang="en-US" dirty="0"/>
              <a:t>Code injection: jumps to malicious code</a:t>
            </a:r>
          </a:p>
          <a:p>
            <a:pPr lvl="1"/>
            <a:r>
              <a:rPr lang="en-US" dirty="0"/>
              <a:t>Code reuse: reuse existing code snippets to form malicious code</a:t>
            </a:r>
          </a:p>
          <a:p>
            <a:pPr lvl="2"/>
            <a:r>
              <a:rPr lang="en-US" dirty="0"/>
              <a:t>Return-oriented programming  </a:t>
            </a:r>
          </a:p>
          <a:p>
            <a:pPr lvl="2"/>
            <a:r>
              <a:rPr lang="en-US" dirty="0"/>
              <a:t>Jump-oriented programming</a:t>
            </a:r>
          </a:p>
        </p:txBody>
      </p:sp>
      <p:sp>
        <p:nvSpPr>
          <p:cNvPr id="4" name="object 3"/>
          <p:cNvSpPr/>
          <p:nvPr/>
        </p:nvSpPr>
        <p:spPr>
          <a:xfrm>
            <a:off x="4001130" y="3846886"/>
            <a:ext cx="483923" cy="4572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719ECE"/>
          </a:solidFill>
        </p:spPr>
        <p:txBody>
          <a:bodyPr wrap="square" lIns="0" tIns="0" rIns="0" bIns="0" rtlCol="0"/>
          <a:lstStyle/>
          <a:p>
            <a:endParaRPr/>
          </a:p>
        </p:txBody>
      </p:sp>
      <p:sp>
        <p:nvSpPr>
          <p:cNvPr id="5" name="object 4"/>
          <p:cNvSpPr/>
          <p:nvPr/>
        </p:nvSpPr>
        <p:spPr>
          <a:xfrm>
            <a:off x="4001130" y="3846886"/>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3175">
            <a:solidFill>
              <a:srgbClr val="3364A3"/>
            </a:solidFill>
          </a:ln>
        </p:spPr>
        <p:txBody>
          <a:bodyPr wrap="square" lIns="0" tIns="0" rIns="0" bIns="0" rtlCol="0"/>
          <a:lstStyle/>
          <a:p>
            <a:endParaRPr/>
          </a:p>
        </p:txBody>
      </p:sp>
      <p:sp>
        <p:nvSpPr>
          <p:cNvPr id="6" name="object 5"/>
          <p:cNvSpPr/>
          <p:nvPr/>
        </p:nvSpPr>
        <p:spPr>
          <a:xfrm flipH="1">
            <a:off x="4027852" y="3846886"/>
            <a:ext cx="45719"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a:p>
        </p:txBody>
      </p:sp>
      <p:sp>
        <p:nvSpPr>
          <p:cNvPr id="8" name="object 7"/>
          <p:cNvSpPr txBox="1"/>
          <p:nvPr/>
        </p:nvSpPr>
        <p:spPr>
          <a:xfrm>
            <a:off x="4131627" y="3830375"/>
            <a:ext cx="23658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Liberation Sans"/>
                <a:cs typeface="Liberation Sans"/>
              </a:rPr>
              <a:t>1</a:t>
            </a:r>
            <a:endParaRPr sz="2800">
              <a:latin typeface="Liberation Sans"/>
              <a:cs typeface="Liberation Sans"/>
            </a:endParaRPr>
          </a:p>
        </p:txBody>
      </p:sp>
      <p:sp>
        <p:nvSpPr>
          <p:cNvPr id="9" name="object 8"/>
          <p:cNvSpPr/>
          <p:nvPr/>
        </p:nvSpPr>
        <p:spPr>
          <a:xfrm>
            <a:off x="4458330" y="4669845"/>
            <a:ext cx="483923" cy="4572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719ECE"/>
          </a:solidFill>
        </p:spPr>
        <p:txBody>
          <a:bodyPr wrap="square" lIns="0" tIns="0" rIns="0" bIns="0" rtlCol="0"/>
          <a:lstStyle/>
          <a:p>
            <a:endParaRPr/>
          </a:p>
        </p:txBody>
      </p:sp>
      <p:sp>
        <p:nvSpPr>
          <p:cNvPr id="10" name="object 9"/>
          <p:cNvSpPr/>
          <p:nvPr/>
        </p:nvSpPr>
        <p:spPr>
          <a:xfrm>
            <a:off x="4458330" y="4669845"/>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3175">
            <a:solidFill>
              <a:srgbClr val="3364A3"/>
            </a:solidFill>
          </a:ln>
        </p:spPr>
        <p:txBody>
          <a:bodyPr wrap="square" lIns="0" tIns="0" rIns="0" bIns="0" rtlCol="0"/>
          <a:lstStyle/>
          <a:p>
            <a:endParaRPr/>
          </a:p>
        </p:txBody>
      </p:sp>
      <p:sp>
        <p:nvSpPr>
          <p:cNvPr id="13" name="object 12"/>
          <p:cNvSpPr/>
          <p:nvPr/>
        </p:nvSpPr>
        <p:spPr>
          <a:xfrm>
            <a:off x="3635370" y="4669845"/>
            <a:ext cx="483923" cy="4572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719ECE"/>
          </a:solidFill>
        </p:spPr>
        <p:txBody>
          <a:bodyPr wrap="square" lIns="0" tIns="0" rIns="0" bIns="0" rtlCol="0"/>
          <a:lstStyle/>
          <a:p>
            <a:endParaRPr/>
          </a:p>
        </p:txBody>
      </p:sp>
      <p:sp>
        <p:nvSpPr>
          <p:cNvPr id="14" name="object 13"/>
          <p:cNvSpPr/>
          <p:nvPr/>
        </p:nvSpPr>
        <p:spPr>
          <a:xfrm>
            <a:off x="3635370" y="4669845"/>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3175">
            <a:solidFill>
              <a:srgbClr val="3364A3"/>
            </a:solidFill>
          </a:ln>
        </p:spPr>
        <p:txBody>
          <a:bodyPr wrap="square" lIns="0" tIns="0" rIns="0" bIns="0" rtlCol="0"/>
          <a:lstStyle/>
          <a:p>
            <a:endParaRPr/>
          </a:p>
        </p:txBody>
      </p:sp>
      <p:sp>
        <p:nvSpPr>
          <p:cNvPr id="15" name="object 14"/>
          <p:cNvSpPr/>
          <p:nvPr/>
        </p:nvSpPr>
        <p:spPr>
          <a:xfrm flipH="1">
            <a:off x="3662092" y="4669845"/>
            <a:ext cx="45719"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a:p>
        </p:txBody>
      </p:sp>
      <p:sp>
        <p:nvSpPr>
          <p:cNvPr id="16" name="object 15"/>
          <p:cNvSpPr/>
          <p:nvPr/>
        </p:nvSpPr>
        <p:spPr>
          <a:xfrm flipH="1">
            <a:off x="4119291" y="5128316"/>
            <a:ext cx="45719"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a:p>
        </p:txBody>
      </p:sp>
      <p:sp>
        <p:nvSpPr>
          <p:cNvPr id="17" name="object 16"/>
          <p:cNvSpPr txBox="1"/>
          <p:nvPr/>
        </p:nvSpPr>
        <p:spPr>
          <a:xfrm>
            <a:off x="3717767" y="4653336"/>
            <a:ext cx="1107646" cy="452120"/>
          </a:xfrm>
          <a:prstGeom prst="rect">
            <a:avLst/>
          </a:prstGeom>
        </p:spPr>
        <p:txBody>
          <a:bodyPr vert="horz" wrap="square" lIns="0" tIns="12700" rIns="0" bIns="0" rtlCol="0">
            <a:spAutoFit/>
          </a:bodyPr>
          <a:lstStyle/>
          <a:p>
            <a:pPr marL="12700">
              <a:lnSpc>
                <a:spcPct val="100000"/>
              </a:lnSpc>
              <a:spcBef>
                <a:spcPts val="100"/>
              </a:spcBef>
              <a:tabLst>
                <a:tab pos="835025" algn="l"/>
              </a:tabLst>
            </a:pPr>
            <a:r>
              <a:rPr sz="2800" dirty="0">
                <a:latin typeface="Liberation Sans"/>
                <a:cs typeface="Liberation Sans"/>
              </a:rPr>
              <a:t>2	3</a:t>
            </a:r>
            <a:endParaRPr sz="2800">
              <a:latin typeface="Liberation Sans"/>
              <a:cs typeface="Liberation Sans"/>
            </a:endParaRPr>
          </a:p>
        </p:txBody>
      </p:sp>
      <p:sp>
        <p:nvSpPr>
          <p:cNvPr id="18" name="object 17"/>
          <p:cNvSpPr/>
          <p:nvPr/>
        </p:nvSpPr>
        <p:spPr>
          <a:xfrm>
            <a:off x="4001130" y="5525825"/>
            <a:ext cx="483923" cy="4572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719ECE"/>
          </a:solidFill>
        </p:spPr>
        <p:txBody>
          <a:bodyPr wrap="square" lIns="0" tIns="0" rIns="0" bIns="0" rtlCol="0"/>
          <a:lstStyle/>
          <a:p>
            <a:endParaRPr/>
          </a:p>
        </p:txBody>
      </p:sp>
      <p:sp>
        <p:nvSpPr>
          <p:cNvPr id="19" name="object 18"/>
          <p:cNvSpPr/>
          <p:nvPr/>
        </p:nvSpPr>
        <p:spPr>
          <a:xfrm>
            <a:off x="4001130" y="5525825"/>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3175">
            <a:solidFill>
              <a:srgbClr val="3364A3"/>
            </a:solidFill>
          </a:ln>
        </p:spPr>
        <p:txBody>
          <a:bodyPr wrap="square" lIns="0" tIns="0" rIns="0" bIns="0" rtlCol="0"/>
          <a:lstStyle/>
          <a:p>
            <a:endParaRPr/>
          </a:p>
        </p:txBody>
      </p:sp>
      <p:sp>
        <p:nvSpPr>
          <p:cNvPr id="20" name="object 19"/>
          <p:cNvSpPr/>
          <p:nvPr/>
        </p:nvSpPr>
        <p:spPr>
          <a:xfrm flipH="1">
            <a:off x="4027852" y="5525825"/>
            <a:ext cx="45719"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a:p>
        </p:txBody>
      </p:sp>
      <p:sp>
        <p:nvSpPr>
          <p:cNvPr id="21" name="object 20"/>
          <p:cNvSpPr/>
          <p:nvPr/>
        </p:nvSpPr>
        <p:spPr>
          <a:xfrm flipH="1">
            <a:off x="4485052" y="5984295"/>
            <a:ext cx="45719"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a:p>
        </p:txBody>
      </p:sp>
      <p:sp>
        <p:nvSpPr>
          <p:cNvPr id="22" name="object 21"/>
          <p:cNvSpPr txBox="1"/>
          <p:nvPr/>
        </p:nvSpPr>
        <p:spPr>
          <a:xfrm>
            <a:off x="4131627" y="5509316"/>
            <a:ext cx="23658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Liberation Sans"/>
                <a:cs typeface="Liberation Sans"/>
              </a:rPr>
              <a:t>4</a:t>
            </a:r>
            <a:endParaRPr sz="2800">
              <a:latin typeface="Liberation Sans"/>
              <a:cs typeface="Liberation Sans"/>
            </a:endParaRPr>
          </a:p>
        </p:txBody>
      </p:sp>
      <p:sp>
        <p:nvSpPr>
          <p:cNvPr id="23" name="object 22"/>
          <p:cNvSpPr/>
          <p:nvPr/>
        </p:nvSpPr>
        <p:spPr>
          <a:xfrm>
            <a:off x="4044064" y="4304086"/>
            <a:ext cx="212388" cy="201930"/>
          </a:xfrm>
          <a:custGeom>
            <a:avLst/>
            <a:gdLst/>
            <a:ahLst/>
            <a:cxnLst/>
            <a:rect l="l" t="t" r="r" b="b"/>
            <a:pathLst>
              <a:path w="200659" h="201930">
                <a:moveTo>
                  <a:pt x="200659" y="0"/>
                </a:moveTo>
                <a:lnTo>
                  <a:pt x="0" y="201929"/>
                </a:lnTo>
              </a:path>
            </a:pathLst>
          </a:custGeom>
          <a:ln w="36659">
            <a:solidFill>
              <a:srgbClr val="DCDCDC"/>
            </a:solidFill>
          </a:ln>
        </p:spPr>
        <p:txBody>
          <a:bodyPr wrap="square" lIns="0" tIns="0" rIns="0" bIns="0" rtlCol="0"/>
          <a:lstStyle/>
          <a:p>
            <a:endParaRPr/>
          </a:p>
        </p:txBody>
      </p:sp>
      <p:sp>
        <p:nvSpPr>
          <p:cNvPr id="24" name="object 23"/>
          <p:cNvSpPr/>
          <p:nvPr/>
        </p:nvSpPr>
        <p:spPr>
          <a:xfrm>
            <a:off x="3877256" y="4439976"/>
            <a:ext cx="243306" cy="229870"/>
          </a:xfrm>
          <a:custGeom>
            <a:avLst/>
            <a:gdLst/>
            <a:ahLst/>
            <a:cxnLst/>
            <a:rect l="l" t="t" r="r" b="b"/>
            <a:pathLst>
              <a:path w="229869" h="229869">
                <a:moveTo>
                  <a:pt x="115569" y="0"/>
                </a:moveTo>
                <a:lnTo>
                  <a:pt x="0" y="229869"/>
                </a:lnTo>
                <a:lnTo>
                  <a:pt x="229869" y="115569"/>
                </a:lnTo>
                <a:lnTo>
                  <a:pt x="115569" y="0"/>
                </a:lnTo>
                <a:close/>
              </a:path>
            </a:pathLst>
          </a:custGeom>
          <a:solidFill>
            <a:srgbClr val="DCDCDC"/>
          </a:solidFill>
        </p:spPr>
        <p:txBody>
          <a:bodyPr wrap="square" lIns="0" tIns="0" rIns="0" bIns="0" rtlCol="0"/>
          <a:lstStyle/>
          <a:p>
            <a:endParaRPr/>
          </a:p>
        </p:txBody>
      </p:sp>
      <p:sp>
        <p:nvSpPr>
          <p:cNvPr id="25" name="object 24"/>
          <p:cNvSpPr/>
          <p:nvPr/>
        </p:nvSpPr>
        <p:spPr>
          <a:xfrm>
            <a:off x="4240419" y="4304086"/>
            <a:ext cx="290354" cy="220979"/>
          </a:xfrm>
          <a:custGeom>
            <a:avLst/>
            <a:gdLst/>
            <a:ahLst/>
            <a:cxnLst/>
            <a:rect l="l" t="t" r="r" b="b"/>
            <a:pathLst>
              <a:path w="274319" h="220980">
                <a:moveTo>
                  <a:pt x="0" y="0"/>
                </a:moveTo>
                <a:lnTo>
                  <a:pt x="274319" y="220979"/>
                </a:lnTo>
              </a:path>
            </a:pathLst>
          </a:custGeom>
          <a:ln w="36659">
            <a:solidFill>
              <a:srgbClr val="DCDCDC"/>
            </a:solidFill>
          </a:ln>
        </p:spPr>
        <p:txBody>
          <a:bodyPr wrap="square" lIns="0" tIns="0" rIns="0" bIns="0" rtlCol="0"/>
          <a:lstStyle/>
          <a:p>
            <a:endParaRPr/>
          </a:p>
        </p:txBody>
      </p:sp>
      <p:sp>
        <p:nvSpPr>
          <p:cNvPr id="26" name="object 25"/>
          <p:cNvSpPr/>
          <p:nvPr/>
        </p:nvSpPr>
        <p:spPr>
          <a:xfrm>
            <a:off x="4458249" y="4453945"/>
            <a:ext cx="255404" cy="215900"/>
          </a:xfrm>
          <a:custGeom>
            <a:avLst/>
            <a:gdLst/>
            <a:ahLst/>
            <a:cxnLst/>
            <a:rect l="l" t="t" r="r" b="b"/>
            <a:pathLst>
              <a:path w="241300" h="215900">
                <a:moveTo>
                  <a:pt x="101600" y="0"/>
                </a:moveTo>
                <a:lnTo>
                  <a:pt x="0" y="127000"/>
                </a:lnTo>
                <a:lnTo>
                  <a:pt x="241300" y="215900"/>
                </a:lnTo>
                <a:lnTo>
                  <a:pt x="101600" y="0"/>
                </a:lnTo>
                <a:close/>
              </a:path>
            </a:pathLst>
          </a:custGeom>
          <a:solidFill>
            <a:srgbClr val="DCDCDC"/>
          </a:solidFill>
        </p:spPr>
        <p:txBody>
          <a:bodyPr wrap="square" lIns="0" tIns="0" rIns="0" bIns="0" rtlCol="0"/>
          <a:lstStyle/>
          <a:p>
            <a:endParaRPr/>
          </a:p>
        </p:txBody>
      </p:sp>
      <p:sp>
        <p:nvSpPr>
          <p:cNvPr id="27" name="object 26"/>
          <p:cNvSpPr/>
          <p:nvPr/>
        </p:nvSpPr>
        <p:spPr>
          <a:xfrm>
            <a:off x="3398703" y="3704234"/>
            <a:ext cx="699000" cy="1560830"/>
          </a:xfrm>
          <a:custGeom>
            <a:avLst/>
            <a:gdLst/>
            <a:ahLst/>
            <a:cxnLst/>
            <a:rect l="l" t="t" r="r" b="b"/>
            <a:pathLst>
              <a:path w="660400" h="1560829">
                <a:moveTo>
                  <a:pt x="453390" y="1422811"/>
                </a:moveTo>
                <a:lnTo>
                  <a:pt x="447972" y="1470795"/>
                </a:lnTo>
                <a:lnTo>
                  <a:pt x="432692" y="1509147"/>
                </a:lnTo>
                <a:lnTo>
                  <a:pt x="394477" y="1547314"/>
                </a:lnTo>
                <a:lnTo>
                  <a:pt x="342291" y="1560470"/>
                </a:lnTo>
                <a:lnTo>
                  <a:pt x="322643" y="1558951"/>
                </a:lnTo>
                <a:lnTo>
                  <a:pt x="281064" y="1546611"/>
                </a:lnTo>
                <a:lnTo>
                  <a:pt x="237660" y="1521375"/>
                </a:lnTo>
                <a:lnTo>
                  <a:pt x="193890" y="1482649"/>
                </a:lnTo>
                <a:lnTo>
                  <a:pt x="151216" y="1429839"/>
                </a:lnTo>
                <a:lnTo>
                  <a:pt x="111098" y="1362353"/>
                </a:lnTo>
                <a:lnTo>
                  <a:pt x="92455" y="1322921"/>
                </a:lnTo>
                <a:lnTo>
                  <a:pt x="74999" y="1279597"/>
                </a:lnTo>
                <a:lnTo>
                  <a:pt x="58912" y="1232307"/>
                </a:lnTo>
                <a:lnTo>
                  <a:pt x="44378" y="1180977"/>
                </a:lnTo>
                <a:lnTo>
                  <a:pt x="31579" y="1125533"/>
                </a:lnTo>
                <a:lnTo>
                  <a:pt x="20697" y="1065900"/>
                </a:lnTo>
                <a:lnTo>
                  <a:pt x="11916" y="1002005"/>
                </a:lnTo>
                <a:lnTo>
                  <a:pt x="5417" y="933772"/>
                </a:lnTo>
                <a:lnTo>
                  <a:pt x="1384" y="861129"/>
                </a:lnTo>
                <a:lnTo>
                  <a:pt x="0" y="784001"/>
                </a:lnTo>
                <a:lnTo>
                  <a:pt x="1479" y="702086"/>
                </a:lnTo>
                <a:lnTo>
                  <a:pt x="5817" y="625948"/>
                </a:lnTo>
                <a:lnTo>
                  <a:pt x="12867" y="555382"/>
                </a:lnTo>
                <a:lnTo>
                  <a:pt x="22478" y="490184"/>
                </a:lnTo>
                <a:lnTo>
                  <a:pt x="34503" y="430152"/>
                </a:lnTo>
                <a:lnTo>
                  <a:pt x="48792" y="375082"/>
                </a:lnTo>
                <a:lnTo>
                  <a:pt x="65197" y="324769"/>
                </a:lnTo>
                <a:lnTo>
                  <a:pt x="83569" y="279011"/>
                </a:lnTo>
                <a:lnTo>
                  <a:pt x="103759" y="237602"/>
                </a:lnTo>
                <a:lnTo>
                  <a:pt x="125620" y="200341"/>
                </a:lnTo>
                <a:lnTo>
                  <a:pt x="149001" y="167022"/>
                </a:lnTo>
                <a:lnTo>
                  <a:pt x="173754" y="137443"/>
                </a:lnTo>
                <a:lnTo>
                  <a:pt x="226782" y="88687"/>
                </a:lnTo>
                <a:lnTo>
                  <a:pt x="283515" y="52443"/>
                </a:lnTo>
                <a:lnTo>
                  <a:pt x="342762" y="27082"/>
                </a:lnTo>
                <a:lnTo>
                  <a:pt x="403333" y="10974"/>
                </a:lnTo>
                <a:lnTo>
                  <a:pt x="464040" y="2490"/>
                </a:lnTo>
                <a:lnTo>
                  <a:pt x="523692" y="0"/>
                </a:lnTo>
                <a:lnTo>
                  <a:pt x="552751" y="493"/>
                </a:lnTo>
                <a:lnTo>
                  <a:pt x="581100" y="1873"/>
                </a:lnTo>
                <a:lnTo>
                  <a:pt x="608590" y="3937"/>
                </a:lnTo>
                <a:lnTo>
                  <a:pt x="635073" y="6481"/>
                </a:lnTo>
                <a:lnTo>
                  <a:pt x="660400" y="9301"/>
                </a:lnTo>
              </a:path>
            </a:pathLst>
          </a:custGeom>
          <a:ln w="36659">
            <a:solidFill>
              <a:srgbClr val="DCDCDC"/>
            </a:solidFill>
          </a:ln>
        </p:spPr>
        <p:txBody>
          <a:bodyPr wrap="square" lIns="0" tIns="0" rIns="0" bIns="0" rtlCol="0"/>
          <a:lstStyle/>
          <a:p>
            <a:endParaRPr/>
          </a:p>
        </p:txBody>
      </p:sp>
      <p:sp>
        <p:nvSpPr>
          <p:cNvPr id="28" name="object 27"/>
          <p:cNvSpPr/>
          <p:nvPr/>
        </p:nvSpPr>
        <p:spPr>
          <a:xfrm>
            <a:off x="4001049" y="3632255"/>
            <a:ext cx="255404" cy="214629"/>
          </a:xfrm>
          <a:custGeom>
            <a:avLst/>
            <a:gdLst/>
            <a:ahLst/>
            <a:cxnLst/>
            <a:rect l="l" t="t" r="r" b="b"/>
            <a:pathLst>
              <a:path w="241300" h="214630">
                <a:moveTo>
                  <a:pt x="100330" y="0"/>
                </a:moveTo>
                <a:lnTo>
                  <a:pt x="0" y="127000"/>
                </a:lnTo>
                <a:lnTo>
                  <a:pt x="241300" y="214630"/>
                </a:lnTo>
                <a:lnTo>
                  <a:pt x="100330" y="0"/>
                </a:lnTo>
                <a:close/>
              </a:path>
            </a:pathLst>
          </a:custGeom>
          <a:solidFill>
            <a:srgbClr val="DCDCDC"/>
          </a:solidFill>
        </p:spPr>
        <p:txBody>
          <a:bodyPr wrap="square" lIns="0" tIns="0" rIns="0" bIns="0" rtlCol="0"/>
          <a:lstStyle/>
          <a:p>
            <a:endParaRPr/>
          </a:p>
        </p:txBody>
      </p:sp>
      <p:sp>
        <p:nvSpPr>
          <p:cNvPr id="29" name="object 28"/>
          <p:cNvSpPr/>
          <p:nvPr/>
        </p:nvSpPr>
        <p:spPr>
          <a:xfrm>
            <a:off x="4415234" y="5127045"/>
            <a:ext cx="298419" cy="246379"/>
          </a:xfrm>
          <a:custGeom>
            <a:avLst/>
            <a:gdLst/>
            <a:ahLst/>
            <a:cxnLst/>
            <a:rect l="l" t="t" r="r" b="b"/>
            <a:pathLst>
              <a:path w="281939" h="246379">
                <a:moveTo>
                  <a:pt x="281940" y="0"/>
                </a:moveTo>
                <a:lnTo>
                  <a:pt x="0" y="246380"/>
                </a:lnTo>
              </a:path>
            </a:pathLst>
          </a:custGeom>
          <a:ln w="36659">
            <a:solidFill>
              <a:srgbClr val="DCDCDC"/>
            </a:solidFill>
          </a:ln>
        </p:spPr>
        <p:txBody>
          <a:bodyPr wrap="square" lIns="0" tIns="0" rIns="0" bIns="0" rtlCol="0"/>
          <a:lstStyle/>
          <a:p>
            <a:endParaRPr/>
          </a:p>
        </p:txBody>
      </p:sp>
      <p:sp>
        <p:nvSpPr>
          <p:cNvPr id="30" name="object 29"/>
          <p:cNvSpPr/>
          <p:nvPr/>
        </p:nvSpPr>
        <p:spPr>
          <a:xfrm>
            <a:off x="4242572" y="5304845"/>
            <a:ext cx="251371" cy="220979"/>
          </a:xfrm>
          <a:custGeom>
            <a:avLst/>
            <a:gdLst/>
            <a:ahLst/>
            <a:cxnLst/>
            <a:rect l="l" t="t" r="r" b="b"/>
            <a:pathLst>
              <a:path w="237490" h="220979">
                <a:moveTo>
                  <a:pt x="129540" y="0"/>
                </a:moveTo>
                <a:lnTo>
                  <a:pt x="0" y="220980"/>
                </a:lnTo>
                <a:lnTo>
                  <a:pt x="237490" y="121920"/>
                </a:lnTo>
                <a:lnTo>
                  <a:pt x="129540" y="0"/>
                </a:lnTo>
                <a:close/>
              </a:path>
            </a:pathLst>
          </a:custGeom>
          <a:solidFill>
            <a:srgbClr val="DCDCDC"/>
          </a:solidFill>
        </p:spPr>
        <p:txBody>
          <a:bodyPr wrap="square" lIns="0" tIns="0" rIns="0" bIns="0" rtlCol="0"/>
          <a:lstStyle/>
          <a:p>
            <a:endParaRPr/>
          </a:p>
        </p:txBody>
      </p:sp>
      <p:sp>
        <p:nvSpPr>
          <p:cNvPr id="31" name="object 30"/>
          <p:cNvSpPr/>
          <p:nvPr/>
        </p:nvSpPr>
        <p:spPr>
          <a:xfrm>
            <a:off x="4425823" y="3517955"/>
            <a:ext cx="244650" cy="184150"/>
          </a:xfrm>
          <a:custGeom>
            <a:avLst/>
            <a:gdLst/>
            <a:ahLst/>
            <a:cxnLst/>
            <a:rect l="l" t="t" r="r" b="b"/>
            <a:pathLst>
              <a:path w="231139" h="184150">
                <a:moveTo>
                  <a:pt x="231139" y="0"/>
                </a:moveTo>
                <a:lnTo>
                  <a:pt x="0" y="184150"/>
                </a:lnTo>
              </a:path>
            </a:pathLst>
          </a:custGeom>
          <a:ln w="36659">
            <a:solidFill>
              <a:srgbClr val="CC9900"/>
            </a:solidFill>
          </a:ln>
        </p:spPr>
        <p:txBody>
          <a:bodyPr wrap="square" lIns="0" tIns="0" rIns="0" bIns="0" rtlCol="0"/>
          <a:lstStyle/>
          <a:p>
            <a:endParaRPr/>
          </a:p>
        </p:txBody>
      </p:sp>
      <p:sp>
        <p:nvSpPr>
          <p:cNvPr id="32" name="object 31"/>
          <p:cNvSpPr/>
          <p:nvPr/>
        </p:nvSpPr>
        <p:spPr>
          <a:xfrm>
            <a:off x="4242349" y="3632255"/>
            <a:ext cx="255404" cy="214629"/>
          </a:xfrm>
          <a:custGeom>
            <a:avLst/>
            <a:gdLst/>
            <a:ahLst/>
            <a:cxnLst/>
            <a:rect l="l" t="t" r="r" b="b"/>
            <a:pathLst>
              <a:path w="241300" h="214630">
                <a:moveTo>
                  <a:pt x="139700" y="0"/>
                </a:moveTo>
                <a:lnTo>
                  <a:pt x="0" y="214630"/>
                </a:lnTo>
                <a:lnTo>
                  <a:pt x="241300" y="127000"/>
                </a:lnTo>
                <a:lnTo>
                  <a:pt x="139700" y="0"/>
                </a:lnTo>
                <a:close/>
              </a:path>
            </a:pathLst>
          </a:custGeom>
          <a:solidFill>
            <a:srgbClr val="CC9900"/>
          </a:solidFill>
        </p:spPr>
        <p:txBody>
          <a:bodyPr wrap="square" lIns="0" tIns="0" rIns="0" bIns="0" rtlCol="0"/>
          <a:lstStyle/>
          <a:p>
            <a:endParaRPr/>
          </a:p>
        </p:txBody>
      </p:sp>
      <p:sp>
        <p:nvSpPr>
          <p:cNvPr id="33" name="object 32"/>
          <p:cNvSpPr/>
          <p:nvPr/>
        </p:nvSpPr>
        <p:spPr>
          <a:xfrm>
            <a:off x="3861248" y="5983025"/>
            <a:ext cx="395204" cy="82550"/>
          </a:xfrm>
          <a:custGeom>
            <a:avLst/>
            <a:gdLst/>
            <a:ahLst/>
            <a:cxnLst/>
            <a:rect l="l" t="t" r="r" b="b"/>
            <a:pathLst>
              <a:path w="373380" h="82550">
                <a:moveTo>
                  <a:pt x="373380" y="0"/>
                </a:moveTo>
                <a:lnTo>
                  <a:pt x="0" y="82549"/>
                </a:lnTo>
              </a:path>
            </a:pathLst>
          </a:custGeom>
          <a:ln w="36659">
            <a:solidFill>
              <a:srgbClr val="DCDCDC"/>
            </a:solidFill>
          </a:ln>
        </p:spPr>
        <p:txBody>
          <a:bodyPr wrap="square" lIns="0" tIns="0" rIns="0" bIns="0" rtlCol="0"/>
          <a:lstStyle/>
          <a:p>
            <a:endParaRPr/>
          </a:p>
        </p:txBody>
      </p:sp>
      <p:sp>
        <p:nvSpPr>
          <p:cNvPr id="34" name="object 33"/>
          <p:cNvSpPr/>
          <p:nvPr/>
        </p:nvSpPr>
        <p:spPr>
          <a:xfrm>
            <a:off x="3640748" y="5984295"/>
            <a:ext cx="271535" cy="158750"/>
          </a:xfrm>
          <a:custGeom>
            <a:avLst/>
            <a:gdLst/>
            <a:ahLst/>
            <a:cxnLst/>
            <a:rect l="l" t="t" r="r" b="b"/>
            <a:pathLst>
              <a:path w="256540" h="158750">
                <a:moveTo>
                  <a:pt x="220979" y="0"/>
                </a:moveTo>
                <a:lnTo>
                  <a:pt x="0" y="132080"/>
                </a:lnTo>
                <a:lnTo>
                  <a:pt x="256540" y="158750"/>
                </a:lnTo>
                <a:lnTo>
                  <a:pt x="220979" y="0"/>
                </a:lnTo>
                <a:close/>
              </a:path>
            </a:pathLst>
          </a:custGeom>
          <a:solidFill>
            <a:srgbClr val="DCDCDC"/>
          </a:solidFill>
        </p:spPr>
        <p:txBody>
          <a:bodyPr wrap="square" lIns="0" tIns="0" rIns="0" bIns="0" rtlCol="0"/>
          <a:lstStyle/>
          <a:p>
            <a:endParaRPr/>
          </a:p>
        </p:txBody>
      </p:sp>
      <p:sp>
        <p:nvSpPr>
          <p:cNvPr id="35" name="object 34"/>
          <p:cNvSpPr/>
          <p:nvPr/>
        </p:nvSpPr>
        <p:spPr>
          <a:xfrm>
            <a:off x="4458330" y="4669845"/>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54630">
            <a:solidFill>
              <a:srgbClr val="3364A3"/>
            </a:solidFill>
          </a:ln>
        </p:spPr>
        <p:txBody>
          <a:bodyPr wrap="square" lIns="0" tIns="0" rIns="0" bIns="0" rtlCol="0"/>
          <a:lstStyle/>
          <a:p>
            <a:endParaRPr/>
          </a:p>
        </p:txBody>
      </p:sp>
      <p:sp>
        <p:nvSpPr>
          <p:cNvPr id="38" name="object 37"/>
          <p:cNvSpPr/>
          <p:nvPr/>
        </p:nvSpPr>
        <p:spPr>
          <a:xfrm>
            <a:off x="4001130" y="3846886"/>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54630">
            <a:solidFill>
              <a:srgbClr val="3364A3"/>
            </a:solidFill>
          </a:ln>
        </p:spPr>
        <p:txBody>
          <a:bodyPr wrap="square" lIns="0" tIns="0" rIns="0" bIns="0" rtlCol="0"/>
          <a:lstStyle/>
          <a:p>
            <a:endParaRPr/>
          </a:p>
        </p:txBody>
      </p:sp>
      <p:sp>
        <p:nvSpPr>
          <p:cNvPr id="41" name="object 40"/>
          <p:cNvSpPr/>
          <p:nvPr/>
        </p:nvSpPr>
        <p:spPr>
          <a:xfrm>
            <a:off x="4932040" y="3933056"/>
            <a:ext cx="483923" cy="822960"/>
          </a:xfrm>
          <a:custGeom>
            <a:avLst/>
            <a:gdLst/>
            <a:ahLst/>
            <a:cxnLst/>
            <a:rect l="l" t="t" r="r" b="b"/>
            <a:pathLst>
              <a:path w="457200" h="822960">
                <a:moveTo>
                  <a:pt x="69850" y="496569"/>
                </a:moveTo>
                <a:lnTo>
                  <a:pt x="0" y="822959"/>
                </a:lnTo>
                <a:lnTo>
                  <a:pt x="232410" y="731519"/>
                </a:lnTo>
                <a:lnTo>
                  <a:pt x="148590" y="679450"/>
                </a:lnTo>
                <a:lnTo>
                  <a:pt x="191452" y="615950"/>
                </a:lnTo>
                <a:lnTo>
                  <a:pt x="102870" y="615950"/>
                </a:lnTo>
                <a:lnTo>
                  <a:pt x="69850" y="496569"/>
                </a:lnTo>
                <a:close/>
              </a:path>
              <a:path w="457200" h="822960">
                <a:moveTo>
                  <a:pt x="383476" y="331469"/>
                </a:moveTo>
                <a:lnTo>
                  <a:pt x="307340" y="331469"/>
                </a:lnTo>
                <a:lnTo>
                  <a:pt x="102870" y="615950"/>
                </a:lnTo>
                <a:lnTo>
                  <a:pt x="191452" y="615950"/>
                </a:lnTo>
                <a:lnTo>
                  <a:pt x="383476" y="331469"/>
                </a:lnTo>
                <a:close/>
              </a:path>
              <a:path w="457200" h="822960">
                <a:moveTo>
                  <a:pt x="261620" y="0"/>
                </a:moveTo>
                <a:lnTo>
                  <a:pt x="20320" y="387350"/>
                </a:lnTo>
                <a:lnTo>
                  <a:pt x="307340" y="331469"/>
                </a:lnTo>
                <a:lnTo>
                  <a:pt x="383476" y="331469"/>
                </a:lnTo>
                <a:lnTo>
                  <a:pt x="418623" y="279400"/>
                </a:lnTo>
                <a:lnTo>
                  <a:pt x="157480" y="279400"/>
                </a:lnTo>
                <a:lnTo>
                  <a:pt x="360680" y="11429"/>
                </a:lnTo>
                <a:lnTo>
                  <a:pt x="261620" y="0"/>
                </a:lnTo>
                <a:close/>
              </a:path>
              <a:path w="457200" h="822960">
                <a:moveTo>
                  <a:pt x="457200" y="222250"/>
                </a:moveTo>
                <a:lnTo>
                  <a:pt x="157480" y="279400"/>
                </a:lnTo>
                <a:lnTo>
                  <a:pt x="418623" y="279400"/>
                </a:lnTo>
                <a:lnTo>
                  <a:pt x="457200" y="222250"/>
                </a:lnTo>
                <a:close/>
              </a:path>
            </a:pathLst>
          </a:custGeom>
          <a:solidFill>
            <a:srgbClr val="FF3333"/>
          </a:solidFill>
        </p:spPr>
        <p:txBody>
          <a:bodyPr wrap="square" lIns="0" tIns="0" rIns="0" bIns="0" rtlCol="0"/>
          <a:lstStyle/>
          <a:p>
            <a:endParaRPr/>
          </a:p>
        </p:txBody>
      </p:sp>
      <p:sp>
        <p:nvSpPr>
          <p:cNvPr id="42" name="object 41"/>
          <p:cNvSpPr/>
          <p:nvPr/>
        </p:nvSpPr>
        <p:spPr>
          <a:xfrm>
            <a:off x="4915530" y="5567736"/>
            <a:ext cx="483923" cy="4572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599"/>
                </a:lnTo>
                <a:lnTo>
                  <a:pt x="4509" y="275614"/>
                </a:lnTo>
                <a:lnTo>
                  <a:pt x="17502" y="318968"/>
                </a:lnTo>
                <a:lnTo>
                  <a:pt x="38174" y="357857"/>
                </a:lnTo>
                <a:lnTo>
                  <a:pt x="65722" y="391477"/>
                </a:lnTo>
                <a:lnTo>
                  <a:pt x="99342" y="419025"/>
                </a:lnTo>
                <a:lnTo>
                  <a:pt x="138231" y="439697"/>
                </a:lnTo>
                <a:lnTo>
                  <a:pt x="181585" y="452690"/>
                </a:lnTo>
                <a:lnTo>
                  <a:pt x="228600" y="457199"/>
                </a:lnTo>
                <a:lnTo>
                  <a:pt x="275614" y="452690"/>
                </a:lnTo>
                <a:lnTo>
                  <a:pt x="318968" y="439697"/>
                </a:lnTo>
                <a:lnTo>
                  <a:pt x="357857" y="419025"/>
                </a:lnTo>
                <a:lnTo>
                  <a:pt x="391477" y="391477"/>
                </a:lnTo>
                <a:lnTo>
                  <a:pt x="419025" y="357857"/>
                </a:lnTo>
                <a:lnTo>
                  <a:pt x="439697" y="318968"/>
                </a:lnTo>
                <a:lnTo>
                  <a:pt x="452690" y="275614"/>
                </a:lnTo>
                <a:lnTo>
                  <a:pt x="457200" y="228599"/>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FF3333"/>
          </a:solidFill>
        </p:spPr>
        <p:txBody>
          <a:bodyPr wrap="square" lIns="0" tIns="0" rIns="0" bIns="0" rtlCol="0"/>
          <a:lstStyle/>
          <a:p>
            <a:endParaRPr/>
          </a:p>
        </p:txBody>
      </p:sp>
      <p:sp>
        <p:nvSpPr>
          <p:cNvPr id="43" name="object 42"/>
          <p:cNvSpPr/>
          <p:nvPr/>
        </p:nvSpPr>
        <p:spPr>
          <a:xfrm>
            <a:off x="4915530" y="5567736"/>
            <a:ext cx="483923" cy="4572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599"/>
                </a:lnTo>
                <a:lnTo>
                  <a:pt x="452690" y="275614"/>
                </a:lnTo>
                <a:lnTo>
                  <a:pt x="439697" y="318968"/>
                </a:lnTo>
                <a:lnTo>
                  <a:pt x="419025" y="357857"/>
                </a:lnTo>
                <a:lnTo>
                  <a:pt x="391477" y="391477"/>
                </a:lnTo>
                <a:lnTo>
                  <a:pt x="357857" y="419025"/>
                </a:lnTo>
                <a:lnTo>
                  <a:pt x="318968" y="439697"/>
                </a:lnTo>
                <a:lnTo>
                  <a:pt x="275614" y="452690"/>
                </a:lnTo>
                <a:lnTo>
                  <a:pt x="228600" y="457199"/>
                </a:lnTo>
                <a:lnTo>
                  <a:pt x="181585" y="452690"/>
                </a:lnTo>
                <a:lnTo>
                  <a:pt x="138231" y="439697"/>
                </a:lnTo>
                <a:lnTo>
                  <a:pt x="99342" y="419025"/>
                </a:lnTo>
                <a:lnTo>
                  <a:pt x="65722" y="391477"/>
                </a:lnTo>
                <a:lnTo>
                  <a:pt x="38174" y="357857"/>
                </a:lnTo>
                <a:lnTo>
                  <a:pt x="17502" y="318968"/>
                </a:lnTo>
                <a:lnTo>
                  <a:pt x="4509" y="275614"/>
                </a:lnTo>
                <a:lnTo>
                  <a:pt x="0" y="228599"/>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54630">
            <a:solidFill>
              <a:srgbClr val="3364A3"/>
            </a:solidFill>
          </a:ln>
        </p:spPr>
        <p:txBody>
          <a:bodyPr wrap="square" lIns="0" tIns="0" rIns="0" bIns="0" rtlCol="0"/>
          <a:lstStyle/>
          <a:p>
            <a:endParaRPr/>
          </a:p>
        </p:txBody>
      </p:sp>
      <p:sp>
        <p:nvSpPr>
          <p:cNvPr id="46" name="object 45"/>
          <p:cNvSpPr txBox="1"/>
          <p:nvPr/>
        </p:nvSpPr>
        <p:spPr>
          <a:xfrm>
            <a:off x="5007767" y="5549956"/>
            <a:ext cx="308501"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Liberation Sans"/>
                <a:cs typeface="Liberation Sans"/>
              </a:rPr>
              <a:t>4'</a:t>
            </a:r>
            <a:endParaRPr sz="2800" dirty="0">
              <a:latin typeface="Liberation Sans"/>
              <a:cs typeface="Liberation Sans"/>
            </a:endParaRPr>
          </a:p>
        </p:txBody>
      </p:sp>
      <p:sp>
        <p:nvSpPr>
          <p:cNvPr id="47" name="object 46"/>
          <p:cNvSpPr/>
          <p:nvPr/>
        </p:nvSpPr>
        <p:spPr>
          <a:xfrm>
            <a:off x="4696803" y="5127045"/>
            <a:ext cx="305140" cy="278130"/>
          </a:xfrm>
          <a:custGeom>
            <a:avLst/>
            <a:gdLst/>
            <a:ahLst/>
            <a:cxnLst/>
            <a:rect l="l" t="t" r="r" b="b"/>
            <a:pathLst>
              <a:path w="288289" h="278129">
                <a:moveTo>
                  <a:pt x="0" y="0"/>
                </a:moveTo>
                <a:lnTo>
                  <a:pt x="288289" y="278130"/>
                </a:lnTo>
              </a:path>
            </a:pathLst>
          </a:custGeom>
          <a:ln w="36659">
            <a:solidFill>
              <a:srgbClr val="CC9900"/>
            </a:solidFill>
          </a:ln>
        </p:spPr>
        <p:txBody>
          <a:bodyPr wrap="square" lIns="0" tIns="0" rIns="0" bIns="0" rtlCol="0"/>
          <a:lstStyle/>
          <a:p>
            <a:endParaRPr/>
          </a:p>
        </p:txBody>
      </p:sp>
      <p:sp>
        <p:nvSpPr>
          <p:cNvPr id="48" name="object 47"/>
          <p:cNvSpPr/>
          <p:nvPr/>
        </p:nvSpPr>
        <p:spPr>
          <a:xfrm>
            <a:off x="4924858" y="5339136"/>
            <a:ext cx="245994" cy="228600"/>
          </a:xfrm>
          <a:custGeom>
            <a:avLst/>
            <a:gdLst/>
            <a:ahLst/>
            <a:cxnLst/>
            <a:rect l="l" t="t" r="r" b="b"/>
            <a:pathLst>
              <a:path w="232410" h="228600">
                <a:moveTo>
                  <a:pt x="113030" y="0"/>
                </a:moveTo>
                <a:lnTo>
                  <a:pt x="0" y="118109"/>
                </a:lnTo>
                <a:lnTo>
                  <a:pt x="232410" y="228599"/>
                </a:lnTo>
                <a:lnTo>
                  <a:pt x="113030" y="0"/>
                </a:lnTo>
                <a:close/>
              </a:path>
            </a:pathLst>
          </a:custGeom>
          <a:solidFill>
            <a:srgbClr val="CC9900"/>
          </a:solidFill>
        </p:spPr>
        <p:txBody>
          <a:bodyPr wrap="square" lIns="0" tIns="0" rIns="0" bIns="0" rtlCol="0"/>
          <a:lstStyle/>
          <a:p>
            <a:endParaRPr/>
          </a:p>
        </p:txBody>
      </p:sp>
      <p:sp>
        <p:nvSpPr>
          <p:cNvPr id="49" name="object 48"/>
          <p:cNvSpPr/>
          <p:nvPr/>
        </p:nvSpPr>
        <p:spPr>
          <a:xfrm>
            <a:off x="5314772" y="5957625"/>
            <a:ext cx="314550" cy="130810"/>
          </a:xfrm>
          <a:custGeom>
            <a:avLst/>
            <a:gdLst/>
            <a:ahLst/>
            <a:cxnLst/>
            <a:rect l="l" t="t" r="r" b="b"/>
            <a:pathLst>
              <a:path w="297180" h="130810">
                <a:moveTo>
                  <a:pt x="0" y="0"/>
                </a:moveTo>
                <a:lnTo>
                  <a:pt x="297180" y="130809"/>
                </a:lnTo>
              </a:path>
            </a:pathLst>
          </a:custGeom>
          <a:ln w="36659">
            <a:solidFill>
              <a:srgbClr val="CC9900"/>
            </a:solidFill>
          </a:ln>
        </p:spPr>
        <p:txBody>
          <a:bodyPr wrap="square" lIns="0" tIns="0" rIns="0" bIns="0" rtlCol="0"/>
          <a:lstStyle/>
          <a:p>
            <a:endParaRPr/>
          </a:p>
        </p:txBody>
      </p:sp>
      <p:sp>
        <p:nvSpPr>
          <p:cNvPr id="50" name="object 49"/>
          <p:cNvSpPr/>
          <p:nvPr/>
        </p:nvSpPr>
        <p:spPr>
          <a:xfrm>
            <a:off x="5571147" y="6009695"/>
            <a:ext cx="271535" cy="172720"/>
          </a:xfrm>
          <a:custGeom>
            <a:avLst/>
            <a:gdLst/>
            <a:ahLst/>
            <a:cxnLst/>
            <a:rect l="l" t="t" r="r" b="b"/>
            <a:pathLst>
              <a:path w="256539" h="172720">
                <a:moveTo>
                  <a:pt x="66040" y="0"/>
                </a:moveTo>
                <a:lnTo>
                  <a:pt x="0" y="148590"/>
                </a:lnTo>
                <a:lnTo>
                  <a:pt x="256540" y="172720"/>
                </a:lnTo>
                <a:lnTo>
                  <a:pt x="66040" y="0"/>
                </a:lnTo>
                <a:close/>
              </a:path>
            </a:pathLst>
          </a:custGeom>
          <a:solidFill>
            <a:srgbClr val="CC9900"/>
          </a:solidFill>
        </p:spPr>
        <p:txBody>
          <a:bodyPr wrap="square" lIns="0" tIns="0" rIns="0" bIns="0" rtlCol="0"/>
          <a:lstStyle/>
          <a:p>
            <a:endParaRPr/>
          </a:p>
        </p:txBody>
      </p:sp>
      <p:sp>
        <p:nvSpPr>
          <p:cNvPr id="51" name="object 59"/>
          <p:cNvSpPr/>
          <p:nvPr/>
        </p:nvSpPr>
        <p:spPr>
          <a:xfrm>
            <a:off x="4231529" y="4295195"/>
            <a:ext cx="290354" cy="219710"/>
          </a:xfrm>
          <a:custGeom>
            <a:avLst/>
            <a:gdLst/>
            <a:ahLst/>
            <a:cxnLst/>
            <a:rect l="l" t="t" r="r" b="b"/>
            <a:pathLst>
              <a:path w="274319" h="219710">
                <a:moveTo>
                  <a:pt x="0" y="0"/>
                </a:moveTo>
                <a:lnTo>
                  <a:pt x="274320" y="219710"/>
                </a:lnTo>
              </a:path>
            </a:pathLst>
          </a:custGeom>
          <a:ln w="36659">
            <a:solidFill>
              <a:srgbClr val="CC9900"/>
            </a:solidFill>
          </a:ln>
        </p:spPr>
        <p:txBody>
          <a:bodyPr wrap="square" lIns="0" tIns="0" rIns="0" bIns="0" rtlCol="0"/>
          <a:lstStyle/>
          <a:p>
            <a:endParaRPr/>
          </a:p>
        </p:txBody>
      </p:sp>
      <p:sp>
        <p:nvSpPr>
          <p:cNvPr id="52" name="object 60"/>
          <p:cNvSpPr/>
          <p:nvPr/>
        </p:nvSpPr>
        <p:spPr>
          <a:xfrm>
            <a:off x="4449359" y="4445055"/>
            <a:ext cx="255404" cy="215900"/>
          </a:xfrm>
          <a:custGeom>
            <a:avLst/>
            <a:gdLst/>
            <a:ahLst/>
            <a:cxnLst/>
            <a:rect l="l" t="t" r="r" b="b"/>
            <a:pathLst>
              <a:path w="241300" h="215900">
                <a:moveTo>
                  <a:pt x="101600" y="0"/>
                </a:moveTo>
                <a:lnTo>
                  <a:pt x="0" y="127000"/>
                </a:lnTo>
                <a:lnTo>
                  <a:pt x="241300" y="215900"/>
                </a:lnTo>
                <a:lnTo>
                  <a:pt x="101600" y="0"/>
                </a:lnTo>
                <a:close/>
              </a:path>
            </a:pathLst>
          </a:custGeom>
          <a:solidFill>
            <a:srgbClr val="CC9900"/>
          </a:solidFill>
        </p:spPr>
        <p:txBody>
          <a:bodyPr wrap="square" lIns="0" tIns="0" rIns="0" bIns="0" rtlCol="0"/>
          <a:lstStyle/>
          <a:p>
            <a:endParaRPr/>
          </a:p>
        </p:txBody>
      </p:sp>
      <p:pic>
        <p:nvPicPr>
          <p:cNvPr id="53" name="图片 24"/>
          <p:cNvPicPr>
            <a:picLocks noChangeAspect="1"/>
          </p:cNvPicPr>
          <p:nvPr/>
        </p:nvPicPr>
        <p:blipFill>
          <a:blip r:embed="rId2"/>
          <a:stretch>
            <a:fillRect/>
          </a:stretch>
        </p:blipFill>
        <p:spPr>
          <a:xfrm>
            <a:off x="5289976" y="3506144"/>
            <a:ext cx="677156" cy="639762"/>
          </a:xfrm>
          <a:prstGeom prst="rect">
            <a:avLst/>
          </a:prstGeom>
        </p:spPr>
      </p:pic>
      <p:pic>
        <p:nvPicPr>
          <p:cNvPr id="54" name="Picture 53" descr="C:\Documents and Settings\mbudiu\Local Settings\Temporary Internet Files\Content.IE5\N21XGXAW\MCj0293216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111" y="5415334"/>
            <a:ext cx="543908" cy="50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p:cNvSpPr txBox="1"/>
          <p:nvPr/>
        </p:nvSpPr>
        <p:spPr>
          <a:xfrm>
            <a:off x="5260134" y="4060414"/>
            <a:ext cx="1016525" cy="369332"/>
          </a:xfrm>
          <a:prstGeom prst="rect">
            <a:avLst/>
          </a:prstGeom>
          <a:noFill/>
        </p:spPr>
        <p:txBody>
          <a:bodyPr wrap="square" rtlCol="0">
            <a:spAutoFit/>
          </a:bodyPr>
          <a:lstStyle/>
          <a:p>
            <a:r>
              <a:rPr lang="en-US" dirty="0"/>
              <a:t>Attacker</a:t>
            </a:r>
          </a:p>
        </p:txBody>
      </p:sp>
      <p:sp>
        <p:nvSpPr>
          <p:cNvPr id="56" name="TextBox 55"/>
          <p:cNvSpPr txBox="1"/>
          <p:nvPr/>
        </p:nvSpPr>
        <p:spPr>
          <a:xfrm>
            <a:off x="5812718" y="5549956"/>
            <a:ext cx="1669550" cy="369332"/>
          </a:xfrm>
          <a:prstGeom prst="rect">
            <a:avLst/>
          </a:prstGeom>
          <a:noFill/>
        </p:spPr>
        <p:txBody>
          <a:bodyPr wrap="square" rtlCol="0">
            <a:spAutoFit/>
          </a:bodyPr>
          <a:lstStyle/>
          <a:p>
            <a:r>
              <a:rPr lang="en-US" dirty="0"/>
              <a:t>Malicious code</a:t>
            </a:r>
          </a:p>
        </p:txBody>
      </p:sp>
    </p:spTree>
    <p:extLst>
      <p:ext uri="{BB962C8B-B14F-4D97-AF65-F5344CB8AC3E}">
        <p14:creationId xmlns:p14="http://schemas.microsoft.com/office/powerpoint/2010/main" val="366978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Integrity (CFI)</a:t>
            </a:r>
          </a:p>
        </p:txBody>
      </p:sp>
      <p:sp>
        <p:nvSpPr>
          <p:cNvPr id="3" name="Content Placeholder 2"/>
          <p:cNvSpPr>
            <a:spLocks noGrp="1"/>
          </p:cNvSpPr>
          <p:nvPr>
            <p:ph idx="1"/>
          </p:nvPr>
        </p:nvSpPr>
        <p:spPr>
          <a:xfrm>
            <a:off x="152400" y="1285860"/>
            <a:ext cx="8839200" cy="2633732"/>
          </a:xfrm>
        </p:spPr>
        <p:txBody>
          <a:bodyPr>
            <a:normAutofit fontScale="92500" lnSpcReduction="10000"/>
          </a:bodyPr>
          <a:lstStyle/>
          <a:p>
            <a:r>
              <a:rPr lang="en-US" dirty="0"/>
              <a:t>Compiler constructs CFG statically</a:t>
            </a:r>
          </a:p>
          <a:p>
            <a:pPr lvl="1"/>
            <a:r>
              <a:rPr lang="en-US" dirty="0"/>
              <a:t>Find set of allowed targets for each call site</a:t>
            </a:r>
          </a:p>
          <a:p>
            <a:r>
              <a:rPr lang="en-US" dirty="0"/>
              <a:t>Runtime enforcement to CFG with online set check</a:t>
            </a:r>
          </a:p>
          <a:p>
            <a:pPr lvl="1"/>
            <a:r>
              <a:rPr lang="en-US" dirty="0"/>
              <a:t>Code pointers verified when used</a:t>
            </a:r>
          </a:p>
          <a:p>
            <a:pPr lvl="2"/>
            <a:r>
              <a:rPr lang="en-US" dirty="0"/>
              <a:t>Forward edge: virtual function calls, function pointers</a:t>
            </a:r>
          </a:p>
          <a:p>
            <a:pPr lvl="2"/>
            <a:r>
              <a:rPr lang="en-US" dirty="0"/>
              <a:t>Backward edge: function returns</a:t>
            </a:r>
          </a:p>
          <a:p>
            <a:endParaRPr lang="en-US" dirty="0"/>
          </a:p>
        </p:txBody>
      </p:sp>
      <p:sp>
        <p:nvSpPr>
          <p:cNvPr id="4" name="object 6"/>
          <p:cNvSpPr/>
          <p:nvPr/>
        </p:nvSpPr>
        <p:spPr>
          <a:xfrm>
            <a:off x="1045221" y="4073263"/>
            <a:ext cx="1936750" cy="2283460"/>
          </a:xfrm>
          <a:custGeom>
            <a:avLst/>
            <a:gdLst/>
            <a:ahLst/>
            <a:cxnLst/>
            <a:rect l="l" t="t" r="r" b="b"/>
            <a:pathLst>
              <a:path w="1936750" h="2283460">
                <a:moveTo>
                  <a:pt x="1936750" y="0"/>
                </a:moveTo>
                <a:lnTo>
                  <a:pt x="0" y="0"/>
                </a:lnTo>
                <a:lnTo>
                  <a:pt x="0" y="2283460"/>
                </a:lnTo>
                <a:lnTo>
                  <a:pt x="1936750" y="2283460"/>
                </a:lnTo>
                <a:lnTo>
                  <a:pt x="1936750" y="0"/>
                </a:lnTo>
                <a:close/>
              </a:path>
            </a:pathLst>
          </a:custGeom>
          <a:solidFill>
            <a:srgbClr val="DCDCDC"/>
          </a:solidFill>
        </p:spPr>
        <p:txBody>
          <a:bodyPr wrap="square" lIns="0" tIns="0" rIns="0" bIns="0" rtlCol="0"/>
          <a:lstStyle/>
          <a:p>
            <a:endParaRPr/>
          </a:p>
        </p:txBody>
      </p:sp>
      <p:sp>
        <p:nvSpPr>
          <p:cNvPr id="5" name="object 7"/>
          <p:cNvSpPr/>
          <p:nvPr/>
        </p:nvSpPr>
        <p:spPr>
          <a:xfrm>
            <a:off x="1045221" y="4073263"/>
            <a:ext cx="1936750" cy="2283460"/>
          </a:xfrm>
          <a:custGeom>
            <a:avLst/>
            <a:gdLst/>
            <a:ahLst/>
            <a:cxnLst/>
            <a:rect l="l" t="t" r="r" b="b"/>
            <a:pathLst>
              <a:path w="1936750" h="2283460">
                <a:moveTo>
                  <a:pt x="969009" y="2283460"/>
                </a:moveTo>
                <a:lnTo>
                  <a:pt x="0" y="2283460"/>
                </a:lnTo>
                <a:lnTo>
                  <a:pt x="0" y="0"/>
                </a:lnTo>
                <a:lnTo>
                  <a:pt x="1936750" y="0"/>
                </a:lnTo>
                <a:lnTo>
                  <a:pt x="1936750" y="2283460"/>
                </a:lnTo>
                <a:lnTo>
                  <a:pt x="969009" y="2283460"/>
                </a:lnTo>
                <a:close/>
              </a:path>
            </a:pathLst>
          </a:custGeom>
          <a:ln w="18329">
            <a:solidFill>
              <a:srgbClr val="7F7F7F"/>
            </a:solidFill>
          </a:ln>
        </p:spPr>
        <p:txBody>
          <a:bodyPr wrap="square" lIns="0" tIns="0" rIns="0" bIns="0" rtlCol="0"/>
          <a:lstStyle/>
          <a:p>
            <a:endParaRPr/>
          </a:p>
        </p:txBody>
      </p:sp>
      <p:sp>
        <p:nvSpPr>
          <p:cNvPr id="6" name="object 8"/>
          <p:cNvSpPr txBox="1"/>
          <p:nvPr/>
        </p:nvSpPr>
        <p:spPr>
          <a:xfrm>
            <a:off x="1076971" y="4140572"/>
            <a:ext cx="1870075" cy="2122170"/>
          </a:xfrm>
          <a:prstGeom prst="rect">
            <a:avLst/>
          </a:prstGeom>
        </p:spPr>
        <p:txBody>
          <a:bodyPr vert="horz" wrap="square" lIns="0" tIns="12700" rIns="0" bIns="0" rtlCol="0">
            <a:spAutoFit/>
          </a:bodyPr>
          <a:lstStyle/>
          <a:p>
            <a:pPr marL="12700">
              <a:lnSpc>
                <a:spcPts val="2375"/>
              </a:lnSpc>
              <a:spcBef>
                <a:spcPts val="100"/>
              </a:spcBef>
            </a:pPr>
            <a:r>
              <a:rPr sz="2000" dirty="0">
                <a:latin typeface="DejaVu Sans Mono"/>
                <a:cs typeface="DejaVu Sans Mono"/>
              </a:rPr>
              <a:t>…</a:t>
            </a:r>
            <a:endParaRPr sz="2000">
              <a:latin typeface="DejaVu Sans Mono"/>
              <a:cs typeface="DejaVu Sans Mono"/>
            </a:endParaRPr>
          </a:p>
          <a:p>
            <a:pPr marL="12700">
              <a:lnSpc>
                <a:spcPts val="2350"/>
              </a:lnSpc>
            </a:pPr>
            <a:r>
              <a:rPr sz="2000" dirty="0">
                <a:latin typeface="DejaVu Sans Mono"/>
                <a:cs typeface="DejaVu Sans Mono"/>
              </a:rPr>
              <a:t>jmpl</a:t>
            </a:r>
            <a:r>
              <a:rPr sz="2000" spc="-15" dirty="0">
                <a:latin typeface="DejaVu Sans Mono"/>
                <a:cs typeface="DejaVu Sans Mono"/>
              </a:rPr>
              <a:t> </a:t>
            </a:r>
            <a:r>
              <a:rPr sz="2000" dirty="0">
                <a:latin typeface="DejaVu Sans Mono"/>
                <a:cs typeface="DejaVu Sans Mono"/>
              </a:rPr>
              <a:t>*%eax</a:t>
            </a:r>
            <a:endParaRPr sz="2000">
              <a:latin typeface="DejaVu Sans Mono"/>
              <a:cs typeface="DejaVu Sans Mono"/>
            </a:endParaRPr>
          </a:p>
          <a:p>
            <a:pPr marL="12700">
              <a:lnSpc>
                <a:spcPts val="2355"/>
              </a:lnSpc>
            </a:pPr>
            <a:r>
              <a:rPr sz="2000" dirty="0">
                <a:latin typeface="DejaVu Sans Mono"/>
                <a:cs typeface="DejaVu Sans Mono"/>
              </a:rPr>
              <a:t>…</a:t>
            </a:r>
            <a:endParaRPr sz="2000">
              <a:latin typeface="DejaVu Sans Mono"/>
              <a:cs typeface="DejaVu Sans Mono"/>
            </a:endParaRPr>
          </a:p>
          <a:p>
            <a:pPr marL="12700">
              <a:lnSpc>
                <a:spcPts val="2355"/>
              </a:lnSpc>
            </a:pPr>
            <a:r>
              <a:rPr sz="2000" dirty="0">
                <a:latin typeface="DejaVu Sans Mono"/>
                <a:cs typeface="DejaVu Sans Mono"/>
              </a:rPr>
              <a:t>call</a:t>
            </a:r>
            <a:r>
              <a:rPr sz="2000" spc="-25" dirty="0">
                <a:latin typeface="DejaVu Sans Mono"/>
                <a:cs typeface="DejaVu Sans Mono"/>
              </a:rPr>
              <a:t> </a:t>
            </a:r>
            <a:r>
              <a:rPr sz="2000" dirty="0">
                <a:latin typeface="DejaVu Sans Mono"/>
                <a:cs typeface="DejaVu Sans Mono"/>
              </a:rPr>
              <a:t>*(0xb)</a:t>
            </a:r>
            <a:endParaRPr sz="2000">
              <a:latin typeface="DejaVu Sans Mono"/>
              <a:cs typeface="DejaVu Sans Mono"/>
            </a:endParaRPr>
          </a:p>
          <a:p>
            <a:pPr marL="12700">
              <a:lnSpc>
                <a:spcPts val="2350"/>
              </a:lnSpc>
            </a:pPr>
            <a:r>
              <a:rPr sz="2000" dirty="0">
                <a:latin typeface="DejaVu Sans Mono"/>
                <a:cs typeface="DejaVu Sans Mono"/>
              </a:rPr>
              <a:t>…</a:t>
            </a:r>
            <a:endParaRPr sz="2000">
              <a:latin typeface="DejaVu Sans Mono"/>
              <a:cs typeface="DejaVu Sans Mono"/>
            </a:endParaRPr>
          </a:p>
          <a:p>
            <a:pPr marL="12700" marR="5080">
              <a:lnSpc>
                <a:spcPts val="2350"/>
              </a:lnSpc>
              <a:spcBef>
                <a:spcPts val="95"/>
              </a:spcBef>
            </a:pPr>
            <a:r>
              <a:rPr sz="2000" dirty="0">
                <a:latin typeface="DejaVu Sans Mono"/>
                <a:cs typeface="DejaVu Sans Mono"/>
              </a:rPr>
              <a:t>call *(0xc)  call</a:t>
            </a:r>
            <a:r>
              <a:rPr sz="2000" spc="-65" dirty="0">
                <a:latin typeface="DejaVu Sans Mono"/>
                <a:cs typeface="DejaVu Sans Mono"/>
              </a:rPr>
              <a:t> </a:t>
            </a:r>
            <a:r>
              <a:rPr sz="2000" dirty="0">
                <a:latin typeface="DejaVu Sans Mono"/>
                <a:cs typeface="DejaVu Sans Mono"/>
              </a:rPr>
              <a:t>*4(0xc)</a:t>
            </a:r>
            <a:endParaRPr sz="2000">
              <a:latin typeface="DejaVu Sans Mono"/>
              <a:cs typeface="DejaVu Sans Mono"/>
            </a:endParaRPr>
          </a:p>
        </p:txBody>
      </p:sp>
      <p:sp>
        <p:nvSpPr>
          <p:cNvPr id="7" name="object 9"/>
          <p:cNvSpPr/>
          <p:nvPr/>
        </p:nvSpPr>
        <p:spPr>
          <a:xfrm>
            <a:off x="3851920" y="4077072"/>
            <a:ext cx="923290" cy="1384300"/>
          </a:xfrm>
          <a:custGeom>
            <a:avLst/>
            <a:gdLst/>
            <a:ahLst/>
            <a:cxnLst/>
            <a:rect l="l" t="t" r="r" b="b"/>
            <a:pathLst>
              <a:path w="923289" h="1384300">
                <a:moveTo>
                  <a:pt x="923290" y="0"/>
                </a:moveTo>
                <a:lnTo>
                  <a:pt x="0" y="0"/>
                </a:lnTo>
                <a:lnTo>
                  <a:pt x="0" y="1384300"/>
                </a:lnTo>
                <a:lnTo>
                  <a:pt x="923290" y="1384300"/>
                </a:lnTo>
                <a:lnTo>
                  <a:pt x="923290" y="0"/>
                </a:lnTo>
                <a:close/>
              </a:path>
            </a:pathLst>
          </a:custGeom>
          <a:solidFill>
            <a:srgbClr val="719ECE"/>
          </a:solidFill>
        </p:spPr>
        <p:txBody>
          <a:bodyPr wrap="square" lIns="0" tIns="0" rIns="0" bIns="0" rtlCol="0"/>
          <a:lstStyle/>
          <a:p>
            <a:endParaRPr/>
          </a:p>
        </p:txBody>
      </p:sp>
      <p:sp>
        <p:nvSpPr>
          <p:cNvPr id="8" name="object 10"/>
          <p:cNvSpPr/>
          <p:nvPr/>
        </p:nvSpPr>
        <p:spPr>
          <a:xfrm>
            <a:off x="3851920" y="4077072"/>
            <a:ext cx="923290" cy="1384300"/>
          </a:xfrm>
          <a:custGeom>
            <a:avLst/>
            <a:gdLst/>
            <a:ahLst/>
            <a:cxnLst/>
            <a:rect l="l" t="t" r="r" b="b"/>
            <a:pathLst>
              <a:path w="923289" h="1384300">
                <a:moveTo>
                  <a:pt x="461010" y="1384300"/>
                </a:moveTo>
                <a:lnTo>
                  <a:pt x="0" y="1384300"/>
                </a:lnTo>
                <a:lnTo>
                  <a:pt x="0" y="0"/>
                </a:lnTo>
                <a:lnTo>
                  <a:pt x="923290" y="0"/>
                </a:lnTo>
                <a:lnTo>
                  <a:pt x="923290" y="1384300"/>
                </a:lnTo>
                <a:lnTo>
                  <a:pt x="461010" y="1384300"/>
                </a:lnTo>
                <a:close/>
              </a:path>
            </a:pathLst>
          </a:custGeom>
          <a:ln w="18329">
            <a:solidFill>
              <a:srgbClr val="3364A3"/>
            </a:solidFill>
          </a:ln>
        </p:spPr>
        <p:txBody>
          <a:bodyPr wrap="square" lIns="0" tIns="0" rIns="0" bIns="0" rtlCol="0"/>
          <a:lstStyle/>
          <a:p>
            <a:endParaRPr/>
          </a:p>
        </p:txBody>
      </p:sp>
      <p:sp>
        <p:nvSpPr>
          <p:cNvPr id="9" name="object 11"/>
          <p:cNvSpPr txBox="1"/>
          <p:nvPr/>
        </p:nvSpPr>
        <p:spPr>
          <a:xfrm>
            <a:off x="4070361" y="4141843"/>
            <a:ext cx="485775" cy="1226820"/>
          </a:xfrm>
          <a:prstGeom prst="rect">
            <a:avLst/>
          </a:prstGeom>
        </p:spPr>
        <p:txBody>
          <a:bodyPr vert="horz" wrap="square" lIns="0" tIns="18415" rIns="0" bIns="0" rtlCol="0">
            <a:spAutoFit/>
          </a:bodyPr>
          <a:lstStyle/>
          <a:p>
            <a:pPr marL="12700" marR="5080" algn="just">
              <a:lnSpc>
                <a:spcPct val="98100"/>
              </a:lnSpc>
              <a:spcBef>
                <a:spcPts val="145"/>
              </a:spcBef>
            </a:pPr>
            <a:r>
              <a:rPr sz="2000" dirty="0">
                <a:latin typeface="DejaVu Sans Mono"/>
                <a:cs typeface="DejaVu Sans Mono"/>
              </a:rPr>
              <a:t>0xa  0xb  0xc  0xd</a:t>
            </a:r>
            <a:endParaRPr sz="2000">
              <a:latin typeface="DejaVu Sans Mono"/>
              <a:cs typeface="DejaVu Sans Mono"/>
            </a:endParaRPr>
          </a:p>
        </p:txBody>
      </p:sp>
      <p:sp>
        <p:nvSpPr>
          <p:cNvPr id="10" name="object 12"/>
          <p:cNvSpPr/>
          <p:nvPr/>
        </p:nvSpPr>
        <p:spPr>
          <a:xfrm>
            <a:off x="5723900" y="5278493"/>
            <a:ext cx="880110" cy="867410"/>
          </a:xfrm>
          <a:custGeom>
            <a:avLst/>
            <a:gdLst/>
            <a:ahLst/>
            <a:cxnLst/>
            <a:rect l="l" t="t" r="r" b="b"/>
            <a:pathLst>
              <a:path w="880109" h="867410">
                <a:moveTo>
                  <a:pt x="880110" y="0"/>
                </a:moveTo>
                <a:lnTo>
                  <a:pt x="0" y="0"/>
                </a:lnTo>
                <a:lnTo>
                  <a:pt x="0" y="867410"/>
                </a:lnTo>
                <a:lnTo>
                  <a:pt x="880110" y="867410"/>
                </a:lnTo>
                <a:lnTo>
                  <a:pt x="880110" y="0"/>
                </a:lnTo>
                <a:close/>
              </a:path>
            </a:pathLst>
          </a:custGeom>
          <a:solidFill>
            <a:srgbClr val="719ECE"/>
          </a:solidFill>
        </p:spPr>
        <p:txBody>
          <a:bodyPr wrap="square" lIns="0" tIns="0" rIns="0" bIns="0" rtlCol="0"/>
          <a:lstStyle/>
          <a:p>
            <a:endParaRPr/>
          </a:p>
        </p:txBody>
      </p:sp>
      <p:sp>
        <p:nvSpPr>
          <p:cNvPr id="11" name="object 13"/>
          <p:cNvSpPr/>
          <p:nvPr/>
        </p:nvSpPr>
        <p:spPr>
          <a:xfrm>
            <a:off x="5723900" y="5278493"/>
            <a:ext cx="880110" cy="867410"/>
          </a:xfrm>
          <a:custGeom>
            <a:avLst/>
            <a:gdLst/>
            <a:ahLst/>
            <a:cxnLst/>
            <a:rect l="l" t="t" r="r" b="b"/>
            <a:pathLst>
              <a:path w="880109" h="867410">
                <a:moveTo>
                  <a:pt x="439419" y="867410"/>
                </a:moveTo>
                <a:lnTo>
                  <a:pt x="0" y="867410"/>
                </a:lnTo>
                <a:lnTo>
                  <a:pt x="0" y="0"/>
                </a:lnTo>
                <a:lnTo>
                  <a:pt x="880110" y="0"/>
                </a:lnTo>
                <a:lnTo>
                  <a:pt x="880110" y="867410"/>
                </a:lnTo>
                <a:lnTo>
                  <a:pt x="439419" y="867410"/>
                </a:lnTo>
                <a:close/>
              </a:path>
            </a:pathLst>
          </a:custGeom>
          <a:ln w="18329">
            <a:solidFill>
              <a:srgbClr val="3364A3"/>
            </a:solidFill>
          </a:ln>
        </p:spPr>
        <p:txBody>
          <a:bodyPr wrap="square" lIns="0" tIns="0" rIns="0" bIns="0" rtlCol="0"/>
          <a:lstStyle/>
          <a:p>
            <a:endParaRPr/>
          </a:p>
        </p:txBody>
      </p:sp>
      <p:sp>
        <p:nvSpPr>
          <p:cNvPr id="12" name="object 14"/>
          <p:cNvSpPr txBox="1"/>
          <p:nvPr/>
        </p:nvSpPr>
        <p:spPr>
          <a:xfrm>
            <a:off x="5920750" y="5383902"/>
            <a:ext cx="485775" cy="628650"/>
          </a:xfrm>
          <a:prstGeom prst="rect">
            <a:avLst/>
          </a:prstGeom>
        </p:spPr>
        <p:txBody>
          <a:bodyPr vert="horz" wrap="square" lIns="0" tIns="27940" rIns="0" bIns="0" rtlCol="0">
            <a:spAutoFit/>
          </a:bodyPr>
          <a:lstStyle/>
          <a:p>
            <a:pPr marL="12700" marR="5080">
              <a:lnSpc>
                <a:spcPts val="2350"/>
              </a:lnSpc>
              <a:spcBef>
                <a:spcPts val="220"/>
              </a:spcBef>
            </a:pPr>
            <a:r>
              <a:rPr sz="2000" dirty="0">
                <a:latin typeface="DejaVu Sans Mono"/>
                <a:cs typeface="DejaVu Sans Mono"/>
              </a:rPr>
              <a:t>0xd  0xe</a:t>
            </a:r>
            <a:endParaRPr sz="2000">
              <a:latin typeface="DejaVu Sans Mono"/>
              <a:cs typeface="DejaVu Sans Mono"/>
            </a:endParaRPr>
          </a:p>
        </p:txBody>
      </p:sp>
      <p:sp>
        <p:nvSpPr>
          <p:cNvPr id="13" name="object 15"/>
          <p:cNvSpPr txBox="1"/>
          <p:nvPr/>
        </p:nvSpPr>
        <p:spPr>
          <a:xfrm>
            <a:off x="7559050" y="5898252"/>
            <a:ext cx="782320" cy="712470"/>
          </a:xfrm>
          <a:prstGeom prst="rect">
            <a:avLst/>
          </a:prstGeom>
          <a:solidFill>
            <a:srgbClr val="719ECE"/>
          </a:solidFill>
          <a:ln w="18329">
            <a:solidFill>
              <a:srgbClr val="3364A3"/>
            </a:solidFill>
          </a:ln>
        </p:spPr>
        <p:txBody>
          <a:bodyPr vert="horz" wrap="square" lIns="0" tIns="57150" rIns="0" bIns="0" rtlCol="0">
            <a:spAutoFit/>
          </a:bodyPr>
          <a:lstStyle/>
          <a:p>
            <a:pPr marL="160020" marR="153035">
              <a:lnSpc>
                <a:spcPts val="2350"/>
              </a:lnSpc>
              <a:spcBef>
                <a:spcPts val="450"/>
              </a:spcBef>
            </a:pPr>
            <a:r>
              <a:rPr sz="2000" spc="10" dirty="0">
                <a:latin typeface="DejaVu Sans Mono"/>
                <a:cs typeface="DejaVu Sans Mono"/>
              </a:rPr>
              <a:t>0</a:t>
            </a:r>
            <a:r>
              <a:rPr sz="2000" dirty="0">
                <a:latin typeface="DejaVu Sans Mono"/>
                <a:cs typeface="DejaVu Sans Mono"/>
              </a:rPr>
              <a:t>x2  </a:t>
            </a:r>
            <a:r>
              <a:rPr sz="2000" spc="10" dirty="0">
                <a:latin typeface="DejaVu Sans Mono"/>
                <a:cs typeface="DejaVu Sans Mono"/>
              </a:rPr>
              <a:t>0</a:t>
            </a:r>
            <a:r>
              <a:rPr sz="2000" dirty="0">
                <a:latin typeface="DejaVu Sans Mono"/>
                <a:cs typeface="DejaVu Sans Mono"/>
              </a:rPr>
              <a:t>xf</a:t>
            </a:r>
            <a:endParaRPr sz="2000">
              <a:latin typeface="DejaVu Sans Mono"/>
              <a:cs typeface="DejaVu Sans Mono"/>
            </a:endParaRPr>
          </a:p>
        </p:txBody>
      </p:sp>
      <p:sp>
        <p:nvSpPr>
          <p:cNvPr id="14" name="object 16"/>
          <p:cNvSpPr/>
          <p:nvPr/>
        </p:nvSpPr>
        <p:spPr>
          <a:xfrm>
            <a:off x="2854970" y="4619363"/>
            <a:ext cx="763270" cy="15240"/>
          </a:xfrm>
          <a:custGeom>
            <a:avLst/>
            <a:gdLst/>
            <a:ahLst/>
            <a:cxnLst/>
            <a:rect l="l" t="t" r="r" b="b"/>
            <a:pathLst>
              <a:path w="763270" h="15239">
                <a:moveTo>
                  <a:pt x="0" y="0"/>
                </a:moveTo>
                <a:lnTo>
                  <a:pt x="763269" y="15239"/>
                </a:lnTo>
              </a:path>
            </a:pathLst>
          </a:custGeom>
          <a:ln w="36659">
            <a:solidFill>
              <a:srgbClr val="DCDCDC"/>
            </a:solidFill>
          </a:ln>
        </p:spPr>
        <p:txBody>
          <a:bodyPr wrap="square" lIns="0" tIns="0" rIns="0" bIns="0" rtlCol="0"/>
          <a:lstStyle/>
          <a:p>
            <a:endParaRPr/>
          </a:p>
        </p:txBody>
      </p:sp>
      <p:sp>
        <p:nvSpPr>
          <p:cNvPr id="15" name="object 17"/>
          <p:cNvSpPr/>
          <p:nvPr/>
        </p:nvSpPr>
        <p:spPr>
          <a:xfrm>
            <a:off x="3605541" y="4552052"/>
            <a:ext cx="246379" cy="162560"/>
          </a:xfrm>
          <a:custGeom>
            <a:avLst/>
            <a:gdLst/>
            <a:ahLst/>
            <a:cxnLst/>
            <a:rect l="l" t="t" r="r" b="b"/>
            <a:pathLst>
              <a:path w="246379" h="162560">
                <a:moveTo>
                  <a:pt x="3810" y="0"/>
                </a:moveTo>
                <a:lnTo>
                  <a:pt x="0" y="162559"/>
                </a:lnTo>
                <a:lnTo>
                  <a:pt x="246379" y="86359"/>
                </a:lnTo>
                <a:lnTo>
                  <a:pt x="3810" y="0"/>
                </a:lnTo>
                <a:close/>
              </a:path>
            </a:pathLst>
          </a:custGeom>
          <a:solidFill>
            <a:srgbClr val="DCDCDC"/>
          </a:solidFill>
        </p:spPr>
        <p:txBody>
          <a:bodyPr wrap="square" lIns="0" tIns="0" rIns="0" bIns="0" rtlCol="0"/>
          <a:lstStyle/>
          <a:p>
            <a:endParaRPr/>
          </a:p>
        </p:txBody>
      </p:sp>
      <p:sp>
        <p:nvSpPr>
          <p:cNvPr id="16" name="object 18"/>
          <p:cNvSpPr/>
          <p:nvPr/>
        </p:nvSpPr>
        <p:spPr>
          <a:xfrm>
            <a:off x="2868941" y="5245472"/>
            <a:ext cx="2623820" cy="354330"/>
          </a:xfrm>
          <a:custGeom>
            <a:avLst/>
            <a:gdLst/>
            <a:ahLst/>
            <a:cxnLst/>
            <a:rect l="l" t="t" r="r" b="b"/>
            <a:pathLst>
              <a:path w="2623820" h="354329">
                <a:moveTo>
                  <a:pt x="0" y="0"/>
                </a:moveTo>
                <a:lnTo>
                  <a:pt x="2623820" y="354330"/>
                </a:lnTo>
              </a:path>
            </a:pathLst>
          </a:custGeom>
          <a:ln w="36659">
            <a:solidFill>
              <a:srgbClr val="DCDCDC"/>
            </a:solidFill>
          </a:ln>
        </p:spPr>
        <p:txBody>
          <a:bodyPr wrap="square" lIns="0" tIns="0" rIns="0" bIns="0" rtlCol="0"/>
          <a:lstStyle/>
          <a:p>
            <a:endParaRPr/>
          </a:p>
        </p:txBody>
      </p:sp>
      <p:sp>
        <p:nvSpPr>
          <p:cNvPr id="17" name="object 19"/>
          <p:cNvSpPr/>
          <p:nvPr/>
        </p:nvSpPr>
        <p:spPr>
          <a:xfrm>
            <a:off x="5471170" y="5517252"/>
            <a:ext cx="252729" cy="161290"/>
          </a:xfrm>
          <a:custGeom>
            <a:avLst/>
            <a:gdLst/>
            <a:ahLst/>
            <a:cxnLst/>
            <a:rect l="l" t="t" r="r" b="b"/>
            <a:pathLst>
              <a:path w="252729" h="161289">
                <a:moveTo>
                  <a:pt x="21590" y="0"/>
                </a:moveTo>
                <a:lnTo>
                  <a:pt x="0" y="161289"/>
                </a:lnTo>
                <a:lnTo>
                  <a:pt x="252730" y="113029"/>
                </a:lnTo>
                <a:lnTo>
                  <a:pt x="21590" y="0"/>
                </a:lnTo>
                <a:close/>
              </a:path>
            </a:pathLst>
          </a:custGeom>
          <a:solidFill>
            <a:srgbClr val="DCDCDC"/>
          </a:solidFill>
        </p:spPr>
        <p:txBody>
          <a:bodyPr wrap="square" lIns="0" tIns="0" rIns="0" bIns="0" rtlCol="0"/>
          <a:lstStyle/>
          <a:p>
            <a:endParaRPr/>
          </a:p>
        </p:txBody>
      </p:sp>
      <p:sp>
        <p:nvSpPr>
          <p:cNvPr id="18" name="object 20"/>
          <p:cNvSpPr/>
          <p:nvPr/>
        </p:nvSpPr>
        <p:spPr>
          <a:xfrm>
            <a:off x="2854970" y="5899522"/>
            <a:ext cx="4462780" cy="347980"/>
          </a:xfrm>
          <a:custGeom>
            <a:avLst/>
            <a:gdLst/>
            <a:ahLst/>
            <a:cxnLst/>
            <a:rect l="l" t="t" r="r" b="b"/>
            <a:pathLst>
              <a:path w="4462780" h="347979">
                <a:moveTo>
                  <a:pt x="0" y="0"/>
                </a:moveTo>
                <a:lnTo>
                  <a:pt x="4462780" y="347980"/>
                </a:lnTo>
              </a:path>
            </a:pathLst>
          </a:custGeom>
          <a:ln w="36659">
            <a:solidFill>
              <a:srgbClr val="DCDCDC"/>
            </a:solidFill>
          </a:ln>
        </p:spPr>
        <p:txBody>
          <a:bodyPr wrap="square" lIns="0" tIns="0" rIns="0" bIns="0" rtlCol="0"/>
          <a:lstStyle/>
          <a:p>
            <a:endParaRPr/>
          </a:p>
        </p:txBody>
      </p:sp>
      <p:sp>
        <p:nvSpPr>
          <p:cNvPr id="19" name="object 21"/>
          <p:cNvSpPr/>
          <p:nvPr/>
        </p:nvSpPr>
        <p:spPr>
          <a:xfrm>
            <a:off x="7301241" y="6164952"/>
            <a:ext cx="248920" cy="162560"/>
          </a:xfrm>
          <a:custGeom>
            <a:avLst/>
            <a:gdLst/>
            <a:ahLst/>
            <a:cxnLst/>
            <a:rect l="l" t="t" r="r" b="b"/>
            <a:pathLst>
              <a:path w="248920" h="162560">
                <a:moveTo>
                  <a:pt x="12700" y="0"/>
                </a:moveTo>
                <a:lnTo>
                  <a:pt x="0" y="162559"/>
                </a:lnTo>
                <a:lnTo>
                  <a:pt x="248920" y="100329"/>
                </a:lnTo>
                <a:lnTo>
                  <a:pt x="12700" y="0"/>
                </a:lnTo>
                <a:close/>
              </a:path>
            </a:pathLst>
          </a:custGeom>
          <a:solidFill>
            <a:srgbClr val="DCDCDC"/>
          </a:solidFill>
        </p:spPr>
        <p:txBody>
          <a:bodyPr wrap="square" lIns="0" tIns="0" rIns="0" bIns="0" rtlCol="0"/>
          <a:lstStyle/>
          <a:p>
            <a:endParaRPr/>
          </a:p>
        </p:txBody>
      </p:sp>
      <p:sp>
        <p:nvSpPr>
          <p:cNvPr id="20" name="object 22"/>
          <p:cNvSpPr/>
          <p:nvPr/>
        </p:nvSpPr>
        <p:spPr>
          <a:xfrm>
            <a:off x="2981970" y="6082402"/>
            <a:ext cx="4335780" cy="173990"/>
          </a:xfrm>
          <a:custGeom>
            <a:avLst/>
            <a:gdLst/>
            <a:ahLst/>
            <a:cxnLst/>
            <a:rect l="l" t="t" r="r" b="b"/>
            <a:pathLst>
              <a:path w="4335780" h="173989">
                <a:moveTo>
                  <a:pt x="0" y="0"/>
                </a:moveTo>
                <a:lnTo>
                  <a:pt x="4335780" y="173989"/>
                </a:lnTo>
              </a:path>
            </a:pathLst>
          </a:custGeom>
          <a:ln w="36659">
            <a:solidFill>
              <a:srgbClr val="DCDCDC"/>
            </a:solidFill>
          </a:ln>
        </p:spPr>
        <p:txBody>
          <a:bodyPr wrap="square" lIns="0" tIns="0" rIns="0" bIns="0" rtlCol="0"/>
          <a:lstStyle/>
          <a:p>
            <a:endParaRPr/>
          </a:p>
        </p:txBody>
      </p:sp>
      <p:sp>
        <p:nvSpPr>
          <p:cNvPr id="21" name="object 23"/>
          <p:cNvSpPr/>
          <p:nvPr/>
        </p:nvSpPr>
        <p:spPr>
          <a:xfrm>
            <a:off x="7303781" y="6173843"/>
            <a:ext cx="246379" cy="162560"/>
          </a:xfrm>
          <a:custGeom>
            <a:avLst/>
            <a:gdLst/>
            <a:ahLst/>
            <a:cxnLst/>
            <a:rect l="l" t="t" r="r" b="b"/>
            <a:pathLst>
              <a:path w="246379" h="162560">
                <a:moveTo>
                  <a:pt x="6350" y="0"/>
                </a:moveTo>
                <a:lnTo>
                  <a:pt x="0" y="162559"/>
                </a:lnTo>
                <a:lnTo>
                  <a:pt x="246379" y="91440"/>
                </a:lnTo>
                <a:lnTo>
                  <a:pt x="6350" y="0"/>
                </a:lnTo>
                <a:close/>
              </a:path>
            </a:pathLst>
          </a:custGeom>
          <a:solidFill>
            <a:srgbClr val="DCDCDC"/>
          </a:solidFill>
        </p:spPr>
        <p:txBody>
          <a:bodyPr wrap="square" lIns="0" tIns="0" rIns="0" bIns="0" rtlCol="0"/>
          <a:lstStyle/>
          <a:p>
            <a:endParaRPr/>
          </a:p>
        </p:txBody>
      </p:sp>
    </p:spTree>
    <p:extLst>
      <p:ext uri="{BB962C8B-B14F-4D97-AF65-F5344CB8AC3E}">
        <p14:creationId xmlns:p14="http://schemas.microsoft.com/office/powerpoint/2010/main" val="52763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CFI</a:t>
            </a:r>
          </a:p>
        </p:txBody>
      </p:sp>
      <p:sp>
        <p:nvSpPr>
          <p:cNvPr id="3" name="Content Placeholder 2"/>
          <p:cNvSpPr>
            <a:spLocks noGrp="1"/>
          </p:cNvSpPr>
          <p:nvPr>
            <p:ph idx="1"/>
          </p:nvPr>
        </p:nvSpPr>
        <p:spPr/>
        <p:txBody>
          <a:bodyPr/>
          <a:lstStyle/>
          <a:p>
            <a:r>
              <a:rPr lang="en-US" dirty="0"/>
              <a:t>CHECK and CHECK_RET instructions are inserted to check for legal target sites (red arrows)</a:t>
            </a:r>
          </a:p>
        </p:txBody>
      </p:sp>
      <p:sp>
        <p:nvSpPr>
          <p:cNvPr id="4" name="object 3"/>
          <p:cNvSpPr txBox="1"/>
          <p:nvPr/>
        </p:nvSpPr>
        <p:spPr>
          <a:xfrm>
            <a:off x="1008520" y="2775286"/>
            <a:ext cx="3331701" cy="3305276"/>
          </a:xfrm>
          <a:prstGeom prst="rect">
            <a:avLst/>
          </a:prstGeom>
        </p:spPr>
        <p:txBody>
          <a:bodyPr vert="horz" wrap="square" lIns="0" tIns="12700" rIns="0" bIns="0" rtlCol="0">
            <a:spAutoFit/>
          </a:bodyPr>
          <a:lstStyle/>
          <a:p>
            <a:pPr marL="12700">
              <a:lnSpc>
                <a:spcPts val="4260"/>
              </a:lnSpc>
              <a:spcBef>
                <a:spcPts val="100"/>
              </a:spcBef>
            </a:pPr>
            <a:r>
              <a:rPr sz="3600" spc="-15" dirty="0">
                <a:latin typeface="DejaVu Sans Mono"/>
                <a:cs typeface="DejaVu Sans Mono"/>
              </a:rPr>
              <a:t>CHECK(fn);</a:t>
            </a:r>
            <a:endParaRPr sz="3600" dirty="0">
              <a:latin typeface="DejaVu Sans Mono"/>
              <a:cs typeface="DejaVu Sans Mono"/>
            </a:endParaRPr>
          </a:p>
          <a:p>
            <a:pPr marL="12700">
              <a:lnSpc>
                <a:spcPts val="4260"/>
              </a:lnSpc>
            </a:pPr>
            <a:r>
              <a:rPr sz="3600" spc="-15" dirty="0">
                <a:latin typeface="DejaVu Sans Mono"/>
                <a:cs typeface="DejaVu Sans Mono"/>
              </a:rPr>
              <a:t>(*fn)(x);</a:t>
            </a:r>
            <a:endParaRPr sz="3600" dirty="0">
              <a:latin typeface="DejaVu Sans Mono"/>
              <a:cs typeface="DejaVu Sans Mono"/>
            </a:endParaRPr>
          </a:p>
          <a:p>
            <a:pPr>
              <a:lnSpc>
                <a:spcPct val="100000"/>
              </a:lnSpc>
            </a:pPr>
            <a:endParaRPr sz="4200" dirty="0">
              <a:latin typeface="Times New Roman"/>
              <a:cs typeface="Times New Roman"/>
            </a:endParaRPr>
          </a:p>
          <a:p>
            <a:pPr marL="12700">
              <a:lnSpc>
                <a:spcPts val="4260"/>
              </a:lnSpc>
              <a:spcBef>
                <a:spcPts val="3460"/>
              </a:spcBef>
            </a:pPr>
            <a:r>
              <a:rPr sz="3600" spc="-15" dirty="0">
                <a:latin typeface="DejaVu Sans Mono"/>
                <a:cs typeface="DejaVu Sans Mono"/>
              </a:rPr>
              <a:t>CHECK_RET();</a:t>
            </a:r>
            <a:endParaRPr sz="3600" dirty="0">
              <a:latin typeface="DejaVu Sans Mono"/>
              <a:cs typeface="DejaVu Sans Mono"/>
            </a:endParaRPr>
          </a:p>
          <a:p>
            <a:pPr marL="12700">
              <a:lnSpc>
                <a:spcPts val="4260"/>
              </a:lnSpc>
            </a:pPr>
            <a:r>
              <a:rPr sz="3600" spc="-15" dirty="0">
                <a:latin typeface="DejaVu Sans Mono"/>
                <a:cs typeface="DejaVu Sans Mono"/>
              </a:rPr>
              <a:t>return</a:t>
            </a:r>
            <a:r>
              <a:rPr sz="3600" spc="-30" dirty="0">
                <a:latin typeface="DejaVu Sans Mono"/>
                <a:cs typeface="DejaVu Sans Mono"/>
              </a:rPr>
              <a:t> </a:t>
            </a:r>
            <a:r>
              <a:rPr sz="3600" spc="-15" dirty="0">
                <a:latin typeface="DejaVu Sans Mono"/>
                <a:cs typeface="DejaVu Sans Mono"/>
              </a:rPr>
              <a:t>7;</a:t>
            </a:r>
            <a:endParaRPr sz="3600" dirty="0">
              <a:latin typeface="DejaVu Sans Mono"/>
              <a:cs typeface="DejaVu Sans Mono"/>
            </a:endParaRPr>
          </a:p>
        </p:txBody>
      </p:sp>
      <p:sp>
        <p:nvSpPr>
          <p:cNvPr id="5" name="object 4"/>
          <p:cNvSpPr/>
          <p:nvPr/>
        </p:nvSpPr>
        <p:spPr>
          <a:xfrm>
            <a:off x="4940931" y="2817633"/>
            <a:ext cx="2515870" cy="566420"/>
          </a:xfrm>
          <a:custGeom>
            <a:avLst/>
            <a:gdLst/>
            <a:ahLst/>
            <a:cxnLst/>
            <a:rect l="l" t="t" r="r" b="b"/>
            <a:pathLst>
              <a:path w="2515870" h="566419">
                <a:moveTo>
                  <a:pt x="0" y="566420"/>
                </a:moveTo>
                <a:lnTo>
                  <a:pt x="2515870" y="0"/>
                </a:lnTo>
              </a:path>
            </a:pathLst>
          </a:custGeom>
          <a:ln w="36659">
            <a:solidFill>
              <a:srgbClr val="000000"/>
            </a:solidFill>
          </a:ln>
        </p:spPr>
        <p:txBody>
          <a:bodyPr wrap="square" lIns="0" tIns="0" rIns="0" bIns="0" rtlCol="0"/>
          <a:lstStyle/>
          <a:p>
            <a:endParaRPr/>
          </a:p>
        </p:txBody>
      </p:sp>
      <p:sp>
        <p:nvSpPr>
          <p:cNvPr id="6" name="object 5"/>
          <p:cNvSpPr/>
          <p:nvPr/>
        </p:nvSpPr>
        <p:spPr>
          <a:xfrm>
            <a:off x="7427590" y="2741433"/>
            <a:ext cx="256540" cy="158750"/>
          </a:xfrm>
          <a:custGeom>
            <a:avLst/>
            <a:gdLst/>
            <a:ahLst/>
            <a:cxnLst/>
            <a:rect l="l" t="t" r="r" b="b"/>
            <a:pathLst>
              <a:path w="256540" h="158750">
                <a:moveTo>
                  <a:pt x="0" y="0"/>
                </a:moveTo>
                <a:lnTo>
                  <a:pt x="35560" y="158750"/>
                </a:lnTo>
                <a:lnTo>
                  <a:pt x="256540" y="25400"/>
                </a:lnTo>
                <a:lnTo>
                  <a:pt x="0" y="0"/>
                </a:lnTo>
                <a:close/>
              </a:path>
            </a:pathLst>
          </a:custGeom>
          <a:solidFill>
            <a:srgbClr val="000000"/>
          </a:solidFill>
        </p:spPr>
        <p:txBody>
          <a:bodyPr wrap="square" lIns="0" tIns="0" rIns="0" bIns="0" rtlCol="0"/>
          <a:lstStyle/>
          <a:p>
            <a:endParaRPr/>
          </a:p>
        </p:txBody>
      </p:sp>
      <p:sp>
        <p:nvSpPr>
          <p:cNvPr id="7" name="object 6"/>
          <p:cNvSpPr/>
          <p:nvPr/>
        </p:nvSpPr>
        <p:spPr>
          <a:xfrm>
            <a:off x="4932040" y="2564904"/>
            <a:ext cx="2529840" cy="822960"/>
          </a:xfrm>
          <a:custGeom>
            <a:avLst/>
            <a:gdLst/>
            <a:ahLst/>
            <a:cxnLst/>
            <a:rect l="l" t="t" r="r" b="b"/>
            <a:pathLst>
              <a:path w="2529840" h="822960">
                <a:moveTo>
                  <a:pt x="0" y="822959"/>
                </a:moveTo>
                <a:lnTo>
                  <a:pt x="2529840" y="0"/>
                </a:lnTo>
              </a:path>
            </a:pathLst>
          </a:custGeom>
          <a:ln w="36659">
            <a:solidFill>
              <a:srgbClr val="000000"/>
            </a:solidFill>
          </a:ln>
        </p:spPr>
        <p:txBody>
          <a:bodyPr wrap="square" lIns="0" tIns="0" rIns="0" bIns="0" rtlCol="0"/>
          <a:lstStyle/>
          <a:p>
            <a:endParaRPr/>
          </a:p>
        </p:txBody>
      </p:sp>
      <p:sp>
        <p:nvSpPr>
          <p:cNvPr id="8" name="object 7"/>
          <p:cNvSpPr/>
          <p:nvPr/>
        </p:nvSpPr>
        <p:spPr>
          <a:xfrm>
            <a:off x="7426321" y="2491244"/>
            <a:ext cx="257810" cy="153670"/>
          </a:xfrm>
          <a:custGeom>
            <a:avLst/>
            <a:gdLst/>
            <a:ahLst/>
            <a:cxnLst/>
            <a:rect l="l" t="t" r="r" b="b"/>
            <a:pathLst>
              <a:path w="257809" h="153669">
                <a:moveTo>
                  <a:pt x="0" y="0"/>
                </a:moveTo>
                <a:lnTo>
                  <a:pt x="50800" y="153670"/>
                </a:lnTo>
                <a:lnTo>
                  <a:pt x="257809" y="1270"/>
                </a:lnTo>
                <a:lnTo>
                  <a:pt x="0" y="0"/>
                </a:lnTo>
                <a:close/>
              </a:path>
            </a:pathLst>
          </a:custGeom>
          <a:solidFill>
            <a:srgbClr val="000000"/>
          </a:solidFill>
        </p:spPr>
        <p:txBody>
          <a:bodyPr wrap="square" lIns="0" tIns="0" rIns="0" bIns="0" rtlCol="0"/>
          <a:lstStyle/>
          <a:p>
            <a:endParaRPr/>
          </a:p>
        </p:txBody>
      </p:sp>
      <p:sp>
        <p:nvSpPr>
          <p:cNvPr id="9" name="object 8"/>
          <p:cNvSpPr/>
          <p:nvPr/>
        </p:nvSpPr>
        <p:spPr>
          <a:xfrm>
            <a:off x="4932040" y="3070364"/>
            <a:ext cx="2520950" cy="317500"/>
          </a:xfrm>
          <a:custGeom>
            <a:avLst/>
            <a:gdLst/>
            <a:ahLst/>
            <a:cxnLst/>
            <a:rect l="l" t="t" r="r" b="b"/>
            <a:pathLst>
              <a:path w="2520950" h="317500">
                <a:moveTo>
                  <a:pt x="0" y="317499"/>
                </a:moveTo>
                <a:lnTo>
                  <a:pt x="2520949" y="0"/>
                </a:lnTo>
              </a:path>
            </a:pathLst>
          </a:custGeom>
          <a:ln w="36659">
            <a:solidFill>
              <a:srgbClr val="000000"/>
            </a:solidFill>
          </a:ln>
        </p:spPr>
        <p:txBody>
          <a:bodyPr wrap="square" lIns="0" tIns="0" rIns="0" bIns="0" rtlCol="0"/>
          <a:lstStyle/>
          <a:p>
            <a:endParaRPr/>
          </a:p>
        </p:txBody>
      </p:sp>
      <p:sp>
        <p:nvSpPr>
          <p:cNvPr id="10" name="object 9"/>
          <p:cNvSpPr/>
          <p:nvPr/>
        </p:nvSpPr>
        <p:spPr>
          <a:xfrm>
            <a:off x="7431400" y="2990354"/>
            <a:ext cx="252729" cy="161290"/>
          </a:xfrm>
          <a:custGeom>
            <a:avLst/>
            <a:gdLst/>
            <a:ahLst/>
            <a:cxnLst/>
            <a:rect l="l" t="t" r="r" b="b"/>
            <a:pathLst>
              <a:path w="252729" h="161289">
                <a:moveTo>
                  <a:pt x="0" y="0"/>
                </a:moveTo>
                <a:lnTo>
                  <a:pt x="20320" y="161289"/>
                </a:lnTo>
                <a:lnTo>
                  <a:pt x="252729" y="50800"/>
                </a:lnTo>
                <a:lnTo>
                  <a:pt x="0" y="0"/>
                </a:lnTo>
                <a:close/>
              </a:path>
            </a:pathLst>
          </a:custGeom>
          <a:solidFill>
            <a:srgbClr val="000000"/>
          </a:solidFill>
        </p:spPr>
        <p:txBody>
          <a:bodyPr wrap="square" lIns="0" tIns="0" rIns="0" bIns="0" rtlCol="0"/>
          <a:lstStyle/>
          <a:p>
            <a:endParaRPr/>
          </a:p>
        </p:txBody>
      </p:sp>
      <p:sp>
        <p:nvSpPr>
          <p:cNvPr id="11" name="object 10"/>
          <p:cNvSpPr/>
          <p:nvPr/>
        </p:nvSpPr>
        <p:spPr>
          <a:xfrm>
            <a:off x="4923151" y="3320554"/>
            <a:ext cx="2518410" cy="59690"/>
          </a:xfrm>
          <a:custGeom>
            <a:avLst/>
            <a:gdLst/>
            <a:ahLst/>
            <a:cxnLst/>
            <a:rect l="l" t="t" r="r" b="b"/>
            <a:pathLst>
              <a:path w="2518409" h="59689">
                <a:moveTo>
                  <a:pt x="0" y="59689"/>
                </a:moveTo>
                <a:lnTo>
                  <a:pt x="2518409" y="0"/>
                </a:lnTo>
              </a:path>
            </a:pathLst>
          </a:custGeom>
          <a:ln w="36659">
            <a:solidFill>
              <a:srgbClr val="000000"/>
            </a:solidFill>
          </a:ln>
        </p:spPr>
        <p:txBody>
          <a:bodyPr wrap="square" lIns="0" tIns="0" rIns="0" bIns="0" rtlCol="0"/>
          <a:lstStyle/>
          <a:p>
            <a:endParaRPr/>
          </a:p>
        </p:txBody>
      </p:sp>
      <p:sp>
        <p:nvSpPr>
          <p:cNvPr id="12" name="object 11"/>
          <p:cNvSpPr/>
          <p:nvPr/>
        </p:nvSpPr>
        <p:spPr>
          <a:xfrm>
            <a:off x="7428861" y="3239273"/>
            <a:ext cx="246379" cy="163830"/>
          </a:xfrm>
          <a:custGeom>
            <a:avLst/>
            <a:gdLst/>
            <a:ahLst/>
            <a:cxnLst/>
            <a:rect l="l" t="t" r="r" b="b"/>
            <a:pathLst>
              <a:path w="246379" h="163830">
                <a:moveTo>
                  <a:pt x="0" y="0"/>
                </a:moveTo>
                <a:lnTo>
                  <a:pt x="3810" y="163830"/>
                </a:lnTo>
                <a:lnTo>
                  <a:pt x="246379" y="76200"/>
                </a:lnTo>
                <a:lnTo>
                  <a:pt x="0" y="0"/>
                </a:lnTo>
                <a:close/>
              </a:path>
            </a:pathLst>
          </a:custGeom>
          <a:solidFill>
            <a:srgbClr val="000000"/>
          </a:solidFill>
        </p:spPr>
        <p:txBody>
          <a:bodyPr wrap="square" lIns="0" tIns="0" rIns="0" bIns="0" rtlCol="0"/>
          <a:lstStyle/>
          <a:p>
            <a:endParaRPr/>
          </a:p>
        </p:txBody>
      </p:sp>
      <p:sp>
        <p:nvSpPr>
          <p:cNvPr id="13" name="object 12"/>
          <p:cNvSpPr/>
          <p:nvPr/>
        </p:nvSpPr>
        <p:spPr>
          <a:xfrm>
            <a:off x="4914260" y="3359923"/>
            <a:ext cx="2537460" cy="210820"/>
          </a:xfrm>
          <a:custGeom>
            <a:avLst/>
            <a:gdLst/>
            <a:ahLst/>
            <a:cxnLst/>
            <a:rect l="l" t="t" r="r" b="b"/>
            <a:pathLst>
              <a:path w="2537459" h="210819">
                <a:moveTo>
                  <a:pt x="0" y="0"/>
                </a:moveTo>
                <a:lnTo>
                  <a:pt x="2537460" y="210819"/>
                </a:lnTo>
              </a:path>
            </a:pathLst>
          </a:custGeom>
          <a:ln w="36659">
            <a:solidFill>
              <a:srgbClr val="000000"/>
            </a:solidFill>
          </a:ln>
        </p:spPr>
        <p:txBody>
          <a:bodyPr wrap="square" lIns="0" tIns="0" rIns="0" bIns="0" rtlCol="0"/>
          <a:lstStyle/>
          <a:p>
            <a:endParaRPr/>
          </a:p>
        </p:txBody>
      </p:sp>
      <p:sp>
        <p:nvSpPr>
          <p:cNvPr id="14" name="object 13"/>
          <p:cNvSpPr/>
          <p:nvPr/>
        </p:nvSpPr>
        <p:spPr>
          <a:xfrm>
            <a:off x="7433940" y="3488194"/>
            <a:ext cx="250190" cy="162560"/>
          </a:xfrm>
          <a:custGeom>
            <a:avLst/>
            <a:gdLst/>
            <a:ahLst/>
            <a:cxnLst/>
            <a:rect l="l" t="t" r="r" b="b"/>
            <a:pathLst>
              <a:path w="250190" h="162560">
                <a:moveTo>
                  <a:pt x="13970" y="0"/>
                </a:moveTo>
                <a:lnTo>
                  <a:pt x="0" y="162560"/>
                </a:lnTo>
                <a:lnTo>
                  <a:pt x="250190" y="101600"/>
                </a:lnTo>
                <a:lnTo>
                  <a:pt x="13970" y="0"/>
                </a:lnTo>
                <a:close/>
              </a:path>
            </a:pathLst>
          </a:custGeom>
          <a:solidFill>
            <a:srgbClr val="000000"/>
          </a:solidFill>
        </p:spPr>
        <p:txBody>
          <a:bodyPr wrap="square" lIns="0" tIns="0" rIns="0" bIns="0" rtlCol="0"/>
          <a:lstStyle/>
          <a:p>
            <a:endParaRPr/>
          </a:p>
        </p:txBody>
      </p:sp>
      <p:sp>
        <p:nvSpPr>
          <p:cNvPr id="15" name="object 14"/>
          <p:cNvSpPr/>
          <p:nvPr/>
        </p:nvSpPr>
        <p:spPr>
          <a:xfrm>
            <a:off x="4905371" y="3372623"/>
            <a:ext cx="2548890" cy="450850"/>
          </a:xfrm>
          <a:custGeom>
            <a:avLst/>
            <a:gdLst/>
            <a:ahLst/>
            <a:cxnLst/>
            <a:rect l="l" t="t" r="r" b="b"/>
            <a:pathLst>
              <a:path w="2548890" h="450850">
                <a:moveTo>
                  <a:pt x="0" y="0"/>
                </a:moveTo>
                <a:lnTo>
                  <a:pt x="2548890" y="450850"/>
                </a:lnTo>
              </a:path>
            </a:pathLst>
          </a:custGeom>
          <a:ln w="36659">
            <a:solidFill>
              <a:srgbClr val="000000"/>
            </a:solidFill>
          </a:ln>
        </p:spPr>
        <p:txBody>
          <a:bodyPr wrap="square" lIns="0" tIns="0" rIns="0" bIns="0" rtlCol="0"/>
          <a:lstStyle/>
          <a:p>
            <a:endParaRPr/>
          </a:p>
        </p:txBody>
      </p:sp>
      <p:sp>
        <p:nvSpPr>
          <p:cNvPr id="16" name="object 15"/>
          <p:cNvSpPr/>
          <p:nvPr/>
        </p:nvSpPr>
        <p:spPr>
          <a:xfrm>
            <a:off x="7428861" y="3740923"/>
            <a:ext cx="255270" cy="160020"/>
          </a:xfrm>
          <a:custGeom>
            <a:avLst/>
            <a:gdLst/>
            <a:ahLst/>
            <a:cxnLst/>
            <a:rect l="l" t="t" r="r" b="b"/>
            <a:pathLst>
              <a:path w="255270" h="160019">
                <a:moveTo>
                  <a:pt x="29210" y="0"/>
                </a:moveTo>
                <a:lnTo>
                  <a:pt x="0" y="160019"/>
                </a:lnTo>
                <a:lnTo>
                  <a:pt x="255270" y="123189"/>
                </a:lnTo>
                <a:lnTo>
                  <a:pt x="29210" y="0"/>
                </a:lnTo>
                <a:close/>
              </a:path>
            </a:pathLst>
          </a:custGeom>
          <a:solidFill>
            <a:srgbClr val="000000"/>
          </a:solidFill>
        </p:spPr>
        <p:txBody>
          <a:bodyPr wrap="square" lIns="0" tIns="0" rIns="0" bIns="0" rtlCol="0"/>
          <a:lstStyle/>
          <a:p>
            <a:endParaRPr/>
          </a:p>
        </p:txBody>
      </p:sp>
      <p:sp>
        <p:nvSpPr>
          <p:cNvPr id="17" name="object 16"/>
          <p:cNvSpPr/>
          <p:nvPr/>
        </p:nvSpPr>
        <p:spPr>
          <a:xfrm>
            <a:off x="4932040" y="4933453"/>
            <a:ext cx="2515870" cy="565150"/>
          </a:xfrm>
          <a:custGeom>
            <a:avLst/>
            <a:gdLst/>
            <a:ahLst/>
            <a:cxnLst/>
            <a:rect l="l" t="t" r="r" b="b"/>
            <a:pathLst>
              <a:path w="2515870" h="565150">
                <a:moveTo>
                  <a:pt x="0" y="565149"/>
                </a:moveTo>
                <a:lnTo>
                  <a:pt x="2515869" y="0"/>
                </a:lnTo>
              </a:path>
            </a:pathLst>
          </a:custGeom>
          <a:ln w="36659">
            <a:solidFill>
              <a:srgbClr val="000000"/>
            </a:solidFill>
          </a:ln>
        </p:spPr>
        <p:txBody>
          <a:bodyPr wrap="square" lIns="0" tIns="0" rIns="0" bIns="0" rtlCol="0"/>
          <a:lstStyle/>
          <a:p>
            <a:endParaRPr/>
          </a:p>
        </p:txBody>
      </p:sp>
      <p:sp>
        <p:nvSpPr>
          <p:cNvPr id="18" name="object 17"/>
          <p:cNvSpPr/>
          <p:nvPr/>
        </p:nvSpPr>
        <p:spPr>
          <a:xfrm>
            <a:off x="7418700" y="4855984"/>
            <a:ext cx="256540" cy="158750"/>
          </a:xfrm>
          <a:custGeom>
            <a:avLst/>
            <a:gdLst/>
            <a:ahLst/>
            <a:cxnLst/>
            <a:rect l="l" t="t" r="r" b="b"/>
            <a:pathLst>
              <a:path w="256540" h="158750">
                <a:moveTo>
                  <a:pt x="0" y="0"/>
                </a:moveTo>
                <a:lnTo>
                  <a:pt x="35559" y="158750"/>
                </a:lnTo>
                <a:lnTo>
                  <a:pt x="256539" y="25400"/>
                </a:lnTo>
                <a:lnTo>
                  <a:pt x="0" y="0"/>
                </a:lnTo>
                <a:close/>
              </a:path>
            </a:pathLst>
          </a:custGeom>
          <a:solidFill>
            <a:srgbClr val="000000"/>
          </a:solidFill>
        </p:spPr>
        <p:txBody>
          <a:bodyPr wrap="square" lIns="0" tIns="0" rIns="0" bIns="0" rtlCol="0"/>
          <a:lstStyle/>
          <a:p>
            <a:endParaRPr/>
          </a:p>
        </p:txBody>
      </p:sp>
      <p:sp>
        <p:nvSpPr>
          <p:cNvPr id="19" name="object 18"/>
          <p:cNvSpPr/>
          <p:nvPr/>
        </p:nvSpPr>
        <p:spPr>
          <a:xfrm>
            <a:off x="4923151" y="4679453"/>
            <a:ext cx="2529840" cy="822960"/>
          </a:xfrm>
          <a:custGeom>
            <a:avLst/>
            <a:gdLst/>
            <a:ahLst/>
            <a:cxnLst/>
            <a:rect l="l" t="t" r="r" b="b"/>
            <a:pathLst>
              <a:path w="2529840" h="822960">
                <a:moveTo>
                  <a:pt x="0" y="822959"/>
                </a:moveTo>
                <a:lnTo>
                  <a:pt x="2529839" y="0"/>
                </a:lnTo>
              </a:path>
            </a:pathLst>
          </a:custGeom>
          <a:ln w="36659">
            <a:solidFill>
              <a:srgbClr val="000000"/>
            </a:solidFill>
          </a:ln>
        </p:spPr>
        <p:txBody>
          <a:bodyPr wrap="square" lIns="0" tIns="0" rIns="0" bIns="0" rtlCol="0"/>
          <a:lstStyle/>
          <a:p>
            <a:endParaRPr/>
          </a:p>
        </p:txBody>
      </p:sp>
      <p:sp>
        <p:nvSpPr>
          <p:cNvPr id="20" name="object 19"/>
          <p:cNvSpPr/>
          <p:nvPr/>
        </p:nvSpPr>
        <p:spPr>
          <a:xfrm>
            <a:off x="7417431" y="4605794"/>
            <a:ext cx="257810" cy="154940"/>
          </a:xfrm>
          <a:custGeom>
            <a:avLst/>
            <a:gdLst/>
            <a:ahLst/>
            <a:cxnLst/>
            <a:rect l="l" t="t" r="r" b="b"/>
            <a:pathLst>
              <a:path w="257809" h="154939">
                <a:moveTo>
                  <a:pt x="0" y="0"/>
                </a:moveTo>
                <a:lnTo>
                  <a:pt x="50800" y="154939"/>
                </a:lnTo>
                <a:lnTo>
                  <a:pt x="257809" y="1269"/>
                </a:lnTo>
                <a:lnTo>
                  <a:pt x="0" y="0"/>
                </a:lnTo>
                <a:close/>
              </a:path>
            </a:pathLst>
          </a:custGeom>
          <a:solidFill>
            <a:srgbClr val="000000"/>
          </a:solidFill>
        </p:spPr>
        <p:txBody>
          <a:bodyPr wrap="square" lIns="0" tIns="0" rIns="0" bIns="0" rtlCol="0"/>
          <a:lstStyle/>
          <a:p>
            <a:endParaRPr/>
          </a:p>
        </p:txBody>
      </p:sp>
      <p:sp>
        <p:nvSpPr>
          <p:cNvPr id="21" name="object 20"/>
          <p:cNvSpPr/>
          <p:nvPr/>
        </p:nvSpPr>
        <p:spPr>
          <a:xfrm>
            <a:off x="4923151" y="5184914"/>
            <a:ext cx="2520950" cy="317500"/>
          </a:xfrm>
          <a:custGeom>
            <a:avLst/>
            <a:gdLst/>
            <a:ahLst/>
            <a:cxnLst/>
            <a:rect l="l" t="t" r="r" b="b"/>
            <a:pathLst>
              <a:path w="2520950" h="317500">
                <a:moveTo>
                  <a:pt x="0" y="317499"/>
                </a:moveTo>
                <a:lnTo>
                  <a:pt x="2520950" y="0"/>
                </a:lnTo>
              </a:path>
            </a:pathLst>
          </a:custGeom>
          <a:ln w="36659">
            <a:solidFill>
              <a:srgbClr val="000000"/>
            </a:solidFill>
          </a:ln>
        </p:spPr>
        <p:txBody>
          <a:bodyPr wrap="square" lIns="0" tIns="0" rIns="0" bIns="0" rtlCol="0"/>
          <a:lstStyle/>
          <a:p>
            <a:endParaRPr/>
          </a:p>
        </p:txBody>
      </p:sp>
      <p:sp>
        <p:nvSpPr>
          <p:cNvPr id="22" name="object 21"/>
          <p:cNvSpPr/>
          <p:nvPr/>
        </p:nvSpPr>
        <p:spPr>
          <a:xfrm>
            <a:off x="7422511" y="5106173"/>
            <a:ext cx="252729" cy="161290"/>
          </a:xfrm>
          <a:custGeom>
            <a:avLst/>
            <a:gdLst/>
            <a:ahLst/>
            <a:cxnLst/>
            <a:rect l="l" t="t" r="r" b="b"/>
            <a:pathLst>
              <a:path w="252729" h="161289">
                <a:moveTo>
                  <a:pt x="0" y="0"/>
                </a:moveTo>
                <a:lnTo>
                  <a:pt x="20320" y="161290"/>
                </a:lnTo>
                <a:lnTo>
                  <a:pt x="252729" y="49530"/>
                </a:lnTo>
                <a:lnTo>
                  <a:pt x="0" y="0"/>
                </a:lnTo>
                <a:close/>
              </a:path>
            </a:pathLst>
          </a:custGeom>
          <a:solidFill>
            <a:srgbClr val="000000"/>
          </a:solidFill>
        </p:spPr>
        <p:txBody>
          <a:bodyPr wrap="square" lIns="0" tIns="0" rIns="0" bIns="0" rtlCol="0"/>
          <a:lstStyle/>
          <a:p>
            <a:endParaRPr/>
          </a:p>
        </p:txBody>
      </p:sp>
      <p:sp>
        <p:nvSpPr>
          <p:cNvPr id="23" name="object 22"/>
          <p:cNvSpPr/>
          <p:nvPr/>
        </p:nvSpPr>
        <p:spPr>
          <a:xfrm>
            <a:off x="4914260" y="5436373"/>
            <a:ext cx="2518410" cy="58419"/>
          </a:xfrm>
          <a:custGeom>
            <a:avLst/>
            <a:gdLst/>
            <a:ahLst/>
            <a:cxnLst/>
            <a:rect l="l" t="t" r="r" b="b"/>
            <a:pathLst>
              <a:path w="2518409" h="58420">
                <a:moveTo>
                  <a:pt x="0" y="58420"/>
                </a:moveTo>
                <a:lnTo>
                  <a:pt x="2518410" y="0"/>
                </a:lnTo>
              </a:path>
            </a:pathLst>
          </a:custGeom>
          <a:ln w="36659">
            <a:solidFill>
              <a:srgbClr val="000000"/>
            </a:solidFill>
          </a:ln>
        </p:spPr>
        <p:txBody>
          <a:bodyPr wrap="square" lIns="0" tIns="0" rIns="0" bIns="0" rtlCol="0"/>
          <a:lstStyle/>
          <a:p>
            <a:endParaRPr/>
          </a:p>
        </p:txBody>
      </p:sp>
      <p:sp>
        <p:nvSpPr>
          <p:cNvPr id="24" name="object 23"/>
          <p:cNvSpPr/>
          <p:nvPr/>
        </p:nvSpPr>
        <p:spPr>
          <a:xfrm>
            <a:off x="7419971" y="5355094"/>
            <a:ext cx="246379" cy="162560"/>
          </a:xfrm>
          <a:custGeom>
            <a:avLst/>
            <a:gdLst/>
            <a:ahLst/>
            <a:cxnLst/>
            <a:rect l="l" t="t" r="r" b="b"/>
            <a:pathLst>
              <a:path w="246379" h="162560">
                <a:moveTo>
                  <a:pt x="0" y="0"/>
                </a:moveTo>
                <a:lnTo>
                  <a:pt x="3809" y="162559"/>
                </a:lnTo>
                <a:lnTo>
                  <a:pt x="246379" y="74930"/>
                </a:lnTo>
                <a:lnTo>
                  <a:pt x="0" y="0"/>
                </a:lnTo>
                <a:close/>
              </a:path>
            </a:pathLst>
          </a:custGeom>
          <a:solidFill>
            <a:srgbClr val="000000"/>
          </a:solidFill>
        </p:spPr>
        <p:txBody>
          <a:bodyPr wrap="square" lIns="0" tIns="0" rIns="0" bIns="0" rtlCol="0"/>
          <a:lstStyle/>
          <a:p>
            <a:endParaRPr/>
          </a:p>
        </p:txBody>
      </p:sp>
      <p:sp>
        <p:nvSpPr>
          <p:cNvPr id="25" name="object 24"/>
          <p:cNvSpPr/>
          <p:nvPr/>
        </p:nvSpPr>
        <p:spPr>
          <a:xfrm>
            <a:off x="4905371" y="5474473"/>
            <a:ext cx="2537460" cy="210820"/>
          </a:xfrm>
          <a:custGeom>
            <a:avLst/>
            <a:gdLst/>
            <a:ahLst/>
            <a:cxnLst/>
            <a:rect l="l" t="t" r="r" b="b"/>
            <a:pathLst>
              <a:path w="2537459" h="210820">
                <a:moveTo>
                  <a:pt x="0" y="0"/>
                </a:moveTo>
                <a:lnTo>
                  <a:pt x="2537460" y="210820"/>
                </a:lnTo>
              </a:path>
            </a:pathLst>
          </a:custGeom>
          <a:ln w="36659">
            <a:solidFill>
              <a:srgbClr val="000000"/>
            </a:solidFill>
          </a:ln>
        </p:spPr>
        <p:txBody>
          <a:bodyPr wrap="square" lIns="0" tIns="0" rIns="0" bIns="0" rtlCol="0"/>
          <a:lstStyle/>
          <a:p>
            <a:endParaRPr/>
          </a:p>
        </p:txBody>
      </p:sp>
      <p:sp>
        <p:nvSpPr>
          <p:cNvPr id="26" name="object 25"/>
          <p:cNvSpPr/>
          <p:nvPr/>
        </p:nvSpPr>
        <p:spPr>
          <a:xfrm>
            <a:off x="7425050" y="5602744"/>
            <a:ext cx="250190" cy="162560"/>
          </a:xfrm>
          <a:custGeom>
            <a:avLst/>
            <a:gdLst/>
            <a:ahLst/>
            <a:cxnLst/>
            <a:rect l="l" t="t" r="r" b="b"/>
            <a:pathLst>
              <a:path w="250190" h="162560">
                <a:moveTo>
                  <a:pt x="13970" y="0"/>
                </a:moveTo>
                <a:lnTo>
                  <a:pt x="0" y="162559"/>
                </a:lnTo>
                <a:lnTo>
                  <a:pt x="250189" y="101600"/>
                </a:lnTo>
                <a:lnTo>
                  <a:pt x="13970" y="0"/>
                </a:lnTo>
                <a:close/>
              </a:path>
            </a:pathLst>
          </a:custGeom>
          <a:solidFill>
            <a:srgbClr val="000000"/>
          </a:solidFill>
        </p:spPr>
        <p:txBody>
          <a:bodyPr wrap="square" lIns="0" tIns="0" rIns="0" bIns="0" rtlCol="0"/>
          <a:lstStyle/>
          <a:p>
            <a:endParaRPr/>
          </a:p>
        </p:txBody>
      </p:sp>
      <p:sp>
        <p:nvSpPr>
          <p:cNvPr id="27" name="object 26"/>
          <p:cNvSpPr/>
          <p:nvPr/>
        </p:nvSpPr>
        <p:spPr>
          <a:xfrm>
            <a:off x="4895210" y="5487173"/>
            <a:ext cx="2550160" cy="450850"/>
          </a:xfrm>
          <a:custGeom>
            <a:avLst/>
            <a:gdLst/>
            <a:ahLst/>
            <a:cxnLst/>
            <a:rect l="l" t="t" r="r" b="b"/>
            <a:pathLst>
              <a:path w="2550159" h="450850">
                <a:moveTo>
                  <a:pt x="0" y="0"/>
                </a:moveTo>
                <a:lnTo>
                  <a:pt x="2550160" y="450850"/>
                </a:lnTo>
              </a:path>
            </a:pathLst>
          </a:custGeom>
          <a:ln w="36659">
            <a:solidFill>
              <a:srgbClr val="000000"/>
            </a:solidFill>
          </a:ln>
        </p:spPr>
        <p:txBody>
          <a:bodyPr wrap="square" lIns="0" tIns="0" rIns="0" bIns="0" rtlCol="0"/>
          <a:lstStyle/>
          <a:p>
            <a:endParaRPr/>
          </a:p>
        </p:txBody>
      </p:sp>
      <p:sp>
        <p:nvSpPr>
          <p:cNvPr id="28" name="object 27"/>
          <p:cNvSpPr/>
          <p:nvPr/>
        </p:nvSpPr>
        <p:spPr>
          <a:xfrm>
            <a:off x="7419971" y="5855473"/>
            <a:ext cx="255270" cy="161290"/>
          </a:xfrm>
          <a:custGeom>
            <a:avLst/>
            <a:gdLst/>
            <a:ahLst/>
            <a:cxnLst/>
            <a:rect l="l" t="t" r="r" b="b"/>
            <a:pathLst>
              <a:path w="255270" h="161289">
                <a:moveTo>
                  <a:pt x="29209" y="0"/>
                </a:moveTo>
                <a:lnTo>
                  <a:pt x="0" y="161290"/>
                </a:lnTo>
                <a:lnTo>
                  <a:pt x="255269" y="123190"/>
                </a:lnTo>
                <a:lnTo>
                  <a:pt x="29209" y="0"/>
                </a:lnTo>
                <a:close/>
              </a:path>
            </a:pathLst>
          </a:custGeom>
          <a:solidFill>
            <a:srgbClr val="000000"/>
          </a:solidFill>
        </p:spPr>
        <p:txBody>
          <a:bodyPr wrap="square" lIns="0" tIns="0" rIns="0" bIns="0" rtlCol="0"/>
          <a:lstStyle/>
          <a:p>
            <a:endParaRPr/>
          </a:p>
        </p:txBody>
      </p:sp>
      <p:sp>
        <p:nvSpPr>
          <p:cNvPr id="29" name="object 28"/>
          <p:cNvSpPr/>
          <p:nvPr/>
        </p:nvSpPr>
        <p:spPr>
          <a:xfrm>
            <a:off x="4932040" y="338659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30" name="object 29"/>
          <p:cNvSpPr/>
          <p:nvPr/>
        </p:nvSpPr>
        <p:spPr>
          <a:xfrm>
            <a:off x="4967601" y="3377704"/>
            <a:ext cx="17780" cy="5080"/>
          </a:xfrm>
          <a:custGeom>
            <a:avLst/>
            <a:gdLst/>
            <a:ahLst/>
            <a:cxnLst/>
            <a:rect l="l" t="t" r="r" b="b"/>
            <a:pathLst>
              <a:path w="17779" h="5080">
                <a:moveTo>
                  <a:pt x="0" y="5079"/>
                </a:moveTo>
                <a:lnTo>
                  <a:pt x="17779" y="0"/>
                </a:lnTo>
              </a:path>
            </a:pathLst>
          </a:custGeom>
          <a:ln w="36659">
            <a:solidFill>
              <a:srgbClr val="FF3333"/>
            </a:solidFill>
          </a:ln>
        </p:spPr>
        <p:txBody>
          <a:bodyPr wrap="square" lIns="0" tIns="0" rIns="0" bIns="0" rtlCol="0"/>
          <a:lstStyle/>
          <a:p>
            <a:endParaRPr/>
          </a:p>
        </p:txBody>
      </p:sp>
      <p:sp>
        <p:nvSpPr>
          <p:cNvPr id="31" name="object 30"/>
          <p:cNvSpPr/>
          <p:nvPr/>
        </p:nvSpPr>
        <p:spPr>
          <a:xfrm>
            <a:off x="5003160" y="337008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32" name="object 31"/>
          <p:cNvSpPr/>
          <p:nvPr/>
        </p:nvSpPr>
        <p:spPr>
          <a:xfrm>
            <a:off x="5039990" y="3362464"/>
            <a:ext cx="16510" cy="3810"/>
          </a:xfrm>
          <a:custGeom>
            <a:avLst/>
            <a:gdLst/>
            <a:ahLst/>
            <a:cxnLst/>
            <a:rect l="l" t="t" r="r" b="b"/>
            <a:pathLst>
              <a:path w="16510" h="3810">
                <a:moveTo>
                  <a:pt x="0" y="3810"/>
                </a:moveTo>
                <a:lnTo>
                  <a:pt x="16510" y="0"/>
                </a:lnTo>
              </a:path>
            </a:pathLst>
          </a:custGeom>
          <a:ln w="36659">
            <a:solidFill>
              <a:srgbClr val="FF3333"/>
            </a:solidFill>
          </a:ln>
        </p:spPr>
        <p:txBody>
          <a:bodyPr wrap="square" lIns="0" tIns="0" rIns="0" bIns="0" rtlCol="0"/>
          <a:lstStyle/>
          <a:p>
            <a:endParaRPr/>
          </a:p>
        </p:txBody>
      </p:sp>
      <p:sp>
        <p:nvSpPr>
          <p:cNvPr id="33" name="object 32"/>
          <p:cNvSpPr/>
          <p:nvPr/>
        </p:nvSpPr>
        <p:spPr>
          <a:xfrm>
            <a:off x="5075551" y="3353573"/>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34" name="object 33"/>
          <p:cNvSpPr/>
          <p:nvPr/>
        </p:nvSpPr>
        <p:spPr>
          <a:xfrm>
            <a:off x="5111110" y="3345954"/>
            <a:ext cx="17780" cy="3810"/>
          </a:xfrm>
          <a:custGeom>
            <a:avLst/>
            <a:gdLst/>
            <a:ahLst/>
            <a:cxnLst/>
            <a:rect l="l" t="t" r="r" b="b"/>
            <a:pathLst>
              <a:path w="17779" h="3810">
                <a:moveTo>
                  <a:pt x="0" y="3809"/>
                </a:moveTo>
                <a:lnTo>
                  <a:pt x="17780" y="0"/>
                </a:lnTo>
              </a:path>
            </a:pathLst>
          </a:custGeom>
          <a:ln w="36659">
            <a:solidFill>
              <a:srgbClr val="FF3333"/>
            </a:solidFill>
          </a:ln>
        </p:spPr>
        <p:txBody>
          <a:bodyPr wrap="square" lIns="0" tIns="0" rIns="0" bIns="0" rtlCol="0"/>
          <a:lstStyle/>
          <a:p>
            <a:endParaRPr/>
          </a:p>
        </p:txBody>
      </p:sp>
      <p:sp>
        <p:nvSpPr>
          <p:cNvPr id="35" name="object 34"/>
          <p:cNvSpPr/>
          <p:nvPr/>
        </p:nvSpPr>
        <p:spPr>
          <a:xfrm>
            <a:off x="5146671" y="333833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36" name="object 35"/>
          <p:cNvSpPr/>
          <p:nvPr/>
        </p:nvSpPr>
        <p:spPr>
          <a:xfrm>
            <a:off x="5182231" y="332944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37" name="object 36"/>
          <p:cNvSpPr/>
          <p:nvPr/>
        </p:nvSpPr>
        <p:spPr>
          <a:xfrm>
            <a:off x="5217790" y="3321823"/>
            <a:ext cx="19050" cy="3810"/>
          </a:xfrm>
          <a:custGeom>
            <a:avLst/>
            <a:gdLst/>
            <a:ahLst/>
            <a:cxnLst/>
            <a:rect l="l" t="t" r="r" b="b"/>
            <a:pathLst>
              <a:path w="19050" h="3810">
                <a:moveTo>
                  <a:pt x="0" y="3809"/>
                </a:moveTo>
                <a:lnTo>
                  <a:pt x="19050" y="0"/>
                </a:lnTo>
              </a:path>
            </a:pathLst>
          </a:custGeom>
          <a:ln w="36659">
            <a:solidFill>
              <a:srgbClr val="FF3333"/>
            </a:solidFill>
          </a:ln>
        </p:spPr>
        <p:txBody>
          <a:bodyPr wrap="square" lIns="0" tIns="0" rIns="0" bIns="0" rtlCol="0"/>
          <a:lstStyle/>
          <a:p>
            <a:endParaRPr/>
          </a:p>
        </p:txBody>
      </p:sp>
      <p:sp>
        <p:nvSpPr>
          <p:cNvPr id="38" name="object 37"/>
          <p:cNvSpPr/>
          <p:nvPr/>
        </p:nvSpPr>
        <p:spPr>
          <a:xfrm>
            <a:off x="5254621" y="3314204"/>
            <a:ext cx="17780" cy="3810"/>
          </a:xfrm>
          <a:custGeom>
            <a:avLst/>
            <a:gdLst/>
            <a:ahLst/>
            <a:cxnLst/>
            <a:rect l="l" t="t" r="r" b="b"/>
            <a:pathLst>
              <a:path w="17779" h="3810">
                <a:moveTo>
                  <a:pt x="0" y="3809"/>
                </a:moveTo>
                <a:lnTo>
                  <a:pt x="17780" y="0"/>
                </a:lnTo>
              </a:path>
            </a:pathLst>
          </a:custGeom>
          <a:ln w="36659">
            <a:solidFill>
              <a:srgbClr val="FF3333"/>
            </a:solidFill>
          </a:ln>
        </p:spPr>
        <p:txBody>
          <a:bodyPr wrap="square" lIns="0" tIns="0" rIns="0" bIns="0" rtlCol="0"/>
          <a:lstStyle/>
          <a:p>
            <a:endParaRPr/>
          </a:p>
        </p:txBody>
      </p:sp>
      <p:sp>
        <p:nvSpPr>
          <p:cNvPr id="39" name="object 38"/>
          <p:cNvSpPr/>
          <p:nvPr/>
        </p:nvSpPr>
        <p:spPr>
          <a:xfrm>
            <a:off x="5290181" y="330531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40" name="object 39"/>
          <p:cNvSpPr/>
          <p:nvPr/>
        </p:nvSpPr>
        <p:spPr>
          <a:xfrm>
            <a:off x="5325740" y="329769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41" name="object 40"/>
          <p:cNvSpPr/>
          <p:nvPr/>
        </p:nvSpPr>
        <p:spPr>
          <a:xfrm>
            <a:off x="5361301" y="3290073"/>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42" name="object 41"/>
          <p:cNvSpPr/>
          <p:nvPr/>
        </p:nvSpPr>
        <p:spPr>
          <a:xfrm>
            <a:off x="5398131" y="3281183"/>
            <a:ext cx="16510" cy="3810"/>
          </a:xfrm>
          <a:custGeom>
            <a:avLst/>
            <a:gdLst/>
            <a:ahLst/>
            <a:cxnLst/>
            <a:rect l="l" t="t" r="r" b="b"/>
            <a:pathLst>
              <a:path w="16510" h="3810">
                <a:moveTo>
                  <a:pt x="0" y="3810"/>
                </a:moveTo>
                <a:lnTo>
                  <a:pt x="16510" y="0"/>
                </a:lnTo>
              </a:path>
            </a:pathLst>
          </a:custGeom>
          <a:ln w="36659">
            <a:solidFill>
              <a:srgbClr val="FF3333"/>
            </a:solidFill>
          </a:ln>
        </p:spPr>
        <p:txBody>
          <a:bodyPr wrap="square" lIns="0" tIns="0" rIns="0" bIns="0" rtlCol="0"/>
          <a:lstStyle/>
          <a:p>
            <a:endParaRPr/>
          </a:p>
        </p:txBody>
      </p:sp>
      <p:sp>
        <p:nvSpPr>
          <p:cNvPr id="43" name="object 42"/>
          <p:cNvSpPr/>
          <p:nvPr/>
        </p:nvSpPr>
        <p:spPr>
          <a:xfrm>
            <a:off x="5433690" y="327356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44" name="object 43"/>
          <p:cNvSpPr/>
          <p:nvPr/>
        </p:nvSpPr>
        <p:spPr>
          <a:xfrm>
            <a:off x="5469251" y="326594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45" name="object 44"/>
          <p:cNvSpPr/>
          <p:nvPr/>
        </p:nvSpPr>
        <p:spPr>
          <a:xfrm>
            <a:off x="5504810" y="3257054"/>
            <a:ext cx="17780" cy="3810"/>
          </a:xfrm>
          <a:custGeom>
            <a:avLst/>
            <a:gdLst/>
            <a:ahLst/>
            <a:cxnLst/>
            <a:rect l="l" t="t" r="r" b="b"/>
            <a:pathLst>
              <a:path w="17779" h="3810">
                <a:moveTo>
                  <a:pt x="0" y="3809"/>
                </a:moveTo>
                <a:lnTo>
                  <a:pt x="17780" y="0"/>
                </a:lnTo>
              </a:path>
            </a:pathLst>
          </a:custGeom>
          <a:ln w="36659">
            <a:solidFill>
              <a:srgbClr val="FF3333"/>
            </a:solidFill>
          </a:ln>
        </p:spPr>
        <p:txBody>
          <a:bodyPr wrap="square" lIns="0" tIns="0" rIns="0" bIns="0" rtlCol="0"/>
          <a:lstStyle/>
          <a:p>
            <a:endParaRPr/>
          </a:p>
        </p:txBody>
      </p:sp>
      <p:sp>
        <p:nvSpPr>
          <p:cNvPr id="46" name="object 45"/>
          <p:cNvSpPr/>
          <p:nvPr/>
        </p:nvSpPr>
        <p:spPr>
          <a:xfrm>
            <a:off x="5540371" y="324943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47" name="object 46"/>
          <p:cNvSpPr/>
          <p:nvPr/>
        </p:nvSpPr>
        <p:spPr>
          <a:xfrm>
            <a:off x="5575931" y="3241814"/>
            <a:ext cx="19050" cy="3810"/>
          </a:xfrm>
          <a:custGeom>
            <a:avLst/>
            <a:gdLst/>
            <a:ahLst/>
            <a:cxnLst/>
            <a:rect l="l" t="t" r="r" b="b"/>
            <a:pathLst>
              <a:path w="19050" h="3810">
                <a:moveTo>
                  <a:pt x="0" y="3809"/>
                </a:moveTo>
                <a:lnTo>
                  <a:pt x="19050" y="0"/>
                </a:lnTo>
              </a:path>
            </a:pathLst>
          </a:custGeom>
          <a:ln w="36659">
            <a:solidFill>
              <a:srgbClr val="FF3333"/>
            </a:solidFill>
          </a:ln>
        </p:spPr>
        <p:txBody>
          <a:bodyPr wrap="square" lIns="0" tIns="0" rIns="0" bIns="0" rtlCol="0"/>
          <a:lstStyle/>
          <a:p>
            <a:endParaRPr/>
          </a:p>
        </p:txBody>
      </p:sp>
      <p:sp>
        <p:nvSpPr>
          <p:cNvPr id="48" name="object 47"/>
          <p:cNvSpPr/>
          <p:nvPr/>
        </p:nvSpPr>
        <p:spPr>
          <a:xfrm>
            <a:off x="5612760" y="323292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49" name="object 48"/>
          <p:cNvSpPr/>
          <p:nvPr/>
        </p:nvSpPr>
        <p:spPr>
          <a:xfrm>
            <a:off x="5648321" y="3225304"/>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50" name="object 49"/>
          <p:cNvSpPr/>
          <p:nvPr/>
        </p:nvSpPr>
        <p:spPr>
          <a:xfrm>
            <a:off x="5683881" y="3216414"/>
            <a:ext cx="17780" cy="5080"/>
          </a:xfrm>
          <a:custGeom>
            <a:avLst/>
            <a:gdLst/>
            <a:ahLst/>
            <a:cxnLst/>
            <a:rect l="l" t="t" r="r" b="b"/>
            <a:pathLst>
              <a:path w="17779" h="5080">
                <a:moveTo>
                  <a:pt x="0" y="5079"/>
                </a:moveTo>
                <a:lnTo>
                  <a:pt x="17779" y="0"/>
                </a:lnTo>
              </a:path>
            </a:pathLst>
          </a:custGeom>
          <a:ln w="36659">
            <a:solidFill>
              <a:srgbClr val="FF3333"/>
            </a:solidFill>
          </a:ln>
        </p:spPr>
        <p:txBody>
          <a:bodyPr wrap="square" lIns="0" tIns="0" rIns="0" bIns="0" rtlCol="0"/>
          <a:lstStyle/>
          <a:p>
            <a:endParaRPr/>
          </a:p>
        </p:txBody>
      </p:sp>
      <p:sp>
        <p:nvSpPr>
          <p:cNvPr id="51" name="object 50"/>
          <p:cNvSpPr/>
          <p:nvPr/>
        </p:nvSpPr>
        <p:spPr>
          <a:xfrm>
            <a:off x="5719440" y="320879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52" name="object 51"/>
          <p:cNvSpPr/>
          <p:nvPr/>
        </p:nvSpPr>
        <p:spPr>
          <a:xfrm>
            <a:off x="5756271" y="320117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53" name="object 52"/>
          <p:cNvSpPr/>
          <p:nvPr/>
        </p:nvSpPr>
        <p:spPr>
          <a:xfrm>
            <a:off x="5791831" y="319228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54" name="object 53"/>
          <p:cNvSpPr/>
          <p:nvPr/>
        </p:nvSpPr>
        <p:spPr>
          <a:xfrm>
            <a:off x="5827390" y="318466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55" name="object 54"/>
          <p:cNvSpPr/>
          <p:nvPr/>
        </p:nvSpPr>
        <p:spPr>
          <a:xfrm>
            <a:off x="5862951" y="317704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56" name="object 55"/>
          <p:cNvSpPr/>
          <p:nvPr/>
        </p:nvSpPr>
        <p:spPr>
          <a:xfrm>
            <a:off x="5898510" y="3168154"/>
            <a:ext cx="19050" cy="3810"/>
          </a:xfrm>
          <a:custGeom>
            <a:avLst/>
            <a:gdLst/>
            <a:ahLst/>
            <a:cxnLst/>
            <a:rect l="l" t="t" r="r" b="b"/>
            <a:pathLst>
              <a:path w="19050" h="3810">
                <a:moveTo>
                  <a:pt x="0" y="3810"/>
                </a:moveTo>
                <a:lnTo>
                  <a:pt x="19050" y="0"/>
                </a:lnTo>
              </a:path>
            </a:pathLst>
          </a:custGeom>
          <a:ln w="36659">
            <a:solidFill>
              <a:srgbClr val="FF3333"/>
            </a:solidFill>
          </a:ln>
        </p:spPr>
        <p:txBody>
          <a:bodyPr wrap="square" lIns="0" tIns="0" rIns="0" bIns="0" rtlCol="0"/>
          <a:lstStyle/>
          <a:p>
            <a:endParaRPr/>
          </a:p>
        </p:txBody>
      </p:sp>
      <p:sp>
        <p:nvSpPr>
          <p:cNvPr id="57" name="object 56"/>
          <p:cNvSpPr/>
          <p:nvPr/>
        </p:nvSpPr>
        <p:spPr>
          <a:xfrm>
            <a:off x="5935340" y="316053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58" name="object 57"/>
          <p:cNvSpPr/>
          <p:nvPr/>
        </p:nvSpPr>
        <p:spPr>
          <a:xfrm>
            <a:off x="5970901" y="315291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59" name="object 58"/>
          <p:cNvSpPr/>
          <p:nvPr/>
        </p:nvSpPr>
        <p:spPr>
          <a:xfrm>
            <a:off x="6006460" y="314402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60" name="object 59"/>
          <p:cNvSpPr/>
          <p:nvPr/>
        </p:nvSpPr>
        <p:spPr>
          <a:xfrm>
            <a:off x="6042021" y="3136404"/>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61" name="object 60"/>
          <p:cNvSpPr/>
          <p:nvPr/>
        </p:nvSpPr>
        <p:spPr>
          <a:xfrm>
            <a:off x="6077581" y="3128783"/>
            <a:ext cx="19050" cy="3810"/>
          </a:xfrm>
          <a:custGeom>
            <a:avLst/>
            <a:gdLst/>
            <a:ahLst/>
            <a:cxnLst/>
            <a:rect l="l" t="t" r="r" b="b"/>
            <a:pathLst>
              <a:path w="19050" h="3810">
                <a:moveTo>
                  <a:pt x="0" y="3810"/>
                </a:moveTo>
                <a:lnTo>
                  <a:pt x="19050" y="0"/>
                </a:lnTo>
              </a:path>
            </a:pathLst>
          </a:custGeom>
          <a:ln w="36659">
            <a:solidFill>
              <a:srgbClr val="FF3333"/>
            </a:solidFill>
          </a:ln>
        </p:spPr>
        <p:txBody>
          <a:bodyPr wrap="square" lIns="0" tIns="0" rIns="0" bIns="0" rtlCol="0"/>
          <a:lstStyle/>
          <a:p>
            <a:endParaRPr/>
          </a:p>
        </p:txBody>
      </p:sp>
      <p:sp>
        <p:nvSpPr>
          <p:cNvPr id="62" name="object 61"/>
          <p:cNvSpPr/>
          <p:nvPr/>
        </p:nvSpPr>
        <p:spPr>
          <a:xfrm>
            <a:off x="6114410" y="3119894"/>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63" name="object 62"/>
          <p:cNvSpPr/>
          <p:nvPr/>
        </p:nvSpPr>
        <p:spPr>
          <a:xfrm>
            <a:off x="6149971" y="311227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64" name="object 63"/>
          <p:cNvSpPr/>
          <p:nvPr/>
        </p:nvSpPr>
        <p:spPr>
          <a:xfrm>
            <a:off x="6185531" y="310465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65" name="object 64"/>
          <p:cNvSpPr/>
          <p:nvPr/>
        </p:nvSpPr>
        <p:spPr>
          <a:xfrm>
            <a:off x="6221090" y="309576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66" name="object 65"/>
          <p:cNvSpPr/>
          <p:nvPr/>
        </p:nvSpPr>
        <p:spPr>
          <a:xfrm>
            <a:off x="6257921" y="3088144"/>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67" name="object 66"/>
          <p:cNvSpPr/>
          <p:nvPr/>
        </p:nvSpPr>
        <p:spPr>
          <a:xfrm>
            <a:off x="6293481" y="308052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68" name="object 67"/>
          <p:cNvSpPr/>
          <p:nvPr/>
        </p:nvSpPr>
        <p:spPr>
          <a:xfrm>
            <a:off x="6329040" y="307163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69" name="object 68"/>
          <p:cNvSpPr/>
          <p:nvPr/>
        </p:nvSpPr>
        <p:spPr>
          <a:xfrm>
            <a:off x="6364600" y="306401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70" name="object 69"/>
          <p:cNvSpPr/>
          <p:nvPr/>
        </p:nvSpPr>
        <p:spPr>
          <a:xfrm>
            <a:off x="6400161" y="3056394"/>
            <a:ext cx="19050" cy="3810"/>
          </a:xfrm>
          <a:custGeom>
            <a:avLst/>
            <a:gdLst/>
            <a:ahLst/>
            <a:cxnLst/>
            <a:rect l="l" t="t" r="r" b="b"/>
            <a:pathLst>
              <a:path w="19050" h="3810">
                <a:moveTo>
                  <a:pt x="0" y="3810"/>
                </a:moveTo>
                <a:lnTo>
                  <a:pt x="19050" y="0"/>
                </a:lnTo>
              </a:path>
            </a:pathLst>
          </a:custGeom>
          <a:ln w="36659">
            <a:solidFill>
              <a:srgbClr val="FF3333"/>
            </a:solidFill>
          </a:ln>
        </p:spPr>
        <p:txBody>
          <a:bodyPr wrap="square" lIns="0" tIns="0" rIns="0" bIns="0" rtlCol="0"/>
          <a:lstStyle/>
          <a:p>
            <a:endParaRPr/>
          </a:p>
        </p:txBody>
      </p:sp>
      <p:sp>
        <p:nvSpPr>
          <p:cNvPr id="71" name="object 70"/>
          <p:cNvSpPr/>
          <p:nvPr/>
        </p:nvSpPr>
        <p:spPr>
          <a:xfrm>
            <a:off x="6435721" y="3047504"/>
            <a:ext cx="19050" cy="3810"/>
          </a:xfrm>
          <a:custGeom>
            <a:avLst/>
            <a:gdLst/>
            <a:ahLst/>
            <a:cxnLst/>
            <a:rect l="l" t="t" r="r" b="b"/>
            <a:pathLst>
              <a:path w="19050" h="3810">
                <a:moveTo>
                  <a:pt x="0" y="3810"/>
                </a:moveTo>
                <a:lnTo>
                  <a:pt x="19050" y="0"/>
                </a:lnTo>
              </a:path>
            </a:pathLst>
          </a:custGeom>
          <a:ln w="36659">
            <a:solidFill>
              <a:srgbClr val="FF3333"/>
            </a:solidFill>
          </a:ln>
        </p:spPr>
        <p:txBody>
          <a:bodyPr wrap="square" lIns="0" tIns="0" rIns="0" bIns="0" rtlCol="0"/>
          <a:lstStyle/>
          <a:p>
            <a:endParaRPr/>
          </a:p>
        </p:txBody>
      </p:sp>
      <p:sp>
        <p:nvSpPr>
          <p:cNvPr id="72" name="object 71"/>
          <p:cNvSpPr/>
          <p:nvPr/>
        </p:nvSpPr>
        <p:spPr>
          <a:xfrm>
            <a:off x="6472550" y="303988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73" name="object 72"/>
          <p:cNvSpPr/>
          <p:nvPr/>
        </p:nvSpPr>
        <p:spPr>
          <a:xfrm>
            <a:off x="6508111" y="3030994"/>
            <a:ext cx="17780" cy="5080"/>
          </a:xfrm>
          <a:custGeom>
            <a:avLst/>
            <a:gdLst/>
            <a:ahLst/>
            <a:cxnLst/>
            <a:rect l="l" t="t" r="r" b="b"/>
            <a:pathLst>
              <a:path w="17779" h="5080">
                <a:moveTo>
                  <a:pt x="0" y="5079"/>
                </a:moveTo>
                <a:lnTo>
                  <a:pt x="17779" y="0"/>
                </a:lnTo>
              </a:path>
            </a:pathLst>
          </a:custGeom>
          <a:ln w="36659">
            <a:solidFill>
              <a:srgbClr val="FF3333"/>
            </a:solidFill>
          </a:ln>
        </p:spPr>
        <p:txBody>
          <a:bodyPr wrap="square" lIns="0" tIns="0" rIns="0" bIns="0" rtlCol="0"/>
          <a:lstStyle/>
          <a:p>
            <a:endParaRPr/>
          </a:p>
        </p:txBody>
      </p:sp>
      <p:sp>
        <p:nvSpPr>
          <p:cNvPr id="74" name="object 73"/>
          <p:cNvSpPr/>
          <p:nvPr/>
        </p:nvSpPr>
        <p:spPr>
          <a:xfrm>
            <a:off x="6543671" y="302337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75" name="object 74"/>
          <p:cNvSpPr/>
          <p:nvPr/>
        </p:nvSpPr>
        <p:spPr>
          <a:xfrm>
            <a:off x="6579231" y="301575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76" name="object 75"/>
          <p:cNvSpPr/>
          <p:nvPr/>
        </p:nvSpPr>
        <p:spPr>
          <a:xfrm>
            <a:off x="6616061" y="300686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77" name="object 76"/>
          <p:cNvSpPr/>
          <p:nvPr/>
        </p:nvSpPr>
        <p:spPr>
          <a:xfrm>
            <a:off x="6651621" y="299924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78" name="object 77"/>
          <p:cNvSpPr/>
          <p:nvPr/>
        </p:nvSpPr>
        <p:spPr>
          <a:xfrm>
            <a:off x="6687181" y="299162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79" name="object 78"/>
          <p:cNvSpPr/>
          <p:nvPr/>
        </p:nvSpPr>
        <p:spPr>
          <a:xfrm>
            <a:off x="6722740" y="298273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80" name="object 79"/>
          <p:cNvSpPr/>
          <p:nvPr/>
        </p:nvSpPr>
        <p:spPr>
          <a:xfrm>
            <a:off x="6758300" y="2975114"/>
            <a:ext cx="19050" cy="3810"/>
          </a:xfrm>
          <a:custGeom>
            <a:avLst/>
            <a:gdLst/>
            <a:ahLst/>
            <a:cxnLst/>
            <a:rect l="l" t="t" r="r" b="b"/>
            <a:pathLst>
              <a:path w="19050" h="3810">
                <a:moveTo>
                  <a:pt x="0" y="3809"/>
                </a:moveTo>
                <a:lnTo>
                  <a:pt x="19050" y="0"/>
                </a:lnTo>
              </a:path>
            </a:pathLst>
          </a:custGeom>
          <a:ln w="36659">
            <a:solidFill>
              <a:srgbClr val="FF3333"/>
            </a:solidFill>
          </a:ln>
        </p:spPr>
        <p:txBody>
          <a:bodyPr wrap="square" lIns="0" tIns="0" rIns="0" bIns="0" rtlCol="0"/>
          <a:lstStyle/>
          <a:p>
            <a:endParaRPr/>
          </a:p>
        </p:txBody>
      </p:sp>
      <p:sp>
        <p:nvSpPr>
          <p:cNvPr id="81" name="object 80"/>
          <p:cNvSpPr/>
          <p:nvPr/>
        </p:nvSpPr>
        <p:spPr>
          <a:xfrm>
            <a:off x="6795131" y="296749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82" name="object 81"/>
          <p:cNvSpPr/>
          <p:nvPr/>
        </p:nvSpPr>
        <p:spPr>
          <a:xfrm>
            <a:off x="6830690" y="2958604"/>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83" name="object 82"/>
          <p:cNvSpPr/>
          <p:nvPr/>
        </p:nvSpPr>
        <p:spPr>
          <a:xfrm>
            <a:off x="6866250" y="295098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84" name="object 83"/>
          <p:cNvSpPr/>
          <p:nvPr/>
        </p:nvSpPr>
        <p:spPr>
          <a:xfrm>
            <a:off x="6901811" y="294336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85" name="object 84"/>
          <p:cNvSpPr/>
          <p:nvPr/>
        </p:nvSpPr>
        <p:spPr>
          <a:xfrm>
            <a:off x="6938640" y="2934473"/>
            <a:ext cx="16510" cy="3810"/>
          </a:xfrm>
          <a:custGeom>
            <a:avLst/>
            <a:gdLst/>
            <a:ahLst/>
            <a:cxnLst/>
            <a:rect l="l" t="t" r="r" b="b"/>
            <a:pathLst>
              <a:path w="16509" h="3810">
                <a:moveTo>
                  <a:pt x="0" y="3810"/>
                </a:moveTo>
                <a:lnTo>
                  <a:pt x="16510" y="0"/>
                </a:lnTo>
              </a:path>
            </a:pathLst>
          </a:custGeom>
          <a:ln w="36659">
            <a:solidFill>
              <a:srgbClr val="FF3333"/>
            </a:solidFill>
          </a:ln>
        </p:spPr>
        <p:txBody>
          <a:bodyPr wrap="square" lIns="0" tIns="0" rIns="0" bIns="0" rtlCol="0"/>
          <a:lstStyle/>
          <a:p>
            <a:endParaRPr/>
          </a:p>
        </p:txBody>
      </p:sp>
      <p:sp>
        <p:nvSpPr>
          <p:cNvPr id="86" name="object 85"/>
          <p:cNvSpPr/>
          <p:nvPr/>
        </p:nvSpPr>
        <p:spPr>
          <a:xfrm>
            <a:off x="6974200" y="292685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87" name="object 86"/>
          <p:cNvSpPr/>
          <p:nvPr/>
        </p:nvSpPr>
        <p:spPr>
          <a:xfrm>
            <a:off x="7009761" y="291923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88" name="object 87"/>
          <p:cNvSpPr/>
          <p:nvPr/>
        </p:nvSpPr>
        <p:spPr>
          <a:xfrm>
            <a:off x="7045321" y="2910344"/>
            <a:ext cx="17780" cy="5080"/>
          </a:xfrm>
          <a:custGeom>
            <a:avLst/>
            <a:gdLst/>
            <a:ahLst/>
            <a:cxnLst/>
            <a:rect l="l" t="t" r="r" b="b"/>
            <a:pathLst>
              <a:path w="17779" h="5080">
                <a:moveTo>
                  <a:pt x="0" y="5079"/>
                </a:moveTo>
                <a:lnTo>
                  <a:pt x="17779" y="0"/>
                </a:lnTo>
              </a:path>
            </a:pathLst>
          </a:custGeom>
          <a:ln w="36659">
            <a:solidFill>
              <a:srgbClr val="FF3333"/>
            </a:solidFill>
          </a:ln>
        </p:spPr>
        <p:txBody>
          <a:bodyPr wrap="square" lIns="0" tIns="0" rIns="0" bIns="0" rtlCol="0"/>
          <a:lstStyle/>
          <a:p>
            <a:endParaRPr/>
          </a:p>
        </p:txBody>
      </p:sp>
      <p:sp>
        <p:nvSpPr>
          <p:cNvPr id="89" name="object 88"/>
          <p:cNvSpPr/>
          <p:nvPr/>
        </p:nvSpPr>
        <p:spPr>
          <a:xfrm>
            <a:off x="7080881" y="290272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90" name="object 89"/>
          <p:cNvSpPr/>
          <p:nvPr/>
        </p:nvSpPr>
        <p:spPr>
          <a:xfrm>
            <a:off x="7116440" y="2895104"/>
            <a:ext cx="19050" cy="3810"/>
          </a:xfrm>
          <a:custGeom>
            <a:avLst/>
            <a:gdLst/>
            <a:ahLst/>
            <a:cxnLst/>
            <a:rect l="l" t="t" r="r" b="b"/>
            <a:pathLst>
              <a:path w="19050" h="3810">
                <a:moveTo>
                  <a:pt x="0" y="3810"/>
                </a:moveTo>
                <a:lnTo>
                  <a:pt x="19050" y="0"/>
                </a:lnTo>
              </a:path>
            </a:pathLst>
          </a:custGeom>
          <a:ln w="36659">
            <a:solidFill>
              <a:srgbClr val="FF3333"/>
            </a:solidFill>
          </a:ln>
        </p:spPr>
        <p:txBody>
          <a:bodyPr wrap="square" lIns="0" tIns="0" rIns="0" bIns="0" rtlCol="0"/>
          <a:lstStyle/>
          <a:p>
            <a:endParaRPr/>
          </a:p>
        </p:txBody>
      </p:sp>
      <p:sp>
        <p:nvSpPr>
          <p:cNvPr id="91" name="object 90"/>
          <p:cNvSpPr/>
          <p:nvPr/>
        </p:nvSpPr>
        <p:spPr>
          <a:xfrm>
            <a:off x="7153271" y="2886214"/>
            <a:ext cx="17780" cy="3810"/>
          </a:xfrm>
          <a:custGeom>
            <a:avLst/>
            <a:gdLst/>
            <a:ahLst/>
            <a:cxnLst/>
            <a:rect l="l" t="t" r="r" b="b"/>
            <a:pathLst>
              <a:path w="17779" h="3810">
                <a:moveTo>
                  <a:pt x="0" y="3809"/>
                </a:moveTo>
                <a:lnTo>
                  <a:pt x="17779" y="0"/>
                </a:lnTo>
              </a:path>
            </a:pathLst>
          </a:custGeom>
          <a:ln w="36659">
            <a:solidFill>
              <a:srgbClr val="FF3333"/>
            </a:solidFill>
          </a:ln>
        </p:spPr>
        <p:txBody>
          <a:bodyPr wrap="square" lIns="0" tIns="0" rIns="0" bIns="0" rtlCol="0"/>
          <a:lstStyle/>
          <a:p>
            <a:endParaRPr/>
          </a:p>
        </p:txBody>
      </p:sp>
      <p:sp>
        <p:nvSpPr>
          <p:cNvPr id="92" name="object 91"/>
          <p:cNvSpPr/>
          <p:nvPr/>
        </p:nvSpPr>
        <p:spPr>
          <a:xfrm>
            <a:off x="7188831" y="287859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93" name="object 92"/>
          <p:cNvSpPr/>
          <p:nvPr/>
        </p:nvSpPr>
        <p:spPr>
          <a:xfrm>
            <a:off x="7224390" y="2869704"/>
            <a:ext cx="17780" cy="5080"/>
          </a:xfrm>
          <a:custGeom>
            <a:avLst/>
            <a:gdLst/>
            <a:ahLst/>
            <a:cxnLst/>
            <a:rect l="l" t="t" r="r" b="b"/>
            <a:pathLst>
              <a:path w="17779" h="5080">
                <a:moveTo>
                  <a:pt x="0" y="5079"/>
                </a:moveTo>
                <a:lnTo>
                  <a:pt x="17780" y="0"/>
                </a:lnTo>
              </a:path>
            </a:pathLst>
          </a:custGeom>
          <a:ln w="36659">
            <a:solidFill>
              <a:srgbClr val="FF3333"/>
            </a:solidFill>
          </a:ln>
        </p:spPr>
        <p:txBody>
          <a:bodyPr wrap="square" lIns="0" tIns="0" rIns="0" bIns="0" rtlCol="0"/>
          <a:lstStyle/>
          <a:p>
            <a:endParaRPr/>
          </a:p>
        </p:txBody>
      </p:sp>
      <p:sp>
        <p:nvSpPr>
          <p:cNvPr id="94" name="object 93"/>
          <p:cNvSpPr/>
          <p:nvPr/>
        </p:nvSpPr>
        <p:spPr>
          <a:xfrm>
            <a:off x="7259950" y="286208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95" name="object 94"/>
          <p:cNvSpPr/>
          <p:nvPr/>
        </p:nvSpPr>
        <p:spPr>
          <a:xfrm>
            <a:off x="7296781" y="2854464"/>
            <a:ext cx="16510" cy="3810"/>
          </a:xfrm>
          <a:custGeom>
            <a:avLst/>
            <a:gdLst/>
            <a:ahLst/>
            <a:cxnLst/>
            <a:rect l="l" t="t" r="r" b="b"/>
            <a:pathLst>
              <a:path w="16509" h="3810">
                <a:moveTo>
                  <a:pt x="0" y="3809"/>
                </a:moveTo>
                <a:lnTo>
                  <a:pt x="16509" y="0"/>
                </a:lnTo>
              </a:path>
            </a:pathLst>
          </a:custGeom>
          <a:ln w="36659">
            <a:solidFill>
              <a:srgbClr val="FF3333"/>
            </a:solidFill>
          </a:ln>
        </p:spPr>
        <p:txBody>
          <a:bodyPr wrap="square" lIns="0" tIns="0" rIns="0" bIns="0" rtlCol="0"/>
          <a:lstStyle/>
          <a:p>
            <a:endParaRPr/>
          </a:p>
        </p:txBody>
      </p:sp>
      <p:sp>
        <p:nvSpPr>
          <p:cNvPr id="96" name="object 95"/>
          <p:cNvSpPr/>
          <p:nvPr/>
        </p:nvSpPr>
        <p:spPr>
          <a:xfrm>
            <a:off x="7332340" y="2845573"/>
            <a:ext cx="17780" cy="3810"/>
          </a:xfrm>
          <a:custGeom>
            <a:avLst/>
            <a:gdLst/>
            <a:ahLst/>
            <a:cxnLst/>
            <a:rect l="l" t="t" r="r" b="b"/>
            <a:pathLst>
              <a:path w="17779" h="3810">
                <a:moveTo>
                  <a:pt x="0" y="3810"/>
                </a:moveTo>
                <a:lnTo>
                  <a:pt x="17780" y="0"/>
                </a:lnTo>
              </a:path>
            </a:pathLst>
          </a:custGeom>
          <a:ln w="36659">
            <a:solidFill>
              <a:srgbClr val="FF3333"/>
            </a:solidFill>
          </a:ln>
        </p:spPr>
        <p:txBody>
          <a:bodyPr wrap="square" lIns="0" tIns="0" rIns="0" bIns="0" rtlCol="0"/>
          <a:lstStyle/>
          <a:p>
            <a:endParaRPr/>
          </a:p>
        </p:txBody>
      </p:sp>
      <p:sp>
        <p:nvSpPr>
          <p:cNvPr id="97" name="object 96"/>
          <p:cNvSpPr/>
          <p:nvPr/>
        </p:nvSpPr>
        <p:spPr>
          <a:xfrm>
            <a:off x="7367900" y="2837954"/>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98" name="object 97"/>
          <p:cNvSpPr/>
          <p:nvPr/>
        </p:nvSpPr>
        <p:spPr>
          <a:xfrm>
            <a:off x="7403461" y="2830333"/>
            <a:ext cx="17780" cy="3810"/>
          </a:xfrm>
          <a:custGeom>
            <a:avLst/>
            <a:gdLst/>
            <a:ahLst/>
            <a:cxnLst/>
            <a:rect l="l" t="t" r="r" b="b"/>
            <a:pathLst>
              <a:path w="17779" h="3810">
                <a:moveTo>
                  <a:pt x="0" y="3810"/>
                </a:moveTo>
                <a:lnTo>
                  <a:pt x="17779" y="0"/>
                </a:lnTo>
              </a:path>
            </a:pathLst>
          </a:custGeom>
          <a:ln w="36659">
            <a:solidFill>
              <a:srgbClr val="FF3333"/>
            </a:solidFill>
          </a:ln>
        </p:spPr>
        <p:txBody>
          <a:bodyPr wrap="square" lIns="0" tIns="0" rIns="0" bIns="0" rtlCol="0"/>
          <a:lstStyle/>
          <a:p>
            <a:endParaRPr/>
          </a:p>
        </p:txBody>
      </p:sp>
      <p:sp>
        <p:nvSpPr>
          <p:cNvPr id="99" name="object 98"/>
          <p:cNvSpPr/>
          <p:nvPr/>
        </p:nvSpPr>
        <p:spPr>
          <a:xfrm>
            <a:off x="7439021" y="2823983"/>
            <a:ext cx="8890" cy="1270"/>
          </a:xfrm>
          <a:custGeom>
            <a:avLst/>
            <a:gdLst/>
            <a:ahLst/>
            <a:cxnLst/>
            <a:rect l="l" t="t" r="r" b="b"/>
            <a:pathLst>
              <a:path w="8890" h="1269">
                <a:moveTo>
                  <a:pt x="0" y="1270"/>
                </a:moveTo>
                <a:lnTo>
                  <a:pt x="8889" y="0"/>
                </a:lnTo>
              </a:path>
            </a:pathLst>
          </a:custGeom>
          <a:ln w="36659">
            <a:solidFill>
              <a:srgbClr val="FF3333"/>
            </a:solidFill>
          </a:ln>
        </p:spPr>
        <p:txBody>
          <a:bodyPr wrap="square" lIns="0" tIns="0" rIns="0" bIns="0" rtlCol="0"/>
          <a:lstStyle/>
          <a:p>
            <a:endParaRPr/>
          </a:p>
        </p:txBody>
      </p:sp>
      <p:sp>
        <p:nvSpPr>
          <p:cNvPr id="100" name="object 99"/>
          <p:cNvSpPr/>
          <p:nvPr/>
        </p:nvSpPr>
        <p:spPr>
          <a:xfrm>
            <a:off x="7418700" y="2746514"/>
            <a:ext cx="256540" cy="158750"/>
          </a:xfrm>
          <a:custGeom>
            <a:avLst/>
            <a:gdLst/>
            <a:ahLst/>
            <a:cxnLst/>
            <a:rect l="l" t="t" r="r" b="b"/>
            <a:pathLst>
              <a:path w="256540" h="158750">
                <a:moveTo>
                  <a:pt x="0" y="0"/>
                </a:moveTo>
                <a:lnTo>
                  <a:pt x="35559" y="158750"/>
                </a:lnTo>
                <a:lnTo>
                  <a:pt x="256539" y="26669"/>
                </a:lnTo>
                <a:lnTo>
                  <a:pt x="0" y="0"/>
                </a:lnTo>
                <a:close/>
              </a:path>
            </a:pathLst>
          </a:custGeom>
          <a:solidFill>
            <a:srgbClr val="FF3333"/>
          </a:solidFill>
        </p:spPr>
        <p:txBody>
          <a:bodyPr wrap="square" lIns="0" tIns="0" rIns="0" bIns="0" rtlCol="0"/>
          <a:lstStyle/>
          <a:p>
            <a:endParaRPr/>
          </a:p>
        </p:txBody>
      </p:sp>
      <p:sp>
        <p:nvSpPr>
          <p:cNvPr id="101" name="object 100"/>
          <p:cNvSpPr/>
          <p:nvPr/>
        </p:nvSpPr>
        <p:spPr>
          <a:xfrm>
            <a:off x="4914260" y="3385323"/>
            <a:ext cx="17780" cy="1270"/>
          </a:xfrm>
          <a:custGeom>
            <a:avLst/>
            <a:gdLst/>
            <a:ahLst/>
            <a:cxnLst/>
            <a:rect l="l" t="t" r="r" b="b"/>
            <a:pathLst>
              <a:path w="17779" h="1269">
                <a:moveTo>
                  <a:pt x="0" y="1269"/>
                </a:moveTo>
                <a:lnTo>
                  <a:pt x="17780" y="0"/>
                </a:lnTo>
              </a:path>
            </a:pathLst>
          </a:custGeom>
          <a:ln w="36659">
            <a:solidFill>
              <a:srgbClr val="FF3333"/>
            </a:solidFill>
          </a:ln>
        </p:spPr>
        <p:txBody>
          <a:bodyPr wrap="square" lIns="0" tIns="0" rIns="0" bIns="0" rtlCol="0"/>
          <a:lstStyle/>
          <a:p>
            <a:endParaRPr/>
          </a:p>
        </p:txBody>
      </p:sp>
      <p:sp>
        <p:nvSpPr>
          <p:cNvPr id="102" name="object 101"/>
          <p:cNvSpPr/>
          <p:nvPr/>
        </p:nvSpPr>
        <p:spPr>
          <a:xfrm>
            <a:off x="4951090" y="338405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03" name="object 102"/>
          <p:cNvSpPr/>
          <p:nvPr/>
        </p:nvSpPr>
        <p:spPr>
          <a:xfrm>
            <a:off x="4986651" y="338405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04" name="object 103"/>
          <p:cNvSpPr/>
          <p:nvPr/>
        </p:nvSpPr>
        <p:spPr>
          <a:xfrm>
            <a:off x="5023481" y="3382783"/>
            <a:ext cx="19050" cy="1270"/>
          </a:xfrm>
          <a:custGeom>
            <a:avLst/>
            <a:gdLst/>
            <a:ahLst/>
            <a:cxnLst/>
            <a:rect l="l" t="t" r="r" b="b"/>
            <a:pathLst>
              <a:path w="19050" h="1269">
                <a:moveTo>
                  <a:pt x="0" y="1270"/>
                </a:moveTo>
                <a:lnTo>
                  <a:pt x="19050" y="0"/>
                </a:lnTo>
              </a:path>
            </a:pathLst>
          </a:custGeom>
          <a:ln w="36659">
            <a:solidFill>
              <a:srgbClr val="FF3333"/>
            </a:solidFill>
          </a:ln>
        </p:spPr>
        <p:txBody>
          <a:bodyPr wrap="square" lIns="0" tIns="0" rIns="0" bIns="0" rtlCol="0"/>
          <a:lstStyle/>
          <a:p>
            <a:endParaRPr/>
          </a:p>
        </p:txBody>
      </p:sp>
      <p:sp>
        <p:nvSpPr>
          <p:cNvPr id="105" name="object 104"/>
          <p:cNvSpPr/>
          <p:nvPr/>
        </p:nvSpPr>
        <p:spPr>
          <a:xfrm>
            <a:off x="5060310" y="338151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06" name="object 105"/>
          <p:cNvSpPr/>
          <p:nvPr/>
        </p:nvSpPr>
        <p:spPr>
          <a:xfrm>
            <a:off x="5097140" y="338151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07" name="object 106"/>
          <p:cNvSpPr/>
          <p:nvPr/>
        </p:nvSpPr>
        <p:spPr>
          <a:xfrm>
            <a:off x="5133971" y="338024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08" name="object 107"/>
          <p:cNvSpPr/>
          <p:nvPr/>
        </p:nvSpPr>
        <p:spPr>
          <a:xfrm>
            <a:off x="5170801" y="3378973"/>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09" name="object 108"/>
          <p:cNvSpPr/>
          <p:nvPr/>
        </p:nvSpPr>
        <p:spPr>
          <a:xfrm>
            <a:off x="5207631" y="3378973"/>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10" name="object 109"/>
          <p:cNvSpPr/>
          <p:nvPr/>
        </p:nvSpPr>
        <p:spPr>
          <a:xfrm>
            <a:off x="5244460" y="3377704"/>
            <a:ext cx="17780" cy="0"/>
          </a:xfrm>
          <a:custGeom>
            <a:avLst/>
            <a:gdLst/>
            <a:ahLst/>
            <a:cxnLst/>
            <a:rect l="l" t="t" r="r" b="b"/>
            <a:pathLst>
              <a:path w="17779">
                <a:moveTo>
                  <a:pt x="8890" y="-18329"/>
                </a:moveTo>
                <a:lnTo>
                  <a:pt x="8890" y="18329"/>
                </a:lnTo>
              </a:path>
            </a:pathLst>
          </a:custGeom>
          <a:ln w="17780">
            <a:solidFill>
              <a:srgbClr val="FF3333"/>
            </a:solidFill>
          </a:ln>
        </p:spPr>
        <p:txBody>
          <a:bodyPr wrap="square" lIns="0" tIns="0" rIns="0" bIns="0" rtlCol="0"/>
          <a:lstStyle/>
          <a:p>
            <a:endParaRPr/>
          </a:p>
        </p:txBody>
      </p:sp>
      <p:sp>
        <p:nvSpPr>
          <p:cNvPr id="111" name="object 110"/>
          <p:cNvSpPr/>
          <p:nvPr/>
        </p:nvSpPr>
        <p:spPr>
          <a:xfrm>
            <a:off x="5281290" y="3376433"/>
            <a:ext cx="17780" cy="1270"/>
          </a:xfrm>
          <a:custGeom>
            <a:avLst/>
            <a:gdLst/>
            <a:ahLst/>
            <a:cxnLst/>
            <a:rect l="l" t="t" r="r" b="b"/>
            <a:pathLst>
              <a:path w="17779" h="1269">
                <a:moveTo>
                  <a:pt x="0" y="1270"/>
                </a:moveTo>
                <a:lnTo>
                  <a:pt x="17779" y="0"/>
                </a:lnTo>
              </a:path>
            </a:pathLst>
          </a:custGeom>
          <a:ln w="36659">
            <a:solidFill>
              <a:srgbClr val="FF3333"/>
            </a:solidFill>
          </a:ln>
        </p:spPr>
        <p:txBody>
          <a:bodyPr wrap="square" lIns="0" tIns="0" rIns="0" bIns="0" rtlCol="0"/>
          <a:lstStyle/>
          <a:p>
            <a:endParaRPr/>
          </a:p>
        </p:txBody>
      </p:sp>
      <p:sp>
        <p:nvSpPr>
          <p:cNvPr id="112" name="object 111"/>
          <p:cNvSpPr/>
          <p:nvPr/>
        </p:nvSpPr>
        <p:spPr>
          <a:xfrm>
            <a:off x="5318121" y="3376433"/>
            <a:ext cx="17780" cy="0"/>
          </a:xfrm>
          <a:custGeom>
            <a:avLst/>
            <a:gdLst/>
            <a:ahLst/>
            <a:cxnLst/>
            <a:rect l="l" t="t" r="r" b="b"/>
            <a:pathLst>
              <a:path w="17779">
                <a:moveTo>
                  <a:pt x="8889" y="-18329"/>
                </a:moveTo>
                <a:lnTo>
                  <a:pt x="8889" y="18329"/>
                </a:lnTo>
              </a:path>
            </a:pathLst>
          </a:custGeom>
          <a:ln w="17780">
            <a:solidFill>
              <a:srgbClr val="FF3333"/>
            </a:solidFill>
          </a:ln>
        </p:spPr>
        <p:txBody>
          <a:bodyPr wrap="square" lIns="0" tIns="0" rIns="0" bIns="0" rtlCol="0"/>
          <a:lstStyle/>
          <a:p>
            <a:endParaRPr/>
          </a:p>
        </p:txBody>
      </p:sp>
      <p:sp>
        <p:nvSpPr>
          <p:cNvPr id="113" name="object 112"/>
          <p:cNvSpPr/>
          <p:nvPr/>
        </p:nvSpPr>
        <p:spPr>
          <a:xfrm>
            <a:off x="5354951" y="3375164"/>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14" name="object 113"/>
          <p:cNvSpPr/>
          <p:nvPr/>
        </p:nvSpPr>
        <p:spPr>
          <a:xfrm>
            <a:off x="5391781" y="337389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15" name="object 114"/>
          <p:cNvSpPr/>
          <p:nvPr/>
        </p:nvSpPr>
        <p:spPr>
          <a:xfrm>
            <a:off x="5427340" y="337389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16" name="object 115"/>
          <p:cNvSpPr/>
          <p:nvPr/>
        </p:nvSpPr>
        <p:spPr>
          <a:xfrm>
            <a:off x="5464171" y="337262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17" name="object 116"/>
          <p:cNvSpPr/>
          <p:nvPr/>
        </p:nvSpPr>
        <p:spPr>
          <a:xfrm>
            <a:off x="5501001" y="337135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18" name="object 117"/>
          <p:cNvSpPr/>
          <p:nvPr/>
        </p:nvSpPr>
        <p:spPr>
          <a:xfrm>
            <a:off x="5537831" y="337135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19" name="object 118"/>
          <p:cNvSpPr/>
          <p:nvPr/>
        </p:nvSpPr>
        <p:spPr>
          <a:xfrm>
            <a:off x="5574660" y="3370083"/>
            <a:ext cx="17780" cy="0"/>
          </a:xfrm>
          <a:custGeom>
            <a:avLst/>
            <a:gdLst/>
            <a:ahLst/>
            <a:cxnLst/>
            <a:rect l="l" t="t" r="r" b="b"/>
            <a:pathLst>
              <a:path w="17779">
                <a:moveTo>
                  <a:pt x="8890" y="-18329"/>
                </a:moveTo>
                <a:lnTo>
                  <a:pt x="8890" y="18329"/>
                </a:lnTo>
              </a:path>
            </a:pathLst>
          </a:custGeom>
          <a:ln w="17780">
            <a:solidFill>
              <a:srgbClr val="FF3333"/>
            </a:solidFill>
          </a:ln>
        </p:spPr>
        <p:txBody>
          <a:bodyPr wrap="square" lIns="0" tIns="0" rIns="0" bIns="0" rtlCol="0"/>
          <a:lstStyle/>
          <a:p>
            <a:endParaRPr/>
          </a:p>
        </p:txBody>
      </p:sp>
      <p:sp>
        <p:nvSpPr>
          <p:cNvPr id="120" name="object 119"/>
          <p:cNvSpPr/>
          <p:nvPr/>
        </p:nvSpPr>
        <p:spPr>
          <a:xfrm>
            <a:off x="5611490" y="336881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21" name="object 120"/>
          <p:cNvSpPr/>
          <p:nvPr/>
        </p:nvSpPr>
        <p:spPr>
          <a:xfrm>
            <a:off x="5648321" y="3368814"/>
            <a:ext cx="17780" cy="0"/>
          </a:xfrm>
          <a:custGeom>
            <a:avLst/>
            <a:gdLst/>
            <a:ahLst/>
            <a:cxnLst/>
            <a:rect l="l" t="t" r="r" b="b"/>
            <a:pathLst>
              <a:path w="17779">
                <a:moveTo>
                  <a:pt x="8889" y="-18329"/>
                </a:moveTo>
                <a:lnTo>
                  <a:pt x="8889" y="18329"/>
                </a:lnTo>
              </a:path>
            </a:pathLst>
          </a:custGeom>
          <a:ln w="17780">
            <a:solidFill>
              <a:srgbClr val="FF3333"/>
            </a:solidFill>
          </a:ln>
        </p:spPr>
        <p:txBody>
          <a:bodyPr wrap="square" lIns="0" tIns="0" rIns="0" bIns="0" rtlCol="0"/>
          <a:lstStyle/>
          <a:p>
            <a:endParaRPr/>
          </a:p>
        </p:txBody>
      </p:sp>
      <p:sp>
        <p:nvSpPr>
          <p:cNvPr id="122" name="object 121"/>
          <p:cNvSpPr/>
          <p:nvPr/>
        </p:nvSpPr>
        <p:spPr>
          <a:xfrm>
            <a:off x="5685151" y="3367544"/>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23" name="object 122"/>
          <p:cNvSpPr/>
          <p:nvPr/>
        </p:nvSpPr>
        <p:spPr>
          <a:xfrm>
            <a:off x="5720710" y="3366273"/>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24" name="object 123"/>
          <p:cNvSpPr/>
          <p:nvPr/>
        </p:nvSpPr>
        <p:spPr>
          <a:xfrm>
            <a:off x="5757540" y="336627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25" name="object 124"/>
          <p:cNvSpPr/>
          <p:nvPr/>
        </p:nvSpPr>
        <p:spPr>
          <a:xfrm>
            <a:off x="5794371" y="336500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26" name="object 125"/>
          <p:cNvSpPr/>
          <p:nvPr/>
        </p:nvSpPr>
        <p:spPr>
          <a:xfrm>
            <a:off x="5831201" y="3363733"/>
            <a:ext cx="19050" cy="1270"/>
          </a:xfrm>
          <a:custGeom>
            <a:avLst/>
            <a:gdLst/>
            <a:ahLst/>
            <a:cxnLst/>
            <a:rect l="l" t="t" r="r" b="b"/>
            <a:pathLst>
              <a:path w="19050" h="1269">
                <a:moveTo>
                  <a:pt x="0" y="1270"/>
                </a:moveTo>
                <a:lnTo>
                  <a:pt x="19050" y="0"/>
                </a:lnTo>
              </a:path>
            </a:pathLst>
          </a:custGeom>
          <a:ln w="36659">
            <a:solidFill>
              <a:srgbClr val="FF3333"/>
            </a:solidFill>
          </a:ln>
        </p:spPr>
        <p:txBody>
          <a:bodyPr wrap="square" lIns="0" tIns="0" rIns="0" bIns="0" rtlCol="0"/>
          <a:lstStyle/>
          <a:p>
            <a:endParaRPr/>
          </a:p>
        </p:txBody>
      </p:sp>
      <p:sp>
        <p:nvSpPr>
          <p:cNvPr id="127" name="object 126"/>
          <p:cNvSpPr/>
          <p:nvPr/>
        </p:nvSpPr>
        <p:spPr>
          <a:xfrm>
            <a:off x="5868031" y="336246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28" name="object 127"/>
          <p:cNvSpPr/>
          <p:nvPr/>
        </p:nvSpPr>
        <p:spPr>
          <a:xfrm>
            <a:off x="5904860" y="3362464"/>
            <a:ext cx="17780" cy="0"/>
          </a:xfrm>
          <a:custGeom>
            <a:avLst/>
            <a:gdLst/>
            <a:ahLst/>
            <a:cxnLst/>
            <a:rect l="l" t="t" r="r" b="b"/>
            <a:pathLst>
              <a:path w="17779">
                <a:moveTo>
                  <a:pt x="8890" y="-18329"/>
                </a:moveTo>
                <a:lnTo>
                  <a:pt x="8890" y="18329"/>
                </a:lnTo>
              </a:path>
            </a:pathLst>
          </a:custGeom>
          <a:ln w="17780">
            <a:solidFill>
              <a:srgbClr val="FF3333"/>
            </a:solidFill>
          </a:ln>
        </p:spPr>
        <p:txBody>
          <a:bodyPr wrap="square" lIns="0" tIns="0" rIns="0" bIns="0" rtlCol="0"/>
          <a:lstStyle/>
          <a:p>
            <a:endParaRPr/>
          </a:p>
        </p:txBody>
      </p:sp>
      <p:sp>
        <p:nvSpPr>
          <p:cNvPr id="129" name="object 128"/>
          <p:cNvSpPr/>
          <p:nvPr/>
        </p:nvSpPr>
        <p:spPr>
          <a:xfrm>
            <a:off x="5941690" y="336119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30" name="object 129"/>
          <p:cNvSpPr/>
          <p:nvPr/>
        </p:nvSpPr>
        <p:spPr>
          <a:xfrm>
            <a:off x="5978521" y="3359923"/>
            <a:ext cx="17780" cy="1270"/>
          </a:xfrm>
          <a:custGeom>
            <a:avLst/>
            <a:gdLst/>
            <a:ahLst/>
            <a:cxnLst/>
            <a:rect l="l" t="t" r="r" b="b"/>
            <a:pathLst>
              <a:path w="17779" h="1269">
                <a:moveTo>
                  <a:pt x="0" y="1269"/>
                </a:moveTo>
                <a:lnTo>
                  <a:pt x="17780" y="0"/>
                </a:lnTo>
              </a:path>
            </a:pathLst>
          </a:custGeom>
          <a:ln w="36659">
            <a:solidFill>
              <a:srgbClr val="FF3333"/>
            </a:solidFill>
          </a:ln>
        </p:spPr>
        <p:txBody>
          <a:bodyPr wrap="square" lIns="0" tIns="0" rIns="0" bIns="0" rtlCol="0"/>
          <a:lstStyle/>
          <a:p>
            <a:endParaRPr/>
          </a:p>
        </p:txBody>
      </p:sp>
      <p:sp>
        <p:nvSpPr>
          <p:cNvPr id="131" name="object 130"/>
          <p:cNvSpPr/>
          <p:nvPr/>
        </p:nvSpPr>
        <p:spPr>
          <a:xfrm>
            <a:off x="6015351" y="3359923"/>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32" name="object 131"/>
          <p:cNvSpPr/>
          <p:nvPr/>
        </p:nvSpPr>
        <p:spPr>
          <a:xfrm>
            <a:off x="6052181" y="335865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33" name="object 132"/>
          <p:cNvSpPr/>
          <p:nvPr/>
        </p:nvSpPr>
        <p:spPr>
          <a:xfrm>
            <a:off x="6089010" y="3357383"/>
            <a:ext cx="17780" cy="1270"/>
          </a:xfrm>
          <a:custGeom>
            <a:avLst/>
            <a:gdLst/>
            <a:ahLst/>
            <a:cxnLst/>
            <a:rect l="l" t="t" r="r" b="b"/>
            <a:pathLst>
              <a:path w="17779" h="1269">
                <a:moveTo>
                  <a:pt x="0" y="1270"/>
                </a:moveTo>
                <a:lnTo>
                  <a:pt x="17780" y="0"/>
                </a:lnTo>
              </a:path>
            </a:pathLst>
          </a:custGeom>
          <a:ln w="36659">
            <a:solidFill>
              <a:srgbClr val="FF3333"/>
            </a:solidFill>
          </a:ln>
        </p:spPr>
        <p:txBody>
          <a:bodyPr wrap="square" lIns="0" tIns="0" rIns="0" bIns="0" rtlCol="0"/>
          <a:lstStyle/>
          <a:p>
            <a:endParaRPr/>
          </a:p>
        </p:txBody>
      </p:sp>
      <p:sp>
        <p:nvSpPr>
          <p:cNvPr id="134" name="object 133"/>
          <p:cNvSpPr/>
          <p:nvPr/>
        </p:nvSpPr>
        <p:spPr>
          <a:xfrm>
            <a:off x="6124571" y="335738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35" name="object 134"/>
          <p:cNvSpPr/>
          <p:nvPr/>
        </p:nvSpPr>
        <p:spPr>
          <a:xfrm>
            <a:off x="6161401" y="335611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36" name="object 135"/>
          <p:cNvSpPr/>
          <p:nvPr/>
        </p:nvSpPr>
        <p:spPr>
          <a:xfrm>
            <a:off x="6198231" y="335484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37" name="object 136"/>
          <p:cNvSpPr/>
          <p:nvPr/>
        </p:nvSpPr>
        <p:spPr>
          <a:xfrm>
            <a:off x="6235060" y="335484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38" name="object 137"/>
          <p:cNvSpPr/>
          <p:nvPr/>
        </p:nvSpPr>
        <p:spPr>
          <a:xfrm>
            <a:off x="6271890" y="335357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39" name="object 138"/>
          <p:cNvSpPr/>
          <p:nvPr/>
        </p:nvSpPr>
        <p:spPr>
          <a:xfrm>
            <a:off x="6308721" y="335230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40" name="object 139"/>
          <p:cNvSpPr/>
          <p:nvPr/>
        </p:nvSpPr>
        <p:spPr>
          <a:xfrm>
            <a:off x="6345551" y="3352304"/>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41" name="object 140"/>
          <p:cNvSpPr/>
          <p:nvPr/>
        </p:nvSpPr>
        <p:spPr>
          <a:xfrm>
            <a:off x="6382381" y="3351033"/>
            <a:ext cx="17780" cy="0"/>
          </a:xfrm>
          <a:custGeom>
            <a:avLst/>
            <a:gdLst/>
            <a:ahLst/>
            <a:cxnLst/>
            <a:rect l="l" t="t" r="r" b="b"/>
            <a:pathLst>
              <a:path w="17779">
                <a:moveTo>
                  <a:pt x="8890" y="-18329"/>
                </a:moveTo>
                <a:lnTo>
                  <a:pt x="8890" y="18329"/>
                </a:lnTo>
              </a:path>
            </a:pathLst>
          </a:custGeom>
          <a:ln w="17779">
            <a:solidFill>
              <a:srgbClr val="FF3333"/>
            </a:solidFill>
          </a:ln>
        </p:spPr>
        <p:txBody>
          <a:bodyPr wrap="square" lIns="0" tIns="0" rIns="0" bIns="0" rtlCol="0"/>
          <a:lstStyle/>
          <a:p>
            <a:endParaRPr/>
          </a:p>
        </p:txBody>
      </p:sp>
      <p:sp>
        <p:nvSpPr>
          <p:cNvPr id="142" name="object 141"/>
          <p:cNvSpPr/>
          <p:nvPr/>
        </p:nvSpPr>
        <p:spPr>
          <a:xfrm>
            <a:off x="6419211" y="334976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43" name="object 142"/>
          <p:cNvSpPr/>
          <p:nvPr/>
        </p:nvSpPr>
        <p:spPr>
          <a:xfrm>
            <a:off x="6456040" y="3349764"/>
            <a:ext cx="17780" cy="0"/>
          </a:xfrm>
          <a:custGeom>
            <a:avLst/>
            <a:gdLst/>
            <a:ahLst/>
            <a:cxnLst/>
            <a:rect l="l" t="t" r="r" b="b"/>
            <a:pathLst>
              <a:path w="17779">
                <a:moveTo>
                  <a:pt x="8890" y="-18329"/>
                </a:moveTo>
                <a:lnTo>
                  <a:pt x="8890" y="18329"/>
                </a:lnTo>
              </a:path>
            </a:pathLst>
          </a:custGeom>
          <a:ln w="17780">
            <a:solidFill>
              <a:srgbClr val="FF3333"/>
            </a:solidFill>
          </a:ln>
        </p:spPr>
        <p:txBody>
          <a:bodyPr wrap="square" lIns="0" tIns="0" rIns="0" bIns="0" rtlCol="0"/>
          <a:lstStyle/>
          <a:p>
            <a:endParaRPr/>
          </a:p>
        </p:txBody>
      </p:sp>
      <p:sp>
        <p:nvSpPr>
          <p:cNvPr id="144" name="object 143"/>
          <p:cNvSpPr/>
          <p:nvPr/>
        </p:nvSpPr>
        <p:spPr>
          <a:xfrm>
            <a:off x="6492871" y="3348494"/>
            <a:ext cx="17780" cy="0"/>
          </a:xfrm>
          <a:custGeom>
            <a:avLst/>
            <a:gdLst/>
            <a:ahLst/>
            <a:cxnLst/>
            <a:rect l="l" t="t" r="r" b="b"/>
            <a:pathLst>
              <a:path w="17779">
                <a:moveTo>
                  <a:pt x="8890" y="-18329"/>
                </a:moveTo>
                <a:lnTo>
                  <a:pt x="8890" y="18329"/>
                </a:lnTo>
              </a:path>
            </a:pathLst>
          </a:custGeom>
          <a:ln w="17779">
            <a:solidFill>
              <a:srgbClr val="FF3333"/>
            </a:solidFill>
          </a:ln>
        </p:spPr>
        <p:txBody>
          <a:bodyPr wrap="square" lIns="0" tIns="0" rIns="0" bIns="0" rtlCol="0"/>
          <a:lstStyle/>
          <a:p>
            <a:endParaRPr/>
          </a:p>
        </p:txBody>
      </p:sp>
      <p:sp>
        <p:nvSpPr>
          <p:cNvPr id="145" name="object 144"/>
          <p:cNvSpPr/>
          <p:nvPr/>
        </p:nvSpPr>
        <p:spPr>
          <a:xfrm>
            <a:off x="6529700" y="3347223"/>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46" name="object 145"/>
          <p:cNvSpPr/>
          <p:nvPr/>
        </p:nvSpPr>
        <p:spPr>
          <a:xfrm>
            <a:off x="6565261" y="334722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47" name="object 146"/>
          <p:cNvSpPr/>
          <p:nvPr/>
        </p:nvSpPr>
        <p:spPr>
          <a:xfrm>
            <a:off x="6602090" y="334595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48" name="object 147"/>
          <p:cNvSpPr/>
          <p:nvPr/>
        </p:nvSpPr>
        <p:spPr>
          <a:xfrm>
            <a:off x="6638921" y="3344683"/>
            <a:ext cx="19050" cy="1270"/>
          </a:xfrm>
          <a:custGeom>
            <a:avLst/>
            <a:gdLst/>
            <a:ahLst/>
            <a:cxnLst/>
            <a:rect l="l" t="t" r="r" b="b"/>
            <a:pathLst>
              <a:path w="19050" h="1269">
                <a:moveTo>
                  <a:pt x="0" y="1270"/>
                </a:moveTo>
                <a:lnTo>
                  <a:pt x="19050" y="0"/>
                </a:lnTo>
              </a:path>
            </a:pathLst>
          </a:custGeom>
          <a:ln w="36659">
            <a:solidFill>
              <a:srgbClr val="FF3333"/>
            </a:solidFill>
          </a:ln>
        </p:spPr>
        <p:txBody>
          <a:bodyPr wrap="square" lIns="0" tIns="0" rIns="0" bIns="0" rtlCol="0"/>
          <a:lstStyle/>
          <a:p>
            <a:endParaRPr/>
          </a:p>
        </p:txBody>
      </p:sp>
      <p:sp>
        <p:nvSpPr>
          <p:cNvPr id="149" name="object 148"/>
          <p:cNvSpPr/>
          <p:nvPr/>
        </p:nvSpPr>
        <p:spPr>
          <a:xfrm>
            <a:off x="6675750" y="334468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50" name="object 149"/>
          <p:cNvSpPr/>
          <p:nvPr/>
        </p:nvSpPr>
        <p:spPr>
          <a:xfrm>
            <a:off x="6712581" y="334341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51" name="object 150"/>
          <p:cNvSpPr/>
          <p:nvPr/>
        </p:nvSpPr>
        <p:spPr>
          <a:xfrm>
            <a:off x="6749411" y="334214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52" name="object 151"/>
          <p:cNvSpPr/>
          <p:nvPr/>
        </p:nvSpPr>
        <p:spPr>
          <a:xfrm>
            <a:off x="6786240" y="3340873"/>
            <a:ext cx="17780" cy="1270"/>
          </a:xfrm>
          <a:custGeom>
            <a:avLst/>
            <a:gdLst/>
            <a:ahLst/>
            <a:cxnLst/>
            <a:rect l="l" t="t" r="r" b="b"/>
            <a:pathLst>
              <a:path w="17779" h="1269">
                <a:moveTo>
                  <a:pt x="0" y="1269"/>
                </a:moveTo>
                <a:lnTo>
                  <a:pt x="17780" y="0"/>
                </a:lnTo>
              </a:path>
            </a:pathLst>
          </a:custGeom>
          <a:ln w="36659">
            <a:solidFill>
              <a:srgbClr val="FF3333"/>
            </a:solidFill>
          </a:ln>
        </p:spPr>
        <p:txBody>
          <a:bodyPr wrap="square" lIns="0" tIns="0" rIns="0" bIns="0" rtlCol="0"/>
          <a:lstStyle/>
          <a:p>
            <a:endParaRPr/>
          </a:p>
        </p:txBody>
      </p:sp>
      <p:sp>
        <p:nvSpPr>
          <p:cNvPr id="153" name="object 152"/>
          <p:cNvSpPr/>
          <p:nvPr/>
        </p:nvSpPr>
        <p:spPr>
          <a:xfrm>
            <a:off x="6823071" y="3340873"/>
            <a:ext cx="17780" cy="0"/>
          </a:xfrm>
          <a:custGeom>
            <a:avLst/>
            <a:gdLst/>
            <a:ahLst/>
            <a:cxnLst/>
            <a:rect l="l" t="t" r="r" b="b"/>
            <a:pathLst>
              <a:path w="17779">
                <a:moveTo>
                  <a:pt x="8890" y="-18329"/>
                </a:moveTo>
                <a:lnTo>
                  <a:pt x="8890" y="18329"/>
                </a:lnTo>
              </a:path>
            </a:pathLst>
          </a:custGeom>
          <a:ln w="17779">
            <a:solidFill>
              <a:srgbClr val="FF3333"/>
            </a:solidFill>
          </a:ln>
        </p:spPr>
        <p:txBody>
          <a:bodyPr wrap="square" lIns="0" tIns="0" rIns="0" bIns="0" rtlCol="0"/>
          <a:lstStyle/>
          <a:p>
            <a:endParaRPr/>
          </a:p>
        </p:txBody>
      </p:sp>
      <p:sp>
        <p:nvSpPr>
          <p:cNvPr id="154" name="object 153"/>
          <p:cNvSpPr/>
          <p:nvPr/>
        </p:nvSpPr>
        <p:spPr>
          <a:xfrm>
            <a:off x="6859900" y="333960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55" name="object 154"/>
          <p:cNvSpPr/>
          <p:nvPr/>
        </p:nvSpPr>
        <p:spPr>
          <a:xfrm>
            <a:off x="6895461" y="3338333"/>
            <a:ext cx="19050" cy="1270"/>
          </a:xfrm>
          <a:custGeom>
            <a:avLst/>
            <a:gdLst/>
            <a:ahLst/>
            <a:cxnLst/>
            <a:rect l="l" t="t" r="r" b="b"/>
            <a:pathLst>
              <a:path w="19050" h="1269">
                <a:moveTo>
                  <a:pt x="0" y="1270"/>
                </a:moveTo>
                <a:lnTo>
                  <a:pt x="19050" y="0"/>
                </a:lnTo>
              </a:path>
            </a:pathLst>
          </a:custGeom>
          <a:ln w="36659">
            <a:solidFill>
              <a:srgbClr val="FF3333"/>
            </a:solidFill>
          </a:ln>
        </p:spPr>
        <p:txBody>
          <a:bodyPr wrap="square" lIns="0" tIns="0" rIns="0" bIns="0" rtlCol="0"/>
          <a:lstStyle/>
          <a:p>
            <a:endParaRPr/>
          </a:p>
        </p:txBody>
      </p:sp>
      <p:sp>
        <p:nvSpPr>
          <p:cNvPr id="156" name="object 155"/>
          <p:cNvSpPr/>
          <p:nvPr/>
        </p:nvSpPr>
        <p:spPr>
          <a:xfrm>
            <a:off x="6932290" y="333833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57" name="object 156"/>
          <p:cNvSpPr/>
          <p:nvPr/>
        </p:nvSpPr>
        <p:spPr>
          <a:xfrm>
            <a:off x="6969121" y="333706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58" name="object 157"/>
          <p:cNvSpPr/>
          <p:nvPr/>
        </p:nvSpPr>
        <p:spPr>
          <a:xfrm>
            <a:off x="7005950" y="3335794"/>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59" name="object 158"/>
          <p:cNvSpPr/>
          <p:nvPr/>
        </p:nvSpPr>
        <p:spPr>
          <a:xfrm>
            <a:off x="7042781" y="3335794"/>
            <a:ext cx="17780" cy="0"/>
          </a:xfrm>
          <a:custGeom>
            <a:avLst/>
            <a:gdLst/>
            <a:ahLst/>
            <a:cxnLst/>
            <a:rect l="l" t="t" r="r" b="b"/>
            <a:pathLst>
              <a:path w="17779">
                <a:moveTo>
                  <a:pt x="8890" y="-18329"/>
                </a:moveTo>
                <a:lnTo>
                  <a:pt x="8890" y="18329"/>
                </a:lnTo>
              </a:path>
            </a:pathLst>
          </a:custGeom>
          <a:ln w="17779">
            <a:solidFill>
              <a:srgbClr val="FF3333"/>
            </a:solidFill>
          </a:ln>
        </p:spPr>
        <p:txBody>
          <a:bodyPr wrap="square" lIns="0" tIns="0" rIns="0" bIns="0" rtlCol="0"/>
          <a:lstStyle/>
          <a:p>
            <a:endParaRPr/>
          </a:p>
        </p:txBody>
      </p:sp>
      <p:sp>
        <p:nvSpPr>
          <p:cNvPr id="160" name="object 159"/>
          <p:cNvSpPr/>
          <p:nvPr/>
        </p:nvSpPr>
        <p:spPr>
          <a:xfrm>
            <a:off x="7079611" y="3334523"/>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61" name="object 160"/>
          <p:cNvSpPr/>
          <p:nvPr/>
        </p:nvSpPr>
        <p:spPr>
          <a:xfrm>
            <a:off x="7116440" y="3333254"/>
            <a:ext cx="17780" cy="1270"/>
          </a:xfrm>
          <a:custGeom>
            <a:avLst/>
            <a:gdLst/>
            <a:ahLst/>
            <a:cxnLst/>
            <a:rect l="l" t="t" r="r" b="b"/>
            <a:pathLst>
              <a:path w="17779" h="1269">
                <a:moveTo>
                  <a:pt x="0" y="1269"/>
                </a:moveTo>
                <a:lnTo>
                  <a:pt x="17780" y="0"/>
                </a:lnTo>
              </a:path>
            </a:pathLst>
          </a:custGeom>
          <a:ln w="36659">
            <a:solidFill>
              <a:srgbClr val="FF3333"/>
            </a:solidFill>
          </a:ln>
        </p:spPr>
        <p:txBody>
          <a:bodyPr wrap="square" lIns="0" tIns="0" rIns="0" bIns="0" rtlCol="0"/>
          <a:lstStyle/>
          <a:p>
            <a:endParaRPr/>
          </a:p>
        </p:txBody>
      </p:sp>
      <p:sp>
        <p:nvSpPr>
          <p:cNvPr id="162" name="object 161"/>
          <p:cNvSpPr/>
          <p:nvPr/>
        </p:nvSpPr>
        <p:spPr>
          <a:xfrm>
            <a:off x="7153271" y="3333254"/>
            <a:ext cx="17780" cy="0"/>
          </a:xfrm>
          <a:custGeom>
            <a:avLst/>
            <a:gdLst/>
            <a:ahLst/>
            <a:cxnLst/>
            <a:rect l="l" t="t" r="r" b="b"/>
            <a:pathLst>
              <a:path w="17779">
                <a:moveTo>
                  <a:pt x="8890" y="-18329"/>
                </a:moveTo>
                <a:lnTo>
                  <a:pt x="8890" y="18329"/>
                </a:lnTo>
              </a:path>
            </a:pathLst>
          </a:custGeom>
          <a:ln w="17779">
            <a:solidFill>
              <a:srgbClr val="FF3333"/>
            </a:solidFill>
          </a:ln>
        </p:spPr>
        <p:txBody>
          <a:bodyPr wrap="square" lIns="0" tIns="0" rIns="0" bIns="0" rtlCol="0"/>
          <a:lstStyle/>
          <a:p>
            <a:endParaRPr/>
          </a:p>
        </p:txBody>
      </p:sp>
      <p:sp>
        <p:nvSpPr>
          <p:cNvPr id="163" name="object 162"/>
          <p:cNvSpPr/>
          <p:nvPr/>
        </p:nvSpPr>
        <p:spPr>
          <a:xfrm>
            <a:off x="7190100" y="3331983"/>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64" name="object 163"/>
          <p:cNvSpPr/>
          <p:nvPr/>
        </p:nvSpPr>
        <p:spPr>
          <a:xfrm>
            <a:off x="7226931" y="3330714"/>
            <a:ext cx="17780" cy="1270"/>
          </a:xfrm>
          <a:custGeom>
            <a:avLst/>
            <a:gdLst/>
            <a:ahLst/>
            <a:cxnLst/>
            <a:rect l="l" t="t" r="r" b="b"/>
            <a:pathLst>
              <a:path w="17779" h="1269">
                <a:moveTo>
                  <a:pt x="0" y="1269"/>
                </a:moveTo>
                <a:lnTo>
                  <a:pt x="17779" y="0"/>
                </a:lnTo>
              </a:path>
            </a:pathLst>
          </a:custGeom>
          <a:ln w="36659">
            <a:solidFill>
              <a:srgbClr val="FF3333"/>
            </a:solidFill>
          </a:ln>
        </p:spPr>
        <p:txBody>
          <a:bodyPr wrap="square" lIns="0" tIns="0" rIns="0" bIns="0" rtlCol="0"/>
          <a:lstStyle/>
          <a:p>
            <a:endParaRPr/>
          </a:p>
        </p:txBody>
      </p:sp>
      <p:sp>
        <p:nvSpPr>
          <p:cNvPr id="165" name="object 164"/>
          <p:cNvSpPr/>
          <p:nvPr/>
        </p:nvSpPr>
        <p:spPr>
          <a:xfrm>
            <a:off x="7263761" y="3330714"/>
            <a:ext cx="17780" cy="0"/>
          </a:xfrm>
          <a:custGeom>
            <a:avLst/>
            <a:gdLst/>
            <a:ahLst/>
            <a:cxnLst/>
            <a:rect l="l" t="t" r="r" b="b"/>
            <a:pathLst>
              <a:path w="17779">
                <a:moveTo>
                  <a:pt x="8889" y="-18329"/>
                </a:moveTo>
                <a:lnTo>
                  <a:pt x="8889" y="18329"/>
                </a:lnTo>
              </a:path>
            </a:pathLst>
          </a:custGeom>
          <a:ln w="17779">
            <a:solidFill>
              <a:srgbClr val="FF3333"/>
            </a:solidFill>
          </a:ln>
        </p:spPr>
        <p:txBody>
          <a:bodyPr wrap="square" lIns="0" tIns="0" rIns="0" bIns="0" rtlCol="0"/>
          <a:lstStyle/>
          <a:p>
            <a:endParaRPr/>
          </a:p>
        </p:txBody>
      </p:sp>
      <p:sp>
        <p:nvSpPr>
          <p:cNvPr id="166" name="object 165"/>
          <p:cNvSpPr/>
          <p:nvPr/>
        </p:nvSpPr>
        <p:spPr>
          <a:xfrm>
            <a:off x="7299321" y="332944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67" name="object 166"/>
          <p:cNvSpPr/>
          <p:nvPr/>
        </p:nvSpPr>
        <p:spPr>
          <a:xfrm>
            <a:off x="7336150" y="3328173"/>
            <a:ext cx="19050" cy="1270"/>
          </a:xfrm>
          <a:custGeom>
            <a:avLst/>
            <a:gdLst/>
            <a:ahLst/>
            <a:cxnLst/>
            <a:rect l="l" t="t" r="r" b="b"/>
            <a:pathLst>
              <a:path w="19050" h="1269">
                <a:moveTo>
                  <a:pt x="0" y="1269"/>
                </a:moveTo>
                <a:lnTo>
                  <a:pt x="19050" y="0"/>
                </a:lnTo>
              </a:path>
            </a:pathLst>
          </a:custGeom>
          <a:ln w="36659">
            <a:solidFill>
              <a:srgbClr val="FF3333"/>
            </a:solidFill>
          </a:ln>
        </p:spPr>
        <p:txBody>
          <a:bodyPr wrap="square" lIns="0" tIns="0" rIns="0" bIns="0" rtlCol="0"/>
          <a:lstStyle/>
          <a:p>
            <a:endParaRPr/>
          </a:p>
        </p:txBody>
      </p:sp>
      <p:sp>
        <p:nvSpPr>
          <p:cNvPr id="168" name="object 167"/>
          <p:cNvSpPr/>
          <p:nvPr/>
        </p:nvSpPr>
        <p:spPr>
          <a:xfrm>
            <a:off x="7372981" y="3328173"/>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69" name="object 168"/>
          <p:cNvSpPr/>
          <p:nvPr/>
        </p:nvSpPr>
        <p:spPr>
          <a:xfrm>
            <a:off x="7409811" y="3326904"/>
            <a:ext cx="19050" cy="0"/>
          </a:xfrm>
          <a:custGeom>
            <a:avLst/>
            <a:gdLst/>
            <a:ahLst/>
            <a:cxnLst/>
            <a:rect l="l" t="t" r="r" b="b"/>
            <a:pathLst>
              <a:path w="19050">
                <a:moveTo>
                  <a:pt x="0" y="0"/>
                </a:moveTo>
                <a:lnTo>
                  <a:pt x="19050" y="0"/>
                </a:lnTo>
              </a:path>
            </a:pathLst>
          </a:custGeom>
          <a:ln w="36659">
            <a:solidFill>
              <a:srgbClr val="FF3333"/>
            </a:solidFill>
          </a:ln>
        </p:spPr>
        <p:txBody>
          <a:bodyPr wrap="square" lIns="0" tIns="0" rIns="0" bIns="0" rtlCol="0"/>
          <a:lstStyle/>
          <a:p>
            <a:endParaRPr/>
          </a:p>
        </p:txBody>
      </p:sp>
      <p:sp>
        <p:nvSpPr>
          <p:cNvPr id="170" name="object 169"/>
          <p:cNvSpPr/>
          <p:nvPr/>
        </p:nvSpPr>
        <p:spPr>
          <a:xfrm>
            <a:off x="7419971" y="3245623"/>
            <a:ext cx="246379" cy="162560"/>
          </a:xfrm>
          <a:custGeom>
            <a:avLst/>
            <a:gdLst/>
            <a:ahLst/>
            <a:cxnLst/>
            <a:rect l="l" t="t" r="r" b="b"/>
            <a:pathLst>
              <a:path w="246379" h="162560">
                <a:moveTo>
                  <a:pt x="0" y="0"/>
                </a:moveTo>
                <a:lnTo>
                  <a:pt x="3809" y="162560"/>
                </a:lnTo>
                <a:lnTo>
                  <a:pt x="246379" y="76200"/>
                </a:lnTo>
                <a:lnTo>
                  <a:pt x="0" y="0"/>
                </a:lnTo>
                <a:close/>
              </a:path>
            </a:pathLst>
          </a:custGeom>
          <a:solidFill>
            <a:srgbClr val="FF3333"/>
          </a:solidFill>
        </p:spPr>
        <p:txBody>
          <a:bodyPr wrap="square" lIns="0" tIns="0" rIns="0" bIns="0" rtlCol="0"/>
          <a:lstStyle/>
          <a:p>
            <a:endParaRPr/>
          </a:p>
        </p:txBody>
      </p:sp>
      <p:sp>
        <p:nvSpPr>
          <p:cNvPr id="171" name="object 170"/>
          <p:cNvSpPr/>
          <p:nvPr/>
        </p:nvSpPr>
        <p:spPr>
          <a:xfrm>
            <a:off x="4905371" y="3365004"/>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172" name="object 171"/>
          <p:cNvSpPr/>
          <p:nvPr/>
        </p:nvSpPr>
        <p:spPr>
          <a:xfrm>
            <a:off x="4940931" y="336754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173" name="object 172"/>
          <p:cNvSpPr/>
          <p:nvPr/>
        </p:nvSpPr>
        <p:spPr>
          <a:xfrm>
            <a:off x="4977760" y="337135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174" name="object 173"/>
          <p:cNvSpPr/>
          <p:nvPr/>
        </p:nvSpPr>
        <p:spPr>
          <a:xfrm>
            <a:off x="5014590" y="337389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175" name="object 174"/>
          <p:cNvSpPr/>
          <p:nvPr/>
        </p:nvSpPr>
        <p:spPr>
          <a:xfrm>
            <a:off x="5051421" y="3377704"/>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176" name="object 175"/>
          <p:cNvSpPr/>
          <p:nvPr/>
        </p:nvSpPr>
        <p:spPr>
          <a:xfrm>
            <a:off x="5088251" y="338024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177" name="object 176"/>
          <p:cNvSpPr/>
          <p:nvPr/>
        </p:nvSpPr>
        <p:spPr>
          <a:xfrm>
            <a:off x="5123810" y="338405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178" name="object 177"/>
          <p:cNvSpPr/>
          <p:nvPr/>
        </p:nvSpPr>
        <p:spPr>
          <a:xfrm>
            <a:off x="5160640" y="338659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179" name="object 178"/>
          <p:cNvSpPr/>
          <p:nvPr/>
        </p:nvSpPr>
        <p:spPr>
          <a:xfrm>
            <a:off x="5197471" y="3389133"/>
            <a:ext cx="17780" cy="2540"/>
          </a:xfrm>
          <a:custGeom>
            <a:avLst/>
            <a:gdLst/>
            <a:ahLst/>
            <a:cxnLst/>
            <a:rect l="l" t="t" r="r" b="b"/>
            <a:pathLst>
              <a:path w="17779" h="2539">
                <a:moveTo>
                  <a:pt x="0" y="0"/>
                </a:moveTo>
                <a:lnTo>
                  <a:pt x="17780" y="2540"/>
                </a:lnTo>
              </a:path>
            </a:pathLst>
          </a:custGeom>
          <a:ln w="36659">
            <a:solidFill>
              <a:srgbClr val="FF3333"/>
            </a:solidFill>
          </a:ln>
        </p:spPr>
        <p:txBody>
          <a:bodyPr wrap="square" lIns="0" tIns="0" rIns="0" bIns="0" rtlCol="0"/>
          <a:lstStyle/>
          <a:p>
            <a:endParaRPr/>
          </a:p>
        </p:txBody>
      </p:sp>
      <p:sp>
        <p:nvSpPr>
          <p:cNvPr id="180" name="object 179"/>
          <p:cNvSpPr/>
          <p:nvPr/>
        </p:nvSpPr>
        <p:spPr>
          <a:xfrm>
            <a:off x="5234301" y="339294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181" name="object 180"/>
          <p:cNvSpPr/>
          <p:nvPr/>
        </p:nvSpPr>
        <p:spPr>
          <a:xfrm>
            <a:off x="5271131" y="3395483"/>
            <a:ext cx="17780" cy="1270"/>
          </a:xfrm>
          <a:custGeom>
            <a:avLst/>
            <a:gdLst/>
            <a:ahLst/>
            <a:cxnLst/>
            <a:rect l="l" t="t" r="r" b="b"/>
            <a:pathLst>
              <a:path w="17779" h="1269">
                <a:moveTo>
                  <a:pt x="0" y="0"/>
                </a:moveTo>
                <a:lnTo>
                  <a:pt x="17779" y="1270"/>
                </a:lnTo>
              </a:path>
            </a:pathLst>
          </a:custGeom>
          <a:ln w="36659">
            <a:solidFill>
              <a:srgbClr val="FF3333"/>
            </a:solidFill>
          </a:ln>
        </p:spPr>
        <p:txBody>
          <a:bodyPr wrap="square" lIns="0" tIns="0" rIns="0" bIns="0" rtlCol="0"/>
          <a:lstStyle/>
          <a:p>
            <a:endParaRPr/>
          </a:p>
        </p:txBody>
      </p:sp>
      <p:sp>
        <p:nvSpPr>
          <p:cNvPr id="182" name="object 181"/>
          <p:cNvSpPr/>
          <p:nvPr/>
        </p:nvSpPr>
        <p:spPr>
          <a:xfrm>
            <a:off x="5306690" y="3398023"/>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183" name="object 182"/>
          <p:cNvSpPr/>
          <p:nvPr/>
        </p:nvSpPr>
        <p:spPr>
          <a:xfrm>
            <a:off x="5343521" y="3401833"/>
            <a:ext cx="19050" cy="1270"/>
          </a:xfrm>
          <a:custGeom>
            <a:avLst/>
            <a:gdLst/>
            <a:ahLst/>
            <a:cxnLst/>
            <a:rect l="l" t="t" r="r" b="b"/>
            <a:pathLst>
              <a:path w="19050" h="1269">
                <a:moveTo>
                  <a:pt x="0" y="0"/>
                </a:moveTo>
                <a:lnTo>
                  <a:pt x="19050" y="1270"/>
                </a:lnTo>
              </a:path>
            </a:pathLst>
          </a:custGeom>
          <a:ln w="36659">
            <a:solidFill>
              <a:srgbClr val="FF3333"/>
            </a:solidFill>
          </a:ln>
        </p:spPr>
        <p:txBody>
          <a:bodyPr wrap="square" lIns="0" tIns="0" rIns="0" bIns="0" rtlCol="0"/>
          <a:lstStyle/>
          <a:p>
            <a:endParaRPr/>
          </a:p>
        </p:txBody>
      </p:sp>
      <p:sp>
        <p:nvSpPr>
          <p:cNvPr id="184" name="object 183"/>
          <p:cNvSpPr/>
          <p:nvPr/>
        </p:nvSpPr>
        <p:spPr>
          <a:xfrm>
            <a:off x="5380351" y="3404373"/>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185" name="object 184"/>
          <p:cNvSpPr/>
          <p:nvPr/>
        </p:nvSpPr>
        <p:spPr>
          <a:xfrm>
            <a:off x="5417181" y="3408183"/>
            <a:ext cx="17780" cy="1270"/>
          </a:xfrm>
          <a:custGeom>
            <a:avLst/>
            <a:gdLst/>
            <a:ahLst/>
            <a:cxnLst/>
            <a:rect l="l" t="t" r="r" b="b"/>
            <a:pathLst>
              <a:path w="17779" h="1269">
                <a:moveTo>
                  <a:pt x="0" y="0"/>
                </a:moveTo>
                <a:lnTo>
                  <a:pt x="17779" y="1270"/>
                </a:lnTo>
              </a:path>
            </a:pathLst>
          </a:custGeom>
          <a:ln w="36659">
            <a:solidFill>
              <a:srgbClr val="FF3333"/>
            </a:solidFill>
          </a:ln>
        </p:spPr>
        <p:txBody>
          <a:bodyPr wrap="square" lIns="0" tIns="0" rIns="0" bIns="0" rtlCol="0"/>
          <a:lstStyle/>
          <a:p>
            <a:endParaRPr/>
          </a:p>
        </p:txBody>
      </p:sp>
      <p:sp>
        <p:nvSpPr>
          <p:cNvPr id="186" name="object 185"/>
          <p:cNvSpPr/>
          <p:nvPr/>
        </p:nvSpPr>
        <p:spPr>
          <a:xfrm>
            <a:off x="5454010" y="3410723"/>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187" name="object 186"/>
          <p:cNvSpPr/>
          <p:nvPr/>
        </p:nvSpPr>
        <p:spPr>
          <a:xfrm>
            <a:off x="5489571" y="3413264"/>
            <a:ext cx="19050" cy="2540"/>
          </a:xfrm>
          <a:custGeom>
            <a:avLst/>
            <a:gdLst/>
            <a:ahLst/>
            <a:cxnLst/>
            <a:rect l="l" t="t" r="r" b="b"/>
            <a:pathLst>
              <a:path w="19050" h="2539">
                <a:moveTo>
                  <a:pt x="0" y="0"/>
                </a:moveTo>
                <a:lnTo>
                  <a:pt x="19050" y="2540"/>
                </a:lnTo>
              </a:path>
            </a:pathLst>
          </a:custGeom>
          <a:ln w="36659">
            <a:solidFill>
              <a:srgbClr val="FF3333"/>
            </a:solidFill>
          </a:ln>
        </p:spPr>
        <p:txBody>
          <a:bodyPr wrap="square" lIns="0" tIns="0" rIns="0" bIns="0" rtlCol="0"/>
          <a:lstStyle/>
          <a:p>
            <a:endParaRPr/>
          </a:p>
        </p:txBody>
      </p:sp>
      <p:sp>
        <p:nvSpPr>
          <p:cNvPr id="188" name="object 187"/>
          <p:cNvSpPr/>
          <p:nvPr/>
        </p:nvSpPr>
        <p:spPr>
          <a:xfrm>
            <a:off x="5526401" y="3417073"/>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189" name="object 188"/>
          <p:cNvSpPr/>
          <p:nvPr/>
        </p:nvSpPr>
        <p:spPr>
          <a:xfrm>
            <a:off x="5563231" y="341961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190" name="object 189"/>
          <p:cNvSpPr/>
          <p:nvPr/>
        </p:nvSpPr>
        <p:spPr>
          <a:xfrm>
            <a:off x="5600060" y="3423423"/>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191" name="object 190"/>
          <p:cNvSpPr/>
          <p:nvPr/>
        </p:nvSpPr>
        <p:spPr>
          <a:xfrm>
            <a:off x="5636890" y="342596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192" name="object 191"/>
          <p:cNvSpPr/>
          <p:nvPr/>
        </p:nvSpPr>
        <p:spPr>
          <a:xfrm>
            <a:off x="5673721" y="3429773"/>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193" name="object 192"/>
          <p:cNvSpPr/>
          <p:nvPr/>
        </p:nvSpPr>
        <p:spPr>
          <a:xfrm>
            <a:off x="5709281" y="343231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194" name="object 193"/>
          <p:cNvSpPr/>
          <p:nvPr/>
        </p:nvSpPr>
        <p:spPr>
          <a:xfrm>
            <a:off x="5746110" y="343485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195" name="object 194"/>
          <p:cNvSpPr/>
          <p:nvPr/>
        </p:nvSpPr>
        <p:spPr>
          <a:xfrm>
            <a:off x="5782940" y="343866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196" name="object 195"/>
          <p:cNvSpPr/>
          <p:nvPr/>
        </p:nvSpPr>
        <p:spPr>
          <a:xfrm>
            <a:off x="5819771" y="3441204"/>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197" name="object 196"/>
          <p:cNvSpPr/>
          <p:nvPr/>
        </p:nvSpPr>
        <p:spPr>
          <a:xfrm>
            <a:off x="5856601" y="344374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198" name="object 197"/>
          <p:cNvSpPr/>
          <p:nvPr/>
        </p:nvSpPr>
        <p:spPr>
          <a:xfrm>
            <a:off x="5893431" y="344755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199" name="object 198"/>
          <p:cNvSpPr/>
          <p:nvPr/>
        </p:nvSpPr>
        <p:spPr>
          <a:xfrm>
            <a:off x="5928990" y="345009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00" name="object 199"/>
          <p:cNvSpPr/>
          <p:nvPr/>
        </p:nvSpPr>
        <p:spPr>
          <a:xfrm>
            <a:off x="5965821" y="345390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01" name="object 200"/>
          <p:cNvSpPr/>
          <p:nvPr/>
        </p:nvSpPr>
        <p:spPr>
          <a:xfrm>
            <a:off x="6002651" y="345644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02" name="object 201"/>
          <p:cNvSpPr/>
          <p:nvPr/>
        </p:nvSpPr>
        <p:spPr>
          <a:xfrm>
            <a:off x="6039481" y="3458983"/>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03" name="object 202"/>
          <p:cNvSpPr/>
          <p:nvPr/>
        </p:nvSpPr>
        <p:spPr>
          <a:xfrm>
            <a:off x="6076310" y="3462794"/>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204" name="object 203"/>
          <p:cNvSpPr/>
          <p:nvPr/>
        </p:nvSpPr>
        <p:spPr>
          <a:xfrm>
            <a:off x="6111871" y="3465333"/>
            <a:ext cx="19050" cy="1270"/>
          </a:xfrm>
          <a:custGeom>
            <a:avLst/>
            <a:gdLst/>
            <a:ahLst/>
            <a:cxnLst/>
            <a:rect l="l" t="t" r="r" b="b"/>
            <a:pathLst>
              <a:path w="19050" h="1269">
                <a:moveTo>
                  <a:pt x="0" y="0"/>
                </a:moveTo>
                <a:lnTo>
                  <a:pt x="19050" y="1270"/>
                </a:lnTo>
              </a:path>
            </a:pathLst>
          </a:custGeom>
          <a:ln w="36659">
            <a:solidFill>
              <a:srgbClr val="FF3333"/>
            </a:solidFill>
          </a:ln>
        </p:spPr>
        <p:txBody>
          <a:bodyPr wrap="square" lIns="0" tIns="0" rIns="0" bIns="0" rtlCol="0"/>
          <a:lstStyle/>
          <a:p>
            <a:endParaRPr/>
          </a:p>
        </p:txBody>
      </p:sp>
      <p:sp>
        <p:nvSpPr>
          <p:cNvPr id="205" name="object 204"/>
          <p:cNvSpPr/>
          <p:nvPr/>
        </p:nvSpPr>
        <p:spPr>
          <a:xfrm>
            <a:off x="6148701" y="3467873"/>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06" name="object 205"/>
          <p:cNvSpPr/>
          <p:nvPr/>
        </p:nvSpPr>
        <p:spPr>
          <a:xfrm>
            <a:off x="6185531" y="3471683"/>
            <a:ext cx="19050" cy="1270"/>
          </a:xfrm>
          <a:custGeom>
            <a:avLst/>
            <a:gdLst/>
            <a:ahLst/>
            <a:cxnLst/>
            <a:rect l="l" t="t" r="r" b="b"/>
            <a:pathLst>
              <a:path w="19050" h="1269">
                <a:moveTo>
                  <a:pt x="0" y="0"/>
                </a:moveTo>
                <a:lnTo>
                  <a:pt x="19050" y="1270"/>
                </a:lnTo>
              </a:path>
            </a:pathLst>
          </a:custGeom>
          <a:ln w="36659">
            <a:solidFill>
              <a:srgbClr val="FF3333"/>
            </a:solidFill>
          </a:ln>
        </p:spPr>
        <p:txBody>
          <a:bodyPr wrap="square" lIns="0" tIns="0" rIns="0" bIns="0" rtlCol="0"/>
          <a:lstStyle/>
          <a:p>
            <a:endParaRPr/>
          </a:p>
        </p:txBody>
      </p:sp>
      <p:sp>
        <p:nvSpPr>
          <p:cNvPr id="207" name="object 206"/>
          <p:cNvSpPr/>
          <p:nvPr/>
        </p:nvSpPr>
        <p:spPr>
          <a:xfrm>
            <a:off x="6222360" y="3474223"/>
            <a:ext cx="17780" cy="2540"/>
          </a:xfrm>
          <a:custGeom>
            <a:avLst/>
            <a:gdLst/>
            <a:ahLst/>
            <a:cxnLst/>
            <a:rect l="l" t="t" r="r" b="b"/>
            <a:pathLst>
              <a:path w="17779" h="2539">
                <a:moveTo>
                  <a:pt x="0" y="0"/>
                </a:moveTo>
                <a:lnTo>
                  <a:pt x="17780" y="2539"/>
                </a:lnTo>
              </a:path>
            </a:pathLst>
          </a:custGeom>
          <a:ln w="36659">
            <a:solidFill>
              <a:srgbClr val="FF3333"/>
            </a:solidFill>
          </a:ln>
        </p:spPr>
        <p:txBody>
          <a:bodyPr wrap="square" lIns="0" tIns="0" rIns="0" bIns="0" rtlCol="0"/>
          <a:lstStyle/>
          <a:p>
            <a:endParaRPr/>
          </a:p>
        </p:txBody>
      </p:sp>
      <p:sp>
        <p:nvSpPr>
          <p:cNvPr id="208" name="object 207"/>
          <p:cNvSpPr/>
          <p:nvPr/>
        </p:nvSpPr>
        <p:spPr>
          <a:xfrm>
            <a:off x="6259190" y="3478033"/>
            <a:ext cx="17780" cy="1270"/>
          </a:xfrm>
          <a:custGeom>
            <a:avLst/>
            <a:gdLst/>
            <a:ahLst/>
            <a:cxnLst/>
            <a:rect l="l" t="t" r="r" b="b"/>
            <a:pathLst>
              <a:path w="17779" h="1269">
                <a:moveTo>
                  <a:pt x="0" y="0"/>
                </a:moveTo>
                <a:lnTo>
                  <a:pt x="17779" y="1270"/>
                </a:lnTo>
              </a:path>
            </a:pathLst>
          </a:custGeom>
          <a:ln w="36659">
            <a:solidFill>
              <a:srgbClr val="FF3333"/>
            </a:solidFill>
          </a:ln>
        </p:spPr>
        <p:txBody>
          <a:bodyPr wrap="square" lIns="0" tIns="0" rIns="0" bIns="0" rtlCol="0"/>
          <a:lstStyle/>
          <a:p>
            <a:endParaRPr/>
          </a:p>
        </p:txBody>
      </p:sp>
      <p:sp>
        <p:nvSpPr>
          <p:cNvPr id="209" name="object 208"/>
          <p:cNvSpPr/>
          <p:nvPr/>
        </p:nvSpPr>
        <p:spPr>
          <a:xfrm>
            <a:off x="6296021" y="3480573"/>
            <a:ext cx="17780" cy="1270"/>
          </a:xfrm>
          <a:custGeom>
            <a:avLst/>
            <a:gdLst/>
            <a:ahLst/>
            <a:cxnLst/>
            <a:rect l="l" t="t" r="r" b="b"/>
            <a:pathLst>
              <a:path w="17779" h="1269">
                <a:moveTo>
                  <a:pt x="0" y="0"/>
                </a:moveTo>
                <a:lnTo>
                  <a:pt x="17780" y="1269"/>
                </a:lnTo>
              </a:path>
            </a:pathLst>
          </a:custGeom>
          <a:ln w="36659">
            <a:solidFill>
              <a:srgbClr val="FF3333"/>
            </a:solidFill>
          </a:ln>
        </p:spPr>
        <p:txBody>
          <a:bodyPr wrap="square" lIns="0" tIns="0" rIns="0" bIns="0" rtlCol="0"/>
          <a:lstStyle/>
          <a:p>
            <a:endParaRPr/>
          </a:p>
        </p:txBody>
      </p:sp>
      <p:sp>
        <p:nvSpPr>
          <p:cNvPr id="210" name="object 209"/>
          <p:cNvSpPr/>
          <p:nvPr/>
        </p:nvSpPr>
        <p:spPr>
          <a:xfrm>
            <a:off x="6331581" y="3484383"/>
            <a:ext cx="19050" cy="1270"/>
          </a:xfrm>
          <a:custGeom>
            <a:avLst/>
            <a:gdLst/>
            <a:ahLst/>
            <a:cxnLst/>
            <a:rect l="l" t="t" r="r" b="b"/>
            <a:pathLst>
              <a:path w="19050" h="1269">
                <a:moveTo>
                  <a:pt x="0" y="0"/>
                </a:moveTo>
                <a:lnTo>
                  <a:pt x="19050" y="1270"/>
                </a:lnTo>
              </a:path>
            </a:pathLst>
          </a:custGeom>
          <a:ln w="36659">
            <a:solidFill>
              <a:srgbClr val="FF3333"/>
            </a:solidFill>
          </a:ln>
        </p:spPr>
        <p:txBody>
          <a:bodyPr wrap="square" lIns="0" tIns="0" rIns="0" bIns="0" rtlCol="0"/>
          <a:lstStyle/>
          <a:p>
            <a:endParaRPr/>
          </a:p>
        </p:txBody>
      </p:sp>
      <p:sp>
        <p:nvSpPr>
          <p:cNvPr id="211" name="object 210"/>
          <p:cNvSpPr/>
          <p:nvPr/>
        </p:nvSpPr>
        <p:spPr>
          <a:xfrm>
            <a:off x="6368411" y="3486923"/>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12" name="object 211"/>
          <p:cNvSpPr/>
          <p:nvPr/>
        </p:nvSpPr>
        <p:spPr>
          <a:xfrm>
            <a:off x="6405240" y="3489464"/>
            <a:ext cx="17780" cy="2540"/>
          </a:xfrm>
          <a:custGeom>
            <a:avLst/>
            <a:gdLst/>
            <a:ahLst/>
            <a:cxnLst/>
            <a:rect l="l" t="t" r="r" b="b"/>
            <a:pathLst>
              <a:path w="17779" h="2539">
                <a:moveTo>
                  <a:pt x="0" y="0"/>
                </a:moveTo>
                <a:lnTo>
                  <a:pt x="17780" y="2540"/>
                </a:lnTo>
              </a:path>
            </a:pathLst>
          </a:custGeom>
          <a:ln w="36659">
            <a:solidFill>
              <a:srgbClr val="FF3333"/>
            </a:solidFill>
          </a:ln>
        </p:spPr>
        <p:txBody>
          <a:bodyPr wrap="square" lIns="0" tIns="0" rIns="0" bIns="0" rtlCol="0"/>
          <a:lstStyle/>
          <a:p>
            <a:endParaRPr/>
          </a:p>
        </p:txBody>
      </p:sp>
      <p:sp>
        <p:nvSpPr>
          <p:cNvPr id="213" name="object 212"/>
          <p:cNvSpPr/>
          <p:nvPr/>
        </p:nvSpPr>
        <p:spPr>
          <a:xfrm>
            <a:off x="6442071" y="3493273"/>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14" name="object 213"/>
          <p:cNvSpPr/>
          <p:nvPr/>
        </p:nvSpPr>
        <p:spPr>
          <a:xfrm>
            <a:off x="6478900" y="349581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15" name="object 214"/>
          <p:cNvSpPr/>
          <p:nvPr/>
        </p:nvSpPr>
        <p:spPr>
          <a:xfrm>
            <a:off x="6514461" y="3499623"/>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16" name="object 215"/>
          <p:cNvSpPr/>
          <p:nvPr/>
        </p:nvSpPr>
        <p:spPr>
          <a:xfrm>
            <a:off x="6551290" y="350216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17" name="object 216"/>
          <p:cNvSpPr/>
          <p:nvPr/>
        </p:nvSpPr>
        <p:spPr>
          <a:xfrm>
            <a:off x="6588121" y="350470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18" name="object 217"/>
          <p:cNvSpPr/>
          <p:nvPr/>
        </p:nvSpPr>
        <p:spPr>
          <a:xfrm>
            <a:off x="6624950" y="350851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19" name="object 218"/>
          <p:cNvSpPr/>
          <p:nvPr/>
        </p:nvSpPr>
        <p:spPr>
          <a:xfrm>
            <a:off x="6661781" y="351105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20" name="object 219"/>
          <p:cNvSpPr/>
          <p:nvPr/>
        </p:nvSpPr>
        <p:spPr>
          <a:xfrm>
            <a:off x="6697340" y="351359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21" name="object 220"/>
          <p:cNvSpPr/>
          <p:nvPr/>
        </p:nvSpPr>
        <p:spPr>
          <a:xfrm>
            <a:off x="6734171" y="351740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22" name="object 221"/>
          <p:cNvSpPr/>
          <p:nvPr/>
        </p:nvSpPr>
        <p:spPr>
          <a:xfrm>
            <a:off x="6771000" y="351994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23" name="object 222"/>
          <p:cNvSpPr/>
          <p:nvPr/>
        </p:nvSpPr>
        <p:spPr>
          <a:xfrm>
            <a:off x="6807831" y="352375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24" name="object 223"/>
          <p:cNvSpPr/>
          <p:nvPr/>
        </p:nvSpPr>
        <p:spPr>
          <a:xfrm>
            <a:off x="6844661" y="352629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25" name="object 224"/>
          <p:cNvSpPr/>
          <p:nvPr/>
        </p:nvSpPr>
        <p:spPr>
          <a:xfrm>
            <a:off x="6880221" y="353010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26" name="object 225"/>
          <p:cNvSpPr/>
          <p:nvPr/>
        </p:nvSpPr>
        <p:spPr>
          <a:xfrm>
            <a:off x="6917050" y="353264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27" name="object 226"/>
          <p:cNvSpPr/>
          <p:nvPr/>
        </p:nvSpPr>
        <p:spPr>
          <a:xfrm>
            <a:off x="6953881" y="3535183"/>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28" name="object 227"/>
          <p:cNvSpPr/>
          <p:nvPr/>
        </p:nvSpPr>
        <p:spPr>
          <a:xfrm>
            <a:off x="6990711" y="353899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29" name="object 228"/>
          <p:cNvSpPr/>
          <p:nvPr/>
        </p:nvSpPr>
        <p:spPr>
          <a:xfrm>
            <a:off x="7027540" y="3541533"/>
            <a:ext cx="17780" cy="1270"/>
          </a:xfrm>
          <a:custGeom>
            <a:avLst/>
            <a:gdLst/>
            <a:ahLst/>
            <a:cxnLst/>
            <a:rect l="l" t="t" r="r" b="b"/>
            <a:pathLst>
              <a:path w="17779" h="1269">
                <a:moveTo>
                  <a:pt x="0" y="0"/>
                </a:moveTo>
                <a:lnTo>
                  <a:pt x="17780" y="1270"/>
                </a:lnTo>
              </a:path>
            </a:pathLst>
          </a:custGeom>
          <a:ln w="36659">
            <a:solidFill>
              <a:srgbClr val="FF3333"/>
            </a:solidFill>
          </a:ln>
        </p:spPr>
        <p:txBody>
          <a:bodyPr wrap="square" lIns="0" tIns="0" rIns="0" bIns="0" rtlCol="0"/>
          <a:lstStyle/>
          <a:p>
            <a:endParaRPr/>
          </a:p>
        </p:txBody>
      </p:sp>
      <p:sp>
        <p:nvSpPr>
          <p:cNvPr id="230" name="object 229"/>
          <p:cNvSpPr/>
          <p:nvPr/>
        </p:nvSpPr>
        <p:spPr>
          <a:xfrm>
            <a:off x="7063100" y="354534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31" name="object 230"/>
          <p:cNvSpPr/>
          <p:nvPr/>
        </p:nvSpPr>
        <p:spPr>
          <a:xfrm>
            <a:off x="7099931" y="3547883"/>
            <a:ext cx="19050" cy="1270"/>
          </a:xfrm>
          <a:custGeom>
            <a:avLst/>
            <a:gdLst/>
            <a:ahLst/>
            <a:cxnLst/>
            <a:rect l="l" t="t" r="r" b="b"/>
            <a:pathLst>
              <a:path w="19050" h="1269">
                <a:moveTo>
                  <a:pt x="0" y="0"/>
                </a:moveTo>
                <a:lnTo>
                  <a:pt x="19050" y="1270"/>
                </a:lnTo>
              </a:path>
            </a:pathLst>
          </a:custGeom>
          <a:ln w="36659">
            <a:solidFill>
              <a:srgbClr val="FF3333"/>
            </a:solidFill>
          </a:ln>
        </p:spPr>
        <p:txBody>
          <a:bodyPr wrap="square" lIns="0" tIns="0" rIns="0" bIns="0" rtlCol="0"/>
          <a:lstStyle/>
          <a:p>
            <a:endParaRPr/>
          </a:p>
        </p:txBody>
      </p:sp>
      <p:sp>
        <p:nvSpPr>
          <p:cNvPr id="232" name="object 231"/>
          <p:cNvSpPr/>
          <p:nvPr/>
        </p:nvSpPr>
        <p:spPr>
          <a:xfrm>
            <a:off x="7136761" y="3550423"/>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33" name="object 232"/>
          <p:cNvSpPr/>
          <p:nvPr/>
        </p:nvSpPr>
        <p:spPr>
          <a:xfrm>
            <a:off x="7173590" y="3554233"/>
            <a:ext cx="17780" cy="1270"/>
          </a:xfrm>
          <a:custGeom>
            <a:avLst/>
            <a:gdLst/>
            <a:ahLst/>
            <a:cxnLst/>
            <a:rect l="l" t="t" r="r" b="b"/>
            <a:pathLst>
              <a:path w="17779" h="1269">
                <a:moveTo>
                  <a:pt x="0" y="0"/>
                </a:moveTo>
                <a:lnTo>
                  <a:pt x="17780" y="1270"/>
                </a:lnTo>
              </a:path>
            </a:pathLst>
          </a:custGeom>
          <a:ln w="36659">
            <a:solidFill>
              <a:srgbClr val="FF3333"/>
            </a:solidFill>
          </a:ln>
        </p:spPr>
        <p:txBody>
          <a:bodyPr wrap="square" lIns="0" tIns="0" rIns="0" bIns="0" rtlCol="0"/>
          <a:lstStyle/>
          <a:p>
            <a:endParaRPr/>
          </a:p>
        </p:txBody>
      </p:sp>
      <p:sp>
        <p:nvSpPr>
          <p:cNvPr id="234" name="object 233"/>
          <p:cNvSpPr/>
          <p:nvPr/>
        </p:nvSpPr>
        <p:spPr>
          <a:xfrm>
            <a:off x="7210421" y="3556773"/>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35" name="object 234"/>
          <p:cNvSpPr/>
          <p:nvPr/>
        </p:nvSpPr>
        <p:spPr>
          <a:xfrm>
            <a:off x="7247250" y="35593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36" name="object 235"/>
          <p:cNvSpPr/>
          <p:nvPr/>
        </p:nvSpPr>
        <p:spPr>
          <a:xfrm>
            <a:off x="7282811" y="3563123"/>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37" name="object 236"/>
          <p:cNvSpPr/>
          <p:nvPr/>
        </p:nvSpPr>
        <p:spPr>
          <a:xfrm>
            <a:off x="7319640" y="3565664"/>
            <a:ext cx="19050" cy="1270"/>
          </a:xfrm>
          <a:custGeom>
            <a:avLst/>
            <a:gdLst/>
            <a:ahLst/>
            <a:cxnLst/>
            <a:rect l="l" t="t" r="r" b="b"/>
            <a:pathLst>
              <a:path w="19050" h="1269">
                <a:moveTo>
                  <a:pt x="0" y="0"/>
                </a:moveTo>
                <a:lnTo>
                  <a:pt x="19050" y="1269"/>
                </a:lnTo>
              </a:path>
            </a:pathLst>
          </a:custGeom>
          <a:ln w="36659">
            <a:solidFill>
              <a:srgbClr val="FF3333"/>
            </a:solidFill>
          </a:ln>
        </p:spPr>
        <p:txBody>
          <a:bodyPr wrap="square" lIns="0" tIns="0" rIns="0" bIns="0" rtlCol="0"/>
          <a:lstStyle/>
          <a:p>
            <a:endParaRPr/>
          </a:p>
        </p:txBody>
      </p:sp>
      <p:sp>
        <p:nvSpPr>
          <p:cNvPr id="238" name="object 237"/>
          <p:cNvSpPr/>
          <p:nvPr/>
        </p:nvSpPr>
        <p:spPr>
          <a:xfrm>
            <a:off x="7356471" y="3569473"/>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39" name="object 238"/>
          <p:cNvSpPr/>
          <p:nvPr/>
        </p:nvSpPr>
        <p:spPr>
          <a:xfrm>
            <a:off x="7393300" y="3572014"/>
            <a:ext cx="17780" cy="1270"/>
          </a:xfrm>
          <a:custGeom>
            <a:avLst/>
            <a:gdLst/>
            <a:ahLst/>
            <a:cxnLst/>
            <a:rect l="l" t="t" r="r" b="b"/>
            <a:pathLst>
              <a:path w="17779" h="1269">
                <a:moveTo>
                  <a:pt x="0" y="0"/>
                </a:moveTo>
                <a:lnTo>
                  <a:pt x="17779" y="1269"/>
                </a:lnTo>
              </a:path>
            </a:pathLst>
          </a:custGeom>
          <a:ln w="36659">
            <a:solidFill>
              <a:srgbClr val="FF3333"/>
            </a:solidFill>
          </a:ln>
        </p:spPr>
        <p:txBody>
          <a:bodyPr wrap="square" lIns="0" tIns="0" rIns="0" bIns="0" rtlCol="0"/>
          <a:lstStyle/>
          <a:p>
            <a:endParaRPr/>
          </a:p>
        </p:txBody>
      </p:sp>
      <p:sp>
        <p:nvSpPr>
          <p:cNvPr id="240" name="object 239"/>
          <p:cNvSpPr/>
          <p:nvPr/>
        </p:nvSpPr>
        <p:spPr>
          <a:xfrm>
            <a:off x="7430131" y="3574554"/>
            <a:ext cx="12700" cy="1270"/>
          </a:xfrm>
          <a:custGeom>
            <a:avLst/>
            <a:gdLst/>
            <a:ahLst/>
            <a:cxnLst/>
            <a:rect l="l" t="t" r="r" b="b"/>
            <a:pathLst>
              <a:path w="12700" h="1269">
                <a:moveTo>
                  <a:pt x="0" y="0"/>
                </a:moveTo>
                <a:lnTo>
                  <a:pt x="12700" y="1269"/>
                </a:lnTo>
              </a:path>
            </a:pathLst>
          </a:custGeom>
          <a:ln w="36659">
            <a:solidFill>
              <a:srgbClr val="FF3333"/>
            </a:solidFill>
          </a:ln>
        </p:spPr>
        <p:txBody>
          <a:bodyPr wrap="square" lIns="0" tIns="0" rIns="0" bIns="0" rtlCol="0"/>
          <a:lstStyle/>
          <a:p>
            <a:endParaRPr/>
          </a:p>
        </p:txBody>
      </p:sp>
      <p:sp>
        <p:nvSpPr>
          <p:cNvPr id="241" name="object 240"/>
          <p:cNvSpPr/>
          <p:nvPr/>
        </p:nvSpPr>
        <p:spPr>
          <a:xfrm>
            <a:off x="7425050" y="3494544"/>
            <a:ext cx="250190" cy="161290"/>
          </a:xfrm>
          <a:custGeom>
            <a:avLst/>
            <a:gdLst/>
            <a:ahLst/>
            <a:cxnLst/>
            <a:rect l="l" t="t" r="r" b="b"/>
            <a:pathLst>
              <a:path w="250190" h="161289">
                <a:moveTo>
                  <a:pt x="13970" y="0"/>
                </a:moveTo>
                <a:lnTo>
                  <a:pt x="0" y="161289"/>
                </a:lnTo>
                <a:lnTo>
                  <a:pt x="250189" y="101600"/>
                </a:lnTo>
                <a:lnTo>
                  <a:pt x="13970" y="0"/>
                </a:lnTo>
                <a:close/>
              </a:path>
            </a:pathLst>
          </a:custGeom>
          <a:solidFill>
            <a:srgbClr val="FF3333"/>
          </a:solidFill>
        </p:spPr>
        <p:txBody>
          <a:bodyPr wrap="square" lIns="0" tIns="0" rIns="0" bIns="0" rtlCol="0"/>
          <a:lstStyle/>
          <a:p>
            <a:endParaRPr/>
          </a:p>
        </p:txBody>
      </p:sp>
      <p:sp>
        <p:nvSpPr>
          <p:cNvPr id="242" name="object 241"/>
          <p:cNvSpPr/>
          <p:nvPr/>
        </p:nvSpPr>
        <p:spPr>
          <a:xfrm>
            <a:off x="4895210" y="3378973"/>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43" name="object 242"/>
          <p:cNvSpPr/>
          <p:nvPr/>
        </p:nvSpPr>
        <p:spPr>
          <a:xfrm>
            <a:off x="4932040" y="338532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44" name="object 243"/>
          <p:cNvSpPr/>
          <p:nvPr/>
        </p:nvSpPr>
        <p:spPr>
          <a:xfrm>
            <a:off x="4967601" y="3391673"/>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45" name="object 244"/>
          <p:cNvSpPr/>
          <p:nvPr/>
        </p:nvSpPr>
        <p:spPr>
          <a:xfrm>
            <a:off x="5004431" y="3398023"/>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46" name="object 245"/>
          <p:cNvSpPr/>
          <p:nvPr/>
        </p:nvSpPr>
        <p:spPr>
          <a:xfrm>
            <a:off x="5039990" y="3404373"/>
            <a:ext cx="19050" cy="3810"/>
          </a:xfrm>
          <a:custGeom>
            <a:avLst/>
            <a:gdLst/>
            <a:ahLst/>
            <a:cxnLst/>
            <a:rect l="l" t="t" r="r" b="b"/>
            <a:pathLst>
              <a:path w="19050" h="3810">
                <a:moveTo>
                  <a:pt x="0" y="0"/>
                </a:moveTo>
                <a:lnTo>
                  <a:pt x="19050" y="3809"/>
                </a:lnTo>
              </a:path>
            </a:pathLst>
          </a:custGeom>
          <a:ln w="36659">
            <a:solidFill>
              <a:srgbClr val="FF3333"/>
            </a:solidFill>
          </a:ln>
        </p:spPr>
        <p:txBody>
          <a:bodyPr wrap="square" lIns="0" tIns="0" rIns="0" bIns="0" rtlCol="0"/>
          <a:lstStyle/>
          <a:p>
            <a:endParaRPr/>
          </a:p>
        </p:txBody>
      </p:sp>
      <p:sp>
        <p:nvSpPr>
          <p:cNvPr id="247" name="object 246"/>
          <p:cNvSpPr/>
          <p:nvPr/>
        </p:nvSpPr>
        <p:spPr>
          <a:xfrm>
            <a:off x="5076821" y="3410723"/>
            <a:ext cx="17780" cy="3810"/>
          </a:xfrm>
          <a:custGeom>
            <a:avLst/>
            <a:gdLst/>
            <a:ahLst/>
            <a:cxnLst/>
            <a:rect l="l" t="t" r="r" b="b"/>
            <a:pathLst>
              <a:path w="17779" h="3810">
                <a:moveTo>
                  <a:pt x="0" y="0"/>
                </a:moveTo>
                <a:lnTo>
                  <a:pt x="17780" y="3809"/>
                </a:lnTo>
              </a:path>
            </a:pathLst>
          </a:custGeom>
          <a:ln w="36659">
            <a:solidFill>
              <a:srgbClr val="FF3333"/>
            </a:solidFill>
          </a:ln>
        </p:spPr>
        <p:txBody>
          <a:bodyPr wrap="square" lIns="0" tIns="0" rIns="0" bIns="0" rtlCol="0"/>
          <a:lstStyle/>
          <a:p>
            <a:endParaRPr/>
          </a:p>
        </p:txBody>
      </p:sp>
      <p:sp>
        <p:nvSpPr>
          <p:cNvPr id="248" name="object 247"/>
          <p:cNvSpPr/>
          <p:nvPr/>
        </p:nvSpPr>
        <p:spPr>
          <a:xfrm>
            <a:off x="5112381" y="3417073"/>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49" name="object 248"/>
          <p:cNvSpPr/>
          <p:nvPr/>
        </p:nvSpPr>
        <p:spPr>
          <a:xfrm>
            <a:off x="5149210" y="3423423"/>
            <a:ext cx="17780" cy="3810"/>
          </a:xfrm>
          <a:custGeom>
            <a:avLst/>
            <a:gdLst/>
            <a:ahLst/>
            <a:cxnLst/>
            <a:rect l="l" t="t" r="r" b="b"/>
            <a:pathLst>
              <a:path w="17779" h="3810">
                <a:moveTo>
                  <a:pt x="0" y="0"/>
                </a:moveTo>
                <a:lnTo>
                  <a:pt x="17780" y="3809"/>
                </a:lnTo>
              </a:path>
            </a:pathLst>
          </a:custGeom>
          <a:ln w="36659">
            <a:solidFill>
              <a:srgbClr val="FF3333"/>
            </a:solidFill>
          </a:ln>
        </p:spPr>
        <p:txBody>
          <a:bodyPr wrap="square" lIns="0" tIns="0" rIns="0" bIns="0" rtlCol="0"/>
          <a:lstStyle/>
          <a:p>
            <a:endParaRPr/>
          </a:p>
        </p:txBody>
      </p:sp>
      <p:sp>
        <p:nvSpPr>
          <p:cNvPr id="250" name="object 249"/>
          <p:cNvSpPr/>
          <p:nvPr/>
        </p:nvSpPr>
        <p:spPr>
          <a:xfrm>
            <a:off x="5184771" y="3429773"/>
            <a:ext cx="19050" cy="3810"/>
          </a:xfrm>
          <a:custGeom>
            <a:avLst/>
            <a:gdLst/>
            <a:ahLst/>
            <a:cxnLst/>
            <a:rect l="l" t="t" r="r" b="b"/>
            <a:pathLst>
              <a:path w="19050" h="3810">
                <a:moveTo>
                  <a:pt x="0" y="0"/>
                </a:moveTo>
                <a:lnTo>
                  <a:pt x="19050" y="3809"/>
                </a:lnTo>
              </a:path>
            </a:pathLst>
          </a:custGeom>
          <a:ln w="36659">
            <a:solidFill>
              <a:srgbClr val="FF3333"/>
            </a:solidFill>
          </a:ln>
        </p:spPr>
        <p:txBody>
          <a:bodyPr wrap="square" lIns="0" tIns="0" rIns="0" bIns="0" rtlCol="0"/>
          <a:lstStyle/>
          <a:p>
            <a:endParaRPr/>
          </a:p>
        </p:txBody>
      </p:sp>
      <p:sp>
        <p:nvSpPr>
          <p:cNvPr id="251" name="object 250"/>
          <p:cNvSpPr/>
          <p:nvPr/>
        </p:nvSpPr>
        <p:spPr>
          <a:xfrm>
            <a:off x="5221601" y="343612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52" name="object 251"/>
          <p:cNvSpPr/>
          <p:nvPr/>
        </p:nvSpPr>
        <p:spPr>
          <a:xfrm>
            <a:off x="5257160" y="3442473"/>
            <a:ext cx="19050" cy="3810"/>
          </a:xfrm>
          <a:custGeom>
            <a:avLst/>
            <a:gdLst/>
            <a:ahLst/>
            <a:cxnLst/>
            <a:rect l="l" t="t" r="r" b="b"/>
            <a:pathLst>
              <a:path w="19050" h="3810">
                <a:moveTo>
                  <a:pt x="0" y="0"/>
                </a:moveTo>
                <a:lnTo>
                  <a:pt x="19050" y="3809"/>
                </a:lnTo>
              </a:path>
            </a:pathLst>
          </a:custGeom>
          <a:ln w="36659">
            <a:solidFill>
              <a:srgbClr val="FF3333"/>
            </a:solidFill>
          </a:ln>
        </p:spPr>
        <p:txBody>
          <a:bodyPr wrap="square" lIns="0" tIns="0" rIns="0" bIns="0" rtlCol="0"/>
          <a:lstStyle/>
          <a:p>
            <a:endParaRPr/>
          </a:p>
        </p:txBody>
      </p:sp>
      <p:sp>
        <p:nvSpPr>
          <p:cNvPr id="253" name="object 252"/>
          <p:cNvSpPr/>
          <p:nvPr/>
        </p:nvSpPr>
        <p:spPr>
          <a:xfrm>
            <a:off x="5293990" y="344882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54" name="object 253"/>
          <p:cNvSpPr/>
          <p:nvPr/>
        </p:nvSpPr>
        <p:spPr>
          <a:xfrm>
            <a:off x="5329551" y="345517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55" name="object 254"/>
          <p:cNvSpPr/>
          <p:nvPr/>
        </p:nvSpPr>
        <p:spPr>
          <a:xfrm>
            <a:off x="5366381" y="346152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56" name="object 255"/>
          <p:cNvSpPr/>
          <p:nvPr/>
        </p:nvSpPr>
        <p:spPr>
          <a:xfrm>
            <a:off x="5401940" y="346787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57" name="object 256"/>
          <p:cNvSpPr/>
          <p:nvPr/>
        </p:nvSpPr>
        <p:spPr>
          <a:xfrm>
            <a:off x="5438771" y="3474223"/>
            <a:ext cx="17780" cy="3810"/>
          </a:xfrm>
          <a:custGeom>
            <a:avLst/>
            <a:gdLst/>
            <a:ahLst/>
            <a:cxnLst/>
            <a:rect l="l" t="t" r="r" b="b"/>
            <a:pathLst>
              <a:path w="17779" h="3810">
                <a:moveTo>
                  <a:pt x="0" y="0"/>
                </a:moveTo>
                <a:lnTo>
                  <a:pt x="17780" y="3809"/>
                </a:lnTo>
              </a:path>
            </a:pathLst>
          </a:custGeom>
          <a:ln w="36659">
            <a:solidFill>
              <a:srgbClr val="FF3333"/>
            </a:solidFill>
          </a:ln>
        </p:spPr>
        <p:txBody>
          <a:bodyPr wrap="square" lIns="0" tIns="0" rIns="0" bIns="0" rtlCol="0"/>
          <a:lstStyle/>
          <a:p>
            <a:endParaRPr/>
          </a:p>
        </p:txBody>
      </p:sp>
      <p:sp>
        <p:nvSpPr>
          <p:cNvPr id="258" name="object 257"/>
          <p:cNvSpPr/>
          <p:nvPr/>
        </p:nvSpPr>
        <p:spPr>
          <a:xfrm>
            <a:off x="5474331" y="348057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59" name="object 258"/>
          <p:cNvSpPr/>
          <p:nvPr/>
        </p:nvSpPr>
        <p:spPr>
          <a:xfrm>
            <a:off x="5511160" y="3486923"/>
            <a:ext cx="17780" cy="3810"/>
          </a:xfrm>
          <a:custGeom>
            <a:avLst/>
            <a:gdLst/>
            <a:ahLst/>
            <a:cxnLst/>
            <a:rect l="l" t="t" r="r" b="b"/>
            <a:pathLst>
              <a:path w="17779" h="3810">
                <a:moveTo>
                  <a:pt x="0" y="0"/>
                </a:moveTo>
                <a:lnTo>
                  <a:pt x="17780" y="3809"/>
                </a:lnTo>
              </a:path>
            </a:pathLst>
          </a:custGeom>
          <a:ln w="36659">
            <a:solidFill>
              <a:srgbClr val="FF3333"/>
            </a:solidFill>
          </a:ln>
        </p:spPr>
        <p:txBody>
          <a:bodyPr wrap="square" lIns="0" tIns="0" rIns="0" bIns="0" rtlCol="0"/>
          <a:lstStyle/>
          <a:p>
            <a:endParaRPr/>
          </a:p>
        </p:txBody>
      </p:sp>
      <p:sp>
        <p:nvSpPr>
          <p:cNvPr id="260" name="object 259"/>
          <p:cNvSpPr/>
          <p:nvPr/>
        </p:nvSpPr>
        <p:spPr>
          <a:xfrm>
            <a:off x="5546721" y="3493273"/>
            <a:ext cx="17780" cy="3810"/>
          </a:xfrm>
          <a:custGeom>
            <a:avLst/>
            <a:gdLst/>
            <a:ahLst/>
            <a:cxnLst/>
            <a:rect l="l" t="t" r="r" b="b"/>
            <a:pathLst>
              <a:path w="17779" h="3810">
                <a:moveTo>
                  <a:pt x="0" y="0"/>
                </a:moveTo>
                <a:lnTo>
                  <a:pt x="17780" y="3809"/>
                </a:lnTo>
              </a:path>
            </a:pathLst>
          </a:custGeom>
          <a:ln w="36659">
            <a:solidFill>
              <a:srgbClr val="FF3333"/>
            </a:solidFill>
          </a:ln>
        </p:spPr>
        <p:txBody>
          <a:bodyPr wrap="square" lIns="0" tIns="0" rIns="0" bIns="0" rtlCol="0"/>
          <a:lstStyle/>
          <a:p>
            <a:endParaRPr/>
          </a:p>
        </p:txBody>
      </p:sp>
      <p:sp>
        <p:nvSpPr>
          <p:cNvPr id="261" name="object 260"/>
          <p:cNvSpPr/>
          <p:nvPr/>
        </p:nvSpPr>
        <p:spPr>
          <a:xfrm>
            <a:off x="5582281" y="3499623"/>
            <a:ext cx="19050" cy="3810"/>
          </a:xfrm>
          <a:custGeom>
            <a:avLst/>
            <a:gdLst/>
            <a:ahLst/>
            <a:cxnLst/>
            <a:rect l="l" t="t" r="r" b="b"/>
            <a:pathLst>
              <a:path w="19050" h="3810">
                <a:moveTo>
                  <a:pt x="0" y="0"/>
                </a:moveTo>
                <a:lnTo>
                  <a:pt x="19050" y="3809"/>
                </a:lnTo>
              </a:path>
            </a:pathLst>
          </a:custGeom>
          <a:ln w="36659">
            <a:solidFill>
              <a:srgbClr val="FF3333"/>
            </a:solidFill>
          </a:ln>
        </p:spPr>
        <p:txBody>
          <a:bodyPr wrap="square" lIns="0" tIns="0" rIns="0" bIns="0" rtlCol="0"/>
          <a:lstStyle/>
          <a:p>
            <a:endParaRPr/>
          </a:p>
        </p:txBody>
      </p:sp>
      <p:sp>
        <p:nvSpPr>
          <p:cNvPr id="262" name="object 261"/>
          <p:cNvSpPr/>
          <p:nvPr/>
        </p:nvSpPr>
        <p:spPr>
          <a:xfrm>
            <a:off x="5619110" y="3507244"/>
            <a:ext cx="17780" cy="2540"/>
          </a:xfrm>
          <a:custGeom>
            <a:avLst/>
            <a:gdLst/>
            <a:ahLst/>
            <a:cxnLst/>
            <a:rect l="l" t="t" r="r" b="b"/>
            <a:pathLst>
              <a:path w="17779" h="2539">
                <a:moveTo>
                  <a:pt x="0" y="0"/>
                </a:moveTo>
                <a:lnTo>
                  <a:pt x="17780" y="2539"/>
                </a:lnTo>
              </a:path>
            </a:pathLst>
          </a:custGeom>
          <a:ln w="36659">
            <a:solidFill>
              <a:srgbClr val="FF3333"/>
            </a:solidFill>
          </a:ln>
        </p:spPr>
        <p:txBody>
          <a:bodyPr wrap="square" lIns="0" tIns="0" rIns="0" bIns="0" rtlCol="0"/>
          <a:lstStyle/>
          <a:p>
            <a:endParaRPr/>
          </a:p>
        </p:txBody>
      </p:sp>
      <p:sp>
        <p:nvSpPr>
          <p:cNvPr id="263" name="object 262"/>
          <p:cNvSpPr/>
          <p:nvPr/>
        </p:nvSpPr>
        <p:spPr>
          <a:xfrm>
            <a:off x="5654671" y="351359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64" name="object 263"/>
          <p:cNvSpPr/>
          <p:nvPr/>
        </p:nvSpPr>
        <p:spPr>
          <a:xfrm>
            <a:off x="5691501" y="3518673"/>
            <a:ext cx="17780" cy="3810"/>
          </a:xfrm>
          <a:custGeom>
            <a:avLst/>
            <a:gdLst/>
            <a:ahLst/>
            <a:cxnLst/>
            <a:rect l="l" t="t" r="r" b="b"/>
            <a:pathLst>
              <a:path w="17779" h="3810">
                <a:moveTo>
                  <a:pt x="0" y="0"/>
                </a:moveTo>
                <a:lnTo>
                  <a:pt x="17779" y="3809"/>
                </a:lnTo>
              </a:path>
            </a:pathLst>
          </a:custGeom>
          <a:ln w="36659">
            <a:solidFill>
              <a:srgbClr val="FF3333"/>
            </a:solidFill>
          </a:ln>
        </p:spPr>
        <p:txBody>
          <a:bodyPr wrap="square" lIns="0" tIns="0" rIns="0" bIns="0" rtlCol="0"/>
          <a:lstStyle/>
          <a:p>
            <a:endParaRPr/>
          </a:p>
        </p:txBody>
      </p:sp>
      <p:sp>
        <p:nvSpPr>
          <p:cNvPr id="265" name="object 264"/>
          <p:cNvSpPr/>
          <p:nvPr/>
        </p:nvSpPr>
        <p:spPr>
          <a:xfrm>
            <a:off x="5727060" y="3526294"/>
            <a:ext cx="17780" cy="2540"/>
          </a:xfrm>
          <a:custGeom>
            <a:avLst/>
            <a:gdLst/>
            <a:ahLst/>
            <a:cxnLst/>
            <a:rect l="l" t="t" r="r" b="b"/>
            <a:pathLst>
              <a:path w="17779" h="2539">
                <a:moveTo>
                  <a:pt x="0" y="0"/>
                </a:moveTo>
                <a:lnTo>
                  <a:pt x="17780" y="2539"/>
                </a:lnTo>
              </a:path>
            </a:pathLst>
          </a:custGeom>
          <a:ln w="36659">
            <a:solidFill>
              <a:srgbClr val="FF3333"/>
            </a:solidFill>
          </a:ln>
        </p:spPr>
        <p:txBody>
          <a:bodyPr wrap="square" lIns="0" tIns="0" rIns="0" bIns="0" rtlCol="0"/>
          <a:lstStyle/>
          <a:p>
            <a:endParaRPr/>
          </a:p>
        </p:txBody>
      </p:sp>
      <p:sp>
        <p:nvSpPr>
          <p:cNvPr id="266" name="object 265"/>
          <p:cNvSpPr/>
          <p:nvPr/>
        </p:nvSpPr>
        <p:spPr>
          <a:xfrm>
            <a:off x="5763890" y="353264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67" name="object 266"/>
          <p:cNvSpPr/>
          <p:nvPr/>
        </p:nvSpPr>
        <p:spPr>
          <a:xfrm>
            <a:off x="5799451" y="353899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68" name="object 267"/>
          <p:cNvSpPr/>
          <p:nvPr/>
        </p:nvSpPr>
        <p:spPr>
          <a:xfrm>
            <a:off x="5836281" y="354534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69" name="object 268"/>
          <p:cNvSpPr/>
          <p:nvPr/>
        </p:nvSpPr>
        <p:spPr>
          <a:xfrm>
            <a:off x="5871840" y="355169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70" name="object 269"/>
          <p:cNvSpPr/>
          <p:nvPr/>
        </p:nvSpPr>
        <p:spPr>
          <a:xfrm>
            <a:off x="5908671" y="3558044"/>
            <a:ext cx="17780" cy="2540"/>
          </a:xfrm>
          <a:custGeom>
            <a:avLst/>
            <a:gdLst/>
            <a:ahLst/>
            <a:cxnLst/>
            <a:rect l="l" t="t" r="r" b="b"/>
            <a:pathLst>
              <a:path w="17779" h="2539">
                <a:moveTo>
                  <a:pt x="0" y="0"/>
                </a:moveTo>
                <a:lnTo>
                  <a:pt x="17780" y="2539"/>
                </a:lnTo>
              </a:path>
            </a:pathLst>
          </a:custGeom>
          <a:ln w="36659">
            <a:solidFill>
              <a:srgbClr val="FF3333"/>
            </a:solidFill>
          </a:ln>
        </p:spPr>
        <p:txBody>
          <a:bodyPr wrap="square" lIns="0" tIns="0" rIns="0" bIns="0" rtlCol="0"/>
          <a:lstStyle/>
          <a:p>
            <a:endParaRPr/>
          </a:p>
        </p:txBody>
      </p:sp>
      <p:sp>
        <p:nvSpPr>
          <p:cNvPr id="271" name="object 270"/>
          <p:cNvSpPr/>
          <p:nvPr/>
        </p:nvSpPr>
        <p:spPr>
          <a:xfrm>
            <a:off x="5944231" y="356439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72" name="object 271"/>
          <p:cNvSpPr/>
          <p:nvPr/>
        </p:nvSpPr>
        <p:spPr>
          <a:xfrm>
            <a:off x="5981060" y="3570744"/>
            <a:ext cx="17780" cy="2540"/>
          </a:xfrm>
          <a:custGeom>
            <a:avLst/>
            <a:gdLst/>
            <a:ahLst/>
            <a:cxnLst/>
            <a:rect l="l" t="t" r="r" b="b"/>
            <a:pathLst>
              <a:path w="17779" h="2539">
                <a:moveTo>
                  <a:pt x="0" y="0"/>
                </a:moveTo>
                <a:lnTo>
                  <a:pt x="17780" y="2539"/>
                </a:lnTo>
              </a:path>
            </a:pathLst>
          </a:custGeom>
          <a:ln w="36659">
            <a:solidFill>
              <a:srgbClr val="FF3333"/>
            </a:solidFill>
          </a:ln>
        </p:spPr>
        <p:txBody>
          <a:bodyPr wrap="square" lIns="0" tIns="0" rIns="0" bIns="0" rtlCol="0"/>
          <a:lstStyle/>
          <a:p>
            <a:endParaRPr/>
          </a:p>
        </p:txBody>
      </p:sp>
      <p:sp>
        <p:nvSpPr>
          <p:cNvPr id="273" name="object 272"/>
          <p:cNvSpPr/>
          <p:nvPr/>
        </p:nvSpPr>
        <p:spPr>
          <a:xfrm>
            <a:off x="6016621" y="3577094"/>
            <a:ext cx="17780" cy="2540"/>
          </a:xfrm>
          <a:custGeom>
            <a:avLst/>
            <a:gdLst/>
            <a:ahLst/>
            <a:cxnLst/>
            <a:rect l="l" t="t" r="r" b="b"/>
            <a:pathLst>
              <a:path w="17779" h="2539">
                <a:moveTo>
                  <a:pt x="0" y="0"/>
                </a:moveTo>
                <a:lnTo>
                  <a:pt x="17780" y="2539"/>
                </a:lnTo>
              </a:path>
            </a:pathLst>
          </a:custGeom>
          <a:ln w="36659">
            <a:solidFill>
              <a:srgbClr val="FF3333"/>
            </a:solidFill>
          </a:ln>
        </p:spPr>
        <p:txBody>
          <a:bodyPr wrap="square" lIns="0" tIns="0" rIns="0" bIns="0" rtlCol="0"/>
          <a:lstStyle/>
          <a:p>
            <a:endParaRPr/>
          </a:p>
        </p:txBody>
      </p:sp>
      <p:sp>
        <p:nvSpPr>
          <p:cNvPr id="274" name="object 273"/>
          <p:cNvSpPr/>
          <p:nvPr/>
        </p:nvSpPr>
        <p:spPr>
          <a:xfrm>
            <a:off x="6053451" y="358344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75" name="object 274"/>
          <p:cNvSpPr/>
          <p:nvPr/>
        </p:nvSpPr>
        <p:spPr>
          <a:xfrm>
            <a:off x="6089010" y="3589794"/>
            <a:ext cx="17780" cy="3810"/>
          </a:xfrm>
          <a:custGeom>
            <a:avLst/>
            <a:gdLst/>
            <a:ahLst/>
            <a:cxnLst/>
            <a:rect l="l" t="t" r="r" b="b"/>
            <a:pathLst>
              <a:path w="17779" h="3810">
                <a:moveTo>
                  <a:pt x="0" y="0"/>
                </a:moveTo>
                <a:lnTo>
                  <a:pt x="17780" y="3810"/>
                </a:lnTo>
              </a:path>
            </a:pathLst>
          </a:custGeom>
          <a:ln w="36659">
            <a:solidFill>
              <a:srgbClr val="FF3333"/>
            </a:solidFill>
          </a:ln>
        </p:spPr>
        <p:txBody>
          <a:bodyPr wrap="square" lIns="0" tIns="0" rIns="0" bIns="0" rtlCol="0"/>
          <a:lstStyle/>
          <a:p>
            <a:endParaRPr/>
          </a:p>
        </p:txBody>
      </p:sp>
      <p:sp>
        <p:nvSpPr>
          <p:cNvPr id="276" name="object 275"/>
          <p:cNvSpPr/>
          <p:nvPr/>
        </p:nvSpPr>
        <p:spPr>
          <a:xfrm>
            <a:off x="6124571" y="359614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77" name="object 276"/>
          <p:cNvSpPr/>
          <p:nvPr/>
        </p:nvSpPr>
        <p:spPr>
          <a:xfrm>
            <a:off x="6161401" y="360249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278" name="object 277"/>
          <p:cNvSpPr/>
          <p:nvPr/>
        </p:nvSpPr>
        <p:spPr>
          <a:xfrm>
            <a:off x="6196960" y="3608844"/>
            <a:ext cx="19050" cy="3810"/>
          </a:xfrm>
          <a:custGeom>
            <a:avLst/>
            <a:gdLst/>
            <a:ahLst/>
            <a:cxnLst/>
            <a:rect l="l" t="t" r="r" b="b"/>
            <a:pathLst>
              <a:path w="19050" h="3810">
                <a:moveTo>
                  <a:pt x="0" y="0"/>
                </a:moveTo>
                <a:lnTo>
                  <a:pt x="19050" y="3810"/>
                </a:lnTo>
              </a:path>
            </a:pathLst>
          </a:custGeom>
          <a:ln w="36659">
            <a:solidFill>
              <a:srgbClr val="FF3333"/>
            </a:solidFill>
          </a:ln>
        </p:spPr>
        <p:txBody>
          <a:bodyPr wrap="square" lIns="0" tIns="0" rIns="0" bIns="0" rtlCol="0"/>
          <a:lstStyle/>
          <a:p>
            <a:endParaRPr/>
          </a:p>
        </p:txBody>
      </p:sp>
      <p:sp>
        <p:nvSpPr>
          <p:cNvPr id="279" name="object 278"/>
          <p:cNvSpPr/>
          <p:nvPr/>
        </p:nvSpPr>
        <p:spPr>
          <a:xfrm>
            <a:off x="6233790" y="361519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80" name="object 279"/>
          <p:cNvSpPr/>
          <p:nvPr/>
        </p:nvSpPr>
        <p:spPr>
          <a:xfrm>
            <a:off x="6269351" y="362154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281" name="object 280"/>
          <p:cNvSpPr/>
          <p:nvPr/>
        </p:nvSpPr>
        <p:spPr>
          <a:xfrm>
            <a:off x="6306181" y="362789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82" name="object 281"/>
          <p:cNvSpPr/>
          <p:nvPr/>
        </p:nvSpPr>
        <p:spPr>
          <a:xfrm>
            <a:off x="6341740" y="3634244"/>
            <a:ext cx="19050" cy="3810"/>
          </a:xfrm>
          <a:custGeom>
            <a:avLst/>
            <a:gdLst/>
            <a:ahLst/>
            <a:cxnLst/>
            <a:rect l="l" t="t" r="r" b="b"/>
            <a:pathLst>
              <a:path w="19050" h="3810">
                <a:moveTo>
                  <a:pt x="0" y="0"/>
                </a:moveTo>
                <a:lnTo>
                  <a:pt x="19049" y="3810"/>
                </a:lnTo>
              </a:path>
            </a:pathLst>
          </a:custGeom>
          <a:ln w="36659">
            <a:solidFill>
              <a:srgbClr val="FF3333"/>
            </a:solidFill>
          </a:ln>
        </p:spPr>
        <p:txBody>
          <a:bodyPr wrap="square" lIns="0" tIns="0" rIns="0" bIns="0" rtlCol="0"/>
          <a:lstStyle/>
          <a:p>
            <a:endParaRPr/>
          </a:p>
        </p:txBody>
      </p:sp>
      <p:sp>
        <p:nvSpPr>
          <p:cNvPr id="283" name="object 282"/>
          <p:cNvSpPr/>
          <p:nvPr/>
        </p:nvSpPr>
        <p:spPr>
          <a:xfrm>
            <a:off x="6378571" y="364059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84" name="object 283"/>
          <p:cNvSpPr/>
          <p:nvPr/>
        </p:nvSpPr>
        <p:spPr>
          <a:xfrm>
            <a:off x="6414131" y="3646944"/>
            <a:ext cx="19050" cy="3810"/>
          </a:xfrm>
          <a:custGeom>
            <a:avLst/>
            <a:gdLst/>
            <a:ahLst/>
            <a:cxnLst/>
            <a:rect l="l" t="t" r="r" b="b"/>
            <a:pathLst>
              <a:path w="19050" h="3810">
                <a:moveTo>
                  <a:pt x="0" y="0"/>
                </a:moveTo>
                <a:lnTo>
                  <a:pt x="19050" y="3810"/>
                </a:lnTo>
              </a:path>
            </a:pathLst>
          </a:custGeom>
          <a:ln w="36659">
            <a:solidFill>
              <a:srgbClr val="FF3333"/>
            </a:solidFill>
          </a:ln>
        </p:spPr>
        <p:txBody>
          <a:bodyPr wrap="square" lIns="0" tIns="0" rIns="0" bIns="0" rtlCol="0"/>
          <a:lstStyle/>
          <a:p>
            <a:endParaRPr/>
          </a:p>
        </p:txBody>
      </p:sp>
      <p:sp>
        <p:nvSpPr>
          <p:cNvPr id="285" name="object 284"/>
          <p:cNvSpPr/>
          <p:nvPr/>
        </p:nvSpPr>
        <p:spPr>
          <a:xfrm>
            <a:off x="6450961" y="365329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86" name="object 285"/>
          <p:cNvSpPr/>
          <p:nvPr/>
        </p:nvSpPr>
        <p:spPr>
          <a:xfrm>
            <a:off x="6486521" y="3659644"/>
            <a:ext cx="19050" cy="3810"/>
          </a:xfrm>
          <a:custGeom>
            <a:avLst/>
            <a:gdLst/>
            <a:ahLst/>
            <a:cxnLst/>
            <a:rect l="l" t="t" r="r" b="b"/>
            <a:pathLst>
              <a:path w="19050" h="3810">
                <a:moveTo>
                  <a:pt x="0" y="0"/>
                </a:moveTo>
                <a:lnTo>
                  <a:pt x="19050" y="3810"/>
                </a:lnTo>
              </a:path>
            </a:pathLst>
          </a:custGeom>
          <a:ln w="36659">
            <a:solidFill>
              <a:srgbClr val="FF3333"/>
            </a:solidFill>
          </a:ln>
        </p:spPr>
        <p:txBody>
          <a:bodyPr wrap="square" lIns="0" tIns="0" rIns="0" bIns="0" rtlCol="0"/>
          <a:lstStyle/>
          <a:p>
            <a:endParaRPr/>
          </a:p>
        </p:txBody>
      </p:sp>
      <p:sp>
        <p:nvSpPr>
          <p:cNvPr id="287" name="object 286"/>
          <p:cNvSpPr/>
          <p:nvPr/>
        </p:nvSpPr>
        <p:spPr>
          <a:xfrm>
            <a:off x="6523350" y="366599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88" name="object 287"/>
          <p:cNvSpPr/>
          <p:nvPr/>
        </p:nvSpPr>
        <p:spPr>
          <a:xfrm>
            <a:off x="6558911" y="3672344"/>
            <a:ext cx="19050" cy="3810"/>
          </a:xfrm>
          <a:custGeom>
            <a:avLst/>
            <a:gdLst/>
            <a:ahLst/>
            <a:cxnLst/>
            <a:rect l="l" t="t" r="r" b="b"/>
            <a:pathLst>
              <a:path w="19050" h="3810">
                <a:moveTo>
                  <a:pt x="0" y="0"/>
                </a:moveTo>
                <a:lnTo>
                  <a:pt x="19050" y="3810"/>
                </a:lnTo>
              </a:path>
            </a:pathLst>
          </a:custGeom>
          <a:ln w="36659">
            <a:solidFill>
              <a:srgbClr val="FF3333"/>
            </a:solidFill>
          </a:ln>
        </p:spPr>
        <p:txBody>
          <a:bodyPr wrap="square" lIns="0" tIns="0" rIns="0" bIns="0" rtlCol="0"/>
          <a:lstStyle/>
          <a:p>
            <a:endParaRPr/>
          </a:p>
        </p:txBody>
      </p:sp>
      <p:sp>
        <p:nvSpPr>
          <p:cNvPr id="289" name="object 288"/>
          <p:cNvSpPr/>
          <p:nvPr/>
        </p:nvSpPr>
        <p:spPr>
          <a:xfrm>
            <a:off x="6595740" y="3678694"/>
            <a:ext cx="17780" cy="3810"/>
          </a:xfrm>
          <a:custGeom>
            <a:avLst/>
            <a:gdLst/>
            <a:ahLst/>
            <a:cxnLst/>
            <a:rect l="l" t="t" r="r" b="b"/>
            <a:pathLst>
              <a:path w="17779" h="3810">
                <a:moveTo>
                  <a:pt x="0" y="0"/>
                </a:moveTo>
                <a:lnTo>
                  <a:pt x="17780" y="3810"/>
                </a:lnTo>
              </a:path>
            </a:pathLst>
          </a:custGeom>
          <a:ln w="36659">
            <a:solidFill>
              <a:srgbClr val="FF3333"/>
            </a:solidFill>
          </a:ln>
        </p:spPr>
        <p:txBody>
          <a:bodyPr wrap="square" lIns="0" tIns="0" rIns="0" bIns="0" rtlCol="0"/>
          <a:lstStyle/>
          <a:p>
            <a:endParaRPr/>
          </a:p>
        </p:txBody>
      </p:sp>
      <p:sp>
        <p:nvSpPr>
          <p:cNvPr id="290" name="object 289"/>
          <p:cNvSpPr/>
          <p:nvPr/>
        </p:nvSpPr>
        <p:spPr>
          <a:xfrm>
            <a:off x="6631300" y="368504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91" name="object 290"/>
          <p:cNvSpPr/>
          <p:nvPr/>
        </p:nvSpPr>
        <p:spPr>
          <a:xfrm>
            <a:off x="6668131" y="36926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92" name="object 291"/>
          <p:cNvSpPr/>
          <p:nvPr/>
        </p:nvSpPr>
        <p:spPr>
          <a:xfrm>
            <a:off x="6703690" y="3697744"/>
            <a:ext cx="17780" cy="3810"/>
          </a:xfrm>
          <a:custGeom>
            <a:avLst/>
            <a:gdLst/>
            <a:ahLst/>
            <a:cxnLst/>
            <a:rect l="l" t="t" r="r" b="b"/>
            <a:pathLst>
              <a:path w="17779" h="3810">
                <a:moveTo>
                  <a:pt x="0" y="0"/>
                </a:moveTo>
                <a:lnTo>
                  <a:pt x="17780" y="3810"/>
                </a:lnTo>
              </a:path>
            </a:pathLst>
          </a:custGeom>
          <a:ln w="36659">
            <a:solidFill>
              <a:srgbClr val="FF3333"/>
            </a:solidFill>
          </a:ln>
        </p:spPr>
        <p:txBody>
          <a:bodyPr wrap="square" lIns="0" tIns="0" rIns="0" bIns="0" rtlCol="0"/>
          <a:lstStyle/>
          <a:p>
            <a:endParaRPr/>
          </a:p>
        </p:txBody>
      </p:sp>
      <p:sp>
        <p:nvSpPr>
          <p:cNvPr id="293" name="object 292"/>
          <p:cNvSpPr/>
          <p:nvPr/>
        </p:nvSpPr>
        <p:spPr>
          <a:xfrm>
            <a:off x="6740521" y="370409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94" name="object 293"/>
          <p:cNvSpPr/>
          <p:nvPr/>
        </p:nvSpPr>
        <p:spPr>
          <a:xfrm>
            <a:off x="6776081" y="37117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95" name="object 294"/>
          <p:cNvSpPr/>
          <p:nvPr/>
        </p:nvSpPr>
        <p:spPr>
          <a:xfrm>
            <a:off x="6812911" y="37180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96" name="object 295"/>
          <p:cNvSpPr/>
          <p:nvPr/>
        </p:nvSpPr>
        <p:spPr>
          <a:xfrm>
            <a:off x="6848471" y="372314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297" name="object 296"/>
          <p:cNvSpPr/>
          <p:nvPr/>
        </p:nvSpPr>
        <p:spPr>
          <a:xfrm>
            <a:off x="6884031" y="3730764"/>
            <a:ext cx="19050" cy="2540"/>
          </a:xfrm>
          <a:custGeom>
            <a:avLst/>
            <a:gdLst/>
            <a:ahLst/>
            <a:cxnLst/>
            <a:rect l="l" t="t" r="r" b="b"/>
            <a:pathLst>
              <a:path w="19050" h="2539">
                <a:moveTo>
                  <a:pt x="0" y="0"/>
                </a:moveTo>
                <a:lnTo>
                  <a:pt x="19050" y="2540"/>
                </a:lnTo>
              </a:path>
            </a:pathLst>
          </a:custGeom>
          <a:ln w="36659">
            <a:solidFill>
              <a:srgbClr val="FF3333"/>
            </a:solidFill>
          </a:ln>
        </p:spPr>
        <p:txBody>
          <a:bodyPr wrap="square" lIns="0" tIns="0" rIns="0" bIns="0" rtlCol="0"/>
          <a:lstStyle/>
          <a:p>
            <a:endParaRPr/>
          </a:p>
        </p:txBody>
      </p:sp>
      <p:sp>
        <p:nvSpPr>
          <p:cNvPr id="298" name="object 297"/>
          <p:cNvSpPr/>
          <p:nvPr/>
        </p:nvSpPr>
        <p:spPr>
          <a:xfrm>
            <a:off x="6920861" y="37371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299" name="object 298"/>
          <p:cNvSpPr/>
          <p:nvPr/>
        </p:nvSpPr>
        <p:spPr>
          <a:xfrm>
            <a:off x="6956421" y="3743464"/>
            <a:ext cx="19050" cy="2540"/>
          </a:xfrm>
          <a:custGeom>
            <a:avLst/>
            <a:gdLst/>
            <a:ahLst/>
            <a:cxnLst/>
            <a:rect l="l" t="t" r="r" b="b"/>
            <a:pathLst>
              <a:path w="19050" h="2539">
                <a:moveTo>
                  <a:pt x="0" y="0"/>
                </a:moveTo>
                <a:lnTo>
                  <a:pt x="19050" y="2540"/>
                </a:lnTo>
              </a:path>
            </a:pathLst>
          </a:custGeom>
          <a:ln w="36659">
            <a:solidFill>
              <a:srgbClr val="FF3333"/>
            </a:solidFill>
          </a:ln>
        </p:spPr>
        <p:txBody>
          <a:bodyPr wrap="square" lIns="0" tIns="0" rIns="0" bIns="0" rtlCol="0"/>
          <a:lstStyle/>
          <a:p>
            <a:endParaRPr/>
          </a:p>
        </p:txBody>
      </p:sp>
      <p:sp>
        <p:nvSpPr>
          <p:cNvPr id="300" name="object 299"/>
          <p:cNvSpPr/>
          <p:nvPr/>
        </p:nvSpPr>
        <p:spPr>
          <a:xfrm>
            <a:off x="6993250" y="37498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1" name="object 300"/>
          <p:cNvSpPr/>
          <p:nvPr/>
        </p:nvSpPr>
        <p:spPr>
          <a:xfrm>
            <a:off x="7028811" y="37561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2" name="object 301"/>
          <p:cNvSpPr/>
          <p:nvPr/>
        </p:nvSpPr>
        <p:spPr>
          <a:xfrm>
            <a:off x="7065640" y="3762514"/>
            <a:ext cx="17780" cy="2540"/>
          </a:xfrm>
          <a:custGeom>
            <a:avLst/>
            <a:gdLst/>
            <a:ahLst/>
            <a:cxnLst/>
            <a:rect l="l" t="t" r="r" b="b"/>
            <a:pathLst>
              <a:path w="17779" h="2539">
                <a:moveTo>
                  <a:pt x="0" y="0"/>
                </a:moveTo>
                <a:lnTo>
                  <a:pt x="17780" y="2540"/>
                </a:lnTo>
              </a:path>
            </a:pathLst>
          </a:custGeom>
          <a:ln w="36659">
            <a:solidFill>
              <a:srgbClr val="FF3333"/>
            </a:solidFill>
          </a:ln>
        </p:spPr>
        <p:txBody>
          <a:bodyPr wrap="square" lIns="0" tIns="0" rIns="0" bIns="0" rtlCol="0"/>
          <a:lstStyle/>
          <a:p>
            <a:endParaRPr/>
          </a:p>
        </p:txBody>
      </p:sp>
      <p:sp>
        <p:nvSpPr>
          <p:cNvPr id="303" name="object 302"/>
          <p:cNvSpPr/>
          <p:nvPr/>
        </p:nvSpPr>
        <p:spPr>
          <a:xfrm>
            <a:off x="7101200" y="37688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4" name="object 303"/>
          <p:cNvSpPr/>
          <p:nvPr/>
        </p:nvSpPr>
        <p:spPr>
          <a:xfrm>
            <a:off x="7138031" y="37752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5" name="object 304"/>
          <p:cNvSpPr/>
          <p:nvPr/>
        </p:nvSpPr>
        <p:spPr>
          <a:xfrm>
            <a:off x="7173590" y="3781564"/>
            <a:ext cx="17780" cy="2540"/>
          </a:xfrm>
          <a:custGeom>
            <a:avLst/>
            <a:gdLst/>
            <a:ahLst/>
            <a:cxnLst/>
            <a:rect l="l" t="t" r="r" b="b"/>
            <a:pathLst>
              <a:path w="17779" h="2539">
                <a:moveTo>
                  <a:pt x="0" y="0"/>
                </a:moveTo>
                <a:lnTo>
                  <a:pt x="17780" y="2540"/>
                </a:lnTo>
              </a:path>
            </a:pathLst>
          </a:custGeom>
          <a:ln w="36659">
            <a:solidFill>
              <a:srgbClr val="FF3333"/>
            </a:solidFill>
          </a:ln>
        </p:spPr>
        <p:txBody>
          <a:bodyPr wrap="square" lIns="0" tIns="0" rIns="0" bIns="0" rtlCol="0"/>
          <a:lstStyle/>
          <a:p>
            <a:endParaRPr/>
          </a:p>
        </p:txBody>
      </p:sp>
      <p:sp>
        <p:nvSpPr>
          <p:cNvPr id="306" name="object 305"/>
          <p:cNvSpPr/>
          <p:nvPr/>
        </p:nvSpPr>
        <p:spPr>
          <a:xfrm>
            <a:off x="7210421" y="37879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7" name="object 306"/>
          <p:cNvSpPr/>
          <p:nvPr/>
        </p:nvSpPr>
        <p:spPr>
          <a:xfrm>
            <a:off x="7245981" y="37942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8" name="object 307"/>
          <p:cNvSpPr/>
          <p:nvPr/>
        </p:nvSpPr>
        <p:spPr>
          <a:xfrm>
            <a:off x="7282811" y="380061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09" name="object 308"/>
          <p:cNvSpPr/>
          <p:nvPr/>
        </p:nvSpPr>
        <p:spPr>
          <a:xfrm>
            <a:off x="7318371" y="38069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10" name="object 309"/>
          <p:cNvSpPr/>
          <p:nvPr/>
        </p:nvSpPr>
        <p:spPr>
          <a:xfrm>
            <a:off x="7355200" y="3813314"/>
            <a:ext cx="17780" cy="3810"/>
          </a:xfrm>
          <a:custGeom>
            <a:avLst/>
            <a:gdLst/>
            <a:ahLst/>
            <a:cxnLst/>
            <a:rect l="l" t="t" r="r" b="b"/>
            <a:pathLst>
              <a:path w="17779" h="3810">
                <a:moveTo>
                  <a:pt x="0" y="0"/>
                </a:moveTo>
                <a:lnTo>
                  <a:pt x="17779" y="3810"/>
                </a:lnTo>
              </a:path>
            </a:pathLst>
          </a:custGeom>
          <a:ln w="36659">
            <a:solidFill>
              <a:srgbClr val="FF3333"/>
            </a:solidFill>
          </a:ln>
        </p:spPr>
        <p:txBody>
          <a:bodyPr wrap="square" lIns="0" tIns="0" rIns="0" bIns="0" rtlCol="0"/>
          <a:lstStyle/>
          <a:p>
            <a:endParaRPr/>
          </a:p>
        </p:txBody>
      </p:sp>
      <p:sp>
        <p:nvSpPr>
          <p:cNvPr id="311" name="object 310"/>
          <p:cNvSpPr/>
          <p:nvPr/>
        </p:nvSpPr>
        <p:spPr>
          <a:xfrm>
            <a:off x="7390761" y="381966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12" name="object 311"/>
          <p:cNvSpPr/>
          <p:nvPr/>
        </p:nvSpPr>
        <p:spPr>
          <a:xfrm>
            <a:off x="7426321" y="3826014"/>
            <a:ext cx="19050" cy="3810"/>
          </a:xfrm>
          <a:custGeom>
            <a:avLst/>
            <a:gdLst/>
            <a:ahLst/>
            <a:cxnLst/>
            <a:rect l="l" t="t" r="r" b="b"/>
            <a:pathLst>
              <a:path w="19050" h="3810">
                <a:moveTo>
                  <a:pt x="0" y="0"/>
                </a:moveTo>
                <a:lnTo>
                  <a:pt x="19050" y="3810"/>
                </a:lnTo>
              </a:path>
            </a:pathLst>
          </a:custGeom>
          <a:ln w="36659">
            <a:solidFill>
              <a:srgbClr val="FF3333"/>
            </a:solidFill>
          </a:ln>
        </p:spPr>
        <p:txBody>
          <a:bodyPr wrap="square" lIns="0" tIns="0" rIns="0" bIns="0" rtlCol="0"/>
          <a:lstStyle/>
          <a:p>
            <a:endParaRPr/>
          </a:p>
        </p:txBody>
      </p:sp>
      <p:sp>
        <p:nvSpPr>
          <p:cNvPr id="313" name="object 312"/>
          <p:cNvSpPr/>
          <p:nvPr/>
        </p:nvSpPr>
        <p:spPr>
          <a:xfrm>
            <a:off x="7419971" y="3747273"/>
            <a:ext cx="255270" cy="160020"/>
          </a:xfrm>
          <a:custGeom>
            <a:avLst/>
            <a:gdLst/>
            <a:ahLst/>
            <a:cxnLst/>
            <a:rect l="l" t="t" r="r" b="b"/>
            <a:pathLst>
              <a:path w="255270" h="160019">
                <a:moveTo>
                  <a:pt x="29209" y="0"/>
                </a:moveTo>
                <a:lnTo>
                  <a:pt x="0" y="160019"/>
                </a:lnTo>
                <a:lnTo>
                  <a:pt x="255269" y="123189"/>
                </a:lnTo>
                <a:lnTo>
                  <a:pt x="29209" y="0"/>
                </a:lnTo>
                <a:close/>
              </a:path>
            </a:pathLst>
          </a:custGeom>
          <a:solidFill>
            <a:srgbClr val="FF3333"/>
          </a:solidFill>
        </p:spPr>
        <p:txBody>
          <a:bodyPr wrap="square" lIns="0" tIns="0" rIns="0" bIns="0" rtlCol="0"/>
          <a:lstStyle/>
          <a:p>
            <a:endParaRPr/>
          </a:p>
        </p:txBody>
      </p:sp>
      <p:sp>
        <p:nvSpPr>
          <p:cNvPr id="314" name="object 313"/>
          <p:cNvSpPr/>
          <p:nvPr/>
        </p:nvSpPr>
        <p:spPr>
          <a:xfrm>
            <a:off x="4793610" y="3273564"/>
            <a:ext cx="275590" cy="205740"/>
          </a:xfrm>
          <a:custGeom>
            <a:avLst/>
            <a:gdLst/>
            <a:ahLst/>
            <a:cxnLst/>
            <a:rect l="l" t="t" r="r" b="b"/>
            <a:pathLst>
              <a:path w="275589" h="205739">
                <a:moveTo>
                  <a:pt x="137160" y="0"/>
                </a:moveTo>
                <a:lnTo>
                  <a:pt x="0" y="102869"/>
                </a:lnTo>
                <a:lnTo>
                  <a:pt x="137160" y="205740"/>
                </a:lnTo>
                <a:lnTo>
                  <a:pt x="275590" y="102869"/>
                </a:lnTo>
                <a:lnTo>
                  <a:pt x="137160" y="0"/>
                </a:lnTo>
                <a:close/>
              </a:path>
            </a:pathLst>
          </a:custGeom>
          <a:solidFill>
            <a:srgbClr val="000000"/>
          </a:solidFill>
        </p:spPr>
        <p:txBody>
          <a:bodyPr wrap="square" lIns="0" tIns="0" rIns="0" bIns="0" rtlCol="0"/>
          <a:lstStyle/>
          <a:p>
            <a:endParaRPr/>
          </a:p>
        </p:txBody>
      </p:sp>
      <p:sp>
        <p:nvSpPr>
          <p:cNvPr id="315" name="object 314"/>
          <p:cNvSpPr/>
          <p:nvPr/>
        </p:nvSpPr>
        <p:spPr>
          <a:xfrm>
            <a:off x="4793610" y="3273564"/>
            <a:ext cx="275590" cy="205740"/>
          </a:xfrm>
          <a:custGeom>
            <a:avLst/>
            <a:gdLst/>
            <a:ahLst/>
            <a:cxnLst/>
            <a:rect l="l" t="t" r="r" b="b"/>
            <a:pathLst>
              <a:path w="275589" h="205739">
                <a:moveTo>
                  <a:pt x="137160" y="0"/>
                </a:moveTo>
                <a:lnTo>
                  <a:pt x="275590" y="102869"/>
                </a:lnTo>
                <a:lnTo>
                  <a:pt x="137160" y="205740"/>
                </a:lnTo>
                <a:lnTo>
                  <a:pt x="0" y="102869"/>
                </a:lnTo>
                <a:lnTo>
                  <a:pt x="137160" y="0"/>
                </a:lnTo>
                <a:close/>
              </a:path>
            </a:pathLst>
          </a:custGeom>
          <a:ln w="3175">
            <a:solidFill>
              <a:srgbClr val="000000"/>
            </a:solidFill>
          </a:ln>
        </p:spPr>
        <p:txBody>
          <a:bodyPr wrap="square" lIns="0" tIns="0" rIns="0" bIns="0" rtlCol="0"/>
          <a:lstStyle/>
          <a:p>
            <a:endParaRPr/>
          </a:p>
        </p:txBody>
      </p:sp>
      <p:sp>
        <p:nvSpPr>
          <p:cNvPr id="316" name="object 315"/>
          <p:cNvSpPr/>
          <p:nvPr/>
        </p:nvSpPr>
        <p:spPr>
          <a:xfrm>
            <a:off x="4914260" y="5517653"/>
            <a:ext cx="16510" cy="5080"/>
          </a:xfrm>
          <a:custGeom>
            <a:avLst/>
            <a:gdLst/>
            <a:ahLst/>
            <a:cxnLst/>
            <a:rect l="l" t="t" r="r" b="b"/>
            <a:pathLst>
              <a:path w="16510" h="5079">
                <a:moveTo>
                  <a:pt x="0" y="5079"/>
                </a:moveTo>
                <a:lnTo>
                  <a:pt x="16510" y="0"/>
                </a:lnTo>
              </a:path>
            </a:pathLst>
          </a:custGeom>
          <a:ln w="36659">
            <a:solidFill>
              <a:srgbClr val="FF3333"/>
            </a:solidFill>
          </a:ln>
        </p:spPr>
        <p:txBody>
          <a:bodyPr wrap="square" lIns="0" tIns="0" rIns="0" bIns="0" rtlCol="0"/>
          <a:lstStyle/>
          <a:p>
            <a:endParaRPr/>
          </a:p>
        </p:txBody>
      </p:sp>
      <p:sp>
        <p:nvSpPr>
          <p:cNvPr id="317" name="object 316"/>
          <p:cNvSpPr/>
          <p:nvPr/>
        </p:nvSpPr>
        <p:spPr>
          <a:xfrm>
            <a:off x="4948551" y="5506223"/>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18" name="object 317"/>
          <p:cNvSpPr/>
          <p:nvPr/>
        </p:nvSpPr>
        <p:spPr>
          <a:xfrm>
            <a:off x="4984110" y="5494794"/>
            <a:ext cx="16510" cy="6350"/>
          </a:xfrm>
          <a:custGeom>
            <a:avLst/>
            <a:gdLst/>
            <a:ahLst/>
            <a:cxnLst/>
            <a:rect l="l" t="t" r="r" b="b"/>
            <a:pathLst>
              <a:path w="16510" h="6350">
                <a:moveTo>
                  <a:pt x="0" y="6350"/>
                </a:moveTo>
                <a:lnTo>
                  <a:pt x="16510" y="0"/>
                </a:lnTo>
              </a:path>
            </a:pathLst>
          </a:custGeom>
          <a:ln w="36659">
            <a:solidFill>
              <a:srgbClr val="FF3333"/>
            </a:solidFill>
          </a:ln>
        </p:spPr>
        <p:txBody>
          <a:bodyPr wrap="square" lIns="0" tIns="0" rIns="0" bIns="0" rtlCol="0"/>
          <a:lstStyle/>
          <a:p>
            <a:endParaRPr/>
          </a:p>
        </p:txBody>
      </p:sp>
      <p:sp>
        <p:nvSpPr>
          <p:cNvPr id="319" name="object 318"/>
          <p:cNvSpPr/>
          <p:nvPr/>
        </p:nvSpPr>
        <p:spPr>
          <a:xfrm>
            <a:off x="5018401" y="5483364"/>
            <a:ext cx="17780" cy="6350"/>
          </a:xfrm>
          <a:custGeom>
            <a:avLst/>
            <a:gdLst/>
            <a:ahLst/>
            <a:cxnLst/>
            <a:rect l="l" t="t" r="r" b="b"/>
            <a:pathLst>
              <a:path w="17779" h="6350">
                <a:moveTo>
                  <a:pt x="0" y="6349"/>
                </a:moveTo>
                <a:lnTo>
                  <a:pt x="17779" y="0"/>
                </a:lnTo>
              </a:path>
            </a:pathLst>
          </a:custGeom>
          <a:ln w="36659">
            <a:solidFill>
              <a:srgbClr val="FF3333"/>
            </a:solidFill>
          </a:ln>
        </p:spPr>
        <p:txBody>
          <a:bodyPr wrap="square" lIns="0" tIns="0" rIns="0" bIns="0" rtlCol="0"/>
          <a:lstStyle/>
          <a:p>
            <a:endParaRPr/>
          </a:p>
        </p:txBody>
      </p:sp>
      <p:sp>
        <p:nvSpPr>
          <p:cNvPr id="320" name="object 319"/>
          <p:cNvSpPr/>
          <p:nvPr/>
        </p:nvSpPr>
        <p:spPr>
          <a:xfrm>
            <a:off x="5053960" y="5471934"/>
            <a:ext cx="16510" cy="6350"/>
          </a:xfrm>
          <a:custGeom>
            <a:avLst/>
            <a:gdLst/>
            <a:ahLst/>
            <a:cxnLst/>
            <a:rect l="l" t="t" r="r" b="b"/>
            <a:pathLst>
              <a:path w="16510" h="6350">
                <a:moveTo>
                  <a:pt x="0" y="6350"/>
                </a:moveTo>
                <a:lnTo>
                  <a:pt x="16510" y="0"/>
                </a:lnTo>
              </a:path>
            </a:pathLst>
          </a:custGeom>
          <a:ln w="36659">
            <a:solidFill>
              <a:srgbClr val="FF3333"/>
            </a:solidFill>
          </a:ln>
        </p:spPr>
        <p:txBody>
          <a:bodyPr wrap="square" lIns="0" tIns="0" rIns="0" bIns="0" rtlCol="0"/>
          <a:lstStyle/>
          <a:p>
            <a:endParaRPr/>
          </a:p>
        </p:txBody>
      </p:sp>
      <p:sp>
        <p:nvSpPr>
          <p:cNvPr id="321" name="object 320"/>
          <p:cNvSpPr/>
          <p:nvPr/>
        </p:nvSpPr>
        <p:spPr>
          <a:xfrm>
            <a:off x="5088251" y="5460503"/>
            <a:ext cx="17780" cy="6350"/>
          </a:xfrm>
          <a:custGeom>
            <a:avLst/>
            <a:gdLst/>
            <a:ahLst/>
            <a:cxnLst/>
            <a:rect l="l" t="t" r="r" b="b"/>
            <a:pathLst>
              <a:path w="17779" h="6350">
                <a:moveTo>
                  <a:pt x="0" y="6349"/>
                </a:moveTo>
                <a:lnTo>
                  <a:pt x="17779" y="0"/>
                </a:lnTo>
              </a:path>
            </a:pathLst>
          </a:custGeom>
          <a:ln w="36659">
            <a:solidFill>
              <a:srgbClr val="FF3333"/>
            </a:solidFill>
          </a:ln>
        </p:spPr>
        <p:txBody>
          <a:bodyPr wrap="square" lIns="0" tIns="0" rIns="0" bIns="0" rtlCol="0"/>
          <a:lstStyle/>
          <a:p>
            <a:endParaRPr/>
          </a:p>
        </p:txBody>
      </p:sp>
      <p:sp>
        <p:nvSpPr>
          <p:cNvPr id="322" name="object 321"/>
          <p:cNvSpPr/>
          <p:nvPr/>
        </p:nvSpPr>
        <p:spPr>
          <a:xfrm>
            <a:off x="5123810" y="5449073"/>
            <a:ext cx="16510" cy="6350"/>
          </a:xfrm>
          <a:custGeom>
            <a:avLst/>
            <a:gdLst/>
            <a:ahLst/>
            <a:cxnLst/>
            <a:rect l="l" t="t" r="r" b="b"/>
            <a:pathLst>
              <a:path w="16510" h="6350">
                <a:moveTo>
                  <a:pt x="0" y="6350"/>
                </a:moveTo>
                <a:lnTo>
                  <a:pt x="16510" y="0"/>
                </a:lnTo>
              </a:path>
            </a:pathLst>
          </a:custGeom>
          <a:ln w="36659">
            <a:solidFill>
              <a:srgbClr val="FF3333"/>
            </a:solidFill>
          </a:ln>
        </p:spPr>
        <p:txBody>
          <a:bodyPr wrap="square" lIns="0" tIns="0" rIns="0" bIns="0" rtlCol="0"/>
          <a:lstStyle/>
          <a:p>
            <a:endParaRPr/>
          </a:p>
        </p:txBody>
      </p:sp>
      <p:sp>
        <p:nvSpPr>
          <p:cNvPr id="323" name="object 322"/>
          <p:cNvSpPr/>
          <p:nvPr/>
        </p:nvSpPr>
        <p:spPr>
          <a:xfrm>
            <a:off x="5158101" y="5437644"/>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24" name="object 323"/>
          <p:cNvSpPr/>
          <p:nvPr/>
        </p:nvSpPr>
        <p:spPr>
          <a:xfrm>
            <a:off x="5193660" y="5427484"/>
            <a:ext cx="16510" cy="5080"/>
          </a:xfrm>
          <a:custGeom>
            <a:avLst/>
            <a:gdLst/>
            <a:ahLst/>
            <a:cxnLst/>
            <a:rect l="l" t="t" r="r" b="b"/>
            <a:pathLst>
              <a:path w="16510" h="5079">
                <a:moveTo>
                  <a:pt x="0" y="5080"/>
                </a:moveTo>
                <a:lnTo>
                  <a:pt x="16510" y="0"/>
                </a:lnTo>
              </a:path>
            </a:pathLst>
          </a:custGeom>
          <a:ln w="36659">
            <a:solidFill>
              <a:srgbClr val="FF3333"/>
            </a:solidFill>
          </a:ln>
        </p:spPr>
        <p:txBody>
          <a:bodyPr wrap="square" lIns="0" tIns="0" rIns="0" bIns="0" rtlCol="0"/>
          <a:lstStyle/>
          <a:p>
            <a:endParaRPr/>
          </a:p>
        </p:txBody>
      </p:sp>
      <p:sp>
        <p:nvSpPr>
          <p:cNvPr id="325" name="object 324"/>
          <p:cNvSpPr/>
          <p:nvPr/>
        </p:nvSpPr>
        <p:spPr>
          <a:xfrm>
            <a:off x="5227951" y="5414784"/>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26" name="object 325"/>
          <p:cNvSpPr/>
          <p:nvPr/>
        </p:nvSpPr>
        <p:spPr>
          <a:xfrm>
            <a:off x="5263510" y="5404623"/>
            <a:ext cx="16510" cy="5080"/>
          </a:xfrm>
          <a:custGeom>
            <a:avLst/>
            <a:gdLst/>
            <a:ahLst/>
            <a:cxnLst/>
            <a:rect l="l" t="t" r="r" b="b"/>
            <a:pathLst>
              <a:path w="16510" h="5079">
                <a:moveTo>
                  <a:pt x="0" y="5080"/>
                </a:moveTo>
                <a:lnTo>
                  <a:pt x="16510" y="0"/>
                </a:lnTo>
              </a:path>
            </a:pathLst>
          </a:custGeom>
          <a:ln w="36659">
            <a:solidFill>
              <a:srgbClr val="FF3333"/>
            </a:solidFill>
          </a:ln>
        </p:spPr>
        <p:txBody>
          <a:bodyPr wrap="square" lIns="0" tIns="0" rIns="0" bIns="0" rtlCol="0"/>
          <a:lstStyle/>
          <a:p>
            <a:endParaRPr/>
          </a:p>
        </p:txBody>
      </p:sp>
      <p:sp>
        <p:nvSpPr>
          <p:cNvPr id="327" name="object 326"/>
          <p:cNvSpPr/>
          <p:nvPr/>
        </p:nvSpPr>
        <p:spPr>
          <a:xfrm>
            <a:off x="5297801" y="539319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28" name="object 327"/>
          <p:cNvSpPr/>
          <p:nvPr/>
        </p:nvSpPr>
        <p:spPr>
          <a:xfrm>
            <a:off x="5333360" y="5381764"/>
            <a:ext cx="16510" cy="5080"/>
          </a:xfrm>
          <a:custGeom>
            <a:avLst/>
            <a:gdLst/>
            <a:ahLst/>
            <a:cxnLst/>
            <a:rect l="l" t="t" r="r" b="b"/>
            <a:pathLst>
              <a:path w="16510" h="5079">
                <a:moveTo>
                  <a:pt x="0" y="5079"/>
                </a:moveTo>
                <a:lnTo>
                  <a:pt x="16510" y="0"/>
                </a:lnTo>
              </a:path>
            </a:pathLst>
          </a:custGeom>
          <a:ln w="36659">
            <a:solidFill>
              <a:srgbClr val="FF3333"/>
            </a:solidFill>
          </a:ln>
        </p:spPr>
        <p:txBody>
          <a:bodyPr wrap="square" lIns="0" tIns="0" rIns="0" bIns="0" rtlCol="0"/>
          <a:lstStyle/>
          <a:p>
            <a:endParaRPr/>
          </a:p>
        </p:txBody>
      </p:sp>
      <p:sp>
        <p:nvSpPr>
          <p:cNvPr id="329" name="object 328"/>
          <p:cNvSpPr/>
          <p:nvPr/>
        </p:nvSpPr>
        <p:spPr>
          <a:xfrm>
            <a:off x="5367651" y="537033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30" name="object 329"/>
          <p:cNvSpPr/>
          <p:nvPr/>
        </p:nvSpPr>
        <p:spPr>
          <a:xfrm>
            <a:off x="5403210" y="5358903"/>
            <a:ext cx="16510" cy="5080"/>
          </a:xfrm>
          <a:custGeom>
            <a:avLst/>
            <a:gdLst/>
            <a:ahLst/>
            <a:cxnLst/>
            <a:rect l="l" t="t" r="r" b="b"/>
            <a:pathLst>
              <a:path w="16510" h="5079">
                <a:moveTo>
                  <a:pt x="0" y="5079"/>
                </a:moveTo>
                <a:lnTo>
                  <a:pt x="16510" y="0"/>
                </a:lnTo>
              </a:path>
            </a:pathLst>
          </a:custGeom>
          <a:ln w="36659">
            <a:solidFill>
              <a:srgbClr val="FF3333"/>
            </a:solidFill>
          </a:ln>
        </p:spPr>
        <p:txBody>
          <a:bodyPr wrap="square" lIns="0" tIns="0" rIns="0" bIns="0" rtlCol="0"/>
          <a:lstStyle/>
          <a:p>
            <a:endParaRPr/>
          </a:p>
        </p:txBody>
      </p:sp>
      <p:sp>
        <p:nvSpPr>
          <p:cNvPr id="331" name="object 330"/>
          <p:cNvSpPr/>
          <p:nvPr/>
        </p:nvSpPr>
        <p:spPr>
          <a:xfrm>
            <a:off x="5437501" y="5347473"/>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32" name="object 331"/>
          <p:cNvSpPr/>
          <p:nvPr/>
        </p:nvSpPr>
        <p:spPr>
          <a:xfrm>
            <a:off x="5473060" y="5336044"/>
            <a:ext cx="16510" cy="5080"/>
          </a:xfrm>
          <a:custGeom>
            <a:avLst/>
            <a:gdLst/>
            <a:ahLst/>
            <a:cxnLst/>
            <a:rect l="l" t="t" r="r" b="b"/>
            <a:pathLst>
              <a:path w="16510" h="5079">
                <a:moveTo>
                  <a:pt x="0" y="5080"/>
                </a:moveTo>
                <a:lnTo>
                  <a:pt x="16510" y="0"/>
                </a:lnTo>
              </a:path>
            </a:pathLst>
          </a:custGeom>
          <a:ln w="36659">
            <a:solidFill>
              <a:srgbClr val="FF3333"/>
            </a:solidFill>
          </a:ln>
        </p:spPr>
        <p:txBody>
          <a:bodyPr wrap="square" lIns="0" tIns="0" rIns="0" bIns="0" rtlCol="0"/>
          <a:lstStyle/>
          <a:p>
            <a:endParaRPr/>
          </a:p>
        </p:txBody>
      </p:sp>
      <p:sp>
        <p:nvSpPr>
          <p:cNvPr id="333" name="object 332"/>
          <p:cNvSpPr/>
          <p:nvPr/>
        </p:nvSpPr>
        <p:spPr>
          <a:xfrm>
            <a:off x="5507351" y="5324614"/>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34" name="object 333"/>
          <p:cNvSpPr/>
          <p:nvPr/>
        </p:nvSpPr>
        <p:spPr>
          <a:xfrm>
            <a:off x="5542910" y="5313184"/>
            <a:ext cx="16510" cy="5080"/>
          </a:xfrm>
          <a:custGeom>
            <a:avLst/>
            <a:gdLst/>
            <a:ahLst/>
            <a:cxnLst/>
            <a:rect l="l" t="t" r="r" b="b"/>
            <a:pathLst>
              <a:path w="16510" h="5079">
                <a:moveTo>
                  <a:pt x="0" y="5080"/>
                </a:moveTo>
                <a:lnTo>
                  <a:pt x="16510" y="0"/>
                </a:lnTo>
              </a:path>
            </a:pathLst>
          </a:custGeom>
          <a:ln w="36659">
            <a:solidFill>
              <a:srgbClr val="FF3333"/>
            </a:solidFill>
          </a:ln>
        </p:spPr>
        <p:txBody>
          <a:bodyPr wrap="square" lIns="0" tIns="0" rIns="0" bIns="0" rtlCol="0"/>
          <a:lstStyle/>
          <a:p>
            <a:endParaRPr/>
          </a:p>
        </p:txBody>
      </p:sp>
      <p:sp>
        <p:nvSpPr>
          <p:cNvPr id="335" name="object 334"/>
          <p:cNvSpPr/>
          <p:nvPr/>
        </p:nvSpPr>
        <p:spPr>
          <a:xfrm>
            <a:off x="5577201" y="5301753"/>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36" name="object 335"/>
          <p:cNvSpPr/>
          <p:nvPr/>
        </p:nvSpPr>
        <p:spPr>
          <a:xfrm>
            <a:off x="5612760" y="5290323"/>
            <a:ext cx="16510" cy="6350"/>
          </a:xfrm>
          <a:custGeom>
            <a:avLst/>
            <a:gdLst/>
            <a:ahLst/>
            <a:cxnLst/>
            <a:rect l="l" t="t" r="r" b="b"/>
            <a:pathLst>
              <a:path w="16510" h="6350">
                <a:moveTo>
                  <a:pt x="0" y="6350"/>
                </a:moveTo>
                <a:lnTo>
                  <a:pt x="16510" y="0"/>
                </a:lnTo>
              </a:path>
            </a:pathLst>
          </a:custGeom>
          <a:ln w="36659">
            <a:solidFill>
              <a:srgbClr val="FF3333"/>
            </a:solidFill>
          </a:ln>
        </p:spPr>
        <p:txBody>
          <a:bodyPr wrap="square" lIns="0" tIns="0" rIns="0" bIns="0" rtlCol="0"/>
          <a:lstStyle/>
          <a:p>
            <a:endParaRPr/>
          </a:p>
        </p:txBody>
      </p:sp>
      <p:sp>
        <p:nvSpPr>
          <p:cNvPr id="337" name="object 336"/>
          <p:cNvSpPr/>
          <p:nvPr/>
        </p:nvSpPr>
        <p:spPr>
          <a:xfrm>
            <a:off x="5647051" y="5278894"/>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38" name="object 337"/>
          <p:cNvSpPr/>
          <p:nvPr/>
        </p:nvSpPr>
        <p:spPr>
          <a:xfrm>
            <a:off x="5682610" y="5267464"/>
            <a:ext cx="16510" cy="6350"/>
          </a:xfrm>
          <a:custGeom>
            <a:avLst/>
            <a:gdLst/>
            <a:ahLst/>
            <a:cxnLst/>
            <a:rect l="l" t="t" r="r" b="b"/>
            <a:pathLst>
              <a:path w="16510" h="6350">
                <a:moveTo>
                  <a:pt x="0" y="6349"/>
                </a:moveTo>
                <a:lnTo>
                  <a:pt x="16510" y="0"/>
                </a:lnTo>
              </a:path>
            </a:pathLst>
          </a:custGeom>
          <a:ln w="36659">
            <a:solidFill>
              <a:srgbClr val="FF3333"/>
            </a:solidFill>
          </a:ln>
        </p:spPr>
        <p:txBody>
          <a:bodyPr wrap="square" lIns="0" tIns="0" rIns="0" bIns="0" rtlCol="0"/>
          <a:lstStyle/>
          <a:p>
            <a:endParaRPr/>
          </a:p>
        </p:txBody>
      </p:sp>
      <p:sp>
        <p:nvSpPr>
          <p:cNvPr id="339" name="object 338"/>
          <p:cNvSpPr/>
          <p:nvPr/>
        </p:nvSpPr>
        <p:spPr>
          <a:xfrm>
            <a:off x="5716901" y="5256034"/>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40" name="object 339"/>
          <p:cNvSpPr/>
          <p:nvPr/>
        </p:nvSpPr>
        <p:spPr>
          <a:xfrm>
            <a:off x="5752460" y="5244603"/>
            <a:ext cx="16510" cy="6350"/>
          </a:xfrm>
          <a:custGeom>
            <a:avLst/>
            <a:gdLst/>
            <a:ahLst/>
            <a:cxnLst/>
            <a:rect l="l" t="t" r="r" b="b"/>
            <a:pathLst>
              <a:path w="16510" h="6350">
                <a:moveTo>
                  <a:pt x="0" y="6349"/>
                </a:moveTo>
                <a:lnTo>
                  <a:pt x="16510" y="0"/>
                </a:lnTo>
              </a:path>
            </a:pathLst>
          </a:custGeom>
          <a:ln w="36659">
            <a:solidFill>
              <a:srgbClr val="FF3333"/>
            </a:solidFill>
          </a:ln>
        </p:spPr>
        <p:txBody>
          <a:bodyPr wrap="square" lIns="0" tIns="0" rIns="0" bIns="0" rtlCol="0"/>
          <a:lstStyle/>
          <a:p>
            <a:endParaRPr/>
          </a:p>
        </p:txBody>
      </p:sp>
      <p:sp>
        <p:nvSpPr>
          <p:cNvPr id="341" name="object 340"/>
          <p:cNvSpPr/>
          <p:nvPr/>
        </p:nvSpPr>
        <p:spPr>
          <a:xfrm>
            <a:off x="5786751" y="5233173"/>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42" name="object 341"/>
          <p:cNvSpPr/>
          <p:nvPr/>
        </p:nvSpPr>
        <p:spPr>
          <a:xfrm>
            <a:off x="5822310" y="5223014"/>
            <a:ext cx="16510" cy="5080"/>
          </a:xfrm>
          <a:custGeom>
            <a:avLst/>
            <a:gdLst/>
            <a:ahLst/>
            <a:cxnLst/>
            <a:rect l="l" t="t" r="r" b="b"/>
            <a:pathLst>
              <a:path w="16510" h="5079">
                <a:moveTo>
                  <a:pt x="0" y="5079"/>
                </a:moveTo>
                <a:lnTo>
                  <a:pt x="16510" y="0"/>
                </a:lnTo>
              </a:path>
            </a:pathLst>
          </a:custGeom>
          <a:ln w="36659">
            <a:solidFill>
              <a:srgbClr val="FF3333"/>
            </a:solidFill>
          </a:ln>
        </p:spPr>
        <p:txBody>
          <a:bodyPr wrap="square" lIns="0" tIns="0" rIns="0" bIns="0" rtlCol="0"/>
          <a:lstStyle/>
          <a:p>
            <a:endParaRPr/>
          </a:p>
        </p:txBody>
      </p:sp>
      <p:sp>
        <p:nvSpPr>
          <p:cNvPr id="343" name="object 342"/>
          <p:cNvSpPr/>
          <p:nvPr/>
        </p:nvSpPr>
        <p:spPr>
          <a:xfrm>
            <a:off x="5856601" y="5210314"/>
            <a:ext cx="17780" cy="6350"/>
          </a:xfrm>
          <a:custGeom>
            <a:avLst/>
            <a:gdLst/>
            <a:ahLst/>
            <a:cxnLst/>
            <a:rect l="l" t="t" r="r" b="b"/>
            <a:pathLst>
              <a:path w="17779" h="6350">
                <a:moveTo>
                  <a:pt x="0" y="6349"/>
                </a:moveTo>
                <a:lnTo>
                  <a:pt x="17779" y="0"/>
                </a:lnTo>
              </a:path>
            </a:pathLst>
          </a:custGeom>
          <a:ln w="36659">
            <a:solidFill>
              <a:srgbClr val="FF3333"/>
            </a:solidFill>
          </a:ln>
        </p:spPr>
        <p:txBody>
          <a:bodyPr wrap="square" lIns="0" tIns="0" rIns="0" bIns="0" rtlCol="0"/>
          <a:lstStyle/>
          <a:p>
            <a:endParaRPr/>
          </a:p>
        </p:txBody>
      </p:sp>
      <p:sp>
        <p:nvSpPr>
          <p:cNvPr id="344" name="object 343"/>
          <p:cNvSpPr/>
          <p:nvPr/>
        </p:nvSpPr>
        <p:spPr>
          <a:xfrm>
            <a:off x="5892160" y="5198884"/>
            <a:ext cx="16510" cy="6350"/>
          </a:xfrm>
          <a:custGeom>
            <a:avLst/>
            <a:gdLst/>
            <a:ahLst/>
            <a:cxnLst/>
            <a:rect l="l" t="t" r="r" b="b"/>
            <a:pathLst>
              <a:path w="16510" h="6350">
                <a:moveTo>
                  <a:pt x="0" y="6350"/>
                </a:moveTo>
                <a:lnTo>
                  <a:pt x="16510" y="0"/>
                </a:lnTo>
              </a:path>
            </a:pathLst>
          </a:custGeom>
          <a:ln w="36659">
            <a:solidFill>
              <a:srgbClr val="FF3333"/>
            </a:solidFill>
          </a:ln>
        </p:spPr>
        <p:txBody>
          <a:bodyPr wrap="square" lIns="0" tIns="0" rIns="0" bIns="0" rtlCol="0"/>
          <a:lstStyle/>
          <a:p>
            <a:endParaRPr/>
          </a:p>
        </p:txBody>
      </p:sp>
      <p:sp>
        <p:nvSpPr>
          <p:cNvPr id="345" name="object 344"/>
          <p:cNvSpPr/>
          <p:nvPr/>
        </p:nvSpPr>
        <p:spPr>
          <a:xfrm>
            <a:off x="5926451" y="5188723"/>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46" name="object 345"/>
          <p:cNvSpPr/>
          <p:nvPr/>
        </p:nvSpPr>
        <p:spPr>
          <a:xfrm>
            <a:off x="5962010" y="5177294"/>
            <a:ext cx="16510" cy="5080"/>
          </a:xfrm>
          <a:custGeom>
            <a:avLst/>
            <a:gdLst/>
            <a:ahLst/>
            <a:cxnLst/>
            <a:rect l="l" t="t" r="r" b="b"/>
            <a:pathLst>
              <a:path w="16510" h="5079">
                <a:moveTo>
                  <a:pt x="0" y="5080"/>
                </a:moveTo>
                <a:lnTo>
                  <a:pt x="16510" y="0"/>
                </a:lnTo>
              </a:path>
            </a:pathLst>
          </a:custGeom>
          <a:ln w="36659">
            <a:solidFill>
              <a:srgbClr val="FF3333"/>
            </a:solidFill>
          </a:ln>
        </p:spPr>
        <p:txBody>
          <a:bodyPr wrap="square" lIns="0" tIns="0" rIns="0" bIns="0" rtlCol="0"/>
          <a:lstStyle/>
          <a:p>
            <a:endParaRPr/>
          </a:p>
        </p:txBody>
      </p:sp>
      <p:sp>
        <p:nvSpPr>
          <p:cNvPr id="347" name="object 346"/>
          <p:cNvSpPr/>
          <p:nvPr/>
        </p:nvSpPr>
        <p:spPr>
          <a:xfrm>
            <a:off x="5996301" y="5165864"/>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48" name="object 347"/>
          <p:cNvSpPr/>
          <p:nvPr/>
        </p:nvSpPr>
        <p:spPr>
          <a:xfrm>
            <a:off x="6031860" y="5154434"/>
            <a:ext cx="16510" cy="5080"/>
          </a:xfrm>
          <a:custGeom>
            <a:avLst/>
            <a:gdLst/>
            <a:ahLst/>
            <a:cxnLst/>
            <a:rect l="l" t="t" r="r" b="b"/>
            <a:pathLst>
              <a:path w="16510" h="5079">
                <a:moveTo>
                  <a:pt x="0" y="5080"/>
                </a:moveTo>
                <a:lnTo>
                  <a:pt x="16510" y="0"/>
                </a:lnTo>
              </a:path>
            </a:pathLst>
          </a:custGeom>
          <a:ln w="36659">
            <a:solidFill>
              <a:srgbClr val="FF3333"/>
            </a:solidFill>
          </a:ln>
        </p:spPr>
        <p:txBody>
          <a:bodyPr wrap="square" lIns="0" tIns="0" rIns="0" bIns="0" rtlCol="0"/>
          <a:lstStyle/>
          <a:p>
            <a:endParaRPr/>
          </a:p>
        </p:txBody>
      </p:sp>
      <p:sp>
        <p:nvSpPr>
          <p:cNvPr id="349" name="object 348"/>
          <p:cNvSpPr/>
          <p:nvPr/>
        </p:nvSpPr>
        <p:spPr>
          <a:xfrm>
            <a:off x="6066151" y="5143003"/>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50" name="object 349"/>
          <p:cNvSpPr/>
          <p:nvPr/>
        </p:nvSpPr>
        <p:spPr>
          <a:xfrm>
            <a:off x="6100440" y="5131573"/>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51" name="object 350"/>
          <p:cNvSpPr/>
          <p:nvPr/>
        </p:nvSpPr>
        <p:spPr>
          <a:xfrm>
            <a:off x="6136001" y="512014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52" name="object 351"/>
          <p:cNvSpPr/>
          <p:nvPr/>
        </p:nvSpPr>
        <p:spPr>
          <a:xfrm>
            <a:off x="6170290" y="5108714"/>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53" name="object 352"/>
          <p:cNvSpPr/>
          <p:nvPr/>
        </p:nvSpPr>
        <p:spPr>
          <a:xfrm>
            <a:off x="6205851" y="509728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54" name="object 353"/>
          <p:cNvSpPr/>
          <p:nvPr/>
        </p:nvSpPr>
        <p:spPr>
          <a:xfrm>
            <a:off x="6240140" y="5085853"/>
            <a:ext cx="17780" cy="6350"/>
          </a:xfrm>
          <a:custGeom>
            <a:avLst/>
            <a:gdLst/>
            <a:ahLst/>
            <a:cxnLst/>
            <a:rect l="l" t="t" r="r" b="b"/>
            <a:pathLst>
              <a:path w="17779" h="6350">
                <a:moveTo>
                  <a:pt x="0" y="6349"/>
                </a:moveTo>
                <a:lnTo>
                  <a:pt x="17779" y="0"/>
                </a:lnTo>
              </a:path>
            </a:pathLst>
          </a:custGeom>
          <a:ln w="36659">
            <a:solidFill>
              <a:srgbClr val="FF3333"/>
            </a:solidFill>
          </a:ln>
        </p:spPr>
        <p:txBody>
          <a:bodyPr wrap="square" lIns="0" tIns="0" rIns="0" bIns="0" rtlCol="0"/>
          <a:lstStyle/>
          <a:p>
            <a:endParaRPr/>
          </a:p>
        </p:txBody>
      </p:sp>
      <p:sp>
        <p:nvSpPr>
          <p:cNvPr id="355" name="object 354"/>
          <p:cNvSpPr/>
          <p:nvPr/>
        </p:nvSpPr>
        <p:spPr>
          <a:xfrm>
            <a:off x="6275701" y="5074423"/>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56" name="object 355"/>
          <p:cNvSpPr/>
          <p:nvPr/>
        </p:nvSpPr>
        <p:spPr>
          <a:xfrm>
            <a:off x="6309990" y="506299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57" name="object 356"/>
          <p:cNvSpPr/>
          <p:nvPr/>
        </p:nvSpPr>
        <p:spPr>
          <a:xfrm>
            <a:off x="6345551" y="5051564"/>
            <a:ext cx="17780" cy="6350"/>
          </a:xfrm>
          <a:custGeom>
            <a:avLst/>
            <a:gdLst/>
            <a:ahLst/>
            <a:cxnLst/>
            <a:rect l="l" t="t" r="r" b="b"/>
            <a:pathLst>
              <a:path w="17779" h="6350">
                <a:moveTo>
                  <a:pt x="0" y="6349"/>
                </a:moveTo>
                <a:lnTo>
                  <a:pt x="17779" y="0"/>
                </a:lnTo>
              </a:path>
            </a:pathLst>
          </a:custGeom>
          <a:ln w="36659">
            <a:solidFill>
              <a:srgbClr val="FF3333"/>
            </a:solidFill>
          </a:ln>
        </p:spPr>
        <p:txBody>
          <a:bodyPr wrap="square" lIns="0" tIns="0" rIns="0" bIns="0" rtlCol="0"/>
          <a:lstStyle/>
          <a:p>
            <a:endParaRPr/>
          </a:p>
        </p:txBody>
      </p:sp>
      <p:sp>
        <p:nvSpPr>
          <p:cNvPr id="358" name="object 357"/>
          <p:cNvSpPr/>
          <p:nvPr/>
        </p:nvSpPr>
        <p:spPr>
          <a:xfrm>
            <a:off x="6379840" y="5040134"/>
            <a:ext cx="17780" cy="6350"/>
          </a:xfrm>
          <a:custGeom>
            <a:avLst/>
            <a:gdLst/>
            <a:ahLst/>
            <a:cxnLst/>
            <a:rect l="l" t="t" r="r" b="b"/>
            <a:pathLst>
              <a:path w="17779" h="6350">
                <a:moveTo>
                  <a:pt x="0" y="6350"/>
                </a:moveTo>
                <a:lnTo>
                  <a:pt x="17780" y="0"/>
                </a:lnTo>
              </a:path>
            </a:pathLst>
          </a:custGeom>
          <a:ln w="36659">
            <a:solidFill>
              <a:srgbClr val="FF3333"/>
            </a:solidFill>
          </a:ln>
        </p:spPr>
        <p:txBody>
          <a:bodyPr wrap="square" lIns="0" tIns="0" rIns="0" bIns="0" rtlCol="0"/>
          <a:lstStyle/>
          <a:p>
            <a:endParaRPr/>
          </a:p>
        </p:txBody>
      </p:sp>
      <p:sp>
        <p:nvSpPr>
          <p:cNvPr id="359" name="object 358"/>
          <p:cNvSpPr/>
          <p:nvPr/>
        </p:nvSpPr>
        <p:spPr>
          <a:xfrm>
            <a:off x="6415400" y="5028703"/>
            <a:ext cx="17780" cy="6350"/>
          </a:xfrm>
          <a:custGeom>
            <a:avLst/>
            <a:gdLst/>
            <a:ahLst/>
            <a:cxnLst/>
            <a:rect l="l" t="t" r="r" b="b"/>
            <a:pathLst>
              <a:path w="17779" h="6350">
                <a:moveTo>
                  <a:pt x="0" y="6349"/>
                </a:moveTo>
                <a:lnTo>
                  <a:pt x="17779" y="0"/>
                </a:lnTo>
              </a:path>
            </a:pathLst>
          </a:custGeom>
          <a:ln w="36659">
            <a:solidFill>
              <a:srgbClr val="FF3333"/>
            </a:solidFill>
          </a:ln>
        </p:spPr>
        <p:txBody>
          <a:bodyPr wrap="square" lIns="0" tIns="0" rIns="0" bIns="0" rtlCol="0"/>
          <a:lstStyle/>
          <a:p>
            <a:endParaRPr/>
          </a:p>
        </p:txBody>
      </p:sp>
      <p:sp>
        <p:nvSpPr>
          <p:cNvPr id="360" name="object 359"/>
          <p:cNvSpPr/>
          <p:nvPr/>
        </p:nvSpPr>
        <p:spPr>
          <a:xfrm>
            <a:off x="6449690" y="5017273"/>
            <a:ext cx="17780" cy="6350"/>
          </a:xfrm>
          <a:custGeom>
            <a:avLst/>
            <a:gdLst/>
            <a:ahLst/>
            <a:cxnLst/>
            <a:rect l="l" t="t" r="r" b="b"/>
            <a:pathLst>
              <a:path w="17779" h="6350">
                <a:moveTo>
                  <a:pt x="0" y="6350"/>
                </a:moveTo>
                <a:lnTo>
                  <a:pt x="17780" y="0"/>
                </a:lnTo>
              </a:path>
            </a:pathLst>
          </a:custGeom>
          <a:ln w="36659">
            <a:solidFill>
              <a:srgbClr val="FF3333"/>
            </a:solidFill>
          </a:ln>
        </p:spPr>
        <p:txBody>
          <a:bodyPr wrap="square" lIns="0" tIns="0" rIns="0" bIns="0" rtlCol="0"/>
          <a:lstStyle/>
          <a:p>
            <a:endParaRPr/>
          </a:p>
        </p:txBody>
      </p:sp>
      <p:sp>
        <p:nvSpPr>
          <p:cNvPr id="361" name="object 360"/>
          <p:cNvSpPr/>
          <p:nvPr/>
        </p:nvSpPr>
        <p:spPr>
          <a:xfrm>
            <a:off x="6485250" y="5005844"/>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62" name="object 361"/>
          <p:cNvSpPr/>
          <p:nvPr/>
        </p:nvSpPr>
        <p:spPr>
          <a:xfrm>
            <a:off x="6519540" y="4994414"/>
            <a:ext cx="17780" cy="6350"/>
          </a:xfrm>
          <a:custGeom>
            <a:avLst/>
            <a:gdLst/>
            <a:ahLst/>
            <a:cxnLst/>
            <a:rect l="l" t="t" r="r" b="b"/>
            <a:pathLst>
              <a:path w="17779" h="6350">
                <a:moveTo>
                  <a:pt x="0" y="6349"/>
                </a:moveTo>
                <a:lnTo>
                  <a:pt x="17780" y="0"/>
                </a:lnTo>
              </a:path>
            </a:pathLst>
          </a:custGeom>
          <a:ln w="36659">
            <a:solidFill>
              <a:srgbClr val="FF3333"/>
            </a:solidFill>
          </a:ln>
        </p:spPr>
        <p:txBody>
          <a:bodyPr wrap="square" lIns="0" tIns="0" rIns="0" bIns="0" rtlCol="0"/>
          <a:lstStyle/>
          <a:p>
            <a:endParaRPr/>
          </a:p>
        </p:txBody>
      </p:sp>
      <p:sp>
        <p:nvSpPr>
          <p:cNvPr id="363" name="object 362"/>
          <p:cNvSpPr/>
          <p:nvPr/>
        </p:nvSpPr>
        <p:spPr>
          <a:xfrm>
            <a:off x="6555100" y="4984253"/>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64" name="object 363"/>
          <p:cNvSpPr/>
          <p:nvPr/>
        </p:nvSpPr>
        <p:spPr>
          <a:xfrm>
            <a:off x="6589390" y="4972823"/>
            <a:ext cx="17780" cy="5080"/>
          </a:xfrm>
          <a:custGeom>
            <a:avLst/>
            <a:gdLst/>
            <a:ahLst/>
            <a:cxnLst/>
            <a:rect l="l" t="t" r="r" b="b"/>
            <a:pathLst>
              <a:path w="17779" h="5079">
                <a:moveTo>
                  <a:pt x="0" y="5080"/>
                </a:moveTo>
                <a:lnTo>
                  <a:pt x="17780" y="0"/>
                </a:lnTo>
              </a:path>
            </a:pathLst>
          </a:custGeom>
          <a:ln w="36659">
            <a:solidFill>
              <a:srgbClr val="FF3333"/>
            </a:solidFill>
          </a:ln>
        </p:spPr>
        <p:txBody>
          <a:bodyPr wrap="square" lIns="0" tIns="0" rIns="0" bIns="0" rtlCol="0"/>
          <a:lstStyle/>
          <a:p>
            <a:endParaRPr/>
          </a:p>
        </p:txBody>
      </p:sp>
      <p:sp>
        <p:nvSpPr>
          <p:cNvPr id="365" name="object 364"/>
          <p:cNvSpPr/>
          <p:nvPr/>
        </p:nvSpPr>
        <p:spPr>
          <a:xfrm>
            <a:off x="6624950" y="496139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66" name="object 365"/>
          <p:cNvSpPr/>
          <p:nvPr/>
        </p:nvSpPr>
        <p:spPr>
          <a:xfrm>
            <a:off x="6659240" y="4949964"/>
            <a:ext cx="17780" cy="5080"/>
          </a:xfrm>
          <a:custGeom>
            <a:avLst/>
            <a:gdLst/>
            <a:ahLst/>
            <a:cxnLst/>
            <a:rect l="l" t="t" r="r" b="b"/>
            <a:pathLst>
              <a:path w="17779" h="5079">
                <a:moveTo>
                  <a:pt x="0" y="5079"/>
                </a:moveTo>
                <a:lnTo>
                  <a:pt x="17780" y="0"/>
                </a:lnTo>
              </a:path>
            </a:pathLst>
          </a:custGeom>
          <a:ln w="36659">
            <a:solidFill>
              <a:srgbClr val="FF3333"/>
            </a:solidFill>
          </a:ln>
        </p:spPr>
        <p:txBody>
          <a:bodyPr wrap="square" lIns="0" tIns="0" rIns="0" bIns="0" rtlCol="0"/>
          <a:lstStyle/>
          <a:p>
            <a:endParaRPr/>
          </a:p>
        </p:txBody>
      </p:sp>
      <p:sp>
        <p:nvSpPr>
          <p:cNvPr id="367" name="object 366"/>
          <p:cNvSpPr/>
          <p:nvPr/>
        </p:nvSpPr>
        <p:spPr>
          <a:xfrm>
            <a:off x="6694800" y="4938534"/>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68" name="object 367"/>
          <p:cNvSpPr/>
          <p:nvPr/>
        </p:nvSpPr>
        <p:spPr>
          <a:xfrm>
            <a:off x="6729090" y="4927103"/>
            <a:ext cx="17780" cy="5080"/>
          </a:xfrm>
          <a:custGeom>
            <a:avLst/>
            <a:gdLst/>
            <a:ahLst/>
            <a:cxnLst/>
            <a:rect l="l" t="t" r="r" b="b"/>
            <a:pathLst>
              <a:path w="17779" h="5079">
                <a:moveTo>
                  <a:pt x="0" y="5079"/>
                </a:moveTo>
                <a:lnTo>
                  <a:pt x="17780" y="0"/>
                </a:lnTo>
              </a:path>
            </a:pathLst>
          </a:custGeom>
          <a:ln w="36659">
            <a:solidFill>
              <a:srgbClr val="FF3333"/>
            </a:solidFill>
          </a:ln>
        </p:spPr>
        <p:txBody>
          <a:bodyPr wrap="square" lIns="0" tIns="0" rIns="0" bIns="0" rtlCol="0"/>
          <a:lstStyle/>
          <a:p>
            <a:endParaRPr/>
          </a:p>
        </p:txBody>
      </p:sp>
      <p:sp>
        <p:nvSpPr>
          <p:cNvPr id="369" name="object 368"/>
          <p:cNvSpPr/>
          <p:nvPr/>
        </p:nvSpPr>
        <p:spPr>
          <a:xfrm>
            <a:off x="6764650" y="4915673"/>
            <a:ext cx="17780" cy="5080"/>
          </a:xfrm>
          <a:custGeom>
            <a:avLst/>
            <a:gdLst/>
            <a:ahLst/>
            <a:cxnLst/>
            <a:rect l="l" t="t" r="r" b="b"/>
            <a:pathLst>
              <a:path w="17779" h="5079">
                <a:moveTo>
                  <a:pt x="0" y="5080"/>
                </a:moveTo>
                <a:lnTo>
                  <a:pt x="17779" y="0"/>
                </a:lnTo>
              </a:path>
            </a:pathLst>
          </a:custGeom>
          <a:ln w="36659">
            <a:solidFill>
              <a:srgbClr val="FF3333"/>
            </a:solidFill>
          </a:ln>
        </p:spPr>
        <p:txBody>
          <a:bodyPr wrap="square" lIns="0" tIns="0" rIns="0" bIns="0" rtlCol="0"/>
          <a:lstStyle/>
          <a:p>
            <a:endParaRPr/>
          </a:p>
        </p:txBody>
      </p:sp>
      <p:sp>
        <p:nvSpPr>
          <p:cNvPr id="370" name="object 369"/>
          <p:cNvSpPr/>
          <p:nvPr/>
        </p:nvSpPr>
        <p:spPr>
          <a:xfrm>
            <a:off x="6798940" y="4904244"/>
            <a:ext cx="17780" cy="5080"/>
          </a:xfrm>
          <a:custGeom>
            <a:avLst/>
            <a:gdLst/>
            <a:ahLst/>
            <a:cxnLst/>
            <a:rect l="l" t="t" r="r" b="b"/>
            <a:pathLst>
              <a:path w="17779" h="5079">
                <a:moveTo>
                  <a:pt x="0" y="5080"/>
                </a:moveTo>
                <a:lnTo>
                  <a:pt x="17780" y="0"/>
                </a:lnTo>
              </a:path>
            </a:pathLst>
          </a:custGeom>
          <a:ln w="36659">
            <a:solidFill>
              <a:srgbClr val="FF3333"/>
            </a:solidFill>
          </a:ln>
        </p:spPr>
        <p:txBody>
          <a:bodyPr wrap="square" lIns="0" tIns="0" rIns="0" bIns="0" rtlCol="0"/>
          <a:lstStyle/>
          <a:p>
            <a:endParaRPr/>
          </a:p>
        </p:txBody>
      </p:sp>
      <p:sp>
        <p:nvSpPr>
          <p:cNvPr id="371" name="object 370"/>
          <p:cNvSpPr/>
          <p:nvPr/>
        </p:nvSpPr>
        <p:spPr>
          <a:xfrm>
            <a:off x="6834500" y="4892814"/>
            <a:ext cx="17780" cy="5080"/>
          </a:xfrm>
          <a:custGeom>
            <a:avLst/>
            <a:gdLst/>
            <a:ahLst/>
            <a:cxnLst/>
            <a:rect l="l" t="t" r="r" b="b"/>
            <a:pathLst>
              <a:path w="17779" h="5079">
                <a:moveTo>
                  <a:pt x="0" y="5079"/>
                </a:moveTo>
                <a:lnTo>
                  <a:pt x="17779" y="0"/>
                </a:lnTo>
              </a:path>
            </a:pathLst>
          </a:custGeom>
          <a:ln w="36659">
            <a:solidFill>
              <a:srgbClr val="FF3333"/>
            </a:solidFill>
          </a:ln>
        </p:spPr>
        <p:txBody>
          <a:bodyPr wrap="square" lIns="0" tIns="0" rIns="0" bIns="0" rtlCol="0"/>
          <a:lstStyle/>
          <a:p>
            <a:endParaRPr/>
          </a:p>
        </p:txBody>
      </p:sp>
      <p:sp>
        <p:nvSpPr>
          <p:cNvPr id="372" name="object 371"/>
          <p:cNvSpPr/>
          <p:nvPr/>
        </p:nvSpPr>
        <p:spPr>
          <a:xfrm>
            <a:off x="6868790" y="4881384"/>
            <a:ext cx="17780" cy="5080"/>
          </a:xfrm>
          <a:custGeom>
            <a:avLst/>
            <a:gdLst/>
            <a:ahLst/>
            <a:cxnLst/>
            <a:rect l="l" t="t" r="r" b="b"/>
            <a:pathLst>
              <a:path w="17779" h="5079">
                <a:moveTo>
                  <a:pt x="0" y="5080"/>
                </a:moveTo>
                <a:lnTo>
                  <a:pt x="17780" y="0"/>
                </a:lnTo>
              </a:path>
            </a:pathLst>
          </a:custGeom>
          <a:ln w="36659">
            <a:solidFill>
              <a:srgbClr val="FF3333"/>
            </a:solidFill>
          </a:ln>
        </p:spPr>
        <p:txBody>
          <a:bodyPr wrap="square" lIns="0" tIns="0" rIns="0" bIns="0" rtlCol="0"/>
          <a:lstStyle/>
          <a:p>
            <a:endParaRPr/>
          </a:p>
        </p:txBody>
      </p:sp>
      <p:sp>
        <p:nvSpPr>
          <p:cNvPr id="373" name="object 372"/>
          <p:cNvSpPr/>
          <p:nvPr/>
        </p:nvSpPr>
        <p:spPr>
          <a:xfrm>
            <a:off x="6904350" y="4869953"/>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74" name="object 373"/>
          <p:cNvSpPr/>
          <p:nvPr/>
        </p:nvSpPr>
        <p:spPr>
          <a:xfrm>
            <a:off x="6938640" y="4858523"/>
            <a:ext cx="17780" cy="5080"/>
          </a:xfrm>
          <a:custGeom>
            <a:avLst/>
            <a:gdLst/>
            <a:ahLst/>
            <a:cxnLst/>
            <a:rect l="l" t="t" r="r" b="b"/>
            <a:pathLst>
              <a:path w="17779" h="5079">
                <a:moveTo>
                  <a:pt x="0" y="5080"/>
                </a:moveTo>
                <a:lnTo>
                  <a:pt x="17780" y="0"/>
                </a:lnTo>
              </a:path>
            </a:pathLst>
          </a:custGeom>
          <a:ln w="36659">
            <a:solidFill>
              <a:srgbClr val="FF3333"/>
            </a:solidFill>
          </a:ln>
        </p:spPr>
        <p:txBody>
          <a:bodyPr wrap="square" lIns="0" tIns="0" rIns="0" bIns="0" rtlCol="0"/>
          <a:lstStyle/>
          <a:p>
            <a:endParaRPr/>
          </a:p>
        </p:txBody>
      </p:sp>
      <p:sp>
        <p:nvSpPr>
          <p:cNvPr id="375" name="object 374"/>
          <p:cNvSpPr/>
          <p:nvPr/>
        </p:nvSpPr>
        <p:spPr>
          <a:xfrm>
            <a:off x="6974200" y="4847094"/>
            <a:ext cx="17780" cy="6350"/>
          </a:xfrm>
          <a:custGeom>
            <a:avLst/>
            <a:gdLst/>
            <a:ahLst/>
            <a:cxnLst/>
            <a:rect l="l" t="t" r="r" b="b"/>
            <a:pathLst>
              <a:path w="17779" h="6350">
                <a:moveTo>
                  <a:pt x="0" y="6350"/>
                </a:moveTo>
                <a:lnTo>
                  <a:pt x="17779" y="0"/>
                </a:lnTo>
              </a:path>
            </a:pathLst>
          </a:custGeom>
          <a:ln w="36659">
            <a:solidFill>
              <a:srgbClr val="FF3333"/>
            </a:solidFill>
          </a:ln>
        </p:spPr>
        <p:txBody>
          <a:bodyPr wrap="square" lIns="0" tIns="0" rIns="0" bIns="0" rtlCol="0"/>
          <a:lstStyle/>
          <a:p>
            <a:endParaRPr/>
          </a:p>
        </p:txBody>
      </p:sp>
      <p:sp>
        <p:nvSpPr>
          <p:cNvPr id="376" name="object 375"/>
          <p:cNvSpPr/>
          <p:nvPr/>
        </p:nvSpPr>
        <p:spPr>
          <a:xfrm>
            <a:off x="7008490" y="4835664"/>
            <a:ext cx="17780" cy="6350"/>
          </a:xfrm>
          <a:custGeom>
            <a:avLst/>
            <a:gdLst/>
            <a:ahLst/>
            <a:cxnLst/>
            <a:rect l="l" t="t" r="r" b="b"/>
            <a:pathLst>
              <a:path w="17779" h="6350">
                <a:moveTo>
                  <a:pt x="0" y="6349"/>
                </a:moveTo>
                <a:lnTo>
                  <a:pt x="17780" y="0"/>
                </a:lnTo>
              </a:path>
            </a:pathLst>
          </a:custGeom>
          <a:ln w="36659">
            <a:solidFill>
              <a:srgbClr val="FF3333"/>
            </a:solidFill>
          </a:ln>
        </p:spPr>
        <p:txBody>
          <a:bodyPr wrap="square" lIns="0" tIns="0" rIns="0" bIns="0" rtlCol="0"/>
          <a:lstStyle/>
          <a:p>
            <a:endParaRPr/>
          </a:p>
        </p:txBody>
      </p:sp>
      <p:sp>
        <p:nvSpPr>
          <p:cNvPr id="377" name="object 376"/>
          <p:cNvSpPr/>
          <p:nvPr/>
        </p:nvSpPr>
        <p:spPr>
          <a:xfrm>
            <a:off x="7044050" y="4824234"/>
            <a:ext cx="16510" cy="6350"/>
          </a:xfrm>
          <a:custGeom>
            <a:avLst/>
            <a:gdLst/>
            <a:ahLst/>
            <a:cxnLst/>
            <a:rect l="l" t="t" r="r" b="b"/>
            <a:pathLst>
              <a:path w="16509" h="6350">
                <a:moveTo>
                  <a:pt x="0" y="6350"/>
                </a:moveTo>
                <a:lnTo>
                  <a:pt x="16509" y="0"/>
                </a:lnTo>
              </a:path>
            </a:pathLst>
          </a:custGeom>
          <a:ln w="36659">
            <a:solidFill>
              <a:srgbClr val="FF3333"/>
            </a:solidFill>
          </a:ln>
        </p:spPr>
        <p:txBody>
          <a:bodyPr wrap="square" lIns="0" tIns="0" rIns="0" bIns="0" rtlCol="0"/>
          <a:lstStyle/>
          <a:p>
            <a:endParaRPr/>
          </a:p>
        </p:txBody>
      </p:sp>
      <p:sp>
        <p:nvSpPr>
          <p:cNvPr id="378" name="object 377"/>
          <p:cNvSpPr/>
          <p:nvPr/>
        </p:nvSpPr>
        <p:spPr>
          <a:xfrm>
            <a:off x="7078340" y="4812803"/>
            <a:ext cx="17780" cy="6350"/>
          </a:xfrm>
          <a:custGeom>
            <a:avLst/>
            <a:gdLst/>
            <a:ahLst/>
            <a:cxnLst/>
            <a:rect l="l" t="t" r="r" b="b"/>
            <a:pathLst>
              <a:path w="17779" h="6350">
                <a:moveTo>
                  <a:pt x="0" y="6350"/>
                </a:moveTo>
                <a:lnTo>
                  <a:pt x="17780" y="0"/>
                </a:lnTo>
              </a:path>
            </a:pathLst>
          </a:custGeom>
          <a:ln w="36659">
            <a:solidFill>
              <a:srgbClr val="FF3333"/>
            </a:solidFill>
          </a:ln>
        </p:spPr>
        <p:txBody>
          <a:bodyPr wrap="square" lIns="0" tIns="0" rIns="0" bIns="0" rtlCol="0"/>
          <a:lstStyle/>
          <a:p>
            <a:endParaRPr/>
          </a:p>
        </p:txBody>
      </p:sp>
      <p:sp>
        <p:nvSpPr>
          <p:cNvPr id="379" name="object 378"/>
          <p:cNvSpPr/>
          <p:nvPr/>
        </p:nvSpPr>
        <p:spPr>
          <a:xfrm>
            <a:off x="7113900" y="4801373"/>
            <a:ext cx="16510" cy="6350"/>
          </a:xfrm>
          <a:custGeom>
            <a:avLst/>
            <a:gdLst/>
            <a:ahLst/>
            <a:cxnLst/>
            <a:rect l="l" t="t" r="r" b="b"/>
            <a:pathLst>
              <a:path w="16509" h="6350">
                <a:moveTo>
                  <a:pt x="0" y="6350"/>
                </a:moveTo>
                <a:lnTo>
                  <a:pt x="16509" y="0"/>
                </a:lnTo>
              </a:path>
            </a:pathLst>
          </a:custGeom>
          <a:ln w="36659">
            <a:solidFill>
              <a:srgbClr val="FF3333"/>
            </a:solidFill>
          </a:ln>
        </p:spPr>
        <p:txBody>
          <a:bodyPr wrap="square" lIns="0" tIns="0" rIns="0" bIns="0" rtlCol="0"/>
          <a:lstStyle/>
          <a:p>
            <a:endParaRPr/>
          </a:p>
        </p:txBody>
      </p:sp>
      <p:sp>
        <p:nvSpPr>
          <p:cNvPr id="380" name="object 379"/>
          <p:cNvSpPr/>
          <p:nvPr/>
        </p:nvSpPr>
        <p:spPr>
          <a:xfrm>
            <a:off x="7148190" y="4789944"/>
            <a:ext cx="17780" cy="6350"/>
          </a:xfrm>
          <a:custGeom>
            <a:avLst/>
            <a:gdLst/>
            <a:ahLst/>
            <a:cxnLst/>
            <a:rect l="l" t="t" r="r" b="b"/>
            <a:pathLst>
              <a:path w="17779" h="6350">
                <a:moveTo>
                  <a:pt x="0" y="6350"/>
                </a:moveTo>
                <a:lnTo>
                  <a:pt x="17780" y="0"/>
                </a:lnTo>
              </a:path>
            </a:pathLst>
          </a:custGeom>
          <a:ln w="36659">
            <a:solidFill>
              <a:srgbClr val="FF3333"/>
            </a:solidFill>
          </a:ln>
        </p:spPr>
        <p:txBody>
          <a:bodyPr wrap="square" lIns="0" tIns="0" rIns="0" bIns="0" rtlCol="0"/>
          <a:lstStyle/>
          <a:p>
            <a:endParaRPr/>
          </a:p>
        </p:txBody>
      </p:sp>
      <p:sp>
        <p:nvSpPr>
          <p:cNvPr id="381" name="object 380"/>
          <p:cNvSpPr/>
          <p:nvPr/>
        </p:nvSpPr>
        <p:spPr>
          <a:xfrm>
            <a:off x="7183750" y="4778514"/>
            <a:ext cx="16510" cy="6350"/>
          </a:xfrm>
          <a:custGeom>
            <a:avLst/>
            <a:gdLst/>
            <a:ahLst/>
            <a:cxnLst/>
            <a:rect l="l" t="t" r="r" b="b"/>
            <a:pathLst>
              <a:path w="16509" h="6350">
                <a:moveTo>
                  <a:pt x="0" y="6349"/>
                </a:moveTo>
                <a:lnTo>
                  <a:pt x="16509" y="0"/>
                </a:lnTo>
              </a:path>
            </a:pathLst>
          </a:custGeom>
          <a:ln w="36659">
            <a:solidFill>
              <a:srgbClr val="FF3333"/>
            </a:solidFill>
          </a:ln>
        </p:spPr>
        <p:txBody>
          <a:bodyPr wrap="square" lIns="0" tIns="0" rIns="0" bIns="0" rtlCol="0"/>
          <a:lstStyle/>
          <a:p>
            <a:endParaRPr/>
          </a:p>
        </p:txBody>
      </p:sp>
      <p:sp>
        <p:nvSpPr>
          <p:cNvPr id="382" name="object 381"/>
          <p:cNvSpPr/>
          <p:nvPr/>
        </p:nvSpPr>
        <p:spPr>
          <a:xfrm>
            <a:off x="7218040" y="4767084"/>
            <a:ext cx="17780" cy="6350"/>
          </a:xfrm>
          <a:custGeom>
            <a:avLst/>
            <a:gdLst/>
            <a:ahLst/>
            <a:cxnLst/>
            <a:rect l="l" t="t" r="r" b="b"/>
            <a:pathLst>
              <a:path w="17779" h="6350">
                <a:moveTo>
                  <a:pt x="0" y="6350"/>
                </a:moveTo>
                <a:lnTo>
                  <a:pt x="17780" y="0"/>
                </a:lnTo>
              </a:path>
            </a:pathLst>
          </a:custGeom>
          <a:ln w="36659">
            <a:solidFill>
              <a:srgbClr val="FF3333"/>
            </a:solidFill>
          </a:ln>
        </p:spPr>
        <p:txBody>
          <a:bodyPr wrap="square" lIns="0" tIns="0" rIns="0" bIns="0" rtlCol="0"/>
          <a:lstStyle/>
          <a:p>
            <a:endParaRPr/>
          </a:p>
        </p:txBody>
      </p:sp>
      <p:sp>
        <p:nvSpPr>
          <p:cNvPr id="383" name="object 382"/>
          <p:cNvSpPr/>
          <p:nvPr/>
        </p:nvSpPr>
        <p:spPr>
          <a:xfrm>
            <a:off x="7253600" y="4755653"/>
            <a:ext cx="16510" cy="6350"/>
          </a:xfrm>
          <a:custGeom>
            <a:avLst/>
            <a:gdLst/>
            <a:ahLst/>
            <a:cxnLst/>
            <a:rect l="l" t="t" r="r" b="b"/>
            <a:pathLst>
              <a:path w="16509" h="6350">
                <a:moveTo>
                  <a:pt x="0" y="6350"/>
                </a:moveTo>
                <a:lnTo>
                  <a:pt x="16509" y="0"/>
                </a:lnTo>
              </a:path>
            </a:pathLst>
          </a:custGeom>
          <a:ln w="36659">
            <a:solidFill>
              <a:srgbClr val="FF3333"/>
            </a:solidFill>
          </a:ln>
        </p:spPr>
        <p:txBody>
          <a:bodyPr wrap="square" lIns="0" tIns="0" rIns="0" bIns="0" rtlCol="0"/>
          <a:lstStyle/>
          <a:p>
            <a:endParaRPr/>
          </a:p>
        </p:txBody>
      </p:sp>
      <p:sp>
        <p:nvSpPr>
          <p:cNvPr id="384" name="object 383"/>
          <p:cNvSpPr/>
          <p:nvPr/>
        </p:nvSpPr>
        <p:spPr>
          <a:xfrm>
            <a:off x="7287890" y="4745494"/>
            <a:ext cx="17780" cy="5080"/>
          </a:xfrm>
          <a:custGeom>
            <a:avLst/>
            <a:gdLst/>
            <a:ahLst/>
            <a:cxnLst/>
            <a:rect l="l" t="t" r="r" b="b"/>
            <a:pathLst>
              <a:path w="17779" h="5079">
                <a:moveTo>
                  <a:pt x="0" y="5080"/>
                </a:moveTo>
                <a:lnTo>
                  <a:pt x="17780" y="0"/>
                </a:lnTo>
              </a:path>
            </a:pathLst>
          </a:custGeom>
          <a:ln w="36659">
            <a:solidFill>
              <a:srgbClr val="FF3333"/>
            </a:solidFill>
          </a:ln>
        </p:spPr>
        <p:txBody>
          <a:bodyPr wrap="square" lIns="0" tIns="0" rIns="0" bIns="0" rtlCol="0"/>
          <a:lstStyle/>
          <a:p>
            <a:endParaRPr/>
          </a:p>
        </p:txBody>
      </p:sp>
      <p:sp>
        <p:nvSpPr>
          <p:cNvPr id="385" name="object 384"/>
          <p:cNvSpPr/>
          <p:nvPr/>
        </p:nvSpPr>
        <p:spPr>
          <a:xfrm>
            <a:off x="7323450" y="4734064"/>
            <a:ext cx="16510" cy="5080"/>
          </a:xfrm>
          <a:custGeom>
            <a:avLst/>
            <a:gdLst/>
            <a:ahLst/>
            <a:cxnLst/>
            <a:rect l="l" t="t" r="r" b="b"/>
            <a:pathLst>
              <a:path w="16509" h="5079">
                <a:moveTo>
                  <a:pt x="0" y="5079"/>
                </a:moveTo>
                <a:lnTo>
                  <a:pt x="16509" y="0"/>
                </a:lnTo>
              </a:path>
            </a:pathLst>
          </a:custGeom>
          <a:ln w="36659">
            <a:solidFill>
              <a:srgbClr val="FF3333"/>
            </a:solidFill>
          </a:ln>
        </p:spPr>
        <p:txBody>
          <a:bodyPr wrap="square" lIns="0" tIns="0" rIns="0" bIns="0" rtlCol="0"/>
          <a:lstStyle/>
          <a:p>
            <a:endParaRPr/>
          </a:p>
        </p:txBody>
      </p:sp>
      <p:sp>
        <p:nvSpPr>
          <p:cNvPr id="386" name="object 385"/>
          <p:cNvSpPr/>
          <p:nvPr/>
        </p:nvSpPr>
        <p:spPr>
          <a:xfrm>
            <a:off x="7357740" y="4722634"/>
            <a:ext cx="17780" cy="5080"/>
          </a:xfrm>
          <a:custGeom>
            <a:avLst/>
            <a:gdLst/>
            <a:ahLst/>
            <a:cxnLst/>
            <a:rect l="l" t="t" r="r" b="b"/>
            <a:pathLst>
              <a:path w="17779" h="5079">
                <a:moveTo>
                  <a:pt x="0" y="5080"/>
                </a:moveTo>
                <a:lnTo>
                  <a:pt x="17780" y="0"/>
                </a:lnTo>
              </a:path>
            </a:pathLst>
          </a:custGeom>
          <a:ln w="36659">
            <a:solidFill>
              <a:srgbClr val="FF3333"/>
            </a:solidFill>
          </a:ln>
        </p:spPr>
        <p:txBody>
          <a:bodyPr wrap="square" lIns="0" tIns="0" rIns="0" bIns="0" rtlCol="0"/>
          <a:lstStyle/>
          <a:p>
            <a:endParaRPr/>
          </a:p>
        </p:txBody>
      </p:sp>
      <p:sp>
        <p:nvSpPr>
          <p:cNvPr id="387" name="object 386"/>
          <p:cNvSpPr/>
          <p:nvPr/>
        </p:nvSpPr>
        <p:spPr>
          <a:xfrm>
            <a:off x="7393300" y="4711203"/>
            <a:ext cx="16510" cy="5080"/>
          </a:xfrm>
          <a:custGeom>
            <a:avLst/>
            <a:gdLst/>
            <a:ahLst/>
            <a:cxnLst/>
            <a:rect l="l" t="t" r="r" b="b"/>
            <a:pathLst>
              <a:path w="16509" h="5079">
                <a:moveTo>
                  <a:pt x="0" y="5079"/>
                </a:moveTo>
                <a:lnTo>
                  <a:pt x="16509" y="0"/>
                </a:lnTo>
              </a:path>
            </a:pathLst>
          </a:custGeom>
          <a:ln w="36659">
            <a:solidFill>
              <a:srgbClr val="FF3333"/>
            </a:solidFill>
          </a:ln>
        </p:spPr>
        <p:txBody>
          <a:bodyPr wrap="square" lIns="0" tIns="0" rIns="0" bIns="0" rtlCol="0"/>
          <a:lstStyle/>
          <a:p>
            <a:endParaRPr/>
          </a:p>
        </p:txBody>
      </p:sp>
      <p:sp>
        <p:nvSpPr>
          <p:cNvPr id="388" name="object 387"/>
          <p:cNvSpPr/>
          <p:nvPr/>
        </p:nvSpPr>
        <p:spPr>
          <a:xfrm>
            <a:off x="7427590" y="4699773"/>
            <a:ext cx="16510" cy="5080"/>
          </a:xfrm>
          <a:custGeom>
            <a:avLst/>
            <a:gdLst/>
            <a:ahLst/>
            <a:cxnLst/>
            <a:rect l="l" t="t" r="r" b="b"/>
            <a:pathLst>
              <a:path w="16509" h="5079">
                <a:moveTo>
                  <a:pt x="0" y="5080"/>
                </a:moveTo>
                <a:lnTo>
                  <a:pt x="16510" y="0"/>
                </a:lnTo>
              </a:path>
            </a:pathLst>
          </a:custGeom>
          <a:ln w="36659">
            <a:solidFill>
              <a:srgbClr val="FF3333"/>
            </a:solidFill>
          </a:ln>
        </p:spPr>
        <p:txBody>
          <a:bodyPr wrap="square" lIns="0" tIns="0" rIns="0" bIns="0" rtlCol="0"/>
          <a:lstStyle/>
          <a:p>
            <a:endParaRPr/>
          </a:p>
        </p:txBody>
      </p:sp>
      <p:sp>
        <p:nvSpPr>
          <p:cNvPr id="389" name="object 388"/>
          <p:cNvSpPr/>
          <p:nvPr/>
        </p:nvSpPr>
        <p:spPr>
          <a:xfrm>
            <a:off x="7408540" y="4626114"/>
            <a:ext cx="257810" cy="154940"/>
          </a:xfrm>
          <a:custGeom>
            <a:avLst/>
            <a:gdLst/>
            <a:ahLst/>
            <a:cxnLst/>
            <a:rect l="l" t="t" r="r" b="b"/>
            <a:pathLst>
              <a:path w="257809" h="154939">
                <a:moveTo>
                  <a:pt x="0" y="0"/>
                </a:moveTo>
                <a:lnTo>
                  <a:pt x="50800" y="154939"/>
                </a:lnTo>
                <a:lnTo>
                  <a:pt x="257810" y="1269"/>
                </a:lnTo>
                <a:lnTo>
                  <a:pt x="0" y="0"/>
                </a:lnTo>
                <a:close/>
              </a:path>
            </a:pathLst>
          </a:custGeom>
          <a:solidFill>
            <a:srgbClr val="FF3333"/>
          </a:solidFill>
        </p:spPr>
        <p:txBody>
          <a:bodyPr wrap="square" lIns="0" tIns="0" rIns="0" bIns="0" rtlCol="0"/>
          <a:lstStyle/>
          <a:p>
            <a:endParaRPr/>
          </a:p>
        </p:txBody>
      </p:sp>
      <p:sp>
        <p:nvSpPr>
          <p:cNvPr id="390" name="object 389"/>
          <p:cNvSpPr/>
          <p:nvPr/>
        </p:nvSpPr>
        <p:spPr>
          <a:xfrm>
            <a:off x="4895210" y="549479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391" name="object 390"/>
          <p:cNvSpPr/>
          <p:nvPr/>
        </p:nvSpPr>
        <p:spPr>
          <a:xfrm>
            <a:off x="4932040" y="5497334"/>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392" name="object 391"/>
          <p:cNvSpPr/>
          <p:nvPr/>
        </p:nvSpPr>
        <p:spPr>
          <a:xfrm>
            <a:off x="4968871" y="5501144"/>
            <a:ext cx="17780" cy="1270"/>
          </a:xfrm>
          <a:custGeom>
            <a:avLst/>
            <a:gdLst/>
            <a:ahLst/>
            <a:cxnLst/>
            <a:rect l="l" t="t" r="r" b="b"/>
            <a:pathLst>
              <a:path w="17779" h="1270">
                <a:moveTo>
                  <a:pt x="0" y="0"/>
                </a:moveTo>
                <a:lnTo>
                  <a:pt x="17780" y="1269"/>
                </a:lnTo>
              </a:path>
            </a:pathLst>
          </a:custGeom>
          <a:ln w="36659">
            <a:solidFill>
              <a:srgbClr val="FF3333"/>
            </a:solidFill>
          </a:ln>
        </p:spPr>
        <p:txBody>
          <a:bodyPr wrap="square" lIns="0" tIns="0" rIns="0" bIns="0" rtlCol="0"/>
          <a:lstStyle/>
          <a:p>
            <a:endParaRPr/>
          </a:p>
        </p:txBody>
      </p:sp>
      <p:sp>
        <p:nvSpPr>
          <p:cNvPr id="393" name="object 392"/>
          <p:cNvSpPr/>
          <p:nvPr/>
        </p:nvSpPr>
        <p:spPr>
          <a:xfrm>
            <a:off x="5005701" y="5503684"/>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394" name="object 393"/>
          <p:cNvSpPr/>
          <p:nvPr/>
        </p:nvSpPr>
        <p:spPr>
          <a:xfrm>
            <a:off x="5042531" y="5506223"/>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395" name="object 394"/>
          <p:cNvSpPr/>
          <p:nvPr/>
        </p:nvSpPr>
        <p:spPr>
          <a:xfrm>
            <a:off x="5078090" y="5510034"/>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396" name="object 395"/>
          <p:cNvSpPr/>
          <p:nvPr/>
        </p:nvSpPr>
        <p:spPr>
          <a:xfrm>
            <a:off x="5114921" y="5512573"/>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397" name="object 396"/>
          <p:cNvSpPr/>
          <p:nvPr/>
        </p:nvSpPr>
        <p:spPr>
          <a:xfrm>
            <a:off x="5151751" y="5516384"/>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398" name="object 397"/>
          <p:cNvSpPr/>
          <p:nvPr/>
        </p:nvSpPr>
        <p:spPr>
          <a:xfrm>
            <a:off x="5188581" y="5518923"/>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399" name="object 398"/>
          <p:cNvSpPr/>
          <p:nvPr/>
        </p:nvSpPr>
        <p:spPr>
          <a:xfrm>
            <a:off x="5225410" y="5521464"/>
            <a:ext cx="17780" cy="1270"/>
          </a:xfrm>
          <a:custGeom>
            <a:avLst/>
            <a:gdLst/>
            <a:ahLst/>
            <a:cxnLst/>
            <a:rect l="l" t="t" r="r" b="b"/>
            <a:pathLst>
              <a:path w="17779" h="1270">
                <a:moveTo>
                  <a:pt x="0" y="0"/>
                </a:moveTo>
                <a:lnTo>
                  <a:pt x="17780" y="1269"/>
                </a:lnTo>
              </a:path>
            </a:pathLst>
          </a:custGeom>
          <a:ln w="36659">
            <a:solidFill>
              <a:srgbClr val="FF3333"/>
            </a:solidFill>
          </a:ln>
        </p:spPr>
        <p:txBody>
          <a:bodyPr wrap="square" lIns="0" tIns="0" rIns="0" bIns="0" rtlCol="0"/>
          <a:lstStyle/>
          <a:p>
            <a:endParaRPr/>
          </a:p>
        </p:txBody>
      </p:sp>
      <p:sp>
        <p:nvSpPr>
          <p:cNvPr id="400" name="object 399"/>
          <p:cNvSpPr/>
          <p:nvPr/>
        </p:nvSpPr>
        <p:spPr>
          <a:xfrm>
            <a:off x="5260971" y="5525273"/>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01" name="object 400"/>
          <p:cNvSpPr/>
          <p:nvPr/>
        </p:nvSpPr>
        <p:spPr>
          <a:xfrm>
            <a:off x="5297801" y="552781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02" name="object 401"/>
          <p:cNvSpPr/>
          <p:nvPr/>
        </p:nvSpPr>
        <p:spPr>
          <a:xfrm>
            <a:off x="5334631" y="5530353"/>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403" name="object 402"/>
          <p:cNvSpPr/>
          <p:nvPr/>
        </p:nvSpPr>
        <p:spPr>
          <a:xfrm>
            <a:off x="5371460" y="5534164"/>
            <a:ext cx="17780" cy="1270"/>
          </a:xfrm>
          <a:custGeom>
            <a:avLst/>
            <a:gdLst/>
            <a:ahLst/>
            <a:cxnLst/>
            <a:rect l="l" t="t" r="r" b="b"/>
            <a:pathLst>
              <a:path w="17779" h="1270">
                <a:moveTo>
                  <a:pt x="0" y="0"/>
                </a:moveTo>
                <a:lnTo>
                  <a:pt x="17780" y="1269"/>
                </a:lnTo>
              </a:path>
            </a:pathLst>
          </a:custGeom>
          <a:ln w="36659">
            <a:solidFill>
              <a:srgbClr val="FF3333"/>
            </a:solidFill>
          </a:ln>
        </p:spPr>
        <p:txBody>
          <a:bodyPr wrap="square" lIns="0" tIns="0" rIns="0" bIns="0" rtlCol="0"/>
          <a:lstStyle/>
          <a:p>
            <a:endParaRPr/>
          </a:p>
        </p:txBody>
      </p:sp>
      <p:sp>
        <p:nvSpPr>
          <p:cNvPr id="404" name="object 403"/>
          <p:cNvSpPr/>
          <p:nvPr/>
        </p:nvSpPr>
        <p:spPr>
          <a:xfrm>
            <a:off x="5408290" y="5536703"/>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405" name="object 404"/>
          <p:cNvSpPr/>
          <p:nvPr/>
        </p:nvSpPr>
        <p:spPr>
          <a:xfrm>
            <a:off x="5445121" y="5540514"/>
            <a:ext cx="17780" cy="1270"/>
          </a:xfrm>
          <a:custGeom>
            <a:avLst/>
            <a:gdLst/>
            <a:ahLst/>
            <a:cxnLst/>
            <a:rect l="l" t="t" r="r" b="b"/>
            <a:pathLst>
              <a:path w="17779" h="1270">
                <a:moveTo>
                  <a:pt x="0" y="0"/>
                </a:moveTo>
                <a:lnTo>
                  <a:pt x="17780" y="1269"/>
                </a:lnTo>
              </a:path>
            </a:pathLst>
          </a:custGeom>
          <a:ln w="36659">
            <a:solidFill>
              <a:srgbClr val="FF3333"/>
            </a:solidFill>
          </a:ln>
        </p:spPr>
        <p:txBody>
          <a:bodyPr wrap="square" lIns="0" tIns="0" rIns="0" bIns="0" rtlCol="0"/>
          <a:lstStyle/>
          <a:p>
            <a:endParaRPr/>
          </a:p>
        </p:txBody>
      </p:sp>
      <p:sp>
        <p:nvSpPr>
          <p:cNvPr id="406" name="object 405"/>
          <p:cNvSpPr/>
          <p:nvPr/>
        </p:nvSpPr>
        <p:spPr>
          <a:xfrm>
            <a:off x="5480681" y="5543053"/>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07" name="object 406"/>
          <p:cNvSpPr/>
          <p:nvPr/>
        </p:nvSpPr>
        <p:spPr>
          <a:xfrm>
            <a:off x="5517510" y="554686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08" name="object 407"/>
          <p:cNvSpPr/>
          <p:nvPr/>
        </p:nvSpPr>
        <p:spPr>
          <a:xfrm>
            <a:off x="5554340" y="5549403"/>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09" name="object 408"/>
          <p:cNvSpPr/>
          <p:nvPr/>
        </p:nvSpPr>
        <p:spPr>
          <a:xfrm>
            <a:off x="5591171" y="5551944"/>
            <a:ext cx="17780" cy="2540"/>
          </a:xfrm>
          <a:custGeom>
            <a:avLst/>
            <a:gdLst/>
            <a:ahLst/>
            <a:cxnLst/>
            <a:rect l="l" t="t" r="r" b="b"/>
            <a:pathLst>
              <a:path w="17779" h="2539">
                <a:moveTo>
                  <a:pt x="0" y="0"/>
                </a:moveTo>
                <a:lnTo>
                  <a:pt x="17780" y="2540"/>
                </a:lnTo>
              </a:path>
            </a:pathLst>
          </a:custGeom>
          <a:ln w="36659">
            <a:solidFill>
              <a:srgbClr val="FF3333"/>
            </a:solidFill>
          </a:ln>
        </p:spPr>
        <p:txBody>
          <a:bodyPr wrap="square" lIns="0" tIns="0" rIns="0" bIns="0" rtlCol="0"/>
          <a:lstStyle/>
          <a:p>
            <a:endParaRPr/>
          </a:p>
        </p:txBody>
      </p:sp>
      <p:sp>
        <p:nvSpPr>
          <p:cNvPr id="410" name="object 409"/>
          <p:cNvSpPr/>
          <p:nvPr/>
        </p:nvSpPr>
        <p:spPr>
          <a:xfrm>
            <a:off x="5628001" y="5555753"/>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11" name="object 410"/>
          <p:cNvSpPr/>
          <p:nvPr/>
        </p:nvSpPr>
        <p:spPr>
          <a:xfrm>
            <a:off x="5664831" y="555829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12" name="object 411"/>
          <p:cNvSpPr/>
          <p:nvPr/>
        </p:nvSpPr>
        <p:spPr>
          <a:xfrm>
            <a:off x="5700390" y="5562103"/>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13" name="object 412"/>
          <p:cNvSpPr/>
          <p:nvPr/>
        </p:nvSpPr>
        <p:spPr>
          <a:xfrm>
            <a:off x="5737221" y="556464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14" name="object 413"/>
          <p:cNvSpPr/>
          <p:nvPr/>
        </p:nvSpPr>
        <p:spPr>
          <a:xfrm>
            <a:off x="5774051" y="5567184"/>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415" name="object 414"/>
          <p:cNvSpPr/>
          <p:nvPr/>
        </p:nvSpPr>
        <p:spPr>
          <a:xfrm>
            <a:off x="5810881" y="557099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16" name="object 415"/>
          <p:cNvSpPr/>
          <p:nvPr/>
        </p:nvSpPr>
        <p:spPr>
          <a:xfrm>
            <a:off x="5847710" y="5573534"/>
            <a:ext cx="17780" cy="1270"/>
          </a:xfrm>
          <a:custGeom>
            <a:avLst/>
            <a:gdLst/>
            <a:ahLst/>
            <a:cxnLst/>
            <a:rect l="l" t="t" r="r" b="b"/>
            <a:pathLst>
              <a:path w="17779" h="1270">
                <a:moveTo>
                  <a:pt x="0" y="0"/>
                </a:moveTo>
                <a:lnTo>
                  <a:pt x="17780" y="1270"/>
                </a:lnTo>
              </a:path>
            </a:pathLst>
          </a:custGeom>
          <a:ln w="36659">
            <a:solidFill>
              <a:srgbClr val="FF3333"/>
            </a:solidFill>
          </a:ln>
        </p:spPr>
        <p:txBody>
          <a:bodyPr wrap="square" lIns="0" tIns="0" rIns="0" bIns="0" rtlCol="0"/>
          <a:lstStyle/>
          <a:p>
            <a:endParaRPr/>
          </a:p>
        </p:txBody>
      </p:sp>
      <p:sp>
        <p:nvSpPr>
          <p:cNvPr id="417" name="object 416"/>
          <p:cNvSpPr/>
          <p:nvPr/>
        </p:nvSpPr>
        <p:spPr>
          <a:xfrm>
            <a:off x="5884540" y="5576073"/>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418" name="object 417"/>
          <p:cNvSpPr/>
          <p:nvPr/>
        </p:nvSpPr>
        <p:spPr>
          <a:xfrm>
            <a:off x="5920101" y="5579884"/>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19" name="object 418"/>
          <p:cNvSpPr/>
          <p:nvPr/>
        </p:nvSpPr>
        <p:spPr>
          <a:xfrm>
            <a:off x="5956931" y="5582423"/>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20" name="object 419"/>
          <p:cNvSpPr/>
          <p:nvPr/>
        </p:nvSpPr>
        <p:spPr>
          <a:xfrm>
            <a:off x="5993760" y="5586234"/>
            <a:ext cx="17780" cy="1270"/>
          </a:xfrm>
          <a:custGeom>
            <a:avLst/>
            <a:gdLst/>
            <a:ahLst/>
            <a:cxnLst/>
            <a:rect l="l" t="t" r="r" b="b"/>
            <a:pathLst>
              <a:path w="17779" h="1270">
                <a:moveTo>
                  <a:pt x="0" y="0"/>
                </a:moveTo>
                <a:lnTo>
                  <a:pt x="17780" y="1270"/>
                </a:lnTo>
              </a:path>
            </a:pathLst>
          </a:custGeom>
          <a:ln w="36659">
            <a:solidFill>
              <a:srgbClr val="FF3333"/>
            </a:solidFill>
          </a:ln>
        </p:spPr>
        <p:txBody>
          <a:bodyPr wrap="square" lIns="0" tIns="0" rIns="0" bIns="0" rtlCol="0"/>
          <a:lstStyle/>
          <a:p>
            <a:endParaRPr/>
          </a:p>
        </p:txBody>
      </p:sp>
      <p:sp>
        <p:nvSpPr>
          <p:cNvPr id="421" name="object 420"/>
          <p:cNvSpPr/>
          <p:nvPr/>
        </p:nvSpPr>
        <p:spPr>
          <a:xfrm>
            <a:off x="6030590" y="5588773"/>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422" name="object 421"/>
          <p:cNvSpPr/>
          <p:nvPr/>
        </p:nvSpPr>
        <p:spPr>
          <a:xfrm>
            <a:off x="6067421" y="5592584"/>
            <a:ext cx="17780" cy="1270"/>
          </a:xfrm>
          <a:custGeom>
            <a:avLst/>
            <a:gdLst/>
            <a:ahLst/>
            <a:cxnLst/>
            <a:rect l="l" t="t" r="r" b="b"/>
            <a:pathLst>
              <a:path w="17779" h="1270">
                <a:moveTo>
                  <a:pt x="0" y="0"/>
                </a:moveTo>
                <a:lnTo>
                  <a:pt x="17780" y="1270"/>
                </a:lnTo>
              </a:path>
            </a:pathLst>
          </a:custGeom>
          <a:ln w="36659">
            <a:solidFill>
              <a:srgbClr val="FF3333"/>
            </a:solidFill>
          </a:ln>
        </p:spPr>
        <p:txBody>
          <a:bodyPr wrap="square" lIns="0" tIns="0" rIns="0" bIns="0" rtlCol="0"/>
          <a:lstStyle/>
          <a:p>
            <a:endParaRPr/>
          </a:p>
        </p:txBody>
      </p:sp>
      <p:sp>
        <p:nvSpPr>
          <p:cNvPr id="423" name="object 422"/>
          <p:cNvSpPr/>
          <p:nvPr/>
        </p:nvSpPr>
        <p:spPr>
          <a:xfrm>
            <a:off x="6102981" y="5595123"/>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24" name="object 423"/>
          <p:cNvSpPr/>
          <p:nvPr/>
        </p:nvSpPr>
        <p:spPr>
          <a:xfrm>
            <a:off x="6139810" y="5597664"/>
            <a:ext cx="19050" cy="2540"/>
          </a:xfrm>
          <a:custGeom>
            <a:avLst/>
            <a:gdLst/>
            <a:ahLst/>
            <a:cxnLst/>
            <a:rect l="l" t="t" r="r" b="b"/>
            <a:pathLst>
              <a:path w="19050" h="2539">
                <a:moveTo>
                  <a:pt x="0" y="0"/>
                </a:moveTo>
                <a:lnTo>
                  <a:pt x="19050" y="2539"/>
                </a:lnTo>
              </a:path>
            </a:pathLst>
          </a:custGeom>
          <a:ln w="36659">
            <a:solidFill>
              <a:srgbClr val="FF3333"/>
            </a:solidFill>
          </a:ln>
        </p:spPr>
        <p:txBody>
          <a:bodyPr wrap="square" lIns="0" tIns="0" rIns="0" bIns="0" rtlCol="0"/>
          <a:lstStyle/>
          <a:p>
            <a:endParaRPr/>
          </a:p>
        </p:txBody>
      </p:sp>
      <p:sp>
        <p:nvSpPr>
          <p:cNvPr id="425" name="object 424"/>
          <p:cNvSpPr/>
          <p:nvPr/>
        </p:nvSpPr>
        <p:spPr>
          <a:xfrm>
            <a:off x="6176640" y="5601473"/>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426" name="object 425"/>
          <p:cNvSpPr/>
          <p:nvPr/>
        </p:nvSpPr>
        <p:spPr>
          <a:xfrm>
            <a:off x="6213471" y="5604014"/>
            <a:ext cx="17780" cy="1270"/>
          </a:xfrm>
          <a:custGeom>
            <a:avLst/>
            <a:gdLst/>
            <a:ahLst/>
            <a:cxnLst/>
            <a:rect l="l" t="t" r="r" b="b"/>
            <a:pathLst>
              <a:path w="17779" h="1270">
                <a:moveTo>
                  <a:pt x="0" y="0"/>
                </a:moveTo>
                <a:lnTo>
                  <a:pt x="17780" y="1269"/>
                </a:lnTo>
              </a:path>
            </a:pathLst>
          </a:custGeom>
          <a:ln w="36659">
            <a:solidFill>
              <a:srgbClr val="FF3333"/>
            </a:solidFill>
          </a:ln>
        </p:spPr>
        <p:txBody>
          <a:bodyPr wrap="square" lIns="0" tIns="0" rIns="0" bIns="0" rtlCol="0"/>
          <a:lstStyle/>
          <a:p>
            <a:endParaRPr/>
          </a:p>
        </p:txBody>
      </p:sp>
      <p:sp>
        <p:nvSpPr>
          <p:cNvPr id="427" name="object 426"/>
          <p:cNvSpPr/>
          <p:nvPr/>
        </p:nvSpPr>
        <p:spPr>
          <a:xfrm>
            <a:off x="6250301" y="5607823"/>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428" name="object 427"/>
          <p:cNvSpPr/>
          <p:nvPr/>
        </p:nvSpPr>
        <p:spPr>
          <a:xfrm>
            <a:off x="6285860" y="561036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29" name="object 428"/>
          <p:cNvSpPr/>
          <p:nvPr/>
        </p:nvSpPr>
        <p:spPr>
          <a:xfrm>
            <a:off x="6322690" y="5612903"/>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30" name="object 429"/>
          <p:cNvSpPr/>
          <p:nvPr/>
        </p:nvSpPr>
        <p:spPr>
          <a:xfrm>
            <a:off x="6359521" y="561671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31" name="object 430"/>
          <p:cNvSpPr/>
          <p:nvPr/>
        </p:nvSpPr>
        <p:spPr>
          <a:xfrm>
            <a:off x="6396350" y="5619253"/>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32" name="object 431"/>
          <p:cNvSpPr/>
          <p:nvPr/>
        </p:nvSpPr>
        <p:spPr>
          <a:xfrm>
            <a:off x="6433181" y="562179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433" name="object 432"/>
          <p:cNvSpPr/>
          <p:nvPr/>
        </p:nvSpPr>
        <p:spPr>
          <a:xfrm>
            <a:off x="6468740" y="5625603"/>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34" name="object 433"/>
          <p:cNvSpPr/>
          <p:nvPr/>
        </p:nvSpPr>
        <p:spPr>
          <a:xfrm>
            <a:off x="6505571" y="562814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35" name="object 434"/>
          <p:cNvSpPr/>
          <p:nvPr/>
        </p:nvSpPr>
        <p:spPr>
          <a:xfrm>
            <a:off x="6542400" y="5631953"/>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36" name="object 435"/>
          <p:cNvSpPr/>
          <p:nvPr/>
        </p:nvSpPr>
        <p:spPr>
          <a:xfrm>
            <a:off x="6579231" y="563449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37" name="object 436"/>
          <p:cNvSpPr/>
          <p:nvPr/>
        </p:nvSpPr>
        <p:spPr>
          <a:xfrm>
            <a:off x="6616061" y="563703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438" name="object 437"/>
          <p:cNvSpPr/>
          <p:nvPr/>
        </p:nvSpPr>
        <p:spPr>
          <a:xfrm>
            <a:off x="6651621" y="564084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39" name="object 438"/>
          <p:cNvSpPr/>
          <p:nvPr/>
        </p:nvSpPr>
        <p:spPr>
          <a:xfrm>
            <a:off x="6688450" y="5643384"/>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40" name="object 439"/>
          <p:cNvSpPr/>
          <p:nvPr/>
        </p:nvSpPr>
        <p:spPr>
          <a:xfrm>
            <a:off x="6725281" y="564719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41" name="object 440"/>
          <p:cNvSpPr/>
          <p:nvPr/>
        </p:nvSpPr>
        <p:spPr>
          <a:xfrm>
            <a:off x="6762111" y="5649734"/>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442" name="object 441"/>
          <p:cNvSpPr/>
          <p:nvPr/>
        </p:nvSpPr>
        <p:spPr>
          <a:xfrm>
            <a:off x="6798940" y="5653544"/>
            <a:ext cx="17780" cy="1270"/>
          </a:xfrm>
          <a:custGeom>
            <a:avLst/>
            <a:gdLst/>
            <a:ahLst/>
            <a:cxnLst/>
            <a:rect l="l" t="t" r="r" b="b"/>
            <a:pathLst>
              <a:path w="17779" h="1270">
                <a:moveTo>
                  <a:pt x="0" y="0"/>
                </a:moveTo>
                <a:lnTo>
                  <a:pt x="17780" y="1269"/>
                </a:lnTo>
              </a:path>
            </a:pathLst>
          </a:custGeom>
          <a:ln w="36659">
            <a:solidFill>
              <a:srgbClr val="FF3333"/>
            </a:solidFill>
          </a:ln>
        </p:spPr>
        <p:txBody>
          <a:bodyPr wrap="square" lIns="0" tIns="0" rIns="0" bIns="0" rtlCol="0"/>
          <a:lstStyle/>
          <a:p>
            <a:endParaRPr/>
          </a:p>
        </p:txBody>
      </p:sp>
      <p:sp>
        <p:nvSpPr>
          <p:cNvPr id="443" name="object 442"/>
          <p:cNvSpPr/>
          <p:nvPr/>
        </p:nvSpPr>
        <p:spPr>
          <a:xfrm>
            <a:off x="6834500" y="5656084"/>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44" name="object 443"/>
          <p:cNvSpPr/>
          <p:nvPr/>
        </p:nvSpPr>
        <p:spPr>
          <a:xfrm>
            <a:off x="6871331" y="5658623"/>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45" name="object 444"/>
          <p:cNvSpPr/>
          <p:nvPr/>
        </p:nvSpPr>
        <p:spPr>
          <a:xfrm>
            <a:off x="6908161" y="5662434"/>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46" name="object 445"/>
          <p:cNvSpPr/>
          <p:nvPr/>
        </p:nvSpPr>
        <p:spPr>
          <a:xfrm>
            <a:off x="6944990" y="5664973"/>
            <a:ext cx="17780" cy="1270"/>
          </a:xfrm>
          <a:custGeom>
            <a:avLst/>
            <a:gdLst/>
            <a:ahLst/>
            <a:cxnLst/>
            <a:rect l="l" t="t" r="r" b="b"/>
            <a:pathLst>
              <a:path w="17779" h="1270">
                <a:moveTo>
                  <a:pt x="0" y="0"/>
                </a:moveTo>
                <a:lnTo>
                  <a:pt x="17780" y="1270"/>
                </a:lnTo>
              </a:path>
            </a:pathLst>
          </a:custGeom>
          <a:ln w="36659">
            <a:solidFill>
              <a:srgbClr val="FF3333"/>
            </a:solidFill>
          </a:ln>
        </p:spPr>
        <p:txBody>
          <a:bodyPr wrap="square" lIns="0" tIns="0" rIns="0" bIns="0" rtlCol="0"/>
          <a:lstStyle/>
          <a:p>
            <a:endParaRPr/>
          </a:p>
        </p:txBody>
      </p:sp>
      <p:sp>
        <p:nvSpPr>
          <p:cNvPr id="447" name="object 446"/>
          <p:cNvSpPr/>
          <p:nvPr/>
        </p:nvSpPr>
        <p:spPr>
          <a:xfrm>
            <a:off x="6981821" y="5667514"/>
            <a:ext cx="17780" cy="2540"/>
          </a:xfrm>
          <a:custGeom>
            <a:avLst/>
            <a:gdLst/>
            <a:ahLst/>
            <a:cxnLst/>
            <a:rect l="l" t="t" r="r" b="b"/>
            <a:pathLst>
              <a:path w="17779" h="2539">
                <a:moveTo>
                  <a:pt x="0" y="0"/>
                </a:moveTo>
                <a:lnTo>
                  <a:pt x="17779" y="2539"/>
                </a:lnTo>
              </a:path>
            </a:pathLst>
          </a:custGeom>
          <a:ln w="36659">
            <a:solidFill>
              <a:srgbClr val="FF3333"/>
            </a:solidFill>
          </a:ln>
        </p:spPr>
        <p:txBody>
          <a:bodyPr wrap="square" lIns="0" tIns="0" rIns="0" bIns="0" rtlCol="0"/>
          <a:lstStyle/>
          <a:p>
            <a:endParaRPr/>
          </a:p>
        </p:txBody>
      </p:sp>
      <p:sp>
        <p:nvSpPr>
          <p:cNvPr id="448" name="object 447"/>
          <p:cNvSpPr/>
          <p:nvPr/>
        </p:nvSpPr>
        <p:spPr>
          <a:xfrm>
            <a:off x="7018650" y="5671323"/>
            <a:ext cx="17780" cy="1270"/>
          </a:xfrm>
          <a:custGeom>
            <a:avLst/>
            <a:gdLst/>
            <a:ahLst/>
            <a:cxnLst/>
            <a:rect l="l" t="t" r="r" b="b"/>
            <a:pathLst>
              <a:path w="17779" h="1270">
                <a:moveTo>
                  <a:pt x="0" y="0"/>
                </a:moveTo>
                <a:lnTo>
                  <a:pt x="17779" y="1270"/>
                </a:lnTo>
              </a:path>
            </a:pathLst>
          </a:custGeom>
          <a:ln w="36659">
            <a:solidFill>
              <a:srgbClr val="FF3333"/>
            </a:solidFill>
          </a:ln>
        </p:spPr>
        <p:txBody>
          <a:bodyPr wrap="square" lIns="0" tIns="0" rIns="0" bIns="0" rtlCol="0"/>
          <a:lstStyle/>
          <a:p>
            <a:endParaRPr/>
          </a:p>
        </p:txBody>
      </p:sp>
      <p:sp>
        <p:nvSpPr>
          <p:cNvPr id="449" name="object 448"/>
          <p:cNvSpPr/>
          <p:nvPr/>
        </p:nvSpPr>
        <p:spPr>
          <a:xfrm>
            <a:off x="7054211" y="567386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50" name="object 449"/>
          <p:cNvSpPr/>
          <p:nvPr/>
        </p:nvSpPr>
        <p:spPr>
          <a:xfrm>
            <a:off x="7091040" y="5677673"/>
            <a:ext cx="19050" cy="1270"/>
          </a:xfrm>
          <a:custGeom>
            <a:avLst/>
            <a:gdLst/>
            <a:ahLst/>
            <a:cxnLst/>
            <a:rect l="l" t="t" r="r" b="b"/>
            <a:pathLst>
              <a:path w="19050" h="1270">
                <a:moveTo>
                  <a:pt x="0" y="0"/>
                </a:moveTo>
                <a:lnTo>
                  <a:pt x="19050" y="1270"/>
                </a:lnTo>
              </a:path>
            </a:pathLst>
          </a:custGeom>
          <a:ln w="36659">
            <a:solidFill>
              <a:srgbClr val="FF3333"/>
            </a:solidFill>
          </a:ln>
        </p:spPr>
        <p:txBody>
          <a:bodyPr wrap="square" lIns="0" tIns="0" rIns="0" bIns="0" rtlCol="0"/>
          <a:lstStyle/>
          <a:p>
            <a:endParaRPr/>
          </a:p>
        </p:txBody>
      </p:sp>
      <p:sp>
        <p:nvSpPr>
          <p:cNvPr id="451" name="object 450"/>
          <p:cNvSpPr/>
          <p:nvPr/>
        </p:nvSpPr>
        <p:spPr>
          <a:xfrm>
            <a:off x="7127871" y="568021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52" name="object 451"/>
          <p:cNvSpPr/>
          <p:nvPr/>
        </p:nvSpPr>
        <p:spPr>
          <a:xfrm>
            <a:off x="7164700" y="5682753"/>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53" name="object 452"/>
          <p:cNvSpPr/>
          <p:nvPr/>
        </p:nvSpPr>
        <p:spPr>
          <a:xfrm>
            <a:off x="7201531" y="5686564"/>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54" name="object 453"/>
          <p:cNvSpPr/>
          <p:nvPr/>
        </p:nvSpPr>
        <p:spPr>
          <a:xfrm>
            <a:off x="7238361" y="5689103"/>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55" name="object 454"/>
          <p:cNvSpPr/>
          <p:nvPr/>
        </p:nvSpPr>
        <p:spPr>
          <a:xfrm>
            <a:off x="7273921" y="5692914"/>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56" name="object 455"/>
          <p:cNvSpPr/>
          <p:nvPr/>
        </p:nvSpPr>
        <p:spPr>
          <a:xfrm>
            <a:off x="7310750" y="5695453"/>
            <a:ext cx="19050" cy="1270"/>
          </a:xfrm>
          <a:custGeom>
            <a:avLst/>
            <a:gdLst/>
            <a:ahLst/>
            <a:cxnLst/>
            <a:rect l="l" t="t" r="r" b="b"/>
            <a:pathLst>
              <a:path w="19050" h="1270">
                <a:moveTo>
                  <a:pt x="0" y="0"/>
                </a:moveTo>
                <a:lnTo>
                  <a:pt x="19050" y="1269"/>
                </a:lnTo>
              </a:path>
            </a:pathLst>
          </a:custGeom>
          <a:ln w="36659">
            <a:solidFill>
              <a:srgbClr val="FF3333"/>
            </a:solidFill>
          </a:ln>
        </p:spPr>
        <p:txBody>
          <a:bodyPr wrap="square" lIns="0" tIns="0" rIns="0" bIns="0" rtlCol="0"/>
          <a:lstStyle/>
          <a:p>
            <a:endParaRPr/>
          </a:p>
        </p:txBody>
      </p:sp>
      <p:sp>
        <p:nvSpPr>
          <p:cNvPr id="457" name="object 456"/>
          <p:cNvSpPr/>
          <p:nvPr/>
        </p:nvSpPr>
        <p:spPr>
          <a:xfrm>
            <a:off x="7347581" y="5697994"/>
            <a:ext cx="17780" cy="2540"/>
          </a:xfrm>
          <a:custGeom>
            <a:avLst/>
            <a:gdLst/>
            <a:ahLst/>
            <a:cxnLst/>
            <a:rect l="l" t="t" r="r" b="b"/>
            <a:pathLst>
              <a:path w="17779" h="2539">
                <a:moveTo>
                  <a:pt x="0" y="0"/>
                </a:moveTo>
                <a:lnTo>
                  <a:pt x="17779" y="2540"/>
                </a:lnTo>
              </a:path>
            </a:pathLst>
          </a:custGeom>
          <a:ln w="36659">
            <a:solidFill>
              <a:srgbClr val="FF3333"/>
            </a:solidFill>
          </a:ln>
        </p:spPr>
        <p:txBody>
          <a:bodyPr wrap="square" lIns="0" tIns="0" rIns="0" bIns="0" rtlCol="0"/>
          <a:lstStyle/>
          <a:p>
            <a:endParaRPr/>
          </a:p>
        </p:txBody>
      </p:sp>
      <p:sp>
        <p:nvSpPr>
          <p:cNvPr id="458" name="object 457"/>
          <p:cNvSpPr/>
          <p:nvPr/>
        </p:nvSpPr>
        <p:spPr>
          <a:xfrm>
            <a:off x="7384411" y="5701803"/>
            <a:ext cx="17780" cy="1270"/>
          </a:xfrm>
          <a:custGeom>
            <a:avLst/>
            <a:gdLst/>
            <a:ahLst/>
            <a:cxnLst/>
            <a:rect l="l" t="t" r="r" b="b"/>
            <a:pathLst>
              <a:path w="17779" h="1270">
                <a:moveTo>
                  <a:pt x="0" y="0"/>
                </a:moveTo>
                <a:lnTo>
                  <a:pt x="17779" y="1269"/>
                </a:lnTo>
              </a:path>
            </a:pathLst>
          </a:custGeom>
          <a:ln w="36659">
            <a:solidFill>
              <a:srgbClr val="FF3333"/>
            </a:solidFill>
          </a:ln>
        </p:spPr>
        <p:txBody>
          <a:bodyPr wrap="square" lIns="0" tIns="0" rIns="0" bIns="0" rtlCol="0"/>
          <a:lstStyle/>
          <a:p>
            <a:endParaRPr/>
          </a:p>
        </p:txBody>
      </p:sp>
      <p:sp>
        <p:nvSpPr>
          <p:cNvPr id="459" name="object 458"/>
          <p:cNvSpPr/>
          <p:nvPr/>
        </p:nvSpPr>
        <p:spPr>
          <a:xfrm>
            <a:off x="7421240" y="5704344"/>
            <a:ext cx="12700" cy="1270"/>
          </a:xfrm>
          <a:custGeom>
            <a:avLst/>
            <a:gdLst/>
            <a:ahLst/>
            <a:cxnLst/>
            <a:rect l="l" t="t" r="r" b="b"/>
            <a:pathLst>
              <a:path w="12700" h="1270">
                <a:moveTo>
                  <a:pt x="0" y="0"/>
                </a:moveTo>
                <a:lnTo>
                  <a:pt x="12700" y="1270"/>
                </a:lnTo>
              </a:path>
            </a:pathLst>
          </a:custGeom>
          <a:ln w="36659">
            <a:solidFill>
              <a:srgbClr val="FF3333"/>
            </a:solidFill>
          </a:ln>
        </p:spPr>
        <p:txBody>
          <a:bodyPr wrap="square" lIns="0" tIns="0" rIns="0" bIns="0" rtlCol="0"/>
          <a:lstStyle/>
          <a:p>
            <a:endParaRPr/>
          </a:p>
        </p:txBody>
      </p:sp>
      <p:sp>
        <p:nvSpPr>
          <p:cNvPr id="460" name="object 459"/>
          <p:cNvSpPr/>
          <p:nvPr/>
        </p:nvSpPr>
        <p:spPr>
          <a:xfrm>
            <a:off x="7416161" y="5624334"/>
            <a:ext cx="250190" cy="161290"/>
          </a:xfrm>
          <a:custGeom>
            <a:avLst/>
            <a:gdLst/>
            <a:ahLst/>
            <a:cxnLst/>
            <a:rect l="l" t="t" r="r" b="b"/>
            <a:pathLst>
              <a:path w="250190" h="161289">
                <a:moveTo>
                  <a:pt x="12700" y="0"/>
                </a:moveTo>
                <a:lnTo>
                  <a:pt x="0" y="161290"/>
                </a:lnTo>
                <a:lnTo>
                  <a:pt x="250190" y="100330"/>
                </a:lnTo>
                <a:lnTo>
                  <a:pt x="12700" y="0"/>
                </a:lnTo>
                <a:close/>
              </a:path>
            </a:pathLst>
          </a:custGeom>
          <a:solidFill>
            <a:srgbClr val="FF3333"/>
          </a:solidFill>
        </p:spPr>
        <p:txBody>
          <a:bodyPr wrap="square" lIns="0" tIns="0" rIns="0" bIns="0" rtlCol="0"/>
          <a:lstStyle/>
          <a:p>
            <a:endParaRPr/>
          </a:p>
        </p:txBody>
      </p:sp>
      <p:sp>
        <p:nvSpPr>
          <p:cNvPr id="461" name="object 460"/>
          <p:cNvSpPr/>
          <p:nvPr/>
        </p:nvSpPr>
        <p:spPr>
          <a:xfrm>
            <a:off x="4794881" y="5379223"/>
            <a:ext cx="274320" cy="207010"/>
          </a:xfrm>
          <a:custGeom>
            <a:avLst/>
            <a:gdLst/>
            <a:ahLst/>
            <a:cxnLst/>
            <a:rect l="l" t="t" r="r" b="b"/>
            <a:pathLst>
              <a:path w="274320" h="207010">
                <a:moveTo>
                  <a:pt x="137160" y="0"/>
                </a:moveTo>
                <a:lnTo>
                  <a:pt x="0" y="102870"/>
                </a:lnTo>
                <a:lnTo>
                  <a:pt x="137160" y="207010"/>
                </a:lnTo>
                <a:lnTo>
                  <a:pt x="274320" y="102870"/>
                </a:lnTo>
                <a:lnTo>
                  <a:pt x="137160" y="0"/>
                </a:lnTo>
                <a:close/>
              </a:path>
            </a:pathLst>
          </a:custGeom>
          <a:solidFill>
            <a:srgbClr val="000000"/>
          </a:solidFill>
        </p:spPr>
        <p:txBody>
          <a:bodyPr wrap="square" lIns="0" tIns="0" rIns="0" bIns="0" rtlCol="0"/>
          <a:lstStyle/>
          <a:p>
            <a:endParaRPr/>
          </a:p>
        </p:txBody>
      </p:sp>
      <p:sp>
        <p:nvSpPr>
          <p:cNvPr id="462" name="object 461"/>
          <p:cNvSpPr/>
          <p:nvPr/>
        </p:nvSpPr>
        <p:spPr>
          <a:xfrm>
            <a:off x="4794881" y="5379223"/>
            <a:ext cx="274320" cy="207010"/>
          </a:xfrm>
          <a:custGeom>
            <a:avLst/>
            <a:gdLst/>
            <a:ahLst/>
            <a:cxnLst/>
            <a:rect l="l" t="t" r="r" b="b"/>
            <a:pathLst>
              <a:path w="274320" h="207010">
                <a:moveTo>
                  <a:pt x="137160" y="0"/>
                </a:moveTo>
                <a:lnTo>
                  <a:pt x="274320" y="102870"/>
                </a:lnTo>
                <a:lnTo>
                  <a:pt x="137160" y="207010"/>
                </a:lnTo>
                <a:lnTo>
                  <a:pt x="0" y="102870"/>
                </a:lnTo>
                <a:lnTo>
                  <a:pt x="137160" y="0"/>
                </a:lnTo>
                <a:close/>
              </a:path>
            </a:pathLst>
          </a:custGeom>
          <a:ln w="31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81687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CFI Example</a:t>
            </a:r>
          </a:p>
        </p:txBody>
      </p:sp>
      <p:sp>
        <p:nvSpPr>
          <p:cNvPr id="23" name="object 22"/>
          <p:cNvSpPr txBox="1"/>
          <p:nvPr/>
        </p:nvSpPr>
        <p:spPr>
          <a:xfrm>
            <a:off x="5055448" y="1179180"/>
            <a:ext cx="2468880" cy="1315720"/>
          </a:xfrm>
          <a:prstGeom prst="rect">
            <a:avLst/>
          </a:prstGeom>
          <a:ln w="10160">
            <a:solidFill>
              <a:srgbClr val="000000"/>
            </a:solidFill>
          </a:ln>
        </p:spPr>
        <p:txBody>
          <a:bodyPr vert="horz" wrap="square" lIns="0" tIns="0" rIns="0" bIns="0" rtlCol="0">
            <a:spAutoFit/>
          </a:bodyPr>
          <a:lstStyle/>
          <a:p>
            <a:pPr marL="31115">
              <a:lnSpc>
                <a:spcPts val="1590"/>
              </a:lnSpc>
            </a:pPr>
            <a:r>
              <a:rPr sz="1450" spc="105" dirty="0">
                <a:latin typeface="Arial"/>
                <a:cs typeface="Arial"/>
              </a:rPr>
              <a:t>bool </a:t>
            </a:r>
            <a:r>
              <a:rPr sz="1450" spc="335" dirty="0">
                <a:latin typeface="Arial"/>
                <a:cs typeface="Arial"/>
              </a:rPr>
              <a:t>lt(int </a:t>
            </a:r>
            <a:r>
              <a:rPr sz="1450" spc="225" dirty="0">
                <a:latin typeface="Arial"/>
                <a:cs typeface="Arial"/>
              </a:rPr>
              <a:t>x, </a:t>
            </a:r>
            <a:r>
              <a:rPr sz="1450" spc="280" dirty="0">
                <a:latin typeface="Arial"/>
                <a:cs typeface="Arial"/>
              </a:rPr>
              <a:t>int </a:t>
            </a:r>
            <a:r>
              <a:rPr sz="1450" spc="185" dirty="0">
                <a:latin typeface="Arial"/>
                <a:cs typeface="Arial"/>
              </a:rPr>
              <a:t>y)</a:t>
            </a:r>
            <a:r>
              <a:rPr sz="1450" spc="425" dirty="0">
                <a:latin typeface="Arial"/>
                <a:cs typeface="Arial"/>
              </a:rPr>
              <a:t> </a:t>
            </a:r>
            <a:r>
              <a:rPr sz="1450" spc="305" dirty="0">
                <a:latin typeface="Arial"/>
                <a:cs typeface="Arial"/>
              </a:rPr>
              <a:t>{</a:t>
            </a:r>
            <a:endParaRPr sz="1450">
              <a:latin typeface="Arial"/>
              <a:cs typeface="Arial"/>
            </a:endParaRPr>
          </a:p>
          <a:p>
            <a:pPr marL="231775">
              <a:lnSpc>
                <a:spcPts val="1680"/>
              </a:lnSpc>
            </a:pPr>
            <a:r>
              <a:rPr sz="1450" spc="160" dirty="0">
                <a:latin typeface="Arial"/>
                <a:cs typeface="Arial"/>
              </a:rPr>
              <a:t>return</a:t>
            </a:r>
            <a:r>
              <a:rPr sz="1450" spc="295" dirty="0">
                <a:latin typeface="Arial"/>
                <a:cs typeface="Arial"/>
              </a:rPr>
              <a:t> </a:t>
            </a:r>
            <a:r>
              <a:rPr sz="1450" spc="114" dirty="0">
                <a:latin typeface="Arial"/>
                <a:cs typeface="Arial"/>
              </a:rPr>
              <a:t>x&lt;y;</a:t>
            </a:r>
            <a:endParaRPr sz="1450">
              <a:latin typeface="Arial"/>
              <a:cs typeface="Arial"/>
            </a:endParaRPr>
          </a:p>
          <a:p>
            <a:pPr marL="31115">
              <a:lnSpc>
                <a:spcPts val="1680"/>
              </a:lnSpc>
            </a:pPr>
            <a:r>
              <a:rPr sz="1450" spc="305" dirty="0">
                <a:latin typeface="Arial"/>
                <a:cs typeface="Arial"/>
              </a:rPr>
              <a:t>}</a:t>
            </a:r>
            <a:endParaRPr sz="1450">
              <a:latin typeface="Arial"/>
              <a:cs typeface="Arial"/>
            </a:endParaRPr>
          </a:p>
          <a:p>
            <a:pPr marL="231775" marR="116205" indent="-201295">
              <a:lnSpc>
                <a:spcPts val="1680"/>
              </a:lnSpc>
              <a:spcBef>
                <a:spcPts val="75"/>
              </a:spcBef>
            </a:pPr>
            <a:r>
              <a:rPr sz="1450" spc="105" dirty="0">
                <a:latin typeface="Arial"/>
                <a:cs typeface="Arial"/>
              </a:rPr>
              <a:t>bool </a:t>
            </a:r>
            <a:r>
              <a:rPr sz="1450" spc="250" dirty="0">
                <a:latin typeface="Arial"/>
                <a:cs typeface="Arial"/>
              </a:rPr>
              <a:t>gt(int </a:t>
            </a:r>
            <a:r>
              <a:rPr sz="1450" spc="225" dirty="0">
                <a:latin typeface="Arial"/>
                <a:cs typeface="Arial"/>
              </a:rPr>
              <a:t>x, </a:t>
            </a:r>
            <a:r>
              <a:rPr sz="1450" spc="280" dirty="0">
                <a:latin typeface="Arial"/>
                <a:cs typeface="Arial"/>
              </a:rPr>
              <a:t>int </a:t>
            </a:r>
            <a:r>
              <a:rPr sz="1450" spc="185" dirty="0">
                <a:latin typeface="Arial"/>
                <a:cs typeface="Arial"/>
              </a:rPr>
              <a:t>y) </a:t>
            </a:r>
            <a:r>
              <a:rPr sz="1450" spc="305" dirty="0">
                <a:latin typeface="Arial"/>
                <a:cs typeface="Arial"/>
              </a:rPr>
              <a:t>{  </a:t>
            </a:r>
            <a:r>
              <a:rPr sz="1450" spc="160" dirty="0">
                <a:latin typeface="Arial"/>
                <a:cs typeface="Arial"/>
              </a:rPr>
              <a:t>return</a:t>
            </a:r>
            <a:r>
              <a:rPr sz="1450" spc="375" dirty="0">
                <a:latin typeface="Arial"/>
                <a:cs typeface="Arial"/>
              </a:rPr>
              <a:t> </a:t>
            </a:r>
            <a:r>
              <a:rPr sz="1450" spc="114" dirty="0">
                <a:latin typeface="Arial"/>
                <a:cs typeface="Arial"/>
              </a:rPr>
              <a:t>x&gt;y;</a:t>
            </a:r>
            <a:endParaRPr sz="1450">
              <a:latin typeface="Arial"/>
              <a:cs typeface="Arial"/>
            </a:endParaRPr>
          </a:p>
          <a:p>
            <a:pPr marL="31115">
              <a:lnSpc>
                <a:spcPts val="1635"/>
              </a:lnSpc>
            </a:pPr>
            <a:r>
              <a:rPr sz="1450" spc="305" dirty="0">
                <a:latin typeface="Arial"/>
                <a:cs typeface="Arial"/>
              </a:rPr>
              <a:t>}</a:t>
            </a:r>
            <a:endParaRPr sz="1450">
              <a:latin typeface="Arial"/>
              <a:cs typeface="Arial"/>
            </a:endParaRPr>
          </a:p>
        </p:txBody>
      </p:sp>
      <p:sp>
        <p:nvSpPr>
          <p:cNvPr id="24" name="object 23"/>
          <p:cNvSpPr txBox="1"/>
          <p:nvPr/>
        </p:nvSpPr>
        <p:spPr>
          <a:xfrm>
            <a:off x="1494368" y="1285860"/>
            <a:ext cx="3362960" cy="1102360"/>
          </a:xfrm>
          <a:prstGeom prst="rect">
            <a:avLst/>
          </a:prstGeom>
          <a:ln w="10160">
            <a:solidFill>
              <a:srgbClr val="000000"/>
            </a:solidFill>
          </a:ln>
        </p:spPr>
        <p:txBody>
          <a:bodyPr vert="horz" wrap="square" lIns="0" tIns="0" rIns="0" bIns="0" rtlCol="0">
            <a:spAutoFit/>
          </a:bodyPr>
          <a:lstStyle/>
          <a:p>
            <a:pPr marL="33655">
              <a:lnSpc>
                <a:spcPts val="1590"/>
              </a:lnSpc>
            </a:pPr>
            <a:r>
              <a:rPr sz="1450" spc="204" dirty="0">
                <a:latin typeface="Arial"/>
                <a:cs typeface="Arial"/>
              </a:rPr>
              <a:t>sort2(int </a:t>
            </a:r>
            <a:r>
              <a:rPr sz="1450" spc="285" dirty="0">
                <a:latin typeface="Arial"/>
                <a:cs typeface="Arial"/>
              </a:rPr>
              <a:t>a[], </a:t>
            </a:r>
            <a:r>
              <a:rPr sz="1450" spc="280" dirty="0">
                <a:latin typeface="Arial"/>
                <a:cs typeface="Arial"/>
              </a:rPr>
              <a:t>int </a:t>
            </a:r>
            <a:r>
              <a:rPr sz="1450" spc="285" dirty="0">
                <a:latin typeface="Arial"/>
                <a:cs typeface="Arial"/>
              </a:rPr>
              <a:t>b[], </a:t>
            </a:r>
            <a:r>
              <a:rPr sz="1450" spc="280" dirty="0">
                <a:latin typeface="Arial"/>
                <a:cs typeface="Arial"/>
              </a:rPr>
              <a:t>int</a:t>
            </a:r>
            <a:r>
              <a:rPr sz="1450" spc="869" dirty="0">
                <a:latin typeface="Arial"/>
                <a:cs typeface="Arial"/>
              </a:rPr>
              <a:t> </a:t>
            </a:r>
            <a:r>
              <a:rPr sz="1450" spc="185" dirty="0">
                <a:latin typeface="Arial"/>
                <a:cs typeface="Arial"/>
              </a:rPr>
              <a:t>len)</a:t>
            </a:r>
            <a:endParaRPr sz="1450">
              <a:latin typeface="Arial"/>
              <a:cs typeface="Arial"/>
            </a:endParaRPr>
          </a:p>
          <a:p>
            <a:pPr marL="33655">
              <a:lnSpc>
                <a:spcPts val="1680"/>
              </a:lnSpc>
            </a:pPr>
            <a:r>
              <a:rPr sz="1450" spc="305" dirty="0">
                <a:latin typeface="Arial"/>
                <a:cs typeface="Arial"/>
              </a:rPr>
              <a:t>{</a:t>
            </a:r>
            <a:endParaRPr sz="1450">
              <a:latin typeface="Arial"/>
              <a:cs typeface="Arial"/>
            </a:endParaRPr>
          </a:p>
          <a:p>
            <a:pPr marL="234315">
              <a:lnSpc>
                <a:spcPts val="1680"/>
              </a:lnSpc>
            </a:pPr>
            <a:r>
              <a:rPr sz="1450" spc="200" dirty="0">
                <a:latin typeface="Arial"/>
                <a:cs typeface="Arial"/>
              </a:rPr>
              <a:t>sort(a, </a:t>
            </a:r>
            <a:r>
              <a:rPr sz="1450" spc="204" dirty="0">
                <a:latin typeface="Arial"/>
                <a:cs typeface="Arial"/>
              </a:rPr>
              <a:t>len,</a:t>
            </a:r>
            <a:r>
              <a:rPr sz="1450" spc="530" dirty="0">
                <a:latin typeface="Arial"/>
                <a:cs typeface="Arial"/>
              </a:rPr>
              <a:t> </a:t>
            </a:r>
            <a:r>
              <a:rPr sz="1450" spc="385" dirty="0">
                <a:latin typeface="Arial"/>
                <a:cs typeface="Arial"/>
              </a:rPr>
              <a:t>lt);</a:t>
            </a:r>
            <a:endParaRPr sz="1450">
              <a:latin typeface="Arial"/>
              <a:cs typeface="Arial"/>
            </a:endParaRPr>
          </a:p>
          <a:p>
            <a:pPr marL="234315">
              <a:lnSpc>
                <a:spcPts val="1680"/>
              </a:lnSpc>
            </a:pPr>
            <a:r>
              <a:rPr sz="1450" spc="200" dirty="0">
                <a:latin typeface="Arial"/>
                <a:cs typeface="Arial"/>
              </a:rPr>
              <a:t>sort(b, </a:t>
            </a:r>
            <a:r>
              <a:rPr sz="1450" spc="204" dirty="0">
                <a:latin typeface="Arial"/>
                <a:cs typeface="Arial"/>
              </a:rPr>
              <a:t>len,</a:t>
            </a:r>
            <a:r>
              <a:rPr sz="1450" spc="525" dirty="0">
                <a:latin typeface="Arial"/>
                <a:cs typeface="Arial"/>
              </a:rPr>
              <a:t> </a:t>
            </a:r>
            <a:r>
              <a:rPr sz="1450" spc="265" dirty="0">
                <a:latin typeface="Arial"/>
                <a:cs typeface="Arial"/>
              </a:rPr>
              <a:t>gt);</a:t>
            </a:r>
            <a:endParaRPr sz="1450">
              <a:latin typeface="Arial"/>
              <a:cs typeface="Arial"/>
            </a:endParaRPr>
          </a:p>
          <a:p>
            <a:pPr marL="33655">
              <a:lnSpc>
                <a:spcPts val="1710"/>
              </a:lnSpc>
            </a:pPr>
            <a:r>
              <a:rPr sz="1450" spc="305" dirty="0">
                <a:latin typeface="Arial"/>
                <a:cs typeface="Arial"/>
              </a:rPr>
              <a:t>}</a:t>
            </a:r>
            <a:endParaRPr sz="1450">
              <a:latin typeface="Arial"/>
              <a:cs typeface="Arial"/>
            </a:endParaRPr>
          </a:p>
        </p:txBody>
      </p:sp>
      <p:grpSp>
        <p:nvGrpSpPr>
          <p:cNvPr id="75" name="Group 74"/>
          <p:cNvGrpSpPr/>
          <p:nvPr/>
        </p:nvGrpSpPr>
        <p:grpSpPr>
          <a:xfrm>
            <a:off x="1517757" y="2531884"/>
            <a:ext cx="5886652" cy="2022438"/>
            <a:chOff x="1517757" y="2531884"/>
            <a:chExt cx="5886652" cy="2022438"/>
          </a:xfrm>
        </p:grpSpPr>
        <p:sp>
          <p:nvSpPr>
            <p:cNvPr id="4" name="object 3"/>
            <p:cNvSpPr/>
            <p:nvPr/>
          </p:nvSpPr>
          <p:spPr>
            <a:xfrm>
              <a:off x="1517757" y="2532665"/>
              <a:ext cx="1413560" cy="1472399"/>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1538077" y="2545162"/>
              <a:ext cx="1374140" cy="1427480"/>
            </a:xfrm>
            <a:custGeom>
              <a:avLst/>
              <a:gdLst/>
              <a:ahLst/>
              <a:cxnLst/>
              <a:rect l="l" t="t" r="r" b="b"/>
              <a:pathLst>
                <a:path w="1374139" h="1427479">
                  <a:moveTo>
                    <a:pt x="1259433" y="0"/>
                  </a:moveTo>
                  <a:lnTo>
                    <a:pt x="113474" y="0"/>
                  </a:lnTo>
                  <a:lnTo>
                    <a:pt x="69622" y="8551"/>
                  </a:lnTo>
                  <a:lnTo>
                    <a:pt x="34242" y="32064"/>
                  </a:lnTo>
                  <a:lnTo>
                    <a:pt x="10611" y="67326"/>
                  </a:lnTo>
                  <a:lnTo>
                    <a:pt x="2006" y="111125"/>
                  </a:lnTo>
                  <a:lnTo>
                    <a:pt x="0" y="1315935"/>
                  </a:lnTo>
                  <a:lnTo>
                    <a:pt x="8918" y="1359805"/>
                  </a:lnTo>
                  <a:lnTo>
                    <a:pt x="33239" y="1395210"/>
                  </a:lnTo>
                  <a:lnTo>
                    <a:pt x="69308" y="1418864"/>
                  </a:lnTo>
                  <a:lnTo>
                    <a:pt x="113474" y="1427480"/>
                  </a:lnTo>
                  <a:lnTo>
                    <a:pt x="1259433" y="1427480"/>
                  </a:lnTo>
                  <a:lnTo>
                    <a:pt x="1303713" y="1418864"/>
                  </a:lnTo>
                  <a:lnTo>
                    <a:pt x="1340023" y="1395210"/>
                  </a:lnTo>
                  <a:lnTo>
                    <a:pt x="1364580" y="1359805"/>
                  </a:lnTo>
                  <a:lnTo>
                    <a:pt x="1373606" y="1315935"/>
                  </a:lnTo>
                  <a:lnTo>
                    <a:pt x="1373606" y="111125"/>
                  </a:lnTo>
                  <a:lnTo>
                    <a:pt x="1364580" y="67326"/>
                  </a:lnTo>
                  <a:lnTo>
                    <a:pt x="1340023" y="32064"/>
                  </a:lnTo>
                  <a:lnTo>
                    <a:pt x="1303713" y="8551"/>
                  </a:lnTo>
                  <a:lnTo>
                    <a:pt x="1259433" y="0"/>
                  </a:lnTo>
                  <a:close/>
                </a:path>
              </a:pathLst>
            </a:custGeom>
            <a:solidFill>
              <a:srgbClr val="0365C0"/>
            </a:solidFill>
          </p:spPr>
          <p:txBody>
            <a:bodyPr wrap="square" lIns="0" tIns="0" rIns="0" bIns="0" rtlCol="0"/>
            <a:lstStyle/>
            <a:p>
              <a:endParaRPr/>
            </a:p>
          </p:txBody>
        </p:sp>
        <p:sp>
          <p:nvSpPr>
            <p:cNvPr id="6" name="object 5"/>
            <p:cNvSpPr/>
            <p:nvPr/>
          </p:nvSpPr>
          <p:spPr>
            <a:xfrm>
              <a:off x="3754303" y="2828806"/>
              <a:ext cx="1413560" cy="987892"/>
            </a:xfrm>
            <a:prstGeom prst="rect">
              <a:avLst/>
            </a:prstGeom>
            <a:blipFill>
              <a:blip r:embed="rId3" cstate="print"/>
              <a:stretch>
                <a:fillRect/>
              </a:stretch>
            </a:blipFill>
          </p:spPr>
          <p:txBody>
            <a:bodyPr wrap="square" lIns="0" tIns="0" rIns="0" bIns="0" rtlCol="0"/>
            <a:lstStyle/>
            <a:p>
              <a:endParaRPr/>
            </a:p>
          </p:txBody>
        </p:sp>
        <p:sp>
          <p:nvSpPr>
            <p:cNvPr id="7" name="object 6"/>
            <p:cNvSpPr/>
            <p:nvPr/>
          </p:nvSpPr>
          <p:spPr>
            <a:xfrm>
              <a:off x="3774623" y="2839801"/>
              <a:ext cx="1372870" cy="944880"/>
            </a:xfrm>
            <a:custGeom>
              <a:avLst/>
              <a:gdLst/>
              <a:ahLst/>
              <a:cxnLst/>
              <a:rect l="l" t="t" r="r" b="b"/>
              <a:pathLst>
                <a:path w="1372870" h="944879">
                  <a:moveTo>
                    <a:pt x="1259433" y="0"/>
                  </a:moveTo>
                  <a:lnTo>
                    <a:pt x="113474" y="0"/>
                  </a:lnTo>
                  <a:lnTo>
                    <a:pt x="69411" y="8787"/>
                  </a:lnTo>
                  <a:lnTo>
                    <a:pt x="33569" y="32821"/>
                  </a:lnTo>
                  <a:lnTo>
                    <a:pt x="9475" y="68606"/>
                  </a:lnTo>
                  <a:lnTo>
                    <a:pt x="660" y="112649"/>
                  </a:lnTo>
                  <a:lnTo>
                    <a:pt x="0" y="832942"/>
                  </a:lnTo>
                  <a:lnTo>
                    <a:pt x="8918" y="876873"/>
                  </a:lnTo>
                  <a:lnTo>
                    <a:pt x="33239" y="912414"/>
                  </a:lnTo>
                  <a:lnTo>
                    <a:pt x="69308" y="936203"/>
                  </a:lnTo>
                  <a:lnTo>
                    <a:pt x="113474" y="944880"/>
                  </a:lnTo>
                  <a:lnTo>
                    <a:pt x="1259433" y="944880"/>
                  </a:lnTo>
                  <a:lnTo>
                    <a:pt x="1303503" y="936203"/>
                  </a:lnTo>
                  <a:lnTo>
                    <a:pt x="1339349" y="912414"/>
                  </a:lnTo>
                  <a:lnTo>
                    <a:pt x="1363444" y="876873"/>
                  </a:lnTo>
                  <a:lnTo>
                    <a:pt x="1372260" y="832942"/>
                  </a:lnTo>
                  <a:lnTo>
                    <a:pt x="1372260" y="112649"/>
                  </a:lnTo>
                  <a:lnTo>
                    <a:pt x="1363444" y="68606"/>
                  </a:lnTo>
                  <a:lnTo>
                    <a:pt x="1339349" y="32821"/>
                  </a:lnTo>
                  <a:lnTo>
                    <a:pt x="1303503" y="8787"/>
                  </a:lnTo>
                  <a:lnTo>
                    <a:pt x="1259433" y="0"/>
                  </a:lnTo>
                  <a:close/>
                </a:path>
              </a:pathLst>
            </a:custGeom>
            <a:solidFill>
              <a:srgbClr val="773F9B"/>
            </a:solidFill>
          </p:spPr>
          <p:txBody>
            <a:bodyPr wrap="square" lIns="0" tIns="0" rIns="0" bIns="0" rtlCol="0"/>
            <a:lstStyle/>
            <a:p>
              <a:endParaRPr/>
            </a:p>
          </p:txBody>
        </p:sp>
        <p:sp>
          <p:nvSpPr>
            <p:cNvPr id="8" name="object 7"/>
            <p:cNvSpPr/>
            <p:nvPr/>
          </p:nvSpPr>
          <p:spPr>
            <a:xfrm>
              <a:off x="5990849" y="2531884"/>
              <a:ext cx="1413560" cy="487864"/>
            </a:xfrm>
            <a:prstGeom prst="rect">
              <a:avLst/>
            </a:prstGeom>
            <a:blipFill>
              <a:blip r:embed="rId4" cstate="print"/>
              <a:stretch>
                <a:fillRect/>
              </a:stretch>
            </a:blipFill>
          </p:spPr>
          <p:txBody>
            <a:bodyPr wrap="square" lIns="0" tIns="0" rIns="0" bIns="0" rtlCol="0"/>
            <a:lstStyle/>
            <a:p>
              <a:endParaRPr/>
            </a:p>
          </p:txBody>
        </p:sp>
        <p:sp>
          <p:nvSpPr>
            <p:cNvPr id="9" name="object 8"/>
            <p:cNvSpPr/>
            <p:nvPr/>
          </p:nvSpPr>
          <p:spPr>
            <a:xfrm>
              <a:off x="6010484" y="2540081"/>
              <a:ext cx="1371600" cy="447040"/>
            </a:xfrm>
            <a:custGeom>
              <a:avLst/>
              <a:gdLst/>
              <a:ahLst/>
              <a:cxnLst/>
              <a:rect l="l" t="t" r="r" b="b"/>
              <a:pathLst>
                <a:path w="1371600" h="447039">
                  <a:moveTo>
                    <a:pt x="1260119" y="0"/>
                  </a:moveTo>
                  <a:lnTo>
                    <a:pt x="114173" y="0"/>
                  </a:lnTo>
                  <a:lnTo>
                    <a:pt x="69892" y="9224"/>
                  </a:lnTo>
                  <a:lnTo>
                    <a:pt x="33583" y="34218"/>
                  </a:lnTo>
                  <a:lnTo>
                    <a:pt x="9025" y="70964"/>
                  </a:lnTo>
                  <a:lnTo>
                    <a:pt x="0" y="115442"/>
                  </a:lnTo>
                  <a:lnTo>
                    <a:pt x="685" y="335711"/>
                  </a:lnTo>
                  <a:lnTo>
                    <a:pt x="9604" y="379547"/>
                  </a:lnTo>
                  <a:lnTo>
                    <a:pt x="33926" y="414878"/>
                  </a:lnTo>
                  <a:lnTo>
                    <a:pt x="69999" y="438458"/>
                  </a:lnTo>
                  <a:lnTo>
                    <a:pt x="114173" y="447039"/>
                  </a:lnTo>
                  <a:lnTo>
                    <a:pt x="1260119" y="447039"/>
                  </a:lnTo>
                  <a:lnTo>
                    <a:pt x="1303979" y="438458"/>
                  </a:lnTo>
                  <a:lnTo>
                    <a:pt x="1339362" y="414878"/>
                  </a:lnTo>
                  <a:lnTo>
                    <a:pt x="1362994" y="379547"/>
                  </a:lnTo>
                  <a:lnTo>
                    <a:pt x="1371600" y="335711"/>
                  </a:lnTo>
                  <a:lnTo>
                    <a:pt x="1371600" y="115442"/>
                  </a:lnTo>
                  <a:lnTo>
                    <a:pt x="1362994" y="70964"/>
                  </a:lnTo>
                  <a:lnTo>
                    <a:pt x="1339362" y="34218"/>
                  </a:lnTo>
                  <a:lnTo>
                    <a:pt x="1303979" y="9224"/>
                  </a:lnTo>
                  <a:lnTo>
                    <a:pt x="1260119" y="0"/>
                  </a:lnTo>
                  <a:close/>
                </a:path>
              </a:pathLst>
            </a:custGeom>
            <a:solidFill>
              <a:srgbClr val="00882B"/>
            </a:solidFill>
          </p:spPr>
          <p:txBody>
            <a:bodyPr wrap="square" lIns="0" tIns="0" rIns="0" bIns="0" rtlCol="0"/>
            <a:lstStyle/>
            <a:p>
              <a:endParaRPr/>
            </a:p>
          </p:txBody>
        </p:sp>
        <p:sp>
          <p:nvSpPr>
            <p:cNvPr id="10" name="object 9"/>
            <p:cNvSpPr/>
            <p:nvPr/>
          </p:nvSpPr>
          <p:spPr>
            <a:xfrm>
              <a:off x="5960370" y="3488232"/>
              <a:ext cx="1413560" cy="487864"/>
            </a:xfrm>
            <a:prstGeom prst="rect">
              <a:avLst/>
            </a:prstGeom>
            <a:blipFill>
              <a:blip r:embed="rId5" cstate="print"/>
              <a:stretch>
                <a:fillRect/>
              </a:stretch>
            </a:blipFill>
          </p:spPr>
          <p:txBody>
            <a:bodyPr wrap="square" lIns="0" tIns="0" rIns="0" bIns="0" rtlCol="0"/>
            <a:lstStyle/>
            <a:p>
              <a:endParaRPr/>
            </a:p>
          </p:txBody>
        </p:sp>
        <p:sp>
          <p:nvSpPr>
            <p:cNvPr id="11" name="object 10"/>
            <p:cNvSpPr/>
            <p:nvPr/>
          </p:nvSpPr>
          <p:spPr>
            <a:xfrm>
              <a:off x="5980003" y="3500201"/>
              <a:ext cx="1371600" cy="447040"/>
            </a:xfrm>
            <a:custGeom>
              <a:avLst/>
              <a:gdLst/>
              <a:ahLst/>
              <a:cxnLst/>
              <a:rect l="l" t="t" r="r" b="b"/>
              <a:pathLst>
                <a:path w="1371600" h="447039">
                  <a:moveTo>
                    <a:pt x="1260119" y="0"/>
                  </a:moveTo>
                  <a:lnTo>
                    <a:pt x="114173" y="0"/>
                  </a:lnTo>
                  <a:lnTo>
                    <a:pt x="69892" y="8636"/>
                  </a:lnTo>
                  <a:lnTo>
                    <a:pt x="33583" y="32337"/>
                  </a:lnTo>
                  <a:lnTo>
                    <a:pt x="9025" y="67787"/>
                  </a:lnTo>
                  <a:lnTo>
                    <a:pt x="0" y="111671"/>
                  </a:lnTo>
                  <a:lnTo>
                    <a:pt x="685" y="331939"/>
                  </a:lnTo>
                  <a:lnTo>
                    <a:pt x="9604" y="376365"/>
                  </a:lnTo>
                  <a:lnTo>
                    <a:pt x="33926" y="412992"/>
                  </a:lnTo>
                  <a:lnTo>
                    <a:pt x="69999" y="437869"/>
                  </a:lnTo>
                  <a:lnTo>
                    <a:pt x="114173" y="447040"/>
                  </a:lnTo>
                  <a:lnTo>
                    <a:pt x="1260119" y="447040"/>
                  </a:lnTo>
                  <a:lnTo>
                    <a:pt x="1303979" y="437869"/>
                  </a:lnTo>
                  <a:lnTo>
                    <a:pt x="1339362" y="412992"/>
                  </a:lnTo>
                  <a:lnTo>
                    <a:pt x="1362994" y="376365"/>
                  </a:lnTo>
                  <a:lnTo>
                    <a:pt x="1371600" y="331939"/>
                  </a:lnTo>
                  <a:lnTo>
                    <a:pt x="1371600" y="111671"/>
                  </a:lnTo>
                  <a:lnTo>
                    <a:pt x="1362994" y="67787"/>
                  </a:lnTo>
                  <a:lnTo>
                    <a:pt x="1339362" y="32337"/>
                  </a:lnTo>
                  <a:lnTo>
                    <a:pt x="1303979" y="8636"/>
                  </a:lnTo>
                  <a:lnTo>
                    <a:pt x="1260119" y="0"/>
                  </a:lnTo>
                  <a:close/>
                </a:path>
              </a:pathLst>
            </a:custGeom>
            <a:solidFill>
              <a:srgbClr val="DE6A10"/>
            </a:solidFill>
          </p:spPr>
          <p:txBody>
            <a:bodyPr wrap="square" lIns="0" tIns="0" rIns="0" bIns="0" rtlCol="0"/>
            <a:lstStyle/>
            <a:p>
              <a:endParaRPr/>
            </a:p>
          </p:txBody>
        </p:sp>
        <p:sp>
          <p:nvSpPr>
            <p:cNvPr id="12" name="object 11"/>
            <p:cNvSpPr/>
            <p:nvPr/>
          </p:nvSpPr>
          <p:spPr>
            <a:xfrm>
              <a:off x="2911680" y="3258903"/>
              <a:ext cx="772160" cy="0"/>
            </a:xfrm>
            <a:custGeom>
              <a:avLst/>
              <a:gdLst/>
              <a:ahLst/>
              <a:cxnLst/>
              <a:rect l="l" t="t" r="r" b="b"/>
              <a:pathLst>
                <a:path w="772160">
                  <a:moveTo>
                    <a:pt x="0" y="0"/>
                  </a:moveTo>
                  <a:lnTo>
                    <a:pt x="760609" y="0"/>
                  </a:lnTo>
                  <a:lnTo>
                    <a:pt x="772161" y="0"/>
                  </a:lnTo>
                </a:path>
              </a:pathLst>
            </a:custGeom>
            <a:ln w="25400">
              <a:solidFill>
                <a:srgbClr val="000000"/>
              </a:solidFill>
            </a:ln>
          </p:spPr>
          <p:txBody>
            <a:bodyPr wrap="square" lIns="0" tIns="0" rIns="0" bIns="0" rtlCol="0"/>
            <a:lstStyle/>
            <a:p>
              <a:endParaRPr/>
            </a:p>
          </p:txBody>
        </p:sp>
        <p:sp>
          <p:nvSpPr>
            <p:cNvPr id="13" name="object 12"/>
            <p:cNvSpPr/>
            <p:nvPr/>
          </p:nvSpPr>
          <p:spPr>
            <a:xfrm>
              <a:off x="3671143" y="3207086"/>
              <a:ext cx="104139" cy="104139"/>
            </a:xfrm>
            <a:custGeom>
              <a:avLst/>
              <a:gdLst/>
              <a:ahLst/>
              <a:cxnLst/>
              <a:rect l="l" t="t" r="r" b="b"/>
              <a:pathLst>
                <a:path w="104139" h="104139">
                  <a:moveTo>
                    <a:pt x="0" y="0"/>
                  </a:moveTo>
                  <a:lnTo>
                    <a:pt x="0" y="103631"/>
                  </a:lnTo>
                  <a:lnTo>
                    <a:pt x="103631" y="51816"/>
                  </a:lnTo>
                  <a:lnTo>
                    <a:pt x="0" y="0"/>
                  </a:lnTo>
                  <a:close/>
                </a:path>
              </a:pathLst>
            </a:custGeom>
            <a:solidFill>
              <a:srgbClr val="000000"/>
            </a:solidFill>
          </p:spPr>
          <p:txBody>
            <a:bodyPr wrap="square" lIns="0" tIns="0" rIns="0" bIns="0" rtlCol="0"/>
            <a:lstStyle/>
            <a:p>
              <a:endParaRPr/>
            </a:p>
          </p:txBody>
        </p:sp>
        <p:sp>
          <p:nvSpPr>
            <p:cNvPr id="14" name="object 13"/>
            <p:cNvSpPr/>
            <p:nvPr/>
          </p:nvSpPr>
          <p:spPr>
            <a:xfrm>
              <a:off x="5158034" y="2790406"/>
              <a:ext cx="779145" cy="395605"/>
            </a:xfrm>
            <a:custGeom>
              <a:avLst/>
              <a:gdLst/>
              <a:ahLst/>
              <a:cxnLst/>
              <a:rect l="l" t="t" r="r" b="b"/>
              <a:pathLst>
                <a:path w="779145" h="395604">
                  <a:moveTo>
                    <a:pt x="0" y="394988"/>
                  </a:moveTo>
                  <a:lnTo>
                    <a:pt x="767660" y="5743"/>
                  </a:lnTo>
                  <a:lnTo>
                    <a:pt x="778987" y="0"/>
                  </a:lnTo>
                </a:path>
              </a:pathLst>
            </a:custGeom>
            <a:ln w="25400">
              <a:solidFill>
                <a:srgbClr val="000000"/>
              </a:solidFill>
            </a:ln>
          </p:spPr>
          <p:txBody>
            <a:bodyPr wrap="square" lIns="0" tIns="0" rIns="0" bIns="0" rtlCol="0"/>
            <a:lstStyle/>
            <a:p>
              <a:endParaRPr/>
            </a:p>
          </p:txBody>
        </p:sp>
        <p:sp>
          <p:nvSpPr>
            <p:cNvPr id="15" name="object 14"/>
            <p:cNvSpPr/>
            <p:nvPr/>
          </p:nvSpPr>
          <p:spPr>
            <a:xfrm>
              <a:off x="5902254" y="2749276"/>
              <a:ext cx="116205" cy="93345"/>
            </a:xfrm>
            <a:custGeom>
              <a:avLst/>
              <a:gdLst/>
              <a:ahLst/>
              <a:cxnLst/>
              <a:rect l="l" t="t" r="r" b="b"/>
              <a:pathLst>
                <a:path w="116204" h="93345">
                  <a:moveTo>
                    <a:pt x="115874" y="0"/>
                  </a:moveTo>
                  <a:lnTo>
                    <a:pt x="0" y="660"/>
                  </a:lnTo>
                  <a:lnTo>
                    <a:pt x="46875" y="93078"/>
                  </a:lnTo>
                  <a:lnTo>
                    <a:pt x="115874" y="0"/>
                  </a:lnTo>
                  <a:close/>
                </a:path>
              </a:pathLst>
            </a:custGeom>
            <a:solidFill>
              <a:srgbClr val="000000"/>
            </a:solidFill>
          </p:spPr>
          <p:txBody>
            <a:bodyPr wrap="square" lIns="0" tIns="0" rIns="0" bIns="0" rtlCol="0"/>
            <a:lstStyle/>
            <a:p>
              <a:endParaRPr/>
            </a:p>
          </p:txBody>
        </p:sp>
        <p:sp>
          <p:nvSpPr>
            <p:cNvPr id="16" name="object 15"/>
            <p:cNvSpPr/>
            <p:nvPr/>
          </p:nvSpPr>
          <p:spPr>
            <a:xfrm>
              <a:off x="5154542" y="3451827"/>
              <a:ext cx="778510" cy="298450"/>
            </a:xfrm>
            <a:custGeom>
              <a:avLst/>
              <a:gdLst/>
              <a:ahLst/>
              <a:cxnLst/>
              <a:rect l="l" t="t" r="r" b="b"/>
              <a:pathLst>
                <a:path w="778510" h="298450">
                  <a:moveTo>
                    <a:pt x="0" y="0"/>
                  </a:moveTo>
                  <a:lnTo>
                    <a:pt x="766470" y="293494"/>
                  </a:lnTo>
                  <a:lnTo>
                    <a:pt x="778330" y="298036"/>
                  </a:lnTo>
                </a:path>
              </a:pathLst>
            </a:custGeom>
            <a:ln w="25400">
              <a:solidFill>
                <a:srgbClr val="000000"/>
              </a:solidFill>
            </a:ln>
          </p:spPr>
          <p:txBody>
            <a:bodyPr wrap="square" lIns="0" tIns="0" rIns="0" bIns="0" rtlCol="0"/>
            <a:lstStyle/>
            <a:p>
              <a:endParaRPr/>
            </a:p>
          </p:txBody>
        </p:sp>
        <p:sp>
          <p:nvSpPr>
            <p:cNvPr id="17" name="object 16"/>
            <p:cNvSpPr/>
            <p:nvPr/>
          </p:nvSpPr>
          <p:spPr>
            <a:xfrm>
              <a:off x="5902483" y="3696925"/>
              <a:ext cx="115570" cy="97155"/>
            </a:xfrm>
            <a:custGeom>
              <a:avLst/>
              <a:gdLst/>
              <a:ahLst/>
              <a:cxnLst/>
              <a:rect l="l" t="t" r="r" b="b"/>
              <a:pathLst>
                <a:path w="115570" h="97154">
                  <a:moveTo>
                    <a:pt x="37058" y="0"/>
                  </a:moveTo>
                  <a:lnTo>
                    <a:pt x="0" y="96786"/>
                  </a:lnTo>
                  <a:lnTo>
                    <a:pt x="115303" y="85445"/>
                  </a:lnTo>
                  <a:lnTo>
                    <a:pt x="37058" y="0"/>
                  </a:lnTo>
                  <a:close/>
                </a:path>
              </a:pathLst>
            </a:custGeom>
            <a:solidFill>
              <a:srgbClr val="000000"/>
            </a:solidFill>
          </p:spPr>
          <p:txBody>
            <a:bodyPr wrap="square" lIns="0" tIns="0" rIns="0" bIns="0" rtlCol="0"/>
            <a:lstStyle/>
            <a:p>
              <a:endParaRPr/>
            </a:p>
          </p:txBody>
        </p:sp>
        <p:sp>
          <p:nvSpPr>
            <p:cNvPr id="18" name="object 17"/>
            <p:cNvSpPr txBox="1"/>
            <p:nvPr/>
          </p:nvSpPr>
          <p:spPr>
            <a:xfrm>
              <a:off x="1605831" y="2592939"/>
              <a:ext cx="5949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t2</a:t>
              </a:r>
              <a:endParaRPr sz="2000">
                <a:latin typeface="Arial"/>
                <a:cs typeface="Arial"/>
              </a:endParaRPr>
            </a:p>
          </p:txBody>
        </p:sp>
        <p:sp>
          <p:nvSpPr>
            <p:cNvPr id="19" name="object 18"/>
            <p:cNvSpPr txBox="1"/>
            <p:nvPr/>
          </p:nvSpPr>
          <p:spPr>
            <a:xfrm>
              <a:off x="3888313" y="2839776"/>
              <a:ext cx="45339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a:t>
              </a:r>
              <a:endParaRPr sz="2000">
                <a:latin typeface="Arial"/>
                <a:cs typeface="Arial"/>
              </a:endParaRPr>
            </a:p>
          </p:txBody>
        </p:sp>
        <p:sp>
          <p:nvSpPr>
            <p:cNvPr id="20" name="object 19"/>
            <p:cNvSpPr txBox="1"/>
            <p:nvPr/>
          </p:nvSpPr>
          <p:spPr>
            <a:xfrm>
              <a:off x="6120821" y="2592939"/>
              <a:ext cx="152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lt</a:t>
              </a:r>
              <a:endParaRPr sz="2000">
                <a:latin typeface="Arial"/>
                <a:cs typeface="Arial"/>
              </a:endParaRPr>
            </a:p>
          </p:txBody>
        </p:sp>
        <p:sp>
          <p:nvSpPr>
            <p:cNvPr id="21" name="object 20"/>
            <p:cNvSpPr txBox="1"/>
            <p:nvPr/>
          </p:nvSpPr>
          <p:spPr>
            <a:xfrm>
              <a:off x="6071418" y="3549287"/>
              <a:ext cx="251460" cy="330200"/>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FFFFFF"/>
                  </a:solidFill>
                  <a:latin typeface="Arial"/>
                  <a:cs typeface="Arial"/>
                </a:rPr>
                <a:t>gt</a:t>
              </a:r>
              <a:endParaRPr sz="2000">
                <a:latin typeface="Arial"/>
                <a:cs typeface="Arial"/>
              </a:endParaRPr>
            </a:p>
          </p:txBody>
        </p:sp>
        <p:sp>
          <p:nvSpPr>
            <p:cNvPr id="22" name="object 21"/>
            <p:cNvSpPr txBox="1"/>
            <p:nvPr/>
          </p:nvSpPr>
          <p:spPr>
            <a:xfrm>
              <a:off x="2436360" y="3985504"/>
              <a:ext cx="4049395"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Arial"/>
                  <a:cs typeface="Arial"/>
                </a:rPr>
                <a:t>Which </a:t>
              </a:r>
              <a:r>
                <a:rPr sz="2000" i="1" spc="10" dirty="0">
                  <a:latin typeface="Arial"/>
                  <a:cs typeface="Arial"/>
                </a:rPr>
                <a:t>functions </a:t>
              </a:r>
              <a:r>
                <a:rPr sz="2000" i="1" spc="25" dirty="0">
                  <a:latin typeface="Arial"/>
                  <a:cs typeface="Arial"/>
                </a:rPr>
                <a:t>call </a:t>
              </a:r>
              <a:r>
                <a:rPr sz="2000" i="1" spc="-5" dirty="0">
                  <a:latin typeface="Arial"/>
                  <a:cs typeface="Arial"/>
                </a:rPr>
                <a:t>other</a:t>
              </a:r>
              <a:r>
                <a:rPr sz="2000" i="1" spc="-60" dirty="0">
                  <a:latin typeface="Arial"/>
                  <a:cs typeface="Arial"/>
                </a:rPr>
                <a:t> </a:t>
              </a:r>
              <a:r>
                <a:rPr sz="2000" i="1" spc="10" dirty="0">
                  <a:latin typeface="Arial"/>
                  <a:cs typeface="Arial"/>
                </a:rPr>
                <a:t>functions</a:t>
              </a:r>
              <a:endParaRPr sz="2000" dirty="0">
                <a:latin typeface="Arial"/>
                <a:cs typeface="Arial"/>
              </a:endParaRPr>
            </a:p>
          </p:txBody>
        </p:sp>
        <p:sp>
          <p:nvSpPr>
            <p:cNvPr id="44" name="object 24"/>
            <p:cNvSpPr/>
            <p:nvPr/>
          </p:nvSpPr>
          <p:spPr>
            <a:xfrm>
              <a:off x="6235064" y="4370020"/>
              <a:ext cx="114935" cy="100965"/>
            </a:xfrm>
            <a:custGeom>
              <a:avLst/>
              <a:gdLst/>
              <a:ahLst/>
              <a:cxnLst/>
              <a:rect l="l" t="t" r="r" b="b"/>
              <a:pathLst>
                <a:path w="114934" h="100964">
                  <a:moveTo>
                    <a:pt x="114934" y="0"/>
                  </a:moveTo>
                  <a:lnTo>
                    <a:pt x="0" y="14630"/>
                  </a:lnTo>
                  <a:lnTo>
                    <a:pt x="57683" y="100723"/>
                  </a:lnTo>
                  <a:lnTo>
                    <a:pt x="114934" y="0"/>
                  </a:lnTo>
                  <a:close/>
                </a:path>
              </a:pathLst>
            </a:custGeom>
            <a:solidFill>
              <a:srgbClr val="164F86"/>
            </a:solidFill>
          </p:spPr>
          <p:txBody>
            <a:bodyPr wrap="square" lIns="0" tIns="0" rIns="0" bIns="0" rtlCol="0"/>
            <a:lstStyle/>
            <a:p>
              <a:endParaRPr/>
            </a:p>
          </p:txBody>
        </p:sp>
        <p:sp>
          <p:nvSpPr>
            <p:cNvPr id="64" name="object 44"/>
            <p:cNvSpPr/>
            <p:nvPr/>
          </p:nvSpPr>
          <p:spPr>
            <a:xfrm>
              <a:off x="5826580" y="4364457"/>
              <a:ext cx="216535" cy="189865"/>
            </a:xfrm>
            <a:custGeom>
              <a:avLst/>
              <a:gdLst/>
              <a:ahLst/>
              <a:cxnLst/>
              <a:rect l="l" t="t" r="r" b="b"/>
              <a:pathLst>
                <a:path w="216534" h="189864">
                  <a:moveTo>
                    <a:pt x="216357" y="0"/>
                  </a:moveTo>
                  <a:lnTo>
                    <a:pt x="0" y="27546"/>
                  </a:lnTo>
                  <a:lnTo>
                    <a:pt x="108585" y="189611"/>
                  </a:lnTo>
                  <a:lnTo>
                    <a:pt x="216357" y="0"/>
                  </a:lnTo>
                  <a:close/>
                </a:path>
              </a:pathLst>
            </a:custGeom>
            <a:solidFill>
              <a:srgbClr val="00882B"/>
            </a:solidFill>
          </p:spPr>
          <p:txBody>
            <a:bodyPr wrap="square" lIns="0" tIns="0" rIns="0" bIns="0" rtlCol="0"/>
            <a:lstStyle/>
            <a:p>
              <a:endParaRPr/>
            </a:p>
          </p:txBody>
        </p:sp>
      </p:grpSp>
      <p:grpSp>
        <p:nvGrpSpPr>
          <p:cNvPr id="112" name="Group 111"/>
          <p:cNvGrpSpPr/>
          <p:nvPr/>
        </p:nvGrpSpPr>
        <p:grpSpPr>
          <a:xfrm>
            <a:off x="1497437" y="4330511"/>
            <a:ext cx="6602955" cy="2445624"/>
            <a:chOff x="1497437" y="4330511"/>
            <a:chExt cx="6602955" cy="2445624"/>
          </a:xfrm>
        </p:grpSpPr>
        <p:sp>
          <p:nvSpPr>
            <p:cNvPr id="77" name="object 4"/>
            <p:cNvSpPr/>
            <p:nvPr/>
          </p:nvSpPr>
          <p:spPr>
            <a:xfrm>
              <a:off x="1497437" y="4331286"/>
              <a:ext cx="1413560" cy="487864"/>
            </a:xfrm>
            <a:prstGeom prst="rect">
              <a:avLst/>
            </a:prstGeom>
            <a:blipFill>
              <a:blip r:embed="rId6" cstate="print"/>
              <a:stretch>
                <a:fillRect/>
              </a:stretch>
            </a:blipFill>
          </p:spPr>
          <p:txBody>
            <a:bodyPr wrap="square" lIns="0" tIns="0" rIns="0" bIns="0" rtlCol="0"/>
            <a:lstStyle/>
            <a:p>
              <a:endParaRPr/>
            </a:p>
          </p:txBody>
        </p:sp>
        <p:sp>
          <p:nvSpPr>
            <p:cNvPr id="78" name="object 5"/>
            <p:cNvSpPr/>
            <p:nvPr/>
          </p:nvSpPr>
          <p:spPr>
            <a:xfrm>
              <a:off x="1517757" y="4343789"/>
              <a:ext cx="1374140" cy="447040"/>
            </a:xfrm>
            <a:custGeom>
              <a:avLst/>
              <a:gdLst/>
              <a:ahLst/>
              <a:cxnLst/>
              <a:rect l="l" t="t" r="r" b="b"/>
              <a:pathLst>
                <a:path w="1374139" h="447039">
                  <a:moveTo>
                    <a:pt x="1259433" y="0"/>
                  </a:moveTo>
                  <a:lnTo>
                    <a:pt x="113474" y="0"/>
                  </a:lnTo>
                  <a:lnTo>
                    <a:pt x="69622" y="8551"/>
                  </a:lnTo>
                  <a:lnTo>
                    <a:pt x="34242" y="32064"/>
                  </a:lnTo>
                  <a:lnTo>
                    <a:pt x="10611" y="67326"/>
                  </a:lnTo>
                  <a:lnTo>
                    <a:pt x="2006" y="111125"/>
                  </a:lnTo>
                  <a:lnTo>
                    <a:pt x="0" y="331393"/>
                  </a:lnTo>
                  <a:lnTo>
                    <a:pt x="8918" y="375904"/>
                  </a:lnTo>
                  <a:lnTo>
                    <a:pt x="33239" y="412719"/>
                  </a:lnTo>
                  <a:lnTo>
                    <a:pt x="69308" y="437783"/>
                  </a:lnTo>
                  <a:lnTo>
                    <a:pt x="113474" y="447039"/>
                  </a:lnTo>
                  <a:lnTo>
                    <a:pt x="1259433" y="447039"/>
                  </a:lnTo>
                  <a:lnTo>
                    <a:pt x="1303713" y="437783"/>
                  </a:lnTo>
                  <a:lnTo>
                    <a:pt x="1340023" y="412719"/>
                  </a:lnTo>
                  <a:lnTo>
                    <a:pt x="1364580" y="375904"/>
                  </a:lnTo>
                  <a:lnTo>
                    <a:pt x="1373606" y="331393"/>
                  </a:lnTo>
                  <a:lnTo>
                    <a:pt x="1373606" y="111125"/>
                  </a:lnTo>
                  <a:lnTo>
                    <a:pt x="1364580" y="67326"/>
                  </a:lnTo>
                  <a:lnTo>
                    <a:pt x="1340023" y="32064"/>
                  </a:lnTo>
                  <a:lnTo>
                    <a:pt x="1303713" y="8551"/>
                  </a:lnTo>
                  <a:lnTo>
                    <a:pt x="1259433" y="0"/>
                  </a:lnTo>
                  <a:close/>
                </a:path>
              </a:pathLst>
            </a:custGeom>
            <a:solidFill>
              <a:srgbClr val="0365C0"/>
            </a:solidFill>
          </p:spPr>
          <p:txBody>
            <a:bodyPr wrap="square" lIns="0" tIns="0" rIns="0" bIns="0" rtlCol="0"/>
            <a:lstStyle/>
            <a:p>
              <a:endParaRPr/>
            </a:p>
          </p:txBody>
        </p:sp>
        <p:sp>
          <p:nvSpPr>
            <p:cNvPr id="79" name="object 7"/>
            <p:cNvSpPr/>
            <p:nvPr/>
          </p:nvSpPr>
          <p:spPr>
            <a:xfrm>
              <a:off x="1497437" y="4823550"/>
              <a:ext cx="1413560" cy="487864"/>
            </a:xfrm>
            <a:prstGeom prst="rect">
              <a:avLst/>
            </a:prstGeom>
            <a:blipFill>
              <a:blip r:embed="rId7" cstate="print"/>
              <a:stretch>
                <a:fillRect/>
              </a:stretch>
            </a:blipFill>
          </p:spPr>
          <p:txBody>
            <a:bodyPr wrap="square" lIns="0" tIns="0" rIns="0" bIns="0" rtlCol="0"/>
            <a:lstStyle/>
            <a:p>
              <a:endParaRPr/>
            </a:p>
          </p:txBody>
        </p:sp>
        <p:sp>
          <p:nvSpPr>
            <p:cNvPr id="80" name="object 8"/>
            <p:cNvSpPr/>
            <p:nvPr/>
          </p:nvSpPr>
          <p:spPr>
            <a:xfrm>
              <a:off x="1517757" y="4831469"/>
              <a:ext cx="1374140" cy="447040"/>
            </a:xfrm>
            <a:custGeom>
              <a:avLst/>
              <a:gdLst/>
              <a:ahLst/>
              <a:cxnLst/>
              <a:rect l="l" t="t" r="r" b="b"/>
              <a:pathLst>
                <a:path w="1374139" h="447039">
                  <a:moveTo>
                    <a:pt x="1259433" y="0"/>
                  </a:moveTo>
                  <a:lnTo>
                    <a:pt x="113474" y="0"/>
                  </a:lnTo>
                  <a:lnTo>
                    <a:pt x="69622" y="9268"/>
                  </a:lnTo>
                  <a:lnTo>
                    <a:pt x="34242" y="34358"/>
                  </a:lnTo>
                  <a:lnTo>
                    <a:pt x="10611" y="71199"/>
                  </a:lnTo>
                  <a:lnTo>
                    <a:pt x="2006" y="115722"/>
                  </a:lnTo>
                  <a:lnTo>
                    <a:pt x="0" y="335991"/>
                  </a:lnTo>
                  <a:lnTo>
                    <a:pt x="8918" y="379783"/>
                  </a:lnTo>
                  <a:lnTo>
                    <a:pt x="33239" y="415018"/>
                  </a:lnTo>
                  <a:lnTo>
                    <a:pt x="69308" y="438502"/>
                  </a:lnTo>
                  <a:lnTo>
                    <a:pt x="113474" y="447039"/>
                  </a:lnTo>
                  <a:lnTo>
                    <a:pt x="1259433" y="447039"/>
                  </a:lnTo>
                  <a:lnTo>
                    <a:pt x="1303713" y="438502"/>
                  </a:lnTo>
                  <a:lnTo>
                    <a:pt x="1340023" y="415018"/>
                  </a:lnTo>
                  <a:lnTo>
                    <a:pt x="1364580" y="379783"/>
                  </a:lnTo>
                  <a:lnTo>
                    <a:pt x="1373606" y="335991"/>
                  </a:lnTo>
                  <a:lnTo>
                    <a:pt x="1373606" y="115722"/>
                  </a:lnTo>
                  <a:lnTo>
                    <a:pt x="1364580" y="71199"/>
                  </a:lnTo>
                  <a:lnTo>
                    <a:pt x="1340023" y="34358"/>
                  </a:lnTo>
                  <a:lnTo>
                    <a:pt x="1303713" y="9268"/>
                  </a:lnTo>
                  <a:lnTo>
                    <a:pt x="1259433" y="0"/>
                  </a:lnTo>
                  <a:close/>
                </a:path>
              </a:pathLst>
            </a:custGeom>
            <a:solidFill>
              <a:srgbClr val="0365C0"/>
            </a:solidFill>
          </p:spPr>
          <p:txBody>
            <a:bodyPr wrap="square" lIns="0" tIns="0" rIns="0" bIns="0" rtlCol="0"/>
            <a:lstStyle/>
            <a:p>
              <a:endParaRPr/>
            </a:p>
          </p:txBody>
        </p:sp>
        <p:sp>
          <p:nvSpPr>
            <p:cNvPr id="81" name="object 9"/>
            <p:cNvSpPr/>
            <p:nvPr/>
          </p:nvSpPr>
          <p:spPr>
            <a:xfrm>
              <a:off x="1497437" y="5315815"/>
              <a:ext cx="1413560" cy="487864"/>
            </a:xfrm>
            <a:prstGeom prst="rect">
              <a:avLst/>
            </a:prstGeom>
            <a:blipFill>
              <a:blip r:embed="rId8" cstate="print"/>
              <a:stretch>
                <a:fillRect/>
              </a:stretch>
            </a:blipFill>
          </p:spPr>
          <p:txBody>
            <a:bodyPr wrap="square" lIns="0" tIns="0" rIns="0" bIns="0" rtlCol="0"/>
            <a:lstStyle/>
            <a:p>
              <a:endParaRPr/>
            </a:p>
          </p:txBody>
        </p:sp>
        <p:sp>
          <p:nvSpPr>
            <p:cNvPr id="82" name="object 10"/>
            <p:cNvSpPr/>
            <p:nvPr/>
          </p:nvSpPr>
          <p:spPr>
            <a:xfrm>
              <a:off x="1517757" y="5324228"/>
              <a:ext cx="1374140" cy="447040"/>
            </a:xfrm>
            <a:custGeom>
              <a:avLst/>
              <a:gdLst/>
              <a:ahLst/>
              <a:cxnLst/>
              <a:rect l="l" t="t" r="r" b="b"/>
              <a:pathLst>
                <a:path w="1374139" h="447039">
                  <a:moveTo>
                    <a:pt x="1259433" y="0"/>
                  </a:moveTo>
                  <a:lnTo>
                    <a:pt x="113474" y="0"/>
                  </a:lnTo>
                  <a:lnTo>
                    <a:pt x="69622" y="9192"/>
                  </a:lnTo>
                  <a:lnTo>
                    <a:pt x="34242" y="34115"/>
                  </a:lnTo>
                  <a:lnTo>
                    <a:pt x="10611" y="70787"/>
                  </a:lnTo>
                  <a:lnTo>
                    <a:pt x="2006" y="115227"/>
                  </a:lnTo>
                  <a:lnTo>
                    <a:pt x="0" y="335495"/>
                  </a:lnTo>
                  <a:lnTo>
                    <a:pt x="8918" y="379365"/>
                  </a:lnTo>
                  <a:lnTo>
                    <a:pt x="33239" y="414770"/>
                  </a:lnTo>
                  <a:lnTo>
                    <a:pt x="69308" y="438424"/>
                  </a:lnTo>
                  <a:lnTo>
                    <a:pt x="113474" y="447040"/>
                  </a:lnTo>
                  <a:lnTo>
                    <a:pt x="1259433" y="447040"/>
                  </a:lnTo>
                  <a:lnTo>
                    <a:pt x="1303713" y="438424"/>
                  </a:lnTo>
                  <a:lnTo>
                    <a:pt x="1340023" y="414770"/>
                  </a:lnTo>
                  <a:lnTo>
                    <a:pt x="1364580" y="379365"/>
                  </a:lnTo>
                  <a:lnTo>
                    <a:pt x="1373606" y="335495"/>
                  </a:lnTo>
                  <a:lnTo>
                    <a:pt x="1373606" y="115227"/>
                  </a:lnTo>
                  <a:lnTo>
                    <a:pt x="1364580" y="70787"/>
                  </a:lnTo>
                  <a:lnTo>
                    <a:pt x="1340023" y="34115"/>
                  </a:lnTo>
                  <a:lnTo>
                    <a:pt x="1303713" y="9192"/>
                  </a:lnTo>
                  <a:lnTo>
                    <a:pt x="1259433" y="0"/>
                  </a:lnTo>
                  <a:close/>
                </a:path>
              </a:pathLst>
            </a:custGeom>
            <a:solidFill>
              <a:srgbClr val="0365C0"/>
            </a:solidFill>
          </p:spPr>
          <p:txBody>
            <a:bodyPr wrap="square" lIns="0" tIns="0" rIns="0" bIns="0" rtlCol="0"/>
            <a:lstStyle/>
            <a:p>
              <a:endParaRPr/>
            </a:p>
          </p:txBody>
        </p:sp>
        <p:sp>
          <p:nvSpPr>
            <p:cNvPr id="83" name="object 11"/>
            <p:cNvSpPr/>
            <p:nvPr/>
          </p:nvSpPr>
          <p:spPr>
            <a:xfrm>
              <a:off x="3733983" y="4627436"/>
              <a:ext cx="1413560" cy="487864"/>
            </a:xfrm>
            <a:prstGeom prst="rect">
              <a:avLst/>
            </a:prstGeom>
            <a:blipFill>
              <a:blip r:embed="rId9" cstate="print"/>
              <a:stretch>
                <a:fillRect/>
              </a:stretch>
            </a:blipFill>
          </p:spPr>
          <p:txBody>
            <a:bodyPr wrap="square" lIns="0" tIns="0" rIns="0" bIns="0" rtlCol="0"/>
            <a:lstStyle/>
            <a:p>
              <a:endParaRPr/>
            </a:p>
          </p:txBody>
        </p:sp>
        <p:sp>
          <p:nvSpPr>
            <p:cNvPr id="84" name="object 12"/>
            <p:cNvSpPr/>
            <p:nvPr/>
          </p:nvSpPr>
          <p:spPr>
            <a:xfrm>
              <a:off x="3754303" y="4638428"/>
              <a:ext cx="1372870" cy="447040"/>
            </a:xfrm>
            <a:custGeom>
              <a:avLst/>
              <a:gdLst/>
              <a:ahLst/>
              <a:cxnLst/>
              <a:rect l="l" t="t" r="r" b="b"/>
              <a:pathLst>
                <a:path w="1372870" h="447039">
                  <a:moveTo>
                    <a:pt x="1259433" y="0"/>
                  </a:moveTo>
                  <a:lnTo>
                    <a:pt x="113474" y="0"/>
                  </a:lnTo>
                  <a:lnTo>
                    <a:pt x="69411" y="8787"/>
                  </a:lnTo>
                  <a:lnTo>
                    <a:pt x="33569" y="32821"/>
                  </a:lnTo>
                  <a:lnTo>
                    <a:pt x="9475" y="68606"/>
                  </a:lnTo>
                  <a:lnTo>
                    <a:pt x="660" y="112649"/>
                  </a:lnTo>
                  <a:lnTo>
                    <a:pt x="0" y="332917"/>
                  </a:lnTo>
                  <a:lnTo>
                    <a:pt x="8918" y="377184"/>
                  </a:lnTo>
                  <a:lnTo>
                    <a:pt x="33239" y="413477"/>
                  </a:lnTo>
                  <a:lnTo>
                    <a:pt x="69308" y="438020"/>
                  </a:lnTo>
                  <a:lnTo>
                    <a:pt x="113474" y="447040"/>
                  </a:lnTo>
                  <a:lnTo>
                    <a:pt x="1259433" y="447040"/>
                  </a:lnTo>
                  <a:lnTo>
                    <a:pt x="1303503" y="438020"/>
                  </a:lnTo>
                  <a:lnTo>
                    <a:pt x="1339349" y="413477"/>
                  </a:lnTo>
                  <a:lnTo>
                    <a:pt x="1363444" y="377184"/>
                  </a:lnTo>
                  <a:lnTo>
                    <a:pt x="1372260" y="332917"/>
                  </a:lnTo>
                  <a:lnTo>
                    <a:pt x="1372260" y="112649"/>
                  </a:lnTo>
                  <a:lnTo>
                    <a:pt x="1363444" y="68606"/>
                  </a:lnTo>
                  <a:lnTo>
                    <a:pt x="1339349" y="32821"/>
                  </a:lnTo>
                  <a:lnTo>
                    <a:pt x="1303503" y="8787"/>
                  </a:lnTo>
                  <a:lnTo>
                    <a:pt x="1259433" y="0"/>
                  </a:lnTo>
                  <a:close/>
                </a:path>
              </a:pathLst>
            </a:custGeom>
            <a:solidFill>
              <a:srgbClr val="773F9B"/>
            </a:solidFill>
          </p:spPr>
          <p:txBody>
            <a:bodyPr wrap="square" lIns="0" tIns="0" rIns="0" bIns="0" rtlCol="0"/>
            <a:lstStyle/>
            <a:p>
              <a:endParaRPr/>
            </a:p>
          </p:txBody>
        </p:sp>
        <p:sp>
          <p:nvSpPr>
            <p:cNvPr id="85" name="object 13"/>
            <p:cNvSpPr/>
            <p:nvPr/>
          </p:nvSpPr>
          <p:spPr>
            <a:xfrm>
              <a:off x="3733983" y="5119701"/>
              <a:ext cx="1413560" cy="487864"/>
            </a:xfrm>
            <a:prstGeom prst="rect">
              <a:avLst/>
            </a:prstGeom>
            <a:blipFill>
              <a:blip r:embed="rId10" cstate="print"/>
              <a:stretch>
                <a:fillRect/>
              </a:stretch>
            </a:blipFill>
          </p:spPr>
          <p:txBody>
            <a:bodyPr wrap="square" lIns="0" tIns="0" rIns="0" bIns="0" rtlCol="0"/>
            <a:lstStyle/>
            <a:p>
              <a:endParaRPr/>
            </a:p>
          </p:txBody>
        </p:sp>
        <p:sp>
          <p:nvSpPr>
            <p:cNvPr id="86" name="object 14"/>
            <p:cNvSpPr/>
            <p:nvPr/>
          </p:nvSpPr>
          <p:spPr>
            <a:xfrm>
              <a:off x="3754303" y="5131189"/>
              <a:ext cx="1372870" cy="447040"/>
            </a:xfrm>
            <a:custGeom>
              <a:avLst/>
              <a:gdLst/>
              <a:ahLst/>
              <a:cxnLst/>
              <a:rect l="l" t="t" r="r" b="b"/>
              <a:pathLst>
                <a:path w="1372870" h="447039">
                  <a:moveTo>
                    <a:pt x="1259433" y="0"/>
                  </a:moveTo>
                  <a:lnTo>
                    <a:pt x="113474" y="0"/>
                  </a:lnTo>
                  <a:lnTo>
                    <a:pt x="69411" y="8710"/>
                  </a:lnTo>
                  <a:lnTo>
                    <a:pt x="33569" y="32573"/>
                  </a:lnTo>
                  <a:lnTo>
                    <a:pt x="9475" y="68188"/>
                  </a:lnTo>
                  <a:lnTo>
                    <a:pt x="660" y="112153"/>
                  </a:lnTo>
                  <a:lnTo>
                    <a:pt x="0" y="332422"/>
                  </a:lnTo>
                  <a:lnTo>
                    <a:pt x="8918" y="376772"/>
                  </a:lnTo>
                  <a:lnTo>
                    <a:pt x="33239" y="413234"/>
                  </a:lnTo>
                  <a:lnTo>
                    <a:pt x="69308" y="437944"/>
                  </a:lnTo>
                  <a:lnTo>
                    <a:pt x="113474" y="447040"/>
                  </a:lnTo>
                  <a:lnTo>
                    <a:pt x="1259433" y="447040"/>
                  </a:lnTo>
                  <a:lnTo>
                    <a:pt x="1303503" y="437944"/>
                  </a:lnTo>
                  <a:lnTo>
                    <a:pt x="1339349" y="413234"/>
                  </a:lnTo>
                  <a:lnTo>
                    <a:pt x="1363444" y="376772"/>
                  </a:lnTo>
                  <a:lnTo>
                    <a:pt x="1372260" y="332422"/>
                  </a:lnTo>
                  <a:lnTo>
                    <a:pt x="1372260" y="112153"/>
                  </a:lnTo>
                  <a:lnTo>
                    <a:pt x="1363444" y="68188"/>
                  </a:lnTo>
                  <a:lnTo>
                    <a:pt x="1339349" y="32573"/>
                  </a:lnTo>
                  <a:lnTo>
                    <a:pt x="1303503" y="8710"/>
                  </a:lnTo>
                  <a:lnTo>
                    <a:pt x="1259433" y="0"/>
                  </a:lnTo>
                  <a:close/>
                </a:path>
              </a:pathLst>
            </a:custGeom>
            <a:solidFill>
              <a:srgbClr val="773F9B"/>
            </a:solidFill>
          </p:spPr>
          <p:txBody>
            <a:bodyPr wrap="square" lIns="0" tIns="0" rIns="0" bIns="0" rtlCol="0"/>
            <a:lstStyle/>
            <a:p>
              <a:endParaRPr/>
            </a:p>
          </p:txBody>
        </p:sp>
        <p:sp>
          <p:nvSpPr>
            <p:cNvPr id="87" name="object 15"/>
            <p:cNvSpPr/>
            <p:nvPr/>
          </p:nvSpPr>
          <p:spPr>
            <a:xfrm>
              <a:off x="5970529" y="4330511"/>
              <a:ext cx="1413560" cy="487864"/>
            </a:xfrm>
            <a:prstGeom prst="rect">
              <a:avLst/>
            </a:prstGeom>
            <a:blipFill>
              <a:blip r:embed="rId11" cstate="print"/>
              <a:stretch>
                <a:fillRect/>
              </a:stretch>
            </a:blipFill>
          </p:spPr>
          <p:txBody>
            <a:bodyPr wrap="square" lIns="0" tIns="0" rIns="0" bIns="0" rtlCol="0"/>
            <a:lstStyle/>
            <a:p>
              <a:endParaRPr/>
            </a:p>
          </p:txBody>
        </p:sp>
        <p:sp>
          <p:nvSpPr>
            <p:cNvPr id="88" name="object 16"/>
            <p:cNvSpPr/>
            <p:nvPr/>
          </p:nvSpPr>
          <p:spPr>
            <a:xfrm>
              <a:off x="5990164" y="4338708"/>
              <a:ext cx="1371600" cy="447040"/>
            </a:xfrm>
            <a:custGeom>
              <a:avLst/>
              <a:gdLst/>
              <a:ahLst/>
              <a:cxnLst/>
              <a:rect l="l" t="t" r="r" b="b"/>
              <a:pathLst>
                <a:path w="1371600" h="447039">
                  <a:moveTo>
                    <a:pt x="1260119" y="0"/>
                  </a:moveTo>
                  <a:lnTo>
                    <a:pt x="114173" y="0"/>
                  </a:lnTo>
                  <a:lnTo>
                    <a:pt x="69892" y="9224"/>
                  </a:lnTo>
                  <a:lnTo>
                    <a:pt x="33583" y="34218"/>
                  </a:lnTo>
                  <a:lnTo>
                    <a:pt x="9025" y="70964"/>
                  </a:lnTo>
                  <a:lnTo>
                    <a:pt x="0" y="115442"/>
                  </a:lnTo>
                  <a:lnTo>
                    <a:pt x="685" y="335711"/>
                  </a:lnTo>
                  <a:lnTo>
                    <a:pt x="9604" y="379547"/>
                  </a:lnTo>
                  <a:lnTo>
                    <a:pt x="33926" y="414878"/>
                  </a:lnTo>
                  <a:lnTo>
                    <a:pt x="69999" y="438458"/>
                  </a:lnTo>
                  <a:lnTo>
                    <a:pt x="114173" y="447039"/>
                  </a:lnTo>
                  <a:lnTo>
                    <a:pt x="1260119" y="447039"/>
                  </a:lnTo>
                  <a:lnTo>
                    <a:pt x="1303979" y="438458"/>
                  </a:lnTo>
                  <a:lnTo>
                    <a:pt x="1339362" y="414878"/>
                  </a:lnTo>
                  <a:lnTo>
                    <a:pt x="1362994" y="379547"/>
                  </a:lnTo>
                  <a:lnTo>
                    <a:pt x="1371600" y="335711"/>
                  </a:lnTo>
                  <a:lnTo>
                    <a:pt x="1371600" y="115442"/>
                  </a:lnTo>
                  <a:lnTo>
                    <a:pt x="1362994" y="70964"/>
                  </a:lnTo>
                  <a:lnTo>
                    <a:pt x="1339362" y="34218"/>
                  </a:lnTo>
                  <a:lnTo>
                    <a:pt x="1303979" y="9224"/>
                  </a:lnTo>
                  <a:lnTo>
                    <a:pt x="1260119" y="0"/>
                  </a:lnTo>
                  <a:close/>
                </a:path>
              </a:pathLst>
            </a:custGeom>
            <a:solidFill>
              <a:srgbClr val="00882B"/>
            </a:solidFill>
          </p:spPr>
          <p:txBody>
            <a:bodyPr wrap="square" lIns="0" tIns="0" rIns="0" bIns="0" rtlCol="0"/>
            <a:lstStyle/>
            <a:p>
              <a:endParaRPr/>
            </a:p>
          </p:txBody>
        </p:sp>
        <p:sp>
          <p:nvSpPr>
            <p:cNvPr id="89" name="object 17"/>
            <p:cNvSpPr/>
            <p:nvPr/>
          </p:nvSpPr>
          <p:spPr>
            <a:xfrm>
              <a:off x="5940050" y="5286859"/>
              <a:ext cx="1413560" cy="487864"/>
            </a:xfrm>
            <a:prstGeom prst="rect">
              <a:avLst/>
            </a:prstGeom>
            <a:blipFill>
              <a:blip r:embed="rId5" cstate="print"/>
              <a:stretch>
                <a:fillRect/>
              </a:stretch>
            </a:blipFill>
          </p:spPr>
          <p:txBody>
            <a:bodyPr wrap="square" lIns="0" tIns="0" rIns="0" bIns="0" rtlCol="0"/>
            <a:lstStyle/>
            <a:p>
              <a:endParaRPr/>
            </a:p>
          </p:txBody>
        </p:sp>
        <p:sp>
          <p:nvSpPr>
            <p:cNvPr id="90" name="object 18"/>
            <p:cNvSpPr/>
            <p:nvPr/>
          </p:nvSpPr>
          <p:spPr>
            <a:xfrm>
              <a:off x="5959683" y="5298828"/>
              <a:ext cx="1371600" cy="447040"/>
            </a:xfrm>
            <a:custGeom>
              <a:avLst/>
              <a:gdLst/>
              <a:ahLst/>
              <a:cxnLst/>
              <a:rect l="l" t="t" r="r" b="b"/>
              <a:pathLst>
                <a:path w="1371600" h="447039">
                  <a:moveTo>
                    <a:pt x="1260119" y="0"/>
                  </a:moveTo>
                  <a:lnTo>
                    <a:pt x="114173" y="0"/>
                  </a:lnTo>
                  <a:lnTo>
                    <a:pt x="69892" y="8635"/>
                  </a:lnTo>
                  <a:lnTo>
                    <a:pt x="33583" y="32332"/>
                  </a:lnTo>
                  <a:lnTo>
                    <a:pt x="9025" y="67781"/>
                  </a:lnTo>
                  <a:lnTo>
                    <a:pt x="0" y="111671"/>
                  </a:lnTo>
                  <a:lnTo>
                    <a:pt x="685" y="331939"/>
                  </a:lnTo>
                  <a:lnTo>
                    <a:pt x="9604" y="376365"/>
                  </a:lnTo>
                  <a:lnTo>
                    <a:pt x="33926" y="412992"/>
                  </a:lnTo>
                  <a:lnTo>
                    <a:pt x="69999" y="437869"/>
                  </a:lnTo>
                  <a:lnTo>
                    <a:pt x="114173" y="447040"/>
                  </a:lnTo>
                  <a:lnTo>
                    <a:pt x="1260119" y="447040"/>
                  </a:lnTo>
                  <a:lnTo>
                    <a:pt x="1303979" y="437869"/>
                  </a:lnTo>
                  <a:lnTo>
                    <a:pt x="1339362" y="412992"/>
                  </a:lnTo>
                  <a:lnTo>
                    <a:pt x="1362994" y="376365"/>
                  </a:lnTo>
                  <a:lnTo>
                    <a:pt x="1371600" y="331939"/>
                  </a:lnTo>
                  <a:lnTo>
                    <a:pt x="1371600" y="111671"/>
                  </a:lnTo>
                  <a:lnTo>
                    <a:pt x="1362994" y="67781"/>
                  </a:lnTo>
                  <a:lnTo>
                    <a:pt x="1339362" y="32332"/>
                  </a:lnTo>
                  <a:lnTo>
                    <a:pt x="1303979" y="8635"/>
                  </a:lnTo>
                  <a:lnTo>
                    <a:pt x="1260119" y="0"/>
                  </a:lnTo>
                  <a:close/>
                </a:path>
              </a:pathLst>
            </a:custGeom>
            <a:solidFill>
              <a:srgbClr val="DE6A10"/>
            </a:solidFill>
          </p:spPr>
          <p:txBody>
            <a:bodyPr wrap="square" lIns="0" tIns="0" rIns="0" bIns="0" rtlCol="0"/>
            <a:lstStyle/>
            <a:p>
              <a:endParaRPr/>
            </a:p>
          </p:txBody>
        </p:sp>
        <p:sp>
          <p:nvSpPr>
            <p:cNvPr id="91" name="object 19"/>
            <p:cNvSpPr/>
            <p:nvPr/>
          </p:nvSpPr>
          <p:spPr>
            <a:xfrm>
              <a:off x="2891360" y="4701924"/>
              <a:ext cx="772160" cy="0"/>
            </a:xfrm>
            <a:custGeom>
              <a:avLst/>
              <a:gdLst/>
              <a:ahLst/>
              <a:cxnLst/>
              <a:rect l="l" t="t" r="r" b="b"/>
              <a:pathLst>
                <a:path w="772160">
                  <a:moveTo>
                    <a:pt x="0" y="0"/>
                  </a:moveTo>
                  <a:lnTo>
                    <a:pt x="760609" y="0"/>
                  </a:lnTo>
                  <a:lnTo>
                    <a:pt x="772161" y="0"/>
                  </a:lnTo>
                </a:path>
              </a:pathLst>
            </a:custGeom>
            <a:ln w="25400">
              <a:solidFill>
                <a:srgbClr val="A6AAA9"/>
              </a:solidFill>
            </a:ln>
          </p:spPr>
          <p:txBody>
            <a:bodyPr wrap="square" lIns="0" tIns="0" rIns="0" bIns="0" rtlCol="0"/>
            <a:lstStyle/>
            <a:p>
              <a:endParaRPr/>
            </a:p>
          </p:txBody>
        </p:sp>
        <p:sp>
          <p:nvSpPr>
            <p:cNvPr id="92" name="object 20"/>
            <p:cNvSpPr/>
            <p:nvPr/>
          </p:nvSpPr>
          <p:spPr>
            <a:xfrm>
              <a:off x="3650823" y="4650113"/>
              <a:ext cx="104139" cy="104139"/>
            </a:xfrm>
            <a:custGeom>
              <a:avLst/>
              <a:gdLst/>
              <a:ahLst/>
              <a:cxnLst/>
              <a:rect l="l" t="t" r="r" b="b"/>
              <a:pathLst>
                <a:path w="104139" h="104139">
                  <a:moveTo>
                    <a:pt x="0" y="0"/>
                  </a:moveTo>
                  <a:lnTo>
                    <a:pt x="0" y="103632"/>
                  </a:lnTo>
                  <a:lnTo>
                    <a:pt x="103631" y="51815"/>
                  </a:lnTo>
                  <a:lnTo>
                    <a:pt x="0" y="0"/>
                  </a:lnTo>
                  <a:close/>
                </a:path>
              </a:pathLst>
            </a:custGeom>
            <a:solidFill>
              <a:srgbClr val="A6AAA9"/>
            </a:solidFill>
          </p:spPr>
          <p:txBody>
            <a:bodyPr wrap="square" lIns="0" tIns="0" rIns="0" bIns="0" rtlCol="0"/>
            <a:lstStyle/>
            <a:p>
              <a:endParaRPr/>
            </a:p>
          </p:txBody>
        </p:sp>
        <p:sp>
          <p:nvSpPr>
            <p:cNvPr id="93" name="object 21"/>
            <p:cNvSpPr/>
            <p:nvPr/>
          </p:nvSpPr>
          <p:spPr>
            <a:xfrm>
              <a:off x="2889369" y="4834130"/>
              <a:ext cx="779145" cy="395605"/>
            </a:xfrm>
            <a:custGeom>
              <a:avLst/>
              <a:gdLst/>
              <a:ahLst/>
              <a:cxnLst/>
              <a:rect l="l" t="t" r="r" b="b"/>
              <a:pathLst>
                <a:path w="779145" h="395604">
                  <a:moveTo>
                    <a:pt x="0" y="394988"/>
                  </a:moveTo>
                  <a:lnTo>
                    <a:pt x="767653" y="5743"/>
                  </a:lnTo>
                  <a:lnTo>
                    <a:pt x="778980" y="0"/>
                  </a:lnTo>
                </a:path>
              </a:pathLst>
            </a:custGeom>
            <a:ln w="25399">
              <a:solidFill>
                <a:srgbClr val="A6AAA9"/>
              </a:solidFill>
            </a:ln>
          </p:spPr>
          <p:txBody>
            <a:bodyPr wrap="square" lIns="0" tIns="0" rIns="0" bIns="0" rtlCol="0"/>
            <a:lstStyle/>
            <a:p>
              <a:endParaRPr/>
            </a:p>
          </p:txBody>
        </p:sp>
        <p:sp>
          <p:nvSpPr>
            <p:cNvPr id="94" name="object 22"/>
            <p:cNvSpPr/>
            <p:nvPr/>
          </p:nvSpPr>
          <p:spPr>
            <a:xfrm>
              <a:off x="3633590" y="4793013"/>
              <a:ext cx="116205" cy="93345"/>
            </a:xfrm>
            <a:custGeom>
              <a:avLst/>
              <a:gdLst/>
              <a:ahLst/>
              <a:cxnLst/>
              <a:rect l="l" t="t" r="r" b="b"/>
              <a:pathLst>
                <a:path w="116204" h="93345">
                  <a:moveTo>
                    <a:pt x="115862" y="0"/>
                  </a:moveTo>
                  <a:lnTo>
                    <a:pt x="0" y="647"/>
                  </a:lnTo>
                  <a:lnTo>
                    <a:pt x="46875" y="93078"/>
                  </a:lnTo>
                  <a:lnTo>
                    <a:pt x="115862" y="0"/>
                  </a:lnTo>
                  <a:close/>
                </a:path>
              </a:pathLst>
            </a:custGeom>
            <a:solidFill>
              <a:srgbClr val="A6AAA9"/>
            </a:solidFill>
          </p:spPr>
          <p:txBody>
            <a:bodyPr wrap="square" lIns="0" tIns="0" rIns="0" bIns="0" rtlCol="0"/>
            <a:lstStyle/>
            <a:p>
              <a:endParaRPr/>
            </a:p>
          </p:txBody>
        </p:sp>
        <p:sp>
          <p:nvSpPr>
            <p:cNvPr id="95" name="object 23"/>
            <p:cNvSpPr/>
            <p:nvPr/>
          </p:nvSpPr>
          <p:spPr>
            <a:xfrm>
              <a:off x="5137714" y="4484976"/>
              <a:ext cx="744855" cy="499109"/>
            </a:xfrm>
            <a:custGeom>
              <a:avLst/>
              <a:gdLst/>
              <a:ahLst/>
              <a:cxnLst/>
              <a:rect l="l" t="t" r="r" b="b"/>
              <a:pathLst>
                <a:path w="744854" h="499110">
                  <a:moveTo>
                    <a:pt x="0" y="499031"/>
                  </a:moveTo>
                  <a:lnTo>
                    <a:pt x="727940" y="11310"/>
                  </a:lnTo>
                  <a:lnTo>
                    <a:pt x="744821" y="0"/>
                  </a:lnTo>
                </a:path>
              </a:pathLst>
            </a:custGeom>
            <a:ln w="40640">
              <a:solidFill>
                <a:srgbClr val="861001"/>
              </a:solidFill>
            </a:ln>
          </p:spPr>
          <p:txBody>
            <a:bodyPr wrap="square" lIns="0" tIns="0" rIns="0" bIns="0" rtlCol="0"/>
            <a:lstStyle/>
            <a:p>
              <a:endParaRPr/>
            </a:p>
          </p:txBody>
        </p:sp>
        <p:sp>
          <p:nvSpPr>
            <p:cNvPr id="96" name="object 24"/>
            <p:cNvSpPr/>
            <p:nvPr/>
          </p:nvSpPr>
          <p:spPr>
            <a:xfrm>
              <a:off x="5821545" y="4408076"/>
              <a:ext cx="175895" cy="154305"/>
            </a:xfrm>
            <a:custGeom>
              <a:avLst/>
              <a:gdLst/>
              <a:ahLst/>
              <a:cxnLst/>
              <a:rect l="l" t="t" r="r" b="b"/>
              <a:pathLst>
                <a:path w="175895" h="154304">
                  <a:moveTo>
                    <a:pt x="175780" y="0"/>
                  </a:moveTo>
                  <a:lnTo>
                    <a:pt x="0" y="22377"/>
                  </a:lnTo>
                  <a:lnTo>
                    <a:pt x="88226" y="154050"/>
                  </a:lnTo>
                  <a:lnTo>
                    <a:pt x="175780" y="0"/>
                  </a:lnTo>
                  <a:close/>
                </a:path>
              </a:pathLst>
            </a:custGeom>
            <a:solidFill>
              <a:srgbClr val="861001"/>
            </a:solidFill>
          </p:spPr>
          <p:txBody>
            <a:bodyPr wrap="square" lIns="0" tIns="0" rIns="0" bIns="0" rtlCol="0"/>
            <a:lstStyle/>
            <a:p>
              <a:endParaRPr/>
            </a:p>
          </p:txBody>
        </p:sp>
        <p:sp>
          <p:nvSpPr>
            <p:cNvPr id="97" name="object 25"/>
            <p:cNvSpPr/>
            <p:nvPr/>
          </p:nvSpPr>
          <p:spPr>
            <a:xfrm>
              <a:off x="5137714" y="4984160"/>
              <a:ext cx="727710" cy="266065"/>
            </a:xfrm>
            <a:custGeom>
              <a:avLst/>
              <a:gdLst/>
              <a:ahLst/>
              <a:cxnLst/>
              <a:rect l="l" t="t" r="r" b="b"/>
              <a:pathLst>
                <a:path w="727710" h="266064">
                  <a:moveTo>
                    <a:pt x="0" y="0"/>
                  </a:moveTo>
                  <a:lnTo>
                    <a:pt x="708155" y="259038"/>
                  </a:lnTo>
                  <a:lnTo>
                    <a:pt x="727238" y="266019"/>
                  </a:lnTo>
                </a:path>
              </a:pathLst>
            </a:custGeom>
            <a:ln w="40640">
              <a:solidFill>
                <a:srgbClr val="861001"/>
              </a:solidFill>
            </a:ln>
          </p:spPr>
          <p:txBody>
            <a:bodyPr wrap="square" lIns="0" tIns="0" rIns="0" bIns="0" rtlCol="0"/>
            <a:lstStyle/>
            <a:p>
              <a:endParaRPr/>
            </a:p>
          </p:txBody>
        </p:sp>
        <p:sp>
          <p:nvSpPr>
            <p:cNvPr id="98" name="object 26"/>
            <p:cNvSpPr/>
            <p:nvPr/>
          </p:nvSpPr>
          <p:spPr>
            <a:xfrm>
              <a:off x="5818650" y="5168768"/>
              <a:ext cx="176530" cy="149225"/>
            </a:xfrm>
            <a:custGeom>
              <a:avLst/>
              <a:gdLst/>
              <a:ahLst/>
              <a:cxnLst/>
              <a:rect l="l" t="t" r="r" b="b"/>
              <a:pathLst>
                <a:path w="176529" h="149225">
                  <a:moveTo>
                    <a:pt x="54444" y="0"/>
                  </a:moveTo>
                  <a:lnTo>
                    <a:pt x="0" y="148856"/>
                  </a:lnTo>
                  <a:lnTo>
                    <a:pt x="176072" y="128879"/>
                  </a:lnTo>
                  <a:lnTo>
                    <a:pt x="54444" y="0"/>
                  </a:lnTo>
                  <a:close/>
                </a:path>
              </a:pathLst>
            </a:custGeom>
            <a:solidFill>
              <a:srgbClr val="861001"/>
            </a:solidFill>
          </p:spPr>
          <p:txBody>
            <a:bodyPr wrap="square" lIns="0" tIns="0" rIns="0" bIns="0" rtlCol="0"/>
            <a:lstStyle/>
            <a:p>
              <a:endParaRPr/>
            </a:p>
          </p:txBody>
        </p:sp>
        <p:sp>
          <p:nvSpPr>
            <p:cNvPr id="99" name="object 27"/>
            <p:cNvSpPr/>
            <p:nvPr/>
          </p:nvSpPr>
          <p:spPr>
            <a:xfrm>
              <a:off x="2984212" y="4918263"/>
              <a:ext cx="779145" cy="602615"/>
            </a:xfrm>
            <a:custGeom>
              <a:avLst/>
              <a:gdLst/>
              <a:ahLst/>
              <a:cxnLst/>
              <a:rect l="l" t="t" r="r" b="b"/>
              <a:pathLst>
                <a:path w="779145" h="602614">
                  <a:moveTo>
                    <a:pt x="778549" y="602371"/>
                  </a:moveTo>
                  <a:lnTo>
                    <a:pt x="16071" y="12434"/>
                  </a:lnTo>
                  <a:lnTo>
                    <a:pt x="0" y="0"/>
                  </a:lnTo>
                </a:path>
              </a:pathLst>
            </a:custGeom>
            <a:ln w="40640">
              <a:solidFill>
                <a:srgbClr val="861001"/>
              </a:solidFill>
            </a:ln>
          </p:spPr>
          <p:txBody>
            <a:bodyPr wrap="square" lIns="0" tIns="0" rIns="0" bIns="0" rtlCol="0"/>
            <a:lstStyle/>
            <a:p>
              <a:endParaRPr/>
            </a:p>
          </p:txBody>
        </p:sp>
        <p:sp>
          <p:nvSpPr>
            <p:cNvPr id="100" name="object 28"/>
            <p:cNvSpPr/>
            <p:nvPr/>
          </p:nvSpPr>
          <p:spPr>
            <a:xfrm>
              <a:off x="2874930" y="4833717"/>
              <a:ext cx="173990" cy="160020"/>
            </a:xfrm>
            <a:custGeom>
              <a:avLst/>
              <a:gdLst/>
              <a:ahLst/>
              <a:cxnLst/>
              <a:rect l="l" t="t" r="r" b="b"/>
              <a:pathLst>
                <a:path w="173989" h="160020">
                  <a:moveTo>
                    <a:pt x="0" y="0"/>
                  </a:moveTo>
                  <a:lnTo>
                    <a:pt x="76860" y="159664"/>
                  </a:lnTo>
                  <a:lnTo>
                    <a:pt x="173850" y="34302"/>
                  </a:lnTo>
                  <a:lnTo>
                    <a:pt x="0" y="0"/>
                  </a:lnTo>
                  <a:close/>
                </a:path>
              </a:pathLst>
            </a:custGeom>
            <a:solidFill>
              <a:srgbClr val="861001"/>
            </a:solidFill>
          </p:spPr>
          <p:txBody>
            <a:bodyPr wrap="square" lIns="0" tIns="0" rIns="0" bIns="0" rtlCol="0"/>
            <a:lstStyle/>
            <a:p>
              <a:endParaRPr/>
            </a:p>
          </p:txBody>
        </p:sp>
        <p:sp>
          <p:nvSpPr>
            <p:cNvPr id="101" name="object 29"/>
            <p:cNvSpPr/>
            <p:nvPr/>
          </p:nvSpPr>
          <p:spPr>
            <a:xfrm>
              <a:off x="3008750" y="5359467"/>
              <a:ext cx="746760" cy="186690"/>
            </a:xfrm>
            <a:custGeom>
              <a:avLst/>
              <a:gdLst/>
              <a:ahLst/>
              <a:cxnLst/>
              <a:rect l="l" t="t" r="r" b="b"/>
              <a:pathLst>
                <a:path w="746760" h="186689">
                  <a:moveTo>
                    <a:pt x="746594" y="186465"/>
                  </a:moveTo>
                  <a:lnTo>
                    <a:pt x="19714" y="4923"/>
                  </a:lnTo>
                  <a:lnTo>
                    <a:pt x="0" y="0"/>
                  </a:lnTo>
                </a:path>
              </a:pathLst>
            </a:custGeom>
            <a:ln w="40639">
              <a:solidFill>
                <a:srgbClr val="861001"/>
              </a:solidFill>
            </a:ln>
          </p:spPr>
          <p:txBody>
            <a:bodyPr wrap="square" lIns="0" tIns="0" rIns="0" bIns="0" rtlCol="0"/>
            <a:lstStyle/>
            <a:p>
              <a:endParaRPr/>
            </a:p>
          </p:txBody>
        </p:sp>
        <p:sp>
          <p:nvSpPr>
            <p:cNvPr id="102" name="object 30"/>
            <p:cNvSpPr/>
            <p:nvPr/>
          </p:nvSpPr>
          <p:spPr>
            <a:xfrm>
              <a:off x="2874689" y="5287500"/>
              <a:ext cx="173355" cy="154305"/>
            </a:xfrm>
            <a:custGeom>
              <a:avLst/>
              <a:gdLst/>
              <a:ahLst/>
              <a:cxnLst/>
              <a:rect l="l" t="t" r="r" b="b"/>
              <a:pathLst>
                <a:path w="173354" h="154304">
                  <a:moveTo>
                    <a:pt x="172974" y="0"/>
                  </a:moveTo>
                  <a:lnTo>
                    <a:pt x="0" y="38480"/>
                  </a:lnTo>
                  <a:lnTo>
                    <a:pt x="134569" y="153771"/>
                  </a:lnTo>
                  <a:lnTo>
                    <a:pt x="172974" y="0"/>
                  </a:lnTo>
                  <a:close/>
                </a:path>
              </a:pathLst>
            </a:custGeom>
            <a:solidFill>
              <a:srgbClr val="861001"/>
            </a:solidFill>
          </p:spPr>
          <p:txBody>
            <a:bodyPr wrap="square" lIns="0" tIns="0" rIns="0" bIns="0" rtlCol="0"/>
            <a:lstStyle/>
            <a:p>
              <a:endParaRPr/>
            </a:p>
          </p:txBody>
        </p:sp>
        <p:sp>
          <p:nvSpPr>
            <p:cNvPr id="103" name="object 31"/>
            <p:cNvSpPr/>
            <p:nvPr/>
          </p:nvSpPr>
          <p:spPr>
            <a:xfrm>
              <a:off x="5242155" y="4736320"/>
              <a:ext cx="720725" cy="370840"/>
            </a:xfrm>
            <a:custGeom>
              <a:avLst/>
              <a:gdLst/>
              <a:ahLst/>
              <a:cxnLst/>
              <a:rect l="l" t="t" r="r" b="b"/>
              <a:pathLst>
                <a:path w="720725" h="370839">
                  <a:moveTo>
                    <a:pt x="720704" y="0"/>
                  </a:moveTo>
                  <a:lnTo>
                    <a:pt x="18071" y="361231"/>
                  </a:lnTo>
                  <a:lnTo>
                    <a:pt x="0" y="370522"/>
                  </a:lnTo>
                </a:path>
              </a:pathLst>
            </a:custGeom>
            <a:ln w="40639">
              <a:solidFill>
                <a:srgbClr val="861001"/>
              </a:solidFill>
            </a:ln>
          </p:spPr>
          <p:txBody>
            <a:bodyPr wrap="square" lIns="0" tIns="0" rIns="0" bIns="0" rtlCol="0"/>
            <a:lstStyle/>
            <a:p>
              <a:endParaRPr/>
            </a:p>
          </p:txBody>
        </p:sp>
        <p:sp>
          <p:nvSpPr>
            <p:cNvPr id="104" name="object 32"/>
            <p:cNvSpPr/>
            <p:nvPr/>
          </p:nvSpPr>
          <p:spPr>
            <a:xfrm>
              <a:off x="5119261" y="5027074"/>
              <a:ext cx="177800" cy="143510"/>
            </a:xfrm>
            <a:custGeom>
              <a:avLst/>
              <a:gdLst/>
              <a:ahLst/>
              <a:cxnLst/>
              <a:rect l="l" t="t" r="r" b="b"/>
              <a:pathLst>
                <a:path w="177800" h="143510">
                  <a:moveTo>
                    <a:pt x="104724" y="0"/>
                  </a:moveTo>
                  <a:lnTo>
                    <a:pt x="0" y="142951"/>
                  </a:lnTo>
                  <a:lnTo>
                    <a:pt x="177203" y="140957"/>
                  </a:lnTo>
                  <a:lnTo>
                    <a:pt x="104724" y="0"/>
                  </a:lnTo>
                  <a:close/>
                </a:path>
              </a:pathLst>
            </a:custGeom>
            <a:solidFill>
              <a:srgbClr val="861001"/>
            </a:solidFill>
          </p:spPr>
          <p:txBody>
            <a:bodyPr wrap="square" lIns="0" tIns="0" rIns="0" bIns="0" rtlCol="0"/>
            <a:lstStyle/>
            <a:p>
              <a:endParaRPr/>
            </a:p>
          </p:txBody>
        </p:sp>
        <p:sp>
          <p:nvSpPr>
            <p:cNvPr id="105" name="object 33"/>
            <p:cNvSpPr/>
            <p:nvPr/>
          </p:nvSpPr>
          <p:spPr>
            <a:xfrm>
              <a:off x="5248536" y="5243878"/>
              <a:ext cx="714375" cy="431800"/>
            </a:xfrm>
            <a:custGeom>
              <a:avLst/>
              <a:gdLst/>
              <a:ahLst/>
              <a:cxnLst/>
              <a:rect l="l" t="t" r="r" b="b"/>
              <a:pathLst>
                <a:path w="714375" h="431800">
                  <a:moveTo>
                    <a:pt x="714157" y="431759"/>
                  </a:moveTo>
                  <a:lnTo>
                    <a:pt x="17389" y="10512"/>
                  </a:lnTo>
                  <a:lnTo>
                    <a:pt x="0" y="0"/>
                  </a:lnTo>
                </a:path>
              </a:pathLst>
            </a:custGeom>
            <a:ln w="40640">
              <a:solidFill>
                <a:srgbClr val="861001"/>
              </a:solidFill>
            </a:ln>
          </p:spPr>
          <p:txBody>
            <a:bodyPr wrap="square" lIns="0" tIns="0" rIns="0" bIns="0" rtlCol="0"/>
            <a:lstStyle/>
            <a:p>
              <a:endParaRPr/>
            </a:p>
          </p:txBody>
        </p:sp>
        <p:sp>
          <p:nvSpPr>
            <p:cNvPr id="106" name="object 34"/>
            <p:cNvSpPr/>
            <p:nvPr/>
          </p:nvSpPr>
          <p:spPr>
            <a:xfrm>
              <a:off x="5130285" y="5172387"/>
              <a:ext cx="177165" cy="149860"/>
            </a:xfrm>
            <a:custGeom>
              <a:avLst/>
              <a:gdLst/>
              <a:ahLst/>
              <a:cxnLst/>
              <a:rect l="l" t="t" r="r" b="b"/>
              <a:pathLst>
                <a:path w="177164" h="149860">
                  <a:moveTo>
                    <a:pt x="0" y="0"/>
                  </a:moveTo>
                  <a:lnTo>
                    <a:pt x="94640" y="149821"/>
                  </a:lnTo>
                  <a:lnTo>
                    <a:pt x="176644" y="14185"/>
                  </a:lnTo>
                  <a:lnTo>
                    <a:pt x="0" y="0"/>
                  </a:lnTo>
                  <a:close/>
                </a:path>
              </a:pathLst>
            </a:custGeom>
            <a:solidFill>
              <a:srgbClr val="861001"/>
            </a:solidFill>
          </p:spPr>
          <p:txBody>
            <a:bodyPr wrap="square" lIns="0" tIns="0" rIns="0" bIns="0" rtlCol="0"/>
            <a:lstStyle/>
            <a:p>
              <a:endParaRPr/>
            </a:p>
          </p:txBody>
        </p:sp>
        <p:sp>
          <p:nvSpPr>
            <p:cNvPr id="107" name="object 35"/>
            <p:cNvSpPr txBox="1"/>
            <p:nvPr/>
          </p:nvSpPr>
          <p:spPr>
            <a:xfrm>
              <a:off x="1585511" y="4391566"/>
              <a:ext cx="5949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t2</a:t>
              </a:r>
              <a:endParaRPr sz="2000">
                <a:latin typeface="Arial"/>
                <a:cs typeface="Arial"/>
              </a:endParaRPr>
            </a:p>
          </p:txBody>
        </p:sp>
        <p:sp>
          <p:nvSpPr>
            <p:cNvPr id="108" name="object 36"/>
            <p:cNvSpPr txBox="1"/>
            <p:nvPr/>
          </p:nvSpPr>
          <p:spPr>
            <a:xfrm>
              <a:off x="3867993" y="4638403"/>
              <a:ext cx="45339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a:t>
              </a:r>
              <a:endParaRPr sz="2000">
                <a:latin typeface="Arial"/>
                <a:cs typeface="Arial"/>
              </a:endParaRPr>
            </a:p>
          </p:txBody>
        </p:sp>
        <p:sp>
          <p:nvSpPr>
            <p:cNvPr id="109" name="object 37"/>
            <p:cNvSpPr txBox="1"/>
            <p:nvPr/>
          </p:nvSpPr>
          <p:spPr>
            <a:xfrm>
              <a:off x="6100501" y="4391566"/>
              <a:ext cx="152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lt</a:t>
              </a:r>
              <a:endParaRPr sz="2000">
                <a:latin typeface="Arial"/>
                <a:cs typeface="Arial"/>
              </a:endParaRPr>
            </a:p>
          </p:txBody>
        </p:sp>
        <p:sp>
          <p:nvSpPr>
            <p:cNvPr id="110" name="object 38"/>
            <p:cNvSpPr txBox="1"/>
            <p:nvPr/>
          </p:nvSpPr>
          <p:spPr>
            <a:xfrm>
              <a:off x="6051098" y="5347914"/>
              <a:ext cx="251460" cy="330200"/>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FFFFFF"/>
                  </a:solidFill>
                  <a:latin typeface="Arial"/>
                  <a:cs typeface="Arial"/>
                </a:rPr>
                <a:t>gt</a:t>
              </a:r>
              <a:endParaRPr sz="2000">
                <a:latin typeface="Arial"/>
                <a:cs typeface="Arial"/>
              </a:endParaRPr>
            </a:p>
          </p:txBody>
        </p:sp>
        <p:sp>
          <p:nvSpPr>
            <p:cNvPr id="111" name="object 39"/>
            <p:cNvSpPr txBox="1"/>
            <p:nvPr/>
          </p:nvSpPr>
          <p:spPr>
            <a:xfrm>
              <a:off x="1643402" y="5827157"/>
              <a:ext cx="6456990" cy="948978"/>
            </a:xfrm>
            <a:prstGeom prst="rect">
              <a:avLst/>
            </a:prstGeom>
          </p:spPr>
          <p:txBody>
            <a:bodyPr vert="horz" wrap="square" lIns="0" tIns="12700" rIns="0" bIns="0" rtlCol="0">
              <a:spAutoFit/>
            </a:bodyPr>
            <a:lstStyle/>
            <a:p>
              <a:pPr marR="135255" algn="ctr">
                <a:lnSpc>
                  <a:spcPct val="100000"/>
                </a:lnSpc>
              </a:pPr>
              <a:r>
                <a:rPr lang="en-US" sz="2000" i="1" spc="-10" dirty="0">
                  <a:latin typeface="Arial"/>
                  <a:cs typeface="Arial"/>
                </a:rPr>
                <a:t>Break </a:t>
              </a:r>
              <a:r>
                <a:rPr lang="en-US" sz="2000" i="1" spc="-5" dirty="0">
                  <a:latin typeface="Arial"/>
                  <a:cs typeface="Arial"/>
                </a:rPr>
                <a:t>into </a:t>
              </a:r>
              <a:r>
                <a:rPr lang="en-US" sz="2000" b="1" i="1" dirty="0">
                  <a:latin typeface="Arial"/>
                  <a:cs typeface="Arial"/>
                </a:rPr>
                <a:t>basic</a:t>
              </a:r>
              <a:r>
                <a:rPr lang="en-US" sz="2000" b="1" i="1" spc="-15" dirty="0">
                  <a:latin typeface="Arial"/>
                  <a:cs typeface="Arial"/>
                </a:rPr>
                <a:t> </a:t>
              </a:r>
              <a:r>
                <a:rPr lang="en-US" sz="2000" b="1" i="1" spc="-5" dirty="0">
                  <a:latin typeface="Arial"/>
                  <a:cs typeface="Arial"/>
                </a:rPr>
                <a:t>blocks, </a:t>
              </a:r>
              <a:r>
                <a:rPr lang="en-US" sz="2000" i="1" spc="5" dirty="0">
                  <a:latin typeface="Arial"/>
                  <a:cs typeface="Arial"/>
                </a:rPr>
                <a:t>distinguish </a:t>
              </a:r>
              <a:r>
                <a:rPr lang="en-US" sz="2000" b="1" i="1" dirty="0">
                  <a:solidFill>
                    <a:srgbClr val="164F86"/>
                  </a:solidFill>
                  <a:latin typeface="Arial"/>
                  <a:cs typeface="Arial"/>
                </a:rPr>
                <a:t>calls </a:t>
              </a:r>
              <a:r>
                <a:rPr lang="en-US" sz="2000" i="1" spc="-10" dirty="0">
                  <a:latin typeface="Arial"/>
                  <a:cs typeface="Arial"/>
                </a:rPr>
                <a:t>from</a:t>
              </a:r>
              <a:r>
                <a:rPr lang="en-US" sz="2000" i="1" spc="-30" dirty="0">
                  <a:latin typeface="Arial"/>
                  <a:cs typeface="Arial"/>
                </a:rPr>
                <a:t> </a:t>
              </a:r>
              <a:r>
                <a:rPr lang="en-US" sz="2000" b="1" i="1" spc="-5" dirty="0">
                  <a:solidFill>
                    <a:srgbClr val="861001"/>
                  </a:solidFill>
                  <a:latin typeface="Arial"/>
                  <a:cs typeface="Arial"/>
                </a:rPr>
                <a:t>returns</a:t>
              </a:r>
            </a:p>
            <a:p>
              <a:pPr marL="12700">
                <a:lnSpc>
                  <a:spcPct val="100000"/>
                </a:lnSpc>
                <a:spcBef>
                  <a:spcPts val="100"/>
                </a:spcBef>
              </a:pPr>
              <a:r>
                <a:rPr lang="en-US" sz="2000" spc="-5" dirty="0">
                  <a:latin typeface="Arial"/>
                  <a:cs typeface="Arial"/>
                </a:rPr>
                <a:t>Only consider </a:t>
              </a:r>
              <a:r>
                <a:rPr sz="2000" b="1" i="1" spc="-5" dirty="0">
                  <a:solidFill>
                    <a:srgbClr val="861001"/>
                  </a:solidFill>
                  <a:latin typeface="Arial"/>
                  <a:cs typeface="Arial"/>
                </a:rPr>
                <a:t>Indirect transfer</a:t>
              </a:r>
              <a:r>
                <a:rPr lang="en-US" sz="2000" b="1" i="1" spc="-5" dirty="0">
                  <a:solidFill>
                    <a:srgbClr val="861001"/>
                  </a:solidFill>
                  <a:latin typeface="Arial"/>
                  <a:cs typeface="Arial"/>
                </a:rPr>
                <a:t>s</a:t>
              </a:r>
              <a:r>
                <a:rPr sz="2000" b="1" i="1" spc="-5" dirty="0">
                  <a:solidFill>
                    <a:srgbClr val="861001"/>
                  </a:solidFill>
                  <a:latin typeface="Arial"/>
                  <a:cs typeface="Arial"/>
                </a:rPr>
                <a:t> </a:t>
              </a:r>
              <a:r>
                <a:rPr sz="2000" i="1" dirty="0">
                  <a:latin typeface="Arial"/>
                  <a:cs typeface="Arial"/>
                </a:rPr>
                <a:t>(</a:t>
              </a:r>
              <a:r>
                <a:rPr sz="2000" dirty="0">
                  <a:latin typeface="Courier New"/>
                  <a:cs typeface="Courier New"/>
                </a:rPr>
                <a:t>call</a:t>
              </a:r>
              <a:r>
                <a:rPr sz="2000" spc="-625" dirty="0">
                  <a:latin typeface="Courier New"/>
                  <a:cs typeface="Courier New"/>
                </a:rPr>
                <a:t> </a:t>
              </a:r>
              <a:r>
                <a:rPr sz="2000" i="1" spc="-5" dirty="0">
                  <a:latin typeface="Arial"/>
                  <a:cs typeface="Arial"/>
                </a:rPr>
                <a:t>via </a:t>
              </a:r>
              <a:r>
                <a:rPr sz="2000" i="1" spc="-15" dirty="0">
                  <a:latin typeface="Arial"/>
                  <a:cs typeface="Arial"/>
                </a:rPr>
                <a:t>register, </a:t>
              </a:r>
              <a:r>
                <a:rPr sz="2000" i="1" spc="-5" dirty="0">
                  <a:latin typeface="Arial"/>
                  <a:cs typeface="Arial"/>
                </a:rPr>
                <a:t>or </a:t>
              </a:r>
              <a:r>
                <a:rPr sz="2000" dirty="0">
                  <a:latin typeface="Courier New"/>
                  <a:cs typeface="Courier New"/>
                </a:rPr>
                <a:t>ret</a:t>
              </a:r>
              <a:r>
                <a:rPr sz="2000" i="1" dirty="0">
                  <a:latin typeface="Arial"/>
                  <a:cs typeface="Arial"/>
                </a:rPr>
                <a:t>)</a:t>
              </a:r>
              <a:endParaRPr sz="2000" dirty="0">
                <a:latin typeface="Arial"/>
                <a:cs typeface="Arial"/>
              </a:endParaRPr>
            </a:p>
          </p:txBody>
        </p:sp>
      </p:grpSp>
    </p:spTree>
    <p:extLst>
      <p:ext uri="{BB962C8B-B14F-4D97-AF65-F5344CB8AC3E}">
        <p14:creationId xmlns:p14="http://schemas.microsoft.com/office/powerpoint/2010/main" val="348198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Coarse-Grained Labeling</a:t>
            </a:r>
          </a:p>
        </p:txBody>
      </p:sp>
      <p:sp>
        <p:nvSpPr>
          <p:cNvPr id="3" name="Content Placeholder 2"/>
          <p:cNvSpPr>
            <a:spLocks noGrp="1"/>
          </p:cNvSpPr>
          <p:nvPr>
            <p:ph idx="1"/>
          </p:nvPr>
        </p:nvSpPr>
        <p:spPr/>
        <p:txBody>
          <a:bodyPr/>
          <a:lstStyle/>
          <a:p>
            <a:endParaRPr lang="en-US" dirty="0"/>
          </a:p>
        </p:txBody>
      </p:sp>
      <p:grpSp>
        <p:nvGrpSpPr>
          <p:cNvPr id="111" name="Group 110"/>
          <p:cNvGrpSpPr/>
          <p:nvPr/>
        </p:nvGrpSpPr>
        <p:grpSpPr>
          <a:xfrm>
            <a:off x="1417528" y="1881977"/>
            <a:ext cx="6137275" cy="3527381"/>
            <a:chOff x="1295132" y="837404"/>
            <a:chExt cx="6137275" cy="3527381"/>
          </a:xfrm>
        </p:grpSpPr>
        <p:sp>
          <p:nvSpPr>
            <p:cNvPr id="4" name="object 3"/>
            <p:cNvSpPr/>
            <p:nvPr/>
          </p:nvSpPr>
          <p:spPr>
            <a:xfrm>
              <a:off x="1420202" y="838166"/>
              <a:ext cx="1413560" cy="487864"/>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1440522" y="847546"/>
              <a:ext cx="1374140" cy="447040"/>
            </a:xfrm>
            <a:custGeom>
              <a:avLst/>
              <a:gdLst/>
              <a:ahLst/>
              <a:cxnLst/>
              <a:rect l="l" t="t" r="r" b="b"/>
              <a:pathLst>
                <a:path w="1374139" h="447039">
                  <a:moveTo>
                    <a:pt x="1259433" y="0"/>
                  </a:moveTo>
                  <a:lnTo>
                    <a:pt x="113474" y="0"/>
                  </a:lnTo>
                  <a:lnTo>
                    <a:pt x="69622" y="9039"/>
                  </a:lnTo>
                  <a:lnTo>
                    <a:pt x="34242" y="33628"/>
                  </a:lnTo>
                  <a:lnTo>
                    <a:pt x="10611" y="69967"/>
                  </a:lnTo>
                  <a:lnTo>
                    <a:pt x="2006" y="114261"/>
                  </a:lnTo>
                  <a:lnTo>
                    <a:pt x="0" y="334530"/>
                  </a:lnTo>
                  <a:lnTo>
                    <a:pt x="8918" y="378551"/>
                  </a:lnTo>
                  <a:lnTo>
                    <a:pt x="33239" y="414288"/>
                  </a:lnTo>
                  <a:lnTo>
                    <a:pt x="69308" y="438274"/>
                  </a:lnTo>
                  <a:lnTo>
                    <a:pt x="113474" y="447039"/>
                  </a:lnTo>
                  <a:lnTo>
                    <a:pt x="1259433" y="447039"/>
                  </a:lnTo>
                  <a:lnTo>
                    <a:pt x="1303713" y="438274"/>
                  </a:lnTo>
                  <a:lnTo>
                    <a:pt x="1340023" y="414288"/>
                  </a:lnTo>
                  <a:lnTo>
                    <a:pt x="1364580" y="378551"/>
                  </a:lnTo>
                  <a:lnTo>
                    <a:pt x="1373606" y="334530"/>
                  </a:lnTo>
                  <a:lnTo>
                    <a:pt x="1373606" y="114261"/>
                  </a:lnTo>
                  <a:lnTo>
                    <a:pt x="1364580" y="69967"/>
                  </a:lnTo>
                  <a:lnTo>
                    <a:pt x="1340023" y="33628"/>
                  </a:lnTo>
                  <a:lnTo>
                    <a:pt x="1303713" y="9039"/>
                  </a:lnTo>
                  <a:lnTo>
                    <a:pt x="1259433" y="0"/>
                  </a:lnTo>
                  <a:close/>
                </a:path>
              </a:pathLst>
            </a:custGeom>
            <a:solidFill>
              <a:srgbClr val="0365C0"/>
            </a:solidFill>
          </p:spPr>
          <p:txBody>
            <a:bodyPr wrap="square" lIns="0" tIns="0" rIns="0" bIns="0" rtlCol="0"/>
            <a:lstStyle/>
            <a:p>
              <a:endParaRPr/>
            </a:p>
          </p:txBody>
        </p:sp>
        <p:sp>
          <p:nvSpPr>
            <p:cNvPr id="6" name="object 5"/>
            <p:cNvSpPr/>
            <p:nvPr/>
          </p:nvSpPr>
          <p:spPr>
            <a:xfrm>
              <a:off x="1420202" y="1330444"/>
              <a:ext cx="1413560" cy="487864"/>
            </a:xfrm>
            <a:prstGeom prst="rect">
              <a:avLst/>
            </a:prstGeom>
            <a:blipFill>
              <a:blip r:embed="rId3" cstate="print"/>
              <a:stretch>
                <a:fillRect/>
              </a:stretch>
            </a:blipFill>
          </p:spPr>
          <p:txBody>
            <a:bodyPr wrap="square" lIns="0" tIns="0" rIns="0" bIns="0" rtlCol="0"/>
            <a:lstStyle/>
            <a:p>
              <a:endParaRPr/>
            </a:p>
          </p:txBody>
        </p:sp>
        <p:sp>
          <p:nvSpPr>
            <p:cNvPr id="7" name="object 6"/>
            <p:cNvSpPr/>
            <p:nvPr/>
          </p:nvSpPr>
          <p:spPr>
            <a:xfrm>
              <a:off x="1440522" y="1340306"/>
              <a:ext cx="1374140" cy="447040"/>
            </a:xfrm>
            <a:custGeom>
              <a:avLst/>
              <a:gdLst/>
              <a:ahLst/>
              <a:cxnLst/>
              <a:rect l="l" t="t" r="r" b="b"/>
              <a:pathLst>
                <a:path w="1374139" h="447039">
                  <a:moveTo>
                    <a:pt x="1259433" y="0"/>
                  </a:moveTo>
                  <a:lnTo>
                    <a:pt x="113474" y="0"/>
                  </a:lnTo>
                  <a:lnTo>
                    <a:pt x="69622" y="8964"/>
                  </a:lnTo>
                  <a:lnTo>
                    <a:pt x="34242" y="33385"/>
                  </a:lnTo>
                  <a:lnTo>
                    <a:pt x="10611" y="69555"/>
                  </a:lnTo>
                  <a:lnTo>
                    <a:pt x="2006" y="113766"/>
                  </a:lnTo>
                  <a:lnTo>
                    <a:pt x="0" y="334035"/>
                  </a:lnTo>
                  <a:lnTo>
                    <a:pt x="8918" y="378133"/>
                  </a:lnTo>
                  <a:lnTo>
                    <a:pt x="33239" y="414040"/>
                  </a:lnTo>
                  <a:lnTo>
                    <a:pt x="69308" y="438196"/>
                  </a:lnTo>
                  <a:lnTo>
                    <a:pt x="113474" y="447039"/>
                  </a:lnTo>
                  <a:lnTo>
                    <a:pt x="1259433" y="447039"/>
                  </a:lnTo>
                  <a:lnTo>
                    <a:pt x="1303713" y="438196"/>
                  </a:lnTo>
                  <a:lnTo>
                    <a:pt x="1340023" y="414040"/>
                  </a:lnTo>
                  <a:lnTo>
                    <a:pt x="1364580" y="378133"/>
                  </a:lnTo>
                  <a:lnTo>
                    <a:pt x="1373606" y="334035"/>
                  </a:lnTo>
                  <a:lnTo>
                    <a:pt x="1373606" y="113766"/>
                  </a:lnTo>
                  <a:lnTo>
                    <a:pt x="1364580" y="69555"/>
                  </a:lnTo>
                  <a:lnTo>
                    <a:pt x="1340023" y="33385"/>
                  </a:lnTo>
                  <a:lnTo>
                    <a:pt x="1303713" y="8964"/>
                  </a:lnTo>
                  <a:lnTo>
                    <a:pt x="1259433" y="0"/>
                  </a:lnTo>
                  <a:close/>
                </a:path>
              </a:pathLst>
            </a:custGeom>
            <a:solidFill>
              <a:srgbClr val="0365C0"/>
            </a:solidFill>
          </p:spPr>
          <p:txBody>
            <a:bodyPr wrap="square" lIns="0" tIns="0" rIns="0" bIns="0" rtlCol="0"/>
            <a:lstStyle/>
            <a:p>
              <a:endParaRPr/>
            </a:p>
          </p:txBody>
        </p:sp>
        <p:sp>
          <p:nvSpPr>
            <p:cNvPr id="8" name="object 7"/>
            <p:cNvSpPr/>
            <p:nvPr/>
          </p:nvSpPr>
          <p:spPr>
            <a:xfrm>
              <a:off x="1420202" y="1822709"/>
              <a:ext cx="1413560" cy="487864"/>
            </a:xfrm>
            <a:prstGeom prst="rect">
              <a:avLst/>
            </a:prstGeom>
            <a:blipFill>
              <a:blip r:embed="rId4" cstate="print"/>
              <a:stretch>
                <a:fillRect/>
              </a:stretch>
            </a:blipFill>
          </p:spPr>
          <p:txBody>
            <a:bodyPr wrap="square" lIns="0" tIns="0" rIns="0" bIns="0" rtlCol="0"/>
            <a:lstStyle/>
            <a:p>
              <a:endParaRPr/>
            </a:p>
          </p:txBody>
        </p:sp>
        <p:sp>
          <p:nvSpPr>
            <p:cNvPr id="9" name="object 8"/>
            <p:cNvSpPr/>
            <p:nvPr/>
          </p:nvSpPr>
          <p:spPr>
            <a:xfrm>
              <a:off x="1440522" y="1833065"/>
              <a:ext cx="1374140" cy="447040"/>
            </a:xfrm>
            <a:custGeom>
              <a:avLst/>
              <a:gdLst/>
              <a:ahLst/>
              <a:cxnLst/>
              <a:rect l="l" t="t" r="r" b="b"/>
              <a:pathLst>
                <a:path w="1374139" h="447039">
                  <a:moveTo>
                    <a:pt x="1259433" y="0"/>
                  </a:moveTo>
                  <a:lnTo>
                    <a:pt x="113474" y="0"/>
                  </a:lnTo>
                  <a:lnTo>
                    <a:pt x="69622" y="8887"/>
                  </a:lnTo>
                  <a:lnTo>
                    <a:pt x="34242" y="33139"/>
                  </a:lnTo>
                  <a:lnTo>
                    <a:pt x="10611" y="69142"/>
                  </a:lnTo>
                  <a:lnTo>
                    <a:pt x="2006" y="113284"/>
                  </a:lnTo>
                  <a:lnTo>
                    <a:pt x="0" y="333552"/>
                  </a:lnTo>
                  <a:lnTo>
                    <a:pt x="8918" y="377725"/>
                  </a:lnTo>
                  <a:lnTo>
                    <a:pt x="33239" y="413799"/>
                  </a:lnTo>
                  <a:lnTo>
                    <a:pt x="69308" y="438121"/>
                  </a:lnTo>
                  <a:lnTo>
                    <a:pt x="113474" y="447040"/>
                  </a:lnTo>
                  <a:lnTo>
                    <a:pt x="1259433" y="447040"/>
                  </a:lnTo>
                  <a:lnTo>
                    <a:pt x="1303713" y="438121"/>
                  </a:lnTo>
                  <a:lnTo>
                    <a:pt x="1340023" y="413799"/>
                  </a:lnTo>
                  <a:lnTo>
                    <a:pt x="1364580" y="377725"/>
                  </a:lnTo>
                  <a:lnTo>
                    <a:pt x="1373606" y="333552"/>
                  </a:lnTo>
                  <a:lnTo>
                    <a:pt x="1373606" y="113284"/>
                  </a:lnTo>
                  <a:lnTo>
                    <a:pt x="1364580" y="69142"/>
                  </a:lnTo>
                  <a:lnTo>
                    <a:pt x="1340023" y="33139"/>
                  </a:lnTo>
                  <a:lnTo>
                    <a:pt x="1303713" y="8887"/>
                  </a:lnTo>
                  <a:lnTo>
                    <a:pt x="1259433" y="0"/>
                  </a:lnTo>
                  <a:close/>
                </a:path>
              </a:pathLst>
            </a:custGeom>
            <a:solidFill>
              <a:srgbClr val="0365C0"/>
            </a:solidFill>
          </p:spPr>
          <p:txBody>
            <a:bodyPr wrap="square" lIns="0" tIns="0" rIns="0" bIns="0" rtlCol="0"/>
            <a:lstStyle/>
            <a:p>
              <a:endParaRPr/>
            </a:p>
          </p:txBody>
        </p:sp>
        <p:sp>
          <p:nvSpPr>
            <p:cNvPr id="10" name="object 9"/>
            <p:cNvSpPr/>
            <p:nvPr/>
          </p:nvSpPr>
          <p:spPr>
            <a:xfrm>
              <a:off x="3656748" y="1134318"/>
              <a:ext cx="1413560" cy="487864"/>
            </a:xfrm>
            <a:prstGeom prst="rect">
              <a:avLst/>
            </a:prstGeom>
            <a:blipFill>
              <a:blip r:embed="rId5" cstate="print"/>
              <a:stretch>
                <a:fillRect/>
              </a:stretch>
            </a:blipFill>
          </p:spPr>
          <p:txBody>
            <a:bodyPr wrap="square" lIns="0" tIns="0" rIns="0" bIns="0" rtlCol="0"/>
            <a:lstStyle/>
            <a:p>
              <a:endParaRPr/>
            </a:p>
          </p:txBody>
        </p:sp>
        <p:sp>
          <p:nvSpPr>
            <p:cNvPr id="11" name="object 10"/>
            <p:cNvSpPr/>
            <p:nvPr/>
          </p:nvSpPr>
          <p:spPr>
            <a:xfrm>
              <a:off x="3677068" y="1142186"/>
              <a:ext cx="1372870" cy="447040"/>
            </a:xfrm>
            <a:custGeom>
              <a:avLst/>
              <a:gdLst/>
              <a:ahLst/>
              <a:cxnLst/>
              <a:rect l="l" t="t" r="r" b="b"/>
              <a:pathLst>
                <a:path w="1372870" h="447039">
                  <a:moveTo>
                    <a:pt x="1259433" y="0"/>
                  </a:moveTo>
                  <a:lnTo>
                    <a:pt x="113474" y="0"/>
                  </a:lnTo>
                  <a:lnTo>
                    <a:pt x="69411" y="9275"/>
                  </a:lnTo>
                  <a:lnTo>
                    <a:pt x="33569" y="34383"/>
                  </a:lnTo>
                  <a:lnTo>
                    <a:pt x="9475" y="71242"/>
                  </a:lnTo>
                  <a:lnTo>
                    <a:pt x="660" y="115773"/>
                  </a:lnTo>
                  <a:lnTo>
                    <a:pt x="0" y="336041"/>
                  </a:lnTo>
                  <a:lnTo>
                    <a:pt x="8918" y="379826"/>
                  </a:lnTo>
                  <a:lnTo>
                    <a:pt x="33239" y="415043"/>
                  </a:lnTo>
                  <a:lnTo>
                    <a:pt x="69308" y="438510"/>
                  </a:lnTo>
                  <a:lnTo>
                    <a:pt x="113474" y="447039"/>
                  </a:lnTo>
                  <a:lnTo>
                    <a:pt x="1259433" y="447039"/>
                  </a:lnTo>
                  <a:lnTo>
                    <a:pt x="1303503" y="438510"/>
                  </a:lnTo>
                  <a:lnTo>
                    <a:pt x="1339349" y="415043"/>
                  </a:lnTo>
                  <a:lnTo>
                    <a:pt x="1363444" y="379826"/>
                  </a:lnTo>
                  <a:lnTo>
                    <a:pt x="1372260" y="336041"/>
                  </a:lnTo>
                  <a:lnTo>
                    <a:pt x="1372260" y="115773"/>
                  </a:lnTo>
                  <a:lnTo>
                    <a:pt x="1363444" y="71242"/>
                  </a:lnTo>
                  <a:lnTo>
                    <a:pt x="1339349" y="34383"/>
                  </a:lnTo>
                  <a:lnTo>
                    <a:pt x="1303503" y="9275"/>
                  </a:lnTo>
                  <a:lnTo>
                    <a:pt x="1259433" y="0"/>
                  </a:lnTo>
                  <a:close/>
                </a:path>
              </a:pathLst>
            </a:custGeom>
            <a:solidFill>
              <a:srgbClr val="773F9B"/>
            </a:solidFill>
          </p:spPr>
          <p:txBody>
            <a:bodyPr wrap="square" lIns="0" tIns="0" rIns="0" bIns="0" rtlCol="0"/>
            <a:lstStyle/>
            <a:p>
              <a:endParaRPr/>
            </a:p>
          </p:txBody>
        </p:sp>
        <p:sp>
          <p:nvSpPr>
            <p:cNvPr id="12" name="object 11"/>
            <p:cNvSpPr/>
            <p:nvPr/>
          </p:nvSpPr>
          <p:spPr>
            <a:xfrm>
              <a:off x="3656748" y="1626595"/>
              <a:ext cx="1413560" cy="487864"/>
            </a:xfrm>
            <a:prstGeom prst="rect">
              <a:avLst/>
            </a:prstGeom>
            <a:blipFill>
              <a:blip r:embed="rId6" cstate="print"/>
              <a:stretch>
                <a:fillRect/>
              </a:stretch>
            </a:blipFill>
          </p:spPr>
          <p:txBody>
            <a:bodyPr wrap="square" lIns="0" tIns="0" rIns="0" bIns="0" rtlCol="0"/>
            <a:lstStyle/>
            <a:p>
              <a:endParaRPr/>
            </a:p>
          </p:txBody>
        </p:sp>
        <p:sp>
          <p:nvSpPr>
            <p:cNvPr id="13" name="object 12"/>
            <p:cNvSpPr/>
            <p:nvPr/>
          </p:nvSpPr>
          <p:spPr>
            <a:xfrm>
              <a:off x="3677068" y="1634945"/>
              <a:ext cx="1372870" cy="447040"/>
            </a:xfrm>
            <a:custGeom>
              <a:avLst/>
              <a:gdLst/>
              <a:ahLst/>
              <a:cxnLst/>
              <a:rect l="l" t="t" r="r" b="b"/>
              <a:pathLst>
                <a:path w="1372870" h="447039">
                  <a:moveTo>
                    <a:pt x="1259433" y="0"/>
                  </a:moveTo>
                  <a:lnTo>
                    <a:pt x="113474" y="0"/>
                  </a:lnTo>
                  <a:lnTo>
                    <a:pt x="69411" y="9200"/>
                  </a:lnTo>
                  <a:lnTo>
                    <a:pt x="33569" y="34142"/>
                  </a:lnTo>
                  <a:lnTo>
                    <a:pt x="9475" y="70835"/>
                  </a:lnTo>
                  <a:lnTo>
                    <a:pt x="660" y="115290"/>
                  </a:lnTo>
                  <a:lnTo>
                    <a:pt x="0" y="335559"/>
                  </a:lnTo>
                  <a:lnTo>
                    <a:pt x="8918" y="379413"/>
                  </a:lnTo>
                  <a:lnTo>
                    <a:pt x="33239" y="414797"/>
                  </a:lnTo>
                  <a:lnTo>
                    <a:pt x="69308" y="438432"/>
                  </a:lnTo>
                  <a:lnTo>
                    <a:pt x="113474" y="447039"/>
                  </a:lnTo>
                  <a:lnTo>
                    <a:pt x="1259433" y="447039"/>
                  </a:lnTo>
                  <a:lnTo>
                    <a:pt x="1303503" y="438432"/>
                  </a:lnTo>
                  <a:lnTo>
                    <a:pt x="1339349" y="414797"/>
                  </a:lnTo>
                  <a:lnTo>
                    <a:pt x="1363444" y="379413"/>
                  </a:lnTo>
                  <a:lnTo>
                    <a:pt x="1372260" y="335559"/>
                  </a:lnTo>
                  <a:lnTo>
                    <a:pt x="1372260" y="115290"/>
                  </a:lnTo>
                  <a:lnTo>
                    <a:pt x="1363444" y="70835"/>
                  </a:lnTo>
                  <a:lnTo>
                    <a:pt x="1339349" y="34142"/>
                  </a:lnTo>
                  <a:lnTo>
                    <a:pt x="1303503" y="9200"/>
                  </a:lnTo>
                  <a:lnTo>
                    <a:pt x="1259433" y="0"/>
                  </a:lnTo>
                  <a:close/>
                </a:path>
              </a:pathLst>
            </a:custGeom>
            <a:solidFill>
              <a:srgbClr val="773F9B"/>
            </a:solidFill>
          </p:spPr>
          <p:txBody>
            <a:bodyPr wrap="square" lIns="0" tIns="0" rIns="0" bIns="0" rtlCol="0"/>
            <a:lstStyle/>
            <a:p>
              <a:endParaRPr/>
            </a:p>
          </p:txBody>
        </p:sp>
        <p:sp>
          <p:nvSpPr>
            <p:cNvPr id="14" name="object 13"/>
            <p:cNvSpPr/>
            <p:nvPr/>
          </p:nvSpPr>
          <p:spPr>
            <a:xfrm>
              <a:off x="5893294" y="837404"/>
              <a:ext cx="1413560" cy="487864"/>
            </a:xfrm>
            <a:prstGeom prst="rect">
              <a:avLst/>
            </a:prstGeom>
            <a:blipFill>
              <a:blip r:embed="rId7" cstate="print"/>
              <a:stretch>
                <a:fillRect/>
              </a:stretch>
            </a:blipFill>
          </p:spPr>
          <p:txBody>
            <a:bodyPr wrap="square" lIns="0" tIns="0" rIns="0" bIns="0" rtlCol="0"/>
            <a:lstStyle/>
            <a:p>
              <a:endParaRPr/>
            </a:p>
          </p:txBody>
        </p:sp>
        <p:sp>
          <p:nvSpPr>
            <p:cNvPr id="15" name="object 14"/>
            <p:cNvSpPr/>
            <p:nvPr/>
          </p:nvSpPr>
          <p:spPr>
            <a:xfrm>
              <a:off x="5912929" y="847546"/>
              <a:ext cx="1371600" cy="447040"/>
            </a:xfrm>
            <a:custGeom>
              <a:avLst/>
              <a:gdLst/>
              <a:ahLst/>
              <a:cxnLst/>
              <a:rect l="l" t="t" r="r" b="b"/>
              <a:pathLst>
                <a:path w="1371600" h="447039">
                  <a:moveTo>
                    <a:pt x="1260119" y="0"/>
                  </a:moveTo>
                  <a:lnTo>
                    <a:pt x="114173" y="0"/>
                  </a:lnTo>
                  <a:lnTo>
                    <a:pt x="69892" y="8920"/>
                  </a:lnTo>
                  <a:lnTo>
                    <a:pt x="33583" y="33245"/>
                  </a:lnTo>
                  <a:lnTo>
                    <a:pt x="9025" y="69319"/>
                  </a:lnTo>
                  <a:lnTo>
                    <a:pt x="0" y="113487"/>
                  </a:lnTo>
                  <a:lnTo>
                    <a:pt x="685" y="333755"/>
                  </a:lnTo>
                  <a:lnTo>
                    <a:pt x="9604" y="377897"/>
                  </a:lnTo>
                  <a:lnTo>
                    <a:pt x="33926" y="413900"/>
                  </a:lnTo>
                  <a:lnTo>
                    <a:pt x="69999" y="438152"/>
                  </a:lnTo>
                  <a:lnTo>
                    <a:pt x="114173" y="447039"/>
                  </a:lnTo>
                  <a:lnTo>
                    <a:pt x="1260119" y="447039"/>
                  </a:lnTo>
                  <a:lnTo>
                    <a:pt x="1303979" y="438152"/>
                  </a:lnTo>
                  <a:lnTo>
                    <a:pt x="1339362" y="413900"/>
                  </a:lnTo>
                  <a:lnTo>
                    <a:pt x="1362994" y="377897"/>
                  </a:lnTo>
                  <a:lnTo>
                    <a:pt x="1371600" y="333755"/>
                  </a:lnTo>
                  <a:lnTo>
                    <a:pt x="1371600" y="113487"/>
                  </a:lnTo>
                  <a:lnTo>
                    <a:pt x="1362994" y="69319"/>
                  </a:lnTo>
                  <a:lnTo>
                    <a:pt x="1339362" y="33245"/>
                  </a:lnTo>
                  <a:lnTo>
                    <a:pt x="1303979" y="8920"/>
                  </a:lnTo>
                  <a:lnTo>
                    <a:pt x="1260119" y="0"/>
                  </a:lnTo>
                  <a:close/>
                </a:path>
              </a:pathLst>
            </a:custGeom>
            <a:solidFill>
              <a:srgbClr val="00882B"/>
            </a:solidFill>
          </p:spPr>
          <p:txBody>
            <a:bodyPr wrap="square" lIns="0" tIns="0" rIns="0" bIns="0" rtlCol="0"/>
            <a:lstStyle/>
            <a:p>
              <a:endParaRPr/>
            </a:p>
          </p:txBody>
        </p:sp>
        <p:sp>
          <p:nvSpPr>
            <p:cNvPr id="16" name="object 15"/>
            <p:cNvSpPr/>
            <p:nvPr/>
          </p:nvSpPr>
          <p:spPr>
            <a:xfrm>
              <a:off x="5862815" y="1793753"/>
              <a:ext cx="1413560" cy="487864"/>
            </a:xfrm>
            <a:prstGeom prst="rect">
              <a:avLst/>
            </a:prstGeom>
            <a:blipFill>
              <a:blip r:embed="rId8" cstate="print"/>
              <a:stretch>
                <a:fillRect/>
              </a:stretch>
            </a:blipFill>
          </p:spPr>
          <p:txBody>
            <a:bodyPr wrap="square" lIns="0" tIns="0" rIns="0" bIns="0" rtlCol="0"/>
            <a:lstStyle/>
            <a:p>
              <a:endParaRPr/>
            </a:p>
          </p:txBody>
        </p:sp>
        <p:sp>
          <p:nvSpPr>
            <p:cNvPr id="17" name="object 16"/>
            <p:cNvSpPr/>
            <p:nvPr/>
          </p:nvSpPr>
          <p:spPr>
            <a:xfrm>
              <a:off x="5882448" y="1802586"/>
              <a:ext cx="1371600" cy="447040"/>
            </a:xfrm>
            <a:custGeom>
              <a:avLst/>
              <a:gdLst/>
              <a:ahLst/>
              <a:cxnLst/>
              <a:rect l="l" t="t" r="r" b="b"/>
              <a:pathLst>
                <a:path w="1371600" h="447039">
                  <a:moveTo>
                    <a:pt x="1260119" y="0"/>
                  </a:moveTo>
                  <a:lnTo>
                    <a:pt x="114173" y="0"/>
                  </a:lnTo>
                  <a:lnTo>
                    <a:pt x="69892" y="9125"/>
                  </a:lnTo>
                  <a:lnTo>
                    <a:pt x="33583" y="33901"/>
                  </a:lnTo>
                  <a:lnTo>
                    <a:pt x="9025" y="70428"/>
                  </a:lnTo>
                  <a:lnTo>
                    <a:pt x="0" y="114808"/>
                  </a:lnTo>
                  <a:lnTo>
                    <a:pt x="685" y="335076"/>
                  </a:lnTo>
                  <a:lnTo>
                    <a:pt x="9604" y="379006"/>
                  </a:lnTo>
                  <a:lnTo>
                    <a:pt x="33926" y="414556"/>
                  </a:lnTo>
                  <a:lnTo>
                    <a:pt x="69999" y="438357"/>
                  </a:lnTo>
                  <a:lnTo>
                    <a:pt x="114173" y="447039"/>
                  </a:lnTo>
                  <a:lnTo>
                    <a:pt x="1260119" y="447039"/>
                  </a:lnTo>
                  <a:lnTo>
                    <a:pt x="1303979" y="438357"/>
                  </a:lnTo>
                  <a:lnTo>
                    <a:pt x="1339362" y="414556"/>
                  </a:lnTo>
                  <a:lnTo>
                    <a:pt x="1362994" y="379006"/>
                  </a:lnTo>
                  <a:lnTo>
                    <a:pt x="1371600" y="335076"/>
                  </a:lnTo>
                  <a:lnTo>
                    <a:pt x="1371600" y="114808"/>
                  </a:lnTo>
                  <a:lnTo>
                    <a:pt x="1362994" y="70428"/>
                  </a:lnTo>
                  <a:lnTo>
                    <a:pt x="1339362" y="33901"/>
                  </a:lnTo>
                  <a:lnTo>
                    <a:pt x="1303979" y="9125"/>
                  </a:lnTo>
                  <a:lnTo>
                    <a:pt x="1260119" y="0"/>
                  </a:lnTo>
                  <a:close/>
                </a:path>
              </a:pathLst>
            </a:custGeom>
            <a:solidFill>
              <a:srgbClr val="DE6A10"/>
            </a:solidFill>
          </p:spPr>
          <p:txBody>
            <a:bodyPr wrap="square" lIns="0" tIns="0" rIns="0" bIns="0" rtlCol="0"/>
            <a:lstStyle/>
            <a:p>
              <a:endParaRPr/>
            </a:p>
          </p:txBody>
        </p:sp>
        <p:sp>
          <p:nvSpPr>
            <p:cNvPr id="18" name="object 17"/>
            <p:cNvSpPr/>
            <p:nvPr/>
          </p:nvSpPr>
          <p:spPr>
            <a:xfrm>
              <a:off x="2814125" y="1210768"/>
              <a:ext cx="772160" cy="0"/>
            </a:xfrm>
            <a:custGeom>
              <a:avLst/>
              <a:gdLst/>
              <a:ahLst/>
              <a:cxnLst/>
              <a:rect l="l" t="t" r="r" b="b"/>
              <a:pathLst>
                <a:path w="772160">
                  <a:moveTo>
                    <a:pt x="0" y="0"/>
                  </a:moveTo>
                  <a:lnTo>
                    <a:pt x="760609" y="0"/>
                  </a:lnTo>
                  <a:lnTo>
                    <a:pt x="772161" y="0"/>
                  </a:lnTo>
                </a:path>
              </a:pathLst>
            </a:custGeom>
            <a:ln w="25400">
              <a:solidFill>
                <a:srgbClr val="A6AAA9"/>
              </a:solidFill>
            </a:ln>
          </p:spPr>
          <p:txBody>
            <a:bodyPr wrap="square" lIns="0" tIns="0" rIns="0" bIns="0" rtlCol="0"/>
            <a:lstStyle/>
            <a:p>
              <a:endParaRPr/>
            </a:p>
          </p:txBody>
        </p:sp>
        <p:sp>
          <p:nvSpPr>
            <p:cNvPr id="19" name="object 18"/>
            <p:cNvSpPr/>
            <p:nvPr/>
          </p:nvSpPr>
          <p:spPr>
            <a:xfrm>
              <a:off x="3573588" y="1158950"/>
              <a:ext cx="104139" cy="104139"/>
            </a:xfrm>
            <a:custGeom>
              <a:avLst/>
              <a:gdLst/>
              <a:ahLst/>
              <a:cxnLst/>
              <a:rect l="l" t="t" r="r" b="b"/>
              <a:pathLst>
                <a:path w="104139" h="104139">
                  <a:moveTo>
                    <a:pt x="0" y="0"/>
                  </a:moveTo>
                  <a:lnTo>
                    <a:pt x="0" y="103632"/>
                  </a:lnTo>
                  <a:lnTo>
                    <a:pt x="103631" y="51815"/>
                  </a:lnTo>
                  <a:lnTo>
                    <a:pt x="0" y="0"/>
                  </a:lnTo>
                  <a:close/>
                </a:path>
              </a:pathLst>
            </a:custGeom>
            <a:solidFill>
              <a:srgbClr val="A6AAA9"/>
            </a:solidFill>
          </p:spPr>
          <p:txBody>
            <a:bodyPr wrap="square" lIns="0" tIns="0" rIns="0" bIns="0" rtlCol="0"/>
            <a:lstStyle/>
            <a:p>
              <a:endParaRPr/>
            </a:p>
          </p:txBody>
        </p:sp>
        <p:sp>
          <p:nvSpPr>
            <p:cNvPr id="20" name="object 19"/>
            <p:cNvSpPr/>
            <p:nvPr/>
          </p:nvSpPr>
          <p:spPr>
            <a:xfrm>
              <a:off x="2812134" y="1341024"/>
              <a:ext cx="779145" cy="395605"/>
            </a:xfrm>
            <a:custGeom>
              <a:avLst/>
              <a:gdLst/>
              <a:ahLst/>
              <a:cxnLst/>
              <a:rect l="l" t="t" r="r" b="b"/>
              <a:pathLst>
                <a:path w="779145" h="395604">
                  <a:moveTo>
                    <a:pt x="0" y="394988"/>
                  </a:moveTo>
                  <a:lnTo>
                    <a:pt x="767653" y="5743"/>
                  </a:lnTo>
                  <a:lnTo>
                    <a:pt x="778980" y="0"/>
                  </a:lnTo>
                </a:path>
              </a:pathLst>
            </a:custGeom>
            <a:ln w="25399">
              <a:solidFill>
                <a:srgbClr val="A6AAA9"/>
              </a:solidFill>
            </a:ln>
          </p:spPr>
          <p:txBody>
            <a:bodyPr wrap="square" lIns="0" tIns="0" rIns="0" bIns="0" rtlCol="0"/>
            <a:lstStyle/>
            <a:p>
              <a:endParaRPr/>
            </a:p>
          </p:txBody>
        </p:sp>
        <p:sp>
          <p:nvSpPr>
            <p:cNvPr id="21" name="object 20"/>
            <p:cNvSpPr/>
            <p:nvPr/>
          </p:nvSpPr>
          <p:spPr>
            <a:xfrm>
              <a:off x="3556355" y="1299894"/>
              <a:ext cx="116205" cy="93345"/>
            </a:xfrm>
            <a:custGeom>
              <a:avLst/>
              <a:gdLst/>
              <a:ahLst/>
              <a:cxnLst/>
              <a:rect l="l" t="t" r="r" b="b"/>
              <a:pathLst>
                <a:path w="116204" h="93345">
                  <a:moveTo>
                    <a:pt x="115862" y="0"/>
                  </a:moveTo>
                  <a:lnTo>
                    <a:pt x="0" y="647"/>
                  </a:lnTo>
                  <a:lnTo>
                    <a:pt x="46875" y="93078"/>
                  </a:lnTo>
                  <a:lnTo>
                    <a:pt x="115862" y="0"/>
                  </a:lnTo>
                  <a:close/>
                </a:path>
              </a:pathLst>
            </a:custGeom>
            <a:solidFill>
              <a:srgbClr val="A6AAA9"/>
            </a:solidFill>
          </p:spPr>
          <p:txBody>
            <a:bodyPr wrap="square" lIns="0" tIns="0" rIns="0" bIns="0" rtlCol="0"/>
            <a:lstStyle/>
            <a:p>
              <a:endParaRPr/>
            </a:p>
          </p:txBody>
        </p:sp>
        <p:sp>
          <p:nvSpPr>
            <p:cNvPr id="22" name="object 21"/>
            <p:cNvSpPr/>
            <p:nvPr/>
          </p:nvSpPr>
          <p:spPr>
            <a:xfrm>
              <a:off x="5060479" y="965573"/>
              <a:ext cx="784225" cy="525780"/>
            </a:xfrm>
            <a:custGeom>
              <a:avLst/>
              <a:gdLst/>
              <a:ahLst/>
              <a:cxnLst/>
              <a:rect l="l" t="t" r="r" b="b"/>
              <a:pathLst>
                <a:path w="784225" h="525779">
                  <a:moveTo>
                    <a:pt x="0" y="525328"/>
                  </a:moveTo>
                  <a:lnTo>
                    <a:pt x="773519" y="7069"/>
                  </a:lnTo>
                  <a:lnTo>
                    <a:pt x="784070" y="0"/>
                  </a:lnTo>
                </a:path>
              </a:pathLst>
            </a:custGeom>
            <a:ln w="25400">
              <a:solidFill>
                <a:srgbClr val="A6AAA9"/>
              </a:solidFill>
            </a:ln>
          </p:spPr>
          <p:txBody>
            <a:bodyPr wrap="square" lIns="0" tIns="0" rIns="0" bIns="0" rtlCol="0"/>
            <a:lstStyle/>
            <a:p>
              <a:endParaRPr/>
            </a:p>
          </p:txBody>
        </p:sp>
        <p:sp>
          <p:nvSpPr>
            <p:cNvPr id="23" name="object 22"/>
            <p:cNvSpPr/>
            <p:nvPr/>
          </p:nvSpPr>
          <p:spPr>
            <a:xfrm>
              <a:off x="5805156" y="914957"/>
              <a:ext cx="114935" cy="100965"/>
            </a:xfrm>
            <a:custGeom>
              <a:avLst/>
              <a:gdLst/>
              <a:ahLst/>
              <a:cxnLst/>
              <a:rect l="l" t="t" r="r" b="b"/>
              <a:pathLst>
                <a:path w="114934" h="100964">
                  <a:moveTo>
                    <a:pt x="114934" y="0"/>
                  </a:moveTo>
                  <a:lnTo>
                    <a:pt x="0" y="14643"/>
                  </a:lnTo>
                  <a:lnTo>
                    <a:pt x="57683" y="100736"/>
                  </a:lnTo>
                  <a:lnTo>
                    <a:pt x="114934" y="0"/>
                  </a:lnTo>
                  <a:close/>
                </a:path>
              </a:pathLst>
            </a:custGeom>
            <a:solidFill>
              <a:srgbClr val="A6AAA9"/>
            </a:solidFill>
          </p:spPr>
          <p:txBody>
            <a:bodyPr wrap="square" lIns="0" tIns="0" rIns="0" bIns="0" rtlCol="0"/>
            <a:lstStyle/>
            <a:p>
              <a:endParaRPr/>
            </a:p>
          </p:txBody>
        </p:sp>
        <p:sp>
          <p:nvSpPr>
            <p:cNvPr id="24" name="object 23"/>
            <p:cNvSpPr/>
            <p:nvPr/>
          </p:nvSpPr>
          <p:spPr>
            <a:xfrm>
              <a:off x="5060479" y="1491042"/>
              <a:ext cx="772160" cy="282575"/>
            </a:xfrm>
            <a:custGeom>
              <a:avLst/>
              <a:gdLst/>
              <a:ahLst/>
              <a:cxnLst/>
              <a:rect l="l" t="t" r="r" b="b"/>
              <a:pathLst>
                <a:path w="772160" h="282575">
                  <a:moveTo>
                    <a:pt x="0" y="0"/>
                  </a:moveTo>
                  <a:lnTo>
                    <a:pt x="759680" y="277886"/>
                  </a:lnTo>
                  <a:lnTo>
                    <a:pt x="771607" y="282249"/>
                  </a:lnTo>
                </a:path>
              </a:pathLst>
            </a:custGeom>
            <a:ln w="25400">
              <a:solidFill>
                <a:srgbClr val="A6AAA9"/>
              </a:solidFill>
            </a:ln>
          </p:spPr>
          <p:txBody>
            <a:bodyPr wrap="square" lIns="0" tIns="0" rIns="0" bIns="0" rtlCol="0"/>
            <a:lstStyle/>
            <a:p>
              <a:endParaRPr/>
            </a:p>
          </p:txBody>
        </p:sp>
        <p:sp>
          <p:nvSpPr>
            <p:cNvPr id="25" name="object 24"/>
            <p:cNvSpPr/>
            <p:nvPr/>
          </p:nvSpPr>
          <p:spPr>
            <a:xfrm>
              <a:off x="5802362" y="1720264"/>
              <a:ext cx="115570" cy="97790"/>
            </a:xfrm>
            <a:custGeom>
              <a:avLst/>
              <a:gdLst/>
              <a:ahLst/>
              <a:cxnLst/>
              <a:rect l="l" t="t" r="r" b="b"/>
              <a:pathLst>
                <a:path w="115570" h="97789">
                  <a:moveTo>
                    <a:pt x="35598" y="0"/>
                  </a:moveTo>
                  <a:lnTo>
                    <a:pt x="0" y="97332"/>
                  </a:lnTo>
                  <a:lnTo>
                    <a:pt x="115125" y="84264"/>
                  </a:lnTo>
                  <a:lnTo>
                    <a:pt x="35598" y="0"/>
                  </a:lnTo>
                  <a:close/>
                </a:path>
              </a:pathLst>
            </a:custGeom>
            <a:solidFill>
              <a:srgbClr val="A6AAA9"/>
            </a:solidFill>
          </p:spPr>
          <p:txBody>
            <a:bodyPr wrap="square" lIns="0" tIns="0" rIns="0" bIns="0" rtlCol="0"/>
            <a:lstStyle/>
            <a:p>
              <a:endParaRPr/>
            </a:p>
          </p:txBody>
        </p:sp>
        <p:sp>
          <p:nvSpPr>
            <p:cNvPr id="26" name="object 25"/>
            <p:cNvSpPr/>
            <p:nvPr/>
          </p:nvSpPr>
          <p:spPr>
            <a:xfrm>
              <a:off x="2869611" y="1396246"/>
              <a:ext cx="815975" cy="631825"/>
            </a:xfrm>
            <a:custGeom>
              <a:avLst/>
              <a:gdLst/>
              <a:ahLst/>
              <a:cxnLst/>
              <a:rect l="l" t="t" r="r" b="b"/>
              <a:pathLst>
                <a:path w="815975" h="631825">
                  <a:moveTo>
                    <a:pt x="815915" y="631281"/>
                  </a:moveTo>
                  <a:lnTo>
                    <a:pt x="10044" y="7771"/>
                  </a:lnTo>
                  <a:lnTo>
                    <a:pt x="0" y="0"/>
                  </a:lnTo>
                </a:path>
              </a:pathLst>
            </a:custGeom>
            <a:ln w="25400">
              <a:solidFill>
                <a:srgbClr val="A6AAA9"/>
              </a:solidFill>
            </a:ln>
          </p:spPr>
          <p:txBody>
            <a:bodyPr wrap="square" lIns="0" tIns="0" rIns="0" bIns="0" rtlCol="0"/>
            <a:lstStyle/>
            <a:p>
              <a:endParaRPr/>
            </a:p>
          </p:txBody>
        </p:sp>
        <p:sp>
          <p:nvSpPr>
            <p:cNvPr id="27" name="object 26"/>
            <p:cNvSpPr/>
            <p:nvPr/>
          </p:nvSpPr>
          <p:spPr>
            <a:xfrm>
              <a:off x="2797695" y="1340598"/>
              <a:ext cx="114300" cy="104775"/>
            </a:xfrm>
            <a:custGeom>
              <a:avLst/>
              <a:gdLst/>
              <a:ahLst/>
              <a:cxnLst/>
              <a:rect l="l" t="t" r="r" b="b"/>
              <a:pathLst>
                <a:path w="114300" h="104775">
                  <a:moveTo>
                    <a:pt x="0" y="0"/>
                  </a:moveTo>
                  <a:lnTo>
                    <a:pt x="50253" y="104394"/>
                  </a:lnTo>
                  <a:lnTo>
                    <a:pt x="113677" y="22440"/>
                  </a:lnTo>
                  <a:lnTo>
                    <a:pt x="0" y="0"/>
                  </a:lnTo>
                  <a:close/>
                </a:path>
              </a:pathLst>
            </a:custGeom>
            <a:solidFill>
              <a:srgbClr val="A6AAA9"/>
            </a:solidFill>
          </p:spPr>
          <p:txBody>
            <a:bodyPr wrap="square" lIns="0" tIns="0" rIns="0" bIns="0" rtlCol="0"/>
            <a:lstStyle/>
            <a:p>
              <a:endParaRPr/>
            </a:p>
          </p:txBody>
        </p:sp>
        <p:sp>
          <p:nvSpPr>
            <p:cNvPr id="28" name="object 27"/>
            <p:cNvSpPr/>
            <p:nvPr/>
          </p:nvSpPr>
          <p:spPr>
            <a:xfrm>
              <a:off x="2885679" y="1854901"/>
              <a:ext cx="792480" cy="198120"/>
            </a:xfrm>
            <a:custGeom>
              <a:avLst/>
              <a:gdLst/>
              <a:ahLst/>
              <a:cxnLst/>
              <a:rect l="l" t="t" r="r" b="b"/>
              <a:pathLst>
                <a:path w="792479" h="198120">
                  <a:moveTo>
                    <a:pt x="792430" y="197912"/>
                  </a:moveTo>
                  <a:lnTo>
                    <a:pt x="12321" y="3077"/>
                  </a:lnTo>
                  <a:lnTo>
                    <a:pt x="0" y="0"/>
                  </a:lnTo>
                </a:path>
              </a:pathLst>
            </a:custGeom>
            <a:ln w="25399">
              <a:solidFill>
                <a:srgbClr val="A6AAA9"/>
              </a:solidFill>
            </a:ln>
          </p:spPr>
          <p:txBody>
            <a:bodyPr wrap="square" lIns="0" tIns="0" rIns="0" bIns="0" rtlCol="0"/>
            <a:lstStyle/>
            <a:p>
              <a:endParaRPr/>
            </a:p>
          </p:txBody>
        </p:sp>
        <p:sp>
          <p:nvSpPr>
            <p:cNvPr id="29" name="object 28"/>
            <p:cNvSpPr/>
            <p:nvPr/>
          </p:nvSpPr>
          <p:spPr>
            <a:xfrm>
              <a:off x="2797454" y="1807704"/>
              <a:ext cx="113664" cy="100965"/>
            </a:xfrm>
            <a:custGeom>
              <a:avLst/>
              <a:gdLst/>
              <a:ahLst/>
              <a:cxnLst/>
              <a:rect l="l" t="t" r="r" b="b"/>
              <a:pathLst>
                <a:path w="113664" h="100964">
                  <a:moveTo>
                    <a:pt x="113093" y="0"/>
                  </a:moveTo>
                  <a:lnTo>
                    <a:pt x="0" y="25171"/>
                  </a:lnTo>
                  <a:lnTo>
                    <a:pt x="87985" y="100545"/>
                  </a:lnTo>
                  <a:lnTo>
                    <a:pt x="113093" y="0"/>
                  </a:lnTo>
                  <a:close/>
                </a:path>
              </a:pathLst>
            </a:custGeom>
            <a:solidFill>
              <a:srgbClr val="A6AAA9"/>
            </a:solidFill>
          </p:spPr>
          <p:txBody>
            <a:bodyPr wrap="square" lIns="0" tIns="0" rIns="0" bIns="0" rtlCol="0"/>
            <a:lstStyle/>
            <a:p>
              <a:endParaRPr/>
            </a:p>
          </p:txBody>
        </p:sp>
        <p:sp>
          <p:nvSpPr>
            <p:cNvPr id="30" name="object 29"/>
            <p:cNvSpPr/>
            <p:nvPr/>
          </p:nvSpPr>
          <p:spPr>
            <a:xfrm>
              <a:off x="5122903" y="1243214"/>
              <a:ext cx="763270" cy="392430"/>
            </a:xfrm>
            <a:custGeom>
              <a:avLst/>
              <a:gdLst/>
              <a:ahLst/>
              <a:cxnLst/>
              <a:rect l="l" t="t" r="r" b="b"/>
              <a:pathLst>
                <a:path w="763270" h="392429">
                  <a:moveTo>
                    <a:pt x="762720" y="0"/>
                  </a:moveTo>
                  <a:lnTo>
                    <a:pt x="11294" y="386316"/>
                  </a:lnTo>
                  <a:lnTo>
                    <a:pt x="0" y="392123"/>
                  </a:lnTo>
                </a:path>
              </a:pathLst>
            </a:custGeom>
            <a:ln w="25399">
              <a:solidFill>
                <a:srgbClr val="A6AAA9"/>
              </a:solidFill>
            </a:ln>
          </p:spPr>
          <p:txBody>
            <a:bodyPr wrap="square" lIns="0" tIns="0" rIns="0" bIns="0" rtlCol="0"/>
            <a:lstStyle/>
            <a:p>
              <a:endParaRPr/>
            </a:p>
          </p:txBody>
        </p:sp>
        <p:sp>
          <p:nvSpPr>
            <p:cNvPr id="31" name="object 30"/>
            <p:cNvSpPr/>
            <p:nvPr/>
          </p:nvSpPr>
          <p:spPr>
            <a:xfrm>
              <a:off x="5042026" y="1583447"/>
              <a:ext cx="116205" cy="93980"/>
            </a:xfrm>
            <a:custGeom>
              <a:avLst/>
              <a:gdLst/>
              <a:ahLst/>
              <a:cxnLst/>
              <a:rect l="l" t="t" r="r" b="b"/>
              <a:pathLst>
                <a:path w="116204" h="93979">
                  <a:moveTo>
                    <a:pt x="68478" y="0"/>
                  </a:moveTo>
                  <a:lnTo>
                    <a:pt x="0" y="93459"/>
                  </a:lnTo>
                  <a:lnTo>
                    <a:pt x="115862" y="92163"/>
                  </a:lnTo>
                  <a:lnTo>
                    <a:pt x="68478" y="0"/>
                  </a:lnTo>
                  <a:close/>
                </a:path>
              </a:pathLst>
            </a:custGeom>
            <a:solidFill>
              <a:srgbClr val="A6AAA9"/>
            </a:solidFill>
          </p:spPr>
          <p:txBody>
            <a:bodyPr wrap="square" lIns="0" tIns="0" rIns="0" bIns="0" rtlCol="0"/>
            <a:lstStyle/>
            <a:p>
              <a:endParaRPr/>
            </a:p>
          </p:txBody>
        </p:sp>
        <p:sp>
          <p:nvSpPr>
            <p:cNvPr id="32" name="object 31"/>
            <p:cNvSpPr/>
            <p:nvPr/>
          </p:nvSpPr>
          <p:spPr>
            <a:xfrm>
              <a:off x="5130872" y="1726329"/>
              <a:ext cx="755015" cy="456565"/>
            </a:xfrm>
            <a:custGeom>
              <a:avLst/>
              <a:gdLst/>
              <a:ahLst/>
              <a:cxnLst/>
              <a:rect l="l" t="t" r="r" b="b"/>
              <a:pathLst>
                <a:path w="755015" h="456564">
                  <a:moveTo>
                    <a:pt x="754586" y="456201"/>
                  </a:moveTo>
                  <a:lnTo>
                    <a:pt x="10868" y="6570"/>
                  </a:lnTo>
                  <a:lnTo>
                    <a:pt x="0" y="0"/>
                  </a:lnTo>
                </a:path>
              </a:pathLst>
            </a:custGeom>
            <a:ln w="25400">
              <a:solidFill>
                <a:srgbClr val="A6AAA9"/>
              </a:solidFill>
            </a:ln>
          </p:spPr>
          <p:txBody>
            <a:bodyPr wrap="square" lIns="0" tIns="0" rIns="0" bIns="0" rtlCol="0"/>
            <a:lstStyle/>
            <a:p>
              <a:endParaRPr/>
            </a:p>
          </p:txBody>
        </p:sp>
        <p:sp>
          <p:nvSpPr>
            <p:cNvPr id="33" name="object 32"/>
            <p:cNvSpPr/>
            <p:nvPr/>
          </p:nvSpPr>
          <p:spPr>
            <a:xfrm>
              <a:off x="5053050" y="1679281"/>
              <a:ext cx="115570" cy="98425"/>
            </a:xfrm>
            <a:custGeom>
              <a:avLst/>
              <a:gdLst/>
              <a:ahLst/>
              <a:cxnLst/>
              <a:rect l="l" t="t" r="r" b="b"/>
              <a:pathLst>
                <a:path w="115570" h="98425">
                  <a:moveTo>
                    <a:pt x="0" y="0"/>
                  </a:moveTo>
                  <a:lnTo>
                    <a:pt x="61874" y="97955"/>
                  </a:lnTo>
                  <a:lnTo>
                    <a:pt x="115493" y="9271"/>
                  </a:lnTo>
                  <a:lnTo>
                    <a:pt x="0" y="0"/>
                  </a:lnTo>
                  <a:close/>
                </a:path>
              </a:pathLst>
            </a:custGeom>
            <a:solidFill>
              <a:srgbClr val="A6AAA9"/>
            </a:solidFill>
          </p:spPr>
          <p:txBody>
            <a:bodyPr wrap="square" lIns="0" tIns="0" rIns="0" bIns="0" rtlCol="0"/>
            <a:lstStyle/>
            <a:p>
              <a:endParaRPr/>
            </a:p>
          </p:txBody>
        </p:sp>
        <p:sp>
          <p:nvSpPr>
            <p:cNvPr id="34" name="object 33"/>
            <p:cNvSpPr txBox="1"/>
            <p:nvPr/>
          </p:nvSpPr>
          <p:spPr>
            <a:xfrm>
              <a:off x="1508276" y="898447"/>
              <a:ext cx="5949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t2</a:t>
              </a:r>
              <a:endParaRPr sz="2000" dirty="0">
                <a:latin typeface="Arial"/>
                <a:cs typeface="Arial"/>
              </a:endParaRPr>
            </a:p>
          </p:txBody>
        </p:sp>
        <p:sp>
          <p:nvSpPr>
            <p:cNvPr id="35" name="object 34"/>
            <p:cNvSpPr txBox="1"/>
            <p:nvPr/>
          </p:nvSpPr>
          <p:spPr>
            <a:xfrm>
              <a:off x="3790758" y="1145284"/>
              <a:ext cx="45339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a:t>
              </a:r>
              <a:endParaRPr sz="2000">
                <a:latin typeface="Arial"/>
                <a:cs typeface="Arial"/>
              </a:endParaRPr>
            </a:p>
          </p:txBody>
        </p:sp>
        <p:sp>
          <p:nvSpPr>
            <p:cNvPr id="36" name="object 35"/>
            <p:cNvSpPr txBox="1"/>
            <p:nvPr/>
          </p:nvSpPr>
          <p:spPr>
            <a:xfrm>
              <a:off x="6035966" y="969567"/>
              <a:ext cx="127000" cy="254000"/>
            </a:xfrm>
            <a:prstGeom prst="rect">
              <a:avLst/>
            </a:prstGeom>
          </p:spPr>
          <p:txBody>
            <a:bodyPr vert="horz" wrap="square" lIns="0" tIns="0" rIns="0" bIns="0" rtlCol="0">
              <a:spAutoFit/>
            </a:bodyPr>
            <a:lstStyle/>
            <a:p>
              <a:pPr>
                <a:lnSpc>
                  <a:spcPts val="1939"/>
                </a:lnSpc>
              </a:pPr>
              <a:r>
                <a:rPr sz="2000" dirty="0">
                  <a:solidFill>
                    <a:srgbClr val="FFFFFF"/>
                  </a:solidFill>
                  <a:latin typeface="Arial"/>
                  <a:cs typeface="Arial"/>
                </a:rPr>
                <a:t>lt</a:t>
              </a:r>
              <a:endParaRPr sz="2000">
                <a:latin typeface="Arial"/>
                <a:cs typeface="Arial"/>
              </a:endParaRPr>
            </a:p>
          </p:txBody>
        </p:sp>
        <p:sp>
          <p:nvSpPr>
            <p:cNvPr id="37" name="object 36"/>
            <p:cNvSpPr txBox="1"/>
            <p:nvPr/>
          </p:nvSpPr>
          <p:spPr>
            <a:xfrm>
              <a:off x="5986563" y="1925928"/>
              <a:ext cx="226060" cy="254000"/>
            </a:xfrm>
            <a:prstGeom prst="rect">
              <a:avLst/>
            </a:prstGeom>
          </p:spPr>
          <p:txBody>
            <a:bodyPr vert="horz" wrap="square" lIns="0" tIns="0" rIns="0" bIns="0" rtlCol="0">
              <a:spAutoFit/>
            </a:bodyPr>
            <a:lstStyle/>
            <a:p>
              <a:pPr>
                <a:lnSpc>
                  <a:spcPts val="1939"/>
                </a:lnSpc>
              </a:pPr>
              <a:r>
                <a:rPr sz="2000" spc="55" dirty="0">
                  <a:solidFill>
                    <a:srgbClr val="FFFFFF"/>
                  </a:solidFill>
                  <a:latin typeface="Arial"/>
                  <a:cs typeface="Arial"/>
                </a:rPr>
                <a:t>gt</a:t>
              </a:r>
              <a:endParaRPr sz="2000">
                <a:latin typeface="Arial"/>
                <a:cs typeface="Arial"/>
              </a:endParaRPr>
            </a:p>
          </p:txBody>
        </p:sp>
        <p:sp>
          <p:nvSpPr>
            <p:cNvPr id="38" name="object 37"/>
            <p:cNvSpPr/>
            <p:nvPr/>
          </p:nvSpPr>
          <p:spPr>
            <a:xfrm>
              <a:off x="2199449" y="1894026"/>
              <a:ext cx="543560" cy="238760"/>
            </a:xfrm>
            <a:custGeom>
              <a:avLst/>
              <a:gdLst/>
              <a:ahLst/>
              <a:cxnLst/>
              <a:rect l="l" t="t" r="r" b="b"/>
              <a:pathLst>
                <a:path w="543560" h="238760">
                  <a:moveTo>
                    <a:pt x="0" y="0"/>
                  </a:moveTo>
                  <a:lnTo>
                    <a:pt x="543559" y="0"/>
                  </a:lnTo>
                  <a:lnTo>
                    <a:pt x="543559" y="238760"/>
                  </a:lnTo>
                  <a:lnTo>
                    <a:pt x="0" y="238760"/>
                  </a:lnTo>
                  <a:lnTo>
                    <a:pt x="0" y="0"/>
                  </a:lnTo>
                  <a:close/>
                </a:path>
              </a:pathLst>
            </a:custGeom>
            <a:solidFill>
              <a:srgbClr val="FFFFFF"/>
            </a:solidFill>
          </p:spPr>
          <p:txBody>
            <a:bodyPr wrap="square" lIns="0" tIns="0" rIns="0" bIns="0" rtlCol="0"/>
            <a:lstStyle/>
            <a:p>
              <a:endParaRPr/>
            </a:p>
          </p:txBody>
        </p:sp>
        <p:sp>
          <p:nvSpPr>
            <p:cNvPr id="39" name="object 38"/>
            <p:cNvSpPr txBox="1"/>
            <p:nvPr/>
          </p:nvSpPr>
          <p:spPr>
            <a:xfrm>
              <a:off x="2199449" y="1904820"/>
              <a:ext cx="543560" cy="208279"/>
            </a:xfrm>
            <a:prstGeom prst="rect">
              <a:avLst/>
            </a:prstGeom>
          </p:spPr>
          <p:txBody>
            <a:bodyPr vert="horz" wrap="square" lIns="0" tIns="12700" rIns="0" bIns="0" rtlCol="0">
              <a:spAutoFit/>
            </a:bodyPr>
            <a:lstStyle/>
            <a:p>
              <a:pPr marL="29209">
                <a:lnSpc>
                  <a:spcPct val="100000"/>
                </a:lnSpc>
                <a:spcBef>
                  <a:spcPts val="100"/>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0" name="object 39"/>
            <p:cNvSpPr txBox="1"/>
            <p:nvPr/>
          </p:nvSpPr>
          <p:spPr>
            <a:xfrm>
              <a:off x="2199449" y="1406345"/>
              <a:ext cx="543560" cy="238760"/>
            </a:xfrm>
            <a:prstGeom prst="rect">
              <a:avLst/>
            </a:prstGeom>
            <a:solidFill>
              <a:srgbClr val="FFFFFF"/>
            </a:solidFill>
          </p:spPr>
          <p:txBody>
            <a:bodyPr vert="horz" wrap="square" lIns="0" tIns="24130" rIns="0" bIns="0" rtlCol="0">
              <a:spAutoFit/>
            </a:bodyPr>
            <a:lstStyle/>
            <a:p>
              <a:pPr marL="29209">
                <a:lnSpc>
                  <a:spcPct val="100000"/>
                </a:lnSpc>
                <a:spcBef>
                  <a:spcPts val="190"/>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1" name="object 40"/>
            <p:cNvSpPr txBox="1"/>
            <p:nvPr/>
          </p:nvSpPr>
          <p:spPr>
            <a:xfrm>
              <a:off x="5938329" y="1858465"/>
              <a:ext cx="548640" cy="243840"/>
            </a:xfrm>
            <a:prstGeom prst="rect">
              <a:avLst/>
            </a:prstGeom>
            <a:solidFill>
              <a:srgbClr val="FFFFFF"/>
            </a:solidFill>
          </p:spPr>
          <p:txBody>
            <a:bodyPr vert="horz" wrap="square" lIns="0" tIns="26034" rIns="0" bIns="0" rtlCol="0">
              <a:spAutoFit/>
            </a:bodyPr>
            <a:lstStyle/>
            <a:p>
              <a:pPr marL="31750">
                <a:lnSpc>
                  <a:spcPct val="100000"/>
                </a:lnSpc>
                <a:spcBef>
                  <a:spcPts val="204"/>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2" name="object 41"/>
            <p:cNvSpPr txBox="1"/>
            <p:nvPr/>
          </p:nvSpPr>
          <p:spPr>
            <a:xfrm>
              <a:off x="4449888" y="1700986"/>
              <a:ext cx="543560" cy="238760"/>
            </a:xfrm>
            <a:prstGeom prst="rect">
              <a:avLst/>
            </a:prstGeom>
            <a:solidFill>
              <a:srgbClr val="FFFFFF"/>
            </a:solidFill>
          </p:spPr>
          <p:txBody>
            <a:bodyPr vert="horz" wrap="square" lIns="0" tIns="22860" rIns="0" bIns="0" rtlCol="0">
              <a:spAutoFit/>
            </a:bodyPr>
            <a:lstStyle/>
            <a:p>
              <a:pPr marL="29209">
                <a:lnSpc>
                  <a:spcPct val="100000"/>
                </a:lnSpc>
                <a:spcBef>
                  <a:spcPts val="180"/>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3" name="object 42"/>
            <p:cNvSpPr txBox="1"/>
            <p:nvPr/>
          </p:nvSpPr>
          <p:spPr>
            <a:xfrm>
              <a:off x="5973888" y="903425"/>
              <a:ext cx="543560" cy="243840"/>
            </a:xfrm>
            <a:prstGeom prst="rect">
              <a:avLst/>
            </a:prstGeom>
            <a:solidFill>
              <a:srgbClr val="FFFFFF"/>
            </a:solidFill>
          </p:spPr>
          <p:txBody>
            <a:bodyPr vert="horz" wrap="square" lIns="0" tIns="26034" rIns="0" bIns="0" rtlCol="0">
              <a:spAutoFit/>
            </a:bodyPr>
            <a:lstStyle/>
            <a:p>
              <a:pPr marL="30480">
                <a:lnSpc>
                  <a:spcPct val="100000"/>
                </a:lnSpc>
                <a:spcBef>
                  <a:spcPts val="204"/>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4" name="object 43"/>
            <p:cNvSpPr/>
            <p:nvPr/>
          </p:nvSpPr>
          <p:spPr>
            <a:xfrm>
              <a:off x="2399359" y="2810934"/>
              <a:ext cx="1413560" cy="487864"/>
            </a:xfrm>
            <a:prstGeom prst="rect">
              <a:avLst/>
            </a:prstGeom>
            <a:blipFill>
              <a:blip r:embed="rId9" cstate="print"/>
              <a:stretch>
                <a:fillRect/>
              </a:stretch>
            </a:blipFill>
          </p:spPr>
          <p:txBody>
            <a:bodyPr wrap="square" lIns="0" tIns="0" rIns="0" bIns="0" rtlCol="0"/>
            <a:lstStyle/>
            <a:p>
              <a:endParaRPr/>
            </a:p>
          </p:txBody>
        </p:sp>
        <p:sp>
          <p:nvSpPr>
            <p:cNvPr id="45" name="object 44"/>
            <p:cNvSpPr/>
            <p:nvPr/>
          </p:nvSpPr>
          <p:spPr>
            <a:xfrm>
              <a:off x="2417889" y="2823665"/>
              <a:ext cx="1376680" cy="447040"/>
            </a:xfrm>
            <a:custGeom>
              <a:avLst/>
              <a:gdLst/>
              <a:ahLst/>
              <a:cxnLst/>
              <a:rect l="l" t="t" r="r" b="b"/>
              <a:pathLst>
                <a:path w="1376679" h="447039">
                  <a:moveTo>
                    <a:pt x="1261224" y="0"/>
                  </a:moveTo>
                  <a:lnTo>
                    <a:pt x="115265" y="0"/>
                  </a:lnTo>
                  <a:lnTo>
                    <a:pt x="70819" y="8515"/>
                  </a:lnTo>
                  <a:lnTo>
                    <a:pt x="34134" y="31951"/>
                  </a:lnTo>
                  <a:lnTo>
                    <a:pt x="9198" y="67138"/>
                  </a:lnTo>
                  <a:lnTo>
                    <a:pt x="0" y="110909"/>
                  </a:lnTo>
                  <a:lnTo>
                    <a:pt x="1790" y="331177"/>
                  </a:lnTo>
                  <a:lnTo>
                    <a:pt x="10709" y="375716"/>
                  </a:lnTo>
                  <a:lnTo>
                    <a:pt x="35029" y="412607"/>
                  </a:lnTo>
                  <a:lnTo>
                    <a:pt x="71099" y="437748"/>
                  </a:lnTo>
                  <a:lnTo>
                    <a:pt x="115265" y="447040"/>
                  </a:lnTo>
                  <a:lnTo>
                    <a:pt x="1261224" y="447040"/>
                  </a:lnTo>
                  <a:lnTo>
                    <a:pt x="1305705" y="437748"/>
                  </a:lnTo>
                  <a:lnTo>
                    <a:pt x="1342455" y="412607"/>
                  </a:lnTo>
                  <a:lnTo>
                    <a:pt x="1367453" y="375716"/>
                  </a:lnTo>
                  <a:lnTo>
                    <a:pt x="1376679" y="331177"/>
                  </a:lnTo>
                  <a:lnTo>
                    <a:pt x="1376679" y="110909"/>
                  </a:lnTo>
                  <a:lnTo>
                    <a:pt x="1367453" y="67138"/>
                  </a:lnTo>
                  <a:lnTo>
                    <a:pt x="1342455" y="31951"/>
                  </a:lnTo>
                  <a:lnTo>
                    <a:pt x="1305705" y="8515"/>
                  </a:lnTo>
                  <a:lnTo>
                    <a:pt x="1261224" y="0"/>
                  </a:lnTo>
                  <a:close/>
                </a:path>
              </a:pathLst>
            </a:custGeom>
            <a:solidFill>
              <a:srgbClr val="C82506"/>
            </a:solidFill>
          </p:spPr>
          <p:txBody>
            <a:bodyPr wrap="square" lIns="0" tIns="0" rIns="0" bIns="0" rtlCol="0"/>
            <a:lstStyle/>
            <a:p>
              <a:endParaRPr/>
            </a:p>
          </p:txBody>
        </p:sp>
        <p:sp>
          <p:nvSpPr>
            <p:cNvPr id="46" name="object 45"/>
            <p:cNvSpPr/>
            <p:nvPr/>
          </p:nvSpPr>
          <p:spPr>
            <a:xfrm>
              <a:off x="2618663" y="2112872"/>
              <a:ext cx="1087120" cy="585470"/>
            </a:xfrm>
            <a:custGeom>
              <a:avLst/>
              <a:gdLst/>
              <a:ahLst/>
              <a:cxnLst/>
              <a:rect l="l" t="t" r="r" b="b"/>
              <a:pathLst>
                <a:path w="1087120" h="585470">
                  <a:moveTo>
                    <a:pt x="1087043" y="0"/>
                  </a:moveTo>
                  <a:lnTo>
                    <a:pt x="17891" y="575701"/>
                  </a:lnTo>
                  <a:lnTo>
                    <a:pt x="0" y="585335"/>
                  </a:lnTo>
                </a:path>
              </a:pathLst>
            </a:custGeom>
            <a:ln w="40640">
              <a:solidFill>
                <a:srgbClr val="861001"/>
              </a:solidFill>
            </a:ln>
          </p:spPr>
          <p:txBody>
            <a:bodyPr wrap="square" lIns="0" tIns="0" rIns="0" bIns="0" rtlCol="0"/>
            <a:lstStyle/>
            <a:p>
              <a:endParaRPr/>
            </a:p>
          </p:txBody>
        </p:sp>
        <p:sp>
          <p:nvSpPr>
            <p:cNvPr id="47" name="object 46"/>
            <p:cNvSpPr/>
            <p:nvPr/>
          </p:nvSpPr>
          <p:spPr>
            <a:xfrm>
              <a:off x="2497009" y="2618802"/>
              <a:ext cx="177165" cy="145415"/>
            </a:xfrm>
            <a:custGeom>
              <a:avLst/>
              <a:gdLst/>
              <a:ahLst/>
              <a:cxnLst/>
              <a:rect l="l" t="t" r="r" b="b"/>
              <a:pathLst>
                <a:path w="177164" h="145414">
                  <a:moveTo>
                    <a:pt x="101981" y="0"/>
                  </a:moveTo>
                  <a:lnTo>
                    <a:pt x="0" y="144919"/>
                  </a:lnTo>
                  <a:lnTo>
                    <a:pt x="177114" y="139547"/>
                  </a:lnTo>
                  <a:lnTo>
                    <a:pt x="101981" y="0"/>
                  </a:lnTo>
                  <a:close/>
                </a:path>
              </a:pathLst>
            </a:custGeom>
            <a:solidFill>
              <a:srgbClr val="861001"/>
            </a:solidFill>
          </p:spPr>
          <p:txBody>
            <a:bodyPr wrap="square" lIns="0" tIns="0" rIns="0" bIns="0" rtlCol="0"/>
            <a:lstStyle/>
            <a:p>
              <a:endParaRPr/>
            </a:p>
          </p:txBody>
        </p:sp>
        <p:sp>
          <p:nvSpPr>
            <p:cNvPr id="48" name="object 47"/>
            <p:cNvSpPr/>
            <p:nvPr/>
          </p:nvSpPr>
          <p:spPr>
            <a:xfrm>
              <a:off x="2788729" y="2127706"/>
              <a:ext cx="635000" cy="634999"/>
            </a:xfrm>
            <a:prstGeom prst="rect">
              <a:avLst/>
            </a:prstGeom>
            <a:blipFill>
              <a:blip r:embed="rId10" cstate="print"/>
              <a:stretch>
                <a:fillRect/>
              </a:stretch>
            </a:blipFill>
          </p:spPr>
          <p:txBody>
            <a:bodyPr wrap="square" lIns="0" tIns="0" rIns="0" bIns="0" rtlCol="0"/>
            <a:lstStyle/>
            <a:p>
              <a:endParaRPr/>
            </a:p>
          </p:txBody>
        </p:sp>
        <p:sp>
          <p:nvSpPr>
            <p:cNvPr id="49" name="object 48"/>
            <p:cNvSpPr txBox="1"/>
            <p:nvPr/>
          </p:nvSpPr>
          <p:spPr>
            <a:xfrm>
              <a:off x="1295132" y="2829355"/>
              <a:ext cx="6137275" cy="1535430"/>
            </a:xfrm>
            <a:prstGeom prst="rect">
              <a:avLst/>
            </a:prstGeom>
          </p:spPr>
          <p:txBody>
            <a:bodyPr vert="horz" wrap="square" lIns="0" tIns="12700" rIns="0" bIns="0" rtlCol="0">
              <a:spAutoFit/>
            </a:bodyPr>
            <a:lstStyle/>
            <a:p>
              <a:pPr marL="1216025">
                <a:lnSpc>
                  <a:spcPct val="100000"/>
                </a:lnSpc>
                <a:spcBef>
                  <a:spcPts val="100"/>
                </a:spcBef>
              </a:pPr>
              <a:r>
                <a:rPr sz="2000" dirty="0">
                  <a:solidFill>
                    <a:srgbClr val="FFFFFF"/>
                  </a:solidFill>
                  <a:latin typeface="Arial"/>
                  <a:cs typeface="Arial"/>
                </a:rPr>
                <a:t>system</a:t>
              </a:r>
              <a:endParaRPr sz="2000">
                <a:latin typeface="Arial"/>
                <a:cs typeface="Arial"/>
              </a:endParaRPr>
            </a:p>
            <a:p>
              <a:pPr>
                <a:lnSpc>
                  <a:spcPct val="100000"/>
                </a:lnSpc>
                <a:spcBef>
                  <a:spcPts val="5"/>
                </a:spcBef>
              </a:pPr>
              <a:endParaRPr sz="2100">
                <a:latin typeface="Times New Roman"/>
                <a:cs typeface="Times New Roman"/>
              </a:endParaRPr>
            </a:p>
            <a:p>
              <a:pPr marL="1240155">
                <a:lnSpc>
                  <a:spcPct val="100000"/>
                </a:lnSpc>
              </a:pPr>
              <a:r>
                <a:rPr sz="2000" i="1" spc="-5" dirty="0">
                  <a:latin typeface="Arial"/>
                  <a:cs typeface="Arial"/>
                </a:rPr>
                <a:t>Use </a:t>
              </a:r>
              <a:r>
                <a:rPr sz="2000" i="1" dirty="0">
                  <a:latin typeface="Arial"/>
                  <a:cs typeface="Arial"/>
                </a:rPr>
                <a:t>the </a:t>
              </a:r>
              <a:r>
                <a:rPr sz="2000" i="1" spc="-5" dirty="0">
                  <a:latin typeface="Arial"/>
                  <a:cs typeface="Arial"/>
                </a:rPr>
                <a:t>same </a:t>
              </a:r>
              <a:r>
                <a:rPr sz="2000" i="1" spc="20" dirty="0">
                  <a:latin typeface="Arial"/>
                  <a:cs typeface="Arial"/>
                </a:rPr>
                <a:t>label </a:t>
              </a:r>
              <a:r>
                <a:rPr sz="2000" i="1" dirty="0">
                  <a:latin typeface="Arial"/>
                  <a:cs typeface="Arial"/>
                </a:rPr>
                <a:t>at </a:t>
              </a:r>
              <a:r>
                <a:rPr sz="2000" i="1" spc="-5" dirty="0">
                  <a:latin typeface="Arial"/>
                  <a:cs typeface="Arial"/>
                </a:rPr>
                <a:t>all</a:t>
              </a:r>
              <a:r>
                <a:rPr sz="2000" i="1" spc="-20" dirty="0">
                  <a:latin typeface="Arial"/>
                  <a:cs typeface="Arial"/>
                </a:rPr>
                <a:t> </a:t>
              </a:r>
              <a:r>
                <a:rPr sz="2000" i="1" spc="15" dirty="0">
                  <a:latin typeface="Arial"/>
                  <a:cs typeface="Arial"/>
                </a:rPr>
                <a:t>targets</a:t>
              </a:r>
              <a:endParaRPr sz="2000">
                <a:latin typeface="Arial"/>
                <a:cs typeface="Arial"/>
              </a:endParaRPr>
            </a:p>
            <a:p>
              <a:pPr marL="12700" marR="5080" algn="ctr">
                <a:lnSpc>
                  <a:spcPts val="2260"/>
                </a:lnSpc>
                <a:spcBef>
                  <a:spcPts val="195"/>
                </a:spcBef>
              </a:pPr>
              <a:r>
                <a:rPr sz="2000" b="1" i="1" spc="-5" dirty="0">
                  <a:latin typeface="Arial"/>
                  <a:cs typeface="Arial"/>
                </a:rPr>
                <a:t>Blocks return </a:t>
              </a:r>
              <a:r>
                <a:rPr sz="2000" b="1" i="1" dirty="0">
                  <a:latin typeface="Arial"/>
                  <a:cs typeface="Arial"/>
                </a:rPr>
                <a:t>to </a:t>
              </a:r>
              <a:r>
                <a:rPr sz="2000" b="1" i="1" spc="-5" dirty="0">
                  <a:latin typeface="Arial"/>
                  <a:cs typeface="Arial"/>
                </a:rPr>
                <a:t>the </a:t>
              </a:r>
              <a:r>
                <a:rPr sz="2000" b="1" i="1" dirty="0">
                  <a:latin typeface="Arial"/>
                  <a:cs typeface="Arial"/>
                </a:rPr>
                <a:t>start </a:t>
              </a:r>
              <a:r>
                <a:rPr sz="2000" b="1" i="1" spc="-5" dirty="0">
                  <a:latin typeface="Arial"/>
                  <a:cs typeface="Arial"/>
                </a:rPr>
                <a:t>of direct-only call targets  but not incorrect</a:t>
              </a:r>
              <a:r>
                <a:rPr sz="2000" b="1" i="1" spc="-15" dirty="0">
                  <a:latin typeface="Arial"/>
                  <a:cs typeface="Arial"/>
                </a:rPr>
                <a:t> </a:t>
              </a:r>
              <a:r>
                <a:rPr sz="2000" b="1" i="1" spc="-5" dirty="0">
                  <a:latin typeface="Arial"/>
                  <a:cs typeface="Arial"/>
                </a:rPr>
                <a:t>ones</a:t>
              </a:r>
              <a:endParaRPr sz="2000">
                <a:latin typeface="Arial"/>
                <a:cs typeface="Arial"/>
              </a:endParaRPr>
            </a:p>
          </p:txBody>
        </p:sp>
        <p:sp>
          <p:nvSpPr>
            <p:cNvPr id="50" name="object 49"/>
            <p:cNvSpPr/>
            <p:nvPr/>
          </p:nvSpPr>
          <p:spPr>
            <a:xfrm>
              <a:off x="3707904" y="1988840"/>
              <a:ext cx="2055495" cy="404495"/>
            </a:xfrm>
            <a:custGeom>
              <a:avLst/>
              <a:gdLst/>
              <a:ahLst/>
              <a:cxnLst/>
              <a:rect l="l" t="t" r="r" b="b"/>
              <a:pathLst>
                <a:path w="2055495" h="404495">
                  <a:moveTo>
                    <a:pt x="0" y="77107"/>
                  </a:moveTo>
                  <a:lnTo>
                    <a:pt x="33736" y="106273"/>
                  </a:lnTo>
                  <a:lnTo>
                    <a:pt x="67943" y="134079"/>
                  </a:lnTo>
                  <a:lnTo>
                    <a:pt x="102618" y="160524"/>
                  </a:lnTo>
                  <a:lnTo>
                    <a:pt x="137763" y="185609"/>
                  </a:lnTo>
                  <a:lnTo>
                    <a:pt x="173377" y="209333"/>
                  </a:lnTo>
                  <a:lnTo>
                    <a:pt x="209461" y="231697"/>
                  </a:lnTo>
                  <a:lnTo>
                    <a:pt x="246014" y="252700"/>
                  </a:lnTo>
                  <a:lnTo>
                    <a:pt x="283036" y="272343"/>
                  </a:lnTo>
                  <a:lnTo>
                    <a:pt x="320528" y="290626"/>
                  </a:lnTo>
                  <a:lnTo>
                    <a:pt x="358489" y="307548"/>
                  </a:lnTo>
                  <a:lnTo>
                    <a:pt x="396919" y="323110"/>
                  </a:lnTo>
                  <a:lnTo>
                    <a:pt x="435819" y="337311"/>
                  </a:lnTo>
                  <a:lnTo>
                    <a:pt x="475188" y="350152"/>
                  </a:lnTo>
                  <a:lnTo>
                    <a:pt x="515027" y="361632"/>
                  </a:lnTo>
                  <a:lnTo>
                    <a:pt x="555335" y="371752"/>
                  </a:lnTo>
                  <a:lnTo>
                    <a:pt x="596112" y="380511"/>
                  </a:lnTo>
                  <a:lnTo>
                    <a:pt x="637358" y="387911"/>
                  </a:lnTo>
                  <a:lnTo>
                    <a:pt x="679074" y="393949"/>
                  </a:lnTo>
                  <a:lnTo>
                    <a:pt x="721260" y="398627"/>
                  </a:lnTo>
                  <a:lnTo>
                    <a:pt x="763914" y="401945"/>
                  </a:lnTo>
                  <a:lnTo>
                    <a:pt x="807038" y="403902"/>
                  </a:lnTo>
                  <a:lnTo>
                    <a:pt x="850631" y="404499"/>
                  </a:lnTo>
                  <a:lnTo>
                    <a:pt x="894694" y="403736"/>
                  </a:lnTo>
                  <a:lnTo>
                    <a:pt x="939226" y="401612"/>
                  </a:lnTo>
                  <a:lnTo>
                    <a:pt x="984228" y="398128"/>
                  </a:lnTo>
                  <a:lnTo>
                    <a:pt x="1029698" y="393283"/>
                  </a:lnTo>
                  <a:lnTo>
                    <a:pt x="1075639" y="387078"/>
                  </a:lnTo>
                  <a:lnTo>
                    <a:pt x="1122048" y="379512"/>
                  </a:lnTo>
                  <a:lnTo>
                    <a:pt x="1168927" y="370586"/>
                  </a:lnTo>
                  <a:lnTo>
                    <a:pt x="1216275" y="360299"/>
                  </a:lnTo>
                  <a:lnTo>
                    <a:pt x="1264093" y="348652"/>
                  </a:lnTo>
                  <a:lnTo>
                    <a:pt x="1312380" y="335645"/>
                  </a:lnTo>
                  <a:lnTo>
                    <a:pt x="1361136" y="321277"/>
                  </a:lnTo>
                  <a:lnTo>
                    <a:pt x="1410361" y="305549"/>
                  </a:lnTo>
                  <a:lnTo>
                    <a:pt x="1460056" y="288460"/>
                  </a:lnTo>
                  <a:lnTo>
                    <a:pt x="1510221" y="270011"/>
                  </a:lnTo>
                  <a:lnTo>
                    <a:pt x="1560855" y="250202"/>
                  </a:lnTo>
                  <a:lnTo>
                    <a:pt x="1611958" y="229032"/>
                  </a:lnTo>
                  <a:lnTo>
                    <a:pt x="1663530" y="206501"/>
                  </a:lnTo>
                  <a:lnTo>
                    <a:pt x="1715572" y="182611"/>
                  </a:lnTo>
                  <a:lnTo>
                    <a:pt x="1768083" y="157359"/>
                  </a:lnTo>
                  <a:lnTo>
                    <a:pt x="1821063" y="130748"/>
                  </a:lnTo>
                  <a:lnTo>
                    <a:pt x="1874513" y="102776"/>
                  </a:lnTo>
                  <a:lnTo>
                    <a:pt x="1928432" y="73443"/>
                  </a:lnTo>
                  <a:lnTo>
                    <a:pt x="1982821" y="42750"/>
                  </a:lnTo>
                  <a:lnTo>
                    <a:pt x="2037679" y="10697"/>
                  </a:lnTo>
                  <a:lnTo>
                    <a:pt x="2054997" y="0"/>
                  </a:lnTo>
                </a:path>
              </a:pathLst>
            </a:custGeom>
            <a:ln w="40640">
              <a:solidFill>
                <a:srgbClr val="861001"/>
              </a:solidFill>
            </a:ln>
          </p:spPr>
          <p:txBody>
            <a:bodyPr wrap="square" lIns="0" tIns="0" rIns="0" bIns="0" rtlCol="0"/>
            <a:lstStyle/>
            <a:p>
              <a:endParaRPr/>
            </a:p>
          </p:txBody>
        </p:sp>
        <p:sp>
          <p:nvSpPr>
            <p:cNvPr id="51" name="object 50"/>
            <p:cNvSpPr/>
            <p:nvPr/>
          </p:nvSpPr>
          <p:spPr>
            <a:xfrm>
              <a:off x="5703975" y="1916225"/>
              <a:ext cx="176530" cy="151130"/>
            </a:xfrm>
            <a:custGeom>
              <a:avLst/>
              <a:gdLst/>
              <a:ahLst/>
              <a:cxnLst/>
              <a:rect l="l" t="t" r="r" b="b"/>
              <a:pathLst>
                <a:path w="176529" h="151129">
                  <a:moveTo>
                    <a:pt x="176491" y="0"/>
                  </a:moveTo>
                  <a:lnTo>
                    <a:pt x="0" y="15862"/>
                  </a:lnTo>
                  <a:lnTo>
                    <a:pt x="83286" y="150710"/>
                  </a:lnTo>
                  <a:lnTo>
                    <a:pt x="176491" y="0"/>
                  </a:lnTo>
                  <a:close/>
                </a:path>
              </a:pathLst>
            </a:custGeom>
            <a:solidFill>
              <a:srgbClr val="861001"/>
            </a:solidFill>
          </p:spPr>
          <p:txBody>
            <a:bodyPr wrap="square" lIns="0" tIns="0" rIns="0" bIns="0" rtlCol="0"/>
            <a:lstStyle/>
            <a:p>
              <a:endParaRPr/>
            </a:p>
          </p:txBody>
        </p:sp>
        <p:sp>
          <p:nvSpPr>
            <p:cNvPr id="52" name="object 51"/>
            <p:cNvSpPr/>
            <p:nvPr/>
          </p:nvSpPr>
          <p:spPr>
            <a:xfrm>
              <a:off x="4952936" y="2361487"/>
              <a:ext cx="548639" cy="548640"/>
            </a:xfrm>
            <a:prstGeom prst="rect">
              <a:avLst/>
            </a:prstGeom>
            <a:blipFill>
              <a:blip r:embed="rId11" cstate="print"/>
              <a:stretch>
                <a:fillRect/>
              </a:stretch>
            </a:blipFill>
          </p:spPr>
          <p:txBody>
            <a:bodyPr wrap="square" lIns="0" tIns="0" rIns="0" bIns="0" rtlCol="0"/>
            <a:lstStyle/>
            <a:p>
              <a:endParaRPr/>
            </a:p>
          </p:txBody>
        </p:sp>
        <p:sp>
          <p:nvSpPr>
            <p:cNvPr id="53" name="object 52"/>
            <p:cNvSpPr/>
            <p:nvPr/>
          </p:nvSpPr>
          <p:spPr>
            <a:xfrm>
              <a:off x="4974171" y="2372559"/>
              <a:ext cx="506159" cy="506163"/>
            </a:xfrm>
            <a:prstGeom prst="rect">
              <a:avLst/>
            </a:prstGeom>
            <a:blipFill>
              <a:blip r:embed="rId12" cstate="print"/>
              <a:stretch>
                <a:fillRect/>
              </a:stretch>
            </a:blipFill>
          </p:spPr>
          <p:txBody>
            <a:bodyPr wrap="square" lIns="0" tIns="0" rIns="0" bIns="0" rtlCol="0"/>
            <a:lstStyle/>
            <a:p>
              <a:endParaRPr/>
            </a:p>
          </p:txBody>
        </p:sp>
        <p:sp>
          <p:nvSpPr>
            <p:cNvPr id="54" name="object 53"/>
            <p:cNvSpPr/>
            <p:nvPr/>
          </p:nvSpPr>
          <p:spPr>
            <a:xfrm>
              <a:off x="4974171" y="2372559"/>
              <a:ext cx="506730" cy="506730"/>
            </a:xfrm>
            <a:custGeom>
              <a:avLst/>
              <a:gdLst/>
              <a:ahLst/>
              <a:cxnLst/>
              <a:rect l="l" t="t" r="r" b="b"/>
              <a:pathLst>
                <a:path w="506729" h="506729">
                  <a:moveTo>
                    <a:pt x="274726" y="0"/>
                  </a:moveTo>
                  <a:lnTo>
                    <a:pt x="231433" y="0"/>
                  </a:lnTo>
                  <a:lnTo>
                    <a:pt x="188647" y="7347"/>
                  </a:lnTo>
                  <a:lnTo>
                    <a:pt x="147384" y="22041"/>
                  </a:lnTo>
                  <a:lnTo>
                    <a:pt x="108657" y="44083"/>
                  </a:lnTo>
                  <a:lnTo>
                    <a:pt x="73481" y="73471"/>
                  </a:lnTo>
                  <a:lnTo>
                    <a:pt x="44088" y="108651"/>
                  </a:lnTo>
                  <a:lnTo>
                    <a:pt x="22044" y="147381"/>
                  </a:lnTo>
                  <a:lnTo>
                    <a:pt x="7348" y="188647"/>
                  </a:lnTo>
                  <a:lnTo>
                    <a:pt x="0" y="231434"/>
                  </a:lnTo>
                  <a:lnTo>
                    <a:pt x="0" y="274728"/>
                  </a:lnTo>
                  <a:lnTo>
                    <a:pt x="7348" y="317515"/>
                  </a:lnTo>
                  <a:lnTo>
                    <a:pt x="22044" y="358781"/>
                  </a:lnTo>
                  <a:lnTo>
                    <a:pt x="44088" y="397511"/>
                  </a:lnTo>
                  <a:lnTo>
                    <a:pt x="73481" y="432691"/>
                  </a:lnTo>
                  <a:lnTo>
                    <a:pt x="108657" y="462080"/>
                  </a:lnTo>
                  <a:lnTo>
                    <a:pt x="147384" y="484121"/>
                  </a:lnTo>
                  <a:lnTo>
                    <a:pt x="188647" y="498816"/>
                  </a:lnTo>
                  <a:lnTo>
                    <a:pt x="231433" y="506163"/>
                  </a:lnTo>
                  <a:lnTo>
                    <a:pt x="274726" y="506163"/>
                  </a:lnTo>
                  <a:lnTo>
                    <a:pt x="317513" y="498816"/>
                  </a:lnTo>
                  <a:lnTo>
                    <a:pt x="358778" y="484121"/>
                  </a:lnTo>
                  <a:lnTo>
                    <a:pt x="397508" y="462080"/>
                  </a:lnTo>
                  <a:lnTo>
                    <a:pt x="432688" y="432691"/>
                  </a:lnTo>
                  <a:lnTo>
                    <a:pt x="462076" y="397511"/>
                  </a:lnTo>
                  <a:lnTo>
                    <a:pt x="484118" y="358781"/>
                  </a:lnTo>
                  <a:lnTo>
                    <a:pt x="498812" y="317515"/>
                  </a:lnTo>
                  <a:lnTo>
                    <a:pt x="506159" y="274728"/>
                  </a:lnTo>
                  <a:lnTo>
                    <a:pt x="506159" y="231434"/>
                  </a:lnTo>
                  <a:lnTo>
                    <a:pt x="498812" y="188647"/>
                  </a:lnTo>
                  <a:lnTo>
                    <a:pt x="484118" y="147381"/>
                  </a:lnTo>
                  <a:lnTo>
                    <a:pt x="462076" y="108651"/>
                  </a:lnTo>
                  <a:lnTo>
                    <a:pt x="432688" y="73471"/>
                  </a:lnTo>
                  <a:lnTo>
                    <a:pt x="397508" y="44083"/>
                  </a:lnTo>
                  <a:lnTo>
                    <a:pt x="358778" y="22041"/>
                  </a:lnTo>
                  <a:lnTo>
                    <a:pt x="317513" y="7347"/>
                  </a:lnTo>
                  <a:lnTo>
                    <a:pt x="274726" y="0"/>
                  </a:lnTo>
                  <a:close/>
                </a:path>
              </a:pathLst>
            </a:custGeom>
            <a:solidFill>
              <a:srgbClr val="009CFD">
                <a:alpha val="50000"/>
              </a:srgbClr>
            </a:solidFill>
          </p:spPr>
          <p:txBody>
            <a:bodyPr wrap="square" lIns="0" tIns="0" rIns="0" bIns="0" rtlCol="0"/>
            <a:lstStyle/>
            <a:p>
              <a:endParaRPr/>
            </a:p>
          </p:txBody>
        </p:sp>
        <p:sp>
          <p:nvSpPr>
            <p:cNvPr id="55" name="object 54"/>
            <p:cNvSpPr txBox="1"/>
            <p:nvPr/>
          </p:nvSpPr>
          <p:spPr>
            <a:xfrm>
              <a:off x="5047436" y="2511131"/>
              <a:ext cx="360045" cy="220979"/>
            </a:xfrm>
            <a:prstGeom prst="rect">
              <a:avLst/>
            </a:prstGeom>
          </p:spPr>
          <p:txBody>
            <a:bodyPr vert="horz" wrap="square" lIns="0" tIns="16510" rIns="0" bIns="0" rtlCol="0">
              <a:spAutoFit/>
            </a:bodyPr>
            <a:lstStyle/>
            <a:p>
              <a:pPr marL="12700">
                <a:lnSpc>
                  <a:spcPct val="100000"/>
                </a:lnSpc>
                <a:spcBef>
                  <a:spcPts val="130"/>
                </a:spcBef>
              </a:pPr>
              <a:r>
                <a:rPr sz="1250" spc="20" dirty="0">
                  <a:solidFill>
                    <a:srgbClr val="FFFFFF"/>
                  </a:solidFill>
                  <a:latin typeface="Arial"/>
                  <a:cs typeface="Arial"/>
                </a:rPr>
                <a:t>ok…</a:t>
              </a:r>
              <a:endParaRPr sz="1250">
                <a:latin typeface="Arial"/>
                <a:cs typeface="Arial"/>
              </a:endParaRPr>
            </a:p>
          </p:txBody>
        </p:sp>
      </p:grpSp>
    </p:spTree>
    <p:extLst>
      <p:ext uri="{BB962C8B-B14F-4D97-AF65-F5344CB8AC3E}">
        <p14:creationId xmlns:p14="http://schemas.microsoft.com/office/powerpoint/2010/main" val="359460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2EA61-494A-49DD-8466-6FAD275D6BD0}"/>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E3D96F13-D5CC-4C18-A66D-6875EA8BCAD6}"/>
              </a:ext>
            </a:extLst>
          </p:cNvPr>
          <p:cNvSpPr>
            <a:spLocks noGrp="1"/>
          </p:cNvSpPr>
          <p:nvPr>
            <p:ph idx="1"/>
          </p:nvPr>
        </p:nvSpPr>
        <p:spPr/>
        <p:txBody>
          <a:bodyPr/>
          <a:lstStyle/>
          <a:p>
            <a:r>
              <a:rPr lang="en-US" altLang="zh-CN" dirty="0">
                <a:solidFill>
                  <a:srgbClr val="FF0000"/>
                </a:solidFill>
              </a:rPr>
              <a:t>Introduction to attestation in IoT</a:t>
            </a:r>
          </a:p>
          <a:p>
            <a:r>
              <a:rPr lang="en-US" altLang="zh-CN" dirty="0"/>
              <a:t>Control Flow Attestation</a:t>
            </a:r>
            <a:endParaRPr lang="zh-CN" altLang="en-US" dirty="0"/>
          </a:p>
        </p:txBody>
      </p:sp>
    </p:spTree>
    <p:extLst>
      <p:ext uri="{BB962C8B-B14F-4D97-AF65-F5344CB8AC3E}">
        <p14:creationId xmlns:p14="http://schemas.microsoft.com/office/powerpoint/2010/main" val="86971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Fine-Grained Labeling</a:t>
            </a:r>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1619672" y="2060848"/>
            <a:ext cx="6194984" cy="3544475"/>
            <a:chOff x="1894128" y="2717818"/>
            <a:chExt cx="6194984" cy="3544475"/>
          </a:xfrm>
        </p:grpSpPr>
        <p:sp>
          <p:nvSpPr>
            <p:cNvPr id="5" name="object 3"/>
            <p:cNvSpPr/>
            <p:nvPr/>
          </p:nvSpPr>
          <p:spPr>
            <a:xfrm>
              <a:off x="2085873" y="2718580"/>
              <a:ext cx="1413560" cy="487864"/>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2106193" y="2727960"/>
              <a:ext cx="1374140" cy="447040"/>
            </a:xfrm>
            <a:custGeom>
              <a:avLst/>
              <a:gdLst/>
              <a:ahLst/>
              <a:cxnLst/>
              <a:rect l="l" t="t" r="r" b="b"/>
              <a:pathLst>
                <a:path w="1374139" h="447039">
                  <a:moveTo>
                    <a:pt x="1259433" y="0"/>
                  </a:moveTo>
                  <a:lnTo>
                    <a:pt x="113474" y="0"/>
                  </a:lnTo>
                  <a:lnTo>
                    <a:pt x="69622" y="9039"/>
                  </a:lnTo>
                  <a:lnTo>
                    <a:pt x="34242" y="33628"/>
                  </a:lnTo>
                  <a:lnTo>
                    <a:pt x="10611" y="69967"/>
                  </a:lnTo>
                  <a:lnTo>
                    <a:pt x="2006" y="114261"/>
                  </a:lnTo>
                  <a:lnTo>
                    <a:pt x="0" y="334530"/>
                  </a:lnTo>
                  <a:lnTo>
                    <a:pt x="8918" y="378551"/>
                  </a:lnTo>
                  <a:lnTo>
                    <a:pt x="33239" y="414288"/>
                  </a:lnTo>
                  <a:lnTo>
                    <a:pt x="69308" y="438274"/>
                  </a:lnTo>
                  <a:lnTo>
                    <a:pt x="113474" y="447039"/>
                  </a:lnTo>
                  <a:lnTo>
                    <a:pt x="1259433" y="447039"/>
                  </a:lnTo>
                  <a:lnTo>
                    <a:pt x="1303713" y="438274"/>
                  </a:lnTo>
                  <a:lnTo>
                    <a:pt x="1340023" y="414288"/>
                  </a:lnTo>
                  <a:lnTo>
                    <a:pt x="1364580" y="378551"/>
                  </a:lnTo>
                  <a:lnTo>
                    <a:pt x="1373606" y="334530"/>
                  </a:lnTo>
                  <a:lnTo>
                    <a:pt x="1373606" y="114261"/>
                  </a:lnTo>
                  <a:lnTo>
                    <a:pt x="1364580" y="69967"/>
                  </a:lnTo>
                  <a:lnTo>
                    <a:pt x="1340023" y="33628"/>
                  </a:lnTo>
                  <a:lnTo>
                    <a:pt x="1303713" y="9039"/>
                  </a:lnTo>
                  <a:lnTo>
                    <a:pt x="1259433" y="0"/>
                  </a:lnTo>
                  <a:close/>
                </a:path>
              </a:pathLst>
            </a:custGeom>
            <a:solidFill>
              <a:srgbClr val="0365C0"/>
            </a:solidFill>
          </p:spPr>
          <p:txBody>
            <a:bodyPr wrap="square" lIns="0" tIns="0" rIns="0" bIns="0" rtlCol="0"/>
            <a:lstStyle/>
            <a:p>
              <a:endParaRPr/>
            </a:p>
          </p:txBody>
        </p:sp>
        <p:sp>
          <p:nvSpPr>
            <p:cNvPr id="7" name="object 5"/>
            <p:cNvSpPr/>
            <p:nvPr/>
          </p:nvSpPr>
          <p:spPr>
            <a:xfrm>
              <a:off x="2085873" y="3210858"/>
              <a:ext cx="1413560" cy="487864"/>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2106193" y="3220720"/>
              <a:ext cx="1374140" cy="447040"/>
            </a:xfrm>
            <a:custGeom>
              <a:avLst/>
              <a:gdLst/>
              <a:ahLst/>
              <a:cxnLst/>
              <a:rect l="l" t="t" r="r" b="b"/>
              <a:pathLst>
                <a:path w="1374139" h="447039">
                  <a:moveTo>
                    <a:pt x="1259433" y="0"/>
                  </a:moveTo>
                  <a:lnTo>
                    <a:pt x="113474" y="0"/>
                  </a:lnTo>
                  <a:lnTo>
                    <a:pt x="69622" y="8964"/>
                  </a:lnTo>
                  <a:lnTo>
                    <a:pt x="34242" y="33385"/>
                  </a:lnTo>
                  <a:lnTo>
                    <a:pt x="10611" y="69555"/>
                  </a:lnTo>
                  <a:lnTo>
                    <a:pt x="2006" y="113766"/>
                  </a:lnTo>
                  <a:lnTo>
                    <a:pt x="0" y="334035"/>
                  </a:lnTo>
                  <a:lnTo>
                    <a:pt x="8918" y="378133"/>
                  </a:lnTo>
                  <a:lnTo>
                    <a:pt x="33239" y="414040"/>
                  </a:lnTo>
                  <a:lnTo>
                    <a:pt x="69308" y="438196"/>
                  </a:lnTo>
                  <a:lnTo>
                    <a:pt x="113474" y="447039"/>
                  </a:lnTo>
                  <a:lnTo>
                    <a:pt x="1259433" y="447039"/>
                  </a:lnTo>
                  <a:lnTo>
                    <a:pt x="1303713" y="438196"/>
                  </a:lnTo>
                  <a:lnTo>
                    <a:pt x="1340023" y="414040"/>
                  </a:lnTo>
                  <a:lnTo>
                    <a:pt x="1364580" y="378133"/>
                  </a:lnTo>
                  <a:lnTo>
                    <a:pt x="1373606" y="334035"/>
                  </a:lnTo>
                  <a:lnTo>
                    <a:pt x="1373606" y="113766"/>
                  </a:lnTo>
                  <a:lnTo>
                    <a:pt x="1364580" y="69555"/>
                  </a:lnTo>
                  <a:lnTo>
                    <a:pt x="1340023" y="33385"/>
                  </a:lnTo>
                  <a:lnTo>
                    <a:pt x="1303713" y="8964"/>
                  </a:lnTo>
                  <a:lnTo>
                    <a:pt x="1259433" y="0"/>
                  </a:lnTo>
                  <a:close/>
                </a:path>
              </a:pathLst>
            </a:custGeom>
            <a:solidFill>
              <a:srgbClr val="0365C0"/>
            </a:solidFill>
          </p:spPr>
          <p:txBody>
            <a:bodyPr wrap="square" lIns="0" tIns="0" rIns="0" bIns="0" rtlCol="0"/>
            <a:lstStyle/>
            <a:p>
              <a:endParaRPr/>
            </a:p>
          </p:txBody>
        </p:sp>
        <p:sp>
          <p:nvSpPr>
            <p:cNvPr id="9" name="object 7"/>
            <p:cNvSpPr/>
            <p:nvPr/>
          </p:nvSpPr>
          <p:spPr>
            <a:xfrm>
              <a:off x="2085873" y="3703123"/>
              <a:ext cx="1413560" cy="487864"/>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2106193" y="3713479"/>
              <a:ext cx="1374140" cy="447040"/>
            </a:xfrm>
            <a:custGeom>
              <a:avLst/>
              <a:gdLst/>
              <a:ahLst/>
              <a:cxnLst/>
              <a:rect l="l" t="t" r="r" b="b"/>
              <a:pathLst>
                <a:path w="1374139" h="447039">
                  <a:moveTo>
                    <a:pt x="1259433" y="0"/>
                  </a:moveTo>
                  <a:lnTo>
                    <a:pt x="113474" y="0"/>
                  </a:lnTo>
                  <a:lnTo>
                    <a:pt x="69622" y="8887"/>
                  </a:lnTo>
                  <a:lnTo>
                    <a:pt x="34242" y="33139"/>
                  </a:lnTo>
                  <a:lnTo>
                    <a:pt x="10611" y="69142"/>
                  </a:lnTo>
                  <a:lnTo>
                    <a:pt x="2006" y="113284"/>
                  </a:lnTo>
                  <a:lnTo>
                    <a:pt x="0" y="333552"/>
                  </a:lnTo>
                  <a:lnTo>
                    <a:pt x="8918" y="377725"/>
                  </a:lnTo>
                  <a:lnTo>
                    <a:pt x="33239" y="413799"/>
                  </a:lnTo>
                  <a:lnTo>
                    <a:pt x="69308" y="438121"/>
                  </a:lnTo>
                  <a:lnTo>
                    <a:pt x="113474" y="447040"/>
                  </a:lnTo>
                  <a:lnTo>
                    <a:pt x="1259433" y="447040"/>
                  </a:lnTo>
                  <a:lnTo>
                    <a:pt x="1303713" y="438121"/>
                  </a:lnTo>
                  <a:lnTo>
                    <a:pt x="1340023" y="413799"/>
                  </a:lnTo>
                  <a:lnTo>
                    <a:pt x="1364580" y="377725"/>
                  </a:lnTo>
                  <a:lnTo>
                    <a:pt x="1373606" y="333552"/>
                  </a:lnTo>
                  <a:lnTo>
                    <a:pt x="1373606" y="113284"/>
                  </a:lnTo>
                  <a:lnTo>
                    <a:pt x="1364580" y="69142"/>
                  </a:lnTo>
                  <a:lnTo>
                    <a:pt x="1340023" y="33139"/>
                  </a:lnTo>
                  <a:lnTo>
                    <a:pt x="1303713" y="8887"/>
                  </a:lnTo>
                  <a:lnTo>
                    <a:pt x="1259433" y="0"/>
                  </a:lnTo>
                  <a:close/>
                </a:path>
              </a:pathLst>
            </a:custGeom>
            <a:solidFill>
              <a:srgbClr val="0365C0"/>
            </a:solidFill>
          </p:spPr>
          <p:txBody>
            <a:bodyPr wrap="square" lIns="0" tIns="0" rIns="0" bIns="0" rtlCol="0"/>
            <a:lstStyle/>
            <a:p>
              <a:endParaRPr/>
            </a:p>
          </p:txBody>
        </p:sp>
        <p:sp>
          <p:nvSpPr>
            <p:cNvPr id="11" name="object 9"/>
            <p:cNvSpPr/>
            <p:nvPr/>
          </p:nvSpPr>
          <p:spPr>
            <a:xfrm>
              <a:off x="4322419" y="3014732"/>
              <a:ext cx="1413560" cy="487864"/>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4342739" y="3022600"/>
              <a:ext cx="1372870" cy="447040"/>
            </a:xfrm>
            <a:custGeom>
              <a:avLst/>
              <a:gdLst/>
              <a:ahLst/>
              <a:cxnLst/>
              <a:rect l="l" t="t" r="r" b="b"/>
              <a:pathLst>
                <a:path w="1372870" h="447039">
                  <a:moveTo>
                    <a:pt x="1259433" y="0"/>
                  </a:moveTo>
                  <a:lnTo>
                    <a:pt x="113474" y="0"/>
                  </a:lnTo>
                  <a:lnTo>
                    <a:pt x="69411" y="9275"/>
                  </a:lnTo>
                  <a:lnTo>
                    <a:pt x="33569" y="34383"/>
                  </a:lnTo>
                  <a:lnTo>
                    <a:pt x="9475" y="71242"/>
                  </a:lnTo>
                  <a:lnTo>
                    <a:pt x="660" y="115773"/>
                  </a:lnTo>
                  <a:lnTo>
                    <a:pt x="0" y="336041"/>
                  </a:lnTo>
                  <a:lnTo>
                    <a:pt x="8918" y="379826"/>
                  </a:lnTo>
                  <a:lnTo>
                    <a:pt x="33239" y="415043"/>
                  </a:lnTo>
                  <a:lnTo>
                    <a:pt x="69308" y="438510"/>
                  </a:lnTo>
                  <a:lnTo>
                    <a:pt x="113474" y="447039"/>
                  </a:lnTo>
                  <a:lnTo>
                    <a:pt x="1259433" y="447039"/>
                  </a:lnTo>
                  <a:lnTo>
                    <a:pt x="1303503" y="438510"/>
                  </a:lnTo>
                  <a:lnTo>
                    <a:pt x="1339349" y="415043"/>
                  </a:lnTo>
                  <a:lnTo>
                    <a:pt x="1363444" y="379826"/>
                  </a:lnTo>
                  <a:lnTo>
                    <a:pt x="1372260" y="336041"/>
                  </a:lnTo>
                  <a:lnTo>
                    <a:pt x="1372260" y="115773"/>
                  </a:lnTo>
                  <a:lnTo>
                    <a:pt x="1363444" y="71242"/>
                  </a:lnTo>
                  <a:lnTo>
                    <a:pt x="1339349" y="34383"/>
                  </a:lnTo>
                  <a:lnTo>
                    <a:pt x="1303503" y="9275"/>
                  </a:lnTo>
                  <a:lnTo>
                    <a:pt x="1259433" y="0"/>
                  </a:lnTo>
                  <a:close/>
                </a:path>
              </a:pathLst>
            </a:custGeom>
            <a:solidFill>
              <a:srgbClr val="773F9B"/>
            </a:solidFill>
          </p:spPr>
          <p:txBody>
            <a:bodyPr wrap="square" lIns="0" tIns="0" rIns="0" bIns="0" rtlCol="0"/>
            <a:lstStyle/>
            <a:p>
              <a:endParaRPr/>
            </a:p>
          </p:txBody>
        </p:sp>
        <p:sp>
          <p:nvSpPr>
            <p:cNvPr id="13" name="object 11"/>
            <p:cNvSpPr/>
            <p:nvPr/>
          </p:nvSpPr>
          <p:spPr>
            <a:xfrm>
              <a:off x="4322419" y="3507009"/>
              <a:ext cx="1413560" cy="487864"/>
            </a:xfrm>
            <a:prstGeom prst="rect">
              <a:avLst/>
            </a:prstGeom>
            <a:blipFill>
              <a:blip r:embed="rId6" cstate="print"/>
              <a:stretch>
                <a:fillRect/>
              </a:stretch>
            </a:blipFill>
          </p:spPr>
          <p:txBody>
            <a:bodyPr wrap="square" lIns="0" tIns="0" rIns="0" bIns="0" rtlCol="0"/>
            <a:lstStyle/>
            <a:p>
              <a:endParaRPr/>
            </a:p>
          </p:txBody>
        </p:sp>
        <p:sp>
          <p:nvSpPr>
            <p:cNvPr id="14" name="object 12"/>
            <p:cNvSpPr/>
            <p:nvPr/>
          </p:nvSpPr>
          <p:spPr>
            <a:xfrm>
              <a:off x="4342739" y="3515359"/>
              <a:ext cx="1372870" cy="447040"/>
            </a:xfrm>
            <a:custGeom>
              <a:avLst/>
              <a:gdLst/>
              <a:ahLst/>
              <a:cxnLst/>
              <a:rect l="l" t="t" r="r" b="b"/>
              <a:pathLst>
                <a:path w="1372870" h="447039">
                  <a:moveTo>
                    <a:pt x="1259433" y="0"/>
                  </a:moveTo>
                  <a:lnTo>
                    <a:pt x="113474" y="0"/>
                  </a:lnTo>
                  <a:lnTo>
                    <a:pt x="69411" y="9200"/>
                  </a:lnTo>
                  <a:lnTo>
                    <a:pt x="33569" y="34142"/>
                  </a:lnTo>
                  <a:lnTo>
                    <a:pt x="9475" y="70835"/>
                  </a:lnTo>
                  <a:lnTo>
                    <a:pt x="660" y="115290"/>
                  </a:lnTo>
                  <a:lnTo>
                    <a:pt x="0" y="335559"/>
                  </a:lnTo>
                  <a:lnTo>
                    <a:pt x="8918" y="379413"/>
                  </a:lnTo>
                  <a:lnTo>
                    <a:pt x="33239" y="414797"/>
                  </a:lnTo>
                  <a:lnTo>
                    <a:pt x="69308" y="438432"/>
                  </a:lnTo>
                  <a:lnTo>
                    <a:pt x="113474" y="447039"/>
                  </a:lnTo>
                  <a:lnTo>
                    <a:pt x="1259433" y="447039"/>
                  </a:lnTo>
                  <a:lnTo>
                    <a:pt x="1303503" y="438432"/>
                  </a:lnTo>
                  <a:lnTo>
                    <a:pt x="1339349" y="414797"/>
                  </a:lnTo>
                  <a:lnTo>
                    <a:pt x="1363444" y="379413"/>
                  </a:lnTo>
                  <a:lnTo>
                    <a:pt x="1372260" y="335559"/>
                  </a:lnTo>
                  <a:lnTo>
                    <a:pt x="1372260" y="115290"/>
                  </a:lnTo>
                  <a:lnTo>
                    <a:pt x="1363444" y="70835"/>
                  </a:lnTo>
                  <a:lnTo>
                    <a:pt x="1339349" y="34142"/>
                  </a:lnTo>
                  <a:lnTo>
                    <a:pt x="1303503" y="9200"/>
                  </a:lnTo>
                  <a:lnTo>
                    <a:pt x="1259433" y="0"/>
                  </a:lnTo>
                  <a:close/>
                </a:path>
              </a:pathLst>
            </a:custGeom>
            <a:solidFill>
              <a:srgbClr val="773F9B"/>
            </a:solidFill>
          </p:spPr>
          <p:txBody>
            <a:bodyPr wrap="square" lIns="0" tIns="0" rIns="0" bIns="0" rtlCol="0"/>
            <a:lstStyle/>
            <a:p>
              <a:endParaRPr/>
            </a:p>
          </p:txBody>
        </p:sp>
        <p:sp>
          <p:nvSpPr>
            <p:cNvPr id="15" name="object 13"/>
            <p:cNvSpPr/>
            <p:nvPr/>
          </p:nvSpPr>
          <p:spPr>
            <a:xfrm>
              <a:off x="6558965" y="2717818"/>
              <a:ext cx="1413560" cy="487864"/>
            </a:xfrm>
            <a:prstGeom prst="rect">
              <a:avLst/>
            </a:prstGeom>
            <a:blipFill>
              <a:blip r:embed="rId7" cstate="print"/>
              <a:stretch>
                <a:fillRect/>
              </a:stretch>
            </a:blipFill>
          </p:spPr>
          <p:txBody>
            <a:bodyPr wrap="square" lIns="0" tIns="0" rIns="0" bIns="0" rtlCol="0"/>
            <a:lstStyle/>
            <a:p>
              <a:endParaRPr/>
            </a:p>
          </p:txBody>
        </p:sp>
        <p:sp>
          <p:nvSpPr>
            <p:cNvPr id="16" name="object 14"/>
            <p:cNvSpPr/>
            <p:nvPr/>
          </p:nvSpPr>
          <p:spPr>
            <a:xfrm>
              <a:off x="6578600" y="2727960"/>
              <a:ext cx="1371600" cy="447040"/>
            </a:xfrm>
            <a:custGeom>
              <a:avLst/>
              <a:gdLst/>
              <a:ahLst/>
              <a:cxnLst/>
              <a:rect l="l" t="t" r="r" b="b"/>
              <a:pathLst>
                <a:path w="1371600" h="447039">
                  <a:moveTo>
                    <a:pt x="1260119" y="0"/>
                  </a:moveTo>
                  <a:lnTo>
                    <a:pt x="114173" y="0"/>
                  </a:lnTo>
                  <a:lnTo>
                    <a:pt x="69892" y="8920"/>
                  </a:lnTo>
                  <a:lnTo>
                    <a:pt x="33583" y="33245"/>
                  </a:lnTo>
                  <a:lnTo>
                    <a:pt x="9025" y="69319"/>
                  </a:lnTo>
                  <a:lnTo>
                    <a:pt x="0" y="113487"/>
                  </a:lnTo>
                  <a:lnTo>
                    <a:pt x="685" y="333755"/>
                  </a:lnTo>
                  <a:lnTo>
                    <a:pt x="9604" y="377897"/>
                  </a:lnTo>
                  <a:lnTo>
                    <a:pt x="33926" y="413900"/>
                  </a:lnTo>
                  <a:lnTo>
                    <a:pt x="69999" y="438152"/>
                  </a:lnTo>
                  <a:lnTo>
                    <a:pt x="114173" y="447039"/>
                  </a:lnTo>
                  <a:lnTo>
                    <a:pt x="1260119" y="447039"/>
                  </a:lnTo>
                  <a:lnTo>
                    <a:pt x="1303979" y="438152"/>
                  </a:lnTo>
                  <a:lnTo>
                    <a:pt x="1339362" y="413900"/>
                  </a:lnTo>
                  <a:lnTo>
                    <a:pt x="1362994" y="377897"/>
                  </a:lnTo>
                  <a:lnTo>
                    <a:pt x="1371600" y="333755"/>
                  </a:lnTo>
                  <a:lnTo>
                    <a:pt x="1371600" y="113487"/>
                  </a:lnTo>
                  <a:lnTo>
                    <a:pt x="1362994" y="69319"/>
                  </a:lnTo>
                  <a:lnTo>
                    <a:pt x="1339362" y="33245"/>
                  </a:lnTo>
                  <a:lnTo>
                    <a:pt x="1303979" y="8920"/>
                  </a:lnTo>
                  <a:lnTo>
                    <a:pt x="1260119" y="0"/>
                  </a:lnTo>
                  <a:close/>
                </a:path>
              </a:pathLst>
            </a:custGeom>
            <a:solidFill>
              <a:srgbClr val="00882B"/>
            </a:solidFill>
          </p:spPr>
          <p:txBody>
            <a:bodyPr wrap="square" lIns="0" tIns="0" rIns="0" bIns="0" rtlCol="0"/>
            <a:lstStyle/>
            <a:p>
              <a:endParaRPr/>
            </a:p>
          </p:txBody>
        </p:sp>
        <p:sp>
          <p:nvSpPr>
            <p:cNvPr id="17" name="object 15"/>
            <p:cNvSpPr/>
            <p:nvPr/>
          </p:nvSpPr>
          <p:spPr>
            <a:xfrm>
              <a:off x="6528486" y="3674167"/>
              <a:ext cx="1413560" cy="487864"/>
            </a:xfrm>
            <a:prstGeom prst="rect">
              <a:avLst/>
            </a:prstGeom>
            <a:blipFill>
              <a:blip r:embed="rId8" cstate="print"/>
              <a:stretch>
                <a:fillRect/>
              </a:stretch>
            </a:blipFill>
          </p:spPr>
          <p:txBody>
            <a:bodyPr wrap="square" lIns="0" tIns="0" rIns="0" bIns="0" rtlCol="0"/>
            <a:lstStyle/>
            <a:p>
              <a:endParaRPr/>
            </a:p>
          </p:txBody>
        </p:sp>
        <p:sp>
          <p:nvSpPr>
            <p:cNvPr id="18" name="object 16"/>
            <p:cNvSpPr/>
            <p:nvPr/>
          </p:nvSpPr>
          <p:spPr>
            <a:xfrm>
              <a:off x="6548119" y="3683000"/>
              <a:ext cx="1371600" cy="447040"/>
            </a:xfrm>
            <a:custGeom>
              <a:avLst/>
              <a:gdLst/>
              <a:ahLst/>
              <a:cxnLst/>
              <a:rect l="l" t="t" r="r" b="b"/>
              <a:pathLst>
                <a:path w="1371600" h="447039">
                  <a:moveTo>
                    <a:pt x="1260119" y="0"/>
                  </a:moveTo>
                  <a:lnTo>
                    <a:pt x="114173" y="0"/>
                  </a:lnTo>
                  <a:lnTo>
                    <a:pt x="69892" y="9125"/>
                  </a:lnTo>
                  <a:lnTo>
                    <a:pt x="33583" y="33901"/>
                  </a:lnTo>
                  <a:lnTo>
                    <a:pt x="9025" y="70428"/>
                  </a:lnTo>
                  <a:lnTo>
                    <a:pt x="0" y="114808"/>
                  </a:lnTo>
                  <a:lnTo>
                    <a:pt x="685" y="335076"/>
                  </a:lnTo>
                  <a:lnTo>
                    <a:pt x="9604" y="379006"/>
                  </a:lnTo>
                  <a:lnTo>
                    <a:pt x="33926" y="414556"/>
                  </a:lnTo>
                  <a:lnTo>
                    <a:pt x="69999" y="438357"/>
                  </a:lnTo>
                  <a:lnTo>
                    <a:pt x="114173" y="447039"/>
                  </a:lnTo>
                  <a:lnTo>
                    <a:pt x="1260119" y="447039"/>
                  </a:lnTo>
                  <a:lnTo>
                    <a:pt x="1303979" y="438357"/>
                  </a:lnTo>
                  <a:lnTo>
                    <a:pt x="1339362" y="414556"/>
                  </a:lnTo>
                  <a:lnTo>
                    <a:pt x="1362994" y="379006"/>
                  </a:lnTo>
                  <a:lnTo>
                    <a:pt x="1371600" y="335076"/>
                  </a:lnTo>
                  <a:lnTo>
                    <a:pt x="1371600" y="114808"/>
                  </a:lnTo>
                  <a:lnTo>
                    <a:pt x="1362994" y="70428"/>
                  </a:lnTo>
                  <a:lnTo>
                    <a:pt x="1339362" y="33901"/>
                  </a:lnTo>
                  <a:lnTo>
                    <a:pt x="1303979" y="9125"/>
                  </a:lnTo>
                  <a:lnTo>
                    <a:pt x="1260119" y="0"/>
                  </a:lnTo>
                  <a:close/>
                </a:path>
              </a:pathLst>
            </a:custGeom>
            <a:solidFill>
              <a:srgbClr val="DE6A10"/>
            </a:solidFill>
          </p:spPr>
          <p:txBody>
            <a:bodyPr wrap="square" lIns="0" tIns="0" rIns="0" bIns="0" rtlCol="0"/>
            <a:lstStyle/>
            <a:p>
              <a:endParaRPr/>
            </a:p>
          </p:txBody>
        </p:sp>
        <p:sp>
          <p:nvSpPr>
            <p:cNvPr id="19" name="object 17"/>
            <p:cNvSpPr/>
            <p:nvPr/>
          </p:nvSpPr>
          <p:spPr>
            <a:xfrm>
              <a:off x="4180847" y="3091182"/>
              <a:ext cx="71120" cy="0"/>
            </a:xfrm>
            <a:custGeom>
              <a:avLst/>
              <a:gdLst/>
              <a:ahLst/>
              <a:cxnLst/>
              <a:rect l="l" t="t" r="r" b="b"/>
              <a:pathLst>
                <a:path w="71120">
                  <a:moveTo>
                    <a:pt x="0" y="0"/>
                  </a:moveTo>
                  <a:lnTo>
                    <a:pt x="71109" y="0"/>
                  </a:lnTo>
                </a:path>
              </a:pathLst>
            </a:custGeom>
            <a:ln w="5088">
              <a:solidFill>
                <a:srgbClr val="A6AAA9"/>
              </a:solidFill>
            </a:ln>
          </p:spPr>
          <p:txBody>
            <a:bodyPr wrap="square" lIns="0" tIns="0" rIns="0" bIns="0" rtlCol="0"/>
            <a:lstStyle/>
            <a:p>
              <a:endParaRPr/>
            </a:p>
          </p:txBody>
        </p:sp>
        <p:sp>
          <p:nvSpPr>
            <p:cNvPr id="20" name="object 18"/>
            <p:cNvSpPr/>
            <p:nvPr/>
          </p:nvSpPr>
          <p:spPr>
            <a:xfrm>
              <a:off x="3482340" y="3078482"/>
              <a:ext cx="0" cy="25400"/>
            </a:xfrm>
            <a:custGeom>
              <a:avLst/>
              <a:gdLst/>
              <a:ahLst/>
              <a:cxnLst/>
              <a:rect l="l" t="t" r="r" b="b"/>
              <a:pathLst>
                <a:path h="25400">
                  <a:moveTo>
                    <a:pt x="0" y="0"/>
                  </a:moveTo>
                  <a:lnTo>
                    <a:pt x="0" y="25400"/>
                  </a:lnTo>
                </a:path>
              </a:pathLst>
            </a:custGeom>
            <a:ln w="5088">
              <a:solidFill>
                <a:srgbClr val="A6AAA9"/>
              </a:solidFill>
            </a:ln>
          </p:spPr>
          <p:txBody>
            <a:bodyPr wrap="square" lIns="0" tIns="0" rIns="0" bIns="0" rtlCol="0"/>
            <a:lstStyle/>
            <a:p>
              <a:endParaRPr/>
            </a:p>
          </p:txBody>
        </p:sp>
        <p:sp>
          <p:nvSpPr>
            <p:cNvPr id="21" name="object 19"/>
            <p:cNvSpPr/>
            <p:nvPr/>
          </p:nvSpPr>
          <p:spPr>
            <a:xfrm>
              <a:off x="4239259" y="3039364"/>
              <a:ext cx="104139" cy="104139"/>
            </a:xfrm>
            <a:custGeom>
              <a:avLst/>
              <a:gdLst/>
              <a:ahLst/>
              <a:cxnLst/>
              <a:rect l="l" t="t" r="r" b="b"/>
              <a:pathLst>
                <a:path w="104139" h="104139">
                  <a:moveTo>
                    <a:pt x="0" y="0"/>
                  </a:moveTo>
                  <a:lnTo>
                    <a:pt x="0" y="103632"/>
                  </a:lnTo>
                  <a:lnTo>
                    <a:pt x="103631" y="51815"/>
                  </a:lnTo>
                  <a:lnTo>
                    <a:pt x="0" y="0"/>
                  </a:lnTo>
                  <a:close/>
                </a:path>
              </a:pathLst>
            </a:custGeom>
            <a:solidFill>
              <a:srgbClr val="A6AAA9"/>
            </a:solidFill>
          </p:spPr>
          <p:txBody>
            <a:bodyPr wrap="square" lIns="0" tIns="0" rIns="0" bIns="0" rtlCol="0"/>
            <a:lstStyle/>
            <a:p>
              <a:endParaRPr/>
            </a:p>
          </p:txBody>
        </p:sp>
        <p:sp>
          <p:nvSpPr>
            <p:cNvPr id="22" name="object 20"/>
            <p:cNvSpPr/>
            <p:nvPr/>
          </p:nvSpPr>
          <p:spPr>
            <a:xfrm>
              <a:off x="3477805" y="3221438"/>
              <a:ext cx="779145" cy="395605"/>
            </a:xfrm>
            <a:custGeom>
              <a:avLst/>
              <a:gdLst/>
              <a:ahLst/>
              <a:cxnLst/>
              <a:rect l="l" t="t" r="r" b="b"/>
              <a:pathLst>
                <a:path w="779145" h="395604">
                  <a:moveTo>
                    <a:pt x="0" y="394988"/>
                  </a:moveTo>
                  <a:lnTo>
                    <a:pt x="767653" y="5743"/>
                  </a:lnTo>
                  <a:lnTo>
                    <a:pt x="778980" y="0"/>
                  </a:lnTo>
                </a:path>
              </a:pathLst>
            </a:custGeom>
            <a:ln w="25399">
              <a:solidFill>
                <a:srgbClr val="A6AAA9"/>
              </a:solidFill>
            </a:ln>
          </p:spPr>
          <p:txBody>
            <a:bodyPr wrap="square" lIns="0" tIns="0" rIns="0" bIns="0" rtlCol="0"/>
            <a:lstStyle/>
            <a:p>
              <a:endParaRPr/>
            </a:p>
          </p:txBody>
        </p:sp>
        <p:sp>
          <p:nvSpPr>
            <p:cNvPr id="23" name="object 21"/>
            <p:cNvSpPr/>
            <p:nvPr/>
          </p:nvSpPr>
          <p:spPr>
            <a:xfrm>
              <a:off x="4222026" y="3180308"/>
              <a:ext cx="116205" cy="93345"/>
            </a:xfrm>
            <a:custGeom>
              <a:avLst/>
              <a:gdLst/>
              <a:ahLst/>
              <a:cxnLst/>
              <a:rect l="l" t="t" r="r" b="b"/>
              <a:pathLst>
                <a:path w="116204" h="93345">
                  <a:moveTo>
                    <a:pt x="115862" y="0"/>
                  </a:moveTo>
                  <a:lnTo>
                    <a:pt x="0" y="647"/>
                  </a:lnTo>
                  <a:lnTo>
                    <a:pt x="46875" y="93078"/>
                  </a:lnTo>
                  <a:lnTo>
                    <a:pt x="115862" y="0"/>
                  </a:lnTo>
                  <a:close/>
                </a:path>
              </a:pathLst>
            </a:custGeom>
            <a:solidFill>
              <a:srgbClr val="A6AAA9"/>
            </a:solidFill>
          </p:spPr>
          <p:txBody>
            <a:bodyPr wrap="square" lIns="0" tIns="0" rIns="0" bIns="0" rtlCol="0"/>
            <a:lstStyle/>
            <a:p>
              <a:endParaRPr/>
            </a:p>
          </p:txBody>
        </p:sp>
        <p:sp>
          <p:nvSpPr>
            <p:cNvPr id="24" name="object 22"/>
            <p:cNvSpPr/>
            <p:nvPr/>
          </p:nvSpPr>
          <p:spPr>
            <a:xfrm>
              <a:off x="5726150" y="2845987"/>
              <a:ext cx="784225" cy="525780"/>
            </a:xfrm>
            <a:custGeom>
              <a:avLst/>
              <a:gdLst/>
              <a:ahLst/>
              <a:cxnLst/>
              <a:rect l="l" t="t" r="r" b="b"/>
              <a:pathLst>
                <a:path w="784225" h="525779">
                  <a:moveTo>
                    <a:pt x="0" y="525328"/>
                  </a:moveTo>
                  <a:lnTo>
                    <a:pt x="773519" y="7069"/>
                  </a:lnTo>
                  <a:lnTo>
                    <a:pt x="784070" y="0"/>
                  </a:lnTo>
                </a:path>
              </a:pathLst>
            </a:custGeom>
            <a:ln w="25400">
              <a:solidFill>
                <a:srgbClr val="A6AAA9"/>
              </a:solidFill>
            </a:ln>
          </p:spPr>
          <p:txBody>
            <a:bodyPr wrap="square" lIns="0" tIns="0" rIns="0" bIns="0" rtlCol="0"/>
            <a:lstStyle/>
            <a:p>
              <a:endParaRPr/>
            </a:p>
          </p:txBody>
        </p:sp>
        <p:sp>
          <p:nvSpPr>
            <p:cNvPr id="25" name="object 23"/>
            <p:cNvSpPr/>
            <p:nvPr/>
          </p:nvSpPr>
          <p:spPr>
            <a:xfrm>
              <a:off x="6470827" y="2795371"/>
              <a:ext cx="114935" cy="100965"/>
            </a:xfrm>
            <a:custGeom>
              <a:avLst/>
              <a:gdLst/>
              <a:ahLst/>
              <a:cxnLst/>
              <a:rect l="l" t="t" r="r" b="b"/>
              <a:pathLst>
                <a:path w="114934" h="100964">
                  <a:moveTo>
                    <a:pt x="114934" y="0"/>
                  </a:moveTo>
                  <a:lnTo>
                    <a:pt x="0" y="14643"/>
                  </a:lnTo>
                  <a:lnTo>
                    <a:pt x="57683" y="100736"/>
                  </a:lnTo>
                  <a:lnTo>
                    <a:pt x="114934" y="0"/>
                  </a:lnTo>
                  <a:close/>
                </a:path>
              </a:pathLst>
            </a:custGeom>
            <a:solidFill>
              <a:srgbClr val="A6AAA9"/>
            </a:solidFill>
          </p:spPr>
          <p:txBody>
            <a:bodyPr wrap="square" lIns="0" tIns="0" rIns="0" bIns="0" rtlCol="0"/>
            <a:lstStyle/>
            <a:p>
              <a:endParaRPr/>
            </a:p>
          </p:txBody>
        </p:sp>
        <p:sp>
          <p:nvSpPr>
            <p:cNvPr id="26" name="object 24"/>
            <p:cNvSpPr/>
            <p:nvPr/>
          </p:nvSpPr>
          <p:spPr>
            <a:xfrm>
              <a:off x="5726150" y="3371456"/>
              <a:ext cx="772160" cy="282575"/>
            </a:xfrm>
            <a:custGeom>
              <a:avLst/>
              <a:gdLst/>
              <a:ahLst/>
              <a:cxnLst/>
              <a:rect l="l" t="t" r="r" b="b"/>
              <a:pathLst>
                <a:path w="772160" h="282575">
                  <a:moveTo>
                    <a:pt x="0" y="0"/>
                  </a:moveTo>
                  <a:lnTo>
                    <a:pt x="759680" y="277886"/>
                  </a:lnTo>
                  <a:lnTo>
                    <a:pt x="771607" y="282249"/>
                  </a:lnTo>
                </a:path>
              </a:pathLst>
            </a:custGeom>
            <a:ln w="25400">
              <a:solidFill>
                <a:srgbClr val="A6AAA9"/>
              </a:solidFill>
            </a:ln>
          </p:spPr>
          <p:txBody>
            <a:bodyPr wrap="square" lIns="0" tIns="0" rIns="0" bIns="0" rtlCol="0"/>
            <a:lstStyle/>
            <a:p>
              <a:endParaRPr/>
            </a:p>
          </p:txBody>
        </p:sp>
        <p:sp>
          <p:nvSpPr>
            <p:cNvPr id="27" name="object 25"/>
            <p:cNvSpPr/>
            <p:nvPr/>
          </p:nvSpPr>
          <p:spPr>
            <a:xfrm>
              <a:off x="6468033" y="3600678"/>
              <a:ext cx="115570" cy="97790"/>
            </a:xfrm>
            <a:custGeom>
              <a:avLst/>
              <a:gdLst/>
              <a:ahLst/>
              <a:cxnLst/>
              <a:rect l="l" t="t" r="r" b="b"/>
              <a:pathLst>
                <a:path w="115570" h="97789">
                  <a:moveTo>
                    <a:pt x="35598" y="0"/>
                  </a:moveTo>
                  <a:lnTo>
                    <a:pt x="0" y="97332"/>
                  </a:lnTo>
                  <a:lnTo>
                    <a:pt x="115125" y="84264"/>
                  </a:lnTo>
                  <a:lnTo>
                    <a:pt x="35598" y="0"/>
                  </a:lnTo>
                  <a:close/>
                </a:path>
              </a:pathLst>
            </a:custGeom>
            <a:solidFill>
              <a:srgbClr val="A6AAA9"/>
            </a:solidFill>
          </p:spPr>
          <p:txBody>
            <a:bodyPr wrap="square" lIns="0" tIns="0" rIns="0" bIns="0" rtlCol="0"/>
            <a:lstStyle/>
            <a:p>
              <a:endParaRPr/>
            </a:p>
          </p:txBody>
        </p:sp>
        <p:sp>
          <p:nvSpPr>
            <p:cNvPr id="28" name="object 26"/>
            <p:cNvSpPr/>
            <p:nvPr/>
          </p:nvSpPr>
          <p:spPr>
            <a:xfrm>
              <a:off x="3535282" y="3276660"/>
              <a:ext cx="815975" cy="631825"/>
            </a:xfrm>
            <a:custGeom>
              <a:avLst/>
              <a:gdLst/>
              <a:ahLst/>
              <a:cxnLst/>
              <a:rect l="l" t="t" r="r" b="b"/>
              <a:pathLst>
                <a:path w="815975" h="631825">
                  <a:moveTo>
                    <a:pt x="815915" y="631281"/>
                  </a:moveTo>
                  <a:lnTo>
                    <a:pt x="10044" y="7771"/>
                  </a:lnTo>
                  <a:lnTo>
                    <a:pt x="0" y="0"/>
                  </a:lnTo>
                </a:path>
              </a:pathLst>
            </a:custGeom>
            <a:ln w="25400">
              <a:solidFill>
                <a:srgbClr val="A6AAA9"/>
              </a:solidFill>
            </a:ln>
          </p:spPr>
          <p:txBody>
            <a:bodyPr wrap="square" lIns="0" tIns="0" rIns="0" bIns="0" rtlCol="0"/>
            <a:lstStyle/>
            <a:p>
              <a:endParaRPr/>
            </a:p>
          </p:txBody>
        </p:sp>
        <p:sp>
          <p:nvSpPr>
            <p:cNvPr id="29" name="object 27"/>
            <p:cNvSpPr/>
            <p:nvPr/>
          </p:nvSpPr>
          <p:spPr>
            <a:xfrm>
              <a:off x="3463366" y="3221012"/>
              <a:ext cx="114300" cy="104775"/>
            </a:xfrm>
            <a:custGeom>
              <a:avLst/>
              <a:gdLst/>
              <a:ahLst/>
              <a:cxnLst/>
              <a:rect l="l" t="t" r="r" b="b"/>
              <a:pathLst>
                <a:path w="114300" h="104775">
                  <a:moveTo>
                    <a:pt x="0" y="0"/>
                  </a:moveTo>
                  <a:lnTo>
                    <a:pt x="50253" y="104394"/>
                  </a:lnTo>
                  <a:lnTo>
                    <a:pt x="113677" y="22440"/>
                  </a:lnTo>
                  <a:lnTo>
                    <a:pt x="0" y="0"/>
                  </a:lnTo>
                  <a:close/>
                </a:path>
              </a:pathLst>
            </a:custGeom>
            <a:solidFill>
              <a:srgbClr val="A6AAA9"/>
            </a:solidFill>
          </p:spPr>
          <p:txBody>
            <a:bodyPr wrap="square" lIns="0" tIns="0" rIns="0" bIns="0" rtlCol="0"/>
            <a:lstStyle/>
            <a:p>
              <a:endParaRPr/>
            </a:p>
          </p:txBody>
        </p:sp>
        <p:sp>
          <p:nvSpPr>
            <p:cNvPr id="30" name="object 28"/>
            <p:cNvSpPr/>
            <p:nvPr/>
          </p:nvSpPr>
          <p:spPr>
            <a:xfrm>
              <a:off x="3551350" y="3735315"/>
              <a:ext cx="792480" cy="198120"/>
            </a:xfrm>
            <a:custGeom>
              <a:avLst/>
              <a:gdLst/>
              <a:ahLst/>
              <a:cxnLst/>
              <a:rect l="l" t="t" r="r" b="b"/>
              <a:pathLst>
                <a:path w="792479" h="198120">
                  <a:moveTo>
                    <a:pt x="792430" y="197912"/>
                  </a:moveTo>
                  <a:lnTo>
                    <a:pt x="12321" y="3077"/>
                  </a:lnTo>
                  <a:lnTo>
                    <a:pt x="0" y="0"/>
                  </a:lnTo>
                </a:path>
              </a:pathLst>
            </a:custGeom>
            <a:ln w="25399">
              <a:solidFill>
                <a:srgbClr val="A6AAA9"/>
              </a:solidFill>
            </a:ln>
          </p:spPr>
          <p:txBody>
            <a:bodyPr wrap="square" lIns="0" tIns="0" rIns="0" bIns="0" rtlCol="0"/>
            <a:lstStyle/>
            <a:p>
              <a:endParaRPr/>
            </a:p>
          </p:txBody>
        </p:sp>
        <p:sp>
          <p:nvSpPr>
            <p:cNvPr id="31" name="object 29"/>
            <p:cNvSpPr/>
            <p:nvPr/>
          </p:nvSpPr>
          <p:spPr>
            <a:xfrm>
              <a:off x="3463125" y="3688118"/>
              <a:ext cx="113664" cy="100965"/>
            </a:xfrm>
            <a:custGeom>
              <a:avLst/>
              <a:gdLst/>
              <a:ahLst/>
              <a:cxnLst/>
              <a:rect l="l" t="t" r="r" b="b"/>
              <a:pathLst>
                <a:path w="113664" h="100964">
                  <a:moveTo>
                    <a:pt x="113093" y="0"/>
                  </a:moveTo>
                  <a:lnTo>
                    <a:pt x="0" y="25171"/>
                  </a:lnTo>
                  <a:lnTo>
                    <a:pt x="87985" y="100545"/>
                  </a:lnTo>
                  <a:lnTo>
                    <a:pt x="113093" y="0"/>
                  </a:lnTo>
                  <a:close/>
                </a:path>
              </a:pathLst>
            </a:custGeom>
            <a:solidFill>
              <a:srgbClr val="A6AAA9"/>
            </a:solidFill>
          </p:spPr>
          <p:txBody>
            <a:bodyPr wrap="square" lIns="0" tIns="0" rIns="0" bIns="0" rtlCol="0"/>
            <a:lstStyle/>
            <a:p>
              <a:endParaRPr/>
            </a:p>
          </p:txBody>
        </p:sp>
        <p:sp>
          <p:nvSpPr>
            <p:cNvPr id="32" name="object 30"/>
            <p:cNvSpPr/>
            <p:nvPr/>
          </p:nvSpPr>
          <p:spPr>
            <a:xfrm>
              <a:off x="5788574" y="3123628"/>
              <a:ext cx="763270" cy="392430"/>
            </a:xfrm>
            <a:custGeom>
              <a:avLst/>
              <a:gdLst/>
              <a:ahLst/>
              <a:cxnLst/>
              <a:rect l="l" t="t" r="r" b="b"/>
              <a:pathLst>
                <a:path w="763270" h="392429">
                  <a:moveTo>
                    <a:pt x="762720" y="0"/>
                  </a:moveTo>
                  <a:lnTo>
                    <a:pt x="11294" y="386316"/>
                  </a:lnTo>
                  <a:lnTo>
                    <a:pt x="0" y="392123"/>
                  </a:lnTo>
                </a:path>
              </a:pathLst>
            </a:custGeom>
            <a:ln w="25399">
              <a:solidFill>
                <a:srgbClr val="A6AAA9"/>
              </a:solidFill>
            </a:ln>
          </p:spPr>
          <p:txBody>
            <a:bodyPr wrap="square" lIns="0" tIns="0" rIns="0" bIns="0" rtlCol="0"/>
            <a:lstStyle/>
            <a:p>
              <a:endParaRPr/>
            </a:p>
          </p:txBody>
        </p:sp>
        <p:sp>
          <p:nvSpPr>
            <p:cNvPr id="33" name="object 31"/>
            <p:cNvSpPr/>
            <p:nvPr/>
          </p:nvSpPr>
          <p:spPr>
            <a:xfrm>
              <a:off x="5707697" y="3463861"/>
              <a:ext cx="116205" cy="93980"/>
            </a:xfrm>
            <a:custGeom>
              <a:avLst/>
              <a:gdLst/>
              <a:ahLst/>
              <a:cxnLst/>
              <a:rect l="l" t="t" r="r" b="b"/>
              <a:pathLst>
                <a:path w="116204" h="93979">
                  <a:moveTo>
                    <a:pt x="68478" y="0"/>
                  </a:moveTo>
                  <a:lnTo>
                    <a:pt x="0" y="93459"/>
                  </a:lnTo>
                  <a:lnTo>
                    <a:pt x="115862" y="92163"/>
                  </a:lnTo>
                  <a:lnTo>
                    <a:pt x="68478" y="0"/>
                  </a:lnTo>
                  <a:close/>
                </a:path>
              </a:pathLst>
            </a:custGeom>
            <a:solidFill>
              <a:srgbClr val="A6AAA9"/>
            </a:solidFill>
          </p:spPr>
          <p:txBody>
            <a:bodyPr wrap="square" lIns="0" tIns="0" rIns="0" bIns="0" rtlCol="0"/>
            <a:lstStyle/>
            <a:p>
              <a:endParaRPr/>
            </a:p>
          </p:txBody>
        </p:sp>
        <p:sp>
          <p:nvSpPr>
            <p:cNvPr id="34" name="object 32"/>
            <p:cNvSpPr/>
            <p:nvPr/>
          </p:nvSpPr>
          <p:spPr>
            <a:xfrm>
              <a:off x="5796543" y="3606743"/>
              <a:ext cx="755015" cy="456565"/>
            </a:xfrm>
            <a:custGeom>
              <a:avLst/>
              <a:gdLst/>
              <a:ahLst/>
              <a:cxnLst/>
              <a:rect l="l" t="t" r="r" b="b"/>
              <a:pathLst>
                <a:path w="755015" h="456564">
                  <a:moveTo>
                    <a:pt x="754586" y="456201"/>
                  </a:moveTo>
                  <a:lnTo>
                    <a:pt x="10868" y="6570"/>
                  </a:lnTo>
                  <a:lnTo>
                    <a:pt x="0" y="0"/>
                  </a:lnTo>
                </a:path>
              </a:pathLst>
            </a:custGeom>
            <a:ln w="25400">
              <a:solidFill>
                <a:srgbClr val="A6AAA9"/>
              </a:solidFill>
            </a:ln>
          </p:spPr>
          <p:txBody>
            <a:bodyPr wrap="square" lIns="0" tIns="0" rIns="0" bIns="0" rtlCol="0"/>
            <a:lstStyle/>
            <a:p>
              <a:endParaRPr/>
            </a:p>
          </p:txBody>
        </p:sp>
        <p:sp>
          <p:nvSpPr>
            <p:cNvPr id="35" name="object 33"/>
            <p:cNvSpPr/>
            <p:nvPr/>
          </p:nvSpPr>
          <p:spPr>
            <a:xfrm>
              <a:off x="5718721" y="3559695"/>
              <a:ext cx="115570" cy="98425"/>
            </a:xfrm>
            <a:custGeom>
              <a:avLst/>
              <a:gdLst/>
              <a:ahLst/>
              <a:cxnLst/>
              <a:rect l="l" t="t" r="r" b="b"/>
              <a:pathLst>
                <a:path w="115570" h="98425">
                  <a:moveTo>
                    <a:pt x="0" y="0"/>
                  </a:moveTo>
                  <a:lnTo>
                    <a:pt x="61874" y="97955"/>
                  </a:lnTo>
                  <a:lnTo>
                    <a:pt x="115493" y="9271"/>
                  </a:lnTo>
                  <a:lnTo>
                    <a:pt x="0" y="0"/>
                  </a:lnTo>
                  <a:close/>
                </a:path>
              </a:pathLst>
            </a:custGeom>
            <a:solidFill>
              <a:srgbClr val="A6AAA9"/>
            </a:solidFill>
          </p:spPr>
          <p:txBody>
            <a:bodyPr wrap="square" lIns="0" tIns="0" rIns="0" bIns="0" rtlCol="0"/>
            <a:lstStyle/>
            <a:p>
              <a:endParaRPr/>
            </a:p>
          </p:txBody>
        </p:sp>
        <p:sp>
          <p:nvSpPr>
            <p:cNvPr id="36" name="object 34"/>
            <p:cNvSpPr txBox="1"/>
            <p:nvPr/>
          </p:nvSpPr>
          <p:spPr>
            <a:xfrm>
              <a:off x="2173947" y="2778861"/>
              <a:ext cx="5949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t2</a:t>
              </a:r>
              <a:endParaRPr sz="2000">
                <a:latin typeface="Arial"/>
                <a:cs typeface="Arial"/>
              </a:endParaRPr>
            </a:p>
          </p:txBody>
        </p:sp>
        <p:sp>
          <p:nvSpPr>
            <p:cNvPr id="37" name="object 35"/>
            <p:cNvSpPr txBox="1"/>
            <p:nvPr/>
          </p:nvSpPr>
          <p:spPr>
            <a:xfrm>
              <a:off x="4456429" y="3025698"/>
              <a:ext cx="45339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Arial"/>
                  <a:cs typeface="Arial"/>
                </a:rPr>
                <a:t>so</a:t>
              </a:r>
              <a:r>
                <a:rPr sz="2000" spc="30" dirty="0">
                  <a:solidFill>
                    <a:srgbClr val="FFFFFF"/>
                  </a:solidFill>
                  <a:latin typeface="Arial"/>
                  <a:cs typeface="Arial"/>
                </a:rPr>
                <a:t>r</a:t>
              </a:r>
              <a:r>
                <a:rPr sz="2000" dirty="0">
                  <a:solidFill>
                    <a:srgbClr val="FFFFFF"/>
                  </a:solidFill>
                  <a:latin typeface="Arial"/>
                  <a:cs typeface="Arial"/>
                </a:rPr>
                <a:t>t</a:t>
              </a:r>
              <a:endParaRPr sz="2000">
                <a:latin typeface="Arial"/>
                <a:cs typeface="Arial"/>
              </a:endParaRPr>
            </a:p>
          </p:txBody>
        </p:sp>
        <p:sp>
          <p:nvSpPr>
            <p:cNvPr id="38" name="object 36"/>
            <p:cNvSpPr txBox="1"/>
            <p:nvPr/>
          </p:nvSpPr>
          <p:spPr>
            <a:xfrm>
              <a:off x="6701637" y="2849981"/>
              <a:ext cx="127000" cy="254000"/>
            </a:xfrm>
            <a:prstGeom prst="rect">
              <a:avLst/>
            </a:prstGeom>
          </p:spPr>
          <p:txBody>
            <a:bodyPr vert="horz" wrap="square" lIns="0" tIns="0" rIns="0" bIns="0" rtlCol="0">
              <a:spAutoFit/>
            </a:bodyPr>
            <a:lstStyle/>
            <a:p>
              <a:pPr>
                <a:lnSpc>
                  <a:spcPts val="1939"/>
                </a:lnSpc>
              </a:pPr>
              <a:r>
                <a:rPr sz="2000" dirty="0">
                  <a:solidFill>
                    <a:srgbClr val="FFFFFF"/>
                  </a:solidFill>
                  <a:latin typeface="Arial"/>
                  <a:cs typeface="Arial"/>
                </a:rPr>
                <a:t>lt</a:t>
              </a:r>
              <a:endParaRPr sz="2000">
                <a:latin typeface="Arial"/>
                <a:cs typeface="Arial"/>
              </a:endParaRPr>
            </a:p>
          </p:txBody>
        </p:sp>
        <p:sp>
          <p:nvSpPr>
            <p:cNvPr id="39" name="object 37"/>
            <p:cNvSpPr txBox="1"/>
            <p:nvPr/>
          </p:nvSpPr>
          <p:spPr>
            <a:xfrm>
              <a:off x="6652234" y="3806342"/>
              <a:ext cx="226060" cy="254000"/>
            </a:xfrm>
            <a:prstGeom prst="rect">
              <a:avLst/>
            </a:prstGeom>
          </p:spPr>
          <p:txBody>
            <a:bodyPr vert="horz" wrap="square" lIns="0" tIns="0" rIns="0" bIns="0" rtlCol="0">
              <a:spAutoFit/>
            </a:bodyPr>
            <a:lstStyle/>
            <a:p>
              <a:pPr>
                <a:lnSpc>
                  <a:spcPts val="1939"/>
                </a:lnSpc>
              </a:pPr>
              <a:r>
                <a:rPr sz="2000" spc="55" dirty="0">
                  <a:solidFill>
                    <a:srgbClr val="FFFFFF"/>
                  </a:solidFill>
                  <a:latin typeface="Arial"/>
                  <a:cs typeface="Arial"/>
                </a:rPr>
                <a:t>gt</a:t>
              </a:r>
              <a:endParaRPr sz="2000">
                <a:latin typeface="Arial"/>
                <a:cs typeface="Arial"/>
              </a:endParaRPr>
            </a:p>
          </p:txBody>
        </p:sp>
        <p:sp>
          <p:nvSpPr>
            <p:cNvPr id="40" name="object 38"/>
            <p:cNvSpPr txBox="1"/>
            <p:nvPr/>
          </p:nvSpPr>
          <p:spPr>
            <a:xfrm>
              <a:off x="2865120" y="3774440"/>
              <a:ext cx="543560" cy="238760"/>
            </a:xfrm>
            <a:prstGeom prst="rect">
              <a:avLst/>
            </a:prstGeom>
            <a:solidFill>
              <a:srgbClr val="FFFFFF"/>
            </a:solidFill>
          </p:spPr>
          <p:txBody>
            <a:bodyPr vert="horz" wrap="square" lIns="0" tIns="23495" rIns="0" bIns="0" rtlCol="0">
              <a:spAutoFit/>
            </a:bodyPr>
            <a:lstStyle/>
            <a:p>
              <a:pPr marL="29209">
                <a:lnSpc>
                  <a:spcPct val="100000"/>
                </a:lnSpc>
                <a:spcBef>
                  <a:spcPts val="185"/>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1" name="object 39"/>
            <p:cNvSpPr txBox="1"/>
            <p:nvPr/>
          </p:nvSpPr>
          <p:spPr>
            <a:xfrm>
              <a:off x="2865120" y="3286759"/>
              <a:ext cx="543560" cy="238760"/>
            </a:xfrm>
            <a:prstGeom prst="rect">
              <a:avLst/>
            </a:prstGeom>
            <a:solidFill>
              <a:srgbClr val="FFFFFF"/>
            </a:solidFill>
          </p:spPr>
          <p:txBody>
            <a:bodyPr vert="horz" wrap="square" lIns="0" tIns="24130" rIns="0" bIns="0" rtlCol="0">
              <a:spAutoFit/>
            </a:bodyPr>
            <a:lstStyle/>
            <a:p>
              <a:pPr marL="29209">
                <a:lnSpc>
                  <a:spcPct val="100000"/>
                </a:lnSpc>
                <a:spcBef>
                  <a:spcPts val="190"/>
                </a:spcBef>
              </a:pPr>
              <a:r>
                <a:rPr sz="1200" b="1" i="1" dirty="0">
                  <a:latin typeface="Arial"/>
                  <a:cs typeface="Arial"/>
                </a:rPr>
                <a:t>label</a:t>
              </a:r>
              <a:r>
                <a:rPr sz="1200" b="1" i="1" spc="-60" dirty="0">
                  <a:latin typeface="Arial"/>
                  <a:cs typeface="Arial"/>
                </a:rPr>
                <a:t> </a:t>
              </a:r>
              <a:r>
                <a:rPr sz="1200" b="1" i="1" dirty="0">
                  <a:latin typeface="Arial"/>
                  <a:cs typeface="Arial"/>
                </a:rPr>
                <a:t>L</a:t>
              </a:r>
              <a:endParaRPr sz="1200">
                <a:latin typeface="Arial"/>
                <a:cs typeface="Arial"/>
              </a:endParaRPr>
            </a:p>
          </p:txBody>
        </p:sp>
        <p:sp>
          <p:nvSpPr>
            <p:cNvPr id="42" name="object 40"/>
            <p:cNvSpPr txBox="1"/>
            <p:nvPr/>
          </p:nvSpPr>
          <p:spPr>
            <a:xfrm>
              <a:off x="6588759" y="3738879"/>
              <a:ext cx="579120" cy="243840"/>
            </a:xfrm>
            <a:prstGeom prst="rect">
              <a:avLst/>
            </a:prstGeom>
            <a:solidFill>
              <a:srgbClr val="FFFFFF"/>
            </a:solidFill>
          </p:spPr>
          <p:txBody>
            <a:bodyPr vert="horz" wrap="square" lIns="0" tIns="26034" rIns="0" bIns="0" rtlCol="0">
              <a:spAutoFit/>
            </a:bodyPr>
            <a:lstStyle/>
            <a:p>
              <a:pPr marL="30480">
                <a:lnSpc>
                  <a:spcPct val="100000"/>
                </a:lnSpc>
                <a:spcBef>
                  <a:spcPts val="204"/>
                </a:spcBef>
              </a:pPr>
              <a:r>
                <a:rPr sz="1200" b="1" i="1" dirty="0">
                  <a:latin typeface="Arial"/>
                  <a:cs typeface="Arial"/>
                </a:rPr>
                <a:t>label</a:t>
              </a:r>
              <a:r>
                <a:rPr sz="1200" b="1" i="1" spc="-60" dirty="0">
                  <a:latin typeface="Arial"/>
                  <a:cs typeface="Arial"/>
                </a:rPr>
                <a:t> </a:t>
              </a:r>
              <a:r>
                <a:rPr sz="1200" b="1" i="1" dirty="0">
                  <a:latin typeface="Arial"/>
                  <a:cs typeface="Arial"/>
                </a:rPr>
                <a:t>M</a:t>
              </a:r>
              <a:endParaRPr sz="1200">
                <a:latin typeface="Arial"/>
                <a:cs typeface="Arial"/>
              </a:endParaRPr>
            </a:p>
          </p:txBody>
        </p:sp>
        <p:sp>
          <p:nvSpPr>
            <p:cNvPr id="43" name="object 41"/>
            <p:cNvSpPr txBox="1"/>
            <p:nvPr/>
          </p:nvSpPr>
          <p:spPr>
            <a:xfrm>
              <a:off x="5105400" y="3581400"/>
              <a:ext cx="563880" cy="238760"/>
            </a:xfrm>
            <a:prstGeom prst="rect">
              <a:avLst/>
            </a:prstGeom>
            <a:solidFill>
              <a:srgbClr val="FFFFFF"/>
            </a:solidFill>
          </p:spPr>
          <p:txBody>
            <a:bodyPr vert="horz" wrap="square" lIns="0" tIns="22860" rIns="0" bIns="0" rtlCol="0">
              <a:spAutoFit/>
            </a:bodyPr>
            <a:lstStyle/>
            <a:p>
              <a:pPr marL="31115">
                <a:lnSpc>
                  <a:spcPct val="100000"/>
                </a:lnSpc>
                <a:spcBef>
                  <a:spcPts val="180"/>
                </a:spcBef>
              </a:pPr>
              <a:r>
                <a:rPr sz="1200" b="1" i="1" dirty="0">
                  <a:latin typeface="Arial"/>
                  <a:cs typeface="Arial"/>
                </a:rPr>
                <a:t>label</a:t>
              </a:r>
              <a:r>
                <a:rPr sz="1200" b="1" i="1" spc="-60" dirty="0">
                  <a:latin typeface="Arial"/>
                  <a:cs typeface="Arial"/>
                </a:rPr>
                <a:t> </a:t>
              </a:r>
              <a:r>
                <a:rPr sz="1200" b="1" i="1" dirty="0">
                  <a:latin typeface="Arial"/>
                  <a:cs typeface="Arial"/>
                </a:rPr>
                <a:t>N</a:t>
              </a:r>
              <a:endParaRPr sz="1200">
                <a:latin typeface="Arial"/>
                <a:cs typeface="Arial"/>
              </a:endParaRPr>
            </a:p>
          </p:txBody>
        </p:sp>
        <p:sp>
          <p:nvSpPr>
            <p:cNvPr id="44" name="object 42"/>
            <p:cNvSpPr txBox="1"/>
            <p:nvPr/>
          </p:nvSpPr>
          <p:spPr>
            <a:xfrm>
              <a:off x="6624319" y="2783839"/>
              <a:ext cx="574040" cy="243840"/>
            </a:xfrm>
            <a:prstGeom prst="rect">
              <a:avLst/>
            </a:prstGeom>
            <a:solidFill>
              <a:srgbClr val="FFFFFF"/>
            </a:solidFill>
          </p:spPr>
          <p:txBody>
            <a:bodyPr vert="horz" wrap="square" lIns="0" tIns="26034" rIns="0" bIns="0" rtlCol="0">
              <a:spAutoFit/>
            </a:bodyPr>
            <a:lstStyle/>
            <a:p>
              <a:pPr marL="28575">
                <a:lnSpc>
                  <a:spcPct val="100000"/>
                </a:lnSpc>
                <a:spcBef>
                  <a:spcPts val="204"/>
                </a:spcBef>
              </a:pPr>
              <a:r>
                <a:rPr sz="1200" b="1" i="1" dirty="0">
                  <a:latin typeface="Arial"/>
                  <a:cs typeface="Arial"/>
                </a:rPr>
                <a:t>label</a:t>
              </a:r>
              <a:r>
                <a:rPr sz="1200" b="1" i="1" spc="-60" dirty="0">
                  <a:latin typeface="Arial"/>
                  <a:cs typeface="Arial"/>
                </a:rPr>
                <a:t> </a:t>
              </a:r>
              <a:r>
                <a:rPr sz="1200" b="1" i="1" dirty="0">
                  <a:latin typeface="Arial"/>
                  <a:cs typeface="Arial"/>
                </a:rPr>
                <a:t>M</a:t>
              </a:r>
              <a:endParaRPr sz="1200">
                <a:latin typeface="Arial"/>
                <a:cs typeface="Arial"/>
              </a:endParaRPr>
            </a:p>
          </p:txBody>
        </p:sp>
        <p:sp>
          <p:nvSpPr>
            <p:cNvPr id="45" name="object 43"/>
            <p:cNvSpPr txBox="1"/>
            <p:nvPr/>
          </p:nvSpPr>
          <p:spPr>
            <a:xfrm>
              <a:off x="1894128" y="4620183"/>
              <a:ext cx="1380490" cy="330200"/>
            </a:xfrm>
            <a:prstGeom prst="rect">
              <a:avLst/>
            </a:prstGeom>
          </p:spPr>
          <p:txBody>
            <a:bodyPr vert="horz" wrap="square" lIns="0" tIns="12700" rIns="0" bIns="0" rtlCol="0">
              <a:spAutoFit/>
            </a:bodyPr>
            <a:lstStyle/>
            <a:p>
              <a:pPr marL="12700">
                <a:lnSpc>
                  <a:spcPct val="100000"/>
                </a:lnSpc>
                <a:spcBef>
                  <a:spcPts val="100"/>
                </a:spcBef>
              </a:pPr>
              <a:r>
                <a:rPr sz="2000" u="heavy" spc="-5" dirty="0">
                  <a:uFill>
                    <a:solidFill>
                      <a:srgbClr val="000000"/>
                    </a:solidFill>
                  </a:uFill>
                  <a:latin typeface="Arial"/>
                  <a:cs typeface="Arial"/>
                </a:rPr>
                <a:t>Constraints</a:t>
              </a:r>
              <a:r>
                <a:rPr sz="2000" spc="-5" dirty="0">
                  <a:latin typeface="Arial"/>
                  <a:cs typeface="Arial"/>
                </a:rPr>
                <a:t>:</a:t>
              </a:r>
              <a:endParaRPr sz="2000">
                <a:latin typeface="Arial"/>
                <a:cs typeface="Arial"/>
              </a:endParaRPr>
            </a:p>
          </p:txBody>
        </p:sp>
        <p:sp>
          <p:nvSpPr>
            <p:cNvPr id="46" name="object 44"/>
            <p:cNvSpPr txBox="1"/>
            <p:nvPr/>
          </p:nvSpPr>
          <p:spPr>
            <a:xfrm>
              <a:off x="1894128" y="4889283"/>
              <a:ext cx="120650" cy="950594"/>
            </a:xfrm>
            <a:prstGeom prst="rect">
              <a:avLst/>
            </a:prstGeom>
          </p:spPr>
          <p:txBody>
            <a:bodyPr vert="horz" wrap="square" lIns="0" tIns="92710" rIns="0" bIns="0" rtlCol="0">
              <a:spAutoFit/>
            </a:bodyPr>
            <a:lstStyle/>
            <a:p>
              <a:pPr marL="12700">
                <a:lnSpc>
                  <a:spcPct val="100000"/>
                </a:lnSpc>
                <a:spcBef>
                  <a:spcPts val="730"/>
                </a:spcBef>
              </a:pPr>
              <a:r>
                <a:rPr sz="1500" spc="220" dirty="0">
                  <a:latin typeface="Arial"/>
                  <a:cs typeface="Arial"/>
                </a:rPr>
                <a:t>•</a:t>
              </a:r>
              <a:endParaRPr sz="1500">
                <a:latin typeface="Arial"/>
                <a:cs typeface="Arial"/>
              </a:endParaRPr>
            </a:p>
            <a:p>
              <a:pPr marL="12700">
                <a:lnSpc>
                  <a:spcPct val="100000"/>
                </a:lnSpc>
                <a:spcBef>
                  <a:spcPts val="635"/>
                </a:spcBef>
              </a:pPr>
              <a:r>
                <a:rPr sz="1500" spc="220" dirty="0">
                  <a:latin typeface="Arial"/>
                  <a:cs typeface="Arial"/>
                </a:rPr>
                <a:t>•</a:t>
              </a:r>
              <a:endParaRPr sz="1500">
                <a:latin typeface="Arial"/>
                <a:cs typeface="Arial"/>
              </a:endParaRPr>
            </a:p>
            <a:p>
              <a:pPr marL="12700">
                <a:lnSpc>
                  <a:spcPct val="100000"/>
                </a:lnSpc>
                <a:spcBef>
                  <a:spcPts val="615"/>
                </a:spcBef>
              </a:pPr>
              <a:r>
                <a:rPr sz="1500" spc="220" dirty="0">
                  <a:latin typeface="Arial"/>
                  <a:cs typeface="Arial"/>
                </a:rPr>
                <a:t>•</a:t>
              </a:r>
              <a:endParaRPr sz="1500">
                <a:latin typeface="Arial"/>
                <a:cs typeface="Arial"/>
              </a:endParaRPr>
            </a:p>
          </p:txBody>
        </p:sp>
        <p:sp>
          <p:nvSpPr>
            <p:cNvPr id="47" name="object 45"/>
            <p:cNvSpPr/>
            <p:nvPr/>
          </p:nvSpPr>
          <p:spPr>
            <a:xfrm>
              <a:off x="4373575" y="3869254"/>
              <a:ext cx="2055495" cy="404495"/>
            </a:xfrm>
            <a:custGeom>
              <a:avLst/>
              <a:gdLst/>
              <a:ahLst/>
              <a:cxnLst/>
              <a:rect l="l" t="t" r="r" b="b"/>
              <a:pathLst>
                <a:path w="2055495" h="404495">
                  <a:moveTo>
                    <a:pt x="0" y="77107"/>
                  </a:moveTo>
                  <a:lnTo>
                    <a:pt x="33736" y="106273"/>
                  </a:lnTo>
                  <a:lnTo>
                    <a:pt x="67943" y="134079"/>
                  </a:lnTo>
                  <a:lnTo>
                    <a:pt x="102618" y="160524"/>
                  </a:lnTo>
                  <a:lnTo>
                    <a:pt x="137763" y="185609"/>
                  </a:lnTo>
                  <a:lnTo>
                    <a:pt x="173377" y="209333"/>
                  </a:lnTo>
                  <a:lnTo>
                    <a:pt x="209461" y="231697"/>
                  </a:lnTo>
                  <a:lnTo>
                    <a:pt x="246014" y="252700"/>
                  </a:lnTo>
                  <a:lnTo>
                    <a:pt x="283036" y="272343"/>
                  </a:lnTo>
                  <a:lnTo>
                    <a:pt x="320528" y="290626"/>
                  </a:lnTo>
                  <a:lnTo>
                    <a:pt x="358489" y="307548"/>
                  </a:lnTo>
                  <a:lnTo>
                    <a:pt x="396919" y="323110"/>
                  </a:lnTo>
                  <a:lnTo>
                    <a:pt x="435819" y="337311"/>
                  </a:lnTo>
                  <a:lnTo>
                    <a:pt x="475188" y="350152"/>
                  </a:lnTo>
                  <a:lnTo>
                    <a:pt x="515027" y="361632"/>
                  </a:lnTo>
                  <a:lnTo>
                    <a:pt x="555335" y="371752"/>
                  </a:lnTo>
                  <a:lnTo>
                    <a:pt x="596112" y="380511"/>
                  </a:lnTo>
                  <a:lnTo>
                    <a:pt x="637358" y="387911"/>
                  </a:lnTo>
                  <a:lnTo>
                    <a:pt x="679074" y="393949"/>
                  </a:lnTo>
                  <a:lnTo>
                    <a:pt x="721260" y="398627"/>
                  </a:lnTo>
                  <a:lnTo>
                    <a:pt x="763914" y="401945"/>
                  </a:lnTo>
                  <a:lnTo>
                    <a:pt x="807038" y="403902"/>
                  </a:lnTo>
                  <a:lnTo>
                    <a:pt x="850631" y="404499"/>
                  </a:lnTo>
                  <a:lnTo>
                    <a:pt x="894694" y="403736"/>
                  </a:lnTo>
                  <a:lnTo>
                    <a:pt x="939226" y="401612"/>
                  </a:lnTo>
                  <a:lnTo>
                    <a:pt x="984228" y="398128"/>
                  </a:lnTo>
                  <a:lnTo>
                    <a:pt x="1029698" y="393283"/>
                  </a:lnTo>
                  <a:lnTo>
                    <a:pt x="1075639" y="387078"/>
                  </a:lnTo>
                  <a:lnTo>
                    <a:pt x="1122048" y="379512"/>
                  </a:lnTo>
                  <a:lnTo>
                    <a:pt x="1168927" y="370586"/>
                  </a:lnTo>
                  <a:lnTo>
                    <a:pt x="1216275" y="360299"/>
                  </a:lnTo>
                  <a:lnTo>
                    <a:pt x="1264093" y="348652"/>
                  </a:lnTo>
                  <a:lnTo>
                    <a:pt x="1312380" y="335645"/>
                  </a:lnTo>
                  <a:lnTo>
                    <a:pt x="1361136" y="321277"/>
                  </a:lnTo>
                  <a:lnTo>
                    <a:pt x="1410361" y="305549"/>
                  </a:lnTo>
                  <a:lnTo>
                    <a:pt x="1460056" y="288460"/>
                  </a:lnTo>
                  <a:lnTo>
                    <a:pt x="1510221" y="270011"/>
                  </a:lnTo>
                  <a:lnTo>
                    <a:pt x="1560855" y="250202"/>
                  </a:lnTo>
                  <a:lnTo>
                    <a:pt x="1611958" y="229032"/>
                  </a:lnTo>
                  <a:lnTo>
                    <a:pt x="1663530" y="206501"/>
                  </a:lnTo>
                  <a:lnTo>
                    <a:pt x="1715572" y="182611"/>
                  </a:lnTo>
                  <a:lnTo>
                    <a:pt x="1768083" y="157359"/>
                  </a:lnTo>
                  <a:lnTo>
                    <a:pt x="1821063" y="130748"/>
                  </a:lnTo>
                  <a:lnTo>
                    <a:pt x="1874513" y="102776"/>
                  </a:lnTo>
                  <a:lnTo>
                    <a:pt x="1928432" y="73443"/>
                  </a:lnTo>
                  <a:lnTo>
                    <a:pt x="1982821" y="42750"/>
                  </a:lnTo>
                  <a:lnTo>
                    <a:pt x="2037679" y="10697"/>
                  </a:lnTo>
                  <a:lnTo>
                    <a:pt x="2054997" y="0"/>
                  </a:lnTo>
                </a:path>
              </a:pathLst>
            </a:custGeom>
            <a:ln w="40640">
              <a:solidFill>
                <a:srgbClr val="861001"/>
              </a:solidFill>
            </a:ln>
          </p:spPr>
          <p:txBody>
            <a:bodyPr wrap="square" lIns="0" tIns="0" rIns="0" bIns="0" rtlCol="0"/>
            <a:lstStyle/>
            <a:p>
              <a:endParaRPr/>
            </a:p>
          </p:txBody>
        </p:sp>
        <p:sp>
          <p:nvSpPr>
            <p:cNvPr id="48" name="object 46"/>
            <p:cNvSpPr/>
            <p:nvPr/>
          </p:nvSpPr>
          <p:spPr>
            <a:xfrm>
              <a:off x="6369646" y="3796639"/>
              <a:ext cx="176530" cy="151130"/>
            </a:xfrm>
            <a:custGeom>
              <a:avLst/>
              <a:gdLst/>
              <a:ahLst/>
              <a:cxnLst/>
              <a:rect l="l" t="t" r="r" b="b"/>
              <a:pathLst>
                <a:path w="176529" h="151129">
                  <a:moveTo>
                    <a:pt x="176491" y="0"/>
                  </a:moveTo>
                  <a:lnTo>
                    <a:pt x="0" y="15862"/>
                  </a:lnTo>
                  <a:lnTo>
                    <a:pt x="83286" y="150710"/>
                  </a:lnTo>
                  <a:lnTo>
                    <a:pt x="176491" y="0"/>
                  </a:lnTo>
                  <a:close/>
                </a:path>
              </a:pathLst>
            </a:custGeom>
            <a:solidFill>
              <a:srgbClr val="861001"/>
            </a:solidFill>
          </p:spPr>
          <p:txBody>
            <a:bodyPr wrap="square" lIns="0" tIns="0" rIns="0" bIns="0" rtlCol="0"/>
            <a:lstStyle/>
            <a:p>
              <a:endParaRPr/>
            </a:p>
          </p:txBody>
        </p:sp>
        <p:sp>
          <p:nvSpPr>
            <p:cNvPr id="49" name="object 47"/>
            <p:cNvSpPr/>
            <p:nvPr/>
          </p:nvSpPr>
          <p:spPr>
            <a:xfrm>
              <a:off x="5135879" y="4008120"/>
              <a:ext cx="635000" cy="634999"/>
            </a:xfrm>
            <a:prstGeom prst="rect">
              <a:avLst/>
            </a:prstGeom>
            <a:blipFill>
              <a:blip r:embed="rId9" cstate="print"/>
              <a:stretch>
                <a:fillRect/>
              </a:stretch>
            </a:blipFill>
          </p:spPr>
          <p:txBody>
            <a:bodyPr wrap="square" lIns="0" tIns="0" rIns="0" bIns="0" rtlCol="0"/>
            <a:lstStyle/>
            <a:p>
              <a:endParaRPr/>
            </a:p>
          </p:txBody>
        </p:sp>
        <p:sp>
          <p:nvSpPr>
            <p:cNvPr id="50" name="object 48"/>
            <p:cNvSpPr txBox="1"/>
            <p:nvPr/>
          </p:nvSpPr>
          <p:spPr>
            <a:xfrm>
              <a:off x="2141067" y="4924983"/>
              <a:ext cx="5948045" cy="1337310"/>
            </a:xfrm>
            <a:prstGeom prst="rect">
              <a:avLst/>
            </a:prstGeom>
          </p:spPr>
          <p:txBody>
            <a:bodyPr vert="horz" wrap="square" lIns="0" tIns="8255" rIns="0" bIns="0" rtlCol="0">
              <a:spAutoFit/>
            </a:bodyPr>
            <a:lstStyle/>
            <a:p>
              <a:pPr marL="12700" marR="5080">
                <a:lnSpc>
                  <a:spcPct val="101299"/>
                </a:lnSpc>
                <a:spcBef>
                  <a:spcPts val="65"/>
                </a:spcBef>
              </a:pPr>
              <a:r>
                <a:rPr sz="2000" spc="-5" dirty="0">
                  <a:latin typeface="Arial"/>
                  <a:cs typeface="Arial"/>
                </a:rPr>
                <a:t>return </a:t>
              </a:r>
              <a:r>
                <a:rPr sz="2000" dirty="0">
                  <a:latin typeface="Arial"/>
                  <a:cs typeface="Arial"/>
                </a:rPr>
                <a:t>sites </a:t>
              </a:r>
              <a:r>
                <a:rPr sz="2000" spc="-10" dirty="0">
                  <a:latin typeface="Arial"/>
                  <a:cs typeface="Arial"/>
                </a:rPr>
                <a:t>from </a:t>
              </a:r>
              <a:r>
                <a:rPr sz="2000" spc="20" dirty="0">
                  <a:latin typeface="Arial"/>
                  <a:cs typeface="Arial"/>
                </a:rPr>
                <a:t>calls </a:t>
              </a:r>
              <a:r>
                <a:rPr sz="2000" dirty="0">
                  <a:latin typeface="Arial"/>
                  <a:cs typeface="Arial"/>
                </a:rPr>
                <a:t>to </a:t>
              </a:r>
              <a:r>
                <a:rPr sz="2000" dirty="0">
                  <a:latin typeface="Courier New"/>
                  <a:cs typeface="Courier New"/>
                </a:rPr>
                <a:t>sort</a:t>
              </a:r>
              <a:r>
                <a:rPr sz="2000" spc="-685" dirty="0">
                  <a:latin typeface="Courier New"/>
                  <a:cs typeface="Courier New"/>
                </a:rPr>
                <a:t> </a:t>
              </a:r>
              <a:r>
                <a:rPr sz="2000" dirty="0">
                  <a:latin typeface="Arial"/>
                  <a:cs typeface="Arial"/>
                </a:rPr>
                <a:t>must </a:t>
              </a:r>
              <a:r>
                <a:rPr sz="2000" spc="-10" dirty="0">
                  <a:latin typeface="Arial"/>
                  <a:cs typeface="Arial"/>
                </a:rPr>
                <a:t>share </a:t>
              </a:r>
              <a:r>
                <a:rPr sz="2000" spc="-5" dirty="0">
                  <a:latin typeface="Arial"/>
                  <a:cs typeface="Arial"/>
                </a:rPr>
                <a:t>a </a:t>
              </a:r>
              <a:r>
                <a:rPr sz="2000" spc="20" dirty="0">
                  <a:latin typeface="Arial"/>
                  <a:cs typeface="Arial"/>
                </a:rPr>
                <a:t>label </a:t>
              </a:r>
              <a:r>
                <a:rPr sz="2000" spc="-5" dirty="0">
                  <a:latin typeface="Arial"/>
                  <a:cs typeface="Arial"/>
                </a:rPr>
                <a:t>(</a:t>
              </a:r>
              <a:r>
                <a:rPr sz="2000" i="1" spc="-5" dirty="0">
                  <a:latin typeface="Arial"/>
                  <a:cs typeface="Arial"/>
                </a:rPr>
                <a:t>L</a:t>
              </a:r>
              <a:r>
                <a:rPr sz="2000" spc="-5" dirty="0">
                  <a:latin typeface="Arial"/>
                  <a:cs typeface="Arial"/>
                </a:rPr>
                <a:t>)  </a:t>
              </a:r>
              <a:r>
                <a:rPr sz="2000" spc="25" dirty="0">
                  <a:latin typeface="Arial"/>
                  <a:cs typeface="Arial"/>
                </a:rPr>
                <a:t>call </a:t>
              </a:r>
              <a:r>
                <a:rPr sz="2000" spc="15" dirty="0">
                  <a:latin typeface="Arial"/>
                  <a:cs typeface="Arial"/>
                </a:rPr>
                <a:t>targets </a:t>
              </a:r>
              <a:r>
                <a:rPr sz="2000" dirty="0">
                  <a:latin typeface="Courier New"/>
                  <a:cs typeface="Courier New"/>
                </a:rPr>
                <a:t>gt </a:t>
              </a:r>
              <a:r>
                <a:rPr sz="2000" spc="35" dirty="0">
                  <a:latin typeface="Arial"/>
                  <a:cs typeface="Arial"/>
                </a:rPr>
                <a:t>and </a:t>
              </a:r>
              <a:r>
                <a:rPr sz="2000" dirty="0">
                  <a:latin typeface="Courier New"/>
                  <a:cs typeface="Courier New"/>
                </a:rPr>
                <a:t>lt </a:t>
              </a:r>
              <a:r>
                <a:rPr sz="2000" dirty="0">
                  <a:latin typeface="Arial"/>
                  <a:cs typeface="Arial"/>
                </a:rPr>
                <a:t>must </a:t>
              </a:r>
              <a:r>
                <a:rPr sz="2000" spc="-10" dirty="0">
                  <a:latin typeface="Arial"/>
                  <a:cs typeface="Arial"/>
                </a:rPr>
                <a:t>share </a:t>
              </a:r>
              <a:r>
                <a:rPr sz="2000" spc="-5" dirty="0">
                  <a:latin typeface="Arial"/>
                  <a:cs typeface="Arial"/>
                </a:rPr>
                <a:t>a </a:t>
              </a:r>
              <a:r>
                <a:rPr sz="2000" spc="20" dirty="0">
                  <a:latin typeface="Arial"/>
                  <a:cs typeface="Arial"/>
                </a:rPr>
                <a:t>label </a:t>
              </a:r>
              <a:r>
                <a:rPr sz="2000" dirty="0">
                  <a:latin typeface="Arial"/>
                  <a:cs typeface="Arial"/>
                </a:rPr>
                <a:t>(</a:t>
              </a:r>
              <a:r>
                <a:rPr sz="2000" i="1" dirty="0">
                  <a:latin typeface="Arial"/>
                  <a:cs typeface="Arial"/>
                </a:rPr>
                <a:t>M</a:t>
              </a:r>
              <a:r>
                <a:rPr sz="2000" dirty="0">
                  <a:latin typeface="Arial"/>
                  <a:cs typeface="Arial"/>
                </a:rPr>
                <a:t>)  </a:t>
              </a:r>
              <a:r>
                <a:rPr sz="2000" spc="5" dirty="0">
                  <a:latin typeface="Arial"/>
                  <a:cs typeface="Arial"/>
                </a:rPr>
                <a:t>remaining </a:t>
              </a:r>
              <a:r>
                <a:rPr sz="2000" spc="20" dirty="0">
                  <a:latin typeface="Arial"/>
                  <a:cs typeface="Arial"/>
                </a:rPr>
                <a:t>label </a:t>
              </a:r>
              <a:r>
                <a:rPr sz="2000" spc="15" dirty="0">
                  <a:latin typeface="Arial"/>
                  <a:cs typeface="Arial"/>
                </a:rPr>
                <a:t>unconstrained</a:t>
              </a:r>
              <a:r>
                <a:rPr sz="2000" spc="-30" dirty="0">
                  <a:latin typeface="Arial"/>
                  <a:cs typeface="Arial"/>
                </a:rPr>
                <a:t> </a:t>
              </a:r>
              <a:r>
                <a:rPr sz="2000" spc="-5" dirty="0">
                  <a:latin typeface="Arial"/>
                  <a:cs typeface="Arial"/>
                </a:rPr>
                <a:t>(</a:t>
              </a:r>
              <a:r>
                <a:rPr sz="2000" i="1" spc="-5" dirty="0">
                  <a:latin typeface="Arial"/>
                  <a:cs typeface="Arial"/>
                </a:rPr>
                <a:t>N</a:t>
              </a:r>
              <a:r>
                <a:rPr sz="2000" spc="-5" dirty="0">
                  <a:latin typeface="Arial"/>
                  <a:cs typeface="Arial"/>
                </a:rPr>
                <a:t>)</a:t>
              </a:r>
              <a:endParaRPr sz="2000" dirty="0">
                <a:latin typeface="Arial"/>
                <a:cs typeface="Arial"/>
              </a:endParaRPr>
            </a:p>
            <a:p>
              <a:pPr marL="130810">
                <a:lnSpc>
                  <a:spcPct val="100000"/>
                </a:lnSpc>
                <a:spcBef>
                  <a:spcPts val="665"/>
                </a:spcBef>
              </a:pPr>
              <a:r>
                <a:rPr sz="2000" b="1" i="1" spc="-5" dirty="0">
                  <a:latin typeface="Arial"/>
                  <a:cs typeface="Arial"/>
                </a:rPr>
                <a:t>Still permits call from site </a:t>
              </a:r>
              <a:r>
                <a:rPr sz="2000" b="1" i="1" dirty="0">
                  <a:latin typeface="Arial"/>
                  <a:cs typeface="Arial"/>
                </a:rPr>
                <a:t>A to </a:t>
              </a:r>
              <a:r>
                <a:rPr sz="2000" b="1" i="1" spc="-5" dirty="0">
                  <a:latin typeface="Arial"/>
                  <a:cs typeface="Arial"/>
                </a:rPr>
                <a:t>return </a:t>
              </a:r>
              <a:r>
                <a:rPr sz="2000" b="1" i="1" dirty="0">
                  <a:latin typeface="Arial"/>
                  <a:cs typeface="Arial"/>
                </a:rPr>
                <a:t>to </a:t>
              </a:r>
              <a:r>
                <a:rPr sz="2000" b="1" i="1" spc="-5" dirty="0">
                  <a:latin typeface="Arial"/>
                  <a:cs typeface="Arial"/>
                </a:rPr>
                <a:t>site</a:t>
              </a:r>
              <a:r>
                <a:rPr sz="2000" b="1" i="1" spc="-130" dirty="0">
                  <a:latin typeface="Arial"/>
                  <a:cs typeface="Arial"/>
                </a:rPr>
                <a:t> </a:t>
              </a:r>
              <a:r>
                <a:rPr sz="2000" b="1" i="1" dirty="0">
                  <a:latin typeface="Arial"/>
                  <a:cs typeface="Arial"/>
                </a:rPr>
                <a:t>B</a:t>
              </a:r>
              <a:endParaRPr sz="2000" dirty="0">
                <a:latin typeface="Arial"/>
                <a:cs typeface="Arial"/>
              </a:endParaRPr>
            </a:p>
          </p:txBody>
        </p:sp>
        <p:sp>
          <p:nvSpPr>
            <p:cNvPr id="51" name="object 49"/>
            <p:cNvSpPr/>
            <p:nvPr/>
          </p:nvSpPr>
          <p:spPr>
            <a:xfrm>
              <a:off x="3484885" y="3088646"/>
              <a:ext cx="695960" cy="0"/>
            </a:xfrm>
            <a:custGeom>
              <a:avLst/>
              <a:gdLst/>
              <a:ahLst/>
              <a:cxnLst/>
              <a:rect l="l" t="t" r="r" b="b"/>
              <a:pathLst>
                <a:path w="695960">
                  <a:moveTo>
                    <a:pt x="0" y="0"/>
                  </a:moveTo>
                  <a:lnTo>
                    <a:pt x="668677" y="0"/>
                  </a:lnTo>
                  <a:lnTo>
                    <a:pt x="695962" y="0"/>
                  </a:lnTo>
                </a:path>
              </a:pathLst>
            </a:custGeom>
            <a:ln w="50800">
              <a:solidFill>
                <a:srgbClr val="C82506"/>
              </a:solidFill>
            </a:ln>
          </p:spPr>
          <p:txBody>
            <a:bodyPr wrap="square" lIns="0" tIns="0" rIns="0" bIns="0" rtlCol="0"/>
            <a:lstStyle/>
            <a:p>
              <a:endParaRPr/>
            </a:p>
          </p:txBody>
        </p:sp>
        <p:sp>
          <p:nvSpPr>
            <p:cNvPr id="52" name="object 50"/>
            <p:cNvSpPr/>
            <p:nvPr/>
          </p:nvSpPr>
          <p:spPr>
            <a:xfrm>
              <a:off x="4155440" y="2991104"/>
              <a:ext cx="195580" cy="195580"/>
            </a:xfrm>
            <a:custGeom>
              <a:avLst/>
              <a:gdLst/>
              <a:ahLst/>
              <a:cxnLst/>
              <a:rect l="l" t="t" r="r" b="b"/>
              <a:pathLst>
                <a:path w="195579" h="195580">
                  <a:moveTo>
                    <a:pt x="0" y="0"/>
                  </a:moveTo>
                  <a:lnTo>
                    <a:pt x="0" y="195072"/>
                  </a:lnTo>
                  <a:lnTo>
                    <a:pt x="195072" y="97536"/>
                  </a:lnTo>
                  <a:lnTo>
                    <a:pt x="0" y="0"/>
                  </a:lnTo>
                  <a:close/>
                </a:path>
              </a:pathLst>
            </a:custGeom>
            <a:solidFill>
              <a:srgbClr val="C82506"/>
            </a:solidFill>
          </p:spPr>
          <p:txBody>
            <a:bodyPr wrap="square" lIns="0" tIns="0" rIns="0" bIns="0" rtlCol="0"/>
            <a:lstStyle/>
            <a:p>
              <a:endParaRPr/>
            </a:p>
          </p:txBody>
        </p:sp>
        <p:sp>
          <p:nvSpPr>
            <p:cNvPr id="53" name="object 51"/>
            <p:cNvSpPr/>
            <p:nvPr/>
          </p:nvSpPr>
          <p:spPr>
            <a:xfrm>
              <a:off x="3628147" y="3760107"/>
              <a:ext cx="698500" cy="167005"/>
            </a:xfrm>
            <a:custGeom>
              <a:avLst/>
              <a:gdLst/>
              <a:ahLst/>
              <a:cxnLst/>
              <a:rect l="l" t="t" r="r" b="b"/>
              <a:pathLst>
                <a:path w="698500" h="167004">
                  <a:moveTo>
                    <a:pt x="698133" y="166846"/>
                  </a:moveTo>
                  <a:lnTo>
                    <a:pt x="24704" y="5904"/>
                  </a:lnTo>
                  <a:lnTo>
                    <a:pt x="0" y="0"/>
                  </a:lnTo>
                </a:path>
              </a:pathLst>
            </a:custGeom>
            <a:ln w="50800">
              <a:solidFill>
                <a:srgbClr val="C82506"/>
              </a:solidFill>
            </a:ln>
          </p:spPr>
          <p:txBody>
            <a:bodyPr wrap="square" lIns="0" tIns="0" rIns="0" bIns="0" rtlCol="0"/>
            <a:lstStyle/>
            <a:p>
              <a:endParaRPr/>
            </a:p>
          </p:txBody>
        </p:sp>
        <p:sp>
          <p:nvSpPr>
            <p:cNvPr id="54" name="object 52"/>
            <p:cNvSpPr/>
            <p:nvPr/>
          </p:nvSpPr>
          <p:spPr>
            <a:xfrm>
              <a:off x="3463125" y="3671150"/>
              <a:ext cx="212725" cy="189865"/>
            </a:xfrm>
            <a:custGeom>
              <a:avLst/>
              <a:gdLst/>
              <a:ahLst/>
              <a:cxnLst/>
              <a:rect l="l" t="t" r="r" b="b"/>
              <a:pathLst>
                <a:path w="212725" h="189864">
                  <a:moveTo>
                    <a:pt x="212394" y="0"/>
                  </a:moveTo>
                  <a:lnTo>
                    <a:pt x="0" y="49517"/>
                  </a:lnTo>
                  <a:lnTo>
                    <a:pt x="167055" y="189725"/>
                  </a:lnTo>
                  <a:lnTo>
                    <a:pt x="212394" y="0"/>
                  </a:lnTo>
                  <a:close/>
                </a:path>
              </a:pathLst>
            </a:custGeom>
            <a:solidFill>
              <a:srgbClr val="C82506"/>
            </a:solidFill>
          </p:spPr>
          <p:txBody>
            <a:bodyPr wrap="square" lIns="0" tIns="0" rIns="0" bIns="0" rtlCol="0"/>
            <a:lstStyle/>
            <a:p>
              <a:endParaRPr/>
            </a:p>
          </p:txBody>
        </p:sp>
        <p:sp>
          <p:nvSpPr>
            <p:cNvPr id="55" name="object 53"/>
            <p:cNvSpPr/>
            <p:nvPr/>
          </p:nvSpPr>
          <p:spPr>
            <a:xfrm>
              <a:off x="3601148" y="3855681"/>
              <a:ext cx="548639" cy="548639"/>
            </a:xfrm>
            <a:prstGeom prst="rect">
              <a:avLst/>
            </a:prstGeom>
            <a:blipFill>
              <a:blip r:embed="rId10" cstate="print"/>
              <a:stretch>
                <a:fillRect/>
              </a:stretch>
            </a:blipFill>
          </p:spPr>
          <p:txBody>
            <a:bodyPr wrap="square" lIns="0" tIns="0" rIns="0" bIns="0" rtlCol="0"/>
            <a:lstStyle/>
            <a:p>
              <a:endParaRPr/>
            </a:p>
          </p:txBody>
        </p:sp>
        <p:sp>
          <p:nvSpPr>
            <p:cNvPr id="56" name="object 54"/>
            <p:cNvSpPr/>
            <p:nvPr/>
          </p:nvSpPr>
          <p:spPr>
            <a:xfrm>
              <a:off x="3622383" y="3866757"/>
              <a:ext cx="506169" cy="506159"/>
            </a:xfrm>
            <a:prstGeom prst="rect">
              <a:avLst/>
            </a:prstGeom>
            <a:blipFill>
              <a:blip r:embed="rId11" cstate="print"/>
              <a:stretch>
                <a:fillRect/>
              </a:stretch>
            </a:blipFill>
          </p:spPr>
          <p:txBody>
            <a:bodyPr wrap="square" lIns="0" tIns="0" rIns="0" bIns="0" rtlCol="0"/>
            <a:lstStyle/>
            <a:p>
              <a:endParaRPr/>
            </a:p>
          </p:txBody>
        </p:sp>
        <p:sp>
          <p:nvSpPr>
            <p:cNvPr id="57" name="object 55"/>
            <p:cNvSpPr/>
            <p:nvPr/>
          </p:nvSpPr>
          <p:spPr>
            <a:xfrm>
              <a:off x="3622383" y="3866757"/>
              <a:ext cx="506730" cy="506730"/>
            </a:xfrm>
            <a:custGeom>
              <a:avLst/>
              <a:gdLst/>
              <a:ahLst/>
              <a:cxnLst/>
              <a:rect l="l" t="t" r="r" b="b"/>
              <a:pathLst>
                <a:path w="506729" h="506729">
                  <a:moveTo>
                    <a:pt x="274731" y="0"/>
                  </a:moveTo>
                  <a:lnTo>
                    <a:pt x="231437" y="0"/>
                  </a:lnTo>
                  <a:lnTo>
                    <a:pt x="188650" y="7348"/>
                  </a:lnTo>
                  <a:lnTo>
                    <a:pt x="147385" y="22044"/>
                  </a:lnTo>
                  <a:lnTo>
                    <a:pt x="108657" y="44088"/>
                  </a:lnTo>
                  <a:lnTo>
                    <a:pt x="73481" y="73481"/>
                  </a:lnTo>
                  <a:lnTo>
                    <a:pt x="44088" y="108657"/>
                  </a:lnTo>
                  <a:lnTo>
                    <a:pt x="22044" y="147384"/>
                  </a:lnTo>
                  <a:lnTo>
                    <a:pt x="7348" y="188647"/>
                  </a:lnTo>
                  <a:lnTo>
                    <a:pt x="0" y="231433"/>
                  </a:lnTo>
                  <a:lnTo>
                    <a:pt x="0" y="274726"/>
                  </a:lnTo>
                  <a:lnTo>
                    <a:pt x="7348" y="317513"/>
                  </a:lnTo>
                  <a:lnTo>
                    <a:pt x="22044" y="358778"/>
                  </a:lnTo>
                  <a:lnTo>
                    <a:pt x="44088" y="397508"/>
                  </a:lnTo>
                  <a:lnTo>
                    <a:pt x="73481" y="432688"/>
                  </a:lnTo>
                  <a:lnTo>
                    <a:pt x="108657" y="462076"/>
                  </a:lnTo>
                  <a:lnTo>
                    <a:pt x="147385" y="484118"/>
                  </a:lnTo>
                  <a:lnTo>
                    <a:pt x="188650" y="498812"/>
                  </a:lnTo>
                  <a:lnTo>
                    <a:pt x="231437" y="506159"/>
                  </a:lnTo>
                  <a:lnTo>
                    <a:pt x="274731" y="506159"/>
                  </a:lnTo>
                  <a:lnTo>
                    <a:pt x="317518" y="498812"/>
                  </a:lnTo>
                  <a:lnTo>
                    <a:pt x="358783" y="484118"/>
                  </a:lnTo>
                  <a:lnTo>
                    <a:pt x="397511" y="462076"/>
                  </a:lnTo>
                  <a:lnTo>
                    <a:pt x="432688" y="432688"/>
                  </a:lnTo>
                  <a:lnTo>
                    <a:pt x="462080" y="397508"/>
                  </a:lnTo>
                  <a:lnTo>
                    <a:pt x="484124" y="358778"/>
                  </a:lnTo>
                  <a:lnTo>
                    <a:pt x="498821" y="317513"/>
                  </a:lnTo>
                  <a:lnTo>
                    <a:pt x="506169" y="274726"/>
                  </a:lnTo>
                  <a:lnTo>
                    <a:pt x="506169" y="231433"/>
                  </a:lnTo>
                  <a:lnTo>
                    <a:pt x="498821" y="188647"/>
                  </a:lnTo>
                  <a:lnTo>
                    <a:pt x="484124" y="147384"/>
                  </a:lnTo>
                  <a:lnTo>
                    <a:pt x="462080" y="108657"/>
                  </a:lnTo>
                  <a:lnTo>
                    <a:pt x="432688" y="73481"/>
                  </a:lnTo>
                  <a:lnTo>
                    <a:pt x="397511" y="44088"/>
                  </a:lnTo>
                  <a:lnTo>
                    <a:pt x="358783" y="22044"/>
                  </a:lnTo>
                  <a:lnTo>
                    <a:pt x="317518" y="7348"/>
                  </a:lnTo>
                  <a:lnTo>
                    <a:pt x="274731" y="0"/>
                  </a:lnTo>
                  <a:close/>
                </a:path>
              </a:pathLst>
            </a:custGeom>
            <a:solidFill>
              <a:srgbClr val="009CFD">
                <a:alpha val="50000"/>
              </a:srgbClr>
            </a:solidFill>
          </p:spPr>
          <p:txBody>
            <a:bodyPr wrap="square" lIns="0" tIns="0" rIns="0" bIns="0" rtlCol="0"/>
            <a:lstStyle/>
            <a:p>
              <a:endParaRPr/>
            </a:p>
          </p:txBody>
        </p:sp>
        <p:sp>
          <p:nvSpPr>
            <p:cNvPr id="58" name="object 56"/>
            <p:cNvSpPr txBox="1"/>
            <p:nvPr/>
          </p:nvSpPr>
          <p:spPr>
            <a:xfrm>
              <a:off x="3695662" y="4005326"/>
              <a:ext cx="360045" cy="220979"/>
            </a:xfrm>
            <a:prstGeom prst="rect">
              <a:avLst/>
            </a:prstGeom>
          </p:spPr>
          <p:txBody>
            <a:bodyPr vert="horz" wrap="square" lIns="0" tIns="16510" rIns="0" bIns="0" rtlCol="0">
              <a:spAutoFit/>
            </a:bodyPr>
            <a:lstStyle/>
            <a:p>
              <a:pPr marL="12700">
                <a:lnSpc>
                  <a:spcPct val="100000"/>
                </a:lnSpc>
                <a:spcBef>
                  <a:spcPts val="130"/>
                </a:spcBef>
              </a:pPr>
              <a:r>
                <a:rPr sz="1250" spc="20" dirty="0">
                  <a:solidFill>
                    <a:srgbClr val="FFFFFF"/>
                  </a:solidFill>
                  <a:latin typeface="Arial"/>
                  <a:cs typeface="Arial"/>
                </a:rPr>
                <a:t>ok…</a:t>
              </a:r>
              <a:endParaRPr sz="1250">
                <a:latin typeface="Arial"/>
                <a:cs typeface="Arial"/>
              </a:endParaRPr>
            </a:p>
          </p:txBody>
        </p:sp>
      </p:grpSp>
    </p:spTree>
    <p:extLst>
      <p:ext uri="{BB962C8B-B14F-4D97-AF65-F5344CB8AC3E}">
        <p14:creationId xmlns:p14="http://schemas.microsoft.com/office/powerpoint/2010/main" val="83138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CFI Mechanisms</a:t>
            </a:r>
          </a:p>
        </p:txBody>
      </p:sp>
      <p:sp>
        <p:nvSpPr>
          <p:cNvPr id="3" name="Content Placeholder 2"/>
          <p:cNvSpPr>
            <a:spLocks noGrp="1"/>
          </p:cNvSpPr>
          <p:nvPr>
            <p:ph idx="1"/>
          </p:nvPr>
        </p:nvSpPr>
        <p:spPr/>
        <p:txBody>
          <a:bodyPr>
            <a:normAutofit fontScale="85000" lnSpcReduction="20000"/>
          </a:bodyPr>
          <a:lstStyle/>
          <a:p>
            <a:r>
              <a:rPr lang="en-US" dirty="0"/>
              <a:t>Fine-grained CFI (precise, requires source code)</a:t>
            </a:r>
          </a:p>
          <a:p>
            <a:pPr lvl="1"/>
            <a:r>
              <a:rPr lang="en-US" dirty="0"/>
              <a:t>Lockdown (DIMVA'15)</a:t>
            </a:r>
          </a:p>
          <a:p>
            <a:pPr lvl="1"/>
            <a:r>
              <a:rPr lang="en-US" dirty="0"/>
              <a:t>MCFI and </a:t>
            </a:r>
            <a:r>
              <a:rPr lang="en-US" dirty="0" err="1"/>
              <a:t>piCFI</a:t>
            </a:r>
            <a:r>
              <a:rPr lang="en-US" dirty="0"/>
              <a:t> (PLDI'14 and CCS'15)</a:t>
            </a:r>
          </a:p>
          <a:p>
            <a:pPr lvl="1"/>
            <a:r>
              <a:rPr lang="en-US" dirty="0"/>
              <a:t>Google LLVM-CFI</a:t>
            </a:r>
          </a:p>
          <a:p>
            <a:pPr lvl="1"/>
            <a:r>
              <a:rPr lang="en-US" dirty="0"/>
              <a:t>Google IFCC (</a:t>
            </a:r>
            <a:r>
              <a:rPr lang="en-US" dirty="0" err="1"/>
              <a:t>Usenix</a:t>
            </a:r>
            <a:r>
              <a:rPr lang="en-US" dirty="0"/>
              <a:t> SEC'14)</a:t>
            </a:r>
          </a:p>
          <a:p>
            <a:r>
              <a:rPr lang="en-US" dirty="0"/>
              <a:t>Coarse-grained CFI (imprecise, e.g., Microsoft’s Control Flow )</a:t>
            </a:r>
          </a:p>
          <a:p>
            <a:pPr lvl="1"/>
            <a:r>
              <a:rPr lang="en-US" dirty="0"/>
              <a:t>MS Control-Flow Guard</a:t>
            </a:r>
          </a:p>
          <a:p>
            <a:r>
              <a:rPr lang="en-US" altLang="zh-CN" dirty="0"/>
              <a:t>CFI techniques </a:t>
            </a:r>
            <a:r>
              <a:rPr lang="en-US" dirty="0"/>
              <a:t>do not perform control flow attestation</a:t>
            </a:r>
          </a:p>
          <a:p>
            <a:pPr lvl="1"/>
            <a:r>
              <a:rPr lang="en-US" altLang="zh-CN" dirty="0"/>
              <a:t>They only report whether a control-flow attack occurred (program control flow deviates from the CFG), but provide no information about the actually executed control-flow path (program control flow follows the CFG, but code-reuse attack has occurred)</a:t>
            </a:r>
            <a:endParaRPr lang="en-US" dirty="0"/>
          </a:p>
          <a:p>
            <a:endParaRPr lang="en-US" dirty="0"/>
          </a:p>
        </p:txBody>
      </p:sp>
    </p:spTree>
    <p:extLst>
      <p:ext uri="{BB962C8B-B14F-4D97-AF65-F5344CB8AC3E}">
        <p14:creationId xmlns:p14="http://schemas.microsoft.com/office/powerpoint/2010/main" val="153120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A9E9C47-CD0F-42EE-837C-FB8B1A5928B1}"/>
              </a:ext>
            </a:extLst>
          </p:cNvPr>
          <p:cNvPicPr>
            <a:picLocks noChangeAspect="1"/>
          </p:cNvPicPr>
          <p:nvPr/>
        </p:nvPicPr>
        <p:blipFill>
          <a:blip r:embed="rId2"/>
          <a:stretch>
            <a:fillRect/>
          </a:stretch>
        </p:blipFill>
        <p:spPr>
          <a:xfrm>
            <a:off x="4295642" y="1412776"/>
            <a:ext cx="4848994" cy="4536504"/>
          </a:xfrm>
          <a:prstGeom prst="rect">
            <a:avLst/>
          </a:prstGeom>
        </p:spPr>
      </p:pic>
      <p:sp>
        <p:nvSpPr>
          <p:cNvPr id="2" name="标题 1">
            <a:extLst>
              <a:ext uri="{FF2B5EF4-FFF2-40B4-BE49-F238E27FC236}">
                <a16:creationId xmlns:a16="http://schemas.microsoft.com/office/drawing/2014/main" id="{B78EF170-5EC4-4294-B3D1-B82CAACA7893}"/>
              </a:ext>
            </a:extLst>
          </p:cNvPr>
          <p:cNvSpPr>
            <a:spLocks noGrp="1"/>
          </p:cNvSpPr>
          <p:nvPr>
            <p:ph type="title"/>
          </p:nvPr>
        </p:nvSpPr>
        <p:spPr/>
        <p:txBody>
          <a:bodyPr/>
          <a:lstStyle/>
          <a:p>
            <a:r>
              <a:rPr lang="en-US" altLang="zh-CN" dirty="0"/>
              <a:t>Runtime Attacks</a:t>
            </a:r>
            <a:endParaRPr lang="zh-CN" altLang="en-US" dirty="0"/>
          </a:p>
        </p:txBody>
      </p:sp>
      <p:sp>
        <p:nvSpPr>
          <p:cNvPr id="3" name="内容占位符 2">
            <a:extLst>
              <a:ext uri="{FF2B5EF4-FFF2-40B4-BE49-F238E27FC236}">
                <a16:creationId xmlns:a16="http://schemas.microsoft.com/office/drawing/2014/main" id="{3D0AA996-3DF9-45EF-9C67-98EFBBB4A1DA}"/>
              </a:ext>
            </a:extLst>
          </p:cNvPr>
          <p:cNvSpPr>
            <a:spLocks noGrp="1"/>
          </p:cNvSpPr>
          <p:nvPr>
            <p:ph idx="1"/>
          </p:nvPr>
        </p:nvSpPr>
        <p:spPr>
          <a:xfrm>
            <a:off x="152400" y="1285860"/>
            <a:ext cx="4275584" cy="5419740"/>
          </a:xfrm>
        </p:spPr>
        <p:txBody>
          <a:bodyPr>
            <a:normAutofit fontScale="47500" lnSpcReduction="20000"/>
          </a:bodyPr>
          <a:lstStyle/>
          <a:p>
            <a:r>
              <a:rPr lang="en-US" altLang="zh-CN" dirty="0"/>
              <a:t>The program that calls either a privileged or non-privileged subroutine based on the authentication variable </a:t>
            </a:r>
            <a:r>
              <a:rPr lang="en-US" altLang="zh-CN" i="1" dirty="0"/>
              <a:t>auth</a:t>
            </a:r>
            <a:r>
              <a:rPr lang="en-US" altLang="zh-CN" dirty="0"/>
              <a:t>. </a:t>
            </a:r>
          </a:p>
          <a:p>
            <a:r>
              <a:rPr lang="en-US" altLang="zh-CN" dirty="0"/>
              <a:t>Non-control data vulnerability at node N1: the attacker can change auth from false to true, so that execution continues in the privileged path  (iii), although the user has not been authenticated to execute that path.</a:t>
            </a:r>
          </a:p>
          <a:p>
            <a:r>
              <a:rPr lang="en-US" altLang="zh-CN" dirty="0"/>
              <a:t>Control-flow vulnerability at node N3: allows the attacker to overwrite code pointers that store control-flow information. (Typically, these vulnerabilities allow the attacker to read from, and write to, the application’s memory.) Upon encountering the corrupted code pointer, the program’s control flow is deviated to either (</a:t>
            </a:r>
            <a:r>
              <a:rPr lang="en-US" altLang="zh-CN" dirty="0" err="1"/>
              <a:t>i</a:t>
            </a:r>
            <a:r>
              <a:rPr lang="en-US" altLang="zh-CN" dirty="0"/>
              <a:t>) previously injected code (node NX) or (ii) existing code (node N2) such as system functions or unintended code sequences. The latter is commonly referred to as code-reuse attack, or return-oriented programming, which cannot be thwarted by data execution prevention (DEP) for preventing code injection attacks by either marking memory as writable or executable.</a:t>
            </a:r>
          </a:p>
          <a:p>
            <a:r>
              <a:rPr lang="en-US" altLang="zh-CN" dirty="0"/>
              <a:t>CFI techniques cannot </a:t>
            </a:r>
            <a:r>
              <a:rPr lang="en-US" altLang="zh-CN"/>
              <a:t>detect attacks (ii) and (iii).</a:t>
            </a:r>
            <a:endParaRPr lang="en-US" altLang="zh-CN" dirty="0"/>
          </a:p>
        </p:txBody>
      </p:sp>
    </p:spTree>
    <p:extLst>
      <p:ext uri="{BB962C8B-B14F-4D97-AF65-F5344CB8AC3E}">
        <p14:creationId xmlns:p14="http://schemas.microsoft.com/office/powerpoint/2010/main" val="70889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F4A31-6020-4330-A4E1-B9E76EEC1278}"/>
              </a:ext>
            </a:extLst>
          </p:cNvPr>
          <p:cNvSpPr>
            <a:spLocks noGrp="1"/>
          </p:cNvSpPr>
          <p:nvPr>
            <p:ph type="title"/>
          </p:nvPr>
        </p:nvSpPr>
        <p:spPr/>
        <p:txBody>
          <a:bodyPr/>
          <a:lstStyle/>
          <a:p>
            <a:r>
              <a:rPr lang="en-US" altLang="zh-CN" dirty="0"/>
              <a:t>Control-Flow Attestation (C-FLAT)</a:t>
            </a:r>
            <a:endParaRPr lang="zh-CN" altLang="en-US" dirty="0"/>
          </a:p>
        </p:txBody>
      </p:sp>
      <p:sp>
        <p:nvSpPr>
          <p:cNvPr id="3" name="内容占位符 2">
            <a:extLst>
              <a:ext uri="{FF2B5EF4-FFF2-40B4-BE49-F238E27FC236}">
                <a16:creationId xmlns:a16="http://schemas.microsoft.com/office/drawing/2014/main" id="{0FEAC285-9E9B-4938-A4BD-67BC8C49AB1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C7742DE-3C4E-4336-BE57-73889BF554EC}"/>
              </a:ext>
            </a:extLst>
          </p:cNvPr>
          <p:cNvPicPr>
            <a:picLocks noChangeAspect="1"/>
          </p:cNvPicPr>
          <p:nvPr/>
        </p:nvPicPr>
        <p:blipFill>
          <a:blip r:embed="rId2"/>
          <a:stretch>
            <a:fillRect/>
          </a:stretch>
        </p:blipFill>
        <p:spPr>
          <a:xfrm>
            <a:off x="106499" y="1655469"/>
            <a:ext cx="8839200" cy="4729641"/>
          </a:xfrm>
          <a:prstGeom prst="rect">
            <a:avLst/>
          </a:prstGeom>
        </p:spPr>
      </p:pic>
    </p:spTree>
    <p:extLst>
      <p:ext uri="{BB962C8B-B14F-4D97-AF65-F5344CB8AC3E}">
        <p14:creationId xmlns:p14="http://schemas.microsoft.com/office/powerpoint/2010/main" val="119339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1C0A5-6E5E-4236-B236-6D99DF36B6CD}"/>
              </a:ext>
            </a:extLst>
          </p:cNvPr>
          <p:cNvSpPr>
            <a:spLocks noGrp="1"/>
          </p:cNvSpPr>
          <p:nvPr>
            <p:ph type="title"/>
          </p:nvPr>
        </p:nvSpPr>
        <p:spPr/>
        <p:txBody>
          <a:bodyPr/>
          <a:lstStyle/>
          <a:p>
            <a:r>
              <a:rPr lang="en-US" altLang="zh-CN" dirty="0"/>
              <a:t>C-FLAT</a:t>
            </a:r>
            <a:endParaRPr lang="zh-CN" altLang="en-US" dirty="0"/>
          </a:p>
        </p:txBody>
      </p:sp>
      <p:sp>
        <p:nvSpPr>
          <p:cNvPr id="3" name="内容占位符 2">
            <a:extLst>
              <a:ext uri="{FF2B5EF4-FFF2-40B4-BE49-F238E27FC236}">
                <a16:creationId xmlns:a16="http://schemas.microsoft.com/office/drawing/2014/main" id="{0C27A9B4-F0A6-427B-90A7-3700C95FDBE2}"/>
              </a:ext>
            </a:extLst>
          </p:cNvPr>
          <p:cNvSpPr>
            <a:spLocks noGrp="1"/>
          </p:cNvSpPr>
          <p:nvPr>
            <p:ph idx="1"/>
          </p:nvPr>
        </p:nvSpPr>
        <p:spPr>
          <a:xfrm>
            <a:off x="152400" y="5085184"/>
            <a:ext cx="8839200" cy="1620416"/>
          </a:xfrm>
        </p:spPr>
        <p:txBody>
          <a:bodyPr/>
          <a:lstStyle/>
          <a:p>
            <a:r>
              <a:rPr lang="en-US" altLang="zh-CN" dirty="0"/>
              <a:t>Verifier knows which path has been followed from the cumulative hash value</a:t>
            </a:r>
            <a:endParaRPr lang="zh-CN" altLang="en-US" dirty="0"/>
          </a:p>
        </p:txBody>
      </p:sp>
      <p:pic>
        <p:nvPicPr>
          <p:cNvPr id="4" name="图片 3">
            <a:extLst>
              <a:ext uri="{FF2B5EF4-FFF2-40B4-BE49-F238E27FC236}">
                <a16:creationId xmlns:a16="http://schemas.microsoft.com/office/drawing/2014/main" id="{A49DBD33-2007-4144-9A13-6C31C5A711C0}"/>
              </a:ext>
            </a:extLst>
          </p:cNvPr>
          <p:cNvPicPr>
            <a:picLocks noChangeAspect="1"/>
          </p:cNvPicPr>
          <p:nvPr/>
        </p:nvPicPr>
        <p:blipFill>
          <a:blip r:embed="rId2"/>
          <a:stretch>
            <a:fillRect/>
          </a:stretch>
        </p:blipFill>
        <p:spPr>
          <a:xfrm>
            <a:off x="1043608" y="1052736"/>
            <a:ext cx="7416824" cy="3932840"/>
          </a:xfrm>
          <a:prstGeom prst="rect">
            <a:avLst/>
          </a:prstGeom>
        </p:spPr>
      </p:pic>
    </p:spTree>
    <p:extLst>
      <p:ext uri="{BB962C8B-B14F-4D97-AF65-F5344CB8AC3E}">
        <p14:creationId xmlns:p14="http://schemas.microsoft.com/office/powerpoint/2010/main" val="2945719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7088C7D-425C-4029-898B-8079147CE639}"/>
              </a:ext>
            </a:extLst>
          </p:cNvPr>
          <p:cNvPicPr>
            <a:picLocks noChangeAspect="1"/>
          </p:cNvPicPr>
          <p:nvPr/>
        </p:nvPicPr>
        <p:blipFill>
          <a:blip r:embed="rId2"/>
          <a:stretch>
            <a:fillRect/>
          </a:stretch>
        </p:blipFill>
        <p:spPr>
          <a:xfrm>
            <a:off x="3959424" y="1207138"/>
            <a:ext cx="5184576" cy="5604948"/>
          </a:xfrm>
          <a:prstGeom prst="rect">
            <a:avLst/>
          </a:prstGeom>
        </p:spPr>
      </p:pic>
      <p:sp>
        <p:nvSpPr>
          <p:cNvPr id="2" name="标题 1">
            <a:extLst>
              <a:ext uri="{FF2B5EF4-FFF2-40B4-BE49-F238E27FC236}">
                <a16:creationId xmlns:a16="http://schemas.microsoft.com/office/drawing/2014/main" id="{5AD7516E-DA6E-4102-A710-E324ABE4492C}"/>
              </a:ext>
            </a:extLst>
          </p:cNvPr>
          <p:cNvSpPr>
            <a:spLocks noGrp="1"/>
          </p:cNvSpPr>
          <p:nvPr>
            <p:ph type="title"/>
          </p:nvPr>
        </p:nvSpPr>
        <p:spPr/>
        <p:txBody>
          <a:bodyPr/>
          <a:lstStyle/>
          <a:p>
            <a:r>
              <a:rPr lang="en-US" altLang="zh-CN" dirty="0"/>
              <a:t>C-FLAT Loop Handling</a:t>
            </a:r>
            <a:endParaRPr lang="zh-CN" altLang="en-US" dirty="0"/>
          </a:p>
        </p:txBody>
      </p:sp>
      <p:sp>
        <p:nvSpPr>
          <p:cNvPr id="3" name="内容占位符 2">
            <a:extLst>
              <a:ext uri="{FF2B5EF4-FFF2-40B4-BE49-F238E27FC236}">
                <a16:creationId xmlns:a16="http://schemas.microsoft.com/office/drawing/2014/main" id="{31A8E929-7C44-4316-960B-7FC65A06234B}"/>
              </a:ext>
            </a:extLst>
          </p:cNvPr>
          <p:cNvSpPr>
            <a:spLocks noGrp="1"/>
          </p:cNvSpPr>
          <p:nvPr>
            <p:ph idx="1"/>
          </p:nvPr>
        </p:nvSpPr>
        <p:spPr>
          <a:xfrm>
            <a:off x="0" y="1285860"/>
            <a:ext cx="4139952" cy="5572140"/>
          </a:xfrm>
        </p:spPr>
        <p:txBody>
          <a:bodyPr>
            <a:normAutofit fontScale="47500" lnSpcReduction="20000"/>
          </a:bodyPr>
          <a:lstStyle/>
          <a:p>
            <a:r>
              <a:rPr lang="en-US" altLang="zh-CN" dirty="0"/>
              <a:t>We measure each loop execution separately and merge its cumulative value with that of the previous execution, at loop exit. </a:t>
            </a:r>
          </a:p>
          <a:p>
            <a:r>
              <a:rPr lang="en-US" altLang="zh-CN" dirty="0"/>
              <a:t>Consider the example in Figure 4: We initiate a new computation when the loop is entered, i.e., H2a = H(0, N2). To avoid losing the previous value, we store H1.</a:t>
            </a:r>
          </a:p>
          <a:p>
            <a:r>
              <a:rPr lang="en-US" altLang="zh-CN" dirty="0"/>
              <a:t>The if-else statement within the loop diverts control flow at N3 to either N4 or N5, depending on cond_2. Consequently, each loop iteration can either output H6a (solid line) or H6b (dashed line). </a:t>
            </a:r>
          </a:p>
          <a:p>
            <a:r>
              <a:rPr lang="en-US" altLang="zh-CN" dirty="0"/>
              <a:t>Upon loop exit, it is also desirable to attest the number of times a loop is executed. To do so, we track each loop measurement separately, by storing the number of times a distinct measurement was encountered at N2, and including this result #H6a, #H6b in Auth where #Hi reflects the number of loop iterations for each possible path. This ensures that every loop iteration is attested. However, the size of Auth is now expanded by the number of different paths inside the loop.</a:t>
            </a:r>
            <a:endParaRPr lang="zh-CN" altLang="en-US" dirty="0"/>
          </a:p>
        </p:txBody>
      </p:sp>
    </p:spTree>
    <p:extLst>
      <p:ext uri="{BB962C8B-B14F-4D97-AF65-F5344CB8AC3E}">
        <p14:creationId xmlns:p14="http://schemas.microsoft.com/office/powerpoint/2010/main" val="1291912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94C36-3003-42F6-A45C-B874F0BC5FCF}"/>
              </a:ext>
            </a:extLst>
          </p:cNvPr>
          <p:cNvSpPr>
            <a:spLocks noGrp="1"/>
          </p:cNvSpPr>
          <p:nvPr>
            <p:ph type="title"/>
          </p:nvPr>
        </p:nvSpPr>
        <p:spPr/>
        <p:txBody>
          <a:bodyPr/>
          <a:lstStyle/>
          <a:p>
            <a:r>
              <a:rPr lang="en-US" altLang="zh-CN" dirty="0"/>
              <a:t>Proof-of-Concept Implementation</a:t>
            </a:r>
            <a:endParaRPr lang="zh-CN" altLang="en-US" dirty="0"/>
          </a:p>
        </p:txBody>
      </p:sp>
      <p:sp>
        <p:nvSpPr>
          <p:cNvPr id="3" name="内容占位符 2">
            <a:extLst>
              <a:ext uri="{FF2B5EF4-FFF2-40B4-BE49-F238E27FC236}">
                <a16:creationId xmlns:a16="http://schemas.microsoft.com/office/drawing/2014/main" id="{08C9A08D-2CD8-43A1-9025-7D7444C12127}"/>
              </a:ext>
            </a:extLst>
          </p:cNvPr>
          <p:cNvSpPr>
            <a:spLocks noGrp="1"/>
          </p:cNvSpPr>
          <p:nvPr>
            <p:ph idx="1"/>
          </p:nvPr>
        </p:nvSpPr>
        <p:spPr>
          <a:xfrm>
            <a:off x="152400" y="980728"/>
            <a:ext cx="8839200" cy="2088232"/>
          </a:xfrm>
        </p:spPr>
        <p:txBody>
          <a:bodyPr>
            <a:normAutofit fontScale="92500" lnSpcReduction="20000"/>
          </a:bodyPr>
          <a:lstStyle/>
          <a:p>
            <a:r>
              <a:rPr lang="nb-NO" altLang="zh-CN" dirty="0"/>
              <a:t>Bare-metal prototype on Raspberry Pi 2</a:t>
            </a:r>
          </a:p>
          <a:p>
            <a:pPr lvl="1"/>
            <a:r>
              <a:rPr lang="en-US" altLang="zh-CN" dirty="0"/>
              <a:t>Single-purpose program instrumented using binary-rewriting </a:t>
            </a:r>
          </a:p>
          <a:p>
            <a:pPr lvl="1"/>
            <a:r>
              <a:rPr lang="en-US" altLang="zh-CN" dirty="0"/>
              <a:t>Runtime Monitor written in ARM assembler</a:t>
            </a:r>
          </a:p>
          <a:p>
            <a:pPr lvl="1"/>
            <a:r>
              <a:rPr lang="en-US" altLang="zh-CN" dirty="0"/>
              <a:t>Measurement Engine isolated in </a:t>
            </a:r>
            <a:r>
              <a:rPr lang="en-US" altLang="zh-CN" dirty="0" err="1"/>
              <a:t>TrustZone</a:t>
            </a:r>
            <a:r>
              <a:rPr lang="en-US" altLang="zh-CN" dirty="0"/>
              <a:t>-A Secure World</a:t>
            </a:r>
          </a:p>
          <a:p>
            <a:endParaRPr lang="zh-CN" altLang="en-US" dirty="0"/>
          </a:p>
        </p:txBody>
      </p:sp>
      <p:pic>
        <p:nvPicPr>
          <p:cNvPr id="4" name="图片 3">
            <a:extLst>
              <a:ext uri="{FF2B5EF4-FFF2-40B4-BE49-F238E27FC236}">
                <a16:creationId xmlns:a16="http://schemas.microsoft.com/office/drawing/2014/main" id="{A62D9AC9-C8FA-48A5-BFF7-7F8E96AF661E}"/>
              </a:ext>
            </a:extLst>
          </p:cNvPr>
          <p:cNvPicPr>
            <a:picLocks noChangeAspect="1"/>
          </p:cNvPicPr>
          <p:nvPr/>
        </p:nvPicPr>
        <p:blipFill>
          <a:blip r:embed="rId2"/>
          <a:stretch>
            <a:fillRect/>
          </a:stretch>
        </p:blipFill>
        <p:spPr>
          <a:xfrm>
            <a:off x="1403648" y="3068960"/>
            <a:ext cx="6819900" cy="3448050"/>
          </a:xfrm>
          <a:prstGeom prst="rect">
            <a:avLst/>
          </a:prstGeom>
        </p:spPr>
      </p:pic>
    </p:spTree>
    <p:extLst>
      <p:ext uri="{BB962C8B-B14F-4D97-AF65-F5344CB8AC3E}">
        <p14:creationId xmlns:p14="http://schemas.microsoft.com/office/powerpoint/2010/main" val="86148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1C1E7-CDA9-4D74-985C-7F1201369BB6}"/>
              </a:ext>
            </a:extLst>
          </p:cNvPr>
          <p:cNvSpPr>
            <a:spLocks noGrp="1"/>
          </p:cNvSpPr>
          <p:nvPr>
            <p:ph type="title"/>
          </p:nvPr>
        </p:nvSpPr>
        <p:spPr/>
        <p:txBody>
          <a:bodyPr/>
          <a:lstStyle/>
          <a:p>
            <a:r>
              <a:rPr lang="en-US" altLang="zh-CN" dirty="0"/>
              <a:t>End-to-End Attestation</a:t>
            </a:r>
            <a:endParaRPr lang="zh-CN" altLang="en-US" dirty="0"/>
          </a:p>
        </p:txBody>
      </p:sp>
      <p:sp>
        <p:nvSpPr>
          <p:cNvPr id="3" name="内容占位符 2">
            <a:extLst>
              <a:ext uri="{FF2B5EF4-FFF2-40B4-BE49-F238E27FC236}">
                <a16:creationId xmlns:a16="http://schemas.microsoft.com/office/drawing/2014/main" id="{41AF7DC7-A473-48B3-AED0-5478CFB0806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A6A7287-40E6-4AF5-A487-A538951C927D}"/>
              </a:ext>
            </a:extLst>
          </p:cNvPr>
          <p:cNvPicPr>
            <a:picLocks noChangeAspect="1"/>
          </p:cNvPicPr>
          <p:nvPr/>
        </p:nvPicPr>
        <p:blipFill>
          <a:blip r:embed="rId2"/>
          <a:stretch>
            <a:fillRect/>
          </a:stretch>
        </p:blipFill>
        <p:spPr>
          <a:xfrm>
            <a:off x="266009" y="1214422"/>
            <a:ext cx="8856032" cy="5419740"/>
          </a:xfrm>
          <a:prstGeom prst="rect">
            <a:avLst/>
          </a:prstGeom>
        </p:spPr>
      </p:pic>
    </p:spTree>
    <p:extLst>
      <p:ext uri="{BB962C8B-B14F-4D97-AF65-F5344CB8AC3E}">
        <p14:creationId xmlns:p14="http://schemas.microsoft.com/office/powerpoint/2010/main" val="686842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21C4-F8C7-4CC9-8353-ABCBEF8E559F}"/>
              </a:ext>
            </a:extLst>
          </p:cNvPr>
          <p:cNvSpPr>
            <a:spLocks noGrp="1"/>
          </p:cNvSpPr>
          <p:nvPr>
            <p:ph type="title"/>
          </p:nvPr>
        </p:nvSpPr>
        <p:spPr/>
        <p:txBody>
          <a:bodyPr/>
          <a:lstStyle/>
          <a:p>
            <a:r>
              <a:rPr lang="en-US" altLang="zh-CN" dirty="0"/>
              <a:t>Abuse of Attestation: Bad Verifier</a:t>
            </a:r>
            <a:endParaRPr lang="zh-CN" altLang="en-US" dirty="0"/>
          </a:p>
        </p:txBody>
      </p:sp>
      <p:sp>
        <p:nvSpPr>
          <p:cNvPr id="3" name="内容占位符 2">
            <a:extLst>
              <a:ext uri="{FF2B5EF4-FFF2-40B4-BE49-F238E27FC236}">
                <a16:creationId xmlns:a16="http://schemas.microsoft.com/office/drawing/2014/main" id="{402BFF0F-0C36-4F1F-99DA-B03F4CF0274A}"/>
              </a:ext>
            </a:extLst>
          </p:cNvPr>
          <p:cNvSpPr>
            <a:spLocks noGrp="1"/>
          </p:cNvSpPr>
          <p:nvPr>
            <p:ph idx="1"/>
          </p:nvPr>
        </p:nvSpPr>
        <p:spPr/>
        <p:txBody>
          <a:bodyPr>
            <a:normAutofit/>
          </a:bodyPr>
          <a:lstStyle/>
          <a:p>
            <a:r>
              <a:rPr lang="en-US" altLang="zh-CN" dirty="0"/>
              <a:t>Attestation protocols usually consider a benign verifier</a:t>
            </a:r>
          </a:p>
          <a:p>
            <a:pPr lvl="1"/>
            <a:r>
              <a:rPr lang="en-US" altLang="zh-CN" dirty="0"/>
              <a:t>But adversary could impersonate verifier to abuse attestation</a:t>
            </a:r>
          </a:p>
          <a:p>
            <a:pPr lvl="1"/>
            <a:r>
              <a:rPr lang="en-US" altLang="zh-CN" dirty="0"/>
              <a:t>e.g., computing a MAC over all memory in a typical microcontroller could take ~ 750 </a:t>
            </a:r>
            <a:r>
              <a:rPr lang="en-US" altLang="zh-CN" dirty="0" err="1"/>
              <a:t>ms</a:t>
            </a:r>
            <a:endParaRPr lang="en-US" altLang="zh-CN" dirty="0"/>
          </a:p>
          <a:p>
            <a:pPr lvl="2"/>
            <a:r>
              <a:rPr lang="en-US" altLang="zh-CN" dirty="0"/>
              <a:t>may be used for denial of service (DoS) attack</a:t>
            </a:r>
          </a:p>
        </p:txBody>
      </p:sp>
    </p:spTree>
    <p:extLst>
      <p:ext uri="{BB962C8B-B14F-4D97-AF65-F5344CB8AC3E}">
        <p14:creationId xmlns:p14="http://schemas.microsoft.com/office/powerpoint/2010/main" val="1451571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ACB1C-496E-4B36-9C23-AE5C17439CEA}"/>
              </a:ext>
            </a:extLst>
          </p:cNvPr>
          <p:cNvSpPr>
            <a:spLocks noGrp="1"/>
          </p:cNvSpPr>
          <p:nvPr>
            <p:ph type="title"/>
          </p:nvPr>
        </p:nvSpPr>
        <p:spPr/>
        <p:txBody>
          <a:bodyPr>
            <a:normAutofit/>
          </a:bodyPr>
          <a:lstStyle/>
          <a:p>
            <a:r>
              <a:rPr lang="en-US" altLang="zh-CN" dirty="0"/>
              <a:t>Counter-Measures to Bad Verifier</a:t>
            </a:r>
            <a:endParaRPr lang="zh-CN" altLang="en-US" dirty="0"/>
          </a:p>
        </p:txBody>
      </p:sp>
      <p:sp>
        <p:nvSpPr>
          <p:cNvPr id="3" name="内容占位符 2">
            <a:extLst>
              <a:ext uri="{FF2B5EF4-FFF2-40B4-BE49-F238E27FC236}">
                <a16:creationId xmlns:a16="http://schemas.microsoft.com/office/drawing/2014/main" id="{EEEDDC1C-0C08-4385-A8D0-6B433D6C1769}"/>
              </a:ext>
            </a:extLst>
          </p:cNvPr>
          <p:cNvSpPr>
            <a:spLocks noGrp="1"/>
          </p:cNvSpPr>
          <p:nvPr>
            <p:ph idx="1"/>
          </p:nvPr>
        </p:nvSpPr>
        <p:spPr/>
        <p:txBody>
          <a:bodyPr>
            <a:normAutofit/>
          </a:bodyPr>
          <a:lstStyle/>
          <a:p>
            <a:r>
              <a:rPr lang="en-US" altLang="zh-CN" dirty="0"/>
              <a:t>Verifier must be authenticated to prover</a:t>
            </a:r>
          </a:p>
          <a:p>
            <a:pPr lvl="1"/>
            <a:r>
              <a:rPr lang="en-US" altLang="zh-CN" dirty="0"/>
              <a:t>but asymmetric crypto is computationally expensive</a:t>
            </a:r>
          </a:p>
          <a:p>
            <a:r>
              <a:rPr lang="en-US" altLang="zh-CN" dirty="0"/>
              <a:t>Prover must detect replays of previous requests </a:t>
            </a:r>
          </a:p>
          <a:p>
            <a:pPr lvl="1"/>
            <a:r>
              <a:rPr lang="en-US" altLang="zh-CN" dirty="0"/>
              <a:t>can use </a:t>
            </a:r>
            <a:r>
              <a:rPr lang="en-US" altLang="zh-CN" dirty="0" err="1"/>
              <a:t>nonces</a:t>
            </a:r>
            <a:r>
              <a:rPr lang="en-US" altLang="zh-CN" dirty="0"/>
              <a:t>, or counters, or timestamps</a:t>
            </a:r>
          </a:p>
          <a:p>
            <a:pPr lvl="1"/>
            <a:r>
              <a:rPr lang="en-US" altLang="zh-CN" dirty="0" err="1"/>
              <a:t>Nonces</a:t>
            </a:r>
            <a:r>
              <a:rPr lang="en-US" altLang="zh-CN" dirty="0"/>
              <a:t> require integrity-protected storage for previous </a:t>
            </a:r>
            <a:r>
              <a:rPr lang="en-US" altLang="zh-CN" dirty="0" err="1"/>
              <a:t>nonces</a:t>
            </a:r>
            <a:endParaRPr lang="en-US" altLang="zh-CN" dirty="0"/>
          </a:p>
          <a:p>
            <a:pPr lvl="1"/>
            <a:r>
              <a:rPr lang="en-US" altLang="zh-CN" dirty="0"/>
              <a:t>Counters require minimal integrity-protected storage for counter</a:t>
            </a:r>
          </a:p>
          <a:p>
            <a:pPr lvl="1"/>
            <a:r>
              <a:rPr lang="en-US" altLang="zh-CN" dirty="0"/>
              <a:t>Timestamps require trusted synchronized clock at prover side</a:t>
            </a:r>
          </a:p>
          <a:p>
            <a:endParaRPr lang="zh-CN" altLang="en-US" dirty="0"/>
          </a:p>
        </p:txBody>
      </p:sp>
    </p:spTree>
    <p:extLst>
      <p:ext uri="{BB962C8B-B14F-4D97-AF65-F5344CB8AC3E}">
        <p14:creationId xmlns:p14="http://schemas.microsoft.com/office/powerpoint/2010/main" val="81110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72BA9-6B45-4C6C-BEAA-4613738EE74A}"/>
              </a:ext>
            </a:extLst>
          </p:cNvPr>
          <p:cNvSpPr>
            <a:spLocks noGrp="1"/>
          </p:cNvSpPr>
          <p:nvPr>
            <p:ph type="title"/>
          </p:nvPr>
        </p:nvSpPr>
        <p:spPr/>
        <p:txBody>
          <a:bodyPr/>
          <a:lstStyle/>
          <a:p>
            <a:r>
              <a:rPr lang="en-US" altLang="zh-CN" dirty="0"/>
              <a:t>Example of IoT Security</a:t>
            </a:r>
            <a:endParaRPr lang="zh-CN" altLang="en-US" dirty="0"/>
          </a:p>
        </p:txBody>
      </p:sp>
      <p:sp>
        <p:nvSpPr>
          <p:cNvPr id="3" name="内容占位符 2">
            <a:extLst>
              <a:ext uri="{FF2B5EF4-FFF2-40B4-BE49-F238E27FC236}">
                <a16:creationId xmlns:a16="http://schemas.microsoft.com/office/drawing/2014/main" id="{3BC1C8A5-3221-486D-8950-3F60D411F23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A028AD4-7414-4F98-B715-DFF71F384958}"/>
              </a:ext>
            </a:extLst>
          </p:cNvPr>
          <p:cNvPicPr>
            <a:picLocks noChangeAspect="1"/>
          </p:cNvPicPr>
          <p:nvPr/>
        </p:nvPicPr>
        <p:blipFill>
          <a:blip r:embed="rId2"/>
          <a:stretch>
            <a:fillRect/>
          </a:stretch>
        </p:blipFill>
        <p:spPr>
          <a:xfrm>
            <a:off x="264395" y="1213779"/>
            <a:ext cx="8872531" cy="5002465"/>
          </a:xfrm>
          <a:prstGeom prst="rect">
            <a:avLst/>
          </a:prstGeom>
        </p:spPr>
      </p:pic>
      <p:pic>
        <p:nvPicPr>
          <p:cNvPr id="5" name="图片 4">
            <a:extLst>
              <a:ext uri="{FF2B5EF4-FFF2-40B4-BE49-F238E27FC236}">
                <a16:creationId xmlns:a16="http://schemas.microsoft.com/office/drawing/2014/main" id="{6505E37B-A281-4CC0-A859-8CFDDB5408FF}"/>
              </a:ext>
            </a:extLst>
          </p:cNvPr>
          <p:cNvPicPr>
            <a:picLocks noChangeAspect="1"/>
          </p:cNvPicPr>
          <p:nvPr/>
        </p:nvPicPr>
        <p:blipFill>
          <a:blip r:embed="rId3"/>
          <a:stretch>
            <a:fillRect/>
          </a:stretch>
        </p:blipFill>
        <p:spPr>
          <a:xfrm>
            <a:off x="264395" y="2277285"/>
            <a:ext cx="3659533" cy="1393378"/>
          </a:xfrm>
          <a:prstGeom prst="rect">
            <a:avLst/>
          </a:prstGeom>
        </p:spPr>
      </p:pic>
      <p:sp>
        <p:nvSpPr>
          <p:cNvPr id="6" name="文本框 5">
            <a:extLst>
              <a:ext uri="{FF2B5EF4-FFF2-40B4-BE49-F238E27FC236}">
                <a16:creationId xmlns:a16="http://schemas.microsoft.com/office/drawing/2014/main" id="{7BCD5B63-6BDF-49D2-8B1F-4788BA43B46F}"/>
              </a:ext>
            </a:extLst>
          </p:cNvPr>
          <p:cNvSpPr txBox="1"/>
          <p:nvPr/>
        </p:nvSpPr>
        <p:spPr>
          <a:xfrm>
            <a:off x="152400" y="1648893"/>
            <a:ext cx="5191871" cy="707886"/>
          </a:xfrm>
          <a:prstGeom prst="rect">
            <a:avLst/>
          </a:prstGeom>
          <a:noFill/>
        </p:spPr>
        <p:txBody>
          <a:bodyPr wrap="none" rtlCol="0">
            <a:spAutoFit/>
          </a:bodyPr>
          <a:lstStyle/>
          <a:p>
            <a:r>
              <a:rPr lang="en-US" altLang="zh-CN" sz="2000" dirty="0"/>
              <a:t>A wireless sensor network collects temperature </a:t>
            </a:r>
          </a:p>
          <a:p>
            <a:r>
              <a:rPr lang="en-US" altLang="zh-CN" sz="2000" dirty="0"/>
              <a:t>data periodically and sends it to the cloud</a:t>
            </a:r>
            <a:endParaRPr lang="zh-CN" altLang="en-US" sz="2000" dirty="0"/>
          </a:p>
        </p:txBody>
      </p:sp>
      <p:grpSp>
        <p:nvGrpSpPr>
          <p:cNvPr id="10" name="组合 9">
            <a:extLst>
              <a:ext uri="{FF2B5EF4-FFF2-40B4-BE49-F238E27FC236}">
                <a16:creationId xmlns:a16="http://schemas.microsoft.com/office/drawing/2014/main" id="{09EC95D4-22BB-4A32-AFB9-017C096D82D3}"/>
              </a:ext>
            </a:extLst>
          </p:cNvPr>
          <p:cNvGrpSpPr/>
          <p:nvPr/>
        </p:nvGrpSpPr>
        <p:grpSpPr>
          <a:xfrm>
            <a:off x="1259632" y="3989918"/>
            <a:ext cx="6624467" cy="1423368"/>
            <a:chOff x="1259632" y="3989918"/>
            <a:chExt cx="6624467" cy="1423368"/>
          </a:xfrm>
        </p:grpSpPr>
        <p:sp>
          <p:nvSpPr>
            <p:cNvPr id="7" name="矩形 6">
              <a:extLst>
                <a:ext uri="{FF2B5EF4-FFF2-40B4-BE49-F238E27FC236}">
                  <a16:creationId xmlns:a16="http://schemas.microsoft.com/office/drawing/2014/main" id="{1DC9DD7B-18A5-47DE-8D32-CA5FEB624AFB}"/>
                </a:ext>
              </a:extLst>
            </p:cNvPr>
            <p:cNvSpPr/>
            <p:nvPr/>
          </p:nvSpPr>
          <p:spPr>
            <a:xfrm>
              <a:off x="1259632" y="3989918"/>
              <a:ext cx="1008112" cy="87343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1D1E58F-FFE3-49F6-934E-F78D56CDD426}"/>
                </a:ext>
              </a:extLst>
            </p:cNvPr>
            <p:cNvSpPr txBox="1"/>
            <p:nvPr/>
          </p:nvSpPr>
          <p:spPr>
            <a:xfrm>
              <a:off x="2915816" y="5013176"/>
              <a:ext cx="4968283" cy="400110"/>
            </a:xfrm>
            <a:prstGeom prst="rect">
              <a:avLst/>
            </a:prstGeom>
            <a:noFill/>
          </p:spPr>
          <p:txBody>
            <a:bodyPr wrap="none" rtlCol="0">
              <a:spAutoFit/>
            </a:bodyPr>
            <a:lstStyle/>
            <a:p>
              <a:r>
                <a:rPr lang="en-US" altLang="zh-CN" sz="2000" dirty="0"/>
                <a:t>Our focus: detecting malware on the IoT node</a:t>
              </a:r>
              <a:endParaRPr lang="zh-CN" altLang="en-US" sz="2000" dirty="0"/>
            </a:p>
          </p:txBody>
        </p:sp>
        <p:sp>
          <p:nvSpPr>
            <p:cNvPr id="9" name="箭头: 下 8">
              <a:extLst>
                <a:ext uri="{FF2B5EF4-FFF2-40B4-BE49-F238E27FC236}">
                  <a16:creationId xmlns:a16="http://schemas.microsoft.com/office/drawing/2014/main" id="{D56F5D67-085F-4EE3-809C-BB1D35605DB7}"/>
                </a:ext>
              </a:extLst>
            </p:cNvPr>
            <p:cNvSpPr/>
            <p:nvPr/>
          </p:nvSpPr>
          <p:spPr>
            <a:xfrm rot="17910300" flipV="1">
              <a:off x="2456515" y="4366307"/>
              <a:ext cx="270288" cy="9443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736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1A99F-699B-479C-9E4A-F56D5B9B360F}"/>
              </a:ext>
            </a:extLst>
          </p:cNvPr>
          <p:cNvSpPr>
            <a:spLocks noGrp="1"/>
          </p:cNvSpPr>
          <p:nvPr>
            <p:ph type="title"/>
          </p:nvPr>
        </p:nvSpPr>
        <p:spPr/>
        <p:txBody>
          <a:bodyPr/>
          <a:lstStyle/>
          <a:p>
            <a:r>
              <a:rPr lang="en-US" altLang="zh-CN" dirty="0"/>
              <a:t>Remote Attestation</a:t>
            </a:r>
            <a:endParaRPr lang="zh-CN" altLang="en-US" dirty="0"/>
          </a:p>
        </p:txBody>
      </p:sp>
      <p:sp>
        <p:nvSpPr>
          <p:cNvPr id="3" name="内容占位符 2">
            <a:extLst>
              <a:ext uri="{FF2B5EF4-FFF2-40B4-BE49-F238E27FC236}">
                <a16:creationId xmlns:a16="http://schemas.microsoft.com/office/drawing/2014/main" id="{947AE78C-D654-4D4A-BA2A-E0A6ACFFA01E}"/>
              </a:ext>
            </a:extLst>
          </p:cNvPr>
          <p:cNvSpPr>
            <a:spLocks noGrp="1"/>
          </p:cNvSpPr>
          <p:nvPr>
            <p:ph idx="1"/>
          </p:nvPr>
        </p:nvSpPr>
        <p:spPr>
          <a:xfrm>
            <a:off x="152400" y="1124743"/>
            <a:ext cx="8839200" cy="3052491"/>
          </a:xfrm>
        </p:spPr>
        <p:txBody>
          <a:bodyPr>
            <a:normAutofit fontScale="85000" lnSpcReduction="20000"/>
          </a:bodyPr>
          <a:lstStyle/>
          <a:p>
            <a:r>
              <a:rPr lang="en-US" altLang="zh-CN" dirty="0"/>
              <a:t>integrity evaluation done by a remote verifier to check whether a system can accomplish its tasks as expected</a:t>
            </a:r>
          </a:p>
          <a:p>
            <a:pPr lvl="1"/>
            <a:r>
              <a:rPr lang="en-US" altLang="zh-CN" dirty="0"/>
              <a:t>Integrity is the expectation that a system/application behaves as defined by the developer</a:t>
            </a:r>
          </a:p>
          <a:p>
            <a:r>
              <a:rPr lang="en-US" altLang="zh-CN" dirty="0"/>
              <a:t>An interaction between two parties through which the resource-rich </a:t>
            </a:r>
            <a:r>
              <a:rPr lang="en-US" altLang="zh-CN" i="1" dirty="0"/>
              <a:t>verifier </a:t>
            </a:r>
            <a:r>
              <a:rPr lang="en-US" altLang="zh-CN" dirty="0"/>
              <a:t>(e.g., the base station or gateway)</a:t>
            </a:r>
            <a:r>
              <a:rPr lang="en-US" altLang="zh-CN" i="1" dirty="0"/>
              <a:t> </a:t>
            </a:r>
            <a:r>
              <a:rPr lang="en-US" altLang="zh-CN" dirty="0"/>
              <a:t>ascertains the current state and/or </a:t>
            </a:r>
            <a:r>
              <a:rPr lang="en-US" altLang="zh-CN" dirty="0" err="1"/>
              <a:t>behaviour</a:t>
            </a:r>
            <a:r>
              <a:rPr lang="en-US" altLang="zh-CN" dirty="0"/>
              <a:t> of the resource-constrained </a:t>
            </a:r>
            <a:r>
              <a:rPr lang="en-US" altLang="zh-CN" i="1" dirty="0"/>
              <a:t>prover</a:t>
            </a:r>
            <a:r>
              <a:rPr lang="en-US" altLang="zh-CN" dirty="0"/>
              <a:t> (e.g., the IoT node).</a:t>
            </a:r>
          </a:p>
          <a:p>
            <a:endParaRPr lang="zh-CN" altLang="en-US" dirty="0"/>
          </a:p>
        </p:txBody>
      </p:sp>
      <p:pic>
        <p:nvPicPr>
          <p:cNvPr id="4" name="图片 3">
            <a:extLst>
              <a:ext uri="{FF2B5EF4-FFF2-40B4-BE49-F238E27FC236}">
                <a16:creationId xmlns:a16="http://schemas.microsoft.com/office/drawing/2014/main" id="{DD5B5C67-A193-484A-8900-69DA76B5D193}"/>
              </a:ext>
            </a:extLst>
          </p:cNvPr>
          <p:cNvPicPr>
            <a:picLocks noChangeAspect="1"/>
          </p:cNvPicPr>
          <p:nvPr/>
        </p:nvPicPr>
        <p:blipFill>
          <a:blip r:embed="rId2"/>
          <a:stretch>
            <a:fillRect/>
          </a:stretch>
        </p:blipFill>
        <p:spPr>
          <a:xfrm>
            <a:off x="611560" y="4177235"/>
            <a:ext cx="8166277" cy="2609343"/>
          </a:xfrm>
          <a:prstGeom prst="rect">
            <a:avLst/>
          </a:prstGeom>
        </p:spPr>
      </p:pic>
    </p:spTree>
    <p:extLst>
      <p:ext uri="{BB962C8B-B14F-4D97-AF65-F5344CB8AC3E}">
        <p14:creationId xmlns:p14="http://schemas.microsoft.com/office/powerpoint/2010/main" val="97012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CF238-81E9-4908-9F3D-51D22156A34A}"/>
              </a:ext>
            </a:extLst>
          </p:cNvPr>
          <p:cNvSpPr>
            <a:spLocks noGrp="1"/>
          </p:cNvSpPr>
          <p:nvPr>
            <p:ph type="title"/>
          </p:nvPr>
        </p:nvSpPr>
        <p:spPr/>
        <p:txBody>
          <a:bodyPr/>
          <a:lstStyle/>
          <a:p>
            <a:r>
              <a:rPr lang="en-US" altLang="zh-CN" dirty="0"/>
              <a:t>Attestation Requirements</a:t>
            </a:r>
            <a:endParaRPr lang="zh-CN" altLang="en-US" dirty="0"/>
          </a:p>
        </p:txBody>
      </p:sp>
      <p:sp>
        <p:nvSpPr>
          <p:cNvPr id="3" name="内容占位符 2">
            <a:extLst>
              <a:ext uri="{FF2B5EF4-FFF2-40B4-BE49-F238E27FC236}">
                <a16:creationId xmlns:a16="http://schemas.microsoft.com/office/drawing/2014/main" id="{AA468071-D76C-4E41-8F2B-73C3128E0EF2}"/>
              </a:ext>
            </a:extLst>
          </p:cNvPr>
          <p:cNvSpPr>
            <a:spLocks noGrp="1"/>
          </p:cNvSpPr>
          <p:nvPr>
            <p:ph idx="1"/>
          </p:nvPr>
        </p:nvSpPr>
        <p:spPr/>
        <p:txBody>
          <a:bodyPr/>
          <a:lstStyle/>
          <a:p>
            <a:r>
              <a:rPr lang="en-US" altLang="zh-CN" dirty="0"/>
              <a:t>1.Authenticity</a:t>
            </a:r>
          </a:p>
          <a:p>
            <a:pPr lvl="1"/>
            <a:r>
              <a:rPr lang="en-US" altLang="zh-CN" dirty="0"/>
              <a:t>representation of the </a:t>
            </a:r>
            <a:r>
              <a:rPr lang="en-US" altLang="zh-CN" i="1" dirty="0"/>
              <a:t>real </a:t>
            </a:r>
            <a:r>
              <a:rPr lang="en-US" altLang="zh-CN" dirty="0"/>
              <a:t>state of the system</a:t>
            </a:r>
          </a:p>
          <a:p>
            <a:r>
              <a:rPr lang="en-US" altLang="zh-CN" dirty="0"/>
              <a:t>2. Timeliness</a:t>
            </a:r>
          </a:p>
          <a:p>
            <a:pPr lvl="1"/>
            <a:r>
              <a:rPr lang="en-US" altLang="zh-CN" dirty="0"/>
              <a:t>representation of the </a:t>
            </a:r>
            <a:r>
              <a:rPr lang="en-US" altLang="zh-CN" i="1" dirty="0"/>
              <a:t>current </a:t>
            </a:r>
            <a:r>
              <a:rPr lang="en-US" altLang="zh-CN" dirty="0"/>
              <a:t>state</a:t>
            </a:r>
          </a:p>
          <a:p>
            <a:r>
              <a:rPr lang="en-US" altLang="zh-CN" dirty="0"/>
              <a:t>In the presence of adversaries</a:t>
            </a:r>
          </a:p>
          <a:p>
            <a:pPr lvl="1"/>
            <a:endParaRPr lang="zh-CN" altLang="en-US" dirty="0"/>
          </a:p>
        </p:txBody>
      </p:sp>
      <p:pic>
        <p:nvPicPr>
          <p:cNvPr id="4" name="图片 3">
            <a:extLst>
              <a:ext uri="{FF2B5EF4-FFF2-40B4-BE49-F238E27FC236}">
                <a16:creationId xmlns:a16="http://schemas.microsoft.com/office/drawing/2014/main" id="{38AB4D22-0212-41DF-BF1D-96F29BB31BF6}"/>
              </a:ext>
            </a:extLst>
          </p:cNvPr>
          <p:cNvPicPr>
            <a:picLocks noChangeAspect="1"/>
          </p:cNvPicPr>
          <p:nvPr/>
        </p:nvPicPr>
        <p:blipFill>
          <a:blip r:embed="rId2"/>
          <a:stretch>
            <a:fillRect/>
          </a:stretch>
        </p:blipFill>
        <p:spPr>
          <a:xfrm>
            <a:off x="1243012" y="4653136"/>
            <a:ext cx="6657975" cy="1219200"/>
          </a:xfrm>
          <a:prstGeom prst="rect">
            <a:avLst/>
          </a:prstGeom>
        </p:spPr>
      </p:pic>
    </p:spTree>
    <p:extLst>
      <p:ext uri="{BB962C8B-B14F-4D97-AF65-F5344CB8AC3E}">
        <p14:creationId xmlns:p14="http://schemas.microsoft.com/office/powerpoint/2010/main" val="106643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67444-7658-492D-BBEC-1C278AFD0DB7}"/>
              </a:ext>
            </a:extLst>
          </p:cNvPr>
          <p:cNvSpPr>
            <a:spLocks noGrp="1"/>
          </p:cNvSpPr>
          <p:nvPr>
            <p:ph type="title"/>
          </p:nvPr>
        </p:nvSpPr>
        <p:spPr/>
        <p:txBody>
          <a:bodyPr/>
          <a:lstStyle/>
          <a:p>
            <a:r>
              <a:rPr lang="en-US" altLang="zh-CN" dirty="0"/>
              <a:t>Trusted Platform Module (TPM)</a:t>
            </a:r>
            <a:endParaRPr lang="zh-CN" altLang="en-US" dirty="0"/>
          </a:p>
        </p:txBody>
      </p:sp>
      <p:sp>
        <p:nvSpPr>
          <p:cNvPr id="3" name="内容占位符 2">
            <a:extLst>
              <a:ext uri="{FF2B5EF4-FFF2-40B4-BE49-F238E27FC236}">
                <a16:creationId xmlns:a16="http://schemas.microsoft.com/office/drawing/2014/main" id="{4EC616F7-6306-437A-B3DE-B9AB1CA42352}"/>
              </a:ext>
            </a:extLst>
          </p:cNvPr>
          <p:cNvSpPr>
            <a:spLocks noGrp="1"/>
          </p:cNvSpPr>
          <p:nvPr>
            <p:ph idx="1"/>
          </p:nvPr>
        </p:nvSpPr>
        <p:spPr/>
        <p:txBody>
          <a:bodyPr/>
          <a:lstStyle/>
          <a:p>
            <a:r>
              <a:rPr lang="en-US" altLang="zh-CN" dirty="0"/>
              <a:t>TPM Platform Configuration Registers (PCRs)</a:t>
            </a:r>
          </a:p>
          <a:p>
            <a:pPr lvl="1"/>
            <a:r>
              <a:rPr lang="en-US" altLang="zh-CN" dirty="0"/>
              <a:t>store cryptographic hash</a:t>
            </a:r>
          </a:p>
          <a:p>
            <a:pPr lvl="1"/>
            <a:r>
              <a:rPr lang="en-US" altLang="zh-CN" dirty="0"/>
              <a:t>cannot be over-written; only </a:t>
            </a:r>
            <a:r>
              <a:rPr lang="en-US" altLang="zh-CN" i="1" dirty="0"/>
              <a:t>extended</a:t>
            </a:r>
            <a:endParaRPr lang="en-US" altLang="zh-CN" dirty="0"/>
          </a:p>
          <a:p>
            <a:pPr lvl="1"/>
            <a:endParaRPr lang="zh-CN" altLang="en-US" dirty="0"/>
          </a:p>
        </p:txBody>
      </p:sp>
      <p:pic>
        <p:nvPicPr>
          <p:cNvPr id="4" name="图片 3">
            <a:extLst>
              <a:ext uri="{FF2B5EF4-FFF2-40B4-BE49-F238E27FC236}">
                <a16:creationId xmlns:a16="http://schemas.microsoft.com/office/drawing/2014/main" id="{81CD83BC-1DBC-4C89-AEFE-C60D70599399}"/>
              </a:ext>
            </a:extLst>
          </p:cNvPr>
          <p:cNvPicPr>
            <a:picLocks noChangeAspect="1"/>
          </p:cNvPicPr>
          <p:nvPr/>
        </p:nvPicPr>
        <p:blipFill>
          <a:blip r:embed="rId2"/>
          <a:stretch>
            <a:fillRect/>
          </a:stretch>
        </p:blipFill>
        <p:spPr>
          <a:xfrm>
            <a:off x="1475656" y="3717032"/>
            <a:ext cx="5952151" cy="2664296"/>
          </a:xfrm>
          <a:prstGeom prst="rect">
            <a:avLst/>
          </a:prstGeom>
        </p:spPr>
      </p:pic>
    </p:spTree>
    <p:extLst>
      <p:ext uri="{BB962C8B-B14F-4D97-AF65-F5344CB8AC3E}">
        <p14:creationId xmlns:p14="http://schemas.microsoft.com/office/powerpoint/2010/main" val="177309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5C26-978E-4332-A41E-76DB93654086}"/>
              </a:ext>
            </a:extLst>
          </p:cNvPr>
          <p:cNvSpPr>
            <a:spLocks noGrp="1"/>
          </p:cNvSpPr>
          <p:nvPr>
            <p:ph type="title"/>
          </p:nvPr>
        </p:nvSpPr>
        <p:spPr/>
        <p:txBody>
          <a:bodyPr>
            <a:normAutofit/>
          </a:bodyPr>
          <a:lstStyle/>
          <a:p>
            <a:r>
              <a:rPr lang="en-US" altLang="zh-CN" dirty="0"/>
              <a:t>TPM Quote</a:t>
            </a:r>
            <a:endParaRPr lang="zh-CN" altLang="en-US" dirty="0"/>
          </a:p>
        </p:txBody>
      </p:sp>
      <p:sp>
        <p:nvSpPr>
          <p:cNvPr id="3" name="内容占位符 2">
            <a:extLst>
              <a:ext uri="{FF2B5EF4-FFF2-40B4-BE49-F238E27FC236}">
                <a16:creationId xmlns:a16="http://schemas.microsoft.com/office/drawing/2014/main" id="{0AED1284-9C44-4EA0-A6B0-8D9D32A114E5}"/>
              </a:ext>
            </a:extLst>
          </p:cNvPr>
          <p:cNvSpPr>
            <a:spLocks noGrp="1"/>
          </p:cNvSpPr>
          <p:nvPr>
            <p:ph idx="1"/>
          </p:nvPr>
        </p:nvSpPr>
        <p:spPr/>
        <p:txBody>
          <a:bodyPr/>
          <a:lstStyle/>
          <a:p>
            <a:r>
              <a:rPr lang="en-US" altLang="zh-CN" dirty="0"/>
              <a:t>PCR values signed by TPM-bound Attestation Identity Key (AIK)</a:t>
            </a:r>
          </a:p>
          <a:p>
            <a:pPr lvl="1"/>
            <a:r>
              <a:rPr lang="en-US" altLang="zh-CN" dirty="0"/>
              <a:t>includes nonce to ensure timeliness</a:t>
            </a:r>
          </a:p>
          <a:p>
            <a:r>
              <a:rPr lang="en-US" altLang="zh-CN" dirty="0"/>
              <a:t>Attestation: a correct quote verifies the authenticity of the prover</a:t>
            </a:r>
          </a:p>
          <a:p>
            <a:endParaRPr lang="zh-CN" altLang="en-US" dirty="0"/>
          </a:p>
        </p:txBody>
      </p:sp>
      <p:pic>
        <p:nvPicPr>
          <p:cNvPr id="5" name="图片 4">
            <a:extLst>
              <a:ext uri="{FF2B5EF4-FFF2-40B4-BE49-F238E27FC236}">
                <a16:creationId xmlns:a16="http://schemas.microsoft.com/office/drawing/2014/main" id="{C7BAD1FF-C564-4E4B-B064-186A11FB9156}"/>
              </a:ext>
            </a:extLst>
          </p:cNvPr>
          <p:cNvPicPr>
            <a:picLocks noChangeAspect="1"/>
          </p:cNvPicPr>
          <p:nvPr/>
        </p:nvPicPr>
        <p:blipFill>
          <a:blip r:embed="rId2"/>
          <a:stretch>
            <a:fillRect/>
          </a:stretch>
        </p:blipFill>
        <p:spPr>
          <a:xfrm>
            <a:off x="537223" y="4077072"/>
            <a:ext cx="8069554" cy="2379340"/>
          </a:xfrm>
          <a:prstGeom prst="rect">
            <a:avLst/>
          </a:prstGeom>
        </p:spPr>
      </p:pic>
    </p:spTree>
    <p:extLst>
      <p:ext uri="{BB962C8B-B14F-4D97-AF65-F5344CB8AC3E}">
        <p14:creationId xmlns:p14="http://schemas.microsoft.com/office/powerpoint/2010/main" val="396610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91627-A7BF-4706-B487-B32E86E6471B}"/>
              </a:ext>
            </a:extLst>
          </p:cNvPr>
          <p:cNvSpPr>
            <a:spLocks noGrp="1"/>
          </p:cNvSpPr>
          <p:nvPr>
            <p:ph type="title"/>
          </p:nvPr>
        </p:nvSpPr>
        <p:spPr/>
        <p:txBody>
          <a:bodyPr/>
          <a:lstStyle/>
          <a:p>
            <a:r>
              <a:rPr lang="en-US" altLang="zh-CN" dirty="0"/>
              <a:t>IoT Attestation Challenges</a:t>
            </a:r>
            <a:endParaRPr lang="zh-CN" altLang="en-US" dirty="0"/>
          </a:p>
        </p:txBody>
      </p:sp>
      <p:sp>
        <p:nvSpPr>
          <p:cNvPr id="3" name="内容占位符 2">
            <a:extLst>
              <a:ext uri="{FF2B5EF4-FFF2-40B4-BE49-F238E27FC236}">
                <a16:creationId xmlns:a16="http://schemas.microsoft.com/office/drawing/2014/main" id="{EBD176C2-CCE1-480E-AC0D-9ED7A04A056B}"/>
              </a:ext>
            </a:extLst>
          </p:cNvPr>
          <p:cNvSpPr>
            <a:spLocks noGrp="1"/>
          </p:cNvSpPr>
          <p:nvPr>
            <p:ph idx="1"/>
          </p:nvPr>
        </p:nvSpPr>
        <p:spPr/>
        <p:txBody>
          <a:bodyPr>
            <a:normAutofit/>
          </a:bodyPr>
          <a:lstStyle/>
          <a:p>
            <a:r>
              <a:rPr lang="en-US" altLang="zh-CN" dirty="0"/>
              <a:t>TPM Attestation Limitations</a:t>
            </a:r>
          </a:p>
          <a:p>
            <a:pPr lvl="1"/>
            <a:r>
              <a:rPr lang="en-US" altLang="zh-CN" dirty="0"/>
              <a:t>Covers only the initial loading of software</a:t>
            </a:r>
          </a:p>
          <a:p>
            <a:pPr lvl="1"/>
            <a:r>
              <a:rPr lang="en-US" altLang="zh-CN" dirty="0"/>
              <a:t>Deals with only one prover and one verifier</a:t>
            </a:r>
          </a:p>
          <a:p>
            <a:pPr lvl="1"/>
            <a:r>
              <a:rPr lang="en-US" altLang="zh-CN" dirty="0"/>
              <a:t>“Decision of trustworthiness” does not scale</a:t>
            </a:r>
          </a:p>
          <a:p>
            <a:pPr lvl="2"/>
            <a:r>
              <a:rPr lang="en-US" altLang="zh-CN" dirty="0"/>
              <a:t>measurements change with every software update</a:t>
            </a:r>
          </a:p>
          <a:p>
            <a:r>
              <a:rPr lang="en-US" altLang="zh-CN" dirty="0"/>
              <a:t>Small IoT node does not have TPM!</a:t>
            </a:r>
          </a:p>
          <a:p>
            <a:pPr lvl="1"/>
            <a:r>
              <a:rPr lang="en-US" altLang="zh-CN" dirty="0"/>
              <a:t>Additional hardware takes up space, uses power, and increases hardware cost (TPM + integration)</a:t>
            </a:r>
          </a:p>
          <a:p>
            <a:pPr lvl="1"/>
            <a:r>
              <a:rPr lang="en-US" altLang="zh-CN" dirty="0"/>
              <a:t>Additional software requires driver and software library</a:t>
            </a:r>
          </a:p>
          <a:p>
            <a:endParaRPr lang="zh-CN" altLang="en-US" dirty="0"/>
          </a:p>
        </p:txBody>
      </p:sp>
    </p:spTree>
    <p:extLst>
      <p:ext uri="{BB962C8B-B14F-4D97-AF65-F5344CB8AC3E}">
        <p14:creationId xmlns:p14="http://schemas.microsoft.com/office/powerpoint/2010/main" val="403108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D731C-C6CF-4B63-8168-A9F4A531DDF0}"/>
              </a:ext>
            </a:extLst>
          </p:cNvPr>
          <p:cNvSpPr>
            <a:spLocks noGrp="1"/>
          </p:cNvSpPr>
          <p:nvPr>
            <p:ph type="title"/>
          </p:nvPr>
        </p:nvSpPr>
        <p:spPr/>
        <p:txBody>
          <a:bodyPr/>
          <a:lstStyle/>
          <a:p>
            <a:r>
              <a:rPr lang="en-US" altLang="zh-CN" dirty="0"/>
              <a:t>Attestation of Things (</a:t>
            </a:r>
            <a:r>
              <a:rPr lang="en-US" altLang="zh-CN" dirty="0" err="1"/>
              <a:t>AoT</a:t>
            </a:r>
            <a:r>
              <a:rPr lang="en-US" altLang="zh-CN" dirty="0"/>
              <a:t>)</a:t>
            </a:r>
            <a:endParaRPr lang="zh-CN" altLang="en-US" dirty="0"/>
          </a:p>
        </p:txBody>
      </p:sp>
      <p:sp>
        <p:nvSpPr>
          <p:cNvPr id="3" name="内容占位符 2">
            <a:extLst>
              <a:ext uri="{FF2B5EF4-FFF2-40B4-BE49-F238E27FC236}">
                <a16:creationId xmlns:a16="http://schemas.microsoft.com/office/drawing/2014/main" id="{8BF6DAD3-F9F2-4B4A-ACE5-57B63DF737AA}"/>
              </a:ext>
            </a:extLst>
          </p:cNvPr>
          <p:cNvSpPr>
            <a:spLocks noGrp="1"/>
          </p:cNvSpPr>
          <p:nvPr>
            <p:ph idx="1"/>
          </p:nvPr>
        </p:nvSpPr>
        <p:spPr/>
        <p:txBody>
          <a:bodyPr/>
          <a:lstStyle/>
          <a:p>
            <a:r>
              <a:rPr lang="en-US" altLang="zh-CN" dirty="0"/>
              <a:t>Software-based attestation</a:t>
            </a:r>
          </a:p>
          <a:p>
            <a:r>
              <a:rPr lang="en-US" altLang="zh-CN" dirty="0"/>
              <a:t>Hybrid attestation</a:t>
            </a:r>
          </a:p>
          <a:p>
            <a:r>
              <a:rPr lang="en-US" altLang="zh-CN" dirty="0"/>
              <a:t>Scalability of attestation</a:t>
            </a:r>
          </a:p>
          <a:p>
            <a:r>
              <a:rPr lang="en-US" altLang="zh-CN" dirty="0"/>
              <a:t>Run-time attestation</a:t>
            </a:r>
            <a:endParaRPr lang="zh-CN" altLang="en-US" dirty="0"/>
          </a:p>
        </p:txBody>
      </p:sp>
    </p:spTree>
    <p:extLst>
      <p:ext uri="{BB962C8B-B14F-4D97-AF65-F5344CB8AC3E}">
        <p14:creationId xmlns:p14="http://schemas.microsoft.com/office/powerpoint/2010/main" val="2685988646"/>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_Template2</Template>
  <TotalTime>606</TotalTime>
  <Words>1520</Words>
  <Application>Microsoft Office PowerPoint</Application>
  <PresentationFormat>全屏显示(4:3)</PresentationFormat>
  <Paragraphs>212</Paragraphs>
  <Slides>29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DejaVu Sans Mono</vt:lpstr>
      <vt:lpstr>Liberation Sans</vt:lpstr>
      <vt:lpstr>Arial</vt:lpstr>
      <vt:lpstr>Calibri</vt:lpstr>
      <vt:lpstr>Courier New</vt:lpstr>
      <vt:lpstr>Times New Roman</vt:lpstr>
      <vt:lpstr>_Template</vt:lpstr>
      <vt:lpstr> Control Flow Attestation in the Internet of Things (IoT)</vt:lpstr>
      <vt:lpstr>Outline</vt:lpstr>
      <vt:lpstr>Example of IoT Security</vt:lpstr>
      <vt:lpstr>Remote Attestation</vt:lpstr>
      <vt:lpstr>Attestation Requirements</vt:lpstr>
      <vt:lpstr>Trusted Platform Module (TPM)</vt:lpstr>
      <vt:lpstr>TPM Quote</vt:lpstr>
      <vt:lpstr>IoT Attestation Challenges</vt:lpstr>
      <vt:lpstr>Attestation of Things (AoT)</vt:lpstr>
      <vt:lpstr>Software-based Attestation</vt:lpstr>
      <vt:lpstr>Hybrid Attestation</vt:lpstr>
      <vt:lpstr>Scalability Issues</vt:lpstr>
      <vt:lpstr>Outline</vt:lpstr>
      <vt:lpstr>Runtime Attestation</vt:lpstr>
      <vt:lpstr>Control Flow Hijack Attacks</vt:lpstr>
      <vt:lpstr>Control Flow Integrity (CFI)</vt:lpstr>
      <vt:lpstr>CFI</vt:lpstr>
      <vt:lpstr>CFI Example</vt:lpstr>
      <vt:lpstr>Coarse-Grained Labeling</vt:lpstr>
      <vt:lpstr>Fine-Grained Labeling</vt:lpstr>
      <vt:lpstr>Existing CFI Mechanisms</vt:lpstr>
      <vt:lpstr>Runtime Attacks</vt:lpstr>
      <vt:lpstr>Control-Flow Attestation (C-FLAT)</vt:lpstr>
      <vt:lpstr>C-FLAT</vt:lpstr>
      <vt:lpstr>C-FLAT Loop Handling</vt:lpstr>
      <vt:lpstr>Proof-of-Concept Implementation</vt:lpstr>
      <vt:lpstr>End-to-End Attestation</vt:lpstr>
      <vt:lpstr>Abuse of Attestation: Bad Verifier</vt:lpstr>
      <vt:lpstr>Counter-Measures to Bad Verifier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58</cp:revision>
  <dcterms:created xsi:type="dcterms:W3CDTF">2018-11-11T14:27:02Z</dcterms:created>
  <dcterms:modified xsi:type="dcterms:W3CDTF">2019-05-23T05:51:08Z</dcterms:modified>
</cp:coreProperties>
</file>