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64" r:id="rId2"/>
    <p:sldId id="267" r:id="rId3"/>
    <p:sldId id="265" r:id="rId4"/>
    <p:sldId id="268" r:id="rId5"/>
    <p:sldId id="269" r:id="rId6"/>
    <p:sldId id="256" r:id="rId7"/>
    <p:sldId id="258" r:id="rId8"/>
    <p:sldId id="259" r:id="rId9"/>
    <p:sldId id="261" r:id="rId10"/>
    <p:sldId id="262" r:id="rId11"/>
    <p:sldId id="263"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06"/>
    <p:restoredTop sz="80166" autoAdjust="0"/>
  </p:normalViewPr>
  <p:slideViewPr>
    <p:cSldViewPr snapToGrid="0" snapToObjects="1">
      <p:cViewPr varScale="1">
        <p:scale>
          <a:sx n="102" d="100"/>
          <a:sy n="102" d="100"/>
        </p:scale>
        <p:origin x="-1296"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C79875-80DA-B743-BB28-4E0356086D41}" type="datetimeFigureOut">
              <a:rPr lang="en-US" smtClean="0"/>
              <a:t>1/30/18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3A75E1-6486-EC4B-9BE0-E0B8009B98BA}" type="slidenum">
              <a:rPr lang="en-US" smtClean="0"/>
              <a:t>‹#›</a:t>
            </a:fld>
            <a:endParaRPr lang="en-US"/>
          </a:p>
        </p:txBody>
      </p:sp>
    </p:spTree>
    <p:extLst>
      <p:ext uri="{BB962C8B-B14F-4D97-AF65-F5344CB8AC3E}">
        <p14:creationId xmlns:p14="http://schemas.microsoft.com/office/powerpoint/2010/main" val="22427840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Transmit - Bounds Check Bypass:</a:t>
            </a:r>
            <a:endParaRPr lang="en-US" dirty="0" smtClean="0"/>
          </a:p>
          <a:p>
            <a:r>
              <a:rPr lang="en-US" dirty="0" smtClean="0"/>
              <a:t/>
            </a:r>
            <a:br>
              <a:rPr lang="en-US" dirty="0" smtClean="0"/>
            </a:br>
            <a:endParaRPr lang="en-US" dirty="0" smtClean="0"/>
          </a:p>
          <a:p>
            <a:r>
              <a:rPr lang="en-US" b="1" dirty="0" smtClean="0"/>
              <a:t>1</a:t>
            </a:r>
            <a:r>
              <a:rPr lang="en-US" dirty="0" smtClean="0"/>
              <a:t>:    if (x &lt; array1_size)</a:t>
            </a:r>
          </a:p>
          <a:p>
            <a:r>
              <a:rPr lang="en-US" b="1" dirty="0" smtClean="0"/>
              <a:t>2</a:t>
            </a:r>
            <a:r>
              <a:rPr lang="en-US" dirty="0" smtClean="0"/>
              <a:t>:        array2[array1[x] * 256];</a:t>
            </a:r>
            <a:br>
              <a:rPr lang="en-US" dirty="0" smtClean="0"/>
            </a:br>
            <a:endParaRPr lang="en-US" dirty="0" smtClean="0"/>
          </a:p>
          <a:p>
            <a:r>
              <a:rPr lang="en-US" dirty="0" smtClean="0"/>
              <a:t/>
            </a:r>
            <a:br>
              <a:rPr lang="en-US" dirty="0" smtClean="0"/>
            </a:br>
            <a:endParaRPr lang="en-US" dirty="0" smtClean="0"/>
          </a:p>
          <a:p>
            <a:r>
              <a:rPr lang="en-US" dirty="0" smtClean="0"/>
              <a:t>This one is relatively simple.</a:t>
            </a:r>
          </a:p>
          <a:p>
            <a:r>
              <a:rPr lang="en-US" dirty="0" smtClean="0"/>
              <a:t/>
            </a:r>
            <a:br>
              <a:rPr lang="en-US" dirty="0" smtClean="0"/>
            </a:br>
            <a:endParaRPr lang="en-US" dirty="0" smtClean="0"/>
          </a:p>
          <a:p>
            <a:r>
              <a:rPr lang="en-US" dirty="0" smtClean="0"/>
              <a:t>The attacker trains the branch predictor to </a:t>
            </a:r>
            <a:r>
              <a:rPr lang="en-US" dirty="0" err="1" smtClean="0"/>
              <a:t>mis</a:t>
            </a:r>
            <a:r>
              <a:rPr lang="en-US" dirty="0" smtClean="0"/>
              <a:t>-predict on the branch generated by </a:t>
            </a:r>
            <a:r>
              <a:rPr lang="en-US" b="1" dirty="0" smtClean="0"/>
              <a:t>1</a:t>
            </a:r>
            <a:r>
              <a:rPr lang="en-US" dirty="0" smtClean="0"/>
              <a:t>, at an opportune time, when x &gt;= array1_size.</a:t>
            </a:r>
          </a:p>
          <a:p>
            <a:r>
              <a:rPr lang="en-US" dirty="0" smtClean="0"/>
              <a:t>This would cause </a:t>
            </a:r>
            <a:r>
              <a:rPr lang="en-US" b="1" dirty="0" smtClean="0"/>
              <a:t>2</a:t>
            </a:r>
            <a:r>
              <a:rPr lang="en-US" dirty="0" smtClean="0"/>
              <a:t> to have unsafe behavior:</a:t>
            </a:r>
          </a:p>
          <a:p>
            <a:r>
              <a:rPr lang="en-US" dirty="0" smtClean="0"/>
              <a:t/>
            </a:r>
            <a:br>
              <a:rPr lang="en-US" dirty="0" smtClean="0"/>
            </a:br>
            <a:endParaRPr lang="en-US" dirty="0" smtClean="0"/>
          </a:p>
          <a:p>
            <a:r>
              <a:rPr lang="en-US" b="1" dirty="0" smtClean="0"/>
              <a:t>x</a:t>
            </a:r>
            <a:r>
              <a:rPr lang="en-US" dirty="0" smtClean="0"/>
              <a:t> in </a:t>
            </a:r>
            <a:r>
              <a:rPr lang="en-US" b="1" dirty="0" smtClean="0"/>
              <a:t>array1[x]</a:t>
            </a:r>
            <a:r>
              <a:rPr lang="en-US" dirty="0" smtClean="0"/>
              <a:t> would be out of bounds, </a:t>
            </a:r>
            <a:r>
              <a:rPr lang="en-US" b="1" dirty="0" smtClean="0"/>
              <a:t>array1[x]</a:t>
            </a:r>
            <a:r>
              <a:rPr lang="en-US" dirty="0" smtClean="0"/>
              <a:t> would evaluate to some value in </a:t>
            </a:r>
            <a:r>
              <a:rPr lang="en-US" dirty="0" err="1" smtClean="0"/>
              <a:t>m̶e̶m̶o̶r̶y</a:t>
            </a:r>
            <a:r>
              <a:rPr lang="en-US" dirty="0" smtClean="0"/>
              <a:t>̶ the cache that shouldn't be accessible through array1.</a:t>
            </a:r>
            <a:br>
              <a:rPr lang="en-US" dirty="0" smtClean="0"/>
            </a:br>
            <a:endParaRPr lang="en-US" dirty="0" smtClean="0"/>
          </a:p>
          <a:p>
            <a:r>
              <a:rPr lang="en-US" dirty="0" smtClean="0"/>
              <a:t/>
            </a:r>
            <a:br>
              <a:rPr lang="en-US" dirty="0" smtClean="0"/>
            </a:br>
            <a:endParaRPr lang="en-US" dirty="0" smtClean="0"/>
          </a:p>
          <a:p>
            <a:r>
              <a:rPr lang="en-US" dirty="0" smtClean="0"/>
              <a:t>Now, all that remains is transmitting is value to an observant attacker.</a:t>
            </a:r>
          </a:p>
          <a:p>
            <a:r>
              <a:rPr lang="en-US" dirty="0" smtClean="0"/>
              <a:t/>
            </a:r>
            <a:br>
              <a:rPr lang="en-US" dirty="0" smtClean="0"/>
            </a:br>
            <a:endParaRPr lang="en-US" dirty="0" smtClean="0"/>
          </a:p>
          <a:p>
            <a:r>
              <a:rPr lang="en-US" dirty="0" smtClean="0"/>
              <a:t>Speculatively executing </a:t>
            </a:r>
            <a:r>
              <a:rPr lang="en-US" b="1" dirty="0" smtClean="0"/>
              <a:t>array2[array1[x]]</a:t>
            </a:r>
            <a:r>
              <a:rPr lang="en-US" dirty="0" smtClean="0"/>
              <a:t> would generate a </a:t>
            </a:r>
            <a:r>
              <a:rPr lang="en-US" dirty="0" err="1" smtClean="0"/>
              <a:t>prefetch</a:t>
            </a:r>
            <a:r>
              <a:rPr lang="en-US" dirty="0" smtClean="0"/>
              <a:t>, which the attacker could observe via a well-established cache observation technique like </a:t>
            </a:r>
            <a:r>
              <a:rPr lang="en-US" dirty="0" err="1" smtClean="0"/>
              <a:t>flush+reload</a:t>
            </a:r>
            <a:r>
              <a:rPr lang="en-US" dirty="0" smtClean="0"/>
              <a:t> or </a:t>
            </a:r>
            <a:r>
              <a:rPr lang="en-US" dirty="0" err="1" smtClean="0"/>
              <a:t>prime&amp;probe</a:t>
            </a:r>
            <a:r>
              <a:rPr lang="en-US" dirty="0" smtClean="0"/>
              <a:t>. The set touched by this </a:t>
            </a:r>
            <a:r>
              <a:rPr lang="en-US" dirty="0" err="1" smtClean="0"/>
              <a:t>prefetch</a:t>
            </a:r>
            <a:r>
              <a:rPr lang="en-US" dirty="0" smtClean="0"/>
              <a:t> would leak </a:t>
            </a:r>
            <a:r>
              <a:rPr lang="en-US" sz="1200" kern="1200" dirty="0" smtClean="0">
                <a:solidFill>
                  <a:schemeClr val="tx1"/>
                </a:solidFill>
                <a:effectLst/>
                <a:latin typeface="+mn-lt"/>
                <a:ea typeface="+mn-ea"/>
                <a:cs typeface="+mn-cs"/>
              </a:rPr>
              <a:t>bits</a:t>
            </a:r>
            <a:r>
              <a:rPr lang="en-US" sz="1200" u="sng" kern="1200" dirty="0" smtClean="0">
                <a:solidFill>
                  <a:schemeClr val="tx1"/>
                </a:solidFill>
                <a:effectLst/>
                <a:latin typeface="+mn-lt"/>
                <a:ea typeface="+mn-ea"/>
                <a:cs typeface="+mn-cs"/>
              </a:rPr>
              <a:t> </a:t>
            </a:r>
            <a:r>
              <a:rPr lang="en-US" sz="1200" b="1" u="sng" kern="1200" dirty="0" smtClean="0">
                <a:solidFill>
                  <a:schemeClr val="tx1"/>
                </a:solidFill>
                <a:effectLst/>
                <a:latin typeface="+mn-lt"/>
                <a:ea typeface="+mn-ea"/>
                <a:cs typeface="+mn-cs"/>
              </a:rPr>
              <a:t>[~18:6]</a:t>
            </a:r>
            <a:r>
              <a:rPr lang="en-US" sz="1200" u="sng"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of the normally-inaccessible value referenced by </a:t>
            </a:r>
            <a:r>
              <a:rPr lang="en-US" b="1" dirty="0" smtClean="0"/>
              <a:t>array1[x]</a:t>
            </a:r>
            <a:r>
              <a:rPr lang="en-US" dirty="0" smtClean="0"/>
              <a:t>.</a:t>
            </a:r>
          </a:p>
          <a:p>
            <a:r>
              <a:rPr lang="en-US" dirty="0" smtClean="0"/>
              <a:t/>
            </a:r>
            <a:br>
              <a:rPr lang="en-US" dirty="0" smtClean="0"/>
            </a:br>
            <a:endParaRPr lang="en-US" dirty="0" smtClean="0"/>
          </a:p>
          <a:p>
            <a:r>
              <a:rPr lang="en-US" dirty="0" smtClean="0"/>
              <a:t>Speculatively executing </a:t>
            </a:r>
            <a:r>
              <a:rPr lang="en-US" b="1" dirty="0" smtClean="0"/>
              <a:t>array2[array1[x] * 256]</a:t>
            </a:r>
            <a:r>
              <a:rPr lang="en-US" dirty="0" smtClean="0"/>
              <a:t>, as in this example, would leak bits </a:t>
            </a:r>
            <a:r>
              <a:rPr lang="en-US" sz="1200" b="1" u="sng" kern="1200" dirty="0" smtClean="0">
                <a:solidFill>
                  <a:schemeClr val="tx1"/>
                </a:solidFill>
                <a:effectLst/>
                <a:latin typeface="+mn-lt"/>
                <a:ea typeface="+mn-ea"/>
                <a:cs typeface="+mn-cs"/>
              </a:rPr>
              <a:t>[~12:0]</a:t>
            </a:r>
            <a:r>
              <a:rPr lang="en-US" sz="1200" kern="1200" dirty="0" smtClean="0">
                <a:solidFill>
                  <a:schemeClr val="tx1"/>
                </a:solidFill>
                <a:effectLst/>
                <a:latin typeface="+mn-lt"/>
                <a:ea typeface="+mn-ea"/>
                <a:cs typeface="+mn-cs"/>
              </a:rPr>
              <a:t>, since no bits of the value are used for the line offset in the cache (we're just left-shifting the value here, to move the interesting bits into the set index). </a:t>
            </a:r>
            <a:endParaRPr lang="en-US" dirty="0" smtClean="0"/>
          </a:p>
          <a:p>
            <a:r>
              <a:rPr lang="en-US" dirty="0" smtClean="0"/>
              <a:t/>
            </a:r>
            <a:br>
              <a:rPr lang="en-US" dirty="0" smtClean="0"/>
            </a:br>
            <a:endParaRPr lang="en-US" dirty="0" smtClean="0"/>
          </a:p>
          <a:p>
            <a:r>
              <a:rPr lang="en-US" dirty="0" smtClean="0"/>
              <a:t>The attacker probably doesn't even have to work hard: predicting this branch as taken is entirely reasonable.</a:t>
            </a:r>
          </a:p>
          <a:p>
            <a:endParaRPr lang="en-US" dirty="0"/>
          </a:p>
        </p:txBody>
      </p:sp>
      <p:sp>
        <p:nvSpPr>
          <p:cNvPr id="4" name="Slide Number Placeholder 3"/>
          <p:cNvSpPr>
            <a:spLocks noGrp="1"/>
          </p:cNvSpPr>
          <p:nvPr>
            <p:ph type="sldNum" sz="quarter" idx="10"/>
          </p:nvPr>
        </p:nvSpPr>
        <p:spPr/>
        <p:txBody>
          <a:bodyPr/>
          <a:lstStyle/>
          <a:p>
            <a:fld id="{873A75E1-6486-EC4B-9BE0-E0B8009B98BA}" type="slidenum">
              <a:rPr lang="en-US" smtClean="0"/>
              <a:t>11</a:t>
            </a:fld>
            <a:endParaRPr lang="en-US"/>
          </a:p>
        </p:txBody>
      </p:sp>
    </p:spTree>
    <p:extLst>
      <p:ext uri="{BB962C8B-B14F-4D97-AF65-F5344CB8AC3E}">
        <p14:creationId xmlns:p14="http://schemas.microsoft.com/office/powerpoint/2010/main" val="3801995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Transmit - Branch Target Injector:</a:t>
            </a:r>
            <a:endParaRPr lang="en-US" dirty="0" smtClean="0"/>
          </a:p>
          <a:p>
            <a:r>
              <a:rPr lang="en-US" b="1" dirty="0" smtClean="0"/>
              <a:t/>
            </a:r>
            <a:br>
              <a:rPr lang="en-US" b="1" dirty="0" smtClean="0"/>
            </a:br>
            <a:endParaRPr lang="en-US" dirty="0" smtClean="0"/>
          </a:p>
          <a:p>
            <a:r>
              <a:rPr lang="en-US" sz="1200" b="1" kern="1200" dirty="0" smtClean="0">
                <a:solidFill>
                  <a:schemeClr val="tx1"/>
                </a:solidFill>
                <a:latin typeface="+mn-lt"/>
                <a:ea typeface="+mn-ea"/>
                <a:cs typeface="+mn-cs"/>
              </a:rPr>
              <a:t>1</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fnptr_t</a:t>
            </a:r>
            <a:r>
              <a:rPr lang="en-US" sz="1200" kern="1200" dirty="0" smtClean="0">
                <a:solidFill>
                  <a:schemeClr val="tx1"/>
                </a:solidFill>
                <a:latin typeface="+mn-lt"/>
                <a:ea typeface="+mn-ea"/>
                <a:cs typeface="+mn-cs"/>
              </a:rPr>
              <a:t> foo = </a:t>
            </a:r>
            <a:r>
              <a:rPr lang="en-US" sz="1200" kern="1200" dirty="0" err="1" smtClean="0">
                <a:solidFill>
                  <a:schemeClr val="tx1"/>
                </a:solidFill>
                <a:latin typeface="+mn-lt"/>
                <a:ea typeface="+mn-ea"/>
                <a:cs typeface="+mn-cs"/>
              </a:rPr>
              <a:t>choose_function</a:t>
            </a:r>
            <a:r>
              <a:rPr lang="en-US" sz="1200" kern="1200" dirty="0" smtClean="0">
                <a:solidFill>
                  <a:schemeClr val="tx1"/>
                </a:solidFill>
                <a:latin typeface="+mn-lt"/>
                <a:ea typeface="+mn-ea"/>
                <a:cs typeface="+mn-cs"/>
              </a:rPr>
              <a:t>();</a:t>
            </a:r>
            <a:br>
              <a:rPr lang="en-US" sz="1200" kern="1200" dirty="0" smtClean="0">
                <a:solidFill>
                  <a:schemeClr val="tx1"/>
                </a:solidFill>
                <a:latin typeface="+mn-lt"/>
                <a:ea typeface="+mn-ea"/>
                <a:cs typeface="+mn-cs"/>
              </a:rPr>
            </a:br>
            <a:endParaRPr lang="en-US" dirty="0" smtClean="0"/>
          </a:p>
          <a:p>
            <a:r>
              <a:rPr lang="en-US" sz="1200" b="1" kern="1200" dirty="0" smtClean="0">
                <a:solidFill>
                  <a:schemeClr val="tx1"/>
                </a:solidFill>
                <a:latin typeface="+mn-lt"/>
                <a:ea typeface="+mn-ea"/>
                <a:cs typeface="+mn-cs"/>
              </a:rPr>
              <a:t>2</a:t>
            </a:r>
            <a:r>
              <a:rPr lang="en-US" sz="1200" kern="1200" dirty="0" smtClean="0">
                <a:solidFill>
                  <a:schemeClr val="tx1"/>
                </a:solidFill>
                <a:latin typeface="+mn-lt"/>
                <a:ea typeface="+mn-ea"/>
                <a:cs typeface="+mn-cs"/>
              </a:rPr>
              <a:t>:    foo(bar);</a:t>
            </a:r>
            <a:r>
              <a:rPr lang="en-US" dirty="0" smtClean="0"/>
              <a:t/>
            </a:r>
            <a:br>
              <a:rPr lang="en-US" dirty="0" smtClean="0"/>
            </a:br>
            <a:endParaRPr lang="en-US" dirty="0" smtClean="0"/>
          </a:p>
          <a:p>
            <a:r>
              <a:rPr lang="en-US" dirty="0" smtClean="0"/>
              <a:t>...</a:t>
            </a:r>
          </a:p>
          <a:p>
            <a:r>
              <a:rPr lang="en-US" dirty="0" smtClean="0"/>
              <a:t/>
            </a:r>
            <a:br>
              <a:rPr lang="en-US" dirty="0" smtClean="0"/>
            </a:br>
            <a:endParaRPr lang="en-US" dirty="0" smtClean="0"/>
          </a:p>
          <a:p>
            <a:r>
              <a:rPr lang="en-US" dirty="0" smtClean="0"/>
              <a:t>(this is not an entire attack; it's missing an exfiltration gadget. This code segment is the code targeted for malicious </a:t>
            </a:r>
            <a:r>
              <a:rPr lang="en-US" dirty="0" err="1" smtClean="0"/>
              <a:t>mis</a:t>
            </a:r>
            <a:r>
              <a:rPr lang="en-US" dirty="0" smtClean="0"/>
              <a:t>-prediction)</a:t>
            </a:r>
          </a:p>
          <a:p>
            <a:r>
              <a:rPr lang="en-US" dirty="0" smtClean="0"/>
              <a:t/>
            </a:r>
            <a:br>
              <a:rPr lang="en-US" dirty="0" smtClean="0"/>
            </a:br>
            <a:endParaRPr lang="en-US" dirty="0" smtClean="0"/>
          </a:p>
          <a:p>
            <a:r>
              <a:rPr lang="en-US" dirty="0" smtClean="0"/>
              <a:t>During normal operation, the data dependency </a:t>
            </a:r>
            <a:r>
              <a:rPr lang="en-US" b="1" dirty="0" smtClean="0"/>
              <a:t>foo</a:t>
            </a:r>
            <a:r>
              <a:rPr lang="en-US" dirty="0" smtClean="0"/>
              <a:t> makes sure that the function called is one the programmer allows and expects. That would be safe and correct.</a:t>
            </a:r>
          </a:p>
          <a:p>
            <a:r>
              <a:rPr lang="en-US" dirty="0" smtClean="0"/>
              <a:t>However, a high-performance core won't wait for foo to be resolved. It will work with the assumption that this code probably executed previously, and probably recently, and will probably do the same thing as before. It will </a:t>
            </a:r>
            <a:r>
              <a:rPr lang="en-US" i="1" dirty="0" smtClean="0"/>
              <a:t>speculate</a:t>
            </a:r>
            <a:r>
              <a:rPr lang="en-US" dirty="0" smtClean="0"/>
              <a:t> the value of foo via an indirect branch table. and proceed with the guessed </a:t>
            </a:r>
            <a:r>
              <a:rPr lang="en-US" i="1" dirty="0" smtClean="0"/>
              <a:t>probably-foo</a:t>
            </a:r>
            <a:r>
              <a:rPr lang="en-US" dirty="0" smtClean="0"/>
              <a:t> value until foo is resolved.</a:t>
            </a:r>
          </a:p>
          <a:p>
            <a:r>
              <a:rPr lang="en-US" dirty="0" smtClean="0"/>
              <a:t>Instructions are retired in order, so none of the instructions following the call will be retired until </a:t>
            </a:r>
            <a:r>
              <a:rPr lang="en-US" u="sng" dirty="0" smtClean="0"/>
              <a:t>after</a:t>
            </a:r>
            <a:r>
              <a:rPr lang="en-US" dirty="0" smtClean="0"/>
              <a:t> foo is resolved. This means that no architectural state will change until foo is correctly computed by </a:t>
            </a:r>
            <a:r>
              <a:rPr lang="en-US" dirty="0" err="1" smtClean="0"/>
              <a:t>choose_function</a:t>
            </a:r>
            <a:r>
              <a:rPr lang="en-US" dirty="0" smtClean="0"/>
              <a:t>(). If the prediction was incorrect, the speculatively executed instructions will be simply thrown out and never retired.</a:t>
            </a:r>
          </a:p>
          <a:p>
            <a:r>
              <a:rPr lang="en-US" dirty="0" smtClean="0"/>
              <a:t>The speculatively executed instructions _do_, however have side effects: cache </a:t>
            </a:r>
            <a:r>
              <a:rPr lang="en-US" dirty="0" err="1" smtClean="0"/>
              <a:t>prefetches</a:t>
            </a:r>
            <a:r>
              <a:rPr lang="en-US" dirty="0" smtClean="0"/>
              <a:t> being one example.</a:t>
            </a:r>
          </a:p>
          <a:p>
            <a:r>
              <a:rPr lang="en-US" dirty="0" smtClean="0"/>
              <a:t/>
            </a:r>
            <a:br>
              <a:rPr lang="en-US" dirty="0" smtClean="0"/>
            </a:br>
            <a:endParaRPr lang="en-US" dirty="0" smtClean="0"/>
          </a:p>
          <a:p>
            <a:r>
              <a:rPr lang="en-US" dirty="0" smtClean="0"/>
              <a:t>An attacker can take advantage of the limitations of the indirect branch predictor to cause a likely </a:t>
            </a:r>
            <a:r>
              <a:rPr lang="en-US" dirty="0" err="1" smtClean="0"/>
              <a:t>mis</a:t>
            </a:r>
            <a:r>
              <a:rPr lang="en-US" dirty="0" smtClean="0"/>
              <a:t>-prediction of foo to a known address, one corresponding to an exfiltration gadget (transmitter). This happens because the branch predictor deals in virtual addresses, and is partially tagged. It is easy for an </a:t>
            </a:r>
            <a:r>
              <a:rPr lang="en-US" dirty="0" err="1" smtClean="0"/>
              <a:t>attacher</a:t>
            </a:r>
            <a:r>
              <a:rPr lang="en-US" dirty="0" smtClean="0"/>
              <a:t> to orchestrate a series of repeated indirect branches designed to write a known indirect branch address into the table used by </a:t>
            </a:r>
            <a:r>
              <a:rPr lang="en-US" b="1" dirty="0" smtClean="0"/>
              <a:t>2</a:t>
            </a:r>
            <a:r>
              <a:rPr lang="en-US" dirty="0" smtClean="0"/>
              <a:t>.</a:t>
            </a:r>
          </a:p>
          <a:p>
            <a:r>
              <a:rPr lang="en-US" dirty="0" smtClean="0"/>
              <a:t/>
            </a:r>
            <a:br>
              <a:rPr lang="en-US" dirty="0" smtClean="0"/>
            </a:br>
            <a:endParaRPr lang="en-US" dirty="0" smtClean="0"/>
          </a:p>
          <a:p>
            <a:r>
              <a:rPr lang="en-US" dirty="0" smtClean="0"/>
              <a:t>Now, the attacker has a means of (speculatively) jumping to an arbitrary virtual address in the victim's memory.</a:t>
            </a:r>
          </a:p>
          <a:p>
            <a:r>
              <a:rPr lang="en-US" dirty="0" smtClean="0"/>
              <a:t>The </a:t>
            </a:r>
            <a:r>
              <a:rPr lang="en-US" dirty="0" err="1" smtClean="0"/>
              <a:t>attacher</a:t>
            </a:r>
            <a:r>
              <a:rPr lang="en-US" dirty="0" smtClean="0"/>
              <a:t> needs a gadget to </a:t>
            </a:r>
            <a:r>
              <a:rPr lang="en-US" dirty="0" err="1" smtClean="0"/>
              <a:t>exfiltrate</a:t>
            </a:r>
            <a:r>
              <a:rPr lang="en-US" dirty="0" smtClean="0"/>
              <a:t> the value of </a:t>
            </a:r>
            <a:r>
              <a:rPr lang="en-US" b="1" dirty="0" smtClean="0"/>
              <a:t>bar</a:t>
            </a:r>
            <a:r>
              <a:rPr lang="en-US" dirty="0" smtClean="0"/>
              <a:t> (the transmitter).</a:t>
            </a:r>
          </a:p>
          <a:p>
            <a:r>
              <a:rPr lang="en-US" dirty="0" smtClean="0"/>
              <a:t/>
            </a:r>
            <a:br>
              <a:rPr lang="en-US" dirty="0" smtClean="0"/>
            </a:br>
            <a:endParaRPr lang="en-US" dirty="0" smtClean="0"/>
          </a:p>
          <a:p>
            <a:r>
              <a:rPr lang="en-US" dirty="0" smtClean="0"/>
              <a:t>The details of this gadget depend on the system's calling convention (the slides give C, but not the underlying machine code). Let's say that the call foo(bar) looks like the following:</a:t>
            </a:r>
          </a:p>
          <a:p>
            <a:r>
              <a:rPr lang="en-US" dirty="0" smtClean="0"/>
              <a:t/>
            </a:r>
            <a:br>
              <a:rPr lang="en-US" dirty="0" smtClean="0"/>
            </a:br>
            <a:endParaRPr lang="en-US" dirty="0" smtClean="0"/>
          </a:p>
          <a:p>
            <a:r>
              <a:rPr lang="en-US" sz="1200" kern="1200" dirty="0" smtClean="0">
                <a:solidFill>
                  <a:schemeClr val="tx1"/>
                </a:solidFill>
                <a:latin typeface="+mn-lt"/>
                <a:ea typeface="+mn-ea"/>
                <a:cs typeface="+mn-cs"/>
              </a:rPr>
              <a:t>    push bar</a:t>
            </a:r>
            <a:endParaRPr lang="en-US" dirty="0" smtClean="0"/>
          </a:p>
          <a:p>
            <a:r>
              <a:rPr lang="en-US" sz="1200" kern="1200" dirty="0" smtClean="0">
                <a:solidFill>
                  <a:schemeClr val="tx1"/>
                </a:solidFill>
                <a:latin typeface="+mn-lt"/>
                <a:ea typeface="+mn-ea"/>
                <a:cs typeface="+mn-cs"/>
              </a:rPr>
              <a:t>    jump foo</a:t>
            </a:r>
            <a:endParaRPr lang="en-US" dirty="0" smtClean="0"/>
          </a:p>
          <a:p>
            <a:r>
              <a:rPr lang="en-US" dirty="0" smtClean="0"/>
              <a:t/>
            </a:r>
            <a:br>
              <a:rPr lang="en-US" dirty="0" smtClean="0"/>
            </a:br>
            <a:endParaRPr lang="en-US" dirty="0" smtClean="0"/>
          </a:p>
          <a:p>
            <a:r>
              <a:rPr lang="en-US" dirty="0" smtClean="0"/>
              <a:t>If the attacker can find a sequence that looks like</a:t>
            </a:r>
          </a:p>
          <a:p>
            <a:r>
              <a:rPr lang="en-US" dirty="0" smtClean="0"/>
              <a:t/>
            </a:r>
            <a:br>
              <a:rPr lang="en-US" dirty="0" smtClean="0"/>
            </a:br>
            <a:endParaRPr lang="en-US" dirty="0" smtClean="0"/>
          </a:p>
          <a:p>
            <a:r>
              <a:rPr lang="en-US" sz="1200" b="1" kern="1200" dirty="0" smtClean="0">
                <a:solidFill>
                  <a:schemeClr val="tx1"/>
                </a:solidFill>
                <a:latin typeface="+mn-lt"/>
                <a:ea typeface="+mn-ea"/>
                <a:cs typeface="+mn-cs"/>
              </a:rPr>
              <a:t>T1</a:t>
            </a:r>
            <a:r>
              <a:rPr lang="en-US" sz="1200" kern="1200" dirty="0" smtClean="0">
                <a:solidFill>
                  <a:schemeClr val="tx1"/>
                </a:solidFill>
                <a:latin typeface="+mn-lt"/>
                <a:ea typeface="+mn-ea"/>
                <a:cs typeface="+mn-cs"/>
              </a:rPr>
              <a:t>: r0 &lt;-- pop</a:t>
            </a:r>
            <a:endParaRPr lang="en-US" dirty="0" smtClean="0"/>
          </a:p>
          <a:p>
            <a:r>
              <a:rPr lang="en-US" sz="1200" b="1" kern="1200" dirty="0" smtClean="0">
                <a:solidFill>
                  <a:schemeClr val="tx1"/>
                </a:solidFill>
                <a:latin typeface="+mn-lt"/>
                <a:ea typeface="+mn-ea"/>
                <a:cs typeface="+mn-cs"/>
              </a:rPr>
              <a:t>T2</a:t>
            </a:r>
            <a:r>
              <a:rPr lang="en-US" sz="1200" kern="1200" dirty="0" smtClean="0">
                <a:solidFill>
                  <a:schemeClr val="tx1"/>
                </a:solidFill>
                <a:latin typeface="+mn-lt"/>
                <a:ea typeface="+mn-ea"/>
                <a:cs typeface="+mn-cs"/>
              </a:rPr>
              <a:t>: load r0</a:t>
            </a:r>
            <a:endParaRPr lang="en-US" dirty="0" smtClean="0"/>
          </a:p>
          <a:p>
            <a:r>
              <a:rPr lang="en-US" dirty="0" smtClean="0"/>
              <a:t/>
            </a:r>
            <a:br>
              <a:rPr lang="en-US" dirty="0" smtClean="0"/>
            </a:br>
            <a:endParaRPr lang="en-US" dirty="0" smtClean="0"/>
          </a:p>
          <a:p>
            <a:r>
              <a:rPr lang="en-US" dirty="0" smtClean="0"/>
              <a:t>.. then the attacker can train the indirect branch predictor to speculate </a:t>
            </a:r>
            <a:r>
              <a:rPr lang="en-US" b="1" dirty="0" smtClean="0"/>
              <a:t>2--&gt;T2</a:t>
            </a:r>
            <a:r>
              <a:rPr lang="en-US" dirty="0" smtClean="0"/>
              <a:t>, and effectively transmit a subset of the bits of </a:t>
            </a:r>
            <a:r>
              <a:rPr lang="en-US" b="1" dirty="0" smtClean="0"/>
              <a:t>bar</a:t>
            </a:r>
            <a:r>
              <a:rPr lang="en-US" dirty="0" smtClean="0"/>
              <a:t>. (the cache set touched by the </a:t>
            </a:r>
            <a:r>
              <a:rPr lang="en-US" dirty="0" err="1" smtClean="0"/>
              <a:t>prefetch</a:t>
            </a:r>
            <a:r>
              <a:rPr lang="en-US" dirty="0" smtClean="0"/>
              <a:t> of </a:t>
            </a:r>
            <a:r>
              <a:rPr lang="en-US" b="1" dirty="0" smtClean="0"/>
              <a:t>r0</a:t>
            </a:r>
            <a:r>
              <a:rPr lang="en-US" dirty="0" smtClean="0"/>
              <a:t> (bar) at T2) will leak bits </a:t>
            </a:r>
            <a:r>
              <a:rPr lang="en-US" smtClean="0"/>
              <a:t>[~18:6] </a:t>
            </a:r>
            <a:r>
              <a:rPr lang="en-US" dirty="0" smtClean="0"/>
              <a:t>of bar to an observant attacker (depending on the number of cache sets in the cache observed by the attacker). </a:t>
            </a:r>
          </a:p>
          <a:p>
            <a:r>
              <a:rPr lang="en-US" dirty="0" smtClean="0"/>
              <a:t/>
            </a:r>
            <a:br>
              <a:rPr lang="en-US" dirty="0" smtClean="0"/>
            </a:br>
            <a:endParaRPr lang="en-US" dirty="0" smtClean="0"/>
          </a:p>
          <a:p>
            <a:r>
              <a:rPr lang="en-US" dirty="0" smtClean="0"/>
              <a:t>If the attacker wants different bits of </a:t>
            </a:r>
            <a:r>
              <a:rPr lang="en-US" b="1" dirty="0" smtClean="0"/>
              <a:t>bar</a:t>
            </a:r>
            <a:r>
              <a:rPr lang="en-US" dirty="0" smtClean="0"/>
              <a:t>, the attacker needs a different gadget - something that will transform </a:t>
            </a:r>
            <a:r>
              <a:rPr lang="en-US" b="1" dirty="0" smtClean="0"/>
              <a:t>r0</a:t>
            </a:r>
            <a:r>
              <a:rPr lang="en-US" dirty="0" smtClean="0"/>
              <a:t> before loading it. Unfortunately, the victim's address space has a LOT of executable instructions, and finding these gadgets is not hard. This is made worse by </a:t>
            </a:r>
            <a:r>
              <a:rPr lang="en-US" dirty="0" err="1" smtClean="0"/>
              <a:t>intel's</a:t>
            </a:r>
            <a:r>
              <a:rPr lang="en-US" dirty="0" smtClean="0"/>
              <a:t> variable-width encoding, and by the fact that a LOT of x86 instructions interact with the memory subsystem.</a:t>
            </a:r>
          </a:p>
          <a:p>
            <a:endParaRPr lang="en-US" dirty="0"/>
          </a:p>
        </p:txBody>
      </p:sp>
      <p:sp>
        <p:nvSpPr>
          <p:cNvPr id="4" name="Slide Number Placeholder 3"/>
          <p:cNvSpPr>
            <a:spLocks noGrp="1"/>
          </p:cNvSpPr>
          <p:nvPr>
            <p:ph type="sldNum" sz="quarter" idx="10"/>
          </p:nvPr>
        </p:nvSpPr>
        <p:spPr/>
        <p:txBody>
          <a:bodyPr/>
          <a:lstStyle/>
          <a:p>
            <a:fld id="{873A75E1-6486-EC4B-9BE0-E0B8009B98BA}" type="slidenum">
              <a:rPr lang="en-US" smtClean="0"/>
              <a:t>12</a:t>
            </a:fld>
            <a:endParaRPr lang="en-US"/>
          </a:p>
        </p:txBody>
      </p:sp>
    </p:spTree>
    <p:extLst>
      <p:ext uri="{BB962C8B-B14F-4D97-AF65-F5344CB8AC3E}">
        <p14:creationId xmlns:p14="http://schemas.microsoft.com/office/powerpoint/2010/main" val="3988165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D7DB77-66BD-1B44-AD9B-0C3E8BB48D24}" type="datetimeFigureOut">
              <a:rPr lang="en-US" smtClean="0"/>
              <a:t>1/30/18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07D83-10B5-E94D-8344-BCC698907BC4}" type="slidenum">
              <a:rPr lang="en-US" smtClean="0"/>
              <a:t>‹#›</a:t>
            </a:fld>
            <a:endParaRPr lang="en-US"/>
          </a:p>
        </p:txBody>
      </p:sp>
    </p:spTree>
    <p:extLst>
      <p:ext uri="{BB962C8B-B14F-4D97-AF65-F5344CB8AC3E}">
        <p14:creationId xmlns:p14="http://schemas.microsoft.com/office/powerpoint/2010/main" val="303263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D7DB77-66BD-1B44-AD9B-0C3E8BB48D24}" type="datetimeFigureOut">
              <a:rPr lang="en-US" smtClean="0"/>
              <a:t>1/30/18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07D83-10B5-E94D-8344-BCC698907BC4}" type="slidenum">
              <a:rPr lang="en-US" smtClean="0"/>
              <a:t>‹#›</a:t>
            </a:fld>
            <a:endParaRPr lang="en-US"/>
          </a:p>
        </p:txBody>
      </p:sp>
    </p:spTree>
    <p:extLst>
      <p:ext uri="{BB962C8B-B14F-4D97-AF65-F5344CB8AC3E}">
        <p14:creationId xmlns:p14="http://schemas.microsoft.com/office/powerpoint/2010/main" val="3969729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D7DB77-66BD-1B44-AD9B-0C3E8BB48D24}" type="datetimeFigureOut">
              <a:rPr lang="en-US" smtClean="0"/>
              <a:t>1/30/18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07D83-10B5-E94D-8344-BCC698907BC4}" type="slidenum">
              <a:rPr lang="en-US" smtClean="0"/>
              <a:t>‹#›</a:t>
            </a:fld>
            <a:endParaRPr lang="en-US"/>
          </a:p>
        </p:txBody>
      </p:sp>
    </p:spTree>
    <p:extLst>
      <p:ext uri="{BB962C8B-B14F-4D97-AF65-F5344CB8AC3E}">
        <p14:creationId xmlns:p14="http://schemas.microsoft.com/office/powerpoint/2010/main" val="427192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D7DB77-66BD-1B44-AD9B-0C3E8BB48D24}" type="datetimeFigureOut">
              <a:rPr lang="en-US" smtClean="0"/>
              <a:t>1/30/18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07D83-10B5-E94D-8344-BCC698907BC4}" type="slidenum">
              <a:rPr lang="en-US" smtClean="0"/>
              <a:t>‹#›</a:t>
            </a:fld>
            <a:endParaRPr lang="en-US"/>
          </a:p>
        </p:txBody>
      </p:sp>
    </p:spTree>
    <p:extLst>
      <p:ext uri="{BB962C8B-B14F-4D97-AF65-F5344CB8AC3E}">
        <p14:creationId xmlns:p14="http://schemas.microsoft.com/office/powerpoint/2010/main" val="2472446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D7DB77-66BD-1B44-AD9B-0C3E8BB48D24}" type="datetimeFigureOut">
              <a:rPr lang="en-US" smtClean="0"/>
              <a:t>1/30/18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07D83-10B5-E94D-8344-BCC698907BC4}" type="slidenum">
              <a:rPr lang="en-US" smtClean="0"/>
              <a:t>‹#›</a:t>
            </a:fld>
            <a:endParaRPr lang="en-US"/>
          </a:p>
        </p:txBody>
      </p:sp>
    </p:spTree>
    <p:extLst>
      <p:ext uri="{BB962C8B-B14F-4D97-AF65-F5344CB8AC3E}">
        <p14:creationId xmlns:p14="http://schemas.microsoft.com/office/powerpoint/2010/main" val="1943489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D7DB77-66BD-1B44-AD9B-0C3E8BB48D24}" type="datetimeFigureOut">
              <a:rPr lang="en-US" smtClean="0"/>
              <a:t>1/30/18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A07D83-10B5-E94D-8344-BCC698907BC4}" type="slidenum">
              <a:rPr lang="en-US" smtClean="0"/>
              <a:t>‹#›</a:t>
            </a:fld>
            <a:endParaRPr lang="en-US"/>
          </a:p>
        </p:txBody>
      </p:sp>
    </p:spTree>
    <p:extLst>
      <p:ext uri="{BB962C8B-B14F-4D97-AF65-F5344CB8AC3E}">
        <p14:creationId xmlns:p14="http://schemas.microsoft.com/office/powerpoint/2010/main" val="281642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D7DB77-66BD-1B44-AD9B-0C3E8BB48D24}" type="datetimeFigureOut">
              <a:rPr lang="en-US" smtClean="0"/>
              <a:t>1/30/18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A07D83-10B5-E94D-8344-BCC698907BC4}" type="slidenum">
              <a:rPr lang="en-US" smtClean="0"/>
              <a:t>‹#›</a:t>
            </a:fld>
            <a:endParaRPr lang="en-US"/>
          </a:p>
        </p:txBody>
      </p:sp>
    </p:spTree>
    <p:extLst>
      <p:ext uri="{BB962C8B-B14F-4D97-AF65-F5344CB8AC3E}">
        <p14:creationId xmlns:p14="http://schemas.microsoft.com/office/powerpoint/2010/main" val="401973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D7DB77-66BD-1B44-AD9B-0C3E8BB48D24}" type="datetimeFigureOut">
              <a:rPr lang="en-US" smtClean="0"/>
              <a:t>1/30/18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A07D83-10B5-E94D-8344-BCC698907BC4}" type="slidenum">
              <a:rPr lang="en-US" smtClean="0"/>
              <a:t>‹#›</a:t>
            </a:fld>
            <a:endParaRPr lang="en-US"/>
          </a:p>
        </p:txBody>
      </p:sp>
    </p:spTree>
    <p:extLst>
      <p:ext uri="{BB962C8B-B14F-4D97-AF65-F5344CB8AC3E}">
        <p14:creationId xmlns:p14="http://schemas.microsoft.com/office/powerpoint/2010/main" val="144344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D7DB77-66BD-1B44-AD9B-0C3E8BB48D24}" type="datetimeFigureOut">
              <a:rPr lang="en-US" smtClean="0"/>
              <a:t>1/30/18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A07D83-10B5-E94D-8344-BCC698907BC4}" type="slidenum">
              <a:rPr lang="en-US" smtClean="0"/>
              <a:t>‹#›</a:t>
            </a:fld>
            <a:endParaRPr lang="en-US"/>
          </a:p>
        </p:txBody>
      </p:sp>
    </p:spTree>
    <p:extLst>
      <p:ext uri="{BB962C8B-B14F-4D97-AF65-F5344CB8AC3E}">
        <p14:creationId xmlns:p14="http://schemas.microsoft.com/office/powerpoint/2010/main" val="2681254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D7DB77-66BD-1B44-AD9B-0C3E8BB48D24}" type="datetimeFigureOut">
              <a:rPr lang="en-US" smtClean="0"/>
              <a:t>1/30/18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A07D83-10B5-E94D-8344-BCC698907BC4}" type="slidenum">
              <a:rPr lang="en-US" smtClean="0"/>
              <a:t>‹#›</a:t>
            </a:fld>
            <a:endParaRPr lang="en-US"/>
          </a:p>
        </p:txBody>
      </p:sp>
    </p:spTree>
    <p:extLst>
      <p:ext uri="{BB962C8B-B14F-4D97-AF65-F5344CB8AC3E}">
        <p14:creationId xmlns:p14="http://schemas.microsoft.com/office/powerpoint/2010/main" val="337283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D7DB77-66BD-1B44-AD9B-0C3E8BB48D24}" type="datetimeFigureOut">
              <a:rPr lang="en-US" smtClean="0"/>
              <a:t>1/30/18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A07D83-10B5-E94D-8344-BCC698907BC4}" type="slidenum">
              <a:rPr lang="en-US" smtClean="0"/>
              <a:t>‹#›</a:t>
            </a:fld>
            <a:endParaRPr lang="en-US"/>
          </a:p>
        </p:txBody>
      </p:sp>
    </p:spTree>
    <p:extLst>
      <p:ext uri="{BB962C8B-B14F-4D97-AF65-F5344CB8AC3E}">
        <p14:creationId xmlns:p14="http://schemas.microsoft.com/office/powerpoint/2010/main" val="28367709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7DB77-66BD-1B44-AD9B-0C3E8BB48D24}" type="datetimeFigureOut">
              <a:rPr lang="en-US" smtClean="0"/>
              <a:t>1/30/18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07D83-10B5-E94D-8344-BCC698907BC4}" type="slidenum">
              <a:rPr lang="en-US" smtClean="0"/>
              <a:t>‹#›</a:t>
            </a:fld>
            <a:endParaRPr lang="en-US"/>
          </a:p>
        </p:txBody>
      </p:sp>
    </p:spTree>
    <p:extLst>
      <p:ext uri="{BB962C8B-B14F-4D97-AF65-F5344CB8AC3E}">
        <p14:creationId xmlns:p14="http://schemas.microsoft.com/office/powerpoint/2010/main" val="9521404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40137"/>
            <a:ext cx="7772400" cy="3564003"/>
          </a:xfrm>
        </p:spPr>
        <p:txBody>
          <a:bodyPr>
            <a:normAutofit fontScale="90000"/>
          </a:bodyPr>
          <a:lstStyle/>
          <a:p>
            <a:r>
              <a:rPr lang="en-US" dirty="0" err="1" smtClean="0"/>
              <a:t>Spectre</a:t>
            </a:r>
            <a:r>
              <a:rPr lang="en-US" dirty="0" smtClean="0"/>
              <a:t> </a:t>
            </a:r>
            <a:r>
              <a:rPr lang="en-US" dirty="0"/>
              <a:t>and Meltdown: Recent Security </a:t>
            </a:r>
            <a:r>
              <a:rPr lang="en-US" dirty="0" smtClean="0"/>
              <a:t>Flaws</a:t>
            </a:r>
            <a:br>
              <a:rPr lang="en-US" dirty="0" smtClean="0"/>
            </a:br>
            <a:r>
              <a:rPr lang="en-US" dirty="0"/>
              <a:t/>
            </a:r>
            <a:br>
              <a:rPr lang="en-US" dirty="0"/>
            </a:br>
            <a:r>
              <a:rPr lang="en-US" sz="4900" dirty="0"/>
              <a:t>Adam Belay, Srini </a:t>
            </a:r>
            <a:r>
              <a:rPr lang="en-US" sz="4900" dirty="0" smtClean="0"/>
              <a:t>Devadas,</a:t>
            </a:r>
            <a:br>
              <a:rPr lang="en-US" sz="4900" dirty="0" smtClean="0"/>
            </a:br>
            <a:r>
              <a:rPr lang="en-US" sz="4900" dirty="0" smtClean="0"/>
              <a:t>and </a:t>
            </a:r>
            <a:r>
              <a:rPr lang="en-US" sz="4900" dirty="0"/>
              <a:t>Joel </a:t>
            </a:r>
            <a:r>
              <a:rPr lang="en-US" sz="4900" dirty="0" err="1" smtClean="0"/>
              <a:t>Emer</a:t>
            </a:r>
            <a:endParaRPr lang="en-US" sz="4900" dirty="0"/>
          </a:p>
        </p:txBody>
      </p:sp>
    </p:spTree>
    <p:extLst>
      <p:ext uri="{BB962C8B-B14F-4D97-AF65-F5344CB8AC3E}">
        <p14:creationId xmlns:p14="http://schemas.microsoft.com/office/powerpoint/2010/main" val="3653444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E99D72-96FC-3249-992B-F7C3CE378492}"/>
              </a:ext>
            </a:extLst>
          </p:cNvPr>
          <p:cNvSpPr>
            <a:spLocks noGrp="1"/>
          </p:cNvSpPr>
          <p:nvPr>
            <p:ph type="title"/>
          </p:nvPr>
        </p:nvSpPr>
        <p:spPr/>
        <p:txBody>
          <a:bodyPr/>
          <a:lstStyle/>
          <a:p>
            <a:r>
              <a:rPr lang="en-US" dirty="0" err="1"/>
              <a:t>Spectre</a:t>
            </a:r>
            <a:endParaRPr lang="en-US" dirty="0"/>
          </a:p>
        </p:txBody>
      </p:sp>
      <p:sp>
        <p:nvSpPr>
          <p:cNvPr id="3" name="Content Placeholder 2">
            <a:extLst>
              <a:ext uri="{FF2B5EF4-FFF2-40B4-BE49-F238E27FC236}">
                <a16:creationId xmlns:a16="http://schemas.microsoft.com/office/drawing/2014/main" xmlns="" id="{27A484DC-6E0F-1B46-959A-39122794E683}"/>
              </a:ext>
            </a:extLst>
          </p:cNvPr>
          <p:cNvSpPr>
            <a:spLocks noGrp="1"/>
          </p:cNvSpPr>
          <p:nvPr>
            <p:ph idx="1"/>
          </p:nvPr>
        </p:nvSpPr>
        <p:spPr/>
        <p:txBody>
          <a:bodyPr/>
          <a:lstStyle/>
          <a:p>
            <a:r>
              <a:rPr lang="en-US" dirty="0"/>
              <a:t>Problem: Attacker can influence speculative control flow (same as before)</a:t>
            </a:r>
          </a:p>
          <a:p>
            <a:r>
              <a:rPr lang="en-US" dirty="0"/>
              <a:t>Attack: </a:t>
            </a:r>
            <a:r>
              <a:rPr lang="en-US" dirty="0" err="1"/>
              <a:t>Exfiltrate</a:t>
            </a:r>
            <a:r>
              <a:rPr lang="en-US" dirty="0"/>
              <a:t> secrets within a process address space (e.g. a web browser). Can also be used to attack the kernel.</a:t>
            </a:r>
          </a:p>
          <a:p>
            <a:r>
              <a:rPr lang="en-US" dirty="0"/>
              <a:t>Could use attacker provided code (JIT) or could co-opt existing program code</a:t>
            </a:r>
          </a:p>
          <a:p>
            <a:r>
              <a:rPr lang="en-US" dirty="0"/>
              <a:t>Same three steps! Different setup and transmitters.</a:t>
            </a:r>
          </a:p>
          <a:p>
            <a:pPr marL="0" indent="0">
              <a:buNone/>
            </a:pPr>
            <a:endParaRPr lang="en-US" dirty="0"/>
          </a:p>
        </p:txBody>
      </p:sp>
    </p:spTree>
    <p:extLst>
      <p:ext uri="{BB962C8B-B14F-4D97-AF65-F5344CB8AC3E}">
        <p14:creationId xmlns:p14="http://schemas.microsoft.com/office/powerpoint/2010/main" val="365548881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BF0C93-325E-7041-93AE-C9E744011FDB}"/>
              </a:ext>
            </a:extLst>
          </p:cNvPr>
          <p:cNvSpPr>
            <a:spLocks noGrp="1"/>
          </p:cNvSpPr>
          <p:nvPr>
            <p:ph type="title"/>
          </p:nvPr>
        </p:nvSpPr>
        <p:spPr/>
        <p:txBody>
          <a:bodyPr/>
          <a:lstStyle/>
          <a:p>
            <a:r>
              <a:rPr lang="en-US" dirty="0" err="1"/>
              <a:t>Spectre</a:t>
            </a:r>
            <a:r>
              <a:rPr lang="en-US" dirty="0"/>
              <a:t> examples</a:t>
            </a:r>
          </a:p>
        </p:txBody>
      </p:sp>
      <p:sp>
        <p:nvSpPr>
          <p:cNvPr id="3" name="Content Placeholder 2">
            <a:extLst>
              <a:ext uri="{FF2B5EF4-FFF2-40B4-BE49-F238E27FC236}">
                <a16:creationId xmlns:a16="http://schemas.microsoft.com/office/drawing/2014/main" xmlns="" id="{62EDE816-1409-1545-8F7A-554159DF5EE8}"/>
              </a:ext>
            </a:extLst>
          </p:cNvPr>
          <p:cNvSpPr>
            <a:spLocks noGrp="1"/>
          </p:cNvSpPr>
          <p:nvPr>
            <p:ph idx="1"/>
          </p:nvPr>
        </p:nvSpPr>
        <p:spPr>
          <a:xfrm>
            <a:off x="628650" y="1690688"/>
            <a:ext cx="7886700" cy="5167311"/>
          </a:xfrm>
        </p:spPr>
        <p:txBody>
          <a:bodyPr>
            <a:normAutofit/>
          </a:bodyPr>
          <a:lstStyle/>
          <a:p>
            <a:pPr marL="0" indent="0">
              <a:buNone/>
            </a:pPr>
            <a:r>
              <a:rPr lang="en-US" b="1" dirty="0">
                <a:solidFill>
                  <a:srgbClr val="002060"/>
                </a:solidFill>
              </a:rPr>
              <a:t>Transmit - Bounds Check Bypass:</a:t>
            </a:r>
          </a:p>
          <a:p>
            <a:pPr marL="0" indent="0">
              <a:buNone/>
            </a:pPr>
            <a:r>
              <a:rPr lang="en-US" dirty="0">
                <a:latin typeface="Consolas" panose="020B0609020204030204" pitchFamily="49" charset="0"/>
                <a:cs typeface="Consolas" panose="020B0609020204030204" pitchFamily="49" charset="0"/>
              </a:rPr>
              <a:t>if (x &lt; array1_size)</a:t>
            </a:r>
          </a:p>
          <a:p>
            <a:pPr marL="0" indent="0">
              <a:buNone/>
            </a:pPr>
            <a:r>
              <a:rPr lang="en-US" dirty="0">
                <a:latin typeface="Consolas" panose="020B0609020204030204" pitchFamily="49" charset="0"/>
                <a:cs typeface="Consolas" panose="020B0609020204030204" pitchFamily="49" charset="0"/>
              </a:rPr>
              <a:t>  array2[array1[x] * 256];</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6931865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BF0C93-325E-7041-93AE-C9E744011FDB}"/>
              </a:ext>
            </a:extLst>
          </p:cNvPr>
          <p:cNvSpPr>
            <a:spLocks noGrp="1"/>
          </p:cNvSpPr>
          <p:nvPr>
            <p:ph type="title"/>
          </p:nvPr>
        </p:nvSpPr>
        <p:spPr/>
        <p:txBody>
          <a:bodyPr/>
          <a:lstStyle/>
          <a:p>
            <a:r>
              <a:rPr lang="en-US" dirty="0" err="1"/>
              <a:t>Spectre</a:t>
            </a:r>
            <a:r>
              <a:rPr lang="en-US" dirty="0"/>
              <a:t> examples</a:t>
            </a:r>
          </a:p>
        </p:txBody>
      </p:sp>
      <p:sp>
        <p:nvSpPr>
          <p:cNvPr id="3" name="Content Placeholder 2">
            <a:extLst>
              <a:ext uri="{FF2B5EF4-FFF2-40B4-BE49-F238E27FC236}">
                <a16:creationId xmlns:a16="http://schemas.microsoft.com/office/drawing/2014/main" xmlns="" id="{62EDE816-1409-1545-8F7A-554159DF5EE8}"/>
              </a:ext>
            </a:extLst>
          </p:cNvPr>
          <p:cNvSpPr>
            <a:spLocks noGrp="1"/>
          </p:cNvSpPr>
          <p:nvPr>
            <p:ph idx="1"/>
          </p:nvPr>
        </p:nvSpPr>
        <p:spPr>
          <a:xfrm>
            <a:off x="628650" y="1690688"/>
            <a:ext cx="7886700" cy="5167311"/>
          </a:xfrm>
        </p:spPr>
        <p:txBody>
          <a:bodyPr>
            <a:normAutofit/>
          </a:bodyPr>
          <a:lstStyle/>
          <a:p>
            <a:pPr marL="0" indent="0">
              <a:buNone/>
            </a:pPr>
            <a:r>
              <a:rPr lang="en-US" b="1" dirty="0">
                <a:solidFill>
                  <a:srgbClr val="002060"/>
                </a:solidFill>
              </a:rPr>
              <a:t>Transmit - Bounds Check Bypass:</a:t>
            </a:r>
          </a:p>
          <a:p>
            <a:pPr marL="0" indent="0">
              <a:buNone/>
            </a:pPr>
            <a:r>
              <a:rPr lang="en-US" dirty="0">
                <a:latin typeface="Consolas" panose="020B0609020204030204" pitchFamily="49" charset="0"/>
                <a:cs typeface="Consolas" panose="020B0609020204030204" pitchFamily="49" charset="0"/>
              </a:rPr>
              <a:t>if (x &lt; array1_size)</a:t>
            </a:r>
          </a:p>
          <a:p>
            <a:pPr marL="0" indent="0">
              <a:buNone/>
            </a:pPr>
            <a:r>
              <a:rPr lang="en-US" dirty="0">
                <a:latin typeface="Consolas" panose="020B0609020204030204" pitchFamily="49" charset="0"/>
                <a:cs typeface="Consolas" panose="020B0609020204030204" pitchFamily="49" charset="0"/>
              </a:rPr>
              <a:t>  array2[array1[x] * 256];</a:t>
            </a:r>
          </a:p>
          <a:p>
            <a:pPr marL="0" indent="0">
              <a:buNone/>
            </a:pPr>
            <a:endParaRPr lang="en-US" b="1" dirty="0" smtClean="0">
              <a:solidFill>
                <a:srgbClr val="002060"/>
              </a:solidFill>
            </a:endParaRPr>
          </a:p>
          <a:p>
            <a:pPr marL="0" indent="0">
              <a:buNone/>
            </a:pPr>
            <a:r>
              <a:rPr lang="en-US" b="1" dirty="0" smtClean="0">
                <a:solidFill>
                  <a:srgbClr val="002060"/>
                </a:solidFill>
              </a:rPr>
              <a:t>Transmit </a:t>
            </a:r>
            <a:r>
              <a:rPr lang="en-US" b="1" dirty="0">
                <a:solidFill>
                  <a:srgbClr val="002060"/>
                </a:solidFill>
              </a:rPr>
              <a:t>- Branch Target Injector:</a:t>
            </a:r>
          </a:p>
          <a:p>
            <a:pPr marL="0" indent="0">
              <a:buNone/>
            </a:pPr>
            <a:r>
              <a:rPr lang="en-US" dirty="0" err="1">
                <a:latin typeface="Consolas" panose="020B0609020204030204" pitchFamily="49" charset="0"/>
                <a:cs typeface="Consolas" panose="020B0609020204030204" pitchFamily="49" charset="0"/>
              </a:rPr>
              <a:t>fnptr_t</a:t>
            </a:r>
            <a:r>
              <a:rPr lang="en-US" dirty="0">
                <a:latin typeface="Consolas" panose="020B0609020204030204" pitchFamily="49" charset="0"/>
                <a:cs typeface="Consolas" panose="020B0609020204030204" pitchFamily="49" charset="0"/>
              </a:rPr>
              <a:t> foo = </a:t>
            </a:r>
            <a:r>
              <a:rPr lang="en-US" dirty="0" err="1">
                <a:latin typeface="Consolas" panose="020B0609020204030204" pitchFamily="49" charset="0"/>
                <a:cs typeface="Consolas" panose="020B0609020204030204" pitchFamily="49" charset="0"/>
              </a:rPr>
              <a:t>choose_function</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foo(bar);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7724674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a:t>
            </a:r>
          </a:p>
        </p:txBody>
      </p:sp>
      <p:sp>
        <p:nvSpPr>
          <p:cNvPr id="3" name="Content Placeholder 2"/>
          <p:cNvSpPr>
            <a:spLocks noGrp="1"/>
          </p:cNvSpPr>
          <p:nvPr>
            <p:ph idx="1"/>
          </p:nvPr>
        </p:nvSpPr>
        <p:spPr/>
        <p:txBody>
          <a:bodyPr>
            <a:normAutofit/>
          </a:bodyPr>
          <a:lstStyle/>
          <a:p>
            <a:r>
              <a:rPr lang="en-US" sz="3200" dirty="0"/>
              <a:t>Performance and Security</a:t>
            </a:r>
          </a:p>
          <a:p>
            <a:endParaRPr lang="en-US" sz="3200" dirty="0"/>
          </a:p>
          <a:p>
            <a:r>
              <a:rPr lang="en-US" sz="3200" dirty="0"/>
              <a:t>Isolation and Integrity</a:t>
            </a:r>
          </a:p>
          <a:p>
            <a:endParaRPr lang="en-US" sz="3200" dirty="0"/>
          </a:p>
          <a:p>
            <a:endParaRPr lang="en-US" sz="3200" dirty="0"/>
          </a:p>
        </p:txBody>
      </p:sp>
    </p:spTree>
    <p:extLst>
      <p:ext uri="{BB962C8B-B14F-4D97-AF65-F5344CB8AC3E}">
        <p14:creationId xmlns:p14="http://schemas.microsoft.com/office/powerpoint/2010/main" val="3314721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243707" y="1949785"/>
            <a:ext cx="3595851" cy="3403219"/>
            <a:chOff x="5243707" y="1949785"/>
            <a:chExt cx="3595851" cy="3403219"/>
          </a:xfrm>
        </p:grpSpPr>
        <p:sp>
          <p:nvSpPr>
            <p:cNvPr id="6" name="Oval 5"/>
            <p:cNvSpPr/>
            <p:nvPr/>
          </p:nvSpPr>
          <p:spPr>
            <a:xfrm>
              <a:off x="5243707" y="1949785"/>
              <a:ext cx="3595851" cy="3403219"/>
            </a:xfrm>
            <a:prstGeom prst="ellipse">
              <a:avLst/>
            </a:prstGeom>
            <a:solidFill>
              <a:srgbClr val="CFE2F3"/>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lstStyle/>
            <a:p>
              <a:pPr marL="0" marR="0">
                <a:lnSpc>
                  <a:spcPct val="115000"/>
                </a:lnSpc>
                <a:spcBef>
                  <a:spcPts val="0"/>
                </a:spcBef>
                <a:spcAft>
                  <a:spcPts val="0"/>
                </a:spcAft>
              </a:pPr>
              <a:r>
                <a:rPr lang="en-US" sz="1100">
                  <a:solidFill>
                    <a:srgbClr val="000000"/>
                  </a:solidFill>
                  <a:effectLst/>
                  <a:latin typeface="Arial"/>
                  <a:ea typeface="Arial"/>
                  <a:cs typeface="Arial"/>
                </a:rPr>
                <a:t> </a:t>
              </a:r>
            </a:p>
          </p:txBody>
        </p:sp>
        <p:sp>
          <p:nvSpPr>
            <p:cNvPr id="18" name="Text Box 14"/>
            <p:cNvSpPr txBox="1"/>
            <p:nvPr/>
          </p:nvSpPr>
          <p:spPr>
            <a:xfrm>
              <a:off x="5823137" y="2309186"/>
              <a:ext cx="2436992" cy="503482"/>
            </a:xfrm>
            <a:prstGeom prst="rect">
              <a:avLst/>
            </a:prstGeom>
            <a:noFill/>
            <a:ln>
              <a:noFill/>
            </a:ln>
          </p:spPr>
          <p:txBody>
            <a:bodyPr spcFirstLastPara="1" wrap="square" lIns="91425" tIns="91425" rIns="91425" bIns="91425" anchor="t" anchorCtr="0"/>
            <a:lstStyle/>
            <a:p>
              <a:pPr marL="0" marR="0" algn="ctr">
                <a:lnSpc>
                  <a:spcPct val="115000"/>
                </a:lnSpc>
                <a:spcBef>
                  <a:spcPts val="0"/>
                </a:spcBef>
                <a:spcAft>
                  <a:spcPts val="0"/>
                </a:spcAft>
              </a:pPr>
              <a:r>
                <a:rPr lang="en-US" sz="1600" dirty="0">
                  <a:solidFill>
                    <a:srgbClr val="000000"/>
                  </a:solidFill>
                  <a:effectLst/>
                  <a:latin typeface="Arial"/>
                  <a:ea typeface="Arial"/>
                  <a:cs typeface="Arial"/>
                </a:rPr>
                <a:t>Attacker</a:t>
              </a:r>
              <a:endParaRPr lang="en-US" sz="1200" dirty="0">
                <a:solidFill>
                  <a:srgbClr val="000000"/>
                </a:solidFill>
                <a:effectLst/>
                <a:latin typeface="Arial"/>
                <a:ea typeface="Arial"/>
                <a:cs typeface="Arial"/>
              </a:endParaRPr>
            </a:p>
          </p:txBody>
        </p:sp>
      </p:grpSp>
      <p:grpSp>
        <p:nvGrpSpPr>
          <p:cNvPr id="2" name="Group 1"/>
          <p:cNvGrpSpPr/>
          <p:nvPr/>
        </p:nvGrpSpPr>
        <p:grpSpPr>
          <a:xfrm>
            <a:off x="447420" y="1877886"/>
            <a:ext cx="3595851" cy="3403219"/>
            <a:chOff x="447420" y="1877886"/>
            <a:chExt cx="3595851" cy="3403219"/>
          </a:xfrm>
        </p:grpSpPr>
        <p:sp>
          <p:nvSpPr>
            <p:cNvPr id="7" name="Oval 6"/>
            <p:cNvSpPr/>
            <p:nvPr/>
          </p:nvSpPr>
          <p:spPr>
            <a:xfrm>
              <a:off x="447420" y="1877886"/>
              <a:ext cx="3595851" cy="3403219"/>
            </a:xfrm>
            <a:prstGeom prst="ellipse">
              <a:avLst/>
            </a:prstGeom>
            <a:solidFill>
              <a:srgbClr val="CFE2F3"/>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lstStyle/>
            <a:p>
              <a:pPr marL="0" marR="0">
                <a:lnSpc>
                  <a:spcPct val="115000"/>
                </a:lnSpc>
                <a:spcBef>
                  <a:spcPts val="0"/>
                </a:spcBef>
                <a:spcAft>
                  <a:spcPts val="0"/>
                </a:spcAft>
              </a:pPr>
              <a:r>
                <a:rPr lang="en-US" sz="1100">
                  <a:solidFill>
                    <a:srgbClr val="000000"/>
                  </a:solidFill>
                  <a:effectLst/>
                  <a:latin typeface="Arial"/>
                  <a:ea typeface="Arial"/>
                  <a:cs typeface="Arial"/>
                </a:rPr>
                <a:t> </a:t>
              </a:r>
            </a:p>
          </p:txBody>
        </p:sp>
        <p:sp>
          <p:nvSpPr>
            <p:cNvPr id="8" name="Text Box 4"/>
            <p:cNvSpPr txBox="1"/>
            <p:nvPr/>
          </p:nvSpPr>
          <p:spPr>
            <a:xfrm>
              <a:off x="1026850" y="2309186"/>
              <a:ext cx="2436992" cy="503482"/>
            </a:xfrm>
            <a:prstGeom prst="rect">
              <a:avLst/>
            </a:prstGeom>
            <a:noFill/>
            <a:ln>
              <a:noFill/>
            </a:ln>
          </p:spPr>
          <p:txBody>
            <a:bodyPr spcFirstLastPara="1" wrap="square" lIns="91425" tIns="91425" rIns="91425" bIns="91425" anchor="t" anchorCtr="0"/>
            <a:lstStyle/>
            <a:p>
              <a:pPr marL="0" marR="0" algn="ctr">
                <a:lnSpc>
                  <a:spcPct val="115000"/>
                </a:lnSpc>
                <a:spcBef>
                  <a:spcPts val="0"/>
                </a:spcBef>
                <a:spcAft>
                  <a:spcPts val="0"/>
                </a:spcAft>
              </a:pPr>
              <a:r>
                <a:rPr lang="en-US" sz="1600" dirty="0">
                  <a:solidFill>
                    <a:srgbClr val="000000"/>
                  </a:solidFill>
                  <a:effectLst/>
                  <a:latin typeface="Arial"/>
                  <a:ea typeface="Arial"/>
                  <a:cs typeface="Arial"/>
                </a:rPr>
                <a:t>Domain of Victim</a:t>
              </a:r>
              <a:endParaRPr lang="en-US" sz="1200" dirty="0">
                <a:solidFill>
                  <a:srgbClr val="000000"/>
                </a:solidFill>
                <a:effectLst/>
                <a:latin typeface="Arial"/>
                <a:ea typeface="Arial"/>
                <a:cs typeface="Arial"/>
              </a:endParaRPr>
            </a:p>
          </p:txBody>
        </p:sp>
      </p:grpSp>
      <p:sp>
        <p:nvSpPr>
          <p:cNvPr id="10" name="Rectangle 9"/>
          <p:cNvSpPr/>
          <p:nvPr/>
        </p:nvSpPr>
        <p:spPr>
          <a:xfrm>
            <a:off x="1116398" y="4070711"/>
            <a:ext cx="1015507" cy="503482"/>
          </a:xfrm>
          <a:prstGeom prst="rect">
            <a:avLst/>
          </a:prstGeom>
          <a:solidFill>
            <a:srgbClr val="EAD1DC"/>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lstStyle/>
          <a:p>
            <a:pPr marL="0" marR="0" algn="ctr">
              <a:lnSpc>
                <a:spcPct val="115000"/>
              </a:lnSpc>
              <a:spcBef>
                <a:spcPts val="0"/>
              </a:spcBef>
              <a:spcAft>
                <a:spcPts val="0"/>
              </a:spcAft>
            </a:pPr>
            <a:r>
              <a:rPr lang="en-US" sz="1400" dirty="0">
                <a:solidFill>
                  <a:srgbClr val="000000"/>
                </a:solidFill>
                <a:effectLst/>
                <a:latin typeface="Arial"/>
                <a:ea typeface="Arial"/>
                <a:cs typeface="Arial"/>
              </a:rPr>
              <a:t>Secret</a:t>
            </a:r>
            <a:endParaRPr lang="en-US" sz="1100" dirty="0">
              <a:solidFill>
                <a:srgbClr val="000000"/>
              </a:solidFill>
              <a:effectLst/>
              <a:latin typeface="Arial"/>
              <a:ea typeface="Arial"/>
              <a:cs typeface="Arial"/>
            </a:endParaRPr>
          </a:p>
        </p:txBody>
      </p:sp>
      <p:grpSp>
        <p:nvGrpSpPr>
          <p:cNvPr id="4" name="Group 3"/>
          <p:cNvGrpSpPr/>
          <p:nvPr/>
        </p:nvGrpSpPr>
        <p:grpSpPr>
          <a:xfrm>
            <a:off x="3684702" y="3400297"/>
            <a:ext cx="2096859" cy="503482"/>
            <a:chOff x="3684702" y="3400297"/>
            <a:chExt cx="2096859" cy="503482"/>
          </a:xfrm>
        </p:grpSpPr>
        <p:cxnSp>
          <p:nvCxnSpPr>
            <p:cNvPr id="13" name="Straight Arrow Connector 12"/>
            <p:cNvCxnSpPr/>
            <p:nvPr/>
          </p:nvCxnSpPr>
          <p:spPr>
            <a:xfrm>
              <a:off x="3684702" y="3441690"/>
              <a:ext cx="2096859" cy="0"/>
            </a:xfrm>
            <a:prstGeom prst="straightConnector1">
              <a:avLst/>
            </a:prstGeom>
            <a:noFill/>
            <a:ln w="9525" cap="flat" cmpd="sng">
              <a:solidFill>
                <a:srgbClr val="000000"/>
              </a:solidFill>
              <a:prstDash val="solid"/>
              <a:round/>
              <a:headEnd type="none" w="lg" len="lg"/>
              <a:tailEnd type="triangle" w="lg" len="lg"/>
            </a:ln>
          </p:spPr>
        </p:cxnSp>
        <p:sp>
          <p:nvSpPr>
            <p:cNvPr id="14" name="Text Box 10"/>
            <p:cNvSpPr txBox="1"/>
            <p:nvPr/>
          </p:nvSpPr>
          <p:spPr>
            <a:xfrm>
              <a:off x="3970935" y="3400297"/>
              <a:ext cx="1263082" cy="503482"/>
            </a:xfrm>
            <a:prstGeom prst="rect">
              <a:avLst/>
            </a:prstGeom>
            <a:noFill/>
            <a:ln>
              <a:noFill/>
            </a:ln>
          </p:spPr>
          <p:txBody>
            <a:bodyPr spcFirstLastPara="1" wrap="square" lIns="91425" tIns="91425" rIns="91425" bIns="91425" anchor="t" anchorCtr="0"/>
            <a:lstStyle/>
            <a:p>
              <a:pPr marL="0" marR="0" algn="ctr">
                <a:lnSpc>
                  <a:spcPct val="115000"/>
                </a:lnSpc>
                <a:spcBef>
                  <a:spcPts val="0"/>
                </a:spcBef>
                <a:spcAft>
                  <a:spcPts val="0"/>
                </a:spcAft>
              </a:pPr>
              <a:r>
                <a:rPr lang="en-US" sz="1400" dirty="0">
                  <a:solidFill>
                    <a:srgbClr val="000000"/>
                  </a:solidFill>
                  <a:effectLst/>
                  <a:latin typeface="Arial"/>
                  <a:ea typeface="Arial"/>
                  <a:cs typeface="Arial"/>
                </a:rPr>
                <a:t>Channel</a:t>
              </a:r>
              <a:endParaRPr lang="en-US" sz="1100" dirty="0">
                <a:solidFill>
                  <a:srgbClr val="000000"/>
                </a:solidFill>
                <a:effectLst/>
                <a:latin typeface="Arial"/>
                <a:ea typeface="Arial"/>
                <a:cs typeface="Arial"/>
              </a:endParaRPr>
            </a:p>
          </p:txBody>
        </p:sp>
      </p:grpSp>
      <p:sp>
        <p:nvSpPr>
          <p:cNvPr id="9" name="Rectangle 8"/>
          <p:cNvSpPr/>
          <p:nvPr/>
        </p:nvSpPr>
        <p:spPr>
          <a:xfrm>
            <a:off x="2215433" y="3064267"/>
            <a:ext cx="1469268" cy="754845"/>
          </a:xfrm>
          <a:prstGeom prst="rect">
            <a:avLst/>
          </a:prstGeom>
          <a:solidFill>
            <a:srgbClr val="FFF2CC"/>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lstStyle/>
          <a:p>
            <a:pPr marL="0" marR="0" algn="ctr">
              <a:lnSpc>
                <a:spcPct val="115000"/>
              </a:lnSpc>
              <a:spcBef>
                <a:spcPts val="0"/>
              </a:spcBef>
              <a:spcAft>
                <a:spcPts val="0"/>
              </a:spcAft>
            </a:pPr>
            <a:r>
              <a:rPr lang="en-US" sz="1400" dirty="0">
                <a:solidFill>
                  <a:srgbClr val="000000"/>
                </a:solidFill>
                <a:effectLst/>
                <a:latin typeface="Arial"/>
                <a:ea typeface="Arial"/>
                <a:cs typeface="Arial"/>
              </a:rPr>
              <a:t>Transmitter</a:t>
            </a:r>
            <a:endParaRPr lang="en-US" sz="1100" dirty="0">
              <a:solidFill>
                <a:srgbClr val="000000"/>
              </a:solidFill>
              <a:effectLst/>
              <a:latin typeface="Arial"/>
              <a:ea typeface="Arial"/>
              <a:cs typeface="Arial"/>
            </a:endParaRPr>
          </a:p>
        </p:txBody>
      </p:sp>
      <p:grpSp>
        <p:nvGrpSpPr>
          <p:cNvPr id="23" name="Group 22"/>
          <p:cNvGrpSpPr/>
          <p:nvPr/>
        </p:nvGrpSpPr>
        <p:grpSpPr>
          <a:xfrm>
            <a:off x="844931" y="3315631"/>
            <a:ext cx="1370691" cy="755080"/>
            <a:chOff x="844931" y="3315631"/>
            <a:chExt cx="1370691" cy="755080"/>
          </a:xfrm>
        </p:grpSpPr>
        <p:cxnSp>
          <p:nvCxnSpPr>
            <p:cNvPr id="11" name="Straight Arrow Connector 10"/>
            <p:cNvCxnSpPr/>
            <p:nvPr/>
          </p:nvCxnSpPr>
          <p:spPr>
            <a:xfrm rot="10800000" flipH="1">
              <a:off x="1624152" y="3441548"/>
              <a:ext cx="591470" cy="629163"/>
            </a:xfrm>
            <a:prstGeom prst="straightConnector1">
              <a:avLst/>
            </a:prstGeom>
            <a:noFill/>
            <a:ln w="9525" cap="flat" cmpd="sng">
              <a:solidFill>
                <a:srgbClr val="000000"/>
              </a:solidFill>
              <a:prstDash val="solid"/>
              <a:round/>
              <a:headEnd type="stealth" w="lg" len="lg"/>
              <a:tailEnd type="none" w="lg" len="lg"/>
            </a:ln>
          </p:spPr>
        </p:cxnSp>
        <p:sp>
          <p:nvSpPr>
            <p:cNvPr id="15" name="Text Box 11"/>
            <p:cNvSpPr txBox="1"/>
            <p:nvPr/>
          </p:nvSpPr>
          <p:spPr>
            <a:xfrm>
              <a:off x="844931" y="3315631"/>
              <a:ext cx="1263082" cy="503482"/>
            </a:xfrm>
            <a:prstGeom prst="rect">
              <a:avLst/>
            </a:prstGeom>
            <a:noFill/>
            <a:ln>
              <a:noFill/>
            </a:ln>
          </p:spPr>
          <p:txBody>
            <a:bodyPr spcFirstLastPara="1" wrap="square" lIns="91425" tIns="91425" rIns="91425" bIns="91425" anchor="t" anchorCtr="0"/>
            <a:lstStyle/>
            <a:p>
              <a:pPr marL="0" marR="0" algn="ctr">
                <a:lnSpc>
                  <a:spcPct val="115000"/>
                </a:lnSpc>
                <a:spcBef>
                  <a:spcPts val="0"/>
                </a:spcBef>
                <a:spcAft>
                  <a:spcPts val="0"/>
                </a:spcAft>
              </a:pPr>
              <a:r>
                <a:rPr lang="en-US" sz="1400">
                  <a:solidFill>
                    <a:srgbClr val="000000"/>
                  </a:solidFill>
                  <a:effectLst/>
                  <a:latin typeface="Arial"/>
                  <a:ea typeface="Arial"/>
                  <a:cs typeface="Arial"/>
                </a:rPr>
                <a:t>Access</a:t>
              </a:r>
              <a:endParaRPr lang="en-US" sz="1100">
                <a:solidFill>
                  <a:srgbClr val="000000"/>
                </a:solidFill>
                <a:effectLst/>
                <a:latin typeface="Arial"/>
                <a:ea typeface="Arial"/>
                <a:cs typeface="Arial"/>
              </a:endParaRPr>
            </a:p>
          </p:txBody>
        </p:sp>
      </p:grpSp>
      <p:grpSp>
        <p:nvGrpSpPr>
          <p:cNvPr id="20" name="Group 19"/>
          <p:cNvGrpSpPr/>
          <p:nvPr/>
        </p:nvGrpSpPr>
        <p:grpSpPr>
          <a:xfrm>
            <a:off x="5781373" y="3064267"/>
            <a:ext cx="2574417" cy="1509926"/>
            <a:chOff x="5781373" y="3064267"/>
            <a:chExt cx="2574417" cy="1509926"/>
          </a:xfrm>
        </p:grpSpPr>
        <p:sp>
          <p:nvSpPr>
            <p:cNvPr id="16" name="Rectangle 15"/>
            <p:cNvSpPr/>
            <p:nvPr/>
          </p:nvSpPr>
          <p:spPr>
            <a:xfrm>
              <a:off x="7340283" y="4070711"/>
              <a:ext cx="1015507" cy="503482"/>
            </a:xfrm>
            <a:prstGeom prst="rect">
              <a:avLst/>
            </a:prstGeom>
            <a:solidFill>
              <a:srgbClr val="EAD1DC"/>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lstStyle/>
            <a:p>
              <a:pPr marL="0" marR="0" algn="ctr">
                <a:lnSpc>
                  <a:spcPct val="115000"/>
                </a:lnSpc>
                <a:spcBef>
                  <a:spcPts val="0"/>
                </a:spcBef>
                <a:spcAft>
                  <a:spcPts val="0"/>
                </a:spcAft>
              </a:pPr>
              <a:r>
                <a:rPr lang="en-US" sz="1400">
                  <a:solidFill>
                    <a:srgbClr val="000000"/>
                  </a:solidFill>
                  <a:effectLst/>
                  <a:latin typeface="Arial"/>
                  <a:ea typeface="Arial"/>
                  <a:cs typeface="Arial"/>
                </a:rPr>
                <a:t>Secret</a:t>
              </a:r>
              <a:endParaRPr lang="en-US" sz="1100">
                <a:solidFill>
                  <a:srgbClr val="000000"/>
                </a:solidFill>
                <a:effectLst/>
                <a:latin typeface="Arial"/>
                <a:ea typeface="Arial"/>
                <a:cs typeface="Arial"/>
              </a:endParaRPr>
            </a:p>
          </p:txBody>
        </p:sp>
        <p:sp>
          <p:nvSpPr>
            <p:cNvPr id="12" name="Rectangle 11"/>
            <p:cNvSpPr/>
            <p:nvPr/>
          </p:nvSpPr>
          <p:spPr>
            <a:xfrm>
              <a:off x="5781373" y="3064267"/>
              <a:ext cx="1469268" cy="754845"/>
            </a:xfrm>
            <a:prstGeom prst="rect">
              <a:avLst/>
            </a:prstGeom>
            <a:solidFill>
              <a:srgbClr val="FFF2CC"/>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lstStyle/>
            <a:p>
              <a:pPr marL="0" marR="0" algn="ctr">
                <a:lnSpc>
                  <a:spcPct val="115000"/>
                </a:lnSpc>
                <a:spcBef>
                  <a:spcPts val="0"/>
                </a:spcBef>
                <a:spcAft>
                  <a:spcPts val="0"/>
                </a:spcAft>
              </a:pPr>
              <a:r>
                <a:rPr lang="en-US" sz="1400">
                  <a:solidFill>
                    <a:srgbClr val="000000"/>
                  </a:solidFill>
                  <a:effectLst/>
                  <a:latin typeface="Arial"/>
                  <a:ea typeface="Arial"/>
                  <a:cs typeface="Arial"/>
                </a:rPr>
                <a:t>Receiver</a:t>
              </a:r>
              <a:endParaRPr lang="en-US" sz="1100">
                <a:solidFill>
                  <a:srgbClr val="000000"/>
                </a:solidFill>
                <a:effectLst/>
                <a:latin typeface="Arial"/>
                <a:ea typeface="Arial"/>
                <a:cs typeface="Arial"/>
              </a:endParaRPr>
            </a:p>
          </p:txBody>
        </p:sp>
        <p:cxnSp>
          <p:nvCxnSpPr>
            <p:cNvPr id="17" name="Straight Arrow Connector 16"/>
            <p:cNvCxnSpPr/>
            <p:nvPr/>
          </p:nvCxnSpPr>
          <p:spPr>
            <a:xfrm rot="10800000">
              <a:off x="7250547" y="3441548"/>
              <a:ext cx="597490" cy="629163"/>
            </a:xfrm>
            <a:prstGeom prst="straightConnector1">
              <a:avLst/>
            </a:prstGeom>
            <a:noFill/>
            <a:ln w="9525" cap="flat" cmpd="sng">
              <a:solidFill>
                <a:srgbClr val="000000"/>
              </a:solidFill>
              <a:prstDash val="solid"/>
              <a:round/>
              <a:headEnd type="stealth" w="lg" len="lg"/>
              <a:tailEnd type="none" w="lg" len="lg"/>
            </a:ln>
          </p:spPr>
        </p:cxnSp>
      </p:grpSp>
      <p:sp>
        <p:nvSpPr>
          <p:cNvPr id="22" name="Title 1"/>
          <p:cNvSpPr>
            <a:spLocks noGrp="1"/>
          </p:cNvSpPr>
          <p:nvPr>
            <p:ph type="title"/>
          </p:nvPr>
        </p:nvSpPr>
        <p:spPr>
          <a:xfrm>
            <a:off x="628650" y="365126"/>
            <a:ext cx="7886700" cy="1325563"/>
          </a:xfrm>
        </p:spPr>
        <p:txBody>
          <a:bodyPr/>
          <a:lstStyle/>
          <a:p>
            <a:r>
              <a:rPr lang="en-US" dirty="0"/>
              <a:t>Attack Schema</a:t>
            </a:r>
          </a:p>
        </p:txBody>
      </p:sp>
      <p:sp>
        <p:nvSpPr>
          <p:cNvPr id="24" name="TextBox 23"/>
          <p:cNvSpPr txBox="1"/>
          <p:nvPr/>
        </p:nvSpPr>
        <p:spPr>
          <a:xfrm>
            <a:off x="3318770" y="5334462"/>
            <a:ext cx="2672526" cy="1200329"/>
          </a:xfrm>
          <a:prstGeom prst="rect">
            <a:avLst/>
          </a:prstGeom>
          <a:noFill/>
        </p:spPr>
        <p:txBody>
          <a:bodyPr wrap="none" rtlCol="0">
            <a:spAutoFit/>
          </a:bodyPr>
          <a:lstStyle/>
          <a:p>
            <a:pPr marL="342900" indent="-342900">
              <a:buAutoNum type="arabicPeriod"/>
            </a:pPr>
            <a:r>
              <a:rPr lang="en-US" dirty="0"/>
              <a:t>Create a channel</a:t>
            </a:r>
          </a:p>
          <a:p>
            <a:pPr marL="342900" indent="-342900">
              <a:buAutoNum type="arabicPeriod"/>
            </a:pPr>
            <a:r>
              <a:rPr lang="en-US" dirty="0"/>
              <a:t>Create the transmitter</a:t>
            </a:r>
          </a:p>
          <a:p>
            <a:pPr marL="342900" indent="-342900">
              <a:buAutoNum type="arabicPeriod"/>
            </a:pPr>
            <a:r>
              <a:rPr lang="en-US" dirty="0"/>
              <a:t>Launch the transmitter</a:t>
            </a:r>
          </a:p>
          <a:p>
            <a:pPr marL="342900" indent="-342900">
              <a:buAutoNum type="arabicPeriod"/>
            </a:pPr>
            <a:r>
              <a:rPr lang="en-US" dirty="0"/>
              <a:t>Access the secret</a:t>
            </a:r>
          </a:p>
        </p:txBody>
      </p:sp>
    </p:spTree>
    <p:extLst>
      <p:ext uri="{BB962C8B-B14F-4D97-AF65-F5344CB8AC3E}">
        <p14:creationId xmlns:p14="http://schemas.microsoft.com/office/powerpoint/2010/main" val="39165823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1" nodeType="clickEffect">
                                  <p:stCondLst>
                                    <p:cond delay="0"/>
                                  </p:stCondLst>
                                  <p:childTnLst>
                                    <p:animEffect transition="out" filter="fade">
                                      <p:cBhvr>
                                        <p:cTn id="34" dur="500" tmFilter="0, 0; .2, .5; .8, .5; 1, 0"/>
                                        <p:tgtEl>
                                          <p:spTgt spid="9"/>
                                        </p:tgtEl>
                                      </p:cBhvr>
                                    </p:animEffect>
                                    <p:animScale>
                                      <p:cBhvr>
                                        <p:cTn id="35" dur="250" autoRev="1" fill="hold"/>
                                        <p:tgtEl>
                                          <p:spTgt spid="9"/>
                                        </p:tgtEl>
                                      </p:cBhvr>
                                      <p:by x="105000" y="105000"/>
                                    </p:animScale>
                                  </p:childTnLst>
                                </p:cTn>
                              </p:par>
                              <p:par>
                                <p:cTn id="36" presetID="1" presetClass="entr" presetSubtype="0" fill="hold" nodeType="withEffect">
                                  <p:stCondLst>
                                    <p:cond delay="0"/>
                                  </p:stCondLst>
                                  <p:childTnLst>
                                    <p:set>
                                      <p:cBhvr>
                                        <p:cTn id="37"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D48B24-9261-4A52-9D51-30F1E20B8E13}"/>
              </a:ext>
            </a:extLst>
          </p:cNvPr>
          <p:cNvSpPr>
            <a:spLocks noGrp="1"/>
          </p:cNvSpPr>
          <p:nvPr>
            <p:ph type="title"/>
          </p:nvPr>
        </p:nvSpPr>
        <p:spPr>
          <a:xfrm>
            <a:off x="628650" y="365126"/>
            <a:ext cx="7886700" cy="1325563"/>
          </a:xfrm>
        </p:spPr>
        <p:txBody>
          <a:bodyPr/>
          <a:lstStyle/>
          <a:p>
            <a:r>
              <a:rPr lang="en-US" dirty="0"/>
              <a:t>Control Speculation</a:t>
            </a:r>
          </a:p>
        </p:txBody>
      </p:sp>
      <p:sp>
        <p:nvSpPr>
          <p:cNvPr id="4" name="Rectangle 3">
            <a:extLst>
              <a:ext uri="{FF2B5EF4-FFF2-40B4-BE49-F238E27FC236}">
                <a16:creationId xmlns:a16="http://schemas.microsoft.com/office/drawing/2014/main" xmlns="" id="{874C5945-B17A-4CFE-B174-7491772B3829}"/>
              </a:ext>
            </a:extLst>
          </p:cNvPr>
          <p:cNvSpPr/>
          <p:nvPr/>
        </p:nvSpPr>
        <p:spPr>
          <a:xfrm>
            <a:off x="518851" y="2902848"/>
            <a:ext cx="2319502" cy="461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 Compute</a:t>
            </a:r>
          </a:p>
        </p:txBody>
      </p:sp>
      <p:sp>
        <p:nvSpPr>
          <p:cNvPr id="5" name="Rectangle 4">
            <a:extLst>
              <a:ext uri="{FF2B5EF4-FFF2-40B4-BE49-F238E27FC236}">
                <a16:creationId xmlns:a16="http://schemas.microsoft.com/office/drawing/2014/main" xmlns="" id="{FEC0BCC1-BC84-469C-9E87-AA1C908B5C20}"/>
              </a:ext>
            </a:extLst>
          </p:cNvPr>
          <p:cNvSpPr/>
          <p:nvPr/>
        </p:nvSpPr>
        <p:spPr>
          <a:xfrm>
            <a:off x="518851" y="3543479"/>
            <a:ext cx="2319502" cy="461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I+1: Compute</a:t>
            </a:r>
          </a:p>
        </p:txBody>
      </p:sp>
      <p:sp>
        <p:nvSpPr>
          <p:cNvPr id="6" name="Rectangle 5">
            <a:extLst>
              <a:ext uri="{FF2B5EF4-FFF2-40B4-BE49-F238E27FC236}">
                <a16:creationId xmlns:a16="http://schemas.microsoft.com/office/drawing/2014/main" xmlns="" id="{FFEA4208-440F-4409-A296-A0E09C05B189}"/>
              </a:ext>
            </a:extLst>
          </p:cNvPr>
          <p:cNvSpPr/>
          <p:nvPr/>
        </p:nvSpPr>
        <p:spPr>
          <a:xfrm>
            <a:off x="518851" y="4174100"/>
            <a:ext cx="2319502" cy="461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I+2: Compute</a:t>
            </a:r>
          </a:p>
        </p:txBody>
      </p:sp>
      <p:sp>
        <p:nvSpPr>
          <p:cNvPr id="7" name="Rectangle 6">
            <a:extLst>
              <a:ext uri="{FF2B5EF4-FFF2-40B4-BE49-F238E27FC236}">
                <a16:creationId xmlns:a16="http://schemas.microsoft.com/office/drawing/2014/main" xmlns="" id="{C1F8BF32-99A4-4006-A900-4E9309AC1152}"/>
              </a:ext>
            </a:extLst>
          </p:cNvPr>
          <p:cNvSpPr/>
          <p:nvPr/>
        </p:nvSpPr>
        <p:spPr>
          <a:xfrm>
            <a:off x="518851" y="4814731"/>
            <a:ext cx="2319502" cy="461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I+3: Compute</a:t>
            </a:r>
          </a:p>
        </p:txBody>
      </p:sp>
      <p:sp>
        <p:nvSpPr>
          <p:cNvPr id="8" name="Rectangle 7">
            <a:extLst>
              <a:ext uri="{FF2B5EF4-FFF2-40B4-BE49-F238E27FC236}">
                <a16:creationId xmlns:a16="http://schemas.microsoft.com/office/drawing/2014/main" xmlns="" id="{FB615274-C962-4A8E-BA10-78DC45864516}"/>
              </a:ext>
            </a:extLst>
          </p:cNvPr>
          <p:cNvSpPr/>
          <p:nvPr/>
        </p:nvSpPr>
        <p:spPr>
          <a:xfrm>
            <a:off x="4685323" y="2913856"/>
            <a:ext cx="2319502" cy="461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 Control Flow</a:t>
            </a:r>
          </a:p>
        </p:txBody>
      </p:sp>
      <p:cxnSp>
        <p:nvCxnSpPr>
          <p:cNvPr id="12" name="Straight Arrow Connector 11">
            <a:extLst>
              <a:ext uri="{FF2B5EF4-FFF2-40B4-BE49-F238E27FC236}">
                <a16:creationId xmlns:a16="http://schemas.microsoft.com/office/drawing/2014/main" xmlns="" id="{7997E0E7-E553-4635-A999-4908B921D9B1}"/>
              </a:ext>
            </a:extLst>
          </p:cNvPr>
          <p:cNvCxnSpPr>
            <a:cxnSpLocks/>
            <a:stCxn id="8" idx="2"/>
            <a:endCxn id="13" idx="0"/>
          </p:cNvCxnSpPr>
          <p:nvPr/>
        </p:nvCxnSpPr>
        <p:spPr>
          <a:xfrm flipH="1">
            <a:off x="4599593" y="3375810"/>
            <a:ext cx="1245481" cy="7820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xmlns="" id="{614D474E-EA0F-431B-8F6A-16E96E08A04D}"/>
              </a:ext>
            </a:extLst>
          </p:cNvPr>
          <p:cNvSpPr/>
          <p:nvPr/>
        </p:nvSpPr>
        <p:spPr>
          <a:xfrm>
            <a:off x="3439842" y="4157833"/>
            <a:ext cx="2319502" cy="461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J: Compute</a:t>
            </a:r>
          </a:p>
        </p:txBody>
      </p:sp>
      <p:sp>
        <p:nvSpPr>
          <p:cNvPr id="14" name="Rectangle 13">
            <a:extLst>
              <a:ext uri="{FF2B5EF4-FFF2-40B4-BE49-F238E27FC236}">
                <a16:creationId xmlns:a16="http://schemas.microsoft.com/office/drawing/2014/main" xmlns="" id="{8B7864C3-0A01-4DA3-B3D6-B31C7E0BDC48}"/>
              </a:ext>
            </a:extLst>
          </p:cNvPr>
          <p:cNvSpPr/>
          <p:nvPr/>
        </p:nvSpPr>
        <p:spPr>
          <a:xfrm>
            <a:off x="3439842" y="4788454"/>
            <a:ext cx="2319502" cy="461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J+1: Compute</a:t>
            </a:r>
          </a:p>
        </p:txBody>
      </p:sp>
      <p:sp>
        <p:nvSpPr>
          <p:cNvPr id="15" name="Rectangle 14">
            <a:extLst>
              <a:ext uri="{FF2B5EF4-FFF2-40B4-BE49-F238E27FC236}">
                <a16:creationId xmlns:a16="http://schemas.microsoft.com/office/drawing/2014/main" xmlns="" id="{6AD37F46-7785-4441-BD5A-AAA629F7B0FC}"/>
              </a:ext>
            </a:extLst>
          </p:cNvPr>
          <p:cNvSpPr/>
          <p:nvPr/>
        </p:nvSpPr>
        <p:spPr>
          <a:xfrm>
            <a:off x="3439842" y="5429085"/>
            <a:ext cx="2319502" cy="461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J+2: Compute</a:t>
            </a:r>
          </a:p>
        </p:txBody>
      </p:sp>
      <p:cxnSp>
        <p:nvCxnSpPr>
          <p:cNvPr id="16" name="Straight Arrow Connector 15">
            <a:extLst>
              <a:ext uri="{FF2B5EF4-FFF2-40B4-BE49-F238E27FC236}">
                <a16:creationId xmlns:a16="http://schemas.microsoft.com/office/drawing/2014/main" xmlns="" id="{D60BAD0C-1210-40B9-8757-5C3658FDA387}"/>
              </a:ext>
            </a:extLst>
          </p:cNvPr>
          <p:cNvCxnSpPr>
            <a:cxnSpLocks/>
            <a:stCxn id="8" idx="2"/>
            <a:endCxn id="20" idx="0"/>
          </p:cNvCxnSpPr>
          <p:nvPr/>
        </p:nvCxnSpPr>
        <p:spPr>
          <a:xfrm>
            <a:off x="5845074" y="3375810"/>
            <a:ext cx="1413966" cy="7967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xmlns="" id="{C2B28F64-2C1A-41EB-882A-92AC67502386}"/>
              </a:ext>
            </a:extLst>
          </p:cNvPr>
          <p:cNvSpPr/>
          <p:nvPr/>
        </p:nvSpPr>
        <p:spPr>
          <a:xfrm>
            <a:off x="6099289" y="4172600"/>
            <a:ext cx="2319502" cy="461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K: Compute</a:t>
            </a:r>
          </a:p>
        </p:txBody>
      </p:sp>
      <p:sp>
        <p:nvSpPr>
          <p:cNvPr id="21" name="Rectangle 20">
            <a:extLst>
              <a:ext uri="{FF2B5EF4-FFF2-40B4-BE49-F238E27FC236}">
                <a16:creationId xmlns:a16="http://schemas.microsoft.com/office/drawing/2014/main" xmlns="" id="{F116D60E-9EBE-4356-AACE-885F2EC90E54}"/>
              </a:ext>
            </a:extLst>
          </p:cNvPr>
          <p:cNvSpPr/>
          <p:nvPr/>
        </p:nvSpPr>
        <p:spPr>
          <a:xfrm>
            <a:off x="6099289" y="4803221"/>
            <a:ext cx="2319502" cy="461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K+1: Compute</a:t>
            </a:r>
          </a:p>
        </p:txBody>
      </p:sp>
      <p:sp>
        <p:nvSpPr>
          <p:cNvPr id="22" name="Rectangle 21">
            <a:extLst>
              <a:ext uri="{FF2B5EF4-FFF2-40B4-BE49-F238E27FC236}">
                <a16:creationId xmlns:a16="http://schemas.microsoft.com/office/drawing/2014/main" xmlns="" id="{AB438E12-8DEA-47F6-AD3B-D78099304D08}"/>
              </a:ext>
            </a:extLst>
          </p:cNvPr>
          <p:cNvSpPr/>
          <p:nvPr/>
        </p:nvSpPr>
        <p:spPr>
          <a:xfrm>
            <a:off x="6099289" y="5443852"/>
            <a:ext cx="2319502" cy="461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K+2: Compute</a:t>
            </a:r>
          </a:p>
        </p:txBody>
      </p:sp>
      <p:sp>
        <p:nvSpPr>
          <p:cNvPr id="29" name="TextBox 28">
            <a:extLst>
              <a:ext uri="{FF2B5EF4-FFF2-40B4-BE49-F238E27FC236}">
                <a16:creationId xmlns:a16="http://schemas.microsoft.com/office/drawing/2014/main" xmlns="" id="{3E8AD915-195D-4F98-A64A-C8FBEB008040}"/>
              </a:ext>
            </a:extLst>
          </p:cNvPr>
          <p:cNvSpPr txBox="1"/>
          <p:nvPr/>
        </p:nvSpPr>
        <p:spPr>
          <a:xfrm>
            <a:off x="3223779" y="3465135"/>
            <a:ext cx="1854990" cy="369332"/>
          </a:xfrm>
          <a:prstGeom prst="rect">
            <a:avLst/>
          </a:prstGeom>
          <a:noFill/>
        </p:spPr>
        <p:txBody>
          <a:bodyPr wrap="square" rtlCol="0">
            <a:spAutoFit/>
          </a:bodyPr>
          <a:lstStyle/>
          <a:p>
            <a:r>
              <a:rPr lang="en-US" dirty="0"/>
              <a:t>Correct direction</a:t>
            </a:r>
          </a:p>
        </p:txBody>
      </p:sp>
      <p:sp>
        <p:nvSpPr>
          <p:cNvPr id="30" name="TextBox 29">
            <a:extLst>
              <a:ext uri="{FF2B5EF4-FFF2-40B4-BE49-F238E27FC236}">
                <a16:creationId xmlns:a16="http://schemas.microsoft.com/office/drawing/2014/main" xmlns="" id="{71631E0D-9FD4-4B5F-AAB9-8C958AF15B36}"/>
              </a:ext>
            </a:extLst>
          </p:cNvPr>
          <p:cNvSpPr txBox="1"/>
          <p:nvPr/>
        </p:nvSpPr>
        <p:spPr>
          <a:xfrm>
            <a:off x="6649530" y="3465135"/>
            <a:ext cx="2480360" cy="369332"/>
          </a:xfrm>
          <a:prstGeom prst="rect">
            <a:avLst/>
          </a:prstGeom>
          <a:noFill/>
        </p:spPr>
        <p:txBody>
          <a:bodyPr wrap="square" rtlCol="0">
            <a:spAutoFit/>
          </a:bodyPr>
          <a:lstStyle/>
          <a:p>
            <a:r>
              <a:rPr lang="en-US" dirty="0" err="1"/>
              <a:t>Mis</a:t>
            </a:r>
            <a:r>
              <a:rPr lang="en-US" dirty="0"/>
              <a:t>-speculated direction</a:t>
            </a:r>
          </a:p>
        </p:txBody>
      </p:sp>
      <p:sp>
        <p:nvSpPr>
          <p:cNvPr id="31" name="TextBox 30">
            <a:extLst>
              <a:ext uri="{FF2B5EF4-FFF2-40B4-BE49-F238E27FC236}">
                <a16:creationId xmlns:a16="http://schemas.microsoft.com/office/drawing/2014/main" xmlns="" id="{003E1490-E4DF-411C-884C-96E6918912C4}"/>
              </a:ext>
            </a:extLst>
          </p:cNvPr>
          <p:cNvSpPr txBox="1"/>
          <p:nvPr/>
        </p:nvSpPr>
        <p:spPr>
          <a:xfrm>
            <a:off x="-103150" y="1640762"/>
            <a:ext cx="3563503" cy="1200328"/>
          </a:xfrm>
          <a:prstGeom prst="rect">
            <a:avLst/>
          </a:prstGeom>
          <a:noFill/>
        </p:spPr>
        <p:txBody>
          <a:bodyPr wrap="square" rtlCol="0">
            <a:spAutoFit/>
          </a:bodyPr>
          <a:lstStyle/>
          <a:p>
            <a:pPr algn="ctr"/>
            <a:r>
              <a:rPr lang="en-US" sz="2400" dirty="0"/>
              <a:t>Sequential </a:t>
            </a:r>
          </a:p>
          <a:p>
            <a:pPr algn="ctr"/>
            <a:r>
              <a:rPr lang="en-US" sz="2400" dirty="0"/>
              <a:t>Instruction</a:t>
            </a:r>
          </a:p>
          <a:p>
            <a:pPr algn="ctr"/>
            <a:r>
              <a:rPr lang="en-US" sz="2400" dirty="0"/>
              <a:t>Execution</a:t>
            </a:r>
          </a:p>
        </p:txBody>
      </p:sp>
      <p:sp>
        <p:nvSpPr>
          <p:cNvPr id="33" name="TextBox 32">
            <a:extLst>
              <a:ext uri="{FF2B5EF4-FFF2-40B4-BE49-F238E27FC236}">
                <a16:creationId xmlns:a16="http://schemas.microsoft.com/office/drawing/2014/main" xmlns="" id="{521CD2D8-531F-43B7-A65C-E504AAB5DB00}"/>
              </a:ext>
            </a:extLst>
          </p:cNvPr>
          <p:cNvSpPr txBox="1"/>
          <p:nvPr/>
        </p:nvSpPr>
        <p:spPr>
          <a:xfrm>
            <a:off x="4217037" y="1561641"/>
            <a:ext cx="3256073" cy="1200328"/>
          </a:xfrm>
          <a:prstGeom prst="rect">
            <a:avLst/>
          </a:prstGeom>
          <a:noFill/>
        </p:spPr>
        <p:txBody>
          <a:bodyPr wrap="square" rtlCol="0">
            <a:spAutoFit/>
          </a:bodyPr>
          <a:lstStyle/>
          <a:p>
            <a:pPr algn="ctr"/>
            <a:r>
              <a:rPr lang="en-US" sz="2400" dirty="0"/>
              <a:t>Non-Sequential Instruction</a:t>
            </a:r>
          </a:p>
          <a:p>
            <a:pPr algn="ctr"/>
            <a:r>
              <a:rPr lang="en-US" sz="2400" dirty="0"/>
              <a:t>Execution</a:t>
            </a:r>
          </a:p>
        </p:txBody>
      </p:sp>
      <p:sp>
        <p:nvSpPr>
          <p:cNvPr id="34" name="Speech Bubble: Rectangle 33">
            <a:extLst>
              <a:ext uri="{FF2B5EF4-FFF2-40B4-BE49-F238E27FC236}">
                <a16:creationId xmlns:a16="http://schemas.microsoft.com/office/drawing/2014/main" xmlns="" id="{8FB26A9C-453D-456A-ABB1-FD811B769678}"/>
              </a:ext>
            </a:extLst>
          </p:cNvPr>
          <p:cNvSpPr/>
          <p:nvPr/>
        </p:nvSpPr>
        <p:spPr>
          <a:xfrm>
            <a:off x="4062297" y="6261897"/>
            <a:ext cx="2319502" cy="461954"/>
          </a:xfrm>
          <a:prstGeom prst="wedgeRectCallout">
            <a:avLst>
              <a:gd name="adj1" fmla="val 62541"/>
              <a:gd name="adj2" fmla="val -117768"/>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Transmitter Code</a:t>
            </a:r>
          </a:p>
        </p:txBody>
      </p:sp>
      <p:sp>
        <p:nvSpPr>
          <p:cNvPr id="35" name="Speech Bubble: Rectangle 34">
            <a:extLst>
              <a:ext uri="{FF2B5EF4-FFF2-40B4-BE49-F238E27FC236}">
                <a16:creationId xmlns:a16="http://schemas.microsoft.com/office/drawing/2014/main" xmlns="" id="{5D903AE9-28F9-4C28-9D78-28A6CFAFC3BA}"/>
              </a:ext>
            </a:extLst>
          </p:cNvPr>
          <p:cNvSpPr/>
          <p:nvPr/>
        </p:nvSpPr>
        <p:spPr>
          <a:xfrm rot="475544">
            <a:off x="6782348" y="1052153"/>
            <a:ext cx="2319502" cy="772052"/>
          </a:xfrm>
          <a:prstGeom prst="wedgeRectCallout">
            <a:avLst>
              <a:gd name="adj1" fmla="val -38830"/>
              <a:gd name="adj2" fmla="val 193026"/>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Instruction to launch transmitter</a:t>
            </a:r>
          </a:p>
        </p:txBody>
      </p:sp>
    </p:spTree>
    <p:extLst>
      <p:ext uri="{BB962C8B-B14F-4D97-AF65-F5344CB8AC3E}">
        <p14:creationId xmlns:p14="http://schemas.microsoft.com/office/powerpoint/2010/main" val="18474250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3" grpId="0" animBg="1"/>
      <p:bldP spid="14" grpId="0" animBg="1"/>
      <p:bldP spid="15" grpId="0" animBg="1"/>
      <p:bldP spid="20" grpId="0" animBg="1"/>
      <p:bldP spid="21" grpId="0" animBg="1"/>
      <p:bldP spid="22" grpId="0" animBg="1"/>
      <p:bldP spid="29" grpId="0"/>
      <p:bldP spid="30" grpId="0"/>
      <p:bldP spid="33" grpId="0"/>
      <p:bldP spid="34" grpId="0" animBg="1"/>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92198" y="1570888"/>
            <a:ext cx="8392138" cy="3475118"/>
            <a:chOff x="85725" y="781125"/>
            <a:chExt cx="6691350" cy="2762250"/>
          </a:xfrm>
        </p:grpSpPr>
        <p:sp>
          <p:nvSpPr>
            <p:cNvPr id="6" name="Oval 5"/>
            <p:cNvSpPr/>
            <p:nvPr/>
          </p:nvSpPr>
          <p:spPr>
            <a:xfrm>
              <a:off x="3909975" y="838275"/>
              <a:ext cx="2867100" cy="2705100"/>
            </a:xfrm>
            <a:prstGeom prst="ellipse">
              <a:avLst/>
            </a:prstGeom>
            <a:solidFill>
              <a:srgbClr val="CFE2F3"/>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lstStyle/>
            <a:p>
              <a:pPr marL="0" marR="0">
                <a:lnSpc>
                  <a:spcPct val="115000"/>
                </a:lnSpc>
                <a:spcBef>
                  <a:spcPts val="0"/>
                </a:spcBef>
                <a:spcAft>
                  <a:spcPts val="0"/>
                </a:spcAft>
              </a:pPr>
              <a:r>
                <a:rPr lang="en-US" sz="1100">
                  <a:solidFill>
                    <a:srgbClr val="000000"/>
                  </a:solidFill>
                  <a:effectLst/>
                  <a:latin typeface="Arial"/>
                  <a:ea typeface="Arial"/>
                  <a:cs typeface="Arial"/>
                </a:rPr>
                <a:t> </a:t>
              </a:r>
            </a:p>
          </p:txBody>
        </p:sp>
        <p:sp>
          <p:nvSpPr>
            <p:cNvPr id="7" name="Oval 6"/>
            <p:cNvSpPr/>
            <p:nvPr/>
          </p:nvSpPr>
          <p:spPr>
            <a:xfrm>
              <a:off x="85725" y="781125"/>
              <a:ext cx="2867100" cy="2705100"/>
            </a:xfrm>
            <a:prstGeom prst="ellipse">
              <a:avLst/>
            </a:prstGeom>
            <a:solidFill>
              <a:srgbClr val="CFE2F3"/>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lstStyle/>
            <a:p>
              <a:pPr marL="0" marR="0">
                <a:lnSpc>
                  <a:spcPct val="115000"/>
                </a:lnSpc>
                <a:spcBef>
                  <a:spcPts val="0"/>
                </a:spcBef>
                <a:spcAft>
                  <a:spcPts val="0"/>
                </a:spcAft>
              </a:pPr>
              <a:r>
                <a:rPr lang="en-US" sz="1100">
                  <a:solidFill>
                    <a:srgbClr val="000000"/>
                  </a:solidFill>
                  <a:effectLst/>
                  <a:latin typeface="Arial"/>
                  <a:ea typeface="Arial"/>
                  <a:cs typeface="Arial"/>
                </a:rPr>
                <a:t> </a:t>
              </a:r>
            </a:p>
          </p:txBody>
        </p:sp>
        <p:sp>
          <p:nvSpPr>
            <p:cNvPr id="8" name="Text Box 4"/>
            <p:cNvSpPr txBox="1"/>
            <p:nvPr/>
          </p:nvSpPr>
          <p:spPr>
            <a:xfrm>
              <a:off x="547725" y="1123950"/>
              <a:ext cx="1943100" cy="400200"/>
            </a:xfrm>
            <a:prstGeom prst="rect">
              <a:avLst/>
            </a:prstGeom>
            <a:noFill/>
            <a:ln>
              <a:noFill/>
            </a:ln>
          </p:spPr>
          <p:txBody>
            <a:bodyPr spcFirstLastPara="1" wrap="square" lIns="91425" tIns="91425" rIns="91425" bIns="91425" anchor="t" anchorCtr="0"/>
            <a:lstStyle/>
            <a:p>
              <a:pPr marL="0" marR="0" algn="ctr">
                <a:lnSpc>
                  <a:spcPct val="115000"/>
                </a:lnSpc>
                <a:spcBef>
                  <a:spcPts val="0"/>
                </a:spcBef>
                <a:spcAft>
                  <a:spcPts val="0"/>
                </a:spcAft>
              </a:pPr>
              <a:r>
                <a:rPr lang="en-US" sz="1600" dirty="0">
                  <a:solidFill>
                    <a:srgbClr val="000000"/>
                  </a:solidFill>
                  <a:effectLst/>
                  <a:latin typeface="Arial"/>
                  <a:ea typeface="Arial"/>
                  <a:cs typeface="Arial"/>
                </a:rPr>
                <a:t>Domain of Victim</a:t>
              </a:r>
              <a:endParaRPr lang="en-US" sz="1200" dirty="0">
                <a:solidFill>
                  <a:srgbClr val="000000"/>
                </a:solidFill>
                <a:effectLst/>
                <a:latin typeface="Arial"/>
                <a:ea typeface="Arial"/>
                <a:cs typeface="Arial"/>
              </a:endParaRPr>
            </a:p>
          </p:txBody>
        </p:sp>
        <p:sp>
          <p:nvSpPr>
            <p:cNvPr id="9" name="Rectangle 8"/>
            <p:cNvSpPr/>
            <p:nvPr/>
          </p:nvSpPr>
          <p:spPr>
            <a:xfrm>
              <a:off x="1495425" y="1724138"/>
              <a:ext cx="1171500" cy="600000"/>
            </a:xfrm>
            <a:prstGeom prst="rect">
              <a:avLst/>
            </a:prstGeom>
            <a:solidFill>
              <a:srgbClr val="FFF2CC"/>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lstStyle/>
            <a:p>
              <a:pPr marL="0" marR="0" algn="ctr">
                <a:lnSpc>
                  <a:spcPct val="115000"/>
                </a:lnSpc>
                <a:spcBef>
                  <a:spcPts val="0"/>
                </a:spcBef>
                <a:spcAft>
                  <a:spcPts val="0"/>
                </a:spcAft>
              </a:pPr>
              <a:r>
                <a:rPr lang="en-US" sz="1400" dirty="0">
                  <a:solidFill>
                    <a:srgbClr val="000000"/>
                  </a:solidFill>
                  <a:effectLst/>
                  <a:latin typeface="Arial"/>
                  <a:ea typeface="Arial"/>
                  <a:cs typeface="Arial"/>
                </a:rPr>
                <a:t>Transmitter</a:t>
              </a:r>
              <a:endParaRPr lang="en-US" sz="1100" dirty="0">
                <a:solidFill>
                  <a:srgbClr val="000000"/>
                </a:solidFill>
                <a:effectLst/>
                <a:latin typeface="Arial"/>
                <a:ea typeface="Arial"/>
                <a:cs typeface="Arial"/>
              </a:endParaRPr>
            </a:p>
          </p:txBody>
        </p:sp>
        <p:sp>
          <p:nvSpPr>
            <p:cNvPr id="10" name="Rectangle 9"/>
            <p:cNvSpPr/>
            <p:nvPr/>
          </p:nvSpPr>
          <p:spPr>
            <a:xfrm>
              <a:off x="520727" y="2524125"/>
              <a:ext cx="809700" cy="400200"/>
            </a:xfrm>
            <a:prstGeom prst="rect">
              <a:avLst/>
            </a:prstGeom>
            <a:solidFill>
              <a:srgbClr val="EAD1DC"/>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lstStyle/>
            <a:p>
              <a:pPr marL="0" marR="0" algn="ctr">
                <a:lnSpc>
                  <a:spcPct val="115000"/>
                </a:lnSpc>
                <a:spcBef>
                  <a:spcPts val="0"/>
                </a:spcBef>
                <a:spcAft>
                  <a:spcPts val="0"/>
                </a:spcAft>
              </a:pPr>
              <a:r>
                <a:rPr lang="en-US" sz="1400" dirty="0">
                  <a:solidFill>
                    <a:srgbClr val="000000"/>
                  </a:solidFill>
                  <a:effectLst/>
                  <a:latin typeface="Arial"/>
                  <a:ea typeface="Arial"/>
                  <a:cs typeface="Arial"/>
                </a:rPr>
                <a:t>Secret</a:t>
              </a:r>
              <a:endParaRPr lang="en-US" sz="1100" dirty="0">
                <a:solidFill>
                  <a:srgbClr val="000000"/>
                </a:solidFill>
                <a:effectLst/>
                <a:latin typeface="Arial"/>
                <a:ea typeface="Arial"/>
                <a:cs typeface="Arial"/>
              </a:endParaRPr>
            </a:p>
          </p:txBody>
        </p:sp>
        <p:cxnSp>
          <p:nvCxnSpPr>
            <p:cNvPr id="11" name="Straight Arrow Connector 10"/>
            <p:cNvCxnSpPr/>
            <p:nvPr/>
          </p:nvCxnSpPr>
          <p:spPr>
            <a:xfrm rot="10800000" flipH="1">
              <a:off x="1023975" y="2024025"/>
              <a:ext cx="471600" cy="500100"/>
            </a:xfrm>
            <a:prstGeom prst="straightConnector1">
              <a:avLst/>
            </a:prstGeom>
            <a:noFill/>
            <a:ln w="9525" cap="flat" cmpd="sng">
              <a:solidFill>
                <a:srgbClr val="000000"/>
              </a:solidFill>
              <a:prstDash val="solid"/>
              <a:round/>
              <a:headEnd type="stealth" w="lg" len="lg"/>
              <a:tailEnd type="none" w="lg" len="lg"/>
            </a:ln>
          </p:spPr>
        </p:cxnSp>
        <p:sp>
          <p:nvSpPr>
            <p:cNvPr id="12" name="Rectangle 11"/>
            <p:cNvSpPr/>
            <p:nvPr/>
          </p:nvSpPr>
          <p:spPr>
            <a:xfrm>
              <a:off x="4338675" y="1724138"/>
              <a:ext cx="1171500" cy="600000"/>
            </a:xfrm>
            <a:prstGeom prst="rect">
              <a:avLst/>
            </a:prstGeom>
            <a:solidFill>
              <a:srgbClr val="FFF2CC"/>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lstStyle/>
            <a:p>
              <a:pPr marL="0" marR="0" algn="ctr">
                <a:lnSpc>
                  <a:spcPct val="115000"/>
                </a:lnSpc>
                <a:spcBef>
                  <a:spcPts val="0"/>
                </a:spcBef>
                <a:spcAft>
                  <a:spcPts val="0"/>
                </a:spcAft>
              </a:pPr>
              <a:r>
                <a:rPr lang="en-US" sz="1400">
                  <a:solidFill>
                    <a:srgbClr val="000000"/>
                  </a:solidFill>
                  <a:effectLst/>
                  <a:latin typeface="Arial"/>
                  <a:ea typeface="Arial"/>
                  <a:cs typeface="Arial"/>
                </a:rPr>
                <a:t>Receiver</a:t>
              </a:r>
              <a:endParaRPr lang="en-US" sz="1100">
                <a:solidFill>
                  <a:srgbClr val="000000"/>
                </a:solidFill>
                <a:effectLst/>
                <a:latin typeface="Arial"/>
                <a:ea typeface="Arial"/>
                <a:cs typeface="Arial"/>
              </a:endParaRPr>
            </a:p>
          </p:txBody>
        </p:sp>
        <p:cxnSp>
          <p:nvCxnSpPr>
            <p:cNvPr id="13" name="Straight Arrow Connector 12"/>
            <p:cNvCxnSpPr/>
            <p:nvPr/>
          </p:nvCxnSpPr>
          <p:spPr>
            <a:xfrm>
              <a:off x="2666925" y="2024138"/>
              <a:ext cx="1671900" cy="0"/>
            </a:xfrm>
            <a:prstGeom prst="straightConnector1">
              <a:avLst/>
            </a:prstGeom>
            <a:noFill/>
            <a:ln w="9525" cap="flat" cmpd="sng">
              <a:solidFill>
                <a:srgbClr val="000000"/>
              </a:solidFill>
              <a:prstDash val="solid"/>
              <a:round/>
              <a:headEnd type="none" w="lg" len="lg"/>
              <a:tailEnd type="triangle" w="lg" len="lg"/>
            </a:ln>
          </p:spPr>
        </p:cxnSp>
        <p:sp>
          <p:nvSpPr>
            <p:cNvPr id="14" name="Text Box 10"/>
            <p:cNvSpPr txBox="1"/>
            <p:nvPr/>
          </p:nvSpPr>
          <p:spPr>
            <a:xfrm>
              <a:off x="2895149" y="1991236"/>
              <a:ext cx="1007100" cy="400200"/>
            </a:xfrm>
            <a:prstGeom prst="rect">
              <a:avLst/>
            </a:prstGeom>
            <a:noFill/>
            <a:ln>
              <a:noFill/>
            </a:ln>
          </p:spPr>
          <p:txBody>
            <a:bodyPr spcFirstLastPara="1" wrap="square" lIns="91425" tIns="91425" rIns="91425" bIns="91425" anchor="t" anchorCtr="0"/>
            <a:lstStyle/>
            <a:p>
              <a:pPr marL="0" marR="0" algn="ctr">
                <a:lnSpc>
                  <a:spcPct val="115000"/>
                </a:lnSpc>
                <a:spcBef>
                  <a:spcPts val="0"/>
                </a:spcBef>
                <a:spcAft>
                  <a:spcPts val="0"/>
                </a:spcAft>
              </a:pPr>
              <a:r>
                <a:rPr lang="en-US" sz="1400" dirty="0">
                  <a:solidFill>
                    <a:srgbClr val="000000"/>
                  </a:solidFill>
                  <a:effectLst/>
                  <a:latin typeface="Arial"/>
                  <a:ea typeface="Arial"/>
                  <a:cs typeface="Arial"/>
                </a:rPr>
                <a:t>Channel</a:t>
              </a:r>
              <a:endParaRPr lang="en-US" sz="1100" dirty="0">
                <a:solidFill>
                  <a:srgbClr val="000000"/>
                </a:solidFill>
                <a:effectLst/>
                <a:latin typeface="Arial"/>
                <a:ea typeface="Arial"/>
                <a:cs typeface="Arial"/>
              </a:endParaRPr>
            </a:p>
          </p:txBody>
        </p:sp>
        <p:sp>
          <p:nvSpPr>
            <p:cNvPr id="15" name="Text Box 11"/>
            <p:cNvSpPr txBox="1"/>
            <p:nvPr/>
          </p:nvSpPr>
          <p:spPr>
            <a:xfrm>
              <a:off x="402675" y="1923938"/>
              <a:ext cx="1007100" cy="400200"/>
            </a:xfrm>
            <a:prstGeom prst="rect">
              <a:avLst/>
            </a:prstGeom>
            <a:noFill/>
            <a:ln>
              <a:noFill/>
            </a:ln>
          </p:spPr>
          <p:txBody>
            <a:bodyPr spcFirstLastPara="1" wrap="square" lIns="91425" tIns="91425" rIns="91425" bIns="91425" anchor="t" anchorCtr="0"/>
            <a:lstStyle/>
            <a:p>
              <a:pPr marL="0" marR="0" algn="ctr">
                <a:lnSpc>
                  <a:spcPct val="115000"/>
                </a:lnSpc>
                <a:spcBef>
                  <a:spcPts val="0"/>
                </a:spcBef>
                <a:spcAft>
                  <a:spcPts val="0"/>
                </a:spcAft>
              </a:pPr>
              <a:r>
                <a:rPr lang="en-US" sz="1400">
                  <a:solidFill>
                    <a:srgbClr val="000000"/>
                  </a:solidFill>
                  <a:effectLst/>
                  <a:latin typeface="Arial"/>
                  <a:ea typeface="Arial"/>
                  <a:cs typeface="Arial"/>
                </a:rPr>
                <a:t>Access</a:t>
              </a:r>
              <a:endParaRPr lang="en-US" sz="1100">
                <a:solidFill>
                  <a:srgbClr val="000000"/>
                </a:solidFill>
                <a:effectLst/>
                <a:latin typeface="Arial"/>
                <a:ea typeface="Arial"/>
                <a:cs typeface="Arial"/>
              </a:endParaRPr>
            </a:p>
          </p:txBody>
        </p:sp>
        <p:sp>
          <p:nvSpPr>
            <p:cNvPr id="16" name="Rectangle 15"/>
            <p:cNvSpPr/>
            <p:nvPr/>
          </p:nvSpPr>
          <p:spPr>
            <a:xfrm>
              <a:off x="5581650" y="2524125"/>
              <a:ext cx="809700" cy="400200"/>
            </a:xfrm>
            <a:prstGeom prst="rect">
              <a:avLst/>
            </a:prstGeom>
            <a:solidFill>
              <a:srgbClr val="EAD1DC"/>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lstStyle/>
            <a:p>
              <a:pPr marL="0" marR="0" algn="ctr">
                <a:lnSpc>
                  <a:spcPct val="115000"/>
                </a:lnSpc>
                <a:spcBef>
                  <a:spcPts val="0"/>
                </a:spcBef>
                <a:spcAft>
                  <a:spcPts val="0"/>
                </a:spcAft>
              </a:pPr>
              <a:r>
                <a:rPr lang="en-US" sz="1400">
                  <a:solidFill>
                    <a:srgbClr val="000000"/>
                  </a:solidFill>
                  <a:effectLst/>
                  <a:latin typeface="Arial"/>
                  <a:ea typeface="Arial"/>
                  <a:cs typeface="Arial"/>
                </a:rPr>
                <a:t>Secret</a:t>
              </a:r>
              <a:endParaRPr lang="en-US" sz="1100">
                <a:solidFill>
                  <a:srgbClr val="000000"/>
                </a:solidFill>
                <a:effectLst/>
                <a:latin typeface="Arial"/>
                <a:ea typeface="Arial"/>
                <a:cs typeface="Arial"/>
              </a:endParaRPr>
            </a:p>
          </p:txBody>
        </p:sp>
        <p:cxnSp>
          <p:nvCxnSpPr>
            <p:cNvPr id="17" name="Straight Arrow Connector 16"/>
            <p:cNvCxnSpPr/>
            <p:nvPr/>
          </p:nvCxnSpPr>
          <p:spPr>
            <a:xfrm rot="10800000">
              <a:off x="5510100" y="2024025"/>
              <a:ext cx="476400" cy="500100"/>
            </a:xfrm>
            <a:prstGeom prst="straightConnector1">
              <a:avLst/>
            </a:prstGeom>
            <a:noFill/>
            <a:ln w="9525" cap="flat" cmpd="sng">
              <a:solidFill>
                <a:srgbClr val="000000"/>
              </a:solidFill>
              <a:prstDash val="solid"/>
              <a:round/>
              <a:headEnd type="stealth" w="lg" len="lg"/>
              <a:tailEnd type="none" w="lg" len="lg"/>
            </a:ln>
          </p:spPr>
        </p:cxnSp>
        <p:sp>
          <p:nvSpPr>
            <p:cNvPr id="18" name="Text Box 14"/>
            <p:cNvSpPr txBox="1"/>
            <p:nvPr/>
          </p:nvSpPr>
          <p:spPr>
            <a:xfrm>
              <a:off x="4371975" y="1123950"/>
              <a:ext cx="1943100" cy="400200"/>
            </a:xfrm>
            <a:prstGeom prst="rect">
              <a:avLst/>
            </a:prstGeom>
            <a:noFill/>
            <a:ln>
              <a:noFill/>
            </a:ln>
          </p:spPr>
          <p:txBody>
            <a:bodyPr spcFirstLastPara="1" wrap="square" lIns="91425" tIns="91425" rIns="91425" bIns="91425" anchor="t" anchorCtr="0"/>
            <a:lstStyle/>
            <a:p>
              <a:pPr marL="0" marR="0" algn="ctr">
                <a:lnSpc>
                  <a:spcPct val="115000"/>
                </a:lnSpc>
                <a:spcBef>
                  <a:spcPts val="0"/>
                </a:spcBef>
                <a:spcAft>
                  <a:spcPts val="0"/>
                </a:spcAft>
              </a:pPr>
              <a:r>
                <a:rPr lang="en-US" sz="1600" dirty="0">
                  <a:solidFill>
                    <a:srgbClr val="000000"/>
                  </a:solidFill>
                  <a:effectLst/>
                  <a:latin typeface="Arial"/>
                  <a:ea typeface="Arial"/>
                  <a:cs typeface="Arial"/>
                </a:rPr>
                <a:t>Attacker</a:t>
              </a:r>
              <a:endParaRPr lang="en-US" sz="1200" dirty="0">
                <a:solidFill>
                  <a:srgbClr val="000000"/>
                </a:solidFill>
                <a:effectLst/>
                <a:latin typeface="Arial"/>
                <a:ea typeface="Arial"/>
                <a:cs typeface="Arial"/>
              </a:endParaRPr>
            </a:p>
          </p:txBody>
        </p:sp>
      </p:grpSp>
      <p:sp>
        <p:nvSpPr>
          <p:cNvPr id="2" name="TextBox 1"/>
          <p:cNvSpPr txBox="1"/>
          <p:nvPr/>
        </p:nvSpPr>
        <p:spPr>
          <a:xfrm>
            <a:off x="1853275" y="5592892"/>
            <a:ext cx="6986283" cy="1015663"/>
          </a:xfrm>
          <a:prstGeom prst="rect">
            <a:avLst/>
          </a:prstGeom>
          <a:noFill/>
          <a:ln>
            <a:solidFill>
              <a:srgbClr val="4472C4"/>
            </a:solidFill>
          </a:ln>
        </p:spPr>
        <p:txBody>
          <a:bodyPr wrap="none" rtlCol="0">
            <a:spAutoFit/>
          </a:bodyPr>
          <a:lstStyle/>
          <a:p>
            <a:r>
              <a:rPr lang="en-US" sz="2000" dirty="0"/>
              <a:t>Pre-existing (RSA example)</a:t>
            </a:r>
          </a:p>
          <a:p>
            <a:r>
              <a:rPr lang="en-US" sz="2000" dirty="0"/>
              <a:t>Written by attacker (Meltdown)</a:t>
            </a:r>
          </a:p>
          <a:p>
            <a:r>
              <a:rPr lang="en-US" sz="2000" dirty="0"/>
              <a:t>Synthesized out of existing victim code by attacker (</a:t>
            </a:r>
            <a:r>
              <a:rPr lang="en-US" sz="2000" dirty="0" err="1"/>
              <a:t>Spectre</a:t>
            </a:r>
            <a:r>
              <a:rPr lang="en-US" sz="2000" dirty="0"/>
              <a:t> style)</a:t>
            </a:r>
          </a:p>
        </p:txBody>
      </p:sp>
      <p:cxnSp>
        <p:nvCxnSpPr>
          <p:cNvPr id="4" name="Straight Connector 3"/>
          <p:cNvCxnSpPr/>
          <p:nvPr/>
        </p:nvCxnSpPr>
        <p:spPr>
          <a:xfrm flipV="1">
            <a:off x="1853275" y="3512114"/>
            <a:ext cx="207125" cy="2080779"/>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529480" y="3512114"/>
            <a:ext cx="5310078" cy="2080778"/>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6" name="Title 1"/>
          <p:cNvSpPr>
            <a:spLocks noGrp="1"/>
          </p:cNvSpPr>
          <p:nvPr>
            <p:ph type="title"/>
          </p:nvPr>
        </p:nvSpPr>
        <p:spPr>
          <a:xfrm>
            <a:off x="628650" y="365126"/>
            <a:ext cx="7886700" cy="1325563"/>
          </a:xfrm>
        </p:spPr>
        <p:txBody>
          <a:bodyPr/>
          <a:lstStyle/>
          <a:p>
            <a:r>
              <a:rPr lang="en-US" dirty="0"/>
              <a:t>Building a Transmitter</a:t>
            </a:r>
          </a:p>
        </p:txBody>
      </p:sp>
    </p:spTree>
    <p:extLst>
      <p:ext uri="{BB962C8B-B14F-4D97-AF65-F5344CB8AC3E}">
        <p14:creationId xmlns:p14="http://schemas.microsoft.com/office/powerpoint/2010/main" val="5329951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512C64-26FC-A341-B47C-0D4D4582FE8A}"/>
              </a:ext>
            </a:extLst>
          </p:cNvPr>
          <p:cNvSpPr>
            <a:spLocks noGrp="1"/>
          </p:cNvSpPr>
          <p:nvPr>
            <p:ph type="ctrTitle"/>
          </p:nvPr>
        </p:nvSpPr>
        <p:spPr/>
        <p:txBody>
          <a:bodyPr>
            <a:normAutofit/>
          </a:bodyPr>
          <a:lstStyle/>
          <a:p>
            <a:r>
              <a:rPr lang="en-US" dirty="0"/>
              <a:t>Meltdown and </a:t>
            </a:r>
            <a:r>
              <a:rPr lang="en-US" dirty="0" err="1"/>
              <a:t>Spectre</a:t>
            </a:r>
            <a:r>
              <a:rPr lang="en-US" dirty="0"/>
              <a:t> Attack Examples</a:t>
            </a:r>
          </a:p>
        </p:txBody>
      </p:sp>
      <p:sp>
        <p:nvSpPr>
          <p:cNvPr id="3" name="Subtitle 2">
            <a:extLst>
              <a:ext uri="{FF2B5EF4-FFF2-40B4-BE49-F238E27FC236}">
                <a16:creationId xmlns:a16="http://schemas.microsoft.com/office/drawing/2014/main" xmlns="" id="{36B268B2-91FB-774F-840F-400A7A79901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84370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BDC0BF-93AC-104A-A8C5-6B1824795B16}"/>
              </a:ext>
            </a:extLst>
          </p:cNvPr>
          <p:cNvSpPr>
            <a:spLocks noGrp="1"/>
          </p:cNvSpPr>
          <p:nvPr>
            <p:ph type="title"/>
          </p:nvPr>
        </p:nvSpPr>
        <p:spPr/>
        <p:txBody>
          <a:bodyPr/>
          <a:lstStyle/>
          <a:p>
            <a:r>
              <a:rPr lang="en-US" dirty="0"/>
              <a:t>Attack: </a:t>
            </a:r>
            <a:r>
              <a:rPr lang="en-US" dirty="0" err="1"/>
              <a:t>Mis</a:t>
            </a:r>
            <a:r>
              <a:rPr lang="en-US" dirty="0"/>
              <a:t>-speculation </a:t>
            </a:r>
            <a:r>
              <a:rPr lang="en-US" dirty="0" err="1"/>
              <a:t>exfiltrates</a:t>
            </a:r>
            <a:r>
              <a:rPr lang="en-US" dirty="0"/>
              <a:t> secrets through cache</a:t>
            </a:r>
          </a:p>
        </p:txBody>
      </p:sp>
      <p:sp>
        <p:nvSpPr>
          <p:cNvPr id="4" name="Rectangle 3">
            <a:extLst>
              <a:ext uri="{FF2B5EF4-FFF2-40B4-BE49-F238E27FC236}">
                <a16:creationId xmlns:a16="http://schemas.microsoft.com/office/drawing/2014/main" xmlns="" id="{068B938C-F199-8847-89B0-9FCF5345FDDD}"/>
              </a:ext>
            </a:extLst>
          </p:cNvPr>
          <p:cNvSpPr/>
          <p:nvPr/>
        </p:nvSpPr>
        <p:spPr>
          <a:xfrm>
            <a:off x="628650" y="2249715"/>
            <a:ext cx="2148114" cy="2278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Transmitter</a:t>
            </a:r>
            <a:endParaRPr lang="en-US" sz="2400" dirty="0"/>
          </a:p>
          <a:p>
            <a:pPr algn="ctr"/>
            <a:endParaRPr lang="en-US" sz="2400" dirty="0"/>
          </a:p>
        </p:txBody>
      </p:sp>
      <p:sp>
        <p:nvSpPr>
          <p:cNvPr id="5" name="Can 4">
            <a:extLst>
              <a:ext uri="{FF2B5EF4-FFF2-40B4-BE49-F238E27FC236}">
                <a16:creationId xmlns:a16="http://schemas.microsoft.com/office/drawing/2014/main" xmlns="" id="{C159BA10-8936-CE44-9988-C2C867580FD8}"/>
              </a:ext>
            </a:extLst>
          </p:cNvPr>
          <p:cNvSpPr/>
          <p:nvPr/>
        </p:nvSpPr>
        <p:spPr>
          <a:xfrm>
            <a:off x="3911600" y="2249715"/>
            <a:ext cx="1320800" cy="2278743"/>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t>Cache</a:t>
            </a:r>
          </a:p>
        </p:txBody>
      </p:sp>
      <p:sp>
        <p:nvSpPr>
          <p:cNvPr id="6" name="Rectangle 5">
            <a:extLst>
              <a:ext uri="{FF2B5EF4-FFF2-40B4-BE49-F238E27FC236}">
                <a16:creationId xmlns:a16="http://schemas.microsoft.com/office/drawing/2014/main" xmlns="" id="{6180B9EC-A257-394B-B49B-563FDD0DCEC9}"/>
              </a:ext>
            </a:extLst>
          </p:cNvPr>
          <p:cNvSpPr/>
          <p:nvPr/>
        </p:nvSpPr>
        <p:spPr>
          <a:xfrm>
            <a:off x="6367236" y="2249714"/>
            <a:ext cx="2148114" cy="2278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Receiver</a:t>
            </a:r>
          </a:p>
          <a:p>
            <a:pPr algn="ctr"/>
            <a:endParaRPr lang="en-US" sz="2400" dirty="0"/>
          </a:p>
        </p:txBody>
      </p:sp>
      <p:sp>
        <p:nvSpPr>
          <p:cNvPr id="7" name="Right Arrow 6">
            <a:extLst>
              <a:ext uri="{FF2B5EF4-FFF2-40B4-BE49-F238E27FC236}">
                <a16:creationId xmlns:a16="http://schemas.microsoft.com/office/drawing/2014/main" xmlns="" id="{15D11F0F-4055-8D47-9E04-97602F3C6421}"/>
              </a:ext>
            </a:extLst>
          </p:cNvPr>
          <p:cNvSpPr/>
          <p:nvPr/>
        </p:nvSpPr>
        <p:spPr>
          <a:xfrm>
            <a:off x="2307771" y="3846287"/>
            <a:ext cx="4717143" cy="609600"/>
          </a:xfrm>
          <a:prstGeom prst="rightArrow">
            <a:avLst/>
          </a:prstGeom>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Covert Channel</a:t>
            </a:r>
          </a:p>
        </p:txBody>
      </p:sp>
      <p:sp>
        <p:nvSpPr>
          <p:cNvPr id="8" name="TextBox 7">
            <a:extLst>
              <a:ext uri="{FF2B5EF4-FFF2-40B4-BE49-F238E27FC236}">
                <a16:creationId xmlns:a16="http://schemas.microsoft.com/office/drawing/2014/main" xmlns="" id="{1ED5CE52-2D76-F843-99F4-D5F1D36A7B72}"/>
              </a:ext>
            </a:extLst>
          </p:cNvPr>
          <p:cNvSpPr txBox="1"/>
          <p:nvPr/>
        </p:nvSpPr>
        <p:spPr>
          <a:xfrm>
            <a:off x="3316514" y="4659085"/>
            <a:ext cx="2510972" cy="584775"/>
          </a:xfrm>
          <a:prstGeom prst="rect">
            <a:avLst/>
          </a:prstGeom>
          <a:noFill/>
        </p:spPr>
        <p:txBody>
          <a:bodyPr wrap="square" rtlCol="0">
            <a:spAutoFit/>
          </a:bodyPr>
          <a:lstStyle/>
          <a:p>
            <a:pPr algn="ctr"/>
            <a:r>
              <a:rPr lang="en-US" sz="3200" dirty="0"/>
              <a:t>Side Channel</a:t>
            </a:r>
          </a:p>
        </p:txBody>
      </p:sp>
      <p:sp>
        <p:nvSpPr>
          <p:cNvPr id="9" name="TextBox 8">
            <a:extLst>
              <a:ext uri="{FF2B5EF4-FFF2-40B4-BE49-F238E27FC236}">
                <a16:creationId xmlns:a16="http://schemas.microsoft.com/office/drawing/2014/main" xmlns="" id="{5D5DC17F-1DF2-D540-9606-E4ADFAA4B118}"/>
              </a:ext>
            </a:extLst>
          </p:cNvPr>
          <p:cNvSpPr txBox="1"/>
          <p:nvPr/>
        </p:nvSpPr>
        <p:spPr>
          <a:xfrm>
            <a:off x="825953" y="3918857"/>
            <a:ext cx="1293133" cy="4616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2400" dirty="0"/>
              <a:t>Secret</a:t>
            </a:r>
          </a:p>
        </p:txBody>
      </p:sp>
      <p:sp>
        <p:nvSpPr>
          <p:cNvPr id="10" name="TextBox 9">
            <a:extLst>
              <a:ext uri="{FF2B5EF4-FFF2-40B4-BE49-F238E27FC236}">
                <a16:creationId xmlns:a16="http://schemas.microsoft.com/office/drawing/2014/main" xmlns="" id="{76B66C4D-F4F9-8645-B40A-D93D556179C0}"/>
              </a:ext>
            </a:extLst>
          </p:cNvPr>
          <p:cNvSpPr txBox="1"/>
          <p:nvPr/>
        </p:nvSpPr>
        <p:spPr>
          <a:xfrm>
            <a:off x="447221" y="4659085"/>
            <a:ext cx="2510972" cy="1077218"/>
          </a:xfrm>
          <a:prstGeom prst="rect">
            <a:avLst/>
          </a:prstGeom>
          <a:noFill/>
        </p:spPr>
        <p:txBody>
          <a:bodyPr wrap="square" rtlCol="0">
            <a:spAutoFit/>
          </a:bodyPr>
          <a:lstStyle/>
          <a:p>
            <a:pPr algn="ctr"/>
            <a:r>
              <a:rPr lang="en-US" sz="3200" dirty="0"/>
              <a:t>Speculative</a:t>
            </a:r>
          </a:p>
          <a:p>
            <a:pPr algn="ctr"/>
            <a:r>
              <a:rPr lang="en-US" sz="3200" dirty="0"/>
              <a:t>Execution</a:t>
            </a:r>
          </a:p>
        </p:txBody>
      </p:sp>
      <p:sp>
        <p:nvSpPr>
          <p:cNvPr id="11" name="TextBox 10">
            <a:extLst>
              <a:ext uri="{FF2B5EF4-FFF2-40B4-BE49-F238E27FC236}">
                <a16:creationId xmlns:a16="http://schemas.microsoft.com/office/drawing/2014/main" xmlns="" id="{D7C5DCE7-6569-AE40-9FC3-4C9BEBE3BA2B}"/>
              </a:ext>
            </a:extLst>
          </p:cNvPr>
          <p:cNvSpPr txBox="1"/>
          <p:nvPr/>
        </p:nvSpPr>
        <p:spPr>
          <a:xfrm>
            <a:off x="6185807" y="4659085"/>
            <a:ext cx="2510972" cy="1077218"/>
          </a:xfrm>
          <a:prstGeom prst="rect">
            <a:avLst/>
          </a:prstGeom>
          <a:noFill/>
        </p:spPr>
        <p:txBody>
          <a:bodyPr wrap="square" rtlCol="0">
            <a:spAutoFit/>
          </a:bodyPr>
          <a:lstStyle/>
          <a:p>
            <a:pPr algn="ctr"/>
            <a:r>
              <a:rPr lang="en-US" sz="3200" dirty="0"/>
              <a:t>Normal</a:t>
            </a:r>
          </a:p>
          <a:p>
            <a:pPr algn="ctr"/>
            <a:r>
              <a:rPr lang="en-US" sz="3200" dirty="0"/>
              <a:t>Execution</a:t>
            </a:r>
          </a:p>
        </p:txBody>
      </p:sp>
    </p:spTree>
    <p:extLst>
      <p:ext uri="{BB962C8B-B14F-4D97-AF65-F5344CB8AC3E}">
        <p14:creationId xmlns:p14="http://schemas.microsoft.com/office/powerpoint/2010/main" val="643737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393051-89E6-9A43-A2C6-9EE9A6483E9B}"/>
              </a:ext>
            </a:extLst>
          </p:cNvPr>
          <p:cNvSpPr>
            <a:spLocks noGrp="1"/>
          </p:cNvSpPr>
          <p:nvPr>
            <p:ph type="title"/>
          </p:nvPr>
        </p:nvSpPr>
        <p:spPr/>
        <p:txBody>
          <a:bodyPr/>
          <a:lstStyle/>
          <a:p>
            <a:r>
              <a:rPr lang="en-US" dirty="0"/>
              <a:t>Meltdown</a:t>
            </a:r>
          </a:p>
        </p:txBody>
      </p:sp>
      <p:sp>
        <p:nvSpPr>
          <p:cNvPr id="3" name="Content Placeholder 2">
            <a:extLst>
              <a:ext uri="{FF2B5EF4-FFF2-40B4-BE49-F238E27FC236}">
                <a16:creationId xmlns:a16="http://schemas.microsoft.com/office/drawing/2014/main" xmlns="" id="{A099404E-0811-C14D-8184-10420AE6D933}"/>
              </a:ext>
            </a:extLst>
          </p:cNvPr>
          <p:cNvSpPr>
            <a:spLocks noGrp="1"/>
          </p:cNvSpPr>
          <p:nvPr>
            <p:ph idx="1"/>
          </p:nvPr>
        </p:nvSpPr>
        <p:spPr/>
        <p:txBody>
          <a:bodyPr>
            <a:normAutofit fontScale="92500"/>
          </a:bodyPr>
          <a:lstStyle/>
          <a:p>
            <a:pPr marL="0" indent="0">
              <a:buNone/>
            </a:pPr>
            <a:r>
              <a:rPr lang="en-US" dirty="0"/>
              <a:t>Problem: Attacker can influence speculative control flow</a:t>
            </a:r>
          </a:p>
          <a:p>
            <a:pPr marL="0" indent="0">
              <a:buNone/>
            </a:pPr>
            <a:r>
              <a:rPr lang="en-US" dirty="0"/>
              <a:t>Bug: Speculative execution not subject to page permission checks</a:t>
            </a:r>
          </a:p>
          <a:p>
            <a:pPr marL="0" indent="0">
              <a:buNone/>
            </a:pPr>
            <a:r>
              <a:rPr lang="en-US" dirty="0"/>
              <a:t>Attack: User code can read kernel data (secret)</a:t>
            </a:r>
          </a:p>
          <a:p>
            <a:pPr marL="0" indent="0">
              <a:buNone/>
            </a:pPr>
            <a:endParaRPr lang="en-US" dirty="0"/>
          </a:p>
          <a:p>
            <a:pPr marL="0" indent="0">
              <a:buNone/>
            </a:pPr>
            <a:r>
              <a:rPr lang="en-US" dirty="0"/>
              <a:t>Three steps:</a:t>
            </a:r>
          </a:p>
          <a:p>
            <a:pPr marL="514350" indent="-514350">
              <a:buFont typeface="+mj-lt"/>
              <a:buAutoNum type="arabicPeriod"/>
            </a:pPr>
            <a:r>
              <a:rPr lang="en-US" dirty="0"/>
              <a:t>Setup: flush the cache</a:t>
            </a:r>
          </a:p>
          <a:p>
            <a:pPr marL="514350" indent="-514350">
              <a:buFont typeface="+mj-lt"/>
              <a:buAutoNum type="arabicPeriod"/>
            </a:pPr>
            <a:r>
              <a:rPr lang="en-US" dirty="0"/>
              <a:t>Transmit: force speculation that depends on secret</a:t>
            </a:r>
          </a:p>
          <a:p>
            <a:pPr marL="514350" indent="-514350">
              <a:buFont typeface="+mj-lt"/>
              <a:buAutoNum type="arabicPeriod"/>
            </a:pPr>
            <a:r>
              <a:rPr lang="en-US" dirty="0"/>
              <a:t>Receive: measure cache timings</a:t>
            </a:r>
          </a:p>
        </p:txBody>
      </p:sp>
    </p:spTree>
    <p:extLst>
      <p:ext uri="{BB962C8B-B14F-4D97-AF65-F5344CB8AC3E}">
        <p14:creationId xmlns:p14="http://schemas.microsoft.com/office/powerpoint/2010/main" val="2058564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BF0C93-325E-7041-93AE-C9E744011FDB}"/>
              </a:ext>
            </a:extLst>
          </p:cNvPr>
          <p:cNvSpPr>
            <a:spLocks noGrp="1"/>
          </p:cNvSpPr>
          <p:nvPr>
            <p:ph type="title"/>
          </p:nvPr>
        </p:nvSpPr>
        <p:spPr/>
        <p:txBody>
          <a:bodyPr/>
          <a:lstStyle/>
          <a:p>
            <a:r>
              <a:rPr lang="en-US" dirty="0"/>
              <a:t>Meltdown example</a:t>
            </a:r>
          </a:p>
        </p:txBody>
      </p:sp>
      <p:sp>
        <p:nvSpPr>
          <p:cNvPr id="3" name="Content Placeholder 2">
            <a:extLst>
              <a:ext uri="{FF2B5EF4-FFF2-40B4-BE49-F238E27FC236}">
                <a16:creationId xmlns:a16="http://schemas.microsoft.com/office/drawing/2014/main" xmlns="" id="{62EDE816-1409-1545-8F7A-554159DF5EE8}"/>
              </a:ext>
            </a:extLst>
          </p:cNvPr>
          <p:cNvSpPr>
            <a:spLocks noGrp="1"/>
          </p:cNvSpPr>
          <p:nvPr>
            <p:ph idx="1"/>
          </p:nvPr>
        </p:nvSpPr>
        <p:spPr>
          <a:xfrm>
            <a:off x="628650" y="1465944"/>
            <a:ext cx="7886700" cy="5392056"/>
          </a:xfrm>
        </p:spPr>
        <p:txBody>
          <a:bodyPr>
            <a:normAutofit fontScale="92500" lnSpcReduction="10000"/>
          </a:bodyPr>
          <a:lstStyle/>
          <a:p>
            <a:pPr marL="0" indent="0">
              <a:buNone/>
            </a:pPr>
            <a:r>
              <a:rPr lang="en-US" b="1" dirty="0">
                <a:solidFill>
                  <a:srgbClr val="002060"/>
                </a:solidFill>
              </a:rPr>
              <a:t>Setup:</a:t>
            </a:r>
          </a:p>
          <a:p>
            <a:pPr marL="0" indent="0">
              <a:buNone/>
            </a:pPr>
            <a:r>
              <a:rPr lang="en-US" dirty="0" err="1">
                <a:latin typeface="Consolas" panose="020B0609020204030204" pitchFamily="49" charset="0"/>
                <a:cs typeface="Consolas" panose="020B0609020204030204" pitchFamily="49" charset="0"/>
              </a:rPr>
              <a:t>clflush</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timing_ptr</a:t>
            </a:r>
            <a:r>
              <a:rPr lang="en-US" dirty="0">
                <a:latin typeface="Consolas" panose="020B0609020204030204" pitchFamily="49" charset="0"/>
                <a:cs typeface="Consolas" panose="020B0609020204030204" pitchFamily="49" charset="0"/>
              </a:rPr>
              <a:t>[guess]);</a:t>
            </a:r>
          </a:p>
          <a:p>
            <a:pPr marL="0" indent="0">
              <a:buNone/>
            </a:pPr>
            <a:endParaRPr lang="en-US" dirty="0"/>
          </a:p>
          <a:p>
            <a:pPr marL="0" indent="0">
              <a:buNone/>
            </a:pPr>
            <a:r>
              <a:rPr lang="en-US" b="1" dirty="0">
                <a:solidFill>
                  <a:srgbClr val="002060"/>
                </a:solidFill>
              </a:rPr>
              <a:t>Transmit:</a:t>
            </a:r>
          </a:p>
          <a:p>
            <a:pPr marL="0" indent="0">
              <a:buNone/>
            </a:pPr>
            <a:r>
              <a:rPr lang="en-US" dirty="0" err="1">
                <a:latin typeface="Consolas" panose="020B0609020204030204" pitchFamily="49" charset="0"/>
                <a:cs typeface="Consolas" panose="020B0609020204030204" pitchFamily="49" charset="0"/>
              </a:rPr>
              <a:t>timing_ptr</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kernel_addr</a:t>
            </a:r>
            <a:r>
              <a:rPr lang="en-US" dirty="0">
                <a:latin typeface="Consolas" panose="020B0609020204030204" pitchFamily="49" charset="0"/>
                <a:cs typeface="Consolas" panose="020B0609020204030204" pitchFamily="49" charset="0"/>
              </a:rPr>
              <a:t>];</a:t>
            </a:r>
          </a:p>
          <a:p>
            <a:pPr marL="0" indent="0">
              <a:buNone/>
            </a:pPr>
            <a:endParaRPr lang="en-US" dirty="0"/>
          </a:p>
          <a:p>
            <a:pPr marL="0" indent="0">
              <a:buNone/>
            </a:pPr>
            <a:r>
              <a:rPr lang="en-US" b="1" dirty="0">
                <a:solidFill>
                  <a:srgbClr val="002060"/>
                </a:solidFill>
              </a:rPr>
              <a:t>Receive:</a:t>
            </a:r>
          </a:p>
          <a:p>
            <a:pPr marL="0" indent="0">
              <a:buNone/>
            </a:pPr>
            <a:r>
              <a:rPr lang="en-US" dirty="0" err="1">
                <a:latin typeface="Consolas" panose="020B0609020204030204" pitchFamily="49" charset="0"/>
                <a:cs typeface="Consolas" panose="020B0609020204030204" pitchFamily="49" charset="0"/>
              </a:rPr>
              <a:t>mfence</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s = </a:t>
            </a:r>
            <a:r>
              <a:rPr lang="en-US" dirty="0" err="1">
                <a:latin typeface="Consolas" panose="020B0609020204030204" pitchFamily="49" charset="0"/>
                <a:cs typeface="Consolas" panose="020B0609020204030204" pitchFamily="49" charset="0"/>
              </a:rPr>
              <a:t>rdtsc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timing_ptr</a:t>
            </a:r>
            <a:r>
              <a:rPr lang="en-US" dirty="0">
                <a:latin typeface="Consolas" panose="020B0609020204030204" pitchFamily="49" charset="0"/>
                <a:cs typeface="Consolas" panose="020B0609020204030204" pitchFamily="49" charset="0"/>
              </a:rPr>
              <a:t>[guess];</a:t>
            </a:r>
          </a:p>
          <a:p>
            <a:pPr marL="0" indent="0">
              <a:buNone/>
            </a:pPr>
            <a:r>
              <a:rPr lang="en-US" dirty="0">
                <a:latin typeface="Consolas" panose="020B0609020204030204" pitchFamily="49" charset="0"/>
                <a:cs typeface="Consolas" panose="020B0609020204030204" pitchFamily="49" charset="0"/>
              </a:rPr>
              <a:t>e = </a:t>
            </a:r>
            <a:r>
              <a:rPr lang="en-US" dirty="0" err="1">
                <a:latin typeface="Consolas" panose="020B0609020204030204" pitchFamily="49" charset="0"/>
                <a:cs typeface="Consolas" panose="020B0609020204030204" pitchFamily="49" charset="0"/>
              </a:rPr>
              <a:t>rdtscp</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if (e - s &lt; CACHE_MISS_THRESHOLD)</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printf</a:t>
            </a:r>
            <a:r>
              <a:rPr lang="en-US" dirty="0">
                <a:latin typeface="Consolas" panose="020B0609020204030204" pitchFamily="49" charset="0"/>
                <a:cs typeface="Consolas" panose="020B0609020204030204" pitchFamily="49" charset="0"/>
              </a:rPr>
              <a:t>(“guess was right!\n”);</a:t>
            </a:r>
          </a:p>
        </p:txBody>
      </p:sp>
      <p:cxnSp>
        <p:nvCxnSpPr>
          <p:cNvPr id="5" name="Straight Arrow Connector 4">
            <a:extLst>
              <a:ext uri="{FF2B5EF4-FFF2-40B4-BE49-F238E27FC236}">
                <a16:creationId xmlns:a16="http://schemas.microsoft.com/office/drawing/2014/main" xmlns="" id="{30144F52-1D18-4540-B5DB-6A215FE69407}"/>
              </a:ext>
            </a:extLst>
          </p:cNvPr>
          <p:cNvCxnSpPr/>
          <p:nvPr/>
        </p:nvCxnSpPr>
        <p:spPr>
          <a:xfrm flipH="1">
            <a:off x="5428342" y="3425374"/>
            <a:ext cx="1117600" cy="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DCB6FFDC-9247-2342-B946-7FFB43CF933C}"/>
              </a:ext>
            </a:extLst>
          </p:cNvPr>
          <p:cNvSpPr txBox="1"/>
          <p:nvPr/>
        </p:nvSpPr>
        <p:spPr>
          <a:xfrm>
            <a:off x="6545942" y="3147500"/>
            <a:ext cx="1714124" cy="523220"/>
          </a:xfrm>
          <a:prstGeom prst="rect">
            <a:avLst/>
          </a:prstGeom>
          <a:noFill/>
        </p:spPr>
        <p:txBody>
          <a:bodyPr wrap="none" rtlCol="0">
            <a:spAutoFit/>
          </a:bodyPr>
          <a:lstStyle/>
          <a:p>
            <a:r>
              <a:rPr lang="en-US" sz="2800" b="1" dirty="0"/>
              <a:t>Page Fault</a:t>
            </a:r>
          </a:p>
        </p:txBody>
      </p:sp>
      <p:cxnSp>
        <p:nvCxnSpPr>
          <p:cNvPr id="7" name="Straight Arrow Connector 6">
            <a:extLst>
              <a:ext uri="{FF2B5EF4-FFF2-40B4-BE49-F238E27FC236}">
                <a16:creationId xmlns:a16="http://schemas.microsoft.com/office/drawing/2014/main" xmlns="" id="{8E50DE55-9775-D248-8069-8FDBCF45C558}"/>
              </a:ext>
            </a:extLst>
          </p:cNvPr>
          <p:cNvCxnSpPr/>
          <p:nvPr/>
        </p:nvCxnSpPr>
        <p:spPr>
          <a:xfrm flipH="1">
            <a:off x="3200398" y="3905047"/>
            <a:ext cx="1117600"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0C889A4E-EF78-4C42-98E8-9F6961292609}"/>
              </a:ext>
            </a:extLst>
          </p:cNvPr>
          <p:cNvSpPr txBox="1"/>
          <p:nvPr/>
        </p:nvSpPr>
        <p:spPr>
          <a:xfrm>
            <a:off x="4317998" y="3612659"/>
            <a:ext cx="4416145" cy="954107"/>
          </a:xfrm>
          <a:prstGeom prst="rect">
            <a:avLst/>
          </a:prstGeom>
          <a:noFill/>
        </p:spPr>
        <p:txBody>
          <a:bodyPr wrap="none" rtlCol="0">
            <a:spAutoFit/>
          </a:bodyPr>
          <a:lstStyle/>
          <a:p>
            <a:r>
              <a:rPr lang="en-US" sz="2800" b="1" dirty="0"/>
              <a:t>May still read </a:t>
            </a:r>
          </a:p>
          <a:p>
            <a:r>
              <a:rPr lang="en-US" sz="2800" b="1" dirty="0"/>
              <a:t>*</a:t>
            </a:r>
            <a:r>
              <a:rPr lang="en-US" sz="2800" b="1" dirty="0" err="1"/>
              <a:t>kernel_addr</a:t>
            </a:r>
            <a:r>
              <a:rPr lang="en-US" sz="2800" b="1" dirty="0"/>
              <a:t> (speculatively)</a:t>
            </a:r>
          </a:p>
        </p:txBody>
      </p:sp>
    </p:spTree>
    <p:extLst>
      <p:ext uri="{BB962C8B-B14F-4D97-AF65-F5344CB8AC3E}">
        <p14:creationId xmlns:p14="http://schemas.microsoft.com/office/powerpoint/2010/main" val="30497350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1063</TotalTime>
  <Words>445</Words>
  <Application>Microsoft Macintosh PowerPoint</Application>
  <PresentationFormat>On-screen Show (4:3)</PresentationFormat>
  <Paragraphs>161</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Spectre and Meltdown: Recent Security Flaws  Adam Belay, Srini Devadas, and Joel Emer</vt:lpstr>
      <vt:lpstr>Context</vt:lpstr>
      <vt:lpstr>Attack Schema</vt:lpstr>
      <vt:lpstr>Control Speculation</vt:lpstr>
      <vt:lpstr>Building a Transmitter</vt:lpstr>
      <vt:lpstr>Meltdown and Spectre Attack Examples</vt:lpstr>
      <vt:lpstr>Attack: Mis-speculation exfiltrates secrets through cache</vt:lpstr>
      <vt:lpstr>Meltdown</vt:lpstr>
      <vt:lpstr>Meltdown example</vt:lpstr>
      <vt:lpstr>Spectre</vt:lpstr>
      <vt:lpstr>Spectre examples</vt:lpstr>
      <vt:lpstr>Spectre examples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Mayank Varia</cp:lastModifiedBy>
  <cp:revision>39</cp:revision>
  <dcterms:created xsi:type="dcterms:W3CDTF">2018-01-17T04:01:35Z</dcterms:created>
  <dcterms:modified xsi:type="dcterms:W3CDTF">2018-01-31T03:30:04Z</dcterms:modified>
</cp:coreProperties>
</file>