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4" r:id="rId3"/>
    <p:sldId id="656" r:id="rId4"/>
    <p:sldId id="636" r:id="rId5"/>
    <p:sldId id="665" r:id="rId6"/>
    <p:sldId id="666" r:id="rId7"/>
    <p:sldId id="667" r:id="rId8"/>
    <p:sldId id="633" r:id="rId9"/>
    <p:sldId id="634" r:id="rId10"/>
    <p:sldId id="387" r:id="rId11"/>
    <p:sldId id="668" r:id="rId12"/>
    <p:sldId id="783" r:id="rId13"/>
    <p:sldId id="284" r:id="rId14"/>
    <p:sldId id="285" r:id="rId15"/>
    <p:sldId id="286" r:id="rId16"/>
    <p:sldId id="257" r:id="rId17"/>
    <p:sldId id="259" r:id="rId18"/>
    <p:sldId id="260" r:id="rId19"/>
    <p:sldId id="261" r:id="rId20"/>
    <p:sldId id="258" r:id="rId21"/>
    <p:sldId id="282" r:id="rId22"/>
    <p:sldId id="265" r:id="rId23"/>
    <p:sldId id="266" r:id="rId24"/>
    <p:sldId id="267" r:id="rId25"/>
    <p:sldId id="268" r:id="rId26"/>
    <p:sldId id="269" r:id="rId27"/>
    <p:sldId id="270" r:id="rId28"/>
    <p:sldId id="271" r:id="rId29"/>
    <p:sldId id="272" r:id="rId30"/>
    <p:sldId id="273" r:id="rId31"/>
    <p:sldId id="281" r:id="rId32"/>
    <p:sldId id="264" r:id="rId33"/>
    <p:sldId id="782" r:id="rId34"/>
    <p:sldId id="766" r:id="rId35"/>
    <p:sldId id="289" r:id="rId36"/>
    <p:sldId id="275" r:id="rId37"/>
    <p:sldId id="276" r:id="rId38"/>
    <p:sldId id="277" r:id="rId39"/>
    <p:sldId id="415" r:id="rId40"/>
    <p:sldId id="278" r:id="rId41"/>
    <p:sldId id="279" r:id="rId42"/>
    <p:sldId id="280" r:id="rId43"/>
    <p:sldId id="287" r:id="rId44"/>
    <p:sldId id="28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04" d="100"/>
          <a:sy n="104" d="100"/>
        </p:scale>
        <p:origin x="1146"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9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and some traces can be left behind when the execution is rolled back</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38</a:t>
            </a:fld>
            <a:endParaRPr lang="en-US"/>
          </a:p>
        </p:txBody>
      </p:sp>
    </p:spTree>
    <p:extLst>
      <p:ext uri="{BB962C8B-B14F-4D97-AF65-F5344CB8AC3E}">
        <p14:creationId xmlns:p14="http://schemas.microsoft.com/office/powerpoint/2010/main" val="67457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a:t>
            </a:r>
            <a:r>
              <a:rPr lang="en-US"/>
              <a:t>to cos  t</a:t>
            </a:r>
            <a:endParaRPr lang="en-US" dirty="0"/>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5468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3137"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a:p>
            <a:r>
              <a:rPr lang="en-US" dirty="0"/>
              <a:t>Programmer-invisible hardware mechanism gives illusion of speed of fastest memory with size of largest memory</a:t>
            </a:r>
          </a:p>
          <a:p>
            <a:pPr lvl="1"/>
            <a:r>
              <a:rPr lang="en-US" dirty="0"/>
              <a:t>Works even if you have no idea what a cache is</a:t>
            </a:r>
          </a:p>
          <a:p>
            <a:pPr lvl="1"/>
            <a:r>
              <a:rPr lang="en-US" dirty="0"/>
              <a:t>Performance-oriented programmers sometimes “reverse engineer” cache organization to design data structures and access patterns optimized for a specific cache design</a:t>
            </a:r>
          </a:p>
          <a:p>
            <a:endParaRPr lang="en-US" dirty="0"/>
          </a:p>
          <a:p>
            <a:endParaRPr lang="en-US" dirty="0"/>
          </a:p>
        </p:txBody>
      </p:sp>
    </p:spTree>
    <p:extLst>
      <p:ext uri="{BB962C8B-B14F-4D97-AF65-F5344CB8AC3E}">
        <p14:creationId xmlns:p14="http://schemas.microsoft.com/office/powerpoint/2010/main" val="215525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9468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t>1/7/2019</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34" Type="http://schemas.openxmlformats.org/officeDocument/2006/relationships/tags" Target="../tags/tag41.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20190107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77500" lnSpcReduction="2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Go back to same book on desk multiple times</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When go to book shelf, pick up multiple books around the book you want, since library stores related books together</a:t>
            </a:r>
          </a:p>
          <a:p>
            <a:pPr lvl="1"/>
            <a:r>
              <a:rPr lang="en-US" dirty="0"/>
              <a:t>If a memory location is referenced, the locations with nearby addresses will tend to be referenced soon</a:t>
            </a:r>
          </a:p>
          <a:p>
            <a:pPr lvl="2"/>
            <a:r>
              <a:rPr lang="en-US" dirty="0"/>
              <a:t>When fetching a block into cache, also fetch blocks around it</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14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1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11</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fontScale="90000"/>
          </a:bodyPr>
          <a:lstStyle/>
          <a:p>
            <a:r>
              <a:rPr lang="en-US" altLang="zh-CN" dirty="0"/>
              <a:t>Flush-and-Reload Cache Side Channel Analysis</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51520" y="905897"/>
            <a:ext cx="8712968" cy="374441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Suppose victim holds some secret value x</a:t>
            </a:r>
          </a:p>
          <a:p>
            <a:r>
              <a:rPr lang="en-US" altLang="zh-CN" dirty="0"/>
              <a:t>Attacker constructs array[N*STEP], where x&lt;N, and flushes the entire array to memory</a:t>
            </a:r>
          </a:p>
          <a:p>
            <a:r>
              <a:rPr lang="en-US" altLang="zh-CN" dirty="0"/>
              <a:t>Let the victim access element array[x*STEP] to bring it into cache</a:t>
            </a:r>
          </a:p>
          <a:p>
            <a:r>
              <a:rPr lang="en-US" altLang="zh-CN" dirty="0"/>
              <a:t>Attacker reloads array[0*STEP], array[1*STEP],…,array[(N-1)*STEP] array[N*STEP] by reading them in sequence, and measures access time of each element. Only  accessing array[x*STEP] should be a cache hi t. This reveals the secret x</a:t>
            </a:r>
          </a:p>
          <a:p>
            <a:r>
              <a:rPr lang="en-US" altLang="zh-CN" dirty="0"/>
              <a:t>STEP should be much larger than cache block size, so that no two different elements array[</a:t>
            </a:r>
            <a:r>
              <a:rPr lang="en-US" altLang="zh-CN" dirty="0" err="1"/>
              <a:t>i</a:t>
            </a:r>
            <a:r>
              <a:rPr lang="en-US" altLang="zh-CN" dirty="0"/>
              <a:t>*STEP] and array[j*STEP] will be in the same cache block; also to remove the effect of cache prefetching, where multiple cache blocks are brought into memory upon a cache miss</a:t>
            </a:r>
          </a:p>
          <a:p>
            <a:endParaRPr lang="zh-CN" altLang="en-US" dirty="0"/>
          </a:p>
        </p:txBody>
      </p:sp>
      <p:graphicFrame>
        <p:nvGraphicFramePr>
          <p:cNvPr id="6" name="表格 5">
            <a:extLst>
              <a:ext uri="{FF2B5EF4-FFF2-40B4-BE49-F238E27FC236}">
                <a16:creationId xmlns:a16="http://schemas.microsoft.com/office/drawing/2014/main" id="{0DE7D4E5-EBA3-48EC-832A-6A6813B9D0B4}"/>
              </a:ext>
            </a:extLst>
          </p:cNvPr>
          <p:cNvGraphicFramePr>
            <a:graphicFrameLocks noGrp="1"/>
          </p:cNvGraphicFramePr>
          <p:nvPr>
            <p:extLst>
              <p:ext uri="{D42A27DB-BD31-4B8C-83A1-F6EECF244321}">
                <p14:modId xmlns:p14="http://schemas.microsoft.com/office/powerpoint/2010/main" val="2923064938"/>
              </p:ext>
            </p:extLst>
          </p:nvPr>
        </p:nvGraphicFramePr>
        <p:xfrm>
          <a:off x="357924" y="4482322"/>
          <a:ext cx="5352288" cy="1854200"/>
        </p:xfrm>
        <a:graphic>
          <a:graphicData uri="http://schemas.openxmlformats.org/drawingml/2006/table">
            <a:tbl>
              <a:tblPr firstRow="1" bandRow="1">
                <a:tableStyleId>{5940675A-B579-460E-94D1-54222C63F5DA}</a:tableStyleId>
              </a:tblPr>
              <a:tblGrid>
                <a:gridCol w="929083">
                  <a:extLst>
                    <a:ext uri="{9D8B030D-6E8A-4147-A177-3AD203B41FA5}">
                      <a16:colId xmlns:a16="http://schemas.microsoft.com/office/drawing/2014/main" val="1218934724"/>
                    </a:ext>
                  </a:extLst>
                </a:gridCol>
                <a:gridCol w="1145123">
                  <a:extLst>
                    <a:ext uri="{9D8B030D-6E8A-4147-A177-3AD203B41FA5}">
                      <a16:colId xmlns:a16="http://schemas.microsoft.com/office/drawing/2014/main" val="2607708441"/>
                    </a:ext>
                  </a:extLst>
                </a:gridCol>
                <a:gridCol w="1152336">
                  <a:extLst>
                    <a:ext uri="{9D8B030D-6E8A-4147-A177-3AD203B41FA5}">
                      <a16:colId xmlns:a16="http://schemas.microsoft.com/office/drawing/2014/main" val="3546114274"/>
                    </a:ext>
                  </a:extLst>
                </a:gridCol>
                <a:gridCol w="1045625">
                  <a:extLst>
                    <a:ext uri="{9D8B030D-6E8A-4147-A177-3AD203B41FA5}">
                      <a16:colId xmlns:a16="http://schemas.microsoft.com/office/drawing/2014/main" val="1738794987"/>
                    </a:ext>
                  </a:extLst>
                </a:gridCol>
                <a:gridCol w="1080121">
                  <a:extLst>
                    <a:ext uri="{9D8B030D-6E8A-4147-A177-3AD203B41FA5}">
                      <a16:colId xmlns:a16="http://schemas.microsoft.com/office/drawing/2014/main" val="2488843473"/>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t>a[2*STEP]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7" name="矩形 6">
            <a:extLst>
              <a:ext uri="{FF2B5EF4-FFF2-40B4-BE49-F238E27FC236}">
                <a16:creationId xmlns:a16="http://schemas.microsoft.com/office/drawing/2014/main" id="{45C62B69-0FFD-436E-8EAD-86E58B71499C}"/>
              </a:ext>
            </a:extLst>
          </p:cNvPr>
          <p:cNvSpPr/>
          <p:nvPr/>
        </p:nvSpPr>
        <p:spPr>
          <a:xfrm>
            <a:off x="320312" y="5193398"/>
            <a:ext cx="2129800" cy="4320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5C3DC50-B1F6-4C78-92CE-3DE370DD56D4}"/>
              </a:ext>
            </a:extLst>
          </p:cNvPr>
          <p:cNvSpPr txBox="1"/>
          <p:nvPr/>
        </p:nvSpPr>
        <p:spPr>
          <a:xfrm>
            <a:off x="5768591" y="4471284"/>
            <a:ext cx="3144656"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a:t>Suppose cache block size is 2, STEP=5; Victim accesses a[2*5], causing cache block containing a[10] and a[11] to be brought into cache. Attacker reloads 5 elements in the 1</a:t>
            </a:r>
            <a:r>
              <a:rPr lang="en-US" altLang="zh-CN" baseline="30000" dirty="0"/>
              <a:t>st</a:t>
            </a:r>
            <a:r>
              <a:rPr lang="en-US" altLang="zh-CN" dirty="0"/>
              <a:t> column, and finds out that only accessing a[10] is a cache hit</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a:stretch>
            <a:fillRect/>
          </a:stretch>
        </p:blipFill>
        <p:spPr>
          <a:xfrm>
            <a:off x="1043608" y="3568978"/>
            <a:ext cx="7325470" cy="3100382"/>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986665"/>
          </a:xfrm>
        </p:spPr>
        <p:txBody>
          <a:bodyPr>
            <a:normAutofit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r>
              <a:rPr lang="en-US" altLang="zh-CN" sz="2400" dirty="0"/>
              <a:t>Part of the address range is user-space, accessible by both user processes and OS kernel</a:t>
            </a:r>
          </a:p>
          <a:p>
            <a:r>
              <a:rPr lang="en-US" altLang="zh-CN" sz="2400" dirty="0"/>
              <a:t>Part of the address range is kernel-space, accessible by the OS kernel</a:t>
            </a:r>
          </a:p>
          <a:p>
            <a:r>
              <a:rPr lang="en-US" altLang="zh-CN" sz="2400" dirty="0"/>
              <a:t>Security isolation: user processes should not be able to access kernel-space</a:t>
            </a:r>
            <a:endParaRPr lang="zh-CN" altLang="en-US" sz="2400" dirty="0"/>
          </a:p>
        </p:txBody>
      </p:sp>
    </p:spTree>
    <p:extLst>
      <p:ext uri="{BB962C8B-B14F-4D97-AF65-F5344CB8AC3E}">
        <p14:creationId xmlns:p14="http://schemas.microsoft.com/office/powerpoint/2010/main" val="277681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8D24F-68D4-49CD-BB60-406070A77E54}"/>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ECB33A05-66E5-46E3-80E3-8B43816A80EC}"/>
              </a:ext>
            </a:extLst>
          </p:cNvPr>
          <p:cNvSpPr>
            <a:spLocks noGrp="1"/>
          </p:cNvSpPr>
          <p:nvPr>
            <p:ph idx="1"/>
          </p:nvPr>
        </p:nvSpPr>
        <p:spPr>
          <a:xfrm>
            <a:off x="152400" y="1285860"/>
            <a:ext cx="8839200" cy="1279044"/>
          </a:xfrm>
        </p:spPr>
        <p:txBody>
          <a:bodyPr>
            <a:normAutofit fontScale="85000" lnSpcReduction="20000"/>
          </a:bodyPr>
          <a:lstStyle/>
          <a:p>
            <a:r>
              <a:rPr lang="en-US" altLang="zh-CN" dirty="0"/>
              <a:t>Page table maps from virtual address to physical address</a:t>
            </a:r>
          </a:p>
          <a:p>
            <a:r>
              <a:rPr lang="en-US" altLang="zh-CN" dirty="0"/>
              <a:t>A user can use Meltdown attack to break </a:t>
            </a:r>
            <a:r>
              <a:rPr lang="en-US" altLang="zh-CN"/>
              <a:t>security isolation, and </a:t>
            </a:r>
            <a:r>
              <a:rPr lang="en-US" altLang="zh-CN" dirty="0"/>
              <a:t>access kernel memory space</a:t>
            </a:r>
            <a:endParaRPr lang="zh-CN" altLang="en-US" dirty="0"/>
          </a:p>
        </p:txBody>
      </p:sp>
      <p:pic>
        <p:nvPicPr>
          <p:cNvPr id="4" name="图片 3">
            <a:extLst>
              <a:ext uri="{FF2B5EF4-FFF2-40B4-BE49-F238E27FC236}">
                <a16:creationId xmlns:a16="http://schemas.microsoft.com/office/drawing/2014/main" id="{3C87B000-38ED-49D2-99DE-3347EBC59C54}"/>
              </a:ext>
            </a:extLst>
          </p:cNvPr>
          <p:cNvPicPr>
            <a:picLocks noChangeAspect="1"/>
          </p:cNvPicPr>
          <p:nvPr/>
        </p:nvPicPr>
        <p:blipFill>
          <a:blip r:embed="rId2"/>
          <a:stretch>
            <a:fillRect/>
          </a:stretch>
        </p:blipFill>
        <p:spPr>
          <a:xfrm>
            <a:off x="288349" y="2492896"/>
            <a:ext cx="8567301" cy="4077886"/>
          </a:xfrm>
          <a:prstGeom prst="rect">
            <a:avLst/>
          </a:prstGeom>
        </p:spPr>
      </p:pic>
      <p:sp>
        <p:nvSpPr>
          <p:cNvPr id="5" name="对话气泡: 矩形 4">
            <a:extLst>
              <a:ext uri="{FF2B5EF4-FFF2-40B4-BE49-F238E27FC236}">
                <a16:creationId xmlns:a16="http://schemas.microsoft.com/office/drawing/2014/main" id="{2A990CE1-CF8E-4A1C-9FB4-E9BEF098732A}"/>
              </a:ext>
            </a:extLst>
          </p:cNvPr>
          <p:cNvSpPr/>
          <p:nvPr/>
        </p:nvSpPr>
        <p:spPr>
          <a:xfrm>
            <a:off x="1979712" y="3487723"/>
            <a:ext cx="2930624" cy="1080120"/>
          </a:xfrm>
          <a:prstGeom prst="wedgeRectCallout">
            <a:avLst>
              <a:gd name="adj1" fmla="val 69581"/>
              <a:gd name="adj2" fmla="val 66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Access permission check should fail, so the next line should not be executed. But Meltdown breaks this</a:t>
            </a:r>
            <a:endParaRPr lang="zh-CN" altLang="en-US" dirty="0"/>
          </a:p>
        </p:txBody>
      </p:sp>
    </p:spTree>
    <p:extLst>
      <p:ext uri="{BB962C8B-B14F-4D97-AF65-F5344CB8AC3E}">
        <p14:creationId xmlns:p14="http://schemas.microsoft.com/office/powerpoint/2010/main" val="42668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8-Byte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Listing 1: </a:t>
            </a:r>
            <a:r>
              <a:rPr lang="en-US" altLang="zh-CN" dirty="0" err="1"/>
              <a:t>CacheTime.c</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fontScale="90000"/>
          </a:bodyPr>
          <a:lstStyle/>
          <a:p>
            <a:r>
              <a:rPr lang="en-US" altLang="zh-CN" dirty="0"/>
              <a:t>Cache size channel attack: FLUSH+RELOAD</a:t>
            </a:r>
            <a:endParaRPr lang="zh-CN" altLang="en-US" dirty="0"/>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fontScale="77500" lnSpcReduction="20000"/>
          </a:bodyPr>
          <a:lstStyle/>
          <a:p>
            <a:r>
              <a:rPr lang="en-US" altLang="zh-CN" dirty="0"/>
              <a:t>Since array[0*4096] may fall into the same cache block as the variables in adjacent memory (with address lower than array[0]), it may be accidentally cached due to the caching of those variables. </a:t>
            </a:r>
          </a:p>
          <a:p>
            <a:r>
              <a:rPr lang="en-US" altLang="zh-CN" dirty="0"/>
              <a:t>Therefore, we use array[k*4096 + DELTA] for all k values, where DELTA is defined as a constant 1024</a:t>
            </a:r>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2"/>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3"/>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4"/>
          <a:stretch>
            <a:fillRect/>
          </a:stretch>
        </p:blipFill>
        <p:spPr>
          <a:xfrm>
            <a:off x="96731" y="3384090"/>
            <a:ext cx="4483157" cy="1185038"/>
          </a:xfrm>
          <a:prstGeom prst="rect">
            <a:avLst/>
          </a:prstGeom>
        </p:spPr>
      </p:pic>
    </p:spTree>
    <p:extLst>
      <p:ext uri="{BB962C8B-B14F-4D97-AF65-F5344CB8AC3E}">
        <p14:creationId xmlns:p14="http://schemas.microsoft.com/office/powerpoint/2010/main" val="382824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199927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a:stretch>
            <a:fillRect/>
          </a:stretch>
        </p:blipFill>
        <p:spPr>
          <a:xfrm>
            <a:off x="1115616" y="3947954"/>
            <a:ext cx="7154153" cy="1624186"/>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program crashing, we want to print out a message “"Memory access violation!”</a:t>
            </a:r>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p:txBody>
      </p:sp>
      <p:pic>
        <p:nvPicPr>
          <p:cNvPr id="5" name="图片 4">
            <a:extLst>
              <a:ext uri="{FF2B5EF4-FFF2-40B4-BE49-F238E27FC236}">
                <a16:creationId xmlns:a16="http://schemas.microsoft.com/office/drawing/2014/main" id="{4B5B4E5F-51E4-4DCC-8E7A-63E8E0DDB1D5}"/>
              </a:ext>
            </a:extLst>
          </p:cNvPr>
          <p:cNvPicPr>
            <a:picLocks noChangeAspect="1"/>
          </p:cNvPicPr>
          <p:nvPr/>
        </p:nvPicPr>
        <p:blipFill>
          <a:blip r:embed="rId2"/>
          <a:stretch>
            <a:fillRect/>
          </a:stretch>
        </p:blipFill>
        <p:spPr>
          <a:xfrm>
            <a:off x="251520" y="972265"/>
            <a:ext cx="5048250" cy="5876925"/>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Out-of-Order Execution</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148064" y="1214422"/>
            <a:ext cx="3843536" cy="5572156"/>
          </a:xfrm>
        </p:spPr>
        <p:txBody>
          <a:bodyPr>
            <a:normAutofit fontScale="92500" lnSpcReduction="20000"/>
          </a:bodyPr>
          <a:lstStyle/>
          <a:p>
            <a:r>
              <a:rPr lang="en-US" altLang="zh-CN" sz="2400" dirty="0"/>
              <a:t>Line 3 involves two operations at Assembly code level: </a:t>
            </a:r>
          </a:p>
          <a:p>
            <a:pPr lvl="1"/>
            <a:r>
              <a:rPr lang="en-US" altLang="zh-CN" sz="2000" dirty="0"/>
              <a:t>3.A Load the data into cache and then into CPU register</a:t>
            </a:r>
          </a:p>
          <a:p>
            <a:pPr lvl="1"/>
            <a:r>
              <a:rPr lang="en-US" altLang="zh-CN" sz="2000" dirty="0"/>
              <a:t>3.B check the data access permission, and if permission check fails, roll back any instructions (e.g., instruction 4) executed after the check</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CPU register), and attacker can find its value by cache side channel </a:t>
            </a:r>
            <a:r>
              <a:rPr lang="en-US" altLang="zh-CN" dirty="0" err="1"/>
              <a:t>analyiss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56016" y="117212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204027" y="1856318"/>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56155" y="1856318"/>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103888" y="2272833"/>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55976" y="2272833"/>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78871" y="1341951"/>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Tree>
    <p:extLst>
      <p:ext uri="{BB962C8B-B14F-4D97-AF65-F5344CB8AC3E}">
        <p14:creationId xmlns:p14="http://schemas.microsoft.com/office/powerpoint/2010/main" val="271552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27405" y="3997191"/>
            <a:ext cx="2160240" cy="990410"/>
          </a:xfrm>
          <a:prstGeom prst="wedgeRectCallout">
            <a:avLst>
              <a:gd name="adj1" fmla="val -52564"/>
              <a:gd name="adj2" fmla="val 5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lstStyle/>
          <a:p>
            <a:r>
              <a:rPr lang="en-US" altLang="zh-CN" dirty="0"/>
              <a:t>Task 7.1: The Basic Meltdown Attack</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884096" cy="1799825"/>
          </a:xfrm>
        </p:spPr>
        <p:txBody>
          <a:bodyPr>
            <a:normAutofit fontScale="85000" lnSpcReduction="10000"/>
          </a:bodyPr>
          <a:lstStyle/>
          <a:p>
            <a:r>
              <a:rPr lang="en-US" altLang="zh-CN" dirty="0"/>
              <a:t>To maximize chance of success, </a:t>
            </a:r>
            <a:r>
              <a:rPr lang="en-US" altLang="zh-CN" dirty="0" err="1"/>
              <a:t>Meltdown_asm</a:t>
            </a:r>
            <a:r>
              <a:rPr lang="en-US" altLang="zh-CN" dirty="0"/>
              <a:t>() runs a useless computation loop for 400 times, in order to occupy the ALUs to</a:t>
            </a:r>
            <a:r>
              <a:rPr lang="zh-CN" altLang="en-US" dirty="0"/>
              <a:t> </a:t>
            </a:r>
            <a:r>
              <a:rPr lang="en-US" altLang="zh-CN" dirty="0"/>
              <a:t>delay execution of Permission check, making it more likely to execute *after* instruction 4</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Tree>
    <p:extLst>
      <p:ext uri="{BB962C8B-B14F-4D97-AF65-F5344CB8AC3E}">
        <p14:creationId xmlns:p14="http://schemas.microsoft.com/office/powerpoint/2010/main" val="30235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 name="Slide Number Placeholder 5"/>
          <p:cNvSpPr>
            <a:spLocks noGrp="1"/>
          </p:cNvSpPr>
          <p:nvPr>
            <p:ph type="sldNum" sz="quarter" idx="4"/>
          </p:nvPr>
        </p:nvSpPr>
        <p:spPr>
          <a:xfrm>
            <a:off x="7162800" y="5715000"/>
            <a:ext cx="1905000" cy="219075"/>
          </a:xfrm>
        </p:spPr>
        <p:txBody>
          <a:bodyPr/>
          <a:lstStyle/>
          <a:p>
            <a:pPr defTabSz="685800" eaLnBrk="0" fontAlgn="base" hangingPunct="0">
              <a:spcAft>
                <a:spcPct val="0"/>
              </a:spcAft>
            </a:pPr>
            <a:fld id="{8CDDEAB6-7160-8540-A030-3876E6A4E7DB}" type="slidenum">
              <a:rPr lang="en-US"/>
              <a:pPr defTabSz="685800" eaLnBrk="0" fontAlgn="base" hangingPunct="0">
                <a:spcAft>
                  <a:spcPct val="0"/>
                </a:spcAft>
              </a:pPr>
              <a:t>3</a:t>
            </a:fld>
            <a:endParaRPr lang="en-US"/>
          </a:p>
        </p:txBody>
      </p:sp>
      <p:sp>
        <p:nvSpPr>
          <p:cNvPr id="1426435" name="Rectangle 3"/>
          <p:cNvSpPr>
            <a:spLocks noChangeArrowheads="1"/>
          </p:cNvSpPr>
          <p:nvPr/>
        </p:nvSpPr>
        <p:spPr bwMode="auto">
          <a:xfrm>
            <a:off x="3371850" y="2000250"/>
            <a:ext cx="1485900" cy="1143000"/>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Cache </a:t>
            </a:r>
          </a:p>
          <a:p>
            <a:pPr algn="ctr" defTabSz="685800" eaLnBrk="0" fontAlgn="base" hangingPunct="0">
              <a:spcBef>
                <a:spcPct val="0"/>
              </a:spcBef>
              <a:spcAft>
                <a:spcPct val="0"/>
              </a:spcAft>
            </a:pPr>
            <a:r>
              <a:rPr lang="en-US" dirty="0">
                <a:solidFill>
                  <a:srgbClr val="000000"/>
                </a:solidFill>
                <a:latin typeface="Calibri"/>
                <a:cs typeface="Calibri"/>
              </a:rPr>
              <a:t>Small, Fast</a:t>
            </a:r>
          </a:p>
          <a:p>
            <a:pPr algn="ctr" defTabSz="685800" eaLnBrk="0" fontAlgn="base" hangingPunct="0">
              <a:spcBef>
                <a:spcPct val="0"/>
              </a:spcBef>
              <a:spcAft>
                <a:spcPct val="0"/>
              </a:spcAft>
            </a:pPr>
            <a:r>
              <a:rPr lang="en-US" dirty="0">
                <a:solidFill>
                  <a:srgbClr val="000000"/>
                </a:solidFill>
                <a:latin typeface="Calibri"/>
                <a:cs typeface="Calibri"/>
              </a:rPr>
              <a:t>(SRAM)</a:t>
            </a:r>
          </a:p>
        </p:txBody>
      </p:sp>
      <p:sp>
        <p:nvSpPr>
          <p:cNvPr id="1426436" name="Rectangle 4"/>
          <p:cNvSpPr>
            <a:spLocks noChangeArrowheads="1"/>
          </p:cNvSpPr>
          <p:nvPr/>
        </p:nvSpPr>
        <p:spPr bwMode="auto">
          <a:xfrm>
            <a:off x="514350" y="3564601"/>
            <a:ext cx="7715250" cy="239104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i="1" dirty="0">
                <a:solidFill>
                  <a:srgbClr val="000000"/>
                </a:solidFill>
                <a:latin typeface="Calibri"/>
                <a:cs typeface="Calibri"/>
              </a:rPr>
              <a:t> Capacity</a:t>
            </a:r>
            <a:r>
              <a:rPr lang="en-US" sz="2000" dirty="0">
                <a:solidFill>
                  <a:srgbClr val="000000"/>
                </a:solidFill>
                <a:latin typeface="Calibri"/>
                <a:cs typeface="Calibri"/>
              </a:rPr>
              <a:t>:  register &lt;&lt;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defTabSz="685800" eaLnBrk="0" fontAlgn="base" hangingPunct="0">
              <a:spcBef>
                <a:spcPct val="0"/>
              </a:spcBef>
              <a:spcAft>
                <a:spcPct val="0"/>
              </a:spcAft>
              <a:buFontTx/>
              <a:buChar char="•"/>
            </a:pPr>
            <a:r>
              <a:rPr lang="en-US" sz="2000" i="1" dirty="0">
                <a:solidFill>
                  <a:srgbClr val="000000"/>
                </a:solidFill>
                <a:latin typeface="Calibri"/>
                <a:cs typeface="Calibri"/>
              </a:rPr>
              <a:t> Latency</a:t>
            </a:r>
            <a:r>
              <a:rPr lang="en-US" sz="2000" dirty="0">
                <a:solidFill>
                  <a:srgbClr val="000000"/>
                </a:solidFill>
                <a:latin typeface="Calibri"/>
                <a:cs typeface="Calibri"/>
              </a:rPr>
              <a:t>:   register &lt;&lt;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lvl="1" defTabSz="685800" eaLnBrk="0" fontAlgn="base" hangingPunct="0">
              <a:spcBef>
                <a:spcPct val="0"/>
              </a:spcBef>
              <a:spcAft>
                <a:spcPct val="0"/>
              </a:spcAft>
            </a:pPr>
            <a:endParaRPr lang="en-US" sz="1100" i="1"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a:t>
            </a:r>
            <a:r>
              <a:rPr lang="en-US" sz="2000" i="1" dirty="0">
                <a:solidFill>
                  <a:srgbClr val="56127A"/>
                </a:solidFill>
                <a:latin typeface="Calibri"/>
                <a:cs typeface="Calibri"/>
              </a:rPr>
              <a:t>(SRAM)</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a:t>
            </a:r>
            <a:r>
              <a:rPr lang="en-US" sz="2000" i="1" dirty="0">
                <a:solidFill>
                  <a:srgbClr val="56127A"/>
                </a:solidFill>
                <a:latin typeface="Calibri"/>
                <a:cs typeface="Calibri"/>
              </a:rPr>
              <a:t>(DRAM)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endParaRPr lang="en-US" sz="2000" i="1" dirty="0">
              <a:solidFill>
                <a:srgbClr val="000000"/>
              </a:solidFill>
              <a:latin typeface="Calibri"/>
              <a:cs typeface="Calibri"/>
            </a:endParaRPr>
          </a:p>
        </p:txBody>
      </p:sp>
      <p:sp>
        <p:nvSpPr>
          <p:cNvPr id="1426437" name="Rectangle 5"/>
          <p:cNvSpPr>
            <a:spLocks noChangeArrowheads="1"/>
          </p:cNvSpPr>
          <p:nvPr/>
        </p:nvSpPr>
        <p:spPr bwMode="auto">
          <a:xfrm>
            <a:off x="1577975" y="2216736"/>
            <a:ext cx="933450" cy="767179"/>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defTabSz="685800" eaLnBrk="0" fontAlgn="base" hangingPunct="0">
              <a:spcBef>
                <a:spcPct val="0"/>
              </a:spcBef>
              <a:spcAft>
                <a:spcPct val="0"/>
              </a:spcAft>
            </a:pPr>
            <a:r>
              <a:rPr lang="en-US">
                <a:solidFill>
                  <a:srgbClr val="000000"/>
                </a:solidFill>
                <a:latin typeface="Calibri"/>
                <a:cs typeface="Calibri"/>
              </a:rPr>
              <a:t>CPU</a:t>
            </a:r>
          </a:p>
        </p:txBody>
      </p:sp>
      <p:sp>
        <p:nvSpPr>
          <p:cNvPr id="1426438" name="Rectangle 6"/>
          <p:cNvSpPr>
            <a:spLocks noChangeArrowheads="1"/>
          </p:cNvSpPr>
          <p:nvPr/>
        </p:nvSpPr>
        <p:spPr bwMode="auto">
          <a:xfrm>
            <a:off x="5600700" y="1657350"/>
            <a:ext cx="2114550" cy="188595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Big, Slow Memory</a:t>
            </a:r>
          </a:p>
          <a:p>
            <a:pPr algn="ctr" defTabSz="685800" eaLnBrk="0" fontAlgn="base" hangingPunct="0">
              <a:spcBef>
                <a:spcPct val="0"/>
              </a:spcBef>
              <a:spcAft>
                <a:spcPct val="0"/>
              </a:spcAft>
            </a:pPr>
            <a:r>
              <a:rPr lang="en-US" dirty="0">
                <a:solidFill>
                  <a:srgbClr val="000000"/>
                </a:solidFill>
                <a:latin typeface="Calibri"/>
                <a:cs typeface="Calibri"/>
              </a:rPr>
              <a:t>(DRAM)</a:t>
            </a:r>
          </a:p>
        </p:txBody>
      </p:sp>
      <p:sp>
        <p:nvSpPr>
          <p:cNvPr id="1426441" name="Rectangle 9"/>
          <p:cNvSpPr>
            <a:spLocks noChangeArrowheads="1"/>
          </p:cNvSpPr>
          <p:nvPr/>
        </p:nvSpPr>
        <p:spPr bwMode="auto">
          <a:xfrm>
            <a:off x="2457450" y="3143251"/>
            <a:ext cx="3143250" cy="323165"/>
          </a:xfrm>
          <a:prstGeom prst="rect">
            <a:avLst/>
          </a:prstGeom>
          <a:noFill/>
          <a:ln w="25400">
            <a:noFill/>
            <a:miter lim="800000"/>
            <a:headEnd/>
            <a:tailEnd/>
          </a:ln>
          <a:effectLst/>
        </p:spPr>
        <p:txBody>
          <a:bodyPr>
            <a:prstTxWarp prst="textNoShape">
              <a:avLst/>
            </a:prstTxWarp>
            <a:spAutoFit/>
          </a:bodyPr>
          <a:lstStyle/>
          <a:p>
            <a:pPr algn="ctr" defTabSz="685800" eaLnBrk="0" fontAlgn="base" hangingPunct="0">
              <a:spcBef>
                <a:spcPct val="0"/>
              </a:spcBef>
              <a:spcAft>
                <a:spcPct val="0"/>
              </a:spcAft>
            </a:pPr>
            <a:r>
              <a:rPr lang="en-US" sz="1500" i="1" dirty="0">
                <a:solidFill>
                  <a:srgbClr val="000000"/>
                </a:solidFill>
                <a:latin typeface="Calibri"/>
                <a:cs typeface="Calibri"/>
              </a:rPr>
              <a:t>holds frequently used data</a:t>
            </a:r>
          </a:p>
        </p:txBody>
      </p:sp>
      <p:sp>
        <p:nvSpPr>
          <p:cNvPr id="1426442" name="AutoShape 10"/>
          <p:cNvSpPr>
            <a:spLocks noChangeArrowheads="1"/>
          </p:cNvSpPr>
          <p:nvPr/>
        </p:nvSpPr>
        <p:spPr bwMode="auto">
          <a:xfrm>
            <a:off x="4857750" y="2571750"/>
            <a:ext cx="742950" cy="114300"/>
          </a:xfrm>
          <a:prstGeom prst="leftRightArrow">
            <a:avLst>
              <a:gd name="adj1" fmla="val 50000"/>
              <a:gd name="adj2" fmla="val 130000"/>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426443" name="AutoShape 11"/>
          <p:cNvSpPr>
            <a:spLocks noChangeArrowheads="1"/>
          </p:cNvSpPr>
          <p:nvPr/>
        </p:nvSpPr>
        <p:spPr bwMode="auto">
          <a:xfrm>
            <a:off x="2514600" y="2286000"/>
            <a:ext cx="857250" cy="628650"/>
          </a:xfrm>
          <a:prstGeom prst="leftRightArrow">
            <a:avLst>
              <a:gd name="adj1" fmla="val 50000"/>
              <a:gd name="adj2" fmla="val 27273"/>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3" name="Rectangle 3"/>
          <p:cNvSpPr>
            <a:spLocks noChangeArrowheads="1"/>
          </p:cNvSpPr>
          <p:nvPr/>
        </p:nvSpPr>
        <p:spPr bwMode="auto">
          <a:xfrm>
            <a:off x="1606550" y="2730954"/>
            <a:ext cx="876300" cy="217715"/>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altLang="zh-CN" sz="1350" dirty="0">
                <a:solidFill>
                  <a:srgbClr val="000000"/>
                </a:solidFill>
                <a:latin typeface="Calibri"/>
                <a:cs typeface="Calibri"/>
              </a:rPr>
              <a:t>Registers</a:t>
            </a:r>
            <a:endParaRPr lang="en-US" sz="1350" dirty="0">
              <a:solidFill>
                <a:srgbClr val="000000"/>
              </a:solidFill>
              <a:latin typeface="Calibri"/>
              <a:cs typeface="Calibri"/>
            </a:endParaRPr>
          </a:p>
        </p:txBody>
      </p:sp>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673839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33</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419100" y="2223375"/>
            <a:ext cx="667318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Go Faster: Pipelining, branch prediction, &amp; instruction speculation</a:t>
            </a:r>
            <a:endParaRPr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lstStyle/>
          <a:p>
            <a:r>
              <a:rPr lang="en-US" altLang="zh-CN" dirty="0"/>
              <a:t>Out-of-Order Execution Example</a:t>
            </a:r>
            <a:endParaRPr lang="zh-CN" altLang="en-US" dirty="0"/>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0" y="1285860"/>
            <a:ext cx="4853459" cy="5419740"/>
          </a:xfrm>
        </p:spPr>
        <p:txBody>
          <a:bodyPr>
            <a:normAutofit fontScale="70000" lnSpcReduction="20000"/>
          </a:bodyPr>
          <a:lstStyle/>
          <a:p>
            <a:r>
              <a:rPr lang="en-US" altLang="zh-CN" dirty="0"/>
              <a:t>In-order execution: Line 3 (data = data + 5) is executed only if condition (x &lt; size) is true</a:t>
            </a:r>
          </a:p>
          <a:p>
            <a:r>
              <a:rPr lang="en-US" altLang="zh-CN" dirty="0"/>
              <a:t>Out-of-order execution: Line 3 may be executed speculatively before condition (x &lt; size) is checked; its effects will be rolled back if (x &lt; size) is false</a:t>
            </a:r>
          </a:p>
          <a:p>
            <a:pPr lvl="1"/>
            <a:r>
              <a:rPr lang="en-US" altLang="zh-CN" dirty="0"/>
              <a:t>Condition check may be slow if x is in memory (not in cache)</a:t>
            </a:r>
          </a:p>
          <a:p>
            <a:pPr lvl="1"/>
            <a:r>
              <a:rPr lang="en-US" altLang="zh-CN" dirty="0"/>
              <a:t>The CPU branch predictor predicts direction of each branch, and the predicted branch is executed speculatively before condition is checked</a:t>
            </a:r>
          </a:p>
          <a:p>
            <a:pPr lvl="1"/>
            <a:r>
              <a:rPr lang="en-US" altLang="zh-CN" dirty="0"/>
              <a:t>If branch prediction is wrong, the speculative execution is rolled back, and the correct branch will be executed</a:t>
            </a:r>
            <a:endParaRPr lang="zh-CN" altLang="en-US" dirty="0"/>
          </a:p>
        </p:txBody>
      </p:sp>
      <p:pic>
        <p:nvPicPr>
          <p:cNvPr id="4" name="图片 3">
            <a:extLst>
              <a:ext uri="{FF2B5EF4-FFF2-40B4-BE49-F238E27FC236}">
                <a16:creationId xmlns:a16="http://schemas.microsoft.com/office/drawing/2014/main" id="{685D1DC7-F8B9-4791-90E4-35E80166EFE5}"/>
              </a:ext>
            </a:extLst>
          </p:cNvPr>
          <p:cNvPicPr>
            <a:picLocks noChangeAspect="1"/>
          </p:cNvPicPr>
          <p:nvPr/>
        </p:nvPicPr>
        <p:blipFill>
          <a:blip r:embed="rId2"/>
          <a:stretch>
            <a:fillRect/>
          </a:stretch>
        </p:blipFill>
        <p:spPr>
          <a:xfrm>
            <a:off x="443750" y="1536152"/>
            <a:ext cx="3613586" cy="1331321"/>
          </a:xfrm>
          <a:prstGeom prst="rect">
            <a:avLst/>
          </a:prstGeom>
        </p:spPr>
      </p:pic>
      <p:sp>
        <p:nvSpPr>
          <p:cNvPr id="7" name="矩形 6">
            <a:extLst>
              <a:ext uri="{FF2B5EF4-FFF2-40B4-BE49-F238E27FC236}">
                <a16:creationId xmlns:a16="http://schemas.microsoft.com/office/drawing/2014/main" id="{DF3CEDBF-B974-41CD-AA1C-2882EA0929D6}"/>
              </a:ext>
            </a:extLst>
          </p:cNvPr>
          <p:cNvSpPr/>
          <p:nvPr/>
        </p:nvSpPr>
        <p:spPr>
          <a:xfrm>
            <a:off x="1257333" y="3236207"/>
            <a:ext cx="182481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0;</a:t>
            </a:r>
            <a:endParaRPr lang="zh-CN" altLang="en-US" sz="2000" dirty="0"/>
          </a:p>
        </p:txBody>
      </p:sp>
      <p:cxnSp>
        <p:nvCxnSpPr>
          <p:cNvPr id="8" name="直接箭头连接符 7">
            <a:extLst>
              <a:ext uri="{FF2B5EF4-FFF2-40B4-BE49-F238E27FC236}">
                <a16:creationId xmlns:a16="http://schemas.microsoft.com/office/drawing/2014/main" id="{31C6F9F2-1B38-4C91-A6C2-F00C3A44C436}"/>
              </a:ext>
            </a:extLst>
          </p:cNvPr>
          <p:cNvCxnSpPr>
            <a:cxnSpLocks/>
            <a:stCxn id="7" idx="2"/>
            <a:endCxn id="10" idx="0"/>
          </p:cNvCxnSpPr>
          <p:nvPr/>
        </p:nvCxnSpPr>
        <p:spPr>
          <a:xfrm flipH="1">
            <a:off x="1168941" y="3803644"/>
            <a:ext cx="1000797"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直接箭头连接符 8">
            <a:extLst>
              <a:ext uri="{FF2B5EF4-FFF2-40B4-BE49-F238E27FC236}">
                <a16:creationId xmlns:a16="http://schemas.microsoft.com/office/drawing/2014/main" id="{A2301B31-FD2E-44F8-AE03-B366AB0B9FEE}"/>
              </a:ext>
            </a:extLst>
          </p:cNvPr>
          <p:cNvCxnSpPr>
            <a:cxnSpLocks/>
            <a:stCxn id="7" idx="2"/>
            <a:endCxn id="17" idx="0"/>
          </p:cNvCxnSpPr>
          <p:nvPr/>
        </p:nvCxnSpPr>
        <p:spPr>
          <a:xfrm>
            <a:off x="2169738" y="3803644"/>
            <a:ext cx="933372"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897219CD-484B-40BF-87C5-545513958563}"/>
              </a:ext>
            </a:extLst>
          </p:cNvPr>
          <p:cNvSpPr/>
          <p:nvPr/>
        </p:nvSpPr>
        <p:spPr>
          <a:xfrm>
            <a:off x="211261" y="4149082"/>
            <a:ext cx="191536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check (if x &lt; size)</a:t>
            </a:r>
            <a:endParaRPr lang="zh-CN" altLang="en-US" sz="2000" dirty="0"/>
          </a:p>
        </p:txBody>
      </p:sp>
      <p:sp>
        <p:nvSpPr>
          <p:cNvPr id="17" name="矩形 16">
            <a:extLst>
              <a:ext uri="{FF2B5EF4-FFF2-40B4-BE49-F238E27FC236}">
                <a16:creationId xmlns:a16="http://schemas.microsoft.com/office/drawing/2014/main" id="{3884ABEC-EF80-4780-A75E-9985E1454BA5}"/>
              </a:ext>
            </a:extLst>
          </p:cNvPr>
          <p:cNvSpPr/>
          <p:nvPr/>
        </p:nvSpPr>
        <p:spPr>
          <a:xfrm>
            <a:off x="2250543" y="4149082"/>
            <a:ext cx="1705134"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data +5</a:t>
            </a:r>
            <a:endParaRPr lang="zh-CN" altLang="en-US" sz="2000" dirty="0"/>
          </a:p>
        </p:txBody>
      </p:sp>
    </p:spTree>
    <p:extLst>
      <p:ext uri="{BB962C8B-B14F-4D97-AF65-F5344CB8AC3E}">
        <p14:creationId xmlns:p14="http://schemas.microsoft.com/office/powerpoint/2010/main" val="3697030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essentially trains the CPU to expect the if-condition to be “true”. </a:t>
            </a:r>
          </a:p>
          <a:p>
            <a:r>
              <a:rPr lang="en-US" altLang="zh-CN" dirty="0"/>
              <a:t>Once the CPU is trained, we pass a larger value (97) to the victim() function (Line 5). This value is larger than size, so the false-branch of the if-condition inside victim() will be taken.</a:t>
            </a:r>
          </a:p>
          <a:p>
            <a:r>
              <a:rPr lang="en-US" altLang="zh-CN" dirty="0"/>
              <a:t>However, we have flushed the variable “size” from the cache, so the check “if x &lt; size” will be slow due to memory access. Line 2 will be executed speculatively based on branch prediction of “true”</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865330" y="1214422"/>
            <a:ext cx="4126269" cy="5491178"/>
          </a:xfrm>
        </p:spPr>
        <p:txBody>
          <a:bodyPr>
            <a:normAutofit lnSpcReduction="10000"/>
          </a:bodyPr>
          <a:lstStyle/>
          <a:p>
            <a:r>
              <a:rPr lang="en-US" altLang="zh-CN" dirty="0"/>
              <a:t>True-branch will never be executed if x is larger than the buffer size, </a:t>
            </a:r>
          </a:p>
          <a:p>
            <a:r>
              <a:rPr lang="en-US" altLang="zh-CN" dirty="0"/>
              <a:t>But at </a:t>
            </a:r>
            <a:r>
              <a:rPr lang="en-US" altLang="zh-CN" dirty="0" err="1"/>
              <a:t>microarch</a:t>
            </a:r>
            <a:r>
              <a:rPr lang="en-US" altLang="zh-CN" dirty="0"/>
              <a:t> level, it can be executed speculatively. Even though it will be rolled back later, the cache state has been altered and can be attacked</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3"/>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4"/>
          <a:stretch>
            <a:fillRect/>
          </a:stretch>
        </p:blipFill>
        <p:spPr>
          <a:xfrm>
            <a:off x="152400" y="4285666"/>
            <a:ext cx="4795466" cy="2419934"/>
          </a:xfrm>
          <a:prstGeom prst="rect">
            <a:avLst/>
          </a:prstGeom>
        </p:spPr>
      </p:pic>
    </p:spTree>
    <p:extLst>
      <p:ext uri="{BB962C8B-B14F-4D97-AF65-F5344CB8AC3E}">
        <p14:creationId xmlns:p14="http://schemas.microsoft.com/office/powerpoint/2010/main" val="2061685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39</a:t>
            </a:fld>
            <a:endParaRPr lang="en-US" altLang="zh-CN"/>
          </a:p>
        </p:txBody>
      </p:sp>
      <p:sp>
        <p:nvSpPr>
          <p:cNvPr id="23554" name="Rectangle 2"/>
          <p:cNvSpPr>
            <a:spLocks noGrp="1" noChangeArrowheads="1"/>
          </p:cNvSpPr>
          <p:nvPr>
            <p:ph type="title"/>
          </p:nvPr>
        </p:nvSpPr>
        <p:spPr/>
        <p:txBody>
          <a:bodyPr/>
          <a:lstStyle/>
          <a:p>
            <a:r>
              <a:rPr lang="en-US" altLang="zh-CN" dirty="0"/>
              <a:t>Recall: Stack Overflow Attack</a:t>
            </a:r>
          </a:p>
        </p:txBody>
      </p:sp>
      <p:sp>
        <p:nvSpPr>
          <p:cNvPr id="23555" name="Rectangle 3"/>
          <p:cNvSpPr>
            <a:spLocks noGrp="1" noChangeArrowheads="1"/>
          </p:cNvSpPr>
          <p:nvPr>
            <p:ph type="body" idx="1"/>
          </p:nvPr>
        </p:nvSpPr>
        <p:spPr>
          <a:xfrm>
            <a:off x="283402" y="3717032"/>
            <a:ext cx="8577195" cy="1809136"/>
          </a:xfrm>
        </p:spPr>
        <p:txBody>
          <a:bodyPr>
            <a:normAutofit fontScale="92500" lnSpcReduction="2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a:p>
            <a:pPr lvl="1">
              <a:lnSpc>
                <a:spcPct val="90000"/>
              </a:lnSpc>
            </a:pPr>
            <a:r>
              <a:rPr lang="en-US" altLang="zh-CN" sz="24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2" name="卷形: 水平 1">
            <a:extLst>
              <a:ext uri="{FF2B5EF4-FFF2-40B4-BE49-F238E27FC236}">
                <a16:creationId xmlns:a16="http://schemas.microsoft.com/office/drawing/2014/main" id="{94D10376-8FF0-4CA1-A207-B3E8963FF906}"/>
              </a:ext>
            </a:extLst>
          </p:cNvPr>
          <p:cNvSpPr/>
          <p:nvPr/>
        </p:nvSpPr>
        <p:spPr>
          <a:xfrm>
            <a:off x="1511658" y="5231134"/>
            <a:ext cx="6660741" cy="148537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Checking array bounds (if (x &lt; </a:t>
            </a:r>
            <a:r>
              <a:rPr lang="en-US" altLang="zh-CN" sz="2400" dirty="0" err="1"/>
              <a:t>buffer_size</a:t>
            </a:r>
            <a:r>
              <a:rPr lang="en-US" altLang="zh-CN" sz="2400" dirty="0"/>
              <a:t>)) prevents stack overflow attack, but not </a:t>
            </a:r>
            <a:r>
              <a:rPr lang="en-US" altLang="zh-CN" sz="2400" dirty="0" err="1"/>
              <a:t>Spectre</a:t>
            </a:r>
            <a:r>
              <a:rPr lang="en-US" altLang="zh-CN" sz="2400" dirty="0"/>
              <a:t> attack due to cache side channel </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Technologies</a:t>
            </a:r>
          </a:p>
        </p:txBody>
      </p:sp>
      <p:sp>
        <p:nvSpPr>
          <p:cNvPr id="1498115" name="Rectangle 3"/>
          <p:cNvSpPr>
            <a:spLocks noGrp="1" noChangeArrowheads="1"/>
          </p:cNvSpPr>
          <p:nvPr>
            <p:ph type="body" idx="1"/>
          </p:nvPr>
        </p:nvSpPr>
        <p:spPr>
          <a:xfrm>
            <a:off x="514350" y="1340768"/>
            <a:ext cx="8001000" cy="4488532"/>
          </a:xfrm>
        </p:spPr>
        <p:txBody>
          <a:bodyPr>
            <a:noAutofit/>
          </a:bodyPr>
          <a:lstStyle/>
          <a:p>
            <a:r>
              <a:rPr lang="en-US" sz="2800" dirty="0"/>
              <a:t>Caches use SRAM (Static Random Access Memory) for speed and technology compatibility</a:t>
            </a:r>
          </a:p>
          <a:p>
            <a:pPr lvl="1"/>
            <a:r>
              <a:rPr lang="en-US" sz="2400" dirty="0"/>
              <a:t>Fast (typical access times of 0.5 to 2.5 ns)</a:t>
            </a:r>
          </a:p>
          <a:p>
            <a:pPr lvl="1"/>
            <a:r>
              <a:rPr lang="en-US" sz="2400" dirty="0"/>
              <a:t>Low density (6 transistor cells), higher power, expensive </a:t>
            </a:r>
          </a:p>
          <a:p>
            <a:pPr lvl="1"/>
            <a:r>
              <a:rPr lang="en-US" sz="2400" dirty="0"/>
              <a:t>Static: content will last as long as power is on</a:t>
            </a:r>
            <a:endParaRPr lang="en-US" sz="3600" dirty="0"/>
          </a:p>
          <a:p>
            <a:r>
              <a:rPr lang="en-US" sz="2800" dirty="0"/>
              <a:t>Main memory uses DRAM (Dynamic RAM) for size and density</a:t>
            </a:r>
          </a:p>
          <a:p>
            <a:pPr lvl="1"/>
            <a:r>
              <a:rPr lang="en-US" sz="2000" dirty="0"/>
              <a:t>Slower (typical access times of 50 to 70 ns) </a:t>
            </a:r>
          </a:p>
          <a:p>
            <a:pPr lvl="1"/>
            <a:r>
              <a:rPr lang="en-US" sz="2000" dirty="0"/>
              <a:t>High density (1 transistor cells), lower power, cheaper </a:t>
            </a:r>
          </a:p>
          <a:p>
            <a:pPr lvl="1"/>
            <a:r>
              <a:rPr lang="en-US" sz="2000" dirty="0"/>
              <a:t>Dynamic: needs to be “refreshed” regularly (every ~8 ms)</a:t>
            </a:r>
          </a:p>
          <a:p>
            <a:pPr lvl="2"/>
            <a:r>
              <a:rPr lang="en-US" sz="1800" dirty="0"/>
              <a:t>Consumes 1% to 2% of the active cycles of the DRAM</a:t>
            </a:r>
            <a:endParaRPr lang="en-US" sz="3200" dirty="0"/>
          </a:p>
        </p:txBody>
      </p:sp>
      <p:sp>
        <p:nvSpPr>
          <p:cNvPr id="1498116" name="Rectangle 4"/>
          <p:cNvSpPr>
            <a:spLocks noChangeArrowheads="1"/>
          </p:cNvSpPr>
          <p:nvPr/>
        </p:nvSpPr>
        <p:spPr bwMode="auto">
          <a:xfrm>
            <a:off x="3048000" y="4722324"/>
            <a:ext cx="6229350" cy="246221"/>
          </a:xfrm>
          <a:prstGeom prst="rect">
            <a:avLst/>
          </a:prstGeom>
          <a:noFill/>
          <a:ln w="12700">
            <a:noFill/>
            <a:miter lim="800000"/>
            <a:headEnd/>
            <a:tailEnd/>
          </a:ln>
          <a:effectLst/>
        </p:spPr>
        <p:txBody>
          <a:bodyPr lIns="47625" tIns="19050" rIns="47625" bIns="19050">
            <a:spAutoFit/>
          </a:bodyPr>
          <a:lstStyle/>
          <a:p>
            <a:pPr marL="215504" indent="-215504">
              <a:spcBef>
                <a:spcPts val="450"/>
              </a:spcBef>
              <a:buClr>
                <a:srgbClr val="4F81BD"/>
              </a:buClr>
              <a:buSzPct val="75000"/>
              <a:buFont typeface="Wingdings" pitchFamily="2" charset="2"/>
              <a:buChar char="q"/>
            </a:pPr>
            <a:endParaRPr lang="en-US" sz="1350" dirty="0">
              <a:solidFill>
                <a:prstClr val="black"/>
              </a:solidFill>
              <a:latin typeface="Calibri"/>
            </a:endParaRPr>
          </a:p>
        </p:txBody>
      </p:sp>
      <p:sp>
        <p:nvSpPr>
          <p:cNvPr id="8" name="Slide Number Placeholder 7"/>
          <p:cNvSpPr>
            <a:spLocks noGrp="1"/>
          </p:cNvSpPr>
          <p:nvPr>
            <p:ph type="sldNum" sz="quarter" idx="4"/>
          </p:nvPr>
        </p:nvSpPr>
        <p:spPr>
          <a:xfrm>
            <a:off x="7372350" y="5624514"/>
            <a:ext cx="1600200" cy="273844"/>
          </a:xfrm>
        </p:spPr>
        <p:txBody>
          <a:bodyPr/>
          <a:lstStyle/>
          <a:p>
            <a:fld id="{3CC63E4C-4642-794D-A2FD-70F6B81535F5}"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06657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24703" y="71422"/>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24702" y="1025352"/>
            <a:ext cx="3019297" cy="5832648"/>
          </a:xfrm>
        </p:spPr>
        <p:txBody>
          <a:bodyPr>
            <a:normAutofit fontScale="62500" lnSpcReduction="20000"/>
          </a:bodyPr>
          <a:lstStyle/>
          <a:p>
            <a:r>
              <a:rPr lang="en-US" altLang="zh-CN" dirty="0"/>
              <a:t>Line 4 calculates the offset of the secret from the beginning of the buffer</a:t>
            </a:r>
          </a:p>
          <a:p>
            <a:r>
              <a:rPr lang="en-US" altLang="zh-CN" dirty="0"/>
              <a:t>The offset </a:t>
            </a:r>
            <a:r>
              <a:rPr lang="en-US" altLang="zh-CN" dirty="0" err="1"/>
              <a:t>larger_x</a:t>
            </a:r>
            <a:r>
              <a:rPr lang="en-US" altLang="zh-CN" dirty="0"/>
              <a:t> is larger than 10, and is fed into the </a:t>
            </a:r>
            <a:r>
              <a:rPr lang="en-US" altLang="zh-CN" dirty="0" err="1"/>
              <a:t>restrictedAccess</a:t>
            </a:r>
            <a:r>
              <a:rPr lang="en-US" altLang="zh-CN" dirty="0"/>
              <a:t>() function</a:t>
            </a:r>
          </a:p>
          <a:p>
            <a:r>
              <a:rPr lang="en-US" altLang="zh-CN" dirty="0"/>
              <a:t>“return buffer[x]” will be executed speculatively to return buffer[larger x], which contains the value of the secret. Its effects will be rolled back later, and the correct branch “return 0” will be executed, but buffer[larger x] is left in the cache, and attacker can find it with cache side channel</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1285860"/>
            <a:ext cx="8884096" cy="5500718"/>
          </a:xfrm>
        </p:spPr>
        <p:txBody>
          <a:bodyPr>
            <a:normAutofit fontScale="92500" lnSpcReduction="20000"/>
          </a:bodyPr>
          <a:lstStyle/>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Gu: I do not understand this part. Anyone can help?</a:t>
            </a:r>
            <a:endParaRPr lang="zh-CN" altLang="en-US" dirty="0"/>
          </a:p>
          <a:p>
            <a:endParaRPr lang="zh-CN" altLang="en-US" dirty="0"/>
          </a:p>
        </p:txBody>
      </p:sp>
    </p:spTree>
    <p:extLst>
      <p:ext uri="{BB962C8B-B14F-4D97-AF65-F5344CB8AC3E}">
        <p14:creationId xmlns:p14="http://schemas.microsoft.com/office/powerpoint/2010/main" val="409248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Hint:</a:t>
            </a:r>
          </a:p>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operations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operations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58FDA-517B-4E98-9402-4373185F7E2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90BF9E-CDB7-49F0-BFD9-18D922BC85C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30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5" name="Title 1"/>
          <p:cNvSpPr txBox="1">
            <a:spLocks/>
          </p:cNvSpPr>
          <p:nvPr>
            <p:custDataLst>
              <p:tags r:id="rId1"/>
            </p:custDataLst>
          </p:nvPr>
        </p:nvSpPr>
        <p:spPr>
          <a:xfrm>
            <a:off x="925512" y="361216"/>
            <a:ext cx="7292975" cy="896083"/>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altLang="zh-CN" sz="4000" dirty="0">
                <a:solidFill>
                  <a:schemeClr val="tx1"/>
                </a:solidFill>
              </a:rPr>
              <a:t>Cache Hierarchy</a:t>
            </a:r>
            <a:endParaRPr lang="en-US" sz="4000" dirty="0">
              <a:solidFill>
                <a:schemeClr val="tx1"/>
              </a:solidFill>
            </a:endParaRPr>
          </a:p>
        </p:txBody>
      </p:sp>
      <p:sp>
        <p:nvSpPr>
          <p:cNvPr id="6" name="Text Box 19"/>
          <p:cNvSpPr txBox="1">
            <a:spLocks noChangeArrowheads="1"/>
          </p:cNvSpPr>
          <p:nvPr>
            <p:custDataLst>
              <p:tags r:id="rId2"/>
            </p:custDataLst>
          </p:nvPr>
        </p:nvSpPr>
        <p:spPr bwMode="auto">
          <a:xfrm>
            <a:off x="5411355" y="4097482"/>
            <a:ext cx="3365102" cy="1277370"/>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Larger, slower, cheaper memory, e.g., DRAM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page size: 4KB or larger</a:t>
            </a:r>
          </a:p>
        </p:txBody>
      </p:sp>
      <p:sp>
        <p:nvSpPr>
          <p:cNvPr id="7" name="Text Box 29"/>
          <p:cNvSpPr txBox="1">
            <a:spLocks noChangeArrowheads="1"/>
          </p:cNvSpPr>
          <p:nvPr>
            <p:custDataLst>
              <p:tags r:id="rId3"/>
            </p:custDataLst>
          </p:nvPr>
        </p:nvSpPr>
        <p:spPr bwMode="auto">
          <a:xfrm>
            <a:off x="5403703" y="2655376"/>
            <a:ext cx="3587897" cy="975749"/>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Smaller, faster, more expensive memory, e.g., SRAM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block size: 4 – 16 Bytes</a:t>
            </a:r>
          </a:p>
        </p:txBody>
      </p:sp>
      <p:sp>
        <p:nvSpPr>
          <p:cNvPr id="9" name="Rectangle 8"/>
          <p:cNvSpPr/>
          <p:nvPr/>
        </p:nvSpPr>
        <p:spPr bwMode="auto">
          <a:xfrm>
            <a:off x="2628900" y="4057650"/>
            <a:ext cx="2686050" cy="154305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350" dirty="0">
              <a:solidFill>
                <a:srgbClr val="000000"/>
              </a:solidFill>
              <a:latin typeface="Calibri" pitchFamily="34" charset="0"/>
            </a:endParaRPr>
          </a:p>
        </p:txBody>
      </p:sp>
      <p:sp>
        <p:nvSpPr>
          <p:cNvPr id="10" name="Rectangle 9"/>
          <p:cNvSpPr/>
          <p:nvPr/>
        </p:nvSpPr>
        <p:spPr bwMode="auto">
          <a:xfrm>
            <a:off x="2628900" y="2914650"/>
            <a:ext cx="268605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1" name="Rectangle 10"/>
          <p:cNvSpPr/>
          <p:nvPr/>
        </p:nvSpPr>
        <p:spPr bwMode="auto">
          <a:xfrm>
            <a:off x="274320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0</a:t>
            </a:r>
          </a:p>
        </p:txBody>
      </p:sp>
      <p:sp>
        <p:nvSpPr>
          <p:cNvPr id="12" name="Rectangle 11"/>
          <p:cNvSpPr/>
          <p:nvPr/>
        </p:nvSpPr>
        <p:spPr bwMode="auto">
          <a:xfrm>
            <a:off x="337185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a:t>
            </a:r>
          </a:p>
        </p:txBody>
      </p:sp>
      <p:sp>
        <p:nvSpPr>
          <p:cNvPr id="13" name="Rectangle 12"/>
          <p:cNvSpPr/>
          <p:nvPr/>
        </p:nvSpPr>
        <p:spPr bwMode="auto">
          <a:xfrm>
            <a:off x="400050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2</a:t>
            </a:r>
          </a:p>
        </p:txBody>
      </p:sp>
      <p:sp>
        <p:nvSpPr>
          <p:cNvPr id="14" name="Rectangle 13"/>
          <p:cNvSpPr/>
          <p:nvPr/>
        </p:nvSpPr>
        <p:spPr bwMode="auto">
          <a:xfrm>
            <a:off x="462915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15" name="Rectangle 14"/>
          <p:cNvSpPr/>
          <p:nvPr/>
        </p:nvSpPr>
        <p:spPr bwMode="auto">
          <a:xfrm>
            <a:off x="274320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4</a:t>
            </a:r>
          </a:p>
        </p:txBody>
      </p:sp>
      <p:sp>
        <p:nvSpPr>
          <p:cNvPr id="16" name="Rectangle 15"/>
          <p:cNvSpPr/>
          <p:nvPr/>
        </p:nvSpPr>
        <p:spPr bwMode="auto">
          <a:xfrm>
            <a:off x="337185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5</a:t>
            </a:r>
          </a:p>
        </p:txBody>
      </p:sp>
      <p:sp>
        <p:nvSpPr>
          <p:cNvPr id="17" name="Rectangle 16"/>
          <p:cNvSpPr/>
          <p:nvPr/>
        </p:nvSpPr>
        <p:spPr bwMode="auto">
          <a:xfrm>
            <a:off x="400050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6</a:t>
            </a:r>
          </a:p>
        </p:txBody>
      </p:sp>
      <p:sp>
        <p:nvSpPr>
          <p:cNvPr id="18" name="Rectangle 17"/>
          <p:cNvSpPr/>
          <p:nvPr/>
        </p:nvSpPr>
        <p:spPr bwMode="auto">
          <a:xfrm>
            <a:off x="462915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19" name="Rectangle 18"/>
          <p:cNvSpPr/>
          <p:nvPr/>
        </p:nvSpPr>
        <p:spPr bwMode="auto">
          <a:xfrm>
            <a:off x="274320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8</a:t>
            </a:r>
          </a:p>
        </p:txBody>
      </p:sp>
      <p:sp>
        <p:nvSpPr>
          <p:cNvPr id="20" name="Rectangle 19"/>
          <p:cNvSpPr/>
          <p:nvPr/>
        </p:nvSpPr>
        <p:spPr bwMode="auto">
          <a:xfrm>
            <a:off x="337185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21" name="Rectangle 20"/>
          <p:cNvSpPr/>
          <p:nvPr/>
        </p:nvSpPr>
        <p:spPr bwMode="auto">
          <a:xfrm>
            <a:off x="400050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10</a:t>
            </a:r>
          </a:p>
        </p:txBody>
      </p:sp>
      <p:sp>
        <p:nvSpPr>
          <p:cNvPr id="22" name="Rectangle 21"/>
          <p:cNvSpPr/>
          <p:nvPr/>
        </p:nvSpPr>
        <p:spPr bwMode="auto">
          <a:xfrm>
            <a:off x="462915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11</a:t>
            </a:r>
          </a:p>
        </p:txBody>
      </p:sp>
      <p:sp>
        <p:nvSpPr>
          <p:cNvPr id="23" name="Rectangle 22"/>
          <p:cNvSpPr/>
          <p:nvPr/>
        </p:nvSpPr>
        <p:spPr bwMode="auto">
          <a:xfrm>
            <a:off x="274320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12</a:t>
            </a:r>
          </a:p>
        </p:txBody>
      </p:sp>
      <p:sp>
        <p:nvSpPr>
          <p:cNvPr id="24" name="Rectangle 23"/>
          <p:cNvSpPr/>
          <p:nvPr/>
        </p:nvSpPr>
        <p:spPr bwMode="auto">
          <a:xfrm>
            <a:off x="337185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13</a:t>
            </a:r>
          </a:p>
        </p:txBody>
      </p:sp>
      <p:sp>
        <p:nvSpPr>
          <p:cNvPr id="25" name="Rectangle 24"/>
          <p:cNvSpPr/>
          <p:nvPr/>
        </p:nvSpPr>
        <p:spPr bwMode="auto">
          <a:xfrm>
            <a:off x="400050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26" name="Rectangle 25"/>
          <p:cNvSpPr/>
          <p:nvPr/>
        </p:nvSpPr>
        <p:spPr bwMode="auto">
          <a:xfrm>
            <a:off x="462915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15</a:t>
            </a:r>
          </a:p>
        </p:txBody>
      </p:sp>
      <p:cxnSp>
        <p:nvCxnSpPr>
          <p:cNvPr id="27" name="Straight Connector 26"/>
          <p:cNvCxnSpPr/>
          <p:nvPr/>
        </p:nvCxnSpPr>
        <p:spPr bwMode="auto">
          <a:xfrm>
            <a:off x="2914650" y="5429250"/>
            <a:ext cx="2286000" cy="1108"/>
          </a:xfrm>
          <a:prstGeom prst="line">
            <a:avLst/>
          </a:prstGeom>
          <a:noFill/>
          <a:ln w="88900" cap="rnd" cmpd="sng" algn="ctr">
            <a:solidFill>
              <a:srgbClr val="000000"/>
            </a:solidFill>
            <a:prstDash val="sysDot"/>
            <a:round/>
            <a:headEnd type="none" w="med" len="med"/>
            <a:tailEnd type="none" w="med" len="med"/>
          </a:ln>
          <a:effectLst/>
        </p:spPr>
      </p:cxnSp>
      <p:sp>
        <p:nvSpPr>
          <p:cNvPr id="28" name="Rectangle 27"/>
          <p:cNvSpPr/>
          <p:nvPr/>
        </p:nvSpPr>
        <p:spPr bwMode="auto">
          <a:xfrm>
            <a:off x="274320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29" name="Rectangle 28"/>
          <p:cNvSpPr/>
          <p:nvPr/>
        </p:nvSpPr>
        <p:spPr bwMode="auto">
          <a:xfrm>
            <a:off x="337185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30" name="Rectangle 29"/>
          <p:cNvSpPr/>
          <p:nvPr/>
        </p:nvSpPr>
        <p:spPr bwMode="auto">
          <a:xfrm>
            <a:off x="400050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31" name="Rectangle 30"/>
          <p:cNvSpPr/>
          <p:nvPr/>
        </p:nvSpPr>
        <p:spPr bwMode="auto">
          <a:xfrm>
            <a:off x="462915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32" name="TextBox 29"/>
          <p:cNvSpPr txBox="1"/>
          <p:nvPr/>
        </p:nvSpPr>
        <p:spPr>
          <a:xfrm>
            <a:off x="1791724" y="2971800"/>
            <a:ext cx="755335"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Cache</a:t>
            </a:r>
          </a:p>
        </p:txBody>
      </p:sp>
      <p:sp>
        <p:nvSpPr>
          <p:cNvPr id="33" name="TextBox 30"/>
          <p:cNvSpPr txBox="1"/>
          <p:nvPr/>
        </p:nvSpPr>
        <p:spPr>
          <a:xfrm>
            <a:off x="1543051" y="4114800"/>
            <a:ext cx="1004827"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Memory</a:t>
            </a:r>
          </a:p>
        </p:txBody>
      </p:sp>
      <p:sp>
        <p:nvSpPr>
          <p:cNvPr id="34" name="Rectangle 33"/>
          <p:cNvSpPr/>
          <p:nvPr/>
        </p:nvSpPr>
        <p:spPr bwMode="auto">
          <a:xfrm>
            <a:off x="4000500" y="3029498"/>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b="1" dirty="0">
                <a:solidFill>
                  <a:srgbClr val="000000"/>
                </a:solidFill>
                <a:latin typeface="Calibri" pitchFamily="34" charset="0"/>
              </a:rPr>
              <a:t>14</a:t>
            </a:r>
          </a:p>
        </p:txBody>
      </p:sp>
      <p:sp>
        <p:nvSpPr>
          <p:cNvPr id="36" name="Up-Down Arrow 35"/>
          <p:cNvSpPr/>
          <p:nvPr/>
        </p:nvSpPr>
        <p:spPr bwMode="auto">
          <a:xfrm>
            <a:off x="3714750" y="3361643"/>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37" name="Rectangle 36"/>
          <p:cNvSpPr/>
          <p:nvPr/>
        </p:nvSpPr>
        <p:spPr bwMode="auto">
          <a:xfrm>
            <a:off x="3455988" y="1885950"/>
            <a:ext cx="102870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altLang="zh-CN" sz="1800" dirty="0">
                <a:solidFill>
                  <a:srgbClr val="000000"/>
                </a:solidFill>
                <a:latin typeface="Calibri" pitchFamily="34" charset="0"/>
              </a:rPr>
              <a:t>CPU</a:t>
            </a:r>
            <a:endParaRPr lang="en-US" sz="1800" dirty="0">
              <a:solidFill>
                <a:srgbClr val="000000"/>
              </a:solidFill>
              <a:latin typeface="Calibri" pitchFamily="34" charset="0"/>
            </a:endParaRPr>
          </a:p>
        </p:txBody>
      </p:sp>
    </p:spTree>
    <p:extLst>
      <p:ext uri="{BB962C8B-B14F-4D97-AF65-F5344CB8AC3E}">
        <p14:creationId xmlns:p14="http://schemas.microsoft.com/office/powerpoint/2010/main" val="214231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5" name="Title 1"/>
          <p:cNvSpPr txBox="1">
            <a:spLocks/>
          </p:cNvSpPr>
          <p:nvPr>
            <p:custDataLst>
              <p:tags r:id="rId1"/>
            </p:custDataLst>
          </p:nvPr>
        </p:nvSpPr>
        <p:spPr>
          <a:xfrm>
            <a:off x="814306" y="276029"/>
            <a:ext cx="7292975" cy="1044499"/>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sz="4000" dirty="0">
                <a:solidFill>
                  <a:schemeClr val="tx1"/>
                </a:solidFill>
              </a:rPr>
              <a:t>Cache Hit</a:t>
            </a:r>
          </a:p>
        </p:txBody>
      </p:sp>
      <p:sp>
        <p:nvSpPr>
          <p:cNvPr id="6" name="Text Box 29"/>
          <p:cNvSpPr txBox="1">
            <a:spLocks noChangeArrowheads="1"/>
          </p:cNvSpPr>
          <p:nvPr>
            <p:custDataLst>
              <p:tags r:id="rId2"/>
            </p:custDataLst>
          </p:nvPr>
        </p:nvSpPr>
        <p:spPr bwMode="auto">
          <a:xfrm>
            <a:off x="5582819" y="2042913"/>
            <a:ext cx="2118592" cy="297101"/>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Data in block b is needed</a:t>
            </a:r>
          </a:p>
        </p:txBody>
      </p:sp>
      <p:sp>
        <p:nvSpPr>
          <p:cNvPr id="7" name="Text Box 29"/>
          <p:cNvSpPr txBox="1">
            <a:spLocks noChangeArrowheads="1"/>
          </p:cNvSpPr>
          <p:nvPr>
            <p:custDataLst>
              <p:tags r:id="rId3"/>
            </p:custDataLst>
          </p:nvPr>
        </p:nvSpPr>
        <p:spPr bwMode="auto">
          <a:xfrm>
            <a:off x="5595071" y="2514601"/>
            <a:ext cx="1611209" cy="523317"/>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Block b is in cache:</a:t>
            </a:r>
          </a:p>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i="1" dirty="0">
                <a:solidFill>
                  <a:srgbClr val="C00000"/>
                </a:solidFill>
                <a:latin typeface="Calibri" pitchFamily="34" charset="0"/>
              </a:rPr>
              <a:t>Hit!</a:t>
            </a:r>
            <a:endParaRPr lang="en-GB" sz="1500" b="1" i="1" dirty="0">
              <a:solidFill>
                <a:srgbClr val="C00000"/>
              </a:solidFill>
              <a:latin typeface="Calibri" pitchFamily="34" charset="0"/>
            </a:endParaRPr>
          </a:p>
        </p:txBody>
      </p:sp>
      <p:sp>
        <p:nvSpPr>
          <p:cNvPr id="8" name="Text Box 29"/>
          <p:cNvSpPr txBox="1">
            <a:spLocks noChangeArrowheads="1"/>
          </p:cNvSpPr>
          <p:nvPr>
            <p:custDataLst>
              <p:tags r:id="rId4"/>
            </p:custDataLst>
          </p:nvPr>
        </p:nvSpPr>
        <p:spPr bwMode="auto">
          <a:xfrm>
            <a:off x="5600701" y="3257551"/>
            <a:ext cx="3622594" cy="297101"/>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Data is loaded from cache into CPU register </a:t>
            </a:r>
          </a:p>
        </p:txBody>
      </p:sp>
      <p:sp>
        <p:nvSpPr>
          <p:cNvPr id="9" name="Up-Down Arrow 8"/>
          <p:cNvSpPr/>
          <p:nvPr/>
        </p:nvSpPr>
        <p:spPr bwMode="auto">
          <a:xfrm>
            <a:off x="3714750" y="2340014"/>
            <a:ext cx="514350" cy="584843"/>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0" name="Up-Down Arrow 9"/>
          <p:cNvSpPr/>
          <p:nvPr/>
        </p:nvSpPr>
        <p:spPr bwMode="auto">
          <a:xfrm>
            <a:off x="3714750" y="3361643"/>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1" name="Rectangle 10"/>
          <p:cNvSpPr/>
          <p:nvPr/>
        </p:nvSpPr>
        <p:spPr bwMode="auto">
          <a:xfrm>
            <a:off x="2628900" y="4057650"/>
            <a:ext cx="2686050" cy="154305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350" dirty="0">
              <a:solidFill>
                <a:srgbClr val="000000"/>
              </a:solidFill>
              <a:latin typeface="Calibri" pitchFamily="34" charset="0"/>
            </a:endParaRPr>
          </a:p>
        </p:txBody>
      </p:sp>
      <p:sp>
        <p:nvSpPr>
          <p:cNvPr id="12" name="Rectangle 11"/>
          <p:cNvSpPr/>
          <p:nvPr/>
        </p:nvSpPr>
        <p:spPr bwMode="auto">
          <a:xfrm>
            <a:off x="2628900" y="2914650"/>
            <a:ext cx="268605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3" name="Rectangle 12"/>
          <p:cNvSpPr/>
          <p:nvPr/>
        </p:nvSpPr>
        <p:spPr bwMode="auto">
          <a:xfrm>
            <a:off x="274320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0</a:t>
            </a:r>
          </a:p>
        </p:txBody>
      </p:sp>
      <p:sp>
        <p:nvSpPr>
          <p:cNvPr id="14" name="Rectangle 13"/>
          <p:cNvSpPr/>
          <p:nvPr/>
        </p:nvSpPr>
        <p:spPr bwMode="auto">
          <a:xfrm>
            <a:off x="337185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a:t>
            </a:r>
          </a:p>
        </p:txBody>
      </p:sp>
      <p:sp>
        <p:nvSpPr>
          <p:cNvPr id="15" name="Rectangle 14"/>
          <p:cNvSpPr/>
          <p:nvPr/>
        </p:nvSpPr>
        <p:spPr bwMode="auto">
          <a:xfrm>
            <a:off x="400050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2</a:t>
            </a:r>
          </a:p>
        </p:txBody>
      </p:sp>
      <p:sp>
        <p:nvSpPr>
          <p:cNvPr id="16" name="Rectangle 15"/>
          <p:cNvSpPr/>
          <p:nvPr/>
        </p:nvSpPr>
        <p:spPr bwMode="auto">
          <a:xfrm>
            <a:off x="4629150" y="4171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17" name="Rectangle 16"/>
          <p:cNvSpPr/>
          <p:nvPr/>
        </p:nvSpPr>
        <p:spPr bwMode="auto">
          <a:xfrm>
            <a:off x="274320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4</a:t>
            </a:r>
          </a:p>
        </p:txBody>
      </p:sp>
      <p:sp>
        <p:nvSpPr>
          <p:cNvPr id="18" name="Rectangle 17"/>
          <p:cNvSpPr/>
          <p:nvPr/>
        </p:nvSpPr>
        <p:spPr bwMode="auto">
          <a:xfrm>
            <a:off x="337185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5</a:t>
            </a:r>
          </a:p>
        </p:txBody>
      </p:sp>
      <p:sp>
        <p:nvSpPr>
          <p:cNvPr id="19" name="Rectangle 18"/>
          <p:cNvSpPr/>
          <p:nvPr/>
        </p:nvSpPr>
        <p:spPr bwMode="auto">
          <a:xfrm>
            <a:off x="400050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6</a:t>
            </a:r>
          </a:p>
        </p:txBody>
      </p:sp>
      <p:sp>
        <p:nvSpPr>
          <p:cNvPr id="20" name="Rectangle 19"/>
          <p:cNvSpPr/>
          <p:nvPr/>
        </p:nvSpPr>
        <p:spPr bwMode="auto">
          <a:xfrm>
            <a:off x="4629150" y="44577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21" name="Rectangle 20"/>
          <p:cNvSpPr/>
          <p:nvPr/>
        </p:nvSpPr>
        <p:spPr bwMode="auto">
          <a:xfrm>
            <a:off x="274320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8</a:t>
            </a:r>
          </a:p>
        </p:txBody>
      </p:sp>
      <p:sp>
        <p:nvSpPr>
          <p:cNvPr id="22" name="Rectangle 21"/>
          <p:cNvSpPr/>
          <p:nvPr/>
        </p:nvSpPr>
        <p:spPr bwMode="auto">
          <a:xfrm>
            <a:off x="337185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23" name="Rectangle 22"/>
          <p:cNvSpPr/>
          <p:nvPr/>
        </p:nvSpPr>
        <p:spPr bwMode="auto">
          <a:xfrm>
            <a:off x="400050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10</a:t>
            </a:r>
          </a:p>
        </p:txBody>
      </p:sp>
      <p:sp>
        <p:nvSpPr>
          <p:cNvPr id="24" name="Rectangle 23"/>
          <p:cNvSpPr/>
          <p:nvPr/>
        </p:nvSpPr>
        <p:spPr bwMode="auto">
          <a:xfrm>
            <a:off x="4629150" y="47434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11</a:t>
            </a:r>
          </a:p>
        </p:txBody>
      </p:sp>
      <p:sp>
        <p:nvSpPr>
          <p:cNvPr id="25" name="Rectangle 24"/>
          <p:cNvSpPr/>
          <p:nvPr/>
        </p:nvSpPr>
        <p:spPr bwMode="auto">
          <a:xfrm>
            <a:off x="274320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12</a:t>
            </a:r>
          </a:p>
        </p:txBody>
      </p:sp>
      <p:sp>
        <p:nvSpPr>
          <p:cNvPr id="26" name="Rectangle 25"/>
          <p:cNvSpPr/>
          <p:nvPr/>
        </p:nvSpPr>
        <p:spPr bwMode="auto">
          <a:xfrm>
            <a:off x="337185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13</a:t>
            </a:r>
          </a:p>
        </p:txBody>
      </p:sp>
      <p:sp>
        <p:nvSpPr>
          <p:cNvPr id="27" name="Rectangle 26"/>
          <p:cNvSpPr/>
          <p:nvPr/>
        </p:nvSpPr>
        <p:spPr bwMode="auto">
          <a:xfrm>
            <a:off x="400050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28" name="Rectangle 27"/>
          <p:cNvSpPr/>
          <p:nvPr/>
        </p:nvSpPr>
        <p:spPr bwMode="auto">
          <a:xfrm>
            <a:off x="4629150" y="502920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15</a:t>
            </a:r>
          </a:p>
        </p:txBody>
      </p:sp>
      <p:cxnSp>
        <p:nvCxnSpPr>
          <p:cNvPr id="29" name="Straight Connector 28"/>
          <p:cNvCxnSpPr/>
          <p:nvPr/>
        </p:nvCxnSpPr>
        <p:spPr bwMode="auto">
          <a:xfrm>
            <a:off x="2914650" y="5429250"/>
            <a:ext cx="2286000" cy="1108"/>
          </a:xfrm>
          <a:prstGeom prst="line">
            <a:avLst/>
          </a:prstGeom>
          <a:noFill/>
          <a:ln w="88900" cap="rnd" cmpd="sng" algn="ctr">
            <a:solidFill>
              <a:srgbClr val="000000"/>
            </a:solidFill>
            <a:prstDash val="sysDot"/>
            <a:round/>
            <a:headEnd type="none" w="med" len="med"/>
            <a:tailEnd type="none" w="med" len="med"/>
          </a:ln>
          <a:effectLst/>
        </p:spPr>
      </p:cxnSp>
      <p:sp>
        <p:nvSpPr>
          <p:cNvPr id="30" name="Rectangle 29"/>
          <p:cNvSpPr/>
          <p:nvPr/>
        </p:nvSpPr>
        <p:spPr bwMode="auto">
          <a:xfrm>
            <a:off x="274320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31" name="Rectangle 30"/>
          <p:cNvSpPr/>
          <p:nvPr/>
        </p:nvSpPr>
        <p:spPr bwMode="auto">
          <a:xfrm>
            <a:off x="337185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32" name="Rectangle 31"/>
          <p:cNvSpPr/>
          <p:nvPr/>
        </p:nvSpPr>
        <p:spPr bwMode="auto">
          <a:xfrm>
            <a:off x="400050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33" name="Rectangle 32"/>
          <p:cNvSpPr/>
          <p:nvPr/>
        </p:nvSpPr>
        <p:spPr bwMode="auto">
          <a:xfrm>
            <a:off x="4629150" y="30289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34" name="TextBox 29"/>
          <p:cNvSpPr txBox="1"/>
          <p:nvPr/>
        </p:nvSpPr>
        <p:spPr>
          <a:xfrm>
            <a:off x="1791724" y="2971800"/>
            <a:ext cx="755335"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Cache</a:t>
            </a:r>
          </a:p>
        </p:txBody>
      </p:sp>
      <p:sp>
        <p:nvSpPr>
          <p:cNvPr id="35" name="TextBox 30"/>
          <p:cNvSpPr txBox="1"/>
          <p:nvPr/>
        </p:nvSpPr>
        <p:spPr>
          <a:xfrm>
            <a:off x="1543051" y="4114800"/>
            <a:ext cx="1004827"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Memory</a:t>
            </a:r>
          </a:p>
        </p:txBody>
      </p:sp>
      <p:sp>
        <p:nvSpPr>
          <p:cNvPr id="36" name="Rectangle 35"/>
          <p:cNvSpPr/>
          <p:nvPr/>
        </p:nvSpPr>
        <p:spPr>
          <a:xfrm>
            <a:off x="4174338" y="2424995"/>
            <a:ext cx="935705" cy="276999"/>
          </a:xfrm>
          <a:prstGeom prst="rect">
            <a:avLst/>
          </a:prstGeom>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sz="1200" dirty="0">
                <a:latin typeface="Calibri" pitchFamily="34" charset="0"/>
              </a:rPr>
              <a:t>Request: 14</a:t>
            </a:r>
          </a:p>
        </p:txBody>
      </p:sp>
      <p:sp>
        <p:nvSpPr>
          <p:cNvPr id="37" name="Rectangle 36"/>
          <p:cNvSpPr/>
          <p:nvPr/>
        </p:nvSpPr>
        <p:spPr bwMode="auto">
          <a:xfrm>
            <a:off x="4000500" y="3029498"/>
            <a:ext cx="571500" cy="228600"/>
          </a:xfrm>
          <a:prstGeom prst="rect">
            <a:avLst/>
          </a:prstGeom>
          <a:solidFill>
            <a:srgbClr val="FF9999"/>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38" name="Rectangle 37"/>
          <p:cNvSpPr/>
          <p:nvPr/>
        </p:nvSpPr>
        <p:spPr bwMode="auto">
          <a:xfrm>
            <a:off x="3455988" y="1885950"/>
            <a:ext cx="102870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altLang="zh-CN" sz="1800" dirty="0">
                <a:solidFill>
                  <a:srgbClr val="000000"/>
                </a:solidFill>
                <a:latin typeface="Calibri" pitchFamily="34" charset="0"/>
              </a:rPr>
              <a:t>CPU</a:t>
            </a:r>
            <a:endParaRPr lang="en-US" sz="1800" dirty="0">
              <a:solidFill>
                <a:srgbClr val="000000"/>
              </a:solidFill>
              <a:latin typeface="Calibri" pitchFamily="34" charset="0"/>
            </a:endParaRPr>
          </a:p>
        </p:txBody>
      </p:sp>
    </p:spTree>
    <p:extLst>
      <p:ext uri="{BB962C8B-B14F-4D97-AF65-F5344CB8AC3E}">
        <p14:creationId xmlns:p14="http://schemas.microsoft.com/office/powerpoint/2010/main" val="27468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3CC63E4C-4642-794D-A2FD-70F6B81535F5}" type="slidenum">
              <a:rPr lang="en-US" smtClean="0"/>
              <a:pPr/>
              <a:t>7</a:t>
            </a:fld>
            <a:endParaRPr lang="en-US" dirty="0"/>
          </a:p>
        </p:txBody>
      </p:sp>
      <p:sp>
        <p:nvSpPr>
          <p:cNvPr id="8" name="Rectangle 7"/>
          <p:cNvSpPr/>
          <p:nvPr>
            <p:custDataLst>
              <p:tags r:id="rId1"/>
            </p:custDataLst>
          </p:nvPr>
        </p:nvSpPr>
        <p:spPr bwMode="auto">
          <a:xfrm>
            <a:off x="2571750" y="4057650"/>
            <a:ext cx="2686050" cy="154305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endParaRPr lang="en-US" b="1" dirty="0">
              <a:solidFill>
                <a:srgbClr val="000000"/>
              </a:solidFill>
              <a:latin typeface="Calibri" pitchFamily="34" charset="0"/>
            </a:endParaRPr>
          </a:p>
        </p:txBody>
      </p:sp>
      <p:sp>
        <p:nvSpPr>
          <p:cNvPr id="9" name="Rectangle 8"/>
          <p:cNvSpPr/>
          <p:nvPr>
            <p:custDataLst>
              <p:tags r:id="rId2"/>
            </p:custDataLst>
          </p:nvPr>
        </p:nvSpPr>
        <p:spPr bwMode="auto">
          <a:xfrm>
            <a:off x="2571750" y="2914650"/>
            <a:ext cx="268605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endParaRPr lang="en-US" b="1" dirty="0">
              <a:solidFill>
                <a:srgbClr val="000000"/>
              </a:solidFill>
              <a:latin typeface="Calibri" pitchFamily="34" charset="0"/>
            </a:endParaRPr>
          </a:p>
        </p:txBody>
      </p:sp>
      <p:sp>
        <p:nvSpPr>
          <p:cNvPr id="10" name="Rectangle 9"/>
          <p:cNvSpPr/>
          <p:nvPr>
            <p:custDataLst>
              <p:tags r:id="rId3"/>
            </p:custDataLst>
          </p:nvPr>
        </p:nvSpPr>
        <p:spPr bwMode="auto">
          <a:xfrm>
            <a:off x="2686050" y="4171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0</a:t>
            </a:r>
          </a:p>
        </p:txBody>
      </p:sp>
      <p:sp>
        <p:nvSpPr>
          <p:cNvPr id="11" name="Rectangle 10"/>
          <p:cNvSpPr/>
          <p:nvPr>
            <p:custDataLst>
              <p:tags r:id="rId4"/>
            </p:custDataLst>
          </p:nvPr>
        </p:nvSpPr>
        <p:spPr bwMode="auto">
          <a:xfrm>
            <a:off x="3314700" y="4171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a:t>
            </a:r>
          </a:p>
        </p:txBody>
      </p:sp>
      <p:sp>
        <p:nvSpPr>
          <p:cNvPr id="12" name="Rectangle 11"/>
          <p:cNvSpPr/>
          <p:nvPr>
            <p:custDataLst>
              <p:tags r:id="rId5"/>
            </p:custDataLst>
          </p:nvPr>
        </p:nvSpPr>
        <p:spPr bwMode="auto">
          <a:xfrm>
            <a:off x="3943350" y="4171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2</a:t>
            </a:r>
          </a:p>
        </p:txBody>
      </p:sp>
      <p:sp>
        <p:nvSpPr>
          <p:cNvPr id="13" name="Rectangle 12"/>
          <p:cNvSpPr/>
          <p:nvPr>
            <p:custDataLst>
              <p:tags r:id="rId6"/>
            </p:custDataLst>
          </p:nvPr>
        </p:nvSpPr>
        <p:spPr bwMode="auto">
          <a:xfrm>
            <a:off x="4572000" y="4171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3</a:t>
            </a:r>
          </a:p>
        </p:txBody>
      </p:sp>
      <p:sp>
        <p:nvSpPr>
          <p:cNvPr id="14" name="Rectangle 13"/>
          <p:cNvSpPr/>
          <p:nvPr>
            <p:custDataLst>
              <p:tags r:id="rId7"/>
            </p:custDataLst>
          </p:nvPr>
        </p:nvSpPr>
        <p:spPr bwMode="auto">
          <a:xfrm>
            <a:off x="2686050" y="44577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4</a:t>
            </a:r>
          </a:p>
        </p:txBody>
      </p:sp>
      <p:sp>
        <p:nvSpPr>
          <p:cNvPr id="15" name="Rectangle 14"/>
          <p:cNvSpPr/>
          <p:nvPr>
            <p:custDataLst>
              <p:tags r:id="rId8"/>
            </p:custDataLst>
          </p:nvPr>
        </p:nvSpPr>
        <p:spPr bwMode="auto">
          <a:xfrm>
            <a:off x="3314700" y="44577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5</a:t>
            </a:r>
          </a:p>
        </p:txBody>
      </p:sp>
      <p:sp>
        <p:nvSpPr>
          <p:cNvPr id="16" name="Rectangle 15"/>
          <p:cNvSpPr/>
          <p:nvPr>
            <p:custDataLst>
              <p:tags r:id="rId9"/>
            </p:custDataLst>
          </p:nvPr>
        </p:nvSpPr>
        <p:spPr bwMode="auto">
          <a:xfrm>
            <a:off x="3943350" y="44577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6</a:t>
            </a:r>
          </a:p>
        </p:txBody>
      </p:sp>
      <p:sp>
        <p:nvSpPr>
          <p:cNvPr id="17" name="Rectangle 16"/>
          <p:cNvSpPr/>
          <p:nvPr>
            <p:custDataLst>
              <p:tags r:id="rId10"/>
            </p:custDataLst>
          </p:nvPr>
        </p:nvSpPr>
        <p:spPr bwMode="auto">
          <a:xfrm>
            <a:off x="4572000" y="44577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7</a:t>
            </a:r>
          </a:p>
        </p:txBody>
      </p:sp>
      <p:sp>
        <p:nvSpPr>
          <p:cNvPr id="18" name="Rectangle 17"/>
          <p:cNvSpPr/>
          <p:nvPr>
            <p:custDataLst>
              <p:tags r:id="rId11"/>
            </p:custDataLst>
          </p:nvPr>
        </p:nvSpPr>
        <p:spPr bwMode="auto">
          <a:xfrm>
            <a:off x="2686050" y="47434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8</a:t>
            </a:r>
          </a:p>
        </p:txBody>
      </p:sp>
      <p:sp>
        <p:nvSpPr>
          <p:cNvPr id="19" name="Rectangle 18"/>
          <p:cNvSpPr/>
          <p:nvPr>
            <p:custDataLst>
              <p:tags r:id="rId12"/>
            </p:custDataLst>
          </p:nvPr>
        </p:nvSpPr>
        <p:spPr bwMode="auto">
          <a:xfrm>
            <a:off x="3314700" y="47434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9</a:t>
            </a:r>
          </a:p>
        </p:txBody>
      </p:sp>
      <p:sp>
        <p:nvSpPr>
          <p:cNvPr id="20" name="Rectangle 19"/>
          <p:cNvSpPr/>
          <p:nvPr>
            <p:custDataLst>
              <p:tags r:id="rId13"/>
            </p:custDataLst>
          </p:nvPr>
        </p:nvSpPr>
        <p:spPr bwMode="auto">
          <a:xfrm>
            <a:off x="3943350" y="47434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10</a:t>
            </a:r>
          </a:p>
        </p:txBody>
      </p:sp>
      <p:sp>
        <p:nvSpPr>
          <p:cNvPr id="21" name="Rectangle 20"/>
          <p:cNvSpPr/>
          <p:nvPr>
            <p:custDataLst>
              <p:tags r:id="rId14"/>
            </p:custDataLst>
          </p:nvPr>
        </p:nvSpPr>
        <p:spPr bwMode="auto">
          <a:xfrm>
            <a:off x="4572000" y="47434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11</a:t>
            </a:r>
          </a:p>
        </p:txBody>
      </p:sp>
      <p:sp>
        <p:nvSpPr>
          <p:cNvPr id="22" name="Rectangle 21"/>
          <p:cNvSpPr/>
          <p:nvPr>
            <p:custDataLst>
              <p:tags r:id="rId15"/>
            </p:custDataLst>
          </p:nvPr>
        </p:nvSpPr>
        <p:spPr bwMode="auto">
          <a:xfrm>
            <a:off x="2686050" y="50292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12</a:t>
            </a:r>
          </a:p>
        </p:txBody>
      </p:sp>
      <p:sp>
        <p:nvSpPr>
          <p:cNvPr id="23" name="Rectangle 22"/>
          <p:cNvSpPr/>
          <p:nvPr>
            <p:custDataLst>
              <p:tags r:id="rId16"/>
            </p:custDataLst>
          </p:nvPr>
        </p:nvSpPr>
        <p:spPr bwMode="auto">
          <a:xfrm>
            <a:off x="3314700" y="50292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13</a:t>
            </a:r>
          </a:p>
        </p:txBody>
      </p:sp>
      <p:sp>
        <p:nvSpPr>
          <p:cNvPr id="24" name="Rectangle 23"/>
          <p:cNvSpPr/>
          <p:nvPr>
            <p:custDataLst>
              <p:tags r:id="rId17"/>
            </p:custDataLst>
          </p:nvPr>
        </p:nvSpPr>
        <p:spPr bwMode="auto">
          <a:xfrm>
            <a:off x="3943350" y="50292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14</a:t>
            </a:r>
          </a:p>
        </p:txBody>
      </p:sp>
      <p:sp>
        <p:nvSpPr>
          <p:cNvPr id="25" name="Rectangle 24"/>
          <p:cNvSpPr/>
          <p:nvPr>
            <p:custDataLst>
              <p:tags r:id="rId18"/>
            </p:custDataLst>
          </p:nvPr>
        </p:nvSpPr>
        <p:spPr bwMode="auto">
          <a:xfrm>
            <a:off x="4572000" y="502920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15</a:t>
            </a:r>
          </a:p>
        </p:txBody>
      </p:sp>
      <p:cxnSp>
        <p:nvCxnSpPr>
          <p:cNvPr id="26" name="Straight Connector 25"/>
          <p:cNvCxnSpPr/>
          <p:nvPr>
            <p:custDataLst>
              <p:tags r:id="rId19"/>
            </p:custDataLst>
          </p:nvPr>
        </p:nvCxnSpPr>
        <p:spPr bwMode="auto">
          <a:xfrm>
            <a:off x="2857500" y="5429251"/>
            <a:ext cx="2286000" cy="1108"/>
          </a:xfrm>
          <a:prstGeom prst="line">
            <a:avLst/>
          </a:prstGeom>
          <a:noFill/>
          <a:ln w="88900" cap="rnd" cmpd="sng" algn="ctr">
            <a:solidFill>
              <a:schemeClr val="tx1"/>
            </a:solidFill>
            <a:prstDash val="sysDot"/>
            <a:round/>
            <a:headEnd type="none" w="med" len="med"/>
            <a:tailEnd type="none" w="med" len="med"/>
          </a:ln>
          <a:effectLst/>
        </p:spPr>
      </p:cxnSp>
      <p:sp>
        <p:nvSpPr>
          <p:cNvPr id="27" name="Rectangle 26"/>
          <p:cNvSpPr/>
          <p:nvPr>
            <p:custDataLst>
              <p:tags r:id="rId20"/>
            </p:custDataLst>
          </p:nvPr>
        </p:nvSpPr>
        <p:spPr bwMode="auto">
          <a:xfrm>
            <a:off x="2686050" y="3028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7</a:t>
            </a:r>
          </a:p>
        </p:txBody>
      </p:sp>
      <p:sp>
        <p:nvSpPr>
          <p:cNvPr id="28" name="Rectangle 27"/>
          <p:cNvSpPr/>
          <p:nvPr>
            <p:custDataLst>
              <p:tags r:id="rId21"/>
            </p:custDataLst>
          </p:nvPr>
        </p:nvSpPr>
        <p:spPr bwMode="auto">
          <a:xfrm>
            <a:off x="3314700" y="3028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9</a:t>
            </a:r>
          </a:p>
        </p:txBody>
      </p:sp>
      <p:sp>
        <p:nvSpPr>
          <p:cNvPr id="29" name="Rectangle 28"/>
          <p:cNvSpPr/>
          <p:nvPr>
            <p:custDataLst>
              <p:tags r:id="rId22"/>
            </p:custDataLst>
          </p:nvPr>
        </p:nvSpPr>
        <p:spPr bwMode="auto">
          <a:xfrm>
            <a:off x="3943350" y="3028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14</a:t>
            </a:r>
          </a:p>
        </p:txBody>
      </p:sp>
      <p:sp>
        <p:nvSpPr>
          <p:cNvPr id="30" name="Rectangle 29"/>
          <p:cNvSpPr/>
          <p:nvPr>
            <p:custDataLst>
              <p:tags r:id="rId23"/>
            </p:custDataLst>
          </p:nvPr>
        </p:nvSpPr>
        <p:spPr bwMode="auto">
          <a:xfrm>
            <a:off x="4572000" y="3028950"/>
            <a:ext cx="571500" cy="2286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3</a:t>
            </a:r>
          </a:p>
        </p:txBody>
      </p:sp>
      <p:sp>
        <p:nvSpPr>
          <p:cNvPr id="31" name="TextBox 30"/>
          <p:cNvSpPr txBox="1"/>
          <p:nvPr>
            <p:custDataLst>
              <p:tags r:id="rId24"/>
            </p:custDataLst>
          </p:nvPr>
        </p:nvSpPr>
        <p:spPr>
          <a:xfrm>
            <a:off x="1734573" y="2971800"/>
            <a:ext cx="612668" cy="300082"/>
          </a:xfrm>
          <a:prstGeom prst="rect">
            <a:avLst/>
          </a:prstGeom>
          <a:noFill/>
        </p:spPr>
        <p:txBody>
          <a:bodyPr wrap="none" rtlCol="0">
            <a:spAutoFit/>
          </a:bodyPr>
          <a:lstStyle/>
          <a:p>
            <a:r>
              <a:rPr lang="en-US" sz="1350" dirty="0">
                <a:latin typeface="Calibri" pitchFamily="34" charset="0"/>
              </a:rPr>
              <a:t>Cache</a:t>
            </a:r>
          </a:p>
        </p:txBody>
      </p:sp>
      <p:sp>
        <p:nvSpPr>
          <p:cNvPr id="32" name="TextBox 31"/>
          <p:cNvSpPr txBox="1"/>
          <p:nvPr>
            <p:custDataLst>
              <p:tags r:id="rId25"/>
            </p:custDataLst>
          </p:nvPr>
        </p:nvSpPr>
        <p:spPr>
          <a:xfrm>
            <a:off x="1485901" y="4114800"/>
            <a:ext cx="788229" cy="300082"/>
          </a:xfrm>
          <a:prstGeom prst="rect">
            <a:avLst/>
          </a:prstGeom>
          <a:noFill/>
        </p:spPr>
        <p:txBody>
          <a:bodyPr wrap="none" rtlCol="0">
            <a:spAutoFit/>
          </a:bodyPr>
          <a:lstStyle/>
          <a:p>
            <a:r>
              <a:rPr lang="en-US" sz="1350" dirty="0">
                <a:latin typeface="Calibri" pitchFamily="34" charset="0"/>
              </a:rPr>
              <a:t>Memory</a:t>
            </a:r>
          </a:p>
        </p:txBody>
      </p:sp>
      <p:sp>
        <p:nvSpPr>
          <p:cNvPr id="33" name="Text Box 29"/>
          <p:cNvSpPr txBox="1">
            <a:spLocks noChangeArrowheads="1"/>
          </p:cNvSpPr>
          <p:nvPr>
            <p:custDataLst>
              <p:tags r:id="rId26"/>
            </p:custDataLst>
          </p:nvPr>
        </p:nvSpPr>
        <p:spPr bwMode="auto">
          <a:xfrm>
            <a:off x="5582819" y="2042913"/>
            <a:ext cx="2118592" cy="297101"/>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Data in block b is needed</a:t>
            </a:r>
          </a:p>
        </p:txBody>
      </p:sp>
      <p:sp>
        <p:nvSpPr>
          <p:cNvPr id="34" name="Rectangle 33"/>
          <p:cNvSpPr/>
          <p:nvPr>
            <p:custDataLst>
              <p:tags r:id="rId27"/>
            </p:custDataLst>
          </p:nvPr>
        </p:nvSpPr>
        <p:spPr>
          <a:xfrm>
            <a:off x="4182389" y="2510447"/>
            <a:ext cx="924036" cy="276999"/>
          </a:xfrm>
          <a:prstGeom prst="rect">
            <a:avLst/>
          </a:prstGeom>
        </p:spPr>
        <p:txBody>
          <a:bodyPr wrap="none">
            <a:spAutoFit/>
          </a:bodyPr>
          <a:lstStyle/>
          <a:p>
            <a:pPr algn="ctr"/>
            <a:r>
              <a:rPr lang="en-US" sz="1200" dirty="0">
                <a:latin typeface="Calibri" pitchFamily="34" charset="0"/>
              </a:rPr>
              <a:t>Request: 12</a:t>
            </a:r>
          </a:p>
        </p:txBody>
      </p:sp>
      <p:sp>
        <p:nvSpPr>
          <p:cNvPr id="35" name="Text Box 29"/>
          <p:cNvSpPr txBox="1">
            <a:spLocks noChangeArrowheads="1"/>
          </p:cNvSpPr>
          <p:nvPr>
            <p:custDataLst>
              <p:tags r:id="rId28"/>
            </p:custDataLst>
          </p:nvPr>
        </p:nvSpPr>
        <p:spPr bwMode="auto">
          <a:xfrm>
            <a:off x="5595072" y="2514601"/>
            <a:ext cx="1923795" cy="523317"/>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Block b is not in cache:</a:t>
            </a:r>
          </a:p>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solidFill>
                  <a:srgbClr val="C00000"/>
                </a:solidFill>
                <a:latin typeface="Calibri" pitchFamily="34" charset="0"/>
              </a:rPr>
              <a:t>Miss!</a:t>
            </a:r>
          </a:p>
        </p:txBody>
      </p:sp>
      <p:sp>
        <p:nvSpPr>
          <p:cNvPr id="36" name="Text Box 29"/>
          <p:cNvSpPr txBox="1">
            <a:spLocks noChangeArrowheads="1"/>
          </p:cNvSpPr>
          <p:nvPr>
            <p:custDataLst>
              <p:tags r:id="rId29"/>
            </p:custDataLst>
          </p:nvPr>
        </p:nvSpPr>
        <p:spPr bwMode="auto">
          <a:xfrm>
            <a:off x="5600701" y="3257551"/>
            <a:ext cx="1934055" cy="523317"/>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Block b is fetched from</a:t>
            </a:r>
          </a:p>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i="1" dirty="0">
                <a:latin typeface="Calibri" pitchFamily="34" charset="0"/>
              </a:rPr>
              <a:t>memory</a:t>
            </a:r>
            <a:endParaRPr lang="en-GB" sz="1500" b="1" i="1" dirty="0">
              <a:latin typeface="Calibri" pitchFamily="34" charset="0"/>
            </a:endParaRPr>
          </a:p>
        </p:txBody>
      </p:sp>
      <p:sp>
        <p:nvSpPr>
          <p:cNvPr id="37" name="Rectangle 36"/>
          <p:cNvSpPr/>
          <p:nvPr>
            <p:custDataLst>
              <p:tags r:id="rId30"/>
            </p:custDataLst>
          </p:nvPr>
        </p:nvSpPr>
        <p:spPr>
          <a:xfrm>
            <a:off x="4123022" y="3403685"/>
            <a:ext cx="924036" cy="276999"/>
          </a:xfrm>
          <a:prstGeom prst="rect">
            <a:avLst/>
          </a:prstGeom>
        </p:spPr>
        <p:txBody>
          <a:bodyPr wrap="none">
            <a:spAutoFit/>
          </a:bodyPr>
          <a:lstStyle/>
          <a:p>
            <a:pPr algn="ctr"/>
            <a:r>
              <a:rPr lang="en-US" sz="1200" dirty="0">
                <a:latin typeface="Calibri" pitchFamily="34" charset="0"/>
              </a:rPr>
              <a:t>Request: 12</a:t>
            </a:r>
          </a:p>
        </p:txBody>
      </p:sp>
      <p:sp>
        <p:nvSpPr>
          <p:cNvPr id="38" name="Rectangle 37"/>
          <p:cNvSpPr/>
          <p:nvPr>
            <p:custDataLst>
              <p:tags r:id="rId31"/>
            </p:custDataLst>
          </p:nvPr>
        </p:nvSpPr>
        <p:spPr bwMode="auto">
          <a:xfrm>
            <a:off x="2686050" y="5029200"/>
            <a:ext cx="571500" cy="2286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12</a:t>
            </a:r>
          </a:p>
        </p:txBody>
      </p:sp>
      <p:sp>
        <p:nvSpPr>
          <p:cNvPr id="39" name="Rectangle 38"/>
          <p:cNvSpPr/>
          <p:nvPr>
            <p:custDataLst>
              <p:tags r:id="rId32"/>
            </p:custDataLst>
          </p:nvPr>
        </p:nvSpPr>
        <p:spPr bwMode="auto">
          <a:xfrm>
            <a:off x="3086100" y="3429000"/>
            <a:ext cx="571500" cy="2286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12</a:t>
            </a:r>
          </a:p>
        </p:txBody>
      </p:sp>
      <p:sp>
        <p:nvSpPr>
          <p:cNvPr id="40" name="Rectangle 39"/>
          <p:cNvSpPr/>
          <p:nvPr>
            <p:custDataLst>
              <p:tags r:id="rId33"/>
            </p:custDataLst>
          </p:nvPr>
        </p:nvSpPr>
        <p:spPr bwMode="auto">
          <a:xfrm>
            <a:off x="3314700" y="3029498"/>
            <a:ext cx="571500" cy="2286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dirty="0">
                <a:latin typeface="Calibri" pitchFamily="34" charset="0"/>
              </a:rPr>
              <a:t>12</a:t>
            </a:r>
          </a:p>
        </p:txBody>
      </p:sp>
      <p:sp>
        <p:nvSpPr>
          <p:cNvPr id="41" name="Text Box 29"/>
          <p:cNvSpPr txBox="1">
            <a:spLocks noChangeArrowheads="1"/>
          </p:cNvSpPr>
          <p:nvPr>
            <p:custDataLst>
              <p:tags r:id="rId34"/>
            </p:custDataLst>
          </p:nvPr>
        </p:nvSpPr>
        <p:spPr bwMode="auto">
          <a:xfrm>
            <a:off x="5600701" y="4000580"/>
            <a:ext cx="2103845" cy="1315009"/>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Block b is stored in cache</a:t>
            </a:r>
          </a:p>
          <a:p>
            <a:pPr marL="86916" indent="-86916">
              <a:lnSpc>
                <a:spcPct val="98000"/>
              </a:lnSpc>
              <a:buFont typeface="Arial"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350" dirty="0">
                <a:solidFill>
                  <a:srgbClr val="C00000"/>
                </a:solidFill>
                <a:latin typeface="Calibri" pitchFamily="34" charset="0"/>
              </a:rPr>
              <a:t>Placement policy:</a:t>
            </a:r>
            <a:br>
              <a:rPr lang="en-GB" sz="1350" dirty="0">
                <a:latin typeface="Calibri" pitchFamily="34" charset="0"/>
              </a:rPr>
            </a:br>
            <a:r>
              <a:rPr lang="en-GB" sz="1350" dirty="0">
                <a:latin typeface="Calibri" pitchFamily="34" charset="0"/>
              </a:rPr>
              <a:t>determines where b goes</a:t>
            </a:r>
          </a:p>
          <a:p>
            <a:pPr marL="86916" indent="-86916">
              <a:lnSpc>
                <a:spcPct val="98000"/>
              </a:lnSpc>
              <a:buFont typeface="Arial"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350" dirty="0">
                <a:solidFill>
                  <a:srgbClr val="C00000"/>
                </a:solidFill>
                <a:latin typeface="Calibri" pitchFamily="34" charset="0"/>
              </a:rPr>
              <a:t>Replacement policy:</a:t>
            </a:r>
            <a:br>
              <a:rPr lang="en-GB" sz="1350" dirty="0">
                <a:solidFill>
                  <a:srgbClr val="C00000"/>
                </a:solidFill>
                <a:latin typeface="Calibri" pitchFamily="34" charset="0"/>
              </a:rPr>
            </a:br>
            <a:r>
              <a:rPr lang="en-GB" sz="1350" dirty="0">
                <a:latin typeface="Calibri" pitchFamily="34" charset="0"/>
              </a:rPr>
              <a:t>determines which block</a:t>
            </a:r>
            <a:br>
              <a:rPr lang="en-GB" sz="1350" dirty="0">
                <a:latin typeface="Calibri" pitchFamily="34" charset="0"/>
              </a:rPr>
            </a:br>
            <a:r>
              <a:rPr lang="en-GB" sz="1350" dirty="0">
                <a:latin typeface="Calibri" pitchFamily="34" charset="0"/>
              </a:rPr>
              <a:t>gets evicted (victim)</a:t>
            </a:r>
          </a:p>
        </p:txBody>
      </p:sp>
      <p:sp>
        <p:nvSpPr>
          <p:cNvPr id="42" name="Text Box 29"/>
          <p:cNvSpPr txBox="1">
            <a:spLocks noChangeArrowheads="1"/>
          </p:cNvSpPr>
          <p:nvPr>
            <p:custDataLst>
              <p:tags r:id="rId35"/>
            </p:custDataLst>
          </p:nvPr>
        </p:nvSpPr>
        <p:spPr bwMode="auto">
          <a:xfrm>
            <a:off x="5600701" y="5520691"/>
            <a:ext cx="3622594" cy="297101"/>
          </a:xfrm>
          <a:prstGeom prst="rect">
            <a:avLst/>
          </a:prstGeom>
          <a:noFill/>
          <a:ln w="9525">
            <a:noFill/>
            <a:round/>
            <a:headEnd/>
            <a:tailEnd/>
          </a:ln>
        </p:spPr>
        <p:txBody>
          <a:bodyPr wrap="none" lIns="67500" tIns="35100" rIns="67500" bIns="35100" anchor="ctr">
            <a:spAutoFit/>
          </a:bodyPr>
          <a:lstStyle/>
          <a:p>
            <a:pPr>
              <a:lnSpc>
                <a:spcPct val="9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500" b="1" i="1" dirty="0">
                <a:latin typeface="Calibri" pitchFamily="34" charset="0"/>
              </a:rPr>
              <a:t>Data is loaded from cache into CPU register </a:t>
            </a:r>
          </a:p>
        </p:txBody>
      </p:sp>
      <p:sp>
        <p:nvSpPr>
          <p:cNvPr id="43" name="Up-Down Arrow 42"/>
          <p:cNvSpPr/>
          <p:nvPr/>
        </p:nvSpPr>
        <p:spPr bwMode="auto">
          <a:xfrm>
            <a:off x="3685896" y="3361643"/>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4" name="Up-Down Arrow 43"/>
          <p:cNvSpPr/>
          <p:nvPr/>
        </p:nvSpPr>
        <p:spPr bwMode="auto">
          <a:xfrm>
            <a:off x="3701710" y="2340014"/>
            <a:ext cx="514350" cy="584843"/>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5" name="Rectangle 44"/>
          <p:cNvSpPr/>
          <p:nvPr/>
        </p:nvSpPr>
        <p:spPr bwMode="auto">
          <a:xfrm>
            <a:off x="3442948" y="1885950"/>
            <a:ext cx="102870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altLang="zh-CN" sz="1800" dirty="0">
                <a:solidFill>
                  <a:srgbClr val="000000"/>
                </a:solidFill>
                <a:latin typeface="Calibri" pitchFamily="34" charset="0"/>
              </a:rPr>
              <a:t>CPU</a:t>
            </a:r>
            <a:endParaRPr lang="en-US" sz="1800" dirty="0">
              <a:solidFill>
                <a:srgbClr val="000000"/>
              </a:solidFill>
              <a:latin typeface="Calibri" pitchFamily="34" charset="0"/>
            </a:endParaRPr>
          </a:p>
        </p:txBody>
      </p:sp>
      <p:sp>
        <p:nvSpPr>
          <p:cNvPr id="46" name="Title 1">
            <a:extLst>
              <a:ext uri="{FF2B5EF4-FFF2-40B4-BE49-F238E27FC236}">
                <a16:creationId xmlns:a16="http://schemas.microsoft.com/office/drawing/2014/main" id="{92239905-28CF-4596-AEAB-D85ABDA8FE3B}"/>
              </a:ext>
            </a:extLst>
          </p:cNvPr>
          <p:cNvSpPr txBox="1">
            <a:spLocks/>
          </p:cNvSpPr>
          <p:nvPr>
            <p:custDataLst>
              <p:tags r:id="rId36"/>
            </p:custDataLst>
          </p:nvPr>
        </p:nvSpPr>
        <p:spPr>
          <a:xfrm>
            <a:off x="814306" y="276029"/>
            <a:ext cx="7292975" cy="1044499"/>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sz="4000" dirty="0">
                <a:solidFill>
                  <a:schemeClr val="tx1"/>
                </a:solidFill>
              </a:rPr>
              <a:t>Cache Miss</a:t>
            </a:r>
          </a:p>
        </p:txBody>
      </p:sp>
    </p:spTree>
    <p:extLst>
      <p:ext uri="{BB962C8B-B14F-4D97-AF65-F5344CB8AC3E}">
        <p14:creationId xmlns:p14="http://schemas.microsoft.com/office/powerpoint/2010/main" val="38420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animBg="1"/>
      <p:bldP spid="39" grpId="0" animBg="1"/>
      <p:bldP spid="39" grpId="1" animBg="1"/>
      <p:bldP spid="40" grpId="0" animBg="1"/>
      <p:bldP spid="41" grpId="0" build="allAtOnce"/>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4523447" y="2587495"/>
            <a:ext cx="605134" cy="80599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67866" tIns="33338" rIns="67866" bIns="33338">
            <a:spAutoFit/>
          </a:bodyPr>
          <a:lstStyle/>
          <a:p>
            <a:r>
              <a:rPr lang="en-US" sz="1200">
                <a:solidFill>
                  <a:srgbClr val="000000"/>
                </a:solidFill>
              </a:rPr>
              <a:t>Second</a:t>
            </a:r>
          </a:p>
          <a:p>
            <a:r>
              <a:rPr lang="en-US" sz="1200">
                <a:solidFill>
                  <a:srgbClr val="000000"/>
                </a:solidFill>
              </a:rPr>
              <a:t>Level</a:t>
            </a:r>
          </a:p>
          <a:p>
            <a:r>
              <a:rPr lang="en-US" sz="1200">
                <a:solidFill>
                  <a:srgbClr val="000000"/>
                </a:solidFill>
              </a:rPr>
              <a:t>Cache</a:t>
            </a:r>
          </a:p>
          <a:p>
            <a:r>
              <a:rPr lang="en-US" sz="120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a:t>Memory Hierarchy Speed vs. Size</a:t>
            </a:r>
          </a:p>
        </p:txBody>
      </p:sp>
      <p:sp>
        <p:nvSpPr>
          <p:cNvPr id="1487878" name="Rectangle 6"/>
          <p:cNvSpPr>
            <a:spLocks noChangeArrowheads="1"/>
          </p:cNvSpPr>
          <p:nvPr/>
        </p:nvSpPr>
        <p:spPr bwMode="auto">
          <a:xfrm>
            <a:off x="1901691" y="2187444"/>
            <a:ext cx="2037160" cy="182166"/>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79" name="Rectangle 7"/>
          <p:cNvSpPr>
            <a:spLocks noChangeArrowheads="1"/>
          </p:cNvSpPr>
          <p:nvPr/>
        </p:nvSpPr>
        <p:spPr bwMode="auto">
          <a:xfrm>
            <a:off x="2447602" y="2139220"/>
            <a:ext cx="894573" cy="251993"/>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CPU Control</a:t>
            </a:r>
          </a:p>
        </p:txBody>
      </p:sp>
      <p:sp>
        <p:nvSpPr>
          <p:cNvPr id="1487880" name="Rectangle 8"/>
          <p:cNvSpPr>
            <a:spLocks noChangeArrowheads="1"/>
          </p:cNvSpPr>
          <p:nvPr/>
        </p:nvSpPr>
        <p:spPr bwMode="auto">
          <a:xfrm>
            <a:off x="1864781" y="2530344"/>
            <a:ext cx="1066800" cy="1010841"/>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1" name="Rectangle 9"/>
          <p:cNvSpPr>
            <a:spLocks noChangeArrowheads="1"/>
          </p:cNvSpPr>
          <p:nvPr/>
        </p:nvSpPr>
        <p:spPr bwMode="auto">
          <a:xfrm>
            <a:off x="1901692" y="2930395"/>
            <a:ext cx="711061" cy="436659"/>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CPU</a:t>
            </a:r>
          </a:p>
          <a:p>
            <a:r>
              <a:rPr lang="en-US" sz="1200" dirty="0" err="1">
                <a:solidFill>
                  <a:prstClr val="black"/>
                </a:solidFill>
                <a:latin typeface="Calibri"/>
              </a:rPr>
              <a:t>Datapath</a:t>
            </a:r>
            <a:endParaRPr lang="en-US" sz="1200" dirty="0">
              <a:solidFill>
                <a:prstClr val="black"/>
              </a:solidFill>
              <a:latin typeface="Calibri"/>
            </a:endParaRPr>
          </a:p>
        </p:txBody>
      </p:sp>
      <p:sp>
        <p:nvSpPr>
          <p:cNvPr id="1487882" name="Rectangle 10"/>
          <p:cNvSpPr>
            <a:spLocks noChangeArrowheads="1"/>
          </p:cNvSpPr>
          <p:nvPr/>
        </p:nvSpPr>
        <p:spPr bwMode="auto">
          <a:xfrm>
            <a:off x="6873740" y="1787394"/>
            <a:ext cx="838200" cy="1824038"/>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3" name="Rectangle 11"/>
          <p:cNvSpPr>
            <a:spLocks noChangeArrowheads="1"/>
          </p:cNvSpPr>
          <p:nvPr/>
        </p:nvSpPr>
        <p:spPr bwMode="auto">
          <a:xfrm>
            <a:off x="6889561" y="2530345"/>
            <a:ext cx="791083" cy="805991"/>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Secondary</a:t>
            </a:r>
          </a:p>
          <a:p>
            <a:r>
              <a:rPr lang="en-US" sz="1200" dirty="0">
                <a:solidFill>
                  <a:prstClr val="black"/>
                </a:solidFill>
                <a:latin typeface="Calibri"/>
              </a:rPr>
              <a:t>Memory</a:t>
            </a:r>
          </a:p>
          <a:p>
            <a:r>
              <a:rPr lang="en-US" sz="1200" dirty="0">
                <a:solidFill>
                  <a:prstClr val="black"/>
                </a:solidFill>
                <a:latin typeface="Calibri"/>
              </a:rPr>
              <a:t>(Disk</a:t>
            </a:r>
          </a:p>
          <a:p>
            <a:r>
              <a:rPr lang="en-US" sz="1200" dirty="0">
                <a:solidFill>
                  <a:prstClr val="black"/>
                </a:solidFill>
                <a:latin typeface="Calibri"/>
              </a:rPr>
              <a:t>Or Flash)</a:t>
            </a:r>
          </a:p>
        </p:txBody>
      </p:sp>
      <p:sp>
        <p:nvSpPr>
          <p:cNvPr id="1487884" name="Rectangle 12"/>
          <p:cNvSpPr>
            <a:spLocks noChangeArrowheads="1"/>
          </p:cNvSpPr>
          <p:nvPr/>
        </p:nvSpPr>
        <p:spPr bwMode="auto">
          <a:xfrm>
            <a:off x="1750481" y="1958845"/>
            <a:ext cx="3580130" cy="1664494"/>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5" name="Rectangle 13"/>
          <p:cNvSpPr>
            <a:spLocks noChangeArrowheads="1"/>
          </p:cNvSpPr>
          <p:nvPr/>
        </p:nvSpPr>
        <p:spPr bwMode="auto">
          <a:xfrm>
            <a:off x="2667600" y="1956800"/>
            <a:ext cx="1475757" cy="251993"/>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On-Chip Components</a:t>
            </a:r>
          </a:p>
        </p:txBody>
      </p:sp>
      <p:sp>
        <p:nvSpPr>
          <p:cNvPr id="1487886" name="Line 14"/>
          <p:cNvSpPr>
            <a:spLocks noChangeShapeType="1"/>
          </p:cNvSpPr>
          <p:nvPr/>
        </p:nvSpPr>
        <p:spPr bwMode="auto">
          <a:xfrm flipV="1">
            <a:off x="2816090" y="1673094"/>
            <a:ext cx="4343400" cy="1257300"/>
          </a:xfrm>
          <a:prstGeom prst="line">
            <a:avLst/>
          </a:prstGeom>
          <a:noFill/>
          <a:ln w="28575">
            <a:solidFill>
              <a:schemeClr val="tx1"/>
            </a:solidFill>
            <a:prstDash val="dashDot"/>
            <a:round/>
            <a:headEnd/>
            <a:tailEnd/>
          </a:ln>
          <a:effectLst/>
        </p:spPr>
        <p:txBody>
          <a:bodyPr wrap="none" anchor="ctr"/>
          <a:lstStyle/>
          <a:p>
            <a:endParaRPr lang="en-US" sz="1350">
              <a:solidFill>
                <a:prstClr val="black"/>
              </a:solidFill>
              <a:latin typeface="Calibri"/>
            </a:endParaRPr>
          </a:p>
        </p:txBody>
      </p:sp>
      <p:sp>
        <p:nvSpPr>
          <p:cNvPr id="1487887" name="Line 15"/>
          <p:cNvSpPr>
            <a:spLocks noChangeShapeType="1"/>
          </p:cNvSpPr>
          <p:nvPr/>
        </p:nvSpPr>
        <p:spPr bwMode="auto">
          <a:xfrm>
            <a:off x="2888719" y="3510230"/>
            <a:ext cx="4156472" cy="163115"/>
          </a:xfrm>
          <a:prstGeom prst="line">
            <a:avLst/>
          </a:prstGeom>
          <a:noFill/>
          <a:ln w="28575">
            <a:solidFill>
              <a:schemeClr val="tx1"/>
            </a:solidFill>
            <a:prstDash val="dashDot"/>
            <a:round/>
            <a:headEnd/>
            <a:tailEnd/>
          </a:ln>
          <a:effectLst/>
        </p:spPr>
        <p:txBody>
          <a:bodyPr wrap="none" anchor="ctr"/>
          <a:lstStyle/>
          <a:p>
            <a:endParaRPr lang="en-US" sz="1350">
              <a:solidFill>
                <a:prstClr val="black"/>
              </a:solidFill>
              <a:latin typeface="Calibri"/>
            </a:endParaRPr>
          </a:p>
        </p:txBody>
      </p:sp>
      <p:sp>
        <p:nvSpPr>
          <p:cNvPr id="1487888" name="Rectangle 16"/>
          <p:cNvSpPr>
            <a:spLocks noChangeArrowheads="1"/>
          </p:cNvSpPr>
          <p:nvPr/>
        </p:nvSpPr>
        <p:spPr bwMode="auto">
          <a:xfrm>
            <a:off x="2607731" y="2980400"/>
            <a:ext cx="266700" cy="520304"/>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9" name="Rectangle 17"/>
          <p:cNvSpPr>
            <a:spLocks noChangeArrowheads="1"/>
          </p:cNvSpPr>
          <p:nvPr/>
        </p:nvSpPr>
        <p:spPr bwMode="auto">
          <a:xfrm rot="5400000">
            <a:off x="2390442" y="3183612"/>
            <a:ext cx="758429" cy="251993"/>
          </a:xfrm>
          <a:prstGeom prst="rect">
            <a:avLst/>
          </a:prstGeom>
          <a:noFill/>
          <a:ln w="12700">
            <a:noFill/>
            <a:miter lim="800000"/>
            <a:headEnd/>
            <a:tailEnd/>
          </a:ln>
          <a:effectLst/>
        </p:spPr>
        <p:txBody>
          <a:bodyPr wrap="square" lIns="67866" tIns="33338" rIns="67866" bIns="33338">
            <a:spAutoFit/>
          </a:bodyPr>
          <a:lstStyle/>
          <a:p>
            <a:r>
              <a:rPr lang="en-US" sz="1200">
                <a:solidFill>
                  <a:prstClr val="black"/>
                </a:solidFill>
                <a:latin typeface="Calibri"/>
              </a:rPr>
              <a:t>RegFile</a:t>
            </a:r>
          </a:p>
        </p:txBody>
      </p:sp>
      <p:sp>
        <p:nvSpPr>
          <p:cNvPr id="1487891" name="Rectangle 19" descr="10%"/>
          <p:cNvSpPr>
            <a:spLocks noChangeArrowheads="1"/>
          </p:cNvSpPr>
          <p:nvPr/>
        </p:nvSpPr>
        <p:spPr bwMode="auto">
          <a:xfrm>
            <a:off x="5673590" y="2473195"/>
            <a:ext cx="781050" cy="1013222"/>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92" name="Rectangle 20"/>
          <p:cNvSpPr>
            <a:spLocks noChangeArrowheads="1"/>
          </p:cNvSpPr>
          <p:nvPr/>
        </p:nvSpPr>
        <p:spPr bwMode="auto">
          <a:xfrm>
            <a:off x="5742647" y="2701795"/>
            <a:ext cx="673230" cy="621325"/>
          </a:xfrm>
          <a:prstGeom prst="rect">
            <a:avLst/>
          </a:prstGeom>
          <a:noFill/>
          <a:ln w="12700">
            <a:noFill/>
            <a:miter lim="800000"/>
            <a:headEnd/>
            <a:tailEnd/>
          </a:ln>
          <a:effectLst/>
        </p:spPr>
        <p:txBody>
          <a:bodyPr wrap="square" lIns="67866" tIns="33338" rIns="67866" bIns="33338">
            <a:spAutoFit/>
          </a:bodyPr>
          <a:lstStyle/>
          <a:p>
            <a:r>
              <a:rPr lang="en-US" sz="1200">
                <a:solidFill>
                  <a:srgbClr val="000000"/>
                </a:solidFill>
                <a:latin typeface="Calibri"/>
              </a:rPr>
              <a:t>Main</a:t>
            </a:r>
          </a:p>
          <a:p>
            <a:r>
              <a:rPr lang="en-US" sz="1200">
                <a:solidFill>
                  <a:srgbClr val="000000"/>
                </a:solidFill>
                <a:latin typeface="Calibri"/>
              </a:rPr>
              <a:t>Memory</a:t>
            </a:r>
          </a:p>
          <a:p>
            <a:r>
              <a:rPr lang="en-US" sz="1200">
                <a:solidFill>
                  <a:srgbClr val="000000"/>
                </a:solidFill>
                <a:latin typeface="Calibri"/>
              </a:rPr>
              <a:t>(DRAM)</a:t>
            </a:r>
          </a:p>
        </p:txBody>
      </p:sp>
      <p:sp>
        <p:nvSpPr>
          <p:cNvPr id="1487893" name="Rectangle 21"/>
          <p:cNvSpPr>
            <a:spLocks noChangeArrowheads="1"/>
          </p:cNvSpPr>
          <p:nvPr/>
        </p:nvSpPr>
        <p:spPr bwMode="auto">
          <a:xfrm rot="5400000">
            <a:off x="3478761" y="3097233"/>
            <a:ext cx="515366" cy="436659"/>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67866" tIns="33338" rIns="67866" bIns="33338">
            <a:spAutoFit/>
          </a:bodyPr>
          <a:lstStyle/>
          <a:p>
            <a:r>
              <a:rPr lang="en-US" sz="1200" dirty="0">
                <a:solidFill>
                  <a:srgbClr val="000000"/>
                </a:solidFill>
              </a:rPr>
              <a:t>Data</a:t>
            </a:r>
          </a:p>
          <a:p>
            <a:r>
              <a:rPr lang="en-US" sz="1200" dirty="0">
                <a:solidFill>
                  <a:srgbClr val="000000"/>
                </a:solidFill>
              </a:rPr>
              <a:t>Cache</a:t>
            </a:r>
          </a:p>
        </p:txBody>
      </p:sp>
      <p:sp>
        <p:nvSpPr>
          <p:cNvPr id="1487895" name="Rectangle 23"/>
          <p:cNvSpPr>
            <a:spLocks noChangeArrowheads="1"/>
          </p:cNvSpPr>
          <p:nvPr/>
        </p:nvSpPr>
        <p:spPr bwMode="auto">
          <a:xfrm rot="5400000">
            <a:off x="3484713" y="2582883"/>
            <a:ext cx="515366" cy="4366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67866" tIns="33338" rIns="67866" bIns="33338">
            <a:spAutoFit/>
          </a:bodyPr>
          <a:lstStyle/>
          <a:p>
            <a:r>
              <a:rPr lang="en-US" sz="1200" dirty="0" err="1">
                <a:solidFill>
                  <a:srgbClr val="000000"/>
                </a:solidFill>
              </a:rPr>
              <a:t>Instr</a:t>
            </a:r>
            <a:endParaRPr lang="en-US" sz="1200" dirty="0">
              <a:solidFill>
                <a:srgbClr val="000000"/>
              </a:solidFill>
            </a:endParaRPr>
          </a:p>
          <a:p>
            <a:r>
              <a:rPr lang="en-US" sz="1200" dirty="0">
                <a:solidFill>
                  <a:srgbClr val="000000"/>
                </a:solidFill>
              </a:rPr>
              <a:t>Cache</a:t>
            </a:r>
          </a:p>
        </p:txBody>
      </p:sp>
      <p:sp>
        <p:nvSpPr>
          <p:cNvPr id="1487901" name="Rectangle 29"/>
          <p:cNvSpPr>
            <a:spLocks noChangeArrowheads="1"/>
          </p:cNvSpPr>
          <p:nvPr/>
        </p:nvSpPr>
        <p:spPr bwMode="auto">
          <a:xfrm>
            <a:off x="1273040" y="3787644"/>
            <a:ext cx="6352124" cy="216662"/>
          </a:xfrm>
          <a:prstGeom prst="rect">
            <a:avLst/>
          </a:prstGeom>
          <a:noFill/>
          <a:ln w="12700">
            <a:noFill/>
            <a:miter lim="800000"/>
            <a:headEnd/>
            <a:tailEnd/>
          </a:ln>
          <a:effectLst/>
        </p:spPr>
        <p:txBody>
          <a:bodyPr wrap="square" lIns="47625" tIns="19050" rIns="47625" bIns="19050">
            <a:spAutoFit/>
          </a:bodyPr>
          <a:lstStyle/>
          <a:p>
            <a:pPr>
              <a:lnSpc>
                <a:spcPct val="85000"/>
              </a:lnSpc>
            </a:pPr>
            <a:r>
              <a:rPr lang="en-US" sz="1350" b="1" dirty="0">
                <a:solidFill>
                  <a:prstClr val="black"/>
                </a:solidFill>
                <a:latin typeface="Calibri"/>
              </a:rPr>
              <a:t>Speed (cycles):        </a:t>
            </a:r>
            <a:r>
              <a:rPr lang="en-US" sz="1350" dirty="0">
                <a:solidFill>
                  <a:prstClr val="black"/>
                </a:solidFill>
                <a:latin typeface="Calibri"/>
                <a:cs typeface="Arial" charset="0"/>
              </a:rPr>
              <a:t>½</a:t>
            </a:r>
            <a:r>
              <a:rPr lang="en-US" sz="1350" dirty="0">
                <a:solidFill>
                  <a:prstClr val="black"/>
                </a:solidFill>
                <a:latin typeface="Calibri"/>
              </a:rPr>
              <a:t>’s                     1’s                    10’s                       100’s               1,000,000’s</a:t>
            </a:r>
          </a:p>
        </p:txBody>
      </p:sp>
      <p:sp>
        <p:nvSpPr>
          <p:cNvPr id="1487902" name="Rectangle 30"/>
          <p:cNvSpPr>
            <a:spLocks noChangeArrowheads="1"/>
          </p:cNvSpPr>
          <p:nvPr/>
        </p:nvSpPr>
        <p:spPr bwMode="auto">
          <a:xfrm>
            <a:off x="1273041" y="4073394"/>
            <a:ext cx="6110006" cy="216662"/>
          </a:xfrm>
          <a:prstGeom prst="rect">
            <a:avLst/>
          </a:prstGeom>
          <a:noFill/>
          <a:ln w="12700">
            <a:noFill/>
            <a:miter lim="800000"/>
            <a:headEnd/>
            <a:tailEnd/>
          </a:ln>
          <a:effectLst/>
        </p:spPr>
        <p:txBody>
          <a:bodyPr wrap="square" lIns="47625" tIns="19050" rIns="47625" bIns="19050">
            <a:spAutoFit/>
          </a:bodyPr>
          <a:lstStyle/>
          <a:p>
            <a:pPr>
              <a:lnSpc>
                <a:spcPct val="85000"/>
              </a:lnSpc>
            </a:pPr>
            <a:r>
              <a:rPr lang="en-US" sz="1350" b="1" dirty="0">
                <a:solidFill>
                  <a:prstClr val="black"/>
                </a:solidFill>
                <a:latin typeface="Calibri"/>
              </a:rPr>
              <a:t>Size (bytes):    </a:t>
            </a:r>
            <a:r>
              <a:rPr lang="en-US" sz="1350" dirty="0">
                <a:solidFill>
                  <a:prstClr val="black"/>
                </a:solidFill>
                <a:latin typeface="Calibri"/>
              </a:rPr>
              <a:t>     100B’s   </a:t>
            </a:r>
            <a:r>
              <a:rPr lang="en-US" sz="1350" b="1" dirty="0">
                <a:solidFill>
                  <a:prstClr val="black"/>
                </a:solidFill>
                <a:latin typeface="Calibri"/>
              </a:rPr>
              <a:t>      </a:t>
            </a:r>
            <a:r>
              <a:rPr lang="en-US" sz="1350" dirty="0">
                <a:solidFill>
                  <a:prstClr val="black"/>
                </a:solidFill>
                <a:latin typeface="Calibri"/>
              </a:rPr>
              <a:t>         10KB’s               MB’s                      GB’s                      TB’s</a:t>
            </a:r>
          </a:p>
        </p:txBody>
      </p:sp>
      <p:grpSp>
        <p:nvGrpSpPr>
          <p:cNvPr id="2" name="Group 29"/>
          <p:cNvGrpSpPr/>
          <p:nvPr/>
        </p:nvGrpSpPr>
        <p:grpSpPr>
          <a:xfrm>
            <a:off x="1504018" y="4351270"/>
            <a:ext cx="5943600" cy="216662"/>
            <a:chOff x="481357" y="4658696"/>
            <a:chExt cx="7924800" cy="288882"/>
          </a:xfrm>
        </p:grpSpPr>
        <p:sp>
          <p:nvSpPr>
            <p:cNvPr id="1487903" name="Rectangle 31"/>
            <p:cNvSpPr>
              <a:spLocks noChangeArrowheads="1"/>
            </p:cNvSpPr>
            <p:nvPr/>
          </p:nvSpPr>
          <p:spPr bwMode="auto">
            <a:xfrm>
              <a:off x="481357" y="4658696"/>
              <a:ext cx="7924800" cy="288882"/>
            </a:xfrm>
            <a:prstGeom prst="rect">
              <a:avLst/>
            </a:prstGeom>
            <a:noFill/>
            <a:ln w="12700">
              <a:noFill/>
              <a:miter lim="800000"/>
              <a:headEnd/>
              <a:tailEnd/>
            </a:ln>
            <a:effectLst/>
          </p:spPr>
          <p:txBody>
            <a:bodyPr lIns="47625" tIns="19050" rIns="47625" bIns="19050">
              <a:spAutoFit/>
            </a:bodyPr>
            <a:lstStyle/>
            <a:p>
              <a:pPr>
                <a:lnSpc>
                  <a:spcPct val="85000"/>
                </a:lnSpc>
              </a:pPr>
              <a:r>
                <a:rPr lang="en-US" sz="1350" b="1" dirty="0">
                  <a:solidFill>
                    <a:prstClr val="black"/>
                  </a:solidFill>
                  <a:latin typeface="Calibri"/>
                </a:rPr>
                <a:t> Cost/bit:         </a:t>
              </a:r>
              <a:r>
                <a:rPr lang="en-US" sz="1350" dirty="0">
                  <a:solidFill>
                    <a:prstClr val="black"/>
                  </a:solidFill>
                  <a:latin typeface="Calibri"/>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7675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CPU registers </a:t>
            </a:r>
            <a:r>
              <a:rPr lang="en-US">
                <a:sym typeface="Symbol" pitchFamily="18" charset="2"/>
              </a:rPr>
              <a:t></a:t>
            </a:r>
            <a:r>
              <a:rPr lang="en-US"/>
              <a:t> cache</a:t>
            </a:r>
            <a:endParaRPr lang="en-US" dirty="0"/>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hard disk (secondary storage)</a:t>
            </a:r>
          </a:p>
          <a:p>
            <a:pPr lvl="1"/>
            <a:r>
              <a:rPr lang="en-US" dirty="0"/>
              <a:t>By the OS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349</TotalTime>
  <Words>4208</Words>
  <Application>Microsoft Office PowerPoint</Application>
  <PresentationFormat>全屏显示(4:3)</PresentationFormat>
  <Paragraphs>453</Paragraphs>
  <Slides>44</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Calibri</vt:lpstr>
      <vt:lpstr>Courier New</vt:lpstr>
      <vt:lpstr>Symbol</vt:lpstr>
      <vt:lpstr>Times New Roman</vt:lpstr>
      <vt:lpstr>Verdana</vt:lpstr>
      <vt:lpstr>Wingdings</vt:lpstr>
      <vt:lpstr>_Template</vt:lpstr>
      <vt:lpstr>Meltdown &amp; Spectre</vt:lpstr>
      <vt:lpstr>PowerPoint 演示文稿</vt:lpstr>
      <vt:lpstr>Memory Hierarchy</vt:lpstr>
      <vt:lpstr>Memory Technologies</vt:lpstr>
      <vt:lpstr>PowerPoint 演示文稿</vt:lpstr>
      <vt:lpstr>PowerPoint 演示文稿</vt:lpstr>
      <vt:lpstr>PowerPoint 演示文稿</vt:lpstr>
      <vt:lpstr>Memory Hierarchy Speed vs. Size</vt:lpstr>
      <vt:lpstr>How is the Hierarchy Managed?</vt:lpstr>
      <vt:lpstr>Principle of Locality</vt:lpstr>
      <vt:lpstr>Quiz: What locality does this program have?</vt:lpstr>
      <vt:lpstr>PowerPoint 演示文稿</vt:lpstr>
      <vt:lpstr>Flush-and-Reload Cache Side Channel Analysis</vt:lpstr>
      <vt:lpstr>Virtual Memory</vt:lpstr>
      <vt:lpstr>Meltdown attack</vt:lpstr>
      <vt:lpstr>array[] in memory and cache</vt:lpstr>
      <vt:lpstr>Listing 1: CacheTime.c</vt:lpstr>
      <vt:lpstr>Cache size channel attack: FLUSH+RELOAD</vt:lpstr>
      <vt:lpstr>Listing 2: FlushReload.c</vt:lpstr>
      <vt:lpstr>Task 3: Place Secret Data in Kernel Space</vt:lpstr>
      <vt:lpstr>Finding the secret data address</vt:lpstr>
      <vt:lpstr>Task 4: Access Kernel Memory from User Space</vt:lpstr>
      <vt:lpstr>Task 5: Handle Error/Exceptions in C</vt:lpstr>
      <vt:lpstr>Out-of-Order Execution</vt:lpstr>
      <vt:lpstr>Meltdown Attack</vt:lpstr>
      <vt:lpstr>MeltdownExperiment.c</vt:lpstr>
      <vt:lpstr>Task 7.1: The Basic Meltdown Attack</vt:lpstr>
      <vt:lpstr>Task 7.2: Improve the Attack by Getting the Secret Data Cached</vt:lpstr>
      <vt:lpstr>Task 7.3: Using Assembly Code to Trigger Meltdown</vt:lpstr>
      <vt:lpstr>Task 8: Make the Attack More Practical</vt:lpstr>
      <vt:lpstr>Statistical technique</vt:lpstr>
      <vt:lpstr>PowerPoint 演示文稿</vt:lpstr>
      <vt:lpstr>Non-Pipelined Instruction Execution (hypothetical)</vt:lpstr>
      <vt:lpstr>Pipelined Instruction Execution</vt:lpstr>
      <vt:lpstr>Out-of-Order Execution (or Speculative Execution)</vt:lpstr>
      <vt:lpstr>Out-of-Order Execution Example</vt:lpstr>
      <vt:lpstr>Listing 3: SpectreExperiment.c</vt:lpstr>
      <vt:lpstr>Task 4: The Spectre Attack</vt:lpstr>
      <vt:lpstr>Recall: Stack Overflow Attack</vt:lpstr>
      <vt:lpstr>Listing 4: SpectreAttack.c</vt:lpstr>
      <vt:lpstr>Task 5: Improve the Attack Accuracy</vt:lpstr>
      <vt:lpstr>Task 6: Steal the Entire Secret String </vt:lpstr>
      <vt:lpstr>Meltdown vs. Spectre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118</cp:revision>
  <dcterms:created xsi:type="dcterms:W3CDTF">2019-01-06T06:43:52Z</dcterms:created>
  <dcterms:modified xsi:type="dcterms:W3CDTF">2019-01-07T00:44:38Z</dcterms:modified>
</cp:coreProperties>
</file>