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34" d="100"/>
          <a:sy n="134" d="100"/>
        </p:scale>
        <p:origin x="-912"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481668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2" name="Shape 3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8" name="Shape 3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hyperlink" Target="https://meltdownattack.com/meltdown.pdf" TargetMode="Externa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s://spectreattack.com/spectre.pdf" TargetMode="Externa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www.nytimes.com/2018/01/03/business/computer-flaws.html" TargetMode="External"/><Relationship Id="rId4" Type="http://schemas.openxmlformats.org/officeDocument/2006/relationships/hyperlink" Target="https://meltdownattack.com/meltdown.pdf" TargetMode="External"/><Relationship Id="rId5" Type="http://schemas.openxmlformats.org/officeDocument/2006/relationships/hyperlink" Target="https://spectreattack.com/spectre.pdf" TargetMode="External"/><Relationship Id="rId6" Type="http://schemas.openxmlformats.org/officeDocument/2006/relationships/hyperlink" Target="https://danielmiessler.com/blog/simple-explanation-difference-meltdown-spectre/" TargetMode="External"/><Relationship Id="rId7" Type="http://schemas.openxmlformats.org/officeDocument/2006/relationships/hyperlink" Target="https://security.googleblog.com/2018/01/todays-cpu-vulnerability-what-you-need.html" TargetMode="External"/><Relationship Id="rId8" Type="http://schemas.openxmlformats.org/officeDocument/2006/relationships/hyperlink" Target="https://googleprojectzero.blogspot.com/2018/01/reading-privileged-memory-with-side.html" TargetMode="External"/><Relationship Id="rId9" Type="http://schemas.openxmlformats.org/officeDocument/2006/relationships/hyperlink" Target="https://arstechnica.com/gadgets/2018/01/whats-behind-the-intel-design-flaw-forcing-numerous-patches/" TargetMode="External"/><Relationship Id="rId10" Type="http://schemas.openxmlformats.org/officeDocument/2006/relationships/hyperlink" Target="https://www.theregister.co.uk/2018/01/02/intel_cpu_design_flaw/"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hyperlink" Target="https://danielmiessler.com/blog/simple-explanation-difference-meltdown-spectre/" TargetMode="External"/><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73325" y="314925"/>
            <a:ext cx="8787900" cy="76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a:t>On the Meltdown &amp; Spectre Design Flaws</a:t>
            </a:r>
            <a:endParaRPr sz="1800"/>
          </a:p>
        </p:txBody>
      </p:sp>
      <p:sp>
        <p:nvSpPr>
          <p:cNvPr id="55" name="Shape 55"/>
          <p:cNvSpPr txBox="1">
            <a:spLocks noGrp="1"/>
          </p:cNvSpPr>
          <p:nvPr>
            <p:ph type="subTitle" idx="1"/>
          </p:nvPr>
        </p:nvSpPr>
        <p:spPr>
          <a:xfrm>
            <a:off x="2182750" y="1331000"/>
            <a:ext cx="5018700" cy="1673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Mark D. Hill</a:t>
            </a:r>
            <a:endParaRPr/>
          </a:p>
          <a:p>
            <a:pPr marL="0" lvl="0" indent="0" rtl="0">
              <a:spcBef>
                <a:spcPts val="0"/>
              </a:spcBef>
              <a:spcAft>
                <a:spcPts val="0"/>
              </a:spcAft>
              <a:buNone/>
            </a:pPr>
            <a:endParaRPr/>
          </a:p>
          <a:p>
            <a:pPr marL="0" lvl="0" indent="0">
              <a:spcBef>
                <a:spcPts val="0"/>
              </a:spcBef>
              <a:spcAft>
                <a:spcPts val="0"/>
              </a:spcAft>
              <a:buNone/>
            </a:pPr>
            <a:r>
              <a:rPr lang="en"/>
              <a:t>Computer Sciences Dept.</a:t>
            </a:r>
            <a:endParaRPr/>
          </a:p>
          <a:p>
            <a:pPr marL="0" lvl="0" indent="0" rtl="0">
              <a:spcBef>
                <a:spcPts val="0"/>
              </a:spcBef>
              <a:spcAft>
                <a:spcPts val="0"/>
              </a:spcAft>
              <a:buNone/>
            </a:pPr>
            <a:r>
              <a:rPr lang="en"/>
              <a:t>Univ. of Wisconsin-Madison</a:t>
            </a:r>
            <a:endParaRPr/>
          </a:p>
          <a:p>
            <a:pPr marL="0" lvl="0" indent="0" algn="l" rtl="0">
              <a:spcBef>
                <a:spcPts val="0"/>
              </a:spcBef>
              <a:spcAft>
                <a:spcPts val="0"/>
              </a:spcAft>
              <a:buNone/>
            </a:pPr>
            <a:r>
              <a:rPr lang="en" sz="1200"/>
              <a:t> </a:t>
            </a:r>
            <a:endParaRPr sz="1200"/>
          </a:p>
          <a:p>
            <a:pPr marL="0" lvl="0" indent="0" rtl="0">
              <a:spcBef>
                <a:spcPts val="0"/>
              </a:spcBef>
              <a:spcAft>
                <a:spcPts val="0"/>
              </a:spcAft>
              <a:buNone/>
            </a:pPr>
            <a:r>
              <a:rPr lang="en"/>
              <a:t>February 2018 </a:t>
            </a:r>
            <a:endParaRPr/>
          </a:p>
          <a:p>
            <a:pPr marL="0" lvl="0" indent="0" rtl="0">
              <a:spcBef>
                <a:spcPts val="0"/>
              </a:spcBef>
              <a:spcAft>
                <a:spcPts val="0"/>
              </a:spcAft>
              <a:buNone/>
            </a:pPr>
            <a:endParaRPr/>
          </a:p>
        </p:txBody>
      </p:sp>
      <p:sp>
        <p:nvSpPr>
          <p:cNvPr id="56" name="Shape 56"/>
          <p:cNvSpPr txBox="1">
            <a:spLocks noGrp="1"/>
          </p:cNvSpPr>
          <p:nvPr>
            <p:ph type="subTitle" idx="1"/>
          </p:nvPr>
        </p:nvSpPr>
        <p:spPr>
          <a:xfrm>
            <a:off x="1446550" y="3867275"/>
            <a:ext cx="64911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Computer Architect, Not Security Expert </a:t>
            </a:r>
            <a:endParaRPr/>
          </a:p>
          <a:p>
            <a:pPr marL="0" lvl="0" indent="0" rtl="0">
              <a:spcBef>
                <a:spcPts val="0"/>
              </a:spcBef>
              <a:spcAft>
                <a:spcPts val="0"/>
              </a:spcAft>
              <a:buNone/>
            </a:pPr>
            <a:endParaRPr/>
          </a:p>
        </p:txBody>
      </p:sp>
      <p:sp>
        <p:nvSpPr>
          <p:cNvPr id="57" name="Shape 57"/>
          <p:cNvSpPr txBox="1">
            <a:spLocks noGrp="1"/>
          </p:cNvSpPr>
          <p:nvPr>
            <p:ph type="subTitle" idx="1"/>
          </p:nvPr>
        </p:nvSpPr>
        <p:spPr>
          <a:xfrm>
            <a:off x="838025" y="4400675"/>
            <a:ext cx="73893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a:t>Prepared while on a sabbatical visit to Google with public information only and representing the author’s views only, not necessarily Google’s. </a:t>
            </a:r>
            <a:endParaRPr sz="16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Micro-architecture Harvested Moore’s Law Bounty</a:t>
            </a:r>
            <a:endParaRPr/>
          </a:p>
        </p:txBody>
      </p:sp>
      <p:sp>
        <p:nvSpPr>
          <p:cNvPr id="253" name="Shape 253"/>
          <p:cNvSpPr txBox="1">
            <a:spLocks noGrp="1"/>
          </p:cNvSpPr>
          <p:nvPr>
            <p:ph type="body" idx="1"/>
          </p:nvPr>
        </p:nvSpPr>
        <p:spPr>
          <a:xfrm>
            <a:off x="287175" y="11328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decades, every ~2 years: 2x transistors, 1.4x faster &amp; 1x chip power possible;</a:t>
            </a:r>
            <a:br>
              <a:rPr lang="en"/>
            </a:br>
            <a:r>
              <a:rPr lang="en"/>
              <a:t>2300 transistors for Intel 4004 → millions per core &amp; billions for caches</a:t>
            </a:r>
            <a:endParaRPr/>
          </a:p>
          <a:p>
            <a:pPr marL="0" lvl="0" indent="0" rtl="0">
              <a:spcBef>
                <a:spcPts val="1600"/>
              </a:spcBef>
              <a:spcAft>
                <a:spcPts val="0"/>
              </a:spcAft>
              <a:buNone/>
            </a:pPr>
            <a:r>
              <a:rPr lang="en"/>
              <a:t>(Micro-)architects took this ever doubling budget to make each processor core execute &gt; 100x what it would otherwise</a:t>
            </a:r>
            <a:endParaRPr/>
          </a:p>
          <a:p>
            <a:pPr marL="0" lvl="0" indent="0" rtl="0">
              <a:spcBef>
                <a:spcPts val="1600"/>
              </a:spcBef>
              <a:spcAft>
                <a:spcPts val="0"/>
              </a:spcAft>
              <a:buClr>
                <a:srgbClr val="000000"/>
              </a:buClr>
              <a:buSzPts val="1100"/>
              <a:buFont typeface="Arial"/>
              <a:buNone/>
            </a:pPr>
            <a:endParaRPr/>
          </a:p>
          <a:p>
            <a:pPr marL="0" lvl="0" indent="0" rtl="0">
              <a:spcBef>
                <a:spcPts val="1600"/>
              </a:spcBef>
              <a:spcAft>
                <a:spcPts val="0"/>
              </a:spcAft>
              <a:buClr>
                <a:srgbClr val="000000"/>
              </a:buClr>
              <a:buSzPts val="1100"/>
              <a:buFont typeface="Arial"/>
              <a:buNone/>
            </a:pPr>
            <a:endParaRPr/>
          </a:p>
          <a:p>
            <a:pPr marL="0" lvl="0" indent="0">
              <a:spcBef>
                <a:spcPts val="1600"/>
              </a:spcBef>
              <a:spcAft>
                <a:spcPts val="0"/>
              </a:spcAft>
              <a:buClr>
                <a:srgbClr val="000000"/>
              </a:buClr>
              <a:buSzPts val="1100"/>
              <a:buFont typeface="Arial"/>
              <a:buNone/>
            </a:pPr>
            <a:endParaRPr sz="800">
              <a:solidFill>
                <a:srgbClr val="0000FF"/>
              </a:solidFill>
            </a:endParaRPr>
          </a:p>
          <a:p>
            <a:pPr marL="0" lvl="0" indent="0" rtl="0">
              <a:spcBef>
                <a:spcPts val="1600"/>
              </a:spcBef>
              <a:spcAft>
                <a:spcPts val="1600"/>
              </a:spcAft>
              <a:buClr>
                <a:srgbClr val="000000"/>
              </a:buClr>
              <a:buSzPts val="1100"/>
              <a:buFont typeface="Arial"/>
              <a:buNone/>
            </a:pPr>
            <a:r>
              <a:rPr lang="en">
                <a:solidFill>
                  <a:srgbClr val="0000FF"/>
                </a:solidFill>
              </a:rPr>
              <a:t>Hidden by Architecture 1.0: timing-independent functional behavior unchanged</a:t>
            </a:r>
            <a:br>
              <a:rPr lang="en">
                <a:solidFill>
                  <a:srgbClr val="0000FF"/>
                </a:solidFill>
              </a:rPr>
            </a:br>
            <a:endParaRPr>
              <a:solidFill>
                <a:srgbClr val="0000FF"/>
              </a:solidFill>
            </a:endParaRPr>
          </a:p>
        </p:txBody>
      </p:sp>
      <p:sp>
        <p:nvSpPr>
          <p:cNvPr id="254" name="Shape 254"/>
          <p:cNvSpPr txBox="1"/>
          <p:nvPr/>
        </p:nvSpPr>
        <p:spPr>
          <a:xfrm>
            <a:off x="695875" y="2738900"/>
            <a:ext cx="8112000" cy="100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branch (R1 &gt;= bound) goto error </a:t>
            </a:r>
            <a:r>
              <a:rPr lang="en" b="1">
                <a:solidFill>
                  <a:srgbClr val="FF0000"/>
                </a:solidFill>
                <a:latin typeface="Courier New"/>
                <a:ea typeface="Courier New"/>
                <a:cs typeface="Courier New"/>
                <a:sym typeface="Courier New"/>
              </a:rPr>
              <a:t>; Speculate branch not taken</a:t>
            </a:r>
            <a:endParaRPr b="1">
              <a:solidFill>
                <a:srgbClr val="FF0000"/>
              </a:solidFill>
              <a:latin typeface="Courier New"/>
              <a:ea typeface="Courier New"/>
              <a:cs typeface="Courier New"/>
              <a:sym typeface="Courier New"/>
            </a:endParaRPr>
          </a:p>
          <a:p>
            <a:pPr marL="0" lvl="0" indent="0" rtl="0">
              <a:spcBef>
                <a:spcPts val="0"/>
              </a:spcBef>
              <a:spcAft>
                <a:spcPts val="0"/>
              </a:spcAft>
              <a:buNone/>
            </a:pPr>
            <a:r>
              <a:rPr lang="en" b="1">
                <a:latin typeface="Courier New"/>
                <a:ea typeface="Courier New"/>
                <a:cs typeface="Courier New"/>
                <a:sym typeface="Courier New"/>
              </a:rPr>
              <a:t>load R2 ← memory[</a:t>
            </a:r>
            <a:r>
              <a:rPr lang="en" b="1">
                <a:solidFill>
                  <a:schemeClr val="dk1"/>
                </a:solidFill>
                <a:latin typeface="Courier New"/>
                <a:ea typeface="Courier New"/>
                <a:cs typeface="Courier New"/>
                <a:sym typeface="Courier New"/>
              </a:rPr>
              <a:t>train+R1</a:t>
            </a:r>
            <a:r>
              <a:rPr lang="en" b="1">
                <a:latin typeface="Courier New"/>
                <a:ea typeface="Courier New"/>
                <a:cs typeface="Courier New"/>
                <a:sym typeface="Courier New"/>
              </a:rPr>
              <a:t>]     </a:t>
            </a:r>
            <a:r>
              <a:rPr lang="en" b="1">
                <a:solidFill>
                  <a:srgbClr val="FF0000"/>
                </a:solidFill>
                <a:latin typeface="Courier New"/>
                <a:ea typeface="Courier New"/>
                <a:cs typeface="Courier New"/>
                <a:sym typeface="Courier New"/>
              </a:rPr>
              <a:t>; Speculate load &amp; speculate cache hit</a:t>
            </a:r>
            <a:endParaRPr b="1">
              <a:solidFill>
                <a:srgbClr val="FF0000"/>
              </a:solidFill>
              <a:latin typeface="Courier New"/>
              <a:ea typeface="Courier New"/>
              <a:cs typeface="Courier New"/>
              <a:sym typeface="Courier New"/>
            </a:endParaRPr>
          </a:p>
          <a:p>
            <a:pPr marL="0" lvl="0" indent="0" rtl="0">
              <a:spcBef>
                <a:spcPts val="0"/>
              </a:spcBef>
              <a:spcAft>
                <a:spcPts val="0"/>
              </a:spcAft>
              <a:buNone/>
            </a:pPr>
            <a:r>
              <a:rPr lang="en" b="1">
                <a:latin typeface="Courier New"/>
                <a:ea typeface="Courier New"/>
                <a:cs typeface="Courier New"/>
                <a:sym typeface="Courier New"/>
              </a:rPr>
              <a:t>and R3 ← R2 &amp;&amp; 0xffff          </a:t>
            </a:r>
            <a:r>
              <a:rPr lang="en" b="1">
                <a:solidFill>
                  <a:srgbClr val="FF0000"/>
                </a:solidFill>
                <a:latin typeface="Courier New"/>
                <a:ea typeface="Courier New"/>
                <a:cs typeface="Courier New"/>
                <a:sym typeface="Courier New"/>
              </a:rPr>
              <a:t>; Speculate AND</a:t>
            </a:r>
            <a:endParaRPr b="1">
              <a:latin typeface="Courier New"/>
              <a:ea typeface="Courier New"/>
              <a:cs typeface="Courier New"/>
              <a:sym typeface="Courier New"/>
            </a:endParaRPr>
          </a:p>
          <a:p>
            <a:pPr marL="0" lvl="0" indent="0" rtl="0">
              <a:spcBef>
                <a:spcPts val="0"/>
              </a:spcBef>
              <a:spcAft>
                <a:spcPts val="0"/>
              </a:spcAft>
              <a:buNone/>
            </a:pPr>
            <a:r>
              <a:rPr lang="en" b="1">
                <a:latin typeface="Courier New"/>
                <a:ea typeface="Courier New"/>
                <a:cs typeface="Courier New"/>
                <a:sym typeface="Courier New"/>
              </a:rPr>
              <a:t>load R4 ← memory[</a:t>
            </a:r>
            <a:r>
              <a:rPr lang="en" b="1">
                <a:solidFill>
                  <a:schemeClr val="dk1"/>
                </a:solidFill>
                <a:latin typeface="Courier New"/>
                <a:ea typeface="Courier New"/>
                <a:cs typeface="Courier New"/>
                <a:sym typeface="Courier New"/>
              </a:rPr>
              <a:t>save+SIZE+R3</a:t>
            </a:r>
            <a:r>
              <a:rPr lang="en" b="1">
                <a:latin typeface="Courier New"/>
                <a:ea typeface="Courier New"/>
                <a:cs typeface="Courier New"/>
                <a:sym typeface="Courier New"/>
              </a:rPr>
              <a:t>] </a:t>
            </a:r>
            <a:r>
              <a:rPr lang="en" b="1">
                <a:solidFill>
                  <a:srgbClr val="FF0000"/>
                </a:solidFill>
                <a:latin typeface="Courier New"/>
                <a:ea typeface="Courier New"/>
                <a:cs typeface="Courier New"/>
                <a:sym typeface="Courier New"/>
              </a:rPr>
              <a:t>; Speculate load &amp; speculate cache hit</a:t>
            </a:r>
            <a:endParaRPr b="1">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a:t>Whither Computer Architecture 1.0?</a:t>
            </a:r>
            <a:br>
              <a:rPr lang="en"/>
            </a:br>
            <a:endParaRPr/>
          </a:p>
        </p:txBody>
      </p:sp>
      <p:sp>
        <p:nvSpPr>
          <p:cNvPr id="260" name="Shape 2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
            </a:r>
            <a:br>
              <a:rPr lang="en"/>
            </a:br>
            <a:r>
              <a:rPr lang="en"/>
              <a:t>Architecture 1.0: timing-independent functional behavior</a:t>
            </a:r>
            <a:br>
              <a:rPr lang="en"/>
            </a:br>
            <a:r>
              <a:rPr lang="en"/>
              <a:t/>
            </a:r>
            <a:br>
              <a:rPr lang="en"/>
            </a:br>
            <a:r>
              <a:rPr lang="en"/>
              <a:t>Question: What if a computer that is completely correct by </a:t>
            </a:r>
            <a:r>
              <a:rPr lang="en">
                <a:solidFill>
                  <a:srgbClr val="0000FF"/>
                </a:solidFill>
              </a:rPr>
              <a:t>Architecture 1.0</a:t>
            </a:r>
            <a:r>
              <a:rPr lang="en"/>
              <a:t/>
            </a:r>
            <a:br>
              <a:rPr lang="en"/>
            </a:br>
            <a:r>
              <a:rPr lang="en"/>
              <a:t>can be made to leak protected information via timing, a.k.a., </a:t>
            </a:r>
            <a:r>
              <a:rPr lang="en">
                <a:solidFill>
                  <a:srgbClr val="FF0000"/>
                </a:solidFill>
              </a:rPr>
              <a:t>micro-architecture</a:t>
            </a:r>
            <a:r>
              <a:rPr lang="en"/>
              <a:t>?</a:t>
            </a:r>
            <a:br>
              <a:rPr lang="en"/>
            </a:br>
            <a:r>
              <a:rPr lang="en"/>
              <a:t/>
            </a:r>
            <a:br>
              <a:rPr lang="en"/>
            </a:br>
            <a:r>
              <a:rPr lang="en"/>
              <a:t>Implication: </a:t>
            </a:r>
            <a:r>
              <a:rPr lang="en">
                <a:solidFill>
                  <a:srgbClr val="0000FF"/>
                </a:solidFill>
              </a:rPr>
              <a:t>The </a:t>
            </a:r>
            <a:r>
              <a:rPr lang="en" b="1">
                <a:solidFill>
                  <a:srgbClr val="0000FF"/>
                </a:solidFill>
              </a:rPr>
              <a:t>definition</a:t>
            </a:r>
            <a:r>
              <a:rPr lang="en">
                <a:solidFill>
                  <a:srgbClr val="0000FF"/>
                </a:solidFill>
              </a:rPr>
              <a:t> of Architecture 1.0 is inadequate to protect information</a:t>
            </a:r>
            <a:r>
              <a:rPr lang="en"/>
              <a:t> </a:t>
            </a:r>
            <a:br>
              <a:rPr lang="en"/>
            </a:br>
            <a:r>
              <a:rPr lang="en"/>
              <a:t/>
            </a:r>
            <a:br>
              <a:rPr lang="en"/>
            </a:br>
            <a:r>
              <a:rPr lang="en"/>
              <a:t>This is what Meltdown and Spectre do. Let's see why and explore implications.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Side-Channel Attack: </a:t>
            </a:r>
            <a:r>
              <a:rPr lang="en">
                <a:solidFill>
                  <a:srgbClr val="FF0000"/>
                </a:solidFill>
              </a:rPr>
              <a:t>SAVE</a:t>
            </a:r>
            <a:r>
              <a:rPr lang="en"/>
              <a:t> Secret in Micro-Arch</a:t>
            </a:r>
            <a:endParaRPr/>
          </a:p>
        </p:txBody>
      </p:sp>
      <p:sp>
        <p:nvSpPr>
          <p:cNvPr id="266" name="Shape 266"/>
          <p:cNvSpPr txBox="1">
            <a:spLocks noGrp="1"/>
          </p:cNvSpPr>
          <p:nvPr>
            <p:ph type="body" idx="1"/>
          </p:nvPr>
        </p:nvSpPr>
        <p:spPr>
          <a:xfrm>
            <a:off x="311700" y="1152475"/>
            <a:ext cx="8520600" cy="1602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Prime micro-architectural state</a:t>
            </a:r>
            <a:endParaRPr/>
          </a:p>
          <a:p>
            <a:pPr marL="914400" lvl="1" indent="-317500" rtl="0">
              <a:spcBef>
                <a:spcPts val="0"/>
              </a:spcBef>
              <a:spcAft>
                <a:spcPts val="0"/>
              </a:spcAft>
              <a:buSzPts val="1400"/>
              <a:buAutoNum type="alphaLcPeriod"/>
            </a:pPr>
            <a:r>
              <a:rPr lang="en"/>
              <a:t>Repeatedly access array </a:t>
            </a:r>
            <a:r>
              <a:rPr lang="en" b="1">
                <a:solidFill>
                  <a:schemeClr val="dk1"/>
                </a:solidFill>
                <a:latin typeface="Courier New"/>
                <a:ea typeface="Courier New"/>
                <a:cs typeface="Courier New"/>
                <a:sym typeface="Courier New"/>
              </a:rPr>
              <a:t>train[]</a:t>
            </a:r>
            <a:r>
              <a:rPr lang="en"/>
              <a:t>to train branch predictor to expect access </a:t>
            </a:r>
            <a:r>
              <a:rPr lang="en" b="1">
                <a:solidFill>
                  <a:schemeClr val="dk1"/>
                </a:solidFill>
                <a:latin typeface="Courier New"/>
                <a:ea typeface="Courier New"/>
                <a:cs typeface="Courier New"/>
                <a:sym typeface="Courier New"/>
              </a:rPr>
              <a:t>&lt; bound</a:t>
            </a:r>
            <a:endParaRPr/>
          </a:p>
          <a:p>
            <a:pPr marL="914400" lvl="1" indent="-317500" rtl="0">
              <a:spcBef>
                <a:spcPts val="0"/>
              </a:spcBef>
              <a:spcAft>
                <a:spcPts val="0"/>
              </a:spcAft>
              <a:buSzPts val="1400"/>
              <a:buAutoNum type="alphaLcPeriod"/>
            </a:pPr>
            <a:r>
              <a:rPr lang="en"/>
              <a:t>Access all of array </a:t>
            </a:r>
            <a:r>
              <a:rPr lang="en" b="1">
                <a:solidFill>
                  <a:schemeClr val="dk1"/>
                </a:solidFill>
                <a:latin typeface="Courier New"/>
                <a:ea typeface="Courier New"/>
                <a:cs typeface="Courier New"/>
                <a:sym typeface="Courier New"/>
              </a:rPr>
              <a:t>save[]</a:t>
            </a:r>
            <a:r>
              <a:rPr lang="en"/>
              <a:t>to put it completely in a cache of size </a:t>
            </a:r>
            <a:r>
              <a:rPr lang="en" b="1">
                <a:solidFill>
                  <a:schemeClr val="dk1"/>
                </a:solidFill>
                <a:latin typeface="Courier New"/>
                <a:ea typeface="Courier New"/>
                <a:cs typeface="Courier New"/>
                <a:sym typeface="Courier New"/>
              </a:rPr>
              <a:t>SIZE</a:t>
            </a:r>
            <a:endParaRPr b="1">
              <a:solidFill>
                <a:schemeClr val="dk1"/>
              </a:solidFill>
              <a:latin typeface="Courier New"/>
              <a:ea typeface="Courier New"/>
              <a:cs typeface="Courier New"/>
              <a:sym typeface="Courier New"/>
            </a:endParaRPr>
          </a:p>
          <a:p>
            <a:pPr marL="457200" lvl="0" indent="-342900" rtl="0">
              <a:spcBef>
                <a:spcPts val="0"/>
              </a:spcBef>
              <a:spcAft>
                <a:spcPts val="1600"/>
              </a:spcAft>
              <a:buSzPts val="1800"/>
              <a:buAutoNum type="arabicPeriod"/>
            </a:pPr>
            <a:r>
              <a:rPr lang="en"/>
              <a:t>Coerce processor into </a:t>
            </a:r>
            <a:r>
              <a:rPr lang="en">
                <a:solidFill>
                  <a:srgbClr val="FF0000"/>
                </a:solidFill>
              </a:rPr>
              <a:t>speculatively</a:t>
            </a:r>
            <a:r>
              <a:rPr lang="en">
                <a:solidFill>
                  <a:srgbClr val="666666"/>
                </a:solidFill>
              </a:rPr>
              <a:t> </a:t>
            </a:r>
            <a:r>
              <a:rPr lang="en">
                <a:solidFill>
                  <a:srgbClr val="FF0000"/>
                </a:solidFill>
              </a:rPr>
              <a:t>executing</a:t>
            </a:r>
            <a:r>
              <a:rPr lang="en">
                <a:solidFill>
                  <a:srgbClr val="666666"/>
                </a:solidFill>
              </a:rPr>
              <a:t> instructions that will be nullified to (a) find a secret &amp; (b) save it in micro-architecture</a:t>
            </a:r>
            <a:endParaRPr>
              <a:solidFill>
                <a:srgbClr val="666666"/>
              </a:solidFill>
            </a:endParaRPr>
          </a:p>
        </p:txBody>
      </p:sp>
      <p:sp>
        <p:nvSpPr>
          <p:cNvPr id="267" name="Shape 267"/>
          <p:cNvSpPr txBox="1"/>
          <p:nvPr/>
        </p:nvSpPr>
        <p:spPr>
          <a:xfrm>
            <a:off x="278100" y="2755075"/>
            <a:ext cx="8692200" cy="1342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branch (R1 &gt;= bound) goto error </a:t>
            </a:r>
            <a:r>
              <a:rPr lang="en" b="1">
                <a:solidFill>
                  <a:srgbClr val="FF0000"/>
                </a:solidFill>
                <a:latin typeface="Courier New"/>
                <a:ea typeface="Courier New"/>
                <a:cs typeface="Courier New"/>
                <a:sym typeface="Courier New"/>
              </a:rPr>
              <a:t>; Speculate not taken even if R1 &gt;= bound</a:t>
            </a:r>
            <a:endParaRPr b="1">
              <a:solidFill>
                <a:srgbClr val="FF0000"/>
              </a:solidFill>
              <a:latin typeface="Courier New"/>
              <a:ea typeface="Courier New"/>
              <a:cs typeface="Courier New"/>
              <a:sym typeface="Courier New"/>
            </a:endParaRPr>
          </a:p>
          <a:p>
            <a:pPr marL="0" lvl="0" indent="0" rtl="0">
              <a:spcBef>
                <a:spcPts val="0"/>
              </a:spcBef>
              <a:spcAft>
                <a:spcPts val="0"/>
              </a:spcAft>
              <a:buNone/>
            </a:pPr>
            <a:r>
              <a:rPr lang="en" b="1">
                <a:latin typeface="Courier New"/>
                <a:ea typeface="Courier New"/>
                <a:cs typeface="Courier New"/>
                <a:sym typeface="Courier New"/>
              </a:rPr>
              <a:t>load R2 ← memory[train+R1]     </a:t>
            </a:r>
            <a:r>
              <a:rPr lang="en" b="1">
                <a:solidFill>
                  <a:srgbClr val="FF0000"/>
                </a:solidFill>
                <a:latin typeface="Courier New"/>
                <a:ea typeface="Courier New"/>
                <a:cs typeface="Courier New"/>
                <a:sym typeface="Courier New"/>
              </a:rPr>
              <a:t>; Speculate to find SECRET outside of train[]</a:t>
            </a:r>
            <a:endParaRPr b="1">
              <a:solidFill>
                <a:srgbClr val="FF0000"/>
              </a:solidFill>
              <a:latin typeface="Courier New"/>
              <a:ea typeface="Courier New"/>
              <a:cs typeface="Courier New"/>
              <a:sym typeface="Courier New"/>
            </a:endParaRPr>
          </a:p>
          <a:p>
            <a:pPr marL="0" lvl="0" indent="0" rtl="0">
              <a:spcBef>
                <a:spcPts val="0"/>
              </a:spcBef>
              <a:spcAft>
                <a:spcPts val="0"/>
              </a:spcAft>
              <a:buNone/>
            </a:pPr>
            <a:r>
              <a:rPr lang="en" b="1">
                <a:latin typeface="Courier New"/>
                <a:ea typeface="Courier New"/>
                <a:cs typeface="Courier New"/>
                <a:sym typeface="Courier New"/>
              </a:rPr>
              <a:t>and R3 ← R2 &amp;&amp; 0xffff          </a:t>
            </a:r>
            <a:r>
              <a:rPr lang="en" b="1">
                <a:solidFill>
                  <a:srgbClr val="FF0000"/>
                </a:solidFill>
                <a:latin typeface="Courier New"/>
                <a:ea typeface="Courier New"/>
                <a:cs typeface="Courier New"/>
                <a:sym typeface="Courier New"/>
              </a:rPr>
              <a:t>; Speculate to convert SECRET bits into index</a:t>
            </a:r>
            <a:endParaRPr b="1">
              <a:latin typeface="Courier New"/>
              <a:ea typeface="Courier New"/>
              <a:cs typeface="Courier New"/>
              <a:sym typeface="Courier New"/>
            </a:endParaRPr>
          </a:p>
          <a:p>
            <a:pPr marL="0" lvl="0" indent="0" rtl="0">
              <a:spcBef>
                <a:spcPts val="0"/>
              </a:spcBef>
              <a:spcAft>
                <a:spcPts val="0"/>
              </a:spcAft>
              <a:buNone/>
            </a:pPr>
            <a:r>
              <a:rPr lang="en" b="1">
                <a:latin typeface="Courier New"/>
                <a:ea typeface="Courier New"/>
                <a:cs typeface="Courier New"/>
                <a:sym typeface="Courier New"/>
              </a:rPr>
              <a:t>load R4 ← memory[save+SIZE+R3] </a:t>
            </a:r>
            <a:r>
              <a:rPr lang="en" b="1">
                <a:solidFill>
                  <a:srgbClr val="FF0000"/>
                </a:solidFill>
                <a:latin typeface="Courier New"/>
                <a:ea typeface="Courier New"/>
                <a:cs typeface="Courier New"/>
                <a:sym typeface="Courier New"/>
              </a:rPr>
              <a:t>; Speculate to save SECRET by victimizing   memory[save+R3] since it aliases in cache with new access memory[save+SIZE+R3]</a:t>
            </a:r>
            <a:endParaRPr b="1">
              <a:latin typeface="Courier New"/>
              <a:ea typeface="Courier New"/>
              <a:cs typeface="Courier New"/>
              <a:sym typeface="Courier New"/>
            </a:endParaRPr>
          </a:p>
        </p:txBody>
      </p:sp>
      <p:sp>
        <p:nvSpPr>
          <p:cNvPr id="268" name="Shape 268"/>
          <p:cNvSpPr txBox="1">
            <a:spLocks noGrp="1"/>
          </p:cNvSpPr>
          <p:nvPr>
            <p:ph type="body" idx="1"/>
          </p:nvPr>
        </p:nvSpPr>
        <p:spPr>
          <a:xfrm>
            <a:off x="449575" y="3840475"/>
            <a:ext cx="8520600" cy="1085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t>3.    HW detects </a:t>
            </a:r>
            <a:r>
              <a:rPr lang="en">
                <a:solidFill>
                  <a:srgbClr val="FF0000"/>
                </a:solidFill>
              </a:rPr>
              <a:t>mis-speculation</a:t>
            </a:r>
            <a:r>
              <a:rPr lang="en"/>
              <a:t/>
            </a:r>
            <a:br>
              <a:rPr lang="en"/>
            </a:br>
            <a:r>
              <a:rPr lang="en"/>
              <a:t>	   </a:t>
            </a:r>
            <a:r>
              <a:rPr lang="en" sz="1400"/>
              <a:t>Undoes </a:t>
            </a:r>
            <a:r>
              <a:rPr lang="en" sz="1400">
                <a:solidFill>
                  <a:srgbClr val="0000FF"/>
                </a:solidFill>
              </a:rPr>
              <a:t>architectural </a:t>
            </a:r>
            <a:r>
              <a:rPr lang="en" sz="1400">
                <a:solidFill>
                  <a:srgbClr val="666666"/>
                </a:solidFill>
              </a:rPr>
              <a:t>changes</a:t>
            </a:r>
            <a:br>
              <a:rPr lang="en" sz="1400">
                <a:solidFill>
                  <a:srgbClr val="666666"/>
                </a:solidFill>
              </a:rPr>
            </a:br>
            <a:r>
              <a:rPr lang="en" sz="1400">
                <a:solidFill>
                  <a:srgbClr val="666666"/>
                </a:solidFill>
              </a:rPr>
              <a:t>	    Leaves cache (</a:t>
            </a:r>
            <a:r>
              <a:rPr lang="en" sz="1400">
                <a:solidFill>
                  <a:srgbClr val="FF0000"/>
                </a:solidFill>
              </a:rPr>
              <a:t>micro-architecture)</a:t>
            </a:r>
            <a:r>
              <a:rPr lang="en" sz="1400">
                <a:solidFill>
                  <a:srgbClr val="0000FF"/>
                </a:solidFill>
              </a:rPr>
              <a:t> </a:t>
            </a:r>
            <a:r>
              <a:rPr lang="en" sz="1400">
                <a:solidFill>
                  <a:srgbClr val="666666"/>
                </a:solidFill>
              </a:rPr>
              <a:t>changes (correct by </a:t>
            </a:r>
            <a:r>
              <a:rPr lang="en" sz="1400">
                <a:solidFill>
                  <a:srgbClr val="0000FF"/>
                </a:solidFill>
              </a:rPr>
              <a:t>Architecture 1.0</a:t>
            </a:r>
            <a:r>
              <a:rPr lang="en" sz="1400">
                <a:solidFill>
                  <a:srgbClr val="666666"/>
                </a:solidFill>
              </a:rPr>
              <a:t>)</a:t>
            </a:r>
            <a:endParaRPr sz="14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animEffect transition="in" filter="fade">
                                      <p:cBhvr>
                                        <p:cTn id="7" dur="1000"/>
                                        <p:tgtEl>
                                          <p:spTgt spid="2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6">
                                            <p:txEl>
                                              <p:pRg st="1" end="1"/>
                                            </p:txEl>
                                          </p:spTgt>
                                        </p:tgtEl>
                                        <p:attrNameLst>
                                          <p:attrName>style.visibility</p:attrName>
                                        </p:attrNameLst>
                                      </p:cBhvr>
                                      <p:to>
                                        <p:strVal val="visible"/>
                                      </p:to>
                                    </p:set>
                                    <p:animEffect transition="in" filter="fade">
                                      <p:cBhvr>
                                        <p:cTn id="12" dur="1000"/>
                                        <p:tgtEl>
                                          <p:spTgt spid="2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6">
                                            <p:txEl>
                                              <p:pRg st="2" end="2"/>
                                            </p:txEl>
                                          </p:spTgt>
                                        </p:tgtEl>
                                        <p:attrNameLst>
                                          <p:attrName>style.visibility</p:attrName>
                                        </p:attrNameLst>
                                      </p:cBhvr>
                                      <p:to>
                                        <p:strVal val="visible"/>
                                      </p:to>
                                    </p:set>
                                    <p:animEffect transition="in" filter="fade">
                                      <p:cBhvr>
                                        <p:cTn id="17" dur="1000"/>
                                        <p:tgtEl>
                                          <p:spTgt spid="2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6">
                                            <p:txEl>
                                              <p:pRg st="3" end="3"/>
                                            </p:txEl>
                                          </p:spTgt>
                                        </p:tgtEl>
                                        <p:attrNameLst>
                                          <p:attrName>style.visibility</p:attrName>
                                        </p:attrNameLst>
                                      </p:cBhvr>
                                      <p:to>
                                        <p:strVal val="visible"/>
                                      </p:to>
                                    </p:set>
                                    <p:animEffect transition="in" filter="fade">
                                      <p:cBhvr>
                                        <p:cTn id="22" dur="1000"/>
                                        <p:tgtEl>
                                          <p:spTgt spid="2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7">
                                            <p:txEl>
                                              <p:pRg st="0" end="0"/>
                                            </p:txEl>
                                          </p:spTgt>
                                        </p:tgtEl>
                                        <p:attrNameLst>
                                          <p:attrName>style.visibility</p:attrName>
                                        </p:attrNameLst>
                                      </p:cBhvr>
                                      <p:to>
                                        <p:strVal val="visible"/>
                                      </p:to>
                                    </p:set>
                                    <p:animEffect transition="in" filter="fade">
                                      <p:cBhvr>
                                        <p:cTn id="27" dur="1000"/>
                                        <p:tgtEl>
                                          <p:spTgt spid="26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7">
                                            <p:txEl>
                                              <p:pRg st="1" end="1"/>
                                            </p:txEl>
                                          </p:spTgt>
                                        </p:tgtEl>
                                        <p:attrNameLst>
                                          <p:attrName>style.visibility</p:attrName>
                                        </p:attrNameLst>
                                      </p:cBhvr>
                                      <p:to>
                                        <p:strVal val="visible"/>
                                      </p:to>
                                    </p:set>
                                    <p:animEffect transition="in" filter="fade">
                                      <p:cBhvr>
                                        <p:cTn id="32" dur="1000"/>
                                        <p:tgtEl>
                                          <p:spTgt spid="26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7">
                                            <p:txEl>
                                              <p:pRg st="2" end="2"/>
                                            </p:txEl>
                                          </p:spTgt>
                                        </p:tgtEl>
                                        <p:attrNameLst>
                                          <p:attrName>style.visibility</p:attrName>
                                        </p:attrNameLst>
                                      </p:cBhvr>
                                      <p:to>
                                        <p:strVal val="visible"/>
                                      </p:to>
                                    </p:set>
                                    <p:animEffect transition="in" filter="fade">
                                      <p:cBhvr>
                                        <p:cTn id="37" dur="1000"/>
                                        <p:tgtEl>
                                          <p:spTgt spid="26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7">
                                            <p:txEl>
                                              <p:pRg st="3" end="3"/>
                                            </p:txEl>
                                          </p:spTgt>
                                        </p:tgtEl>
                                        <p:attrNameLst>
                                          <p:attrName>style.visibility</p:attrName>
                                        </p:attrNameLst>
                                      </p:cBhvr>
                                      <p:to>
                                        <p:strVal val="visible"/>
                                      </p:to>
                                    </p:set>
                                    <p:animEffect transition="in" filter="fade">
                                      <p:cBhvr>
                                        <p:cTn id="42" dur="1000"/>
                                        <p:tgtEl>
                                          <p:spTgt spid="26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8"/>
                                        </p:tgtEl>
                                        <p:attrNameLst>
                                          <p:attrName>style.visibility</p:attrName>
                                        </p:attrNameLst>
                                      </p:cBhvr>
                                      <p:to>
                                        <p:strVal val="visible"/>
                                      </p:to>
                                    </p:set>
                                    <p:animEffect transition="in" filter="fade">
                                      <p:cBhvr>
                                        <p:cTn id="47" dur="10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182350" y="445025"/>
            <a:ext cx="8823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Side-Channel Attack: </a:t>
            </a:r>
            <a:r>
              <a:rPr lang="en">
                <a:solidFill>
                  <a:srgbClr val="FF0000"/>
                </a:solidFill>
              </a:rPr>
              <a:t>RECALL</a:t>
            </a:r>
            <a:r>
              <a:rPr lang="en"/>
              <a:t> Secret from Micro-Arch</a:t>
            </a:r>
            <a:endParaRPr/>
          </a:p>
        </p:txBody>
      </p:sp>
      <p:sp>
        <p:nvSpPr>
          <p:cNvPr id="274" name="Shape 274"/>
          <p:cNvSpPr txBox="1">
            <a:spLocks noGrp="1"/>
          </p:cNvSpPr>
          <p:nvPr>
            <p:ph type="body" idx="1"/>
          </p:nvPr>
        </p:nvSpPr>
        <p:spPr>
          <a:xfrm>
            <a:off x="311700" y="1152475"/>
            <a:ext cx="8520600" cy="16053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t>4: Probe </a:t>
            </a:r>
            <a:r>
              <a:rPr lang="en">
                <a:solidFill>
                  <a:srgbClr val="FF0000"/>
                </a:solidFill>
              </a:rPr>
              <a:t>time</a:t>
            </a:r>
            <a:r>
              <a:rPr lang="en"/>
              <a:t> to access each element of </a:t>
            </a:r>
            <a:r>
              <a:rPr lang="en" b="1">
                <a:latin typeface="Courier New"/>
                <a:ea typeface="Courier New"/>
                <a:cs typeface="Courier New"/>
                <a:sym typeface="Courier New"/>
              </a:rPr>
              <a:t>save[]</a:t>
            </a:r>
            <a:r>
              <a:rPr lang="en"/>
              <a:t>--</a:t>
            </a:r>
            <a:r>
              <a:rPr lang="en">
                <a:solidFill>
                  <a:srgbClr val="FF0000"/>
                </a:solidFill>
              </a:rPr>
              <a:t>micro-architectural </a:t>
            </a:r>
            <a:r>
              <a:rPr lang="en">
                <a:solidFill>
                  <a:srgbClr val="666666"/>
                </a:solidFill>
              </a:rPr>
              <a:t>property;</a:t>
            </a:r>
            <a:br>
              <a:rPr lang="en">
                <a:solidFill>
                  <a:srgbClr val="666666"/>
                </a:solidFill>
              </a:rPr>
            </a:br>
            <a:r>
              <a:rPr lang="en">
                <a:solidFill>
                  <a:srgbClr val="666666"/>
                </a:solidFill>
              </a:rPr>
              <a:t>If accessing </a:t>
            </a:r>
            <a:r>
              <a:rPr lang="en" b="1">
                <a:latin typeface="Courier New"/>
                <a:ea typeface="Courier New"/>
                <a:cs typeface="Courier New"/>
                <a:sym typeface="Courier New"/>
              </a:rPr>
              <a:t>save[foo]</a:t>
            </a:r>
            <a:r>
              <a:rPr lang="en"/>
              <a:t> slow due to cache miss, then SECRET is </a:t>
            </a:r>
            <a:r>
              <a:rPr lang="en" b="1">
                <a:latin typeface="Courier New"/>
                <a:ea typeface="Courier New"/>
                <a:cs typeface="Courier New"/>
                <a:sym typeface="Courier New"/>
              </a:rPr>
              <a:t>foo</a:t>
            </a:r>
            <a:r>
              <a:rPr lang="en"/>
              <a:t>. A leak!  </a:t>
            </a:r>
            <a:br>
              <a:rPr lang="en"/>
            </a:br>
            <a:r>
              <a:rPr lang="en"/>
              <a:t/>
            </a:r>
            <a:br>
              <a:rPr lang="en"/>
            </a:br>
            <a:r>
              <a:rPr lang="en"/>
              <a:t>5: Repeat many times to obtain secret information at some bandwidth. (More shifting/masking needed to get all SECRET bits victimizing 64B cache lines) </a:t>
            </a:r>
            <a:endParaRPr/>
          </a:p>
        </p:txBody>
      </p:sp>
      <p:pic>
        <p:nvPicPr>
          <p:cNvPr id="275" name="Shape 275" descr="ВТО и конкурентная борьба: десять основных видов оружия. "/>
          <p:cNvPicPr preferRelativeResize="0"/>
          <p:nvPr/>
        </p:nvPicPr>
        <p:blipFill>
          <a:blip r:embed="rId3">
            <a:alphaModFix/>
          </a:blip>
          <a:stretch>
            <a:fillRect/>
          </a:stretch>
        </p:blipFill>
        <p:spPr>
          <a:xfrm>
            <a:off x="6013800" y="3257550"/>
            <a:ext cx="2273157" cy="1395875"/>
          </a:xfrm>
          <a:prstGeom prst="rect">
            <a:avLst/>
          </a:prstGeom>
          <a:noFill/>
          <a:ln>
            <a:noFill/>
          </a:ln>
        </p:spPr>
      </p:pic>
      <p:sp>
        <p:nvSpPr>
          <p:cNvPr id="276" name="Shape 276"/>
          <p:cNvSpPr txBox="1">
            <a:spLocks noGrp="1"/>
          </p:cNvSpPr>
          <p:nvPr>
            <p:ph type="body" idx="1"/>
          </p:nvPr>
        </p:nvSpPr>
        <p:spPr>
          <a:xfrm>
            <a:off x="332950" y="2926075"/>
            <a:ext cx="8520600" cy="1691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Well-known in 1983/85 DoD “Orange </a:t>
            </a:r>
            <a:r>
              <a:rPr lang="en" dirty="0" smtClean="0"/>
              <a:t>Book”</a:t>
            </a:r>
            <a:r>
              <a:rPr lang="en-US" dirty="0"/>
              <a:t/>
            </a:r>
            <a:br>
              <a:rPr lang="en-US" dirty="0"/>
            </a:br>
            <a:r>
              <a:rPr lang="en" sz="1100" dirty="0" smtClean="0">
                <a:solidFill>
                  <a:schemeClr val="dk1"/>
                </a:solidFill>
                <a:highlight>
                  <a:srgbClr val="FFFFFF"/>
                </a:highlight>
              </a:rPr>
              <a:t>Covert </a:t>
            </a:r>
            <a:r>
              <a:rPr lang="en" sz="1100" dirty="0">
                <a:solidFill>
                  <a:schemeClr val="dk1"/>
                </a:solidFill>
                <a:highlight>
                  <a:srgbClr val="FFFFFF"/>
                </a:highlight>
              </a:rPr>
              <a:t>timing channels include all vehicles that would allow one process to signal</a:t>
            </a:r>
            <a:br>
              <a:rPr lang="en" sz="1100" dirty="0">
                <a:solidFill>
                  <a:schemeClr val="dk1"/>
                </a:solidFill>
                <a:highlight>
                  <a:srgbClr val="FFFFFF"/>
                </a:highlight>
              </a:rPr>
            </a:br>
            <a:r>
              <a:rPr lang="en" sz="1100" dirty="0">
                <a:solidFill>
                  <a:schemeClr val="dk1"/>
                </a:solidFill>
                <a:highlight>
                  <a:srgbClr val="FFFFFF"/>
                </a:highlight>
              </a:rPr>
              <a:t>information to another process by modulating its own use of system resources in</a:t>
            </a:r>
            <a:br>
              <a:rPr lang="en" sz="1100" dirty="0">
                <a:solidFill>
                  <a:schemeClr val="dk1"/>
                </a:solidFill>
                <a:highlight>
                  <a:srgbClr val="FFFFFF"/>
                </a:highlight>
              </a:rPr>
            </a:br>
            <a:r>
              <a:rPr lang="en" sz="1100" dirty="0">
                <a:solidFill>
                  <a:schemeClr val="dk1"/>
                </a:solidFill>
                <a:highlight>
                  <a:srgbClr val="FFFFFF"/>
                </a:highlight>
              </a:rPr>
              <a:t>such a way that the change in response time observed by the second process would</a:t>
            </a:r>
            <a:br>
              <a:rPr lang="en" sz="1100" dirty="0">
                <a:solidFill>
                  <a:schemeClr val="dk1"/>
                </a:solidFill>
                <a:highlight>
                  <a:srgbClr val="FFFFFF"/>
                </a:highlight>
              </a:rPr>
            </a:br>
            <a:r>
              <a:rPr lang="en" sz="1100" dirty="0">
                <a:solidFill>
                  <a:schemeClr val="dk1"/>
                </a:solidFill>
                <a:highlight>
                  <a:srgbClr val="FFFFFF"/>
                </a:highlight>
              </a:rPr>
              <a:t>provide information. --TRUSTED COMPUTER SYSTEM EVALUATION CRITERIA</a:t>
            </a:r>
            <a:endParaRPr sz="1100" dirty="0">
              <a:solidFill>
                <a:schemeClr val="dk1"/>
              </a:solidFill>
              <a:highlight>
                <a:srgbClr val="FFFFFF"/>
              </a:highlight>
            </a:endParaRPr>
          </a:p>
          <a:p>
            <a:pPr marL="0" lvl="0" indent="0">
              <a:spcBef>
                <a:spcPts val="1600"/>
              </a:spcBef>
              <a:spcAft>
                <a:spcPts val="1600"/>
              </a:spcAft>
              <a:buNone/>
            </a:pPr>
            <a:r>
              <a:rPr lang="en-US"/>
              <a:t>With roots back to 1974 TENEX </a:t>
            </a:r>
            <a:r>
              <a:rPr lang="en-US"/>
              <a:t>password </a:t>
            </a:r>
            <a:r>
              <a:rPr lang="en-US" smtClean="0"/>
              <a:t>attack</a:t>
            </a:r>
            <a:br>
              <a:rPr lang="en-US" smtClean="0"/>
            </a:br>
            <a:r>
              <a:rPr lang="en" smtClean="0"/>
              <a:t>But </a:t>
            </a:r>
            <a:r>
              <a:rPr lang="en" dirty="0"/>
              <a:t>seemed fanciful</a:t>
            </a:r>
            <a:endParaRPr dirty="0"/>
          </a:p>
        </p:txBody>
      </p:sp>
      <p:sp>
        <p:nvSpPr>
          <p:cNvPr id="277" name="Shape 277"/>
          <p:cNvSpPr txBox="1"/>
          <p:nvPr/>
        </p:nvSpPr>
        <p:spPr>
          <a:xfrm>
            <a:off x="6013800" y="4653425"/>
            <a:ext cx="2273100" cy="27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t> Spy vs. Spy, Mad Magazine, 1960</a:t>
            </a:r>
            <a:endParaRPr sz="1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animEffect transition="in" filter="fade">
                                      <p:cBhvr>
                                        <p:cTn id="7" dur="1000"/>
                                        <p:tgtEl>
                                          <p:spTgt spid="276"/>
                                        </p:tgtEl>
                                      </p:cBhvr>
                                    </p:animEffect>
                                  </p:childTnLst>
                                </p:cTn>
                              </p:par>
                              <p:par>
                                <p:cTn id="8" presetID="10" presetClass="entr" presetSubtype="0" fill="hold" nodeType="withEffect">
                                  <p:stCondLst>
                                    <p:cond delay="0"/>
                                  </p:stCondLst>
                                  <p:childTnLst>
                                    <p:set>
                                      <p:cBhvr>
                                        <p:cTn id="9" dur="1" fill="hold">
                                          <p:stCondLst>
                                            <p:cond delay="0"/>
                                          </p:stCondLst>
                                        </p:cTn>
                                        <p:tgtEl>
                                          <p:spTgt spid="275"/>
                                        </p:tgtEl>
                                        <p:attrNameLst>
                                          <p:attrName>style.visibility</p:attrName>
                                        </p:attrNameLst>
                                      </p:cBhvr>
                                      <p:to>
                                        <p:strVal val="visible"/>
                                      </p:to>
                                    </p:set>
                                    <p:animEffect transition="in" filter="fade">
                                      <p:cBhvr>
                                        <p:cTn id="10" dur="1000"/>
                                        <p:tgtEl>
                                          <p:spTgt spid="275"/>
                                        </p:tgtEl>
                                      </p:cBhvr>
                                    </p:animEffect>
                                  </p:childTnLst>
                                </p:cTn>
                              </p:par>
                              <p:par>
                                <p:cTn id="11" presetID="10" presetClass="entr" presetSubtype="0" fill="hold" nodeType="withEffect">
                                  <p:stCondLst>
                                    <p:cond delay="0"/>
                                  </p:stCondLst>
                                  <p:childTnLst>
                                    <p:set>
                                      <p:cBhvr>
                                        <p:cTn id="12" dur="1" fill="hold">
                                          <p:stCondLst>
                                            <p:cond delay="0"/>
                                          </p:stCondLst>
                                        </p:cTn>
                                        <p:tgtEl>
                                          <p:spTgt spid="277"/>
                                        </p:tgtEl>
                                        <p:attrNameLst>
                                          <p:attrName>style.visibility</p:attrName>
                                        </p:attrNameLst>
                                      </p:cBhvr>
                                      <p:to>
                                        <p:strVal val="visible"/>
                                      </p:to>
                                    </p:set>
                                    <p:animEffect transition="in" filter="fade">
                                      <p:cBhvr>
                                        <p:cTn id="13" dur="1000"/>
                                        <p:tgtEl>
                                          <p:spTgt spid="277"/>
                                        </p:tgtEl>
                                      </p:cBhvr>
                                    </p:animEffect>
                                  </p:childTnLst>
                                </p:cTn>
                              </p:par>
                              <p:par>
                                <p:cTn id="14" presetID="10" presetClass="entr" presetSubtype="0" fill="hold" nodeType="withEffect">
                                  <p:stCondLst>
                                    <p:cond delay="0"/>
                                  </p:stCondLst>
                                  <p:childTnLst>
                                    <p:set>
                                      <p:cBhvr>
                                        <p:cTn id="15" dur="1" fill="hold">
                                          <p:stCondLst>
                                            <p:cond delay="0"/>
                                          </p:stCondLst>
                                        </p:cTn>
                                        <p:tgtEl>
                                          <p:spTgt spid="276"/>
                                        </p:tgtEl>
                                        <p:attrNameLst>
                                          <p:attrName>style.visibility</p:attrName>
                                        </p:attrNameLst>
                                      </p:cBhvr>
                                      <p:to>
                                        <p:strVal val="visible"/>
                                      </p:to>
                                    </p:set>
                                    <p:animEffect transition="in" filter="fade">
                                      <p:cBhvr>
                                        <p:cTn id="16" dur="100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Meltdown (</a:t>
            </a:r>
            <a:r>
              <a:rPr lang="en" sz="1800" u="sng">
                <a:solidFill>
                  <a:schemeClr val="hlink"/>
                </a:solidFill>
                <a:hlinkClick r:id="rId3"/>
              </a:rPr>
              <a:t>https://meltdownattack.com/meltdown.pdf</a:t>
            </a:r>
            <a:r>
              <a:rPr lang="en"/>
              <a:t>)</a:t>
            </a:r>
            <a:endParaRPr/>
          </a:p>
        </p:txBody>
      </p:sp>
      <p:sp>
        <p:nvSpPr>
          <p:cNvPr id="283" name="Shape 2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solidFill>
                  <a:srgbClr val="FF0000"/>
                </a:solidFill>
              </a:rPr>
              <a:t>Can leak the contents of kernel memory at up to 500KB/s</a:t>
            </a:r>
            <a:endParaRPr>
              <a:solidFill>
                <a:srgbClr val="FF0000"/>
              </a:solidFill>
            </a:endParaRPr>
          </a:p>
        </p:txBody>
      </p:sp>
      <p:pic>
        <p:nvPicPr>
          <p:cNvPr id="284" name="Shape 284"/>
          <p:cNvPicPr preferRelativeResize="0"/>
          <p:nvPr/>
        </p:nvPicPr>
        <p:blipFill>
          <a:blip r:embed="rId4">
            <a:alphaModFix/>
          </a:blip>
          <a:stretch>
            <a:fillRect/>
          </a:stretch>
        </p:blipFill>
        <p:spPr>
          <a:xfrm>
            <a:off x="496127" y="1974525"/>
            <a:ext cx="3340546" cy="2681375"/>
          </a:xfrm>
          <a:prstGeom prst="rect">
            <a:avLst/>
          </a:prstGeom>
          <a:noFill/>
          <a:ln>
            <a:noFill/>
          </a:ln>
        </p:spPr>
      </p:pic>
      <p:pic>
        <p:nvPicPr>
          <p:cNvPr id="285" name="Shape 285"/>
          <p:cNvPicPr preferRelativeResize="0"/>
          <p:nvPr/>
        </p:nvPicPr>
        <p:blipFill>
          <a:blip r:embed="rId5">
            <a:alphaModFix/>
          </a:blip>
          <a:stretch>
            <a:fillRect/>
          </a:stretch>
        </p:blipFill>
        <p:spPr>
          <a:xfrm>
            <a:off x="4341125" y="1910729"/>
            <a:ext cx="3991100" cy="2656575"/>
          </a:xfrm>
          <a:prstGeom prst="rect">
            <a:avLst/>
          </a:prstGeom>
          <a:noFill/>
          <a:ln>
            <a:noFill/>
          </a:ln>
        </p:spPr>
      </p:pic>
      <p:pic>
        <p:nvPicPr>
          <p:cNvPr id="286" name="Shape 286"/>
          <p:cNvPicPr preferRelativeResize="0"/>
          <p:nvPr/>
        </p:nvPicPr>
        <p:blipFill>
          <a:blip r:embed="rId6">
            <a:alphaModFix/>
          </a:blip>
          <a:stretch>
            <a:fillRect/>
          </a:stretch>
        </p:blipFill>
        <p:spPr>
          <a:xfrm>
            <a:off x="7701888" y="151625"/>
            <a:ext cx="2962275" cy="1543050"/>
          </a:xfrm>
          <a:prstGeom prst="rect">
            <a:avLst/>
          </a:prstGeom>
          <a:noFill/>
          <a:ln>
            <a:noFill/>
          </a:ln>
        </p:spPr>
      </p:pic>
      <p:sp>
        <p:nvSpPr>
          <p:cNvPr id="287" name="Shape 287"/>
          <p:cNvSpPr txBox="1"/>
          <p:nvPr/>
        </p:nvSpPr>
        <p:spPr>
          <a:xfrm>
            <a:off x="6504475" y="2364375"/>
            <a:ext cx="2425500" cy="267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solidFill>
                  <a:srgbClr val="FF0000"/>
                </a:solidFill>
              </a:rPr>
              <a:t>TRAP!! (not branch)</a:t>
            </a:r>
            <a:endParaRPr sz="1800">
              <a:solidFill>
                <a:srgbClr val="FF0000"/>
              </a:solidFill>
            </a:endParaRPr>
          </a:p>
          <a:p>
            <a:pPr marL="0" lvl="0" indent="0">
              <a:spcBef>
                <a:spcPts val="0"/>
              </a:spcBef>
              <a:spcAft>
                <a:spcPts val="0"/>
              </a:spcAft>
              <a:buNone/>
            </a:pPr>
            <a:r>
              <a:rPr lang="en" sz="1800">
                <a:solidFill>
                  <a:srgbClr val="FF0000"/>
                </a:solidFill>
              </a:rPr>
              <a:t>Under mis-speculation</a:t>
            </a:r>
            <a:endParaRPr sz="18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Meltdown &amp; Hardware</a:t>
            </a:r>
            <a:endParaRPr/>
          </a:p>
        </p:txBody>
      </p:sp>
      <p:sp>
        <p:nvSpPr>
          <p:cNvPr id="293" name="Shape 293"/>
          <p:cNvSpPr txBox="1">
            <a:spLocks noGrp="1"/>
          </p:cNvSpPr>
          <p:nvPr>
            <p:ph type="body" idx="1"/>
          </p:nvPr>
        </p:nvSpPr>
        <p:spPr>
          <a:xfrm>
            <a:off x="311700" y="1152475"/>
            <a:ext cx="8520600" cy="1842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Demonstrated for many Intel x86-64 cores; NOT demonstrated for AMD</a:t>
            </a:r>
            <a:endParaRPr/>
          </a:p>
          <a:p>
            <a:pPr marL="0" lvl="0" indent="0">
              <a:spcBef>
                <a:spcPts val="1600"/>
              </a:spcBef>
              <a:spcAft>
                <a:spcPts val="0"/>
              </a:spcAft>
              <a:buNone/>
            </a:pPr>
            <a:r>
              <a:rPr lang="en"/>
              <a:t>Key: When to suppress load with protection violation (user load to kernel memory)</a:t>
            </a:r>
            <a:endParaRPr/>
          </a:p>
          <a:p>
            <a:pPr marL="457200" lvl="0" indent="-342900" rtl="0">
              <a:spcBef>
                <a:spcPts val="1600"/>
              </a:spcBef>
              <a:spcAft>
                <a:spcPts val="0"/>
              </a:spcAft>
              <a:buSzPts val="1800"/>
              <a:buChar char="●"/>
            </a:pPr>
            <a:r>
              <a:rPr lang="en"/>
              <a:t>EARLY: AMD appears to suppress early, e.g., at TLB access</a:t>
            </a:r>
            <a:endParaRPr/>
          </a:p>
          <a:p>
            <a:pPr marL="457200" lvl="0" indent="-342900" rtl="0">
              <a:spcBef>
                <a:spcPts val="0"/>
              </a:spcBef>
              <a:spcAft>
                <a:spcPts val="0"/>
              </a:spcAft>
              <a:buSzPts val="1800"/>
              <a:buChar char="●"/>
            </a:pPr>
            <a:r>
              <a:rPr lang="en"/>
              <a:t>LATE: Intel appears to suppress at end after micro-arch state changes</a:t>
            </a:r>
            <a:endParaRPr/>
          </a:p>
          <a:p>
            <a:pPr marL="0" lvl="0" indent="0" rtl="0">
              <a:spcBef>
                <a:spcPts val="1600"/>
              </a:spcBef>
              <a:spcAft>
                <a:spcPts val="1600"/>
              </a:spcAft>
              <a:buNone/>
            </a:pPr>
            <a:endParaRPr/>
          </a:p>
        </p:txBody>
      </p:sp>
      <p:sp>
        <p:nvSpPr>
          <p:cNvPr id="294" name="Shape 294"/>
          <p:cNvSpPr txBox="1">
            <a:spLocks noGrp="1"/>
          </p:cNvSpPr>
          <p:nvPr>
            <p:ph type="body" idx="1"/>
          </p:nvPr>
        </p:nvSpPr>
        <p:spPr>
          <a:xfrm>
            <a:off x="311700" y="3070975"/>
            <a:ext cx="8520600" cy="1714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My SWAG (Scientific Wild A** Guess) Why</a:t>
            </a:r>
            <a:endParaRPr/>
          </a:p>
          <a:p>
            <a:pPr marL="457200" lvl="0" indent="-342900" rtl="0">
              <a:spcBef>
                <a:spcPts val="1600"/>
              </a:spcBef>
              <a:spcAft>
                <a:spcPts val="0"/>
              </a:spcAft>
              <a:buClr>
                <a:srgbClr val="0000FF"/>
              </a:buClr>
              <a:buSzPts val="1800"/>
              <a:buChar char="●"/>
            </a:pPr>
            <a:r>
              <a:rPr lang="en">
                <a:solidFill>
                  <a:srgbClr val="0000FF"/>
                </a:solidFill>
              </a:rPr>
              <a:t>Both are correct by Architecture 1.0</a:t>
            </a:r>
            <a:endParaRPr>
              <a:solidFill>
                <a:srgbClr val="0000FF"/>
              </a:solidFill>
            </a:endParaRPr>
          </a:p>
          <a:p>
            <a:pPr marL="457200" lvl="0" indent="-342900" rtl="0">
              <a:spcBef>
                <a:spcPts val="0"/>
              </a:spcBef>
              <a:spcAft>
                <a:spcPts val="0"/>
              </a:spcAft>
              <a:buSzPts val="1800"/>
              <a:buChar char="●"/>
            </a:pPr>
            <a:r>
              <a:rPr lang="en"/>
              <a:t>Performance shouldn’t matter as this case is supposed to be rare</a:t>
            </a:r>
            <a:endParaRPr/>
          </a:p>
          <a:p>
            <a:pPr marL="457200" lvl="0" indent="-342900" rtl="0">
              <a:spcBef>
                <a:spcPts val="0"/>
              </a:spcBef>
              <a:spcAft>
                <a:spcPts val="0"/>
              </a:spcAft>
              <a:buSzPts val="1800"/>
              <a:buChar char="●"/>
            </a:pPr>
            <a:r>
              <a:rPr lang="en"/>
              <a:t>Do what’s easiest &amp; have luck that is good (AMD) or bad (Intel)</a:t>
            </a: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10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Meltdown &amp; Software</a:t>
            </a:r>
            <a:endParaRPr/>
          </a:p>
        </p:txBody>
      </p:sp>
      <p:sp>
        <p:nvSpPr>
          <p:cNvPr id="300" name="Shape 300"/>
          <p:cNvSpPr txBox="1">
            <a:spLocks noGrp="1"/>
          </p:cNvSpPr>
          <p:nvPr>
            <p:ph type="body" idx="1"/>
          </p:nvPr>
        </p:nvSpPr>
        <p:spPr>
          <a:xfrm>
            <a:off x="311700" y="1152475"/>
            <a:ext cx="8520600" cy="147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Bad: Meltdown operates with bug-free OS software (by </a:t>
            </a:r>
            <a:r>
              <a:rPr lang="en">
                <a:solidFill>
                  <a:srgbClr val="0000FF"/>
                </a:solidFill>
              </a:rPr>
              <a:t>Architecture 1.0</a:t>
            </a:r>
            <a:r>
              <a:rPr lang="en"/>
              <a:t>)</a:t>
            </a:r>
            <a:endParaRPr/>
          </a:p>
          <a:p>
            <a:pPr marL="0" lvl="0" indent="0" rtl="0">
              <a:spcBef>
                <a:spcPts val="1600"/>
              </a:spcBef>
              <a:spcAft>
                <a:spcPts val="0"/>
              </a:spcAft>
              <a:buNone/>
            </a:pPr>
            <a:r>
              <a:rPr lang="en"/>
              <a:t>Good: Major commercial OSs patched for Meltdown ~January 2018</a:t>
            </a:r>
            <a:endParaRPr/>
          </a:p>
          <a:p>
            <a:pPr marL="0" lvl="0" indent="0" rtl="0">
              <a:spcBef>
                <a:spcPts val="1600"/>
              </a:spcBef>
              <a:spcAft>
                <a:spcPts val="0"/>
              </a:spcAft>
              <a:buNone/>
            </a:pPr>
            <a:r>
              <a:rPr lang="en"/>
              <a:t>Idea: Don’t map (much) of protected kernel address space in user process</a:t>
            </a:r>
            <a:endParaRPr/>
          </a:p>
          <a:p>
            <a:pPr marL="0" lvl="0" indent="0" rtl="0">
              <a:spcBef>
                <a:spcPts val="1600"/>
              </a:spcBef>
              <a:spcAft>
                <a:spcPts val="1600"/>
              </a:spcAft>
              <a:buNone/>
            </a:pPr>
            <a:endParaRPr/>
          </a:p>
        </p:txBody>
      </p:sp>
      <p:sp>
        <p:nvSpPr>
          <p:cNvPr id="301" name="Shape 301"/>
          <p:cNvSpPr txBox="1">
            <a:spLocks noGrp="1"/>
          </p:cNvSpPr>
          <p:nvPr>
            <p:ph type="body" idx="1"/>
          </p:nvPr>
        </p:nvSpPr>
        <p:spPr>
          <a:xfrm>
            <a:off x="328850" y="20829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a:p>
            <a:pPr marL="457200" lvl="0" indent="-342900" rtl="0">
              <a:spcBef>
                <a:spcPts val="1600"/>
              </a:spcBef>
              <a:spcAft>
                <a:spcPts val="0"/>
              </a:spcAft>
              <a:buSzPts val="1800"/>
              <a:buChar char="●"/>
            </a:pPr>
            <a:r>
              <a:rPr lang="en"/>
              <a:t>Offending load now fails address translation &amp; does nothing</a:t>
            </a:r>
            <a:endParaRPr/>
          </a:p>
          <a:p>
            <a:pPr marL="457200" lvl="0" indent="-342900" rtl="0">
              <a:spcBef>
                <a:spcPts val="0"/>
              </a:spcBef>
              <a:spcAft>
                <a:spcPts val="0"/>
              </a:spcAft>
              <a:buSzPts val="1800"/>
              <a:buChar char="●"/>
            </a:pPr>
            <a:r>
              <a:rPr lang="en"/>
              <a:t>Patches quickly derived from KAISER developed for side-channel attacks of Kernel Address Space Layout Randomization (KASLR)</a:t>
            </a:r>
            <a:endParaRPr/>
          </a:p>
          <a:p>
            <a:pPr marL="457200" lvl="0" indent="-342900" rtl="0">
              <a:spcBef>
                <a:spcPts val="0"/>
              </a:spcBef>
              <a:spcAft>
                <a:spcPts val="0"/>
              </a:spcAft>
              <a:buSzPts val="1800"/>
              <a:buChar char="●"/>
            </a:pPr>
            <a:r>
              <a:rPr lang="en"/>
              <a:t>Performance impact 0-30% syscall frequency &amp; core model.</a:t>
            </a:r>
            <a:endParaRPr/>
          </a:p>
          <a:p>
            <a:pPr marL="0" lvl="0" indent="0" rtl="0">
              <a:spcBef>
                <a:spcPts val="1600"/>
              </a:spcBef>
              <a:spcAft>
                <a:spcPts val="0"/>
              </a:spcAft>
              <a:buNone/>
            </a:pPr>
            <a:r>
              <a:rPr lang="en"/>
              <a:t>Future hardware can fix Meltdown (like AMD) so maybe we dodged a bullet</a:t>
            </a:r>
            <a:endParaRPr/>
          </a:p>
          <a:p>
            <a:pPr marL="0" lvl="0" indent="0" rtl="0">
              <a:spcBef>
                <a:spcPts val="1600"/>
              </a:spcBef>
              <a:spcAft>
                <a:spcPts val="1600"/>
              </a:spcAft>
              <a:buNone/>
            </a:pP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fade">
                                      <p:cBhvr>
                                        <p:cTn id="7" dur="10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Spectre (</a:t>
            </a:r>
            <a:r>
              <a:rPr lang="en" sz="1800" u="sng">
                <a:solidFill>
                  <a:schemeClr val="accent5"/>
                </a:solidFill>
                <a:hlinkClick r:id="rId3"/>
              </a:rPr>
              <a:t>https://spectreattack.com/spectre.pdf</a:t>
            </a:r>
            <a:r>
              <a:rPr lang="en"/>
              <a:t>)</a:t>
            </a:r>
            <a:endParaRPr/>
          </a:p>
        </p:txBody>
      </p:sp>
      <p:sp>
        <p:nvSpPr>
          <p:cNvPr id="307" name="Shape 30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Classic side-channel attack w/ deep micro-arch info</a:t>
            </a:r>
            <a:endParaRPr/>
          </a:p>
          <a:p>
            <a:pPr marL="457200" lvl="0" indent="-342900" rtl="0">
              <a:spcBef>
                <a:spcPts val="1600"/>
              </a:spcBef>
              <a:spcAft>
                <a:spcPts val="0"/>
              </a:spcAft>
              <a:buSzPts val="1800"/>
              <a:buChar char="●"/>
            </a:pPr>
            <a:r>
              <a:rPr lang="en"/>
              <a:t>1. Attacker primes micro-architecture</a:t>
            </a:r>
            <a:endParaRPr/>
          </a:p>
          <a:p>
            <a:pPr marL="914400" lvl="1" indent="-317500" rtl="0">
              <a:spcBef>
                <a:spcPts val="0"/>
              </a:spcBef>
              <a:spcAft>
                <a:spcPts val="0"/>
              </a:spcAft>
              <a:buSzPts val="1400"/>
              <a:buChar char="○"/>
            </a:pPr>
            <a:r>
              <a:rPr lang="en"/>
              <a:t>E.g, branch predictor or branch target buffer for saving secret</a:t>
            </a:r>
            <a:endParaRPr/>
          </a:p>
          <a:p>
            <a:pPr marL="914400" lvl="1" indent="-317500" rtl="0">
              <a:spcBef>
                <a:spcPts val="0"/>
              </a:spcBef>
              <a:spcAft>
                <a:spcPts val="0"/>
              </a:spcAft>
              <a:buSzPts val="1400"/>
              <a:buChar char="○"/>
            </a:pPr>
            <a:r>
              <a:rPr lang="en"/>
              <a:t>E.g., cache for recalling secret</a:t>
            </a:r>
            <a:endParaRPr/>
          </a:p>
          <a:p>
            <a:pPr marL="457200" lvl="0" indent="-342900" rtl="0">
              <a:spcBef>
                <a:spcPts val="0"/>
              </a:spcBef>
              <a:spcAft>
                <a:spcPts val="0"/>
              </a:spcAft>
              <a:buSzPts val="1800"/>
              <a:buChar char="●"/>
            </a:pPr>
            <a:r>
              <a:rPr lang="en"/>
              <a:t>2: Victim loads secret under mis-speculation</a:t>
            </a:r>
            <a:endParaRPr/>
          </a:p>
          <a:p>
            <a:pPr marL="914400" lvl="1" indent="-317500" rtl="0">
              <a:spcBef>
                <a:spcPts val="0"/>
              </a:spcBef>
              <a:spcAft>
                <a:spcPts val="0"/>
              </a:spcAft>
              <a:buClr>
                <a:srgbClr val="FF0000"/>
              </a:buClr>
              <a:buSzPts val="1400"/>
              <a:buChar char="○"/>
            </a:pPr>
            <a:r>
              <a:rPr lang="en">
                <a:solidFill>
                  <a:srgbClr val="FF0000"/>
                </a:solidFill>
              </a:rPr>
              <a:t>Load should NOT trap (unlike Meltdown)</a:t>
            </a:r>
            <a:endParaRPr>
              <a:solidFill>
                <a:srgbClr val="FF0000"/>
              </a:solidFill>
            </a:endParaRPr>
          </a:p>
          <a:p>
            <a:pPr marL="914400" lvl="1" indent="-317500" rtl="0">
              <a:spcBef>
                <a:spcPts val="0"/>
              </a:spcBef>
              <a:spcAft>
                <a:spcPts val="0"/>
              </a:spcAft>
              <a:buClr>
                <a:srgbClr val="FF0000"/>
              </a:buClr>
              <a:buSzPts val="1400"/>
              <a:buChar char="○"/>
            </a:pPr>
            <a:r>
              <a:rPr lang="en">
                <a:solidFill>
                  <a:srgbClr val="FF0000"/>
                </a:solidFill>
              </a:rPr>
              <a:t>Still inappropriate if managed language or sandbox</a:t>
            </a:r>
            <a:endParaRPr>
              <a:solidFill>
                <a:srgbClr val="FF0000"/>
              </a:solidFill>
            </a:endParaRPr>
          </a:p>
          <a:p>
            <a:pPr marL="457200" lvl="0" indent="-342900" rtl="0">
              <a:spcBef>
                <a:spcPts val="0"/>
              </a:spcBef>
              <a:spcAft>
                <a:spcPts val="0"/>
              </a:spcAft>
              <a:buSzPts val="1800"/>
              <a:buChar char="●"/>
            </a:pPr>
            <a:r>
              <a:rPr lang="en"/>
              <a:t>3: Victim saves secret in micro-arch state, e.g., cache</a:t>
            </a:r>
            <a:endParaRPr/>
          </a:p>
          <a:p>
            <a:pPr marL="457200" lvl="0" indent="-342900" rtl="0">
              <a:spcBef>
                <a:spcPts val="1600"/>
              </a:spcBef>
              <a:spcAft>
                <a:spcPts val="0"/>
              </a:spcAft>
              <a:buSzPts val="1800"/>
              <a:buChar char="●"/>
            </a:pPr>
            <a:r>
              <a:rPr lang="en"/>
              <a:t>4: Attacker recalls secret from micro-arch state; 4: repeat.</a:t>
            </a:r>
            <a:endParaRPr/>
          </a:p>
          <a:p>
            <a:pPr marL="0" lvl="0" indent="0">
              <a:spcBef>
                <a:spcPts val="1600"/>
              </a:spcBef>
              <a:spcAft>
                <a:spcPts val="1600"/>
              </a:spcAft>
              <a:buNone/>
            </a:pPr>
            <a:endParaRPr/>
          </a:p>
        </p:txBody>
      </p:sp>
      <p:pic>
        <p:nvPicPr>
          <p:cNvPr id="308" name="Shape 308"/>
          <p:cNvPicPr preferRelativeResize="0"/>
          <p:nvPr/>
        </p:nvPicPr>
        <p:blipFill>
          <a:blip r:embed="rId4">
            <a:alphaModFix/>
          </a:blip>
          <a:stretch>
            <a:fillRect/>
          </a:stretch>
        </p:blipFill>
        <p:spPr>
          <a:xfrm>
            <a:off x="5870013" y="254350"/>
            <a:ext cx="2962275" cy="1543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Spectre Applicability (Paper Sections 4, 5, &amp; 6)</a:t>
            </a:r>
            <a:endParaRPr/>
          </a:p>
        </p:txBody>
      </p:sp>
      <p:sp>
        <p:nvSpPr>
          <p:cNvPr id="314" name="Shape 314"/>
          <p:cNvSpPr txBox="1">
            <a:spLocks noGrp="1"/>
          </p:cNvSpPr>
          <p:nvPr>
            <p:ph type="body" idx="1"/>
          </p:nvPr>
        </p:nvSpPr>
        <p:spPr>
          <a:xfrm>
            <a:off x="311700" y="1152475"/>
            <a:ext cx="8520600" cy="138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4.	Exploit branch mis-prediction to let Javascript steal from Chrome browser</a:t>
            </a:r>
            <a:endParaRPr/>
          </a:p>
          <a:p>
            <a:pPr marL="457200" lvl="0" indent="-342900" rtl="0">
              <a:spcBef>
                <a:spcPts val="1600"/>
              </a:spcBef>
              <a:spcAft>
                <a:spcPts val="0"/>
              </a:spcAft>
              <a:buSzPts val="1800"/>
              <a:buChar char="●"/>
            </a:pPr>
            <a:r>
              <a:rPr lang="en"/>
              <a:t>Demonstrated Intel Haswell/Skylake, AMD Ryzen, &amp; several ARM cores</a:t>
            </a:r>
            <a:endParaRPr/>
          </a:p>
          <a:p>
            <a:pPr marL="457200" lvl="0" indent="-342900" rtl="0">
              <a:spcBef>
                <a:spcPts val="0"/>
              </a:spcBef>
              <a:spcAft>
                <a:spcPts val="0"/>
              </a:spcAft>
              <a:buSzPts val="1800"/>
              <a:buChar char="●"/>
            </a:pPr>
            <a:r>
              <a:rPr lang="en"/>
              <a:t>Many other existing designs vulnerable</a:t>
            </a:r>
            <a:endParaRPr/>
          </a:p>
        </p:txBody>
      </p:sp>
      <p:sp>
        <p:nvSpPr>
          <p:cNvPr id="315" name="Shape 315"/>
          <p:cNvSpPr txBox="1">
            <a:spLocks noGrp="1"/>
          </p:cNvSpPr>
          <p:nvPr>
            <p:ph type="body" idx="1"/>
          </p:nvPr>
        </p:nvSpPr>
        <p:spPr>
          <a:xfrm>
            <a:off x="227225" y="2497700"/>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 5. 	Used indirect branches &amp; return-oriented programming to mis-train branch target buffer to obtain information from different hyper-thread on same core</a:t>
            </a:r>
            <a:endParaRPr/>
          </a:p>
          <a:p>
            <a:pPr marL="0" lvl="0" indent="0" rtl="0">
              <a:spcBef>
                <a:spcPts val="1600"/>
              </a:spcBef>
              <a:spcAft>
                <a:spcPts val="0"/>
              </a:spcAft>
              <a:buNone/>
            </a:pPr>
            <a:r>
              <a:rPr lang="en"/>
              <a:t> 6. 	Many other known timing-channel exist, e.g., register file contention, functional unit occupancy, </a:t>
            </a:r>
            <a:r>
              <a:rPr lang="en">
                <a:solidFill>
                  <a:srgbClr val="FF0000"/>
                </a:solidFill>
              </a:rPr>
              <a:t>but what about unknown timing channels? </a:t>
            </a:r>
            <a:endParaRPr>
              <a:solidFill>
                <a:srgbClr val="FF0000"/>
              </a:solidFill>
            </a:endParaRPr>
          </a:p>
          <a:p>
            <a:pPr marL="0" lvl="0" indent="0" rtl="0">
              <a:spcBef>
                <a:spcPts val="1600"/>
              </a:spcBef>
              <a:spcAft>
                <a:spcPts val="0"/>
              </a:spcAft>
              <a:buNone/>
            </a:pPr>
            <a:endParaRPr/>
          </a:p>
          <a:p>
            <a:pPr marL="0" lvl="0" indent="0" rtl="0">
              <a:spcBef>
                <a:spcPts val="1600"/>
              </a:spcBef>
              <a:spcAft>
                <a:spcPts val="1600"/>
              </a:spcAft>
              <a:buNone/>
            </a:pPr>
            <a:r>
              <a:rPr lang="en"/>
              <a:t>	</a:t>
            </a: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10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Spectre Mitigation (Section 7)</a:t>
            </a:r>
            <a:endParaRPr/>
          </a:p>
        </p:txBody>
      </p:sp>
      <p:sp>
        <p:nvSpPr>
          <p:cNvPr id="321" name="Shape 321"/>
          <p:cNvSpPr txBox="1">
            <a:spLocks noGrp="1"/>
          </p:cNvSpPr>
          <p:nvPr>
            <p:ph type="body" idx="1"/>
          </p:nvPr>
        </p:nvSpPr>
        <p:spPr>
          <a:xfrm>
            <a:off x="311700" y="1152475"/>
            <a:ext cx="8520600" cy="1652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Branch prediction</a:t>
            </a:r>
            <a:endParaRPr/>
          </a:p>
          <a:p>
            <a:pPr marL="457200" lvl="0" indent="-342900" rtl="0">
              <a:spcBef>
                <a:spcPts val="1600"/>
              </a:spcBef>
              <a:spcAft>
                <a:spcPts val="0"/>
              </a:spcAft>
              <a:buSzPts val="1800"/>
              <a:buChar char="●"/>
            </a:pPr>
            <a:r>
              <a:rPr lang="en"/>
              <a:t>SW: Suppress branch prediction “when important” with </a:t>
            </a:r>
            <a:r>
              <a:rPr lang="en" b="1">
                <a:latin typeface="Courier New"/>
                <a:ea typeface="Courier New"/>
                <a:cs typeface="Courier New"/>
                <a:sym typeface="Courier New"/>
              </a:rPr>
              <a:t>mfence</a:t>
            </a:r>
            <a:r>
              <a:rPr lang="en"/>
              <a:t>, etc.</a:t>
            </a:r>
            <a:endParaRPr/>
          </a:p>
          <a:p>
            <a:pPr marL="457200" lvl="0" indent="-342900" rtl="0">
              <a:spcBef>
                <a:spcPts val="0"/>
              </a:spcBef>
              <a:spcAft>
                <a:spcPts val="0"/>
              </a:spcAft>
              <a:buSzPts val="1800"/>
              <a:buChar char="●"/>
            </a:pPr>
            <a:r>
              <a:rPr lang="en"/>
              <a:t>Not defined to work but appears to work--at a performance cost</a:t>
            </a:r>
            <a:endParaRPr/>
          </a:p>
          <a:p>
            <a:pPr marL="457200" lvl="0" indent="-342900" rtl="0">
              <a:spcBef>
                <a:spcPts val="0"/>
              </a:spcBef>
              <a:spcAft>
                <a:spcPts val="0"/>
              </a:spcAft>
              <a:buSzPts val="1800"/>
              <a:buChar char="●"/>
            </a:pPr>
            <a:r>
              <a:rPr lang="en"/>
              <a:t>HW could auto-magically suppress branch prediction when appropriate (???)</a:t>
            </a:r>
            <a:endParaRPr/>
          </a:p>
          <a:p>
            <a:pPr marL="0" lvl="0" indent="0" rtl="0">
              <a:spcBef>
                <a:spcPts val="1600"/>
              </a:spcBef>
              <a:spcAft>
                <a:spcPts val="1600"/>
              </a:spcAft>
              <a:buNone/>
            </a:pPr>
            <a:endParaRPr/>
          </a:p>
        </p:txBody>
      </p:sp>
      <p:sp>
        <p:nvSpPr>
          <p:cNvPr id="322" name="Shape 322"/>
          <p:cNvSpPr txBox="1">
            <a:spLocks noGrp="1"/>
          </p:cNvSpPr>
          <p:nvPr>
            <p:ph type="body" idx="1"/>
          </p:nvPr>
        </p:nvSpPr>
        <p:spPr>
          <a:xfrm>
            <a:off x="335425" y="2880775"/>
            <a:ext cx="8520600" cy="182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Branch Target Buffer</a:t>
            </a:r>
            <a:endParaRPr/>
          </a:p>
          <a:p>
            <a:pPr marL="457200" lvl="0" indent="-342900" rtl="0">
              <a:spcBef>
                <a:spcPts val="1600"/>
              </a:spcBef>
              <a:spcAft>
                <a:spcPts val="0"/>
              </a:spcAft>
              <a:buSzPts val="1800"/>
              <a:buChar char="●"/>
            </a:pPr>
            <a:r>
              <a:rPr lang="en"/>
              <a:t>SW: Not clear. Disable hyper-threading, etc.?</a:t>
            </a:r>
            <a:endParaRPr/>
          </a:p>
          <a:p>
            <a:pPr marL="457200" lvl="0" indent="-342900" rtl="0">
              <a:spcBef>
                <a:spcPts val="0"/>
              </a:spcBef>
              <a:spcAft>
                <a:spcPts val="0"/>
              </a:spcAft>
              <a:buSzPts val="1800"/>
              <a:buChar char="●"/>
            </a:pPr>
            <a:r>
              <a:rPr lang="en"/>
              <a:t>HW: Make micro-architecture state private to thread (not core or processor)</a:t>
            </a:r>
            <a:endParaRPr/>
          </a:p>
          <a:p>
            <a:pPr marL="0" lvl="0" indent="0" rtl="0">
              <a:spcBef>
                <a:spcPts val="1600"/>
              </a:spcBef>
              <a:spcAft>
                <a:spcPts val="1600"/>
              </a:spcAft>
              <a:buNone/>
            </a:pPr>
            <a:r>
              <a:rPr lang="en"/>
              <a:t>More generally: Hard to mitigate threats NOT YET DEFINED.</a:t>
            </a: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fade">
                                      <p:cBhvr>
                                        <p:cTn id="7" dur="10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Talk Info (Hidden Slide)</a:t>
            </a:r>
            <a:endParaRPr/>
          </a:p>
        </p:txBody>
      </p:sp>
      <p:sp>
        <p:nvSpPr>
          <p:cNvPr id="63" name="Shape 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800" b="1"/>
              <a:t>Title: </a:t>
            </a:r>
            <a:r>
              <a:rPr lang="en" sz="800"/>
              <a:t>On the Meltdown &amp; Spectre Design Flaws</a:t>
            </a:r>
            <a:endParaRPr sz="800"/>
          </a:p>
          <a:p>
            <a:pPr marL="0" lvl="0" indent="0">
              <a:spcBef>
                <a:spcPts val="1600"/>
              </a:spcBef>
              <a:spcAft>
                <a:spcPts val="0"/>
              </a:spcAft>
              <a:buNone/>
            </a:pPr>
            <a:r>
              <a:rPr lang="en" sz="800" b="1"/>
              <a:t>Speaker: </a:t>
            </a:r>
            <a:r>
              <a:rPr lang="en" sz="800"/>
              <a:t>Mark D. Hill, Computer Sciences Department, University of Wisconsin-Madison</a:t>
            </a:r>
            <a:endParaRPr sz="800"/>
          </a:p>
          <a:p>
            <a:pPr marL="0" lvl="0" indent="0">
              <a:spcBef>
                <a:spcPts val="1600"/>
              </a:spcBef>
              <a:spcAft>
                <a:spcPts val="0"/>
              </a:spcAft>
              <a:buNone/>
            </a:pPr>
            <a:r>
              <a:rPr lang="en" sz="800" b="1"/>
              <a:t>Abstract: </a:t>
            </a:r>
            <a:r>
              <a:rPr lang="en" sz="800"/>
              <a:t>Two major hardware security design flaws--dubbed Meltdown and Spectre--were broadly revealed to the public in early January 2018 in research papers and blog posts that require considerable expertise and effort to understand. To complement these, this talk seeks to give a general computer science audience the gist of these security flaws and their implications. The goal is to enable the audience can either stop there or have a framework to learn more. A non-goal is exploring many details of flaw exploitation and patch status, in part, because the speaker is a computer architect, not a security expert.</a:t>
            </a:r>
            <a:br>
              <a:rPr lang="en" sz="800"/>
            </a:br>
            <a:r>
              <a:rPr lang="en" sz="800"/>
              <a:t/>
            </a:r>
            <a:br>
              <a:rPr lang="en" sz="800"/>
            </a:br>
            <a:r>
              <a:rPr lang="en" sz="800"/>
              <a:t>In particular, this talk reviews that Computer Architecture 1.0 (the version number is new) specifies the timing-independent functional behavior of a computer and micro-architecture that is the set of implementation techniques that improve performance by more than 100x. It then asks, “What if a computer that is completely correct by Architecture 1.0 can be made to leak protected information via timing, a.k.a., micro-architecture?” The answer is that this exactly what is done by the Meltdown and Spectre design flaws. Meltdown leaks kernel memory, but software &amp; hardware fixes exist. Spectre leaks memory outside of sandboxes and bounds check, and it is scary. An implication is that the definition of Architecture 1.0--the most important interface between software and hardware--is inadequate to protect information. It is time for experts from multiple viewpoints to come together to create Architecture 2.0).</a:t>
            </a:r>
            <a:endParaRPr sz="800"/>
          </a:p>
          <a:p>
            <a:pPr marL="0" lvl="0" indent="0">
              <a:spcBef>
                <a:spcPts val="1600"/>
              </a:spcBef>
              <a:spcAft>
                <a:spcPts val="1600"/>
              </a:spcAft>
              <a:buNone/>
            </a:pPr>
            <a:r>
              <a:rPr lang="en" sz="800" b="1"/>
              <a:t>Bio:</a:t>
            </a:r>
            <a:r>
              <a:rPr lang="en" sz="800"/>
              <a:t> Mark D. Hill (http://www.cs.wisc.edu/~markhill) is John P. Morgridge Professor and Gene M. Amdahl Professor of Computer Sciences at the University of Wisconsin-Madison. Hill has a PhD in computer science from the University of California, Berkeley. Hill’s research targets computer design and evaluation. He has made contributions to parallel computer system design (e.g., memory consistency models and cache coherence), memory system design (caches and translation buffers), computer simulation (parallel systems and memory systems), software (e.g., page tables and cache-conscious optimizations), deterministic replay and transactional memory. For example, he is the inventor of the widely-used 3C model of cache behavior (compulsory, capacity, and conflict misses) and co-inventor of the cornerstone for the C++ and Java multi-threaded memory specifications (sequential consistency for data-race-free programs). He is a fellow of IEEE and the ACM. He serves as Vice Chair of the Computer Community Consortium (2016-18) and served as Wisconsin Computer Sciences Department Chair 2014-2017. </a:t>
            </a:r>
            <a:endParaRPr sz="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Need Computer Architecture 2.0?</a:t>
            </a:r>
            <a:endParaRPr/>
          </a:p>
        </p:txBody>
      </p:sp>
      <p:sp>
        <p:nvSpPr>
          <p:cNvPr id="328" name="Shape 328"/>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With Meltdown &amp; Spectre, </a:t>
            </a:r>
            <a:r>
              <a:rPr lang="en">
                <a:solidFill>
                  <a:srgbClr val="0000FF"/>
                </a:solidFill>
              </a:rPr>
              <a:t>Architecture 1.0</a:t>
            </a:r>
            <a:r>
              <a:rPr lang="en"/>
              <a:t> is inadequate to protect information</a:t>
            </a:r>
            <a:endParaRPr/>
          </a:p>
          <a:p>
            <a:pPr marL="0" lvl="0" indent="0" rtl="0">
              <a:spcBef>
                <a:spcPts val="1600"/>
              </a:spcBef>
              <a:spcAft>
                <a:spcPts val="0"/>
              </a:spcAft>
              <a:buNone/>
            </a:pPr>
            <a:r>
              <a:rPr lang="en"/>
              <a:t>Augment </a:t>
            </a:r>
            <a:r>
              <a:rPr lang="en">
                <a:solidFill>
                  <a:srgbClr val="0000FF"/>
                </a:solidFill>
              </a:rPr>
              <a:t>Architecture 1.0 </a:t>
            </a:r>
            <a:r>
              <a:rPr lang="en"/>
              <a:t>with </a:t>
            </a:r>
            <a:r>
              <a:rPr lang="en">
                <a:solidFill>
                  <a:srgbClr val="0000FF"/>
                </a:solidFill>
              </a:rPr>
              <a:t>Architecture 2.0</a:t>
            </a:r>
            <a:r>
              <a:rPr lang="en"/>
              <a:t> specification of</a:t>
            </a:r>
            <a:endParaRPr/>
          </a:p>
          <a:p>
            <a:pPr marL="457200" lvl="0" indent="-342900" rtl="0">
              <a:spcBef>
                <a:spcPts val="1600"/>
              </a:spcBef>
              <a:spcAft>
                <a:spcPts val="0"/>
              </a:spcAft>
              <a:buSzPts val="1800"/>
              <a:buChar char="●"/>
            </a:pPr>
            <a:r>
              <a:rPr lang="en"/>
              <a:t>(Abstraction of) time-visible micro-architecture?</a:t>
            </a:r>
            <a:endParaRPr/>
          </a:p>
          <a:p>
            <a:pPr marL="457200" lvl="0" indent="-342900" rtl="0">
              <a:spcBef>
                <a:spcPts val="0"/>
              </a:spcBef>
              <a:spcAft>
                <a:spcPts val="0"/>
              </a:spcAft>
              <a:buSzPts val="1800"/>
              <a:buChar char="●"/>
            </a:pPr>
            <a:r>
              <a:rPr lang="en"/>
              <a:t>Bandwidth of known (unknown?) timing channels?</a:t>
            </a:r>
            <a:endParaRPr/>
          </a:p>
          <a:p>
            <a:pPr marL="457200" lvl="0" indent="-342900" rtl="0">
              <a:spcBef>
                <a:spcPts val="0"/>
              </a:spcBef>
              <a:spcAft>
                <a:spcPts val="0"/>
              </a:spcAft>
              <a:buSzPts val="1800"/>
              <a:buChar char="●"/>
            </a:pPr>
            <a:r>
              <a:rPr lang="en"/>
              <a:t>Enforced limits on user software behavior? (c.f., KAISER)</a:t>
            </a:r>
            <a:endParaRPr/>
          </a:p>
          <a:p>
            <a:pPr marL="0" lvl="0" indent="0" rtl="0">
              <a:spcBef>
                <a:spcPts val="1600"/>
              </a:spcBef>
              <a:spcAft>
                <a:spcPts val="0"/>
              </a:spcAft>
              <a:buNone/>
            </a:pPr>
            <a:r>
              <a:rPr lang="en"/>
              <a:t>Change </a:t>
            </a:r>
            <a:r>
              <a:rPr lang="en">
                <a:solidFill>
                  <a:srgbClr val="FF0000"/>
                </a:solidFill>
              </a:rPr>
              <a:t>Microarchitecture</a:t>
            </a:r>
            <a:r>
              <a:rPr lang="en"/>
              <a:t> to mitigate timing channel bandwidth</a:t>
            </a:r>
            <a:endParaRPr/>
          </a:p>
          <a:p>
            <a:pPr marL="457200" lvl="0" indent="-342900" rtl="0">
              <a:spcBef>
                <a:spcPts val="1600"/>
              </a:spcBef>
              <a:spcAft>
                <a:spcPts val="0"/>
              </a:spcAft>
              <a:buSzPts val="1800"/>
              <a:buChar char="●"/>
            </a:pPr>
            <a:r>
              <a:rPr lang="en"/>
              <a:t>Suppress some speculation</a:t>
            </a:r>
            <a:endParaRPr/>
          </a:p>
          <a:p>
            <a:pPr marL="457200" lvl="0" indent="-342900" rtl="0">
              <a:spcBef>
                <a:spcPts val="0"/>
              </a:spcBef>
              <a:spcAft>
                <a:spcPts val="0"/>
              </a:spcAft>
              <a:buSzPts val="1800"/>
              <a:buChar char="●"/>
            </a:pPr>
            <a:r>
              <a:rPr lang="en"/>
              <a:t>Undo most changes on mis-speculation</a:t>
            </a:r>
            <a:endParaRPr/>
          </a:p>
          <a:p>
            <a:pPr marL="0" lvl="0" indent="0" rtl="0">
              <a:spcBef>
                <a:spcPts val="1600"/>
              </a:spcBef>
              <a:spcAft>
                <a:spcPts val="1600"/>
              </a:spcAft>
              <a:buNone/>
            </a:pPr>
            <a:r>
              <a:rPr lang="en"/>
              <a:t>Can this be (formally) solved or must it be managed like crime?</a:t>
            </a:r>
            <a:endParaRPr/>
          </a:p>
        </p:txBody>
      </p:sp>
      <p:pic>
        <p:nvPicPr>
          <p:cNvPr id="329" name="Shape 329" descr="Image result for brave new world"/>
          <p:cNvPicPr preferRelativeResize="0"/>
          <p:nvPr/>
        </p:nvPicPr>
        <p:blipFill>
          <a:blip r:embed="rId3">
            <a:alphaModFix/>
          </a:blip>
          <a:stretch>
            <a:fillRect/>
          </a:stretch>
        </p:blipFill>
        <p:spPr>
          <a:xfrm>
            <a:off x="7046625" y="2051500"/>
            <a:ext cx="1779850" cy="2669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Need Computer Architecture 2.0?</a:t>
            </a:r>
            <a:endParaRPr/>
          </a:p>
        </p:txBody>
      </p:sp>
      <p:sp>
        <p:nvSpPr>
          <p:cNvPr id="335" name="Shape 335"/>
          <p:cNvSpPr txBox="1">
            <a:spLocks noGrp="1"/>
          </p:cNvSpPr>
          <p:nvPr>
            <p:ph type="body" idx="1"/>
          </p:nvPr>
        </p:nvSpPr>
        <p:spPr>
          <a:xfrm>
            <a:off x="311700" y="1152475"/>
            <a:ext cx="8520600" cy="285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More generally, can we reduce our dependence on SPECULATION?</a:t>
            </a:r>
            <a:endParaRPr/>
          </a:p>
          <a:p>
            <a:pPr marL="0" lvl="0" indent="0">
              <a:spcBef>
                <a:spcPts val="1600"/>
              </a:spcBef>
              <a:spcAft>
                <a:spcPts val="0"/>
              </a:spcAft>
              <a:buNone/>
            </a:pPr>
            <a:r>
              <a:rPr lang="en"/>
              <a:t>Accelerators!! GPU, DSP, IPU, TPU, ... [Hennessy &amp; Patterson 2018 Taxonomy]</a:t>
            </a:r>
            <a:endParaRPr/>
          </a:p>
          <a:p>
            <a:pPr marL="457200" lvl="0" indent="-342900" rtl="0">
              <a:spcBef>
                <a:spcPts val="1600"/>
              </a:spcBef>
              <a:spcAft>
                <a:spcPts val="0"/>
              </a:spcAft>
              <a:buSzPts val="1800"/>
              <a:buChar char="●"/>
            </a:pPr>
            <a:r>
              <a:rPr lang="en"/>
              <a:t>Dedicated Memories</a:t>
            </a:r>
            <a:endParaRPr/>
          </a:p>
          <a:p>
            <a:pPr marL="457200" lvl="0" indent="-342900" rtl="0">
              <a:spcBef>
                <a:spcPts val="0"/>
              </a:spcBef>
              <a:spcAft>
                <a:spcPts val="0"/>
              </a:spcAft>
              <a:buSzPts val="1800"/>
              <a:buChar char="●"/>
            </a:pPr>
            <a:r>
              <a:rPr lang="en"/>
              <a:t>More ALUs</a:t>
            </a:r>
            <a:endParaRPr/>
          </a:p>
          <a:p>
            <a:pPr marL="457200" lvl="0" indent="-342900" rtl="0">
              <a:spcBef>
                <a:spcPts val="0"/>
              </a:spcBef>
              <a:spcAft>
                <a:spcPts val="0"/>
              </a:spcAft>
              <a:buSzPts val="1800"/>
              <a:buChar char="●"/>
            </a:pPr>
            <a:r>
              <a:rPr lang="en"/>
              <a:t>Easy Parallelism</a:t>
            </a:r>
            <a:endParaRPr/>
          </a:p>
          <a:p>
            <a:pPr marL="457200" lvl="0" indent="-342900" rtl="0">
              <a:spcBef>
                <a:spcPts val="0"/>
              </a:spcBef>
              <a:spcAft>
                <a:spcPts val="0"/>
              </a:spcAft>
              <a:buSzPts val="1800"/>
              <a:buChar char="●"/>
            </a:pPr>
            <a:r>
              <a:rPr lang="en"/>
              <a:t>Lower precision data</a:t>
            </a:r>
            <a:endParaRPr/>
          </a:p>
          <a:p>
            <a:pPr marL="457200" lvl="0" indent="-342900" rtl="0">
              <a:spcBef>
                <a:spcPts val="0"/>
              </a:spcBef>
              <a:spcAft>
                <a:spcPts val="0"/>
              </a:spcAft>
              <a:buSzPts val="1800"/>
              <a:buChar char="●"/>
            </a:pPr>
            <a:r>
              <a:rPr lang="en"/>
              <a:t>Domain Specific Language</a:t>
            </a:r>
            <a:endParaRPr/>
          </a:p>
        </p:txBody>
      </p:sp>
      <p:grpSp>
        <p:nvGrpSpPr>
          <p:cNvPr id="336" name="Shape 336"/>
          <p:cNvGrpSpPr/>
          <p:nvPr/>
        </p:nvGrpSpPr>
        <p:grpSpPr>
          <a:xfrm>
            <a:off x="5830550" y="2030250"/>
            <a:ext cx="3102950" cy="1981200"/>
            <a:chOff x="5830550" y="1420650"/>
            <a:chExt cx="3102950" cy="1981200"/>
          </a:xfrm>
        </p:grpSpPr>
        <p:pic>
          <p:nvPicPr>
            <p:cNvPr id="337" name="Shape 337"/>
            <p:cNvPicPr preferRelativeResize="0"/>
            <p:nvPr/>
          </p:nvPicPr>
          <p:blipFill>
            <a:blip r:embed="rId3">
              <a:alphaModFix/>
            </a:blip>
            <a:stretch>
              <a:fillRect/>
            </a:stretch>
          </p:blipFill>
          <p:spPr>
            <a:xfrm>
              <a:off x="5830550" y="1420650"/>
              <a:ext cx="3048000" cy="1981200"/>
            </a:xfrm>
            <a:prstGeom prst="rect">
              <a:avLst/>
            </a:prstGeom>
            <a:noFill/>
            <a:ln>
              <a:noFill/>
            </a:ln>
          </p:spPr>
        </p:pic>
        <p:sp>
          <p:nvSpPr>
            <p:cNvPr id="338" name="Shape 338"/>
            <p:cNvSpPr txBox="1"/>
            <p:nvPr/>
          </p:nvSpPr>
          <p:spPr>
            <a:xfrm>
              <a:off x="6891100" y="1599575"/>
              <a:ext cx="2042400" cy="314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t>Yavits et al. MultiAmdahl, 2017</a:t>
              </a:r>
              <a:endParaRPr sz="1000"/>
            </a:p>
          </p:txBody>
        </p:sp>
      </p:grpSp>
      <p:sp>
        <p:nvSpPr>
          <p:cNvPr id="339" name="Shape 339"/>
          <p:cNvSpPr txBox="1"/>
          <p:nvPr/>
        </p:nvSpPr>
        <p:spPr>
          <a:xfrm>
            <a:off x="3399325" y="2679500"/>
            <a:ext cx="2698200" cy="314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solidFill>
                  <a:srgbClr val="FF0000"/>
                </a:solidFill>
              </a:rPr>
              <a:t>Speculation NOT a first-order feature!</a:t>
            </a:r>
            <a:endParaRPr sz="1800">
              <a:solidFill>
                <a:srgbClr val="FF0000"/>
              </a:solidFill>
            </a:endParaRPr>
          </a:p>
        </p:txBody>
      </p:sp>
      <p:sp>
        <p:nvSpPr>
          <p:cNvPr id="340" name="Shape 340"/>
          <p:cNvSpPr txBox="1">
            <a:spLocks noGrp="1"/>
          </p:cNvSpPr>
          <p:nvPr>
            <p:ph type="body" idx="1"/>
          </p:nvPr>
        </p:nvSpPr>
        <p:spPr>
          <a:xfrm>
            <a:off x="311700" y="3935250"/>
            <a:ext cx="8520600" cy="95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 2005, Arvind said Speculation (w/ von Neumann model) killed Dataflow</a:t>
            </a:r>
            <a:endParaRPr/>
          </a:p>
          <a:p>
            <a:pPr marL="0" lvl="0" indent="0" rtl="0">
              <a:spcBef>
                <a:spcPts val="1600"/>
              </a:spcBef>
              <a:spcAft>
                <a:spcPts val="1600"/>
              </a:spcAft>
              <a:buNone/>
            </a:pPr>
            <a:r>
              <a:rPr lang="en"/>
              <a:t>After 2018, Dataflow-like Renaissance w/ Sea of Accelerators? </a:t>
            </a: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10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0"/>
                                        </p:tgtEl>
                                        <p:attrNameLst>
                                          <p:attrName>style.visibility</p:attrName>
                                        </p:attrNameLst>
                                      </p:cBhvr>
                                      <p:to>
                                        <p:strVal val="visible"/>
                                      </p:to>
                                    </p:set>
                                    <p:animEffect transition="in" filter="fade">
                                      <p:cBhvr>
                                        <p:cTn id="12" dur="1000"/>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Executive Summary</a:t>
            </a:r>
            <a:endParaRPr/>
          </a:p>
        </p:txBody>
      </p:sp>
      <p:sp>
        <p:nvSpPr>
          <p:cNvPr id="346" name="Shape 3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FF"/>
                </a:solidFill>
              </a:rPr>
              <a:t>Architecture 1.0: </a:t>
            </a:r>
            <a:r>
              <a:rPr lang="en">
                <a:solidFill>
                  <a:srgbClr val="434343"/>
                </a:solidFill>
              </a:rPr>
              <a:t>the timing-independent functional behavior of a computer</a:t>
            </a:r>
            <a:br>
              <a:rPr lang="en">
                <a:solidFill>
                  <a:srgbClr val="434343"/>
                </a:solidFill>
              </a:rPr>
            </a:br>
            <a:r>
              <a:rPr lang="en">
                <a:solidFill>
                  <a:srgbClr val="FF0000"/>
                </a:solidFill>
              </a:rPr>
              <a:t>Micro-architecture: </a:t>
            </a:r>
            <a:r>
              <a:rPr lang="en">
                <a:solidFill>
                  <a:srgbClr val="434343"/>
                </a:solidFill>
              </a:rPr>
              <a:t>the implementation techniques to improve performance</a:t>
            </a:r>
            <a:endParaRPr>
              <a:solidFill>
                <a:srgbClr val="434343"/>
              </a:solidFill>
            </a:endParaRPr>
          </a:p>
          <a:p>
            <a:pPr marL="0" lvl="0" indent="0" rtl="0">
              <a:spcBef>
                <a:spcPts val="1600"/>
              </a:spcBef>
              <a:spcAft>
                <a:spcPts val="0"/>
              </a:spcAft>
              <a:buNone/>
            </a:pPr>
            <a:r>
              <a:rPr lang="en"/>
              <a:t>Question: What if a computer that is completely correct by </a:t>
            </a:r>
            <a:r>
              <a:rPr lang="en">
                <a:solidFill>
                  <a:srgbClr val="0000FF"/>
                </a:solidFill>
              </a:rPr>
              <a:t>Architecture 1.0</a:t>
            </a:r>
            <a:r>
              <a:rPr lang="en"/>
              <a:t/>
            </a:r>
            <a:br>
              <a:rPr lang="en"/>
            </a:br>
            <a:r>
              <a:rPr lang="en"/>
              <a:t>can be made to leak protected information via timing, a.k.a., </a:t>
            </a:r>
            <a:r>
              <a:rPr lang="en">
                <a:solidFill>
                  <a:srgbClr val="FF0000"/>
                </a:solidFill>
              </a:rPr>
              <a:t>Micro-Architecture</a:t>
            </a:r>
            <a:r>
              <a:rPr lang="en"/>
              <a:t>?</a:t>
            </a:r>
            <a:br>
              <a:rPr lang="en"/>
            </a:b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r>
              <a:rPr lang="en"/>
              <a:t>Implication: </a:t>
            </a:r>
            <a:r>
              <a:rPr lang="en">
                <a:solidFill>
                  <a:srgbClr val="0000FF"/>
                </a:solidFill>
              </a:rPr>
              <a:t>The </a:t>
            </a:r>
            <a:r>
              <a:rPr lang="en" b="1">
                <a:solidFill>
                  <a:srgbClr val="0000FF"/>
                </a:solidFill>
              </a:rPr>
              <a:t>definition</a:t>
            </a:r>
            <a:r>
              <a:rPr lang="en">
                <a:solidFill>
                  <a:srgbClr val="0000FF"/>
                </a:solidFill>
              </a:rPr>
              <a:t> of Architecture 1.0 is inadequate to protect information</a:t>
            </a:r>
            <a:r>
              <a:rPr lang="en"/>
              <a:t> </a:t>
            </a:r>
            <a:endParaRPr/>
          </a:p>
          <a:p>
            <a:pPr marL="0" lvl="0" indent="0" rtl="0">
              <a:spcBef>
                <a:spcPts val="1600"/>
              </a:spcBef>
              <a:spcAft>
                <a:spcPts val="1600"/>
              </a:spcAft>
              <a:buNone/>
            </a:pPr>
            <a:endParaRPr>
              <a:solidFill>
                <a:srgbClr val="FF0000"/>
              </a:solidFill>
            </a:endParaRPr>
          </a:p>
        </p:txBody>
      </p:sp>
      <p:pic>
        <p:nvPicPr>
          <p:cNvPr id="347" name="Shape 347"/>
          <p:cNvPicPr preferRelativeResize="0"/>
          <p:nvPr/>
        </p:nvPicPr>
        <p:blipFill>
          <a:blip r:embed="rId3">
            <a:alphaModFix/>
          </a:blip>
          <a:stretch>
            <a:fillRect/>
          </a:stretch>
        </p:blipFill>
        <p:spPr>
          <a:xfrm>
            <a:off x="2991147" y="2798950"/>
            <a:ext cx="2306900" cy="1201650"/>
          </a:xfrm>
          <a:prstGeom prst="rect">
            <a:avLst/>
          </a:prstGeom>
          <a:noFill/>
          <a:ln>
            <a:noFill/>
          </a:ln>
        </p:spPr>
      </p:pic>
      <p:sp>
        <p:nvSpPr>
          <p:cNvPr id="348" name="Shape 348"/>
          <p:cNvSpPr txBox="1"/>
          <p:nvPr/>
        </p:nvSpPr>
        <p:spPr>
          <a:xfrm>
            <a:off x="301050" y="2844700"/>
            <a:ext cx="3213600" cy="10773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1800" b="1">
                <a:solidFill>
                  <a:schemeClr val="dk2"/>
                </a:solidFill>
              </a:rPr>
              <a:t>Meltdown</a:t>
            </a:r>
            <a:r>
              <a:rPr lang="en" sz="1800">
                <a:solidFill>
                  <a:schemeClr val="dk2"/>
                </a:solidFill>
              </a:rPr>
              <a:t> leaks kernel memory, but software &amp; hardware fixes exist</a:t>
            </a:r>
            <a:endParaRPr/>
          </a:p>
        </p:txBody>
      </p:sp>
      <p:sp>
        <p:nvSpPr>
          <p:cNvPr id="349" name="Shape 349"/>
          <p:cNvSpPr txBox="1"/>
          <p:nvPr/>
        </p:nvSpPr>
        <p:spPr>
          <a:xfrm>
            <a:off x="5412075" y="2861125"/>
            <a:ext cx="3213600" cy="10773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1800" b="1">
                <a:solidFill>
                  <a:schemeClr val="dk2"/>
                </a:solidFill>
              </a:rPr>
              <a:t>Spectre</a:t>
            </a:r>
            <a:r>
              <a:rPr lang="en" sz="1800">
                <a:solidFill>
                  <a:schemeClr val="dk2"/>
                </a:solidFill>
              </a:rPr>
              <a:t> leaks memory outside of bounds checks or sandboxes, and is </a:t>
            </a:r>
            <a:r>
              <a:rPr lang="en" sz="1800" b="1">
                <a:solidFill>
                  <a:schemeClr val="dk2"/>
                </a:solidFill>
              </a:rPr>
              <a:t>scary</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Some References</a:t>
            </a:r>
            <a:endParaRPr/>
          </a:p>
        </p:txBody>
      </p:sp>
      <p:sp>
        <p:nvSpPr>
          <p:cNvPr id="355" name="Shape 3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200"/>
              <a:t>New York Times: </a:t>
            </a:r>
            <a:r>
              <a:rPr lang="en" sz="1200" u="sng">
                <a:solidFill>
                  <a:schemeClr val="hlink"/>
                </a:solidFill>
                <a:hlinkClick r:id="rId3"/>
              </a:rPr>
              <a:t>https://www.nytimes.com/2018/01/03/business/computer-flaws.html</a:t>
            </a:r>
            <a:r>
              <a:rPr lang="en" sz="1200"/>
              <a:t> </a:t>
            </a:r>
            <a:br>
              <a:rPr lang="en" sz="1200"/>
            </a:br>
            <a:r>
              <a:rPr lang="en" sz="1200"/>
              <a:t/>
            </a:r>
            <a:br>
              <a:rPr lang="en" sz="1200"/>
            </a:br>
            <a:r>
              <a:rPr lang="en" sz="1200"/>
              <a:t>Meltdown paper: </a:t>
            </a:r>
            <a:r>
              <a:rPr lang="en" sz="1200" u="sng">
                <a:solidFill>
                  <a:schemeClr val="hlink"/>
                </a:solidFill>
                <a:hlinkClick r:id="rId4"/>
              </a:rPr>
              <a:t>https://meltdownattack.com/meltdown.pdf</a:t>
            </a:r>
            <a:r>
              <a:rPr lang="en" sz="1200"/>
              <a:t> </a:t>
            </a:r>
            <a:br>
              <a:rPr lang="en" sz="1200"/>
            </a:br>
            <a:r>
              <a:rPr lang="en" sz="1200"/>
              <a:t/>
            </a:r>
            <a:br>
              <a:rPr lang="en" sz="1200"/>
            </a:br>
            <a:r>
              <a:rPr lang="en" sz="1200"/>
              <a:t>Spectre paper: </a:t>
            </a:r>
            <a:r>
              <a:rPr lang="en" sz="1200" u="sng">
                <a:solidFill>
                  <a:schemeClr val="hlink"/>
                </a:solidFill>
                <a:hlinkClick r:id="rId5"/>
              </a:rPr>
              <a:t>https://spectreattack.com/spectre.pdf</a:t>
            </a:r>
            <a:r>
              <a:rPr lang="en" sz="1200"/>
              <a:t> </a:t>
            </a:r>
            <a:br>
              <a:rPr lang="en" sz="1200"/>
            </a:br>
            <a:r>
              <a:rPr lang="en" sz="1200"/>
              <a:t/>
            </a:r>
            <a:br>
              <a:rPr lang="en" sz="1200"/>
            </a:br>
            <a:r>
              <a:rPr lang="en" sz="1200"/>
              <a:t>A blog separating the two bugs: </a:t>
            </a:r>
            <a:r>
              <a:rPr lang="en" sz="1200" u="sng">
                <a:solidFill>
                  <a:schemeClr val="hlink"/>
                </a:solidFill>
                <a:hlinkClick r:id="rId6"/>
              </a:rPr>
              <a:t>https://danielmiessler.com/blog/simple-explanation-difference-meltdown-spectre/</a:t>
            </a:r>
            <a:r>
              <a:rPr lang="en" sz="1200"/>
              <a:t> </a:t>
            </a:r>
            <a:br>
              <a:rPr lang="en" sz="1200"/>
            </a:br>
            <a:r>
              <a:rPr lang="en" sz="1200"/>
              <a:t/>
            </a:r>
            <a:br>
              <a:rPr lang="en" sz="1200"/>
            </a:br>
            <a:r>
              <a:rPr lang="en" sz="1200"/>
              <a:t>Google Blog: </a:t>
            </a:r>
            <a:r>
              <a:rPr lang="en" sz="1200" u="sng">
                <a:solidFill>
                  <a:schemeClr val="hlink"/>
                </a:solidFill>
                <a:hlinkClick r:id="rId7"/>
              </a:rPr>
              <a:t>https://security.googleblog.com/2018/01/todays-cpu-vulnerability-what-you-need.html</a:t>
            </a:r>
            <a:r>
              <a:rPr lang="en" sz="1200"/>
              <a:t> and </a:t>
            </a:r>
            <a:r>
              <a:rPr lang="en" sz="1200" u="sng">
                <a:solidFill>
                  <a:schemeClr val="hlink"/>
                </a:solidFill>
                <a:hlinkClick r:id="rId8"/>
              </a:rPr>
              <a:t>https://googleprojectzero.blogspot.com/2018/01/reading-privileged-memory-with-side.html</a:t>
            </a:r>
            <a:r>
              <a:rPr lang="en" sz="1200"/>
              <a:t> </a:t>
            </a:r>
            <a:br>
              <a:rPr lang="en" sz="1200"/>
            </a:br>
            <a:r>
              <a:rPr lang="en" sz="1200"/>
              <a:t/>
            </a:r>
            <a:br>
              <a:rPr lang="en" sz="1200"/>
            </a:br>
            <a:r>
              <a:rPr lang="en" sz="1200"/>
              <a:t>Industry News Sources: </a:t>
            </a:r>
            <a:r>
              <a:rPr lang="en" sz="1200" u="sng">
                <a:solidFill>
                  <a:schemeClr val="hlink"/>
                </a:solidFill>
                <a:hlinkClick r:id="rId9"/>
              </a:rPr>
              <a:t>https://arstechnica.com/gadgets/2018/01/whats-behind-the-intel-design-flaw-forcing-numerous-patches/</a:t>
            </a:r>
            <a:r>
              <a:rPr lang="en" sz="1200"/>
              <a:t> and </a:t>
            </a:r>
            <a:r>
              <a:rPr lang="en" sz="1200" u="sng">
                <a:solidFill>
                  <a:schemeClr val="hlink"/>
                </a:solidFill>
                <a:hlinkClick r:id="rId10"/>
              </a:rPr>
              <a:t>https://www.theregister.co.uk/2018/01/02/intel_cpu_design_flaw/</a:t>
            </a:r>
            <a:r>
              <a:rPr lang="en" sz="1200"/>
              <a:t>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Backup Slides</a:t>
            </a:r>
            <a:endParaRPr/>
          </a:p>
        </p:txBody>
      </p:sp>
      <p:sp>
        <p:nvSpPr>
          <p:cNvPr id="361" name="Shape 3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Spectre Code Example</a:t>
            </a:r>
            <a:endParaRPr/>
          </a:p>
        </p:txBody>
      </p:sp>
      <p:sp>
        <p:nvSpPr>
          <p:cNvPr id="367" name="Shape 3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b="1" i="1">
                <a:solidFill>
                  <a:srgbClr val="222222"/>
                </a:solidFill>
              </a:rPr>
              <a:t>Listing 2: Exploiting Speculative Execution via JavaScript</a:t>
            </a:r>
            <a:endParaRPr b="1" i="1">
              <a:solidFill>
                <a:srgbClr val="222222"/>
              </a:solidFill>
            </a:endParaRPr>
          </a:p>
          <a:p>
            <a:pPr marL="0" lvl="0" indent="0" rtl="0">
              <a:lnSpc>
                <a:spcPct val="100000"/>
              </a:lnSpc>
              <a:spcBef>
                <a:spcPts val="0"/>
              </a:spcBef>
              <a:spcAft>
                <a:spcPts val="0"/>
              </a:spcAft>
              <a:buNone/>
            </a:pPr>
            <a:r>
              <a:rPr lang="en" sz="1400">
                <a:solidFill>
                  <a:srgbClr val="222222"/>
                </a:solidFill>
              </a:rPr>
              <a:t>1 </a:t>
            </a:r>
            <a:r>
              <a:rPr lang="en" sz="1400">
                <a:solidFill>
                  <a:srgbClr val="2C7FB8"/>
                </a:solidFill>
              </a:rPr>
              <a:t>if </a:t>
            </a:r>
            <a:r>
              <a:rPr lang="en" sz="1400">
                <a:solidFill>
                  <a:srgbClr val="222222"/>
                </a:solidFill>
              </a:rPr>
              <a:t>(index &lt; simpleByteArray.length) {</a:t>
            </a:r>
            <a:endParaRPr sz="1400">
              <a:solidFill>
                <a:srgbClr val="222222"/>
              </a:solidFill>
            </a:endParaRPr>
          </a:p>
          <a:p>
            <a:pPr marL="596900" lvl="0" indent="-228600" rtl="0">
              <a:spcBef>
                <a:spcPts val="0"/>
              </a:spcBef>
              <a:spcAft>
                <a:spcPts val="0"/>
              </a:spcAft>
              <a:buClr>
                <a:srgbClr val="222222"/>
              </a:buClr>
              <a:buSzPts val="1400"/>
              <a:buNone/>
            </a:pPr>
            <a:r>
              <a:rPr lang="en" sz="1400">
                <a:solidFill>
                  <a:srgbClr val="222222"/>
                </a:solidFill>
              </a:rPr>
              <a:t>2  index = simpleByteArray[index | 0];</a:t>
            </a:r>
            <a:endParaRPr sz="1400">
              <a:solidFill>
                <a:srgbClr val="222222"/>
              </a:solidFill>
            </a:endParaRPr>
          </a:p>
          <a:p>
            <a:pPr marL="596900" lvl="0" indent="-228600" rtl="0">
              <a:spcBef>
                <a:spcPts val="0"/>
              </a:spcBef>
              <a:spcAft>
                <a:spcPts val="0"/>
              </a:spcAft>
              <a:buClr>
                <a:srgbClr val="222222"/>
              </a:buClr>
              <a:buSzPts val="1400"/>
              <a:buNone/>
            </a:pPr>
            <a:r>
              <a:rPr lang="en" sz="1400">
                <a:solidFill>
                  <a:srgbClr val="222222"/>
                </a:solidFill>
              </a:rPr>
              <a:t>3  index = (((index * TABLE1_STRIDE)|0) &amp; (TABLE1_BYTES-1))|0;</a:t>
            </a:r>
            <a:endParaRPr sz="1400">
              <a:solidFill>
                <a:srgbClr val="222222"/>
              </a:solidFill>
            </a:endParaRPr>
          </a:p>
          <a:p>
            <a:pPr marL="596900" lvl="0" indent="-228600" rtl="0">
              <a:spcBef>
                <a:spcPts val="0"/>
              </a:spcBef>
              <a:spcAft>
                <a:spcPts val="0"/>
              </a:spcAft>
              <a:buClr>
                <a:srgbClr val="222222"/>
              </a:buClr>
              <a:buSzPts val="1400"/>
              <a:buNone/>
            </a:pPr>
            <a:r>
              <a:rPr lang="en" sz="1400">
                <a:solidFill>
                  <a:srgbClr val="222222"/>
                </a:solidFill>
              </a:rPr>
              <a:t>4  localJunk ^= probeTable[index|0]|0;</a:t>
            </a:r>
            <a:endParaRPr sz="1400">
              <a:solidFill>
                <a:srgbClr val="222222"/>
              </a:solidFill>
            </a:endParaRPr>
          </a:p>
          <a:p>
            <a:pPr marL="0" lvl="0" indent="0" rtl="0">
              <a:spcBef>
                <a:spcPts val="0"/>
              </a:spcBef>
              <a:spcAft>
                <a:spcPts val="0"/>
              </a:spcAft>
              <a:buNone/>
            </a:pPr>
            <a:r>
              <a:rPr lang="en" sz="1400">
                <a:solidFill>
                  <a:srgbClr val="222222"/>
                </a:solidFill>
              </a:rPr>
              <a:t>5}</a:t>
            </a:r>
            <a:endParaRPr sz="1400">
              <a:solidFill>
                <a:srgbClr val="222222"/>
              </a:solidFill>
            </a:endParaRPr>
          </a:p>
          <a:p>
            <a:pPr marL="0" lvl="0" indent="0" rtl="0">
              <a:lnSpc>
                <a:spcPct val="100000"/>
              </a:lnSpc>
              <a:spcBef>
                <a:spcPts val="0"/>
              </a:spcBef>
              <a:spcAft>
                <a:spcPts val="0"/>
              </a:spcAft>
              <a:buNone/>
            </a:pPr>
            <a:r>
              <a:rPr lang="en" sz="950">
                <a:solidFill>
                  <a:srgbClr val="222222"/>
                </a:solidFill>
              </a:rPr>
              <a:t>   </a:t>
            </a:r>
            <a:endParaRPr sz="950">
              <a:solidFill>
                <a:srgbClr val="222222"/>
              </a:solidFill>
            </a:endParaRPr>
          </a:p>
          <a:p>
            <a:pPr marL="0" lvl="0" indent="0" rtl="0">
              <a:lnSpc>
                <a:spcPct val="100000"/>
              </a:lnSpc>
              <a:spcBef>
                <a:spcPts val="0"/>
              </a:spcBef>
              <a:spcAft>
                <a:spcPts val="0"/>
              </a:spcAft>
              <a:buNone/>
            </a:pPr>
            <a:r>
              <a:rPr lang="en" b="1" i="1">
                <a:solidFill>
                  <a:srgbClr val="222222"/>
                </a:solidFill>
              </a:rPr>
              <a:t>Listing 3: Disassembly of Speculative Execution in Listing 2 JavaScript </a:t>
            </a:r>
            <a:endParaRPr b="1" i="1">
              <a:solidFill>
                <a:srgbClr val="222222"/>
              </a:solidFill>
            </a:endParaRPr>
          </a:p>
          <a:p>
            <a:pPr marL="0" lvl="0" indent="0" rtl="0">
              <a:lnSpc>
                <a:spcPct val="100000"/>
              </a:lnSpc>
              <a:spcBef>
                <a:spcPts val="0"/>
              </a:spcBef>
              <a:spcAft>
                <a:spcPts val="0"/>
              </a:spcAft>
              <a:buNone/>
            </a:pPr>
            <a:r>
              <a:rPr lang="en" sz="950">
                <a:solidFill>
                  <a:srgbClr val="222222"/>
                </a:solidFill>
                <a:highlight>
                  <a:srgbClr val="FFFFFF"/>
                </a:highlight>
              </a:rPr>
              <a:t>1 cmpl r15,[rbp-0xe0] ; Compare index (r15) against simpleByteArray.length</a:t>
            </a:r>
            <a:endParaRPr sz="950">
              <a:solidFill>
                <a:srgbClr val="222222"/>
              </a:solidFill>
              <a:highlight>
                <a:srgbClr val="FFFFFF"/>
              </a:highlight>
            </a:endParaRPr>
          </a:p>
          <a:p>
            <a:pPr marL="0" lvl="0" indent="0" rtl="0">
              <a:lnSpc>
                <a:spcPct val="100000"/>
              </a:lnSpc>
              <a:spcBef>
                <a:spcPts val="0"/>
              </a:spcBef>
              <a:spcAft>
                <a:spcPts val="0"/>
              </a:spcAft>
              <a:buNone/>
            </a:pPr>
            <a:r>
              <a:rPr lang="en" sz="950">
                <a:solidFill>
                  <a:srgbClr val="222222"/>
                </a:solidFill>
                <a:highlight>
                  <a:srgbClr val="FFFFFF"/>
                </a:highlight>
              </a:rPr>
              <a:t>2 jnc 0x24dd099bb870 ; If index &gt;= length, branch to instruction after move below</a:t>
            </a:r>
            <a:endParaRPr sz="950">
              <a:solidFill>
                <a:srgbClr val="222222"/>
              </a:solidFill>
              <a:highlight>
                <a:srgbClr val="FFFFFF"/>
              </a:highlight>
            </a:endParaRPr>
          </a:p>
          <a:p>
            <a:pPr marL="0" lvl="0" indent="0" rtl="0">
              <a:lnSpc>
                <a:spcPct val="100000"/>
              </a:lnSpc>
              <a:spcBef>
                <a:spcPts val="0"/>
              </a:spcBef>
              <a:spcAft>
                <a:spcPts val="0"/>
              </a:spcAft>
              <a:buNone/>
            </a:pPr>
            <a:r>
              <a:rPr lang="en" sz="950">
                <a:solidFill>
                  <a:srgbClr val="222222"/>
                </a:solidFill>
                <a:highlight>
                  <a:srgbClr val="FFFFFF"/>
                </a:highlight>
              </a:rPr>
              <a:t>3 REX.W leaq rsi,[r12+rdx*1] ; Set rsi=r12+rdx=addr of first byte in simpleByteArray</a:t>
            </a:r>
            <a:endParaRPr sz="950">
              <a:solidFill>
                <a:srgbClr val="222222"/>
              </a:solidFill>
              <a:highlight>
                <a:srgbClr val="FFFFFF"/>
              </a:highlight>
            </a:endParaRPr>
          </a:p>
          <a:p>
            <a:pPr marL="0" lvl="0" indent="0" rtl="0">
              <a:lnSpc>
                <a:spcPct val="100000"/>
              </a:lnSpc>
              <a:spcBef>
                <a:spcPts val="0"/>
              </a:spcBef>
              <a:spcAft>
                <a:spcPts val="0"/>
              </a:spcAft>
              <a:buNone/>
            </a:pPr>
            <a:r>
              <a:rPr lang="en" sz="950">
                <a:solidFill>
                  <a:srgbClr val="222222"/>
                </a:solidFill>
                <a:highlight>
                  <a:srgbClr val="FFFFFF"/>
                </a:highlight>
              </a:rPr>
              <a:t>4 movzxbl rsi,[rsi+r15*1] ; Read byte from address rsi+r15 (= base address+index)</a:t>
            </a:r>
            <a:endParaRPr sz="950">
              <a:solidFill>
                <a:srgbClr val="222222"/>
              </a:solidFill>
              <a:highlight>
                <a:srgbClr val="FFFFFF"/>
              </a:highlight>
            </a:endParaRPr>
          </a:p>
          <a:p>
            <a:pPr marL="0" lvl="0" indent="0" rtl="0">
              <a:lnSpc>
                <a:spcPct val="100000"/>
              </a:lnSpc>
              <a:spcBef>
                <a:spcPts val="0"/>
              </a:spcBef>
              <a:spcAft>
                <a:spcPts val="0"/>
              </a:spcAft>
              <a:buNone/>
            </a:pPr>
            <a:r>
              <a:rPr lang="en" sz="950">
                <a:solidFill>
                  <a:srgbClr val="222222"/>
                </a:solidFill>
                <a:highlight>
                  <a:srgbClr val="FFFFFF"/>
                </a:highlight>
              </a:rPr>
              <a:t>5 shll rsi, 12 ; Multiply rsi by 4096 by shifting left 12 bits}\%\</a:t>
            </a:r>
            <a:endParaRPr sz="950">
              <a:solidFill>
                <a:srgbClr val="222222"/>
              </a:solidFill>
              <a:highlight>
                <a:srgbClr val="FFFFFF"/>
              </a:highlight>
            </a:endParaRPr>
          </a:p>
          <a:p>
            <a:pPr marL="0" lvl="0" indent="0" rtl="0">
              <a:lnSpc>
                <a:spcPct val="100000"/>
              </a:lnSpc>
              <a:spcBef>
                <a:spcPts val="0"/>
              </a:spcBef>
              <a:spcAft>
                <a:spcPts val="0"/>
              </a:spcAft>
              <a:buNone/>
            </a:pPr>
            <a:r>
              <a:rPr lang="en" sz="950">
                <a:solidFill>
                  <a:srgbClr val="222222"/>
                </a:solidFill>
                <a:highlight>
                  <a:srgbClr val="FFFFFF"/>
                </a:highlight>
              </a:rPr>
              <a:t>6 andl rsi,0x1ffffff ; AND reassures JIT that next operation is in-bounds </a:t>
            </a:r>
            <a:endParaRPr sz="950">
              <a:solidFill>
                <a:srgbClr val="222222"/>
              </a:solidFill>
              <a:highlight>
                <a:srgbClr val="FFFFFF"/>
              </a:highlight>
            </a:endParaRPr>
          </a:p>
          <a:p>
            <a:pPr marL="0" lvl="0" indent="0" rtl="0">
              <a:lnSpc>
                <a:spcPct val="100000"/>
              </a:lnSpc>
              <a:spcBef>
                <a:spcPts val="0"/>
              </a:spcBef>
              <a:spcAft>
                <a:spcPts val="0"/>
              </a:spcAft>
              <a:buNone/>
            </a:pPr>
            <a:r>
              <a:rPr lang="en" sz="950">
                <a:solidFill>
                  <a:srgbClr val="222222"/>
                </a:solidFill>
                <a:highlight>
                  <a:srgbClr val="FFFFFF"/>
                </a:highlight>
              </a:rPr>
              <a:t>7 movzxbl rsi,[rsi+r8*1] ; Read from probeTable</a:t>
            </a:r>
            <a:endParaRPr sz="950">
              <a:solidFill>
                <a:srgbClr val="222222"/>
              </a:solidFill>
              <a:highlight>
                <a:srgbClr val="FFFFFF"/>
              </a:highlight>
            </a:endParaRPr>
          </a:p>
          <a:p>
            <a:pPr marL="0" lvl="0" indent="0" rtl="0">
              <a:lnSpc>
                <a:spcPct val="100000"/>
              </a:lnSpc>
              <a:spcBef>
                <a:spcPts val="0"/>
              </a:spcBef>
              <a:spcAft>
                <a:spcPts val="0"/>
              </a:spcAft>
              <a:buNone/>
            </a:pPr>
            <a:r>
              <a:rPr lang="en" sz="950">
                <a:solidFill>
                  <a:srgbClr val="222222"/>
                </a:solidFill>
                <a:highlight>
                  <a:srgbClr val="FFFFFF"/>
                </a:highlight>
              </a:rPr>
              <a:t>8 xorl rsi,rdi ; XOR the read result onto localJunk</a:t>
            </a:r>
            <a:endParaRPr sz="950">
              <a:solidFill>
                <a:srgbClr val="222222"/>
              </a:solidFill>
              <a:highlight>
                <a:srgbClr val="FFFFFF"/>
              </a:highlight>
            </a:endParaRPr>
          </a:p>
          <a:p>
            <a:pPr marL="0" lvl="0" indent="0" rtl="0">
              <a:lnSpc>
                <a:spcPct val="100000"/>
              </a:lnSpc>
              <a:spcBef>
                <a:spcPts val="0"/>
              </a:spcBef>
              <a:spcAft>
                <a:spcPts val="0"/>
              </a:spcAft>
              <a:buNone/>
            </a:pPr>
            <a:r>
              <a:rPr lang="en" sz="950">
                <a:solidFill>
                  <a:srgbClr val="222222"/>
                </a:solidFill>
              </a:rPr>
              <a:t>9 REX.W movq rdi,rsi ; Copy localJunk into rdi </a:t>
            </a:r>
            <a:endParaRPr sz="950">
              <a:solidFill>
                <a:srgbClr val="222222"/>
              </a:solidFill>
            </a:endParaRPr>
          </a:p>
          <a:p>
            <a:pPr marL="0" lvl="0" indent="0" rtl="0">
              <a:lnSpc>
                <a:spcPct val="100000"/>
              </a:lnSpc>
              <a:spcBef>
                <a:spcPts val="0"/>
              </a:spcBef>
              <a:spcAft>
                <a:spcPts val="0"/>
              </a:spcAft>
              <a:buNone/>
            </a:pPr>
            <a:endParaRPr sz="950">
              <a:solidFill>
                <a:srgbClr val="222222"/>
              </a:solidFill>
            </a:endParaRPr>
          </a:p>
          <a:p>
            <a:pPr marL="0" lvl="0" indent="0" rtl="0">
              <a:lnSpc>
                <a:spcPct val="100000"/>
              </a:lnSpc>
              <a:spcBef>
                <a:spcPts val="0"/>
              </a:spcBef>
              <a:spcAft>
                <a:spcPts val="0"/>
              </a:spcAft>
              <a:buClr>
                <a:schemeClr val="dk1"/>
              </a:buClr>
              <a:buSzPts val="1100"/>
              <a:buFont typeface="Arial"/>
              <a:buNone/>
            </a:pPr>
            <a:endParaRPr>
              <a:solidFill>
                <a:srgbClr val="222222"/>
              </a:solidFill>
            </a:endParaRPr>
          </a:p>
          <a:p>
            <a:pPr marL="0" lvl="0" indent="0" rtl="0">
              <a:lnSpc>
                <a:spcPct val="100000"/>
              </a:lnSpc>
              <a:spcBef>
                <a:spcPts val="0"/>
              </a:spcBef>
              <a:spcAft>
                <a:spcPts val="0"/>
              </a:spcAft>
              <a:buNone/>
            </a:pPr>
            <a:endParaRPr sz="1000">
              <a:solidFill>
                <a:srgbClr val="222222"/>
              </a:solidFill>
            </a:endParaRPr>
          </a:p>
          <a:p>
            <a:pPr marL="0" lvl="0" indent="0" rtl="0">
              <a:lnSpc>
                <a:spcPct val="100000"/>
              </a:lnSpc>
              <a:spcBef>
                <a:spcPts val="0"/>
              </a:spcBef>
              <a:spcAft>
                <a:spcPts val="0"/>
              </a:spcAft>
              <a:buNone/>
            </a:pPr>
            <a:endParaRPr sz="1000">
              <a:solidFill>
                <a:srgbClr val="222222"/>
              </a:solidFill>
            </a:endParaRPr>
          </a:p>
          <a:p>
            <a:pPr marL="0" lvl="0" indent="0" rtl="0">
              <a:lnSpc>
                <a:spcPct val="100000"/>
              </a:lnSpc>
              <a:spcBef>
                <a:spcPts val="0"/>
              </a:spcBef>
              <a:spcAft>
                <a:spcPts val="0"/>
              </a:spcAft>
              <a:buNone/>
            </a:pPr>
            <a:endParaRPr sz="1000">
              <a:solidFill>
                <a:srgbClr val="222222"/>
              </a:solidFill>
            </a:endParaRPr>
          </a:p>
          <a:p>
            <a:pPr marL="0" lvl="0" indent="0" rtl="0">
              <a:spcBef>
                <a:spcPts val="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Meltdown v. Spectre</a:t>
            </a:r>
            <a:endParaRPr/>
          </a:p>
        </p:txBody>
      </p:sp>
      <p:sp>
        <p:nvSpPr>
          <p:cNvPr id="373" name="Shape 373"/>
          <p:cNvSpPr txBox="1">
            <a:spLocks noGrp="1"/>
          </p:cNvSpPr>
          <p:nvPr>
            <p:ph type="body" idx="1"/>
          </p:nvPr>
        </p:nvSpPr>
        <p:spPr>
          <a:xfrm>
            <a:off x="311700" y="4239400"/>
            <a:ext cx="8520600" cy="329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Miessler Blog (</a:t>
            </a:r>
            <a:r>
              <a:rPr lang="en" sz="1200" u="sng">
                <a:solidFill>
                  <a:schemeClr val="accent5"/>
                </a:solidFill>
                <a:hlinkClick r:id="rId3"/>
              </a:rPr>
              <a:t>https://danielmiessler.com/blog/simple-explanation-difference-meltdown-spectre/</a:t>
            </a:r>
            <a:r>
              <a:rPr lang="en" sz="1200"/>
              <a:t> )</a:t>
            </a:r>
            <a:endParaRPr/>
          </a:p>
        </p:txBody>
      </p:sp>
      <p:pic>
        <p:nvPicPr>
          <p:cNvPr id="374" name="Shape 374"/>
          <p:cNvPicPr preferRelativeResize="0"/>
          <p:nvPr/>
        </p:nvPicPr>
        <p:blipFill>
          <a:blip r:embed="rId4">
            <a:alphaModFix/>
          </a:blip>
          <a:stretch>
            <a:fillRect/>
          </a:stretch>
        </p:blipFill>
        <p:spPr>
          <a:xfrm>
            <a:off x="1981200" y="1017725"/>
            <a:ext cx="4371350" cy="3223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Executive Summary</a:t>
            </a:r>
            <a:endParaRPr/>
          </a:p>
        </p:txBody>
      </p:sp>
      <p:sp>
        <p:nvSpPr>
          <p:cNvPr id="69" name="Shape 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FF"/>
                </a:solidFill>
              </a:rPr>
              <a:t>Architecture 1.0: </a:t>
            </a:r>
            <a:r>
              <a:rPr lang="en">
                <a:solidFill>
                  <a:srgbClr val="434343"/>
                </a:solidFill>
              </a:rPr>
              <a:t>the timing-independent functional behavior of a computer</a:t>
            </a:r>
            <a:br>
              <a:rPr lang="en">
                <a:solidFill>
                  <a:srgbClr val="434343"/>
                </a:solidFill>
              </a:rPr>
            </a:br>
            <a:r>
              <a:rPr lang="en">
                <a:solidFill>
                  <a:srgbClr val="FF0000"/>
                </a:solidFill>
              </a:rPr>
              <a:t>Micro-architecture: </a:t>
            </a:r>
            <a:r>
              <a:rPr lang="en">
                <a:solidFill>
                  <a:srgbClr val="434343"/>
                </a:solidFill>
              </a:rPr>
              <a:t>the implementation techniques to improve performance</a:t>
            </a:r>
            <a:endParaRPr>
              <a:solidFill>
                <a:srgbClr val="434343"/>
              </a:solidFill>
            </a:endParaRPr>
          </a:p>
          <a:p>
            <a:pPr marL="0" lvl="0" indent="0">
              <a:spcBef>
                <a:spcPts val="1600"/>
              </a:spcBef>
              <a:spcAft>
                <a:spcPts val="0"/>
              </a:spcAft>
              <a:buNone/>
            </a:pPr>
            <a:r>
              <a:rPr lang="en"/>
              <a:t>Question: What if a computer that is completely correct by </a:t>
            </a:r>
            <a:r>
              <a:rPr lang="en">
                <a:solidFill>
                  <a:srgbClr val="0000FF"/>
                </a:solidFill>
              </a:rPr>
              <a:t>Architecture 1.0</a:t>
            </a:r>
            <a:r>
              <a:rPr lang="en"/>
              <a:t/>
            </a:r>
            <a:br>
              <a:rPr lang="en"/>
            </a:br>
            <a:r>
              <a:rPr lang="en"/>
              <a:t>can be made to leak protected information via timing, a.k.a., </a:t>
            </a:r>
            <a:r>
              <a:rPr lang="en">
                <a:solidFill>
                  <a:srgbClr val="FF0000"/>
                </a:solidFill>
              </a:rPr>
              <a:t>Micro-Architecture</a:t>
            </a:r>
            <a:r>
              <a:rPr lang="en"/>
              <a:t>?</a:t>
            </a:r>
            <a:br>
              <a:rPr lang="en"/>
            </a:br>
            <a:endParaRPr/>
          </a:p>
          <a:p>
            <a:pPr marL="0" lvl="0" indent="0">
              <a:spcBef>
                <a:spcPts val="1600"/>
              </a:spcBef>
              <a:spcAft>
                <a:spcPts val="1600"/>
              </a:spcAft>
              <a:buClr>
                <a:schemeClr val="dk1"/>
              </a:buClr>
              <a:buSzPts val="1100"/>
              <a:buFont typeface="Arial"/>
              <a:buNone/>
            </a:pPr>
            <a:endParaRPr>
              <a:solidFill>
                <a:srgbClr val="FF0000"/>
              </a:solidFill>
            </a:endParaRPr>
          </a:p>
        </p:txBody>
      </p:sp>
      <p:grpSp>
        <p:nvGrpSpPr>
          <p:cNvPr id="70" name="Shape 70"/>
          <p:cNvGrpSpPr/>
          <p:nvPr/>
        </p:nvGrpSpPr>
        <p:grpSpPr>
          <a:xfrm>
            <a:off x="301050" y="2798950"/>
            <a:ext cx="8324625" cy="1201650"/>
            <a:chOff x="301050" y="2798950"/>
            <a:chExt cx="8324625" cy="1201650"/>
          </a:xfrm>
        </p:grpSpPr>
        <p:pic>
          <p:nvPicPr>
            <p:cNvPr id="71" name="Shape 71"/>
            <p:cNvPicPr preferRelativeResize="0"/>
            <p:nvPr/>
          </p:nvPicPr>
          <p:blipFill>
            <a:blip r:embed="rId3">
              <a:alphaModFix/>
            </a:blip>
            <a:stretch>
              <a:fillRect/>
            </a:stretch>
          </p:blipFill>
          <p:spPr>
            <a:xfrm>
              <a:off x="2991147" y="2798950"/>
              <a:ext cx="2306900" cy="1201650"/>
            </a:xfrm>
            <a:prstGeom prst="rect">
              <a:avLst/>
            </a:prstGeom>
            <a:noFill/>
            <a:ln>
              <a:noFill/>
            </a:ln>
          </p:spPr>
        </p:pic>
        <p:sp>
          <p:nvSpPr>
            <p:cNvPr id="72" name="Shape 72"/>
            <p:cNvSpPr txBox="1"/>
            <p:nvPr/>
          </p:nvSpPr>
          <p:spPr>
            <a:xfrm>
              <a:off x="301050" y="2844700"/>
              <a:ext cx="3213600" cy="10773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1800" b="1">
                  <a:solidFill>
                    <a:schemeClr val="dk2"/>
                  </a:solidFill>
                </a:rPr>
                <a:t>Meltdown</a:t>
              </a:r>
              <a:r>
                <a:rPr lang="en" sz="1800">
                  <a:solidFill>
                    <a:schemeClr val="dk2"/>
                  </a:solidFill>
                </a:rPr>
                <a:t> leaks kernel memory, but software &amp; hardware fixes exist</a:t>
              </a:r>
              <a:endParaRPr/>
            </a:p>
          </p:txBody>
        </p:sp>
        <p:sp>
          <p:nvSpPr>
            <p:cNvPr id="73" name="Shape 73"/>
            <p:cNvSpPr txBox="1"/>
            <p:nvPr/>
          </p:nvSpPr>
          <p:spPr>
            <a:xfrm>
              <a:off x="5412075" y="2861125"/>
              <a:ext cx="3213600" cy="10773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1800" b="1">
                  <a:solidFill>
                    <a:schemeClr val="dk2"/>
                  </a:solidFill>
                </a:rPr>
                <a:t>Spectre</a:t>
              </a:r>
              <a:r>
                <a:rPr lang="en" sz="1800">
                  <a:solidFill>
                    <a:schemeClr val="dk2"/>
                  </a:solidFill>
                </a:rPr>
                <a:t> leaks memory outside of bounds checks or sandboxes, and is </a:t>
              </a:r>
              <a:r>
                <a:rPr lang="en" sz="1800" b="1">
                  <a:solidFill>
                    <a:schemeClr val="dk2"/>
                  </a:solidFill>
                </a:rPr>
                <a:t>scary</a:t>
              </a:r>
              <a:endParaRPr b="1"/>
            </a:p>
          </p:txBody>
        </p:sp>
      </p:grpSp>
      <p:sp>
        <p:nvSpPr>
          <p:cNvPr id="74" name="Shape 74"/>
          <p:cNvSpPr txBox="1">
            <a:spLocks noGrp="1"/>
          </p:cNvSpPr>
          <p:nvPr>
            <p:ph type="subTitle" idx="4294967295"/>
          </p:nvPr>
        </p:nvSpPr>
        <p:spPr>
          <a:xfrm>
            <a:off x="311700" y="4129275"/>
            <a:ext cx="86967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Implication: </a:t>
            </a:r>
            <a:r>
              <a:rPr lang="en">
                <a:solidFill>
                  <a:srgbClr val="0000FF"/>
                </a:solidFill>
              </a:rPr>
              <a:t>The </a:t>
            </a:r>
            <a:r>
              <a:rPr lang="en" b="1">
                <a:solidFill>
                  <a:srgbClr val="0000FF"/>
                </a:solidFill>
              </a:rPr>
              <a:t>definition</a:t>
            </a:r>
            <a:r>
              <a:rPr lang="en">
                <a:solidFill>
                  <a:srgbClr val="0000FF"/>
                </a:solidFill>
              </a:rPr>
              <a:t> of Architecture 1.0 is inadequate to protect information</a:t>
            </a:r>
            <a:endParaRPr/>
          </a:p>
          <a:p>
            <a:pPr marL="0" lvl="0" indent="0" rtl="0">
              <a:spcBef>
                <a:spcPts val="1600"/>
              </a:spcBef>
              <a:spcAft>
                <a:spcPts val="1600"/>
              </a:spcAft>
              <a:buNone/>
            </a:pP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Outline</a:t>
            </a:r>
            <a:endParaRPr/>
          </a:p>
        </p:txBody>
      </p:sp>
      <p:sp>
        <p:nvSpPr>
          <p:cNvPr id="80" name="Shape 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sz="1000"/>
          </a:p>
          <a:p>
            <a:pPr marL="0" lvl="0" indent="0">
              <a:spcBef>
                <a:spcPts val="1600"/>
              </a:spcBef>
              <a:spcAft>
                <a:spcPts val="0"/>
              </a:spcAft>
              <a:buNone/>
            </a:pPr>
            <a:r>
              <a:rPr lang="en"/>
              <a:t>Computer Architecture &amp; Micro-Architecture Background</a:t>
            </a:r>
            <a:endParaRPr/>
          </a:p>
          <a:p>
            <a:pPr marL="0" lvl="0" indent="0">
              <a:spcBef>
                <a:spcPts val="1600"/>
              </a:spcBef>
              <a:spcAft>
                <a:spcPts val="0"/>
              </a:spcAft>
              <a:buNone/>
            </a:pPr>
            <a:r>
              <a:rPr lang="en"/>
              <a:t>Timing Side-Channel Attack</a:t>
            </a:r>
            <a:endParaRPr/>
          </a:p>
          <a:p>
            <a:pPr marL="0" lvl="0" indent="0">
              <a:spcBef>
                <a:spcPts val="1600"/>
              </a:spcBef>
              <a:spcAft>
                <a:spcPts val="0"/>
              </a:spcAft>
              <a:buNone/>
            </a:pPr>
            <a:r>
              <a:rPr lang="en"/>
              <a:t>Meltdown</a:t>
            </a:r>
            <a:endParaRPr/>
          </a:p>
          <a:p>
            <a:pPr marL="0" lvl="0" indent="0">
              <a:spcBef>
                <a:spcPts val="1600"/>
              </a:spcBef>
              <a:spcAft>
                <a:spcPts val="0"/>
              </a:spcAft>
              <a:buNone/>
            </a:pPr>
            <a:r>
              <a:rPr lang="en"/>
              <a:t>Spectre</a:t>
            </a:r>
            <a:endParaRPr/>
          </a:p>
          <a:p>
            <a:pPr marL="0" lvl="0" indent="0">
              <a:spcBef>
                <a:spcPts val="1600"/>
              </a:spcBef>
              <a:spcAft>
                <a:spcPts val="1600"/>
              </a:spcAft>
              <a:buNone/>
            </a:pPr>
            <a:r>
              <a:rPr lang="en"/>
              <a:t>Wrap-Up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Computer Architecture 0.0 -- Pre-1964</a:t>
            </a:r>
            <a:endParaRPr/>
          </a:p>
        </p:txBody>
      </p:sp>
      <p:sp>
        <p:nvSpPr>
          <p:cNvPr id="86" name="Shape 86"/>
          <p:cNvSpPr txBox="1">
            <a:spLocks noGrp="1"/>
          </p:cNvSpPr>
          <p:nvPr>
            <p:ph type="body" idx="1"/>
          </p:nvPr>
        </p:nvSpPr>
        <p:spPr>
          <a:xfrm>
            <a:off x="430125" y="2607550"/>
            <a:ext cx="8520600" cy="2196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Software Lagged Hardware</a:t>
            </a:r>
            <a:endParaRPr/>
          </a:p>
          <a:p>
            <a:pPr marL="457200" lvl="0" indent="-342900" rtl="0">
              <a:spcBef>
                <a:spcPts val="1600"/>
              </a:spcBef>
              <a:spcAft>
                <a:spcPts val="0"/>
              </a:spcAft>
              <a:buSzPts val="1800"/>
              <a:buChar char="●"/>
            </a:pPr>
            <a:r>
              <a:rPr lang="en"/>
              <a:t>Each new machine design was different</a:t>
            </a:r>
            <a:endParaRPr/>
          </a:p>
          <a:p>
            <a:pPr marL="457200" lvl="0" indent="-342900" rtl="0">
              <a:spcBef>
                <a:spcPts val="0"/>
              </a:spcBef>
              <a:spcAft>
                <a:spcPts val="0"/>
              </a:spcAft>
              <a:buSzPts val="1800"/>
              <a:buChar char="●"/>
            </a:pPr>
            <a:r>
              <a:rPr lang="en"/>
              <a:t>Software needed to be rewritten in assembly/machine language</a:t>
            </a:r>
            <a:endParaRPr/>
          </a:p>
          <a:p>
            <a:pPr marL="457200" lvl="0" indent="-342900" rtl="0">
              <a:spcBef>
                <a:spcPts val="0"/>
              </a:spcBef>
              <a:spcAft>
                <a:spcPts val="0"/>
              </a:spcAft>
              <a:buSzPts val="1800"/>
              <a:buChar char="●"/>
            </a:pPr>
            <a:r>
              <a:rPr lang="en"/>
              <a:t>Unimaginable today</a:t>
            </a:r>
            <a:endParaRPr/>
          </a:p>
          <a:p>
            <a:pPr marL="0" lvl="0" indent="0" rtl="0">
              <a:spcBef>
                <a:spcPts val="1600"/>
              </a:spcBef>
              <a:spcAft>
                <a:spcPts val="1600"/>
              </a:spcAft>
              <a:buNone/>
            </a:pPr>
            <a:r>
              <a:rPr lang="en"/>
              <a:t>Going forward: Need to separate HW interface from implementation</a:t>
            </a:r>
            <a:br>
              <a:rPr lang="en"/>
            </a:br>
            <a:endParaRPr/>
          </a:p>
        </p:txBody>
      </p:sp>
      <p:pic>
        <p:nvPicPr>
          <p:cNvPr id="87" name="Shape 87" descr="Image result for eniac"/>
          <p:cNvPicPr preferRelativeResize="0"/>
          <p:nvPr/>
        </p:nvPicPr>
        <p:blipFill>
          <a:blip r:embed="rId3">
            <a:alphaModFix/>
          </a:blip>
          <a:stretch>
            <a:fillRect/>
          </a:stretch>
        </p:blipFill>
        <p:spPr>
          <a:xfrm>
            <a:off x="5858750" y="1266825"/>
            <a:ext cx="3505200" cy="1304925"/>
          </a:xfrm>
          <a:prstGeom prst="rect">
            <a:avLst/>
          </a:prstGeom>
          <a:noFill/>
          <a:ln>
            <a:noFill/>
          </a:ln>
        </p:spPr>
      </p:pic>
      <p:sp>
        <p:nvSpPr>
          <p:cNvPr id="88" name="Shape 88"/>
          <p:cNvSpPr txBox="1"/>
          <p:nvPr/>
        </p:nvSpPr>
        <p:spPr>
          <a:xfrm>
            <a:off x="5397925" y="1017725"/>
            <a:ext cx="30000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89" name="Shape 89"/>
          <p:cNvSpPr txBox="1">
            <a:spLocks noGrp="1"/>
          </p:cNvSpPr>
          <p:nvPr>
            <p:ph type="body" idx="1"/>
          </p:nvPr>
        </p:nvSpPr>
        <p:spPr>
          <a:xfrm>
            <a:off x="464100" y="1304875"/>
            <a:ext cx="8520600" cy="148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Each Computer was New</a:t>
            </a:r>
            <a:endParaRPr/>
          </a:p>
          <a:p>
            <a:pPr marL="457200" lvl="0" indent="-342900" rtl="0">
              <a:spcBef>
                <a:spcPts val="1600"/>
              </a:spcBef>
              <a:spcAft>
                <a:spcPts val="0"/>
              </a:spcAft>
              <a:buSzPts val="1800"/>
              <a:buChar char="●"/>
            </a:pPr>
            <a:r>
              <a:rPr lang="en"/>
              <a:t>Implemented machine (has mass) → hardware</a:t>
            </a:r>
            <a:endParaRPr/>
          </a:p>
          <a:p>
            <a:pPr marL="457200" lvl="0" indent="-342900" rtl="0">
              <a:spcBef>
                <a:spcPts val="0"/>
              </a:spcBef>
              <a:spcAft>
                <a:spcPts val="0"/>
              </a:spcAft>
              <a:buSzPts val="1800"/>
              <a:buChar char="●"/>
            </a:pPr>
            <a:r>
              <a:rPr lang="en"/>
              <a:t>Instructions for hardware (no mass) → software</a:t>
            </a:r>
            <a:endParaRPr/>
          </a:p>
          <a:p>
            <a:pPr marL="0" lvl="0" indent="0" rtl="0">
              <a:spcBef>
                <a:spcPts val="1600"/>
              </a:spcBef>
              <a:spcAft>
                <a:spcPts val="1600"/>
              </a:spcAft>
              <a:buNone/>
            </a:pP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Computer Architecture 1.0 -- Born 1964</a:t>
            </a:r>
            <a:endParaRPr/>
          </a:p>
        </p:txBody>
      </p:sp>
      <p:sp>
        <p:nvSpPr>
          <p:cNvPr id="95" name="Shape 95"/>
          <p:cNvSpPr txBox="1">
            <a:spLocks noGrp="1"/>
          </p:cNvSpPr>
          <p:nvPr>
            <p:ph type="body" idx="1"/>
          </p:nvPr>
        </p:nvSpPr>
        <p:spPr>
          <a:xfrm>
            <a:off x="311700" y="1152475"/>
            <a:ext cx="8520600" cy="1910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IBM System 360 defined an </a:t>
            </a:r>
            <a:r>
              <a:rPr lang="en">
                <a:solidFill>
                  <a:srgbClr val="0000FF"/>
                </a:solidFill>
              </a:rPr>
              <a:t>instruction set architecture</a:t>
            </a:r>
            <a:endParaRPr>
              <a:solidFill>
                <a:srgbClr val="0000FF"/>
              </a:solidFill>
            </a:endParaRPr>
          </a:p>
          <a:p>
            <a:pPr marL="0" lvl="0" indent="0" rtl="0">
              <a:spcBef>
                <a:spcPts val="1600"/>
              </a:spcBef>
              <a:spcAft>
                <a:spcPts val="0"/>
              </a:spcAft>
              <a:buNone/>
            </a:pPr>
            <a:endParaRPr/>
          </a:p>
          <a:p>
            <a:pPr marL="0" lvl="0" indent="0" rtl="0">
              <a:spcBef>
                <a:spcPts val="1600"/>
              </a:spcBef>
              <a:spcAft>
                <a:spcPts val="0"/>
              </a:spcAft>
              <a:buNone/>
            </a:pPr>
            <a:r>
              <a:rPr lang="en"/>
              <a:t> </a:t>
            </a:r>
            <a:endParaRPr/>
          </a:p>
          <a:p>
            <a:pPr marL="457200" lvl="0" indent="-342900" rtl="0">
              <a:spcBef>
                <a:spcPts val="1600"/>
              </a:spcBef>
              <a:spcAft>
                <a:spcPts val="0"/>
              </a:spcAft>
              <a:buSzPts val="1800"/>
              <a:buChar char="●"/>
            </a:pPr>
            <a:r>
              <a:rPr lang="en"/>
              <a:t>Stable interface across a family of implementations</a:t>
            </a:r>
            <a:endParaRPr/>
          </a:p>
          <a:p>
            <a:pPr marL="457200" lvl="0" indent="-342900" rtl="0">
              <a:spcBef>
                <a:spcPts val="0"/>
              </a:spcBef>
              <a:spcAft>
                <a:spcPts val="0"/>
              </a:spcAft>
              <a:buSzPts val="1800"/>
              <a:buChar char="●"/>
            </a:pPr>
            <a:r>
              <a:rPr lang="en"/>
              <a:t>Software did NOT have to be rewritten</a:t>
            </a:r>
            <a:br>
              <a:rPr lang="en"/>
            </a:br>
            <a:endParaRPr>
              <a:solidFill>
                <a:srgbClr val="FF0000"/>
              </a:solidFill>
            </a:endParaRPr>
          </a:p>
        </p:txBody>
      </p:sp>
      <p:pic>
        <p:nvPicPr>
          <p:cNvPr id="96" name="Shape 96" descr="Image result for system 360"/>
          <p:cNvPicPr preferRelativeResize="0"/>
          <p:nvPr/>
        </p:nvPicPr>
        <p:blipFill>
          <a:blip r:embed="rId3">
            <a:alphaModFix/>
          </a:blip>
          <a:stretch>
            <a:fillRect/>
          </a:stretch>
        </p:blipFill>
        <p:spPr>
          <a:xfrm>
            <a:off x="6141250" y="1152475"/>
            <a:ext cx="2847975" cy="1609725"/>
          </a:xfrm>
          <a:prstGeom prst="rect">
            <a:avLst/>
          </a:prstGeom>
          <a:noFill/>
          <a:ln>
            <a:noFill/>
          </a:ln>
        </p:spPr>
      </p:pic>
      <p:sp>
        <p:nvSpPr>
          <p:cNvPr id="97" name="Shape 97"/>
          <p:cNvSpPr txBox="1"/>
          <p:nvPr/>
        </p:nvSpPr>
        <p:spPr>
          <a:xfrm>
            <a:off x="6521100" y="2285025"/>
            <a:ext cx="3000000" cy="3000000"/>
          </a:xfrm>
          <a:prstGeom prst="rect">
            <a:avLst/>
          </a:prstGeom>
          <a:noFill/>
          <a:ln>
            <a:noFill/>
          </a:ln>
        </p:spPr>
        <p:txBody>
          <a:bodyPr spcFirstLastPara="1" wrap="square" lIns="91425" tIns="91425" rIns="91425" bIns="91425" anchor="ctr" anchorCtr="0">
            <a:noAutofit/>
          </a:bodyPr>
          <a:lstStyle/>
          <a:p>
            <a:pPr marL="0" marR="114300" lvl="0" indent="0" rtl="0">
              <a:lnSpc>
                <a:spcPct val="115000"/>
              </a:lnSpc>
              <a:spcBef>
                <a:spcPts val="0"/>
              </a:spcBef>
              <a:spcAft>
                <a:spcPts val="900"/>
              </a:spcAft>
              <a:buNone/>
            </a:pPr>
            <a:endParaRPr/>
          </a:p>
        </p:txBody>
      </p:sp>
      <p:sp>
        <p:nvSpPr>
          <p:cNvPr id="98" name="Shape 98"/>
          <p:cNvSpPr txBox="1">
            <a:spLocks noGrp="1"/>
          </p:cNvSpPr>
          <p:nvPr>
            <p:ph type="body" idx="1"/>
          </p:nvPr>
        </p:nvSpPr>
        <p:spPr>
          <a:xfrm>
            <a:off x="311700" y="3578325"/>
            <a:ext cx="8520600" cy="124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rgbClr val="0000FF"/>
                </a:solidFill>
              </a:rPr>
              <a:t>Architecture 1.0: the timing-independent functional behavior of a computer</a:t>
            </a:r>
            <a:br>
              <a:rPr lang="en">
                <a:solidFill>
                  <a:srgbClr val="0000FF"/>
                </a:solidFill>
              </a:rPr>
            </a:br>
            <a:r>
              <a:rPr lang="en"/>
              <a:t/>
            </a:r>
            <a:br>
              <a:rPr lang="en"/>
            </a:br>
            <a:r>
              <a:rPr lang="en">
                <a:solidFill>
                  <a:srgbClr val="FF0000"/>
                </a:solidFill>
              </a:rPr>
              <a:t>Micro-architecture: implementation techniques that change timing to go fast</a:t>
            </a:r>
            <a:endParaRPr>
              <a:solidFill>
                <a:srgbClr val="FF0000"/>
              </a:solidFill>
            </a:endParaRPr>
          </a:p>
        </p:txBody>
      </p:sp>
      <p:sp>
        <p:nvSpPr>
          <p:cNvPr id="99" name="Shape 99"/>
          <p:cNvSpPr txBox="1"/>
          <p:nvPr/>
        </p:nvSpPr>
        <p:spPr>
          <a:xfrm>
            <a:off x="1078325" y="1562125"/>
            <a:ext cx="7217700" cy="100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branch (R1 &gt;= bound) goto error</a:t>
            </a:r>
            <a:endParaRPr b="1">
              <a:latin typeface="Courier New"/>
              <a:ea typeface="Courier New"/>
              <a:cs typeface="Courier New"/>
              <a:sym typeface="Courier New"/>
            </a:endParaRPr>
          </a:p>
          <a:p>
            <a:pPr marL="0" lvl="0" indent="0" rtl="0">
              <a:spcBef>
                <a:spcPts val="0"/>
              </a:spcBef>
              <a:spcAft>
                <a:spcPts val="0"/>
              </a:spcAft>
              <a:buNone/>
            </a:pPr>
            <a:r>
              <a:rPr lang="en" b="1">
                <a:latin typeface="Courier New"/>
                <a:ea typeface="Courier New"/>
                <a:cs typeface="Courier New"/>
                <a:sym typeface="Courier New"/>
              </a:rPr>
              <a:t>load R2 ← memory[</a:t>
            </a:r>
            <a:r>
              <a:rPr lang="en" b="1">
                <a:solidFill>
                  <a:schemeClr val="dk1"/>
                </a:solidFill>
                <a:latin typeface="Courier New"/>
                <a:ea typeface="Courier New"/>
                <a:cs typeface="Courier New"/>
                <a:sym typeface="Courier New"/>
              </a:rPr>
              <a:t>train+R1</a:t>
            </a: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0" rtl="0">
              <a:spcBef>
                <a:spcPts val="0"/>
              </a:spcBef>
              <a:spcAft>
                <a:spcPts val="0"/>
              </a:spcAft>
              <a:buNone/>
            </a:pPr>
            <a:r>
              <a:rPr lang="en" b="1">
                <a:latin typeface="Courier New"/>
                <a:ea typeface="Courier New"/>
                <a:cs typeface="Courier New"/>
                <a:sym typeface="Courier New"/>
              </a:rPr>
              <a:t>and R3 ← R2 &amp;&amp; 0xffff</a:t>
            </a:r>
            <a:endParaRPr b="1">
              <a:latin typeface="Courier New"/>
              <a:ea typeface="Courier New"/>
              <a:cs typeface="Courier New"/>
              <a:sym typeface="Courier New"/>
            </a:endParaRPr>
          </a:p>
          <a:p>
            <a:pPr marL="0" lvl="0" indent="0" rtl="0">
              <a:spcBef>
                <a:spcPts val="0"/>
              </a:spcBef>
              <a:spcAft>
                <a:spcPts val="0"/>
              </a:spcAft>
              <a:buNone/>
            </a:pPr>
            <a:r>
              <a:rPr lang="en" b="1">
                <a:latin typeface="Courier New"/>
                <a:ea typeface="Courier New"/>
                <a:cs typeface="Courier New"/>
                <a:sym typeface="Courier New"/>
              </a:rPr>
              <a:t>load R4 ← memory[</a:t>
            </a:r>
            <a:r>
              <a:rPr lang="en" b="1">
                <a:solidFill>
                  <a:schemeClr val="dk1"/>
                </a:solidFill>
                <a:latin typeface="Courier New"/>
                <a:ea typeface="Courier New"/>
                <a:cs typeface="Courier New"/>
                <a:sym typeface="Courier New"/>
              </a:rPr>
              <a:t>save+SIZE+R3</a:t>
            </a: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100" name="Shape 100"/>
          <p:cNvSpPr txBox="1">
            <a:spLocks noGrp="1"/>
          </p:cNvSpPr>
          <p:nvPr>
            <p:ph type="subTitle" idx="4294967295"/>
          </p:nvPr>
        </p:nvSpPr>
        <p:spPr>
          <a:xfrm>
            <a:off x="838025" y="4670625"/>
            <a:ext cx="7389300" cy="370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600"/>
              <a:t>Note: The code is not IBM 360 assembly, but is the example used later. </a:t>
            </a:r>
            <a:endParaRPr sz="16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Micro-architecture Harvested Moore’s Law Bounty</a:t>
            </a:r>
            <a:endParaRPr/>
          </a:p>
        </p:txBody>
      </p:sp>
      <p:sp>
        <p:nvSpPr>
          <p:cNvPr id="106" name="Shape 106"/>
          <p:cNvSpPr txBox="1">
            <a:spLocks noGrp="1"/>
          </p:cNvSpPr>
          <p:nvPr>
            <p:ph type="body" idx="1"/>
          </p:nvPr>
        </p:nvSpPr>
        <p:spPr>
          <a:xfrm>
            <a:off x="287175" y="1132875"/>
            <a:ext cx="8520600" cy="163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decades, every ~2 years: 2x transistors, 1.4x faster &amp; 1x chip power possible;</a:t>
            </a:r>
            <a:br>
              <a:rPr lang="en"/>
            </a:br>
            <a:r>
              <a:rPr lang="en"/>
              <a:t>2300 transistors for Intel 4004 → millions per core &amp; billions for caches</a:t>
            </a:r>
            <a:endParaRPr/>
          </a:p>
          <a:p>
            <a:pPr marL="0" lvl="0" indent="0" rtl="0">
              <a:spcBef>
                <a:spcPts val="1600"/>
              </a:spcBef>
              <a:spcAft>
                <a:spcPts val="1600"/>
              </a:spcAft>
              <a:buNone/>
            </a:pPr>
            <a:r>
              <a:rPr lang="en"/>
              <a:t>(Micro-)architects took this ever doubling budget to make each processor core execute &gt; 100x than what it would otherwise.</a:t>
            </a:r>
            <a:endParaRPr>
              <a:solidFill>
                <a:srgbClr val="0000FF"/>
              </a:solidFill>
            </a:endParaRPr>
          </a:p>
        </p:txBody>
      </p:sp>
      <p:sp>
        <p:nvSpPr>
          <p:cNvPr id="107" name="Shape 107"/>
          <p:cNvSpPr txBox="1">
            <a:spLocks noGrp="1"/>
          </p:cNvSpPr>
          <p:nvPr>
            <p:ph type="body" idx="1"/>
          </p:nvPr>
        </p:nvSpPr>
        <p:spPr>
          <a:xfrm>
            <a:off x="287175" y="2832100"/>
            <a:ext cx="8520600" cy="1846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Key techniques w/ tutorial next:</a:t>
            </a:r>
            <a:endParaRPr/>
          </a:p>
          <a:p>
            <a:pPr marL="457200" lvl="0" indent="-342900" rtl="0">
              <a:spcBef>
                <a:spcPts val="1600"/>
              </a:spcBef>
              <a:spcAft>
                <a:spcPts val="0"/>
              </a:spcAft>
              <a:buClr>
                <a:srgbClr val="FF0000"/>
              </a:buClr>
              <a:buSzPts val="1800"/>
              <a:buChar char="●"/>
            </a:pPr>
            <a:r>
              <a:rPr lang="en">
                <a:solidFill>
                  <a:srgbClr val="FF0000"/>
                </a:solidFill>
              </a:rPr>
              <a:t>Instruction Speculation</a:t>
            </a:r>
            <a:endParaRPr>
              <a:solidFill>
                <a:srgbClr val="FF0000"/>
              </a:solidFill>
            </a:endParaRPr>
          </a:p>
          <a:p>
            <a:pPr marL="457200" lvl="0" indent="-342900" rtl="0">
              <a:spcBef>
                <a:spcPts val="0"/>
              </a:spcBef>
              <a:spcAft>
                <a:spcPts val="0"/>
              </a:spcAft>
              <a:buClr>
                <a:srgbClr val="FF0000"/>
              </a:buClr>
              <a:buSzPts val="1800"/>
              <a:buChar char="●"/>
            </a:pPr>
            <a:r>
              <a:rPr lang="en">
                <a:solidFill>
                  <a:srgbClr val="FF0000"/>
                </a:solidFill>
              </a:rPr>
              <a:t>Hardware Caching</a:t>
            </a:r>
            <a:endParaRPr>
              <a:solidFill>
                <a:srgbClr val="FF0000"/>
              </a:solidFill>
            </a:endParaRPr>
          </a:p>
          <a:p>
            <a:pPr marL="0" lvl="0" indent="0" rtl="0">
              <a:spcBef>
                <a:spcPts val="1600"/>
              </a:spcBef>
              <a:spcAft>
                <a:spcPts val="1600"/>
              </a:spcAft>
              <a:buClr>
                <a:srgbClr val="000000"/>
              </a:buClr>
              <a:buSzPts val="1100"/>
              <a:buFont typeface="Arial"/>
              <a:buNone/>
            </a:pPr>
            <a:r>
              <a:rPr lang="en">
                <a:solidFill>
                  <a:srgbClr val="0000FF"/>
                </a:solidFill>
              </a:rPr>
              <a:t>Hidden by Architecture 1.0: timing-independent functional behavior unchanged</a:t>
            </a:r>
            <a:endParaRPr>
              <a:solidFill>
                <a:srgbClr val="0000FF"/>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Instruction Speculation Tutorial</a:t>
            </a:r>
            <a:endParaRPr/>
          </a:p>
        </p:txBody>
      </p:sp>
      <p:sp>
        <p:nvSpPr>
          <p:cNvPr id="113" name="Shape 113"/>
          <p:cNvSpPr txBox="1"/>
          <p:nvPr/>
        </p:nvSpPr>
        <p:spPr>
          <a:xfrm>
            <a:off x="419100" y="1080375"/>
            <a:ext cx="5997000" cy="381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Many steps (cycles) to execute one instruction; time flows left to right →   </a:t>
            </a:r>
            <a:endParaRPr/>
          </a:p>
        </p:txBody>
      </p:sp>
      <p:sp>
        <p:nvSpPr>
          <p:cNvPr id="114" name="Shape 114"/>
          <p:cNvSpPr txBox="1"/>
          <p:nvPr/>
        </p:nvSpPr>
        <p:spPr>
          <a:xfrm>
            <a:off x="541025" y="14478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add</a:t>
            </a:r>
            <a:r>
              <a:rPr lang="en"/>
              <a:t> </a:t>
            </a:r>
            <a:endParaRPr/>
          </a:p>
        </p:txBody>
      </p:sp>
      <p:sp>
        <p:nvSpPr>
          <p:cNvPr id="115" name="Shape 115"/>
          <p:cNvSpPr/>
          <p:nvPr/>
        </p:nvSpPr>
        <p:spPr>
          <a:xfrm>
            <a:off x="1554475" y="1546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a:off x="2011675" y="1546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2461250" y="1546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2910825" y="1546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a:off x="3360400" y="1546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txBox="1"/>
          <p:nvPr/>
        </p:nvSpPr>
        <p:spPr>
          <a:xfrm>
            <a:off x="4747250" y="3162325"/>
            <a:ext cx="42900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Predict direction: target or fall thru</a:t>
            </a:r>
            <a:endParaRPr b="1"/>
          </a:p>
        </p:txBody>
      </p:sp>
      <p:sp>
        <p:nvSpPr>
          <p:cNvPr id="121" name="Shape 121"/>
          <p:cNvSpPr/>
          <p:nvPr/>
        </p:nvSpPr>
        <p:spPr>
          <a:xfrm>
            <a:off x="3840475" y="18516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4297675" y="18516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4747250" y="18516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5196825" y="18516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5646400" y="18516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txBox="1"/>
          <p:nvPr/>
        </p:nvSpPr>
        <p:spPr>
          <a:xfrm>
            <a:off x="419100" y="2223375"/>
            <a:ext cx="59970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Go Faster: Pipelining, branch prediction, &amp; instruction speculation</a:t>
            </a:r>
            <a:endParaRPr/>
          </a:p>
        </p:txBody>
      </p:sp>
      <p:grpSp>
        <p:nvGrpSpPr>
          <p:cNvPr id="127" name="Shape 127"/>
          <p:cNvGrpSpPr/>
          <p:nvPr/>
        </p:nvGrpSpPr>
        <p:grpSpPr>
          <a:xfrm>
            <a:off x="541025" y="2590825"/>
            <a:ext cx="3192875" cy="381000"/>
            <a:chOff x="541025" y="2743225"/>
            <a:chExt cx="3192875" cy="381000"/>
          </a:xfrm>
        </p:grpSpPr>
        <p:sp>
          <p:nvSpPr>
            <p:cNvPr id="128" name="Shape 128"/>
            <p:cNvSpPr txBox="1"/>
            <p:nvPr/>
          </p:nvSpPr>
          <p:spPr>
            <a:xfrm>
              <a:off x="541025" y="27432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add</a:t>
              </a:r>
              <a:r>
                <a:rPr lang="en"/>
                <a:t> </a:t>
              </a:r>
              <a:endParaRPr/>
            </a:p>
          </p:txBody>
        </p:sp>
        <p:grpSp>
          <p:nvGrpSpPr>
            <p:cNvPr id="129" name="Shape 129"/>
            <p:cNvGrpSpPr/>
            <p:nvPr/>
          </p:nvGrpSpPr>
          <p:grpSpPr>
            <a:xfrm>
              <a:off x="1554475" y="2842250"/>
              <a:ext cx="2179425" cy="183000"/>
              <a:chOff x="1554475" y="2842250"/>
              <a:chExt cx="2179425" cy="183000"/>
            </a:xfrm>
          </p:grpSpPr>
          <p:sp>
            <p:nvSpPr>
              <p:cNvPr id="130" name="Shape 130"/>
              <p:cNvSpPr/>
              <p:nvPr/>
            </p:nvSpPr>
            <p:spPr>
              <a:xfrm>
                <a:off x="15544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20116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246125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291082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336040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35" name="Shape 135"/>
          <p:cNvGrpSpPr/>
          <p:nvPr/>
        </p:nvGrpSpPr>
        <p:grpSpPr>
          <a:xfrm>
            <a:off x="541025" y="2895625"/>
            <a:ext cx="3650075" cy="381000"/>
            <a:chOff x="541025" y="3048025"/>
            <a:chExt cx="3650075" cy="381000"/>
          </a:xfrm>
        </p:grpSpPr>
        <p:sp>
          <p:nvSpPr>
            <p:cNvPr id="136" name="Shape 136"/>
            <p:cNvSpPr txBox="1"/>
            <p:nvPr/>
          </p:nvSpPr>
          <p:spPr>
            <a:xfrm>
              <a:off x="541025" y="30480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load</a:t>
              </a:r>
              <a:r>
                <a:rPr lang="en"/>
                <a:t> </a:t>
              </a:r>
              <a:endParaRPr/>
            </a:p>
          </p:txBody>
        </p:sp>
        <p:grpSp>
          <p:nvGrpSpPr>
            <p:cNvPr id="137" name="Shape 137"/>
            <p:cNvGrpSpPr/>
            <p:nvPr/>
          </p:nvGrpSpPr>
          <p:grpSpPr>
            <a:xfrm>
              <a:off x="2011675" y="3147050"/>
              <a:ext cx="2179425" cy="183000"/>
              <a:chOff x="2011675" y="3147050"/>
              <a:chExt cx="2179425" cy="183000"/>
            </a:xfrm>
          </p:grpSpPr>
          <p:sp>
            <p:nvSpPr>
              <p:cNvPr id="138" name="Shape 138"/>
              <p:cNvSpPr/>
              <p:nvPr/>
            </p:nvSpPr>
            <p:spPr>
              <a:xfrm>
                <a:off x="20116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24688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291845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336802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381760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43" name="Shape 143"/>
          <p:cNvGrpSpPr/>
          <p:nvPr/>
        </p:nvGrpSpPr>
        <p:grpSpPr>
          <a:xfrm>
            <a:off x="541025" y="3200425"/>
            <a:ext cx="4107275" cy="381000"/>
            <a:chOff x="541025" y="3352825"/>
            <a:chExt cx="4107275" cy="381000"/>
          </a:xfrm>
        </p:grpSpPr>
        <p:sp>
          <p:nvSpPr>
            <p:cNvPr id="144" name="Shape 144"/>
            <p:cNvSpPr txBox="1"/>
            <p:nvPr/>
          </p:nvSpPr>
          <p:spPr>
            <a:xfrm>
              <a:off x="541025" y="3352825"/>
              <a:ext cx="8763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branch</a:t>
              </a:r>
              <a:r>
                <a:rPr lang="en"/>
                <a:t> </a:t>
              </a:r>
              <a:endParaRPr/>
            </a:p>
          </p:txBody>
        </p:sp>
        <p:grpSp>
          <p:nvGrpSpPr>
            <p:cNvPr id="145" name="Shape 145"/>
            <p:cNvGrpSpPr/>
            <p:nvPr/>
          </p:nvGrpSpPr>
          <p:grpSpPr>
            <a:xfrm>
              <a:off x="2468875" y="3451850"/>
              <a:ext cx="2179425" cy="183000"/>
              <a:chOff x="2468875" y="3451850"/>
              <a:chExt cx="2179425" cy="183000"/>
            </a:xfrm>
          </p:grpSpPr>
          <p:sp>
            <p:nvSpPr>
              <p:cNvPr id="146" name="Shape 146"/>
              <p:cNvSpPr/>
              <p:nvPr/>
            </p:nvSpPr>
            <p:spPr>
              <a:xfrm>
                <a:off x="24688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29260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337565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382522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427480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51" name="Shape 151"/>
          <p:cNvGrpSpPr/>
          <p:nvPr/>
        </p:nvGrpSpPr>
        <p:grpSpPr>
          <a:xfrm>
            <a:off x="541025" y="3505225"/>
            <a:ext cx="7802825" cy="381000"/>
            <a:chOff x="541025" y="3657625"/>
            <a:chExt cx="7802825" cy="381000"/>
          </a:xfrm>
        </p:grpSpPr>
        <p:sp>
          <p:nvSpPr>
            <p:cNvPr id="152" name="Shape 152"/>
            <p:cNvSpPr txBox="1"/>
            <p:nvPr/>
          </p:nvSpPr>
          <p:spPr>
            <a:xfrm>
              <a:off x="541025" y="36576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and</a:t>
              </a:r>
              <a:endParaRPr/>
            </a:p>
          </p:txBody>
        </p:sp>
        <p:sp>
          <p:nvSpPr>
            <p:cNvPr id="153" name="Shape 153"/>
            <p:cNvSpPr/>
            <p:nvPr/>
          </p:nvSpPr>
          <p:spPr>
            <a:xfrm>
              <a:off x="29260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33832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383285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428242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473200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txBox="1"/>
            <p:nvPr/>
          </p:nvSpPr>
          <p:spPr>
            <a:xfrm>
              <a:off x="5844550" y="3657625"/>
              <a:ext cx="24993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Speculate!</a:t>
              </a:r>
              <a:endParaRPr/>
            </a:p>
          </p:txBody>
        </p:sp>
      </p:grpSp>
      <p:grpSp>
        <p:nvGrpSpPr>
          <p:cNvPr id="159" name="Shape 159"/>
          <p:cNvGrpSpPr/>
          <p:nvPr/>
        </p:nvGrpSpPr>
        <p:grpSpPr>
          <a:xfrm>
            <a:off x="541025" y="3810025"/>
            <a:ext cx="7802825" cy="381000"/>
            <a:chOff x="541025" y="3962425"/>
            <a:chExt cx="7802825" cy="381000"/>
          </a:xfrm>
        </p:grpSpPr>
        <p:sp>
          <p:nvSpPr>
            <p:cNvPr id="160" name="Shape 160"/>
            <p:cNvSpPr txBox="1"/>
            <p:nvPr/>
          </p:nvSpPr>
          <p:spPr>
            <a:xfrm>
              <a:off x="541025" y="39624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store</a:t>
              </a:r>
              <a:endParaRPr/>
            </a:p>
          </p:txBody>
        </p:sp>
        <p:sp>
          <p:nvSpPr>
            <p:cNvPr id="161" name="Shape 161"/>
            <p:cNvSpPr/>
            <p:nvPr/>
          </p:nvSpPr>
          <p:spPr>
            <a:xfrm>
              <a:off x="33604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a:off x="384047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Shape 163"/>
            <p:cNvSpPr/>
            <p:nvPr/>
          </p:nvSpPr>
          <p:spPr>
            <a:xfrm>
              <a:off x="429005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473962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51892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txBox="1"/>
            <p:nvPr/>
          </p:nvSpPr>
          <p:spPr>
            <a:xfrm>
              <a:off x="5844550" y="3962425"/>
              <a:ext cx="24993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Speculate more!</a:t>
              </a:r>
              <a:endParaRPr/>
            </a:p>
          </p:txBody>
        </p:sp>
      </p:grpSp>
      <p:sp>
        <p:nvSpPr>
          <p:cNvPr id="167" name="Shape 167"/>
          <p:cNvSpPr txBox="1"/>
          <p:nvPr/>
        </p:nvSpPr>
        <p:spPr>
          <a:xfrm>
            <a:off x="541025" y="17526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load</a:t>
            </a:r>
            <a:r>
              <a:rPr lang="en"/>
              <a:t> </a:t>
            </a:r>
            <a:endParaRPr/>
          </a:p>
        </p:txBody>
      </p:sp>
      <p:sp>
        <p:nvSpPr>
          <p:cNvPr id="168" name="Shape 168"/>
          <p:cNvSpPr txBox="1"/>
          <p:nvPr/>
        </p:nvSpPr>
        <p:spPr>
          <a:xfrm>
            <a:off x="419100" y="4204575"/>
            <a:ext cx="7871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chemeClr val="dk1"/>
                </a:solidFill>
              </a:rPr>
              <a:t>Speculation correct: Commit </a:t>
            </a:r>
            <a:r>
              <a:rPr lang="en">
                <a:solidFill>
                  <a:srgbClr val="0000FF"/>
                </a:solidFill>
              </a:rPr>
              <a:t>architectural</a:t>
            </a:r>
            <a:r>
              <a:rPr lang="en">
                <a:solidFill>
                  <a:schemeClr val="dk1"/>
                </a:solidFill>
              </a:rPr>
              <a:t> changes of </a:t>
            </a:r>
            <a:r>
              <a:rPr lang="en" b="1">
                <a:solidFill>
                  <a:schemeClr val="dk1"/>
                </a:solidFill>
                <a:latin typeface="Courier New"/>
                <a:ea typeface="Courier New"/>
                <a:cs typeface="Courier New"/>
                <a:sym typeface="Courier New"/>
              </a:rPr>
              <a:t>and</a:t>
            </a:r>
            <a:r>
              <a:rPr lang="en" b="1">
                <a:solidFill>
                  <a:schemeClr val="dk1"/>
                </a:solidFill>
              </a:rPr>
              <a:t> </a:t>
            </a:r>
            <a:r>
              <a:rPr lang="en">
                <a:solidFill>
                  <a:schemeClr val="dk1"/>
                </a:solidFill>
              </a:rPr>
              <a:t>(</a:t>
            </a:r>
            <a:r>
              <a:rPr lang="en">
                <a:solidFill>
                  <a:srgbClr val="0000FF"/>
                </a:solidFill>
              </a:rPr>
              <a:t>register</a:t>
            </a:r>
            <a:r>
              <a:rPr lang="en">
                <a:solidFill>
                  <a:schemeClr val="dk1"/>
                </a:solidFill>
              </a:rPr>
              <a:t>) &amp; </a:t>
            </a:r>
            <a:r>
              <a:rPr lang="en" b="1">
                <a:solidFill>
                  <a:schemeClr val="dk1"/>
                </a:solidFill>
                <a:latin typeface="Courier New"/>
                <a:ea typeface="Courier New"/>
                <a:cs typeface="Courier New"/>
                <a:sym typeface="Courier New"/>
              </a:rPr>
              <a:t>store</a:t>
            </a:r>
            <a:r>
              <a:rPr lang="en">
                <a:solidFill>
                  <a:schemeClr val="dk1"/>
                </a:solidFill>
              </a:rPr>
              <a:t> (</a:t>
            </a:r>
            <a:r>
              <a:rPr lang="en">
                <a:solidFill>
                  <a:srgbClr val="0000FF"/>
                </a:solidFill>
              </a:rPr>
              <a:t>memory</a:t>
            </a:r>
            <a:r>
              <a:rPr lang="en">
                <a:solidFill>
                  <a:schemeClr val="dk1"/>
                </a:solidFill>
              </a:rPr>
              <a:t>) go fast!</a:t>
            </a:r>
            <a:endParaRPr/>
          </a:p>
        </p:txBody>
      </p:sp>
      <p:sp>
        <p:nvSpPr>
          <p:cNvPr id="169" name="Shape 169"/>
          <p:cNvSpPr txBox="1"/>
          <p:nvPr/>
        </p:nvSpPr>
        <p:spPr>
          <a:xfrm>
            <a:off x="419100" y="4585575"/>
            <a:ext cx="84582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Mis-speculate: Abort </a:t>
            </a:r>
            <a:r>
              <a:rPr lang="en">
                <a:solidFill>
                  <a:srgbClr val="0000FF"/>
                </a:solidFill>
              </a:rPr>
              <a:t>architectural</a:t>
            </a:r>
            <a:r>
              <a:rPr lang="en"/>
              <a:t> changes (</a:t>
            </a:r>
            <a:r>
              <a:rPr lang="en">
                <a:solidFill>
                  <a:srgbClr val="0000FF"/>
                </a:solidFill>
              </a:rPr>
              <a:t>registers, memory</a:t>
            </a:r>
            <a:r>
              <a:rPr lang="en"/>
              <a:t>); go in other branch direction   </a:t>
            </a: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10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100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
                                        </p:tgtEl>
                                        <p:attrNameLst>
                                          <p:attrName>style.visibility</p:attrName>
                                        </p:attrNameLst>
                                      </p:cBhvr>
                                      <p:to>
                                        <p:strVal val="visible"/>
                                      </p:to>
                                    </p:set>
                                    <p:animEffect transition="in" filter="fade">
                                      <p:cBhvr>
                                        <p:cTn id="22" dur="1000"/>
                                        <p:tgtEl>
                                          <p:spTgt spid="1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fade">
                                      <p:cBhvr>
                                        <p:cTn id="27" dur="1000"/>
                                        <p:tgtEl>
                                          <p:spTgt spid="1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9"/>
                                        </p:tgtEl>
                                        <p:attrNameLst>
                                          <p:attrName>style.visibility</p:attrName>
                                        </p:attrNameLst>
                                      </p:cBhvr>
                                      <p:to>
                                        <p:strVal val="visible"/>
                                      </p:to>
                                    </p:set>
                                    <p:animEffect transition="in" filter="fade">
                                      <p:cBhvr>
                                        <p:cTn id="32" dur="1000"/>
                                        <p:tgtEl>
                                          <p:spTgt spid="1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7"/>
                                        </p:tgtEl>
                                        <p:attrNameLst>
                                          <p:attrName>style.visibility</p:attrName>
                                        </p:attrNameLst>
                                      </p:cBhvr>
                                      <p:to>
                                        <p:strVal val="visible"/>
                                      </p:to>
                                    </p:set>
                                    <p:animEffect transition="in" filter="fade">
                                      <p:cBhvr>
                                        <p:cTn id="37" dur="1000"/>
                                        <p:tgtEl>
                                          <p:spTgt spid="16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1"/>
                                        </p:tgtEl>
                                        <p:attrNameLst>
                                          <p:attrName>style.visibility</p:attrName>
                                        </p:attrNameLst>
                                      </p:cBhvr>
                                      <p:to>
                                        <p:strVal val="visible"/>
                                      </p:to>
                                    </p:set>
                                    <p:animEffect transition="in" filter="fade">
                                      <p:cBhvr>
                                        <p:cTn id="42" dur="1000"/>
                                        <p:tgtEl>
                                          <p:spTgt spid="1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fade">
                                      <p:cBhvr>
                                        <p:cTn id="47" dur="1000"/>
                                        <p:tgtEl>
                                          <p:spTgt spid="1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fade">
                                      <p:cBhvr>
                                        <p:cTn id="52" dur="1000"/>
                                        <p:tgtEl>
                                          <p:spTgt spid="1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4"/>
                                        </p:tgtEl>
                                        <p:attrNameLst>
                                          <p:attrName>style.visibility</p:attrName>
                                        </p:attrNameLst>
                                      </p:cBhvr>
                                      <p:to>
                                        <p:strVal val="visible"/>
                                      </p:to>
                                    </p:set>
                                    <p:animEffect transition="in" filter="fade">
                                      <p:cBhvr>
                                        <p:cTn id="57" dur="1000"/>
                                        <p:tgtEl>
                                          <p:spTgt spid="1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5"/>
                                        </p:tgtEl>
                                        <p:attrNameLst>
                                          <p:attrName>style.visibility</p:attrName>
                                        </p:attrNameLst>
                                      </p:cBhvr>
                                      <p:to>
                                        <p:strVal val="visible"/>
                                      </p:to>
                                    </p:set>
                                    <p:animEffect transition="in" filter="fade">
                                      <p:cBhvr>
                                        <p:cTn id="62" dur="1000"/>
                                        <p:tgtEl>
                                          <p:spTgt spid="1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6"/>
                                        </p:tgtEl>
                                        <p:attrNameLst>
                                          <p:attrName>style.visibility</p:attrName>
                                        </p:attrNameLst>
                                      </p:cBhvr>
                                      <p:to>
                                        <p:strVal val="visible"/>
                                      </p:to>
                                    </p:set>
                                    <p:animEffect transition="in" filter="fade">
                                      <p:cBhvr>
                                        <p:cTn id="67" dur="1000"/>
                                        <p:tgtEl>
                                          <p:spTgt spid="12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7"/>
                                        </p:tgtEl>
                                        <p:attrNameLst>
                                          <p:attrName>style.visibility</p:attrName>
                                        </p:attrNameLst>
                                      </p:cBhvr>
                                      <p:to>
                                        <p:strVal val="visible"/>
                                      </p:to>
                                    </p:set>
                                    <p:animEffect transition="in" filter="fade">
                                      <p:cBhvr>
                                        <p:cTn id="72" dur="1000"/>
                                        <p:tgtEl>
                                          <p:spTgt spid="12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35"/>
                                        </p:tgtEl>
                                        <p:attrNameLst>
                                          <p:attrName>style.visibility</p:attrName>
                                        </p:attrNameLst>
                                      </p:cBhvr>
                                      <p:to>
                                        <p:strVal val="visible"/>
                                      </p:to>
                                    </p:set>
                                    <p:animEffect transition="in" filter="fade">
                                      <p:cBhvr>
                                        <p:cTn id="77" dur="1000"/>
                                        <p:tgtEl>
                                          <p:spTgt spid="13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43"/>
                                        </p:tgtEl>
                                        <p:attrNameLst>
                                          <p:attrName>style.visibility</p:attrName>
                                        </p:attrNameLst>
                                      </p:cBhvr>
                                      <p:to>
                                        <p:strVal val="visible"/>
                                      </p:to>
                                    </p:set>
                                    <p:animEffect transition="in" filter="fade">
                                      <p:cBhvr>
                                        <p:cTn id="82" dur="1000"/>
                                        <p:tgtEl>
                                          <p:spTgt spid="14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20"/>
                                        </p:tgtEl>
                                        <p:attrNameLst>
                                          <p:attrName>style.visibility</p:attrName>
                                        </p:attrNameLst>
                                      </p:cBhvr>
                                      <p:to>
                                        <p:strVal val="visible"/>
                                      </p:to>
                                    </p:set>
                                    <p:animEffect transition="in" filter="fade">
                                      <p:cBhvr>
                                        <p:cTn id="87" dur="1000"/>
                                        <p:tgtEl>
                                          <p:spTgt spid="12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51"/>
                                        </p:tgtEl>
                                        <p:attrNameLst>
                                          <p:attrName>style.visibility</p:attrName>
                                        </p:attrNameLst>
                                      </p:cBhvr>
                                      <p:to>
                                        <p:strVal val="visible"/>
                                      </p:to>
                                    </p:set>
                                    <p:animEffect transition="in" filter="fade">
                                      <p:cBhvr>
                                        <p:cTn id="92" dur="1000"/>
                                        <p:tgtEl>
                                          <p:spTgt spid="15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59"/>
                                        </p:tgtEl>
                                        <p:attrNameLst>
                                          <p:attrName>style.visibility</p:attrName>
                                        </p:attrNameLst>
                                      </p:cBhvr>
                                      <p:to>
                                        <p:strVal val="visible"/>
                                      </p:to>
                                    </p:set>
                                    <p:animEffect transition="in" filter="fade">
                                      <p:cBhvr>
                                        <p:cTn id="97" dur="1000"/>
                                        <p:tgtEl>
                                          <p:spTgt spid="15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68"/>
                                        </p:tgtEl>
                                        <p:attrNameLst>
                                          <p:attrName>style.visibility</p:attrName>
                                        </p:attrNameLst>
                                      </p:cBhvr>
                                      <p:to>
                                        <p:strVal val="visible"/>
                                      </p:to>
                                    </p:set>
                                    <p:animEffect transition="in" filter="fade">
                                      <p:cBhvr>
                                        <p:cTn id="102" dur="1000"/>
                                        <p:tgtEl>
                                          <p:spTgt spid="16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69"/>
                                        </p:tgtEl>
                                        <p:attrNameLst>
                                          <p:attrName>style.visibility</p:attrName>
                                        </p:attrNameLst>
                                      </p:cBhvr>
                                      <p:to>
                                        <p:strVal val="visible"/>
                                      </p:to>
                                    </p:set>
                                    <p:animEffect transition="in" filter="fade">
                                      <p:cBhvr>
                                        <p:cTn id="10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Hardware Caching Tutorial</a:t>
            </a:r>
            <a:endParaRPr/>
          </a:p>
        </p:txBody>
      </p:sp>
      <p:sp>
        <p:nvSpPr>
          <p:cNvPr id="175" name="Shape 175"/>
          <p:cNvSpPr txBox="1">
            <a:spLocks noGrp="1"/>
          </p:cNvSpPr>
          <p:nvPr>
            <p:ph type="body" idx="1"/>
          </p:nvPr>
        </p:nvSpPr>
        <p:spPr>
          <a:xfrm>
            <a:off x="311700" y="1152475"/>
            <a:ext cx="8520600" cy="1849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Main Memory (DRAM) 1000x too slow</a:t>
            </a:r>
            <a:endParaRPr/>
          </a:p>
          <a:p>
            <a:pPr marL="0" lvl="0" indent="0">
              <a:spcBef>
                <a:spcPts val="1600"/>
              </a:spcBef>
              <a:spcAft>
                <a:spcPts val="0"/>
              </a:spcAft>
              <a:buNone/>
            </a:pPr>
            <a:r>
              <a:rPr lang="en"/>
              <a:t>Add Hardware Cache(s): small, transparent hardware memory</a:t>
            </a:r>
            <a:endParaRPr/>
          </a:p>
          <a:p>
            <a:pPr marL="457200" lvl="0" indent="-342900" rtl="0">
              <a:spcBef>
                <a:spcPts val="1600"/>
              </a:spcBef>
              <a:spcAft>
                <a:spcPts val="0"/>
              </a:spcAft>
              <a:buSzPts val="1800"/>
              <a:buChar char="●"/>
            </a:pPr>
            <a:r>
              <a:rPr lang="en"/>
              <a:t>Like a software cache: speculate near-term reuse (locality) is common</a:t>
            </a:r>
            <a:endParaRPr/>
          </a:p>
          <a:p>
            <a:pPr marL="457200" lvl="0" indent="-342900" rtl="0">
              <a:spcBef>
                <a:spcPts val="0"/>
              </a:spcBef>
              <a:spcAft>
                <a:spcPts val="0"/>
              </a:spcAft>
              <a:buSzPts val="1800"/>
              <a:buChar char="●"/>
            </a:pPr>
            <a:r>
              <a:rPr lang="en"/>
              <a:t>Like a hash table: an item (block or line) can go in one or few slots</a:t>
            </a:r>
            <a:endParaRPr/>
          </a:p>
        </p:txBody>
      </p:sp>
      <p:sp>
        <p:nvSpPr>
          <p:cNvPr id="176" name="Shape 176"/>
          <p:cNvSpPr txBox="1">
            <a:spLocks noGrp="1"/>
          </p:cNvSpPr>
          <p:nvPr>
            <p:ph type="body" idx="1"/>
          </p:nvPr>
        </p:nvSpPr>
        <p:spPr>
          <a:xfrm>
            <a:off x="311700" y="2981275"/>
            <a:ext cx="8520600" cy="440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t>E.g., 4-entry cache w/ slot picked with address (key) modulo 4</a:t>
            </a:r>
            <a:endParaRPr/>
          </a:p>
        </p:txBody>
      </p:sp>
      <p:grpSp>
        <p:nvGrpSpPr>
          <p:cNvPr id="177" name="Shape 177"/>
          <p:cNvGrpSpPr/>
          <p:nvPr/>
        </p:nvGrpSpPr>
        <p:grpSpPr>
          <a:xfrm>
            <a:off x="335275" y="3512825"/>
            <a:ext cx="738975" cy="1020950"/>
            <a:chOff x="1021075" y="3436625"/>
            <a:chExt cx="738975" cy="1020950"/>
          </a:xfrm>
        </p:grpSpPr>
        <p:grpSp>
          <p:nvGrpSpPr>
            <p:cNvPr id="178" name="Shape 178"/>
            <p:cNvGrpSpPr/>
            <p:nvPr/>
          </p:nvGrpSpPr>
          <p:grpSpPr>
            <a:xfrm>
              <a:off x="1021075" y="3436625"/>
              <a:ext cx="738975" cy="327525"/>
              <a:chOff x="1021075" y="3436625"/>
              <a:chExt cx="738975" cy="327525"/>
            </a:xfrm>
          </p:grpSpPr>
          <p:sp>
            <p:nvSpPr>
              <p:cNvPr id="179" name="Shape 179"/>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180" name="Shape 180"/>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0</a:t>
                </a:r>
                <a:endParaRPr b="1">
                  <a:latin typeface="Courier New"/>
                  <a:ea typeface="Courier New"/>
                  <a:cs typeface="Courier New"/>
                  <a:sym typeface="Courier New"/>
                </a:endParaRPr>
              </a:p>
            </p:txBody>
          </p:sp>
        </p:grpSp>
        <p:grpSp>
          <p:nvGrpSpPr>
            <p:cNvPr id="181" name="Shape 181"/>
            <p:cNvGrpSpPr/>
            <p:nvPr/>
          </p:nvGrpSpPr>
          <p:grpSpPr>
            <a:xfrm>
              <a:off x="1021075" y="3665225"/>
              <a:ext cx="738975" cy="327525"/>
              <a:chOff x="1021075" y="3436625"/>
              <a:chExt cx="738975" cy="327525"/>
            </a:xfrm>
          </p:grpSpPr>
          <p:sp>
            <p:nvSpPr>
              <p:cNvPr id="182" name="Shape 182"/>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183" name="Shape 183"/>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1</a:t>
                </a:r>
                <a:endParaRPr b="1">
                  <a:latin typeface="Courier New"/>
                  <a:ea typeface="Courier New"/>
                  <a:cs typeface="Courier New"/>
                  <a:sym typeface="Courier New"/>
                </a:endParaRPr>
              </a:p>
            </p:txBody>
          </p:sp>
        </p:grpSp>
        <p:grpSp>
          <p:nvGrpSpPr>
            <p:cNvPr id="184" name="Shape 184"/>
            <p:cNvGrpSpPr/>
            <p:nvPr/>
          </p:nvGrpSpPr>
          <p:grpSpPr>
            <a:xfrm>
              <a:off x="1021075" y="3893825"/>
              <a:ext cx="738975" cy="327525"/>
              <a:chOff x="1021075" y="3436625"/>
              <a:chExt cx="738975" cy="327525"/>
            </a:xfrm>
          </p:grpSpPr>
          <p:sp>
            <p:nvSpPr>
              <p:cNvPr id="185" name="Shape 185"/>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186" name="Shape 186"/>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2</a:t>
                </a:r>
                <a:endParaRPr b="1">
                  <a:latin typeface="Courier New"/>
                  <a:ea typeface="Courier New"/>
                  <a:cs typeface="Courier New"/>
                  <a:sym typeface="Courier New"/>
                </a:endParaRPr>
              </a:p>
            </p:txBody>
          </p:sp>
        </p:grpSp>
        <p:grpSp>
          <p:nvGrpSpPr>
            <p:cNvPr id="187" name="Shape 187"/>
            <p:cNvGrpSpPr/>
            <p:nvPr/>
          </p:nvGrpSpPr>
          <p:grpSpPr>
            <a:xfrm>
              <a:off x="1021075" y="4130050"/>
              <a:ext cx="738975" cy="327525"/>
              <a:chOff x="1021075" y="3436625"/>
              <a:chExt cx="738975" cy="327525"/>
            </a:xfrm>
          </p:grpSpPr>
          <p:sp>
            <p:nvSpPr>
              <p:cNvPr id="188" name="Shape 188"/>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189" name="Shape 189"/>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3</a:t>
                </a:r>
                <a:endParaRPr b="1">
                  <a:latin typeface="Courier New"/>
                  <a:ea typeface="Courier New"/>
                  <a:cs typeface="Courier New"/>
                  <a:sym typeface="Courier New"/>
                </a:endParaRPr>
              </a:p>
            </p:txBody>
          </p:sp>
        </p:grpSp>
      </p:grpSp>
      <p:sp>
        <p:nvSpPr>
          <p:cNvPr id="190" name="Shape 190"/>
          <p:cNvSpPr txBox="1"/>
          <p:nvPr/>
        </p:nvSpPr>
        <p:spPr>
          <a:xfrm>
            <a:off x="-228600" y="1341125"/>
            <a:ext cx="4389000" cy="512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1" name="Shape 191"/>
          <p:cNvSpPr txBox="1"/>
          <p:nvPr/>
        </p:nvSpPr>
        <p:spPr>
          <a:xfrm>
            <a:off x="1089650" y="3527950"/>
            <a:ext cx="1021200" cy="952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b="1">
                <a:latin typeface="Courier New"/>
                <a:ea typeface="Courier New"/>
                <a:cs typeface="Courier New"/>
                <a:sym typeface="Courier New"/>
              </a:rPr>
              <a:t>12</a:t>
            </a:r>
            <a:r>
              <a:rPr lang="en"/>
              <a:t>?</a:t>
            </a:r>
            <a:endParaRPr/>
          </a:p>
          <a:p>
            <a:pPr marL="0" lvl="0" indent="0" algn="ctr" rtl="0">
              <a:spcBef>
                <a:spcPts val="0"/>
              </a:spcBef>
              <a:spcAft>
                <a:spcPts val="0"/>
              </a:spcAft>
              <a:buNone/>
            </a:pPr>
            <a:r>
              <a:rPr lang="en"/>
              <a:t>Miss</a:t>
            </a:r>
            <a:endParaRPr/>
          </a:p>
          <a:p>
            <a:pPr marL="0" lvl="0" indent="0" algn="ctr">
              <a:spcBef>
                <a:spcPts val="0"/>
              </a:spcBef>
              <a:spcAft>
                <a:spcPts val="0"/>
              </a:spcAft>
              <a:buNone/>
            </a:pPr>
            <a:r>
              <a:rPr lang="en"/>
              <a:t>Insert </a:t>
            </a:r>
            <a:r>
              <a:rPr lang="en" b="1">
                <a:solidFill>
                  <a:schemeClr val="dk1"/>
                </a:solidFill>
                <a:latin typeface="Courier New"/>
                <a:ea typeface="Courier New"/>
                <a:cs typeface="Courier New"/>
                <a:sym typeface="Courier New"/>
              </a:rPr>
              <a:t>12</a:t>
            </a:r>
            <a:endParaRPr/>
          </a:p>
        </p:txBody>
      </p:sp>
      <p:grpSp>
        <p:nvGrpSpPr>
          <p:cNvPr id="192" name="Shape 192"/>
          <p:cNvGrpSpPr/>
          <p:nvPr/>
        </p:nvGrpSpPr>
        <p:grpSpPr>
          <a:xfrm>
            <a:off x="2011675" y="3512825"/>
            <a:ext cx="738975" cy="1020950"/>
            <a:chOff x="1021075" y="3436625"/>
            <a:chExt cx="738975" cy="1020950"/>
          </a:xfrm>
        </p:grpSpPr>
        <p:grpSp>
          <p:nvGrpSpPr>
            <p:cNvPr id="193" name="Shape 193"/>
            <p:cNvGrpSpPr/>
            <p:nvPr/>
          </p:nvGrpSpPr>
          <p:grpSpPr>
            <a:xfrm>
              <a:off x="1021075" y="3436625"/>
              <a:ext cx="738975" cy="327525"/>
              <a:chOff x="1021075" y="3436625"/>
              <a:chExt cx="738975" cy="327525"/>
            </a:xfrm>
          </p:grpSpPr>
          <p:sp>
            <p:nvSpPr>
              <p:cNvPr id="194" name="Shape 194"/>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12</a:t>
                </a:r>
                <a:endParaRPr b="1">
                  <a:latin typeface="Courier New"/>
                  <a:ea typeface="Courier New"/>
                  <a:cs typeface="Courier New"/>
                  <a:sym typeface="Courier New"/>
                </a:endParaRPr>
              </a:p>
            </p:txBody>
          </p:sp>
          <p:sp>
            <p:nvSpPr>
              <p:cNvPr id="195" name="Shape 195"/>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0</a:t>
                </a:r>
                <a:endParaRPr b="1">
                  <a:latin typeface="Courier New"/>
                  <a:ea typeface="Courier New"/>
                  <a:cs typeface="Courier New"/>
                  <a:sym typeface="Courier New"/>
                </a:endParaRPr>
              </a:p>
            </p:txBody>
          </p:sp>
        </p:grpSp>
        <p:grpSp>
          <p:nvGrpSpPr>
            <p:cNvPr id="196" name="Shape 196"/>
            <p:cNvGrpSpPr/>
            <p:nvPr/>
          </p:nvGrpSpPr>
          <p:grpSpPr>
            <a:xfrm>
              <a:off x="1021075" y="3665225"/>
              <a:ext cx="738975" cy="327525"/>
              <a:chOff x="1021075" y="3436625"/>
              <a:chExt cx="738975" cy="327525"/>
            </a:xfrm>
          </p:grpSpPr>
          <p:sp>
            <p:nvSpPr>
              <p:cNvPr id="197" name="Shape 197"/>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198" name="Shape 198"/>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1</a:t>
                </a:r>
                <a:endParaRPr b="1">
                  <a:latin typeface="Courier New"/>
                  <a:ea typeface="Courier New"/>
                  <a:cs typeface="Courier New"/>
                  <a:sym typeface="Courier New"/>
                </a:endParaRPr>
              </a:p>
            </p:txBody>
          </p:sp>
        </p:grpSp>
        <p:grpSp>
          <p:nvGrpSpPr>
            <p:cNvPr id="199" name="Shape 199"/>
            <p:cNvGrpSpPr/>
            <p:nvPr/>
          </p:nvGrpSpPr>
          <p:grpSpPr>
            <a:xfrm>
              <a:off x="1021075" y="3893825"/>
              <a:ext cx="738975" cy="327525"/>
              <a:chOff x="1021075" y="3436625"/>
              <a:chExt cx="738975" cy="327525"/>
            </a:xfrm>
          </p:grpSpPr>
          <p:sp>
            <p:nvSpPr>
              <p:cNvPr id="200" name="Shape 200"/>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201" name="Shape 201"/>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2</a:t>
                </a:r>
                <a:endParaRPr b="1">
                  <a:latin typeface="Courier New"/>
                  <a:ea typeface="Courier New"/>
                  <a:cs typeface="Courier New"/>
                  <a:sym typeface="Courier New"/>
                </a:endParaRPr>
              </a:p>
            </p:txBody>
          </p:sp>
        </p:grpSp>
        <p:grpSp>
          <p:nvGrpSpPr>
            <p:cNvPr id="202" name="Shape 202"/>
            <p:cNvGrpSpPr/>
            <p:nvPr/>
          </p:nvGrpSpPr>
          <p:grpSpPr>
            <a:xfrm>
              <a:off x="1021075" y="4130050"/>
              <a:ext cx="738975" cy="327525"/>
              <a:chOff x="1021075" y="3436625"/>
              <a:chExt cx="738975" cy="327525"/>
            </a:xfrm>
          </p:grpSpPr>
          <p:sp>
            <p:nvSpPr>
              <p:cNvPr id="203" name="Shape 203"/>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204" name="Shape 204"/>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3</a:t>
                </a:r>
                <a:endParaRPr b="1">
                  <a:latin typeface="Courier New"/>
                  <a:ea typeface="Courier New"/>
                  <a:cs typeface="Courier New"/>
                  <a:sym typeface="Courier New"/>
                </a:endParaRPr>
              </a:p>
            </p:txBody>
          </p:sp>
        </p:grpSp>
      </p:grpSp>
      <p:sp>
        <p:nvSpPr>
          <p:cNvPr id="205" name="Shape 205"/>
          <p:cNvSpPr txBox="1"/>
          <p:nvPr/>
        </p:nvSpPr>
        <p:spPr>
          <a:xfrm>
            <a:off x="2766050" y="3527950"/>
            <a:ext cx="1021200" cy="95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Courier New"/>
                <a:ea typeface="Courier New"/>
                <a:cs typeface="Courier New"/>
                <a:sym typeface="Courier New"/>
              </a:rPr>
              <a:t>07</a:t>
            </a:r>
            <a:r>
              <a:rPr lang="en"/>
              <a:t>?</a:t>
            </a:r>
            <a:endParaRPr/>
          </a:p>
          <a:p>
            <a:pPr marL="0" lvl="0" indent="0" algn="ctr" rtl="0">
              <a:spcBef>
                <a:spcPts val="0"/>
              </a:spcBef>
              <a:spcAft>
                <a:spcPts val="0"/>
              </a:spcAft>
              <a:buNone/>
            </a:pPr>
            <a:r>
              <a:rPr lang="en"/>
              <a:t>Miss</a:t>
            </a:r>
            <a:endParaRPr/>
          </a:p>
          <a:p>
            <a:pPr marL="0" lvl="0" indent="0" algn="ctr" rtl="0">
              <a:spcBef>
                <a:spcPts val="0"/>
              </a:spcBef>
              <a:spcAft>
                <a:spcPts val="0"/>
              </a:spcAft>
              <a:buNone/>
            </a:pPr>
            <a:r>
              <a:rPr lang="en"/>
              <a:t>Insert </a:t>
            </a:r>
            <a:r>
              <a:rPr lang="en" b="1">
                <a:solidFill>
                  <a:schemeClr val="dk1"/>
                </a:solidFill>
                <a:latin typeface="Courier New"/>
                <a:ea typeface="Courier New"/>
                <a:cs typeface="Courier New"/>
                <a:sym typeface="Courier New"/>
              </a:rPr>
              <a:t>07</a:t>
            </a:r>
            <a:endParaRPr/>
          </a:p>
        </p:txBody>
      </p:sp>
      <p:grpSp>
        <p:nvGrpSpPr>
          <p:cNvPr id="206" name="Shape 206"/>
          <p:cNvGrpSpPr/>
          <p:nvPr/>
        </p:nvGrpSpPr>
        <p:grpSpPr>
          <a:xfrm>
            <a:off x="3688075" y="3512825"/>
            <a:ext cx="738975" cy="1020950"/>
            <a:chOff x="1021075" y="3436625"/>
            <a:chExt cx="738975" cy="1020950"/>
          </a:xfrm>
        </p:grpSpPr>
        <p:grpSp>
          <p:nvGrpSpPr>
            <p:cNvPr id="207" name="Shape 207"/>
            <p:cNvGrpSpPr/>
            <p:nvPr/>
          </p:nvGrpSpPr>
          <p:grpSpPr>
            <a:xfrm>
              <a:off x="1021075" y="3436625"/>
              <a:ext cx="738975" cy="327525"/>
              <a:chOff x="1021075" y="3436625"/>
              <a:chExt cx="738975" cy="327525"/>
            </a:xfrm>
          </p:grpSpPr>
          <p:sp>
            <p:nvSpPr>
              <p:cNvPr id="208" name="Shape 208"/>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12</a:t>
                </a:r>
                <a:endParaRPr b="1">
                  <a:latin typeface="Courier New"/>
                  <a:ea typeface="Courier New"/>
                  <a:cs typeface="Courier New"/>
                  <a:sym typeface="Courier New"/>
                </a:endParaRPr>
              </a:p>
            </p:txBody>
          </p:sp>
          <p:sp>
            <p:nvSpPr>
              <p:cNvPr id="209" name="Shape 209"/>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0</a:t>
                </a:r>
                <a:endParaRPr b="1">
                  <a:latin typeface="Courier New"/>
                  <a:ea typeface="Courier New"/>
                  <a:cs typeface="Courier New"/>
                  <a:sym typeface="Courier New"/>
                </a:endParaRPr>
              </a:p>
            </p:txBody>
          </p:sp>
        </p:grpSp>
        <p:grpSp>
          <p:nvGrpSpPr>
            <p:cNvPr id="210" name="Shape 210"/>
            <p:cNvGrpSpPr/>
            <p:nvPr/>
          </p:nvGrpSpPr>
          <p:grpSpPr>
            <a:xfrm>
              <a:off x="1021075" y="3665225"/>
              <a:ext cx="738975" cy="327525"/>
              <a:chOff x="1021075" y="3436625"/>
              <a:chExt cx="738975" cy="327525"/>
            </a:xfrm>
          </p:grpSpPr>
          <p:sp>
            <p:nvSpPr>
              <p:cNvPr id="211" name="Shape 211"/>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212" name="Shape 212"/>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1</a:t>
                </a:r>
                <a:endParaRPr b="1">
                  <a:latin typeface="Courier New"/>
                  <a:ea typeface="Courier New"/>
                  <a:cs typeface="Courier New"/>
                  <a:sym typeface="Courier New"/>
                </a:endParaRPr>
              </a:p>
            </p:txBody>
          </p:sp>
        </p:grpSp>
        <p:grpSp>
          <p:nvGrpSpPr>
            <p:cNvPr id="213" name="Shape 213"/>
            <p:cNvGrpSpPr/>
            <p:nvPr/>
          </p:nvGrpSpPr>
          <p:grpSpPr>
            <a:xfrm>
              <a:off x="1021075" y="3893825"/>
              <a:ext cx="738975" cy="327525"/>
              <a:chOff x="1021075" y="3436625"/>
              <a:chExt cx="738975" cy="327525"/>
            </a:xfrm>
          </p:grpSpPr>
          <p:sp>
            <p:nvSpPr>
              <p:cNvPr id="214" name="Shape 214"/>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215" name="Shape 215"/>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2</a:t>
                </a:r>
                <a:endParaRPr b="1">
                  <a:latin typeface="Courier New"/>
                  <a:ea typeface="Courier New"/>
                  <a:cs typeface="Courier New"/>
                  <a:sym typeface="Courier New"/>
                </a:endParaRPr>
              </a:p>
            </p:txBody>
          </p:sp>
        </p:grpSp>
        <p:grpSp>
          <p:nvGrpSpPr>
            <p:cNvPr id="216" name="Shape 216"/>
            <p:cNvGrpSpPr/>
            <p:nvPr/>
          </p:nvGrpSpPr>
          <p:grpSpPr>
            <a:xfrm>
              <a:off x="1021075" y="4130050"/>
              <a:ext cx="738975" cy="327525"/>
              <a:chOff x="1021075" y="3436625"/>
              <a:chExt cx="738975" cy="327525"/>
            </a:xfrm>
          </p:grpSpPr>
          <p:sp>
            <p:nvSpPr>
              <p:cNvPr id="217" name="Shape 217"/>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07</a:t>
                </a:r>
                <a:endParaRPr b="1">
                  <a:latin typeface="Courier New"/>
                  <a:ea typeface="Courier New"/>
                  <a:cs typeface="Courier New"/>
                  <a:sym typeface="Courier New"/>
                </a:endParaRPr>
              </a:p>
            </p:txBody>
          </p:sp>
          <p:sp>
            <p:nvSpPr>
              <p:cNvPr id="218" name="Shape 218"/>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3</a:t>
                </a:r>
                <a:endParaRPr b="1">
                  <a:latin typeface="Courier New"/>
                  <a:ea typeface="Courier New"/>
                  <a:cs typeface="Courier New"/>
                  <a:sym typeface="Courier New"/>
                </a:endParaRPr>
              </a:p>
            </p:txBody>
          </p:sp>
        </p:grpSp>
      </p:grpSp>
      <p:sp>
        <p:nvSpPr>
          <p:cNvPr id="219" name="Shape 219"/>
          <p:cNvSpPr txBox="1"/>
          <p:nvPr/>
        </p:nvSpPr>
        <p:spPr>
          <a:xfrm>
            <a:off x="4442450" y="3527950"/>
            <a:ext cx="1021200" cy="95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Courier New"/>
                <a:ea typeface="Courier New"/>
                <a:cs typeface="Courier New"/>
                <a:sym typeface="Courier New"/>
              </a:rPr>
              <a:t>12</a:t>
            </a:r>
            <a:r>
              <a:rPr lang="en"/>
              <a:t>?</a:t>
            </a:r>
            <a:endParaRPr/>
          </a:p>
          <a:p>
            <a:pPr marL="0" lvl="0" indent="0" algn="ctr" rtl="0">
              <a:spcBef>
                <a:spcPts val="0"/>
              </a:spcBef>
              <a:spcAft>
                <a:spcPts val="0"/>
              </a:spcAft>
              <a:buNone/>
            </a:pPr>
            <a:r>
              <a:rPr lang="en"/>
              <a:t>HIT!</a:t>
            </a:r>
            <a:endParaRPr/>
          </a:p>
          <a:p>
            <a:pPr marL="0" lvl="0" indent="0" algn="ctr" rtl="0">
              <a:spcBef>
                <a:spcPts val="0"/>
              </a:spcBef>
              <a:spcAft>
                <a:spcPts val="0"/>
              </a:spcAft>
              <a:buNone/>
            </a:pPr>
            <a:r>
              <a:rPr lang="en"/>
              <a:t>No changes</a:t>
            </a:r>
            <a:endParaRPr/>
          </a:p>
          <a:p>
            <a:pPr marL="0" lvl="0" indent="0" algn="ctr" rtl="0">
              <a:spcBef>
                <a:spcPts val="0"/>
              </a:spcBef>
              <a:spcAft>
                <a:spcPts val="0"/>
              </a:spcAft>
              <a:buNone/>
            </a:pPr>
            <a:endParaRPr/>
          </a:p>
        </p:txBody>
      </p:sp>
      <p:grpSp>
        <p:nvGrpSpPr>
          <p:cNvPr id="220" name="Shape 220"/>
          <p:cNvGrpSpPr/>
          <p:nvPr/>
        </p:nvGrpSpPr>
        <p:grpSpPr>
          <a:xfrm>
            <a:off x="5364475" y="3512825"/>
            <a:ext cx="738975" cy="1020950"/>
            <a:chOff x="1021075" y="3436625"/>
            <a:chExt cx="738975" cy="1020950"/>
          </a:xfrm>
        </p:grpSpPr>
        <p:grpSp>
          <p:nvGrpSpPr>
            <p:cNvPr id="221" name="Shape 221"/>
            <p:cNvGrpSpPr/>
            <p:nvPr/>
          </p:nvGrpSpPr>
          <p:grpSpPr>
            <a:xfrm>
              <a:off x="1021075" y="3436625"/>
              <a:ext cx="738975" cy="327525"/>
              <a:chOff x="1021075" y="3436625"/>
              <a:chExt cx="738975" cy="327525"/>
            </a:xfrm>
          </p:grpSpPr>
          <p:sp>
            <p:nvSpPr>
              <p:cNvPr id="222" name="Shape 222"/>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12</a:t>
                </a:r>
                <a:endParaRPr b="1">
                  <a:latin typeface="Courier New"/>
                  <a:ea typeface="Courier New"/>
                  <a:cs typeface="Courier New"/>
                  <a:sym typeface="Courier New"/>
                </a:endParaRPr>
              </a:p>
            </p:txBody>
          </p:sp>
          <p:sp>
            <p:nvSpPr>
              <p:cNvPr id="223" name="Shape 223"/>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0</a:t>
                </a:r>
                <a:endParaRPr b="1">
                  <a:latin typeface="Courier New"/>
                  <a:ea typeface="Courier New"/>
                  <a:cs typeface="Courier New"/>
                  <a:sym typeface="Courier New"/>
                </a:endParaRPr>
              </a:p>
            </p:txBody>
          </p:sp>
        </p:grpSp>
        <p:grpSp>
          <p:nvGrpSpPr>
            <p:cNvPr id="224" name="Shape 224"/>
            <p:cNvGrpSpPr/>
            <p:nvPr/>
          </p:nvGrpSpPr>
          <p:grpSpPr>
            <a:xfrm>
              <a:off x="1021075" y="3665225"/>
              <a:ext cx="738975" cy="327525"/>
              <a:chOff x="1021075" y="3436625"/>
              <a:chExt cx="738975" cy="327525"/>
            </a:xfrm>
          </p:grpSpPr>
          <p:sp>
            <p:nvSpPr>
              <p:cNvPr id="225" name="Shape 225"/>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226" name="Shape 226"/>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1</a:t>
                </a:r>
                <a:endParaRPr b="1">
                  <a:latin typeface="Courier New"/>
                  <a:ea typeface="Courier New"/>
                  <a:cs typeface="Courier New"/>
                  <a:sym typeface="Courier New"/>
                </a:endParaRPr>
              </a:p>
            </p:txBody>
          </p:sp>
        </p:grpSp>
        <p:grpSp>
          <p:nvGrpSpPr>
            <p:cNvPr id="227" name="Shape 227"/>
            <p:cNvGrpSpPr/>
            <p:nvPr/>
          </p:nvGrpSpPr>
          <p:grpSpPr>
            <a:xfrm>
              <a:off x="1021075" y="3893825"/>
              <a:ext cx="738975" cy="327525"/>
              <a:chOff x="1021075" y="3436625"/>
              <a:chExt cx="738975" cy="327525"/>
            </a:xfrm>
          </p:grpSpPr>
          <p:sp>
            <p:nvSpPr>
              <p:cNvPr id="228" name="Shape 228"/>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229" name="Shape 229"/>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2</a:t>
                </a:r>
                <a:endParaRPr b="1">
                  <a:latin typeface="Courier New"/>
                  <a:ea typeface="Courier New"/>
                  <a:cs typeface="Courier New"/>
                  <a:sym typeface="Courier New"/>
                </a:endParaRPr>
              </a:p>
            </p:txBody>
          </p:sp>
        </p:grpSp>
        <p:grpSp>
          <p:nvGrpSpPr>
            <p:cNvPr id="230" name="Shape 230"/>
            <p:cNvGrpSpPr/>
            <p:nvPr/>
          </p:nvGrpSpPr>
          <p:grpSpPr>
            <a:xfrm>
              <a:off x="1021075" y="4130050"/>
              <a:ext cx="738975" cy="327525"/>
              <a:chOff x="1021075" y="3436625"/>
              <a:chExt cx="738975" cy="327525"/>
            </a:xfrm>
          </p:grpSpPr>
          <p:sp>
            <p:nvSpPr>
              <p:cNvPr id="231" name="Shape 231"/>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07</a:t>
                </a:r>
                <a:endParaRPr b="1">
                  <a:latin typeface="Courier New"/>
                  <a:ea typeface="Courier New"/>
                  <a:cs typeface="Courier New"/>
                  <a:sym typeface="Courier New"/>
                </a:endParaRPr>
              </a:p>
            </p:txBody>
          </p:sp>
          <p:sp>
            <p:nvSpPr>
              <p:cNvPr id="232" name="Shape 232"/>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3</a:t>
                </a:r>
                <a:endParaRPr b="1">
                  <a:latin typeface="Courier New"/>
                  <a:ea typeface="Courier New"/>
                  <a:cs typeface="Courier New"/>
                  <a:sym typeface="Courier New"/>
                </a:endParaRPr>
              </a:p>
            </p:txBody>
          </p:sp>
        </p:grpSp>
      </p:grpSp>
      <p:sp>
        <p:nvSpPr>
          <p:cNvPr id="233" name="Shape 233"/>
          <p:cNvSpPr txBox="1"/>
          <p:nvPr/>
        </p:nvSpPr>
        <p:spPr>
          <a:xfrm>
            <a:off x="6118850" y="3527950"/>
            <a:ext cx="1021200" cy="95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Courier New"/>
                <a:ea typeface="Courier New"/>
                <a:cs typeface="Courier New"/>
                <a:sym typeface="Courier New"/>
              </a:rPr>
              <a:t>16</a:t>
            </a:r>
            <a:r>
              <a:rPr lang="en"/>
              <a:t>?</a:t>
            </a:r>
            <a:endParaRPr/>
          </a:p>
          <a:p>
            <a:pPr marL="0" lvl="0" indent="0" algn="ctr" rtl="0">
              <a:spcBef>
                <a:spcPts val="0"/>
              </a:spcBef>
              <a:spcAft>
                <a:spcPts val="0"/>
              </a:spcAft>
              <a:buNone/>
            </a:pPr>
            <a:r>
              <a:rPr lang="en"/>
              <a:t>Miss</a:t>
            </a:r>
            <a:endParaRPr/>
          </a:p>
          <a:p>
            <a:pPr marL="0" lvl="0" indent="0" algn="ctr" rtl="0">
              <a:spcBef>
                <a:spcPts val="0"/>
              </a:spcBef>
              <a:spcAft>
                <a:spcPts val="0"/>
              </a:spcAft>
              <a:buNone/>
            </a:pPr>
            <a:r>
              <a:rPr lang="en"/>
              <a:t>Victim </a:t>
            </a:r>
            <a:r>
              <a:rPr lang="en" b="1">
                <a:solidFill>
                  <a:schemeClr val="dk1"/>
                </a:solidFill>
                <a:latin typeface="Courier New"/>
                <a:ea typeface="Courier New"/>
                <a:cs typeface="Courier New"/>
                <a:sym typeface="Courier New"/>
              </a:rPr>
              <a:t>12</a:t>
            </a:r>
            <a:endParaRPr/>
          </a:p>
          <a:p>
            <a:pPr marL="0" lvl="0" indent="0" algn="ctr" rtl="0">
              <a:spcBef>
                <a:spcPts val="0"/>
              </a:spcBef>
              <a:spcAft>
                <a:spcPts val="0"/>
              </a:spcAft>
              <a:buNone/>
            </a:pPr>
            <a:r>
              <a:rPr lang="en"/>
              <a:t>Insert </a:t>
            </a:r>
            <a:r>
              <a:rPr lang="en" b="1">
                <a:solidFill>
                  <a:schemeClr val="dk1"/>
                </a:solidFill>
                <a:latin typeface="Courier New"/>
                <a:ea typeface="Courier New"/>
                <a:cs typeface="Courier New"/>
                <a:sym typeface="Courier New"/>
              </a:rPr>
              <a:t>16</a:t>
            </a:r>
            <a:endParaRPr/>
          </a:p>
        </p:txBody>
      </p:sp>
      <p:grpSp>
        <p:nvGrpSpPr>
          <p:cNvPr id="234" name="Shape 234"/>
          <p:cNvGrpSpPr/>
          <p:nvPr/>
        </p:nvGrpSpPr>
        <p:grpSpPr>
          <a:xfrm>
            <a:off x="7040875" y="3512825"/>
            <a:ext cx="738975" cy="1020950"/>
            <a:chOff x="1021075" y="3436625"/>
            <a:chExt cx="738975" cy="1020950"/>
          </a:xfrm>
        </p:grpSpPr>
        <p:grpSp>
          <p:nvGrpSpPr>
            <p:cNvPr id="235" name="Shape 235"/>
            <p:cNvGrpSpPr/>
            <p:nvPr/>
          </p:nvGrpSpPr>
          <p:grpSpPr>
            <a:xfrm>
              <a:off x="1021075" y="3436625"/>
              <a:ext cx="738975" cy="327525"/>
              <a:chOff x="1021075" y="3436625"/>
              <a:chExt cx="738975" cy="327525"/>
            </a:xfrm>
          </p:grpSpPr>
          <p:sp>
            <p:nvSpPr>
              <p:cNvPr id="236" name="Shape 236"/>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16</a:t>
                </a:r>
                <a:endParaRPr b="1">
                  <a:latin typeface="Courier New"/>
                  <a:ea typeface="Courier New"/>
                  <a:cs typeface="Courier New"/>
                  <a:sym typeface="Courier New"/>
                </a:endParaRPr>
              </a:p>
            </p:txBody>
          </p:sp>
          <p:sp>
            <p:nvSpPr>
              <p:cNvPr id="237" name="Shape 237"/>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0</a:t>
                </a:r>
                <a:endParaRPr b="1">
                  <a:latin typeface="Courier New"/>
                  <a:ea typeface="Courier New"/>
                  <a:cs typeface="Courier New"/>
                  <a:sym typeface="Courier New"/>
                </a:endParaRPr>
              </a:p>
            </p:txBody>
          </p:sp>
        </p:grpSp>
        <p:grpSp>
          <p:nvGrpSpPr>
            <p:cNvPr id="238" name="Shape 238"/>
            <p:cNvGrpSpPr/>
            <p:nvPr/>
          </p:nvGrpSpPr>
          <p:grpSpPr>
            <a:xfrm>
              <a:off x="1021075" y="3665225"/>
              <a:ext cx="738975" cy="327525"/>
              <a:chOff x="1021075" y="3436625"/>
              <a:chExt cx="738975" cy="327525"/>
            </a:xfrm>
          </p:grpSpPr>
          <p:sp>
            <p:nvSpPr>
              <p:cNvPr id="239" name="Shape 239"/>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240" name="Shape 240"/>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1</a:t>
                </a:r>
                <a:endParaRPr b="1">
                  <a:latin typeface="Courier New"/>
                  <a:ea typeface="Courier New"/>
                  <a:cs typeface="Courier New"/>
                  <a:sym typeface="Courier New"/>
                </a:endParaRPr>
              </a:p>
            </p:txBody>
          </p:sp>
        </p:grpSp>
        <p:grpSp>
          <p:nvGrpSpPr>
            <p:cNvPr id="241" name="Shape 241"/>
            <p:cNvGrpSpPr/>
            <p:nvPr/>
          </p:nvGrpSpPr>
          <p:grpSpPr>
            <a:xfrm>
              <a:off x="1021075" y="3893825"/>
              <a:ext cx="738975" cy="327525"/>
              <a:chOff x="1021075" y="3436625"/>
              <a:chExt cx="738975" cy="327525"/>
            </a:xfrm>
          </p:grpSpPr>
          <p:sp>
            <p:nvSpPr>
              <p:cNvPr id="242" name="Shape 242"/>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243" name="Shape 243"/>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2</a:t>
                </a:r>
                <a:endParaRPr b="1">
                  <a:latin typeface="Courier New"/>
                  <a:ea typeface="Courier New"/>
                  <a:cs typeface="Courier New"/>
                  <a:sym typeface="Courier New"/>
                </a:endParaRPr>
              </a:p>
            </p:txBody>
          </p:sp>
        </p:grpSp>
        <p:grpSp>
          <p:nvGrpSpPr>
            <p:cNvPr id="244" name="Shape 244"/>
            <p:cNvGrpSpPr/>
            <p:nvPr/>
          </p:nvGrpSpPr>
          <p:grpSpPr>
            <a:xfrm>
              <a:off x="1021075" y="4130050"/>
              <a:ext cx="738975" cy="327525"/>
              <a:chOff x="1021075" y="3436625"/>
              <a:chExt cx="738975" cy="327525"/>
            </a:xfrm>
          </p:grpSpPr>
          <p:sp>
            <p:nvSpPr>
              <p:cNvPr id="245" name="Shape 245"/>
              <p:cNvSpPr/>
              <p:nvPr/>
            </p:nvSpPr>
            <p:spPr>
              <a:xfrm>
                <a:off x="1272550" y="3528050"/>
                <a:ext cx="487500" cy="23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07</a:t>
                </a:r>
                <a:endParaRPr b="1">
                  <a:latin typeface="Courier New"/>
                  <a:ea typeface="Courier New"/>
                  <a:cs typeface="Courier New"/>
                  <a:sym typeface="Courier New"/>
                </a:endParaRPr>
              </a:p>
            </p:txBody>
          </p:sp>
          <p:sp>
            <p:nvSpPr>
              <p:cNvPr id="246" name="Shape 246"/>
              <p:cNvSpPr txBox="1"/>
              <p:nvPr/>
            </p:nvSpPr>
            <p:spPr>
              <a:xfrm>
                <a:off x="1021075" y="3436625"/>
                <a:ext cx="205800" cy="22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3</a:t>
                </a:r>
                <a:endParaRPr b="1">
                  <a:latin typeface="Courier New"/>
                  <a:ea typeface="Courier New"/>
                  <a:cs typeface="Courier New"/>
                  <a:sym typeface="Courier New"/>
                </a:endParaRPr>
              </a:p>
            </p:txBody>
          </p:sp>
        </p:grpSp>
      </p:grpSp>
      <p:sp>
        <p:nvSpPr>
          <p:cNvPr id="247" name="Shape 247"/>
          <p:cNvSpPr txBox="1"/>
          <p:nvPr/>
        </p:nvSpPr>
        <p:spPr>
          <a:xfrm>
            <a:off x="7795250" y="3527950"/>
            <a:ext cx="1201200" cy="95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Note </a:t>
            </a:r>
            <a:r>
              <a:rPr lang="en" b="1">
                <a:solidFill>
                  <a:schemeClr val="dk1"/>
                </a:solidFill>
                <a:latin typeface="Courier New"/>
                <a:ea typeface="Courier New"/>
                <a:cs typeface="Courier New"/>
                <a:sym typeface="Courier New"/>
              </a:rPr>
              <a:t>12</a:t>
            </a:r>
            <a:endParaRPr/>
          </a:p>
          <a:p>
            <a:pPr marL="0" lvl="0" indent="0" algn="ctr" rtl="0">
              <a:spcBef>
                <a:spcPts val="0"/>
              </a:spcBef>
              <a:spcAft>
                <a:spcPts val="0"/>
              </a:spcAft>
              <a:buNone/>
            </a:pPr>
            <a:r>
              <a:rPr lang="en"/>
              <a:t>victimized “early” due to “alias”</a:t>
            </a: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fade">
                                      <p:cBhvr>
                                        <p:cTn id="12" dur="1000"/>
                                        <p:tgtEl>
                                          <p:spTgt spid="1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1"/>
                                        </p:tgtEl>
                                        <p:attrNameLst>
                                          <p:attrName>style.visibility</p:attrName>
                                        </p:attrNameLst>
                                      </p:cBhvr>
                                      <p:to>
                                        <p:strVal val="visible"/>
                                      </p:to>
                                    </p:set>
                                    <p:animEffect transition="in" filter="fade">
                                      <p:cBhvr>
                                        <p:cTn id="17" dur="1000"/>
                                        <p:tgtEl>
                                          <p:spTgt spid="19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2"/>
                                        </p:tgtEl>
                                        <p:attrNameLst>
                                          <p:attrName>style.visibility</p:attrName>
                                        </p:attrNameLst>
                                      </p:cBhvr>
                                      <p:to>
                                        <p:strVal val="visible"/>
                                      </p:to>
                                    </p:set>
                                    <p:animEffect transition="in" filter="fade">
                                      <p:cBhvr>
                                        <p:cTn id="22" dur="1000"/>
                                        <p:tgtEl>
                                          <p:spTgt spid="19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
                                        </p:tgtEl>
                                        <p:attrNameLst>
                                          <p:attrName>style.visibility</p:attrName>
                                        </p:attrNameLst>
                                      </p:cBhvr>
                                      <p:to>
                                        <p:strVal val="visible"/>
                                      </p:to>
                                    </p:set>
                                    <p:animEffect transition="in" filter="fade">
                                      <p:cBhvr>
                                        <p:cTn id="27" dur="1000"/>
                                        <p:tgtEl>
                                          <p:spTgt spid="20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6"/>
                                        </p:tgtEl>
                                        <p:attrNameLst>
                                          <p:attrName>style.visibility</p:attrName>
                                        </p:attrNameLst>
                                      </p:cBhvr>
                                      <p:to>
                                        <p:strVal val="visible"/>
                                      </p:to>
                                    </p:set>
                                    <p:animEffect transition="in" filter="fade">
                                      <p:cBhvr>
                                        <p:cTn id="32" dur="1000"/>
                                        <p:tgtEl>
                                          <p:spTgt spid="20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9"/>
                                        </p:tgtEl>
                                        <p:attrNameLst>
                                          <p:attrName>style.visibility</p:attrName>
                                        </p:attrNameLst>
                                      </p:cBhvr>
                                      <p:to>
                                        <p:strVal val="visible"/>
                                      </p:to>
                                    </p:set>
                                    <p:animEffect transition="in" filter="fade">
                                      <p:cBhvr>
                                        <p:cTn id="37" dur="1000"/>
                                        <p:tgtEl>
                                          <p:spTgt spid="2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0"/>
                                        </p:tgtEl>
                                        <p:attrNameLst>
                                          <p:attrName>style.visibility</p:attrName>
                                        </p:attrNameLst>
                                      </p:cBhvr>
                                      <p:to>
                                        <p:strVal val="visible"/>
                                      </p:to>
                                    </p:set>
                                    <p:animEffect transition="in" filter="fade">
                                      <p:cBhvr>
                                        <p:cTn id="42" dur="1000"/>
                                        <p:tgtEl>
                                          <p:spTgt spid="2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3"/>
                                        </p:tgtEl>
                                        <p:attrNameLst>
                                          <p:attrName>style.visibility</p:attrName>
                                        </p:attrNameLst>
                                      </p:cBhvr>
                                      <p:to>
                                        <p:strVal val="visible"/>
                                      </p:to>
                                    </p:set>
                                    <p:animEffect transition="in" filter="fade">
                                      <p:cBhvr>
                                        <p:cTn id="47" dur="1000"/>
                                        <p:tgtEl>
                                          <p:spTgt spid="2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4"/>
                                        </p:tgtEl>
                                        <p:attrNameLst>
                                          <p:attrName>style.visibility</p:attrName>
                                        </p:attrNameLst>
                                      </p:cBhvr>
                                      <p:to>
                                        <p:strVal val="visible"/>
                                      </p:to>
                                    </p:set>
                                    <p:animEffect transition="in" filter="fade">
                                      <p:cBhvr>
                                        <p:cTn id="52" dur="1000"/>
                                        <p:tgtEl>
                                          <p:spTgt spid="2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7"/>
                                        </p:tgtEl>
                                        <p:attrNameLst>
                                          <p:attrName>style.visibility</p:attrName>
                                        </p:attrNameLst>
                                      </p:cBhvr>
                                      <p:to>
                                        <p:strVal val="visible"/>
                                      </p:to>
                                    </p:set>
                                    <p:animEffect transition="in" filter="fade">
                                      <p:cBhvr>
                                        <p:cTn id="57" dur="10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1714</Words>
  <Application>Microsoft Macintosh PowerPoint</Application>
  <PresentationFormat>On-screen Show (16:9)</PresentationFormat>
  <Paragraphs>265</Paragraphs>
  <Slides>26</Slides>
  <Notes>26</Notes>
  <HiddenSlides>1</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Simple Light</vt:lpstr>
      <vt:lpstr>On the Meltdown &amp; Spectre Design Flaws</vt:lpstr>
      <vt:lpstr>Talk Info (Hidden Slide)</vt:lpstr>
      <vt:lpstr>Executive Summary</vt:lpstr>
      <vt:lpstr>Outline</vt:lpstr>
      <vt:lpstr>Computer Architecture 0.0 -- Pre-1964</vt:lpstr>
      <vt:lpstr>Computer Architecture 1.0 -- Born 1964</vt:lpstr>
      <vt:lpstr>Micro-architecture Harvested Moore’s Law Bounty</vt:lpstr>
      <vt:lpstr>Instruction Speculation Tutorial</vt:lpstr>
      <vt:lpstr>Hardware Caching Tutorial</vt:lpstr>
      <vt:lpstr>Micro-architecture Harvested Moore’s Law Bounty</vt:lpstr>
      <vt:lpstr>Whither Computer Architecture 1.0? </vt:lpstr>
      <vt:lpstr>Side-Channel Attack: SAVE Secret in Micro-Arch</vt:lpstr>
      <vt:lpstr>Side-Channel Attack: RECALL Secret from Micro-Arch</vt:lpstr>
      <vt:lpstr>Meltdown (https://meltdownattack.com/meltdown.pdf)</vt:lpstr>
      <vt:lpstr>Meltdown &amp; Hardware</vt:lpstr>
      <vt:lpstr>Meltdown &amp; Software</vt:lpstr>
      <vt:lpstr>Spectre (https://spectreattack.com/spectre.pdf)</vt:lpstr>
      <vt:lpstr>Spectre Applicability (Paper Sections 4, 5, &amp; 6)</vt:lpstr>
      <vt:lpstr>Spectre Mitigation (Section 7)</vt:lpstr>
      <vt:lpstr>Need Computer Architecture 2.0?</vt:lpstr>
      <vt:lpstr>Need Computer Architecture 2.0?</vt:lpstr>
      <vt:lpstr>Executive Summary</vt:lpstr>
      <vt:lpstr>Some References</vt:lpstr>
      <vt:lpstr>Backup Slides</vt:lpstr>
      <vt:lpstr>Spectre Code Example</vt:lpstr>
      <vt:lpstr>Meltdown v. Spectre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Meltdown &amp; Spectre Design Flaws</dc:title>
  <cp:lastModifiedBy>MARK D HILL</cp:lastModifiedBy>
  <cp:revision>1</cp:revision>
  <dcterms:modified xsi:type="dcterms:W3CDTF">2018-02-23T14:09:38Z</dcterms:modified>
</cp:coreProperties>
</file>