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9"/>
  </p:notesMasterIdLst>
  <p:handoutMasterIdLst>
    <p:handoutMasterId r:id="rId10"/>
  </p:handoutMasterIdLst>
  <p:sldIdLst>
    <p:sldId id="383" r:id="rId2"/>
    <p:sldId id="387" r:id="rId3"/>
    <p:sldId id="389" r:id="rId4"/>
    <p:sldId id="388" r:id="rId5"/>
    <p:sldId id="394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9" autoAdjust="0"/>
    <p:restoredTop sz="91695" autoAdjust="0"/>
  </p:normalViewPr>
  <p:slideViewPr>
    <p:cSldViewPr>
      <p:cViewPr varScale="1">
        <p:scale>
          <a:sx n="101" d="100"/>
          <a:sy n="101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3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72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Sdsd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/>
              <a:t>sdsd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Information Systems Security</a:t>
            </a:r>
            <a:br>
              <a:rPr lang="en-US" sz="6600" dirty="0"/>
            </a:br>
            <a:r>
              <a:rPr lang="en-US" altLang="zh-CN" sz="5400" dirty="0"/>
              <a:t>Summer</a:t>
            </a:r>
            <a:r>
              <a:rPr lang="en-US" sz="5400" dirty="0"/>
              <a:t> 2018</a:t>
            </a:r>
            <a:r>
              <a:rPr lang="en-US" altLang="zh-CN" sz="5400" dirty="0"/>
              <a:t>-19</a:t>
            </a:r>
            <a:endParaRPr lang="en-US" sz="66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Instructor: Z. </a:t>
            </a:r>
            <a:r>
              <a:rPr lang="en-US" sz="3200" dirty="0" err="1"/>
              <a:t>Gu</a:t>
            </a:r>
            <a:endParaRPr lang="en-US" sz="32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75972" cy="501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3200" dirty="0"/>
              <a:t>Lectures: Tue </a:t>
            </a:r>
            <a:r>
              <a:rPr lang="en-US" altLang="zh-CN" sz="3200" dirty="0"/>
              <a:t>14</a:t>
            </a:r>
            <a:r>
              <a:rPr lang="fr-FR" sz="3200" dirty="0"/>
              <a:t>:</a:t>
            </a:r>
            <a:r>
              <a:rPr lang="en-US" altLang="zh-CN" sz="3200" dirty="0"/>
              <a:t>05</a:t>
            </a:r>
            <a:r>
              <a:rPr lang="fr-FR" sz="3200" dirty="0"/>
              <a:t>-15:40, </a:t>
            </a:r>
            <a:r>
              <a:rPr lang="en-US" altLang="zh-CN" sz="3200" dirty="0"/>
              <a:t>Thu</a:t>
            </a:r>
            <a:r>
              <a:rPr lang="fr-FR" sz="3200" dirty="0"/>
              <a:t> 8:00-9:35 </a:t>
            </a:r>
            <a:r>
              <a:rPr lang="zh-CN" altLang="en-US" sz="3200" dirty="0"/>
              <a:t>曹西</a:t>
            </a:r>
            <a:r>
              <a:rPr lang="fr-FR" sz="3200" dirty="0"/>
              <a:t>104</a:t>
            </a:r>
          </a:p>
          <a:p>
            <a:r>
              <a:rPr lang="fr-FR" sz="3200" dirty="0"/>
              <a:t>Lab Sections: Tue 15:55-17:30 </a:t>
            </a:r>
            <a:r>
              <a:rPr lang="zh-CN" altLang="fr-FR" sz="3200" dirty="0"/>
              <a:t>曹西</a:t>
            </a:r>
            <a:r>
              <a:rPr lang="fr-FR" sz="3200" dirty="0"/>
              <a:t>503</a:t>
            </a:r>
          </a:p>
          <a:p>
            <a:r>
              <a:rPr lang="en-US" altLang="zh-CN" sz="3200" dirty="0"/>
              <a:t>  </a:t>
            </a:r>
            <a:endParaRPr lang="zh-CN" altLang="zh-CN" sz="3200" dirty="0"/>
          </a:p>
          <a:p>
            <a:r>
              <a:rPr lang="en-US" altLang="zh-CN" sz="3200" dirty="0"/>
              <a:t>Website: </a:t>
            </a:r>
            <a:r>
              <a:rPr lang="en-US" altLang="zh-CN" sz="3200" u="sng" dirty="0"/>
              <a:t>http://gulaoshi.github.io/</a:t>
            </a:r>
          </a:p>
          <a:p>
            <a:endParaRPr lang="en-US" altLang="zh-CN" sz="3200" u="sng" dirty="0"/>
          </a:p>
          <a:p>
            <a:r>
              <a:rPr lang="en-US" altLang="zh-CN" sz="3200" dirty="0"/>
              <a:t>QQ Group: 461902186 (everyone must join)</a:t>
            </a:r>
            <a:endParaRPr lang="zh-CN" altLang="zh-CN" sz="3200" dirty="0"/>
          </a:p>
          <a:p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5425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31" y="1209652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Textbook: COMPUTER SECURITY: PRINCIPLES AND PRACTICE, 3rd EDITION, WILLIAM STALLINGS (electronic copy in QQ group)</a:t>
            </a:r>
          </a:p>
          <a:p>
            <a:r>
              <a:rPr lang="en-US" altLang="zh-CN" dirty="0"/>
              <a:t>Reading textbook is recommended, but not strictly necessary</a:t>
            </a:r>
          </a:p>
          <a:p>
            <a:r>
              <a:rPr lang="en-US" altLang="zh-CN" dirty="0"/>
              <a:t>All teaching materials in English</a:t>
            </a:r>
          </a:p>
          <a:p>
            <a:r>
              <a:rPr lang="en-US" altLang="zh-CN" dirty="0"/>
              <a:t>Lecture topics:</a:t>
            </a:r>
          </a:p>
          <a:p>
            <a:pPr lvl="1"/>
            <a:r>
              <a:rPr lang="en-US" altLang="zh-CN" dirty="0"/>
              <a:t>Cryptographic Tools; User Authentication; Access Control; Database Security; Malicious Software; Denial-of-Service Attacks; Intrusion Detection; Firewalls and Intrusion Prevention Systems; Buffer Overflow; Software Security; Operating System Security; Trusted Computing and Multilevel Security</a:t>
            </a:r>
          </a:p>
          <a:p>
            <a:r>
              <a:rPr lang="en-US" altLang="zh-CN" dirty="0"/>
              <a:t>Labs: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SEEDLabs</a:t>
            </a:r>
            <a:r>
              <a:rPr lang="en-US" altLang="zh-CN" dirty="0"/>
              <a:t>, Hands-on Labs for Security Education</a:t>
            </a:r>
          </a:p>
          <a:p>
            <a:pPr lvl="2"/>
            <a:r>
              <a:rPr lang="en-US" altLang="zh-CN" dirty="0"/>
              <a:t>http://www.cis.syr.edu/~wedu/seed/Labs_16.04/ </a:t>
            </a:r>
          </a:p>
          <a:p>
            <a:pPr lvl="1"/>
            <a:r>
              <a:rPr lang="en-US" altLang="zh-CN" dirty="0"/>
              <a:t>Need to download large virtual machine image of Ubuntu Linux (3.5GB)</a:t>
            </a:r>
          </a:p>
          <a:p>
            <a:pPr lvl="2"/>
            <a:r>
              <a:rPr lang="en-US" altLang="zh-CN" dirty="0"/>
              <a:t>Available in the QQ group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dirty="0"/>
              <a:t>Final Exam: 50%; Lab sections: 50%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Sections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7" y="1201701"/>
            <a:ext cx="8856985" cy="366745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8 lab sections</a:t>
            </a:r>
          </a:p>
          <a:p>
            <a:r>
              <a:rPr lang="en-US" altLang="zh-CN" sz="2800" dirty="0"/>
              <a:t>Form groups of 1-4 students each</a:t>
            </a:r>
          </a:p>
          <a:p>
            <a:pPr lvl="1"/>
            <a:r>
              <a:rPr lang="en-US" altLang="zh-CN" sz="2000" dirty="0"/>
              <a:t>Each group submits a lab report, and everyone in the same group gets the same grade </a:t>
            </a:r>
          </a:p>
          <a:p>
            <a:r>
              <a:rPr lang="en-US" altLang="zh-CN" dirty="0"/>
              <a:t>Lab reports (in either English or Chinese) and source code for Sunday lab is due </a:t>
            </a:r>
            <a:r>
              <a:rPr lang="en-US" altLang="zh-CN" b="1" dirty="0"/>
              <a:t>next Sunday 11:59pm</a:t>
            </a:r>
            <a:r>
              <a:rPr lang="en-US" altLang="zh-CN" dirty="0"/>
              <a:t> to Email</a:t>
            </a:r>
            <a:r>
              <a:rPr lang="zh-CN" altLang="en-US" dirty="0"/>
              <a:t> </a:t>
            </a:r>
            <a:r>
              <a:rPr lang="en-US" altLang="zh-CN" dirty="0"/>
              <a:t>MobileSecurity2014@163.com</a:t>
            </a:r>
          </a:p>
          <a:p>
            <a:pPr lvl="1"/>
            <a:r>
              <a:rPr lang="en-US" altLang="zh-CN" dirty="0"/>
              <a:t>If you submit the report on time, and the report is reasonable, you will get the full 5 points</a:t>
            </a:r>
          </a:p>
          <a:p>
            <a:pPr lvl="1"/>
            <a:r>
              <a:rPr lang="en-US" altLang="zh-CN" dirty="0"/>
              <a:t>Each late day costs you 1 point!</a:t>
            </a:r>
          </a:p>
          <a:p>
            <a:endParaRPr lang="en-US" altLang="zh-CN" sz="2800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49080"/>
            <a:ext cx="429626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Exam covers lecture PPTs, not Lab sections; </a:t>
            </a:r>
          </a:p>
          <a:p>
            <a:r>
              <a:rPr lang="en-US" altLang="zh-CN" sz="2800" dirty="0"/>
              <a:t>Open book, you can bring any printed materials</a:t>
            </a:r>
          </a:p>
          <a:p>
            <a:pPr lvl="1"/>
            <a:r>
              <a:rPr lang="en-US" sz="1800" dirty="0"/>
              <a:t>When you print out the PPTs, please set </a:t>
            </a:r>
            <a:r>
              <a:rPr lang="zh-CN" altLang="en-US" sz="1800" dirty="0"/>
              <a:t>打印</a:t>
            </a:r>
            <a:r>
              <a:rPr lang="en-US" altLang="zh-CN" sz="1800" dirty="0"/>
              <a:t>—</a:t>
            </a:r>
            <a:r>
              <a:rPr lang="zh-CN" altLang="en-US" sz="1800" dirty="0"/>
              <a:t>设置</a:t>
            </a:r>
            <a:r>
              <a:rPr lang="en-US" altLang="zh-CN" sz="1800" dirty="0"/>
              <a:t>—</a:t>
            </a:r>
            <a:r>
              <a:rPr lang="zh-CN" altLang="en-US" sz="1800" dirty="0"/>
              <a:t>纯黑白，</a:t>
            </a:r>
            <a:r>
              <a:rPr lang="en-US" sz="1800" dirty="0"/>
              <a:t>this will print out black letters on white background.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点名政策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理论与实验课均不点名，凭个人兴趣上课，上课提问回答不计分。</a:t>
            </a:r>
            <a:endParaRPr lang="en-US" altLang="zh-CN" sz="3200" dirty="0"/>
          </a:p>
          <a:p>
            <a:r>
              <a:rPr lang="zh-CN" altLang="en-US" sz="3200" dirty="0"/>
              <a:t>实验课可以课外自主完成。</a:t>
            </a:r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verview.pptx" id="{E5153BEA-0452-4CCA-A3EA-438CA5E1627A}" vid="{7E5E472D-6210-414E-A9C2-30C02E46D88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46542</TotalTime>
  <Words>499</Words>
  <Application>Microsoft Office PowerPoint</Application>
  <PresentationFormat>全屏显示(4:3)</PresentationFormat>
  <Paragraphs>64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Executive</vt:lpstr>
      <vt:lpstr>Information Systems Security Summer 2018-19</vt:lpstr>
      <vt:lpstr>Logistics</vt:lpstr>
      <vt:lpstr>Course Topics</vt:lpstr>
      <vt:lpstr>Grading Scheme</vt:lpstr>
      <vt:lpstr>Lab Sections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288</cp:revision>
  <dcterms:created xsi:type="dcterms:W3CDTF">2014-08-18T03:27:50Z</dcterms:created>
  <dcterms:modified xsi:type="dcterms:W3CDTF">2019-04-28T13:25:10Z</dcterms:modified>
</cp:coreProperties>
</file>