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48"/>
  </p:notesMasterIdLst>
  <p:sldIdLst>
    <p:sldId id="412" r:id="rId2"/>
    <p:sldId id="389" r:id="rId3"/>
    <p:sldId id="436" r:id="rId4"/>
    <p:sldId id="363" r:id="rId5"/>
    <p:sldId id="415" r:id="rId6"/>
    <p:sldId id="416" r:id="rId7"/>
    <p:sldId id="418" r:id="rId8"/>
    <p:sldId id="419" r:id="rId9"/>
    <p:sldId id="364" r:id="rId10"/>
    <p:sldId id="365" r:id="rId11"/>
    <p:sldId id="392" r:id="rId12"/>
    <p:sldId id="366" r:id="rId13"/>
    <p:sldId id="439" r:id="rId14"/>
    <p:sldId id="367" r:id="rId15"/>
    <p:sldId id="368" r:id="rId16"/>
    <p:sldId id="432" r:id="rId17"/>
    <p:sldId id="433" r:id="rId18"/>
    <p:sldId id="438" r:id="rId19"/>
    <p:sldId id="369" r:id="rId20"/>
    <p:sldId id="379" r:id="rId21"/>
    <p:sldId id="394" r:id="rId22"/>
    <p:sldId id="420" r:id="rId23"/>
    <p:sldId id="380" r:id="rId24"/>
    <p:sldId id="426" r:id="rId25"/>
    <p:sldId id="395" r:id="rId26"/>
    <p:sldId id="397" r:id="rId27"/>
    <p:sldId id="422" r:id="rId28"/>
    <p:sldId id="424" r:id="rId29"/>
    <p:sldId id="423" r:id="rId30"/>
    <p:sldId id="430" r:id="rId31"/>
    <p:sldId id="400" r:id="rId32"/>
    <p:sldId id="385" r:id="rId33"/>
    <p:sldId id="402" r:id="rId34"/>
    <p:sldId id="403" r:id="rId35"/>
    <p:sldId id="404" r:id="rId36"/>
    <p:sldId id="386" r:id="rId37"/>
    <p:sldId id="405" r:id="rId38"/>
    <p:sldId id="374" r:id="rId39"/>
    <p:sldId id="431" r:id="rId40"/>
    <p:sldId id="407" r:id="rId41"/>
    <p:sldId id="429" r:id="rId42"/>
    <p:sldId id="434" r:id="rId43"/>
    <p:sldId id="435" r:id="rId44"/>
    <p:sldId id="409" r:id="rId45"/>
    <p:sldId id="410" r:id="rId46"/>
    <p:sldId id="413" r:id="rId47"/>
  </p:sldIdLst>
  <p:sldSz cx="9144000" cy="6858000" type="screen4x3"/>
  <p:notesSz cx="6797675" cy="9928225"/>
  <p:defaultTextStyle>
    <a:defPPr>
      <a:defRPr lang="en-AU"/>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802"/>
    <a:srgbClr val="773503"/>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30" autoAdjust="0"/>
  </p:normalViewPr>
  <p:slideViewPr>
    <p:cSldViewPr>
      <p:cViewPr varScale="1">
        <p:scale>
          <a:sx n="88" d="100"/>
          <a:sy n="88" d="100"/>
        </p:scale>
        <p:origin x="166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98"/>
    </p:cViewPr>
  </p:sorterViewPr>
  <p:notesViewPr>
    <p:cSldViewPr>
      <p:cViewPr varScale="1">
        <p:scale>
          <a:sx n="125" d="100"/>
          <a:sy n="125" d="100"/>
        </p:scale>
        <p:origin x="-2856" y="-10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6970FE-BEA6-F248-BA16-6BBFE39827E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1EDFE6E1-C82B-DA44-8558-141CD94721DD}">
      <dgm:prSet/>
      <dgm:spPr>
        <a:solidFill>
          <a:schemeClr val="tx1"/>
        </a:solidFill>
        <a:ln w="31750">
          <a:solidFill>
            <a:schemeClr val="accent1"/>
          </a:solidFill>
        </a:ln>
      </dgm:spPr>
      <dgm:t>
        <a:bodyPr/>
        <a:lstStyle/>
        <a:p>
          <a:pPr rtl="0"/>
          <a:r>
            <a:rPr lang="en-US" b="1" dirty="0">
              <a:solidFill>
                <a:schemeClr val="bg1"/>
              </a:solidFill>
              <a:effectLst/>
              <a:latin typeface="+mj-lt"/>
            </a:rPr>
            <a:t>Propagation mechanisms include:</a:t>
          </a:r>
          <a:endParaRPr lang="en-US" dirty="0">
            <a:solidFill>
              <a:schemeClr val="bg1"/>
            </a:solidFill>
            <a:effectLst/>
            <a:latin typeface="+mj-lt"/>
          </a:endParaRPr>
        </a:p>
      </dgm:t>
    </dgm:pt>
    <dgm:pt modelId="{077E4F26-988C-BE43-91CC-2B922B07C1E8}" type="parTrans" cxnId="{2FAE10F0-8DE3-D64D-B524-542DBEC1E922}">
      <dgm:prSet/>
      <dgm:spPr/>
      <dgm:t>
        <a:bodyPr/>
        <a:lstStyle/>
        <a:p>
          <a:endParaRPr lang="en-US"/>
        </a:p>
      </dgm:t>
    </dgm:pt>
    <dgm:pt modelId="{432935C9-4A6C-0E41-8E7B-11E9E7A0D455}" type="sibTrans" cxnId="{2FAE10F0-8DE3-D64D-B524-542DBEC1E922}">
      <dgm:prSet/>
      <dgm:spPr/>
      <dgm:t>
        <a:bodyPr/>
        <a:lstStyle/>
        <a:p>
          <a:endParaRPr lang="en-US" dirty="0"/>
        </a:p>
      </dgm:t>
    </dgm:pt>
    <dgm:pt modelId="{A379D6C5-4FB4-E045-A0BF-413B3BA6A84B}">
      <dgm:prSet/>
      <dgm:spPr>
        <a:solidFill>
          <a:schemeClr val="tx1"/>
        </a:solidFill>
        <a:ln w="31750">
          <a:solidFill>
            <a:schemeClr val="accent1"/>
          </a:solidFill>
        </a:ln>
      </dgm:spPr>
      <dgm:t>
        <a:bodyPr/>
        <a:lstStyle/>
        <a:p>
          <a:pPr rtl="0"/>
          <a:r>
            <a:rPr lang="en-US" b="1" dirty="0">
              <a:solidFill>
                <a:schemeClr val="bg1"/>
              </a:solidFill>
              <a:effectLst/>
              <a:latin typeface="+mj-lt"/>
            </a:rPr>
            <a:t>Infection of existing content by viruses that is subsequently spread to other systems</a:t>
          </a:r>
        </a:p>
      </dgm:t>
    </dgm:pt>
    <dgm:pt modelId="{EEAEA82A-3E0A-B04A-97CE-923CB680A732}" type="parTrans" cxnId="{96C0B9A4-DC40-2145-BB81-659BF3CB032E}">
      <dgm:prSet/>
      <dgm:spPr/>
      <dgm:t>
        <a:bodyPr/>
        <a:lstStyle/>
        <a:p>
          <a:endParaRPr lang="en-US"/>
        </a:p>
      </dgm:t>
    </dgm:pt>
    <dgm:pt modelId="{0F7C3EB6-65E5-2F4D-9F39-85101018AEB8}" type="sibTrans" cxnId="{96C0B9A4-DC40-2145-BB81-659BF3CB032E}">
      <dgm:prSet/>
      <dgm:spPr/>
      <dgm:t>
        <a:bodyPr/>
        <a:lstStyle/>
        <a:p>
          <a:endParaRPr lang="en-US"/>
        </a:p>
      </dgm:t>
    </dgm:pt>
    <dgm:pt modelId="{62580E13-8082-9845-BBE4-64BC096116A8}">
      <dgm:prSet/>
      <dgm:spPr>
        <a:solidFill>
          <a:schemeClr val="tx1"/>
        </a:solidFill>
        <a:ln w="31750">
          <a:solidFill>
            <a:schemeClr val="accent1"/>
          </a:solidFill>
        </a:ln>
      </dgm:spPr>
      <dgm:t>
        <a:bodyPr/>
        <a:lstStyle/>
        <a:p>
          <a:pPr rtl="0"/>
          <a:r>
            <a:rPr lang="en-US" b="1" dirty="0">
              <a:solidFill>
                <a:schemeClr val="bg1"/>
              </a:solidFill>
              <a:effectLst/>
              <a:latin typeface="+mj-lt"/>
            </a:rPr>
            <a:t>Exploit of software vulnerabilities by worms or drive-by-downloads to allow the malware to replicate</a:t>
          </a:r>
        </a:p>
      </dgm:t>
    </dgm:pt>
    <dgm:pt modelId="{4DB41095-168E-6E42-9729-6103DF00EE7C}" type="parTrans" cxnId="{2AD88ED0-F963-9D44-9437-877096668BF0}">
      <dgm:prSet/>
      <dgm:spPr/>
      <dgm:t>
        <a:bodyPr/>
        <a:lstStyle/>
        <a:p>
          <a:endParaRPr lang="en-US"/>
        </a:p>
      </dgm:t>
    </dgm:pt>
    <dgm:pt modelId="{CAD9A498-D150-BC4B-97F6-8E2097A7D6BF}" type="sibTrans" cxnId="{2AD88ED0-F963-9D44-9437-877096668BF0}">
      <dgm:prSet/>
      <dgm:spPr/>
      <dgm:t>
        <a:bodyPr/>
        <a:lstStyle/>
        <a:p>
          <a:endParaRPr lang="en-US"/>
        </a:p>
      </dgm:t>
    </dgm:pt>
    <dgm:pt modelId="{D19A4C48-1958-C748-B5F6-E379E8FE43B0}">
      <dgm:prSet/>
      <dgm:spPr>
        <a:solidFill>
          <a:schemeClr val="tx1"/>
        </a:solidFill>
        <a:ln w="31750">
          <a:solidFill>
            <a:schemeClr val="accent1"/>
          </a:solidFill>
        </a:ln>
      </dgm:spPr>
      <dgm:t>
        <a:bodyPr/>
        <a:lstStyle/>
        <a:p>
          <a:pPr rtl="0"/>
          <a:r>
            <a:rPr lang="en-US" b="1" dirty="0">
              <a:solidFill>
                <a:schemeClr val="bg1"/>
              </a:solidFill>
              <a:effectLst/>
              <a:latin typeface="+mj-lt"/>
            </a:rPr>
            <a:t>Social engineering attacks that convince users to bypass security mechanisms to install Trojans or to respond to phishing attacks</a:t>
          </a:r>
        </a:p>
      </dgm:t>
    </dgm:pt>
    <dgm:pt modelId="{193F9AD7-7E61-4745-BD45-E1D801462CFA}" type="parTrans" cxnId="{124EB415-17C5-244E-8912-E3F6640C0283}">
      <dgm:prSet/>
      <dgm:spPr/>
      <dgm:t>
        <a:bodyPr/>
        <a:lstStyle/>
        <a:p>
          <a:endParaRPr lang="en-US"/>
        </a:p>
      </dgm:t>
    </dgm:pt>
    <dgm:pt modelId="{381542CA-3714-564E-84B5-034664C4A52E}" type="sibTrans" cxnId="{124EB415-17C5-244E-8912-E3F6640C0283}">
      <dgm:prSet/>
      <dgm:spPr/>
      <dgm:t>
        <a:bodyPr/>
        <a:lstStyle/>
        <a:p>
          <a:endParaRPr lang="en-US"/>
        </a:p>
      </dgm:t>
    </dgm:pt>
    <dgm:pt modelId="{61ED182A-5E66-274B-971F-81E8FD5AA91B}">
      <dgm:prSet/>
      <dgm:spPr>
        <a:solidFill>
          <a:schemeClr val="tx1"/>
        </a:solidFill>
        <a:ln w="31750">
          <a:solidFill>
            <a:schemeClr val="accent1"/>
          </a:solidFill>
        </a:ln>
      </dgm:spPr>
      <dgm:t>
        <a:bodyPr/>
        <a:lstStyle/>
        <a:p>
          <a:pPr rtl="0"/>
          <a:r>
            <a:rPr lang="en-US" b="1" dirty="0">
              <a:solidFill>
                <a:srgbClr val="000000"/>
              </a:solidFill>
              <a:latin typeface="+mj-lt"/>
            </a:rPr>
            <a:t>Payload actions performed by malware once it reaches a target system can include:</a:t>
          </a:r>
          <a:endParaRPr lang="en-US" dirty="0">
            <a:solidFill>
              <a:srgbClr val="000000"/>
            </a:solidFill>
            <a:latin typeface="+mj-lt"/>
          </a:endParaRPr>
        </a:p>
      </dgm:t>
    </dgm:pt>
    <dgm:pt modelId="{37742A7C-F950-374D-A723-5537754B3A28}" type="parTrans" cxnId="{1AA66256-9115-C646-B2BE-4A3AD63F7AF9}">
      <dgm:prSet/>
      <dgm:spPr/>
      <dgm:t>
        <a:bodyPr/>
        <a:lstStyle/>
        <a:p>
          <a:endParaRPr lang="en-US"/>
        </a:p>
      </dgm:t>
    </dgm:pt>
    <dgm:pt modelId="{A0DDDB96-9854-6646-82B3-B221ACE3196E}" type="sibTrans" cxnId="{1AA66256-9115-C646-B2BE-4A3AD63F7AF9}">
      <dgm:prSet/>
      <dgm:spPr/>
      <dgm:t>
        <a:bodyPr/>
        <a:lstStyle/>
        <a:p>
          <a:endParaRPr lang="en-US"/>
        </a:p>
      </dgm:t>
    </dgm:pt>
    <dgm:pt modelId="{C2E171B6-4103-0E4D-AB52-97DBE2C72340}">
      <dgm:prSet/>
      <dgm:spPr>
        <a:solidFill>
          <a:schemeClr val="tx1"/>
        </a:solidFill>
        <a:ln w="31750">
          <a:solidFill>
            <a:schemeClr val="accent1"/>
          </a:solidFill>
        </a:ln>
      </dgm:spPr>
      <dgm:t>
        <a:bodyPr/>
        <a:lstStyle/>
        <a:p>
          <a:pPr rtl="0"/>
          <a:r>
            <a:rPr lang="en-US" b="1" dirty="0">
              <a:solidFill>
                <a:srgbClr val="000000"/>
              </a:solidFill>
              <a:latin typeface="+mj-lt"/>
            </a:rPr>
            <a:t>Corruption of system or data files</a:t>
          </a:r>
        </a:p>
      </dgm:t>
    </dgm:pt>
    <dgm:pt modelId="{D575A17A-7D62-914F-AD53-5A382A299105}" type="parTrans" cxnId="{D9045417-12B5-D24D-9220-C4400CB86966}">
      <dgm:prSet/>
      <dgm:spPr/>
      <dgm:t>
        <a:bodyPr/>
        <a:lstStyle/>
        <a:p>
          <a:endParaRPr lang="en-US"/>
        </a:p>
      </dgm:t>
    </dgm:pt>
    <dgm:pt modelId="{E5560B31-A47C-D845-B44F-5A2373E01543}" type="sibTrans" cxnId="{D9045417-12B5-D24D-9220-C4400CB86966}">
      <dgm:prSet/>
      <dgm:spPr/>
      <dgm:t>
        <a:bodyPr/>
        <a:lstStyle/>
        <a:p>
          <a:endParaRPr lang="en-US"/>
        </a:p>
      </dgm:t>
    </dgm:pt>
    <dgm:pt modelId="{E0D34040-2831-B841-8EF4-098CFD41F62B}">
      <dgm:prSet/>
      <dgm:spPr>
        <a:solidFill>
          <a:schemeClr val="tx1"/>
        </a:solidFill>
        <a:ln w="31750">
          <a:solidFill>
            <a:schemeClr val="accent1"/>
          </a:solidFill>
        </a:ln>
      </dgm:spPr>
      <dgm:t>
        <a:bodyPr/>
        <a:lstStyle/>
        <a:p>
          <a:pPr rtl="0"/>
          <a:r>
            <a:rPr lang="en-US" altLang="zh-CN" b="1" dirty="0">
              <a:solidFill>
                <a:srgbClr val="000000"/>
              </a:solidFill>
              <a:latin typeface="+mj-lt"/>
            </a:rPr>
            <a:t>M</a:t>
          </a:r>
          <a:r>
            <a:rPr lang="en-US" b="1" dirty="0">
              <a:solidFill>
                <a:srgbClr val="000000"/>
              </a:solidFill>
              <a:latin typeface="+mj-lt"/>
            </a:rPr>
            <a:t>ake the system a zombie agent of attack as part of a botnet</a:t>
          </a:r>
        </a:p>
      </dgm:t>
    </dgm:pt>
    <dgm:pt modelId="{36F1641F-23C7-C744-826D-825D0F0AF724}" type="parTrans" cxnId="{F24A7C33-4474-EF4C-B5E8-20B734E59B32}">
      <dgm:prSet/>
      <dgm:spPr/>
      <dgm:t>
        <a:bodyPr/>
        <a:lstStyle/>
        <a:p>
          <a:endParaRPr lang="en-US"/>
        </a:p>
      </dgm:t>
    </dgm:pt>
    <dgm:pt modelId="{E1ACE018-B5EC-FB4E-9519-C17F71B4BA52}" type="sibTrans" cxnId="{F24A7C33-4474-EF4C-B5E8-20B734E59B32}">
      <dgm:prSet/>
      <dgm:spPr/>
      <dgm:t>
        <a:bodyPr/>
        <a:lstStyle/>
        <a:p>
          <a:endParaRPr lang="en-US"/>
        </a:p>
      </dgm:t>
    </dgm:pt>
    <dgm:pt modelId="{9DDCB9DE-A9A0-9645-A82A-E5029ECAE440}">
      <dgm:prSet/>
      <dgm:spPr>
        <a:solidFill>
          <a:schemeClr val="tx1"/>
        </a:solidFill>
        <a:ln w="31750">
          <a:solidFill>
            <a:schemeClr val="accent1"/>
          </a:solidFill>
        </a:ln>
      </dgm:spPr>
      <dgm:t>
        <a:bodyPr/>
        <a:lstStyle/>
        <a:p>
          <a:pPr rtl="0"/>
          <a:r>
            <a:rPr lang="en-US" b="1" dirty="0">
              <a:solidFill>
                <a:srgbClr val="000000"/>
              </a:solidFill>
              <a:latin typeface="+mj-lt"/>
            </a:rPr>
            <a:t>Theft of information from the system/keylogging</a:t>
          </a:r>
        </a:p>
      </dgm:t>
    </dgm:pt>
    <dgm:pt modelId="{5D9EA9D2-A37E-5846-9D40-3B01CCA60CBB}" type="parTrans" cxnId="{AB1D9165-FE8D-4343-9D41-8074F2314D3F}">
      <dgm:prSet/>
      <dgm:spPr/>
      <dgm:t>
        <a:bodyPr/>
        <a:lstStyle/>
        <a:p>
          <a:endParaRPr lang="en-US"/>
        </a:p>
      </dgm:t>
    </dgm:pt>
    <dgm:pt modelId="{294A1236-B1D9-8444-B74A-75AEEE2C100D}" type="sibTrans" cxnId="{AB1D9165-FE8D-4343-9D41-8074F2314D3F}">
      <dgm:prSet/>
      <dgm:spPr/>
      <dgm:t>
        <a:bodyPr/>
        <a:lstStyle/>
        <a:p>
          <a:endParaRPr lang="en-US"/>
        </a:p>
      </dgm:t>
    </dgm:pt>
    <dgm:pt modelId="{B878E496-25E1-4C4D-A8DB-898AC4514AEE}">
      <dgm:prSet/>
      <dgm:spPr>
        <a:solidFill>
          <a:schemeClr val="tx1"/>
        </a:solidFill>
        <a:ln w="31750">
          <a:solidFill>
            <a:schemeClr val="accent1"/>
          </a:solidFill>
        </a:ln>
      </dgm:spPr>
      <dgm:t>
        <a:bodyPr/>
        <a:lstStyle/>
        <a:p>
          <a:pPr rtl="0"/>
          <a:r>
            <a:rPr lang="en-US" b="1" dirty="0" err="1">
              <a:solidFill>
                <a:srgbClr val="000000"/>
              </a:solidFill>
              <a:latin typeface="+mj-lt"/>
            </a:rPr>
            <a:t>Stealthing</a:t>
          </a:r>
          <a:r>
            <a:rPr lang="en-US" b="1" dirty="0">
              <a:solidFill>
                <a:srgbClr val="000000"/>
              </a:solidFill>
              <a:latin typeface="+mj-lt"/>
            </a:rPr>
            <a:t>/hiding its presence on the system</a:t>
          </a:r>
        </a:p>
      </dgm:t>
    </dgm:pt>
    <dgm:pt modelId="{2C62600F-D821-084F-9103-A1BE038C768C}" type="parTrans" cxnId="{B9868EF3-4453-B448-B3DB-B7E61AD8AB0F}">
      <dgm:prSet/>
      <dgm:spPr/>
      <dgm:t>
        <a:bodyPr/>
        <a:lstStyle/>
        <a:p>
          <a:endParaRPr lang="en-US"/>
        </a:p>
      </dgm:t>
    </dgm:pt>
    <dgm:pt modelId="{038FB402-4BF5-1A40-ABAA-B8CA9B371B1C}" type="sibTrans" cxnId="{B9868EF3-4453-B448-B3DB-B7E61AD8AB0F}">
      <dgm:prSet/>
      <dgm:spPr/>
      <dgm:t>
        <a:bodyPr/>
        <a:lstStyle/>
        <a:p>
          <a:endParaRPr lang="en-US"/>
        </a:p>
      </dgm:t>
    </dgm:pt>
    <dgm:pt modelId="{C8B8AFBD-627E-A44A-99BD-BBE9A4D09CFE}" type="pres">
      <dgm:prSet presAssocID="{066970FE-BEA6-F248-BA16-6BBFE39827E6}" presName="outerComposite" presStyleCnt="0">
        <dgm:presLayoutVars>
          <dgm:chMax val="5"/>
          <dgm:dir/>
          <dgm:resizeHandles val="exact"/>
        </dgm:presLayoutVars>
      </dgm:prSet>
      <dgm:spPr/>
    </dgm:pt>
    <dgm:pt modelId="{0C47146B-704F-9642-9300-69D6D6CBD721}" type="pres">
      <dgm:prSet presAssocID="{066970FE-BEA6-F248-BA16-6BBFE39827E6}" presName="dummyMaxCanvas" presStyleCnt="0">
        <dgm:presLayoutVars/>
      </dgm:prSet>
      <dgm:spPr/>
    </dgm:pt>
    <dgm:pt modelId="{FC5FD0E3-FBE9-BB4E-B9F2-7CFB5CE96A87}" type="pres">
      <dgm:prSet presAssocID="{066970FE-BEA6-F248-BA16-6BBFE39827E6}" presName="TwoNodes_1" presStyleLbl="node1" presStyleIdx="0" presStyleCnt="2">
        <dgm:presLayoutVars>
          <dgm:bulletEnabled val="1"/>
        </dgm:presLayoutVars>
      </dgm:prSet>
      <dgm:spPr/>
    </dgm:pt>
    <dgm:pt modelId="{3ECACCE1-EF07-354C-99D4-063260E87601}" type="pres">
      <dgm:prSet presAssocID="{066970FE-BEA6-F248-BA16-6BBFE39827E6}" presName="TwoNodes_2" presStyleLbl="node1" presStyleIdx="1" presStyleCnt="2">
        <dgm:presLayoutVars>
          <dgm:bulletEnabled val="1"/>
        </dgm:presLayoutVars>
      </dgm:prSet>
      <dgm:spPr/>
    </dgm:pt>
    <dgm:pt modelId="{4536DF15-D0CA-DF4B-8A6D-36DEA7155168}" type="pres">
      <dgm:prSet presAssocID="{066970FE-BEA6-F248-BA16-6BBFE39827E6}" presName="TwoConn_1-2" presStyleLbl="fgAccFollowNode1" presStyleIdx="0" presStyleCnt="1" custScaleX="19835" custScaleY="35367">
        <dgm:presLayoutVars>
          <dgm:bulletEnabled val="1"/>
        </dgm:presLayoutVars>
      </dgm:prSet>
      <dgm:spPr/>
    </dgm:pt>
    <dgm:pt modelId="{96EA7B3F-A704-2548-8220-860DDE530FE5}" type="pres">
      <dgm:prSet presAssocID="{066970FE-BEA6-F248-BA16-6BBFE39827E6}" presName="TwoNodes_1_text" presStyleLbl="node1" presStyleIdx="1" presStyleCnt="2">
        <dgm:presLayoutVars>
          <dgm:bulletEnabled val="1"/>
        </dgm:presLayoutVars>
      </dgm:prSet>
      <dgm:spPr/>
    </dgm:pt>
    <dgm:pt modelId="{7E7F809E-FA9A-C243-9443-B64EC18E4E96}" type="pres">
      <dgm:prSet presAssocID="{066970FE-BEA6-F248-BA16-6BBFE39827E6}" presName="TwoNodes_2_text" presStyleLbl="node1" presStyleIdx="1" presStyleCnt="2">
        <dgm:presLayoutVars>
          <dgm:bulletEnabled val="1"/>
        </dgm:presLayoutVars>
      </dgm:prSet>
      <dgm:spPr/>
    </dgm:pt>
  </dgm:ptLst>
  <dgm:cxnLst>
    <dgm:cxn modelId="{DCDE7B08-6686-1946-BC3B-D1DE2CD5EEC7}" type="presOf" srcId="{61ED182A-5E66-274B-971F-81E8FD5AA91B}" destId="{7E7F809E-FA9A-C243-9443-B64EC18E4E96}" srcOrd="1" destOrd="0" presId="urn:microsoft.com/office/officeart/2005/8/layout/vProcess5"/>
    <dgm:cxn modelId="{65154C14-C1C3-934B-B2F8-917D7879B7BE}" type="presOf" srcId="{9DDCB9DE-A9A0-9645-A82A-E5029ECAE440}" destId="{7E7F809E-FA9A-C243-9443-B64EC18E4E96}" srcOrd="1" destOrd="3" presId="urn:microsoft.com/office/officeart/2005/8/layout/vProcess5"/>
    <dgm:cxn modelId="{124EB415-17C5-244E-8912-E3F6640C0283}" srcId="{1EDFE6E1-C82B-DA44-8558-141CD94721DD}" destId="{D19A4C48-1958-C748-B5F6-E379E8FE43B0}" srcOrd="2" destOrd="0" parTransId="{193F9AD7-7E61-4745-BD45-E1D801462CFA}" sibTransId="{381542CA-3714-564E-84B5-034664C4A52E}"/>
    <dgm:cxn modelId="{D9045417-12B5-D24D-9220-C4400CB86966}" srcId="{61ED182A-5E66-274B-971F-81E8FD5AA91B}" destId="{C2E171B6-4103-0E4D-AB52-97DBE2C72340}" srcOrd="0" destOrd="0" parTransId="{D575A17A-7D62-914F-AD53-5A382A299105}" sibTransId="{E5560B31-A47C-D845-B44F-5A2373E01543}"/>
    <dgm:cxn modelId="{1AE18E1B-58EF-C040-A8D3-8D6FB5F53CFF}" type="presOf" srcId="{E0D34040-2831-B841-8EF4-098CFD41F62B}" destId="{7E7F809E-FA9A-C243-9443-B64EC18E4E96}" srcOrd="1" destOrd="2" presId="urn:microsoft.com/office/officeart/2005/8/layout/vProcess5"/>
    <dgm:cxn modelId="{A8EB9E1D-A895-DF40-9915-410EE883C82A}" type="presOf" srcId="{066970FE-BEA6-F248-BA16-6BBFE39827E6}" destId="{C8B8AFBD-627E-A44A-99BD-BBE9A4D09CFE}" srcOrd="0" destOrd="0" presId="urn:microsoft.com/office/officeart/2005/8/layout/vProcess5"/>
    <dgm:cxn modelId="{79757A2D-BAF6-514E-AAF6-C535E59A776F}" type="presOf" srcId="{B878E496-25E1-4C4D-A8DB-898AC4514AEE}" destId="{3ECACCE1-EF07-354C-99D4-063260E87601}" srcOrd="0" destOrd="4" presId="urn:microsoft.com/office/officeart/2005/8/layout/vProcess5"/>
    <dgm:cxn modelId="{F24A7C33-4474-EF4C-B5E8-20B734E59B32}" srcId="{61ED182A-5E66-274B-971F-81E8FD5AA91B}" destId="{E0D34040-2831-B841-8EF4-098CFD41F62B}" srcOrd="1" destOrd="0" parTransId="{36F1641F-23C7-C744-826D-825D0F0AF724}" sibTransId="{E1ACE018-B5EC-FB4E-9519-C17F71B4BA52}"/>
    <dgm:cxn modelId="{F8616244-64B5-854B-A8E7-3A19587E410D}" type="presOf" srcId="{C2E171B6-4103-0E4D-AB52-97DBE2C72340}" destId="{3ECACCE1-EF07-354C-99D4-063260E87601}" srcOrd="0" destOrd="1" presId="urn:microsoft.com/office/officeart/2005/8/layout/vProcess5"/>
    <dgm:cxn modelId="{AB1D9165-FE8D-4343-9D41-8074F2314D3F}" srcId="{61ED182A-5E66-274B-971F-81E8FD5AA91B}" destId="{9DDCB9DE-A9A0-9645-A82A-E5029ECAE440}" srcOrd="2" destOrd="0" parTransId="{5D9EA9D2-A37E-5846-9D40-3B01CCA60CBB}" sibTransId="{294A1236-B1D9-8444-B74A-75AEEE2C100D}"/>
    <dgm:cxn modelId="{2110D174-5622-2041-B056-7B3C71290130}" type="presOf" srcId="{61ED182A-5E66-274B-971F-81E8FD5AA91B}" destId="{3ECACCE1-EF07-354C-99D4-063260E87601}" srcOrd="0" destOrd="0" presId="urn:microsoft.com/office/officeart/2005/8/layout/vProcess5"/>
    <dgm:cxn modelId="{1AA66256-9115-C646-B2BE-4A3AD63F7AF9}" srcId="{066970FE-BEA6-F248-BA16-6BBFE39827E6}" destId="{61ED182A-5E66-274B-971F-81E8FD5AA91B}" srcOrd="1" destOrd="0" parTransId="{37742A7C-F950-374D-A723-5537754B3A28}" sibTransId="{A0DDDB96-9854-6646-82B3-B221ACE3196E}"/>
    <dgm:cxn modelId="{8B551158-FDA8-DF4B-A203-DE7684C4832E}" type="presOf" srcId="{D19A4C48-1958-C748-B5F6-E379E8FE43B0}" destId="{96EA7B3F-A704-2548-8220-860DDE530FE5}" srcOrd="1" destOrd="3" presId="urn:microsoft.com/office/officeart/2005/8/layout/vProcess5"/>
    <dgm:cxn modelId="{5BC8FE7B-FBAB-DB42-807A-7D9BAA6E209C}" type="presOf" srcId="{9DDCB9DE-A9A0-9645-A82A-E5029ECAE440}" destId="{3ECACCE1-EF07-354C-99D4-063260E87601}" srcOrd="0" destOrd="3" presId="urn:microsoft.com/office/officeart/2005/8/layout/vProcess5"/>
    <dgm:cxn modelId="{5965AE87-0FB4-EA44-B5CA-1AD1FC3CA533}" type="presOf" srcId="{E0D34040-2831-B841-8EF4-098CFD41F62B}" destId="{3ECACCE1-EF07-354C-99D4-063260E87601}" srcOrd="0" destOrd="2" presId="urn:microsoft.com/office/officeart/2005/8/layout/vProcess5"/>
    <dgm:cxn modelId="{C39CD192-9BA8-3746-81B4-488D7C8A80BB}" type="presOf" srcId="{D19A4C48-1958-C748-B5F6-E379E8FE43B0}" destId="{FC5FD0E3-FBE9-BB4E-B9F2-7CFB5CE96A87}" srcOrd="0" destOrd="3" presId="urn:microsoft.com/office/officeart/2005/8/layout/vProcess5"/>
    <dgm:cxn modelId="{96C0B9A4-DC40-2145-BB81-659BF3CB032E}" srcId="{1EDFE6E1-C82B-DA44-8558-141CD94721DD}" destId="{A379D6C5-4FB4-E045-A0BF-413B3BA6A84B}" srcOrd="0" destOrd="0" parTransId="{EEAEA82A-3E0A-B04A-97CE-923CB680A732}" sibTransId="{0F7C3EB6-65E5-2F4D-9F39-85101018AEB8}"/>
    <dgm:cxn modelId="{626179AE-2A7E-7545-94CA-CC1319940A12}" type="presOf" srcId="{A379D6C5-4FB4-E045-A0BF-413B3BA6A84B}" destId="{96EA7B3F-A704-2548-8220-860DDE530FE5}" srcOrd="1" destOrd="1" presId="urn:microsoft.com/office/officeart/2005/8/layout/vProcess5"/>
    <dgm:cxn modelId="{679019B7-AB10-AC49-9F70-C589CED0585E}" type="presOf" srcId="{432935C9-4A6C-0E41-8E7B-11E9E7A0D455}" destId="{4536DF15-D0CA-DF4B-8A6D-36DEA7155168}" srcOrd="0" destOrd="0" presId="urn:microsoft.com/office/officeart/2005/8/layout/vProcess5"/>
    <dgm:cxn modelId="{6A220AC6-D7A0-8241-A418-DDD05CE8A7BD}" type="presOf" srcId="{B878E496-25E1-4C4D-A8DB-898AC4514AEE}" destId="{7E7F809E-FA9A-C243-9443-B64EC18E4E96}" srcOrd="1" destOrd="4" presId="urn:microsoft.com/office/officeart/2005/8/layout/vProcess5"/>
    <dgm:cxn modelId="{2AD88ED0-F963-9D44-9437-877096668BF0}" srcId="{1EDFE6E1-C82B-DA44-8558-141CD94721DD}" destId="{62580E13-8082-9845-BBE4-64BC096116A8}" srcOrd="1" destOrd="0" parTransId="{4DB41095-168E-6E42-9729-6103DF00EE7C}" sibTransId="{CAD9A498-D150-BC4B-97F6-8E2097A7D6BF}"/>
    <dgm:cxn modelId="{9F3DBCDB-0EE5-9F40-A3AA-EB2EF20AE738}" type="presOf" srcId="{1EDFE6E1-C82B-DA44-8558-141CD94721DD}" destId="{96EA7B3F-A704-2548-8220-860DDE530FE5}" srcOrd="1" destOrd="0" presId="urn:microsoft.com/office/officeart/2005/8/layout/vProcess5"/>
    <dgm:cxn modelId="{40C7B5E2-E133-A640-87CA-3B650228F9D7}" type="presOf" srcId="{62580E13-8082-9845-BBE4-64BC096116A8}" destId="{96EA7B3F-A704-2548-8220-860DDE530FE5}" srcOrd="1" destOrd="2" presId="urn:microsoft.com/office/officeart/2005/8/layout/vProcess5"/>
    <dgm:cxn modelId="{2FAE10F0-8DE3-D64D-B524-542DBEC1E922}" srcId="{066970FE-BEA6-F248-BA16-6BBFE39827E6}" destId="{1EDFE6E1-C82B-DA44-8558-141CD94721DD}" srcOrd="0" destOrd="0" parTransId="{077E4F26-988C-BE43-91CC-2B922B07C1E8}" sibTransId="{432935C9-4A6C-0E41-8E7B-11E9E7A0D455}"/>
    <dgm:cxn modelId="{47A756F0-08EF-3847-BDCC-773A48053CC2}" type="presOf" srcId="{A379D6C5-4FB4-E045-A0BF-413B3BA6A84B}" destId="{FC5FD0E3-FBE9-BB4E-B9F2-7CFB5CE96A87}" srcOrd="0" destOrd="1" presId="urn:microsoft.com/office/officeart/2005/8/layout/vProcess5"/>
    <dgm:cxn modelId="{296BE4F0-8860-AD4D-9E34-C36FE15BA066}" type="presOf" srcId="{1EDFE6E1-C82B-DA44-8558-141CD94721DD}" destId="{FC5FD0E3-FBE9-BB4E-B9F2-7CFB5CE96A87}" srcOrd="0" destOrd="0" presId="urn:microsoft.com/office/officeart/2005/8/layout/vProcess5"/>
    <dgm:cxn modelId="{6A028CF3-70A4-8B44-AE04-AD8B9750DF83}" type="presOf" srcId="{62580E13-8082-9845-BBE4-64BC096116A8}" destId="{FC5FD0E3-FBE9-BB4E-B9F2-7CFB5CE96A87}" srcOrd="0" destOrd="2" presId="urn:microsoft.com/office/officeart/2005/8/layout/vProcess5"/>
    <dgm:cxn modelId="{B9868EF3-4453-B448-B3DB-B7E61AD8AB0F}" srcId="{61ED182A-5E66-274B-971F-81E8FD5AA91B}" destId="{B878E496-25E1-4C4D-A8DB-898AC4514AEE}" srcOrd="3" destOrd="0" parTransId="{2C62600F-D821-084F-9103-A1BE038C768C}" sibTransId="{038FB402-4BF5-1A40-ABAA-B8CA9B371B1C}"/>
    <dgm:cxn modelId="{7C0740FD-AB1A-B94F-995A-11C57064B85E}" type="presOf" srcId="{C2E171B6-4103-0E4D-AB52-97DBE2C72340}" destId="{7E7F809E-FA9A-C243-9443-B64EC18E4E96}" srcOrd="1" destOrd="1" presId="urn:microsoft.com/office/officeart/2005/8/layout/vProcess5"/>
    <dgm:cxn modelId="{AE4EA77B-26BA-A440-AC56-E1FEE844F828}" type="presParOf" srcId="{C8B8AFBD-627E-A44A-99BD-BBE9A4D09CFE}" destId="{0C47146B-704F-9642-9300-69D6D6CBD721}" srcOrd="0" destOrd="0" presId="urn:microsoft.com/office/officeart/2005/8/layout/vProcess5"/>
    <dgm:cxn modelId="{C54D5622-C185-9941-9167-7F35FF9FC6A2}" type="presParOf" srcId="{C8B8AFBD-627E-A44A-99BD-BBE9A4D09CFE}" destId="{FC5FD0E3-FBE9-BB4E-B9F2-7CFB5CE96A87}" srcOrd="1" destOrd="0" presId="urn:microsoft.com/office/officeart/2005/8/layout/vProcess5"/>
    <dgm:cxn modelId="{DA969CC7-6041-DF4E-8912-27399E10FCB4}" type="presParOf" srcId="{C8B8AFBD-627E-A44A-99BD-BBE9A4D09CFE}" destId="{3ECACCE1-EF07-354C-99D4-063260E87601}" srcOrd="2" destOrd="0" presId="urn:microsoft.com/office/officeart/2005/8/layout/vProcess5"/>
    <dgm:cxn modelId="{3D90427C-EEA1-0F4C-9AE8-36050F218436}" type="presParOf" srcId="{C8B8AFBD-627E-A44A-99BD-BBE9A4D09CFE}" destId="{4536DF15-D0CA-DF4B-8A6D-36DEA7155168}" srcOrd="3" destOrd="0" presId="urn:microsoft.com/office/officeart/2005/8/layout/vProcess5"/>
    <dgm:cxn modelId="{7967F6D5-6CD9-CD46-A631-8D424D396BC6}" type="presParOf" srcId="{C8B8AFBD-627E-A44A-99BD-BBE9A4D09CFE}" destId="{96EA7B3F-A704-2548-8220-860DDE530FE5}" srcOrd="4" destOrd="0" presId="urn:microsoft.com/office/officeart/2005/8/layout/vProcess5"/>
    <dgm:cxn modelId="{443779EF-5EC6-1D4B-941C-277A7ACDE4AD}" type="presParOf" srcId="{C8B8AFBD-627E-A44A-99BD-BBE9A4D09CFE}" destId="{7E7F809E-FA9A-C243-9443-B64EC18E4E96}"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21F9D88-2E06-DF41-8369-B191662882C6}"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57C5BCE-2EA8-7643-A788-F8A31BCF0732}">
      <dgm:prSet phldrT="[Text]" custT="1"/>
      <dgm:spPr>
        <a:solidFill>
          <a:schemeClr val="tx1"/>
        </a:solidFill>
      </dgm:spPr>
      <dgm:t>
        <a:bodyPr/>
        <a:lstStyle/>
        <a:p>
          <a:r>
            <a:rPr lang="en-US" sz="3200" b="1" dirty="0"/>
            <a:t>Ingress monitors</a:t>
          </a:r>
        </a:p>
      </dgm:t>
    </dgm:pt>
    <dgm:pt modelId="{B105AEE0-47F4-3D48-969D-317C7117E75D}" type="parTrans" cxnId="{459ED126-3223-3F4F-86DF-B3FDB9AF7B35}">
      <dgm:prSet/>
      <dgm:spPr/>
      <dgm:t>
        <a:bodyPr/>
        <a:lstStyle/>
        <a:p>
          <a:endParaRPr lang="en-US" sz="2000"/>
        </a:p>
      </dgm:t>
    </dgm:pt>
    <dgm:pt modelId="{1571D731-AFF1-1A49-9F0E-4C59752B6C95}" type="sibTrans" cxnId="{459ED126-3223-3F4F-86DF-B3FDB9AF7B35}">
      <dgm:prSet/>
      <dgm:spPr/>
      <dgm:t>
        <a:bodyPr/>
        <a:lstStyle/>
        <a:p>
          <a:endParaRPr lang="en-US" sz="2000"/>
        </a:p>
      </dgm:t>
    </dgm:pt>
    <dgm:pt modelId="{6DA376A2-1149-3445-A29B-2D1A0269852D}">
      <dgm:prSet custT="1"/>
      <dgm:spPr>
        <a:solidFill>
          <a:schemeClr val="accent5"/>
        </a:solidFill>
        <a:ln>
          <a:solidFill>
            <a:schemeClr val="bg1"/>
          </a:solidFill>
        </a:ln>
      </dgm:spPr>
      <dgm:t>
        <a:bodyPr/>
        <a:lstStyle/>
        <a:p>
          <a:r>
            <a:rPr lang="en-US" sz="1600" b="1" dirty="0">
              <a:solidFill>
                <a:schemeClr val="bg1"/>
              </a:solidFill>
            </a:rPr>
            <a:t>Located at the border between the enterprise network and the Internet </a:t>
          </a:r>
        </a:p>
      </dgm:t>
    </dgm:pt>
    <dgm:pt modelId="{872FA437-8FA9-2248-AF0B-4FDB69AEA76F}" type="parTrans" cxnId="{82093B57-B99B-964B-A830-834040698374}">
      <dgm:prSet/>
      <dgm:spPr/>
      <dgm:t>
        <a:bodyPr/>
        <a:lstStyle/>
        <a:p>
          <a:endParaRPr lang="en-US" sz="2000"/>
        </a:p>
      </dgm:t>
    </dgm:pt>
    <dgm:pt modelId="{D7972775-98EF-CD4E-9B91-7F1C29A8567D}" type="sibTrans" cxnId="{82093B57-B99B-964B-A830-834040698374}">
      <dgm:prSet/>
      <dgm:spPr/>
      <dgm:t>
        <a:bodyPr/>
        <a:lstStyle/>
        <a:p>
          <a:endParaRPr lang="en-US" sz="2000"/>
        </a:p>
      </dgm:t>
    </dgm:pt>
    <dgm:pt modelId="{B450FF1C-92FE-384D-BE9C-A82D6DE95DEF}">
      <dgm:prSet custT="1"/>
      <dgm:spPr>
        <a:solidFill>
          <a:schemeClr val="accent5"/>
        </a:solidFill>
        <a:ln>
          <a:solidFill>
            <a:schemeClr val="bg1"/>
          </a:solidFill>
        </a:ln>
      </dgm:spPr>
      <dgm:t>
        <a:bodyPr/>
        <a:lstStyle/>
        <a:p>
          <a:r>
            <a:rPr lang="en-US" sz="1600" b="1" dirty="0">
              <a:solidFill>
                <a:schemeClr val="bg1"/>
              </a:solidFill>
            </a:rPr>
            <a:t>E.g., a honeypot captures incoming malware traffic as incoming traffic to unused local IP addresses</a:t>
          </a:r>
        </a:p>
      </dgm:t>
    </dgm:pt>
    <dgm:pt modelId="{C2C9ADD8-2861-6D42-AD74-2DFCCCE68D2A}" type="parTrans" cxnId="{8E6691DA-A865-9A43-BF53-0FA0C21DCD41}">
      <dgm:prSet/>
      <dgm:spPr/>
      <dgm:t>
        <a:bodyPr/>
        <a:lstStyle/>
        <a:p>
          <a:endParaRPr lang="en-US" sz="2000"/>
        </a:p>
      </dgm:t>
    </dgm:pt>
    <dgm:pt modelId="{64C5A7A0-F99F-0040-AA5F-160113CDDA58}" type="sibTrans" cxnId="{8E6691DA-A865-9A43-BF53-0FA0C21DCD41}">
      <dgm:prSet/>
      <dgm:spPr/>
      <dgm:t>
        <a:bodyPr/>
        <a:lstStyle/>
        <a:p>
          <a:endParaRPr lang="en-US" sz="2000"/>
        </a:p>
      </dgm:t>
    </dgm:pt>
    <dgm:pt modelId="{812FADF3-D6BF-5440-A991-16BAC70C22CA}">
      <dgm:prSet custT="1"/>
      <dgm:spPr>
        <a:solidFill>
          <a:schemeClr val="tx1"/>
        </a:solidFill>
      </dgm:spPr>
      <dgm:t>
        <a:bodyPr/>
        <a:lstStyle/>
        <a:p>
          <a:r>
            <a:rPr lang="en-US" sz="3200" b="1" dirty="0"/>
            <a:t>Egress monitors</a:t>
          </a:r>
        </a:p>
      </dgm:t>
    </dgm:pt>
    <dgm:pt modelId="{92117008-5834-DD4B-B6BC-3777204966B7}" type="parTrans" cxnId="{ADF893DF-C41B-3C4D-8229-882F033FF2D8}">
      <dgm:prSet/>
      <dgm:spPr/>
      <dgm:t>
        <a:bodyPr/>
        <a:lstStyle/>
        <a:p>
          <a:endParaRPr lang="en-US" sz="2000"/>
        </a:p>
      </dgm:t>
    </dgm:pt>
    <dgm:pt modelId="{81D7C8A1-93D9-F44A-8370-C2E32EA81B17}" type="sibTrans" cxnId="{ADF893DF-C41B-3C4D-8229-882F033FF2D8}">
      <dgm:prSet/>
      <dgm:spPr/>
      <dgm:t>
        <a:bodyPr/>
        <a:lstStyle/>
        <a:p>
          <a:endParaRPr lang="en-US" sz="2000"/>
        </a:p>
      </dgm:t>
    </dgm:pt>
    <dgm:pt modelId="{6DFAD406-5842-6A46-8D7C-1804FA5F54F8}">
      <dgm:prSet custT="1"/>
      <dgm:spPr>
        <a:solidFill>
          <a:schemeClr val="accent5"/>
        </a:solidFill>
        <a:ln>
          <a:solidFill>
            <a:schemeClr val="bg1"/>
          </a:solidFill>
        </a:ln>
      </dgm:spPr>
      <dgm:t>
        <a:bodyPr/>
        <a:lstStyle/>
        <a:p>
          <a:r>
            <a:rPr lang="en-US" sz="1600" b="1" dirty="0">
              <a:solidFill>
                <a:schemeClr val="bg1"/>
              </a:solidFill>
            </a:rPr>
            <a:t>Located at the border between the enterprise network and the Internet </a:t>
          </a:r>
        </a:p>
      </dgm:t>
    </dgm:pt>
    <dgm:pt modelId="{87BCBA13-290C-6246-8DE6-E90D53206FB2}" type="parTrans" cxnId="{9AB36BAB-03DE-E746-96C2-063DF8D96846}">
      <dgm:prSet/>
      <dgm:spPr/>
      <dgm:t>
        <a:bodyPr/>
        <a:lstStyle/>
        <a:p>
          <a:endParaRPr lang="en-US" sz="2000"/>
        </a:p>
      </dgm:t>
    </dgm:pt>
    <dgm:pt modelId="{47C2A4E9-DC6B-724E-9027-B561811E9C2A}" type="sibTrans" cxnId="{9AB36BAB-03DE-E746-96C2-063DF8D96846}">
      <dgm:prSet/>
      <dgm:spPr/>
      <dgm:t>
        <a:bodyPr/>
        <a:lstStyle/>
        <a:p>
          <a:endParaRPr lang="en-US" sz="2000"/>
        </a:p>
      </dgm:t>
    </dgm:pt>
    <dgm:pt modelId="{D148498D-FF0D-AA47-BDA7-FCF6CE5352DE}">
      <dgm:prSet custT="1"/>
      <dgm:spPr>
        <a:solidFill>
          <a:schemeClr val="accent5"/>
        </a:solidFill>
        <a:ln>
          <a:solidFill>
            <a:schemeClr val="bg1"/>
          </a:solidFill>
        </a:ln>
      </dgm:spPr>
      <dgm:t>
        <a:bodyPr/>
        <a:lstStyle/>
        <a:p>
          <a:r>
            <a:rPr lang="en-US" sz="1600" b="1" dirty="0">
              <a:solidFill>
                <a:schemeClr val="bg1"/>
              </a:solidFill>
            </a:rPr>
            <a:t>Monitors outgoing traffic for signs of scanning or other suspicious behavior</a:t>
          </a:r>
        </a:p>
      </dgm:t>
    </dgm:pt>
    <dgm:pt modelId="{374C135A-B404-1941-83A5-C38AA5CCA7F8}" type="parTrans" cxnId="{569549D8-660A-1440-8063-4EEBFFC6488F}">
      <dgm:prSet/>
      <dgm:spPr/>
      <dgm:t>
        <a:bodyPr/>
        <a:lstStyle/>
        <a:p>
          <a:endParaRPr lang="en-US" sz="2000"/>
        </a:p>
      </dgm:t>
    </dgm:pt>
    <dgm:pt modelId="{2DC6981A-58E9-5644-85E7-B02DCB9F2BB8}" type="sibTrans" cxnId="{569549D8-660A-1440-8063-4EEBFFC6488F}">
      <dgm:prSet/>
      <dgm:spPr/>
      <dgm:t>
        <a:bodyPr/>
        <a:lstStyle/>
        <a:p>
          <a:endParaRPr lang="en-US" sz="2000"/>
        </a:p>
      </dgm:t>
    </dgm:pt>
    <dgm:pt modelId="{AA2ABC48-FC2E-E648-A2C2-800CDFA5F985}" type="pres">
      <dgm:prSet presAssocID="{821F9D88-2E06-DF41-8369-B191662882C6}" presName="theList" presStyleCnt="0">
        <dgm:presLayoutVars>
          <dgm:dir/>
          <dgm:animLvl val="lvl"/>
          <dgm:resizeHandles val="exact"/>
        </dgm:presLayoutVars>
      </dgm:prSet>
      <dgm:spPr/>
    </dgm:pt>
    <dgm:pt modelId="{36AE751B-84EA-0747-A33F-AAA8E8DDF878}" type="pres">
      <dgm:prSet presAssocID="{857C5BCE-2EA8-7643-A788-F8A31BCF0732}" presName="compNode" presStyleCnt="0"/>
      <dgm:spPr/>
    </dgm:pt>
    <dgm:pt modelId="{DCE25E27-D72D-0642-AF8D-D59EE600A8A6}" type="pres">
      <dgm:prSet presAssocID="{857C5BCE-2EA8-7643-A788-F8A31BCF0732}" presName="aNode" presStyleLbl="bgShp" presStyleIdx="0" presStyleCnt="2"/>
      <dgm:spPr/>
    </dgm:pt>
    <dgm:pt modelId="{92E7900E-54A2-9C41-8A73-CA7E75155ED1}" type="pres">
      <dgm:prSet presAssocID="{857C5BCE-2EA8-7643-A788-F8A31BCF0732}" presName="textNode" presStyleLbl="bgShp" presStyleIdx="0" presStyleCnt="2"/>
      <dgm:spPr/>
    </dgm:pt>
    <dgm:pt modelId="{035047D7-ECF9-AB40-9AE0-202050EE7C51}" type="pres">
      <dgm:prSet presAssocID="{857C5BCE-2EA8-7643-A788-F8A31BCF0732}" presName="compChildNode" presStyleCnt="0"/>
      <dgm:spPr/>
    </dgm:pt>
    <dgm:pt modelId="{ACAA6BA4-F1CC-6D48-AF52-CB7EA74DE6E6}" type="pres">
      <dgm:prSet presAssocID="{857C5BCE-2EA8-7643-A788-F8A31BCF0732}" presName="theInnerList" presStyleCnt="0"/>
      <dgm:spPr/>
    </dgm:pt>
    <dgm:pt modelId="{4298F018-B8EE-4944-8F10-2BB9C0F91D51}" type="pres">
      <dgm:prSet presAssocID="{6DA376A2-1149-3445-A29B-2D1A0269852D}" presName="childNode" presStyleLbl="node1" presStyleIdx="0" presStyleCnt="4">
        <dgm:presLayoutVars>
          <dgm:bulletEnabled val="1"/>
        </dgm:presLayoutVars>
      </dgm:prSet>
      <dgm:spPr/>
    </dgm:pt>
    <dgm:pt modelId="{02AC8F82-4743-F644-848D-59E19CF03E43}" type="pres">
      <dgm:prSet presAssocID="{6DA376A2-1149-3445-A29B-2D1A0269852D}" presName="aSpace2" presStyleCnt="0"/>
      <dgm:spPr/>
    </dgm:pt>
    <dgm:pt modelId="{1F641F22-F0BF-C649-8A66-6DBF3453F8AD}" type="pres">
      <dgm:prSet presAssocID="{B450FF1C-92FE-384D-BE9C-A82D6DE95DEF}" presName="childNode" presStyleLbl="node1" presStyleIdx="1" presStyleCnt="4">
        <dgm:presLayoutVars>
          <dgm:bulletEnabled val="1"/>
        </dgm:presLayoutVars>
      </dgm:prSet>
      <dgm:spPr/>
    </dgm:pt>
    <dgm:pt modelId="{96376EEE-5BA7-BE43-9F07-FFC77B4110C7}" type="pres">
      <dgm:prSet presAssocID="{857C5BCE-2EA8-7643-A788-F8A31BCF0732}" presName="aSpace" presStyleCnt="0"/>
      <dgm:spPr/>
    </dgm:pt>
    <dgm:pt modelId="{327D953C-C43C-C548-A5CE-651ABEB980D6}" type="pres">
      <dgm:prSet presAssocID="{812FADF3-D6BF-5440-A991-16BAC70C22CA}" presName="compNode" presStyleCnt="0"/>
      <dgm:spPr/>
    </dgm:pt>
    <dgm:pt modelId="{1748A2BC-C0AF-7249-BEFC-3EBC8E632AD1}" type="pres">
      <dgm:prSet presAssocID="{812FADF3-D6BF-5440-A991-16BAC70C22CA}" presName="aNode" presStyleLbl="bgShp" presStyleIdx="1" presStyleCnt="2"/>
      <dgm:spPr/>
    </dgm:pt>
    <dgm:pt modelId="{943F34FC-7AAF-EA40-8115-1BF88D6F9901}" type="pres">
      <dgm:prSet presAssocID="{812FADF3-D6BF-5440-A991-16BAC70C22CA}" presName="textNode" presStyleLbl="bgShp" presStyleIdx="1" presStyleCnt="2"/>
      <dgm:spPr/>
    </dgm:pt>
    <dgm:pt modelId="{C06F248C-D0DD-D04B-990C-65275A532651}" type="pres">
      <dgm:prSet presAssocID="{812FADF3-D6BF-5440-A991-16BAC70C22CA}" presName="compChildNode" presStyleCnt="0"/>
      <dgm:spPr/>
    </dgm:pt>
    <dgm:pt modelId="{6340A26E-49C3-824A-AE23-780D38AB79FE}" type="pres">
      <dgm:prSet presAssocID="{812FADF3-D6BF-5440-A991-16BAC70C22CA}" presName="theInnerList" presStyleCnt="0"/>
      <dgm:spPr/>
    </dgm:pt>
    <dgm:pt modelId="{729B7C7C-47B3-F544-89C8-D914FF0C3DF8}" type="pres">
      <dgm:prSet presAssocID="{6DFAD406-5842-6A46-8D7C-1804FA5F54F8}" presName="childNode" presStyleLbl="node1" presStyleIdx="2" presStyleCnt="4" custScaleX="105111" custScaleY="109238">
        <dgm:presLayoutVars>
          <dgm:bulletEnabled val="1"/>
        </dgm:presLayoutVars>
      </dgm:prSet>
      <dgm:spPr/>
    </dgm:pt>
    <dgm:pt modelId="{50E9D80A-D1F3-854A-9182-59C10A696A46}" type="pres">
      <dgm:prSet presAssocID="{6DFAD406-5842-6A46-8D7C-1804FA5F54F8}" presName="aSpace2" presStyleCnt="0"/>
      <dgm:spPr/>
    </dgm:pt>
    <dgm:pt modelId="{4FD7667B-FD88-9247-AEF5-8020748D5EB0}" type="pres">
      <dgm:prSet presAssocID="{D148498D-FF0D-AA47-BDA7-FCF6CE5352DE}" presName="childNode" presStyleLbl="node1" presStyleIdx="3" presStyleCnt="4" custScaleX="113091" custScaleY="99416">
        <dgm:presLayoutVars>
          <dgm:bulletEnabled val="1"/>
        </dgm:presLayoutVars>
      </dgm:prSet>
      <dgm:spPr/>
    </dgm:pt>
  </dgm:ptLst>
  <dgm:cxnLst>
    <dgm:cxn modelId="{CA794109-8951-1543-B800-5F856462D74C}" type="presOf" srcId="{D148498D-FF0D-AA47-BDA7-FCF6CE5352DE}" destId="{4FD7667B-FD88-9247-AEF5-8020748D5EB0}" srcOrd="0" destOrd="0" presId="urn:microsoft.com/office/officeart/2005/8/layout/lProcess2"/>
    <dgm:cxn modelId="{FEEFB816-9E4E-154E-9C26-E9AD21B5A7E7}" type="presOf" srcId="{6DFAD406-5842-6A46-8D7C-1804FA5F54F8}" destId="{729B7C7C-47B3-F544-89C8-D914FF0C3DF8}" srcOrd="0" destOrd="0" presId="urn:microsoft.com/office/officeart/2005/8/layout/lProcess2"/>
    <dgm:cxn modelId="{A68ECC1F-80B5-DA48-B002-A83D19D9E388}" type="presOf" srcId="{857C5BCE-2EA8-7643-A788-F8A31BCF0732}" destId="{DCE25E27-D72D-0642-AF8D-D59EE600A8A6}" srcOrd="0" destOrd="0" presId="urn:microsoft.com/office/officeart/2005/8/layout/lProcess2"/>
    <dgm:cxn modelId="{459ED126-3223-3F4F-86DF-B3FDB9AF7B35}" srcId="{821F9D88-2E06-DF41-8369-B191662882C6}" destId="{857C5BCE-2EA8-7643-A788-F8A31BCF0732}" srcOrd="0" destOrd="0" parTransId="{B105AEE0-47F4-3D48-969D-317C7117E75D}" sibTransId="{1571D731-AFF1-1A49-9F0E-4C59752B6C95}"/>
    <dgm:cxn modelId="{46B18B2E-903B-C044-860F-69F3E94BB1A7}" type="presOf" srcId="{6DA376A2-1149-3445-A29B-2D1A0269852D}" destId="{4298F018-B8EE-4944-8F10-2BB9C0F91D51}" srcOrd="0" destOrd="0" presId="urn:microsoft.com/office/officeart/2005/8/layout/lProcess2"/>
    <dgm:cxn modelId="{3070FF33-BA8C-654B-BA34-A914BA6032A0}" type="presOf" srcId="{821F9D88-2E06-DF41-8369-B191662882C6}" destId="{AA2ABC48-FC2E-E648-A2C2-800CDFA5F985}" srcOrd="0" destOrd="0" presId="urn:microsoft.com/office/officeart/2005/8/layout/lProcess2"/>
    <dgm:cxn modelId="{64F6D462-C776-B84D-B580-C60AA97632F9}" type="presOf" srcId="{812FADF3-D6BF-5440-A991-16BAC70C22CA}" destId="{1748A2BC-C0AF-7249-BEFC-3EBC8E632AD1}" srcOrd="0" destOrd="0" presId="urn:microsoft.com/office/officeart/2005/8/layout/lProcess2"/>
    <dgm:cxn modelId="{E4094571-4F41-C449-BE37-F5F4A87838D9}" type="presOf" srcId="{812FADF3-D6BF-5440-A991-16BAC70C22CA}" destId="{943F34FC-7AAF-EA40-8115-1BF88D6F9901}" srcOrd="1" destOrd="0" presId="urn:microsoft.com/office/officeart/2005/8/layout/lProcess2"/>
    <dgm:cxn modelId="{82093B57-B99B-964B-A830-834040698374}" srcId="{857C5BCE-2EA8-7643-A788-F8A31BCF0732}" destId="{6DA376A2-1149-3445-A29B-2D1A0269852D}" srcOrd="0" destOrd="0" parTransId="{872FA437-8FA9-2248-AF0B-4FDB69AEA76F}" sibTransId="{D7972775-98EF-CD4E-9B91-7F1C29A8567D}"/>
    <dgm:cxn modelId="{F9271681-9584-CA45-8C42-D0F30B801E51}" type="presOf" srcId="{857C5BCE-2EA8-7643-A788-F8A31BCF0732}" destId="{92E7900E-54A2-9C41-8A73-CA7E75155ED1}" srcOrd="1" destOrd="0" presId="urn:microsoft.com/office/officeart/2005/8/layout/lProcess2"/>
    <dgm:cxn modelId="{623B4985-1460-924C-B5B7-D5FD8B02A837}" type="presOf" srcId="{B450FF1C-92FE-384D-BE9C-A82D6DE95DEF}" destId="{1F641F22-F0BF-C649-8A66-6DBF3453F8AD}" srcOrd="0" destOrd="0" presId="urn:microsoft.com/office/officeart/2005/8/layout/lProcess2"/>
    <dgm:cxn modelId="{9AB36BAB-03DE-E746-96C2-063DF8D96846}" srcId="{812FADF3-D6BF-5440-A991-16BAC70C22CA}" destId="{6DFAD406-5842-6A46-8D7C-1804FA5F54F8}" srcOrd="0" destOrd="0" parTransId="{87BCBA13-290C-6246-8DE6-E90D53206FB2}" sibTransId="{47C2A4E9-DC6B-724E-9027-B561811E9C2A}"/>
    <dgm:cxn modelId="{569549D8-660A-1440-8063-4EEBFFC6488F}" srcId="{812FADF3-D6BF-5440-A991-16BAC70C22CA}" destId="{D148498D-FF0D-AA47-BDA7-FCF6CE5352DE}" srcOrd="1" destOrd="0" parTransId="{374C135A-B404-1941-83A5-C38AA5CCA7F8}" sibTransId="{2DC6981A-58E9-5644-85E7-B02DCB9F2BB8}"/>
    <dgm:cxn modelId="{8E6691DA-A865-9A43-BF53-0FA0C21DCD41}" srcId="{857C5BCE-2EA8-7643-A788-F8A31BCF0732}" destId="{B450FF1C-92FE-384D-BE9C-A82D6DE95DEF}" srcOrd="1" destOrd="0" parTransId="{C2C9ADD8-2861-6D42-AD74-2DFCCCE68D2A}" sibTransId="{64C5A7A0-F99F-0040-AA5F-160113CDDA58}"/>
    <dgm:cxn modelId="{ADF893DF-C41B-3C4D-8229-882F033FF2D8}" srcId="{821F9D88-2E06-DF41-8369-B191662882C6}" destId="{812FADF3-D6BF-5440-A991-16BAC70C22CA}" srcOrd="1" destOrd="0" parTransId="{92117008-5834-DD4B-B6BC-3777204966B7}" sibTransId="{81D7C8A1-93D9-F44A-8370-C2E32EA81B17}"/>
    <dgm:cxn modelId="{7898DFE0-C8D5-9247-8F14-69D8642C446E}" type="presParOf" srcId="{AA2ABC48-FC2E-E648-A2C2-800CDFA5F985}" destId="{36AE751B-84EA-0747-A33F-AAA8E8DDF878}" srcOrd="0" destOrd="0" presId="urn:microsoft.com/office/officeart/2005/8/layout/lProcess2"/>
    <dgm:cxn modelId="{C4F5D82C-FB3E-9C46-9C97-D7B8C684C712}" type="presParOf" srcId="{36AE751B-84EA-0747-A33F-AAA8E8DDF878}" destId="{DCE25E27-D72D-0642-AF8D-D59EE600A8A6}" srcOrd="0" destOrd="0" presId="urn:microsoft.com/office/officeart/2005/8/layout/lProcess2"/>
    <dgm:cxn modelId="{340B893F-E20F-E749-A0D9-21DBF960546E}" type="presParOf" srcId="{36AE751B-84EA-0747-A33F-AAA8E8DDF878}" destId="{92E7900E-54A2-9C41-8A73-CA7E75155ED1}" srcOrd="1" destOrd="0" presId="urn:microsoft.com/office/officeart/2005/8/layout/lProcess2"/>
    <dgm:cxn modelId="{22A3E43A-BC87-6440-B18F-4D0A1778ED79}" type="presParOf" srcId="{36AE751B-84EA-0747-A33F-AAA8E8DDF878}" destId="{035047D7-ECF9-AB40-9AE0-202050EE7C51}" srcOrd="2" destOrd="0" presId="urn:microsoft.com/office/officeart/2005/8/layout/lProcess2"/>
    <dgm:cxn modelId="{48B92B9E-A120-E246-8CC3-B94FB716E483}" type="presParOf" srcId="{035047D7-ECF9-AB40-9AE0-202050EE7C51}" destId="{ACAA6BA4-F1CC-6D48-AF52-CB7EA74DE6E6}" srcOrd="0" destOrd="0" presId="urn:microsoft.com/office/officeart/2005/8/layout/lProcess2"/>
    <dgm:cxn modelId="{8FBD8300-E504-984B-B1BB-2FB814D8B4C6}" type="presParOf" srcId="{ACAA6BA4-F1CC-6D48-AF52-CB7EA74DE6E6}" destId="{4298F018-B8EE-4944-8F10-2BB9C0F91D51}" srcOrd="0" destOrd="0" presId="urn:microsoft.com/office/officeart/2005/8/layout/lProcess2"/>
    <dgm:cxn modelId="{A391A2A8-788F-834A-AB36-36DAE803065E}" type="presParOf" srcId="{ACAA6BA4-F1CC-6D48-AF52-CB7EA74DE6E6}" destId="{02AC8F82-4743-F644-848D-59E19CF03E43}" srcOrd="1" destOrd="0" presId="urn:microsoft.com/office/officeart/2005/8/layout/lProcess2"/>
    <dgm:cxn modelId="{041F2FD2-F04A-3D4B-8D97-7B42D8069201}" type="presParOf" srcId="{ACAA6BA4-F1CC-6D48-AF52-CB7EA74DE6E6}" destId="{1F641F22-F0BF-C649-8A66-6DBF3453F8AD}" srcOrd="2" destOrd="0" presId="urn:microsoft.com/office/officeart/2005/8/layout/lProcess2"/>
    <dgm:cxn modelId="{907249DF-5693-0141-838F-13799BA564E9}" type="presParOf" srcId="{AA2ABC48-FC2E-E648-A2C2-800CDFA5F985}" destId="{96376EEE-5BA7-BE43-9F07-FFC77B4110C7}" srcOrd="1" destOrd="0" presId="urn:microsoft.com/office/officeart/2005/8/layout/lProcess2"/>
    <dgm:cxn modelId="{27707433-B73B-F946-B02F-8E5F0193E388}" type="presParOf" srcId="{AA2ABC48-FC2E-E648-A2C2-800CDFA5F985}" destId="{327D953C-C43C-C548-A5CE-651ABEB980D6}" srcOrd="2" destOrd="0" presId="urn:microsoft.com/office/officeart/2005/8/layout/lProcess2"/>
    <dgm:cxn modelId="{35C7DCD5-850D-9443-BA90-0F22439E52AE}" type="presParOf" srcId="{327D953C-C43C-C548-A5CE-651ABEB980D6}" destId="{1748A2BC-C0AF-7249-BEFC-3EBC8E632AD1}" srcOrd="0" destOrd="0" presId="urn:microsoft.com/office/officeart/2005/8/layout/lProcess2"/>
    <dgm:cxn modelId="{4C544083-1625-924E-BC18-77F2AD285AA5}" type="presParOf" srcId="{327D953C-C43C-C548-A5CE-651ABEB980D6}" destId="{943F34FC-7AAF-EA40-8115-1BF88D6F9901}" srcOrd="1" destOrd="0" presId="urn:microsoft.com/office/officeart/2005/8/layout/lProcess2"/>
    <dgm:cxn modelId="{01CCD08B-DC09-B849-A438-1837BD894EFC}" type="presParOf" srcId="{327D953C-C43C-C548-A5CE-651ABEB980D6}" destId="{C06F248C-D0DD-D04B-990C-65275A532651}" srcOrd="2" destOrd="0" presId="urn:microsoft.com/office/officeart/2005/8/layout/lProcess2"/>
    <dgm:cxn modelId="{B0A36E3B-46B9-B14A-9E8E-0D4207244859}" type="presParOf" srcId="{C06F248C-D0DD-D04B-990C-65275A532651}" destId="{6340A26E-49C3-824A-AE23-780D38AB79FE}" srcOrd="0" destOrd="0" presId="urn:microsoft.com/office/officeart/2005/8/layout/lProcess2"/>
    <dgm:cxn modelId="{4561F266-4BFF-8E46-9184-4731A9527DED}" type="presParOf" srcId="{6340A26E-49C3-824A-AE23-780D38AB79FE}" destId="{729B7C7C-47B3-F544-89C8-D914FF0C3DF8}" srcOrd="0" destOrd="0" presId="urn:microsoft.com/office/officeart/2005/8/layout/lProcess2"/>
    <dgm:cxn modelId="{F72DB5C9-B613-AF45-BEFF-2C98BCE36722}" type="presParOf" srcId="{6340A26E-49C3-824A-AE23-780D38AB79FE}" destId="{50E9D80A-D1F3-854A-9182-59C10A696A46}" srcOrd="1" destOrd="0" presId="urn:microsoft.com/office/officeart/2005/8/layout/lProcess2"/>
    <dgm:cxn modelId="{6E72AC49-E1B1-D244-AEEB-E55E2B33EBDF}" type="presParOf" srcId="{6340A26E-49C3-824A-AE23-780D38AB79FE}" destId="{4FD7667B-FD88-9247-AEF5-8020748D5EB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645E09-60FE-E840-912B-2FDF7E021578}"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4479C231-9F56-CF4B-B68C-08A7EFBF47C8}">
      <dgm:prSet phldrT="[Text]" custT="1"/>
      <dgm:spPr/>
      <dgm:t>
        <a:bodyPr/>
        <a:lstStyle/>
        <a:p>
          <a:r>
            <a:rPr lang="en-US" sz="1600" b="1" i="0" dirty="0"/>
            <a:t>Politically motivated attackers</a:t>
          </a:r>
        </a:p>
      </dgm:t>
    </dgm:pt>
    <dgm:pt modelId="{413144AE-3BD5-7440-8BED-46BABAE97B8C}" type="parTrans" cxnId="{BBD87B52-718D-B341-BE35-599245BB6201}">
      <dgm:prSet/>
      <dgm:spPr/>
      <dgm:t>
        <a:bodyPr/>
        <a:lstStyle/>
        <a:p>
          <a:endParaRPr lang="en-US"/>
        </a:p>
      </dgm:t>
    </dgm:pt>
    <dgm:pt modelId="{C4EBAD14-D360-3446-A767-B8C8EF7E077A}" type="sibTrans" cxnId="{BBD87B52-718D-B341-BE35-599245BB6201}">
      <dgm:prSet/>
      <dgm:spPr/>
      <dgm:t>
        <a:bodyPr/>
        <a:lstStyle/>
        <a:p>
          <a:endParaRPr lang="en-US"/>
        </a:p>
      </dgm:t>
    </dgm:pt>
    <dgm:pt modelId="{184E39B6-906E-0641-8B0A-2ACCB080C5DE}">
      <dgm:prSet custT="1"/>
      <dgm:spPr/>
      <dgm:t>
        <a:bodyPr/>
        <a:lstStyle/>
        <a:p>
          <a:r>
            <a:rPr lang="en-US" sz="1600" b="1" i="0" dirty="0"/>
            <a:t>Criminals</a:t>
          </a:r>
        </a:p>
      </dgm:t>
    </dgm:pt>
    <dgm:pt modelId="{B9D9D864-AB41-264B-ACC4-51EB4D11B3FE}" type="parTrans" cxnId="{56E17D15-9709-AB4D-9CCF-6BCC78B0CD60}">
      <dgm:prSet/>
      <dgm:spPr/>
      <dgm:t>
        <a:bodyPr/>
        <a:lstStyle/>
        <a:p>
          <a:endParaRPr lang="en-US"/>
        </a:p>
      </dgm:t>
    </dgm:pt>
    <dgm:pt modelId="{26085DB4-1F80-5642-A25E-21F519FD95D1}" type="sibTrans" cxnId="{56E17D15-9709-AB4D-9CCF-6BCC78B0CD60}">
      <dgm:prSet/>
      <dgm:spPr/>
      <dgm:t>
        <a:bodyPr/>
        <a:lstStyle/>
        <a:p>
          <a:endParaRPr lang="en-US"/>
        </a:p>
      </dgm:t>
    </dgm:pt>
    <dgm:pt modelId="{C0761C54-E711-4D4A-9CEE-53BE5AB43879}">
      <dgm:prSet custT="1"/>
      <dgm:spPr/>
      <dgm:t>
        <a:bodyPr/>
        <a:lstStyle/>
        <a:p>
          <a:r>
            <a:rPr lang="en-US" sz="1600" b="1" i="0" dirty="0"/>
            <a:t>Organized crime</a:t>
          </a:r>
        </a:p>
      </dgm:t>
    </dgm:pt>
    <dgm:pt modelId="{95CEEC57-BF66-4F43-B6A4-A0AC6991F114}" type="parTrans" cxnId="{2828EEF3-3B9A-4C4B-A0BC-2B837D4002C9}">
      <dgm:prSet/>
      <dgm:spPr/>
      <dgm:t>
        <a:bodyPr/>
        <a:lstStyle/>
        <a:p>
          <a:endParaRPr lang="en-US"/>
        </a:p>
      </dgm:t>
    </dgm:pt>
    <dgm:pt modelId="{3164A6BA-5757-0B4B-AC84-EC68A8CD3227}" type="sibTrans" cxnId="{2828EEF3-3B9A-4C4B-A0BC-2B837D4002C9}">
      <dgm:prSet/>
      <dgm:spPr/>
      <dgm:t>
        <a:bodyPr/>
        <a:lstStyle/>
        <a:p>
          <a:endParaRPr lang="en-US"/>
        </a:p>
      </dgm:t>
    </dgm:pt>
    <dgm:pt modelId="{C95CAF38-288E-FC47-81B2-EA67AC088437}">
      <dgm:prSet custT="1"/>
      <dgm:spPr/>
      <dgm:t>
        <a:bodyPr/>
        <a:lstStyle/>
        <a:p>
          <a:r>
            <a:rPr lang="en-US" sz="1600" b="1" i="0" dirty="0"/>
            <a:t>Organizations that sell their services to companies and nations</a:t>
          </a:r>
        </a:p>
      </dgm:t>
    </dgm:pt>
    <dgm:pt modelId="{427132C0-8160-BA43-8F68-3548194CDB79}" type="parTrans" cxnId="{FA0C2C61-EBC7-8948-AAD7-B6BE74E33F26}">
      <dgm:prSet/>
      <dgm:spPr/>
      <dgm:t>
        <a:bodyPr/>
        <a:lstStyle/>
        <a:p>
          <a:endParaRPr lang="en-US"/>
        </a:p>
      </dgm:t>
    </dgm:pt>
    <dgm:pt modelId="{257B10A3-4062-924C-AB49-07C907613012}" type="sibTrans" cxnId="{FA0C2C61-EBC7-8948-AAD7-B6BE74E33F26}">
      <dgm:prSet/>
      <dgm:spPr/>
      <dgm:t>
        <a:bodyPr/>
        <a:lstStyle/>
        <a:p>
          <a:endParaRPr lang="en-US"/>
        </a:p>
      </dgm:t>
    </dgm:pt>
    <dgm:pt modelId="{47F5707C-6AE1-3342-9DE4-F67E6FB1789D}">
      <dgm:prSet custT="1"/>
      <dgm:spPr/>
      <dgm:t>
        <a:bodyPr/>
        <a:lstStyle/>
        <a:p>
          <a:r>
            <a:rPr lang="en-US" sz="1600" b="1" i="0" dirty="0"/>
            <a:t>National government agencies</a:t>
          </a:r>
        </a:p>
      </dgm:t>
    </dgm:pt>
    <dgm:pt modelId="{58F7177C-CBAC-3D45-A044-F0093883DE8A}" type="parTrans" cxnId="{D493CB37-7BB5-FB4B-A5C2-4EAC127D880F}">
      <dgm:prSet/>
      <dgm:spPr/>
      <dgm:t>
        <a:bodyPr/>
        <a:lstStyle/>
        <a:p>
          <a:endParaRPr lang="en-US"/>
        </a:p>
      </dgm:t>
    </dgm:pt>
    <dgm:pt modelId="{4A4D01F6-4422-2E44-A1F7-4E0CC125739F}" type="sibTrans" cxnId="{D493CB37-7BB5-FB4B-A5C2-4EAC127D880F}">
      <dgm:prSet/>
      <dgm:spPr/>
      <dgm:t>
        <a:bodyPr/>
        <a:lstStyle/>
        <a:p>
          <a:endParaRPr lang="en-US"/>
        </a:p>
      </dgm:t>
    </dgm:pt>
    <dgm:pt modelId="{2438AD9D-C31E-F44D-B449-4C106BD101BD}" type="pres">
      <dgm:prSet presAssocID="{DD645E09-60FE-E840-912B-2FDF7E021578}" presName="Name0" presStyleCnt="0">
        <dgm:presLayoutVars>
          <dgm:dir/>
          <dgm:resizeHandles val="exact"/>
        </dgm:presLayoutVars>
      </dgm:prSet>
      <dgm:spPr/>
    </dgm:pt>
    <dgm:pt modelId="{365612A0-DE86-E142-BC0C-7EAA94A75B03}" type="pres">
      <dgm:prSet presAssocID="{4479C231-9F56-CF4B-B68C-08A7EFBF47C8}" presName="Name5" presStyleLbl="vennNode1" presStyleIdx="0" presStyleCnt="5">
        <dgm:presLayoutVars>
          <dgm:bulletEnabled val="1"/>
        </dgm:presLayoutVars>
      </dgm:prSet>
      <dgm:spPr/>
    </dgm:pt>
    <dgm:pt modelId="{E7B554A4-D569-D34B-8164-39487EF76DBE}" type="pres">
      <dgm:prSet presAssocID="{C4EBAD14-D360-3446-A767-B8C8EF7E077A}" presName="space" presStyleCnt="0"/>
      <dgm:spPr/>
    </dgm:pt>
    <dgm:pt modelId="{9E816322-7A2F-434E-84A4-43E5E9550FE9}" type="pres">
      <dgm:prSet presAssocID="{184E39B6-906E-0641-8B0A-2ACCB080C5DE}" presName="Name5" presStyleLbl="vennNode1" presStyleIdx="1" presStyleCnt="5">
        <dgm:presLayoutVars>
          <dgm:bulletEnabled val="1"/>
        </dgm:presLayoutVars>
      </dgm:prSet>
      <dgm:spPr/>
    </dgm:pt>
    <dgm:pt modelId="{8FC5E911-9558-F243-B818-5C20B4947984}" type="pres">
      <dgm:prSet presAssocID="{26085DB4-1F80-5642-A25E-21F519FD95D1}" presName="space" presStyleCnt="0"/>
      <dgm:spPr/>
    </dgm:pt>
    <dgm:pt modelId="{00B567D1-99ED-BD4D-A850-53823C14A7CF}" type="pres">
      <dgm:prSet presAssocID="{C0761C54-E711-4D4A-9CEE-53BE5AB43879}" presName="Name5" presStyleLbl="vennNode1" presStyleIdx="2" presStyleCnt="5">
        <dgm:presLayoutVars>
          <dgm:bulletEnabled val="1"/>
        </dgm:presLayoutVars>
      </dgm:prSet>
      <dgm:spPr/>
    </dgm:pt>
    <dgm:pt modelId="{15ECD5EC-3A4A-E145-BE6B-007234E973B1}" type="pres">
      <dgm:prSet presAssocID="{3164A6BA-5757-0B4B-AC84-EC68A8CD3227}" presName="space" presStyleCnt="0"/>
      <dgm:spPr/>
    </dgm:pt>
    <dgm:pt modelId="{9BD753D9-7681-4E42-B1E9-214B91FB2F80}" type="pres">
      <dgm:prSet presAssocID="{C95CAF38-288E-FC47-81B2-EA67AC088437}" presName="Name5" presStyleLbl="vennNode1" presStyleIdx="3" presStyleCnt="5" custScaleX="118761">
        <dgm:presLayoutVars>
          <dgm:bulletEnabled val="1"/>
        </dgm:presLayoutVars>
      </dgm:prSet>
      <dgm:spPr/>
    </dgm:pt>
    <dgm:pt modelId="{5F66A2C5-0A85-8B46-8CFD-02A161EE55A5}" type="pres">
      <dgm:prSet presAssocID="{257B10A3-4062-924C-AB49-07C907613012}" presName="space" presStyleCnt="0"/>
      <dgm:spPr/>
    </dgm:pt>
    <dgm:pt modelId="{007BE1A6-EF54-4742-846C-1FA69F19FF0E}" type="pres">
      <dgm:prSet presAssocID="{47F5707C-6AE1-3342-9DE4-F67E6FB1789D}" presName="Name5" presStyleLbl="vennNode1" presStyleIdx="4" presStyleCnt="5">
        <dgm:presLayoutVars>
          <dgm:bulletEnabled val="1"/>
        </dgm:presLayoutVars>
      </dgm:prSet>
      <dgm:spPr/>
    </dgm:pt>
  </dgm:ptLst>
  <dgm:cxnLst>
    <dgm:cxn modelId="{56E17D15-9709-AB4D-9CCF-6BCC78B0CD60}" srcId="{DD645E09-60FE-E840-912B-2FDF7E021578}" destId="{184E39B6-906E-0641-8B0A-2ACCB080C5DE}" srcOrd="1" destOrd="0" parTransId="{B9D9D864-AB41-264B-ACC4-51EB4D11B3FE}" sibTransId="{26085DB4-1F80-5642-A25E-21F519FD95D1}"/>
    <dgm:cxn modelId="{D493CB37-7BB5-FB4B-A5C2-4EAC127D880F}" srcId="{DD645E09-60FE-E840-912B-2FDF7E021578}" destId="{47F5707C-6AE1-3342-9DE4-F67E6FB1789D}" srcOrd="4" destOrd="0" parTransId="{58F7177C-CBAC-3D45-A044-F0093883DE8A}" sibTransId="{4A4D01F6-4422-2E44-A1F7-4E0CC125739F}"/>
    <dgm:cxn modelId="{FA0C2C61-EBC7-8948-AAD7-B6BE74E33F26}" srcId="{DD645E09-60FE-E840-912B-2FDF7E021578}" destId="{C95CAF38-288E-FC47-81B2-EA67AC088437}" srcOrd="3" destOrd="0" parTransId="{427132C0-8160-BA43-8F68-3548194CDB79}" sibTransId="{257B10A3-4062-924C-AB49-07C907613012}"/>
    <dgm:cxn modelId="{17A3EE47-0D52-DD46-88BA-D1B5D99A8E7C}" type="presOf" srcId="{4479C231-9F56-CF4B-B68C-08A7EFBF47C8}" destId="{365612A0-DE86-E142-BC0C-7EAA94A75B03}" srcOrd="0" destOrd="0" presId="urn:microsoft.com/office/officeart/2005/8/layout/venn3"/>
    <dgm:cxn modelId="{BBD87B52-718D-B341-BE35-599245BB6201}" srcId="{DD645E09-60FE-E840-912B-2FDF7E021578}" destId="{4479C231-9F56-CF4B-B68C-08A7EFBF47C8}" srcOrd="0" destOrd="0" parTransId="{413144AE-3BD5-7440-8BED-46BABAE97B8C}" sibTransId="{C4EBAD14-D360-3446-A767-B8C8EF7E077A}"/>
    <dgm:cxn modelId="{A194C374-1F30-0F4C-9D6C-FBA6142800C8}" type="presOf" srcId="{47F5707C-6AE1-3342-9DE4-F67E6FB1789D}" destId="{007BE1A6-EF54-4742-846C-1FA69F19FF0E}" srcOrd="0" destOrd="0" presId="urn:microsoft.com/office/officeart/2005/8/layout/venn3"/>
    <dgm:cxn modelId="{5D5DCB9C-FA3F-414A-B73E-889F37A71687}" type="presOf" srcId="{184E39B6-906E-0641-8B0A-2ACCB080C5DE}" destId="{9E816322-7A2F-434E-84A4-43E5E9550FE9}" srcOrd="0" destOrd="0" presId="urn:microsoft.com/office/officeart/2005/8/layout/venn3"/>
    <dgm:cxn modelId="{9276AEA0-6884-AB45-904B-22BEBE2258BF}" type="presOf" srcId="{DD645E09-60FE-E840-912B-2FDF7E021578}" destId="{2438AD9D-C31E-F44D-B449-4C106BD101BD}" srcOrd="0" destOrd="0" presId="urn:microsoft.com/office/officeart/2005/8/layout/venn3"/>
    <dgm:cxn modelId="{863938AA-28E0-A844-BC56-BEDD4971F9C1}" type="presOf" srcId="{C0761C54-E711-4D4A-9CEE-53BE5AB43879}" destId="{00B567D1-99ED-BD4D-A850-53823C14A7CF}" srcOrd="0" destOrd="0" presId="urn:microsoft.com/office/officeart/2005/8/layout/venn3"/>
    <dgm:cxn modelId="{34850BEC-4F03-204E-9AE5-6C00FB65C3AB}" type="presOf" srcId="{C95CAF38-288E-FC47-81B2-EA67AC088437}" destId="{9BD753D9-7681-4E42-B1E9-214B91FB2F80}" srcOrd="0" destOrd="0" presId="urn:microsoft.com/office/officeart/2005/8/layout/venn3"/>
    <dgm:cxn modelId="{2828EEF3-3B9A-4C4B-A0BC-2B837D4002C9}" srcId="{DD645E09-60FE-E840-912B-2FDF7E021578}" destId="{C0761C54-E711-4D4A-9CEE-53BE5AB43879}" srcOrd="2" destOrd="0" parTransId="{95CEEC57-BF66-4F43-B6A4-A0AC6991F114}" sibTransId="{3164A6BA-5757-0B4B-AC84-EC68A8CD3227}"/>
    <dgm:cxn modelId="{02F82CF4-CFE1-B54A-8C0F-1264E0B55FAC}" type="presParOf" srcId="{2438AD9D-C31E-F44D-B449-4C106BD101BD}" destId="{365612A0-DE86-E142-BC0C-7EAA94A75B03}" srcOrd="0" destOrd="0" presId="urn:microsoft.com/office/officeart/2005/8/layout/venn3"/>
    <dgm:cxn modelId="{A4CE71A5-DE66-5540-B515-A42591F9450C}" type="presParOf" srcId="{2438AD9D-C31E-F44D-B449-4C106BD101BD}" destId="{E7B554A4-D569-D34B-8164-39487EF76DBE}" srcOrd="1" destOrd="0" presId="urn:microsoft.com/office/officeart/2005/8/layout/venn3"/>
    <dgm:cxn modelId="{CA3A02B2-FE8A-0547-A26F-18278619F1C9}" type="presParOf" srcId="{2438AD9D-C31E-F44D-B449-4C106BD101BD}" destId="{9E816322-7A2F-434E-84A4-43E5E9550FE9}" srcOrd="2" destOrd="0" presId="urn:microsoft.com/office/officeart/2005/8/layout/venn3"/>
    <dgm:cxn modelId="{684CC244-149C-A545-8400-F5A0D9C02C03}" type="presParOf" srcId="{2438AD9D-C31E-F44D-B449-4C106BD101BD}" destId="{8FC5E911-9558-F243-B818-5C20B4947984}" srcOrd="3" destOrd="0" presId="urn:microsoft.com/office/officeart/2005/8/layout/venn3"/>
    <dgm:cxn modelId="{8F88BAF5-5944-4D42-9A29-89E0701C3A79}" type="presParOf" srcId="{2438AD9D-C31E-F44D-B449-4C106BD101BD}" destId="{00B567D1-99ED-BD4D-A850-53823C14A7CF}" srcOrd="4" destOrd="0" presId="urn:microsoft.com/office/officeart/2005/8/layout/venn3"/>
    <dgm:cxn modelId="{5D5CBDCC-2CFC-CE49-8F5F-F2810FE9F5DF}" type="presParOf" srcId="{2438AD9D-C31E-F44D-B449-4C106BD101BD}" destId="{15ECD5EC-3A4A-E145-BE6B-007234E973B1}" srcOrd="5" destOrd="0" presId="urn:microsoft.com/office/officeart/2005/8/layout/venn3"/>
    <dgm:cxn modelId="{309E4D63-AF01-3642-8D96-C3C94D4C8527}" type="presParOf" srcId="{2438AD9D-C31E-F44D-B449-4C106BD101BD}" destId="{9BD753D9-7681-4E42-B1E9-214B91FB2F80}" srcOrd="6" destOrd="0" presId="urn:microsoft.com/office/officeart/2005/8/layout/venn3"/>
    <dgm:cxn modelId="{1707C8BE-CA02-1F4A-B851-2B45FA23584D}" type="presParOf" srcId="{2438AD9D-C31E-F44D-B449-4C106BD101BD}" destId="{5F66A2C5-0A85-8B46-8CFD-02A161EE55A5}" srcOrd="7" destOrd="0" presId="urn:microsoft.com/office/officeart/2005/8/layout/venn3"/>
    <dgm:cxn modelId="{013216AA-CE20-DA46-BE75-47E04CDED4F5}" type="presParOf" srcId="{2438AD9D-C31E-F44D-B449-4C106BD101BD}" destId="{007BE1A6-EF54-4742-846C-1FA69F19FF0E}"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A3E69D-53F2-394B-BAB6-FBACD1D1DE5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E2FD3A51-5340-B643-8343-8B860CBF3989}">
      <dgm:prSet/>
      <dgm:spPr/>
      <dgm:t>
        <a:bodyPr/>
        <a:lstStyle/>
        <a:p>
          <a:pPr rtl="0"/>
          <a:r>
            <a:rPr lang="en-US" dirty="0"/>
            <a:t>Advanced</a:t>
          </a:r>
        </a:p>
      </dgm:t>
    </dgm:pt>
    <dgm:pt modelId="{C2149F62-2D19-5E4B-BF4F-BA71242A7856}" type="parTrans" cxnId="{08A2AA8E-B5AA-114B-9F5F-CADDE2CB3B43}">
      <dgm:prSet/>
      <dgm:spPr/>
      <dgm:t>
        <a:bodyPr/>
        <a:lstStyle/>
        <a:p>
          <a:endParaRPr lang="en-US"/>
        </a:p>
      </dgm:t>
    </dgm:pt>
    <dgm:pt modelId="{CA6B7D27-68A2-E442-A986-9BFD8DCF8529}" type="sibTrans" cxnId="{08A2AA8E-B5AA-114B-9F5F-CADDE2CB3B43}">
      <dgm:prSet/>
      <dgm:spPr/>
      <dgm:t>
        <a:bodyPr/>
        <a:lstStyle/>
        <a:p>
          <a:endParaRPr lang="en-US"/>
        </a:p>
      </dgm:t>
    </dgm:pt>
    <dgm:pt modelId="{3CA436CE-D1B9-E24B-8481-7CAC53EAB9A6}">
      <dgm:prSet/>
      <dgm:spPr/>
      <dgm:t>
        <a:bodyPr/>
        <a:lstStyle/>
        <a:p>
          <a:pPr rtl="0"/>
          <a:r>
            <a:rPr lang="en-US" dirty="0"/>
            <a:t>Used by the attackers of a wide variety of intrusion technologies and malware including the development of custom malware if required</a:t>
          </a:r>
        </a:p>
      </dgm:t>
    </dgm:pt>
    <dgm:pt modelId="{3A147FD3-CA76-B340-AE74-A540641A86C8}" type="parTrans" cxnId="{9542FA3D-679E-E041-9F89-369ABC5CBD20}">
      <dgm:prSet/>
      <dgm:spPr/>
      <dgm:t>
        <a:bodyPr/>
        <a:lstStyle/>
        <a:p>
          <a:endParaRPr lang="en-US"/>
        </a:p>
      </dgm:t>
    </dgm:pt>
    <dgm:pt modelId="{3AE1031D-302C-E549-B1CD-1458CB531B65}" type="sibTrans" cxnId="{9542FA3D-679E-E041-9F89-369ABC5CBD20}">
      <dgm:prSet/>
      <dgm:spPr/>
      <dgm:t>
        <a:bodyPr/>
        <a:lstStyle/>
        <a:p>
          <a:endParaRPr lang="en-US"/>
        </a:p>
      </dgm:t>
    </dgm:pt>
    <dgm:pt modelId="{0A88A7AF-0374-8B46-906D-512659115FC0}">
      <dgm:prSet/>
      <dgm:spPr/>
      <dgm:t>
        <a:bodyPr/>
        <a:lstStyle/>
        <a:p>
          <a:pPr rtl="0"/>
          <a:r>
            <a:rPr lang="en-US" dirty="0"/>
            <a:t>Persistent</a:t>
          </a:r>
        </a:p>
      </dgm:t>
    </dgm:pt>
    <dgm:pt modelId="{557C851F-055E-AF49-8078-53CA0E52DD02}" type="parTrans" cxnId="{626494F5-77BC-DA46-9EDD-50B0B8116231}">
      <dgm:prSet/>
      <dgm:spPr/>
      <dgm:t>
        <a:bodyPr/>
        <a:lstStyle/>
        <a:p>
          <a:endParaRPr lang="en-US"/>
        </a:p>
      </dgm:t>
    </dgm:pt>
    <dgm:pt modelId="{C2FB217E-FD39-414B-B73C-CA2BDB32EE91}" type="sibTrans" cxnId="{626494F5-77BC-DA46-9EDD-50B0B8116231}">
      <dgm:prSet/>
      <dgm:spPr/>
      <dgm:t>
        <a:bodyPr/>
        <a:lstStyle/>
        <a:p>
          <a:endParaRPr lang="en-US"/>
        </a:p>
      </dgm:t>
    </dgm:pt>
    <dgm:pt modelId="{6E4A29CA-1B8C-3C4D-81AE-C381E0978AF9}">
      <dgm:prSet/>
      <dgm:spPr/>
      <dgm:t>
        <a:bodyPr/>
        <a:lstStyle/>
        <a:p>
          <a:pPr rtl="0"/>
          <a:r>
            <a:rPr lang="en-US" dirty="0"/>
            <a:t>Determined application of the attacks over an extended period against the chosen target in order to maximize the chance of success</a:t>
          </a:r>
        </a:p>
      </dgm:t>
    </dgm:pt>
    <dgm:pt modelId="{D13AA011-0421-9242-BB67-F3F0DD646F55}" type="parTrans" cxnId="{A79069C4-8DA2-3043-BC87-E4A0AF0FE3FC}">
      <dgm:prSet/>
      <dgm:spPr/>
      <dgm:t>
        <a:bodyPr/>
        <a:lstStyle/>
        <a:p>
          <a:endParaRPr lang="en-US"/>
        </a:p>
      </dgm:t>
    </dgm:pt>
    <dgm:pt modelId="{4B419F2F-5C8C-834C-B1D2-8DEEADA09C2D}" type="sibTrans" cxnId="{A79069C4-8DA2-3043-BC87-E4A0AF0FE3FC}">
      <dgm:prSet/>
      <dgm:spPr/>
      <dgm:t>
        <a:bodyPr/>
        <a:lstStyle/>
        <a:p>
          <a:endParaRPr lang="en-US"/>
        </a:p>
      </dgm:t>
    </dgm:pt>
    <dgm:pt modelId="{4FF23A1B-5410-1C4E-8E50-5C498C09101B}">
      <dgm:prSet/>
      <dgm:spPr/>
      <dgm:t>
        <a:bodyPr/>
        <a:lstStyle/>
        <a:p>
          <a:pPr rtl="0"/>
          <a:r>
            <a:rPr lang="en-US" dirty="0"/>
            <a:t>A variety of attacks may be progressively applied until the target is compromised</a:t>
          </a:r>
        </a:p>
      </dgm:t>
    </dgm:pt>
    <dgm:pt modelId="{ADF25711-F1A7-3546-8BC8-8ADC9CB76D6C}" type="parTrans" cxnId="{F274ADE1-8AC1-2344-B589-F5F26B199693}">
      <dgm:prSet/>
      <dgm:spPr/>
      <dgm:t>
        <a:bodyPr/>
        <a:lstStyle/>
        <a:p>
          <a:endParaRPr lang="en-US"/>
        </a:p>
      </dgm:t>
    </dgm:pt>
    <dgm:pt modelId="{AAC1A7AF-6D59-704E-B253-97A8037D1E57}" type="sibTrans" cxnId="{F274ADE1-8AC1-2344-B589-F5F26B199693}">
      <dgm:prSet/>
      <dgm:spPr/>
      <dgm:t>
        <a:bodyPr/>
        <a:lstStyle/>
        <a:p>
          <a:endParaRPr lang="en-US"/>
        </a:p>
      </dgm:t>
    </dgm:pt>
    <dgm:pt modelId="{8C0E7C4C-6E76-EF45-AC75-FF3EEF3FBAB5}">
      <dgm:prSet/>
      <dgm:spPr/>
      <dgm:t>
        <a:bodyPr/>
        <a:lstStyle/>
        <a:p>
          <a:pPr rtl="0"/>
          <a:r>
            <a:rPr lang="en-US" dirty="0"/>
            <a:t>Threats</a:t>
          </a:r>
        </a:p>
      </dgm:t>
    </dgm:pt>
    <dgm:pt modelId="{352A1F0B-6B64-6841-B43A-4BA65BC0DB42}" type="parTrans" cxnId="{A839E688-4243-F64F-A6A1-F1B84F0DD5CC}">
      <dgm:prSet/>
      <dgm:spPr/>
      <dgm:t>
        <a:bodyPr/>
        <a:lstStyle/>
        <a:p>
          <a:endParaRPr lang="en-US"/>
        </a:p>
      </dgm:t>
    </dgm:pt>
    <dgm:pt modelId="{BBF003AA-7406-3645-922E-9FDB0755CFE9}" type="sibTrans" cxnId="{A839E688-4243-F64F-A6A1-F1B84F0DD5CC}">
      <dgm:prSet/>
      <dgm:spPr/>
      <dgm:t>
        <a:bodyPr/>
        <a:lstStyle/>
        <a:p>
          <a:endParaRPr lang="en-US"/>
        </a:p>
      </dgm:t>
    </dgm:pt>
    <dgm:pt modelId="{BB54007A-11C9-2141-91E5-FE7FF25D66A2}">
      <dgm:prSet/>
      <dgm:spPr/>
      <dgm:t>
        <a:bodyPr/>
        <a:lstStyle/>
        <a:p>
          <a:pPr rtl="0"/>
          <a:r>
            <a:rPr lang="en-US" dirty="0"/>
            <a:t>Threats to the selected targets as a result of the organized, capable, and well-funded attackers intent to compromise the specifically chosen targets</a:t>
          </a:r>
        </a:p>
      </dgm:t>
    </dgm:pt>
    <dgm:pt modelId="{9803FEB2-F9EE-F74D-8891-AB5CDF77CFE8}" type="parTrans" cxnId="{5FF5E523-9BED-8E45-A314-EFB8AC301880}">
      <dgm:prSet/>
      <dgm:spPr/>
      <dgm:t>
        <a:bodyPr/>
        <a:lstStyle/>
        <a:p>
          <a:endParaRPr lang="en-US"/>
        </a:p>
      </dgm:t>
    </dgm:pt>
    <dgm:pt modelId="{F6F19079-48DC-F641-A782-D99119A5DBB0}" type="sibTrans" cxnId="{5FF5E523-9BED-8E45-A314-EFB8AC301880}">
      <dgm:prSet/>
      <dgm:spPr/>
      <dgm:t>
        <a:bodyPr/>
        <a:lstStyle/>
        <a:p>
          <a:endParaRPr lang="en-US"/>
        </a:p>
      </dgm:t>
    </dgm:pt>
    <dgm:pt modelId="{CA10EAC4-2EAF-5247-9ECF-64CBC8E4E7D2}" type="pres">
      <dgm:prSet presAssocID="{6DA3E69D-53F2-394B-BAB6-FBACD1D1DE5C}" presName="linear" presStyleCnt="0">
        <dgm:presLayoutVars>
          <dgm:animLvl val="lvl"/>
          <dgm:resizeHandles val="exact"/>
        </dgm:presLayoutVars>
      </dgm:prSet>
      <dgm:spPr/>
    </dgm:pt>
    <dgm:pt modelId="{66288826-63A0-1441-9E9D-631DD7B384D9}" type="pres">
      <dgm:prSet presAssocID="{E2FD3A51-5340-B643-8343-8B860CBF3989}" presName="parentText" presStyleLbl="node1" presStyleIdx="0" presStyleCnt="3">
        <dgm:presLayoutVars>
          <dgm:chMax val="0"/>
          <dgm:bulletEnabled val="1"/>
        </dgm:presLayoutVars>
      </dgm:prSet>
      <dgm:spPr/>
    </dgm:pt>
    <dgm:pt modelId="{C59AD606-85C1-2249-86F0-2CF0B3E6F71A}" type="pres">
      <dgm:prSet presAssocID="{E2FD3A51-5340-B643-8343-8B860CBF3989}" presName="childText" presStyleLbl="revTx" presStyleIdx="0" presStyleCnt="3">
        <dgm:presLayoutVars>
          <dgm:bulletEnabled val="1"/>
        </dgm:presLayoutVars>
      </dgm:prSet>
      <dgm:spPr/>
    </dgm:pt>
    <dgm:pt modelId="{17B6E487-2F39-E444-B985-876526B9210F}" type="pres">
      <dgm:prSet presAssocID="{0A88A7AF-0374-8B46-906D-512659115FC0}" presName="parentText" presStyleLbl="node1" presStyleIdx="1" presStyleCnt="3">
        <dgm:presLayoutVars>
          <dgm:chMax val="0"/>
          <dgm:bulletEnabled val="1"/>
        </dgm:presLayoutVars>
      </dgm:prSet>
      <dgm:spPr/>
    </dgm:pt>
    <dgm:pt modelId="{6B94109F-B88D-8743-A3A1-745D687F4B28}" type="pres">
      <dgm:prSet presAssocID="{0A88A7AF-0374-8B46-906D-512659115FC0}" presName="childText" presStyleLbl="revTx" presStyleIdx="1" presStyleCnt="3">
        <dgm:presLayoutVars>
          <dgm:bulletEnabled val="1"/>
        </dgm:presLayoutVars>
      </dgm:prSet>
      <dgm:spPr/>
    </dgm:pt>
    <dgm:pt modelId="{45F715EC-1873-4C48-B819-45CF7B29EB72}" type="pres">
      <dgm:prSet presAssocID="{8C0E7C4C-6E76-EF45-AC75-FF3EEF3FBAB5}" presName="parentText" presStyleLbl="node1" presStyleIdx="2" presStyleCnt="3">
        <dgm:presLayoutVars>
          <dgm:chMax val="0"/>
          <dgm:bulletEnabled val="1"/>
        </dgm:presLayoutVars>
      </dgm:prSet>
      <dgm:spPr/>
    </dgm:pt>
    <dgm:pt modelId="{E952B7FB-A9DA-0C43-87E5-CB0BE3A3AFD0}" type="pres">
      <dgm:prSet presAssocID="{8C0E7C4C-6E76-EF45-AC75-FF3EEF3FBAB5}" presName="childText" presStyleLbl="revTx" presStyleIdx="2" presStyleCnt="3">
        <dgm:presLayoutVars>
          <dgm:bulletEnabled val="1"/>
        </dgm:presLayoutVars>
      </dgm:prSet>
      <dgm:spPr/>
    </dgm:pt>
  </dgm:ptLst>
  <dgm:cxnLst>
    <dgm:cxn modelId="{5FF5E523-9BED-8E45-A314-EFB8AC301880}" srcId="{8C0E7C4C-6E76-EF45-AC75-FF3EEF3FBAB5}" destId="{BB54007A-11C9-2141-91E5-FE7FF25D66A2}" srcOrd="0" destOrd="0" parTransId="{9803FEB2-F9EE-F74D-8891-AB5CDF77CFE8}" sibTransId="{F6F19079-48DC-F641-A782-D99119A5DBB0}"/>
    <dgm:cxn modelId="{9542FA3D-679E-E041-9F89-369ABC5CBD20}" srcId="{E2FD3A51-5340-B643-8343-8B860CBF3989}" destId="{3CA436CE-D1B9-E24B-8481-7CAC53EAB9A6}" srcOrd="0" destOrd="0" parTransId="{3A147FD3-CA76-B340-AE74-A540641A86C8}" sibTransId="{3AE1031D-302C-E549-B1CD-1458CB531B65}"/>
    <dgm:cxn modelId="{7FFD7A6A-2079-0B48-A1CF-198C97C2BBD7}" type="presOf" srcId="{E2FD3A51-5340-B643-8343-8B860CBF3989}" destId="{66288826-63A0-1441-9E9D-631DD7B384D9}" srcOrd="0" destOrd="0" presId="urn:microsoft.com/office/officeart/2005/8/layout/vList2"/>
    <dgm:cxn modelId="{821BE66C-5912-6344-9C40-E4A18BD69FBD}" type="presOf" srcId="{4FF23A1B-5410-1C4E-8E50-5C498C09101B}" destId="{6B94109F-B88D-8743-A3A1-745D687F4B28}" srcOrd="0" destOrd="1" presId="urn:microsoft.com/office/officeart/2005/8/layout/vList2"/>
    <dgm:cxn modelId="{B6FE5F78-5D94-2748-AEF1-B8AE28ACC3F0}" type="presOf" srcId="{BB54007A-11C9-2141-91E5-FE7FF25D66A2}" destId="{E952B7FB-A9DA-0C43-87E5-CB0BE3A3AFD0}" srcOrd="0" destOrd="0" presId="urn:microsoft.com/office/officeart/2005/8/layout/vList2"/>
    <dgm:cxn modelId="{A839E688-4243-F64F-A6A1-F1B84F0DD5CC}" srcId="{6DA3E69D-53F2-394B-BAB6-FBACD1D1DE5C}" destId="{8C0E7C4C-6E76-EF45-AC75-FF3EEF3FBAB5}" srcOrd="2" destOrd="0" parTransId="{352A1F0B-6B64-6841-B43A-4BA65BC0DB42}" sibTransId="{BBF003AA-7406-3645-922E-9FDB0755CFE9}"/>
    <dgm:cxn modelId="{08A2AA8E-B5AA-114B-9F5F-CADDE2CB3B43}" srcId="{6DA3E69D-53F2-394B-BAB6-FBACD1D1DE5C}" destId="{E2FD3A51-5340-B643-8343-8B860CBF3989}" srcOrd="0" destOrd="0" parTransId="{C2149F62-2D19-5E4B-BF4F-BA71242A7856}" sibTransId="{CA6B7D27-68A2-E442-A986-9BFD8DCF8529}"/>
    <dgm:cxn modelId="{09555E91-67E4-DB43-B523-2C19AB5766FE}" type="presOf" srcId="{3CA436CE-D1B9-E24B-8481-7CAC53EAB9A6}" destId="{C59AD606-85C1-2249-86F0-2CF0B3E6F71A}" srcOrd="0" destOrd="0" presId="urn:microsoft.com/office/officeart/2005/8/layout/vList2"/>
    <dgm:cxn modelId="{B868C792-D9C5-9D40-A8CA-FB1B49AAFBD4}" type="presOf" srcId="{6DA3E69D-53F2-394B-BAB6-FBACD1D1DE5C}" destId="{CA10EAC4-2EAF-5247-9ECF-64CBC8E4E7D2}" srcOrd="0" destOrd="0" presId="urn:microsoft.com/office/officeart/2005/8/layout/vList2"/>
    <dgm:cxn modelId="{127816AE-9210-5646-A351-7F972F6F0FDE}" type="presOf" srcId="{0A88A7AF-0374-8B46-906D-512659115FC0}" destId="{17B6E487-2F39-E444-B985-876526B9210F}" srcOrd="0" destOrd="0" presId="urn:microsoft.com/office/officeart/2005/8/layout/vList2"/>
    <dgm:cxn modelId="{824C49BF-9D15-7E46-A64F-050BCEF34F4D}" type="presOf" srcId="{6E4A29CA-1B8C-3C4D-81AE-C381E0978AF9}" destId="{6B94109F-B88D-8743-A3A1-745D687F4B28}" srcOrd="0" destOrd="0" presId="urn:microsoft.com/office/officeart/2005/8/layout/vList2"/>
    <dgm:cxn modelId="{A79069C4-8DA2-3043-BC87-E4A0AF0FE3FC}" srcId="{0A88A7AF-0374-8B46-906D-512659115FC0}" destId="{6E4A29CA-1B8C-3C4D-81AE-C381E0978AF9}" srcOrd="0" destOrd="0" parTransId="{D13AA011-0421-9242-BB67-F3F0DD646F55}" sibTransId="{4B419F2F-5C8C-834C-B1D2-8DEEADA09C2D}"/>
    <dgm:cxn modelId="{6A9729CD-0C06-6649-BFB3-F579B7335B32}" type="presOf" srcId="{8C0E7C4C-6E76-EF45-AC75-FF3EEF3FBAB5}" destId="{45F715EC-1873-4C48-B819-45CF7B29EB72}" srcOrd="0" destOrd="0" presId="urn:microsoft.com/office/officeart/2005/8/layout/vList2"/>
    <dgm:cxn modelId="{F274ADE1-8AC1-2344-B589-F5F26B199693}" srcId="{0A88A7AF-0374-8B46-906D-512659115FC0}" destId="{4FF23A1B-5410-1C4E-8E50-5C498C09101B}" srcOrd="1" destOrd="0" parTransId="{ADF25711-F1A7-3546-8BC8-8ADC9CB76D6C}" sibTransId="{AAC1A7AF-6D59-704E-B253-97A8037D1E57}"/>
    <dgm:cxn modelId="{626494F5-77BC-DA46-9EDD-50B0B8116231}" srcId="{6DA3E69D-53F2-394B-BAB6-FBACD1D1DE5C}" destId="{0A88A7AF-0374-8B46-906D-512659115FC0}" srcOrd="1" destOrd="0" parTransId="{557C851F-055E-AF49-8078-53CA0E52DD02}" sibTransId="{C2FB217E-FD39-414B-B73C-CA2BDB32EE91}"/>
    <dgm:cxn modelId="{FCFFC76D-7096-BC4C-BF24-0FA9C10498F9}" type="presParOf" srcId="{CA10EAC4-2EAF-5247-9ECF-64CBC8E4E7D2}" destId="{66288826-63A0-1441-9E9D-631DD7B384D9}" srcOrd="0" destOrd="0" presId="urn:microsoft.com/office/officeart/2005/8/layout/vList2"/>
    <dgm:cxn modelId="{8AF1AE45-7839-DD48-BC69-64AF1F1FBB75}" type="presParOf" srcId="{CA10EAC4-2EAF-5247-9ECF-64CBC8E4E7D2}" destId="{C59AD606-85C1-2249-86F0-2CF0B3E6F71A}" srcOrd="1" destOrd="0" presId="urn:microsoft.com/office/officeart/2005/8/layout/vList2"/>
    <dgm:cxn modelId="{C1595750-B41F-7444-8A7B-FA04FF00D791}" type="presParOf" srcId="{CA10EAC4-2EAF-5247-9ECF-64CBC8E4E7D2}" destId="{17B6E487-2F39-E444-B985-876526B9210F}" srcOrd="2" destOrd="0" presId="urn:microsoft.com/office/officeart/2005/8/layout/vList2"/>
    <dgm:cxn modelId="{E29F6A7B-F398-604D-9DC4-5E524ED960DA}" type="presParOf" srcId="{CA10EAC4-2EAF-5247-9ECF-64CBC8E4E7D2}" destId="{6B94109F-B88D-8743-A3A1-745D687F4B28}" srcOrd="3" destOrd="0" presId="urn:microsoft.com/office/officeart/2005/8/layout/vList2"/>
    <dgm:cxn modelId="{48FFB3A9-351B-AF4A-8729-B20DC13A0CE5}" type="presParOf" srcId="{CA10EAC4-2EAF-5247-9ECF-64CBC8E4E7D2}" destId="{45F715EC-1873-4C48-B819-45CF7B29EB72}" srcOrd="4" destOrd="0" presId="urn:microsoft.com/office/officeart/2005/8/layout/vList2"/>
    <dgm:cxn modelId="{C1B35073-E328-7D43-93C2-1CE153CE5744}" type="presParOf" srcId="{CA10EAC4-2EAF-5247-9ECF-64CBC8E4E7D2}" destId="{E952B7FB-A9DA-0C43-87E5-CB0BE3A3AFD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0D7F2D-7192-1040-9292-645DAF10969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3084224-6D9E-F14F-A9E1-C1C39671EB3D}">
      <dgm:prSet/>
      <dgm:spPr>
        <a:solidFill>
          <a:schemeClr val="accent2"/>
        </a:solidFill>
      </dgm:spPr>
      <dgm:t>
        <a:bodyPr/>
        <a:lstStyle/>
        <a:p>
          <a:pPr rtl="0"/>
          <a:r>
            <a:rPr lang="en-US" b="1" dirty="0">
              <a:solidFill>
                <a:schemeClr val="bg1"/>
              </a:solidFill>
            </a:rPr>
            <a:t>Infection mechanism</a:t>
          </a:r>
          <a:endParaRPr lang="en-US" dirty="0">
            <a:solidFill>
              <a:schemeClr val="bg1"/>
            </a:solidFill>
          </a:endParaRPr>
        </a:p>
      </dgm:t>
    </dgm:pt>
    <dgm:pt modelId="{394BEE4F-AC8B-AE48-9FCD-86228F05F31A}" type="parTrans" cxnId="{69FB3D8B-2C0B-1C46-9F81-C465D528E487}">
      <dgm:prSet/>
      <dgm:spPr/>
      <dgm:t>
        <a:bodyPr/>
        <a:lstStyle/>
        <a:p>
          <a:endParaRPr lang="en-US"/>
        </a:p>
      </dgm:t>
    </dgm:pt>
    <dgm:pt modelId="{439E5EF6-1050-9C46-8F2F-E76B558F79AF}" type="sibTrans" cxnId="{69FB3D8B-2C0B-1C46-9F81-C465D528E487}">
      <dgm:prSet/>
      <dgm:spPr/>
      <dgm:t>
        <a:bodyPr/>
        <a:lstStyle/>
        <a:p>
          <a:endParaRPr lang="en-US"/>
        </a:p>
      </dgm:t>
    </dgm:pt>
    <dgm:pt modelId="{B3119A6A-5814-1C4E-A698-035CDEE1A28F}">
      <dgm:prSet/>
      <dgm:spPr/>
      <dgm:t>
        <a:bodyPr/>
        <a:lstStyle/>
        <a:p>
          <a:pPr rtl="0"/>
          <a:r>
            <a:rPr lang="en-US" b="0" dirty="0">
              <a:latin typeface="+mj-lt"/>
            </a:rPr>
            <a:t>Means by which a virus spreads or propagates</a:t>
          </a:r>
        </a:p>
      </dgm:t>
    </dgm:pt>
    <dgm:pt modelId="{46DB0EBE-113B-0E40-81D4-5B7CD3F40828}" type="parTrans" cxnId="{D8EB282C-C797-F642-B789-183CAE592DE3}">
      <dgm:prSet/>
      <dgm:spPr/>
      <dgm:t>
        <a:bodyPr/>
        <a:lstStyle/>
        <a:p>
          <a:endParaRPr lang="en-US"/>
        </a:p>
      </dgm:t>
    </dgm:pt>
    <dgm:pt modelId="{7190031B-61C8-374D-B2D2-01DF58B4ED3E}" type="sibTrans" cxnId="{D8EB282C-C797-F642-B789-183CAE592DE3}">
      <dgm:prSet/>
      <dgm:spPr/>
      <dgm:t>
        <a:bodyPr/>
        <a:lstStyle/>
        <a:p>
          <a:endParaRPr lang="en-US"/>
        </a:p>
      </dgm:t>
    </dgm:pt>
    <dgm:pt modelId="{CA03970E-3F9E-424A-9761-274CF242F45B}">
      <dgm:prSet/>
      <dgm:spPr/>
      <dgm:t>
        <a:bodyPr/>
        <a:lstStyle/>
        <a:p>
          <a:pPr rtl="0"/>
          <a:r>
            <a:rPr lang="en-US" b="0" dirty="0">
              <a:latin typeface="+mj-lt"/>
            </a:rPr>
            <a:t>Also referred to as the </a:t>
          </a:r>
          <a:r>
            <a:rPr lang="en-US" b="0" i="1" dirty="0">
              <a:latin typeface="+mj-lt"/>
            </a:rPr>
            <a:t>infection vector</a:t>
          </a:r>
          <a:endParaRPr lang="en-US" b="0" dirty="0">
            <a:latin typeface="+mj-lt"/>
          </a:endParaRPr>
        </a:p>
      </dgm:t>
    </dgm:pt>
    <dgm:pt modelId="{2C44D0C9-1E61-2342-B483-DF11CE93C670}" type="parTrans" cxnId="{B7363738-AA18-8548-B8F5-5B1B6BABED6D}">
      <dgm:prSet/>
      <dgm:spPr/>
      <dgm:t>
        <a:bodyPr/>
        <a:lstStyle/>
        <a:p>
          <a:endParaRPr lang="en-US"/>
        </a:p>
      </dgm:t>
    </dgm:pt>
    <dgm:pt modelId="{0F1DE087-ECE2-D047-AC01-F196285BA17B}" type="sibTrans" cxnId="{B7363738-AA18-8548-B8F5-5B1B6BABED6D}">
      <dgm:prSet/>
      <dgm:spPr/>
      <dgm:t>
        <a:bodyPr/>
        <a:lstStyle/>
        <a:p>
          <a:endParaRPr lang="en-US"/>
        </a:p>
      </dgm:t>
    </dgm:pt>
    <dgm:pt modelId="{677D9202-76CC-DE4C-9C12-226C07A80F36}">
      <dgm:prSet/>
      <dgm:spPr>
        <a:solidFill>
          <a:schemeClr val="accent2"/>
        </a:solidFill>
      </dgm:spPr>
      <dgm:t>
        <a:bodyPr/>
        <a:lstStyle/>
        <a:p>
          <a:pPr rtl="0"/>
          <a:r>
            <a:rPr lang="en-US" b="1" dirty="0">
              <a:solidFill>
                <a:srgbClr val="000000"/>
              </a:solidFill>
            </a:rPr>
            <a:t>Trigger</a:t>
          </a:r>
          <a:endParaRPr lang="en-US" dirty="0">
            <a:solidFill>
              <a:srgbClr val="000000"/>
            </a:solidFill>
          </a:endParaRPr>
        </a:p>
      </dgm:t>
    </dgm:pt>
    <dgm:pt modelId="{D8008F29-AF83-F946-AF4F-E94DBF812D7B}" type="parTrans" cxnId="{B1D8F0A8-14E0-174D-8FEA-648C667E790C}">
      <dgm:prSet/>
      <dgm:spPr/>
      <dgm:t>
        <a:bodyPr/>
        <a:lstStyle/>
        <a:p>
          <a:endParaRPr lang="en-US"/>
        </a:p>
      </dgm:t>
    </dgm:pt>
    <dgm:pt modelId="{417EA768-8AEE-5644-A4EB-4ED03BBF791A}" type="sibTrans" cxnId="{B1D8F0A8-14E0-174D-8FEA-648C667E790C}">
      <dgm:prSet/>
      <dgm:spPr/>
      <dgm:t>
        <a:bodyPr/>
        <a:lstStyle/>
        <a:p>
          <a:endParaRPr lang="en-US"/>
        </a:p>
      </dgm:t>
    </dgm:pt>
    <dgm:pt modelId="{9540D378-61A5-5546-97CC-C843036C47C9}">
      <dgm:prSet/>
      <dgm:spPr/>
      <dgm:t>
        <a:bodyPr/>
        <a:lstStyle/>
        <a:p>
          <a:pPr rtl="0"/>
          <a:r>
            <a:rPr lang="en-US" b="0" dirty="0">
              <a:latin typeface="+mj-lt"/>
            </a:rPr>
            <a:t>Event or condition that determines when the payload is activated or delivered</a:t>
          </a:r>
        </a:p>
      </dgm:t>
    </dgm:pt>
    <dgm:pt modelId="{B9267774-BC48-C649-B15E-84A79A3F5C77}" type="parTrans" cxnId="{0709E052-A254-EC4F-A2F0-344854E6B315}">
      <dgm:prSet/>
      <dgm:spPr/>
      <dgm:t>
        <a:bodyPr/>
        <a:lstStyle/>
        <a:p>
          <a:endParaRPr lang="en-US"/>
        </a:p>
      </dgm:t>
    </dgm:pt>
    <dgm:pt modelId="{CC0705CB-DC79-364E-99FD-DA57DD62B18F}" type="sibTrans" cxnId="{0709E052-A254-EC4F-A2F0-344854E6B315}">
      <dgm:prSet/>
      <dgm:spPr/>
      <dgm:t>
        <a:bodyPr/>
        <a:lstStyle/>
        <a:p>
          <a:endParaRPr lang="en-US"/>
        </a:p>
      </dgm:t>
    </dgm:pt>
    <dgm:pt modelId="{3AF02B48-6BE0-744A-8912-0D23041B3E95}">
      <dgm:prSet/>
      <dgm:spPr>
        <a:solidFill>
          <a:schemeClr val="accent2"/>
        </a:solidFill>
      </dgm:spPr>
      <dgm:t>
        <a:bodyPr/>
        <a:lstStyle/>
        <a:p>
          <a:pPr rtl="0"/>
          <a:r>
            <a:rPr lang="en-US" b="1" dirty="0">
              <a:solidFill>
                <a:srgbClr val="000000"/>
              </a:solidFill>
            </a:rPr>
            <a:t>Payload</a:t>
          </a:r>
          <a:endParaRPr lang="en-US" dirty="0">
            <a:solidFill>
              <a:srgbClr val="000000"/>
            </a:solidFill>
          </a:endParaRPr>
        </a:p>
      </dgm:t>
    </dgm:pt>
    <dgm:pt modelId="{133EBB49-D1FA-9B41-94BE-34A95FB412FE}" type="parTrans" cxnId="{91FC1A81-398C-6D4D-BEF9-A8340D8FBE72}">
      <dgm:prSet/>
      <dgm:spPr/>
      <dgm:t>
        <a:bodyPr/>
        <a:lstStyle/>
        <a:p>
          <a:endParaRPr lang="en-US"/>
        </a:p>
      </dgm:t>
    </dgm:pt>
    <dgm:pt modelId="{8CE264D8-A7D8-CF48-A928-389B07FA0AFD}" type="sibTrans" cxnId="{91FC1A81-398C-6D4D-BEF9-A8340D8FBE72}">
      <dgm:prSet/>
      <dgm:spPr/>
      <dgm:t>
        <a:bodyPr/>
        <a:lstStyle/>
        <a:p>
          <a:endParaRPr lang="en-US"/>
        </a:p>
      </dgm:t>
    </dgm:pt>
    <dgm:pt modelId="{E2EEC181-34B1-D547-AA67-42334FF5A244}">
      <dgm:prSet/>
      <dgm:spPr/>
      <dgm:t>
        <a:bodyPr/>
        <a:lstStyle/>
        <a:p>
          <a:pPr rtl="0"/>
          <a:r>
            <a:rPr lang="en-US" b="0" dirty="0">
              <a:latin typeface="+mj-lt"/>
            </a:rPr>
            <a:t>What the virus does (besides spreading)</a:t>
          </a:r>
        </a:p>
      </dgm:t>
    </dgm:pt>
    <dgm:pt modelId="{0A96EB1D-8E71-4F4C-BBD7-207DECDD32C9}" type="parTrans" cxnId="{AD7421D9-D3CD-6A40-9CBA-2A6C93F9D586}">
      <dgm:prSet/>
      <dgm:spPr/>
      <dgm:t>
        <a:bodyPr/>
        <a:lstStyle/>
        <a:p>
          <a:endParaRPr lang="en-US"/>
        </a:p>
      </dgm:t>
    </dgm:pt>
    <dgm:pt modelId="{1D2CD666-30E6-9045-B131-65042DDA00F1}" type="sibTrans" cxnId="{AD7421D9-D3CD-6A40-9CBA-2A6C93F9D586}">
      <dgm:prSet/>
      <dgm:spPr/>
      <dgm:t>
        <a:bodyPr/>
        <a:lstStyle/>
        <a:p>
          <a:endParaRPr lang="en-US"/>
        </a:p>
      </dgm:t>
    </dgm:pt>
    <dgm:pt modelId="{3C738FB1-14E0-FD4F-894A-8376F365D294}">
      <dgm:prSet/>
      <dgm:spPr/>
      <dgm:t>
        <a:bodyPr/>
        <a:lstStyle/>
        <a:p>
          <a:pPr rtl="0"/>
          <a:r>
            <a:rPr lang="en-US" b="0" dirty="0">
              <a:latin typeface="+mj-lt"/>
            </a:rPr>
            <a:t>May involve damage or benign but noticeable activity</a:t>
          </a:r>
        </a:p>
      </dgm:t>
    </dgm:pt>
    <dgm:pt modelId="{0B8C5C2B-D42D-0D47-A4DC-6463CD9C7A70}" type="parTrans" cxnId="{8EE36FE4-D5A8-594B-B49C-D65849A10A02}">
      <dgm:prSet/>
      <dgm:spPr/>
      <dgm:t>
        <a:bodyPr/>
        <a:lstStyle/>
        <a:p>
          <a:endParaRPr lang="en-US"/>
        </a:p>
      </dgm:t>
    </dgm:pt>
    <dgm:pt modelId="{ED03ADAD-C698-7341-A07F-B961AEB41EC3}" type="sibTrans" cxnId="{8EE36FE4-D5A8-594B-B49C-D65849A10A02}">
      <dgm:prSet/>
      <dgm:spPr/>
      <dgm:t>
        <a:bodyPr/>
        <a:lstStyle/>
        <a:p>
          <a:endParaRPr lang="en-US"/>
        </a:p>
      </dgm:t>
    </dgm:pt>
    <dgm:pt modelId="{155B6F35-FE93-D345-9D00-045722B2CD53}" type="pres">
      <dgm:prSet presAssocID="{E20D7F2D-7192-1040-9292-645DAF10969E}" presName="linear" presStyleCnt="0">
        <dgm:presLayoutVars>
          <dgm:dir/>
          <dgm:animLvl val="lvl"/>
          <dgm:resizeHandles val="exact"/>
        </dgm:presLayoutVars>
      </dgm:prSet>
      <dgm:spPr/>
    </dgm:pt>
    <dgm:pt modelId="{71556D2B-4A61-E043-B41A-6628DE7F7193}" type="pres">
      <dgm:prSet presAssocID="{C3084224-6D9E-F14F-A9E1-C1C39671EB3D}" presName="parentLin" presStyleCnt="0"/>
      <dgm:spPr/>
    </dgm:pt>
    <dgm:pt modelId="{88A1667D-4CEC-F145-85B2-C014FBDCFDE8}" type="pres">
      <dgm:prSet presAssocID="{C3084224-6D9E-F14F-A9E1-C1C39671EB3D}" presName="parentLeftMargin" presStyleLbl="node1" presStyleIdx="0" presStyleCnt="3"/>
      <dgm:spPr/>
    </dgm:pt>
    <dgm:pt modelId="{FDFE6835-A92A-E641-8AE9-B9BFDC4ECD51}" type="pres">
      <dgm:prSet presAssocID="{C3084224-6D9E-F14F-A9E1-C1C39671EB3D}" presName="parentText" presStyleLbl="node1" presStyleIdx="0" presStyleCnt="3" custScaleX="45933">
        <dgm:presLayoutVars>
          <dgm:chMax val="0"/>
          <dgm:bulletEnabled val="1"/>
        </dgm:presLayoutVars>
      </dgm:prSet>
      <dgm:spPr/>
    </dgm:pt>
    <dgm:pt modelId="{9C45E3D1-0D1C-C94B-AB59-FA47FB94BA1C}" type="pres">
      <dgm:prSet presAssocID="{C3084224-6D9E-F14F-A9E1-C1C39671EB3D}" presName="negativeSpace" presStyleCnt="0"/>
      <dgm:spPr/>
    </dgm:pt>
    <dgm:pt modelId="{9A8E9D20-4DD8-6549-B50E-80E51156195A}" type="pres">
      <dgm:prSet presAssocID="{C3084224-6D9E-F14F-A9E1-C1C39671EB3D}" presName="childText" presStyleLbl="conFgAcc1" presStyleIdx="0" presStyleCnt="3">
        <dgm:presLayoutVars>
          <dgm:bulletEnabled val="1"/>
        </dgm:presLayoutVars>
      </dgm:prSet>
      <dgm:spPr/>
    </dgm:pt>
    <dgm:pt modelId="{91F1E0E0-D820-9047-B16E-E877D1AD554F}" type="pres">
      <dgm:prSet presAssocID="{439E5EF6-1050-9C46-8F2F-E76B558F79AF}" presName="spaceBetweenRectangles" presStyleCnt="0"/>
      <dgm:spPr/>
    </dgm:pt>
    <dgm:pt modelId="{A1776ECD-EB34-C346-A24E-52827956072E}" type="pres">
      <dgm:prSet presAssocID="{677D9202-76CC-DE4C-9C12-226C07A80F36}" presName="parentLin" presStyleCnt="0"/>
      <dgm:spPr/>
    </dgm:pt>
    <dgm:pt modelId="{4E62E4FB-A7D4-2240-B0DC-00AC603FD9D4}" type="pres">
      <dgm:prSet presAssocID="{677D9202-76CC-DE4C-9C12-226C07A80F36}" presName="parentLeftMargin" presStyleLbl="node1" presStyleIdx="0" presStyleCnt="3"/>
      <dgm:spPr/>
    </dgm:pt>
    <dgm:pt modelId="{C63E1105-C149-C843-9202-23F8D48B3E4F}" type="pres">
      <dgm:prSet presAssocID="{677D9202-76CC-DE4C-9C12-226C07A80F36}" presName="parentText" presStyleLbl="node1" presStyleIdx="1" presStyleCnt="3" custScaleX="26091">
        <dgm:presLayoutVars>
          <dgm:chMax val="0"/>
          <dgm:bulletEnabled val="1"/>
        </dgm:presLayoutVars>
      </dgm:prSet>
      <dgm:spPr/>
    </dgm:pt>
    <dgm:pt modelId="{97B79BC0-6DED-BF49-B97F-39C747123648}" type="pres">
      <dgm:prSet presAssocID="{677D9202-76CC-DE4C-9C12-226C07A80F36}" presName="negativeSpace" presStyleCnt="0"/>
      <dgm:spPr/>
    </dgm:pt>
    <dgm:pt modelId="{9E230290-2EEC-964C-9BCE-9B69243D95B7}" type="pres">
      <dgm:prSet presAssocID="{677D9202-76CC-DE4C-9C12-226C07A80F36}" presName="childText" presStyleLbl="conFgAcc1" presStyleIdx="1" presStyleCnt="3">
        <dgm:presLayoutVars>
          <dgm:bulletEnabled val="1"/>
        </dgm:presLayoutVars>
      </dgm:prSet>
      <dgm:spPr/>
    </dgm:pt>
    <dgm:pt modelId="{AEBB93D5-3DD8-AE4D-A7CC-E477CE476A15}" type="pres">
      <dgm:prSet presAssocID="{417EA768-8AEE-5644-A4EB-4ED03BBF791A}" presName="spaceBetweenRectangles" presStyleCnt="0"/>
      <dgm:spPr/>
    </dgm:pt>
    <dgm:pt modelId="{5AC25E97-1C70-7243-ABE3-4BF5932A6750}" type="pres">
      <dgm:prSet presAssocID="{3AF02B48-6BE0-744A-8912-0D23041B3E95}" presName="parentLin" presStyleCnt="0"/>
      <dgm:spPr/>
    </dgm:pt>
    <dgm:pt modelId="{4644D822-0A1D-4A4B-9C64-BBD957F607D0}" type="pres">
      <dgm:prSet presAssocID="{3AF02B48-6BE0-744A-8912-0D23041B3E95}" presName="parentLeftMargin" presStyleLbl="node1" presStyleIdx="1" presStyleCnt="3"/>
      <dgm:spPr/>
    </dgm:pt>
    <dgm:pt modelId="{B6D38147-8E60-A045-B583-E6B0C56553C0}" type="pres">
      <dgm:prSet presAssocID="{3AF02B48-6BE0-744A-8912-0D23041B3E95}" presName="parentText" presStyleLbl="node1" presStyleIdx="2" presStyleCnt="3" custScaleX="23115">
        <dgm:presLayoutVars>
          <dgm:chMax val="0"/>
          <dgm:bulletEnabled val="1"/>
        </dgm:presLayoutVars>
      </dgm:prSet>
      <dgm:spPr/>
    </dgm:pt>
    <dgm:pt modelId="{72E23E9E-C0B9-E34A-A346-7102169DE30A}" type="pres">
      <dgm:prSet presAssocID="{3AF02B48-6BE0-744A-8912-0D23041B3E95}" presName="negativeSpace" presStyleCnt="0"/>
      <dgm:spPr/>
    </dgm:pt>
    <dgm:pt modelId="{5CDD4299-543B-524A-AAF3-360201B13E61}" type="pres">
      <dgm:prSet presAssocID="{3AF02B48-6BE0-744A-8912-0D23041B3E95}" presName="childText" presStyleLbl="conFgAcc1" presStyleIdx="2" presStyleCnt="3">
        <dgm:presLayoutVars>
          <dgm:bulletEnabled val="1"/>
        </dgm:presLayoutVars>
      </dgm:prSet>
      <dgm:spPr/>
    </dgm:pt>
  </dgm:ptLst>
  <dgm:cxnLst>
    <dgm:cxn modelId="{ABD1E00E-0996-6B42-A94A-1DF854811CBB}" type="presOf" srcId="{B3119A6A-5814-1C4E-A698-035CDEE1A28F}" destId="{9A8E9D20-4DD8-6549-B50E-80E51156195A}" srcOrd="0" destOrd="0" presId="urn:microsoft.com/office/officeart/2005/8/layout/list1"/>
    <dgm:cxn modelId="{22C4002A-03C2-5C46-9CF2-3FBDD859E128}" type="presOf" srcId="{3AF02B48-6BE0-744A-8912-0D23041B3E95}" destId="{4644D822-0A1D-4A4B-9C64-BBD957F607D0}" srcOrd="0" destOrd="0" presId="urn:microsoft.com/office/officeart/2005/8/layout/list1"/>
    <dgm:cxn modelId="{285CFA2B-B69B-CF46-B265-B9C13F6B8A19}" type="presOf" srcId="{677D9202-76CC-DE4C-9C12-226C07A80F36}" destId="{4E62E4FB-A7D4-2240-B0DC-00AC603FD9D4}" srcOrd="0" destOrd="0" presId="urn:microsoft.com/office/officeart/2005/8/layout/list1"/>
    <dgm:cxn modelId="{D8EB282C-C797-F642-B789-183CAE592DE3}" srcId="{C3084224-6D9E-F14F-A9E1-C1C39671EB3D}" destId="{B3119A6A-5814-1C4E-A698-035CDEE1A28F}" srcOrd="0" destOrd="0" parTransId="{46DB0EBE-113B-0E40-81D4-5B7CD3F40828}" sibTransId="{7190031B-61C8-374D-B2D2-01DF58B4ED3E}"/>
    <dgm:cxn modelId="{63FBD42D-64CF-0940-AD64-3401FB162EF8}" type="presOf" srcId="{677D9202-76CC-DE4C-9C12-226C07A80F36}" destId="{C63E1105-C149-C843-9202-23F8D48B3E4F}" srcOrd="1" destOrd="0" presId="urn:microsoft.com/office/officeart/2005/8/layout/list1"/>
    <dgm:cxn modelId="{07B5CB32-FAE0-A84E-8E88-6D811A7B1D29}" type="presOf" srcId="{3C738FB1-14E0-FD4F-894A-8376F365D294}" destId="{5CDD4299-543B-524A-AAF3-360201B13E61}" srcOrd="0" destOrd="1" presId="urn:microsoft.com/office/officeart/2005/8/layout/list1"/>
    <dgm:cxn modelId="{12F77633-FE65-C24D-A5CF-F6D36DF3503C}" type="presOf" srcId="{3AF02B48-6BE0-744A-8912-0D23041B3E95}" destId="{B6D38147-8E60-A045-B583-E6B0C56553C0}" srcOrd="1" destOrd="0" presId="urn:microsoft.com/office/officeart/2005/8/layout/list1"/>
    <dgm:cxn modelId="{B7363738-AA18-8548-B8F5-5B1B6BABED6D}" srcId="{C3084224-6D9E-F14F-A9E1-C1C39671EB3D}" destId="{CA03970E-3F9E-424A-9761-274CF242F45B}" srcOrd="1" destOrd="0" parTransId="{2C44D0C9-1E61-2342-B483-DF11CE93C670}" sibTransId="{0F1DE087-ECE2-D047-AC01-F196285BA17B}"/>
    <dgm:cxn modelId="{0709E052-A254-EC4F-A2F0-344854E6B315}" srcId="{677D9202-76CC-DE4C-9C12-226C07A80F36}" destId="{9540D378-61A5-5546-97CC-C843036C47C9}" srcOrd="0" destOrd="0" parTransId="{B9267774-BC48-C649-B15E-84A79A3F5C77}" sibTransId="{CC0705CB-DC79-364E-99FD-DA57DD62B18F}"/>
    <dgm:cxn modelId="{36F27A79-1968-E547-B9F1-46C61310A821}" type="presOf" srcId="{C3084224-6D9E-F14F-A9E1-C1C39671EB3D}" destId="{FDFE6835-A92A-E641-8AE9-B9BFDC4ECD51}" srcOrd="1" destOrd="0" presId="urn:microsoft.com/office/officeart/2005/8/layout/list1"/>
    <dgm:cxn modelId="{91FC1A81-398C-6D4D-BEF9-A8340D8FBE72}" srcId="{E20D7F2D-7192-1040-9292-645DAF10969E}" destId="{3AF02B48-6BE0-744A-8912-0D23041B3E95}" srcOrd="2" destOrd="0" parTransId="{133EBB49-D1FA-9B41-94BE-34A95FB412FE}" sibTransId="{8CE264D8-A7D8-CF48-A928-389B07FA0AFD}"/>
    <dgm:cxn modelId="{69FB3D8B-2C0B-1C46-9F81-C465D528E487}" srcId="{E20D7F2D-7192-1040-9292-645DAF10969E}" destId="{C3084224-6D9E-F14F-A9E1-C1C39671EB3D}" srcOrd="0" destOrd="0" parTransId="{394BEE4F-AC8B-AE48-9FCD-86228F05F31A}" sibTransId="{439E5EF6-1050-9C46-8F2F-E76B558F79AF}"/>
    <dgm:cxn modelId="{2FF4C098-023F-1B4C-8199-E134F557C904}" type="presOf" srcId="{E20D7F2D-7192-1040-9292-645DAF10969E}" destId="{155B6F35-FE93-D345-9D00-045722B2CD53}" srcOrd="0" destOrd="0" presId="urn:microsoft.com/office/officeart/2005/8/layout/list1"/>
    <dgm:cxn modelId="{B1D8F0A8-14E0-174D-8FEA-648C667E790C}" srcId="{E20D7F2D-7192-1040-9292-645DAF10969E}" destId="{677D9202-76CC-DE4C-9C12-226C07A80F36}" srcOrd="1" destOrd="0" parTransId="{D8008F29-AF83-F946-AF4F-E94DBF812D7B}" sibTransId="{417EA768-8AEE-5644-A4EB-4ED03BBF791A}"/>
    <dgm:cxn modelId="{9177F7AF-6FAB-484B-92C5-ED261B093A5E}" type="presOf" srcId="{9540D378-61A5-5546-97CC-C843036C47C9}" destId="{9E230290-2EEC-964C-9BCE-9B69243D95B7}" srcOrd="0" destOrd="0" presId="urn:microsoft.com/office/officeart/2005/8/layout/list1"/>
    <dgm:cxn modelId="{F62303CC-B75E-1A4C-B774-BB2DBA1ABBE6}" type="presOf" srcId="{C3084224-6D9E-F14F-A9E1-C1C39671EB3D}" destId="{88A1667D-4CEC-F145-85B2-C014FBDCFDE8}" srcOrd="0" destOrd="0" presId="urn:microsoft.com/office/officeart/2005/8/layout/list1"/>
    <dgm:cxn modelId="{0884F5D4-57AF-EF4E-9BBC-92516ECF9D9A}" type="presOf" srcId="{CA03970E-3F9E-424A-9761-274CF242F45B}" destId="{9A8E9D20-4DD8-6549-B50E-80E51156195A}" srcOrd="0" destOrd="1" presId="urn:microsoft.com/office/officeart/2005/8/layout/list1"/>
    <dgm:cxn modelId="{AD7421D9-D3CD-6A40-9CBA-2A6C93F9D586}" srcId="{3AF02B48-6BE0-744A-8912-0D23041B3E95}" destId="{E2EEC181-34B1-D547-AA67-42334FF5A244}" srcOrd="0" destOrd="0" parTransId="{0A96EB1D-8E71-4F4C-BBD7-207DECDD32C9}" sibTransId="{1D2CD666-30E6-9045-B131-65042DDA00F1}"/>
    <dgm:cxn modelId="{8EE36FE4-D5A8-594B-B49C-D65849A10A02}" srcId="{3AF02B48-6BE0-744A-8912-0D23041B3E95}" destId="{3C738FB1-14E0-FD4F-894A-8376F365D294}" srcOrd="1" destOrd="0" parTransId="{0B8C5C2B-D42D-0D47-A4DC-6463CD9C7A70}" sibTransId="{ED03ADAD-C698-7341-A07F-B961AEB41EC3}"/>
    <dgm:cxn modelId="{32DB11FA-3C70-8A43-86E3-6133B30A3E9B}" type="presOf" srcId="{E2EEC181-34B1-D547-AA67-42334FF5A244}" destId="{5CDD4299-543B-524A-AAF3-360201B13E61}" srcOrd="0" destOrd="0" presId="urn:microsoft.com/office/officeart/2005/8/layout/list1"/>
    <dgm:cxn modelId="{F5B5A180-D958-664A-BEF1-949ACD92DB80}" type="presParOf" srcId="{155B6F35-FE93-D345-9D00-045722B2CD53}" destId="{71556D2B-4A61-E043-B41A-6628DE7F7193}" srcOrd="0" destOrd="0" presId="urn:microsoft.com/office/officeart/2005/8/layout/list1"/>
    <dgm:cxn modelId="{B6779AF1-08C7-7045-9096-CAAD3300ED93}" type="presParOf" srcId="{71556D2B-4A61-E043-B41A-6628DE7F7193}" destId="{88A1667D-4CEC-F145-85B2-C014FBDCFDE8}" srcOrd="0" destOrd="0" presId="urn:microsoft.com/office/officeart/2005/8/layout/list1"/>
    <dgm:cxn modelId="{6B253CE4-0AE8-A041-9AD9-FFDE4B170241}" type="presParOf" srcId="{71556D2B-4A61-E043-B41A-6628DE7F7193}" destId="{FDFE6835-A92A-E641-8AE9-B9BFDC4ECD51}" srcOrd="1" destOrd="0" presId="urn:microsoft.com/office/officeart/2005/8/layout/list1"/>
    <dgm:cxn modelId="{AD5597DE-A72F-0845-BA11-8E6FA56C596E}" type="presParOf" srcId="{155B6F35-FE93-D345-9D00-045722B2CD53}" destId="{9C45E3D1-0D1C-C94B-AB59-FA47FB94BA1C}" srcOrd="1" destOrd="0" presId="urn:microsoft.com/office/officeart/2005/8/layout/list1"/>
    <dgm:cxn modelId="{0F3515B0-D55A-CF43-9B9C-F92CAED7C20C}" type="presParOf" srcId="{155B6F35-FE93-D345-9D00-045722B2CD53}" destId="{9A8E9D20-4DD8-6549-B50E-80E51156195A}" srcOrd="2" destOrd="0" presId="urn:microsoft.com/office/officeart/2005/8/layout/list1"/>
    <dgm:cxn modelId="{1C9C58B1-707C-7345-AF38-C42A7C6B8A6C}" type="presParOf" srcId="{155B6F35-FE93-D345-9D00-045722B2CD53}" destId="{91F1E0E0-D820-9047-B16E-E877D1AD554F}" srcOrd="3" destOrd="0" presId="urn:microsoft.com/office/officeart/2005/8/layout/list1"/>
    <dgm:cxn modelId="{598DD6CD-FBBF-1D48-9909-BEBCEEDDAE9D}" type="presParOf" srcId="{155B6F35-FE93-D345-9D00-045722B2CD53}" destId="{A1776ECD-EB34-C346-A24E-52827956072E}" srcOrd="4" destOrd="0" presId="urn:microsoft.com/office/officeart/2005/8/layout/list1"/>
    <dgm:cxn modelId="{2B979CAD-AA4D-D941-904D-BE1CEAB26828}" type="presParOf" srcId="{A1776ECD-EB34-C346-A24E-52827956072E}" destId="{4E62E4FB-A7D4-2240-B0DC-00AC603FD9D4}" srcOrd="0" destOrd="0" presId="urn:microsoft.com/office/officeart/2005/8/layout/list1"/>
    <dgm:cxn modelId="{E9B73AFA-7350-5649-ACA1-2CAF97C126F0}" type="presParOf" srcId="{A1776ECD-EB34-C346-A24E-52827956072E}" destId="{C63E1105-C149-C843-9202-23F8D48B3E4F}" srcOrd="1" destOrd="0" presId="urn:microsoft.com/office/officeart/2005/8/layout/list1"/>
    <dgm:cxn modelId="{604FD993-AF61-0F42-A739-1C1C41EAC4A2}" type="presParOf" srcId="{155B6F35-FE93-D345-9D00-045722B2CD53}" destId="{97B79BC0-6DED-BF49-B97F-39C747123648}" srcOrd="5" destOrd="0" presId="urn:microsoft.com/office/officeart/2005/8/layout/list1"/>
    <dgm:cxn modelId="{CD33A45C-CB60-BC4E-8BF9-E2085F257E18}" type="presParOf" srcId="{155B6F35-FE93-D345-9D00-045722B2CD53}" destId="{9E230290-2EEC-964C-9BCE-9B69243D95B7}" srcOrd="6" destOrd="0" presId="urn:microsoft.com/office/officeart/2005/8/layout/list1"/>
    <dgm:cxn modelId="{B455DA0D-89CD-9949-9FC5-FEF24D44A910}" type="presParOf" srcId="{155B6F35-FE93-D345-9D00-045722B2CD53}" destId="{AEBB93D5-3DD8-AE4D-A7CC-E477CE476A15}" srcOrd="7" destOrd="0" presId="urn:microsoft.com/office/officeart/2005/8/layout/list1"/>
    <dgm:cxn modelId="{05B6488F-B0C1-8744-9200-E72D562DF8EA}" type="presParOf" srcId="{155B6F35-FE93-D345-9D00-045722B2CD53}" destId="{5AC25E97-1C70-7243-ABE3-4BF5932A6750}" srcOrd="8" destOrd="0" presId="urn:microsoft.com/office/officeart/2005/8/layout/list1"/>
    <dgm:cxn modelId="{F9CDCC0E-D47D-5D4D-AD66-76E4382CDDBD}" type="presParOf" srcId="{5AC25E97-1C70-7243-ABE3-4BF5932A6750}" destId="{4644D822-0A1D-4A4B-9C64-BBD957F607D0}" srcOrd="0" destOrd="0" presId="urn:microsoft.com/office/officeart/2005/8/layout/list1"/>
    <dgm:cxn modelId="{6B21FAF4-7D2A-AB43-985F-9102E0443D09}" type="presParOf" srcId="{5AC25E97-1C70-7243-ABE3-4BF5932A6750}" destId="{B6D38147-8E60-A045-B583-E6B0C56553C0}" srcOrd="1" destOrd="0" presId="urn:microsoft.com/office/officeart/2005/8/layout/list1"/>
    <dgm:cxn modelId="{1B6B09CE-3F39-FD42-B20D-576AC5B479E0}" type="presParOf" srcId="{155B6F35-FE93-D345-9D00-045722B2CD53}" destId="{72E23E9E-C0B9-E34A-A346-7102169DE30A}" srcOrd="9" destOrd="0" presId="urn:microsoft.com/office/officeart/2005/8/layout/list1"/>
    <dgm:cxn modelId="{FDE4F81E-25DF-C243-96E7-EF778AA4CD7F}" type="presParOf" srcId="{155B6F35-FE93-D345-9D00-045722B2CD53}" destId="{5CDD4299-543B-524A-AAF3-360201B13E6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713C65-5D2F-C043-920C-ECD2D6F82B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035BF66-8DF1-EB4B-9BA6-6D70F8A71F3F}">
      <dgm:prSet phldrT="[Text]" custT="1"/>
      <dgm:spPr>
        <a:solidFill>
          <a:schemeClr val="accent2"/>
        </a:solidFill>
        <a:ln>
          <a:solidFill>
            <a:schemeClr val="bg1"/>
          </a:solidFill>
        </a:ln>
      </dgm:spPr>
      <dgm:t>
        <a:bodyPr/>
        <a:lstStyle/>
        <a:p>
          <a:r>
            <a:rPr lang="en-US" sz="1600" b="1" dirty="0">
              <a:solidFill>
                <a:schemeClr val="bg1"/>
              </a:solidFill>
              <a:latin typeface="+mj-lt"/>
              <a:ea typeface="+mn-ea"/>
              <a:cs typeface="+mn-cs"/>
            </a:rPr>
            <a:t>Dormant phase</a:t>
          </a:r>
          <a:endParaRPr lang="en-US" sz="1600" b="1" dirty="0">
            <a:solidFill>
              <a:schemeClr val="bg1"/>
            </a:solidFill>
            <a:latin typeface="+mj-lt"/>
          </a:endParaRPr>
        </a:p>
      </dgm:t>
    </dgm:pt>
    <dgm:pt modelId="{5A5A365C-9857-4C4F-A946-B9404E28A7AD}" type="parTrans" cxnId="{53EACF96-1FC7-4A45-A6F1-68A9D946185A}">
      <dgm:prSet/>
      <dgm:spPr/>
      <dgm:t>
        <a:bodyPr/>
        <a:lstStyle/>
        <a:p>
          <a:endParaRPr lang="en-US"/>
        </a:p>
      </dgm:t>
    </dgm:pt>
    <dgm:pt modelId="{6937D29C-FD7E-F346-8F03-68FA9FB8AA79}" type="sibTrans" cxnId="{53EACF96-1FC7-4A45-A6F1-68A9D946185A}">
      <dgm:prSet/>
      <dgm:spPr/>
      <dgm:t>
        <a:bodyPr/>
        <a:lstStyle/>
        <a:p>
          <a:endParaRPr lang="en-US"/>
        </a:p>
      </dgm:t>
    </dgm:pt>
    <dgm:pt modelId="{24062503-A010-C443-9A7E-FA0F3A86585E}">
      <dgm:prSet phldrT="[Text]" custT="1"/>
      <dgm:spPr>
        <a:solidFill>
          <a:schemeClr val="accent2"/>
        </a:solidFill>
        <a:ln>
          <a:solidFill>
            <a:schemeClr val="bg1"/>
          </a:solidFill>
        </a:ln>
      </dgm:spPr>
      <dgm:t>
        <a:bodyPr/>
        <a:lstStyle/>
        <a:p>
          <a:r>
            <a:rPr lang="en-US" sz="1600" b="1" dirty="0">
              <a:solidFill>
                <a:srgbClr val="000000"/>
              </a:solidFill>
              <a:latin typeface="+mj-lt"/>
              <a:ea typeface="+mn-ea"/>
              <a:cs typeface="+mn-cs"/>
            </a:rPr>
            <a:t>Triggering phase</a:t>
          </a:r>
          <a:endParaRPr lang="en-US" sz="1600" b="1" dirty="0">
            <a:solidFill>
              <a:srgbClr val="000000"/>
            </a:solidFill>
            <a:latin typeface="+mj-lt"/>
          </a:endParaRPr>
        </a:p>
      </dgm:t>
    </dgm:pt>
    <dgm:pt modelId="{91A4F307-B7ED-4141-84BF-35D70AE8DBED}" type="parTrans" cxnId="{3C0B6902-4B21-1541-A265-5F23FA92A97C}">
      <dgm:prSet/>
      <dgm:spPr/>
      <dgm:t>
        <a:bodyPr/>
        <a:lstStyle/>
        <a:p>
          <a:endParaRPr lang="en-US"/>
        </a:p>
      </dgm:t>
    </dgm:pt>
    <dgm:pt modelId="{8DC663BD-CCB7-8947-8768-F656197576EF}" type="sibTrans" cxnId="{3C0B6902-4B21-1541-A265-5F23FA92A97C}">
      <dgm:prSet/>
      <dgm:spPr/>
      <dgm:t>
        <a:bodyPr/>
        <a:lstStyle/>
        <a:p>
          <a:endParaRPr lang="en-US"/>
        </a:p>
      </dgm:t>
    </dgm:pt>
    <dgm:pt modelId="{B9D20F49-CE2C-1542-BF6E-80CE502FB600}">
      <dgm:prSet custT="1"/>
      <dgm:spPr>
        <a:solidFill>
          <a:schemeClr val="accent2"/>
        </a:solidFill>
        <a:ln>
          <a:solidFill>
            <a:schemeClr val="bg1"/>
          </a:solidFill>
        </a:ln>
      </dgm:spPr>
      <dgm:t>
        <a:bodyPr/>
        <a:lstStyle/>
        <a:p>
          <a:r>
            <a:rPr lang="en-US" sz="1400" b="1" dirty="0">
              <a:solidFill>
                <a:srgbClr val="000000"/>
              </a:solidFill>
              <a:latin typeface="+mj-lt"/>
              <a:ea typeface="+mn-ea"/>
              <a:cs typeface="+mn-cs"/>
            </a:rPr>
            <a:t>Propagation phase</a:t>
          </a:r>
          <a:endParaRPr lang="en-US" sz="1400" b="1" dirty="0">
            <a:solidFill>
              <a:srgbClr val="000000"/>
            </a:solidFill>
            <a:latin typeface="+mj-lt"/>
          </a:endParaRPr>
        </a:p>
      </dgm:t>
    </dgm:pt>
    <dgm:pt modelId="{545FCEB5-4431-2A47-B4CE-3DA5C2E63EBF}" type="parTrans" cxnId="{3F96B256-9F34-484E-B515-E39E684D07B2}">
      <dgm:prSet/>
      <dgm:spPr/>
      <dgm:t>
        <a:bodyPr/>
        <a:lstStyle/>
        <a:p>
          <a:endParaRPr lang="en-US"/>
        </a:p>
      </dgm:t>
    </dgm:pt>
    <dgm:pt modelId="{A3F1A055-AEA4-984A-93BA-411AEDF3D974}" type="sibTrans" cxnId="{3F96B256-9F34-484E-B515-E39E684D07B2}">
      <dgm:prSet/>
      <dgm:spPr/>
      <dgm:t>
        <a:bodyPr/>
        <a:lstStyle/>
        <a:p>
          <a:endParaRPr lang="en-US"/>
        </a:p>
      </dgm:t>
    </dgm:pt>
    <dgm:pt modelId="{5C8B9CAB-C992-EB4C-A6B0-3B766464D189}">
      <dgm:prSet custT="1"/>
      <dgm:spPr>
        <a:solidFill>
          <a:schemeClr val="accent2"/>
        </a:solidFill>
      </dgm:spPr>
      <dgm:t>
        <a:bodyPr/>
        <a:lstStyle/>
        <a:p>
          <a:pPr rtl="0"/>
          <a:r>
            <a:rPr lang="en-US" sz="1600" b="1" dirty="0">
              <a:solidFill>
                <a:srgbClr val="000000"/>
              </a:solidFill>
              <a:latin typeface="+mj-lt"/>
            </a:rPr>
            <a:t>Execution phase</a:t>
          </a:r>
          <a:endParaRPr lang="en-US" sz="1600" dirty="0">
            <a:solidFill>
              <a:srgbClr val="000000"/>
            </a:solidFill>
            <a:latin typeface="+mj-lt"/>
          </a:endParaRPr>
        </a:p>
      </dgm:t>
    </dgm:pt>
    <dgm:pt modelId="{3ABA7F11-D20A-3944-86D5-F4DC76283198}" type="parTrans" cxnId="{6946BB3B-5D5E-C840-A82F-82BF02352E1C}">
      <dgm:prSet/>
      <dgm:spPr/>
      <dgm:t>
        <a:bodyPr/>
        <a:lstStyle/>
        <a:p>
          <a:endParaRPr lang="en-US"/>
        </a:p>
      </dgm:t>
    </dgm:pt>
    <dgm:pt modelId="{72D9285E-B19A-3B4B-9C4B-897218B14284}" type="sibTrans" cxnId="{6946BB3B-5D5E-C840-A82F-82BF02352E1C}">
      <dgm:prSet/>
      <dgm:spPr/>
      <dgm:t>
        <a:bodyPr/>
        <a:lstStyle/>
        <a:p>
          <a:endParaRPr lang="en-US"/>
        </a:p>
      </dgm:t>
    </dgm:pt>
    <dgm:pt modelId="{31391D8B-CB3C-3841-AA7E-2851F1573A82}">
      <dgm:prSet custT="1"/>
      <dgm:spPr>
        <a:solidFill>
          <a:schemeClr val="tx1"/>
        </a:solidFill>
        <a:ln>
          <a:solidFill>
            <a:schemeClr val="bg1"/>
          </a:solidFill>
        </a:ln>
      </dgm:spPr>
      <dgm:t>
        <a:bodyPr/>
        <a:lstStyle/>
        <a:p>
          <a:r>
            <a:rPr lang="en-US" sz="1600" b="1" dirty="0">
              <a:solidFill>
                <a:schemeClr val="bg1"/>
              </a:solidFill>
              <a:latin typeface="+mj-lt"/>
              <a:ea typeface="+mn-ea"/>
            </a:rPr>
            <a:t>Virus is idle</a:t>
          </a:r>
        </a:p>
      </dgm:t>
    </dgm:pt>
    <dgm:pt modelId="{4D91664C-BDAD-C64C-B200-EEC59693D652}" type="parTrans" cxnId="{59584286-E7DF-1D4B-A0BB-1167A9767173}">
      <dgm:prSet/>
      <dgm:spPr/>
      <dgm:t>
        <a:bodyPr/>
        <a:lstStyle/>
        <a:p>
          <a:endParaRPr lang="en-US"/>
        </a:p>
      </dgm:t>
    </dgm:pt>
    <dgm:pt modelId="{B2AA4679-4CC5-0644-8426-F03E6E79B501}" type="sibTrans" cxnId="{59584286-E7DF-1D4B-A0BB-1167A9767173}">
      <dgm:prSet/>
      <dgm:spPr/>
      <dgm:t>
        <a:bodyPr/>
        <a:lstStyle/>
        <a:p>
          <a:endParaRPr lang="en-US"/>
        </a:p>
      </dgm:t>
    </dgm:pt>
    <dgm:pt modelId="{02F06C06-82C9-694F-A2ED-CB7C7B371164}">
      <dgm:prSet custT="1"/>
      <dgm:spPr>
        <a:solidFill>
          <a:schemeClr val="tx1"/>
        </a:solidFill>
        <a:ln>
          <a:solidFill>
            <a:schemeClr val="bg1"/>
          </a:solidFill>
        </a:ln>
      </dgm:spPr>
      <dgm:t>
        <a:bodyPr/>
        <a:lstStyle/>
        <a:p>
          <a:r>
            <a:rPr lang="en-US" sz="1600" b="1" dirty="0">
              <a:solidFill>
                <a:schemeClr val="bg1"/>
              </a:solidFill>
              <a:latin typeface="+mj-lt"/>
              <a:ea typeface="+mn-ea"/>
            </a:rPr>
            <a:t>Will eventually be activated by some event</a:t>
          </a:r>
        </a:p>
      </dgm:t>
    </dgm:pt>
    <dgm:pt modelId="{70CEDF61-E2B0-7E43-B0F4-54EAE2CBE2B5}" type="parTrans" cxnId="{891C1FC3-C27E-5A40-801B-F0F538E763A7}">
      <dgm:prSet/>
      <dgm:spPr/>
      <dgm:t>
        <a:bodyPr/>
        <a:lstStyle/>
        <a:p>
          <a:endParaRPr lang="en-US"/>
        </a:p>
      </dgm:t>
    </dgm:pt>
    <dgm:pt modelId="{F1C45B70-2BBF-8049-9402-10B747ABAAE1}" type="sibTrans" cxnId="{891C1FC3-C27E-5A40-801B-F0F538E763A7}">
      <dgm:prSet/>
      <dgm:spPr/>
      <dgm:t>
        <a:bodyPr/>
        <a:lstStyle/>
        <a:p>
          <a:endParaRPr lang="en-US"/>
        </a:p>
      </dgm:t>
    </dgm:pt>
    <dgm:pt modelId="{0F70DF3B-0273-6F48-AA35-A7CB11F30F3F}">
      <dgm:prSet custT="1"/>
      <dgm:spPr>
        <a:solidFill>
          <a:schemeClr val="tx1"/>
        </a:solidFill>
        <a:ln>
          <a:solidFill>
            <a:schemeClr val="bg1"/>
          </a:solidFill>
        </a:ln>
      </dgm:spPr>
      <dgm:t>
        <a:bodyPr/>
        <a:lstStyle/>
        <a:p>
          <a:r>
            <a:rPr lang="en-US" sz="1600" b="1" dirty="0">
              <a:solidFill>
                <a:schemeClr val="bg1"/>
              </a:solidFill>
              <a:latin typeface="+mj-lt"/>
              <a:ea typeface="+mn-ea"/>
            </a:rPr>
            <a:t>Not all viruses have this stage</a:t>
          </a:r>
        </a:p>
      </dgm:t>
    </dgm:pt>
    <dgm:pt modelId="{12A87295-2C61-EE48-A453-19ABDE4DDF18}" type="parTrans" cxnId="{D6D42391-2DA3-314B-AA5F-638590479628}">
      <dgm:prSet/>
      <dgm:spPr/>
      <dgm:t>
        <a:bodyPr/>
        <a:lstStyle/>
        <a:p>
          <a:endParaRPr lang="en-US"/>
        </a:p>
      </dgm:t>
    </dgm:pt>
    <dgm:pt modelId="{755A26CB-C28A-6341-9851-4B7193DBA947}" type="sibTrans" cxnId="{D6D42391-2DA3-314B-AA5F-638590479628}">
      <dgm:prSet/>
      <dgm:spPr/>
      <dgm:t>
        <a:bodyPr/>
        <a:lstStyle/>
        <a:p>
          <a:endParaRPr lang="en-US"/>
        </a:p>
      </dgm:t>
    </dgm:pt>
    <dgm:pt modelId="{200E8F95-B852-674C-ACC9-3CE78077CB2D}">
      <dgm:prSet custT="1"/>
      <dgm:spPr>
        <a:solidFill>
          <a:schemeClr val="tx1"/>
        </a:solidFill>
        <a:ln>
          <a:solidFill>
            <a:schemeClr val="bg1"/>
          </a:solidFill>
        </a:ln>
      </dgm:spPr>
      <dgm:t>
        <a:bodyPr/>
        <a:lstStyle/>
        <a:p>
          <a:r>
            <a:rPr lang="en-US" sz="1600" b="1" dirty="0">
              <a:solidFill>
                <a:srgbClr val="000000"/>
              </a:solidFill>
              <a:latin typeface="+mj-lt"/>
              <a:ea typeface="+mn-ea"/>
            </a:rPr>
            <a:t>Virus is activated to perform the function for which it was intended</a:t>
          </a:r>
        </a:p>
      </dgm:t>
    </dgm:pt>
    <dgm:pt modelId="{9CF3B919-9ACA-2B4E-B5EA-4B85213064C2}" type="parTrans" cxnId="{83252F17-0C35-2A47-ACF4-319BD944738E}">
      <dgm:prSet/>
      <dgm:spPr/>
      <dgm:t>
        <a:bodyPr/>
        <a:lstStyle/>
        <a:p>
          <a:endParaRPr lang="en-US"/>
        </a:p>
      </dgm:t>
    </dgm:pt>
    <dgm:pt modelId="{DE927E33-9F3D-3B4B-98E7-0D339BBEF0E2}" type="sibTrans" cxnId="{83252F17-0C35-2A47-ACF4-319BD944738E}">
      <dgm:prSet/>
      <dgm:spPr/>
      <dgm:t>
        <a:bodyPr/>
        <a:lstStyle/>
        <a:p>
          <a:endParaRPr lang="en-US"/>
        </a:p>
      </dgm:t>
    </dgm:pt>
    <dgm:pt modelId="{3C0A1EEB-14D5-1941-B05E-88D122E509D3}">
      <dgm:prSet custT="1"/>
      <dgm:spPr>
        <a:solidFill>
          <a:schemeClr val="tx1"/>
        </a:solidFill>
        <a:ln>
          <a:solidFill>
            <a:schemeClr val="bg1"/>
          </a:solidFill>
        </a:ln>
      </dgm:spPr>
      <dgm:t>
        <a:bodyPr/>
        <a:lstStyle/>
        <a:p>
          <a:r>
            <a:rPr lang="en-US" sz="1600" b="1" dirty="0">
              <a:solidFill>
                <a:srgbClr val="000000"/>
              </a:solidFill>
              <a:latin typeface="+mj-lt"/>
              <a:ea typeface="+mn-ea"/>
            </a:rPr>
            <a:t>Can be caused by a variety of system events</a:t>
          </a:r>
        </a:p>
      </dgm:t>
    </dgm:pt>
    <dgm:pt modelId="{D6ED3468-F3C5-2B44-A964-368192C66D14}" type="parTrans" cxnId="{FC3936AA-6D35-D64F-9B2A-E7B3D0329F4A}">
      <dgm:prSet/>
      <dgm:spPr/>
      <dgm:t>
        <a:bodyPr/>
        <a:lstStyle/>
        <a:p>
          <a:endParaRPr lang="en-US"/>
        </a:p>
      </dgm:t>
    </dgm:pt>
    <dgm:pt modelId="{EB5F377C-DF7E-8848-BD44-F23DEB552D64}" type="sibTrans" cxnId="{FC3936AA-6D35-D64F-9B2A-E7B3D0329F4A}">
      <dgm:prSet/>
      <dgm:spPr/>
      <dgm:t>
        <a:bodyPr/>
        <a:lstStyle/>
        <a:p>
          <a:endParaRPr lang="en-US"/>
        </a:p>
      </dgm:t>
    </dgm:pt>
    <dgm:pt modelId="{80B30D77-CC14-6E41-90E6-1023601A9C95}">
      <dgm:prSet custT="1"/>
      <dgm:spPr>
        <a:solidFill>
          <a:schemeClr val="tx1"/>
        </a:solidFill>
        <a:ln>
          <a:solidFill>
            <a:schemeClr val="bg1"/>
          </a:solidFill>
        </a:ln>
      </dgm:spPr>
      <dgm:t>
        <a:bodyPr/>
        <a:lstStyle/>
        <a:p>
          <a:r>
            <a:rPr lang="en-US" sz="1400" b="1" dirty="0">
              <a:solidFill>
                <a:srgbClr val="000000"/>
              </a:solidFill>
              <a:latin typeface="+mj-lt"/>
              <a:ea typeface="+mn-ea"/>
            </a:rPr>
            <a:t>Virus places a copy of itself into other programs or into certain system areas on the disk</a:t>
          </a:r>
        </a:p>
      </dgm:t>
    </dgm:pt>
    <dgm:pt modelId="{50CB8164-3903-5046-9331-0B67F46C9A5A}" type="parTrans" cxnId="{B371E265-3425-9A42-AB2D-7294D595B7F2}">
      <dgm:prSet/>
      <dgm:spPr/>
      <dgm:t>
        <a:bodyPr/>
        <a:lstStyle/>
        <a:p>
          <a:endParaRPr lang="en-US"/>
        </a:p>
      </dgm:t>
    </dgm:pt>
    <dgm:pt modelId="{1D8776E0-EB16-C544-B34B-C32B9E6D668F}" type="sibTrans" cxnId="{B371E265-3425-9A42-AB2D-7294D595B7F2}">
      <dgm:prSet/>
      <dgm:spPr/>
      <dgm:t>
        <a:bodyPr/>
        <a:lstStyle/>
        <a:p>
          <a:endParaRPr lang="en-US"/>
        </a:p>
      </dgm:t>
    </dgm:pt>
    <dgm:pt modelId="{48BC0E81-32FC-9045-9AF0-DD729F9A1A61}">
      <dgm:prSet custT="1"/>
      <dgm:spPr>
        <a:solidFill>
          <a:schemeClr val="tx1"/>
        </a:solidFill>
        <a:ln>
          <a:solidFill>
            <a:schemeClr val="bg1"/>
          </a:solidFill>
        </a:ln>
      </dgm:spPr>
      <dgm:t>
        <a:bodyPr/>
        <a:lstStyle/>
        <a:p>
          <a:r>
            <a:rPr lang="en-US" sz="1400" b="1" dirty="0">
              <a:solidFill>
                <a:srgbClr val="000000"/>
              </a:solidFill>
              <a:latin typeface="+mj-lt"/>
              <a:ea typeface="+mn-ea"/>
            </a:rPr>
            <a:t>May not be identical to the propagating version</a:t>
          </a:r>
        </a:p>
      </dgm:t>
    </dgm:pt>
    <dgm:pt modelId="{09649FF3-2946-F240-9138-A0AAA3584F95}" type="parTrans" cxnId="{0DE7B6F4-696F-0B4D-9035-75E6734EA262}">
      <dgm:prSet/>
      <dgm:spPr/>
      <dgm:t>
        <a:bodyPr/>
        <a:lstStyle/>
        <a:p>
          <a:endParaRPr lang="en-US"/>
        </a:p>
      </dgm:t>
    </dgm:pt>
    <dgm:pt modelId="{FAE9FF40-A23B-0344-BA50-70CB721819CD}" type="sibTrans" cxnId="{0DE7B6F4-696F-0B4D-9035-75E6734EA262}">
      <dgm:prSet/>
      <dgm:spPr/>
      <dgm:t>
        <a:bodyPr/>
        <a:lstStyle/>
        <a:p>
          <a:endParaRPr lang="en-US"/>
        </a:p>
      </dgm:t>
    </dgm:pt>
    <dgm:pt modelId="{51DB3F44-008F-9B4E-8C0E-2B7B2A7D0041}">
      <dgm:prSet custT="1"/>
      <dgm:spPr>
        <a:solidFill>
          <a:schemeClr val="tx1"/>
        </a:solidFill>
        <a:ln>
          <a:solidFill>
            <a:schemeClr val="bg1"/>
          </a:solidFill>
        </a:ln>
      </dgm:spPr>
      <dgm:t>
        <a:bodyPr/>
        <a:lstStyle/>
        <a:p>
          <a:r>
            <a:rPr lang="en-US" sz="1400" b="1" dirty="0">
              <a:solidFill>
                <a:srgbClr val="000000"/>
              </a:solidFill>
              <a:latin typeface="+mj-lt"/>
              <a:ea typeface="+mn-ea"/>
            </a:rPr>
            <a:t>Each infected program will now contain a clone of the virus which will itself enter a propagation phase</a:t>
          </a:r>
        </a:p>
      </dgm:t>
    </dgm:pt>
    <dgm:pt modelId="{AD76FC7C-018C-0044-BEE8-F97067001711}" type="parTrans" cxnId="{0C6B687E-0169-5944-B47C-073E4E300DC6}">
      <dgm:prSet/>
      <dgm:spPr/>
      <dgm:t>
        <a:bodyPr/>
        <a:lstStyle/>
        <a:p>
          <a:endParaRPr lang="en-US"/>
        </a:p>
      </dgm:t>
    </dgm:pt>
    <dgm:pt modelId="{2F994438-5F50-6D4B-ACD7-25E96E5024CF}" type="sibTrans" cxnId="{0C6B687E-0169-5944-B47C-073E4E300DC6}">
      <dgm:prSet/>
      <dgm:spPr/>
      <dgm:t>
        <a:bodyPr/>
        <a:lstStyle/>
        <a:p>
          <a:endParaRPr lang="en-US"/>
        </a:p>
      </dgm:t>
    </dgm:pt>
    <dgm:pt modelId="{1570DBEB-2124-2B47-90C7-2290BC4D56E1}">
      <dgm:prSet custT="1"/>
      <dgm:spPr>
        <a:solidFill>
          <a:schemeClr val="tx1"/>
        </a:solidFill>
        <a:ln>
          <a:solidFill>
            <a:schemeClr val="bg1"/>
          </a:solidFill>
        </a:ln>
      </dgm:spPr>
      <dgm:t>
        <a:bodyPr/>
        <a:lstStyle/>
        <a:p>
          <a:pPr rtl="0"/>
          <a:r>
            <a:rPr lang="en-US" sz="1600" b="1" dirty="0">
              <a:solidFill>
                <a:srgbClr val="000000"/>
              </a:solidFill>
              <a:latin typeface="+mj-lt"/>
            </a:rPr>
            <a:t>Function is performed</a:t>
          </a:r>
          <a:endParaRPr lang="en-US" sz="1600" dirty="0">
            <a:solidFill>
              <a:srgbClr val="000000"/>
            </a:solidFill>
            <a:latin typeface="+mj-lt"/>
          </a:endParaRPr>
        </a:p>
      </dgm:t>
    </dgm:pt>
    <dgm:pt modelId="{C9F0A284-414A-644D-9ABA-CD2E28A0A487}" type="parTrans" cxnId="{75552C8E-BC41-E943-9AA5-1BC879D429FC}">
      <dgm:prSet/>
      <dgm:spPr/>
      <dgm:t>
        <a:bodyPr/>
        <a:lstStyle/>
        <a:p>
          <a:endParaRPr lang="en-US"/>
        </a:p>
      </dgm:t>
    </dgm:pt>
    <dgm:pt modelId="{EECD4D58-2D0A-7F4F-8C78-42F2CB320786}" type="sibTrans" cxnId="{75552C8E-BC41-E943-9AA5-1BC879D429FC}">
      <dgm:prSet/>
      <dgm:spPr/>
      <dgm:t>
        <a:bodyPr/>
        <a:lstStyle/>
        <a:p>
          <a:endParaRPr lang="en-US"/>
        </a:p>
      </dgm:t>
    </dgm:pt>
    <dgm:pt modelId="{6891198A-DB3D-9348-BCE3-99D1F7B80291}">
      <dgm:prSet custT="1"/>
      <dgm:spPr>
        <a:solidFill>
          <a:schemeClr val="tx1"/>
        </a:solidFill>
        <a:ln>
          <a:solidFill>
            <a:schemeClr val="bg1"/>
          </a:solidFill>
        </a:ln>
      </dgm:spPr>
      <dgm:t>
        <a:bodyPr/>
        <a:lstStyle/>
        <a:p>
          <a:pPr rtl="0"/>
          <a:r>
            <a:rPr lang="en-US" sz="1600" b="1" dirty="0">
              <a:solidFill>
                <a:srgbClr val="000000"/>
              </a:solidFill>
              <a:latin typeface="+mj-lt"/>
            </a:rPr>
            <a:t>May be harmless or damaging</a:t>
          </a:r>
          <a:endParaRPr lang="en-US" sz="1600" dirty="0">
            <a:solidFill>
              <a:srgbClr val="000000"/>
            </a:solidFill>
            <a:latin typeface="+mj-lt"/>
          </a:endParaRPr>
        </a:p>
      </dgm:t>
    </dgm:pt>
    <dgm:pt modelId="{CB98CB0E-DC34-2240-8E53-F965C2A0820D}" type="parTrans" cxnId="{604F7E55-9A69-C64A-BE84-F3D9F958A616}">
      <dgm:prSet/>
      <dgm:spPr/>
      <dgm:t>
        <a:bodyPr/>
        <a:lstStyle/>
        <a:p>
          <a:endParaRPr lang="en-US"/>
        </a:p>
      </dgm:t>
    </dgm:pt>
    <dgm:pt modelId="{60E0FBF1-6407-704B-BCD2-E88FF28896BA}" type="sibTrans" cxnId="{604F7E55-9A69-C64A-BE84-F3D9F958A616}">
      <dgm:prSet/>
      <dgm:spPr/>
      <dgm:t>
        <a:bodyPr/>
        <a:lstStyle/>
        <a:p>
          <a:endParaRPr lang="en-US"/>
        </a:p>
      </dgm:t>
    </dgm:pt>
    <dgm:pt modelId="{960D9D92-C123-5E4A-A327-6680E2767572}" type="pres">
      <dgm:prSet presAssocID="{0B713C65-5D2F-C043-920C-ECD2D6F82B0E}" presName="Name0" presStyleCnt="0">
        <dgm:presLayoutVars>
          <dgm:dir/>
          <dgm:animLvl val="lvl"/>
          <dgm:resizeHandles val="exact"/>
        </dgm:presLayoutVars>
      </dgm:prSet>
      <dgm:spPr/>
    </dgm:pt>
    <dgm:pt modelId="{428836F5-95CC-8A43-AC3F-8FF6F46A4F02}" type="pres">
      <dgm:prSet presAssocID="{5C8B9CAB-C992-EB4C-A6B0-3B766464D189}" presName="boxAndChildren" presStyleCnt="0"/>
      <dgm:spPr/>
    </dgm:pt>
    <dgm:pt modelId="{FA3EC44A-0D11-8D4A-A370-8935D2A75E35}" type="pres">
      <dgm:prSet presAssocID="{5C8B9CAB-C992-EB4C-A6B0-3B766464D189}" presName="parentTextBox" presStyleLbl="node1" presStyleIdx="0" presStyleCnt="4"/>
      <dgm:spPr/>
    </dgm:pt>
    <dgm:pt modelId="{B8708D1F-5416-7946-84FC-190F419E1BD1}" type="pres">
      <dgm:prSet presAssocID="{5C8B9CAB-C992-EB4C-A6B0-3B766464D189}" presName="entireBox" presStyleLbl="node1" presStyleIdx="0" presStyleCnt="4"/>
      <dgm:spPr/>
    </dgm:pt>
    <dgm:pt modelId="{1E13F1B7-114C-D347-B67F-B9B599E2E341}" type="pres">
      <dgm:prSet presAssocID="{5C8B9CAB-C992-EB4C-A6B0-3B766464D189}" presName="descendantBox" presStyleCnt="0"/>
      <dgm:spPr/>
    </dgm:pt>
    <dgm:pt modelId="{81FDCED2-2D20-854D-9ECC-1E1197134AA6}" type="pres">
      <dgm:prSet presAssocID="{1570DBEB-2124-2B47-90C7-2290BC4D56E1}" presName="childTextBox" presStyleLbl="fgAccFollowNode1" presStyleIdx="0" presStyleCnt="10">
        <dgm:presLayoutVars>
          <dgm:bulletEnabled val="1"/>
        </dgm:presLayoutVars>
      </dgm:prSet>
      <dgm:spPr/>
    </dgm:pt>
    <dgm:pt modelId="{B01C092D-99C1-6745-BEA7-0EFBB10DB477}" type="pres">
      <dgm:prSet presAssocID="{6891198A-DB3D-9348-BCE3-99D1F7B80291}" presName="childTextBox" presStyleLbl="fgAccFollowNode1" presStyleIdx="1" presStyleCnt="10">
        <dgm:presLayoutVars>
          <dgm:bulletEnabled val="1"/>
        </dgm:presLayoutVars>
      </dgm:prSet>
      <dgm:spPr/>
    </dgm:pt>
    <dgm:pt modelId="{FC50E6ED-7CDD-0148-9337-B5E5B59DACCE}" type="pres">
      <dgm:prSet presAssocID="{A3F1A055-AEA4-984A-93BA-411AEDF3D974}" presName="sp" presStyleCnt="0"/>
      <dgm:spPr/>
    </dgm:pt>
    <dgm:pt modelId="{A073ABB9-3B51-2A4C-91E4-6DD0562D85A7}" type="pres">
      <dgm:prSet presAssocID="{B9D20F49-CE2C-1542-BF6E-80CE502FB600}" presName="arrowAndChildren" presStyleCnt="0"/>
      <dgm:spPr/>
    </dgm:pt>
    <dgm:pt modelId="{246E30F7-CD30-9C45-8971-3615BE40426D}" type="pres">
      <dgm:prSet presAssocID="{B9D20F49-CE2C-1542-BF6E-80CE502FB600}" presName="parentTextArrow" presStyleLbl="node1" presStyleIdx="0" presStyleCnt="4"/>
      <dgm:spPr/>
    </dgm:pt>
    <dgm:pt modelId="{CEDEC836-B7A5-6C44-9BEE-529DDC6AF718}" type="pres">
      <dgm:prSet presAssocID="{B9D20F49-CE2C-1542-BF6E-80CE502FB600}" presName="arrow" presStyleLbl="node1" presStyleIdx="1" presStyleCnt="4"/>
      <dgm:spPr/>
    </dgm:pt>
    <dgm:pt modelId="{D6A6B537-32E1-CB46-9928-3843D710261B}" type="pres">
      <dgm:prSet presAssocID="{B9D20F49-CE2C-1542-BF6E-80CE502FB600}" presName="descendantArrow" presStyleCnt="0"/>
      <dgm:spPr/>
    </dgm:pt>
    <dgm:pt modelId="{799F9DAD-525F-8548-8861-34D60884FF96}" type="pres">
      <dgm:prSet presAssocID="{80B30D77-CC14-6E41-90E6-1023601A9C95}" presName="childTextArrow" presStyleLbl="fgAccFollowNode1" presStyleIdx="2" presStyleCnt="10" custScaleY="149739" custLinFactNeighborX="-147" custLinFactNeighborY="27020">
        <dgm:presLayoutVars>
          <dgm:bulletEnabled val="1"/>
        </dgm:presLayoutVars>
      </dgm:prSet>
      <dgm:spPr/>
    </dgm:pt>
    <dgm:pt modelId="{9198A95F-ABA7-5444-8A5C-E82D728BAF2E}" type="pres">
      <dgm:prSet presAssocID="{48BC0E81-32FC-9045-9AF0-DD729F9A1A61}" presName="childTextArrow" presStyleLbl="fgAccFollowNode1" presStyleIdx="3" presStyleCnt="10" custScaleY="149738" custLinFactNeighborX="-49" custLinFactNeighborY="27020">
        <dgm:presLayoutVars>
          <dgm:bulletEnabled val="1"/>
        </dgm:presLayoutVars>
      </dgm:prSet>
      <dgm:spPr/>
    </dgm:pt>
    <dgm:pt modelId="{5F6DB1AD-84BE-1C40-A7D1-B1BD8D37A80C}" type="pres">
      <dgm:prSet presAssocID="{51DB3F44-008F-9B4E-8C0E-2B7B2A7D0041}" presName="childTextArrow" presStyleLbl="fgAccFollowNode1" presStyleIdx="4" presStyleCnt="10" custScaleY="149738" custLinFactNeighborX="147" custLinFactNeighborY="27020">
        <dgm:presLayoutVars>
          <dgm:bulletEnabled val="1"/>
        </dgm:presLayoutVars>
      </dgm:prSet>
      <dgm:spPr/>
    </dgm:pt>
    <dgm:pt modelId="{45736BB5-7ACD-F349-8A71-84B89B758866}" type="pres">
      <dgm:prSet presAssocID="{8DC663BD-CCB7-8947-8768-F656197576EF}" presName="sp" presStyleCnt="0"/>
      <dgm:spPr/>
    </dgm:pt>
    <dgm:pt modelId="{73803204-6E7A-4641-9B91-2B7E1ACD6376}" type="pres">
      <dgm:prSet presAssocID="{24062503-A010-C443-9A7E-FA0F3A86585E}" presName="arrowAndChildren" presStyleCnt="0"/>
      <dgm:spPr/>
    </dgm:pt>
    <dgm:pt modelId="{B801D59A-BB88-5949-994D-550B906C47D6}" type="pres">
      <dgm:prSet presAssocID="{24062503-A010-C443-9A7E-FA0F3A86585E}" presName="parentTextArrow" presStyleLbl="node1" presStyleIdx="1" presStyleCnt="4"/>
      <dgm:spPr/>
    </dgm:pt>
    <dgm:pt modelId="{1D6B4838-9CF7-884C-A25C-5F12818F3734}" type="pres">
      <dgm:prSet presAssocID="{24062503-A010-C443-9A7E-FA0F3A86585E}" presName="arrow" presStyleLbl="node1" presStyleIdx="2" presStyleCnt="4"/>
      <dgm:spPr/>
    </dgm:pt>
    <dgm:pt modelId="{591D4375-7709-8D47-B870-3B9E49B47EDA}" type="pres">
      <dgm:prSet presAssocID="{24062503-A010-C443-9A7E-FA0F3A86585E}" presName="descendantArrow" presStyleCnt="0"/>
      <dgm:spPr/>
    </dgm:pt>
    <dgm:pt modelId="{E90C3777-99AB-524A-82B7-12AC668471ED}" type="pres">
      <dgm:prSet presAssocID="{200E8F95-B852-674C-ACC9-3CE78077CB2D}" presName="childTextArrow" presStyleLbl="fgAccFollowNode1" presStyleIdx="5" presStyleCnt="10">
        <dgm:presLayoutVars>
          <dgm:bulletEnabled val="1"/>
        </dgm:presLayoutVars>
      </dgm:prSet>
      <dgm:spPr/>
    </dgm:pt>
    <dgm:pt modelId="{37825219-83A8-E745-A5BC-0E5252B82A01}" type="pres">
      <dgm:prSet presAssocID="{3C0A1EEB-14D5-1941-B05E-88D122E509D3}" presName="childTextArrow" presStyleLbl="fgAccFollowNode1" presStyleIdx="6" presStyleCnt="10">
        <dgm:presLayoutVars>
          <dgm:bulletEnabled val="1"/>
        </dgm:presLayoutVars>
      </dgm:prSet>
      <dgm:spPr/>
    </dgm:pt>
    <dgm:pt modelId="{D45B583A-3504-C545-944A-D1109934E0F6}" type="pres">
      <dgm:prSet presAssocID="{6937D29C-FD7E-F346-8F03-68FA9FB8AA79}" presName="sp" presStyleCnt="0"/>
      <dgm:spPr/>
    </dgm:pt>
    <dgm:pt modelId="{F9A1D5C9-5F75-294C-8826-B73BDD1F2993}" type="pres">
      <dgm:prSet presAssocID="{3035BF66-8DF1-EB4B-9BA6-6D70F8A71F3F}" presName="arrowAndChildren" presStyleCnt="0"/>
      <dgm:spPr/>
    </dgm:pt>
    <dgm:pt modelId="{5608BBF7-C062-8547-BEE7-35FD95CE6ED2}" type="pres">
      <dgm:prSet presAssocID="{3035BF66-8DF1-EB4B-9BA6-6D70F8A71F3F}" presName="parentTextArrow" presStyleLbl="node1" presStyleIdx="2" presStyleCnt="4"/>
      <dgm:spPr/>
    </dgm:pt>
    <dgm:pt modelId="{F2BEBF7A-425B-424A-A839-269C0FCF9CB1}" type="pres">
      <dgm:prSet presAssocID="{3035BF66-8DF1-EB4B-9BA6-6D70F8A71F3F}" presName="arrow" presStyleLbl="node1" presStyleIdx="3" presStyleCnt="4"/>
      <dgm:spPr/>
    </dgm:pt>
    <dgm:pt modelId="{AECAC738-6C2D-0546-874B-156AA35A90F5}" type="pres">
      <dgm:prSet presAssocID="{3035BF66-8DF1-EB4B-9BA6-6D70F8A71F3F}" presName="descendantArrow" presStyleCnt="0"/>
      <dgm:spPr/>
    </dgm:pt>
    <dgm:pt modelId="{D3147F2A-28DA-424F-AF3A-480A0C6511F9}" type="pres">
      <dgm:prSet presAssocID="{31391D8B-CB3C-3841-AA7E-2851F1573A82}" presName="childTextArrow" presStyleLbl="fgAccFollowNode1" presStyleIdx="7" presStyleCnt="10">
        <dgm:presLayoutVars>
          <dgm:bulletEnabled val="1"/>
        </dgm:presLayoutVars>
      </dgm:prSet>
      <dgm:spPr/>
    </dgm:pt>
    <dgm:pt modelId="{56D91C94-48FF-6C48-B557-6D56A5CD8DCC}" type="pres">
      <dgm:prSet presAssocID="{02F06C06-82C9-694F-A2ED-CB7C7B371164}" presName="childTextArrow" presStyleLbl="fgAccFollowNode1" presStyleIdx="8" presStyleCnt="10">
        <dgm:presLayoutVars>
          <dgm:bulletEnabled val="1"/>
        </dgm:presLayoutVars>
      </dgm:prSet>
      <dgm:spPr/>
    </dgm:pt>
    <dgm:pt modelId="{96203DF4-A4F4-D140-B726-D11BA9C1E70B}" type="pres">
      <dgm:prSet presAssocID="{0F70DF3B-0273-6F48-AA35-A7CB11F30F3F}" presName="childTextArrow" presStyleLbl="fgAccFollowNode1" presStyleIdx="9" presStyleCnt="10">
        <dgm:presLayoutVars>
          <dgm:bulletEnabled val="1"/>
        </dgm:presLayoutVars>
      </dgm:prSet>
      <dgm:spPr/>
    </dgm:pt>
  </dgm:ptLst>
  <dgm:cxnLst>
    <dgm:cxn modelId="{3C0B6902-4B21-1541-A265-5F23FA92A97C}" srcId="{0B713C65-5D2F-C043-920C-ECD2D6F82B0E}" destId="{24062503-A010-C443-9A7E-FA0F3A86585E}" srcOrd="1" destOrd="0" parTransId="{91A4F307-B7ED-4141-84BF-35D70AE8DBED}" sibTransId="{8DC663BD-CCB7-8947-8768-F656197576EF}"/>
    <dgm:cxn modelId="{83252F17-0C35-2A47-ACF4-319BD944738E}" srcId="{24062503-A010-C443-9A7E-FA0F3A86585E}" destId="{200E8F95-B852-674C-ACC9-3CE78077CB2D}" srcOrd="0" destOrd="0" parTransId="{9CF3B919-9ACA-2B4E-B5EA-4B85213064C2}" sibTransId="{DE927E33-9F3D-3B4B-98E7-0D339BBEF0E2}"/>
    <dgm:cxn modelId="{FD721124-033F-5749-9D50-E8AAD7FFB02B}" type="presOf" srcId="{80B30D77-CC14-6E41-90E6-1023601A9C95}" destId="{799F9DAD-525F-8548-8861-34D60884FF96}" srcOrd="0" destOrd="0" presId="urn:microsoft.com/office/officeart/2005/8/layout/process4"/>
    <dgm:cxn modelId="{995AC62C-49F7-F149-966E-237011A458C9}" type="presOf" srcId="{3C0A1EEB-14D5-1941-B05E-88D122E509D3}" destId="{37825219-83A8-E745-A5BC-0E5252B82A01}" srcOrd="0" destOrd="0" presId="urn:microsoft.com/office/officeart/2005/8/layout/process4"/>
    <dgm:cxn modelId="{3D493531-4D8F-C045-8AAB-319BB2E878BB}" type="presOf" srcId="{200E8F95-B852-674C-ACC9-3CE78077CB2D}" destId="{E90C3777-99AB-524A-82B7-12AC668471ED}" srcOrd="0" destOrd="0" presId="urn:microsoft.com/office/officeart/2005/8/layout/process4"/>
    <dgm:cxn modelId="{B64A5B32-49A7-3444-8A33-CFF7B6C1BD18}" type="presOf" srcId="{24062503-A010-C443-9A7E-FA0F3A86585E}" destId="{B801D59A-BB88-5949-994D-550B906C47D6}" srcOrd="0" destOrd="0" presId="urn:microsoft.com/office/officeart/2005/8/layout/process4"/>
    <dgm:cxn modelId="{65DE8A39-6436-5843-8C86-997A5E80DC11}" type="presOf" srcId="{24062503-A010-C443-9A7E-FA0F3A86585E}" destId="{1D6B4838-9CF7-884C-A25C-5F12818F3734}" srcOrd="1" destOrd="0" presId="urn:microsoft.com/office/officeart/2005/8/layout/process4"/>
    <dgm:cxn modelId="{6946BB3B-5D5E-C840-A82F-82BF02352E1C}" srcId="{0B713C65-5D2F-C043-920C-ECD2D6F82B0E}" destId="{5C8B9CAB-C992-EB4C-A6B0-3B766464D189}" srcOrd="3" destOrd="0" parTransId="{3ABA7F11-D20A-3944-86D5-F4DC76283198}" sibTransId="{72D9285E-B19A-3B4B-9C4B-897218B14284}"/>
    <dgm:cxn modelId="{37DF003C-778E-624F-A836-69DE4A4BFC33}" type="presOf" srcId="{6891198A-DB3D-9348-BCE3-99D1F7B80291}" destId="{B01C092D-99C1-6745-BEA7-0EFBB10DB477}" srcOrd="0" destOrd="0" presId="urn:microsoft.com/office/officeart/2005/8/layout/process4"/>
    <dgm:cxn modelId="{B371E265-3425-9A42-AB2D-7294D595B7F2}" srcId="{B9D20F49-CE2C-1542-BF6E-80CE502FB600}" destId="{80B30D77-CC14-6E41-90E6-1023601A9C95}" srcOrd="0" destOrd="0" parTransId="{50CB8164-3903-5046-9331-0B67F46C9A5A}" sibTransId="{1D8776E0-EB16-C544-B34B-C32B9E6D668F}"/>
    <dgm:cxn modelId="{4843826A-A5B3-AA47-9E7B-DA0C79AEFDE4}" type="presOf" srcId="{51DB3F44-008F-9B4E-8C0E-2B7B2A7D0041}" destId="{5F6DB1AD-84BE-1C40-A7D1-B1BD8D37A80C}" srcOrd="0" destOrd="0" presId="urn:microsoft.com/office/officeart/2005/8/layout/process4"/>
    <dgm:cxn modelId="{604F7E55-9A69-C64A-BE84-F3D9F958A616}" srcId="{5C8B9CAB-C992-EB4C-A6B0-3B766464D189}" destId="{6891198A-DB3D-9348-BCE3-99D1F7B80291}" srcOrd="1" destOrd="0" parTransId="{CB98CB0E-DC34-2240-8E53-F965C2A0820D}" sibTransId="{60E0FBF1-6407-704B-BCD2-E88FF28896BA}"/>
    <dgm:cxn modelId="{3F8E2B76-04D2-9D4D-A4DC-6B5B6F72C345}" type="presOf" srcId="{0B713C65-5D2F-C043-920C-ECD2D6F82B0E}" destId="{960D9D92-C123-5E4A-A327-6680E2767572}" srcOrd="0" destOrd="0" presId="urn:microsoft.com/office/officeart/2005/8/layout/process4"/>
    <dgm:cxn modelId="{3F96B256-9F34-484E-B515-E39E684D07B2}" srcId="{0B713C65-5D2F-C043-920C-ECD2D6F82B0E}" destId="{B9D20F49-CE2C-1542-BF6E-80CE502FB600}" srcOrd="2" destOrd="0" parTransId="{545FCEB5-4431-2A47-B4CE-3DA5C2E63EBF}" sibTransId="{A3F1A055-AEA4-984A-93BA-411AEDF3D974}"/>
    <dgm:cxn modelId="{0C6B687E-0169-5944-B47C-073E4E300DC6}" srcId="{B9D20F49-CE2C-1542-BF6E-80CE502FB600}" destId="{51DB3F44-008F-9B4E-8C0E-2B7B2A7D0041}" srcOrd="2" destOrd="0" parTransId="{AD76FC7C-018C-0044-BEE8-F97067001711}" sibTransId="{2F994438-5F50-6D4B-ACD7-25E96E5024CF}"/>
    <dgm:cxn modelId="{59584286-E7DF-1D4B-A0BB-1167A9767173}" srcId="{3035BF66-8DF1-EB4B-9BA6-6D70F8A71F3F}" destId="{31391D8B-CB3C-3841-AA7E-2851F1573A82}" srcOrd="0" destOrd="0" parTransId="{4D91664C-BDAD-C64C-B200-EEC59693D652}" sibTransId="{B2AA4679-4CC5-0644-8426-F03E6E79B501}"/>
    <dgm:cxn modelId="{75552C8E-BC41-E943-9AA5-1BC879D429FC}" srcId="{5C8B9CAB-C992-EB4C-A6B0-3B766464D189}" destId="{1570DBEB-2124-2B47-90C7-2290BC4D56E1}" srcOrd="0" destOrd="0" parTransId="{C9F0A284-414A-644D-9ABA-CD2E28A0A487}" sibTransId="{EECD4D58-2D0A-7F4F-8C78-42F2CB320786}"/>
    <dgm:cxn modelId="{D6D42391-2DA3-314B-AA5F-638590479628}" srcId="{3035BF66-8DF1-EB4B-9BA6-6D70F8A71F3F}" destId="{0F70DF3B-0273-6F48-AA35-A7CB11F30F3F}" srcOrd="2" destOrd="0" parTransId="{12A87295-2C61-EE48-A453-19ABDE4DDF18}" sibTransId="{755A26CB-C28A-6341-9851-4B7193DBA947}"/>
    <dgm:cxn modelId="{53EACF96-1FC7-4A45-A6F1-68A9D946185A}" srcId="{0B713C65-5D2F-C043-920C-ECD2D6F82B0E}" destId="{3035BF66-8DF1-EB4B-9BA6-6D70F8A71F3F}" srcOrd="0" destOrd="0" parTransId="{5A5A365C-9857-4C4F-A946-B9404E28A7AD}" sibTransId="{6937D29C-FD7E-F346-8F03-68FA9FB8AA79}"/>
    <dgm:cxn modelId="{B45BDC9B-E999-BE45-9915-304DC26F2680}" type="presOf" srcId="{3035BF66-8DF1-EB4B-9BA6-6D70F8A71F3F}" destId="{5608BBF7-C062-8547-BEE7-35FD95CE6ED2}" srcOrd="0" destOrd="0" presId="urn:microsoft.com/office/officeart/2005/8/layout/process4"/>
    <dgm:cxn modelId="{E371589F-2C3F-A648-9B9F-394794CE9809}" type="presOf" srcId="{48BC0E81-32FC-9045-9AF0-DD729F9A1A61}" destId="{9198A95F-ABA7-5444-8A5C-E82D728BAF2E}" srcOrd="0" destOrd="0" presId="urn:microsoft.com/office/officeart/2005/8/layout/process4"/>
    <dgm:cxn modelId="{4C1299A3-31FD-5245-ACF6-94318D7B3DF8}" type="presOf" srcId="{5C8B9CAB-C992-EB4C-A6B0-3B766464D189}" destId="{B8708D1F-5416-7946-84FC-190F419E1BD1}" srcOrd="1" destOrd="0" presId="urn:microsoft.com/office/officeart/2005/8/layout/process4"/>
    <dgm:cxn modelId="{1F3066A5-D586-864B-B40B-589E0E6B070E}" type="presOf" srcId="{B9D20F49-CE2C-1542-BF6E-80CE502FB600}" destId="{CEDEC836-B7A5-6C44-9BEE-529DDC6AF718}" srcOrd="1" destOrd="0" presId="urn:microsoft.com/office/officeart/2005/8/layout/process4"/>
    <dgm:cxn modelId="{FC3936AA-6D35-D64F-9B2A-E7B3D0329F4A}" srcId="{24062503-A010-C443-9A7E-FA0F3A86585E}" destId="{3C0A1EEB-14D5-1941-B05E-88D122E509D3}" srcOrd="1" destOrd="0" parTransId="{D6ED3468-F3C5-2B44-A964-368192C66D14}" sibTransId="{EB5F377C-DF7E-8848-BD44-F23DEB552D64}"/>
    <dgm:cxn modelId="{42E539BA-7493-D541-B98F-9B3BEB1B0441}" type="presOf" srcId="{31391D8B-CB3C-3841-AA7E-2851F1573A82}" destId="{D3147F2A-28DA-424F-AF3A-480A0C6511F9}" srcOrd="0" destOrd="0" presId="urn:microsoft.com/office/officeart/2005/8/layout/process4"/>
    <dgm:cxn modelId="{891C1FC3-C27E-5A40-801B-F0F538E763A7}" srcId="{3035BF66-8DF1-EB4B-9BA6-6D70F8A71F3F}" destId="{02F06C06-82C9-694F-A2ED-CB7C7B371164}" srcOrd="1" destOrd="0" parTransId="{70CEDF61-E2B0-7E43-B0F4-54EAE2CBE2B5}" sibTransId="{F1C45B70-2BBF-8049-9402-10B747ABAAE1}"/>
    <dgm:cxn modelId="{3BA07EC4-EA30-E047-9685-72678ACF3361}" type="presOf" srcId="{1570DBEB-2124-2B47-90C7-2290BC4D56E1}" destId="{81FDCED2-2D20-854D-9ECC-1E1197134AA6}" srcOrd="0" destOrd="0" presId="urn:microsoft.com/office/officeart/2005/8/layout/process4"/>
    <dgm:cxn modelId="{077905CF-CD57-634D-8B22-19601CED0AE6}" type="presOf" srcId="{B9D20F49-CE2C-1542-BF6E-80CE502FB600}" destId="{246E30F7-CD30-9C45-8971-3615BE40426D}" srcOrd="0" destOrd="0" presId="urn:microsoft.com/office/officeart/2005/8/layout/process4"/>
    <dgm:cxn modelId="{96A88AD2-54E2-C84F-A2DC-2D00AE9A6D38}" type="presOf" srcId="{02F06C06-82C9-694F-A2ED-CB7C7B371164}" destId="{56D91C94-48FF-6C48-B557-6D56A5CD8DCC}" srcOrd="0" destOrd="0" presId="urn:microsoft.com/office/officeart/2005/8/layout/process4"/>
    <dgm:cxn modelId="{2A8065DD-0FE5-B549-9B0C-65997A604435}" type="presOf" srcId="{5C8B9CAB-C992-EB4C-A6B0-3B766464D189}" destId="{FA3EC44A-0D11-8D4A-A370-8935D2A75E35}" srcOrd="0" destOrd="0" presId="urn:microsoft.com/office/officeart/2005/8/layout/process4"/>
    <dgm:cxn modelId="{8AC194E9-FB94-C54E-8CA3-C5F2A3FE335F}" type="presOf" srcId="{3035BF66-8DF1-EB4B-9BA6-6D70F8A71F3F}" destId="{F2BEBF7A-425B-424A-A839-269C0FCF9CB1}" srcOrd="1" destOrd="0" presId="urn:microsoft.com/office/officeart/2005/8/layout/process4"/>
    <dgm:cxn modelId="{AE0BCFF0-770C-2E46-B187-9AF6407B0FF4}" type="presOf" srcId="{0F70DF3B-0273-6F48-AA35-A7CB11F30F3F}" destId="{96203DF4-A4F4-D140-B726-D11BA9C1E70B}" srcOrd="0" destOrd="0" presId="urn:microsoft.com/office/officeart/2005/8/layout/process4"/>
    <dgm:cxn modelId="{0DE7B6F4-696F-0B4D-9035-75E6734EA262}" srcId="{B9D20F49-CE2C-1542-BF6E-80CE502FB600}" destId="{48BC0E81-32FC-9045-9AF0-DD729F9A1A61}" srcOrd="1" destOrd="0" parTransId="{09649FF3-2946-F240-9138-A0AAA3584F95}" sibTransId="{FAE9FF40-A23B-0344-BA50-70CB721819CD}"/>
    <dgm:cxn modelId="{6AD93ECB-341F-9F47-904C-E97D4F99866A}" type="presParOf" srcId="{960D9D92-C123-5E4A-A327-6680E2767572}" destId="{428836F5-95CC-8A43-AC3F-8FF6F46A4F02}" srcOrd="0" destOrd="0" presId="urn:microsoft.com/office/officeart/2005/8/layout/process4"/>
    <dgm:cxn modelId="{8D823347-CF25-E446-9A77-6FC39D5CFBEF}" type="presParOf" srcId="{428836F5-95CC-8A43-AC3F-8FF6F46A4F02}" destId="{FA3EC44A-0D11-8D4A-A370-8935D2A75E35}" srcOrd="0" destOrd="0" presId="urn:microsoft.com/office/officeart/2005/8/layout/process4"/>
    <dgm:cxn modelId="{18C677A0-8C10-474D-B804-D39812CFAFBE}" type="presParOf" srcId="{428836F5-95CC-8A43-AC3F-8FF6F46A4F02}" destId="{B8708D1F-5416-7946-84FC-190F419E1BD1}" srcOrd="1" destOrd="0" presId="urn:microsoft.com/office/officeart/2005/8/layout/process4"/>
    <dgm:cxn modelId="{591B166E-EFF0-9A4B-9E63-1D9FE8E17B13}" type="presParOf" srcId="{428836F5-95CC-8A43-AC3F-8FF6F46A4F02}" destId="{1E13F1B7-114C-D347-B67F-B9B599E2E341}" srcOrd="2" destOrd="0" presId="urn:microsoft.com/office/officeart/2005/8/layout/process4"/>
    <dgm:cxn modelId="{76F848BE-1A55-B548-874B-96D62B7E398F}" type="presParOf" srcId="{1E13F1B7-114C-D347-B67F-B9B599E2E341}" destId="{81FDCED2-2D20-854D-9ECC-1E1197134AA6}" srcOrd="0" destOrd="0" presId="urn:microsoft.com/office/officeart/2005/8/layout/process4"/>
    <dgm:cxn modelId="{1DE3A742-2597-374E-9902-E506E64466AD}" type="presParOf" srcId="{1E13F1B7-114C-D347-B67F-B9B599E2E341}" destId="{B01C092D-99C1-6745-BEA7-0EFBB10DB477}" srcOrd="1" destOrd="0" presId="urn:microsoft.com/office/officeart/2005/8/layout/process4"/>
    <dgm:cxn modelId="{971BC3DC-BDB2-FD42-8FE2-F5EBF0BA3917}" type="presParOf" srcId="{960D9D92-C123-5E4A-A327-6680E2767572}" destId="{FC50E6ED-7CDD-0148-9337-B5E5B59DACCE}" srcOrd="1" destOrd="0" presId="urn:microsoft.com/office/officeart/2005/8/layout/process4"/>
    <dgm:cxn modelId="{C4C68E4C-57E6-CE46-8E69-8244C19B38C4}" type="presParOf" srcId="{960D9D92-C123-5E4A-A327-6680E2767572}" destId="{A073ABB9-3B51-2A4C-91E4-6DD0562D85A7}" srcOrd="2" destOrd="0" presId="urn:microsoft.com/office/officeart/2005/8/layout/process4"/>
    <dgm:cxn modelId="{6054685D-F2B8-7B45-863F-6DD5743406AE}" type="presParOf" srcId="{A073ABB9-3B51-2A4C-91E4-6DD0562D85A7}" destId="{246E30F7-CD30-9C45-8971-3615BE40426D}" srcOrd="0" destOrd="0" presId="urn:microsoft.com/office/officeart/2005/8/layout/process4"/>
    <dgm:cxn modelId="{25C63D8B-AED9-724D-91FC-2AF006B19492}" type="presParOf" srcId="{A073ABB9-3B51-2A4C-91E4-6DD0562D85A7}" destId="{CEDEC836-B7A5-6C44-9BEE-529DDC6AF718}" srcOrd="1" destOrd="0" presId="urn:microsoft.com/office/officeart/2005/8/layout/process4"/>
    <dgm:cxn modelId="{514DA67C-795A-F843-970F-70B9D2D18B14}" type="presParOf" srcId="{A073ABB9-3B51-2A4C-91E4-6DD0562D85A7}" destId="{D6A6B537-32E1-CB46-9928-3843D710261B}" srcOrd="2" destOrd="0" presId="urn:microsoft.com/office/officeart/2005/8/layout/process4"/>
    <dgm:cxn modelId="{F3A366FF-D58C-0942-840D-62F832D4E6C0}" type="presParOf" srcId="{D6A6B537-32E1-CB46-9928-3843D710261B}" destId="{799F9DAD-525F-8548-8861-34D60884FF96}" srcOrd="0" destOrd="0" presId="urn:microsoft.com/office/officeart/2005/8/layout/process4"/>
    <dgm:cxn modelId="{27659C80-C73F-4040-8341-4963320D8736}" type="presParOf" srcId="{D6A6B537-32E1-CB46-9928-3843D710261B}" destId="{9198A95F-ABA7-5444-8A5C-E82D728BAF2E}" srcOrd="1" destOrd="0" presId="urn:microsoft.com/office/officeart/2005/8/layout/process4"/>
    <dgm:cxn modelId="{3635622C-2056-A64E-B1BB-0BB293DAC8E0}" type="presParOf" srcId="{D6A6B537-32E1-CB46-9928-3843D710261B}" destId="{5F6DB1AD-84BE-1C40-A7D1-B1BD8D37A80C}" srcOrd="2" destOrd="0" presId="urn:microsoft.com/office/officeart/2005/8/layout/process4"/>
    <dgm:cxn modelId="{37DC52B9-ED6E-7D44-A84D-76846D96AE10}" type="presParOf" srcId="{960D9D92-C123-5E4A-A327-6680E2767572}" destId="{45736BB5-7ACD-F349-8A71-84B89B758866}" srcOrd="3" destOrd="0" presId="urn:microsoft.com/office/officeart/2005/8/layout/process4"/>
    <dgm:cxn modelId="{A5D875B0-59B3-374C-BF22-FCBBD6042027}" type="presParOf" srcId="{960D9D92-C123-5E4A-A327-6680E2767572}" destId="{73803204-6E7A-4641-9B91-2B7E1ACD6376}" srcOrd="4" destOrd="0" presId="urn:microsoft.com/office/officeart/2005/8/layout/process4"/>
    <dgm:cxn modelId="{059DC775-B932-B445-9176-A98B328D9E5E}" type="presParOf" srcId="{73803204-6E7A-4641-9B91-2B7E1ACD6376}" destId="{B801D59A-BB88-5949-994D-550B906C47D6}" srcOrd="0" destOrd="0" presId="urn:microsoft.com/office/officeart/2005/8/layout/process4"/>
    <dgm:cxn modelId="{CB6A5BF7-F994-7D41-A118-0BB81F10C862}" type="presParOf" srcId="{73803204-6E7A-4641-9B91-2B7E1ACD6376}" destId="{1D6B4838-9CF7-884C-A25C-5F12818F3734}" srcOrd="1" destOrd="0" presId="urn:microsoft.com/office/officeart/2005/8/layout/process4"/>
    <dgm:cxn modelId="{7BA38EE7-D374-894C-B832-57B0A2309C70}" type="presParOf" srcId="{73803204-6E7A-4641-9B91-2B7E1ACD6376}" destId="{591D4375-7709-8D47-B870-3B9E49B47EDA}" srcOrd="2" destOrd="0" presId="urn:microsoft.com/office/officeart/2005/8/layout/process4"/>
    <dgm:cxn modelId="{4924EF25-AD81-5C41-9773-DC96A3E65CD9}" type="presParOf" srcId="{591D4375-7709-8D47-B870-3B9E49B47EDA}" destId="{E90C3777-99AB-524A-82B7-12AC668471ED}" srcOrd="0" destOrd="0" presId="urn:microsoft.com/office/officeart/2005/8/layout/process4"/>
    <dgm:cxn modelId="{D38E745C-0EFA-0243-8654-C18E2AE1CD7C}" type="presParOf" srcId="{591D4375-7709-8D47-B870-3B9E49B47EDA}" destId="{37825219-83A8-E745-A5BC-0E5252B82A01}" srcOrd="1" destOrd="0" presId="urn:microsoft.com/office/officeart/2005/8/layout/process4"/>
    <dgm:cxn modelId="{E53A251F-392A-6349-8265-EDF4563DCD1F}" type="presParOf" srcId="{960D9D92-C123-5E4A-A327-6680E2767572}" destId="{D45B583A-3504-C545-944A-D1109934E0F6}" srcOrd="5" destOrd="0" presId="urn:microsoft.com/office/officeart/2005/8/layout/process4"/>
    <dgm:cxn modelId="{702CD8EF-01A4-8940-BA27-F31C41334D33}" type="presParOf" srcId="{960D9D92-C123-5E4A-A327-6680E2767572}" destId="{F9A1D5C9-5F75-294C-8826-B73BDD1F2993}" srcOrd="6" destOrd="0" presId="urn:microsoft.com/office/officeart/2005/8/layout/process4"/>
    <dgm:cxn modelId="{C4B50996-14CC-BE43-882E-2B205D30A39A}" type="presParOf" srcId="{F9A1D5C9-5F75-294C-8826-B73BDD1F2993}" destId="{5608BBF7-C062-8547-BEE7-35FD95CE6ED2}" srcOrd="0" destOrd="0" presId="urn:microsoft.com/office/officeart/2005/8/layout/process4"/>
    <dgm:cxn modelId="{F2621CB1-FE08-5346-9273-5A2D88107272}" type="presParOf" srcId="{F9A1D5C9-5F75-294C-8826-B73BDD1F2993}" destId="{F2BEBF7A-425B-424A-A839-269C0FCF9CB1}" srcOrd="1" destOrd="0" presId="urn:microsoft.com/office/officeart/2005/8/layout/process4"/>
    <dgm:cxn modelId="{51CC1605-4927-834C-AB92-E4E3EA9D291B}" type="presParOf" srcId="{F9A1D5C9-5F75-294C-8826-B73BDD1F2993}" destId="{AECAC738-6C2D-0546-874B-156AA35A90F5}" srcOrd="2" destOrd="0" presId="urn:microsoft.com/office/officeart/2005/8/layout/process4"/>
    <dgm:cxn modelId="{7D87A741-F440-1641-93C8-AE2686448E14}" type="presParOf" srcId="{AECAC738-6C2D-0546-874B-156AA35A90F5}" destId="{D3147F2A-28DA-424F-AF3A-480A0C6511F9}" srcOrd="0" destOrd="0" presId="urn:microsoft.com/office/officeart/2005/8/layout/process4"/>
    <dgm:cxn modelId="{AEA7D04E-171B-B443-A469-0766B478FAAC}" type="presParOf" srcId="{AECAC738-6C2D-0546-874B-156AA35A90F5}" destId="{56D91C94-48FF-6C48-B557-6D56A5CD8DCC}" srcOrd="1" destOrd="0" presId="urn:microsoft.com/office/officeart/2005/8/layout/process4"/>
    <dgm:cxn modelId="{9ACFF4C1-E8AE-BA4E-A33C-7D176B69A834}" type="presParOf" srcId="{AECAC738-6C2D-0546-874B-156AA35A90F5}" destId="{96203DF4-A4F4-D140-B726-D11BA9C1E70B}"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1CC08E-6906-F04F-AA1D-24F8D142CD37}"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E9713D8-29EE-EA44-A8A1-19FCD176683E}">
      <dgm:prSet/>
      <dgm:spPr/>
      <dgm:t>
        <a:bodyPr/>
        <a:lstStyle/>
        <a:p>
          <a:pPr rtl="0"/>
          <a:r>
            <a:rPr lang="en-US" b="1" dirty="0">
              <a:solidFill>
                <a:schemeClr val="tx1"/>
              </a:solidFill>
              <a:latin typeface="+mj-lt"/>
            </a:rPr>
            <a:t>E-mail or instant messenger</a:t>
          </a:r>
          <a:endParaRPr lang="en-US" dirty="0">
            <a:solidFill>
              <a:schemeClr val="tx1"/>
            </a:solidFill>
            <a:latin typeface="+mj-lt"/>
          </a:endParaRPr>
        </a:p>
      </dgm:t>
    </dgm:pt>
    <dgm:pt modelId="{661804BC-2252-4F4B-BF7F-446E16E813B6}" type="parTrans" cxnId="{2872FB75-569A-6F44-AB3C-DDBDBC276263}">
      <dgm:prSet/>
      <dgm:spPr/>
      <dgm:t>
        <a:bodyPr/>
        <a:lstStyle/>
        <a:p>
          <a:endParaRPr lang="en-US"/>
        </a:p>
      </dgm:t>
    </dgm:pt>
    <dgm:pt modelId="{29165784-ECA5-B446-88F4-4A42EF56A6BB}" type="sibTrans" cxnId="{2872FB75-569A-6F44-AB3C-DDBDBC276263}">
      <dgm:prSet/>
      <dgm:spPr/>
      <dgm:t>
        <a:bodyPr/>
        <a:lstStyle/>
        <a:p>
          <a:endParaRPr lang="en-US"/>
        </a:p>
      </dgm:t>
    </dgm:pt>
    <dgm:pt modelId="{EA82C179-6CD6-DF4C-9775-B576BB1B1279}">
      <dgm:prSet/>
      <dgm:spPr>
        <a:solidFill>
          <a:schemeClr val="tx1"/>
        </a:solidFill>
      </dgm:spPr>
      <dgm:t>
        <a:bodyPr/>
        <a:lstStyle/>
        <a:p>
          <a:pPr rtl="0"/>
          <a:r>
            <a:rPr lang="en-US" b="1" dirty="0">
              <a:latin typeface="+mj-lt"/>
            </a:rPr>
            <a:t>Worm e-mails a copy of itself to other systems</a:t>
          </a:r>
          <a:endParaRPr lang="en-US" dirty="0">
            <a:latin typeface="+mj-lt"/>
          </a:endParaRPr>
        </a:p>
      </dgm:t>
    </dgm:pt>
    <dgm:pt modelId="{49597E77-063A-EC41-A9DA-E5525E677EC5}" type="parTrans" cxnId="{834BC056-4E30-1448-B6D3-A2B5892063D1}">
      <dgm:prSet/>
      <dgm:spPr/>
      <dgm:t>
        <a:bodyPr/>
        <a:lstStyle/>
        <a:p>
          <a:endParaRPr lang="en-US"/>
        </a:p>
      </dgm:t>
    </dgm:pt>
    <dgm:pt modelId="{B37FF192-4395-8849-B3C7-2DBB861A012D}" type="sibTrans" cxnId="{834BC056-4E30-1448-B6D3-A2B5892063D1}">
      <dgm:prSet/>
      <dgm:spPr/>
      <dgm:t>
        <a:bodyPr/>
        <a:lstStyle/>
        <a:p>
          <a:endParaRPr lang="en-US"/>
        </a:p>
      </dgm:t>
    </dgm:pt>
    <dgm:pt modelId="{307F5F63-B4E8-1C4E-96E5-9C9A1945C20B}">
      <dgm:prSet/>
      <dgm:spPr>
        <a:solidFill>
          <a:schemeClr val="tx1"/>
        </a:solidFill>
      </dgm:spPr>
      <dgm:t>
        <a:bodyPr/>
        <a:lstStyle/>
        <a:p>
          <a:pPr rtl="0"/>
          <a:r>
            <a:rPr lang="en-US" b="1" dirty="0">
              <a:latin typeface="+mj-lt"/>
            </a:rPr>
            <a:t>Sends itself as an attachment via an instant message service</a:t>
          </a:r>
          <a:endParaRPr lang="en-US" dirty="0">
            <a:latin typeface="+mj-lt"/>
          </a:endParaRPr>
        </a:p>
      </dgm:t>
    </dgm:pt>
    <dgm:pt modelId="{DDA9EFE2-0130-5E45-A8C4-75F46E8F19ED}" type="parTrans" cxnId="{0AD2CE7B-3C93-7D44-8032-C9A43DD64E0A}">
      <dgm:prSet/>
      <dgm:spPr/>
      <dgm:t>
        <a:bodyPr/>
        <a:lstStyle/>
        <a:p>
          <a:endParaRPr lang="en-US"/>
        </a:p>
      </dgm:t>
    </dgm:pt>
    <dgm:pt modelId="{BE403B6D-6F8E-EA4A-A125-8BA210581358}" type="sibTrans" cxnId="{0AD2CE7B-3C93-7D44-8032-C9A43DD64E0A}">
      <dgm:prSet/>
      <dgm:spPr/>
      <dgm:t>
        <a:bodyPr/>
        <a:lstStyle/>
        <a:p>
          <a:endParaRPr lang="en-US"/>
        </a:p>
      </dgm:t>
    </dgm:pt>
    <dgm:pt modelId="{AA9D2254-12C4-E64B-9A8F-9C7D772879C9}">
      <dgm:prSet/>
      <dgm:spPr/>
      <dgm:t>
        <a:bodyPr/>
        <a:lstStyle/>
        <a:p>
          <a:pPr rtl="0"/>
          <a:r>
            <a:rPr lang="en-US" b="1" dirty="0">
              <a:solidFill>
                <a:schemeClr val="tx1"/>
              </a:solidFill>
              <a:latin typeface="+mj-lt"/>
            </a:rPr>
            <a:t>File sharing</a:t>
          </a:r>
        </a:p>
      </dgm:t>
    </dgm:pt>
    <dgm:pt modelId="{B171DB04-D66B-6F47-AED8-A7838F550642}" type="parTrans" cxnId="{C2C12C3F-7484-2142-BD46-4476766CB7B8}">
      <dgm:prSet/>
      <dgm:spPr/>
      <dgm:t>
        <a:bodyPr/>
        <a:lstStyle/>
        <a:p>
          <a:endParaRPr lang="en-US"/>
        </a:p>
      </dgm:t>
    </dgm:pt>
    <dgm:pt modelId="{A96BF268-3580-F243-90ED-0CCA5ACC3ED7}" type="sibTrans" cxnId="{C2C12C3F-7484-2142-BD46-4476766CB7B8}">
      <dgm:prSet/>
      <dgm:spPr/>
      <dgm:t>
        <a:bodyPr/>
        <a:lstStyle/>
        <a:p>
          <a:endParaRPr lang="en-US"/>
        </a:p>
      </dgm:t>
    </dgm:pt>
    <dgm:pt modelId="{9581EE21-956D-9848-81DE-D38356A52A2C}">
      <dgm:prSet custT="1"/>
      <dgm:spPr>
        <a:solidFill>
          <a:schemeClr val="tx1"/>
        </a:solidFill>
      </dgm:spPr>
      <dgm:t>
        <a:bodyPr/>
        <a:lstStyle/>
        <a:p>
          <a:pPr rtl="0"/>
          <a:r>
            <a:rPr lang="en-US" sz="1400" b="1" kern="1200" dirty="0">
              <a:latin typeface="+mj-lt"/>
            </a:rPr>
            <a:t>Creates a copy of itself or infects a file as a virus on removable media (USB stick); </a:t>
          </a:r>
          <a:r>
            <a:rPr lang="en-US" sz="1400" b="1" kern="1200" dirty="0">
              <a:solidFill>
                <a:prstClr val="black">
                  <a:hueOff val="0"/>
                  <a:satOff val="0"/>
                  <a:lumOff val="0"/>
                  <a:alphaOff val="0"/>
                </a:prstClr>
              </a:solidFill>
              <a:latin typeface="Century Gothic"/>
              <a:ea typeface="+mn-ea"/>
              <a:cs typeface="+mn-cs"/>
            </a:rPr>
            <a:t>it then executes on the target system using the autorun mechanism or when a user opens it</a:t>
          </a:r>
        </a:p>
      </dgm:t>
    </dgm:pt>
    <dgm:pt modelId="{EDE70E62-581F-ED4D-8A5B-52E1E14A19D2}" type="parTrans" cxnId="{53DD798F-188D-EE42-908C-8D71D37B8ECA}">
      <dgm:prSet/>
      <dgm:spPr/>
      <dgm:t>
        <a:bodyPr/>
        <a:lstStyle/>
        <a:p>
          <a:endParaRPr lang="en-US"/>
        </a:p>
      </dgm:t>
    </dgm:pt>
    <dgm:pt modelId="{9E9E583E-A013-DA41-B28B-99BCB8711C75}" type="sibTrans" cxnId="{53DD798F-188D-EE42-908C-8D71D37B8ECA}">
      <dgm:prSet/>
      <dgm:spPr/>
      <dgm:t>
        <a:bodyPr/>
        <a:lstStyle/>
        <a:p>
          <a:endParaRPr lang="en-US"/>
        </a:p>
      </dgm:t>
    </dgm:pt>
    <dgm:pt modelId="{EDE8EA06-1C38-564B-B1C9-2264B4F44BC2}">
      <dgm:prSet/>
      <dgm:spPr/>
      <dgm:t>
        <a:bodyPr/>
        <a:lstStyle/>
        <a:p>
          <a:pPr rtl="0"/>
          <a:r>
            <a:rPr lang="en-US" b="1" dirty="0">
              <a:solidFill>
                <a:schemeClr val="tx1"/>
              </a:solidFill>
              <a:latin typeface="+mj-lt"/>
            </a:rPr>
            <a:t>Remote execution capability</a:t>
          </a:r>
        </a:p>
      </dgm:t>
    </dgm:pt>
    <dgm:pt modelId="{A7483F20-60EF-AB41-B889-D5116BA127F6}" type="parTrans" cxnId="{CCBDC9F7-F1F0-8D4A-94FA-97696C8AF37E}">
      <dgm:prSet/>
      <dgm:spPr/>
      <dgm:t>
        <a:bodyPr/>
        <a:lstStyle/>
        <a:p>
          <a:endParaRPr lang="en-US"/>
        </a:p>
      </dgm:t>
    </dgm:pt>
    <dgm:pt modelId="{C772D4E5-B72E-5840-AE55-8C43CCBF5877}" type="sibTrans" cxnId="{CCBDC9F7-F1F0-8D4A-94FA-97696C8AF37E}">
      <dgm:prSet/>
      <dgm:spPr/>
      <dgm:t>
        <a:bodyPr/>
        <a:lstStyle/>
        <a:p>
          <a:endParaRPr lang="en-US"/>
        </a:p>
      </dgm:t>
    </dgm:pt>
    <dgm:pt modelId="{2D59E4BE-BC2A-6D42-A0CA-EB35F9962A95}">
      <dgm:prSet/>
      <dgm:spPr>
        <a:solidFill>
          <a:schemeClr val="tx1"/>
        </a:solidFill>
      </dgm:spPr>
      <dgm:t>
        <a:bodyPr/>
        <a:lstStyle/>
        <a:p>
          <a:pPr rtl="0"/>
          <a:r>
            <a:rPr lang="en-US" b="1" dirty="0">
              <a:latin typeface="+mj-lt"/>
            </a:rPr>
            <a:t>Worm executes a copy of itself on another system</a:t>
          </a:r>
          <a:endParaRPr lang="en-US" dirty="0">
            <a:latin typeface="+mj-lt"/>
          </a:endParaRPr>
        </a:p>
      </dgm:t>
    </dgm:pt>
    <dgm:pt modelId="{3340C372-84F1-B94A-B534-B9991C46EF8A}" type="parTrans" cxnId="{3E810C85-9CDF-484C-BD32-D08C501F85C4}">
      <dgm:prSet/>
      <dgm:spPr/>
      <dgm:t>
        <a:bodyPr/>
        <a:lstStyle/>
        <a:p>
          <a:endParaRPr lang="en-US"/>
        </a:p>
      </dgm:t>
    </dgm:pt>
    <dgm:pt modelId="{3297917D-E07A-FD49-BBCB-1AC7E257EAB1}" type="sibTrans" cxnId="{3E810C85-9CDF-484C-BD32-D08C501F85C4}">
      <dgm:prSet/>
      <dgm:spPr/>
      <dgm:t>
        <a:bodyPr/>
        <a:lstStyle/>
        <a:p>
          <a:endParaRPr lang="en-US"/>
        </a:p>
      </dgm:t>
    </dgm:pt>
    <dgm:pt modelId="{FCAA0E17-EBD1-7E49-939C-57128952A9AF}">
      <dgm:prSet/>
      <dgm:spPr/>
      <dgm:t>
        <a:bodyPr/>
        <a:lstStyle/>
        <a:p>
          <a:pPr rtl="0"/>
          <a:r>
            <a:rPr lang="en-US" b="1" dirty="0">
              <a:solidFill>
                <a:schemeClr val="tx1"/>
              </a:solidFill>
              <a:latin typeface="+mj-lt"/>
            </a:rPr>
            <a:t>Remote file access or transfer capability</a:t>
          </a:r>
        </a:p>
      </dgm:t>
    </dgm:pt>
    <dgm:pt modelId="{AB3C6213-56CE-374D-BDF6-B8DB761B18D7}" type="parTrans" cxnId="{16F69619-9DE5-DB4A-BD5C-24B893845576}">
      <dgm:prSet/>
      <dgm:spPr/>
      <dgm:t>
        <a:bodyPr/>
        <a:lstStyle/>
        <a:p>
          <a:endParaRPr lang="en-US"/>
        </a:p>
      </dgm:t>
    </dgm:pt>
    <dgm:pt modelId="{C2125D76-B333-0947-8B38-078DB901193C}" type="sibTrans" cxnId="{16F69619-9DE5-DB4A-BD5C-24B893845576}">
      <dgm:prSet/>
      <dgm:spPr/>
      <dgm:t>
        <a:bodyPr/>
        <a:lstStyle/>
        <a:p>
          <a:endParaRPr lang="en-US"/>
        </a:p>
      </dgm:t>
    </dgm:pt>
    <dgm:pt modelId="{3777E620-C955-3E4B-B5FF-DF53E3D76AB6}">
      <dgm:prSet/>
      <dgm:spPr>
        <a:solidFill>
          <a:schemeClr val="tx1"/>
        </a:solidFill>
      </dgm:spPr>
      <dgm:t>
        <a:bodyPr/>
        <a:lstStyle/>
        <a:p>
          <a:pPr rtl="0"/>
          <a:r>
            <a:rPr lang="en-US" b="1" dirty="0">
              <a:latin typeface="+mj-lt"/>
            </a:rPr>
            <a:t>Worm uses remote file access or transfer service to copy itself from one system to the other</a:t>
          </a:r>
          <a:endParaRPr lang="en-US" dirty="0">
            <a:latin typeface="+mj-lt"/>
          </a:endParaRPr>
        </a:p>
      </dgm:t>
    </dgm:pt>
    <dgm:pt modelId="{CBB4F215-E494-4841-B865-3F020F84F5F5}" type="parTrans" cxnId="{0A1C3AE5-6226-7641-89D9-2B462BB3F318}">
      <dgm:prSet/>
      <dgm:spPr/>
      <dgm:t>
        <a:bodyPr/>
        <a:lstStyle/>
        <a:p>
          <a:endParaRPr lang="en-US"/>
        </a:p>
      </dgm:t>
    </dgm:pt>
    <dgm:pt modelId="{D9E5CAA6-4D84-5446-A69A-6A884ABCDE7B}" type="sibTrans" cxnId="{0A1C3AE5-6226-7641-89D9-2B462BB3F318}">
      <dgm:prSet/>
      <dgm:spPr/>
      <dgm:t>
        <a:bodyPr/>
        <a:lstStyle/>
        <a:p>
          <a:endParaRPr lang="en-US"/>
        </a:p>
      </dgm:t>
    </dgm:pt>
    <dgm:pt modelId="{847B1FB8-52B7-774A-82B7-A4AE44215322}">
      <dgm:prSet/>
      <dgm:spPr/>
      <dgm:t>
        <a:bodyPr/>
        <a:lstStyle/>
        <a:p>
          <a:pPr rtl="0"/>
          <a:r>
            <a:rPr lang="en-US" b="1" dirty="0">
              <a:solidFill>
                <a:schemeClr val="tx1"/>
              </a:solidFill>
              <a:latin typeface="+mj-lt"/>
            </a:rPr>
            <a:t>Remote login capability</a:t>
          </a:r>
        </a:p>
      </dgm:t>
    </dgm:pt>
    <dgm:pt modelId="{268587F9-9424-204D-8DFD-BB10622FDF09}" type="parTrans" cxnId="{E6938C4F-CF56-C14A-99BB-3DCB38261C5E}">
      <dgm:prSet/>
      <dgm:spPr/>
      <dgm:t>
        <a:bodyPr/>
        <a:lstStyle/>
        <a:p>
          <a:endParaRPr lang="en-US"/>
        </a:p>
      </dgm:t>
    </dgm:pt>
    <dgm:pt modelId="{4E25DBAC-D8D0-854D-901C-DA80AD636C96}" type="sibTrans" cxnId="{E6938C4F-CF56-C14A-99BB-3DCB38261C5E}">
      <dgm:prSet/>
      <dgm:spPr/>
      <dgm:t>
        <a:bodyPr/>
        <a:lstStyle/>
        <a:p>
          <a:endParaRPr lang="en-US"/>
        </a:p>
      </dgm:t>
    </dgm:pt>
    <dgm:pt modelId="{DD25D6CF-B048-C345-ADA8-70947047FD6A}">
      <dgm:prSet/>
      <dgm:spPr>
        <a:solidFill>
          <a:schemeClr val="tx1"/>
        </a:solidFill>
      </dgm:spPr>
      <dgm:t>
        <a:bodyPr/>
        <a:lstStyle/>
        <a:p>
          <a:pPr rtl="0"/>
          <a:r>
            <a:rPr lang="en-US" b="1" dirty="0">
              <a:latin typeface="+mj-lt"/>
            </a:rPr>
            <a:t>Worm logs onto a remote system as a user and then uses commands to copy itself from one system to the other</a:t>
          </a:r>
        </a:p>
      </dgm:t>
    </dgm:pt>
    <dgm:pt modelId="{51B03FA5-724F-2346-9ABC-93A0ABFD4651}" type="parTrans" cxnId="{BF1EB1D1-5A7A-A748-A6CA-1A41B67DD0FD}">
      <dgm:prSet/>
      <dgm:spPr/>
      <dgm:t>
        <a:bodyPr/>
        <a:lstStyle/>
        <a:p>
          <a:endParaRPr lang="en-US"/>
        </a:p>
      </dgm:t>
    </dgm:pt>
    <dgm:pt modelId="{92D4CA32-4545-9F42-BFAC-F50AB3F4187D}" type="sibTrans" cxnId="{BF1EB1D1-5A7A-A748-A6CA-1A41B67DD0FD}">
      <dgm:prSet/>
      <dgm:spPr/>
      <dgm:t>
        <a:bodyPr/>
        <a:lstStyle/>
        <a:p>
          <a:endParaRPr lang="en-US"/>
        </a:p>
      </dgm:t>
    </dgm:pt>
    <dgm:pt modelId="{40A171E3-7A15-A14F-908E-1B245CED8AF2}" type="pres">
      <dgm:prSet presAssocID="{4C1CC08E-6906-F04F-AA1D-24F8D142CD37}" presName="Name0" presStyleCnt="0">
        <dgm:presLayoutVars>
          <dgm:dir/>
          <dgm:animLvl val="lvl"/>
          <dgm:resizeHandles val="exact"/>
        </dgm:presLayoutVars>
      </dgm:prSet>
      <dgm:spPr/>
    </dgm:pt>
    <dgm:pt modelId="{A2674257-3BF1-F643-951F-13DEC6E433CB}" type="pres">
      <dgm:prSet presAssocID="{FE9713D8-29EE-EA44-A8A1-19FCD176683E}" presName="linNode" presStyleCnt="0"/>
      <dgm:spPr/>
    </dgm:pt>
    <dgm:pt modelId="{E1E0970F-0907-F244-BFE7-FA3A665AC84A}" type="pres">
      <dgm:prSet presAssocID="{FE9713D8-29EE-EA44-A8A1-19FCD176683E}" presName="parentText" presStyleLbl="node1" presStyleIdx="0" presStyleCnt="5">
        <dgm:presLayoutVars>
          <dgm:chMax val="1"/>
          <dgm:bulletEnabled val="1"/>
        </dgm:presLayoutVars>
      </dgm:prSet>
      <dgm:spPr/>
    </dgm:pt>
    <dgm:pt modelId="{F78E7295-D7EB-CD46-9D6D-375BC99FA006}" type="pres">
      <dgm:prSet presAssocID="{FE9713D8-29EE-EA44-A8A1-19FCD176683E}" presName="descendantText" presStyleLbl="alignAccFollowNode1" presStyleIdx="0" presStyleCnt="5">
        <dgm:presLayoutVars>
          <dgm:bulletEnabled val="1"/>
        </dgm:presLayoutVars>
      </dgm:prSet>
      <dgm:spPr/>
    </dgm:pt>
    <dgm:pt modelId="{D58625A5-5E13-BA49-B316-3A87292B7AB7}" type="pres">
      <dgm:prSet presAssocID="{29165784-ECA5-B446-88F4-4A42EF56A6BB}" presName="sp" presStyleCnt="0"/>
      <dgm:spPr/>
    </dgm:pt>
    <dgm:pt modelId="{AC90A092-D25B-6847-97DF-60AFC1E9E9AE}" type="pres">
      <dgm:prSet presAssocID="{AA9D2254-12C4-E64B-9A8F-9C7D772879C9}" presName="linNode" presStyleCnt="0"/>
      <dgm:spPr/>
    </dgm:pt>
    <dgm:pt modelId="{AA46F3A1-973A-D541-8C10-D6332E49AB54}" type="pres">
      <dgm:prSet presAssocID="{AA9D2254-12C4-E64B-9A8F-9C7D772879C9}" presName="parentText" presStyleLbl="node1" presStyleIdx="1" presStyleCnt="5">
        <dgm:presLayoutVars>
          <dgm:chMax val="1"/>
          <dgm:bulletEnabled val="1"/>
        </dgm:presLayoutVars>
      </dgm:prSet>
      <dgm:spPr/>
    </dgm:pt>
    <dgm:pt modelId="{00F1EE6F-A680-5D47-BE2C-5D9099BCAD7E}" type="pres">
      <dgm:prSet presAssocID="{AA9D2254-12C4-E64B-9A8F-9C7D772879C9}" presName="descendantText" presStyleLbl="alignAccFollowNode1" presStyleIdx="1" presStyleCnt="5">
        <dgm:presLayoutVars>
          <dgm:bulletEnabled val="1"/>
        </dgm:presLayoutVars>
      </dgm:prSet>
      <dgm:spPr/>
    </dgm:pt>
    <dgm:pt modelId="{3990C908-8D47-1340-80E2-243B1F44A1C7}" type="pres">
      <dgm:prSet presAssocID="{A96BF268-3580-F243-90ED-0CCA5ACC3ED7}" presName="sp" presStyleCnt="0"/>
      <dgm:spPr/>
    </dgm:pt>
    <dgm:pt modelId="{E768EAE1-D6C3-184C-A113-D969016ABA42}" type="pres">
      <dgm:prSet presAssocID="{EDE8EA06-1C38-564B-B1C9-2264B4F44BC2}" presName="linNode" presStyleCnt="0"/>
      <dgm:spPr/>
    </dgm:pt>
    <dgm:pt modelId="{3643834B-A836-AE40-8CCA-98EC9257C527}" type="pres">
      <dgm:prSet presAssocID="{EDE8EA06-1C38-564B-B1C9-2264B4F44BC2}" presName="parentText" presStyleLbl="node1" presStyleIdx="2" presStyleCnt="5">
        <dgm:presLayoutVars>
          <dgm:chMax val="1"/>
          <dgm:bulletEnabled val="1"/>
        </dgm:presLayoutVars>
      </dgm:prSet>
      <dgm:spPr/>
    </dgm:pt>
    <dgm:pt modelId="{EAE3CD11-86DC-D148-B0A4-B97E022278AC}" type="pres">
      <dgm:prSet presAssocID="{EDE8EA06-1C38-564B-B1C9-2264B4F44BC2}" presName="descendantText" presStyleLbl="alignAccFollowNode1" presStyleIdx="2" presStyleCnt="5">
        <dgm:presLayoutVars>
          <dgm:bulletEnabled val="1"/>
        </dgm:presLayoutVars>
      </dgm:prSet>
      <dgm:spPr/>
    </dgm:pt>
    <dgm:pt modelId="{E26CFCC7-2806-B247-A671-D9BC41F2406E}" type="pres">
      <dgm:prSet presAssocID="{C772D4E5-B72E-5840-AE55-8C43CCBF5877}" presName="sp" presStyleCnt="0"/>
      <dgm:spPr/>
    </dgm:pt>
    <dgm:pt modelId="{6EE993D3-FC72-1448-8B46-1726050E2E22}" type="pres">
      <dgm:prSet presAssocID="{FCAA0E17-EBD1-7E49-939C-57128952A9AF}" presName="linNode" presStyleCnt="0"/>
      <dgm:spPr/>
    </dgm:pt>
    <dgm:pt modelId="{32A7F985-A05D-9A45-A255-9E65F500E120}" type="pres">
      <dgm:prSet presAssocID="{FCAA0E17-EBD1-7E49-939C-57128952A9AF}" presName="parentText" presStyleLbl="node1" presStyleIdx="3" presStyleCnt="5">
        <dgm:presLayoutVars>
          <dgm:chMax val="1"/>
          <dgm:bulletEnabled val="1"/>
        </dgm:presLayoutVars>
      </dgm:prSet>
      <dgm:spPr/>
    </dgm:pt>
    <dgm:pt modelId="{177802D0-FB31-4B41-8EB4-26CD25007ABC}" type="pres">
      <dgm:prSet presAssocID="{FCAA0E17-EBD1-7E49-939C-57128952A9AF}" presName="descendantText" presStyleLbl="alignAccFollowNode1" presStyleIdx="3" presStyleCnt="5">
        <dgm:presLayoutVars>
          <dgm:bulletEnabled val="1"/>
        </dgm:presLayoutVars>
      </dgm:prSet>
      <dgm:spPr/>
    </dgm:pt>
    <dgm:pt modelId="{B8AB093A-B855-BB4E-B0C6-89BD7264A54A}" type="pres">
      <dgm:prSet presAssocID="{C2125D76-B333-0947-8B38-078DB901193C}" presName="sp" presStyleCnt="0"/>
      <dgm:spPr/>
    </dgm:pt>
    <dgm:pt modelId="{2DDF0DD6-8644-464C-B731-5985B21F12B7}" type="pres">
      <dgm:prSet presAssocID="{847B1FB8-52B7-774A-82B7-A4AE44215322}" presName="linNode" presStyleCnt="0"/>
      <dgm:spPr/>
    </dgm:pt>
    <dgm:pt modelId="{4E9E9A9B-C119-9141-8246-9E5820C59B44}" type="pres">
      <dgm:prSet presAssocID="{847B1FB8-52B7-774A-82B7-A4AE44215322}" presName="parentText" presStyleLbl="node1" presStyleIdx="4" presStyleCnt="5">
        <dgm:presLayoutVars>
          <dgm:chMax val="1"/>
          <dgm:bulletEnabled val="1"/>
        </dgm:presLayoutVars>
      </dgm:prSet>
      <dgm:spPr/>
    </dgm:pt>
    <dgm:pt modelId="{F548D0B3-D601-2640-9C5D-22FE0D733D27}" type="pres">
      <dgm:prSet presAssocID="{847B1FB8-52B7-774A-82B7-A4AE44215322}" presName="descendantText" presStyleLbl="alignAccFollowNode1" presStyleIdx="4" presStyleCnt="5">
        <dgm:presLayoutVars>
          <dgm:bulletEnabled val="1"/>
        </dgm:presLayoutVars>
      </dgm:prSet>
      <dgm:spPr/>
    </dgm:pt>
  </dgm:ptLst>
  <dgm:cxnLst>
    <dgm:cxn modelId="{BBEA0A10-A636-4440-B4B0-C0A86A171BA2}" type="presOf" srcId="{9581EE21-956D-9848-81DE-D38356A52A2C}" destId="{00F1EE6F-A680-5D47-BE2C-5D9099BCAD7E}" srcOrd="0" destOrd="0" presId="urn:microsoft.com/office/officeart/2005/8/layout/vList5"/>
    <dgm:cxn modelId="{16F69619-9DE5-DB4A-BD5C-24B893845576}" srcId="{4C1CC08E-6906-F04F-AA1D-24F8D142CD37}" destId="{FCAA0E17-EBD1-7E49-939C-57128952A9AF}" srcOrd="3" destOrd="0" parTransId="{AB3C6213-56CE-374D-BDF6-B8DB761B18D7}" sibTransId="{C2125D76-B333-0947-8B38-078DB901193C}"/>
    <dgm:cxn modelId="{0C00E520-51B5-C644-A901-F49445C665CA}" type="presOf" srcId="{EDE8EA06-1C38-564B-B1C9-2264B4F44BC2}" destId="{3643834B-A836-AE40-8CCA-98EC9257C527}" srcOrd="0" destOrd="0" presId="urn:microsoft.com/office/officeart/2005/8/layout/vList5"/>
    <dgm:cxn modelId="{AF7D922C-D9D2-C14F-A951-CB929C2CDA24}" type="presOf" srcId="{3777E620-C955-3E4B-B5FF-DF53E3D76AB6}" destId="{177802D0-FB31-4B41-8EB4-26CD25007ABC}" srcOrd="0" destOrd="0" presId="urn:microsoft.com/office/officeart/2005/8/layout/vList5"/>
    <dgm:cxn modelId="{C2C12C3F-7484-2142-BD46-4476766CB7B8}" srcId="{4C1CC08E-6906-F04F-AA1D-24F8D142CD37}" destId="{AA9D2254-12C4-E64B-9A8F-9C7D772879C9}" srcOrd="1" destOrd="0" parTransId="{B171DB04-D66B-6F47-AED8-A7838F550642}" sibTransId="{A96BF268-3580-F243-90ED-0CCA5ACC3ED7}"/>
    <dgm:cxn modelId="{B08CE160-8C63-A041-B41C-8D6D83CBFD04}" type="presOf" srcId="{FCAA0E17-EBD1-7E49-939C-57128952A9AF}" destId="{32A7F985-A05D-9A45-A255-9E65F500E120}" srcOrd="0" destOrd="0" presId="urn:microsoft.com/office/officeart/2005/8/layout/vList5"/>
    <dgm:cxn modelId="{6F329847-0529-ED4D-BAE1-8D0D3077FB40}" type="presOf" srcId="{4C1CC08E-6906-F04F-AA1D-24F8D142CD37}" destId="{40A171E3-7A15-A14F-908E-1B245CED8AF2}" srcOrd="0" destOrd="0" presId="urn:microsoft.com/office/officeart/2005/8/layout/vList5"/>
    <dgm:cxn modelId="{7C3BD567-1840-1D45-9E23-1E6567244794}" type="presOf" srcId="{847B1FB8-52B7-774A-82B7-A4AE44215322}" destId="{4E9E9A9B-C119-9141-8246-9E5820C59B44}" srcOrd="0" destOrd="0" presId="urn:microsoft.com/office/officeart/2005/8/layout/vList5"/>
    <dgm:cxn modelId="{E6938C4F-CF56-C14A-99BB-3DCB38261C5E}" srcId="{4C1CC08E-6906-F04F-AA1D-24F8D142CD37}" destId="{847B1FB8-52B7-774A-82B7-A4AE44215322}" srcOrd="4" destOrd="0" parTransId="{268587F9-9424-204D-8DFD-BB10622FDF09}" sibTransId="{4E25DBAC-D8D0-854D-901C-DA80AD636C96}"/>
    <dgm:cxn modelId="{2872FB75-569A-6F44-AB3C-DDBDBC276263}" srcId="{4C1CC08E-6906-F04F-AA1D-24F8D142CD37}" destId="{FE9713D8-29EE-EA44-A8A1-19FCD176683E}" srcOrd="0" destOrd="0" parTransId="{661804BC-2252-4F4B-BF7F-446E16E813B6}" sibTransId="{29165784-ECA5-B446-88F4-4A42EF56A6BB}"/>
    <dgm:cxn modelId="{834BC056-4E30-1448-B6D3-A2B5892063D1}" srcId="{FE9713D8-29EE-EA44-A8A1-19FCD176683E}" destId="{EA82C179-6CD6-DF4C-9775-B576BB1B1279}" srcOrd="0" destOrd="0" parTransId="{49597E77-063A-EC41-A9DA-E5525E677EC5}" sibTransId="{B37FF192-4395-8849-B3C7-2DBB861A012D}"/>
    <dgm:cxn modelId="{51372E59-330B-2F40-B3FD-D06E674932FF}" type="presOf" srcId="{DD25D6CF-B048-C345-ADA8-70947047FD6A}" destId="{F548D0B3-D601-2640-9C5D-22FE0D733D27}" srcOrd="0" destOrd="0" presId="urn:microsoft.com/office/officeart/2005/8/layout/vList5"/>
    <dgm:cxn modelId="{0AD2CE7B-3C93-7D44-8032-C9A43DD64E0A}" srcId="{FE9713D8-29EE-EA44-A8A1-19FCD176683E}" destId="{307F5F63-B4E8-1C4E-96E5-9C9A1945C20B}" srcOrd="1" destOrd="0" parTransId="{DDA9EFE2-0130-5E45-A8C4-75F46E8F19ED}" sibTransId="{BE403B6D-6F8E-EA4A-A125-8BA210581358}"/>
    <dgm:cxn modelId="{3E810C85-9CDF-484C-BD32-D08C501F85C4}" srcId="{EDE8EA06-1C38-564B-B1C9-2264B4F44BC2}" destId="{2D59E4BE-BC2A-6D42-A0CA-EB35F9962A95}" srcOrd="0" destOrd="0" parTransId="{3340C372-84F1-B94A-B534-B9991C46EF8A}" sibTransId="{3297917D-E07A-FD49-BBCB-1AC7E257EAB1}"/>
    <dgm:cxn modelId="{53DD798F-188D-EE42-908C-8D71D37B8ECA}" srcId="{AA9D2254-12C4-E64B-9A8F-9C7D772879C9}" destId="{9581EE21-956D-9848-81DE-D38356A52A2C}" srcOrd="0" destOrd="0" parTransId="{EDE70E62-581F-ED4D-8A5B-52E1E14A19D2}" sibTransId="{9E9E583E-A013-DA41-B28B-99BCB8711C75}"/>
    <dgm:cxn modelId="{2F7F6693-08D0-124C-82B0-561992704CAB}" type="presOf" srcId="{EA82C179-6CD6-DF4C-9775-B576BB1B1279}" destId="{F78E7295-D7EB-CD46-9D6D-375BC99FA006}" srcOrd="0" destOrd="0" presId="urn:microsoft.com/office/officeart/2005/8/layout/vList5"/>
    <dgm:cxn modelId="{22C8A097-5015-E546-ABB1-E694BE9C2F61}" type="presOf" srcId="{307F5F63-B4E8-1C4E-96E5-9C9A1945C20B}" destId="{F78E7295-D7EB-CD46-9D6D-375BC99FA006}" srcOrd="0" destOrd="1" presId="urn:microsoft.com/office/officeart/2005/8/layout/vList5"/>
    <dgm:cxn modelId="{6A2D1AC5-5678-6742-B960-E644A0A1087E}" type="presOf" srcId="{FE9713D8-29EE-EA44-A8A1-19FCD176683E}" destId="{E1E0970F-0907-F244-BFE7-FA3A665AC84A}" srcOrd="0" destOrd="0" presId="urn:microsoft.com/office/officeart/2005/8/layout/vList5"/>
    <dgm:cxn modelId="{BF1EB1D1-5A7A-A748-A6CA-1A41B67DD0FD}" srcId="{847B1FB8-52B7-774A-82B7-A4AE44215322}" destId="{DD25D6CF-B048-C345-ADA8-70947047FD6A}" srcOrd="0" destOrd="0" parTransId="{51B03FA5-724F-2346-9ABC-93A0ABFD4651}" sibTransId="{92D4CA32-4545-9F42-BFAC-F50AB3F4187D}"/>
    <dgm:cxn modelId="{5A044ED7-768A-AC4F-9CB5-E01CE40F8A80}" type="presOf" srcId="{2D59E4BE-BC2A-6D42-A0CA-EB35F9962A95}" destId="{EAE3CD11-86DC-D148-B0A4-B97E022278AC}" srcOrd="0" destOrd="0" presId="urn:microsoft.com/office/officeart/2005/8/layout/vList5"/>
    <dgm:cxn modelId="{884169DC-E20F-6F45-B6D4-FCA01AB7AB48}" type="presOf" srcId="{AA9D2254-12C4-E64B-9A8F-9C7D772879C9}" destId="{AA46F3A1-973A-D541-8C10-D6332E49AB54}" srcOrd="0" destOrd="0" presId="urn:microsoft.com/office/officeart/2005/8/layout/vList5"/>
    <dgm:cxn modelId="{0A1C3AE5-6226-7641-89D9-2B462BB3F318}" srcId="{FCAA0E17-EBD1-7E49-939C-57128952A9AF}" destId="{3777E620-C955-3E4B-B5FF-DF53E3D76AB6}" srcOrd="0" destOrd="0" parTransId="{CBB4F215-E494-4841-B865-3F020F84F5F5}" sibTransId="{D9E5CAA6-4D84-5446-A69A-6A884ABCDE7B}"/>
    <dgm:cxn modelId="{CCBDC9F7-F1F0-8D4A-94FA-97696C8AF37E}" srcId="{4C1CC08E-6906-F04F-AA1D-24F8D142CD37}" destId="{EDE8EA06-1C38-564B-B1C9-2264B4F44BC2}" srcOrd="2" destOrd="0" parTransId="{A7483F20-60EF-AB41-B889-D5116BA127F6}" sibTransId="{C772D4E5-B72E-5840-AE55-8C43CCBF5877}"/>
    <dgm:cxn modelId="{A7911F2D-E6B4-864F-BE0A-63E0383C76D0}" type="presParOf" srcId="{40A171E3-7A15-A14F-908E-1B245CED8AF2}" destId="{A2674257-3BF1-F643-951F-13DEC6E433CB}" srcOrd="0" destOrd="0" presId="urn:microsoft.com/office/officeart/2005/8/layout/vList5"/>
    <dgm:cxn modelId="{58412ACB-F42F-A448-965E-E10B27E037C9}" type="presParOf" srcId="{A2674257-3BF1-F643-951F-13DEC6E433CB}" destId="{E1E0970F-0907-F244-BFE7-FA3A665AC84A}" srcOrd="0" destOrd="0" presId="urn:microsoft.com/office/officeart/2005/8/layout/vList5"/>
    <dgm:cxn modelId="{A0591A63-F851-4144-97A7-977A0C6A73D6}" type="presParOf" srcId="{A2674257-3BF1-F643-951F-13DEC6E433CB}" destId="{F78E7295-D7EB-CD46-9D6D-375BC99FA006}" srcOrd="1" destOrd="0" presId="urn:microsoft.com/office/officeart/2005/8/layout/vList5"/>
    <dgm:cxn modelId="{49BED8B9-F405-AA41-B11B-3A3FAD6314D8}" type="presParOf" srcId="{40A171E3-7A15-A14F-908E-1B245CED8AF2}" destId="{D58625A5-5E13-BA49-B316-3A87292B7AB7}" srcOrd="1" destOrd="0" presId="urn:microsoft.com/office/officeart/2005/8/layout/vList5"/>
    <dgm:cxn modelId="{B483091F-5B4A-3B42-AB27-299D25A0E144}" type="presParOf" srcId="{40A171E3-7A15-A14F-908E-1B245CED8AF2}" destId="{AC90A092-D25B-6847-97DF-60AFC1E9E9AE}" srcOrd="2" destOrd="0" presId="urn:microsoft.com/office/officeart/2005/8/layout/vList5"/>
    <dgm:cxn modelId="{02AA4C13-5EC3-3F4D-8C67-32FCC7A48A9E}" type="presParOf" srcId="{AC90A092-D25B-6847-97DF-60AFC1E9E9AE}" destId="{AA46F3A1-973A-D541-8C10-D6332E49AB54}" srcOrd="0" destOrd="0" presId="urn:microsoft.com/office/officeart/2005/8/layout/vList5"/>
    <dgm:cxn modelId="{677042D9-39C6-DE4A-BE43-09F9E7DD7E1D}" type="presParOf" srcId="{AC90A092-D25B-6847-97DF-60AFC1E9E9AE}" destId="{00F1EE6F-A680-5D47-BE2C-5D9099BCAD7E}" srcOrd="1" destOrd="0" presId="urn:microsoft.com/office/officeart/2005/8/layout/vList5"/>
    <dgm:cxn modelId="{0ADD06D5-6996-DF4A-86C4-010CA2D7DE1B}" type="presParOf" srcId="{40A171E3-7A15-A14F-908E-1B245CED8AF2}" destId="{3990C908-8D47-1340-80E2-243B1F44A1C7}" srcOrd="3" destOrd="0" presId="urn:microsoft.com/office/officeart/2005/8/layout/vList5"/>
    <dgm:cxn modelId="{C2F3074B-22F5-5448-BD0E-69AB1F51CA5B}" type="presParOf" srcId="{40A171E3-7A15-A14F-908E-1B245CED8AF2}" destId="{E768EAE1-D6C3-184C-A113-D969016ABA42}" srcOrd="4" destOrd="0" presId="urn:microsoft.com/office/officeart/2005/8/layout/vList5"/>
    <dgm:cxn modelId="{8B3BFE08-1E9B-2E47-9814-574A61BEE2A3}" type="presParOf" srcId="{E768EAE1-D6C3-184C-A113-D969016ABA42}" destId="{3643834B-A836-AE40-8CCA-98EC9257C527}" srcOrd="0" destOrd="0" presId="urn:microsoft.com/office/officeart/2005/8/layout/vList5"/>
    <dgm:cxn modelId="{7C6CB97F-9012-CD4B-82D2-A7A12A508C3B}" type="presParOf" srcId="{E768EAE1-D6C3-184C-A113-D969016ABA42}" destId="{EAE3CD11-86DC-D148-B0A4-B97E022278AC}" srcOrd="1" destOrd="0" presId="urn:microsoft.com/office/officeart/2005/8/layout/vList5"/>
    <dgm:cxn modelId="{F8C1428C-F4EE-404D-AF0B-AD611B236ADE}" type="presParOf" srcId="{40A171E3-7A15-A14F-908E-1B245CED8AF2}" destId="{E26CFCC7-2806-B247-A671-D9BC41F2406E}" srcOrd="5" destOrd="0" presId="urn:microsoft.com/office/officeart/2005/8/layout/vList5"/>
    <dgm:cxn modelId="{04AA88AB-5A7B-5143-87D9-695DF69B9FDC}" type="presParOf" srcId="{40A171E3-7A15-A14F-908E-1B245CED8AF2}" destId="{6EE993D3-FC72-1448-8B46-1726050E2E22}" srcOrd="6" destOrd="0" presId="urn:microsoft.com/office/officeart/2005/8/layout/vList5"/>
    <dgm:cxn modelId="{CED4A5B0-1A4F-9E40-BF0B-B996C29A92EE}" type="presParOf" srcId="{6EE993D3-FC72-1448-8B46-1726050E2E22}" destId="{32A7F985-A05D-9A45-A255-9E65F500E120}" srcOrd="0" destOrd="0" presId="urn:microsoft.com/office/officeart/2005/8/layout/vList5"/>
    <dgm:cxn modelId="{2A6E5965-0F48-574D-97F5-967C454E732F}" type="presParOf" srcId="{6EE993D3-FC72-1448-8B46-1726050E2E22}" destId="{177802D0-FB31-4B41-8EB4-26CD25007ABC}" srcOrd="1" destOrd="0" presId="urn:microsoft.com/office/officeart/2005/8/layout/vList5"/>
    <dgm:cxn modelId="{B371E855-ECF6-3348-BE7E-9FCFB9258CD1}" type="presParOf" srcId="{40A171E3-7A15-A14F-908E-1B245CED8AF2}" destId="{B8AB093A-B855-BB4E-B0C6-89BD7264A54A}" srcOrd="7" destOrd="0" presId="urn:microsoft.com/office/officeart/2005/8/layout/vList5"/>
    <dgm:cxn modelId="{9D4ABA54-C0A8-D84D-94C8-B394ACBBAA9D}" type="presParOf" srcId="{40A171E3-7A15-A14F-908E-1B245CED8AF2}" destId="{2DDF0DD6-8644-464C-B731-5985B21F12B7}" srcOrd="8" destOrd="0" presId="urn:microsoft.com/office/officeart/2005/8/layout/vList5"/>
    <dgm:cxn modelId="{C0D280A7-E6F2-CB4C-946E-7F2E4594B2F5}" type="presParOf" srcId="{2DDF0DD6-8644-464C-B731-5985B21F12B7}" destId="{4E9E9A9B-C119-9141-8246-9E5820C59B44}" srcOrd="0" destOrd="0" presId="urn:microsoft.com/office/officeart/2005/8/layout/vList5"/>
    <dgm:cxn modelId="{0C8234F2-D19A-384D-BF03-6C9EBB693CB8}" type="presParOf" srcId="{2DDF0DD6-8644-464C-B731-5985B21F12B7}" destId="{F548D0B3-D601-2640-9C5D-22FE0D733D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62E107-EFB7-704B-802B-A87ADF7F9487}"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9A11322-FD5F-4843-A6E0-C75E77B722A3}">
      <dgm:prSet phldrT="[Text]" custT="1"/>
      <dgm:spPr/>
      <dgm:t>
        <a:bodyPr/>
        <a:lstStyle/>
        <a:p>
          <a:r>
            <a:rPr lang="en-US" sz="2800" dirty="0"/>
            <a:t>Scanning strategies that a worm can use:</a:t>
          </a:r>
        </a:p>
      </dgm:t>
    </dgm:pt>
    <dgm:pt modelId="{C9E4353D-3AC3-B24D-B88D-15D1B41739DE}" type="parTrans" cxnId="{73FCD813-770D-1544-BC97-C8ACF267EBDE}">
      <dgm:prSet/>
      <dgm:spPr/>
      <dgm:t>
        <a:bodyPr/>
        <a:lstStyle/>
        <a:p>
          <a:endParaRPr lang="en-US"/>
        </a:p>
      </dgm:t>
    </dgm:pt>
    <dgm:pt modelId="{D2D0C155-DDA3-3E45-B70F-BB4D083B61C3}" type="sibTrans" cxnId="{73FCD813-770D-1544-BC97-C8ACF267EBDE}">
      <dgm:prSet/>
      <dgm:spPr/>
      <dgm:t>
        <a:bodyPr/>
        <a:lstStyle/>
        <a:p>
          <a:endParaRPr lang="en-US"/>
        </a:p>
      </dgm:t>
    </dgm:pt>
    <dgm:pt modelId="{DDF7A562-4B19-2B47-8EDC-E5DCD7533023}">
      <dgm:prSet custT="1"/>
      <dgm:spPr/>
      <dgm:t>
        <a:bodyPr/>
        <a:lstStyle/>
        <a:p>
          <a:pPr marL="114300" lvl="1" indent="0" algn="l" defTabSz="622300">
            <a:lnSpc>
              <a:spcPct val="90000"/>
            </a:lnSpc>
            <a:spcBef>
              <a:spcPct val="0"/>
            </a:spcBef>
            <a:buNone/>
          </a:pPr>
          <a:r>
            <a:rPr lang="en-US" sz="1800" u="none" kern="1200" dirty="0">
              <a:solidFill>
                <a:schemeClr val="tx1"/>
              </a:solidFill>
            </a:rPr>
            <a:t>Random</a:t>
          </a:r>
        </a:p>
      </dgm:t>
    </dgm:pt>
    <dgm:pt modelId="{C2760014-EC7A-6E40-A2A7-864F7A9D0D60}" type="parTrans" cxnId="{0789226C-AC1B-E747-A934-180195CA6974}">
      <dgm:prSet/>
      <dgm:spPr/>
      <dgm:t>
        <a:bodyPr/>
        <a:lstStyle/>
        <a:p>
          <a:endParaRPr lang="en-US"/>
        </a:p>
      </dgm:t>
    </dgm:pt>
    <dgm:pt modelId="{5FB47AB8-838C-7147-A0CD-4FA856772970}" type="sibTrans" cxnId="{0789226C-AC1B-E747-A934-180195CA6974}">
      <dgm:prSet/>
      <dgm:spPr/>
      <dgm:t>
        <a:bodyPr/>
        <a:lstStyle/>
        <a:p>
          <a:endParaRPr lang="en-US"/>
        </a:p>
      </dgm:t>
    </dgm:pt>
    <dgm:pt modelId="{94A9D1C3-8B8F-F343-95EF-9FA888098767}">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Each compromised host probes random addresses in the IP address space using a different seed</a:t>
          </a:r>
        </a:p>
      </dgm:t>
    </dgm:pt>
    <dgm:pt modelId="{15311B0D-DDAB-8F40-A718-071FCB85F301}" type="parTrans" cxnId="{0F40A150-6D0B-5643-90EA-00123BDE9970}">
      <dgm:prSet/>
      <dgm:spPr/>
      <dgm:t>
        <a:bodyPr/>
        <a:lstStyle/>
        <a:p>
          <a:endParaRPr lang="en-US"/>
        </a:p>
      </dgm:t>
    </dgm:pt>
    <dgm:pt modelId="{954F95AF-318B-7845-BBD0-1FE398EC07FE}" type="sibTrans" cxnId="{0F40A150-6D0B-5643-90EA-00123BDE9970}">
      <dgm:prSet/>
      <dgm:spPr/>
      <dgm:t>
        <a:bodyPr/>
        <a:lstStyle/>
        <a:p>
          <a:endParaRPr lang="en-US"/>
        </a:p>
      </dgm:t>
    </dgm:pt>
    <dgm:pt modelId="{C7345F7F-1593-1040-A480-2BEAC737C679}">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This produces a high volume of Internet traffic which may cause generalized disruption even before the actual attack is launched</a:t>
          </a:r>
        </a:p>
      </dgm:t>
    </dgm:pt>
    <dgm:pt modelId="{18DC21DB-8B36-534C-A59A-5A700FC3CD37}" type="parTrans" cxnId="{2831EC1D-15C8-EA43-BC57-C744CEF6DD58}">
      <dgm:prSet/>
      <dgm:spPr/>
      <dgm:t>
        <a:bodyPr/>
        <a:lstStyle/>
        <a:p>
          <a:endParaRPr lang="en-US"/>
        </a:p>
      </dgm:t>
    </dgm:pt>
    <dgm:pt modelId="{29205337-C33C-664A-A89E-3132BB2B7E08}" type="sibTrans" cxnId="{2831EC1D-15C8-EA43-BC57-C744CEF6DD58}">
      <dgm:prSet/>
      <dgm:spPr/>
      <dgm:t>
        <a:bodyPr/>
        <a:lstStyle/>
        <a:p>
          <a:endParaRPr lang="en-US"/>
        </a:p>
      </dgm:t>
    </dgm:pt>
    <dgm:pt modelId="{D6491329-50BE-EF42-8BB2-492993AC8416}">
      <dgm:prSet custT="1"/>
      <dgm:spPr/>
      <dgm:t>
        <a:bodyPr/>
        <a:lstStyle/>
        <a:p>
          <a:pPr marL="114300" lvl="1" indent="0" algn="l" defTabSz="622300">
            <a:lnSpc>
              <a:spcPct val="90000"/>
            </a:lnSpc>
            <a:spcBef>
              <a:spcPct val="0"/>
            </a:spcBef>
            <a:buNone/>
          </a:pPr>
          <a:r>
            <a:rPr lang="en-US" sz="1800" kern="1200" dirty="0"/>
            <a:t>Hit-list</a:t>
          </a:r>
        </a:p>
      </dgm:t>
    </dgm:pt>
    <dgm:pt modelId="{8C2D2F4E-6408-004B-8663-AA662E20AF15}" type="parTrans" cxnId="{DD8840E8-AE66-DD45-A6EE-723F16D3C90E}">
      <dgm:prSet/>
      <dgm:spPr/>
      <dgm:t>
        <a:bodyPr/>
        <a:lstStyle/>
        <a:p>
          <a:endParaRPr lang="en-US"/>
        </a:p>
      </dgm:t>
    </dgm:pt>
    <dgm:pt modelId="{E6956129-627C-3740-BB9B-266857FA70AC}" type="sibTrans" cxnId="{DD8840E8-AE66-DD45-A6EE-723F16D3C90E}">
      <dgm:prSet/>
      <dgm:spPr/>
      <dgm:t>
        <a:bodyPr/>
        <a:lstStyle/>
        <a:p>
          <a:endParaRPr lang="en-US"/>
        </a:p>
      </dgm:t>
    </dgm:pt>
    <dgm:pt modelId="{3973BECC-9D8A-794B-9A7A-A37CDA644449}">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The attacker first compiles a long list of potential vulnerable machines</a:t>
          </a:r>
        </a:p>
      </dgm:t>
    </dgm:pt>
    <dgm:pt modelId="{FBDE7682-E360-0C41-A271-AC664756635A}" type="parTrans" cxnId="{23AD3497-151A-8343-89C7-7E231C551863}">
      <dgm:prSet/>
      <dgm:spPr/>
      <dgm:t>
        <a:bodyPr/>
        <a:lstStyle/>
        <a:p>
          <a:endParaRPr lang="en-US"/>
        </a:p>
      </dgm:t>
    </dgm:pt>
    <dgm:pt modelId="{7BA8C705-89DE-434B-BB5B-806A1B4C3454}" type="sibTrans" cxnId="{23AD3497-151A-8343-89C7-7E231C551863}">
      <dgm:prSet/>
      <dgm:spPr/>
      <dgm:t>
        <a:bodyPr/>
        <a:lstStyle/>
        <a:p>
          <a:endParaRPr lang="en-US"/>
        </a:p>
      </dgm:t>
    </dgm:pt>
    <dgm:pt modelId="{8761DB7B-B100-C24A-8415-0E8B32163CD7}">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Once the list is compiled the attacker begins infecting machines on the list</a:t>
          </a:r>
        </a:p>
      </dgm:t>
    </dgm:pt>
    <dgm:pt modelId="{65B7781E-B3ED-874A-9FB1-470D8AA13D71}" type="parTrans" cxnId="{E807F7A5-3B23-DF48-8EB7-4851A48EE516}">
      <dgm:prSet/>
      <dgm:spPr/>
      <dgm:t>
        <a:bodyPr/>
        <a:lstStyle/>
        <a:p>
          <a:endParaRPr lang="en-US"/>
        </a:p>
      </dgm:t>
    </dgm:pt>
    <dgm:pt modelId="{51D0704D-D5C4-FA49-AD27-850B2B3B8A5B}" type="sibTrans" cxnId="{E807F7A5-3B23-DF48-8EB7-4851A48EE516}">
      <dgm:prSet/>
      <dgm:spPr/>
      <dgm:t>
        <a:bodyPr/>
        <a:lstStyle/>
        <a:p>
          <a:endParaRPr lang="en-US"/>
        </a:p>
      </dgm:t>
    </dgm:pt>
    <dgm:pt modelId="{976F2CEE-BB6F-3347-826A-DB9C05CD07D4}">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Each infected machine is provided with a portion of the list to scan</a:t>
          </a:r>
        </a:p>
      </dgm:t>
    </dgm:pt>
    <dgm:pt modelId="{989FEA16-A7A7-0E46-9EA0-C90C57837B43}" type="parTrans" cxnId="{79E44847-F5A1-4E48-9893-72572B599871}">
      <dgm:prSet/>
      <dgm:spPr/>
      <dgm:t>
        <a:bodyPr/>
        <a:lstStyle/>
        <a:p>
          <a:endParaRPr lang="en-US"/>
        </a:p>
      </dgm:t>
    </dgm:pt>
    <dgm:pt modelId="{2B0672C0-B739-CC4C-B0F0-BD5A2F815779}" type="sibTrans" cxnId="{79E44847-F5A1-4E48-9893-72572B599871}">
      <dgm:prSet/>
      <dgm:spPr/>
      <dgm:t>
        <a:bodyPr/>
        <a:lstStyle/>
        <a:p>
          <a:endParaRPr lang="en-US"/>
        </a:p>
      </dgm:t>
    </dgm:pt>
    <dgm:pt modelId="{C4D04A1C-00D5-444B-BFF8-ECAF4E46CC80}">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This results in a very short scanning period which may make it difficult to detect that infection is taking place</a:t>
          </a:r>
        </a:p>
      </dgm:t>
    </dgm:pt>
    <dgm:pt modelId="{00BBEEC6-6E15-C74A-B8F6-C6614A7F9B89}" type="parTrans" cxnId="{FF91B162-0995-A94E-802A-552F1C1F9638}">
      <dgm:prSet/>
      <dgm:spPr/>
      <dgm:t>
        <a:bodyPr/>
        <a:lstStyle/>
        <a:p>
          <a:endParaRPr lang="en-US"/>
        </a:p>
      </dgm:t>
    </dgm:pt>
    <dgm:pt modelId="{30125F62-C764-5B4E-A122-05AA905729A2}" type="sibTrans" cxnId="{FF91B162-0995-A94E-802A-552F1C1F9638}">
      <dgm:prSet/>
      <dgm:spPr/>
      <dgm:t>
        <a:bodyPr/>
        <a:lstStyle/>
        <a:p>
          <a:endParaRPr lang="en-US"/>
        </a:p>
      </dgm:t>
    </dgm:pt>
    <dgm:pt modelId="{5CA62C13-8983-374F-B884-0E317EAD34D2}">
      <dgm:prSet custT="1"/>
      <dgm:spPr/>
      <dgm:t>
        <a:bodyPr/>
        <a:lstStyle/>
        <a:p>
          <a:pPr marL="114300" lvl="1" indent="0" algn="l" defTabSz="622300">
            <a:lnSpc>
              <a:spcPct val="90000"/>
            </a:lnSpc>
            <a:spcBef>
              <a:spcPct val="0"/>
            </a:spcBef>
            <a:buNone/>
          </a:pPr>
          <a:r>
            <a:rPr lang="en-US" sz="1800" kern="1200" dirty="0"/>
            <a:t>Topological</a:t>
          </a:r>
        </a:p>
      </dgm:t>
    </dgm:pt>
    <dgm:pt modelId="{467EF38E-0B39-374C-A524-A23B4E11213B}" type="parTrans" cxnId="{E6FF1ACD-5BF3-6E46-AC42-1B8AD187556A}">
      <dgm:prSet/>
      <dgm:spPr/>
      <dgm:t>
        <a:bodyPr/>
        <a:lstStyle/>
        <a:p>
          <a:endParaRPr lang="en-US"/>
        </a:p>
      </dgm:t>
    </dgm:pt>
    <dgm:pt modelId="{217146F3-6C4D-3146-A282-D5F78DCDEA95}" type="sibTrans" cxnId="{E6FF1ACD-5BF3-6E46-AC42-1B8AD187556A}">
      <dgm:prSet/>
      <dgm:spPr/>
      <dgm:t>
        <a:bodyPr/>
        <a:lstStyle/>
        <a:p>
          <a:endParaRPr lang="en-US"/>
        </a:p>
      </dgm:t>
    </dgm:pt>
    <dgm:pt modelId="{24768C58-7E22-E346-A8B1-4426B6F746D2}">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Uses information contained on an infected victim machine to find more hosts to scan</a:t>
          </a:r>
        </a:p>
      </dgm:t>
    </dgm:pt>
    <dgm:pt modelId="{DDBD986E-A1AD-A34B-A98A-C49E454EE321}" type="parTrans" cxnId="{561ADAA3-09C6-E74F-9CCE-399E89A3174E}">
      <dgm:prSet/>
      <dgm:spPr/>
      <dgm:t>
        <a:bodyPr/>
        <a:lstStyle/>
        <a:p>
          <a:endParaRPr lang="en-US"/>
        </a:p>
      </dgm:t>
    </dgm:pt>
    <dgm:pt modelId="{A52C55F2-31F8-1F4E-837E-E9FC33044F01}" type="sibTrans" cxnId="{561ADAA3-09C6-E74F-9CCE-399E89A3174E}">
      <dgm:prSet/>
      <dgm:spPr/>
      <dgm:t>
        <a:bodyPr/>
        <a:lstStyle/>
        <a:p>
          <a:endParaRPr lang="en-US"/>
        </a:p>
      </dgm:t>
    </dgm:pt>
    <dgm:pt modelId="{B4C50BEC-8478-4F4C-AC36-71352C44F401}">
      <dgm:prSet custT="1"/>
      <dgm:spPr/>
      <dgm:t>
        <a:bodyPr/>
        <a:lstStyle/>
        <a:p>
          <a:pPr marL="114300" lvl="1" indent="0" algn="l" defTabSz="622300">
            <a:lnSpc>
              <a:spcPct val="90000"/>
            </a:lnSpc>
            <a:spcBef>
              <a:spcPct val="0"/>
            </a:spcBef>
            <a:buNone/>
          </a:pPr>
          <a:r>
            <a:rPr lang="en-US" sz="1800" kern="1200" dirty="0"/>
            <a:t>Local subnet</a:t>
          </a:r>
        </a:p>
      </dgm:t>
    </dgm:pt>
    <dgm:pt modelId="{1B82E3D2-531E-6647-9E0F-8807614BC548}" type="parTrans" cxnId="{BA5B68E0-0EDD-9744-8EDC-1E76C3BFDF0D}">
      <dgm:prSet/>
      <dgm:spPr/>
      <dgm:t>
        <a:bodyPr/>
        <a:lstStyle/>
        <a:p>
          <a:endParaRPr lang="en-US"/>
        </a:p>
      </dgm:t>
    </dgm:pt>
    <dgm:pt modelId="{16A8D6DF-E4DC-3147-BC64-F4261A9CF9A3}" type="sibTrans" cxnId="{BA5B68E0-0EDD-9744-8EDC-1E76C3BFDF0D}">
      <dgm:prSet/>
      <dgm:spPr/>
      <dgm:t>
        <a:bodyPr/>
        <a:lstStyle/>
        <a:p>
          <a:endParaRPr lang="en-US"/>
        </a:p>
      </dgm:t>
    </dgm:pt>
    <dgm:pt modelId="{612EF907-E3BC-934D-8304-618AF345499D}">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If a host can be infected behind a firewall that host then looks for targets in its </a:t>
          </a:r>
          <a:r>
            <a:rPr lang="en-US" sz="1400" kern="1200">
              <a:solidFill>
                <a:schemeClr val="tx1">
                  <a:lumMod val="50000"/>
                  <a:lumOff val="50000"/>
                </a:schemeClr>
              </a:solidFill>
              <a:latin typeface="+mj-lt"/>
              <a:ea typeface="+mn-ea"/>
              <a:cs typeface="+mn-cs"/>
            </a:rPr>
            <a:t>own local </a:t>
          </a:r>
          <a:r>
            <a:rPr lang="en-US" sz="1400" kern="1200" dirty="0">
              <a:solidFill>
                <a:schemeClr val="tx1">
                  <a:lumMod val="50000"/>
                  <a:lumOff val="50000"/>
                </a:schemeClr>
              </a:solidFill>
              <a:latin typeface="+mj-lt"/>
              <a:ea typeface="+mn-ea"/>
              <a:cs typeface="+mn-cs"/>
            </a:rPr>
            <a:t>network</a:t>
          </a:r>
        </a:p>
      </dgm:t>
    </dgm:pt>
    <dgm:pt modelId="{B6C7060D-E5B6-D74D-993E-A039036C1810}" type="parTrans" cxnId="{4F6D148C-5453-7041-8CD4-756D2F9A3F2B}">
      <dgm:prSet/>
      <dgm:spPr/>
      <dgm:t>
        <a:bodyPr/>
        <a:lstStyle/>
        <a:p>
          <a:endParaRPr lang="en-US"/>
        </a:p>
      </dgm:t>
    </dgm:pt>
    <dgm:pt modelId="{2D2A2946-F43A-9E44-B0DA-45DF2D965650}" type="sibTrans" cxnId="{4F6D148C-5453-7041-8CD4-756D2F9A3F2B}">
      <dgm:prSet/>
      <dgm:spPr/>
      <dgm:t>
        <a:bodyPr/>
        <a:lstStyle/>
        <a:p>
          <a:endParaRPr lang="en-US"/>
        </a:p>
      </dgm:t>
    </dgm:pt>
    <dgm:pt modelId="{BC88B62D-980A-A046-9817-A09543235A1F}">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The host uses the subnet address structure to find other hosts that would otherwise be protected by the firewall</a:t>
          </a:r>
        </a:p>
      </dgm:t>
    </dgm:pt>
    <dgm:pt modelId="{237763D2-9EE7-D14E-AF75-2828D26385F8}" type="parTrans" cxnId="{30A3140A-F1C5-944B-ABA4-9A4B416F410E}">
      <dgm:prSet/>
      <dgm:spPr/>
      <dgm:t>
        <a:bodyPr/>
        <a:lstStyle/>
        <a:p>
          <a:endParaRPr lang="en-US"/>
        </a:p>
      </dgm:t>
    </dgm:pt>
    <dgm:pt modelId="{1F5950F8-1A05-5240-9F60-85663060B866}" type="sibTrans" cxnId="{30A3140A-F1C5-944B-ABA4-9A4B416F410E}">
      <dgm:prSet/>
      <dgm:spPr/>
      <dgm:t>
        <a:bodyPr/>
        <a:lstStyle/>
        <a:p>
          <a:endParaRPr lang="en-US"/>
        </a:p>
      </dgm:t>
    </dgm:pt>
    <dgm:pt modelId="{E84FC000-A19E-EA4B-B3BC-1F8E88A51B1E}" type="pres">
      <dgm:prSet presAssocID="{3862E107-EFB7-704B-802B-A87ADF7F9487}" presName="linear" presStyleCnt="0">
        <dgm:presLayoutVars>
          <dgm:animLvl val="lvl"/>
          <dgm:resizeHandles val="exact"/>
        </dgm:presLayoutVars>
      </dgm:prSet>
      <dgm:spPr/>
    </dgm:pt>
    <dgm:pt modelId="{2F8E9F40-CB70-CB40-BC5E-3E209AB1A726}" type="pres">
      <dgm:prSet presAssocID="{79A11322-FD5F-4843-A6E0-C75E77B722A3}" presName="parentText" presStyleLbl="node1" presStyleIdx="0" presStyleCnt="1" custScaleY="31631" custLinFactNeighborY="-14178">
        <dgm:presLayoutVars>
          <dgm:chMax val="0"/>
          <dgm:bulletEnabled val="1"/>
        </dgm:presLayoutVars>
      </dgm:prSet>
      <dgm:spPr/>
    </dgm:pt>
    <dgm:pt modelId="{655FCCAE-74B4-0542-9AD5-E3FFE1EDF20D}" type="pres">
      <dgm:prSet presAssocID="{79A11322-FD5F-4843-A6E0-C75E77B722A3}" presName="childText" presStyleLbl="revTx" presStyleIdx="0" presStyleCnt="1" custScaleY="128171">
        <dgm:presLayoutVars>
          <dgm:bulletEnabled val="1"/>
        </dgm:presLayoutVars>
      </dgm:prSet>
      <dgm:spPr/>
    </dgm:pt>
  </dgm:ptLst>
  <dgm:cxnLst>
    <dgm:cxn modelId="{2DDD3607-81C4-BD46-BE75-C342D8195CF3}" type="presOf" srcId="{D6491329-50BE-EF42-8BB2-492993AC8416}" destId="{655FCCAE-74B4-0542-9AD5-E3FFE1EDF20D}" srcOrd="0" destOrd="3" presId="urn:microsoft.com/office/officeart/2005/8/layout/vList2"/>
    <dgm:cxn modelId="{30A3140A-F1C5-944B-ABA4-9A4B416F410E}" srcId="{B4C50BEC-8478-4F4C-AC36-71352C44F401}" destId="{BC88B62D-980A-A046-9817-A09543235A1F}" srcOrd="1" destOrd="0" parTransId="{237763D2-9EE7-D14E-AF75-2828D26385F8}" sibTransId="{1F5950F8-1A05-5240-9F60-85663060B866}"/>
    <dgm:cxn modelId="{73FCD813-770D-1544-BC97-C8ACF267EBDE}" srcId="{3862E107-EFB7-704B-802B-A87ADF7F9487}" destId="{79A11322-FD5F-4843-A6E0-C75E77B722A3}" srcOrd="0" destOrd="0" parTransId="{C9E4353D-3AC3-B24D-B88D-15D1B41739DE}" sibTransId="{D2D0C155-DDA3-3E45-B70F-BB4D083B61C3}"/>
    <dgm:cxn modelId="{02032F1D-4451-5944-AC7E-417B620F57E6}" type="presOf" srcId="{C7345F7F-1593-1040-A480-2BEAC737C679}" destId="{655FCCAE-74B4-0542-9AD5-E3FFE1EDF20D}" srcOrd="0" destOrd="2" presId="urn:microsoft.com/office/officeart/2005/8/layout/vList2"/>
    <dgm:cxn modelId="{2831EC1D-15C8-EA43-BC57-C744CEF6DD58}" srcId="{DDF7A562-4B19-2B47-8EDC-E5DCD7533023}" destId="{C7345F7F-1593-1040-A480-2BEAC737C679}" srcOrd="1" destOrd="0" parTransId="{18DC21DB-8B36-534C-A59A-5A700FC3CD37}" sibTransId="{29205337-C33C-664A-A89E-3132BB2B7E08}"/>
    <dgm:cxn modelId="{30B56A1E-350F-6F46-BB51-4E7AB72A61A6}" type="presOf" srcId="{94A9D1C3-8B8F-F343-95EF-9FA888098767}" destId="{655FCCAE-74B4-0542-9AD5-E3FFE1EDF20D}" srcOrd="0" destOrd="1" presId="urn:microsoft.com/office/officeart/2005/8/layout/vList2"/>
    <dgm:cxn modelId="{4A3A0936-838E-9843-8549-2F6274F98C9E}" type="presOf" srcId="{79A11322-FD5F-4843-A6E0-C75E77B722A3}" destId="{2F8E9F40-CB70-CB40-BC5E-3E209AB1A726}" srcOrd="0" destOrd="0" presId="urn:microsoft.com/office/officeart/2005/8/layout/vList2"/>
    <dgm:cxn modelId="{22A42B37-CBCF-C547-BCA4-3B7A13063BB2}" type="presOf" srcId="{5CA62C13-8983-374F-B884-0E317EAD34D2}" destId="{655FCCAE-74B4-0542-9AD5-E3FFE1EDF20D}" srcOrd="0" destOrd="8" presId="urn:microsoft.com/office/officeart/2005/8/layout/vList2"/>
    <dgm:cxn modelId="{F63FD53F-D48C-7946-97A9-8294E1ADAF93}" type="presOf" srcId="{3973BECC-9D8A-794B-9A7A-A37CDA644449}" destId="{655FCCAE-74B4-0542-9AD5-E3FFE1EDF20D}" srcOrd="0" destOrd="4" presId="urn:microsoft.com/office/officeart/2005/8/layout/vList2"/>
    <dgm:cxn modelId="{B080185D-4AA5-874F-A05F-496AC525F2B8}" type="presOf" srcId="{24768C58-7E22-E346-A8B1-4426B6F746D2}" destId="{655FCCAE-74B4-0542-9AD5-E3FFE1EDF20D}" srcOrd="0" destOrd="9" presId="urn:microsoft.com/office/officeart/2005/8/layout/vList2"/>
    <dgm:cxn modelId="{FF91B162-0995-A94E-802A-552F1C1F9638}" srcId="{D6491329-50BE-EF42-8BB2-492993AC8416}" destId="{C4D04A1C-00D5-444B-BFF8-ECAF4E46CC80}" srcOrd="3" destOrd="0" parTransId="{00BBEEC6-6E15-C74A-B8F6-C6614A7F9B89}" sibTransId="{30125F62-C764-5B4E-A122-05AA905729A2}"/>
    <dgm:cxn modelId="{EDE8B046-CD8B-E346-B723-A0988133262E}" type="presOf" srcId="{BC88B62D-980A-A046-9817-A09543235A1F}" destId="{655FCCAE-74B4-0542-9AD5-E3FFE1EDF20D}" srcOrd="0" destOrd="12" presId="urn:microsoft.com/office/officeart/2005/8/layout/vList2"/>
    <dgm:cxn modelId="{0D170947-C6E1-3D44-9FA9-341DBC84858C}" type="presOf" srcId="{C4D04A1C-00D5-444B-BFF8-ECAF4E46CC80}" destId="{655FCCAE-74B4-0542-9AD5-E3FFE1EDF20D}" srcOrd="0" destOrd="7" presId="urn:microsoft.com/office/officeart/2005/8/layout/vList2"/>
    <dgm:cxn modelId="{79E44847-F5A1-4E48-9893-72572B599871}" srcId="{D6491329-50BE-EF42-8BB2-492993AC8416}" destId="{976F2CEE-BB6F-3347-826A-DB9C05CD07D4}" srcOrd="2" destOrd="0" parTransId="{989FEA16-A7A7-0E46-9EA0-C90C57837B43}" sibTransId="{2B0672C0-B739-CC4C-B0F0-BD5A2F815779}"/>
    <dgm:cxn modelId="{0789226C-AC1B-E747-A934-180195CA6974}" srcId="{79A11322-FD5F-4843-A6E0-C75E77B722A3}" destId="{DDF7A562-4B19-2B47-8EDC-E5DCD7533023}" srcOrd="0" destOrd="0" parTransId="{C2760014-EC7A-6E40-A2A7-864F7A9D0D60}" sibTransId="{5FB47AB8-838C-7147-A0CD-4FA856772970}"/>
    <dgm:cxn modelId="{824B286D-51FF-C045-916E-630BFDCF6AFD}" type="presOf" srcId="{8761DB7B-B100-C24A-8415-0E8B32163CD7}" destId="{655FCCAE-74B4-0542-9AD5-E3FFE1EDF20D}" srcOrd="0" destOrd="5" presId="urn:microsoft.com/office/officeart/2005/8/layout/vList2"/>
    <dgm:cxn modelId="{0F40A150-6D0B-5643-90EA-00123BDE9970}" srcId="{DDF7A562-4B19-2B47-8EDC-E5DCD7533023}" destId="{94A9D1C3-8B8F-F343-95EF-9FA888098767}" srcOrd="0" destOrd="0" parTransId="{15311B0D-DDAB-8F40-A718-071FCB85F301}" sibTransId="{954F95AF-318B-7845-BBD0-1FE398EC07FE}"/>
    <dgm:cxn modelId="{4F6D148C-5453-7041-8CD4-756D2F9A3F2B}" srcId="{B4C50BEC-8478-4F4C-AC36-71352C44F401}" destId="{612EF907-E3BC-934D-8304-618AF345499D}" srcOrd="0" destOrd="0" parTransId="{B6C7060D-E5B6-D74D-993E-A039036C1810}" sibTransId="{2D2A2946-F43A-9E44-B0DA-45DF2D965650}"/>
    <dgm:cxn modelId="{23AD3497-151A-8343-89C7-7E231C551863}" srcId="{D6491329-50BE-EF42-8BB2-492993AC8416}" destId="{3973BECC-9D8A-794B-9A7A-A37CDA644449}" srcOrd="0" destOrd="0" parTransId="{FBDE7682-E360-0C41-A271-AC664756635A}" sibTransId="{7BA8C705-89DE-434B-BB5B-806A1B4C3454}"/>
    <dgm:cxn modelId="{69F02F9D-4025-104F-8E8F-03DB10D183F1}" type="presOf" srcId="{B4C50BEC-8478-4F4C-AC36-71352C44F401}" destId="{655FCCAE-74B4-0542-9AD5-E3FFE1EDF20D}" srcOrd="0" destOrd="10" presId="urn:microsoft.com/office/officeart/2005/8/layout/vList2"/>
    <dgm:cxn modelId="{561ADAA3-09C6-E74F-9CCE-399E89A3174E}" srcId="{5CA62C13-8983-374F-B884-0E317EAD34D2}" destId="{24768C58-7E22-E346-A8B1-4426B6F746D2}" srcOrd="0" destOrd="0" parTransId="{DDBD986E-A1AD-A34B-A98A-C49E454EE321}" sibTransId="{A52C55F2-31F8-1F4E-837E-E9FC33044F01}"/>
    <dgm:cxn modelId="{E807F7A5-3B23-DF48-8EB7-4851A48EE516}" srcId="{D6491329-50BE-EF42-8BB2-492993AC8416}" destId="{8761DB7B-B100-C24A-8415-0E8B32163CD7}" srcOrd="1" destOrd="0" parTransId="{65B7781E-B3ED-874A-9FB1-470D8AA13D71}" sibTransId="{51D0704D-D5C4-FA49-AD27-850B2B3B8A5B}"/>
    <dgm:cxn modelId="{3A1800B1-0A57-994A-BEFE-49E86F9BD460}" type="presOf" srcId="{DDF7A562-4B19-2B47-8EDC-E5DCD7533023}" destId="{655FCCAE-74B4-0542-9AD5-E3FFE1EDF20D}" srcOrd="0" destOrd="0" presId="urn:microsoft.com/office/officeart/2005/8/layout/vList2"/>
    <dgm:cxn modelId="{DA0F7FB3-6F4B-7A49-8AAA-97A22FEA4272}" type="presOf" srcId="{612EF907-E3BC-934D-8304-618AF345499D}" destId="{655FCCAE-74B4-0542-9AD5-E3FFE1EDF20D}" srcOrd="0" destOrd="11" presId="urn:microsoft.com/office/officeart/2005/8/layout/vList2"/>
    <dgm:cxn modelId="{E6FF1ACD-5BF3-6E46-AC42-1B8AD187556A}" srcId="{79A11322-FD5F-4843-A6E0-C75E77B722A3}" destId="{5CA62C13-8983-374F-B884-0E317EAD34D2}" srcOrd="2" destOrd="0" parTransId="{467EF38E-0B39-374C-A524-A23B4E11213B}" sibTransId="{217146F3-6C4D-3146-A282-D5F78DCDEA95}"/>
    <dgm:cxn modelId="{BA5B68E0-0EDD-9744-8EDC-1E76C3BFDF0D}" srcId="{79A11322-FD5F-4843-A6E0-C75E77B722A3}" destId="{B4C50BEC-8478-4F4C-AC36-71352C44F401}" srcOrd="3" destOrd="0" parTransId="{1B82E3D2-531E-6647-9E0F-8807614BC548}" sibTransId="{16A8D6DF-E4DC-3147-BC64-F4261A9CF9A3}"/>
    <dgm:cxn modelId="{1BD579E2-16E8-F046-B222-EE663565B10B}" type="presOf" srcId="{976F2CEE-BB6F-3347-826A-DB9C05CD07D4}" destId="{655FCCAE-74B4-0542-9AD5-E3FFE1EDF20D}" srcOrd="0" destOrd="6" presId="urn:microsoft.com/office/officeart/2005/8/layout/vList2"/>
    <dgm:cxn modelId="{DD8840E8-AE66-DD45-A6EE-723F16D3C90E}" srcId="{79A11322-FD5F-4843-A6E0-C75E77B722A3}" destId="{D6491329-50BE-EF42-8BB2-492993AC8416}" srcOrd="1" destOrd="0" parTransId="{8C2D2F4E-6408-004B-8663-AA662E20AF15}" sibTransId="{E6956129-627C-3740-BB9B-266857FA70AC}"/>
    <dgm:cxn modelId="{FB0AEFF2-21EA-0A4B-AFE7-05EBF96D701A}" type="presOf" srcId="{3862E107-EFB7-704B-802B-A87ADF7F9487}" destId="{E84FC000-A19E-EA4B-B3BC-1F8E88A51B1E}" srcOrd="0" destOrd="0" presId="urn:microsoft.com/office/officeart/2005/8/layout/vList2"/>
    <dgm:cxn modelId="{ECEA0EC3-9DD3-0F4D-8D5E-F5A941E12C5F}" type="presParOf" srcId="{E84FC000-A19E-EA4B-B3BC-1F8E88A51B1E}" destId="{2F8E9F40-CB70-CB40-BC5E-3E209AB1A726}" srcOrd="0" destOrd="0" presId="urn:microsoft.com/office/officeart/2005/8/layout/vList2"/>
    <dgm:cxn modelId="{533DE289-58E2-A848-88F4-460EEAB3E0F4}" type="presParOf" srcId="{E84FC000-A19E-EA4B-B3BC-1F8E88A51B1E}" destId="{655FCCAE-74B4-0542-9AD5-E3FFE1EDF20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4CD5FDD-3E23-D14D-867E-A660F7B4AF9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94F0689-7322-8A4F-B311-1131BDF95662}">
      <dgm:prSet/>
      <dgm:spPr>
        <a:solidFill>
          <a:schemeClr val="accent5"/>
        </a:solidFill>
      </dgm:spPr>
      <dgm:t>
        <a:bodyPr/>
        <a:lstStyle/>
        <a:p>
          <a:pPr algn="ctr" rtl="0"/>
          <a:r>
            <a:rPr lang="en-US" b="1" dirty="0" err="1">
              <a:solidFill>
                <a:schemeClr val="bg1"/>
              </a:solidFill>
            </a:rPr>
            <a:t>Keylogger</a:t>
          </a:r>
          <a:endParaRPr lang="en-US" dirty="0">
            <a:solidFill>
              <a:schemeClr val="bg1"/>
            </a:solidFill>
          </a:endParaRPr>
        </a:p>
      </dgm:t>
    </dgm:pt>
    <dgm:pt modelId="{8FF18536-BA39-4347-A1C2-43E9A140035D}" type="parTrans" cxnId="{55F5ABAD-E016-8C46-9673-A4AB4C71EBEC}">
      <dgm:prSet/>
      <dgm:spPr/>
      <dgm:t>
        <a:bodyPr/>
        <a:lstStyle/>
        <a:p>
          <a:endParaRPr lang="en-US"/>
        </a:p>
      </dgm:t>
    </dgm:pt>
    <dgm:pt modelId="{6BCE686B-D11E-194D-8484-D843F4E56EFE}" type="sibTrans" cxnId="{55F5ABAD-E016-8C46-9673-A4AB4C71EBEC}">
      <dgm:prSet/>
      <dgm:spPr/>
      <dgm:t>
        <a:bodyPr/>
        <a:lstStyle/>
        <a:p>
          <a:endParaRPr lang="en-US"/>
        </a:p>
      </dgm:t>
    </dgm:pt>
    <dgm:pt modelId="{7B947D24-2725-6E4B-B697-3855ABC42F0A}">
      <dgm:prSet/>
      <dgm:spPr/>
      <dgm:t>
        <a:bodyPr/>
        <a:lstStyle/>
        <a:p>
          <a:pPr rtl="0"/>
          <a:r>
            <a:rPr lang="en-US" b="0" dirty="0">
              <a:latin typeface="+mj-lt"/>
            </a:rPr>
            <a:t>Captures keystrokes to allow attacker to monitor sensitive information</a:t>
          </a:r>
        </a:p>
      </dgm:t>
    </dgm:pt>
    <dgm:pt modelId="{017FF03C-1900-6C41-8661-1DBC726BBCB8}" type="parTrans" cxnId="{A1C1D605-E172-F34F-B55D-F0D23D516089}">
      <dgm:prSet/>
      <dgm:spPr/>
      <dgm:t>
        <a:bodyPr/>
        <a:lstStyle/>
        <a:p>
          <a:endParaRPr lang="en-US"/>
        </a:p>
      </dgm:t>
    </dgm:pt>
    <dgm:pt modelId="{75ABAF23-CCE7-F549-B029-6A3433A82024}" type="sibTrans" cxnId="{A1C1D605-E172-F34F-B55D-F0D23D516089}">
      <dgm:prSet/>
      <dgm:spPr/>
      <dgm:t>
        <a:bodyPr/>
        <a:lstStyle/>
        <a:p>
          <a:endParaRPr lang="en-US"/>
        </a:p>
      </dgm:t>
    </dgm:pt>
    <dgm:pt modelId="{6F40F308-E3E5-1942-A4AD-41ABD146AEC9}">
      <dgm:prSet/>
      <dgm:spPr/>
      <dgm:t>
        <a:bodyPr/>
        <a:lstStyle/>
        <a:p>
          <a:pPr rtl="0"/>
          <a:r>
            <a:rPr lang="en-US" b="0" dirty="0">
              <a:latin typeface="+mj-lt"/>
            </a:rPr>
            <a:t>Typically uses some form of filtering mechanism that only returns information close to keywords (“login”, “password”)</a:t>
          </a:r>
        </a:p>
      </dgm:t>
    </dgm:pt>
    <dgm:pt modelId="{5F8623D1-C869-1743-8F96-A61316B7F2A9}" type="parTrans" cxnId="{7B0CE60A-134A-4540-8A63-7CB445448D39}">
      <dgm:prSet/>
      <dgm:spPr/>
      <dgm:t>
        <a:bodyPr/>
        <a:lstStyle/>
        <a:p>
          <a:endParaRPr lang="en-US"/>
        </a:p>
      </dgm:t>
    </dgm:pt>
    <dgm:pt modelId="{4989028D-19DD-B540-8DEC-C6AFDB32A41F}" type="sibTrans" cxnId="{7B0CE60A-134A-4540-8A63-7CB445448D39}">
      <dgm:prSet/>
      <dgm:spPr/>
      <dgm:t>
        <a:bodyPr/>
        <a:lstStyle/>
        <a:p>
          <a:endParaRPr lang="en-US"/>
        </a:p>
      </dgm:t>
    </dgm:pt>
    <dgm:pt modelId="{0B2449B9-842E-B448-A67B-515097385F15}">
      <dgm:prSet/>
      <dgm:spPr>
        <a:solidFill>
          <a:schemeClr val="accent5"/>
        </a:solidFill>
      </dgm:spPr>
      <dgm:t>
        <a:bodyPr/>
        <a:lstStyle/>
        <a:p>
          <a:pPr algn="ctr" rtl="0"/>
          <a:r>
            <a:rPr lang="en-US" b="1" dirty="0">
              <a:solidFill>
                <a:schemeClr val="bg1"/>
              </a:solidFill>
            </a:rPr>
            <a:t>Spyware</a:t>
          </a:r>
          <a:endParaRPr lang="en-US" dirty="0">
            <a:solidFill>
              <a:schemeClr val="bg1"/>
            </a:solidFill>
          </a:endParaRPr>
        </a:p>
      </dgm:t>
    </dgm:pt>
    <dgm:pt modelId="{142732F0-78F2-B645-8810-BDA197ADC979}" type="parTrans" cxnId="{B2432071-DEC3-EF49-A2EE-83EC764D776A}">
      <dgm:prSet/>
      <dgm:spPr/>
      <dgm:t>
        <a:bodyPr/>
        <a:lstStyle/>
        <a:p>
          <a:endParaRPr lang="en-US"/>
        </a:p>
      </dgm:t>
    </dgm:pt>
    <dgm:pt modelId="{79E8A411-5538-4A45-87E1-2958ADC5B184}" type="sibTrans" cxnId="{B2432071-DEC3-EF49-A2EE-83EC764D776A}">
      <dgm:prSet/>
      <dgm:spPr/>
      <dgm:t>
        <a:bodyPr/>
        <a:lstStyle/>
        <a:p>
          <a:endParaRPr lang="en-US"/>
        </a:p>
      </dgm:t>
    </dgm:pt>
    <dgm:pt modelId="{06C297C7-4C0B-9046-AAB5-53B50F53620B}">
      <dgm:prSet custT="1"/>
      <dgm:spPr/>
      <dgm:t>
        <a:bodyPr/>
        <a:lstStyle/>
        <a:p>
          <a:pPr rtl="0"/>
          <a:r>
            <a:rPr lang="en-US" sz="1800" b="0" dirty="0">
              <a:latin typeface="+mj-lt"/>
            </a:rPr>
            <a:t>Monitors history and content of browsing activity</a:t>
          </a:r>
          <a:endParaRPr lang="en-US" sz="1900" b="0" dirty="0">
            <a:latin typeface="+mj-lt"/>
          </a:endParaRPr>
        </a:p>
      </dgm:t>
    </dgm:pt>
    <dgm:pt modelId="{324FACB8-D098-4A43-9568-FD0BE653D941}" type="parTrans" cxnId="{28E5FBB8-80FC-034E-BC75-CDE8C19838DB}">
      <dgm:prSet/>
      <dgm:spPr/>
      <dgm:t>
        <a:bodyPr/>
        <a:lstStyle/>
        <a:p>
          <a:endParaRPr lang="en-US"/>
        </a:p>
      </dgm:t>
    </dgm:pt>
    <dgm:pt modelId="{A96D1B4B-D8A9-4F4B-A487-83D5B4808E76}" type="sibTrans" cxnId="{28E5FBB8-80FC-034E-BC75-CDE8C19838DB}">
      <dgm:prSet/>
      <dgm:spPr/>
      <dgm:t>
        <a:bodyPr/>
        <a:lstStyle/>
        <a:p>
          <a:endParaRPr lang="en-US"/>
        </a:p>
      </dgm:t>
    </dgm:pt>
    <dgm:pt modelId="{FDE605C1-02A6-514E-A99F-A53EC8CC25BF}">
      <dgm:prSet custT="1"/>
      <dgm:spPr/>
      <dgm:t>
        <a:bodyPr/>
        <a:lstStyle/>
        <a:p>
          <a:pPr rtl="0"/>
          <a:r>
            <a:rPr lang="en-US" sz="1800" b="0" dirty="0">
              <a:latin typeface="+mj-lt"/>
            </a:rPr>
            <a:t>Redirects certain Web page requests to fake sites</a:t>
          </a:r>
        </a:p>
      </dgm:t>
    </dgm:pt>
    <dgm:pt modelId="{C4C2C0B7-93B7-E34C-A1AE-2E26AE4C9047}" type="parTrans" cxnId="{9917BF2F-7A7B-484C-9D30-77FB8539A03C}">
      <dgm:prSet/>
      <dgm:spPr/>
      <dgm:t>
        <a:bodyPr/>
        <a:lstStyle/>
        <a:p>
          <a:endParaRPr lang="en-US"/>
        </a:p>
      </dgm:t>
    </dgm:pt>
    <dgm:pt modelId="{35DC5F0C-7646-4342-93EB-1CAC5E2EF766}" type="sibTrans" cxnId="{9917BF2F-7A7B-484C-9D30-77FB8539A03C}">
      <dgm:prSet/>
      <dgm:spPr/>
      <dgm:t>
        <a:bodyPr/>
        <a:lstStyle/>
        <a:p>
          <a:endParaRPr lang="en-US"/>
        </a:p>
      </dgm:t>
    </dgm:pt>
    <dgm:pt modelId="{FCFB8E09-2A7D-114B-A7B0-44C686154FFC}">
      <dgm:prSet custT="1"/>
      <dgm:spPr/>
      <dgm:t>
        <a:bodyPr/>
        <a:lstStyle/>
        <a:p>
          <a:pPr rtl="0"/>
          <a:r>
            <a:rPr lang="en-US" sz="1800" b="0" dirty="0">
              <a:latin typeface="+mj-lt"/>
            </a:rPr>
            <a:t>Dynamically modifies data exchanged between the browser and certain websites of interest</a:t>
          </a:r>
        </a:p>
      </dgm:t>
    </dgm:pt>
    <dgm:pt modelId="{45FD0452-7681-FD4C-8298-76FCA5582124}" type="parTrans" cxnId="{FD0B63A7-C4AC-6A4D-8C7B-6CA9384DDCBD}">
      <dgm:prSet/>
      <dgm:spPr/>
      <dgm:t>
        <a:bodyPr/>
        <a:lstStyle/>
        <a:p>
          <a:endParaRPr lang="en-US"/>
        </a:p>
      </dgm:t>
    </dgm:pt>
    <dgm:pt modelId="{79AC107C-F345-3843-8F8E-C195B63B8DA2}" type="sibTrans" cxnId="{FD0B63A7-C4AC-6A4D-8C7B-6CA9384DDCBD}">
      <dgm:prSet/>
      <dgm:spPr/>
      <dgm:t>
        <a:bodyPr/>
        <a:lstStyle/>
        <a:p>
          <a:endParaRPr lang="en-US"/>
        </a:p>
      </dgm:t>
    </dgm:pt>
    <dgm:pt modelId="{58583719-3BE6-C040-A8E4-E7004102C6A2}" type="pres">
      <dgm:prSet presAssocID="{84CD5FDD-3E23-D14D-867E-A660F7B4AF9D}" presName="linear" presStyleCnt="0">
        <dgm:presLayoutVars>
          <dgm:animLvl val="lvl"/>
          <dgm:resizeHandles val="exact"/>
        </dgm:presLayoutVars>
      </dgm:prSet>
      <dgm:spPr/>
    </dgm:pt>
    <dgm:pt modelId="{6ED16D23-CB7C-7146-804D-02F7F2F0993C}" type="pres">
      <dgm:prSet presAssocID="{B94F0689-7322-8A4F-B311-1131BDF95662}" presName="parentText" presStyleLbl="node1" presStyleIdx="0" presStyleCnt="2" custScaleX="20834" custLinFactNeighborX="-35590" custLinFactNeighborY="-325">
        <dgm:presLayoutVars>
          <dgm:chMax val="0"/>
          <dgm:bulletEnabled val="1"/>
        </dgm:presLayoutVars>
      </dgm:prSet>
      <dgm:spPr/>
    </dgm:pt>
    <dgm:pt modelId="{6EC0B32E-D560-6E48-80D9-7FDA089E9536}" type="pres">
      <dgm:prSet presAssocID="{B94F0689-7322-8A4F-B311-1131BDF95662}" presName="childText" presStyleLbl="revTx" presStyleIdx="0" presStyleCnt="2">
        <dgm:presLayoutVars>
          <dgm:bulletEnabled val="1"/>
        </dgm:presLayoutVars>
      </dgm:prSet>
      <dgm:spPr/>
    </dgm:pt>
    <dgm:pt modelId="{442D52DF-67B0-7044-9065-75ABFAA2374F}" type="pres">
      <dgm:prSet presAssocID="{0B2449B9-842E-B448-A67B-515097385F15}" presName="parentText" presStyleLbl="node1" presStyleIdx="1" presStyleCnt="2" custScaleX="24306" custLinFactNeighborX="-34221" custLinFactNeighborY="-2275">
        <dgm:presLayoutVars>
          <dgm:chMax val="0"/>
          <dgm:bulletEnabled val="1"/>
        </dgm:presLayoutVars>
      </dgm:prSet>
      <dgm:spPr/>
    </dgm:pt>
    <dgm:pt modelId="{3B3E35FC-5EFA-7D41-B5C5-12A734B7553B}" type="pres">
      <dgm:prSet presAssocID="{0B2449B9-842E-B448-A67B-515097385F15}" presName="childText" presStyleLbl="revTx" presStyleIdx="1" presStyleCnt="2">
        <dgm:presLayoutVars>
          <dgm:bulletEnabled val="1"/>
        </dgm:presLayoutVars>
      </dgm:prSet>
      <dgm:spPr/>
    </dgm:pt>
  </dgm:ptLst>
  <dgm:cxnLst>
    <dgm:cxn modelId="{78081400-C9A6-D548-8E72-614D2E95256D}" type="presOf" srcId="{B94F0689-7322-8A4F-B311-1131BDF95662}" destId="{6ED16D23-CB7C-7146-804D-02F7F2F0993C}" srcOrd="0" destOrd="0" presId="urn:microsoft.com/office/officeart/2005/8/layout/vList2"/>
    <dgm:cxn modelId="{A1C1D605-E172-F34F-B55D-F0D23D516089}" srcId="{B94F0689-7322-8A4F-B311-1131BDF95662}" destId="{7B947D24-2725-6E4B-B697-3855ABC42F0A}" srcOrd="0" destOrd="0" parTransId="{017FF03C-1900-6C41-8661-1DBC726BBCB8}" sibTransId="{75ABAF23-CCE7-F549-B029-6A3433A82024}"/>
    <dgm:cxn modelId="{7B0CE60A-134A-4540-8A63-7CB445448D39}" srcId="{B94F0689-7322-8A4F-B311-1131BDF95662}" destId="{6F40F308-E3E5-1942-A4AD-41ABD146AEC9}" srcOrd="1" destOrd="0" parTransId="{5F8623D1-C869-1743-8F96-A61316B7F2A9}" sibTransId="{4989028D-19DD-B540-8DEC-C6AFDB32A41F}"/>
    <dgm:cxn modelId="{5F6F3522-B5F5-2C4E-A84B-18460DEE8992}" type="presOf" srcId="{FDE605C1-02A6-514E-A99F-A53EC8CC25BF}" destId="{3B3E35FC-5EFA-7D41-B5C5-12A734B7553B}" srcOrd="0" destOrd="1" presId="urn:microsoft.com/office/officeart/2005/8/layout/vList2"/>
    <dgm:cxn modelId="{89562C2C-A934-844E-B4BD-3A6A8D313E52}" type="presOf" srcId="{06C297C7-4C0B-9046-AAB5-53B50F53620B}" destId="{3B3E35FC-5EFA-7D41-B5C5-12A734B7553B}" srcOrd="0" destOrd="0" presId="urn:microsoft.com/office/officeart/2005/8/layout/vList2"/>
    <dgm:cxn modelId="{9917BF2F-7A7B-484C-9D30-77FB8539A03C}" srcId="{0B2449B9-842E-B448-A67B-515097385F15}" destId="{FDE605C1-02A6-514E-A99F-A53EC8CC25BF}" srcOrd="1" destOrd="0" parTransId="{C4C2C0B7-93B7-E34C-A1AE-2E26AE4C9047}" sibTransId="{35DC5F0C-7646-4342-93EB-1CAC5E2EF766}"/>
    <dgm:cxn modelId="{D8AB5F35-8596-3340-9734-DB08E7AB3553}" type="presOf" srcId="{84CD5FDD-3E23-D14D-867E-A660F7B4AF9D}" destId="{58583719-3BE6-C040-A8E4-E7004102C6A2}" srcOrd="0" destOrd="0" presId="urn:microsoft.com/office/officeart/2005/8/layout/vList2"/>
    <dgm:cxn modelId="{B2432071-DEC3-EF49-A2EE-83EC764D776A}" srcId="{84CD5FDD-3E23-D14D-867E-A660F7B4AF9D}" destId="{0B2449B9-842E-B448-A67B-515097385F15}" srcOrd="1" destOrd="0" parTransId="{142732F0-78F2-B645-8810-BDA197ADC979}" sibTransId="{79E8A411-5538-4A45-87E1-2958ADC5B184}"/>
    <dgm:cxn modelId="{BB0A6C7C-CA23-2346-BAAE-65ED1FA719B7}" type="presOf" srcId="{FCFB8E09-2A7D-114B-A7B0-44C686154FFC}" destId="{3B3E35FC-5EFA-7D41-B5C5-12A734B7553B}" srcOrd="0" destOrd="2" presId="urn:microsoft.com/office/officeart/2005/8/layout/vList2"/>
    <dgm:cxn modelId="{59888995-3D0D-0B4A-B578-CE5C640192A0}" type="presOf" srcId="{0B2449B9-842E-B448-A67B-515097385F15}" destId="{442D52DF-67B0-7044-9065-75ABFAA2374F}" srcOrd="0" destOrd="0" presId="urn:microsoft.com/office/officeart/2005/8/layout/vList2"/>
    <dgm:cxn modelId="{FD0B63A7-C4AC-6A4D-8C7B-6CA9384DDCBD}" srcId="{0B2449B9-842E-B448-A67B-515097385F15}" destId="{FCFB8E09-2A7D-114B-A7B0-44C686154FFC}" srcOrd="2" destOrd="0" parTransId="{45FD0452-7681-FD4C-8298-76FCA5582124}" sibTransId="{79AC107C-F345-3843-8F8E-C195B63B8DA2}"/>
    <dgm:cxn modelId="{55F5ABAD-E016-8C46-9673-A4AB4C71EBEC}" srcId="{84CD5FDD-3E23-D14D-867E-A660F7B4AF9D}" destId="{B94F0689-7322-8A4F-B311-1131BDF95662}" srcOrd="0" destOrd="0" parTransId="{8FF18536-BA39-4347-A1C2-43E9A140035D}" sibTransId="{6BCE686B-D11E-194D-8484-D843F4E56EFE}"/>
    <dgm:cxn modelId="{77C4D3B0-AB9D-5248-BC91-0838E90CEF98}" type="presOf" srcId="{7B947D24-2725-6E4B-B697-3855ABC42F0A}" destId="{6EC0B32E-D560-6E48-80D9-7FDA089E9536}" srcOrd="0" destOrd="0" presId="urn:microsoft.com/office/officeart/2005/8/layout/vList2"/>
    <dgm:cxn modelId="{28E5FBB8-80FC-034E-BC75-CDE8C19838DB}" srcId="{0B2449B9-842E-B448-A67B-515097385F15}" destId="{06C297C7-4C0B-9046-AAB5-53B50F53620B}" srcOrd="0" destOrd="0" parTransId="{324FACB8-D098-4A43-9568-FD0BE653D941}" sibTransId="{A96D1B4B-D8A9-4F4B-A487-83D5B4808E76}"/>
    <dgm:cxn modelId="{DD8B77E9-E315-A44F-872D-45F01865F0DD}" type="presOf" srcId="{6F40F308-E3E5-1942-A4AD-41ABD146AEC9}" destId="{6EC0B32E-D560-6E48-80D9-7FDA089E9536}" srcOrd="0" destOrd="1" presId="urn:microsoft.com/office/officeart/2005/8/layout/vList2"/>
    <dgm:cxn modelId="{D5237AC6-F03D-4E4D-8E29-6DA538295CC4}" type="presParOf" srcId="{58583719-3BE6-C040-A8E4-E7004102C6A2}" destId="{6ED16D23-CB7C-7146-804D-02F7F2F0993C}" srcOrd="0" destOrd="0" presId="urn:microsoft.com/office/officeart/2005/8/layout/vList2"/>
    <dgm:cxn modelId="{39A96E4C-FCD1-9147-A7DD-3BC58962B9AC}" type="presParOf" srcId="{58583719-3BE6-C040-A8E4-E7004102C6A2}" destId="{6EC0B32E-D560-6E48-80D9-7FDA089E9536}" srcOrd="1" destOrd="0" presId="urn:microsoft.com/office/officeart/2005/8/layout/vList2"/>
    <dgm:cxn modelId="{827EFFAE-28C1-314C-BC29-C197889815A5}" type="presParOf" srcId="{58583719-3BE6-C040-A8E4-E7004102C6A2}" destId="{442D52DF-67B0-7044-9065-75ABFAA2374F}" srcOrd="2" destOrd="0" presId="urn:microsoft.com/office/officeart/2005/8/layout/vList2"/>
    <dgm:cxn modelId="{63E15B59-61B3-C349-AE9A-49125F9C57CF}" type="presParOf" srcId="{58583719-3BE6-C040-A8E4-E7004102C6A2}" destId="{3B3E35FC-5EFA-7D41-B5C5-12A734B7553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4C8CA6-6FBB-9543-B7CE-61E8B118F161}"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9387B20-B672-7340-B5F6-86E17F6B3B71}">
      <dgm:prSet custT="1"/>
      <dgm:spPr>
        <a:solidFill>
          <a:schemeClr val="tx1"/>
        </a:solidFill>
        <a:ln w="25400">
          <a:solidFill>
            <a:schemeClr val="accent1"/>
          </a:solidFill>
        </a:ln>
      </dgm:spPr>
      <dgm:t>
        <a:bodyPr/>
        <a:lstStyle/>
        <a:p>
          <a:pPr rtl="0"/>
          <a:r>
            <a:rPr lang="en-US" sz="1800" b="1" dirty="0">
              <a:solidFill>
                <a:schemeClr val="bg1"/>
              </a:solidFill>
            </a:rPr>
            <a:t>First generation:  simple scanners</a:t>
          </a:r>
          <a:endParaRPr lang="en-US" sz="1800" dirty="0">
            <a:solidFill>
              <a:schemeClr val="bg1"/>
            </a:solidFill>
          </a:endParaRPr>
        </a:p>
      </dgm:t>
    </dgm:pt>
    <dgm:pt modelId="{A0FB0AFA-7044-F944-A68F-E4B57752DA85}" type="parTrans" cxnId="{1601031A-F7DA-CB4F-924C-7FB78F92F8D0}">
      <dgm:prSet/>
      <dgm:spPr/>
      <dgm:t>
        <a:bodyPr/>
        <a:lstStyle/>
        <a:p>
          <a:endParaRPr lang="en-US"/>
        </a:p>
      </dgm:t>
    </dgm:pt>
    <dgm:pt modelId="{849488E8-B7E6-C144-8049-60F5D218F3E2}" type="sibTrans" cxnId="{1601031A-F7DA-CB4F-924C-7FB78F92F8D0}">
      <dgm:prSet/>
      <dgm:spPr>
        <a:solidFill>
          <a:schemeClr val="accent1"/>
        </a:solidFill>
        <a:ln w="19050">
          <a:solidFill>
            <a:schemeClr val="bg1"/>
          </a:solidFill>
        </a:ln>
      </dgm:spPr>
      <dgm:t>
        <a:bodyPr/>
        <a:lstStyle/>
        <a:p>
          <a:endParaRPr lang="en-US"/>
        </a:p>
      </dgm:t>
    </dgm:pt>
    <dgm:pt modelId="{A5796948-3AB1-F347-9BCD-7900063785F2}">
      <dgm:prSet custT="1"/>
      <dgm:spPr>
        <a:solidFill>
          <a:schemeClr val="tx1"/>
        </a:solidFill>
        <a:ln w="25400">
          <a:solidFill>
            <a:schemeClr val="accent1"/>
          </a:solidFill>
        </a:ln>
      </dgm:spPr>
      <dgm:t>
        <a:bodyPr/>
        <a:lstStyle/>
        <a:p>
          <a:pPr rtl="0"/>
          <a:r>
            <a:rPr lang="en-US" sz="1400" b="1" dirty="0">
              <a:solidFill>
                <a:schemeClr val="bg1"/>
              </a:solidFill>
            </a:rPr>
            <a:t>Uses signatures of known viruses</a:t>
          </a:r>
          <a:endParaRPr lang="en-US" sz="1400" dirty="0">
            <a:solidFill>
              <a:schemeClr val="bg1"/>
            </a:solidFill>
          </a:endParaRPr>
        </a:p>
      </dgm:t>
    </dgm:pt>
    <dgm:pt modelId="{8ABDEA3F-342A-3E4D-831D-69C8F24027F2}" type="parTrans" cxnId="{E00F53A8-AFBC-8342-890B-912ED3421150}">
      <dgm:prSet/>
      <dgm:spPr/>
      <dgm:t>
        <a:bodyPr/>
        <a:lstStyle/>
        <a:p>
          <a:endParaRPr lang="en-US"/>
        </a:p>
      </dgm:t>
    </dgm:pt>
    <dgm:pt modelId="{B7FCF397-94DF-8346-9A6C-564C15E14D8D}" type="sibTrans" cxnId="{E00F53A8-AFBC-8342-890B-912ED3421150}">
      <dgm:prSet/>
      <dgm:spPr/>
      <dgm:t>
        <a:bodyPr/>
        <a:lstStyle/>
        <a:p>
          <a:endParaRPr lang="en-US"/>
        </a:p>
      </dgm:t>
    </dgm:pt>
    <dgm:pt modelId="{A1A8CB4B-B54D-E340-A2E4-F09B835C31E9}">
      <dgm:prSet custT="1"/>
      <dgm:spPr>
        <a:solidFill>
          <a:schemeClr val="tx1"/>
        </a:solidFill>
        <a:ln w="25400">
          <a:solidFill>
            <a:schemeClr val="accent1"/>
          </a:solidFill>
        </a:ln>
      </dgm:spPr>
      <dgm:t>
        <a:bodyPr/>
        <a:lstStyle/>
        <a:p>
          <a:pPr rtl="0"/>
          <a:r>
            <a:rPr lang="en-US" sz="1400" b="1" dirty="0">
              <a:solidFill>
                <a:schemeClr val="bg1"/>
              </a:solidFill>
            </a:rPr>
            <a:t>Effective against known malware, not zero-day exploits</a:t>
          </a:r>
          <a:endParaRPr lang="en-US" sz="1400" dirty="0">
            <a:solidFill>
              <a:schemeClr val="bg1"/>
            </a:solidFill>
          </a:endParaRPr>
        </a:p>
      </dgm:t>
    </dgm:pt>
    <dgm:pt modelId="{C44E964B-029B-0A48-AAE4-1414F6C63E07}" type="parTrans" cxnId="{246A4C6F-7311-C140-95C7-60AA5E838251}">
      <dgm:prSet/>
      <dgm:spPr/>
      <dgm:t>
        <a:bodyPr/>
        <a:lstStyle/>
        <a:p>
          <a:endParaRPr lang="en-US"/>
        </a:p>
      </dgm:t>
    </dgm:pt>
    <dgm:pt modelId="{EA9F4899-8D8A-AD4D-915A-B15A305A28BB}" type="sibTrans" cxnId="{246A4C6F-7311-C140-95C7-60AA5E838251}">
      <dgm:prSet/>
      <dgm:spPr/>
      <dgm:t>
        <a:bodyPr/>
        <a:lstStyle/>
        <a:p>
          <a:endParaRPr lang="en-US"/>
        </a:p>
      </dgm:t>
    </dgm:pt>
    <dgm:pt modelId="{44A84398-7644-C24F-B9C2-C86C1A26AC36}">
      <dgm:prSet custT="1"/>
      <dgm:spPr>
        <a:solidFill>
          <a:schemeClr val="tx1"/>
        </a:solidFill>
        <a:ln w="25400">
          <a:solidFill>
            <a:schemeClr val="accent1"/>
          </a:solidFill>
        </a:ln>
      </dgm:spPr>
      <dgm:t>
        <a:bodyPr/>
        <a:lstStyle/>
        <a:p>
          <a:pPr rtl="0"/>
          <a:r>
            <a:rPr lang="en-US" sz="1800" b="1" dirty="0">
              <a:solidFill>
                <a:schemeClr val="bg1"/>
              </a:solidFill>
            </a:rPr>
            <a:t>Second generation:  heuristic scanners</a:t>
          </a:r>
        </a:p>
      </dgm:t>
    </dgm:pt>
    <dgm:pt modelId="{786C87B5-FD21-2549-B4FF-604DB196A17D}" type="parTrans" cxnId="{E912463C-A38E-5A40-AB70-7E1983D94C01}">
      <dgm:prSet/>
      <dgm:spPr/>
      <dgm:t>
        <a:bodyPr/>
        <a:lstStyle/>
        <a:p>
          <a:endParaRPr lang="en-US"/>
        </a:p>
      </dgm:t>
    </dgm:pt>
    <dgm:pt modelId="{93B04E5D-953A-0441-8ACE-78909736AB34}" type="sibTrans" cxnId="{E912463C-A38E-5A40-AB70-7E1983D94C01}">
      <dgm:prSet/>
      <dgm:spPr>
        <a:solidFill>
          <a:schemeClr val="accent1"/>
        </a:solidFill>
        <a:ln w="19050">
          <a:solidFill>
            <a:schemeClr val="bg1"/>
          </a:solidFill>
        </a:ln>
      </dgm:spPr>
      <dgm:t>
        <a:bodyPr/>
        <a:lstStyle/>
        <a:p>
          <a:endParaRPr lang="en-US"/>
        </a:p>
      </dgm:t>
    </dgm:pt>
    <dgm:pt modelId="{14118421-1D3D-AD46-92B8-A8BFA8461ADB}">
      <dgm:prSet custT="1"/>
      <dgm:spPr>
        <a:solidFill>
          <a:schemeClr val="tx1"/>
        </a:solidFill>
        <a:ln w="25400">
          <a:solidFill>
            <a:schemeClr val="accent1"/>
          </a:solidFill>
        </a:ln>
      </dgm:spPr>
      <dgm:t>
        <a:bodyPr/>
        <a:lstStyle/>
        <a:p>
          <a:pPr rtl="0"/>
          <a:r>
            <a:rPr lang="en-US" sz="1400" b="1" dirty="0">
              <a:solidFill>
                <a:schemeClr val="bg1"/>
              </a:solidFill>
            </a:rPr>
            <a:t>Uses heuristic rules to search for probable malware</a:t>
          </a:r>
          <a:endParaRPr lang="en-US" sz="1400" dirty="0">
            <a:solidFill>
              <a:schemeClr val="bg1"/>
            </a:solidFill>
          </a:endParaRPr>
        </a:p>
      </dgm:t>
    </dgm:pt>
    <dgm:pt modelId="{1D205F1D-37B8-F047-A343-EDA71298926A}" type="parTrans" cxnId="{DE48BCDB-FC3A-0346-AD62-D064995ECEF6}">
      <dgm:prSet/>
      <dgm:spPr/>
      <dgm:t>
        <a:bodyPr/>
        <a:lstStyle/>
        <a:p>
          <a:endParaRPr lang="en-US"/>
        </a:p>
      </dgm:t>
    </dgm:pt>
    <dgm:pt modelId="{A8429D03-48B4-2C44-BA6D-1FCF7B433F3C}" type="sibTrans" cxnId="{DE48BCDB-FC3A-0346-AD62-D064995ECEF6}">
      <dgm:prSet/>
      <dgm:spPr/>
      <dgm:t>
        <a:bodyPr/>
        <a:lstStyle/>
        <a:p>
          <a:endParaRPr lang="en-US"/>
        </a:p>
      </dgm:t>
    </dgm:pt>
    <dgm:pt modelId="{8BC51053-E83D-0C4A-AD93-FD61B50E4F39}">
      <dgm:prSet custT="1"/>
      <dgm:spPr>
        <a:solidFill>
          <a:schemeClr val="tx1"/>
        </a:solidFill>
        <a:ln w="25400">
          <a:solidFill>
            <a:schemeClr val="accent1"/>
          </a:solidFill>
        </a:ln>
      </dgm:spPr>
      <dgm:t>
        <a:bodyPr/>
        <a:lstStyle/>
        <a:p>
          <a:pPr rtl="0"/>
          <a:r>
            <a:rPr lang="en-US" sz="1800" b="1" dirty="0">
              <a:solidFill>
                <a:schemeClr val="bg1"/>
              </a:solidFill>
            </a:rPr>
            <a:t>Third generation:  activity traps</a:t>
          </a:r>
        </a:p>
      </dgm:t>
    </dgm:pt>
    <dgm:pt modelId="{9C010144-3946-9A4D-8782-C56F15F9D59B}" type="parTrans" cxnId="{1B3C2C02-3A46-2C44-84BE-5E9E9E249A15}">
      <dgm:prSet/>
      <dgm:spPr/>
      <dgm:t>
        <a:bodyPr/>
        <a:lstStyle/>
        <a:p>
          <a:endParaRPr lang="en-US"/>
        </a:p>
      </dgm:t>
    </dgm:pt>
    <dgm:pt modelId="{F54950E8-7470-2F42-91D4-281FD4B5AE4B}" type="sibTrans" cxnId="{1B3C2C02-3A46-2C44-84BE-5E9E9E249A15}">
      <dgm:prSet/>
      <dgm:spPr>
        <a:solidFill>
          <a:schemeClr val="accent1"/>
        </a:solidFill>
        <a:ln w="19050">
          <a:solidFill>
            <a:schemeClr val="bg1"/>
          </a:solidFill>
        </a:ln>
      </dgm:spPr>
      <dgm:t>
        <a:bodyPr/>
        <a:lstStyle/>
        <a:p>
          <a:endParaRPr lang="en-US"/>
        </a:p>
      </dgm:t>
    </dgm:pt>
    <dgm:pt modelId="{C3464D69-FAA5-2D41-A248-E2866BFC71B0}">
      <dgm:prSet custT="1"/>
      <dgm:spPr>
        <a:solidFill>
          <a:schemeClr val="tx1"/>
        </a:solidFill>
        <a:ln w="25400">
          <a:solidFill>
            <a:schemeClr val="accent1"/>
          </a:solidFill>
        </a:ln>
      </dgm:spPr>
      <dgm:t>
        <a:bodyPr/>
        <a:lstStyle/>
        <a:p>
          <a:pPr rtl="0"/>
          <a:r>
            <a:rPr lang="en-US" sz="1400" b="1" dirty="0">
              <a:solidFill>
                <a:schemeClr val="bg1"/>
              </a:solidFill>
            </a:rPr>
            <a:t>Memory-resident programs that identify malware by its behavior rather than its structure</a:t>
          </a:r>
          <a:endParaRPr lang="en-US" sz="1400" dirty="0">
            <a:solidFill>
              <a:schemeClr val="bg1"/>
            </a:solidFill>
          </a:endParaRPr>
        </a:p>
      </dgm:t>
    </dgm:pt>
    <dgm:pt modelId="{664587F9-5C86-B440-B7D3-F0D448642E96}" type="parTrans" cxnId="{D8B3DEB2-406E-9549-9A94-57648CF30860}">
      <dgm:prSet/>
      <dgm:spPr/>
      <dgm:t>
        <a:bodyPr/>
        <a:lstStyle/>
        <a:p>
          <a:endParaRPr lang="en-US"/>
        </a:p>
      </dgm:t>
    </dgm:pt>
    <dgm:pt modelId="{E255B738-9193-6748-B057-B64FB2FCFDE8}" type="sibTrans" cxnId="{D8B3DEB2-406E-9549-9A94-57648CF30860}">
      <dgm:prSet/>
      <dgm:spPr/>
      <dgm:t>
        <a:bodyPr/>
        <a:lstStyle/>
        <a:p>
          <a:endParaRPr lang="en-US"/>
        </a:p>
      </dgm:t>
    </dgm:pt>
    <dgm:pt modelId="{9F20680C-5A0E-FC42-B945-A1979A0A769C}">
      <dgm:prSet custT="1"/>
      <dgm:spPr>
        <a:solidFill>
          <a:schemeClr val="tx1"/>
        </a:solidFill>
        <a:ln w="25400">
          <a:solidFill>
            <a:schemeClr val="accent1"/>
          </a:solidFill>
        </a:ln>
      </dgm:spPr>
      <dgm:t>
        <a:bodyPr/>
        <a:lstStyle/>
        <a:p>
          <a:pPr rtl="0"/>
          <a:r>
            <a:rPr lang="en-US" sz="1800" b="1" dirty="0">
              <a:solidFill>
                <a:schemeClr val="bg1"/>
              </a:solidFill>
            </a:rPr>
            <a:t>Fourth generation:  full-featured protection</a:t>
          </a:r>
        </a:p>
      </dgm:t>
    </dgm:pt>
    <dgm:pt modelId="{30838EF4-1E14-BC45-9251-1DB65C6C224F}" type="parTrans" cxnId="{D389312F-4DC4-BE45-83E9-D7C416C73DF9}">
      <dgm:prSet/>
      <dgm:spPr/>
      <dgm:t>
        <a:bodyPr/>
        <a:lstStyle/>
        <a:p>
          <a:endParaRPr lang="en-US"/>
        </a:p>
      </dgm:t>
    </dgm:pt>
    <dgm:pt modelId="{AF5D4AAF-3929-054F-BC76-04943D023AE7}" type="sibTrans" cxnId="{D389312F-4DC4-BE45-83E9-D7C416C73DF9}">
      <dgm:prSet/>
      <dgm:spPr/>
      <dgm:t>
        <a:bodyPr/>
        <a:lstStyle/>
        <a:p>
          <a:endParaRPr lang="en-US"/>
        </a:p>
      </dgm:t>
    </dgm:pt>
    <dgm:pt modelId="{FEF33A1F-9467-E946-9327-ACEF826BCA77}">
      <dgm:prSet custT="1"/>
      <dgm:spPr>
        <a:solidFill>
          <a:schemeClr val="tx1"/>
        </a:solidFill>
        <a:ln w="25400">
          <a:solidFill>
            <a:schemeClr val="accent1"/>
          </a:solidFill>
        </a:ln>
      </dgm:spPr>
      <dgm:t>
        <a:bodyPr/>
        <a:lstStyle/>
        <a:p>
          <a:pPr rtl="0"/>
          <a:r>
            <a:rPr lang="en-US" sz="1400" b="1" dirty="0">
              <a:solidFill>
                <a:schemeClr val="bg1"/>
              </a:solidFill>
            </a:rPr>
            <a:t>A range of anti-virus techniques used in conjunction: host-based, network-based, sandboxing-based</a:t>
          </a:r>
          <a:endParaRPr lang="en-US" sz="1400" dirty="0">
            <a:solidFill>
              <a:schemeClr val="bg1"/>
            </a:solidFill>
          </a:endParaRPr>
        </a:p>
      </dgm:t>
    </dgm:pt>
    <dgm:pt modelId="{983420CE-2DB1-0546-98EF-B669BF2CFFAB}" type="parTrans" cxnId="{EF4559A8-70E2-F046-92D1-B6343F2A3D26}">
      <dgm:prSet/>
      <dgm:spPr/>
      <dgm:t>
        <a:bodyPr/>
        <a:lstStyle/>
        <a:p>
          <a:endParaRPr lang="en-US"/>
        </a:p>
      </dgm:t>
    </dgm:pt>
    <dgm:pt modelId="{AEF5ECFB-E8A9-0248-9B3C-9D3DC3B27179}" type="sibTrans" cxnId="{EF4559A8-70E2-F046-92D1-B6343F2A3D26}">
      <dgm:prSet/>
      <dgm:spPr/>
      <dgm:t>
        <a:bodyPr/>
        <a:lstStyle/>
        <a:p>
          <a:endParaRPr lang="en-US"/>
        </a:p>
      </dgm:t>
    </dgm:pt>
    <dgm:pt modelId="{2C80FB2E-4BDF-4B6B-8774-560C5C5770A7}">
      <dgm:prSet custT="1"/>
      <dgm:spPr>
        <a:solidFill>
          <a:schemeClr val="tx1"/>
        </a:solidFill>
        <a:ln w="25400">
          <a:solidFill>
            <a:schemeClr val="accent1"/>
          </a:solidFill>
        </a:ln>
      </dgm:spPr>
      <dgm:t>
        <a:bodyPr/>
        <a:lstStyle/>
        <a:p>
          <a:pPr rtl="0"/>
          <a:r>
            <a:rPr lang="en-US" sz="1400" b="1" dirty="0">
              <a:solidFill>
                <a:schemeClr val="bg1"/>
              </a:solidFill>
            </a:rPr>
            <a:t>Or use integrity checking </a:t>
          </a:r>
          <a:r>
            <a:rPr lang="en-US" altLang="zh-CN" sz="1400" b="1" dirty="0">
              <a:solidFill>
                <a:schemeClr val="bg1"/>
              </a:solidFill>
            </a:rPr>
            <a:t>with file checksum</a:t>
          </a:r>
          <a:endParaRPr lang="en-US" sz="1400" dirty="0">
            <a:solidFill>
              <a:schemeClr val="bg1"/>
            </a:solidFill>
          </a:endParaRPr>
        </a:p>
      </dgm:t>
    </dgm:pt>
    <dgm:pt modelId="{19FBF23F-3609-4827-B000-2B50EC325251}" type="parTrans" cxnId="{0A43A138-D4B0-4B74-A5AF-100771D116AF}">
      <dgm:prSet/>
      <dgm:spPr/>
      <dgm:t>
        <a:bodyPr/>
        <a:lstStyle/>
        <a:p>
          <a:endParaRPr lang="zh-CN" altLang="en-US"/>
        </a:p>
      </dgm:t>
    </dgm:pt>
    <dgm:pt modelId="{B13B17D3-4D46-4734-B4F9-9A7098CE2BA4}" type="sibTrans" cxnId="{0A43A138-D4B0-4B74-A5AF-100771D116AF}">
      <dgm:prSet/>
      <dgm:spPr/>
      <dgm:t>
        <a:bodyPr/>
        <a:lstStyle/>
        <a:p>
          <a:endParaRPr lang="zh-CN" altLang="en-US"/>
        </a:p>
      </dgm:t>
    </dgm:pt>
    <dgm:pt modelId="{673A5DDD-4EF7-F745-8BD9-3D506144519E}" type="pres">
      <dgm:prSet presAssocID="{934C8CA6-6FBB-9543-B7CE-61E8B118F161}" presName="outerComposite" presStyleCnt="0">
        <dgm:presLayoutVars>
          <dgm:chMax val="5"/>
          <dgm:dir/>
          <dgm:resizeHandles val="exact"/>
        </dgm:presLayoutVars>
      </dgm:prSet>
      <dgm:spPr/>
    </dgm:pt>
    <dgm:pt modelId="{3880EE71-66AC-D845-B2FC-AD972C825022}" type="pres">
      <dgm:prSet presAssocID="{934C8CA6-6FBB-9543-B7CE-61E8B118F161}" presName="dummyMaxCanvas" presStyleCnt="0">
        <dgm:presLayoutVars/>
      </dgm:prSet>
      <dgm:spPr/>
    </dgm:pt>
    <dgm:pt modelId="{AB278546-B3AD-1D4A-A57A-27C45BE738AF}" type="pres">
      <dgm:prSet presAssocID="{934C8CA6-6FBB-9543-B7CE-61E8B118F161}" presName="FourNodes_1" presStyleLbl="node1" presStyleIdx="0" presStyleCnt="4">
        <dgm:presLayoutVars>
          <dgm:bulletEnabled val="1"/>
        </dgm:presLayoutVars>
      </dgm:prSet>
      <dgm:spPr/>
    </dgm:pt>
    <dgm:pt modelId="{94FD8FE7-6F22-4446-A769-855654CE6791}" type="pres">
      <dgm:prSet presAssocID="{934C8CA6-6FBB-9543-B7CE-61E8B118F161}" presName="FourNodes_2" presStyleLbl="node1" presStyleIdx="1" presStyleCnt="4">
        <dgm:presLayoutVars>
          <dgm:bulletEnabled val="1"/>
        </dgm:presLayoutVars>
      </dgm:prSet>
      <dgm:spPr/>
    </dgm:pt>
    <dgm:pt modelId="{AC2EFB6D-8EA1-E644-86A1-65580E90AFF3}" type="pres">
      <dgm:prSet presAssocID="{934C8CA6-6FBB-9543-B7CE-61E8B118F161}" presName="FourNodes_3" presStyleLbl="node1" presStyleIdx="2" presStyleCnt="4">
        <dgm:presLayoutVars>
          <dgm:bulletEnabled val="1"/>
        </dgm:presLayoutVars>
      </dgm:prSet>
      <dgm:spPr/>
    </dgm:pt>
    <dgm:pt modelId="{13F1E58B-65A0-384C-87AB-DB53A019CB12}" type="pres">
      <dgm:prSet presAssocID="{934C8CA6-6FBB-9543-B7CE-61E8B118F161}" presName="FourNodes_4" presStyleLbl="node1" presStyleIdx="3" presStyleCnt="4" custScaleX="102713" custScaleY="104865">
        <dgm:presLayoutVars>
          <dgm:bulletEnabled val="1"/>
        </dgm:presLayoutVars>
      </dgm:prSet>
      <dgm:spPr/>
    </dgm:pt>
    <dgm:pt modelId="{A85C3921-15A0-C549-9569-F89001426921}" type="pres">
      <dgm:prSet presAssocID="{934C8CA6-6FBB-9543-B7CE-61E8B118F161}" presName="FourConn_1-2" presStyleLbl="fgAccFollowNode1" presStyleIdx="0" presStyleCnt="3">
        <dgm:presLayoutVars>
          <dgm:bulletEnabled val="1"/>
        </dgm:presLayoutVars>
      </dgm:prSet>
      <dgm:spPr/>
    </dgm:pt>
    <dgm:pt modelId="{3CB918A4-7D15-6C48-8FC2-A2F2A79D93C2}" type="pres">
      <dgm:prSet presAssocID="{934C8CA6-6FBB-9543-B7CE-61E8B118F161}" presName="FourConn_2-3" presStyleLbl="fgAccFollowNode1" presStyleIdx="1" presStyleCnt="3">
        <dgm:presLayoutVars>
          <dgm:bulletEnabled val="1"/>
        </dgm:presLayoutVars>
      </dgm:prSet>
      <dgm:spPr/>
    </dgm:pt>
    <dgm:pt modelId="{26AF2E0D-887C-644F-B5C8-6BFDF633602B}" type="pres">
      <dgm:prSet presAssocID="{934C8CA6-6FBB-9543-B7CE-61E8B118F161}" presName="FourConn_3-4" presStyleLbl="fgAccFollowNode1" presStyleIdx="2" presStyleCnt="3">
        <dgm:presLayoutVars>
          <dgm:bulletEnabled val="1"/>
        </dgm:presLayoutVars>
      </dgm:prSet>
      <dgm:spPr/>
    </dgm:pt>
    <dgm:pt modelId="{B8ED5B37-5D16-C94A-8836-EB8D8B08BE3B}" type="pres">
      <dgm:prSet presAssocID="{934C8CA6-6FBB-9543-B7CE-61E8B118F161}" presName="FourNodes_1_text" presStyleLbl="node1" presStyleIdx="3" presStyleCnt="4">
        <dgm:presLayoutVars>
          <dgm:bulletEnabled val="1"/>
        </dgm:presLayoutVars>
      </dgm:prSet>
      <dgm:spPr/>
    </dgm:pt>
    <dgm:pt modelId="{AE798FCC-0D4E-8B46-93F3-5F646AE410F4}" type="pres">
      <dgm:prSet presAssocID="{934C8CA6-6FBB-9543-B7CE-61E8B118F161}" presName="FourNodes_2_text" presStyleLbl="node1" presStyleIdx="3" presStyleCnt="4">
        <dgm:presLayoutVars>
          <dgm:bulletEnabled val="1"/>
        </dgm:presLayoutVars>
      </dgm:prSet>
      <dgm:spPr/>
    </dgm:pt>
    <dgm:pt modelId="{C871861A-17A3-BE45-9DE8-E1950D7A7023}" type="pres">
      <dgm:prSet presAssocID="{934C8CA6-6FBB-9543-B7CE-61E8B118F161}" presName="FourNodes_3_text" presStyleLbl="node1" presStyleIdx="3" presStyleCnt="4">
        <dgm:presLayoutVars>
          <dgm:bulletEnabled val="1"/>
        </dgm:presLayoutVars>
      </dgm:prSet>
      <dgm:spPr/>
    </dgm:pt>
    <dgm:pt modelId="{9B2FB06B-605C-174F-A620-6B0E16A43446}" type="pres">
      <dgm:prSet presAssocID="{934C8CA6-6FBB-9543-B7CE-61E8B118F161}" presName="FourNodes_4_text" presStyleLbl="node1" presStyleIdx="3" presStyleCnt="4">
        <dgm:presLayoutVars>
          <dgm:bulletEnabled val="1"/>
        </dgm:presLayoutVars>
      </dgm:prSet>
      <dgm:spPr/>
    </dgm:pt>
  </dgm:ptLst>
  <dgm:cxnLst>
    <dgm:cxn modelId="{1B3C2C02-3A46-2C44-84BE-5E9E9E249A15}" srcId="{934C8CA6-6FBB-9543-B7CE-61E8B118F161}" destId="{8BC51053-E83D-0C4A-AD93-FD61B50E4F39}" srcOrd="2" destOrd="0" parTransId="{9C010144-3946-9A4D-8782-C56F15F9D59B}" sibTransId="{F54950E8-7470-2F42-91D4-281FD4B5AE4B}"/>
    <dgm:cxn modelId="{8DE4F614-6BE9-EF43-8640-73360885999C}" type="presOf" srcId="{A9387B20-B672-7340-B5F6-86E17F6B3B71}" destId="{AB278546-B3AD-1D4A-A57A-27C45BE738AF}" srcOrd="0" destOrd="0" presId="urn:microsoft.com/office/officeart/2005/8/layout/vProcess5"/>
    <dgm:cxn modelId="{1601031A-F7DA-CB4F-924C-7FB78F92F8D0}" srcId="{934C8CA6-6FBB-9543-B7CE-61E8B118F161}" destId="{A9387B20-B672-7340-B5F6-86E17F6B3B71}" srcOrd="0" destOrd="0" parTransId="{A0FB0AFA-7044-F944-A68F-E4B57752DA85}" sibTransId="{849488E8-B7E6-C144-8049-60F5D218F3E2}"/>
    <dgm:cxn modelId="{686B0E2A-D323-064A-8AAF-DB7E2898A377}" type="presOf" srcId="{A5796948-3AB1-F347-9BCD-7900063785F2}" destId="{AB278546-B3AD-1D4A-A57A-27C45BE738AF}" srcOrd="0" destOrd="1" presId="urn:microsoft.com/office/officeart/2005/8/layout/vProcess5"/>
    <dgm:cxn modelId="{B8E1B52C-D066-3D4B-8488-923EC3FC1A4F}" type="presOf" srcId="{9F20680C-5A0E-FC42-B945-A1979A0A769C}" destId="{9B2FB06B-605C-174F-A620-6B0E16A43446}" srcOrd="1" destOrd="0" presId="urn:microsoft.com/office/officeart/2005/8/layout/vProcess5"/>
    <dgm:cxn modelId="{D389312F-4DC4-BE45-83E9-D7C416C73DF9}" srcId="{934C8CA6-6FBB-9543-B7CE-61E8B118F161}" destId="{9F20680C-5A0E-FC42-B945-A1979A0A769C}" srcOrd="3" destOrd="0" parTransId="{30838EF4-1E14-BC45-9251-1DB65C6C224F}" sibTransId="{AF5D4AAF-3929-054F-BC76-04943D023AE7}"/>
    <dgm:cxn modelId="{0A43A138-D4B0-4B74-A5AF-100771D116AF}" srcId="{44A84398-7644-C24F-B9C2-C86C1A26AC36}" destId="{2C80FB2E-4BDF-4B6B-8774-560C5C5770A7}" srcOrd="1" destOrd="0" parTransId="{19FBF23F-3609-4827-B000-2B50EC325251}" sibTransId="{B13B17D3-4D46-4734-B4F9-9A7098CE2BA4}"/>
    <dgm:cxn modelId="{E912463C-A38E-5A40-AB70-7E1983D94C01}" srcId="{934C8CA6-6FBB-9543-B7CE-61E8B118F161}" destId="{44A84398-7644-C24F-B9C2-C86C1A26AC36}" srcOrd="1" destOrd="0" parTransId="{786C87B5-FD21-2549-B4FF-604DB196A17D}" sibTransId="{93B04E5D-953A-0441-8ACE-78909736AB34}"/>
    <dgm:cxn modelId="{2C4D7460-0B16-5141-963C-BC4A45986074}" type="presOf" srcId="{849488E8-B7E6-C144-8049-60F5D218F3E2}" destId="{A85C3921-15A0-C549-9569-F89001426921}" srcOrd="0" destOrd="0" presId="urn:microsoft.com/office/officeart/2005/8/layout/vProcess5"/>
    <dgm:cxn modelId="{6AA2EF46-1326-9744-9D7F-62C8196813B3}" type="presOf" srcId="{FEF33A1F-9467-E946-9327-ACEF826BCA77}" destId="{9B2FB06B-605C-174F-A620-6B0E16A43446}" srcOrd="1" destOrd="1" presId="urn:microsoft.com/office/officeart/2005/8/layout/vProcess5"/>
    <dgm:cxn modelId="{5C19F547-9CB0-6F4E-B46F-9FB363E7E8C1}" type="presOf" srcId="{A5796948-3AB1-F347-9BCD-7900063785F2}" destId="{B8ED5B37-5D16-C94A-8836-EB8D8B08BE3B}" srcOrd="1" destOrd="1" presId="urn:microsoft.com/office/officeart/2005/8/layout/vProcess5"/>
    <dgm:cxn modelId="{CE2DD149-8D75-034E-9476-1681421736C8}" type="presOf" srcId="{A1A8CB4B-B54D-E340-A2E4-F09B835C31E9}" destId="{AB278546-B3AD-1D4A-A57A-27C45BE738AF}" srcOrd="0" destOrd="2" presId="urn:microsoft.com/office/officeart/2005/8/layout/vProcess5"/>
    <dgm:cxn modelId="{246A4C6F-7311-C140-95C7-60AA5E838251}" srcId="{A9387B20-B672-7340-B5F6-86E17F6B3B71}" destId="{A1A8CB4B-B54D-E340-A2E4-F09B835C31E9}" srcOrd="1" destOrd="0" parTransId="{C44E964B-029B-0A48-AAE4-1414F6C63E07}" sibTransId="{EA9F4899-8D8A-AD4D-915A-B15A305A28BB}"/>
    <dgm:cxn modelId="{A4DAF352-E045-754A-8912-7C2E061AE40A}" type="presOf" srcId="{14118421-1D3D-AD46-92B8-A8BFA8461ADB}" destId="{AE798FCC-0D4E-8B46-93F3-5F646AE410F4}" srcOrd="1" destOrd="1" presId="urn:microsoft.com/office/officeart/2005/8/layout/vProcess5"/>
    <dgm:cxn modelId="{AEF5AE54-94C6-5E40-8B66-4A359DE668CF}" type="presOf" srcId="{9F20680C-5A0E-FC42-B945-A1979A0A769C}" destId="{13F1E58B-65A0-384C-87AB-DB53A019CB12}" srcOrd="0" destOrd="0" presId="urn:microsoft.com/office/officeart/2005/8/layout/vProcess5"/>
    <dgm:cxn modelId="{1AB6D174-C770-476F-BB3D-912A1F7DDB5C}" type="presOf" srcId="{2C80FB2E-4BDF-4B6B-8774-560C5C5770A7}" destId="{94FD8FE7-6F22-4446-A769-855654CE6791}" srcOrd="0" destOrd="2" presId="urn:microsoft.com/office/officeart/2005/8/layout/vProcess5"/>
    <dgm:cxn modelId="{40E89A75-0DF7-4848-AFA4-37CF87A5A7CF}" type="presOf" srcId="{44A84398-7644-C24F-B9C2-C86C1A26AC36}" destId="{AE798FCC-0D4E-8B46-93F3-5F646AE410F4}" srcOrd="1" destOrd="0" presId="urn:microsoft.com/office/officeart/2005/8/layout/vProcess5"/>
    <dgm:cxn modelId="{12289F56-D7F0-A84D-BD70-3D5E1AA0F3D7}" type="presOf" srcId="{8BC51053-E83D-0C4A-AD93-FD61B50E4F39}" destId="{AC2EFB6D-8EA1-E644-86A1-65580E90AFF3}" srcOrd="0" destOrd="0" presId="urn:microsoft.com/office/officeart/2005/8/layout/vProcess5"/>
    <dgm:cxn modelId="{A413037F-21E8-AB4E-9CB7-65636982BE47}" type="presOf" srcId="{93B04E5D-953A-0441-8ACE-78909736AB34}" destId="{3CB918A4-7D15-6C48-8FC2-A2F2A79D93C2}" srcOrd="0" destOrd="0" presId="urn:microsoft.com/office/officeart/2005/8/layout/vProcess5"/>
    <dgm:cxn modelId="{0A811B8E-A7C5-9F4B-87EE-E842FBCA4C6F}" type="presOf" srcId="{8BC51053-E83D-0C4A-AD93-FD61B50E4F39}" destId="{C871861A-17A3-BE45-9DE8-E1950D7A7023}" srcOrd="1" destOrd="0" presId="urn:microsoft.com/office/officeart/2005/8/layout/vProcess5"/>
    <dgm:cxn modelId="{09469893-E03C-9841-92FA-4FDED2B829B9}" type="presOf" srcId="{C3464D69-FAA5-2D41-A248-E2866BFC71B0}" destId="{C871861A-17A3-BE45-9DE8-E1950D7A7023}" srcOrd="1" destOrd="1" presId="urn:microsoft.com/office/officeart/2005/8/layout/vProcess5"/>
    <dgm:cxn modelId="{1AB47497-E059-4278-82CF-7F36799AD729}" type="presOf" srcId="{2C80FB2E-4BDF-4B6B-8774-560C5C5770A7}" destId="{AE798FCC-0D4E-8B46-93F3-5F646AE410F4}" srcOrd="1" destOrd="2" presId="urn:microsoft.com/office/officeart/2005/8/layout/vProcess5"/>
    <dgm:cxn modelId="{69E8759D-6FAE-CF4B-BB45-F09A25EAB174}" type="presOf" srcId="{C3464D69-FAA5-2D41-A248-E2866BFC71B0}" destId="{AC2EFB6D-8EA1-E644-86A1-65580E90AFF3}" srcOrd="0" destOrd="1" presId="urn:microsoft.com/office/officeart/2005/8/layout/vProcess5"/>
    <dgm:cxn modelId="{E00F53A8-AFBC-8342-890B-912ED3421150}" srcId="{A9387B20-B672-7340-B5F6-86E17F6B3B71}" destId="{A5796948-3AB1-F347-9BCD-7900063785F2}" srcOrd="0" destOrd="0" parTransId="{8ABDEA3F-342A-3E4D-831D-69C8F24027F2}" sibTransId="{B7FCF397-94DF-8346-9A6C-564C15E14D8D}"/>
    <dgm:cxn modelId="{EF4559A8-70E2-F046-92D1-B6343F2A3D26}" srcId="{9F20680C-5A0E-FC42-B945-A1979A0A769C}" destId="{FEF33A1F-9467-E946-9327-ACEF826BCA77}" srcOrd="0" destOrd="0" parTransId="{983420CE-2DB1-0546-98EF-B669BF2CFFAB}" sibTransId="{AEF5ECFB-E8A9-0248-9B3C-9D3DC3B27179}"/>
    <dgm:cxn modelId="{A0AB61AA-E935-2E4F-A7C4-743DFA124F2D}" type="presOf" srcId="{A1A8CB4B-B54D-E340-A2E4-F09B835C31E9}" destId="{B8ED5B37-5D16-C94A-8836-EB8D8B08BE3B}" srcOrd="1" destOrd="2" presId="urn:microsoft.com/office/officeart/2005/8/layout/vProcess5"/>
    <dgm:cxn modelId="{D8B3DEB2-406E-9549-9A94-57648CF30860}" srcId="{8BC51053-E83D-0C4A-AD93-FD61B50E4F39}" destId="{C3464D69-FAA5-2D41-A248-E2866BFC71B0}" srcOrd="0" destOrd="0" parTransId="{664587F9-5C86-B440-B7D3-F0D448642E96}" sibTransId="{E255B738-9193-6748-B057-B64FB2FCFDE8}"/>
    <dgm:cxn modelId="{5CF370B3-840B-3F4B-8A8A-488B2C2B09CE}" type="presOf" srcId="{A9387B20-B672-7340-B5F6-86E17F6B3B71}" destId="{B8ED5B37-5D16-C94A-8836-EB8D8B08BE3B}" srcOrd="1" destOrd="0" presId="urn:microsoft.com/office/officeart/2005/8/layout/vProcess5"/>
    <dgm:cxn modelId="{00815BB7-4C44-2A41-B169-BCDB8BF252DE}" type="presOf" srcId="{14118421-1D3D-AD46-92B8-A8BFA8461ADB}" destId="{94FD8FE7-6F22-4446-A769-855654CE6791}" srcOrd="0" destOrd="1" presId="urn:microsoft.com/office/officeart/2005/8/layout/vProcess5"/>
    <dgm:cxn modelId="{90C3ADBB-8C00-E74D-B245-D1124EFB590C}" type="presOf" srcId="{934C8CA6-6FBB-9543-B7CE-61E8B118F161}" destId="{673A5DDD-4EF7-F745-8BD9-3D506144519E}" srcOrd="0" destOrd="0" presId="urn:microsoft.com/office/officeart/2005/8/layout/vProcess5"/>
    <dgm:cxn modelId="{525F19C7-1F01-0040-B821-C6F0A782FB9B}" type="presOf" srcId="{FEF33A1F-9467-E946-9327-ACEF826BCA77}" destId="{13F1E58B-65A0-384C-87AB-DB53A019CB12}" srcOrd="0" destOrd="1" presId="urn:microsoft.com/office/officeart/2005/8/layout/vProcess5"/>
    <dgm:cxn modelId="{71CC8AC8-5A3C-7A4D-B8D5-CC5428D0320A}" type="presOf" srcId="{44A84398-7644-C24F-B9C2-C86C1A26AC36}" destId="{94FD8FE7-6F22-4446-A769-855654CE6791}" srcOrd="0" destOrd="0" presId="urn:microsoft.com/office/officeart/2005/8/layout/vProcess5"/>
    <dgm:cxn modelId="{DE48BCDB-FC3A-0346-AD62-D064995ECEF6}" srcId="{44A84398-7644-C24F-B9C2-C86C1A26AC36}" destId="{14118421-1D3D-AD46-92B8-A8BFA8461ADB}" srcOrd="0" destOrd="0" parTransId="{1D205F1D-37B8-F047-A343-EDA71298926A}" sibTransId="{A8429D03-48B4-2C44-BA6D-1FCF7B433F3C}"/>
    <dgm:cxn modelId="{011E86E0-95FC-6945-9EEA-8F49F50697A8}" type="presOf" srcId="{F54950E8-7470-2F42-91D4-281FD4B5AE4B}" destId="{26AF2E0D-887C-644F-B5C8-6BFDF633602B}" srcOrd="0" destOrd="0" presId="urn:microsoft.com/office/officeart/2005/8/layout/vProcess5"/>
    <dgm:cxn modelId="{AB9CD3A5-CD65-5A43-8EE6-0AEFE579F3AB}" type="presParOf" srcId="{673A5DDD-4EF7-F745-8BD9-3D506144519E}" destId="{3880EE71-66AC-D845-B2FC-AD972C825022}" srcOrd="0" destOrd="0" presId="urn:microsoft.com/office/officeart/2005/8/layout/vProcess5"/>
    <dgm:cxn modelId="{56D944F5-FCFA-4643-A3B4-9044A8460F07}" type="presParOf" srcId="{673A5DDD-4EF7-F745-8BD9-3D506144519E}" destId="{AB278546-B3AD-1D4A-A57A-27C45BE738AF}" srcOrd="1" destOrd="0" presId="urn:microsoft.com/office/officeart/2005/8/layout/vProcess5"/>
    <dgm:cxn modelId="{3D77C279-AA16-0147-B486-2403BD46D3A7}" type="presParOf" srcId="{673A5DDD-4EF7-F745-8BD9-3D506144519E}" destId="{94FD8FE7-6F22-4446-A769-855654CE6791}" srcOrd="2" destOrd="0" presId="urn:microsoft.com/office/officeart/2005/8/layout/vProcess5"/>
    <dgm:cxn modelId="{9F5E8B27-0B61-CA48-99EA-CDE1C57D5269}" type="presParOf" srcId="{673A5DDD-4EF7-F745-8BD9-3D506144519E}" destId="{AC2EFB6D-8EA1-E644-86A1-65580E90AFF3}" srcOrd="3" destOrd="0" presId="urn:microsoft.com/office/officeart/2005/8/layout/vProcess5"/>
    <dgm:cxn modelId="{DBC5E65A-A585-A946-8893-8D0AD84CBEDE}" type="presParOf" srcId="{673A5DDD-4EF7-F745-8BD9-3D506144519E}" destId="{13F1E58B-65A0-384C-87AB-DB53A019CB12}" srcOrd="4" destOrd="0" presId="urn:microsoft.com/office/officeart/2005/8/layout/vProcess5"/>
    <dgm:cxn modelId="{A668581E-C06F-3545-97FC-82A3F4D31C9B}" type="presParOf" srcId="{673A5DDD-4EF7-F745-8BD9-3D506144519E}" destId="{A85C3921-15A0-C549-9569-F89001426921}" srcOrd="5" destOrd="0" presId="urn:microsoft.com/office/officeart/2005/8/layout/vProcess5"/>
    <dgm:cxn modelId="{2BC53527-E148-7243-8461-D319C5908F37}" type="presParOf" srcId="{673A5DDD-4EF7-F745-8BD9-3D506144519E}" destId="{3CB918A4-7D15-6C48-8FC2-A2F2A79D93C2}" srcOrd="6" destOrd="0" presId="urn:microsoft.com/office/officeart/2005/8/layout/vProcess5"/>
    <dgm:cxn modelId="{27F912F4-621E-F949-9D31-6F0486D6F795}" type="presParOf" srcId="{673A5DDD-4EF7-F745-8BD9-3D506144519E}" destId="{26AF2E0D-887C-644F-B5C8-6BFDF633602B}" srcOrd="7" destOrd="0" presId="urn:microsoft.com/office/officeart/2005/8/layout/vProcess5"/>
    <dgm:cxn modelId="{EE47DCDD-216C-2344-B5BE-48C401BF91A2}" type="presParOf" srcId="{673A5DDD-4EF7-F745-8BD9-3D506144519E}" destId="{B8ED5B37-5D16-C94A-8836-EB8D8B08BE3B}" srcOrd="8" destOrd="0" presId="urn:microsoft.com/office/officeart/2005/8/layout/vProcess5"/>
    <dgm:cxn modelId="{323B458D-AC9A-5848-B88D-55CCF92A5A0F}" type="presParOf" srcId="{673A5DDD-4EF7-F745-8BD9-3D506144519E}" destId="{AE798FCC-0D4E-8B46-93F3-5F646AE410F4}" srcOrd="9" destOrd="0" presId="urn:microsoft.com/office/officeart/2005/8/layout/vProcess5"/>
    <dgm:cxn modelId="{CFF6596F-A00F-044B-A3DA-17EB4D2BC1AB}" type="presParOf" srcId="{673A5DDD-4EF7-F745-8BD9-3D506144519E}" destId="{C871861A-17A3-BE45-9DE8-E1950D7A7023}" srcOrd="10" destOrd="0" presId="urn:microsoft.com/office/officeart/2005/8/layout/vProcess5"/>
    <dgm:cxn modelId="{FB124E7C-99B0-4D41-A71F-235A751B37F1}" type="presParOf" srcId="{673A5DDD-4EF7-F745-8BD9-3D506144519E}" destId="{9B2FB06B-605C-174F-A620-6B0E16A4344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D0E3-FBE9-BB4E-B9F2-7CFB5CE96A87}">
      <dsp:nvSpPr>
        <dsp:cNvPr id="0" name=""/>
        <dsp:cNvSpPr/>
      </dsp:nvSpPr>
      <dsp:spPr>
        <a:xfrm>
          <a:off x="0" y="0"/>
          <a:ext cx="6995160" cy="216027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b="1" kern="1200" dirty="0">
              <a:solidFill>
                <a:schemeClr val="bg1"/>
              </a:solidFill>
              <a:effectLst/>
              <a:latin typeface="+mj-lt"/>
            </a:rPr>
            <a:t>Propagation mechanisms include:</a:t>
          </a:r>
          <a:endParaRPr lang="en-US" sz="1700" kern="1200" dirty="0">
            <a:solidFill>
              <a:schemeClr val="bg1"/>
            </a:solidFill>
            <a:effectLst/>
            <a:latin typeface="+mj-lt"/>
          </a:endParaRPr>
        </a:p>
        <a:p>
          <a:pPr marL="114300" lvl="1" indent="-114300" algn="l" defTabSz="577850" rtl="0">
            <a:lnSpc>
              <a:spcPct val="90000"/>
            </a:lnSpc>
            <a:spcBef>
              <a:spcPct val="0"/>
            </a:spcBef>
            <a:spcAft>
              <a:spcPct val="15000"/>
            </a:spcAft>
            <a:buChar char="•"/>
          </a:pPr>
          <a:r>
            <a:rPr lang="en-US" sz="1300" b="1" kern="1200" dirty="0">
              <a:solidFill>
                <a:schemeClr val="bg1"/>
              </a:solidFill>
              <a:effectLst/>
              <a:latin typeface="+mj-lt"/>
            </a:rPr>
            <a:t>Infection of existing content by viruses that is subsequently spread to other systems</a:t>
          </a:r>
        </a:p>
        <a:p>
          <a:pPr marL="114300" lvl="1" indent="-114300" algn="l" defTabSz="577850" rtl="0">
            <a:lnSpc>
              <a:spcPct val="90000"/>
            </a:lnSpc>
            <a:spcBef>
              <a:spcPct val="0"/>
            </a:spcBef>
            <a:spcAft>
              <a:spcPct val="15000"/>
            </a:spcAft>
            <a:buChar char="•"/>
          </a:pPr>
          <a:r>
            <a:rPr lang="en-US" sz="1300" b="1" kern="1200" dirty="0">
              <a:solidFill>
                <a:schemeClr val="bg1"/>
              </a:solidFill>
              <a:effectLst/>
              <a:latin typeface="+mj-lt"/>
            </a:rPr>
            <a:t>Exploit of software vulnerabilities by worms or drive-by-downloads to allow the malware to replicate</a:t>
          </a:r>
        </a:p>
        <a:p>
          <a:pPr marL="114300" lvl="1" indent="-114300" algn="l" defTabSz="577850" rtl="0">
            <a:lnSpc>
              <a:spcPct val="90000"/>
            </a:lnSpc>
            <a:spcBef>
              <a:spcPct val="0"/>
            </a:spcBef>
            <a:spcAft>
              <a:spcPct val="15000"/>
            </a:spcAft>
            <a:buChar char="•"/>
          </a:pPr>
          <a:r>
            <a:rPr lang="en-US" sz="1300" b="1" kern="1200" dirty="0">
              <a:solidFill>
                <a:schemeClr val="bg1"/>
              </a:solidFill>
              <a:effectLst/>
              <a:latin typeface="+mj-lt"/>
            </a:rPr>
            <a:t>Social engineering attacks that convince users to bypass security mechanisms to install Trojans or to respond to phishing attacks</a:t>
          </a:r>
        </a:p>
      </dsp:txBody>
      <dsp:txXfrm>
        <a:off x="63272" y="63272"/>
        <a:ext cx="4762352" cy="2033726"/>
      </dsp:txXfrm>
    </dsp:sp>
    <dsp:sp modelId="{3ECACCE1-EF07-354C-99D4-063260E87601}">
      <dsp:nvSpPr>
        <dsp:cNvPr id="0" name=""/>
        <dsp:cNvSpPr/>
      </dsp:nvSpPr>
      <dsp:spPr>
        <a:xfrm>
          <a:off x="1234439" y="2640330"/>
          <a:ext cx="6995160" cy="216027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b="1" kern="1200" dirty="0">
              <a:solidFill>
                <a:srgbClr val="000000"/>
              </a:solidFill>
              <a:latin typeface="+mj-lt"/>
            </a:rPr>
            <a:t>Payload actions performed by malware once it reaches a target system can include:</a:t>
          </a:r>
          <a:endParaRPr lang="en-US" sz="1700" kern="1200" dirty="0">
            <a:solidFill>
              <a:srgbClr val="000000"/>
            </a:solidFill>
            <a:latin typeface="+mj-lt"/>
          </a:endParaRPr>
        </a:p>
        <a:p>
          <a:pPr marL="114300" lvl="1" indent="-114300" algn="l" defTabSz="577850" rtl="0">
            <a:lnSpc>
              <a:spcPct val="90000"/>
            </a:lnSpc>
            <a:spcBef>
              <a:spcPct val="0"/>
            </a:spcBef>
            <a:spcAft>
              <a:spcPct val="15000"/>
            </a:spcAft>
            <a:buChar char="•"/>
          </a:pPr>
          <a:r>
            <a:rPr lang="en-US" sz="1300" b="1" kern="1200" dirty="0">
              <a:solidFill>
                <a:srgbClr val="000000"/>
              </a:solidFill>
              <a:latin typeface="+mj-lt"/>
            </a:rPr>
            <a:t>Corruption of system or data files</a:t>
          </a:r>
        </a:p>
        <a:p>
          <a:pPr marL="114300" lvl="1" indent="-114300" algn="l" defTabSz="577850" rtl="0">
            <a:lnSpc>
              <a:spcPct val="90000"/>
            </a:lnSpc>
            <a:spcBef>
              <a:spcPct val="0"/>
            </a:spcBef>
            <a:spcAft>
              <a:spcPct val="15000"/>
            </a:spcAft>
            <a:buChar char="•"/>
          </a:pPr>
          <a:r>
            <a:rPr lang="en-US" altLang="zh-CN" sz="1300" b="1" kern="1200" dirty="0">
              <a:solidFill>
                <a:srgbClr val="000000"/>
              </a:solidFill>
              <a:latin typeface="+mj-lt"/>
            </a:rPr>
            <a:t>M</a:t>
          </a:r>
          <a:r>
            <a:rPr lang="en-US" sz="1300" b="1" kern="1200" dirty="0">
              <a:solidFill>
                <a:srgbClr val="000000"/>
              </a:solidFill>
              <a:latin typeface="+mj-lt"/>
            </a:rPr>
            <a:t>ake the system a zombie agent of attack as part of a botnet</a:t>
          </a:r>
        </a:p>
        <a:p>
          <a:pPr marL="114300" lvl="1" indent="-114300" algn="l" defTabSz="577850" rtl="0">
            <a:lnSpc>
              <a:spcPct val="90000"/>
            </a:lnSpc>
            <a:spcBef>
              <a:spcPct val="0"/>
            </a:spcBef>
            <a:spcAft>
              <a:spcPct val="15000"/>
            </a:spcAft>
            <a:buChar char="•"/>
          </a:pPr>
          <a:r>
            <a:rPr lang="en-US" sz="1300" b="1" kern="1200" dirty="0">
              <a:solidFill>
                <a:srgbClr val="000000"/>
              </a:solidFill>
              <a:latin typeface="+mj-lt"/>
            </a:rPr>
            <a:t>Theft of information from the system/keylogging</a:t>
          </a:r>
        </a:p>
        <a:p>
          <a:pPr marL="114300" lvl="1" indent="-114300" algn="l" defTabSz="577850" rtl="0">
            <a:lnSpc>
              <a:spcPct val="90000"/>
            </a:lnSpc>
            <a:spcBef>
              <a:spcPct val="0"/>
            </a:spcBef>
            <a:spcAft>
              <a:spcPct val="15000"/>
            </a:spcAft>
            <a:buChar char="•"/>
          </a:pPr>
          <a:r>
            <a:rPr lang="en-US" sz="1300" b="1" kern="1200" dirty="0" err="1">
              <a:solidFill>
                <a:srgbClr val="000000"/>
              </a:solidFill>
              <a:latin typeface="+mj-lt"/>
            </a:rPr>
            <a:t>Stealthing</a:t>
          </a:r>
          <a:r>
            <a:rPr lang="en-US" sz="1300" b="1" kern="1200" dirty="0">
              <a:solidFill>
                <a:srgbClr val="000000"/>
              </a:solidFill>
              <a:latin typeface="+mj-lt"/>
            </a:rPr>
            <a:t>/hiding its presence on the system</a:t>
          </a:r>
        </a:p>
      </dsp:txBody>
      <dsp:txXfrm>
        <a:off x="1297711" y="2703602"/>
        <a:ext cx="4230000" cy="2033725"/>
      </dsp:txXfrm>
    </dsp:sp>
    <dsp:sp modelId="{4536DF15-D0CA-DF4B-8A6D-36DEA7155168}">
      <dsp:nvSpPr>
        <dsp:cNvPr id="0" name=""/>
        <dsp:cNvSpPr/>
      </dsp:nvSpPr>
      <dsp:spPr>
        <a:xfrm>
          <a:off x="6153813" y="2151992"/>
          <a:ext cx="278518" cy="496614"/>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a:off x="6216480" y="2151992"/>
        <a:ext cx="153184" cy="4276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25E27-D72D-0642-AF8D-D59EE600A8A6}">
      <dsp:nvSpPr>
        <dsp:cNvPr id="0" name=""/>
        <dsp:cNvSpPr/>
      </dsp:nvSpPr>
      <dsp:spPr>
        <a:xfrm>
          <a:off x="2491" y="0"/>
          <a:ext cx="2397091" cy="4611469"/>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Ingress monitors</a:t>
          </a:r>
        </a:p>
      </dsp:txBody>
      <dsp:txXfrm>
        <a:off x="2491" y="0"/>
        <a:ext cx="2397091" cy="1383440"/>
      </dsp:txXfrm>
    </dsp:sp>
    <dsp:sp modelId="{4298F018-B8EE-4944-8F10-2BB9C0F91D51}">
      <dsp:nvSpPr>
        <dsp:cNvPr id="0" name=""/>
        <dsp:cNvSpPr/>
      </dsp:nvSpPr>
      <dsp:spPr>
        <a:xfrm>
          <a:off x="242201" y="1384791"/>
          <a:ext cx="1917672" cy="1390420"/>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Located at the border between the enterprise network and the Internet </a:t>
          </a:r>
        </a:p>
      </dsp:txBody>
      <dsp:txXfrm>
        <a:off x="282925" y="1425515"/>
        <a:ext cx="1836224" cy="1308972"/>
      </dsp:txXfrm>
    </dsp:sp>
    <dsp:sp modelId="{1F641F22-F0BF-C649-8A66-6DBF3453F8AD}">
      <dsp:nvSpPr>
        <dsp:cNvPr id="0" name=""/>
        <dsp:cNvSpPr/>
      </dsp:nvSpPr>
      <dsp:spPr>
        <a:xfrm>
          <a:off x="242201" y="2989123"/>
          <a:ext cx="1917672" cy="1390420"/>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E.g., a honeypot captures incoming malware traffic as incoming traffic to unused local IP addresses</a:t>
          </a:r>
        </a:p>
      </dsp:txBody>
      <dsp:txXfrm>
        <a:off x="282925" y="3029847"/>
        <a:ext cx="1836224" cy="1308972"/>
      </dsp:txXfrm>
    </dsp:sp>
    <dsp:sp modelId="{1748A2BC-C0AF-7249-BEFC-3EBC8E632AD1}">
      <dsp:nvSpPr>
        <dsp:cNvPr id="0" name=""/>
        <dsp:cNvSpPr/>
      </dsp:nvSpPr>
      <dsp:spPr>
        <a:xfrm>
          <a:off x="2579364" y="0"/>
          <a:ext cx="2397091" cy="4611469"/>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Egress monitors</a:t>
          </a:r>
        </a:p>
      </dsp:txBody>
      <dsp:txXfrm>
        <a:off x="2579364" y="0"/>
        <a:ext cx="2397091" cy="1383440"/>
      </dsp:txXfrm>
    </dsp:sp>
    <dsp:sp modelId="{729B7C7C-47B3-F544-89C8-D914FF0C3DF8}">
      <dsp:nvSpPr>
        <dsp:cNvPr id="0" name=""/>
        <dsp:cNvSpPr/>
      </dsp:nvSpPr>
      <dsp:spPr>
        <a:xfrm>
          <a:off x="2770067" y="1383650"/>
          <a:ext cx="2015685" cy="1461310"/>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Located at the border between the enterprise network and the Internet </a:t>
          </a:r>
        </a:p>
      </dsp:txBody>
      <dsp:txXfrm>
        <a:off x="2812867" y="1426450"/>
        <a:ext cx="1930085" cy="1375710"/>
      </dsp:txXfrm>
    </dsp:sp>
    <dsp:sp modelId="{4FD7667B-FD88-9247-AEF5-8020748D5EB0}">
      <dsp:nvSpPr>
        <dsp:cNvPr id="0" name=""/>
        <dsp:cNvSpPr/>
      </dsp:nvSpPr>
      <dsp:spPr>
        <a:xfrm>
          <a:off x="2693552" y="3050766"/>
          <a:ext cx="2168715" cy="1329918"/>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Monitors outgoing traffic for signs of scanning or other suspicious behavior</a:t>
          </a:r>
        </a:p>
      </dsp:txBody>
      <dsp:txXfrm>
        <a:off x="2732504" y="3089718"/>
        <a:ext cx="2090811" cy="1252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612A0-DE86-E142-BC0C-7EAA94A75B03}">
      <dsp:nvSpPr>
        <dsp:cNvPr id="0" name=""/>
        <dsp:cNvSpPr/>
      </dsp:nvSpPr>
      <dsp:spPr>
        <a:xfrm>
          <a:off x="2392" y="1086039"/>
          <a:ext cx="1891921" cy="1891921"/>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t>Politically motivated attackers</a:t>
          </a:r>
        </a:p>
      </dsp:txBody>
      <dsp:txXfrm>
        <a:off x="279457" y="1363104"/>
        <a:ext cx="1337791" cy="1337791"/>
      </dsp:txXfrm>
    </dsp:sp>
    <dsp:sp modelId="{9E816322-7A2F-434E-84A4-43E5E9550FE9}">
      <dsp:nvSpPr>
        <dsp:cNvPr id="0" name=""/>
        <dsp:cNvSpPr/>
      </dsp:nvSpPr>
      <dsp:spPr>
        <a:xfrm>
          <a:off x="1515930" y="1086039"/>
          <a:ext cx="1891921" cy="1891921"/>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t>Criminals</a:t>
          </a:r>
        </a:p>
      </dsp:txBody>
      <dsp:txXfrm>
        <a:off x="1792995" y="1363104"/>
        <a:ext cx="1337791" cy="1337791"/>
      </dsp:txXfrm>
    </dsp:sp>
    <dsp:sp modelId="{00B567D1-99ED-BD4D-A850-53823C14A7CF}">
      <dsp:nvSpPr>
        <dsp:cNvPr id="0" name=""/>
        <dsp:cNvSpPr/>
      </dsp:nvSpPr>
      <dsp:spPr>
        <a:xfrm>
          <a:off x="3029467" y="1086039"/>
          <a:ext cx="1891921" cy="1891921"/>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t>Organized crime</a:t>
          </a:r>
        </a:p>
      </dsp:txBody>
      <dsp:txXfrm>
        <a:off x="3306532" y="1363104"/>
        <a:ext cx="1337791" cy="1337791"/>
      </dsp:txXfrm>
    </dsp:sp>
    <dsp:sp modelId="{9BD753D9-7681-4E42-B1E9-214B91FB2F80}">
      <dsp:nvSpPr>
        <dsp:cNvPr id="0" name=""/>
        <dsp:cNvSpPr/>
      </dsp:nvSpPr>
      <dsp:spPr>
        <a:xfrm>
          <a:off x="4543004" y="1086039"/>
          <a:ext cx="2246865" cy="1891921"/>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t>Organizations that sell their services to companies and nations</a:t>
          </a:r>
        </a:p>
      </dsp:txBody>
      <dsp:txXfrm>
        <a:off x="4872050" y="1363104"/>
        <a:ext cx="1588773" cy="1337791"/>
      </dsp:txXfrm>
    </dsp:sp>
    <dsp:sp modelId="{007BE1A6-EF54-4742-846C-1FA69F19FF0E}">
      <dsp:nvSpPr>
        <dsp:cNvPr id="0" name=""/>
        <dsp:cNvSpPr/>
      </dsp:nvSpPr>
      <dsp:spPr>
        <a:xfrm>
          <a:off x="6411485" y="1086039"/>
          <a:ext cx="1891921" cy="1891921"/>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t>National government agencies</a:t>
          </a:r>
        </a:p>
      </dsp:txBody>
      <dsp:txXfrm>
        <a:off x="6688550" y="1363104"/>
        <a:ext cx="1337791" cy="13377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88826-63A0-1441-9E9D-631DD7B384D9}">
      <dsp:nvSpPr>
        <dsp:cNvPr id="0" name=""/>
        <dsp:cNvSpPr/>
      </dsp:nvSpPr>
      <dsp:spPr>
        <a:xfrm>
          <a:off x="0" y="243281"/>
          <a:ext cx="8229600" cy="61775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Advanced</a:t>
          </a:r>
        </a:p>
      </dsp:txBody>
      <dsp:txXfrm>
        <a:off x="30157" y="273438"/>
        <a:ext cx="8169286" cy="557445"/>
      </dsp:txXfrm>
    </dsp:sp>
    <dsp:sp modelId="{C59AD606-85C1-2249-86F0-2CF0B3E6F71A}">
      <dsp:nvSpPr>
        <dsp:cNvPr id="0" name=""/>
        <dsp:cNvSpPr/>
      </dsp:nvSpPr>
      <dsp:spPr>
        <a:xfrm>
          <a:off x="0" y="861041"/>
          <a:ext cx="8229600"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dirty="0"/>
            <a:t>Used by the attackers of a wide variety of intrusion technologies and malware including the development of custom malware if required</a:t>
          </a:r>
        </a:p>
      </dsp:txBody>
      <dsp:txXfrm>
        <a:off x="0" y="861041"/>
        <a:ext cx="8229600" cy="658260"/>
      </dsp:txXfrm>
    </dsp:sp>
    <dsp:sp modelId="{17B6E487-2F39-E444-B985-876526B9210F}">
      <dsp:nvSpPr>
        <dsp:cNvPr id="0" name=""/>
        <dsp:cNvSpPr/>
      </dsp:nvSpPr>
      <dsp:spPr>
        <a:xfrm>
          <a:off x="0" y="1519302"/>
          <a:ext cx="8229600" cy="61775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Persistent</a:t>
          </a:r>
        </a:p>
      </dsp:txBody>
      <dsp:txXfrm>
        <a:off x="30157" y="1549459"/>
        <a:ext cx="8169286" cy="557445"/>
      </dsp:txXfrm>
    </dsp:sp>
    <dsp:sp modelId="{6B94109F-B88D-8743-A3A1-745D687F4B28}">
      <dsp:nvSpPr>
        <dsp:cNvPr id="0" name=""/>
        <dsp:cNvSpPr/>
      </dsp:nvSpPr>
      <dsp:spPr>
        <a:xfrm>
          <a:off x="0" y="2137061"/>
          <a:ext cx="8229600" cy="131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dirty="0"/>
            <a:t>Determined application of the attacks over an extended period against the chosen target in order to maximize the chance of success</a:t>
          </a:r>
        </a:p>
        <a:p>
          <a:pPr marL="171450" lvl="1" indent="-171450" algn="l" defTabSz="844550" rtl="0">
            <a:lnSpc>
              <a:spcPct val="90000"/>
            </a:lnSpc>
            <a:spcBef>
              <a:spcPct val="0"/>
            </a:spcBef>
            <a:spcAft>
              <a:spcPct val="20000"/>
            </a:spcAft>
            <a:buChar char="•"/>
          </a:pPr>
          <a:r>
            <a:rPr lang="en-US" sz="1900" kern="1200" dirty="0"/>
            <a:t>A variety of attacks may be progressively applied until the target is compromised</a:t>
          </a:r>
        </a:p>
      </dsp:txBody>
      <dsp:txXfrm>
        <a:off x="0" y="2137061"/>
        <a:ext cx="8229600" cy="1316520"/>
      </dsp:txXfrm>
    </dsp:sp>
    <dsp:sp modelId="{45F715EC-1873-4C48-B819-45CF7B29EB72}">
      <dsp:nvSpPr>
        <dsp:cNvPr id="0" name=""/>
        <dsp:cNvSpPr/>
      </dsp:nvSpPr>
      <dsp:spPr>
        <a:xfrm>
          <a:off x="0" y="3453582"/>
          <a:ext cx="8229600" cy="61775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Threats</a:t>
          </a:r>
        </a:p>
      </dsp:txBody>
      <dsp:txXfrm>
        <a:off x="30157" y="3483739"/>
        <a:ext cx="8169286" cy="557445"/>
      </dsp:txXfrm>
    </dsp:sp>
    <dsp:sp modelId="{E952B7FB-A9DA-0C43-87E5-CB0BE3A3AFD0}">
      <dsp:nvSpPr>
        <dsp:cNvPr id="0" name=""/>
        <dsp:cNvSpPr/>
      </dsp:nvSpPr>
      <dsp:spPr>
        <a:xfrm>
          <a:off x="0" y="4071342"/>
          <a:ext cx="8229600"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dirty="0"/>
            <a:t>Threats to the selected targets as a result of the organized, capable, and well-funded attackers intent to compromise the specifically chosen targets</a:t>
          </a:r>
        </a:p>
      </dsp:txBody>
      <dsp:txXfrm>
        <a:off x="0" y="4071342"/>
        <a:ext cx="8229600" cy="943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E9D20-4DD8-6549-B50E-80E51156195A}">
      <dsp:nvSpPr>
        <dsp:cNvPr id="0" name=""/>
        <dsp:cNvSpPr/>
      </dsp:nvSpPr>
      <dsp:spPr>
        <a:xfrm>
          <a:off x="0" y="423735"/>
          <a:ext cx="8723369" cy="12568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7030" tIns="374904" rIns="677030"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dirty="0">
              <a:latin typeface="+mj-lt"/>
            </a:rPr>
            <a:t>Means by which a virus spreads or propagates</a:t>
          </a:r>
        </a:p>
        <a:p>
          <a:pPr marL="171450" lvl="1" indent="-171450" algn="l" defTabSz="800100" rtl="0">
            <a:lnSpc>
              <a:spcPct val="90000"/>
            </a:lnSpc>
            <a:spcBef>
              <a:spcPct val="0"/>
            </a:spcBef>
            <a:spcAft>
              <a:spcPct val="15000"/>
            </a:spcAft>
            <a:buChar char="•"/>
          </a:pPr>
          <a:r>
            <a:rPr lang="en-US" sz="1800" b="0" kern="1200" dirty="0">
              <a:latin typeface="+mj-lt"/>
            </a:rPr>
            <a:t>Also referred to as the </a:t>
          </a:r>
          <a:r>
            <a:rPr lang="en-US" sz="1800" b="0" i="1" kern="1200" dirty="0">
              <a:latin typeface="+mj-lt"/>
            </a:rPr>
            <a:t>infection vector</a:t>
          </a:r>
          <a:endParaRPr lang="en-US" sz="1800" b="0" kern="1200" dirty="0">
            <a:latin typeface="+mj-lt"/>
          </a:endParaRPr>
        </a:p>
      </dsp:txBody>
      <dsp:txXfrm>
        <a:off x="0" y="423735"/>
        <a:ext cx="8723369" cy="1256850"/>
      </dsp:txXfrm>
    </dsp:sp>
    <dsp:sp modelId="{FDFE6835-A92A-E641-8AE9-B9BFDC4ECD51}">
      <dsp:nvSpPr>
        <dsp:cNvPr id="0" name=""/>
        <dsp:cNvSpPr/>
      </dsp:nvSpPr>
      <dsp:spPr>
        <a:xfrm>
          <a:off x="436168" y="113775"/>
          <a:ext cx="2804833" cy="619920"/>
        </a:xfrm>
        <a:prstGeom prst="round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806" tIns="0" rIns="230806"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Infection mechanism</a:t>
          </a:r>
          <a:endParaRPr lang="en-US" sz="1800" kern="1200" dirty="0">
            <a:solidFill>
              <a:schemeClr val="bg1"/>
            </a:solidFill>
          </a:endParaRPr>
        </a:p>
      </dsp:txBody>
      <dsp:txXfrm>
        <a:off x="466430" y="144037"/>
        <a:ext cx="2744309" cy="559396"/>
      </dsp:txXfrm>
    </dsp:sp>
    <dsp:sp modelId="{9E230290-2EEC-964C-9BCE-9B69243D95B7}">
      <dsp:nvSpPr>
        <dsp:cNvPr id="0" name=""/>
        <dsp:cNvSpPr/>
      </dsp:nvSpPr>
      <dsp:spPr>
        <a:xfrm>
          <a:off x="0" y="2103945"/>
          <a:ext cx="8723369" cy="11907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7030" tIns="374904" rIns="677030"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dirty="0">
              <a:latin typeface="+mj-lt"/>
            </a:rPr>
            <a:t>Event or condition that determines when the payload is activated or delivered</a:t>
          </a:r>
        </a:p>
      </dsp:txBody>
      <dsp:txXfrm>
        <a:off x="0" y="2103945"/>
        <a:ext cx="8723369" cy="1190700"/>
      </dsp:txXfrm>
    </dsp:sp>
    <dsp:sp modelId="{C63E1105-C149-C843-9202-23F8D48B3E4F}">
      <dsp:nvSpPr>
        <dsp:cNvPr id="0" name=""/>
        <dsp:cNvSpPr/>
      </dsp:nvSpPr>
      <dsp:spPr>
        <a:xfrm>
          <a:off x="436168" y="1793985"/>
          <a:ext cx="1593209" cy="619920"/>
        </a:xfrm>
        <a:prstGeom prst="round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806" tIns="0" rIns="230806"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rgbClr val="000000"/>
              </a:solidFill>
            </a:rPr>
            <a:t>Trigger</a:t>
          </a:r>
          <a:endParaRPr lang="en-US" sz="1800" kern="1200" dirty="0">
            <a:solidFill>
              <a:srgbClr val="000000"/>
            </a:solidFill>
          </a:endParaRPr>
        </a:p>
      </dsp:txBody>
      <dsp:txXfrm>
        <a:off x="466430" y="1824247"/>
        <a:ext cx="1532685" cy="559396"/>
      </dsp:txXfrm>
    </dsp:sp>
    <dsp:sp modelId="{5CDD4299-543B-524A-AAF3-360201B13E61}">
      <dsp:nvSpPr>
        <dsp:cNvPr id="0" name=""/>
        <dsp:cNvSpPr/>
      </dsp:nvSpPr>
      <dsp:spPr>
        <a:xfrm>
          <a:off x="0" y="3718006"/>
          <a:ext cx="8723369" cy="12568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7030" tIns="374904" rIns="677030"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dirty="0">
              <a:latin typeface="+mj-lt"/>
            </a:rPr>
            <a:t>What the virus does (besides spreading)</a:t>
          </a:r>
        </a:p>
        <a:p>
          <a:pPr marL="171450" lvl="1" indent="-171450" algn="l" defTabSz="800100" rtl="0">
            <a:lnSpc>
              <a:spcPct val="90000"/>
            </a:lnSpc>
            <a:spcBef>
              <a:spcPct val="0"/>
            </a:spcBef>
            <a:spcAft>
              <a:spcPct val="15000"/>
            </a:spcAft>
            <a:buChar char="•"/>
          </a:pPr>
          <a:r>
            <a:rPr lang="en-US" sz="1800" b="0" kern="1200" dirty="0">
              <a:latin typeface="+mj-lt"/>
            </a:rPr>
            <a:t>May involve damage or benign but noticeable activity</a:t>
          </a:r>
        </a:p>
      </dsp:txBody>
      <dsp:txXfrm>
        <a:off x="0" y="3718006"/>
        <a:ext cx="8723369" cy="1256850"/>
      </dsp:txXfrm>
    </dsp:sp>
    <dsp:sp modelId="{B6D38147-8E60-A045-B583-E6B0C56553C0}">
      <dsp:nvSpPr>
        <dsp:cNvPr id="0" name=""/>
        <dsp:cNvSpPr/>
      </dsp:nvSpPr>
      <dsp:spPr>
        <a:xfrm>
          <a:off x="436168" y="3408046"/>
          <a:ext cx="1411484" cy="619920"/>
        </a:xfrm>
        <a:prstGeom prst="round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806" tIns="0" rIns="230806"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rgbClr val="000000"/>
              </a:solidFill>
            </a:rPr>
            <a:t>Payload</a:t>
          </a:r>
          <a:endParaRPr lang="en-US" sz="1800" kern="1200" dirty="0">
            <a:solidFill>
              <a:srgbClr val="000000"/>
            </a:solidFill>
          </a:endParaRPr>
        </a:p>
      </dsp:txBody>
      <dsp:txXfrm>
        <a:off x="466430" y="3438308"/>
        <a:ext cx="1350960"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08D1F-5416-7946-84FC-190F419E1BD1}">
      <dsp:nvSpPr>
        <dsp:cNvPr id="0" name=""/>
        <dsp:cNvSpPr/>
      </dsp:nvSpPr>
      <dsp:spPr>
        <a:xfrm>
          <a:off x="0" y="4937540"/>
          <a:ext cx="9144000" cy="1080213"/>
        </a:xfrm>
        <a:prstGeom prst="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Execution phase</a:t>
          </a:r>
          <a:endParaRPr lang="en-US" sz="1600" kern="1200" dirty="0">
            <a:solidFill>
              <a:srgbClr val="000000"/>
            </a:solidFill>
            <a:latin typeface="+mj-lt"/>
          </a:endParaRPr>
        </a:p>
      </dsp:txBody>
      <dsp:txXfrm>
        <a:off x="0" y="4937540"/>
        <a:ext cx="9144000" cy="583315"/>
      </dsp:txXfrm>
    </dsp:sp>
    <dsp:sp modelId="{81FDCED2-2D20-854D-9ECC-1E1197134AA6}">
      <dsp:nvSpPr>
        <dsp:cNvPr id="0" name=""/>
        <dsp:cNvSpPr/>
      </dsp:nvSpPr>
      <dsp:spPr>
        <a:xfrm>
          <a:off x="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Function is performed</a:t>
          </a:r>
          <a:endParaRPr lang="en-US" sz="1600" kern="1200" dirty="0">
            <a:solidFill>
              <a:srgbClr val="000000"/>
            </a:solidFill>
            <a:latin typeface="+mj-lt"/>
          </a:endParaRPr>
        </a:p>
      </dsp:txBody>
      <dsp:txXfrm>
        <a:off x="0" y="5499251"/>
        <a:ext cx="4572000" cy="496898"/>
      </dsp:txXfrm>
    </dsp:sp>
    <dsp:sp modelId="{B01C092D-99C1-6745-BEA7-0EFBB10DB477}">
      <dsp:nvSpPr>
        <dsp:cNvPr id="0" name=""/>
        <dsp:cNvSpPr/>
      </dsp:nvSpPr>
      <dsp:spPr>
        <a:xfrm>
          <a:off x="457200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May be harmless or damaging</a:t>
          </a:r>
          <a:endParaRPr lang="en-US" sz="1600" kern="1200" dirty="0">
            <a:solidFill>
              <a:srgbClr val="000000"/>
            </a:solidFill>
            <a:latin typeface="+mj-lt"/>
          </a:endParaRPr>
        </a:p>
      </dsp:txBody>
      <dsp:txXfrm>
        <a:off x="4572000" y="5499251"/>
        <a:ext cx="4572000" cy="496898"/>
      </dsp:txXfrm>
    </dsp:sp>
    <dsp:sp modelId="{CEDEC836-B7A5-6C44-9BEE-529DDC6AF718}">
      <dsp:nvSpPr>
        <dsp:cNvPr id="0" name=""/>
        <dsp:cNvSpPr/>
      </dsp:nvSpPr>
      <dsp:spPr>
        <a:xfrm rot="10800000">
          <a:off x="0" y="3292375"/>
          <a:ext cx="9144000" cy="1661367"/>
        </a:xfrm>
        <a:prstGeom prst="upArrowCallout">
          <a:avLst/>
        </a:prstGeom>
        <a:solidFill>
          <a:schemeClr val="accent2"/>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cs typeface="+mn-cs"/>
            </a:rPr>
            <a:t>Propagation phase</a:t>
          </a:r>
          <a:endParaRPr lang="en-US" sz="1400" b="1" kern="1200" dirty="0">
            <a:solidFill>
              <a:srgbClr val="000000"/>
            </a:solidFill>
            <a:latin typeface="+mj-lt"/>
          </a:endParaRPr>
        </a:p>
      </dsp:txBody>
      <dsp:txXfrm rot="-10800000">
        <a:off x="0" y="3292375"/>
        <a:ext cx="9144000" cy="583140"/>
      </dsp:txXfrm>
    </dsp:sp>
    <dsp:sp modelId="{799F9DAD-525F-8548-8861-34D60884FF96}">
      <dsp:nvSpPr>
        <dsp:cNvPr id="0" name=""/>
        <dsp:cNvSpPr/>
      </dsp:nvSpPr>
      <dsp:spPr>
        <a:xfrm>
          <a:off x="0" y="3886198"/>
          <a:ext cx="3045023" cy="743826"/>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Virus places a copy of itself into other programs or into certain system areas on the disk</a:t>
          </a:r>
        </a:p>
      </dsp:txBody>
      <dsp:txXfrm>
        <a:off x="0" y="3886198"/>
        <a:ext cx="3045023" cy="743826"/>
      </dsp:txXfrm>
    </dsp:sp>
    <dsp:sp modelId="{9198A95F-ABA7-5444-8A5C-E82D728BAF2E}">
      <dsp:nvSpPr>
        <dsp:cNvPr id="0" name=""/>
        <dsp:cNvSpPr/>
      </dsp:nvSpPr>
      <dsp:spPr>
        <a:xfrm>
          <a:off x="304799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May not be identical to the propagating version</a:t>
          </a:r>
        </a:p>
      </dsp:txBody>
      <dsp:txXfrm>
        <a:off x="3047996" y="3886200"/>
        <a:ext cx="3045023" cy="743821"/>
      </dsp:txXfrm>
    </dsp:sp>
    <dsp:sp modelId="{5F6DB1AD-84BE-1C40-A7D1-B1BD8D37A80C}">
      <dsp:nvSpPr>
        <dsp:cNvPr id="0" name=""/>
        <dsp:cNvSpPr/>
      </dsp:nvSpPr>
      <dsp:spPr>
        <a:xfrm>
          <a:off x="609897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Each infected program will now contain a clone of the virus which will itself enter a propagation phase</a:t>
          </a:r>
        </a:p>
      </dsp:txBody>
      <dsp:txXfrm>
        <a:off x="6098976" y="3886200"/>
        <a:ext cx="3045023" cy="743821"/>
      </dsp:txXfrm>
    </dsp:sp>
    <dsp:sp modelId="{1D6B4838-9CF7-884C-A25C-5F12818F3734}">
      <dsp:nvSpPr>
        <dsp:cNvPr id="0" name=""/>
        <dsp:cNvSpPr/>
      </dsp:nvSpPr>
      <dsp:spPr>
        <a:xfrm rot="10800000">
          <a:off x="0" y="1647211"/>
          <a:ext cx="9144000" cy="1661367"/>
        </a:xfrm>
        <a:prstGeom prst="upArrowCallout">
          <a:avLst/>
        </a:prstGeom>
        <a:solidFill>
          <a:schemeClr val="accent2"/>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cs typeface="+mn-cs"/>
            </a:rPr>
            <a:t>Triggering phase</a:t>
          </a:r>
          <a:endParaRPr lang="en-US" sz="1600" b="1" kern="1200" dirty="0">
            <a:solidFill>
              <a:srgbClr val="000000"/>
            </a:solidFill>
            <a:latin typeface="+mj-lt"/>
          </a:endParaRPr>
        </a:p>
      </dsp:txBody>
      <dsp:txXfrm rot="-10800000">
        <a:off x="0" y="1647211"/>
        <a:ext cx="9144000" cy="583140"/>
      </dsp:txXfrm>
    </dsp:sp>
    <dsp:sp modelId="{E90C3777-99AB-524A-82B7-12AC668471ED}">
      <dsp:nvSpPr>
        <dsp:cNvPr id="0" name=""/>
        <dsp:cNvSpPr/>
      </dsp:nvSpPr>
      <dsp:spPr>
        <a:xfrm>
          <a:off x="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rPr>
            <a:t>Virus is activated to perform the function for which it was intended</a:t>
          </a:r>
        </a:p>
      </dsp:txBody>
      <dsp:txXfrm>
        <a:off x="0" y="2230351"/>
        <a:ext cx="4572000" cy="496748"/>
      </dsp:txXfrm>
    </dsp:sp>
    <dsp:sp modelId="{37825219-83A8-E745-A5BC-0E5252B82A01}">
      <dsp:nvSpPr>
        <dsp:cNvPr id="0" name=""/>
        <dsp:cNvSpPr/>
      </dsp:nvSpPr>
      <dsp:spPr>
        <a:xfrm>
          <a:off x="457200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rPr>
            <a:t>Can be caused by a variety of system events</a:t>
          </a:r>
        </a:p>
      </dsp:txBody>
      <dsp:txXfrm>
        <a:off x="4572000" y="2230351"/>
        <a:ext cx="4572000" cy="496748"/>
      </dsp:txXfrm>
    </dsp:sp>
    <dsp:sp modelId="{F2BEBF7A-425B-424A-A839-269C0FCF9CB1}">
      <dsp:nvSpPr>
        <dsp:cNvPr id="0" name=""/>
        <dsp:cNvSpPr/>
      </dsp:nvSpPr>
      <dsp:spPr>
        <a:xfrm rot="10800000">
          <a:off x="0" y="2046"/>
          <a:ext cx="9144000" cy="1661367"/>
        </a:xfrm>
        <a:prstGeom prst="upArrowCallout">
          <a:avLst/>
        </a:prstGeom>
        <a:solidFill>
          <a:schemeClr val="accent2"/>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cs typeface="+mn-cs"/>
            </a:rPr>
            <a:t>Dormant phase</a:t>
          </a:r>
          <a:endParaRPr lang="en-US" sz="1600" b="1" kern="1200" dirty="0">
            <a:solidFill>
              <a:schemeClr val="bg1"/>
            </a:solidFill>
            <a:latin typeface="+mj-lt"/>
          </a:endParaRPr>
        </a:p>
      </dsp:txBody>
      <dsp:txXfrm rot="-10800000">
        <a:off x="0" y="2046"/>
        <a:ext cx="9144000" cy="583140"/>
      </dsp:txXfrm>
    </dsp:sp>
    <dsp:sp modelId="{D3147F2A-28DA-424F-AF3A-480A0C6511F9}">
      <dsp:nvSpPr>
        <dsp:cNvPr id="0" name=""/>
        <dsp:cNvSpPr/>
      </dsp:nvSpPr>
      <dsp:spPr>
        <a:xfrm>
          <a:off x="4464"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Virus is idle</a:t>
          </a:r>
        </a:p>
      </dsp:txBody>
      <dsp:txXfrm>
        <a:off x="4464" y="585186"/>
        <a:ext cx="3045023" cy="496748"/>
      </dsp:txXfrm>
    </dsp:sp>
    <dsp:sp modelId="{56D91C94-48FF-6C48-B557-6D56A5CD8DCC}">
      <dsp:nvSpPr>
        <dsp:cNvPr id="0" name=""/>
        <dsp:cNvSpPr/>
      </dsp:nvSpPr>
      <dsp:spPr>
        <a:xfrm>
          <a:off x="3049488"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Will eventually be activated by some event</a:t>
          </a:r>
        </a:p>
      </dsp:txBody>
      <dsp:txXfrm>
        <a:off x="3049488" y="585186"/>
        <a:ext cx="3045023" cy="496748"/>
      </dsp:txXfrm>
    </dsp:sp>
    <dsp:sp modelId="{96203DF4-A4F4-D140-B726-D11BA9C1E70B}">
      <dsp:nvSpPr>
        <dsp:cNvPr id="0" name=""/>
        <dsp:cNvSpPr/>
      </dsp:nvSpPr>
      <dsp:spPr>
        <a:xfrm>
          <a:off x="6094511"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Not all viruses have this stage</a:t>
          </a:r>
        </a:p>
      </dsp:txBody>
      <dsp:txXfrm>
        <a:off x="6094511" y="585186"/>
        <a:ext cx="3045023" cy="4967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E7295-D7EB-CD46-9D6D-375BC99FA006}">
      <dsp:nvSpPr>
        <dsp:cNvPr id="0" name=""/>
        <dsp:cNvSpPr/>
      </dsp:nvSpPr>
      <dsp:spPr>
        <a:xfrm rot="5400000">
          <a:off x="5327949" y="-2189143"/>
          <a:ext cx="810380" cy="5395896"/>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kern="1200" dirty="0">
              <a:latin typeface="+mj-lt"/>
            </a:rPr>
            <a:t>Worm e-mails a copy of itself to other systems</a:t>
          </a:r>
          <a:endParaRPr lang="en-US" sz="1500" kern="1200" dirty="0">
            <a:latin typeface="+mj-lt"/>
          </a:endParaRPr>
        </a:p>
        <a:p>
          <a:pPr marL="114300" lvl="1" indent="-114300" algn="l" defTabSz="666750" rtl="0">
            <a:lnSpc>
              <a:spcPct val="90000"/>
            </a:lnSpc>
            <a:spcBef>
              <a:spcPct val="0"/>
            </a:spcBef>
            <a:spcAft>
              <a:spcPct val="15000"/>
            </a:spcAft>
            <a:buChar char="•"/>
          </a:pPr>
          <a:r>
            <a:rPr lang="en-US" sz="1500" b="1" kern="1200" dirty="0">
              <a:latin typeface="+mj-lt"/>
            </a:rPr>
            <a:t>Sends itself as an attachment via an instant message service</a:t>
          </a:r>
          <a:endParaRPr lang="en-US" sz="1500" kern="1200" dirty="0">
            <a:latin typeface="+mj-lt"/>
          </a:endParaRPr>
        </a:p>
      </dsp:txBody>
      <dsp:txXfrm rot="-5400000">
        <a:off x="3035192" y="143173"/>
        <a:ext cx="5356337" cy="731262"/>
      </dsp:txXfrm>
    </dsp:sp>
    <dsp:sp modelId="{E1E0970F-0907-F244-BFE7-FA3A665AC84A}">
      <dsp:nvSpPr>
        <dsp:cNvPr id="0" name=""/>
        <dsp:cNvSpPr/>
      </dsp:nvSpPr>
      <dsp:spPr>
        <a:xfrm>
          <a:off x="0" y="2316"/>
          <a:ext cx="3035191" cy="101297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latin typeface="+mj-lt"/>
            </a:rPr>
            <a:t>E-mail or instant messenger</a:t>
          </a:r>
          <a:endParaRPr lang="en-US" sz="2100" kern="1200" dirty="0">
            <a:solidFill>
              <a:schemeClr val="tx1"/>
            </a:solidFill>
            <a:latin typeface="+mj-lt"/>
          </a:endParaRPr>
        </a:p>
      </dsp:txBody>
      <dsp:txXfrm>
        <a:off x="49449" y="51765"/>
        <a:ext cx="2936293" cy="914078"/>
      </dsp:txXfrm>
    </dsp:sp>
    <dsp:sp modelId="{00F1EE6F-A680-5D47-BE2C-5D9099BCAD7E}">
      <dsp:nvSpPr>
        <dsp:cNvPr id="0" name=""/>
        <dsp:cNvSpPr/>
      </dsp:nvSpPr>
      <dsp:spPr>
        <a:xfrm rot="5400000">
          <a:off x="5327949" y="-1125518"/>
          <a:ext cx="810380" cy="5395896"/>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Creates a copy of itself or infects a file as a virus on removable media (USB stick); </a:t>
          </a:r>
          <a:r>
            <a:rPr lang="en-US" sz="1400" b="1" kern="1200" dirty="0">
              <a:solidFill>
                <a:prstClr val="black">
                  <a:hueOff val="0"/>
                  <a:satOff val="0"/>
                  <a:lumOff val="0"/>
                  <a:alphaOff val="0"/>
                </a:prstClr>
              </a:solidFill>
              <a:latin typeface="Century Gothic"/>
              <a:ea typeface="+mn-ea"/>
              <a:cs typeface="+mn-cs"/>
            </a:rPr>
            <a:t>it then executes on the target system using the autorun mechanism or when a user opens it</a:t>
          </a:r>
        </a:p>
      </dsp:txBody>
      <dsp:txXfrm rot="-5400000">
        <a:off x="3035192" y="1206798"/>
        <a:ext cx="5356337" cy="731262"/>
      </dsp:txXfrm>
    </dsp:sp>
    <dsp:sp modelId="{AA46F3A1-973A-D541-8C10-D6332E49AB54}">
      <dsp:nvSpPr>
        <dsp:cNvPr id="0" name=""/>
        <dsp:cNvSpPr/>
      </dsp:nvSpPr>
      <dsp:spPr>
        <a:xfrm>
          <a:off x="0" y="1065941"/>
          <a:ext cx="3035191" cy="101297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latin typeface="+mj-lt"/>
            </a:rPr>
            <a:t>File sharing</a:t>
          </a:r>
        </a:p>
      </dsp:txBody>
      <dsp:txXfrm>
        <a:off x="49449" y="1115390"/>
        <a:ext cx="2936293" cy="914078"/>
      </dsp:txXfrm>
    </dsp:sp>
    <dsp:sp modelId="{EAE3CD11-86DC-D148-B0A4-B97E022278AC}">
      <dsp:nvSpPr>
        <dsp:cNvPr id="0" name=""/>
        <dsp:cNvSpPr/>
      </dsp:nvSpPr>
      <dsp:spPr>
        <a:xfrm rot="5400000">
          <a:off x="5327949" y="-61893"/>
          <a:ext cx="810380" cy="5395896"/>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kern="1200" dirty="0">
              <a:latin typeface="+mj-lt"/>
            </a:rPr>
            <a:t>Worm executes a copy of itself on another system</a:t>
          </a:r>
          <a:endParaRPr lang="en-US" sz="1500" kern="1200" dirty="0">
            <a:latin typeface="+mj-lt"/>
          </a:endParaRPr>
        </a:p>
      </dsp:txBody>
      <dsp:txXfrm rot="-5400000">
        <a:off x="3035192" y="2270423"/>
        <a:ext cx="5356337" cy="731262"/>
      </dsp:txXfrm>
    </dsp:sp>
    <dsp:sp modelId="{3643834B-A836-AE40-8CCA-98EC9257C527}">
      <dsp:nvSpPr>
        <dsp:cNvPr id="0" name=""/>
        <dsp:cNvSpPr/>
      </dsp:nvSpPr>
      <dsp:spPr>
        <a:xfrm>
          <a:off x="0" y="2129566"/>
          <a:ext cx="3035191" cy="101297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latin typeface="+mj-lt"/>
            </a:rPr>
            <a:t>Remote execution capability</a:t>
          </a:r>
        </a:p>
      </dsp:txBody>
      <dsp:txXfrm>
        <a:off x="49449" y="2179015"/>
        <a:ext cx="2936293" cy="914078"/>
      </dsp:txXfrm>
    </dsp:sp>
    <dsp:sp modelId="{177802D0-FB31-4B41-8EB4-26CD25007ABC}">
      <dsp:nvSpPr>
        <dsp:cNvPr id="0" name=""/>
        <dsp:cNvSpPr/>
      </dsp:nvSpPr>
      <dsp:spPr>
        <a:xfrm rot="5400000">
          <a:off x="5327949" y="1001731"/>
          <a:ext cx="810380" cy="5395896"/>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kern="1200" dirty="0">
              <a:latin typeface="+mj-lt"/>
            </a:rPr>
            <a:t>Worm uses remote file access or transfer service to copy itself from one system to the other</a:t>
          </a:r>
          <a:endParaRPr lang="en-US" sz="1500" kern="1200" dirty="0">
            <a:latin typeface="+mj-lt"/>
          </a:endParaRPr>
        </a:p>
      </dsp:txBody>
      <dsp:txXfrm rot="-5400000">
        <a:off x="3035192" y="3334048"/>
        <a:ext cx="5356337" cy="731262"/>
      </dsp:txXfrm>
    </dsp:sp>
    <dsp:sp modelId="{32A7F985-A05D-9A45-A255-9E65F500E120}">
      <dsp:nvSpPr>
        <dsp:cNvPr id="0" name=""/>
        <dsp:cNvSpPr/>
      </dsp:nvSpPr>
      <dsp:spPr>
        <a:xfrm>
          <a:off x="0" y="3193191"/>
          <a:ext cx="3035191" cy="101297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latin typeface="+mj-lt"/>
            </a:rPr>
            <a:t>Remote file access or transfer capability</a:t>
          </a:r>
        </a:p>
      </dsp:txBody>
      <dsp:txXfrm>
        <a:off x="49449" y="3242640"/>
        <a:ext cx="2936293" cy="914078"/>
      </dsp:txXfrm>
    </dsp:sp>
    <dsp:sp modelId="{F548D0B3-D601-2640-9C5D-22FE0D733D27}">
      <dsp:nvSpPr>
        <dsp:cNvPr id="0" name=""/>
        <dsp:cNvSpPr/>
      </dsp:nvSpPr>
      <dsp:spPr>
        <a:xfrm rot="5400000">
          <a:off x="5327949" y="2065355"/>
          <a:ext cx="810380" cy="5395896"/>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kern="1200" dirty="0">
              <a:latin typeface="+mj-lt"/>
            </a:rPr>
            <a:t>Worm logs onto a remote system as a user and then uses commands to copy itself from one system to the other</a:t>
          </a:r>
        </a:p>
      </dsp:txBody>
      <dsp:txXfrm rot="-5400000">
        <a:off x="3035192" y="4397672"/>
        <a:ext cx="5356337" cy="731262"/>
      </dsp:txXfrm>
    </dsp:sp>
    <dsp:sp modelId="{4E9E9A9B-C119-9141-8246-9E5820C59B44}">
      <dsp:nvSpPr>
        <dsp:cNvPr id="0" name=""/>
        <dsp:cNvSpPr/>
      </dsp:nvSpPr>
      <dsp:spPr>
        <a:xfrm>
          <a:off x="0" y="4256816"/>
          <a:ext cx="3035191" cy="101297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latin typeface="+mj-lt"/>
            </a:rPr>
            <a:t>Remote login capability</a:t>
          </a:r>
        </a:p>
      </dsp:txBody>
      <dsp:txXfrm>
        <a:off x="49449" y="4306265"/>
        <a:ext cx="2936293" cy="9140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E9F40-CB70-CB40-BC5E-3E209AB1A726}">
      <dsp:nvSpPr>
        <dsp:cNvPr id="0" name=""/>
        <dsp:cNvSpPr/>
      </dsp:nvSpPr>
      <dsp:spPr>
        <a:xfrm>
          <a:off x="0" y="0"/>
          <a:ext cx="8424936" cy="21914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Scanning strategies that a worm can use:</a:t>
          </a:r>
        </a:p>
      </dsp:txBody>
      <dsp:txXfrm>
        <a:off x="10698" y="10698"/>
        <a:ext cx="8403540" cy="197747"/>
      </dsp:txXfrm>
    </dsp:sp>
    <dsp:sp modelId="{655FCCAE-74B4-0542-9AD5-E3FFE1EDF20D}">
      <dsp:nvSpPr>
        <dsp:cNvPr id="0" name=""/>
        <dsp:cNvSpPr/>
      </dsp:nvSpPr>
      <dsp:spPr>
        <a:xfrm>
          <a:off x="0" y="221058"/>
          <a:ext cx="8424936" cy="4740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2860" rIns="128016" bIns="22860" numCol="1" spcCol="1270" anchor="t" anchorCtr="0">
          <a:noAutofit/>
        </a:bodyPr>
        <a:lstStyle/>
        <a:p>
          <a:pPr marL="114300" lvl="1" indent="0" algn="l" defTabSz="622300">
            <a:lnSpc>
              <a:spcPct val="90000"/>
            </a:lnSpc>
            <a:spcBef>
              <a:spcPct val="0"/>
            </a:spcBef>
            <a:spcAft>
              <a:spcPct val="20000"/>
            </a:spcAft>
            <a:buNone/>
          </a:pPr>
          <a:r>
            <a:rPr lang="en-US" sz="1800" u="none" kern="1200" dirty="0">
              <a:solidFill>
                <a:schemeClr val="tx1"/>
              </a:solidFill>
            </a:rPr>
            <a:t>Random</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Each compromised host probes random addresses in the IP address space using a different seed</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This produces a high volume of Internet traffic which may cause generalized disruption even before the actual attack is launched</a:t>
          </a:r>
        </a:p>
        <a:p>
          <a:pPr marL="114300" lvl="1" indent="0" algn="l" defTabSz="622300">
            <a:lnSpc>
              <a:spcPct val="90000"/>
            </a:lnSpc>
            <a:spcBef>
              <a:spcPct val="0"/>
            </a:spcBef>
            <a:spcAft>
              <a:spcPct val="20000"/>
            </a:spcAft>
            <a:buNone/>
          </a:pPr>
          <a:r>
            <a:rPr lang="en-US" sz="1800" kern="1200" dirty="0"/>
            <a:t>Hit-list</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The attacker first compiles a long list of potential vulnerable machines</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Once the list is compiled the attacker begins infecting machines on the list</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Each infected machine is provided with a portion of the list to scan</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This results in a very short scanning period which may make it difficult to detect that infection is taking place</a:t>
          </a:r>
        </a:p>
        <a:p>
          <a:pPr marL="114300" lvl="1" indent="0" algn="l" defTabSz="622300">
            <a:lnSpc>
              <a:spcPct val="90000"/>
            </a:lnSpc>
            <a:spcBef>
              <a:spcPct val="0"/>
            </a:spcBef>
            <a:spcAft>
              <a:spcPct val="20000"/>
            </a:spcAft>
            <a:buNone/>
          </a:pPr>
          <a:r>
            <a:rPr lang="en-US" sz="1800" kern="1200" dirty="0"/>
            <a:t>Topological</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Uses information contained on an infected victim machine to find more hosts to scan</a:t>
          </a:r>
        </a:p>
        <a:p>
          <a:pPr marL="114300" lvl="1" indent="0" algn="l" defTabSz="622300">
            <a:lnSpc>
              <a:spcPct val="90000"/>
            </a:lnSpc>
            <a:spcBef>
              <a:spcPct val="0"/>
            </a:spcBef>
            <a:spcAft>
              <a:spcPct val="20000"/>
            </a:spcAft>
            <a:buNone/>
          </a:pPr>
          <a:r>
            <a:rPr lang="en-US" sz="1800" kern="1200" dirty="0"/>
            <a:t>Local subnet</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If a host can be infected behind a firewall that host then looks for targets in its </a:t>
          </a:r>
          <a:r>
            <a:rPr lang="en-US" sz="1400" kern="1200">
              <a:solidFill>
                <a:schemeClr val="tx1">
                  <a:lumMod val="50000"/>
                  <a:lumOff val="50000"/>
                </a:schemeClr>
              </a:solidFill>
              <a:latin typeface="+mj-lt"/>
              <a:ea typeface="+mn-ea"/>
              <a:cs typeface="+mn-cs"/>
            </a:rPr>
            <a:t>own local </a:t>
          </a:r>
          <a:r>
            <a:rPr lang="en-US" sz="1400" kern="1200" dirty="0">
              <a:solidFill>
                <a:schemeClr val="tx1">
                  <a:lumMod val="50000"/>
                  <a:lumOff val="50000"/>
                </a:schemeClr>
              </a:solidFill>
              <a:latin typeface="+mj-lt"/>
              <a:ea typeface="+mn-ea"/>
              <a:cs typeface="+mn-cs"/>
            </a:rPr>
            <a:t>network</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The host uses the subnet address structure to find other hosts that would otherwise be protected by the firewall</a:t>
          </a:r>
        </a:p>
      </dsp:txBody>
      <dsp:txXfrm>
        <a:off x="0" y="221058"/>
        <a:ext cx="8424936" cy="47405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16D23-CB7C-7146-804D-02F7F2F0993C}">
      <dsp:nvSpPr>
        <dsp:cNvPr id="0" name=""/>
        <dsp:cNvSpPr/>
      </dsp:nvSpPr>
      <dsp:spPr>
        <a:xfrm>
          <a:off x="328607" y="0"/>
          <a:ext cx="1714554" cy="797940"/>
        </a:xfrm>
        <a:prstGeom prst="roundRect">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err="1">
              <a:solidFill>
                <a:schemeClr val="bg1"/>
              </a:solidFill>
            </a:rPr>
            <a:t>Keylogger</a:t>
          </a:r>
          <a:endParaRPr lang="en-US" sz="2400" kern="1200" dirty="0">
            <a:solidFill>
              <a:schemeClr val="bg1"/>
            </a:solidFill>
          </a:endParaRPr>
        </a:p>
      </dsp:txBody>
      <dsp:txXfrm>
        <a:off x="367559" y="38952"/>
        <a:ext cx="1636650" cy="720036"/>
      </dsp:txXfrm>
    </dsp:sp>
    <dsp:sp modelId="{6EC0B32E-D560-6E48-80D9-7FDA089E9536}">
      <dsp:nvSpPr>
        <dsp:cNvPr id="0" name=""/>
        <dsp:cNvSpPr/>
      </dsp:nvSpPr>
      <dsp:spPr>
        <a:xfrm>
          <a:off x="0" y="800062"/>
          <a:ext cx="8229600" cy="1860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b="0" kern="1200" dirty="0">
              <a:latin typeface="+mj-lt"/>
            </a:rPr>
            <a:t>Captures keystrokes to allow attacker to monitor sensitive information</a:t>
          </a:r>
        </a:p>
        <a:p>
          <a:pPr marL="171450" lvl="1" indent="-171450" algn="l" defTabSz="844550" rtl="0">
            <a:lnSpc>
              <a:spcPct val="90000"/>
            </a:lnSpc>
            <a:spcBef>
              <a:spcPct val="0"/>
            </a:spcBef>
            <a:spcAft>
              <a:spcPct val="20000"/>
            </a:spcAft>
            <a:buChar char="•"/>
          </a:pPr>
          <a:r>
            <a:rPr lang="en-US" sz="1900" b="0" kern="1200" dirty="0">
              <a:latin typeface="+mj-lt"/>
            </a:rPr>
            <a:t>Typically uses some form of filtering mechanism that only returns information close to keywords (“login”, “password”)</a:t>
          </a:r>
        </a:p>
      </dsp:txBody>
      <dsp:txXfrm>
        <a:off x="0" y="800062"/>
        <a:ext cx="8229600" cy="1860930"/>
      </dsp:txXfrm>
    </dsp:sp>
    <dsp:sp modelId="{442D52DF-67B0-7044-9065-75ABFAA2374F}">
      <dsp:nvSpPr>
        <dsp:cNvPr id="0" name=""/>
        <dsp:cNvSpPr/>
      </dsp:nvSpPr>
      <dsp:spPr>
        <a:xfrm>
          <a:off x="298405" y="2633984"/>
          <a:ext cx="2000286" cy="797940"/>
        </a:xfrm>
        <a:prstGeom prst="roundRect">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rPr>
            <a:t>Spyware</a:t>
          </a:r>
          <a:endParaRPr lang="en-US" sz="2400" kern="1200" dirty="0">
            <a:solidFill>
              <a:schemeClr val="bg1"/>
            </a:solidFill>
          </a:endParaRPr>
        </a:p>
      </dsp:txBody>
      <dsp:txXfrm>
        <a:off x="337357" y="2672936"/>
        <a:ext cx="1922382" cy="720036"/>
      </dsp:txXfrm>
    </dsp:sp>
    <dsp:sp modelId="{3B3E35FC-5EFA-7D41-B5C5-12A734B7553B}">
      <dsp:nvSpPr>
        <dsp:cNvPr id="0" name=""/>
        <dsp:cNvSpPr/>
      </dsp:nvSpPr>
      <dsp:spPr>
        <a:xfrm>
          <a:off x="0" y="3458932"/>
          <a:ext cx="8229600" cy="1187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0" kern="1200" dirty="0">
              <a:latin typeface="+mj-lt"/>
            </a:rPr>
            <a:t>Monitors history and content of browsing activity</a:t>
          </a:r>
          <a:endParaRPr lang="en-US" sz="1900" b="0" kern="1200" dirty="0">
            <a:latin typeface="+mj-lt"/>
          </a:endParaRPr>
        </a:p>
        <a:p>
          <a:pPr marL="171450" lvl="1" indent="-171450" algn="l" defTabSz="800100" rtl="0">
            <a:lnSpc>
              <a:spcPct val="90000"/>
            </a:lnSpc>
            <a:spcBef>
              <a:spcPct val="0"/>
            </a:spcBef>
            <a:spcAft>
              <a:spcPct val="20000"/>
            </a:spcAft>
            <a:buChar char="•"/>
          </a:pPr>
          <a:r>
            <a:rPr lang="en-US" sz="1800" b="0" kern="1200" dirty="0">
              <a:latin typeface="+mj-lt"/>
            </a:rPr>
            <a:t>Redirects certain Web page requests to fake sites</a:t>
          </a:r>
        </a:p>
        <a:p>
          <a:pPr marL="171450" lvl="1" indent="-171450" algn="l" defTabSz="800100" rtl="0">
            <a:lnSpc>
              <a:spcPct val="90000"/>
            </a:lnSpc>
            <a:spcBef>
              <a:spcPct val="0"/>
            </a:spcBef>
            <a:spcAft>
              <a:spcPct val="20000"/>
            </a:spcAft>
            <a:buChar char="•"/>
          </a:pPr>
          <a:r>
            <a:rPr lang="en-US" sz="1800" b="0" kern="1200" dirty="0">
              <a:latin typeface="+mj-lt"/>
            </a:rPr>
            <a:t>Dynamically modifies data exchanged between the browser and certain websites of interest</a:t>
          </a:r>
        </a:p>
      </dsp:txBody>
      <dsp:txXfrm>
        <a:off x="0" y="3458932"/>
        <a:ext cx="8229600" cy="11871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78546-B3AD-1D4A-A57A-27C45BE738AF}">
      <dsp:nvSpPr>
        <dsp:cNvPr id="0" name=""/>
        <dsp:cNvSpPr/>
      </dsp:nvSpPr>
      <dsp:spPr>
        <a:xfrm>
          <a:off x="-45545" y="-14336"/>
          <a:ext cx="6715096" cy="1178718"/>
        </a:xfrm>
        <a:prstGeom prst="roundRect">
          <a:avLst>
            <a:gd name="adj" fmla="val 10000"/>
          </a:avLst>
        </a:prstGeom>
        <a:solidFill>
          <a:schemeClr val="tx1"/>
        </a:solidFill>
        <a:ln w="2540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First generation:  simple scanners</a:t>
          </a:r>
          <a:endParaRPr lang="en-US" sz="18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Uses signatures of known viruses</a:t>
          </a:r>
          <a:endParaRPr lang="en-US" sz="14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Effective against known malware, not zero-day exploits</a:t>
          </a:r>
          <a:endParaRPr lang="en-US" sz="1400" kern="1200" dirty="0">
            <a:solidFill>
              <a:schemeClr val="bg1"/>
            </a:solidFill>
          </a:endParaRPr>
        </a:p>
      </dsp:txBody>
      <dsp:txXfrm>
        <a:off x="-11022" y="20187"/>
        <a:ext cx="5343565" cy="1109672"/>
      </dsp:txXfrm>
    </dsp:sp>
    <dsp:sp modelId="{94FD8FE7-6F22-4446-A769-855654CE6791}">
      <dsp:nvSpPr>
        <dsp:cNvPr id="0" name=""/>
        <dsp:cNvSpPr/>
      </dsp:nvSpPr>
      <dsp:spPr>
        <a:xfrm>
          <a:off x="516844" y="1378694"/>
          <a:ext cx="6715096" cy="1178718"/>
        </a:xfrm>
        <a:prstGeom prst="roundRect">
          <a:avLst>
            <a:gd name="adj" fmla="val 10000"/>
          </a:avLst>
        </a:prstGeom>
        <a:solidFill>
          <a:schemeClr val="tx1"/>
        </a:solidFill>
        <a:ln w="2540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Second generation:  heuristic scanners</a:t>
          </a:r>
        </a:p>
        <a:p>
          <a:pPr marL="114300" lvl="1" indent="-114300" algn="l" defTabSz="622300" rtl="0">
            <a:lnSpc>
              <a:spcPct val="90000"/>
            </a:lnSpc>
            <a:spcBef>
              <a:spcPct val="0"/>
            </a:spcBef>
            <a:spcAft>
              <a:spcPct val="15000"/>
            </a:spcAft>
            <a:buChar char="•"/>
          </a:pPr>
          <a:r>
            <a:rPr lang="en-US" sz="1400" b="1" kern="1200" dirty="0">
              <a:solidFill>
                <a:schemeClr val="bg1"/>
              </a:solidFill>
            </a:rPr>
            <a:t>Uses heuristic rules to search for probable malware</a:t>
          </a:r>
          <a:endParaRPr lang="en-US" sz="14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Or use integrity checking </a:t>
          </a:r>
          <a:r>
            <a:rPr lang="en-US" altLang="zh-CN" sz="1400" b="1" kern="1200" dirty="0">
              <a:solidFill>
                <a:schemeClr val="bg1"/>
              </a:solidFill>
            </a:rPr>
            <a:t>with file checksum</a:t>
          </a:r>
          <a:endParaRPr lang="en-US" sz="1400" kern="1200" dirty="0">
            <a:solidFill>
              <a:schemeClr val="bg1"/>
            </a:solidFill>
          </a:endParaRPr>
        </a:p>
      </dsp:txBody>
      <dsp:txXfrm>
        <a:off x="551367" y="1413217"/>
        <a:ext cx="5317493" cy="1109672"/>
      </dsp:txXfrm>
    </dsp:sp>
    <dsp:sp modelId="{AC2EFB6D-8EA1-E644-86A1-65580E90AFF3}">
      <dsp:nvSpPr>
        <dsp:cNvPr id="0" name=""/>
        <dsp:cNvSpPr/>
      </dsp:nvSpPr>
      <dsp:spPr>
        <a:xfrm>
          <a:off x="1070839" y="2771726"/>
          <a:ext cx="6715096" cy="1178718"/>
        </a:xfrm>
        <a:prstGeom prst="roundRect">
          <a:avLst>
            <a:gd name="adj" fmla="val 10000"/>
          </a:avLst>
        </a:prstGeom>
        <a:solidFill>
          <a:schemeClr val="tx1"/>
        </a:solidFill>
        <a:ln w="2540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Third generation:  activity traps</a:t>
          </a:r>
        </a:p>
        <a:p>
          <a:pPr marL="114300" lvl="1" indent="-114300" algn="l" defTabSz="622300" rtl="0">
            <a:lnSpc>
              <a:spcPct val="90000"/>
            </a:lnSpc>
            <a:spcBef>
              <a:spcPct val="0"/>
            </a:spcBef>
            <a:spcAft>
              <a:spcPct val="15000"/>
            </a:spcAft>
            <a:buChar char="•"/>
          </a:pPr>
          <a:r>
            <a:rPr lang="en-US" sz="1400" b="1" kern="1200" dirty="0">
              <a:solidFill>
                <a:schemeClr val="bg1"/>
              </a:solidFill>
            </a:rPr>
            <a:t>Memory-resident programs that identify malware by its behavior rather than its structure</a:t>
          </a:r>
          <a:endParaRPr lang="en-US" sz="1400" kern="1200" dirty="0">
            <a:solidFill>
              <a:schemeClr val="bg1"/>
            </a:solidFill>
          </a:endParaRPr>
        </a:p>
      </dsp:txBody>
      <dsp:txXfrm>
        <a:off x="1105362" y="2806249"/>
        <a:ext cx="5325887" cy="1109672"/>
      </dsp:txXfrm>
    </dsp:sp>
    <dsp:sp modelId="{13F1E58B-65A0-384C-87AB-DB53A019CB12}">
      <dsp:nvSpPr>
        <dsp:cNvPr id="0" name=""/>
        <dsp:cNvSpPr/>
      </dsp:nvSpPr>
      <dsp:spPr>
        <a:xfrm>
          <a:off x="1542138" y="4136084"/>
          <a:ext cx="6897276" cy="1236063"/>
        </a:xfrm>
        <a:prstGeom prst="roundRect">
          <a:avLst>
            <a:gd name="adj" fmla="val 10000"/>
          </a:avLst>
        </a:prstGeom>
        <a:solidFill>
          <a:schemeClr val="tx1"/>
        </a:solidFill>
        <a:ln w="2540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Fourth generation:  full-featured protection</a:t>
          </a:r>
        </a:p>
        <a:p>
          <a:pPr marL="114300" lvl="1" indent="-114300" algn="l" defTabSz="622300" rtl="0">
            <a:lnSpc>
              <a:spcPct val="90000"/>
            </a:lnSpc>
            <a:spcBef>
              <a:spcPct val="0"/>
            </a:spcBef>
            <a:spcAft>
              <a:spcPct val="15000"/>
            </a:spcAft>
            <a:buChar char="•"/>
          </a:pPr>
          <a:r>
            <a:rPr lang="en-US" sz="1400" b="1" kern="1200" dirty="0">
              <a:solidFill>
                <a:schemeClr val="bg1"/>
              </a:solidFill>
            </a:rPr>
            <a:t>A range of anti-virus techniques used in conjunction: host-based, network-based, sandboxing-based</a:t>
          </a:r>
          <a:endParaRPr lang="en-US" sz="1400" kern="1200" dirty="0">
            <a:solidFill>
              <a:schemeClr val="bg1"/>
            </a:solidFill>
          </a:endParaRPr>
        </a:p>
      </dsp:txBody>
      <dsp:txXfrm>
        <a:off x="1578341" y="4172287"/>
        <a:ext cx="5460270" cy="1163657"/>
      </dsp:txXfrm>
    </dsp:sp>
    <dsp:sp modelId="{A85C3921-15A0-C549-9569-F89001426921}">
      <dsp:nvSpPr>
        <dsp:cNvPr id="0" name=""/>
        <dsp:cNvSpPr/>
      </dsp:nvSpPr>
      <dsp:spPr>
        <a:xfrm>
          <a:off x="5903383" y="888455"/>
          <a:ext cx="766167" cy="766167"/>
        </a:xfrm>
        <a:prstGeom prst="downArrow">
          <a:avLst>
            <a:gd name="adj1" fmla="val 55000"/>
            <a:gd name="adj2" fmla="val 45000"/>
          </a:avLst>
        </a:prstGeom>
        <a:solidFill>
          <a:schemeClr val="accent1"/>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6075771" y="888455"/>
        <a:ext cx="421391" cy="576541"/>
      </dsp:txXfrm>
    </dsp:sp>
    <dsp:sp modelId="{3CB918A4-7D15-6C48-8FC2-A2F2A79D93C2}">
      <dsp:nvSpPr>
        <dsp:cNvPr id="0" name=""/>
        <dsp:cNvSpPr/>
      </dsp:nvSpPr>
      <dsp:spPr>
        <a:xfrm>
          <a:off x="6465773" y="2281486"/>
          <a:ext cx="766167" cy="766167"/>
        </a:xfrm>
        <a:prstGeom prst="downArrow">
          <a:avLst>
            <a:gd name="adj1" fmla="val 55000"/>
            <a:gd name="adj2" fmla="val 45000"/>
          </a:avLst>
        </a:prstGeom>
        <a:solidFill>
          <a:schemeClr val="accent1"/>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6638161" y="2281486"/>
        <a:ext cx="421391" cy="576541"/>
      </dsp:txXfrm>
    </dsp:sp>
    <dsp:sp modelId="{26AF2E0D-887C-644F-B5C8-6BFDF633602B}">
      <dsp:nvSpPr>
        <dsp:cNvPr id="0" name=""/>
        <dsp:cNvSpPr/>
      </dsp:nvSpPr>
      <dsp:spPr>
        <a:xfrm>
          <a:off x="7019768" y="3674517"/>
          <a:ext cx="766167" cy="766167"/>
        </a:xfrm>
        <a:prstGeom prst="downArrow">
          <a:avLst>
            <a:gd name="adj1" fmla="val 55000"/>
            <a:gd name="adj2" fmla="val 45000"/>
          </a:avLst>
        </a:prstGeom>
        <a:solidFill>
          <a:schemeClr val="accent1"/>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192156" y="3674517"/>
        <a:ext cx="421391" cy="57654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1" name="Rectangle 3"/>
          <p:cNvSpPr>
            <a:spLocks noGrp="1" noChangeArrowheads="1"/>
          </p:cNvSpPr>
          <p:nvPr>
            <p:ph type="dt" idx="1"/>
          </p:nvPr>
        </p:nvSpPr>
        <p:spPr bwMode="auto">
          <a:xfrm>
            <a:off x="3850443"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50443"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F01EA8-8A05-4B44-9488-279E78AAD254}" type="slidenum">
              <a:rPr lang="en-AU"/>
              <a:pPr/>
              <a:t>‹#›</a:t>
            </a:fld>
            <a:endParaRPr lang="en-AU"/>
          </a:p>
        </p:txBody>
      </p:sp>
    </p:spTree>
    <p:extLst>
      <p:ext uri="{BB962C8B-B14F-4D97-AF65-F5344CB8AC3E}">
        <p14:creationId xmlns:p14="http://schemas.microsoft.com/office/powerpoint/2010/main" val="907889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200" b="0" dirty="0">
                <a:latin typeface="Arial" charset="0"/>
                <a:ea typeface="ＭＳ Ｐゴシック" pitchFamily="-65" charset="-128"/>
              </a:rPr>
              <a:t>This chapter examines the wide spectrum of malware threats and countermeasures.</a:t>
            </a:r>
          </a:p>
          <a:p>
            <a:pPr eaLnBrk="1" hangingPunct="1"/>
            <a:r>
              <a:rPr lang="en-US" sz="1200" b="0" dirty="0">
                <a:latin typeface="Arial" charset="0"/>
                <a:ea typeface="ＭＳ Ｐゴシック" pitchFamily="-65" charset="-128"/>
              </a:rPr>
              <a:t>We begin with a survey of various types of malware, and offer a broad</a:t>
            </a:r>
          </a:p>
          <a:p>
            <a:pPr eaLnBrk="1" hangingPunct="1"/>
            <a:r>
              <a:rPr lang="en-US" sz="1200" b="0" dirty="0">
                <a:latin typeface="Arial" charset="0"/>
                <a:ea typeface="ＭＳ Ｐゴシック" pitchFamily="-65" charset="-128"/>
              </a:rPr>
              <a:t>classification based first on the means malware uses to spread or propagate , and</a:t>
            </a:r>
          </a:p>
          <a:p>
            <a:pPr eaLnBrk="1" hangingPunct="1"/>
            <a:r>
              <a:rPr lang="en-US" sz="1200" b="0" dirty="0">
                <a:latin typeface="Arial" charset="0"/>
                <a:ea typeface="ＭＳ Ｐゴシック" pitchFamily="-65" charset="-128"/>
              </a:rPr>
              <a:t>then on the variety of actions or payloads used once the malware has reached a</a:t>
            </a:r>
          </a:p>
          <a:p>
            <a:pPr eaLnBrk="1" hangingPunct="1"/>
            <a:r>
              <a:rPr lang="en-US" sz="1200" b="0" dirty="0">
                <a:latin typeface="Arial" charset="0"/>
                <a:ea typeface="ＭＳ Ｐゴシック" pitchFamily="-65" charset="-128"/>
              </a:rPr>
              <a:t>target. Propagation mechanisms include those used by viruses, worms, and Trojans.</a:t>
            </a:r>
          </a:p>
          <a:p>
            <a:pPr eaLnBrk="1" hangingPunct="1"/>
            <a:r>
              <a:rPr lang="en-US" sz="1200" b="0" dirty="0">
                <a:latin typeface="Arial" charset="0"/>
                <a:ea typeface="ＭＳ Ｐゴシック" pitchFamily="-65" charset="-128"/>
              </a:rPr>
              <a:t>Payloads include system corruption, bots, phishing, spyware, and rootkits. The</a:t>
            </a:r>
          </a:p>
          <a:p>
            <a:pPr eaLnBrk="1" hangingPunct="1"/>
            <a:r>
              <a:rPr lang="en-US" sz="1200" b="0" dirty="0">
                <a:latin typeface="Arial" charset="0"/>
                <a:ea typeface="ＭＳ Ｐゴシック" pitchFamily="-65" charset="-128"/>
              </a:rPr>
              <a:t>discussion concludes with a review of countermeasure approaches.</a:t>
            </a:r>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400378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10</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[AYCO06] states that a computer virus has three parts. More generally, many</a:t>
            </a:r>
          </a:p>
          <a:p>
            <a:pPr eaLnBrk="1" hangingPunct="1"/>
            <a:r>
              <a:rPr lang="en-US" b="0" dirty="0">
                <a:latin typeface="Arial" charset="0"/>
                <a:ea typeface="ＭＳ Ｐゴシック" pitchFamily="-65" charset="-128"/>
              </a:rPr>
              <a:t>contemporary types of malware also include one or more variants of each of these</a:t>
            </a:r>
          </a:p>
          <a:p>
            <a:pPr eaLnBrk="1" hangingPunct="1"/>
            <a:r>
              <a:rPr lang="en-US" b="0" dirty="0">
                <a:latin typeface="Arial" charset="0"/>
                <a:ea typeface="ＭＳ Ｐゴシック" pitchFamily="-65" charset="-128"/>
              </a:rPr>
              <a:t>components: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Infection mechanism : The means by which a virus spreads or propagates,</a:t>
            </a:r>
          </a:p>
          <a:p>
            <a:pPr eaLnBrk="1" hangingPunct="1"/>
            <a:r>
              <a:rPr lang="en-US" b="0" dirty="0">
                <a:latin typeface="Arial" charset="0"/>
                <a:ea typeface="ＭＳ Ｐゴシック" pitchFamily="-65" charset="-128"/>
              </a:rPr>
              <a:t>enabling it to replicate. The mechanism is also referred to as the infection</a:t>
            </a:r>
          </a:p>
          <a:p>
            <a:pPr eaLnBrk="1" hangingPunct="1"/>
            <a:r>
              <a:rPr lang="en-US" b="0" dirty="0">
                <a:latin typeface="Arial" charset="0"/>
                <a:ea typeface="ＭＳ Ｐゴシック" pitchFamily="-65" charset="-128"/>
              </a:rPr>
              <a:t>vector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Trigger: The event or condition that determines when the payload is activated</a:t>
            </a:r>
          </a:p>
          <a:p>
            <a:pPr eaLnBrk="1" hangingPunct="1"/>
            <a:r>
              <a:rPr lang="en-US" b="0" dirty="0">
                <a:latin typeface="Arial" charset="0"/>
                <a:ea typeface="ＭＳ Ｐゴシック" pitchFamily="-65" charset="-128"/>
              </a:rPr>
              <a:t>or delivered, sometimes known as a logic bomb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Payload: What the virus does, besides spreading. The payload may involve</a:t>
            </a:r>
          </a:p>
          <a:p>
            <a:pPr eaLnBrk="1" hangingPunct="1"/>
            <a:r>
              <a:rPr lang="en-US" b="0" dirty="0">
                <a:latin typeface="Arial" charset="0"/>
                <a:ea typeface="ＭＳ Ｐゴシック" pitchFamily="-65" charset="-128"/>
              </a:rPr>
              <a:t>damage or may involve benign but noticeable activity.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58881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eaLnBrk="1" hangingPunct="1">
              <a:lnSpc>
                <a:spcPct val="90000"/>
              </a:lnSpc>
            </a:pPr>
            <a:r>
              <a:rPr lang="en-US" sz="1100" b="0" dirty="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Dormant phase: The virus is idle. The virus will eventually be activated by</a:t>
            </a:r>
          </a:p>
          <a:p>
            <a:pPr eaLnBrk="1" hangingPunct="1">
              <a:lnSpc>
                <a:spcPct val="90000"/>
              </a:lnSpc>
            </a:pPr>
            <a:r>
              <a:rPr lang="en-US" sz="1100" b="0" dirty="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Propagation phase: The virus places a copy of itself into other programs or</a:t>
            </a:r>
          </a:p>
          <a:p>
            <a:pPr eaLnBrk="1" hangingPunct="1">
              <a:lnSpc>
                <a:spcPct val="90000"/>
              </a:lnSpc>
            </a:pPr>
            <a:r>
              <a:rPr lang="en-US" sz="1100" b="0" dirty="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a:latin typeface="Arial" charset="0"/>
                <a:ea typeface="ＭＳ Ｐゴシック" pitchFamily="-65" charset="-128"/>
              </a:rPr>
              <a:t>phase.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Triggering phase: The virus is activated to perform the function for which it</a:t>
            </a:r>
          </a:p>
          <a:p>
            <a:pPr eaLnBrk="1" hangingPunct="1">
              <a:lnSpc>
                <a:spcPct val="90000"/>
              </a:lnSpc>
            </a:pPr>
            <a:r>
              <a:rPr lang="en-US" sz="1100" b="0" dirty="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a:latin typeface="Arial" charset="0"/>
                <a:ea typeface="ＭＳ Ｐゴシック" pitchFamily="-65" charset="-128"/>
              </a:rPr>
              <a:t>this copy of the virus has made copies of itself.</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Execution phase: The function is performed. The function may be harmless,</a:t>
            </a:r>
          </a:p>
          <a:p>
            <a:pPr eaLnBrk="1" hangingPunct="1">
              <a:lnSpc>
                <a:spcPct val="90000"/>
              </a:lnSpc>
            </a:pPr>
            <a:r>
              <a:rPr lang="en-US" sz="1100" b="0" dirty="0">
                <a:latin typeface="Arial" charset="0"/>
                <a:ea typeface="ＭＳ Ｐゴシック" pitchFamily="-65" charset="-128"/>
              </a:rPr>
              <a:t>such as a message on the screen, or damaging, such as the destruction of</a:t>
            </a:r>
          </a:p>
          <a:p>
            <a:pPr eaLnBrk="1" hangingPunct="1">
              <a:lnSpc>
                <a:spcPct val="90000"/>
              </a:lnSpc>
            </a:pPr>
            <a:r>
              <a:rPr lang="en-US" sz="1100" b="0" dirty="0">
                <a:latin typeface="Arial" charset="0"/>
                <a:ea typeface="ＭＳ Ｐゴシック" pitchFamily="-65" charset="-128"/>
              </a:rPr>
              <a:t>programs and data files.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11</a:t>
            </a:fld>
            <a:endParaRPr lang="en-AU"/>
          </a:p>
        </p:txBody>
      </p:sp>
    </p:spTree>
    <p:extLst>
      <p:ext uri="{BB962C8B-B14F-4D97-AF65-F5344CB8AC3E}">
        <p14:creationId xmlns:p14="http://schemas.microsoft.com/office/powerpoint/2010/main" val="115068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5F3090-86B3-4DDD-A375-1755D7109FE9}" type="slidenum">
              <a:rPr lang="en-AU"/>
              <a:pPr/>
              <a:t>12</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traditional, machine executable code, virus can</a:t>
            </a:r>
          </a:p>
          <a:p>
            <a:pPr eaLnBrk="1" hangingPunct="1"/>
            <a:r>
              <a:rPr lang="en-US" dirty="0">
                <a:latin typeface="Arial" charset="0"/>
                <a:ea typeface="ＭＳ Ｐゴシック" pitchFamily="-65" charset="-128"/>
              </a:rPr>
              <a:t>be prepended or </a:t>
            </a:r>
            <a:r>
              <a:rPr lang="en-US" dirty="0" err="1">
                <a:latin typeface="Arial" charset="0"/>
                <a:ea typeface="ＭＳ Ｐゴシック" pitchFamily="-65" charset="-128"/>
              </a:rPr>
              <a:t>postpended</a:t>
            </a:r>
            <a:r>
              <a:rPr lang="en-US" dirty="0">
                <a:latin typeface="Arial" charset="0"/>
                <a:ea typeface="ＭＳ Ｐゴシック" pitchFamily="-65" charset="-128"/>
              </a:rPr>
              <a:t> to some executable program, or it can be embedded</a:t>
            </a:r>
          </a:p>
          <a:p>
            <a:pPr eaLnBrk="1" hangingPunct="1"/>
            <a:r>
              <a:rPr lang="en-US" dirty="0">
                <a:latin typeface="Arial" charset="0"/>
                <a:ea typeface="ＭＳ Ｐゴシック" pitchFamily="-65" charset="-128"/>
              </a:rPr>
              <a:t>into it in some other fashion. The key to its operation is that the infected program,</a:t>
            </a:r>
          </a:p>
          <a:p>
            <a:pPr eaLnBrk="1" hangingPunct="1"/>
            <a:r>
              <a:rPr lang="en-US" dirty="0">
                <a:latin typeface="Arial" charset="0"/>
                <a:ea typeface="ＭＳ Ｐゴシック" pitchFamily="-65" charset="-128"/>
              </a:rPr>
              <a:t>when invoked, will first execute the virus code and then execute the original code</a:t>
            </a:r>
          </a:p>
          <a:p>
            <a:pPr eaLnBrk="1" hangingPunct="1"/>
            <a:r>
              <a:rPr lang="en-US" dirty="0">
                <a:latin typeface="Arial" charset="0"/>
                <a:ea typeface="ＭＳ Ｐゴシック" pitchFamily="-65" charset="-128"/>
              </a:rPr>
              <a:t>of the program.</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very general depiction of virus structure is shown in Figure 6.1a. In this case,</a:t>
            </a:r>
          </a:p>
          <a:p>
            <a:pPr eaLnBrk="1" hangingPunct="1"/>
            <a:r>
              <a:rPr lang="en-US" dirty="0">
                <a:latin typeface="Arial" charset="0"/>
                <a:ea typeface="ＭＳ Ｐゴシック" pitchFamily="-65" charset="-128"/>
              </a:rPr>
              <a:t> the virus code, V, is</a:t>
            </a:r>
            <a:r>
              <a:rPr lang="en-US" baseline="0" dirty="0">
                <a:latin typeface="Arial" charset="0"/>
                <a:ea typeface="ＭＳ Ｐゴシック" pitchFamily="-65" charset="-128"/>
              </a:rPr>
              <a:t> </a:t>
            </a:r>
            <a:r>
              <a:rPr lang="en-US" dirty="0">
                <a:latin typeface="Arial" charset="0"/>
                <a:ea typeface="ＭＳ Ｐゴシック" pitchFamily="-65" charset="-128"/>
              </a:rPr>
              <a:t>prepended to infected programs,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is assumed that the entry point to the program, when invoked, is the main action block.</a:t>
            </a:r>
          </a:p>
          <a:p>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infected program begins with the virus code and works as follows. The</a:t>
            </a:r>
          </a:p>
          <a:p>
            <a:pPr eaLnBrk="1" hangingPunct="1"/>
            <a:r>
              <a:rPr lang="en-US" dirty="0">
                <a:latin typeface="Arial" charset="0"/>
                <a:ea typeface="ＭＳ Ｐゴシック" pitchFamily="-65" charset="-128"/>
              </a:rPr>
              <a:t>first line of code is a jump to the main virus program. The second line is a special</a:t>
            </a:r>
          </a:p>
          <a:p>
            <a:pPr eaLnBrk="1" hangingPunct="1"/>
            <a:r>
              <a:rPr lang="en-US" dirty="0">
                <a:latin typeface="Arial" charset="0"/>
                <a:ea typeface="ＭＳ Ｐゴシック" pitchFamily="-65" charset="-128"/>
              </a:rPr>
              <a:t>marker that is used by the virus to determine whether or not a potential victim</a:t>
            </a:r>
          </a:p>
          <a:p>
            <a:pPr eaLnBrk="1" hangingPunct="1"/>
            <a:r>
              <a:rPr lang="en-US" dirty="0">
                <a:latin typeface="Arial" charset="0"/>
                <a:ea typeface="ＭＳ Ｐゴシック" pitchFamily="-65" charset="-128"/>
              </a:rPr>
              <a:t>program has already been infected with this virus. When the program is invoked,</a:t>
            </a:r>
          </a:p>
          <a:p>
            <a:pPr eaLnBrk="1" hangingPunct="1"/>
            <a:r>
              <a:rPr lang="en-US" dirty="0">
                <a:latin typeface="Arial" charset="0"/>
                <a:ea typeface="ＭＳ Ｐゴシック" pitchFamily="-65" charset="-128"/>
              </a:rPr>
              <a:t>control is immediately transferred to the main virus program. The virus program</a:t>
            </a:r>
          </a:p>
          <a:p>
            <a:pPr eaLnBrk="1" hangingPunct="1"/>
            <a:r>
              <a:rPr lang="en-US" dirty="0">
                <a:latin typeface="Arial" charset="0"/>
                <a:ea typeface="ＭＳ Ｐゴシック" pitchFamily="-65" charset="-128"/>
              </a:rPr>
              <a:t>may first seek out uninfected executable files and infect them. Next, the virus may</a:t>
            </a:r>
          </a:p>
          <a:p>
            <a:pPr eaLnBrk="1" hangingPunct="1"/>
            <a:r>
              <a:rPr lang="en-US" dirty="0">
                <a:latin typeface="Arial" charset="0"/>
                <a:ea typeface="ＭＳ Ｐゴシック" pitchFamily="-65" charset="-128"/>
              </a:rPr>
              <a:t>execute its payload if the required trigger conditions, if any, are met. Finally, the</a:t>
            </a:r>
          </a:p>
          <a:p>
            <a:pPr eaLnBrk="1" hangingPunct="1"/>
            <a:r>
              <a:rPr lang="en-US" dirty="0">
                <a:latin typeface="Arial" charset="0"/>
                <a:ea typeface="ＭＳ Ｐゴシック" pitchFamily="-65" charset="-128"/>
              </a:rPr>
              <a:t>virus transfers control to the original program. If the infection phase of the program</a:t>
            </a:r>
          </a:p>
          <a:p>
            <a:pPr eaLnBrk="1" hangingPunct="1"/>
            <a:r>
              <a:rPr lang="en-US" dirty="0">
                <a:latin typeface="Arial" charset="0"/>
                <a:ea typeface="ＭＳ Ｐゴシック" pitchFamily="-65" charset="-128"/>
              </a:rPr>
              <a:t>is reasonably rapid, a user is unlikely to notice any difference between the execution</a:t>
            </a:r>
          </a:p>
          <a:p>
            <a:pPr eaLnBrk="1" hangingPunct="1"/>
            <a:r>
              <a:rPr lang="en-US" dirty="0">
                <a:latin typeface="Arial" charset="0"/>
                <a:ea typeface="ＭＳ Ｐゴシック" pitchFamily="-65" charset="-128"/>
              </a:rPr>
              <a:t>of an infected and an uninfected program.</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15093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2DE6869-C9C6-4578-8028-B9AE0B234EEB}" type="slidenum">
              <a:rPr lang="en-AU"/>
              <a:pPr/>
              <a:t>14</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virus such as the one just described is easily detected because an infected</a:t>
            </a:r>
          </a:p>
          <a:p>
            <a:pPr eaLnBrk="1" hangingPunct="1"/>
            <a:r>
              <a:rPr lang="en-US" dirty="0">
                <a:latin typeface="Arial" charset="0"/>
                <a:ea typeface="ＭＳ Ｐゴシック" pitchFamily="-65" charset="-128"/>
              </a:rPr>
              <a:t>version of a program is longer than the corresponding uninfected one. A way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thwart such a simple means of detecting a virus is to compress the executable file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both the infected and uninfected versions are of identical length. Figure 6.1b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shows in general terms the logic required. The key lines in this virus are labeled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times, and Figure 6.2 illustrates the 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this example, the virus does nothing other than propagate. As previously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mentioned, the virus may also include one or more payloads.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a virus has gained entry to a system by infecting a single program, it is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position to potentially infect some or all other executable files on that system when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infected program executes, depending on the access permissions the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has. Thus, viral infection can be completely prevented by blocking the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gaining entry in the first place. Unfortunately, prevention is extraordinarily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difficult because a virus can be part of any program outside a system. Thus, unless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is content to take an absolutely bare piece of iron and write all one’s own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application programs, one is vulnerable. Many forms of infection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blocked by denying normal users the right to modify programs on the system.</a:t>
            </a:r>
            <a:endParaRPr lang="en-US" dirty="0">
              <a:latin typeface="Arial" charset="0"/>
              <a:ea typeface="ＭＳ Ｐゴシック" pitchFamily="-65" charset="-128"/>
            </a:endParaRPr>
          </a:p>
        </p:txBody>
      </p:sp>
    </p:spTree>
    <p:extLst>
      <p:ext uri="{BB962C8B-B14F-4D97-AF65-F5344CB8AC3E}">
        <p14:creationId xmlns:p14="http://schemas.microsoft.com/office/powerpoint/2010/main" val="530931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0531331-62FD-4E09-851E-39996F4E17C3}" type="slidenum">
              <a:rPr lang="en-AU"/>
              <a:pPr/>
              <a:t>15</a:t>
            </a:fld>
            <a:endParaRPr lang="en-A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has been a continuous arms race between virus writers and writers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 virus software since viruses first appeared. As effective countermeasures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developed for existing types of viruses, newer types are developed. There is no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or universally agreed upon classification scheme for viruses. In this section,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follow [AYCO06] and classify viruses along two orthogonal axes: the type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 the virus tries to infect and the method the virus uses to conceal itself from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by users and anti-virus software.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virus classification by target includes the following categories: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Boot sector infector:  Infects a master boot record or boot record and spreads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system is booted from the disk containing the virus.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File infector:  Infects files that the operating system or shell consider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executable.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Macro virus:  Infects files with macro or scripting code that is interpreted by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Multipartite virus:  Infects files in multiple ways. Typically, the multipartite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 is capable of infecting multiple types of files, so that virus eradication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must deal with all of the possible sites of infection.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virus classification by concealment strategy includes the following categories: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Encrypted virus:  A form of virus that uses encryption to obscure it’s content.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portion of the virus creates a random encryption key and encrypts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remainder of the virus. The key is stored with the virus. When an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is invoked, the virus uses the stored random key to decrypt the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the virus replicates, a different random key is selected. Because the bulk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virus is encrypted with a different key for each instance, there is no constant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bit pattern to observe.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Stealth virus : A form of virus explicitly designed to hide itself from detection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anti-virus software. Thus, the entire virus, not just a payload is hidden.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use code mutation, compression, or rootkit techniques to achieve this.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Polymorphic virus:  A form of virus that creates copies during replication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functionally equivalent but have distinctly different bit patterns, in order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defeat programs that scan for viruses. In this case, the “signature”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 will vary with each copy. To achieve this variation, the virus may randomly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insert superfluous instructions or interchange the order of independent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instructions. A more effective approach is to use encryption. The strategy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encryption virus is followed. The portion of the virus that is responsible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generating keys and performing encryption/decryption is referred to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mutation engine . The mutation engine itself is altered with each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Metamorphic virus:  As with a polymorphic virus, a metamorphic virus mutates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every infection. The difference is that a metamorphic virus rewrites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itself completely at each iteration, using multiple transformation techniques, increasing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difficulty of detection. Metamorphic viruses may change their behavior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well as their appearance.</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411351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12043D7-8623-425F-AF3A-635A5149D4E8}" type="slidenum">
              <a:rPr lang="en-AU"/>
              <a:pPr/>
              <a:t>19</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In the mid-1990s, macro or scripting code viruses became by far the most prevalent</a:t>
            </a:r>
          </a:p>
          <a:p>
            <a:pPr eaLnBrk="1" hangingPunct="1"/>
            <a:r>
              <a:rPr lang="en-US" b="0" dirty="0">
                <a:latin typeface="Arial" charset="0"/>
                <a:ea typeface="ＭＳ Ｐゴシック" pitchFamily="-65" charset="-128"/>
              </a:rPr>
              <a:t>type of virus. Macro viruses infect scripting code used to support active content in</a:t>
            </a:r>
          </a:p>
          <a:p>
            <a:pPr eaLnBrk="1" hangingPunct="1"/>
            <a:r>
              <a:rPr lang="en-US" b="0" dirty="0">
                <a:latin typeface="Arial" charset="0"/>
                <a:ea typeface="ＭＳ Ｐゴシック" pitchFamily="-65" charset="-128"/>
              </a:rPr>
              <a:t>a variety of user document types. Macro viruses are particularly threatening for a</a:t>
            </a:r>
          </a:p>
          <a:p>
            <a:pPr eaLnBrk="1" hangingPunct="1"/>
            <a:r>
              <a:rPr lang="en-US" b="0" dirty="0">
                <a:latin typeface="Arial" charset="0"/>
                <a:ea typeface="ＭＳ Ｐゴシック" pitchFamily="-65" charset="-128"/>
              </a:rPr>
              <a:t>number of reasons: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A macro virus is platform independent. Many macro viruses infect active</a:t>
            </a:r>
          </a:p>
          <a:p>
            <a:pPr eaLnBrk="1" hangingPunct="1"/>
            <a:r>
              <a:rPr lang="en-US" b="0" dirty="0">
                <a:latin typeface="Arial" charset="0"/>
                <a:ea typeface="ＭＳ Ｐゴシック" pitchFamily="-65" charset="-128"/>
              </a:rPr>
              <a:t>content in commonly used applications, such as macros in Microsoft Word</a:t>
            </a:r>
          </a:p>
          <a:p>
            <a:pPr eaLnBrk="1" hangingPunct="1"/>
            <a:r>
              <a:rPr lang="en-US" b="0" dirty="0">
                <a:latin typeface="Arial" charset="0"/>
                <a:ea typeface="ＭＳ Ｐゴシック" pitchFamily="-65" charset="-128"/>
              </a:rPr>
              <a:t>documents or other Microsoft Office documents, or scripting code in Adobe</a:t>
            </a:r>
          </a:p>
          <a:p>
            <a:pPr eaLnBrk="1" hangingPunct="1"/>
            <a:r>
              <a:rPr lang="en-US" b="0" dirty="0">
                <a:latin typeface="Arial" charset="0"/>
                <a:ea typeface="ＭＳ Ｐゴシック" pitchFamily="-65" charset="-128"/>
              </a:rPr>
              <a:t>PDF documents. Any hardware platform and operating system that supports</a:t>
            </a:r>
          </a:p>
          <a:p>
            <a:pPr eaLnBrk="1" hangingPunct="1"/>
            <a:r>
              <a:rPr lang="en-US" b="0" dirty="0">
                <a:latin typeface="Arial" charset="0"/>
                <a:ea typeface="ＭＳ Ｐゴシック" pitchFamily="-65" charset="-128"/>
              </a:rPr>
              <a:t>these applications can be infected.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Macro viruses infect documents, not executable portions of code. Most of the</a:t>
            </a:r>
          </a:p>
          <a:p>
            <a:pPr eaLnBrk="1" hangingPunct="1"/>
            <a:r>
              <a:rPr lang="en-US" b="0" dirty="0">
                <a:latin typeface="Arial" charset="0"/>
                <a:ea typeface="ＭＳ Ｐゴシック" pitchFamily="-65" charset="-128"/>
              </a:rPr>
              <a:t>information introduced onto a computer system is in the form of documents</a:t>
            </a:r>
          </a:p>
          <a:p>
            <a:pPr eaLnBrk="1" hangingPunct="1"/>
            <a:r>
              <a:rPr lang="en-US" b="0" dirty="0">
                <a:latin typeface="Arial" charset="0"/>
                <a:ea typeface="ＭＳ Ｐゴシック" pitchFamily="-65" charset="-128"/>
              </a:rPr>
              <a:t>rather than programs.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Macro viruses are easily spread, as the documents they exploit are shared in</a:t>
            </a:r>
          </a:p>
          <a:p>
            <a:pPr eaLnBrk="1" hangingPunct="1"/>
            <a:r>
              <a:rPr lang="en-US" b="0" dirty="0">
                <a:latin typeface="Arial" charset="0"/>
                <a:ea typeface="ＭＳ Ｐゴシック" pitchFamily="-65" charset="-128"/>
              </a:rPr>
              <a:t>normal use. A very common method is by electronic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4. Because macro viruses infect user documents rather than system programs,</a:t>
            </a:r>
          </a:p>
          <a:p>
            <a:pPr eaLnBrk="1" hangingPunct="1"/>
            <a:r>
              <a:rPr lang="en-US" b="0" dirty="0">
                <a:latin typeface="Arial" charset="0"/>
                <a:ea typeface="ＭＳ Ｐゴシック" pitchFamily="-65" charset="-128"/>
              </a:rPr>
              <a:t>traditional file system access controls are of limited use in preventing their</a:t>
            </a:r>
          </a:p>
          <a:p>
            <a:pPr eaLnBrk="1" hangingPunct="1"/>
            <a:r>
              <a:rPr lang="en-US" b="0" dirty="0">
                <a:latin typeface="Arial" charset="0"/>
                <a:ea typeface="ＭＳ Ｐゴシック" pitchFamily="-65" charset="-128"/>
              </a:rPr>
              <a:t>spread, since users are expected to modify them.</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Macro viruses take advantage of support for active content using a scripting or</a:t>
            </a:r>
          </a:p>
          <a:p>
            <a:pPr eaLnBrk="1" hangingPunct="1"/>
            <a:r>
              <a:rPr lang="en-US" b="0" dirty="0">
                <a:latin typeface="Arial" charset="0"/>
                <a:ea typeface="ＭＳ Ｐゴシック" pitchFamily="-65" charset="-128"/>
              </a:rPr>
              <a:t>macro language, embedded in a word processing document or other type of file.</a:t>
            </a:r>
          </a:p>
          <a:p>
            <a:pPr eaLnBrk="1" hangingPunct="1"/>
            <a:r>
              <a:rPr lang="en-US" b="0" dirty="0">
                <a:latin typeface="Arial" charset="0"/>
                <a:ea typeface="ＭＳ Ｐゴシック" pitchFamily="-65" charset="-128"/>
              </a:rPr>
              <a:t>Typically, users employ macros to automate repetitive tasks and thereby save keystrokes.</a:t>
            </a:r>
          </a:p>
          <a:p>
            <a:pPr eaLnBrk="1" hangingPunct="1"/>
            <a:r>
              <a:rPr lang="en-US" b="0" dirty="0">
                <a:latin typeface="Arial" charset="0"/>
                <a:ea typeface="ＭＳ Ｐゴシック" pitchFamily="-65" charset="-128"/>
              </a:rPr>
              <a:t>They are also used to support dynamic content, form validation, and other</a:t>
            </a:r>
          </a:p>
          <a:p>
            <a:pPr eaLnBrk="1" hangingPunct="1"/>
            <a:r>
              <a:rPr lang="en-US" b="0" dirty="0">
                <a:latin typeface="Arial" charset="0"/>
                <a:ea typeface="ＭＳ Ｐゴシック" pitchFamily="-65" charset="-128"/>
              </a:rPr>
              <a:t>useful tasks associated with these documents.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Successive releases of MS Office products provide increased protection</a:t>
            </a:r>
          </a:p>
          <a:p>
            <a:pPr eaLnBrk="1" hangingPunct="1"/>
            <a:r>
              <a:rPr lang="en-US" b="0" dirty="0">
                <a:latin typeface="Arial" charset="0"/>
                <a:ea typeface="ＭＳ Ｐゴシック" pitchFamily="-65" charset="-128"/>
              </a:rPr>
              <a:t>against macro viruses. For example, Microsoft offers an optional Macro Virus</a:t>
            </a:r>
          </a:p>
          <a:p>
            <a:pPr eaLnBrk="1" hangingPunct="1"/>
            <a:r>
              <a:rPr lang="en-US" b="0" dirty="0">
                <a:latin typeface="Arial" charset="0"/>
                <a:ea typeface="ＭＳ Ｐゴシック" pitchFamily="-65" charset="-128"/>
              </a:rPr>
              <a:t>Protection tool that detects suspicious Word files and alerts the customer to the</a:t>
            </a:r>
          </a:p>
          <a:p>
            <a:pPr eaLnBrk="1" hangingPunct="1"/>
            <a:r>
              <a:rPr lang="en-US" b="0" dirty="0">
                <a:latin typeface="Arial" charset="0"/>
                <a:ea typeface="ＭＳ Ｐゴシック" pitchFamily="-65" charset="-128"/>
              </a:rPr>
              <a:t>potential risk of opening a file with macros. Various anti-virus product vendors</a:t>
            </a:r>
          </a:p>
          <a:p>
            <a:pPr eaLnBrk="1" hangingPunct="1"/>
            <a:r>
              <a:rPr lang="en-US" b="0" dirty="0">
                <a:latin typeface="Arial" charset="0"/>
                <a:ea typeface="ＭＳ Ｐゴシック" pitchFamily="-65" charset="-128"/>
              </a:rPr>
              <a:t>have also developed tools to detect and remove macro viruses. As in other types of</a:t>
            </a:r>
          </a:p>
          <a:p>
            <a:pPr eaLnBrk="1" hangingPunct="1"/>
            <a:r>
              <a:rPr lang="en-US" b="0" dirty="0">
                <a:latin typeface="Arial" charset="0"/>
                <a:ea typeface="ＭＳ Ｐゴシック" pitchFamily="-65" charset="-128"/>
              </a:rPr>
              <a:t>viruses, the arms race continues in the field of macro viruses, but they no longer are</a:t>
            </a:r>
          </a:p>
          <a:p>
            <a:pPr eaLnBrk="1" hangingPunct="1"/>
            <a:r>
              <a:rPr lang="en-US" b="0" dirty="0">
                <a:latin typeface="Arial" charset="0"/>
                <a:ea typeface="ＭＳ Ｐゴシック" pitchFamily="-65" charset="-128"/>
              </a:rPr>
              <a:t>the predominant virus threat.</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Another possible host for macro virus–style malware is in Adobe’s PDF documents.</a:t>
            </a:r>
          </a:p>
          <a:p>
            <a:pPr eaLnBrk="1" hangingPunct="1"/>
            <a:r>
              <a:rPr lang="en-US" b="0" dirty="0">
                <a:latin typeface="Arial" charset="0"/>
                <a:ea typeface="ＭＳ Ｐゴシック" pitchFamily="-65" charset="-128"/>
              </a:rPr>
              <a:t>These can support a range of embedded components, including </a:t>
            </a:r>
            <a:r>
              <a:rPr lang="en-US" b="0" dirty="0" err="1">
                <a:latin typeface="Arial" charset="0"/>
                <a:ea typeface="ＭＳ Ｐゴシック" pitchFamily="-65" charset="-128"/>
              </a:rPr>
              <a:t>Javascript</a:t>
            </a:r>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and other types of scripting code. Although recent PDF viewers include measures to</a:t>
            </a:r>
          </a:p>
          <a:p>
            <a:pPr eaLnBrk="1" hangingPunct="1"/>
            <a:r>
              <a:rPr lang="en-US" b="0" dirty="0">
                <a:latin typeface="Arial" charset="0"/>
                <a:ea typeface="ＭＳ Ｐゴシック" pitchFamily="-65" charset="-128"/>
              </a:rPr>
              <a:t>warn users when such code is run, the message the user is shown can be manipulated</a:t>
            </a:r>
          </a:p>
          <a:p>
            <a:pPr eaLnBrk="1" hangingPunct="1"/>
            <a:r>
              <a:rPr lang="en-US" b="0" dirty="0">
                <a:latin typeface="Arial" charset="0"/>
                <a:ea typeface="ＭＳ Ｐゴシック" pitchFamily="-65" charset="-128"/>
              </a:rPr>
              <a:t>to trick them into permitting its execution. If this occurs, the code could potentially</a:t>
            </a:r>
          </a:p>
          <a:p>
            <a:pPr eaLnBrk="1" hangingPunct="1"/>
            <a:r>
              <a:rPr lang="en-US" b="0" dirty="0">
                <a:latin typeface="Arial" charset="0"/>
                <a:ea typeface="ＭＳ Ｐゴシック" pitchFamily="-65" charset="-128"/>
              </a:rPr>
              <a:t>act as a virus to infect other PDF documents the user can access on their system.</a:t>
            </a:r>
          </a:p>
          <a:p>
            <a:pPr eaLnBrk="1" hangingPunct="1"/>
            <a:r>
              <a:rPr lang="en-US" b="0" dirty="0">
                <a:latin typeface="Arial" charset="0"/>
                <a:ea typeface="ＭＳ Ｐゴシック" pitchFamily="-65" charset="-128"/>
              </a:rPr>
              <a:t>Alternatively, it can install a Trojan, or act as a worm, as we discuss later [STEV11].</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079565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64C3111-AC3A-4D49-969B-416BE39DD9F2}" type="slidenum">
              <a:rPr lang="en-AU"/>
              <a:pPr/>
              <a:t>20</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The next category of malware propagation concerns the exploit of software</a:t>
            </a:r>
          </a:p>
          <a:p>
            <a:pPr eaLnBrk="1" hangingPunct="1"/>
            <a:r>
              <a:rPr lang="en-US" dirty="0">
                <a:latin typeface="Arial" charset="0"/>
                <a:ea typeface="ＭＳ Ｐゴシック" pitchFamily="-65" charset="-128"/>
              </a:rPr>
              <a:t>vulnerabilities, such as those we discuss in Chapters 10 and 11 , which are commonly</a:t>
            </a:r>
          </a:p>
          <a:p>
            <a:pPr eaLnBrk="1" hangingPunct="1"/>
            <a:r>
              <a:rPr lang="en-US" dirty="0">
                <a:latin typeface="Arial" charset="0"/>
                <a:ea typeface="ＭＳ Ｐゴシック" pitchFamily="-65" charset="-128"/>
              </a:rPr>
              <a:t>exploited by computer worms. A worm is a program that actively seeks out</a:t>
            </a:r>
          </a:p>
          <a:p>
            <a:pPr eaLnBrk="1" hangingPunct="1"/>
            <a:r>
              <a:rPr lang="en-US" dirty="0">
                <a:latin typeface="Arial" charset="0"/>
                <a:ea typeface="ＭＳ Ｐゴシック" pitchFamily="-65" charset="-128"/>
              </a:rPr>
              <a:t>more machines to infect, and then each infected machine serves as an automated</a:t>
            </a:r>
          </a:p>
          <a:p>
            <a:pPr eaLnBrk="1" hangingPunct="1"/>
            <a:r>
              <a:rPr lang="en-US" dirty="0">
                <a:latin typeface="Arial" charset="0"/>
                <a:ea typeface="ＭＳ Ｐゴシック" pitchFamily="-65" charset="-128"/>
              </a:rPr>
              <a:t>launching pad for attacks on other machines. Worm programs exploit software</a:t>
            </a:r>
          </a:p>
          <a:p>
            <a:pPr eaLnBrk="1" hangingPunct="1"/>
            <a:r>
              <a:rPr lang="en-US" dirty="0">
                <a:latin typeface="Arial" charset="0"/>
                <a:ea typeface="ＭＳ Ｐゴシック" pitchFamily="-65" charset="-128"/>
              </a:rPr>
              <a:t>vulnerabilities in client or server programs to gain access to each new system. They</a:t>
            </a:r>
          </a:p>
          <a:p>
            <a:pPr eaLnBrk="1" hangingPunct="1"/>
            <a:r>
              <a:rPr lang="en-US" dirty="0">
                <a:latin typeface="Arial" charset="0"/>
                <a:ea typeface="ＭＳ Ｐゴシック" pitchFamily="-65" charset="-128"/>
              </a:rPr>
              <a:t>can use network connections to spread from system to system. They can also spread</a:t>
            </a:r>
          </a:p>
          <a:p>
            <a:pPr eaLnBrk="1" hangingPunct="1"/>
            <a:r>
              <a:rPr lang="en-US" dirty="0">
                <a:latin typeface="Arial" charset="0"/>
                <a:ea typeface="ＭＳ Ｐゴシック" pitchFamily="-65" charset="-128"/>
              </a:rPr>
              <a:t>through shared media, such as USB drives or CD and DVD data disks. E-mail</a:t>
            </a:r>
          </a:p>
          <a:p>
            <a:pPr eaLnBrk="1" hangingPunct="1"/>
            <a:r>
              <a:rPr lang="en-US" dirty="0">
                <a:latin typeface="Arial" charset="0"/>
                <a:ea typeface="ＭＳ Ｐゴシック" pitchFamily="-65" charset="-128"/>
              </a:rPr>
              <a:t>worms spread in macro or script code included in documents attached to e-mail or</a:t>
            </a:r>
          </a:p>
          <a:p>
            <a:pPr eaLnBrk="1" hangingPunct="1"/>
            <a:r>
              <a:rPr lang="en-US" dirty="0">
                <a:latin typeface="Arial" charset="0"/>
                <a:ea typeface="ＭＳ Ｐゴシック" pitchFamily="-65" charset="-128"/>
              </a:rPr>
              <a:t>to instant messenger file transfers. Upon activation, the worm may replicate and</a:t>
            </a:r>
          </a:p>
          <a:p>
            <a:pPr eaLnBrk="1" hangingPunct="1"/>
            <a:r>
              <a:rPr lang="en-US" dirty="0">
                <a:latin typeface="Arial" charset="0"/>
                <a:ea typeface="ＭＳ Ｐゴシック" pitchFamily="-65" charset="-128"/>
              </a:rPr>
              <a:t>propagate again. In addition to propagation, the worm usually carries some form of</a:t>
            </a:r>
          </a:p>
          <a:p>
            <a:pPr eaLnBrk="1" hangingPunct="1"/>
            <a:r>
              <a:rPr lang="en-US" dirty="0">
                <a:latin typeface="Arial" charset="0"/>
                <a:ea typeface="ＭＳ Ｐゴシック" pitchFamily="-65" charset="-128"/>
              </a:rPr>
              <a:t>payload, such as those we discuss later.</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concept of a computer worm was introduced in John Brunner’s 1975 SF</a:t>
            </a:r>
          </a:p>
          <a:p>
            <a:pPr eaLnBrk="1" hangingPunct="1"/>
            <a:r>
              <a:rPr lang="en-US" dirty="0">
                <a:latin typeface="Arial" charset="0"/>
                <a:ea typeface="ＭＳ Ｐゴシック" pitchFamily="-65" charset="-128"/>
              </a:rPr>
              <a:t>novel </a:t>
            </a:r>
            <a:r>
              <a:rPr lang="en-US" i="1" dirty="0">
                <a:latin typeface="Arial" charset="0"/>
                <a:ea typeface="ＭＳ Ｐゴシック" pitchFamily="-65" charset="-128"/>
              </a:rPr>
              <a:t>The Shockwave Rider . The first known worm implementation was done in</a:t>
            </a:r>
          </a:p>
          <a:p>
            <a:pPr eaLnBrk="1" hangingPunct="1"/>
            <a:r>
              <a:rPr lang="en-US" dirty="0">
                <a:latin typeface="Arial" charset="0"/>
                <a:ea typeface="ＭＳ Ｐゴシック" pitchFamily="-65" charset="-128"/>
              </a:rPr>
              <a:t>Xerox Palo Alto Labs in the early 1980s. It was </a:t>
            </a:r>
            <a:r>
              <a:rPr lang="en-US" dirty="0" err="1">
                <a:latin typeface="Arial" charset="0"/>
                <a:ea typeface="ＭＳ Ｐゴシック" pitchFamily="-65" charset="-128"/>
              </a:rPr>
              <a:t>nonmalicious</a:t>
            </a:r>
            <a:r>
              <a:rPr lang="en-US" dirty="0">
                <a:latin typeface="Arial" charset="0"/>
                <a:ea typeface="ＭＳ Ｐゴシック" pitchFamily="-65" charset="-128"/>
              </a:rPr>
              <a:t>, searching for idle</a:t>
            </a:r>
          </a:p>
          <a:p>
            <a:pPr eaLnBrk="1" hangingPunct="1"/>
            <a:r>
              <a:rPr lang="en-US" dirty="0">
                <a:latin typeface="Arial" charset="0"/>
                <a:ea typeface="ＭＳ Ｐゴシック" pitchFamily="-65" charset="-128"/>
              </a:rPr>
              <a:t>systems to use to run a computationally intensive task.</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788330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pPr eaLnBrk="1" hangingPunct="1">
              <a:lnSpc>
                <a:spcPct val="90000"/>
              </a:lnSpc>
            </a:pPr>
            <a:r>
              <a:rPr lang="en-US" dirty="0">
                <a:latin typeface="Arial" charset="0"/>
                <a:ea typeface="ＭＳ Ｐゴシック" pitchFamily="-65" charset="-128"/>
              </a:rPr>
              <a:t>To replicate itself, a worm uses some means to access remote systems. These</a:t>
            </a:r>
          </a:p>
          <a:p>
            <a:pPr eaLnBrk="1" hangingPunct="1">
              <a:lnSpc>
                <a:spcPct val="90000"/>
              </a:lnSpc>
            </a:pPr>
            <a:r>
              <a:rPr lang="en-US" dirty="0">
                <a:latin typeface="Arial" charset="0"/>
                <a:ea typeface="ＭＳ Ｐゴシック" pitchFamily="-65" charset="-128"/>
              </a:rPr>
              <a:t>include the following, most of which are still seen in active use [SYMA13]:</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Electronic mail or instant messenger facility: A worm e-mails a copy of itself to</a:t>
            </a:r>
          </a:p>
          <a:p>
            <a:pPr eaLnBrk="1" hangingPunct="1">
              <a:lnSpc>
                <a:spcPct val="90000"/>
              </a:lnSpc>
            </a:pPr>
            <a:r>
              <a:rPr lang="en-US" dirty="0">
                <a:latin typeface="Arial" charset="0"/>
                <a:ea typeface="ＭＳ Ｐゴシック" pitchFamily="-65" charset="-128"/>
              </a:rPr>
              <a:t>other systems, or sends itself as an attachment via an of instant message service,</a:t>
            </a:r>
          </a:p>
          <a:p>
            <a:pPr eaLnBrk="1" hangingPunct="1">
              <a:lnSpc>
                <a:spcPct val="90000"/>
              </a:lnSpc>
            </a:pPr>
            <a:r>
              <a:rPr lang="en-US" dirty="0">
                <a:latin typeface="Arial" charset="0"/>
                <a:ea typeface="ＭＳ Ｐゴシック" pitchFamily="-65" charset="-128"/>
              </a:rPr>
              <a:t>so that its code is run when the e-mail or attachment is received or viewed.</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File sharing: A worm either creates a copy of itself or infects other suitable</a:t>
            </a:r>
          </a:p>
          <a:p>
            <a:pPr eaLnBrk="1" hangingPunct="1">
              <a:lnSpc>
                <a:spcPct val="90000"/>
              </a:lnSpc>
            </a:pPr>
            <a:r>
              <a:rPr lang="en-US" dirty="0">
                <a:latin typeface="Arial" charset="0"/>
                <a:ea typeface="ＭＳ Ｐゴシック" pitchFamily="-65" charset="-128"/>
              </a:rPr>
              <a:t>files as a virus on removable media such as a USB drive; it then executes when</a:t>
            </a:r>
          </a:p>
          <a:p>
            <a:pPr eaLnBrk="1" hangingPunct="1">
              <a:lnSpc>
                <a:spcPct val="90000"/>
              </a:lnSpc>
            </a:pPr>
            <a:r>
              <a:rPr lang="en-US" dirty="0">
                <a:latin typeface="Arial" charset="0"/>
                <a:ea typeface="ＭＳ Ｐゴシック" pitchFamily="-65" charset="-128"/>
              </a:rPr>
              <a:t>the drive is connected to another system using the </a:t>
            </a:r>
            <a:r>
              <a:rPr lang="en-US" dirty="0" err="1">
                <a:latin typeface="Arial" charset="0"/>
                <a:ea typeface="ＭＳ Ｐゴシック" pitchFamily="-65" charset="-128"/>
              </a:rPr>
              <a:t>autorun</a:t>
            </a:r>
            <a:r>
              <a:rPr lang="en-US" dirty="0">
                <a:latin typeface="Arial" charset="0"/>
                <a:ea typeface="ＭＳ Ｐゴシック" pitchFamily="-65" charset="-128"/>
              </a:rPr>
              <a:t> mechanism by</a:t>
            </a:r>
          </a:p>
          <a:p>
            <a:pPr eaLnBrk="1" hangingPunct="1">
              <a:lnSpc>
                <a:spcPct val="90000"/>
              </a:lnSpc>
            </a:pPr>
            <a:r>
              <a:rPr lang="en-US" dirty="0">
                <a:latin typeface="Arial" charset="0"/>
                <a:ea typeface="ＭＳ Ｐゴシック" pitchFamily="-65" charset="-128"/>
              </a:rPr>
              <a:t>exploiting some software vulnerability, or when a user opens the infected file</a:t>
            </a:r>
          </a:p>
          <a:p>
            <a:pPr eaLnBrk="1" hangingPunct="1">
              <a:lnSpc>
                <a:spcPct val="90000"/>
              </a:lnSpc>
            </a:pPr>
            <a:r>
              <a:rPr lang="en-US" dirty="0">
                <a:latin typeface="Arial" charset="0"/>
                <a:ea typeface="ＭＳ Ｐゴシック" pitchFamily="-65" charset="-128"/>
              </a:rPr>
              <a:t>on the target system.</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execution capability: A worm executes a copy of itself on another</a:t>
            </a:r>
          </a:p>
          <a:p>
            <a:pPr eaLnBrk="1" hangingPunct="1">
              <a:lnSpc>
                <a:spcPct val="90000"/>
              </a:lnSpc>
            </a:pPr>
            <a:r>
              <a:rPr lang="en-US" dirty="0">
                <a:latin typeface="Arial" charset="0"/>
                <a:ea typeface="ＭＳ Ｐゴシック" pitchFamily="-65" charset="-128"/>
              </a:rPr>
              <a:t>system, either by using an explicit remote execution facility or by exploiting a</a:t>
            </a:r>
          </a:p>
          <a:p>
            <a:pPr eaLnBrk="1" hangingPunct="1">
              <a:lnSpc>
                <a:spcPct val="90000"/>
              </a:lnSpc>
            </a:pPr>
            <a:r>
              <a:rPr lang="en-US" dirty="0">
                <a:latin typeface="Arial" charset="0"/>
                <a:ea typeface="ＭＳ Ｐゴシック" pitchFamily="-65" charset="-128"/>
              </a:rPr>
              <a:t>program flaw in a network service to subvert its operations (as we discuss in</a:t>
            </a:r>
          </a:p>
          <a:p>
            <a:pPr eaLnBrk="1" hangingPunct="1">
              <a:lnSpc>
                <a:spcPct val="90000"/>
              </a:lnSpc>
            </a:pPr>
            <a:r>
              <a:rPr lang="en-US" dirty="0">
                <a:latin typeface="Arial" charset="0"/>
                <a:ea typeface="ＭＳ Ｐゴシック" pitchFamily="-65" charset="-128"/>
              </a:rPr>
              <a:t>Chapters 10 and 11 ).</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file access or transfer capability: A worm uses a remote file access or</a:t>
            </a:r>
          </a:p>
          <a:p>
            <a:pPr eaLnBrk="1" hangingPunct="1">
              <a:lnSpc>
                <a:spcPct val="90000"/>
              </a:lnSpc>
            </a:pPr>
            <a:r>
              <a:rPr lang="en-US" dirty="0">
                <a:latin typeface="Arial" charset="0"/>
                <a:ea typeface="ＭＳ Ｐゴシック" pitchFamily="-65" charset="-128"/>
              </a:rPr>
              <a:t>transfer service to another system to copy itself from one system to the other,</a:t>
            </a:r>
          </a:p>
          <a:p>
            <a:pPr eaLnBrk="1" hangingPunct="1">
              <a:lnSpc>
                <a:spcPct val="90000"/>
              </a:lnSpc>
            </a:pPr>
            <a:r>
              <a:rPr lang="en-US" dirty="0">
                <a:latin typeface="Arial" charset="0"/>
                <a:ea typeface="ＭＳ Ｐゴシック" pitchFamily="-65" charset="-128"/>
              </a:rPr>
              <a:t>where users on that system may then execute it.</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login capability: A worm logs onto a remote system as a user and</a:t>
            </a:r>
          </a:p>
          <a:p>
            <a:pPr eaLnBrk="1" hangingPunct="1">
              <a:lnSpc>
                <a:spcPct val="90000"/>
              </a:lnSpc>
            </a:pPr>
            <a:r>
              <a:rPr lang="en-US" dirty="0">
                <a:latin typeface="Arial" charset="0"/>
                <a:ea typeface="ＭＳ Ｐゴシック" pitchFamily="-65" charset="-128"/>
              </a:rPr>
              <a:t>then uses commands to copy itself from one system to the other, where it then</a:t>
            </a:r>
          </a:p>
          <a:p>
            <a:pPr eaLnBrk="1" hangingPunct="1">
              <a:lnSpc>
                <a:spcPct val="90000"/>
              </a:lnSpc>
            </a:pPr>
            <a:r>
              <a:rPr lang="en-US" dirty="0">
                <a:latin typeface="Arial" charset="0"/>
                <a:ea typeface="ＭＳ Ｐゴシック" pitchFamily="-65" charset="-128"/>
              </a:rPr>
              <a:t>executes.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new copy of the worm program is then run on the remote system where, in</a:t>
            </a:r>
          </a:p>
          <a:p>
            <a:pPr eaLnBrk="1" hangingPunct="1">
              <a:lnSpc>
                <a:spcPct val="90000"/>
              </a:lnSpc>
            </a:pPr>
            <a:r>
              <a:rPr lang="en-US" dirty="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a:latin typeface="Arial" charset="0"/>
                <a:ea typeface="ＭＳ Ｐゴシック" pitchFamily="-65" charset="-128"/>
              </a:rPr>
              <a:t>propagate.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A worm typically uses the same phases as a computer virus: dormant, propagation,</a:t>
            </a:r>
          </a:p>
          <a:p>
            <a:pPr eaLnBrk="1" hangingPunct="1">
              <a:lnSpc>
                <a:spcPct val="90000"/>
              </a:lnSpc>
            </a:pPr>
            <a:r>
              <a:rPr lang="en-US" dirty="0">
                <a:latin typeface="Arial" charset="0"/>
                <a:ea typeface="ＭＳ Ｐゴシック" pitchFamily="-65" charset="-128"/>
              </a:rPr>
              <a:t>triggering, and execution. The propagation phase generally performs the</a:t>
            </a:r>
          </a:p>
          <a:p>
            <a:pPr eaLnBrk="1" hangingPunct="1">
              <a:lnSpc>
                <a:spcPct val="90000"/>
              </a:lnSpc>
            </a:pPr>
            <a:r>
              <a:rPr lang="en-US" dirty="0">
                <a:latin typeface="Arial" charset="0"/>
                <a:ea typeface="ＭＳ Ｐゴシック" pitchFamily="-65" charset="-128"/>
              </a:rPr>
              <a:t>following functions: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a:latin typeface="Arial" charset="0"/>
                <a:ea typeface="ＭＳ Ｐゴシック" pitchFamily="-65" charset="-128"/>
              </a:rPr>
              <a:t>host tables, address books, buddy lists, trusted peers, and other similar</a:t>
            </a:r>
          </a:p>
          <a:p>
            <a:pPr eaLnBrk="1" hangingPunct="1">
              <a:lnSpc>
                <a:spcPct val="90000"/>
              </a:lnSpc>
            </a:pPr>
            <a:r>
              <a:rPr lang="en-US" dirty="0">
                <a:latin typeface="Arial" charset="0"/>
                <a:ea typeface="ＭＳ Ｐゴシック" pitchFamily="-65" charset="-128"/>
              </a:rPr>
              <a:t>repositories of remote system access details; by scanning possible target host</a:t>
            </a:r>
          </a:p>
          <a:p>
            <a:pPr eaLnBrk="1" hangingPunct="1">
              <a:lnSpc>
                <a:spcPct val="90000"/>
              </a:lnSpc>
            </a:pPr>
            <a:r>
              <a:rPr lang="en-US" dirty="0">
                <a:latin typeface="Arial" charset="0"/>
                <a:ea typeface="ＭＳ Ｐゴシック" pitchFamily="-65" charset="-128"/>
              </a:rPr>
              <a:t>addresses; or by searching for suitable removable media devices to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Use the access mechanisms found to transfer a copy of itself to the remote</a:t>
            </a:r>
          </a:p>
          <a:p>
            <a:pPr eaLnBrk="1" hangingPunct="1">
              <a:lnSpc>
                <a:spcPct val="90000"/>
              </a:lnSpc>
            </a:pPr>
            <a:r>
              <a:rPr lang="en-US" dirty="0">
                <a:latin typeface="Arial" charset="0"/>
                <a:ea typeface="ＭＳ Ｐゴシック" pitchFamily="-65" charset="-128"/>
              </a:rPr>
              <a:t>system, and cause the copy to be run.</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worm may also attempt to determine whether a system has previously</a:t>
            </a:r>
          </a:p>
          <a:p>
            <a:pPr eaLnBrk="1" hangingPunct="1">
              <a:lnSpc>
                <a:spcPct val="90000"/>
              </a:lnSpc>
            </a:pPr>
            <a:r>
              <a:rPr lang="en-US" dirty="0">
                <a:latin typeface="Arial" charset="0"/>
                <a:ea typeface="ＭＳ Ｐゴシック" pitchFamily="-65" charset="-128"/>
              </a:rPr>
              <a:t>been infected before copying itself to the system. In a multiprogramming system,</a:t>
            </a:r>
          </a:p>
          <a:p>
            <a:pPr eaLnBrk="1" hangingPunct="1">
              <a:lnSpc>
                <a:spcPct val="90000"/>
              </a:lnSpc>
            </a:pPr>
            <a:r>
              <a:rPr lang="en-US" dirty="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a:latin typeface="Arial" charset="0"/>
                <a:ea typeface="ＭＳ Ｐゴシック" pitchFamily="-65" charset="-128"/>
              </a:rPr>
              <a:t>other name that may not be noticed by a system operator. More recent worms can</a:t>
            </a:r>
          </a:p>
          <a:p>
            <a:pPr eaLnBrk="1" hangingPunct="1">
              <a:lnSpc>
                <a:spcPct val="90000"/>
              </a:lnSpc>
            </a:pPr>
            <a:r>
              <a:rPr lang="en-US" dirty="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21</a:t>
            </a:fld>
            <a:endParaRPr lang="en-AU"/>
          </a:p>
        </p:txBody>
      </p:sp>
    </p:spTree>
    <p:extLst>
      <p:ext uri="{BB962C8B-B14F-4D97-AF65-F5344CB8AC3E}">
        <p14:creationId xmlns:p14="http://schemas.microsoft.com/office/powerpoint/2010/main" val="2921802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first function in the propagation phase for a network worm is for it to search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other systems to infect, a process known as scanning  or fingerprinting.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worms, which exploit software vulnerabilities in remotely accessible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it must identify potential systems running the vulnerable service,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infect them. Then, typically, the worm code now installed on the infected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repeats the same scanning process, until a large distributed network of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is created.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[MIRK04] lists the following types of network address scanning strategies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worm can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Random:  Each compromised host probes random addresses in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space, using a different seed. This technique produces a high volume of Internet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which may cause generalized disruption even before the actual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is launched.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Hit-List:  The attacker first compiles a long list of potential vulnerable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can be a slow process done over a long period to avoid detection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underway. Once the list is compiled, the attacker begins infecting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on the list. Each infected machine is provided with a portion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list to scan. This strategy results in a very short scanning period, which may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make it difficult to detect that infection is taking place.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Topological:  This method uses information contained on an infected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 to find more hosts to scan.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Local subnet:  If a host can be infected behind a firewall, that host then looks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targets in its own local network. The host uses the subnet address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find other hosts that would otherwise be protected by the firewall.</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22</a:t>
            </a:fld>
            <a:endParaRPr lang="en-AU"/>
          </a:p>
        </p:txBody>
      </p:sp>
    </p:spTree>
    <p:extLst>
      <p:ext uri="{BB962C8B-B14F-4D97-AF65-F5344CB8AC3E}">
        <p14:creationId xmlns:p14="http://schemas.microsoft.com/office/powerpoint/2010/main" val="1431357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A4A35DD-46EE-444E-A156-A983ADC0B9CB}" type="slidenum">
              <a:rPr lang="en-AU"/>
              <a:pPr/>
              <a:t>23</a:t>
            </a:fld>
            <a:endParaRPr lang="en-AU"/>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Attempted to crack local password file to use login/password to logon to other systems</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bug in the finger protocol which reports the whereabouts of a remote user</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trapdoor in the debug option of the remote process that receives and sends mail</a:t>
            </a:r>
          </a:p>
          <a:p>
            <a:pPr eaLnBrk="1" hangingPunct="1"/>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Arguably, the earliest significant, and hence well-known, worm infection was</a:t>
            </a:r>
          </a:p>
          <a:p>
            <a:pPr eaLnBrk="1" hangingPunct="1"/>
            <a:r>
              <a:rPr lang="en-US" b="0" dirty="0">
                <a:latin typeface="Arial" charset="0"/>
                <a:ea typeface="ＭＳ Ｐゴシック" pitchFamily="-65" charset="-128"/>
              </a:rPr>
              <a:t>released onto the Internet by Robert Morris in 1988 [ORMA03]. The Morris</a:t>
            </a:r>
          </a:p>
          <a:p>
            <a:pPr eaLnBrk="1" hangingPunct="1"/>
            <a:r>
              <a:rPr lang="en-US" b="0" dirty="0">
                <a:latin typeface="Arial" charset="0"/>
                <a:ea typeface="ＭＳ Ｐゴシック" pitchFamily="-65" charset="-128"/>
              </a:rPr>
              <a:t>worm was designed to spread on UNIX systems and used a number of different</a:t>
            </a:r>
          </a:p>
          <a:p>
            <a:pPr eaLnBrk="1" hangingPunct="1"/>
            <a:r>
              <a:rPr lang="en-US" b="0" dirty="0">
                <a:latin typeface="Arial" charset="0"/>
                <a:ea typeface="ＭＳ Ｐゴシック" pitchFamily="-65" charset="-128"/>
              </a:rPr>
              <a:t>techniques for propagation. When a copy began execution, its first task was to discover</a:t>
            </a:r>
          </a:p>
          <a:p>
            <a:pPr eaLnBrk="1" hangingPunct="1"/>
            <a:r>
              <a:rPr lang="en-US" b="0" dirty="0">
                <a:latin typeface="Arial" charset="0"/>
                <a:ea typeface="ＭＳ Ｐゴシック" pitchFamily="-65" charset="-128"/>
              </a:rPr>
              <a:t>other hosts known to this host that would allow entry from this host. The</a:t>
            </a:r>
          </a:p>
          <a:p>
            <a:pPr eaLnBrk="1" hangingPunct="1"/>
            <a:r>
              <a:rPr lang="en-US" b="0" dirty="0">
                <a:latin typeface="Arial" charset="0"/>
                <a:ea typeface="ＭＳ Ｐゴシック" pitchFamily="-65" charset="-128"/>
              </a:rPr>
              <a:t>worm performed this task by examining a variety of lists and tables, including system</a:t>
            </a:r>
          </a:p>
          <a:p>
            <a:pPr eaLnBrk="1" hangingPunct="1"/>
            <a:r>
              <a:rPr lang="en-US" b="0" dirty="0">
                <a:latin typeface="Arial" charset="0"/>
                <a:ea typeface="ＭＳ Ｐゴシック" pitchFamily="-65" charset="-128"/>
              </a:rPr>
              <a:t>tables that declared which other machines were trusted by this host, users’ mail forwarding</a:t>
            </a:r>
          </a:p>
          <a:p>
            <a:pPr eaLnBrk="1" hangingPunct="1"/>
            <a:r>
              <a:rPr lang="en-US" b="0" dirty="0">
                <a:latin typeface="Arial" charset="0"/>
                <a:ea typeface="ＭＳ Ｐゴシック" pitchFamily="-65" charset="-128"/>
              </a:rPr>
              <a:t>files, tables by which users gave themselves permission for access to remote</a:t>
            </a:r>
          </a:p>
          <a:p>
            <a:pPr eaLnBrk="1" hangingPunct="1"/>
            <a:r>
              <a:rPr lang="en-US" b="0" dirty="0">
                <a:latin typeface="Arial" charset="0"/>
                <a:ea typeface="ＭＳ Ｐゴシック" pitchFamily="-65" charset="-128"/>
              </a:rPr>
              <a:t>accounts, and from a program that reported the status of network connections. For</a:t>
            </a:r>
          </a:p>
          <a:p>
            <a:pPr eaLnBrk="1" hangingPunct="1"/>
            <a:r>
              <a:rPr lang="en-US" b="0" dirty="0">
                <a:latin typeface="Arial" charset="0"/>
                <a:ea typeface="ＭＳ Ｐゴシック" pitchFamily="-65" charset="-128"/>
              </a:rPr>
              <a:t>each discovered host, the worm tried a number of methods for gaining access: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It attempted to log on to a remote host as a legitimate user. In this method, the</a:t>
            </a:r>
          </a:p>
          <a:p>
            <a:pPr eaLnBrk="1" hangingPunct="1"/>
            <a:r>
              <a:rPr lang="en-US" b="0" dirty="0">
                <a:latin typeface="Arial" charset="0"/>
                <a:ea typeface="ＭＳ Ｐゴシック" pitchFamily="-65" charset="-128"/>
              </a:rPr>
              <a:t>worm first attempted to crack the local password file and then used the discovered</a:t>
            </a:r>
          </a:p>
          <a:p>
            <a:pPr eaLnBrk="1" hangingPunct="1"/>
            <a:r>
              <a:rPr lang="en-US" b="0" dirty="0">
                <a:latin typeface="Arial" charset="0"/>
                <a:ea typeface="ＭＳ Ｐゴシック" pitchFamily="-65" charset="-128"/>
              </a:rPr>
              <a:t>passwords and corresponding user IDs. The assumption was that many users would</a:t>
            </a:r>
          </a:p>
          <a:p>
            <a:pPr eaLnBrk="1" hangingPunct="1"/>
            <a:r>
              <a:rPr lang="en-US" b="0" dirty="0">
                <a:latin typeface="Arial" charset="0"/>
                <a:ea typeface="ＭＳ Ｐゴシック" pitchFamily="-65" charset="-128"/>
              </a:rPr>
              <a:t>use the same password on different systems. To obtain the passwords, the worm</a:t>
            </a:r>
          </a:p>
          <a:p>
            <a:pPr eaLnBrk="1" hangingPunct="1"/>
            <a:r>
              <a:rPr lang="en-US" b="0" dirty="0">
                <a:latin typeface="Arial" charset="0"/>
                <a:ea typeface="ＭＳ Ｐゴシック" pitchFamily="-65" charset="-128"/>
              </a:rPr>
              <a:t>ran a password-cracking program that tried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 Each user’s account name and simple permutations of it</a:t>
            </a:r>
          </a:p>
          <a:p>
            <a:pPr eaLnBrk="1" hangingPunct="1"/>
            <a:r>
              <a:rPr lang="en-US" b="0" dirty="0" err="1">
                <a:latin typeface="Arial" charset="0"/>
                <a:ea typeface="ＭＳ Ｐゴシック" pitchFamily="-65" charset="-128"/>
              </a:rPr>
              <a:t>b</a:t>
            </a:r>
            <a:r>
              <a:rPr lang="en-US" b="0" dirty="0">
                <a:latin typeface="Arial" charset="0"/>
                <a:ea typeface="ＭＳ Ｐゴシック" pitchFamily="-65" charset="-128"/>
              </a:rPr>
              <a:t>. A list of 432 built-in passwords that Morris thought to be likely candidates</a:t>
            </a:r>
          </a:p>
          <a:p>
            <a:pPr eaLnBrk="1" hangingPunct="1"/>
            <a:r>
              <a:rPr lang="en-US" b="0" dirty="0">
                <a:latin typeface="Arial" charset="0"/>
                <a:ea typeface="ＭＳ Ｐゴシック" pitchFamily="-65" charset="-128"/>
              </a:rPr>
              <a:t>c. All the words in the local system dictionary</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It exploited a bug in the UNIX finger protocol, which reports the whereabouts</a:t>
            </a:r>
          </a:p>
          <a:p>
            <a:pPr eaLnBrk="1" hangingPunct="1"/>
            <a:r>
              <a:rPr lang="en-US" b="0" dirty="0">
                <a:latin typeface="Arial" charset="0"/>
                <a:ea typeface="ＭＳ Ｐゴシック" pitchFamily="-65" charset="-128"/>
              </a:rPr>
              <a:t>of a remote user.</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It exploited a trapdoor in the debug option of the remote process that receives</a:t>
            </a:r>
          </a:p>
          <a:p>
            <a:pPr eaLnBrk="1" hangingPunct="1"/>
            <a:r>
              <a:rPr lang="en-US" b="0" dirty="0">
                <a:latin typeface="Arial" charset="0"/>
                <a:ea typeface="ＭＳ Ｐゴシック" pitchFamily="-65" charset="-128"/>
              </a:rPr>
              <a:t>and sends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If any of these attacks succeeded, the worm achieved communication with the</a:t>
            </a:r>
          </a:p>
          <a:p>
            <a:pPr eaLnBrk="1" hangingPunct="1"/>
            <a:r>
              <a:rPr lang="en-US" b="0" dirty="0">
                <a:latin typeface="Arial" charset="0"/>
                <a:ea typeface="ＭＳ Ｐゴシック" pitchFamily="-65" charset="-128"/>
              </a:rPr>
              <a:t>operating system command interpreter. It then sent this interpreter a short bootstrap</a:t>
            </a:r>
          </a:p>
          <a:p>
            <a:pPr eaLnBrk="1" hangingPunct="1"/>
            <a:r>
              <a:rPr lang="en-US" b="0" dirty="0">
                <a:latin typeface="Arial" charset="0"/>
                <a:ea typeface="ＭＳ Ｐゴシック" pitchFamily="-65" charset="-128"/>
              </a:rPr>
              <a:t>program, issued a command to execute that program, and then logged off.</a:t>
            </a:r>
          </a:p>
          <a:p>
            <a:pPr eaLnBrk="1" hangingPunct="1"/>
            <a:r>
              <a:rPr lang="en-US" b="0" dirty="0">
                <a:latin typeface="Arial" charset="0"/>
                <a:ea typeface="ＭＳ Ｐゴシック" pitchFamily="-65" charset="-128"/>
              </a:rPr>
              <a:t>The bootstrap program then called back the parent program and downloaded the</a:t>
            </a:r>
          </a:p>
          <a:p>
            <a:pPr eaLnBrk="1" hangingPunct="1"/>
            <a:r>
              <a:rPr lang="en-US" b="0" dirty="0">
                <a:latin typeface="Arial" charset="0"/>
                <a:ea typeface="ＭＳ Ｐゴシック" pitchFamily="-65" charset="-128"/>
              </a:rPr>
              <a:t>remainder of the worm. The new worm was then executed.</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462204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27882FE-C651-41F4-B86A-AB2AA24EE238}" type="slidenum">
              <a:rPr lang="en-AU"/>
              <a:pPr/>
              <a:t>2</a:t>
            </a:fld>
            <a:endParaRPr lang="en-A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Malicious software , or malware , arguably constitutes one of the most significant categories</a:t>
            </a:r>
          </a:p>
          <a:p>
            <a:pPr eaLnBrk="1" hangingPunct="1"/>
            <a:r>
              <a:rPr lang="en-US" b="0" dirty="0">
                <a:latin typeface="Arial" charset="0"/>
                <a:ea typeface="ＭＳ Ｐゴシック" pitchFamily="-65" charset="-128"/>
              </a:rPr>
              <a:t>of threats to computer systems. [SOUP13] defines malware as “a program that</a:t>
            </a:r>
          </a:p>
          <a:p>
            <a:pPr eaLnBrk="1" hangingPunct="1"/>
            <a:r>
              <a:rPr lang="en-US" b="0" dirty="0">
                <a:latin typeface="Arial" charset="0"/>
                <a:ea typeface="ＭＳ Ｐゴシック" pitchFamily="-65" charset="-128"/>
              </a:rPr>
              <a:t>is inserted into a system, usually covertly, with the intent of compromising the confidentiality,</a:t>
            </a:r>
          </a:p>
          <a:p>
            <a:pPr eaLnBrk="1" hangingPunct="1"/>
            <a:r>
              <a:rPr lang="en-US" b="0" dirty="0">
                <a:latin typeface="Arial" charset="0"/>
                <a:ea typeface="ＭＳ Ｐゴシック" pitchFamily="-65" charset="-128"/>
              </a:rPr>
              <a:t>integrity, or availability of the victim’s data, applications, or operating</a:t>
            </a:r>
          </a:p>
          <a:p>
            <a:pPr eaLnBrk="1" hangingPunct="1"/>
            <a:r>
              <a:rPr lang="en-US" b="0" dirty="0">
                <a:latin typeface="Arial" charset="0"/>
                <a:ea typeface="ＭＳ Ｐゴシック" pitchFamily="-65" charset="-128"/>
              </a:rPr>
              <a:t>system or otherwise annoying or disrupting the victim.” Hence, we are concerned</a:t>
            </a:r>
          </a:p>
          <a:p>
            <a:pPr eaLnBrk="1" hangingPunct="1"/>
            <a:r>
              <a:rPr lang="en-US" b="0" dirty="0">
                <a:latin typeface="Arial" charset="0"/>
                <a:ea typeface="ＭＳ Ｐゴシック" pitchFamily="-65" charset="-128"/>
              </a:rPr>
              <a:t>with the threat malware poses to application programs, to utility programs, such as</a:t>
            </a:r>
          </a:p>
          <a:p>
            <a:pPr eaLnBrk="1" hangingPunct="1"/>
            <a:r>
              <a:rPr lang="en-US" b="0" dirty="0">
                <a:latin typeface="Arial" charset="0"/>
                <a:ea typeface="ＭＳ Ｐゴシック" pitchFamily="-65" charset="-128"/>
              </a:rPr>
              <a:t>editors and compilers, and to kernel-level programs. We are also concerned with</a:t>
            </a:r>
          </a:p>
          <a:p>
            <a:pPr eaLnBrk="1" hangingPunct="1"/>
            <a:r>
              <a:rPr lang="en-US" b="0" dirty="0">
                <a:latin typeface="Arial" charset="0"/>
                <a:ea typeface="ＭＳ Ｐゴシック" pitchFamily="-65" charset="-128"/>
              </a:rPr>
              <a:t>its use on compromised or malicious Web sites and servers, or in especially crafted</a:t>
            </a:r>
          </a:p>
          <a:p>
            <a:pPr eaLnBrk="1" hangingPunct="1"/>
            <a:r>
              <a:rPr lang="en-US" b="0" dirty="0">
                <a:latin typeface="Arial" charset="0"/>
                <a:ea typeface="ＭＳ Ｐゴシック" pitchFamily="-65" charset="-128"/>
              </a:rPr>
              <a:t>spam e-mails or other messages, which aim to trick users into revealing sensitive</a:t>
            </a:r>
          </a:p>
          <a:p>
            <a:pPr eaLnBrk="1" hangingPunct="1"/>
            <a:r>
              <a:rPr lang="en-US" b="0" dirty="0">
                <a:latin typeface="Arial" charset="0"/>
                <a:ea typeface="ＭＳ Ｐゴシック" pitchFamily="-65" charset="-128"/>
              </a:rPr>
              <a:t>personal information.</a:t>
            </a:r>
          </a:p>
          <a:p>
            <a:pPr eaLnBrk="1" hangingPunct="1"/>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144064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charset="0"/>
                <a:ea typeface="ＭＳ Ｐゴシック" pitchFamily="-65" charset="-128"/>
              </a:rPr>
              <a:t>The state of the art in worm technology includes the following:</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Multiplatform: Newer worms are not limited to Windows machines but can</a:t>
            </a:r>
          </a:p>
          <a:p>
            <a:r>
              <a:rPr lang="en-US" altLang="zh-CN" b="0" dirty="0">
                <a:latin typeface="Arial" charset="0"/>
                <a:ea typeface="ＭＳ Ｐゴシック" pitchFamily="-65" charset="-128"/>
              </a:rPr>
              <a:t>attack a variety of platforms, especially the popular varieties of UNIX; or</a:t>
            </a:r>
          </a:p>
          <a:p>
            <a:r>
              <a:rPr lang="en-US" altLang="zh-CN" b="0" dirty="0">
                <a:latin typeface="Arial" charset="0"/>
                <a:ea typeface="ＭＳ Ｐゴシック" pitchFamily="-65" charset="-128"/>
              </a:rPr>
              <a:t>exploit macro or scripting languages supported in popular document types.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Multi-exploit: New worms penetrate systems in a variety of ways, using exploits</a:t>
            </a:r>
          </a:p>
          <a:p>
            <a:r>
              <a:rPr lang="en-US" altLang="zh-CN" b="0" dirty="0">
                <a:latin typeface="Arial" charset="0"/>
                <a:ea typeface="ＭＳ Ｐゴシック" pitchFamily="-65" charset="-128"/>
              </a:rPr>
              <a:t>against Web servers, browsers, e-mail, file sharing, and other network-based</a:t>
            </a:r>
          </a:p>
          <a:p>
            <a:r>
              <a:rPr lang="en-US" altLang="zh-CN" b="0" dirty="0">
                <a:latin typeface="Arial" charset="0"/>
                <a:ea typeface="ＭＳ Ｐゴシック" pitchFamily="-65" charset="-128"/>
              </a:rPr>
              <a:t>applications; or via shared media.</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Ultrafast spreading: Exploit various techniques to optimize the rate of spread</a:t>
            </a:r>
          </a:p>
          <a:p>
            <a:r>
              <a:rPr lang="en-US" altLang="zh-CN" b="0" dirty="0">
                <a:latin typeface="Arial" charset="0"/>
                <a:ea typeface="ＭＳ Ｐゴシック" pitchFamily="-65" charset="-128"/>
              </a:rPr>
              <a:t>of a worm to maximize its likelihood of locating as many vulnerable machines</a:t>
            </a:r>
          </a:p>
          <a:p>
            <a:r>
              <a:rPr lang="en-US" altLang="zh-CN" b="0" dirty="0">
                <a:latin typeface="Arial" charset="0"/>
                <a:ea typeface="ＭＳ Ｐゴシック" pitchFamily="-65" charset="-128"/>
              </a:rPr>
              <a:t>as possible in a short time period.</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Polymorphic: To evade detection, skip past filters, and foil real-time analysis,</a:t>
            </a:r>
          </a:p>
          <a:p>
            <a:r>
              <a:rPr lang="en-US" altLang="zh-CN" b="0" dirty="0">
                <a:latin typeface="Arial" charset="0"/>
                <a:ea typeface="ＭＳ Ｐゴシック" pitchFamily="-65" charset="-128"/>
              </a:rPr>
              <a:t>worms adopt the virus polymorphic technique. Each copy of the worm has</a:t>
            </a:r>
          </a:p>
          <a:p>
            <a:r>
              <a:rPr lang="en-US" altLang="zh-CN" b="0" dirty="0">
                <a:latin typeface="Arial" charset="0"/>
                <a:ea typeface="ＭＳ Ｐゴシック" pitchFamily="-65" charset="-128"/>
              </a:rPr>
              <a:t>new code generated on the fly using functionally equivalent instructions and</a:t>
            </a:r>
          </a:p>
          <a:p>
            <a:r>
              <a:rPr lang="en-US" altLang="zh-CN" b="0" dirty="0">
                <a:latin typeface="Arial" charset="0"/>
                <a:ea typeface="ＭＳ Ｐゴシック" pitchFamily="-65" charset="-128"/>
              </a:rPr>
              <a:t>encryption techniques.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Metamorphic: In addition to changing their appearance, metamorphic worms</a:t>
            </a:r>
          </a:p>
          <a:p>
            <a:r>
              <a:rPr lang="en-US" altLang="zh-CN" b="0" dirty="0">
                <a:latin typeface="Arial" charset="0"/>
                <a:ea typeface="ＭＳ Ｐゴシック" pitchFamily="-65" charset="-128"/>
              </a:rPr>
              <a:t>have a repertoire of behavior patterns that are unleashed at different stages of</a:t>
            </a:r>
          </a:p>
          <a:p>
            <a:r>
              <a:rPr lang="en-US" altLang="zh-CN" b="0" dirty="0">
                <a:latin typeface="Arial" charset="0"/>
                <a:ea typeface="ＭＳ Ｐゴシック" pitchFamily="-65" charset="-128"/>
              </a:rPr>
              <a:t>propagation.</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Transport vehicles: Because worms can rapidly compromise a large number of</a:t>
            </a:r>
          </a:p>
          <a:p>
            <a:r>
              <a:rPr lang="en-US" altLang="zh-CN" b="0" dirty="0">
                <a:latin typeface="Arial" charset="0"/>
                <a:ea typeface="ＭＳ Ｐゴシック" pitchFamily="-65" charset="-128"/>
              </a:rPr>
              <a:t>systems, they are ideal for spreading a wide variety of malicious payloads, such as</a:t>
            </a:r>
          </a:p>
          <a:p>
            <a:r>
              <a:rPr lang="en-US" altLang="zh-CN" b="0" dirty="0">
                <a:latin typeface="Arial" charset="0"/>
                <a:ea typeface="ＭＳ Ｐゴシック" pitchFamily="-65" charset="-128"/>
              </a:rPr>
              <a:t>distributed denial-of-service bots, rootkits, spam e-mail generators, and spyware.</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Zero-day exploit : To achieve maximum surprise and distribution, a worm</a:t>
            </a:r>
          </a:p>
          <a:p>
            <a:r>
              <a:rPr lang="en-US" altLang="zh-CN" b="0" dirty="0">
                <a:latin typeface="Arial" charset="0"/>
                <a:ea typeface="ＭＳ Ｐゴシック" pitchFamily="-65" charset="-128"/>
              </a:rPr>
              <a:t>should exploit an unknown vulnerability that is only discovered by the general</a:t>
            </a:r>
          </a:p>
          <a:p>
            <a:r>
              <a:rPr lang="en-US" altLang="zh-CN" b="0" dirty="0">
                <a:latin typeface="Arial" charset="0"/>
                <a:ea typeface="ＭＳ Ｐゴシック" pitchFamily="-65" charset="-128"/>
              </a:rPr>
              <a:t>network community when the worm is launched.</a:t>
            </a:r>
            <a:endParaRPr lang="en-US" altLang="zh-CN" b="0" dirty="0">
              <a:latin typeface="Times New Roman" pitchFamily="-65"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24</a:t>
            </a:fld>
            <a:endParaRPr lang="en-AU"/>
          </a:p>
        </p:txBody>
      </p:sp>
    </p:spTree>
    <p:extLst>
      <p:ext uri="{BB962C8B-B14F-4D97-AF65-F5344CB8AC3E}">
        <p14:creationId xmlns:p14="http://schemas.microsoft.com/office/powerpoint/2010/main" val="840234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90000"/>
              </a:lnSpc>
            </a:pPr>
            <a:r>
              <a:rPr lang="en-US" dirty="0">
                <a:latin typeface="Arial" charset="0"/>
                <a:ea typeface="ＭＳ Ｐゴシック" pitchFamily="-65" charset="-128"/>
              </a:rPr>
              <a:t>Mobile code refers to programs (e.g., script, macro, or other portable instruction)</a:t>
            </a:r>
          </a:p>
          <a:p>
            <a:pPr>
              <a:lnSpc>
                <a:spcPct val="90000"/>
              </a:lnSpc>
            </a:pPr>
            <a:r>
              <a:rPr lang="en-US" dirty="0">
                <a:latin typeface="Arial" charset="0"/>
                <a:ea typeface="ＭＳ Ｐゴシック" pitchFamily="-65" charset="-128"/>
              </a:rPr>
              <a:t>that can be shipped unchanged to a heterogeneous collection of platforms and</a:t>
            </a:r>
          </a:p>
          <a:p>
            <a:pPr>
              <a:lnSpc>
                <a:spcPct val="90000"/>
              </a:lnSpc>
            </a:pPr>
            <a:r>
              <a:rPr lang="en-US" dirty="0">
                <a:latin typeface="Arial" charset="0"/>
                <a:ea typeface="ＭＳ Ｐゴシック" pitchFamily="-65" charset="-128"/>
              </a:rPr>
              <a:t>execute with identical semantics [JANS08].</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Mobile code is transmitted from a remote system to a local system and then</a:t>
            </a:r>
          </a:p>
          <a:p>
            <a:pPr>
              <a:lnSpc>
                <a:spcPct val="90000"/>
              </a:lnSpc>
            </a:pPr>
            <a:r>
              <a:rPr lang="en-US" dirty="0">
                <a:latin typeface="Arial" charset="0"/>
                <a:ea typeface="ＭＳ Ｐゴシック" pitchFamily="-65" charset="-128"/>
              </a:rPr>
              <a:t>executed on the local system without the user’s explicit instruction [SOUP13]. Mobile</a:t>
            </a:r>
          </a:p>
          <a:p>
            <a:pPr>
              <a:lnSpc>
                <a:spcPct val="90000"/>
              </a:lnSpc>
            </a:pPr>
            <a:r>
              <a:rPr lang="en-US" dirty="0">
                <a:latin typeface="Arial" charset="0"/>
                <a:ea typeface="ＭＳ Ｐゴシック" pitchFamily="-65" charset="-128"/>
              </a:rPr>
              <a:t>code often acts as a mechanism for a virus, worm, or Trojan horse to be transmitted to</a:t>
            </a:r>
          </a:p>
          <a:p>
            <a:pPr>
              <a:lnSpc>
                <a:spcPct val="90000"/>
              </a:lnSpc>
            </a:pPr>
            <a:r>
              <a:rPr lang="en-US" dirty="0">
                <a:latin typeface="Arial" charset="0"/>
                <a:ea typeface="ＭＳ Ｐゴシック" pitchFamily="-65" charset="-128"/>
              </a:rPr>
              <a:t>the user’s workstation. In other cases, mobile code takes advantage of vulnerabilities</a:t>
            </a:r>
          </a:p>
          <a:p>
            <a:pPr>
              <a:lnSpc>
                <a:spcPct val="90000"/>
              </a:lnSpc>
            </a:pPr>
            <a:r>
              <a:rPr lang="en-US" dirty="0">
                <a:latin typeface="Arial" charset="0"/>
                <a:ea typeface="ＭＳ Ｐゴシック" pitchFamily="-65" charset="-128"/>
              </a:rPr>
              <a:t>to perform its own exploits, such as unauthorized data access or root compromise.</a:t>
            </a:r>
          </a:p>
          <a:p>
            <a:pPr>
              <a:lnSpc>
                <a:spcPct val="90000"/>
              </a:lnSpc>
            </a:pPr>
            <a:r>
              <a:rPr lang="en-US" dirty="0">
                <a:latin typeface="Arial" charset="0"/>
                <a:ea typeface="ＭＳ Ｐゴシック" pitchFamily="-65" charset="-128"/>
              </a:rPr>
              <a:t>Popular vehicles for mobile code include Java applets, ActiveX, JavaScript, and</a:t>
            </a:r>
          </a:p>
          <a:p>
            <a:pPr>
              <a:lnSpc>
                <a:spcPct val="90000"/>
              </a:lnSpc>
            </a:pPr>
            <a:r>
              <a:rPr lang="en-US" dirty="0">
                <a:latin typeface="Arial" charset="0"/>
                <a:ea typeface="ＭＳ Ｐゴシック" pitchFamily="-65" charset="-128"/>
              </a:rPr>
              <a:t>VBScript. The most common ways of using mobile code for malicious operations on</a:t>
            </a:r>
          </a:p>
          <a:p>
            <a:pPr>
              <a:lnSpc>
                <a:spcPct val="90000"/>
              </a:lnSpc>
            </a:pPr>
            <a:r>
              <a:rPr lang="en-US" dirty="0">
                <a:latin typeface="Arial" charset="0"/>
                <a:ea typeface="ＭＳ Ｐゴシック" pitchFamily="-65" charset="-128"/>
              </a:rPr>
              <a:t>local system are cross-site scripting, interactive and dynamic Web sites, e-mail attachments,</a:t>
            </a:r>
          </a:p>
          <a:p>
            <a:pPr>
              <a:lnSpc>
                <a:spcPct val="90000"/>
              </a:lnSpc>
            </a:pPr>
            <a:r>
              <a:rPr lang="en-US" dirty="0">
                <a:latin typeface="Arial" charset="0"/>
                <a:ea typeface="ＭＳ Ｐゴシック" pitchFamily="-65" charset="-128"/>
              </a:rPr>
              <a:t>and downloads from untrusted sites or of untrusted software.</a:t>
            </a:r>
          </a:p>
        </p:txBody>
      </p:sp>
      <p:sp>
        <p:nvSpPr>
          <p:cNvPr id="57348" name="Slide Number Placeholder 3"/>
          <p:cNvSpPr>
            <a:spLocks noGrp="1"/>
          </p:cNvSpPr>
          <p:nvPr>
            <p:ph type="sldNum" sz="quarter" idx="5"/>
          </p:nvPr>
        </p:nvSpPr>
        <p:spPr>
          <a:noFill/>
        </p:spPr>
        <p:txBody>
          <a:bodyPr/>
          <a:lstStyle/>
          <a:p>
            <a:fld id="{353A8A23-2EEF-4597-A988-F86389022732}" type="slidenum">
              <a:rPr lang="en-AU"/>
              <a:pPr/>
              <a:t>25</a:t>
            </a:fld>
            <a:endParaRPr lang="en-AU"/>
          </a:p>
        </p:txBody>
      </p:sp>
    </p:spTree>
    <p:extLst>
      <p:ext uri="{BB962C8B-B14F-4D97-AF65-F5344CB8AC3E}">
        <p14:creationId xmlns:p14="http://schemas.microsoft.com/office/powerpoint/2010/main" val="717007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without the user’s knowledge or consent. This is known as a drive-by-download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is a common exploit in recent attack kits. In most cases, this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does not actively propagate as a worm does, but rather waits for unsuspecting users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visit the malicious Web page in order to spread to their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and is vulnerable to the exploits used. </a:t>
            </a:r>
            <a:endParaRPr lang="en-US" sz="1100" dirty="0">
              <a:latin typeface="Arial" charset="0"/>
              <a:ea typeface="ＭＳ Ｐゴシック" pitchFamily="-65"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26</a:t>
            </a:fld>
            <a:endParaRPr lang="en-AU"/>
          </a:p>
        </p:txBody>
      </p:sp>
    </p:spTree>
    <p:extLst>
      <p:ext uri="{BB962C8B-B14F-4D97-AF65-F5344CB8AC3E}">
        <p14:creationId xmlns:p14="http://schemas.microsoft.com/office/powerpoint/2010/main" val="3279438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Watering-hole attacks are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variant of this used in highly targeted attacks [SYMA13]. The attacker researches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remaining undetected.</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Malvertising</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actually compromising them [SYMA13]. The attacker pays for advertisements that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Related variants can exploit bugs in common e-mail clients, such as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Klez</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mass-mailing worm seen in October 2001, which targeted a bug in the HTML</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handling in Microsoft’s Outlook and Outlook Express programs to automatically</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run itself. Or, such malware may target common PDF viewers to also download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install malware without the user’s consent when they view a malicious PDF document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[STEV11]. Such documents may be spread by spam e-mail, or be part of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targeted phishing attack, as we discuss in the next section.</a:t>
            </a:r>
            <a:endParaRPr lang="en-US" altLang="zh-CN" sz="1100" dirty="0">
              <a:latin typeface="Arial"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27</a:t>
            </a:fld>
            <a:endParaRPr lang="en-AU"/>
          </a:p>
        </p:txBody>
      </p:sp>
    </p:spTree>
    <p:extLst>
      <p:ext uri="{BB962C8B-B14F-4D97-AF65-F5344CB8AC3E}">
        <p14:creationId xmlns:p14="http://schemas.microsoft.com/office/powerpoint/2010/main" val="3413181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tx1"/>
                </a:solidFill>
                <a:latin typeface="Arial" pitchFamily="-110" charset="0"/>
                <a:ea typeface="ＭＳ Ｐゴシック" pitchFamily="-110" charset="-128"/>
                <a:cs typeface="ＭＳ Ｐゴシック" pitchFamily="-110" charset="-128"/>
              </a:rPr>
              <a:t>. A prominent example</a:t>
            </a:r>
          </a:p>
          <a:p>
            <a:r>
              <a:rPr lang="en-US" altLang="zh-CN" dirty="0">
                <a:solidFill>
                  <a:schemeClr val="tx1"/>
                </a:solidFill>
                <a:latin typeface="Arial" pitchFamily="-110" charset="0"/>
                <a:ea typeface="ＭＳ Ｐゴシック" pitchFamily="-110" charset="-128"/>
                <a:cs typeface="ＭＳ Ｐゴシック" pitchFamily="-110" charset="-128"/>
              </a:rPr>
              <a:t>of such an attack was the </a:t>
            </a:r>
            <a:r>
              <a:rPr lang="en-US" altLang="zh-CN" dirty="0" err="1">
                <a:solidFill>
                  <a:schemeClr val="tx1"/>
                </a:solidFill>
                <a:latin typeface="Arial" pitchFamily="-110" charset="0"/>
                <a:ea typeface="ＭＳ Ｐゴシック" pitchFamily="-110" charset="-128"/>
                <a:cs typeface="ＭＳ Ｐゴシック" pitchFamily="-110" charset="-128"/>
              </a:rPr>
              <a:t>Hydraq</a:t>
            </a:r>
            <a:r>
              <a:rPr lang="en-US" altLang="zh-CN" dirty="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altLang="zh-CN" dirty="0">
                <a:solidFill>
                  <a:schemeClr val="tx1"/>
                </a:solidFill>
                <a:latin typeface="Arial" pitchFamily="-110" charset="0"/>
                <a:ea typeface="ＭＳ Ｐゴシック" pitchFamily="-110" charset="-128"/>
                <a:cs typeface="ＭＳ Ｐゴシック" pitchFamily="-110" charset="-128"/>
              </a:rPr>
              <a:t>2010. This exploited a vulnerability in Internet Explorer to install itself, and targeted</a:t>
            </a:r>
          </a:p>
          <a:p>
            <a:r>
              <a:rPr lang="en-US" altLang="zh-CN" dirty="0">
                <a:solidFill>
                  <a:schemeClr val="tx1"/>
                </a:solidFill>
                <a:latin typeface="Arial" pitchFamily="-110" charset="0"/>
                <a:ea typeface="ＭＳ Ｐゴシック" pitchFamily="-110" charset="-128"/>
                <a:cs typeface="ＭＳ Ｐゴシック" pitchFamily="-110" charset="-128"/>
              </a:rPr>
              <a:t>several high-profile companies [SYMA13]. It was typically distributed</a:t>
            </a:r>
          </a:p>
          <a:p>
            <a:r>
              <a:rPr lang="en-US" altLang="zh-CN" dirty="0">
                <a:solidFill>
                  <a:schemeClr val="tx1"/>
                </a:solidFill>
                <a:latin typeface="Arial" pitchFamily="-110" charset="0"/>
                <a:ea typeface="ＭＳ Ｐゴシック" pitchFamily="-110" charset="-128"/>
                <a:cs typeface="ＭＳ Ｐゴシック" pitchFamily="-110" charset="-128"/>
              </a:rPr>
              <a:t>using either spam e-mail or via a compromised Web site using a “watering-hole” attack.</a:t>
            </a:r>
            <a:endParaRPr lang="en-US" altLang="zh-CN" b="1" dirty="0">
              <a:latin typeface="Arial" charset="0"/>
              <a:ea typeface="ＭＳ Ｐゴシック" pitchFamily="-65" charset="-128"/>
            </a:endParaRPr>
          </a:p>
          <a:p>
            <a:endParaRPr lang="en-US" altLang="zh-CN" dirty="0"/>
          </a:p>
          <a:p>
            <a:endParaRPr lang="en-US" altLang="zh-CN" dirty="0"/>
          </a:p>
          <a:p>
            <a:r>
              <a:rPr lang="en-US" altLang="zh-CN" dirty="0">
                <a:solidFill>
                  <a:schemeClr val="tx1"/>
                </a:solidFill>
                <a:latin typeface="Arial" pitchFamily="-110" charset="0"/>
                <a:ea typeface="ＭＳ Ｐゴシック" pitchFamily="-110" charset="-128"/>
                <a:cs typeface="ＭＳ Ｐゴシック" pitchFamily="-110" charset="-128"/>
              </a:rPr>
              <a:t>Some Trojans avoid the requirement for user assistance by exploiting some software</a:t>
            </a:r>
          </a:p>
          <a:p>
            <a:r>
              <a:rPr lang="en-US" altLang="zh-CN" dirty="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altLang="zh-CN" dirty="0">
                <a:solidFill>
                  <a:schemeClr val="tx1"/>
                </a:solidFill>
                <a:latin typeface="Arial" pitchFamily="-110" charset="0"/>
                <a:ea typeface="ＭＳ Ｐゴシック" pitchFamily="-110" charset="-128"/>
                <a:cs typeface="ＭＳ Ｐゴシック" pitchFamily="-110" charset="-128"/>
              </a:rPr>
              <a:t>some features of a worm, but unlike it, they do not replicate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29</a:t>
            </a:fld>
            <a:endParaRPr lang="en-AU"/>
          </a:p>
        </p:txBody>
      </p:sp>
    </p:spTree>
    <p:extLst>
      <p:ext uri="{BB962C8B-B14F-4D97-AF65-F5344CB8AC3E}">
        <p14:creationId xmlns:p14="http://schemas.microsoft.com/office/powerpoint/2010/main" val="2850195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r>
              <a:rPr lang="en-US" sz="1100" dirty="0">
                <a:latin typeface="Arial" charset="0"/>
                <a:ea typeface="ＭＳ Ｐゴシック" pitchFamily="-65" charset="-128"/>
              </a:rPr>
              <a:t>A further variant of system corruption payloads aims to cause damage to physical</a:t>
            </a:r>
          </a:p>
          <a:p>
            <a:r>
              <a:rPr lang="en-US" sz="1100" dirty="0">
                <a:latin typeface="Arial" charset="0"/>
                <a:ea typeface="ＭＳ Ｐゴシック" pitchFamily="-65" charset="-128"/>
              </a:rPr>
              <a:t>equipment. The infected system is clearly the device most easily targeted. The</a:t>
            </a:r>
          </a:p>
          <a:p>
            <a:r>
              <a:rPr lang="en-US" sz="1100" dirty="0">
                <a:latin typeface="Arial" charset="0"/>
                <a:ea typeface="ＭＳ Ｐゴシック" pitchFamily="-65" charset="-128"/>
              </a:rPr>
              <a:t>Chernobyl virus mentioned above not only corrupts data, but attempts to rewrite</a:t>
            </a:r>
          </a:p>
          <a:p>
            <a:r>
              <a:rPr lang="en-US" sz="1100" dirty="0">
                <a:latin typeface="Arial" charset="0"/>
                <a:ea typeface="ＭＳ Ｐゴシック" pitchFamily="-65" charset="-128"/>
              </a:rPr>
              <a:t>the BIOS code used to initially boot the computer. If it is successful, the boot process</a:t>
            </a:r>
          </a:p>
          <a:p>
            <a:r>
              <a:rPr lang="en-US" sz="1100" dirty="0">
                <a:latin typeface="Arial" charset="0"/>
                <a:ea typeface="ＭＳ Ｐゴシック" pitchFamily="-65" charset="-128"/>
              </a:rPr>
              <a:t>fails, and the system is unusable until the BIOS chip is either re-programmed or</a:t>
            </a:r>
          </a:p>
          <a:p>
            <a:r>
              <a:rPr lang="en-US" sz="1100" dirty="0">
                <a:latin typeface="Arial" charset="0"/>
                <a:ea typeface="ＭＳ Ｐゴシック" pitchFamily="-65" charset="-128"/>
              </a:rPr>
              <a:t>replaced.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More recently, the </a:t>
            </a:r>
            <a:r>
              <a:rPr lang="en-US" sz="1100" dirty="0" err="1">
                <a:latin typeface="Arial" charset="0"/>
                <a:ea typeface="ＭＳ Ｐゴシック" pitchFamily="-65" charset="-128"/>
              </a:rPr>
              <a:t>Stuxnet</a:t>
            </a:r>
            <a:r>
              <a:rPr lang="en-US" sz="1100" dirty="0">
                <a:latin typeface="Arial" charset="0"/>
                <a:ea typeface="ＭＳ Ｐゴシック" pitchFamily="-65" charset="-128"/>
              </a:rPr>
              <a:t> worm that we discussed previously targets some</a:t>
            </a:r>
          </a:p>
          <a:p>
            <a:r>
              <a:rPr lang="en-US" sz="1100" dirty="0">
                <a:latin typeface="Arial" charset="0"/>
                <a:ea typeface="ＭＳ Ｐゴシック" pitchFamily="-65" charset="-128"/>
              </a:rPr>
              <a:t>specific industrial control system software as its key payload [CHEN11, KUSH13]. If control</a:t>
            </a:r>
          </a:p>
          <a:p>
            <a:r>
              <a:rPr lang="en-US" sz="1100" dirty="0">
                <a:latin typeface="Arial" charset="0"/>
                <a:ea typeface="ＭＳ Ｐゴシック" pitchFamily="-65" charset="-128"/>
              </a:rPr>
              <a:t>systems using certain Siemens industrial control software with a specific configuration</a:t>
            </a:r>
          </a:p>
          <a:p>
            <a:r>
              <a:rPr lang="en-US" sz="1100" dirty="0">
                <a:latin typeface="Arial" charset="0"/>
                <a:ea typeface="ＭＳ Ｐゴシック" pitchFamily="-65" charset="-128"/>
              </a:rPr>
              <a:t>of devices are infected, then the worm replaces the original control code with code</a:t>
            </a:r>
          </a:p>
          <a:p>
            <a:r>
              <a:rPr lang="en-US" sz="1100" dirty="0">
                <a:latin typeface="Arial" charset="0"/>
                <a:ea typeface="ＭＳ Ｐゴシック" pitchFamily="-65" charset="-128"/>
              </a:rPr>
              <a:t>that deliberately drives the controlled equipment outside its normal operating range,</a:t>
            </a:r>
          </a:p>
          <a:p>
            <a:r>
              <a:rPr lang="en-US" sz="1100" dirty="0">
                <a:latin typeface="Arial" charset="0"/>
                <a:ea typeface="ＭＳ Ｐゴシック" pitchFamily="-65" charset="-128"/>
              </a:rPr>
              <a:t>resulting in the failure of the attached equipment. The centrifuges used in the Iranian</a:t>
            </a:r>
          </a:p>
          <a:p>
            <a:r>
              <a:rPr lang="en-US" sz="1100" dirty="0">
                <a:latin typeface="Arial" charset="0"/>
                <a:ea typeface="ＭＳ Ｐゴシック" pitchFamily="-65" charset="-128"/>
              </a:rPr>
              <a:t>uranium enrichment program were strongly suspected as the target, with reports of</a:t>
            </a:r>
          </a:p>
          <a:p>
            <a:r>
              <a:rPr lang="en-US" sz="1100" dirty="0">
                <a:latin typeface="Arial" charset="0"/>
                <a:ea typeface="ＭＳ Ｐゴシック" pitchFamily="-65" charset="-128"/>
              </a:rPr>
              <a:t>much higher than normal failure rates observed in them over the period when this</a:t>
            </a:r>
          </a:p>
          <a:p>
            <a:r>
              <a:rPr lang="en-US" sz="1100" dirty="0">
                <a:latin typeface="Arial" charset="0"/>
                <a:ea typeface="ＭＳ Ｐゴシック" pitchFamily="-65" charset="-128"/>
              </a:rPr>
              <a:t>worm was active. As noted in our earlier discussion, this has raised concerns over the</a:t>
            </a:r>
          </a:p>
          <a:p>
            <a:r>
              <a:rPr lang="en-US" sz="1100" dirty="0">
                <a:latin typeface="Arial" charset="0"/>
                <a:ea typeface="ＭＳ Ｐゴシック" pitchFamily="-65" charset="-128"/>
              </a:rPr>
              <a:t>use of sophisticated targeted malware for industrial sabotage.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key component of data corrupting malware is the logic bomb. The logic bomb is</a:t>
            </a:r>
          </a:p>
          <a:p>
            <a:r>
              <a:rPr lang="en-US" sz="1100" dirty="0">
                <a:latin typeface="Arial" charset="0"/>
                <a:ea typeface="ＭＳ Ｐゴシック" pitchFamily="-65" charset="-128"/>
              </a:rPr>
              <a:t>code embedded in the malware that is set to “explode” when certain conditions are</a:t>
            </a:r>
          </a:p>
          <a:p>
            <a:r>
              <a:rPr lang="en-US" sz="1100" dirty="0">
                <a:latin typeface="Arial" charset="0"/>
                <a:ea typeface="ＭＳ Ｐゴシック" pitchFamily="-65" charset="-128"/>
              </a:rPr>
              <a:t>met. Examples of conditions that can be used as triggers for a logic bomb are the presence</a:t>
            </a:r>
          </a:p>
          <a:p>
            <a:r>
              <a:rPr lang="en-US" sz="1100" dirty="0">
                <a:latin typeface="Arial" charset="0"/>
                <a:ea typeface="ＭＳ Ｐゴシック" pitchFamily="-65" charset="-128"/>
              </a:rPr>
              <a:t>or absence of certain files or devices on the system, a particular day of the week</a:t>
            </a:r>
          </a:p>
          <a:p>
            <a:r>
              <a:rPr lang="en-US" sz="1100" dirty="0">
                <a:latin typeface="Arial" charset="0"/>
                <a:ea typeface="ＭＳ Ｐゴシック" pitchFamily="-65" charset="-128"/>
              </a:rPr>
              <a:t>or date, a particular version or configuration of some software, or a particular user</a:t>
            </a:r>
          </a:p>
          <a:p>
            <a:r>
              <a:rPr lang="en-US" sz="1100" dirty="0">
                <a:latin typeface="Arial" charset="0"/>
                <a:ea typeface="ＭＳ Ｐゴシック" pitchFamily="-65" charset="-128"/>
              </a:rPr>
              <a:t>running the application. Once triggered, a bomb may alter or delete data or entire files,</a:t>
            </a:r>
          </a:p>
          <a:p>
            <a:r>
              <a:rPr lang="en-US" sz="1100" dirty="0">
                <a:latin typeface="Arial" charset="0"/>
                <a:ea typeface="ＭＳ Ｐゴシック" pitchFamily="-65" charset="-128"/>
              </a:rPr>
              <a:t>cause a machine halt, or do some other damage. </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striking example of how logic bombs can be employed was the case of Tim</a:t>
            </a:r>
          </a:p>
          <a:p>
            <a:r>
              <a:rPr lang="en-US" sz="1100" dirty="0">
                <a:latin typeface="Arial" charset="0"/>
                <a:ea typeface="ＭＳ Ｐゴシック" pitchFamily="-65" charset="-128"/>
              </a:rPr>
              <a:t>Lloyd, who was convicted of setting a logic bomb that cost his employer, Omega</a:t>
            </a:r>
          </a:p>
          <a:p>
            <a:r>
              <a:rPr lang="en-US" sz="1100" dirty="0">
                <a:latin typeface="Arial" charset="0"/>
                <a:ea typeface="ＭＳ Ｐゴシック" pitchFamily="-65" charset="-128"/>
              </a:rPr>
              <a:t>Engineering, more than $10 million, derailed its corporate growth strategy, and</a:t>
            </a:r>
          </a:p>
          <a:p>
            <a:r>
              <a:rPr lang="en-US" sz="1100" dirty="0">
                <a:latin typeface="Arial" charset="0"/>
                <a:ea typeface="ＭＳ Ｐゴシック" pitchFamily="-65" charset="-128"/>
              </a:rPr>
              <a:t>eventually led to the layoff of 80 workers [GAUD00]. Ultimately, Lloyd was</a:t>
            </a:r>
          </a:p>
          <a:p>
            <a:r>
              <a:rPr lang="en-US" sz="1100" dirty="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31</a:t>
            </a:fld>
            <a:endParaRPr lang="en-AU"/>
          </a:p>
        </p:txBody>
      </p:sp>
    </p:spTree>
    <p:extLst>
      <p:ext uri="{BB962C8B-B14F-4D97-AF65-F5344CB8AC3E}">
        <p14:creationId xmlns:p14="http://schemas.microsoft.com/office/powerpoint/2010/main" val="3722918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32</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category of payload we discuss is where the malware subverts the computational</a:t>
            </a:r>
          </a:p>
          <a:p>
            <a:r>
              <a:rPr lang="en-US" b="0" dirty="0">
                <a:latin typeface="Arial" charset="0"/>
                <a:ea typeface="ＭＳ Ｐゴシック" pitchFamily="-65" charset="-128"/>
              </a:rPr>
              <a:t>and network resources of the infected system for use by the attacker.</a:t>
            </a:r>
          </a:p>
          <a:p>
            <a:r>
              <a:rPr lang="en-US" b="0" dirty="0">
                <a:latin typeface="Arial" charset="0"/>
                <a:ea typeface="ＭＳ Ｐゴシック" pitchFamily="-65" charset="-128"/>
              </a:rPr>
              <a:t>Such a system is known as a bot (robot), zombie or drone, and secretly takes over</a:t>
            </a:r>
          </a:p>
          <a:p>
            <a:r>
              <a:rPr lang="en-US" b="0" dirty="0">
                <a:latin typeface="Arial" charset="0"/>
                <a:ea typeface="ＭＳ Ｐゴシック" pitchFamily="-65" charset="-128"/>
              </a:rPr>
              <a:t>another Internet-attached computer and then uses that computer to launch or manage</a:t>
            </a:r>
          </a:p>
          <a:p>
            <a:r>
              <a:rPr lang="en-US" b="0" dirty="0">
                <a:latin typeface="Arial" charset="0"/>
                <a:ea typeface="ＭＳ Ｐゴシック" pitchFamily="-65" charset="-128"/>
              </a:rPr>
              <a:t>attacks that are difficult to trace to the bot’s creator. The bot is typically planted</a:t>
            </a:r>
          </a:p>
          <a:p>
            <a:r>
              <a:rPr lang="en-US" b="0" dirty="0">
                <a:latin typeface="Arial" charset="0"/>
                <a:ea typeface="ＭＳ Ｐゴシック" pitchFamily="-65" charset="-128"/>
              </a:rPr>
              <a:t>on hundreds or thousands of computers belonging to unsuspecting third parties.</a:t>
            </a:r>
          </a:p>
          <a:p>
            <a:r>
              <a:rPr lang="en-US" b="0" dirty="0">
                <a:latin typeface="Arial" charset="0"/>
                <a:ea typeface="ＭＳ Ｐゴシック" pitchFamily="-65" charset="-128"/>
              </a:rPr>
              <a:t>The collection of bots often is capable of acting in a coordinated manner; such a</a:t>
            </a:r>
          </a:p>
          <a:p>
            <a:r>
              <a:rPr lang="en-US" b="0" dirty="0">
                <a:latin typeface="Arial" charset="0"/>
                <a:ea typeface="ＭＳ Ｐゴシック" pitchFamily="-65" charset="-128"/>
              </a:rPr>
              <a:t>collection is referred to as a botnet . This type of payload attacks the integrity and</a:t>
            </a:r>
          </a:p>
          <a:p>
            <a:r>
              <a:rPr lang="en-US" b="0" dirty="0">
                <a:latin typeface="Arial" charset="0"/>
                <a:ea typeface="ＭＳ Ｐゴシック" pitchFamily="-65" charset="-128"/>
              </a:rPr>
              <a:t>availability of the infected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[HONE05] lists the following 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 Distributed denial-of-service (</a:t>
            </a:r>
            <a:r>
              <a:rPr lang="en-US" b="0" dirty="0" err="1">
                <a:latin typeface="Arial" charset="0"/>
                <a:ea typeface="ＭＳ Ｐゴシック" pitchFamily="-65" charset="-128"/>
              </a:rPr>
              <a:t>DDoS</a:t>
            </a:r>
            <a:r>
              <a:rPr lang="en-US" b="0" dirty="0">
                <a:latin typeface="Arial" charset="0"/>
                <a:ea typeface="ＭＳ Ｐゴシック" pitchFamily="-65" charset="-128"/>
              </a:rPr>
              <a:t>) attacks: A </a:t>
            </a:r>
            <a:r>
              <a:rPr lang="en-US" b="0" dirty="0" err="1">
                <a:latin typeface="Arial" charset="0"/>
                <a:ea typeface="ＭＳ Ｐゴシック" pitchFamily="-65" charset="-128"/>
              </a:rPr>
              <a:t>DDoS</a:t>
            </a:r>
            <a:r>
              <a:rPr lang="en-US" b="0" dirty="0">
                <a:latin typeface="Arial" charset="0"/>
                <a:ea typeface="ＭＳ Ｐゴシック" pitchFamily="-65" charset="-128"/>
              </a:rPr>
              <a:t> attack is an attack on</a:t>
            </a:r>
          </a:p>
          <a:p>
            <a:r>
              <a:rPr lang="en-US" b="0" dirty="0">
                <a:latin typeface="Arial" charset="0"/>
                <a:ea typeface="ＭＳ Ｐゴシック" pitchFamily="-65" charset="-128"/>
              </a:rPr>
              <a:t>a computer system or network that causes a loss of service to users. We examine</a:t>
            </a:r>
          </a:p>
          <a:p>
            <a:r>
              <a:rPr lang="en-US" b="0" dirty="0" err="1">
                <a:latin typeface="Arial" charset="0"/>
                <a:ea typeface="ＭＳ Ｐゴシック" pitchFamily="-65" charset="-128"/>
              </a:rPr>
              <a:t>DDoS</a:t>
            </a:r>
            <a:r>
              <a:rPr lang="en-US" b="0" dirty="0">
                <a:latin typeface="Arial" charset="0"/>
                <a:ea typeface="ＭＳ Ｐゴシック" pitchFamily="-65" charset="-128"/>
              </a:rPr>
              <a:t> attacks in Chapter 7 .</a:t>
            </a:r>
          </a:p>
          <a:p>
            <a:endParaRPr lang="en-US" b="0" dirty="0">
              <a:latin typeface="Arial" charset="0"/>
              <a:ea typeface="ＭＳ Ｐゴシック" pitchFamily="-65" charset="-128"/>
            </a:endParaRPr>
          </a:p>
          <a:p>
            <a:r>
              <a:rPr lang="en-US" b="0" dirty="0">
                <a:latin typeface="Arial" charset="0"/>
                <a:ea typeface="ＭＳ Ｐゴシック" pitchFamily="-65" charset="-128"/>
              </a:rPr>
              <a:t>• Spamming: With the help of a botnet and thousands of bots, an attacker is able</a:t>
            </a:r>
          </a:p>
          <a:p>
            <a:r>
              <a:rPr lang="en-US" b="0" dirty="0">
                <a:latin typeface="Arial" charset="0"/>
                <a:ea typeface="ＭＳ Ｐゴシック" pitchFamily="-65" charset="-128"/>
              </a:rPr>
              <a:t>to send massive amounts of bulk e-mail (spam).</a:t>
            </a:r>
          </a:p>
          <a:p>
            <a:endParaRPr lang="en-US" b="0" dirty="0">
              <a:latin typeface="Arial" charset="0"/>
              <a:ea typeface="ＭＳ Ｐゴシック" pitchFamily="-65" charset="-128"/>
            </a:endParaRPr>
          </a:p>
          <a:p>
            <a:r>
              <a:rPr lang="en-US" b="0" dirty="0">
                <a:latin typeface="Arial" charset="0"/>
                <a:ea typeface="ＭＳ Ｐゴシック" pitchFamily="-65" charset="-128"/>
              </a:rPr>
              <a:t>• Sniffing traffic: Bots can also use a packet sniffer to watch for interesting </a:t>
            </a:r>
            <a:r>
              <a:rPr lang="en-US" b="0" dirty="0" err="1">
                <a:latin typeface="Arial" charset="0"/>
                <a:ea typeface="ＭＳ Ｐゴシック" pitchFamily="-65" charset="-128"/>
              </a:rPr>
              <a:t>cleartext</a:t>
            </a:r>
            <a:endParaRPr lang="en-US" b="0" dirty="0">
              <a:latin typeface="Arial" charset="0"/>
              <a:ea typeface="ＭＳ Ｐゴシック" pitchFamily="-65" charset="-128"/>
            </a:endParaRPr>
          </a:p>
          <a:p>
            <a:r>
              <a:rPr lang="en-US" b="0" dirty="0">
                <a:latin typeface="Arial" charset="0"/>
                <a:ea typeface="ＭＳ Ｐゴシック" pitchFamily="-65" charset="-128"/>
              </a:rPr>
              <a:t>data passing by a compromised machine. The sniffers are mostly used to</a:t>
            </a:r>
          </a:p>
          <a:p>
            <a:r>
              <a:rPr lang="en-US" b="0" dirty="0">
                <a:latin typeface="Arial" charset="0"/>
                <a:ea typeface="ＭＳ Ｐゴシック" pitchFamily="-65" charset="-128"/>
              </a:rPr>
              <a:t>retrieve sensitive information like usernames and passwords.</a:t>
            </a:r>
          </a:p>
          <a:p>
            <a:endParaRPr lang="en-US" b="0" dirty="0">
              <a:latin typeface="Arial" charset="0"/>
              <a:ea typeface="ＭＳ Ｐゴシック" pitchFamily="-65" charset="-128"/>
            </a:endParaRPr>
          </a:p>
          <a:p>
            <a:r>
              <a:rPr lang="en-US" b="0" dirty="0" err="1">
                <a:latin typeface="Arial" charset="0"/>
                <a:ea typeface="ＭＳ Ｐゴシック" pitchFamily="-65" charset="-128"/>
              </a:rPr>
              <a:t>Keylogging</a:t>
            </a:r>
            <a:r>
              <a:rPr lang="en-US" b="0" dirty="0">
                <a:latin typeface="Arial" charset="0"/>
                <a:ea typeface="ＭＳ Ｐゴシック" pitchFamily="-65" charset="-128"/>
              </a:rPr>
              <a:t>: If the compromised machine uses encrypted communication</a:t>
            </a:r>
          </a:p>
          <a:p>
            <a:r>
              <a:rPr lang="en-US" b="0" dirty="0">
                <a:latin typeface="Arial" charset="0"/>
                <a:ea typeface="ＭＳ Ｐゴシック" pitchFamily="-65" charset="-128"/>
              </a:rPr>
              <a:t>channels (e.g. HTTPS or POP3S), then just sniffing the network packets on</a:t>
            </a:r>
          </a:p>
          <a:p>
            <a:r>
              <a:rPr lang="en-US" b="0" dirty="0">
                <a:latin typeface="Arial" charset="0"/>
                <a:ea typeface="ＭＳ Ｐゴシック" pitchFamily="-65" charset="-128"/>
              </a:rPr>
              <a:t>the victim’s computer is useless because the appropriate key to decrypt the</a:t>
            </a:r>
          </a:p>
          <a:p>
            <a:r>
              <a:rPr lang="en-US" b="0" dirty="0">
                <a:latin typeface="Arial" charset="0"/>
                <a:ea typeface="ＭＳ Ｐゴシック" pitchFamily="-65" charset="-128"/>
              </a:rPr>
              <a:t>packets is missing. But by using a </a:t>
            </a:r>
            <a:r>
              <a:rPr lang="en-US" b="0" dirty="0" err="1">
                <a:latin typeface="Arial" charset="0"/>
                <a:ea typeface="ＭＳ Ｐゴシック" pitchFamily="-65" charset="-128"/>
              </a:rPr>
              <a:t>keylogger</a:t>
            </a:r>
            <a:r>
              <a:rPr lang="en-US" b="0" dirty="0">
                <a:latin typeface="Arial" charset="0"/>
                <a:ea typeface="ＭＳ Ｐゴシック" pitchFamily="-65" charset="-128"/>
              </a:rPr>
              <a:t>, which captures keystrokes on the</a:t>
            </a:r>
          </a:p>
          <a:p>
            <a:r>
              <a:rPr lang="en-US" b="0" dirty="0">
                <a:latin typeface="Arial" charset="0"/>
                <a:ea typeface="ＭＳ Ｐゴシック" pitchFamily="-65" charset="-128"/>
              </a:rPr>
              <a:t>infected machine, an attacker can retrieve sensitive information.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Spreading new malware: Botnets are used to spread new bots. This is very</a:t>
            </a:r>
          </a:p>
          <a:p>
            <a:r>
              <a:rPr lang="en-US" b="0" dirty="0">
                <a:latin typeface="Arial" charset="0"/>
                <a:ea typeface="ＭＳ Ｐゴシック" pitchFamily="-65" charset="-128"/>
              </a:rPr>
              <a:t>easy since all bots implement mechanisms to download and execute a file via</a:t>
            </a:r>
          </a:p>
          <a:p>
            <a:r>
              <a:rPr lang="en-US" b="0" dirty="0">
                <a:latin typeface="Arial" charset="0"/>
                <a:ea typeface="ＭＳ Ｐゴシック" pitchFamily="-65" charset="-128"/>
              </a:rPr>
              <a:t>HTTP or FTP. A botnet with 10,000 hosts that acts as the start base for a</a:t>
            </a:r>
          </a:p>
          <a:p>
            <a:r>
              <a:rPr lang="en-US" b="0" dirty="0">
                <a:latin typeface="Arial" charset="0"/>
                <a:ea typeface="ＭＳ Ｐゴシック" pitchFamily="-65" charset="-128"/>
              </a:rPr>
              <a:t>worm or mail virus allows very fast spreading and thus causes more harm.</a:t>
            </a:r>
          </a:p>
          <a:p>
            <a:endParaRPr lang="en-US" b="0" dirty="0">
              <a:latin typeface="Arial" charset="0"/>
              <a:ea typeface="ＭＳ Ｐゴシック" pitchFamily="-65" charset="-128"/>
            </a:endParaRPr>
          </a:p>
          <a:p>
            <a:r>
              <a:rPr lang="en-US" b="0" dirty="0">
                <a:latin typeface="Arial" charset="0"/>
                <a:ea typeface="ＭＳ Ｐゴシック" pitchFamily="-65" charset="-128"/>
              </a:rPr>
              <a:t>• Installing advertisement add-ons and browser helper objects (BHOs): Botnets</a:t>
            </a:r>
          </a:p>
          <a:p>
            <a:r>
              <a:rPr lang="en-US" b="0" dirty="0">
                <a:latin typeface="Arial" charset="0"/>
                <a:ea typeface="ＭＳ Ｐゴシック" pitchFamily="-65" charset="-128"/>
              </a:rPr>
              <a:t>can also be used to gain financial advantages. This works by setting up a fake</a:t>
            </a:r>
          </a:p>
          <a:p>
            <a:r>
              <a:rPr lang="en-US" b="0" dirty="0">
                <a:latin typeface="Arial" charset="0"/>
                <a:ea typeface="ＭＳ Ｐゴシック" pitchFamily="-65" charset="-128"/>
              </a:rPr>
              <a:t>Web site with some advertisements: The operator of this Web site negotiates a</a:t>
            </a:r>
          </a:p>
          <a:p>
            <a:r>
              <a:rPr lang="en-US" b="0" dirty="0">
                <a:latin typeface="Arial" charset="0"/>
                <a:ea typeface="ＭＳ Ｐゴシック" pitchFamily="-65" charset="-128"/>
              </a:rPr>
              <a:t>deal with some hosting companies that pay for clicks on ads. With the help of</a:t>
            </a:r>
          </a:p>
          <a:p>
            <a:r>
              <a:rPr lang="en-US" b="0" dirty="0">
                <a:latin typeface="Arial" charset="0"/>
                <a:ea typeface="ＭＳ Ｐゴシック" pitchFamily="-65" charset="-128"/>
              </a:rPr>
              <a:t>a botnet, these clicks can be “automated” so that instantly a few thousand bots</a:t>
            </a:r>
          </a:p>
          <a:p>
            <a:r>
              <a:rPr lang="en-US" b="0" dirty="0">
                <a:latin typeface="Arial" charset="0"/>
                <a:ea typeface="ＭＳ Ｐゴシック" pitchFamily="-65" charset="-128"/>
              </a:rPr>
              <a:t>click on the pop-ups. This process can be further enhanced if the bot hijacks</a:t>
            </a:r>
          </a:p>
          <a:p>
            <a:r>
              <a:rPr lang="en-US" b="0" dirty="0">
                <a:latin typeface="Arial" charset="0"/>
                <a:ea typeface="ＭＳ Ｐゴシック" pitchFamily="-65" charset="-128"/>
              </a:rPr>
              <a:t>the start-page of a compromised machine so that the “clicks” are executed</a:t>
            </a:r>
          </a:p>
          <a:p>
            <a:r>
              <a:rPr lang="en-US" b="0" dirty="0">
                <a:latin typeface="Arial" charset="0"/>
                <a:ea typeface="ＭＳ Ｐゴシック" pitchFamily="-65" charset="-128"/>
              </a:rPr>
              <a:t>each time the victim uses the browser.</a:t>
            </a:r>
          </a:p>
          <a:p>
            <a:endParaRPr lang="en-US" b="0" dirty="0">
              <a:latin typeface="Arial" charset="0"/>
              <a:ea typeface="ＭＳ Ｐゴシック" pitchFamily="-65" charset="-128"/>
            </a:endParaRPr>
          </a:p>
          <a:p>
            <a:r>
              <a:rPr lang="en-US" b="0" dirty="0">
                <a:latin typeface="Arial" charset="0"/>
                <a:ea typeface="ＭＳ Ｐゴシック" pitchFamily="-65" charset="-128"/>
              </a:rPr>
              <a:t>• Attacking IRC chat networks: Botnets are also used for attacks against</a:t>
            </a:r>
          </a:p>
          <a:p>
            <a:r>
              <a:rPr lang="en-US" b="0" dirty="0">
                <a:latin typeface="Arial" charset="0"/>
                <a:ea typeface="ＭＳ Ｐゴシック" pitchFamily="-65" charset="-128"/>
              </a:rPr>
              <a:t>Internet Relay Chat (IRC) networks. Popular among attackers is especially</a:t>
            </a:r>
          </a:p>
          <a:p>
            <a:r>
              <a:rPr lang="en-US" b="0" dirty="0">
                <a:latin typeface="Arial" charset="0"/>
                <a:ea typeface="ＭＳ Ｐゴシック" pitchFamily="-65" charset="-128"/>
              </a:rPr>
              <a:t>the so-called clone attack: In this kind of attack, the controller orders each bot</a:t>
            </a:r>
          </a:p>
          <a:p>
            <a:r>
              <a:rPr lang="en-US" b="0" dirty="0">
                <a:latin typeface="Arial" charset="0"/>
                <a:ea typeface="ＭＳ Ｐゴシック" pitchFamily="-65" charset="-128"/>
              </a:rPr>
              <a:t>to connect a large number of clones to the victim IRC network. The victim is</a:t>
            </a:r>
          </a:p>
          <a:p>
            <a:r>
              <a:rPr lang="en-US" b="0" dirty="0">
                <a:latin typeface="Arial" charset="0"/>
                <a:ea typeface="ＭＳ Ｐゴシック" pitchFamily="-65" charset="-128"/>
              </a:rPr>
              <a:t>flooded by service requests from thousands of bots or thousands of </a:t>
            </a:r>
            <a:r>
              <a:rPr lang="en-US" b="0" dirty="0" err="1">
                <a:latin typeface="Arial" charset="0"/>
                <a:ea typeface="ＭＳ Ｐゴシック" pitchFamily="-65" charset="-128"/>
              </a:rPr>
              <a:t>channeljoins</a:t>
            </a:r>
            <a:endParaRPr lang="en-US" b="0" dirty="0">
              <a:latin typeface="Arial" charset="0"/>
              <a:ea typeface="ＭＳ Ｐゴシック" pitchFamily="-65" charset="-128"/>
            </a:endParaRPr>
          </a:p>
          <a:p>
            <a:r>
              <a:rPr lang="en-US" b="0" dirty="0">
                <a:latin typeface="Arial" charset="0"/>
                <a:ea typeface="ＭＳ Ｐゴシック" pitchFamily="-65" charset="-128"/>
              </a:rPr>
              <a:t>by these cloned bots. In this way, the victim IRC network is brought</a:t>
            </a:r>
          </a:p>
          <a:p>
            <a:r>
              <a:rPr lang="en-US" b="0" dirty="0">
                <a:latin typeface="Arial" charset="0"/>
                <a:ea typeface="ＭＳ Ｐゴシック" pitchFamily="-65" charset="-128"/>
              </a:rPr>
              <a:t>down, similar to a </a:t>
            </a:r>
            <a:r>
              <a:rPr lang="en-US" b="0" dirty="0" err="1">
                <a:latin typeface="Arial" charset="0"/>
                <a:ea typeface="ＭＳ Ｐゴシック" pitchFamily="-65" charset="-128"/>
              </a:rPr>
              <a:t>DDoS</a:t>
            </a:r>
            <a:r>
              <a:rPr lang="en-US" b="0" dirty="0">
                <a:latin typeface="Arial" charset="0"/>
                <a:ea typeface="ＭＳ Ｐゴシック" pitchFamily="-65" charset="-128"/>
              </a:rPr>
              <a:t> attack.</a:t>
            </a:r>
          </a:p>
          <a:p>
            <a:endParaRPr lang="en-US" b="0" dirty="0">
              <a:latin typeface="Arial" charset="0"/>
              <a:ea typeface="ＭＳ Ｐゴシック" pitchFamily="-65" charset="-128"/>
            </a:endParaRPr>
          </a:p>
          <a:p>
            <a:r>
              <a:rPr lang="en-US" b="0" dirty="0">
                <a:latin typeface="Arial" charset="0"/>
                <a:ea typeface="ＭＳ Ｐゴシック" pitchFamily="-65" charset="-128"/>
              </a:rPr>
              <a:t>• Manipulating online polls/games: Online polls/games are getting more and</a:t>
            </a:r>
          </a:p>
          <a:p>
            <a:r>
              <a:rPr lang="en-US" b="0" dirty="0">
                <a:latin typeface="Arial" charset="0"/>
                <a:ea typeface="ＭＳ Ｐゴシック" pitchFamily="-65" charset="-128"/>
              </a:rPr>
              <a:t>more attention and it is rather easy to manipulate them with botnets. Since</a:t>
            </a:r>
          </a:p>
          <a:p>
            <a:r>
              <a:rPr lang="en-US" b="0" dirty="0">
                <a:latin typeface="Arial" charset="0"/>
                <a:ea typeface="ＭＳ Ｐゴシック" pitchFamily="-65" charset="-128"/>
              </a:rPr>
              <a:t>every bot has a distinct IP address, every vote will have the same credibility as</a:t>
            </a:r>
          </a:p>
          <a:p>
            <a:r>
              <a:rPr lang="en-US" b="0" dirty="0">
                <a:latin typeface="Arial" charset="0"/>
                <a:ea typeface="ＭＳ Ｐゴシック" pitchFamily="-65" charset="-128"/>
              </a:rPr>
              <a:t>a vote cast by a real person. Online games can be manipulated in a similar way.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522693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dirty="0">
                <a:latin typeface="Arial" charset="0"/>
                <a:ea typeface="ＭＳ Ｐゴシック" pitchFamily="-65" charset="-128"/>
              </a:rPr>
              <a:t>We now consider payloads where the malware gathers data stored on the infected</a:t>
            </a:r>
          </a:p>
          <a:p>
            <a:pPr>
              <a:lnSpc>
                <a:spcPct val="80000"/>
              </a:lnSpc>
            </a:pPr>
            <a:r>
              <a:rPr lang="en-US" sz="700" dirty="0">
                <a:latin typeface="Arial" charset="0"/>
                <a:ea typeface="ＭＳ Ｐゴシック" pitchFamily="-65" charset="-128"/>
              </a:rPr>
              <a:t>system for use by the attacker. A common target is the user’s login and password</a:t>
            </a:r>
          </a:p>
          <a:p>
            <a:pPr>
              <a:lnSpc>
                <a:spcPct val="80000"/>
              </a:lnSpc>
            </a:pPr>
            <a:r>
              <a:rPr lang="en-US" sz="700" dirty="0">
                <a:latin typeface="Arial" charset="0"/>
                <a:ea typeface="ＭＳ Ｐゴシック" pitchFamily="-65" charset="-128"/>
              </a:rPr>
              <a:t>credentials to banking, gaming, and related sites, which the attacker then uses to</a:t>
            </a:r>
          </a:p>
          <a:p>
            <a:pPr>
              <a:lnSpc>
                <a:spcPct val="80000"/>
              </a:lnSpc>
            </a:pPr>
            <a:r>
              <a:rPr lang="en-US" sz="700" dirty="0">
                <a:latin typeface="Arial" charset="0"/>
                <a:ea typeface="ＭＳ Ｐゴシック" pitchFamily="-65" charset="-128"/>
              </a:rPr>
              <a:t>impersonate the user to access these sites for gain. Less commonly, the payload may</a:t>
            </a:r>
          </a:p>
          <a:p>
            <a:pPr>
              <a:lnSpc>
                <a:spcPct val="80000"/>
              </a:lnSpc>
            </a:pPr>
            <a:r>
              <a:rPr lang="en-US" sz="700" dirty="0">
                <a:latin typeface="Arial" charset="0"/>
                <a:ea typeface="ＭＳ Ｐゴシック" pitchFamily="-65" charset="-128"/>
              </a:rPr>
              <a:t>target documents or system configuration details for the purpose of reconnaissance</a:t>
            </a:r>
          </a:p>
          <a:p>
            <a:pPr>
              <a:lnSpc>
                <a:spcPct val="80000"/>
              </a:lnSpc>
            </a:pPr>
            <a:r>
              <a:rPr lang="en-US" sz="700" dirty="0">
                <a:latin typeface="Arial" charset="0"/>
                <a:ea typeface="ＭＳ Ｐゴシック" pitchFamily="-65" charset="-128"/>
              </a:rPr>
              <a:t>or espionage. These attacks target the confidentiality of this information.</a:t>
            </a:r>
          </a:p>
          <a:p>
            <a:pPr>
              <a:lnSpc>
                <a:spcPct val="80000"/>
              </a:lnSpc>
            </a:pPr>
            <a:endParaRPr lang="en-US" sz="700" b="1" dirty="0">
              <a:latin typeface="Arial" charset="0"/>
              <a:ea typeface="ＭＳ Ｐゴシック" pitchFamily="-65" charset="-128"/>
            </a:endParaRPr>
          </a:p>
          <a:p>
            <a:pPr>
              <a:lnSpc>
                <a:spcPct val="80000"/>
              </a:lnSpc>
            </a:pPr>
            <a:r>
              <a:rPr lang="en-US" sz="700" b="1" dirty="0">
                <a:latin typeface="Arial" charset="0"/>
                <a:ea typeface="ＭＳ Ｐゴシック" pitchFamily="-65" charset="-128"/>
              </a:rPr>
              <a:t>Credential Theft, </a:t>
            </a:r>
            <a:r>
              <a:rPr lang="en-US" sz="700" b="1" dirty="0" err="1">
                <a:latin typeface="Arial" charset="0"/>
                <a:ea typeface="ＭＳ Ｐゴシック" pitchFamily="-65" charset="-128"/>
              </a:rPr>
              <a:t>Keyloggers</a:t>
            </a:r>
            <a:r>
              <a:rPr lang="en-US" sz="700" b="1" dirty="0">
                <a:latin typeface="Arial" charset="0"/>
                <a:ea typeface="ＭＳ Ｐゴシック" pitchFamily="-65" charset="-128"/>
              </a:rPr>
              <a:t>, and Spyware</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Typically, users send their login and password credentials to banking, gaming, and</a:t>
            </a:r>
          </a:p>
          <a:p>
            <a:pPr>
              <a:lnSpc>
                <a:spcPct val="80000"/>
              </a:lnSpc>
            </a:pPr>
            <a:r>
              <a:rPr lang="en-US" sz="700" dirty="0">
                <a:latin typeface="Arial" charset="0"/>
                <a:ea typeface="ＭＳ Ｐゴシック" pitchFamily="-65" charset="-128"/>
              </a:rPr>
              <a:t>related sites over encrypted communication channels (e.g., HTTPS or POP3S),</a:t>
            </a:r>
          </a:p>
          <a:p>
            <a:pPr>
              <a:lnSpc>
                <a:spcPct val="80000"/>
              </a:lnSpc>
            </a:pPr>
            <a:r>
              <a:rPr lang="en-US" sz="700" dirty="0">
                <a:latin typeface="Arial" charset="0"/>
                <a:ea typeface="ＭＳ Ｐゴシック" pitchFamily="-65" charset="-128"/>
              </a:rPr>
              <a:t>which protects them from capture by monitoring network packets. To bypass this,</a:t>
            </a:r>
          </a:p>
          <a:p>
            <a:pPr>
              <a:lnSpc>
                <a:spcPct val="80000"/>
              </a:lnSpc>
            </a:pPr>
            <a:r>
              <a:rPr lang="en-US" sz="700" dirty="0">
                <a:latin typeface="Arial" charset="0"/>
                <a:ea typeface="ＭＳ Ｐゴシック" pitchFamily="-65" charset="-128"/>
              </a:rPr>
              <a:t>an attacker can install a </a:t>
            </a:r>
            <a:r>
              <a:rPr lang="en-US" sz="700" b="1" dirty="0" err="1">
                <a:latin typeface="Arial" charset="0"/>
                <a:ea typeface="ＭＳ Ｐゴシック" pitchFamily="-65" charset="-128"/>
              </a:rPr>
              <a:t>keylogger</a:t>
            </a:r>
            <a:r>
              <a:rPr lang="en-US" sz="700" b="1" dirty="0">
                <a:latin typeface="Arial" charset="0"/>
                <a:ea typeface="ＭＳ Ｐゴシック" pitchFamily="-65" charset="-128"/>
              </a:rPr>
              <a:t> , which captures keystrokes on the infected</a:t>
            </a:r>
          </a:p>
          <a:p>
            <a:pPr>
              <a:lnSpc>
                <a:spcPct val="80000"/>
              </a:lnSpc>
            </a:pPr>
            <a:r>
              <a:rPr lang="en-US" sz="700" dirty="0">
                <a:latin typeface="Arial" charset="0"/>
                <a:ea typeface="ＭＳ Ｐゴシック" pitchFamily="-65" charset="-128"/>
              </a:rPr>
              <a:t>machine to allow an attacker to monitor this sensitive information. Since this would</a:t>
            </a:r>
          </a:p>
          <a:p>
            <a:pPr>
              <a:lnSpc>
                <a:spcPct val="80000"/>
              </a:lnSpc>
            </a:pPr>
            <a:r>
              <a:rPr lang="en-US" sz="700" dirty="0">
                <a:latin typeface="Arial" charset="0"/>
                <a:ea typeface="ＭＳ Ｐゴシック" pitchFamily="-65" charset="-128"/>
              </a:rPr>
              <a:t>result in the attacker receiving a copy of all text entered on the compromised</a:t>
            </a:r>
          </a:p>
          <a:p>
            <a:pPr>
              <a:lnSpc>
                <a:spcPct val="80000"/>
              </a:lnSpc>
            </a:pPr>
            <a:r>
              <a:rPr lang="en-US" sz="700" dirty="0">
                <a:latin typeface="Arial" charset="0"/>
                <a:ea typeface="ＭＳ Ｐゴシック" pitchFamily="-65" charset="-128"/>
              </a:rPr>
              <a:t>machine,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typical implement some form of filtering mechanism that</a:t>
            </a:r>
          </a:p>
          <a:p>
            <a:pPr>
              <a:lnSpc>
                <a:spcPct val="80000"/>
              </a:lnSpc>
            </a:pPr>
            <a:r>
              <a:rPr lang="en-US" sz="700" dirty="0">
                <a:latin typeface="Arial" charset="0"/>
                <a:ea typeface="ＭＳ Ｐゴシック" pitchFamily="-65" charset="-128"/>
              </a:rPr>
              <a:t>only returns information close to desired keywords (e.g., “login” or “password” or</a:t>
            </a:r>
          </a:p>
          <a:p>
            <a:pPr>
              <a:lnSpc>
                <a:spcPct val="80000"/>
              </a:lnSpc>
            </a:pPr>
            <a:r>
              <a:rPr lang="en-US" sz="700" dirty="0">
                <a:latin typeface="Arial" charset="0"/>
                <a:ea typeface="ＭＳ Ｐゴシック" pitchFamily="-65" charset="-128"/>
              </a:rPr>
              <a:t>“</a:t>
            </a:r>
            <a:r>
              <a:rPr lang="en-US" sz="700" dirty="0" err="1">
                <a:latin typeface="Arial" charset="0"/>
                <a:ea typeface="ＭＳ Ｐゴシック" pitchFamily="-65" charset="-128"/>
              </a:rPr>
              <a:t>paypal.com</a:t>
            </a:r>
            <a:r>
              <a:rPr lang="en-US" sz="700" dirty="0">
                <a:latin typeface="Arial" charset="0"/>
                <a:ea typeface="ＭＳ Ｐゴシック" pitchFamily="-65" charset="-128"/>
              </a:rPr>
              <a:t>”).</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In response to the use of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some banking and other sites switched to</a:t>
            </a:r>
          </a:p>
          <a:p>
            <a:pPr>
              <a:lnSpc>
                <a:spcPct val="80000"/>
              </a:lnSpc>
            </a:pPr>
            <a:r>
              <a:rPr lang="en-US" sz="700" dirty="0">
                <a:latin typeface="Arial" charset="0"/>
                <a:ea typeface="ＭＳ Ｐゴシック" pitchFamily="-65" charset="-128"/>
              </a:rPr>
              <a:t>using a graphical applet to enter critical information, such as passwords. Since these</a:t>
            </a:r>
          </a:p>
          <a:p>
            <a:pPr>
              <a:lnSpc>
                <a:spcPct val="80000"/>
              </a:lnSpc>
            </a:pPr>
            <a:r>
              <a:rPr lang="en-US" sz="700" dirty="0">
                <a:latin typeface="Arial" charset="0"/>
                <a:ea typeface="ＭＳ Ｐゴシック" pitchFamily="-65" charset="-128"/>
              </a:rPr>
              <a:t>do not use text entered via the keyboard, traditional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do not capture this</a:t>
            </a:r>
          </a:p>
          <a:p>
            <a:pPr>
              <a:lnSpc>
                <a:spcPct val="80000"/>
              </a:lnSpc>
            </a:pPr>
            <a:r>
              <a:rPr lang="en-US" sz="700" dirty="0">
                <a:latin typeface="Arial" charset="0"/>
                <a:ea typeface="ＭＳ Ｐゴシック" pitchFamily="-65" charset="-128"/>
              </a:rPr>
              <a:t>information. In response, attackers developed more general </a:t>
            </a:r>
            <a:r>
              <a:rPr lang="en-US" sz="700" b="1" dirty="0">
                <a:latin typeface="Arial" charset="0"/>
                <a:ea typeface="ＭＳ Ｐゴシック" pitchFamily="-65" charset="-128"/>
              </a:rPr>
              <a:t>spyware payloads,</a:t>
            </a:r>
          </a:p>
          <a:p>
            <a:pPr>
              <a:lnSpc>
                <a:spcPct val="80000"/>
              </a:lnSpc>
            </a:pPr>
            <a:r>
              <a:rPr lang="en-US" sz="700" dirty="0">
                <a:latin typeface="Arial" charset="0"/>
                <a:ea typeface="ＭＳ Ｐゴシック" pitchFamily="-65" charset="-128"/>
              </a:rPr>
              <a:t>which subvert the compromised machine to allow monitoring of a wide range of</a:t>
            </a:r>
          </a:p>
          <a:p>
            <a:pPr>
              <a:lnSpc>
                <a:spcPct val="80000"/>
              </a:lnSpc>
            </a:pPr>
            <a:r>
              <a:rPr lang="en-US" sz="700" dirty="0">
                <a:latin typeface="Arial" charset="0"/>
                <a:ea typeface="ＭＳ Ｐゴシック" pitchFamily="-65" charset="-128"/>
              </a:rPr>
              <a:t>activity on the system. This may include monitoring the history and content of</a:t>
            </a:r>
          </a:p>
          <a:p>
            <a:pPr>
              <a:lnSpc>
                <a:spcPct val="80000"/>
              </a:lnSpc>
            </a:pPr>
            <a:r>
              <a:rPr lang="en-US" sz="700" dirty="0">
                <a:latin typeface="Arial" charset="0"/>
                <a:ea typeface="ＭＳ Ｐゴシック" pitchFamily="-65" charset="-128"/>
              </a:rPr>
              <a:t>browsing activity, redirecting certain Web page requests to fake sites controlled by</a:t>
            </a:r>
          </a:p>
          <a:p>
            <a:pPr>
              <a:lnSpc>
                <a:spcPct val="80000"/>
              </a:lnSpc>
            </a:pPr>
            <a:r>
              <a:rPr lang="en-US" sz="700" dirty="0">
                <a:latin typeface="Arial" charset="0"/>
                <a:ea typeface="ＭＳ Ｐゴシック" pitchFamily="-65" charset="-128"/>
              </a:rPr>
              <a:t>the attacker, and dynamically modifying data exchanged between the browser and</a:t>
            </a:r>
          </a:p>
          <a:p>
            <a:pPr>
              <a:lnSpc>
                <a:spcPct val="80000"/>
              </a:lnSpc>
            </a:pPr>
            <a:r>
              <a:rPr lang="en-US" sz="700" dirty="0">
                <a:latin typeface="Arial" charset="0"/>
                <a:ea typeface="ＭＳ Ｐゴシック" pitchFamily="-65" charset="-128"/>
              </a:rPr>
              <a:t>certain Web sites of interest. All of which can result in significant compromise of</a:t>
            </a:r>
          </a:p>
          <a:p>
            <a:pPr>
              <a:lnSpc>
                <a:spcPct val="80000"/>
              </a:lnSpc>
            </a:pPr>
            <a:r>
              <a:rPr lang="en-US" sz="700" dirty="0">
                <a:latin typeface="Arial" charset="0"/>
                <a:ea typeface="ＭＳ Ｐゴシック" pitchFamily="-65" charset="-128"/>
              </a:rPr>
              <a:t>the user’s personal information.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The Zeus banking Trojan, created from its </a:t>
            </a:r>
            <a:r>
              <a:rPr lang="en-US" sz="700" dirty="0" err="1">
                <a:latin typeface="Arial" charset="0"/>
                <a:ea typeface="ＭＳ Ｐゴシック" pitchFamily="-65" charset="-128"/>
              </a:rPr>
              <a:t>crimeware</a:t>
            </a:r>
            <a:r>
              <a:rPr lang="en-US" sz="700" dirty="0">
                <a:latin typeface="Arial" charset="0"/>
                <a:ea typeface="ＭＳ Ｐゴシック" pitchFamily="-65" charset="-128"/>
              </a:rPr>
              <a:t> toolkit, is a prominent</a:t>
            </a:r>
          </a:p>
          <a:p>
            <a:pPr>
              <a:lnSpc>
                <a:spcPct val="80000"/>
              </a:lnSpc>
            </a:pPr>
            <a:r>
              <a:rPr lang="en-US" sz="700" dirty="0">
                <a:latin typeface="Arial" charset="0"/>
                <a:ea typeface="ＭＳ Ｐゴシック" pitchFamily="-65" charset="-128"/>
              </a:rPr>
              <a:t>example of such spyware that has been widely deployed in recent years [BINS10].</a:t>
            </a:r>
          </a:p>
          <a:p>
            <a:pPr>
              <a:lnSpc>
                <a:spcPct val="80000"/>
              </a:lnSpc>
            </a:pPr>
            <a:r>
              <a:rPr lang="en-US" sz="700" dirty="0">
                <a:latin typeface="Arial" charset="0"/>
                <a:ea typeface="ＭＳ Ｐゴシック" pitchFamily="-65" charset="-128"/>
              </a:rPr>
              <a:t>It steals banking and financial credentials using both a </a:t>
            </a:r>
            <a:r>
              <a:rPr lang="en-US" sz="700" dirty="0" err="1">
                <a:latin typeface="Arial" charset="0"/>
                <a:ea typeface="ＭＳ Ｐゴシック" pitchFamily="-65" charset="-128"/>
              </a:rPr>
              <a:t>keylogger</a:t>
            </a:r>
            <a:r>
              <a:rPr lang="en-US" sz="700" dirty="0">
                <a:latin typeface="Arial" charset="0"/>
                <a:ea typeface="ＭＳ Ｐゴシック" pitchFamily="-65" charset="-128"/>
              </a:rPr>
              <a:t> and capturing and</a:t>
            </a:r>
          </a:p>
          <a:p>
            <a:pPr>
              <a:lnSpc>
                <a:spcPct val="80000"/>
              </a:lnSpc>
            </a:pPr>
            <a:r>
              <a:rPr lang="en-US" sz="700" dirty="0">
                <a:latin typeface="Arial" charset="0"/>
                <a:ea typeface="ＭＳ Ｐゴシック" pitchFamily="-65" charset="-128"/>
              </a:rPr>
              <a:t>possibly altering form data for certain Web sites. It is typically deployed using either</a:t>
            </a:r>
          </a:p>
          <a:p>
            <a:pPr>
              <a:lnSpc>
                <a:spcPct val="80000"/>
              </a:lnSpc>
            </a:pPr>
            <a:r>
              <a:rPr lang="en-US" sz="700" dirty="0">
                <a:latin typeface="Arial" charset="0"/>
                <a:ea typeface="ＭＳ Ｐゴシック" pitchFamily="-65" charset="-128"/>
              </a:rPr>
              <a:t>spam e-mails or via a compromised Web site in a “drive-by-download.”</a:t>
            </a:r>
          </a:p>
        </p:txBody>
      </p:sp>
      <p:sp>
        <p:nvSpPr>
          <p:cNvPr id="73732" name="Slide Number Placeholder 3"/>
          <p:cNvSpPr>
            <a:spLocks noGrp="1"/>
          </p:cNvSpPr>
          <p:nvPr>
            <p:ph type="sldNum" sz="quarter" idx="5"/>
          </p:nvPr>
        </p:nvSpPr>
        <p:spPr>
          <a:noFill/>
        </p:spPr>
        <p:txBody>
          <a:bodyPr/>
          <a:lstStyle/>
          <a:p>
            <a:fld id="{5DAB00E8-443A-4840-A52B-F664395D31E8}" type="slidenum">
              <a:rPr lang="en-AU"/>
              <a:pPr/>
              <a:t>33</a:t>
            </a:fld>
            <a:endParaRPr lang="en-AU"/>
          </a:p>
        </p:txBody>
      </p:sp>
    </p:spTree>
    <p:extLst>
      <p:ext uri="{BB962C8B-B14F-4D97-AF65-F5344CB8AC3E}">
        <p14:creationId xmlns:p14="http://schemas.microsoft.com/office/powerpoint/2010/main" val="4251309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lnSpc>
                <a:spcPct val="80000"/>
              </a:lnSpc>
            </a:pPr>
            <a:r>
              <a:rPr lang="en-US" sz="900" dirty="0">
                <a:latin typeface="Arial" charset="0"/>
                <a:ea typeface="ＭＳ Ｐゴシック" pitchFamily="-65" charset="-128"/>
              </a:rPr>
              <a:t>Another approach used to capture a user’s login and password credentials is to</a:t>
            </a:r>
          </a:p>
          <a:p>
            <a:pPr>
              <a:lnSpc>
                <a:spcPct val="80000"/>
              </a:lnSpc>
            </a:pPr>
            <a:r>
              <a:rPr lang="en-US" sz="900" dirty="0">
                <a:latin typeface="Arial" charset="0"/>
                <a:ea typeface="ＭＳ Ｐゴシック" pitchFamily="-65" charset="-128"/>
              </a:rPr>
              <a:t>include a URL in a spam e-mail that links to a fake Web site controlled by the</a:t>
            </a:r>
          </a:p>
          <a:p>
            <a:pPr>
              <a:lnSpc>
                <a:spcPct val="80000"/>
              </a:lnSpc>
            </a:pPr>
            <a:r>
              <a:rPr lang="en-US" sz="900" dirty="0">
                <a:latin typeface="Arial" charset="0"/>
                <a:ea typeface="ＭＳ Ｐゴシック" pitchFamily="-65" charset="-128"/>
              </a:rPr>
              <a:t>attacker, but which mimics the login page of some banking, gaming, or similar site.</a:t>
            </a:r>
          </a:p>
          <a:p>
            <a:pPr>
              <a:lnSpc>
                <a:spcPct val="80000"/>
              </a:lnSpc>
            </a:pPr>
            <a:r>
              <a:rPr lang="en-US" sz="900" dirty="0">
                <a:latin typeface="Arial" charset="0"/>
                <a:ea typeface="ＭＳ Ｐゴシック" pitchFamily="-65" charset="-128"/>
              </a:rPr>
              <a:t>This is normally included in some message suggesting that urgent action is required</a:t>
            </a:r>
          </a:p>
          <a:p>
            <a:pPr>
              <a:lnSpc>
                <a:spcPct val="80000"/>
              </a:lnSpc>
            </a:pPr>
            <a:r>
              <a:rPr lang="en-US" sz="900" dirty="0">
                <a:latin typeface="Arial" charset="0"/>
                <a:ea typeface="ＭＳ Ｐゴシック" pitchFamily="-65" charset="-128"/>
              </a:rPr>
              <a:t>by the user to authenticate their account, to prevent it being locked. If the user is</a:t>
            </a:r>
          </a:p>
          <a:p>
            <a:pPr>
              <a:lnSpc>
                <a:spcPct val="80000"/>
              </a:lnSpc>
            </a:pPr>
            <a:r>
              <a:rPr lang="en-US" sz="900" dirty="0">
                <a:latin typeface="Arial" charset="0"/>
                <a:ea typeface="ＭＳ Ｐゴシック" pitchFamily="-65" charset="-128"/>
              </a:rPr>
              <a:t>careless, and doesn’t realize that they are being conned, then following the link and</a:t>
            </a:r>
          </a:p>
          <a:p>
            <a:pPr>
              <a:lnSpc>
                <a:spcPct val="80000"/>
              </a:lnSpc>
            </a:pPr>
            <a:r>
              <a:rPr lang="en-US" sz="900" dirty="0">
                <a:latin typeface="Arial" charset="0"/>
                <a:ea typeface="ＭＳ Ｐゴシック" pitchFamily="-65" charset="-128"/>
              </a:rPr>
              <a:t>supplying the requested details will certainly result in the attackers exploiting their</a:t>
            </a:r>
          </a:p>
          <a:p>
            <a:pPr>
              <a:lnSpc>
                <a:spcPct val="80000"/>
              </a:lnSpc>
            </a:pPr>
            <a:r>
              <a:rPr lang="en-US" sz="900" dirty="0">
                <a:latin typeface="Arial" charset="0"/>
                <a:ea typeface="ＭＳ Ｐゴシック" pitchFamily="-65" charset="-128"/>
              </a:rPr>
              <a:t>account using the captured credentials.</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More generally, such a spam e-mail may direct a user to a fake Web site</a:t>
            </a:r>
          </a:p>
          <a:p>
            <a:pPr>
              <a:lnSpc>
                <a:spcPct val="80000"/>
              </a:lnSpc>
            </a:pPr>
            <a:r>
              <a:rPr lang="en-US" sz="900" dirty="0">
                <a:latin typeface="Arial" charset="0"/>
                <a:ea typeface="ＭＳ Ｐゴシック" pitchFamily="-65" charset="-128"/>
              </a:rPr>
              <a:t>controlled by the attacker, or to complete some enclosed form and return to an e-mail</a:t>
            </a:r>
          </a:p>
          <a:p>
            <a:pPr>
              <a:lnSpc>
                <a:spcPct val="80000"/>
              </a:lnSpc>
            </a:pPr>
            <a:r>
              <a:rPr lang="en-US" sz="900" dirty="0">
                <a:latin typeface="Arial" charset="0"/>
                <a:ea typeface="ＭＳ Ｐゴシック" pitchFamily="-65" charset="-128"/>
              </a:rPr>
              <a:t>accessible to the attacker, which is used to gather a range of private, personal, information</a:t>
            </a:r>
          </a:p>
          <a:p>
            <a:pPr>
              <a:lnSpc>
                <a:spcPct val="80000"/>
              </a:lnSpc>
            </a:pPr>
            <a:r>
              <a:rPr lang="en-US" sz="900" dirty="0">
                <a:latin typeface="Arial" charset="0"/>
                <a:ea typeface="ＭＳ Ｐゴシック" pitchFamily="-65" charset="-128"/>
              </a:rPr>
              <a:t>on the user. Given sufficient details, the attacker can then “assume” the user’s</a:t>
            </a:r>
          </a:p>
          <a:p>
            <a:pPr>
              <a:lnSpc>
                <a:spcPct val="80000"/>
              </a:lnSpc>
            </a:pPr>
            <a:r>
              <a:rPr lang="en-US" sz="900" dirty="0">
                <a:latin typeface="Arial" charset="0"/>
                <a:ea typeface="ＭＳ Ｐゴシック" pitchFamily="-65" charset="-128"/>
              </a:rPr>
              <a:t>identity for the purpose of obtaining credit, or sensitive access to other resources.</a:t>
            </a:r>
          </a:p>
          <a:p>
            <a:pPr>
              <a:lnSpc>
                <a:spcPct val="80000"/>
              </a:lnSpc>
            </a:pPr>
            <a:r>
              <a:rPr lang="en-US" sz="900" dirty="0">
                <a:latin typeface="Arial" charset="0"/>
                <a:ea typeface="ＭＳ Ｐゴシック" pitchFamily="-65" charset="-128"/>
              </a:rPr>
              <a:t>This is known as a </a:t>
            </a:r>
            <a:r>
              <a:rPr lang="en-US" sz="900" b="1" dirty="0">
                <a:latin typeface="Arial" charset="0"/>
                <a:ea typeface="ＭＳ Ｐゴシック" pitchFamily="-65" charset="-128"/>
              </a:rPr>
              <a:t>phishing attack and exploits social engineering to leverage user’s</a:t>
            </a:r>
          </a:p>
          <a:p>
            <a:pPr>
              <a:lnSpc>
                <a:spcPct val="80000"/>
              </a:lnSpc>
            </a:pPr>
            <a:r>
              <a:rPr lang="en-US" sz="900" dirty="0">
                <a:latin typeface="Arial" charset="0"/>
                <a:ea typeface="ＭＳ Ｐゴシック" pitchFamily="-65" charset="-128"/>
              </a:rPr>
              <a:t>trust by masquerading as communications from a trusted source [GOLD10].</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Such general spam e-mails are typically widely distributed to very large numbers</a:t>
            </a:r>
          </a:p>
          <a:p>
            <a:pPr>
              <a:lnSpc>
                <a:spcPct val="80000"/>
              </a:lnSpc>
            </a:pPr>
            <a:r>
              <a:rPr lang="en-US" sz="900" dirty="0">
                <a:latin typeface="Arial" charset="0"/>
                <a:ea typeface="ＭＳ Ｐゴシック" pitchFamily="-65" charset="-128"/>
              </a:rPr>
              <a:t>of users, often via a botnet. While the content will not match appropriate</a:t>
            </a:r>
          </a:p>
          <a:p>
            <a:pPr>
              <a:lnSpc>
                <a:spcPct val="80000"/>
              </a:lnSpc>
            </a:pPr>
            <a:r>
              <a:rPr lang="en-US" sz="900" dirty="0">
                <a:latin typeface="Arial" charset="0"/>
                <a:ea typeface="ＭＳ Ｐゴシック" pitchFamily="-65" charset="-128"/>
              </a:rPr>
              <a:t>trusted sources for a significant fraction of the recipients, the attackers rely on it</a:t>
            </a:r>
          </a:p>
          <a:p>
            <a:pPr>
              <a:lnSpc>
                <a:spcPct val="80000"/>
              </a:lnSpc>
            </a:pPr>
            <a:r>
              <a:rPr lang="en-US" sz="900" dirty="0">
                <a:latin typeface="Arial" charset="0"/>
                <a:ea typeface="ＭＳ Ｐゴシック" pitchFamily="-65" charset="-128"/>
              </a:rPr>
              <a:t>reaching sufficient users of the named trusted source, a gullible portion of whom</a:t>
            </a:r>
          </a:p>
          <a:p>
            <a:pPr>
              <a:lnSpc>
                <a:spcPct val="80000"/>
              </a:lnSpc>
            </a:pPr>
            <a:r>
              <a:rPr lang="en-US" sz="900" dirty="0">
                <a:latin typeface="Arial" charset="0"/>
                <a:ea typeface="ＭＳ Ｐゴシック" pitchFamily="-65" charset="-128"/>
              </a:rPr>
              <a:t>will respond, for it to be profitable.</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A more dangerous variant of this is the </a:t>
            </a:r>
            <a:r>
              <a:rPr lang="en-US" sz="900" b="1" dirty="0">
                <a:latin typeface="Arial" charset="0"/>
                <a:ea typeface="ＭＳ Ｐゴシック" pitchFamily="-65" charset="-128"/>
              </a:rPr>
              <a:t>spear-phishing attack. This again is an</a:t>
            </a:r>
          </a:p>
          <a:p>
            <a:pPr>
              <a:lnSpc>
                <a:spcPct val="80000"/>
              </a:lnSpc>
            </a:pPr>
            <a:r>
              <a:rPr lang="en-US" sz="900" dirty="0">
                <a:latin typeface="Arial" charset="0"/>
                <a:ea typeface="ＭＳ Ｐゴシック" pitchFamily="-65" charset="-128"/>
              </a:rPr>
              <a:t>e-mail claiming to be from a trusted source. However, the recipients are carefully</a:t>
            </a:r>
          </a:p>
          <a:p>
            <a:pPr>
              <a:lnSpc>
                <a:spcPct val="80000"/>
              </a:lnSpc>
            </a:pPr>
            <a:r>
              <a:rPr lang="en-US" sz="900" dirty="0">
                <a:latin typeface="Arial" charset="0"/>
                <a:ea typeface="ＭＳ Ｐゴシック" pitchFamily="-65" charset="-128"/>
              </a:rPr>
              <a:t>researched by the attacker, and each e-mail is carefully crafted to suit its recipient specifically,</a:t>
            </a:r>
          </a:p>
          <a:p>
            <a:pPr>
              <a:lnSpc>
                <a:spcPct val="80000"/>
              </a:lnSpc>
            </a:pPr>
            <a:r>
              <a:rPr lang="en-US" sz="900" dirty="0">
                <a:latin typeface="Arial" charset="0"/>
                <a:ea typeface="ＭＳ Ｐゴシック" pitchFamily="-65" charset="-128"/>
              </a:rPr>
              <a:t>often quoting a range of information to convince them of its authenticity. This</a:t>
            </a:r>
          </a:p>
          <a:p>
            <a:pPr>
              <a:lnSpc>
                <a:spcPct val="80000"/>
              </a:lnSpc>
            </a:pPr>
            <a:r>
              <a:rPr lang="en-US" sz="900" dirty="0">
                <a:latin typeface="Arial" charset="0"/>
                <a:ea typeface="ＭＳ Ｐゴシック" pitchFamily="-65" charset="-128"/>
              </a:rPr>
              <a:t>greatly increases the likelihood of the recipient responding as desired by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type of attack is particularly used in industrial and other forms of espionage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well-resourced organizations [SYMA13].</a:t>
            </a:r>
            <a:endParaRPr lang="en-US" sz="900" dirty="0">
              <a:latin typeface="Arial" charset="0"/>
              <a:ea typeface="ＭＳ Ｐゴシック" pitchFamily="-65" charset="-128"/>
            </a:endParaRPr>
          </a:p>
          <a:p>
            <a:pPr>
              <a:lnSpc>
                <a:spcPct val="80000"/>
              </a:lnSpc>
            </a:pPr>
            <a:endParaRPr lang="en-US" sz="900" dirty="0">
              <a:latin typeface="Arial" charset="0"/>
              <a:ea typeface="ＭＳ Ｐゴシック" pitchFamily="-65" charset="-128"/>
            </a:endParaRPr>
          </a:p>
          <a:p>
            <a:pPr>
              <a:lnSpc>
                <a:spcPct val="80000"/>
              </a:lnSpc>
            </a:pPr>
            <a:r>
              <a:rPr lang="en-US" sz="900" b="1" dirty="0">
                <a:latin typeface="Arial" charset="0"/>
                <a:ea typeface="ＭＳ Ｐゴシック" pitchFamily="-65" charset="-128"/>
              </a:rPr>
              <a:t>Reconnaissance and Espionage</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Credential theft and identity theft are special cases of a more general reconnaissance</a:t>
            </a:r>
          </a:p>
          <a:p>
            <a:pPr>
              <a:lnSpc>
                <a:spcPct val="80000"/>
              </a:lnSpc>
            </a:pPr>
            <a:r>
              <a:rPr lang="en-US" sz="900" dirty="0">
                <a:latin typeface="Arial" charset="0"/>
                <a:ea typeface="ＭＳ Ｐゴシック" pitchFamily="-65" charset="-128"/>
              </a:rPr>
              <a:t>payload, which aims to obtain certain types of desired information and return</a:t>
            </a:r>
          </a:p>
          <a:p>
            <a:pPr>
              <a:lnSpc>
                <a:spcPct val="80000"/>
              </a:lnSpc>
            </a:pPr>
            <a:r>
              <a:rPr lang="en-US" sz="900" dirty="0">
                <a:latin typeface="Arial" charset="0"/>
                <a:ea typeface="ＭＳ Ｐゴシック" pitchFamily="-65" charset="-128"/>
              </a:rPr>
              <a:t>this to the attacker. These special cases are certainly the most common; however,</a:t>
            </a:r>
          </a:p>
          <a:p>
            <a:pPr>
              <a:lnSpc>
                <a:spcPct val="80000"/>
              </a:lnSpc>
            </a:pPr>
            <a:r>
              <a:rPr lang="en-US" sz="900" dirty="0">
                <a:latin typeface="Arial" charset="0"/>
                <a:ea typeface="ＭＳ Ｐゴシック" pitchFamily="-65" charset="-128"/>
              </a:rPr>
              <a:t>other targets are known. Operation Aurora in 2009 used a Trojan to gain access</a:t>
            </a:r>
          </a:p>
          <a:p>
            <a:pPr>
              <a:lnSpc>
                <a:spcPct val="80000"/>
              </a:lnSpc>
            </a:pPr>
            <a:r>
              <a:rPr lang="en-US" sz="900" dirty="0">
                <a:latin typeface="Arial" charset="0"/>
                <a:ea typeface="ＭＳ Ｐゴシック" pitchFamily="-65" charset="-128"/>
              </a:rPr>
              <a:t>to and potentially modify source code repositories at a range of high tech, security,</a:t>
            </a:r>
          </a:p>
          <a:p>
            <a:pPr>
              <a:lnSpc>
                <a:spcPct val="80000"/>
              </a:lnSpc>
            </a:pPr>
            <a:r>
              <a:rPr lang="en-US" sz="900" dirty="0">
                <a:latin typeface="Arial" charset="0"/>
                <a:ea typeface="ＭＳ Ｐゴシック" pitchFamily="-65" charset="-128"/>
              </a:rPr>
              <a:t>and defense contractor companies [SYMA13]. The </a:t>
            </a:r>
            <a:r>
              <a:rPr lang="en-US" sz="900" dirty="0" err="1">
                <a:latin typeface="Arial" charset="0"/>
                <a:ea typeface="ＭＳ Ｐゴシック" pitchFamily="-65" charset="-128"/>
              </a:rPr>
              <a:t>Stuxnet</a:t>
            </a:r>
            <a:r>
              <a:rPr lang="en-US" sz="900" dirty="0">
                <a:latin typeface="Arial" charset="0"/>
                <a:ea typeface="ＭＳ Ｐゴシック" pitchFamily="-65" charset="-128"/>
              </a:rPr>
              <a:t> worm discovered</a:t>
            </a:r>
          </a:p>
          <a:p>
            <a:pPr>
              <a:lnSpc>
                <a:spcPct val="80000"/>
              </a:lnSpc>
            </a:pPr>
            <a:r>
              <a:rPr lang="en-US" sz="900" dirty="0">
                <a:latin typeface="Arial" charset="0"/>
                <a:ea typeface="ＭＳ Ｐゴシック" pitchFamily="-65" charset="-128"/>
              </a:rPr>
              <a:t>in 2010 included capture of hardware and software configuration details in order to</a:t>
            </a:r>
          </a:p>
          <a:p>
            <a:pPr>
              <a:lnSpc>
                <a:spcPct val="80000"/>
              </a:lnSpc>
            </a:pPr>
            <a:r>
              <a:rPr lang="en-US" sz="900" dirty="0">
                <a:latin typeface="Arial" charset="0"/>
                <a:ea typeface="ＭＳ Ｐゴシック" pitchFamily="-65" charset="-128"/>
              </a:rPr>
              <a:t>determine whether it had compromised the specific desired target systems. Early</a:t>
            </a:r>
          </a:p>
          <a:p>
            <a:pPr>
              <a:lnSpc>
                <a:spcPct val="80000"/>
              </a:lnSpc>
            </a:pPr>
            <a:r>
              <a:rPr lang="en-US" sz="900" dirty="0">
                <a:latin typeface="Arial" charset="0"/>
                <a:ea typeface="ＭＳ Ｐゴシック" pitchFamily="-65" charset="-128"/>
              </a:rPr>
              <a:t>versions of this worm returned this same information, which was then used to</a:t>
            </a:r>
          </a:p>
          <a:p>
            <a:pPr>
              <a:lnSpc>
                <a:spcPct val="80000"/>
              </a:lnSpc>
            </a:pPr>
            <a:r>
              <a:rPr lang="en-US" sz="900" dirty="0">
                <a:latin typeface="Arial" charset="0"/>
                <a:ea typeface="ＭＳ Ｐゴシック" pitchFamily="-65" charset="-128"/>
              </a:rPr>
              <a:t>develop the attacks deployed in later versions [CHEN11, KUSH13].</a:t>
            </a:r>
          </a:p>
          <a:p>
            <a:pPr>
              <a:lnSpc>
                <a:spcPct val="80000"/>
              </a:lnSpc>
            </a:pPr>
            <a:endParaRPr lang="en-US" sz="900"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APT attacks may result in the loss of large volumes of sensitive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is sent,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exfiltrated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from the target organization, to the attackers. To detect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block such data exfiltration requires suitable “data-loss” technical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manage either access to such information, or its transmission across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organization’s network perimeter.</a:t>
            </a:r>
            <a:endParaRPr lang="en-US" sz="900" dirty="0">
              <a:latin typeface="Arial" charset="0"/>
              <a:ea typeface="ＭＳ Ｐゴシック" pitchFamily="-65" charset="-128"/>
            </a:endParaRPr>
          </a:p>
        </p:txBody>
      </p:sp>
      <p:sp>
        <p:nvSpPr>
          <p:cNvPr id="75780" name="Slide Number Placeholder 3"/>
          <p:cNvSpPr>
            <a:spLocks noGrp="1"/>
          </p:cNvSpPr>
          <p:nvPr>
            <p:ph type="sldNum" sz="quarter" idx="5"/>
          </p:nvPr>
        </p:nvSpPr>
        <p:spPr>
          <a:noFill/>
        </p:spPr>
        <p:txBody>
          <a:bodyPr/>
          <a:lstStyle/>
          <a:p>
            <a:fld id="{F5E89E48-221C-41CD-B383-5C58E20A453D}" type="slidenum">
              <a:rPr lang="en-AU"/>
              <a:pPr/>
              <a:t>34</a:t>
            </a:fld>
            <a:endParaRPr lang="en-AU"/>
          </a:p>
        </p:txBody>
      </p:sp>
    </p:spTree>
    <p:extLst>
      <p:ext uri="{BB962C8B-B14F-4D97-AF65-F5344CB8AC3E}">
        <p14:creationId xmlns:p14="http://schemas.microsoft.com/office/powerpoint/2010/main" val="1392541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62500" lnSpcReduction="20000"/>
          </a:bodyPr>
          <a:lstStyle/>
          <a:p>
            <a:r>
              <a:rPr lang="en-US" sz="1100" b="0" dirty="0">
                <a:latin typeface="Arial" charset="0"/>
                <a:ea typeface="ＭＳ Ｐゴシック" pitchFamily="-65" charset="-128"/>
              </a:rPr>
              <a:t>The final category of payload we discuss concerns techniques used by malware to</a:t>
            </a:r>
          </a:p>
          <a:p>
            <a:r>
              <a:rPr lang="en-US" sz="1100" b="0" dirty="0">
                <a:latin typeface="Arial" charset="0"/>
                <a:ea typeface="ＭＳ Ｐゴシック" pitchFamily="-65" charset="-128"/>
              </a:rPr>
              <a:t>hide its presence on the infected system, and to provide covert access to that system.</a:t>
            </a:r>
          </a:p>
          <a:p>
            <a:r>
              <a:rPr lang="en-US" sz="1100" b="0" dirty="0">
                <a:latin typeface="Arial" charset="0"/>
                <a:ea typeface="ＭＳ Ｐゴシック" pitchFamily="-65" charset="-128"/>
              </a:rPr>
              <a:t>This type of payload also attacks the integrity of the infected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backdoor , also known as a trapdoor , is a secret entry point into a program</a:t>
            </a:r>
          </a:p>
          <a:p>
            <a:r>
              <a:rPr lang="en-US" sz="1100" b="0" dirty="0">
                <a:latin typeface="Arial" charset="0"/>
                <a:ea typeface="ＭＳ Ｐゴシック" pitchFamily="-65" charset="-128"/>
              </a:rPr>
              <a:t>that allows someone who is aware of the backdoor to gain access without going</a:t>
            </a:r>
          </a:p>
          <a:p>
            <a:r>
              <a:rPr lang="en-US" sz="1100" b="0" dirty="0">
                <a:latin typeface="Arial" charset="0"/>
                <a:ea typeface="ＭＳ Ｐゴシック" pitchFamily="-65" charset="-128"/>
              </a:rPr>
              <a:t>through the usual security access procedures. Programmers have used backdoors</a:t>
            </a:r>
          </a:p>
          <a:p>
            <a:r>
              <a:rPr lang="en-US" sz="1100" b="0" dirty="0">
                <a:latin typeface="Arial" charset="0"/>
                <a:ea typeface="ＭＳ Ｐゴシック" pitchFamily="-65" charset="-128"/>
              </a:rPr>
              <a:t>legitimately for many years to debug and test programs; such a backdoor is called</a:t>
            </a:r>
          </a:p>
          <a:p>
            <a:r>
              <a:rPr lang="en-US" sz="1100" b="0" dirty="0">
                <a:latin typeface="Arial" charset="0"/>
                <a:ea typeface="ＭＳ Ｐゴシック" pitchFamily="-65" charset="-128"/>
              </a:rPr>
              <a:t>a maintenance hook . This usually is done when the programmer is developing an</a:t>
            </a:r>
          </a:p>
          <a:p>
            <a:r>
              <a:rPr lang="en-US" sz="1100" b="0" dirty="0">
                <a:latin typeface="Arial" charset="0"/>
                <a:ea typeface="ＭＳ Ｐゴシック" pitchFamily="-65" charset="-128"/>
              </a:rPr>
              <a:t>application that has an authentication procedure, or a long setup, requiring the user</a:t>
            </a:r>
          </a:p>
          <a:p>
            <a:r>
              <a:rPr lang="en-US" sz="1100" b="0" dirty="0">
                <a:latin typeface="Arial" charset="0"/>
                <a:ea typeface="ＭＳ Ｐゴシック" pitchFamily="-65" charset="-128"/>
              </a:rPr>
              <a:t>to enter many different values to run the application. To debug the program, the</a:t>
            </a:r>
          </a:p>
          <a:p>
            <a:r>
              <a:rPr lang="en-US" sz="1100" b="0" dirty="0">
                <a:latin typeface="Arial" charset="0"/>
                <a:ea typeface="ＭＳ Ｐゴシック" pitchFamily="-65" charset="-128"/>
              </a:rPr>
              <a:t>developer may wish to gain special privileges or to avoid all the necessary setup and</a:t>
            </a:r>
          </a:p>
          <a:p>
            <a:r>
              <a:rPr lang="en-US" sz="1100" b="0" dirty="0">
                <a:latin typeface="Arial" charset="0"/>
                <a:ea typeface="ＭＳ Ｐゴシック" pitchFamily="-65" charset="-128"/>
              </a:rPr>
              <a:t>authentication. The programmer may also want to ensure that there is a method of</a:t>
            </a:r>
          </a:p>
          <a:p>
            <a:r>
              <a:rPr lang="en-US" sz="1100" b="0" dirty="0">
                <a:latin typeface="Arial" charset="0"/>
                <a:ea typeface="ＭＳ Ｐゴシック" pitchFamily="-65" charset="-128"/>
              </a:rPr>
              <a:t>activating the program should something be wrong with the authentication procedure</a:t>
            </a:r>
          </a:p>
          <a:p>
            <a:r>
              <a:rPr lang="en-US" sz="1100" b="0" dirty="0">
                <a:latin typeface="Arial" charset="0"/>
                <a:ea typeface="ＭＳ Ｐゴシック" pitchFamily="-65" charset="-128"/>
              </a:rPr>
              <a:t>that is being built into the application. The backdoor is code that recognizes</a:t>
            </a:r>
          </a:p>
          <a:p>
            <a:r>
              <a:rPr lang="en-US" sz="1100" b="0" dirty="0">
                <a:latin typeface="Arial" charset="0"/>
                <a:ea typeface="ＭＳ Ｐゴシック" pitchFamily="-65" charset="-128"/>
              </a:rPr>
              <a:t>some special sequence of input or is triggered by being run from a certain user ID or</a:t>
            </a:r>
          </a:p>
          <a:p>
            <a:r>
              <a:rPr lang="en-US" sz="1100" b="0" dirty="0">
                <a:latin typeface="Arial" charset="0"/>
                <a:ea typeface="ＭＳ Ｐゴシック" pitchFamily="-65" charset="-128"/>
              </a:rPr>
              <a:t>by an unlikely sequence of events.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Backdoors become threats when unscrupulous programmers use them to</a:t>
            </a:r>
          </a:p>
          <a:p>
            <a:r>
              <a:rPr lang="en-US" sz="1100" b="0" dirty="0">
                <a:latin typeface="Arial" charset="0"/>
                <a:ea typeface="ＭＳ Ｐゴシック" pitchFamily="-65" charset="-128"/>
              </a:rPr>
              <a:t>gain unauthorized access. The backdoor was the basic idea for the vulnerability</a:t>
            </a:r>
          </a:p>
          <a:p>
            <a:r>
              <a:rPr lang="en-US" sz="1100" b="0" dirty="0">
                <a:latin typeface="Arial" charset="0"/>
                <a:ea typeface="ＭＳ Ｐゴシック" pitchFamily="-65" charset="-128"/>
              </a:rPr>
              <a:t>portrayed in the movie </a:t>
            </a:r>
            <a:r>
              <a:rPr lang="en-US" sz="1100" b="0" i="1" dirty="0">
                <a:latin typeface="Arial" charset="0"/>
                <a:ea typeface="ＭＳ Ｐゴシック" pitchFamily="-65" charset="-128"/>
              </a:rPr>
              <a:t>War Games . Another example is that during the development</a:t>
            </a:r>
          </a:p>
          <a:p>
            <a:r>
              <a:rPr lang="en-US" sz="1100" b="0" dirty="0">
                <a:latin typeface="Arial" charset="0"/>
                <a:ea typeface="ＭＳ Ｐゴシック" pitchFamily="-65" charset="-128"/>
              </a:rPr>
              <a:t>of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penetration tests were conducted by an Air Force “tiger team”</a:t>
            </a:r>
          </a:p>
          <a:p>
            <a:r>
              <a:rPr lang="en-US" sz="1100" b="0" dirty="0">
                <a:latin typeface="Arial" charset="0"/>
                <a:ea typeface="ＭＳ Ｐゴシック" pitchFamily="-65" charset="-128"/>
              </a:rPr>
              <a:t>(simulating adversaries). One tactic employed was to send a bogus operating system</a:t>
            </a:r>
          </a:p>
          <a:p>
            <a:r>
              <a:rPr lang="en-US" sz="1100" b="0" dirty="0">
                <a:latin typeface="Arial" charset="0"/>
                <a:ea typeface="ＭＳ Ｐゴシック" pitchFamily="-65" charset="-128"/>
              </a:rPr>
              <a:t>update to a site running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The update contained a Trojan horse that could be</a:t>
            </a:r>
          </a:p>
          <a:p>
            <a:r>
              <a:rPr lang="en-US" sz="1100" b="0" dirty="0">
                <a:latin typeface="Arial" charset="0"/>
                <a:ea typeface="ＭＳ Ｐゴシック" pitchFamily="-65" charset="-128"/>
              </a:rPr>
              <a:t>activated by a backdoor and that allowed the tiger team to gain access. The threat</a:t>
            </a:r>
          </a:p>
          <a:p>
            <a:r>
              <a:rPr lang="en-US" sz="1100" b="0" dirty="0">
                <a:latin typeface="Arial" charset="0"/>
                <a:ea typeface="ＭＳ Ｐゴシック" pitchFamily="-65" charset="-128"/>
              </a:rPr>
              <a:t>was so well implemented that the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developers could not find it, even after</a:t>
            </a:r>
          </a:p>
          <a:p>
            <a:r>
              <a:rPr lang="en-US" sz="1100" b="0" dirty="0">
                <a:latin typeface="Arial" charset="0"/>
                <a:ea typeface="ＭＳ Ｐゴシック" pitchFamily="-65" charset="-128"/>
              </a:rPr>
              <a:t>they were informed of its presence [ENGE80].</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In more recent times, a backdoor is usually implemented as a network service</a:t>
            </a:r>
          </a:p>
          <a:p>
            <a:r>
              <a:rPr lang="en-US" sz="1100" b="0" dirty="0">
                <a:latin typeface="Arial" charset="0"/>
                <a:ea typeface="ＭＳ Ｐゴシック" pitchFamily="-65" charset="-128"/>
              </a:rPr>
              <a:t>listening on some non-standard port that the attacker can connect to and issue</a:t>
            </a:r>
          </a:p>
          <a:p>
            <a:r>
              <a:rPr lang="en-US" sz="1100" b="0" dirty="0">
                <a:latin typeface="Arial" charset="0"/>
                <a:ea typeface="ＭＳ Ｐゴシック" pitchFamily="-65" charset="-128"/>
              </a:rPr>
              <a:t>commands through to be run on the compromised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It is difficult to implement operating system controls for backdoors in</a:t>
            </a:r>
          </a:p>
          <a:p>
            <a:r>
              <a:rPr lang="en-US" sz="1100" b="0" dirty="0">
                <a:latin typeface="Arial" charset="0"/>
                <a:ea typeface="ＭＳ Ｐゴシック" pitchFamily="-65" charset="-128"/>
              </a:rPr>
              <a:t>applications. Security measures must focus on the program development and</a:t>
            </a:r>
          </a:p>
          <a:p>
            <a:r>
              <a:rPr lang="en-US" sz="1100" b="0" dirty="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35</a:t>
            </a:fld>
            <a:endParaRPr lang="en-AU"/>
          </a:p>
        </p:txBody>
      </p:sp>
    </p:spTree>
    <p:extLst>
      <p:ext uri="{BB962C8B-B14F-4D97-AF65-F5344CB8AC3E}">
        <p14:creationId xmlns:p14="http://schemas.microsoft.com/office/powerpoint/2010/main" val="4218221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a:t>
            </a:fld>
            <a:endParaRPr lang="en-AU"/>
          </a:p>
        </p:txBody>
      </p:sp>
    </p:spTree>
    <p:extLst>
      <p:ext uri="{BB962C8B-B14F-4D97-AF65-F5344CB8AC3E}">
        <p14:creationId xmlns:p14="http://schemas.microsoft.com/office/powerpoint/2010/main" val="2282331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36</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a:latin typeface="Arial" charset="0"/>
                <a:ea typeface="ＭＳ Ｐゴシック" pitchFamily="-65" charset="-128"/>
              </a:rPr>
              <a:t>A </a:t>
            </a:r>
            <a:r>
              <a:rPr lang="en-US" dirty="0" err="1">
                <a:latin typeface="Arial" charset="0"/>
                <a:ea typeface="ＭＳ Ｐゴシック" pitchFamily="-65" charset="-128"/>
              </a:rPr>
              <a:t>rootkit</a:t>
            </a:r>
            <a:r>
              <a:rPr lang="en-US" dirty="0">
                <a:latin typeface="Arial" charset="0"/>
                <a:ea typeface="ＭＳ Ｐゴシック" pitchFamily="-65" charset="-128"/>
              </a:rPr>
              <a:t> is a set of programs installed on a system to maintain covert access to that</a:t>
            </a:r>
          </a:p>
          <a:p>
            <a:r>
              <a:rPr lang="en-US" dirty="0">
                <a:latin typeface="Arial" charset="0"/>
                <a:ea typeface="ＭＳ Ｐゴシック" pitchFamily="-65" charset="-128"/>
              </a:rPr>
              <a:t>system with administrator (or root) privileges, while hiding evidence of its presence</a:t>
            </a:r>
          </a:p>
          <a:p>
            <a:r>
              <a:rPr lang="en-US" dirty="0">
                <a:latin typeface="Arial" charset="0"/>
                <a:ea typeface="ＭＳ Ｐゴシック" pitchFamily="-65" charset="-128"/>
              </a:rPr>
              <a:t>to the greatest extent possible. This provides access to all the functions and</a:t>
            </a:r>
          </a:p>
          <a:p>
            <a:r>
              <a:rPr lang="en-US" dirty="0">
                <a:latin typeface="Arial" charset="0"/>
                <a:ea typeface="ＭＳ Ｐゴシック" pitchFamily="-65" charset="-128"/>
              </a:rPr>
              <a:t>services of the operating system. The </a:t>
            </a:r>
            <a:r>
              <a:rPr lang="en-US" dirty="0" err="1">
                <a:latin typeface="Arial" charset="0"/>
                <a:ea typeface="ＭＳ Ｐゴシック" pitchFamily="-65" charset="-128"/>
              </a:rPr>
              <a:t>rootkit</a:t>
            </a:r>
            <a:r>
              <a:rPr lang="en-US" dirty="0">
                <a:latin typeface="Arial" charset="0"/>
                <a:ea typeface="ＭＳ Ｐゴシック" pitchFamily="-65" charset="-128"/>
              </a:rPr>
              <a:t> alters the host’s standard functionality</a:t>
            </a:r>
          </a:p>
          <a:p>
            <a:r>
              <a:rPr lang="en-US" dirty="0">
                <a:latin typeface="Arial" charset="0"/>
                <a:ea typeface="ＭＳ Ｐゴシック" pitchFamily="-65" charset="-128"/>
              </a:rPr>
              <a:t>in a malicious and stealthy way. With root access, an attacker has complete control</a:t>
            </a:r>
          </a:p>
          <a:p>
            <a:r>
              <a:rPr lang="en-US" dirty="0">
                <a:latin typeface="Arial" charset="0"/>
                <a:ea typeface="ＭＳ Ｐゴシック" pitchFamily="-65" charset="-128"/>
              </a:rPr>
              <a:t>of the system and can add or change programs and files, monitor processes, send and</a:t>
            </a:r>
          </a:p>
          <a:p>
            <a:r>
              <a:rPr lang="en-US" dirty="0">
                <a:latin typeface="Arial" charset="0"/>
                <a:ea typeface="ＭＳ Ｐゴシック" pitchFamily="-65" charset="-128"/>
              </a:rPr>
              <a:t>receive network traffic, and get backdoor access on demand.</a:t>
            </a:r>
          </a:p>
          <a:p>
            <a:endParaRPr lang="en-US" dirty="0">
              <a:latin typeface="Arial" charset="0"/>
              <a:ea typeface="ＭＳ Ｐゴシック" pitchFamily="-65" charset="-128"/>
            </a:endParaRPr>
          </a:p>
          <a:p>
            <a:r>
              <a:rPr lang="en-US" dirty="0">
                <a:latin typeface="Arial" charset="0"/>
                <a:ea typeface="ＭＳ Ｐゴシック" pitchFamily="-65" charset="-128"/>
              </a:rPr>
              <a:t>A rootkit can make many changes to a system to hide its existence, making</a:t>
            </a:r>
          </a:p>
          <a:p>
            <a:r>
              <a:rPr lang="en-US" dirty="0">
                <a:latin typeface="Arial" charset="0"/>
                <a:ea typeface="ＭＳ Ｐゴシック" pitchFamily="-65" charset="-128"/>
              </a:rPr>
              <a:t>it difficult for the user to determine that the </a:t>
            </a:r>
            <a:r>
              <a:rPr lang="en-US" dirty="0" err="1">
                <a:latin typeface="Arial" charset="0"/>
                <a:ea typeface="ＭＳ Ｐゴシック" pitchFamily="-65" charset="-128"/>
              </a:rPr>
              <a:t>rootkit</a:t>
            </a:r>
            <a:r>
              <a:rPr lang="en-US" dirty="0">
                <a:latin typeface="Arial" charset="0"/>
                <a:ea typeface="ＭＳ Ｐゴシック" pitchFamily="-65" charset="-128"/>
              </a:rPr>
              <a:t> is present and to identify what</a:t>
            </a:r>
          </a:p>
          <a:p>
            <a:r>
              <a:rPr lang="en-US" dirty="0">
                <a:latin typeface="Arial" charset="0"/>
                <a:ea typeface="ＭＳ Ｐゴシック" pitchFamily="-65" charset="-128"/>
              </a:rPr>
              <a:t>changes have been made. In essence, a </a:t>
            </a:r>
            <a:r>
              <a:rPr lang="en-US" dirty="0" err="1">
                <a:latin typeface="Arial" charset="0"/>
                <a:ea typeface="ＭＳ Ｐゴシック" pitchFamily="-65" charset="-128"/>
              </a:rPr>
              <a:t>rootkit</a:t>
            </a:r>
            <a:r>
              <a:rPr lang="en-US" dirty="0">
                <a:latin typeface="Arial" charset="0"/>
                <a:ea typeface="ＭＳ Ｐゴシック" pitchFamily="-65" charset="-128"/>
              </a:rPr>
              <a:t> hides by subverting the mechanisms</a:t>
            </a:r>
          </a:p>
          <a:p>
            <a:r>
              <a:rPr lang="en-US" dirty="0">
                <a:latin typeface="Arial" charset="0"/>
                <a:ea typeface="ＭＳ Ｐゴシック" pitchFamily="-65" charset="-128"/>
              </a:rPr>
              <a:t>that monitor and report on the processes, files, and registries on a computer.</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584577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a:latin typeface="Arial" charset="0"/>
                <a:ea typeface="ＭＳ Ｐゴシック" pitchFamily="-65" charset="-128"/>
              </a:rPr>
              <a:t>A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be classified using the following characteristics: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Persistent: Activates each time the system boots.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must store code</a:t>
            </a:r>
          </a:p>
          <a:p>
            <a:pPr>
              <a:lnSpc>
                <a:spcPct val="80000"/>
              </a:lnSpc>
            </a:pPr>
            <a:r>
              <a:rPr lang="en-US" sz="600" b="0" dirty="0">
                <a:latin typeface="Arial" charset="0"/>
                <a:ea typeface="ＭＳ Ｐゴシック" pitchFamily="-65" charset="-128"/>
              </a:rPr>
              <a:t>in a persistent store, such as the registry or file system, and configure a method</a:t>
            </a:r>
          </a:p>
          <a:p>
            <a:pPr>
              <a:lnSpc>
                <a:spcPct val="80000"/>
              </a:lnSpc>
            </a:pPr>
            <a:r>
              <a:rPr lang="en-US" sz="600" b="0" dirty="0">
                <a:latin typeface="Arial" charset="0"/>
                <a:ea typeface="ＭＳ Ｐゴシック" pitchFamily="-65" charset="-128"/>
              </a:rPr>
              <a:t>by which the code executes without user intervention. This means it is easier</a:t>
            </a:r>
          </a:p>
          <a:p>
            <a:pPr>
              <a:lnSpc>
                <a:spcPct val="80000"/>
              </a:lnSpc>
            </a:pPr>
            <a:r>
              <a:rPr lang="en-US" sz="600" b="0" dirty="0">
                <a:latin typeface="Arial" charset="0"/>
                <a:ea typeface="ＭＳ Ｐゴシック" pitchFamily="-65" charset="-128"/>
              </a:rPr>
              <a:t>to detect, as the copy in persistent storage can potentially be scanned.</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Memory based: Has no persistent code and therefore cannot survive a reboot.</a:t>
            </a:r>
          </a:p>
          <a:p>
            <a:pPr>
              <a:lnSpc>
                <a:spcPct val="80000"/>
              </a:lnSpc>
            </a:pPr>
            <a:r>
              <a:rPr lang="en-US" sz="600" b="0" dirty="0">
                <a:latin typeface="Arial" charset="0"/>
                <a:ea typeface="ＭＳ Ｐゴシック" pitchFamily="-65" charset="-128"/>
              </a:rPr>
              <a:t>However, because it is only in memory, it can be harder to detect.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User mode: Intercepts calls to APIs (application program interfaces) and modifies</a:t>
            </a:r>
          </a:p>
          <a:p>
            <a:pPr>
              <a:lnSpc>
                <a:spcPct val="80000"/>
              </a:lnSpc>
            </a:pPr>
            <a:r>
              <a:rPr lang="en-US" sz="600" b="0" dirty="0">
                <a:latin typeface="Arial" charset="0"/>
                <a:ea typeface="ＭＳ Ｐゴシック" pitchFamily="-65" charset="-128"/>
              </a:rPr>
              <a:t>returned results. For example, when an application performs a directory</a:t>
            </a:r>
          </a:p>
          <a:p>
            <a:pPr>
              <a:lnSpc>
                <a:spcPct val="80000"/>
              </a:lnSpc>
            </a:pPr>
            <a:r>
              <a:rPr lang="en-US" sz="600" b="0" dirty="0">
                <a:latin typeface="Arial" charset="0"/>
                <a:ea typeface="ＭＳ Ｐゴシック" pitchFamily="-65" charset="-128"/>
              </a:rPr>
              <a:t>listing, the return results don’t include entries identifying the files associated</a:t>
            </a:r>
          </a:p>
          <a:p>
            <a:pPr>
              <a:lnSpc>
                <a:spcPct val="80000"/>
              </a:lnSpc>
            </a:pPr>
            <a:r>
              <a:rPr lang="en-US" sz="600" b="0" dirty="0">
                <a:latin typeface="Arial" charset="0"/>
                <a:ea typeface="ＭＳ Ｐゴシック" pitchFamily="-65" charset="-128"/>
              </a:rPr>
              <a:t>with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Kernel mode: Can intercept calls to native APIs in kernel mode. The </a:t>
            </a:r>
            <a:r>
              <a:rPr lang="en-US" sz="600" b="0" dirty="0" err="1">
                <a:latin typeface="Arial" charset="0"/>
                <a:ea typeface="ＭＳ Ｐゴシック" pitchFamily="-65" charset="-128"/>
              </a:rPr>
              <a:t>rootkit</a:t>
            </a: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can also hide the presence of a malware process by removing it from the</a:t>
            </a:r>
          </a:p>
          <a:p>
            <a:pPr>
              <a:lnSpc>
                <a:spcPct val="80000"/>
              </a:lnSpc>
            </a:pPr>
            <a:r>
              <a:rPr lang="en-US" sz="600" b="0" dirty="0">
                <a:latin typeface="Arial" charset="0"/>
                <a:ea typeface="ＭＳ Ｐゴシック" pitchFamily="-65" charset="-128"/>
              </a:rPr>
              <a:t>kernel’s list of active processes.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Virtual machine based: This type of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installs a lightweight virtual</a:t>
            </a:r>
          </a:p>
          <a:p>
            <a:pPr>
              <a:lnSpc>
                <a:spcPct val="80000"/>
              </a:lnSpc>
            </a:pPr>
            <a:r>
              <a:rPr lang="en-US" sz="600" b="0" dirty="0">
                <a:latin typeface="Arial" charset="0"/>
                <a:ea typeface="ＭＳ Ｐゴシック" pitchFamily="-65" charset="-128"/>
              </a:rPr>
              <a:t>machine monitor, and then runs the operating system in a virtual machine</a:t>
            </a:r>
          </a:p>
          <a:p>
            <a:pPr>
              <a:lnSpc>
                <a:spcPct val="80000"/>
              </a:lnSpc>
            </a:pPr>
            <a:r>
              <a:rPr lang="en-US" sz="600" b="0" dirty="0">
                <a:latin typeface="Arial" charset="0"/>
                <a:ea typeface="ＭＳ Ｐゴシック" pitchFamily="-65" charset="-128"/>
              </a:rPr>
              <a:t>above it.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then transparently intercept and modify states and</a:t>
            </a:r>
          </a:p>
          <a:p>
            <a:pPr>
              <a:lnSpc>
                <a:spcPct val="80000"/>
              </a:lnSpc>
            </a:pPr>
            <a:r>
              <a:rPr lang="en-US" sz="600" b="0" dirty="0">
                <a:latin typeface="Arial" charset="0"/>
                <a:ea typeface="ＭＳ Ｐゴシック" pitchFamily="-65" charset="-128"/>
              </a:rPr>
              <a:t>events occurring in the virtualized system.</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External mode: The malware is located outside the normal operation mode</a:t>
            </a:r>
          </a:p>
          <a:p>
            <a:pPr>
              <a:lnSpc>
                <a:spcPct val="80000"/>
              </a:lnSpc>
            </a:pPr>
            <a:r>
              <a:rPr lang="en-US" sz="600" b="0" dirty="0">
                <a:latin typeface="Arial" charset="0"/>
                <a:ea typeface="ＭＳ Ｐゴシック" pitchFamily="-65" charset="-128"/>
              </a:rPr>
              <a:t>of the targeted system, in BIOS or system management mode, where it can</a:t>
            </a:r>
          </a:p>
          <a:p>
            <a:pPr>
              <a:lnSpc>
                <a:spcPct val="80000"/>
              </a:lnSpc>
            </a:pPr>
            <a:r>
              <a:rPr lang="en-US" sz="600" b="0" dirty="0">
                <a:latin typeface="Arial" charset="0"/>
                <a:ea typeface="ＭＳ Ｐゴシック" pitchFamily="-65" charset="-128"/>
              </a:rPr>
              <a:t>directly access hardware.</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This classification shows a continuing arms race between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authors, who</a:t>
            </a:r>
          </a:p>
          <a:p>
            <a:pPr>
              <a:lnSpc>
                <a:spcPct val="80000"/>
              </a:lnSpc>
            </a:pPr>
            <a:r>
              <a:rPr lang="en-US" sz="600" b="0" dirty="0">
                <a:latin typeface="Arial" charset="0"/>
                <a:ea typeface="ＭＳ Ｐゴシック" pitchFamily="-65" charset="-128"/>
              </a:rPr>
              <a:t>exploit ever more stealthy mechanisms to hide their code, and those who develop</a:t>
            </a:r>
          </a:p>
          <a:p>
            <a:pPr>
              <a:lnSpc>
                <a:spcPct val="80000"/>
              </a:lnSpc>
            </a:pPr>
            <a:r>
              <a:rPr lang="en-US" sz="600" b="0" dirty="0">
                <a:latin typeface="Arial" charset="0"/>
                <a:ea typeface="ＭＳ Ｐゴシック" pitchFamily="-65" charset="-128"/>
              </a:rPr>
              <a:t>mechanisms to harden systems against such subversion, or to detect when it has</a:t>
            </a:r>
          </a:p>
          <a:p>
            <a:pPr>
              <a:lnSpc>
                <a:spcPct val="80000"/>
              </a:lnSpc>
            </a:pPr>
            <a:r>
              <a:rPr lang="en-US" sz="600" b="0" dirty="0">
                <a:latin typeface="Arial" charset="0"/>
                <a:ea typeface="ＭＳ Ｐゴシック" pitchFamily="-65" charset="-128"/>
              </a:rPr>
              <a:t>occurred. Much of this advance is associated with finding “layer-below” forms of</a:t>
            </a:r>
          </a:p>
          <a:p>
            <a:pPr>
              <a:lnSpc>
                <a:spcPct val="80000"/>
              </a:lnSpc>
            </a:pPr>
            <a:r>
              <a:rPr lang="en-US" sz="600" b="0" dirty="0">
                <a:latin typeface="Arial" charset="0"/>
                <a:ea typeface="ＭＳ Ｐゴシック" pitchFamily="-65" charset="-128"/>
              </a:rPr>
              <a:t>attack. The early </a:t>
            </a: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worked in user mode, modifying utility programs and</a:t>
            </a:r>
          </a:p>
          <a:p>
            <a:pPr>
              <a:lnSpc>
                <a:spcPct val="80000"/>
              </a:lnSpc>
            </a:pPr>
            <a:r>
              <a:rPr lang="en-US" sz="600" b="0" dirty="0">
                <a:latin typeface="Arial" charset="0"/>
                <a:ea typeface="ＭＳ Ｐゴシック" pitchFamily="-65" charset="-128"/>
              </a:rPr>
              <a:t>libraries in order to hide their presence. The changes they made could be detected</a:t>
            </a:r>
          </a:p>
          <a:p>
            <a:pPr>
              <a:lnSpc>
                <a:spcPct val="80000"/>
              </a:lnSpc>
            </a:pPr>
            <a:r>
              <a:rPr lang="en-US" sz="600" b="0" dirty="0">
                <a:latin typeface="Arial" charset="0"/>
                <a:ea typeface="ＭＳ Ｐゴシック" pitchFamily="-65" charset="-128"/>
              </a:rPr>
              <a:t>by code in the kernel, as this operated in the layer below the user. Later-generation</a:t>
            </a:r>
          </a:p>
          <a:p>
            <a:pPr>
              <a:lnSpc>
                <a:spcPct val="80000"/>
              </a:lnSpc>
            </a:pP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37</a:t>
            </a:fld>
            <a:endParaRPr lang="en-AU"/>
          </a:p>
        </p:txBody>
      </p:sp>
    </p:spTree>
    <p:extLst>
      <p:ext uri="{BB962C8B-B14F-4D97-AF65-F5344CB8AC3E}">
        <p14:creationId xmlns:p14="http://schemas.microsoft.com/office/powerpoint/2010/main" val="2066184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pPr/>
              <a:t>38</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generation of </a:t>
            </a:r>
            <a:r>
              <a:rPr lang="en-US" b="0" dirty="0" err="1">
                <a:latin typeface="Arial" charset="0"/>
                <a:ea typeface="ＭＳ Ｐゴシック" pitchFamily="-65" charset="-128"/>
              </a:rPr>
              <a:t>rootkits</a:t>
            </a:r>
            <a:r>
              <a:rPr lang="en-US" b="0" dirty="0">
                <a:latin typeface="Arial" charset="0"/>
                <a:ea typeface="ＭＳ Ｐゴシック" pitchFamily="-65" charset="-128"/>
              </a:rPr>
              <a:t> moved down a layer, making changes inside the</a:t>
            </a:r>
          </a:p>
          <a:p>
            <a:r>
              <a:rPr lang="en-US" b="0" dirty="0">
                <a:latin typeface="Arial" charset="0"/>
                <a:ea typeface="ＭＳ Ｐゴシック" pitchFamily="-65" charset="-128"/>
              </a:rPr>
              <a:t>kernel and co-existing with the operating systems code, in order to make their</a:t>
            </a:r>
          </a:p>
          <a:p>
            <a:r>
              <a:rPr lang="en-US" b="0" dirty="0">
                <a:latin typeface="Arial" charset="0"/>
                <a:ea typeface="ＭＳ Ｐゴシック" pitchFamily="-65" charset="-128"/>
              </a:rPr>
              <a:t>detection much harder. Any “anti-virus” program would now be subject to the</a:t>
            </a:r>
          </a:p>
          <a:p>
            <a:r>
              <a:rPr lang="en-US" b="0" dirty="0">
                <a:latin typeface="Arial" charset="0"/>
                <a:ea typeface="ＭＳ Ｐゴシック" pitchFamily="-65" charset="-128"/>
              </a:rPr>
              <a:t>same “low-level” modifications that the </a:t>
            </a:r>
            <a:r>
              <a:rPr lang="en-US" b="0" dirty="0" err="1">
                <a:latin typeface="Arial" charset="0"/>
                <a:ea typeface="ＭＳ Ｐゴシック" pitchFamily="-65" charset="-128"/>
              </a:rPr>
              <a:t>rootkit</a:t>
            </a:r>
            <a:r>
              <a:rPr lang="en-US" b="0" dirty="0">
                <a:latin typeface="Arial" charset="0"/>
                <a:ea typeface="ＭＳ Ｐゴシック" pitchFamily="-65" charset="-128"/>
              </a:rPr>
              <a:t> uses to hide its presence. However,</a:t>
            </a:r>
          </a:p>
          <a:p>
            <a:r>
              <a:rPr lang="en-US" b="0" dirty="0">
                <a:latin typeface="Arial" charset="0"/>
                <a:ea typeface="ＭＳ Ｐゴシック" pitchFamily="-65" charset="-128"/>
              </a:rPr>
              <a:t>methods were developed to detect these changes.</a:t>
            </a:r>
          </a:p>
          <a:p>
            <a:endParaRPr lang="en-US" b="0" dirty="0">
              <a:latin typeface="Arial" charset="0"/>
              <a:ea typeface="ＭＳ Ｐゴシック" pitchFamily="-65" charset="-128"/>
            </a:endParaRPr>
          </a:p>
          <a:p>
            <a:r>
              <a:rPr lang="en-US" b="0" dirty="0">
                <a:latin typeface="Arial" charset="0"/>
                <a:ea typeface="ＭＳ Ｐゴシック" pitchFamily="-65" charset="-128"/>
              </a:rPr>
              <a:t>Programs operating at the user level interact with the kernel through system</a:t>
            </a:r>
          </a:p>
          <a:p>
            <a:r>
              <a:rPr lang="en-US" b="0" dirty="0">
                <a:latin typeface="Arial" charset="0"/>
                <a:ea typeface="ＭＳ Ｐゴシック" pitchFamily="-65" charset="-128"/>
              </a:rPr>
              <a:t>calls. Thus, system calls are a primary target of kernel-level </a:t>
            </a:r>
            <a:r>
              <a:rPr lang="en-US" b="0" dirty="0" err="1">
                <a:latin typeface="Arial" charset="0"/>
                <a:ea typeface="ＭＳ Ｐゴシック" pitchFamily="-65" charset="-128"/>
              </a:rPr>
              <a:t>rootkits</a:t>
            </a:r>
            <a:r>
              <a:rPr lang="en-US" b="0" dirty="0">
                <a:latin typeface="Arial" charset="0"/>
                <a:ea typeface="ＭＳ Ｐゴシック" pitchFamily="-65" charset="-128"/>
              </a:rPr>
              <a:t> to achieve concealment.</a:t>
            </a:r>
          </a:p>
          <a:p>
            <a:r>
              <a:rPr lang="en-US" b="0" dirty="0">
                <a:latin typeface="Arial" charset="0"/>
                <a:ea typeface="ＭＳ Ｐゴシック" pitchFamily="-65" charset="-128"/>
              </a:rPr>
              <a:t>As an example of how </a:t>
            </a:r>
            <a:r>
              <a:rPr lang="en-US" b="0" dirty="0" err="1">
                <a:latin typeface="Arial" charset="0"/>
                <a:ea typeface="ＭＳ Ｐゴシック" pitchFamily="-65" charset="-128"/>
              </a:rPr>
              <a:t>rootkits</a:t>
            </a:r>
            <a:r>
              <a:rPr lang="en-US" b="0" dirty="0">
                <a:latin typeface="Arial" charset="0"/>
                <a:ea typeface="ＭＳ Ｐゴシック" pitchFamily="-65" charset="-128"/>
              </a:rPr>
              <a:t> operate, we look at the implementation of</a:t>
            </a:r>
          </a:p>
          <a:p>
            <a:r>
              <a:rPr lang="en-US" b="0" dirty="0">
                <a:latin typeface="Arial" charset="0"/>
                <a:ea typeface="ＭＳ Ｐゴシック" pitchFamily="-65" charset="-128"/>
              </a:rPr>
              <a:t>system calls in Linux. In Linux, each system call is assigned a unique </a:t>
            </a:r>
            <a:r>
              <a:rPr lang="en-US" b="0" i="1" dirty="0" err="1">
                <a:latin typeface="Arial" charset="0"/>
                <a:ea typeface="ＭＳ Ｐゴシック" pitchFamily="-65" charset="-128"/>
              </a:rPr>
              <a:t>syscall</a:t>
            </a:r>
            <a:r>
              <a:rPr lang="en-US" b="0" i="1" dirty="0">
                <a:latin typeface="Arial" charset="0"/>
                <a:ea typeface="ＭＳ Ｐゴシック" pitchFamily="-65" charset="-128"/>
              </a:rPr>
              <a:t> number .</a:t>
            </a:r>
          </a:p>
          <a:p>
            <a:r>
              <a:rPr lang="en-US" b="0" dirty="0">
                <a:latin typeface="Arial" charset="0"/>
                <a:ea typeface="ＭＳ Ｐゴシック" pitchFamily="-65" charset="-128"/>
              </a:rPr>
              <a:t>When a user-mode process executes a system call, the process refers to the system</a:t>
            </a:r>
          </a:p>
          <a:p>
            <a:r>
              <a:rPr lang="en-US" b="0" dirty="0">
                <a:latin typeface="Arial" charset="0"/>
                <a:ea typeface="ＭＳ Ｐゴシック" pitchFamily="-65" charset="-128"/>
              </a:rPr>
              <a:t>call by this number. The kernel maintains a system call table with one entry per</a:t>
            </a:r>
          </a:p>
          <a:p>
            <a:r>
              <a:rPr lang="en-US" b="0" dirty="0">
                <a:latin typeface="Arial" charset="0"/>
                <a:ea typeface="ＭＳ Ｐゴシック" pitchFamily="-65" charset="-128"/>
              </a:rPr>
              <a:t>system call routine; each entry contains a pointer to the corresponding routine. The</a:t>
            </a:r>
          </a:p>
          <a:p>
            <a:r>
              <a:rPr lang="en-US" b="0" dirty="0" err="1">
                <a:latin typeface="Arial" charset="0"/>
                <a:ea typeface="ＭＳ Ｐゴシック" pitchFamily="-65" charset="-128"/>
              </a:rPr>
              <a:t>syscall</a:t>
            </a:r>
            <a:r>
              <a:rPr lang="en-US" b="0" dirty="0">
                <a:latin typeface="Arial" charset="0"/>
                <a:ea typeface="ＭＳ Ｐゴシック" pitchFamily="-65" charset="-128"/>
              </a:rPr>
              <a:t> number serves as an index into the system call table.</a:t>
            </a:r>
          </a:p>
          <a:p>
            <a:r>
              <a:rPr lang="en-US" b="0" dirty="0">
                <a:latin typeface="Arial" charset="0"/>
                <a:ea typeface="ＭＳ Ｐゴシック" pitchFamily="-65" charset="-128"/>
              </a:rPr>
              <a:t>[LEVI06] lists three techniques that can be used to change system calls:</a:t>
            </a:r>
          </a:p>
          <a:p>
            <a:endParaRPr lang="en-US" b="0" dirty="0">
              <a:latin typeface="Arial" charset="0"/>
              <a:ea typeface="ＭＳ Ｐゴシック" pitchFamily="-65" charset="-128"/>
            </a:endParaRPr>
          </a:p>
          <a:p>
            <a:r>
              <a:rPr lang="en-US" b="0" dirty="0">
                <a:latin typeface="Arial" charset="0"/>
                <a:ea typeface="ＭＳ Ｐゴシック" pitchFamily="-65" charset="-128"/>
              </a:rPr>
              <a:t>• Modify the system call table: The attacker modifies selected </a:t>
            </a:r>
            <a:r>
              <a:rPr lang="en-US" b="0" dirty="0" err="1">
                <a:latin typeface="Arial" charset="0"/>
                <a:ea typeface="ＭＳ Ｐゴシック" pitchFamily="-65" charset="-128"/>
              </a:rPr>
              <a:t>syscall</a:t>
            </a:r>
            <a:r>
              <a:rPr lang="en-US" b="0" dirty="0">
                <a:latin typeface="Arial" charset="0"/>
                <a:ea typeface="ＭＳ Ｐゴシック" pitchFamily="-65" charset="-128"/>
              </a:rPr>
              <a:t> addresses</a:t>
            </a:r>
          </a:p>
          <a:p>
            <a:r>
              <a:rPr lang="en-US" b="0" dirty="0">
                <a:latin typeface="Arial" charset="0"/>
                <a:ea typeface="ＭＳ Ｐゴシック" pitchFamily="-65" charset="-128"/>
              </a:rPr>
              <a:t>stored in the system call table. This enables the </a:t>
            </a:r>
            <a:r>
              <a:rPr lang="en-US" b="0" dirty="0" err="1">
                <a:latin typeface="Arial" charset="0"/>
                <a:ea typeface="ＭＳ Ｐゴシック" pitchFamily="-65" charset="-128"/>
              </a:rPr>
              <a:t>rootkit</a:t>
            </a:r>
            <a:r>
              <a:rPr lang="en-US" b="0" dirty="0">
                <a:latin typeface="Arial" charset="0"/>
                <a:ea typeface="ＭＳ Ｐゴシック" pitchFamily="-65" charset="-128"/>
              </a:rPr>
              <a:t> to direct a system call</a:t>
            </a:r>
          </a:p>
          <a:p>
            <a:r>
              <a:rPr lang="en-US" b="0" dirty="0">
                <a:latin typeface="Arial" charset="0"/>
                <a:ea typeface="ＭＳ Ｐゴシック" pitchFamily="-65" charset="-128"/>
              </a:rPr>
              <a:t>away from the legitimate routine to the </a:t>
            </a:r>
            <a:r>
              <a:rPr lang="en-US" b="0" dirty="0" err="1">
                <a:latin typeface="Arial" charset="0"/>
                <a:ea typeface="ＭＳ Ｐゴシック" pitchFamily="-65" charset="-128"/>
              </a:rPr>
              <a:t>rootkit’s</a:t>
            </a:r>
            <a:r>
              <a:rPr lang="en-US" b="0" dirty="0">
                <a:latin typeface="Arial" charset="0"/>
                <a:ea typeface="ＭＳ Ｐゴシック" pitchFamily="-65" charset="-128"/>
              </a:rPr>
              <a:t> replacement. Figure 6.5</a:t>
            </a:r>
          </a:p>
          <a:p>
            <a:r>
              <a:rPr lang="en-US" b="0" dirty="0">
                <a:latin typeface="Arial" charset="0"/>
                <a:ea typeface="ＭＳ Ｐゴシック" pitchFamily="-65" charset="-128"/>
              </a:rPr>
              <a:t>shows how the </a:t>
            </a:r>
            <a:r>
              <a:rPr lang="en-US" b="0" dirty="0" err="1">
                <a:latin typeface="Arial" charset="0"/>
                <a:ea typeface="ＭＳ Ｐゴシック" pitchFamily="-65" charset="-128"/>
              </a:rPr>
              <a:t>knark</a:t>
            </a:r>
            <a:r>
              <a:rPr lang="en-US" b="0" dirty="0">
                <a:latin typeface="Arial" charset="0"/>
                <a:ea typeface="ＭＳ Ｐゴシック" pitchFamily="-65" charset="-128"/>
              </a:rPr>
              <a:t> </a:t>
            </a:r>
            <a:r>
              <a:rPr lang="en-US" b="0" dirty="0" err="1">
                <a:latin typeface="Arial" charset="0"/>
                <a:ea typeface="ＭＳ Ｐゴシック" pitchFamily="-65" charset="-128"/>
              </a:rPr>
              <a:t>rootkit</a:t>
            </a:r>
            <a:r>
              <a:rPr lang="en-US" b="0" dirty="0">
                <a:latin typeface="Arial" charset="0"/>
                <a:ea typeface="ＭＳ Ｐゴシック" pitchFamily="-65" charset="-128"/>
              </a:rPr>
              <a:t> achieves this.</a:t>
            </a:r>
          </a:p>
          <a:p>
            <a:endParaRPr lang="en-US" b="0" dirty="0">
              <a:latin typeface="Arial" charset="0"/>
              <a:ea typeface="ＭＳ Ｐゴシック" pitchFamily="-65" charset="-128"/>
            </a:endParaRPr>
          </a:p>
          <a:p>
            <a:r>
              <a:rPr lang="en-US" b="0" dirty="0">
                <a:latin typeface="Arial" charset="0"/>
                <a:ea typeface="ＭＳ Ｐゴシック" pitchFamily="-65" charset="-128"/>
              </a:rPr>
              <a:t>Modify system call table targets: The attacker overwrites selected legitimate</a:t>
            </a:r>
          </a:p>
          <a:p>
            <a:r>
              <a:rPr lang="en-US" b="0" dirty="0">
                <a:latin typeface="Arial" charset="0"/>
                <a:ea typeface="ＭＳ Ｐゴシック" pitchFamily="-65" charset="-128"/>
              </a:rPr>
              <a:t>system call routines with malicious code. The system call table is not changed.</a:t>
            </a:r>
          </a:p>
          <a:p>
            <a:endParaRPr lang="en-US" b="0" dirty="0">
              <a:latin typeface="Arial" charset="0"/>
              <a:ea typeface="ＭＳ Ｐゴシック" pitchFamily="-65" charset="-128"/>
            </a:endParaRPr>
          </a:p>
          <a:p>
            <a:r>
              <a:rPr lang="en-US" b="0" dirty="0">
                <a:latin typeface="Arial" charset="0"/>
                <a:ea typeface="ＭＳ Ｐゴシック" pitchFamily="-65" charset="-128"/>
              </a:rPr>
              <a:t>• Redirect the system call table: The attacker redirects references to the entire</a:t>
            </a:r>
          </a:p>
          <a:p>
            <a:r>
              <a:rPr lang="en-US" b="0" dirty="0">
                <a:latin typeface="Arial" charset="0"/>
                <a:ea typeface="ＭＳ Ｐゴシック" pitchFamily="-65" charset="-128"/>
              </a:rPr>
              <a:t>system call table to a new table in a new kernel memory location.</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586024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sophisticated.</a:t>
            </a:r>
            <a:endParaRPr lang="en-US" sz="1100" b="0" dirty="0">
              <a:latin typeface="Arial" charset="0"/>
              <a:ea typeface="ＭＳ Ｐゴシック" pitchFamily="-65" charset="-128"/>
            </a:endParaRP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[STEP93] identifies four generations of anti-virus software: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First generation: simple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Second generation: heuristic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 generation: activity traps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Fourth generation: full-featured protection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first-generation scanner requires a malware signature to identify the malware.</a:t>
            </a:r>
          </a:p>
          <a:p>
            <a:r>
              <a:rPr lang="en-US" sz="1100" b="0" dirty="0">
                <a:latin typeface="Arial" charset="0"/>
                <a:ea typeface="ＭＳ Ｐゴシック" pitchFamily="-65" charset="-128"/>
              </a:rPr>
              <a:t>The signature may contain “wildcards” but matches essentially the same structure</a:t>
            </a:r>
          </a:p>
          <a:p>
            <a:r>
              <a:rPr lang="en-US" sz="1100" b="0" dirty="0">
                <a:latin typeface="Arial" charset="0"/>
                <a:ea typeface="ＭＳ Ｐゴシック" pitchFamily="-65" charset="-128"/>
              </a:rPr>
              <a:t>and bit pattern in all copies of the malware. Such signature-specific scanners are</a:t>
            </a:r>
          </a:p>
          <a:p>
            <a:r>
              <a:rPr lang="en-US" sz="1100" b="0" dirty="0">
                <a:latin typeface="Arial" charset="0"/>
                <a:ea typeface="ＭＳ Ｐゴシック" pitchFamily="-65" charset="-128"/>
              </a:rPr>
              <a:t>limited to the detection of known malware. Another type of first-generation scanner</a:t>
            </a:r>
          </a:p>
          <a:p>
            <a:r>
              <a:rPr lang="en-US" sz="1100" b="0" dirty="0">
                <a:latin typeface="Arial" charset="0"/>
                <a:ea typeface="ＭＳ Ｐゴシック" pitchFamily="-65" charset="-128"/>
              </a:rPr>
              <a:t>maintains a record of the length of programs and looks for changes in length as a</a:t>
            </a:r>
          </a:p>
          <a:p>
            <a:r>
              <a:rPr lang="en-US" sz="1100" b="0" dirty="0">
                <a:latin typeface="Arial" charset="0"/>
                <a:ea typeface="ＭＳ Ｐゴシック" pitchFamily="-65" charset="-128"/>
              </a:rPr>
              <a:t>result of virus infection.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second-generation scanner does not rely on a specific signature. Rather, the</a:t>
            </a:r>
          </a:p>
          <a:p>
            <a:r>
              <a:rPr lang="en-US" sz="1100" b="0" dirty="0">
                <a:latin typeface="Arial" charset="0"/>
                <a:ea typeface="ＭＳ Ｐゴシック" pitchFamily="-65" charset="-128"/>
              </a:rPr>
              <a:t>scanner uses heuristic rules to search for probable malware instances. One class of</a:t>
            </a:r>
          </a:p>
          <a:p>
            <a:r>
              <a:rPr lang="en-US" sz="1100" b="0" dirty="0">
                <a:latin typeface="Arial" charset="0"/>
                <a:ea typeface="ＭＳ Ｐゴシック" pitchFamily="-65" charset="-128"/>
              </a:rPr>
              <a:t>such scanners looks for fragments of code that are often associated with malware.</a:t>
            </a:r>
          </a:p>
          <a:p>
            <a:r>
              <a:rPr lang="en-US" sz="1100" b="0" dirty="0">
                <a:latin typeface="Arial" charset="0"/>
                <a:ea typeface="ＭＳ Ｐゴシック" pitchFamily="-65" charset="-128"/>
              </a:rPr>
              <a:t>For example, a scanner may look for the beginning of an encryption loop used in a</a:t>
            </a:r>
          </a:p>
          <a:p>
            <a:r>
              <a:rPr lang="en-US" sz="1100" b="0" dirty="0">
                <a:latin typeface="Arial" charset="0"/>
                <a:ea typeface="ＭＳ Ｐゴシック" pitchFamily="-65" charset="-128"/>
              </a:rPr>
              <a:t>polymorphic virus and discover the encryption key. Once the key is discovered, the</a:t>
            </a:r>
          </a:p>
          <a:p>
            <a:r>
              <a:rPr lang="en-US" sz="1100" b="0" dirty="0">
                <a:latin typeface="Arial" charset="0"/>
                <a:ea typeface="ＭＳ Ｐゴシック" pitchFamily="-65" charset="-128"/>
              </a:rPr>
              <a:t>scanner can decrypt the malware to identify it, then remove the infection and return</a:t>
            </a:r>
          </a:p>
          <a:p>
            <a:r>
              <a:rPr lang="en-US" sz="1100" b="0" dirty="0">
                <a:latin typeface="Arial" charset="0"/>
                <a:ea typeface="ＭＳ Ｐゴシック" pitchFamily="-65" charset="-128"/>
              </a:rPr>
              <a:t>the program to service.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Another second-generation approach is integrity checking. A checksum</a:t>
            </a:r>
          </a:p>
          <a:p>
            <a:r>
              <a:rPr lang="en-US" sz="1100" b="0" dirty="0">
                <a:latin typeface="Arial" charset="0"/>
                <a:ea typeface="ＭＳ Ｐゴシック" pitchFamily="-65" charset="-128"/>
              </a:rPr>
              <a:t>can be appended to each program. If malware alters or replaces some program</a:t>
            </a:r>
          </a:p>
          <a:p>
            <a:r>
              <a:rPr lang="en-US" sz="1100" b="0" dirty="0">
                <a:latin typeface="Arial" charset="0"/>
                <a:ea typeface="ＭＳ Ｐゴシック" pitchFamily="-65" charset="-128"/>
              </a:rPr>
              <a:t>without changing the checksum, then an integrity check will catch this change.</a:t>
            </a:r>
          </a:p>
          <a:p>
            <a:r>
              <a:rPr lang="en-US" sz="1100" b="0" dirty="0">
                <a:latin typeface="Arial" charset="0"/>
                <a:ea typeface="ＭＳ Ｐゴシック" pitchFamily="-65" charset="-128"/>
              </a:rPr>
              <a:t>To counter malware that is sophisticated enough to change the checksum when</a:t>
            </a:r>
          </a:p>
          <a:p>
            <a:r>
              <a:rPr lang="en-US" sz="1100" b="0" dirty="0">
                <a:latin typeface="Arial" charset="0"/>
                <a:ea typeface="ＭＳ Ｐゴシック" pitchFamily="-65" charset="-128"/>
              </a:rPr>
              <a:t>it alters a program, an encrypted hash function can be used. The encryption key</a:t>
            </a:r>
          </a:p>
          <a:p>
            <a:r>
              <a:rPr lang="en-US" sz="1100" b="0" dirty="0">
                <a:latin typeface="Arial" charset="0"/>
                <a:ea typeface="ＭＳ Ｐゴシック" pitchFamily="-65" charset="-128"/>
              </a:rPr>
              <a:t>is stored separately from the program so that the malware cannot generate a new</a:t>
            </a:r>
          </a:p>
          <a:p>
            <a:r>
              <a:rPr lang="en-US" sz="1100" b="0" dirty="0">
                <a:latin typeface="Arial" charset="0"/>
                <a:ea typeface="ＭＳ Ｐゴシック" pitchFamily="-65" charset="-128"/>
              </a:rPr>
              <a:t>hash code and encrypt that. By using a hash function rather than a simpler checksum,</a:t>
            </a:r>
          </a:p>
          <a:p>
            <a:r>
              <a:rPr lang="en-US" sz="1100" b="0" dirty="0">
                <a:latin typeface="Arial" charset="0"/>
                <a:ea typeface="ＭＳ Ｐゴシック" pitchFamily="-65" charset="-128"/>
              </a:rPr>
              <a:t>the malware is prevented from adjusting the program to produce the same</a:t>
            </a:r>
          </a:p>
          <a:p>
            <a:r>
              <a:rPr lang="en-US" sz="1100" b="0" dirty="0">
                <a:latin typeface="Arial" charset="0"/>
                <a:ea typeface="ＭＳ Ｐゴシック" pitchFamily="-65" charset="-128"/>
              </a:rPr>
              <a:t>hash code as before. If a protected list of programs in trusted locations is kept, this</a:t>
            </a:r>
          </a:p>
          <a:p>
            <a:r>
              <a:rPr lang="en-US" sz="1100" b="0" dirty="0">
                <a:latin typeface="Arial" charset="0"/>
                <a:ea typeface="ＭＳ Ｐゴシック" pitchFamily="-65" charset="-128"/>
              </a:rPr>
              <a:t>approach can also detect attempts to replace or install rogue code or programs in</a:t>
            </a:r>
          </a:p>
          <a:p>
            <a:r>
              <a:rPr lang="en-US" sz="1100" b="0" dirty="0">
                <a:latin typeface="Arial" charset="0"/>
                <a:ea typeface="ＭＳ Ｐゴシック" pitchFamily="-65" charset="-128"/>
              </a:rPr>
              <a:t>these locations.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Third-generation programs are memory-resident programs that identify</a:t>
            </a:r>
          </a:p>
          <a:p>
            <a:r>
              <a:rPr lang="en-US" sz="1100" b="0" dirty="0">
                <a:latin typeface="Arial" charset="0"/>
                <a:ea typeface="ＭＳ Ｐゴシック" pitchFamily="-65" charset="-128"/>
              </a:rPr>
              <a:t>malware by its actions rather than its structure in an infected program. Such</a:t>
            </a:r>
          </a:p>
          <a:p>
            <a:r>
              <a:rPr lang="en-US" sz="1100" b="0" dirty="0">
                <a:latin typeface="Arial" charset="0"/>
                <a:ea typeface="ＭＳ Ｐゴシック" pitchFamily="-65" charset="-128"/>
              </a:rPr>
              <a:t>programs have the advantage that it is not necessary to develop signatures and</a:t>
            </a:r>
          </a:p>
          <a:p>
            <a:r>
              <a:rPr lang="en-US" sz="1100" b="0" dirty="0">
                <a:latin typeface="Arial" charset="0"/>
                <a:ea typeface="ＭＳ Ｐゴシック" pitchFamily="-65" charset="-128"/>
              </a:rPr>
              <a:t>heuristics for a wide array of malware. Rather, it is necessary only to identify the</a:t>
            </a:r>
          </a:p>
          <a:p>
            <a:r>
              <a:rPr lang="en-US" sz="1100" b="0" dirty="0">
                <a:latin typeface="Arial" charset="0"/>
                <a:ea typeface="ＭＳ Ｐゴシック" pitchFamily="-65" charset="-128"/>
              </a:rPr>
              <a:t>small set of actions that indicate malicious activity is being attempted and then to</a:t>
            </a:r>
          </a:p>
          <a:p>
            <a:r>
              <a:rPr lang="en-US" sz="1100" b="0" dirty="0">
                <a:latin typeface="Arial" charset="0"/>
                <a:ea typeface="ＭＳ Ｐゴシック" pitchFamily="-65" charset="-128"/>
              </a:rPr>
              <a:t>intervene.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Fourth-generation products are packages consisting of a variety of anti-virus</a:t>
            </a:r>
          </a:p>
          <a:p>
            <a:r>
              <a:rPr lang="en-US" sz="1100" b="0" dirty="0">
                <a:latin typeface="Arial" charset="0"/>
                <a:ea typeface="ＭＳ Ｐゴシック" pitchFamily="-65" charset="-128"/>
              </a:rPr>
              <a:t>techniques used in conjunction. These include scanning and activity trap components.</a:t>
            </a:r>
          </a:p>
          <a:p>
            <a:r>
              <a:rPr lang="en-US" sz="1100" b="0" dirty="0">
                <a:latin typeface="Arial" charset="0"/>
                <a:ea typeface="ＭＳ Ｐゴシック" pitchFamily="-65" charset="-128"/>
              </a:rPr>
              <a:t>In addition, such a package includes access control capability, which limits</a:t>
            </a:r>
          </a:p>
          <a:p>
            <a:r>
              <a:rPr lang="en-US" sz="1100" b="0" dirty="0">
                <a:latin typeface="Arial" charset="0"/>
                <a:ea typeface="ＭＳ Ｐゴシック" pitchFamily="-65" charset="-128"/>
              </a:rPr>
              <a:t>the ability of malware to penetrate a system and then limits the ability of a malware</a:t>
            </a:r>
          </a:p>
          <a:p>
            <a:r>
              <a:rPr lang="en-US" sz="1100" b="0" dirty="0">
                <a:latin typeface="Arial" charset="0"/>
                <a:ea typeface="ＭＳ Ｐゴシック" pitchFamily="-65" charset="-128"/>
              </a:rPr>
              <a:t>to update files in order to propagate.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arms race continues. With fourth-generation packages, a more comprehensive</a:t>
            </a:r>
          </a:p>
          <a:p>
            <a:r>
              <a:rPr lang="en-US" sz="1100" b="0" dirty="0">
                <a:latin typeface="Arial" charset="0"/>
                <a:ea typeface="ＭＳ Ｐゴシック" pitchFamily="-65" charset="-128"/>
              </a:rPr>
              <a:t>defense strategy is employed, broadening the scope of defense to more</a:t>
            </a:r>
          </a:p>
          <a:p>
            <a:r>
              <a:rPr lang="en-US" sz="1100" b="0" dirty="0">
                <a:latin typeface="Arial" charset="0"/>
                <a:ea typeface="ＭＳ Ｐゴシック" pitchFamily="-65" charset="-128"/>
              </a:rPr>
              <a:t>general-purpose computer security measures. These include more sophisticated</a:t>
            </a:r>
          </a:p>
          <a:p>
            <a:r>
              <a:rPr lang="en-US" sz="1100" b="0" dirty="0">
                <a:latin typeface="Arial" charset="0"/>
                <a:ea typeface="ＭＳ Ｐゴシック" pitchFamily="-65" charset="-128"/>
              </a:rPr>
              <a:t>anti-virus approaches. We now highlight two of the most important.</a:t>
            </a:r>
          </a:p>
        </p:txBody>
      </p:sp>
      <p:sp>
        <p:nvSpPr>
          <p:cNvPr id="88068" name="Slide Number Placeholder 3"/>
          <p:cNvSpPr>
            <a:spLocks noGrp="1"/>
          </p:cNvSpPr>
          <p:nvPr>
            <p:ph type="sldNum" sz="quarter" idx="5"/>
          </p:nvPr>
        </p:nvSpPr>
        <p:spPr>
          <a:noFill/>
        </p:spPr>
        <p:txBody>
          <a:bodyPr/>
          <a:lstStyle/>
          <a:p>
            <a:fld id="{669F400A-35DC-4E15-8C16-3E59653D853E}" type="slidenum">
              <a:rPr lang="en-AU"/>
              <a:pPr/>
              <a:t>40</a:t>
            </a:fld>
            <a:endParaRPr lang="en-AU"/>
          </a:p>
        </p:txBody>
      </p:sp>
    </p:spTree>
    <p:extLst>
      <p:ext uri="{BB962C8B-B14F-4D97-AF65-F5344CB8AC3E}">
        <p14:creationId xmlns:p14="http://schemas.microsoft.com/office/powerpoint/2010/main" val="3674854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800" dirty="0">
                <a:latin typeface="Arial" charset="0"/>
                <a:ea typeface="ＭＳ Ｐゴシック" pitchFamily="-65" charset="-128"/>
              </a:rPr>
              <a:t>Generic decryption (GD) technology enables the antivirus</a:t>
            </a:r>
          </a:p>
          <a:p>
            <a:pPr>
              <a:lnSpc>
                <a:spcPct val="80000"/>
              </a:lnSpc>
            </a:pPr>
            <a:r>
              <a:rPr lang="en-US" sz="800" dirty="0">
                <a:latin typeface="Arial" charset="0"/>
                <a:ea typeface="ＭＳ Ｐゴシック" pitchFamily="-65" charset="-128"/>
              </a:rPr>
              <a:t>program to easily detect even the most complex polymorphic viruses and other</a:t>
            </a:r>
          </a:p>
          <a:p>
            <a:pPr>
              <a:lnSpc>
                <a:spcPct val="80000"/>
              </a:lnSpc>
            </a:pPr>
            <a:r>
              <a:rPr lang="en-US" sz="800" dirty="0">
                <a:latin typeface="Arial" charset="0"/>
                <a:ea typeface="ＭＳ Ｐゴシック" pitchFamily="-65" charset="-128"/>
              </a:rPr>
              <a:t>malware, while maintaining fast scanning speeds [NACH97]. Recall that when a file</a:t>
            </a:r>
          </a:p>
          <a:p>
            <a:pPr>
              <a:lnSpc>
                <a:spcPct val="80000"/>
              </a:lnSpc>
            </a:pPr>
            <a:r>
              <a:rPr lang="en-US" sz="800" dirty="0">
                <a:latin typeface="Arial" charset="0"/>
                <a:ea typeface="ＭＳ Ｐゴシック" pitchFamily="-65" charset="-128"/>
              </a:rPr>
              <a:t>containing a polymorphic virus is executed, the virus must decrypt itself to activate. In order to detect such a structure, executable files are run through a GD scanner,</a:t>
            </a:r>
          </a:p>
          <a:p>
            <a:pPr>
              <a:lnSpc>
                <a:spcPct val="80000"/>
              </a:lnSpc>
            </a:pPr>
            <a:r>
              <a:rPr lang="en-US" sz="800" dirty="0">
                <a:latin typeface="Arial" charset="0"/>
                <a:ea typeface="ＭＳ Ｐゴシック" pitchFamily="-65" charset="-128"/>
              </a:rPr>
              <a:t>which contains the following elements:</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 </a:t>
            </a:r>
            <a:r>
              <a:rPr lang="en-US" sz="800" b="1" dirty="0">
                <a:latin typeface="Arial" charset="0"/>
                <a:ea typeface="ＭＳ Ｐゴシック" pitchFamily="-65" charset="-128"/>
              </a:rPr>
              <a:t>CPU emulator: A software-based virtual computer. Instructions in an executable</a:t>
            </a:r>
          </a:p>
          <a:p>
            <a:pPr>
              <a:lnSpc>
                <a:spcPct val="80000"/>
              </a:lnSpc>
            </a:pPr>
            <a:r>
              <a:rPr lang="en-US" sz="800" dirty="0">
                <a:latin typeface="Arial" charset="0"/>
                <a:ea typeface="ＭＳ Ｐゴシック" pitchFamily="-65" charset="-128"/>
              </a:rPr>
              <a:t>file are interpreted by the emulator rather than executed on the underlying</a:t>
            </a:r>
          </a:p>
          <a:p>
            <a:pPr>
              <a:lnSpc>
                <a:spcPct val="80000"/>
              </a:lnSpc>
            </a:pPr>
            <a:r>
              <a:rPr lang="en-US" sz="800" dirty="0">
                <a:latin typeface="Arial" charset="0"/>
                <a:ea typeface="ＭＳ Ｐゴシック" pitchFamily="-65" charset="-128"/>
              </a:rPr>
              <a:t>processor. The emulator includes software versions of all registers and other</a:t>
            </a:r>
          </a:p>
          <a:p>
            <a:pPr>
              <a:lnSpc>
                <a:spcPct val="80000"/>
              </a:lnSpc>
            </a:pPr>
            <a:r>
              <a:rPr lang="en-US" sz="800" dirty="0">
                <a:latin typeface="Arial" charset="0"/>
                <a:ea typeface="ＭＳ Ｐゴシック" pitchFamily="-65" charset="-128"/>
              </a:rPr>
              <a:t>processor hardware, so that the underlying processor is unaffected by programs</a:t>
            </a:r>
          </a:p>
          <a:p>
            <a:pPr>
              <a:lnSpc>
                <a:spcPct val="80000"/>
              </a:lnSpc>
            </a:pPr>
            <a:r>
              <a:rPr lang="en-US" sz="800" dirty="0">
                <a:latin typeface="Arial" charset="0"/>
                <a:ea typeface="ＭＳ Ｐゴシック" pitchFamily="-65" charset="-128"/>
              </a:rPr>
              <a:t>interpreted on the emulator.</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 </a:t>
            </a:r>
            <a:r>
              <a:rPr lang="en-US" sz="800" b="1" dirty="0">
                <a:latin typeface="Arial" charset="0"/>
                <a:ea typeface="ＭＳ Ｐゴシック" pitchFamily="-65" charset="-128"/>
              </a:rPr>
              <a:t>Virus signature scanner: A module that scans the target code looking for</a:t>
            </a:r>
          </a:p>
          <a:p>
            <a:pPr>
              <a:lnSpc>
                <a:spcPct val="80000"/>
              </a:lnSpc>
            </a:pPr>
            <a:r>
              <a:rPr lang="en-US" sz="800" dirty="0">
                <a:latin typeface="Arial" charset="0"/>
                <a:ea typeface="ＭＳ Ｐゴシック" pitchFamily="-65" charset="-128"/>
              </a:rPr>
              <a:t>known malware signatures.</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 </a:t>
            </a:r>
            <a:r>
              <a:rPr lang="en-US" sz="800" b="1" dirty="0">
                <a:latin typeface="Arial" charset="0"/>
                <a:ea typeface="ＭＳ Ｐゴシック" pitchFamily="-65" charset="-128"/>
              </a:rPr>
              <a:t>Emulation control module: Controls the execution of the target code.</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At the start of each simulation, the emulator begins interpreting instructions</a:t>
            </a:r>
          </a:p>
          <a:p>
            <a:pPr>
              <a:lnSpc>
                <a:spcPct val="80000"/>
              </a:lnSpc>
            </a:pPr>
            <a:r>
              <a:rPr lang="en-US" sz="800" dirty="0">
                <a:latin typeface="Arial" charset="0"/>
                <a:ea typeface="ＭＳ Ｐゴシック" pitchFamily="-65" charset="-128"/>
              </a:rPr>
              <a:t>in the target code, one at a time. Thus, if the code includes a decryption routine</a:t>
            </a:r>
          </a:p>
          <a:p>
            <a:pPr>
              <a:lnSpc>
                <a:spcPct val="80000"/>
              </a:lnSpc>
            </a:pPr>
            <a:r>
              <a:rPr lang="en-US" sz="800" dirty="0">
                <a:latin typeface="Arial" charset="0"/>
                <a:ea typeface="ＭＳ Ｐゴシック" pitchFamily="-65" charset="-128"/>
              </a:rPr>
              <a:t>that decrypts and hence exposes the malware, that code is interpreted. In effect, the</a:t>
            </a:r>
          </a:p>
          <a:p>
            <a:pPr>
              <a:lnSpc>
                <a:spcPct val="80000"/>
              </a:lnSpc>
            </a:pPr>
            <a:r>
              <a:rPr lang="en-US" sz="800" dirty="0">
                <a:latin typeface="Arial" charset="0"/>
                <a:ea typeface="ＭＳ Ｐゴシック" pitchFamily="-65" charset="-128"/>
              </a:rPr>
              <a:t>malware does the work for the anti-virus program by exposing itself. Periodically,</a:t>
            </a:r>
          </a:p>
          <a:p>
            <a:pPr>
              <a:lnSpc>
                <a:spcPct val="80000"/>
              </a:lnSpc>
            </a:pPr>
            <a:r>
              <a:rPr lang="en-US" sz="800" dirty="0">
                <a:latin typeface="Arial" charset="0"/>
                <a:ea typeface="ＭＳ Ｐゴシック" pitchFamily="-65" charset="-128"/>
              </a:rPr>
              <a:t>the control module interrupts interpretation to scan the target code for malware</a:t>
            </a:r>
          </a:p>
          <a:p>
            <a:pPr>
              <a:lnSpc>
                <a:spcPct val="80000"/>
              </a:lnSpc>
            </a:pPr>
            <a:r>
              <a:rPr lang="en-US" sz="800" dirty="0">
                <a:latin typeface="Arial" charset="0"/>
                <a:ea typeface="ＭＳ Ｐゴシック" pitchFamily="-65" charset="-128"/>
              </a:rPr>
              <a:t>signatures.</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During interpretation, the target code can cause no damage to the actual</a:t>
            </a:r>
          </a:p>
          <a:p>
            <a:pPr>
              <a:lnSpc>
                <a:spcPct val="80000"/>
              </a:lnSpc>
            </a:pPr>
            <a:r>
              <a:rPr lang="en-US" sz="800" dirty="0">
                <a:latin typeface="Arial" charset="0"/>
                <a:ea typeface="ＭＳ Ｐゴシック" pitchFamily="-65" charset="-128"/>
              </a:rPr>
              <a:t>personal computer environment, because it is being interpreted in a completely</a:t>
            </a:r>
          </a:p>
          <a:p>
            <a:pPr>
              <a:lnSpc>
                <a:spcPct val="80000"/>
              </a:lnSpc>
            </a:pPr>
            <a:r>
              <a:rPr lang="en-US" sz="800" dirty="0">
                <a:latin typeface="Arial" charset="0"/>
                <a:ea typeface="ＭＳ Ｐゴシック" pitchFamily="-65" charset="-128"/>
              </a:rPr>
              <a:t>controlled environment.</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The most difficult design issue with a GD scanner is to determine how long</a:t>
            </a:r>
          </a:p>
          <a:p>
            <a:pPr>
              <a:lnSpc>
                <a:spcPct val="80000"/>
              </a:lnSpc>
            </a:pPr>
            <a:r>
              <a:rPr lang="en-US" sz="800" dirty="0">
                <a:latin typeface="Arial" charset="0"/>
                <a:ea typeface="ＭＳ Ｐゴシック" pitchFamily="-65" charset="-128"/>
              </a:rPr>
              <a:t>to run each interpretation. Typically, malware elements are activated soon after</a:t>
            </a:r>
          </a:p>
          <a:p>
            <a:pPr>
              <a:lnSpc>
                <a:spcPct val="80000"/>
              </a:lnSpc>
            </a:pPr>
            <a:r>
              <a:rPr lang="en-US" sz="800" dirty="0">
                <a:latin typeface="Arial" charset="0"/>
                <a:ea typeface="ＭＳ Ｐゴシック" pitchFamily="-65" charset="-128"/>
              </a:rPr>
              <a:t>a program begins executing, but this need not be the case. The longer the scanner</a:t>
            </a:r>
          </a:p>
          <a:p>
            <a:pPr>
              <a:lnSpc>
                <a:spcPct val="80000"/>
              </a:lnSpc>
            </a:pPr>
            <a:r>
              <a:rPr lang="en-US" sz="800" dirty="0">
                <a:latin typeface="Arial" charset="0"/>
                <a:ea typeface="ＭＳ Ｐゴシック" pitchFamily="-65" charset="-128"/>
              </a:rPr>
              <a:t>emulates a particular program, the more likely it is to catch any hidden malware.</a:t>
            </a:r>
          </a:p>
          <a:p>
            <a:pPr>
              <a:lnSpc>
                <a:spcPct val="80000"/>
              </a:lnSpc>
            </a:pPr>
            <a:r>
              <a:rPr lang="en-US" sz="800" dirty="0">
                <a:latin typeface="Arial" charset="0"/>
                <a:ea typeface="ＭＳ Ｐゴシック" pitchFamily="-65" charset="-128"/>
              </a:rPr>
              <a:t>However, the anti-virus program can take up only a limited amount of time and</a:t>
            </a:r>
          </a:p>
          <a:p>
            <a:pPr>
              <a:lnSpc>
                <a:spcPct val="80000"/>
              </a:lnSpc>
            </a:pPr>
            <a:r>
              <a:rPr lang="en-US" sz="800" dirty="0">
                <a:latin typeface="Arial" charset="0"/>
                <a:ea typeface="ＭＳ Ｐゴシック" pitchFamily="-65" charset="-128"/>
              </a:rPr>
              <a:t>resources before users complain of degraded system performance.</a:t>
            </a:r>
          </a:p>
          <a:p>
            <a:pPr>
              <a:lnSpc>
                <a:spcPct val="80000"/>
              </a:lnSpc>
            </a:pPr>
            <a:endParaRPr lang="en-US" sz="800" dirty="0">
              <a:latin typeface="Arial" charset="0"/>
              <a:ea typeface="ＭＳ Ｐゴシック" pitchFamily="-65" charset="-128"/>
            </a:endParaRPr>
          </a:p>
        </p:txBody>
      </p:sp>
      <p:sp>
        <p:nvSpPr>
          <p:cNvPr id="90116" name="Slide Number Placeholder 3"/>
          <p:cNvSpPr>
            <a:spLocks noGrp="1"/>
          </p:cNvSpPr>
          <p:nvPr>
            <p:ph type="sldNum" sz="quarter" idx="5"/>
          </p:nvPr>
        </p:nvSpPr>
        <p:spPr>
          <a:noFill/>
        </p:spPr>
        <p:txBody>
          <a:bodyPr/>
          <a:lstStyle/>
          <a:p>
            <a:fld id="{EEBE2E55-CBA1-45EB-A939-FAA76905B61A}" type="slidenum">
              <a:rPr lang="en-AU"/>
              <a:pPr/>
              <a:t>41</a:t>
            </a:fld>
            <a:endParaRPr lang="en-AU"/>
          </a:p>
        </p:txBody>
      </p:sp>
    </p:spTree>
    <p:extLst>
      <p:ext uri="{BB962C8B-B14F-4D97-AF65-F5344CB8AC3E}">
        <p14:creationId xmlns:p14="http://schemas.microsoft.com/office/powerpoint/2010/main" val="4008962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r>
              <a:rPr lang="en-US" sz="1100" dirty="0">
                <a:latin typeface="Arial" charset="0"/>
                <a:ea typeface="ＭＳ Ｐゴシック" pitchFamily="-65" charset="-128"/>
              </a:rPr>
              <a:t>Unlike heuristics or fingerprint based</a:t>
            </a:r>
          </a:p>
          <a:p>
            <a:r>
              <a:rPr lang="en-US" sz="1100" dirty="0">
                <a:latin typeface="Arial" charset="0"/>
                <a:ea typeface="ＭＳ Ｐゴシック" pitchFamily="-65" charset="-128"/>
              </a:rPr>
              <a:t>scanners, behavior-blocking software integrates with the operating system of</a:t>
            </a:r>
          </a:p>
          <a:p>
            <a:r>
              <a:rPr lang="en-US" sz="1100" dirty="0">
                <a:latin typeface="Arial" charset="0"/>
                <a:ea typeface="ＭＳ Ｐゴシック" pitchFamily="-65" charset="-128"/>
              </a:rPr>
              <a:t>a host computer and monitors program behavior in real time for malicious actions</a:t>
            </a:r>
          </a:p>
          <a:p>
            <a:r>
              <a:rPr lang="en-US" sz="1100" dirty="0">
                <a:latin typeface="Arial" charset="0"/>
                <a:ea typeface="ＭＳ Ｐゴシック" pitchFamily="-65" charset="-128"/>
              </a:rPr>
              <a:t>[CONR02, NACH02]. The behavior blocking software then blocks potentially</a:t>
            </a:r>
          </a:p>
          <a:p>
            <a:r>
              <a:rPr lang="en-US" sz="1100" dirty="0">
                <a:latin typeface="Arial" charset="0"/>
                <a:ea typeface="ＭＳ Ｐゴシック" pitchFamily="-65" charset="-128"/>
              </a:rPr>
              <a:t>malicious actions before they have a chance to affect the system. Monitored</a:t>
            </a:r>
          </a:p>
          <a:p>
            <a:r>
              <a:rPr lang="en-US" sz="1100" dirty="0">
                <a:latin typeface="Arial" charset="0"/>
                <a:ea typeface="ＭＳ Ｐゴシック" pitchFamily="-65" charset="-128"/>
              </a:rPr>
              <a:t>behaviors can include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open, view, delete, and/or modify files;</a:t>
            </a:r>
          </a:p>
          <a:p>
            <a:r>
              <a:rPr lang="en-US" sz="1100" dirty="0">
                <a:latin typeface="Arial" charset="0"/>
                <a:ea typeface="ＭＳ Ｐゴシック" pitchFamily="-65" charset="-128"/>
              </a:rPr>
              <a:t>• Attempts to format disk drives and other unrecoverable disk operations;</a:t>
            </a:r>
          </a:p>
          <a:p>
            <a:r>
              <a:rPr lang="en-US" sz="1100" dirty="0">
                <a:latin typeface="Arial" charset="0"/>
                <a:ea typeface="ＭＳ Ｐゴシック" pitchFamily="-65" charset="-128"/>
              </a:rPr>
              <a:t>• Modifications to the logic of executable files or macros;</a:t>
            </a:r>
          </a:p>
          <a:p>
            <a:r>
              <a:rPr lang="en-US" sz="1100" dirty="0">
                <a:latin typeface="Arial" charset="0"/>
                <a:ea typeface="ＭＳ Ｐゴシック" pitchFamily="-65" charset="-128"/>
              </a:rPr>
              <a:t>• Modification of critical system settings, such as start-up settings;</a:t>
            </a:r>
          </a:p>
          <a:p>
            <a:r>
              <a:rPr lang="en-US" sz="1100" dirty="0">
                <a:latin typeface="Arial" charset="0"/>
                <a:ea typeface="ＭＳ Ｐゴシック" pitchFamily="-65" charset="-128"/>
              </a:rPr>
              <a:t>• Scripting of e-mail and instant messaging clients to send executable content; and</a:t>
            </a:r>
          </a:p>
          <a:p>
            <a:r>
              <a:rPr lang="en-US" sz="1100" dirty="0">
                <a:latin typeface="Arial" charset="0"/>
                <a:ea typeface="ＭＳ Ｐゴシック" pitchFamily="-65" charset="-128"/>
              </a:rPr>
              <a:t>• Initiation of network communications.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Because a behavior blocker can block suspicious software in real time, it has an</a:t>
            </a:r>
          </a:p>
          <a:p>
            <a:r>
              <a:rPr lang="en-US" sz="1100" dirty="0">
                <a:latin typeface="Arial" charset="0"/>
                <a:ea typeface="ＭＳ Ｐゴシック" pitchFamily="-65" charset="-128"/>
              </a:rPr>
              <a:t>advantage over such established anti-virus detection techniques as fingerprinting or</a:t>
            </a:r>
          </a:p>
          <a:p>
            <a:r>
              <a:rPr lang="en-US" sz="1100" dirty="0">
                <a:latin typeface="Arial" charset="0"/>
                <a:ea typeface="ＭＳ Ｐゴシック" pitchFamily="-65" charset="-128"/>
              </a:rPr>
              <a:t>heuristics. There are literally trillions of different ways to obfuscate and rearrange the</a:t>
            </a:r>
          </a:p>
          <a:p>
            <a:r>
              <a:rPr lang="en-US" sz="1100" dirty="0">
                <a:latin typeface="Arial" charset="0"/>
                <a:ea typeface="ＭＳ Ｐゴシック" pitchFamily="-65" charset="-128"/>
              </a:rPr>
              <a:t>instructions of a virus or worm, many of which will evade detection by a fingerprint</a:t>
            </a:r>
          </a:p>
          <a:p>
            <a:r>
              <a:rPr lang="en-US" sz="1100" dirty="0">
                <a:latin typeface="Arial" charset="0"/>
                <a:ea typeface="ＭＳ Ｐゴシック" pitchFamily="-65" charset="-128"/>
              </a:rPr>
              <a:t>scanner or heuristic. But eventually, malicious code must make a well-defined request</a:t>
            </a:r>
          </a:p>
          <a:p>
            <a:r>
              <a:rPr lang="en-US" sz="1100" dirty="0">
                <a:latin typeface="Arial" charset="0"/>
                <a:ea typeface="ＭＳ Ｐゴシック" pitchFamily="-65" charset="-128"/>
              </a:rPr>
              <a:t>to the operating system. Given that the behavior blocker can intercept all such</a:t>
            </a:r>
          </a:p>
          <a:p>
            <a:r>
              <a:rPr lang="en-US" sz="1100" dirty="0">
                <a:latin typeface="Arial" charset="0"/>
                <a:ea typeface="ＭＳ Ｐゴシック" pitchFamily="-65" charset="-128"/>
              </a:rPr>
              <a:t>requests, it can identify and block malicious actions regardless of how obfuscated the</a:t>
            </a:r>
          </a:p>
          <a:p>
            <a:r>
              <a:rPr lang="en-US" sz="1100" dirty="0">
                <a:latin typeface="Arial" charset="0"/>
                <a:ea typeface="ＭＳ Ｐゴシック" pitchFamily="-65" charset="-128"/>
              </a:rPr>
              <a:t>program logic appears to be.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Behavior blocking alone has limitations. Because the malicious code must</a:t>
            </a:r>
          </a:p>
          <a:p>
            <a:r>
              <a:rPr lang="en-US" sz="1100" dirty="0">
                <a:latin typeface="Arial" charset="0"/>
                <a:ea typeface="ＭＳ Ｐゴシック" pitchFamily="-65" charset="-128"/>
              </a:rPr>
              <a:t>run on the target machine before all its behaviors can be identified, it can cause</a:t>
            </a:r>
          </a:p>
          <a:p>
            <a:r>
              <a:rPr lang="en-US" sz="1100" dirty="0">
                <a:latin typeface="Arial" charset="0"/>
                <a:ea typeface="ＭＳ Ｐゴシック" pitchFamily="-65" charset="-128"/>
              </a:rPr>
              <a:t>harm before it has been detected and blocked. For example, a new item of malware</a:t>
            </a:r>
          </a:p>
          <a:p>
            <a:r>
              <a:rPr lang="en-US" sz="1100" dirty="0">
                <a:latin typeface="Arial" charset="0"/>
                <a:ea typeface="ＭＳ Ｐゴシック" pitchFamily="-65" charset="-128"/>
              </a:rPr>
              <a:t>might shuffle a number of seemingly unimportant files around the hard drive before</a:t>
            </a:r>
          </a:p>
          <a:p>
            <a:r>
              <a:rPr lang="en-US" sz="1100" dirty="0">
                <a:latin typeface="Arial" charset="0"/>
                <a:ea typeface="ＭＳ Ｐゴシック" pitchFamily="-65" charset="-128"/>
              </a:rPr>
              <a:t>modifying a single file and being blocked. Even though the actual modification was</a:t>
            </a:r>
          </a:p>
          <a:p>
            <a:r>
              <a:rPr lang="en-US" sz="1100" dirty="0">
                <a:latin typeface="Arial" charset="0"/>
                <a:ea typeface="ＭＳ Ｐゴシック" pitchFamily="-65" charset="-128"/>
              </a:rPr>
              <a:t>blocked, the user may be unable to locate his or her files, causing a loss to productivity</a:t>
            </a:r>
          </a:p>
          <a:p>
            <a:r>
              <a:rPr lang="en-US" sz="1100" dirty="0">
                <a:latin typeface="Arial" charset="0"/>
                <a:ea typeface="ＭＳ Ｐゴシック" pitchFamily="-65" charset="-128"/>
              </a:rPr>
              <a:t>or possibly worse.</a:t>
            </a: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44</a:t>
            </a:fld>
            <a:endParaRPr lang="en-AU"/>
          </a:p>
        </p:txBody>
      </p:sp>
    </p:spTree>
    <p:extLst>
      <p:ext uri="{BB962C8B-B14F-4D97-AF65-F5344CB8AC3E}">
        <p14:creationId xmlns:p14="http://schemas.microsoft.com/office/powerpoint/2010/main" val="5865407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dirty="0">
                <a:latin typeface="Arial" charset="0"/>
                <a:ea typeface="ＭＳ Ｐゴシック" pitchFamily="-65" charset="-128"/>
              </a:rPr>
              <a:t>The next location where anti-virus software is used is on an organization’s firewall</a:t>
            </a:r>
          </a:p>
          <a:p>
            <a:pPr>
              <a:lnSpc>
                <a:spcPct val="80000"/>
              </a:lnSpc>
            </a:pPr>
            <a:r>
              <a:rPr lang="en-US" sz="700" dirty="0">
                <a:latin typeface="Arial" charset="0"/>
                <a:ea typeface="ＭＳ Ｐゴシック" pitchFamily="-65" charset="-128"/>
              </a:rPr>
              <a:t>and IDS. It is typically included in e-mail and Web proxy services running on these</a:t>
            </a:r>
          </a:p>
          <a:p>
            <a:pPr>
              <a:lnSpc>
                <a:spcPct val="80000"/>
              </a:lnSpc>
            </a:pPr>
            <a:r>
              <a:rPr lang="en-US" sz="700" dirty="0">
                <a:latin typeface="Arial" charset="0"/>
                <a:ea typeface="ＭＳ Ｐゴシック" pitchFamily="-65" charset="-128"/>
              </a:rPr>
              <a:t>systems. It may also be included in the traffic analysis component of an IDS. This</a:t>
            </a:r>
          </a:p>
          <a:p>
            <a:pPr>
              <a:lnSpc>
                <a:spcPct val="80000"/>
              </a:lnSpc>
            </a:pPr>
            <a:r>
              <a:rPr lang="en-US" sz="700" dirty="0">
                <a:latin typeface="Arial" charset="0"/>
                <a:ea typeface="ＭＳ Ｐゴシック" pitchFamily="-65" charset="-128"/>
              </a:rPr>
              <a:t>gives the anti-virus software access to malware in transit over a network connection</a:t>
            </a:r>
          </a:p>
          <a:p>
            <a:pPr>
              <a:lnSpc>
                <a:spcPct val="80000"/>
              </a:lnSpc>
            </a:pPr>
            <a:r>
              <a:rPr lang="en-US" sz="700" dirty="0">
                <a:latin typeface="Arial" charset="0"/>
                <a:ea typeface="ＭＳ Ｐゴシック" pitchFamily="-65" charset="-128"/>
              </a:rPr>
              <a:t>to any of the organization’s systems, providing a larger scale view of malware activity.</a:t>
            </a:r>
          </a:p>
          <a:p>
            <a:pPr>
              <a:lnSpc>
                <a:spcPct val="80000"/>
              </a:lnSpc>
            </a:pPr>
            <a:r>
              <a:rPr lang="en-US" sz="700" dirty="0">
                <a:latin typeface="Arial" charset="0"/>
                <a:ea typeface="ＭＳ Ｐゴシック" pitchFamily="-65" charset="-128"/>
              </a:rPr>
              <a:t>This software may also include intrusion prevention measures, blocking the flow</a:t>
            </a:r>
          </a:p>
          <a:p>
            <a:pPr>
              <a:lnSpc>
                <a:spcPct val="80000"/>
              </a:lnSpc>
            </a:pPr>
            <a:r>
              <a:rPr lang="en-US" sz="700" dirty="0">
                <a:latin typeface="Arial" charset="0"/>
                <a:ea typeface="ＭＳ Ｐゴシック" pitchFamily="-65" charset="-128"/>
              </a:rPr>
              <a:t>of any suspicious traffic, thus preventing it reaching and compromising some target</a:t>
            </a:r>
          </a:p>
          <a:p>
            <a:pPr>
              <a:lnSpc>
                <a:spcPct val="80000"/>
              </a:lnSpc>
            </a:pPr>
            <a:r>
              <a:rPr lang="en-US" sz="700" dirty="0">
                <a:latin typeface="Arial" charset="0"/>
                <a:ea typeface="ＭＳ Ｐゴシック" pitchFamily="-65" charset="-128"/>
              </a:rPr>
              <a:t>system, either inside or outside the organization.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However, this approach is limited to scanning the malware content, as it does</a:t>
            </a:r>
          </a:p>
          <a:p>
            <a:pPr>
              <a:lnSpc>
                <a:spcPct val="80000"/>
              </a:lnSpc>
            </a:pPr>
            <a:r>
              <a:rPr lang="en-US" sz="700" dirty="0">
                <a:latin typeface="Arial" charset="0"/>
                <a:ea typeface="ＭＳ Ｐゴシック" pitchFamily="-65" charset="-128"/>
              </a:rPr>
              <a:t>not have access to any behavior observed when it runs on an infected system. Two</a:t>
            </a:r>
          </a:p>
          <a:p>
            <a:pPr>
              <a:lnSpc>
                <a:spcPct val="80000"/>
              </a:lnSpc>
            </a:pPr>
            <a:r>
              <a:rPr lang="en-US" sz="700" dirty="0">
                <a:latin typeface="Arial" charset="0"/>
                <a:ea typeface="ＭＳ Ｐゴシック" pitchFamily="-65" charset="-128"/>
              </a:rPr>
              <a:t>types of monitoring software may be used:</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Ingress monitors: These are located at the border between the enterprise</a:t>
            </a:r>
          </a:p>
          <a:p>
            <a:pPr>
              <a:lnSpc>
                <a:spcPct val="80000"/>
              </a:lnSpc>
            </a:pPr>
            <a:r>
              <a:rPr lang="en-US" sz="700" dirty="0">
                <a:latin typeface="Arial" charset="0"/>
                <a:ea typeface="ＭＳ Ｐゴシック" pitchFamily="-65" charset="-128"/>
              </a:rPr>
              <a:t>network and the Internet. They can be part of the ingress filtering software</a:t>
            </a:r>
          </a:p>
          <a:p>
            <a:pPr>
              <a:lnSpc>
                <a:spcPct val="80000"/>
              </a:lnSpc>
            </a:pPr>
            <a:r>
              <a:rPr lang="en-US" sz="700" dirty="0">
                <a:latin typeface="Arial" charset="0"/>
                <a:ea typeface="ＭＳ Ｐゴシック" pitchFamily="-65" charset="-128"/>
              </a:rPr>
              <a:t>of a border router or external firewall or a separate passive monitor. A</a:t>
            </a:r>
          </a:p>
          <a:p>
            <a:pPr>
              <a:lnSpc>
                <a:spcPct val="80000"/>
              </a:lnSpc>
            </a:pPr>
            <a:r>
              <a:rPr lang="en-US" sz="700" dirty="0">
                <a:latin typeface="Arial" charset="0"/>
                <a:ea typeface="ＭＳ Ｐゴシック" pitchFamily="-65" charset="-128"/>
              </a:rPr>
              <a:t>honeypot can also capture incoming malware traffic. An example of a detection</a:t>
            </a:r>
          </a:p>
          <a:p>
            <a:pPr>
              <a:lnSpc>
                <a:spcPct val="80000"/>
              </a:lnSpc>
            </a:pPr>
            <a:r>
              <a:rPr lang="en-US" sz="700" dirty="0">
                <a:latin typeface="Arial" charset="0"/>
                <a:ea typeface="ＭＳ Ｐゴシック" pitchFamily="-65" charset="-128"/>
              </a:rPr>
              <a:t>technique for an ingress monitor is to look for incoming traffic to unused</a:t>
            </a:r>
          </a:p>
          <a:p>
            <a:pPr>
              <a:lnSpc>
                <a:spcPct val="80000"/>
              </a:lnSpc>
            </a:pPr>
            <a:r>
              <a:rPr lang="en-US" sz="700" dirty="0">
                <a:latin typeface="Arial" charset="0"/>
                <a:ea typeface="ＭＳ Ｐゴシック" pitchFamily="-65" charset="-128"/>
              </a:rPr>
              <a:t>local IP addresses.</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Egress monitors: These can be located at the egress point of individual LANs</a:t>
            </a:r>
          </a:p>
          <a:p>
            <a:pPr>
              <a:lnSpc>
                <a:spcPct val="80000"/>
              </a:lnSpc>
            </a:pPr>
            <a:r>
              <a:rPr lang="en-US" sz="700" dirty="0">
                <a:latin typeface="Arial" charset="0"/>
                <a:ea typeface="ＭＳ Ｐゴシック" pitchFamily="-65" charset="-128"/>
              </a:rPr>
              <a:t>on the enterprise network as well as at the border between the enterprise</a:t>
            </a:r>
          </a:p>
          <a:p>
            <a:pPr>
              <a:lnSpc>
                <a:spcPct val="80000"/>
              </a:lnSpc>
            </a:pPr>
            <a:r>
              <a:rPr lang="en-US" sz="700" dirty="0">
                <a:latin typeface="Arial" charset="0"/>
                <a:ea typeface="ＭＳ Ｐゴシック" pitchFamily="-65" charset="-128"/>
              </a:rPr>
              <a:t>network and the Internet. In the former case, the egress monitor can be part</a:t>
            </a:r>
          </a:p>
          <a:p>
            <a:pPr>
              <a:lnSpc>
                <a:spcPct val="80000"/>
              </a:lnSpc>
            </a:pPr>
            <a:r>
              <a:rPr lang="en-US" sz="700" dirty="0">
                <a:latin typeface="Arial" charset="0"/>
                <a:ea typeface="ＭＳ Ｐゴシック" pitchFamily="-65" charset="-128"/>
              </a:rPr>
              <a:t>of the egress filtering software of a LAN router or switch. As with ingress</a:t>
            </a:r>
          </a:p>
          <a:p>
            <a:pPr>
              <a:lnSpc>
                <a:spcPct val="80000"/>
              </a:lnSpc>
            </a:pPr>
            <a:r>
              <a:rPr lang="en-US" sz="700" dirty="0">
                <a:latin typeface="Arial" charset="0"/>
                <a:ea typeface="ＭＳ Ｐゴシック" pitchFamily="-65" charset="-128"/>
              </a:rPr>
              <a:t>monitors, the external firewall or a honeypot can house the monitoring software.</a:t>
            </a:r>
          </a:p>
          <a:p>
            <a:pPr>
              <a:lnSpc>
                <a:spcPct val="80000"/>
              </a:lnSpc>
            </a:pPr>
            <a:r>
              <a:rPr lang="en-US" sz="700" dirty="0">
                <a:latin typeface="Arial" charset="0"/>
                <a:ea typeface="ＭＳ Ｐゴシック" pitchFamily="-65" charset="-128"/>
              </a:rPr>
              <a:t>Indeed, the two types of monitors can be collocated. The egress monitor</a:t>
            </a:r>
          </a:p>
          <a:p>
            <a:pPr>
              <a:lnSpc>
                <a:spcPct val="80000"/>
              </a:lnSpc>
            </a:pPr>
            <a:r>
              <a:rPr lang="en-US" sz="700" dirty="0">
                <a:latin typeface="Arial" charset="0"/>
                <a:ea typeface="ＭＳ Ｐゴシック" pitchFamily="-65" charset="-128"/>
              </a:rPr>
              <a:t>is designed to catch the source of a malware attack by monitoring outgoing</a:t>
            </a:r>
          </a:p>
          <a:p>
            <a:pPr>
              <a:lnSpc>
                <a:spcPct val="80000"/>
              </a:lnSpc>
            </a:pPr>
            <a:r>
              <a:rPr lang="en-US" sz="700" dirty="0">
                <a:latin typeface="Arial" charset="0"/>
                <a:ea typeface="ＭＳ Ｐゴシック" pitchFamily="-65" charset="-128"/>
              </a:rPr>
              <a:t>traffic for signs of scanning or other suspicious behavior.</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Perimeter monitoring can also assist in detecting and responding to botnet activity</a:t>
            </a:r>
          </a:p>
          <a:p>
            <a:pPr>
              <a:lnSpc>
                <a:spcPct val="80000"/>
              </a:lnSpc>
            </a:pPr>
            <a:r>
              <a:rPr lang="en-US" sz="700" dirty="0">
                <a:latin typeface="Arial" charset="0"/>
                <a:ea typeface="ＭＳ Ｐゴシック" pitchFamily="-65" charset="-128"/>
              </a:rPr>
              <a:t>by detecting abnormal traffic patterns associated with this activity. Once bots are</a:t>
            </a:r>
          </a:p>
          <a:p>
            <a:pPr>
              <a:lnSpc>
                <a:spcPct val="80000"/>
              </a:lnSpc>
            </a:pPr>
            <a:r>
              <a:rPr lang="en-US" sz="700" dirty="0">
                <a:latin typeface="Arial" charset="0"/>
                <a:ea typeface="ＭＳ Ｐゴシック" pitchFamily="-65" charset="-128"/>
              </a:rPr>
              <a:t>activated and an attack is underway, such monitoring can be used to detect the</a:t>
            </a:r>
          </a:p>
          <a:p>
            <a:pPr>
              <a:lnSpc>
                <a:spcPct val="80000"/>
              </a:lnSpc>
            </a:pPr>
            <a:r>
              <a:rPr lang="en-US" sz="700" dirty="0">
                <a:latin typeface="Arial" charset="0"/>
                <a:ea typeface="ＭＳ Ｐゴシック" pitchFamily="-65" charset="-128"/>
              </a:rPr>
              <a:t>attack. However, the primary objective is to try to detect and disable the botnet</a:t>
            </a:r>
          </a:p>
          <a:p>
            <a:pPr>
              <a:lnSpc>
                <a:spcPct val="80000"/>
              </a:lnSpc>
            </a:pPr>
            <a:r>
              <a:rPr lang="en-US" sz="700" dirty="0">
                <a:latin typeface="Arial" charset="0"/>
                <a:ea typeface="ＭＳ Ｐゴシック" pitchFamily="-65" charset="-128"/>
              </a:rPr>
              <a:t>during its construction phase, using the various scanning techniques we have just</a:t>
            </a:r>
          </a:p>
          <a:p>
            <a:pPr>
              <a:lnSpc>
                <a:spcPct val="80000"/>
              </a:lnSpc>
            </a:pPr>
            <a:r>
              <a:rPr lang="en-US" sz="700" dirty="0">
                <a:latin typeface="Arial" charset="0"/>
                <a:ea typeface="ＭＳ Ｐゴシック" pitchFamily="-65" charset="-128"/>
              </a:rPr>
              <a:t>discussed, identifying and blocking the malware that is used to propagate this type</a:t>
            </a:r>
          </a:p>
          <a:p>
            <a:pPr>
              <a:lnSpc>
                <a:spcPct val="80000"/>
              </a:lnSpc>
            </a:pPr>
            <a:r>
              <a:rPr lang="en-US" sz="700" dirty="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45</a:t>
            </a:fld>
            <a:endParaRPr lang="en-AU"/>
          </a:p>
        </p:txBody>
      </p:sp>
    </p:spTree>
    <p:extLst>
      <p:ext uri="{BB962C8B-B14F-4D97-AF65-F5344CB8AC3E}">
        <p14:creationId xmlns:p14="http://schemas.microsoft.com/office/powerpoint/2010/main" val="1252812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46</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6 summary.</a:t>
            </a:r>
          </a:p>
        </p:txBody>
      </p:sp>
    </p:spTree>
    <p:extLst>
      <p:ext uri="{BB962C8B-B14F-4D97-AF65-F5344CB8AC3E}">
        <p14:creationId xmlns:p14="http://schemas.microsoft.com/office/powerpoint/2010/main" val="152587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A26A12A-4E55-48D4-AFF7-6892C12C09F5}" type="slidenum">
              <a:rPr lang="en-AU"/>
              <a:pPr/>
              <a:t>4</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Propagation mechanisms include infection of existing executable or interpreted</a:t>
            </a:r>
          </a:p>
          <a:p>
            <a:pPr eaLnBrk="1" hangingPunct="1"/>
            <a:r>
              <a:rPr lang="en-US" dirty="0">
                <a:latin typeface="Arial" charset="0"/>
                <a:ea typeface="ＭＳ Ｐゴシック" pitchFamily="-65" charset="-128"/>
              </a:rPr>
              <a:t>content by viruses that is subsequently spread to other systems; exploit of software</a:t>
            </a:r>
          </a:p>
          <a:p>
            <a:pPr eaLnBrk="1" hangingPunct="1"/>
            <a:r>
              <a:rPr lang="en-US" dirty="0">
                <a:latin typeface="Arial" charset="0"/>
                <a:ea typeface="ＭＳ Ｐゴシック" pitchFamily="-65" charset="-128"/>
              </a:rPr>
              <a:t>vulnerabilities either locally or over a network by worms or drive-by-downloads to</a:t>
            </a:r>
          </a:p>
          <a:p>
            <a:pPr eaLnBrk="1" hangingPunct="1"/>
            <a:r>
              <a:rPr lang="en-US" dirty="0">
                <a:latin typeface="Arial" charset="0"/>
                <a:ea typeface="ＭＳ Ｐゴシック" pitchFamily="-65" charset="-128"/>
              </a:rPr>
              <a:t>allow the malware to replicate; and social engineering attacks that convince users to</a:t>
            </a:r>
          </a:p>
          <a:p>
            <a:pPr eaLnBrk="1" hangingPunct="1"/>
            <a:r>
              <a:rPr lang="en-US" dirty="0">
                <a:latin typeface="Arial" charset="0"/>
                <a:ea typeface="ＭＳ Ｐゴシック" pitchFamily="-65" charset="-128"/>
              </a:rPr>
              <a:t>bypass security mechanisms to install </a:t>
            </a:r>
            <a:r>
              <a:rPr lang="en-US" dirty="0" err="1">
                <a:latin typeface="Arial" charset="0"/>
                <a:ea typeface="ＭＳ Ｐゴシック" pitchFamily="-65" charset="-128"/>
              </a:rPr>
              <a:t>trojans</a:t>
            </a:r>
            <a:r>
              <a:rPr lang="en-US" dirty="0">
                <a:latin typeface="Arial" charset="0"/>
                <a:ea typeface="ＭＳ Ｐゴシック" pitchFamily="-65" charset="-128"/>
              </a:rPr>
              <a:t>, or to respond to phishing attacks.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Payload actions performed by malware once it reaches a target system can</a:t>
            </a:r>
          </a:p>
          <a:p>
            <a:pPr eaLnBrk="1" hangingPunct="1"/>
            <a:r>
              <a:rPr lang="en-US" dirty="0">
                <a:latin typeface="Arial" charset="0"/>
                <a:ea typeface="ＭＳ Ｐゴシック" pitchFamily="-65" charset="-128"/>
              </a:rPr>
              <a:t>include corruption of system or data files; theft of service in order to make the</a:t>
            </a:r>
          </a:p>
          <a:p>
            <a:pPr eaLnBrk="1" hangingPunct="1"/>
            <a:r>
              <a:rPr lang="en-US" dirty="0">
                <a:latin typeface="Arial" charset="0"/>
                <a:ea typeface="ＭＳ Ｐゴシック" pitchFamily="-65" charset="-128"/>
              </a:rPr>
              <a:t>system a zombie agent of attack as part of a botnet; theft of information from the</a:t>
            </a:r>
          </a:p>
          <a:p>
            <a:pPr eaLnBrk="1" hangingPunct="1"/>
            <a:r>
              <a:rPr lang="en-US" dirty="0">
                <a:latin typeface="Arial" charset="0"/>
                <a:ea typeface="ＭＳ Ｐゴシック" pitchFamily="-65" charset="-128"/>
              </a:rPr>
              <a:t>system, especially of logins, passwords, or other personal details by </a:t>
            </a:r>
            <a:r>
              <a:rPr lang="en-US" dirty="0" err="1">
                <a:latin typeface="Arial" charset="0"/>
                <a:ea typeface="ＭＳ Ｐゴシック" pitchFamily="-65" charset="-128"/>
              </a:rPr>
              <a:t>keylogging</a:t>
            </a:r>
            <a:r>
              <a:rPr lang="en-US" dirty="0">
                <a:latin typeface="Arial" charset="0"/>
                <a:ea typeface="ＭＳ Ｐゴシック" pitchFamily="-65" charset="-128"/>
              </a:rPr>
              <a:t> or</a:t>
            </a:r>
          </a:p>
          <a:p>
            <a:pPr eaLnBrk="1" hangingPunct="1"/>
            <a:r>
              <a:rPr lang="en-US" dirty="0">
                <a:latin typeface="Arial" charset="0"/>
                <a:ea typeface="ＭＳ Ｐゴシック" pitchFamily="-65" charset="-128"/>
              </a:rPr>
              <a:t>spyware programs; and </a:t>
            </a:r>
            <a:r>
              <a:rPr lang="en-US" dirty="0" err="1">
                <a:latin typeface="Arial" charset="0"/>
                <a:ea typeface="ＭＳ Ｐゴシック" pitchFamily="-65" charset="-128"/>
              </a:rPr>
              <a:t>stealthing</a:t>
            </a:r>
            <a:r>
              <a:rPr lang="en-US" dirty="0">
                <a:latin typeface="Arial" charset="0"/>
                <a:ea typeface="ＭＳ Ｐゴシック" pitchFamily="-65" charset="-128"/>
              </a:rPr>
              <a:t> where the malware hides its presence on the</a:t>
            </a:r>
          </a:p>
          <a:p>
            <a:pPr eaLnBrk="1" hangingPunct="1"/>
            <a:r>
              <a:rPr lang="en-US" dirty="0">
                <a:latin typeface="Arial" charset="0"/>
                <a:ea typeface="ＭＳ Ｐゴシック" pitchFamily="-65" charset="-128"/>
              </a:rPr>
              <a:t>system from attempts to detect and block it.</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While early malware tended to use a single means of propagation to deliver</a:t>
            </a:r>
          </a:p>
          <a:p>
            <a:pPr eaLnBrk="1" hangingPunct="1"/>
            <a:r>
              <a:rPr lang="en-US" dirty="0">
                <a:latin typeface="Arial" charset="0"/>
                <a:ea typeface="ＭＳ Ｐゴシック" pitchFamily="-65" charset="-128"/>
              </a:rPr>
              <a:t>a single payload, as it evolved, we see a growth of blended malware that incorporates</a:t>
            </a:r>
          </a:p>
          <a:p>
            <a:pPr eaLnBrk="1" hangingPunct="1"/>
            <a:r>
              <a:rPr lang="en-US" dirty="0">
                <a:latin typeface="Arial" charset="0"/>
                <a:ea typeface="ＭＳ Ｐゴシック" pitchFamily="-65" charset="-128"/>
              </a:rPr>
              <a:t>a range of both propagation mechanisms and payloads that increase its ability</a:t>
            </a:r>
          </a:p>
          <a:p>
            <a:pPr eaLnBrk="1" hangingPunct="1"/>
            <a:r>
              <a:rPr lang="en-US" dirty="0">
                <a:latin typeface="Arial" charset="0"/>
                <a:ea typeface="ＭＳ Ｐゴシック" pitchFamily="-65" charset="-128"/>
              </a:rPr>
              <a:t>to spread, hide, and perform a range of actions on targets. A </a:t>
            </a:r>
            <a:r>
              <a:rPr lang="en-US" b="1" dirty="0">
                <a:latin typeface="Arial" charset="0"/>
                <a:ea typeface="ＭＳ Ｐゴシック" pitchFamily="-65" charset="-128"/>
              </a:rPr>
              <a:t>blended attack uses</a:t>
            </a:r>
          </a:p>
          <a:p>
            <a:pPr eaLnBrk="1" hangingPunct="1"/>
            <a:r>
              <a:rPr lang="en-US" dirty="0">
                <a:latin typeface="Arial" charset="0"/>
                <a:ea typeface="ＭＳ Ｐゴシック" pitchFamily="-65" charset="-128"/>
              </a:rPr>
              <a:t>multiple methods of infection or propagation, to maximize the speed of contagion</a:t>
            </a:r>
          </a:p>
          <a:p>
            <a:pPr eaLnBrk="1" hangingPunct="1"/>
            <a:r>
              <a:rPr lang="en-US" dirty="0">
                <a:latin typeface="Arial" charset="0"/>
                <a:ea typeface="ＭＳ Ｐゴシック" pitchFamily="-65" charset="-128"/>
              </a:rPr>
              <a:t>and the severity of the attack. Some malware even support an update mechanism</a:t>
            </a:r>
          </a:p>
          <a:p>
            <a:pPr eaLnBrk="1" hangingPunct="1"/>
            <a:r>
              <a:rPr lang="en-US" dirty="0">
                <a:latin typeface="Arial" charset="0"/>
                <a:ea typeface="ＭＳ Ｐゴシック" pitchFamily="-65" charset="-128"/>
              </a:rPr>
              <a:t>that allows it to change the range of propagation and payload mechanisms utilized</a:t>
            </a:r>
          </a:p>
          <a:p>
            <a:pPr eaLnBrk="1" hangingPunct="1"/>
            <a:r>
              <a:rPr lang="en-US" dirty="0">
                <a:latin typeface="Arial" charset="0"/>
                <a:ea typeface="ＭＳ Ｐゴシック" pitchFamily="-65" charset="-128"/>
              </a:rPr>
              <a:t>once it is deployed.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In the following sections, we survey these various categories of malware, and</a:t>
            </a:r>
          </a:p>
          <a:p>
            <a:pPr eaLnBrk="1" hangingPunct="1"/>
            <a:r>
              <a:rPr lang="en-US" dirty="0">
                <a:latin typeface="Arial" charset="0"/>
                <a:ea typeface="ＭＳ Ｐゴシック" pitchFamily="-65" charset="-128"/>
              </a:rPr>
              <a:t>then follow with a discussion of appropriate countermeasures.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77204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significant malware development over the last couple of decades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 from attackers being individuals, often motivated to demonstrate their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technical competence to their peers, to more organized and dangerous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sources. These include politically motivated attackers, criminals, and organized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crime; organizations that sell their services to companies and nations, and national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government agencies, as we discuss in Section 8.1. This has significantly changed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available and motivation behind the rise of malware, and indeed has led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development of a large underground economy involving the sale of attack kits,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compromised hosts, and to stolen information.</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5</a:t>
            </a:fld>
            <a:endParaRPr lang="en-AU"/>
          </a:p>
        </p:txBody>
      </p:sp>
    </p:spTree>
    <p:extLst>
      <p:ext uri="{BB962C8B-B14F-4D97-AF65-F5344CB8AC3E}">
        <p14:creationId xmlns:p14="http://schemas.microsoft.com/office/powerpoint/2010/main" val="1262186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6</a:t>
            </a:fld>
            <a:endParaRPr lang="en-AU"/>
          </a:p>
        </p:txBody>
      </p:sp>
    </p:spTree>
    <p:extLst>
      <p:ext uri="{BB962C8B-B14F-4D97-AF65-F5344CB8AC3E}">
        <p14:creationId xmlns:p14="http://schemas.microsoft.com/office/powerpoint/2010/main" val="168353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They are named as a result of these characteristics: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Use by the attackers of a wide variety of intrusion technologies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malware, including the development of custom malware if required.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components may not necessarily be technically advanced,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carefully selected to suit the chosen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Persistent:  Determined application of the attacks over an extended period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against the chosen target in order to maximize the chance of success. A variety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attacks may be progressively, and often stealthily, applied until the target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compromised.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Threats:  Threats to the selected targets as a result of the organized, capable,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well-funded attackers intent to compromise the specifically chosen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active involvement of people in the process greatly raises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level from that due to automated attacks tools, and also the likelihood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successful attack.</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7</a:t>
            </a:fld>
            <a:endParaRPr lang="en-AU"/>
          </a:p>
        </p:txBody>
      </p:sp>
    </p:spTree>
    <p:extLst>
      <p:ext uri="{BB962C8B-B14F-4D97-AF65-F5344CB8AC3E}">
        <p14:creationId xmlns:p14="http://schemas.microsoft.com/office/powerpoint/2010/main" val="2451611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aim of these attacks varies from theft of intellectual property or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infrastructure related data to the physical disruption of infrastructure.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include social engineering, spear-phishing emails, and drive-by-downloads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selected compromised websites likely to be visited by personnel in the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organization. The intent is to infect the target with sophisticated malware with multiple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propagation mechanisms and payloads. Once they have gained initial access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in the target organization, a further range of attack tools are used to maintain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extend their access.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a result, these attacks are much harder to defend against due to this specific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targeting and persistence. It requires a combination of technical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as we discuss later in this chapter, as well as awareness training to assist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personnel to resist such attacks, as we discuss in Chapter 17. Even with current best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countermeasures, the use of zero-day exploits and new attack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means that some of these attacks are likely to succeed [SYMA13, MAND13].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layers of defense are needed, with mechanisms to detect, respond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mitigate such attacks. These may include monitoring for malware command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traffic, and detection of exfiltration traffic.</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8</a:t>
            </a:fld>
            <a:endParaRPr lang="en-AU"/>
          </a:p>
        </p:txBody>
      </p:sp>
    </p:spTree>
    <p:extLst>
      <p:ext uri="{BB962C8B-B14F-4D97-AF65-F5344CB8AC3E}">
        <p14:creationId xmlns:p14="http://schemas.microsoft.com/office/powerpoint/2010/main" val="3275188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9</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The first category of malware propagation concerns parasitic software fragments</a:t>
            </a:r>
          </a:p>
          <a:p>
            <a:pPr eaLnBrk="1" hangingPunct="1"/>
            <a:r>
              <a:rPr lang="en-US" dirty="0">
                <a:latin typeface="Arial" charset="0"/>
                <a:ea typeface="ＭＳ Ｐゴシック" pitchFamily="-65" charset="-128"/>
              </a:rPr>
              <a:t>that attach themselves to some existing executable content. The fragment may be</a:t>
            </a:r>
          </a:p>
          <a:p>
            <a:pPr eaLnBrk="1" hangingPunct="1"/>
            <a:r>
              <a:rPr lang="en-US" dirty="0">
                <a:latin typeface="Arial" charset="0"/>
                <a:ea typeface="ＭＳ Ｐゴシック" pitchFamily="-65" charset="-128"/>
              </a:rPr>
              <a:t>machine code that infects some existing application, utility, or system program, or</a:t>
            </a:r>
          </a:p>
          <a:p>
            <a:pPr eaLnBrk="1" hangingPunct="1"/>
            <a:r>
              <a:rPr lang="en-US" dirty="0">
                <a:latin typeface="Arial" charset="0"/>
                <a:ea typeface="ＭＳ Ｐゴシック" pitchFamily="-65" charset="-128"/>
              </a:rPr>
              <a:t>even the code used to boot a computer system. More recently, the fragment has</a:t>
            </a:r>
          </a:p>
          <a:p>
            <a:pPr eaLnBrk="1" hangingPunct="1"/>
            <a:r>
              <a:rPr lang="en-US" dirty="0">
                <a:latin typeface="Arial" charset="0"/>
                <a:ea typeface="ＭＳ Ｐゴシック" pitchFamily="-65" charset="-128"/>
              </a:rPr>
              <a:t>been some form of scripting code, typically used to support active content within</a:t>
            </a:r>
          </a:p>
          <a:p>
            <a:pPr eaLnBrk="1" hangingPunct="1"/>
            <a:r>
              <a:rPr lang="en-US" dirty="0">
                <a:latin typeface="Arial" charset="0"/>
                <a:ea typeface="ＭＳ Ｐゴシック" pitchFamily="-65" charset="-128"/>
              </a:rPr>
              <a:t>data files such as Microsoft Word documents, Excel spreadsheets, or Adobe PDF</a:t>
            </a:r>
          </a:p>
          <a:p>
            <a:pPr eaLnBrk="1" hangingPunct="1"/>
            <a:r>
              <a:rPr lang="en-US" dirty="0">
                <a:latin typeface="Arial" charset="0"/>
                <a:ea typeface="ＭＳ Ｐゴシック" pitchFamily="-65" charset="-128"/>
              </a:rPr>
              <a:t>documents.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computer virus is a piece of software that can “infect” other programs, or indeed</a:t>
            </a:r>
          </a:p>
          <a:p>
            <a:pPr eaLnBrk="1" hangingPunct="1"/>
            <a:r>
              <a:rPr lang="en-US" dirty="0">
                <a:latin typeface="Arial" charset="0"/>
                <a:ea typeface="ＭＳ Ｐゴシック" pitchFamily="-65" charset="-128"/>
              </a:rPr>
              <a:t>any type of executable content, by modifying them. The modification includes</a:t>
            </a:r>
          </a:p>
          <a:p>
            <a:pPr eaLnBrk="1" hangingPunct="1"/>
            <a:r>
              <a:rPr lang="en-US" dirty="0">
                <a:latin typeface="Arial" charset="0"/>
                <a:ea typeface="ＭＳ Ｐゴシック" pitchFamily="-65" charset="-128"/>
              </a:rPr>
              <a:t>injecting the original code with a routine to make copies of the virus code, which</a:t>
            </a:r>
          </a:p>
          <a:p>
            <a:pPr eaLnBrk="1" hangingPunct="1"/>
            <a:r>
              <a:rPr lang="en-US" dirty="0">
                <a:latin typeface="Arial" charset="0"/>
                <a:ea typeface="ＭＳ Ｐゴシック" pitchFamily="-65" charset="-128"/>
              </a:rPr>
              <a:t>can then go on to infect other content. Computer viruses first appeared in the early</a:t>
            </a:r>
          </a:p>
          <a:p>
            <a:pPr eaLnBrk="1" hangingPunct="1"/>
            <a:r>
              <a:rPr lang="en-US" dirty="0">
                <a:latin typeface="Arial" charset="0"/>
                <a:ea typeface="ＭＳ Ｐゴシック" pitchFamily="-65" charset="-128"/>
              </a:rPr>
              <a:t>1980s, and the term itself is attributed to Fred Cohen. Cohen is the author of a</a:t>
            </a:r>
          </a:p>
          <a:p>
            <a:pPr eaLnBrk="1" hangingPunct="1"/>
            <a:r>
              <a:rPr lang="en-US" dirty="0">
                <a:latin typeface="Arial" charset="0"/>
                <a:ea typeface="ＭＳ Ｐゴシック" pitchFamily="-65" charset="-128"/>
              </a:rPr>
              <a:t>groundbreaking book on the subject [COHE94]. The Brain virus, first seen in 1986,</a:t>
            </a:r>
          </a:p>
          <a:p>
            <a:pPr eaLnBrk="1" hangingPunct="1"/>
            <a:r>
              <a:rPr lang="en-US" dirty="0">
                <a:latin typeface="Arial" charset="0"/>
                <a:ea typeface="ＭＳ Ｐゴシック" pitchFamily="-65" charset="-128"/>
              </a:rPr>
              <a:t>was one of the first to target MSDOS systems, and resulted in a significant number</a:t>
            </a:r>
          </a:p>
          <a:p>
            <a:pPr eaLnBrk="1" hangingPunct="1"/>
            <a:r>
              <a:rPr lang="en-US" dirty="0">
                <a:latin typeface="Arial" charset="0"/>
                <a:ea typeface="ＭＳ Ｐゴシック" pitchFamily="-65" charset="-128"/>
              </a:rPr>
              <a:t>of infections for this time.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Biological viruses are tiny scraps of genetic code—DNA or RNA—that</a:t>
            </a:r>
          </a:p>
          <a:p>
            <a:pPr eaLnBrk="1" hangingPunct="1"/>
            <a:r>
              <a:rPr lang="en-US" dirty="0">
                <a:latin typeface="Arial" charset="0"/>
                <a:ea typeface="ＭＳ Ｐゴシック" pitchFamily="-65" charset="-128"/>
              </a:rPr>
              <a:t>can take over the machinery of a living cell and trick it into making thousands of</a:t>
            </a:r>
          </a:p>
          <a:p>
            <a:pPr eaLnBrk="1" hangingPunct="1"/>
            <a:r>
              <a:rPr lang="en-US" dirty="0">
                <a:latin typeface="Arial" charset="0"/>
                <a:ea typeface="ＭＳ Ｐゴシック" pitchFamily="-65" charset="-128"/>
              </a:rPr>
              <a:t>flawless replicas of the original virus. Like its biological counterpart, a computer</a:t>
            </a:r>
          </a:p>
          <a:p>
            <a:pPr eaLnBrk="1" hangingPunct="1"/>
            <a:r>
              <a:rPr lang="en-US" dirty="0">
                <a:latin typeface="Arial" charset="0"/>
                <a:ea typeface="ＭＳ Ｐゴシック" pitchFamily="-65" charset="-128"/>
              </a:rPr>
              <a:t>virus carries in its instructional code the recipe for making perfect copies of itself.</a:t>
            </a:r>
          </a:p>
          <a:p>
            <a:pPr eaLnBrk="1" hangingPunct="1"/>
            <a:r>
              <a:rPr lang="en-US" dirty="0">
                <a:latin typeface="Arial" charset="0"/>
                <a:ea typeface="ＭＳ Ｐゴシック" pitchFamily="-65" charset="-128"/>
              </a:rPr>
              <a:t>The typical virus becomes embedded in a program, or carrier of executable content,</a:t>
            </a:r>
          </a:p>
          <a:p>
            <a:pPr eaLnBrk="1" hangingPunct="1"/>
            <a:r>
              <a:rPr lang="en-US" dirty="0">
                <a:latin typeface="Arial" charset="0"/>
                <a:ea typeface="ＭＳ Ｐゴシック" pitchFamily="-65" charset="-128"/>
              </a:rPr>
              <a:t>on a computer. Then, whenever the infected computer comes into contact with an</a:t>
            </a:r>
          </a:p>
          <a:p>
            <a:pPr eaLnBrk="1" hangingPunct="1"/>
            <a:r>
              <a:rPr lang="en-US" dirty="0">
                <a:latin typeface="Arial" charset="0"/>
                <a:ea typeface="ＭＳ Ｐゴシック" pitchFamily="-65" charset="-128"/>
              </a:rPr>
              <a:t>uninfected piece of code, a fresh copy of the virus passes into the new location.</a:t>
            </a:r>
          </a:p>
          <a:p>
            <a:pPr eaLnBrk="1" hangingPunct="1"/>
            <a:r>
              <a:rPr lang="en-US" dirty="0">
                <a:latin typeface="Arial" charset="0"/>
                <a:ea typeface="ＭＳ Ｐゴシック" pitchFamily="-65" charset="-128"/>
              </a:rPr>
              <a:t>Thus, the infection can spread from computer to computer, aided by unsuspecting</a:t>
            </a:r>
          </a:p>
          <a:p>
            <a:pPr eaLnBrk="1" hangingPunct="1"/>
            <a:r>
              <a:rPr lang="en-US" dirty="0">
                <a:latin typeface="Arial" charset="0"/>
                <a:ea typeface="ＭＳ Ｐゴシック" pitchFamily="-65" charset="-128"/>
              </a:rPr>
              <a:t>users, who exchange these programs or carrier files on disk or USB stick; or who</a:t>
            </a:r>
          </a:p>
          <a:p>
            <a:pPr eaLnBrk="1" hangingPunct="1"/>
            <a:r>
              <a:rPr lang="en-US" dirty="0">
                <a:latin typeface="Arial" charset="0"/>
                <a:ea typeface="ＭＳ Ｐゴシック" pitchFamily="-65" charset="-128"/>
              </a:rPr>
              <a:t>send them to one another over a network. In a network environment, the ability to</a:t>
            </a:r>
          </a:p>
          <a:p>
            <a:pPr eaLnBrk="1" hangingPunct="1"/>
            <a:r>
              <a:rPr lang="en-US" dirty="0">
                <a:latin typeface="Arial" charset="0"/>
                <a:ea typeface="ＭＳ Ｐゴシック" pitchFamily="-65" charset="-128"/>
              </a:rPr>
              <a:t>access documents, applications, and system services on other computers provides a</a:t>
            </a:r>
          </a:p>
          <a:p>
            <a:pPr eaLnBrk="1" hangingPunct="1"/>
            <a:r>
              <a:rPr lang="en-US" dirty="0">
                <a:latin typeface="Arial" charset="0"/>
                <a:ea typeface="ＭＳ Ｐゴシック" pitchFamily="-65" charset="-128"/>
              </a:rPr>
              <a:t>perfect culture for the spread of such viral code.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virus that attaches to an executable program can do anything that the</a:t>
            </a:r>
          </a:p>
          <a:p>
            <a:pPr eaLnBrk="1" hangingPunct="1"/>
            <a:r>
              <a:rPr lang="en-US" dirty="0">
                <a:latin typeface="Arial" charset="0"/>
                <a:ea typeface="ＭＳ Ｐゴシック" pitchFamily="-65" charset="-128"/>
              </a:rPr>
              <a:t>program is permitted to do. It executes secretly when the host program is run. Once</a:t>
            </a:r>
          </a:p>
          <a:p>
            <a:pPr eaLnBrk="1" hangingPunct="1"/>
            <a:r>
              <a:rPr lang="en-US" dirty="0">
                <a:latin typeface="Arial" charset="0"/>
                <a:ea typeface="ＭＳ Ｐゴシック" pitchFamily="-65" charset="-128"/>
              </a:rPr>
              <a:t>the virus code is executing, it can perform any function, such as erasing files and</a:t>
            </a:r>
          </a:p>
          <a:p>
            <a:pPr eaLnBrk="1" hangingPunct="1"/>
            <a:r>
              <a:rPr lang="en-US" dirty="0">
                <a:latin typeface="Arial" charset="0"/>
                <a:ea typeface="ＭＳ Ｐゴシック" pitchFamily="-65" charset="-128"/>
              </a:rPr>
              <a:t>programs, that is allowed by the privileges of the current user. One reason viruses</a:t>
            </a:r>
          </a:p>
          <a:p>
            <a:pPr eaLnBrk="1" hangingPunct="1"/>
            <a:r>
              <a:rPr lang="en-US" dirty="0">
                <a:latin typeface="Arial" charset="0"/>
                <a:ea typeface="ＭＳ Ｐゴシック" pitchFamily="-65" charset="-128"/>
              </a:rPr>
              <a:t>dominated the malware scene in earlier years was the lack of user authentication</a:t>
            </a:r>
          </a:p>
          <a:p>
            <a:pPr eaLnBrk="1" hangingPunct="1"/>
            <a:r>
              <a:rPr lang="en-US" dirty="0">
                <a:latin typeface="Arial" charset="0"/>
                <a:ea typeface="ＭＳ Ｐゴシック" pitchFamily="-65" charset="-128"/>
              </a:rPr>
              <a:t>and access controls on personal computer systems at that time. This enabled a virus</a:t>
            </a:r>
          </a:p>
          <a:p>
            <a:pPr eaLnBrk="1" hangingPunct="1"/>
            <a:r>
              <a:rPr lang="en-US" dirty="0">
                <a:latin typeface="Arial" charset="0"/>
                <a:ea typeface="ＭＳ Ｐゴシック" pitchFamily="-65" charset="-128"/>
              </a:rPr>
              <a:t>to infect any executable content on the system. The significant quantity of programs</a:t>
            </a:r>
          </a:p>
          <a:p>
            <a:pPr eaLnBrk="1" hangingPunct="1"/>
            <a:r>
              <a:rPr lang="en-US" dirty="0">
                <a:latin typeface="Arial" charset="0"/>
                <a:ea typeface="ＭＳ Ｐゴシック" pitchFamily="-65" charset="-128"/>
              </a:rPr>
              <a:t>shared on floppy disk also enabled its easy, if somewhat slow, spread. The inclusion</a:t>
            </a:r>
          </a:p>
          <a:p>
            <a:pPr eaLnBrk="1" hangingPunct="1"/>
            <a:r>
              <a:rPr lang="en-US" dirty="0">
                <a:latin typeface="Arial" charset="0"/>
                <a:ea typeface="ＭＳ Ｐゴシック" pitchFamily="-65" charset="-128"/>
              </a:rPr>
              <a:t>of tighter access controls on modern operating systems significantly hinders the</a:t>
            </a:r>
          </a:p>
          <a:p>
            <a:pPr eaLnBrk="1" hangingPunct="1"/>
            <a:r>
              <a:rPr lang="en-US" dirty="0">
                <a:latin typeface="Arial" charset="0"/>
                <a:ea typeface="ＭＳ Ｐゴシック" pitchFamily="-65" charset="-128"/>
              </a:rPr>
              <a:t>ease of infection of such traditional, machine executable code, viruses. This resulted</a:t>
            </a:r>
          </a:p>
          <a:p>
            <a:pPr eaLnBrk="1" hangingPunct="1"/>
            <a:r>
              <a:rPr lang="en-US" dirty="0">
                <a:latin typeface="Arial" charset="0"/>
                <a:ea typeface="ＭＳ Ｐゴシック" pitchFamily="-65" charset="-128"/>
              </a:rPr>
              <a:t>in the development of macro viruses that exploit the active content supported</a:t>
            </a:r>
          </a:p>
          <a:p>
            <a:pPr eaLnBrk="1" hangingPunct="1"/>
            <a:r>
              <a:rPr lang="en-US" dirty="0">
                <a:latin typeface="Arial" charset="0"/>
                <a:ea typeface="ＭＳ Ｐゴシック" pitchFamily="-65" charset="-128"/>
              </a:rPr>
              <a:t>by some documents types, such as Microsoft Word or Excel files, or Adobe PDF</a:t>
            </a:r>
          </a:p>
          <a:p>
            <a:pPr eaLnBrk="1" hangingPunct="1"/>
            <a:r>
              <a:rPr lang="en-US" dirty="0">
                <a:latin typeface="Arial" charset="0"/>
                <a:ea typeface="ＭＳ Ｐゴシック" pitchFamily="-65" charset="-128"/>
              </a:rPr>
              <a:t>documents. Such documents are easily modified and shared by users as part of their</a:t>
            </a:r>
          </a:p>
          <a:p>
            <a:pPr eaLnBrk="1" hangingPunct="1"/>
            <a:r>
              <a:rPr lang="en-US" dirty="0">
                <a:latin typeface="Arial" charset="0"/>
                <a:ea typeface="ＭＳ Ｐゴシック" pitchFamily="-65" charset="-128"/>
              </a:rPr>
              <a:t>normal system use, and are not protected by the same access controls as programs.</a:t>
            </a:r>
          </a:p>
          <a:p>
            <a:pPr eaLnBrk="1" hangingPunct="1"/>
            <a:r>
              <a:rPr lang="en-US" dirty="0">
                <a:latin typeface="Arial" charset="0"/>
                <a:ea typeface="ＭＳ Ｐゴシック" pitchFamily="-65" charset="-128"/>
              </a:rPr>
              <a:t>Currently, a viral mode of infection is typically one of several propagation mechanisms</a:t>
            </a:r>
          </a:p>
          <a:p>
            <a:pPr eaLnBrk="1" hangingPunct="1"/>
            <a:r>
              <a:rPr lang="en-US" dirty="0">
                <a:latin typeface="Arial" charset="0"/>
                <a:ea typeface="ＭＳ Ｐゴシック" pitchFamily="-65" charset="-128"/>
              </a:rPr>
              <a:t>used by contemporary malware, which may also include worm and Trojan</a:t>
            </a:r>
          </a:p>
          <a:p>
            <a:pPr eaLnBrk="1" hangingPunct="1"/>
            <a:r>
              <a:rPr lang="en-US" dirty="0">
                <a:latin typeface="Arial" charset="0"/>
                <a:ea typeface="ＭＳ Ｐゴシック" pitchFamily="-65" charset="-128"/>
              </a:rPr>
              <a:t>capabilities.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4013881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ea typeface="+mn-ea"/>
              </a:rPr>
              <a:pPr/>
              <a:t>‹#›</a:t>
            </a:fld>
            <a:endParaRPr lang="en-US" dirty="0">
              <a:solidFill>
                <a:prstClr val="white">
                  <a:lumMod val="65000"/>
                  <a:lumOff val="35000"/>
                </a:prstClr>
              </a:solidFill>
              <a:ea typeface="+mn-ea"/>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transition spd="slow"/>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pdos.csail.mit.edu/rt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6</a:t>
            </a:r>
          </a:p>
        </p:txBody>
      </p:sp>
      <p:sp>
        <p:nvSpPr>
          <p:cNvPr id="13" name="Subtitle 12"/>
          <p:cNvSpPr>
            <a:spLocks noGrp="1"/>
          </p:cNvSpPr>
          <p:nvPr>
            <p:ph type="subTitle" idx="1"/>
          </p:nvPr>
        </p:nvSpPr>
        <p:spPr/>
        <p:txBody>
          <a:bodyPr>
            <a:normAutofit/>
          </a:bodyPr>
          <a:lstStyle/>
          <a:p>
            <a:pPr algn="ctr"/>
            <a:r>
              <a:rPr lang="en-US" sz="3200" dirty="0"/>
              <a:t>Malicious Software</a:t>
            </a:r>
          </a:p>
          <a:p>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07" charset="0"/>
              <a:ea typeface="+mn-ea"/>
            </a:endParaRPr>
          </a:p>
        </p:txBody>
      </p:sp>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275856" y="908720"/>
            <a:ext cx="2592288" cy="2221260"/>
          </a:xfrm>
          <a:prstGeom prst="round1Rect">
            <a:avLst/>
          </a:prstGeom>
          <a:effectLst>
            <a:softEdge rad="127000"/>
          </a:effectLst>
        </p:spPr>
      </p:pic>
      <p:sp>
        <p:nvSpPr>
          <p:cNvPr id="2" name="灯片编号占位符 1"/>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1</a:t>
            </a:fld>
            <a:endParaRPr lang="en-US" dirty="0">
              <a:solidFill>
                <a:prstClr val="white">
                  <a:lumMod val="65000"/>
                  <a:lumOff val="35000"/>
                </a:prstClr>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85526" y="-171400"/>
            <a:ext cx="8229600" cy="1440160"/>
          </a:xfrm>
        </p:spPr>
        <p:txBody>
          <a:bodyPr wrap="square" numCol="1" anchorCtr="0" compatLnSpc="1">
            <a:prstTxWarp prst="textNoShape">
              <a:avLst/>
            </a:prstTxWarp>
          </a:bodyPr>
          <a:lstStyle/>
          <a:p>
            <a:pPr eaLnBrk="1" hangingPunct="1">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Virus Components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4675947"/>
              </p:ext>
            </p:extLst>
          </p:nvPr>
        </p:nvGraphicFramePr>
        <p:xfrm>
          <a:off x="251520" y="1124744"/>
          <a:ext cx="8723369" cy="50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z="1800" smtClean="0">
                <a:solidFill>
                  <a:prstClr val="white">
                    <a:lumMod val="65000"/>
                    <a:lumOff val="35000"/>
                  </a:prstClr>
                </a:solidFill>
              </a:rPr>
              <a:pPr/>
              <a:t>10</a:t>
            </a:fld>
            <a:endParaRPr lang="en-US" sz="1800" dirty="0">
              <a:solidFill>
                <a:prstClr val="white">
                  <a:lumMod val="65000"/>
                  <a:lumOff val="35000"/>
                </a:prstClr>
              </a:solidFill>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0100"/>
            <a:ext cx="8229600" cy="1600200"/>
          </a:xfrm>
        </p:spPr>
        <p:txBody>
          <a:bodyPr wrap="square" numCol="1" anchorCtr="0" compatLnSpc="1">
            <a:prstTxWarp prst="textNoShape">
              <a:avLst/>
            </a:prstTxWarp>
          </a:bodyPr>
          <a:lstStyle/>
          <a:p>
            <a:pPr eaLnBrk="1" hangingPunct="1"/>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Virus Phases</a:t>
            </a:r>
          </a:p>
        </p:txBody>
      </p:sp>
      <p:graphicFrame>
        <p:nvGraphicFramePr>
          <p:cNvPr id="13" name="Diagram 12"/>
          <p:cNvGraphicFramePr/>
          <p:nvPr>
            <p:extLst>
              <p:ext uri="{D42A27DB-BD31-4B8C-83A1-F6EECF244321}">
                <p14:modId xmlns:p14="http://schemas.microsoft.com/office/powerpoint/2010/main" val="2738299626"/>
              </p:ext>
            </p:extLst>
          </p:nvPr>
        </p:nvGraphicFramePr>
        <p:xfrm>
          <a:off x="0" y="838200"/>
          <a:ext cx="91440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rcRect/>
          <a:stretch>
            <a:fillRect/>
          </a:stretch>
        </p:blipFill>
        <p:spPr bwMode="auto">
          <a:xfrm rot="20856636">
            <a:off x="103097" y="113974"/>
            <a:ext cx="1180637" cy="1089179"/>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228600"/>
            <a:ext cx="8229600" cy="1353344"/>
          </a:xfrm>
        </p:spPr>
        <p:txBody>
          <a:bodyPr/>
          <a:lstStyle/>
          <a:p>
            <a:pPr eaLnBrk="1" fontAlgn="auto" hangingPunct="1">
              <a:spcAft>
                <a:spcPts val="0"/>
              </a:spcAft>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Virus Structure</a:t>
            </a:r>
          </a:p>
        </p:txBody>
      </p:sp>
      <p:pic>
        <p:nvPicPr>
          <p:cNvPr id="33796" name="Picture 6"/>
          <p:cNvPicPr>
            <a:picLocks noChangeAspect="1"/>
          </p:cNvPicPr>
          <p:nvPr/>
        </p:nvPicPr>
        <p:blipFill>
          <a:blip r:embed="rId3"/>
          <a:srcRect/>
          <a:stretch>
            <a:fillRect/>
          </a:stretch>
        </p:blipFill>
        <p:spPr bwMode="auto">
          <a:xfrm rot="1704701">
            <a:off x="7513495" y="567171"/>
            <a:ext cx="1286547" cy="1188191"/>
          </a:xfrm>
          <a:prstGeom prst="rect">
            <a:avLst/>
          </a:prstGeom>
          <a:noFill/>
          <a:ln w="9525">
            <a:noFill/>
            <a:miter lim="800000"/>
            <a:headEnd/>
            <a:tailEnd/>
          </a:ln>
        </p:spPr>
      </p:pic>
      <p:pic>
        <p:nvPicPr>
          <p:cNvPr id="2" name="Picture 1" descr="f1.pdf"/>
          <p:cNvPicPr>
            <a:picLocks noChangeAspect="1"/>
          </p:cNvPicPr>
          <p:nvPr/>
        </p:nvPicPr>
        <p:blipFill rotWithShape="1">
          <a:blip r:embed="rId4">
            <a:extLst>
              <a:ext uri="{28A0092B-C50C-407E-A947-70E740481C1C}">
                <a14:useLocalDpi xmlns:a14="http://schemas.microsoft.com/office/drawing/2010/main" val="0"/>
              </a:ext>
            </a:extLst>
          </a:blip>
          <a:srcRect l="8701" t="6955" r="8999" b="44791"/>
          <a:stretch/>
        </p:blipFill>
        <p:spPr>
          <a:xfrm>
            <a:off x="985286" y="1052736"/>
            <a:ext cx="7429221" cy="5636929"/>
          </a:xfrm>
          <a:prstGeom prst="rect">
            <a:avLst/>
          </a:prstGeom>
          <a:solidFill>
            <a:schemeClr val="tx1"/>
          </a:solidFill>
        </p:spPr>
      </p:pic>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cSld>
  <p:clrMapOvr>
    <a:masterClrMapping/>
  </p:clrMapOvr>
  <p:transition spd="slow">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0FA06-5E6B-442C-9883-5B2DB987B77F}"/>
              </a:ext>
            </a:extLst>
          </p:cNvPr>
          <p:cNvSpPr>
            <a:spLocks noGrp="1"/>
          </p:cNvSpPr>
          <p:nvPr>
            <p:ph type="title"/>
          </p:nvPr>
        </p:nvSpPr>
        <p:spPr/>
        <p:txBody>
          <a:bodyPr/>
          <a:lstStyle/>
          <a:p>
            <a:r>
              <a:rPr lang="en-US" altLang="zh-CN" dirty="0"/>
              <a:t>Explanations for “Virus Structure”</a:t>
            </a:r>
            <a:endParaRPr lang="zh-CN" altLang="en-US" dirty="0"/>
          </a:p>
        </p:txBody>
      </p:sp>
      <p:sp>
        <p:nvSpPr>
          <p:cNvPr id="3" name="内容占位符 2">
            <a:extLst>
              <a:ext uri="{FF2B5EF4-FFF2-40B4-BE49-F238E27FC236}">
                <a16:creationId xmlns:a16="http://schemas.microsoft.com/office/drawing/2014/main" id="{E33E9E96-F35B-4238-BDDD-10EEE7F82201}"/>
              </a:ext>
            </a:extLst>
          </p:cNvPr>
          <p:cNvSpPr>
            <a:spLocks noGrp="1"/>
          </p:cNvSpPr>
          <p:nvPr>
            <p:ph idx="1"/>
          </p:nvPr>
        </p:nvSpPr>
        <p:spPr/>
        <p:txBody>
          <a:bodyPr/>
          <a:lstStyle/>
          <a:p>
            <a:r>
              <a:rPr lang="en-US" altLang="zh-CN" dirty="0"/>
              <a:t>The string 1234567</a:t>
            </a:r>
            <a:r>
              <a:rPr lang="zh-CN" altLang="en-US" dirty="0"/>
              <a:t> </a:t>
            </a:r>
            <a:r>
              <a:rPr lang="en-US" altLang="zh-CN" dirty="0"/>
              <a:t>is the virus’ starting bit pattern. If first-program-line == 1234567, then the program is already infected with the virus, and should be skipped in the procedure “attach-to-program”</a:t>
            </a:r>
          </a:p>
          <a:p>
            <a:r>
              <a:rPr lang="en-US" altLang="zh-CN" dirty="0"/>
              <a:t>The virus should (typically) be prepended to the program instead of postpended, since the program may have multiple exit points and may not execute to the end of its main(), so the postpended virus may not be executed</a:t>
            </a:r>
          </a:p>
          <a:p>
            <a:pPr lvl="1"/>
            <a:endParaRPr lang="en-US" altLang="zh-CN" dirty="0"/>
          </a:p>
        </p:txBody>
      </p:sp>
      <p:sp>
        <p:nvSpPr>
          <p:cNvPr id="4" name="灯片编号占位符 3">
            <a:extLst>
              <a:ext uri="{FF2B5EF4-FFF2-40B4-BE49-F238E27FC236}">
                <a16:creationId xmlns:a16="http://schemas.microsoft.com/office/drawing/2014/main" id="{351C236F-A5FA-4D15-8696-2E1F4EC0887D}"/>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314142244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pdf"/>
          <p:cNvPicPr>
            <a:picLocks noChangeAspect="1"/>
          </p:cNvPicPr>
          <p:nvPr/>
        </p:nvPicPr>
        <p:blipFill rotWithShape="1">
          <a:blip r:embed="rId3">
            <a:extLst>
              <a:ext uri="{28A0092B-C50C-407E-A947-70E740481C1C}">
                <a14:useLocalDpi xmlns:a14="http://schemas.microsoft.com/office/drawing/2010/main" val="0"/>
              </a:ext>
            </a:extLst>
          </a:blip>
          <a:srcRect t="4972" b="8101"/>
          <a:stretch/>
        </p:blipFill>
        <p:spPr>
          <a:xfrm>
            <a:off x="3047643" y="-12604"/>
            <a:ext cx="6096357" cy="6858000"/>
          </a:xfrm>
          <a:prstGeom prst="rect">
            <a:avLst/>
          </a:prstGeom>
          <a:solidFill>
            <a:schemeClr val="tx1"/>
          </a:solidFill>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4" name="Rectangle 3"/>
          <p:cNvSpPr>
            <a:spLocks noGrp="1" noChangeArrowheads="1"/>
          </p:cNvSpPr>
          <p:nvPr>
            <p:ph idx="1"/>
          </p:nvPr>
        </p:nvSpPr>
        <p:spPr>
          <a:xfrm>
            <a:off x="-108520" y="332656"/>
            <a:ext cx="3240360" cy="6525344"/>
          </a:xfrm>
        </p:spPr>
        <p:txBody>
          <a:bodyPr wrap="square" numCol="1" anchor="t" anchorCtr="0" compatLnSpc="1">
            <a:prstTxWarp prst="textNoShape">
              <a:avLst/>
            </a:prstTxWarp>
            <a:noAutofit/>
          </a:bodyPr>
          <a:lstStyle/>
          <a:p>
            <a:r>
              <a:rPr lang="en-US" altLang="zh-CN" dirty="0">
                <a:solidFill>
                  <a:schemeClr val="tx1"/>
                </a:solidFill>
                <a:latin typeface="Arial" pitchFamily="-110" charset="0"/>
                <a:ea typeface="ＭＳ Ｐゴシック" pitchFamily="-110" charset="-128"/>
                <a:cs typeface="ＭＳ Ｐゴシック" pitchFamily="-110" charset="-128"/>
              </a:rPr>
              <a:t>A virus in Fig. 6.1 is easily detected because the virus-infected program is larger than the corresponding uninfected one. </a:t>
            </a:r>
          </a:p>
          <a:p>
            <a:r>
              <a:rPr lang="en-US" altLang="zh-CN" dirty="0">
                <a:solidFill>
                  <a:schemeClr val="tx1"/>
                </a:solidFill>
                <a:latin typeface="Arial" pitchFamily="-110" charset="0"/>
                <a:ea typeface="ＭＳ Ｐゴシック" pitchFamily="-110" charset="-128"/>
                <a:cs typeface="ＭＳ Ｐゴシック" pitchFamily="-110" charset="-128"/>
              </a:rPr>
              <a:t>One way to thwart detection is to compress the executable file so that both the infected and uninfected programs have identical length, as shown in Fig. 6.2. </a:t>
            </a:r>
            <a:endParaRPr lang="en-US" dirty="0">
              <a:solidFill>
                <a:schemeClr val="tx1"/>
              </a:solidFill>
              <a:latin typeface="Arial" pitchFamily="-110" charset="0"/>
              <a:ea typeface="ＭＳ Ｐゴシック" pitchFamily="-110" charset="-128"/>
              <a:cs typeface="ＭＳ Ｐゴシック" pitchFamily="-110" charset="-128"/>
            </a:endParaRPr>
          </a:p>
        </p:txBody>
      </p:sp>
    </p:spTree>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914400" y="-387424"/>
            <a:ext cx="8229600" cy="1600200"/>
          </a:xfrm>
        </p:spPr>
        <p:txBody>
          <a:bodyPr wrap="square" numCol="1" anchorCtr="0" compatLnSpc="1">
            <a:prstTxWarp prst="textNoShape">
              <a:avLst/>
            </a:prstTxWarp>
          </a:bodyPr>
          <a:lstStyle/>
          <a:p>
            <a:r>
              <a:rPr lang="en-US" dirty="0"/>
              <a:t>Virus Classification</a:t>
            </a:r>
          </a:p>
        </p:txBody>
      </p:sp>
      <p:sp>
        <p:nvSpPr>
          <p:cNvPr id="6" name="Text Placeholder 5"/>
          <p:cNvSpPr>
            <a:spLocks noGrp="1"/>
          </p:cNvSpPr>
          <p:nvPr>
            <p:ph type="body" idx="1"/>
          </p:nvPr>
        </p:nvSpPr>
        <p:spPr>
          <a:xfrm>
            <a:off x="381000" y="1447800"/>
            <a:ext cx="4040188" cy="609600"/>
          </a:xfrm>
        </p:spPr>
        <p:txBody>
          <a:bodyPr wrap="square" numCol="1" compatLnSpc="1">
            <a:prstTxWarp prst="textNoShape">
              <a:avLst/>
            </a:prstTxWarp>
          </a:bodyPr>
          <a:lstStyle/>
          <a:p>
            <a:pPr eaLnBrk="1" hangingPunct="1"/>
            <a:r>
              <a:rPr lang="en-US" dirty="0">
                <a:ea typeface="ＭＳ Ｐゴシック" pitchFamily="-65" charset="-128"/>
              </a:rPr>
              <a:t>C</a:t>
            </a:r>
            <a:r>
              <a:rPr lang="en-US" dirty="0">
                <a:effectLst/>
                <a:ea typeface="ＭＳ Ｐゴシック" pitchFamily="-65" charset="-128"/>
              </a:rPr>
              <a:t>lassification by target</a:t>
            </a:r>
          </a:p>
        </p:txBody>
      </p:sp>
      <p:sp>
        <p:nvSpPr>
          <p:cNvPr id="7" name="Text Placeholder 6"/>
          <p:cNvSpPr>
            <a:spLocks noGrp="1"/>
          </p:cNvSpPr>
          <p:nvPr>
            <p:ph type="body" sz="quarter" idx="3"/>
          </p:nvPr>
        </p:nvSpPr>
        <p:spPr/>
        <p:txBody>
          <a:bodyPr wrap="square" numCol="1" compatLnSpc="1">
            <a:prstTxWarp prst="textNoShape">
              <a:avLst/>
            </a:prstTxWarp>
          </a:bodyPr>
          <a:lstStyle/>
          <a:p>
            <a:pPr eaLnBrk="1" hangingPunct="1"/>
            <a:r>
              <a:rPr lang="en-US" dirty="0">
                <a:ea typeface="ＭＳ Ｐゴシック" pitchFamily="-65" charset="-128"/>
              </a:rPr>
              <a:t>C</a:t>
            </a:r>
            <a:r>
              <a:rPr lang="en-US" dirty="0">
                <a:effectLst/>
                <a:ea typeface="ＭＳ Ｐゴシック" pitchFamily="-65" charset="-128"/>
              </a:rPr>
              <a:t>lassification by concealment strategy</a:t>
            </a:r>
          </a:p>
        </p:txBody>
      </p:sp>
      <p:sp>
        <p:nvSpPr>
          <p:cNvPr id="219139" name="Rectangle 3"/>
          <p:cNvSpPr>
            <a:spLocks noGrp="1" noChangeArrowheads="1"/>
          </p:cNvSpPr>
          <p:nvPr>
            <p:ph sz="quarter" idx="13"/>
          </p:nvPr>
        </p:nvSpPr>
        <p:spPr>
          <a:xfrm>
            <a:off x="457200" y="2286000"/>
            <a:ext cx="3932238" cy="4191000"/>
          </a:xfrm>
        </p:spPr>
        <p:txBody>
          <a:bodyPr wrap="square" numCol="1" anchor="t" anchorCtr="0" compatLnSpc="1">
            <a:prstTxWarp prst="textNoShape">
              <a:avLst/>
            </a:prstTxWarp>
            <a:normAutofit/>
          </a:bodyPr>
          <a:lstStyle/>
          <a:p>
            <a:pPr>
              <a:lnSpc>
                <a:spcPct val="90000"/>
              </a:lnSpc>
            </a:pPr>
            <a:r>
              <a:rPr lang="en-US" altLang="zh-CN" sz="1900" dirty="0">
                <a:solidFill>
                  <a:schemeClr val="tx1"/>
                </a:solidFill>
                <a:effectLst>
                  <a:outerShdw blurRad="38100" dist="38100" dir="2700000" algn="tl">
                    <a:srgbClr val="0064E2"/>
                  </a:outerShdw>
                </a:effectLst>
                <a:ea typeface="ＭＳ Ｐゴシック" pitchFamily="-65" charset="-128"/>
              </a:rPr>
              <a:t>Parasitic virus</a:t>
            </a:r>
          </a:p>
          <a:p>
            <a:pPr lvl="1">
              <a:lnSpc>
                <a:spcPct val="90000"/>
              </a:lnSpc>
            </a:pPr>
            <a:r>
              <a:rPr lang="en-US" altLang="zh-CN" sz="1700" dirty="0">
                <a:solidFill>
                  <a:schemeClr val="tx1"/>
                </a:solidFill>
                <a:effectLst>
                  <a:outerShdw blurRad="38100" dist="38100" dir="2700000" algn="tl">
                    <a:srgbClr val="0064E2"/>
                  </a:outerShdw>
                </a:effectLst>
                <a:ea typeface="ＭＳ Ｐゴシック" pitchFamily="-65" charset="-128"/>
              </a:rPr>
              <a:t>Infects executable files</a:t>
            </a:r>
          </a:p>
          <a:p>
            <a:pPr eaLnBrk="1" hangingPunct="1">
              <a:lnSpc>
                <a:spcPct val="90000"/>
              </a:lnSpc>
            </a:pPr>
            <a:r>
              <a:rPr lang="en-US" sz="1900" dirty="0">
                <a:solidFill>
                  <a:schemeClr val="tx1"/>
                </a:solidFill>
                <a:effectLst>
                  <a:outerShdw blurRad="38100" dist="38100" dir="2700000" algn="tl">
                    <a:srgbClr val="0064E2"/>
                  </a:outerShdw>
                </a:effectLst>
                <a:ea typeface="ＭＳ Ｐゴシック" pitchFamily="-65" charset="-128"/>
              </a:rPr>
              <a:t>Boot sector virus</a:t>
            </a:r>
          </a:p>
          <a:p>
            <a:pPr lvl="1" eaLnBrk="1" hangingPunct="1">
              <a:lnSpc>
                <a:spcPct val="90000"/>
              </a:lnSpc>
            </a:pPr>
            <a:r>
              <a:rPr lang="en-US" sz="1700" dirty="0">
                <a:solidFill>
                  <a:schemeClr val="tx1"/>
                </a:solidFill>
                <a:effectLst>
                  <a:outerShdw blurRad="38100" dist="38100" dir="2700000" algn="tl">
                    <a:srgbClr val="0064E2"/>
                  </a:outerShdw>
                </a:effectLst>
                <a:ea typeface="ＭＳ Ｐゴシック" pitchFamily="-65" charset="-128"/>
              </a:rPr>
              <a:t>Infects master boot record and spreads when system is booted from the disk containing the virus</a:t>
            </a:r>
          </a:p>
          <a:p>
            <a:pPr eaLnBrk="1" hangingPunct="1">
              <a:lnSpc>
                <a:spcPct val="90000"/>
              </a:lnSpc>
            </a:pPr>
            <a:r>
              <a:rPr lang="en-US" sz="1900" dirty="0">
                <a:solidFill>
                  <a:schemeClr val="tx1"/>
                </a:solidFill>
                <a:effectLst>
                  <a:outerShdw blurRad="38100" dist="38100" dir="2700000" algn="tl">
                    <a:srgbClr val="0064E2"/>
                  </a:outerShdw>
                </a:effectLst>
                <a:ea typeface="ＭＳ Ｐゴシック" pitchFamily="-65" charset="-128"/>
              </a:rPr>
              <a:t>Macro virus</a:t>
            </a:r>
          </a:p>
          <a:p>
            <a:pPr lvl="1" eaLnBrk="1" hangingPunct="1">
              <a:lnSpc>
                <a:spcPct val="90000"/>
              </a:lnSpc>
            </a:pPr>
            <a:r>
              <a:rPr lang="en-US" sz="1700" dirty="0">
                <a:solidFill>
                  <a:schemeClr val="tx1"/>
                </a:solidFill>
                <a:effectLst>
                  <a:outerShdw blurRad="38100" dist="38100" dir="2700000" algn="tl">
                    <a:srgbClr val="0064E2"/>
                  </a:outerShdw>
                </a:effectLst>
                <a:ea typeface="ＭＳ Ｐゴシック" pitchFamily="-65" charset="-128"/>
              </a:rPr>
              <a:t>Infects files with macro or scripting code that is interpreted by an application</a:t>
            </a:r>
          </a:p>
          <a:p>
            <a:pPr eaLnBrk="1" hangingPunct="1">
              <a:lnSpc>
                <a:spcPct val="90000"/>
              </a:lnSpc>
            </a:pPr>
            <a:r>
              <a:rPr lang="en-US" sz="1900" dirty="0">
                <a:solidFill>
                  <a:schemeClr val="tx1"/>
                </a:solidFill>
                <a:effectLst>
                  <a:outerShdw blurRad="38100" dist="38100" dir="2700000" algn="tl">
                    <a:srgbClr val="0064E2"/>
                  </a:outerShdw>
                </a:effectLst>
                <a:ea typeface="ＭＳ Ｐゴシック" pitchFamily="-65" charset="-128"/>
              </a:rPr>
              <a:t>Multipartite virus</a:t>
            </a:r>
          </a:p>
          <a:p>
            <a:pPr lvl="1" eaLnBrk="1" hangingPunct="1">
              <a:lnSpc>
                <a:spcPct val="90000"/>
              </a:lnSpc>
            </a:pPr>
            <a:r>
              <a:rPr lang="en-US" sz="1700" dirty="0">
                <a:solidFill>
                  <a:schemeClr val="tx1"/>
                </a:solidFill>
                <a:effectLst>
                  <a:outerShdw blurRad="38100" dist="38100" dir="2700000" algn="tl">
                    <a:srgbClr val="0064E2"/>
                  </a:outerShdw>
                </a:effectLst>
                <a:ea typeface="ＭＳ Ｐゴシック" pitchFamily="-65" charset="-128"/>
              </a:rPr>
              <a:t>Infects files in multiple ways</a:t>
            </a:r>
          </a:p>
        </p:txBody>
      </p:sp>
      <p:sp>
        <p:nvSpPr>
          <p:cNvPr id="8" name="Content Placeholder 7"/>
          <p:cNvSpPr>
            <a:spLocks noGrp="1"/>
          </p:cNvSpPr>
          <p:nvPr>
            <p:ph sz="quarter" idx="14"/>
          </p:nvPr>
        </p:nvSpPr>
        <p:spPr>
          <a:xfrm>
            <a:off x="4788024" y="2420888"/>
            <a:ext cx="4114800" cy="4191000"/>
          </a:xfrm>
        </p:spPr>
        <p:txBody>
          <a:bodyPr wrap="square" numCol="1" anchor="t" anchorCtr="0" compatLnSpc="1">
            <a:prstTxWarp prst="textNoShape">
              <a:avLst/>
            </a:prstTxWarp>
            <a:normAutofit fontScale="92500" lnSpcReduction="20000"/>
          </a:bodyPr>
          <a:lstStyle/>
          <a:p>
            <a:pPr eaLnBrk="1" hangingPunct="1">
              <a:lnSpc>
                <a:spcPct val="80000"/>
              </a:lnSpc>
            </a:pPr>
            <a:r>
              <a:rPr lang="en-US" sz="1900" dirty="0">
                <a:solidFill>
                  <a:schemeClr val="tx1"/>
                </a:solidFill>
                <a:effectLst>
                  <a:outerShdw blurRad="38100" dist="38100" dir="2700000" algn="tl">
                    <a:srgbClr val="0064E2"/>
                  </a:outerShdw>
                </a:effectLst>
                <a:ea typeface="ＭＳ Ｐゴシック" pitchFamily="-65" charset="-128"/>
              </a:rPr>
              <a:t>Encrypted virus</a:t>
            </a:r>
          </a:p>
          <a:p>
            <a:pPr lvl="1" eaLnBrk="1" hangingPunct="1">
              <a:lnSpc>
                <a:spcPct val="80000"/>
              </a:lnSpc>
            </a:pPr>
            <a:r>
              <a:rPr lang="en-US" sz="1700" dirty="0">
                <a:solidFill>
                  <a:schemeClr val="tx1"/>
                </a:solidFill>
                <a:effectLst>
                  <a:outerShdw blurRad="38100" dist="38100" dir="2700000" algn="tl">
                    <a:srgbClr val="0064E2"/>
                  </a:outerShdw>
                </a:effectLst>
                <a:ea typeface="ＭＳ Ｐゴシック" pitchFamily="-65" charset="-128"/>
              </a:rPr>
              <a:t>A portion of the virus creates a random encryption key and encrypts the remainder of the virus</a:t>
            </a:r>
          </a:p>
          <a:p>
            <a:pPr eaLnBrk="1" hangingPunct="1">
              <a:lnSpc>
                <a:spcPct val="80000"/>
              </a:lnSpc>
            </a:pPr>
            <a:r>
              <a:rPr lang="en-US" sz="1900" dirty="0">
                <a:solidFill>
                  <a:schemeClr val="tx1"/>
                </a:solidFill>
                <a:effectLst>
                  <a:outerShdw blurRad="38100" dist="38100" dir="2700000" algn="tl">
                    <a:srgbClr val="0064E2"/>
                  </a:outerShdw>
                </a:effectLst>
                <a:ea typeface="ＭＳ Ｐゴシック" pitchFamily="-65" charset="-128"/>
              </a:rPr>
              <a:t>Stealth virus</a:t>
            </a:r>
          </a:p>
          <a:p>
            <a:pPr lvl="1" eaLnBrk="1" hangingPunct="1">
              <a:lnSpc>
                <a:spcPct val="80000"/>
              </a:lnSpc>
            </a:pPr>
            <a:r>
              <a:rPr lang="en-US" sz="1700" dirty="0">
                <a:solidFill>
                  <a:schemeClr val="tx1"/>
                </a:solidFill>
                <a:effectLst>
                  <a:outerShdw blurRad="38100" dist="38100" dir="2700000" algn="tl">
                    <a:srgbClr val="0064E2"/>
                  </a:outerShdw>
                </a:effectLst>
                <a:ea typeface="ＭＳ Ｐゴシック" pitchFamily="-65" charset="-128"/>
              </a:rPr>
              <a:t>A form of virus explicitly designed to hide itself from detection by anti-virus software</a:t>
            </a:r>
          </a:p>
          <a:p>
            <a:pPr lvl="1">
              <a:lnSpc>
                <a:spcPct val="80000"/>
              </a:lnSpc>
            </a:pPr>
            <a:r>
              <a:rPr lang="en-US" sz="1700" dirty="0">
                <a:solidFill>
                  <a:schemeClr val="tx1"/>
                </a:solidFill>
                <a:effectLst>
                  <a:outerShdw blurRad="38100" dist="38100" dir="2700000" algn="tl">
                    <a:srgbClr val="0064E2"/>
                  </a:outerShdw>
                </a:effectLst>
                <a:ea typeface="ＭＳ Ｐゴシック" pitchFamily="-65" charset="-128"/>
              </a:rPr>
              <a:t>may use code mutation, compression, or rootkit techniques.</a:t>
            </a:r>
          </a:p>
          <a:p>
            <a:pPr eaLnBrk="1" hangingPunct="1">
              <a:lnSpc>
                <a:spcPct val="80000"/>
              </a:lnSpc>
            </a:pPr>
            <a:r>
              <a:rPr lang="en-US" sz="1900" dirty="0">
                <a:solidFill>
                  <a:schemeClr val="tx1"/>
                </a:solidFill>
                <a:effectLst>
                  <a:outerShdw blurRad="38100" dist="38100" dir="2700000" algn="tl">
                    <a:srgbClr val="0064E2"/>
                  </a:outerShdw>
                </a:effectLst>
                <a:ea typeface="ＭＳ Ｐゴシック" pitchFamily="-65" charset="-128"/>
              </a:rPr>
              <a:t>Polymorphic virus</a:t>
            </a:r>
          </a:p>
          <a:p>
            <a:pPr lvl="1" eaLnBrk="1" hangingPunct="1">
              <a:lnSpc>
                <a:spcPct val="80000"/>
              </a:lnSpc>
            </a:pPr>
            <a:r>
              <a:rPr lang="en-US" sz="1700" dirty="0">
                <a:solidFill>
                  <a:schemeClr val="tx1"/>
                </a:solidFill>
                <a:effectLst>
                  <a:outerShdw blurRad="38100" dist="38100" dir="2700000" algn="tl">
                    <a:srgbClr val="0064E2"/>
                  </a:outerShdw>
                </a:effectLst>
                <a:ea typeface="ＭＳ Ｐゴシック" pitchFamily="-65" charset="-128"/>
              </a:rPr>
              <a:t>A virus that mutates with every infection</a:t>
            </a:r>
            <a:r>
              <a:rPr lang="zh-CN" altLang="en-US" sz="1700" dirty="0">
                <a:solidFill>
                  <a:schemeClr val="tx1"/>
                </a:solidFill>
                <a:effectLst>
                  <a:outerShdw blurRad="38100" dist="38100" dir="2700000" algn="tl">
                    <a:srgbClr val="0064E2"/>
                  </a:outerShdw>
                </a:effectLst>
                <a:ea typeface="ＭＳ Ｐゴシック" pitchFamily="-65" charset="-128"/>
              </a:rPr>
              <a:t>， </a:t>
            </a:r>
            <a:r>
              <a:rPr lang="en-US" altLang="zh-CN" sz="1700" dirty="0">
                <a:solidFill>
                  <a:schemeClr val="tx1"/>
                </a:solidFill>
                <a:effectLst>
                  <a:outerShdw blurRad="38100" dist="38100" dir="2700000" algn="tl">
                    <a:srgbClr val="0064E2"/>
                  </a:outerShdw>
                </a:effectLst>
                <a:ea typeface="ＭＳ Ｐゴシック" pitchFamily="-65" charset="-128"/>
              </a:rPr>
              <a:t>changing its bit pattern,</a:t>
            </a:r>
            <a:r>
              <a:rPr lang="zh-CN" altLang="en-US" sz="1700" dirty="0">
                <a:solidFill>
                  <a:schemeClr val="tx1"/>
                </a:solidFill>
                <a:effectLst>
                  <a:outerShdw blurRad="38100" dist="38100" dir="2700000" algn="tl">
                    <a:srgbClr val="0064E2"/>
                  </a:outerShdw>
                </a:effectLst>
                <a:ea typeface="ＭＳ Ｐゴシック" pitchFamily="-65" charset="-128"/>
              </a:rPr>
              <a:t> </a:t>
            </a:r>
            <a:r>
              <a:rPr lang="en-US" altLang="zh-CN" sz="1700" dirty="0">
                <a:solidFill>
                  <a:schemeClr val="tx1"/>
                </a:solidFill>
                <a:effectLst>
                  <a:outerShdw blurRad="38100" dist="38100" dir="2700000" algn="tl">
                    <a:srgbClr val="0064E2"/>
                  </a:outerShdw>
                </a:effectLst>
                <a:ea typeface="ＭＳ Ｐゴシック" pitchFamily="-65" charset="-128"/>
              </a:rPr>
              <a:t>but different copies are functionally equivalent</a:t>
            </a:r>
            <a:endParaRPr lang="en-US" sz="1700" dirty="0">
              <a:solidFill>
                <a:schemeClr val="tx1"/>
              </a:solidFill>
              <a:effectLst>
                <a:outerShdw blurRad="38100" dist="38100" dir="2700000" algn="tl">
                  <a:srgbClr val="0064E2"/>
                </a:outerShdw>
              </a:effectLst>
              <a:ea typeface="ＭＳ Ｐゴシック" pitchFamily="-65" charset="-128"/>
            </a:endParaRPr>
          </a:p>
          <a:p>
            <a:pPr>
              <a:lnSpc>
                <a:spcPct val="80000"/>
              </a:lnSpc>
            </a:pPr>
            <a:r>
              <a:rPr lang="en-US" sz="1900" dirty="0">
                <a:solidFill>
                  <a:schemeClr val="tx1"/>
                </a:solidFill>
                <a:effectLst>
                  <a:outerShdw blurRad="38100" dist="38100" dir="2700000" algn="tl">
                    <a:srgbClr val="0064E2"/>
                  </a:outerShdw>
                </a:effectLst>
                <a:ea typeface="ＭＳ Ｐゴシック" pitchFamily="-65" charset="-128"/>
              </a:rPr>
              <a:t>Metamorphic virus</a:t>
            </a:r>
          </a:p>
          <a:p>
            <a:pPr lvl="1"/>
            <a:r>
              <a:rPr lang="en-US" sz="1700" dirty="0">
                <a:solidFill>
                  <a:schemeClr val="tx1"/>
                </a:solidFill>
                <a:effectLst>
                  <a:outerShdw blurRad="38100" dist="38100" dir="2700000" algn="tl">
                    <a:srgbClr val="0064E2"/>
                  </a:outerShdw>
                </a:effectLst>
                <a:ea typeface="ＭＳ Ｐゴシック" pitchFamily="-65" charset="-128"/>
              </a:rPr>
              <a:t>Rewrites itself completely at each iteration, </a:t>
            </a:r>
            <a:r>
              <a:rPr lang="en-US" altLang="zh-CN" sz="1700" dirty="0">
                <a:solidFill>
                  <a:schemeClr val="tx1"/>
                </a:solidFill>
                <a:effectLst>
                  <a:outerShdw blurRad="38100" dist="38100" dir="2700000" algn="tl">
                    <a:srgbClr val="0064E2"/>
                  </a:outerShdw>
                </a:effectLst>
                <a:ea typeface="ＭＳ Ｐゴシック" pitchFamily="-65" charset="-128"/>
              </a:rPr>
              <a:t>may change their function/behavior as well as their </a:t>
            </a:r>
            <a:r>
              <a:rPr lang="en-US" altLang="zh-CN" sz="1700">
                <a:solidFill>
                  <a:schemeClr val="tx1"/>
                </a:solidFill>
                <a:effectLst>
                  <a:outerShdw blurRad="38100" dist="38100" dir="2700000" algn="tl">
                    <a:srgbClr val="0064E2"/>
                  </a:outerShdw>
                </a:effectLst>
                <a:ea typeface="ＭＳ Ｐゴシック" pitchFamily="-65" charset="-128"/>
              </a:rPr>
              <a:t>bit patterns.</a:t>
            </a:r>
            <a:endParaRPr lang="en-US" altLang="zh-CN" sz="1700" dirty="0">
              <a:solidFill>
                <a:schemeClr val="tx1"/>
              </a:solidFill>
              <a:effectLst>
                <a:outerShdw blurRad="38100" dist="38100" dir="2700000" algn="tl">
                  <a:srgbClr val="0064E2"/>
                </a:outerShdw>
              </a:effectLst>
              <a:ea typeface="ＭＳ Ｐゴシック" pitchFamily="-65" charset="-128"/>
            </a:endParaRPr>
          </a:p>
          <a:p>
            <a:pPr lvl="1">
              <a:lnSpc>
                <a:spcPct val="80000"/>
              </a:lnSpc>
            </a:pPr>
            <a:endParaRPr lang="en-US" sz="2500" dirty="0">
              <a:solidFill>
                <a:schemeClr val="tx1"/>
              </a:solidFill>
              <a:effectLst>
                <a:outerShdw blurRad="38100" dist="38100" dir="2700000" algn="tl">
                  <a:srgbClr val="0064E2"/>
                </a:outerShdw>
              </a:effectLst>
              <a:ea typeface="ＭＳ Ｐゴシック" pitchFamily="-65" charset="-128"/>
            </a:endParaRPr>
          </a:p>
        </p:txBody>
      </p:sp>
      <p:cxnSp>
        <p:nvCxnSpPr>
          <p:cNvPr id="10" name="Straight Connector 9"/>
          <p:cNvCxnSpPr/>
          <p:nvPr/>
        </p:nvCxnSpPr>
        <p:spPr>
          <a:xfrm rot="16200000" flipH="1">
            <a:off x="1981200" y="4267200"/>
            <a:ext cx="5105400" cy="7620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pic>
        <p:nvPicPr>
          <p:cNvPr id="9" name="Picture 5"/>
          <p:cNvPicPr>
            <a:picLocks noChangeAspect="1"/>
          </p:cNvPicPr>
          <p:nvPr/>
        </p:nvPicPr>
        <p:blipFill>
          <a:blip r:embed="rId3"/>
          <a:srcRect/>
          <a:stretch>
            <a:fillRect/>
          </a:stretch>
        </p:blipFill>
        <p:spPr bwMode="auto">
          <a:xfrm rot="20856636">
            <a:off x="389080" y="257117"/>
            <a:ext cx="1183658" cy="1091966"/>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Encrypting virus </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文本占位符 3"/>
          <p:cNvSpPr>
            <a:spLocks noGrp="1"/>
          </p:cNvSpPr>
          <p:nvPr>
            <p:ph type="body" sz="quarter" idx="3"/>
          </p:nvPr>
        </p:nvSpPr>
        <p:spPr/>
        <p:txBody>
          <a:bodyPr/>
          <a:lstStyle/>
          <a:p>
            <a:endParaRPr lang="zh-CN" altLang="en-US"/>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6" name="内容占位符 5"/>
          <p:cNvSpPr>
            <a:spLocks noGrp="1"/>
          </p:cNvSpPr>
          <p:nvPr>
            <p:ph sz="quarter" idx="13"/>
          </p:nvPr>
        </p:nvSpPr>
        <p:spPr>
          <a:xfrm>
            <a:off x="0" y="1988840"/>
            <a:ext cx="4040188" cy="3913632"/>
          </a:xfrm>
        </p:spPr>
        <p:txBody>
          <a:bodyPr>
            <a:normAutofit fontScale="92500" lnSpcReduction="10000"/>
          </a:bodyPr>
          <a:lstStyle/>
          <a:p>
            <a:r>
              <a:rPr lang="en-US" altLang="zh-CN" dirty="0"/>
              <a:t>An encrypting virus always propagates using the same decryption routine. However, the key value within the decryption routine changes from infection to infection. Consequently, the encrypted body of the virus also varies, depending on the key value.</a:t>
            </a:r>
            <a:endParaRPr lang="zh-CN" altLang="en-US" dirty="0"/>
          </a:p>
        </p:txBody>
      </p:sp>
      <p:pic>
        <p:nvPicPr>
          <p:cNvPr id="8" name="图片 7"/>
          <p:cNvPicPr>
            <a:picLocks noChangeAspect="1"/>
          </p:cNvPicPr>
          <p:nvPr/>
        </p:nvPicPr>
        <p:blipFill>
          <a:blip r:embed="rId2"/>
          <a:stretch>
            <a:fillRect/>
          </a:stretch>
        </p:blipFill>
        <p:spPr>
          <a:xfrm>
            <a:off x="4041648" y="2598440"/>
            <a:ext cx="4988850" cy="2723307"/>
          </a:xfrm>
          <a:prstGeom prst="rect">
            <a:avLst/>
          </a:prstGeom>
        </p:spPr>
      </p:pic>
    </p:spTree>
    <p:extLst>
      <p:ext uri="{BB962C8B-B14F-4D97-AF65-F5344CB8AC3E}">
        <p14:creationId xmlns:p14="http://schemas.microsoft.com/office/powerpoint/2010/main" val="112156903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Encrypted Virus</a:t>
            </a:r>
            <a:endParaRPr lang="zh-CN" altLang="en-US" dirty="0"/>
          </a:p>
        </p:txBody>
      </p:sp>
      <p:sp>
        <p:nvSpPr>
          <p:cNvPr id="3" name="文本占位符 2"/>
          <p:cNvSpPr>
            <a:spLocks noGrp="1"/>
          </p:cNvSpPr>
          <p:nvPr>
            <p:ph type="body" idx="1"/>
          </p:nvPr>
        </p:nvSpPr>
        <p:spPr>
          <a:xfrm>
            <a:off x="457200" y="1620093"/>
            <a:ext cx="4040188" cy="609600"/>
          </a:xfrm>
        </p:spPr>
        <p:txBody>
          <a:bodyPr/>
          <a:lstStyle/>
          <a:p>
            <a:endParaRPr lang="zh-CN" altLang="en-US"/>
          </a:p>
        </p:txBody>
      </p:sp>
      <p:sp>
        <p:nvSpPr>
          <p:cNvPr id="4" name="文本占位符 3"/>
          <p:cNvSpPr>
            <a:spLocks noGrp="1"/>
          </p:cNvSpPr>
          <p:nvPr>
            <p:ph type="body" sz="quarter" idx="3"/>
          </p:nvPr>
        </p:nvSpPr>
        <p:spPr>
          <a:xfrm>
            <a:off x="4648200" y="1620093"/>
            <a:ext cx="4041775" cy="609600"/>
          </a:xfrm>
        </p:spPr>
        <p:txBody>
          <a:bodyPr/>
          <a:lstStyle/>
          <a:p>
            <a:endParaRPr lang="zh-CN" altLang="en-US"/>
          </a:p>
        </p:txBody>
      </p:sp>
      <p:sp>
        <p:nvSpPr>
          <p:cNvPr id="5" name="灯片编号占位符 4"/>
          <p:cNvSpPr>
            <a:spLocks noGrp="1"/>
          </p:cNvSpPr>
          <p:nvPr>
            <p:ph type="sldNum" sz="quarter" idx="12"/>
          </p:nvPr>
        </p:nvSpPr>
        <p:spPr>
          <a:xfrm>
            <a:off x="8543278" y="6376243"/>
            <a:ext cx="561975" cy="365125"/>
          </a:xfrm>
        </p:spPr>
        <p:txBody>
          <a:bodyPr/>
          <a:lstStyle/>
          <a:p>
            <a:fld id="{C5B529B3-313B-4E43-B940-6E980F955EE2}"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6" name="内容占位符 5"/>
          <p:cNvSpPr>
            <a:spLocks noGrp="1"/>
          </p:cNvSpPr>
          <p:nvPr>
            <p:ph sz="quarter" idx="13"/>
          </p:nvPr>
        </p:nvSpPr>
        <p:spPr>
          <a:xfrm>
            <a:off x="457200" y="2232741"/>
            <a:ext cx="2170584" cy="1288160"/>
          </a:xfrm>
        </p:spPr>
        <p:txBody>
          <a:bodyPr/>
          <a:lstStyle/>
          <a:p>
            <a:r>
              <a:rPr lang="en-US" altLang="zh-CN" dirty="0"/>
              <a:t>Before decryption</a:t>
            </a:r>
            <a:endParaRPr lang="zh-CN" altLang="en-US" dirty="0"/>
          </a:p>
        </p:txBody>
      </p:sp>
      <p:sp>
        <p:nvSpPr>
          <p:cNvPr id="7" name="内容占位符 6"/>
          <p:cNvSpPr>
            <a:spLocks noGrp="1"/>
          </p:cNvSpPr>
          <p:nvPr>
            <p:ph sz="quarter" idx="14"/>
          </p:nvPr>
        </p:nvSpPr>
        <p:spPr>
          <a:xfrm>
            <a:off x="4672584" y="2232741"/>
            <a:ext cx="4041648" cy="3913187"/>
          </a:xfrm>
        </p:spPr>
        <p:txBody>
          <a:bodyPr/>
          <a:lstStyle/>
          <a:p>
            <a:endParaRPr lang="zh-CN" altLang="en-US"/>
          </a:p>
        </p:txBody>
      </p:sp>
      <p:pic>
        <p:nvPicPr>
          <p:cNvPr id="8" name="图片 7"/>
          <p:cNvPicPr>
            <a:picLocks noChangeAspect="1"/>
          </p:cNvPicPr>
          <p:nvPr/>
        </p:nvPicPr>
        <p:blipFill>
          <a:blip r:embed="rId2"/>
          <a:stretch>
            <a:fillRect/>
          </a:stretch>
        </p:blipFill>
        <p:spPr>
          <a:xfrm>
            <a:off x="2884389" y="1645395"/>
            <a:ext cx="5718462" cy="2112330"/>
          </a:xfrm>
          <a:prstGeom prst="rect">
            <a:avLst/>
          </a:prstGeom>
        </p:spPr>
      </p:pic>
      <p:pic>
        <p:nvPicPr>
          <p:cNvPr id="10" name="图片 9"/>
          <p:cNvPicPr>
            <a:picLocks noChangeAspect="1"/>
          </p:cNvPicPr>
          <p:nvPr/>
        </p:nvPicPr>
        <p:blipFill>
          <a:blip r:embed="rId3"/>
          <a:stretch>
            <a:fillRect/>
          </a:stretch>
        </p:blipFill>
        <p:spPr>
          <a:xfrm>
            <a:off x="2884389" y="3975131"/>
            <a:ext cx="5718462" cy="2253898"/>
          </a:xfrm>
          <a:prstGeom prst="rect">
            <a:avLst/>
          </a:prstGeom>
        </p:spPr>
      </p:pic>
      <p:sp>
        <p:nvSpPr>
          <p:cNvPr id="11" name="内容占位符 5"/>
          <p:cNvSpPr txBox="1">
            <a:spLocks/>
          </p:cNvSpPr>
          <p:nvPr/>
        </p:nvSpPr>
        <p:spPr>
          <a:xfrm>
            <a:off x="457200" y="4318609"/>
            <a:ext cx="2170584" cy="12881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r>
              <a:rPr lang="en-US" altLang="zh-CN" dirty="0"/>
              <a:t>After decryption</a:t>
            </a:r>
            <a:endParaRPr lang="zh-CN" altLang="en-US" dirty="0"/>
          </a:p>
        </p:txBody>
      </p:sp>
    </p:spTree>
    <p:extLst>
      <p:ext uri="{BB962C8B-B14F-4D97-AF65-F5344CB8AC3E}">
        <p14:creationId xmlns:p14="http://schemas.microsoft.com/office/powerpoint/2010/main" val="337980427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76623-44CB-4C8F-8D1A-FBB483D77208}"/>
              </a:ext>
            </a:extLst>
          </p:cNvPr>
          <p:cNvSpPr>
            <a:spLocks noGrp="1"/>
          </p:cNvSpPr>
          <p:nvPr>
            <p:ph type="title"/>
          </p:nvPr>
        </p:nvSpPr>
        <p:spPr/>
        <p:txBody>
          <a:bodyPr/>
          <a:lstStyle/>
          <a:p>
            <a:r>
              <a:rPr lang="en-US" altLang="zh-CN" dirty="0"/>
              <a:t>Boot Sector Virus</a:t>
            </a:r>
            <a:endParaRPr lang="zh-CN" altLang="en-US" dirty="0"/>
          </a:p>
        </p:txBody>
      </p:sp>
      <p:sp>
        <p:nvSpPr>
          <p:cNvPr id="4" name="灯片编号占位符 3">
            <a:extLst>
              <a:ext uri="{FF2B5EF4-FFF2-40B4-BE49-F238E27FC236}">
                <a16:creationId xmlns:a16="http://schemas.microsoft.com/office/drawing/2014/main" id="{A30E9E9B-E372-4DF5-9A62-4F6E20AC03EE}"/>
              </a:ext>
            </a:extLst>
          </p:cNvPr>
          <p:cNvSpPr>
            <a:spLocks noGrp="1"/>
          </p:cNvSpPr>
          <p:nvPr>
            <p:ph type="sldNum" sz="quarter" idx="12"/>
          </p:nvPr>
        </p:nvSpPr>
        <p:spPr>
          <a:xfrm>
            <a:off x="8543278" y="5992993"/>
            <a:ext cx="561975" cy="365125"/>
          </a:xfrm>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graphicFrame>
        <p:nvGraphicFramePr>
          <p:cNvPr id="6" name="内容占位符 4">
            <a:extLst>
              <a:ext uri="{FF2B5EF4-FFF2-40B4-BE49-F238E27FC236}">
                <a16:creationId xmlns:a16="http://schemas.microsoft.com/office/drawing/2014/main" id="{26F249E5-D24D-49F9-9527-8AC84ADBA784}"/>
              </a:ext>
            </a:extLst>
          </p:cNvPr>
          <p:cNvGraphicFramePr>
            <a:graphicFrameLocks/>
          </p:cNvGraphicFramePr>
          <p:nvPr>
            <p:extLst>
              <p:ext uri="{D42A27DB-BD31-4B8C-83A1-F6EECF244321}">
                <p14:modId xmlns:p14="http://schemas.microsoft.com/office/powerpoint/2010/main" val="526141128"/>
              </p:ext>
            </p:extLst>
          </p:nvPr>
        </p:nvGraphicFramePr>
        <p:xfrm>
          <a:off x="594665" y="4196067"/>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algn="ctr"/>
                      <a:r>
                        <a:rPr lang="en-US" altLang="zh-CN" b="0" dirty="0"/>
                        <a:t>Virus Code</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t>System Initialization</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t>Bootstrap Loader</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cxnSp>
        <p:nvCxnSpPr>
          <p:cNvPr id="8" name="连接符: 肘形 7">
            <a:extLst>
              <a:ext uri="{FF2B5EF4-FFF2-40B4-BE49-F238E27FC236}">
                <a16:creationId xmlns:a16="http://schemas.microsoft.com/office/drawing/2014/main" id="{6EB40E8D-3327-4E70-BBDA-9C61597381C7}"/>
              </a:ext>
            </a:extLst>
          </p:cNvPr>
          <p:cNvCxnSpPr>
            <a:cxnSpLocks/>
          </p:cNvCxnSpPr>
          <p:nvPr/>
        </p:nvCxnSpPr>
        <p:spPr>
          <a:xfrm flipV="1">
            <a:off x="1358996" y="5417443"/>
            <a:ext cx="6700937" cy="72008"/>
          </a:xfrm>
          <a:prstGeom prst="bentConnector3">
            <a:avLst>
              <a:gd name="adj1" fmla="val 99845"/>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E348CE4-B2D5-4F4E-BBFE-F478FAF7A0A9}"/>
              </a:ext>
            </a:extLst>
          </p:cNvPr>
          <p:cNvCxnSpPr/>
          <p:nvPr/>
        </p:nvCxnSpPr>
        <p:spPr>
          <a:xfrm>
            <a:off x="1370829" y="4925963"/>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C855073-1621-41AC-AB72-7D9D163586CD}"/>
              </a:ext>
            </a:extLst>
          </p:cNvPr>
          <p:cNvCxnSpPr>
            <a:cxnSpLocks/>
          </p:cNvCxnSpPr>
          <p:nvPr/>
        </p:nvCxnSpPr>
        <p:spPr>
          <a:xfrm>
            <a:off x="8059933" y="4878117"/>
            <a:ext cx="0" cy="611334"/>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2E6010A6-AD9F-4E3E-9E8D-0BABFD696E42}"/>
              </a:ext>
            </a:extLst>
          </p:cNvPr>
          <p:cNvCxnSpPr>
            <a:cxnSpLocks/>
          </p:cNvCxnSpPr>
          <p:nvPr/>
        </p:nvCxnSpPr>
        <p:spPr>
          <a:xfrm flipV="1">
            <a:off x="1358748" y="3405960"/>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D17C9FF-37C7-4A99-8087-229960095EBF}"/>
              </a:ext>
            </a:extLst>
          </p:cNvPr>
          <p:cNvCxnSpPr/>
          <p:nvPr/>
        </p:nvCxnSpPr>
        <p:spPr>
          <a:xfrm>
            <a:off x="1386358" y="2882264"/>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D126749-0CAE-4868-9DC0-FE3F6F91A268}"/>
              </a:ext>
            </a:extLst>
          </p:cNvPr>
          <p:cNvCxnSpPr>
            <a:cxnSpLocks/>
          </p:cNvCxnSpPr>
          <p:nvPr/>
        </p:nvCxnSpPr>
        <p:spPr>
          <a:xfrm>
            <a:off x="4709464" y="2857596"/>
            <a:ext cx="0" cy="53833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7B2F1F33-7CD2-4E55-B6B4-4B8D7747BB8A}"/>
              </a:ext>
            </a:extLst>
          </p:cNvPr>
          <p:cNvCxnSpPr>
            <a:cxnSpLocks/>
          </p:cNvCxnSpPr>
          <p:nvPr/>
        </p:nvCxnSpPr>
        <p:spPr>
          <a:xfrm flipV="1">
            <a:off x="4433143" y="5223359"/>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DB2C3238-3A2E-4D13-904F-6E3B032ADE4B}"/>
              </a:ext>
            </a:extLst>
          </p:cNvPr>
          <p:cNvCxnSpPr>
            <a:cxnSpLocks/>
          </p:cNvCxnSpPr>
          <p:nvPr/>
        </p:nvCxnSpPr>
        <p:spPr>
          <a:xfrm flipH="1">
            <a:off x="4433143" y="4890511"/>
            <a:ext cx="15900" cy="35937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F782C7C-456C-4C59-93B5-DA6411008E23}"/>
              </a:ext>
            </a:extLst>
          </p:cNvPr>
          <p:cNvCxnSpPr>
            <a:cxnSpLocks/>
          </p:cNvCxnSpPr>
          <p:nvPr/>
        </p:nvCxnSpPr>
        <p:spPr>
          <a:xfrm>
            <a:off x="7772149" y="4865843"/>
            <a:ext cx="0" cy="38404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3530A0F3-721A-4946-B4B0-433CC83643D3}"/>
              </a:ext>
            </a:extLst>
          </p:cNvPr>
          <p:cNvSpPr txBox="1"/>
          <p:nvPr/>
        </p:nvSpPr>
        <p:spPr>
          <a:xfrm>
            <a:off x="594665" y="1630406"/>
            <a:ext cx="1390124" cy="369332"/>
          </a:xfrm>
          <a:prstGeom prst="rect">
            <a:avLst/>
          </a:prstGeom>
          <a:noFill/>
        </p:spPr>
        <p:txBody>
          <a:bodyPr wrap="none" rtlCol="0">
            <a:spAutoFit/>
          </a:bodyPr>
          <a:lstStyle/>
          <a:p>
            <a:r>
              <a:rPr lang="en-US" altLang="zh-CN" dirty="0"/>
              <a:t>Boot Sector</a:t>
            </a:r>
            <a:endParaRPr lang="zh-CN" altLang="en-US" dirty="0"/>
          </a:p>
        </p:txBody>
      </p:sp>
      <p:sp>
        <p:nvSpPr>
          <p:cNvPr id="33" name="文本框 32">
            <a:extLst>
              <a:ext uri="{FF2B5EF4-FFF2-40B4-BE49-F238E27FC236}">
                <a16:creationId xmlns:a16="http://schemas.microsoft.com/office/drawing/2014/main" id="{34A0DCCA-AAE4-4811-AF51-7944F66CFC96}"/>
              </a:ext>
            </a:extLst>
          </p:cNvPr>
          <p:cNvSpPr txBox="1"/>
          <p:nvPr/>
        </p:nvSpPr>
        <p:spPr>
          <a:xfrm>
            <a:off x="663686" y="3726237"/>
            <a:ext cx="1390124" cy="369332"/>
          </a:xfrm>
          <a:prstGeom prst="rect">
            <a:avLst/>
          </a:prstGeom>
          <a:noFill/>
        </p:spPr>
        <p:txBody>
          <a:bodyPr wrap="none" rtlCol="0">
            <a:spAutoFit/>
          </a:bodyPr>
          <a:lstStyle/>
          <a:p>
            <a:r>
              <a:rPr lang="en-US" altLang="zh-CN" dirty="0"/>
              <a:t>Boot Sector</a:t>
            </a:r>
            <a:endParaRPr lang="zh-CN" altLang="en-US" dirty="0"/>
          </a:p>
        </p:txBody>
      </p:sp>
      <p:sp>
        <p:nvSpPr>
          <p:cNvPr id="34" name="文本框 33">
            <a:extLst>
              <a:ext uri="{FF2B5EF4-FFF2-40B4-BE49-F238E27FC236}">
                <a16:creationId xmlns:a16="http://schemas.microsoft.com/office/drawing/2014/main" id="{84DFE1E1-ECDE-44B8-A4E6-E852B3D42227}"/>
              </a:ext>
            </a:extLst>
          </p:cNvPr>
          <p:cNvSpPr txBox="1"/>
          <p:nvPr/>
        </p:nvSpPr>
        <p:spPr>
          <a:xfrm>
            <a:off x="3601826" y="3611520"/>
            <a:ext cx="2198038" cy="369332"/>
          </a:xfrm>
          <a:prstGeom prst="rect">
            <a:avLst/>
          </a:prstGeom>
          <a:noFill/>
        </p:spPr>
        <p:txBody>
          <a:bodyPr wrap="none" rtlCol="0">
            <a:spAutoFit/>
          </a:bodyPr>
          <a:lstStyle/>
          <a:p>
            <a:r>
              <a:rPr lang="en-US" altLang="zh-CN" dirty="0"/>
              <a:t>(a) Before infection.</a:t>
            </a:r>
            <a:endParaRPr lang="zh-CN" altLang="en-US" dirty="0"/>
          </a:p>
        </p:txBody>
      </p:sp>
      <p:graphicFrame>
        <p:nvGraphicFramePr>
          <p:cNvPr id="38" name="内容占位符 4">
            <a:extLst>
              <a:ext uri="{FF2B5EF4-FFF2-40B4-BE49-F238E27FC236}">
                <a16:creationId xmlns:a16="http://schemas.microsoft.com/office/drawing/2014/main" id="{761F57D4-F4D5-423B-B07F-CEEE4A61D42D}"/>
              </a:ext>
            </a:extLst>
          </p:cNvPr>
          <p:cNvGraphicFramePr>
            <a:graphicFrameLocks/>
          </p:cNvGraphicFramePr>
          <p:nvPr>
            <p:extLst>
              <p:ext uri="{D42A27DB-BD31-4B8C-83A1-F6EECF244321}">
                <p14:modId xmlns:p14="http://schemas.microsoft.com/office/powerpoint/2010/main" val="2268705911"/>
              </p:ext>
            </p:extLst>
          </p:nvPr>
        </p:nvGraphicFramePr>
        <p:xfrm>
          <a:off x="594665" y="2158682"/>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t>Bootstrap Loader</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t>System Initialization</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sp>
        <p:nvSpPr>
          <p:cNvPr id="40" name="文本框 39">
            <a:extLst>
              <a:ext uri="{FF2B5EF4-FFF2-40B4-BE49-F238E27FC236}">
                <a16:creationId xmlns:a16="http://schemas.microsoft.com/office/drawing/2014/main" id="{6304384F-14C9-4374-A61E-DA1F6366642C}"/>
              </a:ext>
            </a:extLst>
          </p:cNvPr>
          <p:cNvSpPr txBox="1"/>
          <p:nvPr/>
        </p:nvSpPr>
        <p:spPr>
          <a:xfrm>
            <a:off x="179512" y="5734997"/>
            <a:ext cx="8952131" cy="646331"/>
          </a:xfrm>
          <a:prstGeom prst="rect">
            <a:avLst/>
          </a:prstGeom>
          <a:noFill/>
        </p:spPr>
        <p:txBody>
          <a:bodyPr wrap="none" rtlCol="0">
            <a:spAutoFit/>
          </a:bodyPr>
          <a:lstStyle/>
          <a:p>
            <a:r>
              <a:rPr lang="zh-CN" altLang="en-US" dirty="0"/>
              <a:t>（</a:t>
            </a:r>
            <a:r>
              <a:rPr lang="en-US" altLang="zh-CN" dirty="0"/>
              <a:t>b</a:t>
            </a:r>
            <a:r>
              <a:rPr lang="zh-CN" altLang="en-US" dirty="0"/>
              <a:t>） </a:t>
            </a:r>
            <a:r>
              <a:rPr lang="en-US" altLang="zh-CN" dirty="0"/>
              <a:t>After infection.</a:t>
            </a:r>
            <a:r>
              <a:rPr lang="zh-CN" altLang="en-US" dirty="0"/>
              <a:t> </a:t>
            </a:r>
            <a:r>
              <a:rPr lang="en-US" altLang="zh-CN" dirty="0"/>
              <a:t>Virus code performs malicious functions before transferring control</a:t>
            </a:r>
          </a:p>
          <a:p>
            <a:r>
              <a:rPr lang="en-US" altLang="zh-CN" dirty="0"/>
              <a:t> to bootstrap loader.</a:t>
            </a:r>
            <a:endParaRPr lang="zh-CN" altLang="en-US" dirty="0"/>
          </a:p>
        </p:txBody>
      </p:sp>
    </p:spTree>
    <p:extLst>
      <p:ext uri="{BB962C8B-B14F-4D97-AF65-F5344CB8AC3E}">
        <p14:creationId xmlns:p14="http://schemas.microsoft.com/office/powerpoint/2010/main" val="231523515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67544" y="836712"/>
            <a:ext cx="8229600" cy="1139825"/>
          </a:xfrm>
        </p:spPr>
        <p:txBody>
          <a:bodyPr wrap="square" numCol="1" anchorCtr="0" compatLnSpc="1">
            <a:prstTxWarp prst="textNoShape">
              <a:avLst/>
            </a:prstTxWarp>
          </a:bodyPr>
          <a:lstStyle/>
          <a:p>
            <a:pPr eaLnBrk="1" hangingPunct="1"/>
            <a:r>
              <a:rPr lang="en-US" dirty="0">
                <a:solidFill>
                  <a:schemeClr val="tx1"/>
                </a:solidFill>
                <a:effectLst/>
                <a:ea typeface="ＭＳ Ｐゴシック" pitchFamily="-65" charset="-128"/>
              </a:rPr>
              <a:t>Macro and Scripting Viruses</a:t>
            </a:r>
          </a:p>
        </p:txBody>
      </p:sp>
      <p:sp>
        <p:nvSpPr>
          <p:cNvPr id="221187" name="Rectangle 3"/>
          <p:cNvSpPr>
            <a:spLocks noGrp="1" noChangeArrowheads="1"/>
          </p:cNvSpPr>
          <p:nvPr>
            <p:ph idx="1"/>
          </p:nvPr>
        </p:nvSpPr>
        <p:spPr>
          <a:xfrm>
            <a:off x="457200" y="2564904"/>
            <a:ext cx="8458200" cy="4293096"/>
          </a:xfrm>
        </p:spPr>
        <p:txBody>
          <a:bodyPr wrap="square" numCol="1" anchor="t" anchorCtr="0" compatLnSpc="1">
            <a:prstTxWarp prst="textNoShape">
              <a:avLst/>
            </a:prstTxWarp>
          </a:bodyPr>
          <a:lstStyle/>
          <a:p>
            <a:pPr>
              <a:buClr>
                <a:schemeClr val="accent5"/>
              </a:buClr>
            </a:pPr>
            <a:r>
              <a:rPr lang="en-US" dirty="0">
                <a:ea typeface="ＭＳ Ｐゴシック" pitchFamily="-65" charset="-128"/>
              </a:rPr>
              <a:t>Infect Microsoft Office documents (not executable portions of code)</a:t>
            </a:r>
          </a:p>
          <a:p>
            <a:pPr eaLnBrk="1" hangingPunct="1">
              <a:buClr>
                <a:schemeClr val="accent1"/>
              </a:buClr>
            </a:pPr>
            <a:r>
              <a:rPr lang="en-US" dirty="0">
                <a:ea typeface="ＭＳ Ｐゴシック" pitchFamily="-65" charset="-128"/>
              </a:rPr>
              <a:t>Exploit macro capabilities of MS Office programs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wrap="square" numCol="1" anchorCtr="0" compatLnSpc="1">
            <a:prstTxWarp prst="textNoShape">
              <a:avLst/>
            </a:prstTxWarp>
          </a:bodyPr>
          <a:lstStyle/>
          <a:p>
            <a:pPr eaLnBrk="1" hangingPunct="1"/>
            <a:r>
              <a:rPr lang="en-GB"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Malware</a:t>
            </a:r>
            <a:endParaRPr lang="en-AU"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sp>
        <p:nvSpPr>
          <p:cNvPr id="200707" name="Rectangle 3"/>
          <p:cNvSpPr>
            <a:spLocks noGrp="1" noChangeArrowheads="1"/>
          </p:cNvSpPr>
          <p:nvPr>
            <p:ph idx="1"/>
          </p:nvPr>
        </p:nvSpPr>
        <p:spPr>
          <a:xfrm>
            <a:off x="381000" y="1905000"/>
            <a:ext cx="8583488" cy="4648200"/>
          </a:xfrm>
        </p:spPr>
        <p:txBody>
          <a:bodyPr wrap="square" numCol="1" anchor="t" anchorCtr="0" compatLnSpc="1">
            <a:prstTxWarp prst="textNoShape">
              <a:avLst/>
            </a:prstTxWarp>
          </a:bodyPr>
          <a:lstStyle/>
          <a:p>
            <a:pPr eaLnBrk="1" hangingPunct="1">
              <a:buFont typeface="Wingdings" pitchFamily="-65" charset="2"/>
              <a:buNone/>
            </a:pPr>
            <a:r>
              <a:rPr lang="en-US" sz="3200" dirty="0">
                <a:effectLst>
                  <a:outerShdw blurRad="38100" dist="38100" dir="2700000" algn="tl">
                    <a:srgbClr val="0064E2"/>
                  </a:outerShdw>
                </a:effectLst>
                <a:ea typeface="ＭＳ Ｐゴシック" pitchFamily="-65" charset="-128"/>
              </a:rPr>
              <a:t>[SOUP13] defines malware as:</a:t>
            </a:r>
          </a:p>
          <a:p>
            <a:pPr eaLnBrk="1" hangingPunct="1">
              <a:buFont typeface="Wingdings" pitchFamily="-65" charset="2"/>
              <a:buNone/>
            </a:pPr>
            <a:r>
              <a:rPr lang="en-US" sz="2800" dirty="0">
                <a:effectLst>
                  <a:outerShdw blurRad="38100" dist="38100" dir="2700000" algn="tl">
                    <a:srgbClr val="0064E2"/>
                  </a:outerShdw>
                </a:effectLst>
                <a:ea typeface="ＭＳ Ｐゴシック" pitchFamily="-65" charset="-128"/>
              </a:rPr>
              <a:t> “a program that is inserted into a system, usually covertly, with the intent of compromising the confidentiality, integrity, or availability of the victim’s data, applications, or operating system or otherwise annoying or disrupting               the victim.” </a:t>
            </a:r>
            <a:endParaRPr lang="en-AU" sz="2800" dirty="0">
              <a:effectLst>
                <a:outerShdw blurRad="38100" dist="38100" dir="2700000" algn="tl">
                  <a:srgbClr val="0064E2"/>
                </a:outerShdw>
              </a:effectLst>
              <a:ea typeface="ＭＳ Ｐゴシック" pitchFamily="-65"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a:t>
            </a:fld>
            <a:endParaRPr lang="en-US" dirty="0">
              <a:solidFill>
                <a:prstClr val="white">
                  <a:lumMod val="65000"/>
                  <a:lumOff val="35000"/>
                </a:prstClr>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57200" y="-304800"/>
            <a:ext cx="8229600" cy="1600200"/>
          </a:xfrm>
        </p:spPr>
        <p:txBody>
          <a:bodyPr/>
          <a:lstStyle/>
          <a:p>
            <a:pPr eaLnBrk="1" fontAlgn="auto" hangingPunct="1">
              <a:spcAft>
                <a:spcPts val="0"/>
              </a:spcAft>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Worms</a:t>
            </a:r>
          </a:p>
        </p:txBody>
      </p:sp>
      <p:sp>
        <p:nvSpPr>
          <p:cNvPr id="238595" name="Rectangle 3"/>
          <p:cNvSpPr>
            <a:spLocks noGrp="1" noChangeArrowheads="1"/>
          </p:cNvSpPr>
          <p:nvPr>
            <p:ph idx="1"/>
          </p:nvPr>
        </p:nvSpPr>
        <p:spPr>
          <a:xfrm>
            <a:off x="457200" y="1828800"/>
            <a:ext cx="8229600" cy="50292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pPr>
            <a:r>
              <a:rPr lang="en-US" sz="2000" dirty="0">
                <a:solidFill>
                  <a:schemeClr val="tx1"/>
                </a:solidFill>
                <a:effectLst>
                  <a:outerShdw blurRad="38100" dist="38100" dir="2700000" algn="tl">
                    <a:srgbClr val="0064E2"/>
                  </a:outerShdw>
                </a:effectLst>
                <a:ea typeface="ＭＳ Ｐゴシック" pitchFamily="-65" charset="-128"/>
              </a:rPr>
              <a:t>Program that actively seeks out more machines to infect and each infected machine serves as an automated launching pad for attacks on other machines; exploits software vulnerabilities in client or server programs</a:t>
            </a:r>
          </a:p>
          <a:p>
            <a:pPr marL="342900" lvl="2" indent="-342900" eaLnBrk="1" hangingPunct="1">
              <a:lnSpc>
                <a:spcPct val="80000"/>
              </a:lnSpc>
              <a:spcBef>
                <a:spcPts val="2000"/>
              </a:spcBef>
            </a:pPr>
            <a:r>
              <a:rPr lang="en-US" sz="2000" dirty="0">
                <a:solidFill>
                  <a:schemeClr val="tx1"/>
                </a:solidFill>
                <a:effectLst>
                  <a:outerShdw blurRad="38100" dist="38100" dir="2700000" algn="tl">
                    <a:srgbClr val="0064E2"/>
                  </a:outerShdw>
                </a:effectLst>
                <a:ea typeface="ＭＳ Ｐゴシック" pitchFamily="-65" charset="-128"/>
              </a:rPr>
              <a:t>Can use network connections to spread from system to system</a:t>
            </a:r>
            <a:r>
              <a:rPr lang="en-US" altLang="zh-CN" sz="2000" dirty="0">
                <a:solidFill>
                  <a:schemeClr val="tx1"/>
                </a:solidFill>
                <a:effectLst>
                  <a:outerShdw blurRad="38100" dist="38100" dir="2700000" algn="tl">
                    <a:srgbClr val="0064E2"/>
                  </a:outerShdw>
                </a:effectLst>
                <a:ea typeface="ＭＳ Ｐゴシック" pitchFamily="-65" charset="-128"/>
              </a:rPr>
              <a:t>;</a:t>
            </a:r>
            <a:r>
              <a:rPr lang="zh-CN" altLang="en-US" sz="2000" dirty="0">
                <a:solidFill>
                  <a:schemeClr val="tx1"/>
                </a:solidFill>
                <a:effectLst>
                  <a:outerShdw blurRad="38100" dist="38100" dir="2700000" algn="tl">
                    <a:srgbClr val="0064E2"/>
                  </a:outerShdw>
                </a:effectLst>
                <a:ea typeface="ＭＳ Ｐゴシック" pitchFamily="-65" charset="-128"/>
              </a:rPr>
              <a:t> </a:t>
            </a:r>
            <a:endParaRPr lang="en-US" altLang="zh-CN" sz="2000" dirty="0">
              <a:solidFill>
                <a:schemeClr val="tx1"/>
              </a:solidFill>
              <a:effectLst>
                <a:outerShdw blurRad="38100" dist="38100" dir="2700000" algn="tl">
                  <a:srgbClr val="0064E2"/>
                </a:outerShdw>
              </a:effectLst>
              <a:ea typeface="ＭＳ Ｐゴシック" pitchFamily="-65" charset="-128"/>
            </a:endParaRPr>
          </a:p>
          <a:p>
            <a:pPr marL="342900" lvl="2" indent="-342900" eaLnBrk="1" hangingPunct="1">
              <a:lnSpc>
                <a:spcPct val="80000"/>
              </a:lnSpc>
              <a:spcBef>
                <a:spcPts val="2000"/>
              </a:spcBef>
            </a:pPr>
            <a:r>
              <a:rPr lang="en-US" altLang="zh-CN" sz="2000" dirty="0">
                <a:solidFill>
                  <a:schemeClr val="tx1"/>
                </a:solidFill>
                <a:effectLst>
                  <a:outerShdw blurRad="38100" dist="38100" dir="2700000" algn="tl">
                    <a:srgbClr val="0064E2"/>
                  </a:outerShdw>
                </a:effectLst>
                <a:ea typeface="ＭＳ Ｐゴシック" pitchFamily="-65" charset="-128"/>
              </a:rPr>
              <a:t>Or </a:t>
            </a:r>
            <a:r>
              <a:rPr lang="en-US" sz="2000" dirty="0">
                <a:solidFill>
                  <a:schemeClr val="tx1"/>
                </a:solidFill>
                <a:effectLst>
                  <a:outerShdw blurRad="38100" dist="38100" dir="2700000" algn="tl">
                    <a:srgbClr val="0064E2"/>
                  </a:outerShdw>
                </a:effectLst>
                <a:ea typeface="ＭＳ Ｐゴシック" pitchFamily="-65" charset="-128"/>
              </a:rPr>
              <a:t>spread through shared media (USB drives, CD, DVD…); </a:t>
            </a:r>
          </a:p>
          <a:p>
            <a:pPr marL="342900" lvl="2" indent="-342900" eaLnBrk="1" hangingPunct="1">
              <a:lnSpc>
                <a:spcPct val="80000"/>
              </a:lnSpc>
              <a:spcBef>
                <a:spcPts val="2000"/>
              </a:spcBef>
            </a:pPr>
            <a:r>
              <a:rPr lang="en-US" sz="2000" dirty="0">
                <a:solidFill>
                  <a:schemeClr val="tx1"/>
                </a:solidFill>
                <a:effectLst>
                  <a:outerShdw blurRad="38100" dist="38100" dir="2700000" algn="tl">
                    <a:srgbClr val="0064E2"/>
                  </a:outerShdw>
                </a:effectLst>
                <a:ea typeface="ＭＳ Ｐゴシック" pitchFamily="-65" charset="-128"/>
              </a:rPr>
              <a:t>Or spread in macro or script code included in attachments and instant messenger file transfers</a:t>
            </a:r>
          </a:p>
          <a:p>
            <a:pPr marL="342900" lvl="2" indent="-342900" eaLnBrk="1" hangingPunct="1">
              <a:lnSpc>
                <a:spcPct val="80000"/>
              </a:lnSpc>
              <a:spcBef>
                <a:spcPts val="2000"/>
              </a:spcBef>
            </a:pPr>
            <a:r>
              <a:rPr lang="en-US" sz="2000" dirty="0">
                <a:solidFill>
                  <a:schemeClr val="tx1"/>
                </a:solidFill>
                <a:effectLst>
                  <a:outerShdw blurRad="38100" dist="38100" dir="2700000" algn="tl">
                    <a:srgbClr val="0064E2"/>
                  </a:outerShdw>
                </a:effectLst>
                <a:ea typeface="ＭＳ Ｐゴシック" pitchFamily="-65" charset="-128"/>
              </a:rPr>
              <a:t>Upon activation, the worm may replicate and propagate again </a:t>
            </a:r>
          </a:p>
        </p:txBody>
      </p:sp>
      <p:pic>
        <p:nvPicPr>
          <p:cNvPr id="7" name="Picture 6"/>
          <p:cNvPicPr>
            <a:picLocks noChangeAspect="1"/>
          </p:cNvPicPr>
          <p:nvPr/>
        </p:nvPicPr>
        <p:blipFill>
          <a:blip r:embed="rId3"/>
          <a:stretch>
            <a:fillRect/>
          </a:stretch>
        </p:blipFill>
        <p:spPr>
          <a:xfrm rot="21361228">
            <a:off x="833545" y="586900"/>
            <a:ext cx="1861930" cy="751305"/>
          </a:xfrm>
          <a:prstGeom prst="rect">
            <a:avLst/>
          </a:prstGeom>
          <a:scene3d>
            <a:camera prst="orthographicFront">
              <a:rot lat="0" lon="11099999" rev="0"/>
            </a:camera>
            <a:lightRig rig="threePt" dir="t"/>
          </a:scene3d>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1043608" y="116632"/>
            <a:ext cx="8100392" cy="1143000"/>
          </a:xfrm>
        </p:spPr>
        <p:txBody>
          <a:bodyPr wrap="square" numCol="1" anchorCtr="0" compatLnSpc="1">
            <a:prstTxWarp prst="textNoShape">
              <a:avLst/>
            </a:prstTxWarp>
          </a:bodyPr>
          <a:lstStyle/>
          <a:p>
            <a:pPr eaLnBrk="1" hangingPunct="1"/>
            <a:r>
              <a:rPr lang="en-US" dirty="0">
                <a:solidFill>
                  <a:schemeClr val="tx1"/>
                </a:solidFill>
                <a:effectLst/>
                <a:ea typeface="ＭＳ Ｐゴシック" pitchFamily="-65" charset="-128"/>
              </a:rPr>
              <a:t>Worm Replication</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052378357"/>
              </p:ext>
            </p:extLst>
          </p:nvPr>
        </p:nvGraphicFramePr>
        <p:xfrm>
          <a:off x="533400" y="1357291"/>
          <a:ext cx="8431088" cy="52721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rot="21361228">
            <a:off x="399304" y="887139"/>
            <a:ext cx="1430388" cy="577174"/>
          </a:xfrm>
          <a:prstGeom prst="rect">
            <a:avLst/>
          </a:prstGeom>
          <a:scene3d>
            <a:camera prst="orthographicFront">
              <a:rot lat="0" lon="11099999" rev="0"/>
            </a:camera>
            <a:lightRig rig="threePt" dir="t"/>
          </a:scene3d>
        </p:spPr>
      </p:pic>
      <p:pic>
        <p:nvPicPr>
          <p:cNvPr id="7" name="Picture 6"/>
          <p:cNvPicPr>
            <a:picLocks noChangeAspect="1"/>
          </p:cNvPicPr>
          <p:nvPr/>
        </p:nvPicPr>
        <p:blipFill>
          <a:blip r:embed="rId8"/>
          <a:stretch>
            <a:fillRect/>
          </a:stretch>
        </p:blipFill>
        <p:spPr>
          <a:xfrm rot="20763708">
            <a:off x="473966" y="367640"/>
            <a:ext cx="1339325" cy="540429"/>
          </a:xfrm>
          <a:prstGeom prst="rect">
            <a:avLst/>
          </a:prstGeom>
          <a:scene3d>
            <a:camera prst="orthographicFront">
              <a:rot lat="0" lon="11099999" rev="0"/>
            </a:camera>
            <a:lightRig rig="threePt" dir="t"/>
          </a:scene3d>
        </p:spPr>
      </p:pic>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96752"/>
          </a:xfrm>
        </p:spPr>
        <p:txBody>
          <a:bodyPr/>
          <a:lstStyle/>
          <a:p>
            <a:r>
              <a:rPr lang="en-US" dirty="0">
                <a:solidFill>
                  <a:schemeClr val="tx1"/>
                </a:solidFill>
              </a:rPr>
              <a:t>Target Discovery</a:t>
            </a:r>
          </a:p>
        </p:txBody>
      </p:sp>
      <p:sp>
        <p:nvSpPr>
          <p:cNvPr id="3" name="Content Placeholder 2"/>
          <p:cNvSpPr>
            <a:spLocks noGrp="1"/>
          </p:cNvSpPr>
          <p:nvPr>
            <p:ph idx="1"/>
          </p:nvPr>
        </p:nvSpPr>
        <p:spPr>
          <a:xfrm>
            <a:off x="467544" y="1268760"/>
            <a:ext cx="8229600" cy="917848"/>
          </a:xfrm>
        </p:spPr>
        <p:txBody>
          <a:bodyPr>
            <a:noAutofit/>
          </a:bodyPr>
          <a:lstStyle/>
          <a:p>
            <a:r>
              <a:rPr lang="en-US" sz="2000" dirty="0"/>
              <a:t>Scanning</a:t>
            </a:r>
          </a:p>
          <a:p>
            <a:pPr lvl="1"/>
            <a:r>
              <a:rPr lang="en-US" sz="1200" dirty="0"/>
              <a:t>First function in the propagation phase for a network worm</a:t>
            </a:r>
          </a:p>
          <a:p>
            <a:pPr lvl="1"/>
            <a:r>
              <a:rPr lang="en-US" sz="1200" dirty="0"/>
              <a:t>Searches for other systems to infect</a:t>
            </a:r>
          </a:p>
        </p:txBody>
      </p:sp>
      <p:graphicFrame>
        <p:nvGraphicFramePr>
          <p:cNvPr id="4" name="Diagram 3"/>
          <p:cNvGraphicFramePr/>
          <p:nvPr>
            <p:extLst>
              <p:ext uri="{D42A27DB-BD31-4B8C-83A1-F6EECF244321}">
                <p14:modId xmlns:p14="http://schemas.microsoft.com/office/powerpoint/2010/main" val="4036950479"/>
              </p:ext>
            </p:extLst>
          </p:nvPr>
        </p:nvGraphicFramePr>
        <p:xfrm>
          <a:off x="467544" y="2186608"/>
          <a:ext cx="8424936" cy="496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灯片编号占位符 4"/>
          <p:cNvSpPr>
            <a:spLocks noGrp="1"/>
          </p:cNvSpPr>
          <p:nvPr>
            <p:ph type="sldNum" sz="quarter" idx="12"/>
          </p:nvPr>
        </p:nvSpPr>
        <p:spPr>
          <a:xfrm>
            <a:off x="8543278" y="6266086"/>
            <a:ext cx="561975" cy="365125"/>
          </a:xfrm>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144568371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228600" y="-457200"/>
            <a:ext cx="8229600" cy="1600200"/>
          </a:xfrm>
        </p:spPr>
        <p:txBody>
          <a:bodyPr/>
          <a:lstStyle/>
          <a:p>
            <a:pPr eaLnBrk="1" fontAlgn="auto" hangingPunct="1">
              <a:spcAft>
                <a:spcPts val="0"/>
              </a:spcAft>
              <a:defRPr/>
            </a:pPr>
            <a:r>
              <a:rPr lang="en-US" dirty="0">
                <a:solidFill>
                  <a:schemeClr val="tx1"/>
                </a:solidFill>
                <a:ea typeface="+mj-ea"/>
                <a:cs typeface="+mj-cs"/>
              </a:rPr>
              <a:t>Morris Worm</a:t>
            </a:r>
          </a:p>
        </p:txBody>
      </p:sp>
      <p:sp>
        <p:nvSpPr>
          <p:cNvPr id="240643" name="Rectangle 3"/>
          <p:cNvSpPr>
            <a:spLocks noGrp="1" noChangeArrowheads="1"/>
          </p:cNvSpPr>
          <p:nvPr>
            <p:ph idx="1"/>
          </p:nvPr>
        </p:nvSpPr>
        <p:spPr>
          <a:xfrm>
            <a:off x="457200" y="1371600"/>
            <a:ext cx="8219256" cy="5349875"/>
          </a:xfrm>
        </p:spPr>
        <p:txBody>
          <a:bodyPr wrap="square" numCol="1" anchor="t" anchorCtr="0" compatLnSpc="1">
            <a:prstTxWarp prst="textNoShape">
              <a:avLst/>
            </a:prstTxWarp>
            <a:normAutofit/>
          </a:bodyPr>
          <a:lstStyle/>
          <a:p>
            <a:pPr eaLnBrk="1" hangingPunct="1">
              <a:lnSpc>
                <a:spcPct val="110000"/>
              </a:lnSpc>
              <a:spcBef>
                <a:spcPts val="72"/>
              </a:spcBef>
              <a:spcAft>
                <a:spcPts val="600"/>
              </a:spcAft>
              <a:buClr>
                <a:schemeClr val="accent1"/>
              </a:buClr>
            </a:pPr>
            <a:r>
              <a:rPr lang="en-US" dirty="0">
                <a:ea typeface="ＭＳ Ｐゴシック" pitchFamily="-65" charset="-128"/>
              </a:rPr>
              <a:t>Earliest significant worm infection</a:t>
            </a:r>
          </a:p>
          <a:p>
            <a:pPr eaLnBrk="1" hangingPunct="1">
              <a:lnSpc>
                <a:spcPct val="110000"/>
              </a:lnSpc>
              <a:spcBef>
                <a:spcPts val="72"/>
              </a:spcBef>
              <a:spcAft>
                <a:spcPts val="600"/>
              </a:spcAft>
              <a:buClr>
                <a:schemeClr val="accent1"/>
              </a:buClr>
            </a:pPr>
            <a:r>
              <a:rPr lang="en-US" dirty="0">
                <a:ea typeface="ＭＳ Ｐゴシック" pitchFamily="-65" charset="-128"/>
              </a:rPr>
              <a:t>Released by Robert Morris in 1988</a:t>
            </a:r>
          </a:p>
          <a:p>
            <a:pPr eaLnBrk="1" hangingPunct="1">
              <a:lnSpc>
                <a:spcPct val="110000"/>
              </a:lnSpc>
              <a:spcBef>
                <a:spcPts val="72"/>
              </a:spcBef>
              <a:spcAft>
                <a:spcPts val="600"/>
              </a:spcAft>
              <a:buClr>
                <a:schemeClr val="accent1"/>
              </a:buClr>
            </a:pPr>
            <a:r>
              <a:rPr lang="en-US" dirty="0">
                <a:ea typeface="ＭＳ Ｐゴシック" pitchFamily="-65" charset="-128"/>
              </a:rPr>
              <a:t>Designed to spread on UNIX systems</a:t>
            </a:r>
          </a:p>
          <a:p>
            <a:pPr>
              <a:lnSpc>
                <a:spcPct val="110000"/>
              </a:lnSpc>
              <a:spcBef>
                <a:spcPts val="72"/>
              </a:spcBef>
              <a:spcAft>
                <a:spcPts val="600"/>
              </a:spcAft>
              <a:buClr>
                <a:schemeClr val="accent1"/>
              </a:buClr>
            </a:pPr>
            <a:r>
              <a:rPr lang="en-US" dirty="0">
                <a:ea typeface="ＭＳ Ｐゴシック" pitchFamily="-65" charset="-128"/>
              </a:rPr>
              <a:t>Successful attacks achieved communication with the operating system command interpreter</a:t>
            </a:r>
          </a:p>
          <a:p>
            <a:pPr lvl="1" eaLnBrk="1" hangingPunct="1">
              <a:lnSpc>
                <a:spcPct val="110000"/>
              </a:lnSpc>
              <a:spcBef>
                <a:spcPts val="72"/>
              </a:spcBef>
              <a:spcAft>
                <a:spcPts val="600"/>
              </a:spcAft>
              <a:buClr>
                <a:schemeClr val="accent5"/>
              </a:buClr>
            </a:pPr>
            <a:r>
              <a:rPr lang="en-US" sz="1800" dirty="0">
                <a:ea typeface="ＭＳ Ｐゴシック" pitchFamily="-65" charset="-128"/>
              </a:rPr>
              <a:t>Sent a bootstrap program to the command interpreter to copy worm over</a:t>
            </a:r>
          </a:p>
          <a:p>
            <a:pPr>
              <a:lnSpc>
                <a:spcPct val="110000"/>
              </a:lnSpc>
              <a:spcBef>
                <a:spcPts val="72"/>
              </a:spcBef>
              <a:spcAft>
                <a:spcPts val="600"/>
              </a:spcAft>
              <a:buClr>
                <a:schemeClr val="accent5"/>
              </a:buClr>
            </a:pPr>
            <a:r>
              <a:rPr lang="en-US" sz="2600" dirty="0">
                <a:ea typeface="ＭＳ Ｐゴシック" pitchFamily="-65" charset="-128"/>
              </a:rPr>
              <a:t>Robert Morris now a professor at MIT, working on OS and distributed systems (not security)</a:t>
            </a:r>
          </a:p>
          <a:p>
            <a:pPr lvl="1">
              <a:lnSpc>
                <a:spcPct val="110000"/>
              </a:lnSpc>
              <a:spcBef>
                <a:spcPts val="72"/>
              </a:spcBef>
              <a:spcAft>
                <a:spcPts val="600"/>
              </a:spcAft>
              <a:buClr>
                <a:schemeClr val="accent5"/>
              </a:buClr>
            </a:pPr>
            <a:r>
              <a:rPr lang="en-US" sz="1900" dirty="0">
                <a:ea typeface="ＭＳ Ｐゴシック" pitchFamily="-65" charset="-128"/>
                <a:hlinkClick r:id="rId3"/>
              </a:rPr>
              <a:t>http://pdos.csail.mit.edu/rtm/</a:t>
            </a:r>
            <a:r>
              <a:rPr lang="en-US" sz="1900" dirty="0">
                <a:ea typeface="ＭＳ Ｐゴシック" pitchFamily="-65" charset="-128"/>
              </a:rPr>
              <a:t> </a:t>
            </a:r>
          </a:p>
        </p:txBody>
      </p:sp>
      <p:pic>
        <p:nvPicPr>
          <p:cNvPr id="4" name="Picture 5"/>
          <p:cNvPicPr>
            <a:picLocks noChangeAspect="1"/>
          </p:cNvPicPr>
          <p:nvPr/>
        </p:nvPicPr>
        <p:blipFill>
          <a:blip r:embed="rId4"/>
          <a:srcRect/>
          <a:stretch>
            <a:fillRect/>
          </a:stretch>
        </p:blipFill>
        <p:spPr bwMode="auto">
          <a:xfrm rot="21177688">
            <a:off x="6791477" y="300642"/>
            <a:ext cx="1266825" cy="1479550"/>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pic>
        <p:nvPicPr>
          <p:cNvPr id="1026" name="Picture 2" descr="http://pdos.csail.mit.edu/rtm/morris200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224" y="211480"/>
            <a:ext cx="2319029" cy="23190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State-of-the-Art Worm Technology</a:t>
            </a:r>
            <a:endParaRPr lang="zh-CN" altLang="en-US" dirty="0"/>
          </a:p>
        </p:txBody>
      </p:sp>
      <p:sp>
        <p:nvSpPr>
          <p:cNvPr id="3" name="内容占位符 2"/>
          <p:cNvSpPr>
            <a:spLocks noGrp="1"/>
          </p:cNvSpPr>
          <p:nvPr>
            <p:ph idx="1"/>
          </p:nvPr>
        </p:nvSpPr>
        <p:spPr>
          <a:xfrm>
            <a:off x="107504" y="1600200"/>
            <a:ext cx="8928992" cy="5257800"/>
          </a:xfrm>
        </p:spPr>
        <p:txBody>
          <a:bodyPr>
            <a:normAutofit fontScale="92500" lnSpcReduction="20000"/>
          </a:bodyPr>
          <a:lstStyle/>
          <a:p>
            <a:r>
              <a:rPr lang="en-US" altLang="zh-CN" b="1" dirty="0">
                <a:latin typeface="Arial" charset="0"/>
                <a:ea typeface="ＭＳ Ｐゴシック" pitchFamily="-65" charset="-128"/>
              </a:rPr>
              <a:t>Multiplatform: </a:t>
            </a:r>
            <a:r>
              <a:rPr lang="en-US" altLang="zh-CN" dirty="0">
                <a:latin typeface="Arial" charset="0"/>
                <a:ea typeface="ＭＳ Ｐゴシック" pitchFamily="-65" charset="-128"/>
              </a:rPr>
              <a:t>attack a variety of platforms, including Windows, Linux, MacOS; or exploit macro supported in popular document types.</a:t>
            </a:r>
          </a:p>
          <a:p>
            <a:r>
              <a:rPr lang="en-US" altLang="zh-CN" b="1" dirty="0">
                <a:latin typeface="Arial" charset="0"/>
                <a:ea typeface="ＭＳ Ｐゴシック" pitchFamily="-65" charset="-128"/>
              </a:rPr>
              <a:t>Multi-exploit: </a:t>
            </a:r>
            <a:r>
              <a:rPr lang="en-US" altLang="zh-CN" dirty="0">
                <a:latin typeface="Arial" charset="0"/>
                <a:ea typeface="ＭＳ Ｐゴシック" pitchFamily="-65" charset="-128"/>
              </a:rPr>
              <a:t>penetrate systems in a variety of ways, using exploits against Web servers, browsers, e-mail, file sharing, and other network-based applications; or via shared media (USB sticks).</a:t>
            </a:r>
          </a:p>
          <a:p>
            <a:r>
              <a:rPr lang="en-US" altLang="zh-CN" b="1" dirty="0">
                <a:latin typeface="Arial" charset="0"/>
                <a:ea typeface="ＭＳ Ｐゴシック" pitchFamily="-65" charset="-128"/>
              </a:rPr>
              <a:t>Fast spreading: </a:t>
            </a:r>
            <a:r>
              <a:rPr lang="en-US" altLang="zh-CN" dirty="0">
                <a:latin typeface="Arial" charset="0"/>
                <a:ea typeface="ＭＳ Ｐゴシック" pitchFamily="-65" charset="-128"/>
              </a:rPr>
              <a:t>optimize the rate of spread of a worm to locate as many vulnerable machines as possible in a short time period.</a:t>
            </a:r>
          </a:p>
          <a:p>
            <a:r>
              <a:rPr lang="en-US" altLang="zh-CN" b="1" dirty="0">
                <a:latin typeface="Arial" charset="0"/>
                <a:ea typeface="ＭＳ Ｐゴシック" pitchFamily="-65" charset="-128"/>
              </a:rPr>
              <a:t>Polymorphic: </a:t>
            </a:r>
            <a:r>
              <a:rPr lang="en-US" altLang="zh-CN" dirty="0">
                <a:latin typeface="Arial" charset="0"/>
                <a:ea typeface="ＭＳ Ｐゴシック" pitchFamily="-65" charset="-128"/>
              </a:rPr>
              <a:t>Each copy of the worm has new code generated on the fly using functionally-equivalent instructions and encryption techniques.</a:t>
            </a:r>
          </a:p>
          <a:p>
            <a:r>
              <a:rPr lang="en-US" altLang="zh-CN" b="1" dirty="0">
                <a:latin typeface="Arial" charset="0"/>
                <a:ea typeface="ＭＳ Ｐゴシック" pitchFamily="-65" charset="-128"/>
              </a:rPr>
              <a:t>Metamorphic: </a:t>
            </a:r>
            <a:r>
              <a:rPr lang="en-US" altLang="zh-CN" dirty="0">
                <a:latin typeface="Arial" charset="0"/>
                <a:ea typeface="ＭＳ Ｐゴシック" pitchFamily="-65" charset="-128"/>
              </a:rPr>
              <a:t>In addition to changing their appearance, change their behavior at different iterations.</a:t>
            </a:r>
          </a:p>
          <a:p>
            <a:r>
              <a:rPr lang="en-US" altLang="zh-CN" b="1" dirty="0">
                <a:latin typeface="Arial" charset="0"/>
                <a:ea typeface="ＭＳ Ｐゴシック" pitchFamily="-65" charset="-128"/>
              </a:rPr>
              <a:t>Transport vehicles: </a:t>
            </a:r>
            <a:r>
              <a:rPr lang="en-US" altLang="zh-CN" dirty="0">
                <a:latin typeface="Arial" charset="0"/>
                <a:ea typeface="ＭＳ Ｐゴシック" pitchFamily="-65" charset="-128"/>
              </a:rPr>
              <a:t>spread a wide variety of malicious payloads, such as distributed denial-of-service bots, rootkits, and spyware.</a:t>
            </a:r>
          </a:p>
          <a:p>
            <a:r>
              <a:rPr lang="en-US" altLang="zh-CN" b="1" dirty="0">
                <a:latin typeface="Arial" charset="0"/>
                <a:ea typeface="ＭＳ Ｐゴシック" pitchFamily="-65" charset="-128"/>
              </a:rPr>
              <a:t>Zero-day exploit</a:t>
            </a:r>
            <a:r>
              <a:rPr lang="en-US" altLang="zh-CN" dirty="0">
                <a:latin typeface="Arial" charset="0"/>
                <a:ea typeface="ＭＳ Ｐゴシック" pitchFamily="-65" charset="-128"/>
              </a:rPr>
              <a:t>: an unknown vulnerability is exploited that is only discovered when the worm is launched.</a:t>
            </a:r>
            <a:endParaRPr lang="en-US" altLang="zh-CN" dirty="0">
              <a:latin typeface="Times New Roman" pitchFamily="-65" charset="0"/>
              <a:ea typeface="ＭＳ Ｐゴシック" pitchFamily="-65" charset="-128"/>
            </a:endParaRPr>
          </a:p>
          <a:p>
            <a:endParaRPr lang="en-US" altLang="zh-CN" dirty="0">
              <a:latin typeface="Arial" charset="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Tree>
    <p:extLst>
      <p:ext uri="{BB962C8B-B14F-4D97-AF65-F5344CB8AC3E}">
        <p14:creationId xmlns:p14="http://schemas.microsoft.com/office/powerpoint/2010/main" val="120669021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en-US" dirty="0"/>
              <a:t>Mobile Code</a:t>
            </a:r>
          </a:p>
        </p:txBody>
      </p:sp>
      <p:sp>
        <p:nvSpPr>
          <p:cNvPr id="3" name="Content Placeholder 2"/>
          <p:cNvSpPr>
            <a:spLocks noGrp="1"/>
          </p:cNvSpPr>
          <p:nvPr>
            <p:ph idx="1"/>
          </p:nvPr>
        </p:nvSpPr>
        <p:spPr>
          <a:xfrm>
            <a:off x="457200" y="2057400"/>
            <a:ext cx="8229600" cy="4191000"/>
          </a:xfrm>
        </p:spPr>
        <p:txBody>
          <a:bodyPr wrap="square" numCol="1" anchor="t" anchorCtr="0" compatLnSpc="1">
            <a:prstTxWarp prst="textNoShape">
              <a:avLst/>
            </a:prstTxWarp>
          </a:bodyPr>
          <a:lstStyle/>
          <a:p>
            <a:pPr eaLnBrk="1" hangingPunct="1"/>
            <a:r>
              <a:rPr lang="en-US" sz="2200" dirty="0">
                <a:solidFill>
                  <a:schemeClr val="tx1"/>
                </a:solidFill>
                <a:effectLst>
                  <a:outerShdw blurRad="38100" dist="38100" dir="2700000" algn="tl">
                    <a:srgbClr val="0064E2"/>
                  </a:outerShdw>
                </a:effectLst>
                <a:ea typeface="ＭＳ Ｐゴシック" pitchFamily="-65" charset="-128"/>
              </a:rPr>
              <a:t>Programs that can be shipped unchanged to a variety of platforms</a:t>
            </a:r>
          </a:p>
          <a:p>
            <a:pPr lvl="1"/>
            <a:r>
              <a:rPr lang="en-US" altLang="zh-CN" dirty="0">
                <a:solidFill>
                  <a:schemeClr val="tx1"/>
                </a:solidFill>
                <a:effectLst>
                  <a:outerShdw blurRad="38100" dist="38100" dir="2700000" algn="tl">
                    <a:srgbClr val="0064E2"/>
                  </a:outerShdw>
                </a:effectLst>
                <a:ea typeface="ＭＳ Ｐゴシック" pitchFamily="-65" charset="-128"/>
              </a:rPr>
              <a:t>Including Java applets, ActiveX, and JavaScript</a:t>
            </a:r>
          </a:p>
          <a:p>
            <a:pPr eaLnBrk="1" hangingPunct="1"/>
            <a:r>
              <a:rPr lang="en-US" sz="2200" dirty="0">
                <a:solidFill>
                  <a:schemeClr val="tx1"/>
                </a:solidFill>
                <a:effectLst>
                  <a:outerShdw blurRad="38100" dist="38100" dir="2700000" algn="tl">
                    <a:srgbClr val="0064E2"/>
                  </a:outerShdw>
                </a:effectLst>
                <a:ea typeface="ＭＳ Ｐゴシック" pitchFamily="-65" charset="-128"/>
              </a:rPr>
              <a:t>Transmitted from a remote system to a local system and then executed on the local system</a:t>
            </a:r>
          </a:p>
          <a:p>
            <a:pPr eaLnBrk="1" hangingPunct="1"/>
            <a:r>
              <a:rPr lang="en-US" sz="2200" dirty="0">
                <a:solidFill>
                  <a:schemeClr val="tx1"/>
                </a:solidFill>
                <a:effectLst>
                  <a:outerShdw blurRad="38100" dist="38100" dir="2700000" algn="tl">
                    <a:srgbClr val="0064E2"/>
                  </a:outerShdw>
                </a:effectLst>
                <a:ea typeface="ＭＳ Ｐゴシック" pitchFamily="-65" charset="-128"/>
              </a:rPr>
              <a:t>Often acts as an enabling mechanism for a virus, worm, or Trojan horse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Drive-By-Downloads</a:t>
            </a:r>
          </a:p>
        </p:txBody>
      </p:sp>
      <p:sp>
        <p:nvSpPr>
          <p:cNvPr id="3" name="Content Placeholder 2"/>
          <p:cNvSpPr>
            <a:spLocks noGrp="1"/>
          </p:cNvSpPr>
          <p:nvPr>
            <p:ph idx="1"/>
          </p:nvPr>
        </p:nvSpPr>
        <p:spPr>
          <a:xfrm>
            <a:off x="457200" y="1752600"/>
            <a:ext cx="8229600" cy="4525963"/>
          </a:xfrm>
        </p:spPr>
        <p:txBody>
          <a:bodyPr wrap="square" numCol="1" anchor="t" anchorCtr="0" compatLnSpc="1">
            <a:prstTxWarp prst="textNoShape">
              <a:avLst/>
            </a:prstTxWarp>
          </a:bodyPr>
          <a:lstStyle/>
          <a:p>
            <a:pPr eaLnBrk="1" hangingPunct="1"/>
            <a:r>
              <a:rPr lang="en-US" dirty="0">
                <a:ea typeface="ＭＳ Ｐゴシック" pitchFamily="-65" charset="-128"/>
              </a:rPr>
              <a:t>Exploits browser vulnerabilities to download and install malware on the system when the user views a Web page controlled by the attacker</a:t>
            </a:r>
          </a:p>
          <a:p>
            <a:pPr lvl="1"/>
            <a:r>
              <a:rPr lang="en-US" dirty="0">
                <a:ea typeface="ＭＳ Ｐゴシック" pitchFamily="-65" charset="-128"/>
              </a:rPr>
              <a:t>does not actively propagate</a:t>
            </a:r>
          </a:p>
        </p:txBody>
      </p:sp>
      <p:pic>
        <p:nvPicPr>
          <p:cNvPr id="60420" name="Picture 26"/>
          <p:cNvPicPr>
            <a:picLocks noChangeAspect="1"/>
          </p:cNvPicPr>
          <p:nvPr/>
        </p:nvPicPr>
        <p:blipFill>
          <a:blip r:embed="rId3"/>
          <a:srcRect/>
          <a:stretch>
            <a:fillRect/>
          </a:stretch>
        </p:blipFill>
        <p:spPr bwMode="auto">
          <a:xfrm>
            <a:off x="5715000" y="4191000"/>
            <a:ext cx="3048000" cy="241935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DbD</a:t>
            </a:r>
            <a:r>
              <a:rPr lang="en-US" altLang="zh-CN" dirty="0"/>
              <a:t> Examples</a:t>
            </a:r>
            <a:endParaRPr lang="zh-CN" altLang="en-US" dirty="0"/>
          </a:p>
        </p:txBody>
      </p:sp>
      <p:sp>
        <p:nvSpPr>
          <p:cNvPr id="3" name="内容占位符 2"/>
          <p:cNvSpPr>
            <a:spLocks noGrp="1"/>
          </p:cNvSpPr>
          <p:nvPr>
            <p:ph idx="1"/>
          </p:nvPr>
        </p:nvSpPr>
        <p:spPr>
          <a:xfrm>
            <a:off x="0" y="1600200"/>
            <a:ext cx="8686800" cy="4997152"/>
          </a:xfrm>
        </p:spPr>
        <p:txBody>
          <a:bodyPr>
            <a:normAutofit/>
          </a:bodyPr>
          <a:lstStyle/>
          <a:p>
            <a:r>
              <a:rPr lang="en-US" altLang="zh-CN" dirty="0">
                <a:solidFill>
                  <a:schemeClr val="tx1"/>
                </a:solidFill>
                <a:latin typeface="Arial" pitchFamily="-110" charset="0"/>
                <a:ea typeface="ＭＳ Ｐゴシック" pitchFamily="-110" charset="-128"/>
                <a:cs typeface="ＭＳ Ｐゴシック" pitchFamily="-110" charset="-128"/>
              </a:rPr>
              <a:t>Watering-hole attacks: </a:t>
            </a:r>
          </a:p>
          <a:p>
            <a:pPr lvl="1"/>
            <a:r>
              <a:rPr lang="en-US" altLang="zh-CN" dirty="0">
                <a:solidFill>
                  <a:schemeClr val="tx1"/>
                </a:solidFill>
                <a:latin typeface="Arial" pitchFamily="-110" charset="0"/>
                <a:ea typeface="ＭＳ Ｐゴシック" pitchFamily="-110" charset="-128"/>
                <a:cs typeface="ＭＳ Ｐゴシック" pitchFamily="-110" charset="-128"/>
              </a:rPr>
              <a:t>The attacker researches their intended victims to identify web sites they are likely to visit, and then scans these sites to identify those with vulnerabilities that allow their compromise with a drive-by-download attack. Then wait for one of their intended victims to visit one of the compromised sites. </a:t>
            </a:r>
          </a:p>
          <a:p>
            <a:pPr lvl="1"/>
            <a:r>
              <a:rPr lang="en-US" altLang="zh-CN" dirty="0">
                <a:solidFill>
                  <a:schemeClr val="tx1"/>
                </a:solidFill>
                <a:latin typeface="Arial" pitchFamily="-110" charset="0"/>
                <a:ea typeface="ＭＳ Ｐゴシック" pitchFamily="-110" charset="-128"/>
                <a:cs typeface="ＭＳ Ｐゴシック" pitchFamily="-110" charset="-128"/>
              </a:rPr>
              <a:t>Their attack code may only infect systems belonging to the target organization, and take no action for other visitors to the site. This greatly increases the likelihood of the site compromise remaining undetected.</a:t>
            </a:r>
          </a:p>
          <a:p>
            <a:r>
              <a:rPr lang="en-US" altLang="zh-CN" dirty="0" err="1">
                <a:solidFill>
                  <a:schemeClr val="tx1"/>
                </a:solidFill>
                <a:latin typeface="Arial" pitchFamily="-110" charset="0"/>
                <a:ea typeface="ＭＳ Ｐゴシック" pitchFamily="-110" charset="-128"/>
                <a:cs typeface="ＭＳ Ｐゴシック" pitchFamily="-110" charset="-128"/>
              </a:rPr>
              <a:t>Malvertising</a:t>
            </a:r>
            <a:r>
              <a:rPr lang="en-US" altLang="zh-CN" dirty="0">
                <a:solidFill>
                  <a:schemeClr val="tx1"/>
                </a:solidFill>
                <a:latin typeface="Arial" pitchFamily="-110" charset="0"/>
                <a:ea typeface="ＭＳ Ｐゴシック" pitchFamily="-110" charset="-128"/>
                <a:cs typeface="ＭＳ Ｐゴシック" pitchFamily="-110" charset="-128"/>
              </a:rPr>
              <a:t>: </a:t>
            </a:r>
          </a:p>
          <a:p>
            <a:pPr lvl="1"/>
            <a:r>
              <a:rPr lang="en-US" altLang="zh-CN" dirty="0">
                <a:solidFill>
                  <a:schemeClr val="tx1"/>
                </a:solidFill>
                <a:latin typeface="Arial" pitchFamily="-110" charset="0"/>
                <a:ea typeface="ＭＳ Ｐゴシック" pitchFamily="-110" charset="-128"/>
                <a:cs typeface="ＭＳ Ｐゴシック" pitchFamily="-110" charset="-128"/>
              </a:rPr>
              <a:t>The attacker pays for advertisements that are likely to be placed on their intended target websites, and incorporate malware in them to infect visitors to sites displaying the ads. </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Tree>
    <p:extLst>
      <p:ext uri="{BB962C8B-B14F-4D97-AF65-F5344CB8AC3E}">
        <p14:creationId xmlns:p14="http://schemas.microsoft.com/office/powerpoint/2010/main" val="132731951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Spam</a:t>
            </a:r>
            <a:endParaRPr lang="zh-CN" altLang="en-US" dirty="0">
              <a:solidFill>
                <a:schemeClr val="tx1"/>
              </a:solidFill>
            </a:endParaRPr>
          </a:p>
        </p:txBody>
      </p:sp>
      <p:sp>
        <p:nvSpPr>
          <p:cNvPr id="3" name="内容占位符 2"/>
          <p:cNvSpPr>
            <a:spLocks noGrp="1"/>
          </p:cNvSpPr>
          <p:nvPr>
            <p:ph idx="1"/>
          </p:nvPr>
        </p:nvSpPr>
        <p:spPr>
          <a:xfrm>
            <a:off x="457200" y="1600200"/>
            <a:ext cx="8363272" cy="4925144"/>
          </a:xfrm>
        </p:spPr>
        <p:txBody>
          <a:bodyPr>
            <a:normAutofit/>
          </a:bodyPr>
          <a:lstStyle/>
          <a:p>
            <a:pPr>
              <a:lnSpc>
                <a:spcPct val="90000"/>
              </a:lnSpc>
            </a:pPr>
            <a:r>
              <a:rPr lang="en-US" altLang="zh-CN" dirty="0">
                <a:latin typeface="Arial" charset="0"/>
                <a:ea typeface="ＭＳ Ｐゴシック" pitchFamily="-65" charset="-128"/>
              </a:rPr>
              <a:t>Spam is a significant carrier of malware. </a:t>
            </a:r>
          </a:p>
          <a:p>
            <a:pPr lvl="1">
              <a:lnSpc>
                <a:spcPct val="90000"/>
              </a:lnSpc>
            </a:pPr>
            <a:r>
              <a:rPr lang="en-US" altLang="zh-CN" dirty="0">
                <a:latin typeface="Arial" charset="0"/>
                <a:ea typeface="ＭＳ Ｐゴシック" pitchFamily="-65" charset="-128"/>
              </a:rPr>
              <a:t>The e-mail may have an attached document, which, if opened, may exploit a software vulnerability to install malware on the user’s system. </a:t>
            </a:r>
          </a:p>
          <a:p>
            <a:pPr lvl="1">
              <a:lnSpc>
                <a:spcPct val="90000"/>
              </a:lnSpc>
            </a:pPr>
            <a:r>
              <a:rPr lang="en-US" altLang="zh-CN" dirty="0">
                <a:latin typeface="Arial" charset="0"/>
                <a:ea typeface="ＭＳ Ｐゴシック" pitchFamily="-65" charset="-128"/>
              </a:rPr>
              <a:t>Or, it may have an attached trojan horse program</a:t>
            </a:r>
          </a:p>
          <a:p>
            <a:pPr>
              <a:lnSpc>
                <a:spcPct val="90000"/>
              </a:lnSpc>
            </a:pPr>
            <a:r>
              <a:rPr lang="en-US" altLang="zh-CN" dirty="0">
                <a:latin typeface="Arial" charset="0"/>
                <a:ea typeface="ＭＳ Ｐゴシック" pitchFamily="-65" charset="-128"/>
              </a:rPr>
              <a:t>It may be used in a phishing attack</a:t>
            </a:r>
          </a:p>
          <a:p>
            <a:pPr lvl="1">
              <a:lnSpc>
                <a:spcPct val="90000"/>
              </a:lnSpc>
            </a:pPr>
            <a:r>
              <a:rPr lang="en-US" altLang="zh-CN" dirty="0">
                <a:latin typeface="Arial" charset="0"/>
                <a:ea typeface="ＭＳ Ｐゴシック" pitchFamily="-65" charset="-128"/>
              </a:rPr>
              <a:t>Directing the user either to a fake Web site that mirrors some legitimate service, such as an online banking site, where it attempts to capture the user’s login and password details; </a:t>
            </a:r>
          </a:p>
          <a:p>
            <a:pPr lvl="1">
              <a:lnSpc>
                <a:spcPct val="90000"/>
              </a:lnSpc>
            </a:pPr>
            <a:r>
              <a:rPr lang="en-US" altLang="zh-CN" dirty="0">
                <a:latin typeface="Arial" charset="0"/>
                <a:ea typeface="ＭＳ Ｐゴシック" pitchFamily="-65" charset="-128"/>
              </a:rPr>
              <a:t>Or to complete some form with personal details to allow the attacker to impersonate the user in an identity theft.</a:t>
            </a:r>
          </a:p>
          <a:p>
            <a:pPr>
              <a:lnSpc>
                <a:spcPct val="90000"/>
              </a:lnSpc>
            </a:pPr>
            <a:r>
              <a:rPr lang="en-US" altLang="zh-CN" dirty="0">
                <a:latin typeface="Arial" charset="0"/>
                <a:ea typeface="ＭＳ Ｐゴシック" pitchFamily="-65" charset="-128"/>
              </a:rPr>
              <a:t>Requires the user’s active choice to click on email attachments, or to permit the installation of some program.</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Tree>
    <p:extLst>
      <p:ext uri="{BB962C8B-B14F-4D97-AF65-F5344CB8AC3E}">
        <p14:creationId xmlns:p14="http://schemas.microsoft.com/office/powerpoint/2010/main" val="3764133577"/>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Trojans</a:t>
            </a:r>
            <a:endParaRPr lang="zh-CN" altLang="en-US" dirty="0">
              <a:solidFill>
                <a:schemeClr val="tx1"/>
              </a:solidFill>
            </a:endParaRPr>
          </a:p>
        </p:txBody>
      </p:sp>
      <p:sp>
        <p:nvSpPr>
          <p:cNvPr id="3" name="内容占位符 2"/>
          <p:cNvSpPr>
            <a:spLocks noGrp="1"/>
          </p:cNvSpPr>
          <p:nvPr>
            <p:ph idx="1"/>
          </p:nvPr>
        </p:nvSpPr>
        <p:spPr>
          <a:xfrm>
            <a:off x="457200" y="1600200"/>
            <a:ext cx="8229600" cy="4925144"/>
          </a:xfrm>
        </p:spPr>
        <p:txBody>
          <a:bodyPr>
            <a:normAutofit lnSpcReduction="10000"/>
          </a:bodyPr>
          <a:lstStyle/>
          <a:p>
            <a:pPr>
              <a:lnSpc>
                <a:spcPct val="90000"/>
              </a:lnSpc>
            </a:pPr>
            <a:r>
              <a:rPr lang="en-US" altLang="zh-CN" dirty="0">
                <a:latin typeface="Arial" charset="0"/>
                <a:ea typeface="ＭＳ Ｐゴシック" pitchFamily="-65" charset="-128"/>
              </a:rPr>
              <a:t>A Trojan horse is a useful program containing hidden code that, when invoked, performs some unwanted or harmful function.</a:t>
            </a:r>
          </a:p>
          <a:p>
            <a:pPr lvl="1">
              <a:lnSpc>
                <a:spcPct val="90000"/>
              </a:lnSpc>
            </a:pPr>
            <a:r>
              <a:rPr lang="en-US" altLang="zh-CN" dirty="0">
                <a:latin typeface="Arial" charset="0"/>
                <a:ea typeface="ＭＳ Ｐゴシック" pitchFamily="-65" charset="-128"/>
              </a:rPr>
              <a:t>For example, a Trojan horse program can scan the user’s files for the desired sensitive information and send a copy of it to the attacker. </a:t>
            </a:r>
          </a:p>
          <a:p>
            <a:pPr lvl="1">
              <a:lnSpc>
                <a:spcPct val="90000"/>
              </a:lnSpc>
            </a:pPr>
            <a:r>
              <a:rPr lang="en-US" altLang="zh-CN" dirty="0">
                <a:latin typeface="Arial" charset="0"/>
                <a:ea typeface="ＭＳ Ｐゴシック" pitchFamily="-65" charset="-128"/>
              </a:rPr>
              <a:t>The Trojan horse program may be bundled with a game or useful utility program, and made available on a software distribution site or app store. </a:t>
            </a:r>
          </a:p>
          <a:p>
            <a:pPr>
              <a:lnSpc>
                <a:spcPct val="90000"/>
              </a:lnSpc>
            </a:pPr>
            <a:r>
              <a:rPr lang="en-US" altLang="zh-CN" dirty="0">
                <a:latin typeface="Arial" charset="0"/>
                <a:ea typeface="ＭＳ Ｐゴシック" pitchFamily="-65" charset="-128"/>
              </a:rPr>
              <a:t>Three models:</a:t>
            </a:r>
          </a:p>
          <a:p>
            <a:pPr lvl="1">
              <a:lnSpc>
                <a:spcPct val="90000"/>
              </a:lnSpc>
            </a:pPr>
            <a:r>
              <a:rPr lang="en-US" altLang="zh-CN" sz="1900" dirty="0">
                <a:latin typeface="Arial" charset="0"/>
                <a:ea typeface="ＭＳ Ｐゴシック" pitchFamily="-65" charset="-128"/>
              </a:rPr>
              <a:t>Continuing to perform the function of the original program and additionally performing a separate malicious activity</a:t>
            </a:r>
          </a:p>
          <a:p>
            <a:pPr lvl="1">
              <a:lnSpc>
                <a:spcPct val="90000"/>
              </a:lnSpc>
            </a:pPr>
            <a:r>
              <a:rPr lang="en-US" altLang="zh-CN" sz="1900" dirty="0">
                <a:latin typeface="Arial" charset="0"/>
                <a:ea typeface="ＭＳ Ｐゴシック" pitchFamily="-65" charset="-128"/>
              </a:rPr>
              <a:t>Continuing to perform the function of the original program but modifying the function to perform malicious activity (e.g., a Trojan horse version of a login program that collects passwords) or to hides other malicious activity (e.g., a Trojan horse version of a process listing program that does not display certain processes that are malicious)</a:t>
            </a:r>
          </a:p>
          <a:p>
            <a:pPr lvl="1">
              <a:lnSpc>
                <a:spcPct val="90000"/>
              </a:lnSpc>
            </a:pPr>
            <a:r>
              <a:rPr lang="en-US" altLang="zh-CN" sz="1900" dirty="0">
                <a:latin typeface="Arial" charset="0"/>
                <a:ea typeface="ＭＳ Ｐゴシック" pitchFamily="-65" charset="-128"/>
              </a:rPr>
              <a:t>Performing a malicious function that completely replaces the function of the original program</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Tree>
    <p:extLst>
      <p:ext uri="{BB962C8B-B14F-4D97-AF65-F5344CB8AC3E}">
        <p14:creationId xmlns:p14="http://schemas.microsoft.com/office/powerpoint/2010/main" val="124241169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600200"/>
          </a:xfrm>
        </p:spPr>
        <p:txBody>
          <a:bodyPr/>
          <a:lstStyle/>
          <a:p>
            <a:r>
              <a:rPr kumimoji="1" lang="en-GB" altLang="zh-CN"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Classification of Malware</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467544" y="1916832"/>
            <a:ext cx="8229600" cy="4813995"/>
          </a:xfrm>
        </p:spPr>
        <p:txBody>
          <a:bodyPr>
            <a:normAutofit/>
          </a:bodyPr>
          <a:lstStyle/>
          <a:p>
            <a:r>
              <a:rPr lang="en-US" sz="2800" dirty="0"/>
              <a:t>Malware can be classified by how it spreads or propagates to reach the desired targets</a:t>
            </a:r>
          </a:p>
          <a:p>
            <a:r>
              <a:rPr lang="en-US" sz="2800" dirty="0"/>
              <a:t>Need for host program:</a:t>
            </a:r>
          </a:p>
          <a:p>
            <a:pPr lvl="1"/>
            <a:r>
              <a:rPr lang="en-US" sz="1800" dirty="0"/>
              <a:t>Those that need a host  program (parasitic code such as viruses)</a:t>
            </a:r>
          </a:p>
          <a:p>
            <a:pPr lvl="1"/>
            <a:r>
              <a:rPr lang="en-US" sz="1800" dirty="0"/>
              <a:t>Those that are independent, self-contained programs (worms, trojans, and bots)</a:t>
            </a:r>
          </a:p>
          <a:p>
            <a:r>
              <a:rPr lang="en-US" sz="2800" dirty="0"/>
              <a:t>Self-replication</a:t>
            </a:r>
          </a:p>
          <a:p>
            <a:pPr lvl="1"/>
            <a:r>
              <a:rPr lang="en-US" sz="1800" dirty="0"/>
              <a:t>Those that do not replicate themselves (trojans and spam e-mail)</a:t>
            </a:r>
          </a:p>
          <a:p>
            <a:pPr lvl="1"/>
            <a:r>
              <a:rPr lang="en-US" sz="1800" dirty="0"/>
              <a:t>Those that replicate </a:t>
            </a:r>
            <a:r>
              <a:rPr lang="en-US" altLang="zh-CN" sz="1800" dirty="0"/>
              <a:t>themselves </a:t>
            </a:r>
            <a:r>
              <a:rPr lang="en-US" sz="1800" dirty="0"/>
              <a:t>(viruses and worms)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extLst>
      <p:ext uri="{BB962C8B-B14F-4D97-AF65-F5344CB8AC3E}">
        <p14:creationId xmlns:p14="http://schemas.microsoft.com/office/powerpoint/2010/main" val="496821330"/>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Payloads</a:t>
            </a:r>
            <a:endParaRPr lang="zh-CN" altLang="en-US" dirty="0"/>
          </a:p>
        </p:txBody>
      </p:sp>
      <p:sp>
        <p:nvSpPr>
          <p:cNvPr id="3" name="内容占位符 2"/>
          <p:cNvSpPr>
            <a:spLocks noGrp="1"/>
          </p:cNvSpPr>
          <p:nvPr>
            <p:ph idx="1"/>
          </p:nvPr>
        </p:nvSpPr>
        <p:spPr/>
        <p:txBody>
          <a:bodyPr>
            <a:normAutofit/>
          </a:bodyPr>
          <a:lstStyle/>
          <a:p>
            <a:r>
              <a:rPr lang="en-US" altLang="zh-CN" sz="2800" dirty="0"/>
              <a:t>System Corruption</a:t>
            </a:r>
          </a:p>
          <a:p>
            <a:pPr lvl="1"/>
            <a:r>
              <a:rPr lang="en-US" altLang="zh-CN" sz="1800" dirty="0"/>
              <a:t>Data Destruction, Real-World Damage, Logic Bomb</a:t>
            </a:r>
          </a:p>
          <a:p>
            <a:r>
              <a:rPr lang="en-US" altLang="zh-CN" sz="2800" dirty="0"/>
              <a:t>Attack Agent</a:t>
            </a:r>
          </a:p>
          <a:p>
            <a:pPr lvl="1"/>
            <a:r>
              <a:rPr lang="en-US" altLang="zh-CN" sz="1800" dirty="0"/>
              <a:t>Zombie, Bot</a:t>
            </a:r>
          </a:p>
          <a:p>
            <a:r>
              <a:rPr lang="en-US" altLang="zh-CN" sz="2800" dirty="0"/>
              <a:t>Information theft </a:t>
            </a:r>
          </a:p>
          <a:p>
            <a:pPr lvl="1"/>
            <a:r>
              <a:rPr lang="en-US" altLang="zh-CN" sz="1800" dirty="0" err="1"/>
              <a:t>Keyloggers</a:t>
            </a:r>
            <a:r>
              <a:rPr lang="en-US" altLang="zh-CN" sz="1800" dirty="0"/>
              <a:t>, Phishing, Spyware</a:t>
            </a:r>
          </a:p>
          <a:p>
            <a:r>
              <a:rPr lang="en-US" altLang="zh-CN" sz="2800" dirty="0" err="1"/>
              <a:t>Stealthing</a:t>
            </a:r>
            <a:r>
              <a:rPr lang="en-US" altLang="zh-CN" sz="2800" dirty="0"/>
              <a:t> </a:t>
            </a:r>
          </a:p>
          <a:p>
            <a:pPr lvl="1"/>
            <a:r>
              <a:rPr lang="en-US" altLang="zh-CN" sz="1800" dirty="0"/>
              <a:t>Backdoors, rootkits</a:t>
            </a:r>
            <a:endParaRPr lang="zh-CN" altLang="en-US" sz="1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244043207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Payload -</a:t>
            </a:r>
            <a:b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br>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System </a:t>
            </a:r>
            <a:r>
              <a:rPr lang="en-US" sz="4300" dirty="0">
                <a:ln w="18415" cmpd="sng">
                  <a:solidFill>
                    <a:srgbClr val="FFFFFF"/>
                  </a:solidFill>
                  <a:prstDash val="solid"/>
                </a:ln>
                <a:solidFill>
                  <a:srgbClr val="FFFFFF"/>
                </a:solidFill>
                <a:effectLst/>
                <a:ea typeface="ＭＳ Ｐゴシック" pitchFamily="-65" charset="-128"/>
              </a:rPr>
              <a:t>Corruption</a:t>
            </a:r>
          </a:p>
        </p:txBody>
      </p:sp>
      <p:sp>
        <p:nvSpPr>
          <p:cNvPr id="3" name="Content Placeholder 2"/>
          <p:cNvSpPr>
            <a:spLocks noGrp="1"/>
          </p:cNvSpPr>
          <p:nvPr>
            <p:ph idx="1"/>
          </p:nvPr>
        </p:nvSpPr>
        <p:spPr>
          <a:xfrm>
            <a:off x="457200" y="1484784"/>
            <a:ext cx="8229600" cy="5373216"/>
          </a:xfrm>
        </p:spPr>
        <p:txBody>
          <a:bodyPr wrap="square" numCol="1" anchor="t" anchorCtr="0" compatLnSpc="1">
            <a:prstTxWarp prst="textNoShape">
              <a:avLst/>
            </a:prstTxWarp>
            <a:normAutofit fontScale="92500" lnSpcReduction="10000"/>
          </a:bodyPr>
          <a:lstStyle/>
          <a:p>
            <a:r>
              <a:rPr lang="en-US" altLang="zh-CN" sz="2800" dirty="0"/>
              <a:t>Data Destruction</a:t>
            </a:r>
          </a:p>
          <a:p>
            <a:pPr lvl="1"/>
            <a:r>
              <a:rPr lang="en-US" sz="2000" dirty="0">
                <a:ea typeface="ＭＳ Ｐゴシック" pitchFamily="-65" charset="-128"/>
              </a:rPr>
              <a:t>Corrupts or encrypts the file system</a:t>
            </a:r>
          </a:p>
          <a:p>
            <a:pPr eaLnBrk="1" hangingPunct="1"/>
            <a:r>
              <a:rPr lang="en-US" sz="2800" dirty="0">
                <a:ea typeface="ＭＳ Ｐゴシック" pitchFamily="-65" charset="-128"/>
              </a:rPr>
              <a:t>Real-world damage</a:t>
            </a:r>
          </a:p>
          <a:p>
            <a:pPr lvl="1"/>
            <a:r>
              <a:rPr lang="en-US" sz="2000" dirty="0">
                <a:ea typeface="ＭＳ Ｐゴシック" pitchFamily="-65" charset="-128"/>
              </a:rPr>
              <a:t>Causes damage to physical equipment</a:t>
            </a:r>
          </a:p>
          <a:p>
            <a:pPr lvl="2"/>
            <a:r>
              <a:rPr lang="en-US" sz="2000" dirty="0" err="1">
                <a:ea typeface="ＭＳ Ｐゴシック" pitchFamily="-65" charset="-128"/>
              </a:rPr>
              <a:t>Stuxnet</a:t>
            </a:r>
            <a:r>
              <a:rPr lang="en-US" sz="2000" dirty="0">
                <a:ea typeface="ＭＳ Ｐゴシック" pitchFamily="-65" charset="-128"/>
              </a:rPr>
              <a:t> worm </a:t>
            </a:r>
            <a:r>
              <a:rPr lang="en-US" sz="1800" dirty="0">
                <a:ea typeface="ＭＳ Ｐゴシック" pitchFamily="-65" charset="-128"/>
              </a:rPr>
              <a:t>targets specific industrial control system software</a:t>
            </a:r>
          </a:p>
          <a:p>
            <a:pPr lvl="1"/>
            <a:r>
              <a:rPr lang="en-US" sz="2000" dirty="0">
                <a:ea typeface="ＭＳ Ｐゴシック" pitchFamily="-65" charset="-128"/>
              </a:rPr>
              <a:t>Serious concerns about using sophisticated targeted malware for  industrial sabotage</a:t>
            </a:r>
          </a:p>
          <a:p>
            <a:r>
              <a:rPr lang="en-US" sz="3600" dirty="0">
                <a:ea typeface="ＭＳ Ｐゴシック" pitchFamily="-65" charset="-128"/>
                <a:cs typeface="ＭＳ Ｐゴシック" pitchFamily="-110" charset="-128"/>
              </a:rPr>
              <a:t>Logic bomb</a:t>
            </a:r>
          </a:p>
          <a:p>
            <a:pPr lvl="1"/>
            <a:r>
              <a:rPr lang="en-US" sz="2000" dirty="0">
                <a:ea typeface="ＭＳ Ｐゴシック" pitchFamily="-65" charset="-128"/>
              </a:rPr>
              <a:t>Code embedded in the malware that is set to “explode” when certain trigger conditions are met</a:t>
            </a:r>
          </a:p>
          <a:p>
            <a:pPr lvl="1"/>
            <a:r>
              <a:rPr lang="en-US" sz="2000" dirty="0">
                <a:ea typeface="ＭＳ Ｐゴシック" pitchFamily="-65" charset="-128"/>
              </a:rPr>
              <a:t>Example trigger conditions include: presence or absence of certain files or devices on the system, a particular day of the week or date, a particular version or configuration of some software, or a particular user running the application.</a:t>
            </a:r>
          </a:p>
          <a:p>
            <a:pPr lvl="2"/>
            <a:r>
              <a:rPr lang="en-US" sz="2000" dirty="0">
                <a:ea typeface="ＭＳ Ｐゴシック" pitchFamily="-65" charset="-128"/>
              </a:rPr>
              <a:t>e.g.,  if I am deleted from the Payroll Table, encrypt hard disk()</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67544" y="188640"/>
            <a:ext cx="8229600" cy="1600200"/>
          </a:xfrm>
        </p:spPr>
        <p:txBody>
          <a:bodyPr wrap="square" numCol="1" anchorCtr="0" compatLnSpc="1">
            <a:prstTxWarp prst="textNoShape">
              <a:avLst/>
            </a:prstTxWarp>
            <a:normAutofit/>
          </a:bodyPr>
          <a:lstStyle/>
          <a:p>
            <a:pPr eaLnBrk="1" hangingPunct="1"/>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Payload – Attack Agents</a:t>
            </a:r>
            <a:b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br>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Bots</a:t>
            </a:r>
          </a:p>
        </p:txBody>
      </p:sp>
      <p:sp>
        <p:nvSpPr>
          <p:cNvPr id="253955" name="Rectangle 3"/>
          <p:cNvSpPr>
            <a:spLocks noGrp="1" noChangeArrowheads="1"/>
          </p:cNvSpPr>
          <p:nvPr>
            <p:ph idx="1"/>
          </p:nvPr>
        </p:nvSpPr>
        <p:spPr>
          <a:xfrm>
            <a:off x="457200" y="2057400"/>
            <a:ext cx="8229600" cy="4572000"/>
          </a:xfrm>
        </p:spPr>
        <p:txBody>
          <a:bodyPr wrap="square" numCol="1" anchor="t" anchorCtr="0" compatLnSpc="1">
            <a:prstTxWarp prst="textNoShape">
              <a:avLst/>
            </a:prstTxWarp>
            <a:normAutofit/>
          </a:bodyPr>
          <a:lstStyle/>
          <a:p>
            <a:pPr eaLnBrk="1" hangingPunct="1">
              <a:lnSpc>
                <a:spcPct val="70000"/>
              </a:lnSpc>
              <a:spcAft>
                <a:spcPts val="600"/>
              </a:spcAft>
              <a:buClr>
                <a:schemeClr val="accent1"/>
              </a:buClr>
            </a:pPr>
            <a:r>
              <a:rPr lang="en-US" sz="2800" dirty="0">
                <a:ea typeface="ＭＳ Ｐゴシック" pitchFamily="-65" charset="-128"/>
              </a:rPr>
              <a:t>Takes over another Internet attached computer and uses that computer to launch or manage attacks</a:t>
            </a:r>
          </a:p>
          <a:p>
            <a:pPr eaLnBrk="1" hangingPunct="1">
              <a:lnSpc>
                <a:spcPct val="70000"/>
              </a:lnSpc>
              <a:spcAft>
                <a:spcPts val="600"/>
              </a:spcAft>
              <a:buClr>
                <a:schemeClr val="accent1"/>
              </a:buClr>
            </a:pPr>
            <a:r>
              <a:rPr lang="en-US" sz="2800" i="1" dirty="0">
                <a:ea typeface="ＭＳ Ｐゴシック" pitchFamily="-65" charset="-128"/>
              </a:rPr>
              <a:t>Botnet</a:t>
            </a:r>
            <a:r>
              <a:rPr lang="en-US" sz="2800" dirty="0">
                <a:ea typeface="ＭＳ Ｐゴシック" pitchFamily="-65" charset="-128"/>
              </a:rPr>
              <a:t> - collection of bots capable of acting in a coordinated manner</a:t>
            </a:r>
          </a:p>
          <a:p>
            <a:pPr>
              <a:lnSpc>
                <a:spcPct val="70000"/>
              </a:lnSpc>
              <a:spcAft>
                <a:spcPts val="600"/>
              </a:spcAft>
              <a:buClr>
                <a:schemeClr val="accent1"/>
              </a:buClr>
            </a:pPr>
            <a:r>
              <a:rPr lang="en-US" sz="2800" dirty="0">
                <a:ea typeface="ＭＳ Ｐゴシック" pitchFamily="-65" charset="-128"/>
              </a:rPr>
              <a:t>Di</a:t>
            </a:r>
            <a:r>
              <a:rPr lang="en-US" altLang="zh-CN" sz="2800" dirty="0">
                <a:ea typeface="ＭＳ Ｐゴシック" pitchFamily="-65" charset="-128"/>
              </a:rPr>
              <a:t>fferences between</a:t>
            </a:r>
            <a:r>
              <a:rPr lang="en-US" sz="2800" dirty="0">
                <a:ea typeface="ＭＳ Ｐゴシック" pitchFamily="-65" charset="-128"/>
              </a:rPr>
              <a:t> a bot and a worm </a:t>
            </a:r>
          </a:p>
          <a:p>
            <a:pPr lvl="1">
              <a:lnSpc>
                <a:spcPct val="70000"/>
              </a:lnSpc>
              <a:spcAft>
                <a:spcPts val="600"/>
              </a:spcAft>
              <a:buClr>
                <a:schemeClr val="accent1"/>
              </a:buClr>
            </a:pPr>
            <a:r>
              <a:rPr lang="en-US" sz="2000" dirty="0">
                <a:ea typeface="ＭＳ Ｐゴシック" pitchFamily="-65" charset="-128"/>
              </a:rPr>
              <a:t>Worm propagates itself and activates itself</a:t>
            </a:r>
          </a:p>
          <a:p>
            <a:pPr lvl="1">
              <a:lnSpc>
                <a:spcPct val="70000"/>
              </a:lnSpc>
              <a:spcAft>
                <a:spcPts val="600"/>
              </a:spcAft>
              <a:buClr>
                <a:schemeClr val="accent1"/>
              </a:buClr>
            </a:pPr>
            <a:r>
              <a:rPr lang="en-US" sz="2000" dirty="0">
                <a:ea typeface="ＭＳ Ｐゴシック" pitchFamily="-65" charset="-128"/>
              </a:rPr>
              <a:t>Bot is controlled from some central command-and-control facility</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Payload – Information Theft </a:t>
            </a:r>
            <a:r>
              <a:rPr lang="en-US" altLang="zh-CN"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a:t>
            </a:r>
            <a:b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br>
            <a:r>
              <a:rPr lang="en-US" sz="4300" dirty="0" err="1">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Keylogger</a:t>
            </a:r>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 and Spyware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2614671"/>
              </p:ext>
            </p:extLst>
          </p:nvPr>
        </p:nvGraphicFramePr>
        <p:xfrm>
          <a:off x="457200" y="19050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600200"/>
          </a:xfrm>
        </p:spPr>
        <p:txBody>
          <a:bodyPr wrap="square" numCol="1" anchorCtr="0" compatLnSpc="1">
            <a:prstTxWarp prst="textNoShape">
              <a:avLst/>
            </a:prstTxWarp>
            <a:normAutofit/>
          </a:bodyPr>
          <a:lstStyle/>
          <a:p>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Payload – Information Theft </a:t>
            </a:r>
            <a:r>
              <a:rPr lang="en-US" altLang="zh-CN"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a:t>
            </a:r>
            <a:b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br>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Phishing</a:t>
            </a:r>
          </a:p>
        </p:txBody>
      </p:sp>
      <p:sp>
        <p:nvSpPr>
          <p:cNvPr id="3" name="Content Placeholder 2"/>
          <p:cNvSpPr>
            <a:spLocks noGrp="1"/>
          </p:cNvSpPr>
          <p:nvPr>
            <p:ph sz="half" idx="2"/>
          </p:nvPr>
        </p:nvSpPr>
        <p:spPr>
          <a:xfrm>
            <a:off x="107504" y="1905000"/>
            <a:ext cx="4536504" cy="4953000"/>
          </a:xfrm>
        </p:spPr>
        <p:txBody>
          <a:bodyPr wrap="square" numCol="1" anchor="t" anchorCtr="0" compatLnSpc="1">
            <a:prstTxWarp prst="textNoShape">
              <a:avLst/>
            </a:prstTxWarp>
            <a:normAutofit/>
          </a:bodyPr>
          <a:lstStyle/>
          <a:p>
            <a:pPr marL="342900" lvl="2" indent="-342900">
              <a:spcBef>
                <a:spcPts val="2000"/>
              </a:spcBef>
              <a:spcAft>
                <a:spcPts val="600"/>
              </a:spcAft>
            </a:pPr>
            <a:r>
              <a:rPr lang="en-US" sz="2000" dirty="0">
                <a:ea typeface="ＭＳ Ｐゴシック" pitchFamily="-65" charset="-128"/>
              </a:rPr>
              <a:t>Exploits social engineering to leverage the user’s trust by masquerading as communication from a trusted source</a:t>
            </a:r>
          </a:p>
          <a:p>
            <a:pPr lvl="2">
              <a:spcBef>
                <a:spcPts val="1008"/>
              </a:spcBef>
              <a:spcAft>
                <a:spcPts val="600"/>
              </a:spcAft>
              <a:buClr>
                <a:schemeClr val="accent2"/>
              </a:buClr>
            </a:pPr>
            <a:r>
              <a:rPr lang="en-US" sz="1800" dirty="0">
                <a:ea typeface="ＭＳ Ｐゴシック" pitchFamily="-65" charset="-128"/>
              </a:rPr>
              <a:t>Include a URL in a spam e-mail that links to a fake Web site that mimics the login page of a banking site</a:t>
            </a:r>
          </a:p>
        </p:txBody>
      </p:sp>
      <p:sp>
        <p:nvSpPr>
          <p:cNvPr id="12" name="Content Placeholder 11"/>
          <p:cNvSpPr>
            <a:spLocks noGrp="1"/>
          </p:cNvSpPr>
          <p:nvPr>
            <p:ph sz="quarter" idx="13"/>
          </p:nvPr>
        </p:nvSpPr>
        <p:spPr>
          <a:xfrm>
            <a:off x="4499992" y="1988840"/>
            <a:ext cx="4392488" cy="4618856"/>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pPr>
            <a:r>
              <a:rPr lang="en-US" sz="2200" dirty="0">
                <a:ea typeface="ＭＳ Ｐゴシック" pitchFamily="-65" charset="-128"/>
              </a:rPr>
              <a:t>Spear-phishing</a:t>
            </a:r>
          </a:p>
          <a:p>
            <a:pPr lvl="2" eaLnBrk="1" hangingPunct="1">
              <a:lnSpc>
                <a:spcPct val="80000"/>
              </a:lnSpc>
              <a:spcBef>
                <a:spcPts val="1008"/>
              </a:spcBef>
              <a:buClr>
                <a:schemeClr val="accent2"/>
              </a:buClr>
            </a:pPr>
            <a:r>
              <a:rPr lang="en-US" sz="1900" dirty="0">
                <a:ea typeface="ＭＳ Ｐゴシック" pitchFamily="-65" charset="-128"/>
              </a:rPr>
              <a:t>Recipients are carefully researched by the attacker</a:t>
            </a:r>
          </a:p>
          <a:p>
            <a:pPr lvl="2" eaLnBrk="1" hangingPunct="1">
              <a:lnSpc>
                <a:spcPct val="80000"/>
              </a:lnSpc>
              <a:spcBef>
                <a:spcPts val="1008"/>
              </a:spcBef>
              <a:buClr>
                <a:schemeClr val="accent2"/>
              </a:buClr>
            </a:pPr>
            <a:r>
              <a:rPr lang="en-US" sz="1900" dirty="0">
                <a:ea typeface="ＭＳ Ｐゴシック" pitchFamily="-65" charset="-128"/>
              </a:rPr>
              <a:t>E-mail is crafted to specifically suit its                                              recipient, often quoting a range of information                                           to convince him of its authenticity</a:t>
            </a:r>
          </a:p>
          <a:p>
            <a:pPr>
              <a:lnSpc>
                <a:spcPct val="80000"/>
              </a:lnSpc>
            </a:pPr>
            <a:endParaRPr lang="en-US" sz="1900" dirty="0">
              <a:effectLst>
                <a:outerShdw blurRad="38100" dist="38100" dir="2700000" algn="tl">
                  <a:srgbClr val="0064E2"/>
                </a:outerShdw>
              </a:effectLst>
              <a:ea typeface="ＭＳ Ｐゴシック" pitchFamily="-65" charset="-128"/>
            </a:endParaRPr>
          </a:p>
        </p:txBody>
      </p:sp>
      <p:pic>
        <p:nvPicPr>
          <p:cNvPr id="74757" name="Picture 5"/>
          <p:cNvPicPr>
            <a:picLocks noChangeAspect="1"/>
          </p:cNvPicPr>
          <p:nvPr/>
        </p:nvPicPr>
        <p:blipFill>
          <a:blip r:embed="rId3"/>
          <a:srcRect/>
          <a:stretch>
            <a:fillRect/>
          </a:stretch>
        </p:blipFill>
        <p:spPr bwMode="auto">
          <a:xfrm>
            <a:off x="7596336" y="764704"/>
            <a:ext cx="1349375" cy="963613"/>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sz="4300" dirty="0">
                <a:solidFill>
                  <a:schemeClr val="accent6">
                    <a:lumMod val="40000"/>
                    <a:lumOff val="60000"/>
                  </a:schemeClr>
                </a:solidFill>
                <a:effectLst/>
                <a:ea typeface="ＭＳ Ｐゴシック" pitchFamily="-65" charset="-128"/>
              </a:rPr>
              <a:t>Payload – </a:t>
            </a:r>
            <a:r>
              <a:rPr lang="en-US" sz="4300" dirty="0" err="1">
                <a:solidFill>
                  <a:schemeClr val="accent6">
                    <a:lumMod val="40000"/>
                    <a:lumOff val="60000"/>
                  </a:schemeClr>
                </a:solidFill>
                <a:effectLst/>
                <a:ea typeface="ＭＳ Ｐゴシック" pitchFamily="-65" charset="-128"/>
              </a:rPr>
              <a:t>Stealthing</a:t>
            </a:r>
            <a:r>
              <a:rPr lang="en-US" sz="4300" dirty="0">
                <a:solidFill>
                  <a:schemeClr val="accent6">
                    <a:lumMod val="40000"/>
                    <a:lumOff val="60000"/>
                  </a:schemeClr>
                </a:solidFill>
                <a:effectLst/>
                <a:ea typeface="ＭＳ Ｐゴシック" pitchFamily="-65" charset="-128"/>
              </a:rPr>
              <a:t> </a:t>
            </a:r>
            <a:r>
              <a:rPr lang="en-US" altLang="zh-CN" sz="4300" dirty="0">
                <a:solidFill>
                  <a:schemeClr val="accent6">
                    <a:lumMod val="40000"/>
                    <a:lumOff val="60000"/>
                  </a:schemeClr>
                </a:solidFill>
                <a:effectLst/>
                <a:ea typeface="ＭＳ Ｐゴシック" pitchFamily="-65" charset="-128"/>
              </a:rPr>
              <a:t>–</a:t>
            </a:r>
            <a:br>
              <a:rPr lang="en-US" sz="4300" dirty="0">
                <a:solidFill>
                  <a:schemeClr val="accent6">
                    <a:lumMod val="40000"/>
                    <a:lumOff val="60000"/>
                  </a:schemeClr>
                </a:solidFill>
                <a:effectLst/>
                <a:ea typeface="ＭＳ Ｐゴシック" pitchFamily="-65" charset="-128"/>
              </a:rPr>
            </a:br>
            <a:r>
              <a:rPr lang="en-US" sz="4300" dirty="0">
                <a:solidFill>
                  <a:schemeClr val="accent6">
                    <a:lumMod val="40000"/>
                    <a:lumOff val="60000"/>
                  </a:schemeClr>
                </a:solidFill>
                <a:effectLst/>
                <a:ea typeface="ＭＳ Ｐゴシック" pitchFamily="-65" charset="-128"/>
              </a:rPr>
              <a:t>Backdoor</a:t>
            </a:r>
          </a:p>
        </p:txBody>
      </p:sp>
      <p:sp>
        <p:nvSpPr>
          <p:cNvPr id="3" name="Content Placeholder 2"/>
          <p:cNvSpPr>
            <a:spLocks noGrp="1"/>
          </p:cNvSpPr>
          <p:nvPr>
            <p:ph idx="1"/>
          </p:nvPr>
        </p:nvSpPr>
        <p:spPr>
          <a:xfrm>
            <a:off x="467544" y="1844824"/>
            <a:ext cx="8229600" cy="4525963"/>
          </a:xfrm>
        </p:spPr>
        <p:txBody>
          <a:bodyPr wrap="square" numCol="1" anchor="t" anchorCtr="0" compatLnSpc="1">
            <a:prstTxWarp prst="textNoShape">
              <a:avLst/>
            </a:prstTxWarp>
            <a:normAutofit/>
          </a:bodyPr>
          <a:lstStyle/>
          <a:p>
            <a:pPr eaLnBrk="1" hangingPunct="1"/>
            <a:r>
              <a:rPr lang="en-US" sz="2800" dirty="0">
                <a:ea typeface="ＭＳ Ｐゴシック" pitchFamily="-65" charset="-128"/>
              </a:rPr>
              <a:t>Secret entry point into a program allowing the attacker to gain access and bypass the security access procedures</a:t>
            </a:r>
          </a:p>
          <a:p>
            <a:pPr lvl="1"/>
            <a:r>
              <a:rPr lang="en-US" altLang="zh-CN" sz="1800" i="1" dirty="0">
                <a:ea typeface="ＭＳ Ｐゴシック" pitchFamily="-65" charset="-128"/>
              </a:rPr>
              <a:t>Maintenance hook </a:t>
            </a:r>
            <a:r>
              <a:rPr lang="en-US" altLang="zh-CN" sz="1800" dirty="0">
                <a:ea typeface="ＭＳ Ｐゴシック" pitchFamily="-65" charset="-128"/>
              </a:rPr>
              <a:t>is a backdoor used by Programmers to debug and test programs</a:t>
            </a:r>
          </a:p>
          <a:p>
            <a:pPr lvl="2"/>
            <a:r>
              <a:rPr lang="en-US" sz="1800" dirty="0">
                <a:ea typeface="ＭＳ Ｐゴシック" pitchFamily="-65" charset="-128"/>
              </a:rPr>
              <a:t>e.g., if username is “133t h4ck0r” return LOGIN_SUCCESS;</a:t>
            </a:r>
          </a:p>
          <a:p>
            <a:pPr lvl="1"/>
            <a:r>
              <a:rPr lang="en-US" altLang="zh-CN" sz="1800" dirty="0">
                <a:ea typeface="ＭＳ Ｐゴシック" pitchFamily="-65" charset="-128"/>
              </a:rPr>
              <a:t>Can also be implemented as a network service listening on some non-standard port that the attacker can connect to and issue commands to be run on the system.</a:t>
            </a:r>
          </a:p>
          <a:p>
            <a:pPr lvl="1"/>
            <a:endParaRPr lang="en-US" sz="1800" dirty="0">
              <a:ea typeface="ＭＳ Ｐゴシック" pitchFamily="-65" charset="-128"/>
            </a:endParaRPr>
          </a:p>
        </p:txBody>
      </p:sp>
      <p:pic>
        <p:nvPicPr>
          <p:cNvPr id="76804" name="Picture 3"/>
          <p:cNvPicPr>
            <a:picLocks noChangeAspect="1"/>
          </p:cNvPicPr>
          <p:nvPr/>
        </p:nvPicPr>
        <p:blipFill>
          <a:blip r:embed="rId3"/>
          <a:srcRect/>
          <a:stretch>
            <a:fillRect/>
          </a:stretch>
        </p:blipFill>
        <p:spPr bwMode="auto">
          <a:xfrm>
            <a:off x="7088557" y="59231"/>
            <a:ext cx="2016696" cy="1903009"/>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xfrm>
            <a:off x="467544" y="404664"/>
            <a:ext cx="8229600" cy="1216025"/>
          </a:xfrm>
        </p:spPr>
        <p:txBody>
          <a:bodyPr wrap="square" numCol="1" anchorCtr="0" compatLnSpc="1">
            <a:prstTxWarp prst="textNoShape">
              <a:avLst/>
            </a:prstTxWarp>
            <a:noAutofit/>
          </a:bodyPr>
          <a:lstStyle/>
          <a:p>
            <a:r>
              <a:rPr lang="en-US" sz="4300" dirty="0">
                <a:solidFill>
                  <a:schemeClr val="accent6">
                    <a:lumMod val="40000"/>
                    <a:lumOff val="60000"/>
                  </a:schemeClr>
                </a:solidFill>
                <a:effectLst/>
                <a:ea typeface="ＭＳ Ｐゴシック" pitchFamily="-65" charset="-128"/>
              </a:rPr>
              <a:t>Payload – </a:t>
            </a:r>
            <a:r>
              <a:rPr lang="en-US" sz="4300" dirty="0" err="1">
                <a:solidFill>
                  <a:schemeClr val="accent6">
                    <a:lumMod val="40000"/>
                    <a:lumOff val="60000"/>
                  </a:schemeClr>
                </a:solidFill>
                <a:effectLst/>
                <a:ea typeface="ＭＳ Ｐゴシック" pitchFamily="-65" charset="-128"/>
              </a:rPr>
              <a:t>Stealthing</a:t>
            </a:r>
            <a:r>
              <a:rPr lang="en-US" sz="4300" dirty="0">
                <a:solidFill>
                  <a:schemeClr val="accent6">
                    <a:lumMod val="40000"/>
                    <a:lumOff val="60000"/>
                  </a:schemeClr>
                </a:solidFill>
                <a:effectLst/>
                <a:ea typeface="ＭＳ Ｐゴシック" pitchFamily="-65" charset="-128"/>
              </a:rPr>
              <a:t> </a:t>
            </a:r>
            <a:r>
              <a:rPr lang="en-US" altLang="zh-CN" sz="4300" dirty="0">
                <a:solidFill>
                  <a:schemeClr val="accent6">
                    <a:lumMod val="40000"/>
                    <a:lumOff val="60000"/>
                  </a:schemeClr>
                </a:solidFill>
                <a:effectLst/>
                <a:ea typeface="ＭＳ Ｐゴシック" pitchFamily="-65" charset="-128"/>
              </a:rPr>
              <a:t>–</a:t>
            </a:r>
            <a:br>
              <a:rPr lang="en-US" sz="4300" dirty="0">
                <a:solidFill>
                  <a:schemeClr val="accent6">
                    <a:lumMod val="40000"/>
                    <a:lumOff val="60000"/>
                  </a:schemeClr>
                </a:solidFill>
                <a:effectLst/>
                <a:ea typeface="ＭＳ Ｐゴシック" pitchFamily="-65" charset="-128"/>
              </a:rPr>
            </a:br>
            <a:r>
              <a:rPr lang="en-US" sz="4300" dirty="0">
                <a:solidFill>
                  <a:schemeClr val="accent6">
                    <a:lumMod val="40000"/>
                    <a:lumOff val="60000"/>
                  </a:schemeClr>
                </a:solidFill>
                <a:effectLst/>
                <a:ea typeface="ＭＳ Ｐゴシック" pitchFamily="-65" charset="-128"/>
              </a:rPr>
              <a:t>Rootkit</a:t>
            </a:r>
          </a:p>
        </p:txBody>
      </p:sp>
      <p:sp>
        <p:nvSpPr>
          <p:cNvPr id="256003" name="Rectangle 1027"/>
          <p:cNvSpPr>
            <a:spLocks noGrp="1" noChangeArrowheads="1"/>
          </p:cNvSpPr>
          <p:nvPr>
            <p:ph idx="1"/>
          </p:nvPr>
        </p:nvSpPr>
        <p:spPr>
          <a:xfrm>
            <a:off x="457200" y="1828800"/>
            <a:ext cx="8229600" cy="4800600"/>
          </a:xfrm>
        </p:spPr>
        <p:txBody>
          <a:bodyPr wrap="square" numCol="1" anchor="t" anchorCtr="0" compatLnSpc="1">
            <a:prstTxWarp prst="textNoShape">
              <a:avLst/>
            </a:prstTxWarp>
          </a:bodyPr>
          <a:lstStyle/>
          <a:p>
            <a:pPr eaLnBrk="1" hangingPunct="1">
              <a:buClr>
                <a:schemeClr val="accent1"/>
              </a:buClr>
            </a:pPr>
            <a:r>
              <a:rPr lang="en-US" sz="2800" dirty="0">
                <a:ea typeface="ＭＳ Ｐゴシック" pitchFamily="-65" charset="-128"/>
              </a:rPr>
              <a:t>A rootkit is a set of hidden programs installed on a system to maintain covert access to that system </a:t>
            </a:r>
          </a:p>
          <a:p>
            <a:pPr lvl="1">
              <a:buClr>
                <a:schemeClr val="accent1"/>
              </a:buClr>
            </a:pPr>
            <a:r>
              <a:rPr lang="en-US" altLang="zh-CN" sz="2400" dirty="0">
                <a:ea typeface="ＭＳ Ｐゴシック" pitchFamily="-65" charset="-128"/>
              </a:rPr>
              <a:t>Hides itself from detection (</a:t>
            </a:r>
            <a:r>
              <a:rPr lang="en-US" altLang="zh-CN" sz="2400" dirty="0" err="1">
                <a:ea typeface="ＭＳ Ｐゴシック" pitchFamily="-65" charset="-128"/>
              </a:rPr>
              <a:t>stealthing</a:t>
            </a:r>
            <a:r>
              <a:rPr lang="en-US" altLang="zh-CN" sz="2400" dirty="0">
                <a:ea typeface="ＭＳ Ｐゴシック" pitchFamily="-65" charset="-128"/>
              </a:rPr>
              <a:t>)</a:t>
            </a:r>
          </a:p>
          <a:p>
            <a:pPr eaLnBrk="1" hangingPunct="1">
              <a:buClr>
                <a:schemeClr val="accent1"/>
              </a:buClr>
            </a:pPr>
            <a:r>
              <a:rPr lang="en-US" sz="2800" dirty="0">
                <a:ea typeface="ＭＳ Ｐゴシック" pitchFamily="-65" charset="-128"/>
              </a:rPr>
              <a:t>Gives root privileges to attacker</a:t>
            </a:r>
          </a:p>
          <a:p>
            <a:pPr lvl="1">
              <a:buClr>
                <a:schemeClr val="accent5"/>
              </a:buClr>
            </a:pPr>
            <a:r>
              <a:rPr lang="en-US" sz="2200" dirty="0">
                <a:ea typeface="ＭＳ Ｐゴシック" pitchFamily="-65" charset="-128"/>
              </a:rPr>
              <a:t>Can add or change programs and files, monitor processes, send and receive network traffic, and get backdoor access on demand</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36</a:t>
            </a:fld>
            <a:endParaRPr lang="en-US" dirty="0">
              <a:solidFill>
                <a:prstClr val="white">
                  <a:lumMod val="65000"/>
                  <a:lumOff val="35000"/>
                </a:prstClr>
              </a:solidFill>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63272" cy="1600200"/>
          </a:xfrm>
        </p:spPr>
        <p:txBody>
          <a:bodyPr wrap="square" numCol="1" anchorCtr="0" compatLnSpc="1">
            <a:prstTxWarp prst="textNoShape">
              <a:avLst/>
            </a:prstTxWarp>
            <a:normAutofit/>
          </a:bodyPr>
          <a:lstStyle/>
          <a:p>
            <a:pPr eaLnBrk="1" hangingPunct="1"/>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Rootkit Classification</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37</a:t>
            </a:fld>
            <a:endParaRPr lang="en-US" dirty="0">
              <a:solidFill>
                <a:prstClr val="white">
                  <a:lumMod val="65000"/>
                  <a:lumOff val="35000"/>
                </a:prstClr>
              </a:solidFill>
            </a:endParaRPr>
          </a:p>
        </p:txBody>
      </p:sp>
      <p:sp>
        <p:nvSpPr>
          <p:cNvPr id="5" name="Rectangle 1027"/>
          <p:cNvSpPr txBox="1">
            <a:spLocks noChangeArrowheads="1"/>
          </p:cNvSpPr>
          <p:nvPr/>
        </p:nvSpPr>
        <p:spPr>
          <a:xfrm>
            <a:off x="457200" y="5085184"/>
            <a:ext cx="8229600" cy="1544216"/>
          </a:xfrm>
          <a:prstGeom prst="rect">
            <a:avLst/>
          </a:prstGeom>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nSpc>
                <a:spcPct val="80000"/>
              </a:lnSpc>
              <a:buNone/>
            </a:pPr>
            <a:endParaRPr lang="en-US" sz="5400" dirty="0">
              <a:ea typeface="ＭＳ Ｐゴシック" pitchFamily="-65" charset="-128"/>
            </a:endParaRPr>
          </a:p>
        </p:txBody>
      </p:sp>
      <p:sp>
        <p:nvSpPr>
          <p:cNvPr id="6" name="内容占位符 5"/>
          <p:cNvSpPr>
            <a:spLocks noGrp="1"/>
          </p:cNvSpPr>
          <p:nvPr>
            <p:ph idx="1"/>
          </p:nvPr>
        </p:nvSpPr>
        <p:spPr>
          <a:xfrm>
            <a:off x="457200" y="1600200"/>
            <a:ext cx="8229600" cy="4756150"/>
          </a:xfrm>
        </p:spPr>
        <p:txBody>
          <a:bodyPr>
            <a:normAutofit/>
          </a:bodyPr>
          <a:lstStyle/>
          <a:p>
            <a:r>
              <a:rPr lang="en-US" altLang="zh-CN" sz="2800" dirty="0">
                <a:latin typeface="Arial" charset="0"/>
                <a:ea typeface="ＭＳ Ｐゴシック" pitchFamily="-65" charset="-128"/>
              </a:rPr>
              <a:t>Early rootkits worked in user mode, modifying utility programs and libraries in order to hide their presence. </a:t>
            </a:r>
          </a:p>
          <a:p>
            <a:pPr lvl="1"/>
            <a:r>
              <a:rPr lang="en-US" altLang="zh-CN" sz="2000" dirty="0">
                <a:latin typeface="Arial" charset="0"/>
                <a:ea typeface="ＭＳ Ｐゴシック" pitchFamily="-65" charset="-128"/>
              </a:rPr>
              <a:t>Can be easily detected by code in the kernel, as this operated in the layer below the user.</a:t>
            </a:r>
            <a:endParaRPr lang="en-US" altLang="zh-CN" sz="6000" dirty="0">
              <a:ea typeface="ＭＳ Ｐゴシック" pitchFamily="-65" charset="-128"/>
            </a:endParaRPr>
          </a:p>
          <a:p>
            <a:r>
              <a:rPr lang="en-US" altLang="zh-CN" sz="2800" dirty="0">
                <a:latin typeface="Arial" charset="0"/>
                <a:ea typeface="ＭＳ Ｐゴシック" pitchFamily="-65" charset="-128"/>
              </a:rPr>
              <a:t>Later rootkits operate at the level of OS kernel, or Virtual Machine Monitor (hypervisor), if virtualization is used</a:t>
            </a:r>
          </a:p>
          <a:p>
            <a:pPr lvl="1"/>
            <a:r>
              <a:rPr lang="en-US" altLang="zh-CN" sz="2000" dirty="0">
                <a:latin typeface="Arial" charset="0"/>
                <a:ea typeface="ＭＳ Ｐゴシック" pitchFamily="-65" charset="-128"/>
              </a:rPr>
              <a:t>The lower the level, the harder it is to detect the rootkit</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4.pdf"/>
          <p:cNvPicPr>
            <a:picLocks noChangeAspect="1"/>
          </p:cNvPicPr>
          <p:nvPr/>
        </p:nvPicPr>
        <p:blipFill rotWithShape="1">
          <a:blip r:embed="rId3">
            <a:extLst>
              <a:ext uri="{28A0092B-C50C-407E-A947-70E740481C1C}">
                <a14:useLocalDpi xmlns:a14="http://schemas.microsoft.com/office/drawing/2010/main" val="0"/>
              </a:ext>
            </a:extLst>
          </a:blip>
          <a:srcRect l="4733" t="19905" r="5106" b="31285"/>
          <a:stretch/>
        </p:blipFill>
        <p:spPr>
          <a:xfrm>
            <a:off x="176114" y="706726"/>
            <a:ext cx="8716366" cy="6106650"/>
          </a:xfrm>
          <a:prstGeom prst="rect">
            <a:avLst/>
          </a:prstGeom>
          <a:solidFill>
            <a:schemeClr val="tx1"/>
          </a:solidFill>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38</a:t>
            </a:fld>
            <a:endParaRPr lang="en-US" dirty="0">
              <a:solidFill>
                <a:prstClr val="white">
                  <a:lumMod val="65000"/>
                  <a:lumOff val="35000"/>
                </a:prstClr>
              </a:solidFill>
            </a:endParaRPr>
          </a:p>
        </p:txBody>
      </p:sp>
      <p:sp>
        <p:nvSpPr>
          <p:cNvPr id="4" name="矩形 3"/>
          <p:cNvSpPr/>
          <p:nvPr/>
        </p:nvSpPr>
        <p:spPr>
          <a:xfrm>
            <a:off x="827584" y="5315238"/>
            <a:ext cx="7715694"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latin typeface="Arial" charset="0"/>
                <a:ea typeface="ＭＳ Ｐゴシック" pitchFamily="-65" charset="-128"/>
              </a:rPr>
              <a:t>Redirect the system call table: The attacker redirects references to the entire system call table to a new table in a new kernel memory location.</a:t>
            </a:r>
            <a:endParaRPr lang="en-US" altLang="zh-CN" sz="2000" dirty="0">
              <a:latin typeface="Times New Roman" pitchFamily="-65" charset="0"/>
              <a:ea typeface="ＭＳ Ｐゴシック" pitchFamily="-65" charset="-128"/>
            </a:endParaRPr>
          </a:p>
        </p:txBody>
      </p:sp>
      <p:sp>
        <p:nvSpPr>
          <p:cNvPr id="5" name="Title 1"/>
          <p:cNvSpPr>
            <a:spLocks noGrp="1"/>
          </p:cNvSpPr>
          <p:nvPr>
            <p:ph type="title"/>
          </p:nvPr>
        </p:nvSpPr>
        <p:spPr>
          <a:xfrm>
            <a:off x="176114" y="0"/>
            <a:ext cx="9220422" cy="706726"/>
          </a:xfrm>
        </p:spPr>
        <p:txBody>
          <a:bodyPr wrap="square" numCol="1" anchorCtr="0" compatLnSpc="1">
            <a:prstTxWarp prst="textNoShape">
              <a:avLst/>
            </a:prstTxWarp>
            <a:noAutofit/>
          </a:bodyPr>
          <a:lstStyle/>
          <a:p>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Example Kernel-Mode Rootkit</a:t>
            </a:r>
          </a:p>
        </p:txBody>
      </p:sp>
    </p:spTree>
  </p:cSld>
  <p:clrMapOvr>
    <a:masterClrMapping/>
  </p:clrMapOvr>
  <p:transition spd="slow">
    <p:pull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Malware Countermeasures</a:t>
            </a:r>
            <a:endParaRPr lang="zh-CN" altLang="en-US" dirty="0"/>
          </a:p>
        </p:txBody>
      </p:sp>
      <p:sp>
        <p:nvSpPr>
          <p:cNvPr id="3" name="内容占位符 2"/>
          <p:cNvSpPr>
            <a:spLocks noGrp="1"/>
          </p:cNvSpPr>
          <p:nvPr>
            <p:ph idx="1"/>
          </p:nvPr>
        </p:nvSpPr>
        <p:spPr/>
        <p:txBody>
          <a:bodyPr>
            <a:normAutofit/>
          </a:bodyPr>
          <a:lstStyle/>
          <a:p>
            <a:r>
              <a:rPr lang="en-US" altLang="zh-CN" sz="2800" dirty="0"/>
              <a:t>Host-Based Scanners</a:t>
            </a:r>
          </a:p>
          <a:p>
            <a:pPr lvl="1"/>
            <a:r>
              <a:rPr lang="en-US" altLang="zh-CN" sz="1800" dirty="0"/>
              <a:t>Generic Decryption </a:t>
            </a:r>
          </a:p>
          <a:p>
            <a:pPr lvl="1"/>
            <a:r>
              <a:rPr lang="en-US" altLang="zh-CN" sz="1800" dirty="0"/>
              <a:t>Host-based Behavior-blocking</a:t>
            </a:r>
          </a:p>
          <a:p>
            <a:r>
              <a:rPr lang="en-US" altLang="zh-CN" sz="2800" dirty="0"/>
              <a:t>Perimeter Scanning Approaches</a:t>
            </a:r>
          </a:p>
          <a:p>
            <a:pPr lvl="1"/>
            <a:r>
              <a:rPr lang="en-US" altLang="zh-CN" sz="1800" dirty="0"/>
              <a:t>Ingress monitors</a:t>
            </a:r>
          </a:p>
          <a:p>
            <a:pPr lvl="1"/>
            <a:r>
              <a:rPr lang="en-US" altLang="zh-CN" sz="1800" dirty="0"/>
              <a:t>Egress monitors</a:t>
            </a:r>
            <a:endParaRPr lang="zh-CN" altLang="en-US" sz="1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39</a:t>
            </a:fld>
            <a:endParaRPr lang="en-US" dirty="0">
              <a:solidFill>
                <a:prstClr val="white">
                  <a:lumMod val="65000"/>
                  <a:lumOff val="35000"/>
                </a:prstClr>
              </a:solidFill>
            </a:endParaRPr>
          </a:p>
        </p:txBody>
      </p:sp>
    </p:spTree>
    <p:extLst>
      <p:ext uri="{BB962C8B-B14F-4D97-AF65-F5344CB8AC3E}">
        <p14:creationId xmlns:p14="http://schemas.microsoft.com/office/powerpoint/2010/main" val="419527432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228600"/>
            <a:ext cx="8229600" cy="1569368"/>
          </a:xfrm>
        </p:spPr>
        <p:txBody>
          <a:bodyPr wrap="square" numCol="1" anchorCtr="0" compatLnSpc="1">
            <a:prstTxWarp prst="textNoShape">
              <a:avLst/>
            </a:prstTxWarp>
            <a:normAutofit/>
          </a:bodyPr>
          <a:lstStyle/>
          <a:p>
            <a:pPr eaLnBrk="1" hangingPunct="1"/>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Types of Malware</a:t>
            </a:r>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352371967"/>
              </p:ext>
            </p:extLst>
          </p:nvPr>
        </p:nvGraphicFramePr>
        <p:xfrm>
          <a:off x="457200" y="17526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978" y="0"/>
            <a:ext cx="9144000" cy="1143000"/>
          </a:xfrm>
        </p:spPr>
        <p:txBody>
          <a:bodyPr wrap="square" numCol="1" anchorCtr="0" compatLnSpc="1">
            <a:prstTxWarp prst="textNoShape">
              <a:avLst/>
            </a:prstTxWarp>
          </a:bodyPr>
          <a:lstStyle/>
          <a:p>
            <a:pPr eaLnBrk="1" hangingPunct="1"/>
            <a:r>
              <a:rPr lang="en-US" sz="4300" dirty="0">
                <a:solidFill>
                  <a:schemeClr val="accent6">
                    <a:lumMod val="40000"/>
                    <a:lumOff val="60000"/>
                  </a:schemeClr>
                </a:solidFill>
                <a:effectLst/>
                <a:ea typeface="ＭＳ Ｐゴシック" pitchFamily="-65" charset="-128"/>
              </a:rPr>
              <a:t>Generations of Anti-Virus Software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786836309"/>
              </p:ext>
            </p:extLst>
          </p:nvPr>
        </p:nvGraphicFramePr>
        <p:xfrm>
          <a:off x="304800" y="1298395"/>
          <a:ext cx="8393870" cy="5357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40</a:t>
            </a:fld>
            <a:endParaRPr lang="en-US" dirty="0">
              <a:solidFill>
                <a:prstClr val="white">
                  <a:lumMod val="65000"/>
                  <a:lumOff val="35000"/>
                </a:prstClr>
              </a:solidFill>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en-US" altLang="zh-CN" dirty="0">
                <a:solidFill>
                  <a:schemeClr val="tx1"/>
                </a:solidFill>
                <a:effectLst/>
                <a:ea typeface="ＭＳ Ｐゴシック" pitchFamily="-65" charset="-128"/>
              </a:rPr>
              <a:t>Generic Decryption (GD)</a:t>
            </a:r>
            <a:endParaRPr lang="en-US" dirty="0">
              <a:solidFill>
                <a:schemeClr val="tx1"/>
              </a:solidFill>
              <a:effectLst/>
              <a:ea typeface="ＭＳ Ｐゴシック" pitchFamily="-65" charset="-128"/>
            </a:endParaRPr>
          </a:p>
        </p:txBody>
      </p:sp>
      <p:sp>
        <p:nvSpPr>
          <p:cNvPr id="3" name="Content Placeholder 2"/>
          <p:cNvSpPr>
            <a:spLocks noGrp="1"/>
          </p:cNvSpPr>
          <p:nvPr>
            <p:ph idx="1"/>
          </p:nvPr>
        </p:nvSpPr>
        <p:spPr>
          <a:xfrm>
            <a:off x="457200" y="1600200"/>
            <a:ext cx="8229600" cy="4724400"/>
          </a:xfrm>
        </p:spPr>
        <p:txBody>
          <a:bodyPr wrap="square" numCol="1" anchor="t" anchorCtr="0" compatLnSpc="1">
            <a:prstTxWarp prst="textNoShape">
              <a:avLst/>
            </a:prstTxWarp>
            <a:normAutofit fontScale="92500" lnSpcReduction="10000"/>
          </a:bodyPr>
          <a:lstStyle/>
          <a:p>
            <a:pPr>
              <a:lnSpc>
                <a:spcPct val="90000"/>
              </a:lnSpc>
            </a:pPr>
            <a:r>
              <a:rPr lang="en-US" altLang="zh-CN" dirty="0">
                <a:solidFill>
                  <a:schemeClr val="tx1"/>
                </a:solidFill>
                <a:effectLst>
                  <a:outerShdw blurRad="38100" dist="38100" dir="2700000" algn="tl">
                    <a:srgbClr val="0064E2"/>
                  </a:outerShdw>
                </a:effectLst>
                <a:ea typeface="ＭＳ Ｐゴシック" pitchFamily="-65" charset="-128"/>
              </a:rPr>
              <a:t>To detect complex polymorphic viruses, an </a:t>
            </a:r>
            <a:r>
              <a:rPr lang="en-US" dirty="0">
                <a:solidFill>
                  <a:schemeClr val="tx1"/>
                </a:solidFill>
                <a:effectLst>
                  <a:outerShdw blurRad="38100" dist="38100" dir="2700000" algn="tl">
                    <a:srgbClr val="0064E2"/>
                  </a:outerShdw>
                </a:effectLst>
                <a:ea typeface="ＭＳ Ｐゴシック" pitchFamily="-65" charset="-128"/>
              </a:rPr>
              <a:t>executable file is executed in a GD scanner which contains the following elements:</a:t>
            </a:r>
          </a:p>
          <a:p>
            <a:pPr lvl="2" eaLnBrk="1" hangingPunct="1">
              <a:lnSpc>
                <a:spcPct val="90000"/>
              </a:lnSpc>
            </a:pPr>
            <a:r>
              <a:rPr lang="en-US" dirty="0">
                <a:solidFill>
                  <a:schemeClr val="tx1"/>
                </a:solidFill>
                <a:effectLst>
                  <a:outerShdw blurRad="38100" dist="38100" dir="2700000" algn="tl">
                    <a:srgbClr val="0064E2"/>
                  </a:outerShdw>
                </a:effectLst>
                <a:ea typeface="ＭＳ Ｐゴシック" pitchFamily="-65" charset="-128"/>
              </a:rPr>
              <a:t>CPU emulator</a:t>
            </a:r>
          </a:p>
          <a:p>
            <a:pPr lvl="2" eaLnBrk="1" hangingPunct="1">
              <a:lnSpc>
                <a:spcPct val="90000"/>
              </a:lnSpc>
            </a:pPr>
            <a:r>
              <a:rPr lang="en-US" dirty="0">
                <a:solidFill>
                  <a:schemeClr val="tx1"/>
                </a:solidFill>
                <a:effectLst>
                  <a:outerShdw blurRad="38100" dist="38100" dir="2700000" algn="tl">
                    <a:srgbClr val="0064E2"/>
                  </a:outerShdw>
                </a:effectLst>
                <a:ea typeface="ＭＳ Ｐゴシック" pitchFamily="-65" charset="-128"/>
              </a:rPr>
              <a:t>Virus signature scanner</a:t>
            </a:r>
          </a:p>
          <a:p>
            <a:pPr lvl="2" eaLnBrk="1" hangingPunct="1">
              <a:lnSpc>
                <a:spcPct val="90000"/>
              </a:lnSpc>
            </a:pPr>
            <a:r>
              <a:rPr lang="en-US" dirty="0">
                <a:solidFill>
                  <a:schemeClr val="tx1"/>
                </a:solidFill>
                <a:effectLst>
                  <a:outerShdw blurRad="38100" dist="38100" dir="2700000" algn="tl">
                    <a:srgbClr val="0064E2"/>
                  </a:outerShdw>
                </a:effectLst>
                <a:ea typeface="ＭＳ Ｐゴシック" pitchFamily="-65" charset="-128"/>
              </a:rPr>
              <a:t>Emulation control module</a:t>
            </a:r>
          </a:p>
          <a:p>
            <a:pPr marL="342900" lvl="2" indent="-342900">
              <a:lnSpc>
                <a:spcPct val="90000"/>
              </a:lnSpc>
              <a:spcBef>
                <a:spcPts val="2000"/>
              </a:spcBef>
            </a:pPr>
            <a:r>
              <a:rPr lang="en-US" altLang="zh-CN" sz="2400" dirty="0">
                <a:solidFill>
                  <a:schemeClr val="tx1"/>
                </a:solidFill>
                <a:effectLst>
                  <a:outerShdw blurRad="38100" dist="38100" dir="2700000" algn="tl">
                    <a:srgbClr val="0064E2"/>
                  </a:outerShdw>
                </a:effectLst>
                <a:ea typeface="ＭＳ Ｐゴシック" pitchFamily="-65" charset="-128"/>
              </a:rPr>
              <a:t>The virus can cause no damage to the system, since it is executed by a CPU emulator</a:t>
            </a:r>
          </a:p>
          <a:p>
            <a:pPr marL="342900" lvl="2" indent="-342900" eaLnBrk="1" hangingPunct="1">
              <a:lnSpc>
                <a:spcPct val="90000"/>
              </a:lnSpc>
              <a:spcBef>
                <a:spcPts val="2000"/>
              </a:spcBef>
            </a:pPr>
            <a:r>
              <a:rPr lang="en-US" sz="2400" dirty="0">
                <a:solidFill>
                  <a:schemeClr val="tx1"/>
                </a:solidFill>
                <a:effectLst>
                  <a:outerShdw blurRad="38100" dist="38100" dir="2700000" algn="tl">
                    <a:srgbClr val="0064E2"/>
                  </a:outerShdw>
                </a:effectLst>
                <a:ea typeface="ＭＳ Ｐゴシック" pitchFamily="-65" charset="-128"/>
                <a:cs typeface="ＭＳ Ｐゴシック" pitchFamily="-110" charset="-128"/>
              </a:rPr>
              <a:t>A difficult design issue is to determine how long to run each interpretation</a:t>
            </a:r>
          </a:p>
          <a:p>
            <a:pPr marL="800100" lvl="3" indent="-342900">
              <a:lnSpc>
                <a:spcPct val="90000"/>
              </a:lnSpc>
              <a:spcBef>
                <a:spcPts val="2000"/>
              </a:spcBef>
            </a:pPr>
            <a:r>
              <a:rPr lang="en-US" sz="2200" dirty="0">
                <a:solidFill>
                  <a:schemeClr val="tx1"/>
                </a:solidFill>
                <a:effectLst>
                  <a:outerShdw blurRad="38100" dist="38100" dir="2700000" algn="tl">
                    <a:srgbClr val="0064E2"/>
                  </a:outerShdw>
                </a:effectLst>
                <a:ea typeface="ＭＳ Ｐゴシック" pitchFamily="-65" charset="-128"/>
                <a:cs typeface="ＭＳ Ｐゴシック" pitchFamily="-110" charset="-128"/>
              </a:rPr>
              <a:t>Typically, malware elements are activated soon after a program begins executing, but this need not always be the case. The longer the scanner emulates a particular program, the more likely it is to catch any hidden malware.</a:t>
            </a:r>
          </a:p>
          <a:p>
            <a:pPr marL="800100" lvl="3" indent="-342900">
              <a:lnSpc>
                <a:spcPct val="90000"/>
              </a:lnSpc>
              <a:spcBef>
                <a:spcPts val="2000"/>
              </a:spcBef>
            </a:pPr>
            <a:endParaRPr lang="en-US" sz="2400" dirty="0">
              <a:solidFill>
                <a:schemeClr val="tx1"/>
              </a:solidFill>
              <a:effectLst>
                <a:outerShdw blurRad="38100" dist="38100" dir="2700000" algn="tl">
                  <a:srgbClr val="0064E2"/>
                </a:outerShdw>
              </a:effectLst>
              <a:ea typeface="ＭＳ Ｐゴシック" pitchFamily="-65" charset="-128"/>
              <a:cs typeface="ＭＳ Ｐゴシック" pitchFamily="-110" charset="-128"/>
            </a:endParaRPr>
          </a:p>
        </p:txBody>
      </p:sp>
    </p:spTree>
    <p:extLst>
      <p:ext uri="{BB962C8B-B14F-4D97-AF65-F5344CB8AC3E}">
        <p14:creationId xmlns:p14="http://schemas.microsoft.com/office/powerpoint/2010/main" val="285690616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820773" y="3534197"/>
            <a:ext cx="4114800" cy="2899364"/>
          </a:xfrm>
        </p:spPr>
        <p:txBody>
          <a:bodyPr>
            <a:normAutofit lnSpcReduction="10000"/>
          </a:bodyPr>
          <a:lstStyle/>
          <a:p>
            <a:pPr marL="0" indent="0">
              <a:buNone/>
            </a:pPr>
            <a:r>
              <a:rPr lang="en-US" altLang="zh-CN" sz="1800" dirty="0"/>
              <a:t>GD loads the next program to scan into the virtual machine. Notice that each section of memory in the virtual machine has a corresponding modified memory cell depicted on the right-hand side of the virtual machine. The generic decryption engine uses this to represent areas of memory that are modified during the decryption process.</a:t>
            </a:r>
            <a:endParaRPr lang="zh-CN" altLang="en-US" sz="1800" dirty="0"/>
          </a:p>
        </p:txBody>
      </p:sp>
      <p:sp>
        <p:nvSpPr>
          <p:cNvPr id="4" name="灯片编号占位符 3"/>
          <p:cNvSpPr>
            <a:spLocks noGrp="1"/>
          </p:cNvSpPr>
          <p:nvPr>
            <p:ph type="sldNum" sz="quarter" idx="12"/>
          </p:nvPr>
        </p:nvSpPr>
        <p:spPr>
          <a:xfrm>
            <a:off x="8543278" y="6356350"/>
            <a:ext cx="561975" cy="365125"/>
          </a:xfrm>
        </p:spPr>
        <p:txBody>
          <a:bodyPr/>
          <a:lstStyle/>
          <a:p>
            <a:fld id="{5F36C9FC-DA22-1F47-8722-58727A1D436E}" type="slidenum">
              <a:rPr lang="en-US" smtClean="0">
                <a:solidFill>
                  <a:prstClr val="white">
                    <a:lumMod val="65000"/>
                    <a:lumOff val="35000"/>
                  </a:prstClr>
                </a:solidFill>
              </a:rPr>
              <a:pPr/>
              <a:t>42</a:t>
            </a:fld>
            <a:endParaRPr lang="en-US" dirty="0">
              <a:solidFill>
                <a:prstClr val="white">
                  <a:lumMod val="65000"/>
                  <a:lumOff val="35000"/>
                </a:prstClr>
              </a:solidFill>
            </a:endParaRPr>
          </a:p>
        </p:txBody>
      </p:sp>
      <p:pic>
        <p:nvPicPr>
          <p:cNvPr id="5" name="图片 4"/>
          <p:cNvPicPr>
            <a:picLocks noChangeAspect="1"/>
          </p:cNvPicPr>
          <p:nvPr/>
        </p:nvPicPr>
        <p:blipFill>
          <a:blip r:embed="rId2"/>
          <a:stretch>
            <a:fillRect/>
          </a:stretch>
        </p:blipFill>
        <p:spPr>
          <a:xfrm>
            <a:off x="251520" y="476672"/>
            <a:ext cx="4352925" cy="3076575"/>
          </a:xfrm>
          <a:prstGeom prst="rect">
            <a:avLst/>
          </a:prstGeom>
        </p:spPr>
      </p:pic>
      <p:pic>
        <p:nvPicPr>
          <p:cNvPr id="6" name="图片 5"/>
          <p:cNvPicPr>
            <a:picLocks noChangeAspect="1"/>
          </p:cNvPicPr>
          <p:nvPr/>
        </p:nvPicPr>
        <p:blipFill>
          <a:blip r:embed="rId3"/>
          <a:stretch>
            <a:fillRect/>
          </a:stretch>
        </p:blipFill>
        <p:spPr>
          <a:xfrm>
            <a:off x="4826268" y="476672"/>
            <a:ext cx="4114800" cy="3057525"/>
          </a:xfrm>
          <a:prstGeom prst="rect">
            <a:avLst/>
          </a:prstGeom>
        </p:spPr>
      </p:pic>
      <p:sp>
        <p:nvSpPr>
          <p:cNvPr id="9" name="内容占位符 2"/>
          <p:cNvSpPr txBox="1">
            <a:spLocks/>
          </p:cNvSpPr>
          <p:nvPr/>
        </p:nvSpPr>
        <p:spPr>
          <a:xfrm>
            <a:off x="357063" y="3869550"/>
            <a:ext cx="4247381" cy="2121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auto">
              <a:spcAft>
                <a:spcPts val="0"/>
              </a:spcAft>
              <a:buFont typeface="Arial" pitchFamily="34" charset="0"/>
              <a:buNone/>
            </a:pPr>
            <a:r>
              <a:rPr lang="en-US" altLang="zh-CN" dirty="0"/>
              <a:t>GD engine is about to scan a program, which may or may not contain a virus.</a:t>
            </a:r>
            <a:endParaRPr lang="zh-CN" altLang="en-US" dirty="0"/>
          </a:p>
        </p:txBody>
      </p:sp>
    </p:spTree>
    <p:extLst>
      <p:ext uri="{BB962C8B-B14F-4D97-AF65-F5344CB8AC3E}">
        <p14:creationId xmlns:p14="http://schemas.microsoft.com/office/powerpoint/2010/main" val="1069508348"/>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880" y="44624"/>
            <a:ext cx="8229600" cy="1600200"/>
          </a:xfrm>
        </p:spPr>
        <p:txBody>
          <a:bodyPr/>
          <a:lstStyle/>
          <a:p>
            <a:endParaRPr lang="zh-CN" altLang="en-US"/>
          </a:p>
        </p:txBody>
      </p:sp>
      <p:sp>
        <p:nvSpPr>
          <p:cNvPr id="3" name="内容占位符 2"/>
          <p:cNvSpPr>
            <a:spLocks noGrp="1"/>
          </p:cNvSpPr>
          <p:nvPr>
            <p:ph idx="1"/>
          </p:nvPr>
        </p:nvSpPr>
        <p:spPr>
          <a:xfrm>
            <a:off x="385192" y="1644824"/>
            <a:ext cx="8507288" cy="4525963"/>
          </a:xfrm>
        </p:spPr>
        <p:txBody>
          <a:bodyPr/>
          <a:lstStyle/>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43</a:t>
            </a:fld>
            <a:endParaRPr lang="en-US" dirty="0">
              <a:solidFill>
                <a:prstClr val="white">
                  <a:lumMod val="65000"/>
                  <a:lumOff val="35000"/>
                </a:prstClr>
              </a:solidFill>
            </a:endParaRPr>
          </a:p>
        </p:txBody>
      </p:sp>
      <p:pic>
        <p:nvPicPr>
          <p:cNvPr id="5" name="图片 4"/>
          <p:cNvPicPr>
            <a:picLocks noChangeAspect="1"/>
          </p:cNvPicPr>
          <p:nvPr/>
        </p:nvPicPr>
        <p:blipFill>
          <a:blip r:embed="rId2"/>
          <a:stretch>
            <a:fillRect/>
          </a:stretch>
        </p:blipFill>
        <p:spPr>
          <a:xfrm>
            <a:off x="309813" y="233264"/>
            <a:ext cx="4114800" cy="3105150"/>
          </a:xfrm>
          <a:prstGeom prst="rect">
            <a:avLst/>
          </a:prstGeom>
        </p:spPr>
      </p:pic>
      <p:pic>
        <p:nvPicPr>
          <p:cNvPr id="6" name="图片 5"/>
          <p:cNvPicPr>
            <a:picLocks noChangeAspect="1"/>
          </p:cNvPicPr>
          <p:nvPr/>
        </p:nvPicPr>
        <p:blipFill>
          <a:blip r:embed="rId3"/>
          <a:stretch>
            <a:fillRect/>
          </a:stretch>
        </p:blipFill>
        <p:spPr>
          <a:xfrm>
            <a:off x="4749105" y="233264"/>
            <a:ext cx="4143375" cy="3067050"/>
          </a:xfrm>
          <a:prstGeom prst="rect">
            <a:avLst/>
          </a:prstGeom>
        </p:spPr>
      </p:pic>
      <p:sp>
        <p:nvSpPr>
          <p:cNvPr id="7" name="内容占位符 2"/>
          <p:cNvSpPr txBox="1">
            <a:spLocks/>
          </p:cNvSpPr>
          <p:nvPr/>
        </p:nvSpPr>
        <p:spPr>
          <a:xfrm>
            <a:off x="4921696" y="3297065"/>
            <a:ext cx="3744416" cy="287372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auto">
              <a:spcAft>
                <a:spcPts val="0"/>
              </a:spcAft>
              <a:buNone/>
            </a:pPr>
            <a:r>
              <a:rPr lang="en-US" altLang="zh-CN" dirty="0"/>
              <a:t>GD scanner searches for virus signatures in those areas of virtual memory that were modified. This is the most likely location for virus signatures, since a regular program should not modify its instruction memory content</a:t>
            </a:r>
            <a:endParaRPr lang="zh-CN" altLang="en-US" dirty="0"/>
          </a:p>
        </p:txBody>
      </p:sp>
      <p:sp>
        <p:nvSpPr>
          <p:cNvPr id="8" name="内容占位符 2"/>
          <p:cNvSpPr txBox="1">
            <a:spLocks/>
          </p:cNvSpPr>
          <p:nvPr/>
        </p:nvSpPr>
        <p:spPr>
          <a:xfrm>
            <a:off x="529208" y="3420864"/>
            <a:ext cx="3895405" cy="21210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auto">
              <a:spcAft>
                <a:spcPts val="0"/>
              </a:spcAft>
              <a:buNone/>
            </a:pPr>
            <a:r>
              <a:rPr lang="en-US" altLang="zh-CN" sz="2200" dirty="0"/>
              <a:t>GD engine passes control of the virtual machine to the virus and the virus begins to execute a simple decryption routine. As the virus decrypts itself, the modified memory table is updated to reflect the changes to virtual memory.</a:t>
            </a:r>
            <a:endParaRPr lang="zh-CN" altLang="en-US" sz="2200" dirty="0"/>
          </a:p>
        </p:txBody>
      </p:sp>
    </p:spTree>
    <p:extLst>
      <p:ext uri="{BB962C8B-B14F-4D97-AF65-F5344CB8AC3E}">
        <p14:creationId xmlns:p14="http://schemas.microsoft.com/office/powerpoint/2010/main" val="3188493158"/>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wrap="square" numCol="1" anchorCtr="0" compatLnSpc="1">
            <a:prstTxWarp prst="textNoShape">
              <a:avLst/>
            </a:prstTxWarp>
            <a:normAutofit fontScale="90000"/>
          </a:bodyPr>
          <a:lstStyle/>
          <a:p>
            <a:pPr eaLnBrk="1" hangingPunct="1"/>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Host-Based Behavior-Blocking Software</a:t>
            </a:r>
          </a:p>
        </p:txBody>
      </p:sp>
      <p:sp>
        <p:nvSpPr>
          <p:cNvPr id="3" name="Content Placeholder 2"/>
          <p:cNvSpPr>
            <a:spLocks noGrp="1"/>
          </p:cNvSpPr>
          <p:nvPr>
            <p:ph idx="1"/>
          </p:nvPr>
        </p:nvSpPr>
        <p:spPr>
          <a:xfrm>
            <a:off x="323528" y="1143000"/>
            <a:ext cx="8424936" cy="5310336"/>
          </a:xfrm>
        </p:spPr>
        <p:txBody>
          <a:bodyPr wrap="square" numCol="1" anchor="t" anchorCtr="0" compatLnSpc="1">
            <a:prstTxWarp prst="textNoShape">
              <a:avLst/>
            </a:prstTxWarp>
            <a:normAutofit/>
          </a:bodyPr>
          <a:lstStyle/>
          <a:p>
            <a:r>
              <a:rPr lang="en-US" dirty="0">
                <a:ea typeface="ＭＳ Ｐゴシック" pitchFamily="-65" charset="-128"/>
              </a:rPr>
              <a:t>Unlike file scanners, behavior-Blocking Software integrates with the operating system of a host computer and monitors program behavior in real time for malicious action </a:t>
            </a:r>
          </a:p>
          <a:p>
            <a:pPr>
              <a:buClr>
                <a:schemeClr val="accent2"/>
              </a:buClr>
            </a:pPr>
            <a:r>
              <a:rPr lang="en-US" dirty="0">
                <a:ea typeface="ＭＳ Ｐゴシック" pitchFamily="-65" charset="-128"/>
              </a:rPr>
              <a:t>Blocks potentially malicious actions before they have a chance to affect the system</a:t>
            </a:r>
          </a:p>
          <a:p>
            <a:pPr lvl="1"/>
            <a:r>
              <a:rPr lang="en-US" altLang="zh-CN" sz="2000" dirty="0">
                <a:latin typeface="Arial" charset="0"/>
                <a:ea typeface="ＭＳ Ｐゴシック" pitchFamily="-65" charset="-128"/>
              </a:rPr>
              <a:t>Attempts to open, view, delete, and/or modify files;</a:t>
            </a:r>
          </a:p>
          <a:p>
            <a:pPr lvl="1"/>
            <a:r>
              <a:rPr lang="en-US" altLang="zh-CN" sz="2000" dirty="0">
                <a:latin typeface="Arial" charset="0"/>
                <a:ea typeface="ＭＳ Ｐゴシック" pitchFamily="-65" charset="-128"/>
              </a:rPr>
              <a:t>Attempts to format disk drives;</a:t>
            </a:r>
          </a:p>
          <a:p>
            <a:pPr lvl="1"/>
            <a:r>
              <a:rPr lang="en-US" altLang="zh-CN" sz="2000" dirty="0">
                <a:latin typeface="Arial" charset="0"/>
                <a:ea typeface="ＭＳ Ｐゴシック" pitchFamily="-65" charset="-128"/>
              </a:rPr>
              <a:t>Modifications to executable files or macros;</a:t>
            </a:r>
          </a:p>
          <a:p>
            <a:pPr lvl="1"/>
            <a:r>
              <a:rPr lang="en-US" altLang="zh-CN" sz="2000" dirty="0">
                <a:latin typeface="Arial" charset="0"/>
                <a:ea typeface="ＭＳ Ｐゴシック" pitchFamily="-65" charset="-128"/>
              </a:rPr>
              <a:t>Modifications to critical system settings;</a:t>
            </a:r>
          </a:p>
          <a:p>
            <a:pPr lvl="1"/>
            <a:r>
              <a:rPr lang="en-US" altLang="zh-CN" sz="2000" dirty="0">
                <a:latin typeface="Arial" charset="0"/>
                <a:ea typeface="ＭＳ Ｐゴシック" pitchFamily="-65" charset="-128"/>
              </a:rPr>
              <a:t>Scripting of e-mail and instant messaging clients to send executable content; </a:t>
            </a:r>
          </a:p>
          <a:p>
            <a:pPr lvl="1"/>
            <a:r>
              <a:rPr lang="en-US" altLang="zh-CN" sz="2000" dirty="0">
                <a:latin typeface="Arial" charset="0"/>
                <a:ea typeface="ＭＳ Ｐゴシック" pitchFamily="-65" charset="-128"/>
              </a:rPr>
              <a:t>Initiation of network connections.</a:t>
            </a:r>
          </a:p>
          <a:p>
            <a:pPr lvl="1">
              <a:buClr>
                <a:schemeClr val="accent2"/>
              </a:buClr>
            </a:pPr>
            <a:endParaRPr lang="en-US" dirty="0">
              <a:ea typeface="ＭＳ Ｐゴシック" pitchFamily="-65" charset="-128"/>
            </a:endParaRP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44</a:t>
            </a:fld>
            <a:endParaRPr lang="en-US" dirty="0">
              <a:solidFill>
                <a:prstClr val="white">
                  <a:lumMod val="65000"/>
                  <a:lumOff val="35000"/>
                </a:prstClr>
              </a:solidFill>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850106"/>
          </a:xfrm>
        </p:spPr>
        <p:txBody>
          <a:bodyPr wrap="square" numCol="1" anchorCtr="0" compatLnSpc="1">
            <a:prstTxWarp prst="textNoShape">
              <a:avLst/>
            </a:prstTxWarp>
          </a:bodyPr>
          <a:lstStyle/>
          <a:p>
            <a:pPr eaLnBrk="1" hangingPunct="1"/>
            <a:r>
              <a:rPr lang="en-US" sz="48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Perimeter Scanning Approaches</a:t>
            </a:r>
          </a:p>
        </p:txBody>
      </p:sp>
      <p:sp>
        <p:nvSpPr>
          <p:cNvPr id="3" name="Content Placeholder 2"/>
          <p:cNvSpPr>
            <a:spLocks noGrp="1"/>
          </p:cNvSpPr>
          <p:nvPr>
            <p:ph sz="half" idx="4294967295"/>
          </p:nvPr>
        </p:nvSpPr>
        <p:spPr>
          <a:xfrm>
            <a:off x="4214" y="1484784"/>
            <a:ext cx="3932238" cy="5172025"/>
          </a:xfrm>
        </p:spPr>
        <p:txBody>
          <a:bodyPr wrap="square" numCol="1" anchor="t" anchorCtr="0" compatLnSpc="1">
            <a:prstTxWarp prst="textNoShape">
              <a:avLst/>
            </a:prstTxWarp>
            <a:normAutofit/>
          </a:bodyPr>
          <a:lstStyle/>
          <a:p>
            <a:pPr eaLnBrk="1" hangingPunct="1">
              <a:lnSpc>
                <a:spcPct val="90000"/>
              </a:lnSpc>
              <a:spcAft>
                <a:spcPts val="1200"/>
              </a:spcAft>
            </a:pPr>
            <a:r>
              <a:rPr lang="en-US" dirty="0">
                <a:ea typeface="ＭＳ Ｐゴシック" pitchFamily="-65" charset="-128"/>
              </a:rPr>
              <a:t>Anti-virus software typically included in  e-mail and Web proxy services running on an organization’s firewall and IDS (Intrus</a:t>
            </a:r>
            <a:r>
              <a:rPr lang="en-US" altLang="zh-CN" dirty="0">
                <a:ea typeface="ＭＳ Ｐゴシック" pitchFamily="-65" charset="-128"/>
              </a:rPr>
              <a:t>io</a:t>
            </a:r>
            <a:r>
              <a:rPr lang="en-US" dirty="0">
                <a:ea typeface="ＭＳ Ｐゴシック" pitchFamily="-65" charset="-128"/>
              </a:rPr>
              <a:t>n Detection Service)</a:t>
            </a:r>
          </a:p>
          <a:p>
            <a:pPr eaLnBrk="1" hangingPunct="1">
              <a:lnSpc>
                <a:spcPct val="90000"/>
              </a:lnSpc>
              <a:spcAft>
                <a:spcPts val="1200"/>
              </a:spcAft>
            </a:pPr>
            <a:r>
              <a:rPr lang="en-US" dirty="0">
                <a:ea typeface="ＭＳ Ｐゴシック" pitchFamily="-65" charset="-128"/>
              </a:rPr>
              <a:t>May also include intrusion prevention measures, blocking the flow of any suspicious traffic</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4131361858"/>
              </p:ext>
            </p:extLst>
          </p:nvPr>
        </p:nvGraphicFramePr>
        <p:xfrm>
          <a:off x="3936452" y="1600199"/>
          <a:ext cx="4978948" cy="4611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45</a:t>
            </a:fld>
            <a:endParaRPr lang="en-US" dirty="0">
              <a:solidFill>
                <a:prstClr val="white">
                  <a:lumMod val="65000"/>
                  <a:lumOff val="35000"/>
                </a:prstClr>
              </a:solidFill>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15581"/>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652120" y="1556792"/>
            <a:ext cx="3240360" cy="5112568"/>
          </a:xfrm>
        </p:spPr>
        <p:txBody>
          <a:bodyPr>
            <a:normAutofit/>
          </a:bodyPr>
          <a:lstStyle/>
          <a:p>
            <a:pPr marL="342900" lvl="1" indent="-342900">
              <a:buFont typeface="Arial" pitchFamily="34" charset="0"/>
              <a:buChar char="•"/>
            </a:pPr>
            <a:r>
              <a:rPr lang="en-AU" sz="2400" dirty="0"/>
              <a:t>Payload</a:t>
            </a:r>
          </a:p>
          <a:p>
            <a:pPr lvl="1"/>
            <a:r>
              <a:rPr lang="en-AU" sz="1700" dirty="0"/>
              <a:t>System corruption</a:t>
            </a:r>
          </a:p>
          <a:p>
            <a:pPr lvl="1"/>
            <a:r>
              <a:rPr lang="en-AU" sz="1700" dirty="0"/>
              <a:t>Attack agent</a:t>
            </a:r>
          </a:p>
          <a:p>
            <a:pPr lvl="2"/>
            <a:r>
              <a:rPr lang="en-AU" dirty="0"/>
              <a:t>Zombie</a:t>
            </a:r>
          </a:p>
          <a:p>
            <a:pPr lvl="2"/>
            <a:r>
              <a:rPr lang="en-AU" dirty="0"/>
              <a:t>Bots </a:t>
            </a:r>
          </a:p>
          <a:p>
            <a:pPr lvl="1"/>
            <a:r>
              <a:rPr lang="en-AU" sz="1700" dirty="0"/>
              <a:t>Information theft</a:t>
            </a:r>
          </a:p>
          <a:p>
            <a:pPr lvl="2"/>
            <a:r>
              <a:rPr lang="en-AU" dirty="0" err="1"/>
              <a:t>Keyloggers</a:t>
            </a:r>
            <a:endParaRPr lang="en-AU" dirty="0"/>
          </a:p>
          <a:p>
            <a:pPr lvl="2"/>
            <a:r>
              <a:rPr lang="en-AU" dirty="0"/>
              <a:t>Phishing</a:t>
            </a:r>
          </a:p>
          <a:p>
            <a:pPr lvl="2"/>
            <a:r>
              <a:rPr lang="en-AU" dirty="0"/>
              <a:t>Spyware </a:t>
            </a:r>
          </a:p>
          <a:p>
            <a:pPr lvl="1"/>
            <a:r>
              <a:rPr lang="en-AU" sz="1700" dirty="0" err="1"/>
              <a:t>Stealthing</a:t>
            </a:r>
            <a:endParaRPr lang="en-AU" sz="1700" dirty="0"/>
          </a:p>
          <a:p>
            <a:pPr marL="342900" lvl="1" indent="-342900">
              <a:buFont typeface="Arial" pitchFamily="34" charset="0"/>
              <a:buChar char="•"/>
            </a:pPr>
            <a:r>
              <a:rPr lang="en-AU" sz="2400" dirty="0"/>
              <a:t>Countermeasures </a:t>
            </a:r>
            <a:endParaRPr lang="en-AU" dirty="0"/>
          </a:p>
        </p:txBody>
      </p:sp>
      <p:sp>
        <p:nvSpPr>
          <p:cNvPr id="2" name="Content Placeholder 1"/>
          <p:cNvSpPr>
            <a:spLocks noGrp="1"/>
          </p:cNvSpPr>
          <p:nvPr>
            <p:ph sz="quarter" idx="13"/>
          </p:nvPr>
        </p:nvSpPr>
        <p:spPr>
          <a:xfrm>
            <a:off x="251520" y="1628800"/>
            <a:ext cx="4041648" cy="5589240"/>
          </a:xfrm>
        </p:spPr>
        <p:txBody>
          <a:bodyPr/>
          <a:lstStyle/>
          <a:p>
            <a:r>
              <a:rPr lang="en-US" dirty="0"/>
              <a:t>Types of malicious software (malware)</a:t>
            </a:r>
          </a:p>
          <a:p>
            <a:r>
              <a:rPr lang="en-US" dirty="0"/>
              <a:t>Advanced persistent threat</a:t>
            </a:r>
          </a:p>
          <a:p>
            <a:r>
              <a:rPr lang="en-US" dirty="0"/>
              <a:t>Propagation</a:t>
            </a:r>
          </a:p>
          <a:p>
            <a:pPr lvl="1"/>
            <a:r>
              <a:rPr lang="en-US" dirty="0"/>
              <a:t>Infected content</a:t>
            </a:r>
          </a:p>
          <a:p>
            <a:pPr lvl="2"/>
            <a:r>
              <a:rPr lang="en-US" dirty="0"/>
              <a:t>viruses</a:t>
            </a:r>
          </a:p>
          <a:p>
            <a:pPr lvl="1"/>
            <a:r>
              <a:rPr lang="en-US" dirty="0"/>
              <a:t>Vulnerability exploit</a:t>
            </a:r>
          </a:p>
          <a:p>
            <a:pPr lvl="2"/>
            <a:r>
              <a:rPr lang="en-US" dirty="0"/>
              <a:t>worms</a:t>
            </a:r>
          </a:p>
          <a:p>
            <a:pPr lvl="1"/>
            <a:r>
              <a:rPr lang="en-US" dirty="0"/>
              <a:t>Social engineering</a:t>
            </a:r>
          </a:p>
          <a:p>
            <a:pPr lvl="2"/>
            <a:r>
              <a:rPr lang="en-US" dirty="0"/>
              <a:t>spam </a:t>
            </a:r>
          </a:p>
          <a:p>
            <a:pPr lvl="2"/>
            <a:r>
              <a:rPr lang="en-US" dirty="0"/>
              <a:t>e-mail</a:t>
            </a:r>
          </a:p>
          <a:p>
            <a:pPr lvl="2"/>
            <a:r>
              <a:rPr lang="en-US" dirty="0"/>
              <a:t>Trojans</a:t>
            </a:r>
          </a:p>
          <a:p>
            <a:pPr marL="0" indent="0">
              <a:buNone/>
            </a:pPr>
            <a:endParaRPr lang="en-US" dirty="0"/>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779912" y="3212976"/>
            <a:ext cx="1872208" cy="1604244"/>
          </a:xfrm>
          <a:prstGeom prst="round1Rect">
            <a:avLst/>
          </a:prstGeom>
          <a:effectLst>
            <a:softEdge rad="127000"/>
          </a:effectLst>
        </p:spPr>
      </p:pic>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46</a:t>
            </a:fld>
            <a:endParaRPr lang="en-US" dirty="0">
              <a:solidFill>
                <a:prstClr val="white">
                  <a:lumMod val="65000"/>
                  <a:lumOff val="35000"/>
                </a:prstClr>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Attack Sources</a:t>
            </a:r>
          </a:p>
        </p:txBody>
      </p:sp>
      <p:sp>
        <p:nvSpPr>
          <p:cNvPr id="3" name="Content Placeholder 2"/>
          <p:cNvSpPr>
            <a:spLocks noGrp="1"/>
          </p:cNvSpPr>
          <p:nvPr>
            <p:ph idx="1"/>
          </p:nvPr>
        </p:nvSpPr>
        <p:spPr>
          <a:xfrm>
            <a:off x="457200" y="1600200"/>
            <a:ext cx="8229600" cy="4925144"/>
          </a:xfrm>
        </p:spPr>
        <p:txBody>
          <a:bodyPr>
            <a:normAutofit fontScale="92500" lnSpcReduction="10000"/>
          </a:bodyPr>
          <a:lstStyle/>
          <a:p>
            <a:r>
              <a:rPr lang="en-US" dirty="0">
                <a:solidFill>
                  <a:schemeClr val="tx1"/>
                </a:solidFill>
              </a:rPr>
              <a:t>Another significant malware development is the change from attackers being individuals often motivated to demonstrate their technical competence to their peers to more organized and dangerous attack sources such as: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A large underground economy involving the sale of attack kits, access to compromised hosts, and to stolen information</a:t>
            </a:r>
          </a:p>
        </p:txBody>
      </p:sp>
      <p:graphicFrame>
        <p:nvGraphicFramePr>
          <p:cNvPr id="4" name="Diagram 3"/>
          <p:cNvGraphicFramePr/>
          <p:nvPr>
            <p:extLst>
              <p:ext uri="{D42A27DB-BD31-4B8C-83A1-F6EECF244321}">
                <p14:modId xmlns:p14="http://schemas.microsoft.com/office/powerpoint/2010/main" val="2277547754"/>
              </p:ext>
            </p:extLst>
          </p:nvPr>
        </p:nvGraphicFramePr>
        <p:xfrm>
          <a:off x="457200" y="2276872"/>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spTree>
    <p:extLst>
      <p:ext uri="{BB962C8B-B14F-4D97-AF65-F5344CB8AC3E}">
        <p14:creationId xmlns:p14="http://schemas.microsoft.com/office/powerpoint/2010/main" val="284240705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600200"/>
          </a:xfrm>
        </p:spPr>
        <p:txBody>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Advanced Persistent Threats (APTs)</a:t>
            </a:r>
          </a:p>
        </p:txBody>
      </p:sp>
      <p:sp>
        <p:nvSpPr>
          <p:cNvPr id="3" name="Content Placeholder 2"/>
          <p:cNvSpPr>
            <a:spLocks noGrp="1"/>
          </p:cNvSpPr>
          <p:nvPr>
            <p:ph idx="1"/>
          </p:nvPr>
        </p:nvSpPr>
        <p:spPr>
          <a:xfrm>
            <a:off x="467544" y="2204864"/>
            <a:ext cx="8229600" cy="4525963"/>
          </a:xfrm>
        </p:spPr>
        <p:txBody>
          <a:bodyPr/>
          <a:lstStyle/>
          <a:p>
            <a:r>
              <a:rPr lang="en-US" dirty="0"/>
              <a:t>Well-resourced, persistent application of a wide variety of intrusion technologies and malware to selected targets (usually business or political)</a:t>
            </a:r>
          </a:p>
          <a:p>
            <a:r>
              <a:rPr lang="en-US" dirty="0"/>
              <a:t>Typically attributed to state-sponsored organizations and criminal enterprises</a:t>
            </a:r>
          </a:p>
          <a:p>
            <a:r>
              <a:rPr lang="en-US" dirty="0"/>
              <a:t>Differ from other types of attack by their careful target selection and stealthy intrusion efforts over extended periods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Tree>
    <p:extLst>
      <p:ext uri="{BB962C8B-B14F-4D97-AF65-F5344CB8AC3E}">
        <p14:creationId xmlns:p14="http://schemas.microsoft.com/office/powerpoint/2010/main" val="366958216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APT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3024226"/>
              </p:ext>
            </p:extLst>
          </p:nvPr>
        </p:nvGraphicFramePr>
        <p:xfrm>
          <a:off x="467544" y="1295400"/>
          <a:ext cx="8229600" cy="5258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spTree>
    <p:extLst>
      <p:ext uri="{BB962C8B-B14F-4D97-AF65-F5344CB8AC3E}">
        <p14:creationId xmlns:p14="http://schemas.microsoft.com/office/powerpoint/2010/main" val="168316346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dirty="0">
                <a:solidFill>
                  <a:schemeClr val="tx1"/>
                </a:solidFill>
              </a:rPr>
              <a:t>APT Attacks</a:t>
            </a:r>
          </a:p>
        </p:txBody>
      </p:sp>
      <p:sp>
        <p:nvSpPr>
          <p:cNvPr id="3" name="Content Placeholder 2"/>
          <p:cNvSpPr>
            <a:spLocks noGrp="1"/>
          </p:cNvSpPr>
          <p:nvPr>
            <p:ph idx="1"/>
          </p:nvPr>
        </p:nvSpPr>
        <p:spPr>
          <a:xfrm>
            <a:off x="467544" y="1700808"/>
            <a:ext cx="8229600" cy="4813995"/>
          </a:xfrm>
        </p:spPr>
        <p:txBody>
          <a:bodyPr>
            <a:normAutofit/>
          </a:bodyPr>
          <a:lstStyle/>
          <a:p>
            <a:pPr>
              <a:buClr>
                <a:schemeClr val="accent1"/>
              </a:buClr>
            </a:pPr>
            <a:r>
              <a:rPr lang="en-US" dirty="0"/>
              <a:t>Aim:</a:t>
            </a:r>
          </a:p>
          <a:p>
            <a:pPr lvl="1">
              <a:buClr>
                <a:schemeClr val="accent5"/>
              </a:buClr>
            </a:pPr>
            <a:r>
              <a:rPr lang="en-US" dirty="0"/>
              <a:t>Varies from theft of intellectual property or security and infrastructure related data to the physical disruption of infrastructure</a:t>
            </a:r>
          </a:p>
          <a:p>
            <a:pPr>
              <a:buClr>
                <a:schemeClr val="accent1"/>
              </a:buClr>
            </a:pPr>
            <a:r>
              <a:rPr lang="en-US" dirty="0"/>
              <a:t>Techniques used:</a:t>
            </a:r>
          </a:p>
          <a:p>
            <a:pPr lvl="1">
              <a:buClr>
                <a:schemeClr val="accent5"/>
              </a:buClr>
            </a:pPr>
            <a:r>
              <a:rPr lang="en-US" dirty="0"/>
              <a:t>Social engineering</a:t>
            </a:r>
          </a:p>
          <a:p>
            <a:pPr lvl="1">
              <a:buClr>
                <a:schemeClr val="accent5"/>
              </a:buClr>
            </a:pPr>
            <a:r>
              <a:rPr lang="en-US" dirty="0"/>
              <a:t>Spear-phishing attack: phishing attack targeting specific individuals</a:t>
            </a:r>
          </a:p>
          <a:p>
            <a:pPr lvl="1">
              <a:buClr>
                <a:schemeClr val="accent5"/>
              </a:buClr>
            </a:pPr>
            <a:r>
              <a:rPr lang="en-US" dirty="0"/>
              <a:t>Drive-by-downloads from selected compromised websites likely to be visited by personnel in the target organization</a:t>
            </a:r>
          </a:p>
          <a:p>
            <a:pPr>
              <a:buClr>
                <a:schemeClr val="accent1"/>
              </a:buClr>
            </a:pPr>
            <a:r>
              <a:rPr lang="en-US" dirty="0"/>
              <a:t>Intent:</a:t>
            </a:r>
          </a:p>
          <a:p>
            <a:pPr lvl="1">
              <a:buClr>
                <a:schemeClr val="accent5"/>
              </a:buClr>
            </a:pPr>
            <a:r>
              <a:rPr lang="en-US" dirty="0"/>
              <a:t>To infect the target with sophisticated malware with multiple propagation mechanisms and payloads</a:t>
            </a:r>
          </a:p>
          <a:p>
            <a:pPr lvl="1">
              <a:buClr>
                <a:schemeClr val="accent5"/>
              </a:buClr>
            </a:pPr>
            <a:r>
              <a:rPr lang="en-US" dirty="0"/>
              <a:t>Once they have gained initial access, a range of attack tools are used to maintain and extend their access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Tree>
    <p:extLst>
      <p:ext uri="{BB962C8B-B14F-4D97-AF65-F5344CB8AC3E}">
        <p14:creationId xmlns:p14="http://schemas.microsoft.com/office/powerpoint/2010/main" val="139779999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152400"/>
            <a:ext cx="8229600" cy="1139825"/>
          </a:xfrm>
        </p:spPr>
        <p:txBody>
          <a:bodyPr/>
          <a:lstStyle/>
          <a:p>
            <a:pPr eaLnBrk="1" fontAlgn="auto" hangingPunct="1">
              <a:spcAft>
                <a:spcPts val="0"/>
              </a:spcAft>
              <a:defRPr/>
            </a:pPr>
            <a:r>
              <a:rPr lang="en-US" dirty="0">
                <a:solidFill>
                  <a:schemeClr val="tx1"/>
                </a:solidFill>
                <a:ea typeface="+mj-ea"/>
                <a:cs typeface="+mj-cs"/>
              </a:rPr>
              <a:t>Viruses</a:t>
            </a:r>
          </a:p>
        </p:txBody>
      </p:sp>
      <p:sp>
        <p:nvSpPr>
          <p:cNvPr id="210947" name="Rectangle 3"/>
          <p:cNvSpPr>
            <a:spLocks noGrp="1" noChangeArrowheads="1"/>
          </p:cNvSpPr>
          <p:nvPr>
            <p:ph idx="1"/>
          </p:nvPr>
        </p:nvSpPr>
        <p:spPr>
          <a:xfrm>
            <a:off x="395536" y="1412776"/>
            <a:ext cx="8291264" cy="5409464"/>
          </a:xfrm>
        </p:spPr>
        <p:txBody>
          <a:bodyPr wrap="square" numCol="1" anchor="t" anchorCtr="0" compatLnSpc="1">
            <a:prstTxWarp prst="textNoShape">
              <a:avLst/>
            </a:prstTxWarp>
          </a:bodyPr>
          <a:lstStyle/>
          <a:p>
            <a:pPr eaLnBrk="1" hangingPunct="1">
              <a:lnSpc>
                <a:spcPct val="90000"/>
              </a:lnSpc>
            </a:pPr>
            <a:r>
              <a:rPr lang="en-US" sz="2800" dirty="0">
                <a:ea typeface="ＭＳ Ｐゴシック" pitchFamily="-65" charset="-128"/>
              </a:rPr>
              <a:t>Piece of software that infects a </a:t>
            </a:r>
            <a:r>
              <a:rPr lang="en-US" altLang="zh-CN" sz="2800" dirty="0">
                <a:ea typeface="ＭＳ Ｐゴシック" pitchFamily="-65" charset="-128"/>
              </a:rPr>
              <a:t>host</a:t>
            </a:r>
            <a:r>
              <a:rPr lang="en-US" sz="2800" dirty="0">
                <a:ea typeface="ＭＳ Ｐゴシック" pitchFamily="-65" charset="-128"/>
              </a:rPr>
              <a:t> program</a:t>
            </a:r>
          </a:p>
          <a:p>
            <a:pPr marL="1252538" lvl="1" indent="-393700" eaLnBrk="1" hangingPunct="1">
              <a:lnSpc>
                <a:spcPct val="90000"/>
              </a:lnSpc>
            </a:pPr>
            <a:r>
              <a:rPr lang="en-US" sz="2100" dirty="0">
                <a:ea typeface="ＭＳ Ｐゴシック" pitchFamily="-65" charset="-128"/>
              </a:rPr>
              <a:t>Modifies it to include a copy of the virus</a:t>
            </a:r>
          </a:p>
          <a:p>
            <a:pPr marL="1252538" lvl="1" indent="-393700" eaLnBrk="1" hangingPunct="1">
              <a:lnSpc>
                <a:spcPct val="90000"/>
              </a:lnSpc>
            </a:pPr>
            <a:r>
              <a:rPr lang="en-US" sz="2100" dirty="0">
                <a:ea typeface="ＭＳ Ｐゴシック" pitchFamily="-65" charset="-128"/>
              </a:rPr>
              <a:t>Replicates and goes on to infect other content</a:t>
            </a:r>
          </a:p>
          <a:p>
            <a:pPr marL="1252538" lvl="1" indent="-393700" eaLnBrk="1" hangingPunct="1">
              <a:lnSpc>
                <a:spcPct val="90000"/>
              </a:lnSpc>
            </a:pPr>
            <a:r>
              <a:rPr lang="en-US" sz="2100" dirty="0">
                <a:ea typeface="ＭＳ Ｐゴシック" pitchFamily="-65" charset="-128"/>
              </a:rPr>
              <a:t>Easily spread through network environments</a:t>
            </a:r>
          </a:p>
          <a:p>
            <a:pPr eaLnBrk="1" hangingPunct="1">
              <a:lnSpc>
                <a:spcPct val="90000"/>
              </a:lnSpc>
            </a:pPr>
            <a:r>
              <a:rPr lang="en-US" sz="2800" dirty="0">
                <a:ea typeface="ＭＳ Ｐゴシック" pitchFamily="-65" charset="-128"/>
              </a:rPr>
              <a:t>When attached to an executable program a virus can do anything that the program is permitted to do</a:t>
            </a:r>
          </a:p>
          <a:p>
            <a:pPr marL="1252538" lvl="1" indent="-393700" eaLnBrk="1" hangingPunct="1">
              <a:lnSpc>
                <a:spcPct val="90000"/>
              </a:lnSpc>
            </a:pPr>
            <a:r>
              <a:rPr lang="en-US" sz="2100" dirty="0">
                <a:ea typeface="ＭＳ Ｐゴシック" pitchFamily="-65" charset="-128"/>
              </a:rPr>
              <a:t>Executes secretly when the host program is run</a:t>
            </a:r>
          </a:p>
          <a:p>
            <a:pPr eaLnBrk="1" hangingPunct="1">
              <a:lnSpc>
                <a:spcPct val="90000"/>
              </a:lnSpc>
            </a:pPr>
            <a:r>
              <a:rPr lang="en-US" sz="2800" dirty="0">
                <a:ea typeface="ＭＳ Ｐゴシック" pitchFamily="-65" charset="-128"/>
              </a:rPr>
              <a:t>May be specific to operating system and hardware</a:t>
            </a:r>
          </a:p>
          <a:p>
            <a:pPr marL="1252538" lvl="1" indent="-393700" eaLnBrk="1" hangingPunct="1">
              <a:lnSpc>
                <a:spcPct val="90000"/>
              </a:lnSpc>
            </a:pPr>
            <a:r>
              <a:rPr lang="en-US" sz="2100" dirty="0">
                <a:ea typeface="ＭＳ Ｐゴシック" pitchFamily="-65" charset="-128"/>
              </a:rPr>
              <a:t>Takes advantage of their details and weaknesses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13801</TotalTime>
  <Words>14687</Words>
  <Application>Microsoft Office PowerPoint</Application>
  <PresentationFormat>全屏显示(4:3)</PresentationFormat>
  <Paragraphs>1427</Paragraphs>
  <Slides>46</Slides>
  <Notes>37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46</vt:i4>
      </vt:variant>
    </vt:vector>
  </HeadingPairs>
  <TitlesOfParts>
    <vt:vector size="53" baseType="lpstr">
      <vt:lpstr>Arial</vt:lpstr>
      <vt:lpstr>Century Gothic</vt:lpstr>
      <vt:lpstr>Courier New</vt:lpstr>
      <vt:lpstr>Palatino Linotype</vt:lpstr>
      <vt:lpstr>Times New Roman</vt:lpstr>
      <vt:lpstr>Wingdings</vt:lpstr>
      <vt:lpstr>Executive</vt:lpstr>
      <vt:lpstr>Chapter 6</vt:lpstr>
      <vt:lpstr>Malware</vt:lpstr>
      <vt:lpstr>Classification of Malware</vt:lpstr>
      <vt:lpstr>Types of Malware</vt:lpstr>
      <vt:lpstr>Attack Sources</vt:lpstr>
      <vt:lpstr>Advanced Persistent Threats (APTs)</vt:lpstr>
      <vt:lpstr>APT Characteristics</vt:lpstr>
      <vt:lpstr>APT Attacks</vt:lpstr>
      <vt:lpstr>Viruses</vt:lpstr>
      <vt:lpstr>Virus Components</vt:lpstr>
      <vt:lpstr>Virus Phases</vt:lpstr>
      <vt:lpstr>Virus Structure</vt:lpstr>
      <vt:lpstr>Explanations for “Virus Structure”</vt:lpstr>
      <vt:lpstr>PowerPoint 演示文稿</vt:lpstr>
      <vt:lpstr>Virus Classification</vt:lpstr>
      <vt:lpstr>Encrypting virus </vt:lpstr>
      <vt:lpstr>An Encrypted Virus</vt:lpstr>
      <vt:lpstr>Boot Sector Virus</vt:lpstr>
      <vt:lpstr>Macro and Scripting Viruses</vt:lpstr>
      <vt:lpstr>Worms</vt:lpstr>
      <vt:lpstr>Worm Replication</vt:lpstr>
      <vt:lpstr>Target Discovery</vt:lpstr>
      <vt:lpstr>Morris Worm</vt:lpstr>
      <vt:lpstr>State-of-the-Art Worm Technology</vt:lpstr>
      <vt:lpstr>Mobile Code</vt:lpstr>
      <vt:lpstr>Drive-By-Downloads</vt:lpstr>
      <vt:lpstr>DbD Examples</vt:lpstr>
      <vt:lpstr>Spam</vt:lpstr>
      <vt:lpstr>Trojans</vt:lpstr>
      <vt:lpstr>Payloads</vt:lpstr>
      <vt:lpstr>Payload - System Corruption</vt:lpstr>
      <vt:lpstr>Payload – Attack Agents Bots</vt:lpstr>
      <vt:lpstr>Payload – Information Theft – Keylogger and Spyware</vt:lpstr>
      <vt:lpstr>Payload – Information Theft – Phishing</vt:lpstr>
      <vt:lpstr>Payload – Stealthing – Backdoor</vt:lpstr>
      <vt:lpstr>Payload – Stealthing – Rootkit</vt:lpstr>
      <vt:lpstr>Rootkit Classification</vt:lpstr>
      <vt:lpstr>Example Kernel-Mode Rootkit</vt:lpstr>
      <vt:lpstr>Malware Countermeasures</vt:lpstr>
      <vt:lpstr>Generations of Anti-Virus Software</vt:lpstr>
      <vt:lpstr>Generic Decryption (GD)</vt:lpstr>
      <vt:lpstr>PowerPoint 演示文稿</vt:lpstr>
      <vt:lpstr>PowerPoint 演示文稿</vt:lpstr>
      <vt:lpstr>Host-Based Behavior-Blocking Software</vt:lpstr>
      <vt:lpstr>Perimeter Scanning Approaches</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7 Lecture Overheads</dc:subject>
  <dc:creator>Dr Lawrie Brown</dc:creator>
  <cp:lastModifiedBy>Zonghua Gu</cp:lastModifiedBy>
  <cp:revision>214</cp:revision>
  <cp:lastPrinted>2016-12-07T09:33:17Z</cp:lastPrinted>
  <dcterms:created xsi:type="dcterms:W3CDTF">2014-08-24T18:34:20Z</dcterms:created>
  <dcterms:modified xsi:type="dcterms:W3CDTF">2019-05-23T02:00:59Z</dcterms:modified>
</cp:coreProperties>
</file>