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7"/>
  </p:notesMasterIdLst>
  <p:sldIdLst>
    <p:sldId id="412" r:id="rId2"/>
    <p:sldId id="359" r:id="rId3"/>
    <p:sldId id="401" r:id="rId4"/>
    <p:sldId id="364" r:id="rId5"/>
    <p:sldId id="366" r:id="rId6"/>
    <p:sldId id="407" r:id="rId7"/>
    <p:sldId id="414" r:id="rId8"/>
    <p:sldId id="415" r:id="rId9"/>
    <p:sldId id="431" r:id="rId10"/>
    <p:sldId id="406" r:id="rId11"/>
    <p:sldId id="402" r:id="rId12"/>
    <p:sldId id="374" r:id="rId13"/>
    <p:sldId id="378" r:id="rId14"/>
    <p:sldId id="379" r:id="rId15"/>
    <p:sldId id="367" r:id="rId16"/>
    <p:sldId id="381" r:id="rId17"/>
    <p:sldId id="382" r:id="rId18"/>
    <p:sldId id="383" r:id="rId19"/>
    <p:sldId id="408" r:id="rId20"/>
    <p:sldId id="409" r:id="rId21"/>
    <p:sldId id="386" r:id="rId22"/>
    <p:sldId id="390" r:id="rId23"/>
    <p:sldId id="392" r:id="rId24"/>
    <p:sldId id="416" r:id="rId25"/>
    <p:sldId id="413"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0" autoAdjust="0"/>
    <p:restoredTop sz="92588" autoAdjust="0"/>
  </p:normalViewPr>
  <p:slideViewPr>
    <p:cSldViewPr>
      <p:cViewPr varScale="1">
        <p:scale>
          <a:sx n="102" d="100"/>
          <a:sy n="102"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E62D0-4B79-7F4F-A4EF-A4A7504A647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A863639-BF18-5C44-A229-54C65036B10D}">
      <dgm:prSet phldrT="[Text]"/>
      <dgm:spPr>
        <a:solidFill>
          <a:schemeClr val="tx1"/>
        </a:solidFill>
      </dgm:spPr>
      <dgm:t>
        <a:bodyPr/>
        <a:lstStyle/>
        <a:p>
          <a:r>
            <a:rPr lang="en-US" dirty="0"/>
            <a:t>Target program can be:</a:t>
          </a:r>
        </a:p>
      </dgm:t>
    </dgm:pt>
    <dgm:pt modelId="{6F02D187-CBAA-2A4F-83BC-2F7E86C17220}" type="parTrans" cxnId="{4DD9BD5E-1807-AA4B-963F-5D08CB9CAF51}">
      <dgm:prSet/>
      <dgm:spPr/>
      <dgm:t>
        <a:bodyPr/>
        <a:lstStyle/>
        <a:p>
          <a:endParaRPr lang="en-US"/>
        </a:p>
      </dgm:t>
    </dgm:pt>
    <dgm:pt modelId="{906859F9-F88D-A543-A41B-88933F8007F6}" type="sibTrans" cxnId="{4DD9BD5E-1807-AA4B-963F-5D08CB9CAF51}">
      <dgm:prSet/>
      <dgm:spPr/>
      <dgm:t>
        <a:bodyPr/>
        <a:lstStyle/>
        <a:p>
          <a:endParaRPr lang="en-US"/>
        </a:p>
      </dgm:t>
    </dgm:pt>
    <dgm:pt modelId="{8A8F915A-C6CD-7A47-913F-2905BF1FB7D6}">
      <dgm:prSet/>
      <dgm:spPr/>
      <dgm:t>
        <a:bodyPr/>
        <a:lstStyle/>
        <a:p>
          <a:r>
            <a:rPr lang="en-US" b="0" dirty="0">
              <a:solidFill>
                <a:schemeClr val="bg1"/>
              </a:solidFill>
            </a:rPr>
            <a:t>A trusted system utility</a:t>
          </a:r>
        </a:p>
      </dgm:t>
    </dgm:pt>
    <dgm:pt modelId="{E3B06C59-CE98-EC49-9079-D6BE89D61B29}" type="parTrans" cxnId="{869B3EAB-60AF-6F49-AC95-C9BAFC6F580B}">
      <dgm:prSet/>
      <dgm:spPr/>
      <dgm:t>
        <a:bodyPr/>
        <a:lstStyle/>
        <a:p>
          <a:endParaRPr lang="en-US"/>
        </a:p>
      </dgm:t>
    </dgm:pt>
    <dgm:pt modelId="{83121081-D899-9849-BF12-4B69BB8C4693}" type="sibTrans" cxnId="{869B3EAB-60AF-6F49-AC95-C9BAFC6F580B}">
      <dgm:prSet/>
      <dgm:spPr/>
      <dgm:t>
        <a:bodyPr/>
        <a:lstStyle/>
        <a:p>
          <a:endParaRPr lang="en-US"/>
        </a:p>
      </dgm:t>
    </dgm:pt>
    <dgm:pt modelId="{20EE795D-3CA0-004B-9C48-E4A4E61B7BEB}">
      <dgm:prSet/>
      <dgm:spPr/>
      <dgm:t>
        <a:bodyPr/>
        <a:lstStyle/>
        <a:p>
          <a:r>
            <a:rPr lang="en-US" b="0" dirty="0">
              <a:solidFill>
                <a:schemeClr val="bg1"/>
              </a:solidFill>
            </a:rPr>
            <a:t>Network service daemon</a:t>
          </a:r>
        </a:p>
      </dgm:t>
    </dgm:pt>
    <dgm:pt modelId="{4010DB18-1D0A-044E-B99E-EB4B42997715}" type="parTrans" cxnId="{10089F99-CC82-1641-9C6D-5078E7941E1F}">
      <dgm:prSet/>
      <dgm:spPr/>
      <dgm:t>
        <a:bodyPr/>
        <a:lstStyle/>
        <a:p>
          <a:endParaRPr lang="en-US"/>
        </a:p>
      </dgm:t>
    </dgm:pt>
    <dgm:pt modelId="{FBBEA109-4067-6F48-9D67-694D6CA0DC23}" type="sibTrans" cxnId="{10089F99-CC82-1641-9C6D-5078E7941E1F}">
      <dgm:prSet/>
      <dgm:spPr/>
      <dgm:t>
        <a:bodyPr/>
        <a:lstStyle/>
        <a:p>
          <a:endParaRPr lang="en-US"/>
        </a:p>
      </dgm:t>
    </dgm:pt>
    <dgm:pt modelId="{3C119C4E-3624-D046-9C54-AE1171599BF3}">
      <dgm:prSet/>
      <dgm:spPr/>
      <dgm:t>
        <a:bodyPr/>
        <a:lstStyle/>
        <a:p>
          <a:r>
            <a:rPr lang="en-US" b="0" dirty="0">
              <a:solidFill>
                <a:schemeClr val="bg1"/>
              </a:solidFill>
            </a:rPr>
            <a:t>Commonly used library code</a:t>
          </a:r>
        </a:p>
      </dgm:t>
    </dgm:pt>
    <dgm:pt modelId="{65D586AD-D404-6241-BE9F-D7DA13A625CC}" type="parTrans" cxnId="{4F1DE57B-1E2F-C245-9D7E-CBD69D067713}">
      <dgm:prSet/>
      <dgm:spPr/>
      <dgm:t>
        <a:bodyPr/>
        <a:lstStyle/>
        <a:p>
          <a:endParaRPr lang="en-US"/>
        </a:p>
      </dgm:t>
    </dgm:pt>
    <dgm:pt modelId="{ECEBE1E8-EC7C-2746-800A-697CBF5CC826}" type="sibTrans" cxnId="{4F1DE57B-1E2F-C245-9D7E-CBD69D067713}">
      <dgm:prSet/>
      <dgm:spPr/>
      <dgm:t>
        <a:bodyPr/>
        <a:lstStyle/>
        <a:p>
          <a:endParaRPr lang="en-US"/>
        </a:p>
      </dgm:t>
    </dgm:pt>
    <dgm:pt modelId="{19AB866E-5AA2-8C43-8408-7B6262F2B4DD}" type="pres">
      <dgm:prSet presAssocID="{458E62D0-4B79-7F4F-A4EF-A4A7504A647C}" presName="theList" presStyleCnt="0">
        <dgm:presLayoutVars>
          <dgm:dir/>
          <dgm:animLvl val="lvl"/>
          <dgm:resizeHandles val="exact"/>
        </dgm:presLayoutVars>
      </dgm:prSet>
      <dgm:spPr/>
    </dgm:pt>
    <dgm:pt modelId="{7D1F92E6-19E4-4142-9587-3D3BE3ACFC9B}" type="pres">
      <dgm:prSet presAssocID="{8A863639-BF18-5C44-A229-54C65036B10D}" presName="compNode" presStyleCnt="0"/>
      <dgm:spPr/>
    </dgm:pt>
    <dgm:pt modelId="{E666182B-8B2B-124F-BB33-90E2D0F4E2EB}" type="pres">
      <dgm:prSet presAssocID="{8A863639-BF18-5C44-A229-54C65036B10D}" presName="aNode" presStyleLbl="bgShp" presStyleIdx="0" presStyleCnt="1"/>
      <dgm:spPr/>
    </dgm:pt>
    <dgm:pt modelId="{7699ED27-7550-DF4B-9E1F-8B2B458C2E5C}" type="pres">
      <dgm:prSet presAssocID="{8A863639-BF18-5C44-A229-54C65036B10D}" presName="textNode" presStyleLbl="bgShp" presStyleIdx="0" presStyleCnt="1"/>
      <dgm:spPr/>
    </dgm:pt>
    <dgm:pt modelId="{701398BF-0745-884F-A64F-B8CB2265F5B0}" type="pres">
      <dgm:prSet presAssocID="{8A863639-BF18-5C44-A229-54C65036B10D}" presName="compChildNode" presStyleCnt="0"/>
      <dgm:spPr/>
    </dgm:pt>
    <dgm:pt modelId="{9A280761-133D-7E45-9F35-6143FBECA56C}" type="pres">
      <dgm:prSet presAssocID="{8A863639-BF18-5C44-A229-54C65036B10D}" presName="theInnerList" presStyleCnt="0"/>
      <dgm:spPr/>
    </dgm:pt>
    <dgm:pt modelId="{82C84238-C2CC-C040-9698-43296D9A29A3}" type="pres">
      <dgm:prSet presAssocID="{8A8F915A-C6CD-7A47-913F-2905BF1FB7D6}" presName="childNode" presStyleLbl="node1" presStyleIdx="0" presStyleCnt="3">
        <dgm:presLayoutVars>
          <dgm:bulletEnabled val="1"/>
        </dgm:presLayoutVars>
      </dgm:prSet>
      <dgm:spPr/>
    </dgm:pt>
    <dgm:pt modelId="{3862273E-83F8-394B-BC45-B9AD7BE4545E}" type="pres">
      <dgm:prSet presAssocID="{8A8F915A-C6CD-7A47-913F-2905BF1FB7D6}" presName="aSpace2" presStyleCnt="0"/>
      <dgm:spPr/>
    </dgm:pt>
    <dgm:pt modelId="{2BD2039C-D71F-EA43-A1C9-1960B7FCE462}" type="pres">
      <dgm:prSet presAssocID="{20EE795D-3CA0-004B-9C48-E4A4E61B7BEB}" presName="childNode" presStyleLbl="node1" presStyleIdx="1" presStyleCnt="3">
        <dgm:presLayoutVars>
          <dgm:bulletEnabled val="1"/>
        </dgm:presLayoutVars>
      </dgm:prSet>
      <dgm:spPr/>
    </dgm:pt>
    <dgm:pt modelId="{2E6FCF84-3E0F-854E-95F2-6897FEB4A08C}" type="pres">
      <dgm:prSet presAssocID="{20EE795D-3CA0-004B-9C48-E4A4E61B7BEB}" presName="aSpace2" presStyleCnt="0"/>
      <dgm:spPr/>
    </dgm:pt>
    <dgm:pt modelId="{651A87E7-F593-4949-995E-AF3C1DB0521D}" type="pres">
      <dgm:prSet presAssocID="{3C119C4E-3624-D046-9C54-AE1171599BF3}" presName="childNode" presStyleLbl="node1" presStyleIdx="2" presStyleCnt="3">
        <dgm:presLayoutVars>
          <dgm:bulletEnabled val="1"/>
        </dgm:presLayoutVars>
      </dgm:prSet>
      <dgm:spPr/>
    </dgm:pt>
  </dgm:ptLst>
  <dgm:cxnLst>
    <dgm:cxn modelId="{FE73D208-67C2-6E4E-BD79-AEF9AB5964F1}" type="presOf" srcId="{458E62D0-4B79-7F4F-A4EF-A4A7504A647C}" destId="{19AB866E-5AA2-8C43-8408-7B6262F2B4DD}" srcOrd="0" destOrd="0" presId="urn:microsoft.com/office/officeart/2005/8/layout/lProcess2"/>
    <dgm:cxn modelId="{4DD9BD5E-1807-AA4B-963F-5D08CB9CAF51}" srcId="{458E62D0-4B79-7F4F-A4EF-A4A7504A647C}" destId="{8A863639-BF18-5C44-A229-54C65036B10D}" srcOrd="0" destOrd="0" parTransId="{6F02D187-CBAA-2A4F-83BC-2F7E86C17220}" sibTransId="{906859F9-F88D-A543-A41B-88933F8007F6}"/>
    <dgm:cxn modelId="{27266073-6880-5148-84C9-106DF583DBA6}" type="presOf" srcId="{8A863639-BF18-5C44-A229-54C65036B10D}" destId="{E666182B-8B2B-124F-BB33-90E2D0F4E2EB}" srcOrd="0" destOrd="0" presId="urn:microsoft.com/office/officeart/2005/8/layout/lProcess2"/>
    <dgm:cxn modelId="{4F1DE57B-1E2F-C245-9D7E-CBD69D067713}" srcId="{8A863639-BF18-5C44-A229-54C65036B10D}" destId="{3C119C4E-3624-D046-9C54-AE1171599BF3}" srcOrd="2" destOrd="0" parTransId="{65D586AD-D404-6241-BE9F-D7DA13A625CC}" sibTransId="{ECEBE1E8-EC7C-2746-800A-697CBF5CC826}"/>
    <dgm:cxn modelId="{10089F99-CC82-1641-9C6D-5078E7941E1F}" srcId="{8A863639-BF18-5C44-A229-54C65036B10D}" destId="{20EE795D-3CA0-004B-9C48-E4A4E61B7BEB}" srcOrd="1" destOrd="0" parTransId="{4010DB18-1D0A-044E-B99E-EB4B42997715}" sibTransId="{FBBEA109-4067-6F48-9D67-694D6CA0DC23}"/>
    <dgm:cxn modelId="{17ED80A2-B549-E44F-9546-08B8D466425B}" type="presOf" srcId="{8A863639-BF18-5C44-A229-54C65036B10D}" destId="{7699ED27-7550-DF4B-9E1F-8B2B458C2E5C}" srcOrd="1" destOrd="0" presId="urn:microsoft.com/office/officeart/2005/8/layout/lProcess2"/>
    <dgm:cxn modelId="{869B3EAB-60AF-6F49-AC95-C9BAFC6F580B}" srcId="{8A863639-BF18-5C44-A229-54C65036B10D}" destId="{8A8F915A-C6CD-7A47-913F-2905BF1FB7D6}" srcOrd="0" destOrd="0" parTransId="{E3B06C59-CE98-EC49-9079-D6BE89D61B29}" sibTransId="{83121081-D899-9849-BF12-4B69BB8C4693}"/>
    <dgm:cxn modelId="{D5870BC8-35F6-334B-80AF-C0CFB9A9ED2B}" type="presOf" srcId="{20EE795D-3CA0-004B-9C48-E4A4E61B7BEB}" destId="{2BD2039C-D71F-EA43-A1C9-1960B7FCE462}" srcOrd="0" destOrd="0" presId="urn:microsoft.com/office/officeart/2005/8/layout/lProcess2"/>
    <dgm:cxn modelId="{108760DD-35F0-F443-B1F2-55F71579020C}" type="presOf" srcId="{8A8F915A-C6CD-7A47-913F-2905BF1FB7D6}" destId="{82C84238-C2CC-C040-9698-43296D9A29A3}" srcOrd="0" destOrd="0" presId="urn:microsoft.com/office/officeart/2005/8/layout/lProcess2"/>
    <dgm:cxn modelId="{ED5501E7-D356-FD4D-9467-335093EECE7B}" type="presOf" srcId="{3C119C4E-3624-D046-9C54-AE1171599BF3}" destId="{651A87E7-F593-4949-995E-AF3C1DB0521D}" srcOrd="0" destOrd="0" presId="urn:microsoft.com/office/officeart/2005/8/layout/lProcess2"/>
    <dgm:cxn modelId="{4F60C773-D997-8847-AE5E-075669E57D1D}" type="presParOf" srcId="{19AB866E-5AA2-8C43-8408-7B6262F2B4DD}" destId="{7D1F92E6-19E4-4142-9587-3D3BE3ACFC9B}" srcOrd="0" destOrd="0" presId="urn:microsoft.com/office/officeart/2005/8/layout/lProcess2"/>
    <dgm:cxn modelId="{A8DDB37B-3005-9C4F-B65D-1C38E417A63E}" type="presParOf" srcId="{7D1F92E6-19E4-4142-9587-3D3BE3ACFC9B}" destId="{E666182B-8B2B-124F-BB33-90E2D0F4E2EB}" srcOrd="0" destOrd="0" presId="urn:microsoft.com/office/officeart/2005/8/layout/lProcess2"/>
    <dgm:cxn modelId="{4A0BEFA3-2A7A-D34C-9A89-DEFEEC12A28B}" type="presParOf" srcId="{7D1F92E6-19E4-4142-9587-3D3BE3ACFC9B}" destId="{7699ED27-7550-DF4B-9E1F-8B2B458C2E5C}" srcOrd="1" destOrd="0" presId="urn:microsoft.com/office/officeart/2005/8/layout/lProcess2"/>
    <dgm:cxn modelId="{59DA95E4-4123-AE4B-9D08-4D546CCBC2BA}" type="presParOf" srcId="{7D1F92E6-19E4-4142-9587-3D3BE3ACFC9B}" destId="{701398BF-0745-884F-A64F-B8CB2265F5B0}" srcOrd="2" destOrd="0" presId="urn:microsoft.com/office/officeart/2005/8/layout/lProcess2"/>
    <dgm:cxn modelId="{3EB953ED-7E38-4F4A-AF80-7C6DC1BF28C7}" type="presParOf" srcId="{701398BF-0745-884F-A64F-B8CB2265F5B0}" destId="{9A280761-133D-7E45-9F35-6143FBECA56C}" srcOrd="0" destOrd="0" presId="urn:microsoft.com/office/officeart/2005/8/layout/lProcess2"/>
    <dgm:cxn modelId="{0273BA3A-2EB0-5A40-A624-0187A5D1FE73}" type="presParOf" srcId="{9A280761-133D-7E45-9F35-6143FBECA56C}" destId="{82C84238-C2CC-C040-9698-43296D9A29A3}" srcOrd="0" destOrd="0" presId="urn:microsoft.com/office/officeart/2005/8/layout/lProcess2"/>
    <dgm:cxn modelId="{81244A04-FCFB-CC43-9FAA-2FC183B82CE0}" type="presParOf" srcId="{9A280761-133D-7E45-9F35-6143FBECA56C}" destId="{3862273E-83F8-394B-BC45-B9AD7BE4545E}" srcOrd="1" destOrd="0" presId="urn:microsoft.com/office/officeart/2005/8/layout/lProcess2"/>
    <dgm:cxn modelId="{73670584-2706-5243-9A61-40E7F717326A}" type="presParOf" srcId="{9A280761-133D-7E45-9F35-6143FBECA56C}" destId="{2BD2039C-D71F-EA43-A1C9-1960B7FCE462}" srcOrd="2" destOrd="0" presId="urn:microsoft.com/office/officeart/2005/8/layout/lProcess2"/>
    <dgm:cxn modelId="{BD2A502C-EF9D-924B-909A-37250E98232C}" type="presParOf" srcId="{9A280761-133D-7E45-9F35-6143FBECA56C}" destId="{2E6FCF84-3E0F-854E-95F2-6897FEB4A08C}" srcOrd="3" destOrd="0" presId="urn:microsoft.com/office/officeart/2005/8/layout/lProcess2"/>
    <dgm:cxn modelId="{E4D0FBD6-9472-8841-AA54-0E6D89D2AF44}" type="presParOf" srcId="{9A280761-133D-7E45-9F35-6143FBECA56C}" destId="{651A87E7-F593-4949-995E-AF3C1DB0521D}"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8B0D9-B2DE-A24A-B81C-9C368B9BE88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45A684F8-DB51-7040-995B-E0199F4BDDC7}">
      <dgm:prSet phldrT="[Text]"/>
      <dgm:spPr>
        <a:solidFill>
          <a:schemeClr val="tx1"/>
        </a:solidFill>
      </dgm:spPr>
      <dgm:t>
        <a:bodyPr/>
        <a:lstStyle/>
        <a:p>
          <a:r>
            <a:rPr lang="en-US" b="0" dirty="0" err="1">
              <a:solidFill>
                <a:srgbClr val="000000"/>
              </a:solidFill>
            </a:rPr>
            <a:t>Shellcode</a:t>
          </a:r>
          <a:r>
            <a:rPr lang="en-US" b="0" dirty="0">
              <a:solidFill>
                <a:srgbClr val="000000"/>
              </a:solidFill>
            </a:rPr>
            <a:t> functions</a:t>
          </a:r>
        </a:p>
      </dgm:t>
    </dgm:pt>
    <dgm:pt modelId="{1693D2B8-A0F9-0344-845E-073381D760A2}" type="parTrans" cxnId="{622D0180-62BF-EB41-AE7F-7B4D5D3A28C5}">
      <dgm:prSet/>
      <dgm:spPr/>
      <dgm:t>
        <a:bodyPr/>
        <a:lstStyle/>
        <a:p>
          <a:endParaRPr lang="en-US"/>
        </a:p>
      </dgm:t>
    </dgm:pt>
    <dgm:pt modelId="{1BDCE7D1-D436-994F-BF90-774114A1C67F}" type="sibTrans" cxnId="{622D0180-62BF-EB41-AE7F-7B4D5D3A28C5}">
      <dgm:prSet/>
      <dgm:spPr/>
      <dgm:t>
        <a:bodyPr/>
        <a:lstStyle/>
        <a:p>
          <a:endParaRPr lang="en-US"/>
        </a:p>
      </dgm:t>
    </dgm:pt>
    <dgm:pt modelId="{62FC16C3-2906-FF4A-B51F-1487840BDE15}">
      <dgm:prSet custT="1"/>
      <dgm:spPr>
        <a:solidFill>
          <a:schemeClr val="accent2"/>
        </a:solidFill>
      </dgm:spPr>
      <dgm:t>
        <a:bodyPr/>
        <a:lstStyle/>
        <a:p>
          <a:r>
            <a:rPr lang="en-US" sz="1800" b="1" dirty="0">
              <a:solidFill>
                <a:srgbClr val="000000"/>
              </a:solidFill>
            </a:rPr>
            <a:t>Set up a listening service to launch a remote shell when connected to</a:t>
          </a:r>
        </a:p>
      </dgm:t>
    </dgm:pt>
    <dgm:pt modelId="{77D4C3C1-0B91-CB43-85D4-2545CF8059FD}" type="parTrans" cxnId="{F7DD65DE-CB40-CD4D-A3DD-F1EE24FC4C8B}">
      <dgm:prSet/>
      <dgm:spPr/>
      <dgm:t>
        <a:bodyPr/>
        <a:lstStyle/>
        <a:p>
          <a:endParaRPr lang="en-US"/>
        </a:p>
      </dgm:t>
    </dgm:pt>
    <dgm:pt modelId="{94F84321-82C4-6E48-9805-EE0D04AB22EF}" type="sibTrans" cxnId="{F7DD65DE-CB40-CD4D-A3DD-F1EE24FC4C8B}">
      <dgm:prSet/>
      <dgm:spPr/>
      <dgm:t>
        <a:bodyPr/>
        <a:lstStyle/>
        <a:p>
          <a:endParaRPr lang="en-US"/>
        </a:p>
      </dgm:t>
    </dgm:pt>
    <dgm:pt modelId="{78E6C7D7-B71A-A446-8099-F1FCACD0D1E7}">
      <dgm:prSet custT="1"/>
      <dgm:spPr>
        <a:solidFill>
          <a:schemeClr val="accent2"/>
        </a:solidFill>
      </dgm:spPr>
      <dgm:t>
        <a:bodyPr/>
        <a:lstStyle/>
        <a:p>
          <a:r>
            <a:rPr lang="en-US" sz="1800" b="1" dirty="0">
              <a:solidFill>
                <a:srgbClr val="000000"/>
              </a:solidFill>
            </a:rPr>
            <a:t>Create a reverse shell that connects back to the attacker</a:t>
          </a:r>
        </a:p>
      </dgm:t>
    </dgm:pt>
    <dgm:pt modelId="{4AC1CCFD-F2C2-7749-92DE-2E68E29B835B}" type="parTrans" cxnId="{F22ABBC2-F636-6741-874D-1338F136DD69}">
      <dgm:prSet/>
      <dgm:spPr/>
      <dgm:t>
        <a:bodyPr/>
        <a:lstStyle/>
        <a:p>
          <a:endParaRPr lang="en-US"/>
        </a:p>
      </dgm:t>
    </dgm:pt>
    <dgm:pt modelId="{1B8C5A09-E0ED-EB4A-9159-AF8BEA109513}" type="sibTrans" cxnId="{F22ABBC2-F636-6741-874D-1338F136DD69}">
      <dgm:prSet/>
      <dgm:spPr/>
      <dgm:t>
        <a:bodyPr/>
        <a:lstStyle/>
        <a:p>
          <a:endParaRPr lang="en-US"/>
        </a:p>
      </dgm:t>
    </dgm:pt>
    <dgm:pt modelId="{F1FEFA79-890C-6D4F-8BD3-A3CD8F216B45}">
      <dgm:prSet custT="1"/>
      <dgm:spPr>
        <a:solidFill>
          <a:schemeClr val="accent2"/>
        </a:solidFill>
      </dgm:spPr>
      <dgm:t>
        <a:bodyPr/>
        <a:lstStyle/>
        <a:p>
          <a:r>
            <a:rPr lang="en-US" sz="1800" b="1" dirty="0">
              <a:solidFill>
                <a:srgbClr val="000000"/>
              </a:solidFill>
            </a:rPr>
            <a:t>Use local exploits that establish a shell</a:t>
          </a:r>
        </a:p>
      </dgm:t>
    </dgm:pt>
    <dgm:pt modelId="{9C1B0361-11E8-6442-812A-4B6430FFBF84}" type="parTrans" cxnId="{FD27B3AE-A4EE-8B4B-9324-9D78CB242066}">
      <dgm:prSet/>
      <dgm:spPr/>
      <dgm:t>
        <a:bodyPr/>
        <a:lstStyle/>
        <a:p>
          <a:endParaRPr lang="en-US"/>
        </a:p>
      </dgm:t>
    </dgm:pt>
    <dgm:pt modelId="{8F244202-66F0-7C4C-AD74-8F0E994D56C4}" type="sibTrans" cxnId="{FD27B3AE-A4EE-8B4B-9324-9D78CB242066}">
      <dgm:prSet/>
      <dgm:spPr/>
      <dgm:t>
        <a:bodyPr/>
        <a:lstStyle/>
        <a:p>
          <a:endParaRPr lang="en-US"/>
        </a:p>
      </dgm:t>
    </dgm:pt>
    <dgm:pt modelId="{B3E1DE26-DD67-8B46-B452-08471F659E4C}">
      <dgm:prSet custT="1"/>
      <dgm:spPr>
        <a:solidFill>
          <a:schemeClr val="accent2"/>
        </a:solidFill>
      </dgm:spPr>
      <dgm:t>
        <a:bodyPr/>
        <a:lstStyle/>
        <a:p>
          <a:r>
            <a:rPr lang="en-US" sz="1800" b="1" dirty="0">
              <a:solidFill>
                <a:srgbClr val="000000"/>
              </a:solidFill>
            </a:rPr>
            <a:t>Change firewall rules that block other attacks</a:t>
          </a:r>
        </a:p>
      </dgm:t>
    </dgm:pt>
    <dgm:pt modelId="{8CE5BB18-1FDE-544B-881C-25DC7CB05FFD}" type="parTrans" cxnId="{3856D84D-1FA1-E940-8B18-EED92D371D96}">
      <dgm:prSet/>
      <dgm:spPr/>
      <dgm:t>
        <a:bodyPr/>
        <a:lstStyle/>
        <a:p>
          <a:endParaRPr lang="en-US"/>
        </a:p>
      </dgm:t>
    </dgm:pt>
    <dgm:pt modelId="{7B379662-67F6-3540-BC98-537233C2404A}" type="sibTrans" cxnId="{3856D84D-1FA1-E940-8B18-EED92D371D96}">
      <dgm:prSet/>
      <dgm:spPr/>
      <dgm:t>
        <a:bodyPr/>
        <a:lstStyle/>
        <a:p>
          <a:endParaRPr lang="en-US"/>
        </a:p>
      </dgm:t>
    </dgm:pt>
    <dgm:pt modelId="{39F8B5E5-0E51-194D-80AC-C58D28C7B058}">
      <dgm:prSet custT="1"/>
      <dgm:spPr>
        <a:solidFill>
          <a:schemeClr val="accent2"/>
        </a:solidFill>
      </dgm:spPr>
      <dgm:t>
        <a:bodyPr/>
        <a:lstStyle/>
        <a:p>
          <a:r>
            <a:rPr lang="en-US" sz="1800" b="1" dirty="0">
              <a:solidFill>
                <a:srgbClr val="000000"/>
              </a:solidFill>
            </a:rPr>
            <a:t>Break out of a chroot jail (restricted execution environment), giving full access to the file system</a:t>
          </a:r>
        </a:p>
      </dgm:t>
    </dgm:pt>
    <dgm:pt modelId="{36D2E9CB-4E3A-8B4A-B6BC-E9F5A602E98B}" type="parTrans" cxnId="{E053A2A4-A250-AF43-A647-246718C62526}">
      <dgm:prSet/>
      <dgm:spPr/>
      <dgm:t>
        <a:bodyPr/>
        <a:lstStyle/>
        <a:p>
          <a:endParaRPr lang="en-US"/>
        </a:p>
      </dgm:t>
    </dgm:pt>
    <dgm:pt modelId="{9D894D7F-768C-3B43-BC55-12C26D8B1077}" type="sibTrans" cxnId="{E053A2A4-A250-AF43-A647-246718C62526}">
      <dgm:prSet/>
      <dgm:spPr/>
      <dgm:t>
        <a:bodyPr/>
        <a:lstStyle/>
        <a:p>
          <a:endParaRPr lang="en-US"/>
        </a:p>
      </dgm:t>
    </dgm:pt>
    <dgm:pt modelId="{358428C7-B077-B94F-849E-45E6A022B290}" type="pres">
      <dgm:prSet presAssocID="{76C8B0D9-B2DE-A24A-B81C-9C368B9BE880}" presName="theList" presStyleCnt="0">
        <dgm:presLayoutVars>
          <dgm:dir/>
          <dgm:animLvl val="lvl"/>
          <dgm:resizeHandles val="exact"/>
        </dgm:presLayoutVars>
      </dgm:prSet>
      <dgm:spPr/>
    </dgm:pt>
    <dgm:pt modelId="{B0EC0576-F942-9D4F-BE68-EEB0D2D54596}" type="pres">
      <dgm:prSet presAssocID="{45A684F8-DB51-7040-995B-E0199F4BDDC7}" presName="compNode" presStyleCnt="0"/>
      <dgm:spPr/>
    </dgm:pt>
    <dgm:pt modelId="{4A3AA9D3-AE32-1C46-BCF8-ACCB353F80F6}" type="pres">
      <dgm:prSet presAssocID="{45A684F8-DB51-7040-995B-E0199F4BDDC7}" presName="aNode" presStyleLbl="bgShp" presStyleIdx="0" presStyleCnt="1"/>
      <dgm:spPr/>
    </dgm:pt>
    <dgm:pt modelId="{AC4777EB-BC69-8A4F-B918-61BC56EF6729}" type="pres">
      <dgm:prSet presAssocID="{45A684F8-DB51-7040-995B-E0199F4BDDC7}" presName="textNode" presStyleLbl="bgShp" presStyleIdx="0" presStyleCnt="1"/>
      <dgm:spPr/>
    </dgm:pt>
    <dgm:pt modelId="{4C462BF1-5986-4C4E-8483-488FB7A51318}" type="pres">
      <dgm:prSet presAssocID="{45A684F8-DB51-7040-995B-E0199F4BDDC7}" presName="compChildNode" presStyleCnt="0"/>
      <dgm:spPr/>
    </dgm:pt>
    <dgm:pt modelId="{1EBEB948-4A10-6B44-A912-41F20C368832}" type="pres">
      <dgm:prSet presAssocID="{45A684F8-DB51-7040-995B-E0199F4BDDC7}" presName="theInnerList" presStyleCnt="0"/>
      <dgm:spPr/>
    </dgm:pt>
    <dgm:pt modelId="{7FDCD2E6-09C2-454D-AB20-BD70E5B13EFB}" type="pres">
      <dgm:prSet presAssocID="{62FC16C3-2906-FF4A-B51F-1487840BDE15}" presName="childNode" presStyleLbl="node1" presStyleIdx="0" presStyleCnt="5" custScaleX="111842" custScaleY="172448">
        <dgm:presLayoutVars>
          <dgm:bulletEnabled val="1"/>
        </dgm:presLayoutVars>
      </dgm:prSet>
      <dgm:spPr/>
    </dgm:pt>
    <dgm:pt modelId="{87945A6C-EC9A-8045-82E4-ADFEAB66BEDB}" type="pres">
      <dgm:prSet presAssocID="{62FC16C3-2906-FF4A-B51F-1487840BDE15}" presName="aSpace2" presStyleCnt="0"/>
      <dgm:spPr/>
    </dgm:pt>
    <dgm:pt modelId="{95ED0358-8773-E841-9252-1BC704EDE27D}" type="pres">
      <dgm:prSet presAssocID="{78E6C7D7-B71A-A446-8099-F1FCACD0D1E7}" presName="childNode" presStyleLbl="node1" presStyleIdx="1" presStyleCnt="5" custScaleX="111842">
        <dgm:presLayoutVars>
          <dgm:bulletEnabled val="1"/>
        </dgm:presLayoutVars>
      </dgm:prSet>
      <dgm:spPr/>
    </dgm:pt>
    <dgm:pt modelId="{2EF5DD4A-6724-414F-8B38-B89E6826DE11}" type="pres">
      <dgm:prSet presAssocID="{78E6C7D7-B71A-A446-8099-F1FCACD0D1E7}" presName="aSpace2" presStyleCnt="0"/>
      <dgm:spPr/>
    </dgm:pt>
    <dgm:pt modelId="{D9DCE8AC-7881-874F-A451-3D1BE0A24AFF}" type="pres">
      <dgm:prSet presAssocID="{F1FEFA79-890C-6D4F-8BD3-A3CD8F216B45}" presName="childNode" presStyleLbl="node1" presStyleIdx="2" presStyleCnt="5" custScaleX="111842">
        <dgm:presLayoutVars>
          <dgm:bulletEnabled val="1"/>
        </dgm:presLayoutVars>
      </dgm:prSet>
      <dgm:spPr/>
    </dgm:pt>
    <dgm:pt modelId="{850E212C-1759-3D44-812C-5D0033E56EC3}" type="pres">
      <dgm:prSet presAssocID="{F1FEFA79-890C-6D4F-8BD3-A3CD8F216B45}" presName="aSpace2" presStyleCnt="0"/>
      <dgm:spPr/>
    </dgm:pt>
    <dgm:pt modelId="{5A8A09A2-E57B-F74F-9C8B-D81D58670AAA}" type="pres">
      <dgm:prSet presAssocID="{B3E1DE26-DD67-8B46-B452-08471F659E4C}" presName="childNode" presStyleLbl="node1" presStyleIdx="3" presStyleCnt="5" custScaleX="111842">
        <dgm:presLayoutVars>
          <dgm:bulletEnabled val="1"/>
        </dgm:presLayoutVars>
      </dgm:prSet>
      <dgm:spPr/>
    </dgm:pt>
    <dgm:pt modelId="{33CDA6FD-8BAC-BA43-B9BB-EBB6A1E8872E}" type="pres">
      <dgm:prSet presAssocID="{B3E1DE26-DD67-8B46-B452-08471F659E4C}" presName="aSpace2" presStyleCnt="0"/>
      <dgm:spPr/>
    </dgm:pt>
    <dgm:pt modelId="{37638292-49D8-724E-95AE-EC1F35799921}" type="pres">
      <dgm:prSet presAssocID="{39F8B5E5-0E51-194D-80AC-C58D28C7B058}" presName="childNode" presStyleLbl="node1" presStyleIdx="4" presStyleCnt="5" custScaleX="111842" custScaleY="169657">
        <dgm:presLayoutVars>
          <dgm:bulletEnabled val="1"/>
        </dgm:presLayoutVars>
      </dgm:prSet>
      <dgm:spPr/>
    </dgm:pt>
  </dgm:ptLst>
  <dgm:cxnLst>
    <dgm:cxn modelId="{3856D84D-1FA1-E940-8B18-EED92D371D96}" srcId="{45A684F8-DB51-7040-995B-E0199F4BDDC7}" destId="{B3E1DE26-DD67-8B46-B452-08471F659E4C}" srcOrd="3" destOrd="0" parTransId="{8CE5BB18-1FDE-544B-881C-25DC7CB05FFD}" sibTransId="{7B379662-67F6-3540-BC98-537233C2404A}"/>
    <dgm:cxn modelId="{622D0180-62BF-EB41-AE7F-7B4D5D3A28C5}" srcId="{76C8B0D9-B2DE-A24A-B81C-9C368B9BE880}" destId="{45A684F8-DB51-7040-995B-E0199F4BDDC7}" srcOrd="0" destOrd="0" parTransId="{1693D2B8-A0F9-0344-845E-073381D760A2}" sibTransId="{1BDCE7D1-D436-994F-BF90-774114A1C67F}"/>
    <dgm:cxn modelId="{A601E18E-63C1-2444-A994-AF896ECCFB2B}" type="presOf" srcId="{39F8B5E5-0E51-194D-80AC-C58D28C7B058}" destId="{37638292-49D8-724E-95AE-EC1F35799921}" srcOrd="0" destOrd="0" presId="urn:microsoft.com/office/officeart/2005/8/layout/lProcess2"/>
    <dgm:cxn modelId="{07BE9296-F07C-9F4E-9DA3-10862D11CEAF}" type="presOf" srcId="{B3E1DE26-DD67-8B46-B452-08471F659E4C}" destId="{5A8A09A2-E57B-F74F-9C8B-D81D58670AAA}" srcOrd="0" destOrd="0" presId="urn:microsoft.com/office/officeart/2005/8/layout/lProcess2"/>
    <dgm:cxn modelId="{E053A2A4-A250-AF43-A647-246718C62526}" srcId="{45A684F8-DB51-7040-995B-E0199F4BDDC7}" destId="{39F8B5E5-0E51-194D-80AC-C58D28C7B058}" srcOrd="4" destOrd="0" parTransId="{36D2E9CB-4E3A-8B4A-B6BC-E9F5A602E98B}" sibTransId="{9D894D7F-768C-3B43-BC55-12C26D8B1077}"/>
    <dgm:cxn modelId="{739F2EA9-4E03-954C-998F-ED03A7E2BC55}" type="presOf" srcId="{F1FEFA79-890C-6D4F-8BD3-A3CD8F216B45}" destId="{D9DCE8AC-7881-874F-A451-3D1BE0A24AFF}" srcOrd="0" destOrd="0" presId="urn:microsoft.com/office/officeart/2005/8/layout/lProcess2"/>
    <dgm:cxn modelId="{FD27B3AE-A4EE-8B4B-9324-9D78CB242066}" srcId="{45A684F8-DB51-7040-995B-E0199F4BDDC7}" destId="{F1FEFA79-890C-6D4F-8BD3-A3CD8F216B45}" srcOrd="2" destOrd="0" parTransId="{9C1B0361-11E8-6442-812A-4B6430FFBF84}" sibTransId="{8F244202-66F0-7C4C-AD74-8F0E994D56C4}"/>
    <dgm:cxn modelId="{CB3C2EB6-D013-B346-8008-7D1287249EA2}" type="presOf" srcId="{76C8B0D9-B2DE-A24A-B81C-9C368B9BE880}" destId="{358428C7-B077-B94F-849E-45E6A022B290}" srcOrd="0" destOrd="0" presId="urn:microsoft.com/office/officeart/2005/8/layout/lProcess2"/>
    <dgm:cxn modelId="{A54E17BA-813A-2840-9616-09097AA0C159}" type="presOf" srcId="{78E6C7D7-B71A-A446-8099-F1FCACD0D1E7}" destId="{95ED0358-8773-E841-9252-1BC704EDE27D}" srcOrd="0" destOrd="0" presId="urn:microsoft.com/office/officeart/2005/8/layout/lProcess2"/>
    <dgm:cxn modelId="{F22ABBC2-F636-6741-874D-1338F136DD69}" srcId="{45A684F8-DB51-7040-995B-E0199F4BDDC7}" destId="{78E6C7D7-B71A-A446-8099-F1FCACD0D1E7}" srcOrd="1" destOrd="0" parTransId="{4AC1CCFD-F2C2-7749-92DE-2E68E29B835B}" sibTransId="{1B8C5A09-E0ED-EB4A-9159-AF8BEA109513}"/>
    <dgm:cxn modelId="{3D13AFD1-7792-3048-9028-D9F31A32F41E}" type="presOf" srcId="{45A684F8-DB51-7040-995B-E0199F4BDDC7}" destId="{AC4777EB-BC69-8A4F-B918-61BC56EF6729}" srcOrd="1" destOrd="0" presId="urn:microsoft.com/office/officeart/2005/8/layout/lProcess2"/>
    <dgm:cxn modelId="{2CEE48D8-C83A-AE49-8923-74991CB61211}" type="presOf" srcId="{62FC16C3-2906-FF4A-B51F-1487840BDE15}" destId="{7FDCD2E6-09C2-454D-AB20-BD70E5B13EFB}" srcOrd="0" destOrd="0" presId="urn:microsoft.com/office/officeart/2005/8/layout/lProcess2"/>
    <dgm:cxn modelId="{F7DD65DE-CB40-CD4D-A3DD-F1EE24FC4C8B}" srcId="{45A684F8-DB51-7040-995B-E0199F4BDDC7}" destId="{62FC16C3-2906-FF4A-B51F-1487840BDE15}" srcOrd="0" destOrd="0" parTransId="{77D4C3C1-0B91-CB43-85D4-2545CF8059FD}" sibTransId="{94F84321-82C4-6E48-9805-EE0D04AB22EF}"/>
    <dgm:cxn modelId="{65B2FCF6-1FE6-7A4F-9C38-B82D9DEFD6FB}" type="presOf" srcId="{45A684F8-DB51-7040-995B-E0199F4BDDC7}" destId="{4A3AA9D3-AE32-1C46-BCF8-ACCB353F80F6}" srcOrd="0" destOrd="0" presId="urn:microsoft.com/office/officeart/2005/8/layout/lProcess2"/>
    <dgm:cxn modelId="{F345B018-BF25-6348-8982-7A6084909F1C}" type="presParOf" srcId="{358428C7-B077-B94F-849E-45E6A022B290}" destId="{B0EC0576-F942-9D4F-BE68-EEB0D2D54596}" srcOrd="0" destOrd="0" presId="urn:microsoft.com/office/officeart/2005/8/layout/lProcess2"/>
    <dgm:cxn modelId="{6CAACEA8-1D02-634D-9142-B3D91B106470}" type="presParOf" srcId="{B0EC0576-F942-9D4F-BE68-EEB0D2D54596}" destId="{4A3AA9D3-AE32-1C46-BCF8-ACCB353F80F6}" srcOrd="0" destOrd="0" presId="urn:microsoft.com/office/officeart/2005/8/layout/lProcess2"/>
    <dgm:cxn modelId="{982982AA-3636-D24C-9998-46B1D6A4D81A}" type="presParOf" srcId="{B0EC0576-F942-9D4F-BE68-EEB0D2D54596}" destId="{AC4777EB-BC69-8A4F-B918-61BC56EF6729}" srcOrd="1" destOrd="0" presId="urn:microsoft.com/office/officeart/2005/8/layout/lProcess2"/>
    <dgm:cxn modelId="{71BFECCE-99B2-9347-BBB0-63976FC34775}" type="presParOf" srcId="{B0EC0576-F942-9D4F-BE68-EEB0D2D54596}" destId="{4C462BF1-5986-4C4E-8483-488FB7A51318}" srcOrd="2" destOrd="0" presId="urn:microsoft.com/office/officeart/2005/8/layout/lProcess2"/>
    <dgm:cxn modelId="{592FEB1B-3ED9-4048-A81F-E0656168A94F}" type="presParOf" srcId="{4C462BF1-5986-4C4E-8483-488FB7A51318}" destId="{1EBEB948-4A10-6B44-A912-41F20C368832}" srcOrd="0" destOrd="0" presId="urn:microsoft.com/office/officeart/2005/8/layout/lProcess2"/>
    <dgm:cxn modelId="{902C41F9-1ACA-584B-99A2-193AF20960DE}" type="presParOf" srcId="{1EBEB948-4A10-6B44-A912-41F20C368832}" destId="{7FDCD2E6-09C2-454D-AB20-BD70E5B13EFB}" srcOrd="0" destOrd="0" presId="urn:microsoft.com/office/officeart/2005/8/layout/lProcess2"/>
    <dgm:cxn modelId="{460DFEB9-DAD0-204B-B97E-582B9DFCA6C5}" type="presParOf" srcId="{1EBEB948-4A10-6B44-A912-41F20C368832}" destId="{87945A6C-EC9A-8045-82E4-ADFEAB66BEDB}" srcOrd="1" destOrd="0" presId="urn:microsoft.com/office/officeart/2005/8/layout/lProcess2"/>
    <dgm:cxn modelId="{3F6FE7FA-068C-7447-B52E-935C91981D8A}" type="presParOf" srcId="{1EBEB948-4A10-6B44-A912-41F20C368832}" destId="{95ED0358-8773-E841-9252-1BC704EDE27D}" srcOrd="2" destOrd="0" presId="urn:microsoft.com/office/officeart/2005/8/layout/lProcess2"/>
    <dgm:cxn modelId="{AAF572FD-5ED4-C941-AA50-0AE579E24551}" type="presParOf" srcId="{1EBEB948-4A10-6B44-A912-41F20C368832}" destId="{2EF5DD4A-6724-414F-8B38-B89E6826DE11}" srcOrd="3" destOrd="0" presId="urn:microsoft.com/office/officeart/2005/8/layout/lProcess2"/>
    <dgm:cxn modelId="{65D3BB49-C6AC-4B43-9383-0E887FA08126}" type="presParOf" srcId="{1EBEB948-4A10-6B44-A912-41F20C368832}" destId="{D9DCE8AC-7881-874F-A451-3D1BE0A24AFF}" srcOrd="4" destOrd="0" presId="urn:microsoft.com/office/officeart/2005/8/layout/lProcess2"/>
    <dgm:cxn modelId="{00042FD0-79A4-E446-A2D0-9E7673016588}" type="presParOf" srcId="{1EBEB948-4A10-6B44-A912-41F20C368832}" destId="{850E212C-1759-3D44-812C-5D0033E56EC3}" srcOrd="5" destOrd="0" presId="urn:microsoft.com/office/officeart/2005/8/layout/lProcess2"/>
    <dgm:cxn modelId="{FA0559C2-4B2E-0648-BA08-E7B31BCE7815}" type="presParOf" srcId="{1EBEB948-4A10-6B44-A912-41F20C368832}" destId="{5A8A09A2-E57B-F74F-9C8B-D81D58670AAA}" srcOrd="6" destOrd="0" presId="urn:microsoft.com/office/officeart/2005/8/layout/lProcess2"/>
    <dgm:cxn modelId="{DD3FC97C-53E5-E54D-8DBD-3C5FDB1145EC}" type="presParOf" srcId="{1EBEB948-4A10-6B44-A912-41F20C368832}" destId="{33CDA6FD-8BAC-BA43-B9BB-EBB6A1E8872E}" srcOrd="7" destOrd="0" presId="urn:microsoft.com/office/officeart/2005/8/layout/lProcess2"/>
    <dgm:cxn modelId="{0735CDF5-E02F-BB44-8FDB-6594C9CFC44D}" type="presParOf" srcId="{1EBEB948-4A10-6B44-A912-41F20C368832}" destId="{37638292-49D8-724E-95AE-EC1F35799921}" srcOrd="8"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CA4F7A-66F2-2546-8F31-929CBC0E9D0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D261F3A9-C990-7741-9276-682F59D6F3FC}">
      <dgm:prSet phldrT="[Text]"/>
      <dgm:spPr>
        <a:solidFill>
          <a:schemeClr val="accent2"/>
        </a:solidFill>
      </dgm:spPr>
      <dgm:t>
        <a:bodyPr/>
        <a:lstStyle/>
        <a:p>
          <a:r>
            <a:rPr lang="en-US" b="1" i="0" dirty="0">
              <a:solidFill>
                <a:srgbClr val="000000"/>
              </a:solidFill>
              <a:latin typeface="+mj-lt"/>
            </a:rPr>
            <a:t>Low-level languages such as C and related languages have high-level control structures, but allow direct access to memory.</a:t>
          </a:r>
        </a:p>
      </dgm:t>
    </dgm:pt>
    <dgm:pt modelId="{5ABCB9AA-7050-A440-BD0D-F48C92D5F651}" type="parTrans" cxnId="{74B78F2E-BFDB-0E43-8C83-3F6BF4A89BBA}">
      <dgm:prSet/>
      <dgm:spPr/>
      <dgm:t>
        <a:bodyPr/>
        <a:lstStyle/>
        <a:p>
          <a:endParaRPr lang="en-US"/>
        </a:p>
      </dgm:t>
    </dgm:pt>
    <dgm:pt modelId="{50675C70-074C-0C47-BE6E-0FFB82BD1AA7}" type="sibTrans" cxnId="{74B78F2E-BFDB-0E43-8C83-3F6BF4A89BBA}">
      <dgm:prSet/>
      <dgm:spPr>
        <a:solidFill>
          <a:schemeClr val="accent6">
            <a:lumMod val="60000"/>
            <a:lumOff val="40000"/>
          </a:schemeClr>
        </a:solidFill>
        <a:ln>
          <a:solidFill>
            <a:schemeClr val="bg1"/>
          </a:solidFill>
        </a:ln>
      </dgm:spPr>
      <dgm:t>
        <a:bodyPr/>
        <a:lstStyle/>
        <a:p>
          <a:endParaRPr lang="en-US">
            <a:solidFill>
              <a:schemeClr val="accent6">
                <a:lumMod val="60000"/>
                <a:lumOff val="40000"/>
              </a:schemeClr>
            </a:solidFill>
          </a:endParaRPr>
        </a:p>
      </dgm:t>
    </dgm:pt>
    <dgm:pt modelId="{589FFEDB-74A5-A042-93D2-FE60D842BA72}">
      <dgm:prSet/>
      <dgm:spPr>
        <a:solidFill>
          <a:schemeClr val="accent2"/>
        </a:solidFill>
      </dgm:spPr>
      <dgm:t>
        <a:bodyPr/>
        <a:lstStyle/>
        <a:p>
          <a:r>
            <a:rPr lang="en-US" b="1" i="0" dirty="0">
              <a:solidFill>
                <a:srgbClr val="000000"/>
              </a:solidFill>
              <a:latin typeface="+mj-lt"/>
            </a:rPr>
            <a:t>Modern high-level languages (Java, C#, Python, and others </a:t>
          </a:r>
          <a:r>
            <a:rPr lang="zh-CN" altLang="en-US" b="1" i="0" dirty="0">
              <a:solidFill>
                <a:srgbClr val="000000"/>
              </a:solidFill>
              <a:latin typeface="+mj-lt"/>
            </a:rPr>
            <a:t>）</a:t>
          </a:r>
          <a:r>
            <a:rPr lang="en-US" b="1" i="0" dirty="0">
              <a:solidFill>
                <a:srgbClr val="000000"/>
              </a:solidFill>
              <a:latin typeface="+mj-lt"/>
            </a:rPr>
            <a:t> have a strong notion of type and valid operations</a:t>
          </a:r>
        </a:p>
      </dgm:t>
    </dgm:pt>
    <dgm:pt modelId="{A79B0172-68AD-AC4D-81E9-0FC4AFA87F1F}" type="parTrans" cxnId="{2FFBBAF0-017C-EA44-BB90-76C6B4CE5093}">
      <dgm:prSet/>
      <dgm:spPr/>
      <dgm:t>
        <a:bodyPr/>
        <a:lstStyle/>
        <a:p>
          <a:endParaRPr lang="en-US"/>
        </a:p>
      </dgm:t>
    </dgm:pt>
    <dgm:pt modelId="{616EF3C3-EFA0-FD43-8DA9-B033FDAEAADF}" type="sibTrans" cxnId="{2FFBBAF0-017C-EA44-BB90-76C6B4CE5093}">
      <dgm:prSet/>
      <dgm:spPr/>
      <dgm:t>
        <a:bodyPr/>
        <a:lstStyle/>
        <a:p>
          <a:endParaRPr lang="en-US"/>
        </a:p>
      </dgm:t>
    </dgm:pt>
    <dgm:pt modelId="{910438EC-FFAE-3344-8C02-D48F40D3D728}">
      <dgm:prSet/>
      <dgm:spPr/>
      <dgm:t>
        <a:bodyPr/>
        <a:lstStyle/>
        <a:p>
          <a:r>
            <a:rPr lang="en-US" sz="1300" b="1" kern="1200" dirty="0">
              <a:solidFill>
                <a:srgbClr val="000000"/>
              </a:solidFill>
              <a:latin typeface="+mj-lt"/>
            </a:rPr>
            <a:t>Not vulnerable to buffer overflows</a:t>
          </a:r>
        </a:p>
      </dgm:t>
    </dgm:pt>
    <dgm:pt modelId="{EAE88D27-1554-9C49-8BB4-6585FC6B94B7}" type="parTrans" cxnId="{6E9E77E4-4BC2-E34C-A6AC-88CC77379783}">
      <dgm:prSet/>
      <dgm:spPr/>
      <dgm:t>
        <a:bodyPr/>
        <a:lstStyle/>
        <a:p>
          <a:endParaRPr lang="en-US"/>
        </a:p>
      </dgm:t>
    </dgm:pt>
    <dgm:pt modelId="{6722906A-CB3E-094C-9617-864C5C1EA94A}" type="sibTrans" cxnId="{6E9E77E4-4BC2-E34C-A6AC-88CC77379783}">
      <dgm:prSet/>
      <dgm:spPr/>
      <dgm:t>
        <a:bodyPr/>
        <a:lstStyle/>
        <a:p>
          <a:endParaRPr lang="en-US"/>
        </a:p>
      </dgm:t>
    </dgm:pt>
    <dgm:pt modelId="{03D95243-2DD9-41CF-93A4-D73BB23F229D}">
      <dgm:prSet/>
      <dgm:spPr/>
      <dgm:t>
        <a:bodyPr/>
        <a:lstStyle/>
        <a:p>
          <a:r>
            <a:rPr lang="en-US" b="1" dirty="0">
              <a:solidFill>
                <a:srgbClr val="000000"/>
              </a:solidFill>
              <a:latin typeface="+mj-lt"/>
            </a:rPr>
            <a:t>Are vulnerable to buffer overflow</a:t>
          </a:r>
        </a:p>
      </dgm:t>
    </dgm:pt>
    <dgm:pt modelId="{8FFB24ED-B646-48F7-87EE-8C424FCE70C6}" type="parTrans" cxnId="{C104C9FC-8121-4FA8-9AF5-072DD18ED982}">
      <dgm:prSet/>
      <dgm:spPr/>
      <dgm:t>
        <a:bodyPr/>
        <a:lstStyle/>
        <a:p>
          <a:endParaRPr lang="zh-CN" altLang="en-US"/>
        </a:p>
      </dgm:t>
    </dgm:pt>
    <dgm:pt modelId="{25D1CC90-66DA-4EF3-8F12-2468F653FC8A}" type="sibTrans" cxnId="{C104C9FC-8121-4FA8-9AF5-072DD18ED982}">
      <dgm:prSet/>
      <dgm:spPr/>
      <dgm:t>
        <a:bodyPr/>
        <a:lstStyle/>
        <a:p>
          <a:endParaRPr lang="zh-CN" altLang="en-US"/>
        </a:p>
      </dgm:t>
    </dgm:pt>
    <dgm:pt modelId="{48753FBF-3023-4EE0-9D0F-79B2382B5675}">
      <dgm:prSet/>
      <dgm:spPr/>
      <dgm:t>
        <a:bodyPr/>
        <a:lstStyle/>
        <a:p>
          <a:r>
            <a:rPr lang="en-US" b="1" dirty="0">
              <a:solidFill>
                <a:srgbClr val="000000"/>
              </a:solidFill>
              <a:latin typeface="+mj-lt"/>
            </a:rPr>
            <a:t>Have a large legacy of widely used, unsafe, and vulnerable code</a:t>
          </a:r>
        </a:p>
      </dgm:t>
    </dgm:pt>
    <dgm:pt modelId="{18E4E2CD-21A5-4F76-8AA5-F8BFEB567F1B}" type="parTrans" cxnId="{90185F10-0298-4762-B5C8-A94AEF01F329}">
      <dgm:prSet/>
      <dgm:spPr/>
      <dgm:t>
        <a:bodyPr/>
        <a:lstStyle/>
        <a:p>
          <a:endParaRPr lang="zh-CN" altLang="en-US"/>
        </a:p>
      </dgm:t>
    </dgm:pt>
    <dgm:pt modelId="{58D03BC8-97AC-4DA8-9539-300D5CE8E403}" type="sibTrans" cxnId="{90185F10-0298-4762-B5C8-A94AEF01F329}">
      <dgm:prSet/>
      <dgm:spPr/>
      <dgm:t>
        <a:bodyPr/>
        <a:lstStyle/>
        <a:p>
          <a:endParaRPr lang="zh-CN" altLang="en-US"/>
        </a:p>
      </dgm:t>
    </dgm:pt>
    <dgm:pt modelId="{3393E00A-63F1-4DDA-96F0-B06FBC54C891}">
      <dgm:prSet/>
      <dgm:spPr/>
      <dgm:t>
        <a:bodyPr/>
        <a:lstStyle/>
        <a:p>
          <a:r>
            <a:rPr lang="en-US" sz="1300" b="1" kern="1200" dirty="0">
              <a:solidFill>
                <a:srgbClr val="000000"/>
              </a:solidFill>
              <a:latin typeface="+mj-lt"/>
            </a:rPr>
            <a:t>Incur more runtime overhead; not good for writing low-level code like device drivers</a:t>
          </a:r>
        </a:p>
      </dgm:t>
    </dgm:pt>
    <dgm:pt modelId="{88A22A69-D5BA-4FC0-8E54-95AD91E3757F}" type="parTrans" cxnId="{3B068189-2E40-495D-AC14-E7A21CC49CCF}">
      <dgm:prSet/>
      <dgm:spPr/>
      <dgm:t>
        <a:bodyPr/>
        <a:lstStyle/>
        <a:p>
          <a:endParaRPr lang="zh-CN" altLang="en-US"/>
        </a:p>
      </dgm:t>
    </dgm:pt>
    <dgm:pt modelId="{C278B74D-DF27-427C-97D6-D154623EE119}" type="sibTrans" cxnId="{3B068189-2E40-495D-AC14-E7A21CC49CCF}">
      <dgm:prSet/>
      <dgm:spPr/>
      <dgm:t>
        <a:bodyPr/>
        <a:lstStyle/>
        <a:p>
          <a:endParaRPr lang="zh-CN" altLang="en-US"/>
        </a:p>
      </dgm:t>
    </dgm:pt>
    <dgm:pt modelId="{CD09E4B5-C9F8-4D3D-8A16-7393F670F614}">
      <dgm:prSet custT="1"/>
      <dgm:spPr/>
      <dgm:t>
        <a:bodyPr/>
        <a:lstStyle/>
        <a:p>
          <a:pPr>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dgm:t>
    </dgm:pt>
    <dgm:pt modelId="{6F02BBBD-889A-432A-8E0C-2CEB44EB228B}" type="parTrans" cxnId="{5492600B-4281-494A-9AB7-5E196AD52048}">
      <dgm:prSet/>
      <dgm:spPr/>
      <dgm:t>
        <a:bodyPr/>
        <a:lstStyle/>
        <a:p>
          <a:endParaRPr lang="zh-CN" altLang="en-US"/>
        </a:p>
      </dgm:t>
    </dgm:pt>
    <dgm:pt modelId="{944C7681-86D7-4C49-B295-811FE1159217}" type="sibTrans" cxnId="{5492600B-4281-494A-9AB7-5E196AD52048}">
      <dgm:prSet/>
      <dgm:spPr/>
      <dgm:t>
        <a:bodyPr/>
        <a:lstStyle/>
        <a:p>
          <a:endParaRPr lang="zh-CN" altLang="en-US"/>
        </a:p>
      </dgm:t>
    </dgm:pt>
    <dgm:pt modelId="{107022A5-A8A3-FA4A-AEE6-7C8C2A4929B7}" type="pres">
      <dgm:prSet presAssocID="{ADCA4F7A-66F2-2546-8F31-929CBC0E9D0D}" presName="linearFlow" presStyleCnt="0">
        <dgm:presLayoutVars>
          <dgm:dir/>
          <dgm:animLvl val="lvl"/>
          <dgm:resizeHandles val="exact"/>
        </dgm:presLayoutVars>
      </dgm:prSet>
      <dgm:spPr/>
    </dgm:pt>
    <dgm:pt modelId="{1C8B6517-695C-1A4B-A93D-3447D3303E50}" type="pres">
      <dgm:prSet presAssocID="{D261F3A9-C990-7741-9276-682F59D6F3FC}" presName="composite" presStyleCnt="0"/>
      <dgm:spPr/>
    </dgm:pt>
    <dgm:pt modelId="{5D202678-3D94-FF48-8F55-B9130E637EB8}" type="pres">
      <dgm:prSet presAssocID="{D261F3A9-C990-7741-9276-682F59D6F3FC}" presName="parTx" presStyleLbl="node1" presStyleIdx="0" presStyleCnt="2">
        <dgm:presLayoutVars>
          <dgm:chMax val="0"/>
          <dgm:chPref val="0"/>
          <dgm:bulletEnabled val="1"/>
        </dgm:presLayoutVars>
      </dgm:prSet>
      <dgm:spPr/>
    </dgm:pt>
    <dgm:pt modelId="{93A7DF30-7002-0744-A918-04E6C4CD1AC0}" type="pres">
      <dgm:prSet presAssocID="{D261F3A9-C990-7741-9276-682F59D6F3FC}" presName="parSh" presStyleLbl="node1" presStyleIdx="0" presStyleCnt="2"/>
      <dgm:spPr/>
    </dgm:pt>
    <dgm:pt modelId="{DEDCC343-7F71-AF45-8E8B-AFFE47DA6411}" type="pres">
      <dgm:prSet presAssocID="{D261F3A9-C990-7741-9276-682F59D6F3FC}" presName="desTx" presStyleLbl="fgAcc1" presStyleIdx="0" presStyleCnt="2">
        <dgm:presLayoutVars>
          <dgm:bulletEnabled val="1"/>
        </dgm:presLayoutVars>
      </dgm:prSet>
      <dgm:spPr/>
    </dgm:pt>
    <dgm:pt modelId="{44CAD89F-F137-D547-AC47-809BF7E3E74B}" type="pres">
      <dgm:prSet presAssocID="{50675C70-074C-0C47-BE6E-0FFB82BD1AA7}" presName="sibTrans" presStyleLbl="sibTrans2D1" presStyleIdx="0" presStyleCnt="1"/>
      <dgm:spPr/>
    </dgm:pt>
    <dgm:pt modelId="{CB0B892D-A617-D040-BCE1-FF17D3CEFBDF}" type="pres">
      <dgm:prSet presAssocID="{50675C70-074C-0C47-BE6E-0FFB82BD1AA7}" presName="connTx" presStyleLbl="sibTrans2D1" presStyleIdx="0" presStyleCnt="1"/>
      <dgm:spPr/>
    </dgm:pt>
    <dgm:pt modelId="{729EB327-847C-D94D-955B-A650B84330E3}" type="pres">
      <dgm:prSet presAssocID="{589FFEDB-74A5-A042-93D2-FE60D842BA72}" presName="composite" presStyleCnt="0"/>
      <dgm:spPr/>
    </dgm:pt>
    <dgm:pt modelId="{2E7E50DE-DC36-5243-ACC5-4CBF39E0CBD1}" type="pres">
      <dgm:prSet presAssocID="{589FFEDB-74A5-A042-93D2-FE60D842BA72}" presName="parTx" presStyleLbl="node1" presStyleIdx="0" presStyleCnt="2">
        <dgm:presLayoutVars>
          <dgm:chMax val="0"/>
          <dgm:chPref val="0"/>
          <dgm:bulletEnabled val="1"/>
        </dgm:presLayoutVars>
      </dgm:prSet>
      <dgm:spPr/>
    </dgm:pt>
    <dgm:pt modelId="{3D11C1A6-F203-1543-93C5-44DE2BCC5225}" type="pres">
      <dgm:prSet presAssocID="{589FFEDB-74A5-A042-93D2-FE60D842BA72}" presName="parSh" presStyleLbl="node1" presStyleIdx="1" presStyleCnt="2"/>
      <dgm:spPr/>
    </dgm:pt>
    <dgm:pt modelId="{4EE3BE4E-9B2A-9545-B3D8-A78722753856}" type="pres">
      <dgm:prSet presAssocID="{589FFEDB-74A5-A042-93D2-FE60D842BA72}" presName="desTx" presStyleLbl="fgAcc1" presStyleIdx="1" presStyleCnt="2">
        <dgm:presLayoutVars>
          <dgm:bulletEnabled val="1"/>
        </dgm:presLayoutVars>
      </dgm:prSet>
      <dgm:spPr/>
    </dgm:pt>
  </dgm:ptLst>
  <dgm:cxnLst>
    <dgm:cxn modelId="{1FFD5700-5B74-704F-AB6D-B4E56F422E83}" type="presOf" srcId="{50675C70-074C-0C47-BE6E-0FFB82BD1AA7}" destId="{44CAD89F-F137-D547-AC47-809BF7E3E74B}" srcOrd="0" destOrd="0" presId="urn:microsoft.com/office/officeart/2005/8/layout/process3"/>
    <dgm:cxn modelId="{5492600B-4281-494A-9AB7-5E196AD52048}" srcId="{589FFEDB-74A5-A042-93D2-FE60D842BA72}" destId="{CD09E4B5-C9F8-4D3D-8A16-7393F670F614}" srcOrd="1" destOrd="0" parTransId="{6F02BBBD-889A-432A-8E0C-2CEB44EB228B}" sibTransId="{944C7681-86D7-4C49-B295-811FE1159217}"/>
    <dgm:cxn modelId="{90185F10-0298-4762-B5C8-A94AEF01F329}" srcId="{D261F3A9-C990-7741-9276-682F59D6F3FC}" destId="{48753FBF-3023-4EE0-9D0F-79B2382B5675}" srcOrd="1" destOrd="0" parTransId="{18E4E2CD-21A5-4F76-8AA5-F8BFEB567F1B}" sibTransId="{58D03BC8-97AC-4DA8-9539-300D5CE8E403}"/>
    <dgm:cxn modelId="{80AE582E-A9CC-364A-961E-49B7CC665571}" type="presOf" srcId="{D261F3A9-C990-7741-9276-682F59D6F3FC}" destId="{5D202678-3D94-FF48-8F55-B9130E637EB8}" srcOrd="0" destOrd="0" presId="urn:microsoft.com/office/officeart/2005/8/layout/process3"/>
    <dgm:cxn modelId="{74B78F2E-BFDB-0E43-8C83-3F6BF4A89BBA}" srcId="{ADCA4F7A-66F2-2546-8F31-929CBC0E9D0D}" destId="{D261F3A9-C990-7741-9276-682F59D6F3FC}" srcOrd="0" destOrd="0" parTransId="{5ABCB9AA-7050-A440-BD0D-F48C92D5F651}" sibTransId="{50675C70-074C-0C47-BE6E-0FFB82BD1AA7}"/>
    <dgm:cxn modelId="{7F312737-927B-7048-AB0C-68F08119DEBA}" type="presOf" srcId="{910438EC-FFAE-3344-8C02-D48F40D3D728}" destId="{4EE3BE4E-9B2A-9545-B3D8-A78722753856}" srcOrd="0" destOrd="0" presId="urn:microsoft.com/office/officeart/2005/8/layout/process3"/>
    <dgm:cxn modelId="{779DCA5B-C7A8-2D43-9C6C-F38B1AAF8FF5}" type="presOf" srcId="{589FFEDB-74A5-A042-93D2-FE60D842BA72}" destId="{2E7E50DE-DC36-5243-ACC5-4CBF39E0CBD1}" srcOrd="0" destOrd="0" presId="urn:microsoft.com/office/officeart/2005/8/layout/process3"/>
    <dgm:cxn modelId="{ECF4FE4F-BBF7-3944-BFE3-E9D09DDCD0FE}" type="presOf" srcId="{50675C70-074C-0C47-BE6E-0FFB82BD1AA7}" destId="{CB0B892D-A617-D040-BCE1-FF17D3CEFBDF}" srcOrd="1" destOrd="0" presId="urn:microsoft.com/office/officeart/2005/8/layout/process3"/>
    <dgm:cxn modelId="{1F881774-9D93-4B5F-B4AE-06CB0BF66A26}" type="presOf" srcId="{48753FBF-3023-4EE0-9D0F-79B2382B5675}" destId="{DEDCC343-7F71-AF45-8E8B-AFFE47DA6411}" srcOrd="0" destOrd="1" presId="urn:microsoft.com/office/officeart/2005/8/layout/process3"/>
    <dgm:cxn modelId="{3AF98380-0D11-48C9-ADD7-0142DF2929FC}" type="presOf" srcId="{CD09E4B5-C9F8-4D3D-8A16-7393F670F614}" destId="{4EE3BE4E-9B2A-9545-B3D8-A78722753856}" srcOrd="0" destOrd="1" presId="urn:microsoft.com/office/officeart/2005/8/layout/process3"/>
    <dgm:cxn modelId="{3B068189-2E40-495D-AC14-E7A21CC49CCF}" srcId="{589FFEDB-74A5-A042-93D2-FE60D842BA72}" destId="{3393E00A-63F1-4DDA-96F0-B06FBC54C891}" srcOrd="2" destOrd="0" parTransId="{88A22A69-D5BA-4FC0-8E54-95AD91E3757F}" sibTransId="{C278B74D-DF27-427C-97D6-D154623EE119}"/>
    <dgm:cxn modelId="{BA75639E-17E9-46A0-A7F4-F23EE55DE91F}" type="presOf" srcId="{3393E00A-63F1-4DDA-96F0-B06FBC54C891}" destId="{4EE3BE4E-9B2A-9545-B3D8-A78722753856}" srcOrd="0" destOrd="2" presId="urn:microsoft.com/office/officeart/2005/8/layout/process3"/>
    <dgm:cxn modelId="{8A593BA3-4834-0D45-B800-5E45C1F28C04}" type="presOf" srcId="{D261F3A9-C990-7741-9276-682F59D6F3FC}" destId="{93A7DF30-7002-0744-A918-04E6C4CD1AC0}" srcOrd="1" destOrd="0" presId="urn:microsoft.com/office/officeart/2005/8/layout/process3"/>
    <dgm:cxn modelId="{097A71BF-6B3A-974A-A8B9-8126D9F6B2A7}" type="presOf" srcId="{ADCA4F7A-66F2-2546-8F31-929CBC0E9D0D}" destId="{107022A5-A8A3-FA4A-AEE6-7C8C2A4929B7}" srcOrd="0" destOrd="0" presId="urn:microsoft.com/office/officeart/2005/8/layout/process3"/>
    <dgm:cxn modelId="{4AC018D3-0476-E748-90E5-F28CB55CFE3D}" type="presOf" srcId="{589FFEDB-74A5-A042-93D2-FE60D842BA72}" destId="{3D11C1A6-F203-1543-93C5-44DE2BCC5225}" srcOrd="1" destOrd="0" presId="urn:microsoft.com/office/officeart/2005/8/layout/process3"/>
    <dgm:cxn modelId="{6E9E77E4-4BC2-E34C-A6AC-88CC77379783}" srcId="{589FFEDB-74A5-A042-93D2-FE60D842BA72}" destId="{910438EC-FFAE-3344-8C02-D48F40D3D728}" srcOrd="0" destOrd="0" parTransId="{EAE88D27-1554-9C49-8BB4-6585FC6B94B7}" sibTransId="{6722906A-CB3E-094C-9617-864C5C1EA94A}"/>
    <dgm:cxn modelId="{2FFBBAF0-017C-EA44-BB90-76C6B4CE5093}" srcId="{ADCA4F7A-66F2-2546-8F31-929CBC0E9D0D}" destId="{589FFEDB-74A5-A042-93D2-FE60D842BA72}" srcOrd="1" destOrd="0" parTransId="{A79B0172-68AD-AC4D-81E9-0FC4AFA87F1F}" sibTransId="{616EF3C3-EFA0-FD43-8DA9-B033FDAEAADF}"/>
    <dgm:cxn modelId="{C104C9FC-8121-4FA8-9AF5-072DD18ED982}" srcId="{D261F3A9-C990-7741-9276-682F59D6F3FC}" destId="{03D95243-2DD9-41CF-93A4-D73BB23F229D}" srcOrd="0" destOrd="0" parTransId="{8FFB24ED-B646-48F7-87EE-8C424FCE70C6}" sibTransId="{25D1CC90-66DA-4EF3-8F12-2468F653FC8A}"/>
    <dgm:cxn modelId="{4FDF48FF-8D7B-44C4-8A24-411DEF549DAB}" type="presOf" srcId="{03D95243-2DD9-41CF-93A4-D73BB23F229D}" destId="{DEDCC343-7F71-AF45-8E8B-AFFE47DA6411}" srcOrd="0" destOrd="0" presId="urn:microsoft.com/office/officeart/2005/8/layout/process3"/>
    <dgm:cxn modelId="{2B122AFD-C2C3-4543-A5F4-F457010B2A54}" type="presParOf" srcId="{107022A5-A8A3-FA4A-AEE6-7C8C2A4929B7}" destId="{1C8B6517-695C-1A4B-A93D-3447D3303E50}" srcOrd="0" destOrd="0" presId="urn:microsoft.com/office/officeart/2005/8/layout/process3"/>
    <dgm:cxn modelId="{CDEFC654-D9CA-3D4E-9BD1-468609917E2D}" type="presParOf" srcId="{1C8B6517-695C-1A4B-A93D-3447D3303E50}" destId="{5D202678-3D94-FF48-8F55-B9130E637EB8}" srcOrd="0" destOrd="0" presId="urn:microsoft.com/office/officeart/2005/8/layout/process3"/>
    <dgm:cxn modelId="{48A825F5-6DD4-B74B-B0B9-4E5E177212AD}" type="presParOf" srcId="{1C8B6517-695C-1A4B-A93D-3447D3303E50}" destId="{93A7DF30-7002-0744-A918-04E6C4CD1AC0}" srcOrd="1" destOrd="0" presId="urn:microsoft.com/office/officeart/2005/8/layout/process3"/>
    <dgm:cxn modelId="{968983DB-E18D-A045-A9F6-E8E35AAAA122}" type="presParOf" srcId="{1C8B6517-695C-1A4B-A93D-3447D3303E50}" destId="{DEDCC343-7F71-AF45-8E8B-AFFE47DA6411}" srcOrd="2" destOrd="0" presId="urn:microsoft.com/office/officeart/2005/8/layout/process3"/>
    <dgm:cxn modelId="{427B2304-9B56-8F40-858E-AB396061FD1E}" type="presParOf" srcId="{107022A5-A8A3-FA4A-AEE6-7C8C2A4929B7}" destId="{44CAD89F-F137-D547-AC47-809BF7E3E74B}" srcOrd="1" destOrd="0" presId="urn:microsoft.com/office/officeart/2005/8/layout/process3"/>
    <dgm:cxn modelId="{B75BE1FD-CCA4-3243-9DEA-4E0B2E107CAE}" type="presParOf" srcId="{44CAD89F-F137-D547-AC47-809BF7E3E74B}" destId="{CB0B892D-A617-D040-BCE1-FF17D3CEFBDF}" srcOrd="0" destOrd="0" presId="urn:microsoft.com/office/officeart/2005/8/layout/process3"/>
    <dgm:cxn modelId="{AE7301C4-E7DD-E844-A58D-1FDA3C3392F9}" type="presParOf" srcId="{107022A5-A8A3-FA4A-AEE6-7C8C2A4929B7}" destId="{729EB327-847C-D94D-955B-A650B84330E3}" srcOrd="2" destOrd="0" presId="urn:microsoft.com/office/officeart/2005/8/layout/process3"/>
    <dgm:cxn modelId="{B60465FF-56B7-FB4F-BFF3-43728DACD263}" type="presParOf" srcId="{729EB327-847C-D94D-955B-A650B84330E3}" destId="{2E7E50DE-DC36-5243-ACC5-4CBF39E0CBD1}" srcOrd="0" destOrd="0" presId="urn:microsoft.com/office/officeart/2005/8/layout/process3"/>
    <dgm:cxn modelId="{4251CF80-0503-BA47-9761-D087C2183720}" type="presParOf" srcId="{729EB327-847C-D94D-955B-A650B84330E3}" destId="{3D11C1A6-F203-1543-93C5-44DE2BCC5225}" srcOrd="1" destOrd="0" presId="urn:microsoft.com/office/officeart/2005/8/layout/process3"/>
    <dgm:cxn modelId="{A043DEB1-E167-0C4F-A4E8-E84576A90915}" type="presParOf" srcId="{729EB327-847C-D94D-955B-A650B84330E3}" destId="{4EE3BE4E-9B2A-9545-B3D8-A787227538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05AF1-D8D6-3F45-8C73-37B6FD9AE3B5}"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36C51052-8E6E-CA4E-BAC2-696B07C80FD7}">
      <dgm:prSet/>
      <dgm:spPr/>
      <dgm:t>
        <a:bodyPr/>
        <a:lstStyle/>
        <a:p>
          <a:pPr rtl="0"/>
          <a:r>
            <a:rPr lang="en-US" b="1" dirty="0">
              <a:solidFill>
                <a:schemeClr val="tx1"/>
              </a:solidFill>
            </a:rPr>
            <a:t>Use virtual memory support to make some regions of memory non-executable</a:t>
          </a:r>
          <a:endParaRPr lang="en-US" dirty="0">
            <a:solidFill>
              <a:schemeClr val="tx1"/>
            </a:solidFill>
          </a:endParaRPr>
        </a:p>
      </dgm:t>
    </dgm:pt>
    <dgm:pt modelId="{9D5672FA-2E75-614D-8F0A-2AE7385BE321}" type="parTrans" cxnId="{CBC353A9-B635-F341-8E12-AEDF48D9C90E}">
      <dgm:prSet/>
      <dgm:spPr/>
      <dgm:t>
        <a:bodyPr/>
        <a:lstStyle/>
        <a:p>
          <a:endParaRPr lang="en-US"/>
        </a:p>
      </dgm:t>
    </dgm:pt>
    <dgm:pt modelId="{E37126A3-D71A-DC44-860F-B1EC072F96C3}" type="sibTrans" cxnId="{CBC353A9-B635-F341-8E12-AEDF48D9C90E}">
      <dgm:prSet/>
      <dgm:spPr/>
      <dgm:t>
        <a:bodyPr/>
        <a:lstStyle/>
        <a:p>
          <a:endParaRPr lang="en-US"/>
        </a:p>
      </dgm:t>
    </dgm:pt>
    <dgm:pt modelId="{00A3E3A4-2BF9-5B4C-90AE-398ECB3C205C}">
      <dgm:prSet/>
      <dgm:spPr/>
      <dgm:t>
        <a:bodyPr/>
        <a:lstStyle/>
        <a:p>
          <a:pPr rtl="0"/>
          <a:r>
            <a:rPr lang="en-US" b="0" baseline="0" dirty="0">
              <a:solidFill>
                <a:schemeClr val="tx1"/>
              </a:solidFill>
              <a:latin typeface="Arial" pitchFamily="-110" charset="0"/>
              <a:ea typeface="+mn-ea"/>
              <a:cs typeface="+mn-cs"/>
            </a:rPr>
            <a:t>Requires support from memory management unit (MMU)</a:t>
          </a:r>
        </a:p>
      </dgm:t>
    </dgm:pt>
    <dgm:pt modelId="{06F11B6C-1D61-3E45-B815-C2FF2F7C9E31}" type="parTrans" cxnId="{9C8CF0C7-2D4F-9B4F-AE3E-4529B7B2B6FA}">
      <dgm:prSet/>
      <dgm:spPr/>
      <dgm:t>
        <a:bodyPr/>
        <a:lstStyle/>
        <a:p>
          <a:endParaRPr lang="en-US"/>
        </a:p>
      </dgm:t>
    </dgm:pt>
    <dgm:pt modelId="{BC49A4BC-D467-1C47-AEC1-7012CADCD1C0}" type="sibTrans" cxnId="{9C8CF0C7-2D4F-9B4F-AE3E-4529B7B2B6FA}">
      <dgm:prSet/>
      <dgm:spPr/>
      <dgm:t>
        <a:bodyPr/>
        <a:lstStyle/>
        <a:p>
          <a:endParaRPr lang="en-US"/>
        </a:p>
      </dgm:t>
    </dgm:pt>
    <dgm:pt modelId="{0F934F85-0BB3-644B-B31F-5F7F5E04FA8F}">
      <dgm:prSet/>
      <dgm:spPr/>
      <dgm:t>
        <a:bodyPr/>
        <a:lstStyle/>
        <a:p>
          <a:pPr rtl="0"/>
          <a:r>
            <a:rPr lang="en-US" b="0" baseline="0" dirty="0">
              <a:solidFill>
                <a:schemeClr val="tx1"/>
              </a:solidFill>
              <a:latin typeface="Arial" pitchFamily="-110" charset="0"/>
              <a:ea typeface="+mn-ea"/>
              <a:cs typeface="+mn-cs"/>
            </a:rPr>
            <a:t>NX bit (No-</a:t>
          </a:r>
          <a:r>
            <a:rPr lang="en-US" b="0" baseline="0" dirty="0" err="1">
              <a:solidFill>
                <a:schemeClr val="tx1"/>
              </a:solidFill>
              <a:latin typeface="Arial" pitchFamily="-110" charset="0"/>
              <a:ea typeface="+mn-ea"/>
              <a:cs typeface="+mn-cs"/>
            </a:rPr>
            <a:t>eXecute</a:t>
          </a:r>
          <a:r>
            <a:rPr lang="en-US" b="0" baseline="0" dirty="0">
              <a:solidFill>
                <a:schemeClr val="tx1"/>
              </a:solidFill>
              <a:latin typeface="Arial" pitchFamily="-110" charset="0"/>
              <a:ea typeface="+mn-ea"/>
              <a:cs typeface="+mn-cs"/>
            </a:rPr>
            <a:t>) in modern CPUs</a:t>
          </a:r>
        </a:p>
      </dgm:t>
    </dgm:pt>
    <dgm:pt modelId="{F89D6869-738B-3547-855C-0BCAF2F6D0F0}" type="parTrans" cxnId="{A7B9469A-B1B0-B947-8969-5F53404A2209}">
      <dgm:prSet/>
      <dgm:spPr/>
      <dgm:t>
        <a:bodyPr/>
        <a:lstStyle/>
        <a:p>
          <a:endParaRPr lang="en-US"/>
        </a:p>
      </dgm:t>
    </dgm:pt>
    <dgm:pt modelId="{F4CEF687-EA3C-0D40-9357-B77826E0AF99}" type="sibTrans" cxnId="{A7B9469A-B1B0-B947-8969-5F53404A2209}">
      <dgm:prSet/>
      <dgm:spPr/>
      <dgm:t>
        <a:bodyPr/>
        <a:lstStyle/>
        <a:p>
          <a:endParaRPr lang="en-US"/>
        </a:p>
      </dgm:t>
    </dgm:pt>
    <dgm:pt modelId="{4F8AA8A0-13BB-C849-98E7-DF032BEC1C37}">
      <dgm:prSet/>
      <dgm:spPr/>
      <dgm:t>
        <a:bodyPr/>
        <a:lstStyle/>
        <a:p>
          <a:pPr rtl="0"/>
          <a:r>
            <a:rPr lang="en-US" b="1" dirty="0">
              <a:solidFill>
                <a:schemeClr val="tx1"/>
              </a:solidFill>
            </a:rPr>
            <a:t>Issues</a:t>
          </a:r>
          <a:endParaRPr lang="en-US" dirty="0">
            <a:solidFill>
              <a:schemeClr val="tx1"/>
            </a:solidFill>
          </a:endParaRPr>
        </a:p>
      </dgm:t>
    </dgm:pt>
    <dgm:pt modelId="{4D07EC5E-0855-FC44-B4EA-FE4308908212}" type="parTrans" cxnId="{68604FB5-4C9D-6243-8461-C4291EA94E20}">
      <dgm:prSet/>
      <dgm:spPr/>
      <dgm:t>
        <a:bodyPr/>
        <a:lstStyle/>
        <a:p>
          <a:endParaRPr lang="en-US"/>
        </a:p>
      </dgm:t>
    </dgm:pt>
    <dgm:pt modelId="{0B03E5EF-AB1A-974F-A4EB-9404A235D990}" type="sibTrans" cxnId="{68604FB5-4C9D-6243-8461-C4291EA94E20}">
      <dgm:prSet/>
      <dgm:spPr/>
      <dgm:t>
        <a:bodyPr/>
        <a:lstStyle/>
        <a:p>
          <a:endParaRPr lang="en-US"/>
        </a:p>
      </dgm:t>
    </dgm:pt>
    <dgm:pt modelId="{F8042D5A-26B6-49D2-8A2F-42F7DDA6CDC4}">
      <dgm:prSet/>
      <dgm:spPr/>
      <dgm:t>
        <a:bodyPr/>
        <a:lstStyle/>
        <a:p>
          <a:r>
            <a:rPr lang="en-US" b="0" baseline="0" dirty="0">
              <a:solidFill>
                <a:schemeClr val="tx1"/>
              </a:solidFill>
              <a:latin typeface="Arial" pitchFamily="-110" charset="0"/>
              <a:ea typeface="+mn-ea"/>
              <a:cs typeface="+mn-cs"/>
            </a:rPr>
            <a:t>Put in page table; says “don’t execute code in this page”</a:t>
          </a:r>
        </a:p>
      </dgm:t>
    </dgm:pt>
    <dgm:pt modelId="{2C5CB03F-6662-4BA2-9317-6A26868BDEE7}" type="parTrans" cxnId="{73F31A36-E7BF-4D10-B1D0-D5A8D162D243}">
      <dgm:prSet/>
      <dgm:spPr/>
      <dgm:t>
        <a:bodyPr/>
        <a:lstStyle/>
        <a:p>
          <a:endParaRPr lang="zh-CN" altLang="en-US"/>
        </a:p>
      </dgm:t>
    </dgm:pt>
    <dgm:pt modelId="{D2CBCB63-4525-4E95-9AED-1EF82A830A90}" type="sibTrans" cxnId="{73F31A36-E7BF-4D10-B1D0-D5A8D162D243}">
      <dgm:prSet/>
      <dgm:spPr/>
      <dgm:t>
        <a:bodyPr/>
        <a:lstStyle/>
        <a:p>
          <a:endParaRPr lang="zh-CN" altLang="en-US"/>
        </a:p>
      </dgm:t>
    </dgm:pt>
    <dgm:pt modelId="{B7BF6EBE-2D97-4F64-BD78-9CF38BA338CA}">
      <dgm:prSet/>
      <dgm:spPr/>
      <dgm:t>
        <a:bodyPr/>
        <a:lstStyle/>
        <a:p>
          <a:pPr rtl="0"/>
          <a:r>
            <a:rPr lang="en-US" b="0" baseline="0" dirty="0">
              <a:solidFill>
                <a:schemeClr val="tx1"/>
              </a:solidFill>
              <a:latin typeface="Arial" pitchFamily="-110" charset="0"/>
              <a:ea typeface="+mn-ea"/>
              <a:cs typeface="+mn-cs"/>
            </a:rPr>
            <a:t>Some programs do need to place executable code on the stack, e.g., Java Just-In-Time (JIT) compilers</a:t>
          </a:r>
          <a:endParaRPr lang="en-US" b="1" dirty="0"/>
        </a:p>
      </dgm:t>
    </dgm:pt>
    <dgm:pt modelId="{75C2AF60-D79F-4259-87AE-F1F6BD4F9E31}" type="parTrans" cxnId="{278739CF-E93F-4AE0-AF5A-1D0DEAE72EF8}">
      <dgm:prSet/>
      <dgm:spPr/>
      <dgm:t>
        <a:bodyPr/>
        <a:lstStyle/>
        <a:p>
          <a:endParaRPr lang="zh-CN" altLang="en-US"/>
        </a:p>
      </dgm:t>
    </dgm:pt>
    <dgm:pt modelId="{60FA2A74-C2EB-4859-BBB8-D165702B269B}" type="sibTrans" cxnId="{278739CF-E93F-4AE0-AF5A-1D0DEAE72EF8}">
      <dgm:prSet/>
      <dgm:spPr/>
      <dgm:t>
        <a:bodyPr/>
        <a:lstStyle/>
        <a:p>
          <a:endParaRPr lang="zh-CN" altLang="en-US"/>
        </a:p>
      </dgm:t>
    </dgm:pt>
    <dgm:pt modelId="{0D4EA29D-49EC-4539-B720-E0A3B8208427}">
      <dgm:prSet/>
      <dgm:spPr/>
      <dgm:t>
        <a:bodyPr/>
        <a:lstStyle/>
        <a:p>
          <a:pPr rtl="0"/>
          <a:endParaRPr lang="en-US" b="1" dirty="0"/>
        </a:p>
      </dgm:t>
    </dgm:pt>
    <dgm:pt modelId="{FA80E3DA-8530-4589-8F55-B27FDB911CCD}" type="parTrans" cxnId="{D1125F11-240D-4D4A-98D8-9E69CB7E0044}">
      <dgm:prSet/>
      <dgm:spPr/>
      <dgm:t>
        <a:bodyPr/>
        <a:lstStyle/>
        <a:p>
          <a:endParaRPr lang="zh-CN" altLang="en-US"/>
        </a:p>
      </dgm:t>
    </dgm:pt>
    <dgm:pt modelId="{CAB61A83-8CC7-44D4-8463-6B578BF693A0}" type="sibTrans" cxnId="{D1125F11-240D-4D4A-98D8-9E69CB7E0044}">
      <dgm:prSet/>
      <dgm:spPr/>
      <dgm:t>
        <a:bodyPr/>
        <a:lstStyle/>
        <a:p>
          <a:endParaRPr lang="zh-CN" altLang="en-US"/>
        </a:p>
      </dgm:t>
    </dgm:pt>
    <dgm:pt modelId="{8F00C0FB-CAE0-A247-9DDC-E6FB97DBB8EE}" type="pres">
      <dgm:prSet presAssocID="{DDD05AF1-D8D6-3F45-8C73-37B6FD9AE3B5}" presName="Name0" presStyleCnt="0">
        <dgm:presLayoutVars>
          <dgm:dir/>
          <dgm:animLvl val="lvl"/>
          <dgm:resizeHandles val="exact"/>
        </dgm:presLayoutVars>
      </dgm:prSet>
      <dgm:spPr/>
    </dgm:pt>
    <dgm:pt modelId="{896FD971-F309-CC45-8141-2DF763E2F430}" type="pres">
      <dgm:prSet presAssocID="{36C51052-8E6E-CA4E-BAC2-696B07C80FD7}" presName="composite" presStyleCnt="0"/>
      <dgm:spPr/>
    </dgm:pt>
    <dgm:pt modelId="{457B95C9-3927-B94E-8403-AB5EA84E54C8}" type="pres">
      <dgm:prSet presAssocID="{36C51052-8E6E-CA4E-BAC2-696B07C80FD7}" presName="parTx" presStyleLbl="node1" presStyleIdx="0" presStyleCnt="2">
        <dgm:presLayoutVars>
          <dgm:chMax val="0"/>
          <dgm:chPref val="0"/>
          <dgm:bulletEnabled val="1"/>
        </dgm:presLayoutVars>
      </dgm:prSet>
      <dgm:spPr/>
    </dgm:pt>
    <dgm:pt modelId="{306ACB49-B515-EA43-8C3C-90A5069DB647}" type="pres">
      <dgm:prSet presAssocID="{36C51052-8E6E-CA4E-BAC2-696B07C80FD7}" presName="desTx" presStyleLbl="revTx" presStyleIdx="0" presStyleCnt="2">
        <dgm:presLayoutVars>
          <dgm:bulletEnabled val="1"/>
        </dgm:presLayoutVars>
      </dgm:prSet>
      <dgm:spPr/>
    </dgm:pt>
    <dgm:pt modelId="{25E9B7DB-2DCD-9148-B49D-6DEF78608F78}" type="pres">
      <dgm:prSet presAssocID="{E37126A3-D71A-DC44-860F-B1EC072F96C3}" presName="space" presStyleCnt="0"/>
      <dgm:spPr/>
    </dgm:pt>
    <dgm:pt modelId="{DAA847CB-49D5-FC43-9A5C-EC15FA7E8223}" type="pres">
      <dgm:prSet presAssocID="{4F8AA8A0-13BB-C849-98E7-DF032BEC1C37}" presName="composite" presStyleCnt="0"/>
      <dgm:spPr/>
    </dgm:pt>
    <dgm:pt modelId="{2FEDC728-875F-4C4E-A497-AFC3B2BF7B1E}" type="pres">
      <dgm:prSet presAssocID="{4F8AA8A0-13BB-C849-98E7-DF032BEC1C37}" presName="parTx" presStyleLbl="node1" presStyleIdx="1" presStyleCnt="2">
        <dgm:presLayoutVars>
          <dgm:chMax val="0"/>
          <dgm:chPref val="0"/>
          <dgm:bulletEnabled val="1"/>
        </dgm:presLayoutVars>
      </dgm:prSet>
      <dgm:spPr/>
    </dgm:pt>
    <dgm:pt modelId="{53A86220-67A1-E542-B493-65F73FC1FCB1}" type="pres">
      <dgm:prSet presAssocID="{4F8AA8A0-13BB-C849-98E7-DF032BEC1C37}" presName="desTx" presStyleLbl="revTx" presStyleIdx="1" presStyleCnt="2">
        <dgm:presLayoutVars>
          <dgm:bulletEnabled val="1"/>
        </dgm:presLayoutVars>
      </dgm:prSet>
      <dgm:spPr/>
    </dgm:pt>
  </dgm:ptLst>
  <dgm:cxnLst>
    <dgm:cxn modelId="{41869F04-D8F2-434C-BBE0-CE03B3551285}" type="presOf" srcId="{B7BF6EBE-2D97-4F64-BD78-9CF38BA338CA}" destId="{53A86220-67A1-E542-B493-65F73FC1FCB1}" srcOrd="0" destOrd="0" presId="urn:microsoft.com/office/officeart/2005/8/layout/chevron1"/>
    <dgm:cxn modelId="{D1125F11-240D-4D4A-98D8-9E69CB7E0044}" srcId="{4F8AA8A0-13BB-C849-98E7-DF032BEC1C37}" destId="{0D4EA29D-49EC-4539-B720-E0A3B8208427}" srcOrd="1" destOrd="0" parTransId="{FA80E3DA-8530-4589-8F55-B27FDB911CCD}" sibTransId="{CAB61A83-8CC7-44D4-8463-6B578BF693A0}"/>
    <dgm:cxn modelId="{73F31A36-E7BF-4D10-B1D0-D5A8D162D243}" srcId="{0F934F85-0BB3-644B-B31F-5F7F5E04FA8F}" destId="{F8042D5A-26B6-49D2-8A2F-42F7DDA6CDC4}" srcOrd="0" destOrd="0" parTransId="{2C5CB03F-6662-4BA2-9317-6A26868BDEE7}" sibTransId="{D2CBCB63-4525-4E95-9AED-1EF82A830A90}"/>
    <dgm:cxn modelId="{B2DFF837-4741-9742-8DFC-2333159899E1}" type="presOf" srcId="{4F8AA8A0-13BB-C849-98E7-DF032BEC1C37}" destId="{2FEDC728-875F-4C4E-A497-AFC3B2BF7B1E}" srcOrd="0" destOrd="0" presId="urn:microsoft.com/office/officeart/2005/8/layout/chevron1"/>
    <dgm:cxn modelId="{B5780E5F-4082-B54B-B698-C7A707DA568D}" type="presOf" srcId="{0F934F85-0BB3-644B-B31F-5F7F5E04FA8F}" destId="{306ACB49-B515-EA43-8C3C-90A5069DB647}" srcOrd="0" destOrd="1" presId="urn:microsoft.com/office/officeart/2005/8/layout/chevron1"/>
    <dgm:cxn modelId="{3BDB8D7F-8298-4315-BB39-297BD679FF96}" type="presOf" srcId="{F8042D5A-26B6-49D2-8A2F-42F7DDA6CDC4}" destId="{306ACB49-B515-EA43-8C3C-90A5069DB647}" srcOrd="0" destOrd="2" presId="urn:microsoft.com/office/officeart/2005/8/layout/chevron1"/>
    <dgm:cxn modelId="{09F19790-2518-D041-9018-FDEFF3657445}" type="presOf" srcId="{DDD05AF1-D8D6-3F45-8C73-37B6FD9AE3B5}" destId="{8F00C0FB-CAE0-A247-9DDC-E6FB97DBB8EE}" srcOrd="0" destOrd="0" presId="urn:microsoft.com/office/officeart/2005/8/layout/chevron1"/>
    <dgm:cxn modelId="{A7B9469A-B1B0-B947-8969-5F53404A2209}" srcId="{36C51052-8E6E-CA4E-BAC2-696B07C80FD7}" destId="{0F934F85-0BB3-644B-B31F-5F7F5E04FA8F}" srcOrd="1" destOrd="0" parTransId="{F89D6869-738B-3547-855C-0BCAF2F6D0F0}" sibTransId="{F4CEF687-EA3C-0D40-9357-B77826E0AF99}"/>
    <dgm:cxn modelId="{CBC353A9-B635-F341-8E12-AEDF48D9C90E}" srcId="{DDD05AF1-D8D6-3F45-8C73-37B6FD9AE3B5}" destId="{36C51052-8E6E-CA4E-BAC2-696B07C80FD7}" srcOrd="0" destOrd="0" parTransId="{9D5672FA-2E75-614D-8F0A-2AE7385BE321}" sibTransId="{E37126A3-D71A-DC44-860F-B1EC072F96C3}"/>
    <dgm:cxn modelId="{68604FB5-4C9D-6243-8461-C4291EA94E20}" srcId="{DDD05AF1-D8D6-3F45-8C73-37B6FD9AE3B5}" destId="{4F8AA8A0-13BB-C849-98E7-DF032BEC1C37}" srcOrd="1" destOrd="0" parTransId="{4D07EC5E-0855-FC44-B4EA-FE4308908212}" sibTransId="{0B03E5EF-AB1A-974F-A4EB-9404A235D990}"/>
    <dgm:cxn modelId="{70E1C0BD-5860-4AB6-8EB6-3CE025B3CDF7}" type="presOf" srcId="{0D4EA29D-49EC-4539-B720-E0A3B8208427}" destId="{53A86220-67A1-E542-B493-65F73FC1FCB1}" srcOrd="0" destOrd="1" presId="urn:microsoft.com/office/officeart/2005/8/layout/chevron1"/>
    <dgm:cxn modelId="{9C8CF0C7-2D4F-9B4F-AE3E-4529B7B2B6FA}" srcId="{36C51052-8E6E-CA4E-BAC2-696B07C80FD7}" destId="{00A3E3A4-2BF9-5B4C-90AE-398ECB3C205C}" srcOrd="0" destOrd="0" parTransId="{06F11B6C-1D61-3E45-B815-C2FF2F7C9E31}" sibTransId="{BC49A4BC-D467-1C47-AEC1-7012CADCD1C0}"/>
    <dgm:cxn modelId="{EFA62FC8-5213-AD46-9A7A-C8A3B4932794}" type="presOf" srcId="{00A3E3A4-2BF9-5B4C-90AE-398ECB3C205C}" destId="{306ACB49-B515-EA43-8C3C-90A5069DB647}" srcOrd="0" destOrd="0" presId="urn:microsoft.com/office/officeart/2005/8/layout/chevron1"/>
    <dgm:cxn modelId="{278739CF-E93F-4AE0-AF5A-1D0DEAE72EF8}" srcId="{4F8AA8A0-13BB-C849-98E7-DF032BEC1C37}" destId="{B7BF6EBE-2D97-4F64-BD78-9CF38BA338CA}" srcOrd="0" destOrd="0" parTransId="{75C2AF60-D79F-4259-87AE-F1F6BD4F9E31}" sibTransId="{60FA2A74-C2EB-4859-BBB8-D165702B269B}"/>
    <dgm:cxn modelId="{616EF6FD-5DA4-664A-85E3-C70B98555125}" type="presOf" srcId="{36C51052-8E6E-CA4E-BAC2-696B07C80FD7}" destId="{457B95C9-3927-B94E-8403-AB5EA84E54C8}" srcOrd="0" destOrd="0" presId="urn:microsoft.com/office/officeart/2005/8/layout/chevron1"/>
    <dgm:cxn modelId="{5CFDC7AE-87C2-EC44-97F9-3DE2C5114B16}" type="presParOf" srcId="{8F00C0FB-CAE0-A247-9DDC-E6FB97DBB8EE}" destId="{896FD971-F309-CC45-8141-2DF763E2F430}" srcOrd="0" destOrd="0" presId="urn:microsoft.com/office/officeart/2005/8/layout/chevron1"/>
    <dgm:cxn modelId="{83716D2F-95A1-734E-B1E0-748FF50A9E58}" type="presParOf" srcId="{896FD971-F309-CC45-8141-2DF763E2F430}" destId="{457B95C9-3927-B94E-8403-AB5EA84E54C8}" srcOrd="0" destOrd="0" presId="urn:microsoft.com/office/officeart/2005/8/layout/chevron1"/>
    <dgm:cxn modelId="{268902FA-3DF3-0241-9E25-71E4CCD58673}" type="presParOf" srcId="{896FD971-F309-CC45-8141-2DF763E2F430}" destId="{306ACB49-B515-EA43-8C3C-90A5069DB647}" srcOrd="1" destOrd="0" presId="urn:microsoft.com/office/officeart/2005/8/layout/chevron1"/>
    <dgm:cxn modelId="{260A250A-4C14-6044-A190-E2E5E080FD17}" type="presParOf" srcId="{8F00C0FB-CAE0-A247-9DDC-E6FB97DBB8EE}" destId="{25E9B7DB-2DCD-9148-B49D-6DEF78608F78}" srcOrd="1" destOrd="0" presId="urn:microsoft.com/office/officeart/2005/8/layout/chevron1"/>
    <dgm:cxn modelId="{710EF7CD-5CAE-E240-B624-E874C8F66A54}" type="presParOf" srcId="{8F00C0FB-CAE0-A247-9DDC-E6FB97DBB8EE}" destId="{DAA847CB-49D5-FC43-9A5C-EC15FA7E8223}" srcOrd="2" destOrd="0" presId="urn:microsoft.com/office/officeart/2005/8/layout/chevron1"/>
    <dgm:cxn modelId="{2DE065F9-D7A1-6C44-AE4C-45210629B5CC}" type="presParOf" srcId="{DAA847CB-49D5-FC43-9A5C-EC15FA7E8223}" destId="{2FEDC728-875F-4C4E-A497-AFC3B2BF7B1E}" srcOrd="0" destOrd="0" presId="urn:microsoft.com/office/officeart/2005/8/layout/chevron1"/>
    <dgm:cxn modelId="{379D91CC-5071-E044-8A61-5676CC4021A0}" type="presParOf" srcId="{DAA847CB-49D5-FC43-9A5C-EC15FA7E8223}" destId="{53A86220-67A1-E542-B493-65F73FC1FCB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F83F8B-A058-4248-800D-7572104E53B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AB8F07D-816E-7E49-A0F3-3CBA5CF559DD}">
      <dgm:prSet phldrT="[Text]"/>
      <dgm:spPr/>
      <dgm:t>
        <a:bodyPr/>
        <a:lstStyle/>
        <a:p>
          <a:r>
            <a:rPr lang="en-US" dirty="0">
              <a:solidFill>
                <a:schemeClr val="bg1"/>
              </a:solidFill>
            </a:rPr>
            <a:t>Defenses</a:t>
          </a:r>
        </a:p>
      </dgm:t>
    </dgm:pt>
    <dgm:pt modelId="{D2ECF362-FBDF-1B42-B18D-4EF3AA3E1610}" type="parTrans" cxnId="{155F34C6-8511-1649-A381-47590A2038C5}">
      <dgm:prSet/>
      <dgm:spPr/>
      <dgm:t>
        <a:bodyPr/>
        <a:lstStyle/>
        <a:p>
          <a:endParaRPr lang="en-US"/>
        </a:p>
      </dgm:t>
    </dgm:pt>
    <dgm:pt modelId="{13BCA127-95D3-B149-803F-AA157DB1B59F}" type="sibTrans" cxnId="{155F34C6-8511-1649-A381-47590A2038C5}">
      <dgm:prSet/>
      <dgm:spPr/>
      <dgm:t>
        <a:bodyPr/>
        <a:lstStyle/>
        <a:p>
          <a:endParaRPr lang="en-US"/>
        </a:p>
      </dgm:t>
    </dgm:pt>
    <dgm:pt modelId="{A5A7DA87-A46A-6847-878D-E1817C8E7A78}">
      <dgm:prSet/>
      <dgm:spPr>
        <a:solidFill>
          <a:schemeClr val="tx1"/>
        </a:solidFill>
      </dgm:spPr>
      <dgm:t>
        <a:bodyPr/>
        <a:lstStyle/>
        <a:p>
          <a:r>
            <a:rPr lang="en-US" dirty="0">
              <a:latin typeface="+mj-lt"/>
            </a:rPr>
            <a:t>Making the heap non-executable</a:t>
          </a:r>
        </a:p>
      </dgm:t>
    </dgm:pt>
    <dgm:pt modelId="{91744B4A-80DB-0D48-9595-BD78FDB05B90}" type="parTrans" cxnId="{2A87EF65-51D4-BC49-91E9-4274D77DCA48}">
      <dgm:prSet/>
      <dgm:spPr/>
      <dgm:t>
        <a:bodyPr/>
        <a:lstStyle/>
        <a:p>
          <a:endParaRPr lang="en-US"/>
        </a:p>
      </dgm:t>
    </dgm:pt>
    <dgm:pt modelId="{95DD5982-0DA4-2F4A-8E3F-67B2560F6294}" type="sibTrans" cxnId="{2A87EF65-51D4-BC49-91E9-4274D77DCA48}">
      <dgm:prSet/>
      <dgm:spPr/>
      <dgm:t>
        <a:bodyPr/>
        <a:lstStyle/>
        <a:p>
          <a:endParaRPr lang="en-US"/>
        </a:p>
      </dgm:t>
    </dgm:pt>
    <dgm:pt modelId="{FE5FF929-BF66-CF43-96D4-50BD23B4F6BD}">
      <dgm:prSet/>
      <dgm:spPr>
        <a:solidFill>
          <a:schemeClr val="tx1"/>
        </a:solidFill>
      </dgm:spPr>
      <dgm:t>
        <a:bodyPr/>
        <a:lstStyle/>
        <a:p>
          <a:r>
            <a:rPr lang="en-US" dirty="0">
              <a:latin typeface="+mj-lt"/>
            </a:rPr>
            <a:t>Randomizing the allocation of memory on the heap</a:t>
          </a:r>
        </a:p>
      </dgm:t>
    </dgm:pt>
    <dgm:pt modelId="{13FD1C1E-FC0E-9148-885D-213AF5214CA7}" type="parTrans" cxnId="{F2101F82-2D77-9D4C-9983-81BDF3376477}">
      <dgm:prSet/>
      <dgm:spPr/>
      <dgm:t>
        <a:bodyPr/>
        <a:lstStyle/>
        <a:p>
          <a:endParaRPr lang="en-US"/>
        </a:p>
      </dgm:t>
    </dgm:pt>
    <dgm:pt modelId="{0C27646F-958E-A64C-BC7E-371C68A04F0D}" type="sibTrans" cxnId="{F2101F82-2D77-9D4C-9983-81BDF3376477}">
      <dgm:prSet/>
      <dgm:spPr/>
      <dgm:t>
        <a:bodyPr/>
        <a:lstStyle/>
        <a:p>
          <a:endParaRPr lang="en-US"/>
        </a:p>
      </dgm:t>
    </dgm:pt>
    <dgm:pt modelId="{1B063E04-2328-6E4F-A5A1-A2401CCE59EA}" type="pres">
      <dgm:prSet presAssocID="{B7F83F8B-A058-4248-800D-7572104E53B9}" presName="Name0" presStyleCnt="0">
        <dgm:presLayoutVars>
          <dgm:dir/>
          <dgm:animLvl val="lvl"/>
          <dgm:resizeHandles val="exact"/>
        </dgm:presLayoutVars>
      </dgm:prSet>
      <dgm:spPr/>
    </dgm:pt>
    <dgm:pt modelId="{42234972-1EE4-3740-A77B-EFFFADBD67AC}" type="pres">
      <dgm:prSet presAssocID="{EAB8F07D-816E-7E49-A0F3-3CBA5CF559DD}" presName="composite" presStyleCnt="0"/>
      <dgm:spPr/>
    </dgm:pt>
    <dgm:pt modelId="{24B5AF9D-345E-C747-8680-F1D9A9DD25D3}" type="pres">
      <dgm:prSet presAssocID="{EAB8F07D-816E-7E49-A0F3-3CBA5CF559DD}" presName="parTx" presStyleLbl="alignNode1" presStyleIdx="0" presStyleCnt="1">
        <dgm:presLayoutVars>
          <dgm:chMax val="0"/>
          <dgm:chPref val="0"/>
          <dgm:bulletEnabled val="1"/>
        </dgm:presLayoutVars>
      </dgm:prSet>
      <dgm:spPr/>
    </dgm:pt>
    <dgm:pt modelId="{E74DB080-35F0-D143-8156-521B0CD25D3C}" type="pres">
      <dgm:prSet presAssocID="{EAB8F07D-816E-7E49-A0F3-3CBA5CF559DD}" presName="desTx" presStyleLbl="alignAccFollowNode1" presStyleIdx="0" presStyleCnt="1">
        <dgm:presLayoutVars>
          <dgm:bulletEnabled val="1"/>
        </dgm:presLayoutVars>
      </dgm:prSet>
      <dgm:spPr/>
    </dgm:pt>
  </dgm:ptLst>
  <dgm:cxnLst>
    <dgm:cxn modelId="{2A87EF65-51D4-BC49-91E9-4274D77DCA48}" srcId="{EAB8F07D-816E-7E49-A0F3-3CBA5CF559DD}" destId="{A5A7DA87-A46A-6847-878D-E1817C8E7A78}" srcOrd="0" destOrd="0" parTransId="{91744B4A-80DB-0D48-9595-BD78FDB05B90}" sibTransId="{95DD5982-0DA4-2F4A-8E3F-67B2560F6294}"/>
    <dgm:cxn modelId="{B7F65466-9F2D-3842-9616-237BC37340B1}" type="presOf" srcId="{A5A7DA87-A46A-6847-878D-E1817C8E7A78}" destId="{E74DB080-35F0-D143-8156-521B0CD25D3C}" srcOrd="0" destOrd="0" presId="urn:microsoft.com/office/officeart/2005/8/layout/hList1"/>
    <dgm:cxn modelId="{F2101F82-2D77-9D4C-9983-81BDF3376477}" srcId="{EAB8F07D-816E-7E49-A0F3-3CBA5CF559DD}" destId="{FE5FF929-BF66-CF43-96D4-50BD23B4F6BD}" srcOrd="1" destOrd="0" parTransId="{13FD1C1E-FC0E-9148-885D-213AF5214CA7}" sibTransId="{0C27646F-958E-A64C-BC7E-371C68A04F0D}"/>
    <dgm:cxn modelId="{E9263789-9C80-B44F-8EA5-065B5229B610}" type="presOf" srcId="{EAB8F07D-816E-7E49-A0F3-3CBA5CF559DD}" destId="{24B5AF9D-345E-C747-8680-F1D9A9DD25D3}" srcOrd="0" destOrd="0" presId="urn:microsoft.com/office/officeart/2005/8/layout/hList1"/>
    <dgm:cxn modelId="{08A28CC4-24AD-E045-889A-5B61231E4340}" type="presOf" srcId="{FE5FF929-BF66-CF43-96D4-50BD23B4F6BD}" destId="{E74DB080-35F0-D143-8156-521B0CD25D3C}" srcOrd="0" destOrd="1" presId="urn:microsoft.com/office/officeart/2005/8/layout/hList1"/>
    <dgm:cxn modelId="{155F34C6-8511-1649-A381-47590A2038C5}" srcId="{B7F83F8B-A058-4248-800D-7572104E53B9}" destId="{EAB8F07D-816E-7E49-A0F3-3CBA5CF559DD}" srcOrd="0" destOrd="0" parTransId="{D2ECF362-FBDF-1B42-B18D-4EF3AA3E1610}" sibTransId="{13BCA127-95D3-B149-803F-AA157DB1B59F}"/>
    <dgm:cxn modelId="{65E7A7DA-281D-2948-94A3-A49EE6A19F72}" type="presOf" srcId="{B7F83F8B-A058-4248-800D-7572104E53B9}" destId="{1B063E04-2328-6E4F-A5A1-A2401CCE59EA}" srcOrd="0" destOrd="0" presId="urn:microsoft.com/office/officeart/2005/8/layout/hList1"/>
    <dgm:cxn modelId="{55FB89B0-E93C-1745-A547-76511E6A66B4}" type="presParOf" srcId="{1B063E04-2328-6E4F-A5A1-A2401CCE59EA}" destId="{42234972-1EE4-3740-A77B-EFFFADBD67AC}" srcOrd="0" destOrd="0" presId="urn:microsoft.com/office/officeart/2005/8/layout/hList1"/>
    <dgm:cxn modelId="{1C8B2D85-1351-6E4D-BFA8-0B729B4C0CF7}" type="presParOf" srcId="{42234972-1EE4-3740-A77B-EFFFADBD67AC}" destId="{24B5AF9D-345E-C747-8680-F1D9A9DD25D3}" srcOrd="0" destOrd="0" presId="urn:microsoft.com/office/officeart/2005/8/layout/hList1"/>
    <dgm:cxn modelId="{C4831E64-F659-E344-AF4B-6CB7F7D7559A}" type="presParOf" srcId="{42234972-1EE4-3740-A77B-EFFFADBD67AC}" destId="{E74DB080-35F0-D143-8156-521B0CD25D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182B-8B2B-124F-BB33-90E2D0F4E2EB}">
      <dsp:nvSpPr>
        <dsp:cNvPr id="0" name=""/>
        <dsp:cNvSpPr/>
      </dsp:nvSpPr>
      <dsp:spPr>
        <a:xfrm>
          <a:off x="0" y="0"/>
          <a:ext cx="3886200"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Target program can be:</a:t>
          </a:r>
        </a:p>
      </dsp:txBody>
      <dsp:txXfrm>
        <a:off x="0" y="0"/>
        <a:ext cx="3886200" cy="1577340"/>
      </dsp:txXfrm>
    </dsp:sp>
    <dsp:sp modelId="{82C84238-C2CC-C040-9698-43296D9A29A3}">
      <dsp:nvSpPr>
        <dsp:cNvPr id="0" name=""/>
        <dsp:cNvSpPr/>
      </dsp:nvSpPr>
      <dsp:spPr>
        <a:xfrm>
          <a:off x="388619" y="1577789"/>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A trusted system utility</a:t>
          </a:r>
        </a:p>
      </dsp:txBody>
      <dsp:txXfrm>
        <a:off x="418873" y="1608043"/>
        <a:ext cx="3048452" cy="972439"/>
      </dsp:txXfrm>
    </dsp:sp>
    <dsp:sp modelId="{2BD2039C-D71F-EA43-A1C9-1960B7FCE462}">
      <dsp:nvSpPr>
        <dsp:cNvPr id="0" name=""/>
        <dsp:cNvSpPr/>
      </dsp:nvSpPr>
      <dsp:spPr>
        <a:xfrm>
          <a:off x="388619" y="2769651"/>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Network service daemon</a:t>
          </a:r>
        </a:p>
      </dsp:txBody>
      <dsp:txXfrm>
        <a:off x="418873" y="2799905"/>
        <a:ext cx="3048452" cy="972439"/>
      </dsp:txXfrm>
    </dsp:sp>
    <dsp:sp modelId="{651A87E7-F593-4949-995E-AF3C1DB0521D}">
      <dsp:nvSpPr>
        <dsp:cNvPr id="0" name=""/>
        <dsp:cNvSpPr/>
      </dsp:nvSpPr>
      <dsp:spPr>
        <a:xfrm>
          <a:off x="388619" y="3961513"/>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Commonly used library code</a:t>
          </a:r>
        </a:p>
      </dsp:txBody>
      <dsp:txXfrm>
        <a:off x="418873" y="3991767"/>
        <a:ext cx="3048452" cy="972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AA9D3-AE32-1C46-BCF8-ACCB353F80F6}">
      <dsp:nvSpPr>
        <dsp:cNvPr id="0" name=""/>
        <dsp:cNvSpPr/>
      </dsp:nvSpPr>
      <dsp:spPr>
        <a:xfrm>
          <a:off x="2120" y="0"/>
          <a:ext cx="4339158"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err="1">
              <a:solidFill>
                <a:srgbClr val="000000"/>
              </a:solidFill>
            </a:rPr>
            <a:t>Shellcode</a:t>
          </a:r>
          <a:r>
            <a:rPr lang="en-US" sz="4100" b="0" kern="1200" dirty="0">
              <a:solidFill>
                <a:srgbClr val="000000"/>
              </a:solidFill>
            </a:rPr>
            <a:t> functions</a:t>
          </a:r>
        </a:p>
      </dsp:txBody>
      <dsp:txXfrm>
        <a:off x="2120" y="0"/>
        <a:ext cx="4339158" cy="1577340"/>
      </dsp:txXfrm>
    </dsp:sp>
    <dsp:sp modelId="{7FDCD2E6-09C2-454D-AB20-BD70E5B13EFB}">
      <dsp:nvSpPr>
        <dsp:cNvPr id="0" name=""/>
        <dsp:cNvSpPr/>
      </dsp:nvSpPr>
      <dsp:spPr>
        <a:xfrm>
          <a:off x="230499" y="1577671"/>
          <a:ext cx="3882401" cy="83741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Set up a listening service to launch a remote shell when connected to</a:t>
          </a:r>
        </a:p>
      </dsp:txBody>
      <dsp:txXfrm>
        <a:off x="255026" y="1602198"/>
        <a:ext cx="3833347" cy="788356"/>
      </dsp:txXfrm>
    </dsp:sp>
    <dsp:sp modelId="{95ED0358-8773-E841-9252-1BC704EDE27D}">
      <dsp:nvSpPr>
        <dsp:cNvPr id="0" name=""/>
        <dsp:cNvSpPr/>
      </dsp:nvSpPr>
      <dsp:spPr>
        <a:xfrm>
          <a:off x="230499" y="248979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Create a reverse shell that connects back to the attacker</a:t>
          </a:r>
        </a:p>
      </dsp:txBody>
      <dsp:txXfrm>
        <a:off x="244722" y="2504013"/>
        <a:ext cx="3853955" cy="457155"/>
      </dsp:txXfrm>
    </dsp:sp>
    <dsp:sp modelId="{D9DCE8AC-7881-874F-A451-3D1BE0A24AFF}">
      <dsp:nvSpPr>
        <dsp:cNvPr id="0" name=""/>
        <dsp:cNvSpPr/>
      </dsp:nvSpPr>
      <dsp:spPr>
        <a:xfrm>
          <a:off x="230499" y="305010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Use local exploits that establish a shell</a:t>
          </a:r>
        </a:p>
      </dsp:txBody>
      <dsp:txXfrm>
        <a:off x="244722" y="3064323"/>
        <a:ext cx="3853955" cy="457155"/>
      </dsp:txXfrm>
    </dsp:sp>
    <dsp:sp modelId="{5A8A09A2-E57B-F74F-9C8B-D81D58670AAA}">
      <dsp:nvSpPr>
        <dsp:cNvPr id="0" name=""/>
        <dsp:cNvSpPr/>
      </dsp:nvSpPr>
      <dsp:spPr>
        <a:xfrm>
          <a:off x="230499" y="361041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Change firewall rules that block other attacks</a:t>
          </a:r>
        </a:p>
      </dsp:txBody>
      <dsp:txXfrm>
        <a:off x="244722" y="3624633"/>
        <a:ext cx="3853955" cy="457155"/>
      </dsp:txXfrm>
    </dsp:sp>
    <dsp:sp modelId="{37638292-49D8-724E-95AE-EC1F35799921}">
      <dsp:nvSpPr>
        <dsp:cNvPr id="0" name=""/>
        <dsp:cNvSpPr/>
      </dsp:nvSpPr>
      <dsp:spPr>
        <a:xfrm>
          <a:off x="230499" y="4170720"/>
          <a:ext cx="3882401" cy="823857"/>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Break out of a chroot jail (restricted execution environment), giving full access to the file system</a:t>
          </a:r>
        </a:p>
      </dsp:txBody>
      <dsp:txXfrm>
        <a:off x="254629" y="4194850"/>
        <a:ext cx="3834141" cy="775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7DF30-7002-0744-A918-04E6C4CD1AC0}">
      <dsp:nvSpPr>
        <dsp:cNvPr id="0" name=""/>
        <dsp:cNvSpPr/>
      </dsp:nvSpPr>
      <dsp:spPr>
        <a:xfrm>
          <a:off x="3249"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Low-level languages such as C and related languages have high-level control structures, but allow direct access to memory.</a:t>
          </a:r>
        </a:p>
      </dsp:txBody>
      <dsp:txXfrm>
        <a:off x="3249" y="7551"/>
        <a:ext cx="2789587" cy="826996"/>
      </dsp:txXfrm>
    </dsp:sp>
    <dsp:sp modelId="{DEDCC343-7F71-AF45-8E8B-AFFE47DA6411}">
      <dsp:nvSpPr>
        <dsp:cNvPr id="0" name=""/>
        <dsp:cNvSpPr/>
      </dsp:nvSpPr>
      <dsp:spPr>
        <a:xfrm>
          <a:off x="574610"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Are vulnerable to buffer overflow</a:t>
          </a:r>
        </a:p>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Have a large legacy of widely used, unsafe, and vulnerable code</a:t>
          </a:r>
        </a:p>
      </dsp:txBody>
      <dsp:txXfrm>
        <a:off x="639219" y="899157"/>
        <a:ext cx="2660369" cy="2076682"/>
      </dsp:txXfrm>
    </dsp:sp>
    <dsp:sp modelId="{44CAD89F-F137-D547-AC47-809BF7E3E74B}">
      <dsp:nvSpPr>
        <dsp:cNvPr id="0" name=""/>
        <dsp:cNvSpPr/>
      </dsp:nvSpPr>
      <dsp:spPr>
        <a:xfrm>
          <a:off x="3215728" y="73786"/>
          <a:ext cx="896529" cy="694526"/>
        </a:xfrm>
        <a:prstGeom prst="rightArrow">
          <a:avLst>
            <a:gd name="adj1" fmla="val 60000"/>
            <a:gd name="adj2" fmla="val 50000"/>
          </a:avLst>
        </a:prstGeom>
        <a:solidFill>
          <a:schemeClr val="accent6">
            <a:lumMod val="60000"/>
            <a:lumOff val="4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accent6">
                <a:lumMod val="60000"/>
                <a:lumOff val="40000"/>
              </a:schemeClr>
            </a:solidFill>
          </a:endParaRPr>
        </a:p>
      </dsp:txBody>
      <dsp:txXfrm>
        <a:off x="3215728" y="212691"/>
        <a:ext cx="688171" cy="416716"/>
      </dsp:txXfrm>
    </dsp:sp>
    <dsp:sp modelId="{3D11C1A6-F203-1543-93C5-44DE2BCC5225}">
      <dsp:nvSpPr>
        <dsp:cNvPr id="0" name=""/>
        <dsp:cNvSpPr/>
      </dsp:nvSpPr>
      <dsp:spPr>
        <a:xfrm>
          <a:off x="4484402"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Modern high-level languages (Java, C#, Python, and others </a:t>
          </a:r>
          <a:r>
            <a:rPr lang="zh-CN" altLang="en-US" sz="1200" b="1" i="0" kern="1200" dirty="0">
              <a:solidFill>
                <a:srgbClr val="000000"/>
              </a:solidFill>
              <a:latin typeface="+mj-lt"/>
            </a:rPr>
            <a:t>）</a:t>
          </a:r>
          <a:r>
            <a:rPr lang="en-US" sz="1200" b="1" i="0" kern="1200" dirty="0">
              <a:solidFill>
                <a:srgbClr val="000000"/>
              </a:solidFill>
              <a:latin typeface="+mj-lt"/>
            </a:rPr>
            <a:t> have a strong notion of type and valid operations</a:t>
          </a:r>
        </a:p>
      </dsp:txBody>
      <dsp:txXfrm>
        <a:off x="4484402" y="7551"/>
        <a:ext cx="2789587" cy="826996"/>
      </dsp:txXfrm>
    </dsp:sp>
    <dsp:sp modelId="{4EE3BE4E-9B2A-9545-B3D8-A78722753856}">
      <dsp:nvSpPr>
        <dsp:cNvPr id="0" name=""/>
        <dsp:cNvSpPr/>
      </dsp:nvSpPr>
      <dsp:spPr>
        <a:xfrm>
          <a:off x="5055763"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Not vulnerable to buffer overflows</a:t>
          </a:r>
        </a:p>
        <a:p>
          <a:pPr marL="114300" lvl="1" indent="-114300" algn="l" defTabSz="577850">
            <a:lnSpc>
              <a:spcPct val="90000"/>
            </a:lnSpc>
            <a:spcBef>
              <a:spcPct val="0"/>
            </a:spcBef>
            <a:spcAft>
              <a:spcPct val="15000"/>
            </a:spcAft>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Incur more runtime overhead; not good for writing low-level code like device drivers</a:t>
          </a:r>
        </a:p>
      </dsp:txBody>
      <dsp:txXfrm>
        <a:off x="5120372" y="899157"/>
        <a:ext cx="2660369" cy="2076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B95C9-3927-B94E-8403-AB5EA84E54C8}">
      <dsp:nvSpPr>
        <dsp:cNvPr id="0" name=""/>
        <dsp:cNvSpPr/>
      </dsp:nvSpPr>
      <dsp:spPr>
        <a:xfrm>
          <a:off x="3522"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Use virtual memory support to make some regions of memory non-executable</a:t>
          </a:r>
          <a:endParaRPr lang="en-US" sz="2100" kern="1200" dirty="0">
            <a:solidFill>
              <a:schemeClr val="tx1"/>
            </a:solidFill>
          </a:endParaRPr>
        </a:p>
      </dsp:txBody>
      <dsp:txXfrm>
        <a:off x="682995" y="287768"/>
        <a:ext cx="2860332" cy="1358945"/>
      </dsp:txXfrm>
    </dsp:sp>
    <dsp:sp modelId="{306ACB49-B515-EA43-8C3C-90A5069DB647}">
      <dsp:nvSpPr>
        <dsp:cNvPr id="0" name=""/>
        <dsp:cNvSpPr/>
      </dsp:nvSpPr>
      <dsp:spPr>
        <a:xfrm>
          <a:off x="3522"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Requires support from memory management unit (MMU)</a:t>
          </a:r>
        </a:p>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NX bit (No-</a:t>
          </a:r>
          <a:r>
            <a:rPr lang="en-US" sz="2100" b="0" kern="1200" baseline="0" dirty="0" err="1">
              <a:solidFill>
                <a:schemeClr val="tx1"/>
              </a:solidFill>
              <a:latin typeface="Arial" pitchFamily="-110" charset="0"/>
              <a:ea typeface="+mn-ea"/>
              <a:cs typeface="+mn-cs"/>
            </a:rPr>
            <a:t>eXecute</a:t>
          </a:r>
          <a:r>
            <a:rPr lang="en-US" sz="2100" b="0" kern="1200" baseline="0" dirty="0">
              <a:solidFill>
                <a:schemeClr val="tx1"/>
              </a:solidFill>
              <a:latin typeface="Arial" pitchFamily="-110" charset="0"/>
              <a:ea typeface="+mn-ea"/>
              <a:cs typeface="+mn-cs"/>
            </a:rPr>
            <a:t>) in modern CPUs</a:t>
          </a:r>
        </a:p>
        <a:p>
          <a:pPr marL="457200" lvl="2" indent="-228600" algn="l" defTabSz="93345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Put in page table; says “don’t execute code in this page”</a:t>
          </a:r>
        </a:p>
      </dsp:txBody>
      <dsp:txXfrm>
        <a:off x="3522" y="1816581"/>
        <a:ext cx="3375421" cy="2315250"/>
      </dsp:txXfrm>
    </dsp:sp>
    <dsp:sp modelId="{2FEDC728-875F-4C4E-A497-AFC3B2BF7B1E}">
      <dsp:nvSpPr>
        <dsp:cNvPr id="0" name=""/>
        <dsp:cNvSpPr/>
      </dsp:nvSpPr>
      <dsp:spPr>
        <a:xfrm>
          <a:off x="4006800"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Issues</a:t>
          </a:r>
          <a:endParaRPr lang="en-US" sz="2100" kern="1200" dirty="0">
            <a:solidFill>
              <a:schemeClr val="tx1"/>
            </a:solidFill>
          </a:endParaRPr>
        </a:p>
      </dsp:txBody>
      <dsp:txXfrm>
        <a:off x="4686273" y="287768"/>
        <a:ext cx="2860332" cy="1358945"/>
      </dsp:txXfrm>
    </dsp:sp>
    <dsp:sp modelId="{53A86220-67A1-E542-B493-65F73FC1FCB1}">
      <dsp:nvSpPr>
        <dsp:cNvPr id="0" name=""/>
        <dsp:cNvSpPr/>
      </dsp:nvSpPr>
      <dsp:spPr>
        <a:xfrm>
          <a:off x="4006800"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Some programs do need to place executable code on the stack, e.g., Java Just-In-Time (JIT) compilers</a:t>
          </a:r>
          <a:endParaRPr lang="en-US" sz="2100" b="1" kern="1200" dirty="0"/>
        </a:p>
        <a:p>
          <a:pPr marL="228600" lvl="1" indent="-228600" algn="l" defTabSz="933450" rtl="0">
            <a:lnSpc>
              <a:spcPct val="90000"/>
            </a:lnSpc>
            <a:spcBef>
              <a:spcPct val="0"/>
            </a:spcBef>
            <a:spcAft>
              <a:spcPct val="15000"/>
            </a:spcAft>
            <a:buChar char="•"/>
          </a:pPr>
          <a:endParaRPr lang="en-US" sz="2100" b="1" kern="1200" dirty="0"/>
        </a:p>
      </dsp:txBody>
      <dsp:txXfrm>
        <a:off x="4006800" y="1816581"/>
        <a:ext cx="3375421" cy="2315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5AF9D-345E-C747-8680-F1D9A9DD25D3}">
      <dsp:nvSpPr>
        <dsp:cNvPr id="0" name=""/>
        <dsp:cNvSpPr/>
      </dsp:nvSpPr>
      <dsp:spPr>
        <a:xfrm>
          <a:off x="0" y="2774"/>
          <a:ext cx="7776864"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Defenses</a:t>
          </a:r>
        </a:p>
      </dsp:txBody>
      <dsp:txXfrm>
        <a:off x="0" y="2774"/>
        <a:ext cx="7776864" cy="662400"/>
      </dsp:txXfrm>
    </dsp:sp>
    <dsp:sp modelId="{E74DB080-35F0-D143-8156-521B0CD25D3C}">
      <dsp:nvSpPr>
        <dsp:cNvPr id="0" name=""/>
        <dsp:cNvSpPr/>
      </dsp:nvSpPr>
      <dsp:spPr>
        <a:xfrm>
          <a:off x="0" y="665174"/>
          <a:ext cx="7776864" cy="1357402"/>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mj-lt"/>
            </a:rPr>
            <a:t>Making the heap non-executable</a:t>
          </a:r>
        </a:p>
        <a:p>
          <a:pPr marL="228600" lvl="1" indent="-228600" algn="l" defTabSz="1022350">
            <a:lnSpc>
              <a:spcPct val="90000"/>
            </a:lnSpc>
            <a:spcBef>
              <a:spcPct val="0"/>
            </a:spcBef>
            <a:spcAft>
              <a:spcPct val="15000"/>
            </a:spcAft>
            <a:buChar char="•"/>
          </a:pPr>
          <a:r>
            <a:rPr lang="en-US" sz="2300" kern="1200" dirty="0">
              <a:latin typeface="+mj-lt"/>
            </a:rPr>
            <a:t>Randomizing the allocation of memory on the heap</a:t>
          </a:r>
        </a:p>
      </dsp:txBody>
      <dsp:txXfrm>
        <a:off x="0" y="665174"/>
        <a:ext cx="7776864" cy="13574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0152C7E-10D1-F144-9A4D-C61469F04A52}" type="slidenum">
              <a:rPr lang="en-AU"/>
              <a:pPr/>
              <a:t>‹#›</a:t>
            </a:fld>
            <a:endParaRPr lang="en-AU"/>
          </a:p>
        </p:txBody>
      </p:sp>
    </p:spTree>
    <p:extLst>
      <p:ext uri="{BB962C8B-B14F-4D97-AF65-F5344CB8AC3E}">
        <p14:creationId xmlns:p14="http://schemas.microsoft.com/office/powerpoint/2010/main" val="11202651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mn-ea"/>
                <a:cs typeface="+mn-cs"/>
              </a:rPr>
              <a:t>In this chapter we turn our attention specifically to buffer overflow attacks. This</a:t>
            </a:r>
          </a:p>
          <a:p>
            <a:r>
              <a:rPr lang="en-US" sz="1200" b="0" i="0" u="none" strike="noStrike" kern="1200" baseline="0" dirty="0">
                <a:solidFill>
                  <a:schemeClr val="tx1"/>
                </a:solidFill>
                <a:latin typeface="Arial" pitchFamily="-110" charset="0"/>
                <a:ea typeface="+mn-ea"/>
                <a:cs typeface="+mn-cs"/>
              </a:rPr>
              <a:t>type of attack is one of the most common attacks seen and results from careless</a:t>
            </a:r>
          </a:p>
          <a:p>
            <a:r>
              <a:rPr lang="en-US" sz="1200" b="0" i="0" u="none" strike="noStrike" kern="1200" baseline="0" dirty="0">
                <a:solidFill>
                  <a:schemeClr val="tx1"/>
                </a:solidFill>
                <a:latin typeface="Arial" pitchFamily="-110" charset="0"/>
                <a:ea typeface="+mn-ea"/>
                <a:cs typeface="+mn-cs"/>
              </a:rPr>
              <a:t>programming in applications. A look at the list of vulnerability advisories from</a:t>
            </a:r>
          </a:p>
          <a:p>
            <a:r>
              <a:rPr lang="en-US" sz="1200" b="0" i="0" u="none" strike="noStrike" kern="1200" baseline="0" dirty="0">
                <a:solidFill>
                  <a:schemeClr val="tx1"/>
                </a:solidFill>
                <a:latin typeface="Arial" pitchFamily="-110" charset="0"/>
                <a:ea typeface="+mn-ea"/>
                <a:cs typeface="+mn-cs"/>
              </a:rPr>
              <a:t>organizations such as CERT or SANS continue to include a significant number of</a:t>
            </a:r>
          </a:p>
          <a:p>
            <a:r>
              <a:rPr lang="en-US" sz="1200" b="0" i="0" u="none" strike="noStrike" kern="1200" baseline="0" dirty="0">
                <a:solidFill>
                  <a:schemeClr val="tx1"/>
                </a:solidFill>
                <a:latin typeface="Arial" pitchFamily="-110" charset="0"/>
                <a:ea typeface="+mn-ea"/>
                <a:cs typeface="+mn-cs"/>
              </a:rPr>
              <a:t>buffer overflow  or heap overflow  exploits, including a number of serious, remotely</a:t>
            </a:r>
          </a:p>
          <a:p>
            <a:r>
              <a:rPr lang="en-US" sz="1200" b="0" i="0" u="none" strike="noStrike" kern="1200" baseline="0" dirty="0">
                <a:solidFill>
                  <a:schemeClr val="tx1"/>
                </a:solidFill>
                <a:latin typeface="Arial" pitchFamily="-110" charset="0"/>
                <a:ea typeface="+mn-ea"/>
                <a:cs typeface="+mn-cs"/>
              </a:rPr>
              <a:t>exploitable vulnerabilities. Similarly, several of the items in the CWE/SANS Top 25</a:t>
            </a:r>
          </a:p>
          <a:p>
            <a:r>
              <a:rPr lang="en-US" sz="1200" b="0" i="0" u="none" strike="noStrike" kern="1200" baseline="0" dirty="0">
                <a:solidFill>
                  <a:schemeClr val="tx1"/>
                </a:solidFill>
                <a:latin typeface="Arial" pitchFamily="-110" charset="0"/>
                <a:ea typeface="+mn-ea"/>
                <a:cs typeface="+mn-cs"/>
              </a:rPr>
              <a:t>Most Dangerous Software Errors list, Risky Resource Management category, are</a:t>
            </a:r>
          </a:p>
          <a:p>
            <a:r>
              <a:rPr lang="en-US" sz="1200" b="0" i="0" u="none" strike="noStrike" kern="1200" baseline="0" dirty="0">
                <a:solidFill>
                  <a:schemeClr val="tx1"/>
                </a:solidFill>
                <a:latin typeface="Arial" pitchFamily="-110" charset="0"/>
                <a:ea typeface="+mn-ea"/>
                <a:cs typeface="+mn-cs"/>
              </a:rPr>
              <a:t>buffer overflow variants. These can result in exploits to both operating systems and</a:t>
            </a:r>
          </a:p>
          <a:p>
            <a:r>
              <a:rPr lang="en-US" sz="1200" b="0" i="0" u="none" strike="noStrike" kern="1200" baseline="0" dirty="0">
                <a:solidFill>
                  <a:schemeClr val="tx1"/>
                </a:solidFill>
                <a:latin typeface="Arial" pitchFamily="-110" charset="0"/>
                <a:ea typeface="+mn-ea"/>
                <a:cs typeface="+mn-cs"/>
              </a:rPr>
              <a:t>common applications, and still comprise the majority of exploits in widely deployed</a:t>
            </a:r>
          </a:p>
          <a:p>
            <a:r>
              <a:rPr lang="en-US" sz="1200" b="0" i="0" u="none" strike="noStrike" kern="1200" baseline="0" dirty="0">
                <a:solidFill>
                  <a:schemeClr val="tx1"/>
                </a:solidFill>
                <a:latin typeface="Arial" pitchFamily="-110" charset="0"/>
                <a:ea typeface="+mn-ea"/>
                <a:cs typeface="+mn-cs"/>
              </a:rPr>
              <a:t>exploit toolkits [VEEN12]. Yet this type of attack has been known since it was first</a:t>
            </a:r>
          </a:p>
          <a:p>
            <a:r>
              <a:rPr lang="en-US" sz="1200" b="0" i="0" u="none" strike="noStrike" kern="1200" baseline="0" dirty="0">
                <a:solidFill>
                  <a:schemeClr val="tx1"/>
                </a:solidFill>
                <a:latin typeface="Arial" pitchFamily="-110" charset="0"/>
                <a:ea typeface="+mn-ea"/>
                <a:cs typeface="+mn-cs"/>
              </a:rPr>
              <a:t>widely used by the Morris Internet Worm in 1988, and techniques for preventing</a:t>
            </a:r>
          </a:p>
          <a:p>
            <a:r>
              <a:rPr lang="en-US" sz="1200" b="0" i="0" u="none" strike="noStrike" kern="1200" baseline="0" dirty="0">
                <a:solidFill>
                  <a:schemeClr val="tx1"/>
                </a:solidFill>
                <a:latin typeface="Arial" pitchFamily="-110" charset="0"/>
                <a:ea typeface="+mn-ea"/>
                <a:cs typeface="+mn-cs"/>
              </a:rPr>
              <a:t>its occurrence are well known and documented. </a:t>
            </a:r>
            <a:endParaRPr lang="en-US" sz="1200" kern="1200" dirty="0">
              <a:solidFill>
                <a:schemeClr val="tx1"/>
              </a:solidFill>
              <a:latin typeface="Arial"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23325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12</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409203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13</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14</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15</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5D425-5E7C-3F47-BBD4-2FC22DB881FE}" type="slidenum">
              <a:rPr lang="en-AU"/>
              <a:pPr/>
              <a:t>16</a:t>
            </a:fld>
            <a:endParaRPr lang="en-AU"/>
          </a:p>
        </p:txBody>
      </p:sp>
      <p:sp>
        <p:nvSpPr>
          <p:cNvPr id="246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191827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17</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18</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19</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20</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21</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A999-AC46-FC4C-9789-057F9C4D83D7}"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a:t>
            </a:r>
            <a:r>
              <a:rPr lang="en-US" sz="1200" b="0" i="0" u="none" strike="noStrike" kern="1200" baseline="0" dirty="0" err="1">
                <a:solidFill>
                  <a:schemeClr val="tx1"/>
                </a:solidFill>
                <a:latin typeface="Arial" pitchFamily="-110" charset="0"/>
                <a:ea typeface="+mn-ea"/>
                <a:cs typeface="+mn-cs"/>
              </a:rPr>
              <a:t>shellcode</a:t>
            </a:r>
            <a:r>
              <a:rPr lang="en-US" sz="1200" b="0" i="0" u="none" strike="noStrike" kern="1200" baseline="0" dirty="0">
                <a:solidFill>
                  <a:schemeClr val="tx1"/>
                </a:solidFill>
                <a:latin typeface="Arial" pitchFamily="-110" charset="0"/>
                <a:ea typeface="+mn-ea"/>
                <a:cs typeface="+mn-cs"/>
              </a:rPr>
              <a:t>,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p:txBody>
      </p:sp>
    </p:spTree>
    <p:extLst>
      <p:ext uri="{BB962C8B-B14F-4D97-AF65-F5344CB8AC3E}">
        <p14:creationId xmlns:p14="http://schemas.microsoft.com/office/powerpoint/2010/main" val="40863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22</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23</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25</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a:t>
            </a:r>
            <a:r>
              <a:rPr lang="en-US" baseline="0">
                <a:latin typeface="Times New Roman" pitchFamily="-107" charset="0"/>
              </a:rPr>
              <a:t> </a:t>
            </a:r>
            <a:r>
              <a:rPr lang="en-US">
                <a:latin typeface="Times New Roman" pitchFamily="-107" charset="0"/>
              </a:rPr>
              <a:t>10 </a:t>
            </a:r>
            <a:r>
              <a:rPr lang="en-US" dirty="0">
                <a:latin typeface="Times New Roman" pitchFamily="-107" charset="0"/>
              </a:rPr>
              <a:t>summary.</a:t>
            </a:r>
          </a:p>
        </p:txBody>
      </p:sp>
    </p:spTree>
    <p:extLst>
      <p:ext uri="{BB962C8B-B14F-4D97-AF65-F5344CB8AC3E}">
        <p14:creationId xmlns:p14="http://schemas.microsoft.com/office/powerpoint/2010/main" val="407876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3</a:t>
            </a:fld>
            <a:endParaRPr lang="en-AU"/>
          </a:p>
        </p:txBody>
      </p:sp>
    </p:spTree>
    <p:extLst>
      <p:ext uri="{BB962C8B-B14F-4D97-AF65-F5344CB8AC3E}">
        <p14:creationId xmlns:p14="http://schemas.microsoft.com/office/powerpoint/2010/main" val="340773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85845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6</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8</a:t>
            </a:fld>
            <a:endParaRPr lang="en-AU"/>
          </a:p>
        </p:txBody>
      </p:sp>
    </p:spTree>
    <p:extLst>
      <p:ext uri="{BB962C8B-B14F-4D97-AF65-F5344CB8AC3E}">
        <p14:creationId xmlns:p14="http://schemas.microsoft.com/office/powerpoint/2010/main" val="277160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10</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306315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10</a:t>
            </a:r>
          </a:p>
        </p:txBody>
      </p:sp>
      <p:sp>
        <p:nvSpPr>
          <p:cNvPr id="13" name="Subtitle 12"/>
          <p:cNvSpPr>
            <a:spLocks noGrp="1"/>
          </p:cNvSpPr>
          <p:nvPr>
            <p:ph type="subTitle" idx="1"/>
          </p:nvPr>
        </p:nvSpPr>
        <p:spPr/>
        <p:txBody>
          <a:bodyPr>
            <a:normAutofit/>
          </a:bodyPr>
          <a:lstStyle/>
          <a:p>
            <a:pPr algn="ctr"/>
            <a:r>
              <a:rPr lang="en-US" sz="3200" dirty="0"/>
              <a:t>Buffer Overflow</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 r="-7692"/>
          <a:stretch/>
        </p:blipFill>
        <p:spPr>
          <a:xfrm>
            <a:off x="605328" y="565637"/>
            <a:ext cx="8071128" cy="5973275"/>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
        <p:nvSpPr>
          <p:cNvPr id="3" name="圆角矩形 2"/>
          <p:cNvSpPr/>
          <p:nvPr/>
        </p:nvSpPr>
        <p:spPr>
          <a:xfrm>
            <a:off x="5298313" y="1556792"/>
            <a:ext cx="324036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latin typeface="Arial" pitchFamily="-110" charset="0"/>
              </a:rPr>
              <a:t>No bounds check on destination buffer size to[], hence the to[] array bound may be exceeded. </a:t>
            </a:r>
            <a:endParaRPr lang="zh-CN" altLang="en-US" dirty="0">
              <a:solidFill>
                <a:schemeClr val="tx1"/>
              </a:solidFill>
              <a:latin typeface="Arial" pitchFamily="-110" charset="0"/>
            </a:endParaRPr>
          </a:p>
        </p:txBody>
      </p:sp>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a:xfrm>
            <a:off x="-468560" y="-441761"/>
            <a:ext cx="7067128" cy="1068821"/>
          </a:xfrm>
        </p:spPr>
        <p:txBody>
          <a:bodyPr/>
          <a:lstStyle/>
          <a:p>
            <a:r>
              <a:rPr lang="en-US" altLang="zh-CN" sz="4000" dirty="0"/>
              <a:t>More Vulnerable Programs</a:t>
            </a:r>
            <a:endParaRPr lang="zh-CN" altLang="en-US" sz="4000"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1600200"/>
          </a:xfrm>
        </p:spPr>
        <p:txBody>
          <a:bodyPr>
            <a:noAutofit/>
          </a:bodyPr>
          <a:lstStyle/>
          <a:p>
            <a:pPr>
              <a:lnSpc>
                <a:spcPts val="5300"/>
              </a:lnSpc>
            </a:pPr>
            <a:r>
              <a:rPr lang="en-US" sz="4900" dirty="0">
                <a:solidFill>
                  <a:srgbClr val="FFB91D"/>
                </a:solidFill>
              </a:rPr>
              <a:t>Table 10.2 </a:t>
            </a:r>
            <a:br>
              <a:rPr lang="en-US" sz="4900" dirty="0">
                <a:solidFill>
                  <a:srgbClr val="FFB91D"/>
                </a:solidFill>
              </a:rPr>
            </a:br>
            <a:br>
              <a:rPr lang="en-US" sz="4900" dirty="0">
                <a:solidFill>
                  <a:srgbClr val="FFB91D"/>
                </a:solidFill>
              </a:rPr>
            </a:br>
            <a:r>
              <a:rPr lang="en-US" sz="4900" dirty="0">
                <a:solidFill>
                  <a:srgbClr val="FFB91D"/>
                </a:solidFill>
              </a:rPr>
              <a:t>Some Common Unsafe C Standard Library Routines </a:t>
            </a:r>
          </a:p>
        </p:txBody>
      </p:sp>
      <p:pic>
        <p:nvPicPr>
          <p:cNvPr id="3" name="Picture 2"/>
          <p:cNvPicPr>
            <a:picLocks noChangeAspect="1"/>
          </p:cNvPicPr>
          <p:nvPr/>
        </p:nvPicPr>
        <p:blipFill rotWithShape="1">
          <a:blip r:embed="rId3"/>
          <a:srcRect t="13672"/>
          <a:stretch/>
        </p:blipFill>
        <p:spPr>
          <a:xfrm>
            <a:off x="-4519" y="2940904"/>
            <a:ext cx="9070298" cy="2120680"/>
          </a:xfrm>
          <a:prstGeom prst="rect">
            <a:avLst/>
          </a:prstGeom>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5" name="矩形 4">
            <a:extLst>
              <a:ext uri="{FF2B5EF4-FFF2-40B4-BE49-F238E27FC236}">
                <a16:creationId xmlns:a16="http://schemas.microsoft.com/office/drawing/2014/main" id="{661FB705-1BF6-447A-A267-464A96DCCF83}"/>
              </a:ext>
            </a:extLst>
          </p:cNvPr>
          <p:cNvSpPr/>
          <p:nvPr/>
        </p:nvSpPr>
        <p:spPr>
          <a:xfrm>
            <a:off x="251520" y="5061584"/>
            <a:ext cx="8640960" cy="830997"/>
          </a:xfrm>
          <a:prstGeom prst="rect">
            <a:avLst/>
          </a:prstGeom>
        </p:spPr>
        <p:txBody>
          <a:bodyPr wrap="square">
            <a:spAutoFit/>
          </a:bodyPr>
          <a:lstStyle/>
          <a:p>
            <a:r>
              <a:rPr lang="zh-CN" altLang="en-US" sz="2400" dirty="0"/>
              <a:t>These routines should not be used without checking the total size of data being transferred in advance</a:t>
            </a:r>
            <a:r>
              <a:rPr lang="en-US" altLang="zh-CN" sz="2400" dirty="0"/>
              <a:t>.</a:t>
            </a:r>
            <a:endParaRPr lang="zh-CN" altLang="en-US" sz="2400" dirty="0"/>
          </a:p>
        </p:txBody>
      </p:sp>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83890" y="-171400"/>
            <a:ext cx="8229600" cy="1600200"/>
          </a:xfrm>
        </p:spPr>
        <p:txBody>
          <a:bodyPr/>
          <a:lstStyle/>
          <a:p>
            <a:r>
              <a:rPr lang="en-US" sz="6600" dirty="0">
                <a:solidFill>
                  <a:srgbClr val="FFB91D"/>
                </a:solidFill>
              </a:rPr>
              <a:t>Shell Code</a:t>
            </a:r>
          </a:p>
        </p:txBody>
      </p:sp>
      <p:sp>
        <p:nvSpPr>
          <p:cNvPr id="231427" name="Rectangle 3"/>
          <p:cNvSpPr>
            <a:spLocks noGrp="1" noChangeArrowheads="1"/>
          </p:cNvSpPr>
          <p:nvPr>
            <p:ph idx="1"/>
          </p:nvPr>
        </p:nvSpPr>
        <p:spPr>
          <a:xfrm>
            <a:off x="533400" y="1981200"/>
            <a:ext cx="8229600" cy="4648200"/>
          </a:xfrm>
        </p:spPr>
        <p:txBody>
          <a:bodyPr>
            <a:normAutofit/>
          </a:bodyPr>
          <a:lstStyle/>
          <a:p>
            <a:r>
              <a:rPr lang="en-US" sz="2800" dirty="0"/>
              <a:t>Shell Code: </a:t>
            </a:r>
          </a:p>
          <a:p>
            <a:pPr lvl="1"/>
            <a:r>
              <a:rPr lang="en-US" altLang="zh-CN" sz="2000" dirty="0"/>
              <a:t>Code supplied by the attacker that </a:t>
            </a:r>
            <a:r>
              <a:rPr lang="en-US" sz="2000" dirty="0"/>
              <a:t>creates a shell (</a:t>
            </a:r>
            <a:r>
              <a:rPr lang="en-US" altLang="zh-CN" sz="2000" dirty="0"/>
              <a:t>command-line interpreter</a:t>
            </a:r>
            <a:r>
              <a:rPr lang="en-US" sz="2000" dirty="0"/>
              <a:t>) that allows the attacker to execute any code he wants</a:t>
            </a:r>
          </a:p>
          <a:p>
            <a:pPr lvl="1"/>
            <a:r>
              <a:rPr lang="en-US" altLang="zh-CN" sz="2000" dirty="0"/>
              <a:t>Typically s</a:t>
            </a:r>
            <a:r>
              <a:rPr lang="en-US" sz="2000" dirty="0"/>
              <a:t>aved in the buffer being overflowed and executed upon a buffer overflow attack</a:t>
            </a:r>
          </a:p>
          <a:p>
            <a:r>
              <a:rPr lang="en-US" altLang="zh-CN" sz="2800" dirty="0"/>
              <a:t>Written in assembly </a:t>
            </a:r>
            <a:r>
              <a:rPr lang="en-US" sz="2800" dirty="0"/>
              <a:t>code, so specific to processor and operating system</a:t>
            </a:r>
          </a:p>
          <a:p>
            <a:pPr lvl="1">
              <a:buFont typeface="Arial"/>
              <a:buChar char="•"/>
            </a:pPr>
            <a:r>
              <a:rPr lang="en-US" sz="1800" dirty="0"/>
              <a:t>On Linux: call </a:t>
            </a:r>
            <a:r>
              <a:rPr lang="en-US" sz="1800" dirty="0" err="1"/>
              <a:t>execve</a:t>
            </a:r>
            <a:r>
              <a:rPr lang="en-US" sz="1800" dirty="0"/>
              <a:t> (”/bin/</a:t>
            </a:r>
            <a:r>
              <a:rPr lang="en-US" sz="1800" dirty="0" err="1"/>
              <a:t>sh</a:t>
            </a:r>
            <a:r>
              <a:rPr lang="en-US" sz="1800" dirty="0"/>
              <a:t>”) to replace the current program code with the Bourne shell </a:t>
            </a:r>
          </a:p>
          <a:p>
            <a:pPr lvl="1">
              <a:buFont typeface="Arial"/>
              <a:buChar char="•"/>
            </a:pPr>
            <a:r>
              <a:rPr lang="en-US" sz="1800" dirty="0"/>
              <a:t>On Windows: call system(”cmd.exe”)  to run the command shell</a:t>
            </a:r>
          </a:p>
          <a:p>
            <a:pPr lvl="1">
              <a:buFont typeface="Arial"/>
              <a:buChar char="•"/>
            </a:pPr>
            <a:r>
              <a:rPr lang="en-US" sz="1800" dirty="0"/>
              <a:t>Need good assembly language skills to create</a:t>
            </a:r>
          </a:p>
          <a:p>
            <a:pPr>
              <a:buFont typeface="Arial"/>
              <a:buChar char="•"/>
            </a:pPr>
            <a:endParaRPr lang="en-US" dirty="0"/>
          </a:p>
        </p:txBody>
      </p:sp>
      <p:pic>
        <p:nvPicPr>
          <p:cNvPr id="4" name="Picture 3"/>
          <p:cNvPicPr>
            <a:picLocks noChangeAspect="1"/>
          </p:cNvPicPr>
          <p:nvPr/>
        </p:nvPicPr>
        <p:blipFill>
          <a:blip r:embed="rId3"/>
          <a:stretch>
            <a:fillRect/>
          </a:stretch>
        </p:blipFill>
        <p:spPr>
          <a:xfrm rot="21057334">
            <a:off x="123706" y="151954"/>
            <a:ext cx="2070689" cy="1737641"/>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0" y="-304800"/>
            <a:ext cx="9144000" cy="1295400"/>
          </a:xfrm>
        </p:spPr>
        <p:txBody>
          <a:bodyPr>
            <a:noAutofit/>
          </a:bodyPr>
          <a:lstStyle/>
          <a:p>
            <a:r>
              <a:rPr lang="en-US" sz="4800" dirty="0">
                <a:solidFill>
                  <a:srgbClr val="FFB91D"/>
                </a:solidFill>
              </a:rPr>
              <a:t>Stack Overflow Variants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364325714"/>
              </p:ext>
            </p:extLst>
          </p:nvPr>
        </p:nvGraphicFramePr>
        <p:xfrm>
          <a:off x="457200" y="1219200"/>
          <a:ext cx="3886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quarter" idx="13"/>
            <p:extLst>
              <p:ext uri="{D42A27DB-BD31-4B8C-83A1-F6EECF244321}">
                <p14:modId xmlns:p14="http://schemas.microsoft.com/office/powerpoint/2010/main" val="3412999233"/>
              </p:ext>
            </p:extLst>
          </p:nvPr>
        </p:nvGraphicFramePr>
        <p:xfrm>
          <a:off x="4572000" y="1219200"/>
          <a:ext cx="4343400" cy="525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15416"/>
            <a:ext cx="8229600" cy="1600200"/>
          </a:xfrm>
        </p:spPr>
        <p:txBody>
          <a:bodyPr/>
          <a:lstStyle/>
          <a:p>
            <a:r>
              <a:rPr lang="en-US" dirty="0">
                <a:solidFill>
                  <a:srgbClr val="FFB91D"/>
                </a:solidFill>
              </a:rPr>
              <a:t>Buffer Overflow Defenses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内容占位符 2"/>
          <p:cNvSpPr>
            <a:spLocks noGrp="1"/>
          </p:cNvSpPr>
          <p:nvPr>
            <p:ph idx="1"/>
          </p:nvPr>
        </p:nvSpPr>
        <p:spPr/>
        <p:txBody>
          <a:bodyPr/>
          <a:lstStyle/>
          <a:p>
            <a:r>
              <a:rPr lang="en-US" altLang="zh-CN" sz="2600" dirty="0"/>
              <a:t>Compile-time defenses, which aim to harden programs to resist attacks in new programs</a:t>
            </a:r>
          </a:p>
          <a:p>
            <a:pPr lvl="1"/>
            <a:r>
              <a:rPr lang="en-US" altLang="zh-CN" sz="1800" dirty="0"/>
              <a:t>choosing a high-level language (e.g., Java), encouraging safe coding standards, using safe standard libraries, or including additional code to detect stack frame corruption</a:t>
            </a:r>
          </a:p>
          <a:p>
            <a:r>
              <a:rPr lang="en-US" altLang="zh-CN" sz="2600" dirty="0"/>
              <a:t>Run-time defenses, which aim to detect and thwart attacks in existing programs</a:t>
            </a:r>
          </a:p>
          <a:p>
            <a:pPr lvl="1"/>
            <a:r>
              <a:rPr lang="en-US" altLang="zh-CN" sz="1800" dirty="0"/>
              <a:t>Executable Address Space Protection, Address Space Layout Randomization, Guard Pages</a:t>
            </a:r>
          </a:p>
          <a:p>
            <a:pPr lvl="1"/>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16632"/>
            <a:ext cx="8229600" cy="1401762"/>
          </a:xfrm>
        </p:spPr>
        <p:txBody>
          <a:bodyPr>
            <a:normAutofit fontScale="90000"/>
          </a:bodyPr>
          <a:lstStyle/>
          <a:p>
            <a:r>
              <a:rPr lang="en-US" altLang="zh-CN" dirty="0">
                <a:solidFill>
                  <a:srgbClr val="FFB91D"/>
                </a:solidFill>
              </a:rPr>
              <a:t>Compile-Time Defenses:</a:t>
            </a:r>
            <a:br>
              <a:rPr lang="en-US" altLang="zh-CN" dirty="0">
                <a:solidFill>
                  <a:srgbClr val="FFB91D"/>
                </a:solidFill>
              </a:rPr>
            </a:br>
            <a:r>
              <a:rPr lang="en-US" altLang="zh-CN" dirty="0">
                <a:solidFill>
                  <a:srgbClr val="FFB91D"/>
                </a:solidFill>
              </a:rPr>
              <a:t>Programming Language</a:t>
            </a:r>
            <a:endParaRPr lang="en-US" dirty="0">
              <a:solidFill>
                <a:schemeClr val="accent6">
                  <a:lumMod val="60000"/>
                  <a:lumOff val="40000"/>
                </a:schemeClr>
              </a:solidFill>
            </a:endParaRPr>
          </a:p>
        </p:txBody>
      </p:sp>
      <p:graphicFrame>
        <p:nvGraphicFramePr>
          <p:cNvPr id="4" name="Diagram 3"/>
          <p:cNvGraphicFramePr/>
          <p:nvPr>
            <p:extLst>
              <p:ext uri="{D42A27DB-BD31-4B8C-83A1-F6EECF244321}">
                <p14:modId xmlns:p14="http://schemas.microsoft.com/office/powerpoint/2010/main" val="1521461001"/>
              </p:ext>
            </p:extLst>
          </p:nvPr>
        </p:nvGraphicFramePr>
        <p:xfrm>
          <a:off x="611560" y="2276872"/>
          <a:ext cx="7848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78872006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27584" y="260648"/>
            <a:ext cx="9144000" cy="1524000"/>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Safe Coding Techniques</a:t>
            </a:r>
          </a:p>
        </p:txBody>
      </p:sp>
      <p:sp>
        <p:nvSpPr>
          <p:cNvPr id="245763" name="Rectangle 3"/>
          <p:cNvSpPr>
            <a:spLocks noGrp="1" noChangeArrowheads="1"/>
          </p:cNvSpPr>
          <p:nvPr>
            <p:ph idx="1"/>
          </p:nvPr>
        </p:nvSpPr>
        <p:spPr>
          <a:xfrm>
            <a:off x="457200" y="2133600"/>
            <a:ext cx="8458200" cy="4419600"/>
          </a:xfrm>
        </p:spPr>
        <p:txBody>
          <a:bodyPr>
            <a:normAutofit/>
          </a:bodyPr>
          <a:lstStyle/>
          <a:p>
            <a:r>
              <a:rPr lang="en-US" dirty="0"/>
              <a:t>C designers placed much more emphasis on space efficiency and performance considerations than on type safety</a:t>
            </a:r>
          </a:p>
          <a:p>
            <a:pPr lvl="1">
              <a:buFont typeface="Arial"/>
              <a:buChar char="•"/>
            </a:pPr>
            <a:r>
              <a:rPr lang="en-US" sz="1800" dirty="0"/>
              <a:t>Programmers must take responsibility for ensuring the safe use of all data structures and variables.</a:t>
            </a:r>
          </a:p>
          <a:p>
            <a:r>
              <a:rPr lang="en-US" dirty="0"/>
              <a:t>For security hardening, programmers need to inspect the code and rewrite any unsafe code</a:t>
            </a:r>
          </a:p>
          <a:p>
            <a:pPr lvl="1">
              <a:buFont typeface="Arial"/>
              <a:buChar char="•"/>
            </a:pPr>
            <a:r>
              <a:rPr lang="en-US" sz="1800" dirty="0"/>
              <a:t>An example is the </a:t>
            </a:r>
            <a:r>
              <a:rPr lang="en-US" sz="1800" dirty="0" err="1"/>
              <a:t>OpenBSD</a:t>
            </a:r>
            <a:r>
              <a:rPr lang="en-US" sz="1800" dirty="0"/>
              <a:t> project</a:t>
            </a:r>
          </a:p>
          <a:p>
            <a:pPr lvl="1">
              <a:buFont typeface="Arial"/>
              <a:buChar char="•"/>
            </a:pPr>
            <a:r>
              <a:rPr lang="en-US" sz="1800" dirty="0"/>
              <a:t>Programmers have audited the existing code base, including the OS, standard libraries, and common utilities</a:t>
            </a:r>
          </a:p>
          <a:p>
            <a:pPr lvl="1">
              <a:buFont typeface="Arial"/>
              <a:buChar char="•"/>
            </a:pPr>
            <a:r>
              <a:rPr lang="en-US" sz="1800" dirty="0"/>
              <a:t>Hence </a:t>
            </a:r>
            <a:r>
              <a:rPr lang="en-US" sz="1800" dirty="0" err="1"/>
              <a:t>OpenBSD</a:t>
            </a:r>
            <a:r>
              <a:rPr lang="en-US" sz="1800" dirty="0"/>
              <a:t> is regarded as one of the safest operating systems in widespread use</a:t>
            </a:r>
          </a:p>
        </p:txBody>
      </p:sp>
      <p:pic>
        <p:nvPicPr>
          <p:cNvPr id="4" name="Picture 3"/>
          <p:cNvPicPr>
            <a:picLocks noChangeAspect="1"/>
          </p:cNvPicPr>
          <p:nvPr/>
        </p:nvPicPr>
        <p:blipFill>
          <a:blip r:embed="rId3"/>
          <a:stretch>
            <a:fillRect/>
          </a:stretch>
        </p:blipFill>
        <p:spPr>
          <a:xfrm>
            <a:off x="-62444" y="0"/>
            <a:ext cx="1957112" cy="203041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
            <a:ext cx="9144000" cy="1447799"/>
          </a:xfrm>
        </p:spPr>
        <p:txBody>
          <a:bodyPr>
            <a:noAutofit/>
          </a:bodyPr>
          <a:lstStyle/>
          <a:p>
            <a:r>
              <a:rPr lang="en-US" sz="4100" dirty="0">
                <a:solidFill>
                  <a:srgbClr val="FFB91D"/>
                </a:solidFill>
              </a:rPr>
              <a:t>Compile-Time Defenses:</a:t>
            </a:r>
            <a:br>
              <a:rPr lang="en-US" sz="4100" dirty="0">
                <a:solidFill>
                  <a:srgbClr val="FFB91D"/>
                </a:solidFill>
              </a:rPr>
            </a:br>
            <a:r>
              <a:rPr lang="en-US" sz="4100" dirty="0">
                <a:solidFill>
                  <a:srgbClr val="FFB91D"/>
                </a:solidFill>
              </a:rPr>
              <a:t>Language Extensions/Safe Libraries</a:t>
            </a:r>
          </a:p>
        </p:txBody>
      </p:sp>
      <p:sp>
        <p:nvSpPr>
          <p:cNvPr id="247811" name="Rectangle 3"/>
          <p:cNvSpPr>
            <a:spLocks noGrp="1" noChangeArrowheads="1"/>
          </p:cNvSpPr>
          <p:nvPr>
            <p:ph idx="1"/>
          </p:nvPr>
        </p:nvSpPr>
        <p:spPr>
          <a:xfrm>
            <a:off x="381000" y="1447800"/>
            <a:ext cx="7935416" cy="6373688"/>
          </a:xfrm>
        </p:spPr>
        <p:txBody>
          <a:bodyPr>
            <a:noAutofit/>
          </a:bodyPr>
          <a:lstStyle/>
          <a:p>
            <a:pPr>
              <a:spcBef>
                <a:spcPts val="1200"/>
              </a:spcBef>
            </a:pPr>
            <a:r>
              <a:rPr lang="en-US" sz="2200" dirty="0"/>
              <a:t>The compiler can be augmented to automatically insert range checks on references to arrays and pointers. While easy for statically allocated arrays, dynamically memory allocation is harder because the size information is not available at compile time</a:t>
            </a:r>
          </a:p>
          <a:p>
            <a:pPr lvl="1">
              <a:spcBef>
                <a:spcPts val="1200"/>
              </a:spcBef>
            </a:pPr>
            <a:r>
              <a:rPr lang="en-US" sz="2000" dirty="0"/>
              <a:t>Requires an extension to the semantics of a pointer to include bounds information and the use of library routines to ensure these values are set correctly </a:t>
            </a:r>
          </a:p>
          <a:p>
            <a:pPr lvl="2"/>
            <a:r>
              <a:rPr lang="en-US" sz="1800" dirty="0"/>
              <a:t>Programs and libraries need to be recompiled</a:t>
            </a:r>
          </a:p>
          <a:p>
            <a:pPr lvl="2">
              <a:spcBef>
                <a:spcPts val="0"/>
              </a:spcBef>
              <a:spcAft>
                <a:spcPts val="1200"/>
              </a:spcAft>
            </a:pPr>
            <a:r>
              <a:rPr lang="en-US" sz="1800" dirty="0"/>
              <a:t>Likely to have problems with third-party applications</a:t>
            </a:r>
          </a:p>
          <a:p>
            <a:pPr marL="342900" lvl="2" indent="-342900"/>
            <a:r>
              <a:rPr lang="en-US" sz="2200" dirty="0"/>
              <a:t>Replace unsafe standard C library routines with safe variants</a:t>
            </a:r>
          </a:p>
          <a:p>
            <a:pPr marL="800100" lvl="3" indent="-342900"/>
            <a:r>
              <a:rPr lang="en-US" sz="2000" dirty="0"/>
              <a:t>Example: </a:t>
            </a:r>
            <a:r>
              <a:rPr lang="en-US" sz="2000" dirty="0" err="1"/>
              <a:t>libsafe</a:t>
            </a:r>
            <a:r>
              <a:rPr lang="en-US" sz="2000" dirty="0"/>
              <a:t> adds bounds checks to vulnerable </a:t>
            </a:r>
            <a:r>
              <a:rPr lang="en-US" sz="2000" dirty="0" err="1"/>
              <a:t>libc</a:t>
            </a:r>
            <a:r>
              <a:rPr lang="en-US" sz="2000" dirty="0"/>
              <a:t> functions</a:t>
            </a:r>
          </a:p>
        </p:txBody>
      </p:sp>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116632"/>
            <a:ext cx="8305800" cy="1523999"/>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Stack Protection</a:t>
            </a:r>
          </a:p>
        </p:txBody>
      </p:sp>
      <p:sp>
        <p:nvSpPr>
          <p:cNvPr id="249859" name="Rectangle 3"/>
          <p:cNvSpPr>
            <a:spLocks noGrp="1" noChangeArrowheads="1"/>
          </p:cNvSpPr>
          <p:nvPr>
            <p:ph idx="1"/>
          </p:nvPr>
        </p:nvSpPr>
        <p:spPr>
          <a:xfrm>
            <a:off x="370656" y="1640631"/>
            <a:ext cx="6777670" cy="5217369"/>
          </a:xfrm>
        </p:spPr>
        <p:txBody>
          <a:bodyPr>
            <a:normAutofit fontScale="92500"/>
          </a:bodyPr>
          <a:lstStyle/>
          <a:p>
            <a:r>
              <a:rPr lang="en-US" sz="2800" dirty="0"/>
              <a:t>Add function entry and exit code to check stack for signs of corruption</a:t>
            </a:r>
          </a:p>
          <a:p>
            <a:r>
              <a:rPr lang="en-US" sz="2800" dirty="0"/>
              <a:t>GCC extensions that insert additional function entry and exit code</a:t>
            </a:r>
          </a:p>
          <a:p>
            <a:pPr lvl="1"/>
            <a:r>
              <a:rPr lang="en-US" sz="2100" dirty="0" err="1"/>
              <a:t>Stackguard</a:t>
            </a:r>
            <a:r>
              <a:rPr lang="en-US" sz="2100" dirty="0"/>
              <a:t> </a:t>
            </a:r>
          </a:p>
          <a:p>
            <a:pPr lvl="2"/>
            <a:r>
              <a:rPr lang="en-US" altLang="zh-CN" dirty="0"/>
              <a:t>Added function entry code </a:t>
            </a:r>
            <a:r>
              <a:rPr lang="en-US" dirty="0"/>
              <a:t>writes a random canary value below the old frame pointer address, before the allocation of space for local variables. </a:t>
            </a:r>
          </a:p>
          <a:p>
            <a:pPr lvl="2"/>
            <a:r>
              <a:rPr lang="en-US" altLang="zh-CN" dirty="0"/>
              <a:t>A</a:t>
            </a:r>
            <a:r>
              <a:rPr lang="en-US" dirty="0"/>
              <a:t>dded function exit code checks that the canary value has not changed</a:t>
            </a:r>
          </a:p>
          <a:p>
            <a:pPr marL="742950" lvl="2" indent="-342900">
              <a:buClr>
                <a:schemeClr val="tx1"/>
              </a:buClr>
            </a:pPr>
            <a:r>
              <a:rPr lang="en-US" sz="2100" dirty="0" err="1"/>
              <a:t>Stackshield</a:t>
            </a:r>
            <a:r>
              <a:rPr lang="en-US" sz="2100" dirty="0"/>
              <a:t> and Return Address Defender (RAD)</a:t>
            </a:r>
          </a:p>
          <a:p>
            <a:pPr lvl="2"/>
            <a:r>
              <a:rPr lang="en-US" dirty="0"/>
              <a:t>Added function entry code writes a copy of the return address to a safe region of memory</a:t>
            </a:r>
          </a:p>
          <a:p>
            <a:pPr lvl="2"/>
            <a:r>
              <a:rPr lang="en-US" dirty="0"/>
              <a:t>Added function exit code checks the return address in the stack frame against the saved copy</a:t>
            </a:r>
          </a:p>
          <a:p>
            <a:pPr lvl="2"/>
            <a:r>
              <a:rPr lang="en-US" dirty="0"/>
              <a:t>If change is found, aborts the program</a:t>
            </a:r>
          </a:p>
          <a:p>
            <a:pPr marL="1377950" lvl="4" indent="-342900">
              <a:spcBef>
                <a:spcPts val="2000"/>
              </a:spcBef>
            </a:pPr>
            <a:endParaRPr lang="en-US" sz="2400" dirty="0"/>
          </a:p>
          <a:p>
            <a:pPr marL="1377950" lvl="4" indent="-342900">
              <a:spcBef>
                <a:spcPts val="2000"/>
              </a:spcBef>
            </a:pPr>
            <a:endParaRPr lang="en-US" sz="24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3DD02726-D0A8-43C3-8A2A-353F6841E5F8}"/>
              </a:ext>
            </a:extLst>
          </p:cNvPr>
          <p:cNvGraphicFramePr>
            <a:graphicFrameLocks noGrp="1"/>
          </p:cNvGraphicFramePr>
          <p:nvPr>
            <p:extLst>
              <p:ext uri="{D42A27DB-BD31-4B8C-83A1-F6EECF244321}">
                <p14:modId xmlns:p14="http://schemas.microsoft.com/office/powerpoint/2010/main" val="93036258"/>
              </p:ext>
            </p:extLst>
          </p:nvPr>
        </p:nvGraphicFramePr>
        <p:xfrm>
          <a:off x="7275284" y="3707967"/>
          <a:ext cx="1512168" cy="111252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r>
                        <a:rPr lang="en-US" altLang="zh-CN" b="0" dirty="0"/>
                        <a:t>return </a:t>
                      </a:r>
                      <a:r>
                        <a:rPr lang="en-US" altLang="zh-CN" b="0" dirty="0" err="1"/>
                        <a:t>addr</a:t>
                      </a:r>
                      <a:r>
                        <a:rPr lang="en-US" altLang="zh-CN" b="0" dirty="0"/>
                        <a:t>.</a:t>
                      </a:r>
                      <a:endParaRPr lang="zh-CN" altLang="en-US" b="0" dirty="0"/>
                    </a:p>
                  </a:txBody>
                  <a:tcPr/>
                </a:tc>
                <a:extLst>
                  <a:ext uri="{0D108BD9-81ED-4DB2-BD59-A6C34878D82A}">
                    <a16:rowId xmlns:a16="http://schemas.microsoft.com/office/drawing/2014/main" val="4103921419"/>
                  </a:ext>
                </a:extLst>
              </a:tr>
              <a:tr h="370840">
                <a:tc>
                  <a:txBody>
                    <a:bodyPr/>
                    <a:lstStyle/>
                    <a:p>
                      <a:r>
                        <a:rPr lang="en-US" altLang="zh-CN" b="0" dirty="0"/>
                        <a:t>canary</a:t>
                      </a:r>
                      <a:endParaRPr lang="zh-CN" altLang="en-US" b="0" dirty="0"/>
                    </a:p>
                  </a:txBody>
                  <a:tcPr/>
                </a:tc>
                <a:extLst>
                  <a:ext uri="{0D108BD9-81ED-4DB2-BD59-A6C34878D82A}">
                    <a16:rowId xmlns:a16="http://schemas.microsoft.com/office/drawing/2014/main" val="35154256"/>
                  </a:ext>
                </a:extLst>
              </a:tr>
              <a:tr h="370840">
                <a:tc>
                  <a:txBody>
                    <a:bodyPr/>
                    <a:lstStyle/>
                    <a:p>
                      <a:r>
                        <a:rPr lang="en-US" altLang="zh-CN" b="0" dirty="0"/>
                        <a:t>local vars</a:t>
                      </a:r>
                      <a:endParaRPr lang="zh-CN" altLang="en-US" b="0" dirty="0"/>
                    </a:p>
                  </a:txBody>
                  <a:tcPr/>
                </a:tc>
                <a:extLst>
                  <a:ext uri="{0D108BD9-81ED-4DB2-BD59-A6C34878D82A}">
                    <a16:rowId xmlns:a16="http://schemas.microsoft.com/office/drawing/2014/main" val="1181923747"/>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130175"/>
            <a:ext cx="9144000" cy="1627187"/>
          </a:xfrm>
        </p:spPr>
        <p:txBody>
          <a:bodyPr>
            <a:noAutofit/>
          </a:bodyPr>
          <a:lstStyle/>
          <a:p>
            <a:r>
              <a:rPr lang="en-US" sz="4000" dirty="0">
                <a:solidFill>
                  <a:srgbClr val="FFB91D"/>
                </a:solidFill>
              </a:rPr>
              <a:t>Run-Time Defenses:</a:t>
            </a:r>
            <a:br>
              <a:rPr lang="en-US" sz="4000" dirty="0">
                <a:solidFill>
                  <a:srgbClr val="FFB91D"/>
                </a:solidFill>
              </a:rPr>
            </a:br>
            <a:r>
              <a:rPr lang="en-US" sz="4000" dirty="0">
                <a:solidFill>
                  <a:srgbClr val="FFB91D"/>
                </a:solidFill>
              </a:rPr>
              <a:t>Executable Address Space Protection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763197"/>
              </p:ext>
            </p:extLst>
          </p:nvPr>
        </p:nvGraphicFramePr>
        <p:xfrm>
          <a:off x="570027" y="1842641"/>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44624"/>
            <a:ext cx="8229600" cy="1267544"/>
          </a:xfrm>
        </p:spPr>
        <p:txBody>
          <a:bodyPr/>
          <a:lstStyle/>
          <a:p>
            <a:r>
              <a:rPr lang="en-GB" dirty="0">
                <a:solidFill>
                  <a:srgbClr val="FFB91D"/>
                </a:solidFill>
              </a:rPr>
              <a:t>Buffer Overflow</a:t>
            </a:r>
            <a:endParaRPr lang="en-AU" dirty="0">
              <a:solidFill>
                <a:srgbClr val="FFB91D"/>
              </a:solidFill>
            </a:endParaRPr>
          </a:p>
        </p:txBody>
      </p:sp>
      <p:sp>
        <p:nvSpPr>
          <p:cNvPr id="200707" name="Rectangle 3"/>
          <p:cNvSpPr>
            <a:spLocks noGrp="1" noChangeArrowheads="1"/>
          </p:cNvSpPr>
          <p:nvPr>
            <p:ph idx="1"/>
          </p:nvPr>
        </p:nvSpPr>
        <p:spPr>
          <a:xfrm>
            <a:off x="395536" y="1412776"/>
            <a:ext cx="8568952" cy="5174035"/>
          </a:xfrm>
        </p:spPr>
        <p:txBody>
          <a:bodyPr>
            <a:normAutofit/>
          </a:bodyPr>
          <a:lstStyle/>
          <a:p>
            <a:pPr>
              <a:spcAft>
                <a:spcPts val="600"/>
              </a:spcAft>
            </a:pPr>
            <a:r>
              <a:rPr lang="en-AU" sz="3600" dirty="0"/>
              <a:t>A very common attack mechanism</a:t>
            </a:r>
          </a:p>
          <a:p>
            <a:pPr lvl="1">
              <a:spcAft>
                <a:spcPts val="600"/>
              </a:spcAft>
            </a:pPr>
            <a:r>
              <a:rPr lang="en-AU" sz="2400" dirty="0"/>
              <a:t>First used by the Morris Worm in 1988</a:t>
            </a:r>
          </a:p>
          <a:p>
            <a:pPr>
              <a:spcAft>
                <a:spcPts val="600"/>
              </a:spcAft>
            </a:pPr>
            <a:r>
              <a:rPr lang="en-AU" sz="3600" dirty="0"/>
              <a:t>Still of major concern</a:t>
            </a:r>
          </a:p>
          <a:p>
            <a:pPr lvl="1">
              <a:spcAft>
                <a:spcPts val="600"/>
              </a:spcAft>
            </a:pPr>
            <a:r>
              <a:rPr lang="en-AU" sz="2400" dirty="0"/>
              <a:t>Legacy of buggy code in widely deployed operating systems and applications</a:t>
            </a:r>
          </a:p>
          <a:p>
            <a:pPr lvl="1">
              <a:spcAft>
                <a:spcPts val="600"/>
              </a:spcAft>
            </a:pPr>
            <a:r>
              <a:rPr lang="en-AU" sz="2400" dirty="0"/>
              <a:t>Continued careless programming practices by programmers</a:t>
            </a:r>
          </a:p>
          <a:p>
            <a:pPr lvl="1"/>
            <a:endParaRPr lang="en-US" altLang="zh-CN" dirty="0"/>
          </a:p>
          <a:p>
            <a:endParaRPr lang="en-US" altLang="zh-CN" dirty="0"/>
          </a:p>
          <a:p>
            <a:pPr>
              <a:spcAft>
                <a:spcPts val="600"/>
              </a:spcAft>
            </a:pPr>
            <a:endParaRPr lang="en-AU" sz="3200" dirty="0"/>
          </a:p>
          <a:p>
            <a:pPr>
              <a:buFont typeface="Wingdings" pitchFamily="-110" charset="2"/>
              <a:buNone/>
            </a:pPr>
            <a:endParaRPr lang="en-AU" dirty="0">
              <a:effectLst/>
              <a:latin typeface="Times" pitchFamily="-110"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628800"/>
            <a:ext cx="8229600" cy="4924400"/>
          </a:xfrm>
        </p:spPr>
        <p:txBody>
          <a:bodyPr>
            <a:normAutofit/>
          </a:bodyPr>
          <a:lstStyle/>
          <a:p>
            <a:r>
              <a:rPr lang="en-US" sz="3200" dirty="0"/>
              <a:t>Address Space Layout Randomization (ASLR)</a:t>
            </a:r>
          </a:p>
          <a:p>
            <a:pPr lvl="1"/>
            <a:r>
              <a:rPr lang="en-US" sz="2700" dirty="0"/>
              <a:t>Randomizes memory addresses of key data structures, incl. stack, heap, global data, standard library functions (</a:t>
            </a:r>
            <a:r>
              <a:rPr lang="en-US" sz="2700" dirty="0" err="1"/>
              <a:t>libc</a:t>
            </a:r>
            <a:r>
              <a:rPr lang="en-US" sz="2700" dirty="0"/>
              <a:t>) to make it harder for attacker to find important addresses.</a:t>
            </a:r>
          </a:p>
          <a:p>
            <a:pPr lvl="1"/>
            <a:r>
              <a:rPr lang="en-US" sz="2400" dirty="0"/>
              <a:t>Takes advantage of large address range on modern CPUs (2</a:t>
            </a:r>
            <a:r>
              <a:rPr lang="en-US" sz="2400" baseline="30000" dirty="0"/>
              <a:t>32</a:t>
            </a:r>
            <a:r>
              <a:rPr lang="en-US" sz="2400" dirty="0"/>
              <a:t> for a 32-bit CPU; </a:t>
            </a:r>
            <a:r>
              <a:rPr lang="en-US" altLang="zh-CN" sz="2400" dirty="0"/>
              <a:t>2</a:t>
            </a:r>
            <a:r>
              <a:rPr lang="en-US" altLang="zh-CN" sz="2400" baseline="30000" dirty="0"/>
              <a:t>64</a:t>
            </a:r>
            <a:r>
              <a:rPr lang="en-US" altLang="zh-CN" sz="2400" dirty="0"/>
              <a:t> for a 64-bit CPU)</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00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sz="4400" dirty="0">
                <a:solidFill>
                  <a:srgbClr val="FFB91D"/>
                </a:solidFill>
              </a:rPr>
              <a:t>Run-Time Defenses:</a:t>
            </a:r>
            <a:br>
              <a:rPr lang="en-US" sz="4400" dirty="0">
                <a:solidFill>
                  <a:srgbClr val="FFB91D"/>
                </a:solidFill>
              </a:rPr>
            </a:br>
            <a:r>
              <a:rPr lang="en-US" sz="4400" dirty="0">
                <a:solidFill>
                  <a:srgbClr val="FFB91D"/>
                </a:solidFill>
              </a:rPr>
              <a:t>Address Space Layout Randomization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188640"/>
            <a:ext cx="9144000" cy="1627187"/>
          </a:xfrm>
        </p:spPr>
        <p:txBody>
          <a:bodyPr/>
          <a:lstStyle/>
          <a:p>
            <a:r>
              <a:rPr lang="en-US" sz="4400" dirty="0">
                <a:solidFill>
                  <a:srgbClr val="FFB91D"/>
                </a:solidFill>
              </a:rPr>
              <a:t>Run-Time Defenses:</a:t>
            </a:r>
            <a:br>
              <a:rPr lang="en-US" sz="4400" dirty="0">
                <a:solidFill>
                  <a:srgbClr val="FFB91D"/>
                </a:solidFill>
              </a:rPr>
            </a:br>
            <a:r>
              <a:rPr lang="en-US" sz="4400" dirty="0">
                <a:solidFill>
                  <a:srgbClr val="FFB91D"/>
                </a:solidFill>
              </a:rPr>
              <a:t>Guard Pages</a:t>
            </a:r>
          </a:p>
        </p:txBody>
      </p:sp>
      <p:sp>
        <p:nvSpPr>
          <p:cNvPr id="256003" name="Rectangle 3"/>
          <p:cNvSpPr>
            <a:spLocks noGrp="1" noChangeArrowheads="1"/>
          </p:cNvSpPr>
          <p:nvPr>
            <p:ph idx="1"/>
          </p:nvPr>
        </p:nvSpPr>
        <p:spPr>
          <a:xfrm>
            <a:off x="179512" y="2133600"/>
            <a:ext cx="8784976" cy="4419600"/>
          </a:xfrm>
        </p:spPr>
        <p:txBody>
          <a:bodyPr/>
          <a:lstStyle/>
          <a:p>
            <a:r>
              <a:rPr lang="en-US" sz="2800" dirty="0"/>
              <a:t>Place guard pages between critical regions of memory</a:t>
            </a:r>
          </a:p>
          <a:p>
            <a:pPr lvl="1"/>
            <a:r>
              <a:rPr lang="en-US" sz="2000" dirty="0"/>
              <a:t>Flagged in MMU as illegal addresses</a:t>
            </a:r>
          </a:p>
          <a:p>
            <a:pPr lvl="1"/>
            <a:r>
              <a:rPr lang="en-US" sz="2000" dirty="0"/>
              <a:t>Any attempted access aborts process</a:t>
            </a:r>
          </a:p>
          <a:p>
            <a:r>
              <a:rPr lang="en-US" sz="2800" dirty="0"/>
              <a:t>Further extension places guard pages between multiple stack frames and heap buffers</a:t>
            </a:r>
            <a:endParaRPr lang="en-US" sz="2000" dirty="0"/>
          </a:p>
        </p:txBody>
      </p:sp>
      <p:pic>
        <p:nvPicPr>
          <p:cNvPr id="5" name="Picture 4"/>
          <p:cNvPicPr>
            <a:picLocks noChangeAspect="1"/>
          </p:cNvPicPr>
          <p:nvPr/>
        </p:nvPicPr>
        <p:blipFill>
          <a:blip r:embed="rId3"/>
          <a:stretch>
            <a:fillRect/>
          </a:stretch>
        </p:blipFill>
        <p:spPr>
          <a:xfrm>
            <a:off x="6982239" y="5016500"/>
            <a:ext cx="2161761" cy="1841500"/>
          </a:xfrm>
          <a:prstGeom prst="rect">
            <a:avLst/>
          </a:prstGeom>
        </p:spPr>
      </p:pic>
      <p:pic>
        <p:nvPicPr>
          <p:cNvPr id="6" name="Picture 5"/>
          <p:cNvPicPr>
            <a:picLocks noChangeAspect="1"/>
          </p:cNvPicPr>
          <p:nvPr/>
        </p:nvPicPr>
        <p:blipFill>
          <a:blip r:embed="rId3"/>
          <a:stretch>
            <a:fillRect/>
          </a:stretch>
        </p:blipFill>
        <p:spPr>
          <a:xfrm>
            <a:off x="0" y="5016500"/>
            <a:ext cx="2161761" cy="1841500"/>
          </a:xfrm>
          <a:prstGeom prst="rect">
            <a:avLst/>
          </a:prstGeom>
          <a:scene3d>
            <a:camera prst="orthographicFront">
              <a:rot lat="0" lon="10499978"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67544" y="-315416"/>
            <a:ext cx="8229600" cy="1600200"/>
          </a:xfrm>
        </p:spPr>
        <p:txBody>
          <a:bodyPr/>
          <a:lstStyle/>
          <a:p>
            <a:r>
              <a:rPr lang="en-US" dirty="0">
                <a:solidFill>
                  <a:srgbClr val="FFB91D"/>
                </a:solidFill>
              </a:rPr>
              <a:t>Heap Overflow</a:t>
            </a:r>
          </a:p>
        </p:txBody>
      </p:sp>
      <p:sp>
        <p:nvSpPr>
          <p:cNvPr id="264195" name="Rectangle 3"/>
          <p:cNvSpPr>
            <a:spLocks noGrp="1" noChangeArrowheads="1"/>
          </p:cNvSpPr>
          <p:nvPr>
            <p:ph idx="1"/>
          </p:nvPr>
        </p:nvSpPr>
        <p:spPr>
          <a:xfrm>
            <a:off x="467544" y="1961203"/>
            <a:ext cx="8229600" cy="3314378"/>
          </a:xfrm>
        </p:spPr>
        <p:txBody>
          <a:bodyPr>
            <a:normAutofit/>
          </a:bodyPr>
          <a:lstStyle/>
          <a:p>
            <a:r>
              <a:rPr lang="en-US" dirty="0"/>
              <a:t>Attack buffer located in heap</a:t>
            </a:r>
          </a:p>
          <a:p>
            <a:pPr lvl="1"/>
            <a:r>
              <a:rPr lang="en-US" dirty="0" err="1"/>
              <a:t>Malloc</a:t>
            </a:r>
            <a:r>
              <a:rPr lang="en-US" dirty="0"/>
              <a:t>() in C, and new() in C++</a:t>
            </a:r>
          </a:p>
          <a:p>
            <a:pPr lvl="1"/>
            <a:r>
              <a:rPr lang="en-US" dirty="0"/>
              <a:t>Memory is requested by programs to use in dynamic data structures (such as linked lists of records)</a:t>
            </a:r>
          </a:p>
          <a:p>
            <a:r>
              <a:rPr lang="en-US" dirty="0"/>
              <a:t>No function return address on the heap</a:t>
            </a:r>
          </a:p>
          <a:p>
            <a:pPr lvl="1"/>
            <a:r>
              <a:rPr lang="en-US" dirty="0"/>
              <a:t>But attacker may change function pointers  to point to shellcode</a:t>
            </a:r>
          </a:p>
        </p:txBody>
      </p:sp>
      <p:graphicFrame>
        <p:nvGraphicFramePr>
          <p:cNvPr id="4" name="Diagram 3"/>
          <p:cNvGraphicFramePr/>
          <p:nvPr>
            <p:extLst>
              <p:ext uri="{D42A27DB-BD31-4B8C-83A1-F6EECF244321}">
                <p14:modId xmlns:p14="http://schemas.microsoft.com/office/powerpoint/2010/main" val="2119723781"/>
              </p:ext>
            </p:extLst>
          </p:nvPr>
        </p:nvGraphicFramePr>
        <p:xfrm>
          <a:off x="1047401" y="4262905"/>
          <a:ext cx="7776864" cy="2025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3" name="矩形 2"/>
          <p:cNvSpPr/>
          <p:nvPr/>
        </p:nvSpPr>
        <p:spPr>
          <a:xfrm>
            <a:off x="7164288" y="75332"/>
            <a:ext cx="1940964" cy="2417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164288" y="98996"/>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Stack grows downward</a:t>
            </a:r>
            <a:endParaRPr lang="zh-CN" altLang="en-US" dirty="0"/>
          </a:p>
        </p:txBody>
      </p:sp>
      <p:sp>
        <p:nvSpPr>
          <p:cNvPr id="8" name="矩形 7"/>
          <p:cNvSpPr/>
          <p:nvPr/>
        </p:nvSpPr>
        <p:spPr>
          <a:xfrm>
            <a:off x="7164287" y="1656184"/>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Heap grows upward</a:t>
            </a:r>
            <a:endParaRPr lang="zh-CN" altLang="en-US" dirty="0"/>
          </a:p>
        </p:txBody>
      </p:sp>
      <p:sp>
        <p:nvSpPr>
          <p:cNvPr id="6" name="箭头: 下 5">
            <a:extLst>
              <a:ext uri="{FF2B5EF4-FFF2-40B4-BE49-F238E27FC236}">
                <a16:creationId xmlns:a16="http://schemas.microsoft.com/office/drawing/2014/main" id="{60C9CADB-5A47-4FD6-BE70-91821400DA73}"/>
              </a:ext>
            </a:extLst>
          </p:cNvPr>
          <p:cNvSpPr/>
          <p:nvPr/>
        </p:nvSpPr>
        <p:spPr>
          <a:xfrm>
            <a:off x="7236296" y="90853"/>
            <a:ext cx="226326" cy="83671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B71CE6E2-8367-4FB2-9ECA-773D5CD359A6}"/>
              </a:ext>
            </a:extLst>
          </p:cNvPr>
          <p:cNvSpPr/>
          <p:nvPr/>
        </p:nvSpPr>
        <p:spPr>
          <a:xfrm flipV="1">
            <a:off x="7236296" y="1676618"/>
            <a:ext cx="226326" cy="7989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67544" y="-171400"/>
            <a:ext cx="8229600" cy="1600200"/>
          </a:xfrm>
        </p:spPr>
        <p:txBody>
          <a:bodyPr/>
          <a:lstStyle/>
          <a:p>
            <a:r>
              <a:rPr lang="en-US" dirty="0">
                <a:solidFill>
                  <a:srgbClr val="FFB91D"/>
                </a:solidFill>
              </a:rPr>
              <a:t>Global Data Overflow</a:t>
            </a:r>
          </a:p>
        </p:txBody>
      </p:sp>
      <p:sp>
        <p:nvSpPr>
          <p:cNvPr id="268291" name="Rectangle 3"/>
          <p:cNvSpPr>
            <a:spLocks noGrp="1" noChangeArrowheads="1"/>
          </p:cNvSpPr>
          <p:nvPr>
            <p:ph sz="half" idx="2"/>
          </p:nvPr>
        </p:nvSpPr>
        <p:spPr>
          <a:xfrm>
            <a:off x="296544" y="2012949"/>
            <a:ext cx="4275456" cy="4525963"/>
          </a:xfrm>
        </p:spPr>
        <p:txBody>
          <a:bodyPr>
            <a:normAutofit fontScale="85000" lnSpcReduction="10000"/>
          </a:bodyPr>
          <a:lstStyle/>
          <a:p>
            <a:r>
              <a:rPr lang="en-US" sz="3300" dirty="0"/>
              <a:t>Can attack buffer located in global data</a:t>
            </a:r>
          </a:p>
          <a:p>
            <a:pPr lvl="1"/>
            <a:r>
              <a:rPr lang="en-US" altLang="zh-CN" sz="2600" dirty="0"/>
              <a:t>From Fig. 10.4, it is</a:t>
            </a:r>
            <a:r>
              <a:rPr lang="en-US" sz="2600" dirty="0"/>
              <a:t> located above program code</a:t>
            </a:r>
          </a:p>
          <a:p>
            <a:pPr lvl="1"/>
            <a:r>
              <a:rPr lang="en-US" sz="2600" dirty="0"/>
              <a:t>If buffer overflow occurs, data may overflow global buffer and change adjacent memory locations, including perhaps one with a function pointer, </a:t>
            </a:r>
          </a:p>
        </p:txBody>
      </p:sp>
      <p:sp>
        <p:nvSpPr>
          <p:cNvPr id="4" name="Content Placeholder 3"/>
          <p:cNvSpPr>
            <a:spLocks noGrp="1"/>
          </p:cNvSpPr>
          <p:nvPr>
            <p:ph sz="quarter" idx="13"/>
          </p:nvPr>
        </p:nvSpPr>
        <p:spPr>
          <a:xfrm>
            <a:off x="4572000" y="1929448"/>
            <a:ext cx="4280092" cy="4526280"/>
          </a:xfrm>
        </p:spPr>
        <p:txBody>
          <a:bodyPr>
            <a:normAutofit/>
          </a:bodyPr>
          <a:lstStyle/>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24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Integer</a:t>
            </a:r>
            <a:r>
              <a:rPr lang="en-US" dirty="0"/>
              <a:t> </a:t>
            </a:r>
            <a:r>
              <a:rPr lang="en-US" dirty="0">
                <a:solidFill>
                  <a:srgbClr val="FFB91D"/>
                </a:solidFill>
              </a:rPr>
              <a:t>Overflow</a:t>
            </a:r>
            <a:r>
              <a:rPr lang="en-US" dirty="0"/>
              <a:t> </a:t>
            </a:r>
            <a:r>
              <a:rPr lang="en-US" dirty="0">
                <a:solidFill>
                  <a:srgbClr val="FFB91D"/>
                </a:solidFill>
              </a:rPr>
              <a:t>Attack</a:t>
            </a:r>
          </a:p>
        </p:txBody>
      </p:sp>
      <p:sp>
        <p:nvSpPr>
          <p:cNvPr id="3" name="Content Placeholder 2"/>
          <p:cNvSpPr>
            <a:spLocks noGrp="1"/>
          </p:cNvSpPr>
          <p:nvPr>
            <p:ph idx="1"/>
          </p:nvPr>
        </p:nvSpPr>
        <p:spPr>
          <a:xfrm>
            <a:off x="457200" y="1626393"/>
            <a:ext cx="8305800" cy="4610919"/>
          </a:xfrm>
        </p:spPr>
        <p:txBody>
          <a:bodyPr>
            <a:normAutofit/>
          </a:bodyPr>
          <a:lstStyle/>
          <a:p>
            <a:r>
              <a:rPr lang="en-US" dirty="0"/>
              <a:t>If arithmetic results exceed maximum integer size, computer stores an incorrect value</a:t>
            </a:r>
          </a:p>
          <a:p>
            <a:r>
              <a:rPr lang="en-US" dirty="0"/>
              <a:t>Feed a program large </a:t>
            </a:r>
            <a:r>
              <a:rPr lang="en-US" dirty="0" err="1"/>
              <a:t>params</a:t>
            </a:r>
            <a:r>
              <a:rPr lang="en-US" dirty="0"/>
              <a:t> to cause integer overflow, then program may allocate a too-small buffer based on arithmetic result, hence enabling</a:t>
            </a:r>
            <a:r>
              <a:rPr lang="en-US" dirty="0">
                <a:sym typeface="Wingdings" pitchFamily="2" charset="2"/>
              </a:rPr>
              <a:t> buffer overflow attack</a:t>
            </a:r>
          </a:p>
          <a:p>
            <a:r>
              <a:rPr lang="en-US" dirty="0">
                <a:sym typeface="Wingdings" pitchFamily="2" charset="2"/>
              </a:rPr>
              <a:t>Convert a dataflow attack into a control 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24</a:t>
            </a:fld>
            <a:endParaRPr lang="en-US" altLang="zh-CN"/>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rgbClr val="FFB91D"/>
                </a:solidFill>
              </a:rPr>
              <a:t>Summary</a:t>
            </a:r>
            <a:endParaRPr lang="en-AU" dirty="0">
              <a:solidFill>
                <a:srgbClr val="FFB91D"/>
              </a:solidFill>
            </a:endParaRPr>
          </a:p>
        </p:txBody>
      </p:sp>
      <p:sp>
        <p:nvSpPr>
          <p:cNvPr id="11" name="Content Placeholder 10"/>
          <p:cNvSpPr>
            <a:spLocks noGrp="1"/>
          </p:cNvSpPr>
          <p:nvPr>
            <p:ph sz="half" idx="2"/>
          </p:nvPr>
        </p:nvSpPr>
        <p:spPr>
          <a:xfrm>
            <a:off x="4572000" y="1412776"/>
            <a:ext cx="4320480" cy="5112568"/>
          </a:xfrm>
        </p:spPr>
        <p:txBody>
          <a:bodyPr>
            <a:normAutofit/>
          </a:bodyPr>
          <a:lstStyle/>
          <a:p>
            <a:pPr marL="342900" lvl="1" indent="-342900">
              <a:buSzPct val="150000"/>
              <a:buFont typeface="Arial" pitchFamily="34" charset="0"/>
              <a:buChar char="•"/>
            </a:pPr>
            <a:r>
              <a:rPr lang="en-AU" sz="2400" dirty="0"/>
              <a:t>Other forms of overflow attacks</a:t>
            </a:r>
          </a:p>
          <a:p>
            <a:pPr marL="742950" lvl="2" indent="-342900">
              <a:buFont typeface="Courier New"/>
              <a:buChar char="o"/>
            </a:pPr>
            <a:r>
              <a:rPr lang="en-AU" sz="2000" dirty="0"/>
              <a:t>Heap overflows</a:t>
            </a:r>
          </a:p>
          <a:p>
            <a:pPr marL="742950" lvl="2" indent="-342900">
              <a:buFont typeface="Courier New"/>
              <a:buChar char="o"/>
            </a:pPr>
            <a:r>
              <a:rPr lang="en-AU" sz="2000" dirty="0"/>
              <a:t>Global data area overflows</a:t>
            </a:r>
          </a:p>
          <a:p>
            <a:pPr marL="742950" lvl="2" indent="-342900">
              <a:buFont typeface="Courier New"/>
              <a:buChar char="o"/>
            </a:pPr>
            <a:r>
              <a:rPr lang="en-AU" sz="2000" dirty="0"/>
              <a:t>Integer overflows</a:t>
            </a:r>
          </a:p>
        </p:txBody>
      </p:sp>
      <p:sp>
        <p:nvSpPr>
          <p:cNvPr id="2" name="Content Placeholder 1"/>
          <p:cNvSpPr>
            <a:spLocks noGrp="1"/>
          </p:cNvSpPr>
          <p:nvPr>
            <p:ph sz="quarter" idx="13"/>
          </p:nvPr>
        </p:nvSpPr>
        <p:spPr>
          <a:xfrm>
            <a:off x="179511" y="1484784"/>
            <a:ext cx="4179715" cy="5589240"/>
          </a:xfrm>
        </p:spPr>
        <p:txBody>
          <a:bodyPr>
            <a:normAutofit/>
          </a:bodyPr>
          <a:lstStyle/>
          <a:p>
            <a:pPr marL="342900" lvl="1" indent="-342900">
              <a:buSzPct val="150000"/>
              <a:buFont typeface="Arial" pitchFamily="34" charset="0"/>
              <a:buChar char="•"/>
            </a:pPr>
            <a:r>
              <a:rPr lang="en-US" sz="2400" dirty="0"/>
              <a:t>Buffer overflows</a:t>
            </a:r>
          </a:p>
          <a:p>
            <a:pPr marL="742950" lvl="2" indent="-342900">
              <a:buFont typeface="Courier New"/>
              <a:buChar char="o"/>
            </a:pPr>
            <a:r>
              <a:rPr lang="en-US" sz="2000" dirty="0"/>
              <a:t>Buffer overflow basics</a:t>
            </a:r>
          </a:p>
          <a:p>
            <a:pPr marL="742950" lvl="2" indent="-342900">
              <a:buFont typeface="Courier New"/>
              <a:buChar char="o"/>
            </a:pPr>
            <a:r>
              <a:rPr lang="en-US" sz="2000" dirty="0"/>
              <a:t>Stack buffer overflows</a:t>
            </a:r>
          </a:p>
          <a:p>
            <a:pPr marL="742950" lvl="2" indent="-342900">
              <a:buFont typeface="Courier New"/>
              <a:buChar char="o"/>
            </a:pPr>
            <a:r>
              <a:rPr lang="en-US" sz="2000" dirty="0" err="1"/>
              <a:t>Shellcode</a:t>
            </a:r>
            <a:r>
              <a:rPr lang="en-US" sz="2000" dirty="0"/>
              <a:t> </a:t>
            </a:r>
          </a:p>
          <a:p>
            <a:pPr marL="342900" lvl="1" indent="-342900">
              <a:buSzPct val="150000"/>
              <a:buFont typeface="Arial" pitchFamily="34" charset="0"/>
              <a:buChar char="•"/>
            </a:pPr>
            <a:r>
              <a:rPr lang="en-US" sz="2400" dirty="0"/>
              <a:t>Defending against buffer overflows</a:t>
            </a:r>
          </a:p>
          <a:p>
            <a:pPr marL="742950" lvl="2" indent="-342900">
              <a:buFont typeface="Courier New"/>
              <a:buChar char="o"/>
            </a:pPr>
            <a:r>
              <a:rPr lang="en-US" sz="2000" dirty="0"/>
              <a:t>Compile-time defenses</a:t>
            </a:r>
          </a:p>
          <a:p>
            <a:pPr marL="742950" lvl="2" indent="-342900">
              <a:buFont typeface="Courier New"/>
              <a:buChar char="o"/>
            </a:pPr>
            <a:r>
              <a:rPr lang="en-US" sz="2000" dirty="0"/>
              <a:t>Run-time defenses</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129700579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600200"/>
          </a:xfrm>
        </p:spPr>
        <p:txBody>
          <a:bodyPr>
            <a:normAutofit/>
          </a:bodyPr>
          <a:lstStyle/>
          <a:p>
            <a:r>
              <a:rPr lang="en-US" dirty="0">
                <a:solidFill>
                  <a:srgbClr val="FFB91D"/>
                </a:solidFill>
              </a:rPr>
              <a:t>Buffer Overflow/Buffer Overrun</a:t>
            </a:r>
          </a:p>
        </p:txBody>
      </p:sp>
      <p:sp>
        <p:nvSpPr>
          <p:cNvPr id="4" name="Rectangle 3"/>
          <p:cNvSpPr/>
          <p:nvPr/>
        </p:nvSpPr>
        <p:spPr>
          <a:xfrm>
            <a:off x="611560" y="1916832"/>
            <a:ext cx="8001000" cy="1292662"/>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buffer overflow, also known as a buffer overrun, is defined in the NIST </a:t>
            </a:r>
            <a:r>
              <a:rPr lang="en-US" sz="2600" i="1" dirty="0">
                <a:effectLst>
                  <a:outerShdw blurRad="38100" dist="38100" dir="2700000" algn="tl">
                    <a:srgbClr val="000000">
                      <a:alpha val="43137"/>
                    </a:srgbClr>
                  </a:outerShdw>
                </a:effectLst>
                <a:latin typeface="+mj-lt"/>
              </a:rPr>
              <a:t>Glossary of Key Information Security Terms</a:t>
            </a:r>
            <a:r>
              <a:rPr lang="en-US" sz="2600" dirty="0">
                <a:effectLst>
                  <a:outerShdw blurRad="38100" dist="38100" dir="2700000" algn="tl">
                    <a:srgbClr val="000000">
                      <a:alpha val="43137"/>
                    </a:srgbClr>
                  </a:outerShdw>
                </a:effectLst>
                <a:latin typeface="+mj-lt"/>
              </a:rPr>
              <a:t> as follows:</a:t>
            </a:r>
          </a:p>
        </p:txBody>
      </p:sp>
      <p:sp>
        <p:nvSpPr>
          <p:cNvPr id="6" name="Rectangle 5"/>
          <p:cNvSpPr/>
          <p:nvPr/>
        </p:nvSpPr>
        <p:spPr>
          <a:xfrm>
            <a:off x="611560" y="3645024"/>
            <a:ext cx="7772400" cy="2893100"/>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condition at an interface under which more input can be placed into a buffer or data holding area than the capacity allocated, overwriting other information. Attackers exploit such a condition to crash a system or to insert </a:t>
            </a:r>
          </a:p>
          <a:p>
            <a:r>
              <a:rPr lang="en-US" sz="2600" dirty="0">
                <a:effectLst>
                  <a:outerShdw blurRad="38100" dist="38100" dir="2700000" algn="tl">
                    <a:srgbClr val="000000">
                      <a:alpha val="43137"/>
                    </a:srgbClr>
                  </a:outerShdw>
                </a:effectLst>
                <a:latin typeface="+mj-lt"/>
              </a:rPr>
              <a:t>specially crafted code that allows </a:t>
            </a:r>
          </a:p>
          <a:p>
            <a:r>
              <a:rPr lang="en-US" sz="2600" dirty="0">
                <a:effectLst>
                  <a:outerShdw blurRad="38100" dist="38100" dir="2700000" algn="tl">
                    <a:srgbClr val="000000">
                      <a:alpha val="43137"/>
                    </a:srgbClr>
                  </a:outerShdw>
                </a:effectLst>
                <a:latin typeface="+mj-lt"/>
              </a:rPr>
              <a:t>them to gain control of the system.”</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a:xfrm>
            <a:off x="457200" y="0"/>
            <a:ext cx="8229600" cy="1248620"/>
          </a:xfrm>
        </p:spPr>
        <p:txBody>
          <a:bodyPr/>
          <a:lstStyle/>
          <a:p>
            <a:r>
              <a:rPr lang="en-GB" dirty="0">
                <a:solidFill>
                  <a:srgbClr val="FFB91D"/>
                </a:solidFill>
              </a:rPr>
              <a:t>Buffer Overflow Concept</a:t>
            </a:r>
            <a:endParaRPr lang="en-US" dirty="0">
              <a:solidFill>
                <a:srgbClr val="FFB91D"/>
              </a:solidFill>
            </a:endParaRPr>
          </a:p>
        </p:txBody>
      </p:sp>
      <p:sp>
        <p:nvSpPr>
          <p:cNvPr id="210947" name="Rectangle 1027"/>
          <p:cNvSpPr>
            <a:spLocks noGrp="1" noChangeArrowheads="1"/>
          </p:cNvSpPr>
          <p:nvPr>
            <p:ph sz="half" idx="2"/>
          </p:nvPr>
        </p:nvSpPr>
        <p:spPr>
          <a:xfrm>
            <a:off x="-1" y="1412776"/>
            <a:ext cx="4572001" cy="5192216"/>
          </a:xfrm>
        </p:spPr>
        <p:txBody>
          <a:bodyPr>
            <a:normAutofit/>
          </a:bodyPr>
          <a:lstStyle/>
          <a:p>
            <a:pPr>
              <a:lnSpc>
                <a:spcPct val="90000"/>
              </a:lnSpc>
              <a:spcBef>
                <a:spcPts val="1200"/>
              </a:spcBef>
            </a:pPr>
            <a:r>
              <a:rPr lang="en-US" dirty="0"/>
              <a:t>Happens</a:t>
            </a:r>
            <a:r>
              <a:rPr lang="en-US" sz="2400" dirty="0"/>
              <a:t> when a process attempts to store data beyond the limits of a fixed-sized buffer</a:t>
            </a:r>
          </a:p>
          <a:p>
            <a:pPr>
              <a:lnSpc>
                <a:spcPct val="90000"/>
              </a:lnSpc>
              <a:spcBef>
                <a:spcPts val="1200"/>
              </a:spcBef>
            </a:pPr>
            <a:r>
              <a:rPr lang="en-US" dirty="0"/>
              <a:t>O</a:t>
            </a:r>
            <a:r>
              <a:rPr lang="en-US" sz="2400" dirty="0"/>
              <a:t>verwrites adjacent memory locations</a:t>
            </a:r>
          </a:p>
          <a:p>
            <a:pPr lvl="1">
              <a:lnSpc>
                <a:spcPct val="90000"/>
              </a:lnSpc>
            </a:pPr>
            <a:r>
              <a:rPr lang="en-US" sz="2100" dirty="0"/>
              <a:t>Locations could hold other program variables, parameters, or program control flow data</a:t>
            </a:r>
          </a:p>
          <a:p>
            <a:pPr marL="342900" lvl="1" indent="-342900">
              <a:lnSpc>
                <a:spcPct val="90000"/>
              </a:lnSpc>
              <a:spcBef>
                <a:spcPts val="1200"/>
              </a:spcBef>
              <a:buFont typeface="Arial" pitchFamily="34" charset="0"/>
              <a:buChar char="•"/>
            </a:pPr>
            <a:r>
              <a:rPr lang="en-US" sz="2400" dirty="0"/>
              <a:t>Buffer could be located on the stack, in the heap, or in the global data section of the process</a:t>
            </a:r>
          </a:p>
          <a:p>
            <a:pPr marL="342900" lvl="1" indent="-342900">
              <a:lnSpc>
                <a:spcPct val="90000"/>
              </a:lnSpc>
              <a:spcBef>
                <a:spcPts val="1200"/>
              </a:spcBef>
            </a:pPr>
            <a:endParaRPr lang="en-US" sz="2300" dirty="0"/>
          </a:p>
          <a:p>
            <a:pPr marL="342900" lvl="1" indent="-342900">
              <a:lnSpc>
                <a:spcPct val="90000"/>
              </a:lnSpc>
              <a:spcBef>
                <a:spcPts val="1200"/>
              </a:spcBef>
              <a:buFont typeface="Arial" pitchFamily="34" charset="0"/>
              <a:buChar char="•"/>
            </a:pPr>
            <a:endParaRPr lang="en-US" sz="2400" dirty="0"/>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05893" y="1268760"/>
            <a:ext cx="4391199" cy="5472855"/>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9552" y="-243408"/>
            <a:ext cx="8229600" cy="1600200"/>
          </a:xfrm>
        </p:spPr>
        <p:txBody>
          <a:bodyPr/>
          <a:lstStyle/>
          <a:p>
            <a:r>
              <a:rPr lang="en-US" dirty="0">
                <a:solidFill>
                  <a:srgbClr val="FFB91D"/>
                </a:solidFill>
              </a:rPr>
              <a:t>Buffer Overflow Attacks</a:t>
            </a:r>
          </a:p>
        </p:txBody>
      </p:sp>
      <p:sp>
        <p:nvSpPr>
          <p:cNvPr id="215043" name="Rectangle 3"/>
          <p:cNvSpPr>
            <a:spLocks noGrp="1" noChangeArrowheads="1"/>
          </p:cNvSpPr>
          <p:nvPr>
            <p:ph idx="1"/>
          </p:nvPr>
        </p:nvSpPr>
        <p:spPr>
          <a:xfrm>
            <a:off x="457200" y="1772816"/>
            <a:ext cx="8229600" cy="4896544"/>
          </a:xfrm>
        </p:spPr>
        <p:txBody>
          <a:bodyPr>
            <a:normAutofit fontScale="92500"/>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99392"/>
            <a:ext cx="8229600" cy="1600200"/>
          </a:xfrm>
        </p:spPr>
        <p:txBody>
          <a:bodyPr/>
          <a:lstStyle/>
          <a:p>
            <a:r>
              <a:rPr lang="en-US" dirty="0">
                <a:solidFill>
                  <a:srgbClr val="FFB91D"/>
                </a:solidFill>
              </a:rPr>
              <a:t>Stack Overflows</a:t>
            </a:r>
          </a:p>
        </p:txBody>
      </p:sp>
      <p:sp>
        <p:nvSpPr>
          <p:cNvPr id="221187" name="Rectangle 3"/>
          <p:cNvSpPr>
            <a:spLocks noGrp="1" noChangeArrowheads="1"/>
          </p:cNvSpPr>
          <p:nvPr>
            <p:ph idx="1"/>
          </p:nvPr>
        </p:nvSpPr>
        <p:spPr>
          <a:xfrm>
            <a:off x="107504" y="1700808"/>
            <a:ext cx="4643281" cy="4776192"/>
          </a:xfrm>
        </p:spPr>
        <p:txBody>
          <a:bodyPr>
            <a:normAutofit fontScale="70000" lnSpcReduction="20000"/>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2200BD8-F838-4747-9B36-F5E07BA09019}"/>
              </a:ext>
            </a:extLst>
          </p:cNvPr>
          <p:cNvPicPr>
            <a:picLocks noChangeAspect="1"/>
          </p:cNvPicPr>
          <p:nvPr/>
        </p:nvPicPr>
        <p:blipFill>
          <a:blip r:embed="rId3"/>
          <a:stretch>
            <a:fillRect/>
          </a:stretch>
        </p:blipFill>
        <p:spPr>
          <a:xfrm>
            <a:off x="4781917" y="1412776"/>
            <a:ext cx="4354467" cy="5427075"/>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A </a:t>
            </a:r>
            <a:r>
              <a:rPr lang="en-US" altLang="zh-CN" dirty="0">
                <a:solidFill>
                  <a:srgbClr val="FFB91D"/>
                </a:solidFill>
              </a:rPr>
              <a:t>Vulnerable Function</a:t>
            </a:r>
            <a:endParaRPr lang="en-US" dirty="0">
              <a:solidFill>
                <a:srgbClr val="FFB91D"/>
              </a:solidFill>
            </a:endParaRPr>
          </a:p>
        </p:txBody>
      </p:sp>
      <p:sp>
        <p:nvSpPr>
          <p:cNvPr id="3" name="Content Placeholder 2"/>
          <p:cNvSpPr>
            <a:spLocks noGrp="1"/>
          </p:cNvSpPr>
          <p:nvPr>
            <p:ph idx="1"/>
          </p:nvPr>
        </p:nvSpPr>
        <p:spPr>
          <a:xfrm>
            <a:off x="457200" y="1917700"/>
            <a:ext cx="8305800" cy="2202016"/>
          </a:xfrm>
        </p:spPr>
        <p:txBody>
          <a:bodyPr>
            <a:normAutofit/>
          </a:bodyPr>
          <a:lstStyle/>
          <a:p>
            <a:r>
              <a:rPr lang="en-US" dirty="0"/>
              <a:t>Copies from its argument string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 to 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7</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A(char </a:t>
            </a:r>
            <a:r>
              <a:rPr lang="en-US" sz="2000" dirty="0" err="1">
                <a:latin typeface="Courier New" pitchFamily="49" charset="0"/>
                <a:cs typeface="Courier New" pitchFamily="49" charset="0"/>
              </a:rPr>
              <a:t>argv</a:t>
            </a:r>
            <a:r>
              <a:rPr lang="en-US" sz="2000" dirty="0">
                <a:latin typeface="Courier New" pitchFamily="49" charset="0"/>
                <a:cs typeface="Courier New" pitchFamily="49" charset="0"/>
              </a:rPr>
              <a:t>[])</a:t>
            </a:r>
          </a:p>
          <a:p>
            <a:pPr algn="l">
              <a:spcBef>
                <a:spcPct val="50000"/>
              </a:spcBef>
            </a:pPr>
            <a:r>
              <a:rPr lang="en-US" sz="2000" dirty="0">
                <a:latin typeface="Courier New" pitchFamily="49" charset="0"/>
                <a:cs typeface="Courier New" pitchFamily="49" charset="0"/>
              </a:rPr>
              <a:t>{char buffer[5]; </a:t>
            </a:r>
          </a:p>
          <a:p>
            <a:pPr algn="l">
              <a:spcBef>
                <a:spcPct val="50000"/>
              </a:spcBef>
            </a:pPr>
            <a:r>
              <a:rPr lang="en-US" sz="2000" dirty="0" err="1">
                <a:latin typeface="Courier New" pitchFamily="49" charset="0"/>
                <a:cs typeface="Courier New" pitchFamily="49" charset="0"/>
              </a:rPr>
              <a:t>strcpy</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buffer,argv</a:t>
            </a:r>
            <a:r>
              <a:rPr lang="en-US" sz="2000" dirty="0">
                <a:latin typeface="Courier New" pitchFamily="49" charset="0"/>
                <a:cs typeface="Courier New" pitchFamily="49" charset="0"/>
              </a:rPr>
              <a:t>[1]);</a:t>
            </a:r>
          </a:p>
          <a:p>
            <a:pPr algn="l">
              <a:spcBef>
                <a:spcPct val="50000"/>
              </a:spcBef>
            </a:pPr>
            <a:r>
              <a:rPr lang="en-US" sz="2000" dirty="0">
                <a:latin typeface="Courier New" pitchFamily="49" charset="0"/>
                <a:cs typeface="Courier New" pitchFamily="49" charset="0"/>
              </a:rPr>
              <a:t>   return 0;</a:t>
            </a:r>
          </a:p>
          <a:p>
            <a:pPr algn="l">
              <a:spcBef>
                <a:spcPct val="50000"/>
              </a:spcBef>
            </a:pPr>
            <a:r>
              <a:rPr lang="en-US" sz="20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95530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8</a:t>
            </a:fld>
            <a:endParaRPr lang="en-US" altLang="zh-CN"/>
          </a:p>
        </p:txBody>
      </p:sp>
      <p:sp>
        <p:nvSpPr>
          <p:cNvPr id="23554" name="Rectangle 2"/>
          <p:cNvSpPr>
            <a:spLocks noGrp="1" noChangeArrowheads="1"/>
          </p:cNvSpPr>
          <p:nvPr>
            <p:ph type="title"/>
          </p:nvPr>
        </p:nvSpPr>
        <p:spPr/>
        <p:txBody>
          <a:bodyPr/>
          <a:lstStyle/>
          <a:p>
            <a:r>
              <a:rPr lang="en-US" altLang="zh-CN" dirty="0">
                <a:solidFill>
                  <a:srgbClr val="FFB91D"/>
                </a:solidFill>
              </a:rPr>
              <a:t>Stack Overflow Attack</a:t>
            </a:r>
          </a:p>
        </p:txBody>
      </p:sp>
      <p:sp>
        <p:nvSpPr>
          <p:cNvPr id="23555" name="Rectangle 3"/>
          <p:cNvSpPr>
            <a:spLocks noGrp="1" noChangeArrowheads="1"/>
          </p:cNvSpPr>
          <p:nvPr>
            <p:ph type="body" idx="1"/>
          </p:nvPr>
        </p:nvSpPr>
        <p:spPr>
          <a:xfrm>
            <a:off x="314632" y="4365104"/>
            <a:ext cx="8577195" cy="2104523"/>
          </a:xfrm>
        </p:spPr>
        <p:txBody>
          <a:bodyPr>
            <a:normAutofit/>
          </a:bodyPr>
          <a:lstStyle/>
          <a:p>
            <a:pPr>
              <a:lnSpc>
                <a:spcPct val="90000"/>
              </a:lnSpc>
            </a:pPr>
            <a:r>
              <a:rPr lang="en-US" altLang="zh-CN" dirty="0">
                <a:ea typeface="宋体" charset="-122"/>
              </a:rPr>
              <a:t>(a</a:t>
            </a:r>
            <a:r>
              <a:rPr lang="en-US" altLang="zh-CN">
                <a:ea typeface="宋体" charset="-122"/>
              </a:rPr>
              <a:t>) Program </a:t>
            </a:r>
            <a:r>
              <a:rPr lang="en-US" altLang="zh-CN" dirty="0">
                <a:ea typeface="宋体" charset="-122"/>
              </a:rPr>
              <a:t>starts running in main()</a:t>
            </a:r>
          </a:p>
          <a:p>
            <a:pPr>
              <a:lnSpc>
                <a:spcPct val="90000"/>
              </a:lnSpc>
            </a:pPr>
            <a:r>
              <a:rPr lang="en-US" altLang="zh-CN" dirty="0">
                <a:ea typeface="宋体" charset="-122"/>
              </a:rPr>
              <a:t>(b)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(c) Buffer overflow alters the return address from A(). </a:t>
            </a:r>
          </a:p>
          <a:p>
            <a:pPr lvl="1">
              <a:lnSpc>
                <a:spcPct val="90000"/>
              </a:lnSpc>
            </a:pPr>
            <a:r>
              <a:rPr lang="en-US" altLang="zh-CN" sz="20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3" cstate="print"/>
          <a:srcRect/>
          <a:stretch>
            <a:fillRect/>
          </a:stretch>
        </p:blipFill>
        <p:spPr bwMode="auto">
          <a:xfrm>
            <a:off x="683568" y="1772816"/>
            <a:ext cx="7532124" cy="2277532"/>
          </a:xfrm>
          <a:prstGeom prst="rect">
            <a:avLst/>
          </a:prstGeom>
          <a:noFill/>
          <a:ln w="9525">
            <a:noFill/>
            <a:miter lim="800000"/>
            <a:headEnd/>
            <a:tailEnd/>
          </a:ln>
        </p:spPr>
      </p:pic>
    </p:spTree>
    <p:extLst>
      <p:ext uri="{BB962C8B-B14F-4D97-AF65-F5344CB8AC3E}">
        <p14:creationId xmlns:p14="http://schemas.microsoft.com/office/powerpoint/2010/main" val="40497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D389-9D00-416A-9A7B-5681C43EAE07}"/>
              </a:ext>
            </a:extLst>
          </p:cNvPr>
          <p:cNvSpPr>
            <a:spLocks noGrp="1"/>
          </p:cNvSpPr>
          <p:nvPr>
            <p:ph type="title"/>
          </p:nvPr>
        </p:nvSpPr>
        <p:spPr>
          <a:xfrm>
            <a:off x="-468560" y="-441761"/>
            <a:ext cx="7067128" cy="1243568"/>
          </a:xfrm>
        </p:spPr>
        <p:txBody>
          <a:bodyPr/>
          <a:lstStyle/>
          <a:p>
            <a:r>
              <a:rPr lang="en-US" altLang="zh-CN" sz="4000" dirty="0"/>
              <a:t>An Example</a:t>
            </a:r>
            <a:endParaRPr lang="zh-CN" altLang="en-US" sz="4000" dirty="0"/>
          </a:p>
        </p:txBody>
      </p:sp>
      <p:sp>
        <p:nvSpPr>
          <p:cNvPr id="3" name="内容占位符 2">
            <a:extLst>
              <a:ext uri="{FF2B5EF4-FFF2-40B4-BE49-F238E27FC236}">
                <a16:creationId xmlns:a16="http://schemas.microsoft.com/office/drawing/2014/main" id="{F147DF4B-5045-4509-839C-072284E296EA}"/>
              </a:ext>
            </a:extLst>
          </p:cNvPr>
          <p:cNvSpPr>
            <a:spLocks noGrp="1"/>
          </p:cNvSpPr>
          <p:nvPr>
            <p:ph idx="1"/>
          </p:nvPr>
        </p:nvSpPr>
        <p:spPr>
          <a:xfrm>
            <a:off x="381962" y="1132174"/>
            <a:ext cx="5050695" cy="4525963"/>
          </a:xfrm>
        </p:spPr>
        <p:txBody>
          <a:bodyPr>
            <a:normAutofit fontScale="92500" lnSpcReduction="20000"/>
          </a:bodyPr>
          <a:lstStyle/>
          <a:p>
            <a:pPr marL="0" indent="0">
              <a:buNone/>
            </a:pPr>
            <a:r>
              <a:rPr lang="en-US" altLang="zh-CN" dirty="0"/>
              <a:t>int main(int argc, char *</a:t>
            </a:r>
            <a:r>
              <a:rPr lang="en-US" altLang="zh-CN" dirty="0" err="1"/>
              <a:t>argv</a:t>
            </a:r>
            <a:r>
              <a:rPr lang="en-US" altLang="zh-CN" dirty="0"/>
              <a:t>[]) {</a:t>
            </a:r>
          </a:p>
          <a:p>
            <a:pPr marL="0" indent="0">
              <a:buNone/>
            </a:pPr>
            <a:r>
              <a:rPr lang="en-US" altLang="zh-CN" dirty="0"/>
              <a:t>  int </a:t>
            </a:r>
            <a:r>
              <a:rPr lang="en-US" altLang="zh-CN" dirty="0" err="1"/>
              <a:t>allow_login</a:t>
            </a:r>
            <a:r>
              <a:rPr lang="en-US" altLang="zh-CN" dirty="0"/>
              <a:t> = 0;</a:t>
            </a:r>
          </a:p>
          <a:p>
            <a:pPr marL="0" indent="0">
              <a:buNone/>
            </a:pPr>
            <a:r>
              <a:rPr lang="en-US" altLang="zh-CN" dirty="0"/>
              <a:t>  char </a:t>
            </a:r>
            <a:r>
              <a:rPr lang="en-US" altLang="zh-CN" dirty="0" err="1"/>
              <a:t>pwdstr</a:t>
            </a:r>
            <a:r>
              <a:rPr lang="en-US" altLang="zh-CN" dirty="0"/>
              <a:t>[12];</a:t>
            </a:r>
          </a:p>
          <a:p>
            <a:pPr marL="0" indent="0">
              <a:buNone/>
            </a:pPr>
            <a:r>
              <a:rPr lang="en-US" altLang="zh-CN" dirty="0"/>
              <a:t>  char </a:t>
            </a:r>
            <a:r>
              <a:rPr lang="en-US" altLang="zh-CN" dirty="0" err="1"/>
              <a:t>targetpwd</a:t>
            </a:r>
            <a:r>
              <a:rPr lang="en-US" altLang="zh-CN" dirty="0"/>
              <a:t>[12]=“MyPwd123”;</a:t>
            </a:r>
          </a:p>
          <a:p>
            <a:pPr marL="0" indent="0">
              <a:buNone/>
            </a:pPr>
            <a:r>
              <a:rPr lang="en-US" altLang="zh-CN" dirty="0"/>
              <a:t>  gets(</a:t>
            </a:r>
            <a:r>
              <a:rPr lang="en-US" altLang="zh-CN" dirty="0" err="1"/>
              <a:t>pwdstr</a:t>
            </a:r>
            <a:r>
              <a:rPr lang="en-US" altLang="zh-CN" dirty="0"/>
              <a:t>);</a:t>
            </a:r>
            <a:r>
              <a:rPr lang="en-US" altLang="zh-CN" b="1" dirty="0"/>
              <a:t>//No bounds check!</a:t>
            </a:r>
            <a:r>
              <a:rPr lang="en-US" altLang="zh-CN" dirty="0"/>
              <a:t> </a:t>
            </a:r>
          </a:p>
          <a:p>
            <a:pPr marL="0" indent="0">
              <a:buNone/>
            </a:pPr>
            <a:r>
              <a:rPr lang="en-US" altLang="zh-CN" dirty="0"/>
              <a:t>  if(</a:t>
            </a:r>
            <a:r>
              <a:rPr lang="en-US" altLang="zh-CN" dirty="0" err="1"/>
              <a:t>strncmp</a:t>
            </a:r>
            <a:r>
              <a:rPr lang="en-US" altLang="zh-CN" dirty="0"/>
              <a:t>(</a:t>
            </a:r>
            <a:r>
              <a:rPr lang="en-US" altLang="zh-CN" dirty="0" err="1"/>
              <a:t>pwdstr</a:t>
            </a:r>
            <a:r>
              <a:rPr lang="en-US" altLang="zh-CN" dirty="0"/>
              <a:t>, </a:t>
            </a:r>
            <a:r>
              <a:rPr lang="en-US" altLang="zh-CN" dirty="0" err="1"/>
              <a:t>targetpwd</a:t>
            </a:r>
            <a:r>
              <a:rPr lang="en-US" altLang="zh-CN" dirty="0"/>
              <a:t>, 12) ==0)</a:t>
            </a:r>
          </a:p>
          <a:p>
            <a:pPr marL="0" indent="0">
              <a:buNone/>
            </a:pPr>
            <a:r>
              <a:rPr lang="en-US" altLang="zh-CN" dirty="0"/>
              <a:t>    </a:t>
            </a:r>
            <a:r>
              <a:rPr lang="en-US" altLang="zh-CN" dirty="0" err="1"/>
              <a:t>allow_login</a:t>
            </a:r>
            <a:r>
              <a:rPr lang="en-US" altLang="zh-CN" dirty="0"/>
              <a:t> = 1;</a:t>
            </a:r>
          </a:p>
          <a:p>
            <a:pPr marL="0" indent="0">
              <a:buNone/>
            </a:pPr>
            <a:r>
              <a:rPr lang="en-US" altLang="zh-CN" dirty="0"/>
              <a:t>  if (</a:t>
            </a:r>
            <a:r>
              <a:rPr lang="en-US" altLang="zh-CN" dirty="0" err="1"/>
              <a:t>allow_login</a:t>
            </a:r>
            <a:r>
              <a:rPr lang="en-US" altLang="zh-CN" dirty="0"/>
              <a:t> = 0)</a:t>
            </a:r>
          </a:p>
          <a:p>
            <a:pPr marL="0" indent="0">
              <a:buNone/>
            </a:pPr>
            <a:r>
              <a:rPr lang="en-US" altLang="zh-CN" dirty="0"/>
              <a:t>    </a:t>
            </a:r>
            <a:r>
              <a:rPr lang="en-US" altLang="zh-CN" dirty="0" err="1"/>
              <a:t>printf</a:t>
            </a:r>
            <a:r>
              <a:rPr lang="en-US" altLang="zh-CN" dirty="0"/>
              <a:t>(“Login request rejected”);</a:t>
            </a:r>
          </a:p>
          <a:p>
            <a:pPr marL="0" indent="0">
              <a:buNone/>
            </a:pPr>
            <a:r>
              <a:rPr lang="en-US" altLang="zh-CN" dirty="0"/>
              <a:t>  else</a:t>
            </a:r>
          </a:p>
          <a:p>
            <a:pPr marL="0" indent="0">
              <a:buNone/>
            </a:pPr>
            <a:r>
              <a:rPr lang="en-US" altLang="zh-CN" dirty="0"/>
              <a:t>    </a:t>
            </a:r>
            <a:r>
              <a:rPr lang="en-US" altLang="zh-CN" dirty="0" err="1"/>
              <a:t>printf</a:t>
            </a:r>
            <a:r>
              <a:rPr lang="en-US" altLang="zh-CN" dirty="0"/>
              <a:t>(“Login request allowed”);</a:t>
            </a:r>
          </a:p>
          <a:p>
            <a:pPr marL="0"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047EE5BE-D666-4199-B1B0-5BC41F45EDD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BF4579F8-2BE2-4B5C-9D64-C298E472396B}"/>
              </a:ext>
            </a:extLst>
          </p:cNvPr>
          <p:cNvGraphicFramePr>
            <a:graphicFrameLocks noGrp="1"/>
          </p:cNvGraphicFramePr>
          <p:nvPr>
            <p:extLst>
              <p:ext uri="{D42A27DB-BD31-4B8C-83A1-F6EECF244321}">
                <p14:modId xmlns:p14="http://schemas.microsoft.com/office/powerpoint/2010/main" val="1383287525"/>
              </p:ext>
            </p:extLst>
          </p:nvPr>
        </p:nvGraphicFramePr>
        <p:xfrm>
          <a:off x="6313268" y="1330864"/>
          <a:ext cx="1512168" cy="3708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endParaRPr lang="zh-CN" altLang="en-US" b="0" dirty="0"/>
                    </a:p>
                  </a:txBody>
                  <a:tcPr/>
                </a:tc>
                <a:extLst>
                  <a:ext uri="{0D108BD9-81ED-4DB2-BD59-A6C34878D82A}">
                    <a16:rowId xmlns:a16="http://schemas.microsoft.com/office/drawing/2014/main" val="4103921419"/>
                  </a:ext>
                </a:extLst>
              </a:tr>
              <a:tr h="370840">
                <a:tc>
                  <a:txBody>
                    <a:bodyPr/>
                    <a:lstStyle/>
                    <a:p>
                      <a:endParaRPr lang="zh-CN" altLang="en-US" b="0" dirty="0"/>
                    </a:p>
                  </a:txBody>
                  <a:tcPr/>
                </a:tc>
                <a:extLst>
                  <a:ext uri="{0D108BD9-81ED-4DB2-BD59-A6C34878D82A}">
                    <a16:rowId xmlns:a16="http://schemas.microsoft.com/office/drawing/2014/main" val="35154256"/>
                  </a:ext>
                </a:extLst>
              </a:tr>
              <a:tr h="370840">
                <a:tc>
                  <a:txBody>
                    <a:bodyPr/>
                    <a:lstStyle/>
                    <a:p>
                      <a:endParaRPr lang="zh-CN" altLang="en-US" b="0" dirty="0"/>
                    </a:p>
                  </a:txBody>
                  <a:tcPr/>
                </a:tc>
                <a:extLst>
                  <a:ext uri="{0D108BD9-81ED-4DB2-BD59-A6C34878D82A}">
                    <a16:rowId xmlns:a16="http://schemas.microsoft.com/office/drawing/2014/main" val="1181923747"/>
                  </a:ext>
                </a:extLst>
              </a:tr>
              <a:tr h="370840">
                <a:tc>
                  <a:txBody>
                    <a:bodyPr/>
                    <a:lstStyle/>
                    <a:p>
                      <a:endParaRPr lang="zh-CN" altLang="en-US" b="0" dirty="0"/>
                    </a:p>
                  </a:txBody>
                  <a:tcPr/>
                </a:tc>
                <a:extLst>
                  <a:ext uri="{0D108BD9-81ED-4DB2-BD59-A6C34878D82A}">
                    <a16:rowId xmlns:a16="http://schemas.microsoft.com/office/drawing/2014/main" val="589870786"/>
                  </a:ext>
                </a:extLst>
              </a:tr>
              <a:tr h="370840">
                <a:tc>
                  <a:txBody>
                    <a:bodyPr/>
                    <a:lstStyle/>
                    <a:p>
                      <a:endParaRPr lang="zh-CN" altLang="en-US" b="0" dirty="0"/>
                    </a:p>
                  </a:txBody>
                  <a:tcPr/>
                </a:tc>
                <a:extLst>
                  <a:ext uri="{0D108BD9-81ED-4DB2-BD59-A6C34878D82A}">
                    <a16:rowId xmlns:a16="http://schemas.microsoft.com/office/drawing/2014/main" val="3150361087"/>
                  </a:ext>
                </a:extLst>
              </a:tr>
              <a:tr h="370840">
                <a:tc>
                  <a:txBody>
                    <a:bodyPr/>
                    <a:lstStyle/>
                    <a:p>
                      <a:endParaRPr lang="zh-CN" altLang="en-US" b="0" dirty="0"/>
                    </a:p>
                  </a:txBody>
                  <a:tcPr/>
                </a:tc>
                <a:extLst>
                  <a:ext uri="{0D108BD9-81ED-4DB2-BD59-A6C34878D82A}">
                    <a16:rowId xmlns:a16="http://schemas.microsoft.com/office/drawing/2014/main" val="182011134"/>
                  </a:ext>
                </a:extLst>
              </a:tr>
              <a:tr h="370840">
                <a:tc>
                  <a:txBody>
                    <a:bodyPr/>
                    <a:lstStyle/>
                    <a:p>
                      <a:endParaRPr lang="zh-CN" altLang="en-US" b="0" dirty="0"/>
                    </a:p>
                  </a:txBody>
                  <a:tcPr/>
                </a:tc>
                <a:extLst>
                  <a:ext uri="{0D108BD9-81ED-4DB2-BD59-A6C34878D82A}">
                    <a16:rowId xmlns:a16="http://schemas.microsoft.com/office/drawing/2014/main" val="1753684760"/>
                  </a:ext>
                </a:extLst>
              </a:tr>
              <a:tr h="370840">
                <a:tc>
                  <a:txBody>
                    <a:bodyPr/>
                    <a:lstStyle/>
                    <a:p>
                      <a:endParaRPr lang="zh-CN" altLang="en-US" b="0" dirty="0"/>
                    </a:p>
                  </a:txBody>
                  <a:tcPr/>
                </a:tc>
                <a:extLst>
                  <a:ext uri="{0D108BD9-81ED-4DB2-BD59-A6C34878D82A}">
                    <a16:rowId xmlns:a16="http://schemas.microsoft.com/office/drawing/2014/main" val="202912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8" name="矩形 7">
            <a:extLst>
              <a:ext uri="{FF2B5EF4-FFF2-40B4-BE49-F238E27FC236}">
                <a16:creationId xmlns:a16="http://schemas.microsoft.com/office/drawing/2014/main" id="{4BC06BA3-90DD-4FF8-AC58-FFB0EF525A02}"/>
              </a:ext>
            </a:extLst>
          </p:cNvPr>
          <p:cNvSpPr/>
          <p:nvPr/>
        </p:nvSpPr>
        <p:spPr>
          <a:xfrm>
            <a:off x="7795595" y="1301401"/>
            <a:ext cx="633507" cy="369332"/>
          </a:xfrm>
          <a:prstGeom prst="rect">
            <a:avLst/>
          </a:prstGeom>
        </p:spPr>
        <p:txBody>
          <a:bodyPr wrap="none">
            <a:spAutoFit/>
          </a:bodyPr>
          <a:lstStyle/>
          <a:p>
            <a:r>
              <a:rPr lang="en-US" altLang="zh-CN" dirty="0"/>
              <a:t>argc</a:t>
            </a:r>
            <a:endParaRPr lang="zh-CN" altLang="en-US" dirty="0"/>
          </a:p>
        </p:txBody>
      </p:sp>
      <p:sp>
        <p:nvSpPr>
          <p:cNvPr id="9" name="矩形 8">
            <a:extLst>
              <a:ext uri="{FF2B5EF4-FFF2-40B4-BE49-F238E27FC236}">
                <a16:creationId xmlns:a16="http://schemas.microsoft.com/office/drawing/2014/main" id="{D59907BF-D389-4DB0-A0C8-BD9C23DBB9DC}"/>
              </a:ext>
            </a:extLst>
          </p:cNvPr>
          <p:cNvSpPr/>
          <p:nvPr/>
        </p:nvSpPr>
        <p:spPr>
          <a:xfrm>
            <a:off x="7795595" y="1688280"/>
            <a:ext cx="633507" cy="369332"/>
          </a:xfrm>
          <a:prstGeom prst="rect">
            <a:avLst/>
          </a:prstGeom>
        </p:spPr>
        <p:txBody>
          <a:bodyPr wrap="none">
            <a:spAutoFit/>
          </a:bodyPr>
          <a:lstStyle/>
          <a:p>
            <a:r>
              <a:rPr lang="en-US" altLang="zh-CN" dirty="0" err="1"/>
              <a:t>argv</a:t>
            </a:r>
            <a:endParaRPr lang="zh-CN" altLang="en-US" dirty="0"/>
          </a:p>
        </p:txBody>
      </p:sp>
      <p:sp>
        <p:nvSpPr>
          <p:cNvPr id="10" name="矩形 9">
            <a:extLst>
              <a:ext uri="{FF2B5EF4-FFF2-40B4-BE49-F238E27FC236}">
                <a16:creationId xmlns:a16="http://schemas.microsoft.com/office/drawing/2014/main" id="{FF26BFF1-3C94-487E-BF76-92843A64E634}"/>
              </a:ext>
            </a:extLst>
          </p:cNvPr>
          <p:cNvSpPr/>
          <p:nvPr/>
        </p:nvSpPr>
        <p:spPr>
          <a:xfrm>
            <a:off x="7795595" y="2049735"/>
            <a:ext cx="1036833" cy="369332"/>
          </a:xfrm>
          <a:prstGeom prst="rect">
            <a:avLst/>
          </a:prstGeom>
        </p:spPr>
        <p:txBody>
          <a:bodyPr wrap="square">
            <a:spAutoFit/>
          </a:bodyPr>
          <a:lstStyle/>
          <a:p>
            <a:r>
              <a:rPr lang="en-US" altLang="zh-CN" dirty="0"/>
              <a:t>ret. add.</a:t>
            </a:r>
            <a:endParaRPr lang="zh-CN" altLang="en-US" dirty="0"/>
          </a:p>
        </p:txBody>
      </p:sp>
      <p:sp>
        <p:nvSpPr>
          <p:cNvPr id="11" name="矩形 10">
            <a:extLst>
              <a:ext uri="{FF2B5EF4-FFF2-40B4-BE49-F238E27FC236}">
                <a16:creationId xmlns:a16="http://schemas.microsoft.com/office/drawing/2014/main" id="{5D211D13-2E0C-48EE-8D30-60BE79BBF186}"/>
              </a:ext>
            </a:extLst>
          </p:cNvPr>
          <p:cNvSpPr/>
          <p:nvPr/>
        </p:nvSpPr>
        <p:spPr>
          <a:xfrm>
            <a:off x="7795595" y="2468229"/>
            <a:ext cx="1326004" cy="369332"/>
          </a:xfrm>
          <a:prstGeom prst="rect">
            <a:avLst/>
          </a:prstGeom>
        </p:spPr>
        <p:txBody>
          <a:bodyPr wrap="none">
            <a:spAutoFit/>
          </a:bodyPr>
          <a:lstStyle/>
          <a:p>
            <a:r>
              <a:rPr lang="en-US" altLang="zh-CN" dirty="0" err="1"/>
              <a:t>allow_login</a:t>
            </a:r>
            <a:endParaRPr lang="zh-CN" altLang="en-US" dirty="0"/>
          </a:p>
        </p:txBody>
      </p:sp>
      <p:sp>
        <p:nvSpPr>
          <p:cNvPr id="12" name="矩形 11">
            <a:extLst>
              <a:ext uri="{FF2B5EF4-FFF2-40B4-BE49-F238E27FC236}">
                <a16:creationId xmlns:a16="http://schemas.microsoft.com/office/drawing/2014/main" id="{22684CBC-FF03-423D-8760-112BC0CA8F68}"/>
              </a:ext>
            </a:extLst>
          </p:cNvPr>
          <p:cNvSpPr/>
          <p:nvPr/>
        </p:nvSpPr>
        <p:spPr>
          <a:xfrm>
            <a:off x="7997584" y="3226066"/>
            <a:ext cx="864339" cy="369332"/>
          </a:xfrm>
          <a:prstGeom prst="rect">
            <a:avLst/>
          </a:prstGeom>
        </p:spPr>
        <p:txBody>
          <a:bodyPr wrap="none">
            <a:spAutoFit/>
          </a:bodyPr>
          <a:lstStyle/>
          <a:p>
            <a:r>
              <a:rPr lang="en-US" altLang="zh-CN" dirty="0" err="1"/>
              <a:t>pwdstr</a:t>
            </a:r>
            <a:endParaRPr lang="zh-CN" altLang="en-US" dirty="0"/>
          </a:p>
        </p:txBody>
      </p:sp>
      <p:cxnSp>
        <p:nvCxnSpPr>
          <p:cNvPr id="14" name="直接箭头连接符 13">
            <a:extLst>
              <a:ext uri="{FF2B5EF4-FFF2-40B4-BE49-F238E27FC236}">
                <a16:creationId xmlns:a16="http://schemas.microsoft.com/office/drawing/2014/main" id="{5AB9C311-16E5-4E1E-B427-5FB44380D9CB}"/>
              </a:ext>
            </a:extLst>
          </p:cNvPr>
          <p:cNvCxnSpPr>
            <a:cxnSpLocks/>
          </p:cNvCxnSpPr>
          <p:nvPr/>
        </p:nvCxnSpPr>
        <p:spPr>
          <a:xfrm flipH="1" flipV="1">
            <a:off x="7897446" y="2992522"/>
            <a:ext cx="396855" cy="281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D5D431-7BC5-44AB-ADFD-3830576CE53A}"/>
              </a:ext>
            </a:extLst>
          </p:cNvPr>
          <p:cNvCxnSpPr>
            <a:cxnSpLocks/>
          </p:cNvCxnSpPr>
          <p:nvPr/>
        </p:nvCxnSpPr>
        <p:spPr>
          <a:xfrm flipH="1">
            <a:off x="7943588" y="3556432"/>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3DBFCB-CDD0-41E8-98D6-EED8CB2EB7BC}"/>
              </a:ext>
            </a:extLst>
          </p:cNvPr>
          <p:cNvSpPr/>
          <p:nvPr/>
        </p:nvSpPr>
        <p:spPr>
          <a:xfrm>
            <a:off x="7902116" y="4247398"/>
            <a:ext cx="1197764" cy="369332"/>
          </a:xfrm>
          <a:prstGeom prst="rect">
            <a:avLst/>
          </a:prstGeom>
        </p:spPr>
        <p:txBody>
          <a:bodyPr wrap="none">
            <a:spAutoFit/>
          </a:bodyPr>
          <a:lstStyle/>
          <a:p>
            <a:r>
              <a:rPr lang="en-US" altLang="zh-CN" dirty="0" err="1"/>
              <a:t>targetpwd</a:t>
            </a:r>
            <a:endParaRPr lang="zh-CN" altLang="en-US" dirty="0"/>
          </a:p>
        </p:txBody>
      </p:sp>
      <p:cxnSp>
        <p:nvCxnSpPr>
          <p:cNvPr id="27" name="直接箭头连接符 26">
            <a:extLst>
              <a:ext uri="{FF2B5EF4-FFF2-40B4-BE49-F238E27FC236}">
                <a16:creationId xmlns:a16="http://schemas.microsoft.com/office/drawing/2014/main" id="{53A44B20-54EC-486A-8BB8-3588C1BDB03F}"/>
              </a:ext>
            </a:extLst>
          </p:cNvPr>
          <p:cNvCxnSpPr>
            <a:cxnSpLocks/>
          </p:cNvCxnSpPr>
          <p:nvPr/>
        </p:nvCxnSpPr>
        <p:spPr>
          <a:xfrm flipH="1" flipV="1">
            <a:off x="7897445" y="4052819"/>
            <a:ext cx="396856" cy="192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5C5817-D2C0-49FB-9D96-113079392309}"/>
              </a:ext>
            </a:extLst>
          </p:cNvPr>
          <p:cNvCxnSpPr>
            <a:cxnSpLocks/>
          </p:cNvCxnSpPr>
          <p:nvPr/>
        </p:nvCxnSpPr>
        <p:spPr>
          <a:xfrm flipH="1">
            <a:off x="7943587" y="4616730"/>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9ECCD5-2393-4A51-AE86-EED838D1B152}"/>
              </a:ext>
            </a:extLst>
          </p:cNvPr>
          <p:cNvSpPr/>
          <p:nvPr/>
        </p:nvSpPr>
        <p:spPr>
          <a:xfrm>
            <a:off x="5657319" y="1301401"/>
            <a:ext cx="655949" cy="369332"/>
          </a:xfrm>
          <a:prstGeom prst="rect">
            <a:avLst/>
          </a:prstGeom>
        </p:spPr>
        <p:txBody>
          <a:bodyPr wrap="none">
            <a:spAutoFit/>
          </a:bodyPr>
          <a:lstStyle/>
          <a:p>
            <a:r>
              <a:rPr lang="en-US" altLang="zh-CN" dirty="0" err="1"/>
              <a:t>addr</a:t>
            </a:r>
            <a:endParaRPr lang="zh-CN" altLang="en-US" dirty="0"/>
          </a:p>
        </p:txBody>
      </p:sp>
      <p:sp>
        <p:nvSpPr>
          <p:cNvPr id="32" name="矩形 31">
            <a:extLst>
              <a:ext uri="{FF2B5EF4-FFF2-40B4-BE49-F238E27FC236}">
                <a16:creationId xmlns:a16="http://schemas.microsoft.com/office/drawing/2014/main" id="{37012B91-7F80-4251-BC7D-0CD93EAF7068}"/>
              </a:ext>
            </a:extLst>
          </p:cNvPr>
          <p:cNvSpPr/>
          <p:nvPr/>
        </p:nvSpPr>
        <p:spPr>
          <a:xfrm>
            <a:off x="5378397" y="1701228"/>
            <a:ext cx="934871" cy="369332"/>
          </a:xfrm>
          <a:prstGeom prst="rect">
            <a:avLst/>
          </a:prstGeom>
        </p:spPr>
        <p:txBody>
          <a:bodyPr wrap="none">
            <a:spAutoFit/>
          </a:bodyPr>
          <a:lstStyle/>
          <a:p>
            <a:r>
              <a:rPr lang="en-US" altLang="zh-CN" dirty="0"/>
              <a:t>addr+4</a:t>
            </a:r>
            <a:endParaRPr lang="zh-CN" altLang="en-US" dirty="0"/>
          </a:p>
        </p:txBody>
      </p:sp>
      <p:sp>
        <p:nvSpPr>
          <p:cNvPr id="33" name="矩形 32">
            <a:extLst>
              <a:ext uri="{FF2B5EF4-FFF2-40B4-BE49-F238E27FC236}">
                <a16:creationId xmlns:a16="http://schemas.microsoft.com/office/drawing/2014/main" id="{BCE7E7B9-2B85-4604-A148-1C34E80AB7E2}"/>
              </a:ext>
            </a:extLst>
          </p:cNvPr>
          <p:cNvSpPr/>
          <p:nvPr/>
        </p:nvSpPr>
        <p:spPr>
          <a:xfrm>
            <a:off x="5378397" y="2096951"/>
            <a:ext cx="934871" cy="369332"/>
          </a:xfrm>
          <a:prstGeom prst="rect">
            <a:avLst/>
          </a:prstGeom>
        </p:spPr>
        <p:txBody>
          <a:bodyPr wrap="none">
            <a:spAutoFit/>
          </a:bodyPr>
          <a:lstStyle/>
          <a:p>
            <a:r>
              <a:rPr lang="en-US" altLang="zh-CN" dirty="0"/>
              <a:t>addr+8</a:t>
            </a:r>
            <a:endParaRPr lang="zh-CN" altLang="en-US" dirty="0"/>
          </a:p>
        </p:txBody>
      </p:sp>
      <p:sp>
        <p:nvSpPr>
          <p:cNvPr id="34" name="矩形 33">
            <a:extLst>
              <a:ext uri="{FF2B5EF4-FFF2-40B4-BE49-F238E27FC236}">
                <a16:creationId xmlns:a16="http://schemas.microsoft.com/office/drawing/2014/main" id="{0E4A09F2-D3E9-4CEF-9728-DDFA56444A30}"/>
              </a:ext>
            </a:extLst>
          </p:cNvPr>
          <p:cNvSpPr/>
          <p:nvPr/>
        </p:nvSpPr>
        <p:spPr>
          <a:xfrm>
            <a:off x="755576" y="5369631"/>
            <a:ext cx="7673526" cy="14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lumMod val="50000"/>
                    <a:lumOff val="50000"/>
                  </a:schemeClr>
                </a:solidFill>
                <a:latin typeface="+mj-lt"/>
              </a:rPr>
              <a:t>An input larger than 12 Bytes will cause stack overflow in gets(</a:t>
            </a:r>
            <a:r>
              <a:rPr lang="en-US" altLang="zh-CN" dirty="0" err="1">
                <a:solidFill>
                  <a:schemeClr val="tx1">
                    <a:lumMod val="50000"/>
                    <a:lumOff val="50000"/>
                  </a:schemeClr>
                </a:solidFill>
                <a:latin typeface="+mj-lt"/>
              </a:rPr>
              <a:t>pwdstr</a:t>
            </a:r>
            <a:r>
              <a:rPr lang="en-US" altLang="zh-CN" dirty="0">
                <a:solidFill>
                  <a:schemeClr val="tx1">
                    <a:lumMod val="50000"/>
                    <a:lumOff val="50000"/>
                  </a:schemeClr>
                </a:solidFill>
                <a:latin typeface="+mj-lt"/>
              </a:rPr>
              <a:t>) and overwrite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and/or return address. </a:t>
            </a:r>
          </a:p>
          <a:p>
            <a:pPr algn="just"/>
            <a:r>
              <a:rPr lang="en-US" altLang="zh-CN" dirty="0">
                <a:solidFill>
                  <a:schemeClr val="tx1">
                    <a:lumMod val="50000"/>
                    <a:lumOff val="50000"/>
                  </a:schemeClr>
                </a:solidFill>
                <a:latin typeface="+mj-lt"/>
              </a:rPr>
              <a:t>If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is overwritten to be 1, then login is successful.</a:t>
            </a:r>
          </a:p>
          <a:p>
            <a:pPr algn="just"/>
            <a:r>
              <a:rPr lang="en-US" altLang="zh-CN" dirty="0">
                <a:solidFill>
                  <a:schemeClr val="tx1">
                    <a:lumMod val="50000"/>
                    <a:lumOff val="50000"/>
                  </a:schemeClr>
                </a:solidFill>
                <a:latin typeface="+mj-lt"/>
              </a:rPr>
              <a:t>If return address is overwritten to point to malicious code, then control flow jumps to it after main() finishes</a:t>
            </a:r>
            <a:endParaRPr lang="zh-CN" altLang="en-US" dirty="0">
              <a:solidFill>
                <a:schemeClr val="tx1">
                  <a:lumMod val="50000"/>
                  <a:lumOff val="50000"/>
                </a:schemeClr>
              </a:solidFill>
              <a:latin typeface="+mj-lt"/>
            </a:endParaRPr>
          </a:p>
        </p:txBody>
      </p:sp>
      <p:sp>
        <p:nvSpPr>
          <p:cNvPr id="37" name="文本框 36">
            <a:extLst>
              <a:ext uri="{FF2B5EF4-FFF2-40B4-BE49-F238E27FC236}">
                <a16:creationId xmlns:a16="http://schemas.microsoft.com/office/drawing/2014/main" id="{2A602E18-C35A-4E74-90E4-D673B2FC0585}"/>
              </a:ext>
            </a:extLst>
          </p:cNvPr>
          <p:cNvSpPr txBox="1"/>
          <p:nvPr/>
        </p:nvSpPr>
        <p:spPr>
          <a:xfrm>
            <a:off x="5729631" y="404664"/>
            <a:ext cx="2649602" cy="923330"/>
          </a:xfrm>
          <a:prstGeom prst="rect">
            <a:avLst/>
          </a:prstGeom>
          <a:noFill/>
        </p:spPr>
        <p:txBody>
          <a:bodyPr wrap="square" rtlCol="0">
            <a:spAutoFit/>
          </a:bodyPr>
          <a:lstStyle/>
          <a:p>
            <a:r>
              <a:rPr lang="en-US" altLang="zh-CN" dirty="0"/>
              <a:t>System stack (assuming a 32-bit CPU, so each word is 4 Bytes)</a:t>
            </a:r>
            <a:endParaRPr lang="zh-CN" altLang="en-US" dirty="0"/>
          </a:p>
        </p:txBody>
      </p:sp>
      <p:sp>
        <p:nvSpPr>
          <p:cNvPr id="38" name="箭头: 上下 37">
            <a:extLst>
              <a:ext uri="{FF2B5EF4-FFF2-40B4-BE49-F238E27FC236}">
                <a16:creationId xmlns:a16="http://schemas.microsoft.com/office/drawing/2014/main" id="{3827E2D8-3A05-437D-8F5C-833A8615CB6D}"/>
              </a:ext>
            </a:extLst>
          </p:cNvPr>
          <p:cNvSpPr/>
          <p:nvPr/>
        </p:nvSpPr>
        <p:spPr>
          <a:xfrm>
            <a:off x="6969216" y="2452251"/>
            <a:ext cx="362095" cy="1465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FC192E98-7C4D-48C4-BD14-A6E96BA09E64}"/>
              </a:ext>
            </a:extLst>
          </p:cNvPr>
          <p:cNvSpPr/>
          <p:nvPr/>
        </p:nvSpPr>
        <p:spPr>
          <a:xfrm>
            <a:off x="6568784" y="2070561"/>
            <a:ext cx="362095" cy="18473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3240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10887</TotalTime>
  <Words>8038</Words>
  <Application>Microsoft Office PowerPoint</Application>
  <PresentationFormat>全屏显示(4:3)</PresentationFormat>
  <Paragraphs>738</Paragraphs>
  <Slides>25</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Courier</vt:lpstr>
      <vt:lpstr>Courier-Oblique</vt:lpstr>
      <vt:lpstr>Arial</vt:lpstr>
      <vt:lpstr>Century Gothic</vt:lpstr>
      <vt:lpstr>Courier New</vt:lpstr>
      <vt:lpstr>Palatino Linotype</vt:lpstr>
      <vt:lpstr>Times</vt:lpstr>
      <vt:lpstr>Times New Roman</vt:lpstr>
      <vt:lpstr>Wingdings</vt:lpstr>
      <vt:lpstr>Executive</vt:lpstr>
      <vt:lpstr>Chapter 10</vt:lpstr>
      <vt:lpstr>Buffer Overflow</vt:lpstr>
      <vt:lpstr>Buffer Overflow/Buffer Overrun</vt:lpstr>
      <vt:lpstr>Buffer Overflow Concept</vt:lpstr>
      <vt:lpstr>Buffer Overflow Attacks</vt:lpstr>
      <vt:lpstr>Stack Overflows</vt:lpstr>
      <vt:lpstr>A Vulnerable Function</vt:lpstr>
      <vt:lpstr>Stack Overflow Attack</vt:lpstr>
      <vt:lpstr>An Example</vt:lpstr>
      <vt:lpstr>More Vulnerable Programs</vt:lpstr>
      <vt:lpstr>Table 10.2   Some Common Unsafe C Standard Library Routines </vt:lpstr>
      <vt:lpstr>Shell Code</vt:lpstr>
      <vt:lpstr>Stack Overflow Variants</vt:lpstr>
      <vt:lpstr>Buffer Overflow Defenses</vt:lpstr>
      <vt:lpstr>Compile-Time Defenses: Programming Language</vt:lpstr>
      <vt:lpstr>Compile-Time Defenses: Safe Coding Techniques</vt:lpstr>
      <vt:lpstr>Compile-Time Defenses: Language Extensions/Safe Libraries</vt:lpstr>
      <vt:lpstr>Compile-Time Defenses: Stack Protection</vt:lpstr>
      <vt:lpstr>Run-Time Defenses: Executable Address Space Protection</vt:lpstr>
      <vt:lpstr>PowerPoint 演示文稿</vt:lpstr>
      <vt:lpstr>Run-Time Defenses: Guard Pages</vt:lpstr>
      <vt:lpstr>Heap Overflow</vt:lpstr>
      <vt:lpstr>Global Data Overflow</vt:lpstr>
      <vt:lpstr>Integer Overflow Attack</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11 Lecture Overheads</dc:subject>
  <dc:creator>Dr Lawrie Brown</dc:creator>
  <cp:keywords/>
  <dc:description/>
  <cp:lastModifiedBy>Admin</cp:lastModifiedBy>
  <cp:revision>201</cp:revision>
  <dcterms:created xsi:type="dcterms:W3CDTF">2014-09-10T15:34:16Z</dcterms:created>
  <dcterms:modified xsi:type="dcterms:W3CDTF">2019-06-13T02:40:11Z</dcterms:modified>
  <cp:category/>
</cp:coreProperties>
</file>