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413" r:id="rId4"/>
    <p:sldId id="408" r:id="rId5"/>
    <p:sldId id="407" r:id="rId6"/>
    <p:sldId id="409" r:id="rId7"/>
    <p:sldId id="410" r:id="rId8"/>
    <p:sldId id="461" r:id="rId9"/>
    <p:sldId id="437" r:id="rId10"/>
    <p:sldId id="442" r:id="rId11"/>
    <p:sldId id="438" r:id="rId12"/>
    <p:sldId id="462" r:id="rId13"/>
    <p:sldId id="441" r:id="rId14"/>
    <p:sldId id="445" r:id="rId15"/>
    <p:sldId id="412" r:id="rId16"/>
    <p:sldId id="416" r:id="rId17"/>
    <p:sldId id="417" r:id="rId18"/>
    <p:sldId id="460" r:id="rId19"/>
    <p:sldId id="446" r:id="rId20"/>
    <p:sldId id="433" r:id="rId21"/>
    <p:sldId id="419" r:id="rId22"/>
    <p:sldId id="453" r:id="rId23"/>
    <p:sldId id="450" r:id="rId24"/>
    <p:sldId id="454" r:id="rId25"/>
    <p:sldId id="422" r:id="rId26"/>
    <p:sldId id="423" r:id="rId27"/>
    <p:sldId id="431" r:id="rId28"/>
    <p:sldId id="451" r:id="rId29"/>
    <p:sldId id="452" r:id="rId30"/>
    <p:sldId id="426" r:id="rId31"/>
    <p:sldId id="427" r:id="rId32"/>
    <p:sldId id="428" r:id="rId33"/>
    <p:sldId id="429" r:id="rId34"/>
    <p:sldId id="430" r:id="rId35"/>
    <p:sldId id="425" r:id="rId36"/>
    <p:sldId id="432" r:id="rId37"/>
    <p:sldId id="33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413"/>
            <p14:sldId id="408"/>
            <p14:sldId id="407"/>
            <p14:sldId id="409"/>
            <p14:sldId id="410"/>
            <p14:sldId id="461"/>
            <p14:sldId id="437"/>
            <p14:sldId id="442"/>
            <p14:sldId id="438"/>
            <p14:sldId id="462"/>
            <p14:sldId id="441"/>
            <p14:sldId id="445"/>
            <p14:sldId id="412"/>
            <p14:sldId id="416"/>
            <p14:sldId id="417"/>
            <p14:sldId id="460"/>
            <p14:sldId id="446"/>
            <p14:sldId id="433"/>
            <p14:sldId id="419"/>
            <p14:sldId id="453"/>
            <p14:sldId id="450"/>
            <p14:sldId id="454"/>
            <p14:sldId id="422"/>
            <p14:sldId id="423"/>
            <p14:sldId id="431"/>
            <p14:sldId id="451"/>
            <p14:sldId id="452"/>
            <p14:sldId id="426"/>
            <p14:sldId id="427"/>
            <p14:sldId id="428"/>
            <p14:sldId id="429"/>
            <p14:sldId id="430"/>
            <p14:sldId id="425"/>
            <p14:sldId id="4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DD8"/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9240" autoAdjust="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1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pPr/>
              <a:t>2020/5/13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GPU</a:t>
            </a:r>
            <a:r>
              <a:rPr lang="zh-CN" altLang="en-US" dirty="0"/>
              <a:t>在嵌入式系统中的重要作用与广泛普及，本课时介绍</a:t>
            </a:r>
            <a:r>
              <a:rPr lang="en-US" altLang="zh-CN" dirty="0"/>
              <a:t>GPU</a:t>
            </a:r>
            <a:r>
              <a:rPr lang="zh-CN" altLang="en-US" dirty="0"/>
              <a:t>的应用背景，基本概念，</a:t>
            </a:r>
            <a:r>
              <a:rPr lang="en-US" altLang="zh-CN" dirty="0"/>
              <a:t>CUDA</a:t>
            </a:r>
            <a:r>
              <a:rPr lang="zh-CN" altLang="en-US" dirty="0"/>
              <a:t>编程的基本技术。首先通过摩尔定律阐述多核的必要性，并描述</a:t>
            </a:r>
            <a:r>
              <a:rPr lang="en-US" altLang="zh-CN" dirty="0"/>
              <a:t>GPU</a:t>
            </a:r>
            <a:r>
              <a:rPr lang="zh-CN" altLang="en-US" dirty="0"/>
              <a:t>是多核的最典型案例，针对数据并行应用可以比</a:t>
            </a:r>
            <a:r>
              <a:rPr lang="en-US" altLang="zh-CN" dirty="0"/>
              <a:t>CPU</a:t>
            </a:r>
            <a:r>
              <a:rPr lang="zh-CN" altLang="en-US" dirty="0"/>
              <a:t>的性能超出数十倍。然后从体系结构的角度描述</a:t>
            </a:r>
            <a:r>
              <a:rPr lang="en-US" altLang="zh-CN" dirty="0"/>
              <a:t>NVidia</a:t>
            </a:r>
            <a:r>
              <a:rPr lang="zh-CN" altLang="en-US" dirty="0"/>
              <a:t>的一款</a:t>
            </a:r>
            <a:r>
              <a:rPr lang="en-US" altLang="zh-CN" dirty="0"/>
              <a:t>Fermi GPU</a:t>
            </a:r>
            <a:r>
              <a:rPr lang="zh-CN" altLang="en-US" dirty="0"/>
              <a:t>。最后介绍业界应用广泛的</a:t>
            </a:r>
            <a:r>
              <a:rPr lang="en-US" altLang="zh-CN" dirty="0"/>
              <a:t>CUDA</a:t>
            </a:r>
            <a:r>
              <a:rPr lang="zh-CN" altLang="en-US" dirty="0"/>
              <a:t>语言，并用一个简单的矢量加法例子来阐述</a:t>
            </a:r>
            <a:r>
              <a:rPr lang="en-US" altLang="zh-CN" dirty="0"/>
              <a:t>CUDA</a:t>
            </a:r>
            <a:r>
              <a:rPr lang="zh-CN" altLang="en-US" dirty="0"/>
              <a:t>编程的基本概念。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46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SM</a:t>
            </a:r>
            <a:r>
              <a:rPr lang="zh-CN" altLang="en-US" dirty="0"/>
              <a:t>与</a:t>
            </a:r>
            <a:r>
              <a:rPr lang="en-US" altLang="zh-CN" dirty="0"/>
              <a:t>SP</a:t>
            </a:r>
            <a:r>
              <a:rPr lang="zh-CN" altLang="en-US" dirty="0"/>
              <a:t>之间的包含关系，强调其巨大数量的运算核（</a:t>
            </a:r>
            <a:r>
              <a:rPr lang="en-US" altLang="zh-CN" dirty="0"/>
              <a:t>512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8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进一步展示</a:t>
            </a:r>
            <a:r>
              <a:rPr lang="en-US" altLang="zh-CN" dirty="0"/>
              <a:t>Fermi</a:t>
            </a:r>
            <a:r>
              <a:rPr lang="zh-CN" altLang="en-US" dirty="0"/>
              <a:t>芯片的</a:t>
            </a:r>
            <a:r>
              <a:rPr lang="en-US" altLang="zh-CN" dirty="0" err="1"/>
              <a:t>floorplan</a:t>
            </a:r>
            <a:r>
              <a:rPr lang="zh-CN" altLang="en-US" dirty="0"/>
              <a:t>细节，描述计算核与调度器，寄存器与缓存的相对大小。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88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描述用于图形计算与通用计算的几个编程语言。由于</a:t>
            </a:r>
            <a:r>
              <a:rPr lang="en-US" altLang="zh-CN" dirty="0"/>
              <a:t>CUDA</a:t>
            </a:r>
            <a:r>
              <a:rPr lang="zh-CN" altLang="en-US" dirty="0"/>
              <a:t>在业界的广泛应用，我们着重介绍</a:t>
            </a:r>
            <a:r>
              <a:rPr lang="en-US" altLang="zh-CN" dirty="0"/>
              <a:t>CUDA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14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线程的区别，解释</a:t>
            </a:r>
            <a:r>
              <a:rPr lang="en-US" altLang="zh-CN" dirty="0"/>
              <a:t>GPU</a:t>
            </a:r>
            <a:r>
              <a:rPr lang="zh-CN" altLang="en-US" dirty="0"/>
              <a:t>线程的轻量级，使其可以高效率的创建与销毁。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Grid, Block</a:t>
            </a:r>
            <a:r>
              <a:rPr lang="zh-CN" altLang="en-US" dirty="0"/>
              <a:t>与</a:t>
            </a:r>
            <a:r>
              <a:rPr lang="en-US" altLang="zh-CN" dirty="0"/>
              <a:t>Thread</a:t>
            </a:r>
            <a:r>
              <a:rPr lang="zh-CN" altLang="en-US" dirty="0"/>
              <a:t>之间的分层包含关系，以及</a:t>
            </a:r>
            <a:r>
              <a:rPr lang="en-US" altLang="zh-CN" dirty="0"/>
              <a:t>Block Index, Thread Index</a:t>
            </a:r>
            <a:r>
              <a:rPr lang="zh-CN" altLang="en-US" dirty="0"/>
              <a:t>的计算。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95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Fermi</a:t>
            </a:r>
            <a:r>
              <a:rPr lang="zh-CN" altLang="en-US" dirty="0"/>
              <a:t>所特有的</a:t>
            </a:r>
            <a:r>
              <a:rPr lang="en-US" altLang="zh-CN" dirty="0"/>
              <a:t>Dual-Warp</a:t>
            </a:r>
            <a:r>
              <a:rPr lang="zh-CN" altLang="en-US" dirty="0"/>
              <a:t>调度器，与早期版本的</a:t>
            </a:r>
            <a:r>
              <a:rPr lang="en-US" altLang="zh-CN" dirty="0"/>
              <a:t>GPU</a:t>
            </a:r>
            <a:r>
              <a:rPr lang="zh-CN" altLang="en-US" dirty="0"/>
              <a:t>相比，可以进一步提高系统</a:t>
            </a:r>
            <a:r>
              <a:rPr lang="en-US" altLang="zh-CN" dirty="0"/>
              <a:t>throughput.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290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Grid,</a:t>
            </a:r>
            <a:r>
              <a:rPr lang="en-US" altLang="zh-CN" baseline="0" dirty="0"/>
              <a:t> Block</a:t>
            </a:r>
            <a:r>
              <a:rPr lang="zh-CN" altLang="en-US" baseline="0" dirty="0"/>
              <a:t>与</a:t>
            </a:r>
            <a:r>
              <a:rPr lang="en-US" altLang="zh-CN" baseline="0" dirty="0"/>
              <a:t>Thread</a:t>
            </a:r>
            <a:r>
              <a:rPr lang="zh-CN" altLang="en-US" baseline="0" dirty="0"/>
              <a:t>的包含关系。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648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Thread Index</a:t>
            </a:r>
            <a:r>
              <a:rPr lang="zh-CN" altLang="en-US" dirty="0"/>
              <a:t>的计算方法。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3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用一个例子来直观描述</a:t>
            </a:r>
            <a:r>
              <a:rPr lang="en-US" altLang="zh-CN" dirty="0"/>
              <a:t>Block</a:t>
            </a:r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上的执行过程：由硬件资源和</a:t>
            </a:r>
            <a:r>
              <a:rPr lang="en-US" altLang="zh-CN" dirty="0"/>
              <a:t>Block</a:t>
            </a:r>
            <a:r>
              <a:rPr lang="zh-CN" altLang="en-US" dirty="0"/>
              <a:t>大小所决定，在</a:t>
            </a:r>
            <a:r>
              <a:rPr lang="en-US" altLang="zh-CN" dirty="0"/>
              <a:t>GPU</a:t>
            </a:r>
            <a:r>
              <a:rPr lang="zh-CN" altLang="en-US" dirty="0"/>
              <a:t>内部硬件调度器内实现，不受操作系统控制。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06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threads</a:t>
            </a:r>
            <a:r>
              <a:rPr lang="zh-CN" altLang="en-US" baseline="0" dirty="0"/>
              <a:t>的执行过程，与</a:t>
            </a:r>
            <a:r>
              <a:rPr lang="en-US" altLang="zh-CN" baseline="0" dirty="0"/>
              <a:t>CPU</a:t>
            </a:r>
            <a:r>
              <a:rPr lang="zh-CN" altLang="en-US" baseline="0" dirty="0"/>
              <a:t>类似，通过重叠多个线程的计算与内存访问阶段来提高系统</a:t>
            </a:r>
            <a:r>
              <a:rPr lang="en-US" altLang="zh-CN" baseline="0" dirty="0"/>
              <a:t>throughput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23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介绍多核处理器的普及，罗列各大芯片厂商近年来推出的多核芯片产品，并阐述</a:t>
            </a:r>
            <a:r>
              <a:rPr lang="en-US" altLang="zh-CN" dirty="0"/>
              <a:t>GPU</a:t>
            </a:r>
            <a:r>
              <a:rPr lang="zh-CN" altLang="en-US" dirty="0"/>
              <a:t>是</a:t>
            </a:r>
            <a:r>
              <a:rPr lang="zh-CN" altLang="en-US" sz="1200" dirty="0">
                <a:ea typeface="宋体" charset="-122"/>
              </a:rPr>
              <a:t>多核架构的最典型案例</a:t>
            </a:r>
            <a:r>
              <a:rPr lang="en-US" altLang="zh-CN" sz="1200" dirty="0">
                <a:ea typeface="宋体" charset="-122"/>
              </a:rPr>
              <a:t>: </a:t>
            </a:r>
            <a:r>
              <a:rPr lang="zh-CN" altLang="en-US" sz="1200" dirty="0">
                <a:ea typeface="宋体" charset="-122"/>
              </a:rPr>
              <a:t>每个</a:t>
            </a:r>
            <a:r>
              <a:rPr lang="en-US" altLang="zh-CN" sz="1200" dirty="0">
                <a:ea typeface="宋体" charset="-122"/>
              </a:rPr>
              <a:t>GPU</a:t>
            </a:r>
            <a:r>
              <a:rPr lang="zh-CN" altLang="en-US" sz="1200" dirty="0">
                <a:ea typeface="宋体" charset="-122"/>
              </a:rPr>
              <a:t>上有上千个计算核。</a:t>
            </a:r>
            <a:endParaRPr lang="en-US" altLang="zh-CN" sz="12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29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所定义的硬件计算能力概念，不同计算能力决定了</a:t>
            </a:r>
            <a:r>
              <a:rPr lang="en-US" altLang="zh-CN" dirty="0"/>
              <a:t>GPU</a:t>
            </a:r>
            <a:r>
              <a:rPr lang="zh-CN" altLang="en-US" dirty="0"/>
              <a:t>所能支持的线程数量。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4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  <a:r>
              <a:rPr lang="en-US" altLang="zh-CN" dirty="0"/>
              <a:t>CUDA</a:t>
            </a:r>
            <a:r>
              <a:rPr lang="zh-CN" altLang="en-US" dirty="0"/>
              <a:t>的内存模型，包括线程私有内存</a:t>
            </a:r>
            <a:r>
              <a:rPr lang="en-US" altLang="zh-CN" baseline="0" dirty="0"/>
              <a:t>, per-Block</a:t>
            </a:r>
            <a:r>
              <a:rPr lang="zh-CN" altLang="en-US" baseline="0" dirty="0"/>
              <a:t>共享内存，与</a:t>
            </a:r>
            <a:r>
              <a:rPr lang="en-US" altLang="zh-CN" baseline="0" dirty="0"/>
              <a:t>per-application</a:t>
            </a:r>
            <a:r>
              <a:rPr lang="zh-CN" altLang="en-US" baseline="0" dirty="0"/>
              <a:t>全局内存。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66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的内存管理</a:t>
            </a:r>
            <a:r>
              <a:rPr lang="en-US" altLang="zh-CN" dirty="0"/>
              <a:t>API, </a:t>
            </a:r>
            <a:r>
              <a:rPr lang="zh-CN" altLang="en-US" dirty="0"/>
              <a:t>包括</a:t>
            </a:r>
            <a:r>
              <a:rPr lang="en-US" altLang="zh-CN" sz="1200" b="0" dirty="0" err="1"/>
              <a:t>cudaMalloc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，</a:t>
            </a:r>
            <a:r>
              <a:rPr lang="en-US" altLang="zh-CN" sz="1200" b="0" dirty="0" err="1"/>
              <a:t>cudaFree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与</a:t>
            </a:r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37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函数的几个种类，包括</a:t>
            </a:r>
            <a:r>
              <a:rPr lang="en-US" altLang="zh-CN" dirty="0"/>
              <a:t>__device__,</a:t>
            </a:r>
            <a:r>
              <a:rPr lang="en-US" altLang="zh-CN" baseline="0" dirty="0"/>
              <a:t> __global__,</a:t>
            </a:r>
            <a:r>
              <a:rPr lang="zh-CN" altLang="en-US" baseline="0" dirty="0"/>
              <a:t>与</a:t>
            </a:r>
            <a:r>
              <a:rPr lang="en-US" altLang="zh-CN" baseline="0" dirty="0"/>
              <a:t>__host__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238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协同工作的以后计算平台，与典型的</a:t>
            </a:r>
            <a:r>
              <a:rPr lang="en-US" altLang="zh-CN" dirty="0"/>
              <a:t>CPU+GPU</a:t>
            </a:r>
            <a:r>
              <a:rPr lang="zh-CN" altLang="en-US" dirty="0"/>
              <a:t>的执行过程。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85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程序的编译过程。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86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描述矢量加法的基本操作。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323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描述传统的串行</a:t>
            </a:r>
            <a:r>
              <a:rPr lang="en-US" altLang="zh-CN" dirty="0"/>
              <a:t>C</a:t>
            </a:r>
            <a:r>
              <a:rPr lang="zh-CN" altLang="en-US" dirty="0"/>
              <a:t>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412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dirty="0"/>
              <a:t>程序的高层框架，程序的执行顺序，是以</a:t>
            </a:r>
            <a:r>
              <a:rPr lang="en-US" altLang="zh-CN" dirty="0"/>
              <a:t>CPU</a:t>
            </a:r>
            <a:r>
              <a:rPr lang="zh-CN" altLang="en-US" dirty="0"/>
              <a:t>为</a:t>
            </a:r>
            <a:r>
              <a:rPr lang="en-US" altLang="zh-CN" dirty="0"/>
              <a:t>master,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Gpu</a:t>
            </a:r>
            <a:r>
              <a:rPr lang="zh-CN" altLang="en-US" baseline="0" dirty="0"/>
              <a:t>为加速器的执行模型。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38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程序的细节</a:t>
            </a:r>
            <a:r>
              <a:rPr lang="en-US" altLang="zh-CN" dirty="0"/>
              <a:t>:</a:t>
            </a:r>
            <a:r>
              <a:rPr lang="zh-CN" altLang="en-US" dirty="0"/>
              <a:t>通过调用</a:t>
            </a:r>
            <a:r>
              <a:rPr lang="en-US" altLang="zh-CN" dirty="0"/>
              <a:t>CUDA</a:t>
            </a:r>
            <a:r>
              <a:rPr lang="en-US" altLang="zh-CN" baseline="0" dirty="0"/>
              <a:t> API</a:t>
            </a:r>
            <a:r>
              <a:rPr lang="zh-CN" altLang="en-US" baseline="0" dirty="0"/>
              <a:t>在</a:t>
            </a:r>
            <a:r>
              <a:rPr lang="en-US" altLang="zh-CN" baseline="0" dirty="0"/>
              <a:t>GPU</a:t>
            </a:r>
            <a:r>
              <a:rPr lang="zh-CN" altLang="en-US" baseline="0" dirty="0"/>
              <a:t>上分配内存，创建</a:t>
            </a:r>
            <a:r>
              <a:rPr lang="en-US" altLang="zh-CN" baseline="0" dirty="0"/>
              <a:t>3</a:t>
            </a:r>
            <a:r>
              <a:rPr lang="zh-CN" altLang="en-US" baseline="0" dirty="0"/>
              <a:t>个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，并在</a:t>
            </a:r>
            <a:r>
              <a:rPr lang="en-US" altLang="zh-CN" baseline="0" dirty="0"/>
              <a:t>CPU</a:t>
            </a:r>
            <a:r>
              <a:rPr lang="zh-CN" altLang="en-US" baseline="0" dirty="0"/>
              <a:t>上初始化两个输入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CPU vs. GPU</a:t>
            </a:r>
            <a:r>
              <a:rPr lang="zh-CN" altLang="en-US" dirty="0"/>
              <a:t>的性能差别，阐述对于特定应用</a:t>
            </a:r>
            <a:r>
              <a:rPr lang="en-US" altLang="zh-CN" dirty="0"/>
              <a:t>GPU</a:t>
            </a:r>
            <a:r>
              <a:rPr lang="zh-CN" altLang="en-US" dirty="0"/>
              <a:t>的性能优势。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继续描述</a:t>
            </a:r>
            <a:r>
              <a:rPr lang="en-US" altLang="zh-CN" dirty="0"/>
              <a:t>CUDA</a:t>
            </a:r>
            <a:r>
              <a:rPr lang="zh-CN" altLang="en-US" dirty="0"/>
              <a:t>程序：将输入</a:t>
            </a:r>
            <a:r>
              <a:rPr lang="en-US" altLang="zh-CN" dirty="0"/>
              <a:t>a,</a:t>
            </a:r>
            <a:r>
              <a:rPr lang="en-US" altLang="zh-CN" baseline="0" dirty="0"/>
              <a:t> b arrays</a:t>
            </a:r>
            <a:r>
              <a:rPr lang="zh-CN" altLang="en-US" baseline="0" dirty="0"/>
              <a:t>从</a:t>
            </a:r>
            <a:r>
              <a:rPr lang="en-US" altLang="zh-CN" baseline="0" dirty="0"/>
              <a:t>CPU</a:t>
            </a:r>
            <a:r>
              <a:rPr lang="zh-CN" altLang="en-US" dirty="0"/>
              <a:t>内存拷贝到</a:t>
            </a:r>
            <a:r>
              <a:rPr lang="en-US" altLang="zh-CN" dirty="0"/>
              <a:t>GPU</a:t>
            </a:r>
            <a:r>
              <a:rPr lang="zh-CN" altLang="en-US" dirty="0"/>
              <a:t>内存，调用</a:t>
            </a:r>
            <a:r>
              <a:rPr lang="en-US" altLang="zh-CN" dirty="0"/>
              <a:t>Kernel Function</a:t>
            </a:r>
            <a:r>
              <a:rPr lang="zh-CN" altLang="en-US" dirty="0"/>
              <a:t>实际执行矢量加法，然后将结果</a:t>
            </a:r>
            <a:r>
              <a:rPr lang="en-US" altLang="zh-CN" dirty="0"/>
              <a:t>c array</a:t>
            </a:r>
            <a:r>
              <a:rPr lang="zh-CN" altLang="en-US" dirty="0"/>
              <a:t>拷贝回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73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详细阐述</a:t>
            </a:r>
            <a:r>
              <a:rPr lang="en-US" altLang="zh-CN" dirty="0"/>
              <a:t>kernel function add()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212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95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floorplan</a:t>
            </a:r>
            <a:r>
              <a:rPr lang="zh-CN" altLang="en-US" dirty="0"/>
              <a:t>的对比，直观描述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不同的设计理念：</a:t>
            </a:r>
            <a:r>
              <a:rPr lang="en-US" altLang="zh-CN" dirty="0"/>
              <a:t>GPU</a:t>
            </a:r>
            <a:r>
              <a:rPr lang="zh-CN" altLang="en-US" dirty="0"/>
              <a:t>将更多晶体管资源用于运算核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96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Latency-Oriented</a:t>
            </a:r>
            <a:r>
              <a:rPr lang="zh-CN" altLang="en-US" baseline="0" dirty="0"/>
              <a:t>的设计理念，通过配置较大的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与较为复杂的控制逻辑，以及较为复杂强大的运算核，减少计算的</a:t>
            </a:r>
            <a:r>
              <a:rPr lang="en-US" altLang="zh-CN" baseline="0" dirty="0"/>
              <a:t>latency.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10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详细阐述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Throughput-Oriented</a:t>
            </a:r>
            <a:r>
              <a:rPr lang="zh-CN" altLang="en-US" baseline="0" dirty="0"/>
              <a:t>的设计理念，通过配置较小的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与较为简单的控制逻辑，节省出更多的芯片资源用于巨大数量的运算核。</a:t>
            </a:r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1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比较较为高端的</a:t>
            </a:r>
            <a:r>
              <a:rPr lang="en-US" altLang="zh-CN" dirty="0"/>
              <a:t>CPU(Intel </a:t>
            </a:r>
            <a:r>
              <a:rPr lang="en-US" altLang="zh-CN" dirty="0" err="1"/>
              <a:t>Westmere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GPU(NVidia Fermi)</a:t>
            </a:r>
            <a:r>
              <a:rPr lang="zh-CN" altLang="en-US" dirty="0"/>
              <a:t>的参数，阐述</a:t>
            </a:r>
            <a:r>
              <a:rPr lang="en-US" altLang="zh-CN" dirty="0"/>
              <a:t>GPU</a:t>
            </a:r>
            <a:r>
              <a:rPr lang="zh-CN" altLang="en-US" dirty="0"/>
              <a:t>适用于高度并行程序，而</a:t>
            </a:r>
            <a:r>
              <a:rPr lang="en-US" altLang="zh-CN" dirty="0"/>
              <a:t>CPU</a:t>
            </a:r>
            <a:r>
              <a:rPr lang="zh-CN" altLang="en-US" dirty="0"/>
              <a:t>则适用于串行程序。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70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引用一个比喻来描述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所适用的应用场景的差别。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35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阐述</a:t>
            </a:r>
            <a:r>
              <a:rPr lang="en-US" altLang="zh-CN" dirty="0"/>
              <a:t>SISD,</a:t>
            </a:r>
            <a:r>
              <a:rPr lang="en-US" altLang="zh-CN" baseline="0" dirty="0"/>
              <a:t> MIMD</a:t>
            </a:r>
            <a:r>
              <a:rPr lang="zh-CN" altLang="en-US" baseline="0" dirty="0"/>
              <a:t>与</a:t>
            </a:r>
            <a:r>
              <a:rPr lang="en-US" altLang="zh-CN" baseline="0" dirty="0"/>
              <a:t>SIMD</a:t>
            </a:r>
            <a:r>
              <a:rPr lang="zh-CN" altLang="en-US" baseline="0" dirty="0"/>
              <a:t>的区别，并解释</a:t>
            </a:r>
            <a:r>
              <a:rPr lang="en-US" altLang="zh-CN" baseline="0" dirty="0"/>
              <a:t>GPU</a:t>
            </a:r>
            <a:r>
              <a:rPr lang="zh-CN" altLang="en-US" baseline="0" dirty="0"/>
              <a:t>所采用的</a:t>
            </a:r>
            <a:r>
              <a:rPr lang="en-US" altLang="zh-CN" sz="1200" dirty="0"/>
              <a:t>SIMD</a:t>
            </a:r>
            <a:r>
              <a:rPr lang="zh-CN" altLang="en-US" sz="1200" dirty="0"/>
              <a:t>运行模型适用于数据并行的应用，如图形图像，多媒体。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1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5">
                    <a:lumMod val="75000"/>
                  </a:schemeClr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A5A068C-17B5-4809-A7A5-4A1C11DF86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1242" y="1958342"/>
            <a:ext cx="3842162" cy="2941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3" y="1196752"/>
            <a:ext cx="5832648" cy="1728191"/>
          </a:xfrm>
        </p:spPr>
        <p:txBody>
          <a:bodyPr/>
          <a:lstStyle/>
          <a:p>
            <a:r>
              <a:rPr lang="en-US" altLang="zh-CN" b="1" dirty="0">
                <a:effectLst/>
                <a:latin typeface="黑体"/>
                <a:ea typeface="黑体"/>
                <a:cs typeface="黑体"/>
              </a:rPr>
              <a:t>Graphics Processing Units (GPU)</a:t>
            </a:r>
            <a:endParaRPr lang="zh-CN" altLang="en-US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248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ZJU 2020</a:t>
            </a: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SISD, MIMD and SIMD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05022"/>
            <a:ext cx="347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单核</a:t>
            </a:r>
            <a:r>
              <a:rPr lang="en-US" altLang="zh-CN" sz="2000" dirty="0"/>
              <a:t>CPU: SISD </a:t>
            </a:r>
          </a:p>
          <a:p>
            <a:pPr algn="ctr"/>
            <a:r>
              <a:rPr lang="en-US" altLang="zh-CN" sz="2000" dirty="0"/>
              <a:t>(Single-Instruction, Single-Data)</a:t>
            </a:r>
            <a:endParaRPr lang="zh-CN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4359" y="3305022"/>
            <a:ext cx="398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多核</a:t>
            </a:r>
            <a:r>
              <a:rPr lang="en-US" altLang="zh-CN" sz="2000" dirty="0"/>
              <a:t>CPU: MIMD </a:t>
            </a:r>
          </a:p>
          <a:p>
            <a:pPr algn="ctr"/>
            <a:r>
              <a:rPr lang="en-US" altLang="zh-CN" sz="2000" dirty="0"/>
              <a:t>(Multiple-Instruction, multiple-Data)</a:t>
            </a:r>
            <a:endParaRPr lang="zh-CN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43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05" y="4012908"/>
            <a:ext cx="1762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1720" y="5733256"/>
            <a:ext cx="372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Vector Processor: SIMD </a:t>
            </a:r>
          </a:p>
          <a:p>
            <a:pPr algn="ctr"/>
            <a:r>
              <a:rPr lang="en-US" altLang="zh-CN" sz="2000" dirty="0"/>
              <a:t>(Single-Instruction, multiple-Data)</a:t>
            </a:r>
            <a:endParaRPr lang="zh-CN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4CC88-E8D3-4C00-B5EC-236FDA86F872}"/>
              </a:ext>
            </a:extLst>
          </p:cNvPr>
          <p:cNvSpPr txBox="1"/>
          <p:nvPr/>
        </p:nvSpPr>
        <p:spPr>
          <a:xfrm>
            <a:off x="5436096" y="1449176"/>
            <a:ext cx="314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C96F4-5204-4619-9B65-ADEBA2D742E3}"/>
              </a:ext>
            </a:extLst>
          </p:cNvPr>
          <p:cNvSpPr txBox="1"/>
          <p:nvPr/>
        </p:nvSpPr>
        <p:spPr>
          <a:xfrm>
            <a:off x="6300192" y="1449176"/>
            <a:ext cx="314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80278-EED5-43F2-91A9-CF84CE993E25}"/>
              </a:ext>
            </a:extLst>
          </p:cNvPr>
          <p:cNvSpPr txBox="1"/>
          <p:nvPr/>
        </p:nvSpPr>
        <p:spPr>
          <a:xfrm>
            <a:off x="5811811" y="2815094"/>
            <a:ext cx="314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810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6C772-0EDA-4A26-8C52-43A5CD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</a:t>
            </a:r>
            <a:r>
              <a:rPr lang="en-US" altLang="zh-CN" dirty="0" err="1"/>
              <a:t>vs.SIMT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79003-632E-4350-81D6-E2CDF79D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200" dirty="0"/>
              <a:t>SIMD examples</a:t>
            </a:r>
          </a:p>
          <a:p>
            <a:pPr lvl="1"/>
            <a:r>
              <a:rPr lang="en-US" altLang="zh-TW" sz="2200" dirty="0"/>
              <a:t>High level language: </a:t>
            </a:r>
          </a:p>
          <a:p>
            <a:pPr lvl="2"/>
            <a:r>
              <a:rPr lang="en-US" altLang="zh-TW" sz="1900" dirty="0"/>
              <a:t>Template-based vector library in C++</a:t>
            </a:r>
          </a:p>
          <a:p>
            <a:pPr lvl="1"/>
            <a:r>
              <a:rPr lang="en-US" altLang="zh-TW" sz="2200" dirty="0"/>
              <a:t>CPU vector instruction sets: </a:t>
            </a:r>
          </a:p>
          <a:p>
            <a:pPr lvl="2"/>
            <a:r>
              <a:rPr lang="en-US" altLang="zh-TW" sz="1900" dirty="0"/>
              <a:t>x86 SSE or AVX instruction set</a:t>
            </a:r>
          </a:p>
          <a:p>
            <a:pPr lvl="2"/>
            <a:r>
              <a:rPr lang="en-US" altLang="zh-TW" sz="1900" dirty="0"/>
              <a:t>ARM NEON instruction set</a:t>
            </a:r>
          </a:p>
          <a:p>
            <a:pPr lvl="1"/>
            <a:r>
              <a:rPr lang="en-US" altLang="zh-CN" sz="2100" dirty="0"/>
              <a:t>Programmer needs to manually vectorize the code (need to know vector length)</a:t>
            </a:r>
            <a:endParaRPr lang="en-US" altLang="zh-TW" sz="2100" dirty="0"/>
          </a:p>
          <a:p>
            <a:r>
              <a:rPr lang="en-US" altLang="zh-CN" sz="2200" dirty="0"/>
              <a:t>GPU execution model is SIMT (Single-Instruction, Multiple-Threads), or “warp-based SIMD” </a:t>
            </a:r>
          </a:p>
          <a:p>
            <a:pPr lvl="1"/>
            <a:r>
              <a:rPr lang="en-US" altLang="zh-CN" sz="1900" dirty="0"/>
              <a:t>A warp consists of multiple scalar threads that execute in a SIMD manner (i.e., same instruction executed by all threads)</a:t>
            </a:r>
          </a:p>
          <a:p>
            <a:pPr lvl="1"/>
            <a:r>
              <a:rPr lang="en-US" altLang="zh-CN" sz="1900" dirty="0"/>
              <a:t>Different warps execute different instructions</a:t>
            </a:r>
          </a:p>
          <a:p>
            <a:pPr lvl="1"/>
            <a:r>
              <a:rPr lang="en-US" altLang="zh-CN" sz="2000" dirty="0"/>
              <a:t>Programmer does not need to know vector length</a:t>
            </a:r>
          </a:p>
          <a:p>
            <a:r>
              <a:rPr lang="en-US" altLang="zh-CN" sz="2400" dirty="0"/>
              <a:t>SIMD and SIMT are suitable for data-parallel applications, e.g., graphics, multimedia, scientific computing, machine learning…</a:t>
            </a:r>
          </a:p>
          <a:p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77814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Fermi </a:t>
            </a:r>
            <a:r>
              <a:rPr lang="en-US" altLang="zh-CN" dirty="0" err="1"/>
              <a:t>Archiecture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29" y="1196752"/>
            <a:ext cx="6547271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4" y="2875235"/>
            <a:ext cx="176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48043" y="5978909"/>
            <a:ext cx="28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Streaming Multiprocessor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595383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GPU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2CBD0-E384-4004-AD01-28FCED2EBC0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354" y="2656159"/>
            <a:ext cx="2238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Floorplan of NVidia Fermi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7"/>
            <a:ext cx="3024336" cy="4913085"/>
          </a:xfrm>
        </p:spPr>
        <p:txBody>
          <a:bodyPr>
            <a:normAutofit lnSpcReduction="10000"/>
          </a:bodyPr>
          <a:lstStyle/>
          <a:p>
            <a:r>
              <a:rPr lang="en-US" altLang="zh-CN" b="0" dirty="0"/>
              <a:t>Fermi’s 16 SM are positioned around a common L2 cache.</a:t>
            </a:r>
          </a:p>
          <a:p>
            <a:r>
              <a:rPr lang="en-US" altLang="zh-CN" b="0" dirty="0"/>
              <a:t>Each SM is a vertical rectangular strip that contain </a:t>
            </a:r>
          </a:p>
          <a:p>
            <a:pPr lvl="1"/>
            <a:r>
              <a:rPr lang="en-US" altLang="zh-CN" b="0" dirty="0"/>
              <a:t>orange portion (scheduler and dispatch), </a:t>
            </a:r>
          </a:p>
          <a:p>
            <a:pPr lvl="1"/>
            <a:r>
              <a:rPr lang="en-US" altLang="zh-CN" b="0" dirty="0"/>
              <a:t>green portion (execution units),</a:t>
            </a:r>
          </a:p>
          <a:p>
            <a:pPr lvl="1"/>
            <a:r>
              <a:rPr lang="en-US" altLang="zh-CN" b="0" dirty="0"/>
              <a:t>light blue portions (register file and L1 cache).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29" y="1466424"/>
            <a:ext cx="6086530" cy="4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36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编程语言：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用于图形计算</a:t>
            </a:r>
            <a:r>
              <a:rPr lang="en-US" altLang="zh-CN" dirty="0"/>
              <a:t>:  DirectX, OpenGL</a:t>
            </a:r>
          </a:p>
          <a:p>
            <a:r>
              <a:rPr lang="zh-CN" altLang="en-US" dirty="0"/>
              <a:t>用于通用计算：</a:t>
            </a:r>
            <a:r>
              <a:rPr lang="en-US" altLang="zh-CN" dirty="0"/>
              <a:t>CUDA, </a:t>
            </a:r>
            <a:r>
              <a:rPr lang="en-US" altLang="zh-CN" dirty="0" err="1"/>
              <a:t>OpenCL</a:t>
            </a:r>
            <a:r>
              <a:rPr lang="en-US" altLang="zh-CN" dirty="0"/>
              <a:t>, C++ AMP</a:t>
            </a:r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（</a:t>
            </a:r>
            <a:r>
              <a:rPr lang="en-US" altLang="zh-CN" dirty="0"/>
              <a:t>Compute Unified Device Architecture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显卡厂商</a:t>
            </a:r>
            <a:r>
              <a:rPr lang="en-US" altLang="zh-CN" dirty="0"/>
              <a:t>NVidia</a:t>
            </a:r>
            <a:r>
              <a:rPr lang="zh-CN" altLang="en-US" dirty="0"/>
              <a:t>于</a:t>
            </a:r>
            <a:r>
              <a:rPr lang="en-US" altLang="zh-CN" dirty="0"/>
              <a:t>2007</a:t>
            </a:r>
            <a:r>
              <a:rPr lang="zh-CN" altLang="en-US" dirty="0"/>
              <a:t>年推出</a:t>
            </a:r>
            <a:r>
              <a:rPr lang="en-US" altLang="zh-CN" dirty="0"/>
              <a:t>, </a:t>
            </a:r>
            <a:r>
              <a:rPr lang="zh-CN" altLang="en-US" dirty="0"/>
              <a:t>应用广泛，但局限于</a:t>
            </a:r>
            <a:r>
              <a:rPr lang="en-US" altLang="zh-CN" dirty="0" err="1"/>
              <a:t>Nvidia</a:t>
            </a:r>
            <a:r>
              <a:rPr lang="en-US" altLang="zh-CN" dirty="0"/>
              <a:t> GPU</a:t>
            </a:r>
          </a:p>
          <a:p>
            <a:pPr lvl="1"/>
            <a:r>
              <a:rPr lang="en-US" altLang="zh-CN" dirty="0" err="1"/>
              <a:t>OpenCL</a:t>
            </a:r>
            <a:r>
              <a:rPr lang="en-US" altLang="zh-CN" dirty="0"/>
              <a:t> (Open Computing Language) : </a:t>
            </a:r>
            <a:r>
              <a:rPr lang="zh-CN" altLang="en-US" dirty="0"/>
              <a:t>跨平台的异构编程框架</a:t>
            </a:r>
            <a:r>
              <a:rPr lang="en-US" altLang="zh-CN" dirty="0"/>
              <a:t>,</a:t>
            </a:r>
            <a:r>
              <a:rPr lang="zh-CN" altLang="en-US" dirty="0"/>
              <a:t> 由</a:t>
            </a:r>
            <a:r>
              <a:rPr lang="en-US" altLang="zh-CN" dirty="0"/>
              <a:t>Apple</a:t>
            </a:r>
            <a:r>
              <a:rPr lang="zh-CN" altLang="en-US" dirty="0"/>
              <a:t>领衔并联合</a:t>
            </a:r>
            <a:r>
              <a:rPr lang="en-US" altLang="zh-CN" dirty="0" err="1"/>
              <a:t>Nvidia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，</a:t>
            </a:r>
            <a:r>
              <a:rPr lang="en-US" altLang="zh-CN" dirty="0"/>
              <a:t>IBM</a:t>
            </a:r>
            <a:r>
              <a:rPr lang="zh-CN" altLang="en-US" dirty="0"/>
              <a:t>，</a:t>
            </a:r>
            <a:r>
              <a:rPr lang="en-US" altLang="zh-CN" dirty="0"/>
              <a:t>Intel</a:t>
            </a:r>
            <a:r>
              <a:rPr lang="zh-CN" altLang="en-US" dirty="0"/>
              <a:t>等众多厂商于</a:t>
            </a:r>
            <a:r>
              <a:rPr lang="en-US" altLang="zh-CN" dirty="0"/>
              <a:t>2008</a:t>
            </a:r>
            <a:r>
              <a:rPr lang="zh-CN" altLang="en-US" dirty="0"/>
              <a:t>年共同推出的一个开放标准， 由非营利性组织</a:t>
            </a:r>
            <a:r>
              <a:rPr lang="en-US" altLang="zh-CN" dirty="0" err="1"/>
              <a:t>Khronos</a:t>
            </a:r>
            <a:r>
              <a:rPr lang="en-US" altLang="zh-CN" dirty="0"/>
              <a:t> Group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en-US" altLang="zh-CN" dirty="0"/>
              <a:t>C++ AMP: </a:t>
            </a:r>
            <a:r>
              <a:rPr lang="zh-CN" altLang="en-US" dirty="0"/>
              <a:t>源于微软的</a:t>
            </a:r>
            <a:r>
              <a:rPr lang="en-US" altLang="zh-CN" dirty="0"/>
              <a:t>C++</a:t>
            </a:r>
            <a:r>
              <a:rPr lang="zh-CN" altLang="en-US" dirty="0"/>
              <a:t>扩展，与微软产品结合紧密</a:t>
            </a:r>
            <a:endParaRPr lang="en-US" altLang="zh-CN" dirty="0"/>
          </a:p>
          <a:p>
            <a:r>
              <a:rPr lang="zh-CN" altLang="en-US" dirty="0"/>
              <a:t>我们主要介绍</a:t>
            </a:r>
            <a:r>
              <a:rPr lang="en-US" altLang="zh-CN" dirty="0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10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Kernels and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线程的创建，运行与销毁开销很小，比</a:t>
            </a:r>
            <a:r>
              <a:rPr lang="en-US" altLang="zh-CN" dirty="0"/>
              <a:t>CPU</a:t>
            </a:r>
            <a:r>
              <a:rPr lang="zh-CN" altLang="en-US" dirty="0"/>
              <a:t>线程更加轻量级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需要数千个线程来达到最高效率</a:t>
            </a:r>
            <a:r>
              <a:rPr lang="en-US" altLang="zh-CN" dirty="0"/>
              <a:t>, </a:t>
            </a:r>
            <a:r>
              <a:rPr lang="zh-CN" altLang="en-US" dirty="0"/>
              <a:t>远远超出</a:t>
            </a:r>
            <a:r>
              <a:rPr lang="en-US" altLang="zh-CN" dirty="0"/>
              <a:t>CPU</a:t>
            </a:r>
            <a:r>
              <a:rPr lang="zh-CN" altLang="en-US" dirty="0"/>
              <a:t>上运行的典型线程个数</a:t>
            </a:r>
            <a:endParaRPr lang="en-US" altLang="zh-CN" dirty="0"/>
          </a:p>
          <a:p>
            <a:r>
              <a:rPr lang="zh-CN" altLang="en-US" dirty="0"/>
              <a:t>一个应用的数据并行部分实现为一个计算</a:t>
            </a:r>
            <a:r>
              <a:rPr lang="en-US" altLang="zh-CN" dirty="0"/>
              <a:t>kernel</a:t>
            </a:r>
            <a:r>
              <a:rPr lang="zh-CN" altLang="en-US" dirty="0"/>
              <a:t>，由多个线程执行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55E564-5534-4725-92A7-474294EC1E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1963" y="1772816"/>
            <a:ext cx="4183226" cy="4158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340768"/>
            <a:ext cx="4968552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一个应用可以包含一个或多个</a:t>
            </a:r>
            <a:r>
              <a:rPr lang="en-US" altLang="zh-CN" dirty="0"/>
              <a:t>thread grid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thread grid</a:t>
            </a:r>
            <a:r>
              <a:rPr lang="zh-CN" altLang="en-US" dirty="0"/>
              <a:t>可以包含一个或多个</a:t>
            </a:r>
            <a:r>
              <a:rPr lang="en-US" altLang="zh-CN" dirty="0"/>
              <a:t>thread block; </a:t>
            </a:r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包含一个或多个</a:t>
            </a:r>
            <a:r>
              <a:rPr lang="en-US" altLang="zh-CN" dirty="0"/>
              <a:t>threads</a:t>
            </a:r>
            <a:r>
              <a:rPr lang="zh-CN" altLang="en-US" dirty="0"/>
              <a:t>（线程）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有一个独特的</a:t>
            </a:r>
            <a:r>
              <a:rPr lang="en-US" altLang="zh-CN" dirty="0"/>
              <a:t>block index; </a:t>
            </a:r>
            <a:r>
              <a:rPr lang="zh-CN" altLang="en-US" dirty="0"/>
              <a:t>可以是</a:t>
            </a:r>
            <a:r>
              <a:rPr lang="en-US" altLang="zh-CN" dirty="0"/>
              <a:t>1D, 2D, or 3D 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</a:t>
            </a:r>
            <a:r>
              <a:rPr lang="zh-CN" altLang="en-US" dirty="0"/>
              <a:t>有一个独特的</a:t>
            </a:r>
            <a:r>
              <a:rPr lang="en-US" altLang="zh-CN" dirty="0"/>
              <a:t>thread index, </a:t>
            </a:r>
            <a:r>
              <a:rPr lang="zh-CN" altLang="en-US" dirty="0"/>
              <a:t>可以是</a:t>
            </a:r>
            <a:r>
              <a:rPr lang="en-US" altLang="zh-CN" dirty="0"/>
              <a:t>1D, 2D, or 3D</a:t>
            </a:r>
            <a:r>
              <a:rPr lang="zh-CN" altLang="en-US" dirty="0"/>
              <a:t>；用于计算内存地址与作出控制流决定</a:t>
            </a:r>
            <a:endParaRPr lang="en-US" altLang="zh-CN" dirty="0"/>
          </a:p>
          <a:p>
            <a:r>
              <a:rPr lang="zh-CN" altLang="en-US" dirty="0"/>
              <a:t>同一</a:t>
            </a:r>
            <a:r>
              <a:rPr lang="en-US" altLang="zh-CN" dirty="0"/>
              <a:t>block</a:t>
            </a:r>
            <a:r>
              <a:rPr lang="zh-CN" altLang="en-US" dirty="0"/>
              <a:t>内部的线程可以通过共享内存交互；不同</a:t>
            </a:r>
            <a:r>
              <a:rPr lang="en-US" altLang="zh-CN" dirty="0"/>
              <a:t>block</a:t>
            </a:r>
            <a:r>
              <a:rPr lang="zh-CN" altLang="en-US" dirty="0"/>
              <a:t>的线程之间必须是独立的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4149080"/>
            <a:ext cx="561662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3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9CC3-156F-4A69-8374-1691EBF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40FDC-B356-4D49-9CB5-7443E5DF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7363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thread block consists of warps,</a:t>
            </a:r>
            <a:r>
              <a:rPr lang="zh-CN" altLang="en-US" sz="2400" dirty="0"/>
              <a:t> </a:t>
            </a:r>
            <a:r>
              <a:rPr lang="en-US" altLang="zh-CN" sz="2400" dirty="0"/>
              <a:t>each consisting of 32 threads </a:t>
            </a:r>
          </a:p>
          <a:p>
            <a:r>
              <a:rPr lang="en-US" altLang="zh-CN" sz="2400" dirty="0"/>
              <a:t>A warp is executed in parallel (SIMT, Single-Instruction, Multiple-Threads) on an SM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B0A6D-6C02-4D0D-9D4A-0BD7E77B31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77072"/>
            <a:ext cx="76305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9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Dual-Warp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2590702" cy="48245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SM</a:t>
            </a:r>
            <a:r>
              <a:rPr lang="zh-CN" altLang="en-US" dirty="0"/>
              <a:t>包含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Warp Scheduler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Instruction Dispatch Unit, </a:t>
            </a:r>
            <a:r>
              <a:rPr lang="zh-CN" altLang="en-US" dirty="0"/>
              <a:t>可以同时执行两个</a:t>
            </a:r>
            <a:r>
              <a:rPr lang="en-US" altLang="zh-CN" dirty="0"/>
              <a:t>warps</a:t>
            </a:r>
          </a:p>
          <a:p>
            <a:r>
              <a:rPr lang="zh-CN" altLang="en-US" dirty="0"/>
              <a:t>每个核上同时执行多个</a:t>
            </a:r>
            <a:r>
              <a:rPr lang="en-US" altLang="zh-CN" dirty="0"/>
              <a:t>warps, </a:t>
            </a:r>
            <a:r>
              <a:rPr lang="zh-CN" altLang="en-US" dirty="0"/>
              <a:t>在硬件层面频繁切换 </a:t>
            </a:r>
            <a:r>
              <a:rPr lang="en-US" altLang="zh-CN" dirty="0"/>
              <a:t>(</a:t>
            </a:r>
            <a:r>
              <a:rPr lang="zh-CN" altLang="en-US" dirty="0"/>
              <a:t>而非</a:t>
            </a:r>
            <a:r>
              <a:rPr lang="en-US" altLang="zh-CN" dirty="0"/>
              <a:t>OS</a:t>
            </a:r>
            <a:r>
              <a:rPr lang="zh-CN" altLang="en-US" dirty="0"/>
              <a:t>层面的线程切换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06" y="1628800"/>
            <a:ext cx="60042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0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690864" cy="4824536"/>
          </a:xfrm>
        </p:spPr>
        <p:txBody>
          <a:bodyPr/>
          <a:lstStyle/>
          <a:p>
            <a:r>
              <a:rPr lang="zh-CN" altLang="en-US" dirty="0"/>
              <a:t>右图中的</a:t>
            </a:r>
            <a:r>
              <a:rPr lang="en-US" altLang="zh-CN" dirty="0"/>
              <a:t>thread grid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2x3=6</a:t>
            </a:r>
            <a:r>
              <a:rPr lang="zh-CN" altLang="en-US" dirty="0"/>
              <a:t>个</a:t>
            </a:r>
            <a:r>
              <a:rPr lang="en-US" altLang="zh-CN" dirty="0"/>
              <a:t>thread blocks; block index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≤2, 0≤ j ≤ 1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3x4=12</a:t>
            </a:r>
            <a:r>
              <a:rPr lang="zh-CN" altLang="en-US" dirty="0"/>
              <a:t>个</a:t>
            </a:r>
            <a:r>
              <a:rPr lang="en-US" altLang="zh-CN" dirty="0"/>
              <a:t>threads; thread index 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 3, 0≤ j ≤ 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268760"/>
            <a:ext cx="41243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多核的普及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单核的主频局限于</a:t>
            </a:r>
            <a:r>
              <a:rPr lang="en-US" altLang="zh-CN" dirty="0"/>
              <a:t>4GHz</a:t>
            </a:r>
            <a:r>
              <a:rPr lang="zh-CN" altLang="en-US" dirty="0"/>
              <a:t>以下，由于功耗，散热与内存墙等问题</a:t>
            </a:r>
            <a:endParaRPr lang="en-US" altLang="zh-CN" dirty="0"/>
          </a:p>
          <a:p>
            <a:r>
              <a:rPr lang="zh-CN" altLang="en-US" dirty="0"/>
              <a:t>多核</a:t>
            </a:r>
            <a:r>
              <a:rPr lang="en-US" altLang="zh-CN" dirty="0"/>
              <a:t>CPU</a:t>
            </a:r>
            <a:r>
              <a:rPr lang="zh-CN" altLang="en-US" dirty="0"/>
              <a:t>架构逐渐得到普及</a:t>
            </a:r>
            <a:endParaRPr lang="en-US" altLang="zh-CN" dirty="0"/>
          </a:p>
          <a:p>
            <a:pPr lvl="1"/>
            <a:r>
              <a:rPr lang="it-IT" altLang="zh-CN" sz="2000" dirty="0">
                <a:ea typeface="宋体" charset="-122"/>
              </a:rPr>
              <a:t>Intel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Core2, Itanium, Xeon: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AMD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Opteron, Athlon 64 X2, Phenom: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IBM-Toshiba-Sony Cell processor: 8 cores (PSX3)</a:t>
            </a:r>
          </a:p>
          <a:p>
            <a:pPr lvl="1"/>
            <a:r>
              <a:rPr lang="it-IT" altLang="zh-CN" sz="2000" dirty="0">
                <a:ea typeface="宋体" charset="-122"/>
              </a:rPr>
              <a:t>ARM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MPCore: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Sun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Niagara UltraSPARC: 8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Tilera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TILE64: 64-core</a:t>
            </a:r>
          </a:p>
          <a:p>
            <a:pPr lvl="1"/>
            <a:r>
              <a:rPr lang="it-IT" altLang="zh-CN" sz="2000" dirty="0">
                <a:ea typeface="宋体" charset="-122"/>
              </a:rPr>
              <a:t>Nios II: x soft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TI, Freescale, Atmel, Broadcom,Picochip (picoArray up to 300 DSP cores), ... </a:t>
            </a:r>
          </a:p>
          <a:p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是多核架构的典型案例</a:t>
            </a:r>
            <a:r>
              <a:rPr lang="en-US" altLang="zh-CN" sz="2100" dirty="0">
                <a:ea typeface="宋体" charset="-122"/>
              </a:rPr>
              <a:t>: </a:t>
            </a:r>
            <a:r>
              <a:rPr lang="zh-CN" altLang="en-US" sz="2100" dirty="0">
                <a:ea typeface="宋体" charset="-122"/>
              </a:rPr>
              <a:t>每个</a:t>
            </a:r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上有上万个核</a:t>
            </a:r>
            <a:endParaRPr lang="en-US" altLang="zh-CN" sz="21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96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Index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2016224"/>
          </a:xfrm>
        </p:spPr>
        <p:txBody>
          <a:bodyPr>
            <a:normAutofit/>
          </a:bodyPr>
          <a:lstStyle/>
          <a:p>
            <a:r>
              <a:rPr lang="zh-CN" altLang="en-US" dirty="0"/>
              <a:t>假设有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thread blocks</a:t>
            </a:r>
            <a:r>
              <a:rPr lang="zh-CN" altLang="en-US" dirty="0"/>
              <a:t>，每个包含</a:t>
            </a:r>
            <a:r>
              <a:rPr lang="en-US" altLang="zh-CN" dirty="0"/>
              <a:t>256</a:t>
            </a:r>
            <a:r>
              <a:rPr lang="zh-CN" altLang="en-US" dirty="0"/>
              <a:t>个线程；每个线程的</a:t>
            </a:r>
            <a:r>
              <a:rPr lang="en-US" altLang="zh-CN" dirty="0"/>
              <a:t>thread index</a:t>
            </a:r>
            <a:r>
              <a:rPr lang="zh-CN" altLang="en-US" dirty="0"/>
              <a:t>计算公式为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blockIdx.x</a:t>
            </a:r>
            <a:r>
              <a:rPr lang="en-US" altLang="zh-CN" dirty="0"/>
              <a:t>* </a:t>
            </a:r>
            <a:r>
              <a:rPr lang="en-US" altLang="zh-CN" dirty="0" err="1"/>
              <a:t>blockDim.x</a:t>
            </a:r>
            <a:r>
              <a:rPr lang="en-US" altLang="zh-CN" dirty="0"/>
              <a:t>+ </a:t>
            </a:r>
            <a:r>
              <a:rPr lang="en-US" altLang="zh-CN" dirty="0" err="1"/>
              <a:t>threadIdx.x</a:t>
            </a:r>
            <a:r>
              <a:rPr lang="en-US" altLang="zh-CN" dirty="0"/>
              <a:t>; Thread Block 0</a:t>
            </a:r>
            <a:r>
              <a:rPr lang="zh-CN" altLang="en-US" dirty="0"/>
              <a:t>包含</a:t>
            </a:r>
            <a:r>
              <a:rPr lang="en-US" altLang="zh-CN" dirty="0"/>
              <a:t>thread index 0…255; Thread Block 1</a:t>
            </a:r>
            <a:r>
              <a:rPr lang="zh-CN" altLang="en-US" dirty="0"/>
              <a:t>包含</a:t>
            </a:r>
            <a:r>
              <a:rPr lang="en-US" altLang="zh-CN" dirty="0"/>
              <a:t>thread index 256…511; Thread Block 2</a:t>
            </a:r>
            <a:r>
              <a:rPr lang="zh-CN" altLang="en-US" dirty="0"/>
              <a:t>包含</a:t>
            </a:r>
            <a:r>
              <a:rPr lang="en-US" altLang="zh-CN" dirty="0"/>
              <a:t>thread index 512…767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35360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51920" y="3257188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550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Blocks</a:t>
            </a:r>
            <a:r>
              <a:rPr lang="zh-CN" altLang="en-US" dirty="0"/>
              <a:t>在一个</a:t>
            </a:r>
            <a:r>
              <a:rPr lang="en-US" altLang="zh-CN" dirty="0"/>
              <a:t>SM</a:t>
            </a:r>
            <a:r>
              <a:rPr lang="zh-CN" altLang="en-US" dirty="0"/>
              <a:t>上的执行过程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3526"/>
            <a:ext cx="8623908" cy="885794"/>
          </a:xfrm>
        </p:spPr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内部的硬件调度器执行</a:t>
            </a:r>
            <a:r>
              <a:rPr lang="en-US" altLang="zh-CN" dirty="0"/>
              <a:t>thread block</a:t>
            </a:r>
            <a:r>
              <a:rPr lang="zh-CN" altLang="en-US" dirty="0"/>
              <a:t>调度算法</a:t>
            </a:r>
            <a:endParaRPr lang="en-US" altLang="zh-C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5"/>
            <a:ext cx="26193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" y="3734066"/>
            <a:ext cx="2584323" cy="149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763836" y="1412775"/>
            <a:ext cx="2974725" cy="1680782"/>
            <a:chOff x="2763836" y="1412775"/>
            <a:chExt cx="2974725" cy="1680782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522" y="1412775"/>
              <a:ext cx="2594039" cy="168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2763836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2160" y="1412775"/>
            <a:ext cx="3068948" cy="1690497"/>
            <a:chOff x="6012160" y="1412775"/>
            <a:chExt cx="3068948" cy="1690497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412775"/>
              <a:ext cx="2564892" cy="1690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右箭头 10"/>
            <p:cNvSpPr/>
            <p:nvPr/>
          </p:nvSpPr>
          <p:spPr>
            <a:xfrm>
              <a:off x="6012160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1800" y="3734066"/>
            <a:ext cx="3071767" cy="1685639"/>
            <a:chOff x="2771800" y="3734066"/>
            <a:chExt cx="3071767" cy="1685639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244" y="3734066"/>
              <a:ext cx="2584323" cy="1685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右箭头 11"/>
            <p:cNvSpPr/>
            <p:nvPr/>
          </p:nvSpPr>
          <p:spPr>
            <a:xfrm>
              <a:off x="2771800" y="4334571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2160" y="4005064"/>
            <a:ext cx="1538757" cy="1418463"/>
            <a:chOff x="6012160" y="4005064"/>
            <a:chExt cx="1538757" cy="1418463"/>
          </a:xfrm>
        </p:grpSpPr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005064"/>
              <a:ext cx="1034701" cy="14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右箭头 12"/>
            <p:cNvSpPr/>
            <p:nvPr/>
          </p:nvSpPr>
          <p:spPr>
            <a:xfrm>
              <a:off x="6012160" y="4281318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7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Threads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2602632" cy="4824536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类似，通过重叠并发运行的不同线程的计算与内存访问阶段来提高</a:t>
            </a:r>
            <a:r>
              <a:rPr lang="en-US" altLang="zh-CN" dirty="0"/>
              <a:t>throughput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58007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72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硬件计算能力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</a:t>
            </a:r>
            <a:r>
              <a:rPr lang="zh-CN" altLang="en-US" dirty="0"/>
              <a:t>可以并发运行在同一</a:t>
            </a:r>
            <a:r>
              <a:rPr lang="en-US" altLang="zh-CN" dirty="0"/>
              <a:t>SM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不同的硬件</a:t>
            </a:r>
            <a:r>
              <a:rPr lang="en-US" altLang="zh-CN" dirty="0"/>
              <a:t>compute capability</a:t>
            </a:r>
            <a:r>
              <a:rPr lang="zh-CN" altLang="en-US" dirty="0"/>
              <a:t>决定了线程数量的限制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40968"/>
            <a:ext cx="9108504" cy="269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50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内存模型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143000"/>
            <a:ext cx="8973021" cy="271804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SM 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1"/>
            <a:r>
              <a:rPr lang="en-US" altLang="zh-CN" dirty="0"/>
              <a:t>Very small, i.e., 10s of </a:t>
            </a:r>
            <a:r>
              <a:rPr lang="en-US" altLang="zh-CN" dirty="0" err="1"/>
              <a:t>Kb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Programmer chooses whether to use memory as HW-managed L1 cache  or SW-managed Scratchpad Memory (SPM)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板级共享</a:t>
            </a:r>
            <a:endParaRPr lang="en-US" altLang="zh-CN" dirty="0"/>
          </a:p>
          <a:p>
            <a:pPr lvl="1"/>
            <a:r>
              <a:rPr lang="en-US" altLang="zh-CN" dirty="0"/>
              <a:t>L2 cache (100s of </a:t>
            </a:r>
            <a:r>
              <a:rPr lang="en-US" altLang="zh-CN" dirty="0" err="1"/>
              <a:t>Kb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Global memory (DRAM): unified address space addressable by pointers to virtual addresses</a:t>
            </a:r>
          </a:p>
          <a:p>
            <a:r>
              <a:rPr lang="en-US" altLang="zh-CN" dirty="0"/>
              <a:t>Host code can</a:t>
            </a:r>
          </a:p>
          <a:p>
            <a:pPr lvl="1"/>
            <a:r>
              <a:rPr lang="en-US" altLang="zh-CN" dirty="0"/>
              <a:t>Transfer data between host memory and device global memory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B1E88-2B10-40A7-981A-57156AD9B8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6472" y="3810670"/>
            <a:ext cx="5220073" cy="25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CUDA Device Memory Management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0" dirty="0" err="1"/>
              <a:t>cudaMalloc</a:t>
            </a:r>
            <a:r>
              <a:rPr lang="en-US" altLang="zh-CN" sz="2400" b="0" dirty="0"/>
              <a:t>()</a:t>
            </a:r>
          </a:p>
          <a:p>
            <a:pPr lvl="1"/>
            <a:r>
              <a:rPr lang="en-US" altLang="zh-CN" b="0" dirty="0"/>
              <a:t>Allocates object in the device global memory</a:t>
            </a:r>
          </a:p>
          <a:p>
            <a:pPr lvl="1"/>
            <a:r>
              <a:rPr lang="en-US" altLang="zh-CN" sz="2000" dirty="0"/>
              <a:t>Two parameters:	</a:t>
            </a:r>
          </a:p>
          <a:p>
            <a:pPr lvl="2"/>
            <a:r>
              <a:rPr lang="en-US" altLang="zh-CN" b="1" dirty="0"/>
              <a:t>Address of a pointe</a:t>
            </a:r>
            <a:r>
              <a:rPr lang="en-US" altLang="zh-CN" dirty="0"/>
              <a:t>r to the allocated object</a:t>
            </a:r>
          </a:p>
          <a:p>
            <a:pPr lvl="2"/>
            <a:r>
              <a:rPr lang="en-US" altLang="zh-CN" b="1" dirty="0"/>
              <a:t>Size of </a:t>
            </a:r>
            <a:r>
              <a:rPr lang="en-US" altLang="zh-CN" dirty="0"/>
              <a:t>allocated object in terms of bytes</a:t>
            </a:r>
          </a:p>
          <a:p>
            <a:r>
              <a:rPr lang="en-US" altLang="zh-CN" sz="2200" b="0" dirty="0" err="1"/>
              <a:t>cudaFree</a:t>
            </a:r>
            <a:r>
              <a:rPr lang="en-US" altLang="zh-CN" sz="2200" b="0" dirty="0"/>
              <a:t>()</a:t>
            </a:r>
          </a:p>
          <a:p>
            <a:pPr lvl="1"/>
            <a:r>
              <a:rPr lang="en-US" altLang="zh-CN" dirty="0"/>
              <a:t>Frees object from device global memory</a:t>
            </a:r>
          </a:p>
          <a:p>
            <a:pPr lvl="1"/>
            <a:r>
              <a:rPr lang="en-US" altLang="zh-CN" dirty="0"/>
              <a:t>One parameter:</a:t>
            </a:r>
          </a:p>
          <a:p>
            <a:pPr lvl="2"/>
            <a:r>
              <a:rPr lang="en-US" altLang="zh-CN" sz="1400" b="1" dirty="0"/>
              <a:t>Pointer </a:t>
            </a:r>
            <a:r>
              <a:rPr lang="en-US" altLang="zh-CN" sz="1400" dirty="0"/>
              <a:t>to freed object </a:t>
            </a:r>
          </a:p>
          <a:p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</a:p>
          <a:p>
            <a:pPr lvl="1"/>
            <a:r>
              <a:rPr lang="en-US" altLang="zh-CN" b="0" dirty="0"/>
              <a:t>Memory data transfer</a:t>
            </a:r>
          </a:p>
          <a:p>
            <a:pPr lvl="1"/>
            <a:r>
              <a:rPr lang="en-US" altLang="zh-CN" dirty="0"/>
              <a:t>Four parameters</a:t>
            </a:r>
          </a:p>
          <a:p>
            <a:pPr lvl="2"/>
            <a:r>
              <a:rPr lang="en-US" altLang="zh-CN" dirty="0"/>
              <a:t>Pointer to destination </a:t>
            </a:r>
          </a:p>
          <a:p>
            <a:pPr lvl="2"/>
            <a:r>
              <a:rPr lang="en-US" altLang="zh-CN" dirty="0"/>
              <a:t>Pointer to source</a:t>
            </a:r>
          </a:p>
          <a:p>
            <a:pPr lvl="2"/>
            <a:r>
              <a:rPr lang="en-US" altLang="zh-CN" dirty="0"/>
              <a:t>Number of bytes copied</a:t>
            </a:r>
          </a:p>
          <a:p>
            <a:pPr lvl="2"/>
            <a:r>
              <a:rPr lang="en-US" altLang="zh-CN" dirty="0"/>
              <a:t>Type of transfer</a:t>
            </a:r>
            <a:r>
              <a:rPr lang="zh-CN" altLang="en-US" dirty="0"/>
              <a:t>：</a:t>
            </a:r>
            <a:r>
              <a:rPr lang="en-US" altLang="zh-CN" dirty="0"/>
              <a:t>Host-to-Host</a:t>
            </a:r>
            <a:r>
              <a:rPr lang="zh-CN" altLang="en-US" dirty="0"/>
              <a:t>；</a:t>
            </a:r>
            <a:r>
              <a:rPr lang="en-US" altLang="zh-CN" dirty="0"/>
              <a:t>Host-to-Device</a:t>
            </a:r>
            <a:r>
              <a:rPr lang="zh-CN" altLang="en-US" dirty="0"/>
              <a:t>；</a:t>
            </a:r>
            <a:r>
              <a:rPr lang="en-US" altLang="zh-CN" dirty="0"/>
              <a:t>Device-to-Host</a:t>
            </a:r>
            <a:r>
              <a:rPr lang="zh-CN" altLang="en-US" dirty="0"/>
              <a:t>；</a:t>
            </a:r>
            <a:r>
              <a:rPr lang="en-US" altLang="zh-CN" dirty="0"/>
              <a:t>Device-to-Device</a:t>
            </a:r>
          </a:p>
          <a:p>
            <a:r>
              <a:rPr lang="en-US" altLang="zh-CN" b="0" dirty="0"/>
              <a:t>(Host=CPU, Device = GPU)</a:t>
            </a:r>
            <a:endParaRPr lang="zh-CN" altLang="en-US" b="0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50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Function 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60092"/>
            <a:ext cx="8229600" cy="2605211"/>
          </a:xfrm>
        </p:spPr>
        <p:txBody>
          <a:bodyPr/>
          <a:lstStyle/>
          <a:p>
            <a:r>
              <a:rPr lang="en-US" altLang="zh-CN" b="0" dirty="0"/>
              <a:t>__global__ defines a kernel function</a:t>
            </a:r>
          </a:p>
          <a:p>
            <a:pPr lvl="1"/>
            <a:r>
              <a:rPr lang="en-US" altLang="zh-CN" dirty="0"/>
              <a:t>Kernel here refers to “computation kernel”, not “OS kernel”.</a:t>
            </a:r>
            <a:endParaRPr lang="en-US" altLang="zh-CN" b="0" dirty="0"/>
          </a:p>
          <a:p>
            <a:r>
              <a:rPr lang="en-US" altLang="zh-CN" b="0" dirty="0"/>
              <a:t>A kernel function must return void</a:t>
            </a: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8077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4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结合的异构计算平台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443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通常协同工作来实现一个应用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用于执行程序的串行部分；</a:t>
            </a:r>
            <a:r>
              <a:rPr lang="en-US" altLang="zh-CN" dirty="0"/>
              <a:t>GPU</a:t>
            </a:r>
            <a:r>
              <a:rPr lang="zh-CN" altLang="en-US" dirty="0"/>
              <a:t>用于执行程序的并行部分</a:t>
            </a:r>
            <a:endParaRPr lang="en-US" altLang="zh-CN" dirty="0"/>
          </a:p>
          <a:p>
            <a:r>
              <a:rPr lang="zh-CN" altLang="en-US" dirty="0"/>
              <a:t>异构计算：硬件平台由不同类型指令集和体系架构的计算单元所组成，包括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/>
              <a:t>ASIC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计算属于一种异构计算。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3287345"/>
            <a:ext cx="3088779" cy="28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245" y="341389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7016" y="4060437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52245" y="478205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7016" y="550213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57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程序的编译过程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91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0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应用案例：矢量加法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array a, b</a:t>
            </a:r>
            <a:r>
              <a:rPr lang="zh-CN" altLang="en-US" dirty="0"/>
              <a:t>相加并赋值给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77" y="1844824"/>
            <a:ext cx="6829640" cy="435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CPU vs. GPU </a:t>
            </a:r>
            <a:r>
              <a:rPr lang="zh-CN" altLang="en-US" dirty="0"/>
              <a:t>每秒浮点操作数</a:t>
            </a:r>
            <a:r>
              <a:rPr lang="en-US" altLang="zh-CN" dirty="0"/>
              <a:t>(GLOP/s)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480720" cy="49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6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CPU C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/>
              <a:t>// Compute vector sum c = </a:t>
            </a:r>
            <a:r>
              <a:rPr lang="en-US" altLang="zh-CN" b="0" dirty="0" err="1"/>
              <a:t>a+b</a:t>
            </a:r>
            <a:endParaRPr lang="en-US" altLang="zh-CN" b="0" dirty="0"/>
          </a:p>
          <a:p>
            <a:r>
              <a:rPr lang="en-US" altLang="zh-CN" b="0" dirty="0"/>
              <a:t>void Add(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</a:t>
            </a:r>
          </a:p>
          <a:p>
            <a:r>
              <a:rPr lang="en-US" altLang="zh-CN" b="0" dirty="0"/>
              <a:t>{</a:t>
            </a:r>
          </a:p>
          <a:p>
            <a:r>
              <a:rPr lang="nn-NO" altLang="zh-CN" b="0" dirty="0"/>
              <a:t>for (i = 0, i &lt; N, i++)</a:t>
            </a:r>
          </a:p>
          <a:p>
            <a:r>
              <a:rPr lang="en-US" altLang="zh-CN" b="0" dirty="0"/>
              <a:t>c[</a:t>
            </a:r>
            <a:r>
              <a:rPr lang="en-US" altLang="zh-CN" b="0" dirty="0" err="1"/>
              <a:t>i</a:t>
            </a:r>
            <a:r>
              <a:rPr lang="en-US" altLang="zh-CN" b="0" dirty="0"/>
              <a:t>] = a[</a:t>
            </a:r>
            <a:r>
              <a:rPr lang="en-US" altLang="zh-CN" b="0" dirty="0" err="1"/>
              <a:t>i</a:t>
            </a:r>
            <a:r>
              <a:rPr lang="en-US" altLang="zh-CN" b="0" dirty="0"/>
              <a:t>] + b[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r>
              <a:rPr lang="en-US" altLang="zh-CN" b="0" dirty="0"/>
              <a:t>}</a:t>
            </a:r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//Declare arrays a, b and c</a:t>
            </a:r>
            <a:endParaRPr lang="zh-CN" altLang="en-US" b="0" dirty="0"/>
          </a:p>
          <a:p>
            <a:r>
              <a:rPr lang="en-US" altLang="zh-CN" b="0" dirty="0"/>
              <a:t>Add(a, b, c, N);</a:t>
            </a:r>
          </a:p>
          <a:p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245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8245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void </a:t>
            </a:r>
            <a:r>
              <a:rPr lang="en-US" altLang="zh-CN" b="0" dirty="0" err="1"/>
              <a:t>vecAdd</a:t>
            </a:r>
            <a:r>
              <a:rPr lang="en-US" altLang="zh-CN" b="0" dirty="0"/>
              <a:t>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 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1. // Allocate device memory for a, b, c</a:t>
            </a:r>
          </a:p>
          <a:p>
            <a:r>
              <a:rPr lang="en-US" altLang="zh-CN" b="0" dirty="0"/>
              <a:t>// copy a and b to device memory </a:t>
            </a:r>
          </a:p>
          <a:p>
            <a:r>
              <a:rPr lang="en-US" altLang="zh-CN" b="0" dirty="0"/>
              <a:t>2. // Kernel launch code –to let GPU perform the actual vector addition</a:t>
            </a:r>
          </a:p>
          <a:p>
            <a:r>
              <a:rPr lang="en-US" altLang="zh-CN" b="0" dirty="0"/>
              <a:t>3. // copy c from the device memory</a:t>
            </a:r>
          </a:p>
          <a:p>
            <a:r>
              <a:rPr lang="en-US" altLang="zh-CN" b="0" dirty="0"/>
              <a:t>// Free device memory for a, b, c</a:t>
            </a:r>
          </a:p>
          <a:p>
            <a:r>
              <a:rPr lang="en-US" altLang="zh-CN" b="0" dirty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37" y="1484784"/>
            <a:ext cx="448507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5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223"/>
            <a:ext cx="7117035" cy="51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5523232" y="2564904"/>
            <a:ext cx="2664296" cy="648072"/>
          </a:xfrm>
          <a:prstGeom prst="wedgeRectCallout">
            <a:avLst>
              <a:gd name="adj1" fmla="val -67963"/>
              <a:gd name="adj2" fmla="val 128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上创建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arrays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523232" y="4797152"/>
            <a:ext cx="2664296" cy="1008112"/>
          </a:xfrm>
          <a:prstGeom prst="wedgeRectCallout">
            <a:avLst>
              <a:gd name="adj1" fmla="val -95207"/>
              <a:gd name="adj2" fmla="val 208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CPU</a:t>
            </a:r>
            <a:r>
              <a:rPr lang="zh-CN" altLang="en-US" sz="2000" dirty="0"/>
              <a:t>上初始化</a:t>
            </a:r>
            <a:r>
              <a:rPr lang="en-US" altLang="zh-CN" sz="2000" dirty="0"/>
              <a:t>arrays a </a:t>
            </a:r>
            <a:r>
              <a:rPr lang="zh-CN" altLang="en-US" sz="2000" dirty="0"/>
              <a:t>与 </a:t>
            </a:r>
            <a:r>
              <a:rPr lang="en-US" altLang="zh-CN" sz="2000" dirty="0"/>
              <a:t>b </a:t>
            </a:r>
            <a:r>
              <a:rPr lang="zh-CN" altLang="en-US" sz="2000" dirty="0"/>
              <a:t>（也可以在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上初始化）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425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4693"/>
            <a:ext cx="6508955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372200" y="1685938"/>
            <a:ext cx="2664296" cy="1152128"/>
          </a:xfrm>
          <a:prstGeom prst="wedgeRectCallout">
            <a:avLst>
              <a:gd name="adj1" fmla="val -106883"/>
              <a:gd name="adj2" fmla="val -42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Add&lt;&lt;&lt;N,1&gt;&gt;&gt;: kernel launch: </a:t>
            </a:r>
            <a:r>
              <a:rPr lang="zh-CN" altLang="en-US" sz="2000" dirty="0"/>
              <a:t>创建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1D thread block, </a:t>
            </a:r>
            <a:r>
              <a:rPr lang="zh-CN" altLang="en-US" sz="2000" dirty="0"/>
              <a:t>每个包含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个线程</a:t>
            </a:r>
            <a:endParaRPr lang="en-US" altLang="zh-CN" sz="2000" dirty="0"/>
          </a:p>
        </p:txBody>
      </p:sp>
      <p:sp>
        <p:nvSpPr>
          <p:cNvPr id="7" name="矩形标注 6"/>
          <p:cNvSpPr/>
          <p:nvPr/>
        </p:nvSpPr>
        <p:spPr>
          <a:xfrm>
            <a:off x="6372200" y="3064782"/>
            <a:ext cx="2664296" cy="1008112"/>
          </a:xfrm>
          <a:prstGeom prst="wedgeRectCallout">
            <a:avLst>
              <a:gd name="adj1" fmla="val -94146"/>
              <a:gd name="adj2" fmla="val -55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 c</a:t>
            </a:r>
            <a:r>
              <a:rPr lang="zh-CN" altLang="en-US" sz="2000" dirty="0"/>
              <a:t>从</a:t>
            </a:r>
            <a:r>
              <a:rPr lang="en-US" altLang="zh-CN" sz="2000" dirty="0"/>
              <a:t>GPU</a:t>
            </a:r>
            <a:r>
              <a:rPr lang="zh-CN" altLang="en-US" sz="2000" dirty="0"/>
              <a:t>拷贝回到</a:t>
            </a:r>
            <a:r>
              <a:rPr lang="en-US" altLang="zh-CN" sz="2000" dirty="0"/>
              <a:t> CPU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479704" y="4693"/>
            <a:ext cx="2664296" cy="1008112"/>
          </a:xfrm>
          <a:prstGeom prst="wedgeRectCallout">
            <a:avLst>
              <a:gd name="adj1" fmla="val -63010"/>
              <a:gd name="adj2" fmla="val -10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arrays 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从</a:t>
            </a:r>
            <a:r>
              <a:rPr lang="en-US" altLang="zh-CN" sz="2000" dirty="0"/>
              <a:t>CPU</a:t>
            </a:r>
            <a:r>
              <a:rPr lang="zh-CN" altLang="en-US" sz="2000" dirty="0"/>
              <a:t>拷贝到</a:t>
            </a:r>
            <a:r>
              <a:rPr lang="en-US" altLang="zh-CN" sz="2000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1994424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add()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44812"/>
            <a:ext cx="8291264" cy="282049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__global__ prefix </a:t>
            </a:r>
            <a:r>
              <a:rPr lang="zh-CN" altLang="en-US" b="0" dirty="0"/>
              <a:t>表明</a:t>
            </a:r>
            <a:r>
              <a:rPr lang="en-US" altLang="zh-CN" b="0" dirty="0"/>
              <a:t>add()</a:t>
            </a:r>
            <a:r>
              <a:rPr lang="zh-CN" altLang="en-US" b="0" dirty="0"/>
              <a:t>是一个</a:t>
            </a:r>
            <a:r>
              <a:rPr lang="en-US" altLang="zh-CN" b="0" dirty="0"/>
              <a:t>device function, </a:t>
            </a:r>
            <a:r>
              <a:rPr lang="zh-CN" altLang="en-US" b="0" dirty="0"/>
              <a:t>在</a:t>
            </a:r>
            <a:r>
              <a:rPr lang="en-US" altLang="zh-CN" b="0" dirty="0"/>
              <a:t> GPU</a:t>
            </a:r>
            <a:r>
              <a:rPr lang="zh-CN" altLang="en-US" b="0" dirty="0"/>
              <a:t>上执行</a:t>
            </a:r>
            <a:endParaRPr lang="en-US" altLang="zh-CN" b="0" dirty="0"/>
          </a:p>
          <a:p>
            <a:r>
              <a:rPr lang="zh-CN" altLang="en-US" b="0" dirty="0"/>
              <a:t>由于每个</a:t>
            </a:r>
            <a:r>
              <a:rPr lang="en-US" altLang="zh-CN" b="0" dirty="0"/>
              <a:t>1D thread block</a:t>
            </a:r>
            <a:r>
              <a:rPr lang="zh-CN" altLang="en-US" b="0" dirty="0"/>
              <a:t>仅包含一个线程，</a:t>
            </a:r>
            <a:r>
              <a:rPr lang="en-US" altLang="zh-CN" b="0" dirty="0"/>
              <a:t>thread index</a:t>
            </a:r>
            <a:r>
              <a:rPr lang="zh-CN" altLang="en-US" b="0" dirty="0"/>
              <a:t>的计算公式成为</a:t>
            </a:r>
            <a:r>
              <a:rPr lang="en-US" altLang="zh-CN" b="0" dirty="0" err="1"/>
              <a:t>i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en-US" altLang="zh-CN" b="0" dirty="0"/>
              <a:t>* </a:t>
            </a:r>
            <a:r>
              <a:rPr lang="en-US" altLang="zh-CN" b="0" dirty="0" err="1"/>
              <a:t>blockDim.x</a:t>
            </a:r>
            <a:r>
              <a:rPr lang="en-US" altLang="zh-CN" b="0" dirty="0"/>
              <a:t>+ </a:t>
            </a:r>
            <a:r>
              <a:rPr lang="en-US" altLang="zh-CN" b="0" dirty="0" err="1"/>
              <a:t>threadIdx.x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zh-CN" altLang="en-US" b="0" dirty="0"/>
              <a:t>*</a:t>
            </a:r>
            <a:r>
              <a:rPr lang="en-US" altLang="zh-CN" b="0" dirty="0"/>
              <a:t>1+0= </a:t>
            </a:r>
            <a:r>
              <a:rPr lang="en-US" altLang="zh-CN" b="0" dirty="0" err="1"/>
              <a:t>blockIdx.x</a:t>
            </a:r>
            <a:endParaRPr lang="en-US" altLang="zh-CN" b="0" dirty="0"/>
          </a:p>
          <a:p>
            <a:r>
              <a:rPr lang="zh-CN" altLang="en-US" b="0" dirty="0"/>
              <a:t>每个线程负责计算一个</a:t>
            </a:r>
            <a:r>
              <a:rPr lang="en-US" altLang="zh-CN" b="0" dirty="0"/>
              <a:t>array index</a:t>
            </a:r>
            <a:r>
              <a:rPr lang="zh-CN" altLang="en-US" b="0" dirty="0"/>
              <a:t>的加法，因此</a:t>
            </a:r>
            <a:r>
              <a:rPr lang="en-US" altLang="zh-CN" b="0" dirty="0" err="1"/>
              <a:t>tid</a:t>
            </a:r>
            <a:r>
              <a:rPr lang="zh-CN" altLang="en-US" b="0" dirty="0"/>
              <a:t>的范围也就是</a:t>
            </a:r>
            <a:r>
              <a:rPr lang="en-US" altLang="zh-CN" b="0" dirty="0"/>
              <a:t>array index</a:t>
            </a:r>
            <a:r>
              <a:rPr lang="zh-CN" altLang="en-US" b="0" dirty="0"/>
              <a:t>的范围 </a:t>
            </a:r>
            <a:r>
              <a:rPr lang="en-US" altLang="zh-CN" b="0" dirty="0"/>
              <a:t>[0…N-1]</a:t>
            </a:r>
          </a:p>
          <a:p>
            <a:r>
              <a:rPr lang="en-US" altLang="zh-CN" b="0" dirty="0"/>
              <a:t>If (</a:t>
            </a:r>
            <a:r>
              <a:rPr lang="en-US" altLang="zh-CN" b="0" dirty="0" err="1"/>
              <a:t>tid</a:t>
            </a:r>
            <a:r>
              <a:rPr lang="en-US" altLang="zh-CN" b="0" dirty="0"/>
              <a:t> &lt; N) </a:t>
            </a:r>
            <a:r>
              <a:rPr lang="zh-CN" altLang="en-US" b="0" dirty="0"/>
              <a:t>在本例子中其实并不必要，永远为</a:t>
            </a:r>
            <a:r>
              <a:rPr lang="en-US" altLang="zh-CN" b="0" dirty="0"/>
              <a:t>true, </a:t>
            </a:r>
            <a:r>
              <a:rPr lang="zh-CN" altLang="en-US" b="0" dirty="0"/>
              <a:t>但是为了代码重用的安全性，保守性的加入这个</a:t>
            </a:r>
            <a:r>
              <a:rPr lang="en-US" altLang="zh-CN" b="0" dirty="0"/>
              <a:t>condition check</a:t>
            </a:r>
            <a:endParaRPr lang="zh-CN" altLang="en-US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0" y="1331362"/>
            <a:ext cx="8470707" cy="200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block/thread</a:t>
            </a:r>
            <a:r>
              <a:rPr lang="zh-CN" altLang="en-US" dirty="0"/>
              <a:t>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2961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通过具体化描述几个</a:t>
            </a:r>
            <a:r>
              <a:rPr lang="en-US" altLang="zh-CN" dirty="0"/>
              <a:t>thread</a:t>
            </a:r>
            <a:r>
              <a:rPr lang="zh-CN" altLang="en-US" dirty="0"/>
              <a:t>的代码细节，阐述</a:t>
            </a:r>
            <a:r>
              <a:rPr lang="en-US" altLang="zh-CN" dirty="0"/>
              <a:t>Thread Index</a:t>
            </a:r>
            <a:r>
              <a:rPr lang="zh-CN" altLang="en-US" dirty="0"/>
              <a:t>在</a:t>
            </a:r>
            <a:r>
              <a:rPr lang="en-US" altLang="zh-CN" dirty="0"/>
              <a:t>CUDA</a:t>
            </a:r>
            <a:r>
              <a:rPr lang="zh-CN" altLang="en-US" dirty="0"/>
              <a:t>编程中所起到的重要作用。</a:t>
            </a:r>
          </a:p>
          <a:p>
            <a:r>
              <a:rPr lang="zh-CN" altLang="en-US" dirty="0"/>
              <a:t>多个线程，每个线程有不同的</a:t>
            </a:r>
            <a:r>
              <a:rPr lang="en-US" altLang="zh-CN" dirty="0" err="1"/>
              <a:t>tid</a:t>
            </a:r>
            <a:r>
              <a:rPr lang="en-US" altLang="zh-CN" dirty="0"/>
              <a:t>, </a:t>
            </a:r>
            <a:r>
              <a:rPr lang="zh-CN" altLang="en-US" dirty="0"/>
              <a:t>因此针对不同的</a:t>
            </a:r>
            <a:r>
              <a:rPr lang="en-US" altLang="zh-CN" dirty="0" err="1"/>
              <a:t>a,b,c</a:t>
            </a:r>
            <a:r>
              <a:rPr lang="en-US" altLang="zh-CN" dirty="0"/>
              <a:t> array element</a:t>
            </a:r>
            <a:r>
              <a:rPr lang="zh-CN" altLang="en-US" dirty="0"/>
              <a:t>进行运算，相互之间没有依赖关系。如果可用的硬件核足够多，可以并行执行，大大提高性能。</a:t>
            </a:r>
            <a:r>
              <a:rPr lang="en-US" altLang="zh-CN" dirty="0"/>
              <a:t>(</a:t>
            </a:r>
            <a:r>
              <a:rPr lang="zh-CN" altLang="en-US" dirty="0"/>
              <a:t>如果可用的硬件核不足，那么还是串行执行。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82" y="2550347"/>
            <a:ext cx="5906836" cy="38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49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017867" cy="4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 </a:t>
            </a:r>
            <a:r>
              <a:rPr lang="zh-CN" altLang="en-US" dirty="0"/>
              <a:t>体系架构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91830"/>
            <a:ext cx="8229600" cy="1473473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将更多</a:t>
            </a:r>
            <a:r>
              <a:rPr lang="zh-CN" altLang="en-US" dirty="0">
                <a:ea typeface="宋体" charset="-122"/>
              </a:rPr>
              <a:t>半导体</a:t>
            </a:r>
            <a:r>
              <a:rPr lang="zh-CN" altLang="en-US" dirty="0"/>
              <a:t>资源用于运算核（</a:t>
            </a:r>
            <a:r>
              <a:rPr lang="en-US" altLang="zh-CN" dirty="0"/>
              <a:t>ALU)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64877" cy="349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7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CPU: Latency-Oriented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896544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较大</a:t>
            </a:r>
            <a:endParaRPr lang="en-US" altLang="zh-CN" dirty="0"/>
          </a:p>
          <a:p>
            <a:pPr lvl="1"/>
            <a:r>
              <a:rPr lang="zh-CN" altLang="en-US" dirty="0"/>
              <a:t>用于隐藏内存访问延迟</a:t>
            </a:r>
            <a:endParaRPr lang="en-US" altLang="zh-CN" dirty="0"/>
          </a:p>
          <a:p>
            <a:r>
              <a:rPr lang="zh-CN" altLang="en-US" dirty="0"/>
              <a:t>控制逻辑较为复杂</a:t>
            </a:r>
            <a:endParaRPr lang="en-US" altLang="zh-CN" dirty="0"/>
          </a:p>
          <a:p>
            <a:pPr lvl="1"/>
            <a:r>
              <a:rPr lang="en-US" altLang="zh-CN" dirty="0"/>
              <a:t>Branch prediction logic </a:t>
            </a:r>
            <a:r>
              <a:rPr lang="zh-CN" altLang="en-US" dirty="0"/>
              <a:t>用于减少分支导致的延迟</a:t>
            </a:r>
            <a:endParaRPr lang="en-US" altLang="zh-CN" dirty="0"/>
          </a:p>
          <a:p>
            <a:pPr lvl="1"/>
            <a:r>
              <a:rPr lang="en-US" altLang="zh-CN" dirty="0"/>
              <a:t>Data forwarding logic </a:t>
            </a:r>
            <a:r>
              <a:rPr lang="zh-CN" altLang="en-US" dirty="0"/>
              <a:t>用于减少流水线数据延迟</a:t>
            </a:r>
            <a:endParaRPr lang="en-US" altLang="zh-CN" dirty="0"/>
          </a:p>
          <a:p>
            <a:r>
              <a:rPr lang="zh-CN" altLang="en-US" dirty="0"/>
              <a:t>运算核较为复杂强大，个数较少</a:t>
            </a:r>
            <a:endParaRPr lang="en-US" altLang="zh-CN" dirty="0"/>
          </a:p>
          <a:p>
            <a:pPr lvl="1"/>
            <a:r>
              <a:rPr lang="zh-CN" altLang="en-US" dirty="0"/>
              <a:t>用于减少运算延迟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51" y="2348880"/>
            <a:ext cx="320804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：</a:t>
            </a:r>
            <a:r>
              <a:rPr lang="en-US" altLang="zh-CN" dirty="0"/>
              <a:t>Throughput-Oriented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968552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较小</a:t>
            </a:r>
            <a:endParaRPr lang="en-US" altLang="zh-CN" dirty="0"/>
          </a:p>
          <a:p>
            <a:r>
              <a:rPr lang="zh-CN" altLang="en-US" dirty="0"/>
              <a:t>控制逻辑较为简单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branch prediction logic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data forwarding logic</a:t>
            </a:r>
          </a:p>
          <a:p>
            <a:r>
              <a:rPr lang="zh-CN" altLang="en-US" dirty="0"/>
              <a:t>运算核较为简单，但个数很多</a:t>
            </a:r>
            <a:endParaRPr lang="en-US" altLang="zh-CN" dirty="0"/>
          </a:p>
          <a:p>
            <a:pPr lvl="1"/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</a:p>
          <a:p>
            <a:pPr lvl="1"/>
            <a:r>
              <a:rPr lang="zh-CN" altLang="en-US" dirty="0"/>
              <a:t>需要巨大数量的线程来容忍内存延迟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060848"/>
            <a:ext cx="3462807" cy="311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0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84119-A0CD-4BD0-95B0-3EC457EA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Low Latency </a:t>
            </a:r>
            <a:r>
              <a:rPr lang="en-US" altLang="zh-CN" dirty="0" err="1"/>
              <a:t>vs.High</a:t>
            </a:r>
            <a:r>
              <a:rPr lang="en-US" altLang="zh-CN" dirty="0"/>
              <a:t> 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2FE37-5805-427F-A652-0E2F28A3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" y="1340768"/>
            <a:ext cx="8966528" cy="4824536"/>
          </a:xfrm>
        </p:spPr>
        <p:txBody>
          <a:bodyPr>
            <a:normAutofit/>
          </a:bodyPr>
          <a:lstStyle/>
          <a:p>
            <a:r>
              <a:rPr lang="en-US" altLang="zh-CN" dirty="0"/>
              <a:t>CPU architecture aims to minimize latency within each thread </a:t>
            </a:r>
          </a:p>
          <a:p>
            <a:r>
              <a:rPr lang="en-US" altLang="zh-CN" dirty="0"/>
              <a:t>GPU architecture aims to maximize throughput by overlapping memory access and computation phases among multiple warps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B443B-2541-4001-9E0B-F8BFDEB421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8" y="2780928"/>
            <a:ext cx="9055264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2AF97-A0C4-41BC-8975-D6E986B025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5117432"/>
            <a:ext cx="2376264" cy="13493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6B22AE-2D88-4B42-B23B-88B51A9E66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750" y="5117432"/>
            <a:ext cx="2546578" cy="14799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9F1697-5F75-40B5-AB09-F47B917700A2}"/>
              </a:ext>
            </a:extLst>
          </p:cNvPr>
          <p:cNvSpPr txBox="1"/>
          <p:nvPr/>
        </p:nvSpPr>
        <p:spPr>
          <a:xfrm>
            <a:off x="4111994" y="5596498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904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Westmere</a:t>
            </a:r>
            <a:r>
              <a:rPr lang="en-US" altLang="zh-CN" dirty="0"/>
              <a:t> CPU vs. NVidia Fermi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84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9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你耕地的时候，是选择用两头强壮的牛（双核</a:t>
            </a:r>
            <a:r>
              <a:rPr lang="en-US" altLang="zh-CN" dirty="0"/>
              <a:t>CPU</a:t>
            </a:r>
            <a:r>
              <a:rPr lang="zh-CN" altLang="en-US" dirty="0"/>
              <a:t>），还是</a:t>
            </a:r>
            <a:r>
              <a:rPr lang="en-US" altLang="zh-CN" dirty="0"/>
              <a:t>1024</a:t>
            </a:r>
            <a:r>
              <a:rPr lang="zh-CN" altLang="en-US" dirty="0"/>
              <a:t>只鸡 （</a:t>
            </a:r>
            <a:r>
              <a:rPr lang="en-US" altLang="zh-CN" dirty="0"/>
              <a:t>GPU</a:t>
            </a:r>
            <a:r>
              <a:rPr lang="zh-CN" altLang="en-US" dirty="0"/>
              <a:t>）？</a:t>
            </a:r>
            <a:r>
              <a:rPr lang="en-US" altLang="zh-CN" dirty="0"/>
              <a:t>-- Seymour Gray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879039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8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3444</Words>
  <Application>Microsoft Office PowerPoint</Application>
  <PresentationFormat>On-screen Show (4:3)</PresentationFormat>
  <Paragraphs>254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楷体_GB2312</vt:lpstr>
      <vt:lpstr>微软雅黑</vt:lpstr>
      <vt:lpstr>黑体</vt:lpstr>
      <vt:lpstr>华文细黑</vt:lpstr>
      <vt:lpstr>Arial</vt:lpstr>
      <vt:lpstr>Calibri</vt:lpstr>
      <vt:lpstr>Times New Roman</vt:lpstr>
      <vt:lpstr>Wingdings</vt:lpstr>
      <vt:lpstr>Office 主题</vt:lpstr>
      <vt:lpstr>自定义设计方案</vt:lpstr>
      <vt:lpstr>Graphics Processing Units (GPU)</vt:lpstr>
      <vt:lpstr>多核的普及</vt:lpstr>
      <vt:lpstr>CPU vs. GPU 每秒浮点操作数(GLOP/s)</vt:lpstr>
      <vt:lpstr>CPU vs. GPU 体系架构</vt:lpstr>
      <vt:lpstr>CPU: Latency-Oriented设计</vt:lpstr>
      <vt:lpstr>GPU：Throughput-Oriented设计</vt:lpstr>
      <vt:lpstr>Low Latency vs.High Throughput</vt:lpstr>
      <vt:lpstr>Intel Westmere CPU vs. NVidia Fermi GPU</vt:lpstr>
      <vt:lpstr>CPU vs. GPU</vt:lpstr>
      <vt:lpstr>SISD, MIMD and SIMD</vt:lpstr>
      <vt:lpstr>SIMD vs.SIMT</vt:lpstr>
      <vt:lpstr>NVidia Fermi Archiecture</vt:lpstr>
      <vt:lpstr>Floorplan of NVidia Fermi</vt:lpstr>
      <vt:lpstr>GPU编程语言：</vt:lpstr>
      <vt:lpstr>GPU Kernels and Threads</vt:lpstr>
      <vt:lpstr>Grid, Block, Thread</vt:lpstr>
      <vt:lpstr>Warps</vt:lpstr>
      <vt:lpstr>Dual-Warp Scheduler</vt:lpstr>
      <vt:lpstr>Grid, Block, Thread例子</vt:lpstr>
      <vt:lpstr>Thread Index计算</vt:lpstr>
      <vt:lpstr>多个Thread Blocks在一个SM上的执行过程</vt:lpstr>
      <vt:lpstr>GPU Threads Execution</vt:lpstr>
      <vt:lpstr>硬件计算能力</vt:lpstr>
      <vt:lpstr>CUDA内存模型</vt:lpstr>
      <vt:lpstr>CUDA Device Memory Management API</vt:lpstr>
      <vt:lpstr>CUDA Function Declarations</vt:lpstr>
      <vt:lpstr>CPU与GPU结合的异构计算平台</vt:lpstr>
      <vt:lpstr>CUDA程序的编译过程  </vt:lpstr>
      <vt:lpstr>应用案例：矢量加法</vt:lpstr>
      <vt:lpstr>传统的CPU C代码</vt:lpstr>
      <vt:lpstr>采用GPU的异构计算代码框架</vt:lpstr>
      <vt:lpstr>采用GPU的异构计算代码</vt:lpstr>
      <vt:lpstr>PowerPoint Presentation</vt:lpstr>
      <vt:lpstr>add() function</vt:lpstr>
      <vt:lpstr>前4个block/thread的代码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Zonghua Gu</cp:lastModifiedBy>
  <cp:revision>345</cp:revision>
  <dcterms:created xsi:type="dcterms:W3CDTF">2011-08-03T07:44:17Z</dcterms:created>
  <dcterms:modified xsi:type="dcterms:W3CDTF">2020-05-13T10:08:46Z</dcterms:modified>
</cp:coreProperties>
</file>