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4" r:id="rId4"/>
    <p:sldId id="257" r:id="rId5"/>
    <p:sldId id="267" r:id="rId6"/>
    <p:sldId id="271" r:id="rId7"/>
    <p:sldId id="266" r:id="rId8"/>
    <p:sldId id="272" r:id="rId9"/>
    <p:sldId id="273" r:id="rId10"/>
    <p:sldId id="268" r:id="rId11"/>
    <p:sldId id="26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altLang="zh-CN" dirty="0" smtClean="0"/>
                  <a:t>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 for all pairs of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i="1" dirty="0"/>
                  <a:t>differing in only one element</a:t>
                </a:r>
                <a:r>
                  <a:rPr lang="en-US" altLang="zh-CN" dirty="0"/>
                  <a:t>, and all choices of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or equivalently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E" altLang="zh-CN" dirty="0" smtClean="0"/>
              </a:p>
              <a:p>
                <a:r>
                  <a:rPr lang="en-SE" altLang="zh-CN" dirty="0" smtClean="0"/>
                  <a:t>I</a:t>
                </a:r>
                <a:r>
                  <a:rPr lang="en-US" altLang="zh-CN" dirty="0" smtClean="0"/>
                  <a:t>n</a:t>
                </a:r>
                <a:r>
                  <a:rPr lang="en-SE" altLang="zh-CN" dirty="0" smtClean="0"/>
                  <a:t>tuition: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dirty="0" smtClean="0"/>
                  <a:t> is small, then output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SE" altLang="zh-CN" dirty="0" smtClean="0"/>
                  <a:t> is nearly unchanged by the presence or absence of a single element in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altLang="zh-CN" dirty="0" smtClean="0"/>
                  <a:t>A summary statistic function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𝐴()</a:t>
                </a:r>
                <a:r>
                  <a:rPr lang="en-US" altLang="zh-CN" dirty="0"/>
                  <a:t> gives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𝜖</a:t>
                </a:r>
                <a:r>
                  <a:rPr lang="en-US" altLang="zh-CN" dirty="0"/>
                  <a:t>-differential privacy if for all pairs of datasets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𝑆,𝑆′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differing in only one element</a:t>
                </a:r>
                <a:r>
                  <a:rPr lang="en-US" altLang="zh-CN" dirty="0"/>
                  <a:t>, and all choices of the test set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𝑄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i="0">
                    <a:latin typeface="Cambria Math" panose="02040503050406030204" pitchFamily="18" charset="0"/>
                  </a:rPr>
                  <a:t>Pr⁡(𝐴(𝑆)∈𝑄)≤</a:t>
                </a:r>
                <a:r>
                  <a:rPr lang="en-SE" altLang="zh-CN" b="0" i="0" smtClean="0">
                    <a:latin typeface="Cambria Math" panose="02040503050406030204" pitchFamily="18" charset="0"/>
                  </a:rPr>
                  <a:t>𝑒^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𝜖  Pr⁡(𝐴(𝑆^′ )∈𝑄)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or equivalently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b="0" i="0" smtClean="0">
                    <a:latin typeface="Cambria Math" panose="02040503050406030204" pitchFamily="18" charset="0"/>
                  </a:rPr>
                  <a:t>|log⁡〖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Pr⁡(𝐴(𝑆)∈𝑄)/Pr⁡(𝐴(𝑆^′ )∈𝑄)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〗 |</a:t>
                </a:r>
                <a:r>
                  <a:rPr lang="en-US" altLang="zh-CN" i="0">
                    <a:latin typeface="Cambria Math" panose="02040503050406030204" pitchFamily="18" charset="0"/>
                  </a:rPr>
                  <a:t>≤𝜖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𝜖</a:t>
                </a:r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𝐴()</a:t>
                </a:r>
                <a:r>
                  <a:rPr lang="en-US" altLang="zh-CN" i="0">
                    <a:latin typeface="Cambria Math" panose="02040503050406030204" pitchFamily="18" charset="0"/>
                  </a:rPr>
                  <a:t>.</a:t>
                </a:r>
                <a:endParaRPr lang="en-SE" altLang="zh-CN" dirty="0" smtClean="0"/>
              </a:p>
              <a:p>
                <a:r>
                  <a:rPr lang="en-SE" altLang="zh-CN" dirty="0" smtClean="0"/>
                  <a:t>I</a:t>
                </a:r>
                <a:r>
                  <a:rPr lang="en-US" altLang="zh-CN" dirty="0" smtClean="0"/>
                  <a:t>n</a:t>
                </a:r>
                <a:r>
                  <a:rPr lang="en-SE" altLang="zh-CN" dirty="0" smtClean="0"/>
                  <a:t>tuition: if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𝜖</a:t>
                </a:r>
                <a:r>
                  <a:rPr lang="en-SE" altLang="zh-CN" dirty="0" smtClean="0"/>
                  <a:t> is small, then output of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𝐴()</a:t>
                </a:r>
                <a:r>
                  <a:rPr lang="en-SE" altLang="zh-CN" dirty="0" smtClean="0"/>
                  <a:t> is nearly unchanged by the presence or absence of a single element in the test set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𝑄</a:t>
                </a:r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SE" dirty="0" smtClean="0"/>
              <a:t>f 80:10:10, then .9/.1=9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sensitivity is 1/|</a:t>
            </a:r>
            <a:r>
              <a:rPr lang="en-GB" i="1" dirty="0" smtClean="0"/>
              <a:t>x</a:t>
            </a:r>
            <a:r>
              <a:rPr lang="en-GB" dirty="0" smtClean="0"/>
              <a:t>| for queries returning the average</a:t>
            </a:r>
          </a:p>
          <a:p>
            <a:r>
              <a:rPr lang="en-GB" dirty="0" smtClean="0"/>
              <a:t>value of count queries mapping </a:t>
            </a:r>
            <a:r>
              <a:rPr lang="en-GB" i="1" dirty="0" smtClean="0"/>
              <a:t>X </a:t>
            </a:r>
            <a:r>
              <a:rPr lang="en-GB" dirty="0" smtClean="0"/>
              <a:t>to {0,1}</a:t>
            </a:r>
          </a:p>
          <a:p>
            <a:r>
              <a:rPr lang="en-GB" sz="1800" dirty="0" smtClean="0"/>
              <a:t>• </a:t>
            </a:r>
            <a:r>
              <a:rPr lang="en-GB" dirty="0" smtClean="0"/>
              <a:t>linear queries : </a:t>
            </a:r>
            <a:r>
              <a:rPr lang="en-GB" i="1" dirty="0" smtClean="0"/>
              <a:t>X </a:t>
            </a:r>
            <a:r>
              <a:rPr lang="en-GB" dirty="0" smtClean="0"/>
              <a:t>→[0,1] over the dataset (think</a:t>
            </a:r>
          </a:p>
          <a:p>
            <a:r>
              <a:rPr lang="en-US" dirty="0" smtClean="0"/>
              <a:t>statistical queries)</a:t>
            </a:r>
            <a:endParaRPr lang="en-S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E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SE" b="0" i="0" smtClean="0">
                    <a:latin typeface="Cambria Math" panose="02040503050406030204" pitchFamily="18" charset="0"/>
                  </a:rPr>
                  <a:t>_</a:t>
                </a:r>
                <a:r>
                  <a:rPr lang="en-SE" b="0" i="0" smtClean="0">
                    <a:latin typeface="Cambria Math" panose="02040503050406030204" pitchFamily="18" charset="0"/>
                  </a:rPr>
                  <a:t>𝑥 (</a:t>
                </a:r>
                <a:r>
                  <a:rPr lang="en-SE" i="0">
                    <a:latin typeface="Cambria Math" panose="02040503050406030204" pitchFamily="18" charset="0"/>
                  </a:rPr>
                  <a:t>𝜇,𝑏)</a:t>
                </a:r>
                <a:r>
                  <a:rPr lang="en-SE" b="0" i="0" smtClean="0">
                    <a:latin typeface="Cambria Math" panose="02040503050406030204" pitchFamily="18" charset="0"/>
                  </a:rPr>
                  <a:t>=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actually only need ~Lap(1/ε), since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 generalizes as max L1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(Could also split the noise unevenly. Could also</a:t>
            </a:r>
          </a:p>
          <a:p>
            <a:pPr lvl="1"/>
            <a:r>
              <a:rPr lang="en-GB" dirty="0" smtClean="0"/>
              <a:t>treat the queries separately and apply</a:t>
            </a:r>
          </a:p>
          <a:p>
            <a:pPr lvl="1"/>
            <a:r>
              <a:rPr lang="en-US" dirty="0" smtClean="0"/>
              <a:t>composition.)</a:t>
            </a:r>
            <a:endParaRPr lang="en-S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Identifying a unique </a:t>
            </a:r>
            <a:r>
              <a:rPr lang="en-US" altLang="zh-CN" dirty="0" err="1"/>
              <a:t>elementrow</a:t>
            </a:r>
            <a:r>
              <a:rPr lang="en-US" altLang="zh-CN" dirty="0"/>
              <a:t> (the one which changed markings) violates privacy.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“Close” is defined by epsilon.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6075784" cy="52070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SE" dirty="0" smtClean="0"/>
                  <a:t>S</a:t>
                </a:r>
                <a:r>
                  <a:rPr lang="en-GB" dirty="0" smtClean="0"/>
                  <a:t>ingle </a:t>
                </a:r>
                <a:r>
                  <a:rPr lang="en-GB" dirty="0"/>
                  <a:t>counting query: how many people in </a:t>
                </a:r>
                <a:r>
                  <a:rPr lang="en-GB" dirty="0" smtClean="0"/>
                  <a:t>the</a:t>
                </a:r>
                <a:r>
                  <a:rPr lang="en-SE" dirty="0" smtClean="0"/>
                  <a:t> </a:t>
                </a:r>
                <a:r>
                  <a:rPr lang="en-US" dirty="0" smtClean="0"/>
                  <a:t>database </a:t>
                </a:r>
                <a:r>
                  <a:rPr lang="en-US" dirty="0"/>
                  <a:t>satisfy predicate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 smtClean="0"/>
              </a:p>
              <a:p>
                <a:pPr lvl="1"/>
                <a:r>
                  <a:rPr lang="en-US" dirty="0" smtClean="0"/>
                  <a:t>can </a:t>
                </a:r>
                <a:r>
                  <a:rPr lang="en-US" dirty="0"/>
                  <a:t>add noise</a:t>
                </a:r>
                <a:r>
                  <a:rPr lang="en-S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SE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</a:t>
                </a:r>
                <a:r>
                  <a:rPr lang="en-SE" dirty="0"/>
                  <a:t>to achieve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 smtClean="0"/>
                  <a:t>-DP.</a:t>
                </a:r>
              </a:p>
              <a:p>
                <a:r>
                  <a:rPr lang="en-SE" dirty="0" smtClean="0"/>
                  <a:t>Histogram query with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 smtClean="0"/>
                  <a:t> bins</a:t>
                </a:r>
                <a:endParaRPr lang="en-US" dirty="0" smtClean="0"/>
              </a:p>
              <a:p>
                <a:pPr lvl="1"/>
                <a:r>
                  <a:rPr lang="en-SE" dirty="0" smtClean="0"/>
                  <a:t>L1 </a:t>
                </a: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 smtClean="0"/>
                  <a:t> for any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 smtClean="0"/>
                  <a:t>: the max L1 distance between 2 histograms for 2 neighboring datasets</a:t>
                </a:r>
                <a:endParaRPr lang="en-SE" dirty="0"/>
              </a:p>
              <a:p>
                <a:pPr lvl="1"/>
                <a:r>
                  <a:rPr lang="en-US" dirty="0"/>
                  <a:t>can add noise</a:t>
                </a:r>
                <a:r>
                  <a:rPr lang="en-SE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SE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S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to achieve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/>
                  <a:t>-DP.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6075784" cy="5207015"/>
              </a:xfrm>
              <a:blipFill>
                <a:blip r:embed="rId3"/>
                <a:stretch>
                  <a:fillRect l="-2006" t="-3044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A</a:t>
            </a:r>
            <a:r>
              <a:rPr lang="en-US" dirty="0" smtClean="0"/>
              <a:t>p</a:t>
            </a:r>
            <a:r>
              <a:rPr lang="en-SE" dirty="0" smtClean="0"/>
              <a:t>plying the Laplace M</a:t>
            </a:r>
            <a:r>
              <a:rPr lang="en-US" dirty="0" smtClean="0"/>
              <a:t>e</a:t>
            </a:r>
            <a:r>
              <a:rPr lang="en-SE" dirty="0" smtClean="0"/>
              <a:t>chanism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988" y="4655575"/>
            <a:ext cx="2987444" cy="21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 smtClean="0"/>
                  <a:t>-DP mechanism followed by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/>
                  <a:t>-DP </a:t>
                </a:r>
                <a:r>
                  <a:rPr lang="en-SE" dirty="0" smtClean="0"/>
                  <a:t>mechanism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-DP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Can also sum both the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 smtClean="0"/>
                  <a:t>’s and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E" dirty="0"/>
                  <a:t>’s </a:t>
                </a:r>
                <a:r>
                  <a:rPr lang="en-SE" dirty="0" smtClean="0"/>
                  <a:t>for </a:t>
                </a:r>
                <a14:m>
                  <m:oMath xmlns:m="http://schemas.openxmlformats.org/officeDocument/2006/math">
                    <m:r>
                      <a:rPr lang="en-S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-DP</a:t>
                </a:r>
              </a:p>
              <a:p>
                <a:r>
                  <a:rPr lang="en-SE" dirty="0" smtClean="0"/>
                  <a:t>V</a:t>
                </a:r>
                <a:r>
                  <a:rPr lang="en-GB" dirty="0" err="1" smtClean="0"/>
                  <a:t>ector</a:t>
                </a:r>
                <a:r>
                  <a:rPr lang="en-GB" dirty="0" smtClean="0"/>
                  <a:t>-valued </a:t>
                </a:r>
                <a:r>
                  <a:rPr lang="en-GB" dirty="0"/>
                  <a:t>queries of dimension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SE" dirty="0" smtClean="0"/>
              </a:p>
              <a:p>
                <a:pPr lvl="1"/>
                <a:r>
                  <a:rPr lang="en-GB" dirty="0"/>
                  <a:t>can apply composition and add </a:t>
                </a:r>
                <a:r>
                  <a:rPr lang="en-GB" dirty="0" smtClean="0"/>
                  <a:t>noise</a:t>
                </a:r>
                <a:r>
                  <a:rPr lang="en-SE" dirty="0" smtClean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SE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 </a:t>
                </a:r>
                <a:r>
                  <a:rPr lang="en-GB" dirty="0" smtClean="0"/>
                  <a:t>ach </a:t>
                </a:r>
                <a:r>
                  <a:rPr lang="en-GB" dirty="0"/>
                  <a:t>component of </a:t>
                </a:r>
                <a:r>
                  <a:rPr lang="en-GB" dirty="0" smtClean="0"/>
                  <a:t>output,</a:t>
                </a:r>
                <a:r>
                  <a:rPr lang="en-SE" dirty="0" smtClean="0"/>
                  <a:t>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the sensitivity of </a:t>
                </a:r>
                <a:r>
                  <a:rPr lang="en-GB" dirty="0" smtClean="0"/>
                  <a:t>each</a:t>
                </a:r>
                <a:r>
                  <a:rPr lang="en-SE" dirty="0" smtClean="0"/>
                  <a:t> </a:t>
                </a:r>
                <a:r>
                  <a:rPr lang="en-US" dirty="0" smtClean="0"/>
                  <a:t>component</a:t>
                </a:r>
                <a:r>
                  <a:rPr lang="en-SE" dirty="0" smtClean="0"/>
                  <a:t>.</a:t>
                </a:r>
              </a:p>
              <a:p>
                <a:pPr lvl="1"/>
                <a:r>
                  <a:rPr lang="en-SE" dirty="0" smtClean="0"/>
                  <a:t>(Histogram </a:t>
                </a:r>
                <a:r>
                  <a:rPr lang="en-SE" dirty="0"/>
                  <a:t>query with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bins has </a:t>
                </a: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for any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 smtClean="0"/>
                  <a:t>, as shown before.)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171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C</a:t>
            </a:r>
            <a:r>
              <a:rPr lang="en-US" dirty="0" smtClean="0"/>
              <a:t>o</a:t>
            </a:r>
            <a:r>
              <a:rPr lang="en-SE" dirty="0" smtClean="0"/>
              <a:t>mposition of Multiple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56F9-B7FF-4150-AD74-873AAD8A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  <a:r>
              <a:rPr lang="en-SE" altLang="zh-CN" dirty="0" smtClean="0"/>
              <a:t> of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Future 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change with (current and future) side information, post-processing</a:t>
                </a:r>
              </a:p>
              <a:p>
                <a:r>
                  <a:rPr lang="en-US" altLang="zh-CN" dirty="0"/>
                  <a:t>Automatically yields group privacy</a:t>
                </a:r>
              </a:p>
              <a:p>
                <a:pPr lvl="1"/>
                <a:r>
                  <a:rPr lang="en-SE" dirty="0"/>
                  <a:t>Two datasets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E" dirty="0"/>
                  <a:t> are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-neighbors if they differ on at most 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dirty="0"/>
                  <a:t> rows (elements), denoted as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E" dirty="0"/>
                  <a:t>.</a:t>
                </a:r>
                <a14:m>
                  <m:oMath xmlns:m="http://schemas.openxmlformats.org/officeDocument/2006/math">
                    <m:r>
                      <a:rPr lang="en-SE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E" altLang="zh-CN" b="0" i="0" dirty="0" smtClean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SE" altLang="zh-CN" b="0" i="0" dirty="0" smtClean="0"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b="0" i="0" dirty="0" smtClean="0">
                    <a:latin typeface="Cambria Math" panose="02040503050406030204" pitchFamily="18" charset="0"/>
                  </a:rPr>
                  <a:t>-DP for one element case, then it is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dirty="0" smtClean="0"/>
                  <a:t>-DP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group of size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Understand behavior under composition</a:t>
                </a:r>
              </a:p>
              <a:p>
                <a:pPr lvl="1"/>
                <a:r>
                  <a:rPr lang="en-US" altLang="zh-CN" dirty="0"/>
                  <a:t>Can bound cumulative privacy loss over multiple analyses</a:t>
                </a:r>
              </a:p>
              <a:p>
                <a:pPr lvl="1"/>
                <a:r>
                  <a:rPr lang="en-US" altLang="zh-CN" dirty="0"/>
                  <a:t>“The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’s add up”</a:t>
                </a:r>
              </a:p>
              <a:p>
                <a:r>
                  <a:rPr lang="en-US" altLang="zh-CN" dirty="0"/>
                  <a:t>Programmable</a:t>
                </a:r>
              </a:p>
              <a:p>
                <a:pPr lvl="1"/>
                <a:r>
                  <a:rPr lang="en-US" altLang="zh-CN" dirty="0"/>
                  <a:t>Complicated private analyses from simple private building blocks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2" t="-1874" r="-1724" b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DE93-51C4-4D9E-997C-A9432D7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altLang="zh-CN" dirty="0" smtClean="0"/>
              <a:t>Example: </a:t>
            </a:r>
            <a:r>
              <a:rPr lang="en-US" altLang="zh-CN" dirty="0" smtClean="0"/>
              <a:t>DP </a:t>
            </a:r>
            <a:r>
              <a:rPr lang="en-US" altLang="zh-CN" dirty="0"/>
              <a:t>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455508"/>
              </a:xfrm>
            </p:spPr>
            <p:txBody>
              <a:bodyPr>
                <a:normAutofit fontScale="92500" lnSpcReduction="20000"/>
              </a:bodyPr>
              <a:lstStyle/>
              <a:p>
                <a:pPr fontAlgn="base"/>
                <a:r>
                  <a:rPr lang="en-SE" altLang="zh-CN" dirty="0" smtClean="0"/>
                  <a:t>Recall: </a:t>
                </a:r>
                <a:r>
                  <a:rPr lang="en-US" altLang="zh-CN" dirty="0" smtClean="0"/>
                  <a:t>A learner implements a summary statistic function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. An adversary proposes </a:t>
                </a:r>
                <a:r>
                  <a:rPr lang="en-US" altLang="zh-CN" dirty="0" smtClean="0"/>
                  <a:t>two</a:t>
                </a:r>
                <a:r>
                  <a:rPr lang="en-SE" altLang="zh-CN" dirty="0" smtClean="0"/>
                  <a:t> neighboring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that differ by only one element;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a subset of the possible values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return.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</a:t>
                </a:r>
                <a:r>
                  <a:rPr lang="en-US" altLang="zh-CN" dirty="0" smtClean="0"/>
                  <a:t>if</a:t>
                </a:r>
                <a:r>
                  <a:rPr lang="en-SE" altLang="zh-CN" dirty="0" smtClean="0"/>
                  <a:t> (assuming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altLang="zh-CN" dirty="0" smtClean="0"/>
                  <a:t>)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E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altLang="zh-CN" dirty="0"/>
              </a:p>
              <a:p>
                <a:pPr lvl="1" fontAlgn="base"/>
                <a:r>
                  <a:rPr lang="en-US" altLang="zh-CN" dirty="0"/>
                  <a:t>for all of the adversary’s possible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342900" lvl="1" indent="-342900" fontAlgn="base">
                  <a:buFont typeface="Arial" pitchFamily="34" charset="0"/>
                  <a:buChar char="•"/>
                </a:pPr>
                <a:r>
                  <a:rPr lang="en-US" altLang="zh-CN" dirty="0"/>
                  <a:t>The adversary’s goal is to use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to tell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representing a failure of privacy. The learner wants to extract useful statistics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dirty="0" smtClean="0"/>
                  <a:t> </a:t>
                </a:r>
                <a:r>
                  <a:rPr lang="en-US" altLang="zh-CN" dirty="0" smtClean="0"/>
                  <a:t>without </a:t>
                </a:r>
                <a:r>
                  <a:rPr lang="en-US" altLang="zh-CN" dirty="0"/>
                  <a:t>violating privacy. If the adversary can tell which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 the learner is working on by the value of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smtClean="0"/>
                  <a:t>then</a:t>
                </a:r>
                <a:r>
                  <a:rPr lang="en-SE" altLang="zh-CN" dirty="0" smtClean="0"/>
                  <a:t> </a:t>
                </a:r>
                <a:r>
                  <a:rPr lang="en-US" altLang="zh-CN" dirty="0" smtClean="0"/>
                  <a:t>privacy </a:t>
                </a:r>
                <a:r>
                  <a:rPr lang="en-US" altLang="zh-CN" dirty="0"/>
                  <a:t>is violated.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455508"/>
              </a:xfrm>
              <a:blipFill>
                <a:blip r:embed="rId3"/>
                <a:stretch>
                  <a:fillRect l="-1379" t="-2905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7DFD-D3C7-4073-AEF7-AF0E82F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altLang="zh-CN" dirty="0"/>
              <a:t>Example: </a:t>
            </a:r>
            <a:r>
              <a:rPr lang="en-US" altLang="zh-CN" dirty="0" smtClean="0"/>
              <a:t>DP </a:t>
            </a:r>
            <a:r>
              <a:rPr lang="en-US" altLang="zh-CN" dirty="0"/>
              <a:t>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altLang="zh-CN" dirty="0" smtClean="0"/>
                  <a:t>Assume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returns the (approximate) expected value of a set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. The adversary has chosen </a:t>
                </a:r>
                <a:r>
                  <a:rPr lang="en-US" altLang="zh-CN" dirty="0" smtClean="0"/>
                  <a:t>two</a:t>
                </a:r>
                <a:r>
                  <a:rPr lang="en-SE" altLang="zh-CN" dirty="0" smtClean="0"/>
                  <a:t> neighboring</a:t>
                </a:r>
                <a:r>
                  <a:rPr lang="en-US" altLang="zh-CN" dirty="0" smtClean="0"/>
                  <a:t> </a:t>
                </a:r>
                <a:r>
                  <a:rPr lang="en-SE" altLang="zh-CN" dirty="0" smtClean="0"/>
                  <a:t>data</a:t>
                </a:r>
                <a:r>
                  <a:rPr lang="en-US" altLang="zh-CN" dirty="0" smtClean="0"/>
                  <a:t>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and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dirty="0" smtClean="0"/>
                  <a:t> </a:t>
                </a:r>
                <a:r>
                  <a:rPr lang="en-US" altLang="zh-CN" dirty="0" smtClean="0"/>
                  <a:t>of </a:t>
                </a:r>
                <a:r>
                  <a:rPr lang="en-US" altLang="zh-CN" dirty="0"/>
                  <a:t>size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{0,0,0,…,0}</m:t>
                    </m:r>
                  </m:oMath>
                </a14:m>
                <a:r>
                  <a:rPr lang="en-US" altLang="zh-CN" dirty="0"/>
                  <a:t> (100 zeros)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E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,0,0,…,0}</m:t>
                    </m:r>
                  </m:oMath>
                </a14:m>
                <a:r>
                  <a:rPr lang="en-US" altLang="zh-CN" dirty="0"/>
                  <a:t> (1 one and 99 zeroes)</a:t>
                </a:r>
              </a:p>
              <a:p>
                <a:pPr fontAlgn="base"/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will be an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pick threshold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such that when he sees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he knows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just evaluated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pPr fontAlgn="base"/>
                <a:r>
                  <a:rPr lang="en-US" altLang="zh-CN" dirty="0"/>
                  <a:t>The learner has two (competing) goals:</a:t>
                </a:r>
              </a:p>
              <a:p>
                <a:pPr lvl="1" fontAlgn="base"/>
                <a:r>
                  <a:rPr lang="en-SE" altLang="zh-CN" dirty="0" smtClean="0"/>
                  <a:t>Privacy: </a:t>
                </a:r>
                <a:r>
                  <a:rPr lang="en-US" altLang="zh-CN" dirty="0" smtClean="0"/>
                  <a:t>To </a:t>
                </a:r>
                <a:r>
                  <a:rPr lang="en-US" altLang="zh-CN" dirty="0"/>
                  <a:t>pick an algorithm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so “close” that the adversary can’t pick a reliable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to </a:t>
                </a:r>
                <a:r>
                  <a:rPr lang="en-SE" altLang="zh-CN" dirty="0" smtClean="0"/>
                  <a:t>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</a:t>
                </a:r>
                <a:r>
                  <a:rPr lang="en-SE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dirty="0" smtClean="0"/>
                  <a:t>.</a:t>
                </a:r>
                <a:endParaRPr lang="en-US" altLang="zh-CN" dirty="0"/>
              </a:p>
              <a:p>
                <a:pPr lvl="1" fontAlgn="base"/>
                <a:r>
                  <a:rPr lang="en-SE" altLang="zh-CN" dirty="0" smtClean="0"/>
                  <a:t>Accuracy: </a:t>
                </a:r>
                <a:r>
                  <a:rPr lang="en-US" altLang="zh-CN" dirty="0" smtClean="0"/>
                  <a:t>To </a:t>
                </a:r>
                <a:r>
                  <a:rPr lang="en-US" altLang="zh-CN" dirty="0"/>
                  <a:t>have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be a good estimate of the expectation, for performing useful analysis.</a:t>
                </a:r>
              </a:p>
              <a:p>
                <a:pPr fontAlgn="base"/>
                <a:endParaRPr lang="en-US" altLang="zh-CN" dirty="0"/>
              </a:p>
              <a:p>
                <a:pPr fontAlgn="base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1172" t="-2328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Image">
            <a:extLst>
              <a:ext uri="{FF2B5EF4-FFF2-40B4-BE49-F238E27FC236}">
                <a16:creationId xmlns:a16="http://schemas.microsoft.com/office/drawing/2014/main" id="{2C7C2886-E2F5-42F4-9EE8-115A7D44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38"/>
            <a:ext cx="5330151" cy="38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8F4921-4B97-4B90-AB8D-DA96A74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Deterministic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simply returns the expected value mean of </a:t>
                </a:r>
                <a:r>
                  <a:rPr lang="en-US" altLang="zh-CN" dirty="0" smtClean="0"/>
                  <a:t>set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so it always returns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SE" altLang="zh-CN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dirty="0"/>
                  <a:t> when </a:t>
                </a:r>
                <a:r>
                  <a:rPr lang="en-US" altLang="zh-CN" dirty="0" smtClean="0"/>
                  <a:t>evaluating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This is clearly not differentially private for any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. If the adversary picks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altLang="zh-CN" dirty="0"/>
                  <a:t>, then he can reliably identify when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evaluated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every time they play a round of the game.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  <a:blipFill>
                <a:blip r:embed="rId4"/>
                <a:stretch>
                  <a:fillRect l="-966" t="-6013" r="-1655" b="-7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/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 smtClean="0">
                    <a:solidFill>
                      <a:srgbClr val="00B050"/>
                    </a:solidFill>
                    <a:latin typeface="Noto Serif"/>
                  </a:rPr>
                  <a:t>Set1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Noto Serif"/>
                  </a:rPr>
                  <a:t> in green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represents the distribution of values returned by calls to </a:t>
                </a:r>
                <a14:m>
                  <m:oMath xmlns:m="http://schemas.openxmlformats.org/officeDocument/2006/math"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, and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 in orange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returns the distribution of values returned by calls to</a:t>
                </a:r>
                <a:r>
                  <a:rPr lang="en-SE" altLang="zh-CN" sz="2400" dirty="0" smtClean="0">
                    <a:solidFill>
                      <a:srgbClr val="333333"/>
                    </a:solidFill>
                    <a:latin typeface="Noto Serif"/>
                  </a:rPr>
                  <a:t> </a:t>
                </a:r>
                <a14:m>
                  <m:oMath xmlns:m="http://schemas.openxmlformats.org/officeDocument/2006/math">
                    <m:r>
                      <a:rPr lang="en-SE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. I’ve plotted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 upside down for clarity.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  <a:blipFill>
                <a:blip r:embed="rId5"/>
                <a:stretch>
                  <a:fillRect l="-2450" t="-1400" b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0F20-9365-44AC-8C75-D59FAAC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7" y="124118"/>
            <a:ext cx="8839200" cy="1143000"/>
          </a:xfrm>
        </p:spPr>
        <p:txBody>
          <a:bodyPr/>
          <a:lstStyle/>
          <a:p>
            <a:r>
              <a:rPr lang="en-US" altLang="zh-CN" dirty="0"/>
              <a:t>Adding Noise to give Privacy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en-SE" altLang="zh-CN" dirty="0" smtClean="0"/>
                  <a:t> </a:t>
                </a:r>
                <a:r>
                  <a:rPr lang="en-SE" altLang="zh-CN" smtClean="0"/>
                  <a:t>(b in previous slide)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wImage">
            <a:extLst>
              <a:ext uri="{FF2B5EF4-FFF2-40B4-BE49-F238E27FC236}">
                <a16:creationId xmlns:a16="http://schemas.microsoft.com/office/drawing/2014/main" id="{5EBD3D6A-18B6-4413-B469-BF6161BE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8" y="2636912"/>
            <a:ext cx="5705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390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The shaded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green region </a:t>
                </a:r>
                <a:r>
                  <a:rPr lang="en-US" altLang="zh-CN" sz="2400" dirty="0"/>
                  <a:t>represents the chance that </a:t>
                </a:r>
                <a14:m>
                  <m:oMath xmlns:m="http://schemas.openxmlformats.org/officeDocument/2006/math"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 probability that the adversary will mistake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in a round of the game. We’ve now made that probability non-zero, but it’s still very likely that if</a:t>
                </a:r>
                <a:r>
                  <a:rPr lang="en-SE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3908762"/>
              </a:xfrm>
              <a:prstGeom prst="rect">
                <a:avLst/>
              </a:prstGeom>
              <a:blipFill>
                <a:blip r:embed="rId4"/>
                <a:stretch>
                  <a:fillRect l="-2392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2649" y="620313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EFD3-48CF-4BF6-947D-506FD59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Larger Noise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52736"/>
                <a:ext cx="8839200" cy="5440139"/>
              </a:xfrm>
            </p:spPr>
            <p:txBody>
              <a:bodyPr/>
              <a:lstStyle/>
              <a:p>
                <a:r>
                  <a:rPr lang="en-US" altLang="zh-CN" dirty="0" smtClean="0"/>
                  <a:t>We add larger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=0.03&gt;0.01=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E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52736"/>
                <a:ext cx="8839200" cy="5440139"/>
              </a:xfrm>
              <a:blipFill>
                <a:blip r:embed="rId3"/>
                <a:stretch>
                  <a:fillRect l="-1586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wImage">
            <a:extLst>
              <a:ext uri="{FF2B5EF4-FFF2-40B4-BE49-F238E27FC236}">
                <a16:creationId xmlns:a16="http://schemas.microsoft.com/office/drawing/2014/main" id="{F7615A82-D010-4E5F-940A-B3BFEC30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" y="2781940"/>
            <a:ext cx="5440571" cy="38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We have achieved differential privacy,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equal to the absolute value of the log-ratio of the shaded green region and the shaded orange region. Now </a:t>
                </a:r>
                <a14:m>
                  <m:oMath xmlns:m="http://schemas.openxmlformats.org/officeDocument/2006/math">
                    <m:r>
                      <a:rPr lang="en-SE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no longer strong evidence of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  <a:blipFill>
                <a:blip r:embed="rId5"/>
                <a:stretch>
                  <a:fillRect l="-2392" t="-996" r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22649" y="620313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4B1-A565-47EF-AB55-928DB4C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9E70-3DA9-4D21-985A-F3F58E4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companies collect lots of data from consumers, but how to protect privacy of each individual?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45D9B-7DA1-4DC2-AEB1-B0A52AF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" y="3284984"/>
            <a:ext cx="8471869" cy="3136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43F88-D0CA-4768-8D2C-9AA80BCB52F9}"/>
              </a:ext>
            </a:extLst>
          </p:cNvPr>
          <p:cNvSpPr/>
          <p:nvPr/>
        </p:nvSpPr>
        <p:spPr>
          <a:xfrm>
            <a:off x="2123728" y="637964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https://www.apple.com/privacy/approach-to-privacy/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D15C7-440E-4050-9719-094AB53D7678}"/>
              </a:ext>
            </a:extLst>
          </p:cNvPr>
          <p:cNvSpPr/>
          <p:nvPr/>
        </p:nvSpPr>
        <p:spPr>
          <a:xfrm>
            <a:off x="152400" y="5085184"/>
            <a:ext cx="841588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-Differential Privacy (DP)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17294"/>
                <a:ext cx="8839200" cy="35358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SE" dirty="0" smtClean="0"/>
                  <a:t>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E" dirty="0" smtClean="0"/>
                  <a:t> are neighbors if they differ on at most one row </a:t>
                </a:r>
                <a:r>
                  <a:rPr lang="en-SE" dirty="0"/>
                  <a:t>(</a:t>
                </a:r>
                <a:r>
                  <a:rPr lang="en-SE" dirty="0" smtClean="0"/>
                  <a:t>element),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S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.</a:t>
                </a:r>
              </a:p>
              <a:p>
                <a:r>
                  <a:rPr lang="en-US" altLang="zh-CN" dirty="0"/>
                  <a:t>A summary statistic function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differential privacy if for all pairs </a:t>
                </a:r>
                <a:r>
                  <a:rPr lang="en-US" altLang="zh-CN" dirty="0" smtClean="0"/>
                  <a:t>of</a:t>
                </a:r>
                <a:r>
                  <a:rPr lang="en-SE" altLang="zh-CN" dirty="0" smtClean="0"/>
                  <a:t> </a:t>
                </a:r>
                <a:r>
                  <a:rPr lang="en-SE" dirty="0" smtClean="0"/>
                  <a:t>neighboring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altLang="zh-CN" sz="3100" dirty="0" smtClean="0"/>
                  <a:t>:</a:t>
                </a:r>
                <a:endParaRPr lang="en-SE" altLang="zh-CN" sz="31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E" altLang="zh-CN" dirty="0" smtClean="0"/>
                  <a:t> </a:t>
                </a:r>
                <a:endParaRPr lang="en-SE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US" altLang="zh-CN" sz="2900" dirty="0"/>
                  <a:t>the privacy loss</a:t>
                </a:r>
                <a:r>
                  <a:rPr lang="en-SE" altLang="zh-CN" sz="2900" dirty="0"/>
                  <a:t>.</a:t>
                </a:r>
                <a:r>
                  <a:rPr lang="en-SE" altLang="zh-CN" sz="2900" dirty="0" smtClean="0"/>
                  <a:t>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subset of the possible values that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</a:t>
                </a:r>
                <a:r>
                  <a:rPr lang="en-US" altLang="zh-CN" dirty="0" smtClean="0"/>
                  <a:t>return</a:t>
                </a:r>
                <a:r>
                  <a:rPr lang="en-SE" altLang="zh-CN" dirty="0" smtClean="0"/>
                  <a:t>.</a:t>
                </a:r>
                <a:endParaRPr lang="en-SE" dirty="0" smtClean="0"/>
              </a:p>
              <a:p>
                <a:pPr lvl="1"/>
                <a:r>
                  <a:rPr lang="en-SE" dirty="0" smtClean="0"/>
                  <a:t>If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dirty="0" smtClean="0"/>
                  <a:t>, we have the</a:t>
                </a:r>
                <a:r>
                  <a:rPr lang="en-US" altLang="zh-CN" dirty="0" smtClean="0"/>
                  <a:t> equivalent</a:t>
                </a:r>
                <a:r>
                  <a:rPr lang="en-SE" altLang="zh-CN" dirty="0" smtClean="0"/>
                  <a:t> form</a:t>
                </a:r>
                <a:r>
                  <a:rPr lang="en-US" altLang="zh-CN" dirty="0" smtClean="0"/>
                  <a:t>:</a:t>
                </a:r>
                <a:r>
                  <a:rPr lang="en-SE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E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E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E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altLang="zh-CN" dirty="0" smtClean="0"/>
              </a:p>
              <a:p>
                <a:r>
                  <a:rPr lang="en-SE" altLang="zh-CN" dirty="0"/>
                  <a:t>I</a:t>
                </a:r>
                <a:r>
                  <a:rPr lang="en-US" altLang="zh-CN" dirty="0"/>
                  <a:t>n</a:t>
                </a:r>
                <a:r>
                  <a:rPr lang="en-SE" altLang="zh-CN" dirty="0"/>
                  <a:t>tuition: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altLang="zh-CN" dirty="0"/>
                  <a:t> is small, then output of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SE" altLang="zh-CN" dirty="0"/>
                  <a:t> is nearly unchanged by the presence or absence of a single </a:t>
                </a:r>
                <a:r>
                  <a:rPr lang="en-SE" altLang="zh-CN" dirty="0" smtClean="0"/>
                  <a:t>element in the dataset.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17294"/>
                <a:ext cx="8839200" cy="3535842"/>
              </a:xfrm>
              <a:blipFill>
                <a:blip r:embed="rId4"/>
                <a:stretch>
                  <a:fillRect l="-759" t="-2759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62" y="4394761"/>
            <a:ext cx="6885875" cy="25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DP Toy Example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3" y="980728"/>
            <a:ext cx="8937587" cy="2736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Suppose I want to know the </a:t>
            </a:r>
            <a:r>
              <a:rPr lang="en-SE" altLang="zh-CN" dirty="0" smtClean="0"/>
              <a:t>expected/average</a:t>
            </a:r>
            <a:r>
              <a:rPr lang="en-US" altLang="zh-CN" dirty="0" smtClean="0"/>
              <a:t> </a:t>
            </a:r>
            <a:r>
              <a:rPr lang="en-US" altLang="zh-CN" dirty="0"/>
              <a:t>percentage of people who pick their nose without revealing whether any specific individual picks his/her nose</a:t>
            </a:r>
          </a:p>
          <a:p>
            <a:r>
              <a:rPr lang="en-US" altLang="zh-CN" dirty="0"/>
              <a:t>I can use a survey to collect yes/no answers, then add noise by flipping a coin for each individual as follows</a:t>
            </a:r>
          </a:p>
          <a:p>
            <a:pPr lvl="1"/>
            <a:r>
              <a:rPr lang="en-US" altLang="zh-CN" dirty="0"/>
              <a:t>DP only works for sufficiently large datasets</a:t>
            </a:r>
          </a:p>
          <a:p>
            <a:pPr lvl="1"/>
            <a:r>
              <a:rPr lang="en-US" altLang="zh-CN" dirty="0"/>
              <a:t>Will introduce non-negligible errors for small datasets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8D012-6540-4545-9615-D96DCBF6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9" y="3212976"/>
            <a:ext cx="5832648" cy="3356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9D9F3-AF75-4D96-A64F-AAD4B48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3212976"/>
            <a:ext cx="2886060" cy="11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Example</a:t>
            </a:r>
            <a:r>
              <a:rPr lang="en-SE" altLang="zh-CN" dirty="0"/>
              <a:t>: Randomized Response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E" dirty="0" smtClean="0"/>
                  <a:t>Claim: Randomized Response is </a:t>
                </a:r>
                <a14:m>
                  <m:oMath xmlns:m="http://schemas.openxmlformats.org/officeDocument/2006/math">
                    <m:r>
                      <a:rPr lang="en-SE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SE" dirty="0" smtClean="0"/>
                  <a:t>-DP.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Proof</a:t>
                </a:r>
                <a:r>
                  <a:rPr lang="en-SE" dirty="0"/>
                  <a:t>: </a:t>
                </a:r>
                <a:r>
                  <a:rPr lang="en-SE" dirty="0" smtClean="0"/>
                  <a:t>The </a:t>
                </a:r>
                <a:r>
                  <a:rPr lang="en-US" altLang="zh-CN" dirty="0"/>
                  <a:t>summary statistic function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SE" altLang="zh-CN" dirty="0" smtClean="0"/>
                  <a:t>computes the expected/average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percentage of people who pick their nose </a:t>
                </a:r>
                <a:r>
                  <a:rPr lang="en-SE" altLang="zh-CN" dirty="0" smtClean="0"/>
                  <a:t>(with actual value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E" altLang="zh-CN" dirty="0" smtClean="0"/>
                  <a:t> (Yes)). </a:t>
                </a:r>
                <a14:m>
                  <m:oMath xmlns:m="http://schemas.openxmlformats.org/officeDocument/2006/math">
                    <m:r>
                      <a:rPr lang="en-SE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SE" altLang="zh-CN" dirty="0" smtClean="0"/>
                  <a:t>is a possible value interval that </a:t>
                </a:r>
                <a14:m>
                  <m:oMath xmlns:m="http://schemas.openxmlformats.org/officeDocument/2006/math"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E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altLang="zh-CN" dirty="0" smtClean="0"/>
                  <a:t> can fall into.</a:t>
                </a:r>
                <a:r>
                  <a:rPr lang="en-US" altLang="zh-CN" dirty="0" smtClean="0"/>
                  <a:t> </a:t>
                </a:r>
                <a:r>
                  <a:rPr lang="en-SE" dirty="0" smtClean="0"/>
                  <a:t>Suppose the original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 smtClean="0"/>
                  <a:t> consists </a:t>
                </a:r>
                <a:r>
                  <a:rPr lang="en-SE" dirty="0"/>
                  <a:t>of a single </a:t>
                </a:r>
                <a:r>
                  <a:rPr lang="en-SE" dirty="0" smtClean="0"/>
                  <a:t>element with </a:t>
                </a:r>
                <a:r>
                  <a:rPr lang="en-SE" altLang="zh-CN" dirty="0"/>
                  <a:t>actual</a:t>
                </a:r>
                <a:r>
                  <a:rPr lang="en-SE" dirty="0" smtClean="0"/>
                  <a:t> value of 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E" dirty="0" smtClean="0"/>
                  <a:t>. </a:t>
                </a:r>
                <a:r>
                  <a:rPr lang="en-SE" dirty="0"/>
                  <a:t>If </a:t>
                </a:r>
                <a:r>
                  <a:rPr lang="en-SE" dirty="0" smtClean="0"/>
                  <a:t>we obtain a neighboring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 by replacing this element with a different element with </a:t>
                </a:r>
                <a:r>
                  <a:rPr lang="en-SE" altLang="zh-CN" dirty="0"/>
                  <a:t>actual</a:t>
                </a:r>
                <a:r>
                  <a:rPr lang="en-SE" dirty="0" smtClean="0"/>
                  <a:t> value of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E" dirty="0" smtClean="0"/>
                  <a:t>, then:</a:t>
                </a:r>
                <a:endParaRPr lang="en-SE" dirty="0"/>
              </a:p>
              <a:p>
                <a:r>
                  <a:rPr lang="en-S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𝑅𝑒𝑠𝑝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𝑇𝑟𝑢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SE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SE" dirty="0" smtClean="0"/>
                  <a:t>Hence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SE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</m:e>
                    </m:d>
                    <m:r>
                      <a:rPr lang="en-SE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9" t="-1405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Sensitivity of a Function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4422"/>
                <a:ext cx="8839200" cy="574297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S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 smtClean="0"/>
                  <a:t> for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E" dirty="0" smtClean="0"/>
                  <a:t> (that differ in only one element)</a:t>
                </a:r>
              </a:p>
              <a:p>
                <a:pPr lvl="1"/>
                <a:r>
                  <a:rPr lang="en-SE" dirty="0" smtClean="0"/>
                  <a:t>M</a:t>
                </a:r>
                <a:r>
                  <a:rPr lang="en-US" dirty="0" smtClean="0"/>
                  <a:t>e</a:t>
                </a:r>
                <a:r>
                  <a:rPr lang="en-SE" dirty="0" smtClean="0"/>
                  <a:t>asures how much one item can affect output.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SE" dirty="0" smtClean="0"/>
                  <a:t> for queries returning the average value of linear queries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SE" dirty="0" smtClean="0"/>
                  <a:t> (each element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E" dirty="0" smtClean="0"/>
                  <a:t> is mapped to a number within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SE" dirty="0" smtClean="0"/>
                  <a:t>).</a:t>
                </a:r>
              </a:p>
              <a:p>
                <a:pPr lvl="2"/>
                <a:r>
                  <a:rPr lang="en-US" dirty="0"/>
                  <a:t>S</a:t>
                </a:r>
                <a:r>
                  <a:rPr lang="en-SE" dirty="0"/>
                  <a:t>ince addition or removal of one element can change query result </a:t>
                </a:r>
                <a:r>
                  <a:rPr lang="en-SE" dirty="0" smtClean="0"/>
                  <a:t>by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SE" dirty="0" smtClean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E" dirty="0" smtClean="0"/>
                  <a:t> is dataset size.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E" dirty="0" smtClean="0"/>
                  <a:t> for counting queries: linear queries</a:t>
                </a:r>
                <a:r>
                  <a:rPr lang="en-SE" dirty="0"/>
                  <a:t>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SE" b="0" dirty="0" smtClean="0"/>
                  <a:t> </a:t>
                </a:r>
                <a:r>
                  <a:rPr lang="en-SE" dirty="0"/>
                  <a:t>(each element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E" dirty="0"/>
                  <a:t> is mapped to a number </a:t>
                </a:r>
                <a:r>
                  <a:rPr lang="en-SE" dirty="0" smtClean="0"/>
                  <a:t>equal to either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dirty="0" smtClean="0"/>
                  <a:t> or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E" dirty="0" smtClean="0"/>
                  <a:t>).</a:t>
                </a:r>
                <a:endParaRPr lang="en-SE" b="0" dirty="0" smtClean="0"/>
              </a:p>
              <a:p>
                <a:pPr lvl="2"/>
                <a:r>
                  <a:rPr lang="en-US" dirty="0" smtClean="0"/>
                  <a:t>S</a:t>
                </a:r>
                <a:r>
                  <a:rPr lang="en-SE" dirty="0" smtClean="0"/>
                  <a:t>ince addition or removal of one </a:t>
                </a:r>
                <a:r>
                  <a:rPr lang="en-SE" dirty="0"/>
                  <a:t>element </a:t>
                </a:r>
                <a:r>
                  <a:rPr lang="en-SE" dirty="0" smtClean="0"/>
                  <a:t>can change query result by at most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 smtClean="0"/>
              </a:p>
              <a:p>
                <a:r>
                  <a:rPr lang="en-SE" dirty="0" smtClean="0"/>
                  <a:t>Scale noise with sensitivity</a:t>
                </a:r>
              </a:p>
              <a:p>
                <a:pPr lvl="1"/>
                <a:r>
                  <a:rPr lang="en-SE" dirty="0" smtClean="0"/>
                  <a:t>[Dwork06]: on query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E" dirty="0" smtClean="0"/>
                  <a:t>, can add scaled symmetric noise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𝐿𝑎𝑝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S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SE" dirty="0" smtClean="0"/>
                  <a:t>, to achieve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E" dirty="0" smtClean="0"/>
                  <a:t>-differential privacy.</a:t>
                </a:r>
              </a:p>
              <a:p>
                <a:pPr lvl="2"/>
                <a:r>
                  <a:rPr lang="en-SE" dirty="0" smtClean="0">
                    <a:solidFill>
                      <a:schemeClr val="tx1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E" dirty="0"/>
                  <a:t>, smaller</a:t>
                </a:r>
                <a:r>
                  <a:rPr lang="en-SE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larger </a:t>
                </a:r>
                <a:r>
                  <a:rPr lang="en-SE" dirty="0" smtClean="0">
                    <a:solidFill>
                      <a:schemeClr val="tx1"/>
                    </a:solidFill>
                  </a:rPr>
                  <a:t>noise needed.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4422"/>
                <a:ext cx="8839200" cy="5742970"/>
              </a:xfrm>
              <a:blipFill>
                <a:blip r:embed="rId4"/>
                <a:stretch>
                  <a:fillRect l="-966" t="-201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4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80728"/>
                <a:ext cx="8839200" cy="52070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𝑝𝑑𝑓</m:t>
                    </m:r>
                    <m:d>
                      <m:d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SE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, variance=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E" dirty="0" smtClean="0"/>
              </a:p>
              <a:p>
                <a:r>
                  <a:rPr lang="en-SE" dirty="0"/>
                  <a:t>F</a:t>
                </a:r>
                <a:r>
                  <a:rPr lang="en-US" dirty="0"/>
                  <a:t>o</a:t>
                </a:r>
                <a:r>
                  <a:rPr lang="en-SE" dirty="0"/>
                  <a:t>r random var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e>
                        </m:d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80728"/>
                <a:ext cx="8839200" cy="5207015"/>
              </a:xfrm>
              <a:blipFill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596064" cy="1143000"/>
          </a:xfrm>
        </p:spPr>
        <p:txBody>
          <a:bodyPr>
            <a:normAutofit/>
          </a:bodyPr>
          <a:lstStyle/>
          <a:p>
            <a:r>
              <a:rPr lang="en-SE" dirty="0" smtClean="0"/>
              <a:t>Laplacian Distribution</a:t>
            </a:r>
            <a:endParaRPr lang="en-US" dirty="0"/>
          </a:p>
        </p:txBody>
      </p:sp>
      <p:pic>
        <p:nvPicPr>
          <p:cNvPr id="1026" name="Picture 2" descr="Probability density plots of Laplace distrib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624918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Laplace M</a:t>
            </a:r>
            <a:r>
              <a:rPr lang="en-US" dirty="0" smtClean="0"/>
              <a:t>e</a:t>
            </a:r>
            <a:r>
              <a:rPr lang="en-SE" dirty="0" smtClean="0"/>
              <a:t>chanism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E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p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E" dirty="0" smtClean="0">
                    <a:solidFill>
                      <a:schemeClr val="tx1"/>
                    </a:solidFill>
                  </a:rPr>
                  <a:t>. The Laplace 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r>
                  <a:rPr lang="en-SE" dirty="0" smtClean="0">
                    <a:solidFill>
                      <a:schemeClr val="tx1"/>
                    </a:solidFill>
                  </a:rPr>
                  <a:t>chanism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 smtClean="0">
                    <a:solidFill>
                      <a:schemeClr val="tx1"/>
                    </a:solidFill>
                  </a:rPr>
                  <a:t> are i.i.d random variables from </a:t>
                </a:r>
                <a14:m>
                  <m:oMath xmlns:m="http://schemas.openxmlformats.org/officeDocument/2006/math"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𝐿𝑎𝑝</m:t>
                    </m:r>
                    <m:d>
                      <m:dPr>
                        <m:ctrlP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SE" dirty="0" smtClean="0"/>
              </a:p>
              <a:p>
                <a:pPr lvl="1"/>
                <a:r>
                  <a:rPr lang="en-SE" dirty="0" smtClean="0"/>
                  <a:t>Each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 smtClean="0"/>
                  <a:t>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dirty="0" smtClean="0"/>
                  <a:t>-dimentional vector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E" dirty="0" smtClean="0"/>
                  <a:t> is added a random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 smtClean="0"/>
                  <a:t>.</a:t>
                </a:r>
              </a:p>
              <a:p>
                <a:pPr lvl="1"/>
                <a:r>
                  <a:rPr lang="en-SE" dirty="0" smtClean="0"/>
                  <a:t>(If we want discrete output space, round to integers subsequently)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13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Thm</a:t>
                </a:r>
                <a:r>
                  <a:rPr lang="en-GB" dirty="0"/>
                  <a:t>. The Laplace Mechanism preserves</a:t>
                </a:r>
                <a:r>
                  <a:rPr lang="en-SE" dirty="0"/>
                  <a:t>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l-GR" dirty="0"/>
                  <a:t>-</a:t>
                </a:r>
                <a:r>
                  <a:rPr lang="en-US" dirty="0"/>
                  <a:t>differential privacy</a:t>
                </a:r>
                <a:r>
                  <a:rPr lang="en-US" dirty="0" smtClean="0"/>
                  <a:t>.</a:t>
                </a:r>
                <a:endParaRPr lang="en-SE" dirty="0" smtClean="0"/>
              </a:p>
              <a:p>
                <a:r>
                  <a:rPr lang="en-SE" dirty="0" smtClean="0"/>
                  <a:t>Proof. Let two elements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E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SE" dirty="0" smtClean="0"/>
                  <a:t>. Consider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p>
                    <m:r>
                      <a:rPr lang="en-SE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E" dirty="0" smtClean="0"/>
                  <a:t>.</a:t>
                </a:r>
              </a:p>
              <a:p>
                <a:r>
                  <a:rPr lang="en-SE" dirty="0" smtClean="0"/>
                  <a:t>L</a:t>
                </a:r>
                <a:r>
                  <a:rPr lang="en-US" dirty="0" smtClean="0"/>
                  <a:t>e</a:t>
                </a:r>
                <a:r>
                  <a:rPr lang="en-SE" dirty="0" smtClean="0"/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E" dirty="0" smtClean="0"/>
                  <a:t>: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E" dirty="0"/>
                  <a:t>: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. Consider arbitrary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E" dirty="0" smtClean="0"/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SE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SE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SE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SE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d>
                              <m:dPr>
                                <m:begChr m:val="|"/>
                                <m:endChr m:val="|"/>
                                <m:ctrlPr>
                                  <a:rPr lang="en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SE" dirty="0" smtClean="0"/>
              </a:p>
              <a:p>
                <a:pPr lvl="1"/>
                <a:r>
                  <a:rPr lang="en-SE" dirty="0" smtClean="0"/>
                  <a:t>1st step based 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SE" dirty="0" smtClean="0"/>
              </a:p>
              <a:p>
                <a:pPr lvl="1"/>
                <a:r>
                  <a:rPr lang="en-SE" dirty="0" smtClean="0"/>
                  <a:t>2nd step based 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SE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SE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2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Laplace M</a:t>
            </a:r>
            <a:r>
              <a:rPr lang="en-US" dirty="0"/>
              <a:t>e</a:t>
            </a:r>
            <a:r>
              <a:rPr lang="en-SE" dirty="0"/>
              <a:t>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32889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1120</TotalTime>
  <Words>555</Words>
  <Application>Microsoft Office PowerPoint</Application>
  <PresentationFormat>On-screen Show (4:3)</PresentationFormat>
  <Paragraphs>127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Noto Serif</vt:lpstr>
      <vt:lpstr>宋体</vt:lpstr>
      <vt:lpstr>Arial</vt:lpstr>
      <vt:lpstr>Calibri</vt:lpstr>
      <vt:lpstr>Cambria Math</vt:lpstr>
      <vt:lpstr>_Template</vt:lpstr>
      <vt:lpstr>Introduction to Differential Privacy</vt:lpstr>
      <vt:lpstr>Motivation</vt:lpstr>
      <vt:lpstr>(ϵ,δ)-Differential Privacy (DP)</vt:lpstr>
      <vt:lpstr>DP Toy Example</vt:lpstr>
      <vt:lpstr>DP Example: Randomized Response</vt:lpstr>
      <vt:lpstr>Sensitivity of a Function f</vt:lpstr>
      <vt:lpstr>Laplacian Distribution</vt:lpstr>
      <vt:lpstr>Laplace Mechanism</vt:lpstr>
      <vt:lpstr>Laplace Mechanism</vt:lpstr>
      <vt:lpstr>Applying the Laplace Mechanism</vt:lpstr>
      <vt:lpstr>Composition of Multiple Queries</vt:lpstr>
      <vt:lpstr>Properties of DP</vt:lpstr>
      <vt:lpstr>Example: DP in the Presence of Adversary</vt:lpstr>
      <vt:lpstr>Example: DP in the Presence of Adversary</vt:lpstr>
      <vt:lpstr>The Deterministic Case</vt:lpstr>
      <vt:lpstr>Adding Noise to give Privacy</vt:lpstr>
      <vt:lpstr>Adding Larger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68</cp:revision>
  <dcterms:created xsi:type="dcterms:W3CDTF">2019-06-19T04:41:58Z</dcterms:created>
  <dcterms:modified xsi:type="dcterms:W3CDTF">2020-06-12T09:37:18Z</dcterms:modified>
</cp:coreProperties>
</file>