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9"/>
  </p:notesMasterIdLst>
  <p:handoutMasterIdLst>
    <p:handoutMasterId r:id="rId40"/>
  </p:handoutMasterIdLst>
  <p:sldIdLst>
    <p:sldId id="384" r:id="rId2"/>
    <p:sldId id="463" r:id="rId3"/>
    <p:sldId id="416" r:id="rId4"/>
    <p:sldId id="451" r:id="rId5"/>
    <p:sldId id="452" r:id="rId6"/>
    <p:sldId id="468" r:id="rId7"/>
    <p:sldId id="453" r:id="rId8"/>
    <p:sldId id="454" r:id="rId9"/>
    <p:sldId id="366" r:id="rId10"/>
    <p:sldId id="455" r:id="rId11"/>
    <p:sldId id="456" r:id="rId12"/>
    <p:sldId id="414" r:id="rId13"/>
    <p:sldId id="413" r:id="rId14"/>
    <p:sldId id="419" r:id="rId15"/>
    <p:sldId id="376" r:id="rId16"/>
    <p:sldId id="457" r:id="rId17"/>
    <p:sldId id="421" r:id="rId18"/>
    <p:sldId id="402" r:id="rId19"/>
    <p:sldId id="469" r:id="rId20"/>
    <p:sldId id="369" r:id="rId21"/>
    <p:sldId id="380" r:id="rId22"/>
    <p:sldId id="370" r:id="rId23"/>
    <p:sldId id="460" r:id="rId24"/>
    <p:sldId id="459" r:id="rId25"/>
    <p:sldId id="391" r:id="rId26"/>
    <p:sldId id="470" r:id="rId27"/>
    <p:sldId id="411" r:id="rId28"/>
    <p:sldId id="461" r:id="rId29"/>
    <p:sldId id="462" r:id="rId30"/>
    <p:sldId id="371" r:id="rId31"/>
    <p:sldId id="396" r:id="rId32"/>
    <p:sldId id="417" r:id="rId33"/>
    <p:sldId id="471" r:id="rId34"/>
    <p:sldId id="464" r:id="rId35"/>
    <p:sldId id="465" r:id="rId36"/>
    <p:sldId id="466" r:id="rId37"/>
    <p:sldId id="467"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63"/>
            <p14:sldId id="416"/>
            <p14:sldId id="451"/>
            <p14:sldId id="452"/>
            <p14:sldId id="468"/>
            <p14:sldId id="453"/>
            <p14:sldId id="454"/>
            <p14:sldId id="366"/>
            <p14:sldId id="455"/>
            <p14:sldId id="456"/>
            <p14:sldId id="414"/>
            <p14:sldId id="413"/>
            <p14:sldId id="419"/>
            <p14:sldId id="376"/>
            <p14:sldId id="457"/>
            <p14:sldId id="421"/>
            <p14:sldId id="402"/>
            <p14:sldId id="469"/>
            <p14:sldId id="369"/>
            <p14:sldId id="380"/>
            <p14:sldId id="370"/>
            <p14:sldId id="460"/>
            <p14:sldId id="459"/>
            <p14:sldId id="391"/>
            <p14:sldId id="470"/>
            <p14:sldId id="411"/>
            <p14:sldId id="461"/>
            <p14:sldId id="462"/>
            <p14:sldId id="371"/>
            <p14:sldId id="396"/>
            <p14:sldId id="417"/>
            <p14:sldId id="471"/>
            <p14:sldId id="464"/>
            <p14:sldId id="465"/>
            <p14:sldId id="466"/>
            <p14:sldId id="4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488" autoAdjust="0"/>
    <p:restoredTop sz="57055" autoAdjust="0"/>
  </p:normalViewPr>
  <p:slideViewPr>
    <p:cSldViewPr>
      <p:cViewPr varScale="1">
        <p:scale>
          <a:sx n="74" d="100"/>
          <a:sy n="74" d="100"/>
        </p:scale>
        <p:origin x="2442" y="66"/>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168"/>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281F9B6-4E1A-F54C-8F77-FF52DDEA3B8A}" type="slidenum">
              <a:rPr lang="en-AU"/>
              <a:pPr/>
              <a:t>13</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3790745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AEDC8F6-94FD-5C41-8C23-2D1DC82F879F}" type="slidenum">
              <a:rPr lang="en-AU"/>
              <a:pPr/>
              <a:t>15</a:t>
            </a:fld>
            <a:endParaRPr lang="en-AU"/>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t>For our discussion of UNIX file access control, we first introduce several basic</a:t>
            </a:r>
          </a:p>
          <a:p>
            <a:r>
              <a:rPr lang="en-US" dirty="0"/>
              <a:t>concepts concerning UNIX files and directories.</a:t>
            </a:r>
          </a:p>
          <a:p>
            <a:endParaRPr lang="en-US" dirty="0"/>
          </a:p>
          <a:p>
            <a:r>
              <a:rPr lang="en-US" dirty="0"/>
              <a:t>All types of UNIX files are administered by the operating system by means of</a:t>
            </a:r>
          </a:p>
          <a:p>
            <a:r>
              <a:rPr lang="en-US" dirty="0" err="1"/>
              <a:t>inodes</a:t>
            </a:r>
            <a:r>
              <a:rPr lang="en-US" dirty="0"/>
              <a:t>. An </a:t>
            </a:r>
            <a:r>
              <a:rPr lang="en-US" dirty="0" err="1"/>
              <a:t>inode</a:t>
            </a:r>
            <a:r>
              <a:rPr lang="en-US" dirty="0"/>
              <a:t> (index node) is a control structure that contains the key information</a:t>
            </a:r>
          </a:p>
          <a:p>
            <a:r>
              <a:rPr lang="en-US" dirty="0"/>
              <a:t>needed by the operating system for a particular file. Several file names may be</a:t>
            </a:r>
          </a:p>
          <a:p>
            <a:r>
              <a:rPr lang="en-US" dirty="0"/>
              <a:t>associated with a single </a:t>
            </a:r>
            <a:r>
              <a:rPr lang="en-US" dirty="0" err="1"/>
              <a:t>inode</a:t>
            </a:r>
            <a:r>
              <a:rPr lang="en-US" dirty="0"/>
              <a:t>, but an active </a:t>
            </a:r>
            <a:r>
              <a:rPr lang="en-US" dirty="0" err="1"/>
              <a:t>inode</a:t>
            </a:r>
            <a:r>
              <a:rPr lang="en-US" dirty="0"/>
              <a:t> is associated with exactly one file,</a:t>
            </a:r>
          </a:p>
          <a:p>
            <a:r>
              <a:rPr lang="en-US" dirty="0"/>
              <a:t>and each file is controlled by exactly one </a:t>
            </a:r>
            <a:r>
              <a:rPr lang="en-US" dirty="0" err="1"/>
              <a:t>inode</a:t>
            </a:r>
            <a:r>
              <a:rPr lang="en-US" dirty="0"/>
              <a:t>. The attributes of the file as well as</a:t>
            </a:r>
          </a:p>
          <a:p>
            <a:r>
              <a:rPr lang="en-US" dirty="0"/>
              <a:t>its permissions and other control information are stored in the </a:t>
            </a:r>
            <a:r>
              <a:rPr lang="en-US" dirty="0" err="1"/>
              <a:t>inode</a:t>
            </a:r>
            <a:r>
              <a:rPr lang="en-US" dirty="0"/>
              <a:t>. On the disk,</a:t>
            </a:r>
          </a:p>
          <a:p>
            <a:r>
              <a:rPr lang="en-US" dirty="0"/>
              <a:t>there is an </a:t>
            </a:r>
            <a:r>
              <a:rPr lang="en-US" dirty="0" err="1"/>
              <a:t>inode</a:t>
            </a:r>
            <a:r>
              <a:rPr lang="en-US" dirty="0"/>
              <a:t> table, or </a:t>
            </a:r>
            <a:r>
              <a:rPr lang="en-US" dirty="0" err="1"/>
              <a:t>inode</a:t>
            </a:r>
            <a:r>
              <a:rPr lang="en-US" dirty="0"/>
              <a:t> list, that contains the </a:t>
            </a:r>
            <a:r>
              <a:rPr lang="en-US" dirty="0" err="1"/>
              <a:t>inodes</a:t>
            </a:r>
            <a:r>
              <a:rPr lang="en-US" dirty="0"/>
              <a:t> of all the files in the file</a:t>
            </a:r>
          </a:p>
          <a:p>
            <a:r>
              <a:rPr lang="en-US" dirty="0"/>
              <a:t>system. When a file is opened, its </a:t>
            </a:r>
            <a:r>
              <a:rPr lang="en-US" dirty="0" err="1"/>
              <a:t>inode</a:t>
            </a:r>
            <a:r>
              <a:rPr lang="en-US" dirty="0"/>
              <a:t> is brought into main memory and stored in</a:t>
            </a:r>
          </a:p>
          <a:p>
            <a:r>
              <a:rPr lang="en-US" dirty="0"/>
              <a:t>a memory-resident </a:t>
            </a:r>
            <a:r>
              <a:rPr lang="en-US" dirty="0" err="1"/>
              <a:t>inode</a:t>
            </a:r>
            <a:r>
              <a:rPr lang="en-US" dirty="0"/>
              <a:t> table.</a:t>
            </a:r>
          </a:p>
          <a:p>
            <a:endParaRPr lang="en-US" dirty="0"/>
          </a:p>
          <a:p>
            <a:r>
              <a:rPr lang="en-US" dirty="0"/>
              <a:t>Directories are structured in a hierarchical tree. Each directory can contain</a:t>
            </a:r>
          </a:p>
          <a:p>
            <a:r>
              <a:rPr lang="en-US" dirty="0"/>
              <a:t>files and/or other directories. A directory that is inside another directory is referred</a:t>
            </a:r>
          </a:p>
          <a:p>
            <a:r>
              <a:rPr lang="en-US" dirty="0"/>
              <a:t>to as a subdirectory. A directory is simply a file that contains a list of file names plus</a:t>
            </a:r>
          </a:p>
          <a:p>
            <a:r>
              <a:rPr lang="en-US" dirty="0"/>
              <a:t>pointers to associated </a:t>
            </a:r>
            <a:r>
              <a:rPr lang="en-US" dirty="0" err="1"/>
              <a:t>inodes</a:t>
            </a:r>
            <a:r>
              <a:rPr lang="en-US" dirty="0"/>
              <a:t>. Thus, associated with each directory is its own </a:t>
            </a:r>
            <a:r>
              <a:rPr lang="en-US" dirty="0" err="1"/>
              <a:t>inode</a:t>
            </a:r>
            <a:r>
              <a:rPr lang="en-US" dirty="0"/>
              <a:t>.</a:t>
            </a:r>
            <a:endParaRPr lang="en-US" dirty="0">
              <a:latin typeface="Times New Roman" pitchFamily="-110" charset="0"/>
            </a:endParaRPr>
          </a:p>
        </p:txBody>
      </p:sp>
    </p:spTree>
    <p:extLst>
      <p:ext uri="{BB962C8B-B14F-4D97-AF65-F5344CB8AC3E}">
        <p14:creationId xmlns:p14="http://schemas.microsoft.com/office/powerpoint/2010/main" val="2839240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UNIX systems depend on, or at least are based on, the file access control</a:t>
            </a:r>
          </a:p>
          <a:p>
            <a:r>
              <a:rPr lang="en-US" dirty="0"/>
              <a:t>scheme introduced with the early versions of UNIX. Each UNIX user is assigned</a:t>
            </a:r>
          </a:p>
          <a:p>
            <a:r>
              <a:rPr lang="en-US" dirty="0"/>
              <a:t>a unique user identification number (user ID). A user is also a member of a primary</a:t>
            </a:r>
          </a:p>
          <a:p>
            <a:r>
              <a:rPr lang="en-US" dirty="0"/>
              <a:t>group, and possibly a number of other groups, each identified by a group ID.</a:t>
            </a:r>
          </a:p>
          <a:p>
            <a:r>
              <a:rPr lang="en-US" dirty="0"/>
              <a:t>When a file is created, it is designated as owned by a particular user and marked</a:t>
            </a:r>
          </a:p>
          <a:p>
            <a:r>
              <a:rPr lang="en-US" dirty="0"/>
              <a:t>with that user’s ID. It also belongs to a specific group, which initially is either its</a:t>
            </a:r>
          </a:p>
          <a:p>
            <a:r>
              <a:rPr lang="en-US" dirty="0"/>
              <a:t>creator’s primary group, or the group of its parent directory if that directory has</a:t>
            </a:r>
          </a:p>
          <a:p>
            <a:r>
              <a:rPr lang="en-US" dirty="0" err="1"/>
              <a:t>SetGID</a:t>
            </a:r>
            <a:r>
              <a:rPr lang="en-US" dirty="0"/>
              <a:t> permission set. Associated with each file is a set of 12 protection bits. The</a:t>
            </a:r>
          </a:p>
          <a:p>
            <a:r>
              <a:rPr lang="en-US" dirty="0"/>
              <a:t>owner ID, group ID, and protection bits are part of the file’s </a:t>
            </a:r>
            <a:r>
              <a:rPr lang="en-US" dirty="0" err="1"/>
              <a:t>inode</a:t>
            </a:r>
            <a:r>
              <a:rPr lang="en-US" dirty="0"/>
              <a:t>.</a:t>
            </a:r>
          </a:p>
          <a:p>
            <a:endParaRPr lang="en-US" dirty="0"/>
          </a:p>
          <a:p>
            <a:r>
              <a:rPr lang="en-US" dirty="0"/>
              <a:t>Nine of the protection bits specify read, write, and execute permission for the</a:t>
            </a:r>
          </a:p>
          <a:p>
            <a:r>
              <a:rPr lang="en-US" dirty="0"/>
              <a:t>owner of the file, other members of the group to which this file belongs, and all other</a:t>
            </a:r>
          </a:p>
          <a:p>
            <a:r>
              <a:rPr lang="en-US" dirty="0"/>
              <a:t>users. These form a hierarchy of owner, group, and all others, with the highest relevant</a:t>
            </a:r>
          </a:p>
          <a:p>
            <a:r>
              <a:rPr lang="en-US" dirty="0"/>
              <a:t>set of permissions being used. Figure 4.5a shows an example in which the file owner has</a:t>
            </a:r>
          </a:p>
          <a:p>
            <a:r>
              <a:rPr lang="en-US" dirty="0"/>
              <a:t>read and write access; all other members of the file’s group have read access, and users</a:t>
            </a:r>
          </a:p>
          <a:p>
            <a:r>
              <a:rPr lang="en-US" dirty="0"/>
              <a:t>outside the group have no access rights to the file. When applied to a directory, the read</a:t>
            </a:r>
          </a:p>
          <a:p>
            <a:r>
              <a:rPr lang="en-US" dirty="0"/>
              <a:t>and write bits grant the right to list and to create/rename/delete files in the directory.</a:t>
            </a:r>
          </a:p>
          <a:p>
            <a:r>
              <a:rPr lang="en-US" dirty="0"/>
              <a:t>The execute bit grants to right to descend into the directory or search it for a filename.</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2205687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82A5A00-DEF0-984F-9515-2A03D6BA853F}" type="slidenum">
              <a:rPr lang="en-AU"/>
              <a:pPr/>
              <a:t>18</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lvl="0" rtl="0"/>
            <a:r>
              <a:rPr lang="en-US" dirty="0"/>
              <a:t>When a process requests access to a file system object two steps are performed:</a:t>
            </a:r>
          </a:p>
          <a:p>
            <a:pPr lvl="1" rtl="0"/>
            <a:r>
              <a:rPr lang="en-US" dirty="0"/>
              <a:t>Step 1 selects the most appropriate ACL</a:t>
            </a:r>
          </a:p>
          <a:p>
            <a:pPr lvl="1" rtl="0"/>
            <a:r>
              <a:rPr lang="en-US" dirty="0"/>
              <a:t>Step 2 checks if the matching entry contains sufficient permissions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Assigns a list of UNIX user IDs and groups to a file</a:t>
            </a:r>
          </a:p>
          <a:p>
            <a:endParaRPr lang="en-US" altLang="zh-CN" dirty="0"/>
          </a:p>
          <a:p>
            <a:r>
              <a:rPr lang="en-US" altLang="zh-CN" dirty="0"/>
              <a:t>This access scheme is adequate when file access requirements align with users</a:t>
            </a:r>
          </a:p>
          <a:p>
            <a:r>
              <a:rPr lang="en-US" altLang="zh-CN" dirty="0"/>
              <a:t>and a modest number of groups of users. For example, suppose a user wants to give</a:t>
            </a:r>
          </a:p>
          <a:p>
            <a:r>
              <a:rPr lang="en-US" altLang="zh-CN" dirty="0"/>
              <a:t>read access for file X to users A and B and read access for file Y to users B and C. We</a:t>
            </a:r>
          </a:p>
          <a:p>
            <a:r>
              <a:rPr lang="en-US" altLang="zh-CN" dirty="0"/>
              <a:t>would need at least two user groups, and user B would need to belong to both groups</a:t>
            </a:r>
          </a:p>
          <a:p>
            <a:r>
              <a:rPr lang="en-US" altLang="zh-CN" dirty="0"/>
              <a:t>in order to access the two files. However, if there are a large number of different</a:t>
            </a:r>
          </a:p>
          <a:p>
            <a:r>
              <a:rPr lang="en-US" altLang="zh-CN" dirty="0"/>
              <a:t>groupings of users requiring a range of access rights to different files, then a very large</a:t>
            </a:r>
          </a:p>
          <a:p>
            <a:r>
              <a:rPr lang="en-US" altLang="zh-CN" dirty="0"/>
              <a:t>number of groups may be needed to provide this. This rapidly becomes unwieldy and</a:t>
            </a:r>
          </a:p>
          <a:p>
            <a:r>
              <a:rPr lang="en-US" altLang="zh-CN" dirty="0"/>
              <a:t>difficult to manage, even if possible at all. One way to overcome this problem is to use</a:t>
            </a:r>
          </a:p>
          <a:p>
            <a:r>
              <a:rPr lang="en-US" altLang="zh-CN" dirty="0"/>
              <a:t>access control lists, which are provided in most modern UNIX systems.</a:t>
            </a:r>
          </a:p>
          <a:p>
            <a:endParaRPr lang="en-US" altLang="zh-CN" dirty="0"/>
          </a:p>
          <a:p>
            <a:r>
              <a:rPr lang="en-US" altLang="zh-CN" dirty="0"/>
              <a:t>A final point to note is that the traditional UNIX file access control scheme</a:t>
            </a:r>
          </a:p>
          <a:p>
            <a:r>
              <a:rPr lang="en-US" altLang="zh-CN" dirty="0"/>
              <a:t>implements a simple protection domain structure. A domain is associated with the</a:t>
            </a:r>
          </a:p>
          <a:p>
            <a:r>
              <a:rPr lang="en-US" altLang="zh-CN" dirty="0"/>
              <a:t>user, and switching the domain corresponds to changing the user ID temporarily.</a:t>
            </a:r>
            <a:endParaRPr lang="en-US" altLang="zh-CN" dirty="0">
              <a:latin typeface="Times New Roman" pitchFamily="-110" charset="0"/>
            </a:endParaRPr>
          </a:p>
          <a:p>
            <a:endParaRPr lang="en-US" dirty="0"/>
          </a:p>
          <a:p>
            <a:r>
              <a:rPr lang="en-US" dirty="0"/>
              <a:t>Many modern UNIX and UNIX-based operating systems support access control</a:t>
            </a:r>
          </a:p>
          <a:p>
            <a:r>
              <a:rPr lang="en-US" dirty="0"/>
              <a:t>lists, including FreeBSD, </a:t>
            </a:r>
            <a:r>
              <a:rPr lang="en-US" dirty="0" err="1"/>
              <a:t>OpenBSD</a:t>
            </a:r>
            <a:r>
              <a:rPr lang="en-US" dirty="0"/>
              <a:t>, Linux, and Solaris. In this section, we describe</a:t>
            </a:r>
          </a:p>
          <a:p>
            <a:r>
              <a:rPr lang="en-US" dirty="0"/>
              <a:t>FreeBSD, but other implementations have essentially the same features and interface.</a:t>
            </a:r>
          </a:p>
          <a:p>
            <a:r>
              <a:rPr lang="en-US" dirty="0"/>
              <a:t>The feature is referred to as extended access control list, while the traditional</a:t>
            </a:r>
          </a:p>
          <a:p>
            <a:r>
              <a:rPr lang="en-US" dirty="0"/>
              <a:t>UNIX approach is referred to as minimal access control list.</a:t>
            </a:r>
          </a:p>
          <a:p>
            <a:endParaRPr lang="en-US" dirty="0"/>
          </a:p>
          <a:p>
            <a:r>
              <a:rPr lang="en-US" dirty="0"/>
              <a:t>FreeBSD allows the administrator to assign a list of UNIX user IDs and groups</a:t>
            </a:r>
          </a:p>
          <a:p>
            <a:r>
              <a:rPr lang="en-US" dirty="0"/>
              <a:t>to a file by using the </a:t>
            </a:r>
            <a:r>
              <a:rPr lang="en-US" dirty="0" err="1"/>
              <a:t>setfacl</a:t>
            </a:r>
            <a:r>
              <a:rPr lang="en-US" dirty="0"/>
              <a:t> command. Any number of users and groups can be</a:t>
            </a:r>
          </a:p>
          <a:p>
            <a:r>
              <a:rPr lang="en-US" dirty="0"/>
              <a:t>associated with a file, each with three protection bits (read, write, execute), offering a</a:t>
            </a:r>
          </a:p>
          <a:p>
            <a:r>
              <a:rPr lang="en-US" dirty="0"/>
              <a:t>flexible mechanism for assigning access rights. A file need not have an ACL but may be</a:t>
            </a:r>
          </a:p>
          <a:p>
            <a:r>
              <a:rPr lang="en-US" dirty="0"/>
              <a:t>protected solely by the traditional UNIX file access mechanism. Free BSD files include</a:t>
            </a:r>
          </a:p>
          <a:p>
            <a:r>
              <a:rPr lang="en-US" dirty="0"/>
              <a:t>an additional protection bit that indicates whether the file has an extended ACL.</a:t>
            </a:r>
          </a:p>
          <a:p>
            <a:endParaRPr lang="en-US" dirty="0"/>
          </a:p>
        </p:txBody>
      </p:sp>
    </p:spTree>
    <p:extLst>
      <p:ext uri="{BB962C8B-B14F-4D97-AF65-F5344CB8AC3E}">
        <p14:creationId xmlns:p14="http://schemas.microsoft.com/office/powerpoint/2010/main" val="900472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BE94388-3BE9-044B-BD6B-C288EA078DFF}" type="slidenum">
              <a:rPr lang="en-AU"/>
              <a:pPr/>
              <a:t>20</a:t>
            </a:fld>
            <a:endParaRPr lang="en-AU"/>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t>Traditional DAC systems define the access rights of individual users and groups</a:t>
            </a:r>
          </a:p>
          <a:p>
            <a:r>
              <a:rPr lang="en-US" dirty="0"/>
              <a:t>of users. In contrast, RBAC is based on the roles that users assume in a system</a:t>
            </a:r>
          </a:p>
          <a:p>
            <a:r>
              <a:rPr lang="en-US" dirty="0"/>
              <a:t>rather than the user’s identity. Typically, RBAC models define a role as a job function</a:t>
            </a:r>
          </a:p>
          <a:p>
            <a:r>
              <a:rPr lang="en-US" dirty="0"/>
              <a:t>within an organization. RBAC systems assign access rights to roles instead of</a:t>
            </a:r>
          </a:p>
          <a:p>
            <a:r>
              <a:rPr lang="en-US" dirty="0"/>
              <a:t>individual users. In turn, users are assigned to different roles, either statically or</a:t>
            </a:r>
          </a:p>
          <a:p>
            <a:r>
              <a:rPr lang="en-US" dirty="0"/>
              <a:t>dynamically, according to their responsibilities.</a:t>
            </a:r>
          </a:p>
          <a:p>
            <a:endParaRPr lang="en-US" dirty="0"/>
          </a:p>
          <a:p>
            <a:r>
              <a:rPr lang="en-US" dirty="0"/>
              <a:t>RBAC now enjoys widespread commercial use and remains an area of active</a:t>
            </a:r>
          </a:p>
          <a:p>
            <a:r>
              <a:rPr lang="en-US" dirty="0"/>
              <a:t>research. The National Institute of Standards and Technology (NIST) has issued a</a:t>
            </a:r>
          </a:p>
          <a:p>
            <a:r>
              <a:rPr lang="en-US" dirty="0"/>
              <a:t>standard, </a:t>
            </a:r>
            <a:r>
              <a:rPr lang="en-US" i="1" dirty="0"/>
              <a:t>Security Requirements for Cryptographic Modules (FIPS PUB 140-3, September</a:t>
            </a:r>
            <a:r>
              <a:rPr lang="en-US" i="1" baseline="0" dirty="0"/>
              <a:t> 2009</a:t>
            </a:r>
            <a:r>
              <a:rPr lang="en-US" dirty="0"/>
              <a:t>), </a:t>
            </a:r>
          </a:p>
          <a:p>
            <a:r>
              <a:rPr lang="en-US" dirty="0"/>
              <a:t>that requires support for access control and administration through roles.</a:t>
            </a:r>
          </a:p>
          <a:p>
            <a:endParaRPr lang="en-US" dirty="0"/>
          </a:p>
          <a:p>
            <a:r>
              <a:rPr lang="en-US" dirty="0"/>
              <a:t>The relationship of users to roles is many to many, as is the relationship of</a:t>
            </a:r>
          </a:p>
          <a:p>
            <a:r>
              <a:rPr lang="en-US" dirty="0"/>
              <a:t>roles to resources, or system objects (Figure 4.6). The set of users changes, in some</a:t>
            </a:r>
          </a:p>
          <a:p>
            <a:r>
              <a:rPr lang="en-US" dirty="0"/>
              <a:t>environments frequently, and the assignment of a user to one or more roles may</a:t>
            </a:r>
          </a:p>
          <a:p>
            <a:r>
              <a:rPr lang="en-US" dirty="0"/>
              <a:t>also be dynamic. The set of roles in the system in most environments is relatively</a:t>
            </a:r>
          </a:p>
          <a:p>
            <a:r>
              <a:rPr lang="en-US" dirty="0"/>
              <a:t>static, with only occasional additions or deletions. Each role will have specific access</a:t>
            </a:r>
          </a:p>
          <a:p>
            <a:r>
              <a:rPr lang="en-US" dirty="0"/>
              <a:t>rights to one or more resources. The set of resources and the specific access rights</a:t>
            </a:r>
          </a:p>
          <a:p>
            <a:r>
              <a:rPr lang="en-US" dirty="0"/>
              <a:t>associated with a particular role are also likely to change infrequently.</a:t>
            </a:r>
            <a:endParaRPr lang="en-US" dirty="0">
              <a:latin typeface="Times New Roman" pitchFamily="-110" charset="0"/>
            </a:endParaRPr>
          </a:p>
        </p:txBody>
      </p:sp>
    </p:spTree>
    <p:extLst>
      <p:ext uri="{BB962C8B-B14F-4D97-AF65-F5344CB8AC3E}">
        <p14:creationId xmlns:p14="http://schemas.microsoft.com/office/powerpoint/2010/main" val="3375590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C956733-D204-F043-B906-6E8D7274E70C}" type="slidenum">
              <a:rPr lang="en-AU"/>
              <a:pPr/>
              <a:t>21</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We can use the access matrix representation to depict the key elements of an</a:t>
            </a:r>
          </a:p>
          <a:p>
            <a:r>
              <a:rPr lang="en-US" dirty="0"/>
              <a:t>RBAC system in simple terms, as shown in Figure 4.7. The upper matrix relates</a:t>
            </a:r>
          </a:p>
          <a:p>
            <a:r>
              <a:rPr lang="en-US" dirty="0"/>
              <a:t>individual users to roles. Typically there are many more users than roles. Each matrix</a:t>
            </a:r>
          </a:p>
          <a:p>
            <a:r>
              <a:rPr lang="en-US" dirty="0"/>
              <a:t>entry is either blank or marked, the latter indicating that this user is assigned to this</a:t>
            </a:r>
          </a:p>
          <a:p>
            <a:r>
              <a:rPr lang="en-US" dirty="0"/>
              <a:t>role. Note that a single user may be assigned multiple roles (more than one mark in a</a:t>
            </a:r>
          </a:p>
          <a:p>
            <a:r>
              <a:rPr lang="en-US" dirty="0"/>
              <a:t>row) and that multiple users may be assigned to a single role (more than one mark in</a:t>
            </a:r>
          </a:p>
          <a:p>
            <a:r>
              <a:rPr lang="en-US" dirty="0"/>
              <a:t>a column). The lower matrix has the same structure as the DAC access control matrix,</a:t>
            </a:r>
          </a:p>
          <a:p>
            <a:r>
              <a:rPr lang="en-US" dirty="0"/>
              <a:t>with roles as subjects. Typically, there are few roles and many objects, or resources.</a:t>
            </a:r>
          </a:p>
          <a:p>
            <a:r>
              <a:rPr lang="en-US" dirty="0"/>
              <a:t>In this matrix the entries are the specific access rights enjoyed by the roles. Note that a</a:t>
            </a:r>
          </a:p>
          <a:p>
            <a:r>
              <a:rPr lang="en-US" dirty="0"/>
              <a:t>role can be treated as an object, allowing the definition of role hierarchies.</a:t>
            </a:r>
          </a:p>
          <a:p>
            <a:endParaRPr lang="en-US" dirty="0"/>
          </a:p>
          <a:p>
            <a:r>
              <a:rPr lang="en-US" dirty="0"/>
              <a:t>RBAC lends itself to an effective implementation of the principle of least</a:t>
            </a:r>
          </a:p>
          <a:p>
            <a:r>
              <a:rPr lang="en-US" dirty="0"/>
              <a:t>privilege, referred to in Chapter</a:t>
            </a:r>
            <a:r>
              <a:rPr lang="en-US" baseline="0" dirty="0"/>
              <a:t> </a:t>
            </a:r>
            <a:r>
              <a:rPr lang="en-US" dirty="0"/>
              <a:t>1. Each role should contain the minimum set of</a:t>
            </a:r>
          </a:p>
          <a:p>
            <a:r>
              <a:rPr lang="en-US" dirty="0"/>
              <a:t>access rights needed for that role. A user is assigned to a role that enables him or her</a:t>
            </a:r>
          </a:p>
          <a:p>
            <a:r>
              <a:rPr lang="en-US" dirty="0"/>
              <a:t>to perform only what is required for that role. Multiple users assigned to the same</a:t>
            </a:r>
          </a:p>
          <a:p>
            <a:r>
              <a:rPr lang="en-US" dirty="0"/>
              <a:t>role, enjoy the same minimal set of access rights.</a:t>
            </a:r>
            <a:endParaRPr lang="en-US" dirty="0">
              <a:latin typeface="Times New Roman" pitchFamily="-110" charset="0"/>
            </a:endParaRPr>
          </a:p>
        </p:txBody>
      </p:sp>
    </p:spTree>
    <p:extLst>
      <p:ext uri="{BB962C8B-B14F-4D97-AF65-F5344CB8AC3E}">
        <p14:creationId xmlns:p14="http://schemas.microsoft.com/office/powerpoint/2010/main" val="2000253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F649F41-39D2-F340-A303-8C3F4C4DEFAF}" type="slidenum">
              <a:rPr lang="en-AU"/>
              <a:pPr/>
              <a:t>22</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t>A variety of functions and services can be included under the general RBAC</a:t>
            </a:r>
          </a:p>
          <a:p>
            <a:r>
              <a:rPr lang="en-US" b="0" dirty="0"/>
              <a:t>approach. To clarify the various aspects of RBAC, it is useful to define a set of</a:t>
            </a:r>
          </a:p>
          <a:p>
            <a:r>
              <a:rPr lang="en-US" b="0" dirty="0"/>
              <a:t>abstract models of RBAC functionality.</a:t>
            </a:r>
          </a:p>
          <a:p>
            <a:endParaRPr lang="en-US" b="0" dirty="0"/>
          </a:p>
          <a:p>
            <a:r>
              <a:rPr lang="en-US" b="0" dirty="0"/>
              <a:t>[SAND96] defines a family of reference models that has served as the basis</a:t>
            </a:r>
          </a:p>
          <a:p>
            <a:r>
              <a:rPr lang="en-US" b="0" dirty="0"/>
              <a:t>for ongoing standardization efforts. This family consists of four models that are</a:t>
            </a:r>
          </a:p>
          <a:p>
            <a:r>
              <a:rPr lang="en-US" b="0" dirty="0"/>
              <a:t>related to each other as shown in Figure 4.8a. and Table 4.3. RBAC</a:t>
            </a:r>
            <a:r>
              <a:rPr lang="en-US" b="0" baseline="-25000" dirty="0"/>
              <a:t>0</a:t>
            </a:r>
            <a:r>
              <a:rPr lang="en-US" b="0" dirty="0"/>
              <a:t> contains the</a:t>
            </a:r>
          </a:p>
          <a:p>
            <a:r>
              <a:rPr lang="en-US" b="0" dirty="0"/>
              <a:t>minimum functionality for an RBAC system. RBAC</a:t>
            </a:r>
            <a:r>
              <a:rPr lang="en-US" b="0" baseline="-25000" dirty="0"/>
              <a:t>1</a:t>
            </a:r>
            <a:r>
              <a:rPr lang="en-US" b="0" dirty="0"/>
              <a:t> includes the RBAC</a:t>
            </a:r>
            <a:r>
              <a:rPr lang="en-US" b="0" baseline="-25000" dirty="0"/>
              <a:t>0</a:t>
            </a:r>
            <a:r>
              <a:rPr lang="en-US" b="0" dirty="0"/>
              <a:t> functionality</a:t>
            </a:r>
          </a:p>
          <a:p>
            <a:r>
              <a:rPr lang="en-US" b="0" dirty="0"/>
              <a:t>and adds role hierarchies, which enable one role to inherit permissions</a:t>
            </a:r>
          </a:p>
          <a:p>
            <a:r>
              <a:rPr lang="en-US" b="0" dirty="0"/>
              <a:t>from another role. RBAC</a:t>
            </a:r>
            <a:r>
              <a:rPr lang="en-US" b="0" baseline="-25000" dirty="0"/>
              <a:t>2</a:t>
            </a:r>
            <a:r>
              <a:rPr lang="en-US" b="0" dirty="0"/>
              <a:t> includes RBAC</a:t>
            </a:r>
            <a:r>
              <a:rPr lang="en-US" b="0" baseline="-25000" dirty="0"/>
              <a:t>0</a:t>
            </a:r>
            <a:r>
              <a:rPr lang="en-US" b="0" dirty="0"/>
              <a:t> and adds constraints, which restrict</a:t>
            </a:r>
          </a:p>
          <a:p>
            <a:r>
              <a:rPr lang="en-US" b="0" dirty="0"/>
              <a:t>the ways in which the components of a RBAC system may be configured. RBAC</a:t>
            </a:r>
            <a:r>
              <a:rPr lang="en-US" b="0" baseline="-25000" dirty="0"/>
              <a:t>3</a:t>
            </a:r>
          </a:p>
          <a:p>
            <a:r>
              <a:rPr lang="en-US" b="0" dirty="0"/>
              <a:t>contains the functionality of RBAC</a:t>
            </a:r>
            <a:r>
              <a:rPr lang="en-US" b="0" baseline="-25000" dirty="0"/>
              <a:t>0</a:t>
            </a:r>
            <a:r>
              <a:rPr lang="en-US" b="0" dirty="0"/>
              <a:t>, RBAC</a:t>
            </a:r>
            <a:r>
              <a:rPr lang="en-US" b="0" baseline="-25000" dirty="0"/>
              <a:t>1</a:t>
            </a:r>
            <a:r>
              <a:rPr lang="en-US" b="0" dirty="0"/>
              <a:t>, and RBAC</a:t>
            </a:r>
            <a:r>
              <a:rPr lang="en-US" b="0" baseline="-25000" dirty="0"/>
              <a:t>2</a:t>
            </a:r>
            <a:r>
              <a:rPr lang="en-US" b="0" dirty="0"/>
              <a:t>.</a:t>
            </a:r>
          </a:p>
          <a:p>
            <a:endParaRPr lang="en-US" b="0" dirty="0"/>
          </a:p>
          <a:p>
            <a:r>
              <a:rPr lang="en-US" b="0" dirty="0"/>
              <a:t>Base Model—RBAC</a:t>
            </a:r>
            <a:r>
              <a:rPr lang="en-US" b="0" baseline="-25000" dirty="0"/>
              <a:t>0</a:t>
            </a:r>
            <a:r>
              <a:rPr lang="en-US" b="0" dirty="0"/>
              <a:t> Figure 4.9b, without the role hierarchy and constraints,</a:t>
            </a:r>
          </a:p>
          <a:p>
            <a:r>
              <a:rPr lang="en-US" b="0" dirty="0"/>
              <a:t>contains the four types of entities in an RBAC</a:t>
            </a:r>
            <a:r>
              <a:rPr lang="en-US" b="0" baseline="-25000" dirty="0"/>
              <a:t>0</a:t>
            </a:r>
            <a:r>
              <a:rPr lang="en-US" b="0" dirty="0"/>
              <a:t> system:</a:t>
            </a:r>
          </a:p>
          <a:p>
            <a:endParaRPr lang="en-US" b="0" dirty="0"/>
          </a:p>
          <a:p>
            <a:r>
              <a:rPr lang="en-US" b="0" dirty="0"/>
              <a:t>• User: An individual that has access to this computer system. Each individual</a:t>
            </a:r>
          </a:p>
          <a:p>
            <a:r>
              <a:rPr lang="en-US" b="0" dirty="0"/>
              <a:t>has an associated user ID.</a:t>
            </a:r>
          </a:p>
          <a:p>
            <a:endParaRPr lang="en-US" b="0" dirty="0"/>
          </a:p>
          <a:p>
            <a:r>
              <a:rPr lang="en-US" b="0" dirty="0"/>
              <a:t>Role: A named job function within the organization that controls this computer</a:t>
            </a:r>
          </a:p>
          <a:p>
            <a:r>
              <a:rPr lang="en-US" b="0" dirty="0"/>
              <a:t>system. Typically, associated with each role is a description of the authority and</a:t>
            </a:r>
          </a:p>
          <a:p>
            <a:r>
              <a:rPr lang="en-US" b="0" dirty="0"/>
              <a:t>responsibility conferred on this role, and on any user who assumes this role.</a:t>
            </a:r>
          </a:p>
          <a:p>
            <a:endParaRPr lang="en-US" b="0" dirty="0"/>
          </a:p>
          <a:p>
            <a:r>
              <a:rPr lang="en-US" b="0" dirty="0"/>
              <a:t>• Permission: An approval of a particular mode of access to one or more objects.</a:t>
            </a:r>
          </a:p>
          <a:p>
            <a:r>
              <a:rPr lang="en-US" b="0" dirty="0"/>
              <a:t>Equivalent terms are </a:t>
            </a:r>
            <a:r>
              <a:rPr lang="en-US" b="0" i="1" dirty="0"/>
              <a:t>access right, privilege, and authorization.</a:t>
            </a:r>
          </a:p>
          <a:p>
            <a:endParaRPr lang="en-US" b="0" dirty="0"/>
          </a:p>
          <a:p>
            <a:r>
              <a:rPr lang="en-US" b="0" dirty="0"/>
              <a:t>• Session: A mapping between a user and an activated subset of the set of roles</a:t>
            </a:r>
          </a:p>
          <a:p>
            <a:r>
              <a:rPr lang="en-US" b="0" dirty="0"/>
              <a:t>to which the user is assigned.</a:t>
            </a:r>
          </a:p>
          <a:p>
            <a:endParaRPr lang="en-US" b="0" dirty="0">
              <a:latin typeface="Times New Roman" pitchFamily="-110" charset="0"/>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arrowed lines in Figure 4.8b indicate relationships, or mappings, with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single arrowhead indicating one and a double arrowhead indicating many.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many-to-many relationship between users and roles: One user may have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roles, and multiple users may be assigned to a single role. Similarly, there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 many-to-many relationship between roles and permissions. A session is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 temporary one-to-many relationship between a user and one or more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to which the user has been assigned. The user establishes a session with only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needed for a particular task; this is an example of the concept of least privilege.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many-to-many relationships between users and roles and between roles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permissions provide a flexibility and granularity of assignment not found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conventional DAC schemes. Without this flexibility and granularity, there is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risk that a user may be granted more access to resources than is needed because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limited control over the types of access that can be allowed. The NIST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document gives the following examples: Users may need to list directories and modify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existing files without creating new files, or they may need to append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to a file without modifying existing records.</a:t>
            </a:r>
            <a:endParaRPr lang="en-US" b="0" dirty="0">
              <a:latin typeface="Times New Roman" pitchFamily="-110" charset="0"/>
            </a:endParaRPr>
          </a:p>
        </p:txBody>
      </p:sp>
    </p:spTree>
    <p:extLst>
      <p:ext uri="{BB962C8B-B14F-4D97-AF65-F5344CB8AC3E}">
        <p14:creationId xmlns:p14="http://schemas.microsoft.com/office/powerpoint/2010/main" val="4093905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A session is used to define a temporary one-to-many relationship between a user and one or more of the roles to which the user has been assigned. The user establishes a session with only the roles needed for a particular task; this is an example of. Thus, there is a many-to-many relationship between users and roles: One user may have multiple roles, and multiple users may be assigned to a single role. Similarly, there is a many-to-many relationship between roles and permissions. </a:t>
            </a:r>
          </a:p>
          <a:p>
            <a:r>
              <a:rPr lang="en-US" dirty="0"/>
              <a:t>An approval of a particular mode of access to one or more objects. </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1883548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a:defRPr/>
            </a:pPr>
            <a:r>
              <a:rPr lang="en-US" b="0" dirty="0"/>
              <a:t>Constraints provide a means of adapting RBAC to the</a:t>
            </a:r>
          </a:p>
          <a:p>
            <a:pPr>
              <a:defRPr/>
            </a:pPr>
            <a:r>
              <a:rPr lang="en-US" b="0" dirty="0"/>
              <a:t>specifics of administrative and security policies in an organization. A constraint is</a:t>
            </a:r>
          </a:p>
          <a:p>
            <a:pPr>
              <a:defRPr/>
            </a:pPr>
            <a:r>
              <a:rPr lang="en-US" b="0" dirty="0"/>
              <a:t>a defined relationship among roles or a condition related to roles. [SAND96] lists</a:t>
            </a:r>
          </a:p>
          <a:p>
            <a:pPr>
              <a:defRPr/>
            </a:pPr>
            <a:r>
              <a:rPr lang="en-US" b="0" dirty="0"/>
              <a:t>the following types of constraints: mutually exclusive roles, cardinality, and prerequisite</a:t>
            </a:r>
          </a:p>
          <a:p>
            <a:pPr>
              <a:defRPr/>
            </a:pPr>
            <a:r>
              <a:rPr lang="en-US" b="0" dirty="0"/>
              <a:t>roles.</a:t>
            </a:r>
          </a:p>
          <a:p>
            <a:pPr>
              <a:defRPr/>
            </a:pPr>
            <a:endParaRPr lang="en-US" b="0" dirty="0"/>
          </a:p>
          <a:p>
            <a:pPr>
              <a:defRPr/>
            </a:pPr>
            <a:r>
              <a:rPr lang="en-US" b="0" dirty="0"/>
              <a:t>Mutually exclusive roles are roles such that a user can be assigned to only</a:t>
            </a:r>
          </a:p>
          <a:p>
            <a:pPr>
              <a:defRPr/>
            </a:pPr>
            <a:r>
              <a:rPr lang="en-US" b="0" dirty="0"/>
              <a:t>one role in the set. This limitation could be a static one, or it could be dynamic, in</a:t>
            </a:r>
          </a:p>
          <a:p>
            <a:pPr>
              <a:defRPr/>
            </a:pPr>
            <a:r>
              <a:rPr lang="en-US" b="0" dirty="0"/>
              <a:t>the sense that a user could be assigned only one of the roles in the set for a session.</a:t>
            </a:r>
          </a:p>
          <a:p>
            <a:pPr>
              <a:defRPr/>
            </a:pPr>
            <a:r>
              <a:rPr lang="en-US" b="0" dirty="0"/>
              <a:t>The mutually exclusive constraint supports a separation of duties and capabilities</a:t>
            </a:r>
          </a:p>
          <a:p>
            <a:pPr>
              <a:defRPr/>
            </a:pPr>
            <a:r>
              <a:rPr lang="en-US" b="0" dirty="0"/>
              <a:t>within an organization. This separation can be reinforced or enhanced by use of</a:t>
            </a:r>
          </a:p>
          <a:p>
            <a:pPr>
              <a:defRPr/>
            </a:pPr>
            <a:r>
              <a:rPr lang="en-US" b="0" dirty="0"/>
              <a:t>mutually exclusive permission assignments. With this additional constraint, a mutually</a:t>
            </a:r>
          </a:p>
          <a:p>
            <a:pPr>
              <a:defRPr/>
            </a:pPr>
            <a:r>
              <a:rPr lang="en-US" b="0" dirty="0"/>
              <a:t>exclusive set of roles has the following properties:</a:t>
            </a:r>
          </a:p>
          <a:p>
            <a:pPr>
              <a:defRPr/>
            </a:pPr>
            <a:endParaRPr lang="en-US" b="0" dirty="0"/>
          </a:p>
          <a:p>
            <a:pPr>
              <a:defRPr/>
            </a:pPr>
            <a:r>
              <a:rPr lang="en-US" b="0" dirty="0"/>
              <a:t>1. A user can only be assigned to one role in the set (either during a session or</a:t>
            </a:r>
          </a:p>
          <a:p>
            <a:pPr>
              <a:defRPr/>
            </a:pPr>
            <a:r>
              <a:rPr lang="en-US" b="0" dirty="0"/>
              <a:t>statically).</a:t>
            </a:r>
          </a:p>
          <a:p>
            <a:pPr>
              <a:defRPr/>
            </a:pPr>
            <a:endParaRPr lang="en-US" b="0" dirty="0"/>
          </a:p>
          <a:p>
            <a:pPr>
              <a:defRPr/>
            </a:pPr>
            <a:r>
              <a:rPr lang="en-US" b="0" dirty="0"/>
              <a:t>2. Any permission (access right) can be granted to only one role in the set.</a:t>
            </a:r>
          </a:p>
          <a:p>
            <a:pPr>
              <a:defRPr/>
            </a:pPr>
            <a:endParaRPr lang="en-US" b="0" dirty="0"/>
          </a:p>
          <a:p>
            <a:pPr>
              <a:defRPr/>
            </a:pPr>
            <a:r>
              <a:rPr lang="en-US" b="0" dirty="0"/>
              <a:t>Thus the set of mutually exclusive roles have non-overlapping permissions. If two</a:t>
            </a:r>
          </a:p>
          <a:p>
            <a:pPr>
              <a:defRPr/>
            </a:pPr>
            <a:r>
              <a:rPr lang="en-US" b="0" dirty="0"/>
              <a:t>users are assigned to different roles in the set, then the users have non-overlapping</a:t>
            </a:r>
          </a:p>
          <a:p>
            <a:pPr>
              <a:defRPr/>
            </a:pPr>
            <a:r>
              <a:rPr lang="en-US" b="0" dirty="0"/>
              <a:t>permissions while assuming those roles. The purpose of mutually exclusive roles is to</a:t>
            </a:r>
          </a:p>
          <a:p>
            <a:pPr>
              <a:defRPr/>
            </a:pPr>
            <a:r>
              <a:rPr lang="en-US" b="0" dirty="0"/>
              <a:t>increase the difficulty of collusion among individuals of different skills or divergent job</a:t>
            </a:r>
          </a:p>
          <a:p>
            <a:pPr>
              <a:defRPr/>
            </a:pPr>
            <a:r>
              <a:rPr lang="en-US" b="0" dirty="0"/>
              <a:t>functions to thwart security policies.</a:t>
            </a:r>
          </a:p>
          <a:p>
            <a:pPr>
              <a:defRPr/>
            </a:pPr>
            <a:endParaRPr lang="en-US" b="0" dirty="0"/>
          </a:p>
          <a:p>
            <a:pPr>
              <a:defRPr/>
            </a:pPr>
            <a:r>
              <a:rPr lang="en-US" b="0" dirty="0"/>
              <a:t>Cardinality refers to setting a maximum number with respect to roles. One</a:t>
            </a:r>
          </a:p>
          <a:p>
            <a:pPr>
              <a:defRPr/>
            </a:pPr>
            <a:r>
              <a:rPr lang="en-US" b="0" dirty="0"/>
              <a:t>such constraint is to set a maximum number of users that can be assigned to a given</a:t>
            </a:r>
          </a:p>
          <a:p>
            <a:pPr>
              <a:defRPr/>
            </a:pPr>
            <a:r>
              <a:rPr lang="en-US" b="0" dirty="0"/>
              <a:t>role. For example, a project leader role or a department head role might be limited</a:t>
            </a:r>
          </a:p>
          <a:p>
            <a:pPr>
              <a:defRPr/>
            </a:pPr>
            <a:r>
              <a:rPr lang="en-US" b="0" dirty="0"/>
              <a:t>to a single user. The system could also impose a constraint on the number of roles</a:t>
            </a:r>
          </a:p>
          <a:p>
            <a:pPr>
              <a:defRPr/>
            </a:pPr>
            <a:r>
              <a:rPr lang="en-US" b="0" dirty="0"/>
              <a:t>that a user is assigned to, or the number of roles a user can activate for a single session.</a:t>
            </a:r>
          </a:p>
          <a:p>
            <a:pPr>
              <a:defRPr/>
            </a:pPr>
            <a:r>
              <a:rPr lang="en-US" b="0" dirty="0"/>
              <a:t>Another form of constraint is to set a maximum number of roles that can be</a:t>
            </a:r>
          </a:p>
          <a:p>
            <a:pPr>
              <a:defRPr/>
            </a:pPr>
            <a:r>
              <a:rPr lang="en-US" b="0" dirty="0"/>
              <a:t>granted a particular permission; this might be a desirable risk mitigation technique</a:t>
            </a:r>
          </a:p>
          <a:p>
            <a:pPr>
              <a:defRPr/>
            </a:pPr>
            <a:r>
              <a:rPr lang="en-US" b="0" dirty="0"/>
              <a:t>for a sensitive or powerful permission.</a:t>
            </a:r>
          </a:p>
          <a:p>
            <a:pPr>
              <a:defRPr/>
            </a:pPr>
            <a:endParaRPr lang="en-US" b="0" dirty="0"/>
          </a:p>
          <a:p>
            <a:pPr>
              <a:defRPr/>
            </a:pPr>
            <a:r>
              <a:rPr lang="en-US" b="0" dirty="0"/>
              <a:t>A system might be able to specify a prerequisite, which dictates that a user can</a:t>
            </a:r>
          </a:p>
          <a:p>
            <a:pPr>
              <a:defRPr/>
            </a:pPr>
            <a:r>
              <a:rPr lang="en-US" b="0" dirty="0"/>
              <a:t>only be assigned to a particular role if it is already assigned to some other specified</a:t>
            </a:r>
          </a:p>
          <a:p>
            <a:pPr>
              <a:defRPr/>
            </a:pPr>
            <a:r>
              <a:rPr lang="en-US" b="0" dirty="0"/>
              <a:t>role. A prerequisite can be used to structure the implementation of the least privilege</a:t>
            </a:r>
          </a:p>
          <a:p>
            <a:pPr>
              <a:defRPr/>
            </a:pPr>
            <a:r>
              <a:rPr lang="en-US" b="0" dirty="0"/>
              <a:t>concept. In a hierarchy, it might be required that a user can be assigned to a senior</a:t>
            </a:r>
          </a:p>
          <a:p>
            <a:pPr>
              <a:defRPr/>
            </a:pPr>
            <a:r>
              <a:rPr lang="en-US" b="0" dirty="0"/>
              <a:t>(higher) role only if it is already assigned an immediately junior (lower) role. For</a:t>
            </a:r>
          </a:p>
          <a:p>
            <a:pPr>
              <a:defRPr/>
            </a:pPr>
            <a:r>
              <a:rPr lang="en-US" b="0" dirty="0"/>
              <a:t>example, in Figure 4.9 a user assigned to a Project Lead role must also be assigned</a:t>
            </a:r>
          </a:p>
          <a:p>
            <a:pPr>
              <a:defRPr/>
            </a:pPr>
            <a:r>
              <a:rPr lang="en-US" b="0" dirty="0"/>
              <a:t>to the subordinate Production Engineer and Quality Engineer roles. Then, if the user</a:t>
            </a:r>
          </a:p>
          <a:p>
            <a:pPr>
              <a:defRPr/>
            </a:pPr>
            <a:r>
              <a:rPr lang="en-US" b="0" dirty="0"/>
              <a:t>does not need all of the permissions of the Project Lead role for a given task, the user</a:t>
            </a:r>
          </a:p>
          <a:p>
            <a:pPr>
              <a:defRPr/>
            </a:pPr>
            <a:r>
              <a:rPr lang="en-US" b="0" dirty="0"/>
              <a:t>can invoke a session using only the required subordinate role. Note that the use of</a:t>
            </a:r>
          </a:p>
          <a:p>
            <a:pPr>
              <a:defRPr/>
            </a:pPr>
            <a:r>
              <a:rPr lang="en-US" b="0" dirty="0"/>
              <a:t>prerequisites tied to the concept of hierarchy requires the RBAC</a:t>
            </a:r>
            <a:r>
              <a:rPr lang="en-US" b="0" baseline="-25000" dirty="0"/>
              <a:t>3</a:t>
            </a:r>
            <a:r>
              <a:rPr lang="en-US" b="0" dirty="0"/>
              <a:t> model.</a:t>
            </a:r>
          </a:p>
          <a:p>
            <a:pPr>
              <a:defRPr/>
            </a:pPr>
            <a:endParaRPr lang="en-US" b="0" dirty="0"/>
          </a:p>
          <a:p>
            <a:pPr>
              <a:defRPr/>
            </a:pPr>
            <a:endParaRPr lang="en-US" b="0" dirty="0"/>
          </a:p>
        </p:txBody>
      </p:sp>
      <p:sp>
        <p:nvSpPr>
          <p:cNvPr id="67588" name="Slide Number Placeholder 3"/>
          <p:cNvSpPr>
            <a:spLocks noGrp="1"/>
          </p:cNvSpPr>
          <p:nvPr>
            <p:ph type="sldNum" sz="quarter" idx="5"/>
          </p:nvPr>
        </p:nvSpPr>
        <p:spPr>
          <a:noFill/>
        </p:spPr>
        <p:txBody>
          <a:bodyPr/>
          <a:lstStyle/>
          <a:p>
            <a:fld id="{BD59C725-448F-BC4C-B553-22F2D8231C1B}" type="slidenum">
              <a:rPr lang="en-AU" smtClean="0"/>
              <a:pPr/>
              <a:t>25</a:t>
            </a:fld>
            <a:endParaRPr lang="en-AU"/>
          </a:p>
        </p:txBody>
      </p:sp>
    </p:spTree>
    <p:extLst>
      <p:ext uri="{BB962C8B-B14F-4D97-AF65-F5344CB8AC3E}">
        <p14:creationId xmlns:p14="http://schemas.microsoft.com/office/powerpoint/2010/main" val="1239453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relatively recent development in access control technology is the attribute-based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(ABAC) model. An ABAC model can define authorizations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express conditions on properties of both the resource and the subject. For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 a configuration in which each resource has an attribute that identifies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subject that created the resource. Then, a single access rule can specify the ownership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privilege for all the creators of every resource. The strength of the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approach is its flexibility and expressive power. [PLAT13] points out that the main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obstacle to its adoption in real systems has been concern about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impact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evaluating predicates on both resource and user properties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However, for applications such as cooperating Web services and cloud computing,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increased performance cost is less noticeable because there is already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high performance cost for each access. Thus, Web services have been pioneering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technologies for implementing ABAC models, especially through the introduction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eXtensible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Access Control Markup Language (XAMCL) [BEUC13],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there is considerable interest in applying the ABAC model to cloud services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[IQBA12, YANG12].</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There are three key elements to an ABAC model: attributes, which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entities in a configuration; a policy model, which defines the ABAC policies;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architecture model, which applies to policies that enforce access control. We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examine these elements in turn.</a:t>
            </a:r>
            <a:endParaRPr lang="en-US" dirty="0"/>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27</a:t>
            </a:fld>
            <a:endParaRPr lang="en-AU" dirty="0"/>
          </a:p>
        </p:txBody>
      </p:sp>
    </p:spTree>
    <p:extLst>
      <p:ext uri="{BB962C8B-B14F-4D97-AF65-F5344CB8AC3E}">
        <p14:creationId xmlns:p14="http://schemas.microsoft.com/office/powerpoint/2010/main" val="174271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345BEE5-BE34-414C-8050-C0784EA8AB5A}" type="slidenum">
              <a:rPr lang="en-AU"/>
              <a:pPr/>
              <a:t>3</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p:txBody>
      </p:sp>
    </p:spTree>
    <p:extLst>
      <p:ext uri="{BB962C8B-B14F-4D97-AF65-F5344CB8AC3E}">
        <p14:creationId xmlns:p14="http://schemas.microsoft.com/office/powerpoint/2010/main" val="924488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are characteristics that define specific aspects of the subject, object, environment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 and/or requested operations that are predefined and preassigned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an authority. Attributes contain information that indicates the class of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given by the attribute, a name, and a value (e.g., Class=</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HospitalRecordsAccess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PatientInformationAccess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MFBusinessHoursOnly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following are the three types of attributes in the ABAC model: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 attributes:  A subject is an active entity (e.g., a user, an application,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 or a device) that causes information to flow among objects or changes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state. Each subject has associated attributes that define the identity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characteristics of the subject. Such attributes may include the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identifier, name, organization, job title, and so on. A subject’s role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viewed as an attribute.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Object attributes:  An object, also referred to as a resource , is a passive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context of the given request) information system-related entity (e.g., devices,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files, records, tables, processes, programs, networks, domains) containing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receiving information. As with subjects, objects have attributes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leveraged to make access control decisions. A Microsoft Word document,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may have attributes such as title, subject, date, and author. Object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can often be extracted from the metadata of the object. In particular,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variety of Web service metadata attributes may be relevant for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purposes, such as ownership, service taxonomy, or even Quality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 (QoS) attributes.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Environment attributes:  These attributes have so far been largely ignored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access control policies. They describe the operational, technical, and even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situational environment or context in which the information access occurs.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attributes, such as current date and time, the current virus/hacker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activities, and the network’s security level (e.g., Internet vs. intranet), are 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associated with a particular subject nor a resource, but may nonetheless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relevant in applying an access control policy.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3513454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ABAC is a logical access control model that is distinguishable because it controls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objects by evaluating rules against the attributes of entities (subject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object), operations, and the environment relevant to a request. ABAC relies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upon the evaluation of attributes of the subject, attributes of the object, and a formal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or access control rule defining the allowable operations for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subjectobject</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 combinations in a given environment. All ABAC solutions contain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basic core capabilities to evaluate attributes and enforce rules or relationships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those attributes. ABAC systems are capable of enforcing DAC,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MAC concepts. ABAC enables fine-grained access control, which allows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higher number of discrete inputs into an access control decision, providing a bigger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combinations of those variables to reflect a larger and more definitive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rules, policies, or restrictions on access. Thus, ABAC allows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unlimited number of attributes to be combined to satisfy any access control rule.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Moreover, ABAC systems can be implemented to satisfy a wide array of requirements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basic access control lists through advanced expressive policy models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fully leverage the flexibility of ABAC.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2737323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FC5FCAD-03E1-D04F-A2ED-E38526B1A779}" type="slidenum">
              <a:rPr lang="en-AU"/>
              <a:pPr/>
              <a:t>30</a:t>
            </a:fld>
            <a:endParaRPr lang="en-AU"/>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4.10 illustrates in a logical architecture the essential components of an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An access by a subject to an object proceeds according to the following steps: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A subject requests access to an object. This request is routed to an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access control mechanism is governed by a set of rules (2a) that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 preconfigured access control policy. Based on these rules, the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 assesses the attributes of the subject (2b), object (2c), and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environmental conditions (2d) to determine authorization.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3. The access control mechanism grants the subject access to the object if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authorized and denies access if it is not authorized.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is clear from the logical architecture that there are four independent sources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information used for the access control decision. The system designer can decide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attributes are important for access control with respect to subjects, objects,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environmental conditions. The system designer or other authority can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access control policies, in the form of rules, for any desired combination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of subject, object, and environmental conditions. It should be evident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approach is very powerful and flexible. However, the cost, both in terms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complexity of the design and implementation and in terms of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impact, is likely to exceed that of other access control approaches. This is a tradeoff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system authority must make.</a:t>
            </a:r>
            <a:endParaRPr lang="en-US" dirty="0">
              <a:latin typeface="Times New Roman" pitchFamily="-110" charset="0"/>
            </a:endParaRPr>
          </a:p>
        </p:txBody>
      </p:sp>
    </p:spTree>
    <p:extLst>
      <p:ext uri="{BB962C8B-B14F-4D97-AF65-F5344CB8AC3E}">
        <p14:creationId xmlns:p14="http://schemas.microsoft.com/office/powerpoint/2010/main" val="2502165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policy  is a set of rules and relationships that govern allowable behavior within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 based on the privileges of subjects and how resources or objects are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protected under which environment conditions. In turn, privileges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authorized behavior of a subject; they are defined by an authority and embodied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policy. Other terms that are commonly used instead of privileges are rights , authorizations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entitlements . Policy is typically written from the perspective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object that needs protecting and the privileges available to subjects.</a:t>
            </a:r>
            <a:endParaRPr lang="en-US" dirty="0"/>
          </a:p>
        </p:txBody>
      </p:sp>
      <p:sp>
        <p:nvSpPr>
          <p:cNvPr id="79876" name="Slide Number Placeholder 3"/>
          <p:cNvSpPr>
            <a:spLocks noGrp="1"/>
          </p:cNvSpPr>
          <p:nvPr>
            <p:ph type="sldNum" sz="quarter" idx="5"/>
          </p:nvPr>
        </p:nvSpPr>
        <p:spPr>
          <a:noFill/>
        </p:spPr>
        <p:txBody>
          <a:bodyPr/>
          <a:lstStyle/>
          <a:p>
            <a:fld id="{CCFCB3F3-8F4E-6F42-9591-2C6C2BE2C269}" type="slidenum">
              <a:rPr lang="en-AU" smtClean="0"/>
              <a:pPr/>
              <a:t>31</a:t>
            </a:fld>
            <a:endParaRPr lang="en-AU"/>
          </a:p>
        </p:txBody>
      </p:sp>
    </p:spTree>
    <p:extLst>
      <p:ext uri="{BB962C8B-B14F-4D97-AF65-F5344CB8AC3E}">
        <p14:creationId xmlns:p14="http://schemas.microsoft.com/office/powerpoint/2010/main" val="1237591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3381257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the positions Head of Division, Group Manager, and Clerk are in descending order. When the official position is combined with job function, there is a resulting ordering of access rights. The Role Hierarchy consists of the positions Head of Division, Group Manager, and Clerk are in descending order. When the official position is combined with job function, there is a resulting ordering of access rights.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2381015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Within the bank, there is a strict partial ordering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within each organization, reflecting a hierarchy of responsibility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power. For example, the positions Head of Division, Group Manager,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Clerk are in descending order. When the official position is combined with job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resulting ordering of access rights, as indicated in Table 4.4b.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financial analyst/Group Manager role (role B) has more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than the financial analyst/Clerk role (role A). The table indicates that role B has as many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 access rights than role A in three applications and has access rights to a fourth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On the other hand, there is no hierarchical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Office  banking/Group Manager and financial analyst/Clerk because they work in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functional areas. We can therefore define a role hierarchy in which one role is superior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another if its position is superior and their functions are identical. The role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hierarchy makes it possible to economize on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definitions, as suggested in Table 4.5c.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360867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On the other hand, there is no hierarchical relationship between Office  banking/Group Manager and financial analyst/Clerk because they work in different functional areas.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 since if its position is superior and their functions are identical</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24475291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the original scheme, the direct assignment of access rights to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occurred at the application level and was associated with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In the new scheme, an application administration determines the set of access rights associated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each individual application. However, a given user performing a given task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not be permitted all of the access rights associated with the application. When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invokes an application, the application grants access on the basis of a centrally provided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profile. A separate authorization administration associated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roles and creates the security profile for a use on the basis of the user’s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user is statically assigned a role. In principle (in this example),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be statically assigned up to four roles and select a given role for use in invoking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particular application. This corresponds to the NIST concept of session. In practice,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users are statically assigned a single role based on the user’s position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job function.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of these ingredients are depicted in Figure 4.14. The Human Resource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assigns a unique User ID to each employee who will be using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on the user’s position and job function,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also assigns one or more roles to the user. The user/role information is provided to the Authorization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Administration, which creates a security profile for each user that associates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ID and role with a set of access rights. When a user invokes an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 consults the security profile for that user to determine what subset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application’s access rights are in force for this user in this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role may be used to access several applications. Thus, the set of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associated with a role may include access rights that are not associated with one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applications the user invokes. This is illustrated in Table 4.4b. Role A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numerous access rights, but only a subset of those rights are applicable to each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three applications that role A may invoke.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figures about this system are of interest. Within the bank, there are 65</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ranging from a Clerk in a branch, through the Branch Manager,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 Member of the Board. These positions are combined with 368 different job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functions provided by the human resources database. Potentially, there are 23,920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different roles, but the number of roles in current use is about 1,300. This is in line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experience other RBAC implementations. On average, 42,000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profiles are distributed to applications each day by the Authorization Administration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module.</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2984909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An access control policy, which can be embodied in an authorization database,</a:t>
            </a:r>
          </a:p>
          <a:p>
            <a:pPr eaLnBrk="1" hangingPunct="1"/>
            <a:r>
              <a:rPr lang="en-US" b="0" dirty="0"/>
              <a:t>dictates what types of access are permitted, under what circumstances, and by</a:t>
            </a:r>
          </a:p>
          <a:p>
            <a:pPr eaLnBrk="1" hangingPunct="1"/>
            <a:r>
              <a:rPr lang="en-US" b="0" dirty="0"/>
              <a:t>whom. Access control policies are generally grouped into the following categories:</a:t>
            </a:r>
          </a:p>
          <a:p>
            <a:pPr eaLnBrk="1" hangingPunct="1"/>
            <a:endParaRPr lang="en-US" b="0" dirty="0"/>
          </a:p>
          <a:p>
            <a:pPr eaLnBrk="1" hangingPunct="1"/>
            <a:r>
              <a:rPr lang="en-US" b="0" dirty="0"/>
              <a:t>• Discretionary access control (DAC): Controls access based on the identity</a:t>
            </a:r>
          </a:p>
          <a:p>
            <a:pPr eaLnBrk="1" hangingPunct="1"/>
            <a:r>
              <a:rPr lang="en-US" b="0" dirty="0"/>
              <a:t>of the requestor and on access rules (authorizations) stating what requestors</a:t>
            </a:r>
          </a:p>
          <a:p>
            <a:pPr eaLnBrk="1" hangingPunct="1"/>
            <a:r>
              <a:rPr lang="en-US" b="0" dirty="0"/>
              <a:t>are (or are not) allowed to do. This policy is termed </a:t>
            </a:r>
            <a:r>
              <a:rPr lang="en-US" b="0" i="1" dirty="0"/>
              <a:t>discretionary because an</a:t>
            </a:r>
          </a:p>
          <a:p>
            <a:pPr eaLnBrk="1" hangingPunct="1"/>
            <a:r>
              <a:rPr lang="en-US" b="0" dirty="0"/>
              <a:t>entity might have access rights that permit the entity, by its own volition, to</a:t>
            </a:r>
          </a:p>
          <a:p>
            <a:pPr eaLnBrk="1" hangingPunct="1"/>
            <a:r>
              <a:rPr lang="en-US" b="0" dirty="0"/>
              <a:t>enable another entity to access some resource.</a:t>
            </a:r>
          </a:p>
          <a:p>
            <a:pPr eaLnBrk="1" hangingPunct="1"/>
            <a:endParaRPr lang="en-US" b="0" dirty="0"/>
          </a:p>
          <a:p>
            <a:pPr eaLnBrk="1" hangingPunct="1"/>
            <a:r>
              <a:rPr lang="en-US" b="0" dirty="0"/>
              <a:t>• Mandatory access control (MAC): Controls access based on comparing</a:t>
            </a:r>
          </a:p>
          <a:p>
            <a:pPr eaLnBrk="1" hangingPunct="1"/>
            <a:r>
              <a:rPr lang="en-US" b="0" dirty="0"/>
              <a:t>security labels (which indicate how sensitive or critical system resources are)</a:t>
            </a:r>
          </a:p>
          <a:p>
            <a:pPr eaLnBrk="1" hangingPunct="1"/>
            <a:r>
              <a:rPr lang="en-US" b="0" dirty="0"/>
              <a:t>with security clearances (which indicate system entities are eligible to access</a:t>
            </a:r>
          </a:p>
          <a:p>
            <a:pPr eaLnBrk="1" hangingPunct="1"/>
            <a:r>
              <a:rPr lang="en-US" b="0" dirty="0"/>
              <a:t>certain resources). This policy is termed </a:t>
            </a:r>
            <a:r>
              <a:rPr lang="en-US" b="0" i="1" dirty="0"/>
              <a:t>mandatory because an entity that has</a:t>
            </a:r>
          </a:p>
          <a:p>
            <a:pPr eaLnBrk="1" hangingPunct="1"/>
            <a:r>
              <a:rPr lang="en-US" b="0" dirty="0"/>
              <a:t>clearance to access a resource may not, just by its own volition, enable another</a:t>
            </a:r>
          </a:p>
          <a:p>
            <a:pPr eaLnBrk="1" hangingPunct="1"/>
            <a:r>
              <a:rPr lang="en-US" b="0" dirty="0"/>
              <a:t>entity to access that resource.</a:t>
            </a:r>
          </a:p>
          <a:p>
            <a:pPr eaLnBrk="1" hangingPunct="1"/>
            <a:endParaRPr lang="en-US" b="0" dirty="0"/>
          </a:p>
          <a:p>
            <a:pPr eaLnBrk="1" hangingPunct="1"/>
            <a:r>
              <a:rPr lang="en-US" b="0" dirty="0"/>
              <a:t>• Role-based access control (RBAC): Controls access based on the roles that</a:t>
            </a:r>
          </a:p>
          <a:p>
            <a:pPr eaLnBrk="1" hangingPunct="1"/>
            <a:r>
              <a:rPr lang="en-US" b="0" dirty="0"/>
              <a:t>users have within the system and on rules stating what accesses are allowed to</a:t>
            </a:r>
          </a:p>
          <a:p>
            <a:pPr eaLnBrk="1" hangingPunct="1"/>
            <a:r>
              <a:rPr lang="en-US" b="0" dirty="0"/>
              <a:t>users in given roles.</a:t>
            </a:r>
          </a:p>
          <a:p>
            <a:pPr eaLnBrk="1" hangingPunct="1"/>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Attribute-based access control (ABAC): Controls access based on attributes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user, the resource to be accessed, and current environmental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DAC is the traditional method of implementing access control, and is examined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Sections 4.3 and 4.4. MAC is a concept that evolved out of requirements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military information security and is best covered in the context of trusted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we deal with in Chapter 13. Both RBAC and ABAC have become increasingly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popular, and are examined in Sections 4.5 and 4.6, respectively.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four policies are not mutually exclusive. An access control mechanism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employ two or even all three of these policies to cover different classes of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361968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The basic elements of access control are: subject, object, and access right.</a:t>
            </a:r>
          </a:p>
          <a:p>
            <a:pPr eaLnBrk="1" hangingPunct="1"/>
            <a:endParaRPr lang="en-US" b="0" dirty="0"/>
          </a:p>
          <a:p>
            <a:pPr eaLnBrk="1" hangingPunct="1"/>
            <a:r>
              <a:rPr lang="en-US" b="0" dirty="0"/>
              <a:t>A subject is an entity capable of accessing objects. Generally, the concept of</a:t>
            </a:r>
          </a:p>
          <a:p>
            <a:pPr eaLnBrk="1" hangingPunct="1"/>
            <a:r>
              <a:rPr lang="en-US" b="0" dirty="0"/>
              <a:t>subject equates with that of process. Any user or application actually gains access to</a:t>
            </a:r>
          </a:p>
          <a:p>
            <a:pPr eaLnBrk="1" hangingPunct="1"/>
            <a:r>
              <a:rPr lang="en-US" b="0" dirty="0"/>
              <a:t>an object by means of a process that represents that user or application. The process</a:t>
            </a:r>
          </a:p>
          <a:p>
            <a:pPr eaLnBrk="1" hangingPunct="1"/>
            <a:r>
              <a:rPr lang="en-US" b="0" dirty="0"/>
              <a:t>takes on the attributes of the user, such as access rights.</a:t>
            </a:r>
          </a:p>
          <a:p>
            <a:pPr eaLnBrk="1" hangingPunct="1"/>
            <a:endParaRPr lang="en-US" b="0" dirty="0"/>
          </a:p>
          <a:p>
            <a:pPr eaLnBrk="1" hangingPunct="1"/>
            <a:r>
              <a:rPr lang="en-US" b="0" dirty="0"/>
              <a:t>A subject is typically held accountable for the actions they have initiated,</a:t>
            </a:r>
          </a:p>
          <a:p>
            <a:pPr eaLnBrk="1" hangingPunct="1"/>
            <a:r>
              <a:rPr lang="en-US" b="0" dirty="0"/>
              <a:t>and an audit trail may be used to record the association of a subject with security relevant</a:t>
            </a:r>
          </a:p>
          <a:p>
            <a:pPr eaLnBrk="1" hangingPunct="1"/>
            <a:r>
              <a:rPr lang="en-US" b="0" dirty="0"/>
              <a:t>actions performed on an object by the subject.</a:t>
            </a:r>
          </a:p>
          <a:p>
            <a:pPr eaLnBrk="1" hangingPunct="1"/>
            <a:endParaRPr lang="en-US" b="0" dirty="0"/>
          </a:p>
          <a:p>
            <a:pPr eaLnBrk="1" hangingPunct="1"/>
            <a:r>
              <a:rPr lang="en-US" b="0" dirty="0"/>
              <a:t>Basic access control systems typically define three classes of subject, with</a:t>
            </a:r>
          </a:p>
          <a:p>
            <a:pPr eaLnBrk="1" hangingPunct="1"/>
            <a:r>
              <a:rPr lang="en-US" b="0" dirty="0"/>
              <a:t>different access rights for each class:</a:t>
            </a:r>
          </a:p>
          <a:p>
            <a:pPr eaLnBrk="1" hangingPunct="1"/>
            <a:endParaRPr lang="en-US" b="0" dirty="0"/>
          </a:p>
          <a:p>
            <a:pPr eaLnBrk="1" hangingPunct="1"/>
            <a:r>
              <a:rPr lang="en-US" b="0" dirty="0"/>
              <a:t>• Owner: This may be the creator of a resource, such as a file. For system resources,</a:t>
            </a:r>
          </a:p>
          <a:p>
            <a:pPr eaLnBrk="1" hangingPunct="1"/>
            <a:r>
              <a:rPr lang="en-US" b="0" dirty="0"/>
              <a:t>ownership may belong to a system administrator. For project resources, a project</a:t>
            </a:r>
          </a:p>
          <a:p>
            <a:pPr eaLnBrk="1" hangingPunct="1"/>
            <a:r>
              <a:rPr lang="en-US" b="0" dirty="0"/>
              <a:t>administrator or leader may be assigned ownership.</a:t>
            </a:r>
          </a:p>
          <a:p>
            <a:pPr eaLnBrk="1" hangingPunct="1"/>
            <a:endParaRPr lang="en-US" b="0" dirty="0"/>
          </a:p>
          <a:p>
            <a:pPr eaLnBrk="1" hangingPunct="1"/>
            <a:r>
              <a:rPr lang="en-US" b="0" dirty="0"/>
              <a:t>• Group: In addition to the privileges assigned to an owner, a named group of</a:t>
            </a:r>
          </a:p>
          <a:p>
            <a:pPr eaLnBrk="1" hangingPunct="1"/>
            <a:r>
              <a:rPr lang="en-US" b="0" dirty="0"/>
              <a:t>users may also be granted access rights, such that membership in the group is</a:t>
            </a:r>
          </a:p>
          <a:p>
            <a:pPr eaLnBrk="1" hangingPunct="1"/>
            <a:r>
              <a:rPr lang="en-US" b="0" dirty="0"/>
              <a:t>sufficient to exercise these access rights. In most schemes, a user may belong</a:t>
            </a:r>
          </a:p>
          <a:p>
            <a:pPr eaLnBrk="1" hangingPunct="1"/>
            <a:r>
              <a:rPr lang="en-US" b="0" dirty="0"/>
              <a:t>to multiple groups.</a:t>
            </a:r>
          </a:p>
          <a:p>
            <a:pPr eaLnBrk="1" hangingPunct="1"/>
            <a:endParaRPr lang="en-US" b="0" dirty="0"/>
          </a:p>
          <a:p>
            <a:pPr eaLnBrk="1" hangingPunct="1"/>
            <a:r>
              <a:rPr lang="en-US" b="0" dirty="0"/>
              <a:t>• World: The least amount of access is granted to users who are able to access the</a:t>
            </a:r>
          </a:p>
          <a:p>
            <a:pPr eaLnBrk="1" hangingPunct="1"/>
            <a:r>
              <a:rPr lang="en-US" b="0" dirty="0"/>
              <a:t>system but are not included in the categories owner and group for this resource.</a:t>
            </a:r>
          </a:p>
          <a:p>
            <a:pPr eaLnBrk="1" hangingPunct="1"/>
            <a:endParaRPr lang="en-US" b="0" dirty="0"/>
          </a:p>
          <a:p>
            <a:pPr eaLnBrk="1" hangingPunct="1"/>
            <a:r>
              <a:rPr lang="en-US" b="0" dirty="0"/>
              <a:t>An object is a resource to which access is controlled. In general, an object</a:t>
            </a:r>
          </a:p>
          <a:p>
            <a:pPr eaLnBrk="1" hangingPunct="1"/>
            <a:r>
              <a:rPr lang="en-US" b="0" dirty="0"/>
              <a:t>is an entity used to contain and/or receive information. Examples include records,</a:t>
            </a:r>
          </a:p>
          <a:p>
            <a:pPr eaLnBrk="1" hangingPunct="1"/>
            <a:r>
              <a:rPr lang="en-US" b="0" dirty="0"/>
              <a:t>blocks, pages, segments, files, portions of files, directories, directory trees, mailboxes,</a:t>
            </a:r>
          </a:p>
          <a:p>
            <a:pPr eaLnBrk="1" hangingPunct="1"/>
            <a:r>
              <a:rPr lang="en-US" b="0" dirty="0"/>
              <a:t>messages, and programs. Some access control systems also encompass, bits,</a:t>
            </a:r>
          </a:p>
          <a:p>
            <a:pPr eaLnBrk="1" hangingPunct="1"/>
            <a:r>
              <a:rPr lang="en-US" b="0" dirty="0"/>
              <a:t>bytes, words, processors, communication ports, clocks, and network nodes.</a:t>
            </a:r>
          </a:p>
          <a:p>
            <a:pPr eaLnBrk="1" hangingPunct="1"/>
            <a:endParaRPr lang="en-US" b="0" dirty="0"/>
          </a:p>
          <a:p>
            <a:pPr eaLnBrk="1" hangingPunct="1"/>
            <a:r>
              <a:rPr lang="en-US" b="0" dirty="0"/>
              <a:t>The number and types of objects to be protected by an access control system</a:t>
            </a:r>
          </a:p>
          <a:p>
            <a:pPr eaLnBrk="1" hangingPunct="1"/>
            <a:r>
              <a:rPr lang="en-US" b="0" dirty="0"/>
              <a:t>depends on the environment in which access control operates and the desired tradeoff</a:t>
            </a:r>
          </a:p>
          <a:p>
            <a:pPr eaLnBrk="1" hangingPunct="1"/>
            <a:r>
              <a:rPr lang="en-US" b="0" dirty="0"/>
              <a:t>between security on the one hand and complexity, processing burden, and ease</a:t>
            </a:r>
          </a:p>
          <a:p>
            <a:pPr eaLnBrk="1" hangingPunct="1"/>
            <a:r>
              <a:rPr lang="en-US" b="0" dirty="0"/>
              <a:t>of use on the other hand.</a:t>
            </a:r>
          </a:p>
          <a:p>
            <a:pPr eaLnBrk="1" hangingPunct="1"/>
            <a:endParaRPr lang="en-US" b="0" dirty="0"/>
          </a:p>
          <a:p>
            <a:pPr eaLnBrk="1" hangingPunct="1"/>
            <a:r>
              <a:rPr lang="en-US" b="0" dirty="0"/>
              <a:t>An access right describes the way in which a subject may access an object.</a:t>
            </a:r>
          </a:p>
          <a:p>
            <a:pPr eaLnBrk="1" hangingPunct="1"/>
            <a:r>
              <a:rPr lang="en-US" b="0" dirty="0"/>
              <a:t>Access rights could include the following:</a:t>
            </a:r>
          </a:p>
          <a:p>
            <a:pPr eaLnBrk="1" hangingPunct="1"/>
            <a:endParaRPr lang="en-US" b="0" dirty="0"/>
          </a:p>
          <a:p>
            <a:pPr eaLnBrk="1" hangingPunct="1"/>
            <a:r>
              <a:rPr lang="en-US" b="0" dirty="0"/>
              <a:t>• Read: User may view information in a system resource (e.g., a file, selected</a:t>
            </a:r>
          </a:p>
          <a:p>
            <a:pPr eaLnBrk="1" hangingPunct="1"/>
            <a:r>
              <a:rPr lang="en-US" b="0" dirty="0"/>
              <a:t>records in a file, selected fields within a record, or some combination). Read</a:t>
            </a:r>
          </a:p>
          <a:p>
            <a:pPr eaLnBrk="1" hangingPunct="1"/>
            <a:r>
              <a:rPr lang="en-US" b="0" dirty="0"/>
              <a:t>access includes the ability to copy or print.</a:t>
            </a:r>
          </a:p>
          <a:p>
            <a:pPr eaLnBrk="1" hangingPunct="1"/>
            <a:endParaRPr lang="en-US" b="0" dirty="0"/>
          </a:p>
          <a:p>
            <a:pPr eaLnBrk="1" hangingPunct="1"/>
            <a:r>
              <a:rPr lang="en-US" b="0" dirty="0"/>
              <a:t>• Write: User may add, modify, or delete data in system resource (e.g., files,</a:t>
            </a:r>
          </a:p>
          <a:p>
            <a:pPr eaLnBrk="1" hangingPunct="1"/>
            <a:r>
              <a:rPr lang="en-US" b="0" dirty="0"/>
              <a:t>records, programs). Write access includes read access.</a:t>
            </a:r>
          </a:p>
          <a:p>
            <a:pPr eaLnBrk="1" hangingPunct="1"/>
            <a:endParaRPr lang="en-US" b="0" dirty="0"/>
          </a:p>
          <a:p>
            <a:pPr eaLnBrk="1" hangingPunct="1"/>
            <a:r>
              <a:rPr lang="en-US" b="0" dirty="0"/>
              <a:t>• Execute: User may execute specified programs.</a:t>
            </a:r>
          </a:p>
          <a:p>
            <a:pPr eaLnBrk="1" hangingPunct="1"/>
            <a:endParaRPr lang="en-US" b="0" dirty="0"/>
          </a:p>
          <a:p>
            <a:pPr eaLnBrk="1" hangingPunct="1"/>
            <a:r>
              <a:rPr lang="en-US" b="0" dirty="0"/>
              <a:t>• Delete: User may delete certain system resources, such as files or records.</a:t>
            </a:r>
          </a:p>
          <a:p>
            <a:pPr eaLnBrk="1" hangingPunct="1"/>
            <a:endParaRPr lang="en-US" b="0" dirty="0"/>
          </a:p>
          <a:p>
            <a:pPr eaLnBrk="1" hangingPunct="1"/>
            <a:r>
              <a:rPr lang="en-US" b="0" dirty="0"/>
              <a:t>• Create: User may create new files, records, or fields.</a:t>
            </a:r>
          </a:p>
          <a:p>
            <a:pPr eaLnBrk="1" hangingPunct="1"/>
            <a:endParaRPr lang="en-US" b="0" dirty="0"/>
          </a:p>
          <a:p>
            <a:pPr eaLnBrk="1" hangingPunct="1"/>
            <a:r>
              <a:rPr lang="en-US" b="0" dirty="0"/>
              <a:t>• Search: User may list the files in a directory or otherwise search the directory.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2848268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2678940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practice, an access matrix is usually sparse and is implemented by decomposition</a:t>
            </a:r>
          </a:p>
          <a:p>
            <a:r>
              <a:rPr lang="en-US" b="0" dirty="0"/>
              <a:t>in one of two ways. The matrix may be decomposed by columns, yielding</a:t>
            </a:r>
          </a:p>
          <a:p>
            <a:r>
              <a:rPr lang="en-US" b="0" dirty="0"/>
              <a:t>access control lists (ACLs); see Figure 4.2b. For each object, an ACL lists users and</a:t>
            </a:r>
          </a:p>
          <a:p>
            <a:r>
              <a:rPr lang="en-US" b="0" dirty="0"/>
              <a:t>their permitted access rights. The ACL may contain a default, or public, entry. This</a:t>
            </a:r>
          </a:p>
          <a:p>
            <a:r>
              <a:rPr lang="en-US" b="0" dirty="0"/>
              <a:t>allows users that are not explicitly listed as having special rights to have a default</a:t>
            </a:r>
          </a:p>
          <a:p>
            <a:r>
              <a:rPr lang="en-US" b="0" dirty="0"/>
              <a:t>set of rights. The default set of rights should always follow the rule of least privilege</a:t>
            </a:r>
          </a:p>
          <a:p>
            <a:r>
              <a:rPr lang="en-US" b="0" dirty="0"/>
              <a:t>or read-only access, whichever is applicable. Elements of the list may include</a:t>
            </a:r>
          </a:p>
          <a:p>
            <a:r>
              <a:rPr lang="en-US" b="0" dirty="0"/>
              <a:t>individual users as well as groups of users.</a:t>
            </a:r>
          </a:p>
          <a:p>
            <a:endParaRPr lang="en-US" b="0" dirty="0"/>
          </a:p>
          <a:p>
            <a:r>
              <a:rPr lang="en-US" b="0" dirty="0"/>
              <a:t>When it is desired to determine which subjects have which access rights to a particular</a:t>
            </a:r>
          </a:p>
          <a:p>
            <a:r>
              <a:rPr lang="en-US" b="0" dirty="0"/>
              <a:t>resource, ACLs are convenient, because each ACL provides the information</a:t>
            </a:r>
          </a:p>
          <a:p>
            <a:r>
              <a:rPr lang="en-US" b="0" dirty="0"/>
              <a:t>for a given resource. However, this data structure is not convenient for determining</a:t>
            </a:r>
          </a:p>
          <a:p>
            <a:r>
              <a:rPr lang="en-US" b="0" dirty="0"/>
              <a:t>the access rights available to a specific user.</a:t>
            </a:r>
          </a:p>
          <a:p>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Decomposition by rows yields capability tickets  (Figure 4.2c). A capability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specifies authorized objects and operations for a particular user.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a number of tickets and may be authorized to loan or give them to others.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tickets may be dispersed around the system, they present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problem than access control lists. The integrity of the ticket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protected, and guaranteed (usually by the operating system). In particular,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must be unforgeable. One way to accomplish this is to have the operating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hold all tickets on behalf of users. These tickets would have to be held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region of memory inaccessible to users. Another alternative is to include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unforgeable token in the capability. This could be a large random password, 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message authentication code. This value is verified by the relevant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whenever access is requested. This form of capability ticket is appropriate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 in a distributed environment, when the security of its contents cannot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guaranteed.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convenient and inconvenient aspects of capability tickets are the opposite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those for ACLs. It is easy to determine the set of access rights that a given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but more difficult to determine the list of users with specific access rights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specific resource.</a:t>
            </a:r>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31439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8CD5BC7-2CB1-CB48-A6C1-313F1D3336FC}" type="slidenum">
              <a:rPr lang="en-AU"/>
              <a:pPr/>
              <a:t>9</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t>[SAND94] proposes a data structure that is not sparse, like the access matrix,</a:t>
            </a:r>
          </a:p>
          <a:p>
            <a:r>
              <a:rPr lang="en-US" dirty="0"/>
              <a:t>but is more convenient than either </a:t>
            </a:r>
            <a:r>
              <a:rPr lang="en-US" dirty="0" err="1"/>
              <a:t>ACLs</a:t>
            </a:r>
            <a:r>
              <a:rPr lang="en-US" dirty="0"/>
              <a:t> or capability lists (Table 4.1). An authorization</a:t>
            </a:r>
          </a:p>
          <a:p>
            <a:r>
              <a:rPr lang="en-US" dirty="0"/>
              <a:t>table contains one row for one access right of one subject to one resource.</a:t>
            </a:r>
          </a:p>
          <a:p>
            <a:r>
              <a:rPr lang="en-US" dirty="0"/>
              <a:t>Sorting or accessing the table by subject is equivalent to a capability list. Sorting or</a:t>
            </a:r>
          </a:p>
          <a:p>
            <a:r>
              <a:rPr lang="en-US" dirty="0"/>
              <a:t>accessing the table by object is equivalent to an ACL. A relational database can</a:t>
            </a:r>
          </a:p>
          <a:p>
            <a:r>
              <a:rPr lang="en-US" dirty="0"/>
              <a:t>easily implement an authorization table of this type.</a:t>
            </a:r>
          </a:p>
        </p:txBody>
      </p:sp>
    </p:spTree>
    <p:extLst>
      <p:ext uri="{BB962C8B-B14F-4D97-AF65-F5344CB8AC3E}">
        <p14:creationId xmlns:p14="http://schemas.microsoft.com/office/powerpoint/2010/main" val="3031017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section introduces a general model for DAC developed by Lampson, Graham,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Denning [LAMP71, GRAH72, DENN71]. The model assumes a set of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set of objects, and a set of rules that govern the access of subjects to objects. Let 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the protection state of a system to be the set of information, at a given point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that specifies the access rights for each subject with respect to each object. We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identify three requirements: representing the protection state, enforcing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allowing subjects to alter the protection state in certain ways. The model addresses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three requirements, giving a general, logical description of a DAC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represent the protection state, we extend the universe of objects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matrix to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Processes:  Access rights include the ability to delete a process, stop (block),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wake up a process.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Devices:  Access rights include the ability to read/write the device, to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 operation (e.g., a disk seek), and to block/unblock the device for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Memory locations or regions:  Access rights include the ability to read/write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certain regions of memory that are protected such that the default is to disallow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a:t>
            </a:r>
            <a:endParaRPr lang="en-US" b="0" dirty="0"/>
          </a:p>
          <a:p>
            <a:pPr>
              <a:defRPr/>
            </a:pPr>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Subjects: Access rights with respect to a subject have to do with the ability to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delete access rights of that subject to other objects, as explained subsequently.</a:t>
            </a:r>
          </a:p>
          <a:p>
            <a:endParaRPr lang="en-US" b="0" dirty="0"/>
          </a:p>
          <a:p>
            <a:pPr>
              <a:defRPr/>
            </a:pPr>
            <a:r>
              <a:rPr lang="en-US" b="0" dirty="0"/>
              <a:t>Figure 4.3 is an example. For an access control matrix </a:t>
            </a:r>
            <a:r>
              <a:rPr lang="en-US" b="0" i="1" dirty="0"/>
              <a:t>A, each entry A[S, X]</a:t>
            </a:r>
          </a:p>
          <a:p>
            <a:pPr>
              <a:defRPr/>
            </a:pPr>
            <a:r>
              <a:rPr lang="en-US" b="0" dirty="0"/>
              <a:t>contains strings, called access attributes, that specify the access rights of subject </a:t>
            </a:r>
            <a:r>
              <a:rPr lang="en-US" b="0" i="1" dirty="0"/>
              <a:t>S to</a:t>
            </a:r>
          </a:p>
          <a:p>
            <a:pPr>
              <a:defRPr/>
            </a:pPr>
            <a:r>
              <a:rPr lang="en-US" b="0" dirty="0"/>
              <a:t>object </a:t>
            </a:r>
            <a:r>
              <a:rPr lang="en-US" b="0" i="1" dirty="0"/>
              <a:t>X. For example, in Figure 4.3, S</a:t>
            </a:r>
            <a:r>
              <a:rPr lang="en-US" b="0" i="1" baseline="-25000" dirty="0"/>
              <a:t>1</a:t>
            </a:r>
            <a:r>
              <a:rPr lang="en-US" b="0" i="1" dirty="0"/>
              <a:t> may read file F</a:t>
            </a:r>
            <a:r>
              <a:rPr lang="en-US" b="0" i="1" baseline="-25000" dirty="0"/>
              <a:t>2</a:t>
            </a:r>
            <a:r>
              <a:rPr lang="en-US" b="0" i="1" dirty="0"/>
              <a:t>, because ‘read’ appears in</a:t>
            </a:r>
          </a:p>
          <a:p>
            <a:pPr>
              <a:defRPr/>
            </a:pPr>
            <a:r>
              <a:rPr lang="en-US" b="0" i="1" dirty="0"/>
              <a:t>A[S</a:t>
            </a:r>
            <a:r>
              <a:rPr lang="en-US" b="0" i="1" baseline="-25000" dirty="0"/>
              <a:t>1</a:t>
            </a:r>
            <a:r>
              <a:rPr lang="en-US" b="0" i="1" dirty="0"/>
              <a:t>, F</a:t>
            </a:r>
            <a:r>
              <a:rPr lang="en-US" b="0" i="1" baseline="-25000" dirty="0"/>
              <a:t>1</a:t>
            </a:r>
            <a:r>
              <a:rPr lang="en-US" b="0" i="1" dirty="0"/>
              <a: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814466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a:t>The model also includes a set of rules that govern modifications to the access</a:t>
            </a:r>
          </a:p>
          <a:p>
            <a:pPr>
              <a:defRPr/>
            </a:pPr>
            <a:r>
              <a:rPr lang="en-US" dirty="0"/>
              <a:t>matrix, shown in Table 4.2. For this purpose, we introduce the access rights ‘owner’</a:t>
            </a:r>
          </a:p>
          <a:p>
            <a:pPr>
              <a:defRPr/>
            </a:pPr>
            <a:r>
              <a:rPr lang="en-US" dirty="0"/>
              <a:t>and ‘control’ and the concept of a copy flag, explained in the subsequent paragraphs.</a:t>
            </a:r>
          </a:p>
          <a:p>
            <a:pPr>
              <a:defRPr/>
            </a:pPr>
            <a:endParaRPr lang="en-US" dirty="0"/>
          </a:p>
          <a:p>
            <a:pPr>
              <a:defRPr/>
            </a:pPr>
            <a:r>
              <a:rPr lang="en-US" dirty="0"/>
              <a:t>The first three rules deal with transferring, granting, and deleting access rights.</a:t>
            </a:r>
          </a:p>
          <a:p>
            <a:pPr>
              <a:defRPr/>
            </a:pPr>
            <a:r>
              <a:rPr lang="en-US" dirty="0"/>
              <a:t>Suppose that the entry α* exists in </a:t>
            </a:r>
            <a:r>
              <a:rPr lang="en-US" i="1" dirty="0"/>
              <a:t>A[S</a:t>
            </a:r>
            <a:r>
              <a:rPr lang="en-US" i="1" baseline="-25000" dirty="0"/>
              <a:t>0</a:t>
            </a:r>
            <a:r>
              <a:rPr lang="en-US" i="1" dirty="0"/>
              <a:t>, X]. This means that S</a:t>
            </a:r>
            <a:r>
              <a:rPr lang="en-US" i="1" baseline="-25000" dirty="0"/>
              <a:t>0</a:t>
            </a:r>
            <a:r>
              <a:rPr lang="en-US" i="1" dirty="0"/>
              <a:t> has access right α to</a:t>
            </a:r>
          </a:p>
          <a:p>
            <a:pPr>
              <a:defRPr/>
            </a:pPr>
            <a:r>
              <a:rPr lang="en-US" dirty="0"/>
              <a:t>subject </a:t>
            </a:r>
            <a:r>
              <a:rPr lang="en-US" i="1" dirty="0"/>
              <a:t>X and, because of the presence of the copy flag, can transfer this right, with</a:t>
            </a:r>
          </a:p>
          <a:p>
            <a:pPr>
              <a:defRPr/>
            </a:pPr>
            <a:r>
              <a:rPr lang="en-US" dirty="0"/>
              <a:t>or without copy flag, to another subject. Rule R1 expresses this capability. A subject</a:t>
            </a:r>
          </a:p>
          <a:p>
            <a:pPr>
              <a:defRPr/>
            </a:pPr>
            <a:r>
              <a:rPr lang="en-US" dirty="0"/>
              <a:t>would transfer the access right without the copy flag if there were a concern that</a:t>
            </a:r>
          </a:p>
          <a:p>
            <a:pPr>
              <a:defRPr/>
            </a:pPr>
            <a:r>
              <a:rPr lang="en-US" dirty="0"/>
              <a:t>the new subject would maliciously transfer the right to another subject that should</a:t>
            </a:r>
          </a:p>
          <a:p>
            <a:pPr>
              <a:defRPr/>
            </a:pPr>
            <a:r>
              <a:rPr lang="en-US" dirty="0"/>
              <a:t>not have that access right. For example, </a:t>
            </a:r>
            <a:r>
              <a:rPr lang="en-US" i="1" dirty="0"/>
              <a:t>S</a:t>
            </a:r>
            <a:r>
              <a:rPr lang="en-US" i="1" baseline="-25000" dirty="0"/>
              <a:t>1</a:t>
            </a:r>
            <a:r>
              <a:rPr lang="en-US" i="1" dirty="0"/>
              <a:t> may place ‘read’ or ‘read*’ in any matrix</a:t>
            </a:r>
          </a:p>
          <a:p>
            <a:pPr>
              <a:defRPr/>
            </a:pPr>
            <a:r>
              <a:rPr lang="en-US" dirty="0"/>
              <a:t>entry in the </a:t>
            </a:r>
            <a:r>
              <a:rPr lang="en-US" i="1" dirty="0"/>
              <a:t>F</a:t>
            </a:r>
            <a:r>
              <a:rPr lang="en-US" i="1" baseline="-25000" dirty="0"/>
              <a:t>1</a:t>
            </a:r>
            <a:r>
              <a:rPr lang="en-US" i="1" dirty="0"/>
              <a:t> column. Rule R2 states that if S</a:t>
            </a:r>
            <a:r>
              <a:rPr lang="en-US" i="1" baseline="-25000" dirty="0"/>
              <a:t>0</a:t>
            </a:r>
            <a:r>
              <a:rPr lang="en-US" i="1" dirty="0"/>
              <a:t> is designated as the owner of object</a:t>
            </a:r>
          </a:p>
          <a:p>
            <a:pPr>
              <a:defRPr/>
            </a:pPr>
            <a:r>
              <a:rPr lang="en-US" i="1" dirty="0"/>
              <a:t>X, then S</a:t>
            </a:r>
            <a:r>
              <a:rPr lang="en-US" i="1" baseline="-25000" dirty="0"/>
              <a:t>0</a:t>
            </a:r>
            <a:r>
              <a:rPr lang="en-US" i="1" dirty="0"/>
              <a:t> can grant an access right to that object for any other subject. Rule 2 states</a:t>
            </a:r>
          </a:p>
          <a:p>
            <a:pPr>
              <a:defRPr/>
            </a:pPr>
            <a:r>
              <a:rPr lang="en-US" dirty="0"/>
              <a:t>that </a:t>
            </a:r>
            <a:r>
              <a:rPr lang="en-US" i="1" dirty="0"/>
              <a:t>S</a:t>
            </a:r>
            <a:r>
              <a:rPr lang="en-US" i="1" baseline="-25000" dirty="0"/>
              <a:t>0</a:t>
            </a:r>
            <a:r>
              <a:rPr lang="en-US" i="1" dirty="0"/>
              <a:t> can add any access right to A[S, X] for any S, if S</a:t>
            </a:r>
            <a:r>
              <a:rPr lang="en-US" i="1" baseline="-25000" dirty="0"/>
              <a:t>0</a:t>
            </a:r>
            <a:r>
              <a:rPr lang="en-US" i="1" dirty="0"/>
              <a:t> has ‘owner’ access to x.</a:t>
            </a:r>
          </a:p>
          <a:p>
            <a:pPr>
              <a:defRPr/>
            </a:pPr>
            <a:r>
              <a:rPr lang="en-US" dirty="0"/>
              <a:t>Rule R3 permits </a:t>
            </a:r>
            <a:r>
              <a:rPr lang="en-US" i="1" dirty="0"/>
              <a:t>S</a:t>
            </a:r>
            <a:r>
              <a:rPr lang="en-US" i="1" baseline="-25000" dirty="0"/>
              <a:t>0</a:t>
            </a:r>
            <a:r>
              <a:rPr lang="en-US" i="1" dirty="0"/>
              <a:t> to delete any access right from any matrix entry in a row for</a:t>
            </a:r>
          </a:p>
          <a:p>
            <a:pPr>
              <a:defRPr/>
            </a:pPr>
            <a:r>
              <a:rPr lang="en-US" dirty="0"/>
              <a:t>which </a:t>
            </a:r>
            <a:r>
              <a:rPr lang="en-US" i="1" dirty="0"/>
              <a:t>S</a:t>
            </a:r>
            <a:r>
              <a:rPr lang="en-US" i="1" baseline="-25000" dirty="0"/>
              <a:t>0</a:t>
            </a:r>
            <a:r>
              <a:rPr lang="en-US" i="1" dirty="0"/>
              <a:t> controls the subject and for any matrix entry in a column for which S</a:t>
            </a:r>
            <a:r>
              <a:rPr lang="en-US" i="1" baseline="-25000" dirty="0"/>
              <a:t>0</a:t>
            </a:r>
            <a:r>
              <a:rPr lang="en-US" i="1" dirty="0"/>
              <a:t> owns</a:t>
            </a:r>
          </a:p>
          <a:p>
            <a:pPr>
              <a:defRPr/>
            </a:pPr>
            <a:r>
              <a:rPr lang="en-US" dirty="0"/>
              <a:t>the object. Rule R4 permits a subject to read that portion of the matrix that it owns</a:t>
            </a:r>
          </a:p>
          <a:p>
            <a:pPr>
              <a:defRPr/>
            </a:pPr>
            <a:r>
              <a:rPr lang="en-US" dirty="0"/>
              <a:t>or controls.</a:t>
            </a:r>
          </a:p>
          <a:p>
            <a:pPr>
              <a:defRPr/>
            </a:pPr>
            <a:endParaRPr lang="en-US" dirty="0"/>
          </a:p>
          <a:p>
            <a:pPr>
              <a:defRPr/>
            </a:pPr>
            <a:r>
              <a:rPr lang="en-US" dirty="0"/>
              <a:t>The remaining rules in Table 4.2 govern the creation and deletion of subjects</a:t>
            </a:r>
          </a:p>
          <a:p>
            <a:pPr>
              <a:defRPr/>
            </a:pPr>
            <a:r>
              <a:rPr lang="en-US" dirty="0"/>
              <a:t>and objects. Rule R5 states that any subject can create a new object, which it</a:t>
            </a:r>
          </a:p>
          <a:p>
            <a:pPr>
              <a:defRPr/>
            </a:pPr>
            <a:r>
              <a:rPr lang="en-US" dirty="0"/>
              <a:t>owns, and can then grant and delete access to the object. Under rule R6, the owner</a:t>
            </a:r>
          </a:p>
          <a:p>
            <a:pPr>
              <a:defRPr/>
            </a:pPr>
            <a:r>
              <a:rPr lang="en-US" dirty="0"/>
              <a:t>of an object can destroy the object, resulting in the deletion of the corresponding</a:t>
            </a:r>
          </a:p>
          <a:p>
            <a:pPr>
              <a:defRPr/>
            </a:pPr>
            <a:r>
              <a:rPr lang="en-US" dirty="0"/>
              <a:t>column of the access matrix. Rule R7 enables any subject to create a new subject;</a:t>
            </a:r>
          </a:p>
          <a:p>
            <a:pPr>
              <a:defRPr/>
            </a:pPr>
            <a:r>
              <a:rPr lang="en-US" dirty="0"/>
              <a:t>the creator owns the new subject and the new subject has control access to itself.</a:t>
            </a:r>
          </a:p>
          <a:p>
            <a:pPr>
              <a:defRPr/>
            </a:pPr>
            <a:r>
              <a:rPr lang="en-US" dirty="0"/>
              <a:t>Rule R8 permits the owner of a subject to delete the row and column (if there are</a:t>
            </a:r>
          </a:p>
          <a:p>
            <a:pPr>
              <a:defRPr/>
            </a:pPr>
            <a:r>
              <a:rPr lang="en-US" dirty="0"/>
              <a:t>subject columns) of the access matrix designated by that subject.</a:t>
            </a:r>
          </a:p>
          <a:p>
            <a:pPr>
              <a:defRPr/>
            </a:pPr>
            <a:endParaRPr lang="en-US" dirty="0"/>
          </a:p>
          <a:p>
            <a:pPr>
              <a:defRPr/>
            </a:pPr>
            <a:r>
              <a:rPr lang="en-US" dirty="0"/>
              <a:t>The set of rules in Table 4.2 is an example of the rule set that could be defined</a:t>
            </a:r>
          </a:p>
          <a:p>
            <a:pPr>
              <a:defRPr/>
            </a:pPr>
            <a:r>
              <a:rPr lang="en-US" dirty="0"/>
              <a:t>for an access control system. The following are examples of additional or alternative</a:t>
            </a:r>
          </a:p>
          <a:p>
            <a:pPr>
              <a:defRPr/>
            </a:pPr>
            <a:r>
              <a:rPr lang="en-US" dirty="0"/>
              <a:t>rules that could be included. A transfer-only right could be defined, which results in</a:t>
            </a:r>
          </a:p>
          <a:p>
            <a:pPr>
              <a:defRPr/>
            </a:pPr>
            <a:r>
              <a:rPr lang="en-US" dirty="0"/>
              <a:t>the transferred right being added to the target subject and deleted from the transferring</a:t>
            </a:r>
          </a:p>
          <a:p>
            <a:pPr>
              <a:defRPr/>
            </a:pPr>
            <a:r>
              <a:rPr lang="en-US" dirty="0"/>
              <a:t>subject. The number of owners of an object or a subject could limited to one by</a:t>
            </a:r>
          </a:p>
          <a:p>
            <a:pPr>
              <a:defRPr/>
            </a:pPr>
            <a:r>
              <a:rPr lang="en-US" dirty="0"/>
              <a:t>not allowing the copy flag to accompany the owner right.</a:t>
            </a:r>
          </a:p>
        </p:txBody>
      </p:sp>
      <p:sp>
        <p:nvSpPr>
          <p:cNvPr id="45060" name="Slide Number Placeholder 3"/>
          <p:cNvSpPr>
            <a:spLocks noGrp="1"/>
          </p:cNvSpPr>
          <p:nvPr>
            <p:ph type="sldNum" sz="quarter" idx="5"/>
          </p:nvPr>
        </p:nvSpPr>
        <p:spPr>
          <a:noFill/>
        </p:spPr>
        <p:txBody>
          <a:bodyPr/>
          <a:lstStyle/>
          <a:p>
            <a:fld id="{30ED2C05-B583-B542-8A3D-74CE52987AA2}" type="slidenum">
              <a:rPr lang="en-AU" smtClean="0"/>
              <a:pPr/>
              <a:t>12</a:t>
            </a:fld>
            <a:endParaRPr lang="en-AU"/>
          </a:p>
        </p:txBody>
      </p:sp>
    </p:spTree>
    <p:extLst>
      <p:ext uri="{BB962C8B-B14F-4D97-AF65-F5344CB8AC3E}">
        <p14:creationId xmlns:p14="http://schemas.microsoft.com/office/powerpoint/2010/main" val="2471773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00374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extLst>
      <p:ext uri="{BB962C8B-B14F-4D97-AF65-F5344CB8AC3E}">
        <p14:creationId xmlns:p14="http://schemas.microsoft.com/office/powerpoint/2010/main" val="50365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Microsoft_Word_Document.docx"/></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CH04 Access Control</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22E1-6437-45C1-B258-33B6023BFB71}"/>
              </a:ext>
            </a:extLst>
          </p:cNvPr>
          <p:cNvSpPr>
            <a:spLocks noGrp="1"/>
          </p:cNvSpPr>
          <p:nvPr>
            <p:ph type="title"/>
          </p:nvPr>
        </p:nvSpPr>
        <p:spPr/>
        <p:txBody>
          <a:bodyPr/>
          <a:lstStyle/>
          <a:p>
            <a:r>
              <a:rPr lang="en-US" dirty="0"/>
              <a:t>Extended Access Control Matrix</a:t>
            </a:r>
            <a:endParaRPr lang="en-SE" dirty="0"/>
          </a:p>
        </p:txBody>
      </p:sp>
      <p:sp>
        <p:nvSpPr>
          <p:cNvPr id="3" name="Content Placeholder 2">
            <a:extLst>
              <a:ext uri="{FF2B5EF4-FFF2-40B4-BE49-F238E27FC236}">
                <a16:creationId xmlns:a16="http://schemas.microsoft.com/office/drawing/2014/main" id="{64AA19A3-0D86-4F6B-8C17-3B9CFAA97866}"/>
              </a:ext>
            </a:extLst>
          </p:cNvPr>
          <p:cNvSpPr>
            <a:spLocks noGrp="1"/>
          </p:cNvSpPr>
          <p:nvPr>
            <p:ph idx="1"/>
          </p:nvPr>
        </p:nvSpPr>
        <p:spPr/>
        <p:txBody>
          <a:bodyPr/>
          <a:lstStyle/>
          <a:p>
            <a:r>
              <a:rPr lang="en-US" dirty="0"/>
              <a:t>Objects may be files, processes, disk drives, or other subjects</a:t>
            </a:r>
            <a:endParaRPr lang="en-SE" dirty="0"/>
          </a:p>
        </p:txBody>
      </p:sp>
      <p:sp>
        <p:nvSpPr>
          <p:cNvPr id="4" name="Slide Number Placeholder 3">
            <a:extLst>
              <a:ext uri="{FF2B5EF4-FFF2-40B4-BE49-F238E27FC236}">
                <a16:creationId xmlns:a16="http://schemas.microsoft.com/office/drawing/2014/main" id="{FC4926A0-393C-4FC0-8C37-EDCE783C7AD8}"/>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pic>
        <p:nvPicPr>
          <p:cNvPr id="6" name="Picture 5" descr="f3.pdf">
            <a:extLst>
              <a:ext uri="{FF2B5EF4-FFF2-40B4-BE49-F238E27FC236}">
                <a16:creationId xmlns:a16="http://schemas.microsoft.com/office/drawing/2014/main" id="{CCFE687C-D379-4839-8108-932CB6168260}"/>
              </a:ext>
            </a:extLst>
          </p:cNvPr>
          <p:cNvPicPr>
            <a:picLocks noChangeAspect="1"/>
          </p:cNvPicPr>
          <p:nvPr/>
        </p:nvPicPr>
        <p:blipFill rotWithShape="1">
          <a:blip r:embed="rId3">
            <a:extLst>
              <a:ext uri="{28A0092B-C50C-407E-A947-70E740481C1C}">
                <a14:useLocalDpi xmlns:a14="http://schemas.microsoft.com/office/drawing/2010/main" val="0"/>
              </a:ext>
            </a:extLst>
          </a:blip>
          <a:srcRect l="7913" t="16851" r="15339" b="30594"/>
          <a:stretch/>
        </p:blipFill>
        <p:spPr>
          <a:xfrm>
            <a:off x="-67678" y="2348880"/>
            <a:ext cx="9135478" cy="4740068"/>
          </a:xfrm>
          <a:prstGeom prst="rect">
            <a:avLst/>
          </a:prstGeom>
          <a:solidFill>
            <a:sysClr val="window" lastClr="FFFFFF"/>
          </a:solidFill>
        </p:spPr>
      </p:pic>
    </p:spTree>
    <p:extLst>
      <p:ext uri="{BB962C8B-B14F-4D97-AF65-F5344CB8AC3E}">
        <p14:creationId xmlns:p14="http://schemas.microsoft.com/office/powerpoint/2010/main" val="233278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AAE6-5F44-49C0-872B-6EA1D87BC616}"/>
              </a:ext>
            </a:extLst>
          </p:cNvPr>
          <p:cNvSpPr>
            <a:spLocks noGrp="1"/>
          </p:cNvSpPr>
          <p:nvPr>
            <p:ph type="title"/>
          </p:nvPr>
        </p:nvSpPr>
        <p:spPr/>
        <p:txBody>
          <a:bodyPr/>
          <a:lstStyle/>
          <a:p>
            <a:r>
              <a:rPr lang="en-US" dirty="0"/>
              <a:t>Architecture of Access Control</a:t>
            </a:r>
            <a:endParaRPr lang="en-SE" dirty="0"/>
          </a:p>
        </p:txBody>
      </p:sp>
      <p:sp>
        <p:nvSpPr>
          <p:cNvPr id="3" name="Content Placeholder 2">
            <a:extLst>
              <a:ext uri="{FF2B5EF4-FFF2-40B4-BE49-F238E27FC236}">
                <a16:creationId xmlns:a16="http://schemas.microsoft.com/office/drawing/2014/main" id="{593BA464-065F-452D-BBC5-49520F525620}"/>
              </a:ext>
            </a:extLst>
          </p:cNvPr>
          <p:cNvSpPr>
            <a:spLocks noGrp="1"/>
          </p:cNvSpPr>
          <p:nvPr>
            <p:ph idx="1"/>
          </p:nvPr>
        </p:nvSpPr>
        <p:spPr>
          <a:xfrm>
            <a:off x="323528" y="1196753"/>
            <a:ext cx="3663392" cy="5256584"/>
          </a:xfrm>
        </p:spPr>
        <p:txBody>
          <a:bodyPr>
            <a:normAutofit fontScale="55000" lnSpcReduction="20000"/>
          </a:bodyPr>
          <a:lstStyle/>
          <a:p>
            <a:r>
              <a:rPr lang="en-US" dirty="0"/>
              <a:t>Every access by a subject to an object is mediated by the controller for that object, and that the controller’s decision is based on the current contents of the matrix. </a:t>
            </a:r>
          </a:p>
          <a:p>
            <a:r>
              <a:rPr lang="en-US" dirty="0"/>
              <a:t>Certain subjects can modify the access matrix. A request to modify the access matrix is treated as an access to the matrix, with the individual entries in the matrix treated as objects. Such accesses are mediated by an access matrix controller, which controls updates to the matrix.</a:t>
            </a:r>
            <a:endParaRPr lang="en-US" dirty="0">
              <a:latin typeface="Times New Roman" pitchFamily="-110" charset="0"/>
            </a:endParaRPr>
          </a:p>
          <a:p>
            <a:endParaRPr lang="en-SE" dirty="0"/>
          </a:p>
        </p:txBody>
      </p:sp>
      <p:sp>
        <p:nvSpPr>
          <p:cNvPr id="4" name="Slide Number Placeholder 3">
            <a:extLst>
              <a:ext uri="{FF2B5EF4-FFF2-40B4-BE49-F238E27FC236}">
                <a16:creationId xmlns:a16="http://schemas.microsoft.com/office/drawing/2014/main" id="{B48AF03D-DDDA-46A2-89CC-37D595F4133F}"/>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pic>
        <p:nvPicPr>
          <p:cNvPr id="7" name="Picture 6">
            <a:extLst>
              <a:ext uri="{FF2B5EF4-FFF2-40B4-BE49-F238E27FC236}">
                <a16:creationId xmlns:a16="http://schemas.microsoft.com/office/drawing/2014/main" id="{3AC21710-0A56-43F1-BDE4-E444991002D5}"/>
              </a:ext>
            </a:extLst>
          </p:cNvPr>
          <p:cNvPicPr>
            <a:picLocks noChangeAspect="1"/>
          </p:cNvPicPr>
          <p:nvPr/>
        </p:nvPicPr>
        <p:blipFill>
          <a:blip r:embed="rId2"/>
          <a:stretch>
            <a:fillRect/>
          </a:stretch>
        </p:blipFill>
        <p:spPr>
          <a:xfrm>
            <a:off x="3986920" y="1171931"/>
            <a:ext cx="5153515" cy="5256585"/>
          </a:xfrm>
          <a:prstGeom prst="rect">
            <a:avLst/>
          </a:prstGeom>
        </p:spPr>
      </p:pic>
    </p:spTree>
    <p:extLst>
      <p:ext uri="{BB962C8B-B14F-4D97-AF65-F5344CB8AC3E}">
        <p14:creationId xmlns:p14="http://schemas.microsoft.com/office/powerpoint/2010/main" val="3716091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036" name="TextBox 29"/>
          <p:cNvSpPr txBox="1">
            <a:spLocks noChangeArrowheads="1"/>
          </p:cNvSpPr>
          <p:nvPr/>
        </p:nvSpPr>
        <p:spPr bwMode="auto">
          <a:xfrm>
            <a:off x="228600" y="6248400"/>
            <a:ext cx="6553200" cy="369888"/>
          </a:xfrm>
          <a:prstGeom prst="rect">
            <a:avLst/>
          </a:prstGeom>
          <a:ln w="9525">
            <a:noFill/>
            <a:miter lim="800000"/>
            <a:headEnd/>
            <a:tailEnd/>
          </a:ln>
        </p:spPr>
        <p:txBody>
          <a:bodyPr>
            <a:prstTxWarp prst="textNoShape">
              <a:avLst/>
            </a:prstTxWarp>
            <a:spAutoFit/>
          </a:bodyPr>
          <a:lstStyle/>
          <a:p>
            <a:endParaRPr lang="en-US"/>
          </a:p>
        </p:txBody>
      </p:sp>
      <p:graphicFrame>
        <p:nvGraphicFramePr>
          <p:cNvPr id="3" name="Object 2"/>
          <p:cNvGraphicFramePr>
            <a:graphicFrameLocks noChangeAspect="1"/>
          </p:cNvGraphicFramePr>
          <p:nvPr/>
        </p:nvGraphicFramePr>
        <p:xfrm>
          <a:off x="107504" y="404664"/>
          <a:ext cx="7602220" cy="6237312"/>
        </p:xfrm>
        <a:graphic>
          <a:graphicData uri="http://schemas.openxmlformats.org/presentationml/2006/ole">
            <mc:AlternateContent xmlns:mc="http://schemas.openxmlformats.org/markup-compatibility/2006">
              <mc:Choice xmlns:v="urn:schemas-microsoft-com:vml" Requires="v">
                <p:oleObj spid="_x0000_s1039" name="Document" r:id="rId4" imgW="6083076" imgH="4990916" progId="Word.Document.12">
                  <p:embed/>
                </p:oleObj>
              </mc:Choice>
              <mc:Fallback>
                <p:oleObj name="Document" r:id="rId4" imgW="6083076" imgH="4990916" progId="Word.Document.12">
                  <p:embed/>
                  <p:pic>
                    <p:nvPicPr>
                      <p:cNvPr id="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404664"/>
                        <a:ext cx="7602220" cy="6237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7761206" y="1321961"/>
            <a:ext cx="1403648" cy="3416320"/>
          </a:xfrm>
          <a:prstGeom prst="rect">
            <a:avLst/>
          </a:prstGeom>
          <a:noFill/>
        </p:spPr>
        <p:txBody>
          <a:bodyPr wrap="square" rtlCol="0">
            <a:spAutoFit/>
          </a:bodyPr>
          <a:lstStyle/>
          <a:p>
            <a:pPr algn="ctr"/>
            <a:r>
              <a:rPr lang="en-US" sz="2400" dirty="0">
                <a:latin typeface="+mn-lt"/>
              </a:rPr>
              <a:t>Table 4.2</a:t>
            </a:r>
          </a:p>
          <a:p>
            <a:pPr algn="ctr"/>
            <a:endParaRPr lang="en-US" sz="2400" dirty="0">
              <a:latin typeface="+mn-lt"/>
            </a:endParaRPr>
          </a:p>
          <a:p>
            <a:pPr algn="ctr"/>
            <a:r>
              <a:rPr lang="en-US" sz="2400" dirty="0">
                <a:latin typeface="+mn-lt"/>
              </a:rPr>
              <a:t>  Access Control System Commands</a:t>
            </a:r>
          </a:p>
          <a:p>
            <a:endParaRPr lang="en-US" sz="2400" dirty="0"/>
          </a:p>
        </p:txBody>
      </p:sp>
      <p:sp>
        <p:nvSpPr>
          <p:cNvPr id="5" name="Title 4">
            <a:extLst>
              <a:ext uri="{FF2B5EF4-FFF2-40B4-BE49-F238E27FC236}">
                <a16:creationId xmlns:a16="http://schemas.microsoft.com/office/drawing/2014/main" id="{7786FB59-5018-4DB0-86A7-15A2649F2874}"/>
              </a:ext>
            </a:extLst>
          </p:cNvPr>
          <p:cNvSpPr>
            <a:spLocks noGrp="1"/>
          </p:cNvSpPr>
          <p:nvPr>
            <p:ph type="title"/>
          </p:nvPr>
        </p:nvSpPr>
        <p:spPr/>
        <p:txBody>
          <a:bodyPr/>
          <a:lstStyle/>
          <a:p>
            <a:endParaRPr lang="en-SE"/>
          </a:p>
        </p:txBody>
      </p:sp>
      <p:sp>
        <p:nvSpPr>
          <p:cNvPr id="6" name="Content Placeholder 5">
            <a:extLst>
              <a:ext uri="{FF2B5EF4-FFF2-40B4-BE49-F238E27FC236}">
                <a16:creationId xmlns:a16="http://schemas.microsoft.com/office/drawing/2014/main" id="{C340E294-DBD5-41E1-B59E-497CF55221CC}"/>
              </a:ext>
            </a:extLst>
          </p:cNvPr>
          <p:cNvSpPr>
            <a:spLocks noGrp="1"/>
          </p:cNvSpPr>
          <p:nvPr>
            <p:ph idx="1"/>
          </p:nvPr>
        </p:nvSpPr>
        <p:spPr>
          <a:xfrm>
            <a:off x="323528" y="1196753"/>
            <a:ext cx="6840760" cy="5256584"/>
          </a:xfrm>
        </p:spPr>
        <p:txBody>
          <a:bodyPr/>
          <a:lstStyle/>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extLst>
      <p:ext uri="{BB962C8B-B14F-4D97-AF65-F5344CB8AC3E}">
        <p14:creationId xmlns:p14="http://schemas.microsoft.com/office/powerpoint/2010/main" val="2237005663"/>
      </p:ext>
    </p:extLst>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Table 4.2 Explanations</a:t>
            </a:r>
          </a:p>
        </p:txBody>
      </p:sp>
      <p:sp>
        <p:nvSpPr>
          <p:cNvPr id="231427" name="Rectangle 3"/>
          <p:cNvSpPr>
            <a:spLocks noGrp="1" noChangeArrowheads="1"/>
          </p:cNvSpPr>
          <p:nvPr>
            <p:ph idx="1"/>
          </p:nvPr>
        </p:nvSpPr>
        <p:spPr/>
        <p:txBody>
          <a:bodyPr wrap="square" numCol="1" anchor="t" anchorCtr="0" compatLnSpc="1">
            <a:prstTxWarp prst="textNoShape">
              <a:avLst/>
            </a:prstTxWarp>
            <a:normAutofit fontScale="85000" lnSpcReduction="20000"/>
          </a:bodyPr>
          <a:lstStyle/>
          <a:p>
            <a:pPr>
              <a:defRPr/>
            </a:pPr>
            <a:r>
              <a:rPr lang="en-US" altLang="zh-CN" sz="2000" dirty="0"/>
              <a:t>The first three rules deal with transferring, granting, and deleting access rights.</a:t>
            </a:r>
          </a:p>
          <a:p>
            <a:pPr>
              <a:defRPr/>
            </a:pPr>
            <a:r>
              <a:rPr lang="en-US" altLang="zh-CN" sz="2000" dirty="0"/>
              <a:t>R1: If the entry α* exists in </a:t>
            </a:r>
            <a:r>
              <a:rPr lang="en-US" altLang="zh-CN" sz="2000" i="1" dirty="0"/>
              <a:t>A[S</a:t>
            </a:r>
            <a:r>
              <a:rPr lang="en-US" altLang="zh-CN" sz="2000" i="1" baseline="-25000" dirty="0"/>
              <a:t>0</a:t>
            </a:r>
            <a:r>
              <a:rPr lang="en-US" altLang="zh-CN" sz="2000" i="1" dirty="0"/>
              <a:t>, X], then S</a:t>
            </a:r>
            <a:r>
              <a:rPr lang="en-US" altLang="zh-CN" sz="2000" i="1" baseline="-25000" dirty="0"/>
              <a:t>0</a:t>
            </a:r>
            <a:r>
              <a:rPr lang="en-US" altLang="zh-CN" sz="2000" i="1" dirty="0"/>
              <a:t> has access right α to </a:t>
            </a:r>
            <a:r>
              <a:rPr lang="en-US" altLang="zh-CN" sz="2000" dirty="0"/>
              <a:t>subject </a:t>
            </a:r>
            <a:r>
              <a:rPr lang="en-US" altLang="zh-CN" sz="2000" i="1" dirty="0"/>
              <a:t>X and, because of the presence of the copy flag, can transfer this right, with </a:t>
            </a:r>
            <a:r>
              <a:rPr lang="en-US" altLang="zh-CN" sz="2000" dirty="0"/>
              <a:t>or without copy flag, to another subject. A subject would transfer the access right without the copy flag if there were a concern that the new subject would maliciously transfer the right to another subject that should not have that access right.</a:t>
            </a:r>
            <a:r>
              <a:rPr lang="en-US" altLang="zh-CN" sz="2000" i="1" dirty="0"/>
              <a:t> </a:t>
            </a:r>
          </a:p>
          <a:p>
            <a:pPr>
              <a:defRPr/>
            </a:pPr>
            <a:r>
              <a:rPr lang="en-US" altLang="zh-CN" sz="2000" i="1" dirty="0"/>
              <a:t>R2 states that if S</a:t>
            </a:r>
            <a:r>
              <a:rPr lang="en-US" altLang="zh-CN" sz="2000" i="1" baseline="-25000" dirty="0"/>
              <a:t>0</a:t>
            </a:r>
            <a:r>
              <a:rPr lang="en-US" altLang="zh-CN" sz="2000" i="1" dirty="0"/>
              <a:t> is designated as the owner of object X, then S</a:t>
            </a:r>
            <a:r>
              <a:rPr lang="en-US" altLang="zh-CN" sz="2000" i="1" baseline="-25000" dirty="0"/>
              <a:t>0</a:t>
            </a:r>
            <a:r>
              <a:rPr lang="en-US" altLang="zh-CN" sz="2000" i="1" dirty="0"/>
              <a:t> can grant an access right to that object X for any other subject S.</a:t>
            </a:r>
          </a:p>
          <a:p>
            <a:pPr>
              <a:defRPr/>
            </a:pPr>
            <a:r>
              <a:rPr lang="en-US" altLang="zh-CN" sz="2000" dirty="0"/>
              <a:t>R3 permits </a:t>
            </a:r>
            <a:r>
              <a:rPr lang="en-US" altLang="zh-CN" sz="2000" i="1" dirty="0"/>
              <a:t>S</a:t>
            </a:r>
            <a:r>
              <a:rPr lang="en-US" altLang="zh-CN" sz="2000" i="1" baseline="-25000" dirty="0"/>
              <a:t>0</a:t>
            </a:r>
            <a:r>
              <a:rPr lang="en-US" altLang="zh-CN" sz="2000" i="1" dirty="0"/>
              <a:t> to delete any access right from any matrix entry in a row for </a:t>
            </a:r>
            <a:r>
              <a:rPr lang="en-US" altLang="zh-CN" sz="2000" dirty="0"/>
              <a:t>which </a:t>
            </a:r>
            <a:r>
              <a:rPr lang="en-US" altLang="zh-CN" sz="2000" i="1" dirty="0"/>
              <a:t>S</a:t>
            </a:r>
            <a:r>
              <a:rPr lang="en-US" altLang="zh-CN" sz="2000" i="1" baseline="-25000" dirty="0"/>
              <a:t>0</a:t>
            </a:r>
            <a:r>
              <a:rPr lang="en-US" altLang="zh-CN" sz="2000" i="1" dirty="0"/>
              <a:t> controls the subject and for any matrix entry in a column for which S</a:t>
            </a:r>
            <a:r>
              <a:rPr lang="en-US" altLang="zh-CN" sz="2000" i="1" baseline="-25000" dirty="0"/>
              <a:t>0</a:t>
            </a:r>
            <a:r>
              <a:rPr lang="en-US" altLang="zh-CN" sz="2000" i="1" dirty="0"/>
              <a:t> owns </a:t>
            </a:r>
            <a:r>
              <a:rPr lang="en-US" altLang="zh-CN" sz="2000" dirty="0"/>
              <a:t>the object. </a:t>
            </a:r>
          </a:p>
          <a:p>
            <a:pPr>
              <a:defRPr/>
            </a:pPr>
            <a:r>
              <a:rPr lang="en-US" altLang="zh-CN" sz="2000" dirty="0"/>
              <a:t>R4 permits a subject to read that portion of the matrix that it owns or controls.</a:t>
            </a:r>
          </a:p>
          <a:p>
            <a:pPr>
              <a:defRPr/>
            </a:pPr>
            <a:r>
              <a:rPr lang="en-US" altLang="zh-CN" sz="2000" dirty="0"/>
              <a:t>The remaining rules govern the creation and deletion of subjects and objects. </a:t>
            </a:r>
          </a:p>
          <a:p>
            <a:pPr>
              <a:defRPr/>
            </a:pPr>
            <a:r>
              <a:rPr lang="en-US" altLang="zh-CN" sz="2000" dirty="0"/>
              <a:t>R5: any subject can create a new object, which it owns, and can then grant and delete access to the object. </a:t>
            </a:r>
          </a:p>
          <a:p>
            <a:pPr>
              <a:defRPr/>
            </a:pPr>
            <a:r>
              <a:rPr lang="en-US" altLang="zh-CN" sz="2000" dirty="0"/>
              <a:t>R6: the owner of an object can destroy the object, resulting in the deletion of the corresponding</a:t>
            </a:r>
          </a:p>
          <a:p>
            <a:pPr>
              <a:defRPr/>
            </a:pPr>
            <a:r>
              <a:rPr lang="en-US" altLang="zh-CN" sz="2000" dirty="0"/>
              <a:t>column of the access matrix. </a:t>
            </a:r>
          </a:p>
          <a:p>
            <a:pPr>
              <a:defRPr/>
            </a:pPr>
            <a:r>
              <a:rPr lang="en-US" altLang="zh-CN" sz="2000" dirty="0"/>
              <a:t>R7 enables any subject to create a new subject; the creator owns the new subject and the new subject has control access to itself.</a:t>
            </a:r>
          </a:p>
          <a:p>
            <a:pPr>
              <a:defRPr/>
            </a:pPr>
            <a:r>
              <a:rPr lang="en-US" altLang="zh-CN" sz="2000" dirty="0"/>
              <a:t>R8 permits the owner of a subject to delete the row and column (if there are subject columns) of the access matrix designated by that subject.</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Tree>
    <p:extLst>
      <p:ext uri="{BB962C8B-B14F-4D97-AF65-F5344CB8AC3E}">
        <p14:creationId xmlns:p14="http://schemas.microsoft.com/office/powerpoint/2010/main" val="241840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 calcmode="lin" valueType="num">
                                      <p:cBhvr>
                                        <p:cTn id="7" dur="500" decel="50000" fill="hold">
                                          <p:stCondLst>
                                            <p:cond delay="0"/>
                                          </p:stCondLst>
                                        </p:cTn>
                                        <p:tgtEl>
                                          <p:spTgt spid="23142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3142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3142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3142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3142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3142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3142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31427">
                                            <p:txEl>
                                              <p:pRg st="0" end="0"/>
                                            </p:txEl>
                                          </p:spTgt>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231427">
                                            <p:txEl>
                                              <p:pRg st="1" end="1"/>
                                            </p:txEl>
                                          </p:spTgt>
                                        </p:tgtEl>
                                        <p:attrNameLst>
                                          <p:attrName>style.visibility</p:attrName>
                                        </p:attrNameLst>
                                      </p:cBhvr>
                                      <p:to>
                                        <p:strVal val="visible"/>
                                      </p:to>
                                    </p:set>
                                    <p:anim calcmode="lin" valueType="num">
                                      <p:cBhvr>
                                        <p:cTn id="17" dur="500" decel="50000" fill="hold">
                                          <p:stCondLst>
                                            <p:cond delay="0"/>
                                          </p:stCondLst>
                                        </p:cTn>
                                        <p:tgtEl>
                                          <p:spTgt spid="231427">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31427">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31427">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231427">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31427">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31427">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31427">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31427">
                                            <p:txEl>
                                              <p:pRg st="1" end="1"/>
                                            </p:txEl>
                                          </p:spTgt>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231427">
                                            <p:txEl>
                                              <p:pRg st="2" end="2"/>
                                            </p:txEl>
                                          </p:spTgt>
                                        </p:tgtEl>
                                        <p:attrNameLst>
                                          <p:attrName>style.visibility</p:attrName>
                                        </p:attrNameLst>
                                      </p:cBhvr>
                                      <p:to>
                                        <p:strVal val="visible"/>
                                      </p:to>
                                    </p:set>
                                    <p:anim calcmode="lin" valueType="num">
                                      <p:cBhvr>
                                        <p:cTn id="27" dur="500" decel="50000" fill="hold">
                                          <p:stCondLst>
                                            <p:cond delay="0"/>
                                          </p:stCondLst>
                                        </p:cTn>
                                        <p:tgtEl>
                                          <p:spTgt spid="231427">
                                            <p:txEl>
                                              <p:pRg st="2" end="2"/>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231427">
                                            <p:txEl>
                                              <p:pRg st="2" end="2"/>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231427">
                                            <p:txEl>
                                              <p:pRg st="2" end="2"/>
                                            </p:txEl>
                                          </p:spTgt>
                                        </p:tgtEl>
                                        <p:attrNameLst>
                                          <p:attrName>ppt_w</p:attrName>
                                        </p:attrNameLst>
                                      </p:cBhvr>
                                      <p:tavLst>
                                        <p:tav tm="0">
                                          <p:val>
                                            <p:strVal val="#ppt_w*.05"/>
                                          </p:val>
                                        </p:tav>
                                        <p:tav tm="100000">
                                          <p:val>
                                            <p:strVal val="#ppt_w"/>
                                          </p:val>
                                        </p:tav>
                                      </p:tavLst>
                                    </p:anim>
                                    <p:anim calcmode="lin" valueType="num">
                                      <p:cBhvr>
                                        <p:cTn id="30" dur="1000" fill="hold"/>
                                        <p:tgtEl>
                                          <p:spTgt spid="231427">
                                            <p:txEl>
                                              <p:pRg st="2" end="2"/>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231427">
                                            <p:txEl>
                                              <p:pRg st="2" end="2"/>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231427">
                                            <p:txEl>
                                              <p:pRg st="2" end="2"/>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231427">
                                            <p:txEl>
                                              <p:pRg st="2" end="2"/>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231427">
                                            <p:txEl>
                                              <p:pRg st="2" end="2"/>
                                            </p:txEl>
                                          </p:spTgt>
                                        </p:tgtEl>
                                      </p:cBhvr>
                                    </p:animEffect>
                                  </p:childTnLst>
                                </p:cTn>
                              </p:par>
                              <p:par>
                                <p:cTn id="35" presetID="25" presetClass="entr" presetSubtype="0" fill="hold" grpId="0" nodeType="withEffect">
                                  <p:stCondLst>
                                    <p:cond delay="0"/>
                                  </p:stCondLst>
                                  <p:childTnLst>
                                    <p:set>
                                      <p:cBhvr>
                                        <p:cTn id="36" dur="1" fill="hold">
                                          <p:stCondLst>
                                            <p:cond delay="0"/>
                                          </p:stCondLst>
                                        </p:cTn>
                                        <p:tgtEl>
                                          <p:spTgt spid="231427">
                                            <p:txEl>
                                              <p:pRg st="3" end="3"/>
                                            </p:txEl>
                                          </p:spTgt>
                                        </p:tgtEl>
                                        <p:attrNameLst>
                                          <p:attrName>style.visibility</p:attrName>
                                        </p:attrNameLst>
                                      </p:cBhvr>
                                      <p:to>
                                        <p:strVal val="visible"/>
                                      </p:to>
                                    </p:set>
                                    <p:anim calcmode="lin" valueType="num">
                                      <p:cBhvr>
                                        <p:cTn id="37" dur="500" decel="50000" fill="hold">
                                          <p:stCondLst>
                                            <p:cond delay="0"/>
                                          </p:stCondLst>
                                        </p:cTn>
                                        <p:tgtEl>
                                          <p:spTgt spid="231427">
                                            <p:txEl>
                                              <p:pRg st="3" end="3"/>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231427">
                                            <p:txEl>
                                              <p:pRg st="3" end="3"/>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231427">
                                            <p:txEl>
                                              <p:pRg st="3" end="3"/>
                                            </p:txEl>
                                          </p:spTgt>
                                        </p:tgtEl>
                                        <p:attrNameLst>
                                          <p:attrName>ppt_w</p:attrName>
                                        </p:attrNameLst>
                                      </p:cBhvr>
                                      <p:tavLst>
                                        <p:tav tm="0">
                                          <p:val>
                                            <p:strVal val="#ppt_w*.05"/>
                                          </p:val>
                                        </p:tav>
                                        <p:tav tm="100000">
                                          <p:val>
                                            <p:strVal val="#ppt_w"/>
                                          </p:val>
                                        </p:tav>
                                      </p:tavLst>
                                    </p:anim>
                                    <p:anim calcmode="lin" valueType="num">
                                      <p:cBhvr>
                                        <p:cTn id="40" dur="1000" fill="hold"/>
                                        <p:tgtEl>
                                          <p:spTgt spid="231427">
                                            <p:txEl>
                                              <p:pRg st="3" end="3"/>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231427">
                                            <p:txEl>
                                              <p:pRg st="3" end="3"/>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231427">
                                            <p:txEl>
                                              <p:pRg st="3" end="3"/>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231427">
                                            <p:txEl>
                                              <p:pRg st="3" end="3"/>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231427">
                                            <p:txEl>
                                              <p:pRg st="3" end="3"/>
                                            </p:txEl>
                                          </p:spTgt>
                                        </p:tgtEl>
                                      </p:cBhvr>
                                    </p:animEffect>
                                  </p:childTnLst>
                                </p:cTn>
                              </p:par>
                              <p:par>
                                <p:cTn id="45" presetID="25" presetClass="entr" presetSubtype="0" fill="hold" grpId="0" nodeType="withEffect">
                                  <p:stCondLst>
                                    <p:cond delay="0"/>
                                  </p:stCondLst>
                                  <p:childTnLst>
                                    <p:set>
                                      <p:cBhvr>
                                        <p:cTn id="46" dur="1" fill="hold">
                                          <p:stCondLst>
                                            <p:cond delay="0"/>
                                          </p:stCondLst>
                                        </p:cTn>
                                        <p:tgtEl>
                                          <p:spTgt spid="231427">
                                            <p:txEl>
                                              <p:pRg st="4" end="4"/>
                                            </p:txEl>
                                          </p:spTgt>
                                        </p:tgtEl>
                                        <p:attrNameLst>
                                          <p:attrName>style.visibility</p:attrName>
                                        </p:attrNameLst>
                                      </p:cBhvr>
                                      <p:to>
                                        <p:strVal val="visible"/>
                                      </p:to>
                                    </p:set>
                                    <p:anim calcmode="lin" valueType="num">
                                      <p:cBhvr>
                                        <p:cTn id="47" dur="500" decel="50000" fill="hold">
                                          <p:stCondLst>
                                            <p:cond delay="0"/>
                                          </p:stCondLst>
                                        </p:cTn>
                                        <p:tgtEl>
                                          <p:spTgt spid="231427">
                                            <p:txEl>
                                              <p:pRg st="4" end="4"/>
                                            </p:txEl>
                                          </p:spTgt>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231427">
                                            <p:txEl>
                                              <p:pRg st="4" end="4"/>
                                            </p:txEl>
                                          </p:spTgt>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231427">
                                            <p:txEl>
                                              <p:pRg st="4" end="4"/>
                                            </p:txEl>
                                          </p:spTgt>
                                        </p:tgtEl>
                                        <p:attrNameLst>
                                          <p:attrName>ppt_w</p:attrName>
                                        </p:attrNameLst>
                                      </p:cBhvr>
                                      <p:tavLst>
                                        <p:tav tm="0">
                                          <p:val>
                                            <p:strVal val="#ppt_w*.05"/>
                                          </p:val>
                                        </p:tav>
                                        <p:tav tm="100000">
                                          <p:val>
                                            <p:strVal val="#ppt_w"/>
                                          </p:val>
                                        </p:tav>
                                      </p:tavLst>
                                    </p:anim>
                                    <p:anim calcmode="lin" valueType="num">
                                      <p:cBhvr>
                                        <p:cTn id="50" dur="1000" fill="hold"/>
                                        <p:tgtEl>
                                          <p:spTgt spid="231427">
                                            <p:txEl>
                                              <p:pRg st="4" end="4"/>
                                            </p:txEl>
                                          </p:spTgt>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231427">
                                            <p:txEl>
                                              <p:pRg st="4" end="4"/>
                                            </p:txEl>
                                          </p:spTgt>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231427">
                                            <p:txEl>
                                              <p:pRg st="4" end="4"/>
                                            </p:txEl>
                                          </p:spTgt>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231427">
                                            <p:txEl>
                                              <p:pRg st="4" end="4"/>
                                            </p:txEl>
                                          </p:spTgt>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231427">
                                            <p:txEl>
                                              <p:pRg st="4" end="4"/>
                                            </p:txEl>
                                          </p:spTgt>
                                        </p:tgtEl>
                                      </p:cBhvr>
                                    </p:animEffect>
                                  </p:childTnLst>
                                </p:cTn>
                              </p:par>
                              <p:par>
                                <p:cTn id="55" presetID="25" presetClass="entr" presetSubtype="0" fill="hold" grpId="0" nodeType="withEffect">
                                  <p:stCondLst>
                                    <p:cond delay="0"/>
                                  </p:stCondLst>
                                  <p:childTnLst>
                                    <p:set>
                                      <p:cBhvr>
                                        <p:cTn id="56" dur="1" fill="hold">
                                          <p:stCondLst>
                                            <p:cond delay="0"/>
                                          </p:stCondLst>
                                        </p:cTn>
                                        <p:tgtEl>
                                          <p:spTgt spid="231427">
                                            <p:txEl>
                                              <p:pRg st="5" end="5"/>
                                            </p:txEl>
                                          </p:spTgt>
                                        </p:tgtEl>
                                        <p:attrNameLst>
                                          <p:attrName>style.visibility</p:attrName>
                                        </p:attrNameLst>
                                      </p:cBhvr>
                                      <p:to>
                                        <p:strVal val="visible"/>
                                      </p:to>
                                    </p:set>
                                    <p:anim calcmode="lin" valueType="num">
                                      <p:cBhvr>
                                        <p:cTn id="57" dur="500" decel="50000" fill="hold">
                                          <p:stCondLst>
                                            <p:cond delay="0"/>
                                          </p:stCondLst>
                                        </p:cTn>
                                        <p:tgtEl>
                                          <p:spTgt spid="231427">
                                            <p:txEl>
                                              <p:pRg st="5" end="5"/>
                                            </p:txEl>
                                          </p:spTgt>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231427">
                                            <p:txEl>
                                              <p:pRg st="5" end="5"/>
                                            </p:txEl>
                                          </p:spTgt>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231427">
                                            <p:txEl>
                                              <p:pRg st="5" end="5"/>
                                            </p:txEl>
                                          </p:spTgt>
                                        </p:tgtEl>
                                        <p:attrNameLst>
                                          <p:attrName>ppt_w</p:attrName>
                                        </p:attrNameLst>
                                      </p:cBhvr>
                                      <p:tavLst>
                                        <p:tav tm="0">
                                          <p:val>
                                            <p:strVal val="#ppt_w*.05"/>
                                          </p:val>
                                        </p:tav>
                                        <p:tav tm="100000">
                                          <p:val>
                                            <p:strVal val="#ppt_w"/>
                                          </p:val>
                                        </p:tav>
                                      </p:tavLst>
                                    </p:anim>
                                    <p:anim calcmode="lin" valueType="num">
                                      <p:cBhvr>
                                        <p:cTn id="60" dur="1000" fill="hold"/>
                                        <p:tgtEl>
                                          <p:spTgt spid="231427">
                                            <p:txEl>
                                              <p:pRg st="5" end="5"/>
                                            </p:txEl>
                                          </p:spTgt>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231427">
                                            <p:txEl>
                                              <p:pRg st="5" end="5"/>
                                            </p:txEl>
                                          </p:spTgt>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231427">
                                            <p:txEl>
                                              <p:pRg st="5" end="5"/>
                                            </p:txEl>
                                          </p:spTgt>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231427">
                                            <p:txEl>
                                              <p:pRg st="5" end="5"/>
                                            </p:txEl>
                                          </p:spTgt>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231427">
                                            <p:txEl>
                                              <p:pRg st="5" end="5"/>
                                            </p:txEl>
                                          </p:spTgt>
                                        </p:tgtEl>
                                      </p:cBhvr>
                                    </p:animEffect>
                                  </p:childTnLst>
                                </p:cTn>
                              </p:par>
                              <p:par>
                                <p:cTn id="65" presetID="25" presetClass="entr" presetSubtype="0" fill="hold" grpId="0" nodeType="withEffect">
                                  <p:stCondLst>
                                    <p:cond delay="0"/>
                                  </p:stCondLst>
                                  <p:childTnLst>
                                    <p:set>
                                      <p:cBhvr>
                                        <p:cTn id="66" dur="1" fill="hold">
                                          <p:stCondLst>
                                            <p:cond delay="0"/>
                                          </p:stCondLst>
                                        </p:cTn>
                                        <p:tgtEl>
                                          <p:spTgt spid="231427">
                                            <p:txEl>
                                              <p:pRg st="6" end="6"/>
                                            </p:txEl>
                                          </p:spTgt>
                                        </p:tgtEl>
                                        <p:attrNameLst>
                                          <p:attrName>style.visibility</p:attrName>
                                        </p:attrNameLst>
                                      </p:cBhvr>
                                      <p:to>
                                        <p:strVal val="visible"/>
                                      </p:to>
                                    </p:set>
                                    <p:anim calcmode="lin" valueType="num">
                                      <p:cBhvr>
                                        <p:cTn id="67" dur="500" decel="50000" fill="hold">
                                          <p:stCondLst>
                                            <p:cond delay="0"/>
                                          </p:stCondLst>
                                        </p:cTn>
                                        <p:tgtEl>
                                          <p:spTgt spid="231427">
                                            <p:txEl>
                                              <p:pRg st="6" end="6"/>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231427">
                                            <p:txEl>
                                              <p:pRg st="6" end="6"/>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231427">
                                            <p:txEl>
                                              <p:pRg st="6" end="6"/>
                                            </p:txEl>
                                          </p:spTgt>
                                        </p:tgtEl>
                                        <p:attrNameLst>
                                          <p:attrName>ppt_w</p:attrName>
                                        </p:attrNameLst>
                                      </p:cBhvr>
                                      <p:tavLst>
                                        <p:tav tm="0">
                                          <p:val>
                                            <p:strVal val="#ppt_w*.05"/>
                                          </p:val>
                                        </p:tav>
                                        <p:tav tm="100000">
                                          <p:val>
                                            <p:strVal val="#ppt_w"/>
                                          </p:val>
                                        </p:tav>
                                      </p:tavLst>
                                    </p:anim>
                                    <p:anim calcmode="lin" valueType="num">
                                      <p:cBhvr>
                                        <p:cTn id="70" dur="1000" fill="hold"/>
                                        <p:tgtEl>
                                          <p:spTgt spid="231427">
                                            <p:txEl>
                                              <p:pRg st="6" end="6"/>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231427">
                                            <p:txEl>
                                              <p:pRg st="6" end="6"/>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231427">
                                            <p:txEl>
                                              <p:pRg st="6" end="6"/>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231427">
                                            <p:txEl>
                                              <p:pRg st="6" end="6"/>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231427">
                                            <p:txEl>
                                              <p:pRg st="6" end="6"/>
                                            </p:txEl>
                                          </p:spTgt>
                                        </p:tgtEl>
                                      </p:cBhvr>
                                    </p:animEffect>
                                  </p:childTnLst>
                                </p:cTn>
                              </p:par>
                              <p:par>
                                <p:cTn id="75" presetID="25" presetClass="entr" presetSubtype="0" fill="hold" grpId="0" nodeType="withEffect">
                                  <p:stCondLst>
                                    <p:cond delay="0"/>
                                  </p:stCondLst>
                                  <p:childTnLst>
                                    <p:set>
                                      <p:cBhvr>
                                        <p:cTn id="76" dur="1" fill="hold">
                                          <p:stCondLst>
                                            <p:cond delay="0"/>
                                          </p:stCondLst>
                                        </p:cTn>
                                        <p:tgtEl>
                                          <p:spTgt spid="231427">
                                            <p:txEl>
                                              <p:pRg st="7" end="7"/>
                                            </p:txEl>
                                          </p:spTgt>
                                        </p:tgtEl>
                                        <p:attrNameLst>
                                          <p:attrName>style.visibility</p:attrName>
                                        </p:attrNameLst>
                                      </p:cBhvr>
                                      <p:to>
                                        <p:strVal val="visible"/>
                                      </p:to>
                                    </p:set>
                                    <p:anim calcmode="lin" valueType="num">
                                      <p:cBhvr>
                                        <p:cTn id="77" dur="500" decel="50000" fill="hold">
                                          <p:stCondLst>
                                            <p:cond delay="0"/>
                                          </p:stCondLst>
                                        </p:cTn>
                                        <p:tgtEl>
                                          <p:spTgt spid="231427">
                                            <p:txEl>
                                              <p:pRg st="7" end="7"/>
                                            </p:txEl>
                                          </p:spTgt>
                                        </p:tgtEl>
                                        <p:attrNameLst>
                                          <p:attrName>style.rotation</p:attrName>
                                        </p:attrNameLst>
                                      </p:cBhvr>
                                      <p:tavLst>
                                        <p:tav tm="0">
                                          <p:val>
                                            <p:fltVal val="-90"/>
                                          </p:val>
                                        </p:tav>
                                        <p:tav tm="100000">
                                          <p:val>
                                            <p:fltVal val="0"/>
                                          </p:val>
                                        </p:tav>
                                      </p:tavLst>
                                    </p:anim>
                                    <p:anim calcmode="lin" valueType="num">
                                      <p:cBhvr>
                                        <p:cTn id="78" dur="500" decel="50000" fill="hold">
                                          <p:stCondLst>
                                            <p:cond delay="0"/>
                                          </p:stCondLst>
                                        </p:cTn>
                                        <p:tgtEl>
                                          <p:spTgt spid="231427">
                                            <p:txEl>
                                              <p:pRg st="7" end="7"/>
                                            </p:txEl>
                                          </p:spTgt>
                                        </p:tgtEl>
                                        <p:attrNameLst>
                                          <p:attrName>ppt_w</p:attrName>
                                        </p:attrNameLst>
                                      </p:cBhvr>
                                      <p:tavLst>
                                        <p:tav tm="0">
                                          <p:val>
                                            <p:strVal val="#ppt_w"/>
                                          </p:val>
                                        </p:tav>
                                        <p:tav tm="100000">
                                          <p:val>
                                            <p:strVal val="#ppt_w*.05"/>
                                          </p:val>
                                        </p:tav>
                                      </p:tavLst>
                                    </p:anim>
                                    <p:anim calcmode="lin" valueType="num">
                                      <p:cBhvr>
                                        <p:cTn id="79" dur="500" accel="50000" fill="hold">
                                          <p:stCondLst>
                                            <p:cond delay="500"/>
                                          </p:stCondLst>
                                        </p:cTn>
                                        <p:tgtEl>
                                          <p:spTgt spid="231427">
                                            <p:txEl>
                                              <p:pRg st="7" end="7"/>
                                            </p:txEl>
                                          </p:spTgt>
                                        </p:tgtEl>
                                        <p:attrNameLst>
                                          <p:attrName>ppt_w</p:attrName>
                                        </p:attrNameLst>
                                      </p:cBhvr>
                                      <p:tavLst>
                                        <p:tav tm="0">
                                          <p:val>
                                            <p:strVal val="#ppt_w*.05"/>
                                          </p:val>
                                        </p:tav>
                                        <p:tav tm="100000">
                                          <p:val>
                                            <p:strVal val="#ppt_w"/>
                                          </p:val>
                                        </p:tav>
                                      </p:tavLst>
                                    </p:anim>
                                    <p:anim calcmode="lin" valueType="num">
                                      <p:cBhvr>
                                        <p:cTn id="80" dur="1000" fill="hold"/>
                                        <p:tgtEl>
                                          <p:spTgt spid="231427">
                                            <p:txEl>
                                              <p:pRg st="7" end="7"/>
                                            </p:txEl>
                                          </p:spTgt>
                                        </p:tgtEl>
                                        <p:attrNameLst>
                                          <p:attrName>ppt_h</p:attrName>
                                        </p:attrNameLst>
                                      </p:cBhvr>
                                      <p:tavLst>
                                        <p:tav tm="0">
                                          <p:val>
                                            <p:strVal val="#ppt_h"/>
                                          </p:val>
                                        </p:tav>
                                        <p:tav tm="100000">
                                          <p:val>
                                            <p:strVal val="#ppt_h"/>
                                          </p:val>
                                        </p:tav>
                                      </p:tavLst>
                                    </p:anim>
                                    <p:anim calcmode="lin" valueType="num">
                                      <p:cBhvr>
                                        <p:cTn id="81" dur="500" decel="50000" fill="hold">
                                          <p:stCondLst>
                                            <p:cond delay="0"/>
                                          </p:stCondLst>
                                        </p:cTn>
                                        <p:tgtEl>
                                          <p:spTgt spid="231427">
                                            <p:txEl>
                                              <p:pRg st="7" end="7"/>
                                            </p:txEl>
                                          </p:spTgt>
                                        </p:tgtEl>
                                        <p:attrNameLst>
                                          <p:attrName>ppt_x</p:attrName>
                                        </p:attrNameLst>
                                      </p:cBhvr>
                                      <p:tavLst>
                                        <p:tav tm="0">
                                          <p:val>
                                            <p:strVal val="#ppt_x+.4"/>
                                          </p:val>
                                        </p:tav>
                                        <p:tav tm="100000">
                                          <p:val>
                                            <p:strVal val="#ppt_x"/>
                                          </p:val>
                                        </p:tav>
                                      </p:tavLst>
                                    </p:anim>
                                    <p:anim calcmode="lin" valueType="num">
                                      <p:cBhvr>
                                        <p:cTn id="82" dur="500" decel="50000" fill="hold">
                                          <p:stCondLst>
                                            <p:cond delay="0"/>
                                          </p:stCondLst>
                                        </p:cTn>
                                        <p:tgtEl>
                                          <p:spTgt spid="231427">
                                            <p:txEl>
                                              <p:pRg st="7" end="7"/>
                                            </p:txEl>
                                          </p:spTgt>
                                        </p:tgtEl>
                                        <p:attrNameLst>
                                          <p:attrName>ppt_y</p:attrName>
                                        </p:attrNameLst>
                                      </p:cBhvr>
                                      <p:tavLst>
                                        <p:tav tm="0">
                                          <p:val>
                                            <p:strVal val="#ppt_y-.2"/>
                                          </p:val>
                                        </p:tav>
                                        <p:tav tm="100000">
                                          <p:val>
                                            <p:strVal val="#ppt_y+.1"/>
                                          </p:val>
                                        </p:tav>
                                      </p:tavLst>
                                    </p:anim>
                                    <p:anim calcmode="lin" valueType="num">
                                      <p:cBhvr>
                                        <p:cTn id="83" dur="500" accel="50000" fill="hold">
                                          <p:stCondLst>
                                            <p:cond delay="500"/>
                                          </p:stCondLst>
                                        </p:cTn>
                                        <p:tgtEl>
                                          <p:spTgt spid="231427">
                                            <p:txEl>
                                              <p:pRg st="7" end="7"/>
                                            </p:txEl>
                                          </p:spTgt>
                                        </p:tgtEl>
                                        <p:attrNameLst>
                                          <p:attrName>ppt_y</p:attrName>
                                        </p:attrNameLst>
                                      </p:cBhvr>
                                      <p:tavLst>
                                        <p:tav tm="0">
                                          <p:val>
                                            <p:strVal val="#ppt_y+.1"/>
                                          </p:val>
                                        </p:tav>
                                        <p:tav tm="100000">
                                          <p:val>
                                            <p:strVal val="#ppt_y"/>
                                          </p:val>
                                        </p:tav>
                                      </p:tavLst>
                                    </p:anim>
                                    <p:animEffect transition="in" filter="fade">
                                      <p:cBhvr>
                                        <p:cTn id="84" dur="1000" decel="50000">
                                          <p:stCondLst>
                                            <p:cond delay="0"/>
                                          </p:stCondLst>
                                        </p:cTn>
                                        <p:tgtEl>
                                          <p:spTgt spid="231427">
                                            <p:txEl>
                                              <p:pRg st="7" end="7"/>
                                            </p:txEl>
                                          </p:spTgt>
                                        </p:tgtEl>
                                      </p:cBhvr>
                                    </p:animEffect>
                                  </p:childTnLst>
                                </p:cTn>
                              </p:par>
                              <p:par>
                                <p:cTn id="85" presetID="25" presetClass="entr" presetSubtype="0" fill="hold" grpId="0" nodeType="withEffect">
                                  <p:stCondLst>
                                    <p:cond delay="0"/>
                                  </p:stCondLst>
                                  <p:childTnLst>
                                    <p:set>
                                      <p:cBhvr>
                                        <p:cTn id="86" dur="1" fill="hold">
                                          <p:stCondLst>
                                            <p:cond delay="0"/>
                                          </p:stCondLst>
                                        </p:cTn>
                                        <p:tgtEl>
                                          <p:spTgt spid="231427">
                                            <p:txEl>
                                              <p:pRg st="8" end="8"/>
                                            </p:txEl>
                                          </p:spTgt>
                                        </p:tgtEl>
                                        <p:attrNameLst>
                                          <p:attrName>style.visibility</p:attrName>
                                        </p:attrNameLst>
                                      </p:cBhvr>
                                      <p:to>
                                        <p:strVal val="visible"/>
                                      </p:to>
                                    </p:set>
                                    <p:anim calcmode="lin" valueType="num">
                                      <p:cBhvr>
                                        <p:cTn id="87" dur="500" decel="50000" fill="hold">
                                          <p:stCondLst>
                                            <p:cond delay="0"/>
                                          </p:stCondLst>
                                        </p:cTn>
                                        <p:tgtEl>
                                          <p:spTgt spid="231427">
                                            <p:txEl>
                                              <p:pRg st="8" end="8"/>
                                            </p:txEl>
                                          </p:spTgt>
                                        </p:tgtEl>
                                        <p:attrNameLst>
                                          <p:attrName>style.rotation</p:attrName>
                                        </p:attrNameLst>
                                      </p:cBhvr>
                                      <p:tavLst>
                                        <p:tav tm="0">
                                          <p:val>
                                            <p:fltVal val="-90"/>
                                          </p:val>
                                        </p:tav>
                                        <p:tav tm="100000">
                                          <p:val>
                                            <p:fltVal val="0"/>
                                          </p:val>
                                        </p:tav>
                                      </p:tavLst>
                                    </p:anim>
                                    <p:anim calcmode="lin" valueType="num">
                                      <p:cBhvr>
                                        <p:cTn id="88" dur="500" decel="50000" fill="hold">
                                          <p:stCondLst>
                                            <p:cond delay="0"/>
                                          </p:stCondLst>
                                        </p:cTn>
                                        <p:tgtEl>
                                          <p:spTgt spid="231427">
                                            <p:txEl>
                                              <p:pRg st="8" end="8"/>
                                            </p:txEl>
                                          </p:spTgt>
                                        </p:tgtEl>
                                        <p:attrNameLst>
                                          <p:attrName>ppt_w</p:attrName>
                                        </p:attrNameLst>
                                      </p:cBhvr>
                                      <p:tavLst>
                                        <p:tav tm="0">
                                          <p:val>
                                            <p:strVal val="#ppt_w"/>
                                          </p:val>
                                        </p:tav>
                                        <p:tav tm="100000">
                                          <p:val>
                                            <p:strVal val="#ppt_w*.05"/>
                                          </p:val>
                                        </p:tav>
                                      </p:tavLst>
                                    </p:anim>
                                    <p:anim calcmode="lin" valueType="num">
                                      <p:cBhvr>
                                        <p:cTn id="89" dur="500" accel="50000" fill="hold">
                                          <p:stCondLst>
                                            <p:cond delay="500"/>
                                          </p:stCondLst>
                                        </p:cTn>
                                        <p:tgtEl>
                                          <p:spTgt spid="231427">
                                            <p:txEl>
                                              <p:pRg st="8" end="8"/>
                                            </p:txEl>
                                          </p:spTgt>
                                        </p:tgtEl>
                                        <p:attrNameLst>
                                          <p:attrName>ppt_w</p:attrName>
                                        </p:attrNameLst>
                                      </p:cBhvr>
                                      <p:tavLst>
                                        <p:tav tm="0">
                                          <p:val>
                                            <p:strVal val="#ppt_w*.05"/>
                                          </p:val>
                                        </p:tav>
                                        <p:tav tm="100000">
                                          <p:val>
                                            <p:strVal val="#ppt_w"/>
                                          </p:val>
                                        </p:tav>
                                      </p:tavLst>
                                    </p:anim>
                                    <p:anim calcmode="lin" valueType="num">
                                      <p:cBhvr>
                                        <p:cTn id="90" dur="1000" fill="hold"/>
                                        <p:tgtEl>
                                          <p:spTgt spid="231427">
                                            <p:txEl>
                                              <p:pRg st="8" end="8"/>
                                            </p:txEl>
                                          </p:spTgt>
                                        </p:tgtEl>
                                        <p:attrNameLst>
                                          <p:attrName>ppt_h</p:attrName>
                                        </p:attrNameLst>
                                      </p:cBhvr>
                                      <p:tavLst>
                                        <p:tav tm="0">
                                          <p:val>
                                            <p:strVal val="#ppt_h"/>
                                          </p:val>
                                        </p:tav>
                                        <p:tav tm="100000">
                                          <p:val>
                                            <p:strVal val="#ppt_h"/>
                                          </p:val>
                                        </p:tav>
                                      </p:tavLst>
                                    </p:anim>
                                    <p:anim calcmode="lin" valueType="num">
                                      <p:cBhvr>
                                        <p:cTn id="91" dur="500" decel="50000" fill="hold">
                                          <p:stCondLst>
                                            <p:cond delay="0"/>
                                          </p:stCondLst>
                                        </p:cTn>
                                        <p:tgtEl>
                                          <p:spTgt spid="231427">
                                            <p:txEl>
                                              <p:pRg st="8" end="8"/>
                                            </p:txEl>
                                          </p:spTgt>
                                        </p:tgtEl>
                                        <p:attrNameLst>
                                          <p:attrName>ppt_x</p:attrName>
                                        </p:attrNameLst>
                                      </p:cBhvr>
                                      <p:tavLst>
                                        <p:tav tm="0">
                                          <p:val>
                                            <p:strVal val="#ppt_x+.4"/>
                                          </p:val>
                                        </p:tav>
                                        <p:tav tm="100000">
                                          <p:val>
                                            <p:strVal val="#ppt_x"/>
                                          </p:val>
                                        </p:tav>
                                      </p:tavLst>
                                    </p:anim>
                                    <p:anim calcmode="lin" valueType="num">
                                      <p:cBhvr>
                                        <p:cTn id="92" dur="500" decel="50000" fill="hold">
                                          <p:stCondLst>
                                            <p:cond delay="0"/>
                                          </p:stCondLst>
                                        </p:cTn>
                                        <p:tgtEl>
                                          <p:spTgt spid="231427">
                                            <p:txEl>
                                              <p:pRg st="8" end="8"/>
                                            </p:txEl>
                                          </p:spTgt>
                                        </p:tgtEl>
                                        <p:attrNameLst>
                                          <p:attrName>ppt_y</p:attrName>
                                        </p:attrNameLst>
                                      </p:cBhvr>
                                      <p:tavLst>
                                        <p:tav tm="0">
                                          <p:val>
                                            <p:strVal val="#ppt_y-.2"/>
                                          </p:val>
                                        </p:tav>
                                        <p:tav tm="100000">
                                          <p:val>
                                            <p:strVal val="#ppt_y+.1"/>
                                          </p:val>
                                        </p:tav>
                                      </p:tavLst>
                                    </p:anim>
                                    <p:anim calcmode="lin" valueType="num">
                                      <p:cBhvr>
                                        <p:cTn id="93" dur="500" accel="50000" fill="hold">
                                          <p:stCondLst>
                                            <p:cond delay="500"/>
                                          </p:stCondLst>
                                        </p:cTn>
                                        <p:tgtEl>
                                          <p:spTgt spid="231427">
                                            <p:txEl>
                                              <p:pRg st="8" end="8"/>
                                            </p:txEl>
                                          </p:spTgt>
                                        </p:tgtEl>
                                        <p:attrNameLst>
                                          <p:attrName>ppt_y</p:attrName>
                                        </p:attrNameLst>
                                      </p:cBhvr>
                                      <p:tavLst>
                                        <p:tav tm="0">
                                          <p:val>
                                            <p:strVal val="#ppt_y+.1"/>
                                          </p:val>
                                        </p:tav>
                                        <p:tav tm="100000">
                                          <p:val>
                                            <p:strVal val="#ppt_y"/>
                                          </p:val>
                                        </p:tav>
                                      </p:tavLst>
                                    </p:anim>
                                    <p:animEffect transition="in" filter="fade">
                                      <p:cBhvr>
                                        <p:cTn id="94" dur="1000" decel="50000">
                                          <p:stCondLst>
                                            <p:cond delay="0"/>
                                          </p:stCondLst>
                                        </p:cTn>
                                        <p:tgtEl>
                                          <p:spTgt spid="231427">
                                            <p:txEl>
                                              <p:pRg st="8" end="8"/>
                                            </p:txEl>
                                          </p:spTgt>
                                        </p:tgtEl>
                                      </p:cBhvr>
                                    </p:animEffect>
                                  </p:childTnLst>
                                </p:cTn>
                              </p:par>
                              <p:par>
                                <p:cTn id="95" presetID="25" presetClass="entr" presetSubtype="0" fill="hold" grpId="0" nodeType="withEffect">
                                  <p:stCondLst>
                                    <p:cond delay="0"/>
                                  </p:stCondLst>
                                  <p:childTnLst>
                                    <p:set>
                                      <p:cBhvr>
                                        <p:cTn id="96" dur="1" fill="hold">
                                          <p:stCondLst>
                                            <p:cond delay="0"/>
                                          </p:stCondLst>
                                        </p:cTn>
                                        <p:tgtEl>
                                          <p:spTgt spid="231427">
                                            <p:txEl>
                                              <p:pRg st="9" end="9"/>
                                            </p:txEl>
                                          </p:spTgt>
                                        </p:tgtEl>
                                        <p:attrNameLst>
                                          <p:attrName>style.visibility</p:attrName>
                                        </p:attrNameLst>
                                      </p:cBhvr>
                                      <p:to>
                                        <p:strVal val="visible"/>
                                      </p:to>
                                    </p:set>
                                    <p:anim calcmode="lin" valueType="num">
                                      <p:cBhvr>
                                        <p:cTn id="97" dur="500" decel="50000" fill="hold">
                                          <p:stCondLst>
                                            <p:cond delay="0"/>
                                          </p:stCondLst>
                                        </p:cTn>
                                        <p:tgtEl>
                                          <p:spTgt spid="231427">
                                            <p:txEl>
                                              <p:pRg st="9" end="9"/>
                                            </p:txEl>
                                          </p:spTgt>
                                        </p:tgtEl>
                                        <p:attrNameLst>
                                          <p:attrName>style.rotation</p:attrName>
                                        </p:attrNameLst>
                                      </p:cBhvr>
                                      <p:tavLst>
                                        <p:tav tm="0">
                                          <p:val>
                                            <p:fltVal val="-90"/>
                                          </p:val>
                                        </p:tav>
                                        <p:tav tm="100000">
                                          <p:val>
                                            <p:fltVal val="0"/>
                                          </p:val>
                                        </p:tav>
                                      </p:tavLst>
                                    </p:anim>
                                    <p:anim calcmode="lin" valueType="num">
                                      <p:cBhvr>
                                        <p:cTn id="98" dur="500" decel="50000" fill="hold">
                                          <p:stCondLst>
                                            <p:cond delay="0"/>
                                          </p:stCondLst>
                                        </p:cTn>
                                        <p:tgtEl>
                                          <p:spTgt spid="231427">
                                            <p:txEl>
                                              <p:pRg st="9" end="9"/>
                                            </p:txEl>
                                          </p:spTgt>
                                        </p:tgtEl>
                                        <p:attrNameLst>
                                          <p:attrName>ppt_w</p:attrName>
                                        </p:attrNameLst>
                                      </p:cBhvr>
                                      <p:tavLst>
                                        <p:tav tm="0">
                                          <p:val>
                                            <p:strVal val="#ppt_w"/>
                                          </p:val>
                                        </p:tav>
                                        <p:tav tm="100000">
                                          <p:val>
                                            <p:strVal val="#ppt_w*.05"/>
                                          </p:val>
                                        </p:tav>
                                      </p:tavLst>
                                    </p:anim>
                                    <p:anim calcmode="lin" valueType="num">
                                      <p:cBhvr>
                                        <p:cTn id="99" dur="500" accel="50000" fill="hold">
                                          <p:stCondLst>
                                            <p:cond delay="500"/>
                                          </p:stCondLst>
                                        </p:cTn>
                                        <p:tgtEl>
                                          <p:spTgt spid="231427">
                                            <p:txEl>
                                              <p:pRg st="9" end="9"/>
                                            </p:txEl>
                                          </p:spTgt>
                                        </p:tgtEl>
                                        <p:attrNameLst>
                                          <p:attrName>ppt_w</p:attrName>
                                        </p:attrNameLst>
                                      </p:cBhvr>
                                      <p:tavLst>
                                        <p:tav tm="0">
                                          <p:val>
                                            <p:strVal val="#ppt_w*.05"/>
                                          </p:val>
                                        </p:tav>
                                        <p:tav tm="100000">
                                          <p:val>
                                            <p:strVal val="#ppt_w"/>
                                          </p:val>
                                        </p:tav>
                                      </p:tavLst>
                                    </p:anim>
                                    <p:anim calcmode="lin" valueType="num">
                                      <p:cBhvr>
                                        <p:cTn id="100" dur="1000" fill="hold"/>
                                        <p:tgtEl>
                                          <p:spTgt spid="231427">
                                            <p:txEl>
                                              <p:pRg st="9" end="9"/>
                                            </p:txEl>
                                          </p:spTgt>
                                        </p:tgtEl>
                                        <p:attrNameLst>
                                          <p:attrName>ppt_h</p:attrName>
                                        </p:attrNameLst>
                                      </p:cBhvr>
                                      <p:tavLst>
                                        <p:tav tm="0">
                                          <p:val>
                                            <p:strVal val="#ppt_h"/>
                                          </p:val>
                                        </p:tav>
                                        <p:tav tm="100000">
                                          <p:val>
                                            <p:strVal val="#ppt_h"/>
                                          </p:val>
                                        </p:tav>
                                      </p:tavLst>
                                    </p:anim>
                                    <p:anim calcmode="lin" valueType="num">
                                      <p:cBhvr>
                                        <p:cTn id="101" dur="500" decel="50000" fill="hold">
                                          <p:stCondLst>
                                            <p:cond delay="0"/>
                                          </p:stCondLst>
                                        </p:cTn>
                                        <p:tgtEl>
                                          <p:spTgt spid="231427">
                                            <p:txEl>
                                              <p:pRg st="9" end="9"/>
                                            </p:txEl>
                                          </p:spTgt>
                                        </p:tgtEl>
                                        <p:attrNameLst>
                                          <p:attrName>ppt_x</p:attrName>
                                        </p:attrNameLst>
                                      </p:cBhvr>
                                      <p:tavLst>
                                        <p:tav tm="0">
                                          <p:val>
                                            <p:strVal val="#ppt_x+.4"/>
                                          </p:val>
                                        </p:tav>
                                        <p:tav tm="100000">
                                          <p:val>
                                            <p:strVal val="#ppt_x"/>
                                          </p:val>
                                        </p:tav>
                                      </p:tavLst>
                                    </p:anim>
                                    <p:anim calcmode="lin" valueType="num">
                                      <p:cBhvr>
                                        <p:cTn id="102" dur="500" decel="50000" fill="hold">
                                          <p:stCondLst>
                                            <p:cond delay="0"/>
                                          </p:stCondLst>
                                        </p:cTn>
                                        <p:tgtEl>
                                          <p:spTgt spid="231427">
                                            <p:txEl>
                                              <p:pRg st="9" end="9"/>
                                            </p:txEl>
                                          </p:spTgt>
                                        </p:tgtEl>
                                        <p:attrNameLst>
                                          <p:attrName>ppt_y</p:attrName>
                                        </p:attrNameLst>
                                      </p:cBhvr>
                                      <p:tavLst>
                                        <p:tav tm="0">
                                          <p:val>
                                            <p:strVal val="#ppt_y-.2"/>
                                          </p:val>
                                        </p:tav>
                                        <p:tav tm="100000">
                                          <p:val>
                                            <p:strVal val="#ppt_y+.1"/>
                                          </p:val>
                                        </p:tav>
                                      </p:tavLst>
                                    </p:anim>
                                    <p:anim calcmode="lin" valueType="num">
                                      <p:cBhvr>
                                        <p:cTn id="103" dur="500" accel="50000" fill="hold">
                                          <p:stCondLst>
                                            <p:cond delay="500"/>
                                          </p:stCondLst>
                                        </p:cTn>
                                        <p:tgtEl>
                                          <p:spTgt spid="231427">
                                            <p:txEl>
                                              <p:pRg st="9" end="9"/>
                                            </p:txEl>
                                          </p:spTgt>
                                        </p:tgtEl>
                                        <p:attrNameLst>
                                          <p:attrName>ppt_y</p:attrName>
                                        </p:attrNameLst>
                                      </p:cBhvr>
                                      <p:tavLst>
                                        <p:tav tm="0">
                                          <p:val>
                                            <p:strVal val="#ppt_y+.1"/>
                                          </p:val>
                                        </p:tav>
                                        <p:tav tm="100000">
                                          <p:val>
                                            <p:strVal val="#ppt_y"/>
                                          </p:val>
                                        </p:tav>
                                      </p:tavLst>
                                    </p:anim>
                                    <p:animEffect transition="in" filter="fade">
                                      <p:cBhvr>
                                        <p:cTn id="104" dur="1000" decel="50000">
                                          <p:stCondLst>
                                            <p:cond delay="0"/>
                                          </p:stCondLst>
                                        </p:cTn>
                                        <p:tgtEl>
                                          <p:spTgt spid="231427">
                                            <p:txEl>
                                              <p:pRg st="9" end="9"/>
                                            </p:txEl>
                                          </p:spTgt>
                                        </p:tgtEl>
                                      </p:cBhvr>
                                    </p:animEffect>
                                  </p:childTnLst>
                                </p:cTn>
                              </p:par>
                              <p:par>
                                <p:cTn id="105" presetID="25" presetClass="entr" presetSubtype="0" fill="hold" grpId="0" nodeType="withEffect">
                                  <p:stCondLst>
                                    <p:cond delay="0"/>
                                  </p:stCondLst>
                                  <p:childTnLst>
                                    <p:set>
                                      <p:cBhvr>
                                        <p:cTn id="106" dur="1" fill="hold">
                                          <p:stCondLst>
                                            <p:cond delay="0"/>
                                          </p:stCondLst>
                                        </p:cTn>
                                        <p:tgtEl>
                                          <p:spTgt spid="231427">
                                            <p:txEl>
                                              <p:pRg st="10" end="10"/>
                                            </p:txEl>
                                          </p:spTgt>
                                        </p:tgtEl>
                                        <p:attrNameLst>
                                          <p:attrName>style.visibility</p:attrName>
                                        </p:attrNameLst>
                                      </p:cBhvr>
                                      <p:to>
                                        <p:strVal val="visible"/>
                                      </p:to>
                                    </p:set>
                                    <p:anim calcmode="lin" valueType="num">
                                      <p:cBhvr>
                                        <p:cTn id="107" dur="500" decel="50000" fill="hold">
                                          <p:stCondLst>
                                            <p:cond delay="0"/>
                                          </p:stCondLst>
                                        </p:cTn>
                                        <p:tgtEl>
                                          <p:spTgt spid="231427">
                                            <p:txEl>
                                              <p:pRg st="10" end="10"/>
                                            </p:txEl>
                                          </p:spTgt>
                                        </p:tgtEl>
                                        <p:attrNameLst>
                                          <p:attrName>style.rotation</p:attrName>
                                        </p:attrNameLst>
                                      </p:cBhvr>
                                      <p:tavLst>
                                        <p:tav tm="0">
                                          <p:val>
                                            <p:fltVal val="-90"/>
                                          </p:val>
                                        </p:tav>
                                        <p:tav tm="100000">
                                          <p:val>
                                            <p:fltVal val="0"/>
                                          </p:val>
                                        </p:tav>
                                      </p:tavLst>
                                    </p:anim>
                                    <p:anim calcmode="lin" valueType="num">
                                      <p:cBhvr>
                                        <p:cTn id="108" dur="500" decel="50000" fill="hold">
                                          <p:stCondLst>
                                            <p:cond delay="0"/>
                                          </p:stCondLst>
                                        </p:cTn>
                                        <p:tgtEl>
                                          <p:spTgt spid="231427">
                                            <p:txEl>
                                              <p:pRg st="10" end="10"/>
                                            </p:txEl>
                                          </p:spTgt>
                                        </p:tgtEl>
                                        <p:attrNameLst>
                                          <p:attrName>ppt_w</p:attrName>
                                        </p:attrNameLst>
                                      </p:cBhvr>
                                      <p:tavLst>
                                        <p:tav tm="0">
                                          <p:val>
                                            <p:strVal val="#ppt_w"/>
                                          </p:val>
                                        </p:tav>
                                        <p:tav tm="100000">
                                          <p:val>
                                            <p:strVal val="#ppt_w*.05"/>
                                          </p:val>
                                        </p:tav>
                                      </p:tavLst>
                                    </p:anim>
                                    <p:anim calcmode="lin" valueType="num">
                                      <p:cBhvr>
                                        <p:cTn id="109" dur="500" accel="50000" fill="hold">
                                          <p:stCondLst>
                                            <p:cond delay="500"/>
                                          </p:stCondLst>
                                        </p:cTn>
                                        <p:tgtEl>
                                          <p:spTgt spid="231427">
                                            <p:txEl>
                                              <p:pRg st="10" end="10"/>
                                            </p:txEl>
                                          </p:spTgt>
                                        </p:tgtEl>
                                        <p:attrNameLst>
                                          <p:attrName>ppt_w</p:attrName>
                                        </p:attrNameLst>
                                      </p:cBhvr>
                                      <p:tavLst>
                                        <p:tav tm="0">
                                          <p:val>
                                            <p:strVal val="#ppt_w*.05"/>
                                          </p:val>
                                        </p:tav>
                                        <p:tav tm="100000">
                                          <p:val>
                                            <p:strVal val="#ppt_w"/>
                                          </p:val>
                                        </p:tav>
                                      </p:tavLst>
                                    </p:anim>
                                    <p:anim calcmode="lin" valueType="num">
                                      <p:cBhvr>
                                        <p:cTn id="110" dur="1000" fill="hold"/>
                                        <p:tgtEl>
                                          <p:spTgt spid="231427">
                                            <p:txEl>
                                              <p:pRg st="10" end="10"/>
                                            </p:txEl>
                                          </p:spTgt>
                                        </p:tgtEl>
                                        <p:attrNameLst>
                                          <p:attrName>ppt_h</p:attrName>
                                        </p:attrNameLst>
                                      </p:cBhvr>
                                      <p:tavLst>
                                        <p:tav tm="0">
                                          <p:val>
                                            <p:strVal val="#ppt_h"/>
                                          </p:val>
                                        </p:tav>
                                        <p:tav tm="100000">
                                          <p:val>
                                            <p:strVal val="#ppt_h"/>
                                          </p:val>
                                        </p:tav>
                                      </p:tavLst>
                                    </p:anim>
                                    <p:anim calcmode="lin" valueType="num">
                                      <p:cBhvr>
                                        <p:cTn id="111" dur="500" decel="50000" fill="hold">
                                          <p:stCondLst>
                                            <p:cond delay="0"/>
                                          </p:stCondLst>
                                        </p:cTn>
                                        <p:tgtEl>
                                          <p:spTgt spid="231427">
                                            <p:txEl>
                                              <p:pRg st="10" end="10"/>
                                            </p:txEl>
                                          </p:spTgt>
                                        </p:tgtEl>
                                        <p:attrNameLst>
                                          <p:attrName>ppt_x</p:attrName>
                                        </p:attrNameLst>
                                      </p:cBhvr>
                                      <p:tavLst>
                                        <p:tav tm="0">
                                          <p:val>
                                            <p:strVal val="#ppt_x+.4"/>
                                          </p:val>
                                        </p:tav>
                                        <p:tav tm="100000">
                                          <p:val>
                                            <p:strVal val="#ppt_x"/>
                                          </p:val>
                                        </p:tav>
                                      </p:tavLst>
                                    </p:anim>
                                    <p:anim calcmode="lin" valueType="num">
                                      <p:cBhvr>
                                        <p:cTn id="112" dur="500" decel="50000" fill="hold">
                                          <p:stCondLst>
                                            <p:cond delay="0"/>
                                          </p:stCondLst>
                                        </p:cTn>
                                        <p:tgtEl>
                                          <p:spTgt spid="231427">
                                            <p:txEl>
                                              <p:pRg st="10" end="10"/>
                                            </p:txEl>
                                          </p:spTgt>
                                        </p:tgtEl>
                                        <p:attrNameLst>
                                          <p:attrName>ppt_y</p:attrName>
                                        </p:attrNameLst>
                                      </p:cBhvr>
                                      <p:tavLst>
                                        <p:tav tm="0">
                                          <p:val>
                                            <p:strVal val="#ppt_y-.2"/>
                                          </p:val>
                                        </p:tav>
                                        <p:tav tm="100000">
                                          <p:val>
                                            <p:strVal val="#ppt_y+.1"/>
                                          </p:val>
                                        </p:tav>
                                      </p:tavLst>
                                    </p:anim>
                                    <p:anim calcmode="lin" valueType="num">
                                      <p:cBhvr>
                                        <p:cTn id="113" dur="500" accel="50000" fill="hold">
                                          <p:stCondLst>
                                            <p:cond delay="500"/>
                                          </p:stCondLst>
                                        </p:cTn>
                                        <p:tgtEl>
                                          <p:spTgt spid="231427">
                                            <p:txEl>
                                              <p:pRg st="10" end="10"/>
                                            </p:txEl>
                                          </p:spTgt>
                                        </p:tgtEl>
                                        <p:attrNameLst>
                                          <p:attrName>ppt_y</p:attrName>
                                        </p:attrNameLst>
                                      </p:cBhvr>
                                      <p:tavLst>
                                        <p:tav tm="0">
                                          <p:val>
                                            <p:strVal val="#ppt_y+.1"/>
                                          </p:val>
                                        </p:tav>
                                        <p:tav tm="100000">
                                          <p:val>
                                            <p:strVal val="#ppt_y"/>
                                          </p:val>
                                        </p:tav>
                                      </p:tavLst>
                                    </p:anim>
                                    <p:animEffect transition="in" filter="fade">
                                      <p:cBhvr>
                                        <p:cTn id="114" dur="1000" decel="50000">
                                          <p:stCondLst>
                                            <p:cond delay="0"/>
                                          </p:stCondLst>
                                        </p:cTn>
                                        <p:tgtEl>
                                          <p:spTgt spid="2314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06E7C-8048-4141-A052-7DD122C9F3D6}"/>
              </a:ext>
            </a:extLst>
          </p:cNvPr>
          <p:cNvSpPr>
            <a:spLocks noGrp="1"/>
          </p:cNvSpPr>
          <p:nvPr>
            <p:ph type="title"/>
          </p:nvPr>
        </p:nvSpPr>
        <p:spPr/>
        <p:txBody>
          <a:bodyPr/>
          <a:lstStyle/>
          <a:p>
            <a:r>
              <a:rPr lang="en-US" altLang="zh-CN" dirty="0"/>
              <a:t>DAC Quiz</a:t>
            </a:r>
            <a:endParaRPr lang="zh-CN" altLang="en-US" dirty="0"/>
          </a:p>
        </p:txBody>
      </p:sp>
      <p:sp>
        <p:nvSpPr>
          <p:cNvPr id="3" name="内容占位符 2">
            <a:extLst>
              <a:ext uri="{FF2B5EF4-FFF2-40B4-BE49-F238E27FC236}">
                <a16:creationId xmlns:a16="http://schemas.microsoft.com/office/drawing/2014/main" id="{9259B729-2477-485F-B869-F8F51D1FA29A}"/>
              </a:ext>
            </a:extLst>
          </p:cNvPr>
          <p:cNvSpPr>
            <a:spLocks noGrp="1"/>
          </p:cNvSpPr>
          <p:nvPr>
            <p:ph idx="1"/>
          </p:nvPr>
        </p:nvSpPr>
        <p:spPr/>
        <p:txBody>
          <a:bodyPr>
            <a:normAutofit fontScale="77500" lnSpcReduction="20000"/>
          </a:bodyPr>
          <a:lstStyle/>
          <a:p>
            <a:r>
              <a:rPr lang="en-US" altLang="zh-CN" dirty="0"/>
              <a:t>Assume user Alice is the owner of file foo, and can choose to grant read access right to foo to another user Bob, but can prevent Bob from further granting read access right to other users </a:t>
            </a:r>
          </a:p>
          <a:p>
            <a:pPr lvl="1"/>
            <a:r>
              <a:rPr lang="en-US" altLang="zh-CN" sz="3100" dirty="0"/>
              <a:t>“grant r to</a:t>
            </a:r>
            <a:r>
              <a:rPr lang="zh-CN" altLang="en-US" sz="3100" dirty="0"/>
              <a:t> </a:t>
            </a:r>
            <a:r>
              <a:rPr lang="en-US" altLang="zh-CN" sz="3100" dirty="0"/>
              <a:t>Bob, foo” instead of “grant r* to</a:t>
            </a:r>
            <a:r>
              <a:rPr lang="zh-CN" altLang="en-US" sz="3100" dirty="0"/>
              <a:t> </a:t>
            </a:r>
            <a:r>
              <a:rPr lang="en-US" altLang="zh-CN" sz="3100" dirty="0"/>
              <a:t>Bob, foo”</a:t>
            </a:r>
          </a:p>
          <a:p>
            <a:r>
              <a:rPr lang="en-US" altLang="zh-CN" dirty="0"/>
              <a:t>Q: Does this ensure that a third user, Charlie, can never read data from file foo?</a:t>
            </a:r>
          </a:p>
          <a:p>
            <a:r>
              <a:rPr lang="en-US" altLang="zh-CN" dirty="0"/>
              <a:t>ANS: No. Bob cannot issue “grant r to</a:t>
            </a:r>
            <a:r>
              <a:rPr lang="zh-CN" altLang="en-US" dirty="0"/>
              <a:t> </a:t>
            </a:r>
            <a:r>
              <a:rPr lang="en-US" altLang="zh-CN" dirty="0"/>
              <a:t>{Charlie, foo}”, but he can make a copy of foo, foo2, so now he is the owner of foo2 and can issue “grant r to</a:t>
            </a:r>
            <a:r>
              <a:rPr lang="zh-CN" altLang="en-US" dirty="0"/>
              <a:t> </a:t>
            </a:r>
            <a:r>
              <a:rPr lang="en-US" altLang="zh-CN" dirty="0"/>
              <a:t>{Charlie, foo2}”</a:t>
            </a:r>
          </a:p>
          <a:p>
            <a:pPr lvl="1"/>
            <a:r>
              <a:rPr lang="en-US" altLang="zh-CN" dirty="0"/>
              <a:t>If Alice issues “grant w to</a:t>
            </a:r>
            <a:r>
              <a:rPr lang="zh-CN" altLang="en-US" dirty="0"/>
              <a:t> </a:t>
            </a:r>
            <a:r>
              <a:rPr lang="en-US" altLang="zh-CN" dirty="0"/>
              <a:t>Bob, foo”, the Charlie cannot possibly write to foo. </a:t>
            </a:r>
            <a:endParaRPr lang="zh-CN" altLang="en-US" dirty="0"/>
          </a:p>
        </p:txBody>
      </p:sp>
      <p:sp>
        <p:nvSpPr>
          <p:cNvPr id="4" name="灯片编号占位符 3">
            <a:extLst>
              <a:ext uri="{FF2B5EF4-FFF2-40B4-BE49-F238E27FC236}">
                <a16:creationId xmlns:a16="http://schemas.microsoft.com/office/drawing/2014/main" id="{FA0ECBB8-133B-4831-A4EC-76E3011F259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extLst>
      <p:ext uri="{BB962C8B-B14F-4D97-AF65-F5344CB8AC3E}">
        <p14:creationId xmlns:p14="http://schemas.microsoft.com/office/powerpoint/2010/main" val="64597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0" y="188640"/>
            <a:ext cx="9144000" cy="868362"/>
          </a:xfrm>
        </p:spPr>
        <p:txBody>
          <a:bodyPr wrap="square" numCol="1" anchorCtr="0" compatLnSpc="1">
            <a:prstTxWarp prst="textNoShape">
              <a:avLst/>
            </a:prstTxWarp>
          </a:bodyPr>
          <a:lstStyle/>
          <a:p>
            <a:pPr eaLnBrk="1" hangingPunct="1">
              <a:defRPr/>
            </a:pPr>
            <a:r>
              <a:rPr lang="en-US" altLang="en-US" dirty="0"/>
              <a:t>DAC Example: UNIX File </a:t>
            </a:r>
            <a:r>
              <a:rPr lang="en-GB" altLang="en-US" dirty="0"/>
              <a:t>Access Control</a:t>
            </a:r>
            <a:endParaRPr lang="en-US" altLang="en-US" dirty="0"/>
          </a:p>
        </p:txBody>
      </p:sp>
      <p:sp>
        <p:nvSpPr>
          <p:cNvPr id="3" name="内容占位符 2">
            <a:extLst>
              <a:ext uri="{FF2B5EF4-FFF2-40B4-BE49-F238E27FC236}">
                <a16:creationId xmlns:a16="http://schemas.microsoft.com/office/drawing/2014/main" id="{422BEA12-C5BE-4B91-9E35-DE49115D0DB1}"/>
              </a:ext>
            </a:extLst>
          </p:cNvPr>
          <p:cNvSpPr>
            <a:spLocks noGrp="1"/>
          </p:cNvSpPr>
          <p:nvPr>
            <p:ph idx="1"/>
          </p:nvPr>
        </p:nvSpPr>
        <p:spPr/>
        <p:txBody>
          <a:bodyPr>
            <a:normAutofit/>
          </a:bodyPr>
          <a:lstStyle/>
          <a:p>
            <a:pPr fontAlgn="base"/>
            <a:r>
              <a:rPr lang="en-US" altLang="zh-CN" sz="2800" dirty="0"/>
              <a:t>Each file has 3 permission types: read, write, execute, denoted as </a:t>
            </a:r>
            <a:r>
              <a:rPr lang="en-US" altLang="zh-CN" sz="2800" dirty="0" err="1"/>
              <a:t>r,w,x</a:t>
            </a:r>
            <a:r>
              <a:rPr lang="en-US" altLang="zh-CN" sz="2800" dirty="0"/>
              <a:t>, respectively</a:t>
            </a:r>
          </a:p>
          <a:p>
            <a:pPr fontAlgn="base"/>
            <a:r>
              <a:rPr lang="en-US" altLang="zh-CN" sz="2800" dirty="0"/>
              <a:t>For a given file, there are 3 classes of subjects, with different access rights for each class:</a:t>
            </a:r>
          </a:p>
          <a:p>
            <a:pPr lvl="1" fontAlgn="base"/>
            <a:r>
              <a:rPr lang="en-US" altLang="zh-CN" sz="1800" dirty="0"/>
              <a:t>Owner: This may be the creator of the resource; ownership can be changed with “</a:t>
            </a:r>
            <a:r>
              <a:rPr lang="en-US" altLang="zh-CN" sz="1800" dirty="0" err="1"/>
              <a:t>chown</a:t>
            </a:r>
            <a:r>
              <a:rPr lang="en-US" altLang="zh-CN" sz="1800" dirty="0"/>
              <a:t>” command</a:t>
            </a:r>
          </a:p>
          <a:p>
            <a:pPr lvl="1" fontAlgn="base"/>
            <a:r>
              <a:rPr lang="en-US" altLang="zh-CN" sz="1800" dirty="0"/>
              <a:t>Group: A named group of users may be granted access rights; a user may belong to multiple groups</a:t>
            </a:r>
          </a:p>
          <a:p>
            <a:pPr lvl="1" fontAlgn="base"/>
            <a:r>
              <a:rPr lang="en-US" altLang="zh-CN" sz="1800" dirty="0"/>
              <a:t>Other: All other users who are neither the owner,  nor members of any group relevant to the resource</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
        <p:nvSpPr>
          <p:cNvPr id="48132" name="TextBox 4"/>
          <p:cNvSpPr txBox="1">
            <a:spLocks noChangeArrowheads="1"/>
          </p:cNvSpPr>
          <p:nvPr/>
        </p:nvSpPr>
        <p:spPr bwMode="auto">
          <a:xfrm>
            <a:off x="9013825" y="403225"/>
            <a:ext cx="185738" cy="3683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43E8-C78B-486C-92B6-64B486E305A3}"/>
              </a:ext>
            </a:extLst>
          </p:cNvPr>
          <p:cNvSpPr>
            <a:spLocks noGrp="1"/>
          </p:cNvSpPr>
          <p:nvPr>
            <p:ph type="title"/>
          </p:nvPr>
        </p:nvSpPr>
        <p:spPr/>
        <p:txBody>
          <a:bodyPr/>
          <a:lstStyle/>
          <a:p>
            <a:r>
              <a:rPr lang="en-US" dirty="0"/>
              <a:t>UNIX File Permission Bits</a:t>
            </a:r>
            <a:endParaRPr lang="en-SE" dirty="0"/>
          </a:p>
        </p:txBody>
      </p:sp>
      <p:sp>
        <p:nvSpPr>
          <p:cNvPr id="3" name="Content Placeholder 2">
            <a:extLst>
              <a:ext uri="{FF2B5EF4-FFF2-40B4-BE49-F238E27FC236}">
                <a16:creationId xmlns:a16="http://schemas.microsoft.com/office/drawing/2014/main" id="{8F8CA148-4F64-4691-A469-88AF216860F0}"/>
              </a:ext>
            </a:extLst>
          </p:cNvPr>
          <p:cNvSpPr>
            <a:spLocks noGrp="1"/>
          </p:cNvSpPr>
          <p:nvPr>
            <p:ph idx="1"/>
          </p:nvPr>
        </p:nvSpPr>
        <p:spPr>
          <a:xfrm>
            <a:off x="323528" y="1057002"/>
            <a:ext cx="8568952" cy="3032582"/>
          </a:xfrm>
        </p:spPr>
        <p:txBody>
          <a:bodyPr>
            <a:normAutofit fontScale="55000" lnSpcReduction="20000"/>
          </a:bodyPr>
          <a:lstStyle/>
          <a:p>
            <a:r>
              <a:rPr lang="en-US" dirty="0"/>
              <a:t>Each UNIX user is assigned a unique user ID (root has ID 0). A user is also a member of a primary group, and possibly a number of other groups, each identified by a group ID. When a file is created, its owner is user ID of its creator, and its group ID is its creator’s primary group. </a:t>
            </a:r>
          </a:p>
          <a:p>
            <a:r>
              <a:rPr lang="en-US" dirty="0"/>
              <a:t>12 permission bits; 9 bits specify read, write, and execute permission for user (owner), group, and all other users</a:t>
            </a:r>
          </a:p>
          <a:p>
            <a:pPr lvl="1"/>
            <a:r>
              <a:rPr lang="en-US" dirty="0"/>
              <a:t>Command “</a:t>
            </a:r>
            <a:r>
              <a:rPr lang="en-US" dirty="0" err="1"/>
              <a:t>chmod</a:t>
            </a:r>
            <a:r>
              <a:rPr lang="en-US" dirty="0"/>
              <a:t> 640 file1” sets the permission bits of file1 to that shown in Fig. (a)</a:t>
            </a:r>
          </a:p>
          <a:p>
            <a:pPr lvl="2"/>
            <a:r>
              <a:rPr lang="en-US" dirty="0"/>
              <a:t>Decimal number 640 is 110 100 000 in binary</a:t>
            </a:r>
          </a:p>
          <a:p>
            <a:pPr lvl="1"/>
            <a:r>
              <a:rPr lang="en-US" dirty="0"/>
              <a:t>Command “</a:t>
            </a:r>
            <a:r>
              <a:rPr lang="en-US" dirty="0" err="1"/>
              <a:t>chown</a:t>
            </a:r>
            <a:r>
              <a:rPr lang="en-US" dirty="0"/>
              <a:t> root passwd” sets owner of file “passwd” to root.</a:t>
            </a:r>
          </a:p>
          <a:p>
            <a:endParaRPr lang="en-US" dirty="0"/>
          </a:p>
          <a:p>
            <a:endParaRPr lang="en-SE" dirty="0"/>
          </a:p>
        </p:txBody>
      </p:sp>
      <p:sp>
        <p:nvSpPr>
          <p:cNvPr id="4" name="Slide Number Placeholder 3">
            <a:extLst>
              <a:ext uri="{FF2B5EF4-FFF2-40B4-BE49-F238E27FC236}">
                <a16:creationId xmlns:a16="http://schemas.microsoft.com/office/drawing/2014/main" id="{8AD3B85B-ABBF-4996-80EB-B2A121337230}"/>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dirty="0"/>
          </a:p>
        </p:txBody>
      </p:sp>
      <p:pic>
        <p:nvPicPr>
          <p:cNvPr id="5" name="Picture 4">
            <a:extLst>
              <a:ext uri="{FF2B5EF4-FFF2-40B4-BE49-F238E27FC236}">
                <a16:creationId xmlns:a16="http://schemas.microsoft.com/office/drawing/2014/main" id="{45586CEA-61DC-4410-94C6-7D6D90338A78}"/>
              </a:ext>
            </a:extLst>
          </p:cNvPr>
          <p:cNvPicPr>
            <a:picLocks noChangeAspect="1"/>
          </p:cNvPicPr>
          <p:nvPr/>
        </p:nvPicPr>
        <p:blipFill>
          <a:blip r:embed="rId3"/>
          <a:stretch>
            <a:fillRect/>
          </a:stretch>
        </p:blipFill>
        <p:spPr>
          <a:xfrm>
            <a:off x="4738381" y="4010512"/>
            <a:ext cx="3722051" cy="2777409"/>
          </a:xfrm>
          <a:prstGeom prst="rect">
            <a:avLst/>
          </a:prstGeom>
        </p:spPr>
      </p:pic>
    </p:spTree>
    <p:extLst>
      <p:ext uri="{BB962C8B-B14F-4D97-AF65-F5344CB8AC3E}">
        <p14:creationId xmlns:p14="http://schemas.microsoft.com/office/powerpoint/2010/main" val="3158958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0A2C-64FE-4727-BD37-25A3C4AEE97A}"/>
              </a:ext>
            </a:extLst>
          </p:cNvPr>
          <p:cNvSpPr>
            <a:spLocks noGrp="1"/>
          </p:cNvSpPr>
          <p:nvPr>
            <p:ph type="title"/>
          </p:nvPr>
        </p:nvSpPr>
        <p:spPr/>
        <p:txBody>
          <a:bodyPr/>
          <a:lstStyle/>
          <a:p>
            <a:r>
              <a:rPr lang="en-US" altLang="zh-CN" dirty="0"/>
              <a:t>Drawbacks of Permission Bits</a:t>
            </a:r>
            <a:endParaRPr lang="zh-CN" altLang="en-US" dirty="0"/>
          </a:p>
        </p:txBody>
      </p:sp>
      <p:sp>
        <p:nvSpPr>
          <p:cNvPr id="3" name="内容占位符 2">
            <a:extLst>
              <a:ext uri="{FF2B5EF4-FFF2-40B4-BE49-F238E27FC236}">
                <a16:creationId xmlns:a16="http://schemas.microsoft.com/office/drawing/2014/main" id="{3F4CE6A9-C2AF-455A-B569-64E34E6A6688}"/>
              </a:ext>
            </a:extLst>
          </p:cNvPr>
          <p:cNvSpPr>
            <a:spLocks noGrp="1"/>
          </p:cNvSpPr>
          <p:nvPr>
            <p:ph idx="1"/>
          </p:nvPr>
        </p:nvSpPr>
        <p:spPr>
          <a:xfrm>
            <a:off x="323528" y="1196753"/>
            <a:ext cx="8568952" cy="3528391"/>
          </a:xfrm>
        </p:spPr>
        <p:txBody>
          <a:bodyPr>
            <a:normAutofit fontScale="77500" lnSpcReduction="20000"/>
          </a:bodyPr>
          <a:lstStyle/>
          <a:p>
            <a:r>
              <a:rPr lang="en-US" altLang="zh-CN" dirty="0"/>
              <a:t>The permission bits scheme becomes unwieldy when a large number of user groups are needed to assign access rights to different files</a:t>
            </a:r>
          </a:p>
          <a:p>
            <a:r>
              <a:rPr lang="en-US" altLang="zh-CN" dirty="0"/>
              <a:t>For example, suppose a user wants to give read access for file X to users A and B and read access for file Y to users B and C. At least two user groups are needed, and user B would need to belong to both groups in order to access the two files. </a:t>
            </a:r>
            <a:endParaRPr lang="zh-CN" altLang="en-US" dirty="0"/>
          </a:p>
        </p:txBody>
      </p:sp>
      <p:sp>
        <p:nvSpPr>
          <p:cNvPr id="4" name="灯片编号占位符 3">
            <a:extLst>
              <a:ext uri="{FF2B5EF4-FFF2-40B4-BE49-F238E27FC236}">
                <a16:creationId xmlns:a16="http://schemas.microsoft.com/office/drawing/2014/main" id="{8640997D-F468-4E73-A51D-53DF0528CF24}"/>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21" name="椭圆 4">
            <a:extLst>
              <a:ext uri="{FF2B5EF4-FFF2-40B4-BE49-F238E27FC236}">
                <a16:creationId xmlns:a16="http://schemas.microsoft.com/office/drawing/2014/main" id="{099A3158-BB48-418F-88BE-5CB872351AEF}"/>
              </a:ext>
            </a:extLst>
          </p:cNvPr>
          <p:cNvSpPr/>
          <p:nvPr/>
        </p:nvSpPr>
        <p:spPr>
          <a:xfrm>
            <a:off x="3037663" y="4475011"/>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effectLst/>
              <a:uLnTx/>
              <a:uFillTx/>
              <a:latin typeface="Palatino Linotype"/>
              <a:ea typeface="宋体" panose="02010600030101010101" pitchFamily="2" charset="-122"/>
              <a:cs typeface="+mn-cs"/>
            </a:endParaRPr>
          </a:p>
        </p:txBody>
      </p:sp>
      <p:sp>
        <p:nvSpPr>
          <p:cNvPr id="22" name="椭圆 5">
            <a:extLst>
              <a:ext uri="{FF2B5EF4-FFF2-40B4-BE49-F238E27FC236}">
                <a16:creationId xmlns:a16="http://schemas.microsoft.com/office/drawing/2014/main" id="{05A15FEB-6710-42BA-AA1B-FB110FCECFFE}"/>
              </a:ext>
            </a:extLst>
          </p:cNvPr>
          <p:cNvSpPr/>
          <p:nvPr/>
        </p:nvSpPr>
        <p:spPr>
          <a:xfrm>
            <a:off x="4139952" y="4507428"/>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23" name="矩形 6">
            <a:extLst>
              <a:ext uri="{FF2B5EF4-FFF2-40B4-BE49-F238E27FC236}">
                <a16:creationId xmlns:a16="http://schemas.microsoft.com/office/drawing/2014/main" id="{41785666-E8BA-45D1-A169-66909043F7B4}"/>
              </a:ext>
            </a:extLst>
          </p:cNvPr>
          <p:cNvSpPr/>
          <p:nvPr/>
        </p:nvSpPr>
        <p:spPr>
          <a:xfrm>
            <a:off x="3413118" y="4962070"/>
            <a:ext cx="318769" cy="769441"/>
          </a:xfrm>
          <a:prstGeom prst="rect">
            <a:avLst/>
          </a:prstGeom>
        </p:spPr>
        <p:txBody>
          <a:bodyPr wrap="square">
            <a:spAutoFit/>
          </a:bodyPr>
          <a:lstStyle/>
          <a:p>
            <a:r>
              <a:rPr lang="en-US" altLang="zh-CN" sz="4400" dirty="0">
                <a:latin typeface="Arial" pitchFamily="-110" charset="0"/>
                <a:ea typeface="宋体" panose="02010600030101010101" pitchFamily="2" charset="-122"/>
              </a:rPr>
              <a:t>A</a:t>
            </a:r>
            <a:endParaRPr lang="zh-CN" altLang="en-US" sz="4400" dirty="0">
              <a:latin typeface="Arial" pitchFamily="-110" charset="0"/>
              <a:ea typeface="宋体" panose="02010600030101010101" pitchFamily="2" charset="-122"/>
            </a:endParaRPr>
          </a:p>
        </p:txBody>
      </p:sp>
      <p:sp>
        <p:nvSpPr>
          <p:cNvPr id="24" name="矩形 7">
            <a:extLst>
              <a:ext uri="{FF2B5EF4-FFF2-40B4-BE49-F238E27FC236}">
                <a16:creationId xmlns:a16="http://schemas.microsoft.com/office/drawing/2014/main" id="{ACC871B2-4560-44F9-A082-3C412E911E44}"/>
              </a:ext>
            </a:extLst>
          </p:cNvPr>
          <p:cNvSpPr/>
          <p:nvPr/>
        </p:nvSpPr>
        <p:spPr>
          <a:xfrm>
            <a:off x="2283106" y="6081915"/>
            <a:ext cx="2147576"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X’s group </a:t>
            </a:r>
            <a:endParaRPr lang="zh-CN" altLang="en-US" sz="2400" dirty="0">
              <a:latin typeface="Arial" pitchFamily="-110" charset="0"/>
              <a:ea typeface="宋体" panose="02010600030101010101" pitchFamily="2" charset="-122"/>
            </a:endParaRPr>
          </a:p>
        </p:txBody>
      </p:sp>
      <p:sp>
        <p:nvSpPr>
          <p:cNvPr id="25" name="矩形 8">
            <a:extLst>
              <a:ext uri="{FF2B5EF4-FFF2-40B4-BE49-F238E27FC236}">
                <a16:creationId xmlns:a16="http://schemas.microsoft.com/office/drawing/2014/main" id="{94A340E6-8D5F-4053-947D-B480763963F2}"/>
              </a:ext>
            </a:extLst>
          </p:cNvPr>
          <p:cNvSpPr/>
          <p:nvPr/>
        </p:nvSpPr>
        <p:spPr>
          <a:xfrm>
            <a:off x="4653134" y="6081915"/>
            <a:ext cx="2141997"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Y’s group </a:t>
            </a:r>
            <a:endParaRPr lang="zh-CN" altLang="en-US" sz="2400" dirty="0">
              <a:latin typeface="Arial" pitchFamily="-110" charset="0"/>
              <a:ea typeface="宋体" panose="02010600030101010101" pitchFamily="2" charset="-122"/>
            </a:endParaRPr>
          </a:p>
        </p:txBody>
      </p:sp>
      <p:sp>
        <p:nvSpPr>
          <p:cNvPr id="26" name="矩形 11">
            <a:extLst>
              <a:ext uri="{FF2B5EF4-FFF2-40B4-BE49-F238E27FC236}">
                <a16:creationId xmlns:a16="http://schemas.microsoft.com/office/drawing/2014/main" id="{6CA8DFC5-387C-4DAF-BE2D-9FC101737FEA}"/>
              </a:ext>
            </a:extLst>
          </p:cNvPr>
          <p:cNvSpPr/>
          <p:nvPr/>
        </p:nvSpPr>
        <p:spPr>
          <a:xfrm>
            <a:off x="4304864" y="4962070"/>
            <a:ext cx="529312" cy="769441"/>
          </a:xfrm>
          <a:prstGeom prst="rect">
            <a:avLst/>
          </a:prstGeom>
        </p:spPr>
        <p:txBody>
          <a:bodyPr wrap="none">
            <a:spAutoFit/>
          </a:bodyPr>
          <a:lstStyle/>
          <a:p>
            <a:r>
              <a:rPr lang="en-US" altLang="zh-CN" sz="4400" dirty="0">
                <a:latin typeface="Palatino Linotype"/>
                <a:ea typeface="宋体" panose="02010600030101010101" pitchFamily="2" charset="-122"/>
              </a:rPr>
              <a:t>B</a:t>
            </a:r>
            <a:endParaRPr lang="zh-CN" altLang="en-US" dirty="0">
              <a:latin typeface="Arial" pitchFamily="-110" charset="0"/>
              <a:ea typeface="宋体" panose="02010600030101010101" pitchFamily="2" charset="-122"/>
            </a:endParaRPr>
          </a:p>
        </p:txBody>
      </p:sp>
      <p:sp>
        <p:nvSpPr>
          <p:cNvPr id="27" name="矩形 14">
            <a:extLst>
              <a:ext uri="{FF2B5EF4-FFF2-40B4-BE49-F238E27FC236}">
                <a16:creationId xmlns:a16="http://schemas.microsoft.com/office/drawing/2014/main" id="{7B9F94E6-DCB8-4953-B0F2-6E4DC2443292}"/>
              </a:ext>
            </a:extLst>
          </p:cNvPr>
          <p:cNvSpPr/>
          <p:nvPr/>
        </p:nvSpPr>
        <p:spPr>
          <a:xfrm>
            <a:off x="4981487" y="4962070"/>
            <a:ext cx="585417" cy="769441"/>
          </a:xfrm>
          <a:prstGeom prst="rect">
            <a:avLst/>
          </a:prstGeom>
        </p:spPr>
        <p:txBody>
          <a:bodyPr wrap="none">
            <a:spAutoFit/>
          </a:bodyPr>
          <a:lstStyle/>
          <a:p>
            <a:pPr algn="ctr"/>
            <a:r>
              <a:rPr lang="en-US" altLang="zh-CN" sz="4400" dirty="0">
                <a:latin typeface="Palatino Linotype"/>
                <a:ea typeface="宋体" panose="02010600030101010101" pitchFamily="2" charset="-122"/>
              </a:rPr>
              <a:t>C</a:t>
            </a:r>
            <a:endParaRPr lang="zh-CN" altLang="en-US" sz="1400" dirty="0">
              <a:latin typeface="Palatino Linotype"/>
              <a:ea typeface="宋体" panose="02010600030101010101" pitchFamily="2" charset="-122"/>
            </a:endParaRPr>
          </a:p>
        </p:txBody>
      </p:sp>
    </p:spTree>
    <p:extLst>
      <p:ext uri="{BB962C8B-B14F-4D97-AF65-F5344CB8AC3E}">
        <p14:creationId xmlns:p14="http://schemas.microsoft.com/office/powerpoint/2010/main" val="76226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324544" y="188640"/>
            <a:ext cx="9793088" cy="868362"/>
          </a:xfrm>
        </p:spPr>
        <p:txBody>
          <a:bodyPr wrap="square" numCol="1" anchorCtr="0" compatLnSpc="1">
            <a:prstTxWarp prst="textNoShape">
              <a:avLst/>
            </a:prstTxWarp>
          </a:bodyPr>
          <a:lstStyle/>
          <a:p>
            <a:pPr eaLnBrk="1" hangingPunct="1">
              <a:defRPr/>
            </a:pPr>
            <a:r>
              <a:rPr lang="en-US" dirty="0">
                <a:solidFill>
                  <a:schemeClr val="accent1"/>
                </a:solidFill>
                <a:effectLst>
                  <a:outerShdw blurRad="38100" dist="38100" dir="2700000" algn="tl">
                    <a:srgbClr val="FFFFFF"/>
                  </a:outerShdw>
                </a:effectLst>
              </a:rPr>
              <a:t> </a:t>
            </a:r>
            <a:r>
              <a:rPr lang="en-GB" altLang="en-US" sz="3600" dirty="0"/>
              <a:t>Access Control Lists (ACLs)</a:t>
            </a:r>
            <a:br>
              <a:rPr lang="en-GB" altLang="en-US" sz="3600" dirty="0"/>
            </a:br>
            <a:r>
              <a:rPr lang="en-GB" altLang="en-US" sz="3600" dirty="0"/>
              <a:t>in UNIX</a:t>
            </a:r>
            <a:endParaRPr lang="en-US" altLang="en-US" sz="36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B32CAB6-887B-40DD-93F0-5709281BC72C}"/>
              </a:ext>
            </a:extLst>
          </p:cNvPr>
          <p:cNvSpPr>
            <a:spLocks noGrp="1"/>
          </p:cNvSpPr>
          <p:nvPr>
            <p:ph idx="1"/>
          </p:nvPr>
        </p:nvSpPr>
        <p:spPr>
          <a:xfrm>
            <a:off x="76200" y="1196752"/>
            <a:ext cx="4495800" cy="5832648"/>
          </a:xfrm>
        </p:spPr>
        <p:txBody>
          <a:bodyPr>
            <a:normAutofit fontScale="70000" lnSpcReduction="20000"/>
          </a:bodyPr>
          <a:lstStyle/>
          <a:p>
            <a:pPr lvl="0" rtl="0"/>
            <a:r>
              <a:rPr lang="en-US" dirty="0"/>
              <a:t>Modern UNIX systems support ACL, called “</a:t>
            </a:r>
            <a:r>
              <a:rPr lang="en-US" dirty="0" err="1"/>
              <a:t>facl</a:t>
            </a:r>
            <a:r>
              <a:rPr lang="en-US" dirty="0"/>
              <a:t> (full access control list)”, which is more expressive than permission bits.</a:t>
            </a:r>
          </a:p>
          <a:p>
            <a:r>
              <a:rPr lang="en-US" dirty="0"/>
              <a:t>“</a:t>
            </a:r>
            <a:r>
              <a:rPr lang="en-US" dirty="0" err="1"/>
              <a:t>getfacl</a:t>
            </a:r>
            <a:r>
              <a:rPr lang="en-US" dirty="0"/>
              <a:t> file1”</a:t>
            </a:r>
          </a:p>
          <a:p>
            <a:pPr lvl="1"/>
            <a:r>
              <a:rPr lang="en-US" dirty="0"/>
              <a:t>Display file1’s </a:t>
            </a:r>
            <a:r>
              <a:rPr lang="en-US" dirty="0" err="1"/>
              <a:t>facl</a:t>
            </a:r>
            <a:endParaRPr lang="en-US" dirty="0"/>
          </a:p>
          <a:p>
            <a:pPr lvl="0"/>
            <a:r>
              <a:rPr lang="en-US" dirty="0"/>
              <a:t>“</a:t>
            </a:r>
            <a:r>
              <a:rPr lang="en-US" dirty="0" err="1"/>
              <a:t>setfacl</a:t>
            </a:r>
            <a:r>
              <a:rPr lang="en-US" dirty="0"/>
              <a:t> –m </a:t>
            </a:r>
            <a:r>
              <a:rPr lang="en-US" dirty="0" err="1"/>
              <a:t>user:bob:r</a:t>
            </a:r>
            <a:r>
              <a:rPr lang="en-US" dirty="0"/>
              <a:t> file1”</a:t>
            </a:r>
          </a:p>
          <a:p>
            <a:pPr lvl="1"/>
            <a:r>
              <a:rPr lang="en-US" dirty="0"/>
              <a:t>Grant </a:t>
            </a:r>
            <a:r>
              <a:rPr lang="en-US" dirty="0" err="1"/>
              <a:t>user:bob</a:t>
            </a:r>
            <a:r>
              <a:rPr lang="en-US" dirty="0"/>
              <a:t> read permission to file1.</a:t>
            </a:r>
          </a:p>
          <a:p>
            <a:pPr lvl="1" rtl="0"/>
            <a:r>
              <a:rPr lang="en-US" dirty="0"/>
              <a:t>Can associate any number of users or groups with a file, each with 3 protection bits (</a:t>
            </a:r>
            <a:r>
              <a:rPr lang="en-US" dirty="0" err="1"/>
              <a:t>rwx</a:t>
            </a:r>
            <a:r>
              <a:rPr lang="en-US"/>
              <a:t>).</a:t>
            </a:r>
            <a:endParaRPr lang="en-US" dirty="0"/>
          </a:p>
        </p:txBody>
      </p:sp>
      <p:pic>
        <p:nvPicPr>
          <p:cNvPr id="4" name="Picture 3">
            <a:extLst>
              <a:ext uri="{FF2B5EF4-FFF2-40B4-BE49-F238E27FC236}">
                <a16:creationId xmlns:a16="http://schemas.microsoft.com/office/drawing/2014/main" id="{03D464D6-740C-4F05-A1E5-F214EDFEB1B1}"/>
              </a:ext>
            </a:extLst>
          </p:cNvPr>
          <p:cNvPicPr>
            <a:picLocks noChangeAspect="1"/>
          </p:cNvPicPr>
          <p:nvPr/>
        </p:nvPicPr>
        <p:blipFill>
          <a:blip r:embed="rId3"/>
          <a:stretch>
            <a:fillRect/>
          </a:stretch>
        </p:blipFill>
        <p:spPr>
          <a:xfrm>
            <a:off x="4457057" y="1700808"/>
            <a:ext cx="4610743" cy="457263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solidFill>
                  <a:srgbClr val="C00000"/>
                </a:solidFill>
              </a:rPr>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103549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solidFill>
                  <a:srgbClr val="C00000"/>
                </a:solidFill>
              </a:rPr>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55225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2B9CCD-6FDF-4C43-A474-A4E1168A97CA}"/>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7307AA39-9E7C-453B-BB24-0282B2DBE9A3}"/>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
        <p:nvSpPr>
          <p:cNvPr id="4" name="Rectangle 3"/>
          <p:cNvSpPr txBox="1">
            <a:spLocks noChangeArrowheads="1"/>
          </p:cNvSpPr>
          <p:nvPr/>
        </p:nvSpPr>
        <p:spPr>
          <a:xfrm>
            <a:off x="0" y="411066"/>
            <a:ext cx="4615716" cy="6381328"/>
          </a:xfrm>
          <a:prstGeom prst="rect">
            <a:avLst/>
          </a:prstGeom>
        </p:spPr>
        <p:txBody>
          <a:bodyPr wrap="square" numCol="1"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dirty="0">
                <a:solidFill>
                  <a:schemeClr val="tx1"/>
                </a:solidFill>
              </a:rPr>
              <a:t>RBAC is based on the roles that users assume in a system rather than the user’s identity; Access rights are assigned to roles instead of users</a:t>
            </a:r>
          </a:p>
          <a:p>
            <a:pPr lvl="1"/>
            <a:r>
              <a:rPr lang="en-US" altLang="zh-CN" sz="2000" dirty="0">
                <a:solidFill>
                  <a:schemeClr val="tx1"/>
                </a:solidFill>
              </a:rPr>
              <a:t>e.g., a user in the Accounts Payable clerk position would be assigned the AP Role in the accounting system</a:t>
            </a:r>
          </a:p>
          <a:p>
            <a:r>
              <a:rPr lang="en-US" altLang="zh-CN" dirty="0">
                <a:solidFill>
                  <a:schemeClr val="tx1"/>
                </a:solidFill>
              </a:rPr>
              <a:t>The relationship of users to roles is many-to-many</a:t>
            </a:r>
            <a:endParaRPr lang="en-US" dirty="0">
              <a:solidFill>
                <a:schemeClr val="tx1"/>
              </a:solidFill>
            </a:endParaRPr>
          </a:p>
          <a:p>
            <a:r>
              <a:rPr lang="en-US" altLang="zh-CN" dirty="0">
                <a:solidFill>
                  <a:schemeClr val="tx1"/>
                </a:solidFill>
              </a:rPr>
              <a:t>The set of users may change frequently, but the set of roles is likely to be relatively static, with only occasional additions or deletions</a:t>
            </a:r>
            <a:endParaRPr lang="en-US" dirty="0">
              <a:solidFill>
                <a:schemeClr val="tx1"/>
              </a:solidFill>
            </a:endParaRPr>
          </a:p>
        </p:txBody>
      </p:sp>
      <p:pic>
        <p:nvPicPr>
          <p:cNvPr id="7" name="Picture 6">
            <a:extLst>
              <a:ext uri="{FF2B5EF4-FFF2-40B4-BE49-F238E27FC236}">
                <a16:creationId xmlns:a16="http://schemas.microsoft.com/office/drawing/2014/main" id="{00AA8AF1-7997-4EE3-A30A-504A45612A5B}"/>
              </a:ext>
            </a:extLst>
          </p:cNvPr>
          <p:cNvPicPr>
            <a:picLocks noChangeAspect="1"/>
          </p:cNvPicPr>
          <p:nvPr/>
        </p:nvPicPr>
        <p:blipFill>
          <a:blip r:embed="rId3"/>
          <a:stretch>
            <a:fillRect/>
          </a:stretch>
        </p:blipFill>
        <p:spPr>
          <a:xfrm>
            <a:off x="4615716" y="411066"/>
            <a:ext cx="4496427" cy="6087325"/>
          </a:xfrm>
          <a:prstGeom prst="rect">
            <a:avLst/>
          </a:prstGeom>
        </p:spPr>
      </p:pic>
    </p:spTree>
  </p:cSld>
  <p:clrMapOvr>
    <a:masterClrMapping/>
  </p:clrMapOvr>
  <p:transition spd="med">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7F82D5-A2E4-46D7-9DE8-793BCA25F6E1}"/>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918A078B-49FB-47C3-913D-66F548129678}"/>
              </a:ext>
            </a:extLst>
          </p:cNvPr>
          <p:cNvSpPr>
            <a:spLocks noGrp="1"/>
          </p:cNvSpPr>
          <p:nvPr>
            <p:ph idx="1"/>
          </p:nvPr>
        </p:nvSpPr>
        <p:spPr>
          <a:xfrm>
            <a:off x="323528" y="1196753"/>
            <a:ext cx="3456384" cy="5256584"/>
          </a:xfrm>
        </p:spPr>
        <p:txBody>
          <a:bodyPr/>
          <a:lstStyle/>
          <a:p>
            <a:r>
              <a:rPr lang="en-US" dirty="0"/>
              <a:t>The upper matrix relates users to roles; The lower matrix relates roles to objects. </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pic>
        <p:nvPicPr>
          <p:cNvPr id="7" name="Picture 6" descr="f7.pdf">
            <a:extLst>
              <a:ext uri="{FF2B5EF4-FFF2-40B4-BE49-F238E27FC236}">
                <a16:creationId xmlns:a16="http://schemas.microsoft.com/office/drawing/2014/main" id="{24DB6B48-AF8A-48D0-9F34-7FAB506B850F}"/>
              </a:ext>
            </a:extLst>
          </p:cNvPr>
          <p:cNvPicPr>
            <a:picLocks noChangeAspect="1"/>
          </p:cNvPicPr>
          <p:nvPr/>
        </p:nvPicPr>
        <p:blipFill rotWithShape="1">
          <a:blip r:embed="rId3">
            <a:extLst>
              <a:ext uri="{28A0092B-C50C-407E-A947-70E740481C1C}">
                <a14:useLocalDpi xmlns:a14="http://schemas.microsoft.com/office/drawing/2010/main" val="0"/>
              </a:ext>
            </a:extLst>
          </a:blip>
          <a:srcRect l="3105" t="2001" b="3567"/>
          <a:stretch/>
        </p:blipFill>
        <p:spPr>
          <a:xfrm>
            <a:off x="3932948" y="188640"/>
            <a:ext cx="5134852" cy="6476127"/>
          </a:xfrm>
          <a:prstGeom prst="rect">
            <a:avLst/>
          </a:prstGeom>
          <a:solidFill>
            <a:sysClr val="window" lastClr="FFFFFF"/>
          </a:solidFill>
        </p:spPr>
      </p:pic>
    </p:spTree>
  </p:cSld>
  <p:clrMapOvr>
    <a:masterClrMapping/>
  </p:clrMapOvr>
  <p:transition spd="med">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68FB4B-0D62-4AA5-9111-574239A152D7}"/>
              </a:ext>
            </a:extLst>
          </p:cNvPr>
          <p:cNvPicPr>
            <a:picLocks noChangeAspect="1"/>
          </p:cNvPicPr>
          <p:nvPr/>
        </p:nvPicPr>
        <p:blipFill>
          <a:blip r:embed="rId3"/>
          <a:stretch>
            <a:fillRect/>
          </a:stretch>
        </p:blipFill>
        <p:spPr>
          <a:xfrm>
            <a:off x="4051424" y="752197"/>
            <a:ext cx="5068007" cy="6077798"/>
          </a:xfrm>
          <a:prstGeom prst="rect">
            <a:avLst/>
          </a:prstGeom>
        </p:spPr>
      </p:pic>
      <p:sp>
        <p:nvSpPr>
          <p:cNvPr id="4" name="Title 3">
            <a:extLst>
              <a:ext uri="{FF2B5EF4-FFF2-40B4-BE49-F238E27FC236}">
                <a16:creationId xmlns:a16="http://schemas.microsoft.com/office/drawing/2014/main" id="{B3A63724-FCB9-44E3-A98B-397FEEC23D9A}"/>
              </a:ext>
            </a:extLst>
          </p:cNvPr>
          <p:cNvSpPr>
            <a:spLocks noGrp="1"/>
          </p:cNvSpPr>
          <p:nvPr>
            <p:ph type="title"/>
          </p:nvPr>
        </p:nvSpPr>
        <p:spPr/>
        <p:txBody>
          <a:bodyPr/>
          <a:lstStyle/>
          <a:p>
            <a:r>
              <a:rPr lang="en-US" altLang="en-US" dirty="0"/>
              <a:t>RBAC Models</a:t>
            </a:r>
            <a:endParaRPr lang="en-SE" altLang="en-US" dirty="0"/>
          </a:p>
        </p:txBody>
      </p:sp>
      <p:graphicFrame>
        <p:nvGraphicFramePr>
          <p:cNvPr id="7" name="Table 7">
            <a:extLst>
              <a:ext uri="{FF2B5EF4-FFF2-40B4-BE49-F238E27FC236}">
                <a16:creationId xmlns:a16="http://schemas.microsoft.com/office/drawing/2014/main" id="{AD133D3D-7905-4200-9471-0FE958E70FD8}"/>
              </a:ext>
            </a:extLst>
          </p:cNvPr>
          <p:cNvGraphicFramePr>
            <a:graphicFrameLocks noGrp="1"/>
          </p:cNvGraphicFramePr>
          <p:nvPr>
            <p:ph idx="1"/>
            <p:extLst>
              <p:ext uri="{D42A27DB-BD31-4B8C-83A1-F6EECF244321}">
                <p14:modId xmlns:p14="http://schemas.microsoft.com/office/powerpoint/2010/main" val="3474617649"/>
              </p:ext>
            </p:extLst>
          </p:nvPr>
        </p:nvGraphicFramePr>
        <p:xfrm>
          <a:off x="323528" y="1240644"/>
          <a:ext cx="4680198" cy="1859280"/>
        </p:xfrm>
        <a:graphic>
          <a:graphicData uri="http://schemas.openxmlformats.org/drawingml/2006/table">
            <a:tbl>
              <a:tblPr firstRow="1" bandRow="1">
                <a:tableStyleId>{5C22544A-7EE6-4342-B048-85BDC9FD1C3A}</a:tableStyleId>
              </a:tblPr>
              <a:tblGrid>
                <a:gridCol w="1560066">
                  <a:extLst>
                    <a:ext uri="{9D8B030D-6E8A-4147-A177-3AD203B41FA5}">
                      <a16:colId xmlns:a16="http://schemas.microsoft.com/office/drawing/2014/main" val="3145306174"/>
                    </a:ext>
                  </a:extLst>
                </a:gridCol>
                <a:gridCol w="1560066">
                  <a:extLst>
                    <a:ext uri="{9D8B030D-6E8A-4147-A177-3AD203B41FA5}">
                      <a16:colId xmlns:a16="http://schemas.microsoft.com/office/drawing/2014/main" val="3153402986"/>
                    </a:ext>
                  </a:extLst>
                </a:gridCol>
                <a:gridCol w="1560066">
                  <a:extLst>
                    <a:ext uri="{9D8B030D-6E8A-4147-A177-3AD203B41FA5}">
                      <a16:colId xmlns:a16="http://schemas.microsoft.com/office/drawing/2014/main" val="602730460"/>
                    </a:ext>
                  </a:extLst>
                </a:gridCol>
              </a:tblGrid>
              <a:tr h="340369">
                <a:tc>
                  <a:txBody>
                    <a:bodyPr/>
                    <a:lstStyle/>
                    <a:p>
                      <a:r>
                        <a:rPr lang="en-US" sz="2000" b="0" dirty="0">
                          <a:solidFill>
                            <a:schemeClr val="tx1"/>
                          </a:solidFill>
                        </a:rPr>
                        <a:t>Models</a:t>
                      </a:r>
                      <a:endParaRPr lang="en-SE" sz="2000" b="0" dirty="0">
                        <a:solidFill>
                          <a:schemeClr val="tx1"/>
                        </a:solidFill>
                      </a:endParaRPr>
                    </a:p>
                  </a:txBody>
                  <a:tcPr/>
                </a:tc>
                <a:tc>
                  <a:txBody>
                    <a:bodyPr/>
                    <a:lstStyle/>
                    <a:p>
                      <a:r>
                        <a:rPr lang="en-US" sz="2000" b="0" dirty="0">
                          <a:solidFill>
                            <a:schemeClr val="tx1"/>
                          </a:solidFill>
                        </a:rPr>
                        <a:t>Hierarchies</a:t>
                      </a:r>
                      <a:endParaRPr lang="en-SE" sz="2000" b="0" dirty="0">
                        <a:solidFill>
                          <a:schemeClr val="tx1"/>
                        </a:solidFill>
                      </a:endParaRPr>
                    </a:p>
                  </a:txBody>
                  <a:tcPr/>
                </a:tc>
                <a:tc>
                  <a:txBody>
                    <a:bodyPr/>
                    <a:lstStyle/>
                    <a:p>
                      <a:r>
                        <a:rPr lang="en-US" sz="2000" b="0" dirty="0">
                          <a:solidFill>
                            <a:schemeClr val="tx1"/>
                          </a:solidFill>
                        </a:rPr>
                        <a:t>Constraints</a:t>
                      </a:r>
                      <a:endParaRPr lang="en-SE" sz="2000" b="0" dirty="0">
                        <a:solidFill>
                          <a:schemeClr val="tx1"/>
                        </a:solidFill>
                      </a:endParaRPr>
                    </a:p>
                  </a:txBody>
                  <a:tcPr/>
                </a:tc>
                <a:extLst>
                  <a:ext uri="{0D108BD9-81ED-4DB2-BD59-A6C34878D82A}">
                    <a16:rowId xmlns:a16="http://schemas.microsoft.com/office/drawing/2014/main" val="28924010"/>
                  </a:ext>
                </a:extLst>
              </a:tr>
              <a:tr h="314186">
                <a:tc>
                  <a:txBody>
                    <a:bodyPr/>
                    <a:lstStyle/>
                    <a:p>
                      <a:r>
                        <a:rPr lang="en-US" dirty="0"/>
                        <a:t>RBAC</a:t>
                      </a:r>
                      <a:r>
                        <a:rPr lang="en-US" baseline="-25000" dirty="0"/>
                        <a:t>0</a:t>
                      </a:r>
                      <a:endParaRPr lang="en-SE" baseline="-25000" dirty="0"/>
                    </a:p>
                  </a:txBody>
                  <a:tcPr/>
                </a:tc>
                <a:tc>
                  <a:txBody>
                    <a:bodyPr/>
                    <a:lstStyle/>
                    <a:p>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extLst>
                  <a:ext uri="{0D108BD9-81ED-4DB2-BD59-A6C34878D82A}">
                    <a16:rowId xmlns:a16="http://schemas.microsoft.com/office/drawing/2014/main" val="1218937144"/>
                  </a:ext>
                </a:extLst>
              </a:tr>
              <a:tr h="314186">
                <a:tc>
                  <a:txBody>
                    <a:bodyPr/>
                    <a:lstStyle/>
                    <a:p>
                      <a:r>
                        <a:rPr lang="en-US" dirty="0"/>
                        <a:t>RBAC</a:t>
                      </a:r>
                      <a:r>
                        <a:rPr lang="en-US" baseline="-25000" dirty="0"/>
                        <a:t>1</a:t>
                      </a:r>
                      <a:endParaRPr lang="en-SE" baseline="-25000" dirty="0"/>
                    </a:p>
                  </a:txBody>
                  <a:tcPr/>
                </a:tc>
                <a:tc>
                  <a:txBody>
                    <a:bodyPr/>
                    <a:lstStyle/>
                    <a:p>
                      <a:r>
                        <a:rPr lang="en-US" dirty="0"/>
                        <a:t>Yes</a:t>
                      </a:r>
                      <a:endParaRPr lang="en-SE" dirty="0"/>
                    </a:p>
                  </a:txBody>
                  <a:tcPr/>
                </a:tc>
                <a:tc>
                  <a:txBody>
                    <a:bodyPr/>
                    <a:lstStyle/>
                    <a:p>
                      <a:r>
                        <a:rPr lang="en-US" dirty="0"/>
                        <a:t>No</a:t>
                      </a:r>
                      <a:endParaRPr lang="en-SE" dirty="0"/>
                    </a:p>
                  </a:txBody>
                  <a:tcPr/>
                </a:tc>
                <a:extLst>
                  <a:ext uri="{0D108BD9-81ED-4DB2-BD59-A6C34878D82A}">
                    <a16:rowId xmlns:a16="http://schemas.microsoft.com/office/drawing/2014/main" val="3160368464"/>
                  </a:ext>
                </a:extLst>
              </a:tr>
              <a:tr h="314186">
                <a:tc>
                  <a:txBody>
                    <a:bodyPr/>
                    <a:lstStyle/>
                    <a:p>
                      <a:r>
                        <a:rPr lang="en-US" dirty="0"/>
                        <a:t>RBAC</a:t>
                      </a:r>
                      <a:r>
                        <a:rPr lang="en-US" baseline="-25000" dirty="0"/>
                        <a:t>2</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2970136517"/>
                  </a:ext>
                </a:extLst>
              </a:tr>
              <a:tr h="314186">
                <a:tc>
                  <a:txBody>
                    <a:bodyPr/>
                    <a:lstStyle/>
                    <a:p>
                      <a:r>
                        <a:rPr lang="en-US" dirty="0"/>
                        <a:t>RBAC</a:t>
                      </a:r>
                      <a:r>
                        <a:rPr lang="en-US" baseline="-25000" dirty="0"/>
                        <a:t>3</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1995569853"/>
                  </a:ext>
                </a:extLst>
              </a:tr>
            </a:tbl>
          </a:graphicData>
        </a:graphic>
      </p:graphicFrame>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A923-7C5C-4D5B-967D-614839D10B59}"/>
              </a:ext>
            </a:extLst>
          </p:cNvPr>
          <p:cNvSpPr>
            <a:spLocks noGrp="1"/>
          </p:cNvSpPr>
          <p:nvPr>
            <p:ph type="title"/>
          </p:nvPr>
        </p:nvSpPr>
        <p:spPr/>
        <p:txBody>
          <a:bodyPr/>
          <a:lstStyle/>
          <a:p>
            <a:r>
              <a:rPr lang="en-US" dirty="0"/>
              <a:t>Fig. 4.8(b) Explanations</a:t>
            </a:r>
            <a:endParaRPr lang="en-SE" dirty="0"/>
          </a:p>
        </p:txBody>
      </p:sp>
      <p:sp>
        <p:nvSpPr>
          <p:cNvPr id="3" name="Content Placeholder 2">
            <a:extLst>
              <a:ext uri="{FF2B5EF4-FFF2-40B4-BE49-F238E27FC236}">
                <a16:creationId xmlns:a16="http://schemas.microsoft.com/office/drawing/2014/main" id="{5D69E792-749E-494A-994E-BA3ED0270B21}"/>
              </a:ext>
            </a:extLst>
          </p:cNvPr>
          <p:cNvSpPr>
            <a:spLocks noGrp="1"/>
          </p:cNvSpPr>
          <p:nvPr>
            <p:ph idx="1"/>
          </p:nvPr>
        </p:nvSpPr>
        <p:spPr>
          <a:xfrm>
            <a:off x="323528" y="1196753"/>
            <a:ext cx="8568952" cy="5591168"/>
          </a:xfrm>
        </p:spPr>
        <p:txBody>
          <a:bodyPr>
            <a:normAutofit fontScale="62500" lnSpcReduction="20000"/>
          </a:bodyPr>
          <a:lstStyle/>
          <a:p>
            <a:r>
              <a:rPr lang="en-US" dirty="0"/>
              <a:t>Figure 4.8b illustrates RBAC</a:t>
            </a:r>
            <a:r>
              <a:rPr lang="en-US" baseline="-25000" dirty="0"/>
              <a:t>0</a:t>
            </a:r>
            <a:r>
              <a:rPr lang="en-US" dirty="0"/>
              <a:t> (without role hierarchies and constraints). It contains the four types of entities:</a:t>
            </a:r>
          </a:p>
          <a:p>
            <a:r>
              <a:rPr lang="en-US" b="1" dirty="0"/>
              <a:t>User</a:t>
            </a:r>
            <a:r>
              <a:rPr lang="en-US" dirty="0"/>
              <a:t>: An individual with a user ID.</a:t>
            </a:r>
          </a:p>
          <a:p>
            <a:r>
              <a:rPr lang="en-US" b="1" dirty="0"/>
              <a:t>Role:</a:t>
            </a:r>
            <a:r>
              <a:rPr lang="en-US" dirty="0"/>
              <a:t> A named job function within the organization.</a:t>
            </a:r>
          </a:p>
          <a:p>
            <a:pPr lvl="1"/>
            <a:r>
              <a:rPr lang="en-US" kern="1200" dirty="0">
                <a:latin typeface="Arial" pitchFamily="-110" charset="0"/>
                <a:ea typeface="ＭＳ Ｐゴシック" pitchFamily="-110" charset="-128"/>
                <a:cs typeface="ＭＳ Ｐゴシック" pitchFamily="-110" charset="-128"/>
              </a:rPr>
              <a:t>Many-to-many relationship between users and roles: one user may have multiple roles, and multiple users may be assigned to a single role.</a:t>
            </a:r>
            <a:endParaRPr lang="en-US" dirty="0"/>
          </a:p>
          <a:p>
            <a:r>
              <a:rPr lang="en-US" b="1" dirty="0"/>
              <a:t>Permission:</a:t>
            </a:r>
            <a:r>
              <a:rPr lang="en-US" dirty="0"/>
              <a:t> Equivalent terms are </a:t>
            </a:r>
            <a:r>
              <a:rPr lang="en-US" i="1" dirty="0"/>
              <a:t>access right, privilege, and authorization.</a:t>
            </a:r>
          </a:p>
          <a:p>
            <a:pPr lvl="1"/>
            <a:r>
              <a:rPr lang="en-US" kern="1200" dirty="0">
                <a:latin typeface="Arial" pitchFamily="-110" charset="0"/>
                <a:ea typeface="ＭＳ Ｐゴシック" pitchFamily="-110" charset="-128"/>
                <a:cs typeface="ＭＳ Ｐゴシック" pitchFamily="-110" charset="-128"/>
              </a:rPr>
              <a:t>Many-to-many relationship between roles and permissions.</a:t>
            </a:r>
            <a:endParaRPr lang="en-US" i="1" dirty="0"/>
          </a:p>
          <a:p>
            <a:r>
              <a:rPr lang="en-US" b="1" dirty="0"/>
              <a:t>Session</a:t>
            </a:r>
            <a:r>
              <a:rPr lang="en-US" dirty="0"/>
              <a:t>: A mapping between a user and an activated subset of the set of roles to which the user is assigned.</a:t>
            </a:r>
          </a:p>
          <a:p>
            <a:pPr lvl="1"/>
            <a:r>
              <a:rPr lang="en-US" kern="1200" dirty="0">
                <a:latin typeface="Arial" pitchFamily="-110" charset="0"/>
                <a:ea typeface="ＭＳ Ｐゴシック" pitchFamily="-110" charset="-128"/>
                <a:cs typeface="ＭＳ Ｐゴシック" pitchFamily="-110" charset="-128"/>
              </a:rPr>
              <a:t>Principle of least privilege: the user establishes a session with only the roles needed for a particular task.</a:t>
            </a:r>
            <a:endParaRPr lang="en-US" dirty="0"/>
          </a:p>
          <a:p>
            <a:r>
              <a:rPr lang="en-US" kern="1200" dirty="0">
                <a:latin typeface="Arial" pitchFamily="-110" charset="0"/>
                <a:ea typeface="ＭＳ Ｐゴシック" pitchFamily="-110" charset="-128"/>
                <a:cs typeface="ＭＳ Ｐゴシック" pitchFamily="-110" charset="-128"/>
              </a:rPr>
              <a:t>The arrowed lines indicate relationships, or mappings, with a single arrowhead indicating one and a double arrowhead indicating many. </a:t>
            </a:r>
          </a:p>
          <a:p>
            <a:endParaRPr lang="en-SE" dirty="0"/>
          </a:p>
        </p:txBody>
      </p:sp>
      <p:sp>
        <p:nvSpPr>
          <p:cNvPr id="4" name="Slide Number Placeholder 3">
            <a:extLst>
              <a:ext uri="{FF2B5EF4-FFF2-40B4-BE49-F238E27FC236}">
                <a16:creationId xmlns:a16="http://schemas.microsoft.com/office/drawing/2014/main" id="{40659B0F-7C46-4F4E-B0A1-D7D87537F510}"/>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554236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8802-C756-4B91-B5BA-020405D766EC}"/>
              </a:ext>
            </a:extLst>
          </p:cNvPr>
          <p:cNvSpPr>
            <a:spLocks noGrp="1"/>
          </p:cNvSpPr>
          <p:nvPr>
            <p:ph type="title"/>
          </p:nvPr>
        </p:nvSpPr>
        <p:spPr/>
        <p:txBody>
          <a:bodyPr/>
          <a:lstStyle/>
          <a:p>
            <a:r>
              <a:rPr lang="en-US" dirty="0"/>
              <a:t>Example of Role Hierarchy</a:t>
            </a:r>
            <a:endParaRPr lang="en-SE" dirty="0"/>
          </a:p>
        </p:txBody>
      </p:sp>
      <p:sp>
        <p:nvSpPr>
          <p:cNvPr id="3" name="Content Placeholder 2">
            <a:extLst>
              <a:ext uri="{FF2B5EF4-FFF2-40B4-BE49-F238E27FC236}">
                <a16:creationId xmlns:a16="http://schemas.microsoft.com/office/drawing/2014/main" id="{E093A311-F97D-4098-AD3B-BE48093C57FE}"/>
              </a:ext>
            </a:extLst>
          </p:cNvPr>
          <p:cNvSpPr>
            <a:spLocks noGrp="1"/>
          </p:cNvSpPr>
          <p:nvPr>
            <p:ph idx="1"/>
          </p:nvPr>
        </p:nvSpPr>
        <p:spPr>
          <a:xfrm>
            <a:off x="323528" y="1196753"/>
            <a:ext cx="8568952" cy="2088231"/>
          </a:xfrm>
        </p:spPr>
        <p:txBody>
          <a:bodyPr>
            <a:normAutofit fontScale="55000" lnSpcReduction="20000"/>
          </a:bodyPr>
          <a:lstStyle/>
          <a:p>
            <a:r>
              <a:rPr lang="en-US" dirty="0"/>
              <a:t>A line between two roles implies that the upper role includes all of the access rights of the lower role, as well as other access rights not available to the lower role. </a:t>
            </a:r>
          </a:p>
          <a:p>
            <a:r>
              <a:rPr lang="en-US" dirty="0"/>
              <a:t>One role can inherit access rights from multiple subordinate roles, e.g., the Project Lead role includes all of the access rights of the Production Engineer role and of the Quality Engineer role.</a:t>
            </a:r>
          </a:p>
          <a:p>
            <a:endParaRPr lang="en-SE" dirty="0"/>
          </a:p>
        </p:txBody>
      </p:sp>
      <p:sp>
        <p:nvSpPr>
          <p:cNvPr id="4" name="Slide Number Placeholder 3">
            <a:extLst>
              <a:ext uri="{FF2B5EF4-FFF2-40B4-BE49-F238E27FC236}">
                <a16:creationId xmlns:a16="http://schemas.microsoft.com/office/drawing/2014/main" id="{6A7B8063-3D46-4BCB-8215-EC6E55CEB000}"/>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5" name="Picture 4">
            <a:extLst>
              <a:ext uri="{FF2B5EF4-FFF2-40B4-BE49-F238E27FC236}">
                <a16:creationId xmlns:a16="http://schemas.microsoft.com/office/drawing/2014/main" id="{DAB0C626-60C2-4B07-9E9B-B1CF1F562E6D}"/>
              </a:ext>
            </a:extLst>
          </p:cNvPr>
          <p:cNvPicPr>
            <a:picLocks noChangeAspect="1"/>
          </p:cNvPicPr>
          <p:nvPr/>
        </p:nvPicPr>
        <p:blipFill>
          <a:blip r:embed="rId2"/>
          <a:stretch>
            <a:fillRect/>
          </a:stretch>
        </p:blipFill>
        <p:spPr>
          <a:xfrm>
            <a:off x="1168999" y="3076047"/>
            <a:ext cx="6878010" cy="3781953"/>
          </a:xfrm>
          <a:prstGeom prst="rect">
            <a:avLst/>
          </a:prstGeom>
        </p:spPr>
      </p:pic>
    </p:spTree>
    <p:extLst>
      <p:ext uri="{BB962C8B-B14F-4D97-AF65-F5344CB8AC3E}">
        <p14:creationId xmlns:p14="http://schemas.microsoft.com/office/powerpoint/2010/main" val="1514362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Constraints</a:t>
            </a:r>
          </a:p>
        </p:txBody>
      </p:sp>
      <p:sp>
        <p:nvSpPr>
          <p:cNvPr id="3" name="Content Placeholder 2"/>
          <p:cNvSpPr>
            <a:spLocks noGrp="1"/>
          </p:cNvSpPr>
          <p:nvPr>
            <p:ph idx="1"/>
          </p:nvPr>
        </p:nvSpPr>
        <p:spPr/>
        <p:txBody>
          <a:bodyPr>
            <a:normAutofit fontScale="62500" lnSpcReduction="20000"/>
          </a:bodyPr>
          <a:lstStyle/>
          <a:p>
            <a:pPr eaLnBrk="1" hangingPunct="1">
              <a:spcBef>
                <a:spcPts val="1200"/>
              </a:spcBef>
              <a:defRPr/>
            </a:pPr>
            <a:r>
              <a:rPr lang="en-US" dirty="0"/>
              <a:t>A defined relationship among roles or a condition related to roles</a:t>
            </a:r>
          </a:p>
          <a:p>
            <a:pPr eaLnBrk="1" hangingPunct="1">
              <a:spcBef>
                <a:spcPts val="1200"/>
              </a:spcBef>
              <a:defRPr/>
            </a:pPr>
            <a:r>
              <a:rPr lang="en-US" dirty="0"/>
              <a:t>Mutually exclusive roles</a:t>
            </a:r>
          </a:p>
          <a:p>
            <a:pPr lvl="1" eaLnBrk="1" hangingPunct="1">
              <a:spcBef>
                <a:spcPts val="1200"/>
              </a:spcBef>
              <a:defRPr/>
            </a:pPr>
            <a:r>
              <a:rPr lang="en-US" dirty="0"/>
              <a:t>A user can only be assigned to one role in the set (either during a session or statically)</a:t>
            </a:r>
          </a:p>
          <a:p>
            <a:pPr lvl="1" eaLnBrk="1" hangingPunct="1">
              <a:spcBef>
                <a:spcPts val="1200"/>
              </a:spcBef>
              <a:defRPr/>
            </a:pPr>
            <a:r>
              <a:rPr lang="en-US" dirty="0"/>
              <a:t>Any permission (access right) can be granted to only one role in the set</a:t>
            </a:r>
          </a:p>
          <a:p>
            <a:pPr eaLnBrk="1" hangingPunct="1">
              <a:spcBef>
                <a:spcPts val="1200"/>
              </a:spcBef>
              <a:defRPr/>
            </a:pPr>
            <a:r>
              <a:rPr lang="en-US" dirty="0"/>
              <a:t>Cardinality</a:t>
            </a:r>
          </a:p>
          <a:p>
            <a:pPr lvl="1" eaLnBrk="1" hangingPunct="1">
              <a:spcBef>
                <a:spcPts val="1200"/>
              </a:spcBef>
              <a:defRPr/>
            </a:pPr>
            <a:r>
              <a:rPr lang="en-US" dirty="0"/>
              <a:t>Setting a maximum number of users that can be assigned to a given role, or the maximum number of roles that a user is assigned to, or a user can activate in a single session</a:t>
            </a:r>
          </a:p>
          <a:p>
            <a:pPr eaLnBrk="1" hangingPunct="1">
              <a:spcBef>
                <a:spcPts val="1200"/>
              </a:spcBef>
              <a:defRPr/>
            </a:pPr>
            <a:r>
              <a:rPr lang="en-US" dirty="0"/>
              <a:t>Prerequisite roles</a:t>
            </a:r>
          </a:p>
          <a:p>
            <a:pPr lvl="1" eaLnBrk="1" hangingPunct="1">
              <a:spcBef>
                <a:spcPts val="1200"/>
              </a:spcBef>
              <a:defRPr/>
            </a:pPr>
            <a:r>
              <a:rPr lang="en-US" dirty="0"/>
              <a:t>Dictates that a user can only be assigned to a particular role if it is already assigned to some other specified role (used with role hierarchies)</a:t>
            </a:r>
          </a:p>
          <a:p>
            <a:pPr eaLnBrk="1" hangingPunct="1">
              <a:spcBef>
                <a:spcPts val="1200"/>
              </a:spcBef>
              <a:defRPr/>
            </a:pPr>
            <a:endParaRPr lang="en-US" dirty="0"/>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
        <p:nvSpPr>
          <p:cNvPr id="6" name="Rectangle 5">
            <a:extLst>
              <a:ext uri="{FF2B5EF4-FFF2-40B4-BE49-F238E27FC236}">
                <a16:creationId xmlns:a16="http://schemas.microsoft.com/office/drawing/2014/main" id="{FE9B9315-10B9-442F-95C2-B61A87A609C3}"/>
              </a:ext>
            </a:extLst>
          </p:cNvPr>
          <p:cNvSpPr/>
          <p:nvPr/>
        </p:nvSpPr>
        <p:spPr>
          <a:xfrm>
            <a:off x="315724" y="2492896"/>
            <a:ext cx="8241256" cy="3143572"/>
          </a:xfrm>
          <a:prstGeom prst="rect">
            <a:avLst/>
          </a:prstGeom>
        </p:spPr>
        <p:txBody>
          <a:bodyPr/>
          <a:lstStyle/>
          <a:p>
            <a:pPr lvl="0">
              <a:buChar char="•"/>
            </a:pPr>
            <a:endParaRPr lang="en-US" dirty="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solidFill>
                  <a:srgbClr val="C00000"/>
                </a:solidFill>
              </a:rPr>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3879188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Attribute-Based Access Control (ABAC)</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713325C1-0875-4F3B-BBFF-ED98FA489F38}"/>
              </a:ext>
            </a:extLst>
          </p:cNvPr>
          <p:cNvSpPr>
            <a:spLocks noGrp="1"/>
          </p:cNvSpPr>
          <p:nvPr>
            <p:ph idx="1"/>
          </p:nvPr>
        </p:nvSpPr>
        <p:spPr/>
        <p:txBody>
          <a:bodyPr>
            <a:normAutofit fontScale="77500" lnSpcReduction="20000"/>
          </a:bodyPr>
          <a:lstStyle/>
          <a:p>
            <a:pPr lvl="0"/>
            <a:r>
              <a:rPr lang="en-US" dirty="0"/>
              <a:t>Can define authorizations that express conditions on properties of both the resource and the subject</a:t>
            </a:r>
          </a:p>
          <a:p>
            <a:pPr lvl="0"/>
            <a:r>
              <a:rPr lang="en-US" dirty="0"/>
              <a:t>Strength is its flexibility and expressive power</a:t>
            </a:r>
          </a:p>
          <a:p>
            <a:pPr lvl="0"/>
            <a:r>
              <a:rPr lang="en-US" dirty="0"/>
              <a:t>Main obstacle to its adoption in real systems is slow performance of evaluating predicates on both resource and user properties for each access</a:t>
            </a:r>
          </a:p>
          <a:p>
            <a:pPr lvl="0"/>
            <a:r>
              <a:rPr lang="en-US" dirty="0"/>
              <a:t>Web services have been pioneering technologies through the introduction of the </a:t>
            </a:r>
            <a:r>
              <a:rPr lang="en-US" dirty="0" err="1"/>
              <a:t>eXtensible</a:t>
            </a:r>
            <a:r>
              <a:rPr lang="en-US" dirty="0"/>
              <a:t> Access Control Markup Language (XAMCL)</a:t>
            </a:r>
          </a:p>
          <a:p>
            <a:pPr lvl="0"/>
            <a:r>
              <a:rPr lang="en-US" dirty="0"/>
              <a:t>There is considerable interest in applying the model to cloud services</a:t>
            </a:r>
          </a:p>
          <a:p>
            <a:pPr lvl="0" rtl="0"/>
            <a:endParaRPr lang="en-US" dirty="0"/>
          </a:p>
        </p:txBody>
      </p:sp>
    </p:spTree>
    <p:extLst>
      <p:ext uri="{BB962C8B-B14F-4D97-AF65-F5344CB8AC3E}">
        <p14:creationId xmlns:p14="http://schemas.microsoft.com/office/powerpoint/2010/main" val="330043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7A0-5141-4E7B-89D3-A674C1374D1A}"/>
              </a:ext>
            </a:extLst>
          </p:cNvPr>
          <p:cNvSpPr>
            <a:spLocks noGrp="1"/>
          </p:cNvSpPr>
          <p:nvPr>
            <p:ph type="title"/>
          </p:nvPr>
        </p:nvSpPr>
        <p:spPr/>
        <p:txBody>
          <a:bodyPr/>
          <a:lstStyle/>
          <a:p>
            <a:r>
              <a:rPr lang="en-US" dirty="0"/>
              <a:t>ABAC Model: Attributes</a:t>
            </a:r>
            <a:endParaRPr lang="en-SE" dirty="0"/>
          </a:p>
        </p:txBody>
      </p:sp>
      <p:sp>
        <p:nvSpPr>
          <p:cNvPr id="3" name="Content Placeholder 2">
            <a:extLst>
              <a:ext uri="{FF2B5EF4-FFF2-40B4-BE49-F238E27FC236}">
                <a16:creationId xmlns:a16="http://schemas.microsoft.com/office/drawing/2014/main" id="{9B3750A4-BB5D-498B-B589-2EF8BD35CB12}"/>
              </a:ext>
            </a:extLst>
          </p:cNvPr>
          <p:cNvSpPr>
            <a:spLocks noGrp="1"/>
          </p:cNvSpPr>
          <p:nvPr>
            <p:ph idx="1"/>
          </p:nvPr>
        </p:nvSpPr>
        <p:spPr/>
        <p:txBody>
          <a:bodyPr>
            <a:normAutofit fontScale="70000" lnSpcReduction="20000"/>
          </a:bodyPr>
          <a:lstStyle/>
          <a:p>
            <a:r>
              <a:rPr lang="en-US" dirty="0"/>
              <a:t>Subject attributes</a:t>
            </a:r>
          </a:p>
          <a:p>
            <a:pPr lvl="1"/>
            <a:r>
              <a:rPr lang="en-US" dirty="0"/>
              <a:t>A subject is an active entity that causes information to flow among objects or changes the system state</a:t>
            </a:r>
          </a:p>
          <a:p>
            <a:pPr lvl="1"/>
            <a:r>
              <a:rPr lang="en-US" dirty="0"/>
              <a:t>Attributes define the identity and characteristics of the subject</a:t>
            </a:r>
          </a:p>
          <a:p>
            <a:r>
              <a:rPr lang="en-US" dirty="0"/>
              <a:t>Object attributes</a:t>
            </a:r>
          </a:p>
          <a:p>
            <a:pPr lvl="1"/>
            <a:r>
              <a:rPr lang="en-US" dirty="0"/>
              <a:t>An object (or resource) is a passive entity containing or receiving information</a:t>
            </a:r>
          </a:p>
          <a:p>
            <a:pPr lvl="1"/>
            <a:r>
              <a:rPr lang="en-US" dirty="0"/>
              <a:t>Objects have attributes that can be leverages to make access control decisions</a:t>
            </a:r>
          </a:p>
          <a:p>
            <a:r>
              <a:rPr lang="en-US" dirty="0"/>
              <a:t>Environment attributes</a:t>
            </a:r>
          </a:p>
          <a:p>
            <a:pPr lvl="1"/>
            <a:r>
              <a:rPr lang="en-US" dirty="0"/>
              <a:t>Describe the operational, technical, and even situational environment or context in which the information access occurs</a:t>
            </a:r>
          </a:p>
          <a:p>
            <a:pPr lvl="1"/>
            <a:r>
              <a:rPr lang="en-US" dirty="0"/>
              <a:t>e.g., A stock brokerage system may specify that transactions are permitted only during workdays 9am – 5pm, so time is part of env attributes</a:t>
            </a:r>
          </a:p>
          <a:p>
            <a:endParaRPr lang="en-US" dirty="0"/>
          </a:p>
          <a:p>
            <a:endParaRPr lang="en-SE" dirty="0"/>
          </a:p>
        </p:txBody>
      </p:sp>
      <p:sp>
        <p:nvSpPr>
          <p:cNvPr id="4" name="Slide Number Placeholder 3">
            <a:extLst>
              <a:ext uri="{FF2B5EF4-FFF2-40B4-BE49-F238E27FC236}">
                <a16:creationId xmlns:a16="http://schemas.microsoft.com/office/drawing/2014/main" id="{D9893449-1493-45BF-88D8-0E76D2BFAA6B}"/>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3279399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B97E-0345-4F2C-A404-E1F397AEE6C0}"/>
              </a:ext>
            </a:extLst>
          </p:cNvPr>
          <p:cNvSpPr>
            <a:spLocks noGrp="1"/>
          </p:cNvSpPr>
          <p:nvPr>
            <p:ph type="title"/>
          </p:nvPr>
        </p:nvSpPr>
        <p:spPr/>
        <p:txBody>
          <a:bodyPr/>
          <a:lstStyle/>
          <a:p>
            <a:r>
              <a:rPr lang="en-US" dirty="0"/>
              <a:t>ABAC</a:t>
            </a:r>
            <a:endParaRPr lang="en-SE" dirty="0"/>
          </a:p>
        </p:txBody>
      </p:sp>
      <p:sp>
        <p:nvSpPr>
          <p:cNvPr id="3" name="Content Placeholder 2">
            <a:extLst>
              <a:ext uri="{FF2B5EF4-FFF2-40B4-BE49-F238E27FC236}">
                <a16:creationId xmlns:a16="http://schemas.microsoft.com/office/drawing/2014/main" id="{4C1C64B2-604C-40C8-BCB8-76CEEC897942}"/>
              </a:ext>
            </a:extLst>
          </p:cNvPr>
          <p:cNvSpPr>
            <a:spLocks noGrp="1"/>
          </p:cNvSpPr>
          <p:nvPr>
            <p:ph idx="1"/>
          </p:nvPr>
        </p:nvSpPr>
        <p:spPr/>
        <p:txBody>
          <a:bodyPr>
            <a:normAutofit fontScale="85000" lnSpcReduction="20000"/>
          </a:bodyPr>
          <a:lstStyle/>
          <a:p>
            <a:r>
              <a:rPr lang="en-US" dirty="0"/>
              <a:t>Controls access to objects by evaluating rules against the attributes of entities, operations, and the environment relevant to a request.</a:t>
            </a:r>
          </a:p>
          <a:p>
            <a:r>
              <a:rPr lang="en-US" dirty="0"/>
              <a:t>Relies upon the evaluation of attributes of the subject and the object, and access control rule defining the allowable operations for subject-object attribute combinations in a given environment.</a:t>
            </a:r>
          </a:p>
          <a:p>
            <a:r>
              <a:rPr lang="en-US" dirty="0"/>
              <a:t>Allows an unlimited number of attributes to be combined to satisfy any access control rule.</a:t>
            </a:r>
          </a:p>
          <a:p>
            <a:r>
              <a:rPr lang="en-US" dirty="0"/>
              <a:t>Most general. ABAC can be used to implement DAC, MAC and RBAC</a:t>
            </a:r>
          </a:p>
          <a:p>
            <a:endParaRPr lang="en-SE" dirty="0"/>
          </a:p>
        </p:txBody>
      </p:sp>
      <p:sp>
        <p:nvSpPr>
          <p:cNvPr id="4" name="Slide Number Placeholder 3">
            <a:extLst>
              <a:ext uri="{FF2B5EF4-FFF2-40B4-BE49-F238E27FC236}">
                <a16:creationId xmlns:a16="http://schemas.microsoft.com/office/drawing/2014/main" id="{368773CC-5412-4734-AA36-8BFBC309AADB}"/>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2069747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wrap="square" numCol="1" anchorCtr="0" compatLnSpc="1">
            <a:prstTxWarp prst="textNoShape">
              <a:avLst/>
            </a:prstTxWarp>
            <a:normAutofit/>
          </a:bodyPr>
          <a:lstStyle/>
          <a:p>
            <a:pPr>
              <a:defRPr/>
            </a:pPr>
            <a:r>
              <a:rPr lang="en-US" altLang="zh-CN"/>
              <a:t>Authentication and </a:t>
            </a:r>
            <a:r>
              <a:rPr lang="en-US" altLang="zh-CN" dirty="0"/>
              <a:t>Access Control</a:t>
            </a:r>
            <a:endParaRPr lang="en-US" dirty="0">
              <a:solidFill>
                <a:schemeClr val="tx1"/>
              </a:solidFill>
            </a:endParaRPr>
          </a:p>
        </p:txBody>
      </p:sp>
      <p:sp>
        <p:nvSpPr>
          <p:cNvPr id="225283" name="Rectangle 3"/>
          <p:cNvSpPr>
            <a:spLocks noGrp="1" noChangeArrowheads="1"/>
          </p:cNvSpPr>
          <p:nvPr>
            <p:ph idx="1"/>
          </p:nvPr>
        </p:nvSpPr>
        <p:spPr>
          <a:xfrm>
            <a:off x="323528" y="1074089"/>
            <a:ext cx="8568952" cy="3096343"/>
          </a:xfrm>
        </p:spPr>
        <p:txBody>
          <a:bodyPr wrap="square" numCol="1" anchor="t" anchorCtr="0" compatLnSpc="1">
            <a:prstTxWarp prst="textNoShape">
              <a:avLst/>
            </a:prstTxWarp>
            <a:normAutofit fontScale="70000" lnSpcReduction="20000"/>
          </a:bodyPr>
          <a:lstStyle/>
          <a:p>
            <a:r>
              <a:rPr lang="en-US" altLang="zh-CN" dirty="0"/>
              <a:t>Authentication: verifies the credentials of a user to determine if the user is permitted to access the system at all. </a:t>
            </a:r>
          </a:p>
          <a:p>
            <a:pPr lvl="1"/>
            <a:r>
              <a:rPr lang="en-US" altLang="zh-CN" sz="2900" dirty="0"/>
              <a:t>e.g., is the current user trying to log in with John’s user ID really John himself?</a:t>
            </a:r>
          </a:p>
          <a:p>
            <a:r>
              <a:rPr lang="en-US" altLang="zh-CN" dirty="0"/>
              <a:t>Access control: mediates between a user and system resources (files and databases), and determines if the specific requested access is permitted. </a:t>
            </a:r>
          </a:p>
          <a:p>
            <a:pPr lvl="1"/>
            <a:r>
              <a:rPr lang="en-US" altLang="zh-CN" sz="2900" dirty="0"/>
              <a:t>e.g., should John’s process making a request to read a certain file be allowed to do so?</a:t>
            </a:r>
          </a:p>
          <a:p>
            <a:endParaRPr lang="en-US" altLang="zh-CN"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587E393D-4489-4B74-B5E4-6C61AAEA5EDD}"/>
              </a:ext>
            </a:extLst>
          </p:cNvPr>
          <p:cNvPicPr>
            <a:picLocks noChangeAspect="1"/>
          </p:cNvPicPr>
          <p:nvPr/>
        </p:nvPicPr>
        <p:blipFill>
          <a:blip r:embed="rId3"/>
          <a:stretch>
            <a:fillRect/>
          </a:stretch>
        </p:blipFill>
        <p:spPr>
          <a:xfrm>
            <a:off x="2051720" y="4141210"/>
            <a:ext cx="5421387" cy="2646345"/>
          </a:xfrm>
          <a:prstGeom prst="rect">
            <a:avLst/>
          </a:prstGeom>
        </p:spPr>
      </p:pic>
    </p:spTree>
    <p:extLst>
      <p:ext uri="{BB962C8B-B14F-4D97-AF65-F5344CB8AC3E}">
        <p14:creationId xmlns:p14="http://schemas.microsoft.com/office/powerpoint/2010/main" val="3941218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B4AF68-DAE7-498F-A9A2-FB611A28DA43}"/>
              </a:ext>
            </a:extLst>
          </p:cNvPr>
          <p:cNvSpPr>
            <a:spLocks noGrp="1"/>
          </p:cNvSpPr>
          <p:nvPr>
            <p:ph type="title"/>
          </p:nvPr>
        </p:nvSpPr>
        <p:spPr/>
        <p:txBody>
          <a:bodyPr/>
          <a:lstStyle/>
          <a:p>
            <a:r>
              <a:rPr lang="en-US" dirty="0"/>
              <a:t>ABAC Scenario</a:t>
            </a:r>
            <a:endParaRPr lang="en-SE" dirty="0"/>
          </a:p>
        </p:txBody>
      </p:sp>
      <p:sp>
        <p:nvSpPr>
          <p:cNvPr id="8" name="Content Placeholder 7">
            <a:extLst>
              <a:ext uri="{FF2B5EF4-FFF2-40B4-BE49-F238E27FC236}">
                <a16:creationId xmlns:a16="http://schemas.microsoft.com/office/drawing/2014/main" id="{C3448AAD-A0AB-4C89-9DCB-DBBEEA6DB051}"/>
              </a:ext>
            </a:extLst>
          </p:cNvPr>
          <p:cNvSpPr>
            <a:spLocks noGrp="1"/>
          </p:cNvSpPr>
          <p:nvPr>
            <p:ph idx="1"/>
          </p:nvPr>
        </p:nvSpPr>
        <p:spPr>
          <a:xfrm>
            <a:off x="83557" y="1244098"/>
            <a:ext cx="3600400" cy="5256584"/>
          </a:xfrm>
        </p:spPr>
        <p:txBody>
          <a:bodyPr>
            <a:normAutofit fontScale="92500" lnSpcReduction="20000"/>
          </a:bodyPr>
          <a:lstStyle/>
          <a:p>
            <a:pPr marL="171450" lvl="1" indent="-171450" defTabSz="755650">
              <a:lnSpc>
                <a:spcPct val="90000"/>
              </a:lnSpc>
              <a:spcBef>
                <a:spcPct val="0"/>
              </a:spcBef>
              <a:spcAft>
                <a:spcPct val="15000"/>
              </a:spcAft>
              <a:buChar char="••"/>
            </a:pPr>
            <a:r>
              <a:rPr lang="en-US" kern="1200" dirty="0"/>
              <a:t>ABAC allows very flexible policies to be specified, </a:t>
            </a:r>
            <a:r>
              <a:rPr lang="en-US" dirty="0"/>
              <a:t>e.g. only users with affiliation of ZJU, security clearance of high, age older than 40 can access files with  owner ZJU, classification “top secret” or below, during workdays 9am-5pm.</a:t>
            </a:r>
            <a:endParaRPr lang="en-US" kern="1200" dirty="0"/>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grpSp>
        <p:nvGrpSpPr>
          <p:cNvPr id="4" name="组合 3"/>
          <p:cNvGrpSpPr/>
          <p:nvPr/>
        </p:nvGrpSpPr>
        <p:grpSpPr>
          <a:xfrm>
            <a:off x="-972616" y="1455856"/>
            <a:ext cx="9810325" cy="5087590"/>
            <a:chOff x="-2160789" y="1082359"/>
            <a:chExt cx="9810325" cy="3953635"/>
          </a:xfrm>
        </p:grpSpPr>
        <p:sp>
          <p:nvSpPr>
            <p:cNvPr id="5" name="矩形 4"/>
            <p:cNvSpPr/>
            <p:nvPr/>
          </p:nvSpPr>
          <p:spPr>
            <a:xfrm>
              <a:off x="5341391" y="1263424"/>
              <a:ext cx="2308145" cy="36271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矩形 5"/>
            <p:cNvSpPr/>
            <p:nvPr/>
          </p:nvSpPr>
          <p:spPr>
            <a:xfrm>
              <a:off x="-2160789" y="1082359"/>
              <a:ext cx="2308145" cy="395363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71450" lvl="1" indent="-171450" algn="l" defTabSz="755650" rtl="0">
                <a:lnSpc>
                  <a:spcPct val="90000"/>
                </a:lnSpc>
                <a:spcBef>
                  <a:spcPct val="0"/>
                </a:spcBef>
                <a:spcAft>
                  <a:spcPct val="15000"/>
                </a:spcAft>
                <a:buChar char="••"/>
              </a:pPr>
              <a:endParaRPr lang="en-US" b="0" kern="1200" dirty="0">
                <a:latin typeface="+mj-lt"/>
              </a:endParaRPr>
            </a:p>
          </p:txBody>
        </p:sp>
      </p:grpSp>
      <p:pic>
        <p:nvPicPr>
          <p:cNvPr id="9" name="Picture 8">
            <a:extLst>
              <a:ext uri="{FF2B5EF4-FFF2-40B4-BE49-F238E27FC236}">
                <a16:creationId xmlns:a16="http://schemas.microsoft.com/office/drawing/2014/main" id="{D5561B0E-AEF1-46A5-A284-C3EFE990F2A6}"/>
              </a:ext>
            </a:extLst>
          </p:cNvPr>
          <p:cNvPicPr>
            <a:picLocks noChangeAspect="1"/>
          </p:cNvPicPr>
          <p:nvPr/>
        </p:nvPicPr>
        <p:blipFill>
          <a:blip r:embed="rId3"/>
          <a:stretch>
            <a:fillRect/>
          </a:stretch>
        </p:blipFill>
        <p:spPr>
          <a:xfrm>
            <a:off x="3538469" y="1244098"/>
            <a:ext cx="5529331" cy="5256584"/>
          </a:xfrm>
          <a:prstGeom prst="rect">
            <a:avLst/>
          </a:prstGeom>
        </p:spPr>
      </p:pic>
      <p:sp>
        <p:nvSpPr>
          <p:cNvPr id="11" name="Slide Number Placeholder 3">
            <a:extLst>
              <a:ext uri="{FF2B5EF4-FFF2-40B4-BE49-F238E27FC236}">
                <a16:creationId xmlns:a16="http://schemas.microsoft.com/office/drawing/2014/main" id="{683D1ED0-A067-4FBA-8DF0-A82E3B7F187E}"/>
              </a:ext>
            </a:extLst>
          </p:cNvPr>
          <p:cNvSpPr txBox="1">
            <a:spLocks/>
          </p:cNvSpPr>
          <p:nvPr/>
        </p:nvSpPr>
        <p:spPr bwMode="auto">
          <a:xfrm>
            <a:off x="7010400" y="656554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30</a:t>
            </a:fld>
            <a:endParaRPr lang="en-US" altLang="zh-CN" dirty="0"/>
          </a:p>
        </p:txBody>
      </p:sp>
    </p:spTree>
  </p:cSld>
  <p:clrMapOvr>
    <a:masterClrMapping/>
  </p:clrMapOvr>
  <p:transition spd="med">
    <p:wipe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solidFill>
                  <a:schemeClr val="tx1"/>
                </a:solidFill>
              </a:rPr>
              <a:t>ABAC Policies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260EA54E-21D4-4344-B17F-D6C8EAFF8D5B}"/>
              </a:ext>
            </a:extLst>
          </p:cNvPr>
          <p:cNvSpPr>
            <a:spLocks noGrp="1"/>
          </p:cNvSpPr>
          <p:nvPr>
            <p:ph idx="1"/>
          </p:nvPr>
        </p:nvSpPr>
        <p:spPr/>
        <p:txBody>
          <a:bodyPr/>
          <a:lstStyle/>
          <a:p>
            <a:pPr lvl="0" rtl="0"/>
            <a:r>
              <a:rPr lang="en-US" sz="2800" dirty="0"/>
              <a:t>A policy is a set of rules and relationships that govern allowable behavior within an organization, based on the privileges of subjects and how resources or objects are to be protected under which environment conditions</a:t>
            </a:r>
          </a:p>
          <a:p>
            <a:r>
              <a:rPr lang="en-US" sz="2800" dirty="0"/>
              <a:t>Typically written from the perspective of the object that needs protecting and the privileges available to subjects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RBAC vs ABAC</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RBAC is simpler and more efficient at runtime</a:t>
            </a:r>
          </a:p>
          <a:p>
            <a:r>
              <a:rPr lang="en-US" altLang="zh-CN" dirty="0"/>
              <a:t>RBAC is for coarse-grained access control; ABAC is for fine-grained access control</a:t>
            </a:r>
          </a:p>
          <a:p>
            <a:pPr lvl="1"/>
            <a:r>
              <a:rPr lang="en-US" altLang="zh-CN" dirty="0"/>
              <a:t>e.g., RBAC can be used to give all teachers (not students) access to a database; ABAC can be used to give teachers access to a database if they are at School X and teach Grade Y, during 9am to 5pm workdays</a:t>
            </a:r>
          </a:p>
          <a:p>
            <a:r>
              <a:rPr lang="en-US" altLang="zh-CN" dirty="0"/>
              <a:t>RBAC and ABAC can be used together </a:t>
            </a:r>
            <a:r>
              <a:rPr lang="en-US" altLang="zh-CN" dirty="0" err="1"/>
              <a:t>hierarchally</a:t>
            </a:r>
            <a:endParaRPr lang="en-US" altLang="zh-CN" dirty="0"/>
          </a:p>
          <a:p>
            <a:pPr lvl="1"/>
            <a:r>
              <a:rPr lang="en-US" altLang="zh-CN" dirty="0"/>
              <a:t>e.g., RBAC controls who can see what modules; ABAC controls access to what a user can see (or can do) inside of a module. </a:t>
            </a: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Tree>
    <p:extLst>
      <p:ext uri="{BB962C8B-B14F-4D97-AF65-F5344CB8AC3E}">
        <p14:creationId xmlns:p14="http://schemas.microsoft.com/office/powerpoint/2010/main" val="1825079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solidFill>
                  <a:srgbClr val="C00000"/>
                </a:solidFill>
              </a:rPr>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2513635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1F06-09B8-47A0-8FD9-B0136462DD59}"/>
              </a:ext>
            </a:extLst>
          </p:cNvPr>
          <p:cNvSpPr>
            <a:spLocks noGrp="1"/>
          </p:cNvSpPr>
          <p:nvPr>
            <p:ph type="title"/>
          </p:nvPr>
        </p:nvSpPr>
        <p:spPr/>
        <p:txBody>
          <a:bodyPr/>
          <a:lstStyle/>
          <a:p>
            <a:r>
              <a:rPr lang="en-US" dirty="0"/>
              <a:t>Case Study: RBAC System For A Bank</a:t>
            </a:r>
            <a:endParaRPr lang="en-SE" dirty="0"/>
          </a:p>
        </p:txBody>
      </p:sp>
      <p:sp>
        <p:nvSpPr>
          <p:cNvPr id="3" name="Content Placeholder 2">
            <a:extLst>
              <a:ext uri="{FF2B5EF4-FFF2-40B4-BE49-F238E27FC236}">
                <a16:creationId xmlns:a16="http://schemas.microsoft.com/office/drawing/2014/main" id="{991C65B7-1896-4AC4-AC88-B9B53D3ED2A3}"/>
              </a:ext>
            </a:extLst>
          </p:cNvPr>
          <p:cNvSpPr>
            <a:spLocks noGrp="1"/>
          </p:cNvSpPr>
          <p:nvPr>
            <p:ph idx="1"/>
          </p:nvPr>
        </p:nvSpPr>
        <p:spPr>
          <a:xfrm>
            <a:off x="323528" y="1196753"/>
            <a:ext cx="3256658" cy="5256584"/>
          </a:xfrm>
        </p:spPr>
        <p:txBody>
          <a:bodyPr/>
          <a:lstStyle/>
          <a:p>
            <a:r>
              <a:rPr lang="en-US" dirty="0"/>
              <a:t>Each role is defined by an official position performing a function.</a:t>
            </a:r>
            <a:endParaRPr lang="en-SE" dirty="0"/>
          </a:p>
        </p:txBody>
      </p:sp>
      <p:sp>
        <p:nvSpPr>
          <p:cNvPr id="4" name="Slide Number Placeholder 3">
            <a:extLst>
              <a:ext uri="{FF2B5EF4-FFF2-40B4-BE49-F238E27FC236}">
                <a16:creationId xmlns:a16="http://schemas.microsoft.com/office/drawing/2014/main" id="{2431A417-8E51-4F62-A44E-5F7330D4325D}"/>
              </a:ext>
            </a:extLst>
          </p:cNvPr>
          <p:cNvSpPr>
            <a:spLocks noGrp="1"/>
          </p:cNvSpPr>
          <p:nvPr>
            <p:ph type="sldNum" sz="quarter" idx="12"/>
          </p:nvPr>
        </p:nvSpPr>
        <p:spPr/>
        <p:txBody>
          <a:bodyPr/>
          <a:lstStyle/>
          <a:p>
            <a:pPr>
              <a:defRPr/>
            </a:pPr>
            <a:fld id="{F57F456A-00AF-44E6-8D70-638C0D0130FF}" type="slidenum">
              <a:rPr lang="en-US" altLang="zh-CN" smtClean="0"/>
              <a:pPr>
                <a:defRPr/>
              </a:pPr>
              <a:t>34</a:t>
            </a:fld>
            <a:endParaRPr lang="en-US" altLang="zh-CN" dirty="0"/>
          </a:p>
        </p:txBody>
      </p:sp>
      <p:pic>
        <p:nvPicPr>
          <p:cNvPr id="5" name="Picture 4">
            <a:extLst>
              <a:ext uri="{FF2B5EF4-FFF2-40B4-BE49-F238E27FC236}">
                <a16:creationId xmlns:a16="http://schemas.microsoft.com/office/drawing/2014/main" id="{463E8E1E-A875-4653-8DC9-887909FB73E4}"/>
              </a:ext>
            </a:extLst>
          </p:cNvPr>
          <p:cNvPicPr>
            <a:picLocks noChangeAspect="1"/>
          </p:cNvPicPr>
          <p:nvPr/>
        </p:nvPicPr>
        <p:blipFill rotWithShape="1">
          <a:blip r:embed="rId3"/>
          <a:srcRect l="6387" t="3670" r="5777" b="27925"/>
          <a:stretch/>
        </p:blipFill>
        <p:spPr>
          <a:xfrm>
            <a:off x="3580186" y="1052371"/>
            <a:ext cx="5534981" cy="5702461"/>
          </a:xfrm>
          <a:prstGeom prst="rect">
            <a:avLst/>
          </a:prstGeom>
        </p:spPr>
      </p:pic>
    </p:spTree>
    <p:extLst>
      <p:ext uri="{BB962C8B-B14F-4D97-AF65-F5344CB8AC3E}">
        <p14:creationId xmlns:p14="http://schemas.microsoft.com/office/powerpoint/2010/main" val="2677137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CA54-5815-428E-A9FD-801181FF2D02}"/>
              </a:ext>
            </a:extLst>
          </p:cNvPr>
          <p:cNvSpPr>
            <a:spLocks noGrp="1"/>
          </p:cNvSpPr>
          <p:nvPr>
            <p:ph type="title"/>
          </p:nvPr>
        </p:nvSpPr>
        <p:spPr/>
        <p:txBody>
          <a:bodyPr/>
          <a:lstStyle/>
          <a:p>
            <a:r>
              <a:rPr lang="en-US" dirty="0"/>
              <a:t>Functions and Roles</a:t>
            </a:r>
            <a:endParaRPr lang="en-SE" dirty="0"/>
          </a:p>
        </p:txBody>
      </p:sp>
      <p:sp>
        <p:nvSpPr>
          <p:cNvPr id="3" name="Content Placeholder 2">
            <a:extLst>
              <a:ext uri="{FF2B5EF4-FFF2-40B4-BE49-F238E27FC236}">
                <a16:creationId xmlns:a16="http://schemas.microsoft.com/office/drawing/2014/main" id="{FB1FCF8D-EF18-4A8A-BFD1-E4999FA9D8F8}"/>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31BA665-AC0F-430E-9651-A3D84F854111}"/>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pic>
        <p:nvPicPr>
          <p:cNvPr id="5" name="Picture 4">
            <a:extLst>
              <a:ext uri="{FF2B5EF4-FFF2-40B4-BE49-F238E27FC236}">
                <a16:creationId xmlns:a16="http://schemas.microsoft.com/office/drawing/2014/main" id="{A4DFD888-825A-49D6-85FB-FC4771CCA27F}"/>
              </a:ext>
            </a:extLst>
          </p:cNvPr>
          <p:cNvPicPr>
            <a:picLocks noChangeAspect="1"/>
          </p:cNvPicPr>
          <p:nvPr/>
        </p:nvPicPr>
        <p:blipFill>
          <a:blip r:embed="rId3"/>
          <a:stretch>
            <a:fillRect/>
          </a:stretch>
        </p:blipFill>
        <p:spPr>
          <a:xfrm>
            <a:off x="168963" y="1125943"/>
            <a:ext cx="8806074" cy="5760640"/>
          </a:xfrm>
          <a:prstGeom prst="rect">
            <a:avLst/>
          </a:prstGeom>
        </p:spPr>
      </p:pic>
    </p:spTree>
    <p:extLst>
      <p:ext uri="{BB962C8B-B14F-4D97-AF65-F5344CB8AC3E}">
        <p14:creationId xmlns:p14="http://schemas.microsoft.com/office/powerpoint/2010/main" val="4121994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CF13-621B-44AC-ABB1-F6A5CF8926F5}"/>
              </a:ext>
            </a:extLst>
          </p:cNvPr>
          <p:cNvSpPr>
            <a:spLocks noGrp="1"/>
          </p:cNvSpPr>
          <p:nvPr>
            <p:ph type="title"/>
          </p:nvPr>
        </p:nvSpPr>
        <p:spPr/>
        <p:txBody>
          <a:bodyPr/>
          <a:lstStyle/>
          <a:p>
            <a:r>
              <a:rPr lang="en-US" dirty="0"/>
              <a:t>Functions and Roles Explanations</a:t>
            </a:r>
            <a:endParaRPr lang="en-SE" dirty="0"/>
          </a:p>
        </p:txBody>
      </p:sp>
      <p:sp>
        <p:nvSpPr>
          <p:cNvPr id="3" name="Content Placeholder 2">
            <a:extLst>
              <a:ext uri="{FF2B5EF4-FFF2-40B4-BE49-F238E27FC236}">
                <a16:creationId xmlns:a16="http://schemas.microsoft.com/office/drawing/2014/main" id="{C64CE70C-653B-49AE-9860-0129FE88C01B}"/>
              </a:ext>
            </a:extLst>
          </p:cNvPr>
          <p:cNvSpPr>
            <a:spLocks noGrp="1"/>
          </p:cNvSpPr>
          <p:nvPr>
            <p:ph idx="1"/>
          </p:nvPr>
        </p:nvSpPr>
        <p:spPr/>
        <p:txBody>
          <a:bodyPr>
            <a:normAutofit/>
          </a:bodyPr>
          <a:lstStyle/>
          <a:p>
            <a:r>
              <a:rPr lang="en-US" kern="1200" dirty="0">
                <a:latin typeface="Arial" pitchFamily="-110" charset="0"/>
                <a:ea typeface="ＭＳ Ｐゴシック" pitchFamily="-110" charset="-128"/>
                <a:cs typeface="ＭＳ Ｐゴシック" pitchFamily="-110" charset="-128"/>
              </a:rPr>
              <a:t>Role B has more access rights than Role A. </a:t>
            </a:r>
          </a:p>
          <a:p>
            <a:pPr lvl="1"/>
            <a:r>
              <a:rPr lang="en-US" kern="1200" dirty="0">
                <a:latin typeface="Arial" pitchFamily="-110" charset="0"/>
                <a:ea typeface="ＭＳ Ｐゴシック" pitchFamily="-110" charset="-128"/>
                <a:cs typeface="ＭＳ Ｐゴシック" pitchFamily="-110" charset="-128"/>
              </a:rPr>
              <a:t>Role B has as many or more access rights than role A in three applications and has access rights to a fourth application. </a:t>
            </a:r>
          </a:p>
          <a:p>
            <a:r>
              <a:rPr lang="en-US" kern="1200" dirty="0">
                <a:latin typeface="Arial" pitchFamily="-110" charset="0"/>
                <a:ea typeface="ＭＳ Ｐゴシック" pitchFamily="-110" charset="-128"/>
                <a:cs typeface="ＭＳ Ｐゴシック" pitchFamily="-110" charset="-128"/>
              </a:rPr>
              <a:t>We can define a role hierarchy in which Role B is superior to Role A, making it possible to simplify access rights definitions, as in (c).</a:t>
            </a:r>
            <a:endParaRPr lang="en-SE" dirty="0"/>
          </a:p>
          <a:p>
            <a:endParaRPr lang="en-SE" dirty="0"/>
          </a:p>
        </p:txBody>
      </p:sp>
      <p:sp>
        <p:nvSpPr>
          <p:cNvPr id="4" name="Slide Number Placeholder 3">
            <a:extLst>
              <a:ext uri="{FF2B5EF4-FFF2-40B4-BE49-F238E27FC236}">
                <a16:creationId xmlns:a16="http://schemas.microsoft.com/office/drawing/2014/main" id="{44F26511-EA3C-427A-A555-46553A8086CC}"/>
              </a:ext>
            </a:extLst>
          </p:cNvPr>
          <p:cNvSpPr>
            <a:spLocks noGrp="1"/>
          </p:cNvSpPr>
          <p:nvPr>
            <p:ph type="sldNum" sz="quarter" idx="12"/>
          </p:nvPr>
        </p:nvSpPr>
        <p:spPr/>
        <p:txBody>
          <a:bodyPr/>
          <a:lstStyle/>
          <a:p>
            <a:pPr>
              <a:defRPr/>
            </a:pPr>
            <a:fld id="{F57F456A-00AF-44E6-8D70-638C0D0130FF}" type="slidenum">
              <a:rPr lang="en-US" altLang="zh-CN" smtClean="0"/>
              <a:pPr>
                <a:defRPr/>
              </a:pPr>
              <a:t>36</a:t>
            </a:fld>
            <a:endParaRPr lang="en-US" altLang="zh-CN" dirty="0"/>
          </a:p>
        </p:txBody>
      </p:sp>
    </p:spTree>
    <p:extLst>
      <p:ext uri="{BB962C8B-B14F-4D97-AF65-F5344CB8AC3E}">
        <p14:creationId xmlns:p14="http://schemas.microsoft.com/office/powerpoint/2010/main" val="820514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5224-24AE-4C2C-8FB2-8D3AAE401A95}"/>
              </a:ext>
            </a:extLst>
          </p:cNvPr>
          <p:cNvSpPr>
            <a:spLocks noGrp="1"/>
          </p:cNvSpPr>
          <p:nvPr>
            <p:ph type="title"/>
          </p:nvPr>
        </p:nvSpPr>
        <p:spPr/>
        <p:txBody>
          <a:bodyPr/>
          <a:lstStyle/>
          <a:p>
            <a:r>
              <a:rPr lang="en-US" dirty="0"/>
              <a:t>Access Control Administration</a:t>
            </a:r>
            <a:endParaRPr lang="en-SE" dirty="0"/>
          </a:p>
        </p:txBody>
      </p:sp>
      <p:sp>
        <p:nvSpPr>
          <p:cNvPr id="3" name="Content Placeholder 2">
            <a:extLst>
              <a:ext uri="{FF2B5EF4-FFF2-40B4-BE49-F238E27FC236}">
                <a16:creationId xmlns:a16="http://schemas.microsoft.com/office/drawing/2014/main" id="{32B1A6AA-1F32-4554-B58B-3D48D96E2179}"/>
              </a:ext>
            </a:extLst>
          </p:cNvPr>
          <p:cNvSpPr>
            <a:spLocks noGrp="1"/>
          </p:cNvSpPr>
          <p:nvPr>
            <p:ph idx="1"/>
          </p:nvPr>
        </p:nvSpPr>
        <p:spPr>
          <a:xfrm>
            <a:off x="323528" y="1196753"/>
            <a:ext cx="8568952" cy="1944215"/>
          </a:xfrm>
        </p:spPr>
        <p:txBody>
          <a:bodyPr>
            <a:normAutofit fontScale="47500" lnSpcReduction="20000"/>
          </a:bodyPr>
          <a:lstStyle/>
          <a:p>
            <a:r>
              <a:rPr lang="en-US" dirty="0"/>
              <a:t>Each user may be statically assigned 1-4 roles by the HR Department, and selects a given role for use in invoking a particular application.</a:t>
            </a:r>
          </a:p>
          <a:p>
            <a:r>
              <a:rPr lang="en-US" kern="1200" dirty="0">
                <a:latin typeface="Arial" pitchFamily="-110" charset="0"/>
                <a:ea typeface="ＭＳ Ｐゴシック" pitchFamily="-110" charset="-128"/>
                <a:cs typeface="ＭＳ Ｐゴシック" pitchFamily="-110" charset="-128"/>
              </a:rPr>
              <a:t>The user/role information is provided to the Authorization Administration, which creates a security profile for each user that associates the User ID and role with a set of access rights. </a:t>
            </a:r>
          </a:p>
          <a:p>
            <a:r>
              <a:rPr lang="en-US" kern="1200" dirty="0">
                <a:latin typeface="Arial" pitchFamily="-110" charset="0"/>
                <a:ea typeface="ＭＳ Ｐゴシック" pitchFamily="-110" charset="-128"/>
                <a:cs typeface="ＭＳ Ｐゴシック" pitchFamily="-110" charset="-128"/>
              </a:rPr>
              <a:t>When a user invokes an application, the application consults the security profile for that user to determine what subset of the application’s access rights are in force for this user in this role.</a:t>
            </a:r>
            <a:endParaRPr lang="en-SE" dirty="0"/>
          </a:p>
        </p:txBody>
      </p:sp>
      <p:sp>
        <p:nvSpPr>
          <p:cNvPr id="4" name="Slide Number Placeholder 3">
            <a:extLst>
              <a:ext uri="{FF2B5EF4-FFF2-40B4-BE49-F238E27FC236}">
                <a16:creationId xmlns:a16="http://schemas.microsoft.com/office/drawing/2014/main" id="{5A441E37-B10E-47AF-98D4-F5FEC3F57073}"/>
              </a:ext>
            </a:extLst>
          </p:cNvPr>
          <p:cNvSpPr>
            <a:spLocks noGrp="1"/>
          </p:cNvSpPr>
          <p:nvPr>
            <p:ph type="sldNum" sz="quarter" idx="12"/>
          </p:nvPr>
        </p:nvSpPr>
        <p:spPr/>
        <p:txBody>
          <a:bodyPr/>
          <a:lstStyle/>
          <a:p>
            <a:pPr>
              <a:defRPr/>
            </a:pPr>
            <a:fld id="{F57F456A-00AF-44E6-8D70-638C0D0130FF}" type="slidenum">
              <a:rPr lang="en-US" altLang="zh-CN" smtClean="0"/>
              <a:pPr>
                <a:defRPr/>
              </a:pPr>
              <a:t>37</a:t>
            </a:fld>
            <a:endParaRPr lang="en-US" altLang="zh-CN" dirty="0"/>
          </a:p>
        </p:txBody>
      </p:sp>
      <p:pic>
        <p:nvPicPr>
          <p:cNvPr id="5" name="Picture 4">
            <a:extLst>
              <a:ext uri="{FF2B5EF4-FFF2-40B4-BE49-F238E27FC236}">
                <a16:creationId xmlns:a16="http://schemas.microsoft.com/office/drawing/2014/main" id="{200EF917-980C-4E07-B902-753729C7CBFA}"/>
              </a:ext>
            </a:extLst>
          </p:cNvPr>
          <p:cNvPicPr>
            <a:picLocks noChangeAspect="1"/>
          </p:cNvPicPr>
          <p:nvPr/>
        </p:nvPicPr>
        <p:blipFill>
          <a:blip r:embed="rId3"/>
          <a:stretch>
            <a:fillRect/>
          </a:stretch>
        </p:blipFill>
        <p:spPr>
          <a:xfrm>
            <a:off x="2123728" y="3004348"/>
            <a:ext cx="5269176" cy="3817667"/>
          </a:xfrm>
          <a:prstGeom prst="rect">
            <a:avLst/>
          </a:prstGeom>
        </p:spPr>
      </p:pic>
    </p:spTree>
    <p:extLst>
      <p:ext uri="{BB962C8B-B14F-4D97-AF65-F5344CB8AC3E}">
        <p14:creationId xmlns:p14="http://schemas.microsoft.com/office/powerpoint/2010/main" val="53466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C3CE-696B-4284-8CD3-7FC6942F2608}"/>
              </a:ext>
            </a:extLst>
          </p:cNvPr>
          <p:cNvSpPr>
            <a:spLocks noGrp="1"/>
          </p:cNvSpPr>
          <p:nvPr>
            <p:ph type="title"/>
          </p:nvPr>
        </p:nvSpPr>
        <p:spPr/>
        <p:txBody>
          <a:bodyPr/>
          <a:lstStyle/>
          <a:p>
            <a:r>
              <a:rPr lang="en-US" dirty="0"/>
              <a:t> Access Control Policies</a:t>
            </a:r>
            <a:endParaRPr lang="en-SE" dirty="0"/>
          </a:p>
        </p:txBody>
      </p:sp>
      <p:sp>
        <p:nvSpPr>
          <p:cNvPr id="3" name="Content Placeholder 2">
            <a:extLst>
              <a:ext uri="{FF2B5EF4-FFF2-40B4-BE49-F238E27FC236}">
                <a16:creationId xmlns:a16="http://schemas.microsoft.com/office/drawing/2014/main" id="{ED95A649-EA73-4943-AFF3-BB9A9490CD0B}"/>
              </a:ext>
            </a:extLst>
          </p:cNvPr>
          <p:cNvSpPr>
            <a:spLocks noGrp="1"/>
          </p:cNvSpPr>
          <p:nvPr>
            <p:ph idx="1"/>
          </p:nvPr>
        </p:nvSpPr>
        <p:spPr/>
        <p:txBody>
          <a:bodyPr>
            <a:normAutofit fontScale="70000" lnSpcReduction="20000"/>
          </a:bodyPr>
          <a:lstStyle/>
          <a:p>
            <a:r>
              <a:rPr lang="en-US" dirty="0"/>
              <a:t>Discretionary Access Control (DAC)</a:t>
            </a:r>
          </a:p>
          <a:p>
            <a:pPr lvl="1"/>
            <a:r>
              <a:rPr lang="en-US" dirty="0"/>
              <a:t>Controls access based on the identity of the requestor and on access rules (authorizations) stating what requestors are (or are not) allowed to do</a:t>
            </a:r>
          </a:p>
          <a:p>
            <a:pPr lvl="1"/>
            <a:r>
              <a:rPr lang="en-US" dirty="0"/>
              <a:t>A user may grant access rights to another user</a:t>
            </a:r>
          </a:p>
          <a:p>
            <a:r>
              <a:rPr lang="en-US" dirty="0"/>
              <a:t>Mandatory Access Control (MAC)</a:t>
            </a:r>
          </a:p>
          <a:p>
            <a:pPr lvl="1"/>
            <a:r>
              <a:rPr lang="en-US" dirty="0"/>
              <a:t>Controls access based on comparing security labels with security clearances </a:t>
            </a:r>
          </a:p>
          <a:p>
            <a:pPr lvl="1"/>
            <a:r>
              <a:rPr lang="en-US" dirty="0"/>
              <a:t>A user may not grant access rights to another user</a:t>
            </a:r>
          </a:p>
          <a:p>
            <a:r>
              <a:rPr lang="en-US" dirty="0"/>
              <a:t>Role-Based Access Control (RBAC)</a:t>
            </a:r>
          </a:p>
          <a:p>
            <a:pPr lvl="1"/>
            <a:r>
              <a:rPr lang="en-US" dirty="0"/>
              <a:t>Controls access based on the roles that users have within the system and on rules stating what accesses are allowed to users in given roles</a:t>
            </a:r>
          </a:p>
          <a:p>
            <a:r>
              <a:rPr lang="en-US" dirty="0"/>
              <a:t>Attribute-Based Access Control (ABAC)</a:t>
            </a:r>
          </a:p>
          <a:p>
            <a:pPr lvl="1"/>
            <a:r>
              <a:rPr lang="en-US" dirty="0"/>
              <a:t>Controls access based on attributes of the user, the resource to be accessed, and current environmental conditions</a:t>
            </a:r>
          </a:p>
          <a:p>
            <a:endParaRPr lang="en-US" dirty="0"/>
          </a:p>
          <a:p>
            <a:endParaRPr lang="en-SE" dirty="0"/>
          </a:p>
        </p:txBody>
      </p:sp>
      <p:sp>
        <p:nvSpPr>
          <p:cNvPr id="4" name="Slide Number Placeholder 3">
            <a:extLst>
              <a:ext uri="{FF2B5EF4-FFF2-40B4-BE49-F238E27FC236}">
                <a16:creationId xmlns:a16="http://schemas.microsoft.com/office/drawing/2014/main" id="{92B416C5-62CE-4419-97C2-63AE007F4C9D}"/>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387655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D4A9-61CC-437E-9FE6-CF0048FA72B0}"/>
              </a:ext>
            </a:extLst>
          </p:cNvPr>
          <p:cNvSpPr>
            <a:spLocks noGrp="1"/>
          </p:cNvSpPr>
          <p:nvPr>
            <p:ph type="title"/>
          </p:nvPr>
        </p:nvSpPr>
        <p:spPr/>
        <p:txBody>
          <a:bodyPr/>
          <a:lstStyle/>
          <a:p>
            <a:r>
              <a:rPr lang="en-US" dirty="0"/>
              <a:t>Subjects, Objects, and Access Rights</a:t>
            </a:r>
            <a:endParaRPr lang="en-SE" dirty="0"/>
          </a:p>
        </p:txBody>
      </p:sp>
      <p:sp>
        <p:nvSpPr>
          <p:cNvPr id="3" name="Content Placeholder 2">
            <a:extLst>
              <a:ext uri="{FF2B5EF4-FFF2-40B4-BE49-F238E27FC236}">
                <a16:creationId xmlns:a16="http://schemas.microsoft.com/office/drawing/2014/main" id="{8A636FD9-AB69-4B68-858C-507CC111B5DC}"/>
              </a:ext>
            </a:extLst>
          </p:cNvPr>
          <p:cNvSpPr>
            <a:spLocks noGrp="1"/>
          </p:cNvSpPr>
          <p:nvPr>
            <p:ph idx="1"/>
          </p:nvPr>
        </p:nvSpPr>
        <p:spPr/>
        <p:txBody>
          <a:bodyPr>
            <a:normAutofit fontScale="85000" lnSpcReduction="10000"/>
          </a:bodyPr>
          <a:lstStyle/>
          <a:p>
            <a:r>
              <a:rPr lang="en-US" dirty="0"/>
              <a:t>Subject</a:t>
            </a:r>
          </a:p>
          <a:p>
            <a:pPr lvl="1"/>
            <a:r>
              <a:rPr lang="en-US" dirty="0"/>
              <a:t>An entity capable of accessing objects</a:t>
            </a:r>
          </a:p>
          <a:p>
            <a:pPr lvl="1"/>
            <a:r>
              <a:rPr lang="en-US" dirty="0"/>
              <a:t>Three classes: Owner, Group, World </a:t>
            </a:r>
          </a:p>
          <a:p>
            <a:r>
              <a:rPr lang="en-US" dirty="0"/>
              <a:t>Object</a:t>
            </a:r>
          </a:p>
          <a:p>
            <a:pPr lvl="1"/>
            <a:r>
              <a:rPr lang="en-US" dirty="0"/>
              <a:t>A resource to which access is controlled</a:t>
            </a:r>
          </a:p>
          <a:p>
            <a:pPr lvl="1"/>
            <a:r>
              <a:rPr lang="en-US" dirty="0"/>
              <a:t>Entity used to contain and/or receive information</a:t>
            </a:r>
          </a:p>
          <a:p>
            <a:r>
              <a:rPr lang="en-US" dirty="0"/>
              <a:t>Access right</a:t>
            </a:r>
          </a:p>
          <a:p>
            <a:pPr lvl="1"/>
            <a:r>
              <a:rPr lang="en-US" dirty="0"/>
              <a:t>The way in which a subject may access an object</a:t>
            </a:r>
          </a:p>
          <a:p>
            <a:pPr lvl="1"/>
            <a:r>
              <a:rPr lang="en-US" dirty="0"/>
              <a:t>Could include: Read, Write, Execute, Delete, Create, Search </a:t>
            </a:r>
          </a:p>
          <a:p>
            <a:endParaRPr lang="en-SE" dirty="0"/>
          </a:p>
        </p:txBody>
      </p:sp>
      <p:sp>
        <p:nvSpPr>
          <p:cNvPr id="4" name="Slide Number Placeholder 3">
            <a:extLst>
              <a:ext uri="{FF2B5EF4-FFF2-40B4-BE49-F238E27FC236}">
                <a16:creationId xmlns:a16="http://schemas.microsoft.com/office/drawing/2014/main" id="{ED0A1A5D-D036-4128-9233-54A862D5CC9D}"/>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1556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solidFill>
                  <a:srgbClr val="C00000"/>
                </a:solidFill>
              </a:rPr>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181314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8C08-A76C-4023-8B7A-DD7111667CC1}"/>
              </a:ext>
            </a:extLst>
          </p:cNvPr>
          <p:cNvSpPr>
            <a:spLocks noGrp="1"/>
          </p:cNvSpPr>
          <p:nvPr>
            <p:ph type="title"/>
          </p:nvPr>
        </p:nvSpPr>
        <p:spPr/>
        <p:txBody>
          <a:bodyPr/>
          <a:lstStyle/>
          <a:p>
            <a:r>
              <a:rPr lang="en-US" dirty="0"/>
              <a:t>Discretionary Access Control (DAC) </a:t>
            </a:r>
            <a:endParaRPr lang="en-SE" dirty="0"/>
          </a:p>
        </p:txBody>
      </p:sp>
      <p:sp>
        <p:nvSpPr>
          <p:cNvPr id="3" name="Content Placeholder 2">
            <a:extLst>
              <a:ext uri="{FF2B5EF4-FFF2-40B4-BE49-F238E27FC236}">
                <a16:creationId xmlns:a16="http://schemas.microsoft.com/office/drawing/2014/main" id="{13F4D8E4-C8FE-43F9-904C-63E9B38DC4D9}"/>
              </a:ext>
            </a:extLst>
          </p:cNvPr>
          <p:cNvSpPr>
            <a:spLocks noGrp="1"/>
          </p:cNvSpPr>
          <p:nvPr>
            <p:ph idx="1"/>
          </p:nvPr>
        </p:nvSpPr>
        <p:spPr>
          <a:xfrm>
            <a:off x="323528" y="1196753"/>
            <a:ext cx="8568952" cy="2442430"/>
          </a:xfrm>
        </p:spPr>
        <p:txBody>
          <a:bodyPr>
            <a:normAutofit fontScale="92500" lnSpcReduction="20000"/>
          </a:bodyPr>
          <a:lstStyle/>
          <a:p>
            <a:r>
              <a:rPr lang="en-US" dirty="0"/>
              <a:t>A user may enable another user to access some resource</a:t>
            </a:r>
          </a:p>
          <a:p>
            <a:r>
              <a:rPr lang="en-US" dirty="0"/>
              <a:t>The Access Control Matrix</a:t>
            </a:r>
          </a:p>
          <a:p>
            <a:pPr lvl="1"/>
            <a:r>
              <a:rPr lang="en-US" dirty="0"/>
              <a:t>Each entry indicates the access rights of a subject for an object</a:t>
            </a:r>
          </a:p>
          <a:p>
            <a:endParaRPr lang="en-SE" dirty="0"/>
          </a:p>
        </p:txBody>
      </p:sp>
      <p:sp>
        <p:nvSpPr>
          <p:cNvPr id="4" name="Slide Number Placeholder 3">
            <a:extLst>
              <a:ext uri="{FF2B5EF4-FFF2-40B4-BE49-F238E27FC236}">
                <a16:creationId xmlns:a16="http://schemas.microsoft.com/office/drawing/2014/main" id="{538D16F6-F168-43BE-83CA-FA20AD0C64DA}"/>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pic>
        <p:nvPicPr>
          <p:cNvPr id="5" name="图片 4">
            <a:extLst>
              <a:ext uri="{FF2B5EF4-FFF2-40B4-BE49-F238E27FC236}">
                <a16:creationId xmlns:a16="http://schemas.microsoft.com/office/drawing/2014/main" id="{76D55D41-4749-4AD5-8CBA-406EBAA3C2CF}"/>
              </a:ext>
            </a:extLst>
          </p:cNvPr>
          <p:cNvPicPr>
            <a:picLocks noChangeAspect="1"/>
          </p:cNvPicPr>
          <p:nvPr/>
        </p:nvPicPr>
        <p:blipFill>
          <a:blip r:embed="rId3"/>
          <a:stretch>
            <a:fillRect/>
          </a:stretch>
        </p:blipFill>
        <p:spPr>
          <a:xfrm>
            <a:off x="1536371" y="3639183"/>
            <a:ext cx="6071257" cy="2932435"/>
          </a:xfrm>
          <a:prstGeom prst="rect">
            <a:avLst/>
          </a:prstGeom>
        </p:spPr>
      </p:pic>
    </p:spTree>
    <p:extLst>
      <p:ext uri="{BB962C8B-B14F-4D97-AF65-F5344CB8AC3E}">
        <p14:creationId xmlns:p14="http://schemas.microsoft.com/office/powerpoint/2010/main" val="113957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6AA6-2615-4A27-A37D-78CDE96EF7CE}"/>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56BD555C-CD41-4570-8ABB-05A775C43F00}"/>
              </a:ext>
            </a:extLst>
          </p:cNvPr>
          <p:cNvSpPr>
            <a:spLocks noGrp="1"/>
          </p:cNvSpPr>
          <p:nvPr>
            <p:ph idx="1"/>
          </p:nvPr>
        </p:nvSpPr>
        <p:spPr>
          <a:xfrm>
            <a:off x="323528" y="332657"/>
            <a:ext cx="8568952" cy="1508418"/>
          </a:xfrm>
        </p:spPr>
        <p:txBody>
          <a:bodyPr>
            <a:normAutofit fontScale="85000" lnSpcReduction="10000"/>
          </a:bodyPr>
          <a:lstStyle/>
          <a:p>
            <a:r>
              <a:rPr lang="en-US" dirty="0"/>
              <a:t>An access matrix is usually sparse and is implemented by decomposition in one of two ways: access control list, or capability list. </a:t>
            </a:r>
            <a:endParaRPr lang="en-SE" dirty="0"/>
          </a:p>
        </p:txBody>
      </p:sp>
      <p:sp>
        <p:nvSpPr>
          <p:cNvPr id="4" name="Slide Number Placeholder 3">
            <a:extLst>
              <a:ext uri="{FF2B5EF4-FFF2-40B4-BE49-F238E27FC236}">
                <a16:creationId xmlns:a16="http://schemas.microsoft.com/office/drawing/2014/main" id="{39ED0007-22A7-4035-BE2E-47A4D354CC87}"/>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pic>
        <p:nvPicPr>
          <p:cNvPr id="6" name="Picture 5" descr="f2.pdf">
            <a:extLst>
              <a:ext uri="{FF2B5EF4-FFF2-40B4-BE49-F238E27FC236}">
                <a16:creationId xmlns:a16="http://schemas.microsoft.com/office/drawing/2014/main" id="{E4BA25FE-0789-420F-B4F4-F81A700D93AD}"/>
              </a:ext>
            </a:extLst>
          </p:cNvPr>
          <p:cNvPicPr>
            <a:picLocks noChangeAspect="1"/>
          </p:cNvPicPr>
          <p:nvPr/>
        </p:nvPicPr>
        <p:blipFill rotWithShape="1">
          <a:blip r:embed="rId3">
            <a:extLst>
              <a:ext uri="{28A0092B-C50C-407E-A947-70E740481C1C}">
                <a14:useLocalDpi xmlns:a14="http://schemas.microsoft.com/office/drawing/2010/main" val="0"/>
              </a:ext>
            </a:extLst>
          </a:blip>
          <a:srcRect l="16615" t="36204" r="16045"/>
          <a:stretch/>
        </p:blipFill>
        <p:spPr>
          <a:xfrm>
            <a:off x="1082434" y="1597662"/>
            <a:ext cx="7089966" cy="5190259"/>
          </a:xfrm>
          <a:prstGeom prst="rect">
            <a:avLst/>
          </a:prstGeom>
          <a:solidFill>
            <a:sysClr val="window" lastClr="FFFFFF"/>
          </a:solidFill>
        </p:spPr>
      </p:pic>
    </p:spTree>
    <p:extLst>
      <p:ext uri="{BB962C8B-B14F-4D97-AF65-F5344CB8AC3E}">
        <p14:creationId xmlns:p14="http://schemas.microsoft.com/office/powerpoint/2010/main" val="317386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00608" y="44624"/>
            <a:ext cx="8030339" cy="6957392"/>
          </a:xfrm>
          <a:prstGeom prst="rect">
            <a:avLst/>
          </a:prstGeom>
        </p:spPr>
      </p:pic>
      <p:sp>
        <p:nvSpPr>
          <p:cNvPr id="5" name="Title 4">
            <a:extLst>
              <a:ext uri="{FF2B5EF4-FFF2-40B4-BE49-F238E27FC236}">
                <a16:creationId xmlns:a16="http://schemas.microsoft.com/office/drawing/2014/main" id="{8D7CAD94-AD70-4E5B-A535-6F6400862638}"/>
              </a:ext>
            </a:extLst>
          </p:cNvPr>
          <p:cNvSpPr>
            <a:spLocks noGrp="1"/>
          </p:cNvSpPr>
          <p:nvPr>
            <p:ph type="title"/>
          </p:nvPr>
        </p:nvSpPr>
        <p:spPr/>
        <p:txBody>
          <a:bodyPr/>
          <a:lstStyle/>
          <a:p>
            <a:endParaRPr lang="en-SE" dirty="0"/>
          </a:p>
        </p:txBody>
      </p:sp>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7" name="Content Placeholder 2">
            <a:extLst>
              <a:ext uri="{FF2B5EF4-FFF2-40B4-BE49-F238E27FC236}">
                <a16:creationId xmlns:a16="http://schemas.microsoft.com/office/drawing/2014/main" id="{F2F9884D-F3F3-460A-AB96-2F84079EEE55}"/>
              </a:ext>
            </a:extLst>
          </p:cNvPr>
          <p:cNvSpPr>
            <a:spLocks noGrp="1"/>
          </p:cNvSpPr>
          <p:nvPr>
            <p:ph idx="1"/>
          </p:nvPr>
        </p:nvSpPr>
        <p:spPr>
          <a:xfrm>
            <a:off x="6300192" y="1988839"/>
            <a:ext cx="2592288" cy="4464497"/>
          </a:xfrm>
        </p:spPr>
        <p:txBody>
          <a:bodyPr>
            <a:normAutofit/>
          </a:bodyPr>
          <a:lstStyle/>
          <a:p>
            <a:pPr marL="0" indent="0">
              <a:buNone/>
            </a:pPr>
            <a:r>
              <a:rPr lang="en-US" sz="2800" dirty="0"/>
              <a:t>An Authorization Table may be used when the access matrix is not sparse </a:t>
            </a:r>
          </a:p>
        </p:txBody>
      </p:sp>
    </p:spTree>
  </p:cSld>
  <p:clrMapOvr>
    <a:masterClrMapping/>
  </p:clrMapOvr>
  <p:transition spd="med">
    <p:pull dir="ld"/>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48046</TotalTime>
  <Words>10173</Words>
  <Application>Microsoft Office PowerPoint</Application>
  <PresentationFormat>On-screen Show (4:3)</PresentationFormat>
  <Paragraphs>863</Paragraphs>
  <Slides>37</Slides>
  <Notes>28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3" baseType="lpstr">
      <vt:lpstr>Arial</vt:lpstr>
      <vt:lpstr>Courier New</vt:lpstr>
      <vt:lpstr>Palatino Linotype</vt:lpstr>
      <vt:lpstr>Times New Roman</vt:lpstr>
      <vt:lpstr>1_Default Design</vt:lpstr>
      <vt:lpstr>Document</vt:lpstr>
      <vt:lpstr>CH04 Access Control</vt:lpstr>
      <vt:lpstr>Outline</vt:lpstr>
      <vt:lpstr>Authentication and Access Control</vt:lpstr>
      <vt:lpstr> Access Control Policies</vt:lpstr>
      <vt:lpstr>Subjects, Objects, and Access Rights</vt:lpstr>
      <vt:lpstr>Outline</vt:lpstr>
      <vt:lpstr>Discretionary Access Control (DAC) </vt:lpstr>
      <vt:lpstr>PowerPoint Presentation</vt:lpstr>
      <vt:lpstr>PowerPoint Presentation</vt:lpstr>
      <vt:lpstr>Extended Access Control Matrix</vt:lpstr>
      <vt:lpstr>Architecture of Access Control</vt:lpstr>
      <vt:lpstr>PowerPoint Presentation</vt:lpstr>
      <vt:lpstr>Table 4.2 Explanations</vt:lpstr>
      <vt:lpstr>DAC Quiz</vt:lpstr>
      <vt:lpstr>DAC Example: UNIX File Access Control</vt:lpstr>
      <vt:lpstr>UNIX File Permission Bits</vt:lpstr>
      <vt:lpstr>Drawbacks of Permission Bits</vt:lpstr>
      <vt:lpstr> Access Control Lists (ACLs) in UNIX</vt:lpstr>
      <vt:lpstr>Outline</vt:lpstr>
      <vt:lpstr>PowerPoint Presentation</vt:lpstr>
      <vt:lpstr>PowerPoint Presentation</vt:lpstr>
      <vt:lpstr>RBAC Models</vt:lpstr>
      <vt:lpstr>Fig. 4.8(b) Explanations</vt:lpstr>
      <vt:lpstr>Example of Role Hierarchy</vt:lpstr>
      <vt:lpstr>Constraints</vt:lpstr>
      <vt:lpstr>Outline</vt:lpstr>
      <vt:lpstr>Attribute-Based Access Control (ABAC)</vt:lpstr>
      <vt:lpstr>ABAC Model: Attributes</vt:lpstr>
      <vt:lpstr>ABAC</vt:lpstr>
      <vt:lpstr>ABAC Scenario</vt:lpstr>
      <vt:lpstr>ABAC Policies</vt:lpstr>
      <vt:lpstr>RBAC vs ABAC</vt:lpstr>
      <vt:lpstr>Outline</vt:lpstr>
      <vt:lpstr>Case Study: RBAC System For A Bank</vt:lpstr>
      <vt:lpstr>Functions and Roles</vt:lpstr>
      <vt:lpstr>Functions and Roles Explanations</vt:lpstr>
      <vt:lpstr>Access Control Administration</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429</cp:revision>
  <dcterms:created xsi:type="dcterms:W3CDTF">2014-08-18T03:27:50Z</dcterms:created>
  <dcterms:modified xsi:type="dcterms:W3CDTF">2020-04-26T07:51:34Z</dcterms:modified>
</cp:coreProperties>
</file>