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9"/>
  </p:notesMasterIdLst>
  <p:handoutMasterIdLst>
    <p:handoutMasterId r:id="rId40"/>
  </p:handoutMasterIdLst>
  <p:sldIdLst>
    <p:sldId id="384" r:id="rId2"/>
    <p:sldId id="522" r:id="rId3"/>
    <p:sldId id="363" r:id="rId4"/>
    <p:sldId id="508" r:id="rId5"/>
    <p:sldId id="509" r:id="rId6"/>
    <p:sldId id="366" r:id="rId7"/>
    <p:sldId id="367" r:id="rId8"/>
    <p:sldId id="507" r:id="rId9"/>
    <p:sldId id="523" r:id="rId10"/>
    <p:sldId id="511" r:id="rId11"/>
    <p:sldId id="528" r:id="rId12"/>
    <p:sldId id="530" r:id="rId13"/>
    <p:sldId id="532" r:id="rId14"/>
    <p:sldId id="533" r:id="rId15"/>
    <p:sldId id="504" r:id="rId16"/>
    <p:sldId id="415" r:id="rId17"/>
    <p:sldId id="525" r:id="rId18"/>
    <p:sldId id="512" r:id="rId19"/>
    <p:sldId id="369" r:id="rId20"/>
    <p:sldId id="520" r:id="rId21"/>
    <p:sldId id="519" r:id="rId22"/>
    <p:sldId id="435" r:id="rId23"/>
    <p:sldId id="521" r:id="rId24"/>
    <p:sldId id="513" r:id="rId25"/>
    <p:sldId id="524" r:id="rId26"/>
    <p:sldId id="372" r:id="rId27"/>
    <p:sldId id="434" r:id="rId28"/>
    <p:sldId id="373" r:id="rId29"/>
    <p:sldId id="424" r:id="rId30"/>
    <p:sldId id="505" r:id="rId31"/>
    <p:sldId id="514" r:id="rId32"/>
    <p:sldId id="526" r:id="rId33"/>
    <p:sldId id="515" r:id="rId34"/>
    <p:sldId id="383" r:id="rId35"/>
    <p:sldId id="516" r:id="rId36"/>
    <p:sldId id="517" r:id="rId37"/>
    <p:sldId id="518" r:id="rId3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522"/>
            <p14:sldId id="363"/>
            <p14:sldId id="508"/>
            <p14:sldId id="509"/>
            <p14:sldId id="366"/>
            <p14:sldId id="367"/>
            <p14:sldId id="507"/>
            <p14:sldId id="523"/>
            <p14:sldId id="511"/>
            <p14:sldId id="528"/>
            <p14:sldId id="530"/>
            <p14:sldId id="532"/>
            <p14:sldId id="533"/>
            <p14:sldId id="504"/>
            <p14:sldId id="415"/>
            <p14:sldId id="525"/>
            <p14:sldId id="512"/>
            <p14:sldId id="369"/>
            <p14:sldId id="520"/>
            <p14:sldId id="519"/>
            <p14:sldId id="435"/>
            <p14:sldId id="521"/>
            <p14:sldId id="513"/>
            <p14:sldId id="524"/>
            <p14:sldId id="372"/>
            <p14:sldId id="434"/>
            <p14:sldId id="373"/>
            <p14:sldId id="424"/>
            <p14:sldId id="505"/>
            <p14:sldId id="514"/>
            <p14:sldId id="526"/>
            <p14:sldId id="515"/>
            <p14:sldId id="383"/>
            <p14:sldId id="516"/>
            <p14:sldId id="517"/>
            <p14:sldId id="51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83110" autoAdjust="0"/>
  </p:normalViewPr>
  <p:slideViewPr>
    <p:cSldViewPr>
      <p:cViewPr varScale="1">
        <p:scale>
          <a:sx n="108" d="100"/>
          <a:sy n="108" d="100"/>
        </p:scale>
        <p:origin x="15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4/26/2020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are so prevalent, damaging, and varied both by attack avenue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type, a single countermeasure is insufficient. Rather an integrated set of techniques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necessary. In this section, we provide a brief overview of the types of countermeasures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are in use or being researched, using the classification in [SHAR13].</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countermeasures can be classified into three types: defensive coding, detection,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run-time prevention.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Many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succeed because developers have used insecure coding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practices. Thus, defensive coding is an effective way to dramatically reduce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from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Examples of defensive coding  include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Manual defensive coding practices:  A common vulnerability exploited by</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is insufficient input validation. The straightforward solution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eliminating these vulnerabilities is to apply suitable defensive coding practices.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example is input type checking, to check that inputs that are supposed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numeric contain no characters other than digits. This type of technique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avoid attacks based on forcing errors in the database management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type of coding practice is one that performs pattern matching to try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distinguish normal input from abnormal input.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Parameterized query insertion:  This approach attempts to prevent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allowing the application developer to more accurately specify the structure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an SQL query, and pass the value parameters to it separately such that any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unsanitary user input is not allowed to modify the query structure.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SQL DOM:  SQL DOM is a set of classes that enables automated data type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validation and escaping [MCCL05]. This approach uses encapsulation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database queries to provide a safe and reliable way to access databases.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changes the query-building process from an unregulated one that uses string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concatenation to a systematic one that uses a type-checked API. Within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API, developers are able to systematically apply coding best practices such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input filtering and rigorous type checking of user input.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variety of detection  methods have been developed, including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Signature based:  This technique attempts to match specific attack patterns.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an approach must be constantly updated and may not work against self-modifying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Anomaly based:  This approach attempts to define normal behavior and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 behavior patterns outside the normal range. A number of approaches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have been used. In general terms, there is a training phase, in which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learns the range of normal behavior, followed by the actual detection phase.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Code analysis:  Code analysis techniques involve the use of a test suite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vulnerabilities. The test suite is designed to generate a wide range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and assess the response of the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Finally, a number of run-time prevention  techniques have been developed as</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countermeasures. These techniques check queries at runtime to see if they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conform to a model of expected queries. Various automated tools are available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purpose [CHAN12, SHAR13].</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16</a:t>
            </a:fld>
            <a:endParaRPr lang="en-AU"/>
          </a:p>
        </p:txBody>
      </p:sp>
    </p:spTree>
    <p:extLst>
      <p:ext uri="{BB962C8B-B14F-4D97-AF65-F5344CB8AC3E}">
        <p14:creationId xmlns:p14="http://schemas.microsoft.com/office/powerpoint/2010/main" val="3279846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2350698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pitchFamily="-109" charset="0"/>
                <a:ea typeface="ＭＳ Ｐゴシック" pitchFamily="-109" charset="-128"/>
                <a:cs typeface="ＭＳ Ｐゴシック" pitchFamily="-109" charset="-128"/>
              </a:rPr>
              <a:t>Commercial and open-source DBMSs typically provide an access control capability</a:t>
            </a:r>
          </a:p>
          <a:p>
            <a:pPr eaLnBrk="1" hangingPunct="1"/>
            <a:r>
              <a:rPr lang="en-US" b="0" dirty="0">
                <a:latin typeface="Arial" pitchFamily="-109" charset="0"/>
                <a:ea typeface="ＭＳ Ｐゴシック" pitchFamily="-109" charset="-128"/>
                <a:cs typeface="ＭＳ Ｐゴシック" pitchFamily="-109" charset="-128"/>
              </a:rPr>
              <a:t>for the database. The DBMS operates on the assumption that the computer system</a:t>
            </a:r>
          </a:p>
          <a:p>
            <a:pPr eaLnBrk="1" hangingPunct="1"/>
            <a:r>
              <a:rPr lang="en-US" b="0" dirty="0">
                <a:latin typeface="Arial" pitchFamily="-109" charset="0"/>
                <a:ea typeface="ＭＳ Ｐゴシック" pitchFamily="-109" charset="-128"/>
                <a:cs typeface="ＭＳ Ｐゴシック" pitchFamily="-109" charset="-128"/>
              </a:rPr>
              <a:t>has authenticated each user. As an additional line of defense, the computer system</a:t>
            </a:r>
          </a:p>
          <a:p>
            <a:pPr eaLnBrk="1" hangingPunct="1"/>
            <a:r>
              <a:rPr lang="en-US" b="0" dirty="0">
                <a:latin typeface="Arial" pitchFamily="-109" charset="0"/>
                <a:ea typeface="ＭＳ Ｐゴシック" pitchFamily="-109" charset="-128"/>
                <a:cs typeface="ＭＳ Ｐゴシック" pitchFamily="-109" charset="-128"/>
              </a:rPr>
              <a:t>may use the overall access control system described in Chapter 4 to determine</a:t>
            </a:r>
          </a:p>
          <a:p>
            <a:pPr eaLnBrk="1" hangingPunct="1"/>
            <a:r>
              <a:rPr lang="en-US" b="0" dirty="0">
                <a:latin typeface="Arial" pitchFamily="-109" charset="0"/>
                <a:ea typeface="ＭＳ Ｐゴシック" pitchFamily="-109" charset="-128"/>
                <a:cs typeface="ＭＳ Ｐゴシック" pitchFamily="-109" charset="-128"/>
              </a:rPr>
              <a:t>whether a user may have access to the database as a whole. For users who are</a:t>
            </a:r>
          </a:p>
          <a:p>
            <a:pPr eaLnBrk="1" hangingPunct="1"/>
            <a:r>
              <a:rPr lang="en-US" b="0" dirty="0">
                <a:latin typeface="Arial" pitchFamily="-109" charset="0"/>
                <a:ea typeface="ＭＳ Ｐゴシック" pitchFamily="-109" charset="-128"/>
                <a:cs typeface="ＭＳ Ｐゴシック" pitchFamily="-109" charset="-128"/>
              </a:rPr>
              <a:t>authenticated and granted access to the database, a database access control system</a:t>
            </a:r>
          </a:p>
          <a:p>
            <a:pPr eaLnBrk="1" hangingPunct="1"/>
            <a:r>
              <a:rPr lang="en-US" b="0" dirty="0">
                <a:latin typeface="Arial" pitchFamily="-109" charset="0"/>
                <a:ea typeface="ＭＳ Ｐゴシック" pitchFamily="-109" charset="-128"/>
                <a:cs typeface="ＭＳ Ｐゴシック" pitchFamily="-109" charset="-128"/>
              </a:rPr>
              <a:t>provides a specific capability that controls access to portions of the database.</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Commercial and open-source DBMSs provide discretionary or role-based</a:t>
            </a:r>
          </a:p>
          <a:p>
            <a:pPr eaLnBrk="1" hangingPunct="1"/>
            <a:r>
              <a:rPr lang="en-US" b="0" dirty="0">
                <a:latin typeface="Arial" pitchFamily="-109" charset="0"/>
                <a:ea typeface="ＭＳ Ｐゴシック" pitchFamily="-109" charset="-128"/>
                <a:cs typeface="ＭＳ Ｐゴシック" pitchFamily="-109" charset="-128"/>
              </a:rPr>
              <a:t>access control. We defer a discussion of mandatory access control considerations</a:t>
            </a:r>
          </a:p>
          <a:p>
            <a:r>
              <a:rPr lang="en-US" b="0" dirty="0">
                <a:latin typeface="Arial" pitchFamily="-109" charset="0"/>
                <a:ea typeface="ＭＳ Ｐゴシック" pitchFamily="-109" charset="-128"/>
                <a:cs typeface="ＭＳ Ｐゴシック" pitchFamily="-109" charset="-128"/>
              </a:rPr>
              <a:t>to Chapter 13 . Typically, a DBMS can support a range of administrative policies,</a:t>
            </a:r>
          </a:p>
          <a:p>
            <a:r>
              <a:rPr lang="en-US" b="0" dirty="0">
                <a:latin typeface="Arial" pitchFamily="-109" charset="0"/>
                <a:ea typeface="ＭＳ Ｐゴシック" pitchFamily="-109" charset="-128"/>
                <a:cs typeface="ＭＳ Ｐゴシック" pitchFamily="-109" charset="-128"/>
              </a:rPr>
              <a:t>including the following:</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Centralized administration: A small number of privileged users may grant and</a:t>
            </a:r>
          </a:p>
          <a:p>
            <a:r>
              <a:rPr lang="en-US" b="0" dirty="0">
                <a:latin typeface="Arial" pitchFamily="-109" charset="0"/>
                <a:ea typeface="ＭＳ Ｐゴシック" pitchFamily="-109" charset="-128"/>
                <a:cs typeface="ＭＳ Ｐゴシック" pitchFamily="-109" charset="-128"/>
              </a:rPr>
              <a:t>revoke access rights.</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Ownership-based administration: The owner (creator) of a table may grant</a:t>
            </a:r>
          </a:p>
          <a:p>
            <a:r>
              <a:rPr lang="en-US" b="0" dirty="0">
                <a:latin typeface="Arial" pitchFamily="-109" charset="0"/>
                <a:ea typeface="ＭＳ Ｐゴシック" pitchFamily="-109" charset="-128"/>
                <a:cs typeface="ＭＳ Ｐゴシック" pitchFamily="-109" charset="-128"/>
              </a:rPr>
              <a:t>and revoke access rights to the table.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Decentralized administration: In addition to granting and revoking access rights</a:t>
            </a:r>
          </a:p>
          <a:p>
            <a:r>
              <a:rPr lang="en-US" b="0" dirty="0">
                <a:latin typeface="Arial" pitchFamily="-109" charset="0"/>
                <a:ea typeface="ＭＳ Ｐゴシック" pitchFamily="-109" charset="-128"/>
                <a:cs typeface="ＭＳ Ｐゴシック" pitchFamily="-109" charset="-128"/>
              </a:rPr>
              <a:t>to a table, the owner of the table may grant and revoke authorization rights to</a:t>
            </a:r>
          </a:p>
          <a:p>
            <a:r>
              <a:rPr lang="en-US" b="0" dirty="0">
                <a:latin typeface="Arial" pitchFamily="-109" charset="0"/>
                <a:ea typeface="ＭＳ Ｐゴシック" pitchFamily="-109" charset="-128"/>
                <a:cs typeface="ＭＳ Ｐゴシック" pitchFamily="-109" charset="-128"/>
              </a:rPr>
              <a:t>other users, allowing them to grant and revoke access rights to the table.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As with any access control system, a database access control system distinguishes</a:t>
            </a:r>
          </a:p>
          <a:p>
            <a:r>
              <a:rPr lang="en-US" b="0" dirty="0">
                <a:latin typeface="Arial" pitchFamily="-109" charset="0"/>
                <a:ea typeface="ＭＳ Ｐゴシック" pitchFamily="-109" charset="-128"/>
                <a:cs typeface="ＭＳ Ｐゴシック" pitchFamily="-109" charset="-128"/>
              </a:rPr>
              <a:t>different access rights, including create, insert, delete, update, read, and write. Some</a:t>
            </a:r>
          </a:p>
          <a:p>
            <a:r>
              <a:rPr lang="en-US" b="0" dirty="0">
                <a:latin typeface="Arial" pitchFamily="-109" charset="0"/>
                <a:ea typeface="ＭＳ Ｐゴシック" pitchFamily="-109" charset="-128"/>
                <a:cs typeface="ＭＳ Ｐゴシック" pitchFamily="-109" charset="-128"/>
              </a:rPr>
              <a:t>DBMSs provide considerable control over the granularity of access rights. Access</a:t>
            </a:r>
          </a:p>
          <a:p>
            <a:r>
              <a:rPr lang="en-US" b="0" dirty="0">
                <a:latin typeface="Arial" pitchFamily="-109" charset="0"/>
                <a:ea typeface="ＭＳ Ｐゴシック" pitchFamily="-109" charset="-128"/>
                <a:cs typeface="ＭＳ Ｐゴシック" pitchFamily="-109" charset="-128"/>
              </a:rPr>
              <a:t>rights can be to the entire database, to individual tables, or to selected rows or columns</a:t>
            </a:r>
          </a:p>
          <a:p>
            <a:r>
              <a:rPr lang="en-US" b="0" dirty="0">
                <a:latin typeface="Arial" pitchFamily="-109" charset="0"/>
                <a:ea typeface="ＭＳ Ｐゴシック" pitchFamily="-109" charset="-128"/>
                <a:cs typeface="ＭＳ Ｐゴシック" pitchFamily="-109" charset="-128"/>
              </a:rPr>
              <a:t>within a table. Access rights can be determined based on the contents of a table entry.</a:t>
            </a:r>
          </a:p>
          <a:p>
            <a:r>
              <a:rPr lang="en-US" b="0" dirty="0">
                <a:latin typeface="Arial" pitchFamily="-109" charset="0"/>
                <a:ea typeface="ＭＳ Ｐゴシック" pitchFamily="-109" charset="-128"/>
                <a:cs typeface="ＭＳ Ｐゴシック" pitchFamily="-109" charset="-128"/>
              </a:rPr>
              <a:t>For example, in a personnel database, some users may be limited to seeing salary</a:t>
            </a:r>
          </a:p>
          <a:p>
            <a:r>
              <a:rPr lang="en-US" b="0" dirty="0">
                <a:latin typeface="Arial" pitchFamily="-109" charset="0"/>
                <a:ea typeface="ＭＳ Ｐゴシック" pitchFamily="-109" charset="-128"/>
                <a:cs typeface="ＭＳ Ｐゴシック" pitchFamily="-109" charset="-128"/>
              </a:rPr>
              <a:t>information only up to a certain maximum value. And a department manager may</a:t>
            </a:r>
          </a:p>
          <a:p>
            <a:r>
              <a:rPr lang="en-US" b="0" dirty="0">
                <a:latin typeface="Arial" pitchFamily="-109" charset="0"/>
                <a:ea typeface="ＭＳ Ｐゴシック" pitchFamily="-109" charset="-128"/>
                <a:cs typeface="ＭＳ Ｐゴシック" pitchFamily="-109" charset="-128"/>
              </a:rPr>
              <a:t>only be allowed to view salary information for employees in his or her department.</a:t>
            </a:r>
          </a:p>
          <a:p>
            <a:pPr eaLnBrk="1" hangingPunct="1"/>
            <a:endParaRPr lang="en-US" b="0" dirty="0">
              <a:latin typeface="Arial"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1646900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747C0D2D-7D33-9045-89D9-D9FBD7DBBB98}" type="slidenum">
              <a:rPr lang="en-AU">
                <a:latin typeface="Arial" pitchFamily="-109" charset="0"/>
              </a:rPr>
              <a:pPr/>
              <a:t>19</a:t>
            </a:fld>
            <a:endParaRPr lang="en-AU">
              <a:latin typeface="Arial" pitchFamily="-109"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dirty="0">
                <a:latin typeface="Arial" pitchFamily="-109" charset="0"/>
                <a:ea typeface="ＭＳ Ｐゴシック" pitchFamily="-109" charset="-128"/>
                <a:cs typeface="ＭＳ Ｐゴシック" pitchFamily="-109" charset="-128"/>
              </a:rPr>
              <a:t>SQL provides two commands for managing access rights, GRANT and REVOKE.</a:t>
            </a:r>
          </a:p>
          <a:p>
            <a:r>
              <a:rPr lang="en-US" dirty="0">
                <a:latin typeface="Arial" pitchFamily="-109" charset="0"/>
                <a:ea typeface="ＭＳ Ｐゴシック" pitchFamily="-109" charset="-128"/>
                <a:cs typeface="ＭＳ Ｐゴシック" pitchFamily="-109" charset="-128"/>
              </a:rPr>
              <a:t>For different versions of SQL, the syntax is slightly different. In general terms, the</a:t>
            </a:r>
          </a:p>
          <a:p>
            <a:r>
              <a:rPr lang="en-US" dirty="0">
                <a:latin typeface="Arial" pitchFamily="-109" charset="0"/>
                <a:ea typeface="ＭＳ Ｐゴシック" pitchFamily="-109" charset="-128"/>
                <a:cs typeface="ＭＳ Ｐゴシック" pitchFamily="-109" charset="-128"/>
              </a:rPr>
              <a:t>GRANT command has the following syntax: </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GRANT { privileges | role }</a:t>
            </a:r>
          </a:p>
          <a:p>
            <a:r>
              <a:rPr lang="en-US" dirty="0">
                <a:latin typeface="Arial" pitchFamily="-109" charset="0"/>
                <a:ea typeface="ＭＳ Ｐゴシック" pitchFamily="-109" charset="-128"/>
                <a:cs typeface="ＭＳ Ｐゴシック" pitchFamily="-109" charset="-128"/>
              </a:rPr>
              <a:t>[ON table]</a:t>
            </a:r>
          </a:p>
          <a:p>
            <a:r>
              <a:rPr lang="en-US" dirty="0">
                <a:latin typeface="Arial" pitchFamily="-109" charset="0"/>
                <a:ea typeface="ＭＳ Ｐゴシック" pitchFamily="-109" charset="-128"/>
                <a:cs typeface="ＭＳ Ｐゴシック" pitchFamily="-109" charset="-128"/>
              </a:rPr>
              <a:t>TO { user | role | PUBLIC }</a:t>
            </a:r>
          </a:p>
          <a:p>
            <a:r>
              <a:rPr lang="en-US" dirty="0">
                <a:latin typeface="Arial" pitchFamily="-109" charset="0"/>
                <a:ea typeface="ＭＳ Ｐゴシック" pitchFamily="-109" charset="-128"/>
                <a:cs typeface="ＭＳ Ｐゴシック" pitchFamily="-109" charset="-128"/>
              </a:rPr>
              <a:t>[IDENTIFIED BY password]</a:t>
            </a:r>
          </a:p>
          <a:p>
            <a:r>
              <a:rPr lang="en-US" dirty="0">
                <a:latin typeface="Arial" pitchFamily="-109" charset="0"/>
                <a:ea typeface="ＭＳ Ｐゴシック" pitchFamily="-109" charset="-128"/>
                <a:cs typeface="ＭＳ Ｐゴシック" pitchFamily="-109" charset="-128"/>
              </a:rPr>
              <a:t>[WITH GRANT OPTION]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command can be used to grant one or more access rights or can be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assign a user to a role. For access rights, the command can optionally specify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 applies only to a specified table. The TO clause specifies the user or role to which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rights are granted. A PUBLIC value indicates that any user has the specified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rights. The optional IDENTIFIED BY clause specifies a password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must be used to revoke the access rights of this GRANT command. The GRANT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OPTION indicates that the grantee can grant this access right to other users, with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without the grant option.</a:t>
            </a:r>
            <a:endParaRPr lang="en-US" dirty="0">
              <a:latin typeface="Arial" pitchFamily="-109" charset="0"/>
              <a:ea typeface="ＭＳ Ｐゴシック" pitchFamily="-109" charset="-128"/>
              <a:cs typeface="ＭＳ Ｐゴシック" pitchFamily="-109" charset="-128"/>
            </a:endParaRP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As a simple example, consider the following statement.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GRANT SELECT ON ANY TABLE TO </a:t>
            </a:r>
            <a:r>
              <a:rPr lang="en-US" dirty="0" err="1">
                <a:latin typeface="Arial" pitchFamily="-109" charset="0"/>
                <a:ea typeface="ＭＳ Ｐゴシック" pitchFamily="-109" charset="-128"/>
                <a:cs typeface="ＭＳ Ｐゴシック" pitchFamily="-109" charset="-128"/>
              </a:rPr>
              <a:t>ricflair</a:t>
            </a:r>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This statement enables user </a:t>
            </a:r>
            <a:r>
              <a:rPr lang="en-US" dirty="0" err="1">
                <a:latin typeface="Arial" pitchFamily="-109" charset="0"/>
                <a:ea typeface="ＭＳ Ｐゴシック" pitchFamily="-109" charset="-128"/>
                <a:cs typeface="ＭＳ Ｐゴシック" pitchFamily="-109" charset="-128"/>
              </a:rPr>
              <a:t>ricflair</a:t>
            </a:r>
            <a:r>
              <a:rPr lang="en-US" dirty="0">
                <a:latin typeface="Arial" pitchFamily="-109" charset="0"/>
                <a:ea typeface="ＭＳ Ｐゴシック" pitchFamily="-109" charset="-128"/>
                <a:cs typeface="ＭＳ Ｐゴシック" pitchFamily="-109" charset="-128"/>
              </a:rPr>
              <a:t> to query any table in the database.</a:t>
            </a:r>
          </a:p>
          <a:p>
            <a:r>
              <a:rPr lang="en-US" dirty="0">
                <a:latin typeface="Arial" pitchFamily="-109" charset="0"/>
                <a:ea typeface="ＭＳ Ｐゴシック" pitchFamily="-109" charset="-128"/>
                <a:cs typeface="ＭＳ Ｐゴシック" pitchFamily="-109" charset="-128"/>
              </a:rPr>
              <a:t>Different implementations of SQL provide different ranges of access rights.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The following is a typical list: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Select: Grantee may read entire database; individual tables; or specific</a:t>
            </a:r>
          </a:p>
          <a:p>
            <a:r>
              <a:rPr lang="en-US" dirty="0">
                <a:latin typeface="Arial" pitchFamily="-109" charset="0"/>
                <a:ea typeface="ＭＳ Ｐゴシック" pitchFamily="-109" charset="-128"/>
                <a:cs typeface="ＭＳ Ｐゴシック" pitchFamily="-109" charset="-128"/>
              </a:rPr>
              <a:t>columns in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Insert: Grantee may insert rows in a table; or insert rows with values for specific</a:t>
            </a:r>
          </a:p>
          <a:p>
            <a:r>
              <a:rPr lang="en-US" dirty="0">
                <a:latin typeface="Arial" pitchFamily="-109" charset="0"/>
                <a:ea typeface="ＭＳ Ｐゴシック" pitchFamily="-109" charset="-128"/>
                <a:cs typeface="ＭＳ Ｐゴシック" pitchFamily="-109" charset="-128"/>
              </a:rPr>
              <a:t>columns in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Update: Semantics is similar to INSERT.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Delete: Grantee may delete rows from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References: Grantee is allowed to define foreign keys in another table that</a:t>
            </a:r>
          </a:p>
          <a:p>
            <a:r>
              <a:rPr lang="en-US" dirty="0">
                <a:latin typeface="Arial" pitchFamily="-109" charset="0"/>
                <a:ea typeface="ＭＳ Ｐゴシック" pitchFamily="-109" charset="-128"/>
                <a:cs typeface="ＭＳ Ｐゴシック" pitchFamily="-109" charset="-128"/>
              </a:rPr>
              <a:t>refer to the specified columns.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The REVOKE command has the following syntax:</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REVOKE { privileges | role }</a:t>
            </a:r>
          </a:p>
          <a:p>
            <a:r>
              <a:rPr lang="en-US" dirty="0">
                <a:latin typeface="Arial" pitchFamily="-109" charset="0"/>
                <a:ea typeface="ＭＳ Ｐゴシック" pitchFamily="-109" charset="-128"/>
                <a:cs typeface="ＭＳ Ｐゴシック" pitchFamily="-109" charset="-128"/>
              </a:rPr>
              <a:t>[ON table]</a:t>
            </a:r>
          </a:p>
          <a:p>
            <a:r>
              <a:rPr lang="en-US" dirty="0">
                <a:latin typeface="Arial" pitchFamily="-109" charset="0"/>
                <a:ea typeface="ＭＳ Ｐゴシック" pitchFamily="-109" charset="-128"/>
                <a:cs typeface="ＭＳ Ｐゴシック" pitchFamily="-109" charset="-128"/>
              </a:rPr>
              <a:t>FROM { user | role | PUBLIC }</a:t>
            </a:r>
          </a:p>
          <a:p>
            <a:r>
              <a:rPr lang="en-US" dirty="0">
                <a:latin typeface="Arial" pitchFamily="-109" charset="0"/>
                <a:ea typeface="ＭＳ Ｐゴシック" pitchFamily="-109" charset="-128"/>
                <a:cs typeface="ＭＳ Ｐゴシック" pitchFamily="-109" charset="-128"/>
              </a:rPr>
              <a:t>Thus, the following statement revokes the access rights of the preceding example:</a:t>
            </a:r>
          </a:p>
          <a:p>
            <a:r>
              <a:rPr lang="en-US" dirty="0">
                <a:latin typeface="Arial" pitchFamily="-109" charset="0"/>
                <a:ea typeface="ＭＳ Ｐゴシック" pitchFamily="-109" charset="-128"/>
                <a:cs typeface="ＭＳ Ｐゴシック" pitchFamily="-109" charset="-128"/>
              </a:rPr>
              <a:t>REVOKE SELECT ON ANY TABLE FROM </a:t>
            </a:r>
            <a:r>
              <a:rPr lang="en-US" dirty="0" err="1">
                <a:latin typeface="Arial" pitchFamily="-109" charset="0"/>
                <a:ea typeface="ＭＳ Ｐゴシック" pitchFamily="-109" charset="-128"/>
                <a:cs typeface="ＭＳ Ｐゴシック" pitchFamily="-109" charset="-128"/>
              </a:rPr>
              <a:t>ricflair</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510662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09" charset="0"/>
                <a:ea typeface="ＭＳ Ｐゴシック" pitchFamily="-109" charset="-128"/>
                <a:cs typeface="ＭＳ Ｐゴシック" pitchFamily="-109" charset="-128"/>
              </a:rPr>
              <a:t>The grant option enables an access right to cascade through a number of </a:t>
            </a:r>
            <a:r>
              <a:rPr lang="en-US" dirty="0" err="1">
                <a:latin typeface="Arial" pitchFamily="-109" charset="0"/>
                <a:ea typeface="ＭＳ Ｐゴシック" pitchFamily="-109" charset="-128"/>
                <a:cs typeface="ＭＳ Ｐゴシック" pitchFamily="-109" charset="-128"/>
              </a:rPr>
              <a:t>users.We</a:t>
            </a:r>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consider a specific access right and illustrate the cascade phenomenon in Figure 5.4 .</a:t>
            </a:r>
          </a:p>
          <a:p>
            <a:r>
              <a:rPr lang="en-US" dirty="0">
                <a:latin typeface="Arial" pitchFamily="-109" charset="0"/>
                <a:ea typeface="ＭＳ Ｐゴシック" pitchFamily="-109" charset="-128"/>
                <a:cs typeface="ＭＳ Ｐゴシック" pitchFamily="-109" charset="-128"/>
              </a:rPr>
              <a:t>The figure indicates that Ann grants the access right to Bob at time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10 and to</a:t>
            </a:r>
          </a:p>
          <a:p>
            <a:r>
              <a:rPr lang="en-US" dirty="0">
                <a:latin typeface="Arial" pitchFamily="-109" charset="0"/>
                <a:ea typeface="ＭＳ Ｐゴシック" pitchFamily="-109" charset="-128"/>
                <a:cs typeface="ＭＳ Ｐゴシック" pitchFamily="-109" charset="-128"/>
              </a:rPr>
              <a:t>Chris at time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20. Assume that the grant option is always used. Thus, Bob is able</a:t>
            </a:r>
          </a:p>
          <a:p>
            <a:r>
              <a:rPr lang="en-US" dirty="0">
                <a:latin typeface="Arial" pitchFamily="-109" charset="0"/>
                <a:ea typeface="ＭＳ Ｐゴシック" pitchFamily="-109" charset="-128"/>
                <a:cs typeface="ＭＳ Ｐゴシック" pitchFamily="-109" charset="-128"/>
              </a:rPr>
              <a:t>to grant the access right to David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30. Chris redundantly grants the access right</a:t>
            </a:r>
          </a:p>
          <a:p>
            <a:r>
              <a:rPr lang="en-US" dirty="0">
                <a:latin typeface="Arial" pitchFamily="-109" charset="0"/>
                <a:ea typeface="ＭＳ Ｐゴシック" pitchFamily="-109" charset="-128"/>
                <a:cs typeface="ＭＳ Ｐゴシック" pitchFamily="-109" charset="-128"/>
              </a:rPr>
              <a:t>to David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50. Meanwhile, David grants the right to Ellen, who in turn grants it</a:t>
            </a:r>
          </a:p>
          <a:p>
            <a:r>
              <a:rPr lang="en-US" dirty="0">
                <a:latin typeface="Arial" pitchFamily="-109" charset="0"/>
                <a:ea typeface="ＭＳ Ｐゴシック" pitchFamily="-109" charset="-128"/>
                <a:cs typeface="ＭＳ Ｐゴシック" pitchFamily="-109" charset="-128"/>
              </a:rPr>
              <a:t>to Jim; and subsequently David grants the right to Frank.</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Just as the granting of privileges cascades from one user to another using</a:t>
            </a:r>
          </a:p>
          <a:p>
            <a:r>
              <a:rPr lang="en-US" dirty="0">
                <a:latin typeface="Arial" pitchFamily="-109" charset="0"/>
                <a:ea typeface="ＭＳ Ｐゴシック" pitchFamily="-109" charset="-128"/>
                <a:cs typeface="ＭＳ Ｐゴシック" pitchFamily="-109" charset="-128"/>
              </a:rPr>
              <a:t>the grant option, the revocation of privileges also cascaded. Thus, if Ann</a:t>
            </a:r>
          </a:p>
          <a:p>
            <a:r>
              <a:rPr lang="en-US" dirty="0">
                <a:latin typeface="Arial" pitchFamily="-109" charset="0"/>
                <a:ea typeface="ＭＳ Ｐゴシック" pitchFamily="-109" charset="-128"/>
                <a:cs typeface="ＭＳ Ｐゴシック" pitchFamily="-109" charset="-128"/>
              </a:rPr>
              <a:t>revokes the access right to Bob and Chris, then the access right is also revoked</a:t>
            </a:r>
          </a:p>
          <a:p>
            <a:r>
              <a:rPr lang="en-US" dirty="0">
                <a:latin typeface="Arial" pitchFamily="-109" charset="0"/>
                <a:ea typeface="ＭＳ Ｐゴシック" pitchFamily="-109" charset="-128"/>
                <a:cs typeface="ＭＳ Ｐゴシック" pitchFamily="-109" charset="-128"/>
              </a:rPr>
              <a:t>to David, Ellen, Jim, and Frank. A complication arises when a user receives the</a:t>
            </a:r>
          </a:p>
          <a:p>
            <a:r>
              <a:rPr lang="en-US" dirty="0">
                <a:latin typeface="Arial" pitchFamily="-109" charset="0"/>
                <a:ea typeface="ＭＳ Ｐゴシック" pitchFamily="-109" charset="-128"/>
                <a:cs typeface="ＭＳ Ｐゴシック" pitchFamily="-109" charset="-128"/>
              </a:rPr>
              <a:t>same access right multiple times, as happens in the case of David. Suppose that</a:t>
            </a:r>
          </a:p>
          <a:p>
            <a:r>
              <a:rPr lang="en-US" dirty="0">
                <a:latin typeface="Arial" pitchFamily="-109" charset="0"/>
                <a:ea typeface="ＭＳ Ｐゴシック" pitchFamily="-109" charset="-128"/>
                <a:cs typeface="ＭＳ Ｐゴシック" pitchFamily="-109" charset="-128"/>
              </a:rPr>
              <a:t>Bob revokes the privilege from David. David still has the access right because</a:t>
            </a:r>
          </a:p>
          <a:p>
            <a:r>
              <a:rPr lang="en-US" dirty="0">
                <a:latin typeface="Arial" pitchFamily="-109" charset="0"/>
                <a:ea typeface="ＭＳ Ｐゴシック" pitchFamily="-109" charset="-128"/>
                <a:cs typeface="ＭＳ Ｐゴシック" pitchFamily="-109" charset="-128"/>
              </a:rPr>
              <a:t>it was granted by Chris at </a:t>
            </a:r>
            <a:r>
              <a:rPr lang="en-US" i="1" dirty="0">
                <a:latin typeface="Arial" pitchFamily="-109" charset="0"/>
                <a:ea typeface="ＭＳ Ｐゴシック" pitchFamily="-109" charset="-128"/>
                <a:cs typeface="ＭＳ Ｐゴシック" pitchFamily="-109" charset="-128"/>
              </a:rPr>
              <a:t>t   = 50. However, David granted the access right to</a:t>
            </a:r>
          </a:p>
          <a:p>
            <a:r>
              <a:rPr lang="en-US" dirty="0">
                <a:latin typeface="Arial" pitchFamily="-109" charset="0"/>
                <a:ea typeface="ＭＳ Ｐゴシック" pitchFamily="-109" charset="-128"/>
                <a:cs typeface="ＭＳ Ｐゴシック" pitchFamily="-109" charset="-128"/>
              </a:rPr>
              <a:t>Ellen after receiving the right, with grant option, from Bob but prior to receiving</a:t>
            </a:r>
          </a:p>
          <a:p>
            <a:r>
              <a:rPr lang="en-US" dirty="0">
                <a:latin typeface="Arial" pitchFamily="-109" charset="0"/>
                <a:ea typeface="ＭＳ Ｐゴシック" pitchFamily="-109" charset="-128"/>
                <a:cs typeface="ＭＳ Ｐゴシック" pitchFamily="-109" charset="-128"/>
              </a:rPr>
              <a:t>it from Chris. Most implementations dictate that in this circumstance, the access</a:t>
            </a:r>
          </a:p>
          <a:p>
            <a:r>
              <a:rPr lang="en-US" dirty="0">
                <a:latin typeface="Arial" pitchFamily="-109" charset="0"/>
                <a:ea typeface="ＭＳ Ｐゴシック" pitchFamily="-109" charset="-128"/>
                <a:cs typeface="ＭＳ Ｐゴシック" pitchFamily="-109" charset="-128"/>
              </a:rPr>
              <a:t>right to Ellen and therefore Jim is revoked when Bob revokes the access right</a:t>
            </a:r>
          </a:p>
          <a:p>
            <a:r>
              <a:rPr lang="en-US" dirty="0">
                <a:latin typeface="Arial" pitchFamily="-109" charset="0"/>
                <a:ea typeface="ＭＳ Ｐゴシック" pitchFamily="-109" charset="-128"/>
                <a:cs typeface="ＭＳ Ｐゴシック" pitchFamily="-109" charset="-128"/>
              </a:rPr>
              <a:t>to David. This is because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40, when David granted the access right to</a:t>
            </a:r>
          </a:p>
          <a:p>
            <a:r>
              <a:rPr lang="en-US" dirty="0">
                <a:latin typeface="Arial" pitchFamily="-109" charset="0"/>
                <a:ea typeface="ＭＳ Ｐゴシック" pitchFamily="-109" charset="-128"/>
                <a:cs typeface="ＭＳ Ｐゴシック" pitchFamily="-109" charset="-128"/>
              </a:rPr>
              <a:t>Ellen, David only had the grant option to do this from Bob. When Bob revokes</a:t>
            </a:r>
          </a:p>
          <a:p>
            <a:r>
              <a:rPr lang="en-US" dirty="0">
                <a:latin typeface="Arial" pitchFamily="-109" charset="0"/>
                <a:ea typeface="ＭＳ Ｐゴシック" pitchFamily="-109" charset="-128"/>
                <a:cs typeface="ＭＳ Ｐゴシック" pitchFamily="-109" charset="-128"/>
              </a:rPr>
              <a:t>the right, this causes all subsequent cascaded grants that are traceable solely</a:t>
            </a:r>
          </a:p>
          <a:p>
            <a:r>
              <a:rPr lang="en-US" dirty="0">
                <a:latin typeface="Arial" pitchFamily="-109" charset="0"/>
                <a:ea typeface="ＭＳ Ｐゴシック" pitchFamily="-109" charset="-128"/>
                <a:cs typeface="ＭＳ Ｐゴシック" pitchFamily="-109" charset="-128"/>
              </a:rPr>
              <a:t>to Bob via David to be revoked. Because David granted the access right</a:t>
            </a:r>
          </a:p>
          <a:p>
            <a:r>
              <a:rPr lang="en-US" dirty="0">
                <a:latin typeface="Arial" pitchFamily="-109" charset="0"/>
                <a:ea typeface="ＭＳ Ｐゴシック" pitchFamily="-109" charset="-128"/>
                <a:cs typeface="ＭＳ Ｐゴシック" pitchFamily="-109" charset="-128"/>
              </a:rPr>
              <a:t>to Frank after David was granted the access right with grant option from Chris,</a:t>
            </a:r>
          </a:p>
          <a:p>
            <a:r>
              <a:rPr lang="en-US" dirty="0">
                <a:latin typeface="Arial" pitchFamily="-109" charset="0"/>
                <a:ea typeface="ＭＳ Ｐゴシック" pitchFamily="-109" charset="-128"/>
                <a:cs typeface="ＭＳ Ｐゴシック" pitchFamily="-109" charset="-128"/>
              </a:rPr>
              <a:t>the access right to Frank remains. These effects are shown in the lower portion of</a:t>
            </a:r>
          </a:p>
          <a:p>
            <a:r>
              <a:rPr lang="en-US" dirty="0">
                <a:latin typeface="Arial" pitchFamily="-109" charset="0"/>
                <a:ea typeface="ＭＳ Ｐゴシック" pitchFamily="-109" charset="-128"/>
                <a:cs typeface="ＭＳ Ｐゴシック" pitchFamily="-109" charset="-128"/>
              </a:rPr>
              <a:t>Figure 5.6 .</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To generalize, the convention followed by most implementations is as follows.</a:t>
            </a:r>
          </a:p>
          <a:p>
            <a:r>
              <a:rPr lang="en-US" dirty="0">
                <a:latin typeface="Arial" pitchFamily="-109" charset="0"/>
                <a:ea typeface="ＭＳ Ｐゴシック" pitchFamily="-109" charset="-128"/>
                <a:cs typeface="ＭＳ Ｐゴシック" pitchFamily="-109" charset="-128"/>
              </a:rPr>
              <a:t>When user A revokes an access right, any cascaded access right is also revoked,</a:t>
            </a:r>
          </a:p>
          <a:p>
            <a:r>
              <a:rPr lang="en-US" dirty="0">
                <a:latin typeface="Arial" pitchFamily="-109" charset="0"/>
                <a:ea typeface="ＭＳ Ｐゴシック" pitchFamily="-109" charset="-128"/>
                <a:cs typeface="ＭＳ Ｐゴシック" pitchFamily="-109" charset="-128"/>
              </a:rPr>
              <a:t>unless that access right would exist even if the original grant from A had never</a:t>
            </a:r>
          </a:p>
          <a:p>
            <a:r>
              <a:rPr lang="en-US" dirty="0">
                <a:latin typeface="Arial" pitchFamily="-109" charset="0"/>
                <a:ea typeface="ＭＳ Ｐゴシック" pitchFamily="-109" charset="-128"/>
                <a:cs typeface="ＭＳ Ｐゴシック" pitchFamily="-109" charset="-128"/>
              </a:rPr>
              <a:t>occurred. This convention was first proposed in [GRIF76].</a:t>
            </a:r>
          </a:p>
          <a:p>
            <a:endParaRPr lang="en-US"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3150481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Char char="•"/>
              <a:tabLst/>
              <a:defRPr/>
            </a:pPr>
            <a:r>
              <a:rPr lang="en-US" sz="2000" dirty="0"/>
              <a:t>Categories of database users:</a:t>
            </a:r>
          </a:p>
          <a:p>
            <a:pPr lvl="0">
              <a:buChar char="•"/>
            </a:pPr>
            <a:endParaRPr lang="en-US" sz="2000" b="0" i="0" kern="1200" dirty="0">
              <a:solidFill>
                <a:schemeClr val="bg1"/>
              </a:solidFill>
              <a:effectLst/>
              <a:latin typeface="Arial" pitchFamily="-107" charset="0"/>
              <a:ea typeface="+mn-ea"/>
              <a:cs typeface="+mn-cs"/>
            </a:endParaRPr>
          </a:p>
          <a:p>
            <a:pPr lvl="0">
              <a:buChar char="•"/>
            </a:pPr>
            <a:r>
              <a:rPr lang="en-US" sz="2000" b="0" i="0" kern="1200" dirty="0">
                <a:solidFill>
                  <a:schemeClr val="bg1"/>
                </a:solidFill>
                <a:effectLst/>
                <a:latin typeface="Arial" pitchFamily="-107" charset="0"/>
                <a:ea typeface="+mn-ea"/>
                <a:cs typeface="+mn-cs"/>
              </a:rPr>
              <a:t>Application owner</a:t>
            </a:r>
          </a:p>
          <a:p>
            <a:pPr lvl="1">
              <a:buChar char="•"/>
            </a:pPr>
            <a:r>
              <a:rPr lang="en-US" sz="1600" kern="1200" dirty="0">
                <a:solidFill>
                  <a:schemeClr val="tx1"/>
                </a:solidFill>
                <a:effectLst/>
                <a:latin typeface="Arial" pitchFamily="-107" charset="0"/>
                <a:ea typeface="ＭＳ Ｐゴシック" pitchFamily="-109" charset="-128"/>
                <a:cs typeface="+mn-cs"/>
              </a:rPr>
              <a:t>An end user who owns database objects as part of an application</a:t>
            </a:r>
            <a:endParaRPr lang="en-US" sz="1800" kern="1200" dirty="0">
              <a:solidFill>
                <a:schemeClr val="tx1"/>
              </a:solidFill>
              <a:effectLst/>
              <a:latin typeface="Arial" pitchFamily="-107" charset="0"/>
              <a:ea typeface="ＭＳ Ｐゴシック" pitchFamily="-107" charset="-128"/>
              <a:cs typeface="+mn-cs"/>
            </a:endParaRPr>
          </a:p>
          <a:p>
            <a:pPr lvl="0">
              <a:buChar char="•"/>
            </a:pPr>
            <a:r>
              <a:rPr lang="en-US" sz="2000" kern="1200" dirty="0">
                <a:solidFill>
                  <a:schemeClr val="bg1"/>
                </a:solidFill>
                <a:effectLst/>
                <a:latin typeface="Arial" pitchFamily="-107" charset="0"/>
                <a:ea typeface="+mn-ea"/>
                <a:cs typeface="+mn-cs"/>
              </a:rPr>
              <a:t>End user</a:t>
            </a:r>
          </a:p>
          <a:p>
            <a:pPr lvl="1">
              <a:buChar char="•"/>
            </a:pPr>
            <a:r>
              <a:rPr lang="en-US" sz="1600" kern="1200" dirty="0">
                <a:solidFill>
                  <a:schemeClr val="tx1"/>
                </a:solidFill>
                <a:effectLst/>
                <a:latin typeface="Arial" pitchFamily="-107" charset="0"/>
                <a:ea typeface="ＭＳ Ｐゴシック" pitchFamily="-109" charset="-128"/>
                <a:cs typeface="+mn-cs"/>
              </a:rPr>
              <a:t>An end user who operates on database objects via a particular application but does not own any of the database objects</a:t>
            </a:r>
          </a:p>
          <a:p>
            <a:pPr lvl="0">
              <a:buChar char="•"/>
            </a:pPr>
            <a:r>
              <a:rPr lang="en-US" sz="2000" kern="1200" dirty="0">
                <a:solidFill>
                  <a:schemeClr val="bg1"/>
                </a:solidFill>
                <a:effectLst/>
                <a:latin typeface="Arial" pitchFamily="-107" charset="0"/>
                <a:ea typeface="+mn-ea"/>
                <a:cs typeface="+mn-cs"/>
              </a:rPr>
              <a:t>Administrator</a:t>
            </a:r>
          </a:p>
          <a:p>
            <a:pPr lvl="1">
              <a:buChar char="•"/>
            </a:pPr>
            <a:r>
              <a:rPr lang="en-US" sz="1600" kern="1200" dirty="0">
                <a:solidFill>
                  <a:schemeClr val="tx1"/>
                </a:solidFill>
                <a:effectLst/>
                <a:latin typeface="Arial" pitchFamily="-107" charset="0"/>
                <a:ea typeface="ＭＳ Ｐゴシック" pitchFamily="-109" charset="-128"/>
                <a:cs typeface="+mn-cs"/>
              </a:rPr>
              <a:t>User who has administrative responsibility for part or all of the database</a:t>
            </a:r>
          </a:p>
          <a:p>
            <a:pPr lvl="1">
              <a:buChar char="•"/>
            </a:pPr>
            <a:endParaRPr lang="en-US" sz="1600" kern="1200" dirty="0">
              <a:solidFill>
                <a:schemeClr val="tx1"/>
              </a:solidFill>
              <a:effectLst/>
              <a:latin typeface="Arial" pitchFamily="-107" charset="0"/>
              <a:ea typeface="ＭＳ Ｐゴシック" pitchFamily="-109" charset="-128"/>
              <a:cs typeface="+mn-cs"/>
            </a:endParaRPr>
          </a:p>
          <a:p>
            <a:r>
              <a:rPr lang="en-US" sz="1600" b="0" dirty="0">
                <a:latin typeface="Arial" pitchFamily="-109" charset="0"/>
                <a:ea typeface="ＭＳ Ｐゴシック" pitchFamily="-109" charset="-128"/>
                <a:cs typeface="ＭＳ Ｐゴシック" pitchFamily="-109" charset="-128"/>
              </a:rPr>
              <a:t>A role-based access control (RBAC) scheme is a natural fit for database access</a:t>
            </a:r>
          </a:p>
          <a:p>
            <a:r>
              <a:rPr lang="en-US" sz="1600" b="0" dirty="0">
                <a:latin typeface="Arial" pitchFamily="-109" charset="0"/>
                <a:ea typeface="ＭＳ Ｐゴシック" pitchFamily="-109" charset="-128"/>
                <a:cs typeface="ＭＳ Ｐゴシック" pitchFamily="-109" charset="-128"/>
              </a:rPr>
              <a:t>control. Unlike a file system associated with a single or a few applications, a</a:t>
            </a:r>
          </a:p>
          <a:p>
            <a:r>
              <a:rPr lang="en-US" sz="1600" b="0" dirty="0">
                <a:latin typeface="Arial" pitchFamily="-109" charset="0"/>
                <a:ea typeface="ＭＳ Ｐゴシック" pitchFamily="-109" charset="-128"/>
                <a:cs typeface="ＭＳ Ｐゴシック" pitchFamily="-109" charset="-128"/>
              </a:rPr>
              <a:t>database system often supports dozens of applications. In such an environment,</a:t>
            </a:r>
          </a:p>
          <a:p>
            <a:r>
              <a:rPr lang="en-US" sz="1600" b="0" dirty="0">
                <a:latin typeface="Arial" pitchFamily="-109" charset="0"/>
                <a:ea typeface="ＭＳ Ｐゴシック" pitchFamily="-109" charset="-128"/>
                <a:cs typeface="ＭＳ Ｐゴシック" pitchFamily="-109" charset="-128"/>
              </a:rPr>
              <a:t>an individual user may use a variety of applications to perform a variety of tasks,</a:t>
            </a:r>
          </a:p>
          <a:p>
            <a:r>
              <a:rPr lang="en-US" sz="1600" b="0" dirty="0">
                <a:latin typeface="Arial" pitchFamily="-109" charset="0"/>
                <a:ea typeface="ＭＳ Ｐゴシック" pitchFamily="-109" charset="-128"/>
                <a:cs typeface="ＭＳ Ｐゴシック" pitchFamily="-109" charset="-128"/>
              </a:rPr>
              <a:t>each of which requires its own set of privileges. It would be poor administrative</a:t>
            </a:r>
          </a:p>
          <a:p>
            <a:r>
              <a:rPr lang="en-US" sz="1600" b="0" dirty="0">
                <a:latin typeface="Arial" pitchFamily="-109" charset="0"/>
                <a:ea typeface="ＭＳ Ｐゴシック" pitchFamily="-109" charset="-128"/>
                <a:cs typeface="ＭＳ Ｐゴシック" pitchFamily="-109" charset="-128"/>
              </a:rPr>
              <a:t>practice to simply grant users all of the access rights they require for all the tasks</a:t>
            </a:r>
          </a:p>
          <a:p>
            <a:r>
              <a:rPr lang="en-US" sz="1600" b="0" dirty="0">
                <a:latin typeface="Arial" pitchFamily="-109" charset="0"/>
                <a:ea typeface="ＭＳ Ｐゴシック" pitchFamily="-109" charset="-128"/>
                <a:cs typeface="ＭＳ Ｐゴシック" pitchFamily="-109" charset="-128"/>
              </a:rPr>
              <a:t>they perform. RBAC provides a means of easing the administrative burden and</a:t>
            </a:r>
          </a:p>
          <a:p>
            <a:r>
              <a:rPr lang="en-US" sz="1600" b="0" dirty="0">
                <a:latin typeface="Arial" pitchFamily="-109" charset="0"/>
                <a:ea typeface="ＭＳ Ｐゴシック" pitchFamily="-109" charset="-128"/>
                <a:cs typeface="ＭＳ Ｐゴシック" pitchFamily="-109" charset="-128"/>
              </a:rPr>
              <a:t>improving security.</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In a discretionary access control environment, we can classify database users</a:t>
            </a:r>
          </a:p>
          <a:p>
            <a:r>
              <a:rPr lang="en-US" sz="1600" b="0" dirty="0">
                <a:latin typeface="Arial" pitchFamily="-109" charset="0"/>
                <a:ea typeface="ＭＳ Ｐゴシック" pitchFamily="-109" charset="-128"/>
                <a:cs typeface="ＭＳ Ｐゴシック" pitchFamily="-109" charset="-128"/>
              </a:rPr>
              <a:t>in three broad categories:</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 Application owner: An end user who owns database objects (tables, columns,</a:t>
            </a:r>
          </a:p>
          <a:p>
            <a:r>
              <a:rPr lang="en-US" sz="1600" b="0" dirty="0">
                <a:latin typeface="Arial" pitchFamily="-109" charset="0"/>
                <a:ea typeface="ＭＳ Ｐゴシック" pitchFamily="-109" charset="-128"/>
                <a:cs typeface="ＭＳ Ｐゴシック" pitchFamily="-109" charset="-128"/>
              </a:rPr>
              <a:t>rows) as part of an application. That is, the database objects are generated by</a:t>
            </a:r>
          </a:p>
          <a:p>
            <a:r>
              <a:rPr lang="en-US" sz="1600" b="0" dirty="0">
                <a:latin typeface="Arial" pitchFamily="-109" charset="0"/>
                <a:ea typeface="ＭＳ Ｐゴシック" pitchFamily="-109" charset="-128"/>
                <a:cs typeface="ＭＳ Ｐゴシック" pitchFamily="-109" charset="-128"/>
              </a:rPr>
              <a:t>the application or are prepared for use by the application.</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End user other than application owner: An end user who operates on database</a:t>
            </a:r>
          </a:p>
          <a:p>
            <a:r>
              <a:rPr lang="en-US" sz="1600" b="0" dirty="0">
                <a:latin typeface="Arial" pitchFamily="-109" charset="0"/>
                <a:ea typeface="ＭＳ Ｐゴシック" pitchFamily="-109" charset="-128"/>
                <a:cs typeface="ＭＳ Ｐゴシック" pitchFamily="-109" charset="-128"/>
              </a:rPr>
              <a:t>objects via a particular application but does not own any of the database objects.</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 Administrator: User who has administrative responsibility for part or all of the</a:t>
            </a:r>
          </a:p>
          <a:p>
            <a:r>
              <a:rPr lang="en-US" sz="1600" b="0" dirty="0">
                <a:latin typeface="Arial" pitchFamily="-109" charset="0"/>
                <a:ea typeface="ＭＳ Ｐゴシック" pitchFamily="-109" charset="-128"/>
                <a:cs typeface="ＭＳ Ｐゴシック" pitchFamily="-109" charset="-128"/>
              </a:rPr>
              <a:t>database.</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We can make some general statements about RBAC concerning these</a:t>
            </a:r>
          </a:p>
          <a:p>
            <a:r>
              <a:rPr lang="en-US" sz="1600" b="0" dirty="0">
                <a:latin typeface="Arial" pitchFamily="-109" charset="0"/>
                <a:ea typeface="ＭＳ Ｐゴシック" pitchFamily="-109" charset="-128"/>
                <a:cs typeface="ＭＳ Ｐゴシック" pitchFamily="-109" charset="-128"/>
              </a:rPr>
              <a:t>three types of users. An application has associated with it a number of tasks,</a:t>
            </a:r>
          </a:p>
          <a:p>
            <a:r>
              <a:rPr lang="en-US" sz="1600" b="0" dirty="0">
                <a:latin typeface="Arial" pitchFamily="-109" charset="0"/>
                <a:ea typeface="ＭＳ Ｐゴシック" pitchFamily="-109" charset="-128"/>
                <a:cs typeface="ＭＳ Ｐゴシック" pitchFamily="-109" charset="-128"/>
              </a:rPr>
              <a:t>with each task requiring specific access rights to portions of the database.</a:t>
            </a:r>
          </a:p>
          <a:p>
            <a:r>
              <a:rPr lang="en-US" sz="1600" b="0" dirty="0">
                <a:latin typeface="Arial" pitchFamily="-109" charset="0"/>
                <a:ea typeface="ＭＳ Ｐゴシック" pitchFamily="-109" charset="-128"/>
                <a:cs typeface="ＭＳ Ｐゴシック" pitchFamily="-109" charset="-128"/>
              </a:rPr>
              <a:t>For each task, one or more roles can be defined that specify the needed access</a:t>
            </a:r>
          </a:p>
          <a:p>
            <a:r>
              <a:rPr lang="en-US" sz="1600" b="0" dirty="0">
                <a:latin typeface="Arial" pitchFamily="-109" charset="0"/>
                <a:ea typeface="ＭＳ Ｐゴシック" pitchFamily="-109" charset="-128"/>
                <a:cs typeface="ＭＳ Ｐゴシック" pitchFamily="-109" charset="-128"/>
              </a:rPr>
              <a:t>rights. The application owner may assign roles to end users. Administrators are</a:t>
            </a:r>
          </a:p>
          <a:p>
            <a:r>
              <a:rPr lang="en-US" sz="1600" b="0" dirty="0">
                <a:latin typeface="Arial" pitchFamily="-109" charset="0"/>
                <a:ea typeface="ＭＳ Ｐゴシック" pitchFamily="-109" charset="-128"/>
                <a:cs typeface="ＭＳ Ｐゴシック" pitchFamily="-109" charset="-128"/>
              </a:rPr>
              <a:t>responsible for more sensitive or general roles, including those having to do</a:t>
            </a:r>
          </a:p>
          <a:p>
            <a:r>
              <a:rPr lang="en-US" sz="1600" b="0" dirty="0">
                <a:latin typeface="Arial" pitchFamily="-109" charset="0"/>
                <a:ea typeface="ＭＳ Ｐゴシック" pitchFamily="-109" charset="-128"/>
                <a:cs typeface="ＭＳ Ｐゴシック" pitchFamily="-109" charset="-128"/>
              </a:rPr>
              <a:t>with managing physical and logical database components, such as data files,</a:t>
            </a:r>
          </a:p>
          <a:p>
            <a:r>
              <a:rPr lang="en-US" sz="1600" b="0" dirty="0">
                <a:latin typeface="Arial" pitchFamily="-109" charset="0"/>
                <a:ea typeface="ＭＳ Ｐゴシック" pitchFamily="-109" charset="-128"/>
                <a:cs typeface="ＭＳ Ｐゴシック" pitchFamily="-109" charset="-128"/>
              </a:rPr>
              <a:t>users, and security mechanisms. The system needs to be set up to give certain</a:t>
            </a:r>
          </a:p>
          <a:p>
            <a:r>
              <a:rPr lang="en-US" sz="1600" b="0" dirty="0">
                <a:latin typeface="Arial" pitchFamily="-109" charset="0"/>
                <a:ea typeface="ＭＳ Ｐゴシック" pitchFamily="-109" charset="-128"/>
                <a:cs typeface="ＭＳ Ｐゴシック" pitchFamily="-109" charset="-128"/>
              </a:rPr>
              <a:t>administrators certain privileges. Administrators in turn can assign users to</a:t>
            </a:r>
          </a:p>
          <a:p>
            <a:r>
              <a:rPr lang="en-US" sz="1600" b="0" dirty="0">
                <a:latin typeface="Arial" pitchFamily="-109" charset="0"/>
                <a:ea typeface="ＭＳ Ｐゴシック" pitchFamily="-109" charset="-128"/>
                <a:cs typeface="ＭＳ Ｐゴシック" pitchFamily="-109" charset="-128"/>
              </a:rPr>
              <a:t>administrative-related roles.</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A database RBAC facility needs to provide the following capabilities:</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 Create and delete roles.</a:t>
            </a:r>
          </a:p>
          <a:p>
            <a:r>
              <a:rPr lang="en-US" sz="1600" b="0" dirty="0">
                <a:latin typeface="Arial" pitchFamily="-109" charset="0"/>
                <a:ea typeface="ＭＳ Ｐゴシック" pitchFamily="-109" charset="-128"/>
                <a:cs typeface="ＭＳ Ｐゴシック" pitchFamily="-109" charset="-128"/>
              </a:rPr>
              <a:t>• Define permissions for a role.</a:t>
            </a:r>
          </a:p>
          <a:p>
            <a:r>
              <a:rPr lang="en-US" sz="1600" b="0" dirty="0">
                <a:latin typeface="Arial" pitchFamily="-109" charset="0"/>
                <a:ea typeface="ＭＳ Ｐゴシック" pitchFamily="-109" charset="-128"/>
                <a:cs typeface="ＭＳ Ｐゴシック" pitchFamily="-109" charset="-128"/>
              </a:rPr>
              <a:t>• Assign and cancel assignment of users to roles.</a:t>
            </a:r>
          </a:p>
          <a:p>
            <a:endParaRPr lang="en-US" sz="1600" b="0" dirty="0">
              <a:latin typeface="Times New Roman" pitchFamily="-109" charset="0"/>
              <a:ea typeface="ＭＳ Ｐゴシック" pitchFamily="-109" charset="-128"/>
              <a:cs typeface="ＭＳ Ｐゴシック" pitchFamily="-109" charset="-128"/>
            </a:endParaRPr>
          </a:p>
          <a:p>
            <a:pPr lvl="0">
              <a:buChar char="•"/>
            </a:pPr>
            <a:endParaRPr lang="en-US" sz="1600" kern="1200" dirty="0">
              <a:solidFill>
                <a:schemeClr val="tx1"/>
              </a:solidFill>
              <a:effectLst/>
              <a:latin typeface="Arial" pitchFamily="-107" charset="0"/>
              <a:ea typeface="ＭＳ Ｐゴシック" pitchFamily="-109" charset="-128"/>
              <a:cs typeface="+mn-cs"/>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2947996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25</a:t>
            </a:fld>
            <a:endParaRPr lang="en-AU" dirty="0"/>
          </a:p>
        </p:txBody>
      </p:sp>
    </p:spTree>
    <p:extLst>
      <p:ext uri="{BB962C8B-B14F-4D97-AF65-F5344CB8AC3E}">
        <p14:creationId xmlns:p14="http://schemas.microsoft.com/office/powerpoint/2010/main" val="3305564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205C64A-2167-0E48-9646-7AAF3D7FCD35}" type="slidenum">
              <a:rPr lang="en-AU">
                <a:latin typeface="Arial" pitchFamily="-109" charset="0"/>
              </a:rPr>
              <a:pPr/>
              <a:t>26</a:t>
            </a:fld>
            <a:endParaRPr lang="en-AU">
              <a:latin typeface="Arial" pitchFamily="-109"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Arial" pitchFamily="-109" charset="0"/>
                <a:ea typeface="ＭＳ Ｐゴシック" pitchFamily="-109" charset="-128"/>
                <a:cs typeface="ＭＳ Ｐゴシック" pitchFamily="-109" charset="-128"/>
              </a:rPr>
              <a:t>Inference, as it relates to database security, is the process of performing authorized</a:t>
            </a:r>
          </a:p>
          <a:p>
            <a:r>
              <a:rPr lang="en-US" dirty="0">
                <a:latin typeface="Arial" pitchFamily="-109" charset="0"/>
                <a:ea typeface="ＭＳ Ｐゴシック" pitchFamily="-109" charset="-128"/>
                <a:cs typeface="ＭＳ Ｐゴシック" pitchFamily="-109" charset="-128"/>
              </a:rPr>
              <a:t>queries and deducing unauthorized information from the legitimate responses</a:t>
            </a:r>
          </a:p>
          <a:p>
            <a:r>
              <a:rPr lang="en-US" dirty="0">
                <a:latin typeface="Arial" pitchFamily="-109" charset="0"/>
                <a:ea typeface="ＭＳ Ｐゴシック" pitchFamily="-109" charset="-128"/>
                <a:cs typeface="ＭＳ Ｐゴシック" pitchFamily="-109" charset="-128"/>
              </a:rPr>
              <a:t>received. The inference problem arises when the combination of a number of</a:t>
            </a:r>
          </a:p>
          <a:p>
            <a:r>
              <a:rPr lang="en-US" dirty="0">
                <a:latin typeface="Arial" pitchFamily="-109" charset="0"/>
                <a:ea typeface="ＭＳ Ｐゴシック" pitchFamily="-109" charset="-128"/>
                <a:cs typeface="ＭＳ Ｐゴシック" pitchFamily="-109" charset="-128"/>
              </a:rPr>
              <a:t>data items is more sensitive than the individual items, or when a combination of</a:t>
            </a:r>
          </a:p>
          <a:p>
            <a:r>
              <a:rPr lang="en-US" dirty="0">
                <a:latin typeface="Arial" pitchFamily="-109" charset="0"/>
                <a:ea typeface="ＭＳ Ｐゴシック" pitchFamily="-109" charset="-128"/>
                <a:cs typeface="ＭＳ Ｐゴシック" pitchFamily="-109" charset="-128"/>
              </a:rPr>
              <a:t>data items can be used to infer data of a higher sensitivity. Figure 5.7 illustrates</a:t>
            </a:r>
          </a:p>
          <a:p>
            <a:r>
              <a:rPr lang="en-US" dirty="0">
                <a:latin typeface="Arial" pitchFamily="-109" charset="0"/>
                <a:ea typeface="ＭＳ Ｐゴシック" pitchFamily="-109" charset="-128"/>
                <a:cs typeface="ＭＳ Ｐゴシック" pitchFamily="-109" charset="-128"/>
              </a:rPr>
              <a:t>the process. The attacker may make use of </a:t>
            </a:r>
            <a:r>
              <a:rPr lang="en-US" dirty="0" err="1">
                <a:latin typeface="Arial" pitchFamily="-109" charset="0"/>
                <a:ea typeface="ＭＳ Ｐゴシック" pitchFamily="-109" charset="-128"/>
                <a:cs typeface="ＭＳ Ｐゴシック" pitchFamily="-109" charset="-128"/>
              </a:rPr>
              <a:t>nonsensitive</a:t>
            </a:r>
            <a:r>
              <a:rPr lang="en-US" dirty="0">
                <a:latin typeface="Arial" pitchFamily="-109" charset="0"/>
                <a:ea typeface="ＭＳ Ｐゴシック" pitchFamily="-109" charset="-128"/>
                <a:cs typeface="ＭＳ Ｐゴシック" pitchFamily="-109" charset="-128"/>
              </a:rPr>
              <a:t> data as well as metadata.</a:t>
            </a:r>
          </a:p>
          <a:p>
            <a:r>
              <a:rPr lang="en-US" dirty="0">
                <a:latin typeface="Arial" pitchFamily="-109" charset="0"/>
                <a:ea typeface="ＭＳ Ｐゴシック" pitchFamily="-109" charset="-128"/>
                <a:cs typeface="ＭＳ Ｐゴシック" pitchFamily="-109" charset="-128"/>
              </a:rPr>
              <a:t>Metadata refers to knowledge about correlations or dependencies among data</a:t>
            </a:r>
          </a:p>
          <a:p>
            <a:r>
              <a:rPr lang="en-US" dirty="0">
                <a:latin typeface="Arial" pitchFamily="-109" charset="0"/>
                <a:ea typeface="ＭＳ Ｐゴシック" pitchFamily="-109" charset="-128"/>
                <a:cs typeface="ＭＳ Ｐゴシック" pitchFamily="-109" charset="-128"/>
              </a:rPr>
              <a:t>items that can be used to deduce information not otherwise available to a</a:t>
            </a:r>
          </a:p>
          <a:p>
            <a:r>
              <a:rPr lang="en-US" dirty="0">
                <a:latin typeface="Arial" pitchFamily="-109" charset="0"/>
                <a:ea typeface="ＭＳ Ｐゴシック" pitchFamily="-109" charset="-128"/>
                <a:cs typeface="ＭＳ Ｐゴシック" pitchFamily="-109" charset="-128"/>
              </a:rPr>
              <a:t>particular user. The information transfer path by which unauthorized data is</a:t>
            </a:r>
          </a:p>
          <a:p>
            <a:r>
              <a:rPr lang="en-US" dirty="0">
                <a:latin typeface="Arial" pitchFamily="-109" charset="0"/>
                <a:ea typeface="ＭＳ Ｐゴシック" pitchFamily="-109" charset="-128"/>
                <a:cs typeface="ＭＳ Ｐゴシック" pitchFamily="-109" charset="-128"/>
              </a:rPr>
              <a:t>obtained is referred to as an </a:t>
            </a:r>
            <a:r>
              <a:rPr lang="en-US" b="1" dirty="0">
                <a:latin typeface="Arial" pitchFamily="-109" charset="0"/>
                <a:ea typeface="ＭＳ Ｐゴシック" pitchFamily="-109" charset="-128"/>
                <a:cs typeface="ＭＳ Ｐゴシック" pitchFamily="-109" charset="-128"/>
              </a:rPr>
              <a:t>inference channel .</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541938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7F0CFB9-E128-4B40-BB91-6403C7E178AB}" type="slidenum">
              <a:rPr lang="en-AU">
                <a:latin typeface="Arial" pitchFamily="-109" charset="0"/>
              </a:rPr>
              <a:pPr/>
              <a:t>28</a:t>
            </a:fld>
            <a:endParaRPr lang="en-AU">
              <a:latin typeface="Arial" pitchFamily="-109"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dirty="0">
                <a:latin typeface="Arial" pitchFamily="-109" charset="0"/>
                <a:ea typeface="ＭＳ Ｐゴシック" pitchFamily="-109" charset="-128"/>
                <a:cs typeface="ＭＳ Ｐゴシック" pitchFamily="-109" charset="-128"/>
              </a:rPr>
              <a:t>In general terms, two inference techniques can be used to derive additional</a:t>
            </a:r>
          </a:p>
          <a:p>
            <a:r>
              <a:rPr lang="en-US" dirty="0">
                <a:latin typeface="Arial" pitchFamily="-109" charset="0"/>
                <a:ea typeface="ＭＳ Ｐゴシック" pitchFamily="-109" charset="-128"/>
                <a:cs typeface="ＭＳ Ｐゴシック" pitchFamily="-109" charset="-128"/>
              </a:rPr>
              <a:t>information: analyzing functional dependencies between attributes within a table</a:t>
            </a:r>
          </a:p>
          <a:p>
            <a:r>
              <a:rPr lang="en-US" dirty="0">
                <a:latin typeface="Arial" pitchFamily="-109" charset="0"/>
                <a:ea typeface="ＭＳ Ｐゴシック" pitchFamily="-109" charset="-128"/>
                <a:cs typeface="ＭＳ Ｐゴシック" pitchFamily="-109" charset="-128"/>
              </a:rPr>
              <a:t>or across tables, and merging views with the same constraints.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An example of the latter shown in Figure 5.8 , illustrates</a:t>
            </a:r>
          </a:p>
          <a:p>
            <a:r>
              <a:rPr lang="en-US" dirty="0">
                <a:latin typeface="Arial" pitchFamily="-109" charset="0"/>
                <a:ea typeface="ＭＳ Ｐゴシック" pitchFamily="-109" charset="-128"/>
                <a:cs typeface="ＭＳ Ｐゴシック" pitchFamily="-109" charset="-128"/>
              </a:rPr>
              <a:t>the inference problem. </a:t>
            </a:r>
          </a:p>
          <a:p>
            <a:endParaRPr lang="en-US" dirty="0">
              <a:latin typeface="Arial" pitchFamily="-109" charset="0"/>
              <a:ea typeface="ＭＳ Ｐゴシック" pitchFamily="-109" charset="-128"/>
              <a:cs typeface="ＭＳ Ｐゴシック" pitchFamily="-109"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Users of these views are not authorized to access the relationship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 and Salary. A user who has access to either or both views cannot infer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relationship by functional dependencies. That is, there is not a functional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relationship between Name and Salary such that knowing Name and perhaps other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information is sufficient to deduce Salary. However, suppose the two views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created with the access constraint that Name and Salary cannot be accessed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together. A user who knows the structure of the Employee table and who knows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the view tables maintain the same row order as the Employee table is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able to merge the two views to construct the table shown in Figure 5.8c.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violates the access control policy that the relationship of attributes Name and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Salary</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must not be disclosed.</a:t>
            </a:r>
            <a:endParaRPr lang="en-US" dirty="0">
              <a:latin typeface="Arial"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355657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latin typeface="Arial" pitchFamily="-109" charset="0"/>
                <a:ea typeface="ＭＳ Ｐゴシック" pitchFamily="-109" charset="-128"/>
                <a:cs typeface="ＭＳ Ｐゴシック" pitchFamily="-109" charset="-128"/>
              </a:rPr>
              <a:t> Consider a database containing personnel information,</a:t>
            </a:r>
          </a:p>
          <a:p>
            <a:r>
              <a:rPr lang="en-US" altLang="zh-CN" b="0" dirty="0">
                <a:latin typeface="Arial" pitchFamily="-109" charset="0"/>
                <a:ea typeface="ＭＳ Ｐゴシック" pitchFamily="-109" charset="-128"/>
                <a:cs typeface="ＭＳ Ｐゴシック" pitchFamily="-109" charset="-128"/>
              </a:rPr>
              <a:t>including names, addresses, and salaries of employees. Individually, the name,</a:t>
            </a:r>
          </a:p>
          <a:p>
            <a:r>
              <a:rPr lang="en-US" altLang="zh-CN" b="0" dirty="0">
                <a:latin typeface="Arial" pitchFamily="-109" charset="0"/>
                <a:ea typeface="ＭＳ Ｐゴシック" pitchFamily="-109" charset="-128"/>
                <a:cs typeface="ＭＳ Ｐゴシック" pitchFamily="-109" charset="-128"/>
              </a:rPr>
              <a:t>address, and salary information is available to a subordinate role, such as</a:t>
            </a:r>
          </a:p>
          <a:p>
            <a:r>
              <a:rPr lang="en-US" altLang="zh-CN" b="0" dirty="0">
                <a:latin typeface="Arial" pitchFamily="-109" charset="0"/>
                <a:ea typeface="ＭＳ Ｐゴシック" pitchFamily="-109" charset="-128"/>
                <a:cs typeface="ＭＳ Ｐゴシック" pitchFamily="-109" charset="-128"/>
              </a:rPr>
              <a:t>Clerk, but the association of names and salaries is restricted to a superior role,</a:t>
            </a:r>
          </a:p>
          <a:p>
            <a:r>
              <a:rPr lang="en-US" altLang="zh-CN" b="0" dirty="0">
                <a:latin typeface="Arial" pitchFamily="-109" charset="0"/>
                <a:ea typeface="ＭＳ Ｐゴシック" pitchFamily="-109" charset="-128"/>
                <a:cs typeface="ＭＳ Ｐゴシック" pitchFamily="-109" charset="-128"/>
              </a:rPr>
              <a:t>such as Administrator. This is similar to the problem illustrated in Figure 5.8.</a:t>
            </a:r>
          </a:p>
          <a:p>
            <a:r>
              <a:rPr lang="en-US" altLang="zh-CN" b="0" dirty="0">
                <a:latin typeface="Arial" pitchFamily="-109" charset="0"/>
                <a:ea typeface="ＭＳ Ｐゴシック" pitchFamily="-109" charset="-128"/>
                <a:cs typeface="ＭＳ Ｐゴシック" pitchFamily="-109" charset="-128"/>
              </a:rPr>
              <a:t>One solution to this problem is to construct three tables, which include the</a:t>
            </a:r>
          </a:p>
          <a:p>
            <a:r>
              <a:rPr lang="en-US" altLang="zh-CN" b="0" dirty="0">
                <a:latin typeface="Arial" pitchFamily="-109" charset="0"/>
                <a:ea typeface="ＭＳ Ｐゴシック" pitchFamily="-109" charset="-128"/>
                <a:cs typeface="ＭＳ Ｐゴシック" pitchFamily="-109" charset="-128"/>
              </a:rPr>
              <a:t>following information:</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Employees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Name, Address)</a:t>
            </a:r>
          </a:p>
          <a:p>
            <a:r>
              <a:rPr lang="en-US" altLang="zh-CN" b="0" dirty="0">
                <a:latin typeface="Arial" pitchFamily="-109" charset="0"/>
                <a:ea typeface="ＭＳ Ｐゴシック" pitchFamily="-109" charset="-128"/>
                <a:cs typeface="ＭＳ Ｐゴシック" pitchFamily="-109" charset="-128"/>
              </a:rPr>
              <a:t>Salaries (S#, Salary)</a:t>
            </a:r>
          </a:p>
          <a:p>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-Salary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S#)</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where each line consists of the table name followed by a list of column names for that</a:t>
            </a:r>
          </a:p>
          <a:p>
            <a:r>
              <a:rPr lang="en-US" altLang="zh-CN" b="0" dirty="0">
                <a:latin typeface="Arial" pitchFamily="-109" charset="0"/>
                <a:ea typeface="ＭＳ Ｐゴシック" pitchFamily="-109" charset="-128"/>
                <a:cs typeface="ＭＳ Ｐゴシック" pitchFamily="-109" charset="-128"/>
              </a:rPr>
              <a:t>table. In this case, each employee is assigned a unique employee number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a:t>
            </a:r>
          </a:p>
          <a:p>
            <a:r>
              <a:rPr lang="en-US" altLang="zh-CN" b="0" dirty="0">
                <a:latin typeface="Arial" pitchFamily="-109" charset="0"/>
                <a:ea typeface="ＭＳ Ｐゴシック" pitchFamily="-109" charset="-128"/>
                <a:cs typeface="ＭＳ Ｐゴシック" pitchFamily="-109" charset="-128"/>
              </a:rPr>
              <a:t>and a unique salary number (S#). The Employees table and the Salaries table</a:t>
            </a:r>
          </a:p>
          <a:p>
            <a:r>
              <a:rPr lang="en-US" altLang="zh-CN" b="0" dirty="0">
                <a:latin typeface="Arial" pitchFamily="-109" charset="0"/>
                <a:ea typeface="ＭＳ Ｐゴシック" pitchFamily="-109" charset="-128"/>
                <a:cs typeface="ＭＳ Ｐゴシック" pitchFamily="-109" charset="-128"/>
              </a:rPr>
              <a:t>are accessible to the Clerk role, but the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-Salary table is only available to the</a:t>
            </a:r>
          </a:p>
          <a:p>
            <a:r>
              <a:rPr lang="en-US" altLang="zh-CN" b="0" dirty="0">
                <a:latin typeface="Arial" pitchFamily="-109" charset="0"/>
                <a:ea typeface="ＭＳ Ｐゴシック" pitchFamily="-109" charset="-128"/>
                <a:cs typeface="ＭＳ Ｐゴシック" pitchFamily="-109" charset="-128"/>
              </a:rPr>
              <a:t>Administrator role. In this structure, the sensitive relationship between employees</a:t>
            </a:r>
          </a:p>
          <a:p>
            <a:r>
              <a:rPr lang="en-US" altLang="zh-CN" b="0" dirty="0">
                <a:latin typeface="Arial" pitchFamily="-109" charset="0"/>
                <a:ea typeface="ＭＳ Ｐゴシック" pitchFamily="-109" charset="-128"/>
                <a:cs typeface="ＭＳ Ｐゴシック" pitchFamily="-109" charset="-128"/>
              </a:rPr>
              <a:t>and salaries is protected from users assigned the Clerk role. Now suppose that we</a:t>
            </a:r>
          </a:p>
          <a:p>
            <a:r>
              <a:rPr lang="en-US" altLang="zh-CN" b="0" dirty="0">
                <a:latin typeface="Arial" pitchFamily="-109" charset="0"/>
                <a:ea typeface="ＭＳ Ｐゴシック" pitchFamily="-109" charset="-128"/>
                <a:cs typeface="ＭＳ Ｐゴシック" pitchFamily="-109" charset="-128"/>
              </a:rPr>
              <a:t>want to add a new attribute, employee start date, which is not sensitive. This could</a:t>
            </a:r>
          </a:p>
          <a:p>
            <a:r>
              <a:rPr lang="en-US" altLang="zh-CN" b="0" dirty="0">
                <a:latin typeface="Arial" pitchFamily="-109" charset="0"/>
                <a:ea typeface="ＭＳ Ｐゴシック" pitchFamily="-109" charset="-128"/>
                <a:cs typeface="ＭＳ Ｐゴシック" pitchFamily="-109" charset="-128"/>
              </a:rPr>
              <a:t>be added to the Salaries table as follows:</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Employees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Name, Address)</a:t>
            </a:r>
          </a:p>
          <a:p>
            <a:r>
              <a:rPr lang="en-US" altLang="zh-CN" b="0" dirty="0">
                <a:latin typeface="Arial" pitchFamily="-109" charset="0"/>
                <a:ea typeface="ＭＳ Ｐゴシック" pitchFamily="-109" charset="-128"/>
                <a:cs typeface="ＭＳ Ｐゴシック" pitchFamily="-109" charset="-128"/>
              </a:rPr>
              <a:t>Salaries (S#, Salary, Start-Date)</a:t>
            </a:r>
          </a:p>
          <a:p>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-Salary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S#)</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However, an employee’s start date is an easily observable or discoverable</a:t>
            </a:r>
          </a:p>
          <a:p>
            <a:r>
              <a:rPr lang="en-US" altLang="zh-CN" b="0" dirty="0">
                <a:latin typeface="Arial" pitchFamily="-109" charset="0"/>
                <a:ea typeface="ＭＳ Ｐゴシック" pitchFamily="-109" charset="-128"/>
                <a:cs typeface="ＭＳ Ｐゴシック" pitchFamily="-109" charset="-128"/>
              </a:rPr>
              <a:t>attribute of an employee. Thus a user in the Clerk role should be able to infer (or</a:t>
            </a:r>
          </a:p>
          <a:p>
            <a:r>
              <a:rPr lang="en-US" altLang="zh-CN" b="0" dirty="0">
                <a:latin typeface="Arial" pitchFamily="-109" charset="0"/>
                <a:ea typeface="ＭＳ Ｐゴシック" pitchFamily="-109" charset="-128"/>
                <a:cs typeface="ＭＳ Ｐゴシック" pitchFamily="-109" charset="-128"/>
              </a:rPr>
              <a:t>partially infer) the employee’s name. This would compromise the relationship between</a:t>
            </a:r>
          </a:p>
          <a:p>
            <a:r>
              <a:rPr lang="en-US" altLang="zh-CN" b="0" dirty="0">
                <a:latin typeface="Arial" pitchFamily="-109" charset="0"/>
                <a:ea typeface="ＭＳ Ｐゴシック" pitchFamily="-109" charset="-128"/>
                <a:cs typeface="ＭＳ Ｐゴシック" pitchFamily="-109" charset="-128"/>
              </a:rPr>
              <a:t>employee and salary. A straightforward way to remove the inference channel is to</a:t>
            </a:r>
          </a:p>
          <a:p>
            <a:r>
              <a:rPr lang="en-US" altLang="zh-CN" b="0" dirty="0">
                <a:latin typeface="Arial" pitchFamily="-109" charset="0"/>
                <a:ea typeface="ＭＳ Ｐゴシック" pitchFamily="-109" charset="-128"/>
                <a:cs typeface="ＭＳ Ｐゴシック" pitchFamily="-109" charset="-128"/>
              </a:rPr>
              <a:t>add the start-date column to the Employees table rather than to the Salaries table.</a:t>
            </a:r>
          </a:p>
          <a:p>
            <a:endParaRPr lang="zh-CN" altLang="en-US" dirty="0"/>
          </a:p>
        </p:txBody>
      </p:sp>
      <p:sp>
        <p:nvSpPr>
          <p:cNvPr id="4" name="灯片编号占位符 3"/>
          <p:cNvSpPr>
            <a:spLocks noGrp="1"/>
          </p:cNvSpPr>
          <p:nvPr>
            <p:ph type="sldNum" sz="quarter" idx="10"/>
          </p:nvPr>
        </p:nvSpPr>
        <p:spPr/>
        <p:txBody>
          <a:bodyPr/>
          <a:lstStyle/>
          <a:p>
            <a:pPr>
              <a:defRPr/>
            </a:pPr>
            <a:fld id="{3C198186-20EE-9348-AA27-7E60E141A490}" type="slidenum">
              <a:rPr lang="en-AU" smtClean="0"/>
              <a:pPr>
                <a:defRPr/>
              </a:pPr>
              <a:t>29</a:t>
            </a:fld>
            <a:endParaRPr lang="en-AU"/>
          </a:p>
        </p:txBody>
      </p:sp>
    </p:spTree>
    <p:extLst>
      <p:ext uri="{BB962C8B-B14F-4D97-AF65-F5344CB8AC3E}">
        <p14:creationId xmlns:p14="http://schemas.microsoft.com/office/powerpoint/2010/main" val="2574985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12258980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09" charset="0"/>
                <a:ea typeface="ＭＳ Ｐゴシック" pitchFamily="-109" charset="-128"/>
                <a:cs typeface="ＭＳ Ｐゴシック" pitchFamily="-109" charset="-128"/>
              </a:rPr>
              <a:t>In general terms, there are two approaches to dealing with the threat of</a:t>
            </a:r>
          </a:p>
          <a:p>
            <a:r>
              <a:rPr lang="en-US" b="0" dirty="0">
                <a:latin typeface="Arial" pitchFamily="-109" charset="0"/>
                <a:ea typeface="ＭＳ Ｐゴシック" pitchFamily="-109" charset="-128"/>
                <a:cs typeface="ＭＳ Ｐゴシック" pitchFamily="-109" charset="-128"/>
              </a:rPr>
              <a:t>disclosure by inference: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Inference detection during database design: This approach removes an</a:t>
            </a:r>
          </a:p>
          <a:p>
            <a:r>
              <a:rPr lang="en-US" b="0" dirty="0">
                <a:latin typeface="Arial" pitchFamily="-109" charset="0"/>
                <a:ea typeface="ＭＳ Ｐゴシック" pitchFamily="-109" charset="-128"/>
                <a:cs typeface="ＭＳ Ｐゴシック" pitchFamily="-109" charset="-128"/>
              </a:rPr>
              <a:t>inference channel by altering the database structure or by changing the</a:t>
            </a:r>
          </a:p>
          <a:p>
            <a:r>
              <a:rPr lang="en-US" b="0" dirty="0">
                <a:latin typeface="Arial" pitchFamily="-109" charset="0"/>
                <a:ea typeface="ＭＳ Ｐゴシック" pitchFamily="-109" charset="-128"/>
                <a:cs typeface="ＭＳ Ｐゴシック" pitchFamily="-109" charset="-128"/>
              </a:rPr>
              <a:t>access control regime to prevent inference. Examples include removing</a:t>
            </a:r>
          </a:p>
          <a:p>
            <a:r>
              <a:rPr lang="en-US" b="0" dirty="0">
                <a:latin typeface="Arial" pitchFamily="-109" charset="0"/>
                <a:ea typeface="ＭＳ Ｐゴシック" pitchFamily="-109" charset="-128"/>
                <a:cs typeface="ＭＳ Ｐゴシック" pitchFamily="-109" charset="-128"/>
              </a:rPr>
              <a:t>data dependencies by splitting a table into multiple tables or using more</a:t>
            </a:r>
          </a:p>
          <a:p>
            <a:r>
              <a:rPr lang="en-US" b="0" dirty="0">
                <a:latin typeface="Arial" pitchFamily="-109" charset="0"/>
                <a:ea typeface="ＭＳ Ｐゴシック" pitchFamily="-109" charset="-128"/>
                <a:cs typeface="ＭＳ Ｐゴシック" pitchFamily="-109" charset="-128"/>
              </a:rPr>
              <a:t>fine-grained access control roles in an RBAC scheme. Techniques in</a:t>
            </a:r>
          </a:p>
          <a:p>
            <a:r>
              <a:rPr lang="en-US" b="0" dirty="0">
                <a:latin typeface="Arial" pitchFamily="-109" charset="0"/>
                <a:ea typeface="ＭＳ Ｐゴシック" pitchFamily="-109" charset="-128"/>
                <a:cs typeface="ＭＳ Ｐゴシック" pitchFamily="-109" charset="-128"/>
              </a:rPr>
              <a:t>this category often result in unnecessarily stricter access controls that</a:t>
            </a:r>
          </a:p>
          <a:p>
            <a:r>
              <a:rPr lang="en-US" b="0" dirty="0">
                <a:latin typeface="Arial" pitchFamily="-109" charset="0"/>
                <a:ea typeface="ＭＳ Ｐゴシック" pitchFamily="-109" charset="-128"/>
                <a:cs typeface="ＭＳ Ｐゴシック" pitchFamily="-109" charset="-128"/>
              </a:rPr>
              <a:t>reduce availability.</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Inference detection at query time: This approach seeks to eliminate an</a:t>
            </a:r>
          </a:p>
          <a:p>
            <a:r>
              <a:rPr lang="en-US" b="0" dirty="0">
                <a:latin typeface="Arial" pitchFamily="-109" charset="0"/>
                <a:ea typeface="ＭＳ Ｐゴシック" pitchFamily="-109" charset="-128"/>
                <a:cs typeface="ＭＳ Ｐゴシック" pitchFamily="-109" charset="-128"/>
              </a:rPr>
              <a:t>inference channel violation during a query or series of queries. If an inference</a:t>
            </a:r>
          </a:p>
          <a:p>
            <a:r>
              <a:rPr lang="en-US" b="0" dirty="0">
                <a:latin typeface="Arial" pitchFamily="-109" charset="0"/>
                <a:ea typeface="ＭＳ Ｐゴシック" pitchFamily="-109" charset="-128"/>
                <a:cs typeface="ＭＳ Ｐゴシック" pitchFamily="-109" charset="-128"/>
              </a:rPr>
              <a:t>channel is detected, the query is denied or altered.</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For either of the preceding approaches, some inference detection</a:t>
            </a:r>
          </a:p>
          <a:p>
            <a:r>
              <a:rPr lang="en-US" b="0" dirty="0">
                <a:latin typeface="Arial" pitchFamily="-109" charset="0"/>
                <a:ea typeface="ＭＳ Ｐゴシック" pitchFamily="-109" charset="-128"/>
                <a:cs typeface="ＭＳ Ｐゴシック" pitchFamily="-109" charset="-128"/>
              </a:rPr>
              <a:t>algorithm is needed. This is a difficult problem and the subject of ongoing</a:t>
            </a:r>
          </a:p>
          <a:p>
            <a:r>
              <a:rPr lang="en-US" b="0" dirty="0">
                <a:latin typeface="Arial" pitchFamily="-109" charset="0"/>
                <a:ea typeface="ＭＳ Ｐゴシック" pitchFamily="-109" charset="-128"/>
                <a:cs typeface="ＭＳ Ｐゴシック" pitchFamily="-109" charset="-128"/>
              </a:rPr>
              <a:t>research. To give some appreciation of the difficulty, we present an example</a:t>
            </a:r>
          </a:p>
          <a:p>
            <a:r>
              <a:rPr lang="en-US" b="0" dirty="0">
                <a:latin typeface="Arial" pitchFamily="-109" charset="0"/>
                <a:ea typeface="ＭＳ Ｐゴシック" pitchFamily="-109" charset="-128"/>
                <a:cs typeface="ＭＳ Ｐゴシック" pitchFamily="-109" charset="-128"/>
              </a:rPr>
              <a:t>taken from [LUNT89].</a:t>
            </a:r>
          </a:p>
          <a:p>
            <a:r>
              <a:rPr lang="en-US" b="0" dirty="0">
                <a:latin typeface="Arial" pitchFamily="-109" charset="0"/>
                <a:ea typeface="ＭＳ Ｐゴシック" pitchFamily="-109" charset="-128"/>
                <a:cs typeface="ＭＳ Ｐゴシック" pitchFamily="-109" charset="-128"/>
              </a:rPr>
              <a:t>The first security problem indicated in this sample, that it was possible to infer</a:t>
            </a:r>
          </a:p>
          <a:p>
            <a:r>
              <a:rPr lang="en-US" b="0" dirty="0">
                <a:latin typeface="Arial" pitchFamily="-109" charset="0"/>
                <a:ea typeface="ＭＳ Ｐゴシック" pitchFamily="-109" charset="-128"/>
                <a:cs typeface="ＭＳ Ｐゴシック" pitchFamily="-109" charset="-128"/>
              </a:rPr>
              <a:t>the relationship between employee and salary, can be detected through analysis</a:t>
            </a:r>
          </a:p>
          <a:p>
            <a:r>
              <a:rPr lang="en-US" b="0" dirty="0">
                <a:latin typeface="Arial" pitchFamily="-109" charset="0"/>
                <a:ea typeface="ＭＳ Ｐゴシック" pitchFamily="-109" charset="-128"/>
                <a:cs typeface="ＭＳ Ｐゴシック" pitchFamily="-109" charset="-128"/>
              </a:rPr>
              <a:t>of the data structures and security constraints that are available to the DBMS.</a:t>
            </a:r>
          </a:p>
          <a:p>
            <a:r>
              <a:rPr lang="en-US" b="0" dirty="0">
                <a:latin typeface="Arial" pitchFamily="-109" charset="0"/>
                <a:ea typeface="ＭＳ Ｐゴシック" pitchFamily="-109" charset="-128"/>
                <a:cs typeface="ＭＳ Ｐゴシック" pitchFamily="-109" charset="-128"/>
              </a:rPr>
              <a:t>However, the second security problem, in which the start-date column was added</a:t>
            </a:r>
          </a:p>
          <a:p>
            <a:r>
              <a:rPr lang="en-US" b="0" dirty="0">
                <a:latin typeface="Arial" pitchFamily="-109" charset="0"/>
                <a:ea typeface="ＭＳ Ｐゴシック" pitchFamily="-109" charset="-128"/>
                <a:cs typeface="ＭＳ Ｐゴシック" pitchFamily="-109" charset="-128"/>
              </a:rPr>
              <a:t>to the Salaries table, cannot be detected using only the information stored in the</a:t>
            </a:r>
          </a:p>
          <a:p>
            <a:r>
              <a:rPr lang="en-US" b="0" dirty="0">
                <a:latin typeface="Arial" pitchFamily="-109" charset="0"/>
                <a:ea typeface="ＭＳ Ｐゴシック" pitchFamily="-109" charset="-128"/>
                <a:cs typeface="ＭＳ Ｐゴシック" pitchFamily="-109" charset="-128"/>
              </a:rPr>
              <a:t>database. In particular, the database does not indicate that the employee name can</a:t>
            </a:r>
          </a:p>
          <a:p>
            <a:r>
              <a:rPr lang="en-US" b="0" dirty="0">
                <a:latin typeface="Arial" pitchFamily="-109" charset="0"/>
                <a:ea typeface="ＭＳ Ｐゴシック" pitchFamily="-109" charset="-128"/>
                <a:cs typeface="ＭＳ Ｐゴシック" pitchFamily="-109" charset="-128"/>
              </a:rPr>
              <a:t>be inferred from the start date.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In the general case of a relational database, inference detection is a complex</a:t>
            </a:r>
          </a:p>
          <a:p>
            <a:r>
              <a:rPr lang="en-US" b="0" dirty="0">
                <a:latin typeface="Arial" pitchFamily="-109" charset="0"/>
                <a:ea typeface="ＭＳ Ｐゴシック" pitchFamily="-109" charset="-128"/>
                <a:cs typeface="ＭＳ Ｐゴシック" pitchFamily="-109" charset="-128"/>
              </a:rPr>
              <a:t>and difficult problem. For multilevel secure databases, discussed in Chapter 13 ,</a:t>
            </a:r>
          </a:p>
          <a:p>
            <a:r>
              <a:rPr lang="en-US" b="0" dirty="0">
                <a:latin typeface="Arial" pitchFamily="-109" charset="0"/>
                <a:ea typeface="ＭＳ Ｐゴシック" pitchFamily="-109" charset="-128"/>
                <a:cs typeface="ＭＳ Ｐゴシック" pitchFamily="-109" charset="-128"/>
              </a:rPr>
              <a:t>and statistical databases, discussed in the next section, progress has been made in</a:t>
            </a:r>
          </a:p>
          <a:p>
            <a:r>
              <a:rPr lang="en-US" b="0" dirty="0">
                <a:latin typeface="Arial" pitchFamily="-109" charset="0"/>
                <a:ea typeface="ＭＳ Ｐゴシック" pitchFamily="-109" charset="-128"/>
                <a:cs typeface="ＭＳ Ｐゴシック" pitchFamily="-109" charset="-128"/>
              </a:rPr>
              <a:t>devising specific inference detection techniques.</a:t>
            </a:r>
            <a:endParaRPr lang="en-US" b="0"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2301072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32</a:t>
            </a:fld>
            <a:endParaRPr lang="en-AU" dirty="0"/>
          </a:p>
        </p:txBody>
      </p:sp>
    </p:spTree>
    <p:extLst>
      <p:ext uri="{BB962C8B-B14F-4D97-AF65-F5344CB8AC3E}">
        <p14:creationId xmlns:p14="http://schemas.microsoft.com/office/powerpoint/2010/main" val="2934759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10" charset="0"/>
                <a:ea typeface="ＭＳ Ｐゴシック" pitchFamily="-110" charset="-128"/>
                <a:cs typeface="ＭＳ Ｐゴシック" pitchFamily="-110" charset="-128"/>
              </a:rPr>
              <a:t>The database is typically the most valuable information resource for any organization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and is therefore protected by multiple layers of security, including firewalls,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authentication mechanisms, general access control systems, and database access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control systems. In addition, for particularly sensitive data, database encryption is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warranted and often implemented. Encryption becomes the last line of defense in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database security.</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There are two disadvantages to database encryption:</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 Key management: Authorized users must have access to the decryption key for</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the data for which they have access. Because a database is typically accessible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to a wide range of users and a number of applications, providing secure keys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to selected parts of the database to authorized users and applications is a</a:t>
            </a:r>
          </a:p>
          <a:p>
            <a:r>
              <a:rPr lang="en-US" sz="1200" b="0" kern="1200" baseline="0" dirty="0">
                <a:solidFill>
                  <a:schemeClr val="tx1"/>
                </a:solidFill>
                <a:latin typeface="Arial" pitchFamily="-110" charset="0"/>
                <a:ea typeface="ＭＳ Ｐゴシック" pitchFamily="-110" charset="-128"/>
                <a:cs typeface="ＭＳ Ｐゴシック" pitchFamily="-110" charset="-128"/>
              </a:rPr>
              <a:t>complex task.</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 Inflexibility: When part or all of the database is encrypted, it becomes more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difficult to perform record searching.</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Encryption can be applied to the entire database, at the record level (encrypt</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selected records), at the attribute level (encrypt selected columns), or at the level of</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the individual field.</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A number of approaches have been taken to database encryption. In this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section, we look at a representative approach for a multiuser database.</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A DBMS is a complex collection of hardware and software. It requires a large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storage capacity and requires skilled personnel to perform maintenance, disaster</a:t>
            </a:r>
          </a:p>
          <a:p>
            <a:r>
              <a:rPr lang="en-US" sz="1200" b="0" kern="1200" baseline="0" dirty="0">
                <a:solidFill>
                  <a:schemeClr val="tx1"/>
                </a:solidFill>
                <a:latin typeface="Arial" pitchFamily="-110" charset="0"/>
                <a:ea typeface="ＭＳ Ｐゴシック" pitchFamily="-110" charset="-128"/>
                <a:cs typeface="ＭＳ Ｐゴシック" pitchFamily="-110" charset="-128"/>
              </a:rPr>
              <a:t>protection, update, and security. For many small and medium-sized organizations,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an attractive solution is to outsource the DBMS and the database to a service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provider. The service provider maintains the database off site and can provide high</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availability, disaster prevention, and efficient access and update. The main concern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with such a solution is the confidentiality of the data.</a:t>
            </a:r>
            <a:endParaRPr lang="en-US" b="0"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3786729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4393787-4D88-6946-A8EA-F4EDF3C3DB04}" type="slidenum">
              <a:rPr lang="en-AU">
                <a:latin typeface="Arial" pitchFamily="-109" charset="0"/>
              </a:rPr>
              <a:pPr/>
              <a:t>34</a:t>
            </a:fld>
            <a:endParaRPr lang="en-AU">
              <a:latin typeface="Arial" pitchFamily="-109" charset="0"/>
            </a:endParaRPr>
          </a:p>
        </p:txBody>
      </p:sp>
      <p:sp>
        <p:nvSpPr>
          <p:cNvPr id="73731" name="Rectangle 1026"/>
          <p:cNvSpPr>
            <a:spLocks noGrp="1" noRot="1" noChangeAspect="1" noChangeArrowheads="1" noTextEdit="1"/>
          </p:cNvSpPr>
          <p:nvPr>
            <p:ph type="sldImg"/>
          </p:nvPr>
        </p:nvSpPr>
        <p:spPr>
          <a:ln/>
        </p:spPr>
      </p:sp>
      <p:sp>
        <p:nvSpPr>
          <p:cNvPr id="73732" name="Rectangle 1027"/>
          <p:cNvSpPr>
            <a:spLocks noGrp="1" noChangeArrowheads="1"/>
          </p:cNvSpPr>
          <p:nvPr>
            <p:ph type="body" idx="1"/>
          </p:nvPr>
        </p:nvSpPr>
        <p:spPr>
          <a:noFill/>
          <a:ln/>
        </p:spPr>
        <p:txBody>
          <a:bodyPr/>
          <a:lstStyle/>
          <a:p>
            <a:r>
              <a:rPr lang="en-US" sz="1200" kern="1200" baseline="0" dirty="0">
                <a:solidFill>
                  <a:schemeClr val="tx1"/>
                </a:solidFill>
                <a:latin typeface="Arial" pitchFamily="-110" charset="0"/>
                <a:ea typeface="ＭＳ Ｐゴシック" pitchFamily="-110" charset="-128"/>
                <a:cs typeface="ＭＳ Ｐゴシック" pitchFamily="-110" charset="-128"/>
              </a:rPr>
              <a:t>A straightforward solution to the security problem in this context is to encrypt</a:t>
            </a:r>
          </a:p>
          <a:p>
            <a:r>
              <a:rPr lang="en-US" sz="1200" kern="1200" baseline="0" dirty="0">
                <a:solidFill>
                  <a:schemeClr val="tx1"/>
                </a:solidFill>
                <a:latin typeface="Arial" pitchFamily="-110" charset="0"/>
                <a:ea typeface="ＭＳ Ｐゴシック" pitchFamily="-110" charset="-128"/>
                <a:cs typeface="ＭＳ Ｐゴシック" pitchFamily="-110" charset="-128"/>
              </a:rPr>
              <a:t>the entire database and not provide the encryption/decryption keys to the service</a:t>
            </a:r>
          </a:p>
          <a:p>
            <a:r>
              <a:rPr lang="en-US" sz="1200" kern="1200" baseline="0" dirty="0">
                <a:solidFill>
                  <a:schemeClr val="tx1"/>
                </a:solidFill>
                <a:latin typeface="Arial" pitchFamily="-110" charset="0"/>
                <a:ea typeface="ＭＳ Ｐゴシック" pitchFamily="-110" charset="-128"/>
                <a:cs typeface="ＭＳ Ｐゴシック" pitchFamily="-110" charset="-128"/>
              </a:rPr>
              <a:t>provider. This solution by itself is inflexible. The user has little ability to access</a:t>
            </a:r>
          </a:p>
          <a:p>
            <a:r>
              <a:rPr lang="en-US" sz="1200" kern="1200" baseline="0" dirty="0">
                <a:solidFill>
                  <a:schemeClr val="tx1"/>
                </a:solidFill>
                <a:latin typeface="Arial" pitchFamily="-110" charset="0"/>
                <a:ea typeface="ＭＳ Ｐゴシック" pitchFamily="-110" charset="-128"/>
                <a:cs typeface="ＭＳ Ｐゴシック" pitchFamily="-110" charset="-128"/>
              </a:rPr>
              <a:t>individual data items based on searches or indexing on key parameters, but rather</a:t>
            </a:r>
          </a:p>
          <a:p>
            <a:r>
              <a:rPr lang="en-US" sz="1200" kern="1200" baseline="0" dirty="0">
                <a:solidFill>
                  <a:schemeClr val="tx1"/>
                </a:solidFill>
                <a:latin typeface="Arial" pitchFamily="-110" charset="0"/>
                <a:ea typeface="ＭＳ Ｐゴシック" pitchFamily="-110" charset="-128"/>
                <a:cs typeface="ＭＳ Ｐゴシック" pitchFamily="-110" charset="-128"/>
              </a:rPr>
              <a:t>would have to download entire tables from the database, decrypt the tables, and</a:t>
            </a:r>
          </a:p>
          <a:p>
            <a:r>
              <a:rPr lang="en-US" sz="1200" kern="1200" baseline="0" dirty="0">
                <a:solidFill>
                  <a:schemeClr val="tx1"/>
                </a:solidFill>
                <a:latin typeface="Arial" pitchFamily="-110" charset="0"/>
                <a:ea typeface="ＭＳ Ｐゴシック" pitchFamily="-110" charset="-128"/>
                <a:cs typeface="ＭＳ Ｐゴシック" pitchFamily="-110" charset="-128"/>
              </a:rPr>
              <a:t>work with the results. To provide more flexibility, it must be possible to work with</a:t>
            </a:r>
          </a:p>
          <a:p>
            <a:r>
              <a:rPr lang="en-US" sz="1200" kern="1200" baseline="0" dirty="0">
                <a:solidFill>
                  <a:schemeClr val="tx1"/>
                </a:solidFill>
                <a:latin typeface="Arial" pitchFamily="-110" charset="0"/>
                <a:ea typeface="ＭＳ Ｐゴシック" pitchFamily="-110" charset="-128"/>
                <a:cs typeface="ＭＳ Ｐゴシック" pitchFamily="-110" charset="-128"/>
              </a:rPr>
              <a:t>the database in its encrypted form.</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An example of such an approach, depicted in Figure 5.9 , is reported in</a:t>
            </a:r>
          </a:p>
          <a:p>
            <a:r>
              <a:rPr lang="en-US" sz="1200" kern="1200" baseline="0" dirty="0">
                <a:solidFill>
                  <a:schemeClr val="tx1"/>
                </a:solidFill>
                <a:latin typeface="Arial" pitchFamily="-110" charset="0"/>
                <a:ea typeface="ＭＳ Ｐゴシック" pitchFamily="-110" charset="-128"/>
                <a:cs typeface="ＭＳ Ｐゴシック" pitchFamily="-110" charset="-128"/>
              </a:rPr>
              <a:t>[DAMI05] and [DAMI03]. A similar approach is described in [HACI02]. Four</a:t>
            </a:r>
          </a:p>
          <a:p>
            <a:r>
              <a:rPr lang="en-US" sz="1200" kern="1200" baseline="0" dirty="0">
                <a:solidFill>
                  <a:schemeClr val="tx1"/>
                </a:solidFill>
                <a:latin typeface="Arial" pitchFamily="-110" charset="0"/>
                <a:ea typeface="ＭＳ Ｐゴシック" pitchFamily="-110" charset="-128"/>
                <a:cs typeface="ＭＳ Ｐゴシック" pitchFamily="-110" charset="-128"/>
              </a:rPr>
              <a:t>entities are involved:</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Data owner: An organization that produces data to be made available for</a:t>
            </a:r>
          </a:p>
          <a:p>
            <a:r>
              <a:rPr lang="en-US" sz="1200" kern="1200" baseline="0" dirty="0">
                <a:solidFill>
                  <a:schemeClr val="tx1"/>
                </a:solidFill>
                <a:latin typeface="Arial" pitchFamily="-110" charset="0"/>
                <a:ea typeface="ＭＳ Ｐゴシック" pitchFamily="-110" charset="-128"/>
                <a:cs typeface="ＭＳ Ｐゴシック" pitchFamily="-110" charset="-128"/>
              </a:rPr>
              <a:t>controlled release, either within the organization or to external users.</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User: Human entity that presents requests (queries) to the system. The user</a:t>
            </a:r>
          </a:p>
          <a:p>
            <a:r>
              <a:rPr lang="en-US" sz="1200" kern="1200" baseline="0" dirty="0">
                <a:solidFill>
                  <a:schemeClr val="tx1"/>
                </a:solidFill>
                <a:latin typeface="Arial" pitchFamily="-110" charset="0"/>
                <a:ea typeface="ＭＳ Ｐゴシック" pitchFamily="-110" charset="-128"/>
                <a:cs typeface="ＭＳ Ｐゴシック" pitchFamily="-110" charset="-128"/>
              </a:rPr>
              <a:t>could be an employee of the organization who is granted access to the database</a:t>
            </a:r>
          </a:p>
          <a:p>
            <a:r>
              <a:rPr lang="en-US" sz="1200" kern="1200" baseline="0" dirty="0">
                <a:solidFill>
                  <a:schemeClr val="tx1"/>
                </a:solidFill>
                <a:latin typeface="Arial" pitchFamily="-110" charset="0"/>
                <a:ea typeface="ＭＳ Ｐゴシック" pitchFamily="-110" charset="-128"/>
                <a:cs typeface="ＭＳ Ｐゴシック" pitchFamily="-110" charset="-128"/>
              </a:rPr>
              <a:t>via the server, or a user external to the organization who, after authentication,</a:t>
            </a:r>
          </a:p>
          <a:p>
            <a:r>
              <a:rPr lang="en-US" sz="1200" kern="1200" baseline="0" dirty="0">
                <a:solidFill>
                  <a:schemeClr val="tx1"/>
                </a:solidFill>
                <a:latin typeface="Arial" pitchFamily="-110" charset="0"/>
                <a:ea typeface="ＭＳ Ｐゴシック" pitchFamily="-110" charset="-128"/>
                <a:cs typeface="ＭＳ Ｐゴシック" pitchFamily="-110" charset="-128"/>
              </a:rPr>
              <a:t>is granted access.</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b="1" kern="1200" baseline="0" dirty="0">
                <a:solidFill>
                  <a:schemeClr val="tx1"/>
                </a:solidFill>
                <a:latin typeface="Arial" pitchFamily="-110" charset="0"/>
                <a:ea typeface="ＭＳ Ｐゴシック" pitchFamily="-110" charset="-128"/>
                <a:cs typeface="ＭＳ Ｐゴシック" pitchFamily="-110" charset="-128"/>
              </a:rPr>
              <a:t>Client: Frontend that transforms user queries into queries on the encrypted</a:t>
            </a:r>
          </a:p>
          <a:p>
            <a:r>
              <a:rPr lang="en-US" sz="1200" kern="1200" baseline="0" dirty="0">
                <a:solidFill>
                  <a:schemeClr val="tx1"/>
                </a:solidFill>
                <a:latin typeface="Arial" pitchFamily="-110" charset="0"/>
                <a:ea typeface="ＭＳ Ｐゴシック" pitchFamily="-110" charset="-128"/>
                <a:cs typeface="ＭＳ Ｐゴシック" pitchFamily="-110" charset="-128"/>
              </a:rPr>
              <a:t>data stored on the server.</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Server: An organization that receives the encrypted data from a data owner</a:t>
            </a:r>
          </a:p>
          <a:p>
            <a:r>
              <a:rPr lang="en-US" sz="1200" kern="1200" baseline="0" dirty="0">
                <a:solidFill>
                  <a:schemeClr val="tx1"/>
                </a:solidFill>
                <a:latin typeface="Arial" pitchFamily="-110" charset="0"/>
                <a:ea typeface="ＭＳ Ｐゴシック" pitchFamily="-110" charset="-128"/>
                <a:cs typeface="ＭＳ Ｐゴシック" pitchFamily="-110" charset="-128"/>
              </a:rPr>
              <a:t>and makes them available for distribution to clients. The server could in</a:t>
            </a:r>
          </a:p>
          <a:p>
            <a:r>
              <a:rPr lang="en-US" sz="1200" kern="1200" baseline="0" dirty="0">
                <a:solidFill>
                  <a:schemeClr val="tx1"/>
                </a:solidFill>
                <a:latin typeface="Arial" pitchFamily="-110" charset="0"/>
                <a:ea typeface="ＭＳ Ｐゴシック" pitchFamily="-110" charset="-128"/>
                <a:cs typeface="ＭＳ Ｐゴシック" pitchFamily="-110" charset="-128"/>
              </a:rPr>
              <a:t>fact be owned by the data owner but, more typically, is a facility owned and</a:t>
            </a:r>
          </a:p>
          <a:p>
            <a:r>
              <a:rPr lang="en-US" sz="1200" kern="1200" baseline="0" dirty="0">
                <a:solidFill>
                  <a:schemeClr val="tx1"/>
                </a:solidFill>
                <a:latin typeface="Arial" pitchFamily="-110" charset="0"/>
                <a:ea typeface="ＭＳ Ｐゴシック" pitchFamily="-110" charset="-128"/>
                <a:cs typeface="ＭＳ Ｐゴシック" pitchFamily="-110" charset="-128"/>
              </a:rPr>
              <a:t>maintained by an external provider.</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3914349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pitchFamily="-110" charset="0"/>
                <a:ea typeface="ＭＳ Ｐゴシック" pitchFamily="-110" charset="-128"/>
                <a:cs typeface="ＭＳ Ｐゴシック" pitchFamily="-110" charset="-128"/>
              </a:rPr>
              <a:t> Each record (row)</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of a table in the database is encrypted as a block. Referring to the abstract model</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of a relational database in Figure 5.3, each row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is treated as a contiguous block</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1</a:t>
            </a:r>
            <a:r>
              <a:rPr lang="en-US" sz="1200" b="0" kern="1200" dirty="0">
                <a:solidFill>
                  <a:schemeClr val="tx1"/>
                </a:solidFill>
                <a:effectLst/>
                <a:latin typeface="Arial" pitchFamily="-110" charset="0"/>
                <a:ea typeface="ＭＳ Ｐゴシック" pitchFamily="-110" charset="-128"/>
                <a:cs typeface="ＭＳ Ｐゴシック" pitchFamily="-110" charset="-128"/>
              </a:rPr>
              <a:t> ||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en-US" sz="1200" b="0" kern="1200" baseline="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Thus, each attribute value in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 regardless of whether it</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is text or numeric, is treated as a sequence of bits, and all of the attribute values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for that row are concatenated together to form a single binary block. The entire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row is encrypted, expressed as E (k, 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 E (k,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 </a:t>
            </a:r>
            <a:r>
              <a:rPr lang="en-US" sz="1200" b="0" i="0" kern="1200" baseline="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To assist in data</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retrieval, attribute indexes are associated with each table. For some or all of the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attributes an index value is created. For each row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of the unencrypted database, the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mapping is as follows (see Figure 5.10):</a:t>
            </a:r>
          </a:p>
          <a:p>
            <a:endParaRPr lang="en-US" sz="1200" b="0" kern="1200" dirty="0">
              <a:solidFill>
                <a:schemeClr val="tx1"/>
              </a:solidFill>
              <a:effectLst/>
              <a:latin typeface="Arial" pitchFamily="-110" charset="0"/>
              <a:ea typeface="ＭＳ Ｐゴシック" pitchFamily="-110" charset="-128"/>
              <a:cs typeface="ＭＳ Ｐゴシック" pitchFamily="-110" charset="-128"/>
            </a:endParaRPr>
          </a:p>
          <a:p>
            <a:r>
              <a:rPr lang="en-US" sz="1200" b="0" kern="1200" dirty="0">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→[E (k, 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I</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a:t>
            </a:r>
            <a:r>
              <a:rPr lang="en-US" sz="1200" b="0" kern="1200" dirty="0">
                <a:solidFill>
                  <a:schemeClr val="tx1"/>
                </a:solidFill>
                <a:effectLst/>
                <a:latin typeface="Arial" pitchFamily="-110" charset="0"/>
                <a:ea typeface="ＭＳ Ｐゴシック" pitchFamily="-110" charset="-128"/>
                <a:cs typeface="ＭＳ Ｐゴシック" pitchFamily="-110" charset="-128"/>
              </a:rPr>
              <a:t>, I</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I</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p>
          <a:p>
            <a:endParaRPr lang="en-US" sz="1200" b="0" kern="1200" dirty="0">
              <a:solidFill>
                <a:schemeClr val="tx1"/>
              </a:solidFill>
              <a:effectLst/>
              <a:latin typeface="Arial" pitchFamily="-110" charset="0"/>
              <a:ea typeface="ＭＳ Ｐゴシック" pitchFamily="-110" charset="-128"/>
              <a:cs typeface="ＭＳ Ｐゴシック" pitchFamily="-110" charset="-128"/>
            </a:endParaRPr>
          </a:p>
          <a:p>
            <a:r>
              <a:rPr lang="en-US" sz="1200" b="0" kern="1200" dirty="0">
                <a:solidFill>
                  <a:schemeClr val="tx1"/>
                </a:solidFill>
                <a:effectLst/>
                <a:latin typeface="Arial" pitchFamily="-110" charset="0"/>
                <a:ea typeface="ＭＳ Ｐゴシック" pitchFamily="-110" charset="-128"/>
                <a:cs typeface="ＭＳ Ｐゴシック" pitchFamily="-110" charset="-128"/>
              </a:rPr>
              <a:t>For each row in the original database, there is one row in the encrypted database.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The index values are provided to assist in data retrieval. We can proceed as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follows. For any attribute, the range of attribute values is divided into a set of non-overlapping</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partitions that encompass all possible values, and an index value is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assigned to each partition.</a:t>
            </a:r>
          </a:p>
          <a:p>
            <a:endParaRPr lang="en-US" b="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3757418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Table 5.3 provides an example of this mapping. Suppose employee ID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a:t>
            </a:r>
          </a:p>
          <a:p>
            <a:r>
              <a:rPr lang="en-US" sz="1200" kern="1200" dirty="0">
                <a:solidFill>
                  <a:schemeClr val="tx1"/>
                </a:solidFill>
                <a:effectLst/>
                <a:latin typeface="Arial" pitchFamily="-110" charset="0"/>
                <a:ea typeface="ＭＳ Ｐゴシック" pitchFamily="-110" charset="-128"/>
                <a:cs typeface="ＭＳ Ｐゴシック" pitchFamily="-110" charset="-128"/>
              </a:rPr>
              <a:t>values lie in the range [1, 1000]. We can divide these values into five partitions: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[1, 200], [201, 400], [401, 600], [601, 800], and [801, 1000]; then assign index values 1,</a:t>
            </a:r>
          </a:p>
          <a:p>
            <a:r>
              <a:rPr lang="en-US" sz="1200" kern="1200" dirty="0">
                <a:solidFill>
                  <a:schemeClr val="tx1"/>
                </a:solidFill>
                <a:effectLst/>
                <a:latin typeface="Arial" pitchFamily="-110" charset="0"/>
                <a:ea typeface="ＭＳ Ｐゴシック" pitchFamily="-110" charset="-128"/>
                <a:cs typeface="ＭＳ Ｐゴシック" pitchFamily="-110" charset="-128"/>
              </a:rPr>
              <a:t>2, 3, 4, and 5, respectively. For a text field, we can derive an index from the first letter</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the attribute value. For the attribute </a:t>
            </a:r>
            <a:r>
              <a:rPr lang="en-US" sz="1200" kern="1200" dirty="0" err="1">
                <a:solidFill>
                  <a:schemeClr val="tx1"/>
                </a:solidFill>
                <a:effectLst/>
                <a:latin typeface="Arial" pitchFamily="-110" charset="0"/>
                <a:ea typeface="ＭＳ Ｐゴシック" pitchFamily="-110" charset="-128"/>
                <a:cs typeface="ＭＳ Ｐゴシック" pitchFamily="-110" charset="-128"/>
              </a:rPr>
              <a:t>ename</a:t>
            </a:r>
            <a:r>
              <a:rPr lang="en-US" sz="1200" kern="1200" dirty="0">
                <a:solidFill>
                  <a:schemeClr val="tx1"/>
                </a:solidFill>
                <a:effectLst/>
                <a:latin typeface="Arial" pitchFamily="-110" charset="0"/>
                <a:ea typeface="ＭＳ Ｐゴシック" pitchFamily="-110" charset="-128"/>
                <a:cs typeface="ＭＳ Ｐゴシック" pitchFamily="-110" charset="-128"/>
              </a:rPr>
              <a:t> , let us assign index 1 to values starting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with A or B, index 2 to values starting with C or D, and so on. Similar partitioning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schemes can be used for each of the attributes. Table 5.3b shows the resulting table.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values in the first column represent the encrypted values for each row. The actual</a:t>
            </a:r>
          </a:p>
          <a:p>
            <a:r>
              <a:rPr lang="en-US" sz="1200" kern="1200" dirty="0">
                <a:solidFill>
                  <a:schemeClr val="tx1"/>
                </a:solidFill>
                <a:effectLst/>
                <a:latin typeface="Arial" pitchFamily="-110" charset="0"/>
                <a:ea typeface="ＭＳ Ｐゴシック" pitchFamily="-110" charset="-128"/>
                <a:cs typeface="ＭＳ Ｐゴシック" pitchFamily="-110" charset="-128"/>
              </a:rPr>
              <a:t>values depend on the encryption algorithm and the encryption key. The remaining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 columns show index values for the corresponding attribute values. The mapping functions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between attribute values and index values constitute metadata that are stored</a:t>
            </a:r>
          </a:p>
          <a:p>
            <a:r>
              <a:rPr lang="en-US" sz="1200" kern="1200" dirty="0">
                <a:solidFill>
                  <a:schemeClr val="tx1"/>
                </a:solidFill>
                <a:effectLst/>
                <a:latin typeface="Arial" pitchFamily="-110" charset="0"/>
                <a:ea typeface="ＭＳ Ｐゴシック" pitchFamily="-110" charset="-128"/>
                <a:cs typeface="ＭＳ Ｐゴシック" pitchFamily="-110" charset="-128"/>
              </a:rPr>
              <a:t>at the client and data owner locations but not at the server.</a:t>
            </a:r>
          </a:p>
          <a:p>
            <a:r>
              <a:rPr lang="en-US" sz="1200" kern="1200" dirty="0">
                <a:solidFill>
                  <a:schemeClr val="tx1"/>
                </a:solidFill>
                <a:effectLst/>
                <a:latin typeface="Arial" pitchFamily="-110" charset="0"/>
                <a:ea typeface="ＭＳ Ｐゴシック" pitchFamily="-110" charset="-128"/>
                <a:cs typeface="ＭＳ Ｐゴシック" pitchFamily="-110" charset="-128"/>
              </a:rPr>
              <a:t>This arrangement provides for more efficient data retrieval. Suppose, for</a:t>
            </a:r>
          </a:p>
          <a:p>
            <a:r>
              <a:rPr lang="en-US" sz="1200" kern="1200" dirty="0">
                <a:solidFill>
                  <a:schemeClr val="tx1"/>
                </a:solidFill>
                <a:effectLst/>
                <a:latin typeface="Arial" pitchFamily="-110" charset="0"/>
                <a:ea typeface="ＭＳ Ｐゴシック" pitchFamily="-110" charset="-128"/>
                <a:cs typeface="ＭＳ Ｐゴシック" pitchFamily="-110" charset="-128"/>
              </a:rPr>
              <a:t>example,</a:t>
            </a:r>
            <a:r>
              <a:rPr lang="en-US" sz="1200" kern="1200" baseline="0" dirty="0">
                <a:solidFill>
                  <a:schemeClr val="tx1"/>
                </a:solidFill>
                <a:effectLst/>
                <a:latin typeface="Arial" pitchFamily="-110" charset="0"/>
                <a:ea typeface="ＭＳ Ｐゴシック" pitchFamily="-110" charset="-128"/>
                <a:cs typeface="ＭＳ Ｐゴシック" pitchFamily="-110" charset="-128"/>
              </a:rPr>
              <a:t> </a:t>
            </a:r>
            <a:r>
              <a:rPr lang="en-US" sz="1200" kern="1200" dirty="0">
                <a:solidFill>
                  <a:schemeClr val="tx1"/>
                </a:solidFill>
                <a:effectLst/>
                <a:latin typeface="Arial" pitchFamily="-110" charset="0"/>
                <a:ea typeface="ＭＳ Ｐゴシック" pitchFamily="-110" charset="-128"/>
                <a:cs typeface="ＭＳ Ｐゴシック" pitchFamily="-110" charset="-128"/>
              </a:rPr>
              <a:t>a user requests records for all employees with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6 &lt; 300. The query processor</a:t>
            </a:r>
          </a:p>
          <a:p>
            <a:r>
              <a:rPr lang="en-US" sz="1200" kern="1200" dirty="0">
                <a:solidFill>
                  <a:schemeClr val="tx1"/>
                </a:solidFill>
                <a:effectLst/>
                <a:latin typeface="Arial" pitchFamily="-110" charset="0"/>
                <a:ea typeface="ＭＳ Ｐゴシック" pitchFamily="-110" charset="-128"/>
                <a:cs typeface="ＭＳ Ｐゴシック" pitchFamily="-110" charset="-128"/>
              </a:rPr>
              <a:t>requests all records with I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 =  2. These are returned by the server. The query</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processor decrypts all rows returned, discards those that do not match the original</a:t>
            </a:r>
          </a:p>
          <a:p>
            <a:r>
              <a:rPr lang="en-US" sz="1200" kern="1200" dirty="0">
                <a:solidFill>
                  <a:schemeClr val="tx1"/>
                </a:solidFill>
                <a:effectLst/>
                <a:latin typeface="Arial" pitchFamily="-110" charset="0"/>
                <a:ea typeface="ＭＳ Ｐゴシック" pitchFamily="-110" charset="-128"/>
                <a:cs typeface="ＭＳ Ｐゴシック" pitchFamily="-110" charset="-128"/>
              </a:rPr>
              <a:t>query, and returns the requested unencrypted data to the user.</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The indexing scheme just described does provide a certain amount of information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an attacker, namely a rough relative ordering of rows by a given attribute.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obscure such information, the ordering of indexes can be randomized. For example,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values could be partitioned by mapping [1, 200], [201, 400], [401, 600],</a:t>
            </a:r>
          </a:p>
          <a:p>
            <a:r>
              <a:rPr lang="en-US" sz="1200" kern="1200" dirty="0">
                <a:solidFill>
                  <a:schemeClr val="tx1"/>
                </a:solidFill>
                <a:effectLst/>
                <a:latin typeface="Arial" pitchFamily="-110" charset="0"/>
                <a:ea typeface="ＭＳ Ｐゴシック" pitchFamily="-110" charset="-128"/>
                <a:cs typeface="ＭＳ Ｐゴシック" pitchFamily="-110" charset="-128"/>
              </a:rPr>
              <a:t>[601, 800], and [801, 1000] into 2, 3, 5, 1, and 4, respectively. Because the metadata 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not stored at the server, an attacker could not gain this information from the server.</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Other features may be added to this scheme. To increase the efficiency of accessing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records by means of the primary key, the system could use the encrypted value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primary key attribute values, or a hash value. In either case, the row corresponding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the primary key value could be retrieved individually. Different portions of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database could be encrypted with different keys, so users would only have access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portion of the database for which they had the decryption key. This latter scheme</a:t>
            </a:r>
          </a:p>
          <a:p>
            <a:r>
              <a:rPr lang="en-US" sz="1200" kern="1200" dirty="0">
                <a:solidFill>
                  <a:schemeClr val="tx1"/>
                </a:solidFill>
                <a:effectLst/>
                <a:latin typeface="Arial" pitchFamily="-110" charset="0"/>
                <a:ea typeface="ＭＳ Ｐゴシック" pitchFamily="-110" charset="-128"/>
                <a:cs typeface="ＭＳ Ｐゴシック" pitchFamily="-110" charset="-128"/>
              </a:rPr>
              <a:t>could be incorporated into a role-based access control system.</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1401677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kern="1200" dirty="0">
              <a:latin typeface="Arial" pitchFamily="-110" charset="0"/>
              <a:ea typeface="ＭＳ Ｐゴシック" pitchFamily="-110" charset="-128"/>
              <a:cs typeface="ＭＳ Ｐゴシック" pitchFamily="-110" charset="-128"/>
            </a:endParaRPr>
          </a:p>
          <a:p>
            <a:r>
              <a:rPr lang="en-US" kern="1200" dirty="0">
                <a:latin typeface="Arial" pitchFamily="-110" charset="0"/>
                <a:ea typeface="ＭＳ Ｐゴシック" pitchFamily="-110" charset="-128"/>
                <a:cs typeface="ＭＳ Ｐゴシック" pitchFamily="-110" charset="-128"/>
              </a:rPr>
              <a:t>Other features may be added to this scheme. To increase the efficiency of accessing</a:t>
            </a:r>
          </a:p>
          <a:p>
            <a:r>
              <a:rPr lang="en-US" kern="1200" dirty="0">
                <a:latin typeface="Arial" pitchFamily="-110" charset="0"/>
                <a:ea typeface="ＭＳ Ｐゴシック" pitchFamily="-110" charset="-128"/>
                <a:cs typeface="ＭＳ Ｐゴシック" pitchFamily="-110" charset="-128"/>
              </a:rPr>
              <a:t>records by means of the primary key, the system could use the encrypted value of</a:t>
            </a:r>
          </a:p>
          <a:p>
            <a:r>
              <a:rPr lang="en-US" kern="1200" dirty="0">
                <a:latin typeface="Arial" pitchFamily="-110" charset="0"/>
                <a:ea typeface="ＭＳ Ｐゴシック" pitchFamily="-110" charset="-128"/>
                <a:cs typeface="ＭＳ Ｐゴシック" pitchFamily="-110" charset="-128"/>
              </a:rPr>
              <a:t>the primary key attribute values, or a hash value. In either case, the row corresponding</a:t>
            </a:r>
          </a:p>
          <a:p>
            <a:r>
              <a:rPr lang="en-US" kern="1200" dirty="0">
                <a:latin typeface="Arial" pitchFamily="-110" charset="0"/>
                <a:ea typeface="ＭＳ Ｐゴシック" pitchFamily="-110" charset="-128"/>
                <a:cs typeface="ＭＳ Ｐゴシック" pitchFamily="-110" charset="-128"/>
              </a:rPr>
              <a:t>to the primary key value could be retrieved individually. Different portions of the</a:t>
            </a:r>
          </a:p>
          <a:p>
            <a:r>
              <a:rPr lang="en-US" kern="1200" dirty="0">
                <a:latin typeface="Arial" pitchFamily="-110" charset="0"/>
                <a:ea typeface="ＭＳ Ｐゴシック" pitchFamily="-110" charset="-128"/>
                <a:cs typeface="ＭＳ Ｐゴシック" pitchFamily="-110" charset="-128"/>
              </a:rPr>
              <a:t>database could be encrypted with different keys, so users would only have access to</a:t>
            </a:r>
          </a:p>
          <a:p>
            <a:r>
              <a:rPr lang="en-US" kern="1200" dirty="0">
                <a:latin typeface="Arial" pitchFamily="-110" charset="0"/>
                <a:ea typeface="ＭＳ Ｐゴシック" pitchFamily="-110" charset="-128"/>
                <a:cs typeface="ＭＳ Ｐゴシック" pitchFamily="-110" charset="-128"/>
              </a:rPr>
              <a:t>that portion of the database for which they had the decryption key. This latter scheme</a:t>
            </a:r>
          </a:p>
          <a:p>
            <a:r>
              <a:rPr lang="en-US" kern="1200" dirty="0">
                <a:latin typeface="Arial" pitchFamily="-110" charset="0"/>
                <a:ea typeface="ＭＳ Ｐゴシック" pitchFamily="-110" charset="-128"/>
                <a:cs typeface="ＭＳ Ｐゴシック" pitchFamily="-110" charset="-128"/>
              </a:rPr>
              <a:t>could be incorporated into a role-based access control system.</a:t>
            </a:r>
          </a:p>
          <a:p>
            <a:endParaRPr lang="en-US" kern="1200" dirty="0">
              <a:latin typeface="Arial" pitchFamily="-110" charset="0"/>
              <a:ea typeface="ＭＳ Ｐゴシック" pitchFamily="-110" charset="-128"/>
              <a:cs typeface="ＭＳ Ｐゴシック" pitchFamily="-110" charset="-128"/>
            </a:endParaRPr>
          </a:p>
          <a:p>
            <a:endParaRPr lang="en-SE" dirty="0"/>
          </a:p>
          <a:p>
            <a:endParaRPr lang="en-SE"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2607792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349E7852-0CE3-1F42-AE1F-2C6BEDCEB64F}" type="slidenum">
              <a:rPr lang="en-AU">
                <a:latin typeface="Arial" pitchFamily="-109" charset="0"/>
              </a:rPr>
              <a:pPr/>
              <a:t>3</a:t>
            </a:fld>
            <a:endParaRPr lang="en-AU">
              <a:latin typeface="Arial" pitchFamily="-109"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dirty="0">
                <a:latin typeface="Arial" pitchFamily="-109" charset="0"/>
                <a:ea typeface="ＭＳ Ｐゴシック" pitchFamily="-109" charset="-128"/>
                <a:cs typeface="ＭＳ Ｐゴシック" pitchFamily="-109" charset="-128"/>
              </a:rPr>
              <a:t>The basic building block of a relational database is a table of data, consisting of rows</a:t>
            </a:r>
          </a:p>
          <a:p>
            <a:pPr eaLnBrk="1" hangingPunct="1"/>
            <a:r>
              <a:rPr lang="en-US" dirty="0">
                <a:latin typeface="Arial" pitchFamily="-109" charset="0"/>
                <a:ea typeface="ＭＳ Ｐゴシック" pitchFamily="-109" charset="-128"/>
                <a:cs typeface="ＭＳ Ｐゴシック" pitchFamily="-109" charset="-128"/>
              </a:rPr>
              <a:t>and columns, similar to a spreadsheet. Each column holds a particular type of data,</a:t>
            </a:r>
          </a:p>
          <a:p>
            <a:pPr eaLnBrk="1" hangingPunct="1"/>
            <a:r>
              <a:rPr lang="en-US" dirty="0">
                <a:latin typeface="Arial" pitchFamily="-109" charset="0"/>
                <a:ea typeface="ＭＳ Ｐゴシック" pitchFamily="-109" charset="-128"/>
                <a:cs typeface="ＭＳ Ｐゴシック" pitchFamily="-109" charset="-128"/>
              </a:rPr>
              <a:t>while each row contains a specific value for each column. Ideally, the table has at</a:t>
            </a:r>
          </a:p>
          <a:p>
            <a:pPr eaLnBrk="1" hangingPunct="1"/>
            <a:r>
              <a:rPr lang="en-US" dirty="0">
                <a:latin typeface="Arial" pitchFamily="-109" charset="0"/>
                <a:ea typeface="ＭＳ Ｐゴシック" pitchFamily="-109" charset="-128"/>
                <a:cs typeface="ＭＳ Ｐゴシック" pitchFamily="-109" charset="-128"/>
              </a:rPr>
              <a:t>least one column in which each value is unique, thus serving as an identifier for a</a:t>
            </a:r>
          </a:p>
          <a:p>
            <a:pPr eaLnBrk="1" hangingPunct="1"/>
            <a:r>
              <a:rPr lang="en-US" dirty="0">
                <a:latin typeface="Arial" pitchFamily="-109" charset="0"/>
                <a:ea typeface="ＭＳ Ｐゴシック" pitchFamily="-109" charset="-128"/>
                <a:cs typeface="ＭＳ Ｐゴシック" pitchFamily="-109" charset="-128"/>
              </a:rPr>
              <a:t>given entry. For example, a typical telephone directory contains one entry for each</a:t>
            </a:r>
          </a:p>
          <a:p>
            <a:pPr eaLnBrk="1" hangingPunct="1"/>
            <a:r>
              <a:rPr lang="en-US" dirty="0">
                <a:latin typeface="Arial" pitchFamily="-109" charset="0"/>
                <a:ea typeface="ＭＳ Ｐゴシック" pitchFamily="-109" charset="-128"/>
                <a:cs typeface="ＭＳ Ｐゴシック" pitchFamily="-109" charset="-128"/>
              </a:rPr>
              <a:t>subscriber, with columns for name, telephone number, and address. Such a table is</a:t>
            </a:r>
          </a:p>
          <a:p>
            <a:pPr eaLnBrk="1" hangingPunct="1"/>
            <a:r>
              <a:rPr lang="en-US" dirty="0">
                <a:latin typeface="Arial" pitchFamily="-109" charset="0"/>
                <a:ea typeface="ＭＳ Ｐゴシック" pitchFamily="-109" charset="-128"/>
                <a:cs typeface="ＭＳ Ｐゴシック" pitchFamily="-109" charset="-128"/>
              </a:rPr>
              <a:t>called a flat file because it is a single two-dimensional (rows and columns) file. In a</a:t>
            </a:r>
          </a:p>
          <a:p>
            <a:pPr eaLnBrk="1" hangingPunct="1"/>
            <a:r>
              <a:rPr lang="en-US" dirty="0">
                <a:latin typeface="Arial" pitchFamily="-109" charset="0"/>
                <a:ea typeface="ＭＳ Ｐゴシック" pitchFamily="-109" charset="-128"/>
                <a:cs typeface="ＭＳ Ｐゴシック" pitchFamily="-109" charset="-128"/>
              </a:rPr>
              <a:t>flat file, all of the data are stored in a single table. For the telephone directory, there</a:t>
            </a:r>
          </a:p>
          <a:p>
            <a:pPr eaLnBrk="1" hangingPunct="1"/>
            <a:r>
              <a:rPr lang="en-US" dirty="0">
                <a:latin typeface="Arial" pitchFamily="-109" charset="0"/>
                <a:ea typeface="ＭＳ Ｐゴシック" pitchFamily="-109" charset="-128"/>
                <a:cs typeface="ＭＳ Ｐゴシック" pitchFamily="-109" charset="-128"/>
              </a:rPr>
              <a:t>might be a number of subscribers with the same name, but the telephone numbers</a:t>
            </a:r>
          </a:p>
          <a:p>
            <a:pPr eaLnBrk="1" hangingPunct="1"/>
            <a:r>
              <a:rPr lang="en-US" dirty="0">
                <a:latin typeface="Arial" pitchFamily="-109" charset="0"/>
                <a:ea typeface="ＭＳ Ｐゴシック" pitchFamily="-109" charset="-128"/>
                <a:cs typeface="ＭＳ Ｐゴシック" pitchFamily="-109" charset="-128"/>
              </a:rPr>
              <a:t>should be unique, so that the telephone number serves as a unique identifier for a</a:t>
            </a:r>
          </a:p>
          <a:p>
            <a:pPr eaLnBrk="1" hangingPunct="1"/>
            <a:r>
              <a:rPr lang="en-US" dirty="0">
                <a:latin typeface="Arial" pitchFamily="-109" charset="0"/>
                <a:ea typeface="ＭＳ Ｐゴシック" pitchFamily="-109" charset="-128"/>
                <a:cs typeface="ＭＳ Ｐゴシック" pitchFamily="-109" charset="-128"/>
              </a:rPr>
              <a:t>row. However, two or more people sharing the same phone number might each be</a:t>
            </a:r>
          </a:p>
          <a:p>
            <a:pPr eaLnBrk="1" hangingPunct="1"/>
            <a:r>
              <a:rPr lang="en-US" dirty="0">
                <a:latin typeface="Arial" pitchFamily="-109" charset="0"/>
                <a:ea typeface="ＭＳ Ｐゴシック" pitchFamily="-109" charset="-128"/>
                <a:cs typeface="ＭＳ Ｐゴシック" pitchFamily="-109" charset="-128"/>
              </a:rPr>
              <a:t>listed in the directory. To continue to hold all of the data for the telephone directory</a:t>
            </a:r>
          </a:p>
          <a:p>
            <a:pPr eaLnBrk="1" hangingPunct="1"/>
            <a:r>
              <a:rPr lang="en-US" dirty="0">
                <a:latin typeface="Arial" pitchFamily="-109" charset="0"/>
                <a:ea typeface="ＭＳ Ｐゴシック" pitchFamily="-109" charset="-128"/>
                <a:cs typeface="ＭＳ Ｐゴシック" pitchFamily="-109" charset="-128"/>
              </a:rPr>
              <a:t>in a single table and to provide for a unique identifier for each row, we could require</a:t>
            </a:r>
          </a:p>
          <a:p>
            <a:pPr eaLnBrk="1" hangingPunct="1"/>
            <a:r>
              <a:rPr lang="en-US" dirty="0">
                <a:latin typeface="Arial" pitchFamily="-109" charset="0"/>
                <a:ea typeface="ＭＳ Ｐゴシック" pitchFamily="-109" charset="-128"/>
                <a:cs typeface="ＭＳ Ｐゴシック" pitchFamily="-109" charset="-128"/>
              </a:rPr>
              <a:t>a separate column for secondary subscriber, tertiary subscriber, and so on. The result</a:t>
            </a:r>
          </a:p>
          <a:p>
            <a:pPr eaLnBrk="1" hangingPunct="1"/>
            <a:r>
              <a:rPr lang="en-US" dirty="0">
                <a:latin typeface="Arial" pitchFamily="-109" charset="0"/>
                <a:ea typeface="ＭＳ Ｐゴシック" pitchFamily="-109" charset="-128"/>
                <a:cs typeface="ＭＳ Ｐゴシック" pitchFamily="-109" charset="-128"/>
              </a:rPr>
              <a:t>would be that for each telephone number in use, there is a single entry in the table.</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The drawback of using a single table is that some of the column positions for</a:t>
            </a:r>
          </a:p>
          <a:p>
            <a:pPr eaLnBrk="1" hangingPunct="1"/>
            <a:r>
              <a:rPr lang="en-US" dirty="0">
                <a:latin typeface="Arial" pitchFamily="-109" charset="0"/>
                <a:ea typeface="ＭＳ Ｐゴシック" pitchFamily="-109" charset="-128"/>
                <a:cs typeface="ＭＳ Ｐゴシック" pitchFamily="-109" charset="-128"/>
              </a:rPr>
              <a:t>a given row may be blank (not used). Also, any time a new service or new type of</a:t>
            </a:r>
          </a:p>
          <a:p>
            <a:pPr eaLnBrk="1" hangingPunct="1"/>
            <a:r>
              <a:rPr lang="en-US" dirty="0">
                <a:latin typeface="Arial" pitchFamily="-109" charset="0"/>
                <a:ea typeface="ＭＳ Ｐゴシック" pitchFamily="-109" charset="-128"/>
                <a:cs typeface="ＭＳ Ｐゴシック" pitchFamily="-109" charset="-128"/>
              </a:rPr>
              <a:t>information is incorporated in the database, more columns must be added and the</a:t>
            </a:r>
          </a:p>
          <a:p>
            <a:pPr eaLnBrk="1" hangingPunct="1"/>
            <a:r>
              <a:rPr lang="en-US" dirty="0">
                <a:latin typeface="Arial" pitchFamily="-109" charset="0"/>
                <a:ea typeface="ＭＳ Ｐゴシック" pitchFamily="-109" charset="-128"/>
                <a:cs typeface="ＭＳ Ｐゴシック" pitchFamily="-109" charset="-128"/>
              </a:rPr>
              <a:t>database and accompanying software must be redesigned and rebuilt.</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The relational database structure enables the creation of multiple tables</a:t>
            </a:r>
          </a:p>
          <a:p>
            <a:pPr eaLnBrk="1" hangingPunct="1"/>
            <a:r>
              <a:rPr lang="en-US" dirty="0">
                <a:latin typeface="Arial" pitchFamily="-109" charset="0"/>
                <a:ea typeface="ＭＳ Ｐゴシック" pitchFamily="-109" charset="-128"/>
                <a:cs typeface="ＭＳ Ｐゴシック" pitchFamily="-109" charset="-128"/>
              </a:rPr>
              <a:t>tied together by a unique identifier that is present in all tables.</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Users and applications use a relational query language to access the database.</a:t>
            </a:r>
          </a:p>
          <a:p>
            <a:pPr eaLnBrk="1" hangingPunct="1"/>
            <a:r>
              <a:rPr lang="en-US" dirty="0">
                <a:latin typeface="Arial" pitchFamily="-109" charset="0"/>
                <a:ea typeface="ＭＳ Ｐゴシック" pitchFamily="-109" charset="-128"/>
                <a:cs typeface="ＭＳ Ｐゴシック" pitchFamily="-109" charset="-128"/>
              </a:rPr>
              <a:t>The query language uses declarative statements rather than the procedural</a:t>
            </a:r>
          </a:p>
          <a:p>
            <a:pPr eaLnBrk="1" hangingPunct="1"/>
            <a:r>
              <a:rPr lang="en-US" dirty="0">
                <a:latin typeface="Arial" pitchFamily="-109" charset="0"/>
                <a:ea typeface="ＭＳ Ｐゴシック" pitchFamily="-109" charset="-128"/>
                <a:cs typeface="ＭＳ Ｐゴシック" pitchFamily="-109" charset="-128"/>
              </a:rPr>
              <a:t>instructions of a programming language. In essence, the query language allows</a:t>
            </a:r>
          </a:p>
          <a:p>
            <a:pPr eaLnBrk="1" hangingPunct="1"/>
            <a:r>
              <a:rPr lang="en-US" dirty="0">
                <a:latin typeface="Arial" pitchFamily="-109" charset="0"/>
                <a:ea typeface="ＭＳ Ｐゴシック" pitchFamily="-109" charset="-128"/>
                <a:cs typeface="ＭＳ Ｐゴシック" pitchFamily="-109" charset="-128"/>
              </a:rPr>
              <a:t>the user to request selected items of data from all records that fit a given set of</a:t>
            </a:r>
          </a:p>
          <a:p>
            <a:pPr eaLnBrk="1" hangingPunct="1"/>
            <a:r>
              <a:rPr lang="en-US" dirty="0">
                <a:latin typeface="Arial" pitchFamily="-109" charset="0"/>
                <a:ea typeface="ＭＳ Ｐゴシック" pitchFamily="-109" charset="-128"/>
                <a:cs typeface="ＭＳ Ｐゴシック" pitchFamily="-109" charset="-128"/>
              </a:rPr>
              <a:t>criteria. The software then figures out how to extract the requested data from one</a:t>
            </a:r>
          </a:p>
          <a:p>
            <a:pPr eaLnBrk="1" hangingPunct="1"/>
            <a:r>
              <a:rPr lang="en-US" dirty="0">
                <a:latin typeface="Arial" pitchFamily="-109" charset="0"/>
                <a:ea typeface="ＭＳ Ｐゴシック" pitchFamily="-109" charset="-128"/>
                <a:cs typeface="ＭＳ Ｐゴシック" pitchFamily="-109" charset="-128"/>
              </a:rPr>
              <a:t>or more tables. For example, a telephone company representative could retrieve a</a:t>
            </a:r>
          </a:p>
          <a:p>
            <a:pPr eaLnBrk="1" hangingPunct="1"/>
            <a:r>
              <a:rPr lang="en-US" dirty="0">
                <a:latin typeface="Arial" pitchFamily="-109" charset="0"/>
                <a:ea typeface="ＭＳ Ｐゴシック" pitchFamily="-109" charset="-128"/>
                <a:cs typeface="ＭＳ Ｐゴシック" pitchFamily="-109" charset="-128"/>
              </a:rPr>
              <a:t>subscriber’s billing information as well as the status of special services or the latest</a:t>
            </a:r>
          </a:p>
          <a:p>
            <a:pPr eaLnBrk="1" hangingPunct="1"/>
            <a:r>
              <a:rPr lang="en-US" dirty="0">
                <a:latin typeface="Arial" pitchFamily="-109" charset="0"/>
                <a:ea typeface="ＭＳ Ｐゴシック" pitchFamily="-109" charset="-128"/>
                <a:cs typeface="ＭＳ Ｐゴシック" pitchFamily="-109" charset="-128"/>
              </a:rPr>
              <a:t>payment received, all displayed on one screen.</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313377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pitchFamily="-109" charset="0"/>
                <a:ea typeface="ＭＳ Ｐゴシック" pitchFamily="-109" charset="-128"/>
                <a:cs typeface="ＭＳ Ｐゴシック" pitchFamily="-109" charset="-128"/>
              </a:rPr>
              <a:t>In relational database parlance, the basic building block is a relation , which is a</a:t>
            </a:r>
          </a:p>
          <a:p>
            <a:pPr eaLnBrk="1" hangingPunct="1"/>
            <a:r>
              <a:rPr lang="en-US" b="0" dirty="0">
                <a:latin typeface="Arial" pitchFamily="-109" charset="0"/>
                <a:ea typeface="ＭＳ Ｐゴシック" pitchFamily="-109" charset="-128"/>
                <a:cs typeface="ＭＳ Ｐゴシック" pitchFamily="-109" charset="-128"/>
              </a:rPr>
              <a:t>flat table. Rows are referred to as tuples , and columns are referred to as attributes</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A primary key is defined to be a portion of a row used to uniquely</a:t>
            </a:r>
          </a:p>
          <a:p>
            <a:pPr eaLnBrk="1" hangingPunct="1"/>
            <a:r>
              <a:rPr lang="en-US" b="0" dirty="0">
                <a:latin typeface="Arial" pitchFamily="-109" charset="0"/>
                <a:ea typeface="ＭＳ Ｐゴシック" pitchFamily="-109" charset="-128"/>
                <a:cs typeface="ＭＳ Ｐゴシック" pitchFamily="-109" charset="-128"/>
              </a:rPr>
              <a:t>identify a row in a table; the primary key consists of one or more column names.</a:t>
            </a:r>
          </a:p>
          <a:p>
            <a:pPr eaLnBrk="1" hangingPunct="1"/>
            <a:r>
              <a:rPr lang="en-US" b="0" dirty="0">
                <a:latin typeface="Arial" pitchFamily="-109" charset="0"/>
                <a:ea typeface="ＭＳ Ｐゴシック" pitchFamily="-109" charset="-128"/>
                <a:cs typeface="ＭＳ Ｐゴシック" pitchFamily="-109" charset="-128"/>
              </a:rPr>
              <a:t>In the example of Figure 5.2 , a single attribute, </a:t>
            </a:r>
            <a:r>
              <a:rPr lang="en-US" b="0" dirty="0" err="1">
                <a:latin typeface="Arial" pitchFamily="-109" charset="0"/>
                <a:ea typeface="ＭＳ Ｐゴシック" pitchFamily="-109" charset="-128"/>
                <a:cs typeface="ＭＳ Ｐゴシック" pitchFamily="-109" charset="-128"/>
              </a:rPr>
              <a:t>PhoneNumber</a:t>
            </a:r>
            <a:r>
              <a:rPr lang="en-US" b="0" dirty="0">
                <a:latin typeface="Arial" pitchFamily="-109" charset="0"/>
                <a:ea typeface="ＭＳ Ｐゴシック" pitchFamily="-109" charset="-128"/>
                <a:cs typeface="ＭＳ Ｐゴシック" pitchFamily="-109" charset="-128"/>
              </a:rPr>
              <a:t>, is sufficient to</a:t>
            </a:r>
          </a:p>
          <a:p>
            <a:pPr eaLnBrk="1" hangingPunct="1"/>
            <a:r>
              <a:rPr lang="en-US" b="0" dirty="0">
                <a:latin typeface="Arial" pitchFamily="-109" charset="0"/>
                <a:ea typeface="ＭＳ Ｐゴシック" pitchFamily="-109" charset="-128"/>
                <a:cs typeface="ＭＳ Ｐゴシック" pitchFamily="-109" charset="-128"/>
              </a:rPr>
              <a:t>uniquely identify a row in a particular table.</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To create a relationship between two tables, the attributes that define the</a:t>
            </a:r>
          </a:p>
          <a:p>
            <a:pPr eaLnBrk="1" hangingPunct="1"/>
            <a:r>
              <a:rPr lang="en-US" b="0" dirty="0">
                <a:latin typeface="Arial" pitchFamily="-109" charset="0"/>
                <a:ea typeface="ＭＳ Ｐゴシック" pitchFamily="-109" charset="-128"/>
                <a:cs typeface="ＭＳ Ｐゴシック" pitchFamily="-109" charset="-128"/>
              </a:rPr>
              <a:t>primary key in one table must appear as attributes in another table, where they are</a:t>
            </a:r>
          </a:p>
          <a:p>
            <a:pPr eaLnBrk="1" hangingPunct="1"/>
            <a:r>
              <a:rPr lang="en-US" b="0" dirty="0">
                <a:latin typeface="Arial" pitchFamily="-109" charset="0"/>
                <a:ea typeface="ＭＳ Ｐゴシック" pitchFamily="-109" charset="-128"/>
                <a:cs typeface="ＭＳ Ｐゴシック" pitchFamily="-109" charset="-128"/>
              </a:rPr>
              <a:t>referred to as a foreign key . Whereas the value of a primary key must be unique</a:t>
            </a:r>
          </a:p>
          <a:p>
            <a:pPr eaLnBrk="1" hangingPunct="1"/>
            <a:r>
              <a:rPr lang="en-US" b="0" dirty="0">
                <a:latin typeface="Arial" pitchFamily="-109" charset="0"/>
                <a:ea typeface="ＭＳ Ｐゴシック" pitchFamily="-109" charset="-128"/>
                <a:cs typeface="ＭＳ Ｐゴシック" pitchFamily="-109" charset="-128"/>
              </a:rPr>
              <a:t>for each tuple (row) of its table, a foreign key value can appear multiple times in</a:t>
            </a:r>
          </a:p>
          <a:p>
            <a:pPr eaLnBrk="1" hangingPunct="1"/>
            <a:r>
              <a:rPr lang="en-US" b="0" dirty="0">
                <a:latin typeface="Arial" pitchFamily="-109" charset="0"/>
                <a:ea typeface="ＭＳ Ｐゴシック" pitchFamily="-109" charset="-128"/>
                <a:cs typeface="ＭＳ Ｐゴシック" pitchFamily="-109" charset="-128"/>
              </a:rPr>
              <a:t>a table, so that there is a one-to-many relationship between a row in the table with</a:t>
            </a:r>
          </a:p>
          <a:p>
            <a:pPr eaLnBrk="1" hangingPunct="1"/>
            <a:r>
              <a:rPr lang="en-US" b="0" dirty="0">
                <a:latin typeface="Arial" pitchFamily="-109" charset="0"/>
                <a:ea typeface="ＭＳ Ｐゴシック" pitchFamily="-109" charset="-128"/>
                <a:cs typeface="ＭＳ Ｐゴシック" pitchFamily="-109" charset="-128"/>
              </a:rPr>
              <a:t>the primary key and rows in the table with the foreign key.</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A view is a virtual table. In essence, a view is the result of a query that returns</a:t>
            </a:r>
          </a:p>
          <a:p>
            <a:pPr eaLnBrk="1" hangingPunct="1"/>
            <a:r>
              <a:rPr lang="en-US" b="0" dirty="0">
                <a:latin typeface="Arial" pitchFamily="-109" charset="0"/>
                <a:ea typeface="ＭＳ Ｐゴシック" pitchFamily="-109" charset="-128"/>
                <a:cs typeface="ＭＳ Ｐゴシック" pitchFamily="-109" charset="-128"/>
              </a:rPr>
              <a:t>selected rows and columns from one or more tables.</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Views are often used for security purposes. A view can provide restricted access to a</a:t>
            </a:r>
          </a:p>
          <a:p>
            <a:pPr eaLnBrk="1" hangingPunct="1"/>
            <a:r>
              <a:rPr lang="en-US" b="0" dirty="0">
                <a:latin typeface="Arial" pitchFamily="-109" charset="0"/>
                <a:ea typeface="ＭＳ Ｐゴシック" pitchFamily="-109" charset="-128"/>
                <a:cs typeface="ＭＳ Ｐゴシック" pitchFamily="-109" charset="-128"/>
              </a:rPr>
              <a:t>relational database so that a user or application only has access to certain rows or columns.</a:t>
            </a:r>
            <a:endParaRPr lang="en-US" b="0"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167631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0DF36489-DBA9-A943-B7AE-CDDB5A4708C7}" type="slidenum">
              <a:rPr lang="en-AU">
                <a:latin typeface="Arial" pitchFamily="-109" charset="0"/>
              </a:rPr>
              <a:pPr/>
              <a:t>6</a:t>
            </a:fld>
            <a:endParaRPr lang="en-AU">
              <a:latin typeface="Arial" pitchFamily="-109"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Figure 5.4a provides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In the Department table, the department ID (Did ) is the primary key;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each value is unique. This table gives the ID, name, and account number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department. The Employee table contains the name, salary code, employee ID,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phone number of each employee. The Employee table also indicates the department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which each employee is assigned by including Did . Did  is identified as a foreign key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provides the relationship between the Employee table and the Department table.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5.4b is a view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includes the employee name, ID, and phone number from the Employee table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department name from the Department table. The linkage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Did , so that the view table includes data from each row of the Employee table,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additional data from the Department table. It is also possible to construct a view</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a single table. For example, one view of the Employee table consists of all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rows, with the salary code column deleted. A view can be qualified to include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rows and/or some columns. For example, a view can be defined consisting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rows in the Employee table for which the Did =  15.</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935068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9E3DD2A-7E87-A440-850D-3601378074C8}" type="slidenum">
              <a:rPr lang="en-AU">
                <a:latin typeface="Arial" pitchFamily="-109" charset="0"/>
              </a:rPr>
              <a:pPr/>
              <a:t>7</a:t>
            </a:fld>
            <a:endParaRPr lang="en-AU">
              <a:latin typeface="Arial" pitchFamily="-109"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Structured Query Language (SQL) is a standardized language that can be used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schema, manipulate, and query data in a relational database. There are several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versions of the ANSI/ISO standard and a variety of different implementations,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all follow the same basic syntax and semantics.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SQL statements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be used to create tables, insert and delete data in tables, create views,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retrieve data with query statements.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create, select, insert, update, join, delete…</a:t>
            </a:r>
          </a:p>
          <a:p>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896543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702422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SQL injection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one of the most prevalent and dangerous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network-based security threats. Consider the following reports: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1.  The July 2013 Imperva Web Application Attack Report [IMPE13] surveyed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cross-section of Web application servers in industry and monitored eight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types of common attacks. The report found that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ranked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first or second in total number of attack incidents, the number of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requests per attack incident, and average number of days per month that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experienced at least one attack incident. Imperva observed a single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Web site that received 94,057 SQL injection attack requests in one day.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  The Open Web Application Security Project’s 2013 report [OWAS13] on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ten most critical Web application security risks listed injection attacks, especially</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as the top risk. This ranking is unchanged from its 2010 report.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  The Veracode 2013 State of Software Security Report [VERA13] found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percentage of applications affected by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is around 32% and that</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account for 26% of all reported breaches. Veracode also considers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among the most dangerous threats, reporting that three of the biggest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SQL injection attacks in 2012 resulted in millions of email addresses,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names, and passwords being exposed and damaged the respective brands.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4.  The Trustwave 2013 Global Security Report [TRUS13] lists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of the top two intrusion techniques. The report notes that poor coding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practices have allowed the SQL injection attack vector to remain on the threat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landscape for more than 15 years, but that proper programming and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measures can prevent these attacks.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general terms, an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designed to exploit the nature of Web application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pages. In contrast to the static Web pages of years gone by, most current Web sites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have dynamic components and content. Many such pages ask for information, such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location, personal identity information, and credit card information. This dynamic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content is usually transferred to and from back-end databases that contain volumes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information—anything from cardholder data to which type of running shoes is most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purchased. An application server Web page will make SQL queries to databases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 and receive information critical to making a positive user experience.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such an environment, an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designed to send malicious SQL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commands to the database server. The most common attack goal is bulk extraction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data. Attackers can dump database tables with hundreds of thousands of customer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records. Depending on the environment, SQL injection can also be exploited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modify or delete data, execute arbitrary operating system commands, or launch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denial-of-service (DoS) attacks.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4030744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understand possible attacks, we consider the abstract version of the web app creates a SQL statement template and a user needs to fill in the blanks inside the rectangle area. </a:t>
            </a:r>
          </a:p>
          <a:p>
            <a:pPr marL="171450" indent="-171450">
              <a:buFont typeface="Arial" panose="020B0604020202020204" pitchFamily="34" charset="0"/>
              <a:buChar char="•"/>
            </a:pPr>
            <a:r>
              <a:rPr lang="en-US" dirty="0"/>
              <a:t>The attack demonstrated shows the user taking help of some special characters to change the meaning of the SQL statement.</a:t>
            </a:r>
          </a:p>
          <a:p>
            <a:pPr marL="171450" indent="-171450">
              <a:buFont typeface="Arial" panose="020B0604020202020204" pitchFamily="34" charset="0"/>
              <a:buChar char="•"/>
            </a:pPr>
            <a:endParaRPr lang="en-US" dirty="0"/>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dirty="0"/>
              <a:t>Everything provided by user will become part of the SQL statement. Is it possible for a user to change the meaning of the SQL statement?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8F4F06F-1185-4038-BF21-B45636E4FE16}" type="slidenum">
              <a:rPr lang="en-US" smtClean="0"/>
              <a:t>11</a:t>
            </a:fld>
            <a:endParaRPr lang="en-US" dirty="0"/>
          </a:p>
        </p:txBody>
      </p:sp>
    </p:spTree>
    <p:extLst>
      <p:ext uri="{BB962C8B-B14F-4D97-AF65-F5344CB8AC3E}">
        <p14:creationId xmlns:p14="http://schemas.microsoft.com/office/powerpoint/2010/main" val="3015520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r>
              <a:rPr lang="en-US"/>
              <a:t>Click to edit Master title style</a:t>
            </a:r>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pPr lvl="0"/>
            <a:r>
              <a:rPr lang="en-US"/>
              <a:t>Click to edit Master text styles</a:t>
            </a:r>
          </a:p>
        </p:txBody>
      </p:sp>
    </p:spTree>
    <p:extLst>
      <p:ext uri="{BB962C8B-B14F-4D97-AF65-F5344CB8AC3E}">
        <p14:creationId xmlns:p14="http://schemas.microsoft.com/office/powerpoint/2010/main" val="24800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723505250"/>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545242795"/>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endParaRPr lang="en-US" altLang="zh-CN" dirty="0"/>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5" r:id="rId6"/>
  </p:sldLayoutIdLst>
  <p:hf hdr="0" ftr="0" dt="0"/>
  <p:txStyles>
    <p:titleStyle>
      <a:lvl1pPr algn="ctr" rtl="0" eaLnBrk="1" fontAlgn="base" hangingPunct="1">
        <a:spcBef>
          <a:spcPct val="0"/>
        </a:spcBef>
        <a:spcAft>
          <a:spcPct val="0"/>
        </a:spcAft>
        <a:defRPr sz="3600">
          <a:solidFill>
            <a:schemeClr val="tx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sz="4400" dirty="0"/>
              <a:t>CH05 Database Security</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6D4E13-CA3E-4010-91E4-6F004ED5030B}"/>
              </a:ext>
            </a:extLst>
          </p:cNvPr>
          <p:cNvSpPr>
            <a:spLocks noGrp="1"/>
          </p:cNvSpPr>
          <p:nvPr>
            <p:ph type="title"/>
          </p:nvPr>
        </p:nvSpPr>
        <p:spPr>
          <a:xfrm>
            <a:off x="355546" y="188640"/>
            <a:ext cx="8568952" cy="868362"/>
          </a:xfrm>
        </p:spPr>
        <p:txBody>
          <a:bodyPr/>
          <a:lstStyle/>
          <a:p>
            <a:r>
              <a:rPr lang="en-US" dirty="0"/>
              <a:t>SQL Injection Attacks (</a:t>
            </a:r>
            <a:r>
              <a:rPr lang="en-US" dirty="0" err="1"/>
              <a:t>SQLi</a:t>
            </a:r>
            <a:r>
              <a:rPr lang="en-US" dirty="0"/>
              <a:t>)</a:t>
            </a:r>
            <a:endParaRPr lang="en-SE" dirty="0"/>
          </a:p>
        </p:txBody>
      </p:sp>
      <p:sp>
        <p:nvSpPr>
          <p:cNvPr id="7" name="Content Placeholder 6">
            <a:extLst>
              <a:ext uri="{FF2B5EF4-FFF2-40B4-BE49-F238E27FC236}">
                <a16:creationId xmlns:a16="http://schemas.microsoft.com/office/drawing/2014/main" id="{81B5A247-0C27-4233-B547-297CE9AA423B}"/>
              </a:ext>
            </a:extLst>
          </p:cNvPr>
          <p:cNvSpPr>
            <a:spLocks noGrp="1"/>
          </p:cNvSpPr>
          <p:nvPr>
            <p:ph idx="1"/>
          </p:nvPr>
        </p:nvSpPr>
        <p:spPr/>
        <p:txBody>
          <a:bodyPr>
            <a:normAutofit fontScale="92500" lnSpcReduction="10000"/>
          </a:bodyPr>
          <a:lstStyle/>
          <a:p>
            <a:r>
              <a:rPr lang="en-US" dirty="0"/>
              <a:t>Sends malicious SQL commands to the database</a:t>
            </a:r>
          </a:p>
          <a:p>
            <a:r>
              <a:rPr lang="en-US" dirty="0"/>
              <a:t>One of the most prevalent and dangerous network-based security threats</a:t>
            </a:r>
          </a:p>
          <a:p>
            <a:r>
              <a:rPr lang="en-US" dirty="0"/>
              <a:t>Designed to exploit the nature of Web application pages</a:t>
            </a:r>
          </a:p>
          <a:p>
            <a:r>
              <a:rPr lang="en-US" dirty="0"/>
              <a:t>Can be used to </a:t>
            </a:r>
          </a:p>
          <a:p>
            <a:pPr lvl="1"/>
            <a:r>
              <a:rPr lang="en-US" dirty="0"/>
              <a:t>Modify or delete data</a:t>
            </a:r>
          </a:p>
          <a:p>
            <a:pPr lvl="1"/>
            <a:r>
              <a:rPr lang="en-US" dirty="0"/>
              <a:t>Execute arbitrary OS commands</a:t>
            </a:r>
          </a:p>
          <a:p>
            <a:pPr lvl="1"/>
            <a:r>
              <a:rPr lang="en-US" dirty="0"/>
              <a:t>Launch DoS attacks</a:t>
            </a:r>
          </a:p>
        </p:txBody>
      </p:sp>
      <p:sp>
        <p:nvSpPr>
          <p:cNvPr id="4" name="Slide Number Placeholder 3">
            <a:extLst>
              <a:ext uri="{FF2B5EF4-FFF2-40B4-BE49-F238E27FC236}">
                <a16:creationId xmlns:a16="http://schemas.microsoft.com/office/drawing/2014/main" id="{927AA519-A0EC-483C-BA49-73AB0CED354B}"/>
              </a:ext>
            </a:extLst>
          </p:cNvPr>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extLst>
      <p:ext uri="{BB962C8B-B14F-4D97-AF65-F5344CB8AC3E}">
        <p14:creationId xmlns:p14="http://schemas.microsoft.com/office/powerpoint/2010/main" val="1922118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751" y="1340768"/>
            <a:ext cx="8482530" cy="4364581"/>
          </a:xfrm>
        </p:spPr>
        <p:txBody>
          <a:bodyPr>
            <a:normAutofit/>
          </a:bodyPr>
          <a:lstStyle/>
          <a:p>
            <a:r>
              <a:rPr lang="en-US" sz="3200" dirty="0"/>
              <a:t>The following web form’s intention is to let the user provide some data for the blank areas:</a:t>
            </a:r>
            <a:endParaRPr lang="en-US" sz="4800" dirty="0"/>
          </a:p>
        </p:txBody>
      </p:sp>
      <p:pic>
        <p:nvPicPr>
          <p:cNvPr id="4" name="Picture 3">
            <a:extLst>
              <a:ext uri="{FF2B5EF4-FFF2-40B4-BE49-F238E27FC236}">
                <a16:creationId xmlns:a16="http://schemas.microsoft.com/office/drawing/2014/main" id="{558A1627-DC50-4D6C-86DB-F2AADA321AD4}"/>
              </a:ext>
            </a:extLst>
          </p:cNvPr>
          <p:cNvPicPr>
            <a:picLocks noChangeAspect="1"/>
          </p:cNvPicPr>
          <p:nvPr/>
        </p:nvPicPr>
        <p:blipFill rotWithShape="1">
          <a:blip r:embed="rId3"/>
          <a:srcRect l="25104" t="39259" r="35834" b="54259"/>
          <a:stretch/>
        </p:blipFill>
        <p:spPr>
          <a:xfrm>
            <a:off x="178460" y="3284984"/>
            <a:ext cx="8676456" cy="809803"/>
          </a:xfrm>
          <a:prstGeom prst="rect">
            <a:avLst/>
          </a:prstGeom>
        </p:spPr>
      </p:pic>
      <p:sp>
        <p:nvSpPr>
          <p:cNvPr id="7" name="Title 5">
            <a:extLst>
              <a:ext uri="{FF2B5EF4-FFF2-40B4-BE49-F238E27FC236}">
                <a16:creationId xmlns:a16="http://schemas.microsoft.com/office/drawing/2014/main" id="{716C4C61-BDEA-4EBB-AF8A-691322D1F2CF}"/>
              </a:ext>
            </a:extLst>
          </p:cNvPr>
          <p:cNvSpPr txBox="1">
            <a:spLocks/>
          </p:cNvSpPr>
          <p:nvPr/>
        </p:nvSpPr>
        <p:spPr bwMode="auto">
          <a:xfrm>
            <a:off x="355546" y="188640"/>
            <a:ext cx="8568952"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lang="zh-CN" altLang="en-US" sz="4000" dirty="0">
                <a:solidFill>
                  <a:srgbClr val="9B37AA"/>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err="1"/>
              <a:t>SQLi</a:t>
            </a:r>
            <a:r>
              <a:rPr lang="en-US" kern="0" dirty="0"/>
              <a:t> Example</a:t>
            </a:r>
            <a:endParaRPr lang="en-SE" kern="0" dirty="0"/>
          </a:p>
        </p:txBody>
      </p:sp>
    </p:spTree>
    <p:extLst>
      <p:ext uri="{BB962C8B-B14F-4D97-AF65-F5344CB8AC3E}">
        <p14:creationId xmlns:p14="http://schemas.microsoft.com/office/powerpoint/2010/main" val="2497015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21255-07E6-4DC7-A1E9-4C2822875189}"/>
              </a:ext>
            </a:extLst>
          </p:cNvPr>
          <p:cNvSpPr>
            <a:spLocks noGrp="1"/>
          </p:cNvSpPr>
          <p:nvPr>
            <p:ph type="title"/>
          </p:nvPr>
        </p:nvSpPr>
        <p:spPr/>
        <p:txBody>
          <a:bodyPr/>
          <a:lstStyle/>
          <a:p>
            <a:r>
              <a:rPr lang="en-US" dirty="0"/>
              <a:t>One Attack</a:t>
            </a:r>
            <a:endParaRPr lang="en-SE" dirty="0"/>
          </a:p>
        </p:txBody>
      </p:sp>
      <p:sp>
        <p:nvSpPr>
          <p:cNvPr id="4" name="Slide Number Placeholder 3">
            <a:extLst>
              <a:ext uri="{FF2B5EF4-FFF2-40B4-BE49-F238E27FC236}">
                <a16:creationId xmlns:a16="http://schemas.microsoft.com/office/drawing/2014/main" id="{6A6069A1-33F1-4F15-953B-02F22FA4278A}"/>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sp>
        <p:nvSpPr>
          <p:cNvPr id="5" name="TextBox 4">
            <a:extLst>
              <a:ext uri="{FF2B5EF4-FFF2-40B4-BE49-F238E27FC236}">
                <a16:creationId xmlns:a16="http://schemas.microsoft.com/office/drawing/2014/main" id="{01BCA65F-211A-43BB-984D-AA11DE90ABB3}"/>
              </a:ext>
            </a:extLst>
          </p:cNvPr>
          <p:cNvSpPr txBox="1"/>
          <p:nvPr/>
        </p:nvSpPr>
        <p:spPr>
          <a:xfrm>
            <a:off x="289987" y="5622340"/>
            <a:ext cx="4337754" cy="830997"/>
          </a:xfrm>
          <a:prstGeom prst="rect">
            <a:avLst/>
          </a:prstGeom>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600" dirty="0"/>
              <a:t>SELECT Name, Salary, SSN</a:t>
            </a:r>
          </a:p>
          <a:p>
            <a:r>
              <a:rPr lang="en-US" sz="1600" dirty="0"/>
              <a:t>FROM employee</a:t>
            </a:r>
          </a:p>
          <a:p>
            <a:r>
              <a:rPr lang="en-US" sz="1600" dirty="0"/>
              <a:t>WHERE </a:t>
            </a:r>
            <a:r>
              <a:rPr lang="en-US" sz="1600" dirty="0" err="1"/>
              <a:t>eid</a:t>
            </a:r>
            <a:r>
              <a:rPr lang="en-US" sz="1600" dirty="0"/>
              <a:t>=‘EID5002’ #’ and password=‘</a:t>
            </a:r>
            <a:r>
              <a:rPr lang="en-US" sz="1600" dirty="0" err="1"/>
              <a:t>xyz</a:t>
            </a:r>
            <a:r>
              <a:rPr lang="en-US" sz="1600" dirty="0"/>
              <a:t>’</a:t>
            </a:r>
            <a:endParaRPr lang="en-SE" sz="1600" dirty="0"/>
          </a:p>
        </p:txBody>
      </p:sp>
      <p:sp>
        <p:nvSpPr>
          <p:cNvPr id="6" name="TextBox 5">
            <a:extLst>
              <a:ext uri="{FF2B5EF4-FFF2-40B4-BE49-F238E27FC236}">
                <a16:creationId xmlns:a16="http://schemas.microsoft.com/office/drawing/2014/main" id="{3773AD1F-1679-4331-B91D-F7B561CAD178}"/>
              </a:ext>
            </a:extLst>
          </p:cNvPr>
          <p:cNvSpPr txBox="1"/>
          <p:nvPr/>
        </p:nvSpPr>
        <p:spPr>
          <a:xfrm>
            <a:off x="5536091" y="5622340"/>
            <a:ext cx="2796215" cy="830997"/>
          </a:xfrm>
          <a:prstGeom prst="rect">
            <a:avLst/>
          </a:prstGeom>
          <a:ln>
            <a:noFill/>
          </a:ln>
        </p:spPr>
        <p:style>
          <a:lnRef idx="1">
            <a:schemeClr val="dk1"/>
          </a:lnRef>
          <a:fillRef idx="2">
            <a:schemeClr val="dk1"/>
          </a:fillRef>
          <a:effectRef idx="1">
            <a:schemeClr val="dk1"/>
          </a:effectRef>
          <a:fontRef idx="minor">
            <a:schemeClr val="dk1"/>
          </a:fontRef>
        </p:style>
        <p:txBody>
          <a:bodyPr wrap="none" rtlCol="0">
            <a:spAutoFit/>
          </a:bodyPr>
          <a:lstStyle/>
          <a:p>
            <a:r>
              <a:rPr lang="en-US" sz="1600" dirty="0"/>
              <a:t>SELECT Name, Salary, SSN</a:t>
            </a:r>
          </a:p>
          <a:p>
            <a:r>
              <a:rPr lang="en-US" sz="1600" dirty="0"/>
              <a:t>FROM employee</a:t>
            </a:r>
          </a:p>
          <a:p>
            <a:r>
              <a:rPr lang="en-US" sz="1600" dirty="0"/>
              <a:t>WHERE </a:t>
            </a:r>
            <a:r>
              <a:rPr lang="en-US" sz="1600" dirty="0" err="1"/>
              <a:t>eid</a:t>
            </a:r>
            <a:r>
              <a:rPr lang="en-US" sz="1600" dirty="0"/>
              <a:t>=‘EID5002’</a:t>
            </a:r>
            <a:endParaRPr lang="en-SE" sz="1600" dirty="0"/>
          </a:p>
        </p:txBody>
      </p:sp>
      <p:sp>
        <p:nvSpPr>
          <p:cNvPr id="11" name="Content Placeholder 2">
            <a:extLst>
              <a:ext uri="{FF2B5EF4-FFF2-40B4-BE49-F238E27FC236}">
                <a16:creationId xmlns:a16="http://schemas.microsoft.com/office/drawing/2014/main" id="{1476BE38-786D-42CE-819D-D534E1B25812}"/>
              </a:ext>
            </a:extLst>
          </p:cNvPr>
          <p:cNvSpPr>
            <a:spLocks noGrp="1"/>
          </p:cNvSpPr>
          <p:nvPr>
            <p:ph idx="1"/>
          </p:nvPr>
        </p:nvSpPr>
        <p:spPr>
          <a:xfrm>
            <a:off x="323527" y="1196753"/>
            <a:ext cx="8568951" cy="4335478"/>
          </a:xfrm>
        </p:spPr>
        <p:txBody>
          <a:bodyPr>
            <a:normAutofit/>
          </a:bodyPr>
          <a:lstStyle/>
          <a:p>
            <a:r>
              <a:rPr lang="en-US" dirty="0"/>
              <a:t>User inputs a random string in the password entry and types “EID5002’#” in the </a:t>
            </a:r>
            <a:r>
              <a:rPr lang="en-US" dirty="0" err="1"/>
              <a:t>eid</a:t>
            </a:r>
            <a:r>
              <a:rPr lang="en-US" dirty="0"/>
              <a:t> entry. Since everything from the # sign to the end of line is considered as comment, the SQL statement will be equivalent to the right statement, with no password checking </a:t>
            </a:r>
          </a:p>
          <a:p>
            <a:endParaRPr lang="en-SE" dirty="0"/>
          </a:p>
        </p:txBody>
      </p:sp>
      <p:sp>
        <p:nvSpPr>
          <p:cNvPr id="12" name="Arrow: Right 11">
            <a:extLst>
              <a:ext uri="{FF2B5EF4-FFF2-40B4-BE49-F238E27FC236}">
                <a16:creationId xmlns:a16="http://schemas.microsoft.com/office/drawing/2014/main" id="{A0E0F509-1199-450B-9775-83FD4F6FFD93}"/>
              </a:ext>
            </a:extLst>
          </p:cNvPr>
          <p:cNvSpPr/>
          <p:nvPr/>
        </p:nvSpPr>
        <p:spPr bwMode="auto">
          <a:xfrm>
            <a:off x="4750170" y="5789361"/>
            <a:ext cx="685926" cy="484632"/>
          </a:xfrm>
          <a:prstGeom prst="rightArrow">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SE">
              <a:latin typeface="Arial" charset="0"/>
            </a:endParaRPr>
          </a:p>
        </p:txBody>
      </p:sp>
    </p:spTree>
    <p:extLst>
      <p:ext uri="{BB962C8B-B14F-4D97-AF65-F5344CB8AC3E}">
        <p14:creationId xmlns:p14="http://schemas.microsoft.com/office/powerpoint/2010/main" val="1393559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F928-89DF-472D-B79A-558AAC3EAEFF}"/>
              </a:ext>
            </a:extLst>
          </p:cNvPr>
          <p:cNvSpPr>
            <a:spLocks noGrp="1"/>
          </p:cNvSpPr>
          <p:nvPr>
            <p:ph type="title"/>
          </p:nvPr>
        </p:nvSpPr>
        <p:spPr/>
        <p:txBody>
          <a:bodyPr/>
          <a:lstStyle/>
          <a:p>
            <a:r>
              <a:rPr lang="en-US" dirty="0"/>
              <a:t>More Attacks</a:t>
            </a:r>
            <a:endParaRPr lang="en-SE" dirty="0"/>
          </a:p>
        </p:txBody>
      </p:sp>
      <p:sp>
        <p:nvSpPr>
          <p:cNvPr id="3" name="Content Placeholder 2">
            <a:extLst>
              <a:ext uri="{FF2B5EF4-FFF2-40B4-BE49-F238E27FC236}">
                <a16:creationId xmlns:a16="http://schemas.microsoft.com/office/drawing/2014/main" id="{578AC324-448D-4389-869A-479114D66437}"/>
              </a:ext>
            </a:extLst>
          </p:cNvPr>
          <p:cNvSpPr>
            <a:spLocks noGrp="1"/>
          </p:cNvSpPr>
          <p:nvPr>
            <p:ph idx="1"/>
          </p:nvPr>
        </p:nvSpPr>
        <p:spPr>
          <a:xfrm>
            <a:off x="323528" y="1196753"/>
            <a:ext cx="8568952" cy="4313612"/>
          </a:xfrm>
        </p:spPr>
        <p:txBody>
          <a:bodyPr>
            <a:normAutofit fontScale="70000" lnSpcReduction="20000"/>
          </a:bodyPr>
          <a:lstStyle/>
          <a:p>
            <a:pPr>
              <a:spcBef>
                <a:spcPts val="0"/>
              </a:spcBef>
              <a:spcAft>
                <a:spcPts val="450"/>
              </a:spcAft>
            </a:pPr>
            <a:r>
              <a:rPr lang="en-US" dirty="0"/>
              <a:t>Left: user creates a predicate for WHERE clause so that it is true for all records, so it returns all the records from the database, even if she does not know all the EID’s in the database.</a:t>
            </a:r>
          </a:p>
          <a:p>
            <a:pPr>
              <a:spcBef>
                <a:spcPts val="0"/>
              </a:spcBef>
              <a:spcAft>
                <a:spcPts val="450"/>
              </a:spcAft>
            </a:pPr>
            <a:r>
              <a:rPr lang="en-US" dirty="0"/>
              <a:t>Right: </a:t>
            </a:r>
            <a:r>
              <a:rPr lang="en-US" altLang="zh-CN" dirty="0">
                <a:latin typeface="Arial" pitchFamily="-110" charset="0"/>
                <a:ea typeface="ＭＳ Ｐゴシック" pitchFamily="-110" charset="-128"/>
                <a:cs typeface="ＭＳ Ｐゴシック" pitchFamily="-110" charset="-128"/>
              </a:rPr>
              <a:t>the database views this SQL statement as 2 separate statements: first select all entries with </a:t>
            </a:r>
            <a:r>
              <a:rPr lang="en-US" altLang="zh-CN" dirty="0" err="1">
                <a:latin typeface="Arial" pitchFamily="-110" charset="0"/>
                <a:ea typeface="ＭＳ Ｐゴシック" pitchFamily="-110" charset="-128"/>
                <a:cs typeface="ＭＳ Ｐゴシック" pitchFamily="-110" charset="-128"/>
              </a:rPr>
              <a:t>eid</a:t>
            </a:r>
            <a:r>
              <a:rPr lang="en-US" altLang="zh-CN" dirty="0">
                <a:latin typeface="Arial" pitchFamily="-110" charset="0"/>
                <a:ea typeface="ＭＳ Ｐゴシック" pitchFamily="-110" charset="-128"/>
                <a:cs typeface="ＭＳ Ｐゴシック" pitchFamily="-110" charset="-128"/>
              </a:rPr>
              <a:t>=‘a’, then delete the entire employee table.</a:t>
            </a:r>
          </a:p>
          <a:p>
            <a:pPr lvl="1"/>
            <a:r>
              <a:rPr lang="en-US" altLang="zh-CN" dirty="0">
                <a:latin typeface="Arial" pitchFamily="-110" charset="0"/>
                <a:ea typeface="ＭＳ Ｐゴシック" pitchFamily="-110" charset="-128"/>
              </a:rPr>
              <a:t>As countermeasure, use </a:t>
            </a:r>
            <a:r>
              <a:rPr lang="en-US" altLang="zh-CN" dirty="0" err="1">
                <a:latin typeface="Arial" pitchFamily="-110" charset="0"/>
                <a:ea typeface="ＭＳ Ｐゴシック" pitchFamily="-110" charset="-128"/>
              </a:rPr>
              <a:t>mysql_real_escape_string</a:t>
            </a:r>
            <a:r>
              <a:rPr lang="en-US" altLang="zh-CN" dirty="0">
                <a:latin typeface="Arial" pitchFamily="-110" charset="0"/>
                <a:ea typeface="ＭＳ Ｐゴシック" pitchFamily="-110" charset="-128"/>
              </a:rPr>
              <a:t>() to prepend backslashes to some special characters, including \n, \r, \, ‘, “. </a:t>
            </a:r>
          </a:p>
          <a:p>
            <a:pPr lvl="1"/>
            <a:r>
              <a:rPr lang="en-US" altLang="zh-CN" dirty="0">
                <a:latin typeface="Arial" pitchFamily="-110" charset="0"/>
                <a:ea typeface="ＭＳ Ｐゴシック" pitchFamily="-110" charset="-128"/>
              </a:rPr>
              <a:t>Now we have: WHERE name = ‘a\‘\; drop table suppliers’. The database looks for a tuple with name matching the long string </a:t>
            </a:r>
            <a:r>
              <a:rPr lang="en-US" altLang="zh-CN" sz="2900" dirty="0">
                <a:latin typeface="Courier New" panose="02070309020205020404" pitchFamily="49" charset="0"/>
                <a:ea typeface="ＭＳ Ｐゴシック" pitchFamily="-110" charset="-128"/>
                <a:cs typeface="Courier New" panose="02070309020205020404" pitchFamily="49" charset="0"/>
              </a:rPr>
              <a:t>a’; drop table employee</a:t>
            </a:r>
            <a:r>
              <a:rPr lang="en-US" altLang="zh-CN" dirty="0">
                <a:latin typeface="Arial" pitchFamily="-110" charset="0"/>
                <a:ea typeface="ＭＳ Ｐゴシック" pitchFamily="-110" charset="-128"/>
              </a:rPr>
              <a:t>, and returns null.</a:t>
            </a:r>
          </a:p>
          <a:p>
            <a:pPr>
              <a:spcBef>
                <a:spcPts val="0"/>
              </a:spcBef>
              <a:spcAft>
                <a:spcPts val="450"/>
              </a:spcAft>
            </a:pPr>
            <a:endParaRPr lang="en-US" dirty="0"/>
          </a:p>
          <a:p>
            <a:pPr>
              <a:spcBef>
                <a:spcPts val="0"/>
              </a:spcBef>
              <a:spcAft>
                <a:spcPts val="450"/>
              </a:spcAft>
            </a:pPr>
            <a:endParaRPr lang="en-SE" dirty="0"/>
          </a:p>
        </p:txBody>
      </p:sp>
      <p:sp>
        <p:nvSpPr>
          <p:cNvPr id="4" name="Slide Number Placeholder 3">
            <a:extLst>
              <a:ext uri="{FF2B5EF4-FFF2-40B4-BE49-F238E27FC236}">
                <a16:creationId xmlns:a16="http://schemas.microsoft.com/office/drawing/2014/main" id="{06BDC317-55E5-4657-8FB7-60E9B456B027}"/>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
        <p:nvSpPr>
          <p:cNvPr id="5" name="TextBox 4">
            <a:extLst>
              <a:ext uri="{FF2B5EF4-FFF2-40B4-BE49-F238E27FC236}">
                <a16:creationId xmlns:a16="http://schemas.microsoft.com/office/drawing/2014/main" id="{F4537BA9-C6D8-44AA-BA7E-6CA6DEABF7FD}"/>
              </a:ext>
            </a:extLst>
          </p:cNvPr>
          <p:cNvSpPr txBox="1"/>
          <p:nvPr/>
        </p:nvSpPr>
        <p:spPr>
          <a:xfrm>
            <a:off x="899592" y="5445224"/>
            <a:ext cx="2796215" cy="830997"/>
          </a:xfrm>
          <a:prstGeom prst="rect">
            <a:avLst/>
          </a:prstGeom>
          <a:ln>
            <a:noFill/>
          </a:ln>
        </p:spPr>
        <p:style>
          <a:lnRef idx="1">
            <a:schemeClr val="dk1"/>
          </a:lnRef>
          <a:fillRef idx="2">
            <a:schemeClr val="dk1"/>
          </a:fillRef>
          <a:effectRef idx="1">
            <a:schemeClr val="dk1"/>
          </a:effectRef>
          <a:fontRef idx="minor">
            <a:schemeClr val="dk1"/>
          </a:fontRef>
        </p:style>
        <p:txBody>
          <a:bodyPr wrap="none" rtlCol="0">
            <a:spAutoFit/>
          </a:bodyPr>
          <a:lstStyle/>
          <a:p>
            <a:r>
              <a:rPr lang="en-US" sz="1600" dirty="0"/>
              <a:t>SELECT Name, Salary, SSN</a:t>
            </a:r>
          </a:p>
          <a:p>
            <a:r>
              <a:rPr lang="en-US" sz="1600" dirty="0"/>
              <a:t>FROM employee</a:t>
            </a:r>
          </a:p>
          <a:p>
            <a:r>
              <a:rPr lang="en-US" sz="1600" dirty="0"/>
              <a:t>WHERE </a:t>
            </a:r>
            <a:r>
              <a:rPr lang="en-US" sz="1600" dirty="0" err="1"/>
              <a:t>eid</a:t>
            </a:r>
            <a:r>
              <a:rPr lang="en-US" sz="1600" dirty="0"/>
              <a:t>=‘a’ OR 1=1</a:t>
            </a:r>
            <a:endParaRPr lang="en-SE" sz="1600" dirty="0"/>
          </a:p>
        </p:txBody>
      </p:sp>
      <p:sp>
        <p:nvSpPr>
          <p:cNvPr id="6" name="TextBox 5">
            <a:extLst>
              <a:ext uri="{FF2B5EF4-FFF2-40B4-BE49-F238E27FC236}">
                <a16:creationId xmlns:a16="http://schemas.microsoft.com/office/drawing/2014/main" id="{8D2775E0-358B-4D13-A655-A40505C1DD19}"/>
              </a:ext>
            </a:extLst>
          </p:cNvPr>
          <p:cNvSpPr txBox="1"/>
          <p:nvPr/>
        </p:nvSpPr>
        <p:spPr>
          <a:xfrm>
            <a:off x="5058782" y="5445224"/>
            <a:ext cx="3750835" cy="830997"/>
          </a:xfrm>
          <a:prstGeom prst="rect">
            <a:avLst/>
          </a:prstGeom>
          <a:ln>
            <a:noFill/>
          </a:ln>
        </p:spPr>
        <p:style>
          <a:lnRef idx="1">
            <a:schemeClr val="dk1"/>
          </a:lnRef>
          <a:fillRef idx="2">
            <a:schemeClr val="dk1"/>
          </a:fillRef>
          <a:effectRef idx="1">
            <a:schemeClr val="dk1"/>
          </a:effectRef>
          <a:fontRef idx="minor">
            <a:schemeClr val="dk1"/>
          </a:fontRef>
        </p:style>
        <p:txBody>
          <a:bodyPr wrap="none" rtlCol="0">
            <a:spAutoFit/>
          </a:bodyPr>
          <a:lstStyle/>
          <a:p>
            <a:r>
              <a:rPr lang="en-US" sz="1600" dirty="0"/>
              <a:t>SELECT Name, Salary, SSN</a:t>
            </a:r>
          </a:p>
          <a:p>
            <a:r>
              <a:rPr lang="en-US" sz="1600" dirty="0"/>
              <a:t>FROM employee</a:t>
            </a:r>
          </a:p>
          <a:p>
            <a:r>
              <a:rPr lang="en-US" sz="1600" dirty="0"/>
              <a:t>WHERE </a:t>
            </a:r>
            <a:r>
              <a:rPr lang="en-US" sz="1600" dirty="0" err="1"/>
              <a:t>eid</a:t>
            </a:r>
            <a:r>
              <a:rPr lang="en-US" sz="1600" dirty="0"/>
              <a:t>=‘a’; DROP table employee</a:t>
            </a:r>
            <a:endParaRPr lang="en-SE" sz="1600" dirty="0"/>
          </a:p>
        </p:txBody>
      </p:sp>
    </p:spTree>
    <p:extLst>
      <p:ext uri="{BB962C8B-B14F-4D97-AF65-F5344CB8AC3E}">
        <p14:creationId xmlns:p14="http://schemas.microsoft.com/office/powerpoint/2010/main" val="148472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45139-8640-4C8F-B8CF-1ACB72E209A5}"/>
              </a:ext>
            </a:extLst>
          </p:cNvPr>
          <p:cNvSpPr>
            <a:spLocks noGrp="1"/>
          </p:cNvSpPr>
          <p:nvPr>
            <p:ph type="title"/>
          </p:nvPr>
        </p:nvSpPr>
        <p:spPr/>
        <p:txBody>
          <a:bodyPr/>
          <a:lstStyle/>
          <a:p>
            <a:r>
              <a:rPr lang="en-US" dirty="0" err="1"/>
              <a:t>SQLi</a:t>
            </a:r>
            <a:r>
              <a:rPr lang="en-US" dirty="0"/>
              <a:t> Cartoon</a:t>
            </a:r>
            <a:endParaRPr lang="en-SE" dirty="0"/>
          </a:p>
        </p:txBody>
      </p:sp>
      <p:sp>
        <p:nvSpPr>
          <p:cNvPr id="4" name="Slide Number Placeholder 3">
            <a:extLst>
              <a:ext uri="{FF2B5EF4-FFF2-40B4-BE49-F238E27FC236}">
                <a16:creationId xmlns:a16="http://schemas.microsoft.com/office/drawing/2014/main" id="{A6AA8A08-29C9-43FD-88C5-DA3CFA1E3E44}"/>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dirty="0"/>
          </a:p>
        </p:txBody>
      </p:sp>
      <p:pic>
        <p:nvPicPr>
          <p:cNvPr id="1028" name="Picture 4">
            <a:extLst>
              <a:ext uri="{FF2B5EF4-FFF2-40B4-BE49-F238E27FC236}">
                <a16:creationId xmlns:a16="http://schemas.microsoft.com/office/drawing/2014/main" id="{7352C3B1-A8A0-431C-B79B-C64612008E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92" y="2276872"/>
            <a:ext cx="9079270"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960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SQLi</a:t>
            </a:r>
            <a:r>
              <a:rPr lang="en-US" altLang="zh-CN" dirty="0"/>
              <a:t> is Application-Level Attack</a:t>
            </a:r>
            <a:endParaRPr lang="zh-CN" altLang="en-US" dirty="0"/>
          </a:p>
        </p:txBody>
      </p:sp>
      <p:sp>
        <p:nvSpPr>
          <p:cNvPr id="3" name="内容占位符 2"/>
          <p:cNvSpPr>
            <a:spLocks noGrp="1"/>
          </p:cNvSpPr>
          <p:nvPr>
            <p:ph idx="1"/>
          </p:nvPr>
        </p:nvSpPr>
        <p:spPr/>
        <p:txBody>
          <a:bodyPr/>
          <a:lstStyle/>
          <a:p>
            <a:r>
              <a:rPr lang="en-US" altLang="zh-CN" dirty="0"/>
              <a:t>Not detectable by lower-layer defense mechanisms such as firewalls</a:t>
            </a:r>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pic>
        <p:nvPicPr>
          <p:cNvPr id="9" name="图片 8"/>
          <p:cNvPicPr>
            <a:picLocks noChangeAspect="1"/>
          </p:cNvPicPr>
          <p:nvPr/>
        </p:nvPicPr>
        <p:blipFill>
          <a:blip r:embed="rId2"/>
          <a:stretch>
            <a:fillRect/>
          </a:stretch>
        </p:blipFill>
        <p:spPr>
          <a:xfrm>
            <a:off x="1433083" y="2636912"/>
            <a:ext cx="6896200" cy="3863454"/>
          </a:xfrm>
          <a:prstGeom prst="rect">
            <a:avLst/>
          </a:prstGeom>
        </p:spPr>
      </p:pic>
    </p:spTree>
    <p:extLst>
      <p:ext uri="{BB962C8B-B14F-4D97-AF65-F5344CB8AC3E}">
        <p14:creationId xmlns:p14="http://schemas.microsoft.com/office/powerpoint/2010/main" val="1111970582"/>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SQLi</a:t>
            </a:r>
            <a:r>
              <a:rPr lang="en-US" dirty="0"/>
              <a:t> Countermeasures</a:t>
            </a:r>
          </a:p>
        </p:txBody>
      </p:sp>
      <p:sp>
        <p:nvSpPr>
          <p:cNvPr id="3" name="Content Placeholder 2"/>
          <p:cNvSpPr>
            <a:spLocks noGrp="1"/>
          </p:cNvSpPr>
          <p:nvPr>
            <p:ph idx="1"/>
          </p:nvPr>
        </p:nvSpPr>
        <p:spPr>
          <a:xfrm>
            <a:off x="457200" y="908721"/>
            <a:ext cx="8229600" cy="5544616"/>
          </a:xfrm>
        </p:spPr>
        <p:txBody>
          <a:bodyPr>
            <a:normAutofit/>
          </a:bodyPr>
          <a:lstStyle/>
          <a:p>
            <a:pPr lvl="0"/>
            <a:r>
              <a:rPr lang="en-US" sz="3200" dirty="0"/>
              <a:t>Defensive coding</a:t>
            </a:r>
          </a:p>
          <a:p>
            <a:pPr lvl="1">
              <a:buChar char="•"/>
            </a:pPr>
            <a:r>
              <a:rPr lang="en-US" sz="2800" dirty="0"/>
              <a:t>Parameterized query insertion</a:t>
            </a:r>
          </a:p>
          <a:p>
            <a:pPr lvl="1">
              <a:buChar char="•"/>
            </a:pPr>
            <a:r>
              <a:rPr lang="en-US" sz="2800" dirty="0"/>
              <a:t>SQL DOM</a:t>
            </a:r>
          </a:p>
          <a:p>
            <a:pPr lvl="0"/>
            <a:r>
              <a:rPr lang="en-US" sz="3200" dirty="0"/>
              <a:t>Detection </a:t>
            </a:r>
          </a:p>
          <a:p>
            <a:pPr lvl="1">
              <a:buChar char="•"/>
            </a:pPr>
            <a:r>
              <a:rPr lang="en-US" sz="2800" dirty="0"/>
              <a:t>Signature based</a:t>
            </a:r>
          </a:p>
          <a:p>
            <a:pPr lvl="1">
              <a:buChar char="•"/>
            </a:pPr>
            <a:r>
              <a:rPr lang="en-US" sz="2800" dirty="0"/>
              <a:t>Anomaly based</a:t>
            </a:r>
          </a:p>
          <a:p>
            <a:pPr lvl="1">
              <a:buChar char="•"/>
            </a:pPr>
            <a:r>
              <a:rPr lang="en-US" sz="2800" dirty="0"/>
              <a:t>Code analysis</a:t>
            </a:r>
          </a:p>
          <a:p>
            <a:pPr lvl="0"/>
            <a:r>
              <a:rPr lang="en-US" sz="3200" dirty="0"/>
              <a:t>Run-time prevention</a:t>
            </a:r>
          </a:p>
          <a:p>
            <a:pPr lvl="1">
              <a:buChar char="•"/>
            </a:pPr>
            <a:r>
              <a:rPr lang="en-US" sz="2800" dirty="0"/>
              <a:t>Check queries at runtime to see if they conform to a model of expected queries</a:t>
            </a: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Tree>
    <p:extLst>
      <p:ext uri="{BB962C8B-B14F-4D97-AF65-F5344CB8AC3E}">
        <p14:creationId xmlns:p14="http://schemas.microsoft.com/office/powerpoint/2010/main" val="421936365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t>Relational databases</a:t>
            </a:r>
          </a:p>
          <a:p>
            <a:r>
              <a:rPr lang="en-US" dirty="0"/>
              <a:t>SQL injection attacks</a:t>
            </a:r>
          </a:p>
          <a:p>
            <a:r>
              <a:rPr lang="en-US" dirty="0">
                <a:solidFill>
                  <a:srgbClr val="C00000"/>
                </a:solidFill>
              </a:rPr>
              <a:t>Access control</a:t>
            </a:r>
          </a:p>
          <a:p>
            <a:r>
              <a:rPr lang="en-US" dirty="0"/>
              <a:t>Inference </a:t>
            </a:r>
          </a:p>
          <a:p>
            <a:r>
              <a:rPr lang="en-US" dirty="0"/>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3828600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01ADBE-C043-4BE6-8977-81BCCA137018}"/>
              </a:ext>
            </a:extLst>
          </p:cNvPr>
          <p:cNvSpPr>
            <a:spLocks noGrp="1"/>
          </p:cNvSpPr>
          <p:nvPr>
            <p:ph type="title"/>
          </p:nvPr>
        </p:nvSpPr>
        <p:spPr/>
        <p:txBody>
          <a:bodyPr/>
          <a:lstStyle/>
          <a:p>
            <a:r>
              <a:rPr lang="en-US" dirty="0"/>
              <a:t>Database Access Control </a:t>
            </a:r>
            <a:endParaRPr lang="en-SE" dirty="0"/>
          </a:p>
        </p:txBody>
      </p:sp>
      <p:sp>
        <p:nvSpPr>
          <p:cNvPr id="5" name="Content Placeholder 4">
            <a:extLst>
              <a:ext uri="{FF2B5EF4-FFF2-40B4-BE49-F238E27FC236}">
                <a16:creationId xmlns:a16="http://schemas.microsoft.com/office/drawing/2014/main" id="{E70961D9-46CD-44A9-B2C3-69F6EA2982A3}"/>
              </a:ext>
            </a:extLst>
          </p:cNvPr>
          <p:cNvSpPr>
            <a:spLocks noGrp="1"/>
          </p:cNvSpPr>
          <p:nvPr>
            <p:ph idx="1"/>
          </p:nvPr>
        </p:nvSpPr>
        <p:spPr/>
        <p:txBody>
          <a:bodyPr>
            <a:normAutofit fontScale="70000" lnSpcReduction="20000"/>
          </a:bodyPr>
          <a:lstStyle/>
          <a:p>
            <a:r>
              <a:rPr lang="en-US" dirty="0"/>
              <a:t>Access control determines:</a:t>
            </a:r>
          </a:p>
          <a:p>
            <a:pPr lvl="1"/>
            <a:r>
              <a:rPr lang="en-US" dirty="0"/>
              <a:t>If the user has access to the entire database or just portions of it</a:t>
            </a:r>
          </a:p>
          <a:p>
            <a:pPr lvl="1"/>
            <a:r>
              <a:rPr lang="en-US" dirty="0"/>
              <a:t>What access rights the user has (create, insert, delete, update, read, write)</a:t>
            </a:r>
          </a:p>
          <a:p>
            <a:r>
              <a:rPr lang="en-US" dirty="0"/>
              <a:t>Can support a range of administrative policies:</a:t>
            </a:r>
          </a:p>
          <a:p>
            <a:pPr lvl="1"/>
            <a:r>
              <a:rPr lang="en-US" dirty="0"/>
              <a:t>Centralized administration</a:t>
            </a:r>
          </a:p>
          <a:p>
            <a:pPr lvl="2"/>
            <a:r>
              <a:rPr lang="en-US" dirty="0"/>
              <a:t>Small number of privileged users may grant and revoke access rights</a:t>
            </a:r>
          </a:p>
          <a:p>
            <a:pPr lvl="1"/>
            <a:r>
              <a:rPr lang="en-US" dirty="0"/>
              <a:t>Ownership-based administration</a:t>
            </a:r>
          </a:p>
          <a:p>
            <a:pPr lvl="2"/>
            <a:r>
              <a:rPr lang="en-US" dirty="0"/>
              <a:t>The creator of a table may grant and revoke access rights to the table</a:t>
            </a:r>
          </a:p>
          <a:p>
            <a:pPr lvl="1"/>
            <a:r>
              <a:rPr lang="en-US" dirty="0"/>
              <a:t>Decentralized administration</a:t>
            </a:r>
          </a:p>
          <a:p>
            <a:pPr lvl="2"/>
            <a:r>
              <a:rPr lang="en-US" dirty="0"/>
              <a:t>The owner of the table may grant and revoke authorization rights to other users, allowing them to grant and revoke access rights to the table</a:t>
            </a:r>
          </a:p>
          <a:p>
            <a:endParaRPr lang="en-SE" dirty="0"/>
          </a:p>
        </p:txBody>
      </p:sp>
      <p:sp>
        <p:nvSpPr>
          <p:cNvPr id="3" name="Slide Number Placeholder 2">
            <a:extLst>
              <a:ext uri="{FF2B5EF4-FFF2-40B4-BE49-F238E27FC236}">
                <a16:creationId xmlns:a16="http://schemas.microsoft.com/office/drawing/2014/main" id="{0C21A242-5664-49A0-8113-FC12ECC8FA0C}"/>
              </a:ext>
            </a:extLst>
          </p:cNvPr>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Tree>
    <p:extLst>
      <p:ext uri="{BB962C8B-B14F-4D97-AF65-F5344CB8AC3E}">
        <p14:creationId xmlns:p14="http://schemas.microsoft.com/office/powerpoint/2010/main" val="3836907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fontAlgn="auto" hangingPunct="1">
              <a:spcAft>
                <a:spcPts val="0"/>
              </a:spcAft>
              <a:defRPr/>
            </a:pPr>
            <a:r>
              <a:rPr lang="en-US" altLang="en-US" dirty="0"/>
              <a:t>SQL Access Controls</a:t>
            </a:r>
          </a:p>
        </p:txBody>
      </p:sp>
      <p:sp>
        <p:nvSpPr>
          <p:cNvPr id="221187" name="Rectangle 3"/>
          <p:cNvSpPr>
            <a:spLocks noGrp="1" noChangeArrowheads="1"/>
          </p:cNvSpPr>
          <p:nvPr>
            <p:ph idx="1"/>
          </p:nvPr>
        </p:nvSpPr>
        <p:spPr>
          <a:xfrm>
            <a:off x="457200" y="1196752"/>
            <a:ext cx="8229600" cy="5591169"/>
          </a:xfrm>
        </p:spPr>
        <p:txBody>
          <a:bodyPr wrap="square" numCol="1" anchor="t" anchorCtr="0" compatLnSpc="1">
            <a:prstTxWarp prst="textNoShape">
              <a:avLst/>
            </a:prstTxWarp>
            <a:normAutofit fontScale="85000" lnSpcReduction="20000"/>
          </a:bodyPr>
          <a:lstStyle/>
          <a:p>
            <a:r>
              <a:rPr lang="en-US" altLang="zh-CN" sz="2800" dirty="0">
                <a:latin typeface="Arial" pitchFamily="-109" charset="0"/>
                <a:ea typeface="ＭＳ Ｐゴシック" pitchFamily="-109" charset="-128"/>
                <a:cs typeface="ＭＳ Ｐゴシック" pitchFamily="-109" charset="-128"/>
              </a:rPr>
              <a:t>Two commands for managing access rights:</a:t>
            </a:r>
          </a:p>
          <a:p>
            <a:pPr lvl="1"/>
            <a:r>
              <a:rPr lang="en-US" altLang="zh-CN" sz="2400" dirty="0">
                <a:latin typeface="Arial" pitchFamily="-109" charset="0"/>
                <a:ea typeface="ＭＳ Ｐゴシック" pitchFamily="-109" charset="-128"/>
                <a:cs typeface="ＭＳ Ｐゴシック" pitchFamily="-109" charset="-128"/>
              </a:rPr>
              <a:t>GRANT and REVOKE</a:t>
            </a:r>
          </a:p>
          <a:p>
            <a:r>
              <a:rPr lang="en-US" altLang="zh-CN" sz="2800" dirty="0">
                <a:latin typeface="Arial" pitchFamily="-109" charset="0"/>
                <a:ea typeface="ＭＳ Ｐゴシック" pitchFamily="-109" charset="-128"/>
                <a:cs typeface="ＭＳ Ｐゴシック" pitchFamily="-109" charset="-128"/>
              </a:rPr>
              <a:t>Typical access rights are:</a:t>
            </a:r>
          </a:p>
          <a:p>
            <a:pPr lvl="1"/>
            <a:r>
              <a:rPr lang="en-US" altLang="zh-CN" sz="2400" dirty="0">
                <a:latin typeface="Arial" pitchFamily="-109" charset="0"/>
                <a:ea typeface="ＭＳ Ｐゴシック" pitchFamily="-109" charset="-128"/>
                <a:cs typeface="ＭＳ Ｐゴシック" pitchFamily="-109" charset="-128"/>
              </a:rPr>
              <a:t>Select</a:t>
            </a:r>
          </a:p>
          <a:p>
            <a:pPr lvl="1"/>
            <a:r>
              <a:rPr lang="en-US" altLang="zh-CN" sz="2400" dirty="0">
                <a:latin typeface="Arial" pitchFamily="-109" charset="0"/>
                <a:ea typeface="ＭＳ Ｐゴシック" pitchFamily="-109" charset="-128"/>
                <a:cs typeface="ＭＳ Ｐゴシック" pitchFamily="-109" charset="-128"/>
              </a:rPr>
              <a:t>Insert</a:t>
            </a:r>
          </a:p>
          <a:p>
            <a:pPr lvl="1"/>
            <a:r>
              <a:rPr lang="en-US" altLang="zh-CN" sz="2400" dirty="0">
                <a:latin typeface="Arial" pitchFamily="-109" charset="0"/>
                <a:ea typeface="ＭＳ Ｐゴシック" pitchFamily="-109" charset="-128"/>
                <a:cs typeface="ＭＳ Ｐゴシック" pitchFamily="-109" charset="-128"/>
              </a:rPr>
              <a:t>Update</a:t>
            </a:r>
          </a:p>
          <a:p>
            <a:pPr lvl="1"/>
            <a:r>
              <a:rPr lang="en-US" altLang="zh-CN" sz="2400" dirty="0">
                <a:latin typeface="Arial" pitchFamily="-109" charset="0"/>
                <a:ea typeface="ＭＳ Ｐゴシック" pitchFamily="-109" charset="-128"/>
                <a:cs typeface="ＭＳ Ｐゴシック" pitchFamily="-109" charset="-128"/>
              </a:rPr>
              <a:t>Delete</a:t>
            </a:r>
          </a:p>
          <a:p>
            <a:pPr lvl="1"/>
            <a:r>
              <a:rPr lang="en-US" altLang="zh-CN" sz="2400" dirty="0">
                <a:latin typeface="Arial" pitchFamily="-109" charset="0"/>
                <a:ea typeface="ＭＳ Ｐゴシック" pitchFamily="-109" charset="-128"/>
                <a:cs typeface="ＭＳ Ｐゴシック" pitchFamily="-109" charset="-128"/>
              </a:rPr>
              <a:t>References</a:t>
            </a:r>
          </a:p>
          <a:p>
            <a:r>
              <a:rPr lang="en-US" altLang="zh-CN" sz="2800" dirty="0">
                <a:latin typeface="Arial" pitchFamily="-109" charset="0"/>
                <a:ea typeface="ＭＳ Ｐゴシック" pitchFamily="-109" charset="-128"/>
                <a:cs typeface="ＭＳ Ｐゴシック" pitchFamily="-109" charset="-128"/>
              </a:rPr>
              <a:t>Examples:</a:t>
            </a:r>
          </a:p>
          <a:p>
            <a:pPr lvl="1"/>
            <a:r>
              <a:rPr lang="en-US" altLang="zh-CN" sz="2200" dirty="0">
                <a:latin typeface="Arial" pitchFamily="-109" charset="0"/>
                <a:ea typeface="ＭＳ Ｐゴシック" pitchFamily="-109" charset="-128"/>
                <a:cs typeface="ＭＳ Ｐゴシック" pitchFamily="-109" charset="-128"/>
              </a:rPr>
              <a:t>GRANT SELECT on ANY TABLE to Alice</a:t>
            </a:r>
          </a:p>
          <a:p>
            <a:pPr lvl="2"/>
            <a:r>
              <a:rPr lang="en-US" altLang="zh-CN" sz="2200" dirty="0">
                <a:latin typeface="Arial" pitchFamily="-109" charset="0"/>
                <a:ea typeface="ＭＳ Ｐゴシック" pitchFamily="-109" charset="-128"/>
                <a:cs typeface="ＭＳ Ｐゴシック" pitchFamily="-109" charset="-128"/>
              </a:rPr>
              <a:t>It enables user Alice to query any table in the database; but Alice cannot further propagate the access to other users, due to lack of “WITH GRANT OPTION” (similar to * in Access Control Matrix in CH05)</a:t>
            </a:r>
          </a:p>
          <a:p>
            <a:pPr lvl="1"/>
            <a:r>
              <a:rPr lang="en-US" altLang="zh-CN" sz="2200" dirty="0">
                <a:latin typeface="Arial" pitchFamily="-109" charset="0"/>
                <a:ea typeface="ＭＳ Ｐゴシック" pitchFamily="-109" charset="-128"/>
                <a:cs typeface="ＭＳ Ｐゴシック" pitchFamily="-109" charset="-128"/>
              </a:rPr>
              <a:t>REVOKE SELECT on ANY TABLE from Alice</a:t>
            </a:r>
          </a:p>
          <a:p>
            <a:pPr lvl="2"/>
            <a:r>
              <a:rPr lang="en-US" altLang="zh-CN" sz="2200" dirty="0">
                <a:latin typeface="Arial" pitchFamily="-109" charset="0"/>
                <a:ea typeface="ＭＳ Ｐゴシック" pitchFamily="-109" charset="-128"/>
                <a:cs typeface="ＭＳ Ｐゴシック" pitchFamily="-109" charset="-128"/>
              </a:rPr>
              <a:t>Revokes the SELECT right from Alice</a:t>
            </a:r>
          </a:p>
          <a:p>
            <a:pPr lvl="1"/>
            <a:r>
              <a:rPr lang="zh-CN" altLang="en-US" sz="2200" dirty="0">
                <a:latin typeface="Arial" pitchFamily="-109" charset="0"/>
                <a:ea typeface="ＭＳ Ｐゴシック" pitchFamily="-109" charset="-128"/>
                <a:cs typeface="ＭＳ Ｐゴシック" pitchFamily="-109" charset="-128"/>
              </a:rPr>
              <a:t>（</a:t>
            </a:r>
            <a:r>
              <a:rPr lang="en-US" altLang="zh-CN" sz="2200" dirty="0">
                <a:latin typeface="Arial" pitchFamily="-109" charset="0"/>
                <a:ea typeface="ＭＳ Ｐゴシック" pitchFamily="-109" charset="-128"/>
                <a:cs typeface="ＭＳ Ｐゴシック" pitchFamily="-109" charset="-128"/>
              </a:rPr>
              <a:t>This is Discretionary Access Control</a:t>
            </a:r>
            <a:r>
              <a:rPr lang="zh-CN" altLang="en-US" sz="2200" dirty="0">
                <a:latin typeface="Arial" pitchFamily="-109" charset="0"/>
                <a:ea typeface="ＭＳ Ｐゴシック" pitchFamily="-109" charset="-128"/>
                <a:cs typeface="ＭＳ Ｐゴシック" pitchFamily="-109" charset="-128"/>
              </a:rPr>
              <a:t>）</a:t>
            </a:r>
            <a:endParaRPr lang="en-US" altLang="zh-CN" sz="2200" dirty="0">
              <a:latin typeface="Arial" pitchFamily="-109" charset="0"/>
              <a:ea typeface="ＭＳ Ｐゴシック" pitchFamily="-109" charset="-128"/>
              <a:cs typeface="ＭＳ Ｐゴシック" pitchFamily="-109"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
        <p:nvSpPr>
          <p:cNvPr id="4" name="矩形 3"/>
          <p:cNvSpPr/>
          <p:nvPr/>
        </p:nvSpPr>
        <p:spPr>
          <a:xfrm>
            <a:off x="3017567" y="2360064"/>
            <a:ext cx="2736304" cy="14401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zh-CN" sz="1600" dirty="0">
                <a:latin typeface="Arial" pitchFamily="-109" charset="0"/>
                <a:ea typeface="ＭＳ Ｐゴシック" pitchFamily="-109" charset="-128"/>
                <a:cs typeface="ＭＳ Ｐゴシック" pitchFamily="-109" charset="-128"/>
              </a:rPr>
              <a:t>GRANT { privileges | role }</a:t>
            </a:r>
          </a:p>
          <a:p>
            <a:r>
              <a:rPr lang="en-US" altLang="zh-CN" sz="1600" dirty="0">
                <a:latin typeface="Arial" pitchFamily="-109" charset="0"/>
                <a:ea typeface="ＭＳ Ｐゴシック" pitchFamily="-109" charset="-128"/>
                <a:cs typeface="ＭＳ Ｐゴシック" pitchFamily="-109" charset="-128"/>
              </a:rPr>
              <a:t>[ON table]</a:t>
            </a:r>
          </a:p>
          <a:p>
            <a:r>
              <a:rPr lang="en-US" altLang="zh-CN" sz="1600" dirty="0">
                <a:latin typeface="Arial" pitchFamily="-109" charset="0"/>
                <a:ea typeface="ＭＳ Ｐゴシック" pitchFamily="-109" charset="-128"/>
                <a:cs typeface="ＭＳ Ｐゴシック" pitchFamily="-109" charset="-128"/>
              </a:rPr>
              <a:t>TO { user | role | PUBLIC }</a:t>
            </a:r>
          </a:p>
          <a:p>
            <a:r>
              <a:rPr lang="en-US" altLang="zh-CN" sz="1600" dirty="0">
                <a:latin typeface="Arial" pitchFamily="-109" charset="0"/>
                <a:ea typeface="ＭＳ Ｐゴシック" pitchFamily="-109" charset="-128"/>
                <a:cs typeface="ＭＳ Ｐゴシック" pitchFamily="-109" charset="-128"/>
              </a:rPr>
              <a:t>[IDENTIFIED BY password]</a:t>
            </a:r>
          </a:p>
          <a:p>
            <a:r>
              <a:rPr lang="en-US" altLang="zh-CN" sz="1600" dirty="0">
                <a:latin typeface="Arial" pitchFamily="-109" charset="0"/>
                <a:ea typeface="ＭＳ Ｐゴシック" pitchFamily="-109" charset="-128"/>
                <a:cs typeface="ＭＳ Ｐゴシック" pitchFamily="-109" charset="-128"/>
              </a:rPr>
              <a:t>[WITH GRANT OPTION]</a:t>
            </a:r>
          </a:p>
        </p:txBody>
      </p:sp>
      <p:sp>
        <p:nvSpPr>
          <p:cNvPr id="7" name="矩形 6"/>
          <p:cNvSpPr/>
          <p:nvPr/>
        </p:nvSpPr>
        <p:spPr>
          <a:xfrm>
            <a:off x="5868144" y="2360064"/>
            <a:ext cx="2736304" cy="14401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zh-CN" sz="1600" dirty="0">
                <a:latin typeface="Arial" pitchFamily="-109" charset="0"/>
                <a:ea typeface="ＭＳ Ｐゴシック" pitchFamily="-109" charset="-128"/>
                <a:cs typeface="ＭＳ Ｐゴシック" pitchFamily="-109" charset="-128"/>
              </a:rPr>
              <a:t>REVOKE { privileges | role }</a:t>
            </a:r>
          </a:p>
          <a:p>
            <a:r>
              <a:rPr lang="en-US" altLang="zh-CN" sz="1600" dirty="0">
                <a:latin typeface="Arial" pitchFamily="-109" charset="0"/>
                <a:ea typeface="ＭＳ Ｐゴシック" pitchFamily="-109" charset="-128"/>
                <a:cs typeface="ＭＳ Ｐゴシック" pitchFamily="-109" charset="-128"/>
              </a:rPr>
              <a:t>[ON table]</a:t>
            </a:r>
          </a:p>
          <a:p>
            <a:r>
              <a:rPr lang="en-US" altLang="zh-CN" sz="1600" dirty="0">
                <a:latin typeface="Arial" pitchFamily="-109" charset="0"/>
                <a:ea typeface="ＭＳ Ｐゴシック" pitchFamily="-109" charset="-128"/>
                <a:cs typeface="ＭＳ Ｐゴシック" pitchFamily="-109" charset="-128"/>
              </a:rPr>
              <a:t>FROM { user | role | PUBLIC }</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solidFill>
                  <a:srgbClr val="C00000"/>
                </a:solidFill>
              </a:rPr>
              <a:t>Relational databases</a:t>
            </a:r>
          </a:p>
          <a:p>
            <a:r>
              <a:rPr lang="en-US" dirty="0"/>
              <a:t>SQL injection attacks</a:t>
            </a:r>
          </a:p>
          <a:p>
            <a:r>
              <a:rPr lang="en-US" dirty="0"/>
              <a:t>Access control</a:t>
            </a:r>
          </a:p>
          <a:p>
            <a:r>
              <a:rPr lang="en-US" dirty="0"/>
              <a:t>Inference </a:t>
            </a:r>
          </a:p>
          <a:p>
            <a:r>
              <a:rPr lang="en-US" dirty="0"/>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151184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6396E-0C1B-4DA0-B2AA-4A97DEFE8401}"/>
              </a:ext>
            </a:extLst>
          </p:cNvPr>
          <p:cNvSpPr>
            <a:spLocks noGrp="1"/>
          </p:cNvSpPr>
          <p:nvPr>
            <p:ph type="title"/>
          </p:nvPr>
        </p:nvSpPr>
        <p:spPr/>
        <p:txBody>
          <a:bodyPr/>
          <a:lstStyle/>
          <a:p>
            <a:r>
              <a:rPr lang="en-US" altLang="zh-CN" dirty="0"/>
              <a:t>Cascaded Grants</a:t>
            </a:r>
            <a:endParaRPr lang="en-SE" dirty="0"/>
          </a:p>
        </p:txBody>
      </p:sp>
      <p:sp>
        <p:nvSpPr>
          <p:cNvPr id="4" name="Slide Number Placeholder 3">
            <a:extLst>
              <a:ext uri="{FF2B5EF4-FFF2-40B4-BE49-F238E27FC236}">
                <a16:creationId xmlns:a16="http://schemas.microsoft.com/office/drawing/2014/main" id="{949249AD-7AC9-439F-A5B8-721F1973D1E5}"/>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pic>
        <p:nvPicPr>
          <p:cNvPr id="5" name="Picture 4">
            <a:extLst>
              <a:ext uri="{FF2B5EF4-FFF2-40B4-BE49-F238E27FC236}">
                <a16:creationId xmlns:a16="http://schemas.microsoft.com/office/drawing/2014/main" id="{D15D23E8-7A49-4DDF-A02A-FAF865599542}"/>
              </a:ext>
            </a:extLst>
          </p:cNvPr>
          <p:cNvPicPr>
            <a:picLocks noChangeAspect="1"/>
          </p:cNvPicPr>
          <p:nvPr/>
        </p:nvPicPr>
        <p:blipFill>
          <a:blip r:embed="rId2"/>
          <a:stretch>
            <a:fillRect/>
          </a:stretch>
        </p:blipFill>
        <p:spPr>
          <a:xfrm>
            <a:off x="1416720" y="1059062"/>
            <a:ext cx="6382567" cy="5728859"/>
          </a:xfrm>
          <a:prstGeom prst="rect">
            <a:avLst/>
          </a:prstGeom>
        </p:spPr>
      </p:pic>
    </p:spTree>
    <p:extLst>
      <p:ext uri="{BB962C8B-B14F-4D97-AF65-F5344CB8AC3E}">
        <p14:creationId xmlns:p14="http://schemas.microsoft.com/office/powerpoint/2010/main" val="3101225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197A-7751-4666-B18E-B0FC6C7F56F3}"/>
              </a:ext>
            </a:extLst>
          </p:cNvPr>
          <p:cNvSpPr>
            <a:spLocks noGrp="1"/>
          </p:cNvSpPr>
          <p:nvPr>
            <p:ph type="title"/>
          </p:nvPr>
        </p:nvSpPr>
        <p:spPr/>
        <p:txBody>
          <a:bodyPr/>
          <a:lstStyle/>
          <a:p>
            <a:r>
              <a:rPr lang="en-US" altLang="zh-CN" dirty="0"/>
              <a:t>Cascaded Grants Explanations</a:t>
            </a:r>
            <a:endParaRPr lang="en-SE" dirty="0"/>
          </a:p>
        </p:txBody>
      </p:sp>
      <p:sp>
        <p:nvSpPr>
          <p:cNvPr id="3" name="Content Placeholder 2">
            <a:extLst>
              <a:ext uri="{FF2B5EF4-FFF2-40B4-BE49-F238E27FC236}">
                <a16:creationId xmlns:a16="http://schemas.microsoft.com/office/drawing/2014/main" id="{93F4DECA-3E00-43C7-8BB7-9CADF1EB0F68}"/>
              </a:ext>
            </a:extLst>
          </p:cNvPr>
          <p:cNvSpPr>
            <a:spLocks noGrp="1"/>
          </p:cNvSpPr>
          <p:nvPr>
            <p:ph idx="1"/>
          </p:nvPr>
        </p:nvSpPr>
        <p:spPr>
          <a:xfrm>
            <a:off x="323528" y="1196752"/>
            <a:ext cx="8568952" cy="5760639"/>
          </a:xfrm>
        </p:spPr>
        <p:txBody>
          <a:bodyPr>
            <a:normAutofit fontScale="55000" lnSpcReduction="20000"/>
          </a:bodyPr>
          <a:lstStyle/>
          <a:p>
            <a:r>
              <a:rPr lang="en-US" dirty="0">
                <a:latin typeface="Arial" pitchFamily="-109" charset="0"/>
                <a:ea typeface="ＭＳ Ｐゴシック" pitchFamily="-109" charset="-128"/>
                <a:cs typeface="ＭＳ Ｐゴシック" pitchFamily="-109" charset="-128"/>
              </a:rPr>
              <a:t>The revocation of privileges is cascaded: </a:t>
            </a:r>
            <a:r>
              <a:rPr lang="en-US" altLang="zh-CN" dirty="0">
                <a:latin typeface="Arial" pitchFamily="-109" charset="0"/>
                <a:ea typeface="ＭＳ Ｐゴシック" pitchFamily="-109" charset="-128"/>
                <a:cs typeface="ＭＳ Ｐゴシック" pitchFamily="-109" charset="-128"/>
              </a:rPr>
              <a:t>when user A revokes an access right, any cascaded access right is also revoked, unless that access right would exist even if the original grant from A had never occurred. 	</a:t>
            </a:r>
          </a:p>
          <a:p>
            <a:r>
              <a:rPr lang="en-US" altLang="zh-CN" dirty="0">
                <a:latin typeface="Arial" pitchFamily="-109" charset="0"/>
                <a:ea typeface="ＭＳ Ｐゴシック" pitchFamily="-109" charset="-128"/>
                <a:cs typeface="ＭＳ Ｐゴシック" pitchFamily="-109" charset="-128"/>
              </a:rPr>
              <a:t>The figure indicates that Ann grants the access right to Bob at time t = 10 and to Chris at time t = 20. Assume that the </a:t>
            </a:r>
            <a:r>
              <a:rPr lang="en-US" altLang="zh-CN" i="1" dirty="0">
                <a:latin typeface="Arial" pitchFamily="-109" charset="0"/>
                <a:ea typeface="ＭＳ Ｐゴシック" pitchFamily="-109" charset="-128"/>
                <a:cs typeface="ＭＳ Ｐゴシック" pitchFamily="-109" charset="-128"/>
              </a:rPr>
              <a:t>grant option </a:t>
            </a:r>
            <a:r>
              <a:rPr lang="en-US" altLang="zh-CN" dirty="0">
                <a:latin typeface="Arial" pitchFamily="-109" charset="0"/>
                <a:ea typeface="ＭＳ Ｐゴシック" pitchFamily="-109" charset="-128"/>
                <a:cs typeface="ＭＳ Ｐゴシック" pitchFamily="-109" charset="-128"/>
              </a:rPr>
              <a:t>is always used. Thus, Bob is able to grant the access right to David at t = 30. Chris redundantly grants the access right to David at t = 50. Meanwhile, David grants the right to Ellen, who in turn grants it to Jim; and subsequently David grants the right to Frank.</a:t>
            </a:r>
          </a:p>
          <a:p>
            <a:pPr lvl="1"/>
            <a:r>
              <a:rPr lang="en-US" altLang="zh-CN" dirty="0">
                <a:latin typeface="Arial" pitchFamily="-109" charset="0"/>
                <a:ea typeface="ＭＳ Ｐゴシック" pitchFamily="-109" charset="-128"/>
                <a:cs typeface="ＭＳ Ｐゴシック" pitchFamily="-109" charset="-128"/>
              </a:rPr>
              <a:t>if Ann revokes the access right to Bob and Chris, then the access right is also revoked to David, Ellen, Jim, and Frank.</a:t>
            </a:r>
          </a:p>
          <a:p>
            <a:r>
              <a:rPr lang="en-US" dirty="0">
                <a:latin typeface="Arial" pitchFamily="-109" charset="0"/>
                <a:ea typeface="ＭＳ Ｐゴシック" pitchFamily="-109" charset="-128"/>
                <a:cs typeface="ＭＳ Ｐゴシック" pitchFamily="-109" charset="-128"/>
              </a:rPr>
              <a:t>A complication arises when a user (David) receives the same access right multiple times.</a:t>
            </a:r>
            <a:endParaRPr lang="en-US" altLang="zh-CN" dirty="0">
              <a:latin typeface="Arial" pitchFamily="-109" charset="0"/>
              <a:ea typeface="ＭＳ Ｐゴシック" pitchFamily="-109" charset="-128"/>
              <a:cs typeface="ＭＳ Ｐゴシック" pitchFamily="-109" charset="-128"/>
            </a:endParaRPr>
          </a:p>
          <a:p>
            <a:pPr lvl="1"/>
            <a:r>
              <a:rPr lang="en-US" altLang="zh-CN" dirty="0"/>
              <a:t>If the grant from Bob to David at t=30 is revoked, the grants from David to Ellen at time t=40, and from Ellen to Jim at t=70, are also revoked, since they depend on the grant from Bob to David at t=30. </a:t>
            </a:r>
          </a:p>
          <a:p>
            <a:pPr lvl="1"/>
            <a:r>
              <a:rPr lang="en-US" altLang="zh-CN" dirty="0"/>
              <a:t>But the grant from David to Frank at t=60 remains, since it depends on the grant from Chris to David at t=50.</a:t>
            </a:r>
          </a:p>
          <a:p>
            <a:pPr lvl="1"/>
            <a:endParaRPr lang="zh-CN" altLang="en-US" dirty="0"/>
          </a:p>
          <a:p>
            <a:endParaRPr lang="en-SE" dirty="0"/>
          </a:p>
        </p:txBody>
      </p:sp>
      <p:sp>
        <p:nvSpPr>
          <p:cNvPr id="4" name="Slide Number Placeholder 3">
            <a:extLst>
              <a:ext uri="{FF2B5EF4-FFF2-40B4-BE49-F238E27FC236}">
                <a16:creationId xmlns:a16="http://schemas.microsoft.com/office/drawing/2014/main" id="{5FB056AC-3704-4148-BAFE-D48FF01320D3}"/>
              </a:ext>
            </a:extLst>
          </p:cNvPr>
          <p:cNvSpPr>
            <a:spLocks noGrp="1"/>
          </p:cNvSpPr>
          <p:nvPr>
            <p:ph type="sldNum" sz="quarter" idx="12"/>
          </p:nvPr>
        </p:nvSpPr>
        <p:spPr/>
        <p:txBody>
          <a:bodyPr/>
          <a:lstStyle/>
          <a:p>
            <a:pPr>
              <a:defRPr/>
            </a:pPr>
            <a:fld id="{F57F456A-00AF-44E6-8D70-638C0D0130FF}" type="slidenum">
              <a:rPr lang="en-US" altLang="zh-CN" smtClean="0"/>
              <a:pPr>
                <a:defRPr/>
              </a:pPr>
              <a:t>21</a:t>
            </a:fld>
            <a:endParaRPr lang="en-US" altLang="zh-CN" dirty="0"/>
          </a:p>
        </p:txBody>
      </p:sp>
    </p:spTree>
    <p:extLst>
      <p:ext uri="{BB962C8B-B14F-4D97-AF65-F5344CB8AC3E}">
        <p14:creationId xmlns:p14="http://schemas.microsoft.com/office/powerpoint/2010/main" val="3513480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86DB4-A5E9-412E-872E-C60FCA77C6FC}"/>
              </a:ext>
            </a:extLst>
          </p:cNvPr>
          <p:cNvSpPr>
            <a:spLocks noGrp="1"/>
          </p:cNvSpPr>
          <p:nvPr>
            <p:ph type="title"/>
          </p:nvPr>
        </p:nvSpPr>
        <p:spPr/>
        <p:txBody>
          <a:bodyPr/>
          <a:lstStyle/>
          <a:p>
            <a:r>
              <a:rPr lang="en-US" altLang="zh-CN" dirty="0"/>
              <a:t>Cascaded Grants Quiz </a:t>
            </a:r>
            <a:endParaRPr lang="zh-CN" altLang="en-US" dirty="0"/>
          </a:p>
        </p:txBody>
      </p:sp>
      <p:sp>
        <p:nvSpPr>
          <p:cNvPr id="3" name="内容占位符 2">
            <a:extLst>
              <a:ext uri="{FF2B5EF4-FFF2-40B4-BE49-F238E27FC236}">
                <a16:creationId xmlns:a16="http://schemas.microsoft.com/office/drawing/2014/main" id="{D97DFC93-D86D-4E4F-9AC3-5A53569FC17E}"/>
              </a:ext>
            </a:extLst>
          </p:cNvPr>
          <p:cNvSpPr>
            <a:spLocks noGrp="1"/>
          </p:cNvSpPr>
          <p:nvPr>
            <p:ph idx="1"/>
          </p:nvPr>
        </p:nvSpPr>
        <p:spPr>
          <a:xfrm>
            <a:off x="457200" y="1196752"/>
            <a:ext cx="8229600" cy="2808312"/>
          </a:xfrm>
        </p:spPr>
        <p:txBody>
          <a:bodyPr>
            <a:normAutofit fontScale="47500" lnSpcReduction="20000"/>
          </a:bodyPr>
          <a:lstStyle/>
          <a:p>
            <a:pPr algn="just"/>
            <a:r>
              <a:rPr lang="en-US" altLang="zh-CN" dirty="0"/>
              <a:t>Q: If the grant from Chris to David at t=30 is revoked at time 65, what happens to downstream grants?</a:t>
            </a:r>
          </a:p>
          <a:p>
            <a:pPr algn="just"/>
            <a:r>
              <a:rPr lang="en-US" altLang="zh-CN" dirty="0"/>
              <a:t>ANS: None of the downstream grants will be revoked, since they now depend on the grant from Bob to David at t=10, not the grant from Chris to David at t=30 </a:t>
            </a:r>
          </a:p>
          <a:p>
            <a:pPr algn="just"/>
            <a:r>
              <a:rPr lang="en-US" altLang="zh-CN" dirty="0"/>
              <a:t>Q: If the grant from Ann to Chris at t=20 is revoked at time 65, what happens to downstream grants?</a:t>
            </a:r>
          </a:p>
          <a:p>
            <a:pPr algn="just"/>
            <a:r>
              <a:rPr lang="en-US" altLang="zh-CN" dirty="0"/>
              <a:t>A: The grant from Chris to David at t=30 will be revoked; all other grants remain</a:t>
            </a:r>
          </a:p>
          <a:p>
            <a:pPr algn="just"/>
            <a:r>
              <a:rPr lang="en-US" altLang="zh-CN" dirty="0"/>
              <a:t>Q: If the grant from Ann to Bob at t=10 is revoked at time 65, what happens to downstream grants?</a:t>
            </a:r>
          </a:p>
          <a:p>
            <a:pPr algn="just"/>
            <a:r>
              <a:rPr lang="en-US" altLang="zh-CN" dirty="0"/>
              <a:t>A: The grant from Bob to David, from David to Ellen, and from Ellen to Jim will be revoked; all other grants remain</a:t>
            </a:r>
            <a:endParaRPr lang="zh-CN" altLang="en-US" dirty="0"/>
          </a:p>
          <a:p>
            <a:pPr algn="just"/>
            <a:endParaRPr lang="zh-CN" altLang="en-US" dirty="0"/>
          </a:p>
        </p:txBody>
      </p:sp>
      <p:sp>
        <p:nvSpPr>
          <p:cNvPr id="4" name="灯片编号占位符 3">
            <a:extLst>
              <a:ext uri="{FF2B5EF4-FFF2-40B4-BE49-F238E27FC236}">
                <a16:creationId xmlns:a16="http://schemas.microsoft.com/office/drawing/2014/main" id="{F73329F5-82A1-4ED0-BC63-08D98996E542}"/>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pic>
        <p:nvPicPr>
          <p:cNvPr id="5" name="Picture 4">
            <a:extLst>
              <a:ext uri="{FF2B5EF4-FFF2-40B4-BE49-F238E27FC236}">
                <a16:creationId xmlns:a16="http://schemas.microsoft.com/office/drawing/2014/main" id="{3F5F5D74-BDB5-4A82-8AB4-BE739D08FBDD}"/>
              </a:ext>
            </a:extLst>
          </p:cNvPr>
          <p:cNvPicPr>
            <a:picLocks noChangeAspect="1"/>
          </p:cNvPicPr>
          <p:nvPr/>
        </p:nvPicPr>
        <p:blipFill>
          <a:blip r:embed="rId2"/>
          <a:stretch>
            <a:fillRect/>
          </a:stretch>
        </p:blipFill>
        <p:spPr>
          <a:xfrm>
            <a:off x="2121190" y="3809569"/>
            <a:ext cx="4901620" cy="2996952"/>
          </a:xfrm>
          <a:prstGeom prst="rect">
            <a:avLst/>
          </a:prstGeom>
        </p:spPr>
      </p:pic>
    </p:spTree>
    <p:extLst>
      <p:ext uri="{BB962C8B-B14F-4D97-AF65-F5344CB8AC3E}">
        <p14:creationId xmlns:p14="http://schemas.microsoft.com/office/powerpoint/2010/main" val="42369350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80C-B60A-4BA9-96A0-4D790A2D74CF}"/>
              </a:ext>
            </a:extLst>
          </p:cNvPr>
          <p:cNvSpPr>
            <a:spLocks noGrp="1"/>
          </p:cNvSpPr>
          <p:nvPr>
            <p:ph type="title"/>
          </p:nvPr>
        </p:nvSpPr>
        <p:spPr/>
        <p:txBody>
          <a:bodyPr/>
          <a:lstStyle/>
          <a:p>
            <a:r>
              <a:rPr lang="en-US" sz="3600" dirty="0"/>
              <a:t>Role-Based Access Control</a:t>
            </a:r>
            <a:br>
              <a:rPr lang="en-US" sz="3600" dirty="0"/>
            </a:br>
            <a:r>
              <a:rPr lang="en-US" sz="3600" dirty="0"/>
              <a:t>(RBAC)</a:t>
            </a:r>
            <a:endParaRPr lang="en-SE" sz="3600" dirty="0"/>
          </a:p>
        </p:txBody>
      </p:sp>
      <p:sp>
        <p:nvSpPr>
          <p:cNvPr id="3" name="Content Placeholder 2">
            <a:extLst>
              <a:ext uri="{FF2B5EF4-FFF2-40B4-BE49-F238E27FC236}">
                <a16:creationId xmlns:a16="http://schemas.microsoft.com/office/drawing/2014/main" id="{5D872A0E-BCEF-4EE2-A3EF-70307235D4AD}"/>
              </a:ext>
            </a:extLst>
          </p:cNvPr>
          <p:cNvSpPr>
            <a:spLocks noGrp="1"/>
          </p:cNvSpPr>
          <p:nvPr>
            <p:ph idx="1"/>
          </p:nvPr>
        </p:nvSpPr>
        <p:spPr/>
        <p:txBody>
          <a:bodyPr>
            <a:normAutofit fontScale="85000" lnSpcReduction="20000"/>
          </a:bodyPr>
          <a:lstStyle/>
          <a:p>
            <a:r>
              <a:rPr lang="en-US" dirty="0"/>
              <a:t>RBAC is a natural fit for database access control. </a:t>
            </a:r>
          </a:p>
          <a:p>
            <a:pPr lvl="1"/>
            <a:r>
              <a:rPr lang="en-US" dirty="0"/>
              <a:t>A database system supports multiple of applications. An individual user may use a variety of applications to perform a variety of tasks, each of which requires its own set of privileges</a:t>
            </a:r>
          </a:p>
          <a:p>
            <a:r>
              <a:rPr lang="en-US" dirty="0"/>
              <a:t>RBAC eases administrative burden and improves security</a:t>
            </a:r>
          </a:p>
          <a:p>
            <a:r>
              <a:rPr lang="en-US" dirty="0"/>
              <a:t>A database RBAC needs to provide the following capabilities:</a:t>
            </a:r>
          </a:p>
          <a:p>
            <a:pPr lvl="1"/>
            <a:r>
              <a:rPr lang="en-US" dirty="0"/>
              <a:t>Create and delete roles</a:t>
            </a:r>
          </a:p>
          <a:p>
            <a:pPr lvl="1"/>
            <a:r>
              <a:rPr lang="en-US" dirty="0"/>
              <a:t>Define permissions for a role</a:t>
            </a:r>
          </a:p>
          <a:p>
            <a:pPr lvl="1"/>
            <a:r>
              <a:rPr lang="en-US" dirty="0"/>
              <a:t>Assign and cancel assignment of users to roles</a:t>
            </a:r>
          </a:p>
        </p:txBody>
      </p:sp>
      <p:sp>
        <p:nvSpPr>
          <p:cNvPr id="4" name="Slide Number Placeholder 3">
            <a:extLst>
              <a:ext uri="{FF2B5EF4-FFF2-40B4-BE49-F238E27FC236}">
                <a16:creationId xmlns:a16="http://schemas.microsoft.com/office/drawing/2014/main" id="{95138D98-7A80-467A-B56B-9573904700D5}"/>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3220092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13D3-5FF3-4174-8369-84BF7794951C}"/>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7B8027DD-CF0E-44D7-96AF-67C370EC82A8}"/>
              </a:ext>
            </a:extLst>
          </p:cNvPr>
          <p:cNvSpPr>
            <a:spLocks noGrp="1"/>
          </p:cNvSpPr>
          <p:nvPr>
            <p:ph idx="1"/>
          </p:nvPr>
        </p:nvSpPr>
        <p:spPr>
          <a:xfrm>
            <a:off x="-5909" y="1844824"/>
            <a:ext cx="1858439" cy="2808311"/>
          </a:xfrm>
        </p:spPr>
        <p:txBody>
          <a:bodyPr>
            <a:normAutofit/>
          </a:bodyPr>
          <a:lstStyle/>
          <a:p>
            <a:pPr marL="0" indent="0" algn="ctr">
              <a:buNone/>
            </a:pPr>
            <a:r>
              <a:rPr lang="en-US" sz="2800" dirty="0"/>
              <a:t>Table 5.2 Fixed Roles in Microsoft SQL Server </a:t>
            </a:r>
          </a:p>
          <a:p>
            <a:endParaRPr lang="en-SE" sz="2800" dirty="0"/>
          </a:p>
        </p:txBody>
      </p:sp>
      <p:sp>
        <p:nvSpPr>
          <p:cNvPr id="4" name="Slide Number Placeholder 3">
            <a:extLst>
              <a:ext uri="{FF2B5EF4-FFF2-40B4-BE49-F238E27FC236}">
                <a16:creationId xmlns:a16="http://schemas.microsoft.com/office/drawing/2014/main" id="{BA04DD68-664A-4FFA-8290-5773B24CE70B}"/>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pic>
        <p:nvPicPr>
          <p:cNvPr id="5" name="Picture 4">
            <a:extLst>
              <a:ext uri="{FF2B5EF4-FFF2-40B4-BE49-F238E27FC236}">
                <a16:creationId xmlns:a16="http://schemas.microsoft.com/office/drawing/2014/main" id="{83801323-9514-4604-B883-04E7739F9733}"/>
              </a:ext>
            </a:extLst>
          </p:cNvPr>
          <p:cNvPicPr>
            <a:picLocks noChangeAspect="1"/>
          </p:cNvPicPr>
          <p:nvPr/>
        </p:nvPicPr>
        <p:blipFill>
          <a:blip r:embed="rId2"/>
          <a:stretch>
            <a:fillRect/>
          </a:stretch>
        </p:blipFill>
        <p:spPr>
          <a:xfrm>
            <a:off x="1858439" y="0"/>
            <a:ext cx="7285561" cy="7042201"/>
          </a:xfrm>
          <a:prstGeom prst="rect">
            <a:avLst/>
          </a:prstGeom>
        </p:spPr>
      </p:pic>
    </p:spTree>
    <p:extLst>
      <p:ext uri="{BB962C8B-B14F-4D97-AF65-F5344CB8AC3E}">
        <p14:creationId xmlns:p14="http://schemas.microsoft.com/office/powerpoint/2010/main" val="271141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t>Relational databases</a:t>
            </a:r>
          </a:p>
          <a:p>
            <a:r>
              <a:rPr lang="en-US" dirty="0"/>
              <a:t>SQL injection attacks</a:t>
            </a:r>
          </a:p>
          <a:p>
            <a:r>
              <a:rPr lang="en-US" dirty="0"/>
              <a:t>Access control</a:t>
            </a:r>
          </a:p>
          <a:p>
            <a:r>
              <a:rPr lang="en-US" dirty="0">
                <a:solidFill>
                  <a:srgbClr val="C00000"/>
                </a:solidFill>
              </a:rPr>
              <a:t>Inference </a:t>
            </a:r>
          </a:p>
          <a:p>
            <a:r>
              <a:rPr lang="en-US" dirty="0"/>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spTree>
    <p:extLst>
      <p:ext uri="{BB962C8B-B14F-4D97-AF65-F5344CB8AC3E}">
        <p14:creationId xmlns:p14="http://schemas.microsoft.com/office/powerpoint/2010/main" val="4014146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pic>
        <p:nvPicPr>
          <p:cNvPr id="6" name="Picture 5" descr="f7.pdf">
            <a:extLst>
              <a:ext uri="{FF2B5EF4-FFF2-40B4-BE49-F238E27FC236}">
                <a16:creationId xmlns:a16="http://schemas.microsoft.com/office/drawing/2014/main" id="{01C4C95D-CA1D-4C56-80E5-5C20841FB174}"/>
              </a:ext>
            </a:extLst>
          </p:cNvPr>
          <p:cNvPicPr>
            <a:picLocks noChangeAspect="1"/>
          </p:cNvPicPr>
          <p:nvPr/>
        </p:nvPicPr>
        <p:blipFill rotWithShape="1">
          <a:blip r:embed="rId3">
            <a:extLst>
              <a:ext uri="{28A0092B-C50C-407E-A947-70E740481C1C}">
                <a14:useLocalDpi xmlns:a14="http://schemas.microsoft.com/office/drawing/2010/main" val="0"/>
              </a:ext>
            </a:extLst>
          </a:blip>
          <a:srcRect t="12211" b="15824"/>
          <a:stretch/>
        </p:blipFill>
        <p:spPr>
          <a:xfrm>
            <a:off x="899591" y="0"/>
            <a:ext cx="7363847" cy="6858000"/>
          </a:xfrm>
          <a:prstGeom prst="rect">
            <a:avLst/>
          </a:prstGeom>
          <a:solidFill>
            <a:sysClr val="window" lastClr="FFFFFF"/>
          </a:solidFill>
        </p:spPr>
      </p:pic>
      <p:sp>
        <p:nvSpPr>
          <p:cNvPr id="7" name="横卷形 3">
            <a:extLst>
              <a:ext uri="{FF2B5EF4-FFF2-40B4-BE49-F238E27FC236}">
                <a16:creationId xmlns:a16="http://schemas.microsoft.com/office/drawing/2014/main" id="{DB00285F-F791-4235-8D28-7AF2AC63E006}"/>
              </a:ext>
            </a:extLst>
          </p:cNvPr>
          <p:cNvSpPr/>
          <p:nvPr/>
        </p:nvSpPr>
        <p:spPr>
          <a:xfrm>
            <a:off x="1691680" y="5229200"/>
            <a:ext cx="6192688" cy="1152128"/>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latin typeface="Arial" pitchFamily="-109" charset="0"/>
                <a:ea typeface="ＭＳ Ｐゴシック" pitchFamily="-109" charset="-128"/>
                <a:cs typeface="ＭＳ Ｐゴシック" pitchFamily="-109" charset="-128"/>
              </a:rPr>
              <a:t>Inference: performing authorized queries and deducing unauthorized information from the legitimate responses</a:t>
            </a:r>
          </a:p>
          <a:p>
            <a:r>
              <a:rPr lang="en-US" altLang="zh-CN" dirty="0">
                <a:latin typeface="Arial" pitchFamily="-109" charset="0"/>
                <a:ea typeface="ＭＳ Ｐゴシック" pitchFamily="-109" charset="-128"/>
                <a:cs typeface="ＭＳ Ｐゴシック" pitchFamily="-109" charset="-128"/>
              </a:rPr>
              <a:t>received.</a:t>
            </a:r>
            <a:endParaRPr lang="zh-CN" altLang="en-US" dirty="0"/>
          </a:p>
        </p:txBody>
      </p:sp>
    </p:spTree>
  </p:cSld>
  <p:clrMapOvr>
    <a:masterClrMapping/>
  </p:clrMapOvr>
  <p:transition spd="slow">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78C05-FDA8-4AC8-B14B-05F10AC68089}"/>
              </a:ext>
            </a:extLst>
          </p:cNvPr>
          <p:cNvSpPr>
            <a:spLocks noGrp="1"/>
          </p:cNvSpPr>
          <p:nvPr>
            <p:ph type="title"/>
          </p:nvPr>
        </p:nvSpPr>
        <p:spPr/>
        <p:txBody>
          <a:bodyPr/>
          <a:lstStyle/>
          <a:p>
            <a:r>
              <a:rPr lang="en-US" altLang="zh-CN" dirty="0"/>
              <a:t>Inference Attack Examples</a:t>
            </a:r>
            <a:endParaRPr lang="zh-CN" altLang="en-US" dirty="0"/>
          </a:p>
        </p:txBody>
      </p:sp>
      <p:sp>
        <p:nvSpPr>
          <p:cNvPr id="3" name="内容占位符 2">
            <a:extLst>
              <a:ext uri="{FF2B5EF4-FFF2-40B4-BE49-F238E27FC236}">
                <a16:creationId xmlns:a16="http://schemas.microsoft.com/office/drawing/2014/main" id="{03AA0D7B-0AB4-4B0E-AC19-407A54649E76}"/>
              </a:ext>
            </a:extLst>
          </p:cNvPr>
          <p:cNvSpPr>
            <a:spLocks noGrp="1"/>
          </p:cNvSpPr>
          <p:nvPr>
            <p:ph idx="1"/>
          </p:nvPr>
        </p:nvSpPr>
        <p:spPr>
          <a:xfrm>
            <a:off x="457200" y="1600200"/>
            <a:ext cx="8229600" cy="4925144"/>
          </a:xfrm>
        </p:spPr>
        <p:txBody>
          <a:bodyPr>
            <a:normAutofit fontScale="70000" lnSpcReduction="20000"/>
          </a:bodyPr>
          <a:lstStyle/>
          <a:p>
            <a:r>
              <a:rPr lang="en-US" altLang="zh-CN" dirty="0"/>
              <a:t>Consider a database of student grades with schema (</a:t>
            </a:r>
            <a:r>
              <a:rPr lang="en-US" altLang="zh-CN" dirty="0" err="1"/>
              <a:t>StudentID</a:t>
            </a:r>
            <a:r>
              <a:rPr lang="en-US" altLang="zh-CN" dirty="0"/>
              <a:t>, Standing (junior or senior), Exam Score). Attacker wants to find exam score of some student. Any student should be able to query for the average exam score </a:t>
            </a:r>
          </a:p>
          <a:p>
            <a:r>
              <a:rPr lang="en-US" altLang="zh-CN" dirty="0"/>
              <a:t>Example 1:</a:t>
            </a:r>
          </a:p>
          <a:p>
            <a:pPr lvl="1"/>
            <a:r>
              <a:rPr lang="en-US" altLang="zh-CN" dirty="0"/>
              <a:t>The target student Alice takes the exam late</a:t>
            </a:r>
          </a:p>
          <a:p>
            <a:pPr lvl="1"/>
            <a:r>
              <a:rPr lang="en-US" altLang="zh-CN" dirty="0"/>
              <a:t>Attacker queries for the average scores before and after Alice takes the exam, then calculate Alice’s score </a:t>
            </a:r>
          </a:p>
          <a:p>
            <a:r>
              <a:rPr lang="en-US" altLang="zh-CN" dirty="0"/>
              <a:t>Example 2: </a:t>
            </a:r>
          </a:p>
          <a:p>
            <a:pPr lvl="1"/>
            <a:r>
              <a:rPr lang="en-US" altLang="zh-CN" dirty="0"/>
              <a:t>Only one student Bob has junior standing in a class full of seniors</a:t>
            </a:r>
          </a:p>
          <a:p>
            <a:pPr lvl="1"/>
            <a:r>
              <a:rPr lang="en-US" altLang="zh-CN" dirty="0"/>
              <a:t>Attacker queries for the average score of all students with junior standing. This query discloses core of Bob</a:t>
            </a:r>
            <a:endParaRPr lang="zh-CN" altLang="en-US" dirty="0"/>
          </a:p>
        </p:txBody>
      </p:sp>
      <p:sp>
        <p:nvSpPr>
          <p:cNvPr id="4" name="灯片编号占位符 3">
            <a:extLst>
              <a:ext uri="{FF2B5EF4-FFF2-40B4-BE49-F238E27FC236}">
                <a16:creationId xmlns:a16="http://schemas.microsoft.com/office/drawing/2014/main" id="{B0DF11BD-69D8-44CA-A4B1-247AF52E70C3}"/>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Tree>
    <p:extLst>
      <p:ext uri="{BB962C8B-B14F-4D97-AF65-F5344CB8AC3E}">
        <p14:creationId xmlns:p14="http://schemas.microsoft.com/office/powerpoint/2010/main" val="2727452564"/>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sp>
        <p:nvSpPr>
          <p:cNvPr id="4" name="内容占位符 2"/>
          <p:cNvSpPr>
            <a:spLocks noGrp="1"/>
          </p:cNvSpPr>
          <p:nvPr>
            <p:ph idx="1"/>
          </p:nvPr>
        </p:nvSpPr>
        <p:spPr>
          <a:xfrm>
            <a:off x="-121600" y="986725"/>
            <a:ext cx="3935651" cy="5708600"/>
          </a:xfrm>
        </p:spPr>
        <p:txBody>
          <a:bodyPr>
            <a:normAutofit fontScale="70000" lnSpcReduction="20000"/>
          </a:bodyPr>
          <a:lstStyle/>
          <a:p>
            <a:r>
              <a:rPr lang="en-US" altLang="zh-CN" dirty="0">
                <a:solidFill>
                  <a:schemeClr val="tx1"/>
                </a:solidFill>
                <a:latin typeface="Arial" pitchFamily="-110" charset="0"/>
                <a:ea typeface="ＭＳ Ｐゴシック" pitchFamily="-110" charset="-128"/>
                <a:cs typeface="ＭＳ Ｐゴシック" pitchFamily="-110" charset="-128"/>
              </a:rPr>
              <a:t>Each employee’s salary should be confidential</a:t>
            </a:r>
          </a:p>
          <a:p>
            <a:r>
              <a:rPr lang="en-US" altLang="zh-CN" dirty="0">
                <a:solidFill>
                  <a:schemeClr val="tx1"/>
                </a:solidFill>
                <a:latin typeface="Arial" pitchFamily="-110" charset="0"/>
                <a:ea typeface="ＭＳ Ｐゴシック" pitchFamily="-110" charset="-128"/>
                <a:cs typeface="ＭＳ Ｐゴシック" pitchFamily="-110" charset="-128"/>
              </a:rPr>
              <a:t>RBAC constraint: Name and Salary cannot be accessed together in the same query. </a:t>
            </a:r>
          </a:p>
          <a:p>
            <a:r>
              <a:rPr lang="en-US" altLang="zh-CN" dirty="0">
                <a:solidFill>
                  <a:schemeClr val="tx1"/>
                </a:solidFill>
                <a:latin typeface="Arial" pitchFamily="-110" charset="0"/>
                <a:ea typeface="ＭＳ Ｐゴシック" pitchFamily="-110" charset="-128"/>
                <a:cs typeface="ＭＳ Ｐゴシック" pitchFamily="-110" charset="-128"/>
              </a:rPr>
              <a:t>But a user who knows </a:t>
            </a:r>
          </a:p>
          <a:p>
            <a:pPr lvl="1"/>
            <a:r>
              <a:rPr lang="en-US" altLang="zh-CN" dirty="0">
                <a:solidFill>
                  <a:schemeClr val="tx1"/>
                </a:solidFill>
                <a:latin typeface="Arial" pitchFamily="-110" charset="0"/>
                <a:ea typeface="ＭＳ Ｐゴシック" pitchFamily="-110" charset="-128"/>
                <a:cs typeface="ＭＳ Ｐゴシック" pitchFamily="-110" charset="-128"/>
              </a:rPr>
              <a:t>1. the structure of the Employee table and </a:t>
            </a:r>
          </a:p>
          <a:p>
            <a:pPr lvl="1"/>
            <a:r>
              <a:rPr lang="en-US" altLang="zh-CN" dirty="0">
                <a:solidFill>
                  <a:schemeClr val="tx1"/>
                </a:solidFill>
                <a:latin typeface="Arial" pitchFamily="-110" charset="0"/>
                <a:ea typeface="ＭＳ Ｐゴシック" pitchFamily="-110" charset="-128"/>
                <a:cs typeface="ＭＳ Ｐゴシック" pitchFamily="-110" charset="-128"/>
              </a:rPr>
              <a:t>2. the view tables maintain the same row order as the Employee table </a:t>
            </a:r>
          </a:p>
          <a:p>
            <a:r>
              <a:rPr lang="en-US" altLang="zh-CN" dirty="0">
                <a:latin typeface="Arial" pitchFamily="-110" charset="0"/>
                <a:ea typeface="ＭＳ Ｐゴシック" pitchFamily="-110" charset="-128"/>
                <a:cs typeface="ＭＳ Ｐゴシック" pitchFamily="-110" charset="-128"/>
              </a:rPr>
              <a:t>i</a:t>
            </a:r>
            <a:r>
              <a:rPr lang="en-US" altLang="zh-CN" dirty="0">
                <a:solidFill>
                  <a:schemeClr val="tx1"/>
                </a:solidFill>
                <a:latin typeface="Arial" pitchFamily="-110" charset="0"/>
                <a:ea typeface="ＭＳ Ｐゴシック" pitchFamily="-110" charset="-128"/>
                <a:cs typeface="ＭＳ Ｐゴシック" pitchFamily="-110" charset="-128"/>
              </a:rPr>
              <a:t>s able to merge the two views in (b) to construct the table shown in (c) </a:t>
            </a:r>
            <a:endParaRPr lang="zh-CN" altLang="en-US" dirty="0"/>
          </a:p>
        </p:txBody>
      </p:sp>
      <p:pic>
        <p:nvPicPr>
          <p:cNvPr id="6" name="Picture 5">
            <a:extLst>
              <a:ext uri="{FF2B5EF4-FFF2-40B4-BE49-F238E27FC236}">
                <a16:creationId xmlns:a16="http://schemas.microsoft.com/office/drawing/2014/main" id="{F2B53CAA-7519-4E89-B00B-1C0A6EFC598E}"/>
              </a:ext>
            </a:extLst>
          </p:cNvPr>
          <p:cNvPicPr>
            <a:picLocks noChangeAspect="1"/>
          </p:cNvPicPr>
          <p:nvPr/>
        </p:nvPicPr>
        <p:blipFill>
          <a:blip r:embed="rId3"/>
          <a:stretch>
            <a:fillRect/>
          </a:stretch>
        </p:blipFill>
        <p:spPr>
          <a:xfrm>
            <a:off x="3837845" y="989581"/>
            <a:ext cx="5229955" cy="5382376"/>
          </a:xfrm>
          <a:prstGeom prst="rect">
            <a:avLst/>
          </a:prstGeom>
        </p:spPr>
      </p:pic>
      <p:sp>
        <p:nvSpPr>
          <p:cNvPr id="7" name="标题 1">
            <a:extLst>
              <a:ext uri="{FF2B5EF4-FFF2-40B4-BE49-F238E27FC236}">
                <a16:creationId xmlns:a16="http://schemas.microsoft.com/office/drawing/2014/main" id="{94E3A88C-FE58-453C-A455-13BA8631EF1E}"/>
              </a:ext>
            </a:extLst>
          </p:cNvPr>
          <p:cNvSpPr>
            <a:spLocks noGrp="1"/>
          </p:cNvSpPr>
          <p:nvPr>
            <p:ph type="title"/>
          </p:nvPr>
        </p:nvSpPr>
        <p:spPr>
          <a:xfrm>
            <a:off x="323528" y="188640"/>
            <a:ext cx="8568952" cy="868362"/>
          </a:xfrm>
        </p:spPr>
        <p:txBody>
          <a:bodyPr/>
          <a:lstStyle/>
          <a:p>
            <a:r>
              <a:rPr lang="en-US" altLang="zh-CN" dirty="0"/>
              <a:t>Inference Attack Examples cont’d</a:t>
            </a:r>
            <a:endParaRPr lang="zh-CN" altLang="en-US" dirty="0"/>
          </a:p>
        </p:txBody>
      </p:sp>
    </p:spTree>
  </p:cSld>
  <p:clrMapOvr>
    <a:masterClrMapping/>
  </p:clrMapOvr>
  <p:transition spd="slow">
    <p:wipe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a:xfrm>
            <a:off x="457200" y="980728"/>
            <a:ext cx="8229600" cy="5544616"/>
          </a:xfrm>
        </p:spPr>
        <p:txBody>
          <a:bodyPr>
            <a:normAutofit fontScale="47500" lnSpcReduction="20000"/>
          </a:bodyPr>
          <a:lstStyle/>
          <a:p>
            <a:r>
              <a:rPr lang="en-US" altLang="zh-CN" dirty="0">
                <a:latin typeface="Arial" pitchFamily="-109" charset="0"/>
                <a:ea typeface="ＭＳ Ｐゴシック" pitchFamily="-109" charset="-128"/>
                <a:cs typeface="ＭＳ Ｐゴシック" pitchFamily="-109" charset="-128"/>
              </a:rPr>
              <a:t>Construct three tables, which include the following information:</a:t>
            </a:r>
          </a:p>
          <a:p>
            <a:pPr lvl="1"/>
            <a:r>
              <a:rPr lang="en-US" altLang="zh-CN" sz="2500" dirty="0">
                <a:latin typeface="Arial" pitchFamily="-109" charset="0"/>
                <a:ea typeface="ＭＳ Ｐゴシック" pitchFamily="-109" charset="-128"/>
                <a:cs typeface="ＭＳ Ｐゴシック" pitchFamily="-109" charset="-128"/>
              </a:rPr>
              <a:t>Employees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Name, Address)</a:t>
            </a:r>
          </a:p>
          <a:p>
            <a:pPr lvl="1"/>
            <a:r>
              <a:rPr lang="en-US" altLang="zh-CN" sz="2500" dirty="0">
                <a:latin typeface="Arial" pitchFamily="-109" charset="0"/>
                <a:ea typeface="ＭＳ Ｐゴシック" pitchFamily="-109" charset="-128"/>
                <a:cs typeface="ＭＳ Ｐゴシック" pitchFamily="-109" charset="-128"/>
              </a:rPr>
              <a:t>Salaries (S#, Salary)</a:t>
            </a:r>
          </a:p>
          <a:p>
            <a:pPr lvl="1"/>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-Salary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S#)</a:t>
            </a:r>
          </a:p>
          <a:p>
            <a:r>
              <a:rPr lang="en-US" altLang="zh-CN" dirty="0">
                <a:latin typeface="Arial" pitchFamily="-109" charset="0"/>
                <a:ea typeface="ＭＳ Ｐゴシック" pitchFamily="-109" charset="-128"/>
                <a:cs typeface="ＭＳ Ｐゴシック" pitchFamily="-109" charset="-128"/>
              </a:rPr>
              <a:t>Each line consists of the table name followed by a list of column names for that table. In this case, each employee is assigned a unique employee number (</a:t>
            </a:r>
            <a:r>
              <a:rPr lang="en-US" altLang="zh-CN" dirty="0" err="1">
                <a:latin typeface="Arial" pitchFamily="-109" charset="0"/>
                <a:ea typeface="ＭＳ Ｐゴシック" pitchFamily="-109" charset="-128"/>
                <a:cs typeface="ＭＳ Ｐゴシック" pitchFamily="-109" charset="-128"/>
              </a:rPr>
              <a:t>Emp</a:t>
            </a:r>
            <a:r>
              <a:rPr lang="en-US" altLang="zh-CN" dirty="0">
                <a:latin typeface="Arial" pitchFamily="-109" charset="0"/>
                <a:ea typeface="ＭＳ Ｐゴシック" pitchFamily="-109" charset="-128"/>
                <a:cs typeface="ＭＳ Ｐゴシック" pitchFamily="-109" charset="-128"/>
              </a:rPr>
              <a:t>#) and a unique salary number (S#). The Employees table and the Salaries table are accessible to the Clerk role, but the </a:t>
            </a:r>
            <a:r>
              <a:rPr lang="en-US" altLang="zh-CN" dirty="0" err="1">
                <a:latin typeface="Arial" pitchFamily="-109" charset="0"/>
                <a:ea typeface="ＭＳ Ｐゴシック" pitchFamily="-109" charset="-128"/>
                <a:cs typeface="ＭＳ Ｐゴシック" pitchFamily="-109" charset="-128"/>
              </a:rPr>
              <a:t>Emp</a:t>
            </a:r>
            <a:r>
              <a:rPr lang="en-US" altLang="zh-CN" dirty="0">
                <a:latin typeface="Arial" pitchFamily="-109" charset="0"/>
                <a:ea typeface="ＭＳ Ｐゴシック" pitchFamily="-109" charset="-128"/>
                <a:cs typeface="ＭＳ Ｐゴシック" pitchFamily="-109" charset="-128"/>
              </a:rPr>
              <a:t>-Salary table is only available to the Administrator role. In this structure, the sensitive relationship between employees and salaries is protected from users assigned the Clerk role.</a:t>
            </a:r>
          </a:p>
          <a:p>
            <a:r>
              <a:rPr lang="en-US" altLang="zh-CN" b="1" dirty="0">
                <a:latin typeface="Arial" pitchFamily="-109" charset="0"/>
                <a:ea typeface="ＭＳ Ｐゴシック" pitchFamily="-109" charset="-128"/>
                <a:cs typeface="ＭＳ Ｐゴシック" pitchFamily="-109" charset="-128"/>
              </a:rPr>
              <a:t>Another inference channel</a:t>
            </a:r>
            <a:r>
              <a:rPr lang="en-US" altLang="zh-CN" dirty="0">
                <a:latin typeface="Arial" pitchFamily="-109" charset="0"/>
                <a:ea typeface="ＭＳ Ｐゴシック" pitchFamily="-109" charset="-128"/>
                <a:cs typeface="ＭＳ Ｐゴシック" pitchFamily="-109" charset="-128"/>
              </a:rPr>
              <a:t>: suppose that we want to add a new attribute, employee start date, which is not sensitive. This could be added to the Salaries table as follows:</a:t>
            </a:r>
          </a:p>
          <a:p>
            <a:pPr lvl="1"/>
            <a:r>
              <a:rPr lang="en-US" altLang="zh-CN" sz="2500" dirty="0">
                <a:latin typeface="Arial" pitchFamily="-109" charset="0"/>
                <a:ea typeface="ＭＳ Ｐゴシック" pitchFamily="-109" charset="-128"/>
                <a:cs typeface="ＭＳ Ｐゴシック" pitchFamily="-109" charset="-128"/>
              </a:rPr>
              <a:t>Employees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Name, Address)</a:t>
            </a:r>
          </a:p>
          <a:p>
            <a:pPr lvl="1"/>
            <a:r>
              <a:rPr lang="en-US" altLang="zh-CN" sz="2500" dirty="0">
                <a:latin typeface="Arial" pitchFamily="-109" charset="0"/>
                <a:ea typeface="ＭＳ Ｐゴシック" pitchFamily="-109" charset="-128"/>
                <a:cs typeface="ＭＳ Ｐゴシック" pitchFamily="-109" charset="-128"/>
              </a:rPr>
              <a:t>Salaries (S#, Salary, Start-Date)</a:t>
            </a:r>
          </a:p>
          <a:p>
            <a:pPr lvl="1"/>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-Salary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S#)</a:t>
            </a:r>
          </a:p>
          <a:p>
            <a:r>
              <a:rPr lang="en-US" altLang="zh-CN" dirty="0">
                <a:latin typeface="Arial" pitchFamily="-109" charset="0"/>
                <a:ea typeface="ＭＳ Ｐゴシック" pitchFamily="-109" charset="-128"/>
                <a:cs typeface="ＭＳ Ｐゴシック" pitchFamily="-109" charset="-128"/>
              </a:rPr>
              <a:t>However, an employee’s start date is an easily observable or discoverable attribute of an employee. Thus a user in the Clerk role may be able to infer the employee’s name. This would compromise the relationship between employee and salary. </a:t>
            </a:r>
          </a:p>
          <a:p>
            <a:r>
              <a:rPr lang="en-US" altLang="zh-CN" dirty="0">
                <a:latin typeface="Arial" pitchFamily="-109" charset="0"/>
                <a:ea typeface="ＭＳ Ｐゴシック" pitchFamily="-109" charset="-128"/>
                <a:cs typeface="ＭＳ Ｐゴシック" pitchFamily="-109" charset="-128"/>
              </a:rPr>
              <a:t>A straightforward way to remove the inference channel is to add the start-date column to the Employees table instead of the Salaries table.</a:t>
            </a:r>
          </a:p>
          <a:p>
            <a:endParaRPr lang="en-US" altLang="zh-CN" dirty="0">
              <a:latin typeface="Arial" pitchFamily="-109" charset="0"/>
              <a:ea typeface="ＭＳ Ｐゴシック" pitchFamily="-109" charset="-128"/>
              <a:cs typeface="ＭＳ Ｐゴシック" pitchFamily="-109" charset="-128"/>
            </a:endParaRP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spTree>
    <p:extLst>
      <p:ext uri="{BB962C8B-B14F-4D97-AF65-F5344CB8AC3E}">
        <p14:creationId xmlns:p14="http://schemas.microsoft.com/office/powerpoint/2010/main" val="342126550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457200" y="-152400"/>
            <a:ext cx="8229600" cy="968962"/>
          </a:xfrm>
        </p:spPr>
        <p:txBody>
          <a:bodyPr/>
          <a:lstStyle/>
          <a:p>
            <a:pPr eaLnBrk="1" fontAlgn="auto" hangingPunct="1">
              <a:spcAft>
                <a:spcPts val="0"/>
              </a:spcAft>
              <a:defRPr/>
            </a:pPr>
            <a:r>
              <a:rPr lang="en-US" altLang="en-US" dirty="0"/>
              <a:t>Relational Database</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pic>
        <p:nvPicPr>
          <p:cNvPr id="3" name="Picture 2">
            <a:extLst>
              <a:ext uri="{FF2B5EF4-FFF2-40B4-BE49-F238E27FC236}">
                <a16:creationId xmlns:a16="http://schemas.microsoft.com/office/drawing/2014/main" id="{1CCB896A-556B-4C3D-A2E0-BF5B44275789}"/>
              </a:ext>
            </a:extLst>
          </p:cNvPr>
          <p:cNvPicPr>
            <a:picLocks noChangeAspect="1"/>
          </p:cNvPicPr>
          <p:nvPr/>
        </p:nvPicPr>
        <p:blipFill>
          <a:blip r:embed="rId3"/>
          <a:stretch>
            <a:fillRect/>
          </a:stretch>
        </p:blipFill>
        <p:spPr>
          <a:xfrm>
            <a:off x="4494015" y="1044897"/>
            <a:ext cx="4544059" cy="5344271"/>
          </a:xfrm>
          <a:prstGeom prst="rect">
            <a:avLst/>
          </a:prstGeom>
        </p:spPr>
      </p:pic>
      <p:sp>
        <p:nvSpPr>
          <p:cNvPr id="8" name="Content Placeholder 2">
            <a:extLst>
              <a:ext uri="{FF2B5EF4-FFF2-40B4-BE49-F238E27FC236}">
                <a16:creationId xmlns:a16="http://schemas.microsoft.com/office/drawing/2014/main" id="{725BE5C5-98A2-480A-9A30-D20E5EF217D4}"/>
              </a:ext>
            </a:extLst>
          </p:cNvPr>
          <p:cNvSpPr>
            <a:spLocks noGrp="1"/>
          </p:cNvSpPr>
          <p:nvPr>
            <p:ph idx="1"/>
          </p:nvPr>
        </p:nvSpPr>
        <p:spPr>
          <a:xfrm>
            <a:off x="0" y="970840"/>
            <a:ext cx="4283968" cy="5832648"/>
          </a:xfrm>
        </p:spPr>
        <p:txBody>
          <a:bodyPr>
            <a:normAutofit fontScale="62500" lnSpcReduction="20000"/>
          </a:bodyPr>
          <a:lstStyle/>
          <a:p>
            <a:r>
              <a:rPr lang="en-US" dirty="0"/>
              <a:t>A relational database consists of tables</a:t>
            </a:r>
          </a:p>
          <a:p>
            <a:r>
              <a:rPr lang="en-US" dirty="0"/>
              <a:t>A table is defined by a schema and consists of tuples</a:t>
            </a:r>
          </a:p>
          <a:p>
            <a:pPr lvl="1"/>
            <a:r>
              <a:rPr lang="en-US" dirty="0"/>
              <a:t>Each tuple (row) stores attribute values as define by schema</a:t>
            </a:r>
          </a:p>
          <a:p>
            <a:pPr lvl="1"/>
            <a:r>
              <a:rPr lang="en-US" dirty="0"/>
              <a:t>Typically, one column contains the primary key, each uniquely identifies a tuple</a:t>
            </a:r>
          </a:p>
          <a:p>
            <a:r>
              <a:rPr lang="en-US" dirty="0"/>
              <a:t>Enables the creation of multiple tables linked together by keys</a:t>
            </a:r>
          </a:p>
          <a:p>
            <a:r>
              <a:rPr lang="en-US" dirty="0"/>
              <a:t>Structed Query Language (SQL)</a:t>
            </a:r>
          </a:p>
          <a:p>
            <a:pPr lvl="1"/>
            <a:r>
              <a:rPr lang="en-US" dirty="0"/>
              <a:t>Provides a uniform interface to the database</a:t>
            </a:r>
          </a:p>
          <a:p>
            <a:endParaRPr lang="en-US" dirty="0"/>
          </a:p>
          <a:p>
            <a:endParaRPr lang="en-SE"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Inference Detection</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latin typeface="Arial" pitchFamily="-109" charset="0"/>
                <a:ea typeface="ＭＳ Ｐゴシック" pitchFamily="-109" charset="-128"/>
                <a:cs typeface="ＭＳ Ｐゴシック" pitchFamily="-109" charset="-128"/>
              </a:rPr>
              <a:t>The first inference problem, that it was possible to infer the relationship between employee and salary, can be detected through analysis of the data structures and security constraints.</a:t>
            </a:r>
          </a:p>
          <a:p>
            <a:r>
              <a:rPr lang="en-US" altLang="zh-CN" dirty="0">
                <a:latin typeface="Arial" pitchFamily="-109" charset="0"/>
                <a:ea typeface="ＭＳ Ｐゴシック" pitchFamily="-109" charset="-128"/>
                <a:cs typeface="ＭＳ Ｐゴシック" pitchFamily="-109" charset="-128"/>
              </a:rPr>
              <a:t>However, the second inference problem, in which the start-date column was added to the Salaries table, cannot be detected using only the information stored in the database. In particular, the database does not indicate that the employee name can be inferred from the start date.</a:t>
            </a:r>
          </a:p>
          <a:p>
            <a:pPr lvl="1"/>
            <a:r>
              <a:rPr lang="en-US" altLang="zh-CN" sz="3300" dirty="0"/>
              <a:t>Need human understanding of application semantics</a:t>
            </a:r>
            <a:endParaRPr lang="zh-CN" altLang="en-US" sz="47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Tree>
    <p:extLst>
      <p:ext uri="{BB962C8B-B14F-4D97-AF65-F5344CB8AC3E}">
        <p14:creationId xmlns:p14="http://schemas.microsoft.com/office/powerpoint/2010/main" val="1551769992"/>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0BDC-81F9-4CEB-AB76-DA6E28F19F9E}"/>
              </a:ext>
            </a:extLst>
          </p:cNvPr>
          <p:cNvSpPr>
            <a:spLocks noGrp="1"/>
          </p:cNvSpPr>
          <p:nvPr>
            <p:ph type="title"/>
          </p:nvPr>
        </p:nvSpPr>
        <p:spPr/>
        <p:txBody>
          <a:bodyPr/>
          <a:lstStyle/>
          <a:p>
            <a:r>
              <a:rPr lang="en-US" sz="3600" dirty="0"/>
              <a:t>Two Approaches to Inference Detection</a:t>
            </a:r>
            <a:endParaRPr lang="en-SE" sz="3600" dirty="0"/>
          </a:p>
        </p:txBody>
      </p:sp>
      <p:sp>
        <p:nvSpPr>
          <p:cNvPr id="3" name="Content Placeholder 2">
            <a:extLst>
              <a:ext uri="{FF2B5EF4-FFF2-40B4-BE49-F238E27FC236}">
                <a16:creationId xmlns:a16="http://schemas.microsoft.com/office/drawing/2014/main" id="{C0FAB34E-6CE5-4BB5-80CF-345641993834}"/>
              </a:ext>
            </a:extLst>
          </p:cNvPr>
          <p:cNvSpPr>
            <a:spLocks noGrp="1"/>
          </p:cNvSpPr>
          <p:nvPr>
            <p:ph idx="1"/>
          </p:nvPr>
        </p:nvSpPr>
        <p:spPr/>
        <p:txBody>
          <a:bodyPr>
            <a:normAutofit fontScale="92500" lnSpcReduction="20000"/>
          </a:bodyPr>
          <a:lstStyle/>
          <a:p>
            <a:r>
              <a:rPr lang="en-US" dirty="0"/>
              <a:t>During database design</a:t>
            </a:r>
          </a:p>
          <a:p>
            <a:pPr lvl="1"/>
            <a:r>
              <a:rPr lang="en-US" dirty="0"/>
              <a:t>Remove an inference channel by altering the database structure or by changing the access control regime to prevent inference</a:t>
            </a:r>
          </a:p>
          <a:p>
            <a:pPr lvl="1"/>
            <a:r>
              <a:rPr lang="en-US" dirty="0"/>
              <a:t>Techniques in this category often result in unnecessarily stricter access controls that reduce availability</a:t>
            </a:r>
          </a:p>
          <a:p>
            <a:r>
              <a:rPr lang="en-US" dirty="0"/>
              <a:t>Inference detection at query time</a:t>
            </a:r>
          </a:p>
          <a:p>
            <a:pPr lvl="1"/>
            <a:r>
              <a:rPr lang="en-US" dirty="0"/>
              <a:t>Seek to eliminate an inference channel violation during a query or series of queries</a:t>
            </a:r>
          </a:p>
          <a:p>
            <a:pPr lvl="1"/>
            <a:r>
              <a:rPr lang="en-US" dirty="0"/>
              <a:t>If an inference channel is detected, the query is denied or altered</a:t>
            </a:r>
          </a:p>
          <a:p>
            <a:endParaRPr lang="en-SE" dirty="0"/>
          </a:p>
        </p:txBody>
      </p:sp>
      <p:sp>
        <p:nvSpPr>
          <p:cNvPr id="4" name="Slide Number Placeholder 3">
            <a:extLst>
              <a:ext uri="{FF2B5EF4-FFF2-40B4-BE49-F238E27FC236}">
                <a16:creationId xmlns:a16="http://schemas.microsoft.com/office/drawing/2014/main" id="{C3BE2688-044B-4965-A963-D1E909014BFE}"/>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spTree>
    <p:extLst>
      <p:ext uri="{BB962C8B-B14F-4D97-AF65-F5344CB8AC3E}">
        <p14:creationId xmlns:p14="http://schemas.microsoft.com/office/powerpoint/2010/main" val="3003618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t>Relational databases</a:t>
            </a:r>
          </a:p>
          <a:p>
            <a:r>
              <a:rPr lang="en-US" dirty="0"/>
              <a:t>SQL injection attacks</a:t>
            </a:r>
          </a:p>
          <a:p>
            <a:r>
              <a:rPr lang="en-US" dirty="0"/>
              <a:t>Access control</a:t>
            </a:r>
          </a:p>
          <a:p>
            <a:r>
              <a:rPr lang="en-US" dirty="0"/>
              <a:t>Inference </a:t>
            </a:r>
          </a:p>
          <a:p>
            <a:r>
              <a:rPr lang="en-US" dirty="0">
                <a:solidFill>
                  <a:srgbClr val="C00000"/>
                </a:solidFill>
              </a:rPr>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32</a:t>
            </a:fld>
            <a:endParaRPr lang="en-US" altLang="zh-CN" dirty="0"/>
          </a:p>
        </p:txBody>
      </p:sp>
    </p:spTree>
    <p:extLst>
      <p:ext uri="{BB962C8B-B14F-4D97-AF65-F5344CB8AC3E}">
        <p14:creationId xmlns:p14="http://schemas.microsoft.com/office/powerpoint/2010/main" val="4127804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4EC6F-DE6A-49DE-A8A9-EFAF2652D5A0}"/>
              </a:ext>
            </a:extLst>
          </p:cNvPr>
          <p:cNvSpPr>
            <a:spLocks noGrp="1"/>
          </p:cNvSpPr>
          <p:nvPr>
            <p:ph type="title"/>
          </p:nvPr>
        </p:nvSpPr>
        <p:spPr/>
        <p:txBody>
          <a:bodyPr/>
          <a:lstStyle/>
          <a:p>
            <a:r>
              <a:rPr lang="en-US" dirty="0"/>
              <a:t>Database Encryption</a:t>
            </a:r>
            <a:endParaRPr lang="en-SE" dirty="0"/>
          </a:p>
        </p:txBody>
      </p:sp>
      <p:sp>
        <p:nvSpPr>
          <p:cNvPr id="3" name="Content Placeholder 2">
            <a:extLst>
              <a:ext uri="{FF2B5EF4-FFF2-40B4-BE49-F238E27FC236}">
                <a16:creationId xmlns:a16="http://schemas.microsoft.com/office/drawing/2014/main" id="{0BBE5D8F-5067-4D3B-BB39-F7F3E227B942}"/>
              </a:ext>
            </a:extLst>
          </p:cNvPr>
          <p:cNvSpPr>
            <a:spLocks noGrp="1"/>
          </p:cNvSpPr>
          <p:nvPr>
            <p:ph idx="1"/>
          </p:nvPr>
        </p:nvSpPr>
        <p:spPr/>
        <p:txBody>
          <a:bodyPr>
            <a:normAutofit fontScale="70000" lnSpcReduction="20000"/>
          </a:bodyPr>
          <a:lstStyle/>
          <a:p>
            <a:r>
              <a:rPr lang="en-US" dirty="0"/>
              <a:t>The database is typically the most valuable information resource for any organization, protected by multiple layers of security</a:t>
            </a:r>
          </a:p>
          <a:p>
            <a:pPr lvl="1"/>
            <a:r>
              <a:rPr lang="en-US" dirty="0"/>
              <a:t>Firewalls, authentication, general access control systems, DB access control systems</a:t>
            </a:r>
          </a:p>
          <a:p>
            <a:pPr lvl="1"/>
            <a:r>
              <a:rPr lang="en-US" dirty="0"/>
              <a:t>Encryption becomes the last line of defense in database security. Can be applied to the entire database, at the record level, the attribute level, or level of the individual field</a:t>
            </a:r>
          </a:p>
          <a:p>
            <a:r>
              <a:rPr lang="en-US" dirty="0"/>
              <a:t>Disadvantages to encryption:</a:t>
            </a:r>
          </a:p>
          <a:p>
            <a:pPr lvl="1"/>
            <a:r>
              <a:rPr lang="en-US" dirty="0"/>
              <a:t>Key management</a:t>
            </a:r>
          </a:p>
          <a:p>
            <a:pPr lvl="2"/>
            <a:r>
              <a:rPr lang="en-US" dirty="0"/>
              <a:t>Authorized users must have access to the decryption key for the data for which they have access</a:t>
            </a:r>
          </a:p>
          <a:p>
            <a:pPr lvl="1"/>
            <a:r>
              <a:rPr lang="en-US" dirty="0"/>
              <a:t>Inflexibility</a:t>
            </a:r>
          </a:p>
          <a:p>
            <a:pPr lvl="2"/>
            <a:r>
              <a:rPr lang="en-US" dirty="0"/>
              <a:t>When part or all of the database is encrypted it becomes more difficult to perform record searching</a:t>
            </a:r>
          </a:p>
          <a:p>
            <a:endParaRPr lang="en-SE" dirty="0"/>
          </a:p>
        </p:txBody>
      </p:sp>
      <p:sp>
        <p:nvSpPr>
          <p:cNvPr id="4" name="Slide Number Placeholder 3">
            <a:extLst>
              <a:ext uri="{FF2B5EF4-FFF2-40B4-BE49-F238E27FC236}">
                <a16:creationId xmlns:a16="http://schemas.microsoft.com/office/drawing/2014/main" id="{D528E3C5-4199-4EE1-A3C7-2724D1A2F6FF}"/>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spTree>
    <p:extLst>
      <p:ext uri="{BB962C8B-B14F-4D97-AF65-F5344CB8AC3E}">
        <p14:creationId xmlns:p14="http://schemas.microsoft.com/office/powerpoint/2010/main" val="1102816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7504" y="1021270"/>
            <a:ext cx="3119264" cy="5355312"/>
          </a:xfrm>
          <a:prstGeom prst="rect">
            <a:avLst/>
          </a:prstGeom>
          <a:noFill/>
        </p:spPr>
        <p:txBody>
          <a:bodyPr wrap="square" rtlCol="0">
            <a:spAutoFit/>
          </a:bodyPr>
          <a:lstStyle/>
          <a:p>
            <a:r>
              <a:rPr lang="en-US" b="1" dirty="0"/>
              <a:t>Data owner</a:t>
            </a:r>
            <a:r>
              <a:rPr lang="en-US" dirty="0"/>
              <a:t>: organization that produces data to be made available for controlled release</a:t>
            </a:r>
          </a:p>
          <a:p>
            <a:endParaRPr lang="en-US" dirty="0"/>
          </a:p>
          <a:p>
            <a:r>
              <a:rPr lang="en-US" b="1" dirty="0"/>
              <a:t>User</a:t>
            </a:r>
            <a:r>
              <a:rPr lang="en-US" dirty="0"/>
              <a:t>: human entity that presents queries to the system</a:t>
            </a:r>
          </a:p>
          <a:p>
            <a:endParaRPr lang="en-US" dirty="0"/>
          </a:p>
          <a:p>
            <a:r>
              <a:rPr lang="en-US" b="1" dirty="0"/>
              <a:t>Client</a:t>
            </a:r>
            <a:r>
              <a:rPr lang="en-US" dirty="0"/>
              <a:t>: frontend that transforms user queries into queries on the encrypted data stored on the server</a:t>
            </a:r>
          </a:p>
          <a:p>
            <a:endParaRPr lang="en-US" dirty="0"/>
          </a:p>
          <a:p>
            <a:r>
              <a:rPr lang="en-US" b="1" dirty="0"/>
              <a:t>Server</a:t>
            </a:r>
            <a:r>
              <a:rPr lang="en-US" dirty="0"/>
              <a:t>: an organization that receives the encrypted data from a data owner and makes them available for distribution to clients</a:t>
            </a:r>
          </a:p>
        </p:txBody>
      </p:sp>
      <p:sp>
        <p:nvSpPr>
          <p:cNvPr id="5" name="Title 4">
            <a:extLst>
              <a:ext uri="{FF2B5EF4-FFF2-40B4-BE49-F238E27FC236}">
                <a16:creationId xmlns:a16="http://schemas.microsoft.com/office/drawing/2014/main" id="{71044DDD-0876-48E1-8066-74D4B987CE36}"/>
              </a:ext>
            </a:extLst>
          </p:cNvPr>
          <p:cNvSpPr>
            <a:spLocks noGrp="1"/>
          </p:cNvSpPr>
          <p:nvPr>
            <p:ph type="title"/>
          </p:nvPr>
        </p:nvSpPr>
        <p:spPr/>
        <p:txBody>
          <a:bodyPr/>
          <a:lstStyle/>
          <a:p>
            <a:r>
              <a:rPr lang="en-US" dirty="0"/>
              <a:t>A Database Encryption Scheme</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34</a:t>
            </a:fld>
            <a:endParaRPr lang="en-US" dirty="0">
              <a:solidFill>
                <a:prstClr val="white">
                  <a:lumMod val="65000"/>
                  <a:lumOff val="35000"/>
                </a:prstClr>
              </a:solidFill>
            </a:endParaRPr>
          </a:p>
        </p:txBody>
      </p:sp>
      <p:pic>
        <p:nvPicPr>
          <p:cNvPr id="4" name="Picture 3">
            <a:extLst>
              <a:ext uri="{FF2B5EF4-FFF2-40B4-BE49-F238E27FC236}">
                <a16:creationId xmlns:a16="http://schemas.microsoft.com/office/drawing/2014/main" id="{0F11FD8A-4114-4B64-A63A-0812F71601FF}"/>
              </a:ext>
            </a:extLst>
          </p:cNvPr>
          <p:cNvPicPr>
            <a:picLocks noChangeAspect="1"/>
          </p:cNvPicPr>
          <p:nvPr/>
        </p:nvPicPr>
        <p:blipFill>
          <a:blip r:embed="rId3"/>
          <a:stretch>
            <a:fillRect/>
          </a:stretch>
        </p:blipFill>
        <p:spPr>
          <a:xfrm>
            <a:off x="3047269" y="1340768"/>
            <a:ext cx="6066632" cy="4727025"/>
          </a:xfrm>
          <a:prstGeom prst="rect">
            <a:avLst/>
          </a:prstGeom>
        </p:spPr>
      </p:pic>
    </p:spTree>
  </p:cSld>
  <p:clrMapOvr>
    <a:masterClrMapping/>
  </p:clrMapOvr>
  <p:transition spd="slow">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DE0-DC7A-4115-A989-580AB3DD6C36}"/>
              </a:ext>
            </a:extLst>
          </p:cNvPr>
          <p:cNvSpPr>
            <a:spLocks noGrp="1"/>
          </p:cNvSpPr>
          <p:nvPr>
            <p:ph type="title"/>
          </p:nvPr>
        </p:nvSpPr>
        <p:spPr/>
        <p:txBody>
          <a:bodyPr/>
          <a:lstStyle/>
          <a:p>
            <a:endParaRPr lang="en-SE"/>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41AA2F-28ED-40FE-8B04-5D067BC74F06}"/>
                  </a:ext>
                </a:extLst>
              </p:cNvPr>
              <p:cNvSpPr>
                <a:spLocks noGrp="1"/>
              </p:cNvSpPr>
              <p:nvPr>
                <p:ph idx="1"/>
              </p:nvPr>
            </p:nvSpPr>
            <p:spPr>
              <a:xfrm>
                <a:off x="323528" y="1196753"/>
                <a:ext cx="4212469" cy="5256584"/>
              </a:xfrm>
            </p:spPr>
            <p:txBody>
              <a:bodyPr>
                <a:normAutofit fontScale="70000" lnSpcReduction="20000"/>
              </a:bodyPr>
              <a:lstStyle/>
              <a:p>
                <a:r>
                  <a:rPr lang="en-US" kern="1200" dirty="0">
                    <a:latin typeface="Arial" pitchFamily="-110" charset="0"/>
                    <a:ea typeface="ＭＳ Ｐゴシック" pitchFamily="-110" charset="-128"/>
                    <a:cs typeface="ＭＳ Ｐゴシック" pitchFamily="-110" charset="-128"/>
                  </a:rPr>
                  <a:t>Each row </a:t>
                </a:r>
                <a14:m>
                  <m:oMath xmlns:m="http://schemas.openxmlformats.org/officeDocument/2006/math">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𝑅</m:t>
                        </m:r>
                      </m:e>
                      <m:sub>
                        <m:r>
                          <a:rPr lang="en-US" b="0" i="1" kern="1200" smtClean="0">
                            <a:latin typeface="Cambria Math" panose="02040503050406030204" pitchFamily="18" charset="0"/>
                            <a:ea typeface="ＭＳ Ｐゴシック" pitchFamily="-110" charset="-128"/>
                            <a:cs typeface="ＭＳ Ｐゴシック" pitchFamily="-110" charset="-128"/>
                          </a:rPr>
                          <m:t>𝑖</m:t>
                        </m:r>
                      </m:sub>
                    </m:sSub>
                  </m:oMath>
                </a14:m>
                <a:r>
                  <a:rPr lang="en-US" kern="1200" dirty="0">
                    <a:latin typeface="Arial" pitchFamily="-110" charset="0"/>
                    <a:ea typeface="ＭＳ Ｐゴシック" pitchFamily="-110" charset="-128"/>
                    <a:cs typeface="ＭＳ Ｐゴシック" pitchFamily="-110" charset="-128"/>
                  </a:rPr>
                  <a:t> is treated as a contiguous binary block </a:t>
                </a:r>
                <a14:m>
                  <m:oMath xmlns:m="http://schemas.openxmlformats.org/officeDocument/2006/math">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𝐵</m:t>
                        </m:r>
                      </m:e>
                      <m:sub>
                        <m:r>
                          <a:rPr lang="en-US" b="0" i="1" kern="1200" smtClean="0">
                            <a:latin typeface="Cambria Math" panose="02040503050406030204" pitchFamily="18" charset="0"/>
                            <a:ea typeface="ＭＳ Ｐゴシック" pitchFamily="-110" charset="-128"/>
                            <a:cs typeface="ＭＳ Ｐゴシック" pitchFamily="-110" charset="-128"/>
                          </a:rPr>
                          <m:t>𝑖</m:t>
                        </m:r>
                      </m:sub>
                    </m:sSub>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𝑥</m:t>
                        </m:r>
                      </m:e>
                      <m:sub>
                        <m:r>
                          <a:rPr lang="en-US" b="0" i="1" kern="1200" smtClean="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1</m:t>
                        </m:r>
                      </m:sub>
                    </m:sSub>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2</m:t>
                        </m:r>
                      </m:sub>
                    </m:sSub>
                    <m:r>
                      <m:rPr>
                        <m:nor/>
                      </m:rPr>
                      <a:rPr lang="en-US" kern="1200" dirty="0">
                        <a:latin typeface="Arial" pitchFamily="-110" charset="0"/>
                        <a:ea typeface="ＭＳ Ｐゴシック" pitchFamily="-110" charset="-128"/>
                        <a:cs typeface="ＭＳ Ｐゴシック" pitchFamily="-110" charset="-128"/>
                      </a:rPr>
                      <m:t>||</m:t>
                    </m:r>
                    <m:r>
                      <a:rPr lang="en-US" b="0" i="1" kern="1200" dirty="0" smtClean="0">
                        <a:latin typeface="Cambria Math" panose="02040503050406030204" pitchFamily="18" charset="0"/>
                        <a:ea typeface="ＭＳ Ｐゴシック" pitchFamily="-110" charset="-128"/>
                        <a:cs typeface="ＭＳ Ｐゴシック" pitchFamily="-110" charset="-128"/>
                      </a:rPr>
                      <m:t>…</m:t>
                    </m:r>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𝑀</m:t>
                        </m:r>
                      </m:sub>
                    </m:sSub>
                    <m:r>
                      <a:rPr lang="en-US" b="0" i="1" kern="1200" smtClean="0">
                        <a:latin typeface="Cambria Math" panose="02040503050406030204" pitchFamily="18" charset="0"/>
                        <a:ea typeface="ＭＳ Ｐゴシック" pitchFamily="-110" charset="-128"/>
                        <a:cs typeface="ＭＳ Ｐゴシック" pitchFamily="-110" charset="-128"/>
                      </a:rPr>
                      <m:t>)</m:t>
                    </m:r>
                  </m:oMath>
                </a14:m>
                <a:endParaRPr lang="en-US" kern="1200" dirty="0">
                  <a:latin typeface="Arial" pitchFamily="-110" charset="0"/>
                  <a:ea typeface="ＭＳ Ｐゴシック" pitchFamily="-110" charset="-128"/>
                  <a:cs typeface="ＭＳ Ｐゴシック" pitchFamily="-110" charset="-128"/>
                </a:endParaRPr>
              </a:p>
              <a:p>
                <a:r>
                  <a:rPr lang="en-US" kern="1200" dirty="0">
                    <a:latin typeface="Arial" pitchFamily="-110" charset="0"/>
                    <a:ea typeface="ＭＳ Ｐゴシック" pitchFamily="-110" charset="-128"/>
                    <a:cs typeface="ＭＳ Ｐゴシック" pitchFamily="-110" charset="-128"/>
                  </a:rPr>
                  <a:t>The entire row is encrypted as </a:t>
                </a:r>
                <a14:m>
                  <m:oMath xmlns:m="http://schemas.openxmlformats.org/officeDocument/2006/math">
                    <m:r>
                      <a:rPr lang="en-US" b="0" i="1" kern="1200" smtClean="0">
                        <a:latin typeface="Cambria Math" panose="02040503050406030204" pitchFamily="18" charset="0"/>
                        <a:ea typeface="ＭＳ Ｐゴシック" pitchFamily="-110" charset="-128"/>
                        <a:cs typeface="ＭＳ Ｐゴシック" pitchFamily="-110" charset="-128"/>
                      </a:rPr>
                      <m:t>𝐸</m:t>
                    </m:r>
                    <m:r>
                      <a:rPr lang="en-US" b="0" i="1" kern="1200" smtClean="0">
                        <a:latin typeface="Cambria Math" panose="02040503050406030204" pitchFamily="18" charset="0"/>
                        <a:ea typeface="ＭＳ Ｐゴシック" pitchFamily="-110" charset="-128"/>
                        <a:cs typeface="ＭＳ Ｐゴシック" pitchFamily="-110" charset="-128"/>
                      </a:rPr>
                      <m:t>(</m:t>
                    </m:r>
                    <m:r>
                      <a:rPr lang="en-US" b="0" i="1" kern="1200" smtClean="0">
                        <a:latin typeface="Cambria Math" panose="02040503050406030204" pitchFamily="18" charset="0"/>
                        <a:ea typeface="ＭＳ Ｐゴシック" pitchFamily="-110" charset="-128"/>
                        <a:cs typeface="ＭＳ Ｐゴシック" pitchFamily="-110" charset="-128"/>
                      </a:rPr>
                      <m:t>𝑘</m:t>
                    </m:r>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𝐵</m:t>
                        </m:r>
                      </m:e>
                      <m:sub>
                        <m:r>
                          <a:rPr lang="en-US" b="0" i="1" kern="1200" smtClean="0">
                            <a:latin typeface="Cambria Math" panose="02040503050406030204" pitchFamily="18" charset="0"/>
                            <a:ea typeface="ＭＳ Ｐゴシック" pitchFamily="-110" charset="-128"/>
                            <a:cs typeface="ＭＳ Ｐゴシック" pitchFamily="-110" charset="-128"/>
                          </a:rPr>
                          <m:t>𝑖</m:t>
                        </m:r>
                      </m:sub>
                    </m:sSub>
                    <m:r>
                      <a:rPr lang="en-US" b="0" i="1" kern="1200" smtClean="0">
                        <a:latin typeface="Cambria Math" panose="02040503050406030204" pitchFamily="18" charset="0"/>
                        <a:ea typeface="ＭＳ Ｐゴシック" pitchFamily="-110" charset="-128"/>
                        <a:cs typeface="ＭＳ Ｐゴシック" pitchFamily="-110" charset="-128"/>
                      </a:rPr>
                      <m:t>)</m:t>
                    </m:r>
                  </m:oMath>
                </a14:m>
                <a:r>
                  <a:rPr lang="en-US" kern="1200" dirty="0">
                    <a:latin typeface="Arial" pitchFamily="-110" charset="0"/>
                    <a:ea typeface="ＭＳ Ｐゴシック" pitchFamily="-110" charset="-128"/>
                    <a:cs typeface="ＭＳ Ｐゴシック" pitchFamily="-110" charset="-128"/>
                  </a:rPr>
                  <a:t>.</a:t>
                </a:r>
              </a:p>
              <a:p>
                <a:r>
                  <a:rPr lang="en-US" kern="1200" dirty="0">
                    <a:latin typeface="Arial" pitchFamily="-110" charset="0"/>
                    <a:ea typeface="ＭＳ Ｐゴシック" pitchFamily="-110" charset="-128"/>
                    <a:cs typeface="ＭＳ Ｐゴシック" pitchFamily="-110" charset="-128"/>
                  </a:rPr>
                  <a:t>To assist in data retrieval, attribute indexes are created for some or all of the attributes. For each row, the mapping from unencrypted to encrypted database is as follows:</a:t>
                </a:r>
              </a:p>
              <a:p>
                <a14:m>
                  <m:oMath xmlns:m="http://schemas.openxmlformats.org/officeDocument/2006/math">
                    <m:d>
                      <m:dPr>
                        <m:ctrlPr>
                          <a:rPr lang="en-US" i="1" kern="1200">
                            <a:latin typeface="Cambria Math" panose="02040503050406030204" pitchFamily="18" charset="0"/>
                            <a:ea typeface="ＭＳ Ｐゴシック" pitchFamily="-110" charset="-128"/>
                            <a:cs typeface="ＭＳ Ｐゴシック" pitchFamily="-110" charset="-128"/>
                          </a:rPr>
                        </m:ctrlPr>
                      </m:dPr>
                      <m:e>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i="1" kern="1200">
                                <a:latin typeface="Cambria Math" panose="02040503050406030204" pitchFamily="18" charset="0"/>
                                <a:ea typeface="ＭＳ Ｐゴシック" pitchFamily="-110" charset="-128"/>
                                <a:cs typeface="ＭＳ Ｐゴシック" pitchFamily="-110" charset="-128"/>
                              </a:rPr>
                              <m:t>1</m:t>
                            </m:r>
                          </m:sub>
                        </m:sSub>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i="1" kern="1200">
                                <a:latin typeface="Cambria Math" panose="02040503050406030204" pitchFamily="18" charset="0"/>
                                <a:ea typeface="ＭＳ Ｐゴシック" pitchFamily="-110" charset="-128"/>
                                <a:cs typeface="ＭＳ Ｐゴシック" pitchFamily="-110" charset="-128"/>
                              </a:rPr>
                              <m:t>2</m:t>
                            </m:r>
                          </m:sub>
                        </m:sSub>
                        <m:r>
                          <m:rPr>
                            <m:nor/>
                          </m:rPr>
                          <a:rPr lang="en-US" kern="1200" dirty="0">
                            <a:latin typeface="Arial" pitchFamily="-110" charset="0"/>
                            <a:ea typeface="ＭＳ Ｐゴシック" pitchFamily="-110" charset="-128"/>
                            <a:cs typeface="ＭＳ Ｐゴシック" pitchFamily="-110" charset="-128"/>
                          </a:rPr>
                          <m:t>||</m:t>
                        </m:r>
                        <m:r>
                          <a:rPr lang="en-US" i="1" kern="1200" dirty="0">
                            <a:latin typeface="Cambria Math" panose="02040503050406030204" pitchFamily="18" charset="0"/>
                            <a:ea typeface="ＭＳ Ｐゴシック" pitchFamily="-110" charset="-128"/>
                            <a:cs typeface="ＭＳ Ｐゴシック" pitchFamily="-110" charset="-128"/>
                          </a:rPr>
                          <m:t>…</m:t>
                        </m:r>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𝑖𝑀</m:t>
                            </m:r>
                          </m:sub>
                        </m:sSub>
                      </m:e>
                    </m:d>
                    <m:r>
                      <a:rPr lang="en-US" b="0" i="1" kern="1200" smtClean="0">
                        <a:latin typeface="Cambria Math" panose="02040503050406030204" pitchFamily="18" charset="0"/>
                        <a:ea typeface="ＭＳ Ｐゴシック" pitchFamily="-110" charset="-128"/>
                        <a:cs typeface="ＭＳ Ｐゴシック" pitchFamily="-110" charset="-128"/>
                      </a:rPr>
                      <m:t>→[</m:t>
                    </m:r>
                    <m:r>
                      <a:rPr lang="en-US" i="1" kern="1200">
                        <a:latin typeface="Cambria Math" panose="02040503050406030204" pitchFamily="18" charset="0"/>
                        <a:ea typeface="ＭＳ Ｐゴシック" pitchFamily="-110" charset="-128"/>
                        <a:cs typeface="ＭＳ Ｐゴシック" pitchFamily="-110" charset="-128"/>
                      </a:rPr>
                      <m:t>𝐸</m:t>
                    </m:r>
                    <m:d>
                      <m:dPr>
                        <m:ctrlPr>
                          <a:rPr lang="en-US" i="1" kern="1200">
                            <a:latin typeface="Cambria Math" panose="02040503050406030204" pitchFamily="18" charset="0"/>
                            <a:ea typeface="ＭＳ Ｐゴシック" pitchFamily="-110" charset="-128"/>
                            <a:cs typeface="ＭＳ Ｐゴシック" pitchFamily="-110" charset="-128"/>
                          </a:rPr>
                        </m:ctrlPr>
                      </m:dPr>
                      <m:e>
                        <m:r>
                          <a:rPr lang="en-US" i="1" kern="1200">
                            <a:latin typeface="Cambria Math" panose="02040503050406030204" pitchFamily="18" charset="0"/>
                            <a:ea typeface="ＭＳ Ｐゴシック" pitchFamily="-110" charset="-128"/>
                            <a:cs typeface="ＭＳ Ｐゴシック" pitchFamily="-110" charset="-128"/>
                          </a:rPr>
                          <m:t>𝑘</m:t>
                        </m:r>
                        <m:r>
                          <a:rPr lang="en-US" i="1" kern="1200">
                            <a:latin typeface="Cambria Math" panose="02040503050406030204" pitchFamily="18"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𝐵</m:t>
                            </m:r>
                          </m:e>
                          <m:sub>
                            <m:r>
                              <a:rPr lang="en-US" i="1" kern="1200">
                                <a:latin typeface="Cambria Math" panose="02040503050406030204" pitchFamily="18" charset="0"/>
                                <a:ea typeface="ＭＳ Ｐゴシック" pitchFamily="-110" charset="-128"/>
                                <a:cs typeface="ＭＳ Ｐゴシック" pitchFamily="-110" charset="-128"/>
                              </a:rPr>
                              <m:t>𝑖</m:t>
                            </m:r>
                          </m:sub>
                        </m:sSub>
                      </m:e>
                    </m:d>
                    <m:r>
                      <a:rPr lang="en-US" b="0" i="1" kern="1200" smtClean="0">
                        <a:latin typeface="Cambria Math" panose="02040503050406030204" pitchFamily="18" charset="0"/>
                        <a:ea typeface="ＭＳ Ｐゴシック" pitchFamily="-110" charset="-128"/>
                        <a:cs typeface="ＭＳ Ｐゴシック" pitchFamily="-110" charset="-128"/>
                      </a:rPr>
                      <m:t>, </m:t>
                    </m:r>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𝐼</m:t>
                        </m:r>
                      </m:e>
                      <m:sub>
                        <m:r>
                          <a:rPr lang="en-US" b="0" i="1" kern="1200" smtClean="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1</m:t>
                        </m:r>
                      </m:sub>
                    </m:sSub>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𝐼</m:t>
                        </m:r>
                      </m:e>
                      <m:sub>
                        <m:r>
                          <a:rPr lang="en-US" i="1" kern="1200">
                            <a:latin typeface="Cambria Math" panose="02040503050406030204" pitchFamily="18" charset="0"/>
                            <a:ea typeface="ＭＳ Ｐゴシック" pitchFamily="-110" charset="-128"/>
                            <a:cs typeface="ＭＳ Ｐゴシック" pitchFamily="-110" charset="-128"/>
                          </a:rPr>
                          <m:t>𝑖</m:t>
                        </m:r>
                        <m:r>
                          <a:rPr lang="en-US" i="1" kern="1200">
                            <a:latin typeface="Cambria Math" panose="02040503050406030204" pitchFamily="18" charset="0"/>
                            <a:ea typeface="ＭＳ Ｐゴシック" pitchFamily="-110" charset="-128"/>
                            <a:cs typeface="ＭＳ Ｐゴシック" pitchFamily="-110" charset="-128"/>
                          </a:rPr>
                          <m:t>1</m:t>
                        </m:r>
                      </m:sub>
                    </m:sSub>
                    <m:r>
                      <a:rPr lang="en-US" i="1" kern="1200">
                        <a:latin typeface="Cambria Math" panose="02040503050406030204" pitchFamily="18" charset="0"/>
                        <a:ea typeface="ＭＳ Ｐゴシック" pitchFamily="-110" charset="-128"/>
                        <a:cs typeface="ＭＳ Ｐゴシック" pitchFamily="-110" charset="-128"/>
                      </a:rPr>
                      <m:t>,</m:t>
                    </m:r>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𝐼</m:t>
                        </m:r>
                      </m:e>
                      <m:sub>
                        <m:r>
                          <a:rPr lang="en-US" i="1" kern="120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𝑀</m:t>
                        </m:r>
                      </m:sub>
                    </m:sSub>
                    <m:r>
                      <a:rPr lang="en-US" b="0" i="1" kern="1200" smtClean="0">
                        <a:latin typeface="Cambria Math" panose="02040503050406030204" pitchFamily="18" charset="0"/>
                        <a:ea typeface="ＭＳ Ｐゴシック" pitchFamily="-110" charset="-128"/>
                        <a:cs typeface="ＭＳ Ｐゴシック" pitchFamily="-110" charset="-128"/>
                      </a:rPr>
                      <m:t>]</m:t>
                    </m:r>
                  </m:oMath>
                </a14:m>
                <a:endParaRPr lang="en-US" kern="1200" dirty="0">
                  <a:latin typeface="Arial" pitchFamily="-110" charset="0"/>
                  <a:ea typeface="ＭＳ Ｐゴシック" pitchFamily="-110" charset="-128"/>
                  <a:cs typeface="ＭＳ Ｐゴシック" pitchFamily="-110" charset="-128"/>
                </a:endParaRPr>
              </a:p>
              <a:p>
                <a:endParaRPr lang="en-US" kern="1200" dirty="0">
                  <a:latin typeface="Arial" pitchFamily="-110" charset="0"/>
                  <a:ea typeface="ＭＳ Ｐゴシック" pitchFamily="-110" charset="-128"/>
                  <a:cs typeface="ＭＳ Ｐゴシック" pitchFamily="-110" charset="-128"/>
                </a:endParaRPr>
              </a:p>
            </p:txBody>
          </p:sp>
        </mc:Choice>
        <mc:Fallback xmlns="">
          <p:sp>
            <p:nvSpPr>
              <p:cNvPr id="3" name="Content Placeholder 2">
                <a:extLst>
                  <a:ext uri="{FF2B5EF4-FFF2-40B4-BE49-F238E27FC236}">
                    <a16:creationId xmlns:a16="http://schemas.microsoft.com/office/drawing/2014/main" id="{1341AA2F-28ED-40FE-8B04-5D067BC74F06}"/>
                  </a:ext>
                </a:extLst>
              </p:cNvPr>
              <p:cNvSpPr>
                <a:spLocks noGrp="1" noRot="1" noChangeAspect="1" noMove="1" noResize="1" noEditPoints="1" noAdjustHandles="1" noChangeArrowheads="1" noChangeShapeType="1" noTextEdit="1"/>
              </p:cNvSpPr>
              <p:nvPr>
                <p:ph idx="1"/>
              </p:nvPr>
            </p:nvSpPr>
            <p:spPr>
              <a:xfrm>
                <a:off x="323528" y="1196753"/>
                <a:ext cx="4212469" cy="5256584"/>
              </a:xfrm>
              <a:blipFill>
                <a:blip r:embed="rId3"/>
                <a:stretch>
                  <a:fillRect l="-2315" t="-2317" r="-2026"/>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93B5062-5F73-49D5-A81F-B1C01E4893C4}"/>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pic>
        <p:nvPicPr>
          <p:cNvPr id="5" name="Picture 4">
            <a:extLst>
              <a:ext uri="{FF2B5EF4-FFF2-40B4-BE49-F238E27FC236}">
                <a16:creationId xmlns:a16="http://schemas.microsoft.com/office/drawing/2014/main" id="{7D748F0D-CAFC-441B-B561-81D0603D3590}"/>
              </a:ext>
            </a:extLst>
          </p:cNvPr>
          <p:cNvPicPr>
            <a:picLocks noChangeAspect="1"/>
          </p:cNvPicPr>
          <p:nvPr/>
        </p:nvPicPr>
        <p:blipFill>
          <a:blip r:embed="rId4"/>
          <a:stretch>
            <a:fillRect/>
          </a:stretch>
        </p:blipFill>
        <p:spPr>
          <a:xfrm>
            <a:off x="4332813" y="3507233"/>
            <a:ext cx="4724149" cy="2946104"/>
          </a:xfrm>
          <a:prstGeom prst="rect">
            <a:avLst/>
          </a:prstGeom>
        </p:spPr>
      </p:pic>
      <p:pic>
        <p:nvPicPr>
          <p:cNvPr id="6" name="Picture 5" descr="f3.pdf">
            <a:extLst>
              <a:ext uri="{FF2B5EF4-FFF2-40B4-BE49-F238E27FC236}">
                <a16:creationId xmlns:a16="http://schemas.microsoft.com/office/drawing/2014/main" id="{DF6C6E56-A52B-46B3-BE3A-CFDAAC6EDA25}"/>
              </a:ext>
            </a:extLst>
          </p:cNvPr>
          <p:cNvPicPr>
            <a:picLocks noChangeAspect="1"/>
          </p:cNvPicPr>
          <p:nvPr/>
        </p:nvPicPr>
        <p:blipFill rotWithShape="1">
          <a:blip r:embed="rId5">
            <a:extLst>
              <a:ext uri="{28A0092B-C50C-407E-A947-70E740481C1C}">
                <a14:useLocalDpi xmlns:a14="http://schemas.microsoft.com/office/drawing/2010/main" val="0"/>
              </a:ext>
            </a:extLst>
          </a:blip>
          <a:srcRect l="22080" t="10830" r="17750" b="52644"/>
          <a:stretch/>
        </p:blipFill>
        <p:spPr>
          <a:xfrm>
            <a:off x="4608004" y="37614"/>
            <a:ext cx="4448958" cy="3495101"/>
          </a:xfrm>
          <a:prstGeom prst="rect">
            <a:avLst/>
          </a:prstGeom>
          <a:solidFill>
            <a:sysClr val="window" lastClr="FFFFFF"/>
          </a:solidFill>
        </p:spPr>
      </p:pic>
    </p:spTree>
    <p:extLst>
      <p:ext uri="{BB962C8B-B14F-4D97-AF65-F5344CB8AC3E}">
        <p14:creationId xmlns:p14="http://schemas.microsoft.com/office/powerpoint/2010/main" val="1096342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5503-DA92-4BF9-A1EC-B1BB24B79E61}"/>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8D7A03A2-E028-49B9-983C-5303DE51DF93}"/>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E8FE5BB7-56D8-4E57-81DC-268EAB888AD8}"/>
              </a:ext>
            </a:extLst>
          </p:cNvPr>
          <p:cNvSpPr>
            <a:spLocks noGrp="1"/>
          </p:cNvSpPr>
          <p:nvPr>
            <p:ph type="sldNum" sz="quarter" idx="12"/>
          </p:nvPr>
        </p:nvSpPr>
        <p:spPr/>
        <p:txBody>
          <a:bodyPr/>
          <a:lstStyle/>
          <a:p>
            <a:pPr>
              <a:defRPr/>
            </a:pPr>
            <a:fld id="{F57F456A-00AF-44E6-8D70-638C0D0130FF}" type="slidenum">
              <a:rPr lang="en-US" altLang="zh-CN" smtClean="0"/>
              <a:pPr>
                <a:defRPr/>
              </a:pPr>
              <a:t>36</a:t>
            </a:fld>
            <a:endParaRPr lang="en-US" altLang="zh-CN" dirty="0"/>
          </a:p>
        </p:txBody>
      </p:sp>
      <p:pic>
        <p:nvPicPr>
          <p:cNvPr id="5" name="Picture 4">
            <a:extLst>
              <a:ext uri="{FF2B5EF4-FFF2-40B4-BE49-F238E27FC236}">
                <a16:creationId xmlns:a16="http://schemas.microsoft.com/office/drawing/2014/main" id="{86D3D5D6-B376-43E8-9395-5CADE796E870}"/>
              </a:ext>
            </a:extLst>
          </p:cNvPr>
          <p:cNvPicPr>
            <a:picLocks noChangeAspect="1"/>
          </p:cNvPicPr>
          <p:nvPr/>
        </p:nvPicPr>
        <p:blipFill>
          <a:blip r:embed="rId3"/>
          <a:stretch>
            <a:fillRect/>
          </a:stretch>
        </p:blipFill>
        <p:spPr>
          <a:xfrm>
            <a:off x="683568" y="70079"/>
            <a:ext cx="7704856" cy="6628354"/>
          </a:xfrm>
          <a:prstGeom prst="rect">
            <a:avLst/>
          </a:prstGeom>
        </p:spPr>
      </p:pic>
    </p:spTree>
    <p:extLst>
      <p:ext uri="{BB962C8B-B14F-4D97-AF65-F5344CB8AC3E}">
        <p14:creationId xmlns:p14="http://schemas.microsoft.com/office/powerpoint/2010/main" val="4213302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29C1-C367-4526-AF21-6E2842BC567E}"/>
              </a:ext>
            </a:extLst>
          </p:cNvPr>
          <p:cNvSpPr>
            <a:spLocks noGrp="1"/>
          </p:cNvSpPr>
          <p:nvPr>
            <p:ph type="title"/>
          </p:nvPr>
        </p:nvSpPr>
        <p:spPr/>
        <p:txBody>
          <a:bodyPr/>
          <a:lstStyle/>
          <a:p>
            <a:r>
              <a:rPr lang="en-US" kern="1200" dirty="0">
                <a:latin typeface="Arial" pitchFamily="-110" charset="0"/>
                <a:ea typeface="ＭＳ Ｐゴシック" pitchFamily="-110" charset="-128"/>
                <a:cs typeface="ＭＳ Ｐゴシック" pitchFamily="-110" charset="-128"/>
              </a:rPr>
              <a:t>Table 5.3 Explanations</a:t>
            </a:r>
            <a:endParaRPr lang="en-SE" dirty="0"/>
          </a:p>
        </p:txBody>
      </p:sp>
      <p:sp>
        <p:nvSpPr>
          <p:cNvPr id="3" name="Content Placeholder 2">
            <a:extLst>
              <a:ext uri="{FF2B5EF4-FFF2-40B4-BE49-F238E27FC236}">
                <a16:creationId xmlns:a16="http://schemas.microsoft.com/office/drawing/2014/main" id="{40A33FA0-E810-4782-A59E-9F312AACBAF7}"/>
              </a:ext>
            </a:extLst>
          </p:cNvPr>
          <p:cNvSpPr>
            <a:spLocks noGrp="1"/>
          </p:cNvSpPr>
          <p:nvPr>
            <p:ph idx="1"/>
          </p:nvPr>
        </p:nvSpPr>
        <p:spPr/>
        <p:txBody>
          <a:bodyPr>
            <a:normAutofit fontScale="47500" lnSpcReduction="20000"/>
          </a:bodyPr>
          <a:lstStyle/>
          <a:p>
            <a:r>
              <a:rPr lang="en-US" kern="1200" dirty="0">
                <a:latin typeface="Arial" pitchFamily="-110" charset="0"/>
                <a:ea typeface="ＭＳ Ｐゴシック" pitchFamily="-110" charset="-128"/>
                <a:cs typeface="ＭＳ Ｐゴシック" pitchFamily="-110" charset="-128"/>
              </a:rPr>
              <a:t>Suppose employee ID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values lie in the range [1, 1000]. We can divide these values into five partitions: [1, 200], [201, 400], [401, 600], [601, 800], and [801, 1000], assigned index values 1, 2, 3, 4, and 5, respectively. For a text field, we can derive an index from the first letter of the attribute value. For the attribute </a:t>
            </a:r>
            <a:r>
              <a:rPr lang="en-US" kern="1200" dirty="0" err="1">
                <a:latin typeface="Arial" pitchFamily="-110" charset="0"/>
                <a:ea typeface="ＭＳ Ｐゴシック" pitchFamily="-110" charset="-128"/>
                <a:cs typeface="ＭＳ Ｐゴシック" pitchFamily="-110" charset="-128"/>
              </a:rPr>
              <a:t>ename</a:t>
            </a:r>
            <a:r>
              <a:rPr lang="en-US" kern="1200" dirty="0">
                <a:latin typeface="Arial" pitchFamily="-110" charset="0"/>
                <a:ea typeface="ＭＳ Ｐゴシック" pitchFamily="-110" charset="-128"/>
                <a:cs typeface="ＭＳ Ｐゴシック" pitchFamily="-110" charset="-128"/>
              </a:rPr>
              <a:t> , let us assign index 1 to values starting with A or B, index 2 to values starting with C or D, and so on. Similar partitioning schemes can be used for each of the attributes. </a:t>
            </a:r>
          </a:p>
          <a:p>
            <a:r>
              <a:rPr lang="en-US" kern="1200" dirty="0">
                <a:latin typeface="Arial" pitchFamily="-110" charset="0"/>
                <a:ea typeface="ＭＳ Ｐゴシック" pitchFamily="-110" charset="-128"/>
                <a:cs typeface="ＭＳ Ｐゴシック" pitchFamily="-110" charset="-128"/>
              </a:rPr>
              <a:t>In Table 5.3b, the values in the first column represent the encrypted values for each row. The remaining columns show index values for the corresponding attribute values. The mapping functions between attribute values and index values constitute metadata that are stored at the client and data owner locations but not at the server.</a:t>
            </a:r>
          </a:p>
          <a:p>
            <a:r>
              <a:rPr lang="en-US" kern="1200" dirty="0">
                <a:latin typeface="Arial" pitchFamily="-110" charset="0"/>
                <a:ea typeface="ＭＳ Ｐゴシック" pitchFamily="-110" charset="-128"/>
                <a:cs typeface="ＭＳ Ｐゴシック" pitchFamily="-110" charset="-128"/>
              </a:rPr>
              <a:t>This arrangement provides for more efficient data retrieval. Suppose, for example, a user requests records for all employees with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6 &lt; 300. The query processor requests all records with I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 =  2. These are returned by the server. The query processor decrypts all rows returned, discards those that do not match the original query, and returns the requested unencrypted data to the user. </a:t>
            </a:r>
          </a:p>
          <a:p>
            <a:r>
              <a:rPr lang="en-US" kern="1200" dirty="0">
                <a:latin typeface="Arial" pitchFamily="-110" charset="0"/>
                <a:ea typeface="ＭＳ Ｐゴシック" pitchFamily="-110" charset="-128"/>
                <a:cs typeface="ＭＳ Ｐゴシック" pitchFamily="-110" charset="-128"/>
              </a:rPr>
              <a:t>The indexing scheme provides some information to an attacker, namely a rough relative ordering of rows by a given attribute. To obscure such information, the ordering of indexes can be randomized. For example, the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values could be partitioned by mapping [1, 200], [201, 400], [401, 600], [601, 800], and [801, 1000] into 2, 3, 5, 1, and 4, respectively. Because the metadata are not stored at the server, an attacker could not gain this information from the server.</a:t>
            </a:r>
          </a:p>
        </p:txBody>
      </p:sp>
      <p:sp>
        <p:nvSpPr>
          <p:cNvPr id="4" name="Slide Number Placeholder 3">
            <a:extLst>
              <a:ext uri="{FF2B5EF4-FFF2-40B4-BE49-F238E27FC236}">
                <a16:creationId xmlns:a16="http://schemas.microsoft.com/office/drawing/2014/main" id="{D72294F6-29D2-451C-BC16-1F7BB4EB54E2}"/>
              </a:ext>
            </a:extLst>
          </p:cNvPr>
          <p:cNvSpPr>
            <a:spLocks noGrp="1"/>
          </p:cNvSpPr>
          <p:nvPr>
            <p:ph type="sldNum" sz="quarter" idx="12"/>
          </p:nvPr>
        </p:nvSpPr>
        <p:spPr/>
        <p:txBody>
          <a:bodyPr/>
          <a:lstStyle/>
          <a:p>
            <a:pPr>
              <a:defRPr/>
            </a:pPr>
            <a:fld id="{F57F456A-00AF-44E6-8D70-638C0D0130FF}" type="slidenum">
              <a:rPr lang="en-US" altLang="zh-CN" smtClean="0"/>
              <a:pPr>
                <a:defRPr/>
              </a:pPr>
              <a:t>37</a:t>
            </a:fld>
            <a:endParaRPr lang="en-US" altLang="zh-CN" dirty="0"/>
          </a:p>
        </p:txBody>
      </p:sp>
    </p:spTree>
    <p:extLst>
      <p:ext uri="{BB962C8B-B14F-4D97-AF65-F5344CB8AC3E}">
        <p14:creationId xmlns:p14="http://schemas.microsoft.com/office/powerpoint/2010/main" val="1477769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1CD46-BB77-4C36-816E-2CE531F85788}"/>
              </a:ext>
            </a:extLst>
          </p:cNvPr>
          <p:cNvSpPr>
            <a:spLocks noGrp="1"/>
          </p:cNvSpPr>
          <p:nvPr>
            <p:ph type="title"/>
          </p:nvPr>
        </p:nvSpPr>
        <p:spPr/>
        <p:txBody>
          <a:bodyPr/>
          <a:lstStyle/>
          <a:p>
            <a:r>
              <a:rPr lang="en-US" dirty="0"/>
              <a:t>Relational Database Elements</a:t>
            </a:r>
            <a:endParaRPr lang="en-SE" dirty="0"/>
          </a:p>
        </p:txBody>
      </p:sp>
      <p:sp>
        <p:nvSpPr>
          <p:cNvPr id="3" name="Content Placeholder 2">
            <a:extLst>
              <a:ext uri="{FF2B5EF4-FFF2-40B4-BE49-F238E27FC236}">
                <a16:creationId xmlns:a16="http://schemas.microsoft.com/office/drawing/2014/main" id="{454F993E-D631-43F1-9635-897CDD122315}"/>
              </a:ext>
            </a:extLst>
          </p:cNvPr>
          <p:cNvSpPr>
            <a:spLocks noGrp="1"/>
          </p:cNvSpPr>
          <p:nvPr>
            <p:ph idx="1"/>
          </p:nvPr>
        </p:nvSpPr>
        <p:spPr>
          <a:xfrm>
            <a:off x="323528" y="1196753"/>
            <a:ext cx="8568952" cy="3570753"/>
          </a:xfrm>
        </p:spPr>
        <p:txBody>
          <a:bodyPr>
            <a:normAutofit fontScale="85000" lnSpcReduction="20000"/>
          </a:bodyPr>
          <a:lstStyle/>
          <a:p>
            <a:r>
              <a:rPr lang="en-US" dirty="0"/>
              <a:t>Primary key</a:t>
            </a:r>
          </a:p>
          <a:p>
            <a:pPr lvl="1"/>
            <a:r>
              <a:rPr lang="en-US" dirty="0"/>
              <a:t>Uniquely identifies a row</a:t>
            </a:r>
          </a:p>
          <a:p>
            <a:pPr lvl="1"/>
            <a:r>
              <a:rPr lang="en-US" dirty="0"/>
              <a:t>Consists of one or more column names</a:t>
            </a:r>
          </a:p>
          <a:p>
            <a:r>
              <a:rPr lang="en-US" dirty="0"/>
              <a:t>Foreign key</a:t>
            </a:r>
          </a:p>
          <a:p>
            <a:pPr lvl="1"/>
            <a:r>
              <a:rPr lang="en-US" dirty="0"/>
              <a:t>Links one table to attributes in another</a:t>
            </a:r>
          </a:p>
          <a:p>
            <a:r>
              <a:rPr lang="en-US" dirty="0"/>
              <a:t>View/virtual table</a:t>
            </a:r>
          </a:p>
          <a:p>
            <a:pPr lvl="1"/>
            <a:r>
              <a:rPr lang="en-US" dirty="0"/>
              <a:t>Result of a query that returns selected rows and columns from one or more tables</a:t>
            </a:r>
          </a:p>
          <a:p>
            <a:endParaRPr lang="en-SE" dirty="0"/>
          </a:p>
        </p:txBody>
      </p:sp>
      <p:sp>
        <p:nvSpPr>
          <p:cNvPr id="4" name="Slide Number Placeholder 3">
            <a:extLst>
              <a:ext uri="{FF2B5EF4-FFF2-40B4-BE49-F238E27FC236}">
                <a16:creationId xmlns:a16="http://schemas.microsoft.com/office/drawing/2014/main" id="{A774DE00-6060-4557-B8EB-0F039D568D55}"/>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pic>
        <p:nvPicPr>
          <p:cNvPr id="5" name="Picture 3">
            <a:extLst>
              <a:ext uri="{FF2B5EF4-FFF2-40B4-BE49-F238E27FC236}">
                <a16:creationId xmlns:a16="http://schemas.microsoft.com/office/drawing/2014/main" id="{C6DEE6B5-54E8-4328-BC1A-5F16652C7467}"/>
              </a:ext>
            </a:extLst>
          </p:cNvPr>
          <p:cNvPicPr>
            <a:picLocks noChangeAspect="1"/>
          </p:cNvPicPr>
          <p:nvPr/>
        </p:nvPicPr>
        <p:blipFill rotWithShape="1">
          <a:blip r:embed="rId3"/>
          <a:srcRect l="20228" r="20308" b="13892"/>
          <a:stretch/>
        </p:blipFill>
        <p:spPr>
          <a:xfrm>
            <a:off x="1547664" y="4589477"/>
            <a:ext cx="6732704" cy="1953969"/>
          </a:xfrm>
          <a:prstGeom prst="rect">
            <a:avLst/>
          </a:prstGeom>
        </p:spPr>
      </p:pic>
    </p:spTree>
    <p:extLst>
      <p:ext uri="{BB962C8B-B14F-4D97-AF65-F5344CB8AC3E}">
        <p14:creationId xmlns:p14="http://schemas.microsoft.com/office/powerpoint/2010/main" val="592960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0C0F6-B453-4C74-9C35-385D617DB099}"/>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3DAFEC07-2EDC-4D87-B5A0-38572575972E}"/>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9F331018-46B6-4D02-BA09-339BE90B82C0}"/>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pic>
        <p:nvPicPr>
          <p:cNvPr id="6" name="Picture 5" descr="f3.pdf">
            <a:extLst>
              <a:ext uri="{FF2B5EF4-FFF2-40B4-BE49-F238E27FC236}">
                <a16:creationId xmlns:a16="http://schemas.microsoft.com/office/drawing/2014/main" id="{6BC0C6C2-661F-410D-9C7B-C802E0A58E18}"/>
              </a:ext>
            </a:extLst>
          </p:cNvPr>
          <p:cNvPicPr>
            <a:picLocks noChangeAspect="1"/>
          </p:cNvPicPr>
          <p:nvPr/>
        </p:nvPicPr>
        <p:blipFill rotWithShape="1">
          <a:blip r:embed="rId2">
            <a:extLst>
              <a:ext uri="{28A0092B-C50C-407E-A947-70E740481C1C}">
                <a14:useLocalDpi xmlns:a14="http://schemas.microsoft.com/office/drawing/2010/main" val="0"/>
              </a:ext>
            </a:extLst>
          </a:blip>
          <a:srcRect l="22080" t="10830" r="17750" b="52644"/>
          <a:stretch/>
        </p:blipFill>
        <p:spPr>
          <a:xfrm>
            <a:off x="251520" y="130726"/>
            <a:ext cx="8318429" cy="6534957"/>
          </a:xfrm>
          <a:prstGeom prst="rect">
            <a:avLst/>
          </a:prstGeom>
          <a:solidFill>
            <a:sysClr val="window" lastClr="FFFFFF"/>
          </a:solidFill>
        </p:spPr>
      </p:pic>
    </p:spTree>
    <p:extLst>
      <p:ext uri="{BB962C8B-B14F-4D97-AF65-F5344CB8AC3E}">
        <p14:creationId xmlns:p14="http://schemas.microsoft.com/office/powerpoint/2010/main" val="3090706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6</a:t>
            </a:fld>
            <a:endParaRPr lang="en-US" dirty="0">
              <a:solidFill>
                <a:prstClr val="white">
                  <a:lumMod val="65000"/>
                  <a:lumOff val="35000"/>
                </a:prstClr>
              </a:solidFill>
            </a:endParaRPr>
          </a:p>
        </p:txBody>
      </p:sp>
      <p:pic>
        <p:nvPicPr>
          <p:cNvPr id="6" name="Picture 5" descr="f4.pdf">
            <a:extLst>
              <a:ext uri="{FF2B5EF4-FFF2-40B4-BE49-F238E27FC236}">
                <a16:creationId xmlns:a16="http://schemas.microsoft.com/office/drawing/2014/main" id="{EDFE5FE5-29F3-42A5-A1AC-45BF301BE06E}"/>
              </a:ext>
            </a:extLst>
          </p:cNvPr>
          <p:cNvPicPr>
            <a:picLocks noChangeAspect="1"/>
          </p:cNvPicPr>
          <p:nvPr/>
        </p:nvPicPr>
        <p:blipFill rotWithShape="1">
          <a:blip r:embed="rId3">
            <a:extLst>
              <a:ext uri="{28A0092B-C50C-407E-A947-70E740481C1C}">
                <a14:useLocalDpi xmlns:a14="http://schemas.microsoft.com/office/drawing/2010/main" val="0"/>
              </a:ext>
            </a:extLst>
          </a:blip>
          <a:srcRect l="4793" t="14259" r="4619" b="16482"/>
          <a:stretch/>
        </p:blipFill>
        <p:spPr>
          <a:xfrm>
            <a:off x="1151620" y="0"/>
            <a:ext cx="6840760" cy="6768372"/>
          </a:xfrm>
          <a:prstGeom prst="rect">
            <a:avLst/>
          </a:prstGeom>
          <a:solidFill>
            <a:sysClr val="window" lastClr="FFFFFF"/>
          </a:solidFill>
        </p:spPr>
      </p:pic>
    </p:spTree>
  </p:cSld>
  <p:clrMapOvr>
    <a:masterClrMapping/>
  </p:clrMapOvr>
  <p:transition spd="slow">
    <p:pull dir="l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0" y="260649"/>
            <a:ext cx="9144000" cy="1152128"/>
          </a:xfrm>
        </p:spPr>
        <p:txBody>
          <a:bodyPr wrap="square" numCol="1" anchorCtr="0" compatLnSpc="1">
            <a:prstTxWarp prst="textNoShape">
              <a:avLst/>
            </a:prstTxWarp>
            <a:noAutofit/>
          </a:bodyPr>
          <a:lstStyle/>
          <a:p>
            <a:pPr eaLnBrk="1" hangingPunct="1"/>
            <a:r>
              <a:rPr lang="en-US" sz="4400" dirty="0"/>
              <a:t>Structured Query Language </a:t>
            </a:r>
            <a:br>
              <a:rPr lang="en-US" sz="4400" dirty="0"/>
            </a:br>
            <a:r>
              <a:rPr lang="en-US" sz="4400" dirty="0"/>
              <a:t>(SQL)</a:t>
            </a:r>
          </a:p>
        </p:txBody>
      </p:sp>
      <p:sp>
        <p:nvSpPr>
          <p:cNvPr id="217091" name="Rectangle 3"/>
          <p:cNvSpPr>
            <a:spLocks noGrp="1" noChangeArrowheads="1"/>
          </p:cNvSpPr>
          <p:nvPr>
            <p:ph idx="1"/>
          </p:nvPr>
        </p:nvSpPr>
        <p:spPr>
          <a:xfrm>
            <a:off x="381000" y="1447800"/>
            <a:ext cx="8305800" cy="5410200"/>
          </a:xfrm>
        </p:spPr>
        <p:txBody>
          <a:bodyPr wrap="square" numCol="1" anchor="t" anchorCtr="0" compatLnSpc="1">
            <a:prstTxWarp prst="textNoShape">
              <a:avLst/>
            </a:prstTxWarp>
            <a:normAutofit lnSpcReduction="10000"/>
          </a:bodyPr>
          <a:lstStyle/>
          <a:p>
            <a:pPr marL="342900" lvl="1" indent="-342900" eaLnBrk="1" hangingPunct="1">
              <a:spcBef>
                <a:spcPts val="2000"/>
              </a:spcBef>
              <a:buClr>
                <a:schemeClr val="accent2"/>
              </a:buClr>
              <a:buFont typeface="Wingdings" pitchFamily="-110" charset="2"/>
              <a:buChar char=""/>
              <a:defRPr/>
            </a:pPr>
            <a:r>
              <a:rPr lang="en-US" sz="2400" dirty="0"/>
              <a:t>Standardized language to define schema, manipulate, and query data in a relational database. </a:t>
            </a:r>
          </a:p>
          <a:p>
            <a:pPr marL="342900" lvl="1" indent="-342900" eaLnBrk="1" hangingPunct="1">
              <a:spcBef>
                <a:spcPts val="2000"/>
              </a:spcBef>
              <a:buClr>
                <a:schemeClr val="accent2"/>
              </a:buClr>
              <a:buFont typeface="Wingdings" pitchFamily="-110" charset="2"/>
              <a:buChar char=""/>
              <a:defRPr/>
            </a:pPr>
            <a:r>
              <a:rPr lang="en-US" sz="2400" dirty="0"/>
              <a:t>Operations include: </a:t>
            </a:r>
          </a:p>
          <a:p>
            <a:pPr marL="742950" lvl="2" indent="-342900">
              <a:spcBef>
                <a:spcPts val="2000"/>
              </a:spcBef>
              <a:buClr>
                <a:schemeClr val="accent2"/>
              </a:buClr>
              <a:buFont typeface="Wingdings" pitchFamily="-110" charset="2"/>
              <a:buChar char=""/>
              <a:defRPr/>
            </a:pPr>
            <a:r>
              <a:rPr lang="en-US" sz="2000" dirty="0"/>
              <a:t>Create tables </a:t>
            </a:r>
          </a:p>
          <a:p>
            <a:pPr marL="742950" lvl="2" indent="-342900">
              <a:spcBef>
                <a:spcPts val="2000"/>
              </a:spcBef>
              <a:buClr>
                <a:schemeClr val="accent2"/>
              </a:buClr>
              <a:buFont typeface="Wingdings" pitchFamily="-110" charset="2"/>
              <a:buChar char=""/>
              <a:defRPr/>
            </a:pPr>
            <a:r>
              <a:rPr lang="en-US" sz="2000" dirty="0"/>
              <a:t>Insert and delete data in tables </a:t>
            </a:r>
          </a:p>
          <a:p>
            <a:pPr marL="742950" lvl="2" indent="-342900">
              <a:spcBef>
                <a:spcPts val="2000"/>
              </a:spcBef>
              <a:buClr>
                <a:schemeClr val="accent2"/>
              </a:buClr>
              <a:buFont typeface="Wingdings" pitchFamily="-110" charset="2"/>
              <a:buChar char=""/>
              <a:defRPr/>
            </a:pPr>
            <a:r>
              <a:rPr lang="en-US" sz="2000" dirty="0"/>
              <a:t>Create views </a:t>
            </a:r>
          </a:p>
          <a:p>
            <a:pPr marL="742950" lvl="2" indent="-342900">
              <a:spcBef>
                <a:spcPts val="2000"/>
              </a:spcBef>
              <a:buClr>
                <a:schemeClr val="accent2"/>
              </a:buClr>
              <a:buFont typeface="Wingdings" pitchFamily="-110" charset="2"/>
              <a:buChar char=""/>
              <a:defRPr/>
            </a:pPr>
            <a:r>
              <a:rPr lang="en-US" sz="2000" dirty="0"/>
              <a:t>Retrieve data with query statements</a:t>
            </a:r>
          </a:p>
          <a:p>
            <a:pPr marL="342900" lvl="1" indent="-342900" eaLnBrk="1" hangingPunct="1">
              <a:spcBef>
                <a:spcPts val="2000"/>
              </a:spcBef>
              <a:buClr>
                <a:schemeClr val="accent2"/>
              </a:buClr>
              <a:buFont typeface="Wingdings" pitchFamily="-110" charset="2"/>
              <a:buChar char=""/>
              <a:defRPr/>
            </a:pPr>
            <a:r>
              <a:rPr lang="en-US" sz="2400" dirty="0"/>
              <a:t>Example: SELECT * FROM EMLPOYEE WHERE DID=‘15’</a:t>
            </a:r>
          </a:p>
          <a:p>
            <a:pPr marL="742950" lvl="2" indent="-342900">
              <a:spcBef>
                <a:spcPts val="2000"/>
              </a:spcBef>
              <a:buClr>
                <a:schemeClr val="accent2"/>
              </a:buClr>
              <a:buFont typeface="Wingdings" pitchFamily="-110" charset="2"/>
              <a:buChar char=""/>
              <a:defRPr/>
            </a:pPr>
            <a:r>
              <a:rPr lang="en-US" altLang="zh-CN" sz="2400" dirty="0"/>
              <a:t>return all tuples in EMPLOYEE table with attribute DID=‘15’</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7</a:t>
            </a:fld>
            <a:endParaRPr lang="en-US" dirty="0">
              <a:solidFill>
                <a:prstClr val="white">
                  <a:lumMod val="65000"/>
                  <a:lumOff val="35000"/>
                </a:prstClr>
              </a:solidFill>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E7A67-12CF-4F8B-A0F9-04A9EC060836}"/>
              </a:ext>
            </a:extLst>
          </p:cNvPr>
          <p:cNvSpPr>
            <a:spLocks noGrp="1"/>
          </p:cNvSpPr>
          <p:nvPr>
            <p:ph type="title"/>
          </p:nvPr>
        </p:nvSpPr>
        <p:spPr/>
        <p:txBody>
          <a:bodyPr/>
          <a:lstStyle/>
          <a:p>
            <a:r>
              <a:rPr lang="en-US" dirty="0"/>
              <a:t>OS vs. Database Security</a:t>
            </a:r>
            <a:endParaRPr lang="en-SE" dirty="0"/>
          </a:p>
        </p:txBody>
      </p:sp>
      <p:sp>
        <p:nvSpPr>
          <p:cNvPr id="3" name="Content Placeholder 2">
            <a:extLst>
              <a:ext uri="{FF2B5EF4-FFF2-40B4-BE49-F238E27FC236}">
                <a16:creationId xmlns:a16="http://schemas.microsoft.com/office/drawing/2014/main" id="{E375B524-E533-401E-94B4-FDCF9DC10271}"/>
              </a:ext>
            </a:extLst>
          </p:cNvPr>
          <p:cNvSpPr>
            <a:spLocks noGrp="1"/>
          </p:cNvSpPr>
          <p:nvPr>
            <p:ph idx="1"/>
          </p:nvPr>
        </p:nvSpPr>
        <p:spPr/>
        <p:txBody>
          <a:bodyPr>
            <a:normAutofit fontScale="92500" lnSpcReduction="20000"/>
          </a:bodyPr>
          <a:lstStyle/>
          <a:p>
            <a:r>
              <a:rPr lang="en-US" dirty="0">
                <a:latin typeface="Arial" pitchFamily="-109" charset="0"/>
                <a:ea typeface="ＭＳ Ｐゴシック" pitchFamily="-109" charset="-128"/>
                <a:cs typeface="ＭＳ Ｐゴシック" pitchFamily="-109" charset="-128"/>
              </a:rPr>
              <a:t>OS security mechanisms typically control read and write access to entire files, but not to limit access to specific records or fields in that file. </a:t>
            </a:r>
          </a:p>
          <a:p>
            <a:r>
              <a:rPr lang="en-US" dirty="0">
                <a:latin typeface="Arial" pitchFamily="-109" charset="0"/>
                <a:ea typeface="ＭＳ Ｐゴシック" pitchFamily="-109" charset="-128"/>
                <a:cs typeface="ＭＳ Ｐゴシック" pitchFamily="-109" charset="-128"/>
              </a:rPr>
              <a:t>A database typically allows this type of fine-grained access control, expressed with SQL commands, such as to select, insert, update, or delete specified items in the database. </a:t>
            </a:r>
          </a:p>
          <a:p>
            <a:r>
              <a:rPr lang="en-US" dirty="0">
                <a:latin typeface="Arial" pitchFamily="-109" charset="0"/>
                <a:ea typeface="ＭＳ Ｐゴシック" pitchFamily="-109" charset="-128"/>
                <a:cs typeface="ＭＳ Ｐゴシック" pitchFamily="-109" charset="-128"/>
              </a:rPr>
              <a:t>Thus, security services and mechanisms are needed that are designed specifically for database systems.</a:t>
            </a:r>
            <a:endParaRPr lang="en-US"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a:extLst>
              <a:ext uri="{FF2B5EF4-FFF2-40B4-BE49-F238E27FC236}">
                <a16:creationId xmlns:a16="http://schemas.microsoft.com/office/drawing/2014/main" id="{C0A0A925-B09E-495B-BE84-FBC27E211C1C}"/>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416034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t>Relational databases</a:t>
            </a:r>
          </a:p>
          <a:p>
            <a:r>
              <a:rPr lang="en-US" dirty="0">
                <a:solidFill>
                  <a:srgbClr val="C00000"/>
                </a:solidFill>
              </a:rPr>
              <a:t>SQL injection attacks</a:t>
            </a:r>
          </a:p>
          <a:p>
            <a:r>
              <a:rPr lang="en-US" dirty="0"/>
              <a:t>Access control</a:t>
            </a:r>
          </a:p>
          <a:p>
            <a:r>
              <a:rPr lang="en-US" dirty="0"/>
              <a:t>Inference </a:t>
            </a:r>
          </a:p>
          <a:p>
            <a:r>
              <a:rPr lang="en-US" dirty="0"/>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134211096"/>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E9C26A97-3C09-4DB8-935D-0460E3C1B65C}" vid="{4FED9468-2740-4C1C-AA0D-C2679B7D58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_InfoSec20 Template</Template>
  <TotalTime>172</TotalTime>
  <Words>9283</Words>
  <Application>Microsoft Office PowerPoint</Application>
  <PresentationFormat>On-screen Show (4:3)</PresentationFormat>
  <Paragraphs>915</Paragraphs>
  <Slides>37</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Gloria Hallelujah</vt:lpstr>
      <vt:lpstr>Arial</vt:lpstr>
      <vt:lpstr>Cambria Math</vt:lpstr>
      <vt:lpstr>Courier New</vt:lpstr>
      <vt:lpstr>Times New Roman</vt:lpstr>
      <vt:lpstr>Wingdings</vt:lpstr>
      <vt:lpstr>1_Default Design</vt:lpstr>
      <vt:lpstr>CH05 Database Security</vt:lpstr>
      <vt:lpstr>Outline</vt:lpstr>
      <vt:lpstr>Relational Database</vt:lpstr>
      <vt:lpstr>Relational Database Elements</vt:lpstr>
      <vt:lpstr>PowerPoint Presentation</vt:lpstr>
      <vt:lpstr>PowerPoint Presentation</vt:lpstr>
      <vt:lpstr>Structured Query Language  (SQL)</vt:lpstr>
      <vt:lpstr>OS vs. Database Security</vt:lpstr>
      <vt:lpstr>Outline</vt:lpstr>
      <vt:lpstr>SQL Injection Attacks (SQLi)</vt:lpstr>
      <vt:lpstr>PowerPoint Presentation</vt:lpstr>
      <vt:lpstr>One Attack</vt:lpstr>
      <vt:lpstr>More Attacks</vt:lpstr>
      <vt:lpstr>SQLi Cartoon</vt:lpstr>
      <vt:lpstr>SQLi is Application-Level Attack</vt:lpstr>
      <vt:lpstr>SQLi Countermeasures</vt:lpstr>
      <vt:lpstr>Outline</vt:lpstr>
      <vt:lpstr>Database Access Control </vt:lpstr>
      <vt:lpstr>SQL Access Controls</vt:lpstr>
      <vt:lpstr>Cascaded Grants</vt:lpstr>
      <vt:lpstr>Cascaded Grants Explanations</vt:lpstr>
      <vt:lpstr>Cascaded Grants Quiz </vt:lpstr>
      <vt:lpstr>Role-Based Access Control (RBAC)</vt:lpstr>
      <vt:lpstr>PowerPoint Presentation</vt:lpstr>
      <vt:lpstr>Outline</vt:lpstr>
      <vt:lpstr>PowerPoint Presentation</vt:lpstr>
      <vt:lpstr>Inference Attack Examples</vt:lpstr>
      <vt:lpstr>Inference Attack Examples cont’d</vt:lpstr>
      <vt:lpstr>Solution</vt:lpstr>
      <vt:lpstr>Inference Detection</vt:lpstr>
      <vt:lpstr>Two Approaches to Inference Detection</vt:lpstr>
      <vt:lpstr>Outline</vt:lpstr>
      <vt:lpstr>Database Encryption</vt:lpstr>
      <vt:lpstr>A Database Encryption Scheme</vt:lpstr>
      <vt:lpstr>PowerPoint Presentation</vt:lpstr>
      <vt:lpstr>PowerPoint Presentation</vt:lpstr>
      <vt:lpstr>Table 5.3 Explanations</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CH12 OS Security</dc:title>
  <dc:subject>Chapter 1 Lecture Overheads</dc:subject>
  <dc:creator>Zonghua Gu</dc:creator>
  <cp:lastModifiedBy>Zonghua Gu</cp:lastModifiedBy>
  <cp:revision>21</cp:revision>
  <dcterms:created xsi:type="dcterms:W3CDTF">2020-04-19T18:21:47Z</dcterms:created>
  <dcterms:modified xsi:type="dcterms:W3CDTF">2020-04-26T14:35:05Z</dcterms:modified>
</cp:coreProperties>
</file>