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91" r:id="rId3"/>
    <p:sldId id="656" r:id="rId4"/>
    <p:sldId id="634" r:id="rId5"/>
    <p:sldId id="387" r:id="rId6"/>
    <p:sldId id="668" r:id="rId7"/>
    <p:sldId id="792" r:id="rId8"/>
    <p:sldId id="284" r:id="rId9"/>
    <p:sldId id="784" r:id="rId10"/>
    <p:sldId id="790" r:id="rId11"/>
    <p:sldId id="783" r:id="rId12"/>
    <p:sldId id="285" r:id="rId13"/>
    <p:sldId id="786" r:id="rId14"/>
    <p:sldId id="259" r:id="rId15"/>
    <p:sldId id="257" r:id="rId16"/>
    <p:sldId id="260" r:id="rId17"/>
    <p:sldId id="261" r:id="rId18"/>
    <p:sldId id="785" r:id="rId19"/>
    <p:sldId id="794" r:id="rId20"/>
    <p:sldId id="258" r:id="rId21"/>
    <p:sldId id="282" r:id="rId22"/>
    <p:sldId id="265" r:id="rId23"/>
    <p:sldId id="266" r:id="rId24"/>
    <p:sldId id="267" r:id="rId25"/>
    <p:sldId id="268" r:id="rId26"/>
    <p:sldId id="292" r:id="rId27"/>
    <p:sldId id="791" r:id="rId28"/>
    <p:sldId id="269" r:id="rId29"/>
    <p:sldId id="270" r:id="rId30"/>
    <p:sldId id="271" r:id="rId31"/>
    <p:sldId id="272" r:id="rId32"/>
    <p:sldId id="273" r:id="rId33"/>
    <p:sldId id="281" r:id="rId34"/>
    <p:sldId id="789" r:id="rId35"/>
    <p:sldId id="782" r:id="rId36"/>
    <p:sldId id="766" r:id="rId37"/>
    <p:sldId id="289" r:id="rId38"/>
    <p:sldId id="793" r:id="rId39"/>
    <p:sldId id="788" r:id="rId40"/>
    <p:sldId id="275" r:id="rId41"/>
    <p:sldId id="276" r:id="rId42"/>
    <p:sldId id="277" r:id="rId43"/>
    <p:sldId id="278" r:id="rId44"/>
    <p:sldId id="796" r:id="rId45"/>
    <p:sldId id="279" r:id="rId46"/>
    <p:sldId id="280" r:id="rId47"/>
    <p:sldId id="287" r:id="rId48"/>
    <p:sldId id="41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p:cViewPr>
        <p:scale>
          <a:sx n="125" d="100"/>
          <a:sy n="125" d="100"/>
        </p:scale>
        <p:origin x="1116" y="2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4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1,'9833'0,"-9833"9860,-9833-9860,9833-9860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4/26/2020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30</a:t>
            </a:fld>
            <a:endParaRPr lang="en-US"/>
          </a:p>
        </p:txBody>
      </p:sp>
    </p:spTree>
    <p:extLst>
      <p:ext uri="{BB962C8B-B14F-4D97-AF65-F5344CB8AC3E}">
        <p14:creationId xmlns:p14="http://schemas.microsoft.com/office/powerpoint/2010/main" val="94681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35</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36</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Race condition if branch predictor </a:t>
            </a:r>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40</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but why</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44</a:t>
            </a:fld>
            <a:endParaRPr lang="en-US"/>
          </a:p>
        </p:txBody>
      </p:sp>
    </p:spTree>
    <p:extLst>
      <p:ext uri="{BB962C8B-B14F-4D97-AF65-F5344CB8AC3E}">
        <p14:creationId xmlns:p14="http://schemas.microsoft.com/office/powerpoint/2010/main" val="358004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FF"/>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8D2B161-8397-9A4F-8916-FEA3F11FAB3E}" type="slidenum">
              <a:rPr kumimoji="0" lang="en-US" sz="1000" b="0" i="1" u="none" strike="noStrike" kern="1200" cap="none" spc="0" normalizeH="0" baseline="0" noProof="0">
                <a:ln>
                  <a:noFill/>
                </a:ln>
                <a:solidFill>
                  <a:srgbClr val="0000FF"/>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3</a:t>
            </a:fld>
            <a:endParaRPr kumimoji="0" lang="en-US" sz="1000" b="0" i="1" u="none" strike="noStrike" kern="1200" cap="none" spc="0" normalizeH="0" baseline="0" noProof="0">
              <a:ln>
                <a:noFill/>
              </a:ln>
              <a:solidFill>
                <a:srgbClr val="0000FF"/>
              </a:solidFill>
              <a:effectLst/>
              <a:uLnTx/>
              <a:uFillTx/>
              <a:latin typeface="Times New Roman" charset="0"/>
              <a:ea typeface="+mn-ea"/>
              <a:cs typeface="+mn-cs"/>
            </a:endParaRPr>
          </a:p>
        </p:txBody>
      </p:sp>
      <p:sp>
        <p:nvSpPr>
          <p:cNvPr id="142745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Due to cost</a:t>
            </a:r>
          </a:p>
          <a:p>
            <a:r>
              <a:rPr lang="en-US" dirty="0"/>
              <a:t>Due to size of DRAM</a:t>
            </a:r>
          </a:p>
          <a:p>
            <a:r>
              <a:rPr lang="en-US" dirty="0"/>
              <a:t>Due to cost and wire delays (wires on-chip cost much less, and are faster)</a:t>
            </a:r>
          </a:p>
          <a:p>
            <a:endParaRPr lang="en-US" dirty="0"/>
          </a:p>
          <a:p>
            <a:r>
              <a:rPr lang="en-US" dirty="0">
                <a:ea typeface="ＭＳ Ｐゴシック" pitchFamily="34" charset="-128"/>
              </a:rPr>
              <a:t>When accessing a memory address, one of two things can happen: </a:t>
            </a:r>
          </a:p>
          <a:p>
            <a:pPr lvl="1"/>
            <a:r>
              <a:rPr lang="en-US" dirty="0">
                <a:solidFill>
                  <a:srgbClr val="FF0000"/>
                </a:solidFill>
                <a:ea typeface="ＭＳ Ｐゴシック" pitchFamily="34" charset="-128"/>
              </a:rPr>
              <a:t>Cache hit:</a:t>
            </a:r>
            <a:r>
              <a:rPr lang="en-US" dirty="0">
                <a:ea typeface="ＭＳ Ｐゴシック" pitchFamily="34" charset="-128"/>
              </a:rPr>
              <a:t> </a:t>
            </a:r>
            <a:br>
              <a:rPr lang="en-US" dirty="0">
                <a:ea typeface="ＭＳ Ｐゴシック" pitchFamily="34" charset="-128"/>
              </a:rPr>
            </a:br>
            <a:r>
              <a:rPr lang="en-US" dirty="0">
                <a:ea typeface="ＭＳ Ｐゴシック" pitchFamily="34" charset="-128"/>
              </a:rPr>
              <a:t>cache block is valid and refers to the proper memory address, so read from cache (fast)</a:t>
            </a:r>
          </a:p>
          <a:p>
            <a:pPr lvl="1"/>
            <a:r>
              <a:rPr lang="en-US" dirty="0">
                <a:solidFill>
                  <a:srgbClr val="FF0000"/>
                </a:solidFill>
                <a:ea typeface="ＭＳ Ｐゴシック" pitchFamily="34" charset="-128"/>
              </a:rPr>
              <a:t>Cache miss: </a:t>
            </a:r>
            <a:br>
              <a:rPr lang="en-US" dirty="0">
                <a:ea typeface="ＭＳ Ｐゴシック" pitchFamily="34" charset="-128"/>
              </a:rPr>
            </a:br>
            <a:r>
              <a:rPr lang="en-US" dirty="0">
                <a:ea typeface="ＭＳ Ｐゴシック" pitchFamily="34" charset="-128"/>
              </a:rPr>
              <a:t>cache block is invalid, or refers to the wrong memory address, so read from memory (slow)</a:t>
            </a:r>
          </a:p>
          <a:p>
            <a:endParaRPr lang="en-US" dirty="0"/>
          </a:p>
        </p:txBody>
      </p:sp>
    </p:spTree>
    <p:extLst>
      <p:ext uri="{BB962C8B-B14F-4D97-AF65-F5344CB8AC3E}">
        <p14:creationId xmlns:p14="http://schemas.microsoft.com/office/powerpoint/2010/main" val="40635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a:t>
            </a:r>
          </a:p>
        </p:txBody>
      </p:sp>
      <p:sp>
        <p:nvSpPr>
          <p:cNvPr id="4" name="Slide Number Placeholder 3"/>
          <p:cNvSpPr>
            <a:spLocks noGrp="1"/>
          </p:cNvSpPr>
          <p:nvPr>
            <p:ph type="sldNum" sz="quarter" idx="10"/>
          </p:nvPr>
        </p:nvSpPr>
        <p:spPr/>
        <p:txBody>
          <a:bodyPr/>
          <a:lstStyle/>
          <a:p>
            <a:fld id="{EF97FDFF-7B9F-7D4D-BFC0-AAD1F3D3D3CB}" type="slidenum">
              <a:rPr lang="en-US" smtClean="0"/>
              <a:pPr/>
              <a:t>4</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359307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295933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4/26/2020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4/26/2020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emf"/><Relationship Id="rId4" Type="http://schemas.openxmlformats.org/officeDocument/2006/relationships/customXml" Target="../ink/ink2.xml"/></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6.png"/><Relationship Id="rId7"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ZJU 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a:t>
            </a:r>
            <a:r>
              <a:rPr lang="en-US" altLang="zh-CN"/>
              <a:t>of Flush-and-Reload</a:t>
            </a:r>
            <a:endParaRPr lang="zh-CN" altLang="en-US"/>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00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and does not keep a slip inside the front cover. You can only see the record of which books you have checked out. What you do is follow the person of interest into the library whenever they return a book. You then ask the librarian for a copy of the books you want to know whether the person has checked out. If the librarian looks down and says "You are in luck, I have a copy right here!" then you know the person had checked out that book. If the librarian has to go look in the stacks and comes back 5 minutes later with the book, you know that the person didn't check out that book (this time). 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a:t>
            </a:r>
            <a:endParaRPr lang="zh-CN" altLang="en-US" dirty="0"/>
          </a:p>
        </p:txBody>
      </p:sp>
    </p:spTree>
    <p:extLst>
      <p:ext uri="{BB962C8B-B14F-4D97-AF65-F5344CB8AC3E}">
        <p14:creationId xmlns:p14="http://schemas.microsoft.com/office/powerpoint/2010/main" val="307308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Tree>
    <p:extLst>
      <p:ext uri="{BB962C8B-B14F-4D97-AF65-F5344CB8AC3E}">
        <p14:creationId xmlns:p14="http://schemas.microsoft.com/office/powerpoint/2010/main" val="277681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a:t>Meltdown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fontScale="85000" lnSpcReduction="20000"/>
          </a:bodyPr>
          <a:lstStyle/>
          <a:p>
            <a:r>
              <a:rPr lang="en-US" altLang="zh-CN" dirty="0"/>
              <a:t>Tasks 1 and 2: Side Channel Attacks via CPU Caches</a:t>
            </a:r>
          </a:p>
          <a:p>
            <a:pPr lvl="1"/>
            <a:r>
              <a:rPr lang="en-US" altLang="zh-CN" dirty="0"/>
              <a:t>Task 1: Reading from Cache versus from Memory</a:t>
            </a:r>
          </a:p>
          <a:p>
            <a:pPr lvl="1"/>
            <a:r>
              <a:rPr lang="en-US" altLang="zh-CN" dirty="0"/>
              <a:t>Task 2: Using Cache as a Side Channel</a:t>
            </a:r>
          </a:p>
          <a:p>
            <a:r>
              <a:rPr lang="en-US" altLang="zh-CN" dirty="0"/>
              <a:t>Tasks 3-5: Preparation for the Meltdown Attack</a:t>
            </a:r>
          </a:p>
          <a:p>
            <a:pPr lvl="1"/>
            <a:r>
              <a:rPr lang="en-US" altLang="zh-CN" dirty="0"/>
              <a:t>Task 3: Place Secret Data in Kernel Space</a:t>
            </a:r>
          </a:p>
          <a:p>
            <a:pPr lvl="1"/>
            <a:r>
              <a:rPr lang="en-US" altLang="zh-CN" dirty="0"/>
              <a:t>Task 4: Access Kernel Memory from User Space</a:t>
            </a:r>
          </a:p>
          <a:p>
            <a:pPr lvl="1"/>
            <a:r>
              <a:rPr lang="en-US" altLang="zh-CN" dirty="0"/>
              <a:t>Task 5: Handle Error/Exceptions in C</a:t>
            </a:r>
          </a:p>
          <a:p>
            <a:r>
              <a:rPr lang="en-US" altLang="zh-CN" dirty="0"/>
              <a:t>Task 6: Out-of-Order Execution by CPU</a:t>
            </a:r>
          </a:p>
          <a:p>
            <a:r>
              <a:rPr lang="en-US" altLang="zh-CN" dirty="0"/>
              <a:t>Task 7: The Basic Meltdown Attack</a:t>
            </a:r>
          </a:p>
          <a:p>
            <a:pPr lvl="1"/>
            <a:r>
              <a:rPr lang="en-US" altLang="zh-CN" dirty="0"/>
              <a:t>Task 7.1: A Naive Approach</a:t>
            </a:r>
          </a:p>
          <a:p>
            <a:pPr lvl="1"/>
            <a:r>
              <a:rPr lang="en-US" altLang="zh-CN" dirty="0"/>
              <a:t>Task 7.2: Improve the Attack by Getting the Secret Data Cached</a:t>
            </a:r>
          </a:p>
          <a:p>
            <a:pPr lvl="1"/>
            <a:r>
              <a:rPr lang="en-US" altLang="zh-CN" dirty="0"/>
              <a:t>Task 7.3: Using Assembly Code to Trigger Meltdown</a:t>
            </a:r>
          </a:p>
          <a:p>
            <a:r>
              <a:rPr lang="en-US" altLang="zh-CN" dirty="0"/>
              <a:t>Task 8: Make the Attack More Practical</a:t>
            </a:r>
            <a:endParaRPr lang="zh-CN" altLang="en-US" dirty="0"/>
          </a:p>
        </p:txBody>
      </p:sp>
    </p:spTree>
    <p:extLst>
      <p:ext uri="{BB962C8B-B14F-4D97-AF65-F5344CB8AC3E}">
        <p14:creationId xmlns:p14="http://schemas.microsoft.com/office/powerpoint/2010/main" val="83441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normAutofit fontScale="90000"/>
          </a:bodyPr>
          <a:lstStyle/>
          <a:p>
            <a:r>
              <a:rPr lang="en-US" altLang="zh-CN" dirty="0"/>
              <a:t>Task 1: Reading from Cache versus from Memory</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
        <p:nvSpPr>
          <p:cNvPr id="3" name="矩形 2">
            <a:extLst>
              <a:ext uri="{FF2B5EF4-FFF2-40B4-BE49-F238E27FC236}">
                <a16:creationId xmlns:a16="http://schemas.microsoft.com/office/drawing/2014/main" id="{9D601A38-8C46-487C-8030-7CA7231FA358}"/>
              </a:ext>
            </a:extLst>
          </p:cNvPr>
          <p:cNvSpPr/>
          <p:nvPr/>
        </p:nvSpPr>
        <p:spPr>
          <a:xfrm>
            <a:off x="1829006" y="6350379"/>
            <a:ext cx="2502024" cy="369332"/>
          </a:xfrm>
          <a:prstGeom prst="rect">
            <a:avLst/>
          </a:prstGeom>
        </p:spPr>
        <p:txBody>
          <a:bodyPr wrap="square">
            <a:spAutoFit/>
          </a:bodyPr>
          <a:lstStyle/>
          <a:p>
            <a:r>
              <a:rPr lang="en-US" altLang="zh-CN" dirty="0"/>
              <a:t>Listing 1: </a:t>
            </a:r>
            <a:r>
              <a:rPr lang="en-US" altLang="zh-CN" dirty="0" err="1"/>
              <a:t>CacheTime.c</a:t>
            </a:r>
            <a:endParaRPr lang="zh-CN" altLang="en-US" dirty="0"/>
          </a:p>
        </p:txBody>
      </p:sp>
    </p:spTree>
    <p:extLst>
      <p:ext uri="{BB962C8B-B14F-4D97-AF65-F5344CB8AC3E}">
        <p14:creationId xmlns:p14="http://schemas.microsoft.com/office/powerpoint/2010/main" val="124742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107504" y="3429000"/>
            <a:ext cx="9144000"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a:t>
            </a:r>
            <a:r>
              <a:rPr lang="en-US" altLang="zh-CN"/>
              <a:t>of 1-Byte </a:t>
            </a:r>
            <a:r>
              <a:rPr lang="en-US" altLang="zh-CN" dirty="0"/>
              <a:t>elements, each page has starting address of 0*4096, 1*4096, …., 9*4096. </a:t>
            </a:r>
            <a:endParaRPr lang="zh-CN" altLang="en-US" dirty="0"/>
          </a:p>
        </p:txBody>
      </p:sp>
    </p:spTree>
    <p:extLst>
      <p:ext uri="{BB962C8B-B14F-4D97-AF65-F5344CB8AC3E}">
        <p14:creationId xmlns:p14="http://schemas.microsoft.com/office/powerpoint/2010/main" val="301618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a:bodyPr>
          <a:lstStyle/>
          <a:p>
            <a:r>
              <a:rPr lang="en-US" altLang="zh-CN" dirty="0"/>
              <a:t>Task 2: Using Cache as a Side Channel</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8" name="Rectangle 7">
            <a:extLst>
              <a:ext uri="{FF2B5EF4-FFF2-40B4-BE49-F238E27FC236}">
                <a16:creationId xmlns:a16="http://schemas.microsoft.com/office/drawing/2014/main" id="{E543B6AE-F6F5-491C-A748-6A1FA8FD7E08}"/>
              </a:ext>
            </a:extLst>
          </p:cNvPr>
          <p:cNvSpPr/>
          <p:nvPr/>
        </p:nvSpPr>
        <p:spPr>
          <a:xfrm>
            <a:off x="1698712" y="5283168"/>
            <a:ext cx="1548631"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9" name="Rectangle 8">
            <a:extLst>
              <a:ext uri="{FF2B5EF4-FFF2-40B4-BE49-F238E27FC236}">
                <a16:creationId xmlns:a16="http://schemas.microsoft.com/office/drawing/2014/main" id="{983BC6A7-6795-4080-AB72-628CB2158839}"/>
              </a:ext>
            </a:extLst>
          </p:cNvPr>
          <p:cNvSpPr/>
          <p:nvPr/>
        </p:nvSpPr>
        <p:spPr>
          <a:xfrm>
            <a:off x="6112172" y="5301208"/>
            <a:ext cx="1683676"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0" name="Rectangle 9">
            <a:extLst>
              <a:ext uri="{FF2B5EF4-FFF2-40B4-BE49-F238E27FC236}">
                <a16:creationId xmlns:a16="http://schemas.microsoft.com/office/drawing/2014/main" id="{850AC1C4-3A23-4499-A6D6-05FB424E4E99}"/>
              </a:ext>
            </a:extLst>
          </p:cNvPr>
          <p:cNvSpPr/>
          <p:nvPr/>
        </p:nvSpPr>
        <p:spPr>
          <a:xfrm>
            <a:off x="3962271" y="5301208"/>
            <a:ext cx="1436815"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1" name="Right Arrow 12">
            <a:extLst>
              <a:ext uri="{FF2B5EF4-FFF2-40B4-BE49-F238E27FC236}">
                <a16:creationId xmlns:a16="http://schemas.microsoft.com/office/drawing/2014/main" id="{5FB775BE-5094-44EC-87F0-1AAEDCA7E62D}"/>
              </a:ext>
            </a:extLst>
          </p:cNvPr>
          <p:cNvSpPr/>
          <p:nvPr/>
        </p:nvSpPr>
        <p:spPr>
          <a:xfrm>
            <a:off x="3401517" y="5666507"/>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3">
            <a:extLst>
              <a:ext uri="{FF2B5EF4-FFF2-40B4-BE49-F238E27FC236}">
                <a16:creationId xmlns:a16="http://schemas.microsoft.com/office/drawing/2014/main" id="{84DC37DE-D6A8-405E-825E-94F9744D89E6}"/>
              </a:ext>
            </a:extLst>
          </p:cNvPr>
          <p:cNvSpPr/>
          <p:nvPr/>
        </p:nvSpPr>
        <p:spPr>
          <a:xfrm>
            <a:off x="5562552" y="5661848"/>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824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extLst>
              <p:ext uri="{D42A27DB-BD31-4B8C-83A1-F6EECF244321}">
                <p14:modId xmlns:p14="http://schemas.microsoft.com/office/powerpoint/2010/main" val="3827425129"/>
              </p:ext>
            </p:extLst>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400" y="992507"/>
            <a:ext cx="8839200" cy="3019737"/>
          </a:xfrm>
        </p:spPr>
        <p:txBody>
          <a:bodyPr>
            <a:normAutofit fontScale="77500" lnSpcReduction="20000"/>
          </a:bodyPr>
          <a:lstStyle/>
          <a:p>
            <a:r>
              <a:rPr lang="en-US" dirty="0"/>
              <a:t>Since array[0] may be accidentally brought into cache before the attack, due to cache prefetching when some other program accesses variables in adjacent memory addresses smaller than &amp;array[0], we use array[k*4096 + DELTA] for all k values (DELTA=1024 in Listing 2)</a:t>
            </a:r>
          </a:p>
          <a:p>
            <a:r>
              <a:rPr lang="en-US" dirty="0"/>
              <a:t>a[0*STEP] to a[0*STEP+DELTA] act as a buffer to avoid accidental access when accessing variables in adjacent memory addresses  smaller than &amp;a[0], due to cache block sharing, or cache prefetching. </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Tree>
    <p:extLst>
      <p:ext uri="{BB962C8B-B14F-4D97-AF65-F5344CB8AC3E}">
        <p14:creationId xmlns:p14="http://schemas.microsoft.com/office/powerpoint/2010/main" val="374302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F747-7C89-40A4-B9CA-477247E2FDC8}"/>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EB9A37B-30A2-45A0-A2E7-A3CE1AC0284F}"/>
              </a:ext>
            </a:extLst>
          </p:cNvPr>
          <p:cNvSpPr>
            <a:spLocks noGrp="1"/>
          </p:cNvSpPr>
          <p:nvPr>
            <p:ph idx="1"/>
          </p:nvPr>
        </p:nvSpPr>
        <p:spPr/>
        <p:txBody>
          <a:bodyPr/>
          <a:lstStyle/>
          <a:p>
            <a:r>
              <a:rPr lang="en-US" dirty="0"/>
              <a:t>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p:txBody>
      </p:sp>
    </p:spTree>
    <p:extLst>
      <p:ext uri="{BB962C8B-B14F-4D97-AF65-F5344CB8AC3E}">
        <p14:creationId xmlns:p14="http://schemas.microsoft.com/office/powerpoint/2010/main" val="380599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Microsoft Interview Question</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256887" y="1319701"/>
            <a:ext cx="1060331" cy="1721822"/>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5451661" y="980728"/>
              <a:ext cx="3539939" cy="3550024"/>
            </p14:xfrm>
          </p:contentPart>
        </mc:Choice>
        <mc:Fallback>
          <p:pic>
            <p:nvPicPr>
              <p:cNvPr id="6" name="Ink 5"/>
              <p:cNvPicPr/>
              <p:nvPr/>
            </p:nvPicPr>
            <p:blipFill>
              <a:blip r:embed="rId6"/>
              <a:stretch>
                <a:fillRect/>
              </a:stretch>
            </p:blipFill>
            <p:spPr>
              <a:xfrm>
                <a:off x="5433663" y="962728"/>
                <a:ext cx="3575576" cy="3585665"/>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41030" y="2764086"/>
            <a:ext cx="5392045" cy="4093913"/>
          </a:xfrm>
          <a:prstGeom prst="rect">
            <a:avLst/>
          </a:prstGeom>
        </p:spPr>
        <p:txBody>
          <a:bodyPr spcFirstLastPara="1" vert="horz" wrap="square" lIns="68569" tIns="34275" rIns="68569" bIns="34275" rtlCol="0" anchor="t" anchorCtr="0">
            <a:normAutofit fontScale="92500" lnSpcReduction="10000"/>
          </a:bodyPr>
          <a:lstStyle/>
          <a:p>
            <a:pPr indent="-304800">
              <a:lnSpc>
                <a:spcPct val="120000"/>
              </a:lnSpc>
              <a:spcBef>
                <a:spcPts val="750"/>
              </a:spcBef>
              <a:buSzPts val="2800"/>
            </a:pPr>
            <a:r>
              <a:rPr lang="en-US" sz="1800" dirty="0"/>
              <a:t>Outside of the room: 3 light bulbs. Inside of the room: 3 light switches</a:t>
            </a:r>
          </a:p>
          <a:p>
            <a:pPr indent="-304800">
              <a:lnSpc>
                <a:spcPct val="120000"/>
              </a:lnSpc>
              <a:spcBef>
                <a:spcPts val="750"/>
              </a:spcBef>
              <a:buSzPts val="2800"/>
            </a:pPr>
            <a:r>
              <a:rPr lang="en-US" sz="18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1800" dirty="0"/>
              <a:t>A: Yes. Initially all switches are off. Turn on switch 1, wait for 10 min, then turn on switch 2, and immediately come out. </a:t>
            </a:r>
          </a:p>
          <a:p>
            <a:pPr lvl="1" indent="-304800">
              <a:lnSpc>
                <a:spcPct val="120000"/>
              </a:lnSpc>
              <a:spcBef>
                <a:spcPts val="750"/>
              </a:spcBef>
              <a:buSzPts val="2800"/>
            </a:pPr>
            <a:r>
              <a:rPr lang="en-US" sz="1400" dirty="0"/>
              <a:t>The light bulb that is lit and warm is connected to Switch 1; </a:t>
            </a:r>
          </a:p>
          <a:p>
            <a:pPr lvl="1" indent="-304800">
              <a:lnSpc>
                <a:spcPct val="120000"/>
              </a:lnSpc>
              <a:spcBef>
                <a:spcPts val="750"/>
              </a:spcBef>
              <a:buSzPts val="2800"/>
            </a:pPr>
            <a:r>
              <a:rPr lang="en-US" sz="1400" dirty="0"/>
              <a:t>The light bulb that is lit and cold is connected to Switch 2; </a:t>
            </a:r>
          </a:p>
          <a:p>
            <a:pPr lvl="1" indent="-304800">
              <a:lnSpc>
                <a:spcPct val="120000"/>
              </a:lnSpc>
              <a:spcBef>
                <a:spcPts val="750"/>
              </a:spcBef>
              <a:buSzPts val="2800"/>
            </a:pPr>
            <a:r>
              <a:rPr lang="en-US" sz="1400" dirty="0"/>
              <a:t>The light bulb that is not lit is connected to Switch 3; </a:t>
            </a:r>
            <a:endParaRPr sz="14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5433076" y="4071097"/>
            <a:ext cx="914161" cy="461665"/>
          </a:xfrm>
          <a:prstGeom prst="rect">
            <a:avLst/>
          </a:prstGeom>
          <a:noFill/>
        </p:spPr>
        <p:txBody>
          <a:bodyPr wrap="none" rtlCol="0">
            <a:spAutoFit/>
          </a:bodyPr>
          <a:lstStyle/>
          <a:p>
            <a:r>
              <a:rPr lang="en-US" sz="2400" dirty="0"/>
              <a:t>Room</a:t>
            </a:r>
            <a:endParaRPr lang="en-SE" sz="2400" dirty="0"/>
          </a:p>
        </p:txBody>
      </p:sp>
    </p:spTree>
    <p:extLst>
      <p:ext uri="{BB962C8B-B14F-4D97-AF65-F5344CB8AC3E}">
        <p14:creationId xmlns:p14="http://schemas.microsoft.com/office/powerpoint/2010/main" val="90539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Tree>
    <p:extLst>
      <p:ext uri="{BB962C8B-B14F-4D97-AF65-F5344CB8AC3E}">
        <p14:creationId xmlns:p14="http://schemas.microsoft.com/office/powerpoint/2010/main" val="4281907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p>
          <a:p>
            <a:pPr lvl="1"/>
            <a:r>
              <a:rPr lang="en-US" altLang="zh-CN" dirty="0"/>
              <a:t>In real Meltdown attacks, attackers have to figure out a way to get the address, or they have to guess.</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cstate="print"/>
          <a:stretch>
            <a:fillRect/>
          </a:stretch>
        </p:blipFill>
        <p:spPr>
          <a:xfrm>
            <a:off x="539552" y="4437112"/>
            <a:ext cx="8246631" cy="1872208"/>
          </a:xfrm>
          <a:prstGeom prst="rect">
            <a:avLst/>
          </a:prstGeom>
        </p:spPr>
      </p:pic>
    </p:spTree>
    <p:extLst>
      <p:ext uri="{BB962C8B-B14F-4D97-AF65-F5344CB8AC3E}">
        <p14:creationId xmlns:p14="http://schemas.microsoft.com/office/powerpoint/2010/main" val="1358955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are 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74316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crashing, we want to print out a message “"Memory access violation!”</a:t>
            </a:r>
            <a:endParaRPr lang="en-US" dirty="0"/>
          </a:p>
          <a:p>
            <a:r>
              <a:rPr lang="en-US" dirty="0"/>
              <a:t>Listing 4: </a:t>
            </a:r>
            <a:r>
              <a:rPr lang="en-US" dirty="0" err="1"/>
              <a:t>ExceptionHandling.c</a:t>
            </a:r>
            <a:r>
              <a:rPr lang="en-US" dirty="0"/>
              <a:t>: Define our own signal handler to capture the exception raised by accessing kernel memory from user space. </a:t>
            </a:r>
            <a:endParaRPr lang="en-US" altLang="zh-CN" dirty="0"/>
          </a:p>
          <a:p>
            <a:r>
              <a:rPr lang="en-US" dirty="0"/>
              <a:t>(You do not need to understand this code).</a:t>
            </a:r>
            <a:endParaRPr lang="en-SE" dirty="0"/>
          </a:p>
        </p:txBody>
      </p:sp>
      <p:pic>
        <p:nvPicPr>
          <p:cNvPr id="6" name="Picture 5" descr="Screen Clipping">
            <a:extLst>
              <a:ext uri="{FF2B5EF4-FFF2-40B4-BE49-F238E27FC236}">
                <a16:creationId xmlns:a16="http://schemas.microsoft.com/office/drawing/2014/main" id="{66CDD21D-A99B-4159-AC59-745C0541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556792"/>
            <a:ext cx="5265306" cy="3528392"/>
          </a:xfrm>
          <a:prstGeom prst="rect">
            <a:avLst/>
          </a:prstGeom>
        </p:spPr>
      </p:pic>
    </p:spTree>
    <p:extLst>
      <p:ext uri="{BB962C8B-B14F-4D97-AF65-F5344CB8AC3E}">
        <p14:creationId xmlns:p14="http://schemas.microsoft.com/office/powerpoint/2010/main" val="1258702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Task 6: 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fontScale="85000" lnSpcReduction="10000"/>
          </a:bodyPr>
          <a:lstStyle/>
          <a:p>
            <a:r>
              <a:rPr lang="en-US" altLang="zh-CN" sz="2400" dirty="0"/>
              <a:t>Line 3 involves two operations at assembly code level: </a:t>
            </a:r>
          </a:p>
          <a:p>
            <a:pPr lvl="1"/>
            <a:r>
              <a:rPr lang="en-US" altLang="zh-CN" sz="2000" dirty="0"/>
              <a:t>3.A assign content of </a:t>
            </a:r>
            <a:r>
              <a:rPr lang="en-US" altLang="zh-CN" sz="2000" dirty="0" err="1"/>
              <a:t>kernel_adderess</a:t>
            </a:r>
            <a:r>
              <a:rPr lang="en-US" altLang="zh-CN" sz="2000" dirty="0"/>
              <a:t> to </a:t>
            </a:r>
            <a:r>
              <a:rPr lang="en-US" altLang="zh-CN" sz="2000" dirty="0" err="1"/>
              <a:t>kernel_data</a:t>
            </a:r>
            <a:endParaRPr lang="en-US" altLang="zh-CN" sz="2000" dirty="0"/>
          </a:p>
          <a:p>
            <a:pPr lvl="1"/>
            <a:r>
              <a:rPr lang="en-US" altLang="zh-CN" sz="2000" dirty="0"/>
              <a:t>3.B check the data access permission, and if permission check fails, roll back any instructions (e.g., instruction 4) executed after the check)</a:t>
            </a:r>
          </a:p>
          <a:p>
            <a:r>
              <a:rPr lang="en-US" altLang="zh-CN" sz="2400" dirty="0"/>
              <a:t>Line 4: Load </a:t>
            </a:r>
            <a:r>
              <a:rPr lang="en-US" altLang="zh-CN" sz="2400" dirty="0" err="1"/>
              <a:t>kernel_data</a:t>
            </a:r>
            <a:r>
              <a:rPr lang="en-US" altLang="zh-CN" sz="2400" dirty="0"/>
              <a:t> into cache and then into CPU register</a:t>
            </a:r>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2"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3"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427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6948264" y="908720"/>
              <a:ext cx="1895480" cy="2012307"/>
            </p14:xfrm>
          </p:contentPart>
        </mc:Choice>
        <mc:Fallback>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switch #7. The guard later finds out, and erases your memory and kicks you out. Once outside, you don’t remember the secret 7 since your memory has been erased, but you find that light 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a14="http://schemas.microsoft.com/office/drawing/2010/main"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20" y="3023478"/>
                <a:ext cx="8668263" cy="3901011"/>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value contained at </a:t>
                </a:r>
                <a:r>
                  <a:rPr lang="en-US" sz="1800" dirty="0" err="1"/>
                  <a:t>kernel_address</a:t>
                </a:r>
                <a:r>
                  <a:rPr lang="en-US" sz="1800" dirty="0"/>
                  <a:t> (*</a:t>
                </a:r>
                <a:r>
                  <a:rPr lang="en-US" sz="1800" dirty="0" err="1"/>
                  <a:t>kernel_address</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user process cannot access kernel memory, implemented by </a:t>
                </a:r>
                <a:r>
                  <a:rPr lang="en-US" altLang="zh-CN" sz="1800" dirty="0"/>
                  <a:t>access permission check</a:t>
                </a:r>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lvl="0">
                  <a:lnSpc>
                    <a:spcPct val="120000"/>
                  </a:lnSpc>
                </a:pPr>
                <a:r>
                  <a:rPr lang="en-US" sz="1800" dirty="0"/>
                  <a:t>Turning on the light switch that encodes the secret 7: bring element array[7*STEP] into the cache</a:t>
                </a:r>
              </a:p>
              <a:p>
                <a:pPr>
                  <a:lnSpc>
                    <a:spcPct val="120000"/>
                  </a:lnSpc>
                </a:pPr>
                <a:r>
                  <a:rPr lang="en-US" altLang="zh-CN" sz="1800" dirty="0"/>
                  <a:t>Race condition: if permission check (instruction 3B) finishes first and fails, you cannot even get into the restricted room, and attack fails; if instruction 3A,4 execute speculatively before permission check finishes, then you get lucky and enters the restricted room, but will be kicked out later after permission check finishes</a:t>
                </a:r>
              </a:p>
              <a:p>
                <a:pPr>
                  <a:lnSpc>
                    <a:spcPct val="120000"/>
                  </a:lnSpc>
                </a:pPr>
                <a:r>
                  <a:rPr lang="en-US" sz="1800" dirty="0"/>
                  <a:t>Security guard erases your memory: instructions 3A,4 are rolled back, so </a:t>
                </a:r>
                <a:r>
                  <a:rPr lang="en-US" sz="1800" dirty="0" err="1"/>
                  <a:t>kernel_data</a:t>
                </a:r>
                <a:r>
                  <a:rPr lang="en-US" sz="1800" dirty="0"/>
                  <a:t> no longer contains the secret *</a:t>
                </a:r>
                <a:r>
                  <a:rPr lang="en-US" sz="1800" dirty="0" err="1"/>
                  <a:t>kernel_address</a:t>
                </a:r>
                <a:r>
                  <a:rPr lang="en-US" sz="1800" dirty="0"/>
                  <a:t>, and number’s old value is restored.</a:t>
                </a:r>
              </a:p>
              <a:p>
                <a:pPr>
                  <a:lnSpc>
                    <a:spcPct val="120000"/>
                  </a:lnSpc>
                </a:pPr>
                <a:r>
                  <a:rPr lang="en-US" sz="1800" dirty="0"/>
                  <a:t>Light bulb #7 is on: the cache block containing array[7*STEP] is in the cache. You can find out which lightbulb is on by the reload operation, and the cache block containing array[7*STEP] will load faster than other blocks.</a:t>
                </a:r>
              </a:p>
            </p:txBody>
          </p:sp>
        </mc:Choice>
        <mc:Fallback>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51520" y="3023478"/>
                <a:ext cx="8668263" cy="3901011"/>
              </a:xfrm>
              <a:prstGeom prst="rect">
                <a:avLst/>
              </a:prstGeom>
              <a:blipFill>
                <a:blip r:embed="rId3"/>
                <a:stretch>
                  <a:fillRect l="-352" r="-492"/>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619B11C-AE38-4546-A054-C28E27F6258A}"/>
              </a:ext>
            </a:extLst>
          </p:cNvPr>
          <p:cNvGrpSpPr/>
          <p:nvPr/>
        </p:nvGrpSpPr>
        <p:grpSpPr>
          <a:xfrm>
            <a:off x="4280845" y="1106265"/>
            <a:ext cx="1853015" cy="1224798"/>
            <a:chOff x="8222123" y="2527298"/>
            <a:chExt cx="2470686" cy="1633064"/>
          </a:xfrm>
        </p:grpSpPr>
        <p:grpSp>
          <p:nvGrpSpPr>
            <p:cNvPr id="54" name="Group 53">
              <a:extLst>
                <a:ext uri="{FF2B5EF4-FFF2-40B4-BE49-F238E27FC236}">
                  <a16:creationId xmlns:a16="http://schemas.microsoft.com/office/drawing/2014/main" id="{34B0579B-AE9F-4D9A-8A55-907EA9910FBC}"/>
                </a:ext>
              </a:extLst>
            </p:cNvPr>
            <p:cNvGrpSpPr/>
            <p:nvPr/>
          </p:nvGrpSpPr>
          <p:grpSpPr>
            <a:xfrm>
              <a:off x="8222124" y="2527298"/>
              <a:ext cx="2470685" cy="816533"/>
              <a:chOff x="8222124" y="2527298"/>
              <a:chExt cx="2470685" cy="816533"/>
            </a:xfrm>
          </p:grpSpPr>
          <p:pic>
            <p:nvPicPr>
              <p:cNvPr id="61" name="Picture 60" descr="Screen Clipping">
                <a:extLst>
                  <a:ext uri="{FF2B5EF4-FFF2-40B4-BE49-F238E27FC236}">
                    <a16:creationId xmlns:a16="http://schemas.microsoft.com/office/drawing/2014/main" id="{EACE0403-546B-4542-A6E6-53E85331A1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62" name="Picture 61" descr="Screen Clipping">
                <a:extLst>
                  <a:ext uri="{FF2B5EF4-FFF2-40B4-BE49-F238E27FC236}">
                    <a16:creationId xmlns:a16="http://schemas.microsoft.com/office/drawing/2014/main" id="{B73AA2FD-09F1-4BD2-ABA4-9F398DB2A2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63" name="Picture 62" descr="Screen Clipping">
                <a:extLst>
                  <a:ext uri="{FF2B5EF4-FFF2-40B4-BE49-F238E27FC236}">
                    <a16:creationId xmlns:a16="http://schemas.microsoft.com/office/drawing/2014/main" id="{F52AF90E-D316-48B9-B651-CD6AB3E88C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4" name="Picture 63" descr="Screen Clipping">
                <a:extLst>
                  <a:ext uri="{FF2B5EF4-FFF2-40B4-BE49-F238E27FC236}">
                    <a16:creationId xmlns:a16="http://schemas.microsoft.com/office/drawing/2014/main" id="{A0FD7C73-725A-40A0-9969-3F7D81CFE6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5" name="Picture 64" descr="Screen Clipping">
                <a:extLst>
                  <a:ext uri="{FF2B5EF4-FFF2-40B4-BE49-F238E27FC236}">
                    <a16:creationId xmlns:a16="http://schemas.microsoft.com/office/drawing/2014/main" id="{F9696735-A911-4AD1-8110-54E09D4359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55" name="Group 54">
              <a:extLst>
                <a:ext uri="{FF2B5EF4-FFF2-40B4-BE49-F238E27FC236}">
                  <a16:creationId xmlns:a16="http://schemas.microsoft.com/office/drawing/2014/main" id="{D22B0F13-9AA0-43FB-BC00-27D242275A09}"/>
                </a:ext>
              </a:extLst>
            </p:cNvPr>
            <p:cNvGrpSpPr/>
            <p:nvPr/>
          </p:nvGrpSpPr>
          <p:grpSpPr>
            <a:xfrm>
              <a:off x="8222123" y="3343829"/>
              <a:ext cx="2470685" cy="816533"/>
              <a:chOff x="8222124" y="2527298"/>
              <a:chExt cx="2470685" cy="816533"/>
            </a:xfrm>
          </p:grpSpPr>
          <p:pic>
            <p:nvPicPr>
              <p:cNvPr id="56" name="Picture 55" descr="Screen Clipping">
                <a:extLst>
                  <a:ext uri="{FF2B5EF4-FFF2-40B4-BE49-F238E27FC236}">
                    <a16:creationId xmlns:a16="http://schemas.microsoft.com/office/drawing/2014/main" id="{FDBE8BFC-5401-435E-89A3-A9E894F8A5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57" name="Picture 56" descr="Screen Clipping">
                <a:extLst>
                  <a:ext uri="{FF2B5EF4-FFF2-40B4-BE49-F238E27FC236}">
                    <a16:creationId xmlns:a16="http://schemas.microsoft.com/office/drawing/2014/main" id="{655FA78D-566A-40E6-951C-634FD06277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58" name="Picture 57" descr="Screen Clipping">
                <a:extLst>
                  <a:ext uri="{FF2B5EF4-FFF2-40B4-BE49-F238E27FC236}">
                    <a16:creationId xmlns:a16="http://schemas.microsoft.com/office/drawing/2014/main" id="{C33475D3-D202-4AA6-8522-E57570F767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59" name="Picture 58" descr="Screen Clipping">
                <a:extLst>
                  <a:ext uri="{FF2B5EF4-FFF2-40B4-BE49-F238E27FC236}">
                    <a16:creationId xmlns:a16="http://schemas.microsoft.com/office/drawing/2014/main" id="{12A3DF8C-D91C-492D-805C-481872D8AF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0" name="Picture 59" descr="Screen Clipping">
                <a:extLst>
                  <a:ext uri="{FF2B5EF4-FFF2-40B4-BE49-F238E27FC236}">
                    <a16:creationId xmlns:a16="http://schemas.microsoft.com/office/drawing/2014/main" id="{D4E2A41F-F0DB-466F-9022-F332881869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spTree>
    <p:extLst>
      <p:ext uri="{BB962C8B-B14F-4D97-AF65-F5344CB8AC3E}">
        <p14:creationId xmlns:p14="http://schemas.microsoft.com/office/powerpoint/2010/main" val="3524652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27405" y="3997191"/>
            <a:ext cx="2160240" cy="990410"/>
          </a:xfrm>
          <a:prstGeom prst="wedgeRectCallout">
            <a:avLst>
              <a:gd name="adj1" fmla="val -52564"/>
              <a:gd name="adj2" fmla="val 5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1957853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fontScale="90000"/>
          </a:bodyPr>
          <a:lstStyle/>
          <a:p>
            <a:r>
              <a:rPr lang="en-US" altLang="zh-CN" dirty="0"/>
              <a:t>Task 7: The Basic Meltdown Attack Task. 7.1: A Naive Approach</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 * 4096 + DELTA], we access array[</a:t>
            </a:r>
            <a:r>
              <a:rPr lang="en-US" altLang="zh-CN" dirty="0" err="1"/>
              <a:t>kernel_data</a:t>
            </a:r>
            <a:r>
              <a:rPr lang="en-US" altLang="zh-CN" dirty="0"/>
              <a:t> * 4096 + DELTA]</a:t>
            </a:r>
          </a:p>
          <a:p>
            <a:r>
              <a:rPr lang="en-US" altLang="zh-CN" dirty="0"/>
              <a:t>Using the FLUSH+RELOAD technique, we check the access time of array[</a:t>
            </a:r>
            <a:r>
              <a:rPr lang="en-US" altLang="zh-CN" dirty="0" err="1"/>
              <a:t>i</a:t>
            </a:r>
            <a:r>
              <a:rPr lang="en-US" altLang="zh-CN" dirty="0"/>
              <a:t>*4096 + DELTA] for </a:t>
            </a:r>
            <a:r>
              <a:rPr lang="en-US" altLang="zh-CN" dirty="0" err="1"/>
              <a:t>i</a:t>
            </a:r>
            <a:r>
              <a:rPr lang="en-US" altLang="zh-CN" dirty="0"/>
              <a:t> = 0, . . ., 255. </a:t>
            </a:r>
          </a:p>
          <a:p>
            <a:r>
              <a:rPr lang="en-US" altLang="zh-CN" dirty="0"/>
              <a:t>If we find out that only array[k*4096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42826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normAutofit/>
          </a:bodyPr>
          <a:lstStyle/>
          <a:p>
            <a:r>
              <a:rPr lang="en-US" sz="3600" dirty="0"/>
              <a:t>Memory Hierarchy</a:t>
            </a:r>
          </a:p>
        </p:txBody>
      </p:sp>
      <p:sp>
        <p:nvSpPr>
          <p:cNvPr id="1426436" name="Rectangle 4"/>
          <p:cNvSpPr>
            <a:spLocks noChangeArrowheads="1"/>
          </p:cNvSpPr>
          <p:nvPr/>
        </p:nvSpPr>
        <p:spPr bwMode="auto">
          <a:xfrm>
            <a:off x="5220072" y="1700808"/>
            <a:ext cx="3923928" cy="4237700"/>
          </a:xfrm>
          <a:prstGeom prst="rect">
            <a:avLst/>
          </a:prstGeom>
          <a:noFill/>
          <a:ln w="25400">
            <a:noFill/>
            <a:miter lim="800000"/>
            <a:headEnd/>
            <a:tailEnd/>
          </a:ln>
          <a:effectLst/>
        </p:spPr>
        <p:txBody>
          <a:bodyPr wrap="square" lIns="67866" tIns="33338" rIns="67866" bIns="33338">
            <a:prstTxWarp prst="textNoShape">
              <a:avLst/>
            </a:prstTxWarp>
            <a:spAutoFit/>
          </a:bodyPr>
          <a:lstStyle/>
          <a:p>
            <a:pPr defTabSz="685800" eaLnBrk="0" fontAlgn="base" hangingPunct="0">
              <a:spcBef>
                <a:spcPct val="0"/>
              </a:spcBef>
              <a:spcAft>
                <a:spcPct val="0"/>
              </a:spcAft>
              <a:buFontTx/>
              <a:buChar char="•"/>
            </a:pPr>
            <a:r>
              <a:rPr lang="en-US" sz="2000" dirty="0">
                <a:solidFill>
                  <a:srgbClr val="000000"/>
                </a:solidFill>
                <a:latin typeface="Calibri"/>
                <a:cs typeface="Calibri"/>
              </a:rPr>
              <a:t> Capacity:  </a:t>
            </a:r>
            <a:r>
              <a:rPr lang="en-US" altLang="zh-CN" sz="2000" dirty="0">
                <a:solidFill>
                  <a:srgbClr val="000000"/>
                </a:solidFill>
                <a:latin typeface="Calibri"/>
                <a:cs typeface="Calibri"/>
              </a:rPr>
              <a:t>cache (typically on-chip) </a:t>
            </a:r>
            <a:r>
              <a:rPr lang="en-US" sz="2000" dirty="0">
                <a:solidFill>
                  <a:srgbClr val="000000"/>
                </a:solidFill>
                <a:latin typeface="Calibri"/>
                <a:cs typeface="Calibri"/>
              </a:rPr>
              <a:t>&lt;&lt; memory (off-chip)</a:t>
            </a:r>
          </a:p>
          <a:p>
            <a:pPr defTabSz="685800" eaLnBrk="0" fontAlgn="base" hangingPunct="0">
              <a:spcBef>
                <a:spcPct val="0"/>
              </a:spcBef>
              <a:spcAft>
                <a:spcPct val="0"/>
              </a:spcAft>
              <a:buFontTx/>
              <a:buChar char="•"/>
            </a:pPr>
            <a:r>
              <a:rPr lang="en-US" sz="2000" dirty="0">
                <a:solidFill>
                  <a:srgbClr val="000000"/>
                </a:solidFill>
                <a:latin typeface="Calibri"/>
                <a:cs typeface="Calibri"/>
              </a:rPr>
              <a:t> Latency:   cache </a:t>
            </a:r>
            <a:r>
              <a:rPr lang="en-US" altLang="zh-CN" sz="2000" dirty="0">
                <a:solidFill>
                  <a:srgbClr val="000000"/>
                </a:solidFill>
                <a:latin typeface="Calibri"/>
                <a:cs typeface="Calibri"/>
              </a:rPr>
              <a:t>(typically on-chip) </a:t>
            </a:r>
            <a:r>
              <a:rPr lang="en-US" sz="2000" dirty="0">
                <a:solidFill>
                  <a:srgbClr val="000000"/>
                </a:solidFill>
                <a:latin typeface="Calibri"/>
                <a:cs typeface="Calibri"/>
              </a:rPr>
              <a:t>&lt;&lt; memory (off-chip)</a:t>
            </a:r>
          </a:p>
          <a:p>
            <a:pPr lvl="1" defTabSz="685800" eaLnBrk="0" fontAlgn="base" hangingPunct="0">
              <a:spcBef>
                <a:spcPct val="0"/>
              </a:spcBef>
              <a:spcAft>
                <a:spcPct val="0"/>
              </a:spcAft>
            </a:pPr>
            <a:endParaRPr lang="en-US" sz="1100" dirty="0">
              <a:solidFill>
                <a:srgbClr val="000000"/>
              </a:solidFill>
              <a:latin typeface="Verdana" charset="0"/>
            </a:endParaRPr>
          </a:p>
          <a:p>
            <a:pPr defTabSz="685800" eaLnBrk="0" fontAlgn="base" hangingPunct="0">
              <a:spcBef>
                <a:spcPct val="0"/>
              </a:spcBef>
              <a:spcAft>
                <a:spcPct val="0"/>
              </a:spcAft>
            </a:pPr>
            <a:r>
              <a:rPr lang="en-US" sz="2000" dirty="0">
                <a:solidFill>
                  <a:srgbClr val="000000"/>
                </a:solidFill>
                <a:latin typeface="Calibri"/>
                <a:cs typeface="Calibri"/>
              </a:rPr>
              <a:t>On a data access:</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Î</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hit </a:t>
            </a:r>
            <a:r>
              <a:rPr lang="en-US" sz="2000" dirty="0">
                <a:solidFill>
                  <a:srgbClr val="56127A"/>
                </a:solidFill>
                <a:latin typeface="Symbol" charset="2"/>
              </a:rPr>
              <a:t> </a:t>
            </a:r>
            <a:r>
              <a:rPr lang="en-US" sz="2000" dirty="0">
                <a:solidFill>
                  <a:srgbClr val="56127A"/>
                </a:solidFill>
                <a:latin typeface="Calibri"/>
                <a:cs typeface="Calibri"/>
              </a:rPr>
              <a:t>low latency access (SRAM)</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Ï</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miss </a:t>
            </a:r>
            <a:r>
              <a:rPr lang="en-US" sz="2000" dirty="0">
                <a:solidFill>
                  <a:srgbClr val="56127A"/>
                </a:solidFill>
                <a:latin typeface="Symbol" charset="2"/>
              </a:rPr>
              <a:t> </a:t>
            </a:r>
            <a:r>
              <a:rPr lang="en-US" sz="2000" dirty="0">
                <a:solidFill>
                  <a:srgbClr val="56127A"/>
                </a:solidFill>
                <a:latin typeface="Calibri"/>
                <a:cs typeface="Calibri"/>
              </a:rPr>
              <a:t>high latency access (DRAM)</a:t>
            </a:r>
          </a:p>
          <a:p>
            <a:pPr marL="0" lvl="1" defTabSz="685800" eaLnBrk="0" fontAlgn="base" hangingPunct="0">
              <a:spcBef>
                <a:spcPct val="0"/>
              </a:spcBef>
              <a:spcAft>
                <a:spcPct val="0"/>
              </a:spcAft>
            </a:pPr>
            <a:r>
              <a:rPr lang="en-US" altLang="zh-CN" sz="2000" dirty="0">
                <a:solidFill>
                  <a:srgbClr val="000000"/>
                </a:solidFill>
                <a:latin typeface="Calibri"/>
                <a:cs typeface="Calibri"/>
              </a:rPr>
              <a:t>Goal: </a:t>
            </a:r>
            <a:r>
              <a:rPr lang="en-US" sz="2000" dirty="0">
                <a:solidFill>
                  <a:srgbClr val="000000"/>
                </a:solidFill>
                <a:latin typeface="Calibri"/>
                <a:cs typeface="Calibri"/>
              </a:rPr>
              <a:t>create the illusion of accessing as much memory as is available in the slow memory at the speed of the fast cache</a:t>
            </a:r>
          </a:p>
        </p:txBody>
      </p:sp>
      <p:pic>
        <p:nvPicPr>
          <p:cNvPr id="1026" name="Picture 2">
            <a:extLst>
              <a:ext uri="{FF2B5EF4-FFF2-40B4-BE49-F238E27FC236}">
                <a16:creationId xmlns:a16="http://schemas.microsoft.com/office/drawing/2014/main" id="{30A6D297-A71F-49CA-A816-F96E1DF27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80" y="1052736"/>
            <a:ext cx="5000625"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590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Tree>
    <p:extLst>
      <p:ext uri="{BB962C8B-B14F-4D97-AF65-F5344CB8AC3E}">
        <p14:creationId xmlns:p14="http://schemas.microsoft.com/office/powerpoint/2010/main" val="1214302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991600" cy="1952225"/>
          </a:xfrm>
        </p:spPr>
        <p:txBody>
          <a:bodyPr>
            <a:normAutofit fontScale="62500" lnSpcReduction="20000"/>
          </a:bodyPr>
          <a:lstStyle/>
          <a:p>
            <a:r>
              <a:rPr lang="en-US" altLang="zh-CN" dirty="0"/>
              <a:t>To maximize chance of success, </a:t>
            </a:r>
            <a:r>
              <a:rPr lang="en-US" altLang="zh-CN" dirty="0" err="1"/>
              <a:t>Meltdown_asm</a:t>
            </a:r>
            <a:r>
              <a:rPr lang="en-US" altLang="zh-CN" dirty="0"/>
              <a:t>() runs a useless computation loop for 400 times, in order to occupy the CPU’s Arithmetic Logic Units (ALUs) to</a:t>
            </a:r>
            <a:r>
              <a:rPr lang="zh-CN" altLang="en-US" dirty="0"/>
              <a:t> </a:t>
            </a:r>
            <a:r>
              <a:rPr lang="en-US" altLang="zh-CN" dirty="0"/>
              <a:t>delay execution of Permission check, making it more likely to execute *after* instruction 4</a:t>
            </a:r>
          </a:p>
          <a:p>
            <a:r>
              <a:rPr lang="en-US" altLang="zh-CN" dirty="0"/>
              <a:t>“Useless computation” will cause delay to “Permission check” (3B), since they are both computation instructions; but not to (4), since (4) is a memory instruction, so they can execute concurrently</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4" y="2357428"/>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Accessing kernel data (3A)</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Inst. that brings kernel data into cache (4)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23525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883847"/>
            <a:ext cx="8839200" cy="5425473"/>
          </a:xfrm>
        </p:spPr>
        <p:txBody>
          <a:bodyPr>
            <a:normAutofit fontScale="92500" lnSpcReduction="10000"/>
          </a:bodyPr>
          <a:lstStyle/>
          <a:p>
            <a:r>
              <a:rPr lang="en-US" altLang="zh-CN" dirty="0"/>
              <a:t>The actual timing measurements may be noisy due to cache prefetching, OS scheduling, interrupts and other interference effects, making it difficult to set the proper value of CACHE_HIT_THRESHOLD that works always</a:t>
            </a:r>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endParaRPr lang="zh-CN" altLang="en-US" dirty="0"/>
          </a:p>
        </p:txBody>
      </p:sp>
    </p:spTree>
    <p:extLst>
      <p:ext uri="{BB962C8B-B14F-4D97-AF65-F5344CB8AC3E}">
        <p14:creationId xmlns:p14="http://schemas.microsoft.com/office/powerpoint/2010/main" val="4096523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Tree>
    <p:extLst>
      <p:ext uri="{BB962C8B-B14F-4D97-AF65-F5344CB8AC3E}">
        <p14:creationId xmlns:p14="http://schemas.microsoft.com/office/powerpoint/2010/main" val="3961605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35</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36</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2AD97-BA6A-48B1-9BA6-A51357050C62}"/>
              </a:ext>
            </a:extLst>
          </p:cNvPr>
          <p:cNvSpPr>
            <a:spLocks noGrp="1"/>
          </p:cNvSpPr>
          <p:nvPr>
            <p:ph type="title"/>
          </p:nvPr>
        </p:nvSpPr>
        <p:spPr/>
        <p:txBody>
          <a:bodyPr>
            <a:normAutofit fontScale="90000"/>
          </a:bodyPr>
          <a:lstStyle/>
          <a:p>
            <a:r>
              <a:rPr lang="en-US" altLang="zh-CN" dirty="0"/>
              <a:t>Out-of-Order Execution (or Speculative Execution)</a:t>
            </a:r>
            <a:endParaRPr lang="zh-CN" altLang="en-US" dirty="0"/>
          </a:p>
        </p:txBody>
      </p:sp>
      <p:sp>
        <p:nvSpPr>
          <p:cNvPr id="66" name="Shape 120">
            <a:extLst>
              <a:ext uri="{FF2B5EF4-FFF2-40B4-BE49-F238E27FC236}">
                <a16:creationId xmlns:a16="http://schemas.microsoft.com/office/drawing/2014/main" id="{88437335-7C70-4C93-BB36-694AF2BB8D52}"/>
              </a:ext>
            </a:extLst>
          </p:cNvPr>
          <p:cNvSpPr txBox="1"/>
          <p:nvPr/>
        </p:nvSpPr>
        <p:spPr>
          <a:xfrm>
            <a:off x="4724375" y="3173057"/>
            <a:ext cx="3538244"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Predict branch direction</a:t>
            </a:r>
            <a:endParaRPr b="1" dirty="0"/>
          </a:p>
        </p:txBody>
      </p:sp>
      <p:sp>
        <p:nvSpPr>
          <p:cNvPr id="72" name="Shape 126">
            <a:extLst>
              <a:ext uri="{FF2B5EF4-FFF2-40B4-BE49-F238E27FC236}">
                <a16:creationId xmlns:a16="http://schemas.microsoft.com/office/drawing/2014/main" id="{99905592-7B53-4693-8E34-545D05055470}"/>
              </a:ext>
            </a:extLst>
          </p:cNvPr>
          <p:cNvSpPr txBox="1"/>
          <p:nvPr/>
        </p:nvSpPr>
        <p:spPr>
          <a:xfrm>
            <a:off x="568609" y="1981225"/>
            <a:ext cx="7290732"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dirty="0"/>
              <a:t>Go Faster: Pipelining, branch prediction, &amp; instruction speculation</a:t>
            </a:r>
            <a:endParaRPr sz="2000" dirty="0"/>
          </a:p>
        </p:txBody>
      </p:sp>
      <p:grpSp>
        <p:nvGrpSpPr>
          <p:cNvPr id="73" name="Shape 127">
            <a:extLst>
              <a:ext uri="{FF2B5EF4-FFF2-40B4-BE49-F238E27FC236}">
                <a16:creationId xmlns:a16="http://schemas.microsoft.com/office/drawing/2014/main" id="{59DCD304-12A8-4EBF-A911-72DE1479D029}"/>
              </a:ext>
            </a:extLst>
          </p:cNvPr>
          <p:cNvGrpSpPr/>
          <p:nvPr/>
        </p:nvGrpSpPr>
        <p:grpSpPr>
          <a:xfrm>
            <a:off x="541025" y="2590825"/>
            <a:ext cx="3192875" cy="381000"/>
            <a:chOff x="541025" y="2743225"/>
            <a:chExt cx="3192875" cy="381000"/>
          </a:xfrm>
        </p:grpSpPr>
        <p:sp>
          <p:nvSpPr>
            <p:cNvPr id="74" name="Shape 128">
              <a:extLst>
                <a:ext uri="{FF2B5EF4-FFF2-40B4-BE49-F238E27FC236}">
                  <a16:creationId xmlns:a16="http://schemas.microsoft.com/office/drawing/2014/main" id="{9F32C225-1498-4CFF-82CE-5014CE55509C}"/>
                </a:ext>
              </a:extLst>
            </p:cNvPr>
            <p:cNvSpPr txBox="1"/>
            <p:nvPr/>
          </p:nvSpPr>
          <p:spPr>
            <a:xfrm>
              <a:off x="541025" y="27432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grpSp>
          <p:nvGrpSpPr>
            <p:cNvPr id="75" name="Shape 129">
              <a:extLst>
                <a:ext uri="{FF2B5EF4-FFF2-40B4-BE49-F238E27FC236}">
                  <a16:creationId xmlns:a16="http://schemas.microsoft.com/office/drawing/2014/main" id="{9128B204-C5EB-4EB1-A3AB-EFCD1659B237}"/>
                </a:ext>
              </a:extLst>
            </p:cNvPr>
            <p:cNvGrpSpPr/>
            <p:nvPr/>
          </p:nvGrpSpPr>
          <p:grpSpPr>
            <a:xfrm>
              <a:off x="1554475" y="2842250"/>
              <a:ext cx="2179425" cy="183000"/>
              <a:chOff x="1554475" y="2842250"/>
              <a:chExt cx="2179425" cy="183000"/>
            </a:xfrm>
          </p:grpSpPr>
          <p:sp>
            <p:nvSpPr>
              <p:cNvPr id="76" name="Shape 130">
                <a:extLst>
                  <a:ext uri="{FF2B5EF4-FFF2-40B4-BE49-F238E27FC236}">
                    <a16:creationId xmlns:a16="http://schemas.microsoft.com/office/drawing/2014/main" id="{55973888-6BB6-494A-9E55-3915AF314161}"/>
                  </a:ext>
                </a:extLst>
              </p:cNvPr>
              <p:cNvSpPr/>
              <p:nvPr/>
            </p:nvSpPr>
            <p:spPr>
              <a:xfrm>
                <a:off x="15544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131">
                <a:extLst>
                  <a:ext uri="{FF2B5EF4-FFF2-40B4-BE49-F238E27FC236}">
                    <a16:creationId xmlns:a16="http://schemas.microsoft.com/office/drawing/2014/main" id="{1D587AA0-F515-4A56-A983-A83EED71B04A}"/>
                  </a:ext>
                </a:extLst>
              </p:cNvPr>
              <p:cNvSpPr/>
              <p:nvPr/>
            </p:nvSpPr>
            <p:spPr>
              <a:xfrm>
                <a:off x="20116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132">
                <a:extLst>
                  <a:ext uri="{FF2B5EF4-FFF2-40B4-BE49-F238E27FC236}">
                    <a16:creationId xmlns:a16="http://schemas.microsoft.com/office/drawing/2014/main" id="{96799926-E78F-4190-915D-02C62D61EA20}"/>
                  </a:ext>
                </a:extLst>
              </p:cNvPr>
              <p:cNvSpPr/>
              <p:nvPr/>
            </p:nvSpPr>
            <p:spPr>
              <a:xfrm>
                <a:off x="246125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133">
                <a:extLst>
                  <a:ext uri="{FF2B5EF4-FFF2-40B4-BE49-F238E27FC236}">
                    <a16:creationId xmlns:a16="http://schemas.microsoft.com/office/drawing/2014/main" id="{BAFDA1AB-8046-43B6-82F8-8DE2F6520DFE}"/>
                  </a:ext>
                </a:extLst>
              </p:cNvPr>
              <p:cNvSpPr/>
              <p:nvPr/>
            </p:nvSpPr>
            <p:spPr>
              <a:xfrm>
                <a:off x="291082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134">
                <a:extLst>
                  <a:ext uri="{FF2B5EF4-FFF2-40B4-BE49-F238E27FC236}">
                    <a16:creationId xmlns:a16="http://schemas.microsoft.com/office/drawing/2014/main" id="{90395391-3AC8-4723-B22C-80074890EAF4}"/>
                  </a:ext>
                </a:extLst>
              </p:cNvPr>
              <p:cNvSpPr/>
              <p:nvPr/>
            </p:nvSpPr>
            <p:spPr>
              <a:xfrm>
                <a:off x="336040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1" name="Shape 135">
            <a:extLst>
              <a:ext uri="{FF2B5EF4-FFF2-40B4-BE49-F238E27FC236}">
                <a16:creationId xmlns:a16="http://schemas.microsoft.com/office/drawing/2014/main" id="{603E40C6-B2CA-4535-B7A1-078241E90A6B}"/>
              </a:ext>
            </a:extLst>
          </p:cNvPr>
          <p:cNvGrpSpPr/>
          <p:nvPr/>
        </p:nvGrpSpPr>
        <p:grpSpPr>
          <a:xfrm>
            <a:off x="541025" y="2895625"/>
            <a:ext cx="3650075" cy="381000"/>
            <a:chOff x="541025" y="3048025"/>
            <a:chExt cx="3650075" cy="381000"/>
          </a:xfrm>
        </p:grpSpPr>
        <p:sp>
          <p:nvSpPr>
            <p:cNvPr id="82" name="Shape 136">
              <a:extLst>
                <a:ext uri="{FF2B5EF4-FFF2-40B4-BE49-F238E27FC236}">
                  <a16:creationId xmlns:a16="http://schemas.microsoft.com/office/drawing/2014/main" id="{1EE284E9-986B-47A2-8823-4FB8E4F20A05}"/>
                </a:ext>
              </a:extLst>
            </p:cNvPr>
            <p:cNvSpPr txBox="1"/>
            <p:nvPr/>
          </p:nvSpPr>
          <p:spPr>
            <a:xfrm>
              <a:off x="541025" y="30480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grpSp>
          <p:nvGrpSpPr>
            <p:cNvPr id="83" name="Shape 137">
              <a:extLst>
                <a:ext uri="{FF2B5EF4-FFF2-40B4-BE49-F238E27FC236}">
                  <a16:creationId xmlns:a16="http://schemas.microsoft.com/office/drawing/2014/main" id="{6323B49E-C4E6-43E0-AAF9-69A78A24A8EF}"/>
                </a:ext>
              </a:extLst>
            </p:cNvPr>
            <p:cNvGrpSpPr/>
            <p:nvPr/>
          </p:nvGrpSpPr>
          <p:grpSpPr>
            <a:xfrm>
              <a:off x="2011675" y="3147050"/>
              <a:ext cx="2179425" cy="183000"/>
              <a:chOff x="2011675" y="3147050"/>
              <a:chExt cx="2179425" cy="183000"/>
            </a:xfrm>
          </p:grpSpPr>
          <p:sp>
            <p:nvSpPr>
              <p:cNvPr id="84" name="Shape 138">
                <a:extLst>
                  <a:ext uri="{FF2B5EF4-FFF2-40B4-BE49-F238E27FC236}">
                    <a16:creationId xmlns:a16="http://schemas.microsoft.com/office/drawing/2014/main" id="{5A83CE5A-E67B-4E9B-9507-481554338F64}"/>
                  </a:ext>
                </a:extLst>
              </p:cNvPr>
              <p:cNvSpPr/>
              <p:nvPr/>
            </p:nvSpPr>
            <p:spPr>
              <a:xfrm>
                <a:off x="20116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139">
                <a:extLst>
                  <a:ext uri="{FF2B5EF4-FFF2-40B4-BE49-F238E27FC236}">
                    <a16:creationId xmlns:a16="http://schemas.microsoft.com/office/drawing/2014/main" id="{2494F502-4F2D-4380-88A8-349B0DF42671}"/>
                  </a:ext>
                </a:extLst>
              </p:cNvPr>
              <p:cNvSpPr/>
              <p:nvPr/>
            </p:nvSpPr>
            <p:spPr>
              <a:xfrm>
                <a:off x="24688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140">
                <a:extLst>
                  <a:ext uri="{FF2B5EF4-FFF2-40B4-BE49-F238E27FC236}">
                    <a16:creationId xmlns:a16="http://schemas.microsoft.com/office/drawing/2014/main" id="{B778D312-F755-4B9C-911C-4B145301A0BE}"/>
                  </a:ext>
                </a:extLst>
              </p:cNvPr>
              <p:cNvSpPr/>
              <p:nvPr/>
            </p:nvSpPr>
            <p:spPr>
              <a:xfrm>
                <a:off x="291845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141">
                <a:extLst>
                  <a:ext uri="{FF2B5EF4-FFF2-40B4-BE49-F238E27FC236}">
                    <a16:creationId xmlns:a16="http://schemas.microsoft.com/office/drawing/2014/main" id="{5BBD5DC9-C6EF-4D92-80ED-19F20615F9A7}"/>
                  </a:ext>
                </a:extLst>
              </p:cNvPr>
              <p:cNvSpPr/>
              <p:nvPr/>
            </p:nvSpPr>
            <p:spPr>
              <a:xfrm>
                <a:off x="336802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142">
                <a:extLst>
                  <a:ext uri="{FF2B5EF4-FFF2-40B4-BE49-F238E27FC236}">
                    <a16:creationId xmlns:a16="http://schemas.microsoft.com/office/drawing/2014/main" id="{76FB4D15-8634-43DD-B1C7-559B8DE58FD1}"/>
                  </a:ext>
                </a:extLst>
              </p:cNvPr>
              <p:cNvSpPr/>
              <p:nvPr/>
            </p:nvSpPr>
            <p:spPr>
              <a:xfrm>
                <a:off x="381760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9" name="Shape 143">
            <a:extLst>
              <a:ext uri="{FF2B5EF4-FFF2-40B4-BE49-F238E27FC236}">
                <a16:creationId xmlns:a16="http://schemas.microsoft.com/office/drawing/2014/main" id="{20CBC93D-088C-4AFF-8FC3-6F7ECCA4D561}"/>
              </a:ext>
            </a:extLst>
          </p:cNvPr>
          <p:cNvGrpSpPr/>
          <p:nvPr/>
        </p:nvGrpSpPr>
        <p:grpSpPr>
          <a:xfrm>
            <a:off x="541025" y="3200425"/>
            <a:ext cx="4107275" cy="381000"/>
            <a:chOff x="541025" y="3352825"/>
            <a:chExt cx="4107275" cy="381000"/>
          </a:xfrm>
        </p:grpSpPr>
        <p:sp>
          <p:nvSpPr>
            <p:cNvPr id="90" name="Shape 144">
              <a:extLst>
                <a:ext uri="{FF2B5EF4-FFF2-40B4-BE49-F238E27FC236}">
                  <a16:creationId xmlns:a16="http://schemas.microsoft.com/office/drawing/2014/main" id="{D2E622FE-9BE3-49A9-A17A-9959B3621AA4}"/>
                </a:ext>
              </a:extLst>
            </p:cNvPr>
            <p:cNvSpPr txBox="1"/>
            <p:nvPr/>
          </p:nvSpPr>
          <p:spPr>
            <a:xfrm>
              <a:off x="541025" y="3352825"/>
              <a:ext cx="101345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branch</a:t>
              </a:r>
              <a:r>
                <a:rPr lang="en" dirty="0"/>
                <a:t> </a:t>
              </a:r>
              <a:endParaRPr dirty="0"/>
            </a:p>
          </p:txBody>
        </p:sp>
        <p:grpSp>
          <p:nvGrpSpPr>
            <p:cNvPr id="91" name="Shape 145">
              <a:extLst>
                <a:ext uri="{FF2B5EF4-FFF2-40B4-BE49-F238E27FC236}">
                  <a16:creationId xmlns:a16="http://schemas.microsoft.com/office/drawing/2014/main" id="{C89CB0D0-314E-4F81-BBBC-3BA59ADFBE62}"/>
                </a:ext>
              </a:extLst>
            </p:cNvPr>
            <p:cNvGrpSpPr/>
            <p:nvPr/>
          </p:nvGrpSpPr>
          <p:grpSpPr>
            <a:xfrm>
              <a:off x="2468875" y="3451850"/>
              <a:ext cx="2179425" cy="183000"/>
              <a:chOff x="2468875" y="3451850"/>
              <a:chExt cx="2179425" cy="183000"/>
            </a:xfrm>
          </p:grpSpPr>
          <p:sp>
            <p:nvSpPr>
              <p:cNvPr id="92" name="Shape 146">
                <a:extLst>
                  <a:ext uri="{FF2B5EF4-FFF2-40B4-BE49-F238E27FC236}">
                    <a16:creationId xmlns:a16="http://schemas.microsoft.com/office/drawing/2014/main" id="{52961446-893F-4F29-BFFE-1E9D78DFD482}"/>
                  </a:ext>
                </a:extLst>
              </p:cNvPr>
              <p:cNvSpPr/>
              <p:nvPr/>
            </p:nvSpPr>
            <p:spPr>
              <a:xfrm>
                <a:off x="24688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147">
                <a:extLst>
                  <a:ext uri="{FF2B5EF4-FFF2-40B4-BE49-F238E27FC236}">
                    <a16:creationId xmlns:a16="http://schemas.microsoft.com/office/drawing/2014/main" id="{71AC1DEC-4E12-48CE-BF78-8F7A7F5C14C0}"/>
                  </a:ext>
                </a:extLst>
              </p:cNvPr>
              <p:cNvSpPr/>
              <p:nvPr/>
            </p:nvSpPr>
            <p:spPr>
              <a:xfrm>
                <a:off x="29260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148">
                <a:extLst>
                  <a:ext uri="{FF2B5EF4-FFF2-40B4-BE49-F238E27FC236}">
                    <a16:creationId xmlns:a16="http://schemas.microsoft.com/office/drawing/2014/main" id="{50B76E2B-412A-4392-9DC5-51FE5688B957}"/>
                  </a:ext>
                </a:extLst>
              </p:cNvPr>
              <p:cNvSpPr/>
              <p:nvPr/>
            </p:nvSpPr>
            <p:spPr>
              <a:xfrm>
                <a:off x="337565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149">
                <a:extLst>
                  <a:ext uri="{FF2B5EF4-FFF2-40B4-BE49-F238E27FC236}">
                    <a16:creationId xmlns:a16="http://schemas.microsoft.com/office/drawing/2014/main" id="{4C1452EA-2F96-4379-B41A-4E87541CB53A}"/>
                  </a:ext>
                </a:extLst>
              </p:cNvPr>
              <p:cNvSpPr/>
              <p:nvPr/>
            </p:nvSpPr>
            <p:spPr>
              <a:xfrm>
                <a:off x="382522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150">
                <a:extLst>
                  <a:ext uri="{FF2B5EF4-FFF2-40B4-BE49-F238E27FC236}">
                    <a16:creationId xmlns:a16="http://schemas.microsoft.com/office/drawing/2014/main" id="{24857A4B-44E8-4EDA-B0EA-4F7A98262451}"/>
                  </a:ext>
                </a:extLst>
              </p:cNvPr>
              <p:cNvSpPr/>
              <p:nvPr/>
            </p:nvSpPr>
            <p:spPr>
              <a:xfrm>
                <a:off x="427480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97" name="Shape 151">
            <a:extLst>
              <a:ext uri="{FF2B5EF4-FFF2-40B4-BE49-F238E27FC236}">
                <a16:creationId xmlns:a16="http://schemas.microsoft.com/office/drawing/2014/main" id="{6EE4047F-C2C4-4FB4-B528-D3C3F758A920}"/>
              </a:ext>
            </a:extLst>
          </p:cNvPr>
          <p:cNvGrpSpPr/>
          <p:nvPr/>
        </p:nvGrpSpPr>
        <p:grpSpPr>
          <a:xfrm>
            <a:off x="541025" y="3505225"/>
            <a:ext cx="7695321" cy="408100"/>
            <a:chOff x="541025" y="3657625"/>
            <a:chExt cx="7695321" cy="408100"/>
          </a:xfrm>
        </p:grpSpPr>
        <p:sp>
          <p:nvSpPr>
            <p:cNvPr id="98" name="Shape 152">
              <a:extLst>
                <a:ext uri="{FF2B5EF4-FFF2-40B4-BE49-F238E27FC236}">
                  <a16:creationId xmlns:a16="http://schemas.microsoft.com/office/drawing/2014/main" id="{7021DA83-CC1F-4BF3-AD85-99FB8A83435A}"/>
                </a:ext>
              </a:extLst>
            </p:cNvPr>
            <p:cNvSpPr txBox="1"/>
            <p:nvPr/>
          </p:nvSpPr>
          <p:spPr>
            <a:xfrm>
              <a:off x="541025" y="3657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and</a:t>
              </a:r>
              <a:endParaRPr/>
            </a:p>
          </p:txBody>
        </p:sp>
        <p:sp>
          <p:nvSpPr>
            <p:cNvPr id="99" name="Shape 153">
              <a:extLst>
                <a:ext uri="{FF2B5EF4-FFF2-40B4-BE49-F238E27FC236}">
                  <a16:creationId xmlns:a16="http://schemas.microsoft.com/office/drawing/2014/main" id="{385DD2D6-2BA8-4715-8999-04898D21AF4B}"/>
                </a:ext>
              </a:extLst>
            </p:cNvPr>
            <p:cNvSpPr/>
            <p:nvPr/>
          </p:nvSpPr>
          <p:spPr>
            <a:xfrm>
              <a:off x="29260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54">
              <a:extLst>
                <a:ext uri="{FF2B5EF4-FFF2-40B4-BE49-F238E27FC236}">
                  <a16:creationId xmlns:a16="http://schemas.microsoft.com/office/drawing/2014/main" id="{3BE04606-049D-4729-A38C-088D50A1332C}"/>
                </a:ext>
              </a:extLst>
            </p:cNvPr>
            <p:cNvSpPr/>
            <p:nvPr/>
          </p:nvSpPr>
          <p:spPr>
            <a:xfrm>
              <a:off x="33832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55">
              <a:extLst>
                <a:ext uri="{FF2B5EF4-FFF2-40B4-BE49-F238E27FC236}">
                  <a16:creationId xmlns:a16="http://schemas.microsoft.com/office/drawing/2014/main" id="{4529CB0D-8560-4F86-BFA1-5BFDB05A8CEF}"/>
                </a:ext>
              </a:extLst>
            </p:cNvPr>
            <p:cNvSpPr/>
            <p:nvPr/>
          </p:nvSpPr>
          <p:spPr>
            <a:xfrm>
              <a:off x="383285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56">
              <a:extLst>
                <a:ext uri="{FF2B5EF4-FFF2-40B4-BE49-F238E27FC236}">
                  <a16:creationId xmlns:a16="http://schemas.microsoft.com/office/drawing/2014/main" id="{57DF4B41-D183-4485-89FD-0CC7CB68EDEE}"/>
                </a:ext>
              </a:extLst>
            </p:cNvPr>
            <p:cNvSpPr/>
            <p:nvPr/>
          </p:nvSpPr>
          <p:spPr>
            <a:xfrm>
              <a:off x="428242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57">
              <a:extLst>
                <a:ext uri="{FF2B5EF4-FFF2-40B4-BE49-F238E27FC236}">
                  <a16:creationId xmlns:a16="http://schemas.microsoft.com/office/drawing/2014/main" id="{1085E4FA-8F29-4967-98C9-3A6794C33373}"/>
                </a:ext>
              </a:extLst>
            </p:cNvPr>
            <p:cNvSpPr/>
            <p:nvPr/>
          </p:nvSpPr>
          <p:spPr>
            <a:xfrm>
              <a:off x="473200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58">
              <a:extLst>
                <a:ext uri="{FF2B5EF4-FFF2-40B4-BE49-F238E27FC236}">
                  <a16:creationId xmlns:a16="http://schemas.microsoft.com/office/drawing/2014/main" id="{227A2E8C-3873-44C7-B3B3-DA9B16D597AD}"/>
                </a:ext>
              </a:extLst>
            </p:cNvPr>
            <p:cNvSpPr txBox="1"/>
            <p:nvPr/>
          </p:nvSpPr>
          <p:spPr>
            <a:xfrm>
              <a:off x="5818277" y="3684725"/>
              <a:ext cx="2418069"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Speculate!</a:t>
              </a:r>
              <a:endParaRPr dirty="0"/>
            </a:p>
          </p:txBody>
        </p:sp>
      </p:grpSp>
      <p:grpSp>
        <p:nvGrpSpPr>
          <p:cNvPr id="105" name="Shape 159">
            <a:extLst>
              <a:ext uri="{FF2B5EF4-FFF2-40B4-BE49-F238E27FC236}">
                <a16:creationId xmlns:a16="http://schemas.microsoft.com/office/drawing/2014/main" id="{999285F8-1C14-4B66-850B-62362520261D}"/>
              </a:ext>
            </a:extLst>
          </p:cNvPr>
          <p:cNvGrpSpPr/>
          <p:nvPr/>
        </p:nvGrpSpPr>
        <p:grpSpPr>
          <a:xfrm>
            <a:off x="541024" y="3810025"/>
            <a:ext cx="7802826" cy="381000"/>
            <a:chOff x="541024" y="3962425"/>
            <a:chExt cx="7802826" cy="381000"/>
          </a:xfrm>
        </p:grpSpPr>
        <p:sp>
          <p:nvSpPr>
            <p:cNvPr id="106" name="Shape 160">
              <a:extLst>
                <a:ext uri="{FF2B5EF4-FFF2-40B4-BE49-F238E27FC236}">
                  <a16:creationId xmlns:a16="http://schemas.microsoft.com/office/drawing/2014/main" id="{E5800C36-CBE4-44ED-B0CB-6A67B0B44922}"/>
                </a:ext>
              </a:extLst>
            </p:cNvPr>
            <p:cNvSpPr txBox="1"/>
            <p:nvPr/>
          </p:nvSpPr>
          <p:spPr>
            <a:xfrm>
              <a:off x="541024" y="3962425"/>
              <a:ext cx="921975"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store</a:t>
              </a:r>
              <a:endParaRPr dirty="0"/>
            </a:p>
          </p:txBody>
        </p:sp>
        <p:sp>
          <p:nvSpPr>
            <p:cNvPr id="107" name="Shape 161">
              <a:extLst>
                <a:ext uri="{FF2B5EF4-FFF2-40B4-BE49-F238E27FC236}">
                  <a16:creationId xmlns:a16="http://schemas.microsoft.com/office/drawing/2014/main" id="{91C04080-1BFE-4E2C-B6C4-62B4D1BA7018}"/>
                </a:ext>
              </a:extLst>
            </p:cNvPr>
            <p:cNvSpPr/>
            <p:nvPr/>
          </p:nvSpPr>
          <p:spPr>
            <a:xfrm>
              <a:off x="33604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62">
              <a:extLst>
                <a:ext uri="{FF2B5EF4-FFF2-40B4-BE49-F238E27FC236}">
                  <a16:creationId xmlns:a16="http://schemas.microsoft.com/office/drawing/2014/main" id="{99FAD540-D196-4011-8095-918E62B6E74F}"/>
                </a:ext>
              </a:extLst>
            </p:cNvPr>
            <p:cNvSpPr/>
            <p:nvPr/>
          </p:nvSpPr>
          <p:spPr>
            <a:xfrm>
              <a:off x="384047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63">
              <a:extLst>
                <a:ext uri="{FF2B5EF4-FFF2-40B4-BE49-F238E27FC236}">
                  <a16:creationId xmlns:a16="http://schemas.microsoft.com/office/drawing/2014/main" id="{6363A77D-F4DF-4ED8-A28F-02C1AB82163C}"/>
                </a:ext>
              </a:extLst>
            </p:cNvPr>
            <p:cNvSpPr/>
            <p:nvPr/>
          </p:nvSpPr>
          <p:spPr>
            <a:xfrm>
              <a:off x="429005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64">
              <a:extLst>
                <a:ext uri="{FF2B5EF4-FFF2-40B4-BE49-F238E27FC236}">
                  <a16:creationId xmlns:a16="http://schemas.microsoft.com/office/drawing/2014/main" id="{299D4CFC-E7D2-4030-A78A-6473E26994AA}"/>
                </a:ext>
              </a:extLst>
            </p:cNvPr>
            <p:cNvSpPr/>
            <p:nvPr/>
          </p:nvSpPr>
          <p:spPr>
            <a:xfrm>
              <a:off x="473962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65">
              <a:extLst>
                <a:ext uri="{FF2B5EF4-FFF2-40B4-BE49-F238E27FC236}">
                  <a16:creationId xmlns:a16="http://schemas.microsoft.com/office/drawing/2014/main" id="{A6A631E7-EEA6-4973-82B5-3C2B4BC897E0}"/>
                </a:ext>
              </a:extLst>
            </p:cNvPr>
            <p:cNvSpPr/>
            <p:nvPr/>
          </p:nvSpPr>
          <p:spPr>
            <a:xfrm>
              <a:off x="51892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66">
              <a:extLst>
                <a:ext uri="{FF2B5EF4-FFF2-40B4-BE49-F238E27FC236}">
                  <a16:creationId xmlns:a16="http://schemas.microsoft.com/office/drawing/2014/main" id="{01A724DA-8BF2-46FD-B0D5-E1C28921DBDC}"/>
                </a:ext>
              </a:extLst>
            </p:cNvPr>
            <p:cNvSpPr txBox="1"/>
            <p:nvPr/>
          </p:nvSpPr>
          <p:spPr>
            <a:xfrm>
              <a:off x="5844550" y="39624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 more!</a:t>
              </a:r>
              <a:endParaRPr/>
            </a:p>
          </p:txBody>
        </p:sp>
      </p:grpSp>
      <p:sp>
        <p:nvSpPr>
          <p:cNvPr id="114" name="Shape 168">
            <a:extLst>
              <a:ext uri="{FF2B5EF4-FFF2-40B4-BE49-F238E27FC236}">
                <a16:creationId xmlns:a16="http://schemas.microsoft.com/office/drawing/2014/main" id="{0DC65A87-7739-4D37-8F53-A2903F155BB7}"/>
              </a:ext>
            </a:extLst>
          </p:cNvPr>
          <p:cNvSpPr txBox="1"/>
          <p:nvPr/>
        </p:nvSpPr>
        <p:spPr>
          <a:xfrm>
            <a:off x="419100" y="4204575"/>
            <a:ext cx="7871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Speculation correct: Commit </a:t>
            </a:r>
            <a:r>
              <a:rPr lang="en" dirty="0">
                <a:solidFill>
                  <a:srgbClr val="0000FF"/>
                </a:solidFill>
              </a:rPr>
              <a:t>architectural</a:t>
            </a:r>
            <a:r>
              <a:rPr lang="en" dirty="0">
                <a:solidFill>
                  <a:schemeClr val="dk1"/>
                </a:solidFill>
              </a:rPr>
              <a:t> changes of </a:t>
            </a:r>
            <a:r>
              <a:rPr lang="en" b="1" dirty="0">
                <a:solidFill>
                  <a:schemeClr val="dk1"/>
                </a:solidFill>
                <a:latin typeface="Courier New"/>
                <a:ea typeface="Courier New"/>
                <a:cs typeface="Courier New"/>
                <a:sym typeface="Courier New"/>
              </a:rPr>
              <a:t>and</a:t>
            </a:r>
            <a:r>
              <a:rPr lang="en" b="1" dirty="0">
                <a:solidFill>
                  <a:schemeClr val="dk1"/>
                </a:solidFill>
              </a:rPr>
              <a:t> </a:t>
            </a:r>
            <a:r>
              <a:rPr lang="en" dirty="0">
                <a:solidFill>
                  <a:schemeClr val="dk1"/>
                </a:solidFill>
              </a:rPr>
              <a:t>(</a:t>
            </a:r>
            <a:r>
              <a:rPr lang="en" dirty="0">
                <a:solidFill>
                  <a:srgbClr val="0000FF"/>
                </a:solidFill>
              </a:rPr>
              <a:t>register</a:t>
            </a:r>
            <a:r>
              <a:rPr lang="en" dirty="0">
                <a:solidFill>
                  <a:schemeClr val="dk1"/>
                </a:solidFill>
              </a:rPr>
              <a:t>) &amp; </a:t>
            </a:r>
            <a:r>
              <a:rPr lang="en" b="1" dirty="0">
                <a:solidFill>
                  <a:schemeClr val="dk1"/>
                </a:solidFill>
                <a:latin typeface="Courier New"/>
                <a:ea typeface="Courier New"/>
                <a:cs typeface="Courier New"/>
                <a:sym typeface="Courier New"/>
              </a:rPr>
              <a:t>store</a:t>
            </a:r>
            <a:r>
              <a:rPr lang="en" dirty="0">
                <a:solidFill>
                  <a:schemeClr val="dk1"/>
                </a:solidFill>
              </a:rPr>
              <a:t> (</a:t>
            </a:r>
            <a:r>
              <a:rPr lang="en" dirty="0">
                <a:solidFill>
                  <a:srgbClr val="0000FF"/>
                </a:solidFill>
              </a:rPr>
              <a:t>memory</a:t>
            </a:r>
            <a:r>
              <a:rPr lang="en" dirty="0">
                <a:solidFill>
                  <a:schemeClr val="dk1"/>
                </a:solidFill>
              </a:rPr>
              <a:t>) instructions</a:t>
            </a:r>
            <a:endParaRPr dirty="0"/>
          </a:p>
        </p:txBody>
      </p:sp>
      <p:sp>
        <p:nvSpPr>
          <p:cNvPr id="115" name="Shape 169">
            <a:extLst>
              <a:ext uri="{FF2B5EF4-FFF2-40B4-BE49-F238E27FC236}">
                <a16:creationId xmlns:a16="http://schemas.microsoft.com/office/drawing/2014/main" id="{84DF825F-6ADC-4899-8CE3-4D5149432D0C}"/>
              </a:ext>
            </a:extLst>
          </p:cNvPr>
          <p:cNvSpPr txBox="1"/>
          <p:nvPr/>
        </p:nvSpPr>
        <p:spPr>
          <a:xfrm>
            <a:off x="419100" y="4926700"/>
            <a:ext cx="84582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Mis-speculate: Abort </a:t>
            </a:r>
            <a:r>
              <a:rPr lang="en" dirty="0">
                <a:solidFill>
                  <a:srgbClr val="0000FF"/>
                </a:solidFill>
              </a:rPr>
              <a:t>architectural</a:t>
            </a:r>
            <a:r>
              <a:rPr lang="en" dirty="0"/>
              <a:t> changes (</a:t>
            </a:r>
            <a:r>
              <a:rPr lang="en" dirty="0">
                <a:solidFill>
                  <a:srgbClr val="0000FF"/>
                </a:solidFill>
              </a:rPr>
              <a:t>registers, memory</a:t>
            </a:r>
            <a:r>
              <a:rPr lang="en" dirty="0"/>
              <a:t>); go in other branch direction   </a:t>
            </a:r>
            <a:endParaRPr dirty="0"/>
          </a:p>
        </p:txBody>
      </p:sp>
    </p:spTree>
    <p:extLst>
      <p:ext uri="{BB962C8B-B14F-4D97-AF65-F5344CB8AC3E}">
        <p14:creationId xmlns:p14="http://schemas.microsoft.com/office/powerpoint/2010/main" val="37002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10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1A46-E917-40ED-B829-660C641F0B1F}"/>
              </a:ext>
            </a:extLst>
          </p:cNvPr>
          <p:cNvSpPr>
            <a:spLocks noGrp="1"/>
          </p:cNvSpPr>
          <p:nvPr>
            <p:ph type="title"/>
          </p:nvPr>
        </p:nvSpPr>
        <p:spPr/>
        <p:txBody>
          <a:bodyPr/>
          <a:lstStyle/>
          <a:p>
            <a:r>
              <a:rPr lang="en-US" dirty="0" err="1"/>
              <a:t>Spectre</a:t>
            </a:r>
            <a:r>
              <a:rPr lang="en-US" dirty="0"/>
              <a:t> Attack with Probing Array </a:t>
            </a:r>
            <a:endParaRPr lang="en-SE" dirty="0"/>
          </a:p>
        </p:txBody>
      </p:sp>
      <p:sp>
        <p:nvSpPr>
          <p:cNvPr id="3" name="Content Placeholder 2">
            <a:extLst>
              <a:ext uri="{FF2B5EF4-FFF2-40B4-BE49-F238E27FC236}">
                <a16:creationId xmlns:a16="http://schemas.microsoft.com/office/drawing/2014/main" id="{2C4FAFDB-30C1-4239-8AEC-EE901A7ACD31}"/>
              </a:ext>
            </a:extLst>
          </p:cNvPr>
          <p:cNvSpPr>
            <a:spLocks noGrp="1"/>
          </p:cNvSpPr>
          <p:nvPr>
            <p:ph idx="1"/>
          </p:nvPr>
        </p:nvSpPr>
        <p:spPr/>
        <p:txBody>
          <a:bodyPr/>
          <a:lstStyle/>
          <a:p>
            <a:endParaRPr lang="en-SE" dirty="0"/>
          </a:p>
        </p:txBody>
      </p:sp>
      <p:pic>
        <p:nvPicPr>
          <p:cNvPr id="4" name="Picture 3">
            <a:extLst>
              <a:ext uri="{FF2B5EF4-FFF2-40B4-BE49-F238E27FC236}">
                <a16:creationId xmlns:a16="http://schemas.microsoft.com/office/drawing/2014/main" id="{3833046E-3BEB-44E1-91BF-E6185023A21C}"/>
              </a:ext>
            </a:extLst>
          </p:cNvPr>
          <p:cNvPicPr>
            <a:picLocks noChangeAspect="1"/>
          </p:cNvPicPr>
          <p:nvPr/>
        </p:nvPicPr>
        <p:blipFill>
          <a:blip r:embed="rId2"/>
          <a:stretch>
            <a:fillRect/>
          </a:stretch>
        </p:blipFill>
        <p:spPr>
          <a:xfrm>
            <a:off x="2699792" y="981312"/>
            <a:ext cx="4536504" cy="2681370"/>
          </a:xfrm>
          <a:prstGeom prst="rect">
            <a:avLst/>
          </a:prstGeom>
        </p:spPr>
      </p:pic>
      <p:pic>
        <p:nvPicPr>
          <p:cNvPr id="5" name="Picture 4" descr="Screen Clipping">
            <a:extLst>
              <a:ext uri="{FF2B5EF4-FFF2-40B4-BE49-F238E27FC236}">
                <a16:creationId xmlns:a16="http://schemas.microsoft.com/office/drawing/2014/main" id="{C67F38DA-8139-49E3-A33B-89EDEDA42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108" y="3705915"/>
            <a:ext cx="4213703" cy="1642186"/>
          </a:xfrm>
          <a:prstGeom prst="rect">
            <a:avLst/>
          </a:prstGeom>
        </p:spPr>
      </p:pic>
      <p:sp>
        <p:nvSpPr>
          <p:cNvPr id="6" name="Rectangle 5">
            <a:extLst>
              <a:ext uri="{FF2B5EF4-FFF2-40B4-BE49-F238E27FC236}">
                <a16:creationId xmlns:a16="http://schemas.microsoft.com/office/drawing/2014/main" id="{F1C63E16-C414-47BF-BB2A-E2066791ADB6}"/>
              </a:ext>
            </a:extLst>
          </p:cNvPr>
          <p:cNvSpPr/>
          <p:nvPr/>
        </p:nvSpPr>
        <p:spPr>
          <a:xfrm>
            <a:off x="2388582" y="5554100"/>
            <a:ext cx="1548631"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7" name="Rectangle 6">
            <a:extLst>
              <a:ext uri="{FF2B5EF4-FFF2-40B4-BE49-F238E27FC236}">
                <a16:creationId xmlns:a16="http://schemas.microsoft.com/office/drawing/2014/main" id="{CD228230-C529-4D9E-BC78-027346E68059}"/>
              </a:ext>
            </a:extLst>
          </p:cNvPr>
          <p:cNvSpPr/>
          <p:nvPr/>
        </p:nvSpPr>
        <p:spPr>
          <a:xfrm>
            <a:off x="6802042" y="5572140"/>
            <a:ext cx="1683676"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8" name="Rectangle 7">
            <a:extLst>
              <a:ext uri="{FF2B5EF4-FFF2-40B4-BE49-F238E27FC236}">
                <a16:creationId xmlns:a16="http://schemas.microsoft.com/office/drawing/2014/main" id="{1F89BF10-B91A-423C-8D66-6C82455F8006}"/>
              </a:ext>
            </a:extLst>
          </p:cNvPr>
          <p:cNvSpPr/>
          <p:nvPr/>
        </p:nvSpPr>
        <p:spPr>
          <a:xfrm>
            <a:off x="4652141" y="5572140"/>
            <a:ext cx="1436815"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9" name="TextBox 8">
            <a:extLst>
              <a:ext uri="{FF2B5EF4-FFF2-40B4-BE49-F238E27FC236}">
                <a16:creationId xmlns:a16="http://schemas.microsoft.com/office/drawing/2014/main" id="{B441ADA0-4EA8-4601-AA4C-834EEA11E818}"/>
              </a:ext>
            </a:extLst>
          </p:cNvPr>
          <p:cNvSpPr txBox="1"/>
          <p:nvPr/>
        </p:nvSpPr>
        <p:spPr>
          <a:xfrm>
            <a:off x="5048356" y="3729781"/>
            <a:ext cx="805620" cy="646331"/>
          </a:xfrm>
          <a:prstGeom prst="rect">
            <a:avLst/>
          </a:prstGeom>
          <a:noFill/>
        </p:spPr>
        <p:txBody>
          <a:bodyPr wrap="square" rtlCol="0">
            <a:spAutoFit/>
          </a:bodyPr>
          <a:lstStyle/>
          <a:p>
            <a:r>
              <a:rPr lang="en-US" sz="1800" dirty="0"/>
              <a:t>size is 10</a:t>
            </a:r>
          </a:p>
        </p:txBody>
      </p:sp>
      <p:cxnSp>
        <p:nvCxnSpPr>
          <p:cNvPr id="10" name="Straight Connector 9">
            <a:extLst>
              <a:ext uri="{FF2B5EF4-FFF2-40B4-BE49-F238E27FC236}">
                <a16:creationId xmlns:a16="http://schemas.microsoft.com/office/drawing/2014/main" id="{2AE476E6-8A61-45CC-A804-367B2651389D}"/>
              </a:ext>
            </a:extLst>
          </p:cNvPr>
          <p:cNvCxnSpPr>
            <a:cxnSpLocks/>
          </p:cNvCxnSpPr>
          <p:nvPr/>
        </p:nvCxnSpPr>
        <p:spPr>
          <a:xfrm flipH="1">
            <a:off x="3321787" y="3949741"/>
            <a:ext cx="1533525" cy="295275"/>
          </a:xfrm>
          <a:prstGeom prst="line">
            <a:avLst/>
          </a:prstGeom>
          <a:ln w="28575">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11" name="Right Arrow 12">
            <a:extLst>
              <a:ext uri="{FF2B5EF4-FFF2-40B4-BE49-F238E27FC236}">
                <a16:creationId xmlns:a16="http://schemas.microsoft.com/office/drawing/2014/main" id="{318735B3-5BD8-4A23-BFBF-03B4FC9AFC76}"/>
              </a:ext>
            </a:extLst>
          </p:cNvPr>
          <p:cNvSpPr/>
          <p:nvPr/>
        </p:nvSpPr>
        <p:spPr>
          <a:xfrm>
            <a:off x="4091387" y="5937439"/>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3">
            <a:extLst>
              <a:ext uri="{FF2B5EF4-FFF2-40B4-BE49-F238E27FC236}">
                <a16:creationId xmlns:a16="http://schemas.microsoft.com/office/drawing/2014/main" id="{BB7AFB97-450E-4813-BDFE-E5E5A30CC880}"/>
              </a:ext>
            </a:extLst>
          </p:cNvPr>
          <p:cNvSpPr/>
          <p:nvPr/>
        </p:nvSpPr>
        <p:spPr>
          <a:xfrm>
            <a:off x="6252422" y="5932780"/>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1175FF-B887-46BA-9F32-AA38F40ADA9A}"/>
              </a:ext>
            </a:extLst>
          </p:cNvPr>
          <p:cNvSpPr/>
          <p:nvPr/>
        </p:nvSpPr>
        <p:spPr>
          <a:xfrm>
            <a:off x="327424" y="5577147"/>
            <a:ext cx="1527865"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Training</a:t>
            </a:r>
          </a:p>
          <a:p>
            <a:pPr algn="ctr"/>
            <a:r>
              <a:rPr lang="en-US" sz="2000" dirty="0">
                <a:solidFill>
                  <a:schemeClr val="bg1"/>
                </a:solidFill>
              </a:rPr>
              <a:t>Train CPU to go to the true branch</a:t>
            </a:r>
          </a:p>
        </p:txBody>
      </p:sp>
      <p:sp>
        <p:nvSpPr>
          <p:cNvPr id="14" name="Right Arrow 22">
            <a:extLst>
              <a:ext uri="{FF2B5EF4-FFF2-40B4-BE49-F238E27FC236}">
                <a16:creationId xmlns:a16="http://schemas.microsoft.com/office/drawing/2014/main" id="{BE3E3BF2-F965-4B76-A98B-FB845545FED8}"/>
              </a:ext>
            </a:extLst>
          </p:cNvPr>
          <p:cNvSpPr/>
          <p:nvPr/>
        </p:nvSpPr>
        <p:spPr>
          <a:xfrm>
            <a:off x="1936189" y="5955827"/>
            <a:ext cx="323004"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4689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err="1"/>
              <a:t>Spectre</a:t>
            </a:r>
            <a:r>
              <a:rPr lang="en-US" altLang="zh-CN" dirty="0"/>
              <a:t>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lnSpcReduction="10000"/>
          </a:bodyPr>
          <a:lstStyle/>
          <a:p>
            <a:r>
              <a:rPr lang="en-US" altLang="zh-CN" dirty="0"/>
              <a:t>Tasks 1 and 2: Side Channel Attacks via CPU Caches (same as Meltdown attack and can be omitted)</a:t>
            </a:r>
          </a:p>
          <a:p>
            <a:pPr lvl="1"/>
            <a:r>
              <a:rPr lang="en-US" altLang="zh-CN" dirty="0"/>
              <a:t>Task 1: Reading from Cache versus from Memory</a:t>
            </a:r>
          </a:p>
          <a:p>
            <a:pPr lvl="1"/>
            <a:r>
              <a:rPr lang="en-US" altLang="zh-CN" dirty="0"/>
              <a:t>Task 2: Using Cache as a Side Channel</a:t>
            </a:r>
          </a:p>
          <a:p>
            <a:r>
              <a:rPr lang="en-US" altLang="zh-CN" dirty="0"/>
              <a:t>Task 3: Out-of-Order Execution and Branch Prediction</a:t>
            </a:r>
          </a:p>
          <a:p>
            <a:r>
              <a:rPr lang="en-US" altLang="zh-CN" dirty="0"/>
              <a:t>Task 4: The </a:t>
            </a:r>
            <a:r>
              <a:rPr lang="en-US" altLang="zh-CN" dirty="0" err="1"/>
              <a:t>Spectre</a:t>
            </a:r>
            <a:r>
              <a:rPr lang="en-US" altLang="zh-CN" dirty="0"/>
              <a:t> Attack</a:t>
            </a:r>
          </a:p>
          <a:p>
            <a:r>
              <a:rPr lang="en-US" altLang="zh-CN" dirty="0"/>
              <a:t>Task 5: Improve the Attack Accuracy</a:t>
            </a:r>
          </a:p>
          <a:p>
            <a:r>
              <a:rPr lang="en-US" altLang="zh-CN" dirty="0"/>
              <a:t>Task 6: Steal the Entire Secret String</a:t>
            </a:r>
          </a:p>
        </p:txBody>
      </p:sp>
    </p:spTree>
    <p:extLst>
      <p:ext uri="{BB962C8B-B14F-4D97-AF65-F5344CB8AC3E}">
        <p14:creationId xmlns:p14="http://schemas.microsoft.com/office/powerpoint/2010/main" val="86482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a:t>How is the Hierarchy Managed?</a:t>
            </a:r>
          </a:p>
        </p:txBody>
      </p:sp>
      <p:sp>
        <p:nvSpPr>
          <p:cNvPr id="1515523" name="Rectangle 3"/>
          <p:cNvSpPr>
            <a:spLocks noGrp="1" noChangeArrowheads="1"/>
          </p:cNvSpPr>
          <p:nvPr>
            <p:ph type="body" idx="1"/>
          </p:nvPr>
        </p:nvSpPr>
        <p:spPr/>
        <p:txBody>
          <a:bodyPr>
            <a:normAutofit/>
          </a:bodyPr>
          <a:lstStyle/>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the operating system (virtual memory)</a:t>
            </a:r>
          </a:p>
          <a:p>
            <a:pPr lvl="1"/>
            <a:r>
              <a:rPr lang="en-US" dirty="0"/>
              <a:t>By the programmer (files)</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Task 3: 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is in memory (not in cache)</a:t>
            </a:r>
          </a:p>
          <a:p>
            <a:pPr lvl="1"/>
            <a:r>
              <a:rPr lang="en-US" altLang="zh-CN" dirty="0"/>
              <a:t>The CPU branch predictor predicts direction of each branch, and the predicted branch, (x &lt; size) is true, may be executed speculatively before condition is checked</a:t>
            </a:r>
          </a:p>
          <a:p>
            <a:pPr lvl="1"/>
            <a:r>
              <a:rPr lang="en-US" altLang="zh-CN" dirty="0"/>
              <a:t>When x is read from memory, and it  turns out (x &lt; size) is false, then branch prediction was wrong, the 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8092" y="2099106"/>
            <a:ext cx="4536504" cy="2681370"/>
          </a:xfrm>
          <a:prstGeom prst="rect">
            <a:avLst/>
          </a:prstGeom>
        </p:spPr>
      </p:pic>
      <p:pic>
        <p:nvPicPr>
          <p:cNvPr id="21" name="Picture 20">
            <a:extLst>
              <a:ext uri="{FF2B5EF4-FFF2-40B4-BE49-F238E27FC236}">
                <a16:creationId xmlns:a16="http://schemas.microsoft.com/office/drawing/2014/main" id="{CD4B5E20-651C-46C5-8403-A7A1BDAC7CE9}"/>
              </a:ext>
            </a:extLst>
          </p:cNvPr>
          <p:cNvPicPr>
            <a:picLocks noChangeAspect="1"/>
          </p:cNvPicPr>
          <p:nvPr/>
        </p:nvPicPr>
        <p:blipFill>
          <a:blip r:embed="rId4"/>
          <a:stretch>
            <a:fillRect/>
          </a:stretch>
        </p:blipFill>
        <p:spPr>
          <a:xfrm>
            <a:off x="251520" y="5517232"/>
            <a:ext cx="4019738" cy="936104"/>
          </a:xfrm>
          <a:prstGeom prst="rect">
            <a:avLst/>
          </a:prstGeom>
        </p:spPr>
      </p:pic>
      <p:sp>
        <p:nvSpPr>
          <p:cNvPr id="22" name="TextBox 21">
            <a:extLst>
              <a:ext uri="{FF2B5EF4-FFF2-40B4-BE49-F238E27FC236}">
                <a16:creationId xmlns:a16="http://schemas.microsoft.com/office/drawing/2014/main" id="{695C7654-DEAD-4DD9-80EA-774E808A8209}"/>
              </a:ext>
            </a:extLst>
          </p:cNvPr>
          <p:cNvSpPr txBox="1"/>
          <p:nvPr/>
        </p:nvSpPr>
        <p:spPr>
          <a:xfrm>
            <a:off x="182022" y="5183990"/>
            <a:ext cx="3782189" cy="369332"/>
          </a:xfrm>
          <a:prstGeom prst="rect">
            <a:avLst/>
          </a:prstGeom>
          <a:noFill/>
        </p:spPr>
        <p:txBody>
          <a:bodyPr wrap="none" rtlCol="0">
            <a:spAutoFit/>
          </a:bodyPr>
          <a:lstStyle/>
          <a:p>
            <a:r>
              <a:rPr lang="en-US" dirty="0"/>
              <a:t>Left branch executes function victim():</a:t>
            </a:r>
            <a:endParaRPr lang="en-SE" dirty="0"/>
          </a:p>
        </p:txBody>
      </p:sp>
    </p:spTree>
    <p:extLst>
      <p:ext uri="{BB962C8B-B14F-4D97-AF65-F5344CB8AC3E}">
        <p14:creationId xmlns:p14="http://schemas.microsoft.com/office/powerpoint/2010/main" val="3697030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trains the branch predictor to expect the next if-condition to be “true”. </a:t>
            </a:r>
          </a:p>
          <a:p>
            <a:r>
              <a:rPr lang="en-US" altLang="zh-CN" dirty="0"/>
              <a:t>We pass a larger value (97) to the victim() function (Line 5). This value is larger than size, so Line 2 should not be executed; but the branch predictor makes the prediction of “true”, so Line 2 will be executed speculatively.</a:t>
            </a:r>
          </a:p>
          <a:p>
            <a:r>
              <a:rPr lang="en-US" altLang="zh-CN" dirty="0"/>
              <a:t>We flush the variable “size” from the cache, in order to make the check “if (x &lt; size)” slow due to memory 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Tree>
    <p:extLst>
      <p:ext uri="{BB962C8B-B14F-4D97-AF65-F5344CB8AC3E}">
        <p14:creationId xmlns:p14="http://schemas.microsoft.com/office/powerpoint/2010/main" val="4187412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4712931" y="854097"/>
            <a:ext cx="4284645" cy="3655308"/>
          </a:xfrm>
        </p:spPr>
        <p:txBody>
          <a:bodyPr>
            <a:normAutofit fontScale="85000" lnSpcReduction="10000"/>
          </a:bodyPr>
          <a:lstStyle/>
          <a:p>
            <a:r>
              <a:rPr lang="en-US" altLang="zh-CN" dirty="0"/>
              <a:t>True-branch will never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182170" y="1183195"/>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152400" y="4285666"/>
            <a:ext cx="4795466" cy="2419934"/>
          </a:xfrm>
          <a:prstGeom prst="rect">
            <a:avLst/>
          </a:prstGeom>
        </p:spPr>
      </p:pic>
      <p:pic>
        <p:nvPicPr>
          <p:cNvPr id="6" name="Picture 5">
            <a:extLst>
              <a:ext uri="{FF2B5EF4-FFF2-40B4-BE49-F238E27FC236}">
                <a16:creationId xmlns:a16="http://schemas.microsoft.com/office/drawing/2014/main" id="{7C5FAC08-E547-46FF-8DDF-59B572E509B0}"/>
              </a:ext>
            </a:extLst>
          </p:cNvPr>
          <p:cNvPicPr>
            <a:picLocks noChangeAspect="1"/>
          </p:cNvPicPr>
          <p:nvPr/>
        </p:nvPicPr>
        <p:blipFill>
          <a:blip r:embed="rId4"/>
          <a:stretch>
            <a:fillRect/>
          </a:stretch>
        </p:blipFill>
        <p:spPr>
          <a:xfrm>
            <a:off x="7409458" y="4724983"/>
            <a:ext cx="1734541" cy="2133017"/>
          </a:xfrm>
          <a:prstGeom prst="rect">
            <a:avLst/>
          </a:prstGeom>
        </p:spPr>
      </p:pic>
      <p:sp>
        <p:nvSpPr>
          <p:cNvPr id="7" name="TextBox 6">
            <a:extLst>
              <a:ext uri="{FF2B5EF4-FFF2-40B4-BE49-F238E27FC236}">
                <a16:creationId xmlns:a16="http://schemas.microsoft.com/office/drawing/2014/main" id="{23F2A5AF-45B6-4E20-B11A-D30FD3F79988}"/>
              </a:ext>
            </a:extLst>
          </p:cNvPr>
          <p:cNvSpPr txBox="1"/>
          <p:nvPr/>
        </p:nvSpPr>
        <p:spPr>
          <a:xfrm>
            <a:off x="5213837" y="5766724"/>
            <a:ext cx="2720212" cy="923330"/>
          </a:xfrm>
          <a:prstGeom prst="rect">
            <a:avLst/>
          </a:prstGeom>
          <a:noFill/>
        </p:spPr>
        <p:txBody>
          <a:bodyPr wrap="square" rtlCol="0">
            <a:spAutoFit/>
          </a:bodyPr>
          <a:lstStyle/>
          <a:p>
            <a:r>
              <a:rPr lang="en-US" dirty="0"/>
              <a:t>Compare it to the target of Meltdown, which is the kernel space.</a:t>
            </a:r>
            <a:endParaRPr lang="en-SE" dirty="0"/>
          </a:p>
        </p:txBody>
      </p:sp>
    </p:spTree>
    <p:extLst>
      <p:ext uri="{BB962C8B-B14F-4D97-AF65-F5344CB8AC3E}">
        <p14:creationId xmlns:p14="http://schemas.microsoft.com/office/powerpoint/2010/main" val="2061685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12375" y="1057830"/>
            <a:ext cx="2877698" cy="6120680"/>
          </a:xfrm>
        </p:spPr>
        <p:txBody>
          <a:bodyPr>
            <a:normAutofit fontScale="55000" lnSpcReduction="20000"/>
          </a:bodyPr>
          <a:lstStyle/>
          <a:p>
            <a:pPr marL="0" indent="0">
              <a:buNone/>
            </a:pPr>
            <a:r>
              <a:rPr lang="en-US" altLang="zh-CN" dirty="0"/>
              <a:t>Line 4 calculates the offset of the secret from the beginning of the buffer(if offset is unknown, must find it with testing or guessing)</a:t>
            </a:r>
          </a:p>
          <a:p>
            <a:pPr marL="0" indent="0">
              <a:buNone/>
            </a:pPr>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pPr marL="0" indent="0">
              <a:buNone/>
            </a:pPr>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p>
          <a:p>
            <a:pPr marL="0" indent="0">
              <a:buNone/>
            </a:pPr>
            <a:r>
              <a:rPr lang="en-US" altLang="zh-CN" dirty="0"/>
              <a:t>The code only steals the first byte of the secret. </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Tree>
    <p:extLst>
      <p:ext uri="{BB962C8B-B14F-4D97-AF65-F5344CB8AC3E}">
        <p14:creationId xmlns:p14="http://schemas.microsoft.com/office/powerpoint/2010/main" val="1303201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10"/>
            <a:ext cx="8884096" cy="1818818"/>
          </a:xfrm>
        </p:spPr>
        <p:txBody>
          <a:bodyPr>
            <a:normAutofit fontScale="47500" lnSpcReduction="20000"/>
          </a:bodyPr>
          <a:lstStyle/>
          <a:p>
            <a:r>
              <a:rPr lang="en-US" altLang="zh-CN" dirty="0"/>
              <a:t>Statistical technique: create a score array of size 256, one element for each possible secret value. We then run </a:t>
            </a:r>
            <a:r>
              <a:rPr lang="en-US" altLang="zh-CN"/>
              <a:t>our attack </a:t>
            </a:r>
            <a:r>
              <a:rPr lang="en-US" altLang="zh-CN" dirty="0"/>
              <a:t>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solidFill>
                  <a:srgbClr val="C00000"/>
                </a:solidFill>
              </a:rPr>
              <a:t>Tip: add </a:t>
            </a:r>
            <a:r>
              <a:rPr lang="en-US" altLang="zh-CN" dirty="0" err="1">
                <a:solidFill>
                  <a:srgbClr val="C00000"/>
                </a:solidFill>
              </a:rPr>
              <a:t>usleep</a:t>
            </a:r>
            <a:r>
              <a:rPr lang="en-US" altLang="zh-CN" dirty="0">
                <a:solidFill>
                  <a:srgbClr val="C00000"/>
                </a:solidFill>
              </a:rPr>
              <a:t>(100) to sleep for 100us between </a:t>
            </a:r>
            <a:r>
              <a:rPr lang="en-US" altLang="zh-CN" dirty="0" err="1">
                <a:solidFill>
                  <a:srgbClr val="C00000"/>
                </a:solidFill>
              </a:rPr>
              <a:t>spectreAttack</a:t>
            </a:r>
            <a:r>
              <a:rPr lang="en-US" altLang="zh-CN" dirty="0">
                <a:solidFill>
                  <a:srgbClr val="C00000"/>
                </a:solidFill>
              </a:rPr>
              <a:t>() and </a:t>
            </a:r>
            <a:r>
              <a:rPr lang="en-US" altLang="zh-CN" dirty="0" err="1">
                <a:solidFill>
                  <a:srgbClr val="C00000"/>
                </a:solidFill>
              </a:rPr>
              <a:t>reloadSideChannelImproved</a:t>
            </a:r>
            <a:r>
              <a:rPr lang="en-US" altLang="zh-CN" dirty="0">
                <a:solidFill>
                  <a:srgbClr val="C00000"/>
                </a:solidFill>
              </a:rPr>
              <a:t>()</a:t>
            </a:r>
            <a:r>
              <a:rPr lang="en-US" altLang="zh-CN" dirty="0"/>
              <a:t>,</a:t>
            </a:r>
            <a:r>
              <a:rPr lang="en-US" altLang="zh-CN" dirty="0">
                <a:solidFill>
                  <a:srgbClr val="C00000"/>
                </a:solidFill>
              </a:rPr>
              <a:t> </a:t>
            </a:r>
            <a:r>
              <a:rPr lang="en-US" altLang="zh-CN" dirty="0"/>
              <a:t>to increase attacker’s chance of winning the race condition</a:t>
            </a:r>
          </a:p>
          <a:p>
            <a:pPr lvl="1"/>
            <a:r>
              <a:rPr lang="en-US" altLang="zh-CN" dirty="0"/>
              <a:t>It works but I am not sure why. Maybe it increases the chances of evicting variable </a:t>
            </a:r>
            <a:r>
              <a:rPr lang="en-US" altLang="zh-CN" dirty="0" err="1"/>
              <a:t>larger_x</a:t>
            </a:r>
            <a:r>
              <a:rPr lang="en-US" altLang="zh-CN" dirty="0"/>
              <a:t> from the cache, which increases delay of condition check “</a:t>
            </a:r>
            <a:r>
              <a:rPr lang="en-US" dirty="0"/>
              <a:t>if (x &lt; </a:t>
            </a:r>
            <a:r>
              <a:rPr lang="en-US" dirty="0" err="1"/>
              <a:t>buffer_size</a:t>
            </a:r>
            <a:r>
              <a:rPr lang="en-US" dirty="0"/>
              <a:t>)” in </a:t>
            </a:r>
            <a:r>
              <a:rPr lang="en-US" dirty="0" err="1"/>
              <a:t>restrictedAccess</a:t>
            </a:r>
            <a:r>
              <a:rPr lang="en-US" dirty="0"/>
              <a:t>(x)? </a:t>
            </a:r>
            <a:endParaRPr lang="en-US" altLang="zh-CN" dirty="0"/>
          </a:p>
        </p:txBody>
      </p:sp>
      <p:pic>
        <p:nvPicPr>
          <p:cNvPr id="5" name="Picture 4">
            <a:extLst>
              <a:ext uri="{FF2B5EF4-FFF2-40B4-BE49-F238E27FC236}">
                <a16:creationId xmlns:a16="http://schemas.microsoft.com/office/drawing/2014/main" id="{0BBEC9A1-DD18-4A3E-A1CA-24E2FF6CB9FE}"/>
              </a:ext>
            </a:extLst>
          </p:cNvPr>
          <p:cNvPicPr>
            <a:picLocks noChangeAspect="1"/>
          </p:cNvPicPr>
          <p:nvPr/>
        </p:nvPicPr>
        <p:blipFill>
          <a:blip r:embed="rId3"/>
          <a:stretch>
            <a:fillRect/>
          </a:stretch>
        </p:blipFill>
        <p:spPr>
          <a:xfrm>
            <a:off x="1908563" y="2675989"/>
            <a:ext cx="5326873" cy="4110589"/>
          </a:xfrm>
          <a:prstGeom prst="rect">
            <a:avLst/>
          </a:prstGeom>
        </p:spPr>
      </p:pic>
      <p:sp>
        <p:nvSpPr>
          <p:cNvPr id="6" name="Callout: Line 5">
            <a:extLst>
              <a:ext uri="{FF2B5EF4-FFF2-40B4-BE49-F238E27FC236}">
                <a16:creationId xmlns:a16="http://schemas.microsoft.com/office/drawing/2014/main" id="{8D484703-CDB1-4F49-8835-7471709EF5D4}"/>
              </a:ext>
            </a:extLst>
          </p:cNvPr>
          <p:cNvSpPr/>
          <p:nvPr/>
        </p:nvSpPr>
        <p:spPr>
          <a:xfrm>
            <a:off x="5580112" y="4422663"/>
            <a:ext cx="1368152" cy="288032"/>
          </a:xfrm>
          <a:prstGeom prst="borderCallout1">
            <a:avLst>
              <a:gd name="adj1" fmla="val 18750"/>
              <a:gd name="adj2" fmla="val -8333"/>
              <a:gd name="adj3" fmla="val 19217"/>
              <a:gd name="adj4" fmla="val -7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usleep</a:t>
            </a:r>
            <a:r>
              <a:rPr lang="en-US" dirty="0">
                <a:solidFill>
                  <a:schemeClr val="tx1"/>
                </a:solidFill>
              </a:rPr>
              <a:t>(100)</a:t>
            </a:r>
            <a:endParaRPr lang="en-SE" dirty="0">
              <a:solidFill>
                <a:schemeClr val="tx1"/>
              </a:solidFill>
            </a:endParaRPr>
          </a:p>
        </p:txBody>
      </p:sp>
    </p:spTree>
    <p:extLst>
      <p:ext uri="{BB962C8B-B14F-4D97-AF65-F5344CB8AC3E}">
        <p14:creationId xmlns:p14="http://schemas.microsoft.com/office/powerpoint/2010/main" val="3836283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scores[0]</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09"/>
            <a:ext cx="8884096" cy="4339099"/>
          </a:xfrm>
        </p:spPr>
        <p:txBody>
          <a:bodyPr>
            <a:normAutofit fontScale="70000" lnSpcReduction="20000"/>
          </a:bodyPr>
          <a:lstStyle/>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Then we cannot identify buffer[</a:t>
            </a:r>
            <a:r>
              <a:rPr lang="en-US" altLang="zh-CN" dirty="0" err="1"/>
              <a:t>larger_x</a:t>
            </a:r>
            <a:r>
              <a:rPr lang="en-US" altLang="zh-CN" dirty="0"/>
              <a:t>]</a:t>
            </a:r>
          </a:p>
        </p:txBody>
      </p:sp>
      <p:pic>
        <p:nvPicPr>
          <p:cNvPr id="4" name="图片 3">
            <a:extLst>
              <a:ext uri="{FF2B5EF4-FFF2-40B4-BE49-F238E27FC236}">
                <a16:creationId xmlns:a16="http://schemas.microsoft.com/office/drawing/2014/main" id="{BDDD996D-C082-46CB-A527-4919FD31069A}"/>
              </a:ext>
            </a:extLst>
          </p:cNvPr>
          <p:cNvPicPr>
            <a:picLocks noChangeAspect="1"/>
          </p:cNvPicPr>
          <p:nvPr/>
        </p:nvPicPr>
        <p:blipFill>
          <a:blip r:embed="rId2" cstate="print"/>
          <a:stretch>
            <a:fillRect/>
          </a:stretch>
        </p:blipFill>
        <p:spPr>
          <a:xfrm>
            <a:off x="2555776" y="4585455"/>
            <a:ext cx="4032448" cy="2150639"/>
          </a:xfrm>
          <a:prstGeom prst="rect">
            <a:avLst/>
          </a:prstGeom>
        </p:spPr>
      </p:pic>
    </p:spTree>
    <p:extLst>
      <p:ext uri="{BB962C8B-B14F-4D97-AF65-F5344CB8AC3E}">
        <p14:creationId xmlns:p14="http://schemas.microsoft.com/office/powerpoint/2010/main" val="4092483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is a pointer to the memory address of the 0</a:t>
            </a:r>
            <a:r>
              <a:rPr lang="en-US" altLang="zh-CN" baseline="30000" dirty="0"/>
              <a:t>th</a:t>
            </a:r>
            <a:r>
              <a:rPr lang="en-US" altLang="zh-CN" dirty="0"/>
              <a:t> array element secret[0] (‘S’)</a:t>
            </a:r>
          </a:p>
          <a:p>
            <a:pPr lvl="1"/>
            <a:r>
              <a:rPr lang="en-US" altLang="zh-CN" dirty="0"/>
              <a:t>secret+1 is a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Tree>
    <p:extLst>
      <p:ext uri="{BB962C8B-B14F-4D97-AF65-F5344CB8AC3E}">
        <p14:creationId xmlns:p14="http://schemas.microsoft.com/office/powerpoint/2010/main" val="2508566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700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upon the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1"/>
            <a:ext cx="4394758" cy="250318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48</a:t>
            </a:fld>
            <a:endParaRPr lang="en-US" altLang="zh-CN"/>
          </a:p>
        </p:txBody>
      </p:sp>
      <p:sp>
        <p:nvSpPr>
          <p:cNvPr id="23554" name="Rectangle 2"/>
          <p:cNvSpPr>
            <a:spLocks noGrp="1" noChangeArrowheads="1"/>
          </p:cNvSpPr>
          <p:nvPr>
            <p:ph type="title"/>
          </p:nvPr>
        </p:nvSpPr>
        <p:spPr/>
        <p:txBody>
          <a:bodyPr>
            <a:normAutofit fontScale="90000"/>
          </a:bodyPr>
          <a:lstStyle/>
          <a:p>
            <a:r>
              <a:rPr lang="en-US" altLang="zh-CN" dirty="0"/>
              <a:t>Comparing </a:t>
            </a:r>
            <a:r>
              <a:rPr lang="en-US" altLang="zh-CN" dirty="0" err="1"/>
              <a:t>Spectre</a:t>
            </a:r>
            <a:r>
              <a:rPr lang="en-US" altLang="zh-CN" dirty="0"/>
              <a:t> w Stack Overflow Attack</a:t>
            </a:r>
          </a:p>
        </p:txBody>
      </p:sp>
      <p:sp>
        <p:nvSpPr>
          <p:cNvPr id="23555" name="Rectangle 3"/>
          <p:cNvSpPr>
            <a:spLocks noGrp="1" noChangeArrowheads="1"/>
          </p:cNvSpPr>
          <p:nvPr>
            <p:ph type="body" idx="1"/>
          </p:nvPr>
        </p:nvSpPr>
        <p:spPr>
          <a:xfrm>
            <a:off x="323528" y="3501008"/>
            <a:ext cx="8577195" cy="1809136"/>
          </a:xfrm>
        </p:spPr>
        <p:txBody>
          <a:bodyPr>
            <a:normAutofit/>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E30A96EA-6ABA-4E79-B127-021E42FA2B04}"/>
              </a:ext>
            </a:extLst>
          </p:cNvPr>
          <p:cNvSpPr txBox="1">
            <a:spLocks/>
          </p:cNvSpPr>
          <p:nvPr/>
        </p:nvSpPr>
        <p:spPr>
          <a:xfrm>
            <a:off x="704824" y="5015372"/>
            <a:ext cx="8115648" cy="159821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Checking array bounds (if (x &lt; </a:t>
            </a:r>
            <a:r>
              <a:rPr lang="en-US" altLang="zh-CN" sz="2400" dirty="0" err="1"/>
              <a:t>buffer_size</a:t>
            </a:r>
            <a:r>
              <a:rPr lang="en-US" altLang="zh-CN" sz="2400" dirty="0"/>
              <a:t>)) prevents buffer overflow attack that performs writes to unauthorized addresses, but not </a:t>
            </a:r>
            <a:r>
              <a:rPr lang="en-US" altLang="zh-CN" sz="2400" dirty="0" err="1"/>
              <a:t>Spectre</a:t>
            </a:r>
            <a:r>
              <a:rPr lang="en-US" altLang="zh-CN" sz="2400" dirty="0"/>
              <a:t> attack that performs reads from unauthorized addresses through cache side channel analysis.</a:t>
            </a:r>
            <a:endParaRPr lang="zh-CN" altLang="en-US" sz="2400" dirty="0"/>
          </a:p>
        </p:txBody>
      </p:sp>
    </p:spTree>
    <p:extLst>
      <p:ext uri="{BB962C8B-B14F-4D97-AF65-F5344CB8AC3E}">
        <p14:creationId xmlns:p14="http://schemas.microsoft.com/office/powerpoint/2010/main" val="404972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stride-1 in each iteration (assuming a[] is stored in contiguous addresses in memory)</a:t>
            </a:r>
          </a:p>
          <a:p>
            <a:r>
              <a:rPr lang="en-US" sz="2400" dirty="0"/>
              <a:t>Instructions:</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 (assuming instructions are stored in contiguous addresses in memory)</a:t>
            </a:r>
          </a:p>
        </p:txBody>
      </p:sp>
      <p:sp>
        <p:nvSpPr>
          <p:cNvPr id="4" name="Slide Number Placeholder 3"/>
          <p:cNvSpPr>
            <a:spLocks noGrp="1"/>
          </p:cNvSpPr>
          <p:nvPr>
            <p:ph type="sldNum" sz="quarter" idx="4"/>
          </p:nvPr>
        </p:nvSpPr>
        <p:spPr/>
        <p:txBody>
          <a:bodyPr/>
          <a:lstStyle/>
          <a:p>
            <a:fld id="{3CC63E4C-4642-794D-A2FD-70F6B81535F5}" type="slidenum">
              <a:rPr lang="en-US" smtClean="0"/>
              <a:pPr/>
              <a:t>6</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1B3-0942-414A-84FD-E1C737DB1911}"/>
              </a:ext>
            </a:extLst>
          </p:cNvPr>
          <p:cNvSpPr>
            <a:spLocks noGrp="1"/>
          </p:cNvSpPr>
          <p:nvPr>
            <p:ph type="title"/>
          </p:nvPr>
        </p:nvSpPr>
        <p:spPr/>
        <p:txBody>
          <a:bodyPr>
            <a:normAutofit fontScale="90000"/>
          </a:bodyPr>
          <a:lstStyle/>
          <a:p>
            <a:r>
              <a:rPr lang="en-US" altLang="zh-CN" dirty="0"/>
              <a:t>Flush-and-Reload Cache Side Channel Analysis</a:t>
            </a:r>
            <a:endParaRPr lang="en-SE" dirty="0"/>
          </a:p>
        </p:txBody>
      </p:sp>
      <p:sp>
        <p:nvSpPr>
          <p:cNvPr id="3" name="Content Placeholder 2">
            <a:extLst>
              <a:ext uri="{FF2B5EF4-FFF2-40B4-BE49-F238E27FC236}">
                <a16:creationId xmlns:a16="http://schemas.microsoft.com/office/drawing/2014/main" id="{D4159E9D-5DA1-4B94-828E-8B5068B767CB}"/>
              </a:ext>
            </a:extLst>
          </p:cNvPr>
          <p:cNvSpPr>
            <a:spLocks noGrp="1"/>
          </p:cNvSpPr>
          <p:nvPr>
            <p:ph idx="1"/>
          </p:nvPr>
        </p:nvSpPr>
        <p:spPr/>
        <p:txBody>
          <a:bodyPr/>
          <a:lstStyle/>
          <a:p>
            <a:endParaRPr lang="en-SE" dirty="0"/>
          </a:p>
        </p:txBody>
      </p:sp>
      <p:sp>
        <p:nvSpPr>
          <p:cNvPr id="4" name="Rectangle 3">
            <a:extLst>
              <a:ext uri="{FF2B5EF4-FFF2-40B4-BE49-F238E27FC236}">
                <a16:creationId xmlns:a16="http://schemas.microsoft.com/office/drawing/2014/main" id="{ADC2225F-8E9D-42DD-AD00-1FCAB67298F6}"/>
              </a:ext>
            </a:extLst>
          </p:cNvPr>
          <p:cNvSpPr/>
          <p:nvPr/>
        </p:nvSpPr>
        <p:spPr>
          <a:xfrm>
            <a:off x="30856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5" name="Rectangle 4">
            <a:extLst>
              <a:ext uri="{FF2B5EF4-FFF2-40B4-BE49-F238E27FC236}">
                <a16:creationId xmlns:a16="http://schemas.microsoft.com/office/drawing/2014/main" id="{7A4D82D4-016B-4FAA-91C1-FC4E102EDD5A}"/>
              </a:ext>
            </a:extLst>
          </p:cNvPr>
          <p:cNvSpPr/>
          <p:nvPr/>
        </p:nvSpPr>
        <p:spPr>
          <a:xfrm>
            <a:off x="6283322" y="4007395"/>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6" name="Rectangle 5">
            <a:extLst>
              <a:ext uri="{FF2B5EF4-FFF2-40B4-BE49-F238E27FC236}">
                <a16:creationId xmlns:a16="http://schemas.microsoft.com/office/drawing/2014/main" id="{B47CAFB0-8148-4171-9BBD-9F4C3C533F9D}"/>
              </a:ext>
            </a:extLst>
          </p:cNvPr>
          <p:cNvSpPr/>
          <p:nvPr/>
        </p:nvSpPr>
        <p:spPr>
          <a:xfrm>
            <a:off x="326612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7" name="TextBox 6">
            <a:extLst>
              <a:ext uri="{FF2B5EF4-FFF2-40B4-BE49-F238E27FC236}">
                <a16:creationId xmlns:a16="http://schemas.microsoft.com/office/drawing/2014/main" id="{DFA290EF-88EF-4D94-B427-6021195C9F98}"/>
              </a:ext>
            </a:extLst>
          </p:cNvPr>
          <p:cNvSpPr txBox="1"/>
          <p:nvPr/>
        </p:nvSpPr>
        <p:spPr>
          <a:xfrm>
            <a:off x="3574529" y="298979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8" name="Down Arrow 8">
            <a:extLst>
              <a:ext uri="{FF2B5EF4-FFF2-40B4-BE49-F238E27FC236}">
                <a16:creationId xmlns:a16="http://schemas.microsoft.com/office/drawing/2014/main" id="{3EF640C6-6617-4463-A0C6-45D9D6D1B131}"/>
              </a:ext>
            </a:extLst>
          </p:cNvPr>
          <p:cNvSpPr/>
          <p:nvPr/>
        </p:nvSpPr>
        <p:spPr>
          <a:xfrm>
            <a:off x="4604824" y="3488518"/>
            <a:ext cx="154873"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9">
            <a:extLst>
              <a:ext uri="{FF2B5EF4-FFF2-40B4-BE49-F238E27FC236}">
                <a16:creationId xmlns:a16="http://schemas.microsoft.com/office/drawing/2014/main" id="{13485FCC-1371-46DA-8337-91A683DA30B6}"/>
              </a:ext>
            </a:extLst>
          </p:cNvPr>
          <p:cNvSpPr/>
          <p:nvPr/>
        </p:nvSpPr>
        <p:spPr>
          <a:xfrm>
            <a:off x="2652846" y="453678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0">
            <a:extLst>
              <a:ext uri="{FF2B5EF4-FFF2-40B4-BE49-F238E27FC236}">
                <a16:creationId xmlns:a16="http://schemas.microsoft.com/office/drawing/2014/main" id="{087F694F-FF98-4050-B304-D7C6653C2B7C}"/>
              </a:ext>
            </a:extLst>
          </p:cNvPr>
          <p:cNvSpPr/>
          <p:nvPr/>
        </p:nvSpPr>
        <p:spPr>
          <a:xfrm>
            <a:off x="5631185" y="4542221"/>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3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pic4.zhimg.com/80/v2-d86140c504767d0ce2aebe98d41dc9b7_hd.jpg">
            <a:extLst>
              <a:ext uri="{FF2B5EF4-FFF2-40B4-BE49-F238E27FC236}">
                <a16:creationId xmlns:a16="http://schemas.microsoft.com/office/drawing/2014/main" id="{982A431D-C3EF-4B87-97E7-715AAAE64E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600122"/>
            <a:ext cx="6012668" cy="20292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a:bodyPr>
          <a:lstStyle/>
          <a:p>
            <a:r>
              <a:rPr lang="en-US" altLang="zh-CN" dirty="0"/>
              <a:t>Flush-and-Reload in Detail</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8912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a:p>
            <a:r>
              <a:rPr lang="en-US" altLang="zh-CN" dirty="0">
                <a:latin typeface="+mj-lt"/>
              </a:rPr>
              <a:t>(Cache access time measurements are noisy, not guaranteed to work every time.)</a:t>
            </a:r>
            <a:endParaRPr lang="zh-CN" altLang="en-US" dirty="0"/>
          </a:p>
        </p:txBody>
      </p:sp>
      <p:sp>
        <p:nvSpPr>
          <p:cNvPr id="3" name="文本框 2">
            <a:extLst>
              <a:ext uri="{FF2B5EF4-FFF2-40B4-BE49-F238E27FC236}">
                <a16:creationId xmlns:a16="http://schemas.microsoft.com/office/drawing/2014/main" id="{DB3AE735-7FA8-4450-8CDC-3A360B93F4A0}"/>
              </a:ext>
            </a:extLst>
          </p:cNvPr>
          <p:cNvSpPr txBox="1"/>
          <p:nvPr/>
        </p:nvSpPr>
        <p:spPr>
          <a:xfrm>
            <a:off x="2159732" y="6423135"/>
            <a:ext cx="4595193" cy="369332"/>
          </a:xfrm>
          <a:prstGeom prst="rect">
            <a:avLst/>
          </a:prstGeom>
          <a:noFill/>
        </p:spPr>
        <p:txBody>
          <a:bodyPr wrap="square" rtlCol="0">
            <a:spAutoFit/>
          </a:bodyPr>
          <a:lstStyle/>
          <a:p>
            <a:r>
              <a:rPr lang="en-US" altLang="zh-CN" dirty="0"/>
              <a:t>Measurement results with only one cache hit </a:t>
            </a:r>
            <a:endParaRPr lang="zh-CN" altLang="en-US" dirty="0"/>
          </a:p>
        </p:txBody>
      </p:sp>
    </p:spTree>
    <p:extLst>
      <p:ext uri="{BB962C8B-B14F-4D97-AF65-F5344CB8AC3E}">
        <p14:creationId xmlns:p14="http://schemas.microsoft.com/office/powerpoint/2010/main" val="150714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altLang="zh-CN" dirty="0"/>
              <a:t>Flush-and-Reload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a[5∗STEP];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804</TotalTime>
  <Words>5587</Words>
  <Application>Microsoft Office PowerPoint</Application>
  <PresentationFormat>On-screen Show (4:3)</PresentationFormat>
  <Paragraphs>439</Paragraphs>
  <Slides>48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Cambria Math</vt:lpstr>
      <vt:lpstr>Courier New</vt:lpstr>
      <vt:lpstr>Symbol</vt:lpstr>
      <vt:lpstr>Times New Roman</vt:lpstr>
      <vt:lpstr>Verdana</vt:lpstr>
      <vt:lpstr>_Template</vt:lpstr>
      <vt:lpstr>Meltdown &amp; Spectre</vt:lpstr>
      <vt:lpstr>Microsoft Interview Question</vt:lpstr>
      <vt:lpstr>Memory Hierarchy</vt:lpstr>
      <vt:lpstr>How is the Hierarchy Managed?</vt:lpstr>
      <vt:lpstr>Principle of Locality</vt:lpstr>
      <vt:lpstr>Quiz: What locality does this program have?</vt:lpstr>
      <vt:lpstr>Flush-and-Reload Cache Side Channel Analysis</vt:lpstr>
      <vt:lpstr>Flush-and-Reload in Detail</vt:lpstr>
      <vt:lpstr>Flush-and-Reload Toy Example</vt:lpstr>
      <vt:lpstr>An Analogy of Flush-and-Reload</vt:lpstr>
      <vt:lpstr>PowerPoint Presentation</vt:lpstr>
      <vt:lpstr>Virtual Memory</vt:lpstr>
      <vt:lpstr>Meltdown Lab Tasks</vt:lpstr>
      <vt:lpstr>Task 1: Reading from Cache versus from Memory</vt:lpstr>
      <vt:lpstr>array[] in memory and cache</vt:lpstr>
      <vt:lpstr>Task 2: Using Cache as a Side Channel</vt:lpstr>
      <vt:lpstr>Listing 2: FlushReload.c</vt:lpstr>
      <vt:lpstr>Toy Example with DELTA=2</vt:lpstr>
      <vt:lpstr>PowerPoint Presentation</vt:lpstr>
      <vt:lpstr>Task 3: Place Secret Data in Kernel Space</vt:lpstr>
      <vt:lpstr>Finding the Secret Data Address</vt:lpstr>
      <vt:lpstr>Task 4: Access Kernel Memory from User Space</vt:lpstr>
      <vt:lpstr>Task 5: Handle Error/Exceptions in C</vt:lpstr>
      <vt:lpstr>Task 6: Out-of-Order Execution by CPU</vt:lpstr>
      <vt:lpstr>Meltdown Attack</vt:lpstr>
      <vt:lpstr>Meltdown Attack Analogy</vt:lpstr>
      <vt:lpstr>Meltdown Attack Analogy</vt:lpstr>
      <vt:lpstr>MeltdownExperiment.c</vt:lpstr>
      <vt:lpstr>Task 7: The Basic Meltdown Attack Task. 7.1: A Naive Approach</vt:lpstr>
      <vt:lpstr>Task 7.2: Improve the Attack by Getting the Secret Data Cached</vt:lpstr>
      <vt:lpstr>Task 7.3: Using Assembly Code to Trigger Meltdown</vt:lpstr>
      <vt:lpstr>Task 8: Make the Attack More Practical</vt:lpstr>
      <vt:lpstr>Statistical technique</vt:lpstr>
      <vt:lpstr>PowerPoint Presentation</vt:lpstr>
      <vt:lpstr>Non-Pipelined Instruction Execution (hypothetical)</vt:lpstr>
      <vt:lpstr>Pipelined Instruction Execution</vt:lpstr>
      <vt:lpstr>Out-of-Order Execution (or Speculative Execution)</vt:lpstr>
      <vt:lpstr>Spectre Attack with Probing Array </vt:lpstr>
      <vt:lpstr>Spectre Lab Tasks</vt:lpstr>
      <vt:lpstr>Task 3: Out-of-Order Execution and Branch Prediction</vt:lpstr>
      <vt:lpstr>Listing 3: SpectreExperiment.c</vt:lpstr>
      <vt:lpstr>Task 4: The Spectre Attack</vt:lpstr>
      <vt:lpstr>Listing 4: SpectreAttack.c</vt:lpstr>
      <vt:lpstr>Task 5: Improve the Attack Accuracy</vt:lpstr>
      <vt:lpstr>Task 5: scores[0]</vt:lpstr>
      <vt:lpstr>Task 6: Steal the Entire Secret String </vt:lpstr>
      <vt:lpstr>Meltdown vs. Spectre</vt:lpstr>
      <vt:lpstr>Comparing Spectre w Stack Overflow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Zonghua Gu</cp:lastModifiedBy>
  <cp:revision>193</cp:revision>
  <dcterms:created xsi:type="dcterms:W3CDTF">2019-01-06T06:43:52Z</dcterms:created>
  <dcterms:modified xsi:type="dcterms:W3CDTF">2020-04-26T18:24:17Z</dcterms:modified>
</cp:coreProperties>
</file>