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74" r:id="rId3"/>
    <p:sldId id="656" r:id="rId4"/>
    <p:sldId id="636" r:id="rId5"/>
    <p:sldId id="665" r:id="rId6"/>
    <p:sldId id="634" r:id="rId7"/>
    <p:sldId id="387" r:id="rId8"/>
    <p:sldId id="668" r:id="rId9"/>
    <p:sldId id="284" r:id="rId10"/>
    <p:sldId id="784" r:id="rId11"/>
    <p:sldId id="790" r:id="rId12"/>
    <p:sldId id="783" r:id="rId13"/>
    <p:sldId id="285" r:id="rId14"/>
    <p:sldId id="286" r:id="rId15"/>
    <p:sldId id="786" r:id="rId16"/>
    <p:sldId id="259" r:id="rId17"/>
    <p:sldId id="257" r:id="rId18"/>
    <p:sldId id="260" r:id="rId19"/>
    <p:sldId id="261" r:id="rId20"/>
    <p:sldId id="785" r:id="rId21"/>
    <p:sldId id="258" r:id="rId22"/>
    <p:sldId id="282" r:id="rId23"/>
    <p:sldId id="265" r:id="rId24"/>
    <p:sldId id="266" r:id="rId25"/>
    <p:sldId id="267" r:id="rId26"/>
    <p:sldId id="268" r:id="rId27"/>
    <p:sldId id="269" r:id="rId28"/>
    <p:sldId id="270" r:id="rId29"/>
    <p:sldId id="271" r:id="rId30"/>
    <p:sldId id="272" r:id="rId31"/>
    <p:sldId id="273" r:id="rId32"/>
    <p:sldId id="281" r:id="rId33"/>
    <p:sldId id="789" r:id="rId34"/>
    <p:sldId id="782" r:id="rId35"/>
    <p:sldId id="766" r:id="rId36"/>
    <p:sldId id="289" r:id="rId37"/>
    <p:sldId id="788" r:id="rId38"/>
    <p:sldId id="275" r:id="rId39"/>
    <p:sldId id="276" r:id="rId40"/>
    <p:sldId id="277" r:id="rId41"/>
    <p:sldId id="415" r:id="rId42"/>
    <p:sldId id="278" r:id="rId43"/>
    <p:sldId id="279" r:id="rId44"/>
    <p:sldId id="280" r:id="rId45"/>
    <p:sldId id="28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04" d="100"/>
          <a:sy n="104" d="100"/>
        </p:scale>
        <p:origin x="1146" y="1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6/19/2019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35</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times</a:t>
            </a:r>
          </a:p>
          <a:p>
            <a:endParaRPr lang="en-US" dirty="0"/>
          </a:p>
          <a:p>
            <a:r>
              <a:rPr lang="en-US" dirty="0"/>
              <a:t>http://parts.digikey.com/1/parts/1211303-ic-sram-1mbit-10ns-32soj-cy7c109d-10vxi.html</a:t>
            </a:r>
          </a:p>
          <a:p>
            <a:r>
              <a:rPr lang="en-US" dirty="0"/>
              <a:t>Quantity discount 10ns 1MBit SRAM $2.24,</a:t>
            </a:r>
            <a:r>
              <a:rPr lang="en-US" baseline="0" dirty="0"/>
              <a:t> $17/Mbyte, $1700/100 </a:t>
            </a:r>
            <a:r>
              <a:rPr lang="en-US" baseline="0" dirty="0" err="1"/>
              <a:t>Mbyte</a:t>
            </a:r>
            <a:r>
              <a:rPr lang="en-US" baseline="0" dirty="0"/>
              <a:t>, $17000/GByte</a:t>
            </a:r>
          </a:p>
          <a:p>
            <a:endParaRPr lang="en-US" baseline="0" dirty="0"/>
          </a:p>
          <a:p>
            <a:r>
              <a:rPr lang="en-US" dirty="0"/>
              <a:t>http://</a:t>
            </a:r>
            <a:r>
              <a:rPr lang="en-US" dirty="0" err="1"/>
              <a:t>www.frys.com/template/harddrives</a:t>
            </a:r>
            <a:endParaRPr lang="en-US" dirty="0"/>
          </a:p>
          <a:p>
            <a:r>
              <a:rPr lang="en-US" dirty="0"/>
              <a:t>DRAM: 4GB @ $70</a:t>
            </a:r>
            <a:r>
              <a:rPr lang="en-US" baseline="0" dirty="0"/>
              <a:t> or $17.50 per GB</a:t>
            </a:r>
          </a:p>
          <a:p>
            <a:r>
              <a:rPr lang="en-US" baseline="0" dirty="0"/>
              <a:t>24GB@$800 = $33/Gbyte</a:t>
            </a:r>
          </a:p>
          <a:p>
            <a:endParaRPr lang="en-US" baseline="0" dirty="0"/>
          </a:p>
          <a:p>
            <a:r>
              <a:rPr lang="en-US" baseline="0" dirty="0" err="1"/>
              <a:t>http://www.frys.com/category/Outpost/Hard+Drives+&amp;+Memory/Memory/Notebook+Memory/Apple+-+Mac++Memory/</a:t>
            </a:r>
            <a:endParaRPr lang="en-US" baseline="0" dirty="0"/>
          </a:p>
          <a:p>
            <a:r>
              <a:rPr lang="en-US" baseline="0" dirty="0"/>
              <a:t>DDR2 1GB @ $25 per</a:t>
            </a:r>
          </a:p>
          <a:p>
            <a:r>
              <a:rPr lang="en-US" baseline="0" dirty="0"/>
              <a:t>DDR3 1 GB @ $37.5 per</a:t>
            </a:r>
          </a:p>
          <a:p>
            <a:endParaRPr lang="en-US" baseline="0" dirty="0"/>
          </a:p>
          <a:p>
            <a:r>
              <a:rPr lang="en-US" baseline="0" dirty="0"/>
              <a:t>FLASH Media</a:t>
            </a:r>
          </a:p>
          <a:p>
            <a:r>
              <a:rPr lang="en-US" baseline="0" dirty="0"/>
              <a:t>Approx. $2 per </a:t>
            </a:r>
            <a:r>
              <a:rPr lang="en-US" baseline="0" dirty="0" err="1"/>
              <a:t>Gbyte</a:t>
            </a:r>
            <a:endParaRPr lang="en-US" baseline="0" dirty="0"/>
          </a:p>
          <a:p>
            <a:endParaRPr lang="en-US" dirty="0"/>
          </a:p>
        </p:txBody>
      </p:sp>
    </p:spTree>
    <p:extLst>
      <p:ext uri="{BB962C8B-B14F-4D97-AF65-F5344CB8AC3E}">
        <p14:creationId xmlns:p14="http://schemas.microsoft.com/office/powerpoint/2010/main" val="254680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6</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29</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dirty="0"/>
          </a:p>
        </p:txBody>
      </p:sp>
    </p:spTree>
    <p:extLst>
      <p:ext uri="{BB962C8B-B14F-4D97-AF65-F5344CB8AC3E}">
        <p14:creationId xmlns:p14="http://schemas.microsoft.com/office/powerpoint/2010/main" val="147676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6/19/2019</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6/19/2019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201906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altLang="zh-CN" dirty="0"/>
              <a:t>Flush-and-Reload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60"/>
            <a:ext cx="8839200" cy="2935228"/>
          </a:xfrm>
        </p:spPr>
        <p:txBody>
          <a:bodyPr>
            <a:normAutofit fontScale="70000" lnSpcReduction="20000"/>
          </a:bodyPr>
          <a:lstStyle/>
          <a:p>
            <a:r>
              <a:rPr lang="en-US" altLang="zh-CN" dirty="0"/>
              <a:t>Suppose cache block size is 2 Bytes, STEP=6.</a:t>
            </a:r>
          </a:p>
          <a:p>
            <a:r>
              <a:rPr lang="en-US" altLang="zh-CN" dirty="0"/>
              <a:t>Attacker constructs probe array[5*STEP]; Victim holds secret value x=2, and accesses a[2*5], causing cache block containing elements {a[10], a[11]} to be brought into cache. Attacker reloads 5 elements a[0*STEP]…a[4*STEP], and finds out that only accessing a[10] is a cache hit, so he can deduce the secret x=2.</a:t>
            </a:r>
          </a:p>
          <a:p>
            <a:r>
              <a:rPr lang="en-US" altLang="zh-CN" dirty="0"/>
              <a:t>STEP should be much larger than cache block size</a:t>
            </a:r>
          </a:p>
          <a:p>
            <a:pPr lvl="1"/>
            <a:r>
              <a:rPr lang="en-US" altLang="zh-CN" dirty="0"/>
              <a:t>If the cache prefetching algorithm brings 4 blocks into the cache when accessing a[2*5], including a[3*5],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a:t>
            </a:r>
            <a:r>
              <a:rPr lang="en-US" altLang="zh-CN"/>
              <a:t>of Flush-and-Reload</a:t>
            </a:r>
            <a:endParaRPr lang="zh-CN" altLang="en-US"/>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1043608" y="3568978"/>
            <a:ext cx="7325470" cy="3100382"/>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986665"/>
          </a:xfrm>
        </p:spPr>
        <p:txBody>
          <a:bodyPr>
            <a:normAutofit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r>
              <a:rPr lang="en-US" altLang="zh-CN" sz="2400" dirty="0"/>
              <a:t>Part of the address range is user-space, accessible by both user processes and OS kernel</a:t>
            </a:r>
          </a:p>
          <a:p>
            <a:r>
              <a:rPr lang="en-US" altLang="zh-CN" sz="2400" dirty="0"/>
              <a:t>Part of the address range is kernel-space, accessible by the OS kernel</a:t>
            </a:r>
          </a:p>
          <a:p>
            <a:r>
              <a:rPr lang="en-US" altLang="zh-CN" sz="2400" dirty="0"/>
              <a:t>Security isolation: user processes should not be able to access kernel-space</a:t>
            </a:r>
            <a:endParaRPr lang="zh-CN" altLang="en-US" sz="2400" dirty="0"/>
          </a:p>
        </p:txBody>
      </p:sp>
    </p:spTree>
    <p:extLst>
      <p:ext uri="{BB962C8B-B14F-4D97-AF65-F5344CB8AC3E}">
        <p14:creationId xmlns:p14="http://schemas.microsoft.com/office/powerpoint/2010/main" val="277681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8D24F-68D4-49CD-BB60-406070A77E54}"/>
              </a:ext>
            </a:extLst>
          </p:cNvPr>
          <p:cNvSpPr>
            <a:spLocks noGrp="1"/>
          </p:cNvSpPr>
          <p:nvPr>
            <p:ph type="title"/>
          </p:nvPr>
        </p:nvSpPr>
        <p:spPr/>
        <p:txBody>
          <a:bodyPr>
            <a:normAutofit/>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ECB33A05-66E5-46E3-80E3-8B43816A80EC}"/>
              </a:ext>
            </a:extLst>
          </p:cNvPr>
          <p:cNvSpPr>
            <a:spLocks noGrp="1"/>
          </p:cNvSpPr>
          <p:nvPr>
            <p:ph idx="1"/>
          </p:nvPr>
        </p:nvSpPr>
        <p:spPr>
          <a:xfrm>
            <a:off x="152400" y="1285860"/>
            <a:ext cx="8839200" cy="1279044"/>
          </a:xfrm>
        </p:spPr>
        <p:txBody>
          <a:bodyPr>
            <a:normAutofit fontScale="85000" lnSpcReduction="20000"/>
          </a:bodyPr>
          <a:lstStyle/>
          <a:p>
            <a:r>
              <a:rPr lang="en-US" altLang="zh-CN" dirty="0"/>
              <a:t>Page table maps from virtual address to physical address</a:t>
            </a:r>
          </a:p>
          <a:p>
            <a:r>
              <a:rPr lang="en-US" altLang="zh-CN" dirty="0"/>
              <a:t>A user can use Meltdown attack to break </a:t>
            </a:r>
            <a:r>
              <a:rPr lang="en-US" altLang="zh-CN"/>
              <a:t>security isolation, and </a:t>
            </a:r>
            <a:r>
              <a:rPr lang="en-US" altLang="zh-CN" dirty="0"/>
              <a:t>access kernel memory space</a:t>
            </a:r>
            <a:endParaRPr lang="zh-CN" altLang="en-US" dirty="0"/>
          </a:p>
        </p:txBody>
      </p:sp>
      <p:pic>
        <p:nvPicPr>
          <p:cNvPr id="4" name="图片 3">
            <a:extLst>
              <a:ext uri="{FF2B5EF4-FFF2-40B4-BE49-F238E27FC236}">
                <a16:creationId xmlns:a16="http://schemas.microsoft.com/office/drawing/2014/main" id="{3C87B000-38ED-49D2-99DE-3347EBC59C54}"/>
              </a:ext>
            </a:extLst>
          </p:cNvPr>
          <p:cNvPicPr>
            <a:picLocks noChangeAspect="1"/>
          </p:cNvPicPr>
          <p:nvPr/>
        </p:nvPicPr>
        <p:blipFill>
          <a:blip r:embed="rId2" cstate="print"/>
          <a:stretch>
            <a:fillRect/>
          </a:stretch>
        </p:blipFill>
        <p:spPr>
          <a:xfrm>
            <a:off x="288349" y="2492896"/>
            <a:ext cx="8567301" cy="4077886"/>
          </a:xfrm>
          <a:prstGeom prst="rect">
            <a:avLst/>
          </a:prstGeom>
        </p:spPr>
      </p:pic>
      <p:sp>
        <p:nvSpPr>
          <p:cNvPr id="5" name="对话气泡: 矩形 4">
            <a:extLst>
              <a:ext uri="{FF2B5EF4-FFF2-40B4-BE49-F238E27FC236}">
                <a16:creationId xmlns:a16="http://schemas.microsoft.com/office/drawing/2014/main" id="{2A990CE1-CF8E-4A1C-9FB4-E9BEF098732A}"/>
              </a:ext>
            </a:extLst>
          </p:cNvPr>
          <p:cNvSpPr/>
          <p:nvPr/>
        </p:nvSpPr>
        <p:spPr>
          <a:xfrm>
            <a:off x="1979712" y="3487723"/>
            <a:ext cx="2930624" cy="1080120"/>
          </a:xfrm>
          <a:prstGeom prst="wedgeRectCallout">
            <a:avLst>
              <a:gd name="adj1" fmla="val 69581"/>
              <a:gd name="adj2" fmla="val 66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Access permission check should fail, so the next line should not be executed. But Meltdown breaks this</a:t>
            </a:r>
            <a:endParaRPr lang="zh-CN" altLang="en-US" dirty="0"/>
          </a:p>
        </p:txBody>
      </p:sp>
    </p:spTree>
    <p:extLst>
      <p:ext uri="{BB962C8B-B14F-4D97-AF65-F5344CB8AC3E}">
        <p14:creationId xmlns:p14="http://schemas.microsoft.com/office/powerpoint/2010/main" val="426685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107504" y="3429000"/>
            <a:ext cx="9144000"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a:t>
            </a:r>
            <a:r>
              <a:rPr lang="en-US" altLang="zh-CN"/>
              <a:t>of 1-Byte </a:t>
            </a:r>
            <a:r>
              <a:rPr lang="en-US" altLang="zh-CN" dirty="0"/>
              <a:t>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fontScale="85000" lnSpcReduction="20000"/>
          </a:bodyPr>
          <a:lstStyle/>
          <a:p>
            <a:r>
              <a:rPr lang="en-US" altLang="zh-CN" dirty="0"/>
              <a:t>Since array[0] may be accidentally brought into cache before the attack, due to cache prefetching when some other program accesses variables in adjacent memory addresses smaller than &amp;array[0], we use array[k*4096 + DELTA] for all k values, where DELTA is defined as a constant 1024</a:t>
            </a:r>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2"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3"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4" cstate="print"/>
          <a:stretch>
            <a:fillRect/>
          </a:stretch>
        </p:blipFill>
        <p:spPr>
          <a:xfrm>
            <a:off x="96731" y="3384090"/>
            <a:ext cx="4483157" cy="1185038"/>
          </a:xfrm>
          <a:prstGeom prst="rect">
            <a:avLst/>
          </a:prstGeom>
        </p:spPr>
      </p:pic>
    </p:spTree>
    <p:extLst>
      <p:ext uri="{BB962C8B-B14F-4D97-AF65-F5344CB8AC3E}">
        <p14:creationId xmlns:p14="http://schemas.microsoft.com/office/powerpoint/2010/main" val="382824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1999278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sp>
        <p:nvSpPr>
          <p:cNvPr id="3" name="内容占位符 2">
            <a:extLst>
              <a:ext uri="{FF2B5EF4-FFF2-40B4-BE49-F238E27FC236}">
                <a16:creationId xmlns:a16="http://schemas.microsoft.com/office/drawing/2014/main" id="{B78C6A95-605D-4AD9-B103-54B5ED6BBEAF}"/>
              </a:ext>
            </a:extLst>
          </p:cNvPr>
          <p:cNvSpPr>
            <a:spLocks noGrp="1"/>
          </p:cNvSpPr>
          <p:nvPr>
            <p:ph idx="1"/>
          </p:nvPr>
        </p:nvSpPr>
        <p:spPr/>
        <p:txBody>
          <a:bodyPr/>
          <a:lstStyle/>
          <a:p>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01923554"/>
              </p:ext>
            </p:extLst>
          </p:nvPr>
        </p:nvGraphicFramePr>
        <p:xfrm>
          <a:off x="1691680" y="3933056"/>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79912" y="3887846"/>
            <a:ext cx="11521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4655797"/>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5824303"/>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640867" y="2941911"/>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3789040"/>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09087" y="3905602"/>
            <a:ext cx="2170825"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E26096E-2B34-40C7-ACB5-0CB6A0C6CB8B}"/>
              </a:ext>
            </a:extLst>
          </p:cNvPr>
          <p:cNvSpPr txBox="1"/>
          <p:nvPr/>
        </p:nvSpPr>
        <p:spPr>
          <a:xfrm>
            <a:off x="596568" y="2455481"/>
            <a:ext cx="2893863" cy="1477328"/>
          </a:xfrm>
          <a:prstGeom prst="rect">
            <a:avLst/>
          </a:prstGeom>
          <a:noFill/>
        </p:spPr>
        <p:txBody>
          <a:bodyPr wrap="square" rtlCol="0">
            <a:spAutoFit/>
          </a:bodyPr>
          <a:lstStyle/>
          <a:p>
            <a:r>
              <a:rPr lang="en-US" altLang="zh-CN" dirty="0"/>
              <a:t>This part acts as a buffer to absorb any prefetching when accessing variables in adjacent memory addresses  smaller than &amp;a[0] </a:t>
            </a:r>
            <a:endParaRPr lang="zh-CN" altLang="en-US" dirty="0"/>
          </a:p>
        </p:txBody>
      </p:sp>
    </p:spTree>
    <p:extLst>
      <p:ext uri="{BB962C8B-B14F-4D97-AF65-F5344CB8AC3E}">
        <p14:creationId xmlns:p14="http://schemas.microsoft.com/office/powerpoint/2010/main" val="3743028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are 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program crashing, we want to print out a message “"Memory access violation!”</a:t>
            </a:r>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p:txBody>
      </p:sp>
      <p:pic>
        <p:nvPicPr>
          <p:cNvPr id="5" name="图片 4">
            <a:extLst>
              <a:ext uri="{FF2B5EF4-FFF2-40B4-BE49-F238E27FC236}">
                <a16:creationId xmlns:a16="http://schemas.microsoft.com/office/drawing/2014/main" id="{4B5B4E5F-51E4-4DCC-8E7A-63E8E0DDB1D5}"/>
              </a:ext>
            </a:extLst>
          </p:cNvPr>
          <p:cNvPicPr>
            <a:picLocks noChangeAspect="1"/>
          </p:cNvPicPr>
          <p:nvPr/>
        </p:nvPicPr>
        <p:blipFill>
          <a:blip r:embed="rId2" cstate="print"/>
          <a:stretch>
            <a:fillRect/>
          </a:stretch>
        </p:blipFill>
        <p:spPr>
          <a:xfrm>
            <a:off x="251520" y="972265"/>
            <a:ext cx="5048250" cy="5876925"/>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CPU register), and attacker can find its value by cache side channel </a:t>
            </a:r>
            <a:r>
              <a:rPr lang="en-US" altLang="zh-CN" dirty="0" err="1"/>
              <a:t>analyiss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27405" y="3997191"/>
            <a:ext cx="2160240" cy="990410"/>
          </a:xfrm>
          <a:prstGeom prst="wedgeRectCallout">
            <a:avLst>
              <a:gd name="adj1" fmla="val -52564"/>
              <a:gd name="adj2" fmla="val 5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 * 4096 + DELTA], we access array[</a:t>
            </a:r>
            <a:r>
              <a:rPr lang="en-US" altLang="zh-CN" dirty="0" err="1"/>
              <a:t>kernel_data</a:t>
            </a:r>
            <a:r>
              <a:rPr lang="en-US" altLang="zh-CN" dirty="0"/>
              <a:t> * 4096 + DELTA]</a:t>
            </a:r>
          </a:p>
          <a:p>
            <a:r>
              <a:rPr lang="en-US" altLang="zh-CN" dirty="0"/>
              <a:t>Using the FLUSH+RELOAD technique, we check the access time of array[</a:t>
            </a:r>
            <a:r>
              <a:rPr lang="en-US" altLang="zh-CN" dirty="0" err="1"/>
              <a:t>i</a:t>
            </a:r>
            <a:r>
              <a:rPr lang="en-US" altLang="zh-CN" dirty="0"/>
              <a:t>*4096 + DELTA] for </a:t>
            </a:r>
            <a:r>
              <a:rPr lang="en-US" altLang="zh-CN" dirty="0" err="1"/>
              <a:t>i</a:t>
            </a:r>
            <a:r>
              <a:rPr lang="en-US" altLang="zh-CN" dirty="0"/>
              <a:t> = 0, . . ., 255. </a:t>
            </a:r>
          </a:p>
          <a:p>
            <a:r>
              <a:rPr lang="en-US" altLang="zh-CN" dirty="0"/>
              <a:t>If we find out that only array[k*4096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 name="Slide Number Placeholder 5"/>
          <p:cNvSpPr>
            <a:spLocks noGrp="1"/>
          </p:cNvSpPr>
          <p:nvPr>
            <p:ph type="sldNum" sz="quarter" idx="4"/>
          </p:nvPr>
        </p:nvSpPr>
        <p:spPr>
          <a:xfrm>
            <a:off x="7162800" y="5715000"/>
            <a:ext cx="1905000" cy="219075"/>
          </a:xfrm>
        </p:spPr>
        <p:txBody>
          <a:bodyPr/>
          <a:lstStyle/>
          <a:p>
            <a:pPr defTabSz="685800" eaLnBrk="0" fontAlgn="base" hangingPunct="0">
              <a:spcAft>
                <a:spcPct val="0"/>
              </a:spcAft>
            </a:pPr>
            <a:fld id="{8CDDEAB6-7160-8540-A030-3876E6A4E7DB}" type="slidenum">
              <a:rPr lang="en-US"/>
              <a:pPr defTabSz="685800" eaLnBrk="0" fontAlgn="base" hangingPunct="0">
                <a:spcAft>
                  <a:spcPct val="0"/>
                </a:spcAft>
              </a:pPr>
              <a:t>3</a:t>
            </a:fld>
            <a:endParaRPr lang="en-US"/>
          </a:p>
        </p:txBody>
      </p:sp>
      <p:sp>
        <p:nvSpPr>
          <p:cNvPr id="1426435" name="Rectangle 3"/>
          <p:cNvSpPr>
            <a:spLocks noChangeArrowheads="1"/>
          </p:cNvSpPr>
          <p:nvPr/>
        </p:nvSpPr>
        <p:spPr bwMode="auto">
          <a:xfrm>
            <a:off x="3371850" y="2000250"/>
            <a:ext cx="1485900" cy="1143000"/>
          </a:xfrm>
          <a:prstGeom prst="rect">
            <a:avLst/>
          </a:prstGeom>
          <a:solidFill>
            <a:srgbClr val="CFBDC8"/>
          </a:solidFill>
          <a:ln w="25400">
            <a:solidFill>
              <a:schemeClr val="tx2"/>
            </a:solidFill>
            <a:miter lim="800000"/>
            <a:headEnd/>
            <a:tailEnd/>
          </a:ln>
          <a:effectLst/>
        </p:spPr>
        <p:txBody>
          <a:bodyPr anchor="ctr">
            <a:prstTxWarp prst="textNoShape">
              <a:avLst/>
            </a:prstTxWarp>
          </a:bodyPr>
          <a:lstStyle/>
          <a:p>
            <a:pPr algn="ctr" defTabSz="685800" eaLnBrk="0" fontAlgn="base" hangingPunct="0">
              <a:spcBef>
                <a:spcPct val="0"/>
              </a:spcBef>
              <a:spcAft>
                <a:spcPct val="0"/>
              </a:spcAft>
            </a:pPr>
            <a:r>
              <a:rPr lang="en-US" dirty="0">
                <a:solidFill>
                  <a:srgbClr val="000000"/>
                </a:solidFill>
                <a:latin typeface="Calibri"/>
                <a:cs typeface="Calibri"/>
              </a:rPr>
              <a:t>Cache </a:t>
            </a:r>
          </a:p>
          <a:p>
            <a:pPr algn="ctr" defTabSz="685800" eaLnBrk="0" fontAlgn="base" hangingPunct="0">
              <a:spcBef>
                <a:spcPct val="0"/>
              </a:spcBef>
              <a:spcAft>
                <a:spcPct val="0"/>
              </a:spcAft>
            </a:pPr>
            <a:r>
              <a:rPr lang="en-US" dirty="0">
                <a:solidFill>
                  <a:srgbClr val="000000"/>
                </a:solidFill>
                <a:latin typeface="Calibri"/>
                <a:cs typeface="Calibri"/>
              </a:rPr>
              <a:t>Small, Fast</a:t>
            </a:r>
          </a:p>
          <a:p>
            <a:pPr algn="ctr" defTabSz="685800" eaLnBrk="0" fontAlgn="base" hangingPunct="0">
              <a:spcBef>
                <a:spcPct val="0"/>
              </a:spcBef>
              <a:spcAft>
                <a:spcPct val="0"/>
              </a:spcAft>
            </a:pPr>
            <a:r>
              <a:rPr lang="en-US" dirty="0">
                <a:solidFill>
                  <a:srgbClr val="000000"/>
                </a:solidFill>
                <a:latin typeface="Calibri"/>
                <a:cs typeface="Calibri"/>
              </a:rPr>
              <a:t>(SRAM)</a:t>
            </a:r>
          </a:p>
        </p:txBody>
      </p:sp>
      <p:sp>
        <p:nvSpPr>
          <p:cNvPr id="1426436" name="Rectangle 4"/>
          <p:cNvSpPr>
            <a:spLocks noChangeArrowheads="1"/>
          </p:cNvSpPr>
          <p:nvPr/>
        </p:nvSpPr>
        <p:spPr bwMode="auto">
          <a:xfrm>
            <a:off x="514350" y="3564601"/>
            <a:ext cx="7715250" cy="239104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i="1" dirty="0">
                <a:solidFill>
                  <a:srgbClr val="000000"/>
                </a:solidFill>
                <a:latin typeface="Calibri"/>
                <a:cs typeface="Calibri"/>
              </a:rPr>
              <a:t> Capacity</a:t>
            </a:r>
            <a:r>
              <a:rPr lang="en-US" sz="2000" dirty="0">
                <a:solidFill>
                  <a:srgbClr val="000000"/>
                </a:solidFill>
                <a:latin typeface="Calibri"/>
                <a:cs typeface="Calibri"/>
              </a:rPr>
              <a:t>:  register &lt;&lt;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endParaRPr lang="en-US" sz="2000" i="1" dirty="0">
              <a:solidFill>
                <a:srgbClr val="000000"/>
              </a:solidFill>
              <a:latin typeface="Calibri"/>
              <a:cs typeface="Calibri"/>
            </a:endParaRPr>
          </a:p>
          <a:p>
            <a:pPr defTabSz="685800" eaLnBrk="0" fontAlgn="base" hangingPunct="0">
              <a:spcBef>
                <a:spcPct val="0"/>
              </a:spcBef>
              <a:spcAft>
                <a:spcPct val="0"/>
              </a:spcAft>
              <a:buFontTx/>
              <a:buChar char="•"/>
            </a:pPr>
            <a:r>
              <a:rPr lang="en-US" sz="2000" i="1" dirty="0">
                <a:solidFill>
                  <a:srgbClr val="000000"/>
                </a:solidFill>
                <a:latin typeface="Calibri"/>
                <a:cs typeface="Calibri"/>
              </a:rPr>
              <a:t> Latency</a:t>
            </a:r>
            <a:r>
              <a:rPr lang="en-US" sz="2000" dirty="0">
                <a:solidFill>
                  <a:srgbClr val="000000"/>
                </a:solidFill>
                <a:latin typeface="Calibri"/>
                <a:cs typeface="Calibri"/>
              </a:rPr>
              <a:t>:   register &lt;&lt;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endParaRPr lang="en-US" sz="2000" i="1" dirty="0">
              <a:solidFill>
                <a:srgbClr val="000000"/>
              </a:solidFill>
              <a:latin typeface="Calibri"/>
              <a:cs typeface="Calibri"/>
            </a:endParaRPr>
          </a:p>
          <a:p>
            <a:pPr lvl="1" defTabSz="685800" eaLnBrk="0" fontAlgn="base" hangingPunct="0">
              <a:spcBef>
                <a:spcPct val="0"/>
              </a:spcBef>
              <a:spcAft>
                <a:spcPct val="0"/>
              </a:spcAft>
            </a:pPr>
            <a:endParaRPr lang="en-US" sz="1100" i="1"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lvl="1" defTabSz="685800" eaLnBrk="0" fontAlgn="base" hangingPunct="0">
              <a:spcBef>
                <a:spcPct val="0"/>
              </a:spcBef>
              <a:spcAft>
                <a:spcPct val="0"/>
              </a:spcAft>
            </a:pPr>
            <a:r>
              <a:rPr lang="en-US" sz="2000" i="1" dirty="0">
                <a:solidFill>
                  <a:srgbClr val="56127A"/>
                </a:solidFill>
                <a:latin typeface="Calibri"/>
                <a:cs typeface="Calibri"/>
              </a:rPr>
              <a:t>if </a:t>
            </a:r>
            <a:r>
              <a:rPr lang="en-US" sz="2000" dirty="0">
                <a:solidFill>
                  <a:srgbClr val="56127A"/>
                </a:solidFill>
                <a:latin typeface="Calibri"/>
                <a:cs typeface="Calibri"/>
              </a:rPr>
              <a:t>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a:t>
            </a:r>
            <a:r>
              <a:rPr lang="en-US" sz="2000" i="1" dirty="0">
                <a:solidFill>
                  <a:srgbClr val="56127A"/>
                </a:solidFill>
                <a:latin typeface="Calibri"/>
                <a:cs typeface="Calibri"/>
              </a:rPr>
              <a:t>(SRAM)</a:t>
            </a:r>
          </a:p>
          <a:p>
            <a:pPr lvl="1" defTabSz="685800" eaLnBrk="0" fontAlgn="base" hangingPunct="0">
              <a:spcBef>
                <a:spcPct val="0"/>
              </a:spcBef>
              <a:spcAft>
                <a:spcPct val="0"/>
              </a:spcAft>
            </a:pPr>
            <a:r>
              <a:rPr lang="en-US" sz="2000" i="1" dirty="0">
                <a:solidFill>
                  <a:srgbClr val="56127A"/>
                </a:solidFill>
                <a:latin typeface="Calibri"/>
                <a:cs typeface="Calibri"/>
              </a:rPr>
              <a:t>if </a:t>
            </a:r>
            <a:r>
              <a:rPr lang="en-US" sz="2000" dirty="0">
                <a:solidFill>
                  <a:srgbClr val="56127A"/>
                </a:solidFill>
                <a:latin typeface="Calibri"/>
                <a:cs typeface="Calibri"/>
              </a:rPr>
              <a:t>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a:t>
            </a:r>
            <a:r>
              <a:rPr lang="en-US" sz="2000" i="1" dirty="0">
                <a:solidFill>
                  <a:srgbClr val="56127A"/>
                </a:solidFill>
                <a:latin typeface="Calibri"/>
                <a:cs typeface="Calibri"/>
              </a:rPr>
              <a:t>(DRAM)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endParaRPr lang="en-US" sz="2000" i="1" dirty="0">
              <a:solidFill>
                <a:srgbClr val="000000"/>
              </a:solidFill>
              <a:latin typeface="Calibri"/>
              <a:cs typeface="Calibri"/>
            </a:endParaRPr>
          </a:p>
        </p:txBody>
      </p:sp>
      <p:sp>
        <p:nvSpPr>
          <p:cNvPr id="1426437" name="Rectangle 5"/>
          <p:cNvSpPr>
            <a:spLocks noChangeArrowheads="1"/>
          </p:cNvSpPr>
          <p:nvPr/>
        </p:nvSpPr>
        <p:spPr bwMode="auto">
          <a:xfrm>
            <a:off x="1577975" y="2216736"/>
            <a:ext cx="933450" cy="767179"/>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algn="ctr" defTabSz="685800" eaLnBrk="0" fontAlgn="base" hangingPunct="0">
              <a:spcBef>
                <a:spcPct val="0"/>
              </a:spcBef>
              <a:spcAft>
                <a:spcPct val="0"/>
              </a:spcAft>
            </a:pPr>
            <a:r>
              <a:rPr lang="en-US">
                <a:solidFill>
                  <a:srgbClr val="000000"/>
                </a:solidFill>
                <a:latin typeface="Calibri"/>
                <a:cs typeface="Calibri"/>
              </a:rPr>
              <a:t>CPU</a:t>
            </a:r>
          </a:p>
        </p:txBody>
      </p:sp>
      <p:sp>
        <p:nvSpPr>
          <p:cNvPr id="1426438" name="Rectangle 6"/>
          <p:cNvSpPr>
            <a:spLocks noChangeArrowheads="1"/>
          </p:cNvSpPr>
          <p:nvPr/>
        </p:nvSpPr>
        <p:spPr bwMode="auto">
          <a:xfrm>
            <a:off x="5600700" y="1657350"/>
            <a:ext cx="2114550" cy="1885950"/>
          </a:xfrm>
          <a:prstGeom prst="rect">
            <a:avLst/>
          </a:prstGeom>
          <a:solidFill>
            <a:schemeClr val="bg1"/>
          </a:solidFill>
          <a:ln w="25400">
            <a:solidFill>
              <a:schemeClr val="tx2"/>
            </a:solidFill>
            <a:miter lim="800000"/>
            <a:headEnd/>
            <a:tailEnd/>
          </a:ln>
          <a:effectLst/>
        </p:spPr>
        <p:txBody>
          <a:bodyPr anchor="ctr">
            <a:prstTxWarp prst="textNoShape">
              <a:avLst/>
            </a:prstTxWarp>
          </a:bodyPr>
          <a:lstStyle/>
          <a:p>
            <a:pPr algn="ctr" defTabSz="685800" eaLnBrk="0" fontAlgn="base" hangingPunct="0">
              <a:spcBef>
                <a:spcPct val="0"/>
              </a:spcBef>
              <a:spcAft>
                <a:spcPct val="0"/>
              </a:spcAft>
            </a:pPr>
            <a:r>
              <a:rPr lang="en-US" dirty="0">
                <a:solidFill>
                  <a:srgbClr val="000000"/>
                </a:solidFill>
                <a:latin typeface="Calibri"/>
                <a:cs typeface="Calibri"/>
              </a:rPr>
              <a:t>Big, Slow Memory</a:t>
            </a:r>
          </a:p>
          <a:p>
            <a:pPr algn="ctr" defTabSz="685800" eaLnBrk="0" fontAlgn="base" hangingPunct="0">
              <a:spcBef>
                <a:spcPct val="0"/>
              </a:spcBef>
              <a:spcAft>
                <a:spcPct val="0"/>
              </a:spcAft>
            </a:pPr>
            <a:r>
              <a:rPr lang="en-US" dirty="0">
                <a:solidFill>
                  <a:srgbClr val="000000"/>
                </a:solidFill>
                <a:latin typeface="Calibri"/>
                <a:cs typeface="Calibri"/>
              </a:rPr>
              <a:t>(DRAM)</a:t>
            </a:r>
          </a:p>
        </p:txBody>
      </p:sp>
      <p:sp>
        <p:nvSpPr>
          <p:cNvPr id="1426441" name="Rectangle 9"/>
          <p:cNvSpPr>
            <a:spLocks noChangeArrowheads="1"/>
          </p:cNvSpPr>
          <p:nvPr/>
        </p:nvSpPr>
        <p:spPr bwMode="auto">
          <a:xfrm>
            <a:off x="2457450" y="3143251"/>
            <a:ext cx="3143250" cy="323165"/>
          </a:xfrm>
          <a:prstGeom prst="rect">
            <a:avLst/>
          </a:prstGeom>
          <a:noFill/>
          <a:ln w="25400">
            <a:noFill/>
            <a:miter lim="800000"/>
            <a:headEnd/>
            <a:tailEnd/>
          </a:ln>
          <a:effectLst/>
        </p:spPr>
        <p:txBody>
          <a:bodyPr>
            <a:prstTxWarp prst="textNoShape">
              <a:avLst/>
            </a:prstTxWarp>
            <a:spAutoFit/>
          </a:bodyPr>
          <a:lstStyle/>
          <a:p>
            <a:pPr algn="ctr" defTabSz="685800" eaLnBrk="0" fontAlgn="base" hangingPunct="0">
              <a:spcBef>
                <a:spcPct val="0"/>
              </a:spcBef>
              <a:spcAft>
                <a:spcPct val="0"/>
              </a:spcAft>
            </a:pPr>
            <a:r>
              <a:rPr lang="en-US" sz="1500" i="1" dirty="0">
                <a:solidFill>
                  <a:srgbClr val="000000"/>
                </a:solidFill>
                <a:latin typeface="Calibri"/>
                <a:cs typeface="Calibri"/>
              </a:rPr>
              <a:t>holds frequently used data</a:t>
            </a:r>
          </a:p>
        </p:txBody>
      </p:sp>
      <p:sp>
        <p:nvSpPr>
          <p:cNvPr id="1426442" name="AutoShape 10"/>
          <p:cNvSpPr>
            <a:spLocks noChangeArrowheads="1"/>
          </p:cNvSpPr>
          <p:nvPr/>
        </p:nvSpPr>
        <p:spPr bwMode="auto">
          <a:xfrm>
            <a:off x="4857750" y="2571750"/>
            <a:ext cx="742950" cy="114300"/>
          </a:xfrm>
          <a:prstGeom prst="leftRightArrow">
            <a:avLst>
              <a:gd name="adj1" fmla="val 50000"/>
              <a:gd name="adj2" fmla="val 130000"/>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685800" eaLnBrk="0" fontAlgn="base" hangingPunct="0">
              <a:spcBef>
                <a:spcPct val="50000"/>
              </a:spcBef>
              <a:spcAft>
                <a:spcPct val="0"/>
              </a:spcAft>
            </a:pPr>
            <a:endParaRPr lang="en-US" sz="1200">
              <a:solidFill>
                <a:srgbClr val="FC0128"/>
              </a:solidFill>
              <a:latin typeface="Calibri"/>
              <a:cs typeface="Calibri"/>
            </a:endParaRPr>
          </a:p>
        </p:txBody>
      </p:sp>
      <p:sp>
        <p:nvSpPr>
          <p:cNvPr id="1426443" name="AutoShape 11"/>
          <p:cNvSpPr>
            <a:spLocks noChangeArrowheads="1"/>
          </p:cNvSpPr>
          <p:nvPr/>
        </p:nvSpPr>
        <p:spPr bwMode="auto">
          <a:xfrm>
            <a:off x="2514600" y="2286000"/>
            <a:ext cx="857250" cy="628650"/>
          </a:xfrm>
          <a:prstGeom prst="leftRightArrow">
            <a:avLst>
              <a:gd name="adj1" fmla="val 50000"/>
              <a:gd name="adj2" fmla="val 27273"/>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685800" eaLnBrk="0" fontAlgn="base" hangingPunct="0">
              <a:spcBef>
                <a:spcPct val="50000"/>
              </a:spcBef>
              <a:spcAft>
                <a:spcPct val="0"/>
              </a:spcAft>
            </a:pPr>
            <a:endParaRPr lang="en-US" sz="1200">
              <a:solidFill>
                <a:srgbClr val="FC0128"/>
              </a:solidFill>
              <a:latin typeface="Calibri"/>
              <a:cs typeface="Calibri"/>
            </a:endParaRPr>
          </a:p>
        </p:txBody>
      </p:sp>
      <p:sp>
        <p:nvSpPr>
          <p:cNvPr id="13" name="Rectangle 3"/>
          <p:cNvSpPr>
            <a:spLocks noChangeArrowheads="1"/>
          </p:cNvSpPr>
          <p:nvPr/>
        </p:nvSpPr>
        <p:spPr bwMode="auto">
          <a:xfrm>
            <a:off x="1606550" y="2730954"/>
            <a:ext cx="876300" cy="217715"/>
          </a:xfrm>
          <a:prstGeom prst="rect">
            <a:avLst/>
          </a:prstGeom>
          <a:solidFill>
            <a:srgbClr val="CFBDC8"/>
          </a:solidFill>
          <a:ln w="25400">
            <a:solidFill>
              <a:schemeClr val="tx2"/>
            </a:solidFill>
            <a:miter lim="800000"/>
            <a:headEnd/>
            <a:tailEnd/>
          </a:ln>
          <a:effectLst/>
        </p:spPr>
        <p:txBody>
          <a:bodyPr anchor="ctr">
            <a:prstTxWarp prst="textNoShape">
              <a:avLst/>
            </a:prstTxWarp>
          </a:bodyPr>
          <a:lstStyle/>
          <a:p>
            <a:pPr algn="ctr" defTabSz="685800" eaLnBrk="0" fontAlgn="base" hangingPunct="0">
              <a:spcBef>
                <a:spcPct val="0"/>
              </a:spcBef>
              <a:spcAft>
                <a:spcPct val="0"/>
              </a:spcAft>
            </a:pPr>
            <a:r>
              <a:rPr lang="en-US" altLang="zh-CN" sz="1350" dirty="0">
                <a:solidFill>
                  <a:srgbClr val="000000"/>
                </a:solidFill>
                <a:latin typeface="Calibri"/>
                <a:cs typeface="Calibri"/>
              </a:rPr>
              <a:t>Registers</a:t>
            </a:r>
            <a:endParaRPr lang="en-US" sz="1350" dirty="0">
              <a:solidFill>
                <a:srgbClr val="000000"/>
              </a:solidFill>
              <a:latin typeface="Calibri"/>
              <a:cs typeface="Calibri"/>
            </a:endParaRPr>
          </a:p>
        </p:txBody>
      </p:sp>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1952225"/>
          </a:xfrm>
        </p:spPr>
        <p:txBody>
          <a:bodyPr>
            <a:normAutofit fontScale="625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34</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35</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419100" y="2223375"/>
            <a:ext cx="667318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Go Faster: Pipelining, branch prediction, &amp; instruction speculation</a:t>
            </a:r>
            <a:endParaRPr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0" y="1285860"/>
            <a:ext cx="4853459" cy="5419740"/>
          </a:xfrm>
        </p:spPr>
        <p:txBody>
          <a:bodyPr>
            <a:normAutofit fontScale="70000" lnSpcReduction="20000"/>
          </a:bodyPr>
          <a:lstStyle/>
          <a:p>
            <a:r>
              <a:rPr lang="en-US" altLang="zh-CN" dirty="0"/>
              <a:t>In-order execution: Line 3 (data = data + 5) is executed only if condition (x &lt; size) is true</a:t>
            </a:r>
          </a:p>
          <a:p>
            <a:r>
              <a:rPr lang="en-US" altLang="zh-CN" dirty="0"/>
              <a:t>Out-of-order execution: Line 3 may be executed speculatively before condition (x &lt; size) is checked; its effects will be rolled back if (x &lt; size) is false</a:t>
            </a:r>
          </a:p>
          <a:p>
            <a:pPr lvl="1"/>
            <a:r>
              <a:rPr lang="en-US" altLang="zh-CN" dirty="0"/>
              <a:t>Condition check may be slow if x is in memory (not in cache)</a:t>
            </a:r>
          </a:p>
          <a:p>
            <a:pPr lvl="1"/>
            <a:r>
              <a:rPr lang="en-US" altLang="zh-CN" dirty="0"/>
              <a:t>The CPU branch predictor predicts direction of each branch, and the predicted branch is executed speculatively before condition is checked</a:t>
            </a:r>
          </a:p>
          <a:p>
            <a:pPr lvl="1"/>
            <a:r>
              <a:rPr lang="en-US" altLang="zh-CN" dirty="0"/>
              <a:t>If branch prediction is wrong, the speculative execution is rolled back, and the correct branch will be executed</a:t>
            </a:r>
            <a:endParaRPr lang="zh-CN" altLang="en-US" dirty="0"/>
          </a:p>
        </p:txBody>
      </p:sp>
      <p:pic>
        <p:nvPicPr>
          <p:cNvPr id="4" name="图片 3">
            <a:extLst>
              <a:ext uri="{FF2B5EF4-FFF2-40B4-BE49-F238E27FC236}">
                <a16:creationId xmlns:a16="http://schemas.microsoft.com/office/drawing/2014/main" id="{685D1DC7-F8B9-4791-90E4-35E80166EFE5}"/>
              </a:ext>
            </a:extLst>
          </p:cNvPr>
          <p:cNvPicPr>
            <a:picLocks noChangeAspect="1"/>
          </p:cNvPicPr>
          <p:nvPr/>
        </p:nvPicPr>
        <p:blipFill>
          <a:blip r:embed="rId2" cstate="print"/>
          <a:stretch>
            <a:fillRect/>
          </a:stretch>
        </p:blipFill>
        <p:spPr>
          <a:xfrm>
            <a:off x="443750" y="1536152"/>
            <a:ext cx="3613586" cy="1331321"/>
          </a:xfrm>
          <a:prstGeom prst="rect">
            <a:avLst/>
          </a:prstGeom>
        </p:spPr>
      </p:pic>
      <p:sp>
        <p:nvSpPr>
          <p:cNvPr id="7" name="矩形 6">
            <a:extLst>
              <a:ext uri="{FF2B5EF4-FFF2-40B4-BE49-F238E27FC236}">
                <a16:creationId xmlns:a16="http://schemas.microsoft.com/office/drawing/2014/main" id="{DF3CEDBF-B974-41CD-AA1C-2882EA0929D6}"/>
              </a:ext>
            </a:extLst>
          </p:cNvPr>
          <p:cNvSpPr/>
          <p:nvPr/>
        </p:nvSpPr>
        <p:spPr>
          <a:xfrm>
            <a:off x="1257333" y="3236207"/>
            <a:ext cx="1824810" cy="567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data = 0;</a:t>
            </a:r>
            <a:endParaRPr lang="zh-CN" altLang="en-US" sz="2000" dirty="0"/>
          </a:p>
        </p:txBody>
      </p:sp>
      <p:cxnSp>
        <p:nvCxnSpPr>
          <p:cNvPr id="8" name="直接箭头连接符 7">
            <a:extLst>
              <a:ext uri="{FF2B5EF4-FFF2-40B4-BE49-F238E27FC236}">
                <a16:creationId xmlns:a16="http://schemas.microsoft.com/office/drawing/2014/main" id="{31C6F9F2-1B38-4C91-A6C2-F00C3A44C436}"/>
              </a:ext>
            </a:extLst>
          </p:cNvPr>
          <p:cNvCxnSpPr>
            <a:cxnSpLocks/>
            <a:stCxn id="7" idx="2"/>
            <a:endCxn id="10" idx="0"/>
          </p:cNvCxnSpPr>
          <p:nvPr/>
        </p:nvCxnSpPr>
        <p:spPr>
          <a:xfrm flipH="1">
            <a:off x="1168941" y="3803644"/>
            <a:ext cx="1000797" cy="345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直接箭头连接符 8">
            <a:extLst>
              <a:ext uri="{FF2B5EF4-FFF2-40B4-BE49-F238E27FC236}">
                <a16:creationId xmlns:a16="http://schemas.microsoft.com/office/drawing/2014/main" id="{A2301B31-FD2E-44F8-AE03-B366AB0B9FEE}"/>
              </a:ext>
            </a:extLst>
          </p:cNvPr>
          <p:cNvCxnSpPr>
            <a:cxnSpLocks/>
            <a:stCxn id="7" idx="2"/>
            <a:endCxn id="17" idx="0"/>
          </p:cNvCxnSpPr>
          <p:nvPr/>
        </p:nvCxnSpPr>
        <p:spPr>
          <a:xfrm>
            <a:off x="2169738" y="3803644"/>
            <a:ext cx="933372" cy="345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矩形 9">
            <a:extLst>
              <a:ext uri="{FF2B5EF4-FFF2-40B4-BE49-F238E27FC236}">
                <a16:creationId xmlns:a16="http://schemas.microsoft.com/office/drawing/2014/main" id="{897219CD-484B-40BF-87C5-545513958563}"/>
              </a:ext>
            </a:extLst>
          </p:cNvPr>
          <p:cNvSpPr/>
          <p:nvPr/>
        </p:nvSpPr>
        <p:spPr>
          <a:xfrm>
            <a:off x="211261" y="4149082"/>
            <a:ext cx="1915360" cy="567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check (if x &lt; size)</a:t>
            </a:r>
            <a:endParaRPr lang="zh-CN" altLang="en-US" sz="2000" dirty="0"/>
          </a:p>
        </p:txBody>
      </p:sp>
      <p:sp>
        <p:nvSpPr>
          <p:cNvPr id="17" name="矩形 16">
            <a:extLst>
              <a:ext uri="{FF2B5EF4-FFF2-40B4-BE49-F238E27FC236}">
                <a16:creationId xmlns:a16="http://schemas.microsoft.com/office/drawing/2014/main" id="{3884ABEC-EF80-4780-A75E-9985E1454BA5}"/>
              </a:ext>
            </a:extLst>
          </p:cNvPr>
          <p:cNvSpPr/>
          <p:nvPr/>
        </p:nvSpPr>
        <p:spPr>
          <a:xfrm>
            <a:off x="2250543" y="4149082"/>
            <a:ext cx="1705134" cy="567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data = data +5</a:t>
            </a:r>
            <a:endParaRPr lang="zh-CN" altLang="en-US" sz="2000" dirty="0"/>
          </a:p>
        </p:txBody>
      </p:sp>
      <p:sp>
        <p:nvSpPr>
          <p:cNvPr id="11" name="文本框 10">
            <a:extLst>
              <a:ext uri="{FF2B5EF4-FFF2-40B4-BE49-F238E27FC236}">
                <a16:creationId xmlns:a16="http://schemas.microsoft.com/office/drawing/2014/main" id="{990B4497-20CA-4277-8E32-6E1298C47F9D}"/>
              </a:ext>
            </a:extLst>
          </p:cNvPr>
          <p:cNvSpPr txBox="1"/>
          <p:nvPr/>
        </p:nvSpPr>
        <p:spPr>
          <a:xfrm>
            <a:off x="84746" y="5367739"/>
            <a:ext cx="4487254" cy="830997"/>
          </a:xfrm>
          <a:prstGeom prst="rect">
            <a:avLst/>
          </a:prstGeom>
          <a:noFill/>
        </p:spPr>
        <p:txBody>
          <a:bodyPr wrap="none" rtlCol="0">
            <a:spAutoFit/>
          </a:bodyPr>
          <a:lstStyle/>
          <a:p>
            <a:r>
              <a:rPr lang="en-US" altLang="zh-CN" sz="2400" dirty="0"/>
              <a:t>Race condition if branch predictor </a:t>
            </a:r>
          </a:p>
          <a:p>
            <a:r>
              <a:rPr lang="en-US" altLang="zh-CN" sz="2400" dirty="0"/>
              <a:t>predicts condition to be true</a:t>
            </a:r>
            <a:endParaRPr lang="zh-CN" altLang="en-US" sz="2400" dirty="0"/>
          </a:p>
        </p:txBody>
      </p:sp>
      <p:cxnSp>
        <p:nvCxnSpPr>
          <p:cNvPr id="14" name="直接箭头连接符 13">
            <a:extLst>
              <a:ext uri="{FF2B5EF4-FFF2-40B4-BE49-F238E27FC236}">
                <a16:creationId xmlns:a16="http://schemas.microsoft.com/office/drawing/2014/main" id="{CC2C0E8A-9384-4D53-81C0-EC0B9E2DD33A}"/>
              </a:ext>
            </a:extLst>
          </p:cNvPr>
          <p:cNvCxnSpPr/>
          <p:nvPr/>
        </p:nvCxnSpPr>
        <p:spPr>
          <a:xfrm flipH="1" flipV="1">
            <a:off x="1440193" y="4905995"/>
            <a:ext cx="504056" cy="5246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a:extLst>
              <a:ext uri="{FF2B5EF4-FFF2-40B4-BE49-F238E27FC236}">
                <a16:creationId xmlns:a16="http://schemas.microsoft.com/office/drawing/2014/main" id="{6AC13B41-F6F7-44FE-965D-8621A7B1ECD3}"/>
              </a:ext>
            </a:extLst>
          </p:cNvPr>
          <p:cNvCxnSpPr/>
          <p:nvPr/>
        </p:nvCxnSpPr>
        <p:spPr>
          <a:xfrm flipV="1">
            <a:off x="2376297" y="4865678"/>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97030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essentially trains the branch predictor to expect the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a:bodyPr>
          <a:lstStyle/>
          <a:p>
            <a:r>
              <a:rPr lang="en-US" dirty="0"/>
              <a:t>Memory Technologies</a:t>
            </a:r>
          </a:p>
        </p:txBody>
      </p:sp>
      <p:sp>
        <p:nvSpPr>
          <p:cNvPr id="1498115" name="Rectangle 3"/>
          <p:cNvSpPr>
            <a:spLocks noGrp="1" noChangeArrowheads="1"/>
          </p:cNvSpPr>
          <p:nvPr>
            <p:ph type="body" idx="1"/>
          </p:nvPr>
        </p:nvSpPr>
        <p:spPr>
          <a:xfrm>
            <a:off x="514350" y="1340768"/>
            <a:ext cx="8001000" cy="4488532"/>
          </a:xfrm>
        </p:spPr>
        <p:txBody>
          <a:bodyPr>
            <a:noAutofit/>
          </a:bodyPr>
          <a:lstStyle/>
          <a:p>
            <a:r>
              <a:rPr lang="en-US" sz="2800" dirty="0"/>
              <a:t>Caches use SRAM (Static Random Access Memory) for speed and technology compatibility</a:t>
            </a:r>
          </a:p>
          <a:p>
            <a:pPr lvl="1"/>
            <a:r>
              <a:rPr lang="en-US" sz="2400" dirty="0"/>
              <a:t>Fast (typical access times of 0.5 to 2.5 ns)</a:t>
            </a:r>
          </a:p>
          <a:p>
            <a:pPr lvl="1"/>
            <a:r>
              <a:rPr lang="en-US" sz="2400" dirty="0"/>
              <a:t>Low density (6 transistor cells), higher power, expensive </a:t>
            </a:r>
          </a:p>
          <a:p>
            <a:pPr lvl="1"/>
            <a:r>
              <a:rPr lang="en-US" sz="2400" dirty="0"/>
              <a:t>Static: content will last as long as power is on</a:t>
            </a:r>
            <a:endParaRPr lang="en-US" sz="3600" dirty="0"/>
          </a:p>
          <a:p>
            <a:r>
              <a:rPr lang="en-US" sz="2800" dirty="0"/>
              <a:t>Main memory uses DRAM (Dynamic RAM) for size and density</a:t>
            </a:r>
          </a:p>
          <a:p>
            <a:pPr lvl="1"/>
            <a:r>
              <a:rPr lang="en-US" sz="2000" dirty="0"/>
              <a:t>Slower (typical access times of 50 to 70 ns) </a:t>
            </a:r>
          </a:p>
          <a:p>
            <a:pPr lvl="1"/>
            <a:r>
              <a:rPr lang="en-US" sz="2000" dirty="0"/>
              <a:t>High density (1 transistor cells), lower power, cheaper </a:t>
            </a:r>
          </a:p>
          <a:p>
            <a:pPr lvl="1"/>
            <a:r>
              <a:rPr lang="en-US" sz="2000" dirty="0"/>
              <a:t>Dynamic: needs to be “refreshed” regularly (every ~8 ms)</a:t>
            </a:r>
          </a:p>
          <a:p>
            <a:pPr lvl="2"/>
            <a:r>
              <a:rPr lang="en-US" sz="1800" dirty="0"/>
              <a:t>Consumes 1% to 2% of the active cycles of the DRAM</a:t>
            </a:r>
            <a:endParaRPr lang="en-US" sz="3200" dirty="0"/>
          </a:p>
        </p:txBody>
      </p:sp>
      <p:sp>
        <p:nvSpPr>
          <p:cNvPr id="1498116" name="Rectangle 4"/>
          <p:cNvSpPr>
            <a:spLocks noChangeArrowheads="1"/>
          </p:cNvSpPr>
          <p:nvPr/>
        </p:nvSpPr>
        <p:spPr bwMode="auto">
          <a:xfrm>
            <a:off x="3048000" y="4722324"/>
            <a:ext cx="6229350" cy="246221"/>
          </a:xfrm>
          <a:prstGeom prst="rect">
            <a:avLst/>
          </a:prstGeom>
          <a:noFill/>
          <a:ln w="12700">
            <a:noFill/>
            <a:miter lim="800000"/>
            <a:headEnd/>
            <a:tailEnd/>
          </a:ln>
          <a:effectLst/>
        </p:spPr>
        <p:txBody>
          <a:bodyPr lIns="47625" tIns="19050" rIns="47625" bIns="19050">
            <a:spAutoFit/>
          </a:bodyPr>
          <a:lstStyle/>
          <a:p>
            <a:pPr marL="215504" indent="-215504">
              <a:spcBef>
                <a:spcPts val="450"/>
              </a:spcBef>
              <a:buClr>
                <a:srgbClr val="4F81BD"/>
              </a:buClr>
              <a:buSzPct val="75000"/>
              <a:buFont typeface="Wingdings" pitchFamily="2" charset="2"/>
              <a:buChar char="q"/>
            </a:pPr>
            <a:endParaRPr lang="en-US" sz="1350" dirty="0">
              <a:solidFill>
                <a:prstClr val="black"/>
              </a:solidFill>
              <a:latin typeface="Calibri"/>
            </a:endParaRPr>
          </a:p>
        </p:txBody>
      </p:sp>
      <p:sp>
        <p:nvSpPr>
          <p:cNvPr id="8" name="Slide Number Placeholder 7"/>
          <p:cNvSpPr>
            <a:spLocks noGrp="1"/>
          </p:cNvSpPr>
          <p:nvPr>
            <p:ph type="sldNum" sz="quarter" idx="4"/>
          </p:nvPr>
        </p:nvSpPr>
        <p:spPr>
          <a:xfrm>
            <a:off x="7372350" y="5624514"/>
            <a:ext cx="1600200" cy="273844"/>
          </a:xfrm>
        </p:spPr>
        <p:txBody>
          <a:bodyPr/>
          <a:lstStyle/>
          <a:p>
            <a:fld id="{3CC63E4C-4642-794D-A2FD-70F6B81535F5}"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3066572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4865330" y="1285860"/>
            <a:ext cx="4126269" cy="5419740"/>
          </a:xfrm>
        </p:spPr>
        <p:txBody>
          <a:bodyPr>
            <a:normAutofit fontScale="92500" lnSpcReduction="10000"/>
          </a:bodyPr>
          <a:lstStyle/>
          <a:p>
            <a:r>
              <a:rPr lang="en-US" altLang="zh-CN" dirty="0"/>
              <a:t>True-branch will never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182170" y="1183195"/>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152400" y="4285666"/>
            <a:ext cx="4795466" cy="2419934"/>
          </a:xfrm>
          <a:prstGeom prst="rect">
            <a:avLst/>
          </a:prstGeom>
        </p:spPr>
      </p:pic>
    </p:spTree>
    <p:extLst>
      <p:ext uri="{BB962C8B-B14F-4D97-AF65-F5344CB8AC3E}">
        <p14:creationId xmlns:p14="http://schemas.microsoft.com/office/powerpoint/2010/main" val="2061685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41</a:t>
            </a:fld>
            <a:endParaRPr lang="en-US" altLang="zh-CN"/>
          </a:p>
        </p:txBody>
      </p:sp>
      <p:sp>
        <p:nvSpPr>
          <p:cNvPr id="23554" name="Rectangle 2"/>
          <p:cNvSpPr>
            <a:spLocks noGrp="1" noChangeArrowheads="1"/>
          </p:cNvSpPr>
          <p:nvPr>
            <p:ph type="title"/>
          </p:nvPr>
        </p:nvSpPr>
        <p:spPr/>
        <p:txBody>
          <a:bodyPr/>
          <a:lstStyle/>
          <a:p>
            <a:r>
              <a:rPr lang="en-US" altLang="zh-CN" dirty="0"/>
              <a:t>Comparison w/ Stack Overflow Attack</a:t>
            </a:r>
          </a:p>
        </p:txBody>
      </p:sp>
      <p:sp>
        <p:nvSpPr>
          <p:cNvPr id="23555" name="Rectangle 3"/>
          <p:cNvSpPr>
            <a:spLocks noGrp="1" noChangeArrowheads="1"/>
          </p:cNvSpPr>
          <p:nvPr>
            <p:ph type="body" idx="1"/>
          </p:nvPr>
        </p:nvSpPr>
        <p:spPr>
          <a:xfrm>
            <a:off x="323528" y="3501008"/>
            <a:ext cx="8577195" cy="1809136"/>
          </a:xfrm>
        </p:spPr>
        <p:txBody>
          <a:bodyPr>
            <a:normAutofit fontScale="92500" lnSpcReduction="20000"/>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a:p>
            <a:pPr lvl="1">
              <a:lnSpc>
                <a:spcPct val="90000"/>
              </a:lnSpc>
            </a:pPr>
            <a:r>
              <a:rPr lang="en-US" altLang="zh-CN" sz="2400" dirty="0">
                <a:ea typeface="宋体" charset="-122"/>
              </a:rPr>
              <a:t>Can be garbage that causes program crash, or can be address of a malicious program</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2" name="卷形: 水平 1">
            <a:extLst>
              <a:ext uri="{FF2B5EF4-FFF2-40B4-BE49-F238E27FC236}">
                <a16:creationId xmlns:a16="http://schemas.microsoft.com/office/drawing/2014/main" id="{94D10376-8FF0-4CA1-A207-B3E8963FF906}"/>
              </a:ext>
            </a:extLst>
          </p:cNvPr>
          <p:cNvSpPr/>
          <p:nvPr/>
        </p:nvSpPr>
        <p:spPr>
          <a:xfrm>
            <a:off x="611560" y="5148256"/>
            <a:ext cx="8064896" cy="180913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Checking array bounds (if (x &lt; </a:t>
            </a:r>
            <a:r>
              <a:rPr lang="en-US" altLang="zh-CN" sz="2400" dirty="0" err="1"/>
              <a:t>buffer_size</a:t>
            </a:r>
            <a:r>
              <a:rPr lang="en-US" altLang="zh-CN" sz="2400" dirty="0"/>
              <a:t>)) prevents buffer overflow attack that writes to unauthorized addresses, but not </a:t>
            </a:r>
            <a:r>
              <a:rPr lang="en-US" altLang="zh-CN" sz="2400" dirty="0" err="1"/>
              <a:t>Spectre</a:t>
            </a:r>
            <a:r>
              <a:rPr lang="en-US" altLang="zh-CN" sz="2400" dirty="0"/>
              <a:t> attack that reads from unauthorized </a:t>
            </a:r>
            <a:r>
              <a:rPr lang="en-US" altLang="zh-CN" sz="2400"/>
              <a:t>addresses through </a:t>
            </a:r>
            <a:r>
              <a:rPr lang="en-US" altLang="zh-CN" sz="2400" dirty="0"/>
              <a:t>cache side channel </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47500" lnSpcReduction="20000"/>
          </a:bodyPr>
          <a:lstStyle/>
          <a:p>
            <a:r>
              <a:rPr lang="en-US" altLang="zh-CN" dirty="0"/>
              <a:t>Line 4 calculates the offset of the secret from the beginning of the buffer(if offset is unknown, must find it with testing or guessing)</a:t>
            </a:r>
          </a:p>
          <a:p>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62500" lnSpcReduction="20000"/>
          </a:bodyPr>
          <a:lstStyle/>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915816" y="5014595"/>
            <a:ext cx="3456384" cy="1843405"/>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700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upon the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1"/>
            <a:ext cx="4394758" cy="250318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9592" y="3276324"/>
            <a:ext cx="1728192" cy="414948"/>
          </a:xfrm>
        </p:spPr>
        <p:txBody>
          <a:bodyPr>
            <a:noAutofit/>
          </a:bodyPr>
          <a:lstStyle/>
          <a:p>
            <a:pPr>
              <a:buNone/>
            </a:pPr>
            <a:r>
              <a:rPr lang="en-US" sz="2400" dirty="0"/>
              <a:t>Cache Block</a:t>
            </a:r>
          </a:p>
        </p:txBody>
      </p:sp>
      <p:sp>
        <p:nvSpPr>
          <p:cNvPr id="4" name="Slide Number Placeholder 3"/>
          <p:cNvSpPr>
            <a:spLocks noGrp="1"/>
          </p:cNvSpPr>
          <p:nvPr>
            <p:ph type="sldNum" sz="quarter" idx="4"/>
          </p:nvPr>
        </p:nvSpPr>
        <p:spPr/>
        <p:txBody>
          <a:bodyPr/>
          <a:lstStyle/>
          <a:p>
            <a:fld id="{3CC63E4C-4642-794D-A2FD-70F6B81535F5}" type="slidenum">
              <a:rPr lang="en-US" smtClean="0"/>
              <a:pPr/>
              <a:t>5</a:t>
            </a:fld>
            <a:endParaRPr lang="en-US" dirty="0"/>
          </a:p>
        </p:txBody>
      </p:sp>
      <p:sp>
        <p:nvSpPr>
          <p:cNvPr id="5" name="Title 1"/>
          <p:cNvSpPr txBox="1">
            <a:spLocks/>
          </p:cNvSpPr>
          <p:nvPr>
            <p:custDataLst>
              <p:tags r:id="rId1"/>
            </p:custDataLst>
          </p:nvPr>
        </p:nvSpPr>
        <p:spPr>
          <a:xfrm>
            <a:off x="925512" y="361216"/>
            <a:ext cx="7292975" cy="896083"/>
          </a:xfrm>
          <a:prstGeom prst="rect">
            <a:avLst/>
          </a:prstGeom>
        </p:spPr>
        <p:txBody>
          <a:bodyPr vert="horz" lIns="68580" tIns="34290" rIns="68580" bIns="3429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altLang="zh-CN" sz="4000" dirty="0">
                <a:solidFill>
                  <a:schemeClr val="tx1"/>
                </a:solidFill>
              </a:rPr>
              <a:t>Cache Hierarchy</a:t>
            </a:r>
            <a:endParaRPr lang="en-US" sz="4000" dirty="0">
              <a:solidFill>
                <a:schemeClr val="tx1"/>
              </a:solidFill>
            </a:endParaRPr>
          </a:p>
        </p:txBody>
      </p:sp>
      <p:sp>
        <p:nvSpPr>
          <p:cNvPr id="6" name="Text Box 19"/>
          <p:cNvSpPr txBox="1">
            <a:spLocks noChangeArrowheads="1"/>
          </p:cNvSpPr>
          <p:nvPr>
            <p:custDataLst>
              <p:tags r:id="rId2"/>
            </p:custDataLst>
          </p:nvPr>
        </p:nvSpPr>
        <p:spPr bwMode="auto">
          <a:xfrm>
            <a:off x="5411355" y="4097482"/>
            <a:ext cx="3365102" cy="1277370"/>
          </a:xfrm>
          <a:prstGeom prst="rect">
            <a:avLst/>
          </a:prstGeom>
          <a:noFill/>
          <a:ln w="9525">
            <a:noFill/>
            <a:round/>
            <a:headEnd/>
            <a:tailEnd/>
          </a:ln>
        </p:spPr>
        <p:txBody>
          <a:bodyPr wrap="square" lIns="67500" tIns="35100" rIns="67500" bIns="35100" anchor="ctr">
            <a:spAutoFit/>
          </a:bodyPr>
          <a:lstStyle/>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Larger, slower, cheaper memory, e.g., DRAM</a:t>
            </a:r>
          </a:p>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Typical page size: 4KB or larger</a:t>
            </a:r>
          </a:p>
        </p:txBody>
      </p:sp>
      <p:sp>
        <p:nvSpPr>
          <p:cNvPr id="7" name="Text Box 29"/>
          <p:cNvSpPr txBox="1">
            <a:spLocks noChangeArrowheads="1"/>
          </p:cNvSpPr>
          <p:nvPr>
            <p:custDataLst>
              <p:tags r:id="rId3"/>
            </p:custDataLst>
          </p:nvPr>
        </p:nvSpPr>
        <p:spPr bwMode="auto">
          <a:xfrm>
            <a:off x="5403703" y="2504566"/>
            <a:ext cx="3587897" cy="1277370"/>
          </a:xfrm>
          <a:prstGeom prst="rect">
            <a:avLst/>
          </a:prstGeom>
          <a:noFill/>
          <a:ln w="9525">
            <a:noFill/>
            <a:round/>
            <a:headEnd/>
            <a:tailEnd/>
          </a:ln>
        </p:spPr>
        <p:txBody>
          <a:bodyPr wrap="square" lIns="67500" tIns="35100" rIns="67500" bIns="35100" anchor="ctr">
            <a:spAutoFit/>
          </a:bodyPr>
          <a:lstStyle/>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Smaller, faster, more expensive memory, e.g., SRAM</a:t>
            </a:r>
          </a:p>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Typical cache block size: 16-64 Bytes</a:t>
            </a:r>
          </a:p>
        </p:txBody>
      </p:sp>
      <p:sp>
        <p:nvSpPr>
          <p:cNvPr id="9" name="Rectangle 8"/>
          <p:cNvSpPr/>
          <p:nvPr/>
        </p:nvSpPr>
        <p:spPr bwMode="auto">
          <a:xfrm>
            <a:off x="2555776" y="3831802"/>
            <a:ext cx="2686050" cy="154305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350" dirty="0">
              <a:solidFill>
                <a:srgbClr val="000000"/>
              </a:solidFill>
              <a:latin typeface="Calibri" pitchFamily="34" charset="0"/>
            </a:endParaRPr>
          </a:p>
        </p:txBody>
      </p:sp>
      <p:sp>
        <p:nvSpPr>
          <p:cNvPr id="10" name="Rectangle 9"/>
          <p:cNvSpPr/>
          <p:nvPr/>
        </p:nvSpPr>
        <p:spPr bwMode="auto">
          <a:xfrm>
            <a:off x="2555776" y="2688802"/>
            <a:ext cx="268605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11" name="Rectangle 10"/>
          <p:cNvSpPr/>
          <p:nvPr/>
        </p:nvSpPr>
        <p:spPr bwMode="auto">
          <a:xfrm>
            <a:off x="2670076" y="3946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0</a:t>
            </a:r>
          </a:p>
        </p:txBody>
      </p:sp>
      <p:sp>
        <p:nvSpPr>
          <p:cNvPr id="12" name="Rectangle 11"/>
          <p:cNvSpPr/>
          <p:nvPr/>
        </p:nvSpPr>
        <p:spPr bwMode="auto">
          <a:xfrm>
            <a:off x="3298726" y="3946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a:t>
            </a:r>
          </a:p>
        </p:txBody>
      </p:sp>
      <p:sp>
        <p:nvSpPr>
          <p:cNvPr id="13" name="Rectangle 12"/>
          <p:cNvSpPr/>
          <p:nvPr/>
        </p:nvSpPr>
        <p:spPr bwMode="auto">
          <a:xfrm>
            <a:off x="3927376" y="3946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2</a:t>
            </a:r>
          </a:p>
        </p:txBody>
      </p:sp>
      <p:sp>
        <p:nvSpPr>
          <p:cNvPr id="14" name="Rectangle 13"/>
          <p:cNvSpPr/>
          <p:nvPr/>
        </p:nvSpPr>
        <p:spPr bwMode="auto">
          <a:xfrm>
            <a:off x="4556026" y="3946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3</a:t>
            </a:r>
          </a:p>
        </p:txBody>
      </p:sp>
      <p:sp>
        <p:nvSpPr>
          <p:cNvPr id="15" name="Rectangle 14"/>
          <p:cNvSpPr/>
          <p:nvPr/>
        </p:nvSpPr>
        <p:spPr bwMode="auto">
          <a:xfrm>
            <a:off x="2670076" y="42318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4</a:t>
            </a:r>
          </a:p>
        </p:txBody>
      </p:sp>
      <p:sp>
        <p:nvSpPr>
          <p:cNvPr id="16" name="Rectangle 15"/>
          <p:cNvSpPr/>
          <p:nvPr/>
        </p:nvSpPr>
        <p:spPr bwMode="auto">
          <a:xfrm>
            <a:off x="3298726" y="42318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5</a:t>
            </a:r>
          </a:p>
        </p:txBody>
      </p:sp>
      <p:sp>
        <p:nvSpPr>
          <p:cNvPr id="17" name="Rectangle 16"/>
          <p:cNvSpPr/>
          <p:nvPr/>
        </p:nvSpPr>
        <p:spPr bwMode="auto">
          <a:xfrm>
            <a:off x="3927376" y="42318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6</a:t>
            </a:r>
          </a:p>
        </p:txBody>
      </p:sp>
      <p:sp>
        <p:nvSpPr>
          <p:cNvPr id="18" name="Rectangle 17"/>
          <p:cNvSpPr/>
          <p:nvPr/>
        </p:nvSpPr>
        <p:spPr bwMode="auto">
          <a:xfrm>
            <a:off x="4556026" y="42318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7</a:t>
            </a:r>
          </a:p>
        </p:txBody>
      </p:sp>
      <p:sp>
        <p:nvSpPr>
          <p:cNvPr id="19" name="Rectangle 18"/>
          <p:cNvSpPr/>
          <p:nvPr/>
        </p:nvSpPr>
        <p:spPr bwMode="auto">
          <a:xfrm>
            <a:off x="2670076" y="45176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8</a:t>
            </a:r>
          </a:p>
        </p:txBody>
      </p:sp>
      <p:sp>
        <p:nvSpPr>
          <p:cNvPr id="20" name="Rectangle 19"/>
          <p:cNvSpPr/>
          <p:nvPr/>
        </p:nvSpPr>
        <p:spPr bwMode="auto">
          <a:xfrm>
            <a:off x="3298726" y="45176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9</a:t>
            </a:r>
          </a:p>
        </p:txBody>
      </p:sp>
      <p:sp>
        <p:nvSpPr>
          <p:cNvPr id="21" name="Rectangle 20"/>
          <p:cNvSpPr/>
          <p:nvPr/>
        </p:nvSpPr>
        <p:spPr bwMode="auto">
          <a:xfrm>
            <a:off x="3927376" y="45176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10</a:t>
            </a:r>
          </a:p>
        </p:txBody>
      </p:sp>
      <p:sp>
        <p:nvSpPr>
          <p:cNvPr id="22" name="Rectangle 21"/>
          <p:cNvSpPr/>
          <p:nvPr/>
        </p:nvSpPr>
        <p:spPr bwMode="auto">
          <a:xfrm>
            <a:off x="4556026" y="45176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11</a:t>
            </a:r>
          </a:p>
        </p:txBody>
      </p:sp>
      <p:sp>
        <p:nvSpPr>
          <p:cNvPr id="23" name="Rectangle 22"/>
          <p:cNvSpPr/>
          <p:nvPr/>
        </p:nvSpPr>
        <p:spPr bwMode="auto">
          <a:xfrm>
            <a:off x="2670076" y="48033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12</a:t>
            </a:r>
          </a:p>
        </p:txBody>
      </p:sp>
      <p:sp>
        <p:nvSpPr>
          <p:cNvPr id="24" name="Rectangle 23"/>
          <p:cNvSpPr/>
          <p:nvPr/>
        </p:nvSpPr>
        <p:spPr bwMode="auto">
          <a:xfrm>
            <a:off x="3298726" y="48033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13</a:t>
            </a:r>
          </a:p>
        </p:txBody>
      </p:sp>
      <p:sp>
        <p:nvSpPr>
          <p:cNvPr id="25" name="Rectangle 24"/>
          <p:cNvSpPr/>
          <p:nvPr/>
        </p:nvSpPr>
        <p:spPr bwMode="auto">
          <a:xfrm>
            <a:off x="3927376" y="48033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14</a:t>
            </a:r>
          </a:p>
        </p:txBody>
      </p:sp>
      <p:sp>
        <p:nvSpPr>
          <p:cNvPr id="26" name="Rectangle 25"/>
          <p:cNvSpPr/>
          <p:nvPr/>
        </p:nvSpPr>
        <p:spPr bwMode="auto">
          <a:xfrm>
            <a:off x="4556026" y="48033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15</a:t>
            </a:r>
          </a:p>
        </p:txBody>
      </p:sp>
      <p:cxnSp>
        <p:nvCxnSpPr>
          <p:cNvPr id="27" name="Straight Connector 26"/>
          <p:cNvCxnSpPr/>
          <p:nvPr/>
        </p:nvCxnSpPr>
        <p:spPr bwMode="auto">
          <a:xfrm>
            <a:off x="2841526" y="5203402"/>
            <a:ext cx="2286000" cy="1108"/>
          </a:xfrm>
          <a:prstGeom prst="line">
            <a:avLst/>
          </a:prstGeom>
          <a:noFill/>
          <a:ln w="88900" cap="rnd" cmpd="sng" algn="ctr">
            <a:solidFill>
              <a:srgbClr val="000000"/>
            </a:solidFill>
            <a:prstDash val="sysDot"/>
            <a:round/>
            <a:headEnd type="none" w="med" len="med"/>
            <a:tailEnd type="none" w="med" len="med"/>
          </a:ln>
          <a:effectLst/>
        </p:spPr>
      </p:cxnSp>
      <p:sp>
        <p:nvSpPr>
          <p:cNvPr id="28" name="Rectangle 27"/>
          <p:cNvSpPr/>
          <p:nvPr/>
        </p:nvSpPr>
        <p:spPr bwMode="auto">
          <a:xfrm>
            <a:off x="2670076" y="2803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7</a:t>
            </a:r>
          </a:p>
        </p:txBody>
      </p:sp>
      <p:sp>
        <p:nvSpPr>
          <p:cNvPr id="29" name="Rectangle 28"/>
          <p:cNvSpPr/>
          <p:nvPr/>
        </p:nvSpPr>
        <p:spPr bwMode="auto">
          <a:xfrm>
            <a:off x="3298726" y="2803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9</a:t>
            </a:r>
          </a:p>
        </p:txBody>
      </p:sp>
      <p:sp>
        <p:nvSpPr>
          <p:cNvPr id="30" name="Rectangle 29"/>
          <p:cNvSpPr/>
          <p:nvPr/>
        </p:nvSpPr>
        <p:spPr bwMode="auto">
          <a:xfrm>
            <a:off x="3927376" y="2803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14</a:t>
            </a:r>
          </a:p>
        </p:txBody>
      </p:sp>
      <p:sp>
        <p:nvSpPr>
          <p:cNvPr id="31" name="Rectangle 30"/>
          <p:cNvSpPr/>
          <p:nvPr/>
        </p:nvSpPr>
        <p:spPr bwMode="auto">
          <a:xfrm>
            <a:off x="4556026" y="2803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3</a:t>
            </a:r>
          </a:p>
        </p:txBody>
      </p:sp>
      <p:sp>
        <p:nvSpPr>
          <p:cNvPr id="32" name="TextBox 29"/>
          <p:cNvSpPr txBox="1"/>
          <p:nvPr/>
        </p:nvSpPr>
        <p:spPr>
          <a:xfrm>
            <a:off x="1718600" y="2745952"/>
            <a:ext cx="755335"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sz="1800" dirty="0">
                <a:latin typeface="Calibri" pitchFamily="34" charset="0"/>
              </a:rPr>
              <a:t>Cache</a:t>
            </a:r>
          </a:p>
        </p:txBody>
      </p:sp>
      <p:sp>
        <p:nvSpPr>
          <p:cNvPr id="33" name="TextBox 30"/>
          <p:cNvSpPr txBox="1"/>
          <p:nvPr/>
        </p:nvSpPr>
        <p:spPr>
          <a:xfrm>
            <a:off x="1469927" y="3888952"/>
            <a:ext cx="1004827"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sz="1800" dirty="0">
                <a:latin typeface="Calibri" pitchFamily="34" charset="0"/>
              </a:rPr>
              <a:t>Memory</a:t>
            </a:r>
          </a:p>
        </p:txBody>
      </p:sp>
      <p:sp>
        <p:nvSpPr>
          <p:cNvPr id="34" name="Rectangle 33"/>
          <p:cNvSpPr/>
          <p:nvPr/>
        </p:nvSpPr>
        <p:spPr bwMode="auto">
          <a:xfrm>
            <a:off x="3927376" y="28036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b="1" dirty="0">
                <a:solidFill>
                  <a:srgbClr val="000000"/>
                </a:solidFill>
                <a:latin typeface="Calibri" pitchFamily="34" charset="0"/>
              </a:rPr>
              <a:t>14</a:t>
            </a:r>
          </a:p>
        </p:txBody>
      </p:sp>
      <p:sp>
        <p:nvSpPr>
          <p:cNvPr id="36" name="Up-Down Arrow 35"/>
          <p:cNvSpPr/>
          <p:nvPr/>
        </p:nvSpPr>
        <p:spPr bwMode="auto">
          <a:xfrm>
            <a:off x="3641626" y="3135795"/>
            <a:ext cx="514350" cy="696007"/>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37" name="Rectangle 36"/>
          <p:cNvSpPr/>
          <p:nvPr/>
        </p:nvSpPr>
        <p:spPr bwMode="auto">
          <a:xfrm>
            <a:off x="3372458" y="1521106"/>
            <a:ext cx="102870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altLang="zh-CN" sz="1800" dirty="0">
                <a:solidFill>
                  <a:srgbClr val="000000"/>
                </a:solidFill>
                <a:latin typeface="Calibri" pitchFamily="34" charset="0"/>
              </a:rPr>
              <a:t>CPU</a:t>
            </a:r>
            <a:endParaRPr lang="en-US" sz="1800" dirty="0">
              <a:solidFill>
                <a:srgbClr val="000000"/>
              </a:solidFill>
              <a:latin typeface="Calibri" pitchFamily="34" charset="0"/>
            </a:endParaRPr>
          </a:p>
        </p:txBody>
      </p:sp>
      <p:sp>
        <p:nvSpPr>
          <p:cNvPr id="38" name="Content Placeholder 2"/>
          <p:cNvSpPr txBox="1">
            <a:spLocks/>
          </p:cNvSpPr>
          <p:nvPr/>
        </p:nvSpPr>
        <p:spPr>
          <a:xfrm>
            <a:off x="1834580" y="5435400"/>
            <a:ext cx="1944216" cy="41494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Memory Page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Up-Down Arrow 35"/>
          <p:cNvSpPr/>
          <p:nvPr/>
        </p:nvSpPr>
        <p:spPr bwMode="auto">
          <a:xfrm>
            <a:off x="3634780" y="5363392"/>
            <a:ext cx="514350" cy="696007"/>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40" name="矩形 39"/>
          <p:cNvSpPr/>
          <p:nvPr/>
        </p:nvSpPr>
        <p:spPr>
          <a:xfrm>
            <a:off x="2554660" y="6011464"/>
            <a:ext cx="2664296" cy="432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Hard Disk</a:t>
            </a:r>
            <a:endParaRPr lang="zh-CN" altLang="en-US" sz="2800" dirty="0"/>
          </a:p>
        </p:txBody>
      </p:sp>
      <p:sp>
        <p:nvSpPr>
          <p:cNvPr id="41" name="Up-Down Arrow 35">
            <a:extLst>
              <a:ext uri="{FF2B5EF4-FFF2-40B4-BE49-F238E27FC236}">
                <a16:creationId xmlns:a16="http://schemas.microsoft.com/office/drawing/2014/main" id="{3E010134-121B-4651-8134-852F077EFB6B}"/>
              </a:ext>
            </a:extLst>
          </p:cNvPr>
          <p:cNvSpPr/>
          <p:nvPr/>
        </p:nvSpPr>
        <p:spPr bwMode="auto">
          <a:xfrm>
            <a:off x="3603674" y="2007713"/>
            <a:ext cx="514350" cy="696007"/>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42" name="Content Placeholder 2">
            <a:extLst>
              <a:ext uri="{FF2B5EF4-FFF2-40B4-BE49-F238E27FC236}">
                <a16:creationId xmlns:a16="http://schemas.microsoft.com/office/drawing/2014/main" id="{641DE4D7-3ED9-43D3-961E-4CCA880F1BAE}"/>
              </a:ext>
            </a:extLst>
          </p:cNvPr>
          <p:cNvSpPr txBox="1">
            <a:spLocks/>
          </p:cNvSpPr>
          <p:nvPr/>
        </p:nvSpPr>
        <p:spPr>
          <a:xfrm>
            <a:off x="1856284" y="2081840"/>
            <a:ext cx="1728192" cy="4149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altLang="zh-CN" sz="2400" dirty="0"/>
              <a:t>Register</a:t>
            </a:r>
            <a:endParaRPr lang="en-US" sz="2400" dirty="0"/>
          </a:p>
        </p:txBody>
      </p:sp>
      <p:sp>
        <p:nvSpPr>
          <p:cNvPr id="43" name="Text Box 29">
            <a:extLst>
              <a:ext uri="{FF2B5EF4-FFF2-40B4-BE49-F238E27FC236}">
                <a16:creationId xmlns:a16="http://schemas.microsoft.com/office/drawing/2014/main" id="{37BB72C5-5167-4AE3-BDDA-636F032696CF}"/>
              </a:ext>
            </a:extLst>
          </p:cNvPr>
          <p:cNvSpPr txBox="1">
            <a:spLocks noChangeArrowheads="1"/>
          </p:cNvSpPr>
          <p:nvPr>
            <p:custDataLst>
              <p:tags r:id="rId4"/>
            </p:custDataLst>
          </p:nvPr>
        </p:nvSpPr>
        <p:spPr bwMode="auto">
          <a:xfrm>
            <a:off x="5420643" y="1646282"/>
            <a:ext cx="3587897" cy="674128"/>
          </a:xfrm>
          <a:prstGeom prst="rect">
            <a:avLst/>
          </a:prstGeom>
          <a:noFill/>
          <a:ln w="9525">
            <a:noFill/>
            <a:round/>
            <a:headEnd/>
            <a:tailEnd/>
          </a:ln>
        </p:spPr>
        <p:txBody>
          <a:bodyPr wrap="square" lIns="67500" tIns="35100" rIns="67500" bIns="35100" anchor="ctr">
            <a:spAutoFit/>
          </a:bodyPr>
          <a:lstStyle/>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Typical CPU register size: 4 Bytes</a:t>
            </a:r>
          </a:p>
        </p:txBody>
      </p:sp>
    </p:spTree>
    <p:extLst>
      <p:ext uri="{BB962C8B-B14F-4D97-AF65-F5344CB8AC3E}">
        <p14:creationId xmlns:p14="http://schemas.microsoft.com/office/powerpoint/2010/main" val="214231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8</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fontScale="90000"/>
          </a:bodyPr>
          <a:lstStyle/>
          <a:p>
            <a:r>
              <a:rPr lang="en-US" altLang="zh-CN" dirty="0"/>
              <a:t>Flush-and-Reload Cache Side Channel Analysis</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676964" cy="3406164"/>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Suppose victim holds some secret value x</a:t>
            </a:r>
          </a:p>
          <a:p>
            <a:r>
              <a:rPr lang="en-US" altLang="zh-CN" dirty="0"/>
              <a:t>Attacker constructs probe array[N*STEP], where x&lt;N, and flushes the entire array to memory</a:t>
            </a:r>
          </a:p>
          <a:p>
            <a:r>
              <a:rPr lang="en-US" altLang="zh-CN" dirty="0"/>
              <a:t>Let the victim access element array[x*STEP] to bring it into cache</a:t>
            </a:r>
          </a:p>
          <a:p>
            <a:r>
              <a:rPr lang="en-US" altLang="zh-CN" dirty="0"/>
              <a:t>Attacker reloads elements array[0*STEP], array[1*STEP],…, array[(N-1)*STEP] by reading them in sequence, and measures access time of each element. Only  accessing array[x*STEP] should be a </a:t>
            </a:r>
            <a:r>
              <a:rPr lang="en-US" altLang="zh-CN"/>
              <a:t>cache hit</a:t>
            </a:r>
            <a:r>
              <a:rPr lang="en-US" altLang="zh-CN" dirty="0"/>
              <a:t>. This reveals the secret x</a:t>
            </a:r>
          </a:p>
          <a:p>
            <a:r>
              <a:rPr lang="en-US" altLang="zh-CN" dirty="0"/>
              <a:t>STEP should be much larger than cache block size:</a:t>
            </a:r>
          </a:p>
          <a:p>
            <a:pPr lvl="1"/>
            <a:r>
              <a:rPr lang="en-US" altLang="zh-CN" dirty="0"/>
              <a:t>No two different elements array[</a:t>
            </a:r>
            <a:r>
              <a:rPr lang="en-US" altLang="zh-CN" dirty="0" err="1"/>
              <a:t>i</a:t>
            </a:r>
            <a:r>
              <a:rPr lang="en-US" altLang="zh-CN" dirty="0"/>
              <a:t>*STEP] and array[j*STEP] are in the same cache block</a:t>
            </a:r>
          </a:p>
          <a:p>
            <a:pPr lvl="1"/>
            <a:r>
              <a:rPr lang="en-US" altLang="zh-CN" dirty="0"/>
              <a:t>To mitigate the effect of cache prefetching, where multiple cache blocks are brought into cache upon a cache miss</a:t>
            </a:r>
          </a:p>
          <a:p>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577</TotalTime>
  <Words>4912</Words>
  <Application>Microsoft Office PowerPoint</Application>
  <PresentationFormat>全屏显示(4:3)</PresentationFormat>
  <Paragraphs>436</Paragraphs>
  <Slides>45</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vt:lpstr>
      <vt:lpstr>Calibri</vt:lpstr>
      <vt:lpstr>Courier New</vt:lpstr>
      <vt:lpstr>Symbol</vt:lpstr>
      <vt:lpstr>Times New Roman</vt:lpstr>
      <vt:lpstr>Verdana</vt:lpstr>
      <vt:lpstr>Wingdings</vt:lpstr>
      <vt:lpstr>_Template</vt:lpstr>
      <vt:lpstr>Meltdown &amp; Spectre</vt:lpstr>
      <vt:lpstr>PowerPoint 演示文稿</vt:lpstr>
      <vt:lpstr>Memory Hierarchy</vt:lpstr>
      <vt:lpstr>Memory Technologies</vt:lpstr>
      <vt:lpstr>PowerPoint 演示文稿</vt:lpstr>
      <vt:lpstr>How is the Hierarchy Managed?</vt:lpstr>
      <vt:lpstr>Principle of Locality</vt:lpstr>
      <vt:lpstr>Quiz: What locality does this program have?</vt:lpstr>
      <vt:lpstr>Flush-and-Reload Cache Side Channel Analysis</vt:lpstr>
      <vt:lpstr>Flush-and-Reload Toy Example</vt:lpstr>
      <vt:lpstr>An Analogy of Flush-and-Reload</vt:lpstr>
      <vt:lpstr>PowerPoint 演示文稿</vt:lpstr>
      <vt:lpstr>Virtual Memory</vt:lpstr>
      <vt:lpstr>Meltdown attack</vt:lpstr>
      <vt:lpstr>Meltdown Lab Tasks</vt:lpstr>
      <vt:lpstr>Task 1: Reading from Cache versus from Memory</vt:lpstr>
      <vt:lpstr>array[] in memory and cache</vt:lpstr>
      <vt:lpstr>Task 2: Using Cache as a Side Channel</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PowerPoint 演示文稿</vt:lpstr>
      <vt:lpstr>Non-Pipelined Instruction Execution (hypothetical)</vt:lpstr>
      <vt:lpstr>Pipelined Instruction Execution</vt:lpstr>
      <vt:lpstr>Out-of-Order Execution (or Speculative Execution)</vt:lpstr>
      <vt:lpstr>Spectre Lab Tasks</vt:lpstr>
      <vt:lpstr>Task 3: Out-of-Order Execution and Branch Prediction</vt:lpstr>
      <vt:lpstr>Listing 3: SpectreExperiment.c</vt:lpstr>
      <vt:lpstr>Task 4: The Spectre Attack</vt:lpstr>
      <vt:lpstr>Comparison w/ Stack Overflow Attack</vt:lpstr>
      <vt:lpstr>Listing 4: SpectreAttack.c</vt:lpstr>
      <vt:lpstr>Task 5: Improve the Attack Accuracy</vt:lpstr>
      <vt:lpstr>Task 6: Steal the Entire Secret String </vt:lpstr>
      <vt:lpstr>Meltdown vs. Spectre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Admin</cp:lastModifiedBy>
  <cp:revision>172</cp:revision>
  <dcterms:created xsi:type="dcterms:W3CDTF">2019-01-06T06:43:52Z</dcterms:created>
  <dcterms:modified xsi:type="dcterms:W3CDTF">2019-06-19T02:55:55Z</dcterms:modified>
</cp:coreProperties>
</file>