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799" r:id="rId3"/>
    <p:sldId id="634" r:id="rId4"/>
    <p:sldId id="387" r:id="rId5"/>
    <p:sldId id="668" r:id="rId6"/>
    <p:sldId id="792" r:id="rId7"/>
    <p:sldId id="284" r:id="rId8"/>
    <p:sldId id="784" r:id="rId9"/>
    <p:sldId id="790" r:id="rId10"/>
    <p:sldId id="783" r:id="rId11"/>
    <p:sldId id="285" r:id="rId12"/>
    <p:sldId id="786" r:id="rId13"/>
    <p:sldId id="259" r:id="rId14"/>
    <p:sldId id="257" r:id="rId15"/>
    <p:sldId id="260" r:id="rId16"/>
    <p:sldId id="261" r:id="rId17"/>
    <p:sldId id="785" r:id="rId18"/>
    <p:sldId id="258" r:id="rId19"/>
    <p:sldId id="282" r:id="rId20"/>
    <p:sldId id="265" r:id="rId21"/>
    <p:sldId id="266" r:id="rId22"/>
    <p:sldId id="267" r:id="rId23"/>
    <p:sldId id="268" r:id="rId24"/>
    <p:sldId id="269" r:id="rId25"/>
    <p:sldId id="270" r:id="rId26"/>
    <p:sldId id="271" r:id="rId27"/>
    <p:sldId id="272" r:id="rId28"/>
    <p:sldId id="273" r:id="rId29"/>
    <p:sldId id="281" r:id="rId30"/>
    <p:sldId id="292" r:id="rId31"/>
    <p:sldId id="791" r:id="rId32"/>
    <p:sldId id="797" r:id="rId33"/>
    <p:sldId id="789" r:id="rId34"/>
    <p:sldId id="782" r:id="rId35"/>
    <p:sldId id="766" r:id="rId36"/>
    <p:sldId id="800" r:id="rId37"/>
    <p:sldId id="788" r:id="rId38"/>
    <p:sldId id="275" r:id="rId39"/>
    <p:sldId id="276" r:id="rId40"/>
    <p:sldId id="277" r:id="rId41"/>
    <p:sldId id="278" r:id="rId42"/>
    <p:sldId id="796" r:id="rId43"/>
    <p:sldId id="279" r:id="rId44"/>
    <p:sldId id="280" r:id="rId45"/>
    <p:sldId id="287" r:id="rId46"/>
    <p:sldId id="798" r:id="rId47"/>
    <p:sldId id="41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5332" autoAdjust="0"/>
  </p:normalViewPr>
  <p:slideViewPr>
    <p:cSldViewPr>
      <p:cViewPr varScale="1">
        <p:scale>
          <a:sx n="83" d="100"/>
          <a:sy n="83" d="100"/>
        </p:scale>
        <p:origin x="1387" y="8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464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smtClean="0"/>
              <a:t>Line 3 involves two operations at assembly 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In-order execution: instructions 3.A, 3.B and 4 execute in order</a:t>
            </a:r>
          </a:p>
          <a:p>
            <a:endParaRPr lang="en-US" altLang="zh-CN" sz="2400" dirty="0" smtClean="0"/>
          </a:p>
          <a:p>
            <a:pPr lvl="1"/>
            <a:r>
              <a:rPr lang="en-US" altLang="zh-CN" sz="2000" dirty="0" smtClean="0"/>
              <a:t>3.A </a:t>
            </a:r>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58133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36</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38</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42</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a perfect analogy: a person who checks out a book will take it home, not leave it under the librarian’s desk. But let’s assume he does.)</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6/4/2020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0.png"/><Relationship Id="rId7"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lnSpcReduction="10000"/>
          </a:bodyPr>
          <a:lstStyle/>
          <a:p>
            <a:r>
              <a:rPr lang="en-SE" altLang="zh-CN" sz="2400" dirty="0" smtClean="0"/>
              <a:t>Instruction</a:t>
            </a:r>
            <a:r>
              <a:rPr lang="en-US" altLang="zh-CN" sz="2400" dirty="0" smtClean="0"/>
              <a:t> 3</a:t>
            </a:r>
            <a:r>
              <a:rPr lang="en-SE" altLang="zh-CN" sz="2400" dirty="0" smtClean="0"/>
              <a:t>A: </a:t>
            </a:r>
            <a:r>
              <a:rPr lang="en-SE" altLang="zh-CN" sz="2400" dirty="0" smtClean="0"/>
              <a:t>access and l</a:t>
            </a:r>
            <a:r>
              <a:rPr lang="en-US" altLang="zh-CN" sz="2400" dirty="0" err="1" smtClean="0"/>
              <a:t>oad</a:t>
            </a:r>
            <a:r>
              <a:rPr lang="en-US" altLang="zh-CN" sz="2400" dirty="0" smtClean="0"/>
              <a:t> </a:t>
            </a:r>
            <a:r>
              <a:rPr lang="en-US" altLang="zh-CN" sz="2400" dirty="0" err="1" smtClean="0"/>
              <a:t>kernel_data</a:t>
            </a:r>
            <a:r>
              <a:rPr lang="en-SE" altLang="zh-CN" sz="2400" dirty="0" smtClean="0"/>
              <a:t> stored at kernel_address</a:t>
            </a:r>
            <a:r>
              <a:rPr lang="en-US" altLang="zh-CN" sz="2400" dirty="0" smtClean="0"/>
              <a:t> </a:t>
            </a:r>
            <a:r>
              <a:rPr lang="en-US" altLang="zh-CN" sz="2400" dirty="0"/>
              <a:t>into cache and then into CPU register</a:t>
            </a:r>
          </a:p>
          <a:p>
            <a:r>
              <a:rPr lang="en-SE" altLang="zh-CN" sz="2400" dirty="0"/>
              <a:t>Instruction </a:t>
            </a:r>
            <a:r>
              <a:rPr lang="en-SE" altLang="zh-CN" sz="2400" dirty="0" smtClean="0"/>
              <a:t>3B: </a:t>
            </a:r>
            <a:r>
              <a:rPr lang="en-US" altLang="zh-CN" sz="2400" dirty="0" smtClean="0"/>
              <a:t>check access permission</a:t>
            </a:r>
            <a:r>
              <a:rPr lang="en-SE" altLang="zh-CN" sz="2400" dirty="0"/>
              <a:t> for </a:t>
            </a:r>
            <a:r>
              <a:rPr lang="en-SE" altLang="zh-CN" sz="2400" dirty="0" smtClean="0"/>
              <a:t>kernel_address.</a:t>
            </a:r>
          </a:p>
          <a:p>
            <a:r>
              <a:rPr lang="en-US" altLang="zh-CN" sz="2400" dirty="0" smtClean="0"/>
              <a:t>Out-of-Order </a:t>
            </a:r>
            <a:r>
              <a:rPr lang="en-US" altLang="zh-CN" sz="2400" dirty="0"/>
              <a:t>Execution</a:t>
            </a:r>
            <a:r>
              <a:rPr lang="en-US" altLang="zh-CN" sz="2400" dirty="0" smtClean="0"/>
              <a:t>:</a:t>
            </a:r>
            <a:r>
              <a:rPr lang="en-SE" altLang="zh-CN" sz="2400" dirty="0" smtClean="0"/>
              <a:t> 3A </a:t>
            </a:r>
            <a:r>
              <a:rPr lang="en-SE" altLang="zh-CN" sz="2400" dirty="0" smtClean="0"/>
              <a:t>and </a:t>
            </a:r>
            <a:r>
              <a:rPr lang="en-SE" altLang="zh-CN" sz="2400" dirty="0" smtClean="0"/>
              <a:t>3B </a:t>
            </a:r>
            <a:r>
              <a:rPr lang="en-US" altLang="zh-CN" sz="2400" dirty="0" smtClean="0"/>
              <a:t>execute </a:t>
            </a:r>
            <a:r>
              <a:rPr lang="en-US" altLang="zh-CN" sz="2400" dirty="0"/>
              <a:t>in parallel in the CPU </a:t>
            </a:r>
            <a:r>
              <a:rPr lang="en-US" altLang="zh-CN" sz="2400" dirty="0" smtClean="0"/>
              <a:t>pipeline</a:t>
            </a:r>
            <a:r>
              <a:rPr lang="en-SE" altLang="zh-CN" sz="2400" dirty="0" smtClean="0"/>
              <a:t>. I</a:t>
            </a:r>
            <a:r>
              <a:rPr lang="en-US" altLang="zh-CN" sz="2400" dirty="0" smtClean="0"/>
              <a:t>f </a:t>
            </a:r>
            <a:r>
              <a:rPr lang="en-US" altLang="zh-CN" sz="2400" dirty="0"/>
              <a:t>permission check fails, roll back any instructions (</a:t>
            </a:r>
            <a:r>
              <a:rPr lang="en-SE" altLang="zh-CN" sz="2400" dirty="0"/>
              <a:t>Line 3</a:t>
            </a:r>
            <a:r>
              <a:rPr lang="en-US" altLang="zh-CN" sz="2400" dirty="0"/>
              <a:t>) executed after the check</a:t>
            </a:r>
            <a:r>
              <a:rPr lang="en-SE" altLang="zh-CN" sz="2400" dirty="0" smtClean="0"/>
              <a:t>.</a:t>
            </a:r>
          </a:p>
          <a:p>
            <a:r>
              <a:rPr lang="en-SE" altLang="zh-CN" sz="2400" dirty="0" smtClean="0"/>
              <a:t>(</a:t>
            </a:r>
            <a:r>
              <a:rPr lang="en-GB" altLang="zh-CN" sz="2400" dirty="0" smtClean="0"/>
              <a:t>Line </a:t>
            </a:r>
            <a:r>
              <a:rPr lang="en-GB" altLang="zh-CN" sz="2400" dirty="0"/>
              <a:t>3 already brings </a:t>
            </a:r>
            <a:r>
              <a:rPr lang="en-GB" altLang="zh-CN" sz="2400" dirty="0" err="1"/>
              <a:t>kernel_data</a:t>
            </a:r>
            <a:r>
              <a:rPr lang="en-GB" altLang="zh-CN" sz="2400" dirty="0"/>
              <a:t> into cache, so Line 4 </a:t>
            </a:r>
            <a:r>
              <a:rPr lang="en-SE" altLang="zh-CN" sz="2400" dirty="0" smtClean="0"/>
              <a:t>is actually</a:t>
            </a:r>
            <a:r>
              <a:rPr lang="en-GB" altLang="zh-CN" sz="2400" dirty="0" smtClean="0"/>
              <a:t> </a:t>
            </a:r>
            <a:r>
              <a:rPr lang="en-GB" altLang="zh-CN" sz="2400" dirty="0"/>
              <a:t>redundant</a:t>
            </a:r>
            <a:r>
              <a:rPr lang="en-GB" altLang="zh-CN" sz="2400" dirty="0" smtClean="0"/>
              <a:t>.</a:t>
            </a:r>
            <a:r>
              <a:rPr lang="en-SE" altLang="zh-CN" sz="2400" dirty="0" smtClean="0"/>
              <a:t>)</a:t>
            </a:r>
            <a:endParaRPr lang="en-US" altLang="zh-CN" sz="2400" dirty="0"/>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3"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4" cstate="print"/>
          <a:stretch>
            <a:fillRect/>
          </a:stretch>
        </p:blipFill>
        <p:spPr>
          <a:xfrm>
            <a:off x="152400" y="2780928"/>
            <a:ext cx="4995664" cy="2988931"/>
          </a:xfrm>
          <a:prstGeom prst="rect">
            <a:avLst/>
          </a:prstGeom>
        </p:spPr>
      </p:pic>
      <p:sp>
        <p:nvSpPr>
          <p:cNvPr id="8" name="TextBox 7"/>
          <p:cNvSpPr txBox="1"/>
          <p:nvPr/>
        </p:nvSpPr>
        <p:spPr>
          <a:xfrm>
            <a:off x="1331640" y="2783096"/>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
        <p:nvSpPr>
          <p:cNvPr id="9" name="TextBox 8"/>
          <p:cNvSpPr txBox="1"/>
          <p:nvPr/>
        </p:nvSpPr>
        <p:spPr>
          <a:xfrm>
            <a:off x="2167784" y="3955368"/>
            <a:ext cx="831318" cy="369332"/>
          </a:xfrm>
          <a:prstGeom prst="rect">
            <a:avLst/>
          </a:prstGeom>
          <a:noFill/>
        </p:spPr>
        <p:txBody>
          <a:bodyPr wrap="none" rtlCol="0">
            <a:spAutoFit/>
          </a:bodyPr>
          <a:lstStyle/>
          <a:p>
            <a:r>
              <a:rPr lang="en-SE" dirty="0" smtClean="0"/>
              <a:t>Inst</a:t>
            </a:r>
            <a:r>
              <a:rPr lang="en-US" dirty="0" smtClean="0"/>
              <a:t> 3</a:t>
            </a:r>
            <a:r>
              <a:rPr lang="en-SE" dirty="0" smtClean="0"/>
              <a:t>A</a:t>
            </a:r>
            <a:endParaRPr lang="en-US" dirty="0"/>
          </a:p>
        </p:txBody>
      </p:sp>
      <p:sp>
        <p:nvSpPr>
          <p:cNvPr id="15" name="TextBox 14"/>
          <p:cNvSpPr txBox="1"/>
          <p:nvPr/>
        </p:nvSpPr>
        <p:spPr>
          <a:xfrm>
            <a:off x="3139363" y="3955368"/>
            <a:ext cx="850554" cy="369332"/>
          </a:xfrm>
          <a:prstGeom prst="rect">
            <a:avLst/>
          </a:prstGeom>
          <a:noFill/>
        </p:spPr>
        <p:txBody>
          <a:bodyPr wrap="none" rtlCol="0">
            <a:spAutoFit/>
          </a:bodyPr>
          <a:lstStyle/>
          <a:p>
            <a:r>
              <a:rPr lang="en-SE" dirty="0" smtClean="0"/>
              <a:t>Inst</a:t>
            </a:r>
            <a:r>
              <a:rPr lang="en-US" dirty="0" smtClean="0"/>
              <a:t> 3</a:t>
            </a:r>
            <a:r>
              <a:rPr lang="en-SE" dirty="0" smtClean="0"/>
              <a:t>B</a:t>
            </a:r>
            <a:endParaRPr lang="en-US" dirty="0"/>
          </a:p>
        </p:txBody>
      </p:sp>
    </p:spTree>
    <p:extLst>
      <p:ext uri="{BB962C8B-B14F-4D97-AF65-F5344CB8AC3E}">
        <p14:creationId xmlns:p14="http://schemas.microsoft.com/office/powerpoint/2010/main" val="291427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a:t>
            </a:r>
            <a:r>
              <a:rPr lang="en-US" altLang="zh-CN" dirty="0" smtClean="0"/>
              <a:t>3</a:t>
            </a:r>
            <a:r>
              <a:rPr lang="en-SE" altLang="zh-CN" dirty="0" smtClean="0"/>
              <a:t>A</a:t>
            </a:r>
            <a:r>
              <a:rPr lang="en-US" altLang="zh-CN" dirty="0" smtClean="0"/>
              <a:t> </a:t>
            </a:r>
            <a:r>
              <a:rPr lang="en-US" altLang="zh-CN" dirty="0"/>
              <a:t>and </a:t>
            </a:r>
            <a:r>
              <a:rPr lang="en-SE" altLang="zh-CN" dirty="0" smtClean="0"/>
              <a:t>3B</a:t>
            </a:r>
            <a:r>
              <a:rPr lang="en-US" altLang="zh-CN" dirty="0" smtClean="0"/>
              <a:t>; </a:t>
            </a:r>
            <a:r>
              <a:rPr lang="en-US" altLang="zh-CN" dirty="0"/>
              <a:t>either one may execute first</a:t>
            </a:r>
            <a:endParaRPr lang="zh-CN" altLang="en-US" dirty="0"/>
          </a:p>
          <a:p>
            <a:pPr lvl="1"/>
            <a:r>
              <a:rPr lang="en-US" altLang="zh-CN" dirty="0"/>
              <a:t>If instruction 3B executes before </a:t>
            </a:r>
            <a:r>
              <a:rPr lang="en-SE" altLang="zh-CN" dirty="0" smtClean="0"/>
              <a:t>3A</a:t>
            </a:r>
            <a:r>
              <a:rPr lang="en-US" altLang="zh-CN" dirty="0" smtClean="0"/>
              <a:t>, </a:t>
            </a:r>
            <a:r>
              <a:rPr lang="en-US" altLang="zh-CN" dirty="0"/>
              <a:t>and permission check fails, then 4 will not execute at all</a:t>
            </a:r>
          </a:p>
          <a:p>
            <a:pPr lvl="1"/>
            <a:r>
              <a:rPr lang="en-US" altLang="zh-CN" dirty="0"/>
              <a:t>If instruction </a:t>
            </a:r>
            <a:r>
              <a:rPr lang="en-SE" altLang="zh-CN" dirty="0" smtClean="0"/>
              <a:t>3A</a:t>
            </a:r>
            <a:r>
              <a:rPr lang="en-US" altLang="zh-CN" dirty="0" smtClean="0"/>
              <a:t> </a:t>
            </a:r>
            <a:r>
              <a:rPr lang="en-US" altLang="zh-CN" dirty="0"/>
              <a:t>executes speculatively before 3B, and permission check fails, then roll back any effect of </a:t>
            </a:r>
            <a:r>
              <a:rPr lang="en-SE" altLang="zh-CN" dirty="0" smtClean="0"/>
              <a:t>3A</a:t>
            </a:r>
            <a:endParaRPr lang="en-US" altLang="zh-CN" dirty="0"/>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t>
            </a:r>
            <a:r>
              <a:rPr lang="en-US" altLang="zh-CN" sz="2400" dirty="0"/>
              <a:t>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Access </a:t>
            </a:r>
            <a:r>
              <a:rPr lang="en-US" altLang="zh-CN" sz="2400" dirty="0"/>
              <a:t>kernel data </a:t>
            </a:r>
            <a:r>
              <a:rPr lang="en-SE" altLang="zh-CN" sz="2400" dirty="0" smtClean="0"/>
              <a:t>and </a:t>
            </a:r>
            <a:r>
              <a:rPr lang="en-US" altLang="zh-CN" sz="2400" dirty="0" smtClean="0"/>
              <a:t>bring</a:t>
            </a:r>
            <a:r>
              <a:rPr lang="en-SE" altLang="zh-CN" sz="2400" dirty="0" smtClean="0"/>
              <a:t> it</a:t>
            </a:r>
            <a:r>
              <a:rPr lang="en-US" altLang="zh-CN" sz="2400" dirty="0" smtClean="0"/>
              <a:t> </a:t>
            </a:r>
            <a:r>
              <a:rPr lang="en-US" altLang="zh-CN" sz="2400" dirty="0"/>
              <a:t>into cache </a:t>
            </a:r>
            <a:r>
              <a:rPr lang="en-US" altLang="zh-CN" sz="2400" dirty="0" smtClean="0"/>
              <a:t>(</a:t>
            </a:r>
            <a:r>
              <a:rPr lang="en-SE" altLang="zh-CN" sz="2400" dirty="0" smtClean="0"/>
              <a:t>3A</a:t>
            </a:r>
            <a:r>
              <a:rPr lang="en-US" altLang="zh-CN" sz="2400" dirty="0" smtClean="0"/>
              <a:t>)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2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a:t>
            </a:r>
            <a:r>
              <a:rPr lang="en-US" altLang="zh-CN" dirty="0" smtClean="0"/>
              <a:t>size </a:t>
            </a:r>
            <a:r>
              <a:rPr lang="en-US" altLang="zh-CN" dirty="0"/>
              <a:t>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
        <p:nvSpPr>
          <p:cNvPr id="6" name="TextBox 5"/>
          <p:cNvSpPr txBox="1"/>
          <p:nvPr/>
        </p:nvSpPr>
        <p:spPr>
          <a:xfrm>
            <a:off x="1046765" y="3492669"/>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Tree>
    <p:extLst>
      <p:ext uri="{BB962C8B-B14F-4D97-AF65-F5344CB8AC3E}">
        <p14:creationId xmlns:p14="http://schemas.microsoft.com/office/powerpoint/2010/main" val="369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47</a:t>
            </a:fld>
            <a:endParaRPr lang="en-US" altLang="zh-CN"/>
          </a:p>
        </p:txBody>
      </p:sp>
      <p:sp>
        <p:nvSpPr>
          <p:cNvPr id="23554" name="Rectangle 2"/>
          <p:cNvSpPr>
            <a:spLocks noGrp="1" noChangeArrowheads="1"/>
          </p:cNvSpPr>
          <p:nvPr>
            <p:ph type="title"/>
          </p:nvPr>
        </p:nvSpPr>
        <p:spPr/>
        <p:txBody>
          <a:bodyPr>
            <a:normAutofit/>
          </a:bodyPr>
          <a:lstStyle/>
          <a:p>
            <a:r>
              <a:rPr lang="en-US" altLang="zh-CN" dirty="0" err="1"/>
              <a:t>Spectre</a:t>
            </a:r>
            <a:r>
              <a:rPr lang="en-US" altLang="zh-CN" dirty="0"/>
              <a:t> vs. Stack Overflow</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1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You then ask the librarian for a copy of the book you want to know whether the person has checked out. </a:t>
            </a:r>
            <a:r>
              <a:rPr lang="en-US" altLang="zh-CN" dirty="0">
                <a:solidFill>
                  <a:srgbClr val="FF0000"/>
                </a:solidFill>
              </a:rPr>
              <a:t>(In this library, when a person checks out a book (reads a variable), he also leaves a copy under the librarian’s desk (in the cache).)</a:t>
            </a:r>
          </a:p>
          <a:p>
            <a:r>
              <a:rPr lang="en-US" altLang="zh-CN" dirty="0"/>
              <a:t>If the librarian looks down under his desk and says "You are in luck, I have a copy right here!" then you know the victim had just checked out that book. If the librarian has to go look in </a:t>
            </a:r>
            <a:r>
              <a:rPr lang="en-US" altLang="zh-CN"/>
              <a:t>the book shelves </a:t>
            </a:r>
            <a:r>
              <a:rPr lang="en-US" altLang="zh-CN" dirty="0"/>
              <a:t>(main memory) and comes back 5 minutes later with the book, you know that the person didn’t just check it out.</a:t>
            </a:r>
          </a:p>
        </p:txBody>
      </p:sp>
    </p:spTree>
    <p:extLst>
      <p:ext uri="{BB962C8B-B14F-4D97-AF65-F5344CB8AC3E}">
        <p14:creationId xmlns:p14="http://schemas.microsoft.com/office/powerpoint/2010/main" val="3073086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1127</TotalTime>
  <Words>5185</Words>
  <Application>Microsoft Office PowerPoint</Application>
  <PresentationFormat>On-screen Show (4:3)</PresentationFormat>
  <Paragraphs>458</Paragraphs>
  <Slides>47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宋体</vt: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Spectre vs. 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Gu Zonghua</cp:lastModifiedBy>
  <cp:revision>217</cp:revision>
  <dcterms:created xsi:type="dcterms:W3CDTF">2019-01-06T06:43:52Z</dcterms:created>
  <dcterms:modified xsi:type="dcterms:W3CDTF">2020-06-04T00:48:12Z</dcterms:modified>
</cp:coreProperties>
</file>