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33"/>
  </p:notesMasterIdLst>
  <p:sldIdLst>
    <p:sldId id="403" r:id="rId2"/>
    <p:sldId id="425" r:id="rId3"/>
    <p:sldId id="453" r:id="rId4"/>
    <p:sldId id="454" r:id="rId5"/>
    <p:sldId id="424" r:id="rId6"/>
    <p:sldId id="414" r:id="rId7"/>
    <p:sldId id="401" r:id="rId8"/>
    <p:sldId id="374" r:id="rId9"/>
    <p:sldId id="408" r:id="rId10"/>
    <p:sldId id="420" r:id="rId11"/>
    <p:sldId id="406" r:id="rId12"/>
    <p:sldId id="365" r:id="rId13"/>
    <p:sldId id="378" r:id="rId14"/>
    <p:sldId id="392" r:id="rId15"/>
    <p:sldId id="393" r:id="rId16"/>
    <p:sldId id="375" r:id="rId17"/>
    <p:sldId id="415" r:id="rId18"/>
    <p:sldId id="371" r:id="rId19"/>
    <p:sldId id="372" r:id="rId20"/>
    <p:sldId id="398" r:id="rId21"/>
    <p:sldId id="381" r:id="rId22"/>
    <p:sldId id="409" r:id="rId23"/>
    <p:sldId id="422" r:id="rId24"/>
    <p:sldId id="410" r:id="rId25"/>
    <p:sldId id="421" r:id="rId26"/>
    <p:sldId id="419" r:id="rId27"/>
    <p:sldId id="423" r:id="rId28"/>
    <p:sldId id="384" r:id="rId29"/>
    <p:sldId id="400" r:id="rId30"/>
    <p:sldId id="385" r:id="rId31"/>
    <p:sldId id="405" r:id="rId32"/>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10" charset="0"/>
        <a:ea typeface="+mn-ea"/>
        <a:cs typeface="+mn-cs"/>
      </a:defRPr>
    </a:lvl1pPr>
    <a:lvl2pPr marL="457200" algn="l" rtl="0" fontAlgn="base">
      <a:spcBef>
        <a:spcPct val="0"/>
      </a:spcBef>
      <a:spcAft>
        <a:spcPct val="0"/>
      </a:spcAft>
      <a:defRPr kern="1200">
        <a:solidFill>
          <a:schemeClr val="tx1"/>
        </a:solidFill>
        <a:latin typeface="Arial" pitchFamily="-110" charset="0"/>
        <a:ea typeface="+mn-ea"/>
        <a:cs typeface="+mn-cs"/>
      </a:defRPr>
    </a:lvl2pPr>
    <a:lvl3pPr marL="914400" algn="l" rtl="0" fontAlgn="base">
      <a:spcBef>
        <a:spcPct val="0"/>
      </a:spcBef>
      <a:spcAft>
        <a:spcPct val="0"/>
      </a:spcAft>
      <a:defRPr kern="1200">
        <a:solidFill>
          <a:schemeClr val="tx1"/>
        </a:solidFill>
        <a:latin typeface="Arial" pitchFamily="-110" charset="0"/>
        <a:ea typeface="+mn-ea"/>
        <a:cs typeface="+mn-cs"/>
      </a:defRPr>
    </a:lvl3pPr>
    <a:lvl4pPr marL="1371600" algn="l" rtl="0" fontAlgn="base">
      <a:spcBef>
        <a:spcPct val="0"/>
      </a:spcBef>
      <a:spcAft>
        <a:spcPct val="0"/>
      </a:spcAft>
      <a:defRPr kern="1200">
        <a:solidFill>
          <a:schemeClr val="tx1"/>
        </a:solidFill>
        <a:latin typeface="Arial" pitchFamily="-110" charset="0"/>
        <a:ea typeface="+mn-ea"/>
        <a:cs typeface="+mn-cs"/>
      </a:defRPr>
    </a:lvl4pPr>
    <a:lvl5pPr marL="1828800" algn="l" rtl="0" fontAlgn="base">
      <a:spcBef>
        <a:spcPct val="0"/>
      </a:spcBef>
      <a:spcAft>
        <a:spcPct val="0"/>
      </a:spcAft>
      <a:defRPr kern="1200">
        <a:solidFill>
          <a:schemeClr val="tx1"/>
        </a:solidFill>
        <a:latin typeface="Arial" pitchFamily="-110" charset="0"/>
        <a:ea typeface="+mn-ea"/>
        <a:cs typeface="+mn-cs"/>
      </a:defRPr>
    </a:lvl5pPr>
    <a:lvl6pPr marL="2286000" algn="l" defTabSz="457200" rtl="0" eaLnBrk="1" latinLnBrk="0" hangingPunct="1">
      <a:defRPr kern="1200">
        <a:solidFill>
          <a:schemeClr val="tx1"/>
        </a:solidFill>
        <a:latin typeface="Arial" pitchFamily="-110" charset="0"/>
        <a:ea typeface="+mn-ea"/>
        <a:cs typeface="+mn-cs"/>
      </a:defRPr>
    </a:lvl6pPr>
    <a:lvl7pPr marL="2743200" algn="l" defTabSz="457200" rtl="0" eaLnBrk="1" latinLnBrk="0" hangingPunct="1">
      <a:defRPr kern="1200">
        <a:solidFill>
          <a:schemeClr val="tx1"/>
        </a:solidFill>
        <a:latin typeface="Arial" pitchFamily="-110" charset="0"/>
        <a:ea typeface="+mn-ea"/>
        <a:cs typeface="+mn-cs"/>
      </a:defRPr>
    </a:lvl7pPr>
    <a:lvl8pPr marL="3200400" algn="l" defTabSz="457200" rtl="0" eaLnBrk="1" latinLnBrk="0" hangingPunct="1">
      <a:defRPr kern="1200">
        <a:solidFill>
          <a:schemeClr val="tx1"/>
        </a:solidFill>
        <a:latin typeface="Arial" pitchFamily="-110" charset="0"/>
        <a:ea typeface="+mn-ea"/>
        <a:cs typeface="+mn-cs"/>
      </a:defRPr>
    </a:lvl8pPr>
    <a:lvl9pPr marL="3657600" algn="l" defTabSz="457200" rtl="0" eaLnBrk="1" latinLnBrk="0" hangingPunct="1">
      <a:defRPr kern="1200">
        <a:solidFill>
          <a:schemeClr val="tx1"/>
        </a:solidFill>
        <a:latin typeface="Arial"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27E"/>
    <a:srgbClr val="FFC07E"/>
    <a:srgbClr val="FFB56C"/>
    <a:srgbClr val="FFAF60"/>
    <a:srgbClr val="FFAC1B"/>
    <a:srgbClr val="FFCC33"/>
    <a:srgbClr val="0000FF"/>
    <a:srgbClr val="3333FF"/>
    <a:srgbClr val="000000"/>
    <a:srgbClr val="8C64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05" autoAdjust="0"/>
    <p:restoredTop sz="93560" autoAdjust="0"/>
  </p:normalViewPr>
  <p:slideViewPr>
    <p:cSldViewPr>
      <p:cViewPr varScale="1">
        <p:scale>
          <a:sx n="122" d="100"/>
          <a:sy n="122" d="100"/>
        </p:scale>
        <p:origin x="148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9" d="100"/>
          <a:sy n="119" d="100"/>
        </p:scale>
        <p:origin x="-212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CCE67F-8DB1-4E40-94AC-EE5A6D777C69}" type="doc">
      <dgm:prSet loTypeId="urn:microsoft.com/office/officeart/2005/8/layout/list1" loCatId="list" qsTypeId="urn:microsoft.com/office/officeart/2005/8/quickstyle/3D1" qsCatId="3D" csTypeId="urn:microsoft.com/office/officeart/2005/8/colors/accent1_2" csCatId="accent1" phldr="1"/>
      <dgm:spPr/>
      <dgm:t>
        <a:bodyPr/>
        <a:lstStyle/>
        <a:p>
          <a:endParaRPr lang="en-US"/>
        </a:p>
      </dgm:t>
    </dgm:pt>
    <dgm:pt modelId="{587619E7-CBA2-2243-8374-6D19F65A2E4C}">
      <dgm:prSet custT="1"/>
      <dgm:spPr/>
      <dgm:t>
        <a:bodyPr/>
        <a:lstStyle/>
        <a:p>
          <a:r>
            <a:rPr lang="en-US" sz="2000" b="1" dirty="0">
              <a:effectLst>
                <a:outerShdw blurRad="38100" dist="38100" dir="2700000" algn="tl">
                  <a:srgbClr val="000000">
                    <a:alpha val="43137"/>
                  </a:srgbClr>
                </a:outerShdw>
              </a:effectLst>
            </a:rPr>
            <a:t>Block Cipher</a:t>
          </a:r>
        </a:p>
      </dgm:t>
    </dgm:pt>
    <dgm:pt modelId="{B2686974-9B07-084D-9284-3162383E72A1}" type="parTrans" cxnId="{6A55A77F-C429-0D4D-9F12-26BC8EA05792}">
      <dgm:prSet/>
      <dgm:spPr/>
      <dgm:t>
        <a:bodyPr/>
        <a:lstStyle/>
        <a:p>
          <a:endParaRPr lang="en-US"/>
        </a:p>
      </dgm:t>
    </dgm:pt>
    <dgm:pt modelId="{50AE24B3-1916-2B4F-8D77-598476DA2E84}" type="sibTrans" cxnId="{6A55A77F-C429-0D4D-9F12-26BC8EA05792}">
      <dgm:prSet/>
      <dgm:spPr/>
      <dgm:t>
        <a:bodyPr/>
        <a:lstStyle/>
        <a:p>
          <a:endParaRPr lang="en-US"/>
        </a:p>
      </dgm:t>
    </dgm:pt>
    <dgm:pt modelId="{AA438D01-5622-EB4A-83E9-112C44396E6F}">
      <dgm:prSet/>
      <dgm:spPr/>
      <dgm:t>
        <a:bodyPr/>
        <a:lstStyle/>
        <a:p>
          <a:r>
            <a:rPr lang="en-US" dirty="0">
              <a:latin typeface="+mj-lt"/>
            </a:rPr>
            <a:t>Processes the input one block at a time</a:t>
          </a:r>
        </a:p>
      </dgm:t>
    </dgm:pt>
    <dgm:pt modelId="{91D55F56-C06F-9941-AE2F-7D3973533531}" type="parTrans" cxnId="{41FB2C55-7C78-B142-AA1D-22BC6A0CE61F}">
      <dgm:prSet/>
      <dgm:spPr/>
      <dgm:t>
        <a:bodyPr/>
        <a:lstStyle/>
        <a:p>
          <a:endParaRPr lang="en-US"/>
        </a:p>
      </dgm:t>
    </dgm:pt>
    <dgm:pt modelId="{2DCA53C8-7768-164E-88EE-560BBAF09B5B}" type="sibTrans" cxnId="{41FB2C55-7C78-B142-AA1D-22BC6A0CE61F}">
      <dgm:prSet/>
      <dgm:spPr/>
      <dgm:t>
        <a:bodyPr/>
        <a:lstStyle/>
        <a:p>
          <a:endParaRPr lang="en-US"/>
        </a:p>
      </dgm:t>
    </dgm:pt>
    <dgm:pt modelId="{B8E05236-2378-5B48-8C79-EADF58DE9CFD}">
      <dgm:prSet/>
      <dgm:spPr/>
      <dgm:t>
        <a:bodyPr/>
        <a:lstStyle/>
        <a:p>
          <a:r>
            <a:rPr lang="en-US" dirty="0">
              <a:latin typeface="+mj-lt"/>
            </a:rPr>
            <a:t>Produces an output block for each input block</a:t>
          </a:r>
        </a:p>
      </dgm:t>
    </dgm:pt>
    <dgm:pt modelId="{7104CB8C-41AA-624A-B42E-B626E8E99D6D}" type="parTrans" cxnId="{E3825432-21F8-AE47-B8B9-E0441C6BE69F}">
      <dgm:prSet/>
      <dgm:spPr/>
      <dgm:t>
        <a:bodyPr/>
        <a:lstStyle/>
        <a:p>
          <a:endParaRPr lang="en-US"/>
        </a:p>
      </dgm:t>
    </dgm:pt>
    <dgm:pt modelId="{425A5DAF-ED48-CF4C-B534-ADCB8F1F70F3}" type="sibTrans" cxnId="{E3825432-21F8-AE47-B8B9-E0441C6BE69F}">
      <dgm:prSet/>
      <dgm:spPr/>
      <dgm:t>
        <a:bodyPr/>
        <a:lstStyle/>
        <a:p>
          <a:endParaRPr lang="en-US"/>
        </a:p>
      </dgm:t>
    </dgm:pt>
    <dgm:pt modelId="{7C5130F5-2623-7B4D-B064-6A321151D8DC}">
      <dgm:prSet custT="1"/>
      <dgm:spPr/>
      <dgm:t>
        <a:bodyPr/>
        <a:lstStyle/>
        <a:p>
          <a:r>
            <a:rPr lang="en-US" sz="2000" b="1" dirty="0">
              <a:effectLst>
                <a:outerShdw blurRad="38100" dist="38100" dir="2700000" algn="tl">
                  <a:srgbClr val="000000">
                    <a:alpha val="43137"/>
                  </a:srgbClr>
                </a:outerShdw>
              </a:effectLst>
            </a:rPr>
            <a:t>Stream Cipher</a:t>
          </a:r>
        </a:p>
      </dgm:t>
    </dgm:pt>
    <dgm:pt modelId="{C856D73D-20A4-0F42-8C31-23D66F850B27}" type="parTrans" cxnId="{C3221D56-EDA6-D643-8113-9CD967B13526}">
      <dgm:prSet/>
      <dgm:spPr/>
      <dgm:t>
        <a:bodyPr/>
        <a:lstStyle/>
        <a:p>
          <a:endParaRPr lang="en-US"/>
        </a:p>
      </dgm:t>
    </dgm:pt>
    <dgm:pt modelId="{970C6670-09A2-EA44-A6CA-58767FEAB60D}" type="sibTrans" cxnId="{C3221D56-EDA6-D643-8113-9CD967B13526}">
      <dgm:prSet/>
      <dgm:spPr/>
      <dgm:t>
        <a:bodyPr/>
        <a:lstStyle/>
        <a:p>
          <a:endParaRPr lang="en-US"/>
        </a:p>
      </dgm:t>
    </dgm:pt>
    <dgm:pt modelId="{463FF73A-063D-5B4E-89E0-0876D93FA45F}">
      <dgm:prSet/>
      <dgm:spPr/>
      <dgm:t>
        <a:bodyPr/>
        <a:lstStyle/>
        <a:p>
          <a:r>
            <a:rPr lang="en-US" dirty="0">
              <a:latin typeface="+mj-lt"/>
            </a:rPr>
            <a:t>Processes the input elements continuously (typically 1 Byte at a time)</a:t>
          </a:r>
        </a:p>
      </dgm:t>
    </dgm:pt>
    <dgm:pt modelId="{2AFBE181-4D82-4049-A3BE-F259B5DD7BC0}" type="parTrans" cxnId="{0BD88234-0CFD-8A47-9697-69563B613A7C}">
      <dgm:prSet/>
      <dgm:spPr/>
      <dgm:t>
        <a:bodyPr/>
        <a:lstStyle/>
        <a:p>
          <a:endParaRPr lang="en-US"/>
        </a:p>
      </dgm:t>
    </dgm:pt>
    <dgm:pt modelId="{33616064-699C-FD44-8673-4DD4A8249F72}" type="sibTrans" cxnId="{0BD88234-0CFD-8A47-9697-69563B613A7C}">
      <dgm:prSet/>
      <dgm:spPr/>
      <dgm:t>
        <a:bodyPr/>
        <a:lstStyle/>
        <a:p>
          <a:endParaRPr lang="en-US"/>
        </a:p>
      </dgm:t>
    </dgm:pt>
    <dgm:pt modelId="{0FACDD0F-8549-9340-B902-491178B29EA1}">
      <dgm:prSet/>
      <dgm:spPr/>
      <dgm:t>
        <a:bodyPr/>
        <a:lstStyle/>
        <a:p>
          <a:r>
            <a:rPr lang="en-US" dirty="0">
              <a:latin typeface="+mj-lt"/>
            </a:rPr>
            <a:t>Produces output one element at a time</a:t>
          </a:r>
        </a:p>
      </dgm:t>
    </dgm:pt>
    <dgm:pt modelId="{A6AF0DD4-8188-EE4E-A092-8507BE0042FD}" type="parTrans" cxnId="{63851ADA-8D6D-0A46-A87E-8CEEB987F019}">
      <dgm:prSet/>
      <dgm:spPr/>
      <dgm:t>
        <a:bodyPr/>
        <a:lstStyle/>
        <a:p>
          <a:endParaRPr lang="en-US"/>
        </a:p>
      </dgm:t>
    </dgm:pt>
    <dgm:pt modelId="{7A54E453-4B89-594A-858B-429081116503}" type="sibTrans" cxnId="{63851ADA-8D6D-0A46-A87E-8CEEB987F019}">
      <dgm:prSet/>
      <dgm:spPr/>
      <dgm:t>
        <a:bodyPr/>
        <a:lstStyle/>
        <a:p>
          <a:endParaRPr lang="en-US"/>
        </a:p>
      </dgm:t>
    </dgm:pt>
    <dgm:pt modelId="{1C0DB200-A55C-6D40-B316-F045503C1635}">
      <dgm:prSet/>
      <dgm:spPr/>
      <dgm:t>
        <a:bodyPr/>
        <a:lstStyle/>
        <a:p>
          <a:r>
            <a:rPr lang="en-US" dirty="0">
              <a:latin typeface="+mj-lt"/>
            </a:rPr>
            <a:t>Faster </a:t>
          </a:r>
          <a:r>
            <a:rPr lang="en-US" altLang="zh-CN" dirty="0">
              <a:latin typeface="+mj-lt"/>
            </a:rPr>
            <a:t>than block ciphers</a:t>
          </a:r>
          <a:endParaRPr lang="en-US" dirty="0">
            <a:latin typeface="+mj-lt"/>
          </a:endParaRPr>
        </a:p>
      </dgm:t>
    </dgm:pt>
    <dgm:pt modelId="{B22FE74D-A3E0-FC4B-A9DB-2C72FF21BAC5}" type="parTrans" cxnId="{77A3E82B-0054-E848-8AAD-6645C79EBF7E}">
      <dgm:prSet/>
      <dgm:spPr/>
      <dgm:t>
        <a:bodyPr/>
        <a:lstStyle/>
        <a:p>
          <a:endParaRPr lang="en-US"/>
        </a:p>
      </dgm:t>
    </dgm:pt>
    <dgm:pt modelId="{8764260A-DD97-A849-A115-1852886EA6EA}" type="sibTrans" cxnId="{77A3E82B-0054-E848-8AAD-6645C79EBF7E}">
      <dgm:prSet/>
      <dgm:spPr/>
      <dgm:t>
        <a:bodyPr/>
        <a:lstStyle/>
        <a:p>
          <a:endParaRPr lang="en-US"/>
        </a:p>
      </dgm:t>
    </dgm:pt>
    <dgm:pt modelId="{A9F5D9F8-5C34-D34E-9105-AD3767893546}">
      <dgm:prSet/>
      <dgm:spPr/>
      <dgm:t>
        <a:bodyPr/>
        <a:lstStyle/>
        <a:p>
          <a:r>
            <a:rPr lang="en-US" dirty="0">
              <a:latin typeface="+mj-lt"/>
            </a:rPr>
            <a:t>Pseudorandom stream is one that is unpredictable without knowledge of the input key</a:t>
          </a:r>
        </a:p>
      </dgm:t>
    </dgm:pt>
    <dgm:pt modelId="{1C412B15-0140-A646-9E0C-06D173B23765}" type="parTrans" cxnId="{17D80330-CCFD-3D4D-87FA-851A38849793}">
      <dgm:prSet/>
      <dgm:spPr/>
      <dgm:t>
        <a:bodyPr/>
        <a:lstStyle/>
        <a:p>
          <a:endParaRPr lang="en-US"/>
        </a:p>
      </dgm:t>
    </dgm:pt>
    <dgm:pt modelId="{CD0499F7-0DEC-674A-83D3-22BB5A97D8C4}" type="sibTrans" cxnId="{17D80330-CCFD-3D4D-87FA-851A38849793}">
      <dgm:prSet/>
      <dgm:spPr/>
      <dgm:t>
        <a:bodyPr/>
        <a:lstStyle/>
        <a:p>
          <a:endParaRPr lang="en-US"/>
        </a:p>
      </dgm:t>
    </dgm:pt>
    <dgm:pt modelId="{EC314881-2384-A144-BA8C-DF1B6F604ACB}" type="pres">
      <dgm:prSet presAssocID="{0DCCE67F-8DB1-4E40-94AC-EE5A6D777C69}" presName="linear" presStyleCnt="0">
        <dgm:presLayoutVars>
          <dgm:dir/>
          <dgm:animLvl val="lvl"/>
          <dgm:resizeHandles val="exact"/>
        </dgm:presLayoutVars>
      </dgm:prSet>
      <dgm:spPr/>
    </dgm:pt>
    <dgm:pt modelId="{660E9ADF-B46D-8941-88EF-30561659F258}" type="pres">
      <dgm:prSet presAssocID="{587619E7-CBA2-2243-8374-6D19F65A2E4C}" presName="parentLin" presStyleCnt="0"/>
      <dgm:spPr/>
    </dgm:pt>
    <dgm:pt modelId="{C2965011-AB65-384F-AF9D-74BA3282A275}" type="pres">
      <dgm:prSet presAssocID="{587619E7-CBA2-2243-8374-6D19F65A2E4C}" presName="parentLeftMargin" presStyleLbl="node1" presStyleIdx="0" presStyleCnt="2"/>
      <dgm:spPr/>
    </dgm:pt>
    <dgm:pt modelId="{079F0438-4146-1C44-B03D-FC56A77BC902}" type="pres">
      <dgm:prSet presAssocID="{587619E7-CBA2-2243-8374-6D19F65A2E4C}" presName="parentText" presStyleLbl="node1" presStyleIdx="0" presStyleCnt="2" custScaleX="43769" custLinFactX="78419" custLinFactNeighborX="100000" custLinFactNeighborY="-24568">
        <dgm:presLayoutVars>
          <dgm:chMax val="0"/>
          <dgm:bulletEnabled val="1"/>
        </dgm:presLayoutVars>
      </dgm:prSet>
      <dgm:spPr/>
    </dgm:pt>
    <dgm:pt modelId="{DC28D010-1D1D-F14C-89D3-ABE47A5DBBD2}" type="pres">
      <dgm:prSet presAssocID="{587619E7-CBA2-2243-8374-6D19F65A2E4C}" presName="negativeSpace" presStyleCnt="0"/>
      <dgm:spPr/>
    </dgm:pt>
    <dgm:pt modelId="{9DA0C844-4653-3B4A-877A-42D10E7D552F}" type="pres">
      <dgm:prSet presAssocID="{587619E7-CBA2-2243-8374-6D19F65A2E4C}" presName="childText" presStyleLbl="conFgAcc1" presStyleIdx="0" presStyleCnt="2">
        <dgm:presLayoutVars>
          <dgm:bulletEnabled val="1"/>
        </dgm:presLayoutVars>
      </dgm:prSet>
      <dgm:spPr/>
    </dgm:pt>
    <dgm:pt modelId="{7E3ADE7E-40E4-C64D-BE0C-4913CCDDAB20}" type="pres">
      <dgm:prSet presAssocID="{50AE24B3-1916-2B4F-8D77-598476DA2E84}" presName="spaceBetweenRectangles" presStyleCnt="0"/>
      <dgm:spPr/>
    </dgm:pt>
    <dgm:pt modelId="{66D8A165-4E1A-2C49-8B98-40CC6644B741}" type="pres">
      <dgm:prSet presAssocID="{7C5130F5-2623-7B4D-B064-6A321151D8DC}" presName="parentLin" presStyleCnt="0"/>
      <dgm:spPr/>
    </dgm:pt>
    <dgm:pt modelId="{C8D69397-E8AE-F84B-92EF-2C48DFBA2611}" type="pres">
      <dgm:prSet presAssocID="{7C5130F5-2623-7B4D-B064-6A321151D8DC}" presName="parentLeftMargin" presStyleLbl="node1" presStyleIdx="0" presStyleCnt="2"/>
      <dgm:spPr/>
    </dgm:pt>
    <dgm:pt modelId="{C08EB4B2-2F49-7346-B3F8-4571FBD25FDB}" type="pres">
      <dgm:prSet presAssocID="{7C5130F5-2623-7B4D-B064-6A321151D8DC}" presName="parentText" presStyleLbl="node1" presStyleIdx="1" presStyleCnt="2" custScaleX="48937" custLinFactNeighborX="6383" custLinFactNeighborY="33283">
        <dgm:presLayoutVars>
          <dgm:chMax val="0"/>
          <dgm:bulletEnabled val="1"/>
        </dgm:presLayoutVars>
      </dgm:prSet>
      <dgm:spPr/>
    </dgm:pt>
    <dgm:pt modelId="{77D54539-AAA7-204C-924D-C1DFAC565B48}" type="pres">
      <dgm:prSet presAssocID="{7C5130F5-2623-7B4D-B064-6A321151D8DC}" presName="negativeSpace" presStyleCnt="0"/>
      <dgm:spPr/>
    </dgm:pt>
    <dgm:pt modelId="{50C2B052-D272-0C4B-BC34-52ECD042C19E}" type="pres">
      <dgm:prSet presAssocID="{7C5130F5-2623-7B4D-B064-6A321151D8DC}" presName="childText" presStyleLbl="conFgAcc1" presStyleIdx="1" presStyleCnt="2" custLinFactNeighborX="1064" custLinFactNeighborY="42570">
        <dgm:presLayoutVars>
          <dgm:bulletEnabled val="1"/>
        </dgm:presLayoutVars>
      </dgm:prSet>
      <dgm:spPr/>
    </dgm:pt>
  </dgm:ptLst>
  <dgm:cxnLst>
    <dgm:cxn modelId="{77A3E82B-0054-E848-8AAD-6645C79EBF7E}" srcId="{7C5130F5-2623-7B4D-B064-6A321151D8DC}" destId="{1C0DB200-A55C-6D40-B316-F045503C1635}" srcOrd="2" destOrd="0" parTransId="{B22FE74D-A3E0-FC4B-A9DB-2C72FF21BAC5}" sibTransId="{8764260A-DD97-A849-A115-1852886EA6EA}"/>
    <dgm:cxn modelId="{17D80330-CCFD-3D4D-87FA-851A38849793}" srcId="{7C5130F5-2623-7B4D-B064-6A321151D8DC}" destId="{A9F5D9F8-5C34-D34E-9105-AD3767893546}" srcOrd="3" destOrd="0" parTransId="{1C412B15-0140-A646-9E0C-06D173B23765}" sibTransId="{CD0499F7-0DEC-674A-83D3-22BB5A97D8C4}"/>
    <dgm:cxn modelId="{AB935D30-70ED-40B8-B8D0-5672615275FC}" type="presOf" srcId="{463FF73A-063D-5B4E-89E0-0876D93FA45F}" destId="{50C2B052-D272-0C4B-BC34-52ECD042C19E}" srcOrd="0" destOrd="0" presId="urn:microsoft.com/office/officeart/2005/8/layout/list1"/>
    <dgm:cxn modelId="{E3825432-21F8-AE47-B8B9-E0441C6BE69F}" srcId="{587619E7-CBA2-2243-8374-6D19F65A2E4C}" destId="{B8E05236-2378-5B48-8C79-EADF58DE9CFD}" srcOrd="1" destOrd="0" parTransId="{7104CB8C-41AA-624A-B42E-B626E8E99D6D}" sibTransId="{425A5DAF-ED48-CF4C-B534-ADCB8F1F70F3}"/>
    <dgm:cxn modelId="{0BD88234-0CFD-8A47-9697-69563B613A7C}" srcId="{7C5130F5-2623-7B4D-B064-6A321151D8DC}" destId="{463FF73A-063D-5B4E-89E0-0876D93FA45F}" srcOrd="0" destOrd="0" parTransId="{2AFBE181-4D82-4049-A3BE-F259B5DD7BC0}" sibTransId="{33616064-699C-FD44-8673-4DD4A8249F72}"/>
    <dgm:cxn modelId="{E863AC3F-4D16-4DB0-90A2-127F9D1824CC}" type="presOf" srcId="{0DCCE67F-8DB1-4E40-94AC-EE5A6D777C69}" destId="{EC314881-2384-A144-BA8C-DF1B6F604ACB}" srcOrd="0" destOrd="0" presId="urn:microsoft.com/office/officeart/2005/8/layout/list1"/>
    <dgm:cxn modelId="{6358116A-05E6-4189-9989-3B70A469344C}" type="presOf" srcId="{B8E05236-2378-5B48-8C79-EADF58DE9CFD}" destId="{9DA0C844-4653-3B4A-877A-42D10E7D552F}" srcOrd="0" destOrd="1" presId="urn:microsoft.com/office/officeart/2005/8/layout/list1"/>
    <dgm:cxn modelId="{7E169B4C-34F5-44F7-B7C0-18B3E6181DFA}" type="presOf" srcId="{7C5130F5-2623-7B4D-B064-6A321151D8DC}" destId="{C8D69397-E8AE-F84B-92EF-2C48DFBA2611}" srcOrd="0" destOrd="0" presId="urn:microsoft.com/office/officeart/2005/8/layout/list1"/>
    <dgm:cxn modelId="{41FB2C55-7C78-B142-AA1D-22BC6A0CE61F}" srcId="{587619E7-CBA2-2243-8374-6D19F65A2E4C}" destId="{AA438D01-5622-EB4A-83E9-112C44396E6F}" srcOrd="0" destOrd="0" parTransId="{91D55F56-C06F-9941-AE2F-7D3973533531}" sibTransId="{2DCA53C8-7768-164E-88EE-560BBAF09B5B}"/>
    <dgm:cxn modelId="{C3221D56-EDA6-D643-8113-9CD967B13526}" srcId="{0DCCE67F-8DB1-4E40-94AC-EE5A6D777C69}" destId="{7C5130F5-2623-7B4D-B064-6A321151D8DC}" srcOrd="1" destOrd="0" parTransId="{C856D73D-20A4-0F42-8C31-23D66F850B27}" sibTransId="{970C6670-09A2-EA44-A6CA-58767FEAB60D}"/>
    <dgm:cxn modelId="{69E11179-1FC9-47D1-ACB9-31072A12C2FB}" type="presOf" srcId="{587619E7-CBA2-2243-8374-6D19F65A2E4C}" destId="{C2965011-AB65-384F-AF9D-74BA3282A275}" srcOrd="0" destOrd="0" presId="urn:microsoft.com/office/officeart/2005/8/layout/list1"/>
    <dgm:cxn modelId="{6A55A77F-C429-0D4D-9F12-26BC8EA05792}" srcId="{0DCCE67F-8DB1-4E40-94AC-EE5A6D777C69}" destId="{587619E7-CBA2-2243-8374-6D19F65A2E4C}" srcOrd="0" destOrd="0" parTransId="{B2686974-9B07-084D-9284-3162383E72A1}" sibTransId="{50AE24B3-1916-2B4F-8D77-598476DA2E84}"/>
    <dgm:cxn modelId="{5813BD83-565F-4390-AAEA-02575FAD249F}" type="presOf" srcId="{1C0DB200-A55C-6D40-B316-F045503C1635}" destId="{50C2B052-D272-0C4B-BC34-52ECD042C19E}" srcOrd="0" destOrd="2" presId="urn:microsoft.com/office/officeart/2005/8/layout/list1"/>
    <dgm:cxn modelId="{35A6D28B-2514-4DF1-99ED-73BC960F0772}" type="presOf" srcId="{587619E7-CBA2-2243-8374-6D19F65A2E4C}" destId="{079F0438-4146-1C44-B03D-FC56A77BC902}" srcOrd="1" destOrd="0" presId="urn:microsoft.com/office/officeart/2005/8/layout/list1"/>
    <dgm:cxn modelId="{B4C49D95-0C84-4795-9580-36E6AAC1E790}" type="presOf" srcId="{A9F5D9F8-5C34-D34E-9105-AD3767893546}" destId="{50C2B052-D272-0C4B-BC34-52ECD042C19E}" srcOrd="0" destOrd="3" presId="urn:microsoft.com/office/officeart/2005/8/layout/list1"/>
    <dgm:cxn modelId="{BE6920A4-192F-4F90-BC40-68DEFAF66A4A}" type="presOf" srcId="{7C5130F5-2623-7B4D-B064-6A321151D8DC}" destId="{C08EB4B2-2F49-7346-B3F8-4571FBD25FDB}" srcOrd="1" destOrd="0" presId="urn:microsoft.com/office/officeart/2005/8/layout/list1"/>
    <dgm:cxn modelId="{097AB3BF-81B4-4C85-A890-BF856CC0CFE8}" type="presOf" srcId="{0FACDD0F-8549-9340-B902-491178B29EA1}" destId="{50C2B052-D272-0C4B-BC34-52ECD042C19E}" srcOrd="0" destOrd="1" presId="urn:microsoft.com/office/officeart/2005/8/layout/list1"/>
    <dgm:cxn modelId="{8DFC90C8-F58C-42AE-A222-738BFF718237}" type="presOf" srcId="{AA438D01-5622-EB4A-83E9-112C44396E6F}" destId="{9DA0C844-4653-3B4A-877A-42D10E7D552F}" srcOrd="0" destOrd="0" presId="urn:microsoft.com/office/officeart/2005/8/layout/list1"/>
    <dgm:cxn modelId="{63851ADA-8D6D-0A46-A87E-8CEEB987F019}" srcId="{7C5130F5-2623-7B4D-B064-6A321151D8DC}" destId="{0FACDD0F-8549-9340-B902-491178B29EA1}" srcOrd="1" destOrd="0" parTransId="{A6AF0DD4-8188-EE4E-A092-8507BE0042FD}" sibTransId="{7A54E453-4B89-594A-858B-429081116503}"/>
    <dgm:cxn modelId="{8D4F77D8-A4CC-48DE-A3C0-A4A41A0CE6ED}" type="presParOf" srcId="{EC314881-2384-A144-BA8C-DF1B6F604ACB}" destId="{660E9ADF-B46D-8941-88EF-30561659F258}" srcOrd="0" destOrd="0" presId="urn:microsoft.com/office/officeart/2005/8/layout/list1"/>
    <dgm:cxn modelId="{874481BD-23A8-4826-87DF-A593201C499B}" type="presParOf" srcId="{660E9ADF-B46D-8941-88EF-30561659F258}" destId="{C2965011-AB65-384F-AF9D-74BA3282A275}" srcOrd="0" destOrd="0" presId="urn:microsoft.com/office/officeart/2005/8/layout/list1"/>
    <dgm:cxn modelId="{DE82AC4A-8180-42E2-8E4E-808182C9BEC2}" type="presParOf" srcId="{660E9ADF-B46D-8941-88EF-30561659F258}" destId="{079F0438-4146-1C44-B03D-FC56A77BC902}" srcOrd="1" destOrd="0" presId="urn:microsoft.com/office/officeart/2005/8/layout/list1"/>
    <dgm:cxn modelId="{7ABD73B4-ACA4-4A21-8D2F-20622CB79E90}" type="presParOf" srcId="{EC314881-2384-A144-BA8C-DF1B6F604ACB}" destId="{DC28D010-1D1D-F14C-89D3-ABE47A5DBBD2}" srcOrd="1" destOrd="0" presId="urn:microsoft.com/office/officeart/2005/8/layout/list1"/>
    <dgm:cxn modelId="{83FE9C34-D305-41CC-9AAD-5424ACD9AF9D}" type="presParOf" srcId="{EC314881-2384-A144-BA8C-DF1B6F604ACB}" destId="{9DA0C844-4653-3B4A-877A-42D10E7D552F}" srcOrd="2" destOrd="0" presId="urn:microsoft.com/office/officeart/2005/8/layout/list1"/>
    <dgm:cxn modelId="{6A119636-F2F9-4F29-9D6E-1DFB610F0903}" type="presParOf" srcId="{EC314881-2384-A144-BA8C-DF1B6F604ACB}" destId="{7E3ADE7E-40E4-C64D-BE0C-4913CCDDAB20}" srcOrd="3" destOrd="0" presId="urn:microsoft.com/office/officeart/2005/8/layout/list1"/>
    <dgm:cxn modelId="{0718CE39-89A6-4E09-8E11-F2ECFE8B6536}" type="presParOf" srcId="{EC314881-2384-A144-BA8C-DF1B6F604ACB}" destId="{66D8A165-4E1A-2C49-8B98-40CC6644B741}" srcOrd="4" destOrd="0" presId="urn:microsoft.com/office/officeart/2005/8/layout/list1"/>
    <dgm:cxn modelId="{5B5B6CCA-EC92-4D58-8700-BCD17B260FB7}" type="presParOf" srcId="{66D8A165-4E1A-2C49-8B98-40CC6644B741}" destId="{C8D69397-E8AE-F84B-92EF-2C48DFBA2611}" srcOrd="0" destOrd="0" presId="urn:microsoft.com/office/officeart/2005/8/layout/list1"/>
    <dgm:cxn modelId="{152DE7A5-FB39-4E4D-B210-5FFCED7C437F}" type="presParOf" srcId="{66D8A165-4E1A-2C49-8B98-40CC6644B741}" destId="{C08EB4B2-2F49-7346-B3F8-4571FBD25FDB}" srcOrd="1" destOrd="0" presId="urn:microsoft.com/office/officeart/2005/8/layout/list1"/>
    <dgm:cxn modelId="{09DA64AA-B388-4024-BB3D-FA946698201D}" type="presParOf" srcId="{EC314881-2384-A144-BA8C-DF1B6F604ACB}" destId="{77D54539-AAA7-204C-924D-C1DFAC565B48}" srcOrd="5" destOrd="0" presId="urn:microsoft.com/office/officeart/2005/8/layout/list1"/>
    <dgm:cxn modelId="{AD5F9356-664E-4E2B-A2C5-AFFB9038AC00}" type="presParOf" srcId="{EC314881-2384-A144-BA8C-DF1B6F604ACB}" destId="{50C2B052-D272-0C4B-BC34-52ECD042C19E}"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E11971-5984-FB4D-808C-C913769AB92D}" type="doc">
      <dgm:prSet loTypeId="urn:microsoft.com/office/officeart/2005/8/layout/arrow4" loCatId="relationship" qsTypeId="urn:microsoft.com/office/officeart/2005/8/quickstyle/3D1" qsCatId="3D" csTypeId="urn:microsoft.com/office/officeart/2005/8/colors/accent1_2" csCatId="accent1" phldr="1"/>
      <dgm:spPr/>
      <dgm:t>
        <a:bodyPr/>
        <a:lstStyle/>
        <a:p>
          <a:endParaRPr lang="en-US"/>
        </a:p>
      </dgm:t>
    </dgm:pt>
    <dgm:pt modelId="{D6E55461-A1ED-1549-B148-C16F35E977F6}">
      <dgm:prSet custT="1"/>
      <dgm:spPr/>
      <dgm:t>
        <a:bodyPr/>
        <a:lstStyle/>
        <a:p>
          <a:pPr marL="342900" indent="-342900" algn="l" defTabSz="914400" rtl="0" eaLnBrk="1" latinLnBrk="0" hangingPunct="1">
            <a:lnSpc>
              <a:spcPct val="90000"/>
            </a:lnSpc>
            <a:spcBef>
              <a:spcPts val="0"/>
            </a:spcBef>
            <a:spcAft>
              <a:spcPct val="35000"/>
            </a:spcAft>
            <a:buClr>
              <a:schemeClr val="accent6">
                <a:lumMod val="60000"/>
                <a:lumOff val="40000"/>
              </a:schemeClr>
            </a:buClr>
            <a:buSzPct val="125000"/>
            <a:buFont typeface="Arial"/>
            <a:buChar char="•"/>
            <a:defRPr/>
          </a:pPr>
          <a:r>
            <a:rPr lang="en-US" sz="2400" b="0" kern="1200" dirty="0">
              <a:latin typeface="+mj-lt"/>
              <a:ea typeface="+mn-ea"/>
              <a:cs typeface="+mn-cs"/>
            </a:rPr>
            <a:t>DES Uses 64 bit plaintext block and 56 bit key to produce a 64 bit </a:t>
          </a:r>
          <a:r>
            <a:rPr lang="en-US" sz="2400" b="0" kern="1200" dirty="0" err="1">
              <a:latin typeface="+mj-lt"/>
              <a:ea typeface="+mn-ea"/>
              <a:cs typeface="+mn-cs"/>
            </a:rPr>
            <a:t>ciphertext</a:t>
          </a:r>
          <a:r>
            <a:rPr lang="en-US" sz="2400" b="0" kern="1200" dirty="0">
              <a:latin typeface="+mj-lt"/>
              <a:ea typeface="+mn-ea"/>
              <a:cs typeface="+mn-cs"/>
            </a:rPr>
            <a:t> block</a:t>
          </a:r>
        </a:p>
      </dgm:t>
    </dgm:pt>
    <dgm:pt modelId="{3594470A-1D33-E74F-9216-4EDA6336884E}" type="parTrans" cxnId="{CF3D2E1B-4F8E-754E-B3C4-534E14228DB4}">
      <dgm:prSet/>
      <dgm:spPr/>
      <dgm:t>
        <a:bodyPr/>
        <a:lstStyle/>
        <a:p>
          <a:endParaRPr lang="en-US" sz="2000"/>
        </a:p>
      </dgm:t>
    </dgm:pt>
    <dgm:pt modelId="{E72AB9F9-649C-1644-A69B-40B54E82EF5D}" type="sibTrans" cxnId="{CF3D2E1B-4F8E-754E-B3C4-534E14228DB4}">
      <dgm:prSet/>
      <dgm:spPr/>
      <dgm:t>
        <a:bodyPr/>
        <a:lstStyle/>
        <a:p>
          <a:endParaRPr lang="en-US" sz="2000"/>
        </a:p>
      </dgm:t>
    </dgm:pt>
    <dgm:pt modelId="{97C0C7C4-120E-334E-AC61-7BE0E7017C6C}">
      <dgm:prSet custT="1"/>
      <dgm:spPr/>
      <dgm:t>
        <a:bodyPr/>
        <a:lstStyle/>
        <a:p>
          <a:pPr marL="342900" indent="-342900" algn="l" defTabSz="914400" rtl="0" eaLnBrk="1" latinLnBrk="0" hangingPunct="1">
            <a:lnSpc>
              <a:spcPct val="90000"/>
            </a:lnSpc>
            <a:spcBef>
              <a:spcPts val="0"/>
            </a:spcBef>
            <a:spcAft>
              <a:spcPct val="35000"/>
            </a:spcAft>
            <a:buClr>
              <a:schemeClr val="accent6">
                <a:lumMod val="60000"/>
                <a:lumOff val="40000"/>
              </a:schemeClr>
            </a:buClr>
            <a:buSzPct val="125000"/>
            <a:buFont typeface="Arial"/>
            <a:buChar char="•"/>
            <a:defRPr/>
          </a:pPr>
          <a:r>
            <a:rPr lang="en-US" sz="2400" b="0" kern="1200" dirty="0">
              <a:latin typeface="+mj-lt"/>
              <a:ea typeface="+mn-ea"/>
              <a:cs typeface="+mn-cs"/>
            </a:rPr>
            <a:t> </a:t>
          </a:r>
          <a:r>
            <a:rPr lang="en-US" altLang="zh-CN" sz="2400" b="0" kern="1200" dirty="0">
              <a:latin typeface="+mj-lt"/>
              <a:ea typeface="+mn-ea"/>
              <a:cs typeface="+mn-cs"/>
            </a:rPr>
            <a:t>Not s</a:t>
          </a:r>
          <a:r>
            <a:rPr lang="en-US" sz="2400" b="0" kern="1200" dirty="0">
              <a:latin typeface="+mj-lt"/>
              <a:ea typeface="+mn-ea"/>
              <a:cs typeface="+mn-cs"/>
            </a:rPr>
            <a:t>trong enough:</a:t>
          </a:r>
        </a:p>
      </dgm:t>
    </dgm:pt>
    <dgm:pt modelId="{BA3C18A4-01CF-B345-ABBD-0BF3ED634274}" type="parTrans" cxnId="{04BB826F-8042-0F4B-BD8B-78FA5714BDCF}">
      <dgm:prSet/>
      <dgm:spPr/>
      <dgm:t>
        <a:bodyPr/>
        <a:lstStyle/>
        <a:p>
          <a:endParaRPr lang="en-US" sz="2000"/>
        </a:p>
      </dgm:t>
    </dgm:pt>
    <dgm:pt modelId="{C11F33E5-9CF6-7E4A-AC98-740659F3377A}" type="sibTrans" cxnId="{04BB826F-8042-0F4B-BD8B-78FA5714BDCF}">
      <dgm:prSet/>
      <dgm:spPr/>
      <dgm:t>
        <a:bodyPr/>
        <a:lstStyle/>
        <a:p>
          <a:endParaRPr lang="en-US" sz="2000"/>
        </a:p>
      </dgm:t>
    </dgm:pt>
    <dgm:pt modelId="{6A65FA09-3785-C549-A972-52AFA8EC8FE5}">
      <dgm:prSet custT="1"/>
      <dgm:spPr/>
      <dgm:t>
        <a:bodyPr/>
        <a:lstStyle/>
        <a:p>
          <a:pPr marL="463550" indent="-68263" algn="l" defTabSz="800100" rtl="0">
            <a:lnSpc>
              <a:spcPct val="90000"/>
            </a:lnSpc>
            <a:spcBef>
              <a:spcPct val="0"/>
            </a:spcBef>
            <a:spcAft>
              <a:spcPts val="1032"/>
            </a:spcAft>
            <a:buNone/>
          </a:pPr>
          <a:r>
            <a:rPr lang="en-US" sz="1800" b="0" kern="1200" dirty="0">
              <a:effectLst>
                <a:outerShdw blurRad="38100" dist="38100" dir="2700000" algn="tl">
                  <a:srgbClr val="000000">
                    <a:alpha val="43137"/>
                  </a:srgbClr>
                </a:outerShdw>
              </a:effectLst>
              <a:latin typeface="+mj-lt"/>
            </a:rPr>
            <a:t> </a:t>
          </a:r>
          <a:r>
            <a:rPr lang="en-US" sz="2000" b="0" kern="1200" dirty="0">
              <a:effectLst>
                <a:outerShdw blurRad="38100" dist="38100" dir="2700000" algn="tl">
                  <a:srgbClr val="000000">
                    <a:alpha val="43137"/>
                  </a:srgbClr>
                </a:outerShdw>
              </a:effectLst>
              <a:latin typeface="+mj-lt"/>
            </a:rPr>
            <a:t>Use of 56-bit key</a:t>
          </a:r>
        </a:p>
      </dgm:t>
    </dgm:pt>
    <dgm:pt modelId="{705C5FAD-47F3-3B44-AD19-A145162B51A8}" type="parTrans" cxnId="{BA35C84E-EA29-F245-917C-9B38AEE43A47}">
      <dgm:prSet/>
      <dgm:spPr/>
      <dgm:t>
        <a:bodyPr/>
        <a:lstStyle/>
        <a:p>
          <a:endParaRPr lang="en-US" sz="2000"/>
        </a:p>
      </dgm:t>
    </dgm:pt>
    <dgm:pt modelId="{D854DF7A-194F-3847-9A9E-B8E00EBC41A3}" type="sibTrans" cxnId="{BA35C84E-EA29-F245-917C-9B38AEE43A47}">
      <dgm:prSet/>
      <dgm:spPr/>
      <dgm:t>
        <a:bodyPr/>
        <a:lstStyle/>
        <a:p>
          <a:endParaRPr lang="en-US" sz="2000"/>
        </a:p>
      </dgm:t>
    </dgm:pt>
    <dgm:pt modelId="{A885C472-3C25-DE40-B000-A986FB62DE3E}">
      <dgm:prSet custT="1"/>
      <dgm:spPr/>
      <dgm:t>
        <a:bodyPr/>
        <a:lstStyle/>
        <a:p>
          <a:pPr marL="806450" indent="-120650" algn="l" defTabSz="622300" rtl="0">
            <a:lnSpc>
              <a:spcPct val="90000"/>
            </a:lnSpc>
            <a:spcBef>
              <a:spcPct val="0"/>
            </a:spcBef>
            <a:spcAft>
              <a:spcPts val="888"/>
            </a:spcAft>
            <a:buNone/>
          </a:pPr>
          <a:r>
            <a:rPr lang="en-US" altLang="zh-CN" sz="1800" b="0" kern="1200" dirty="0">
              <a:effectLst>
                <a:outerShdw blurRad="38100" dist="38100" dir="2700000" algn="tl">
                  <a:srgbClr val="000000">
                    <a:alpha val="43137"/>
                  </a:srgbClr>
                </a:outerShdw>
              </a:effectLst>
              <a:latin typeface="+mj-lt"/>
            </a:rPr>
            <a:t> there are 2</a:t>
          </a:r>
          <a:r>
            <a:rPr lang="en-US" altLang="zh-CN" sz="1800" b="0" kern="1200" baseline="30000" dirty="0">
              <a:effectLst>
                <a:outerShdw blurRad="38100" dist="38100" dir="2700000" algn="tl">
                  <a:srgbClr val="000000">
                    <a:alpha val="43137"/>
                  </a:srgbClr>
                </a:outerShdw>
              </a:effectLst>
              <a:latin typeface="+mj-lt"/>
            </a:rPr>
            <a:t>56</a:t>
          </a:r>
          <a:r>
            <a:rPr lang="en-US" altLang="zh-CN" sz="1800" b="0" kern="1200" dirty="0">
              <a:effectLst>
                <a:outerShdw blurRad="38100" dist="38100" dir="2700000" algn="tl">
                  <a:srgbClr val="000000">
                    <a:alpha val="43137"/>
                  </a:srgbClr>
                </a:outerShdw>
              </a:effectLst>
              <a:latin typeface="+mj-lt"/>
            </a:rPr>
            <a:t> possible keys, which is approximately 7.2x10</a:t>
          </a:r>
          <a:r>
            <a:rPr lang="en-US" altLang="zh-CN" sz="1800" b="0" kern="1200" baseline="30000" dirty="0">
              <a:effectLst>
                <a:outerShdw blurRad="38100" dist="38100" dir="2700000" algn="tl">
                  <a:srgbClr val="000000">
                    <a:alpha val="43137"/>
                  </a:srgbClr>
                </a:outerShdw>
              </a:effectLst>
              <a:latin typeface="+mj-lt"/>
            </a:rPr>
            <a:t>16</a:t>
          </a:r>
          <a:r>
            <a:rPr lang="en-US" altLang="zh-CN" sz="1800" b="0" kern="1200" dirty="0">
              <a:effectLst>
                <a:outerShdw blurRad="38100" dist="38100" dir="2700000" algn="tl">
                  <a:srgbClr val="000000">
                    <a:alpha val="43137"/>
                  </a:srgbClr>
                </a:outerShdw>
              </a:effectLst>
              <a:latin typeface="+mj-lt"/>
            </a:rPr>
            <a:t> keys. </a:t>
          </a:r>
          <a:endParaRPr lang="en-US" sz="1800" b="0" kern="1200" dirty="0">
            <a:effectLst>
              <a:outerShdw blurRad="38100" dist="38100" dir="2700000" algn="tl">
                <a:srgbClr val="000000">
                  <a:alpha val="43137"/>
                </a:srgbClr>
              </a:outerShdw>
            </a:effectLst>
            <a:latin typeface="+mj-lt"/>
          </a:endParaRPr>
        </a:p>
      </dgm:t>
    </dgm:pt>
    <dgm:pt modelId="{0E952E80-220C-7E46-874A-09802F2CA599}" type="parTrans" cxnId="{9110B17E-2226-AA4A-9BC6-C415E63FE817}">
      <dgm:prSet/>
      <dgm:spPr/>
      <dgm:t>
        <a:bodyPr/>
        <a:lstStyle/>
        <a:p>
          <a:endParaRPr lang="en-US" sz="2000"/>
        </a:p>
      </dgm:t>
    </dgm:pt>
    <dgm:pt modelId="{CC8D4FB7-B906-844A-AEF9-55B3A42AFA75}" type="sibTrans" cxnId="{9110B17E-2226-AA4A-9BC6-C415E63FE817}">
      <dgm:prSet/>
      <dgm:spPr/>
      <dgm:t>
        <a:bodyPr/>
        <a:lstStyle/>
        <a:p>
          <a:endParaRPr lang="en-US" sz="2000"/>
        </a:p>
      </dgm:t>
    </dgm:pt>
    <dgm:pt modelId="{4546BB35-6768-4583-84EA-A84AD4C9F953}">
      <dgm:prSet custT="1"/>
      <dgm:spPr/>
      <dgm:t>
        <a:bodyPr/>
        <a:lstStyle/>
        <a:p>
          <a:pPr marL="806450" indent="-120650" algn="l" defTabSz="622300" rtl="0">
            <a:lnSpc>
              <a:spcPct val="90000"/>
            </a:lnSpc>
            <a:spcBef>
              <a:spcPct val="0"/>
            </a:spcBef>
            <a:spcAft>
              <a:spcPts val="888"/>
            </a:spcAft>
            <a:buNone/>
          </a:pPr>
          <a:endParaRPr lang="en-US" sz="1600" b="0" kern="1200" dirty="0">
            <a:effectLst>
              <a:outerShdw blurRad="38100" dist="38100" dir="2700000" algn="tl">
                <a:srgbClr val="000000">
                  <a:alpha val="43137"/>
                </a:srgbClr>
              </a:outerShdw>
            </a:effectLst>
            <a:latin typeface="+mj-lt"/>
          </a:endParaRPr>
        </a:p>
      </dgm:t>
    </dgm:pt>
    <dgm:pt modelId="{662EBBD8-AD04-4A40-B350-2CC450C6F276}" type="parTrans" cxnId="{7B700225-2D97-40C3-AA2B-661FD927682B}">
      <dgm:prSet/>
      <dgm:spPr/>
      <dgm:t>
        <a:bodyPr/>
        <a:lstStyle/>
        <a:p>
          <a:endParaRPr lang="zh-CN" altLang="en-US" sz="2000"/>
        </a:p>
      </dgm:t>
    </dgm:pt>
    <dgm:pt modelId="{1D121CFB-5244-46EC-A740-AF3FDEB400AD}" type="sibTrans" cxnId="{7B700225-2D97-40C3-AA2B-661FD927682B}">
      <dgm:prSet/>
      <dgm:spPr/>
      <dgm:t>
        <a:bodyPr/>
        <a:lstStyle/>
        <a:p>
          <a:endParaRPr lang="zh-CN" altLang="en-US" sz="2000"/>
        </a:p>
      </dgm:t>
    </dgm:pt>
    <dgm:pt modelId="{11782F5D-21BC-4732-A504-5BF64E224C56}">
      <dgm:prSet custT="1"/>
      <dgm:spPr/>
      <dgm:t>
        <a:bodyPr/>
        <a:lstStyle/>
        <a:p>
          <a:pPr marL="806450" indent="-120650" algn="l" defTabSz="622300" rtl="0">
            <a:lnSpc>
              <a:spcPct val="90000"/>
            </a:lnSpc>
            <a:spcBef>
              <a:spcPct val="0"/>
            </a:spcBef>
            <a:spcAft>
              <a:spcPts val="888"/>
            </a:spcAft>
            <a:buNone/>
          </a:pPr>
          <a:r>
            <a:rPr lang="en-US" sz="1800" b="0" kern="1200" dirty="0">
              <a:effectLst>
                <a:outerShdw blurRad="38100" dist="38100" dir="2700000" algn="tl">
                  <a:srgbClr val="000000">
                    <a:alpha val="43137"/>
                  </a:srgbClr>
                </a:outerShdw>
              </a:effectLst>
              <a:latin typeface="+mj-lt"/>
            </a:rPr>
            <a:t>Should no longer be used in production systems</a:t>
          </a:r>
        </a:p>
      </dgm:t>
    </dgm:pt>
    <dgm:pt modelId="{750B6D76-6EBD-4549-B49D-5A53985A109D}" type="sibTrans" cxnId="{1D2D1BCF-44CE-4E5C-B824-C9C93B184F79}">
      <dgm:prSet/>
      <dgm:spPr/>
      <dgm:t>
        <a:bodyPr/>
        <a:lstStyle/>
        <a:p>
          <a:endParaRPr lang="zh-CN" altLang="en-US" sz="2000"/>
        </a:p>
      </dgm:t>
    </dgm:pt>
    <dgm:pt modelId="{71A7ADC5-2716-491A-9038-9D31AEDCBD00}" type="parTrans" cxnId="{1D2D1BCF-44CE-4E5C-B824-C9C93B184F79}">
      <dgm:prSet/>
      <dgm:spPr/>
      <dgm:t>
        <a:bodyPr/>
        <a:lstStyle/>
        <a:p>
          <a:endParaRPr lang="zh-CN" altLang="en-US" sz="2000"/>
        </a:p>
      </dgm:t>
    </dgm:pt>
    <dgm:pt modelId="{0BE484B1-604A-4300-BDE4-24256940C685}">
      <dgm:prSet custT="1"/>
      <dgm:spPr/>
      <dgm:t>
        <a:bodyPr/>
        <a:lstStyle/>
        <a:p>
          <a:pPr marL="806450" indent="-120650" algn="l" defTabSz="622300" rtl="0">
            <a:lnSpc>
              <a:spcPct val="90000"/>
            </a:lnSpc>
            <a:spcBef>
              <a:spcPct val="0"/>
            </a:spcBef>
            <a:spcAft>
              <a:spcPts val="888"/>
            </a:spcAft>
            <a:buNone/>
          </a:pPr>
          <a:r>
            <a:rPr lang="en-US" sz="1800" b="0" kern="1200" dirty="0">
              <a:effectLst>
                <a:outerShdw blurRad="38100" dist="38100" dir="2700000" algn="tl">
                  <a:srgbClr val="000000">
                    <a:alpha val="43137"/>
                  </a:srgbClr>
                </a:outerShdw>
              </a:effectLst>
              <a:latin typeface="+mj-lt"/>
            </a:rPr>
            <a:t>Electronic Frontier Foundation (EFF) announced  in July 1998 that it had broken a DES encryption</a:t>
          </a:r>
        </a:p>
      </dgm:t>
    </dgm:pt>
    <dgm:pt modelId="{5B480657-432A-4FED-8DE3-4A014402CA76}" type="sibTrans" cxnId="{8C311220-8DBB-4556-9A40-635A12685E29}">
      <dgm:prSet/>
      <dgm:spPr/>
      <dgm:t>
        <a:bodyPr/>
        <a:lstStyle/>
        <a:p>
          <a:endParaRPr lang="zh-CN" altLang="en-US" sz="2000"/>
        </a:p>
      </dgm:t>
    </dgm:pt>
    <dgm:pt modelId="{01FD8AF5-2289-429D-9179-F23F939C0240}" type="parTrans" cxnId="{8C311220-8DBB-4556-9A40-635A12685E29}">
      <dgm:prSet/>
      <dgm:spPr/>
      <dgm:t>
        <a:bodyPr/>
        <a:lstStyle/>
        <a:p>
          <a:endParaRPr lang="zh-CN" altLang="en-US" sz="2000"/>
        </a:p>
      </dgm:t>
    </dgm:pt>
    <dgm:pt modelId="{28CF0727-D620-3446-A0BB-234F3056F8D9}" type="pres">
      <dgm:prSet presAssocID="{74E11971-5984-FB4D-808C-C913769AB92D}" presName="compositeShape" presStyleCnt="0">
        <dgm:presLayoutVars>
          <dgm:chMax val="2"/>
          <dgm:dir/>
          <dgm:resizeHandles val="exact"/>
        </dgm:presLayoutVars>
      </dgm:prSet>
      <dgm:spPr/>
    </dgm:pt>
    <dgm:pt modelId="{BFE2DD38-065C-4B4B-9D04-50857136CFF3}" type="pres">
      <dgm:prSet presAssocID="{D6E55461-A1ED-1549-B148-C16F35E977F6}" presName="upArrow" presStyleLbl="node1" presStyleIdx="0" presStyleCnt="2" custScaleX="66320" custScaleY="78371" custLinFactNeighborX="8566" custLinFactNeighborY="-1757"/>
      <dgm:spPr/>
    </dgm:pt>
    <dgm:pt modelId="{48FAAA8E-A08D-6146-8B57-457EADABE666}" type="pres">
      <dgm:prSet presAssocID="{D6E55461-A1ED-1549-B148-C16F35E977F6}" presName="upArrowText" presStyleLbl="revTx" presStyleIdx="0" presStyleCnt="2" custScaleX="114506" custScaleY="75449" custLinFactNeighborX="9892" custLinFactNeighborY="16596">
        <dgm:presLayoutVars>
          <dgm:chMax val="0"/>
          <dgm:bulletEnabled val="1"/>
        </dgm:presLayoutVars>
      </dgm:prSet>
      <dgm:spPr/>
    </dgm:pt>
    <dgm:pt modelId="{C528ED87-2622-5445-A524-3B42DFF6F4F9}" type="pres">
      <dgm:prSet presAssocID="{97C0C7C4-120E-334E-AC61-7BE0E7017C6C}" presName="downArrow" presStyleLbl="node1" presStyleIdx="1" presStyleCnt="2" custScaleX="67694" custScaleY="73408"/>
      <dgm:spPr/>
    </dgm:pt>
    <dgm:pt modelId="{8F451FD7-07C1-D24E-88AE-8EE98D36D6A8}" type="pres">
      <dgm:prSet presAssocID="{97C0C7C4-120E-334E-AC61-7BE0E7017C6C}" presName="downArrowText" presStyleLbl="revTx" presStyleIdx="1" presStyleCnt="2" custScaleX="109102" custScaleY="152319" custLinFactNeighborX="-8743" custLinFactNeighborY="3095">
        <dgm:presLayoutVars>
          <dgm:chMax val="0"/>
          <dgm:bulletEnabled val="1"/>
        </dgm:presLayoutVars>
      </dgm:prSet>
      <dgm:spPr/>
    </dgm:pt>
  </dgm:ptLst>
  <dgm:cxnLst>
    <dgm:cxn modelId="{CF3D2E1B-4F8E-754E-B3C4-534E14228DB4}" srcId="{74E11971-5984-FB4D-808C-C913769AB92D}" destId="{D6E55461-A1ED-1549-B148-C16F35E977F6}" srcOrd="0" destOrd="0" parTransId="{3594470A-1D33-E74F-9216-4EDA6336884E}" sibTransId="{E72AB9F9-649C-1644-A69B-40B54E82EF5D}"/>
    <dgm:cxn modelId="{0FAF041C-E456-4272-9A01-942EE9B789B6}" type="presOf" srcId="{0BE484B1-604A-4300-BDE4-24256940C685}" destId="{8F451FD7-07C1-D24E-88AE-8EE98D36D6A8}" srcOrd="0" destOrd="3" presId="urn:microsoft.com/office/officeart/2005/8/layout/arrow4"/>
    <dgm:cxn modelId="{8C311220-8DBB-4556-9A40-635A12685E29}" srcId="{97C0C7C4-120E-334E-AC61-7BE0E7017C6C}" destId="{0BE484B1-604A-4300-BDE4-24256940C685}" srcOrd="2" destOrd="0" parTransId="{01FD8AF5-2289-429D-9179-F23F939C0240}" sibTransId="{5B480657-432A-4FED-8DE3-4A014402CA76}"/>
    <dgm:cxn modelId="{7B700225-2D97-40C3-AA2B-661FD927682B}" srcId="{97C0C7C4-120E-334E-AC61-7BE0E7017C6C}" destId="{4546BB35-6768-4583-84EA-A84AD4C9F953}" srcOrd="4" destOrd="0" parTransId="{662EBBD8-AD04-4A40-B350-2CC450C6F276}" sibTransId="{1D121CFB-5244-46EC-A740-AF3FDEB400AD}"/>
    <dgm:cxn modelId="{F7F69A2B-EE05-3B4D-BEFA-CA240F4474A0}" type="presOf" srcId="{A885C472-3C25-DE40-B000-A986FB62DE3E}" destId="{8F451FD7-07C1-D24E-88AE-8EE98D36D6A8}" srcOrd="0" destOrd="2" presId="urn:microsoft.com/office/officeart/2005/8/layout/arrow4"/>
    <dgm:cxn modelId="{1E094339-EE23-4FF2-868F-72BFA411BF20}" type="presOf" srcId="{4546BB35-6768-4583-84EA-A84AD4C9F953}" destId="{8F451FD7-07C1-D24E-88AE-8EE98D36D6A8}" srcOrd="0" destOrd="5" presId="urn:microsoft.com/office/officeart/2005/8/layout/arrow4"/>
    <dgm:cxn modelId="{BA35C84E-EA29-F245-917C-9B38AEE43A47}" srcId="{97C0C7C4-120E-334E-AC61-7BE0E7017C6C}" destId="{6A65FA09-3785-C549-A972-52AFA8EC8FE5}" srcOrd="0" destOrd="0" parTransId="{705C5FAD-47F3-3B44-AD19-A145162B51A8}" sibTransId="{D854DF7A-194F-3847-9A9E-B8E00EBC41A3}"/>
    <dgm:cxn modelId="{04BB826F-8042-0F4B-BD8B-78FA5714BDCF}" srcId="{74E11971-5984-FB4D-808C-C913769AB92D}" destId="{97C0C7C4-120E-334E-AC61-7BE0E7017C6C}" srcOrd="1" destOrd="0" parTransId="{BA3C18A4-01CF-B345-ABBD-0BF3ED634274}" sibTransId="{C11F33E5-9CF6-7E4A-AC98-740659F3377A}"/>
    <dgm:cxn modelId="{D366A975-CD76-3249-BCAF-7C43B8984AAC}" type="presOf" srcId="{6A65FA09-3785-C549-A972-52AFA8EC8FE5}" destId="{8F451FD7-07C1-D24E-88AE-8EE98D36D6A8}" srcOrd="0" destOrd="1" presId="urn:microsoft.com/office/officeart/2005/8/layout/arrow4"/>
    <dgm:cxn modelId="{9110B17E-2226-AA4A-9BC6-C415E63FE817}" srcId="{97C0C7C4-120E-334E-AC61-7BE0E7017C6C}" destId="{A885C472-3C25-DE40-B000-A986FB62DE3E}" srcOrd="1" destOrd="0" parTransId="{0E952E80-220C-7E46-874A-09802F2CA599}" sibTransId="{CC8D4FB7-B906-844A-AEF9-55B3A42AFA75}"/>
    <dgm:cxn modelId="{39A7599A-F3BF-4F5B-9041-A697FC797BFA}" type="presOf" srcId="{11782F5D-21BC-4732-A504-5BF64E224C56}" destId="{8F451FD7-07C1-D24E-88AE-8EE98D36D6A8}" srcOrd="0" destOrd="4" presId="urn:microsoft.com/office/officeart/2005/8/layout/arrow4"/>
    <dgm:cxn modelId="{952E6BA5-E8D5-4B4F-8C95-8FCD6C602C5A}" type="presOf" srcId="{D6E55461-A1ED-1549-B148-C16F35E977F6}" destId="{48FAAA8E-A08D-6146-8B57-457EADABE666}" srcOrd="0" destOrd="0" presId="urn:microsoft.com/office/officeart/2005/8/layout/arrow4"/>
    <dgm:cxn modelId="{F23669C9-D12E-9E4A-8F25-2923E9D4D868}" type="presOf" srcId="{97C0C7C4-120E-334E-AC61-7BE0E7017C6C}" destId="{8F451FD7-07C1-D24E-88AE-8EE98D36D6A8}" srcOrd="0" destOrd="0" presId="urn:microsoft.com/office/officeart/2005/8/layout/arrow4"/>
    <dgm:cxn modelId="{1D2D1BCF-44CE-4E5C-B824-C9C93B184F79}" srcId="{97C0C7C4-120E-334E-AC61-7BE0E7017C6C}" destId="{11782F5D-21BC-4732-A504-5BF64E224C56}" srcOrd="3" destOrd="0" parTransId="{71A7ADC5-2716-491A-9038-9D31AEDCBD00}" sibTransId="{750B6D76-6EBD-4549-B49D-5A53985A109D}"/>
    <dgm:cxn modelId="{CA85B9D8-B7CD-3947-811E-B8C8128B2DF8}" type="presOf" srcId="{74E11971-5984-FB4D-808C-C913769AB92D}" destId="{28CF0727-D620-3446-A0BB-234F3056F8D9}" srcOrd="0" destOrd="0" presId="urn:microsoft.com/office/officeart/2005/8/layout/arrow4"/>
    <dgm:cxn modelId="{E9AEDBCE-733E-BC4D-B637-279E9D9CF5E3}" type="presParOf" srcId="{28CF0727-D620-3446-A0BB-234F3056F8D9}" destId="{BFE2DD38-065C-4B4B-9D04-50857136CFF3}" srcOrd="0" destOrd="0" presId="urn:microsoft.com/office/officeart/2005/8/layout/arrow4"/>
    <dgm:cxn modelId="{64C1A942-A6C7-2D44-B35E-AC02B6DBEB1C}" type="presParOf" srcId="{28CF0727-D620-3446-A0BB-234F3056F8D9}" destId="{48FAAA8E-A08D-6146-8B57-457EADABE666}" srcOrd="1" destOrd="0" presId="urn:microsoft.com/office/officeart/2005/8/layout/arrow4"/>
    <dgm:cxn modelId="{ADB1432F-539F-BE44-B5BE-41EF55838EF0}" type="presParOf" srcId="{28CF0727-D620-3446-A0BB-234F3056F8D9}" destId="{C528ED87-2622-5445-A524-3B42DFF6F4F9}" srcOrd="2" destOrd="0" presId="urn:microsoft.com/office/officeart/2005/8/layout/arrow4"/>
    <dgm:cxn modelId="{87A56ABD-AB7A-CC4E-86DA-173DB7964B09}" type="presParOf" srcId="{28CF0727-D620-3446-A0BB-234F3056F8D9}" destId="{8F451FD7-07C1-D24E-88AE-8EE98D36D6A8}"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D15ACF-09FA-FB4F-8F7D-E6FF59A36FF0}"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9D6164EB-D7ED-6342-828C-72F9595B3158}">
      <dgm:prSet/>
      <dgm:spPr/>
      <dgm:t>
        <a:bodyPr/>
        <a:lstStyle/>
        <a:p>
          <a:pPr rtl="0"/>
          <a:r>
            <a:rPr lang="en-US" b="1" dirty="0">
              <a:effectLst/>
            </a:rPr>
            <a:t>Needed a replacement for 3DES</a:t>
          </a:r>
          <a:endParaRPr lang="en-US" dirty="0">
            <a:effectLst/>
          </a:endParaRPr>
        </a:p>
      </dgm:t>
    </dgm:pt>
    <dgm:pt modelId="{59651BEE-D58E-054B-A1CF-9C3A0B207B8F}" type="parTrans" cxnId="{BC1C011A-618E-C347-A32B-EBD3F58913B1}">
      <dgm:prSet/>
      <dgm:spPr/>
      <dgm:t>
        <a:bodyPr/>
        <a:lstStyle/>
        <a:p>
          <a:endParaRPr lang="en-US"/>
        </a:p>
      </dgm:t>
    </dgm:pt>
    <dgm:pt modelId="{877112CD-AC6C-9A4A-B224-5D5E685ECFFB}" type="sibTrans" cxnId="{BC1C011A-618E-C347-A32B-EBD3F58913B1}">
      <dgm:prSet/>
      <dgm:spPr/>
      <dgm:t>
        <a:bodyPr/>
        <a:lstStyle/>
        <a:p>
          <a:endParaRPr lang="en-US"/>
        </a:p>
      </dgm:t>
    </dgm:pt>
    <dgm:pt modelId="{3CFCB383-DADE-654C-A5D8-12DAA7CEA391}">
      <dgm:prSet custT="1"/>
      <dgm:spPr>
        <a:solidFill>
          <a:srgbClr val="FF6600"/>
        </a:solidFill>
      </dgm:spPr>
      <dgm:t>
        <a:bodyPr/>
        <a:lstStyle/>
        <a:p>
          <a:pPr rtl="0"/>
          <a:r>
            <a:rPr lang="en-US" sz="1800" b="1" dirty="0">
              <a:effectLst>
                <a:outerShdw blurRad="38100" dist="38100" dir="2700000" algn="tl">
                  <a:srgbClr val="000000">
                    <a:alpha val="43137"/>
                  </a:srgbClr>
                </a:outerShdw>
              </a:effectLst>
              <a:latin typeface="+mj-lt"/>
            </a:rPr>
            <a:t>3DES was not reasonable for long term use due to performance and block size</a:t>
          </a:r>
        </a:p>
      </dgm:t>
    </dgm:pt>
    <dgm:pt modelId="{6C0B8728-05C2-6B48-A1CB-B166843082D8}" type="parTrans" cxnId="{97006530-F327-DC48-B7EE-192D8798DFD2}">
      <dgm:prSet/>
      <dgm:spPr/>
      <dgm:t>
        <a:bodyPr/>
        <a:lstStyle/>
        <a:p>
          <a:endParaRPr lang="en-US"/>
        </a:p>
      </dgm:t>
    </dgm:pt>
    <dgm:pt modelId="{B93E2734-B9A1-4F48-BBFA-BFD72BAC59F1}" type="sibTrans" cxnId="{97006530-F327-DC48-B7EE-192D8798DFD2}">
      <dgm:prSet/>
      <dgm:spPr/>
      <dgm:t>
        <a:bodyPr/>
        <a:lstStyle/>
        <a:p>
          <a:endParaRPr lang="en-US"/>
        </a:p>
      </dgm:t>
    </dgm:pt>
    <dgm:pt modelId="{904A5BE3-DB8A-7549-9CC2-310FAFE11132}">
      <dgm:prSet/>
      <dgm:spPr/>
      <dgm:t>
        <a:bodyPr/>
        <a:lstStyle/>
        <a:p>
          <a:pPr rtl="0"/>
          <a:r>
            <a:rPr lang="en-US" b="1" dirty="0"/>
            <a:t>NIST called for proposals for a new AES in 1997</a:t>
          </a:r>
          <a:endParaRPr lang="en-US" dirty="0"/>
        </a:p>
      </dgm:t>
    </dgm:pt>
    <dgm:pt modelId="{82CC6848-EC8B-7944-B3CD-A6B597BBBF07}" type="parTrans" cxnId="{E1F81116-6D3C-E14B-8A31-FD2D2E97CF65}">
      <dgm:prSet/>
      <dgm:spPr/>
      <dgm:t>
        <a:bodyPr/>
        <a:lstStyle/>
        <a:p>
          <a:endParaRPr lang="en-US"/>
        </a:p>
      </dgm:t>
    </dgm:pt>
    <dgm:pt modelId="{411CDA91-8665-B646-B445-BE6BBB2B0C99}" type="sibTrans" cxnId="{E1F81116-6D3C-E14B-8A31-FD2D2E97CF65}">
      <dgm:prSet/>
      <dgm:spPr/>
      <dgm:t>
        <a:bodyPr/>
        <a:lstStyle/>
        <a:p>
          <a:endParaRPr lang="en-US"/>
        </a:p>
      </dgm:t>
    </dgm:pt>
    <dgm:pt modelId="{6968C39E-8CBE-6F4B-A267-2F71EF660F35}">
      <dgm:prSet/>
      <dgm:spPr>
        <a:solidFill>
          <a:srgbClr val="FF6600"/>
        </a:solidFill>
      </dgm:spPr>
      <dgm:t>
        <a:bodyPr/>
        <a:lstStyle/>
        <a:p>
          <a:pPr rtl="0"/>
          <a:r>
            <a:rPr lang="en-US" b="1" dirty="0">
              <a:effectLst>
                <a:outerShdw blurRad="38100" dist="38100" dir="2700000" algn="tl">
                  <a:srgbClr val="000000">
                    <a:alpha val="43137"/>
                  </a:srgbClr>
                </a:outerShdw>
              </a:effectLst>
              <a:latin typeface="+mj-lt"/>
            </a:rPr>
            <a:t>Should have a security strength equal to or better than 3DES</a:t>
          </a:r>
          <a:endParaRPr lang="en-US" dirty="0">
            <a:effectLst>
              <a:outerShdw blurRad="38100" dist="38100" dir="2700000" algn="tl">
                <a:srgbClr val="000000">
                  <a:alpha val="43137"/>
                </a:srgbClr>
              </a:outerShdw>
            </a:effectLst>
            <a:latin typeface="+mj-lt"/>
          </a:endParaRPr>
        </a:p>
      </dgm:t>
    </dgm:pt>
    <dgm:pt modelId="{2022CBCC-3913-4348-9C1E-6A46DAC4BA56}" type="parTrans" cxnId="{B60F23C5-99FD-CB40-91DC-8AC25715A6F7}">
      <dgm:prSet/>
      <dgm:spPr/>
      <dgm:t>
        <a:bodyPr/>
        <a:lstStyle/>
        <a:p>
          <a:endParaRPr lang="en-US"/>
        </a:p>
      </dgm:t>
    </dgm:pt>
    <dgm:pt modelId="{E2799859-51C8-EA4D-BF1A-E78D234B0EDC}" type="sibTrans" cxnId="{B60F23C5-99FD-CB40-91DC-8AC25715A6F7}">
      <dgm:prSet/>
      <dgm:spPr/>
      <dgm:t>
        <a:bodyPr/>
        <a:lstStyle/>
        <a:p>
          <a:endParaRPr lang="en-US"/>
        </a:p>
      </dgm:t>
    </dgm:pt>
    <dgm:pt modelId="{301CF320-3673-1043-8B5A-4A07132E739F}">
      <dgm:prSet/>
      <dgm:spPr>
        <a:solidFill>
          <a:srgbClr val="FF6600"/>
        </a:solidFill>
      </dgm:spPr>
      <dgm:t>
        <a:bodyPr/>
        <a:lstStyle/>
        <a:p>
          <a:pPr rtl="0"/>
          <a:r>
            <a:rPr lang="en-US" b="1" dirty="0">
              <a:effectLst>
                <a:outerShdw blurRad="38100" dist="38100" dir="2700000" algn="tl">
                  <a:srgbClr val="000000">
                    <a:alpha val="43137"/>
                  </a:srgbClr>
                </a:outerShdw>
              </a:effectLst>
              <a:latin typeface="+mj-lt"/>
            </a:rPr>
            <a:t>Significantly improved efficiency</a:t>
          </a:r>
          <a:endParaRPr lang="en-US" dirty="0">
            <a:effectLst>
              <a:outerShdw blurRad="38100" dist="38100" dir="2700000" algn="tl">
                <a:srgbClr val="000000">
                  <a:alpha val="43137"/>
                </a:srgbClr>
              </a:outerShdw>
            </a:effectLst>
            <a:latin typeface="+mj-lt"/>
          </a:endParaRPr>
        </a:p>
      </dgm:t>
    </dgm:pt>
    <dgm:pt modelId="{8FB46D5B-7254-8641-848B-84FC128255EB}" type="parTrans" cxnId="{15D13E5B-4622-5045-A488-5672A9515203}">
      <dgm:prSet/>
      <dgm:spPr/>
      <dgm:t>
        <a:bodyPr/>
        <a:lstStyle/>
        <a:p>
          <a:endParaRPr lang="en-US"/>
        </a:p>
      </dgm:t>
    </dgm:pt>
    <dgm:pt modelId="{C35250FA-0517-F74E-B9EE-13A6F0FFF731}" type="sibTrans" cxnId="{15D13E5B-4622-5045-A488-5672A9515203}">
      <dgm:prSet/>
      <dgm:spPr/>
      <dgm:t>
        <a:bodyPr/>
        <a:lstStyle/>
        <a:p>
          <a:endParaRPr lang="en-US"/>
        </a:p>
      </dgm:t>
    </dgm:pt>
    <dgm:pt modelId="{5BD4138D-52F5-5F4E-B016-4F3881361F0F}">
      <dgm:prSet/>
      <dgm:spPr>
        <a:solidFill>
          <a:srgbClr val="FF6600"/>
        </a:solidFill>
      </dgm:spPr>
      <dgm:t>
        <a:bodyPr/>
        <a:lstStyle/>
        <a:p>
          <a:pPr rtl="0"/>
          <a:r>
            <a:rPr lang="en-US" b="1" dirty="0">
              <a:effectLst>
                <a:outerShdw blurRad="38100" dist="38100" dir="2700000" algn="tl">
                  <a:srgbClr val="000000">
                    <a:alpha val="43137"/>
                  </a:srgbClr>
                </a:outerShdw>
              </a:effectLst>
              <a:latin typeface="+mj-lt"/>
            </a:rPr>
            <a:t>Symmetric block cipher with 128-bit block size and 128/192/256-bit keys</a:t>
          </a:r>
          <a:endParaRPr lang="en-US" dirty="0">
            <a:effectLst>
              <a:outerShdw blurRad="38100" dist="38100" dir="2700000" algn="tl">
                <a:srgbClr val="000000">
                  <a:alpha val="43137"/>
                </a:srgbClr>
              </a:outerShdw>
            </a:effectLst>
            <a:latin typeface="+mj-lt"/>
          </a:endParaRPr>
        </a:p>
      </dgm:t>
    </dgm:pt>
    <dgm:pt modelId="{29BECC1D-8FA0-534D-B146-390353AF5F2F}" type="parTrans" cxnId="{9FF1BE36-6455-5245-A347-3045CD675675}">
      <dgm:prSet/>
      <dgm:spPr/>
      <dgm:t>
        <a:bodyPr/>
        <a:lstStyle/>
        <a:p>
          <a:endParaRPr lang="en-US"/>
        </a:p>
      </dgm:t>
    </dgm:pt>
    <dgm:pt modelId="{AA7A2892-810E-2C43-B347-40EA915C4947}" type="sibTrans" cxnId="{9FF1BE36-6455-5245-A347-3045CD675675}">
      <dgm:prSet/>
      <dgm:spPr/>
      <dgm:t>
        <a:bodyPr/>
        <a:lstStyle/>
        <a:p>
          <a:endParaRPr lang="en-US"/>
        </a:p>
      </dgm:t>
    </dgm:pt>
    <dgm:pt modelId="{91E4542F-E5C1-0649-8E70-B71D796B7A2B}">
      <dgm:prSet/>
      <dgm:spPr/>
      <dgm:t>
        <a:bodyPr/>
        <a:lstStyle/>
        <a:p>
          <a:pPr rtl="0"/>
          <a:r>
            <a:rPr lang="en-US" b="1" dirty="0"/>
            <a:t>Selected </a:t>
          </a:r>
          <a:r>
            <a:rPr lang="en-US" b="1" dirty="0" err="1"/>
            <a:t>Rijndael</a:t>
          </a:r>
          <a:r>
            <a:rPr lang="en-US" b="1" dirty="0"/>
            <a:t> in November 2001</a:t>
          </a:r>
          <a:endParaRPr lang="en-US" dirty="0"/>
        </a:p>
      </dgm:t>
    </dgm:pt>
    <dgm:pt modelId="{2A101C32-2EC1-EF4E-90E9-54677E10D7F9}" type="parTrans" cxnId="{806289DC-6E9A-4441-8974-F8743D4D762B}">
      <dgm:prSet/>
      <dgm:spPr/>
      <dgm:t>
        <a:bodyPr/>
        <a:lstStyle/>
        <a:p>
          <a:endParaRPr lang="en-US"/>
        </a:p>
      </dgm:t>
    </dgm:pt>
    <dgm:pt modelId="{15E68A15-86DA-004D-9DCE-0AEAFA603E3F}" type="sibTrans" cxnId="{806289DC-6E9A-4441-8974-F8743D4D762B}">
      <dgm:prSet/>
      <dgm:spPr/>
      <dgm:t>
        <a:bodyPr/>
        <a:lstStyle/>
        <a:p>
          <a:endParaRPr lang="en-US"/>
        </a:p>
      </dgm:t>
    </dgm:pt>
    <dgm:pt modelId="{C172F93B-4668-3A49-9D3B-F2BF139B21BD}">
      <dgm:prSet custT="1"/>
      <dgm:spPr>
        <a:solidFill>
          <a:srgbClr val="FF6600"/>
        </a:solidFill>
      </dgm:spPr>
      <dgm:t>
        <a:bodyPr/>
        <a:lstStyle/>
        <a:p>
          <a:pPr rtl="0"/>
          <a:r>
            <a:rPr lang="en-US" sz="1800" b="1" dirty="0">
              <a:effectLst>
                <a:outerShdw blurRad="38100" dist="38100" dir="2700000" algn="tl">
                  <a:srgbClr val="000000">
                    <a:alpha val="43137"/>
                  </a:srgbClr>
                </a:outerShdw>
              </a:effectLst>
              <a:latin typeface="+mj-lt"/>
            </a:rPr>
            <a:t>Published as </a:t>
          </a:r>
        </a:p>
        <a:p>
          <a:pPr rtl="0"/>
          <a:r>
            <a:rPr lang="en-US" sz="1800" b="1" dirty="0">
              <a:effectLst>
                <a:outerShdw blurRad="38100" dist="38100" dir="2700000" algn="tl">
                  <a:srgbClr val="000000">
                    <a:alpha val="43137"/>
                  </a:srgbClr>
                </a:outerShdw>
              </a:effectLst>
              <a:latin typeface="+mj-lt"/>
            </a:rPr>
            <a:t>FIPS 197</a:t>
          </a:r>
        </a:p>
      </dgm:t>
    </dgm:pt>
    <dgm:pt modelId="{B85748EB-A820-C341-9DD2-8CC9B25E11E6}" type="parTrans" cxnId="{4716227B-8C11-DD4F-9837-7D4CAAA07FD3}">
      <dgm:prSet/>
      <dgm:spPr/>
      <dgm:t>
        <a:bodyPr/>
        <a:lstStyle/>
        <a:p>
          <a:endParaRPr lang="en-US"/>
        </a:p>
      </dgm:t>
    </dgm:pt>
    <dgm:pt modelId="{F8409F2A-4A81-EF4F-8F1D-1274D53A6653}" type="sibTrans" cxnId="{4716227B-8C11-DD4F-9837-7D4CAAA07FD3}">
      <dgm:prSet/>
      <dgm:spPr/>
      <dgm:t>
        <a:bodyPr/>
        <a:lstStyle/>
        <a:p>
          <a:endParaRPr lang="en-US"/>
        </a:p>
      </dgm:t>
    </dgm:pt>
    <dgm:pt modelId="{6CD21563-8118-D247-A96E-8F9704B9B448}" type="pres">
      <dgm:prSet presAssocID="{94D15ACF-09FA-FB4F-8F7D-E6FF59A36FF0}" presName="theList" presStyleCnt="0">
        <dgm:presLayoutVars>
          <dgm:dir/>
          <dgm:animLvl val="lvl"/>
          <dgm:resizeHandles val="exact"/>
        </dgm:presLayoutVars>
      </dgm:prSet>
      <dgm:spPr/>
    </dgm:pt>
    <dgm:pt modelId="{01D54488-2DA7-924E-9F9E-8AADB3605EDE}" type="pres">
      <dgm:prSet presAssocID="{9D6164EB-D7ED-6342-828C-72F9595B3158}" presName="compNode" presStyleCnt="0"/>
      <dgm:spPr/>
    </dgm:pt>
    <dgm:pt modelId="{781D7F12-172F-E746-B25A-8095484E1922}" type="pres">
      <dgm:prSet presAssocID="{9D6164EB-D7ED-6342-828C-72F9595B3158}" presName="aNode" presStyleLbl="bgShp" presStyleIdx="0" presStyleCnt="3"/>
      <dgm:spPr/>
    </dgm:pt>
    <dgm:pt modelId="{A3171A3C-0FA2-2543-A906-3C1DB000AC32}" type="pres">
      <dgm:prSet presAssocID="{9D6164EB-D7ED-6342-828C-72F9595B3158}" presName="textNode" presStyleLbl="bgShp" presStyleIdx="0" presStyleCnt="3"/>
      <dgm:spPr/>
    </dgm:pt>
    <dgm:pt modelId="{C6EC61DE-CBAE-B84D-97AE-F89BCE11BAEA}" type="pres">
      <dgm:prSet presAssocID="{9D6164EB-D7ED-6342-828C-72F9595B3158}" presName="compChildNode" presStyleCnt="0"/>
      <dgm:spPr/>
    </dgm:pt>
    <dgm:pt modelId="{943C00A8-9744-C64A-8078-47EB4A14E430}" type="pres">
      <dgm:prSet presAssocID="{9D6164EB-D7ED-6342-828C-72F9595B3158}" presName="theInnerList" presStyleCnt="0"/>
      <dgm:spPr/>
    </dgm:pt>
    <dgm:pt modelId="{8BCCC83A-2845-2C41-8726-C6420FB0B836}" type="pres">
      <dgm:prSet presAssocID="{3CFCB383-DADE-654C-A5D8-12DAA7CEA391}" presName="childNode" presStyleLbl="node1" presStyleIdx="0" presStyleCnt="5">
        <dgm:presLayoutVars>
          <dgm:bulletEnabled val="1"/>
        </dgm:presLayoutVars>
      </dgm:prSet>
      <dgm:spPr/>
    </dgm:pt>
    <dgm:pt modelId="{67C510D9-B12E-DF47-8115-6FE2852B4C1F}" type="pres">
      <dgm:prSet presAssocID="{9D6164EB-D7ED-6342-828C-72F9595B3158}" presName="aSpace" presStyleCnt="0"/>
      <dgm:spPr/>
    </dgm:pt>
    <dgm:pt modelId="{4BDE371D-9DCC-7445-91E2-A830722308F5}" type="pres">
      <dgm:prSet presAssocID="{904A5BE3-DB8A-7549-9CC2-310FAFE11132}" presName="compNode" presStyleCnt="0"/>
      <dgm:spPr/>
    </dgm:pt>
    <dgm:pt modelId="{3D24085E-7D27-8342-B893-64784A838C69}" type="pres">
      <dgm:prSet presAssocID="{904A5BE3-DB8A-7549-9CC2-310FAFE11132}" presName="aNode" presStyleLbl="bgShp" presStyleIdx="1" presStyleCnt="3"/>
      <dgm:spPr/>
    </dgm:pt>
    <dgm:pt modelId="{745A601F-24AF-6E4F-93E4-0D8D8FD379EE}" type="pres">
      <dgm:prSet presAssocID="{904A5BE3-DB8A-7549-9CC2-310FAFE11132}" presName="textNode" presStyleLbl="bgShp" presStyleIdx="1" presStyleCnt="3"/>
      <dgm:spPr/>
    </dgm:pt>
    <dgm:pt modelId="{C716BE32-1BEB-2B49-A78D-07A7A1A28029}" type="pres">
      <dgm:prSet presAssocID="{904A5BE3-DB8A-7549-9CC2-310FAFE11132}" presName="compChildNode" presStyleCnt="0"/>
      <dgm:spPr/>
    </dgm:pt>
    <dgm:pt modelId="{328C5B30-C641-074C-AA92-73CE3C30529B}" type="pres">
      <dgm:prSet presAssocID="{904A5BE3-DB8A-7549-9CC2-310FAFE11132}" presName="theInnerList" presStyleCnt="0"/>
      <dgm:spPr/>
    </dgm:pt>
    <dgm:pt modelId="{2F7DD57D-E033-D345-BE20-DA5ED5C15AE0}" type="pres">
      <dgm:prSet presAssocID="{6968C39E-8CBE-6F4B-A267-2F71EF660F35}" presName="childNode" presStyleLbl="node1" presStyleIdx="1" presStyleCnt="5">
        <dgm:presLayoutVars>
          <dgm:bulletEnabled val="1"/>
        </dgm:presLayoutVars>
      </dgm:prSet>
      <dgm:spPr/>
    </dgm:pt>
    <dgm:pt modelId="{F0C87B6A-36EA-8548-8F48-388594E74FE3}" type="pres">
      <dgm:prSet presAssocID="{6968C39E-8CBE-6F4B-A267-2F71EF660F35}" presName="aSpace2" presStyleCnt="0"/>
      <dgm:spPr/>
    </dgm:pt>
    <dgm:pt modelId="{32502699-8027-A547-B5B5-7795C0A9D368}" type="pres">
      <dgm:prSet presAssocID="{301CF320-3673-1043-8B5A-4A07132E739F}" presName="childNode" presStyleLbl="node1" presStyleIdx="2" presStyleCnt="5">
        <dgm:presLayoutVars>
          <dgm:bulletEnabled val="1"/>
        </dgm:presLayoutVars>
      </dgm:prSet>
      <dgm:spPr/>
    </dgm:pt>
    <dgm:pt modelId="{69DEFAD0-1634-404A-8000-D73D3C9A027F}" type="pres">
      <dgm:prSet presAssocID="{301CF320-3673-1043-8B5A-4A07132E739F}" presName="aSpace2" presStyleCnt="0"/>
      <dgm:spPr/>
    </dgm:pt>
    <dgm:pt modelId="{0F5088D2-59EA-5548-80E2-3309C25C7018}" type="pres">
      <dgm:prSet presAssocID="{5BD4138D-52F5-5F4E-B016-4F3881361F0F}" presName="childNode" presStyleLbl="node1" presStyleIdx="3" presStyleCnt="5">
        <dgm:presLayoutVars>
          <dgm:bulletEnabled val="1"/>
        </dgm:presLayoutVars>
      </dgm:prSet>
      <dgm:spPr/>
    </dgm:pt>
    <dgm:pt modelId="{37E9F736-71FA-9A44-9A4F-17FADA9AE3B3}" type="pres">
      <dgm:prSet presAssocID="{904A5BE3-DB8A-7549-9CC2-310FAFE11132}" presName="aSpace" presStyleCnt="0"/>
      <dgm:spPr/>
    </dgm:pt>
    <dgm:pt modelId="{53C796F7-8B20-4744-A32E-380E3199EB4C}" type="pres">
      <dgm:prSet presAssocID="{91E4542F-E5C1-0649-8E70-B71D796B7A2B}" presName="compNode" presStyleCnt="0"/>
      <dgm:spPr/>
    </dgm:pt>
    <dgm:pt modelId="{18147555-F082-0E40-924F-5E712089BBAA}" type="pres">
      <dgm:prSet presAssocID="{91E4542F-E5C1-0649-8E70-B71D796B7A2B}" presName="aNode" presStyleLbl="bgShp" presStyleIdx="2" presStyleCnt="3"/>
      <dgm:spPr/>
    </dgm:pt>
    <dgm:pt modelId="{F146A149-58B7-B849-867F-36C53A648485}" type="pres">
      <dgm:prSet presAssocID="{91E4542F-E5C1-0649-8E70-B71D796B7A2B}" presName="textNode" presStyleLbl="bgShp" presStyleIdx="2" presStyleCnt="3"/>
      <dgm:spPr/>
    </dgm:pt>
    <dgm:pt modelId="{10146D15-6CFE-C64B-906C-7ABFD4A7265E}" type="pres">
      <dgm:prSet presAssocID="{91E4542F-E5C1-0649-8E70-B71D796B7A2B}" presName="compChildNode" presStyleCnt="0"/>
      <dgm:spPr/>
    </dgm:pt>
    <dgm:pt modelId="{444E1DB8-8EE0-3847-85BB-37E66A69944F}" type="pres">
      <dgm:prSet presAssocID="{91E4542F-E5C1-0649-8E70-B71D796B7A2B}" presName="theInnerList" presStyleCnt="0"/>
      <dgm:spPr/>
    </dgm:pt>
    <dgm:pt modelId="{576361A2-9C21-E94B-A1A3-52D5EC9C8EEE}" type="pres">
      <dgm:prSet presAssocID="{C172F93B-4668-3A49-9D3B-F2BF139B21BD}" presName="childNode" presStyleLbl="node1" presStyleIdx="4" presStyleCnt="5">
        <dgm:presLayoutVars>
          <dgm:bulletEnabled val="1"/>
        </dgm:presLayoutVars>
      </dgm:prSet>
      <dgm:spPr/>
    </dgm:pt>
  </dgm:ptLst>
  <dgm:cxnLst>
    <dgm:cxn modelId="{E1F81116-6D3C-E14B-8A31-FD2D2E97CF65}" srcId="{94D15ACF-09FA-FB4F-8F7D-E6FF59A36FF0}" destId="{904A5BE3-DB8A-7549-9CC2-310FAFE11132}" srcOrd="1" destOrd="0" parTransId="{82CC6848-EC8B-7944-B3CD-A6B597BBBF07}" sibTransId="{411CDA91-8665-B646-B445-BE6BBB2B0C99}"/>
    <dgm:cxn modelId="{BC1C011A-618E-C347-A32B-EBD3F58913B1}" srcId="{94D15ACF-09FA-FB4F-8F7D-E6FF59A36FF0}" destId="{9D6164EB-D7ED-6342-828C-72F9595B3158}" srcOrd="0" destOrd="0" parTransId="{59651BEE-D58E-054B-A1CF-9C3A0B207B8F}" sibTransId="{877112CD-AC6C-9A4A-B224-5D5E685ECFFB}"/>
    <dgm:cxn modelId="{97006530-F327-DC48-B7EE-192D8798DFD2}" srcId="{9D6164EB-D7ED-6342-828C-72F9595B3158}" destId="{3CFCB383-DADE-654C-A5D8-12DAA7CEA391}" srcOrd="0" destOrd="0" parTransId="{6C0B8728-05C2-6B48-A1CB-B166843082D8}" sibTransId="{B93E2734-B9A1-4F48-BBFA-BFD72BAC59F1}"/>
    <dgm:cxn modelId="{E83AA030-C1F5-B449-AF38-F373D8046949}" type="presOf" srcId="{C172F93B-4668-3A49-9D3B-F2BF139B21BD}" destId="{576361A2-9C21-E94B-A1A3-52D5EC9C8EEE}" srcOrd="0" destOrd="0" presId="urn:microsoft.com/office/officeart/2005/8/layout/lProcess2"/>
    <dgm:cxn modelId="{90D1CF34-5209-BC4C-881B-779559F6F3A2}" type="presOf" srcId="{94D15ACF-09FA-FB4F-8F7D-E6FF59A36FF0}" destId="{6CD21563-8118-D247-A96E-8F9704B9B448}" srcOrd="0" destOrd="0" presId="urn:microsoft.com/office/officeart/2005/8/layout/lProcess2"/>
    <dgm:cxn modelId="{9FF1BE36-6455-5245-A347-3045CD675675}" srcId="{904A5BE3-DB8A-7549-9CC2-310FAFE11132}" destId="{5BD4138D-52F5-5F4E-B016-4F3881361F0F}" srcOrd="2" destOrd="0" parTransId="{29BECC1D-8FA0-534D-B146-390353AF5F2F}" sibTransId="{AA7A2892-810E-2C43-B347-40EA915C4947}"/>
    <dgm:cxn modelId="{B328573C-C93D-4740-A8EF-47F1C3E7A7FF}" type="presOf" srcId="{91E4542F-E5C1-0649-8E70-B71D796B7A2B}" destId="{18147555-F082-0E40-924F-5E712089BBAA}" srcOrd="0" destOrd="0" presId="urn:microsoft.com/office/officeart/2005/8/layout/lProcess2"/>
    <dgm:cxn modelId="{15D13E5B-4622-5045-A488-5672A9515203}" srcId="{904A5BE3-DB8A-7549-9CC2-310FAFE11132}" destId="{301CF320-3673-1043-8B5A-4A07132E739F}" srcOrd="1" destOrd="0" parTransId="{8FB46D5B-7254-8641-848B-84FC128255EB}" sibTransId="{C35250FA-0517-F74E-B9EE-13A6F0FFF731}"/>
    <dgm:cxn modelId="{3E89F363-4A09-0944-8389-DC8CE8E13B42}" type="presOf" srcId="{904A5BE3-DB8A-7549-9CC2-310FAFE11132}" destId="{745A601F-24AF-6E4F-93E4-0D8D8FD379EE}" srcOrd="1" destOrd="0" presId="urn:microsoft.com/office/officeart/2005/8/layout/lProcess2"/>
    <dgm:cxn modelId="{4716227B-8C11-DD4F-9837-7D4CAAA07FD3}" srcId="{91E4542F-E5C1-0649-8E70-B71D796B7A2B}" destId="{C172F93B-4668-3A49-9D3B-F2BF139B21BD}" srcOrd="0" destOrd="0" parTransId="{B85748EB-A820-C341-9DD2-8CC9B25E11E6}" sibTransId="{F8409F2A-4A81-EF4F-8F1D-1274D53A6653}"/>
    <dgm:cxn modelId="{C49C9184-12A5-0C43-A7BF-89E8940431B8}" type="presOf" srcId="{9D6164EB-D7ED-6342-828C-72F9595B3158}" destId="{781D7F12-172F-E746-B25A-8095484E1922}" srcOrd="0" destOrd="0" presId="urn:microsoft.com/office/officeart/2005/8/layout/lProcess2"/>
    <dgm:cxn modelId="{52DB8D8B-9E19-0C4E-94BD-61EA99D0CB91}" type="presOf" srcId="{904A5BE3-DB8A-7549-9CC2-310FAFE11132}" destId="{3D24085E-7D27-8342-B893-64784A838C69}" srcOrd="0" destOrd="0" presId="urn:microsoft.com/office/officeart/2005/8/layout/lProcess2"/>
    <dgm:cxn modelId="{CF558F8C-B2CE-394C-BA09-2E0F77B1D01F}" type="presOf" srcId="{9D6164EB-D7ED-6342-828C-72F9595B3158}" destId="{A3171A3C-0FA2-2543-A906-3C1DB000AC32}" srcOrd="1" destOrd="0" presId="urn:microsoft.com/office/officeart/2005/8/layout/lProcess2"/>
    <dgm:cxn modelId="{79E65FAE-C740-F74D-9B8C-94DE83B9FCD4}" type="presOf" srcId="{91E4542F-E5C1-0649-8E70-B71D796B7A2B}" destId="{F146A149-58B7-B849-867F-36C53A648485}" srcOrd="1" destOrd="0" presId="urn:microsoft.com/office/officeart/2005/8/layout/lProcess2"/>
    <dgm:cxn modelId="{997E3CAF-E409-5D42-946D-D8BE89902DF4}" type="presOf" srcId="{5BD4138D-52F5-5F4E-B016-4F3881361F0F}" destId="{0F5088D2-59EA-5548-80E2-3309C25C7018}" srcOrd="0" destOrd="0" presId="urn:microsoft.com/office/officeart/2005/8/layout/lProcess2"/>
    <dgm:cxn modelId="{8940A0C4-A828-D94A-8F0D-53A7C9A2FD57}" type="presOf" srcId="{6968C39E-8CBE-6F4B-A267-2F71EF660F35}" destId="{2F7DD57D-E033-D345-BE20-DA5ED5C15AE0}" srcOrd="0" destOrd="0" presId="urn:microsoft.com/office/officeart/2005/8/layout/lProcess2"/>
    <dgm:cxn modelId="{B60F23C5-99FD-CB40-91DC-8AC25715A6F7}" srcId="{904A5BE3-DB8A-7549-9CC2-310FAFE11132}" destId="{6968C39E-8CBE-6F4B-A267-2F71EF660F35}" srcOrd="0" destOrd="0" parTransId="{2022CBCC-3913-4348-9C1E-6A46DAC4BA56}" sibTransId="{E2799859-51C8-EA4D-BF1A-E78D234B0EDC}"/>
    <dgm:cxn modelId="{5331FBD9-3869-2649-8D85-F6B6DF229569}" type="presOf" srcId="{301CF320-3673-1043-8B5A-4A07132E739F}" destId="{32502699-8027-A547-B5B5-7795C0A9D368}" srcOrd="0" destOrd="0" presId="urn:microsoft.com/office/officeart/2005/8/layout/lProcess2"/>
    <dgm:cxn modelId="{806289DC-6E9A-4441-8974-F8743D4D762B}" srcId="{94D15ACF-09FA-FB4F-8F7D-E6FF59A36FF0}" destId="{91E4542F-E5C1-0649-8E70-B71D796B7A2B}" srcOrd="2" destOrd="0" parTransId="{2A101C32-2EC1-EF4E-90E9-54677E10D7F9}" sibTransId="{15E68A15-86DA-004D-9DCE-0AEAFA603E3F}"/>
    <dgm:cxn modelId="{E98738F1-530E-1245-B2B0-495038409200}" type="presOf" srcId="{3CFCB383-DADE-654C-A5D8-12DAA7CEA391}" destId="{8BCCC83A-2845-2C41-8726-C6420FB0B836}" srcOrd="0" destOrd="0" presId="urn:microsoft.com/office/officeart/2005/8/layout/lProcess2"/>
    <dgm:cxn modelId="{CDF71098-A306-9E47-AEE1-F5F6FCB5BBEA}" type="presParOf" srcId="{6CD21563-8118-D247-A96E-8F9704B9B448}" destId="{01D54488-2DA7-924E-9F9E-8AADB3605EDE}" srcOrd="0" destOrd="0" presId="urn:microsoft.com/office/officeart/2005/8/layout/lProcess2"/>
    <dgm:cxn modelId="{941E257C-8A30-2645-BBCE-FA2C14506E6C}" type="presParOf" srcId="{01D54488-2DA7-924E-9F9E-8AADB3605EDE}" destId="{781D7F12-172F-E746-B25A-8095484E1922}" srcOrd="0" destOrd="0" presId="urn:microsoft.com/office/officeart/2005/8/layout/lProcess2"/>
    <dgm:cxn modelId="{09134FAD-42E9-C047-BF85-3E49FB67903E}" type="presParOf" srcId="{01D54488-2DA7-924E-9F9E-8AADB3605EDE}" destId="{A3171A3C-0FA2-2543-A906-3C1DB000AC32}" srcOrd="1" destOrd="0" presId="urn:microsoft.com/office/officeart/2005/8/layout/lProcess2"/>
    <dgm:cxn modelId="{5C9F83B7-B40B-524F-ABE6-E52761EA9A34}" type="presParOf" srcId="{01D54488-2DA7-924E-9F9E-8AADB3605EDE}" destId="{C6EC61DE-CBAE-B84D-97AE-F89BCE11BAEA}" srcOrd="2" destOrd="0" presId="urn:microsoft.com/office/officeart/2005/8/layout/lProcess2"/>
    <dgm:cxn modelId="{47BF180E-E9C8-5541-8799-B83A1891AAEF}" type="presParOf" srcId="{C6EC61DE-CBAE-B84D-97AE-F89BCE11BAEA}" destId="{943C00A8-9744-C64A-8078-47EB4A14E430}" srcOrd="0" destOrd="0" presId="urn:microsoft.com/office/officeart/2005/8/layout/lProcess2"/>
    <dgm:cxn modelId="{3AB5AA81-7194-6B43-8927-BF0591484A13}" type="presParOf" srcId="{943C00A8-9744-C64A-8078-47EB4A14E430}" destId="{8BCCC83A-2845-2C41-8726-C6420FB0B836}" srcOrd="0" destOrd="0" presId="urn:microsoft.com/office/officeart/2005/8/layout/lProcess2"/>
    <dgm:cxn modelId="{42E73263-660E-1743-99FF-DF98477B8006}" type="presParOf" srcId="{6CD21563-8118-D247-A96E-8F9704B9B448}" destId="{67C510D9-B12E-DF47-8115-6FE2852B4C1F}" srcOrd="1" destOrd="0" presId="urn:microsoft.com/office/officeart/2005/8/layout/lProcess2"/>
    <dgm:cxn modelId="{3E51949D-C874-8042-9876-30B3EA1ADDEE}" type="presParOf" srcId="{6CD21563-8118-D247-A96E-8F9704B9B448}" destId="{4BDE371D-9DCC-7445-91E2-A830722308F5}" srcOrd="2" destOrd="0" presId="urn:microsoft.com/office/officeart/2005/8/layout/lProcess2"/>
    <dgm:cxn modelId="{1F6CBAFF-F589-1542-AC6C-4173AD6781B3}" type="presParOf" srcId="{4BDE371D-9DCC-7445-91E2-A830722308F5}" destId="{3D24085E-7D27-8342-B893-64784A838C69}" srcOrd="0" destOrd="0" presId="urn:microsoft.com/office/officeart/2005/8/layout/lProcess2"/>
    <dgm:cxn modelId="{E2F26E3F-8B9B-4540-99FC-5D9579FE2F75}" type="presParOf" srcId="{4BDE371D-9DCC-7445-91E2-A830722308F5}" destId="{745A601F-24AF-6E4F-93E4-0D8D8FD379EE}" srcOrd="1" destOrd="0" presId="urn:microsoft.com/office/officeart/2005/8/layout/lProcess2"/>
    <dgm:cxn modelId="{CA999D5D-3593-884A-AE19-0409301C1F33}" type="presParOf" srcId="{4BDE371D-9DCC-7445-91E2-A830722308F5}" destId="{C716BE32-1BEB-2B49-A78D-07A7A1A28029}" srcOrd="2" destOrd="0" presId="urn:microsoft.com/office/officeart/2005/8/layout/lProcess2"/>
    <dgm:cxn modelId="{52B28B29-A0C1-3F4F-AD11-A418FEBB2776}" type="presParOf" srcId="{C716BE32-1BEB-2B49-A78D-07A7A1A28029}" destId="{328C5B30-C641-074C-AA92-73CE3C30529B}" srcOrd="0" destOrd="0" presId="urn:microsoft.com/office/officeart/2005/8/layout/lProcess2"/>
    <dgm:cxn modelId="{5D245899-4574-2043-9F34-3CFCB81E7F37}" type="presParOf" srcId="{328C5B30-C641-074C-AA92-73CE3C30529B}" destId="{2F7DD57D-E033-D345-BE20-DA5ED5C15AE0}" srcOrd="0" destOrd="0" presId="urn:microsoft.com/office/officeart/2005/8/layout/lProcess2"/>
    <dgm:cxn modelId="{22185EC7-2AA1-6141-BED8-3E7F84DC46E5}" type="presParOf" srcId="{328C5B30-C641-074C-AA92-73CE3C30529B}" destId="{F0C87B6A-36EA-8548-8F48-388594E74FE3}" srcOrd="1" destOrd="0" presId="urn:microsoft.com/office/officeart/2005/8/layout/lProcess2"/>
    <dgm:cxn modelId="{CE5110BC-99C7-B84A-8130-35ADECDAC8EA}" type="presParOf" srcId="{328C5B30-C641-074C-AA92-73CE3C30529B}" destId="{32502699-8027-A547-B5B5-7795C0A9D368}" srcOrd="2" destOrd="0" presId="urn:microsoft.com/office/officeart/2005/8/layout/lProcess2"/>
    <dgm:cxn modelId="{87C04FC1-2C15-004D-8125-A6A322FB4977}" type="presParOf" srcId="{328C5B30-C641-074C-AA92-73CE3C30529B}" destId="{69DEFAD0-1634-404A-8000-D73D3C9A027F}" srcOrd="3" destOrd="0" presId="urn:microsoft.com/office/officeart/2005/8/layout/lProcess2"/>
    <dgm:cxn modelId="{C320C68C-18A0-A04B-99C6-BB98A5B8BF01}" type="presParOf" srcId="{328C5B30-C641-074C-AA92-73CE3C30529B}" destId="{0F5088D2-59EA-5548-80E2-3309C25C7018}" srcOrd="4" destOrd="0" presId="urn:microsoft.com/office/officeart/2005/8/layout/lProcess2"/>
    <dgm:cxn modelId="{1543FAE8-36CA-424A-B0E9-02A60C36AB19}" type="presParOf" srcId="{6CD21563-8118-D247-A96E-8F9704B9B448}" destId="{37E9F736-71FA-9A44-9A4F-17FADA9AE3B3}" srcOrd="3" destOrd="0" presId="urn:microsoft.com/office/officeart/2005/8/layout/lProcess2"/>
    <dgm:cxn modelId="{15C09DF2-B37A-C048-B2DE-608ECE874E3D}" type="presParOf" srcId="{6CD21563-8118-D247-A96E-8F9704B9B448}" destId="{53C796F7-8B20-4744-A32E-380E3199EB4C}" srcOrd="4" destOrd="0" presId="urn:microsoft.com/office/officeart/2005/8/layout/lProcess2"/>
    <dgm:cxn modelId="{ACFE3A61-05FB-644D-A5F2-7AF357BBF682}" type="presParOf" srcId="{53C796F7-8B20-4744-A32E-380E3199EB4C}" destId="{18147555-F082-0E40-924F-5E712089BBAA}" srcOrd="0" destOrd="0" presId="urn:microsoft.com/office/officeart/2005/8/layout/lProcess2"/>
    <dgm:cxn modelId="{4DA849EA-CAFF-814E-8D15-1996B55BED30}" type="presParOf" srcId="{53C796F7-8B20-4744-A32E-380E3199EB4C}" destId="{F146A149-58B7-B849-867F-36C53A648485}" srcOrd="1" destOrd="0" presId="urn:microsoft.com/office/officeart/2005/8/layout/lProcess2"/>
    <dgm:cxn modelId="{6881D5D7-AB89-6040-8F1B-7B8A087D3E48}" type="presParOf" srcId="{53C796F7-8B20-4744-A32E-380E3199EB4C}" destId="{10146D15-6CFE-C64B-906C-7ABFD4A7265E}" srcOrd="2" destOrd="0" presId="urn:microsoft.com/office/officeart/2005/8/layout/lProcess2"/>
    <dgm:cxn modelId="{A3F3D249-BAAC-474A-9FC5-1805EF6D7DEF}" type="presParOf" srcId="{10146D15-6CFE-C64B-906C-7ABFD4A7265E}" destId="{444E1DB8-8EE0-3847-85BB-37E66A69944F}" srcOrd="0" destOrd="0" presId="urn:microsoft.com/office/officeart/2005/8/layout/lProcess2"/>
    <dgm:cxn modelId="{05572609-22AC-4140-B1B5-35E5EC7C2752}" type="presParOf" srcId="{444E1DB8-8EE0-3847-85BB-37E66A69944F}" destId="{576361A2-9C21-E94B-A1A3-52D5EC9C8EEE}"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D43C83-7A3A-CA41-9DEA-B535D386083A}"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F106D337-AA2E-CD4B-940B-6ED581C4FCF3}">
      <dgm:prSet custT="1"/>
      <dgm:spPr>
        <a:ln w="12700" cmpd="sng">
          <a:solidFill>
            <a:schemeClr val="accent2"/>
          </a:solidFill>
        </a:ln>
      </dgm:spPr>
      <dgm:t>
        <a:bodyPr/>
        <a:lstStyle/>
        <a:p>
          <a:pPr rtl="0"/>
          <a:r>
            <a:rPr lang="en-US" sz="2100" b="1" dirty="0">
              <a:solidFill>
                <a:schemeClr val="tx1"/>
              </a:solidFill>
              <a:effectLst>
                <a:outerShdw blurRad="38100" dist="38100" dir="2700000" algn="tl">
                  <a:srgbClr val="000000">
                    <a:alpha val="43137"/>
                  </a:srgbClr>
                </a:outerShdw>
              </a:effectLst>
            </a:rPr>
            <a:t>Publicly proposed by </a:t>
          </a:r>
          <a:r>
            <a:rPr lang="en-US" sz="2100" b="1" dirty="0" err="1">
              <a:solidFill>
                <a:schemeClr val="tx1"/>
              </a:solidFill>
              <a:effectLst>
                <a:outerShdw blurRad="38100" dist="38100" dir="2700000" algn="tl">
                  <a:srgbClr val="000000">
                    <a:alpha val="43137"/>
                  </a:srgbClr>
                </a:outerShdw>
              </a:effectLst>
            </a:rPr>
            <a:t>Diffie</a:t>
          </a:r>
          <a:r>
            <a:rPr lang="en-US" sz="2100" b="1" dirty="0">
              <a:solidFill>
                <a:schemeClr val="tx1"/>
              </a:solidFill>
              <a:effectLst>
                <a:outerShdw blurRad="38100" dist="38100" dir="2700000" algn="tl">
                  <a:srgbClr val="000000">
                    <a:alpha val="43137"/>
                  </a:srgbClr>
                </a:outerShdw>
              </a:effectLst>
            </a:rPr>
            <a:t> and Hellman in 1976</a:t>
          </a:r>
        </a:p>
      </dgm:t>
    </dgm:pt>
    <dgm:pt modelId="{9D82D345-4AB6-554A-A4FD-261419D4F540}" type="parTrans" cxnId="{C6E54507-CB26-424A-A736-9AC8AA71FA5E}">
      <dgm:prSet/>
      <dgm:spPr/>
      <dgm:t>
        <a:bodyPr/>
        <a:lstStyle/>
        <a:p>
          <a:endParaRPr lang="en-US"/>
        </a:p>
      </dgm:t>
    </dgm:pt>
    <dgm:pt modelId="{155A0DD5-8E0C-3D4C-9802-C760C658727A}" type="sibTrans" cxnId="{C6E54507-CB26-424A-A736-9AC8AA71FA5E}">
      <dgm:prSet/>
      <dgm:spPr/>
      <dgm:t>
        <a:bodyPr/>
        <a:lstStyle/>
        <a:p>
          <a:endParaRPr lang="en-US"/>
        </a:p>
      </dgm:t>
    </dgm:pt>
    <dgm:pt modelId="{A02B055A-B0FF-174A-8E23-6E56ACAAEE39}">
      <dgm:prSet custT="1"/>
      <dgm:spPr>
        <a:ln w="12700">
          <a:solidFill>
            <a:schemeClr val="accent2"/>
          </a:solidFill>
        </a:ln>
      </dgm:spPr>
      <dgm:t>
        <a:bodyPr/>
        <a:lstStyle/>
        <a:p>
          <a:pPr rtl="0"/>
          <a:r>
            <a:rPr lang="en-US" sz="2100" b="1" dirty="0">
              <a:solidFill>
                <a:srgbClr val="FFFFFF"/>
              </a:solidFill>
              <a:effectLst>
                <a:outerShdw blurRad="38100" dist="38100" dir="2700000" algn="tl">
                  <a:srgbClr val="000000">
                    <a:alpha val="43137"/>
                  </a:srgbClr>
                </a:outerShdw>
              </a:effectLst>
            </a:rPr>
            <a:t>Based on modular arithmetic functions</a:t>
          </a:r>
        </a:p>
      </dgm:t>
    </dgm:pt>
    <dgm:pt modelId="{5B7EA543-DD9D-F64A-95C8-1FA56CC39934}" type="parTrans" cxnId="{2BC202DB-AEB8-7D43-AF31-DF6377818381}">
      <dgm:prSet/>
      <dgm:spPr/>
      <dgm:t>
        <a:bodyPr/>
        <a:lstStyle/>
        <a:p>
          <a:endParaRPr lang="en-US"/>
        </a:p>
      </dgm:t>
    </dgm:pt>
    <dgm:pt modelId="{682D9939-B16C-FE45-B7C8-E2B5956012D5}" type="sibTrans" cxnId="{2BC202DB-AEB8-7D43-AF31-DF6377818381}">
      <dgm:prSet/>
      <dgm:spPr/>
      <dgm:t>
        <a:bodyPr/>
        <a:lstStyle/>
        <a:p>
          <a:endParaRPr lang="en-US"/>
        </a:p>
      </dgm:t>
    </dgm:pt>
    <dgm:pt modelId="{3ECC392A-C46F-E944-B0E3-A2450D3A3606}">
      <dgm:prSet custT="1"/>
      <dgm:spPr>
        <a:ln w="12700">
          <a:solidFill>
            <a:schemeClr val="accent2"/>
          </a:solidFill>
        </a:ln>
      </dgm:spPr>
      <dgm:t>
        <a:bodyPr/>
        <a:lstStyle/>
        <a:p>
          <a:pPr rtl="0"/>
          <a:r>
            <a:rPr lang="en-US" sz="2100" b="1" dirty="0">
              <a:solidFill>
                <a:srgbClr val="FFFFFF"/>
              </a:solidFill>
              <a:effectLst>
                <a:outerShdw blurRad="38100" dist="38100" dir="2700000" algn="tl">
                  <a:srgbClr val="000000">
                    <a:alpha val="43137"/>
                  </a:srgbClr>
                </a:outerShdw>
              </a:effectLst>
            </a:rPr>
            <a:t>Asymmetric</a:t>
          </a:r>
        </a:p>
      </dgm:t>
    </dgm:pt>
    <dgm:pt modelId="{A66FC1AE-F4A2-AE45-8186-7D0A81C06CB9}" type="parTrans" cxnId="{F1CDA9D5-135D-C44B-AEBD-CA63B571E30E}">
      <dgm:prSet/>
      <dgm:spPr/>
      <dgm:t>
        <a:bodyPr/>
        <a:lstStyle/>
        <a:p>
          <a:endParaRPr lang="en-US"/>
        </a:p>
      </dgm:t>
    </dgm:pt>
    <dgm:pt modelId="{8B356F16-041F-7D43-AE3B-77F5DC3C70F8}" type="sibTrans" cxnId="{F1CDA9D5-135D-C44B-AEBD-CA63B571E30E}">
      <dgm:prSet/>
      <dgm:spPr/>
      <dgm:t>
        <a:bodyPr/>
        <a:lstStyle/>
        <a:p>
          <a:endParaRPr lang="en-US"/>
        </a:p>
      </dgm:t>
    </dgm:pt>
    <dgm:pt modelId="{2961A619-6051-5743-8010-BC6210EA23F2}">
      <dgm:prSet custT="1"/>
      <dgm:spPr>
        <a:ln w="12700">
          <a:solidFill>
            <a:schemeClr val="accent2"/>
          </a:solidFill>
        </a:ln>
      </dgm:spPr>
      <dgm:t>
        <a:bodyPr/>
        <a:lstStyle/>
        <a:p>
          <a:pPr rtl="0"/>
          <a:r>
            <a:rPr lang="en-US" sz="1800" b="1" dirty="0">
              <a:solidFill>
                <a:srgbClr val="FFFFFF"/>
              </a:solidFill>
              <a:effectLst>
                <a:outerShdw blurRad="38100" dist="38100" dir="2700000" algn="tl">
                  <a:srgbClr val="000000">
                    <a:alpha val="43137"/>
                  </a:srgbClr>
                </a:outerShdw>
              </a:effectLst>
            </a:rPr>
            <a:t>Uses two separate keys</a:t>
          </a:r>
        </a:p>
      </dgm:t>
    </dgm:pt>
    <dgm:pt modelId="{31252965-9EA8-7743-A1C5-B8084F110D8B}" type="parTrans" cxnId="{C03A0627-0181-EC48-BF51-4B884AC69DB9}">
      <dgm:prSet/>
      <dgm:spPr/>
      <dgm:t>
        <a:bodyPr/>
        <a:lstStyle/>
        <a:p>
          <a:endParaRPr lang="en-US"/>
        </a:p>
      </dgm:t>
    </dgm:pt>
    <dgm:pt modelId="{DFBB08AB-6DB6-BB4E-AA8F-A39EE7B8C417}" type="sibTrans" cxnId="{C03A0627-0181-EC48-BF51-4B884AC69DB9}">
      <dgm:prSet/>
      <dgm:spPr/>
      <dgm:t>
        <a:bodyPr/>
        <a:lstStyle/>
        <a:p>
          <a:endParaRPr lang="en-US"/>
        </a:p>
      </dgm:t>
    </dgm:pt>
    <dgm:pt modelId="{37AF3C0F-39BA-5949-8FBA-83C3964EC9F9}">
      <dgm:prSet custT="1"/>
      <dgm:spPr>
        <a:ln w="12700">
          <a:solidFill>
            <a:schemeClr val="accent2"/>
          </a:solidFill>
        </a:ln>
      </dgm:spPr>
      <dgm:t>
        <a:bodyPr/>
        <a:lstStyle/>
        <a:p>
          <a:pPr rtl="0"/>
          <a:r>
            <a:rPr lang="en-US" sz="1800" b="1" dirty="0">
              <a:solidFill>
                <a:srgbClr val="FFFFFF"/>
              </a:solidFill>
              <a:effectLst>
                <a:outerShdw blurRad="38100" dist="38100" dir="2700000" algn="tl">
                  <a:srgbClr val="000000">
                    <a:alpha val="43137"/>
                  </a:srgbClr>
                </a:outerShdw>
              </a:effectLst>
            </a:rPr>
            <a:t>Public key and private key</a:t>
          </a:r>
        </a:p>
      </dgm:t>
    </dgm:pt>
    <dgm:pt modelId="{D274AA25-1AA7-0C41-BA06-68552CD131E4}" type="parTrans" cxnId="{0A575FD7-5F18-4D4A-B5A4-C4C97B05D716}">
      <dgm:prSet/>
      <dgm:spPr/>
      <dgm:t>
        <a:bodyPr/>
        <a:lstStyle/>
        <a:p>
          <a:endParaRPr lang="en-US"/>
        </a:p>
      </dgm:t>
    </dgm:pt>
    <dgm:pt modelId="{0148E6F0-A8D7-2D4A-9FF6-4CD98091AC95}" type="sibTrans" cxnId="{0A575FD7-5F18-4D4A-B5A4-C4C97B05D716}">
      <dgm:prSet/>
      <dgm:spPr/>
      <dgm:t>
        <a:bodyPr/>
        <a:lstStyle/>
        <a:p>
          <a:endParaRPr lang="en-US"/>
        </a:p>
      </dgm:t>
    </dgm:pt>
    <dgm:pt modelId="{C5007C76-94E2-5140-967C-1B9827B4D554}">
      <dgm:prSet custT="1"/>
      <dgm:spPr>
        <a:ln w="12700">
          <a:solidFill>
            <a:schemeClr val="accent2"/>
          </a:solidFill>
        </a:ln>
      </dgm:spPr>
      <dgm:t>
        <a:bodyPr/>
        <a:lstStyle/>
        <a:p>
          <a:pPr rtl="0"/>
          <a:r>
            <a:rPr lang="en-US" sz="1800" b="1" dirty="0">
              <a:solidFill>
                <a:srgbClr val="FFFFFF"/>
              </a:solidFill>
              <a:effectLst>
                <a:outerShdw blurRad="38100" dist="38100" dir="2700000" algn="tl">
                  <a:srgbClr val="000000">
                    <a:alpha val="43137"/>
                  </a:srgbClr>
                </a:outerShdw>
              </a:effectLst>
            </a:rPr>
            <a:t>Public key is made public for others to use</a:t>
          </a:r>
        </a:p>
      </dgm:t>
    </dgm:pt>
    <dgm:pt modelId="{67794729-FC0A-584E-994D-3FB1EBC7D92A}" type="parTrans" cxnId="{558FA9EB-F87C-5347-973D-76A1A85DF5E3}">
      <dgm:prSet/>
      <dgm:spPr/>
      <dgm:t>
        <a:bodyPr/>
        <a:lstStyle/>
        <a:p>
          <a:endParaRPr lang="en-US"/>
        </a:p>
      </dgm:t>
    </dgm:pt>
    <dgm:pt modelId="{A47BAC33-9B46-9D4C-B83F-AE6A76E7EBD7}" type="sibTrans" cxnId="{558FA9EB-F87C-5347-973D-76A1A85DF5E3}">
      <dgm:prSet/>
      <dgm:spPr/>
      <dgm:t>
        <a:bodyPr/>
        <a:lstStyle/>
        <a:p>
          <a:endParaRPr lang="en-US"/>
        </a:p>
      </dgm:t>
    </dgm:pt>
    <dgm:pt modelId="{A0567C3C-9C53-7E4B-9888-B3F81A6EA2CC}" type="pres">
      <dgm:prSet presAssocID="{44D43C83-7A3A-CA41-9DEA-B535D386083A}" presName="Name0" presStyleCnt="0">
        <dgm:presLayoutVars>
          <dgm:dir/>
          <dgm:resizeHandles val="exact"/>
        </dgm:presLayoutVars>
      </dgm:prSet>
      <dgm:spPr/>
    </dgm:pt>
    <dgm:pt modelId="{BC3F313E-08D7-C74C-B243-12C7B35D646B}" type="pres">
      <dgm:prSet presAssocID="{F106D337-AA2E-CD4B-940B-6ED581C4FCF3}" presName="node" presStyleLbl="node1" presStyleIdx="0" presStyleCnt="3">
        <dgm:presLayoutVars>
          <dgm:bulletEnabled val="1"/>
        </dgm:presLayoutVars>
      </dgm:prSet>
      <dgm:spPr/>
    </dgm:pt>
    <dgm:pt modelId="{2F3FEBE2-07BF-0042-9B49-3C103F5ABA93}" type="pres">
      <dgm:prSet presAssocID="{155A0DD5-8E0C-3D4C-9802-C760C658727A}" presName="sibTrans" presStyleCnt="0"/>
      <dgm:spPr/>
    </dgm:pt>
    <dgm:pt modelId="{9A5CAF2A-FD04-7B45-BE71-389250042074}" type="pres">
      <dgm:prSet presAssocID="{A02B055A-B0FF-174A-8E23-6E56ACAAEE39}" presName="node" presStyleLbl="node1" presStyleIdx="1" presStyleCnt="3">
        <dgm:presLayoutVars>
          <dgm:bulletEnabled val="1"/>
        </dgm:presLayoutVars>
      </dgm:prSet>
      <dgm:spPr/>
    </dgm:pt>
    <dgm:pt modelId="{32EA9420-EB79-EE4C-8A5D-023F7BE224E3}" type="pres">
      <dgm:prSet presAssocID="{682D9939-B16C-FE45-B7C8-E2B5956012D5}" presName="sibTrans" presStyleCnt="0"/>
      <dgm:spPr/>
    </dgm:pt>
    <dgm:pt modelId="{A961D2C1-B6A0-5D42-B626-37C7B94374F3}" type="pres">
      <dgm:prSet presAssocID="{3ECC392A-C46F-E944-B0E3-A2450D3A3606}" presName="node" presStyleLbl="node1" presStyleIdx="2" presStyleCnt="3">
        <dgm:presLayoutVars>
          <dgm:bulletEnabled val="1"/>
        </dgm:presLayoutVars>
      </dgm:prSet>
      <dgm:spPr/>
    </dgm:pt>
  </dgm:ptLst>
  <dgm:cxnLst>
    <dgm:cxn modelId="{C6E54507-CB26-424A-A736-9AC8AA71FA5E}" srcId="{44D43C83-7A3A-CA41-9DEA-B535D386083A}" destId="{F106D337-AA2E-CD4B-940B-6ED581C4FCF3}" srcOrd="0" destOrd="0" parTransId="{9D82D345-4AB6-554A-A4FD-261419D4F540}" sibTransId="{155A0DD5-8E0C-3D4C-9802-C760C658727A}"/>
    <dgm:cxn modelId="{C03A0627-0181-EC48-BF51-4B884AC69DB9}" srcId="{3ECC392A-C46F-E944-B0E3-A2450D3A3606}" destId="{2961A619-6051-5743-8010-BC6210EA23F2}" srcOrd="0" destOrd="0" parTransId="{31252965-9EA8-7743-A1C5-B8084F110D8B}" sibTransId="{DFBB08AB-6DB6-BB4E-AA8F-A39EE7B8C417}"/>
    <dgm:cxn modelId="{2BF21D32-110C-4E83-872A-2FF95D51E860}" type="presOf" srcId="{44D43C83-7A3A-CA41-9DEA-B535D386083A}" destId="{A0567C3C-9C53-7E4B-9888-B3F81A6EA2CC}" srcOrd="0" destOrd="0" presId="urn:microsoft.com/office/officeart/2005/8/layout/hList6"/>
    <dgm:cxn modelId="{4472505E-9803-40BD-A6E7-EAADD829D9F7}" type="presOf" srcId="{37AF3C0F-39BA-5949-8FBA-83C3964EC9F9}" destId="{A961D2C1-B6A0-5D42-B626-37C7B94374F3}" srcOrd="0" destOrd="2" presId="urn:microsoft.com/office/officeart/2005/8/layout/hList6"/>
    <dgm:cxn modelId="{E6418A44-AB5A-462A-82D8-130D49D096F0}" type="presOf" srcId="{C5007C76-94E2-5140-967C-1B9827B4D554}" destId="{A961D2C1-B6A0-5D42-B626-37C7B94374F3}" srcOrd="0" destOrd="3" presId="urn:microsoft.com/office/officeart/2005/8/layout/hList6"/>
    <dgm:cxn modelId="{049B6A90-1D12-4078-9170-D0450794830E}" type="presOf" srcId="{3ECC392A-C46F-E944-B0E3-A2450D3A3606}" destId="{A961D2C1-B6A0-5D42-B626-37C7B94374F3}" srcOrd="0" destOrd="0" presId="urn:microsoft.com/office/officeart/2005/8/layout/hList6"/>
    <dgm:cxn modelId="{149E2EA4-43E8-48AC-8540-A8D89DD424BE}" type="presOf" srcId="{A02B055A-B0FF-174A-8E23-6E56ACAAEE39}" destId="{9A5CAF2A-FD04-7B45-BE71-389250042074}" srcOrd="0" destOrd="0" presId="urn:microsoft.com/office/officeart/2005/8/layout/hList6"/>
    <dgm:cxn modelId="{89A47FA5-8E90-4861-B821-1F3C589898A6}" type="presOf" srcId="{2961A619-6051-5743-8010-BC6210EA23F2}" destId="{A961D2C1-B6A0-5D42-B626-37C7B94374F3}" srcOrd="0" destOrd="1" presId="urn:microsoft.com/office/officeart/2005/8/layout/hList6"/>
    <dgm:cxn modelId="{5D673DA8-4786-43DA-94B0-9D05352DB84B}" type="presOf" srcId="{F106D337-AA2E-CD4B-940B-6ED581C4FCF3}" destId="{BC3F313E-08D7-C74C-B243-12C7B35D646B}" srcOrd="0" destOrd="0" presId="urn:microsoft.com/office/officeart/2005/8/layout/hList6"/>
    <dgm:cxn modelId="{F1CDA9D5-135D-C44B-AEBD-CA63B571E30E}" srcId="{44D43C83-7A3A-CA41-9DEA-B535D386083A}" destId="{3ECC392A-C46F-E944-B0E3-A2450D3A3606}" srcOrd="2" destOrd="0" parTransId="{A66FC1AE-F4A2-AE45-8186-7D0A81C06CB9}" sibTransId="{8B356F16-041F-7D43-AE3B-77F5DC3C70F8}"/>
    <dgm:cxn modelId="{0A575FD7-5F18-4D4A-B5A4-C4C97B05D716}" srcId="{3ECC392A-C46F-E944-B0E3-A2450D3A3606}" destId="{37AF3C0F-39BA-5949-8FBA-83C3964EC9F9}" srcOrd="1" destOrd="0" parTransId="{D274AA25-1AA7-0C41-BA06-68552CD131E4}" sibTransId="{0148E6F0-A8D7-2D4A-9FF6-4CD98091AC95}"/>
    <dgm:cxn modelId="{2BC202DB-AEB8-7D43-AF31-DF6377818381}" srcId="{44D43C83-7A3A-CA41-9DEA-B535D386083A}" destId="{A02B055A-B0FF-174A-8E23-6E56ACAAEE39}" srcOrd="1" destOrd="0" parTransId="{5B7EA543-DD9D-F64A-95C8-1FA56CC39934}" sibTransId="{682D9939-B16C-FE45-B7C8-E2B5956012D5}"/>
    <dgm:cxn modelId="{558FA9EB-F87C-5347-973D-76A1A85DF5E3}" srcId="{3ECC392A-C46F-E944-B0E3-A2450D3A3606}" destId="{C5007C76-94E2-5140-967C-1B9827B4D554}" srcOrd="2" destOrd="0" parTransId="{67794729-FC0A-584E-994D-3FB1EBC7D92A}" sibTransId="{A47BAC33-9B46-9D4C-B83F-AE6A76E7EBD7}"/>
    <dgm:cxn modelId="{21612539-56EA-48B9-AD37-11ED9653EF0C}" type="presParOf" srcId="{A0567C3C-9C53-7E4B-9888-B3F81A6EA2CC}" destId="{BC3F313E-08D7-C74C-B243-12C7B35D646B}" srcOrd="0" destOrd="0" presId="urn:microsoft.com/office/officeart/2005/8/layout/hList6"/>
    <dgm:cxn modelId="{5B734817-C561-4D60-92DA-A50A5E31847E}" type="presParOf" srcId="{A0567C3C-9C53-7E4B-9888-B3F81A6EA2CC}" destId="{2F3FEBE2-07BF-0042-9B49-3C103F5ABA93}" srcOrd="1" destOrd="0" presId="urn:microsoft.com/office/officeart/2005/8/layout/hList6"/>
    <dgm:cxn modelId="{ECF6704F-8FAB-451A-9EAE-F64A096D14D2}" type="presParOf" srcId="{A0567C3C-9C53-7E4B-9888-B3F81A6EA2CC}" destId="{9A5CAF2A-FD04-7B45-BE71-389250042074}" srcOrd="2" destOrd="0" presId="urn:microsoft.com/office/officeart/2005/8/layout/hList6"/>
    <dgm:cxn modelId="{5305BAFA-5B5D-4474-BD0B-ECA610C9E7F2}" type="presParOf" srcId="{A0567C3C-9C53-7E4B-9888-B3F81A6EA2CC}" destId="{32EA9420-EB79-EE4C-8A5D-023F7BE224E3}" srcOrd="3" destOrd="0" presId="urn:microsoft.com/office/officeart/2005/8/layout/hList6"/>
    <dgm:cxn modelId="{503FD8DF-5999-4B22-BFDB-3DB1C038FEA5}" type="presParOf" srcId="{A0567C3C-9C53-7E4B-9888-B3F81A6EA2CC}" destId="{A961D2C1-B6A0-5D42-B626-37C7B94374F3}"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860350F-4351-DB4D-86E8-6FBFC792EB10}" type="doc">
      <dgm:prSet loTypeId="urn:microsoft.com/office/officeart/2005/8/layout/venn1" loCatId="relationship" qsTypeId="urn:microsoft.com/office/officeart/2005/8/quickstyle/simple4" qsCatId="simple" csTypeId="urn:microsoft.com/office/officeart/2005/8/colors/accent1_2" csCatId="accent1" phldr="1"/>
      <dgm:spPr/>
      <dgm:t>
        <a:bodyPr/>
        <a:lstStyle/>
        <a:p>
          <a:endParaRPr lang="en-US"/>
        </a:p>
      </dgm:t>
    </dgm:pt>
    <dgm:pt modelId="{4C0C760F-33CB-284C-91AA-6FF8C6CEFC63}">
      <dgm:prSet custT="1"/>
      <dgm:spPr/>
      <dgm:t>
        <a:bodyPr/>
        <a:lstStyle/>
        <a:p>
          <a:pPr rtl="0"/>
          <a:r>
            <a:rPr lang="en-US" sz="1800" b="0" dirty="0">
              <a:latin typeface="+mj-lt"/>
            </a:rPr>
            <a:t>Computationally easy to create key pairs</a:t>
          </a:r>
        </a:p>
      </dgm:t>
    </dgm:pt>
    <dgm:pt modelId="{53242387-71CA-644C-A158-67E51D9F9195}" type="parTrans" cxnId="{FCF5E318-0FB6-024F-BBD0-895D9B5D0A7D}">
      <dgm:prSet/>
      <dgm:spPr/>
      <dgm:t>
        <a:bodyPr/>
        <a:lstStyle/>
        <a:p>
          <a:endParaRPr lang="en-US" sz="2400"/>
        </a:p>
      </dgm:t>
    </dgm:pt>
    <dgm:pt modelId="{250AED59-C724-2B47-9FD4-C2A7AC6ADE13}" type="sibTrans" cxnId="{FCF5E318-0FB6-024F-BBD0-895D9B5D0A7D}">
      <dgm:prSet/>
      <dgm:spPr/>
      <dgm:t>
        <a:bodyPr/>
        <a:lstStyle/>
        <a:p>
          <a:endParaRPr lang="en-US" sz="2400"/>
        </a:p>
      </dgm:t>
    </dgm:pt>
    <dgm:pt modelId="{399A2FDC-C717-E944-8D97-6A94A53D0A6C}">
      <dgm:prSet custT="1"/>
      <dgm:spPr/>
      <dgm:t>
        <a:bodyPr/>
        <a:lstStyle/>
        <a:p>
          <a:pPr rtl="0"/>
          <a:r>
            <a:rPr lang="en-US" sz="1800" b="0" dirty="0">
              <a:latin typeface="+mj-lt"/>
            </a:rPr>
            <a:t>Computationally easy to encrypt or decrypt messages using either public or private key</a:t>
          </a:r>
        </a:p>
      </dgm:t>
    </dgm:pt>
    <dgm:pt modelId="{3B45ED55-4FF1-FE44-9AB6-CA1F51DF33F6}" type="parTrans" cxnId="{478FDF04-6551-B146-9ED0-D89616571C7B}">
      <dgm:prSet/>
      <dgm:spPr/>
      <dgm:t>
        <a:bodyPr/>
        <a:lstStyle/>
        <a:p>
          <a:endParaRPr lang="en-US" sz="2400"/>
        </a:p>
      </dgm:t>
    </dgm:pt>
    <dgm:pt modelId="{D36F1C20-31F5-4B49-9C4E-A035EA67ECEE}" type="sibTrans" cxnId="{478FDF04-6551-B146-9ED0-D89616571C7B}">
      <dgm:prSet/>
      <dgm:spPr/>
      <dgm:t>
        <a:bodyPr/>
        <a:lstStyle/>
        <a:p>
          <a:endParaRPr lang="en-US" sz="2400"/>
        </a:p>
      </dgm:t>
    </dgm:pt>
    <dgm:pt modelId="{1BACB591-E431-354D-A049-7EC8B8861E34}">
      <dgm:prSet custT="1"/>
      <dgm:spPr/>
      <dgm:t>
        <a:bodyPr/>
        <a:lstStyle/>
        <a:p>
          <a:pPr rtl="0"/>
          <a:r>
            <a:rPr lang="en-US" sz="1800" b="0" dirty="0">
              <a:latin typeface="+mj-lt"/>
            </a:rPr>
            <a:t>Computationally infeasible to recover cleartext without key</a:t>
          </a:r>
        </a:p>
      </dgm:t>
    </dgm:pt>
    <dgm:pt modelId="{691452B6-B29E-A248-A7E6-AB4FE50B1BE9}" type="parTrans" cxnId="{7E6A3561-79C9-6C40-9209-B87A6323F68A}">
      <dgm:prSet/>
      <dgm:spPr/>
      <dgm:t>
        <a:bodyPr/>
        <a:lstStyle/>
        <a:p>
          <a:endParaRPr lang="en-US" sz="2400"/>
        </a:p>
      </dgm:t>
    </dgm:pt>
    <dgm:pt modelId="{C88D25E1-EB69-8D41-B3B3-F907FAA37570}" type="sibTrans" cxnId="{7E6A3561-79C9-6C40-9209-B87A6323F68A}">
      <dgm:prSet/>
      <dgm:spPr/>
      <dgm:t>
        <a:bodyPr/>
        <a:lstStyle/>
        <a:p>
          <a:endParaRPr lang="en-US" sz="2400"/>
        </a:p>
      </dgm:t>
    </dgm:pt>
    <dgm:pt modelId="{332B9C9E-13DB-E745-AA42-040B47C5DBD8}">
      <dgm:prSet custT="1"/>
      <dgm:spPr/>
      <dgm:t>
        <a:bodyPr/>
        <a:lstStyle/>
        <a:p>
          <a:pPr rtl="0"/>
          <a:r>
            <a:rPr lang="en-US" sz="1800" b="0" dirty="0">
              <a:latin typeface="+mj-lt"/>
            </a:rPr>
            <a:t>Either key can be used for each role (public/private key)</a:t>
          </a:r>
        </a:p>
      </dgm:t>
    </dgm:pt>
    <dgm:pt modelId="{A8CAC625-C411-9F4C-BE85-CB6D47F57AF4}" type="parTrans" cxnId="{FE152BD6-EF39-FC49-A4C9-1750BE5DB256}">
      <dgm:prSet/>
      <dgm:spPr/>
      <dgm:t>
        <a:bodyPr/>
        <a:lstStyle/>
        <a:p>
          <a:endParaRPr lang="en-US" sz="2400"/>
        </a:p>
      </dgm:t>
    </dgm:pt>
    <dgm:pt modelId="{5B5C6E4A-7459-9348-AAC5-05762A52397A}" type="sibTrans" cxnId="{FE152BD6-EF39-FC49-A4C9-1750BE5DB256}">
      <dgm:prSet/>
      <dgm:spPr/>
      <dgm:t>
        <a:bodyPr/>
        <a:lstStyle/>
        <a:p>
          <a:endParaRPr lang="en-US" sz="2400"/>
        </a:p>
      </dgm:t>
    </dgm:pt>
    <dgm:pt modelId="{A3238C5F-6679-0844-8C84-594F1BE70D83}">
      <dgm:prSet custT="1"/>
      <dgm:spPr/>
      <dgm:t>
        <a:bodyPr/>
        <a:lstStyle/>
        <a:p>
          <a:pPr rtl="0"/>
          <a:r>
            <a:rPr lang="en-US" sz="1800" b="0" dirty="0">
              <a:latin typeface="+mj-lt"/>
            </a:rPr>
            <a:t>Computationally infeasible to determine private key from public key</a:t>
          </a:r>
        </a:p>
      </dgm:t>
    </dgm:pt>
    <dgm:pt modelId="{56459A63-C2E4-0245-BCD0-D7B0022C742E}" type="sibTrans" cxnId="{D4F024F7-AD54-8B4D-83AA-12A3FF146F5E}">
      <dgm:prSet/>
      <dgm:spPr/>
      <dgm:t>
        <a:bodyPr/>
        <a:lstStyle/>
        <a:p>
          <a:endParaRPr lang="en-US" sz="2400"/>
        </a:p>
      </dgm:t>
    </dgm:pt>
    <dgm:pt modelId="{FFB3A8B1-C8A9-0140-AF0D-A03D6936D2B9}" type="parTrans" cxnId="{D4F024F7-AD54-8B4D-83AA-12A3FF146F5E}">
      <dgm:prSet/>
      <dgm:spPr/>
      <dgm:t>
        <a:bodyPr/>
        <a:lstStyle/>
        <a:p>
          <a:endParaRPr lang="en-US" sz="2400"/>
        </a:p>
      </dgm:t>
    </dgm:pt>
    <dgm:pt modelId="{C373A56B-3D9A-7049-9817-3D1D068C98EC}" type="pres">
      <dgm:prSet presAssocID="{5860350F-4351-DB4D-86E8-6FBFC792EB10}" presName="compositeShape" presStyleCnt="0">
        <dgm:presLayoutVars>
          <dgm:chMax val="7"/>
          <dgm:dir/>
          <dgm:resizeHandles val="exact"/>
        </dgm:presLayoutVars>
      </dgm:prSet>
      <dgm:spPr/>
    </dgm:pt>
    <dgm:pt modelId="{E31D3EC6-63FE-CE49-9217-C94A6FD03A81}" type="pres">
      <dgm:prSet presAssocID="{4C0C760F-33CB-284C-91AA-6FF8C6CEFC63}" presName="circ1" presStyleLbl="vennNode1" presStyleIdx="0" presStyleCnt="5"/>
      <dgm:spPr/>
    </dgm:pt>
    <dgm:pt modelId="{CBF5CF83-5352-CE44-BE2D-FF6863BB4406}" type="pres">
      <dgm:prSet presAssocID="{4C0C760F-33CB-284C-91AA-6FF8C6CEFC63}" presName="circ1Tx" presStyleLbl="revTx" presStyleIdx="0" presStyleCnt="0">
        <dgm:presLayoutVars>
          <dgm:chMax val="0"/>
          <dgm:chPref val="0"/>
          <dgm:bulletEnabled val="1"/>
        </dgm:presLayoutVars>
      </dgm:prSet>
      <dgm:spPr/>
    </dgm:pt>
    <dgm:pt modelId="{8E380DE7-B5F0-AA41-8E03-85FF8168D5AC}" type="pres">
      <dgm:prSet presAssocID="{399A2FDC-C717-E944-8D97-6A94A53D0A6C}" presName="circ2" presStyleLbl="vennNode1" presStyleIdx="1" presStyleCnt="5"/>
      <dgm:spPr/>
    </dgm:pt>
    <dgm:pt modelId="{A07820EA-A454-2A40-8E84-932A63A2E7FD}" type="pres">
      <dgm:prSet presAssocID="{399A2FDC-C717-E944-8D97-6A94A53D0A6C}" presName="circ2Tx" presStyleLbl="revTx" presStyleIdx="0" presStyleCnt="0" custScaleX="114300">
        <dgm:presLayoutVars>
          <dgm:chMax val="0"/>
          <dgm:chPref val="0"/>
          <dgm:bulletEnabled val="1"/>
        </dgm:presLayoutVars>
      </dgm:prSet>
      <dgm:spPr/>
    </dgm:pt>
    <dgm:pt modelId="{C08035A2-B7C8-47C4-9BCA-7D32C994398D}" type="pres">
      <dgm:prSet presAssocID="{A3238C5F-6679-0844-8C84-594F1BE70D83}" presName="circ3" presStyleLbl="vennNode1" presStyleIdx="2" presStyleCnt="5"/>
      <dgm:spPr/>
    </dgm:pt>
    <dgm:pt modelId="{3CB01A9E-2E30-490E-9551-62634939E9E5}" type="pres">
      <dgm:prSet presAssocID="{A3238C5F-6679-0844-8C84-594F1BE70D83}" presName="circ3Tx" presStyleLbl="revTx" presStyleIdx="0" presStyleCnt="0">
        <dgm:presLayoutVars>
          <dgm:chMax val="0"/>
          <dgm:chPref val="0"/>
          <dgm:bulletEnabled val="1"/>
        </dgm:presLayoutVars>
      </dgm:prSet>
      <dgm:spPr/>
    </dgm:pt>
    <dgm:pt modelId="{4A413829-85DB-446A-9B5A-7C542039DF2C}" type="pres">
      <dgm:prSet presAssocID="{1BACB591-E431-354D-A049-7EC8B8861E34}" presName="circ4" presStyleLbl="vennNode1" presStyleIdx="3" presStyleCnt="5"/>
      <dgm:spPr/>
    </dgm:pt>
    <dgm:pt modelId="{64FE8187-7B8B-4BED-9E57-219CF64919D0}" type="pres">
      <dgm:prSet presAssocID="{1BACB591-E431-354D-A049-7EC8B8861E34}" presName="circ4Tx" presStyleLbl="revTx" presStyleIdx="0" presStyleCnt="0">
        <dgm:presLayoutVars>
          <dgm:chMax val="0"/>
          <dgm:chPref val="0"/>
          <dgm:bulletEnabled val="1"/>
        </dgm:presLayoutVars>
      </dgm:prSet>
      <dgm:spPr/>
    </dgm:pt>
    <dgm:pt modelId="{CA4AC755-E620-487B-AE94-21B27AE6188A}" type="pres">
      <dgm:prSet presAssocID="{332B9C9E-13DB-E745-AA42-040B47C5DBD8}" presName="circ5" presStyleLbl="vennNode1" presStyleIdx="4" presStyleCnt="5"/>
      <dgm:spPr/>
    </dgm:pt>
    <dgm:pt modelId="{85E9793F-D87A-40E7-BEB7-16DB13B43651}" type="pres">
      <dgm:prSet presAssocID="{332B9C9E-13DB-E745-AA42-040B47C5DBD8}" presName="circ5Tx" presStyleLbl="revTx" presStyleIdx="0" presStyleCnt="0">
        <dgm:presLayoutVars>
          <dgm:chMax val="0"/>
          <dgm:chPref val="0"/>
          <dgm:bulletEnabled val="1"/>
        </dgm:presLayoutVars>
      </dgm:prSet>
      <dgm:spPr/>
    </dgm:pt>
  </dgm:ptLst>
  <dgm:cxnLst>
    <dgm:cxn modelId="{478FDF04-6551-B146-9ED0-D89616571C7B}" srcId="{5860350F-4351-DB4D-86E8-6FBFC792EB10}" destId="{399A2FDC-C717-E944-8D97-6A94A53D0A6C}" srcOrd="1" destOrd="0" parTransId="{3B45ED55-4FF1-FE44-9AB6-CA1F51DF33F6}" sibTransId="{D36F1C20-31F5-4B49-9C4E-A035EA67ECEE}"/>
    <dgm:cxn modelId="{FCF5E318-0FB6-024F-BBD0-895D9B5D0A7D}" srcId="{5860350F-4351-DB4D-86E8-6FBFC792EB10}" destId="{4C0C760F-33CB-284C-91AA-6FF8C6CEFC63}" srcOrd="0" destOrd="0" parTransId="{53242387-71CA-644C-A158-67E51D9F9195}" sibTransId="{250AED59-C724-2B47-9FD4-C2A7AC6ADE13}"/>
    <dgm:cxn modelId="{7936B926-F5CA-B048-B14A-0C0D0B0C7024}" type="presOf" srcId="{4C0C760F-33CB-284C-91AA-6FF8C6CEFC63}" destId="{CBF5CF83-5352-CE44-BE2D-FF6863BB4406}" srcOrd="0" destOrd="0" presId="urn:microsoft.com/office/officeart/2005/8/layout/venn1"/>
    <dgm:cxn modelId="{20551D61-4B78-2648-A70D-A6FA2B8D80EF}" type="presOf" srcId="{5860350F-4351-DB4D-86E8-6FBFC792EB10}" destId="{C373A56B-3D9A-7049-9817-3D1D068C98EC}" srcOrd="0" destOrd="0" presId="urn:microsoft.com/office/officeart/2005/8/layout/venn1"/>
    <dgm:cxn modelId="{7E6A3561-79C9-6C40-9209-B87A6323F68A}" srcId="{5860350F-4351-DB4D-86E8-6FBFC792EB10}" destId="{1BACB591-E431-354D-A049-7EC8B8861E34}" srcOrd="3" destOrd="0" parTransId="{691452B6-B29E-A248-A7E6-AB4FE50B1BE9}" sibTransId="{C88D25E1-EB69-8D41-B3B3-F907FAA37570}"/>
    <dgm:cxn modelId="{A9444E4F-5368-4E3E-B9CD-A6F0B49DF1C5}" type="presOf" srcId="{1BACB591-E431-354D-A049-7EC8B8861E34}" destId="{64FE8187-7B8B-4BED-9E57-219CF64919D0}" srcOrd="0" destOrd="0" presId="urn:microsoft.com/office/officeart/2005/8/layout/venn1"/>
    <dgm:cxn modelId="{70BF43A0-6915-6141-B019-10763CB8763C}" type="presOf" srcId="{399A2FDC-C717-E944-8D97-6A94A53D0A6C}" destId="{A07820EA-A454-2A40-8E84-932A63A2E7FD}" srcOrd="0" destOrd="0" presId="urn:microsoft.com/office/officeart/2005/8/layout/venn1"/>
    <dgm:cxn modelId="{7EAD27AE-B3B6-4960-8ABD-EDB094D8028A}" type="presOf" srcId="{A3238C5F-6679-0844-8C84-594F1BE70D83}" destId="{3CB01A9E-2E30-490E-9551-62634939E9E5}" srcOrd="0" destOrd="0" presId="urn:microsoft.com/office/officeart/2005/8/layout/venn1"/>
    <dgm:cxn modelId="{A19873B2-CD8E-45B5-BB03-AEA57BE8E352}" type="presOf" srcId="{332B9C9E-13DB-E745-AA42-040B47C5DBD8}" destId="{85E9793F-D87A-40E7-BEB7-16DB13B43651}" srcOrd="0" destOrd="0" presId="urn:microsoft.com/office/officeart/2005/8/layout/venn1"/>
    <dgm:cxn modelId="{FE152BD6-EF39-FC49-A4C9-1750BE5DB256}" srcId="{5860350F-4351-DB4D-86E8-6FBFC792EB10}" destId="{332B9C9E-13DB-E745-AA42-040B47C5DBD8}" srcOrd="4" destOrd="0" parTransId="{A8CAC625-C411-9F4C-BE85-CB6D47F57AF4}" sibTransId="{5B5C6E4A-7459-9348-AAC5-05762A52397A}"/>
    <dgm:cxn modelId="{D4F024F7-AD54-8B4D-83AA-12A3FF146F5E}" srcId="{5860350F-4351-DB4D-86E8-6FBFC792EB10}" destId="{A3238C5F-6679-0844-8C84-594F1BE70D83}" srcOrd="2" destOrd="0" parTransId="{FFB3A8B1-C8A9-0140-AF0D-A03D6936D2B9}" sibTransId="{56459A63-C2E4-0245-BCD0-D7B0022C742E}"/>
    <dgm:cxn modelId="{3616D4A5-0946-104A-BD81-114A594E0965}" type="presParOf" srcId="{C373A56B-3D9A-7049-9817-3D1D068C98EC}" destId="{E31D3EC6-63FE-CE49-9217-C94A6FD03A81}" srcOrd="0" destOrd="0" presId="urn:microsoft.com/office/officeart/2005/8/layout/venn1"/>
    <dgm:cxn modelId="{7D3B1A5F-0F7B-2041-92BA-F20B8A390581}" type="presParOf" srcId="{C373A56B-3D9A-7049-9817-3D1D068C98EC}" destId="{CBF5CF83-5352-CE44-BE2D-FF6863BB4406}" srcOrd="1" destOrd="0" presId="urn:microsoft.com/office/officeart/2005/8/layout/venn1"/>
    <dgm:cxn modelId="{4A4BA079-A275-D642-B1FE-AECD07FEB4B2}" type="presParOf" srcId="{C373A56B-3D9A-7049-9817-3D1D068C98EC}" destId="{8E380DE7-B5F0-AA41-8E03-85FF8168D5AC}" srcOrd="2" destOrd="0" presId="urn:microsoft.com/office/officeart/2005/8/layout/venn1"/>
    <dgm:cxn modelId="{80F0F48C-9EEA-D841-8869-11B73FB9DEAD}" type="presParOf" srcId="{C373A56B-3D9A-7049-9817-3D1D068C98EC}" destId="{A07820EA-A454-2A40-8E84-932A63A2E7FD}" srcOrd="3" destOrd="0" presId="urn:microsoft.com/office/officeart/2005/8/layout/venn1"/>
    <dgm:cxn modelId="{550591A5-F452-4EA7-8C1D-EEC50235B15C}" type="presParOf" srcId="{C373A56B-3D9A-7049-9817-3D1D068C98EC}" destId="{C08035A2-B7C8-47C4-9BCA-7D32C994398D}" srcOrd="4" destOrd="0" presId="urn:microsoft.com/office/officeart/2005/8/layout/venn1"/>
    <dgm:cxn modelId="{887BADB0-6ADA-43B5-AD89-F81D465B56B2}" type="presParOf" srcId="{C373A56B-3D9A-7049-9817-3D1D068C98EC}" destId="{3CB01A9E-2E30-490E-9551-62634939E9E5}" srcOrd="5" destOrd="0" presId="urn:microsoft.com/office/officeart/2005/8/layout/venn1"/>
    <dgm:cxn modelId="{12D4089A-C1C4-470A-9250-D5BB2F7DA221}" type="presParOf" srcId="{C373A56B-3D9A-7049-9817-3D1D068C98EC}" destId="{4A413829-85DB-446A-9B5A-7C542039DF2C}" srcOrd="6" destOrd="0" presId="urn:microsoft.com/office/officeart/2005/8/layout/venn1"/>
    <dgm:cxn modelId="{C0B93D6E-8849-4555-9353-FDDA2B2462BB}" type="presParOf" srcId="{C373A56B-3D9A-7049-9817-3D1D068C98EC}" destId="{64FE8187-7B8B-4BED-9E57-219CF64919D0}" srcOrd="7" destOrd="0" presId="urn:microsoft.com/office/officeart/2005/8/layout/venn1"/>
    <dgm:cxn modelId="{27A82739-6F13-4F60-8CBB-EE438810A1AE}" type="presParOf" srcId="{C373A56B-3D9A-7049-9817-3D1D068C98EC}" destId="{CA4AC755-E620-487B-AE94-21B27AE6188A}" srcOrd="8" destOrd="0" presId="urn:microsoft.com/office/officeart/2005/8/layout/venn1"/>
    <dgm:cxn modelId="{B26A3A20-3321-4B63-84F4-FE5CE74D5741}" type="presParOf" srcId="{C373A56B-3D9A-7049-9817-3D1D068C98EC}" destId="{85E9793F-D87A-40E7-BEB7-16DB13B43651}" srcOrd="9"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67ED640-C614-3E4A-9195-721F16A5A826}" type="doc">
      <dgm:prSet loTypeId="urn:microsoft.com/office/officeart/2005/8/layout/target3" loCatId="relationship" qsTypeId="urn:microsoft.com/office/officeart/2005/8/quickstyle/simple4" qsCatId="simple" csTypeId="urn:microsoft.com/office/officeart/2005/8/colors/accent1_2" csCatId="accent1" phldr="1"/>
      <dgm:spPr/>
      <dgm:t>
        <a:bodyPr/>
        <a:lstStyle/>
        <a:p>
          <a:endParaRPr lang="en-US"/>
        </a:p>
      </dgm:t>
    </dgm:pt>
    <dgm:pt modelId="{F97FF3C3-A6A7-3F4B-8A53-19B20FA19182}">
      <dgm:prSet/>
      <dgm:spPr/>
      <dgm:t>
        <a:bodyPr/>
        <a:lstStyle/>
        <a:p>
          <a:pPr rtl="0"/>
          <a:r>
            <a:rPr lang="en-US" b="0" dirty="0">
              <a:latin typeface="+mj-lt"/>
            </a:rPr>
            <a:t>Verifies received message is authentic</a:t>
          </a:r>
        </a:p>
      </dgm:t>
    </dgm:pt>
    <dgm:pt modelId="{28B0D4F4-DA6A-CC46-AFE4-163C3C62627D}" type="parTrans" cxnId="{85E9819D-9F60-A542-88F6-6E73397B37C8}">
      <dgm:prSet/>
      <dgm:spPr/>
      <dgm:t>
        <a:bodyPr/>
        <a:lstStyle/>
        <a:p>
          <a:endParaRPr lang="en-US"/>
        </a:p>
      </dgm:t>
    </dgm:pt>
    <dgm:pt modelId="{BC76B6A4-C13D-BA47-B643-B0BD85BEC4E5}" type="sibTrans" cxnId="{85E9819D-9F60-A542-88F6-6E73397B37C8}">
      <dgm:prSet/>
      <dgm:spPr/>
      <dgm:t>
        <a:bodyPr/>
        <a:lstStyle/>
        <a:p>
          <a:endParaRPr lang="en-US"/>
        </a:p>
      </dgm:t>
    </dgm:pt>
    <dgm:pt modelId="{B9D9C573-115F-BE44-B0DE-CCF6D4B01F53}">
      <dgm:prSet/>
      <dgm:spPr/>
      <dgm:t>
        <a:bodyPr/>
        <a:lstStyle/>
        <a:p>
          <a:pPr rtl="0"/>
          <a:r>
            <a:rPr lang="en-US" b="0" dirty="0">
              <a:latin typeface="+mj-lt"/>
            </a:rPr>
            <a:t>Its contents have not been altered (authentic content), and it is from the alleged sen</a:t>
          </a:r>
          <a:r>
            <a:rPr lang="en-US" altLang="zh-CN" b="0" dirty="0">
              <a:latin typeface="+mj-lt"/>
            </a:rPr>
            <a:t>d</a:t>
          </a:r>
          <a:r>
            <a:rPr lang="en-US" b="0" dirty="0">
              <a:latin typeface="+mj-lt"/>
            </a:rPr>
            <a:t>er (authentic source)</a:t>
          </a:r>
        </a:p>
      </dgm:t>
    </dgm:pt>
    <dgm:pt modelId="{0AEA0AD9-30FD-3D45-9972-FB5BE226CCA2}" type="parTrans" cxnId="{31A32C4D-4531-E24F-97D2-C5E1C099C4DF}">
      <dgm:prSet/>
      <dgm:spPr/>
      <dgm:t>
        <a:bodyPr/>
        <a:lstStyle/>
        <a:p>
          <a:endParaRPr lang="en-US"/>
        </a:p>
      </dgm:t>
    </dgm:pt>
    <dgm:pt modelId="{980400B9-A6D3-4044-B407-B8FF7B2F8ED8}" type="sibTrans" cxnId="{31A32C4D-4531-E24F-97D2-C5E1C099C4DF}">
      <dgm:prSet/>
      <dgm:spPr/>
      <dgm:t>
        <a:bodyPr/>
        <a:lstStyle/>
        <a:p>
          <a:endParaRPr lang="en-US"/>
        </a:p>
      </dgm:t>
    </dgm:pt>
    <dgm:pt modelId="{46A5FF01-1017-4340-8BF9-A7EF0DA32086}">
      <dgm:prSet/>
      <dgm:spPr/>
      <dgm:t>
        <a:bodyPr/>
        <a:lstStyle/>
        <a:p>
          <a:pPr rtl="0"/>
          <a:r>
            <a:rPr lang="en-US" b="0" dirty="0">
              <a:latin typeface="+mj-lt"/>
            </a:rPr>
            <a:t>Can use message encryption</a:t>
          </a:r>
        </a:p>
      </dgm:t>
    </dgm:pt>
    <dgm:pt modelId="{F3B89FEB-3B58-5D47-9E79-CE62A411B9C7}" type="parTrans" cxnId="{03197B1D-3C7D-A24B-9E0D-08EA637C10E9}">
      <dgm:prSet/>
      <dgm:spPr/>
      <dgm:t>
        <a:bodyPr/>
        <a:lstStyle/>
        <a:p>
          <a:endParaRPr lang="en-US"/>
        </a:p>
      </dgm:t>
    </dgm:pt>
    <dgm:pt modelId="{47234ADC-8CBB-D842-9673-3A74CD8AE12C}" type="sibTrans" cxnId="{03197B1D-3C7D-A24B-9E0D-08EA637C10E9}">
      <dgm:prSet/>
      <dgm:spPr/>
      <dgm:t>
        <a:bodyPr/>
        <a:lstStyle/>
        <a:p>
          <a:endParaRPr lang="en-US"/>
        </a:p>
      </dgm:t>
    </dgm:pt>
    <dgm:pt modelId="{8704466E-DCAE-7A4D-98EB-B7DF618A20AB}">
      <dgm:prSet/>
      <dgm:spPr/>
      <dgm:t>
        <a:bodyPr/>
        <a:lstStyle/>
        <a:p>
          <a:pPr rtl="0"/>
          <a:r>
            <a:rPr lang="en-US" b="0" dirty="0">
              <a:latin typeface="+mj-lt"/>
            </a:rPr>
            <a:t>Sender &amp; receiver share a secret key</a:t>
          </a:r>
        </a:p>
      </dgm:t>
    </dgm:pt>
    <dgm:pt modelId="{81DE89FA-19CE-6444-AD98-5F0C7A312918}" type="parTrans" cxnId="{98479848-F377-1640-A060-096FAB2C97BC}">
      <dgm:prSet/>
      <dgm:spPr/>
      <dgm:t>
        <a:bodyPr/>
        <a:lstStyle/>
        <a:p>
          <a:endParaRPr lang="en-US"/>
        </a:p>
      </dgm:t>
    </dgm:pt>
    <dgm:pt modelId="{B2A52291-5EAC-6A44-B56E-943C8206622C}" type="sibTrans" cxnId="{98479848-F377-1640-A060-096FAB2C97BC}">
      <dgm:prSet/>
      <dgm:spPr/>
      <dgm:t>
        <a:bodyPr/>
        <a:lstStyle/>
        <a:p>
          <a:endParaRPr lang="en-US"/>
        </a:p>
      </dgm:t>
    </dgm:pt>
    <dgm:pt modelId="{34F4EBEC-6CED-4A91-9627-838DE4AFCC6F}">
      <dgm:prSet/>
      <dgm:spPr/>
      <dgm:t>
        <a:bodyPr/>
        <a:lstStyle/>
        <a:p>
          <a:pPr rtl="0"/>
          <a:r>
            <a:rPr lang="en-US" b="0" dirty="0">
              <a:latin typeface="+mj-lt"/>
            </a:rPr>
            <a:t>Sender encrypts the message, receiver decrypts it</a:t>
          </a:r>
        </a:p>
      </dgm:t>
    </dgm:pt>
    <dgm:pt modelId="{69F70EB8-4ECE-40CD-8941-18E9F016E093}" type="parTrans" cxnId="{CD093EEE-21E1-4120-AA87-AD9860493C12}">
      <dgm:prSet/>
      <dgm:spPr/>
      <dgm:t>
        <a:bodyPr/>
        <a:lstStyle/>
        <a:p>
          <a:endParaRPr lang="zh-CN" altLang="en-US"/>
        </a:p>
      </dgm:t>
    </dgm:pt>
    <dgm:pt modelId="{5DA8F9E8-B0EF-48D0-9FDD-B237D1D76D0F}" type="sibTrans" cxnId="{CD093EEE-21E1-4120-AA87-AD9860493C12}">
      <dgm:prSet/>
      <dgm:spPr/>
      <dgm:t>
        <a:bodyPr/>
        <a:lstStyle/>
        <a:p>
          <a:endParaRPr lang="zh-CN" altLang="en-US"/>
        </a:p>
      </dgm:t>
    </dgm:pt>
    <dgm:pt modelId="{9B194292-0907-47E7-99EC-1229131368C2}">
      <dgm:prSet/>
      <dgm:spPr/>
      <dgm:t>
        <a:bodyPr/>
        <a:lstStyle/>
        <a:p>
          <a:pPr rtl="0"/>
          <a:r>
            <a:rPr lang="en-US" b="0" dirty="0">
              <a:latin typeface="+mj-lt"/>
            </a:rPr>
            <a:t>But inefficient for large messages</a:t>
          </a:r>
        </a:p>
      </dgm:t>
    </dgm:pt>
    <dgm:pt modelId="{DAF94447-B3BE-43A6-93AB-81FF4797D082}" type="parTrans" cxnId="{71FA31FA-FCC2-4DCF-AA2D-C9981EA5796A}">
      <dgm:prSet/>
      <dgm:spPr/>
      <dgm:t>
        <a:bodyPr/>
        <a:lstStyle/>
        <a:p>
          <a:endParaRPr lang="zh-CN" altLang="en-US"/>
        </a:p>
      </dgm:t>
    </dgm:pt>
    <dgm:pt modelId="{7B4FCFE1-FC19-4915-8C8C-FA4BDB51F790}" type="sibTrans" cxnId="{71FA31FA-FCC2-4DCF-AA2D-C9981EA5796A}">
      <dgm:prSet/>
      <dgm:spPr/>
      <dgm:t>
        <a:bodyPr/>
        <a:lstStyle/>
        <a:p>
          <a:endParaRPr lang="zh-CN" altLang="en-US"/>
        </a:p>
      </dgm:t>
    </dgm:pt>
    <dgm:pt modelId="{55EFEF62-1402-474C-946F-B429D1E63E58}" type="pres">
      <dgm:prSet presAssocID="{467ED640-C614-3E4A-9195-721F16A5A826}" presName="Name0" presStyleCnt="0">
        <dgm:presLayoutVars>
          <dgm:chMax val="7"/>
          <dgm:dir/>
          <dgm:animLvl val="lvl"/>
          <dgm:resizeHandles val="exact"/>
        </dgm:presLayoutVars>
      </dgm:prSet>
      <dgm:spPr/>
    </dgm:pt>
    <dgm:pt modelId="{F02B659D-CB52-4811-AF83-03D97D4C2411}" type="pres">
      <dgm:prSet presAssocID="{F97FF3C3-A6A7-3F4B-8A53-19B20FA19182}" presName="circle1" presStyleLbl="node1" presStyleIdx="0" presStyleCnt="2"/>
      <dgm:spPr/>
    </dgm:pt>
    <dgm:pt modelId="{7A4399EA-5E0D-47ED-B400-566DE0A68234}" type="pres">
      <dgm:prSet presAssocID="{F97FF3C3-A6A7-3F4B-8A53-19B20FA19182}" presName="space" presStyleCnt="0"/>
      <dgm:spPr/>
    </dgm:pt>
    <dgm:pt modelId="{9343773A-D128-4AC2-8356-06401E76D381}" type="pres">
      <dgm:prSet presAssocID="{F97FF3C3-A6A7-3F4B-8A53-19B20FA19182}" presName="rect1" presStyleLbl="alignAcc1" presStyleIdx="0" presStyleCnt="2"/>
      <dgm:spPr/>
    </dgm:pt>
    <dgm:pt modelId="{425E68A0-9C89-4809-B85A-59C71DB4C76E}" type="pres">
      <dgm:prSet presAssocID="{46A5FF01-1017-4340-8BF9-A7EF0DA32086}" presName="vertSpace2" presStyleLbl="node1" presStyleIdx="0" presStyleCnt="2"/>
      <dgm:spPr/>
    </dgm:pt>
    <dgm:pt modelId="{A9BC1566-E63D-4CD0-A4B9-943999688E52}" type="pres">
      <dgm:prSet presAssocID="{46A5FF01-1017-4340-8BF9-A7EF0DA32086}" presName="circle2" presStyleLbl="node1" presStyleIdx="1" presStyleCnt="2"/>
      <dgm:spPr/>
    </dgm:pt>
    <dgm:pt modelId="{688C39C0-DEDC-4B74-A301-29AF155117B7}" type="pres">
      <dgm:prSet presAssocID="{46A5FF01-1017-4340-8BF9-A7EF0DA32086}" presName="rect2" presStyleLbl="alignAcc1" presStyleIdx="1" presStyleCnt="2"/>
      <dgm:spPr/>
    </dgm:pt>
    <dgm:pt modelId="{CB223DC1-37E6-4FC4-B17B-B693B9A1A916}" type="pres">
      <dgm:prSet presAssocID="{F97FF3C3-A6A7-3F4B-8A53-19B20FA19182}" presName="rect1ParTx" presStyleLbl="alignAcc1" presStyleIdx="1" presStyleCnt="2">
        <dgm:presLayoutVars>
          <dgm:chMax val="1"/>
          <dgm:bulletEnabled val="1"/>
        </dgm:presLayoutVars>
      </dgm:prSet>
      <dgm:spPr/>
    </dgm:pt>
    <dgm:pt modelId="{4FBA83DF-2C37-4AE5-A2CE-E6ECD0E35276}" type="pres">
      <dgm:prSet presAssocID="{F97FF3C3-A6A7-3F4B-8A53-19B20FA19182}" presName="rect1ChTx" presStyleLbl="alignAcc1" presStyleIdx="1" presStyleCnt="2">
        <dgm:presLayoutVars>
          <dgm:bulletEnabled val="1"/>
        </dgm:presLayoutVars>
      </dgm:prSet>
      <dgm:spPr/>
    </dgm:pt>
    <dgm:pt modelId="{55E28FE9-4FD4-4F80-8C62-317DAD8A265C}" type="pres">
      <dgm:prSet presAssocID="{46A5FF01-1017-4340-8BF9-A7EF0DA32086}" presName="rect2ParTx" presStyleLbl="alignAcc1" presStyleIdx="1" presStyleCnt="2">
        <dgm:presLayoutVars>
          <dgm:chMax val="1"/>
          <dgm:bulletEnabled val="1"/>
        </dgm:presLayoutVars>
      </dgm:prSet>
      <dgm:spPr/>
    </dgm:pt>
    <dgm:pt modelId="{1B04ABA1-D7E5-4F5E-AD90-57885EE12435}" type="pres">
      <dgm:prSet presAssocID="{46A5FF01-1017-4340-8BF9-A7EF0DA32086}" presName="rect2ChTx" presStyleLbl="alignAcc1" presStyleIdx="1" presStyleCnt="2">
        <dgm:presLayoutVars>
          <dgm:bulletEnabled val="1"/>
        </dgm:presLayoutVars>
      </dgm:prSet>
      <dgm:spPr/>
    </dgm:pt>
  </dgm:ptLst>
  <dgm:cxnLst>
    <dgm:cxn modelId="{03197B1D-3C7D-A24B-9E0D-08EA637C10E9}" srcId="{467ED640-C614-3E4A-9195-721F16A5A826}" destId="{46A5FF01-1017-4340-8BF9-A7EF0DA32086}" srcOrd="1" destOrd="0" parTransId="{F3B89FEB-3B58-5D47-9E79-CE62A411B9C7}" sibTransId="{47234ADC-8CBB-D842-9673-3A74CD8AE12C}"/>
    <dgm:cxn modelId="{B9AF0E2B-96DE-4E70-9061-CCA2F7A5426D}" type="presOf" srcId="{8704466E-DCAE-7A4D-98EB-B7DF618A20AB}" destId="{1B04ABA1-D7E5-4F5E-AD90-57885EE12435}" srcOrd="0" destOrd="0" presId="urn:microsoft.com/office/officeart/2005/8/layout/target3"/>
    <dgm:cxn modelId="{EF37F25E-FDCD-4713-9D11-6429973182E0}" type="presOf" srcId="{467ED640-C614-3E4A-9195-721F16A5A826}" destId="{55EFEF62-1402-474C-946F-B429D1E63E58}" srcOrd="0" destOrd="0" presId="urn:microsoft.com/office/officeart/2005/8/layout/target3"/>
    <dgm:cxn modelId="{DD747645-E81B-4A91-9EAE-157937B49A6E}" type="presOf" srcId="{46A5FF01-1017-4340-8BF9-A7EF0DA32086}" destId="{55E28FE9-4FD4-4F80-8C62-317DAD8A265C}" srcOrd="1" destOrd="0" presId="urn:microsoft.com/office/officeart/2005/8/layout/target3"/>
    <dgm:cxn modelId="{98479848-F377-1640-A060-096FAB2C97BC}" srcId="{46A5FF01-1017-4340-8BF9-A7EF0DA32086}" destId="{8704466E-DCAE-7A4D-98EB-B7DF618A20AB}" srcOrd="0" destOrd="0" parTransId="{81DE89FA-19CE-6444-AD98-5F0C7A312918}" sibTransId="{B2A52291-5EAC-6A44-B56E-943C8206622C}"/>
    <dgm:cxn modelId="{6D4A166C-BEB0-409F-BA3A-D3B485A3E23D}" type="presOf" srcId="{46A5FF01-1017-4340-8BF9-A7EF0DA32086}" destId="{688C39C0-DEDC-4B74-A301-29AF155117B7}" srcOrd="0" destOrd="0" presId="urn:microsoft.com/office/officeart/2005/8/layout/target3"/>
    <dgm:cxn modelId="{31A32C4D-4531-E24F-97D2-C5E1C099C4DF}" srcId="{F97FF3C3-A6A7-3F4B-8A53-19B20FA19182}" destId="{B9D9C573-115F-BE44-B0DE-CCF6D4B01F53}" srcOrd="0" destOrd="0" parTransId="{0AEA0AD9-30FD-3D45-9972-FB5BE226CCA2}" sibTransId="{980400B9-A6D3-4044-B407-B8FF7B2F8ED8}"/>
    <dgm:cxn modelId="{85E9819D-9F60-A542-88F6-6E73397B37C8}" srcId="{467ED640-C614-3E4A-9195-721F16A5A826}" destId="{F97FF3C3-A6A7-3F4B-8A53-19B20FA19182}" srcOrd="0" destOrd="0" parTransId="{28B0D4F4-DA6A-CC46-AFE4-163C3C62627D}" sibTransId="{BC76B6A4-C13D-BA47-B643-B0BD85BEC4E5}"/>
    <dgm:cxn modelId="{5A0A9DA7-A7F1-4674-A4A2-B54C5F3A6FCF}" type="presOf" srcId="{F97FF3C3-A6A7-3F4B-8A53-19B20FA19182}" destId="{CB223DC1-37E6-4FC4-B17B-B693B9A1A916}" srcOrd="1" destOrd="0" presId="urn:microsoft.com/office/officeart/2005/8/layout/target3"/>
    <dgm:cxn modelId="{074B7ED0-D290-4C49-ABF2-4FBABB416099}" type="presOf" srcId="{B9D9C573-115F-BE44-B0DE-CCF6D4B01F53}" destId="{4FBA83DF-2C37-4AE5-A2CE-E6ECD0E35276}" srcOrd="0" destOrd="0" presId="urn:microsoft.com/office/officeart/2005/8/layout/target3"/>
    <dgm:cxn modelId="{C3F67FEA-C722-49FD-B60E-45C694763B5A}" type="presOf" srcId="{F97FF3C3-A6A7-3F4B-8A53-19B20FA19182}" destId="{9343773A-D128-4AC2-8356-06401E76D381}" srcOrd="0" destOrd="0" presId="urn:microsoft.com/office/officeart/2005/8/layout/target3"/>
    <dgm:cxn modelId="{58B0E3EC-97D3-4145-84B9-481E5ACAC50A}" type="presOf" srcId="{34F4EBEC-6CED-4A91-9627-838DE4AFCC6F}" destId="{1B04ABA1-D7E5-4F5E-AD90-57885EE12435}" srcOrd="0" destOrd="1" presId="urn:microsoft.com/office/officeart/2005/8/layout/target3"/>
    <dgm:cxn modelId="{CD093EEE-21E1-4120-AA87-AD9860493C12}" srcId="{46A5FF01-1017-4340-8BF9-A7EF0DA32086}" destId="{34F4EBEC-6CED-4A91-9627-838DE4AFCC6F}" srcOrd="1" destOrd="0" parTransId="{69F70EB8-4ECE-40CD-8941-18E9F016E093}" sibTransId="{5DA8F9E8-B0EF-48D0-9FDD-B237D1D76D0F}"/>
    <dgm:cxn modelId="{71FA31FA-FCC2-4DCF-AA2D-C9981EA5796A}" srcId="{46A5FF01-1017-4340-8BF9-A7EF0DA32086}" destId="{9B194292-0907-47E7-99EC-1229131368C2}" srcOrd="2" destOrd="0" parTransId="{DAF94447-B3BE-43A6-93AB-81FF4797D082}" sibTransId="{7B4FCFE1-FC19-4915-8C8C-FA4BDB51F790}"/>
    <dgm:cxn modelId="{56451EFD-83AB-4759-AC43-7DDFD8C4E97F}" type="presOf" srcId="{9B194292-0907-47E7-99EC-1229131368C2}" destId="{1B04ABA1-D7E5-4F5E-AD90-57885EE12435}" srcOrd="0" destOrd="2" presId="urn:microsoft.com/office/officeart/2005/8/layout/target3"/>
    <dgm:cxn modelId="{F7F58C08-D5BA-465C-8626-FE2CEF4DA41C}" type="presParOf" srcId="{55EFEF62-1402-474C-946F-B429D1E63E58}" destId="{F02B659D-CB52-4811-AF83-03D97D4C2411}" srcOrd="0" destOrd="0" presId="urn:microsoft.com/office/officeart/2005/8/layout/target3"/>
    <dgm:cxn modelId="{1E4CAC72-DDBB-4ECE-8FBE-0E1D30BDB8A5}" type="presParOf" srcId="{55EFEF62-1402-474C-946F-B429D1E63E58}" destId="{7A4399EA-5E0D-47ED-B400-566DE0A68234}" srcOrd="1" destOrd="0" presId="urn:microsoft.com/office/officeart/2005/8/layout/target3"/>
    <dgm:cxn modelId="{52AF4DF1-DCC9-4C9D-A254-D7A05AA5C80C}" type="presParOf" srcId="{55EFEF62-1402-474C-946F-B429D1E63E58}" destId="{9343773A-D128-4AC2-8356-06401E76D381}" srcOrd="2" destOrd="0" presId="urn:microsoft.com/office/officeart/2005/8/layout/target3"/>
    <dgm:cxn modelId="{297153F8-DE35-4519-9E51-B5FBBBA75D04}" type="presParOf" srcId="{55EFEF62-1402-474C-946F-B429D1E63E58}" destId="{425E68A0-9C89-4809-B85A-59C71DB4C76E}" srcOrd="3" destOrd="0" presId="urn:microsoft.com/office/officeart/2005/8/layout/target3"/>
    <dgm:cxn modelId="{5553B9EF-923A-4ADF-81CD-61CB70070346}" type="presParOf" srcId="{55EFEF62-1402-474C-946F-B429D1E63E58}" destId="{A9BC1566-E63D-4CD0-A4B9-943999688E52}" srcOrd="4" destOrd="0" presId="urn:microsoft.com/office/officeart/2005/8/layout/target3"/>
    <dgm:cxn modelId="{2C7365DD-1E16-42B1-A938-0ADBBD2C0236}" type="presParOf" srcId="{55EFEF62-1402-474C-946F-B429D1E63E58}" destId="{688C39C0-DEDC-4B74-A301-29AF155117B7}" srcOrd="5" destOrd="0" presId="urn:microsoft.com/office/officeart/2005/8/layout/target3"/>
    <dgm:cxn modelId="{19E89C74-D9B8-47D8-840C-8B7DCA686103}" type="presParOf" srcId="{55EFEF62-1402-474C-946F-B429D1E63E58}" destId="{CB223DC1-37E6-4FC4-B17B-B693B9A1A916}" srcOrd="6" destOrd="0" presId="urn:microsoft.com/office/officeart/2005/8/layout/target3"/>
    <dgm:cxn modelId="{E320F560-CF9C-4A73-81F9-3E9DEFDA0290}" type="presParOf" srcId="{55EFEF62-1402-474C-946F-B429D1E63E58}" destId="{4FBA83DF-2C37-4AE5-A2CE-E6ECD0E35276}" srcOrd="7" destOrd="0" presId="urn:microsoft.com/office/officeart/2005/8/layout/target3"/>
    <dgm:cxn modelId="{DE2ED67C-1761-4187-BF2E-9B7A8BFFD31C}" type="presParOf" srcId="{55EFEF62-1402-474C-946F-B429D1E63E58}" destId="{55E28FE9-4FD4-4F80-8C62-317DAD8A265C}" srcOrd="8" destOrd="0" presId="urn:microsoft.com/office/officeart/2005/8/layout/target3"/>
    <dgm:cxn modelId="{780C755F-A7BA-4A09-BA18-980CF59B8A97}" type="presParOf" srcId="{55EFEF62-1402-474C-946F-B429D1E63E58}" destId="{1B04ABA1-D7E5-4F5E-AD90-57885EE12435}" srcOrd="9"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C0578D3-EECB-9D41-8B18-B1A2D1BAF7DE}" type="doc">
      <dgm:prSet loTypeId="urn:microsoft.com/office/officeart/2005/8/layout/vProcess5" loCatId="relationship" qsTypeId="urn:microsoft.com/office/officeart/2005/8/quickstyle/simple4" qsCatId="simple" csTypeId="urn:microsoft.com/office/officeart/2005/8/colors/accent1_2" csCatId="accent1"/>
      <dgm:spPr/>
      <dgm:t>
        <a:bodyPr/>
        <a:lstStyle/>
        <a:p>
          <a:endParaRPr lang="en-US"/>
        </a:p>
      </dgm:t>
    </dgm:pt>
    <dgm:pt modelId="{214F8EC4-8CDA-9741-BA30-EF5727A8ECFA}">
      <dgm:prSet custT="1"/>
      <dgm:spPr/>
      <dgm:t>
        <a:bodyPr/>
        <a:lstStyle/>
        <a:p>
          <a:pPr rtl="0"/>
          <a:r>
            <a:rPr lang="en-US" sz="1800"/>
            <a:t>Cryptographic applications typically make use of algorithmic techniques for random number generation</a:t>
          </a:r>
        </a:p>
      </dgm:t>
    </dgm:pt>
    <dgm:pt modelId="{B68D71CB-39CA-AF41-A235-83694771FD26}" type="parTrans" cxnId="{723D3523-849B-4C4B-96E4-14F09B7EF9D3}">
      <dgm:prSet/>
      <dgm:spPr/>
      <dgm:t>
        <a:bodyPr/>
        <a:lstStyle/>
        <a:p>
          <a:endParaRPr lang="en-US" sz="2000"/>
        </a:p>
      </dgm:t>
    </dgm:pt>
    <dgm:pt modelId="{6E3D9093-7A0E-4D43-AD06-F9DBFC391B98}" type="sibTrans" cxnId="{723D3523-849B-4C4B-96E4-14F09B7EF9D3}">
      <dgm:prSet custT="1"/>
      <dgm:spPr/>
      <dgm:t>
        <a:bodyPr/>
        <a:lstStyle/>
        <a:p>
          <a:endParaRPr lang="en-US" sz="4000"/>
        </a:p>
      </dgm:t>
    </dgm:pt>
    <dgm:pt modelId="{DDED0464-5ACB-AD43-B27B-EC9DBB9B71B8}">
      <dgm:prSet custT="1"/>
      <dgm:spPr/>
      <dgm:t>
        <a:bodyPr/>
        <a:lstStyle/>
        <a:p>
          <a:pPr rtl="0"/>
          <a:r>
            <a:rPr lang="en-US" sz="1400"/>
            <a:t>Algorithms are deterministic and therefore produce sequences of numbers that are not statistically random</a:t>
          </a:r>
        </a:p>
      </dgm:t>
    </dgm:pt>
    <dgm:pt modelId="{2C931028-2351-5640-B66B-216A1A391A22}" type="parTrans" cxnId="{5D994409-8587-D24A-93B9-E4272AEEA551}">
      <dgm:prSet/>
      <dgm:spPr/>
      <dgm:t>
        <a:bodyPr/>
        <a:lstStyle/>
        <a:p>
          <a:endParaRPr lang="en-US" sz="2000"/>
        </a:p>
      </dgm:t>
    </dgm:pt>
    <dgm:pt modelId="{CEECAD9B-E50C-B04B-844C-32EA9A833F3D}" type="sibTrans" cxnId="{5D994409-8587-D24A-93B9-E4272AEEA551}">
      <dgm:prSet/>
      <dgm:spPr/>
      <dgm:t>
        <a:bodyPr/>
        <a:lstStyle/>
        <a:p>
          <a:endParaRPr lang="en-US" sz="2000"/>
        </a:p>
      </dgm:t>
    </dgm:pt>
    <dgm:pt modelId="{8257D8E6-0CC2-AD40-A9D4-FBE84D6574E6}">
      <dgm:prSet custT="1"/>
      <dgm:spPr/>
      <dgm:t>
        <a:bodyPr/>
        <a:lstStyle/>
        <a:p>
          <a:pPr rtl="0"/>
          <a:r>
            <a:rPr lang="en-US" sz="1800"/>
            <a:t>Pseudorandom numbers are:</a:t>
          </a:r>
        </a:p>
      </dgm:t>
    </dgm:pt>
    <dgm:pt modelId="{269077AB-E6EF-3D4C-BE1C-AFE0F796468A}" type="parTrans" cxnId="{34FCB5FA-9D38-0840-BCB4-C78BE888FF72}">
      <dgm:prSet/>
      <dgm:spPr/>
      <dgm:t>
        <a:bodyPr/>
        <a:lstStyle/>
        <a:p>
          <a:endParaRPr lang="en-US" sz="2000"/>
        </a:p>
      </dgm:t>
    </dgm:pt>
    <dgm:pt modelId="{1085B07B-3CE0-C848-8A4E-98D0419F406F}" type="sibTrans" cxnId="{34FCB5FA-9D38-0840-BCB4-C78BE888FF72}">
      <dgm:prSet custT="1"/>
      <dgm:spPr/>
      <dgm:t>
        <a:bodyPr/>
        <a:lstStyle/>
        <a:p>
          <a:endParaRPr lang="en-US" sz="4000"/>
        </a:p>
      </dgm:t>
    </dgm:pt>
    <dgm:pt modelId="{7EE5F957-4D91-0846-8B04-FDCA07CDACAC}">
      <dgm:prSet custT="1"/>
      <dgm:spPr/>
      <dgm:t>
        <a:bodyPr/>
        <a:lstStyle/>
        <a:p>
          <a:pPr rtl="0"/>
          <a:r>
            <a:rPr lang="en-US" sz="1400"/>
            <a:t>Sequences produced that satisfy statistical randomness tests</a:t>
          </a:r>
        </a:p>
      </dgm:t>
    </dgm:pt>
    <dgm:pt modelId="{65265C0C-DC6A-C74A-B0F1-DEE37A058B57}" type="parTrans" cxnId="{BB6E5962-8C91-EE46-A4D1-65ED6FC36237}">
      <dgm:prSet/>
      <dgm:spPr/>
      <dgm:t>
        <a:bodyPr/>
        <a:lstStyle/>
        <a:p>
          <a:endParaRPr lang="en-US" sz="2000"/>
        </a:p>
      </dgm:t>
    </dgm:pt>
    <dgm:pt modelId="{C2C6DCBB-558F-8346-B653-1DECE2F3E987}" type="sibTrans" cxnId="{BB6E5962-8C91-EE46-A4D1-65ED6FC36237}">
      <dgm:prSet/>
      <dgm:spPr/>
      <dgm:t>
        <a:bodyPr/>
        <a:lstStyle/>
        <a:p>
          <a:endParaRPr lang="en-US" sz="2000"/>
        </a:p>
      </dgm:t>
    </dgm:pt>
    <dgm:pt modelId="{F81DEF6F-38F2-C44A-BA10-6D1897C73FCC}">
      <dgm:prSet custT="1"/>
      <dgm:spPr/>
      <dgm:t>
        <a:bodyPr/>
        <a:lstStyle/>
        <a:p>
          <a:pPr rtl="0"/>
          <a:r>
            <a:rPr lang="en-US" sz="1400"/>
            <a:t>Likely to be predictable</a:t>
          </a:r>
        </a:p>
      </dgm:t>
    </dgm:pt>
    <dgm:pt modelId="{00421AB7-AC3A-6A47-8E45-D9DD5CC99678}" type="parTrans" cxnId="{E9D36111-6A4B-DA4D-AC07-474B0B16039A}">
      <dgm:prSet/>
      <dgm:spPr/>
      <dgm:t>
        <a:bodyPr/>
        <a:lstStyle/>
        <a:p>
          <a:endParaRPr lang="en-US" sz="2000"/>
        </a:p>
      </dgm:t>
    </dgm:pt>
    <dgm:pt modelId="{81708670-6597-7F41-971C-7DC5E50E428B}" type="sibTrans" cxnId="{E9D36111-6A4B-DA4D-AC07-474B0B16039A}">
      <dgm:prSet/>
      <dgm:spPr/>
      <dgm:t>
        <a:bodyPr/>
        <a:lstStyle/>
        <a:p>
          <a:endParaRPr lang="en-US" sz="2000"/>
        </a:p>
      </dgm:t>
    </dgm:pt>
    <dgm:pt modelId="{33BC23FF-3231-CD47-B763-E5E8CC7F7872}">
      <dgm:prSet custT="1"/>
      <dgm:spPr/>
      <dgm:t>
        <a:bodyPr/>
        <a:lstStyle/>
        <a:p>
          <a:pPr rtl="0"/>
          <a:r>
            <a:rPr lang="en-US" sz="1800"/>
            <a:t>True random number generator (TRNG):</a:t>
          </a:r>
        </a:p>
      </dgm:t>
    </dgm:pt>
    <dgm:pt modelId="{A4F992E6-C5D1-A147-9DF5-FDE3DDA99DE5}" type="parTrans" cxnId="{2D7A6D46-3096-AD4E-9ACB-C972A68D186C}">
      <dgm:prSet/>
      <dgm:spPr/>
      <dgm:t>
        <a:bodyPr/>
        <a:lstStyle/>
        <a:p>
          <a:endParaRPr lang="en-US" sz="2000"/>
        </a:p>
      </dgm:t>
    </dgm:pt>
    <dgm:pt modelId="{B19E242C-62E6-054F-A82E-F3B5716A9894}" type="sibTrans" cxnId="{2D7A6D46-3096-AD4E-9ACB-C972A68D186C}">
      <dgm:prSet/>
      <dgm:spPr/>
      <dgm:t>
        <a:bodyPr/>
        <a:lstStyle/>
        <a:p>
          <a:endParaRPr lang="en-US" sz="2000"/>
        </a:p>
      </dgm:t>
    </dgm:pt>
    <dgm:pt modelId="{565CF116-D0A9-E74F-9057-8C932C223EFB}">
      <dgm:prSet custT="1"/>
      <dgm:spPr/>
      <dgm:t>
        <a:bodyPr/>
        <a:lstStyle/>
        <a:p>
          <a:pPr rtl="0"/>
          <a:r>
            <a:rPr lang="en-US" sz="1400"/>
            <a:t>Uses a nondeterministic source to produce randomness</a:t>
          </a:r>
        </a:p>
      </dgm:t>
    </dgm:pt>
    <dgm:pt modelId="{3E53C5B3-749E-C947-AAD4-40823B38A976}" type="parTrans" cxnId="{07282AD3-6C65-884D-869B-6FD672110E0F}">
      <dgm:prSet/>
      <dgm:spPr/>
      <dgm:t>
        <a:bodyPr/>
        <a:lstStyle/>
        <a:p>
          <a:endParaRPr lang="en-US" sz="2000"/>
        </a:p>
      </dgm:t>
    </dgm:pt>
    <dgm:pt modelId="{3DB6455D-F5BC-7540-AEA6-076A7F9DE64F}" type="sibTrans" cxnId="{07282AD3-6C65-884D-869B-6FD672110E0F}">
      <dgm:prSet/>
      <dgm:spPr/>
      <dgm:t>
        <a:bodyPr/>
        <a:lstStyle/>
        <a:p>
          <a:endParaRPr lang="en-US" sz="2000"/>
        </a:p>
      </dgm:t>
    </dgm:pt>
    <dgm:pt modelId="{BC83D6C5-3670-1E45-98DD-21623A98A437}">
      <dgm:prSet custT="1"/>
      <dgm:spPr/>
      <dgm:t>
        <a:bodyPr/>
        <a:lstStyle/>
        <a:p>
          <a:pPr rtl="0"/>
          <a:r>
            <a:rPr lang="en-US" sz="1400"/>
            <a:t>Most operate by measuring unpredictable natural processes</a:t>
          </a:r>
        </a:p>
      </dgm:t>
    </dgm:pt>
    <dgm:pt modelId="{DDED02CD-089C-624E-8D7B-BE3A294378A2}" type="parTrans" cxnId="{B8CFC080-A15F-7144-BF83-DA0CC652D0C7}">
      <dgm:prSet/>
      <dgm:spPr/>
      <dgm:t>
        <a:bodyPr/>
        <a:lstStyle/>
        <a:p>
          <a:endParaRPr lang="en-US" sz="2000"/>
        </a:p>
      </dgm:t>
    </dgm:pt>
    <dgm:pt modelId="{BAA0ED5C-A111-104C-A78D-139843C54FDC}" type="sibTrans" cxnId="{B8CFC080-A15F-7144-BF83-DA0CC652D0C7}">
      <dgm:prSet/>
      <dgm:spPr/>
      <dgm:t>
        <a:bodyPr/>
        <a:lstStyle/>
        <a:p>
          <a:endParaRPr lang="en-US" sz="2000"/>
        </a:p>
      </dgm:t>
    </dgm:pt>
    <dgm:pt modelId="{24EE12EB-7621-284B-9312-1E0B3069F7F5}">
      <dgm:prSet custT="1"/>
      <dgm:spPr/>
      <dgm:t>
        <a:bodyPr/>
        <a:lstStyle/>
        <a:p>
          <a:pPr rtl="0"/>
          <a:r>
            <a:rPr lang="en-US" sz="1400"/>
            <a:t>e.g. radiation, gas discharge, leaky capacitors</a:t>
          </a:r>
        </a:p>
      </dgm:t>
    </dgm:pt>
    <dgm:pt modelId="{18C630B3-7295-9D4A-832F-E5543B368A6E}" type="parTrans" cxnId="{DD1A035C-D163-5D49-9B35-98272D2DACB5}">
      <dgm:prSet/>
      <dgm:spPr/>
      <dgm:t>
        <a:bodyPr/>
        <a:lstStyle/>
        <a:p>
          <a:endParaRPr lang="en-US" sz="2000"/>
        </a:p>
      </dgm:t>
    </dgm:pt>
    <dgm:pt modelId="{C7FD6117-697D-0843-BC82-3466B7A3B7D0}" type="sibTrans" cxnId="{DD1A035C-D163-5D49-9B35-98272D2DACB5}">
      <dgm:prSet/>
      <dgm:spPr/>
      <dgm:t>
        <a:bodyPr/>
        <a:lstStyle/>
        <a:p>
          <a:endParaRPr lang="en-US" sz="2000"/>
        </a:p>
      </dgm:t>
    </dgm:pt>
    <dgm:pt modelId="{DEC37EB6-1940-824D-A912-FFCB9410DD55}">
      <dgm:prSet custT="1"/>
      <dgm:spPr/>
      <dgm:t>
        <a:bodyPr/>
        <a:lstStyle/>
        <a:p>
          <a:pPr rtl="0"/>
          <a:r>
            <a:rPr lang="en-US" sz="1400"/>
            <a:t>Increasingly provided on modern processors </a:t>
          </a:r>
        </a:p>
      </dgm:t>
    </dgm:pt>
    <dgm:pt modelId="{8DB70796-D4FE-194D-AD9A-0A46F0A93EF8}" type="parTrans" cxnId="{472635A1-F1B4-274E-97B7-87F0C9308E50}">
      <dgm:prSet/>
      <dgm:spPr/>
      <dgm:t>
        <a:bodyPr/>
        <a:lstStyle/>
        <a:p>
          <a:endParaRPr lang="en-US" sz="2000"/>
        </a:p>
      </dgm:t>
    </dgm:pt>
    <dgm:pt modelId="{BBD30CC9-927F-F240-BD71-C9C3B4188D4D}" type="sibTrans" cxnId="{472635A1-F1B4-274E-97B7-87F0C9308E50}">
      <dgm:prSet/>
      <dgm:spPr/>
      <dgm:t>
        <a:bodyPr/>
        <a:lstStyle/>
        <a:p>
          <a:endParaRPr lang="en-US" sz="2000"/>
        </a:p>
      </dgm:t>
    </dgm:pt>
    <dgm:pt modelId="{F4EE69F6-8A0F-9F43-A500-3285781A7208}" type="pres">
      <dgm:prSet presAssocID="{DC0578D3-EECB-9D41-8B18-B1A2D1BAF7DE}" presName="outerComposite" presStyleCnt="0">
        <dgm:presLayoutVars>
          <dgm:chMax val="5"/>
          <dgm:dir/>
          <dgm:resizeHandles val="exact"/>
        </dgm:presLayoutVars>
      </dgm:prSet>
      <dgm:spPr/>
    </dgm:pt>
    <dgm:pt modelId="{ADD57548-CE53-9143-A2FA-C7DA7D81A28F}" type="pres">
      <dgm:prSet presAssocID="{DC0578D3-EECB-9D41-8B18-B1A2D1BAF7DE}" presName="dummyMaxCanvas" presStyleCnt="0">
        <dgm:presLayoutVars/>
      </dgm:prSet>
      <dgm:spPr/>
    </dgm:pt>
    <dgm:pt modelId="{E589D54F-474E-CC4B-95C2-81DB0A19FCA3}" type="pres">
      <dgm:prSet presAssocID="{DC0578D3-EECB-9D41-8B18-B1A2D1BAF7DE}" presName="ThreeNodes_1" presStyleLbl="node1" presStyleIdx="0" presStyleCnt="3">
        <dgm:presLayoutVars>
          <dgm:bulletEnabled val="1"/>
        </dgm:presLayoutVars>
      </dgm:prSet>
      <dgm:spPr/>
    </dgm:pt>
    <dgm:pt modelId="{32E07777-A947-E842-94D1-72551D4A26BB}" type="pres">
      <dgm:prSet presAssocID="{DC0578D3-EECB-9D41-8B18-B1A2D1BAF7DE}" presName="ThreeNodes_2" presStyleLbl="node1" presStyleIdx="1" presStyleCnt="3">
        <dgm:presLayoutVars>
          <dgm:bulletEnabled val="1"/>
        </dgm:presLayoutVars>
      </dgm:prSet>
      <dgm:spPr/>
    </dgm:pt>
    <dgm:pt modelId="{39F43FAA-70B5-AD48-AF88-5D3BF488095D}" type="pres">
      <dgm:prSet presAssocID="{DC0578D3-EECB-9D41-8B18-B1A2D1BAF7DE}" presName="ThreeNodes_3" presStyleLbl="node1" presStyleIdx="2" presStyleCnt="3">
        <dgm:presLayoutVars>
          <dgm:bulletEnabled val="1"/>
        </dgm:presLayoutVars>
      </dgm:prSet>
      <dgm:spPr/>
    </dgm:pt>
    <dgm:pt modelId="{CBF80BE6-74D6-CD4B-8A65-7D0E999A8C05}" type="pres">
      <dgm:prSet presAssocID="{DC0578D3-EECB-9D41-8B18-B1A2D1BAF7DE}" presName="ThreeConn_1-2" presStyleLbl="fgAccFollowNode1" presStyleIdx="0" presStyleCnt="2">
        <dgm:presLayoutVars>
          <dgm:bulletEnabled val="1"/>
        </dgm:presLayoutVars>
      </dgm:prSet>
      <dgm:spPr/>
    </dgm:pt>
    <dgm:pt modelId="{06D43A7C-8270-7D41-8AC0-8DD98C3B5E42}" type="pres">
      <dgm:prSet presAssocID="{DC0578D3-EECB-9D41-8B18-B1A2D1BAF7DE}" presName="ThreeConn_2-3" presStyleLbl="fgAccFollowNode1" presStyleIdx="1" presStyleCnt="2">
        <dgm:presLayoutVars>
          <dgm:bulletEnabled val="1"/>
        </dgm:presLayoutVars>
      </dgm:prSet>
      <dgm:spPr/>
    </dgm:pt>
    <dgm:pt modelId="{856E869E-2D7D-BA43-B379-942126273024}" type="pres">
      <dgm:prSet presAssocID="{DC0578D3-EECB-9D41-8B18-B1A2D1BAF7DE}" presName="ThreeNodes_1_text" presStyleLbl="node1" presStyleIdx="2" presStyleCnt="3">
        <dgm:presLayoutVars>
          <dgm:bulletEnabled val="1"/>
        </dgm:presLayoutVars>
      </dgm:prSet>
      <dgm:spPr/>
    </dgm:pt>
    <dgm:pt modelId="{30D95552-F0CF-494E-8884-508FE8C87F4A}" type="pres">
      <dgm:prSet presAssocID="{DC0578D3-EECB-9D41-8B18-B1A2D1BAF7DE}" presName="ThreeNodes_2_text" presStyleLbl="node1" presStyleIdx="2" presStyleCnt="3">
        <dgm:presLayoutVars>
          <dgm:bulletEnabled val="1"/>
        </dgm:presLayoutVars>
      </dgm:prSet>
      <dgm:spPr/>
    </dgm:pt>
    <dgm:pt modelId="{6DA84B7B-94E7-4A43-A08F-D1DEFBD5DB95}" type="pres">
      <dgm:prSet presAssocID="{DC0578D3-EECB-9D41-8B18-B1A2D1BAF7DE}" presName="ThreeNodes_3_text" presStyleLbl="node1" presStyleIdx="2" presStyleCnt="3">
        <dgm:presLayoutVars>
          <dgm:bulletEnabled val="1"/>
        </dgm:presLayoutVars>
      </dgm:prSet>
      <dgm:spPr/>
    </dgm:pt>
  </dgm:ptLst>
  <dgm:cxnLst>
    <dgm:cxn modelId="{60018307-4C6F-A74E-A280-F34E75938429}" type="presOf" srcId="{214F8EC4-8CDA-9741-BA30-EF5727A8ECFA}" destId="{E589D54F-474E-CC4B-95C2-81DB0A19FCA3}" srcOrd="0" destOrd="0" presId="urn:microsoft.com/office/officeart/2005/8/layout/vProcess5"/>
    <dgm:cxn modelId="{5D994409-8587-D24A-93B9-E4272AEEA551}" srcId="{214F8EC4-8CDA-9741-BA30-EF5727A8ECFA}" destId="{DDED0464-5ACB-AD43-B27B-EC9DBB9B71B8}" srcOrd="0" destOrd="0" parTransId="{2C931028-2351-5640-B66B-216A1A391A22}" sibTransId="{CEECAD9B-E50C-B04B-844C-32EA9A833F3D}"/>
    <dgm:cxn modelId="{A67C9E10-1D03-FE44-9036-6AB4721FBA5A}" type="presOf" srcId="{BC83D6C5-3670-1E45-98DD-21623A98A437}" destId="{39F43FAA-70B5-AD48-AF88-5D3BF488095D}" srcOrd="0" destOrd="2" presId="urn:microsoft.com/office/officeart/2005/8/layout/vProcess5"/>
    <dgm:cxn modelId="{E9D36111-6A4B-DA4D-AC07-474B0B16039A}" srcId="{8257D8E6-0CC2-AD40-A9D4-FBE84D6574E6}" destId="{F81DEF6F-38F2-C44A-BA10-6D1897C73FCC}" srcOrd="1" destOrd="0" parTransId="{00421AB7-AC3A-6A47-8E45-D9DD5CC99678}" sibTransId="{81708670-6597-7F41-971C-7DC5E50E428B}"/>
    <dgm:cxn modelId="{09C13C18-66F6-7042-921E-F4C850BDD2BB}" type="presOf" srcId="{F81DEF6F-38F2-C44A-BA10-6D1897C73FCC}" destId="{32E07777-A947-E842-94D1-72551D4A26BB}" srcOrd="0" destOrd="2" presId="urn:microsoft.com/office/officeart/2005/8/layout/vProcess5"/>
    <dgm:cxn modelId="{723D3523-849B-4C4B-96E4-14F09B7EF9D3}" srcId="{DC0578D3-EECB-9D41-8B18-B1A2D1BAF7DE}" destId="{214F8EC4-8CDA-9741-BA30-EF5727A8ECFA}" srcOrd="0" destOrd="0" parTransId="{B68D71CB-39CA-AF41-A235-83694771FD26}" sibTransId="{6E3D9093-7A0E-4D43-AD06-F9DBFC391B98}"/>
    <dgm:cxn modelId="{D722752E-159E-1F41-A56A-7E17244BC5DD}" type="presOf" srcId="{24EE12EB-7621-284B-9312-1E0B3069F7F5}" destId="{6DA84B7B-94E7-4A43-A08F-D1DEFBD5DB95}" srcOrd="1" destOrd="3" presId="urn:microsoft.com/office/officeart/2005/8/layout/vProcess5"/>
    <dgm:cxn modelId="{DD1A035C-D163-5D49-9B35-98272D2DACB5}" srcId="{BC83D6C5-3670-1E45-98DD-21623A98A437}" destId="{24EE12EB-7621-284B-9312-1E0B3069F7F5}" srcOrd="0" destOrd="0" parTransId="{18C630B3-7295-9D4A-832F-E5543B368A6E}" sibTransId="{C7FD6117-697D-0843-BC82-3466B7A3B7D0}"/>
    <dgm:cxn modelId="{BB6E5962-8C91-EE46-A4D1-65ED6FC36237}" srcId="{8257D8E6-0CC2-AD40-A9D4-FBE84D6574E6}" destId="{7EE5F957-4D91-0846-8B04-FDCA07CDACAC}" srcOrd="0" destOrd="0" parTransId="{65265C0C-DC6A-C74A-B0F1-DEE37A058B57}" sibTransId="{C2C6DCBB-558F-8346-B653-1DECE2F3E987}"/>
    <dgm:cxn modelId="{A49AFC64-5089-4E42-B710-F73F4AAAE58C}" type="presOf" srcId="{33BC23FF-3231-CD47-B763-E5E8CC7F7872}" destId="{6DA84B7B-94E7-4A43-A08F-D1DEFBD5DB95}" srcOrd="1" destOrd="0" presId="urn:microsoft.com/office/officeart/2005/8/layout/vProcess5"/>
    <dgm:cxn modelId="{2D7A6D46-3096-AD4E-9ACB-C972A68D186C}" srcId="{DC0578D3-EECB-9D41-8B18-B1A2D1BAF7DE}" destId="{33BC23FF-3231-CD47-B763-E5E8CC7F7872}" srcOrd="2" destOrd="0" parTransId="{A4F992E6-C5D1-A147-9DF5-FDE3DDA99DE5}" sibTransId="{B19E242C-62E6-054F-A82E-F3B5716A9894}"/>
    <dgm:cxn modelId="{30B2D146-858E-F648-B827-01C5E7DFE1FD}" type="presOf" srcId="{1085B07B-3CE0-C848-8A4E-98D0419F406F}" destId="{06D43A7C-8270-7D41-8AC0-8DD98C3B5E42}" srcOrd="0" destOrd="0" presId="urn:microsoft.com/office/officeart/2005/8/layout/vProcess5"/>
    <dgm:cxn modelId="{5C061047-F2C3-F147-A122-69927E4668BB}" type="presOf" srcId="{7EE5F957-4D91-0846-8B04-FDCA07CDACAC}" destId="{32E07777-A947-E842-94D1-72551D4A26BB}" srcOrd="0" destOrd="1" presId="urn:microsoft.com/office/officeart/2005/8/layout/vProcess5"/>
    <dgm:cxn modelId="{BF359A56-A8F3-734E-8CA1-7EFF22535845}" type="presOf" srcId="{7EE5F957-4D91-0846-8B04-FDCA07CDACAC}" destId="{30D95552-F0CF-494E-8884-508FE8C87F4A}" srcOrd="1" destOrd="1" presId="urn:microsoft.com/office/officeart/2005/8/layout/vProcess5"/>
    <dgm:cxn modelId="{A300DC59-DCF6-9F4D-B0BC-D515CDF0D195}" type="presOf" srcId="{BC83D6C5-3670-1E45-98DD-21623A98A437}" destId="{6DA84B7B-94E7-4A43-A08F-D1DEFBD5DB95}" srcOrd="1" destOrd="2" presId="urn:microsoft.com/office/officeart/2005/8/layout/vProcess5"/>
    <dgm:cxn modelId="{B8CFC080-A15F-7144-BF83-DA0CC652D0C7}" srcId="{33BC23FF-3231-CD47-B763-E5E8CC7F7872}" destId="{BC83D6C5-3670-1E45-98DD-21623A98A437}" srcOrd="1" destOrd="0" parTransId="{DDED02CD-089C-624E-8D7B-BE3A294378A2}" sibTransId="{BAA0ED5C-A111-104C-A78D-139843C54FDC}"/>
    <dgm:cxn modelId="{930E6783-0266-EA4F-98CC-C73A39D2B799}" type="presOf" srcId="{565CF116-D0A9-E74F-9057-8C932C223EFB}" destId="{39F43FAA-70B5-AD48-AF88-5D3BF488095D}" srcOrd="0" destOrd="1" presId="urn:microsoft.com/office/officeart/2005/8/layout/vProcess5"/>
    <dgm:cxn modelId="{3E842289-3F8A-9F49-AFEE-A89DFC366206}" type="presOf" srcId="{8257D8E6-0CC2-AD40-A9D4-FBE84D6574E6}" destId="{32E07777-A947-E842-94D1-72551D4A26BB}" srcOrd="0" destOrd="0" presId="urn:microsoft.com/office/officeart/2005/8/layout/vProcess5"/>
    <dgm:cxn modelId="{C6162C8F-9050-1B4B-8D9C-863DCC539511}" type="presOf" srcId="{DEC37EB6-1940-824D-A912-FFCB9410DD55}" destId="{6DA84B7B-94E7-4A43-A08F-D1DEFBD5DB95}" srcOrd="1" destOrd="4" presId="urn:microsoft.com/office/officeart/2005/8/layout/vProcess5"/>
    <dgm:cxn modelId="{26CC4191-EEC4-814C-8541-042FB33E453D}" type="presOf" srcId="{24EE12EB-7621-284B-9312-1E0B3069F7F5}" destId="{39F43FAA-70B5-AD48-AF88-5D3BF488095D}" srcOrd="0" destOrd="3" presId="urn:microsoft.com/office/officeart/2005/8/layout/vProcess5"/>
    <dgm:cxn modelId="{472635A1-F1B4-274E-97B7-87F0C9308E50}" srcId="{33BC23FF-3231-CD47-B763-E5E8CC7F7872}" destId="{DEC37EB6-1940-824D-A912-FFCB9410DD55}" srcOrd="2" destOrd="0" parTransId="{8DB70796-D4FE-194D-AD9A-0A46F0A93EF8}" sibTransId="{BBD30CC9-927F-F240-BD71-C9C3B4188D4D}"/>
    <dgm:cxn modelId="{BE2422A2-CA23-6147-966F-2909EC07E7FC}" type="presOf" srcId="{DEC37EB6-1940-824D-A912-FFCB9410DD55}" destId="{39F43FAA-70B5-AD48-AF88-5D3BF488095D}" srcOrd="0" destOrd="4" presId="urn:microsoft.com/office/officeart/2005/8/layout/vProcess5"/>
    <dgm:cxn modelId="{50A547B2-992D-184C-949C-522106CAF778}" type="presOf" srcId="{565CF116-D0A9-E74F-9057-8C932C223EFB}" destId="{6DA84B7B-94E7-4A43-A08F-D1DEFBD5DB95}" srcOrd="1" destOrd="1" presId="urn:microsoft.com/office/officeart/2005/8/layout/vProcess5"/>
    <dgm:cxn modelId="{C4E9F5BC-F0A6-A04B-8782-7BD1BDF4B493}" type="presOf" srcId="{DC0578D3-EECB-9D41-8B18-B1A2D1BAF7DE}" destId="{F4EE69F6-8A0F-9F43-A500-3285781A7208}" srcOrd="0" destOrd="0" presId="urn:microsoft.com/office/officeart/2005/8/layout/vProcess5"/>
    <dgm:cxn modelId="{07282AD3-6C65-884D-869B-6FD672110E0F}" srcId="{33BC23FF-3231-CD47-B763-E5E8CC7F7872}" destId="{565CF116-D0A9-E74F-9057-8C932C223EFB}" srcOrd="0" destOrd="0" parTransId="{3E53C5B3-749E-C947-AAD4-40823B38A976}" sibTransId="{3DB6455D-F5BC-7540-AEA6-076A7F9DE64F}"/>
    <dgm:cxn modelId="{8894D4DE-4945-4E42-B82C-0B7A4FC563B1}" type="presOf" srcId="{DDED0464-5ACB-AD43-B27B-EC9DBB9B71B8}" destId="{E589D54F-474E-CC4B-95C2-81DB0A19FCA3}" srcOrd="0" destOrd="1" presId="urn:microsoft.com/office/officeart/2005/8/layout/vProcess5"/>
    <dgm:cxn modelId="{33BD87E1-34AC-EB47-B312-C6F223B6BC4F}" type="presOf" srcId="{214F8EC4-8CDA-9741-BA30-EF5727A8ECFA}" destId="{856E869E-2D7D-BA43-B379-942126273024}" srcOrd="1" destOrd="0" presId="urn:microsoft.com/office/officeart/2005/8/layout/vProcess5"/>
    <dgm:cxn modelId="{91A97EEB-D072-A941-827F-8A8450067804}" type="presOf" srcId="{8257D8E6-0CC2-AD40-A9D4-FBE84D6574E6}" destId="{30D95552-F0CF-494E-8884-508FE8C87F4A}" srcOrd="1" destOrd="0" presId="urn:microsoft.com/office/officeart/2005/8/layout/vProcess5"/>
    <dgm:cxn modelId="{BDB4A0ED-2857-EC47-BFBD-075F20687313}" type="presOf" srcId="{DDED0464-5ACB-AD43-B27B-EC9DBB9B71B8}" destId="{856E869E-2D7D-BA43-B379-942126273024}" srcOrd="1" destOrd="1" presId="urn:microsoft.com/office/officeart/2005/8/layout/vProcess5"/>
    <dgm:cxn modelId="{EC52EFEE-E464-4E42-8904-7C7587428FFE}" type="presOf" srcId="{6E3D9093-7A0E-4D43-AD06-F9DBFC391B98}" destId="{CBF80BE6-74D6-CD4B-8A65-7D0E999A8C05}" srcOrd="0" destOrd="0" presId="urn:microsoft.com/office/officeart/2005/8/layout/vProcess5"/>
    <dgm:cxn modelId="{A46E2CF6-C600-4640-8B02-A29FB8F51C3B}" type="presOf" srcId="{F81DEF6F-38F2-C44A-BA10-6D1897C73FCC}" destId="{30D95552-F0CF-494E-8884-508FE8C87F4A}" srcOrd="1" destOrd="2" presId="urn:microsoft.com/office/officeart/2005/8/layout/vProcess5"/>
    <dgm:cxn modelId="{34FCB5FA-9D38-0840-BCB4-C78BE888FF72}" srcId="{DC0578D3-EECB-9D41-8B18-B1A2D1BAF7DE}" destId="{8257D8E6-0CC2-AD40-A9D4-FBE84D6574E6}" srcOrd="1" destOrd="0" parTransId="{269077AB-E6EF-3D4C-BE1C-AFE0F796468A}" sibTransId="{1085B07B-3CE0-C848-8A4E-98D0419F406F}"/>
    <dgm:cxn modelId="{4090BFFD-C3C0-B54D-8B77-F94856D67890}" type="presOf" srcId="{33BC23FF-3231-CD47-B763-E5E8CC7F7872}" destId="{39F43FAA-70B5-AD48-AF88-5D3BF488095D}" srcOrd="0" destOrd="0" presId="urn:microsoft.com/office/officeart/2005/8/layout/vProcess5"/>
    <dgm:cxn modelId="{DF83DB71-9B7C-724A-A93B-74B26502F1CD}" type="presParOf" srcId="{F4EE69F6-8A0F-9F43-A500-3285781A7208}" destId="{ADD57548-CE53-9143-A2FA-C7DA7D81A28F}" srcOrd="0" destOrd="0" presId="urn:microsoft.com/office/officeart/2005/8/layout/vProcess5"/>
    <dgm:cxn modelId="{6E500289-4B4A-3540-80C1-0B59F51EE1DF}" type="presParOf" srcId="{F4EE69F6-8A0F-9F43-A500-3285781A7208}" destId="{E589D54F-474E-CC4B-95C2-81DB0A19FCA3}" srcOrd="1" destOrd="0" presId="urn:microsoft.com/office/officeart/2005/8/layout/vProcess5"/>
    <dgm:cxn modelId="{7BC0EB81-359D-9E4E-9DF5-E80DF2FEE109}" type="presParOf" srcId="{F4EE69F6-8A0F-9F43-A500-3285781A7208}" destId="{32E07777-A947-E842-94D1-72551D4A26BB}" srcOrd="2" destOrd="0" presId="urn:microsoft.com/office/officeart/2005/8/layout/vProcess5"/>
    <dgm:cxn modelId="{60CFD776-2AC9-234D-9689-20757380EEAE}" type="presParOf" srcId="{F4EE69F6-8A0F-9F43-A500-3285781A7208}" destId="{39F43FAA-70B5-AD48-AF88-5D3BF488095D}" srcOrd="3" destOrd="0" presId="urn:microsoft.com/office/officeart/2005/8/layout/vProcess5"/>
    <dgm:cxn modelId="{BE4E8750-FB75-B242-B637-9BFDC0EA426F}" type="presParOf" srcId="{F4EE69F6-8A0F-9F43-A500-3285781A7208}" destId="{CBF80BE6-74D6-CD4B-8A65-7D0E999A8C05}" srcOrd="4" destOrd="0" presId="urn:microsoft.com/office/officeart/2005/8/layout/vProcess5"/>
    <dgm:cxn modelId="{D63A3D4A-F93C-974C-98EA-9930EE9C3B7E}" type="presParOf" srcId="{F4EE69F6-8A0F-9F43-A500-3285781A7208}" destId="{06D43A7C-8270-7D41-8AC0-8DD98C3B5E42}" srcOrd="5" destOrd="0" presId="urn:microsoft.com/office/officeart/2005/8/layout/vProcess5"/>
    <dgm:cxn modelId="{79FAC846-9F8F-6046-8371-1DC08A05CAAF}" type="presParOf" srcId="{F4EE69F6-8A0F-9F43-A500-3285781A7208}" destId="{856E869E-2D7D-BA43-B379-942126273024}" srcOrd="6" destOrd="0" presId="urn:microsoft.com/office/officeart/2005/8/layout/vProcess5"/>
    <dgm:cxn modelId="{680B9131-460F-4E45-BFDD-9C4239666FC6}" type="presParOf" srcId="{F4EE69F6-8A0F-9F43-A500-3285781A7208}" destId="{30D95552-F0CF-494E-8884-508FE8C87F4A}" srcOrd="7" destOrd="0" presId="urn:microsoft.com/office/officeart/2005/8/layout/vProcess5"/>
    <dgm:cxn modelId="{2A5DBA2E-E1AA-3F46-9603-CF63BD40B42B}" type="presParOf" srcId="{F4EE69F6-8A0F-9F43-A500-3285781A7208}" destId="{6DA84B7B-94E7-4A43-A08F-D1DEFBD5DB95}"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A0C844-4653-3B4A-877A-42D10E7D552F}">
      <dsp:nvSpPr>
        <dsp:cNvPr id="0" name=""/>
        <dsp:cNvSpPr/>
      </dsp:nvSpPr>
      <dsp:spPr>
        <a:xfrm>
          <a:off x="0" y="452774"/>
          <a:ext cx="7162800" cy="11371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555913" tIns="395732" rIns="555913"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latin typeface="+mj-lt"/>
            </a:rPr>
            <a:t>Processes the input one block at a time</a:t>
          </a:r>
        </a:p>
        <a:p>
          <a:pPr marL="171450" lvl="1" indent="-171450" algn="l" defTabSz="844550">
            <a:lnSpc>
              <a:spcPct val="90000"/>
            </a:lnSpc>
            <a:spcBef>
              <a:spcPct val="0"/>
            </a:spcBef>
            <a:spcAft>
              <a:spcPct val="15000"/>
            </a:spcAft>
            <a:buChar char="•"/>
          </a:pPr>
          <a:r>
            <a:rPr lang="en-US" sz="1900" kern="1200" dirty="0">
              <a:latin typeface="+mj-lt"/>
            </a:rPr>
            <a:t>Produces an output block for each input block</a:t>
          </a:r>
        </a:p>
      </dsp:txBody>
      <dsp:txXfrm>
        <a:off x="0" y="452774"/>
        <a:ext cx="7162800" cy="1137150"/>
      </dsp:txXfrm>
    </dsp:sp>
    <dsp:sp modelId="{079F0438-4146-1C44-B03D-FC56A77BC902}">
      <dsp:nvSpPr>
        <dsp:cNvPr id="0" name=""/>
        <dsp:cNvSpPr/>
      </dsp:nvSpPr>
      <dsp:spPr>
        <a:xfrm>
          <a:off x="4648177" y="34538"/>
          <a:ext cx="2194560" cy="5608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89516" tIns="0" rIns="189516" bIns="0" numCol="1" spcCol="1270" anchor="ctr" anchorCtr="0">
          <a:noAutofit/>
        </a:bodyPr>
        <a:lstStyle/>
        <a:p>
          <a:pPr marL="0" lvl="0" indent="0" algn="l" defTabSz="88900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rPr>
            <a:t>Block Cipher</a:t>
          </a:r>
        </a:p>
      </dsp:txBody>
      <dsp:txXfrm>
        <a:off x="4675557" y="61918"/>
        <a:ext cx="2139800" cy="506120"/>
      </dsp:txXfrm>
    </dsp:sp>
    <dsp:sp modelId="{50C2B052-D272-0C4B-BC34-52ECD042C19E}">
      <dsp:nvSpPr>
        <dsp:cNvPr id="0" name=""/>
        <dsp:cNvSpPr/>
      </dsp:nvSpPr>
      <dsp:spPr>
        <a:xfrm>
          <a:off x="0" y="2092348"/>
          <a:ext cx="7162800" cy="22743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555913" tIns="395732" rIns="555913"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latin typeface="+mj-lt"/>
            </a:rPr>
            <a:t>Processes the input elements continuously (typically 1 Byte at a time)</a:t>
          </a:r>
        </a:p>
        <a:p>
          <a:pPr marL="171450" lvl="1" indent="-171450" algn="l" defTabSz="844550">
            <a:lnSpc>
              <a:spcPct val="90000"/>
            </a:lnSpc>
            <a:spcBef>
              <a:spcPct val="0"/>
            </a:spcBef>
            <a:spcAft>
              <a:spcPct val="15000"/>
            </a:spcAft>
            <a:buChar char="•"/>
          </a:pPr>
          <a:r>
            <a:rPr lang="en-US" sz="1900" kern="1200" dirty="0">
              <a:latin typeface="+mj-lt"/>
            </a:rPr>
            <a:t>Produces output one element at a time</a:t>
          </a:r>
        </a:p>
        <a:p>
          <a:pPr marL="171450" lvl="1" indent="-171450" algn="l" defTabSz="844550">
            <a:lnSpc>
              <a:spcPct val="90000"/>
            </a:lnSpc>
            <a:spcBef>
              <a:spcPct val="0"/>
            </a:spcBef>
            <a:spcAft>
              <a:spcPct val="15000"/>
            </a:spcAft>
            <a:buChar char="•"/>
          </a:pPr>
          <a:r>
            <a:rPr lang="en-US" sz="1900" kern="1200" dirty="0">
              <a:latin typeface="+mj-lt"/>
            </a:rPr>
            <a:t>Faster </a:t>
          </a:r>
          <a:r>
            <a:rPr lang="en-US" altLang="zh-CN" sz="1900" kern="1200" dirty="0">
              <a:latin typeface="+mj-lt"/>
            </a:rPr>
            <a:t>than block ciphers</a:t>
          </a:r>
          <a:endParaRPr lang="en-US" sz="1900" kern="1200" dirty="0">
            <a:latin typeface="+mj-lt"/>
          </a:endParaRPr>
        </a:p>
        <a:p>
          <a:pPr marL="171450" lvl="1" indent="-171450" algn="l" defTabSz="844550">
            <a:lnSpc>
              <a:spcPct val="90000"/>
            </a:lnSpc>
            <a:spcBef>
              <a:spcPct val="0"/>
            </a:spcBef>
            <a:spcAft>
              <a:spcPct val="15000"/>
            </a:spcAft>
            <a:buChar char="•"/>
          </a:pPr>
          <a:r>
            <a:rPr lang="en-US" sz="1900" kern="1200" dirty="0">
              <a:latin typeface="+mj-lt"/>
            </a:rPr>
            <a:t>Pseudorandom stream is one that is unpredictable without knowledge of the input key</a:t>
          </a:r>
        </a:p>
      </dsp:txBody>
      <dsp:txXfrm>
        <a:off x="0" y="2092348"/>
        <a:ext cx="7162800" cy="2274300"/>
      </dsp:txXfrm>
    </dsp:sp>
    <dsp:sp modelId="{C08EB4B2-2F49-7346-B3F8-4571FBD25FDB}">
      <dsp:nvSpPr>
        <dsp:cNvPr id="0" name=""/>
        <dsp:cNvSpPr/>
      </dsp:nvSpPr>
      <dsp:spPr>
        <a:xfrm>
          <a:off x="381000" y="1879202"/>
          <a:ext cx="2453681" cy="5608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89516" tIns="0" rIns="189516" bIns="0" numCol="1" spcCol="1270" anchor="ctr" anchorCtr="0">
          <a:noAutofit/>
        </a:bodyPr>
        <a:lstStyle/>
        <a:p>
          <a:pPr marL="0" lvl="0" indent="0" algn="l" defTabSz="88900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rPr>
            <a:t>Stream Cipher</a:t>
          </a:r>
        </a:p>
      </dsp:txBody>
      <dsp:txXfrm>
        <a:off x="408380" y="1906582"/>
        <a:ext cx="2398921"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E2DD38-065C-4B4B-9D04-50857136CFF3}">
      <dsp:nvSpPr>
        <dsp:cNvPr id="0" name=""/>
        <dsp:cNvSpPr/>
      </dsp:nvSpPr>
      <dsp:spPr>
        <a:xfrm>
          <a:off x="381011" y="-182409"/>
          <a:ext cx="1901158" cy="1863223"/>
        </a:xfrm>
        <a:prstGeom prst="upArrow">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48FAAA8E-A08D-6146-8B57-457EADABE666}">
      <dsp:nvSpPr>
        <dsp:cNvPr id="0" name=""/>
        <dsp:cNvSpPr/>
      </dsp:nvSpPr>
      <dsp:spPr>
        <a:xfrm>
          <a:off x="2733732" y="246885"/>
          <a:ext cx="5570268" cy="1793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0" rIns="170688" bIns="170688" numCol="1" spcCol="1270" anchor="ctr" anchorCtr="0">
          <a:noAutofit/>
        </a:bodyPr>
        <a:lstStyle/>
        <a:p>
          <a:pPr marL="342900" lvl="0" indent="-342900" algn="l" defTabSz="914400" rtl="0" eaLnBrk="1" latinLnBrk="0" hangingPunct="1">
            <a:lnSpc>
              <a:spcPct val="90000"/>
            </a:lnSpc>
            <a:spcBef>
              <a:spcPct val="0"/>
            </a:spcBef>
            <a:spcAft>
              <a:spcPct val="35000"/>
            </a:spcAft>
            <a:buClr>
              <a:schemeClr val="accent6">
                <a:lumMod val="60000"/>
                <a:lumOff val="40000"/>
              </a:schemeClr>
            </a:buClr>
            <a:buSzPct val="125000"/>
            <a:buFont typeface="Arial"/>
            <a:buNone/>
            <a:defRPr/>
          </a:pPr>
          <a:r>
            <a:rPr lang="en-US" sz="2400" b="0" kern="1200" dirty="0">
              <a:latin typeface="+mj-lt"/>
              <a:ea typeface="+mn-ea"/>
              <a:cs typeface="+mn-cs"/>
            </a:rPr>
            <a:t>DES Uses 64 bit plaintext block and 56 bit key to produce a 64 bit </a:t>
          </a:r>
          <a:r>
            <a:rPr lang="en-US" sz="2400" b="0" kern="1200" dirty="0" err="1">
              <a:latin typeface="+mj-lt"/>
              <a:ea typeface="+mn-ea"/>
              <a:cs typeface="+mn-cs"/>
            </a:rPr>
            <a:t>ciphertext</a:t>
          </a:r>
          <a:r>
            <a:rPr lang="en-US" sz="2400" b="0" kern="1200" dirty="0">
              <a:latin typeface="+mj-lt"/>
              <a:ea typeface="+mn-ea"/>
              <a:cs typeface="+mn-cs"/>
            </a:rPr>
            <a:t> block</a:t>
          </a:r>
        </a:p>
      </dsp:txBody>
      <dsp:txXfrm>
        <a:off x="2733732" y="246885"/>
        <a:ext cx="5570268" cy="1793754"/>
      </dsp:txXfrm>
    </dsp:sp>
    <dsp:sp modelId="{C528ED87-2622-5445-A524-3B42DFF6F4F9}">
      <dsp:nvSpPr>
        <dsp:cNvPr id="0" name=""/>
        <dsp:cNvSpPr/>
      </dsp:nvSpPr>
      <dsp:spPr>
        <a:xfrm>
          <a:off x="975754" y="2452147"/>
          <a:ext cx="1940545" cy="1745231"/>
        </a:xfrm>
        <a:prstGeom prst="downArrow">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F451FD7-07C1-D24E-88AE-8EE98D36D6A8}">
      <dsp:nvSpPr>
        <dsp:cNvPr id="0" name=""/>
        <dsp:cNvSpPr/>
      </dsp:nvSpPr>
      <dsp:spPr>
        <a:xfrm>
          <a:off x="2818647" y="1514116"/>
          <a:ext cx="5307384" cy="3621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0" rIns="170688" bIns="170688" numCol="1" spcCol="1270" anchor="ctr" anchorCtr="0">
          <a:noAutofit/>
        </a:bodyPr>
        <a:lstStyle/>
        <a:p>
          <a:pPr marL="342900" lvl="0" indent="-342900" algn="l" defTabSz="914400" rtl="0" eaLnBrk="1" latinLnBrk="0" hangingPunct="1">
            <a:lnSpc>
              <a:spcPct val="90000"/>
            </a:lnSpc>
            <a:spcBef>
              <a:spcPct val="0"/>
            </a:spcBef>
            <a:spcAft>
              <a:spcPct val="35000"/>
            </a:spcAft>
            <a:buClr>
              <a:schemeClr val="accent6">
                <a:lumMod val="60000"/>
                <a:lumOff val="40000"/>
              </a:schemeClr>
            </a:buClr>
            <a:buSzPct val="125000"/>
            <a:buFont typeface="Arial"/>
            <a:buNone/>
            <a:defRPr/>
          </a:pPr>
          <a:r>
            <a:rPr lang="en-US" sz="2400" b="0" kern="1200" dirty="0">
              <a:latin typeface="+mj-lt"/>
              <a:ea typeface="+mn-ea"/>
              <a:cs typeface="+mn-cs"/>
            </a:rPr>
            <a:t> </a:t>
          </a:r>
          <a:r>
            <a:rPr lang="en-US" altLang="zh-CN" sz="2400" b="0" kern="1200" dirty="0">
              <a:latin typeface="+mj-lt"/>
              <a:ea typeface="+mn-ea"/>
              <a:cs typeface="+mn-cs"/>
            </a:rPr>
            <a:t>Not s</a:t>
          </a:r>
          <a:r>
            <a:rPr lang="en-US" sz="2400" b="0" kern="1200" dirty="0">
              <a:latin typeface="+mj-lt"/>
              <a:ea typeface="+mn-ea"/>
              <a:cs typeface="+mn-cs"/>
            </a:rPr>
            <a:t>trong enough:</a:t>
          </a:r>
        </a:p>
        <a:p>
          <a:pPr marL="463550" lvl="1" indent="-68263" algn="l" defTabSz="800100" rtl="0">
            <a:lnSpc>
              <a:spcPct val="90000"/>
            </a:lnSpc>
            <a:spcBef>
              <a:spcPct val="0"/>
            </a:spcBef>
            <a:spcAft>
              <a:spcPts val="1032"/>
            </a:spcAft>
            <a:buNone/>
          </a:pPr>
          <a:r>
            <a:rPr lang="en-US" sz="1800" b="0" kern="1200" dirty="0">
              <a:effectLst>
                <a:outerShdw blurRad="38100" dist="38100" dir="2700000" algn="tl">
                  <a:srgbClr val="000000">
                    <a:alpha val="43137"/>
                  </a:srgbClr>
                </a:outerShdw>
              </a:effectLst>
              <a:latin typeface="+mj-lt"/>
            </a:rPr>
            <a:t> </a:t>
          </a:r>
          <a:r>
            <a:rPr lang="en-US" sz="2000" b="0" kern="1200" dirty="0">
              <a:effectLst>
                <a:outerShdw blurRad="38100" dist="38100" dir="2700000" algn="tl">
                  <a:srgbClr val="000000">
                    <a:alpha val="43137"/>
                  </a:srgbClr>
                </a:outerShdw>
              </a:effectLst>
              <a:latin typeface="+mj-lt"/>
            </a:rPr>
            <a:t>Use of 56-bit key</a:t>
          </a:r>
        </a:p>
        <a:p>
          <a:pPr marL="806450" lvl="1" indent="-120650" algn="l" defTabSz="622300" rtl="0">
            <a:lnSpc>
              <a:spcPct val="90000"/>
            </a:lnSpc>
            <a:spcBef>
              <a:spcPct val="0"/>
            </a:spcBef>
            <a:spcAft>
              <a:spcPts val="888"/>
            </a:spcAft>
            <a:buNone/>
          </a:pPr>
          <a:r>
            <a:rPr lang="en-US" altLang="zh-CN" sz="1800" b="0" kern="1200" dirty="0">
              <a:effectLst>
                <a:outerShdw blurRad="38100" dist="38100" dir="2700000" algn="tl">
                  <a:srgbClr val="000000">
                    <a:alpha val="43137"/>
                  </a:srgbClr>
                </a:outerShdw>
              </a:effectLst>
              <a:latin typeface="+mj-lt"/>
            </a:rPr>
            <a:t> there are 2</a:t>
          </a:r>
          <a:r>
            <a:rPr lang="en-US" altLang="zh-CN" sz="1800" b="0" kern="1200" baseline="30000" dirty="0">
              <a:effectLst>
                <a:outerShdw blurRad="38100" dist="38100" dir="2700000" algn="tl">
                  <a:srgbClr val="000000">
                    <a:alpha val="43137"/>
                  </a:srgbClr>
                </a:outerShdw>
              </a:effectLst>
              <a:latin typeface="+mj-lt"/>
            </a:rPr>
            <a:t>56</a:t>
          </a:r>
          <a:r>
            <a:rPr lang="en-US" altLang="zh-CN" sz="1800" b="0" kern="1200" dirty="0">
              <a:effectLst>
                <a:outerShdw blurRad="38100" dist="38100" dir="2700000" algn="tl">
                  <a:srgbClr val="000000">
                    <a:alpha val="43137"/>
                  </a:srgbClr>
                </a:outerShdw>
              </a:effectLst>
              <a:latin typeface="+mj-lt"/>
            </a:rPr>
            <a:t> possible keys, which is approximately 7.2x10</a:t>
          </a:r>
          <a:r>
            <a:rPr lang="en-US" altLang="zh-CN" sz="1800" b="0" kern="1200" baseline="30000" dirty="0">
              <a:effectLst>
                <a:outerShdw blurRad="38100" dist="38100" dir="2700000" algn="tl">
                  <a:srgbClr val="000000">
                    <a:alpha val="43137"/>
                  </a:srgbClr>
                </a:outerShdw>
              </a:effectLst>
              <a:latin typeface="+mj-lt"/>
            </a:rPr>
            <a:t>16</a:t>
          </a:r>
          <a:r>
            <a:rPr lang="en-US" altLang="zh-CN" sz="1800" b="0" kern="1200" dirty="0">
              <a:effectLst>
                <a:outerShdw blurRad="38100" dist="38100" dir="2700000" algn="tl">
                  <a:srgbClr val="000000">
                    <a:alpha val="43137"/>
                  </a:srgbClr>
                </a:outerShdw>
              </a:effectLst>
              <a:latin typeface="+mj-lt"/>
            </a:rPr>
            <a:t> keys. </a:t>
          </a:r>
          <a:endParaRPr lang="en-US" sz="1800" b="0" kern="1200" dirty="0">
            <a:effectLst>
              <a:outerShdw blurRad="38100" dist="38100" dir="2700000" algn="tl">
                <a:srgbClr val="000000">
                  <a:alpha val="43137"/>
                </a:srgbClr>
              </a:outerShdw>
            </a:effectLst>
            <a:latin typeface="+mj-lt"/>
          </a:endParaRPr>
        </a:p>
        <a:p>
          <a:pPr marL="806450" lvl="1" indent="-120650" algn="l" defTabSz="622300" rtl="0">
            <a:lnSpc>
              <a:spcPct val="90000"/>
            </a:lnSpc>
            <a:spcBef>
              <a:spcPct val="0"/>
            </a:spcBef>
            <a:spcAft>
              <a:spcPts val="888"/>
            </a:spcAft>
            <a:buNone/>
          </a:pPr>
          <a:r>
            <a:rPr lang="en-US" sz="1800" b="0" kern="1200" dirty="0">
              <a:effectLst>
                <a:outerShdw blurRad="38100" dist="38100" dir="2700000" algn="tl">
                  <a:srgbClr val="000000">
                    <a:alpha val="43137"/>
                  </a:srgbClr>
                </a:outerShdw>
              </a:effectLst>
              <a:latin typeface="+mj-lt"/>
            </a:rPr>
            <a:t>Electronic Frontier Foundation (EFF) announced  in July 1998 that it had broken a DES encryption</a:t>
          </a:r>
        </a:p>
        <a:p>
          <a:pPr marL="806450" lvl="1" indent="-120650" algn="l" defTabSz="622300" rtl="0">
            <a:lnSpc>
              <a:spcPct val="90000"/>
            </a:lnSpc>
            <a:spcBef>
              <a:spcPct val="0"/>
            </a:spcBef>
            <a:spcAft>
              <a:spcPts val="888"/>
            </a:spcAft>
            <a:buNone/>
          </a:pPr>
          <a:r>
            <a:rPr lang="en-US" sz="1800" b="0" kern="1200" dirty="0">
              <a:effectLst>
                <a:outerShdw blurRad="38100" dist="38100" dir="2700000" algn="tl">
                  <a:srgbClr val="000000">
                    <a:alpha val="43137"/>
                  </a:srgbClr>
                </a:outerShdw>
              </a:effectLst>
              <a:latin typeface="+mj-lt"/>
            </a:rPr>
            <a:t>Should no longer be used in production systems</a:t>
          </a:r>
        </a:p>
        <a:p>
          <a:pPr marL="806450" lvl="1" indent="-120650" algn="l" defTabSz="622300" rtl="0">
            <a:lnSpc>
              <a:spcPct val="90000"/>
            </a:lnSpc>
            <a:spcBef>
              <a:spcPct val="0"/>
            </a:spcBef>
            <a:spcAft>
              <a:spcPts val="888"/>
            </a:spcAft>
            <a:buNone/>
          </a:pPr>
          <a:endParaRPr lang="en-US" sz="1600" b="0" kern="1200" dirty="0">
            <a:effectLst>
              <a:outerShdw blurRad="38100" dist="38100" dir="2700000" algn="tl">
                <a:srgbClr val="000000">
                  <a:alpha val="43137"/>
                </a:srgbClr>
              </a:outerShdw>
            </a:effectLst>
            <a:latin typeface="+mj-lt"/>
          </a:endParaRPr>
        </a:p>
      </dsp:txBody>
      <dsp:txXfrm>
        <a:off x="2818647" y="1514116"/>
        <a:ext cx="5307384" cy="36212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1D7F12-172F-E746-B25A-8095484E1922}">
      <dsp:nvSpPr>
        <dsp:cNvPr id="0" name=""/>
        <dsp:cNvSpPr/>
      </dsp:nvSpPr>
      <dsp:spPr>
        <a:xfrm>
          <a:off x="1004" y="0"/>
          <a:ext cx="2611933" cy="4648200"/>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effectLst/>
            </a:rPr>
            <a:t>Needed a replacement for 3DES</a:t>
          </a:r>
          <a:endParaRPr lang="en-US" sz="2400" kern="1200" dirty="0">
            <a:effectLst/>
          </a:endParaRPr>
        </a:p>
      </dsp:txBody>
      <dsp:txXfrm>
        <a:off x="1004" y="0"/>
        <a:ext cx="2611933" cy="1394460"/>
      </dsp:txXfrm>
    </dsp:sp>
    <dsp:sp modelId="{8BCCC83A-2845-2C41-8726-C6420FB0B836}">
      <dsp:nvSpPr>
        <dsp:cNvPr id="0" name=""/>
        <dsp:cNvSpPr/>
      </dsp:nvSpPr>
      <dsp:spPr>
        <a:xfrm>
          <a:off x="262197" y="1394460"/>
          <a:ext cx="2089546" cy="3021330"/>
        </a:xfrm>
        <a:prstGeom prst="roundRect">
          <a:avLst>
            <a:gd name="adj" fmla="val 10000"/>
          </a:avLst>
        </a:prstGeom>
        <a:solidFill>
          <a:srgbClr val="FF66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rtl="0">
            <a:lnSpc>
              <a:spcPct val="90000"/>
            </a:lnSpc>
            <a:spcBef>
              <a:spcPct val="0"/>
            </a:spcBef>
            <a:spcAft>
              <a:spcPct val="35000"/>
            </a:spcAft>
            <a:buNone/>
          </a:pPr>
          <a:r>
            <a:rPr lang="en-US" sz="1800" b="1" kern="1200" dirty="0">
              <a:effectLst>
                <a:outerShdw blurRad="38100" dist="38100" dir="2700000" algn="tl">
                  <a:srgbClr val="000000">
                    <a:alpha val="43137"/>
                  </a:srgbClr>
                </a:outerShdw>
              </a:effectLst>
              <a:latin typeface="+mj-lt"/>
            </a:rPr>
            <a:t>3DES was not reasonable for long term use due to performance and block size</a:t>
          </a:r>
        </a:p>
      </dsp:txBody>
      <dsp:txXfrm>
        <a:off x="323398" y="1455661"/>
        <a:ext cx="1967144" cy="2898928"/>
      </dsp:txXfrm>
    </dsp:sp>
    <dsp:sp modelId="{3D24085E-7D27-8342-B893-64784A838C69}">
      <dsp:nvSpPr>
        <dsp:cNvPr id="0" name=""/>
        <dsp:cNvSpPr/>
      </dsp:nvSpPr>
      <dsp:spPr>
        <a:xfrm>
          <a:off x="2808833" y="0"/>
          <a:ext cx="2611933" cy="4648200"/>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t>NIST called for proposals for a new AES in 1997</a:t>
          </a:r>
          <a:endParaRPr lang="en-US" sz="2400" kern="1200" dirty="0"/>
        </a:p>
      </dsp:txBody>
      <dsp:txXfrm>
        <a:off x="2808833" y="0"/>
        <a:ext cx="2611933" cy="1394460"/>
      </dsp:txXfrm>
    </dsp:sp>
    <dsp:sp modelId="{2F7DD57D-E033-D345-BE20-DA5ED5C15AE0}">
      <dsp:nvSpPr>
        <dsp:cNvPr id="0" name=""/>
        <dsp:cNvSpPr/>
      </dsp:nvSpPr>
      <dsp:spPr>
        <a:xfrm>
          <a:off x="3070026" y="1394857"/>
          <a:ext cx="2089546" cy="913185"/>
        </a:xfrm>
        <a:prstGeom prst="roundRect">
          <a:avLst>
            <a:gd name="adj" fmla="val 10000"/>
          </a:avLst>
        </a:prstGeom>
        <a:solidFill>
          <a:srgbClr val="FF66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dirty="0">
              <a:effectLst>
                <a:outerShdw blurRad="38100" dist="38100" dir="2700000" algn="tl">
                  <a:srgbClr val="000000">
                    <a:alpha val="43137"/>
                  </a:srgbClr>
                </a:outerShdw>
              </a:effectLst>
              <a:latin typeface="+mj-lt"/>
            </a:rPr>
            <a:t>Should have a security strength equal to or better than 3DES</a:t>
          </a:r>
          <a:endParaRPr lang="en-US" sz="1400" kern="1200" dirty="0">
            <a:effectLst>
              <a:outerShdw blurRad="38100" dist="38100" dir="2700000" algn="tl">
                <a:srgbClr val="000000">
                  <a:alpha val="43137"/>
                </a:srgbClr>
              </a:outerShdw>
            </a:effectLst>
            <a:latin typeface="+mj-lt"/>
          </a:endParaRPr>
        </a:p>
      </dsp:txBody>
      <dsp:txXfrm>
        <a:off x="3096772" y="1421603"/>
        <a:ext cx="2036054" cy="859693"/>
      </dsp:txXfrm>
    </dsp:sp>
    <dsp:sp modelId="{32502699-8027-A547-B5B5-7795C0A9D368}">
      <dsp:nvSpPr>
        <dsp:cNvPr id="0" name=""/>
        <dsp:cNvSpPr/>
      </dsp:nvSpPr>
      <dsp:spPr>
        <a:xfrm>
          <a:off x="3070026" y="2448532"/>
          <a:ext cx="2089546" cy="913185"/>
        </a:xfrm>
        <a:prstGeom prst="roundRect">
          <a:avLst>
            <a:gd name="adj" fmla="val 10000"/>
          </a:avLst>
        </a:prstGeom>
        <a:solidFill>
          <a:srgbClr val="FF66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dirty="0">
              <a:effectLst>
                <a:outerShdw blurRad="38100" dist="38100" dir="2700000" algn="tl">
                  <a:srgbClr val="000000">
                    <a:alpha val="43137"/>
                  </a:srgbClr>
                </a:outerShdw>
              </a:effectLst>
              <a:latin typeface="+mj-lt"/>
            </a:rPr>
            <a:t>Significantly improved efficiency</a:t>
          </a:r>
          <a:endParaRPr lang="en-US" sz="1400" kern="1200" dirty="0">
            <a:effectLst>
              <a:outerShdw blurRad="38100" dist="38100" dir="2700000" algn="tl">
                <a:srgbClr val="000000">
                  <a:alpha val="43137"/>
                </a:srgbClr>
              </a:outerShdw>
            </a:effectLst>
            <a:latin typeface="+mj-lt"/>
          </a:endParaRPr>
        </a:p>
      </dsp:txBody>
      <dsp:txXfrm>
        <a:off x="3096772" y="2475278"/>
        <a:ext cx="2036054" cy="859693"/>
      </dsp:txXfrm>
    </dsp:sp>
    <dsp:sp modelId="{0F5088D2-59EA-5548-80E2-3309C25C7018}">
      <dsp:nvSpPr>
        <dsp:cNvPr id="0" name=""/>
        <dsp:cNvSpPr/>
      </dsp:nvSpPr>
      <dsp:spPr>
        <a:xfrm>
          <a:off x="3070026" y="3502207"/>
          <a:ext cx="2089546" cy="913185"/>
        </a:xfrm>
        <a:prstGeom prst="roundRect">
          <a:avLst>
            <a:gd name="adj" fmla="val 10000"/>
          </a:avLst>
        </a:prstGeom>
        <a:solidFill>
          <a:srgbClr val="FF66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dirty="0">
              <a:effectLst>
                <a:outerShdw blurRad="38100" dist="38100" dir="2700000" algn="tl">
                  <a:srgbClr val="000000">
                    <a:alpha val="43137"/>
                  </a:srgbClr>
                </a:outerShdw>
              </a:effectLst>
              <a:latin typeface="+mj-lt"/>
            </a:rPr>
            <a:t>Symmetric block cipher with 128-bit block size and 128/192/256-bit keys</a:t>
          </a:r>
          <a:endParaRPr lang="en-US" sz="1400" kern="1200" dirty="0">
            <a:effectLst>
              <a:outerShdw blurRad="38100" dist="38100" dir="2700000" algn="tl">
                <a:srgbClr val="000000">
                  <a:alpha val="43137"/>
                </a:srgbClr>
              </a:outerShdw>
            </a:effectLst>
            <a:latin typeface="+mj-lt"/>
          </a:endParaRPr>
        </a:p>
      </dsp:txBody>
      <dsp:txXfrm>
        <a:off x="3096772" y="3528953"/>
        <a:ext cx="2036054" cy="859693"/>
      </dsp:txXfrm>
    </dsp:sp>
    <dsp:sp modelId="{18147555-F082-0E40-924F-5E712089BBAA}">
      <dsp:nvSpPr>
        <dsp:cNvPr id="0" name=""/>
        <dsp:cNvSpPr/>
      </dsp:nvSpPr>
      <dsp:spPr>
        <a:xfrm>
          <a:off x="5616661" y="0"/>
          <a:ext cx="2611933" cy="4648200"/>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t>Selected </a:t>
          </a:r>
          <a:r>
            <a:rPr lang="en-US" sz="2400" b="1" kern="1200" dirty="0" err="1"/>
            <a:t>Rijndael</a:t>
          </a:r>
          <a:r>
            <a:rPr lang="en-US" sz="2400" b="1" kern="1200" dirty="0"/>
            <a:t> in November 2001</a:t>
          </a:r>
          <a:endParaRPr lang="en-US" sz="2400" kern="1200" dirty="0"/>
        </a:p>
      </dsp:txBody>
      <dsp:txXfrm>
        <a:off x="5616661" y="0"/>
        <a:ext cx="2611933" cy="1394460"/>
      </dsp:txXfrm>
    </dsp:sp>
    <dsp:sp modelId="{576361A2-9C21-E94B-A1A3-52D5EC9C8EEE}">
      <dsp:nvSpPr>
        <dsp:cNvPr id="0" name=""/>
        <dsp:cNvSpPr/>
      </dsp:nvSpPr>
      <dsp:spPr>
        <a:xfrm>
          <a:off x="5877855" y="1394460"/>
          <a:ext cx="2089546" cy="3021330"/>
        </a:xfrm>
        <a:prstGeom prst="roundRect">
          <a:avLst>
            <a:gd name="adj" fmla="val 10000"/>
          </a:avLst>
        </a:prstGeom>
        <a:solidFill>
          <a:srgbClr val="FF66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rtl="0">
            <a:lnSpc>
              <a:spcPct val="90000"/>
            </a:lnSpc>
            <a:spcBef>
              <a:spcPct val="0"/>
            </a:spcBef>
            <a:spcAft>
              <a:spcPct val="35000"/>
            </a:spcAft>
            <a:buNone/>
          </a:pPr>
          <a:r>
            <a:rPr lang="en-US" sz="1800" b="1" kern="1200" dirty="0">
              <a:effectLst>
                <a:outerShdw blurRad="38100" dist="38100" dir="2700000" algn="tl">
                  <a:srgbClr val="000000">
                    <a:alpha val="43137"/>
                  </a:srgbClr>
                </a:outerShdw>
              </a:effectLst>
              <a:latin typeface="+mj-lt"/>
            </a:rPr>
            <a:t>Published as </a:t>
          </a:r>
        </a:p>
        <a:p>
          <a:pPr marL="0" lvl="0" indent="0" algn="ctr" defTabSz="800100" rtl="0">
            <a:lnSpc>
              <a:spcPct val="90000"/>
            </a:lnSpc>
            <a:spcBef>
              <a:spcPct val="0"/>
            </a:spcBef>
            <a:spcAft>
              <a:spcPct val="35000"/>
            </a:spcAft>
            <a:buNone/>
          </a:pPr>
          <a:r>
            <a:rPr lang="en-US" sz="1800" b="1" kern="1200" dirty="0">
              <a:effectLst>
                <a:outerShdw blurRad="38100" dist="38100" dir="2700000" algn="tl">
                  <a:srgbClr val="000000">
                    <a:alpha val="43137"/>
                  </a:srgbClr>
                </a:outerShdw>
              </a:effectLst>
              <a:latin typeface="+mj-lt"/>
            </a:rPr>
            <a:t>FIPS 197</a:t>
          </a:r>
        </a:p>
      </dsp:txBody>
      <dsp:txXfrm>
        <a:off x="5939056" y="1455661"/>
        <a:ext cx="1967144" cy="28989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3F313E-08D7-C74C-B243-12C7B35D646B}">
      <dsp:nvSpPr>
        <dsp:cNvPr id="0" name=""/>
        <dsp:cNvSpPr/>
      </dsp:nvSpPr>
      <dsp:spPr>
        <a:xfrm rot="16200000">
          <a:off x="-956010" y="957014"/>
          <a:ext cx="4525963" cy="2611933"/>
        </a:xfrm>
        <a:prstGeom prst="flowChartManualOperati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12700" cmpd="sng">
          <a:solidFill>
            <a:schemeClr val="accent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0" rIns="133350" bIns="0" numCol="1" spcCol="1270" anchor="ctr" anchorCtr="0">
          <a:noAutofit/>
        </a:bodyPr>
        <a:lstStyle/>
        <a:p>
          <a:pPr marL="0" lvl="0" indent="0" algn="ctr" defTabSz="933450" rtl="0">
            <a:lnSpc>
              <a:spcPct val="90000"/>
            </a:lnSpc>
            <a:spcBef>
              <a:spcPct val="0"/>
            </a:spcBef>
            <a:spcAft>
              <a:spcPct val="35000"/>
            </a:spcAft>
            <a:buNone/>
          </a:pPr>
          <a:r>
            <a:rPr lang="en-US" sz="2100" b="1" kern="1200" dirty="0">
              <a:solidFill>
                <a:schemeClr val="tx1"/>
              </a:solidFill>
              <a:effectLst>
                <a:outerShdw blurRad="38100" dist="38100" dir="2700000" algn="tl">
                  <a:srgbClr val="000000">
                    <a:alpha val="43137"/>
                  </a:srgbClr>
                </a:outerShdw>
              </a:effectLst>
            </a:rPr>
            <a:t>Publicly proposed by </a:t>
          </a:r>
          <a:r>
            <a:rPr lang="en-US" sz="2100" b="1" kern="1200" dirty="0" err="1">
              <a:solidFill>
                <a:schemeClr val="tx1"/>
              </a:solidFill>
              <a:effectLst>
                <a:outerShdw blurRad="38100" dist="38100" dir="2700000" algn="tl">
                  <a:srgbClr val="000000">
                    <a:alpha val="43137"/>
                  </a:srgbClr>
                </a:outerShdw>
              </a:effectLst>
            </a:rPr>
            <a:t>Diffie</a:t>
          </a:r>
          <a:r>
            <a:rPr lang="en-US" sz="2100" b="1" kern="1200" dirty="0">
              <a:solidFill>
                <a:schemeClr val="tx1"/>
              </a:solidFill>
              <a:effectLst>
                <a:outerShdw blurRad="38100" dist="38100" dir="2700000" algn="tl">
                  <a:srgbClr val="000000">
                    <a:alpha val="43137"/>
                  </a:srgbClr>
                </a:outerShdw>
              </a:effectLst>
            </a:rPr>
            <a:t> and Hellman in 1976</a:t>
          </a:r>
        </a:p>
      </dsp:txBody>
      <dsp:txXfrm rot="5400000">
        <a:off x="1005" y="905192"/>
        <a:ext cx="2611933" cy="2715577"/>
      </dsp:txXfrm>
    </dsp:sp>
    <dsp:sp modelId="{9A5CAF2A-FD04-7B45-BE71-389250042074}">
      <dsp:nvSpPr>
        <dsp:cNvPr id="0" name=""/>
        <dsp:cNvSpPr/>
      </dsp:nvSpPr>
      <dsp:spPr>
        <a:xfrm rot="16200000">
          <a:off x="1851818" y="957014"/>
          <a:ext cx="4525963" cy="2611933"/>
        </a:xfrm>
        <a:prstGeom prst="flowChartManualOperati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12700">
          <a:solidFill>
            <a:schemeClr val="accent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0" rIns="133350" bIns="0" numCol="1" spcCol="1270" anchor="ctr" anchorCtr="0">
          <a:noAutofit/>
        </a:bodyPr>
        <a:lstStyle/>
        <a:p>
          <a:pPr marL="0" lvl="0" indent="0" algn="ctr" defTabSz="933450" rtl="0">
            <a:lnSpc>
              <a:spcPct val="90000"/>
            </a:lnSpc>
            <a:spcBef>
              <a:spcPct val="0"/>
            </a:spcBef>
            <a:spcAft>
              <a:spcPct val="35000"/>
            </a:spcAft>
            <a:buNone/>
          </a:pPr>
          <a:r>
            <a:rPr lang="en-US" sz="2100" b="1" kern="1200" dirty="0">
              <a:solidFill>
                <a:srgbClr val="FFFFFF"/>
              </a:solidFill>
              <a:effectLst>
                <a:outerShdw blurRad="38100" dist="38100" dir="2700000" algn="tl">
                  <a:srgbClr val="000000">
                    <a:alpha val="43137"/>
                  </a:srgbClr>
                </a:outerShdw>
              </a:effectLst>
            </a:rPr>
            <a:t>Based on modular arithmetic functions</a:t>
          </a:r>
        </a:p>
      </dsp:txBody>
      <dsp:txXfrm rot="5400000">
        <a:off x="2808833" y="905192"/>
        <a:ext cx="2611933" cy="2715577"/>
      </dsp:txXfrm>
    </dsp:sp>
    <dsp:sp modelId="{A961D2C1-B6A0-5D42-B626-37C7B94374F3}">
      <dsp:nvSpPr>
        <dsp:cNvPr id="0" name=""/>
        <dsp:cNvSpPr/>
      </dsp:nvSpPr>
      <dsp:spPr>
        <a:xfrm rot="16200000">
          <a:off x="4659647" y="957014"/>
          <a:ext cx="4525963" cy="2611933"/>
        </a:xfrm>
        <a:prstGeom prst="flowChartManualOperati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12700">
          <a:solidFill>
            <a:schemeClr val="accent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0" rIns="133350" bIns="0" numCol="1" spcCol="1270" anchor="t" anchorCtr="0">
          <a:noAutofit/>
        </a:bodyPr>
        <a:lstStyle/>
        <a:p>
          <a:pPr marL="0" lvl="0" indent="0" algn="l" defTabSz="933450" rtl="0">
            <a:lnSpc>
              <a:spcPct val="90000"/>
            </a:lnSpc>
            <a:spcBef>
              <a:spcPct val="0"/>
            </a:spcBef>
            <a:spcAft>
              <a:spcPct val="35000"/>
            </a:spcAft>
            <a:buNone/>
          </a:pPr>
          <a:r>
            <a:rPr lang="en-US" sz="2100" b="1" kern="1200" dirty="0">
              <a:solidFill>
                <a:srgbClr val="FFFFFF"/>
              </a:solidFill>
              <a:effectLst>
                <a:outerShdw blurRad="38100" dist="38100" dir="2700000" algn="tl">
                  <a:srgbClr val="000000">
                    <a:alpha val="43137"/>
                  </a:srgbClr>
                </a:outerShdw>
              </a:effectLst>
            </a:rPr>
            <a:t>Asymmetric</a:t>
          </a:r>
        </a:p>
        <a:p>
          <a:pPr marL="171450" lvl="1" indent="-171450" algn="l" defTabSz="800100" rtl="0">
            <a:lnSpc>
              <a:spcPct val="90000"/>
            </a:lnSpc>
            <a:spcBef>
              <a:spcPct val="0"/>
            </a:spcBef>
            <a:spcAft>
              <a:spcPct val="15000"/>
            </a:spcAft>
            <a:buChar char="•"/>
          </a:pPr>
          <a:r>
            <a:rPr lang="en-US" sz="1800" b="1" kern="1200" dirty="0">
              <a:solidFill>
                <a:srgbClr val="FFFFFF"/>
              </a:solidFill>
              <a:effectLst>
                <a:outerShdw blurRad="38100" dist="38100" dir="2700000" algn="tl">
                  <a:srgbClr val="000000">
                    <a:alpha val="43137"/>
                  </a:srgbClr>
                </a:outerShdw>
              </a:effectLst>
            </a:rPr>
            <a:t>Uses two separate keys</a:t>
          </a:r>
        </a:p>
        <a:p>
          <a:pPr marL="171450" lvl="1" indent="-171450" algn="l" defTabSz="800100" rtl="0">
            <a:lnSpc>
              <a:spcPct val="90000"/>
            </a:lnSpc>
            <a:spcBef>
              <a:spcPct val="0"/>
            </a:spcBef>
            <a:spcAft>
              <a:spcPct val="15000"/>
            </a:spcAft>
            <a:buChar char="•"/>
          </a:pPr>
          <a:r>
            <a:rPr lang="en-US" sz="1800" b="1" kern="1200" dirty="0">
              <a:solidFill>
                <a:srgbClr val="FFFFFF"/>
              </a:solidFill>
              <a:effectLst>
                <a:outerShdw blurRad="38100" dist="38100" dir="2700000" algn="tl">
                  <a:srgbClr val="000000">
                    <a:alpha val="43137"/>
                  </a:srgbClr>
                </a:outerShdw>
              </a:effectLst>
            </a:rPr>
            <a:t>Public key and private key</a:t>
          </a:r>
        </a:p>
        <a:p>
          <a:pPr marL="171450" lvl="1" indent="-171450" algn="l" defTabSz="800100" rtl="0">
            <a:lnSpc>
              <a:spcPct val="90000"/>
            </a:lnSpc>
            <a:spcBef>
              <a:spcPct val="0"/>
            </a:spcBef>
            <a:spcAft>
              <a:spcPct val="15000"/>
            </a:spcAft>
            <a:buChar char="•"/>
          </a:pPr>
          <a:r>
            <a:rPr lang="en-US" sz="1800" b="1" kern="1200" dirty="0">
              <a:solidFill>
                <a:srgbClr val="FFFFFF"/>
              </a:solidFill>
              <a:effectLst>
                <a:outerShdw blurRad="38100" dist="38100" dir="2700000" algn="tl">
                  <a:srgbClr val="000000">
                    <a:alpha val="43137"/>
                  </a:srgbClr>
                </a:outerShdw>
              </a:effectLst>
            </a:rPr>
            <a:t>Public key is made public for others to use</a:t>
          </a:r>
        </a:p>
      </dsp:txBody>
      <dsp:txXfrm rot="5400000">
        <a:off x="5616662" y="905192"/>
        <a:ext cx="2611933" cy="27155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D3EC6-63FE-CE49-9217-C94A6FD03A81}">
      <dsp:nvSpPr>
        <dsp:cNvPr id="0" name=""/>
        <dsp:cNvSpPr/>
      </dsp:nvSpPr>
      <dsp:spPr>
        <a:xfrm>
          <a:off x="3183571" y="1411605"/>
          <a:ext cx="1733550" cy="1733550"/>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sp>
    <dsp:sp modelId="{CBF5CF83-5352-CE44-BE2D-FF6863BB4406}">
      <dsp:nvSpPr>
        <dsp:cNvPr id="0" name=""/>
        <dsp:cNvSpPr/>
      </dsp:nvSpPr>
      <dsp:spPr>
        <a:xfrm>
          <a:off x="3044887" y="0"/>
          <a:ext cx="2010918" cy="116395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rtl="0">
            <a:lnSpc>
              <a:spcPct val="90000"/>
            </a:lnSpc>
            <a:spcBef>
              <a:spcPct val="0"/>
            </a:spcBef>
            <a:spcAft>
              <a:spcPct val="35000"/>
            </a:spcAft>
            <a:buNone/>
          </a:pPr>
          <a:r>
            <a:rPr lang="en-US" sz="1800" b="0" kern="1200" dirty="0">
              <a:latin typeface="+mj-lt"/>
            </a:rPr>
            <a:t>Computationally easy to create key pairs</a:t>
          </a:r>
        </a:p>
      </dsp:txBody>
      <dsp:txXfrm>
        <a:off x="3044887" y="0"/>
        <a:ext cx="2010918" cy="1163955"/>
      </dsp:txXfrm>
    </dsp:sp>
    <dsp:sp modelId="{8E380DE7-B5F0-AA41-8E03-85FF8168D5AC}">
      <dsp:nvSpPr>
        <dsp:cNvPr id="0" name=""/>
        <dsp:cNvSpPr/>
      </dsp:nvSpPr>
      <dsp:spPr>
        <a:xfrm>
          <a:off x="3843014" y="1890560"/>
          <a:ext cx="1733550" cy="1733550"/>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sp>
    <dsp:sp modelId="{A07820EA-A454-2A40-8E84-932A63A2E7FD}">
      <dsp:nvSpPr>
        <dsp:cNvPr id="0" name=""/>
        <dsp:cNvSpPr/>
      </dsp:nvSpPr>
      <dsp:spPr>
        <a:xfrm>
          <a:off x="5585647" y="1535430"/>
          <a:ext cx="2060705" cy="126301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rtl="0">
            <a:lnSpc>
              <a:spcPct val="90000"/>
            </a:lnSpc>
            <a:spcBef>
              <a:spcPct val="0"/>
            </a:spcBef>
            <a:spcAft>
              <a:spcPct val="35000"/>
            </a:spcAft>
            <a:buNone/>
          </a:pPr>
          <a:r>
            <a:rPr lang="en-US" sz="1800" b="0" kern="1200" dirty="0">
              <a:latin typeface="+mj-lt"/>
            </a:rPr>
            <a:t>Computationally easy to encrypt or decrypt messages using either public or private key</a:t>
          </a:r>
        </a:p>
      </dsp:txBody>
      <dsp:txXfrm>
        <a:off x="5585647" y="1535430"/>
        <a:ext cx="2060705" cy="1263015"/>
      </dsp:txXfrm>
    </dsp:sp>
    <dsp:sp modelId="{C08035A2-B7C8-47C4-9BCA-7D32C994398D}">
      <dsp:nvSpPr>
        <dsp:cNvPr id="0" name=""/>
        <dsp:cNvSpPr/>
      </dsp:nvSpPr>
      <dsp:spPr>
        <a:xfrm>
          <a:off x="3591302" y="2666199"/>
          <a:ext cx="1733550" cy="1733550"/>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sp>
    <dsp:sp modelId="{3CB01A9E-2E30-490E-9551-62634939E9E5}">
      <dsp:nvSpPr>
        <dsp:cNvPr id="0" name=""/>
        <dsp:cNvSpPr/>
      </dsp:nvSpPr>
      <dsp:spPr>
        <a:xfrm>
          <a:off x="5437186" y="3689985"/>
          <a:ext cx="1802892" cy="126301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rtl="0">
            <a:lnSpc>
              <a:spcPct val="90000"/>
            </a:lnSpc>
            <a:spcBef>
              <a:spcPct val="0"/>
            </a:spcBef>
            <a:spcAft>
              <a:spcPct val="35000"/>
            </a:spcAft>
            <a:buNone/>
          </a:pPr>
          <a:r>
            <a:rPr lang="en-US" sz="1800" b="0" kern="1200" dirty="0">
              <a:latin typeface="+mj-lt"/>
            </a:rPr>
            <a:t>Computationally infeasible to determine private key from public key</a:t>
          </a:r>
        </a:p>
      </dsp:txBody>
      <dsp:txXfrm>
        <a:off x="5437186" y="3689985"/>
        <a:ext cx="1802892" cy="1263015"/>
      </dsp:txXfrm>
    </dsp:sp>
    <dsp:sp modelId="{4A413829-85DB-446A-9B5A-7C542039DF2C}">
      <dsp:nvSpPr>
        <dsp:cNvPr id="0" name=""/>
        <dsp:cNvSpPr/>
      </dsp:nvSpPr>
      <dsp:spPr>
        <a:xfrm>
          <a:off x="2775840" y="2666199"/>
          <a:ext cx="1733550" cy="1733550"/>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sp>
    <dsp:sp modelId="{64FE8187-7B8B-4BED-9E57-219CF64919D0}">
      <dsp:nvSpPr>
        <dsp:cNvPr id="0" name=""/>
        <dsp:cNvSpPr/>
      </dsp:nvSpPr>
      <dsp:spPr>
        <a:xfrm>
          <a:off x="860614" y="3689985"/>
          <a:ext cx="1802892" cy="126301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rtl="0">
            <a:lnSpc>
              <a:spcPct val="90000"/>
            </a:lnSpc>
            <a:spcBef>
              <a:spcPct val="0"/>
            </a:spcBef>
            <a:spcAft>
              <a:spcPct val="35000"/>
            </a:spcAft>
            <a:buNone/>
          </a:pPr>
          <a:r>
            <a:rPr lang="en-US" sz="1800" b="0" kern="1200" dirty="0">
              <a:latin typeface="+mj-lt"/>
            </a:rPr>
            <a:t>Computationally infeasible to recover cleartext without key</a:t>
          </a:r>
        </a:p>
      </dsp:txBody>
      <dsp:txXfrm>
        <a:off x="860614" y="3689985"/>
        <a:ext cx="1802892" cy="1263015"/>
      </dsp:txXfrm>
    </dsp:sp>
    <dsp:sp modelId="{CA4AC755-E620-487B-AE94-21B27AE6188A}">
      <dsp:nvSpPr>
        <dsp:cNvPr id="0" name=""/>
        <dsp:cNvSpPr/>
      </dsp:nvSpPr>
      <dsp:spPr>
        <a:xfrm>
          <a:off x="2524129" y="1890560"/>
          <a:ext cx="1733550" cy="1733550"/>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sp>
    <dsp:sp modelId="{85E9793F-D87A-40E7-BEB7-16DB13B43651}">
      <dsp:nvSpPr>
        <dsp:cNvPr id="0" name=""/>
        <dsp:cNvSpPr/>
      </dsp:nvSpPr>
      <dsp:spPr>
        <a:xfrm>
          <a:off x="583246" y="1535430"/>
          <a:ext cx="1802892" cy="126301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rtl="0">
            <a:lnSpc>
              <a:spcPct val="90000"/>
            </a:lnSpc>
            <a:spcBef>
              <a:spcPct val="0"/>
            </a:spcBef>
            <a:spcAft>
              <a:spcPct val="35000"/>
            </a:spcAft>
            <a:buNone/>
          </a:pPr>
          <a:r>
            <a:rPr lang="en-US" sz="1800" b="0" kern="1200" dirty="0">
              <a:latin typeface="+mj-lt"/>
            </a:rPr>
            <a:t>Either key can be used for each role (public/private key)</a:t>
          </a:r>
        </a:p>
      </dsp:txBody>
      <dsp:txXfrm>
        <a:off x="583246" y="1535430"/>
        <a:ext cx="1802892" cy="12630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2B659D-CB52-4811-AF83-03D97D4C2411}">
      <dsp:nvSpPr>
        <dsp:cNvPr id="0" name=""/>
        <dsp:cNvSpPr/>
      </dsp:nvSpPr>
      <dsp:spPr>
        <a:xfrm>
          <a:off x="0" y="0"/>
          <a:ext cx="4343400" cy="4343400"/>
        </a:xfrm>
        <a:prstGeom prst="pie">
          <a:avLst>
            <a:gd name="adj1" fmla="val 5400000"/>
            <a:gd name="adj2" fmla="val 162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343773A-D128-4AC2-8356-06401E76D381}">
      <dsp:nvSpPr>
        <dsp:cNvPr id="0" name=""/>
        <dsp:cNvSpPr/>
      </dsp:nvSpPr>
      <dsp:spPr>
        <a:xfrm>
          <a:off x="2171700" y="0"/>
          <a:ext cx="5676900" cy="4343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0" kern="1200" dirty="0">
              <a:latin typeface="+mj-lt"/>
            </a:rPr>
            <a:t>Verifies received message is authentic</a:t>
          </a:r>
        </a:p>
      </dsp:txBody>
      <dsp:txXfrm>
        <a:off x="2171700" y="0"/>
        <a:ext cx="2838450" cy="2063114"/>
      </dsp:txXfrm>
    </dsp:sp>
    <dsp:sp modelId="{A9BC1566-E63D-4CD0-A4B9-943999688E52}">
      <dsp:nvSpPr>
        <dsp:cNvPr id="0" name=""/>
        <dsp:cNvSpPr/>
      </dsp:nvSpPr>
      <dsp:spPr>
        <a:xfrm>
          <a:off x="1140142" y="2063114"/>
          <a:ext cx="2063115" cy="2063115"/>
        </a:xfrm>
        <a:prstGeom prst="pie">
          <a:avLst>
            <a:gd name="adj1" fmla="val 5400000"/>
            <a:gd name="adj2" fmla="val 162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88C39C0-DEDC-4B74-A301-29AF155117B7}">
      <dsp:nvSpPr>
        <dsp:cNvPr id="0" name=""/>
        <dsp:cNvSpPr/>
      </dsp:nvSpPr>
      <dsp:spPr>
        <a:xfrm>
          <a:off x="2171700" y="2063114"/>
          <a:ext cx="5676900" cy="206311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0" kern="1200" dirty="0">
              <a:latin typeface="+mj-lt"/>
            </a:rPr>
            <a:t>Can use message encryption</a:t>
          </a:r>
        </a:p>
      </dsp:txBody>
      <dsp:txXfrm>
        <a:off x="2171700" y="2063114"/>
        <a:ext cx="2838450" cy="2063115"/>
      </dsp:txXfrm>
    </dsp:sp>
    <dsp:sp modelId="{4FBA83DF-2C37-4AE5-A2CE-E6ECD0E35276}">
      <dsp:nvSpPr>
        <dsp:cNvPr id="0" name=""/>
        <dsp:cNvSpPr/>
      </dsp:nvSpPr>
      <dsp:spPr>
        <a:xfrm>
          <a:off x="5010149" y="0"/>
          <a:ext cx="2838450" cy="2063114"/>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rtl="0">
            <a:lnSpc>
              <a:spcPct val="90000"/>
            </a:lnSpc>
            <a:spcBef>
              <a:spcPct val="0"/>
            </a:spcBef>
            <a:spcAft>
              <a:spcPct val="15000"/>
            </a:spcAft>
            <a:buChar char="•"/>
          </a:pPr>
          <a:r>
            <a:rPr lang="en-US" sz="1800" b="0" kern="1200" dirty="0">
              <a:latin typeface="+mj-lt"/>
            </a:rPr>
            <a:t>Its contents have not been altered (authentic content), and it is from the alleged sen</a:t>
          </a:r>
          <a:r>
            <a:rPr lang="en-US" altLang="zh-CN" sz="1800" b="0" kern="1200" dirty="0">
              <a:latin typeface="+mj-lt"/>
            </a:rPr>
            <a:t>d</a:t>
          </a:r>
          <a:r>
            <a:rPr lang="en-US" sz="1800" b="0" kern="1200" dirty="0">
              <a:latin typeface="+mj-lt"/>
            </a:rPr>
            <a:t>er (authentic source)</a:t>
          </a:r>
        </a:p>
      </dsp:txBody>
      <dsp:txXfrm>
        <a:off x="5010149" y="0"/>
        <a:ext cx="2838450" cy="2063114"/>
      </dsp:txXfrm>
    </dsp:sp>
    <dsp:sp modelId="{1B04ABA1-D7E5-4F5E-AD90-57885EE12435}">
      <dsp:nvSpPr>
        <dsp:cNvPr id="0" name=""/>
        <dsp:cNvSpPr/>
      </dsp:nvSpPr>
      <dsp:spPr>
        <a:xfrm>
          <a:off x="5010149" y="2063114"/>
          <a:ext cx="2838450" cy="2063115"/>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rtl="0">
            <a:lnSpc>
              <a:spcPct val="90000"/>
            </a:lnSpc>
            <a:spcBef>
              <a:spcPct val="0"/>
            </a:spcBef>
            <a:spcAft>
              <a:spcPct val="15000"/>
            </a:spcAft>
            <a:buChar char="•"/>
          </a:pPr>
          <a:r>
            <a:rPr lang="en-US" sz="1800" b="0" kern="1200" dirty="0">
              <a:latin typeface="+mj-lt"/>
            </a:rPr>
            <a:t>Sender &amp; receiver share a secret key</a:t>
          </a:r>
        </a:p>
        <a:p>
          <a:pPr marL="171450" lvl="1" indent="-171450" algn="l" defTabSz="800100" rtl="0">
            <a:lnSpc>
              <a:spcPct val="90000"/>
            </a:lnSpc>
            <a:spcBef>
              <a:spcPct val="0"/>
            </a:spcBef>
            <a:spcAft>
              <a:spcPct val="15000"/>
            </a:spcAft>
            <a:buChar char="•"/>
          </a:pPr>
          <a:r>
            <a:rPr lang="en-US" sz="1800" b="0" kern="1200" dirty="0">
              <a:latin typeface="+mj-lt"/>
            </a:rPr>
            <a:t>Sender encrypts the message, receiver decrypts it</a:t>
          </a:r>
        </a:p>
        <a:p>
          <a:pPr marL="171450" lvl="1" indent="-171450" algn="l" defTabSz="800100" rtl="0">
            <a:lnSpc>
              <a:spcPct val="90000"/>
            </a:lnSpc>
            <a:spcBef>
              <a:spcPct val="0"/>
            </a:spcBef>
            <a:spcAft>
              <a:spcPct val="15000"/>
            </a:spcAft>
            <a:buChar char="•"/>
          </a:pPr>
          <a:r>
            <a:rPr lang="en-US" sz="1800" b="0" kern="1200" dirty="0">
              <a:latin typeface="+mj-lt"/>
            </a:rPr>
            <a:t>But inefficient for large messages</a:t>
          </a:r>
        </a:p>
      </dsp:txBody>
      <dsp:txXfrm>
        <a:off x="5010149" y="2063114"/>
        <a:ext cx="2838450" cy="206311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89D54F-474E-CC4B-95C2-81DB0A19FCA3}">
      <dsp:nvSpPr>
        <dsp:cNvPr id="0" name=""/>
        <dsp:cNvSpPr/>
      </dsp:nvSpPr>
      <dsp:spPr>
        <a:xfrm>
          <a:off x="0" y="0"/>
          <a:ext cx="6995160" cy="141732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a:t>Cryptographic applications typically make use of algorithmic techniques for random number generation</a:t>
          </a:r>
        </a:p>
        <a:p>
          <a:pPr marL="114300" lvl="1" indent="-114300" algn="l" defTabSz="622300" rtl="0">
            <a:lnSpc>
              <a:spcPct val="90000"/>
            </a:lnSpc>
            <a:spcBef>
              <a:spcPct val="0"/>
            </a:spcBef>
            <a:spcAft>
              <a:spcPct val="15000"/>
            </a:spcAft>
            <a:buChar char="•"/>
          </a:pPr>
          <a:r>
            <a:rPr lang="en-US" sz="1400" kern="1200"/>
            <a:t>Algorithms are deterministic and therefore produce sequences of numbers that are not statistically random</a:t>
          </a:r>
        </a:p>
      </dsp:txBody>
      <dsp:txXfrm>
        <a:off x="41512" y="41512"/>
        <a:ext cx="5465760" cy="1334296"/>
      </dsp:txXfrm>
    </dsp:sp>
    <dsp:sp modelId="{32E07777-A947-E842-94D1-72551D4A26BB}">
      <dsp:nvSpPr>
        <dsp:cNvPr id="0" name=""/>
        <dsp:cNvSpPr/>
      </dsp:nvSpPr>
      <dsp:spPr>
        <a:xfrm>
          <a:off x="617219" y="1653539"/>
          <a:ext cx="6995160" cy="141732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a:t>Pseudorandom numbers are:</a:t>
          </a:r>
        </a:p>
        <a:p>
          <a:pPr marL="114300" lvl="1" indent="-114300" algn="l" defTabSz="622300" rtl="0">
            <a:lnSpc>
              <a:spcPct val="90000"/>
            </a:lnSpc>
            <a:spcBef>
              <a:spcPct val="0"/>
            </a:spcBef>
            <a:spcAft>
              <a:spcPct val="15000"/>
            </a:spcAft>
            <a:buChar char="•"/>
          </a:pPr>
          <a:r>
            <a:rPr lang="en-US" sz="1400" kern="1200"/>
            <a:t>Sequences produced that satisfy statistical randomness tests</a:t>
          </a:r>
        </a:p>
        <a:p>
          <a:pPr marL="114300" lvl="1" indent="-114300" algn="l" defTabSz="622300" rtl="0">
            <a:lnSpc>
              <a:spcPct val="90000"/>
            </a:lnSpc>
            <a:spcBef>
              <a:spcPct val="0"/>
            </a:spcBef>
            <a:spcAft>
              <a:spcPct val="15000"/>
            </a:spcAft>
            <a:buChar char="•"/>
          </a:pPr>
          <a:r>
            <a:rPr lang="en-US" sz="1400" kern="1200"/>
            <a:t>Likely to be predictable</a:t>
          </a:r>
        </a:p>
      </dsp:txBody>
      <dsp:txXfrm>
        <a:off x="658731" y="1695051"/>
        <a:ext cx="5373658" cy="1334296"/>
      </dsp:txXfrm>
    </dsp:sp>
    <dsp:sp modelId="{39F43FAA-70B5-AD48-AF88-5D3BF488095D}">
      <dsp:nvSpPr>
        <dsp:cNvPr id="0" name=""/>
        <dsp:cNvSpPr/>
      </dsp:nvSpPr>
      <dsp:spPr>
        <a:xfrm>
          <a:off x="1234439" y="3307079"/>
          <a:ext cx="6995160" cy="141732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a:t>True random number generator (TRNG):</a:t>
          </a:r>
        </a:p>
        <a:p>
          <a:pPr marL="114300" lvl="1" indent="-114300" algn="l" defTabSz="622300" rtl="0">
            <a:lnSpc>
              <a:spcPct val="90000"/>
            </a:lnSpc>
            <a:spcBef>
              <a:spcPct val="0"/>
            </a:spcBef>
            <a:spcAft>
              <a:spcPct val="15000"/>
            </a:spcAft>
            <a:buChar char="•"/>
          </a:pPr>
          <a:r>
            <a:rPr lang="en-US" sz="1400" kern="1200"/>
            <a:t>Uses a nondeterministic source to produce randomness</a:t>
          </a:r>
        </a:p>
        <a:p>
          <a:pPr marL="114300" lvl="1" indent="-114300" algn="l" defTabSz="622300" rtl="0">
            <a:lnSpc>
              <a:spcPct val="90000"/>
            </a:lnSpc>
            <a:spcBef>
              <a:spcPct val="0"/>
            </a:spcBef>
            <a:spcAft>
              <a:spcPct val="15000"/>
            </a:spcAft>
            <a:buChar char="•"/>
          </a:pPr>
          <a:r>
            <a:rPr lang="en-US" sz="1400" kern="1200"/>
            <a:t>Most operate by measuring unpredictable natural processes</a:t>
          </a:r>
        </a:p>
        <a:p>
          <a:pPr marL="228600" lvl="2" indent="-114300" algn="l" defTabSz="622300" rtl="0">
            <a:lnSpc>
              <a:spcPct val="90000"/>
            </a:lnSpc>
            <a:spcBef>
              <a:spcPct val="0"/>
            </a:spcBef>
            <a:spcAft>
              <a:spcPct val="15000"/>
            </a:spcAft>
            <a:buChar char="•"/>
          </a:pPr>
          <a:r>
            <a:rPr lang="en-US" sz="1400" kern="1200"/>
            <a:t>e.g. radiation, gas discharge, leaky capacitors</a:t>
          </a:r>
        </a:p>
        <a:p>
          <a:pPr marL="114300" lvl="1" indent="-114300" algn="l" defTabSz="622300" rtl="0">
            <a:lnSpc>
              <a:spcPct val="90000"/>
            </a:lnSpc>
            <a:spcBef>
              <a:spcPct val="0"/>
            </a:spcBef>
            <a:spcAft>
              <a:spcPct val="15000"/>
            </a:spcAft>
            <a:buChar char="•"/>
          </a:pPr>
          <a:r>
            <a:rPr lang="en-US" sz="1400" kern="1200"/>
            <a:t>Increasingly provided on modern processors </a:t>
          </a:r>
        </a:p>
      </dsp:txBody>
      <dsp:txXfrm>
        <a:off x="1275951" y="3348591"/>
        <a:ext cx="5373657" cy="1334296"/>
      </dsp:txXfrm>
    </dsp:sp>
    <dsp:sp modelId="{CBF80BE6-74D6-CD4B-8A65-7D0E999A8C05}">
      <dsp:nvSpPr>
        <dsp:cNvPr id="0" name=""/>
        <dsp:cNvSpPr/>
      </dsp:nvSpPr>
      <dsp:spPr>
        <a:xfrm>
          <a:off x="6073901" y="1074801"/>
          <a:ext cx="921258" cy="921258"/>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endParaRPr lang="en-US" sz="4000" kern="1200"/>
        </a:p>
      </dsp:txBody>
      <dsp:txXfrm>
        <a:off x="6281184" y="1074801"/>
        <a:ext cx="506692" cy="693247"/>
      </dsp:txXfrm>
    </dsp:sp>
    <dsp:sp modelId="{06D43A7C-8270-7D41-8AC0-8DD98C3B5E42}">
      <dsp:nvSpPr>
        <dsp:cNvPr id="0" name=""/>
        <dsp:cNvSpPr/>
      </dsp:nvSpPr>
      <dsp:spPr>
        <a:xfrm>
          <a:off x="6691121" y="2718892"/>
          <a:ext cx="921258" cy="921258"/>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endParaRPr lang="en-US" sz="4000" kern="1200"/>
        </a:p>
      </dsp:txBody>
      <dsp:txXfrm>
        <a:off x="6898404" y="2718892"/>
        <a:ext cx="506692" cy="69324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8" charset="0"/>
              </a:defRPr>
            </a:lvl1pPr>
          </a:lstStyle>
          <a:p>
            <a:pPr>
              <a:defRPr/>
            </a:pPr>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8" charset="0"/>
              </a:defRPr>
            </a:lvl1pPr>
          </a:lstStyle>
          <a:p>
            <a:pPr>
              <a:defRPr/>
            </a:pPr>
            <a:endParaRPr lang="en-AU"/>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8" charset="0"/>
              </a:defRPr>
            </a:lvl1pPr>
          </a:lstStyle>
          <a:p>
            <a:pPr>
              <a:defRPr/>
            </a:pPr>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8" charset="0"/>
              </a:defRPr>
            </a:lvl1pPr>
          </a:lstStyle>
          <a:p>
            <a:pPr>
              <a:defRPr/>
            </a:pPr>
            <a:fld id="{9FA45A9E-7761-3846-9783-F10EE5B548CC}" type="slidenum">
              <a:rPr lang="en-AU"/>
              <a:pPr>
                <a:defRPr/>
              </a:pPr>
              <a:t>‹#›</a:t>
            </a:fld>
            <a:endParaRPr lang="en-AU"/>
          </a:p>
        </p:txBody>
      </p:sp>
    </p:spTree>
    <p:extLst>
      <p:ext uri="{BB962C8B-B14F-4D97-AF65-F5344CB8AC3E}">
        <p14:creationId xmlns:p14="http://schemas.microsoft.com/office/powerpoint/2010/main" val="14811134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8" charset="0"/>
        <a:ea typeface="ＭＳ Ｐゴシック" pitchFamily="33" charset="-128"/>
        <a:cs typeface="ＭＳ Ｐゴシック" pitchFamily="33" charset="-128"/>
      </a:defRPr>
    </a:lvl1pPr>
    <a:lvl2pPr marL="457200" algn="l" rtl="0" eaLnBrk="0" fontAlgn="base" hangingPunct="0">
      <a:spcBef>
        <a:spcPct val="30000"/>
      </a:spcBef>
      <a:spcAft>
        <a:spcPct val="0"/>
      </a:spcAft>
      <a:defRPr sz="1200" kern="1200">
        <a:solidFill>
          <a:schemeClr val="tx1"/>
        </a:solidFill>
        <a:latin typeface="Arial" pitchFamily="-108" charset="0"/>
        <a:ea typeface="ＭＳ Ｐゴシック" pitchFamily="-108" charset="-128"/>
        <a:cs typeface="+mn-cs"/>
      </a:defRPr>
    </a:lvl2pPr>
    <a:lvl3pPr marL="914400" algn="l" rtl="0" eaLnBrk="0" fontAlgn="base" hangingPunct="0">
      <a:spcBef>
        <a:spcPct val="30000"/>
      </a:spcBef>
      <a:spcAft>
        <a:spcPct val="0"/>
      </a:spcAft>
      <a:defRPr sz="1200" kern="1200">
        <a:solidFill>
          <a:schemeClr val="tx1"/>
        </a:solidFill>
        <a:latin typeface="Arial" pitchFamily="-108" charset="0"/>
        <a:ea typeface="ＭＳ Ｐゴシック" pitchFamily="-108" charset="-128"/>
        <a:cs typeface="+mn-cs"/>
      </a:defRPr>
    </a:lvl3pPr>
    <a:lvl4pPr marL="1371600" algn="l" rtl="0" eaLnBrk="0" fontAlgn="base" hangingPunct="0">
      <a:spcBef>
        <a:spcPct val="30000"/>
      </a:spcBef>
      <a:spcAft>
        <a:spcPct val="0"/>
      </a:spcAft>
      <a:defRPr sz="1200" kern="1200">
        <a:solidFill>
          <a:schemeClr val="tx1"/>
        </a:solidFill>
        <a:latin typeface="Arial" pitchFamily="-108" charset="0"/>
        <a:ea typeface="ＭＳ Ｐゴシック" pitchFamily="-108" charset="-128"/>
        <a:cs typeface="+mn-cs"/>
      </a:defRPr>
    </a:lvl4pPr>
    <a:lvl5pPr marL="1828800" algn="l" rtl="0" eaLnBrk="0" fontAlgn="base" hangingPunct="0">
      <a:spcBef>
        <a:spcPct val="30000"/>
      </a:spcBef>
      <a:spcAft>
        <a:spcPct val="0"/>
      </a:spcAft>
      <a:defRPr sz="1200" kern="1200">
        <a:solidFill>
          <a:schemeClr val="tx1"/>
        </a:solidFill>
        <a:latin typeface="Arial" pitchFamily="-108" charset="0"/>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eaLnBrk="1" hangingPunct="1">
              <a:defRPr/>
            </a:pPr>
            <a:r>
              <a:rPr lang="en-US" sz="1200" kern="1200" dirty="0">
                <a:solidFill>
                  <a:schemeClr val="tx1"/>
                </a:solidFill>
                <a:latin typeface="Arial" pitchFamily="-108" charset="0"/>
                <a:ea typeface="ＭＳ Ｐゴシック" pitchFamily="33" charset="-128"/>
                <a:cs typeface="ＭＳ Ｐゴシック" pitchFamily="33" charset="-128"/>
              </a:rPr>
              <a:t>An important element in many computer security services and applications is the</a:t>
            </a:r>
          </a:p>
          <a:p>
            <a:pPr eaLnBrk="1" hangingPunct="1">
              <a:defRPr/>
            </a:pPr>
            <a:r>
              <a:rPr lang="en-US" sz="1200" kern="1200" dirty="0">
                <a:solidFill>
                  <a:schemeClr val="tx1"/>
                </a:solidFill>
                <a:latin typeface="Arial" pitchFamily="-108" charset="0"/>
                <a:ea typeface="ＭＳ Ｐゴシック" pitchFamily="33" charset="-128"/>
                <a:cs typeface="ＭＳ Ｐゴシック" pitchFamily="33" charset="-128"/>
              </a:rPr>
              <a:t>use of cryptographic algorithms. This chapter provides an overview of the various</a:t>
            </a:r>
          </a:p>
          <a:p>
            <a:pPr eaLnBrk="1" hangingPunct="1">
              <a:defRPr/>
            </a:pPr>
            <a:r>
              <a:rPr lang="en-US" sz="1200" kern="1200" dirty="0">
                <a:solidFill>
                  <a:schemeClr val="tx1"/>
                </a:solidFill>
                <a:latin typeface="Arial" pitchFamily="-108" charset="0"/>
                <a:ea typeface="ＭＳ Ｐゴシック" pitchFamily="33" charset="-128"/>
                <a:cs typeface="ＭＳ Ｐゴシック" pitchFamily="33" charset="-128"/>
              </a:rPr>
              <a:t>types of algorithms, together with a discussion of their applicability. For each type</a:t>
            </a:r>
          </a:p>
          <a:p>
            <a:pPr eaLnBrk="1" hangingPunct="1">
              <a:defRPr/>
            </a:pPr>
            <a:r>
              <a:rPr lang="en-US" sz="1200" kern="1200" dirty="0">
                <a:solidFill>
                  <a:schemeClr val="tx1"/>
                </a:solidFill>
                <a:latin typeface="Arial" pitchFamily="-108" charset="0"/>
                <a:ea typeface="ＭＳ Ｐゴシック" pitchFamily="33" charset="-128"/>
                <a:cs typeface="ＭＳ Ｐゴシック" pitchFamily="33" charset="-128"/>
              </a:rPr>
              <a:t>of algorithm, we introduce the most important standardized algorithms in common</a:t>
            </a:r>
          </a:p>
          <a:p>
            <a:pPr eaLnBrk="1" hangingPunct="1">
              <a:defRPr/>
            </a:pPr>
            <a:r>
              <a:rPr lang="en-US" sz="1200" kern="1200" dirty="0">
                <a:solidFill>
                  <a:schemeClr val="tx1"/>
                </a:solidFill>
                <a:latin typeface="Arial" pitchFamily="-108" charset="0"/>
                <a:ea typeface="ＭＳ Ｐゴシック" pitchFamily="33" charset="-128"/>
                <a:cs typeface="ＭＳ Ｐゴシック" pitchFamily="33" charset="-128"/>
              </a:rPr>
              <a:t>use. For the technical details of the algorithms themselves, see Part Four.</a:t>
            </a:r>
          </a:p>
          <a:p>
            <a:pPr eaLnBrk="1" hangingPunct="1">
              <a:defRPr/>
            </a:pPr>
            <a:endParaRPr lang="en-US" sz="1200" kern="1200" dirty="0">
              <a:solidFill>
                <a:schemeClr val="tx1"/>
              </a:solidFill>
              <a:latin typeface="Arial" pitchFamily="-108" charset="0"/>
              <a:ea typeface="ＭＳ Ｐゴシック" pitchFamily="33" charset="-128"/>
              <a:cs typeface="ＭＳ Ｐゴシック" pitchFamily="33" charset="-128"/>
            </a:endParaRPr>
          </a:p>
          <a:p>
            <a:pPr eaLnBrk="1" hangingPunct="1">
              <a:defRPr/>
            </a:pPr>
            <a:r>
              <a:rPr lang="en-US" sz="1200" kern="1200" dirty="0">
                <a:solidFill>
                  <a:schemeClr val="tx1"/>
                </a:solidFill>
                <a:latin typeface="Arial" pitchFamily="-108" charset="0"/>
                <a:ea typeface="ＭＳ Ｐゴシック" pitchFamily="33" charset="-128"/>
                <a:cs typeface="ＭＳ Ｐゴシック" pitchFamily="33" charset="-128"/>
              </a:rPr>
              <a:t>We begin with symmetric encryption, which is used in the widest variety of</a:t>
            </a:r>
          </a:p>
          <a:p>
            <a:pPr eaLnBrk="1" hangingPunct="1">
              <a:defRPr/>
            </a:pPr>
            <a:r>
              <a:rPr lang="en-US" sz="1200" kern="1200" dirty="0">
                <a:solidFill>
                  <a:schemeClr val="tx1"/>
                </a:solidFill>
                <a:latin typeface="Arial" pitchFamily="-108" charset="0"/>
                <a:ea typeface="ＭＳ Ｐゴシック" pitchFamily="33" charset="-128"/>
                <a:cs typeface="ＭＳ Ｐゴシック" pitchFamily="33" charset="-128"/>
              </a:rPr>
              <a:t>contexts, primarily to provide confidentiality. Next, we examine secure hash functions</a:t>
            </a:r>
          </a:p>
          <a:p>
            <a:pPr eaLnBrk="1" hangingPunct="1">
              <a:defRPr/>
            </a:pPr>
            <a:r>
              <a:rPr lang="en-US" sz="1200" kern="1200" dirty="0">
                <a:solidFill>
                  <a:schemeClr val="tx1"/>
                </a:solidFill>
                <a:latin typeface="Arial" pitchFamily="-108" charset="0"/>
                <a:ea typeface="ＭＳ Ｐゴシック" pitchFamily="33" charset="-128"/>
                <a:cs typeface="ＭＳ Ｐゴシック" pitchFamily="33" charset="-128"/>
              </a:rPr>
              <a:t>and discuss their use in message authentication. The next section examines</a:t>
            </a:r>
          </a:p>
          <a:p>
            <a:pPr eaLnBrk="1" hangingPunct="1">
              <a:defRPr/>
            </a:pPr>
            <a:r>
              <a:rPr lang="en-US" sz="1200" kern="1200" dirty="0">
                <a:solidFill>
                  <a:schemeClr val="tx1"/>
                </a:solidFill>
                <a:latin typeface="Arial" pitchFamily="-108" charset="0"/>
                <a:ea typeface="ＭＳ Ｐゴシック" pitchFamily="33" charset="-128"/>
                <a:cs typeface="ＭＳ Ｐゴシック" pitchFamily="33" charset="-128"/>
              </a:rPr>
              <a:t>public-key encryption, also known as asymmetric encryption. We then discuss the</a:t>
            </a:r>
          </a:p>
          <a:p>
            <a:pPr eaLnBrk="1" hangingPunct="1">
              <a:defRPr/>
            </a:pPr>
            <a:r>
              <a:rPr lang="en-US" sz="1200" kern="1200" dirty="0">
                <a:solidFill>
                  <a:schemeClr val="tx1"/>
                </a:solidFill>
                <a:latin typeface="Arial" pitchFamily="-108" charset="0"/>
                <a:ea typeface="ＭＳ Ｐゴシック" pitchFamily="33" charset="-128"/>
                <a:cs typeface="ＭＳ Ｐゴシック" pitchFamily="33" charset="-128"/>
              </a:rPr>
              <a:t>two most important applications of public-key encryption, namely digital signatures</a:t>
            </a:r>
          </a:p>
          <a:p>
            <a:pPr eaLnBrk="1" hangingPunct="1">
              <a:defRPr/>
            </a:pPr>
            <a:r>
              <a:rPr lang="en-US" sz="1200" kern="1200" dirty="0">
                <a:solidFill>
                  <a:schemeClr val="tx1"/>
                </a:solidFill>
                <a:latin typeface="Arial" pitchFamily="-108" charset="0"/>
                <a:ea typeface="ＭＳ Ｐゴシック" pitchFamily="33" charset="-128"/>
                <a:cs typeface="ＭＳ Ｐゴシック" pitchFamily="33" charset="-128"/>
              </a:rPr>
              <a:t>and key management. In the case of digital signatures, asymmetric encryption and</a:t>
            </a:r>
          </a:p>
          <a:p>
            <a:pPr eaLnBrk="1" hangingPunct="1">
              <a:defRPr/>
            </a:pPr>
            <a:r>
              <a:rPr lang="en-US" sz="1200" kern="1200" dirty="0">
                <a:solidFill>
                  <a:schemeClr val="tx1"/>
                </a:solidFill>
                <a:latin typeface="Arial" pitchFamily="-108" charset="0"/>
                <a:ea typeface="ＭＳ Ｐゴシック" pitchFamily="33" charset="-128"/>
                <a:cs typeface="ＭＳ Ｐゴシック" pitchFamily="33" charset="-128"/>
              </a:rPr>
              <a:t>secure hash functions are combined to produce an extremely useful tool.</a:t>
            </a:r>
          </a:p>
          <a:p>
            <a:pPr eaLnBrk="1" hangingPunct="1">
              <a:defRPr/>
            </a:pPr>
            <a:endParaRPr lang="en-US" sz="1200" kern="1200" dirty="0">
              <a:solidFill>
                <a:schemeClr val="tx1"/>
              </a:solidFill>
              <a:latin typeface="Arial" pitchFamily="-108" charset="0"/>
              <a:ea typeface="ＭＳ Ｐゴシック" pitchFamily="33" charset="-128"/>
              <a:cs typeface="ＭＳ Ｐゴシック" pitchFamily="33" charset="-128"/>
            </a:endParaRPr>
          </a:p>
          <a:p>
            <a:pPr eaLnBrk="1" hangingPunct="1">
              <a:defRPr/>
            </a:pPr>
            <a:r>
              <a:rPr lang="en-US" sz="1200" kern="1200" dirty="0">
                <a:solidFill>
                  <a:schemeClr val="tx1"/>
                </a:solidFill>
                <a:latin typeface="Arial" pitchFamily="-108" charset="0"/>
                <a:ea typeface="ＭＳ Ｐゴシック" pitchFamily="33" charset="-128"/>
                <a:cs typeface="ＭＳ Ｐゴシック" pitchFamily="33" charset="-128"/>
              </a:rPr>
              <a:t>Finally, in this chapter we provide an example of an application area for cryptographic</a:t>
            </a:r>
          </a:p>
          <a:p>
            <a:pPr eaLnBrk="1" hangingPunct="1">
              <a:defRPr/>
            </a:pPr>
            <a:r>
              <a:rPr lang="en-US" sz="1200" kern="1200" dirty="0">
                <a:solidFill>
                  <a:schemeClr val="tx1"/>
                </a:solidFill>
                <a:latin typeface="Arial" pitchFamily="-108" charset="0"/>
                <a:ea typeface="ＭＳ Ｐゴシック" pitchFamily="33" charset="-128"/>
                <a:cs typeface="ＭＳ Ｐゴシック" pitchFamily="33" charset="-128"/>
              </a:rPr>
              <a:t>algorithms by looking at the encryption of stored data.</a:t>
            </a:r>
          </a:p>
          <a:p>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solidFill>
                  <a:srgbClr val="000000"/>
                </a:solidFill>
              </a:rPr>
              <a:pPr/>
              <a:t>1</a:t>
            </a:fld>
            <a:endParaRPr lang="en-AU" dirty="0">
              <a:solidFill>
                <a:srgbClr val="000000"/>
              </a:solidFill>
            </a:endParaRPr>
          </a:p>
        </p:txBody>
      </p:sp>
    </p:spTree>
    <p:extLst>
      <p:ext uri="{BB962C8B-B14F-4D97-AF65-F5344CB8AC3E}">
        <p14:creationId xmlns:p14="http://schemas.microsoft.com/office/powerpoint/2010/main" val="1674106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A928C4FB-7298-D14C-96D7-BA07164FC86F}" type="slidenum">
              <a:rPr lang="en-AU">
                <a:latin typeface="Arial" pitchFamily="-110" charset="0"/>
              </a:rPr>
              <a:pPr/>
              <a:t>14</a:t>
            </a:fld>
            <a:endParaRPr lang="en-AU">
              <a:latin typeface="Arial" pitchFamily="-110"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685800" y="4343400"/>
            <a:ext cx="5562600" cy="4495800"/>
          </a:xfrm>
          <a:noFill/>
          <a:ln/>
        </p:spPr>
        <p:txBody>
          <a:bodyPr/>
          <a:lstStyle/>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Table 2.2 shows how much time is required for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 brute-force attack for various key sizes. As can be seen, a single PC can break</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DES in about a year; if multiple PCs work in parallel, the time is drastically shortened.</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And today’s supercomputers should be able to find a key in about an hour.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Key sizes of 128 bits or greater are effectively unbreakable using simply a brute-force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approach. Even if we managed to speed up the attacking system by a factor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of 1 trillion (10</a:t>
            </a:r>
            <a:r>
              <a:rPr lang="en-US" sz="1200" b="0" i="0" u="none" strike="noStrike" kern="1200" baseline="30000" dirty="0">
                <a:solidFill>
                  <a:schemeClr val="tx1"/>
                </a:solidFill>
                <a:latin typeface="Arial" pitchFamily="-108" charset="0"/>
                <a:ea typeface="ＭＳ Ｐゴシック" pitchFamily="33" charset="-128"/>
                <a:cs typeface="ＭＳ Ｐゴシック" pitchFamily="33" charset="-128"/>
              </a:rPr>
              <a:t>12</a:t>
            </a:r>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 it would still take over 100,000 years to break a code using a</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128-bit key.</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60876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AFFF266-5831-A744-AC73-233EE3AED622}" type="slidenum">
              <a:rPr lang="en-AU">
                <a:latin typeface="Arial" pitchFamily="-110" charset="0"/>
              </a:rPr>
              <a:pPr/>
              <a:t>15</a:t>
            </a:fld>
            <a:endParaRPr lang="en-AU">
              <a:latin typeface="Arial" pitchFamily="-110"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The life of DES was extended by the use of triple DES (3DES),</a:t>
            </a:r>
          </a:p>
          <a:p>
            <a:r>
              <a:rPr lang="en-US" dirty="0">
                <a:latin typeface="Arial" pitchFamily="-110" charset="0"/>
                <a:ea typeface="ＭＳ Ｐゴシック" pitchFamily="-110" charset="-128"/>
                <a:cs typeface="ＭＳ Ｐゴシック" pitchFamily="-110" charset="-128"/>
              </a:rPr>
              <a:t>which involves repeating the basic DES algorithm three times, using either two</a:t>
            </a:r>
          </a:p>
          <a:p>
            <a:r>
              <a:rPr lang="en-US" dirty="0">
                <a:latin typeface="Arial" pitchFamily="-110" charset="0"/>
                <a:ea typeface="ＭＳ Ｐゴシック" pitchFamily="-110" charset="-128"/>
                <a:cs typeface="ＭＳ Ｐゴシック" pitchFamily="-110" charset="-128"/>
              </a:rPr>
              <a:t>or three unique keys, for a key size of 112 or 168 bits. Triple DES (3DES) was</a:t>
            </a:r>
          </a:p>
          <a:p>
            <a:r>
              <a:rPr lang="en-US" dirty="0">
                <a:latin typeface="Arial" pitchFamily="-110" charset="0"/>
                <a:ea typeface="ＭＳ Ｐゴシック" pitchFamily="-110" charset="-128"/>
                <a:cs typeface="ＭＳ Ｐゴシック" pitchFamily="-110" charset="-128"/>
              </a:rPr>
              <a:t>first standardized for use in financial applications in ANSI standard X9.17 in 1985.</a:t>
            </a:r>
          </a:p>
          <a:p>
            <a:r>
              <a:rPr lang="en-US" dirty="0">
                <a:latin typeface="Arial" pitchFamily="-110" charset="0"/>
                <a:ea typeface="ＭＳ Ｐゴシック" pitchFamily="-110" charset="-128"/>
                <a:cs typeface="ＭＳ Ｐゴシック" pitchFamily="-110" charset="-128"/>
              </a:rPr>
              <a:t>3DES was incorporated as part of the Data Encryption Standard in 1999, with the</a:t>
            </a:r>
          </a:p>
          <a:p>
            <a:r>
              <a:rPr lang="en-US" dirty="0">
                <a:latin typeface="Arial" pitchFamily="-110" charset="0"/>
                <a:ea typeface="ＭＳ Ｐゴシック" pitchFamily="-110" charset="-128"/>
                <a:cs typeface="ＭＳ Ｐゴシック" pitchFamily="-110" charset="-128"/>
              </a:rPr>
              <a:t>publication of FIPS PUB 46-3.</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3DES has two attractions that assure its widespread use over the next few</a:t>
            </a:r>
          </a:p>
          <a:p>
            <a:r>
              <a:rPr lang="en-US" dirty="0">
                <a:latin typeface="Arial" pitchFamily="-110" charset="0"/>
                <a:ea typeface="ＭＳ Ｐゴシック" pitchFamily="-110" charset="-128"/>
                <a:cs typeface="ＭＳ Ｐゴシック" pitchFamily="-110" charset="-128"/>
              </a:rPr>
              <a:t>years. First, with its 168-bit key length, it overcomes the vulnerability to brute-force</a:t>
            </a:r>
          </a:p>
          <a:p>
            <a:r>
              <a:rPr lang="en-US" dirty="0">
                <a:latin typeface="Arial" pitchFamily="-110" charset="0"/>
                <a:ea typeface="ＭＳ Ｐゴシック" pitchFamily="-110" charset="-128"/>
                <a:cs typeface="ＭＳ Ｐゴシック" pitchFamily="-110" charset="-128"/>
              </a:rPr>
              <a:t>attack of DES. Second, the underlying encryption algorithm in 3DES is the same as</a:t>
            </a:r>
          </a:p>
          <a:p>
            <a:r>
              <a:rPr lang="en-US" dirty="0">
                <a:latin typeface="Arial" pitchFamily="-110" charset="0"/>
                <a:ea typeface="ＭＳ Ｐゴシック" pitchFamily="-110" charset="-128"/>
                <a:cs typeface="ＭＳ Ｐゴシック" pitchFamily="-110" charset="-128"/>
              </a:rPr>
              <a:t>in DES. This algorithm has been subjected to more scrutiny than any other encryption</a:t>
            </a:r>
          </a:p>
          <a:p>
            <a:r>
              <a:rPr lang="en-US" dirty="0">
                <a:latin typeface="Arial" pitchFamily="-110" charset="0"/>
                <a:ea typeface="ＭＳ Ｐゴシック" pitchFamily="-110" charset="-128"/>
                <a:cs typeface="ＭＳ Ｐゴシック" pitchFamily="-110" charset="-128"/>
              </a:rPr>
              <a:t>algorithm over a longer period of time, and no effective cryptanalytic attack</a:t>
            </a:r>
          </a:p>
          <a:p>
            <a:r>
              <a:rPr lang="en-US" dirty="0">
                <a:latin typeface="Arial" pitchFamily="-110" charset="0"/>
                <a:ea typeface="ＭＳ Ｐゴシック" pitchFamily="-110" charset="-128"/>
                <a:cs typeface="ＭＳ Ｐゴシック" pitchFamily="-110" charset="-128"/>
              </a:rPr>
              <a:t>based on the algorithm rather than brute force has been found. Accordingly, there</a:t>
            </a:r>
          </a:p>
          <a:p>
            <a:r>
              <a:rPr lang="en-US" dirty="0">
                <a:latin typeface="Arial" pitchFamily="-110" charset="0"/>
                <a:ea typeface="ＭＳ Ｐゴシック" pitchFamily="-110" charset="-128"/>
                <a:cs typeface="ＭＳ Ｐゴシック" pitchFamily="-110" charset="-128"/>
              </a:rPr>
              <a:t>is a high level of confidence that 3DES is very resistant to cryptanalysis. If security</a:t>
            </a:r>
          </a:p>
          <a:p>
            <a:r>
              <a:rPr lang="en-US" dirty="0">
                <a:latin typeface="Arial" pitchFamily="-110" charset="0"/>
                <a:ea typeface="ＭＳ Ｐゴシック" pitchFamily="-110" charset="-128"/>
                <a:cs typeface="ＭＳ Ｐゴシック" pitchFamily="-110" charset="-128"/>
              </a:rPr>
              <a:t>were the only consideration, then 3DES would be an appropriate choice for a standardized</a:t>
            </a:r>
          </a:p>
          <a:p>
            <a:r>
              <a:rPr lang="en-US" dirty="0">
                <a:latin typeface="Arial" pitchFamily="-110" charset="0"/>
                <a:ea typeface="ＭＳ Ｐゴシック" pitchFamily="-110" charset="-128"/>
                <a:cs typeface="ＭＳ Ｐゴシック" pitchFamily="-110" charset="-128"/>
              </a:rPr>
              <a:t>encryption algorithm for decades to come.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principal drawback of 3DES is that the algorithm is relatively sluggish in</a:t>
            </a:r>
          </a:p>
          <a:p>
            <a:r>
              <a:rPr lang="en-US" dirty="0">
                <a:latin typeface="Arial" pitchFamily="-110" charset="0"/>
                <a:ea typeface="ＭＳ Ｐゴシック" pitchFamily="-110" charset="-128"/>
                <a:cs typeface="ＭＳ Ｐゴシック" pitchFamily="-110" charset="-128"/>
              </a:rPr>
              <a:t>software. The original DES was designed for mid-1970s hardware implementation</a:t>
            </a:r>
          </a:p>
          <a:p>
            <a:r>
              <a:rPr lang="en-US" dirty="0">
                <a:latin typeface="Arial" pitchFamily="-110" charset="0"/>
                <a:ea typeface="ＭＳ Ｐゴシック" pitchFamily="-110" charset="-128"/>
                <a:cs typeface="ＭＳ Ｐゴシック" pitchFamily="-110" charset="-128"/>
              </a:rPr>
              <a:t>and does not produce efficient software code. 3DES, which requires three times as</a:t>
            </a:r>
          </a:p>
          <a:p>
            <a:r>
              <a:rPr lang="en-US" dirty="0">
                <a:latin typeface="Arial" pitchFamily="-110" charset="0"/>
                <a:ea typeface="ＭＳ Ｐゴシック" pitchFamily="-110" charset="-128"/>
                <a:cs typeface="ＭＳ Ｐゴシック" pitchFamily="-110" charset="-128"/>
              </a:rPr>
              <a:t>many calculations as DES, is correspondingly slower. A secondary drawback is that</a:t>
            </a:r>
          </a:p>
          <a:p>
            <a:r>
              <a:rPr lang="en-US" dirty="0">
                <a:latin typeface="Arial" pitchFamily="-110" charset="0"/>
                <a:ea typeface="ＭＳ Ｐゴシック" pitchFamily="-110" charset="-128"/>
                <a:cs typeface="ＭＳ Ｐゴシック" pitchFamily="-110" charset="-128"/>
              </a:rPr>
              <a:t>both DES and 3DES use a 64-bit block size. For reasons of both efficiency and security,</a:t>
            </a:r>
          </a:p>
          <a:p>
            <a:r>
              <a:rPr lang="en-US" dirty="0">
                <a:latin typeface="Arial" pitchFamily="-110" charset="0"/>
                <a:ea typeface="ＭＳ Ｐゴシック" pitchFamily="-110" charset="-128"/>
                <a:cs typeface="ＭＳ Ｐゴシック" pitchFamily="-110" charset="-128"/>
              </a:rPr>
              <a:t>a larger block size is desirable.</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298187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52313EC9-A858-154B-BCF4-68836FB2E02C}" type="slidenum">
              <a:rPr lang="en-AU">
                <a:latin typeface="Arial" pitchFamily="-110" charset="0"/>
              </a:rPr>
              <a:pPr/>
              <a:t>16</a:t>
            </a:fld>
            <a:endParaRPr lang="en-AU">
              <a:latin typeface="Arial" pitchFamily="-110"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Because of its drawbacks, 3DES is not a</a:t>
            </a:r>
          </a:p>
          <a:p>
            <a:r>
              <a:rPr lang="en-US" dirty="0">
                <a:latin typeface="Arial" pitchFamily="-110" charset="0"/>
                <a:ea typeface="ＭＳ Ｐゴシック" pitchFamily="-110" charset="-128"/>
                <a:cs typeface="ＭＳ Ｐゴシック" pitchFamily="-110" charset="-128"/>
              </a:rPr>
              <a:t>reasonable candidate for long-term use. As a replacement, NIST in 1997 issued a</a:t>
            </a:r>
          </a:p>
          <a:p>
            <a:r>
              <a:rPr lang="en-US" dirty="0">
                <a:latin typeface="Arial" pitchFamily="-110" charset="0"/>
                <a:ea typeface="ＭＳ Ｐゴシック" pitchFamily="-110" charset="-128"/>
                <a:cs typeface="ＭＳ Ｐゴシック" pitchFamily="-110" charset="-128"/>
              </a:rPr>
              <a:t>call for proposals for a new Advanced Encryption Standard (AES), which should</a:t>
            </a:r>
          </a:p>
          <a:p>
            <a:r>
              <a:rPr lang="en-US" dirty="0">
                <a:latin typeface="Arial" pitchFamily="-110" charset="0"/>
                <a:ea typeface="ＭＳ Ｐゴシック" pitchFamily="-110" charset="-128"/>
                <a:cs typeface="ＭＳ Ｐゴシック" pitchFamily="-110" charset="-128"/>
              </a:rPr>
              <a:t>have a security strength equal to or better than 3DES and significantly improved</a:t>
            </a:r>
          </a:p>
          <a:p>
            <a:r>
              <a:rPr lang="en-US" dirty="0">
                <a:latin typeface="Arial" pitchFamily="-110" charset="0"/>
                <a:ea typeface="ＭＳ Ｐゴシック" pitchFamily="-110" charset="-128"/>
                <a:cs typeface="ＭＳ Ｐゴシック" pitchFamily="-110" charset="-128"/>
              </a:rPr>
              <a:t>efficiency. In addition to these general requirements, NIST specified that AES must</a:t>
            </a:r>
          </a:p>
          <a:p>
            <a:r>
              <a:rPr lang="en-US" dirty="0">
                <a:latin typeface="Arial" pitchFamily="-110" charset="0"/>
                <a:ea typeface="ＭＳ Ｐゴシック" pitchFamily="-110" charset="-128"/>
                <a:cs typeface="ＭＳ Ｐゴシック" pitchFamily="-110" charset="-128"/>
              </a:rPr>
              <a:t>be a symmetric block cipher with a block length of 128 bits and support for key</a:t>
            </a:r>
          </a:p>
          <a:p>
            <a:r>
              <a:rPr lang="en-US" dirty="0">
                <a:latin typeface="Arial" pitchFamily="-110" charset="0"/>
                <a:ea typeface="ＭＳ Ｐゴシック" pitchFamily="-110" charset="-128"/>
                <a:cs typeface="ＭＳ Ｐゴシック" pitchFamily="-110" charset="-128"/>
              </a:rPr>
              <a:t>lengths of 128, 192, and 256 bits. Evaluation criteria included security, computational</a:t>
            </a:r>
          </a:p>
          <a:p>
            <a:r>
              <a:rPr lang="en-US" dirty="0">
                <a:latin typeface="Arial" pitchFamily="-110" charset="0"/>
                <a:ea typeface="ＭＳ Ｐゴシック" pitchFamily="-110" charset="-128"/>
                <a:cs typeface="ＭＳ Ｐゴシック" pitchFamily="-110" charset="-128"/>
              </a:rPr>
              <a:t>efficiency, memory requirements, hardware and software suitability, and flexibility.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In a first round of evaluation, 15 proposed algorithms were accepted. A</a:t>
            </a:r>
          </a:p>
          <a:p>
            <a:r>
              <a:rPr lang="en-US" dirty="0">
                <a:latin typeface="Arial" pitchFamily="-110" charset="0"/>
                <a:ea typeface="ＭＳ Ｐゴシック" pitchFamily="-110" charset="-128"/>
                <a:cs typeface="ＭＳ Ｐゴシック" pitchFamily="-110" charset="-128"/>
              </a:rPr>
              <a:t>second round narrowed the field to 5 algorithms. NIST completed its evaluation</a:t>
            </a:r>
          </a:p>
          <a:p>
            <a:r>
              <a:rPr lang="en-US" dirty="0">
                <a:latin typeface="Arial" pitchFamily="-110" charset="0"/>
                <a:ea typeface="ＭＳ Ｐゴシック" pitchFamily="-110" charset="-128"/>
                <a:cs typeface="ＭＳ Ｐゴシック" pitchFamily="-110" charset="-128"/>
              </a:rPr>
              <a:t>process and published a final standard (FIPS PUB 197) in November of 2001. NIST</a:t>
            </a:r>
          </a:p>
          <a:p>
            <a:r>
              <a:rPr lang="en-US" dirty="0">
                <a:latin typeface="Arial" pitchFamily="-110" charset="0"/>
                <a:ea typeface="ＭＳ Ｐゴシック" pitchFamily="-110" charset="-128"/>
                <a:cs typeface="ＭＳ Ｐゴシック" pitchFamily="-110" charset="-128"/>
              </a:rPr>
              <a:t>selected </a:t>
            </a:r>
            <a:r>
              <a:rPr lang="en-US" dirty="0" err="1">
                <a:latin typeface="Arial" pitchFamily="-110" charset="0"/>
                <a:ea typeface="ＭＳ Ｐゴシック" pitchFamily="-110" charset="-128"/>
                <a:cs typeface="ＭＳ Ｐゴシック" pitchFamily="-110" charset="-128"/>
              </a:rPr>
              <a:t>Rijndael</a:t>
            </a:r>
            <a:r>
              <a:rPr lang="en-US" dirty="0">
                <a:latin typeface="Arial" pitchFamily="-110" charset="0"/>
                <a:ea typeface="ＭＳ Ｐゴシック" pitchFamily="-110" charset="-128"/>
                <a:cs typeface="ＭＳ Ｐゴシック" pitchFamily="-110" charset="-128"/>
              </a:rPr>
              <a:t> as the proposed AES algorithm. AES is now widely available in</a:t>
            </a:r>
          </a:p>
          <a:p>
            <a:r>
              <a:rPr lang="en-US" dirty="0">
                <a:latin typeface="Arial" pitchFamily="-110" charset="0"/>
                <a:ea typeface="ＭＳ Ｐゴシック" pitchFamily="-110" charset="-128"/>
                <a:cs typeface="ＭＳ Ｐゴシック" pitchFamily="-110" charset="-128"/>
              </a:rPr>
              <a:t>commercial products. AES is described in detail in Chapter 20.</a:t>
            </a:r>
            <a:endParaRPr lang="en-US" dirty="0">
              <a:solidFill>
                <a:srgbClr val="000000"/>
              </a:solidFill>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368107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0000" lnSpcReduction="20000"/>
          </a:bodyPr>
          <a:lstStyle/>
          <a:p>
            <a:pPr>
              <a:defRPr/>
            </a:pPr>
            <a:r>
              <a:rPr lang="en-US" b="0" dirty="0"/>
              <a:t>Public-key encryption, first publicly proposed by </a:t>
            </a:r>
            <a:r>
              <a:rPr lang="en-US" b="0" dirty="0" err="1"/>
              <a:t>Diffie</a:t>
            </a:r>
            <a:r>
              <a:rPr lang="en-US" b="0" dirty="0"/>
              <a:t> and Hellman in 1976</a:t>
            </a:r>
          </a:p>
          <a:p>
            <a:pPr>
              <a:defRPr/>
            </a:pPr>
            <a:r>
              <a:rPr lang="en-US" b="0" dirty="0"/>
              <a:t>[DIFF76], is the first truly revolutionary advance in encryption in literally thousands</a:t>
            </a:r>
          </a:p>
          <a:p>
            <a:pPr>
              <a:defRPr/>
            </a:pPr>
            <a:r>
              <a:rPr lang="en-US" b="0" dirty="0"/>
              <a:t>of years. Public-key algorithms are based on mathematical functions rather than on</a:t>
            </a:r>
          </a:p>
          <a:p>
            <a:pPr>
              <a:defRPr/>
            </a:pPr>
            <a:r>
              <a:rPr lang="en-US" b="0" dirty="0"/>
              <a:t>simple operations on bit patterns, such as are used in symmetric encryption algorithms.</a:t>
            </a:r>
          </a:p>
          <a:p>
            <a:pPr>
              <a:defRPr/>
            </a:pPr>
            <a:r>
              <a:rPr lang="en-US" b="0" dirty="0"/>
              <a:t>More important, public-key cryptography is asymmetric, involving the use</a:t>
            </a:r>
          </a:p>
          <a:p>
            <a:pPr>
              <a:defRPr/>
            </a:pPr>
            <a:r>
              <a:rPr lang="en-US" b="0" dirty="0"/>
              <a:t>of two separate keys, in contrast to symmetric encryption, which uses only one key.</a:t>
            </a:r>
          </a:p>
          <a:p>
            <a:pPr>
              <a:defRPr/>
            </a:pPr>
            <a:r>
              <a:rPr lang="en-US" b="0" dirty="0"/>
              <a:t>The use of two keys has profound consequences in the areas of confidentiality, key</a:t>
            </a:r>
          </a:p>
          <a:p>
            <a:pPr>
              <a:defRPr/>
            </a:pPr>
            <a:r>
              <a:rPr lang="en-US" b="0" dirty="0"/>
              <a:t>distribution, and authentication.</a:t>
            </a:r>
          </a:p>
          <a:p>
            <a:pPr>
              <a:defRPr/>
            </a:pPr>
            <a:endParaRPr lang="en-US" b="0" dirty="0"/>
          </a:p>
          <a:p>
            <a:pPr>
              <a:defRPr/>
            </a:pPr>
            <a:r>
              <a:rPr lang="en-US" b="0" dirty="0"/>
              <a:t>Before proceeding, we should first mention several common misconceptions</a:t>
            </a:r>
          </a:p>
          <a:p>
            <a:pPr>
              <a:defRPr/>
            </a:pPr>
            <a:r>
              <a:rPr lang="en-US" b="0" dirty="0"/>
              <a:t>concerning public-key encryption. One is that public-key encryption is more secure</a:t>
            </a:r>
          </a:p>
          <a:p>
            <a:pPr>
              <a:defRPr/>
            </a:pPr>
            <a:r>
              <a:rPr lang="en-US" b="0" dirty="0"/>
              <a:t>from cryptanalysis than symmetric encryption. In fact, the security of any encryption</a:t>
            </a:r>
          </a:p>
          <a:p>
            <a:pPr>
              <a:defRPr/>
            </a:pPr>
            <a:r>
              <a:rPr lang="en-US" b="0" dirty="0"/>
              <a:t>scheme depends on (1) the length of the key and (2) the computational work involved</a:t>
            </a:r>
          </a:p>
          <a:p>
            <a:pPr>
              <a:defRPr/>
            </a:pPr>
            <a:r>
              <a:rPr lang="en-US" b="0" dirty="0"/>
              <a:t>in breaking a cipher. There is nothing in principle about either symmetric or public-key</a:t>
            </a:r>
          </a:p>
          <a:p>
            <a:pPr>
              <a:defRPr/>
            </a:pPr>
            <a:r>
              <a:rPr lang="en-US" b="0" dirty="0"/>
              <a:t>encryption that makes one superior to another from the point of view of resisting cryptanalysis.</a:t>
            </a:r>
          </a:p>
          <a:p>
            <a:pPr>
              <a:defRPr/>
            </a:pPr>
            <a:r>
              <a:rPr lang="en-US" b="0" dirty="0"/>
              <a:t>A second misconception is that public-key encryption is a general- purpose</a:t>
            </a:r>
          </a:p>
          <a:p>
            <a:pPr>
              <a:defRPr/>
            </a:pPr>
            <a:r>
              <a:rPr lang="en-US" b="0" dirty="0"/>
              <a:t>technique that has made symmetric encryption obsolete. On the contrary, because of</a:t>
            </a:r>
          </a:p>
          <a:p>
            <a:pPr>
              <a:defRPr/>
            </a:pPr>
            <a:r>
              <a:rPr lang="en-US" b="0" dirty="0"/>
              <a:t>the computational overhead of current public-key encryption schemes, there seems no</a:t>
            </a:r>
          </a:p>
          <a:p>
            <a:pPr>
              <a:defRPr/>
            </a:pPr>
            <a:r>
              <a:rPr lang="en-US" b="0" dirty="0"/>
              <a:t>foreseeable likelihood that symmetric encryption will be abandoned. Finally, there is</a:t>
            </a:r>
          </a:p>
          <a:p>
            <a:pPr>
              <a:defRPr/>
            </a:pPr>
            <a:r>
              <a:rPr lang="en-US" b="0" dirty="0"/>
              <a:t>a feeling that key distribution is trivial when using public-key encryption, compared to</a:t>
            </a:r>
          </a:p>
          <a:p>
            <a:pPr>
              <a:defRPr/>
            </a:pPr>
            <a:r>
              <a:rPr lang="en-US" b="0" dirty="0"/>
              <a:t>the rather cumbersome handshaking involved with key distribution centers for symmetric</a:t>
            </a:r>
          </a:p>
          <a:p>
            <a:pPr>
              <a:defRPr/>
            </a:pPr>
            <a:r>
              <a:rPr lang="en-US" b="0" dirty="0"/>
              <a:t>encryption. For public-key key distribution, some form of protocol is needed,</a:t>
            </a:r>
          </a:p>
          <a:p>
            <a:pPr>
              <a:defRPr/>
            </a:pPr>
            <a:r>
              <a:rPr lang="en-US" b="0" dirty="0"/>
              <a:t>often involving a central agent, and the procedures involved are no simpler or any</a:t>
            </a:r>
          </a:p>
          <a:p>
            <a:pPr>
              <a:defRPr/>
            </a:pPr>
            <a:r>
              <a:rPr lang="en-US" b="0" dirty="0"/>
              <a:t>more efficient than those required for symmetric encryption.</a:t>
            </a:r>
          </a:p>
          <a:p>
            <a:pPr>
              <a:defRPr/>
            </a:pPr>
            <a:endParaRPr lang="en-US" b="0" dirty="0"/>
          </a:p>
          <a:p>
            <a:pPr>
              <a:defRPr/>
            </a:pPr>
            <a:r>
              <a:rPr lang="en-US" b="0" dirty="0"/>
              <a:t>As the names suggest, the public key of the pair is made public for others to</a:t>
            </a:r>
          </a:p>
          <a:p>
            <a:pPr>
              <a:defRPr/>
            </a:pPr>
            <a:r>
              <a:rPr lang="en-US" b="0" dirty="0"/>
              <a:t>use, while the private key is known only to its owner. A general-purpose public-key</a:t>
            </a:r>
          </a:p>
          <a:p>
            <a:pPr>
              <a:defRPr/>
            </a:pPr>
            <a:r>
              <a:rPr lang="en-US" b="0" dirty="0"/>
              <a:t>cryptographic algorithm relies on one key for encryption and a different but related</a:t>
            </a:r>
          </a:p>
          <a:p>
            <a:pPr>
              <a:defRPr/>
            </a:pPr>
            <a:r>
              <a:rPr lang="en-US" b="0" dirty="0"/>
              <a:t>key for decryption.</a:t>
            </a:r>
          </a:p>
          <a:p>
            <a:pPr>
              <a:defRPr/>
            </a:pPr>
            <a:endParaRPr lang="en-US" b="0" dirty="0"/>
          </a:p>
        </p:txBody>
      </p:sp>
      <p:sp>
        <p:nvSpPr>
          <p:cNvPr id="57348" name="Slide Number Placeholder 3"/>
          <p:cNvSpPr>
            <a:spLocks noGrp="1"/>
          </p:cNvSpPr>
          <p:nvPr>
            <p:ph type="sldNum" sz="quarter" idx="5"/>
          </p:nvPr>
        </p:nvSpPr>
        <p:spPr>
          <a:noFill/>
        </p:spPr>
        <p:txBody>
          <a:bodyPr/>
          <a:lstStyle/>
          <a:p>
            <a:fld id="{F6A03455-7222-D147-8F32-0514DD216503}" type="slidenum">
              <a:rPr lang="en-AU" smtClean="0">
                <a:latin typeface="Arial" pitchFamily="-110" charset="0"/>
              </a:rPr>
              <a:pPr/>
              <a:t>17</a:t>
            </a:fld>
            <a:endParaRPr lang="en-AU">
              <a:latin typeface="Arial" pitchFamily="-110" charset="0"/>
            </a:endParaRPr>
          </a:p>
        </p:txBody>
      </p:sp>
    </p:spTree>
    <p:extLst>
      <p:ext uri="{BB962C8B-B14F-4D97-AF65-F5344CB8AC3E}">
        <p14:creationId xmlns:p14="http://schemas.microsoft.com/office/powerpoint/2010/main" val="1300755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A49AD9B-7FA5-144E-8738-8D5A7C56888F}" type="slidenum">
              <a:rPr lang="en-AU">
                <a:latin typeface="Arial" pitchFamily="-110" charset="0"/>
              </a:rPr>
              <a:pPr/>
              <a:t>18</a:t>
            </a:fld>
            <a:endParaRPr lang="en-AU">
              <a:latin typeface="Arial" pitchFamily="-110"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A public-key encryption scheme has six ingredients (Figure 2.6a):</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Plaintext: This is the readable message or data that is fed into the algorithm as</a:t>
            </a:r>
          </a:p>
          <a:p>
            <a:r>
              <a:rPr lang="en-US" b="0" dirty="0">
                <a:latin typeface="Arial" pitchFamily="-110" charset="0"/>
                <a:ea typeface="ＭＳ Ｐゴシック" pitchFamily="-110" charset="-128"/>
                <a:cs typeface="ＭＳ Ｐゴシック" pitchFamily="-110" charset="-128"/>
              </a:rPr>
              <a:t>input.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Encryption algorithm: The encryption algorithm performs various transformations</a:t>
            </a:r>
          </a:p>
          <a:p>
            <a:r>
              <a:rPr lang="en-US" b="0" dirty="0">
                <a:latin typeface="Arial" pitchFamily="-110" charset="0"/>
                <a:ea typeface="ＭＳ Ｐゴシック" pitchFamily="-110" charset="-128"/>
                <a:cs typeface="ＭＳ Ｐゴシック" pitchFamily="-110" charset="-128"/>
              </a:rPr>
              <a:t>on the plaintext.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Public and private key: This is a pair of keys that have been selected so that</a:t>
            </a:r>
          </a:p>
          <a:p>
            <a:r>
              <a:rPr lang="en-US" b="0" dirty="0">
                <a:latin typeface="Arial" pitchFamily="-110" charset="0"/>
                <a:ea typeface="ＭＳ Ｐゴシック" pitchFamily="-110" charset="-128"/>
                <a:cs typeface="ＭＳ Ｐゴシック" pitchFamily="-110" charset="-128"/>
              </a:rPr>
              <a:t>if one is used for encryption, the other is used for decryption. The exact</a:t>
            </a:r>
          </a:p>
          <a:p>
            <a:r>
              <a:rPr lang="en-US" b="0" dirty="0">
                <a:latin typeface="Arial" pitchFamily="-110" charset="0"/>
                <a:ea typeface="ＭＳ Ｐゴシック" pitchFamily="-110" charset="-128"/>
                <a:cs typeface="ＭＳ Ｐゴシック" pitchFamily="-110" charset="-128"/>
              </a:rPr>
              <a:t>transformations performed by the encryption algorithm depend on the public</a:t>
            </a:r>
          </a:p>
          <a:p>
            <a:r>
              <a:rPr lang="en-US" b="0" dirty="0">
                <a:latin typeface="Arial" pitchFamily="-110" charset="0"/>
                <a:ea typeface="ＭＳ Ｐゴシック" pitchFamily="-110" charset="-128"/>
                <a:cs typeface="ＭＳ Ｐゴシック" pitchFamily="-110" charset="-128"/>
              </a:rPr>
              <a:t>or private key that is provided as input.</a:t>
            </a:r>
          </a:p>
          <a:p>
            <a:endParaRPr lang="en-US" b="0" dirty="0">
              <a:latin typeface="Arial" pitchFamily="-110" charset="0"/>
              <a:ea typeface="ＭＳ Ｐゴシック" pitchFamily="-110" charset="-128"/>
              <a:cs typeface="ＭＳ Ｐゴシック" pitchFamily="-110" charset="-128"/>
            </a:endParaRPr>
          </a:p>
          <a:p>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This is the scrambled message produced as output. It depends on</a:t>
            </a:r>
          </a:p>
          <a:p>
            <a:r>
              <a:rPr lang="en-US" b="0" dirty="0">
                <a:latin typeface="Arial" pitchFamily="-110" charset="0"/>
                <a:ea typeface="ＭＳ Ｐゴシック" pitchFamily="-110" charset="-128"/>
                <a:cs typeface="ＭＳ Ｐゴシック" pitchFamily="-110" charset="-128"/>
              </a:rPr>
              <a:t>the plaintext and the key. For a given message, two different keys will produce</a:t>
            </a:r>
          </a:p>
          <a:p>
            <a:r>
              <a:rPr lang="en-US" b="0" dirty="0">
                <a:latin typeface="Arial" pitchFamily="-110" charset="0"/>
                <a:ea typeface="ＭＳ Ｐゴシック" pitchFamily="-110" charset="-128"/>
                <a:cs typeface="ＭＳ Ｐゴシック" pitchFamily="-110" charset="-128"/>
              </a:rPr>
              <a:t>two different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Decryption algorithm: This algorithm accepts the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and the matching</a:t>
            </a:r>
          </a:p>
          <a:p>
            <a:r>
              <a:rPr lang="en-US" b="0" dirty="0">
                <a:latin typeface="Arial" pitchFamily="-110" charset="0"/>
                <a:ea typeface="ＭＳ Ｐゴシック" pitchFamily="-110" charset="-128"/>
                <a:cs typeface="ＭＳ Ｐゴシック" pitchFamily="-110" charset="-128"/>
              </a:rPr>
              <a:t>key and produces the original plaintext.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As the names suggest, the public key of the pair is made public for others to</a:t>
            </a:r>
          </a:p>
          <a:p>
            <a:r>
              <a:rPr lang="en-US" b="0" dirty="0">
                <a:latin typeface="Arial" pitchFamily="-110" charset="0"/>
                <a:ea typeface="ＭＳ Ｐゴシック" pitchFamily="-110" charset="-128"/>
                <a:cs typeface="ＭＳ Ｐゴシック" pitchFamily="-110" charset="-128"/>
              </a:rPr>
              <a:t>use, while the private key is known only to its owner. A general-purpose public-key</a:t>
            </a:r>
          </a:p>
          <a:p>
            <a:r>
              <a:rPr lang="en-US" b="0" dirty="0">
                <a:latin typeface="Arial" pitchFamily="-110" charset="0"/>
                <a:ea typeface="ＭＳ Ｐゴシック" pitchFamily="-110" charset="-128"/>
                <a:cs typeface="ＭＳ Ｐゴシック" pitchFamily="-110" charset="-128"/>
              </a:rPr>
              <a:t>cryptographic algorithm relies on one key for encryption and a different but related</a:t>
            </a:r>
          </a:p>
          <a:p>
            <a:r>
              <a:rPr lang="en-US" b="0" dirty="0">
                <a:latin typeface="Arial" pitchFamily="-110" charset="0"/>
                <a:ea typeface="ＭＳ Ｐゴシック" pitchFamily="-110" charset="-128"/>
                <a:cs typeface="ＭＳ Ｐゴシック" pitchFamily="-110" charset="-128"/>
              </a:rPr>
              <a:t>key for decryption.</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The essential steps are the following:</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1. Each user generates a pair of keys to be used for the encryption and decryption</a:t>
            </a:r>
          </a:p>
          <a:p>
            <a:r>
              <a:rPr lang="en-US" b="0" dirty="0">
                <a:latin typeface="Arial" pitchFamily="-110" charset="0"/>
                <a:ea typeface="ＭＳ Ｐゴシック" pitchFamily="-110" charset="-128"/>
                <a:cs typeface="ＭＳ Ｐゴシック" pitchFamily="-110" charset="-128"/>
              </a:rPr>
              <a:t>of messages.</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2. Each user places one of the two keys in a public register or other accessible</a:t>
            </a:r>
          </a:p>
          <a:p>
            <a:r>
              <a:rPr lang="en-US" b="0" dirty="0">
                <a:latin typeface="Arial" pitchFamily="-110" charset="0"/>
                <a:ea typeface="ＭＳ Ｐゴシック" pitchFamily="-110" charset="-128"/>
                <a:cs typeface="ＭＳ Ｐゴシック" pitchFamily="-110" charset="-128"/>
              </a:rPr>
              <a:t>file. This is the public key. The companion key is kept private. As Figure 2.6a</a:t>
            </a:r>
          </a:p>
          <a:p>
            <a:r>
              <a:rPr lang="en-US" b="0" dirty="0">
                <a:latin typeface="Arial" pitchFamily="-110" charset="0"/>
                <a:ea typeface="ＭＳ Ｐゴシック" pitchFamily="-110" charset="-128"/>
                <a:cs typeface="ＭＳ Ｐゴシック" pitchFamily="-110" charset="-128"/>
              </a:rPr>
              <a:t>suggests, each user maintains a collection of public keys obtained from others.</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3. If Bob wishes to send a private message to Alice, Bob encrypts the message</a:t>
            </a:r>
          </a:p>
          <a:p>
            <a:r>
              <a:rPr lang="en-US" b="0" dirty="0">
                <a:latin typeface="Arial" pitchFamily="-110" charset="0"/>
                <a:ea typeface="ＭＳ Ｐゴシック" pitchFamily="-110" charset="-128"/>
                <a:cs typeface="ＭＳ Ｐゴシック" pitchFamily="-110" charset="-128"/>
              </a:rPr>
              <a:t>using Alice’s public key.</a:t>
            </a:r>
          </a:p>
          <a:p>
            <a:r>
              <a:rPr lang="en-US" b="0" dirty="0">
                <a:latin typeface="Arial" pitchFamily="-110" charset="0"/>
                <a:ea typeface="ＭＳ Ｐゴシック" pitchFamily="-110" charset="-128"/>
                <a:cs typeface="ＭＳ Ｐゴシック" pitchFamily="-110" charset="-128"/>
              </a:rPr>
              <a:t>4. When Alice receives the message, she decrypts it using her private key. No</a:t>
            </a:r>
          </a:p>
          <a:p>
            <a:r>
              <a:rPr lang="en-US" b="0" dirty="0">
                <a:latin typeface="Arial" pitchFamily="-110" charset="0"/>
                <a:ea typeface="ＭＳ Ｐゴシック" pitchFamily="-110" charset="-128"/>
                <a:cs typeface="ＭＳ Ｐゴシック" pitchFamily="-110" charset="-128"/>
              </a:rPr>
              <a:t>other recipient can decrypt the message because only Alice knows Alice’s private</a:t>
            </a:r>
          </a:p>
          <a:p>
            <a:r>
              <a:rPr lang="en-US" b="0" dirty="0">
                <a:latin typeface="Arial" pitchFamily="-110" charset="0"/>
                <a:ea typeface="ＭＳ Ｐゴシック" pitchFamily="-110" charset="-128"/>
                <a:cs typeface="ＭＳ Ｐゴシック" pitchFamily="-110" charset="-128"/>
              </a:rPr>
              <a:t>key.</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With this approach, all participants have access to public keys, and private keys</a:t>
            </a:r>
          </a:p>
          <a:p>
            <a:r>
              <a:rPr lang="en-US" b="0" dirty="0">
                <a:latin typeface="Arial" pitchFamily="-110" charset="0"/>
                <a:ea typeface="ＭＳ Ｐゴシック" pitchFamily="-110" charset="-128"/>
                <a:cs typeface="ＭＳ Ｐゴシック" pitchFamily="-110" charset="-128"/>
              </a:rPr>
              <a:t>are generated locally by each participant and therefore need never be distributed.</a:t>
            </a:r>
          </a:p>
          <a:p>
            <a:r>
              <a:rPr lang="en-US" b="0" dirty="0">
                <a:latin typeface="Arial" pitchFamily="-110" charset="0"/>
                <a:ea typeface="ＭＳ Ｐゴシック" pitchFamily="-110" charset="-128"/>
                <a:cs typeface="ＭＳ Ｐゴシック" pitchFamily="-110" charset="-128"/>
              </a:rPr>
              <a:t>As long as a user protects his or her private key, incoming communication is secure.</a:t>
            </a:r>
          </a:p>
          <a:p>
            <a:r>
              <a:rPr lang="en-US" b="0" dirty="0">
                <a:latin typeface="Arial" pitchFamily="-110" charset="0"/>
                <a:ea typeface="ＭＳ Ｐゴシック" pitchFamily="-110" charset="-128"/>
                <a:cs typeface="ＭＳ Ｐゴシック" pitchFamily="-110" charset="-128"/>
              </a:rPr>
              <a:t>At any time, a user can change the private key and publish the companion public</a:t>
            </a:r>
          </a:p>
          <a:p>
            <a:r>
              <a:rPr lang="en-US" b="0" dirty="0">
                <a:latin typeface="Arial" pitchFamily="-110" charset="0"/>
                <a:ea typeface="ＭＳ Ｐゴシック" pitchFamily="-110" charset="-128"/>
                <a:cs typeface="ＭＳ Ｐゴシック" pitchFamily="-110" charset="-128"/>
              </a:rPr>
              <a:t>key to replace the old public key.</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Note that the scheme of Figure 2.6a is directed toward providing confidentiality:</a:t>
            </a:r>
          </a:p>
          <a:p>
            <a:r>
              <a:rPr lang="en-US" b="0" dirty="0">
                <a:latin typeface="Arial" pitchFamily="-110" charset="0"/>
                <a:ea typeface="ＭＳ Ｐゴシック" pitchFamily="-110" charset="-128"/>
                <a:cs typeface="ＭＳ Ｐゴシック" pitchFamily="-110" charset="-128"/>
              </a:rPr>
              <a:t>Only the intended recipient should be able to decrypt the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because only</a:t>
            </a:r>
          </a:p>
          <a:p>
            <a:r>
              <a:rPr lang="en-US" b="0" dirty="0">
                <a:latin typeface="Arial" pitchFamily="-110" charset="0"/>
                <a:ea typeface="ＭＳ Ｐゴシック" pitchFamily="-110" charset="-128"/>
                <a:cs typeface="ＭＳ Ｐゴシック" pitchFamily="-110" charset="-128"/>
              </a:rPr>
              <a:t>the intended recipient is in possession of the required private key. Whether in fact</a:t>
            </a:r>
          </a:p>
          <a:p>
            <a:r>
              <a:rPr lang="en-US" b="0" dirty="0">
                <a:latin typeface="Arial" pitchFamily="-110" charset="0"/>
                <a:ea typeface="ＭＳ Ｐゴシック" pitchFamily="-110" charset="-128"/>
                <a:cs typeface="ＭＳ Ｐゴシック" pitchFamily="-110" charset="-128"/>
              </a:rPr>
              <a:t>confidentiality is provided depends on a number of factors, including the security of</a:t>
            </a:r>
          </a:p>
          <a:p>
            <a:r>
              <a:rPr lang="en-US" b="0" dirty="0">
                <a:latin typeface="Arial" pitchFamily="-110" charset="0"/>
                <a:ea typeface="ＭＳ Ｐゴシック" pitchFamily="-110" charset="-128"/>
                <a:cs typeface="ＭＳ Ｐゴシック" pitchFamily="-110" charset="-128"/>
              </a:rPr>
              <a:t>the algorithm, whether the private key is kept secure, and the security of any protocol</a:t>
            </a:r>
          </a:p>
          <a:p>
            <a:r>
              <a:rPr lang="en-US" b="0" dirty="0">
                <a:latin typeface="Arial" pitchFamily="-110" charset="0"/>
                <a:ea typeface="ＭＳ Ｐゴシック" pitchFamily="-110" charset="-128"/>
                <a:cs typeface="ＭＳ Ｐゴシック" pitchFamily="-110" charset="-128"/>
              </a:rPr>
              <a:t>of which the encryption function is a part.</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098037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30CEAF3-508C-8A40-93FA-79212B77D7A3}" type="slidenum">
              <a:rPr lang="en-AU">
                <a:latin typeface="Arial" pitchFamily="-110" charset="0"/>
              </a:rPr>
              <a:pPr/>
              <a:t>19</a:t>
            </a:fld>
            <a:endParaRPr lang="en-AU">
              <a:latin typeface="Arial" pitchFamily="-110"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Figure 2.6b illustrates another mode of operation of public-key cryptography.</a:t>
            </a:r>
          </a:p>
          <a:p>
            <a:r>
              <a:rPr lang="en-US" b="0" dirty="0">
                <a:latin typeface="Arial" pitchFamily="-110" charset="0"/>
                <a:ea typeface="ＭＳ Ｐゴシック" pitchFamily="-110" charset="-128"/>
                <a:cs typeface="ＭＳ Ｐゴシック" pitchFamily="-110" charset="-128"/>
              </a:rPr>
              <a:t>In this scheme, a user encrypts data using his or her own private key.</a:t>
            </a:r>
          </a:p>
          <a:p>
            <a:r>
              <a:rPr lang="en-US" b="0" dirty="0">
                <a:latin typeface="Arial" pitchFamily="-110" charset="0"/>
                <a:ea typeface="ＭＳ Ｐゴシック" pitchFamily="-110" charset="-128"/>
                <a:cs typeface="ＭＳ Ｐゴシック" pitchFamily="-110" charset="-128"/>
              </a:rPr>
              <a:t>Anyone who knows the corresponding public key will then be able to decrypt the</a:t>
            </a:r>
          </a:p>
          <a:p>
            <a:r>
              <a:rPr lang="en-US" b="0" dirty="0">
                <a:latin typeface="Arial" pitchFamily="-110" charset="0"/>
                <a:ea typeface="ＭＳ Ｐゴシック" pitchFamily="-110" charset="-128"/>
                <a:cs typeface="ＭＳ Ｐゴシック" pitchFamily="-110" charset="-128"/>
              </a:rPr>
              <a:t>message.</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The scheme of Figure 2.6b is directed toward providing authentication</a:t>
            </a:r>
          </a:p>
          <a:p>
            <a:r>
              <a:rPr lang="en-US" b="0" dirty="0">
                <a:latin typeface="Arial" pitchFamily="-110" charset="0"/>
                <a:ea typeface="ＭＳ Ｐゴシック" pitchFamily="-110" charset="-128"/>
                <a:cs typeface="ＭＳ Ｐゴシック" pitchFamily="-110" charset="-128"/>
              </a:rPr>
              <a:t>and/or data integrity. If a user is able to successfully recover the plaintext from</a:t>
            </a:r>
          </a:p>
          <a:p>
            <a:r>
              <a:rPr lang="en-US" b="0" dirty="0">
                <a:latin typeface="Arial" pitchFamily="-110" charset="0"/>
                <a:ea typeface="ＭＳ Ｐゴシック" pitchFamily="-110" charset="-128"/>
                <a:cs typeface="ＭＳ Ｐゴシック" pitchFamily="-110" charset="-128"/>
              </a:rPr>
              <a:t>Bob’s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using Bob’s public key, this indicates that only Bob could have</a:t>
            </a:r>
          </a:p>
          <a:p>
            <a:r>
              <a:rPr lang="en-US" b="0" dirty="0">
                <a:latin typeface="Arial" pitchFamily="-110" charset="0"/>
                <a:ea typeface="ＭＳ Ｐゴシック" pitchFamily="-110" charset="-128"/>
                <a:cs typeface="ＭＳ Ｐゴシック" pitchFamily="-110" charset="-128"/>
              </a:rPr>
              <a:t>encrypted the plaintext, thus providing authentication. Further, no one but</a:t>
            </a:r>
          </a:p>
          <a:p>
            <a:r>
              <a:rPr lang="en-US" b="0" dirty="0">
                <a:latin typeface="Arial" pitchFamily="-110" charset="0"/>
                <a:ea typeface="ＭＳ Ｐゴシック" pitchFamily="-110" charset="-128"/>
                <a:cs typeface="ＭＳ Ｐゴシック" pitchFamily="-110" charset="-128"/>
              </a:rPr>
              <a:t>Bob would be able to modify the plaintext because only Bob could encrypt the</a:t>
            </a:r>
          </a:p>
          <a:p>
            <a:r>
              <a:rPr lang="en-US" b="0" dirty="0">
                <a:latin typeface="Arial" pitchFamily="-110" charset="0"/>
                <a:ea typeface="ＭＳ Ｐゴシック" pitchFamily="-110" charset="-128"/>
                <a:cs typeface="ＭＳ Ｐゴシック" pitchFamily="-110" charset="-128"/>
              </a:rPr>
              <a:t>plaintext with Bob’s private key. Once again, the actual provision of authentication</a:t>
            </a:r>
          </a:p>
          <a:p>
            <a:r>
              <a:rPr lang="en-US" b="0" dirty="0">
                <a:latin typeface="Arial" pitchFamily="-110" charset="0"/>
                <a:ea typeface="ＭＳ Ｐゴシック" pitchFamily="-110" charset="-128"/>
                <a:cs typeface="ＭＳ Ｐゴシック" pitchFamily="-110" charset="-128"/>
              </a:rPr>
              <a:t>or data integrity depends on a variety of factors. This issue is addressed</a:t>
            </a:r>
          </a:p>
          <a:p>
            <a:r>
              <a:rPr lang="en-US" b="0" dirty="0">
                <a:latin typeface="Arial" pitchFamily="-110" charset="0"/>
                <a:ea typeface="ＭＳ Ｐゴシック" pitchFamily="-110" charset="-128"/>
                <a:cs typeface="ＭＳ Ｐゴシック" pitchFamily="-110" charset="-128"/>
              </a:rPr>
              <a:t>primarily in Chapter 21, but other references are made to it where appropriate in</a:t>
            </a:r>
          </a:p>
          <a:p>
            <a:r>
              <a:rPr lang="en-US" b="0" dirty="0">
                <a:latin typeface="Arial" pitchFamily="-110" charset="0"/>
                <a:ea typeface="ＭＳ Ｐゴシック" pitchFamily="-110" charset="-128"/>
                <a:cs typeface="ＭＳ Ｐゴシック" pitchFamily="-110" charset="-128"/>
              </a:rPr>
              <a:t>this text.</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319546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63491" name="Notes Placeholder 2"/>
          <p:cNvSpPr>
            <a:spLocks noGrp="1"/>
          </p:cNvSpPr>
          <p:nvPr>
            <p:ph type="body" idx="1"/>
          </p:nvPr>
        </p:nvSpPr>
        <p:spPr>
          <a:noFill/>
          <a:ln/>
        </p:spPr>
        <p:txBody>
          <a:bodyPr/>
          <a:lstStyle/>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Before proceeding, we need to clarify one aspect of public-key cryptosystems that is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otherwise likely to lead to confusion. Public-key systems are characterized by the use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of a cryptographic type of algorithm with two keys, one held private and one available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publicly. Depending on the application, the sender uses either the sender’s private key</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or the receiver’s public key, or both, to perform some type of cryptographic function.</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In broad terms, we can classify the use of public-key cryptosystems into three categories: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digital signature, symmetric key distribution, and encryption of secret keys.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These applications are discussed in Section 2.4. Some algorithms are suitable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for all three applications, whereas others can be used only for one or two of</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these applications. Table 2.3 indicates the applications supported by the algorithms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discussed</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in this section.</a:t>
            </a:r>
            <a:endParaRPr lang="en-US" dirty="0">
              <a:latin typeface="Arial" pitchFamily="-110" charset="0"/>
              <a:ea typeface="ＭＳ Ｐゴシック" pitchFamily="-110" charset="-128"/>
              <a:cs typeface="ＭＳ Ｐゴシック" pitchFamily="-110" charset="-128"/>
            </a:endParaRPr>
          </a:p>
        </p:txBody>
      </p:sp>
      <p:sp>
        <p:nvSpPr>
          <p:cNvPr id="63492" name="Slide Number Placeholder 3"/>
          <p:cNvSpPr>
            <a:spLocks noGrp="1"/>
          </p:cNvSpPr>
          <p:nvPr>
            <p:ph type="sldNum" sz="quarter" idx="5"/>
          </p:nvPr>
        </p:nvSpPr>
        <p:spPr>
          <a:noFill/>
        </p:spPr>
        <p:txBody>
          <a:bodyPr/>
          <a:lstStyle/>
          <a:p>
            <a:fld id="{9BAFD868-4274-7F4A-A590-3300D6060EE1}" type="slidenum">
              <a:rPr lang="en-AU" smtClean="0">
                <a:latin typeface="Arial" pitchFamily="-110" charset="0"/>
              </a:rPr>
              <a:pPr/>
              <a:t>20</a:t>
            </a:fld>
            <a:endParaRPr lang="en-AU">
              <a:latin typeface="Arial" pitchFamily="-110" charset="0"/>
            </a:endParaRPr>
          </a:p>
        </p:txBody>
      </p:sp>
    </p:spTree>
    <p:extLst>
      <p:ext uri="{BB962C8B-B14F-4D97-AF65-F5344CB8AC3E}">
        <p14:creationId xmlns:p14="http://schemas.microsoft.com/office/powerpoint/2010/main" val="38072754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33AA161-F819-BC42-BFB4-302370EA9F39}" type="slidenum">
              <a:rPr lang="en-AU">
                <a:latin typeface="Arial" pitchFamily="-110" charset="0"/>
              </a:rPr>
              <a:pPr/>
              <a:t>21</a:t>
            </a:fld>
            <a:endParaRPr lang="en-AU">
              <a:latin typeface="Arial" pitchFamily="-110"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The cryptosystem illustrated in Figure 2.6 depends on a cryptographic algorithm</a:t>
            </a:r>
          </a:p>
          <a:p>
            <a:r>
              <a:rPr lang="en-US" b="0" dirty="0">
                <a:latin typeface="Arial" pitchFamily="-110" charset="0"/>
                <a:ea typeface="ＭＳ Ｐゴシック" pitchFamily="-110" charset="-128"/>
                <a:cs typeface="ＭＳ Ｐゴシック" pitchFamily="-110" charset="-128"/>
              </a:rPr>
              <a:t>based on two related keys. </a:t>
            </a:r>
            <a:r>
              <a:rPr lang="en-US" b="0" dirty="0" err="1">
                <a:latin typeface="Arial" pitchFamily="-110" charset="0"/>
                <a:ea typeface="ＭＳ Ｐゴシック" pitchFamily="-110" charset="-128"/>
                <a:cs typeface="ＭＳ Ｐゴシック" pitchFamily="-110" charset="-128"/>
              </a:rPr>
              <a:t>Diffie</a:t>
            </a:r>
            <a:r>
              <a:rPr lang="en-US" b="0" dirty="0">
                <a:latin typeface="Arial" pitchFamily="-110" charset="0"/>
                <a:ea typeface="ＭＳ Ｐゴシック" pitchFamily="-110" charset="-128"/>
                <a:cs typeface="ＭＳ Ｐゴシック" pitchFamily="-110" charset="-128"/>
              </a:rPr>
              <a:t> and Hellman postulated this system without demonstrating</a:t>
            </a:r>
          </a:p>
          <a:p>
            <a:r>
              <a:rPr lang="en-US" b="0" dirty="0">
                <a:latin typeface="Arial" pitchFamily="-110" charset="0"/>
                <a:ea typeface="ＭＳ Ｐゴシック" pitchFamily="-110" charset="-128"/>
                <a:cs typeface="ＭＳ Ｐゴシック" pitchFamily="-110" charset="-128"/>
              </a:rPr>
              <a:t>that such algorithms exist. However, they did lay out the conditions that</a:t>
            </a:r>
          </a:p>
          <a:p>
            <a:r>
              <a:rPr lang="en-US" b="0" dirty="0">
                <a:latin typeface="Arial" pitchFamily="-110" charset="0"/>
                <a:ea typeface="ＭＳ Ｐゴシック" pitchFamily="-110" charset="-128"/>
                <a:cs typeface="ＭＳ Ｐゴシック" pitchFamily="-110" charset="-128"/>
              </a:rPr>
              <a:t>such algorithms must fulfill [DIFF76]:</a:t>
            </a:r>
          </a:p>
          <a:p>
            <a:endParaRPr lang="en-US" b="0"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620923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1AF121E8-9F45-9043-A786-60531465CC15}" type="slidenum">
              <a:rPr lang="en-AU">
                <a:latin typeface="Arial" pitchFamily="-110" charset="0"/>
              </a:rPr>
              <a:pPr/>
              <a:t>22</a:t>
            </a:fld>
            <a:endParaRPr lang="en-AU">
              <a:latin typeface="Arial" pitchFamily="-110"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Encryption protects against passive attack (eavesdropping). A different requirement</a:t>
            </a:r>
          </a:p>
          <a:p>
            <a:r>
              <a:rPr lang="en-US" dirty="0">
                <a:latin typeface="Arial" pitchFamily="-110" charset="0"/>
                <a:ea typeface="ＭＳ Ｐゴシック" pitchFamily="-110" charset="-128"/>
                <a:cs typeface="ＭＳ Ｐゴシック" pitchFamily="-110" charset="-128"/>
              </a:rPr>
              <a:t>is to protect against active attack (falsification of data and transactions). Protection</a:t>
            </a:r>
          </a:p>
          <a:p>
            <a:r>
              <a:rPr lang="en-US" dirty="0">
                <a:latin typeface="Arial" pitchFamily="-110" charset="0"/>
                <a:ea typeface="ＭＳ Ｐゴシック" pitchFamily="-110" charset="-128"/>
                <a:cs typeface="ＭＳ Ｐゴシック" pitchFamily="-110" charset="-128"/>
              </a:rPr>
              <a:t>against such attacks is known as message or data authentication.</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message, file, document, or other collection of data is said to be authentic</a:t>
            </a:r>
          </a:p>
          <a:p>
            <a:r>
              <a:rPr lang="en-US" dirty="0">
                <a:latin typeface="Arial" pitchFamily="-110" charset="0"/>
                <a:ea typeface="ＭＳ Ｐゴシック" pitchFamily="-110" charset="-128"/>
                <a:cs typeface="ＭＳ Ｐゴシック" pitchFamily="-110" charset="-128"/>
              </a:rPr>
              <a:t>when it is genuine and came from its alleged source. Message or data authentication</a:t>
            </a:r>
          </a:p>
          <a:p>
            <a:r>
              <a:rPr lang="en-US" dirty="0">
                <a:latin typeface="Arial" pitchFamily="-110" charset="0"/>
                <a:ea typeface="ＭＳ Ｐゴシック" pitchFamily="-110" charset="-128"/>
                <a:cs typeface="ＭＳ Ｐゴシック" pitchFamily="-110" charset="-128"/>
              </a:rPr>
              <a:t>is a procedure that allows communicating parties to verify that received or stored</a:t>
            </a:r>
          </a:p>
          <a:p>
            <a:r>
              <a:rPr lang="en-US" dirty="0">
                <a:latin typeface="Arial" pitchFamily="-110" charset="0"/>
                <a:ea typeface="ＭＳ Ｐゴシック" pitchFamily="-110" charset="-128"/>
                <a:cs typeface="ＭＳ Ｐゴシック" pitchFamily="-110" charset="-128"/>
              </a:rPr>
              <a:t>messages are authentic. The two important aspects are to verify that the contents of</a:t>
            </a:r>
          </a:p>
          <a:p>
            <a:r>
              <a:rPr lang="en-US" dirty="0">
                <a:latin typeface="Arial" pitchFamily="-110" charset="0"/>
                <a:ea typeface="ＭＳ Ｐゴシック" pitchFamily="-110" charset="-128"/>
                <a:cs typeface="ＭＳ Ｐゴシック" pitchFamily="-110" charset="-128"/>
              </a:rPr>
              <a:t>the message have not been altered and that the source is authentic. We may also wish</a:t>
            </a:r>
          </a:p>
          <a:p>
            <a:r>
              <a:rPr lang="en-US" dirty="0">
                <a:latin typeface="Arial" pitchFamily="-110" charset="0"/>
                <a:ea typeface="ＭＳ Ｐゴシック" pitchFamily="-110" charset="-128"/>
                <a:cs typeface="ＭＳ Ｐゴシック" pitchFamily="-110" charset="-128"/>
              </a:rPr>
              <a:t>to verify a message’s timeliness (it has not been artificially delayed and replayed)</a:t>
            </a:r>
          </a:p>
          <a:p>
            <a:r>
              <a:rPr lang="en-US" dirty="0">
                <a:latin typeface="Arial" pitchFamily="-110" charset="0"/>
                <a:ea typeface="ＭＳ Ｐゴシック" pitchFamily="-110" charset="-128"/>
                <a:cs typeface="ＭＳ Ｐゴシック" pitchFamily="-110" charset="-128"/>
              </a:rPr>
              <a:t>and sequence relative to other messages flowing between two parties. All of these</a:t>
            </a:r>
          </a:p>
          <a:p>
            <a:r>
              <a:rPr lang="en-US" dirty="0">
                <a:latin typeface="Arial" pitchFamily="-110" charset="0"/>
                <a:ea typeface="ＭＳ Ｐゴシック" pitchFamily="-110" charset="-128"/>
                <a:cs typeface="ＭＳ Ｐゴシック" pitchFamily="-110" charset="-128"/>
              </a:rPr>
              <a:t>concerns come under the category of data integrity as described in Chapter 1.</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It would seem possible to perform authentication simply by the use of symmetric</a:t>
            </a:r>
          </a:p>
          <a:p>
            <a:r>
              <a:rPr lang="en-US" dirty="0">
                <a:latin typeface="Arial" pitchFamily="-110" charset="0"/>
                <a:ea typeface="ＭＳ Ｐゴシック" pitchFamily="-110" charset="-128"/>
                <a:cs typeface="ＭＳ Ｐゴシック" pitchFamily="-110" charset="-128"/>
              </a:rPr>
              <a:t>encryption. If we assume that only the sender and receiver share a key (which is</a:t>
            </a:r>
          </a:p>
          <a:p>
            <a:r>
              <a:rPr lang="en-US" dirty="0">
                <a:latin typeface="Arial" pitchFamily="-110" charset="0"/>
                <a:ea typeface="ＭＳ Ｐゴシック" pitchFamily="-110" charset="-128"/>
                <a:cs typeface="ＭＳ Ｐゴシック" pitchFamily="-110" charset="-128"/>
              </a:rPr>
              <a:t>as it should be), then only the genuine sender would be able to encrypt a message</a:t>
            </a:r>
          </a:p>
          <a:p>
            <a:r>
              <a:rPr lang="en-US" dirty="0">
                <a:latin typeface="Arial" pitchFamily="-110" charset="0"/>
                <a:ea typeface="ＭＳ Ｐゴシック" pitchFamily="-110" charset="-128"/>
                <a:cs typeface="ＭＳ Ｐゴシック" pitchFamily="-110" charset="-128"/>
              </a:rPr>
              <a:t>successfully for the other participant, provided the receiver can recognize a valid message.</a:t>
            </a:r>
          </a:p>
          <a:p>
            <a:r>
              <a:rPr lang="en-US" dirty="0">
                <a:latin typeface="Arial" pitchFamily="-110" charset="0"/>
                <a:ea typeface="ＭＳ Ｐゴシック" pitchFamily="-110" charset="-128"/>
                <a:cs typeface="ＭＳ Ｐゴシック" pitchFamily="-110" charset="-128"/>
              </a:rPr>
              <a:t>Furthermore, if the message includes an error-detection code and a sequence</a:t>
            </a:r>
          </a:p>
          <a:p>
            <a:r>
              <a:rPr lang="en-US" dirty="0">
                <a:latin typeface="Arial" pitchFamily="-110" charset="0"/>
                <a:ea typeface="ＭＳ Ｐゴシック" pitchFamily="-110" charset="-128"/>
                <a:cs typeface="ＭＳ Ｐゴシック" pitchFamily="-110" charset="-128"/>
              </a:rPr>
              <a:t>number, the receiver is assured that no alterations have been made and that sequencing</a:t>
            </a:r>
          </a:p>
          <a:p>
            <a:r>
              <a:rPr lang="en-US" dirty="0">
                <a:latin typeface="Arial" pitchFamily="-110" charset="0"/>
                <a:ea typeface="ＭＳ Ｐゴシック" pitchFamily="-110" charset="-128"/>
                <a:cs typeface="ＭＳ Ｐゴシック" pitchFamily="-110" charset="-128"/>
              </a:rPr>
              <a:t>is proper. If the message also includes a timestamp, the receiver is assured that the</a:t>
            </a:r>
          </a:p>
          <a:p>
            <a:r>
              <a:rPr lang="en-US" dirty="0">
                <a:latin typeface="Arial" pitchFamily="-110" charset="0"/>
                <a:ea typeface="ＭＳ Ｐゴシック" pitchFamily="-110" charset="-128"/>
                <a:cs typeface="ＭＳ Ｐゴシック" pitchFamily="-110" charset="-128"/>
              </a:rPr>
              <a:t>message has not been delayed beyond that normally expected for network transit.</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In fact, symmetric encryption alone is not a suitable tool for data authentication.</a:t>
            </a:r>
          </a:p>
          <a:p>
            <a:r>
              <a:rPr lang="en-US" dirty="0">
                <a:latin typeface="Arial" pitchFamily="-110" charset="0"/>
                <a:ea typeface="ＭＳ Ｐゴシック" pitchFamily="-110" charset="-128"/>
                <a:cs typeface="ＭＳ Ｐゴシック" pitchFamily="-110" charset="-128"/>
              </a:rPr>
              <a:t>To give one simple example, in the ECB mode of encryption, if an attacker</a:t>
            </a:r>
          </a:p>
          <a:p>
            <a:r>
              <a:rPr lang="en-US" dirty="0">
                <a:latin typeface="Arial" pitchFamily="-110" charset="0"/>
                <a:ea typeface="ＭＳ Ｐゴシック" pitchFamily="-110" charset="-128"/>
                <a:cs typeface="ＭＳ Ｐゴシック" pitchFamily="-110" charset="-128"/>
              </a:rPr>
              <a:t>reorders the blocks of </a:t>
            </a:r>
            <a:r>
              <a:rPr lang="en-US" dirty="0" err="1">
                <a:latin typeface="Arial" pitchFamily="-110" charset="0"/>
                <a:ea typeface="ＭＳ Ｐゴシック" pitchFamily="-110" charset="-128"/>
                <a:cs typeface="ＭＳ Ｐゴシック" pitchFamily="-110" charset="-128"/>
              </a:rPr>
              <a:t>ciphertext</a:t>
            </a:r>
            <a:r>
              <a:rPr lang="en-US" dirty="0">
                <a:latin typeface="Arial" pitchFamily="-110" charset="0"/>
                <a:ea typeface="ＭＳ Ｐゴシック" pitchFamily="-110" charset="-128"/>
                <a:cs typeface="ＭＳ Ｐゴシック" pitchFamily="-110" charset="-128"/>
              </a:rPr>
              <a:t>, then each block will still decrypt successfully.</a:t>
            </a:r>
          </a:p>
          <a:p>
            <a:r>
              <a:rPr lang="en-US" dirty="0">
                <a:latin typeface="Arial" pitchFamily="-110" charset="0"/>
                <a:ea typeface="ＭＳ Ｐゴシック" pitchFamily="-110" charset="-128"/>
                <a:cs typeface="ＭＳ Ｐゴシック" pitchFamily="-110" charset="-128"/>
              </a:rPr>
              <a:t>However, the reordering may alter the meaning of the overall data sequence.</a:t>
            </a:r>
          </a:p>
          <a:p>
            <a:r>
              <a:rPr lang="en-US" dirty="0">
                <a:latin typeface="Arial" pitchFamily="-110" charset="0"/>
                <a:ea typeface="ＭＳ Ｐゴシック" pitchFamily="-110" charset="-128"/>
                <a:cs typeface="ＭＳ Ｐゴシック" pitchFamily="-110" charset="-128"/>
              </a:rPr>
              <a:t>Although sequence numbers may be used at some level (e.g., each IP packet), it is</a:t>
            </a:r>
          </a:p>
          <a:p>
            <a:r>
              <a:rPr lang="en-US" dirty="0">
                <a:latin typeface="Arial" pitchFamily="-110" charset="0"/>
                <a:ea typeface="ＭＳ Ｐゴシック" pitchFamily="-110" charset="-128"/>
                <a:cs typeface="ＭＳ Ｐゴシック" pitchFamily="-110" charset="-128"/>
              </a:rPr>
              <a:t>typically not the case that a separate sequence number will be associated with each</a:t>
            </a:r>
          </a:p>
          <a:p>
            <a:r>
              <a:rPr lang="en-US" i="1" dirty="0">
                <a:latin typeface="Arial" pitchFamily="-110" charset="0"/>
                <a:ea typeface="ＭＳ Ｐゴシック" pitchFamily="-110" charset="-128"/>
                <a:cs typeface="ＭＳ Ｐゴシック" pitchFamily="-110" charset="-128"/>
              </a:rPr>
              <a:t>b-bit block of plaintext. Thus, block reordering is a threat.</a:t>
            </a:r>
            <a:endParaRPr lang="en-US"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0286513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204C6C18-1759-7149-95F3-F2C3C06D9086}" type="slidenum">
              <a:rPr lang="en-AU">
                <a:latin typeface="Arial" pitchFamily="-110" charset="0"/>
              </a:rPr>
              <a:pPr/>
              <a:t>24</a:t>
            </a:fld>
            <a:endParaRPr lang="en-AU">
              <a:latin typeface="Arial" pitchFamily="-110"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One authentication technique involves</a:t>
            </a:r>
          </a:p>
          <a:p>
            <a:r>
              <a:rPr lang="en-US" dirty="0">
                <a:latin typeface="Arial" pitchFamily="-110" charset="0"/>
                <a:ea typeface="ＭＳ Ｐゴシック" pitchFamily="-110" charset="-128"/>
                <a:cs typeface="ＭＳ Ｐゴシック" pitchFamily="-110" charset="-128"/>
              </a:rPr>
              <a:t>the use of a secret key to generate a small block of data, known as a message</a:t>
            </a:r>
          </a:p>
          <a:p>
            <a:r>
              <a:rPr lang="en-US" dirty="0">
                <a:latin typeface="Arial" pitchFamily="-110" charset="0"/>
                <a:ea typeface="ＭＳ Ｐゴシック" pitchFamily="-110" charset="-128"/>
                <a:cs typeface="ＭＳ Ｐゴシック" pitchFamily="-110" charset="-128"/>
              </a:rPr>
              <a:t>authentication code, that is appended to the message. This technique assumes that</a:t>
            </a:r>
          </a:p>
          <a:p>
            <a:r>
              <a:rPr lang="en-US" dirty="0">
                <a:latin typeface="Arial" pitchFamily="-110" charset="0"/>
                <a:ea typeface="ＭＳ Ｐゴシック" pitchFamily="-110" charset="-128"/>
                <a:cs typeface="ＭＳ Ｐゴシック" pitchFamily="-110" charset="-128"/>
              </a:rPr>
              <a:t>two communicating parties, say A and B, share a common secret key </a:t>
            </a:r>
            <a:r>
              <a:rPr lang="en-US" i="1" dirty="0">
                <a:latin typeface="Arial" pitchFamily="-110" charset="0"/>
                <a:ea typeface="ＭＳ Ｐゴシック" pitchFamily="-110" charset="-128"/>
                <a:cs typeface="ＭＳ Ｐゴシック" pitchFamily="-110" charset="-128"/>
              </a:rPr>
              <a:t>K</a:t>
            </a:r>
            <a:r>
              <a:rPr lang="en-US" i="1" baseline="-25000" dirty="0">
                <a:latin typeface="Arial" pitchFamily="-110" charset="0"/>
                <a:ea typeface="ＭＳ Ｐゴシック" pitchFamily="-110" charset="-128"/>
                <a:cs typeface="ＭＳ Ｐゴシック" pitchFamily="-110" charset="-128"/>
              </a:rPr>
              <a:t>AB</a:t>
            </a:r>
            <a:r>
              <a:rPr lang="en-US" i="1" dirty="0">
                <a:latin typeface="Arial" pitchFamily="-110" charset="0"/>
                <a:ea typeface="ＭＳ Ｐゴシック" pitchFamily="-110" charset="-128"/>
                <a:cs typeface="ＭＳ Ｐゴシック" pitchFamily="-110" charset="-128"/>
              </a:rPr>
              <a:t>. When</a:t>
            </a:r>
          </a:p>
          <a:p>
            <a:r>
              <a:rPr lang="en-US" dirty="0">
                <a:latin typeface="Arial" pitchFamily="-110" charset="0"/>
                <a:ea typeface="ＭＳ Ｐゴシック" pitchFamily="-110" charset="-128"/>
                <a:cs typeface="ＭＳ Ｐゴシック" pitchFamily="-110" charset="-128"/>
              </a:rPr>
              <a:t>A has a message to send to B, it calculates the message authentication code as a</a:t>
            </a:r>
          </a:p>
          <a:p>
            <a:r>
              <a:rPr lang="en-US" dirty="0">
                <a:latin typeface="Arial" pitchFamily="-110" charset="0"/>
                <a:ea typeface="ＭＳ Ｐゴシック" pitchFamily="-110" charset="-128"/>
                <a:cs typeface="ＭＳ Ｐゴシック" pitchFamily="-110" charset="-128"/>
              </a:rPr>
              <a:t>complex function of the message and the key: MAC</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F(K</a:t>
            </a:r>
            <a:r>
              <a:rPr lang="en-US" i="1" baseline="-25000" dirty="0">
                <a:latin typeface="Arial" pitchFamily="-110" charset="0"/>
                <a:ea typeface="ＭＳ Ｐゴシック" pitchFamily="-110" charset="-128"/>
                <a:cs typeface="ＭＳ Ｐゴシック" pitchFamily="-110" charset="-128"/>
              </a:rPr>
              <a:t>AB</a:t>
            </a:r>
            <a:r>
              <a:rPr lang="en-US" i="1" dirty="0">
                <a:latin typeface="Arial" pitchFamily="-110" charset="0"/>
                <a:ea typeface="ＭＳ Ｐゴシック" pitchFamily="-110" charset="-128"/>
                <a:cs typeface="ＭＳ Ｐゴシック" pitchFamily="-110" charset="-128"/>
              </a:rPr>
              <a:t>, M). The message</a:t>
            </a:r>
          </a:p>
          <a:p>
            <a:r>
              <a:rPr lang="en-US" dirty="0">
                <a:latin typeface="Arial" pitchFamily="-110" charset="0"/>
                <a:ea typeface="ＭＳ Ｐゴシック" pitchFamily="-110" charset="-128"/>
                <a:cs typeface="ＭＳ Ｐゴシック" pitchFamily="-110" charset="-128"/>
              </a:rPr>
              <a:t>plus code are transmitted to the intended recipient. The recipient performs the same</a:t>
            </a:r>
          </a:p>
          <a:p>
            <a:r>
              <a:rPr lang="en-US" dirty="0">
                <a:latin typeface="Arial" pitchFamily="-110" charset="0"/>
                <a:ea typeface="ＭＳ Ｐゴシック" pitchFamily="-110" charset="-128"/>
                <a:cs typeface="ＭＳ Ｐゴシック" pitchFamily="-110" charset="-128"/>
              </a:rPr>
              <a:t>calculation on the received message, using the same secret key, to generate a new</a:t>
            </a:r>
          </a:p>
          <a:p>
            <a:r>
              <a:rPr lang="en-US" dirty="0">
                <a:latin typeface="Arial" pitchFamily="-110" charset="0"/>
                <a:ea typeface="ＭＳ Ｐゴシック" pitchFamily="-110" charset="-128"/>
                <a:cs typeface="ＭＳ Ｐゴシック" pitchFamily="-110" charset="-128"/>
              </a:rPr>
              <a:t>message authentication code. The received code is compared to the calculated code</a:t>
            </a:r>
          </a:p>
          <a:p>
            <a:r>
              <a:rPr lang="en-US" dirty="0">
                <a:latin typeface="Arial" pitchFamily="-110" charset="0"/>
                <a:ea typeface="ＭＳ Ｐゴシック" pitchFamily="-110" charset="-128"/>
                <a:cs typeface="ＭＳ Ｐゴシック" pitchFamily="-110" charset="-128"/>
              </a:rPr>
              <a:t>(Figure 2.3). If we assume that only the receiver and the sender know the identity of</a:t>
            </a:r>
          </a:p>
          <a:p>
            <a:r>
              <a:rPr lang="en-US" dirty="0">
                <a:latin typeface="Arial" pitchFamily="-110" charset="0"/>
                <a:ea typeface="ＭＳ Ｐゴシック" pitchFamily="-110" charset="-128"/>
                <a:cs typeface="ＭＳ Ｐゴシック" pitchFamily="-110" charset="-128"/>
              </a:rPr>
              <a:t>the secret key, and if the received code matches the calculated code, then</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1. The receiver is assured that the message has not been altered. If an attacker</a:t>
            </a:r>
          </a:p>
          <a:p>
            <a:r>
              <a:rPr lang="en-US" dirty="0">
                <a:latin typeface="Arial" pitchFamily="-110" charset="0"/>
                <a:ea typeface="ＭＳ Ｐゴシック" pitchFamily="-110" charset="-128"/>
                <a:cs typeface="ＭＳ Ｐゴシック" pitchFamily="-110" charset="-128"/>
              </a:rPr>
              <a:t>alters the message but does not alter the code, then the receiver’s calculation</a:t>
            </a:r>
          </a:p>
          <a:p>
            <a:r>
              <a:rPr lang="en-US" dirty="0">
                <a:latin typeface="Arial" pitchFamily="-110" charset="0"/>
                <a:ea typeface="ＭＳ Ｐゴシック" pitchFamily="-110" charset="-128"/>
                <a:cs typeface="ＭＳ Ｐゴシック" pitchFamily="-110" charset="-128"/>
              </a:rPr>
              <a:t>of the code will differ from the received code. Because the attacker is assumed</a:t>
            </a:r>
          </a:p>
          <a:p>
            <a:r>
              <a:rPr lang="en-US" dirty="0">
                <a:latin typeface="Arial" pitchFamily="-110" charset="0"/>
                <a:ea typeface="ＭＳ Ｐゴシック" pitchFamily="-110" charset="-128"/>
                <a:cs typeface="ＭＳ Ｐゴシック" pitchFamily="-110" charset="-128"/>
              </a:rPr>
              <a:t>not to know the secret key, the attacker cannot alter the code to correspond to</a:t>
            </a:r>
          </a:p>
          <a:p>
            <a:r>
              <a:rPr lang="en-US" dirty="0">
                <a:latin typeface="Arial" pitchFamily="-110" charset="0"/>
                <a:ea typeface="ＭＳ Ｐゴシック" pitchFamily="-110" charset="-128"/>
                <a:cs typeface="ＭＳ Ｐゴシック" pitchFamily="-110" charset="-128"/>
              </a:rPr>
              <a:t>the alterations in the message.</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2. The receiver is assured that the message is from the alleged sender. Because</a:t>
            </a:r>
          </a:p>
          <a:p>
            <a:r>
              <a:rPr lang="en-US" dirty="0">
                <a:latin typeface="Arial" pitchFamily="-110" charset="0"/>
                <a:ea typeface="ＭＳ Ｐゴシック" pitchFamily="-110" charset="-128"/>
                <a:cs typeface="ＭＳ Ｐゴシック" pitchFamily="-110" charset="-128"/>
              </a:rPr>
              <a:t>no one else knows the secret key, no one else could prepare a message with a</a:t>
            </a:r>
          </a:p>
          <a:p>
            <a:r>
              <a:rPr lang="en-US" dirty="0">
                <a:latin typeface="Arial" pitchFamily="-110" charset="0"/>
                <a:ea typeface="ＭＳ Ｐゴシック" pitchFamily="-110" charset="-128"/>
                <a:cs typeface="ＭＳ Ｐゴシック" pitchFamily="-110" charset="-128"/>
              </a:rPr>
              <a:t>proper code.</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3. If the message includes a sequence number (such as is used with X.25, HDLC,</a:t>
            </a:r>
          </a:p>
          <a:p>
            <a:r>
              <a:rPr lang="en-US" dirty="0">
                <a:latin typeface="Arial" pitchFamily="-110" charset="0"/>
                <a:ea typeface="ＭＳ Ｐゴシック" pitchFamily="-110" charset="-128"/>
                <a:cs typeface="ＭＳ Ｐゴシック" pitchFamily="-110" charset="-128"/>
              </a:rPr>
              <a:t>and TCP), then the receiver can be assured of the proper sequence, because</a:t>
            </a:r>
          </a:p>
          <a:p>
            <a:r>
              <a:rPr lang="en-US" dirty="0">
                <a:latin typeface="Arial" pitchFamily="-110" charset="0"/>
                <a:ea typeface="ＭＳ Ｐゴシック" pitchFamily="-110" charset="-128"/>
                <a:cs typeface="ＭＳ Ｐゴシック" pitchFamily="-110" charset="-128"/>
              </a:rPr>
              <a:t>an attacker cannot successfully alter the sequence number.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number of algorithms could be used to generate the code. The NIST specification,</a:t>
            </a:r>
          </a:p>
          <a:p>
            <a:r>
              <a:rPr lang="en-US" dirty="0">
                <a:latin typeface="Arial" pitchFamily="-110" charset="0"/>
                <a:ea typeface="ＭＳ Ｐゴシック" pitchFamily="-110" charset="-128"/>
                <a:cs typeface="ＭＳ Ｐゴシック" pitchFamily="-110" charset="-128"/>
              </a:rPr>
              <a:t>FIPS PUB 113, recommends the use of DES. DES is used to generate an</a:t>
            </a:r>
          </a:p>
          <a:p>
            <a:r>
              <a:rPr lang="en-US" dirty="0">
                <a:latin typeface="Arial" pitchFamily="-110" charset="0"/>
                <a:ea typeface="ＭＳ Ｐゴシック" pitchFamily="-110" charset="-128"/>
                <a:cs typeface="ＭＳ Ｐゴシック" pitchFamily="-110" charset="-128"/>
              </a:rPr>
              <a:t>encrypted version of the message, and the last number of bits of </a:t>
            </a:r>
            <a:r>
              <a:rPr lang="en-US" dirty="0" err="1">
                <a:latin typeface="Arial" pitchFamily="-110" charset="0"/>
                <a:ea typeface="ＭＳ Ｐゴシック" pitchFamily="-110" charset="-128"/>
                <a:cs typeface="ＭＳ Ｐゴシック" pitchFamily="-110" charset="-128"/>
              </a:rPr>
              <a:t>ciphertext</a:t>
            </a:r>
            <a:r>
              <a:rPr lang="en-US" dirty="0">
                <a:latin typeface="Arial" pitchFamily="-110" charset="0"/>
                <a:ea typeface="ＭＳ Ｐゴシック" pitchFamily="-110" charset="-128"/>
                <a:cs typeface="ＭＳ Ｐゴシック" pitchFamily="-110" charset="-128"/>
              </a:rPr>
              <a:t> are used</a:t>
            </a:r>
          </a:p>
          <a:p>
            <a:r>
              <a:rPr lang="en-US" dirty="0">
                <a:latin typeface="Arial" pitchFamily="-110" charset="0"/>
                <a:ea typeface="ＭＳ Ｐゴシック" pitchFamily="-110" charset="-128"/>
                <a:cs typeface="ＭＳ Ｐゴシック" pitchFamily="-110" charset="-128"/>
              </a:rPr>
              <a:t>as the code. A 16- or 32-bit code is typical.</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process just described is similar to encryption. One difference is that the</a:t>
            </a:r>
          </a:p>
          <a:p>
            <a:r>
              <a:rPr lang="en-US" dirty="0">
                <a:latin typeface="Arial" pitchFamily="-110" charset="0"/>
                <a:ea typeface="ＭＳ Ｐゴシック" pitchFamily="-110" charset="-128"/>
                <a:cs typeface="ＭＳ Ｐゴシック" pitchFamily="-110" charset="-128"/>
              </a:rPr>
              <a:t>authentication algorithm need not be reversible, as it must for decryption. It turns</a:t>
            </a:r>
          </a:p>
          <a:p>
            <a:r>
              <a:rPr lang="en-US" dirty="0">
                <a:latin typeface="Arial" pitchFamily="-110" charset="0"/>
                <a:ea typeface="ＭＳ Ｐゴシック" pitchFamily="-110" charset="-128"/>
                <a:cs typeface="ＭＳ Ｐゴシック" pitchFamily="-110" charset="-128"/>
              </a:rPr>
              <a:t>out that because of the mathematical properties of the authentication function, it is</a:t>
            </a:r>
          </a:p>
          <a:p>
            <a:r>
              <a:rPr lang="en-US" dirty="0">
                <a:latin typeface="Arial" pitchFamily="-110" charset="0"/>
                <a:ea typeface="ＭＳ Ｐゴシック" pitchFamily="-110" charset="-128"/>
                <a:cs typeface="ＭＳ Ｐゴシック" pitchFamily="-110" charset="-128"/>
              </a:rPr>
              <a:t>less vulnerable to being broken than encryption.</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370196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8" charset="0"/>
                <a:ea typeface="ＭＳ Ｐゴシック" pitchFamily="33" charset="-128"/>
                <a:cs typeface="ＭＳ Ｐゴシック" pitchFamily="33" charset="-128"/>
              </a:rPr>
              <a:t> Figure 2.7 is a generic model of the process of making and using digital signatures.</a:t>
            </a:r>
          </a:p>
          <a:p>
            <a:r>
              <a:rPr lang="en-US" sz="1200" kern="1200" dirty="0">
                <a:solidFill>
                  <a:schemeClr val="tx1"/>
                </a:solidFill>
                <a:effectLst/>
                <a:latin typeface="Arial" pitchFamily="-108" charset="0"/>
                <a:ea typeface="ＭＳ Ｐゴシック" pitchFamily="33" charset="-128"/>
                <a:cs typeface="ＭＳ Ｐゴシック" pitchFamily="33" charset="-128"/>
              </a:rPr>
              <a:t>All of the digital signature schemes in FIPS 186-4 have this structure. Suppose</a:t>
            </a:r>
          </a:p>
          <a:p>
            <a:r>
              <a:rPr lang="en-US" sz="1200" kern="1200" dirty="0">
                <a:solidFill>
                  <a:schemeClr val="tx1"/>
                </a:solidFill>
                <a:effectLst/>
                <a:latin typeface="Arial" pitchFamily="-108" charset="0"/>
                <a:ea typeface="ＭＳ Ｐゴシック" pitchFamily="33" charset="-128"/>
                <a:cs typeface="ＭＳ Ｐゴシック" pitchFamily="33" charset="-128"/>
              </a:rPr>
              <a:t> Bob wants to send a message to Alice. Although it is not important that the message</a:t>
            </a:r>
          </a:p>
          <a:p>
            <a:r>
              <a:rPr lang="en-US" sz="1200" kern="1200" dirty="0">
                <a:solidFill>
                  <a:schemeClr val="tx1"/>
                </a:solidFill>
                <a:effectLst/>
                <a:latin typeface="Arial" pitchFamily="-108" charset="0"/>
                <a:ea typeface="ＭＳ Ｐゴシック" pitchFamily="33" charset="-128"/>
                <a:cs typeface="ＭＳ Ｐゴシック" pitchFamily="33" charset="-128"/>
              </a:rPr>
              <a:t>be kept secret, he wants Alice to be certain that the message is indeed from him.</a:t>
            </a:r>
          </a:p>
          <a:p>
            <a:r>
              <a:rPr lang="en-US" sz="1200" kern="1200" dirty="0">
                <a:solidFill>
                  <a:schemeClr val="tx1"/>
                </a:solidFill>
                <a:effectLst/>
                <a:latin typeface="Arial" pitchFamily="-108" charset="0"/>
                <a:ea typeface="ＭＳ Ｐゴシック" pitchFamily="33" charset="-128"/>
                <a:cs typeface="ＭＳ Ｐゴシック" pitchFamily="33" charset="-128"/>
              </a:rPr>
              <a:t>For this purpose, Bob uses a secure hash function, such as SHA-512, to generate a</a:t>
            </a:r>
          </a:p>
          <a:p>
            <a:r>
              <a:rPr lang="en-US" sz="1200" kern="1200" dirty="0">
                <a:solidFill>
                  <a:schemeClr val="tx1"/>
                </a:solidFill>
                <a:effectLst/>
                <a:latin typeface="Arial" pitchFamily="-108" charset="0"/>
                <a:ea typeface="ＭＳ Ｐゴシック" pitchFamily="33" charset="-128"/>
                <a:cs typeface="ＭＳ Ｐゴシック" pitchFamily="33" charset="-128"/>
              </a:rPr>
              <a:t>hash value for the message. That hash value, together with Bob’s private key, serve</a:t>
            </a:r>
          </a:p>
          <a:p>
            <a:r>
              <a:rPr lang="en-US" sz="1200" kern="1200" dirty="0">
                <a:solidFill>
                  <a:schemeClr val="tx1"/>
                </a:solidFill>
                <a:effectLst/>
                <a:latin typeface="Arial" pitchFamily="-108" charset="0"/>
                <a:ea typeface="ＭＳ Ｐゴシック" pitchFamily="33" charset="-128"/>
                <a:cs typeface="ＭＳ Ｐゴシック" pitchFamily="33" charset="-128"/>
              </a:rPr>
              <a:t>as input to a digital signature generation algorithm that produces a short block that</a:t>
            </a:r>
          </a:p>
          <a:p>
            <a:r>
              <a:rPr lang="en-US" sz="1200" kern="1200" dirty="0">
                <a:solidFill>
                  <a:schemeClr val="tx1"/>
                </a:solidFill>
                <a:effectLst/>
                <a:latin typeface="Arial" pitchFamily="-108" charset="0"/>
                <a:ea typeface="ＭＳ Ｐゴシック" pitchFamily="33" charset="-128"/>
                <a:cs typeface="ＭＳ Ｐゴシック" pitchFamily="33" charset="-128"/>
              </a:rPr>
              <a:t>functions as a digital signature. Bob sends the message with the signature attached.</a:t>
            </a:r>
          </a:p>
          <a:p>
            <a:r>
              <a:rPr lang="en-US" sz="1200" kern="1200" dirty="0">
                <a:solidFill>
                  <a:schemeClr val="tx1"/>
                </a:solidFill>
                <a:effectLst/>
                <a:latin typeface="Arial" pitchFamily="-108" charset="0"/>
                <a:ea typeface="ＭＳ Ｐゴシック" pitchFamily="33" charset="-128"/>
                <a:cs typeface="ＭＳ Ｐゴシック" pitchFamily="33" charset="-128"/>
              </a:rPr>
              <a:t>When Alice receives the message plus signature, she (1) calculates a hash value for</a:t>
            </a:r>
          </a:p>
          <a:p>
            <a:r>
              <a:rPr lang="en-US" sz="1200" kern="1200" dirty="0">
                <a:solidFill>
                  <a:schemeClr val="tx1"/>
                </a:solidFill>
                <a:effectLst/>
                <a:latin typeface="Arial" pitchFamily="-108" charset="0"/>
                <a:ea typeface="ＭＳ Ｐゴシック" pitchFamily="33" charset="-128"/>
                <a:cs typeface="ＭＳ Ｐゴシック" pitchFamily="33" charset="-128"/>
              </a:rPr>
              <a:t>the message; (2) provides the hash value and Bob’s public key as inputs to a digital</a:t>
            </a:r>
          </a:p>
          <a:p>
            <a:r>
              <a:rPr lang="en-US" sz="1200" kern="1200" dirty="0">
                <a:solidFill>
                  <a:schemeClr val="tx1"/>
                </a:solidFill>
                <a:effectLst/>
                <a:latin typeface="Arial" pitchFamily="-108" charset="0"/>
                <a:ea typeface="ＭＳ Ｐゴシック" pitchFamily="33" charset="-128"/>
                <a:cs typeface="ＭＳ Ｐゴシック" pitchFamily="33" charset="-128"/>
              </a:rPr>
              <a:t>signature verification algorithm. If the algorithm returns the result that the signature</a:t>
            </a:r>
          </a:p>
          <a:p>
            <a:r>
              <a:rPr lang="en-US" sz="1200" kern="1200" dirty="0">
                <a:solidFill>
                  <a:schemeClr val="tx1"/>
                </a:solidFill>
                <a:effectLst/>
                <a:latin typeface="Arial" pitchFamily="-108" charset="0"/>
                <a:ea typeface="ＭＳ Ｐゴシック" pitchFamily="33" charset="-128"/>
                <a:cs typeface="ＭＳ Ｐゴシック" pitchFamily="33" charset="-128"/>
              </a:rPr>
              <a:t>is valid, Alice is assured that the message must have been signed by Bob. No one else</a:t>
            </a:r>
          </a:p>
          <a:p>
            <a:r>
              <a:rPr lang="en-US" sz="1200" kern="1200" dirty="0">
                <a:solidFill>
                  <a:schemeClr val="tx1"/>
                </a:solidFill>
                <a:effectLst/>
                <a:latin typeface="Arial" pitchFamily="-108" charset="0"/>
                <a:ea typeface="ＭＳ Ｐゴシック" pitchFamily="33" charset="-128"/>
                <a:cs typeface="ＭＳ Ｐゴシック" pitchFamily="33" charset="-128"/>
              </a:rPr>
              <a:t> has Bob’s private key, and therefore no one else could have created a signature that</a:t>
            </a:r>
          </a:p>
          <a:p>
            <a:r>
              <a:rPr lang="en-US" sz="1200" kern="1200" dirty="0">
                <a:solidFill>
                  <a:schemeClr val="tx1"/>
                </a:solidFill>
                <a:effectLst/>
                <a:latin typeface="Arial" pitchFamily="-108" charset="0"/>
                <a:ea typeface="ＭＳ Ｐゴシック" pitchFamily="33" charset="-128"/>
                <a:cs typeface="ＭＳ Ｐゴシック" pitchFamily="33" charset="-128"/>
              </a:rPr>
              <a:t>could be verified for this message with Bob’s public key. In addition, it is impossible to</a:t>
            </a:r>
          </a:p>
          <a:p>
            <a:r>
              <a:rPr lang="en-US" sz="1200" kern="1200" dirty="0">
                <a:solidFill>
                  <a:schemeClr val="tx1"/>
                </a:solidFill>
                <a:effectLst/>
                <a:latin typeface="Arial" pitchFamily="-108" charset="0"/>
                <a:ea typeface="ＭＳ Ｐゴシック" pitchFamily="33" charset="-128"/>
                <a:cs typeface="ＭＳ Ｐゴシック" pitchFamily="33" charset="-128"/>
              </a:rPr>
              <a:t>alter the message without access to Bob’s private key, so the message is authenticated</a:t>
            </a:r>
          </a:p>
          <a:p>
            <a:r>
              <a:rPr lang="en-US" sz="1200" kern="1200" dirty="0">
                <a:solidFill>
                  <a:schemeClr val="tx1"/>
                </a:solidFill>
                <a:effectLst/>
                <a:latin typeface="Arial" pitchFamily="-108" charset="0"/>
                <a:ea typeface="ＭＳ Ｐゴシック" pitchFamily="33" charset="-128"/>
                <a:cs typeface="ＭＳ Ｐゴシック" pitchFamily="33" charset="-128"/>
              </a:rPr>
              <a:t>both in terms of source and in terms of data integrity.</a:t>
            </a:r>
          </a:p>
          <a:p>
            <a:endParaRPr lang="en-US" sz="1200" kern="1200" dirty="0">
              <a:solidFill>
                <a:schemeClr val="tx1"/>
              </a:solidFill>
              <a:effectLst/>
              <a:latin typeface="Arial" pitchFamily="-108" charset="0"/>
              <a:ea typeface="ＭＳ Ｐゴシック" pitchFamily="33" charset="-128"/>
              <a:cs typeface="ＭＳ Ｐゴシック" pitchFamily="33" charset="-128"/>
            </a:endParaRPr>
          </a:p>
          <a:p>
            <a:r>
              <a:rPr lang="en-US" sz="1200" kern="1200" dirty="0">
                <a:solidFill>
                  <a:schemeClr val="tx1"/>
                </a:solidFill>
                <a:effectLst/>
                <a:latin typeface="Arial" pitchFamily="-108" charset="0"/>
                <a:ea typeface="ＭＳ Ｐゴシック" pitchFamily="33" charset="-128"/>
                <a:cs typeface="ＭＳ Ｐゴシック" pitchFamily="33" charset="-128"/>
              </a:rPr>
              <a:t>The digital signature does not provide confidentiality. That is, the message being</a:t>
            </a:r>
          </a:p>
          <a:p>
            <a:r>
              <a:rPr lang="en-US" sz="1200" kern="1200" dirty="0">
                <a:solidFill>
                  <a:schemeClr val="tx1"/>
                </a:solidFill>
                <a:effectLst/>
                <a:latin typeface="Arial" pitchFamily="-108" charset="0"/>
                <a:ea typeface="ＭＳ Ｐゴシック" pitchFamily="33" charset="-128"/>
                <a:cs typeface="ＭＳ Ｐゴシック" pitchFamily="33" charset="-128"/>
              </a:rPr>
              <a:t>sent is safe from alteration, but not safe from eavesdropping. This is obvious in the</a:t>
            </a:r>
          </a:p>
          <a:p>
            <a:r>
              <a:rPr lang="en-US" sz="1200" kern="1200" dirty="0">
                <a:solidFill>
                  <a:schemeClr val="tx1"/>
                </a:solidFill>
                <a:effectLst/>
                <a:latin typeface="Arial" pitchFamily="-108" charset="0"/>
                <a:ea typeface="ＭＳ Ｐゴシック" pitchFamily="33" charset="-128"/>
                <a:cs typeface="ＭＳ Ｐゴシック" pitchFamily="33" charset="-128"/>
              </a:rPr>
              <a:t>case of a signature based on a portion of the message, because the rest of the message</a:t>
            </a:r>
          </a:p>
          <a:p>
            <a:r>
              <a:rPr lang="en-US" sz="1200" kern="1200" dirty="0">
                <a:solidFill>
                  <a:schemeClr val="tx1"/>
                </a:solidFill>
                <a:effectLst/>
                <a:latin typeface="Arial" pitchFamily="-108" charset="0"/>
                <a:ea typeface="ＭＳ Ｐゴシック" pitchFamily="33" charset="-128"/>
                <a:cs typeface="ＭＳ Ｐゴシック" pitchFamily="33" charset="-128"/>
              </a:rPr>
              <a:t>is transmitted in the clear. Even in the case of complete encryption, there is no</a:t>
            </a:r>
          </a:p>
          <a:p>
            <a:r>
              <a:rPr lang="en-US" sz="1200" kern="1200" dirty="0">
                <a:solidFill>
                  <a:schemeClr val="tx1"/>
                </a:solidFill>
                <a:effectLst/>
                <a:latin typeface="Arial" pitchFamily="-108" charset="0"/>
                <a:ea typeface="ＭＳ Ｐゴシック" pitchFamily="33" charset="-128"/>
                <a:cs typeface="ＭＳ Ｐゴシック" pitchFamily="33" charset="-128"/>
              </a:rPr>
              <a:t>protection of confidentiality because any observer can decrypt the message by using</a:t>
            </a:r>
          </a:p>
          <a:p>
            <a:r>
              <a:rPr lang="en-US" sz="1200" kern="1200" dirty="0">
                <a:solidFill>
                  <a:schemeClr val="tx1"/>
                </a:solidFill>
                <a:effectLst/>
                <a:latin typeface="Arial" pitchFamily="-108" charset="0"/>
                <a:ea typeface="ＭＳ Ｐゴシック" pitchFamily="33" charset="-128"/>
                <a:cs typeface="ＭＳ Ｐゴシック" pitchFamily="33" charset="-128"/>
              </a:rPr>
              <a:t>the sender’s public key.</a:t>
            </a:r>
          </a:p>
          <a:p>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8227861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3363312-9C5D-9E41-9C15-EAEE56EE6E89}" type="slidenum">
              <a:rPr lang="en-AU">
                <a:latin typeface="Arial" pitchFamily="-110" charset="0"/>
              </a:rPr>
              <a:pPr/>
              <a:t>26</a:t>
            </a:fld>
            <a:endParaRPr lang="en-AU">
              <a:latin typeface="Arial" pitchFamily="-110"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altLang="zh-CN" dirty="0">
                <a:latin typeface="Arial" pitchFamily="-110" charset="0"/>
                <a:ea typeface="ＭＳ Ｐゴシック" pitchFamily="-110" charset="-128"/>
                <a:cs typeface="ＭＳ Ｐゴシック" pitchFamily="-110" charset="-128"/>
              </a:rPr>
              <a:t>An alternative to the message authentication code is the</a:t>
            </a:r>
          </a:p>
          <a:p>
            <a:r>
              <a:rPr lang="en-US" altLang="zh-CN" dirty="0">
                <a:latin typeface="Arial" pitchFamily="-110" charset="0"/>
                <a:ea typeface="ＭＳ Ｐゴシック" pitchFamily="-110" charset="-128"/>
                <a:cs typeface="ＭＳ Ｐゴシック" pitchFamily="-110" charset="-128"/>
              </a:rPr>
              <a:t>one-way hash function. As with the message authentication code, a hash function</a:t>
            </a:r>
          </a:p>
          <a:p>
            <a:r>
              <a:rPr lang="en-US" altLang="zh-CN" dirty="0">
                <a:latin typeface="Arial" pitchFamily="-110" charset="0"/>
                <a:ea typeface="ＭＳ Ｐゴシック" pitchFamily="-110" charset="-128"/>
                <a:cs typeface="ＭＳ Ｐゴシック" pitchFamily="-110" charset="-128"/>
              </a:rPr>
              <a:t>accepts a variable-size message </a:t>
            </a:r>
            <a:r>
              <a:rPr lang="en-US" altLang="zh-CN" i="1" dirty="0">
                <a:latin typeface="Arial" pitchFamily="-110" charset="0"/>
                <a:ea typeface="ＭＳ Ｐゴシック" pitchFamily="-110" charset="-128"/>
                <a:cs typeface="ＭＳ Ｐゴシック" pitchFamily="-110" charset="-128"/>
              </a:rPr>
              <a:t>M as input and produces a fixed-size message digest</a:t>
            </a:r>
          </a:p>
          <a:p>
            <a:r>
              <a:rPr lang="en-US" altLang="zh-CN" dirty="0">
                <a:latin typeface="Arial" pitchFamily="-110" charset="0"/>
                <a:ea typeface="ＭＳ Ｐゴシック" pitchFamily="-110" charset="-128"/>
                <a:cs typeface="ＭＳ Ｐゴシック" pitchFamily="-110" charset="-128"/>
              </a:rPr>
              <a:t>H(</a:t>
            </a:r>
            <a:r>
              <a:rPr lang="en-US" altLang="zh-CN" i="1" dirty="0">
                <a:latin typeface="Arial" pitchFamily="-110" charset="0"/>
                <a:ea typeface="ＭＳ Ｐゴシック" pitchFamily="-110" charset="-128"/>
                <a:cs typeface="ＭＳ Ｐゴシック" pitchFamily="-110" charset="-128"/>
              </a:rPr>
              <a:t>M) as output (Figure 2.4). Typically, the message is padded out to an integer multiple</a:t>
            </a:r>
          </a:p>
          <a:p>
            <a:r>
              <a:rPr lang="en-US" altLang="zh-CN" dirty="0">
                <a:latin typeface="Arial" pitchFamily="-110" charset="0"/>
                <a:ea typeface="ＭＳ Ｐゴシック" pitchFamily="-110" charset="-128"/>
                <a:cs typeface="ＭＳ Ｐゴシック" pitchFamily="-110" charset="-128"/>
              </a:rPr>
              <a:t>of some fixed length (e.g., 1024 bits) and the padding includes the value of the length</a:t>
            </a:r>
          </a:p>
          <a:p>
            <a:r>
              <a:rPr lang="en-US" altLang="zh-CN" dirty="0">
                <a:latin typeface="Arial" pitchFamily="-110" charset="0"/>
                <a:ea typeface="ＭＳ Ｐゴシック" pitchFamily="-110" charset="-128"/>
                <a:cs typeface="ＭＳ Ｐゴシック" pitchFamily="-110" charset="-128"/>
              </a:rPr>
              <a:t>of the original message in bits. The length field is a security measure to increase the</a:t>
            </a:r>
          </a:p>
          <a:p>
            <a:r>
              <a:rPr lang="en-US" altLang="zh-CN" dirty="0">
                <a:latin typeface="Arial" pitchFamily="-110" charset="0"/>
                <a:ea typeface="ＭＳ Ｐゴシック" pitchFamily="-110" charset="-128"/>
                <a:cs typeface="ＭＳ Ｐゴシック" pitchFamily="-110" charset="-128"/>
              </a:rPr>
              <a:t>difficulty for an attacker to produce an alternative message with the same hash value.</a:t>
            </a:r>
            <a:endParaRPr lang="en-US" altLang="zh-CN" dirty="0">
              <a:latin typeface="Times New Roman" pitchFamily="-110" charset="0"/>
              <a:ea typeface="ＭＳ Ｐゴシック" pitchFamily="-110" charset="-128"/>
              <a:cs typeface="ＭＳ Ｐゴシック" pitchFamily="-110" charset="-128"/>
            </a:endParaRPr>
          </a:p>
          <a:p>
            <a:endParaRPr lang="en-US" dirty="0">
              <a:latin typeface="Arial" pitchFamily="-110" charset="0"/>
              <a:ea typeface="ＭＳ Ｐゴシック" pitchFamily="-110" charset="-128"/>
              <a:cs typeface="ＭＳ Ｐゴシック" pitchFamily="-110" charset="-128"/>
            </a:endParaRP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Unlike the MAC, a hash function does not also take a secret key as input.</a:t>
            </a:r>
          </a:p>
          <a:p>
            <a:r>
              <a:rPr lang="en-US" dirty="0">
                <a:latin typeface="Arial" pitchFamily="-110" charset="0"/>
                <a:ea typeface="ＭＳ Ｐゴシック" pitchFamily="-110" charset="-128"/>
                <a:cs typeface="ＭＳ Ｐゴシック" pitchFamily="-110" charset="-128"/>
              </a:rPr>
              <a:t>To authenticate a message, the message digest is sent with the message in such</a:t>
            </a:r>
          </a:p>
          <a:p>
            <a:r>
              <a:rPr lang="en-US" dirty="0">
                <a:latin typeface="Arial" pitchFamily="-110" charset="0"/>
                <a:ea typeface="ＭＳ Ｐゴシック" pitchFamily="-110" charset="-128"/>
                <a:cs typeface="ＭＳ Ｐゴシック" pitchFamily="-110" charset="-128"/>
              </a:rPr>
              <a:t>a way that the message digest is authentic. Figure 2.5 illustrates three ways in</a:t>
            </a:r>
          </a:p>
          <a:p>
            <a:r>
              <a:rPr lang="en-US" dirty="0">
                <a:latin typeface="Arial" pitchFamily="-110" charset="0"/>
                <a:ea typeface="ＭＳ Ｐゴシック" pitchFamily="-110" charset="-128"/>
                <a:cs typeface="ＭＳ Ｐゴシック" pitchFamily="-110" charset="-128"/>
              </a:rPr>
              <a:t>which the message can be authenticated using a hash code. The message digest</a:t>
            </a:r>
          </a:p>
          <a:p>
            <a:r>
              <a:rPr lang="en-US" dirty="0">
                <a:latin typeface="Arial" pitchFamily="-110" charset="0"/>
                <a:ea typeface="ＭＳ Ｐゴシック" pitchFamily="-110" charset="-128"/>
                <a:cs typeface="ＭＳ Ｐゴシック" pitchFamily="-110" charset="-128"/>
              </a:rPr>
              <a:t>can be encrypted using symmetric encryption (part a); if it is assumed that only</a:t>
            </a:r>
          </a:p>
          <a:p>
            <a:r>
              <a:rPr lang="en-US" dirty="0">
                <a:latin typeface="Arial" pitchFamily="-110" charset="0"/>
                <a:ea typeface="ＭＳ Ｐゴシック" pitchFamily="-110" charset="-128"/>
                <a:cs typeface="ＭＳ Ｐゴシック" pitchFamily="-110" charset="-128"/>
              </a:rPr>
              <a:t>the sender and receiver share the encryption key, then authenticity is assured. The</a:t>
            </a:r>
          </a:p>
          <a:p>
            <a:r>
              <a:rPr lang="en-US" dirty="0">
                <a:latin typeface="Arial" pitchFamily="-110" charset="0"/>
                <a:ea typeface="ＭＳ Ｐゴシック" pitchFamily="-110" charset="-128"/>
                <a:cs typeface="ＭＳ Ｐゴシック" pitchFamily="-110" charset="-128"/>
              </a:rPr>
              <a:t>message digest can also be encrypted using public-key encryption (part b); this is</a:t>
            </a:r>
          </a:p>
          <a:p>
            <a:r>
              <a:rPr lang="en-US" dirty="0">
                <a:latin typeface="Arial" pitchFamily="-110" charset="0"/>
                <a:ea typeface="ＭＳ Ｐゴシック" pitchFamily="-110" charset="-128"/>
                <a:cs typeface="ＭＳ Ｐゴシック" pitchFamily="-110" charset="-128"/>
              </a:rPr>
              <a:t>explained in Section 2.3. The public-key approach has two advantages: It provides</a:t>
            </a:r>
          </a:p>
          <a:p>
            <a:r>
              <a:rPr lang="en-US" dirty="0">
                <a:latin typeface="Arial" pitchFamily="-110" charset="0"/>
                <a:ea typeface="ＭＳ Ｐゴシック" pitchFamily="-110" charset="-128"/>
                <a:cs typeface="ＭＳ Ｐゴシック" pitchFamily="-110" charset="-128"/>
              </a:rPr>
              <a:t>a digital signature as well as message authentication; and it does not require the</a:t>
            </a:r>
          </a:p>
          <a:p>
            <a:r>
              <a:rPr lang="en-US" dirty="0">
                <a:latin typeface="Arial" pitchFamily="-110" charset="0"/>
                <a:ea typeface="ＭＳ Ｐゴシック" pitchFamily="-110" charset="-128"/>
                <a:cs typeface="ＭＳ Ｐゴシック" pitchFamily="-110" charset="-128"/>
              </a:rPr>
              <a:t>distribution of keys to communicating parties.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These two approaches have an advantage over approaches that encrypt the</a:t>
            </a:r>
          </a:p>
          <a:p>
            <a:r>
              <a:rPr lang="en-US" dirty="0">
                <a:latin typeface="Arial" pitchFamily="-110" charset="0"/>
                <a:ea typeface="ＭＳ Ｐゴシック" pitchFamily="-110" charset="-128"/>
                <a:cs typeface="ＭＳ Ｐゴシック" pitchFamily="-110" charset="-128"/>
              </a:rPr>
              <a:t>entire message in that less computation is required. But an even more common approach is</a:t>
            </a:r>
          </a:p>
          <a:p>
            <a:r>
              <a:rPr lang="en-US" dirty="0">
                <a:latin typeface="Arial" pitchFamily="-110" charset="0"/>
                <a:ea typeface="ＭＳ Ｐゴシック" pitchFamily="-110" charset="-128"/>
                <a:cs typeface="ＭＳ Ｐゴシック" pitchFamily="-110" charset="-128"/>
              </a:rPr>
              <a:t> the use of a technique that avoids encryption altogether. Several reasons</a:t>
            </a:r>
          </a:p>
          <a:p>
            <a:r>
              <a:rPr lang="en-US" dirty="0">
                <a:latin typeface="Arial" pitchFamily="-110" charset="0"/>
                <a:ea typeface="ＭＳ Ｐゴシック" pitchFamily="-110" charset="-128"/>
                <a:cs typeface="ＭＳ Ｐゴシック" pitchFamily="-110" charset="-128"/>
              </a:rPr>
              <a:t>for this interest are pointed out in [TSUD92]:</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software is quite slow. Even though the amount of data to be</a:t>
            </a:r>
          </a:p>
          <a:p>
            <a:r>
              <a:rPr lang="en-US" dirty="0">
                <a:latin typeface="Arial" pitchFamily="-110" charset="0"/>
                <a:ea typeface="ＭＳ Ｐゴシック" pitchFamily="-110" charset="-128"/>
                <a:cs typeface="ＭＳ Ｐゴシック" pitchFamily="-110" charset="-128"/>
              </a:rPr>
              <a:t>encrypted per message is small, there may be a steady stream of messages into</a:t>
            </a:r>
          </a:p>
          <a:p>
            <a:r>
              <a:rPr lang="en-US" dirty="0">
                <a:latin typeface="Arial" pitchFamily="-110" charset="0"/>
                <a:ea typeface="ＭＳ Ｐゴシック" pitchFamily="-110" charset="-128"/>
                <a:cs typeface="ＭＳ Ｐゴシック" pitchFamily="-110" charset="-128"/>
              </a:rPr>
              <a:t>and out of a system.</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hardware costs are non-negligible. Low-cost chip implementations</a:t>
            </a:r>
          </a:p>
          <a:p>
            <a:r>
              <a:rPr lang="en-US" dirty="0">
                <a:latin typeface="Arial" pitchFamily="-110" charset="0"/>
                <a:ea typeface="ＭＳ Ｐゴシック" pitchFamily="-110" charset="-128"/>
                <a:cs typeface="ＭＳ Ｐゴシック" pitchFamily="-110" charset="-128"/>
              </a:rPr>
              <a:t>of DES are available, but the cost adds up if all nodes in a network must have</a:t>
            </a:r>
          </a:p>
          <a:p>
            <a:r>
              <a:rPr lang="en-US" dirty="0">
                <a:latin typeface="Arial" pitchFamily="-110" charset="0"/>
                <a:ea typeface="ＭＳ Ｐゴシック" pitchFamily="-110" charset="-128"/>
                <a:cs typeface="ＭＳ Ｐゴシック" pitchFamily="-110" charset="-128"/>
              </a:rPr>
              <a:t>this capability.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hardware is optimized toward large data sizes. For small blocks of</a:t>
            </a:r>
          </a:p>
          <a:p>
            <a:r>
              <a:rPr lang="en-US" dirty="0">
                <a:latin typeface="Arial" pitchFamily="-110" charset="0"/>
                <a:ea typeface="ＭＳ Ｐゴシック" pitchFamily="-110" charset="-128"/>
                <a:cs typeface="ＭＳ Ｐゴシック" pitchFamily="-110" charset="-128"/>
              </a:rPr>
              <a:t>data, a high proportion of the time is spent in initialization/invocation overhead.</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An encryption algorithm may be protected by a patent.</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Figure 2.5c shows a technique that uses a hash function but no encryption</a:t>
            </a:r>
          </a:p>
          <a:p>
            <a:r>
              <a:rPr lang="en-US" dirty="0">
                <a:latin typeface="Arial" pitchFamily="-110" charset="0"/>
                <a:ea typeface="ＭＳ Ｐゴシック" pitchFamily="-110" charset="-128"/>
                <a:cs typeface="ＭＳ Ｐゴシック" pitchFamily="-110" charset="-128"/>
              </a:rPr>
              <a:t>for message authentication. This technique, known as a keyed hash MAC, assumes</a:t>
            </a:r>
          </a:p>
          <a:p>
            <a:r>
              <a:rPr lang="en-US" dirty="0">
                <a:latin typeface="Arial" pitchFamily="-110" charset="0"/>
                <a:ea typeface="ＭＳ Ｐゴシック" pitchFamily="-110" charset="-128"/>
                <a:cs typeface="ＭＳ Ｐゴシック" pitchFamily="-110" charset="-128"/>
              </a:rPr>
              <a:t>that two communicating parties, say A and B, share a common secret key </a:t>
            </a:r>
            <a:r>
              <a:rPr lang="en-US" i="1" dirty="0">
                <a:latin typeface="Arial" pitchFamily="-110" charset="0"/>
                <a:ea typeface="ＭＳ Ｐゴシック" pitchFamily="-110" charset="-128"/>
                <a:cs typeface="ＭＳ Ｐゴシック" pitchFamily="-110" charset="-128"/>
              </a:rPr>
              <a:t>K.</a:t>
            </a:r>
          </a:p>
          <a:p>
            <a:r>
              <a:rPr lang="en-US" dirty="0">
                <a:latin typeface="Arial" pitchFamily="-110" charset="0"/>
                <a:ea typeface="ＭＳ Ｐゴシック" pitchFamily="-110" charset="-128"/>
                <a:cs typeface="ＭＳ Ｐゴシック" pitchFamily="-110" charset="-128"/>
              </a:rPr>
              <a:t>This secret key is incorporated into the process of generating a hash code. In the</a:t>
            </a:r>
          </a:p>
          <a:p>
            <a:r>
              <a:rPr lang="en-US" dirty="0">
                <a:latin typeface="Arial" pitchFamily="-110" charset="0"/>
                <a:ea typeface="ＭＳ Ｐゴシック" pitchFamily="-110" charset="-128"/>
                <a:cs typeface="ＭＳ Ｐゴシック" pitchFamily="-110" charset="-128"/>
              </a:rPr>
              <a:t>approach illustrated in Figure 2.5c, when A has a message to send to B, it calculates</a:t>
            </a:r>
          </a:p>
          <a:p>
            <a:r>
              <a:rPr lang="en-US" dirty="0">
                <a:latin typeface="Arial" pitchFamily="-110" charset="0"/>
                <a:ea typeface="ＭＳ Ｐゴシック" pitchFamily="-110" charset="-128"/>
                <a:cs typeface="ＭＳ Ｐゴシック" pitchFamily="-110" charset="-128"/>
              </a:rPr>
              <a:t>the hash function over the concatenation of the secret key and the message:</a:t>
            </a:r>
          </a:p>
          <a:p>
            <a:r>
              <a:rPr lang="en-US" i="1" dirty="0">
                <a:latin typeface="Arial" pitchFamily="-110" charset="0"/>
                <a:ea typeface="ＭＳ Ｐゴシック" pitchFamily="-110" charset="-128"/>
                <a:cs typeface="ＭＳ Ｐゴシック" pitchFamily="-110" charset="-128"/>
              </a:rPr>
              <a:t>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 H(K </a:t>
            </a:r>
            <a:r>
              <a:rPr lang="en-US" i="1" dirty="0" err="1">
                <a:latin typeface="Arial" pitchFamily="-110" charset="0"/>
                <a:ea typeface="ＭＳ Ｐゴシック" pitchFamily="-110" charset="-128"/>
                <a:cs typeface="ＭＳ Ｐゴシック" pitchFamily="-110" charset="-128"/>
              </a:rPr>
              <a:t>ll</a:t>
            </a:r>
            <a:r>
              <a:rPr lang="en-US" i="1" dirty="0">
                <a:latin typeface="Arial" pitchFamily="-110" charset="0"/>
                <a:ea typeface="ＭＳ Ｐゴシック" pitchFamily="-110" charset="-128"/>
                <a:cs typeface="ＭＳ Ｐゴシック" pitchFamily="-110" charset="-128"/>
              </a:rPr>
              <a:t> M </a:t>
            </a:r>
            <a:r>
              <a:rPr lang="en-US" i="1" dirty="0" err="1">
                <a:latin typeface="Arial" pitchFamily="-110" charset="0"/>
                <a:ea typeface="ＭＳ Ｐゴシック" pitchFamily="-110" charset="-128"/>
                <a:cs typeface="ＭＳ Ｐゴシック" pitchFamily="-110" charset="-128"/>
              </a:rPr>
              <a:t>ll</a:t>
            </a:r>
            <a:r>
              <a:rPr lang="en-US" i="1" dirty="0">
                <a:latin typeface="Arial" pitchFamily="-110" charset="0"/>
                <a:ea typeface="ＭＳ Ｐゴシック" pitchFamily="-110" charset="-128"/>
                <a:cs typeface="ＭＳ Ｐゴシック" pitchFamily="-110" charset="-128"/>
              </a:rPr>
              <a:t> K). It then sends [ M ii 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to B. Because B possesses K, it can</a:t>
            </a:r>
          </a:p>
          <a:p>
            <a:r>
              <a:rPr lang="en-US" dirty="0" err="1">
                <a:latin typeface="Arial" pitchFamily="-110" charset="0"/>
                <a:ea typeface="ＭＳ Ｐゴシック" pitchFamily="-110" charset="-128"/>
                <a:cs typeface="ＭＳ Ｐゴシック" pitchFamily="-110" charset="-128"/>
              </a:rPr>
              <a:t>recompute</a:t>
            </a:r>
            <a:r>
              <a:rPr lang="en-US" dirty="0">
                <a:latin typeface="Arial" pitchFamily="-110" charset="0"/>
                <a:ea typeface="ＭＳ Ｐゴシック" pitchFamily="-110" charset="-128"/>
                <a:cs typeface="ＭＳ Ｐゴシック" pitchFamily="-110" charset="-128"/>
              </a:rPr>
              <a:t> H(</a:t>
            </a:r>
            <a:r>
              <a:rPr lang="en-US" i="1" dirty="0">
                <a:latin typeface="Arial" pitchFamily="-110" charset="0"/>
                <a:ea typeface="ＭＳ Ｐゴシック" pitchFamily="-110" charset="-128"/>
                <a:cs typeface="ＭＳ Ｐゴシック" pitchFamily="-110" charset="-128"/>
              </a:rPr>
              <a:t>K</a:t>
            </a:r>
            <a:r>
              <a:rPr lang="en-US" i="1" baseline="0" dirty="0">
                <a:latin typeface="Arial" pitchFamily="-110" charset="0"/>
                <a:ea typeface="ＭＳ Ｐゴシック" pitchFamily="-110" charset="-128"/>
                <a:cs typeface="ＭＳ Ｐゴシック" pitchFamily="-110" charset="-128"/>
              </a:rPr>
              <a:t> </a:t>
            </a:r>
            <a:r>
              <a:rPr lang="en-US" i="1" baseline="0" dirty="0" err="1">
                <a:latin typeface="Arial" pitchFamily="-110" charset="0"/>
                <a:ea typeface="ＭＳ Ｐゴシック" pitchFamily="-110" charset="-128"/>
                <a:cs typeface="ＭＳ Ｐゴシック" pitchFamily="-110" charset="-128"/>
              </a:rPr>
              <a:t>ll</a:t>
            </a:r>
            <a:r>
              <a:rPr lang="en-US" i="1" baseline="0" dirty="0">
                <a:latin typeface="Arial" pitchFamily="-110" charset="0"/>
                <a:ea typeface="ＭＳ Ｐゴシック" pitchFamily="-110" charset="-128"/>
                <a:cs typeface="ＭＳ Ｐゴシック" pitchFamily="-110" charset="-128"/>
              </a:rPr>
              <a:t> </a:t>
            </a:r>
            <a:r>
              <a:rPr lang="en-US" i="1" dirty="0">
                <a:latin typeface="Arial" pitchFamily="-110" charset="0"/>
                <a:ea typeface="ＭＳ Ｐゴシック" pitchFamily="-110" charset="-128"/>
                <a:cs typeface="ＭＳ Ｐゴシック" pitchFamily="-110" charset="-128"/>
              </a:rPr>
              <a:t>M</a:t>
            </a:r>
            <a:r>
              <a:rPr lang="en-US" i="1" baseline="0" dirty="0">
                <a:latin typeface="Arial" pitchFamily="-110" charset="0"/>
                <a:ea typeface="ＭＳ Ｐゴシック" pitchFamily="-110" charset="-128"/>
                <a:cs typeface="ＭＳ Ｐゴシック" pitchFamily="-110" charset="-128"/>
              </a:rPr>
              <a:t> </a:t>
            </a:r>
            <a:r>
              <a:rPr lang="en-US" i="1" baseline="0" dirty="0" err="1">
                <a:latin typeface="Arial" pitchFamily="-110" charset="0"/>
                <a:ea typeface="ＭＳ Ｐゴシック" pitchFamily="-110" charset="-128"/>
                <a:cs typeface="ＭＳ Ｐゴシック" pitchFamily="-110" charset="-128"/>
              </a:rPr>
              <a:t>ll</a:t>
            </a:r>
            <a:r>
              <a:rPr lang="en-US" i="1" baseline="0" dirty="0">
                <a:latin typeface="Arial" pitchFamily="-110" charset="0"/>
                <a:ea typeface="ＭＳ Ｐゴシック" pitchFamily="-110" charset="-128"/>
                <a:cs typeface="ＭＳ Ｐゴシック" pitchFamily="-110" charset="-128"/>
              </a:rPr>
              <a:t> </a:t>
            </a:r>
            <a:r>
              <a:rPr lang="en-US" i="1" dirty="0">
                <a:latin typeface="Arial" pitchFamily="-110" charset="0"/>
                <a:ea typeface="ＭＳ Ｐゴシック" pitchFamily="-110" charset="-128"/>
                <a:cs typeface="ＭＳ Ｐゴシック" pitchFamily="-110" charset="-128"/>
              </a:rPr>
              <a:t>K) and verify 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Because the secret key itself is not sent, it</a:t>
            </a:r>
          </a:p>
          <a:p>
            <a:r>
              <a:rPr lang="en-US" dirty="0">
                <a:latin typeface="Arial" pitchFamily="-110" charset="0"/>
                <a:ea typeface="ＭＳ Ｐゴシック" pitchFamily="-110" charset="-128"/>
                <a:cs typeface="ＭＳ Ｐゴシック" pitchFamily="-110" charset="-128"/>
              </a:rPr>
              <a:t>should not be possible for an attacker to modify an intercepted message. As long as</a:t>
            </a:r>
          </a:p>
          <a:p>
            <a:r>
              <a:rPr lang="en-US" dirty="0">
                <a:latin typeface="Arial" pitchFamily="-110" charset="0"/>
                <a:ea typeface="ＭＳ Ｐゴシック" pitchFamily="-110" charset="-128"/>
                <a:cs typeface="ＭＳ Ｐゴシック" pitchFamily="-110" charset="-128"/>
              </a:rPr>
              <a:t>the secret key remains secret, it should not be possible for an attacker to generate a</a:t>
            </a:r>
          </a:p>
          <a:p>
            <a:r>
              <a:rPr lang="en-US" dirty="0">
                <a:latin typeface="Arial" pitchFamily="-110" charset="0"/>
                <a:ea typeface="ＭＳ Ｐゴシック" pitchFamily="-110" charset="-128"/>
                <a:cs typeface="ＭＳ Ｐゴシック" pitchFamily="-110" charset="-128"/>
              </a:rPr>
              <a:t>false message.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Note that the secret key is used as both a prefix and a suffix to the message. If</a:t>
            </a:r>
          </a:p>
          <a:p>
            <a:r>
              <a:rPr lang="en-US" dirty="0">
                <a:latin typeface="Arial" pitchFamily="-110" charset="0"/>
                <a:ea typeface="ＭＳ Ｐゴシック" pitchFamily="-110" charset="-128"/>
                <a:cs typeface="ＭＳ Ｐゴシック" pitchFamily="-110" charset="-128"/>
              </a:rPr>
              <a:t>the secret key is used as either only a prefix or only a suffix, the scheme is less secure.</a:t>
            </a:r>
          </a:p>
          <a:p>
            <a:r>
              <a:rPr lang="en-US" dirty="0">
                <a:latin typeface="Arial" pitchFamily="-110" charset="0"/>
                <a:ea typeface="ＭＳ Ｐゴシック" pitchFamily="-110" charset="-128"/>
                <a:cs typeface="ＭＳ Ｐゴシック" pitchFamily="-110" charset="-128"/>
              </a:rPr>
              <a:t>This topic is discussed in Chapter 21. Chapter 21 also describes a scheme known</a:t>
            </a:r>
          </a:p>
          <a:p>
            <a:r>
              <a:rPr lang="en-US" dirty="0">
                <a:latin typeface="Arial" pitchFamily="-110" charset="0"/>
                <a:ea typeface="ＭＳ Ｐゴシック" pitchFamily="-110" charset="-128"/>
                <a:cs typeface="ＭＳ Ｐゴシック" pitchFamily="-110" charset="-128"/>
              </a:rPr>
              <a:t>as HMAC, which is somewhat more complex than the approach of Figure 2.5c and</a:t>
            </a:r>
          </a:p>
          <a:p>
            <a:r>
              <a:rPr lang="en-US" dirty="0">
                <a:latin typeface="Arial" pitchFamily="-110" charset="0"/>
                <a:ea typeface="ＭＳ Ｐゴシック" pitchFamily="-110" charset="-128"/>
                <a:cs typeface="ＭＳ Ｐゴシック" pitchFamily="-110" charset="-128"/>
              </a:rPr>
              <a:t>which has become the standard approach for a keyed hash MAC.</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0751647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43D432F9-F4B8-4242-8824-7D7A9D0B359B}" type="slidenum">
              <a:rPr lang="en-AU">
                <a:latin typeface="Arial" pitchFamily="-110" charset="0"/>
              </a:rPr>
              <a:pPr/>
              <a:t>28</a:t>
            </a:fld>
            <a:endParaRPr lang="en-AU">
              <a:latin typeface="Arial" pitchFamily="-110"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A number of network security algorithms based on cryptography make use of</a:t>
            </a:r>
          </a:p>
          <a:p>
            <a:r>
              <a:rPr lang="en-US" dirty="0">
                <a:latin typeface="Arial" pitchFamily="-110" charset="0"/>
                <a:ea typeface="ＭＳ Ｐゴシック" pitchFamily="-110" charset="-128"/>
                <a:cs typeface="ＭＳ Ｐゴシック" pitchFamily="-110" charset="-128"/>
              </a:rPr>
              <a:t>random numbers. For example,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keys for the RSA public-key encryption algorithm (described</a:t>
            </a:r>
          </a:p>
          <a:p>
            <a:r>
              <a:rPr lang="en-US" dirty="0">
                <a:latin typeface="Arial" pitchFamily="-110" charset="0"/>
                <a:ea typeface="ＭＳ Ｐゴシック" pitchFamily="-110" charset="-128"/>
                <a:cs typeface="ＭＳ Ｐゴシック" pitchFamily="-110" charset="-128"/>
              </a:rPr>
              <a:t>in Chapter 21) and other public-key algorithms.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a stream key for symmetric stream cipher.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a symmetric key for use as a temporary session key or in creating</a:t>
            </a:r>
          </a:p>
          <a:p>
            <a:r>
              <a:rPr lang="en-US" dirty="0">
                <a:latin typeface="Arial" pitchFamily="-110" charset="0"/>
                <a:ea typeface="ＭＳ Ｐゴシック" pitchFamily="-110" charset="-128"/>
                <a:cs typeface="ＭＳ Ｐゴシック" pitchFamily="-110" charset="-128"/>
              </a:rPr>
              <a:t>a digital envelope.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In a number of key distribution scenarios, such as Kerberos (described in</a:t>
            </a:r>
          </a:p>
          <a:p>
            <a:r>
              <a:rPr lang="en-US" dirty="0">
                <a:latin typeface="Arial" pitchFamily="-110" charset="0"/>
                <a:ea typeface="ＭＳ Ｐゴシック" pitchFamily="-110" charset="-128"/>
                <a:cs typeface="ＭＳ Ｐゴシック" pitchFamily="-110" charset="-128"/>
              </a:rPr>
              <a:t>Chapter 23), random numbers are used for handshaking to prevent replay</a:t>
            </a:r>
          </a:p>
          <a:p>
            <a:r>
              <a:rPr lang="en-US" dirty="0">
                <a:latin typeface="Arial" pitchFamily="-110" charset="0"/>
                <a:ea typeface="ＭＳ Ｐゴシック" pitchFamily="-110" charset="-128"/>
                <a:cs typeface="ＭＳ Ｐゴシック" pitchFamily="-110" charset="-128"/>
              </a:rPr>
              <a:t>attacks.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Session key generation, whether done by a key distribution center or by one of</a:t>
            </a:r>
          </a:p>
          <a:p>
            <a:r>
              <a:rPr lang="en-US" dirty="0">
                <a:latin typeface="Arial" pitchFamily="-110" charset="0"/>
                <a:ea typeface="ＭＳ Ｐゴシック" pitchFamily="-110" charset="-128"/>
                <a:cs typeface="ＭＳ Ｐゴシック" pitchFamily="-110" charset="-128"/>
              </a:rPr>
              <a:t>the principals.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These applications give rise to two distinct and not necessarily compatible</a:t>
            </a:r>
          </a:p>
          <a:p>
            <a:r>
              <a:rPr lang="en-US" dirty="0">
                <a:latin typeface="Arial" pitchFamily="-110" charset="0"/>
                <a:ea typeface="ＭＳ Ｐゴシック" pitchFamily="-110" charset="-128"/>
                <a:cs typeface="ＭＳ Ｐゴシック" pitchFamily="-110" charset="-128"/>
              </a:rPr>
              <a:t>requirements for a sequence of random numbers: randomness and unpredictability.</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315467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pPr>
              <a:defRPr/>
            </a:pPr>
            <a:r>
              <a:rPr lang="en-US" b="0" dirty="0"/>
              <a:t>Traditionally, the concern in the generation of a sequence of</a:t>
            </a:r>
          </a:p>
          <a:p>
            <a:pPr>
              <a:defRPr/>
            </a:pPr>
            <a:r>
              <a:rPr lang="en-US" b="0" dirty="0"/>
              <a:t>allegedly random numbers has been that the sequence of numbers be random in</a:t>
            </a:r>
          </a:p>
          <a:p>
            <a:pPr>
              <a:defRPr/>
            </a:pPr>
            <a:r>
              <a:rPr lang="en-US" b="0" dirty="0"/>
              <a:t>some well-defined statistical sense. The following two criteria are used to validate</a:t>
            </a:r>
          </a:p>
          <a:p>
            <a:pPr>
              <a:defRPr/>
            </a:pPr>
            <a:r>
              <a:rPr lang="en-US" b="0" dirty="0"/>
              <a:t>that a sequence of numbers is random:</a:t>
            </a:r>
          </a:p>
          <a:p>
            <a:pPr>
              <a:defRPr/>
            </a:pPr>
            <a:endParaRPr lang="en-US" b="0" dirty="0"/>
          </a:p>
          <a:p>
            <a:pPr>
              <a:defRPr/>
            </a:pPr>
            <a:r>
              <a:rPr lang="en-US" b="0" dirty="0"/>
              <a:t>• Uniform distribution: The distribution of numbers in the sequence should be</a:t>
            </a:r>
          </a:p>
          <a:p>
            <a:pPr>
              <a:defRPr/>
            </a:pPr>
            <a:r>
              <a:rPr lang="en-US" b="0" dirty="0"/>
              <a:t>uniform; that is, the frequency of occurrence of each of the numbers should be</a:t>
            </a:r>
          </a:p>
          <a:p>
            <a:pPr>
              <a:defRPr/>
            </a:pPr>
            <a:r>
              <a:rPr lang="en-US" b="0" dirty="0"/>
              <a:t>approximately the same.</a:t>
            </a:r>
          </a:p>
          <a:p>
            <a:pPr>
              <a:defRPr/>
            </a:pPr>
            <a:endParaRPr lang="en-US" b="0" dirty="0"/>
          </a:p>
          <a:p>
            <a:pPr>
              <a:defRPr/>
            </a:pPr>
            <a:r>
              <a:rPr lang="en-US" b="0" dirty="0"/>
              <a:t>• Independence: No one value in the sequence can be inferred from the others.</a:t>
            </a:r>
          </a:p>
          <a:p>
            <a:pPr>
              <a:defRPr/>
            </a:pPr>
            <a:endParaRPr lang="en-US" b="0" dirty="0"/>
          </a:p>
          <a:p>
            <a:pPr>
              <a:defRPr/>
            </a:pPr>
            <a:r>
              <a:rPr lang="en-US" b="0" dirty="0"/>
              <a:t>Although there are well-defined tests for determining that a sequence of numbers</a:t>
            </a:r>
          </a:p>
          <a:p>
            <a:pPr>
              <a:defRPr/>
            </a:pPr>
            <a:r>
              <a:rPr lang="en-US" b="0" dirty="0"/>
              <a:t>matches a particular distribution, such as the uniform distribution, there is no such</a:t>
            </a:r>
          </a:p>
          <a:p>
            <a:pPr>
              <a:defRPr/>
            </a:pPr>
            <a:r>
              <a:rPr lang="en-US" b="0" dirty="0"/>
              <a:t>test to “prove” independence. Rather, a number of tests can be applied to demonstrate</a:t>
            </a:r>
          </a:p>
          <a:p>
            <a:pPr>
              <a:defRPr/>
            </a:pPr>
            <a:r>
              <a:rPr lang="en-US" b="0" dirty="0"/>
              <a:t>if a sequence does not exhibit independence. The general strategy is to apply a number</a:t>
            </a:r>
          </a:p>
          <a:p>
            <a:pPr>
              <a:defRPr/>
            </a:pPr>
            <a:r>
              <a:rPr lang="en-US" b="0" dirty="0"/>
              <a:t>of such tests until the confidence that independence exists is sufficiently strong.</a:t>
            </a:r>
          </a:p>
          <a:p>
            <a:pPr>
              <a:defRPr/>
            </a:pPr>
            <a:endParaRPr lang="en-US" b="0" dirty="0"/>
          </a:p>
          <a:p>
            <a:pPr>
              <a:defRPr/>
            </a:pPr>
            <a:r>
              <a:rPr lang="en-US" b="0" dirty="0"/>
              <a:t>In the context of our discussion, the use of a sequence of numbers that appear</a:t>
            </a:r>
          </a:p>
          <a:p>
            <a:pPr>
              <a:defRPr/>
            </a:pPr>
            <a:r>
              <a:rPr lang="en-US" b="0" dirty="0"/>
              <a:t>statistically random often occurs in the design of algorithms related to cryptography.</a:t>
            </a:r>
          </a:p>
          <a:p>
            <a:pPr>
              <a:defRPr/>
            </a:pPr>
            <a:r>
              <a:rPr lang="en-US" b="0" dirty="0"/>
              <a:t>In essence, if a</a:t>
            </a:r>
            <a:r>
              <a:rPr lang="en-US" b="0" baseline="0" dirty="0"/>
              <a:t> </a:t>
            </a:r>
            <a:r>
              <a:rPr lang="en-US" b="0" dirty="0"/>
              <a:t>problem is too hard or time-consuming to solve exactly, a simpler, shorter approach</a:t>
            </a:r>
          </a:p>
          <a:p>
            <a:pPr>
              <a:defRPr/>
            </a:pPr>
            <a:r>
              <a:rPr lang="en-US" b="0" dirty="0"/>
              <a:t>based on randomization is used to provide an answer with any desired level of</a:t>
            </a:r>
          </a:p>
          <a:p>
            <a:pPr>
              <a:defRPr/>
            </a:pPr>
            <a:r>
              <a:rPr lang="en-US" b="0" dirty="0"/>
              <a:t>confidence.</a:t>
            </a:r>
          </a:p>
          <a:p>
            <a:pPr>
              <a:defRPr/>
            </a:pPr>
            <a:endParaRPr lang="en-US" b="0" i="1" dirty="0"/>
          </a:p>
          <a:p>
            <a:pPr>
              <a:defRPr/>
            </a:pPr>
            <a:r>
              <a:rPr lang="en-US" b="0" i="1" dirty="0"/>
              <a:t>UNPREDICTABILITY </a:t>
            </a:r>
          </a:p>
          <a:p>
            <a:pPr>
              <a:defRPr/>
            </a:pPr>
            <a:r>
              <a:rPr lang="en-US" b="0" i="1" dirty="0"/>
              <a:t>In applications such as reciprocal authentication and session key</a:t>
            </a:r>
          </a:p>
          <a:p>
            <a:pPr>
              <a:defRPr/>
            </a:pPr>
            <a:r>
              <a:rPr lang="en-US" b="0" dirty="0"/>
              <a:t>generation, the requirement is not so much that the sequence of numbers be statistically</a:t>
            </a:r>
          </a:p>
          <a:p>
            <a:pPr>
              <a:defRPr/>
            </a:pPr>
            <a:r>
              <a:rPr lang="en-US" b="0" dirty="0"/>
              <a:t>random but that the successive members of the sequence are unpredictable. With</a:t>
            </a:r>
          </a:p>
          <a:p>
            <a:pPr>
              <a:defRPr/>
            </a:pPr>
            <a:r>
              <a:rPr lang="en-US" b="0" dirty="0"/>
              <a:t>“true” random sequences, each number is statistically independent of other numbers</a:t>
            </a:r>
          </a:p>
          <a:p>
            <a:pPr>
              <a:defRPr/>
            </a:pPr>
            <a:r>
              <a:rPr lang="en-US" b="0" dirty="0"/>
              <a:t>in the sequence and therefore unpredictable. However, as is discussed shortly, true</a:t>
            </a:r>
          </a:p>
          <a:p>
            <a:pPr>
              <a:defRPr/>
            </a:pPr>
            <a:r>
              <a:rPr lang="en-US" b="0" dirty="0"/>
              <a:t>random numbers are not always used; rather, sequences of numbers that appear to</a:t>
            </a:r>
          </a:p>
          <a:p>
            <a:pPr>
              <a:defRPr/>
            </a:pPr>
            <a:r>
              <a:rPr lang="en-US" b="0" dirty="0"/>
              <a:t>be random are generated by some algorithm. In this latter case, care must be taken</a:t>
            </a:r>
          </a:p>
          <a:p>
            <a:pPr>
              <a:defRPr/>
            </a:pPr>
            <a:r>
              <a:rPr lang="en-US" b="0" dirty="0"/>
              <a:t>that an opponent not be able to predict future elements of the sequence on the basis</a:t>
            </a:r>
          </a:p>
          <a:p>
            <a:pPr>
              <a:defRPr/>
            </a:pPr>
            <a:r>
              <a:rPr lang="en-US" b="0" dirty="0"/>
              <a:t>of earlier elements.</a:t>
            </a:r>
          </a:p>
        </p:txBody>
      </p:sp>
      <p:sp>
        <p:nvSpPr>
          <p:cNvPr id="77828" name="Slide Number Placeholder 3"/>
          <p:cNvSpPr>
            <a:spLocks noGrp="1"/>
          </p:cNvSpPr>
          <p:nvPr>
            <p:ph type="sldNum" sz="quarter" idx="5"/>
          </p:nvPr>
        </p:nvSpPr>
        <p:spPr>
          <a:noFill/>
        </p:spPr>
        <p:txBody>
          <a:bodyPr/>
          <a:lstStyle/>
          <a:p>
            <a:fld id="{2A209CCC-1E30-A046-94F2-A557E7DEE501}" type="slidenum">
              <a:rPr lang="en-AU" smtClean="0">
                <a:latin typeface="Arial" pitchFamily="-110" charset="0"/>
              </a:rPr>
              <a:pPr/>
              <a:t>29</a:t>
            </a:fld>
            <a:endParaRPr lang="en-AU">
              <a:latin typeface="Arial" pitchFamily="-110" charset="0"/>
            </a:endParaRPr>
          </a:p>
        </p:txBody>
      </p:sp>
    </p:spTree>
    <p:extLst>
      <p:ext uri="{BB962C8B-B14F-4D97-AF65-F5344CB8AC3E}">
        <p14:creationId xmlns:p14="http://schemas.microsoft.com/office/powerpoint/2010/main" val="4296991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6FBD7395-57CF-8946-BDF3-990D47D19D7C}" type="slidenum">
              <a:rPr lang="en-AU">
                <a:latin typeface="Arial" pitchFamily="-110" charset="0"/>
              </a:rPr>
              <a:pPr/>
              <a:t>30</a:t>
            </a:fld>
            <a:endParaRPr lang="en-AU">
              <a:latin typeface="Arial" pitchFamily="-110"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Cryptographic applications typically make use of algorithmic techniques for random</a:t>
            </a:r>
          </a:p>
          <a:p>
            <a:r>
              <a:rPr lang="en-US" dirty="0">
                <a:latin typeface="Arial" pitchFamily="-110" charset="0"/>
                <a:ea typeface="ＭＳ Ｐゴシック" pitchFamily="-110" charset="-128"/>
                <a:cs typeface="ＭＳ Ｐゴシック" pitchFamily="-110" charset="-128"/>
              </a:rPr>
              <a:t>number generation. These algorithms are deterministic and therefore produce</a:t>
            </a:r>
          </a:p>
          <a:p>
            <a:r>
              <a:rPr lang="en-US" dirty="0">
                <a:latin typeface="Arial" pitchFamily="-110" charset="0"/>
                <a:ea typeface="ＭＳ Ｐゴシック" pitchFamily="-110" charset="-128"/>
                <a:cs typeface="ＭＳ Ｐゴシック" pitchFamily="-110" charset="-128"/>
              </a:rPr>
              <a:t>sequences of numbers that are not statistically random. However, if the algorithm is</a:t>
            </a:r>
          </a:p>
          <a:p>
            <a:r>
              <a:rPr lang="en-US" dirty="0">
                <a:latin typeface="Arial" pitchFamily="-110" charset="0"/>
                <a:ea typeface="ＭＳ Ｐゴシック" pitchFamily="-110" charset="-128"/>
                <a:cs typeface="ＭＳ Ｐゴシック" pitchFamily="-110" charset="-128"/>
              </a:rPr>
              <a:t>good, the resulting sequences will pass many reasonable tests of randomness. Such</a:t>
            </a:r>
          </a:p>
          <a:p>
            <a:r>
              <a:rPr lang="en-US" dirty="0">
                <a:latin typeface="Arial" pitchFamily="-110" charset="0"/>
                <a:ea typeface="ＭＳ Ｐゴシック" pitchFamily="-110" charset="-128"/>
                <a:cs typeface="ＭＳ Ｐゴシック" pitchFamily="-110" charset="-128"/>
              </a:rPr>
              <a:t>numbers are referred to as </a:t>
            </a:r>
            <a:r>
              <a:rPr lang="en-US" b="1" dirty="0">
                <a:latin typeface="Arial" pitchFamily="-110" charset="0"/>
                <a:ea typeface="ＭＳ Ｐゴシック" pitchFamily="-110" charset="-128"/>
                <a:cs typeface="ＭＳ Ｐゴシック" pitchFamily="-110" charset="-128"/>
              </a:rPr>
              <a:t>pseudorandom numbers.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You may be somewhat uneasy about the concept of using numbers generated</a:t>
            </a:r>
          </a:p>
          <a:p>
            <a:r>
              <a:rPr lang="en-US" dirty="0">
                <a:latin typeface="Arial" pitchFamily="-110" charset="0"/>
                <a:ea typeface="ＭＳ Ｐゴシック" pitchFamily="-110" charset="-128"/>
                <a:cs typeface="ＭＳ Ｐゴシック" pitchFamily="-110" charset="-128"/>
              </a:rPr>
              <a:t>by a deterministic algorithm as if they were random numbers. Despite what might</a:t>
            </a:r>
          </a:p>
          <a:p>
            <a:r>
              <a:rPr lang="en-US" dirty="0">
                <a:latin typeface="Arial" pitchFamily="-110" charset="0"/>
                <a:ea typeface="ＭＳ Ｐゴシック" pitchFamily="-110" charset="-128"/>
                <a:cs typeface="ＭＳ Ｐゴシック" pitchFamily="-110" charset="-128"/>
              </a:rPr>
              <a:t>be called philosophical objections to such a practice, it generally works. As one</a:t>
            </a:r>
          </a:p>
          <a:p>
            <a:r>
              <a:rPr lang="en-US" dirty="0">
                <a:latin typeface="Arial" pitchFamily="-110" charset="0"/>
                <a:ea typeface="ＭＳ Ｐゴシック" pitchFamily="-110" charset="-128"/>
                <a:cs typeface="ＭＳ Ｐゴシック" pitchFamily="-110" charset="-128"/>
              </a:rPr>
              <a:t>expert on probability theory puts it [HAMM91],</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For practical purposes we are forced to accept the awkward concept</a:t>
            </a:r>
          </a:p>
          <a:p>
            <a:r>
              <a:rPr lang="en-US" dirty="0">
                <a:latin typeface="Arial" pitchFamily="-110" charset="0"/>
                <a:ea typeface="ＭＳ Ｐゴシック" pitchFamily="-110" charset="-128"/>
                <a:cs typeface="ＭＳ Ｐゴシック" pitchFamily="-110" charset="-128"/>
              </a:rPr>
              <a:t>of “relatively random” meaning that with regard to the proposed</a:t>
            </a:r>
          </a:p>
          <a:p>
            <a:r>
              <a:rPr lang="en-US" dirty="0">
                <a:latin typeface="Arial" pitchFamily="-110" charset="0"/>
                <a:ea typeface="ＭＳ Ｐゴシック" pitchFamily="-110" charset="-128"/>
                <a:cs typeface="ＭＳ Ｐゴシック" pitchFamily="-110" charset="-128"/>
              </a:rPr>
              <a:t>use we can see no reason why they will not perform as if they were</a:t>
            </a:r>
          </a:p>
          <a:p>
            <a:r>
              <a:rPr lang="en-US" dirty="0">
                <a:latin typeface="Arial" pitchFamily="-110" charset="0"/>
                <a:ea typeface="ＭＳ Ｐゴシック" pitchFamily="-110" charset="-128"/>
                <a:cs typeface="ＭＳ Ｐゴシック" pitchFamily="-110" charset="-128"/>
              </a:rPr>
              <a:t>random (as the theory usually requires). This is highly subjective</a:t>
            </a:r>
          </a:p>
          <a:p>
            <a:r>
              <a:rPr lang="en-US" dirty="0">
                <a:latin typeface="Arial" pitchFamily="-110" charset="0"/>
                <a:ea typeface="ＭＳ Ｐゴシック" pitchFamily="-110" charset="-128"/>
                <a:cs typeface="ＭＳ Ｐゴシック" pitchFamily="-110" charset="-128"/>
              </a:rPr>
              <a:t>and is not very palatable to purists, but it is what statisticians regularly</a:t>
            </a:r>
          </a:p>
          <a:p>
            <a:r>
              <a:rPr lang="en-US" dirty="0">
                <a:latin typeface="Arial" pitchFamily="-110" charset="0"/>
                <a:ea typeface="ＭＳ Ｐゴシック" pitchFamily="-110" charset="-128"/>
                <a:cs typeface="ＭＳ Ｐゴシック" pitchFamily="-110" charset="-128"/>
              </a:rPr>
              <a:t>appeal to when they take “a random sample”—they hope that</a:t>
            </a:r>
          </a:p>
          <a:p>
            <a:r>
              <a:rPr lang="en-US" dirty="0">
                <a:latin typeface="Arial" pitchFamily="-110" charset="0"/>
                <a:ea typeface="ＭＳ Ｐゴシック" pitchFamily="-110" charset="-128"/>
                <a:cs typeface="ＭＳ Ｐゴシック" pitchFamily="-110" charset="-128"/>
              </a:rPr>
              <a:t>any results they use will have approximately the same properties as</a:t>
            </a:r>
          </a:p>
          <a:p>
            <a:r>
              <a:rPr lang="en-US" dirty="0">
                <a:latin typeface="Arial" pitchFamily="-110" charset="0"/>
                <a:ea typeface="ＭＳ Ｐゴシック" pitchFamily="-110" charset="-128"/>
                <a:cs typeface="ＭＳ Ｐゴシック" pitchFamily="-110" charset="-128"/>
              </a:rPr>
              <a:t>a complete counting of the whole sample space that occurs in their</a:t>
            </a:r>
          </a:p>
          <a:p>
            <a:r>
              <a:rPr lang="en-US" dirty="0">
                <a:latin typeface="Arial" pitchFamily="-110" charset="0"/>
                <a:ea typeface="ＭＳ Ｐゴシック" pitchFamily="-110" charset="-128"/>
                <a:cs typeface="ＭＳ Ｐゴシック" pitchFamily="-110" charset="-128"/>
              </a:rPr>
              <a:t>theory.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true random number generator (TRNG) uses a nondeterministic source to</a:t>
            </a:r>
          </a:p>
          <a:p>
            <a:r>
              <a:rPr lang="en-US" dirty="0">
                <a:latin typeface="Arial" pitchFamily="-110" charset="0"/>
                <a:ea typeface="ＭＳ Ｐゴシック" pitchFamily="-110" charset="-128"/>
                <a:cs typeface="ＭＳ Ｐゴシック" pitchFamily="-110" charset="-128"/>
              </a:rPr>
              <a:t>produce randomness. Most operate by measuring unpredictable natural processes,</a:t>
            </a:r>
          </a:p>
          <a:p>
            <a:r>
              <a:rPr lang="en-US" dirty="0">
                <a:latin typeface="Arial" pitchFamily="-110" charset="0"/>
                <a:ea typeface="ＭＳ Ｐゴシック" pitchFamily="-110" charset="-128"/>
                <a:cs typeface="ＭＳ Ｐゴシック" pitchFamily="-110" charset="-128"/>
              </a:rPr>
              <a:t>such as pulse detectors of ionizing radiation events, gas discharge tubes, and leaky</a:t>
            </a:r>
          </a:p>
          <a:p>
            <a:r>
              <a:rPr lang="en-US" dirty="0" err="1">
                <a:latin typeface="Arial" pitchFamily="-110" charset="0"/>
                <a:ea typeface="ＭＳ Ｐゴシック" pitchFamily="-110" charset="-128"/>
                <a:cs typeface="ＭＳ Ｐゴシック" pitchFamily="-110" charset="-128"/>
              </a:rPr>
              <a:t>capac</a:t>
            </a:r>
            <a:r>
              <a:rPr lang="en-US" dirty="0">
                <a:latin typeface="Arial" pitchFamily="-110" charset="0"/>
                <a:ea typeface="ＭＳ Ｐゴシック" pitchFamily="-110" charset="-128"/>
                <a:cs typeface="ＭＳ Ｐゴシック" pitchFamily="-110" charset="-128"/>
              </a:rPr>
              <a:t> </a:t>
            </a:r>
            <a:r>
              <a:rPr lang="en-US" dirty="0" err="1">
                <a:latin typeface="Arial" pitchFamily="-110" charset="0"/>
                <a:ea typeface="ＭＳ Ｐゴシック" pitchFamily="-110" charset="-128"/>
                <a:cs typeface="ＭＳ Ｐゴシック" pitchFamily="-110" charset="-128"/>
              </a:rPr>
              <a:t>itors</a:t>
            </a:r>
            <a:r>
              <a:rPr lang="en-US" dirty="0">
                <a:latin typeface="Arial" pitchFamily="-110" charset="0"/>
                <a:ea typeface="ＭＳ Ｐゴシック" pitchFamily="-110" charset="-128"/>
                <a:cs typeface="ＭＳ Ｐゴシック" pitchFamily="-110" charset="-128"/>
              </a:rPr>
              <a:t>. Intel has developed a commercially available chip that samples thermal</a:t>
            </a:r>
          </a:p>
          <a:p>
            <a:r>
              <a:rPr lang="en-US" dirty="0">
                <a:latin typeface="Arial" pitchFamily="-110" charset="0"/>
                <a:ea typeface="ＭＳ Ｐゴシック" pitchFamily="-110" charset="-128"/>
                <a:cs typeface="ＭＳ Ｐゴシック" pitchFamily="-110" charset="-128"/>
              </a:rPr>
              <a:t>noise by amplifying the voltage measured across </a:t>
            </a:r>
            <a:r>
              <a:rPr lang="en-US" dirty="0" err="1">
                <a:latin typeface="Arial" pitchFamily="-110" charset="0"/>
                <a:ea typeface="ＭＳ Ｐゴシック" pitchFamily="-110" charset="-128"/>
                <a:cs typeface="ＭＳ Ｐゴシック" pitchFamily="-110" charset="-128"/>
              </a:rPr>
              <a:t>undriven</a:t>
            </a:r>
            <a:r>
              <a:rPr lang="en-US" dirty="0">
                <a:latin typeface="Arial" pitchFamily="-110" charset="0"/>
                <a:ea typeface="ＭＳ Ｐゴシック" pitchFamily="-110" charset="-128"/>
                <a:cs typeface="ＭＳ Ｐゴシック" pitchFamily="-110" charset="-128"/>
              </a:rPr>
              <a:t> resistors [JUN99].</a:t>
            </a:r>
          </a:p>
          <a:p>
            <a:r>
              <a:rPr lang="en-US" dirty="0">
                <a:latin typeface="Arial" pitchFamily="-110" charset="0"/>
                <a:ea typeface="ＭＳ Ｐゴシック" pitchFamily="-110" charset="-128"/>
                <a:cs typeface="ＭＳ Ｐゴシック" pitchFamily="-110" charset="-128"/>
              </a:rPr>
              <a:t>A group at Bell Labs has developed a technique that uses the variations in the</a:t>
            </a:r>
          </a:p>
          <a:p>
            <a:r>
              <a:rPr lang="en-US" dirty="0">
                <a:latin typeface="Arial" pitchFamily="-110" charset="0"/>
                <a:ea typeface="ＭＳ Ｐゴシック" pitchFamily="-110" charset="-128"/>
                <a:cs typeface="ＭＳ Ｐゴシック" pitchFamily="-110" charset="-128"/>
              </a:rPr>
              <a:t>response time of raw read requests for one disk sector of a hard disk [JAKO98].</a:t>
            </a:r>
          </a:p>
          <a:p>
            <a:r>
              <a:rPr lang="en-US" dirty="0" err="1">
                <a:latin typeface="Arial" pitchFamily="-110" charset="0"/>
                <a:ea typeface="ＭＳ Ｐゴシック" pitchFamily="-110" charset="-128"/>
                <a:cs typeface="ＭＳ Ｐゴシック" pitchFamily="-110" charset="-128"/>
              </a:rPr>
              <a:t>LavaRnd</a:t>
            </a:r>
            <a:r>
              <a:rPr lang="en-US" dirty="0">
                <a:latin typeface="Arial" pitchFamily="-110" charset="0"/>
                <a:ea typeface="ＭＳ Ｐゴシック" pitchFamily="-110" charset="-128"/>
                <a:cs typeface="ＭＳ Ｐゴシック" pitchFamily="-110" charset="-128"/>
              </a:rPr>
              <a:t> is an open source project for creating truly random numbers using inexpensive</a:t>
            </a:r>
          </a:p>
          <a:p>
            <a:r>
              <a:rPr lang="en-US" dirty="0">
                <a:latin typeface="Arial" pitchFamily="-110" charset="0"/>
                <a:ea typeface="ＭＳ Ｐゴシック" pitchFamily="-110" charset="-128"/>
                <a:cs typeface="ＭＳ Ｐゴシック" pitchFamily="-110" charset="-128"/>
              </a:rPr>
              <a:t>cameras, open source code, and inexpensive hardware. The system uses a</a:t>
            </a:r>
          </a:p>
          <a:p>
            <a:r>
              <a:rPr lang="en-US" dirty="0">
                <a:latin typeface="Arial" pitchFamily="-110" charset="0"/>
                <a:ea typeface="ＭＳ Ｐゴシック" pitchFamily="-110" charset="-128"/>
                <a:cs typeface="ＭＳ Ｐゴシック" pitchFamily="-110" charset="-128"/>
              </a:rPr>
              <a:t>saturated charge- coupled device (CCD) in a light-tight can as a chaotic source to</a:t>
            </a:r>
          </a:p>
          <a:p>
            <a:r>
              <a:rPr lang="en-US" dirty="0">
                <a:latin typeface="Arial" pitchFamily="-110" charset="0"/>
                <a:ea typeface="ＭＳ Ｐゴシック" pitchFamily="-110" charset="-128"/>
                <a:cs typeface="ＭＳ Ｐゴシック" pitchFamily="-110" charset="-128"/>
              </a:rPr>
              <a:t>produce the seed. Software processes the result into truly random numbers in a</a:t>
            </a:r>
          </a:p>
          <a:p>
            <a:r>
              <a:rPr lang="en-US" dirty="0">
                <a:latin typeface="Arial" pitchFamily="-110" charset="0"/>
                <a:ea typeface="ＭＳ Ｐゴシック" pitchFamily="-110" charset="-128"/>
                <a:cs typeface="ＭＳ Ｐゴシック" pitchFamily="-110" charset="-128"/>
              </a:rPr>
              <a:t>variety of formats.</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862727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solidFill>
                  <a:srgbClr val="000000"/>
                </a:solidFill>
              </a:rPr>
              <a:pPr/>
              <a:t>31</a:t>
            </a:fld>
            <a:endParaRPr lang="en-AU" dirty="0">
              <a:solidFill>
                <a:srgbClr val="000000"/>
              </a:solidFill>
            </a:endParaRPr>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2 summary.</a:t>
            </a:r>
          </a:p>
        </p:txBody>
      </p:sp>
    </p:spTree>
    <p:extLst>
      <p:ext uri="{BB962C8B-B14F-4D97-AF65-F5344CB8AC3E}">
        <p14:creationId xmlns:p14="http://schemas.microsoft.com/office/powerpoint/2010/main" val="3937985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6C7AC41B-982D-2740-975B-CBC1E41F9A36}" type="slidenum">
              <a:rPr lang="en-AU">
                <a:latin typeface="Arial" pitchFamily="-110" charset="0"/>
              </a:rPr>
              <a:pPr/>
              <a:t>7</a:t>
            </a:fld>
            <a:endParaRPr lang="en-AU">
              <a:latin typeface="Arial" pitchFamily="-110"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b="0" dirty="0">
                <a:latin typeface="Arial" pitchFamily="-110" charset="0"/>
                <a:ea typeface="ＭＳ Ｐゴシック" pitchFamily="-110" charset="-128"/>
                <a:cs typeface="ＭＳ Ｐゴシック" pitchFamily="-110" charset="-128"/>
              </a:rPr>
              <a:t>The universal technique for providing confidentiality for transmitted or stored</a:t>
            </a:r>
          </a:p>
          <a:p>
            <a:pPr eaLnBrk="1" hangingPunct="1"/>
            <a:r>
              <a:rPr lang="en-US" b="0" dirty="0">
                <a:latin typeface="Arial" pitchFamily="-110" charset="0"/>
                <a:ea typeface="ＭＳ Ｐゴシック" pitchFamily="-110" charset="-128"/>
                <a:cs typeface="ＭＳ Ｐゴシック" pitchFamily="-110" charset="-128"/>
              </a:rPr>
              <a:t>data is symmetric encryption.</a:t>
            </a:r>
          </a:p>
          <a:p>
            <a:pPr eaLnBrk="1" hangingPunct="1"/>
            <a:r>
              <a:rPr lang="en-US" b="0" dirty="0">
                <a:latin typeface="Arial" pitchFamily="-110" charset="0"/>
                <a:ea typeface="ＭＳ Ｐゴシック" pitchFamily="-110" charset="-128"/>
                <a:cs typeface="ＭＳ Ｐゴシック" pitchFamily="-110" charset="-128"/>
              </a:rPr>
              <a:t>This section introduces the basic concept of symmetric encryption. This is followed by an overview of the two most important symmetric encryption algorithms: the Data Encryption Standard (DES) and the Advanced Encryption Standard (AES), which are block encryption algorithms. Finally, this section introduces the concept of symmetric stream encryption algorithms.</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Symmetric encryption, also referred to as conventional encryption or single-key</a:t>
            </a:r>
          </a:p>
          <a:p>
            <a:pPr eaLnBrk="1" hangingPunct="1"/>
            <a:r>
              <a:rPr lang="en-US" b="0" dirty="0">
                <a:latin typeface="Arial" pitchFamily="-110" charset="0"/>
                <a:ea typeface="ＭＳ Ｐゴシック" pitchFamily="-110" charset="-128"/>
                <a:cs typeface="ＭＳ Ｐゴシック" pitchFamily="-110" charset="-128"/>
              </a:rPr>
              <a:t>encryption, was the only type of encryption in use prior to the introduction of public-key</a:t>
            </a:r>
          </a:p>
          <a:p>
            <a:pPr eaLnBrk="1" hangingPunct="1"/>
            <a:r>
              <a:rPr lang="en-US" b="0" dirty="0">
                <a:latin typeface="Arial" pitchFamily="-110" charset="0"/>
                <a:ea typeface="ＭＳ Ｐゴシック" pitchFamily="-110" charset="-128"/>
                <a:cs typeface="ＭＳ Ｐゴシック" pitchFamily="-110" charset="-128"/>
              </a:rPr>
              <a:t>encryption in the late 1970s. Countless individuals and groups, from Julius Caesar to the</a:t>
            </a:r>
          </a:p>
          <a:p>
            <a:pPr eaLnBrk="1" hangingPunct="1"/>
            <a:r>
              <a:rPr lang="en-US" b="0" dirty="0">
                <a:latin typeface="Arial" pitchFamily="-110" charset="0"/>
                <a:ea typeface="ＭＳ Ｐゴシック" pitchFamily="-110" charset="-128"/>
                <a:cs typeface="ＭＳ Ｐゴシック" pitchFamily="-110" charset="-128"/>
              </a:rPr>
              <a:t>German U-boat force to present-day diplomatic, military, and commercial users, have</a:t>
            </a:r>
          </a:p>
          <a:p>
            <a:pPr eaLnBrk="1" hangingPunct="1"/>
            <a:r>
              <a:rPr lang="en-US" b="0" dirty="0">
                <a:latin typeface="Arial" pitchFamily="-110" charset="0"/>
                <a:ea typeface="ＭＳ Ｐゴシック" pitchFamily="-110" charset="-128"/>
                <a:cs typeface="ＭＳ Ｐゴシック" pitchFamily="-110" charset="-128"/>
              </a:rPr>
              <a:t>used symmetric encryption for secret communication. It remains the more widely used</a:t>
            </a:r>
          </a:p>
          <a:p>
            <a:pPr eaLnBrk="1" hangingPunct="1"/>
            <a:r>
              <a:rPr lang="en-US" b="0" dirty="0">
                <a:latin typeface="Arial" pitchFamily="-110" charset="0"/>
                <a:ea typeface="ＭＳ Ｐゴシック" pitchFamily="-110" charset="-128"/>
                <a:cs typeface="ＭＳ Ｐゴシック" pitchFamily="-110" charset="-128"/>
              </a:rPr>
              <a:t>of the two types of encryption.</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There are two requirements for secure use of symmetric encryption:</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1. We need a strong encryption algorithm. At a minimum, we would like the</a:t>
            </a:r>
          </a:p>
          <a:p>
            <a:pPr eaLnBrk="1" hangingPunct="1"/>
            <a:r>
              <a:rPr lang="en-US" b="0" dirty="0">
                <a:latin typeface="Arial" pitchFamily="-110" charset="0"/>
                <a:ea typeface="ＭＳ Ｐゴシック" pitchFamily="-110" charset="-128"/>
                <a:cs typeface="ＭＳ Ｐゴシック" pitchFamily="-110" charset="-128"/>
              </a:rPr>
              <a:t>algorithm to be such that an opponent who knows the algorithm and has</a:t>
            </a:r>
          </a:p>
          <a:p>
            <a:pPr eaLnBrk="1" hangingPunct="1"/>
            <a:r>
              <a:rPr lang="en-US" b="0" dirty="0">
                <a:latin typeface="Arial" pitchFamily="-110" charset="0"/>
                <a:ea typeface="ＭＳ Ｐゴシック" pitchFamily="-110" charset="-128"/>
                <a:cs typeface="ＭＳ Ｐゴシック" pitchFamily="-110" charset="-128"/>
              </a:rPr>
              <a:t>access to one or more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 would be unable to decipher the </a:t>
            </a:r>
            <a:r>
              <a:rPr lang="en-US" b="0" dirty="0" err="1">
                <a:latin typeface="Arial" pitchFamily="-110" charset="0"/>
                <a:ea typeface="ＭＳ Ｐゴシック" pitchFamily="-110" charset="-128"/>
                <a:cs typeface="ＭＳ Ｐゴシック" pitchFamily="-110" charset="-128"/>
              </a:rPr>
              <a:t>ciphertext</a:t>
            </a:r>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or figure out the key. This requirement is usually stated in a stronger form:</a:t>
            </a:r>
          </a:p>
          <a:p>
            <a:pPr eaLnBrk="1" hangingPunct="1"/>
            <a:r>
              <a:rPr lang="en-US" b="0" dirty="0">
                <a:latin typeface="Arial" pitchFamily="-110" charset="0"/>
                <a:ea typeface="ＭＳ Ｐゴシック" pitchFamily="-110" charset="-128"/>
                <a:cs typeface="ＭＳ Ｐゴシック" pitchFamily="-110" charset="-128"/>
              </a:rPr>
              <a:t>The opponent should be unable to decrypt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or discover the key even</a:t>
            </a:r>
          </a:p>
          <a:p>
            <a:pPr eaLnBrk="1" hangingPunct="1"/>
            <a:r>
              <a:rPr lang="en-US" b="0" dirty="0">
                <a:latin typeface="Arial" pitchFamily="-110" charset="0"/>
                <a:ea typeface="ＭＳ Ｐゴシック" pitchFamily="-110" charset="-128"/>
                <a:cs typeface="ＭＳ Ｐゴシック" pitchFamily="-110" charset="-128"/>
              </a:rPr>
              <a:t>if he or she is in possession of a number of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 together with the plaintext</a:t>
            </a:r>
          </a:p>
          <a:p>
            <a:pPr eaLnBrk="1" hangingPunct="1"/>
            <a:r>
              <a:rPr lang="en-US" b="0" dirty="0">
                <a:latin typeface="Arial" pitchFamily="-110" charset="0"/>
                <a:ea typeface="ＭＳ Ｐゴシック" pitchFamily="-110" charset="-128"/>
                <a:cs typeface="ＭＳ Ｐゴシック" pitchFamily="-110" charset="-128"/>
              </a:rPr>
              <a:t>that produced each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2. Sender and receiver must have obtained copies of the secret key in a secure</a:t>
            </a:r>
          </a:p>
          <a:p>
            <a:pPr eaLnBrk="1" hangingPunct="1"/>
            <a:r>
              <a:rPr lang="en-US" b="0" dirty="0">
                <a:latin typeface="Arial" pitchFamily="-110" charset="0"/>
                <a:ea typeface="ＭＳ Ｐゴシック" pitchFamily="-110" charset="-128"/>
                <a:cs typeface="ＭＳ Ｐゴシック" pitchFamily="-110" charset="-128"/>
              </a:rPr>
              <a:t>fashion and must keep the key secure. If someone can discover the key and</a:t>
            </a:r>
          </a:p>
          <a:p>
            <a:pPr eaLnBrk="1" hangingPunct="1"/>
            <a:r>
              <a:rPr lang="en-US" b="0" dirty="0">
                <a:latin typeface="Arial" pitchFamily="-110" charset="0"/>
                <a:ea typeface="ＭＳ Ｐゴシック" pitchFamily="-110" charset="-128"/>
                <a:cs typeface="ＭＳ Ｐゴシック" pitchFamily="-110" charset="-128"/>
              </a:rPr>
              <a:t>knows the algorithm, all communication using this key is readable.</a:t>
            </a:r>
          </a:p>
          <a:p>
            <a:pPr eaLnBrk="1" hangingPunct="1"/>
            <a:endParaRPr lang="en-US" dirty="0">
              <a:latin typeface="Arial" pitchFamily="-110" charset="0"/>
              <a:ea typeface="ＭＳ Ｐゴシック" pitchFamily="-110" charset="-128"/>
              <a:cs typeface="ＭＳ Ｐゴシック" pitchFamily="-110" charset="-128"/>
            </a:endParaRPr>
          </a:p>
          <a:p>
            <a:pPr eaLnBrk="1" hangingPunct="1"/>
            <a:endParaRPr lang="en-US"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92163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CCC1BE9F-ADEE-204B-9924-0E88CCB94F1B}" type="slidenum">
              <a:rPr lang="en-AU">
                <a:latin typeface="Arial" pitchFamily="-110" charset="0"/>
              </a:rPr>
              <a:pPr/>
              <a:t>8</a:t>
            </a:fld>
            <a:endParaRPr lang="en-AU">
              <a:latin typeface="Arial" pitchFamily="-110"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b="0" dirty="0">
                <a:latin typeface="Arial" pitchFamily="-110" charset="0"/>
                <a:ea typeface="ＭＳ Ｐゴシック" pitchFamily="-110" charset="-128"/>
                <a:cs typeface="ＭＳ Ｐゴシック" pitchFamily="-110" charset="-128"/>
              </a:rPr>
              <a:t>There are two general approaches to attacking a symmetric encryption</a:t>
            </a:r>
          </a:p>
          <a:p>
            <a:pPr eaLnBrk="1" hangingPunct="1"/>
            <a:r>
              <a:rPr lang="en-US" b="0" dirty="0">
                <a:latin typeface="Arial" pitchFamily="-110" charset="0"/>
                <a:ea typeface="ＭＳ Ｐゴシック" pitchFamily="-110" charset="-128"/>
                <a:cs typeface="ＭＳ Ｐゴシック" pitchFamily="-110" charset="-128"/>
              </a:rPr>
              <a:t>scheme. The first attack is known as cryptanalysis. Cryptanalytic attacks rely on</a:t>
            </a:r>
          </a:p>
          <a:p>
            <a:pPr eaLnBrk="1" hangingPunct="1"/>
            <a:r>
              <a:rPr lang="en-US" b="0" dirty="0">
                <a:latin typeface="Arial" pitchFamily="-110" charset="0"/>
                <a:ea typeface="ＭＳ Ｐゴシック" pitchFamily="-110" charset="-128"/>
                <a:cs typeface="ＭＳ Ｐゴシック" pitchFamily="-110" charset="-128"/>
              </a:rPr>
              <a:t>the nature of the algorithm plus perhaps some knowledge of the general characteristics</a:t>
            </a:r>
          </a:p>
          <a:p>
            <a:pPr eaLnBrk="1" hangingPunct="1"/>
            <a:r>
              <a:rPr lang="en-US" b="0" dirty="0">
                <a:latin typeface="Arial" pitchFamily="-110" charset="0"/>
                <a:ea typeface="ＭＳ Ｐゴシック" pitchFamily="-110" charset="-128"/>
                <a:cs typeface="ＭＳ Ｐゴシック" pitchFamily="-110" charset="-128"/>
              </a:rPr>
              <a:t>of the plaintext or even some sample plaintext-</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pairs. This type of</a:t>
            </a:r>
          </a:p>
          <a:p>
            <a:pPr eaLnBrk="1" hangingPunct="1"/>
            <a:r>
              <a:rPr lang="en-US" b="0" dirty="0">
                <a:latin typeface="Arial" pitchFamily="-110" charset="0"/>
                <a:ea typeface="ＭＳ Ｐゴシック" pitchFamily="-110" charset="-128"/>
                <a:cs typeface="ＭＳ Ｐゴシック" pitchFamily="-110" charset="-128"/>
              </a:rPr>
              <a:t>attack exploits the characteristics of the algorithm to attempt to deduce a specific</a:t>
            </a:r>
          </a:p>
          <a:p>
            <a:pPr eaLnBrk="1" hangingPunct="1"/>
            <a:r>
              <a:rPr lang="en-US" b="0" dirty="0">
                <a:latin typeface="Arial" pitchFamily="-110" charset="0"/>
                <a:ea typeface="ＭＳ Ｐゴシック" pitchFamily="-110" charset="-128"/>
                <a:cs typeface="ＭＳ Ｐゴシック" pitchFamily="-110" charset="-128"/>
              </a:rPr>
              <a:t>plaintext or to deduce the key being used. If the attack succeeds in deducing the</a:t>
            </a:r>
          </a:p>
          <a:p>
            <a:pPr eaLnBrk="1" hangingPunct="1"/>
            <a:r>
              <a:rPr lang="en-US" b="0" dirty="0">
                <a:latin typeface="Arial" pitchFamily="-110" charset="0"/>
                <a:ea typeface="ＭＳ Ｐゴシック" pitchFamily="-110" charset="-128"/>
                <a:cs typeface="ＭＳ Ｐゴシック" pitchFamily="-110" charset="-128"/>
              </a:rPr>
              <a:t>key, the effect is catastrophic: All future and past messages encrypted with that key</a:t>
            </a:r>
          </a:p>
          <a:p>
            <a:pPr eaLnBrk="1" hangingPunct="1"/>
            <a:r>
              <a:rPr lang="en-US" b="0" dirty="0">
                <a:latin typeface="Arial" pitchFamily="-110" charset="0"/>
                <a:ea typeface="ＭＳ Ｐゴシック" pitchFamily="-110" charset="-128"/>
                <a:cs typeface="ＭＳ Ｐゴシック" pitchFamily="-110" charset="-128"/>
              </a:rPr>
              <a:t>are compromised.</a:t>
            </a:r>
          </a:p>
          <a:p>
            <a:pPr eaLnBrk="1" hangingPunct="1"/>
            <a:endParaRPr lang="en-US"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The second method, known as the brute-force attack, is to try every possible</a:t>
            </a:r>
          </a:p>
          <a:p>
            <a:pPr eaLnBrk="1" hangingPunct="1"/>
            <a:r>
              <a:rPr lang="en-US" b="0" dirty="0">
                <a:latin typeface="Arial" pitchFamily="-110" charset="0"/>
                <a:ea typeface="ＭＳ Ｐゴシック" pitchFamily="-110" charset="-128"/>
                <a:cs typeface="ＭＳ Ｐゴシック" pitchFamily="-110" charset="-128"/>
              </a:rPr>
              <a:t>key on a piece of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until an intelligible translation into plaintext is obtained.</a:t>
            </a:r>
          </a:p>
          <a:p>
            <a:pPr eaLnBrk="1" hangingPunct="1"/>
            <a:r>
              <a:rPr lang="en-US" b="0" dirty="0">
                <a:latin typeface="Arial" pitchFamily="-110" charset="0"/>
                <a:ea typeface="ＭＳ Ｐゴシック" pitchFamily="-110" charset="-128"/>
                <a:cs typeface="ＭＳ Ｐゴシック" pitchFamily="-110" charset="-128"/>
              </a:rPr>
              <a:t>On average, half of all possible keys must be tried to achieve success. </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081541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a:defRPr/>
            </a:pPr>
            <a:r>
              <a:rPr lang="en-US" dirty="0"/>
              <a:t>A </a:t>
            </a:r>
            <a:r>
              <a:rPr lang="en-US" i="1" dirty="0"/>
              <a:t>block cipher processes the input one block of elements at a time, producing an</a:t>
            </a:r>
          </a:p>
          <a:p>
            <a:pPr>
              <a:defRPr/>
            </a:pPr>
            <a:r>
              <a:rPr lang="en-US" dirty="0"/>
              <a:t>output block for each input block. A </a:t>
            </a:r>
            <a:r>
              <a:rPr lang="en-US" i="1" dirty="0"/>
              <a:t>stream cipher processes the input elements</a:t>
            </a:r>
          </a:p>
          <a:p>
            <a:pPr>
              <a:defRPr/>
            </a:pPr>
            <a:r>
              <a:rPr lang="en-US" dirty="0"/>
              <a:t>continuously, producing output one element at a time, as it goes along. Although</a:t>
            </a:r>
          </a:p>
          <a:p>
            <a:pPr>
              <a:defRPr/>
            </a:pPr>
            <a:r>
              <a:rPr lang="en-US" dirty="0"/>
              <a:t>block ciphers are far more common, there are certain applications in which a stream</a:t>
            </a:r>
          </a:p>
          <a:p>
            <a:pPr>
              <a:defRPr/>
            </a:pPr>
            <a:r>
              <a:rPr lang="en-US" dirty="0"/>
              <a:t>cipher is more appropriate. Examples are given subsequently in this book.</a:t>
            </a:r>
          </a:p>
          <a:p>
            <a:pPr>
              <a:defRPr/>
            </a:pPr>
            <a:endParaRPr lang="en-US" dirty="0"/>
          </a:p>
          <a:p>
            <a:pPr>
              <a:defRPr/>
            </a:pPr>
            <a:r>
              <a:rPr lang="en-US" dirty="0"/>
              <a:t>A typical stream cipher encrypts plaintext one byte at a time, although a stream</a:t>
            </a:r>
          </a:p>
          <a:p>
            <a:pPr>
              <a:defRPr/>
            </a:pPr>
            <a:r>
              <a:rPr lang="en-US" dirty="0"/>
              <a:t>cipher may be designed to operate on one bit at a time or on units larger than a byte</a:t>
            </a:r>
          </a:p>
          <a:p>
            <a:pPr>
              <a:defRPr/>
            </a:pPr>
            <a:r>
              <a:rPr lang="en-US" dirty="0"/>
              <a:t>at a time. </a:t>
            </a:r>
          </a:p>
          <a:p>
            <a:pPr>
              <a:defRPr/>
            </a:pPr>
            <a:endParaRPr lang="en-US" dirty="0"/>
          </a:p>
          <a:p>
            <a:pPr>
              <a:defRPr/>
            </a:pPr>
            <a:r>
              <a:rPr lang="en-US" dirty="0"/>
              <a:t>With a properly designed pseudorandom number generator, a stream cipher</a:t>
            </a:r>
          </a:p>
          <a:p>
            <a:pPr>
              <a:defRPr/>
            </a:pPr>
            <a:r>
              <a:rPr lang="en-US" dirty="0"/>
              <a:t>can be as secure as block cipher of comparable key length. The primary advantage</a:t>
            </a:r>
          </a:p>
          <a:p>
            <a:pPr>
              <a:defRPr/>
            </a:pPr>
            <a:r>
              <a:rPr lang="en-US" dirty="0"/>
              <a:t>of a stream cipher is that stream ciphers are almost always faster and use far less</a:t>
            </a:r>
          </a:p>
          <a:p>
            <a:pPr>
              <a:defRPr/>
            </a:pPr>
            <a:r>
              <a:rPr lang="en-US" dirty="0"/>
              <a:t>code than do block ciphers. The advantage of a block cipher is that you can reuse</a:t>
            </a:r>
          </a:p>
          <a:p>
            <a:pPr>
              <a:defRPr/>
            </a:pPr>
            <a:r>
              <a:rPr lang="en-US" dirty="0"/>
              <a:t>keys. For applications that require encryption/decryption of a stream of data, such as</a:t>
            </a:r>
          </a:p>
          <a:p>
            <a:pPr>
              <a:defRPr/>
            </a:pPr>
            <a:r>
              <a:rPr lang="en-US" dirty="0"/>
              <a:t>over a data communications channel or a browser/Web link, a stream cipher might</a:t>
            </a:r>
          </a:p>
          <a:p>
            <a:pPr>
              <a:defRPr/>
            </a:pPr>
            <a:r>
              <a:rPr lang="en-US" dirty="0"/>
              <a:t>be the better alternative. For applications that deal with blocks of data, such as file</a:t>
            </a:r>
          </a:p>
          <a:p>
            <a:pPr>
              <a:defRPr/>
            </a:pPr>
            <a:r>
              <a:rPr lang="en-US" dirty="0"/>
              <a:t>transfer, e-mail, and database, block ciphers may be more appropriate. However,</a:t>
            </a:r>
          </a:p>
          <a:p>
            <a:pPr>
              <a:defRPr/>
            </a:pPr>
            <a:r>
              <a:rPr lang="en-US" dirty="0"/>
              <a:t>either type of cipher can be used in virtually any application.</a:t>
            </a:r>
          </a:p>
        </p:txBody>
      </p:sp>
      <p:sp>
        <p:nvSpPr>
          <p:cNvPr id="43012" name="Slide Number Placeholder 3"/>
          <p:cNvSpPr>
            <a:spLocks noGrp="1"/>
          </p:cNvSpPr>
          <p:nvPr>
            <p:ph type="sldNum" sz="quarter" idx="5"/>
          </p:nvPr>
        </p:nvSpPr>
        <p:spPr>
          <a:noFill/>
        </p:spPr>
        <p:txBody>
          <a:bodyPr/>
          <a:lstStyle/>
          <a:p>
            <a:fld id="{79F9FE99-24B7-7F45-B59C-4161A610A12D}" type="slidenum">
              <a:rPr lang="en-AU" smtClean="0">
                <a:latin typeface="Arial" pitchFamily="-110" charset="0"/>
              </a:rPr>
              <a:pPr/>
              <a:t>9</a:t>
            </a:fld>
            <a:endParaRPr lang="en-AU">
              <a:latin typeface="Arial" pitchFamily="-110" charset="0"/>
            </a:endParaRPr>
          </a:p>
        </p:txBody>
      </p:sp>
    </p:spTree>
    <p:extLst>
      <p:ext uri="{BB962C8B-B14F-4D97-AF65-F5344CB8AC3E}">
        <p14:creationId xmlns:p14="http://schemas.microsoft.com/office/powerpoint/2010/main" val="1788021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0000" lnSpcReduction="20000"/>
          </a:bodyPr>
          <a:lstStyle/>
          <a:p>
            <a:pPr>
              <a:defRPr/>
            </a:pPr>
            <a:r>
              <a:rPr lang="en-US" dirty="0"/>
              <a:t>Typically, symmetric encryption is applied to a</a:t>
            </a:r>
          </a:p>
          <a:p>
            <a:pPr>
              <a:defRPr/>
            </a:pPr>
            <a:r>
              <a:rPr lang="en-US" dirty="0"/>
              <a:t>unit of data larger than a single 64-bit or 128-bit block. E-mail messages, network</a:t>
            </a:r>
          </a:p>
          <a:p>
            <a:pPr>
              <a:defRPr/>
            </a:pPr>
            <a:r>
              <a:rPr lang="en-US" dirty="0"/>
              <a:t>packets, database records, and other plaintext sources must be broken up into a</a:t>
            </a:r>
          </a:p>
          <a:p>
            <a:pPr>
              <a:defRPr/>
            </a:pPr>
            <a:r>
              <a:rPr lang="en-US" dirty="0"/>
              <a:t>series of fixed-length block for encryption by a symmetric block cipher. The simplest</a:t>
            </a:r>
          </a:p>
          <a:p>
            <a:pPr>
              <a:defRPr/>
            </a:pPr>
            <a:r>
              <a:rPr lang="en-US" dirty="0"/>
              <a:t>approach to multiple-block encryption is known as electronic codebook (ECB)</a:t>
            </a:r>
          </a:p>
          <a:p>
            <a:pPr>
              <a:defRPr/>
            </a:pPr>
            <a:r>
              <a:rPr lang="en-US" dirty="0"/>
              <a:t>mode, in which plaintext is handled </a:t>
            </a:r>
            <a:r>
              <a:rPr lang="en-US" i="1" dirty="0" err="1"/>
              <a:t>b</a:t>
            </a:r>
            <a:r>
              <a:rPr lang="en-US" i="1" dirty="0"/>
              <a:t> bits at a time and each block of plaintext is</a:t>
            </a:r>
          </a:p>
          <a:p>
            <a:pPr>
              <a:defRPr/>
            </a:pPr>
            <a:r>
              <a:rPr lang="en-US" dirty="0"/>
              <a:t>encrypted using the same key. Typically </a:t>
            </a:r>
            <a:r>
              <a:rPr lang="en-US" i="1" dirty="0"/>
              <a:t>b =64 or b =128</a:t>
            </a:r>
            <a:endParaRPr lang="en-US" dirty="0"/>
          </a:p>
          <a:p>
            <a:pPr>
              <a:defRPr/>
            </a:pPr>
            <a:endParaRPr lang="en-US" dirty="0"/>
          </a:p>
          <a:p>
            <a:pPr>
              <a:defRPr/>
            </a:pPr>
            <a:r>
              <a:rPr lang="en-US" dirty="0"/>
              <a:t>For lengthy messages, the ECB mode may not be secure. A cryptanalyst may</a:t>
            </a:r>
          </a:p>
          <a:p>
            <a:pPr>
              <a:defRPr/>
            </a:pPr>
            <a:r>
              <a:rPr lang="en-US" dirty="0"/>
              <a:t>be able to exploit regularities in the plaintext to ease the task of decryption. For</a:t>
            </a:r>
          </a:p>
          <a:p>
            <a:pPr>
              <a:defRPr/>
            </a:pPr>
            <a:r>
              <a:rPr lang="en-US" dirty="0"/>
              <a:t>example, if it is known that the message always starts out with certain predefined</a:t>
            </a:r>
          </a:p>
          <a:p>
            <a:pPr>
              <a:defRPr/>
            </a:pPr>
            <a:r>
              <a:rPr lang="en-US" dirty="0"/>
              <a:t>fields, then the cryptanalyst may have a number of known plaintext-</a:t>
            </a:r>
            <a:r>
              <a:rPr lang="en-US" dirty="0" err="1"/>
              <a:t>ciphertext</a:t>
            </a:r>
            <a:r>
              <a:rPr lang="en-US" dirty="0"/>
              <a:t> pairs</a:t>
            </a:r>
          </a:p>
          <a:p>
            <a:pPr>
              <a:defRPr/>
            </a:pPr>
            <a:r>
              <a:rPr lang="en-US" dirty="0"/>
              <a:t>to work with.</a:t>
            </a:r>
          </a:p>
          <a:p>
            <a:pPr>
              <a:defRPr/>
            </a:pPr>
            <a:endParaRPr lang="en-US" dirty="0"/>
          </a:p>
          <a:p>
            <a:pPr>
              <a:defRPr/>
            </a:pPr>
            <a:r>
              <a:rPr lang="en-US" dirty="0"/>
              <a:t>To increase the security of symmetric block encryption for large sequences</a:t>
            </a:r>
          </a:p>
          <a:p>
            <a:pPr>
              <a:defRPr/>
            </a:pPr>
            <a:r>
              <a:rPr lang="en-US" dirty="0"/>
              <a:t>of data, a number of alternative techniques have been developed, called </a:t>
            </a:r>
            <a:r>
              <a:rPr lang="en-US" b="1" dirty="0"/>
              <a:t>modes of</a:t>
            </a:r>
          </a:p>
          <a:p>
            <a:pPr>
              <a:defRPr/>
            </a:pPr>
            <a:r>
              <a:rPr lang="en-US" b="1" dirty="0"/>
              <a:t>operation. </a:t>
            </a:r>
            <a:r>
              <a:rPr lang="en-US" dirty="0"/>
              <a:t>These modes overcome the weaknesses of ECB; each mode has its own</a:t>
            </a:r>
          </a:p>
          <a:p>
            <a:r>
              <a:rPr lang="en-US" dirty="0"/>
              <a:t>particular advantages. This topic is explored in Chapter 20. </a:t>
            </a:r>
            <a:r>
              <a:rPr lang="en-US" altLang="zh-CN" i="0" dirty="0">
                <a:latin typeface="Arial" pitchFamily="-110" charset="0"/>
                <a:ea typeface="ＭＳ Ｐゴシック" pitchFamily="-110" charset="-128"/>
                <a:cs typeface="ＭＳ Ｐゴシック" pitchFamily="-110" charset="-128"/>
              </a:rPr>
              <a:t>Figure 2.2a shows the</a:t>
            </a:r>
          </a:p>
          <a:p>
            <a:r>
              <a:rPr lang="en-US" altLang="zh-CN" dirty="0">
                <a:latin typeface="Arial" pitchFamily="-110" charset="0"/>
                <a:ea typeface="ＭＳ Ｐゴシック" pitchFamily="-110" charset="-128"/>
                <a:cs typeface="ＭＳ Ｐゴシック" pitchFamily="-110" charset="-128"/>
              </a:rPr>
              <a:t>ECB mode. A plaintext of length </a:t>
            </a:r>
            <a:r>
              <a:rPr lang="en-US" altLang="zh-CN" i="1" dirty="0" err="1">
                <a:latin typeface="Arial" pitchFamily="-110" charset="0"/>
                <a:ea typeface="ＭＳ Ｐゴシック" pitchFamily="-110" charset="-128"/>
                <a:cs typeface="ＭＳ Ｐゴシック" pitchFamily="-110" charset="-128"/>
              </a:rPr>
              <a:t>nb</a:t>
            </a:r>
            <a:r>
              <a:rPr lang="en-US" altLang="zh-CN" i="1" dirty="0">
                <a:latin typeface="Arial" pitchFamily="-110" charset="0"/>
                <a:ea typeface="ＭＳ Ｐゴシック" pitchFamily="-110" charset="-128"/>
                <a:cs typeface="ＭＳ Ｐゴシック" pitchFamily="-110" charset="-128"/>
              </a:rPr>
              <a:t> is divided into n b-bit blocks (P</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P</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a:t>
            </a:r>
            <a:r>
              <a:rPr lang="en-US" altLang="zh-CN" i="1" dirty="0" err="1">
                <a:latin typeface="Arial" pitchFamily="-110" charset="0"/>
                <a:ea typeface="ＭＳ Ｐゴシック" pitchFamily="-110" charset="-128"/>
                <a:cs typeface="ＭＳ Ｐゴシック" pitchFamily="-110" charset="-128"/>
              </a:rPr>
              <a:t>P</a:t>
            </a:r>
            <a:r>
              <a:rPr lang="en-US" altLang="zh-CN" i="1" baseline="-25000" dirty="0" err="1">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r>
              <a:rPr lang="en-US" altLang="zh-CN" dirty="0">
                <a:latin typeface="Arial" pitchFamily="-110" charset="0"/>
                <a:ea typeface="ＭＳ Ｐゴシック" pitchFamily="-110" charset="-128"/>
                <a:cs typeface="ＭＳ Ｐゴシック" pitchFamily="-110" charset="-128"/>
              </a:rPr>
              <a:t>Each block is encrypted using the same algorithm and the same encryption key, to</a:t>
            </a:r>
          </a:p>
          <a:p>
            <a:r>
              <a:rPr lang="en-US" altLang="zh-CN" dirty="0">
                <a:latin typeface="Arial" pitchFamily="-110" charset="0"/>
                <a:ea typeface="ＭＳ Ｐゴシック" pitchFamily="-110" charset="-128"/>
                <a:cs typeface="ＭＳ Ｐゴシック" pitchFamily="-110" charset="-128"/>
              </a:rPr>
              <a:t>produce a sequence of </a:t>
            </a:r>
            <a:r>
              <a:rPr lang="en-US" altLang="zh-CN" i="1" dirty="0">
                <a:latin typeface="Arial" pitchFamily="-110" charset="0"/>
                <a:ea typeface="ＭＳ Ｐゴシック" pitchFamily="-110" charset="-128"/>
                <a:cs typeface="ＭＳ Ｐゴシック" pitchFamily="-110" charset="-128"/>
              </a:rPr>
              <a:t>n b-bit blocks of </a:t>
            </a:r>
            <a:r>
              <a:rPr lang="en-US" altLang="zh-CN" i="1" dirty="0" err="1">
                <a:latin typeface="Arial" pitchFamily="-110" charset="0"/>
                <a:ea typeface="ＭＳ Ｐゴシック" pitchFamily="-110" charset="-128"/>
                <a:cs typeface="ＭＳ Ｐゴシック" pitchFamily="-110" charset="-128"/>
              </a:rPr>
              <a:t>ciphertext</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,….,C</a:t>
            </a:r>
            <a:r>
              <a:rPr lang="en-US" altLang="zh-CN" i="1" baseline="-25000" dirty="0">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endParaRPr lang="en-US" altLang="zh-CN" i="1" dirty="0">
              <a:latin typeface="Arial" pitchFamily="-110" charset="0"/>
              <a:ea typeface="ＭＳ Ｐゴシック" pitchFamily="-110" charset="-128"/>
              <a:cs typeface="ＭＳ Ｐゴシック" pitchFamily="-110" charset="-128"/>
            </a:endParaRPr>
          </a:p>
          <a:p>
            <a:r>
              <a:rPr lang="en-US" altLang="zh-CN" dirty="0">
                <a:latin typeface="Arial" pitchFamily="-110" charset="0"/>
                <a:ea typeface="ＭＳ Ｐゴシック" pitchFamily="-110" charset="-128"/>
                <a:cs typeface="ＭＳ Ｐゴシック" pitchFamily="-110" charset="-128"/>
              </a:rPr>
              <a:t>Figure 2.2b is a representative diagram of stream cipher structure. In this</a:t>
            </a:r>
          </a:p>
          <a:p>
            <a:r>
              <a:rPr lang="en-US" altLang="zh-CN" dirty="0">
                <a:latin typeface="Arial" pitchFamily="-110" charset="0"/>
                <a:ea typeface="ＭＳ Ｐゴシック" pitchFamily="-110" charset="-128"/>
                <a:cs typeface="ＭＳ Ｐゴシック" pitchFamily="-110" charset="-128"/>
              </a:rPr>
              <a:t>structure a key is input to a pseudorandom bit generator that produces a stream</a:t>
            </a:r>
          </a:p>
          <a:p>
            <a:r>
              <a:rPr lang="en-US" altLang="zh-CN" dirty="0">
                <a:latin typeface="Arial" pitchFamily="-110" charset="0"/>
                <a:ea typeface="ＭＳ Ｐゴシック" pitchFamily="-110" charset="-128"/>
                <a:cs typeface="ＭＳ Ｐゴシック" pitchFamily="-110" charset="-128"/>
              </a:rPr>
              <a:t>of 8-bit numbers that are apparently random. A pseudorandom stream is one that</a:t>
            </a:r>
          </a:p>
          <a:p>
            <a:r>
              <a:rPr lang="en-US" altLang="zh-CN" dirty="0">
                <a:latin typeface="Arial" pitchFamily="-110" charset="0"/>
                <a:ea typeface="ＭＳ Ｐゴシック" pitchFamily="-110" charset="-128"/>
                <a:cs typeface="ＭＳ Ｐゴシック" pitchFamily="-110" charset="-128"/>
              </a:rPr>
              <a:t>is unpredictable without knowledge of the input key and which has an apparently</a:t>
            </a:r>
          </a:p>
          <a:p>
            <a:r>
              <a:rPr lang="en-US" altLang="zh-CN" dirty="0">
                <a:latin typeface="Arial" pitchFamily="-110" charset="0"/>
                <a:ea typeface="ＭＳ Ｐゴシック" pitchFamily="-110" charset="-128"/>
                <a:cs typeface="ＭＳ Ｐゴシック" pitchFamily="-110" charset="-128"/>
              </a:rPr>
              <a:t>random character (see Section 2.5). The output of the generator, called a </a:t>
            </a:r>
            <a:r>
              <a:rPr lang="en-US" altLang="zh-CN" b="1" dirty="0">
                <a:latin typeface="Arial" pitchFamily="-110" charset="0"/>
                <a:ea typeface="ＭＳ Ｐゴシック" pitchFamily="-110" charset="-128"/>
                <a:cs typeface="ＭＳ Ｐゴシック" pitchFamily="-110" charset="-128"/>
              </a:rPr>
              <a:t>keystream,</a:t>
            </a:r>
          </a:p>
          <a:p>
            <a:r>
              <a:rPr lang="en-US" altLang="zh-CN" dirty="0">
                <a:latin typeface="Arial" pitchFamily="-110" charset="0"/>
                <a:ea typeface="ＭＳ Ｐゴシック" pitchFamily="-110" charset="-128"/>
                <a:cs typeface="ＭＳ Ｐゴシック" pitchFamily="-110" charset="-128"/>
              </a:rPr>
              <a:t>is combined one byte at a time with the plaintext stream using the bitwise exclusive-</a:t>
            </a:r>
          </a:p>
          <a:p>
            <a:r>
              <a:rPr lang="en-US" altLang="zh-CN" dirty="0">
                <a:latin typeface="Arial" pitchFamily="-110" charset="0"/>
                <a:ea typeface="ＭＳ Ｐゴシック" pitchFamily="-110" charset="-128"/>
                <a:cs typeface="ＭＳ Ｐゴシック" pitchFamily="-110" charset="-128"/>
              </a:rPr>
              <a:t>OR (XOR) operation.</a:t>
            </a:r>
            <a:endParaRPr lang="en-US" altLang="zh-CN" i="1" dirty="0">
              <a:latin typeface="Arial" pitchFamily="-110" charset="0"/>
              <a:ea typeface="ＭＳ Ｐゴシック" pitchFamily="-110" charset="-128"/>
              <a:cs typeface="ＭＳ Ｐゴシック" pitchFamily="-110" charset="-128"/>
            </a:endParaRPr>
          </a:p>
          <a:p>
            <a:endParaRPr lang="en-US" altLang="zh-CN" i="1" dirty="0">
              <a:latin typeface="Arial" pitchFamily="-110" charset="0"/>
              <a:ea typeface="ＭＳ Ｐゴシック" pitchFamily="-110" charset="-128"/>
              <a:cs typeface="ＭＳ Ｐゴシック" pitchFamily="-110" charset="-128"/>
            </a:endParaRPr>
          </a:p>
          <a:p>
            <a:endParaRPr lang="en-US" altLang="zh-CN" dirty="0">
              <a:latin typeface="Arial" pitchFamily="-110" charset="0"/>
              <a:ea typeface="ＭＳ Ｐゴシック" pitchFamily="-110" charset="-128"/>
              <a:cs typeface="ＭＳ Ｐゴシック" pitchFamily="-110" charset="-128"/>
            </a:endParaRPr>
          </a:p>
          <a:p>
            <a:pPr eaLnBrk="1" hangingPunct="1"/>
            <a:endParaRPr lang="en-US" altLang="zh-CN" dirty="0">
              <a:latin typeface="Times New Roman" pitchFamily="-110" charset="0"/>
              <a:ea typeface="ＭＳ Ｐゴシック" pitchFamily="-110" charset="-128"/>
              <a:cs typeface="ＭＳ Ｐゴシック" pitchFamily="-110" charset="-128"/>
            </a:endParaRPr>
          </a:p>
          <a:p>
            <a:pPr>
              <a:defRPr/>
            </a:pPr>
            <a:endParaRPr lang="en-US" dirty="0"/>
          </a:p>
        </p:txBody>
      </p:sp>
      <p:sp>
        <p:nvSpPr>
          <p:cNvPr id="38916" name="Slide Number Placeholder 3"/>
          <p:cNvSpPr>
            <a:spLocks noGrp="1"/>
          </p:cNvSpPr>
          <p:nvPr>
            <p:ph type="sldNum" sz="quarter" idx="5"/>
          </p:nvPr>
        </p:nvSpPr>
        <p:spPr>
          <a:noFill/>
        </p:spPr>
        <p:txBody>
          <a:bodyPr/>
          <a:lstStyle/>
          <a:p>
            <a:fld id="{F53386E0-290C-8A40-901F-50999F697ABC}" type="slidenum">
              <a:rPr lang="en-AU" smtClean="0">
                <a:latin typeface="Arial" pitchFamily="-110" charset="0"/>
              </a:rPr>
              <a:pPr/>
              <a:t>10</a:t>
            </a:fld>
            <a:endParaRPr lang="en-AU">
              <a:latin typeface="Arial" pitchFamily="-110" charset="0"/>
            </a:endParaRPr>
          </a:p>
        </p:txBody>
      </p:sp>
    </p:spTree>
    <p:extLst>
      <p:ext uri="{BB962C8B-B14F-4D97-AF65-F5344CB8AC3E}">
        <p14:creationId xmlns:p14="http://schemas.microsoft.com/office/powerpoint/2010/main" val="2911986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0000" lnSpcReduction="20000"/>
          </a:bodyPr>
          <a:lstStyle/>
          <a:p>
            <a:pPr>
              <a:defRPr/>
            </a:pPr>
            <a:r>
              <a:rPr lang="en-US" dirty="0"/>
              <a:t>Typically, symmetric encryption is applied to a</a:t>
            </a:r>
          </a:p>
          <a:p>
            <a:pPr>
              <a:defRPr/>
            </a:pPr>
            <a:r>
              <a:rPr lang="en-US" dirty="0"/>
              <a:t>unit of data larger than a single 64-bit or 128-bit block. E-mail messages, network</a:t>
            </a:r>
          </a:p>
          <a:p>
            <a:pPr>
              <a:defRPr/>
            </a:pPr>
            <a:r>
              <a:rPr lang="en-US" dirty="0"/>
              <a:t>packets, database records, and other plaintext sources must be broken up into a</a:t>
            </a:r>
          </a:p>
          <a:p>
            <a:pPr>
              <a:defRPr/>
            </a:pPr>
            <a:r>
              <a:rPr lang="en-US" dirty="0"/>
              <a:t>series of fixed-length block for encryption by a symmetric block cipher. The simplest</a:t>
            </a:r>
          </a:p>
          <a:p>
            <a:pPr>
              <a:defRPr/>
            </a:pPr>
            <a:r>
              <a:rPr lang="en-US" dirty="0"/>
              <a:t>approach to multiple-block encryption is known as electronic codebook (ECB)</a:t>
            </a:r>
          </a:p>
          <a:p>
            <a:pPr>
              <a:defRPr/>
            </a:pPr>
            <a:r>
              <a:rPr lang="en-US" dirty="0"/>
              <a:t>mode, in which plaintext is handled </a:t>
            </a:r>
            <a:r>
              <a:rPr lang="en-US" i="1" dirty="0" err="1"/>
              <a:t>b</a:t>
            </a:r>
            <a:r>
              <a:rPr lang="en-US" i="1" dirty="0"/>
              <a:t> bits at a time and each block of plaintext is</a:t>
            </a:r>
          </a:p>
          <a:p>
            <a:pPr>
              <a:defRPr/>
            </a:pPr>
            <a:r>
              <a:rPr lang="en-US" dirty="0"/>
              <a:t>encrypted using the same key. Typically </a:t>
            </a:r>
            <a:r>
              <a:rPr lang="en-US" i="1" dirty="0"/>
              <a:t>b =64 or b =128</a:t>
            </a:r>
            <a:endParaRPr lang="en-US" dirty="0"/>
          </a:p>
          <a:p>
            <a:pPr>
              <a:defRPr/>
            </a:pPr>
            <a:endParaRPr lang="en-US" dirty="0"/>
          </a:p>
          <a:p>
            <a:pPr>
              <a:defRPr/>
            </a:pPr>
            <a:r>
              <a:rPr lang="en-US" dirty="0"/>
              <a:t>For lengthy messages, the ECB mode may not be secure. A cryptanalyst may</a:t>
            </a:r>
          </a:p>
          <a:p>
            <a:pPr>
              <a:defRPr/>
            </a:pPr>
            <a:r>
              <a:rPr lang="en-US" dirty="0"/>
              <a:t>be able to exploit regularities in the plaintext to ease the task of decryption. For</a:t>
            </a:r>
          </a:p>
          <a:p>
            <a:pPr>
              <a:defRPr/>
            </a:pPr>
            <a:r>
              <a:rPr lang="en-US" dirty="0"/>
              <a:t>example, if it is known that the message always starts out with certain predefined</a:t>
            </a:r>
          </a:p>
          <a:p>
            <a:pPr>
              <a:defRPr/>
            </a:pPr>
            <a:r>
              <a:rPr lang="en-US" dirty="0"/>
              <a:t>fields, then the cryptanalyst may have a number of known plaintext-</a:t>
            </a:r>
            <a:r>
              <a:rPr lang="en-US" dirty="0" err="1"/>
              <a:t>ciphertext</a:t>
            </a:r>
            <a:r>
              <a:rPr lang="en-US" dirty="0"/>
              <a:t> pairs</a:t>
            </a:r>
          </a:p>
          <a:p>
            <a:pPr>
              <a:defRPr/>
            </a:pPr>
            <a:r>
              <a:rPr lang="en-US" dirty="0"/>
              <a:t>to work with.</a:t>
            </a:r>
          </a:p>
          <a:p>
            <a:pPr>
              <a:defRPr/>
            </a:pPr>
            <a:endParaRPr lang="en-US" dirty="0"/>
          </a:p>
          <a:p>
            <a:pPr>
              <a:defRPr/>
            </a:pPr>
            <a:r>
              <a:rPr lang="en-US" dirty="0"/>
              <a:t>To increase the security of symmetric block encryption for large sequences</a:t>
            </a:r>
          </a:p>
          <a:p>
            <a:pPr>
              <a:defRPr/>
            </a:pPr>
            <a:r>
              <a:rPr lang="en-US" dirty="0"/>
              <a:t>of data, a number of alternative techniques have been developed, called </a:t>
            </a:r>
            <a:r>
              <a:rPr lang="en-US" b="1" dirty="0"/>
              <a:t>modes of</a:t>
            </a:r>
          </a:p>
          <a:p>
            <a:pPr>
              <a:defRPr/>
            </a:pPr>
            <a:r>
              <a:rPr lang="en-US" b="1" dirty="0"/>
              <a:t>operation. </a:t>
            </a:r>
            <a:r>
              <a:rPr lang="en-US" dirty="0"/>
              <a:t>These modes overcome the weaknesses of ECB; each mode has its own</a:t>
            </a:r>
          </a:p>
          <a:p>
            <a:r>
              <a:rPr lang="en-US" dirty="0"/>
              <a:t>particular advantages. This topic is explored in Chapter 20. </a:t>
            </a:r>
            <a:r>
              <a:rPr lang="en-US" altLang="zh-CN" i="0" dirty="0">
                <a:latin typeface="Arial" pitchFamily="-110" charset="0"/>
                <a:ea typeface="ＭＳ Ｐゴシック" pitchFamily="-110" charset="-128"/>
                <a:cs typeface="ＭＳ Ｐゴシック" pitchFamily="-110" charset="-128"/>
              </a:rPr>
              <a:t>Figure 2.2a shows the</a:t>
            </a:r>
          </a:p>
          <a:p>
            <a:r>
              <a:rPr lang="en-US" altLang="zh-CN" dirty="0">
                <a:latin typeface="Arial" pitchFamily="-110" charset="0"/>
                <a:ea typeface="ＭＳ Ｐゴシック" pitchFamily="-110" charset="-128"/>
                <a:cs typeface="ＭＳ Ｐゴシック" pitchFamily="-110" charset="-128"/>
              </a:rPr>
              <a:t>ECB mode. A plaintext of length </a:t>
            </a:r>
            <a:r>
              <a:rPr lang="en-US" altLang="zh-CN" i="1" dirty="0" err="1">
                <a:latin typeface="Arial" pitchFamily="-110" charset="0"/>
                <a:ea typeface="ＭＳ Ｐゴシック" pitchFamily="-110" charset="-128"/>
                <a:cs typeface="ＭＳ Ｐゴシック" pitchFamily="-110" charset="-128"/>
              </a:rPr>
              <a:t>nb</a:t>
            </a:r>
            <a:r>
              <a:rPr lang="en-US" altLang="zh-CN" i="1" dirty="0">
                <a:latin typeface="Arial" pitchFamily="-110" charset="0"/>
                <a:ea typeface="ＭＳ Ｐゴシック" pitchFamily="-110" charset="-128"/>
                <a:cs typeface="ＭＳ Ｐゴシック" pitchFamily="-110" charset="-128"/>
              </a:rPr>
              <a:t> is divided into n b-bit blocks (P</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P</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a:t>
            </a:r>
            <a:r>
              <a:rPr lang="en-US" altLang="zh-CN" i="1" dirty="0" err="1">
                <a:latin typeface="Arial" pitchFamily="-110" charset="0"/>
                <a:ea typeface="ＭＳ Ｐゴシック" pitchFamily="-110" charset="-128"/>
                <a:cs typeface="ＭＳ Ｐゴシック" pitchFamily="-110" charset="-128"/>
              </a:rPr>
              <a:t>P</a:t>
            </a:r>
            <a:r>
              <a:rPr lang="en-US" altLang="zh-CN" i="1" baseline="-25000" dirty="0" err="1">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r>
              <a:rPr lang="en-US" altLang="zh-CN" dirty="0">
                <a:latin typeface="Arial" pitchFamily="-110" charset="0"/>
                <a:ea typeface="ＭＳ Ｐゴシック" pitchFamily="-110" charset="-128"/>
                <a:cs typeface="ＭＳ Ｐゴシック" pitchFamily="-110" charset="-128"/>
              </a:rPr>
              <a:t>Each block is encrypted using the same algorithm and the same encryption key, to</a:t>
            </a:r>
          </a:p>
          <a:p>
            <a:r>
              <a:rPr lang="en-US" altLang="zh-CN" dirty="0">
                <a:latin typeface="Arial" pitchFamily="-110" charset="0"/>
                <a:ea typeface="ＭＳ Ｐゴシック" pitchFamily="-110" charset="-128"/>
                <a:cs typeface="ＭＳ Ｐゴシック" pitchFamily="-110" charset="-128"/>
              </a:rPr>
              <a:t>produce a sequence of </a:t>
            </a:r>
            <a:r>
              <a:rPr lang="en-US" altLang="zh-CN" i="1" dirty="0">
                <a:latin typeface="Arial" pitchFamily="-110" charset="0"/>
                <a:ea typeface="ＭＳ Ｐゴシック" pitchFamily="-110" charset="-128"/>
                <a:cs typeface="ＭＳ Ｐゴシック" pitchFamily="-110" charset="-128"/>
              </a:rPr>
              <a:t>n b-bit blocks of </a:t>
            </a:r>
            <a:r>
              <a:rPr lang="en-US" altLang="zh-CN" i="1" dirty="0" err="1">
                <a:latin typeface="Arial" pitchFamily="-110" charset="0"/>
                <a:ea typeface="ＭＳ Ｐゴシック" pitchFamily="-110" charset="-128"/>
                <a:cs typeface="ＭＳ Ｐゴシック" pitchFamily="-110" charset="-128"/>
              </a:rPr>
              <a:t>ciphertext</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,….,C</a:t>
            </a:r>
            <a:r>
              <a:rPr lang="en-US" altLang="zh-CN" i="1" baseline="-25000" dirty="0">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endParaRPr lang="en-US" altLang="zh-CN" i="1" dirty="0">
              <a:latin typeface="Arial" pitchFamily="-110" charset="0"/>
              <a:ea typeface="ＭＳ Ｐゴシック" pitchFamily="-110" charset="-128"/>
              <a:cs typeface="ＭＳ Ｐゴシック" pitchFamily="-110" charset="-128"/>
            </a:endParaRPr>
          </a:p>
          <a:p>
            <a:r>
              <a:rPr lang="en-US" altLang="zh-CN" dirty="0">
                <a:latin typeface="Arial" pitchFamily="-110" charset="0"/>
                <a:ea typeface="ＭＳ Ｐゴシック" pitchFamily="-110" charset="-128"/>
                <a:cs typeface="ＭＳ Ｐゴシック" pitchFamily="-110" charset="-128"/>
              </a:rPr>
              <a:t>Figure 2.2b is a representative diagram of stream cipher structure. In this</a:t>
            </a:r>
          </a:p>
          <a:p>
            <a:r>
              <a:rPr lang="en-US" altLang="zh-CN" dirty="0">
                <a:latin typeface="Arial" pitchFamily="-110" charset="0"/>
                <a:ea typeface="ＭＳ Ｐゴシック" pitchFamily="-110" charset="-128"/>
                <a:cs typeface="ＭＳ Ｐゴシック" pitchFamily="-110" charset="-128"/>
              </a:rPr>
              <a:t>structure a key is input to a pseudorandom bit generator that produces a stream</a:t>
            </a:r>
          </a:p>
          <a:p>
            <a:r>
              <a:rPr lang="en-US" altLang="zh-CN" dirty="0">
                <a:latin typeface="Arial" pitchFamily="-110" charset="0"/>
                <a:ea typeface="ＭＳ Ｐゴシック" pitchFamily="-110" charset="-128"/>
                <a:cs typeface="ＭＳ Ｐゴシック" pitchFamily="-110" charset="-128"/>
              </a:rPr>
              <a:t>of 8-bit numbers that are apparently random. A pseudorandom stream is one that</a:t>
            </a:r>
          </a:p>
          <a:p>
            <a:r>
              <a:rPr lang="en-US" altLang="zh-CN" dirty="0">
                <a:latin typeface="Arial" pitchFamily="-110" charset="0"/>
                <a:ea typeface="ＭＳ Ｐゴシック" pitchFamily="-110" charset="-128"/>
                <a:cs typeface="ＭＳ Ｐゴシック" pitchFamily="-110" charset="-128"/>
              </a:rPr>
              <a:t>is unpredictable without knowledge of the input key and which has an apparently</a:t>
            </a:r>
          </a:p>
          <a:p>
            <a:r>
              <a:rPr lang="en-US" altLang="zh-CN" dirty="0">
                <a:latin typeface="Arial" pitchFamily="-110" charset="0"/>
                <a:ea typeface="ＭＳ Ｐゴシック" pitchFamily="-110" charset="-128"/>
                <a:cs typeface="ＭＳ Ｐゴシック" pitchFamily="-110" charset="-128"/>
              </a:rPr>
              <a:t>random character (see Section 2.5). The output of the generator, called a </a:t>
            </a:r>
            <a:r>
              <a:rPr lang="en-US" altLang="zh-CN" b="1" dirty="0">
                <a:latin typeface="Arial" pitchFamily="-110" charset="0"/>
                <a:ea typeface="ＭＳ Ｐゴシック" pitchFamily="-110" charset="-128"/>
                <a:cs typeface="ＭＳ Ｐゴシック" pitchFamily="-110" charset="-128"/>
              </a:rPr>
              <a:t>keystream,</a:t>
            </a:r>
          </a:p>
          <a:p>
            <a:r>
              <a:rPr lang="en-US" altLang="zh-CN" dirty="0">
                <a:latin typeface="Arial" pitchFamily="-110" charset="0"/>
                <a:ea typeface="ＭＳ Ｐゴシック" pitchFamily="-110" charset="-128"/>
                <a:cs typeface="ＭＳ Ｐゴシック" pitchFamily="-110" charset="-128"/>
              </a:rPr>
              <a:t>is combined one byte at a time with the plaintext stream using the bitwise exclusive-</a:t>
            </a:r>
          </a:p>
          <a:p>
            <a:r>
              <a:rPr lang="en-US" altLang="zh-CN" dirty="0">
                <a:latin typeface="Arial" pitchFamily="-110" charset="0"/>
                <a:ea typeface="ＭＳ Ｐゴシック" pitchFamily="-110" charset="-128"/>
                <a:cs typeface="ＭＳ Ｐゴシック" pitchFamily="-110" charset="-128"/>
              </a:rPr>
              <a:t>OR (XOR) operation.</a:t>
            </a:r>
            <a:endParaRPr lang="en-US" altLang="zh-CN" i="1" dirty="0">
              <a:latin typeface="Arial" pitchFamily="-110" charset="0"/>
              <a:ea typeface="ＭＳ Ｐゴシック" pitchFamily="-110" charset="-128"/>
              <a:cs typeface="ＭＳ Ｐゴシック" pitchFamily="-110" charset="-128"/>
            </a:endParaRPr>
          </a:p>
          <a:p>
            <a:endParaRPr lang="en-US" altLang="zh-CN" i="1" dirty="0">
              <a:latin typeface="Arial" pitchFamily="-110" charset="0"/>
              <a:ea typeface="ＭＳ Ｐゴシック" pitchFamily="-110" charset="-128"/>
              <a:cs typeface="ＭＳ Ｐゴシック" pitchFamily="-110" charset="-128"/>
            </a:endParaRPr>
          </a:p>
          <a:p>
            <a:endParaRPr lang="en-US" altLang="zh-CN" dirty="0">
              <a:latin typeface="Arial" pitchFamily="-110" charset="0"/>
              <a:ea typeface="ＭＳ Ｐゴシック" pitchFamily="-110" charset="-128"/>
              <a:cs typeface="ＭＳ Ｐゴシック" pitchFamily="-110" charset="-128"/>
            </a:endParaRPr>
          </a:p>
          <a:p>
            <a:pPr eaLnBrk="1" hangingPunct="1"/>
            <a:endParaRPr lang="en-US" altLang="zh-CN" dirty="0">
              <a:latin typeface="Times New Roman" pitchFamily="-110" charset="0"/>
              <a:ea typeface="ＭＳ Ｐゴシック" pitchFamily="-110" charset="-128"/>
              <a:cs typeface="ＭＳ Ｐゴシック" pitchFamily="-110" charset="-128"/>
            </a:endParaRPr>
          </a:p>
          <a:p>
            <a:pPr>
              <a:defRPr/>
            </a:pPr>
            <a:endParaRPr lang="en-US" dirty="0"/>
          </a:p>
        </p:txBody>
      </p:sp>
      <p:sp>
        <p:nvSpPr>
          <p:cNvPr id="38916" name="Slide Number Placeholder 3"/>
          <p:cNvSpPr>
            <a:spLocks noGrp="1"/>
          </p:cNvSpPr>
          <p:nvPr>
            <p:ph type="sldNum" sz="quarter" idx="5"/>
          </p:nvPr>
        </p:nvSpPr>
        <p:spPr>
          <a:noFill/>
        </p:spPr>
        <p:txBody>
          <a:bodyPr/>
          <a:lstStyle/>
          <a:p>
            <a:fld id="{F53386E0-290C-8A40-901F-50999F697ABC}" type="slidenum">
              <a:rPr lang="en-AU" smtClean="0">
                <a:latin typeface="Arial" pitchFamily="-110" charset="0"/>
              </a:rPr>
              <a:pPr/>
              <a:t>11</a:t>
            </a:fld>
            <a:endParaRPr lang="en-AU">
              <a:latin typeface="Arial" pitchFamily="-110" charset="0"/>
            </a:endParaRPr>
          </a:p>
        </p:txBody>
      </p:sp>
    </p:spTree>
    <p:extLst>
      <p:ext uri="{BB962C8B-B14F-4D97-AF65-F5344CB8AC3E}">
        <p14:creationId xmlns:p14="http://schemas.microsoft.com/office/powerpoint/2010/main" val="2122388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3E2027D8-8F21-DE43-B42D-A54F7CA3580B}" type="slidenum">
              <a:rPr lang="en-AU">
                <a:latin typeface="Arial" pitchFamily="-110" charset="0"/>
              </a:rPr>
              <a:pPr/>
              <a:t>12</a:t>
            </a:fld>
            <a:endParaRPr lang="en-AU">
              <a:latin typeface="Arial" pitchFamily="-110"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dirty="0">
                <a:latin typeface="Times New Roman" pitchFamily="-110" charset="0"/>
                <a:ea typeface="ＭＳ Ｐゴシック" pitchFamily="-110" charset="-128"/>
                <a:cs typeface="ＭＳ Ｐゴシック" pitchFamily="-110" charset="-128"/>
              </a:rPr>
              <a:t>The most commonly used symmetric encryption algorithms are block ciphers. A block cipher processes the plaintext input in fixed-size blocks and produces a block of </a:t>
            </a:r>
            <a:r>
              <a:rPr lang="en-US" dirty="0" err="1">
                <a:latin typeface="Times New Roman" pitchFamily="-110" charset="0"/>
                <a:ea typeface="ＭＳ Ｐゴシック" pitchFamily="-110" charset="-128"/>
                <a:cs typeface="ＭＳ Ｐゴシック" pitchFamily="-110" charset="-128"/>
              </a:rPr>
              <a:t>ciphertext</a:t>
            </a:r>
            <a:r>
              <a:rPr lang="en-US" dirty="0">
                <a:latin typeface="Times New Roman" pitchFamily="-110" charset="0"/>
                <a:ea typeface="ＭＳ Ｐゴシック" pitchFamily="-110" charset="-128"/>
                <a:cs typeface="ＭＳ Ｐゴシック" pitchFamily="-110" charset="-128"/>
              </a:rPr>
              <a:t> of equal size for each plaintext block. The algorithm processes longer plaintext amounts as a series of fixed-size blocks. The most important symmetric algorithms, all of which are block ciphers, are the Data Encryption Standard (DES), triple DES, and the Advanced Encryption Standard (AES); see Table 2.1.  This subsection provides an overview of these algorithms.  Chapter 20 presents the technical details.</a:t>
            </a:r>
          </a:p>
        </p:txBody>
      </p:sp>
    </p:spTree>
    <p:extLst>
      <p:ext uri="{BB962C8B-B14F-4D97-AF65-F5344CB8AC3E}">
        <p14:creationId xmlns:p14="http://schemas.microsoft.com/office/powerpoint/2010/main" val="3312331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741D161F-7245-BE4F-9C02-B359E60FBFCD}" type="slidenum">
              <a:rPr lang="en-AU">
                <a:latin typeface="Arial" pitchFamily="-110" charset="0"/>
              </a:rPr>
              <a:pPr/>
              <a:t>13</a:t>
            </a:fld>
            <a:endParaRPr lang="en-AU">
              <a:latin typeface="Arial" pitchFamily="-110"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altLang="zh-CN" sz="1200" b="0" i="0" kern="1200" dirty="0">
                <a:solidFill>
                  <a:schemeClr val="tx1"/>
                </a:solidFill>
                <a:effectLst/>
                <a:latin typeface="Arial" pitchFamily="-108" charset="0"/>
                <a:ea typeface="ＭＳ Ｐゴシック" pitchFamily="33" charset="-128"/>
                <a:cs typeface="ＭＳ Ｐゴシック" pitchFamily="33" charset="-128"/>
              </a:rPr>
              <a:t>Federal Information Processing Standards Publications (FIPS PUBS)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most widely used encryption scheme is based</a:t>
            </a:r>
          </a:p>
          <a:p>
            <a:r>
              <a:rPr lang="en-US" dirty="0">
                <a:latin typeface="Arial" pitchFamily="-110" charset="0"/>
                <a:ea typeface="ＭＳ Ｐゴシック" pitchFamily="-110" charset="-128"/>
                <a:cs typeface="ＭＳ Ｐゴシック" pitchFamily="-110" charset="-128"/>
              </a:rPr>
              <a:t>on the Data Encryption Standard (DES) adopted in 1977 by the National Bureau</a:t>
            </a:r>
          </a:p>
          <a:p>
            <a:r>
              <a:rPr lang="en-US" dirty="0">
                <a:latin typeface="Arial" pitchFamily="-110" charset="0"/>
                <a:ea typeface="ＭＳ Ｐゴシック" pitchFamily="-110" charset="-128"/>
                <a:cs typeface="ＭＳ Ｐゴシック" pitchFamily="-110" charset="-128"/>
              </a:rPr>
              <a:t>of Standards, now the National Institute of Standards and Technology (NIST), as</a:t>
            </a:r>
          </a:p>
          <a:p>
            <a:r>
              <a:rPr lang="en-US" dirty="0">
                <a:latin typeface="Arial" pitchFamily="-110" charset="0"/>
                <a:ea typeface="ＭＳ Ｐゴシック" pitchFamily="-110" charset="-128"/>
                <a:cs typeface="ＭＳ Ｐゴシック" pitchFamily="-110" charset="-128"/>
              </a:rPr>
              <a:t>Federal Information Processing Standard 46 (FIPS PUB 46). The algorithm itself is</a:t>
            </a:r>
          </a:p>
          <a:p>
            <a:r>
              <a:rPr lang="en-US" dirty="0">
                <a:latin typeface="Arial" pitchFamily="-110" charset="0"/>
                <a:ea typeface="ＭＳ Ｐゴシック" pitchFamily="-110" charset="-128"/>
                <a:cs typeface="ＭＳ Ｐゴシック" pitchFamily="-110" charset="-128"/>
              </a:rPr>
              <a:t>referred to as the Data Encryption Algorithm (DEA). DES takes a plaintext block</a:t>
            </a:r>
          </a:p>
          <a:p>
            <a:r>
              <a:rPr lang="en-US" dirty="0">
                <a:latin typeface="Arial" pitchFamily="-110" charset="0"/>
                <a:ea typeface="ＭＳ Ｐゴシック" pitchFamily="-110" charset="-128"/>
                <a:cs typeface="ＭＳ Ｐゴシック" pitchFamily="-110" charset="-128"/>
              </a:rPr>
              <a:t>of 64 bits and a key of 56 bits, to produce a </a:t>
            </a:r>
            <a:r>
              <a:rPr lang="en-US" dirty="0" err="1">
                <a:latin typeface="Arial" pitchFamily="-110" charset="0"/>
                <a:ea typeface="ＭＳ Ｐゴシック" pitchFamily="-110" charset="-128"/>
                <a:cs typeface="ＭＳ Ｐゴシック" pitchFamily="-110" charset="-128"/>
              </a:rPr>
              <a:t>ciphertext</a:t>
            </a:r>
            <a:r>
              <a:rPr lang="en-US" dirty="0">
                <a:latin typeface="Arial" pitchFamily="-110" charset="0"/>
                <a:ea typeface="ＭＳ Ｐゴシック" pitchFamily="-110" charset="-128"/>
                <a:cs typeface="ＭＳ Ｐゴシック" pitchFamily="-110" charset="-128"/>
              </a:rPr>
              <a:t> block of 64 bits.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Concerns about the strength of DES fall into two categories: concerns about</a:t>
            </a:r>
          </a:p>
          <a:p>
            <a:r>
              <a:rPr lang="en-US" dirty="0">
                <a:latin typeface="Arial" pitchFamily="-110" charset="0"/>
                <a:ea typeface="ＭＳ Ｐゴシック" pitchFamily="-110" charset="-128"/>
                <a:cs typeface="ＭＳ Ｐゴシック" pitchFamily="-110" charset="-128"/>
              </a:rPr>
              <a:t>the algorithm itself and concerns about the use of a 56-bit key. The first concern</a:t>
            </a:r>
          </a:p>
          <a:p>
            <a:r>
              <a:rPr lang="en-US" dirty="0">
                <a:latin typeface="Arial" pitchFamily="-110" charset="0"/>
                <a:ea typeface="ＭＳ Ｐゴシック" pitchFamily="-110" charset="-128"/>
                <a:cs typeface="ＭＳ Ｐゴシック" pitchFamily="-110" charset="-128"/>
              </a:rPr>
              <a:t>refers to the possibility that cryptanalysis is possible by exploiting the characteristics</a:t>
            </a:r>
          </a:p>
          <a:p>
            <a:r>
              <a:rPr lang="en-US" dirty="0">
                <a:latin typeface="Arial" pitchFamily="-110" charset="0"/>
                <a:ea typeface="ＭＳ Ｐゴシック" pitchFamily="-110" charset="-128"/>
                <a:cs typeface="ＭＳ Ｐゴシック" pitchFamily="-110" charset="-128"/>
              </a:rPr>
              <a:t>of the DES algorithm. Over the years, there have been numerous attempts to find</a:t>
            </a:r>
          </a:p>
          <a:p>
            <a:r>
              <a:rPr lang="en-US" dirty="0">
                <a:latin typeface="Arial" pitchFamily="-110" charset="0"/>
                <a:ea typeface="ＭＳ Ｐゴシック" pitchFamily="-110" charset="-128"/>
                <a:cs typeface="ＭＳ Ｐゴシック" pitchFamily="-110" charset="-128"/>
              </a:rPr>
              <a:t>and exploit weaknesses in the algorithm, making DES the most-studied encryption</a:t>
            </a:r>
          </a:p>
          <a:p>
            <a:r>
              <a:rPr lang="en-US" dirty="0">
                <a:latin typeface="Arial" pitchFamily="-110" charset="0"/>
                <a:ea typeface="ＭＳ Ｐゴシック" pitchFamily="-110" charset="-128"/>
                <a:cs typeface="ＭＳ Ｐゴシック" pitchFamily="-110" charset="-128"/>
              </a:rPr>
              <a:t>algorithm in existence. Despite numerous approaches, no one has so far reported a</a:t>
            </a:r>
          </a:p>
          <a:p>
            <a:r>
              <a:rPr lang="en-US" dirty="0">
                <a:latin typeface="Arial" pitchFamily="-110" charset="0"/>
                <a:ea typeface="ＭＳ Ｐゴシック" pitchFamily="-110" charset="-128"/>
                <a:cs typeface="ＭＳ Ｐゴシック" pitchFamily="-110" charset="-128"/>
              </a:rPr>
              <a:t>fatal weakness in DES.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more serious concern is key length. With a key length of 56 bits, there are 2^56</a:t>
            </a:r>
          </a:p>
          <a:p>
            <a:r>
              <a:rPr lang="en-US" dirty="0">
                <a:latin typeface="Arial" pitchFamily="-110" charset="0"/>
                <a:ea typeface="ＭＳ Ｐゴシック" pitchFamily="-110" charset="-128"/>
                <a:cs typeface="ＭＳ Ｐゴシック" pitchFamily="-110" charset="-128"/>
              </a:rPr>
              <a:t>possible keys, which is approximately 7.2</a:t>
            </a:r>
            <a:r>
              <a:rPr lang="en-US" altLang="zh-CN" dirty="0">
                <a:latin typeface="Arial" pitchFamily="-110" charset="0"/>
                <a:ea typeface="ＭＳ Ｐゴシック" pitchFamily="-110" charset="-128"/>
                <a:cs typeface="ＭＳ Ｐゴシック" pitchFamily="-110" charset="-128"/>
              </a:rPr>
              <a:t>x</a:t>
            </a:r>
            <a:r>
              <a:rPr lang="en-US" dirty="0">
                <a:latin typeface="Arial" pitchFamily="-110" charset="0"/>
                <a:ea typeface="ＭＳ Ｐゴシック" pitchFamily="-110" charset="-128"/>
                <a:cs typeface="ＭＳ Ｐゴシック" pitchFamily="-110" charset="-128"/>
              </a:rPr>
              <a:t>10^16 keys. Thus, on the face of it, a brute-force</a:t>
            </a:r>
          </a:p>
          <a:p>
            <a:r>
              <a:rPr lang="en-US" dirty="0">
                <a:latin typeface="Arial" pitchFamily="-110" charset="0"/>
                <a:ea typeface="ＭＳ Ｐゴシック" pitchFamily="-110" charset="-128"/>
                <a:cs typeface="ＭＳ Ｐゴシック" pitchFamily="-110" charset="-128"/>
              </a:rPr>
              <a:t>attack appears impractical. Assuming that, on average, half the key space has</a:t>
            </a:r>
          </a:p>
          <a:p>
            <a:r>
              <a:rPr lang="en-US" dirty="0">
                <a:latin typeface="Arial" pitchFamily="-110" charset="0"/>
                <a:ea typeface="ＭＳ Ｐゴシック" pitchFamily="-110" charset="-128"/>
                <a:cs typeface="ＭＳ Ｐゴシック" pitchFamily="-110" charset="-128"/>
              </a:rPr>
              <a:t>to be searched, a single machine performing one DES encryption per micro second</a:t>
            </a:r>
          </a:p>
          <a:p>
            <a:r>
              <a:rPr lang="en-US" dirty="0">
                <a:latin typeface="Arial" pitchFamily="-110" charset="0"/>
                <a:ea typeface="ＭＳ Ｐゴシック" pitchFamily="-110" charset="-128"/>
                <a:cs typeface="ＭＳ Ｐゴシック" pitchFamily="-110" charset="-128"/>
              </a:rPr>
              <a:t>would take more than a thousand years (see Table 2.1) to break the cipher.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However, the assumption of one encryption per microsecond is overly conservative.</a:t>
            </a:r>
          </a:p>
          <a:p>
            <a:r>
              <a:rPr lang="en-US" dirty="0">
                <a:latin typeface="Arial" pitchFamily="-110" charset="0"/>
                <a:ea typeface="ＭＳ Ｐゴシック" pitchFamily="-110" charset="-128"/>
                <a:cs typeface="ＭＳ Ｐゴシック" pitchFamily="-110" charset="-128"/>
              </a:rPr>
              <a:t>DES finally and definitively proved insecure in July 1998, when the</a:t>
            </a:r>
          </a:p>
          <a:p>
            <a:r>
              <a:rPr lang="en-US" dirty="0">
                <a:latin typeface="Arial" pitchFamily="-110" charset="0"/>
                <a:ea typeface="ＭＳ Ｐゴシック" pitchFamily="-110" charset="-128"/>
                <a:cs typeface="ＭＳ Ｐゴシック" pitchFamily="-110" charset="-128"/>
              </a:rPr>
              <a:t>Electronic Frontier Foundation (EFF) announced that it had broken a DES encryption</a:t>
            </a:r>
          </a:p>
          <a:p>
            <a:r>
              <a:rPr lang="en-US" dirty="0">
                <a:latin typeface="Arial" pitchFamily="-110" charset="0"/>
                <a:ea typeface="ＭＳ Ｐゴシック" pitchFamily="-110" charset="-128"/>
                <a:cs typeface="ＭＳ Ｐゴシック" pitchFamily="-110" charset="-128"/>
              </a:rPr>
              <a:t>using a special-purpose “DES cracker” machine that was built for less than</a:t>
            </a:r>
          </a:p>
          <a:p>
            <a:r>
              <a:rPr lang="en-US" dirty="0">
                <a:latin typeface="Arial" pitchFamily="-110" charset="0"/>
                <a:ea typeface="ＭＳ Ｐゴシック" pitchFamily="-110" charset="-128"/>
                <a:cs typeface="ＭＳ Ｐゴシック" pitchFamily="-110" charset="-128"/>
              </a:rPr>
              <a:t>$250,000. The attack took less than three days. The EFF has published a detailed</a:t>
            </a:r>
          </a:p>
          <a:p>
            <a:r>
              <a:rPr lang="en-US" dirty="0">
                <a:latin typeface="Arial" pitchFamily="-110" charset="0"/>
                <a:ea typeface="ＭＳ Ｐゴシック" pitchFamily="-110" charset="-128"/>
                <a:cs typeface="ＭＳ Ｐゴシック" pitchFamily="-110" charset="-128"/>
              </a:rPr>
              <a:t>description of the machine, enabling others to build their own cracker [EFF98].</a:t>
            </a:r>
          </a:p>
          <a:p>
            <a:r>
              <a:rPr lang="en-US" dirty="0">
                <a:latin typeface="Arial" pitchFamily="-110" charset="0"/>
                <a:ea typeface="ＭＳ Ｐゴシック" pitchFamily="-110" charset="-128"/>
                <a:cs typeface="ＭＳ Ｐゴシック" pitchFamily="-110" charset="-128"/>
              </a:rPr>
              <a:t>And, of course, hardware prices will continue to drop as speeds increase, making</a:t>
            </a:r>
          </a:p>
          <a:p>
            <a:r>
              <a:rPr lang="en-US" dirty="0">
                <a:latin typeface="Arial" pitchFamily="-110" charset="0"/>
                <a:ea typeface="ＭＳ Ｐゴシック" pitchFamily="-110" charset="-128"/>
                <a:cs typeface="ＭＳ Ｐゴシック" pitchFamily="-110" charset="-128"/>
              </a:rPr>
              <a:t>DES virtually worthless.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It is important to note that there is more to a key-search attack than simply running</a:t>
            </a:r>
          </a:p>
          <a:p>
            <a:r>
              <a:rPr lang="en-US" dirty="0">
                <a:latin typeface="Arial" pitchFamily="-110" charset="0"/>
                <a:ea typeface="ＭＳ Ｐゴシック" pitchFamily="-110" charset="-128"/>
                <a:cs typeface="ＭＳ Ｐゴシック" pitchFamily="-110" charset="-128"/>
              </a:rPr>
              <a:t>through all possible keys. Unless known plaintext is provided, the analyst must</a:t>
            </a:r>
          </a:p>
          <a:p>
            <a:r>
              <a:rPr lang="en-US" dirty="0">
                <a:latin typeface="Arial" pitchFamily="-110" charset="0"/>
                <a:ea typeface="ＭＳ Ｐゴシック" pitchFamily="-110" charset="-128"/>
                <a:cs typeface="ＭＳ Ｐゴシック" pitchFamily="-110" charset="-128"/>
              </a:rPr>
              <a:t>be able to recognize plaintext as plaintext. If the message is just plain text in English,</a:t>
            </a:r>
          </a:p>
          <a:p>
            <a:r>
              <a:rPr lang="en-US" dirty="0">
                <a:latin typeface="Arial" pitchFamily="-110" charset="0"/>
                <a:ea typeface="ＭＳ Ｐゴシック" pitchFamily="-110" charset="-128"/>
                <a:cs typeface="ＭＳ Ｐゴシック" pitchFamily="-110" charset="-128"/>
              </a:rPr>
              <a:t>then the result pops out easily, although the task of recognizing English would have to</a:t>
            </a:r>
          </a:p>
          <a:p>
            <a:r>
              <a:rPr lang="en-US" dirty="0">
                <a:latin typeface="Arial" pitchFamily="-110" charset="0"/>
                <a:ea typeface="ＭＳ Ｐゴシック" pitchFamily="-110" charset="-128"/>
                <a:cs typeface="ＭＳ Ｐゴシック" pitchFamily="-110" charset="-128"/>
              </a:rPr>
              <a:t>be automated. If the text message has been compressed before encryption, then recognition</a:t>
            </a:r>
          </a:p>
          <a:p>
            <a:r>
              <a:rPr lang="en-US" dirty="0">
                <a:latin typeface="Arial" pitchFamily="-110" charset="0"/>
                <a:ea typeface="ＭＳ Ｐゴシック" pitchFamily="-110" charset="-128"/>
                <a:cs typeface="ＭＳ Ｐゴシック" pitchFamily="-110" charset="-128"/>
              </a:rPr>
              <a:t>is more difficult. And if the message is some more general type of data, such</a:t>
            </a:r>
          </a:p>
          <a:p>
            <a:r>
              <a:rPr lang="en-US" dirty="0">
                <a:latin typeface="Arial" pitchFamily="-110" charset="0"/>
                <a:ea typeface="ＭＳ Ｐゴシック" pitchFamily="-110" charset="-128"/>
                <a:cs typeface="ＭＳ Ｐゴシック" pitchFamily="-110" charset="-128"/>
              </a:rPr>
              <a:t>as a numerical file, and this has been compressed, the problem becomes even more</a:t>
            </a:r>
          </a:p>
          <a:p>
            <a:r>
              <a:rPr lang="en-US" dirty="0">
                <a:latin typeface="Arial" pitchFamily="-110" charset="0"/>
                <a:ea typeface="ＭＳ Ｐゴシック" pitchFamily="-110" charset="-128"/>
                <a:cs typeface="ＭＳ Ｐゴシック" pitchFamily="-110" charset="-128"/>
              </a:rPr>
              <a:t>difficult to automate. Thus, to supplement the brute-force approach, some degree of</a:t>
            </a:r>
          </a:p>
          <a:p>
            <a:r>
              <a:rPr lang="en-US" dirty="0">
                <a:latin typeface="Arial" pitchFamily="-110" charset="0"/>
                <a:ea typeface="ＭＳ Ｐゴシック" pitchFamily="-110" charset="-128"/>
                <a:cs typeface="ＭＳ Ｐゴシック" pitchFamily="-110" charset="-128"/>
              </a:rPr>
              <a:t>knowledge about the expected plaintext is needed, and some means of automatically</a:t>
            </a:r>
          </a:p>
          <a:p>
            <a:r>
              <a:rPr lang="en-US" dirty="0">
                <a:latin typeface="Arial" pitchFamily="-110" charset="0"/>
                <a:ea typeface="ＭＳ Ｐゴシック" pitchFamily="-110" charset="-128"/>
                <a:cs typeface="ＭＳ Ｐゴシック" pitchFamily="-110" charset="-128"/>
              </a:rPr>
              <a:t>distinguishing plaintext from garble is also needed. The EFF approach addresses this</a:t>
            </a:r>
          </a:p>
          <a:p>
            <a:r>
              <a:rPr lang="en-US" dirty="0">
                <a:latin typeface="Arial" pitchFamily="-110" charset="0"/>
                <a:ea typeface="ＭＳ Ｐゴシック" pitchFamily="-110" charset="-128"/>
                <a:cs typeface="ＭＳ Ｐゴシック" pitchFamily="-110" charset="-128"/>
              </a:rPr>
              <a:t>issue as well and introduces some automated techniques that would be effective in</a:t>
            </a:r>
          </a:p>
          <a:p>
            <a:r>
              <a:rPr lang="en-US" dirty="0">
                <a:latin typeface="Arial" pitchFamily="-110" charset="0"/>
                <a:ea typeface="ＭＳ Ｐゴシック" pitchFamily="-110" charset="-128"/>
                <a:cs typeface="ＭＳ Ｐゴシック" pitchFamily="-110" charset="-128"/>
              </a:rPr>
              <a:t>many contexts.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final point: If the only form of attack that could be made on an encryption</a:t>
            </a:r>
          </a:p>
          <a:p>
            <a:r>
              <a:rPr lang="en-US" dirty="0">
                <a:latin typeface="Arial" pitchFamily="-110" charset="0"/>
                <a:ea typeface="ＭＳ Ｐゴシック" pitchFamily="-110" charset="-128"/>
                <a:cs typeface="ＭＳ Ｐゴシック" pitchFamily="-110" charset="-128"/>
              </a:rPr>
              <a:t>algorithm is brute force, then the way to counter such attacks is obvious: Use longer</a:t>
            </a:r>
          </a:p>
          <a:p>
            <a:r>
              <a:rPr lang="en-US" dirty="0">
                <a:latin typeface="Arial" pitchFamily="-110" charset="0"/>
                <a:ea typeface="ＭＳ Ｐゴシック" pitchFamily="-110" charset="-128"/>
                <a:cs typeface="ＭＳ Ｐゴシック" pitchFamily="-110" charset="-128"/>
              </a:rPr>
              <a:t>keys. To get some idea of the size of key required, let us use the EFF cracker as a</a:t>
            </a:r>
          </a:p>
          <a:p>
            <a:r>
              <a:rPr lang="en-US" dirty="0">
                <a:latin typeface="Arial" pitchFamily="-110" charset="0"/>
                <a:ea typeface="ＭＳ Ｐゴシック" pitchFamily="-110" charset="-128"/>
                <a:cs typeface="ＭＳ Ｐゴシック" pitchFamily="-110" charset="-128"/>
              </a:rPr>
              <a:t>basis for our estimates. The EFF cracker was a prototype and we can assume that</a:t>
            </a:r>
          </a:p>
          <a:p>
            <a:r>
              <a:rPr lang="en-US" dirty="0">
                <a:latin typeface="Arial" pitchFamily="-110" charset="0"/>
                <a:ea typeface="ＭＳ Ｐゴシック" pitchFamily="-110" charset="-128"/>
                <a:cs typeface="ＭＳ Ｐゴシック" pitchFamily="-110" charset="-128"/>
              </a:rPr>
              <a:t>with today’s technology, a faster machine is cost effective. If we assume that a cracker</a:t>
            </a:r>
          </a:p>
          <a:p>
            <a:r>
              <a:rPr lang="en-US" dirty="0">
                <a:latin typeface="Arial" pitchFamily="-110" charset="0"/>
                <a:ea typeface="ＭＳ Ｐゴシック" pitchFamily="-110" charset="-128"/>
                <a:cs typeface="ＭＳ Ｐゴシック" pitchFamily="-110" charset="-128"/>
              </a:rPr>
              <a:t>can perform 1 million decryptions per </a:t>
            </a:r>
            <a:r>
              <a:rPr lang="en-US" dirty="0" err="1">
                <a:latin typeface="Arial" pitchFamily="-110" charset="0"/>
                <a:ea typeface="ＭＳ Ｐゴシック" pitchFamily="-110" charset="-128"/>
                <a:cs typeface="ＭＳ Ｐゴシック" pitchFamily="-110" charset="-128"/>
              </a:rPr>
              <a:t>μs</a:t>
            </a:r>
            <a:r>
              <a:rPr lang="en-US" dirty="0">
                <a:latin typeface="Arial" pitchFamily="-110" charset="0"/>
                <a:ea typeface="ＭＳ Ｐゴシック" pitchFamily="-110" charset="-128"/>
                <a:cs typeface="ＭＳ Ｐゴシック" pitchFamily="-110" charset="-128"/>
              </a:rPr>
              <a:t>, which is the rate used in Table 2.1, then a</a:t>
            </a:r>
          </a:p>
          <a:p>
            <a:r>
              <a:rPr lang="en-US" dirty="0">
                <a:latin typeface="Arial" pitchFamily="-110" charset="0"/>
                <a:ea typeface="ＭＳ Ｐゴシック" pitchFamily="-110" charset="-128"/>
                <a:cs typeface="ＭＳ Ｐゴシック" pitchFamily="-110" charset="-128"/>
              </a:rPr>
              <a:t>DES code would take about 10 hours to crack. This is a speed-up of approximately</a:t>
            </a:r>
          </a:p>
          <a:p>
            <a:r>
              <a:rPr lang="en-US" dirty="0">
                <a:latin typeface="Arial" pitchFamily="-110" charset="0"/>
                <a:ea typeface="ＭＳ Ｐゴシック" pitchFamily="-110" charset="-128"/>
                <a:cs typeface="ＭＳ Ｐゴシック" pitchFamily="-110" charset="-128"/>
              </a:rPr>
              <a:t>a factor of 7 compared to the EFF result</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874248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Slide Number Placeholder 7"/>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white">
                  <a:lumMod val="65000"/>
                  <a:lumOff val="3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85CF7B68-3A81-2E4B-BA12-F5A493E24C50}"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F842B32E-5D81-2D4F-8CC9-49749ECC729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a:xfrm>
            <a:off x="5638800" y="6124401"/>
            <a:ext cx="2895600" cy="257810"/>
          </a:xfrm>
        </p:spPr>
        <p:txBody>
          <a:bodyPr/>
          <a:lstStyle/>
          <a:p>
            <a:endParaRPr lang="en-US" dirty="0">
              <a:solidFill>
                <a:prstClr val="white">
                  <a:lumMod val="65000"/>
                  <a:lumOff val="35000"/>
                </a:prstClr>
              </a:solidFill>
            </a:endParaRPr>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a:t>Drag picture to placeholder or click icon to add</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A00927A-0526-144F-9580-37ABB5A1E7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7CD43092-C6C6-4F4E-AC3B-C3372C3BCD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a:t>Chapter 2</a:t>
            </a:r>
          </a:p>
        </p:txBody>
      </p:sp>
      <p:sp>
        <p:nvSpPr>
          <p:cNvPr id="13" name="Subtitle 12"/>
          <p:cNvSpPr>
            <a:spLocks noGrp="1"/>
          </p:cNvSpPr>
          <p:nvPr>
            <p:ph type="subTitle" idx="1"/>
          </p:nvPr>
        </p:nvSpPr>
        <p:spPr/>
        <p:txBody>
          <a:bodyPr>
            <a:normAutofit/>
          </a:bodyPr>
          <a:lstStyle/>
          <a:p>
            <a:pPr algn="ctr"/>
            <a:r>
              <a:rPr lang="en-US" sz="3200" dirty="0"/>
              <a:t>Cryptography</a:t>
            </a:r>
          </a:p>
          <a:p>
            <a:endParaRPr lang="en-US"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solidFill>
                <a:prstClr val="white"/>
              </a:solidFill>
              <a:latin typeface="Arial" pitchFamily="-107" charset="0"/>
            </a:endParaRPr>
          </a:p>
        </p:txBody>
      </p:sp>
      <p:pic>
        <p:nvPicPr>
          <p:cNvPr id="10" name="Picture 9"/>
          <p:cNvPicPr>
            <a:picLocks noChangeAspect="1"/>
          </p:cNvPicPr>
          <p:nvPr/>
        </p:nvPicPr>
        <p:blipFill rotWithShape="1">
          <a:blip r:embed="rId3" cstate="screen">
            <a:extLst>
              <a:ext uri="{28A0092B-C50C-407E-A947-70E740481C1C}">
                <a14:useLocalDpi xmlns:a14="http://schemas.microsoft.com/office/drawing/2010/main"/>
              </a:ext>
            </a:extLst>
          </a:blip>
          <a:srcRect r="-1190"/>
          <a:stretch/>
        </p:blipFill>
        <p:spPr>
          <a:xfrm>
            <a:off x="3275856" y="908720"/>
            <a:ext cx="2592288" cy="2221260"/>
          </a:xfrm>
          <a:prstGeom prst="round1Rect">
            <a:avLst/>
          </a:prstGeom>
          <a:effectLst>
            <a:softEdge rad="127000"/>
          </a:effectLst>
        </p:spPr>
      </p:pic>
      <p:sp>
        <p:nvSpPr>
          <p:cNvPr id="2" name="灯片编号占位符 1"/>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1</a:t>
            </a:fld>
            <a:endParaRPr lang="en-US" dirty="0">
              <a:solidFill>
                <a:prstClr val="white">
                  <a:lumMod val="65000"/>
                  <a:lumOff val="35000"/>
                </a:prst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lstStyle/>
          <a:p>
            <a:pPr eaLnBrk="1" hangingPunct="1">
              <a:defRPr/>
            </a:pPr>
            <a:r>
              <a:rPr lang="en-US" altLang="zh-CN" sz="4400" dirty="0">
                <a:solidFill>
                  <a:schemeClr val="accent6">
                    <a:lumMod val="40000"/>
                    <a:lumOff val="60000"/>
                  </a:schemeClr>
                </a:solidFill>
              </a:rPr>
              <a:t>Stream Ciphers</a:t>
            </a:r>
            <a:endParaRPr lang="en-US" sz="4400" dirty="0">
              <a:solidFill>
                <a:schemeClr val="accent6">
                  <a:lumMod val="40000"/>
                  <a:lumOff val="60000"/>
                </a:schemeClr>
              </a:solidFill>
            </a:endParaRPr>
          </a:p>
        </p:txBody>
      </p:sp>
      <p:sp>
        <p:nvSpPr>
          <p:cNvPr id="3" name="Content Placeholder 2"/>
          <p:cNvSpPr>
            <a:spLocks noGrp="1"/>
          </p:cNvSpPr>
          <p:nvPr>
            <p:ph idx="1"/>
          </p:nvPr>
        </p:nvSpPr>
        <p:spPr>
          <a:xfrm>
            <a:off x="208779" y="1302262"/>
            <a:ext cx="8683701" cy="5486400"/>
          </a:xfrm>
        </p:spPr>
        <p:txBody>
          <a:bodyPr>
            <a:normAutofit/>
          </a:bodyPr>
          <a:lstStyle/>
          <a:p>
            <a:pPr fontAlgn="auto">
              <a:spcAft>
                <a:spcPts val="0"/>
              </a:spcAft>
              <a:buClr>
                <a:schemeClr val="accent1"/>
              </a:buClr>
              <a:buSzPct val="85000"/>
              <a:buFont typeface="Wingdings" pitchFamily="33" charset="2"/>
              <a:buChar char=""/>
              <a:defRPr/>
            </a:pPr>
            <a:r>
              <a:rPr lang="en-US" altLang="zh-CN" dirty="0"/>
              <a:t>Process message bit by bit (as a stream): a pseudo-random </a:t>
            </a:r>
            <a:r>
              <a:rPr lang="en-US" altLang="zh-CN" b="1" dirty="0"/>
              <a:t>keystream </a:t>
            </a:r>
            <a:r>
              <a:rPr lang="en-US" altLang="zh-CN" dirty="0" err="1"/>
              <a:t>XOR’ed</a:t>
            </a:r>
            <a:r>
              <a:rPr lang="en-US" altLang="zh-CN" dirty="0"/>
              <a:t> with plaintext bit by bit:</a:t>
            </a:r>
          </a:p>
          <a:p>
            <a:pPr lvl="1" fontAlgn="auto">
              <a:spcAft>
                <a:spcPts val="0"/>
              </a:spcAft>
              <a:buClr>
                <a:schemeClr val="accent1"/>
              </a:buClr>
              <a:buSzPct val="85000"/>
              <a:buFont typeface="Wingdings" pitchFamily="33" charset="2"/>
              <a:buChar char=""/>
              <a:defRPr/>
            </a:pPr>
            <a:r>
              <a:rPr lang="en-US" altLang="zh-CN" sz="1800" dirty="0"/>
              <a:t>C</a:t>
            </a:r>
            <a:r>
              <a:rPr lang="en-US" altLang="zh-CN" sz="1800" baseline="-25000" dirty="0"/>
              <a:t>i</a:t>
            </a:r>
            <a:r>
              <a:rPr lang="en-US" altLang="zh-CN" sz="1800" dirty="0"/>
              <a:t> = M</a:t>
            </a:r>
            <a:r>
              <a:rPr lang="en-US" altLang="zh-CN" sz="1800" baseline="-25000" dirty="0"/>
              <a:t>i</a:t>
            </a:r>
            <a:r>
              <a:rPr lang="en-US" altLang="zh-CN" sz="1800" dirty="0"/>
              <a:t> XOR </a:t>
            </a:r>
            <a:r>
              <a:rPr lang="en-US" altLang="zh-CN" sz="1800" dirty="0" err="1"/>
              <a:t>StreamKey</a:t>
            </a:r>
            <a:r>
              <a:rPr lang="en-US" altLang="zh-CN" sz="1800" baseline="-25000" dirty="0" err="1"/>
              <a:t>i</a:t>
            </a:r>
            <a:endParaRPr lang="en-US" altLang="zh-CN" sz="1050" dirty="0"/>
          </a:p>
          <a:p>
            <a:pPr>
              <a:buClr>
                <a:schemeClr val="tx1">
                  <a:lumMod val="95000"/>
                </a:schemeClr>
              </a:buClr>
              <a:buSzPct val="80000"/>
              <a:buFont typeface="Wingdings" pitchFamily="33" charset="2"/>
              <a:buChar char=""/>
              <a:defRPr/>
            </a:pPr>
            <a:endParaRPr lang="en-US" sz="2600"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1148346B-7664-4927-9B36-7062B6BB5057}"/>
              </a:ext>
            </a:extLst>
          </p:cNvPr>
          <p:cNvPicPr>
            <a:picLocks noChangeAspect="1"/>
          </p:cNvPicPr>
          <p:nvPr/>
        </p:nvPicPr>
        <p:blipFill>
          <a:blip r:embed="rId3"/>
          <a:stretch>
            <a:fillRect/>
          </a:stretch>
        </p:blipFill>
        <p:spPr>
          <a:xfrm>
            <a:off x="643137" y="2727910"/>
            <a:ext cx="7795751" cy="3744416"/>
          </a:xfrm>
          <a:prstGeom prst="rect">
            <a:avLst/>
          </a:prstGeom>
        </p:spPr>
      </p:pic>
    </p:spTree>
    <p:extLst>
      <p:ext uri="{BB962C8B-B14F-4D97-AF65-F5344CB8AC3E}">
        <p14:creationId xmlns:p14="http://schemas.microsoft.com/office/powerpoint/2010/main" val="1402479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5536"/>
          </a:xfrm>
        </p:spPr>
        <p:txBody>
          <a:bodyPr/>
          <a:lstStyle/>
          <a:p>
            <a:pPr eaLnBrk="1" hangingPunct="1">
              <a:defRPr/>
            </a:pPr>
            <a:r>
              <a:rPr lang="en-US" sz="4400" dirty="0">
                <a:solidFill>
                  <a:schemeClr val="accent6">
                    <a:lumMod val="40000"/>
                    <a:lumOff val="60000"/>
                  </a:schemeClr>
                </a:solidFill>
              </a:rPr>
              <a:t>Block Cipher: Mode of Operation</a:t>
            </a:r>
          </a:p>
        </p:txBody>
      </p:sp>
      <p:sp>
        <p:nvSpPr>
          <p:cNvPr id="3" name="Content Placeholder 2"/>
          <p:cNvSpPr>
            <a:spLocks noGrp="1"/>
          </p:cNvSpPr>
          <p:nvPr>
            <p:ph idx="1"/>
          </p:nvPr>
        </p:nvSpPr>
        <p:spPr>
          <a:xfrm>
            <a:off x="208779" y="1302262"/>
            <a:ext cx="8896474" cy="5486400"/>
          </a:xfrm>
        </p:spPr>
        <p:txBody>
          <a:bodyPr>
            <a:normAutofit/>
          </a:bodyPr>
          <a:lstStyle/>
          <a:p>
            <a:r>
              <a:rPr lang="en-US" altLang="zh-CN" sz="2000" dirty="0"/>
              <a:t>Electronic </a:t>
            </a:r>
            <a:r>
              <a:rPr lang="en-US" altLang="zh-CN" sz="2000" dirty="0" err="1"/>
              <a:t>CodeBook</a:t>
            </a:r>
            <a:r>
              <a:rPr lang="en-US" altLang="zh-CN" sz="2000" dirty="0"/>
              <a:t> (ECB): each plaintext block (e.g., 64 bits) is encoded independently using the same key</a:t>
            </a:r>
          </a:p>
          <a:p>
            <a:pPr lvl="1"/>
            <a:r>
              <a:rPr lang="en-US" altLang="zh-CN" sz="1400" dirty="0"/>
              <a:t>Attacker may exploit regularities in the plaintext to perform cryptoanalysis, since same plaintext block generates same cyphertext block</a:t>
            </a:r>
          </a:p>
          <a:p>
            <a:pPr lvl="1"/>
            <a:r>
              <a:rPr lang="en-US" altLang="zh-CN" sz="1400" dirty="0"/>
              <a:t>Attacker may reorder blocks of ciphertext, then each block will still decrypt successfully, but message content is altered</a:t>
            </a:r>
          </a:p>
          <a:p>
            <a:r>
              <a:rPr lang="en-US" altLang="zh-CN" sz="2000" dirty="0"/>
              <a:t>Cipher Block Chaining (CBC):</a:t>
            </a:r>
            <a:r>
              <a:rPr lang="zh-CN" altLang="en-US" sz="2000" dirty="0"/>
              <a:t> </a:t>
            </a:r>
            <a:r>
              <a:rPr lang="en-US" altLang="zh-CN" sz="2000" dirty="0"/>
              <a:t>input to the encryption algorithm is the XOR of the next plaintext block and the preceding ciphertext block</a:t>
            </a:r>
          </a:p>
          <a:p>
            <a:pPr lvl="1"/>
            <a:r>
              <a:rPr lang="en-US" altLang="zh-CN" sz="1400" dirty="0"/>
              <a:t>More secure than ECB</a:t>
            </a:r>
          </a:p>
          <a:p>
            <a:pPr>
              <a:buClr>
                <a:schemeClr val="tx1">
                  <a:lumMod val="95000"/>
                </a:schemeClr>
              </a:buClr>
              <a:buSzPct val="80000"/>
              <a:buFont typeface="Wingdings" pitchFamily="33" charset="2"/>
              <a:buChar char=""/>
              <a:defRPr/>
            </a:pPr>
            <a:endParaRPr 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432C135F-0EC0-45F5-A761-3C7BB19FA60B}"/>
              </a:ext>
            </a:extLst>
          </p:cNvPr>
          <p:cNvPicPr>
            <a:picLocks noChangeAspect="1"/>
          </p:cNvPicPr>
          <p:nvPr/>
        </p:nvPicPr>
        <p:blipFill>
          <a:blip r:embed="rId3"/>
          <a:stretch>
            <a:fillRect/>
          </a:stretch>
        </p:blipFill>
        <p:spPr>
          <a:xfrm>
            <a:off x="395535" y="4177143"/>
            <a:ext cx="4508251" cy="2514718"/>
          </a:xfrm>
          <a:prstGeom prst="rect">
            <a:avLst/>
          </a:prstGeom>
        </p:spPr>
      </p:pic>
      <p:pic>
        <p:nvPicPr>
          <p:cNvPr id="7" name="图片 6">
            <a:extLst>
              <a:ext uri="{FF2B5EF4-FFF2-40B4-BE49-F238E27FC236}">
                <a16:creationId xmlns:a16="http://schemas.microsoft.com/office/drawing/2014/main" id="{42CA2AB1-4478-4610-AC6B-B9D4A4316F03}"/>
              </a:ext>
            </a:extLst>
          </p:cNvPr>
          <p:cNvPicPr>
            <a:picLocks noChangeAspect="1"/>
          </p:cNvPicPr>
          <p:nvPr/>
        </p:nvPicPr>
        <p:blipFill>
          <a:blip r:embed="rId4"/>
          <a:stretch>
            <a:fillRect/>
          </a:stretch>
        </p:blipFill>
        <p:spPr>
          <a:xfrm>
            <a:off x="5148064" y="4020605"/>
            <a:ext cx="3491880" cy="2676936"/>
          </a:xfrm>
          <a:prstGeom prst="rect">
            <a:avLst/>
          </a:prstGeom>
        </p:spPr>
      </p:pic>
    </p:spTree>
    <p:extLst>
      <p:ext uri="{BB962C8B-B14F-4D97-AF65-F5344CB8AC3E}">
        <p14:creationId xmlns:p14="http://schemas.microsoft.com/office/powerpoint/2010/main" val="2931325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57200" y="304800"/>
            <a:ext cx="8229600" cy="1139825"/>
          </a:xfrm>
        </p:spPr>
        <p:txBody>
          <a:bodyPr/>
          <a:lstStyle/>
          <a:p>
            <a:pPr>
              <a:defRPr/>
            </a:pPr>
            <a:r>
              <a:rPr lang="en-US" altLang="zh-CN" sz="3600" dirty="0">
                <a:solidFill>
                  <a:schemeClr val="accent6">
                    <a:lumMod val="40000"/>
                    <a:lumOff val="60000"/>
                  </a:schemeClr>
                </a:solidFill>
              </a:rPr>
              <a:t>Comparison of 3 Symmetric Encryption Standards (Block Ciphers)</a:t>
            </a:r>
            <a:endParaRPr lang="en-US" altLang="zh-CN" sz="3600" dirty="0">
              <a:solidFill>
                <a:schemeClr val="accent6">
                  <a:lumMod val="40000"/>
                  <a:lumOff val="60000"/>
                </a:schemeClr>
              </a:solidFill>
              <a:effectLst>
                <a:outerShdw blurRad="38100" dist="38100" dir="2700000" algn="tl">
                  <a:srgbClr val="000000">
                    <a:alpha val="43137"/>
                  </a:srgbClr>
                </a:outerShdw>
              </a:effectLst>
            </a:endParaRPr>
          </a:p>
        </p:txBody>
      </p:sp>
      <p:pic>
        <p:nvPicPr>
          <p:cNvPr id="2" name="Picture 1"/>
          <p:cNvPicPr>
            <a:picLocks noChangeAspect="1"/>
          </p:cNvPicPr>
          <p:nvPr/>
        </p:nvPicPr>
        <p:blipFill rotWithShape="1">
          <a:blip r:embed="rId3"/>
          <a:srcRect t="-19918" b="-15935"/>
          <a:stretch/>
        </p:blipFill>
        <p:spPr>
          <a:xfrm>
            <a:off x="129785" y="1869947"/>
            <a:ext cx="8975468" cy="3150055"/>
          </a:xfrm>
          <a:prstGeom prst="rect">
            <a:avLst/>
          </a:prstGeom>
          <a:solidFill>
            <a:schemeClr val="accent3">
              <a:lumMod val="20000"/>
              <a:lumOff val="80000"/>
            </a:schemeClr>
          </a:solidFill>
        </p:spPr>
      </p:pic>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467544" y="260648"/>
            <a:ext cx="8229600" cy="1265238"/>
          </a:xfrm>
        </p:spPr>
        <p:txBody>
          <a:bodyPr>
            <a:normAutofit fontScale="90000"/>
          </a:bodyPr>
          <a:lstStyle/>
          <a:p>
            <a:pPr eaLnBrk="1" fontAlgn="auto" hangingPunct="1">
              <a:spcAft>
                <a:spcPts val="0"/>
              </a:spcAft>
              <a:defRPr/>
            </a:pPr>
            <a:r>
              <a:rPr lang="en-US" dirty="0">
                <a:solidFill>
                  <a:schemeClr val="accent6">
                    <a:lumMod val="40000"/>
                    <a:lumOff val="60000"/>
                  </a:schemeClr>
                </a:solidFill>
                <a:ea typeface="+mj-ea"/>
                <a:cs typeface="+mj-cs"/>
              </a:rPr>
              <a:t>Data Encryption Standard</a:t>
            </a:r>
            <a:br>
              <a:rPr lang="en-US" dirty="0">
                <a:solidFill>
                  <a:schemeClr val="accent6">
                    <a:lumMod val="40000"/>
                    <a:lumOff val="60000"/>
                  </a:schemeClr>
                </a:solidFill>
                <a:ea typeface="+mj-ea"/>
                <a:cs typeface="+mj-cs"/>
              </a:rPr>
            </a:br>
            <a:r>
              <a:rPr lang="en-US" dirty="0">
                <a:solidFill>
                  <a:schemeClr val="accent6">
                    <a:lumMod val="40000"/>
                    <a:lumOff val="60000"/>
                  </a:schemeClr>
                </a:solidFill>
                <a:ea typeface="+mj-ea"/>
                <a:cs typeface="+mj-cs"/>
              </a:rPr>
              <a:t>(DES)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6288054"/>
              </p:ext>
            </p:extLst>
          </p:nvPr>
        </p:nvGraphicFramePr>
        <p:xfrm>
          <a:off x="251520" y="1403350"/>
          <a:ext cx="86868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8393" y="260648"/>
            <a:ext cx="8812079" cy="850304"/>
          </a:xfrm>
        </p:spPr>
        <p:txBody>
          <a:bodyPr>
            <a:noAutofit/>
          </a:bodyPr>
          <a:lstStyle/>
          <a:p>
            <a:pPr>
              <a:defRPr/>
            </a:pPr>
            <a:r>
              <a:rPr lang="en-US" sz="4000" dirty="0">
                <a:solidFill>
                  <a:schemeClr val="accent6">
                    <a:lumMod val="40000"/>
                    <a:lumOff val="60000"/>
                  </a:schemeClr>
                </a:solidFill>
              </a:rPr>
              <a:t>Time Required for Brute-Force Attack</a:t>
            </a:r>
          </a:p>
        </p:txBody>
      </p:sp>
      <p:pic>
        <p:nvPicPr>
          <p:cNvPr id="2" name="Picture 1"/>
          <p:cNvPicPr>
            <a:picLocks noChangeAspect="1"/>
          </p:cNvPicPr>
          <p:nvPr/>
        </p:nvPicPr>
        <p:blipFill>
          <a:blip r:embed="rId3"/>
          <a:stretch>
            <a:fillRect/>
          </a:stretch>
        </p:blipFill>
        <p:spPr>
          <a:xfrm>
            <a:off x="165960" y="1673674"/>
            <a:ext cx="8812079" cy="4157682"/>
          </a:xfrm>
          <a:prstGeom prst="rect">
            <a:avLst/>
          </a:prstGeom>
        </p:spPr>
      </p:pic>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914400" y="228600"/>
            <a:ext cx="8229600" cy="1143000"/>
          </a:xfrm>
        </p:spPr>
        <p:txBody>
          <a:bodyPr>
            <a:noAutofit/>
          </a:bodyPr>
          <a:lstStyle/>
          <a:p>
            <a:pPr eaLnBrk="1" fontAlgn="auto" hangingPunct="1">
              <a:spcAft>
                <a:spcPts val="0"/>
              </a:spcAft>
              <a:defRPr/>
            </a:pPr>
            <a:r>
              <a:rPr lang="en-US" dirty="0">
                <a:solidFill>
                  <a:schemeClr val="accent6">
                    <a:lumMod val="40000"/>
                    <a:lumOff val="60000"/>
                  </a:schemeClr>
                </a:solidFill>
              </a:rPr>
              <a:t>Triple</a:t>
            </a:r>
            <a:r>
              <a:rPr lang="en-US" dirty="0">
                <a:solidFill>
                  <a:schemeClr val="accent1"/>
                </a:solidFill>
              </a:rPr>
              <a:t> </a:t>
            </a:r>
            <a:r>
              <a:rPr lang="en-US" dirty="0">
                <a:solidFill>
                  <a:schemeClr val="accent6">
                    <a:lumMod val="40000"/>
                    <a:lumOff val="60000"/>
                  </a:schemeClr>
                </a:solidFill>
              </a:rPr>
              <a:t>DES (3DES)</a:t>
            </a:r>
          </a:p>
        </p:txBody>
      </p:sp>
      <p:sp>
        <p:nvSpPr>
          <p:cNvPr id="234499" name="Rectangle 3"/>
          <p:cNvSpPr>
            <a:spLocks noGrp="1" noChangeArrowheads="1"/>
          </p:cNvSpPr>
          <p:nvPr>
            <p:ph idx="1"/>
          </p:nvPr>
        </p:nvSpPr>
        <p:spPr>
          <a:xfrm>
            <a:off x="395536" y="1371600"/>
            <a:ext cx="8382000" cy="2994934"/>
          </a:xfrm>
        </p:spPr>
        <p:txBody>
          <a:bodyPr wrap="square" numCol="1" anchor="t" anchorCtr="0" compatLnSpc="1">
            <a:prstTxWarp prst="textNoShape">
              <a:avLst/>
            </a:prstTxWarp>
            <a:normAutofit fontScale="92500" lnSpcReduction="20000"/>
          </a:bodyPr>
          <a:lstStyle/>
          <a:p>
            <a:pPr eaLnBrk="1" hangingPunct="1">
              <a:lnSpc>
                <a:spcPct val="110000"/>
              </a:lnSpc>
              <a:buClr>
                <a:schemeClr val="accent6"/>
              </a:buClr>
              <a:buSzPct val="85000"/>
              <a:buFont typeface="Wingdings" pitchFamily="33" charset="2"/>
              <a:buChar char=""/>
              <a:defRPr/>
            </a:pPr>
            <a:r>
              <a:rPr lang="en-US" dirty="0">
                <a:solidFill>
                  <a:schemeClr val="accent3">
                    <a:lumMod val="20000"/>
                    <a:lumOff val="80000"/>
                  </a:schemeClr>
                </a:solidFill>
                <a:effectLst>
                  <a:outerShdw blurRad="38100" dist="38100" dir="2700000" algn="tl">
                    <a:srgbClr val="0064E2"/>
                  </a:outerShdw>
                </a:effectLst>
              </a:rPr>
              <a:t>Repeats DES three times using either 2 or 3 unique keys, with total key length of </a:t>
            </a:r>
            <a:r>
              <a:rPr lang="en-US" dirty="0">
                <a:solidFill>
                  <a:schemeClr val="tx1"/>
                </a:solidFill>
                <a:effectLst>
                  <a:outerShdw blurRad="38100" dist="38100" dir="2700000" algn="tl">
                    <a:srgbClr val="0064E2"/>
                  </a:outerShdw>
                </a:effectLst>
              </a:rPr>
              <a:t>112 or 168 </a:t>
            </a:r>
            <a:r>
              <a:rPr lang="en-US" dirty="0">
                <a:solidFill>
                  <a:schemeClr val="accent3">
                    <a:lumMod val="20000"/>
                    <a:lumOff val="80000"/>
                  </a:schemeClr>
                </a:solidFill>
                <a:effectLst>
                  <a:outerShdw blurRad="38100" dist="38100" dir="2700000" algn="tl">
                    <a:srgbClr val="0064E2"/>
                  </a:outerShdw>
                </a:effectLst>
              </a:rPr>
              <a:t>bits</a:t>
            </a:r>
          </a:p>
          <a:p>
            <a:pPr eaLnBrk="1" hangingPunct="1">
              <a:lnSpc>
                <a:spcPct val="110000"/>
              </a:lnSpc>
              <a:buClr>
                <a:schemeClr val="accent6"/>
              </a:buClr>
              <a:buSzPct val="85000"/>
              <a:buFont typeface="Wingdings" pitchFamily="33" charset="2"/>
              <a:buChar char=""/>
              <a:defRPr/>
            </a:pPr>
            <a:r>
              <a:rPr lang="en-US" dirty="0">
                <a:solidFill>
                  <a:schemeClr val="accent3">
                    <a:lumMod val="20000"/>
                    <a:lumOff val="80000"/>
                  </a:schemeClr>
                </a:solidFill>
                <a:effectLst>
                  <a:outerShdw blurRad="38100" dist="38100" dir="2700000" algn="tl">
                    <a:srgbClr val="0064E2"/>
                  </a:outerShdw>
                </a:effectLst>
              </a:rPr>
              <a:t>Advantages:</a:t>
            </a:r>
          </a:p>
          <a:p>
            <a:pPr lvl="1">
              <a:lnSpc>
                <a:spcPct val="110000"/>
              </a:lnSpc>
              <a:buSzPct val="75000"/>
              <a:buFont typeface="Wingdings" pitchFamily="33" charset="2"/>
              <a:buChar char=""/>
              <a:defRPr/>
            </a:pPr>
            <a:r>
              <a:rPr lang="en-US" sz="2000" dirty="0">
                <a:solidFill>
                  <a:schemeClr val="accent3">
                    <a:lumMod val="20000"/>
                    <a:lumOff val="80000"/>
                  </a:schemeClr>
                </a:solidFill>
                <a:effectLst>
                  <a:outerShdw blurRad="38100" dist="38100" dir="2700000" algn="tl">
                    <a:srgbClr val="0064E2"/>
                  </a:outerShdw>
                </a:effectLst>
              </a:rPr>
              <a:t>Key length of </a:t>
            </a:r>
            <a:r>
              <a:rPr lang="en-US" altLang="zh-CN" sz="2000" dirty="0">
                <a:solidFill>
                  <a:schemeClr val="accent3">
                    <a:lumMod val="20000"/>
                    <a:lumOff val="80000"/>
                  </a:schemeClr>
                </a:solidFill>
                <a:effectLst>
                  <a:outerShdw blurRad="38100" dist="38100" dir="2700000" algn="tl">
                    <a:srgbClr val="0064E2"/>
                  </a:outerShdw>
                </a:effectLst>
              </a:rPr>
              <a:t>168 bits</a:t>
            </a:r>
            <a:r>
              <a:rPr lang="en-US" sz="2000" dirty="0">
                <a:solidFill>
                  <a:schemeClr val="accent3">
                    <a:lumMod val="20000"/>
                    <a:lumOff val="80000"/>
                  </a:schemeClr>
                </a:solidFill>
                <a:effectLst>
                  <a:outerShdw blurRad="38100" dist="38100" dir="2700000" algn="tl">
                    <a:srgbClr val="0064E2"/>
                  </a:outerShdw>
                </a:effectLst>
              </a:rPr>
              <a:t> overcomes the vulnerability to brute-force attack of DES</a:t>
            </a:r>
          </a:p>
          <a:p>
            <a:pPr>
              <a:lnSpc>
                <a:spcPct val="110000"/>
              </a:lnSpc>
              <a:buClr>
                <a:schemeClr val="accent6"/>
              </a:buClr>
              <a:buSzPct val="85000"/>
              <a:buFont typeface="Wingdings" pitchFamily="33" charset="2"/>
              <a:buChar char=""/>
              <a:defRPr/>
            </a:pPr>
            <a:r>
              <a:rPr lang="en-US" dirty="0">
                <a:solidFill>
                  <a:schemeClr val="accent3">
                    <a:lumMod val="20000"/>
                    <a:lumOff val="80000"/>
                  </a:schemeClr>
                </a:solidFill>
                <a:effectLst>
                  <a:outerShdw blurRad="38100" dist="38100" dir="2700000" algn="tl">
                    <a:srgbClr val="0064E2"/>
                  </a:outerShdw>
                </a:effectLst>
              </a:rPr>
              <a:t>Drawbacks:</a:t>
            </a:r>
          </a:p>
          <a:p>
            <a:pPr lvl="1">
              <a:lnSpc>
                <a:spcPct val="90000"/>
              </a:lnSpc>
              <a:buSzPct val="75000"/>
              <a:buFont typeface="Wingdings" pitchFamily="33" charset="2"/>
              <a:buChar char=""/>
              <a:defRPr/>
            </a:pPr>
            <a:r>
              <a:rPr lang="en-US" sz="2000" dirty="0">
                <a:solidFill>
                  <a:schemeClr val="accent3">
                    <a:lumMod val="20000"/>
                    <a:lumOff val="80000"/>
                  </a:schemeClr>
                </a:solidFill>
                <a:effectLst>
                  <a:outerShdw blurRad="38100" dist="38100" dir="2700000" algn="tl">
                    <a:srgbClr val="0064E2"/>
                  </a:outerShdw>
                </a:effectLst>
              </a:rPr>
              <a:t>Performance is slow: 3 times slower than DES</a:t>
            </a:r>
          </a:p>
          <a:p>
            <a:pPr lvl="1">
              <a:lnSpc>
                <a:spcPct val="90000"/>
              </a:lnSpc>
              <a:buSzPct val="75000"/>
              <a:buFont typeface="Wingdings" pitchFamily="33" charset="2"/>
              <a:buChar char=""/>
              <a:defRPr/>
            </a:pPr>
            <a:r>
              <a:rPr lang="en-US" sz="2000" dirty="0">
                <a:solidFill>
                  <a:schemeClr val="accent3">
                    <a:lumMod val="20000"/>
                    <a:lumOff val="80000"/>
                  </a:schemeClr>
                </a:solidFill>
                <a:effectLst>
                  <a:outerShdw blurRad="38100" dist="38100" dir="2700000" algn="tl">
                    <a:srgbClr val="0064E2"/>
                  </a:outerShdw>
                </a:effectLst>
              </a:rPr>
              <a:t>Use</a:t>
            </a:r>
            <a:r>
              <a:rPr lang="en-US" altLang="zh-CN" sz="2000" dirty="0">
                <a:solidFill>
                  <a:schemeClr val="accent3">
                    <a:lumMod val="20000"/>
                    <a:lumOff val="80000"/>
                  </a:schemeClr>
                </a:solidFill>
                <a:effectLst>
                  <a:outerShdw blurRad="38100" dist="38100" dir="2700000" algn="tl">
                    <a:srgbClr val="0064E2"/>
                  </a:outerShdw>
                </a:effectLst>
              </a:rPr>
              <a:t>s</a:t>
            </a:r>
            <a:r>
              <a:rPr lang="en-US" sz="2000" dirty="0">
                <a:solidFill>
                  <a:schemeClr val="accent3">
                    <a:lumMod val="20000"/>
                    <a:lumOff val="80000"/>
                  </a:schemeClr>
                </a:solidFill>
                <a:effectLst>
                  <a:outerShdw blurRad="38100" dist="38100" dir="2700000" algn="tl">
                    <a:srgbClr val="0064E2"/>
                  </a:outerShdw>
                </a:effectLst>
              </a:rPr>
              <a:t> a 64-bit block size. </a:t>
            </a:r>
          </a:p>
          <a:p>
            <a:pPr lvl="2">
              <a:lnSpc>
                <a:spcPct val="90000"/>
              </a:lnSpc>
              <a:buSzPct val="75000"/>
              <a:buFont typeface="Wingdings" pitchFamily="33" charset="2"/>
              <a:buChar char=""/>
              <a:defRPr/>
            </a:pPr>
            <a:r>
              <a:rPr lang="en-US" sz="2000" dirty="0">
                <a:solidFill>
                  <a:schemeClr val="accent3">
                    <a:lumMod val="20000"/>
                    <a:lumOff val="80000"/>
                  </a:schemeClr>
                </a:solidFill>
                <a:effectLst>
                  <a:outerShdw blurRad="38100" dist="38100" dir="2700000" algn="tl">
                    <a:srgbClr val="0064E2"/>
                  </a:outerShdw>
                </a:effectLst>
              </a:rPr>
              <a:t>For efficiency and security, a larger block size is desirable.</a:t>
            </a:r>
          </a:p>
          <a:p>
            <a:pPr lvl="1">
              <a:lnSpc>
                <a:spcPct val="90000"/>
              </a:lnSpc>
              <a:buSzPct val="75000"/>
              <a:buFont typeface="Wingdings" pitchFamily="33" charset="2"/>
              <a:buChar char=""/>
              <a:defRPr/>
            </a:pPr>
            <a:endParaRPr lang="en-US" sz="2000" dirty="0">
              <a:solidFill>
                <a:schemeClr val="accent3">
                  <a:lumMod val="20000"/>
                  <a:lumOff val="80000"/>
                </a:schemeClr>
              </a:solidFill>
              <a:effectLst>
                <a:outerShdw blurRad="38100" dist="38100" dir="2700000" algn="tl">
                  <a:srgbClr val="0064E2"/>
                </a:outerShdw>
              </a:effectLst>
            </a:endParaRP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15</a:t>
            </a:fld>
            <a:endParaRPr lang="en-US" dirty="0">
              <a:solidFill>
                <a:prstClr val="white">
                  <a:lumMod val="65000"/>
                  <a:lumOff val="35000"/>
                </a:prstClr>
              </a:solidFill>
            </a:endParaRPr>
          </a:p>
        </p:txBody>
      </p:sp>
      <p:pic>
        <p:nvPicPr>
          <p:cNvPr id="3" name="图片 2">
            <a:extLst>
              <a:ext uri="{FF2B5EF4-FFF2-40B4-BE49-F238E27FC236}">
                <a16:creationId xmlns:a16="http://schemas.microsoft.com/office/drawing/2014/main" id="{A0BDE910-727C-4F10-B37E-B4AF8C4BCDF7}"/>
              </a:ext>
            </a:extLst>
          </p:cNvPr>
          <p:cNvPicPr>
            <a:picLocks noChangeAspect="1"/>
          </p:cNvPicPr>
          <p:nvPr/>
        </p:nvPicPr>
        <p:blipFill>
          <a:blip r:embed="rId3"/>
          <a:stretch>
            <a:fillRect/>
          </a:stretch>
        </p:blipFill>
        <p:spPr>
          <a:xfrm>
            <a:off x="2267744" y="4233471"/>
            <a:ext cx="3960440" cy="25521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381000" y="0"/>
            <a:ext cx="8229600" cy="1524000"/>
          </a:xfrm>
        </p:spPr>
        <p:txBody>
          <a:bodyPr>
            <a:normAutofit fontScale="90000"/>
          </a:bodyPr>
          <a:lstStyle/>
          <a:p>
            <a:pPr eaLnBrk="1" fontAlgn="auto" hangingPunct="1">
              <a:spcAft>
                <a:spcPts val="0"/>
              </a:spcAft>
              <a:defRPr/>
            </a:pPr>
            <a:r>
              <a:rPr lang="en-US" dirty="0">
                <a:solidFill>
                  <a:schemeClr val="accent6">
                    <a:lumMod val="40000"/>
                    <a:lumOff val="60000"/>
                  </a:schemeClr>
                </a:solidFill>
                <a:ea typeface="+mj-ea"/>
                <a:cs typeface="+mj-cs"/>
              </a:rPr>
              <a:t>Advanced Encryption Standard (AES)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4660983"/>
              </p:ext>
            </p:extLst>
          </p:nvPr>
        </p:nvGraphicFramePr>
        <p:xfrm>
          <a:off x="457200" y="1828800"/>
          <a:ext cx="82296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67544" y="188640"/>
            <a:ext cx="8229600" cy="1287016"/>
          </a:xfrm>
        </p:spPr>
        <p:txBody>
          <a:bodyPr>
            <a:normAutofit/>
          </a:bodyPr>
          <a:lstStyle/>
          <a:p>
            <a:pPr eaLnBrk="1" hangingPunct="1">
              <a:defRPr/>
            </a:pPr>
            <a:r>
              <a:rPr lang="en-US" sz="4900" dirty="0">
                <a:solidFill>
                  <a:schemeClr val="accent6">
                    <a:lumMod val="40000"/>
                    <a:lumOff val="60000"/>
                  </a:schemeClr>
                </a:solidFill>
              </a:rPr>
              <a:t>Public-Key Encryption</a:t>
            </a:r>
          </a:p>
        </p:txBody>
      </p:sp>
      <p:graphicFrame>
        <p:nvGraphicFramePr>
          <p:cNvPr id="16" name="Content Placeholder 15"/>
          <p:cNvGraphicFramePr>
            <a:graphicFrameLocks noGrp="1"/>
          </p:cNvGraphicFramePr>
          <p:nvPr>
            <p:ph idx="1"/>
            <p:extLst>
              <p:ext uri="{D42A27DB-BD31-4B8C-83A1-F6EECF244321}">
                <p14:modId xmlns:p14="http://schemas.microsoft.com/office/powerpoint/2010/main" val="286734588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6324" name="Picture 19"/>
          <p:cNvPicPr>
            <a:picLocks noChangeAspect="1"/>
          </p:cNvPicPr>
          <p:nvPr/>
        </p:nvPicPr>
        <p:blipFill>
          <a:blip r:embed="rId8"/>
          <a:srcRect/>
          <a:stretch>
            <a:fillRect/>
          </a:stretch>
        </p:blipFill>
        <p:spPr bwMode="auto">
          <a:xfrm rot="600667">
            <a:off x="7780338" y="5494338"/>
            <a:ext cx="1263650" cy="1263650"/>
          </a:xfrm>
          <a:prstGeom prst="rect">
            <a:avLst/>
          </a:prstGeom>
          <a:noFill/>
          <a:ln w="9525">
            <a:noFill/>
            <a:miter lim="800000"/>
            <a:headEnd/>
            <a:tailEnd/>
          </a:ln>
        </p:spPr>
      </p:pic>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spTree>
    <p:extLst>
      <p:ext uri="{BB962C8B-B14F-4D97-AF65-F5344CB8AC3E}">
        <p14:creationId xmlns:p14="http://schemas.microsoft.com/office/powerpoint/2010/main" val="2126771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1" name="Picture 3" descr="f7.pdf"/>
          <p:cNvPicPr>
            <a:picLocks noChangeAspect="1"/>
          </p:cNvPicPr>
          <p:nvPr/>
        </p:nvPicPr>
        <p:blipFill rotWithShape="1">
          <a:blip r:embed="rId3"/>
          <a:srcRect l="3359" t="1491" r="2367" b="54639"/>
          <a:stretch/>
        </p:blipFill>
        <p:spPr bwMode="auto">
          <a:xfrm>
            <a:off x="794697" y="116632"/>
            <a:ext cx="8026060" cy="4833653"/>
          </a:xfrm>
          <a:prstGeom prst="rect">
            <a:avLst/>
          </a:prstGeom>
          <a:solidFill>
            <a:schemeClr val="tx1"/>
          </a:solidFill>
          <a:ln w="28575">
            <a:solidFill>
              <a:srgbClr val="CC9900"/>
            </a:solidFill>
            <a:miter lim="800000"/>
            <a:headEnd/>
            <a:tailEnd/>
          </a:ln>
        </p:spPr>
      </p:pic>
      <p:sp>
        <p:nvSpPr>
          <p:cNvPr id="15" name="TextBox 14"/>
          <p:cNvSpPr txBox="1"/>
          <p:nvPr/>
        </p:nvSpPr>
        <p:spPr>
          <a:xfrm>
            <a:off x="251520" y="5116984"/>
            <a:ext cx="8715046" cy="1424685"/>
          </a:xfrm>
          <a:prstGeom prst="rect">
            <a:avLst/>
          </a:prstGeom>
          <a:noFill/>
        </p:spPr>
        <p:txBody>
          <a:bodyPr wrap="square">
            <a:prstTxWarp prst="textNoShape">
              <a:avLst/>
            </a:prstTxWarp>
            <a:spAutoFit/>
          </a:bodyPr>
          <a:lstStyle/>
          <a:p>
            <a:pPr marL="685800" lvl="1" indent="-336550">
              <a:lnSpc>
                <a:spcPct val="70000"/>
              </a:lnSpc>
              <a:spcBef>
                <a:spcPts val="600"/>
              </a:spcBef>
              <a:buClr>
                <a:schemeClr val="accent2"/>
              </a:buClr>
              <a:buSzPct val="90000"/>
              <a:buFont typeface="Wingdings" pitchFamily="33" charset="2"/>
              <a:buChar char=""/>
              <a:defRPr/>
            </a:pPr>
            <a:r>
              <a:rPr lang="en-US" sz="2400" dirty="0">
                <a:effectLst>
                  <a:outerShdw blurRad="38100" dist="38100" dir="2700000" algn="tl">
                    <a:srgbClr val="0064E2"/>
                  </a:outerShdw>
                </a:effectLst>
                <a:latin typeface="Century Gothic" panose="020B0502020202020204" pitchFamily="34" charset="0"/>
                <a:ea typeface="Arial Unicode MS" panose="020B0604020202020204" pitchFamily="34" charset="-122"/>
                <a:cs typeface="Arial Unicode MS" panose="020B0604020202020204" pitchFamily="34" charset="-122"/>
              </a:rPr>
              <a:t>Public-key </a:t>
            </a:r>
            <a:r>
              <a:rPr lang="en-US" altLang="zh-CN" sz="2400" dirty="0">
                <a:effectLst>
                  <a:outerShdw blurRad="38100" dist="38100" dir="2700000" algn="tl">
                    <a:srgbClr val="0064E2"/>
                  </a:outerShdw>
                </a:effectLst>
                <a:latin typeface="Century Gothic" panose="020B0502020202020204" pitchFamily="34" charset="0"/>
                <a:ea typeface="Arial Unicode MS" panose="020B0604020202020204" pitchFamily="34" charset="-122"/>
                <a:cs typeface="Arial Unicode MS" panose="020B0604020202020204" pitchFamily="34" charset="-122"/>
              </a:rPr>
              <a:t>e</a:t>
            </a:r>
            <a:r>
              <a:rPr lang="en-US" sz="2400" dirty="0">
                <a:effectLst>
                  <a:outerShdw blurRad="38100" dist="38100" dir="2700000" algn="tl">
                    <a:srgbClr val="0064E2"/>
                  </a:outerShdw>
                </a:effectLst>
                <a:latin typeface="Century Gothic" panose="020B0502020202020204" pitchFamily="34" charset="0"/>
                <a:ea typeface="Arial Unicode MS" panose="020B0604020202020204" pitchFamily="34" charset="-122"/>
                <a:cs typeface="Arial Unicode MS" panose="020B0604020202020204" pitchFamily="34" charset="-122"/>
              </a:rPr>
              <a:t>ncryption for protecting message confidentiality</a:t>
            </a:r>
          </a:p>
          <a:p>
            <a:pPr marL="1143000" lvl="2" indent="-336550">
              <a:lnSpc>
                <a:spcPct val="70000"/>
              </a:lnSpc>
              <a:spcBef>
                <a:spcPts val="600"/>
              </a:spcBef>
              <a:buClr>
                <a:schemeClr val="accent2"/>
              </a:buClr>
              <a:buSzPct val="90000"/>
              <a:buFont typeface="Wingdings" pitchFamily="33" charset="2"/>
              <a:buChar char=""/>
              <a:defRPr/>
            </a:pPr>
            <a:r>
              <a:rPr lang="en-US" dirty="0">
                <a:effectLst>
                  <a:outerShdw blurRad="38100" dist="38100" dir="2700000" algn="tl">
                    <a:srgbClr val="0064E2"/>
                  </a:outerShdw>
                </a:effectLst>
                <a:latin typeface="+mj-lt"/>
              </a:rPr>
              <a:t>Similar to symmetric encryption, but using a public/private key pair</a:t>
            </a:r>
          </a:p>
          <a:p>
            <a:pPr marL="1143000" lvl="2" indent="-336550">
              <a:lnSpc>
                <a:spcPct val="70000"/>
              </a:lnSpc>
              <a:spcBef>
                <a:spcPts val="600"/>
              </a:spcBef>
              <a:buClr>
                <a:schemeClr val="accent2"/>
              </a:buClr>
              <a:buSzPct val="90000"/>
              <a:buFont typeface="Wingdings" pitchFamily="33" charset="2"/>
              <a:buChar char=""/>
              <a:defRPr/>
            </a:pPr>
            <a:r>
              <a:rPr lang="en-US" dirty="0">
                <a:effectLst>
                  <a:outerShdw blurRad="38100" dist="38100" dir="2700000" algn="tl">
                    <a:srgbClr val="0064E2"/>
                  </a:outerShdw>
                </a:effectLst>
                <a:latin typeface="+mj-lt"/>
              </a:rPr>
              <a:t>Sender encrypts data using the rece</a:t>
            </a:r>
            <a:r>
              <a:rPr lang="en-US" altLang="zh-CN" dirty="0">
                <a:effectLst>
                  <a:outerShdw blurRad="38100" dist="38100" dir="2700000" algn="tl">
                    <a:srgbClr val="0064E2"/>
                  </a:outerShdw>
                </a:effectLst>
                <a:latin typeface="+mj-lt"/>
              </a:rPr>
              <a:t>iver’s public key</a:t>
            </a:r>
            <a:endParaRPr lang="en-US" dirty="0">
              <a:effectLst>
                <a:outerShdw blurRad="38100" dist="38100" dir="2700000" algn="tl">
                  <a:srgbClr val="0064E2"/>
                </a:outerShdw>
              </a:effectLst>
              <a:latin typeface="+mj-lt"/>
            </a:endParaRPr>
          </a:p>
          <a:p>
            <a:pPr marL="1143000" lvl="2" indent="-336550">
              <a:lnSpc>
                <a:spcPct val="70000"/>
              </a:lnSpc>
              <a:spcBef>
                <a:spcPts val="600"/>
              </a:spcBef>
              <a:buClr>
                <a:schemeClr val="accent2"/>
              </a:buClr>
              <a:buSzPct val="90000"/>
              <a:buFont typeface="Wingdings" pitchFamily="33" charset="2"/>
              <a:buChar char=""/>
              <a:defRPr/>
            </a:pPr>
            <a:r>
              <a:rPr lang="en-US" dirty="0">
                <a:effectLst>
                  <a:outerShdw blurRad="38100" dist="38100" dir="2700000" algn="tl">
                    <a:srgbClr val="0064E2"/>
                  </a:outerShdw>
                </a:effectLst>
                <a:latin typeface="+mj-lt"/>
              </a:rPr>
              <a:t>Receiver decrypts data using his own private key</a:t>
            </a:r>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extBox 10"/>
          <p:cNvSpPr txBox="1"/>
          <p:nvPr/>
        </p:nvSpPr>
        <p:spPr>
          <a:xfrm>
            <a:off x="179512" y="5157192"/>
            <a:ext cx="8644753" cy="1347741"/>
          </a:xfrm>
          <a:prstGeom prst="rect">
            <a:avLst/>
          </a:prstGeom>
          <a:noFill/>
        </p:spPr>
        <p:txBody>
          <a:bodyPr wrap="square">
            <a:prstTxWarp prst="textNoShape">
              <a:avLst/>
            </a:prstTxWarp>
            <a:spAutoFit/>
          </a:bodyPr>
          <a:lstStyle/>
          <a:p>
            <a:pPr marL="685800" lvl="1" indent="-336550">
              <a:lnSpc>
                <a:spcPct val="70000"/>
              </a:lnSpc>
              <a:spcBef>
                <a:spcPts val="600"/>
              </a:spcBef>
              <a:buClr>
                <a:schemeClr val="accent2"/>
              </a:buClr>
              <a:buSzPct val="90000"/>
              <a:buFont typeface="Wingdings" pitchFamily="33" charset="2"/>
              <a:buChar char=""/>
              <a:defRPr/>
            </a:pPr>
            <a:r>
              <a:rPr lang="en-US" altLang="zh-CN" sz="2400" dirty="0">
                <a:effectLst>
                  <a:outerShdw blurRad="38100" dist="38100" dir="2700000" algn="tl">
                    <a:srgbClr val="0064E2"/>
                  </a:outerShdw>
                </a:effectLst>
                <a:latin typeface="Century Gothic" panose="020B0502020202020204" pitchFamily="34" charset="0"/>
                <a:ea typeface="方正舒体" panose="02010601030101010101" pitchFamily="2" charset="-122"/>
              </a:rPr>
              <a:t>Public-key </a:t>
            </a:r>
            <a:r>
              <a:rPr lang="en-US" altLang="zh-CN" sz="2400" dirty="0">
                <a:effectLst>
                  <a:outerShdw blurRad="38100" dist="38100" dir="2700000" algn="tl">
                    <a:srgbClr val="0064E2"/>
                  </a:outerShdw>
                </a:effectLst>
                <a:latin typeface="Century Gothic" panose="020B0502020202020204" pitchFamily="34" charset="0"/>
                <a:ea typeface="Arial Unicode MS" panose="020B0604020202020204" pitchFamily="34" charset="-122"/>
                <a:cs typeface="Arial Unicode MS" panose="020B0604020202020204" pitchFamily="34" charset="-122"/>
              </a:rPr>
              <a:t>encryption</a:t>
            </a:r>
            <a:r>
              <a:rPr lang="en-US" altLang="zh-CN" sz="2400" dirty="0">
                <a:effectLst>
                  <a:outerShdw blurRad="38100" dist="38100" dir="2700000" algn="tl">
                    <a:srgbClr val="0064E2"/>
                  </a:outerShdw>
                </a:effectLst>
                <a:latin typeface="Century Gothic" panose="020B0502020202020204" pitchFamily="34" charset="0"/>
                <a:ea typeface="方正舒体" panose="02010601030101010101" pitchFamily="2" charset="-122"/>
              </a:rPr>
              <a:t> for protecting message integrity</a:t>
            </a:r>
          </a:p>
          <a:p>
            <a:pPr marL="1143000" lvl="2" indent="-336550">
              <a:lnSpc>
                <a:spcPct val="70000"/>
              </a:lnSpc>
              <a:spcBef>
                <a:spcPts val="600"/>
              </a:spcBef>
              <a:buClr>
                <a:schemeClr val="accent2"/>
              </a:buClr>
              <a:buSzPct val="90000"/>
              <a:buFont typeface="Wingdings" pitchFamily="33" charset="2"/>
              <a:buChar char=""/>
              <a:defRPr/>
            </a:pPr>
            <a:r>
              <a:rPr lang="en-US" dirty="0">
                <a:effectLst>
                  <a:outerShdw blurRad="38100" dist="38100" dir="2700000" algn="tl">
                    <a:srgbClr val="0064E2"/>
                  </a:outerShdw>
                </a:effectLst>
                <a:latin typeface="+mj-lt"/>
              </a:rPr>
              <a:t>Sender encrypts data using his or her private key</a:t>
            </a:r>
          </a:p>
          <a:p>
            <a:pPr marL="1143000" lvl="2" indent="-336550">
              <a:lnSpc>
                <a:spcPct val="70000"/>
              </a:lnSpc>
              <a:spcBef>
                <a:spcPts val="600"/>
              </a:spcBef>
              <a:buClr>
                <a:schemeClr val="accent2"/>
              </a:buClr>
              <a:buSzPct val="90000"/>
              <a:buFont typeface="Wingdings" pitchFamily="33" charset="2"/>
              <a:buChar char=""/>
              <a:defRPr/>
            </a:pPr>
            <a:r>
              <a:rPr lang="en-US" dirty="0">
                <a:effectLst>
                  <a:outerShdw blurRad="38100" dist="38100" dir="2700000" algn="tl">
                    <a:srgbClr val="0064E2"/>
                  </a:outerShdw>
                </a:effectLst>
                <a:latin typeface="+mj-lt"/>
              </a:rPr>
              <a:t>Receiver, or anyone else, can decrypt the message using sender’s public key</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19</a:t>
            </a:fld>
            <a:endParaRPr lang="en-US" dirty="0">
              <a:solidFill>
                <a:prstClr val="white">
                  <a:lumMod val="65000"/>
                  <a:lumOff val="35000"/>
                </a:prstClr>
              </a:solidFill>
            </a:endParaRPr>
          </a:p>
        </p:txBody>
      </p:sp>
      <p:pic>
        <p:nvPicPr>
          <p:cNvPr id="4" name="图片 3">
            <a:extLst>
              <a:ext uri="{FF2B5EF4-FFF2-40B4-BE49-F238E27FC236}">
                <a16:creationId xmlns:a16="http://schemas.microsoft.com/office/drawing/2014/main" id="{E909A20E-0491-47AD-8C03-896691462342}"/>
              </a:ext>
            </a:extLst>
          </p:cNvPr>
          <p:cNvPicPr>
            <a:picLocks noChangeAspect="1"/>
          </p:cNvPicPr>
          <p:nvPr/>
        </p:nvPicPr>
        <p:blipFill>
          <a:blip r:embed="rId3"/>
          <a:stretch>
            <a:fillRect/>
          </a:stretch>
        </p:blipFill>
        <p:spPr>
          <a:xfrm>
            <a:off x="789877" y="162472"/>
            <a:ext cx="7564246" cy="4778178"/>
          </a:xfrm>
          <a:prstGeom prst="rect">
            <a:avLst/>
          </a:prstGeom>
        </p:spPr>
      </p:pic>
    </p:spTree>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818BD-4B98-4D20-B84E-4DCBE3A93B4C}"/>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34C37C0D-E3AE-4D4E-8A7A-F2378D4EBF14}"/>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7D1A8CD7-3D00-497A-8C7C-F1AFB9A4405C}"/>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a:t>
            </a:fld>
            <a:endParaRPr lang="en-US" dirty="0">
              <a:solidFill>
                <a:prstClr val="white">
                  <a:lumMod val="65000"/>
                  <a:lumOff val="35000"/>
                </a:prstClr>
              </a:solidFill>
            </a:endParaRPr>
          </a:p>
        </p:txBody>
      </p:sp>
    </p:spTree>
    <p:extLst>
      <p:ext uri="{BB962C8B-B14F-4D97-AF65-F5344CB8AC3E}">
        <p14:creationId xmlns:p14="http://schemas.microsoft.com/office/powerpoint/2010/main" val="734825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55918" y="2492896"/>
            <a:ext cx="10055835" cy="2755888"/>
          </a:xfrm>
          <a:prstGeom prst="rect">
            <a:avLst/>
          </a:prstGeom>
        </p:spPr>
      </p:pic>
      <p:sp>
        <p:nvSpPr>
          <p:cNvPr id="8" name="Rectangle 7"/>
          <p:cNvSpPr/>
          <p:nvPr/>
        </p:nvSpPr>
        <p:spPr>
          <a:xfrm>
            <a:off x="0" y="620688"/>
            <a:ext cx="8928992" cy="846386"/>
          </a:xfrm>
          <a:prstGeom prst="rect">
            <a:avLst/>
          </a:prstGeom>
        </p:spPr>
        <p:txBody>
          <a:bodyPr wrap="square">
            <a:spAutoFit/>
          </a:bodyPr>
          <a:lstStyle/>
          <a:p>
            <a:pPr algn="ctr"/>
            <a:r>
              <a:rPr lang="en-US" sz="4900" dirty="0">
                <a:solidFill>
                  <a:schemeClr val="accent6">
                    <a:lumMod val="40000"/>
                    <a:lumOff val="60000"/>
                  </a:schemeClr>
                </a:solidFill>
                <a:effectLst>
                  <a:outerShdw blurRad="63500" dist="38100" dir="5400000" algn="t" rotWithShape="0">
                    <a:prstClr val="black">
                      <a:alpha val="25000"/>
                    </a:prstClr>
                  </a:outerShdw>
                </a:effectLst>
                <a:latin typeface="+mn-lt"/>
                <a:ea typeface="+mj-ea"/>
                <a:cs typeface="+mj-cs"/>
              </a:rPr>
              <a:t>Public-Key Cryptosystems </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20</a:t>
            </a:fld>
            <a:endParaRPr lang="en-US" dirty="0">
              <a:solidFill>
                <a:prstClr val="white">
                  <a:lumMod val="65000"/>
                  <a:lumOff val="35000"/>
                </a:prstClr>
              </a:solidFill>
            </a:endParaRPr>
          </a:p>
        </p:txBody>
      </p:sp>
      <p:sp>
        <p:nvSpPr>
          <p:cNvPr id="5" name="文本框 4">
            <a:extLst>
              <a:ext uri="{FF2B5EF4-FFF2-40B4-BE49-F238E27FC236}">
                <a16:creationId xmlns:a16="http://schemas.microsoft.com/office/drawing/2014/main" id="{D7A9871A-F38A-4C39-B621-73A3EF5C5789}"/>
              </a:ext>
            </a:extLst>
          </p:cNvPr>
          <p:cNvSpPr txBox="1"/>
          <p:nvPr/>
        </p:nvSpPr>
        <p:spPr>
          <a:xfrm>
            <a:off x="27285" y="5017951"/>
            <a:ext cx="4790094" cy="461665"/>
          </a:xfrm>
          <a:prstGeom prst="rect">
            <a:avLst/>
          </a:prstGeom>
          <a:noFill/>
        </p:spPr>
        <p:txBody>
          <a:bodyPr wrap="none" rtlCol="0">
            <a:spAutoFit/>
          </a:bodyPr>
          <a:lstStyle/>
          <a:p>
            <a:r>
              <a:rPr lang="en-US" altLang="zh-CN" sz="2400" dirty="0"/>
              <a:t>(DSS: Digital Signature Standard)</a:t>
            </a:r>
            <a:endParaRPr lang="zh-CN" altLang="en-US" sz="2400" dirty="0"/>
          </a:p>
        </p:txBody>
      </p:sp>
    </p:spTree>
  </p:cSld>
  <p:clrMapOvr>
    <a:masterClrMapping/>
  </p:clrMapOvr>
  <p:transition spd="slow">
    <p:wipe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normAutofit/>
          </a:bodyPr>
          <a:lstStyle/>
          <a:p>
            <a:pPr eaLnBrk="1" fontAlgn="auto" hangingPunct="1">
              <a:spcAft>
                <a:spcPts val="0"/>
              </a:spcAft>
              <a:defRPr/>
            </a:pPr>
            <a:r>
              <a:rPr lang="en-US" sz="4900" dirty="0">
                <a:solidFill>
                  <a:schemeClr val="accent6">
                    <a:lumMod val="40000"/>
                    <a:lumOff val="60000"/>
                  </a:schemeClr>
                </a:solidFill>
              </a:rPr>
              <a:t>Requirements for Public-Key Cryptosystems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4716835"/>
              </p:ext>
            </p:extLst>
          </p:nvPr>
        </p:nvGraphicFramePr>
        <p:xfrm>
          <a:off x="381000" y="1676400"/>
          <a:ext cx="82296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4516" name="Picture 4"/>
          <p:cNvPicPr>
            <a:picLocks noChangeAspect="1"/>
          </p:cNvPicPr>
          <p:nvPr/>
        </p:nvPicPr>
        <p:blipFill>
          <a:blip r:embed="rId8"/>
          <a:srcRect/>
          <a:stretch>
            <a:fillRect/>
          </a:stretch>
        </p:blipFill>
        <p:spPr bwMode="auto">
          <a:xfrm rot="-573399">
            <a:off x="3703638" y="3246438"/>
            <a:ext cx="1612900" cy="1612900"/>
          </a:xfrm>
          <a:prstGeom prst="rect">
            <a:avLst/>
          </a:prstGeom>
          <a:noFill/>
          <a:ln w="9525">
            <a:noFill/>
            <a:miter lim="800000"/>
            <a:headEnd/>
            <a:tailEnd/>
          </a:ln>
        </p:spPr>
      </p:pic>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539552" y="-171400"/>
            <a:ext cx="8229600" cy="1600200"/>
          </a:xfrm>
        </p:spPr>
        <p:txBody>
          <a:bodyPr/>
          <a:lstStyle/>
          <a:p>
            <a:pPr eaLnBrk="1" fontAlgn="auto" hangingPunct="1">
              <a:spcAft>
                <a:spcPts val="0"/>
              </a:spcAft>
              <a:defRPr/>
            </a:pPr>
            <a:r>
              <a:rPr lang="en-US" sz="4900" dirty="0">
                <a:solidFill>
                  <a:schemeClr val="accent6">
                    <a:lumMod val="40000"/>
                    <a:lumOff val="60000"/>
                  </a:schemeClr>
                </a:solidFill>
              </a:rPr>
              <a:t>Message Authentication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90597731"/>
              </p:ext>
            </p:extLst>
          </p:nvPr>
        </p:nvGraphicFramePr>
        <p:xfrm>
          <a:off x="533400" y="2057400"/>
          <a:ext cx="78486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spTree>
    <p:extLst>
      <p:ext uri="{BB962C8B-B14F-4D97-AF65-F5344CB8AC3E}">
        <p14:creationId xmlns:p14="http://schemas.microsoft.com/office/powerpoint/2010/main" val="2297057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91796-092B-484F-8901-6DE2B669A255}"/>
              </a:ext>
            </a:extLst>
          </p:cNvPr>
          <p:cNvSpPr>
            <a:spLocks noGrp="1"/>
          </p:cNvSpPr>
          <p:nvPr>
            <p:ph type="title"/>
          </p:nvPr>
        </p:nvSpPr>
        <p:spPr/>
        <p:txBody>
          <a:bodyPr/>
          <a:lstStyle/>
          <a:p>
            <a:r>
              <a:rPr lang="en-US" altLang="zh-CN" sz="4900" dirty="0">
                <a:solidFill>
                  <a:schemeClr val="accent6">
                    <a:lumMod val="40000"/>
                    <a:lumOff val="60000"/>
                  </a:schemeClr>
                </a:solidFill>
              </a:rPr>
              <a:t>Message Authentication without Message Encryption</a:t>
            </a:r>
            <a:endParaRPr lang="zh-CN" altLang="en-US" sz="4900" dirty="0">
              <a:solidFill>
                <a:schemeClr val="accent6">
                  <a:lumMod val="40000"/>
                  <a:lumOff val="60000"/>
                </a:schemeClr>
              </a:solidFill>
            </a:endParaRPr>
          </a:p>
        </p:txBody>
      </p:sp>
      <p:sp>
        <p:nvSpPr>
          <p:cNvPr id="3" name="内容占位符 2">
            <a:extLst>
              <a:ext uri="{FF2B5EF4-FFF2-40B4-BE49-F238E27FC236}">
                <a16:creationId xmlns:a16="http://schemas.microsoft.com/office/drawing/2014/main" id="{227D758C-1F91-4C36-B000-D6F4ACEDE7D8}"/>
              </a:ext>
            </a:extLst>
          </p:cNvPr>
          <p:cNvSpPr>
            <a:spLocks noGrp="1"/>
          </p:cNvSpPr>
          <p:nvPr>
            <p:ph idx="1"/>
          </p:nvPr>
        </p:nvSpPr>
        <p:spPr/>
        <p:txBody>
          <a:bodyPr/>
          <a:lstStyle/>
          <a:p>
            <a:r>
              <a:rPr lang="en-US" altLang="zh-CN" dirty="0">
                <a:ea typeface="ＭＳ Ｐゴシック" pitchFamily="-110" charset="-128"/>
                <a:cs typeface="ＭＳ Ｐゴシック" pitchFamily="-110" charset="-128"/>
              </a:rPr>
              <a:t>Message Authentication Code (MAC)</a:t>
            </a:r>
          </a:p>
          <a:p>
            <a:pPr lvl="1"/>
            <a:r>
              <a:rPr lang="en-US" altLang="zh-CN" dirty="0"/>
              <a:t>Computes MAC</a:t>
            </a:r>
            <a:r>
              <a:rPr lang="en-US" altLang="zh-CN" baseline="-25000" dirty="0"/>
              <a:t>M</a:t>
            </a:r>
            <a:r>
              <a:rPr lang="en-US" altLang="zh-CN" dirty="0"/>
              <a:t> = F(K, M) for input data (message M), with fixed-length output (e.g., 16 or 32 bits)</a:t>
            </a:r>
            <a:endParaRPr lang="en-US" altLang="zh-CN" dirty="0">
              <a:solidFill>
                <a:schemeClr val="accent6">
                  <a:lumMod val="20000"/>
                  <a:lumOff val="80000"/>
                </a:schemeClr>
              </a:solidFill>
              <a:effectLst>
                <a:outerShdw blurRad="38100" dist="38100" dir="2700000" algn="tl">
                  <a:srgbClr val="000000">
                    <a:alpha val="43137"/>
                  </a:srgbClr>
                </a:outerShdw>
              </a:effectLst>
            </a:endParaRPr>
          </a:p>
          <a:p>
            <a:r>
              <a:rPr lang="en-US" altLang="zh-CN" dirty="0"/>
              <a:t>One-way hash function </a:t>
            </a:r>
          </a:p>
          <a:p>
            <a:pPr lvl="1"/>
            <a:r>
              <a:rPr lang="en-US" altLang="zh-CN" dirty="0"/>
              <a:t>Also called cryptographic hash function</a:t>
            </a:r>
          </a:p>
          <a:p>
            <a:pPr lvl="1"/>
            <a:r>
              <a:rPr lang="en-US" altLang="zh-CN" dirty="0">
                <a:ea typeface="ＭＳ Ｐゴシック" pitchFamily="-110" charset="-128"/>
                <a:cs typeface="ＭＳ Ｐゴシック" pitchFamily="-110" charset="-128"/>
              </a:rPr>
              <a:t>Computes a hash H(x) for input data x of any size, with fixed-length output (e.g., 128-512 bits)</a:t>
            </a:r>
          </a:p>
          <a:p>
            <a:pPr lvl="1"/>
            <a:r>
              <a:rPr lang="en-US" altLang="zh-CN" dirty="0">
                <a:ea typeface="ＭＳ Ｐゴシック" pitchFamily="-110" charset="-128"/>
                <a:cs typeface="ＭＳ Ｐゴシック" pitchFamily="-110" charset="-128"/>
              </a:rPr>
              <a:t>Well-known </a:t>
            </a:r>
            <a:r>
              <a:rPr lang="en-US" altLang="zh-CN">
                <a:ea typeface="ＭＳ Ｐゴシック" pitchFamily="-110" charset="-128"/>
                <a:cs typeface="ＭＳ Ｐゴシック" pitchFamily="-110" charset="-128"/>
              </a:rPr>
              <a:t>algorithm: SHA</a:t>
            </a:r>
            <a:endParaRPr lang="en-US" altLang="zh-CN" dirty="0">
              <a:ea typeface="ＭＳ Ｐゴシック" pitchFamily="-110" charset="-128"/>
              <a:cs typeface="ＭＳ Ｐゴシック" pitchFamily="-110" charset="-128"/>
            </a:endParaRPr>
          </a:p>
          <a:p>
            <a:pPr lvl="1"/>
            <a:endParaRPr lang="zh-CN" altLang="en-US" dirty="0"/>
          </a:p>
        </p:txBody>
      </p:sp>
      <p:sp>
        <p:nvSpPr>
          <p:cNvPr id="4" name="灯片编号占位符 3">
            <a:extLst>
              <a:ext uri="{FF2B5EF4-FFF2-40B4-BE49-F238E27FC236}">
                <a16:creationId xmlns:a16="http://schemas.microsoft.com/office/drawing/2014/main" id="{3D4AD452-D9F8-40E8-8B26-196EDC2E84A9}"/>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23</a:t>
            </a:fld>
            <a:endParaRPr lang="en-US" dirty="0">
              <a:solidFill>
                <a:prstClr val="white">
                  <a:lumMod val="65000"/>
                  <a:lumOff val="35000"/>
                </a:prstClr>
              </a:solidFill>
            </a:endParaRPr>
          </a:p>
        </p:txBody>
      </p:sp>
    </p:spTree>
    <p:extLst>
      <p:ext uri="{BB962C8B-B14F-4D97-AF65-F5344CB8AC3E}">
        <p14:creationId xmlns:p14="http://schemas.microsoft.com/office/powerpoint/2010/main" val="2690830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3.pdf"/>
          <p:cNvPicPr>
            <a:picLocks noChangeAspect="1"/>
          </p:cNvPicPr>
          <p:nvPr/>
        </p:nvPicPr>
        <p:blipFill rotWithShape="1">
          <a:blip r:embed="rId3">
            <a:extLst>
              <a:ext uri="{28A0092B-C50C-407E-A947-70E740481C1C}">
                <a14:useLocalDpi xmlns:a14="http://schemas.microsoft.com/office/drawing/2010/main" val="0"/>
              </a:ext>
            </a:extLst>
          </a:blip>
          <a:srcRect l="7428" t="4689" r="8070" b="7531"/>
          <a:stretch/>
        </p:blipFill>
        <p:spPr>
          <a:xfrm>
            <a:off x="69861" y="1772816"/>
            <a:ext cx="4664773" cy="3744416"/>
          </a:xfrm>
          <a:prstGeom prst="rect">
            <a:avLst/>
          </a:prstGeom>
          <a:solidFill>
            <a:schemeClr val="tx1"/>
          </a:solidFill>
        </p:spPr>
      </p:pic>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24</a:t>
            </a:fld>
            <a:endParaRPr lang="en-US" dirty="0">
              <a:solidFill>
                <a:prstClr val="white">
                  <a:lumMod val="65000"/>
                  <a:lumOff val="35000"/>
                </a:prstClr>
              </a:solidFill>
            </a:endParaRPr>
          </a:p>
        </p:txBody>
      </p:sp>
      <p:sp>
        <p:nvSpPr>
          <p:cNvPr id="4" name="Rectangle 2">
            <a:extLst>
              <a:ext uri="{FF2B5EF4-FFF2-40B4-BE49-F238E27FC236}">
                <a16:creationId xmlns:a16="http://schemas.microsoft.com/office/drawing/2014/main" id="{7F0EF6D1-716A-47A8-92BC-1779CE0B7F41}"/>
              </a:ext>
            </a:extLst>
          </p:cNvPr>
          <p:cNvSpPr txBox="1">
            <a:spLocks noChangeArrowheads="1"/>
          </p:cNvSpPr>
          <p:nvPr/>
        </p:nvSpPr>
        <p:spPr>
          <a:xfrm>
            <a:off x="0" y="0"/>
            <a:ext cx="9180512" cy="1052736"/>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r>
              <a:rPr lang="en-US" altLang="zh-CN" sz="4900" dirty="0">
                <a:solidFill>
                  <a:schemeClr val="accent6">
                    <a:lumMod val="40000"/>
                    <a:lumOff val="60000"/>
                  </a:schemeClr>
                </a:solidFill>
              </a:rPr>
              <a:t>Message Authentication Code (MAC)</a:t>
            </a:r>
            <a:endParaRPr lang="en-US" sz="4900" dirty="0">
              <a:solidFill>
                <a:schemeClr val="accent6">
                  <a:lumMod val="40000"/>
                  <a:lumOff val="60000"/>
                </a:schemeClr>
              </a:solidFill>
            </a:endParaRPr>
          </a:p>
        </p:txBody>
      </p:sp>
      <p:sp>
        <p:nvSpPr>
          <p:cNvPr id="5" name="Content Placeholder 16">
            <a:extLst>
              <a:ext uri="{FF2B5EF4-FFF2-40B4-BE49-F238E27FC236}">
                <a16:creationId xmlns:a16="http://schemas.microsoft.com/office/drawing/2014/main" id="{BF053D68-8070-479A-8DBA-A2EADBB55A68}"/>
              </a:ext>
            </a:extLst>
          </p:cNvPr>
          <p:cNvSpPr txBox="1">
            <a:spLocks/>
          </p:cNvSpPr>
          <p:nvPr/>
        </p:nvSpPr>
        <p:spPr>
          <a:xfrm>
            <a:off x="4726115" y="1459806"/>
            <a:ext cx="4264058" cy="4896544"/>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fontAlgn="auto">
              <a:spcAft>
                <a:spcPts val="0"/>
              </a:spcAft>
              <a:buSzPct val="70000"/>
              <a:buFont typeface="Wingdings" pitchFamily="33" charset="2"/>
              <a:buChar char=""/>
              <a:defRPr/>
            </a:pPr>
            <a:r>
              <a:rPr lang="en-US" altLang="zh-CN" sz="1800" dirty="0"/>
              <a:t>Sender and receiver share a secret key K. Sender calculates Message Authentication Code (MAC) as a complex function of message and key: MAC</a:t>
            </a:r>
            <a:r>
              <a:rPr lang="en-US" altLang="zh-CN" sz="1800" baseline="-25000" dirty="0"/>
              <a:t>M</a:t>
            </a:r>
            <a:r>
              <a:rPr lang="en-US" altLang="zh-CN" sz="1800" dirty="0"/>
              <a:t> = F(K, M). Receiver recomputes F(K, </a:t>
            </a:r>
            <a:r>
              <a:rPr lang="en-US" altLang="zh-CN" sz="1800" dirty="0" err="1"/>
              <a:t>receivedMsg</a:t>
            </a:r>
            <a:r>
              <a:rPr lang="en-US" altLang="zh-CN" sz="1800" dirty="0"/>
              <a:t>), and compares it with the received MAC</a:t>
            </a:r>
            <a:r>
              <a:rPr lang="en-US" altLang="zh-CN" sz="1800" baseline="-25000" dirty="0"/>
              <a:t>M</a:t>
            </a:r>
            <a:r>
              <a:rPr lang="en-US" altLang="zh-CN" sz="1800" dirty="0"/>
              <a:t>. If they match, then message is authenticated (</a:t>
            </a:r>
            <a:r>
              <a:rPr lang="en-US" altLang="zh-CN" sz="1800" dirty="0" err="1"/>
              <a:t>receivedMsg</a:t>
            </a:r>
            <a:r>
              <a:rPr lang="en-US" altLang="zh-CN" sz="1800" dirty="0"/>
              <a:t>==M, and it is from the alleged sender with secrete key K)</a:t>
            </a:r>
          </a:p>
        </p:txBody>
      </p:sp>
    </p:spTree>
    <p:extLst>
      <p:ext uri="{BB962C8B-B14F-4D97-AF65-F5344CB8AC3E}">
        <p14:creationId xmlns:p14="http://schemas.microsoft.com/office/powerpoint/2010/main" val="1110675375"/>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99C9457-9190-405D-907A-35A38345006F}"/>
              </a:ext>
            </a:extLst>
          </p:cNvPr>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pic>
        <p:nvPicPr>
          <p:cNvPr id="3" name="图片 2">
            <a:extLst>
              <a:ext uri="{FF2B5EF4-FFF2-40B4-BE49-F238E27FC236}">
                <a16:creationId xmlns:a16="http://schemas.microsoft.com/office/drawing/2014/main" id="{229A84F4-64C5-45D1-9F0E-674CE575268A}"/>
              </a:ext>
            </a:extLst>
          </p:cNvPr>
          <p:cNvPicPr>
            <a:picLocks noChangeAspect="1"/>
          </p:cNvPicPr>
          <p:nvPr/>
        </p:nvPicPr>
        <p:blipFill>
          <a:blip r:embed="rId2"/>
          <a:stretch>
            <a:fillRect/>
          </a:stretch>
        </p:blipFill>
        <p:spPr>
          <a:xfrm>
            <a:off x="217316" y="-18052"/>
            <a:ext cx="4831361" cy="6857999"/>
          </a:xfrm>
          <a:prstGeom prst="rect">
            <a:avLst/>
          </a:prstGeom>
        </p:spPr>
      </p:pic>
      <p:sp>
        <p:nvSpPr>
          <p:cNvPr id="7" name="Content Placeholder 16">
            <a:extLst>
              <a:ext uri="{FF2B5EF4-FFF2-40B4-BE49-F238E27FC236}">
                <a16:creationId xmlns:a16="http://schemas.microsoft.com/office/drawing/2014/main" id="{BA3A3148-4CCE-4A22-9166-9E3B703EB8BB}"/>
              </a:ext>
            </a:extLst>
          </p:cNvPr>
          <p:cNvSpPr txBox="1">
            <a:spLocks/>
          </p:cNvSpPr>
          <p:nvPr/>
        </p:nvSpPr>
        <p:spPr>
          <a:xfrm>
            <a:off x="5002629" y="157301"/>
            <a:ext cx="4101205" cy="6507291"/>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fontAlgn="auto">
              <a:spcAft>
                <a:spcPts val="0"/>
              </a:spcAft>
              <a:buSzPct val="70000"/>
              <a:buFont typeface="Wingdings" pitchFamily="33" charset="2"/>
              <a:buChar char=""/>
              <a:defRPr/>
            </a:pPr>
            <a:r>
              <a:rPr lang="en-US" altLang="zh-CN" sz="1600" dirty="0"/>
              <a:t>How can we perform message authentication with one-way hash function, which does not take a secret key as input?</a:t>
            </a:r>
          </a:p>
          <a:p>
            <a:pPr fontAlgn="auto">
              <a:spcAft>
                <a:spcPts val="0"/>
              </a:spcAft>
              <a:buSzPct val="70000"/>
              <a:buFont typeface="Wingdings" pitchFamily="33" charset="2"/>
              <a:buChar char=""/>
              <a:defRPr/>
            </a:pPr>
            <a:r>
              <a:rPr lang="en-US" altLang="zh-CN" sz="1600" dirty="0"/>
              <a:t>Apply hash function H() to generate Message Digest H(M), which is encrypted using either (a) symmetric encryption with shared secret key K, or (b) public-key encryption with sender’s private key </a:t>
            </a:r>
            <a:r>
              <a:rPr lang="en-US" altLang="zh-CN" sz="1600" dirty="0" err="1"/>
              <a:t>PR</a:t>
            </a:r>
            <a:r>
              <a:rPr lang="en-US" altLang="zh-CN" sz="1600" baseline="-25000" dirty="0" err="1"/>
              <a:t>a</a:t>
            </a:r>
            <a:r>
              <a:rPr lang="en-US" altLang="zh-CN" sz="1600" dirty="0"/>
              <a:t>. Receiver recomputes H(</a:t>
            </a:r>
            <a:r>
              <a:rPr lang="en-US" altLang="zh-CN" sz="1600" dirty="0" err="1"/>
              <a:t>receivedMsg</a:t>
            </a:r>
            <a:r>
              <a:rPr lang="en-US" altLang="zh-CN" sz="1600" dirty="0"/>
              <a:t>), and compares it with the received and decrypted H(M). If they match, then message is authenticated (</a:t>
            </a:r>
            <a:r>
              <a:rPr lang="en-US" altLang="zh-CN" sz="1600" dirty="0" err="1"/>
              <a:t>receivedMsg</a:t>
            </a:r>
            <a:r>
              <a:rPr lang="en-US" altLang="zh-CN" sz="1600" dirty="0"/>
              <a:t>==M)</a:t>
            </a:r>
          </a:p>
          <a:p>
            <a:pPr fontAlgn="auto">
              <a:spcAft>
                <a:spcPts val="0"/>
              </a:spcAft>
              <a:buSzPct val="70000"/>
              <a:buFont typeface="Wingdings" pitchFamily="33" charset="2"/>
              <a:buChar char=""/>
              <a:defRPr/>
            </a:pPr>
            <a:r>
              <a:rPr lang="en-US" altLang="zh-CN" sz="1600" dirty="0"/>
              <a:t>(c) Keyed hash: sender and receiver share a secret key K. Apply hash function H() on the concatenation of secret key K and the message to generate Message Digest MD</a:t>
            </a:r>
            <a:r>
              <a:rPr lang="en-US" altLang="zh-CN" sz="1600" baseline="-25000" dirty="0"/>
              <a:t>M</a:t>
            </a:r>
            <a:r>
              <a:rPr lang="en-US" altLang="zh-CN" sz="1600" dirty="0"/>
              <a:t> = H(K </a:t>
            </a:r>
            <a:r>
              <a:rPr lang="en-US" altLang="zh-CN" sz="1600" dirty="0" err="1"/>
              <a:t>ll</a:t>
            </a:r>
            <a:r>
              <a:rPr lang="en-US" altLang="zh-CN" sz="1600" dirty="0"/>
              <a:t> M </a:t>
            </a:r>
            <a:r>
              <a:rPr lang="en-US" altLang="zh-CN" sz="1600" dirty="0" err="1"/>
              <a:t>ll</a:t>
            </a:r>
            <a:r>
              <a:rPr lang="en-US" altLang="zh-CN" sz="1600" dirty="0"/>
              <a:t> K). Receiver recomputes H(K </a:t>
            </a:r>
            <a:r>
              <a:rPr lang="en-US" altLang="zh-CN" sz="1600" dirty="0" err="1"/>
              <a:t>ll</a:t>
            </a:r>
            <a:r>
              <a:rPr lang="en-US" altLang="zh-CN" sz="1600" dirty="0"/>
              <a:t> </a:t>
            </a:r>
            <a:r>
              <a:rPr lang="en-US" altLang="zh-CN" sz="1600" dirty="0" err="1"/>
              <a:t>receivedMsg</a:t>
            </a:r>
            <a:r>
              <a:rPr lang="en-US" altLang="zh-CN" sz="1600" dirty="0"/>
              <a:t> </a:t>
            </a:r>
            <a:r>
              <a:rPr lang="en-US" altLang="zh-CN" sz="1600" dirty="0" err="1"/>
              <a:t>ll</a:t>
            </a:r>
            <a:r>
              <a:rPr lang="en-US" altLang="zh-CN" sz="1600" dirty="0"/>
              <a:t> K) and compares it with received MD</a:t>
            </a:r>
            <a:r>
              <a:rPr lang="en-US" altLang="zh-CN" sz="1600" baseline="-25000" dirty="0"/>
              <a:t>M</a:t>
            </a:r>
            <a:r>
              <a:rPr lang="en-US" altLang="zh-CN" sz="1600" dirty="0"/>
              <a:t>. It</a:t>
            </a:r>
            <a:r>
              <a:rPr lang="en-US" sz="1600" dirty="0"/>
              <a:t> is very efficient since </a:t>
            </a:r>
            <a:r>
              <a:rPr lang="en-US" sz="1600" dirty="0">
                <a:ea typeface="ＭＳ Ｐゴシック" pitchFamily="-110" charset="-128"/>
              </a:rPr>
              <a:t>n</a:t>
            </a:r>
            <a:r>
              <a:rPr lang="en-US" altLang="zh-CN" sz="1600" dirty="0">
                <a:ea typeface="ＭＳ Ｐゴシック" pitchFamily="-110" charset="-128"/>
                <a:cs typeface="ＭＳ Ｐゴシック" pitchFamily="-110" charset="-128"/>
              </a:rPr>
              <a:t>o encryption operation is used</a:t>
            </a:r>
            <a:endParaRPr lang="en-US" sz="1600" dirty="0"/>
          </a:p>
        </p:txBody>
      </p:sp>
    </p:spTree>
    <p:extLst>
      <p:ext uri="{BB962C8B-B14F-4D97-AF65-F5344CB8AC3E}">
        <p14:creationId xmlns:p14="http://schemas.microsoft.com/office/powerpoint/2010/main" val="3002062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sp>
        <p:nvSpPr>
          <p:cNvPr id="6" name="TextBox 14"/>
          <p:cNvSpPr txBox="1"/>
          <p:nvPr/>
        </p:nvSpPr>
        <p:spPr>
          <a:xfrm>
            <a:off x="-181746" y="1600200"/>
            <a:ext cx="9006011" cy="4013343"/>
          </a:xfrm>
          <a:prstGeom prst="rect">
            <a:avLst/>
          </a:prstGeom>
          <a:noFill/>
        </p:spPr>
        <p:txBody>
          <a:bodyPr wrap="square">
            <a:prstTxWarp prst="textNoShape">
              <a:avLst/>
            </a:prstTxWarp>
            <a:spAutoFit/>
          </a:bodyPr>
          <a:lstStyle/>
          <a:p>
            <a:pPr marL="685800" lvl="1" indent="-336550">
              <a:lnSpc>
                <a:spcPct val="70000"/>
              </a:lnSpc>
              <a:spcBef>
                <a:spcPts val="600"/>
              </a:spcBef>
              <a:buClr>
                <a:schemeClr val="accent2"/>
              </a:buClr>
              <a:buSzPct val="90000"/>
              <a:buFont typeface="Wingdings" pitchFamily="33" charset="2"/>
              <a:buChar char=""/>
              <a:defRPr/>
            </a:pPr>
            <a:r>
              <a:rPr lang="en-US" altLang="zh-CN" sz="2400" dirty="0">
                <a:latin typeface="+mj-lt"/>
                <a:ea typeface="ＭＳ Ｐゴシック" pitchFamily="-110" charset="-128"/>
                <a:cs typeface="ＭＳ Ｐゴシック" pitchFamily="-110" charset="-128"/>
              </a:rPr>
              <a:t>Easy to compute H(x) given x</a:t>
            </a:r>
          </a:p>
          <a:p>
            <a:pPr marL="685800" lvl="1" indent="-336550">
              <a:lnSpc>
                <a:spcPct val="70000"/>
              </a:lnSpc>
              <a:spcBef>
                <a:spcPts val="600"/>
              </a:spcBef>
              <a:buClr>
                <a:schemeClr val="accent2"/>
              </a:buClr>
              <a:buSzPct val="90000"/>
              <a:buFont typeface="Wingdings" pitchFamily="33" charset="2"/>
              <a:buChar char=""/>
              <a:defRPr/>
            </a:pPr>
            <a:r>
              <a:rPr lang="en-US" altLang="zh-CN" sz="2400" dirty="0">
                <a:latin typeface="+mj-lt"/>
              </a:rPr>
              <a:t>One-way function: computationally infeasible to find x given H(x)</a:t>
            </a:r>
            <a:endParaRPr lang="en-US" altLang="zh-CN" sz="2400" dirty="0">
              <a:latin typeface="+mj-lt"/>
              <a:ea typeface="ＭＳ Ｐゴシック" pitchFamily="-110" charset="-128"/>
              <a:cs typeface="ＭＳ Ｐゴシック" pitchFamily="-110" charset="-128"/>
            </a:endParaRPr>
          </a:p>
          <a:p>
            <a:pPr marL="685800" lvl="1" indent="-336550">
              <a:lnSpc>
                <a:spcPct val="70000"/>
              </a:lnSpc>
              <a:spcBef>
                <a:spcPts val="600"/>
              </a:spcBef>
              <a:buClr>
                <a:schemeClr val="accent2"/>
              </a:buClr>
              <a:buSzPct val="90000"/>
              <a:buFont typeface="Wingdings" pitchFamily="33" charset="2"/>
              <a:buChar char=""/>
              <a:defRPr/>
            </a:pPr>
            <a:r>
              <a:rPr lang="en-US" altLang="zh-CN" sz="2400" dirty="0">
                <a:latin typeface="+mj-lt"/>
              </a:rPr>
              <a:t>Weak collision resistance: given x, computationally infeasible to find y ≠ x such that H(y) = H(x)</a:t>
            </a:r>
          </a:p>
          <a:p>
            <a:pPr marL="1143000" lvl="2" indent="-336550">
              <a:lnSpc>
                <a:spcPct val="70000"/>
              </a:lnSpc>
              <a:spcBef>
                <a:spcPts val="600"/>
              </a:spcBef>
              <a:buClr>
                <a:schemeClr val="accent2"/>
              </a:buClr>
              <a:buSzPct val="90000"/>
              <a:buFont typeface="Wingdings" pitchFamily="33" charset="2"/>
              <a:buChar char=""/>
              <a:defRPr/>
            </a:pPr>
            <a:r>
              <a:rPr lang="en-US" altLang="zh-CN" sz="2000" dirty="0">
                <a:latin typeface="+mj-lt"/>
              </a:rPr>
              <a:t>Otherwise, attacker can substitute a fake message y for a given authentic message x </a:t>
            </a:r>
          </a:p>
          <a:p>
            <a:pPr marL="685800" lvl="1" indent="-336550">
              <a:lnSpc>
                <a:spcPct val="70000"/>
              </a:lnSpc>
              <a:spcBef>
                <a:spcPts val="600"/>
              </a:spcBef>
              <a:buClr>
                <a:schemeClr val="accent2"/>
              </a:buClr>
              <a:buSzPct val="90000"/>
              <a:buFont typeface="Wingdings" pitchFamily="33" charset="2"/>
              <a:buChar char=""/>
              <a:defRPr/>
            </a:pPr>
            <a:r>
              <a:rPr lang="en-US" altLang="zh-CN" sz="2400" dirty="0">
                <a:latin typeface="+mj-lt"/>
              </a:rPr>
              <a:t>Strong collision resistance: computationally infeasible to find any pair (</a:t>
            </a:r>
            <a:r>
              <a:rPr lang="en-US" altLang="zh-CN" sz="2400" dirty="0" err="1">
                <a:latin typeface="+mj-lt"/>
              </a:rPr>
              <a:t>x,y</a:t>
            </a:r>
            <a:r>
              <a:rPr lang="en-US" altLang="zh-CN" sz="2400" dirty="0">
                <a:latin typeface="+mj-lt"/>
              </a:rPr>
              <a:t>), x ≠ y, such that H(x) = H(y)</a:t>
            </a:r>
          </a:p>
          <a:p>
            <a:pPr marL="1143000" lvl="2" indent="-336550">
              <a:lnSpc>
                <a:spcPct val="70000"/>
              </a:lnSpc>
              <a:spcBef>
                <a:spcPts val="600"/>
              </a:spcBef>
              <a:buClr>
                <a:schemeClr val="accent2"/>
              </a:buClr>
              <a:buSzPct val="90000"/>
              <a:buFont typeface="Wingdings" pitchFamily="33" charset="2"/>
              <a:buChar char=""/>
              <a:defRPr/>
            </a:pPr>
            <a:r>
              <a:rPr lang="en-US" altLang="zh-CN" sz="2000" dirty="0">
                <a:latin typeface="+mj-lt"/>
              </a:rPr>
              <a:t>Otherwise, attacker Bob can generate two messages x and y with same H(x)=H(y). Msg x is an IOU (</a:t>
            </a:r>
            <a:r>
              <a:rPr lang="zh-CN" altLang="en-US" sz="2000" dirty="0">
                <a:latin typeface="+mj-lt"/>
              </a:rPr>
              <a:t>欠条</a:t>
            </a:r>
            <a:r>
              <a:rPr lang="en-US" altLang="zh-CN" sz="2000" dirty="0">
                <a:latin typeface="+mj-lt"/>
              </a:rPr>
              <a:t>) for $10, and Msg y is an IOU for $100. Bob sends x to Alice, who computes H(x) and encrypts it with her private key as signature of message x. Bob can use Msg y in conjunction with H(x) as proof that Alice owes him $100 instead of $10. </a:t>
            </a:r>
            <a:endParaRPr lang="en-US" altLang="zh-CN" sz="2000" baseline="-25000" dirty="0">
              <a:latin typeface="+mj-lt"/>
              <a:ea typeface="ＭＳ Ｐゴシック" pitchFamily="-110" charset="-128"/>
              <a:cs typeface="ＭＳ Ｐゴシック" pitchFamily="-110" charset="-128"/>
            </a:endParaRPr>
          </a:p>
        </p:txBody>
      </p:sp>
      <p:sp>
        <p:nvSpPr>
          <p:cNvPr id="7" name="Rectangle 2"/>
          <p:cNvSpPr txBox="1">
            <a:spLocks noChangeArrowheads="1"/>
          </p:cNvSpPr>
          <p:nvPr/>
        </p:nvSpPr>
        <p:spPr>
          <a:xfrm>
            <a:off x="0" y="0"/>
            <a:ext cx="9180512"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r>
              <a:rPr lang="en-US" altLang="zh-CN" sz="4900" dirty="0">
                <a:solidFill>
                  <a:schemeClr val="accent6">
                    <a:lumMod val="40000"/>
                    <a:lumOff val="60000"/>
                  </a:schemeClr>
                </a:solidFill>
              </a:rPr>
              <a:t>One-way Hash Function Requirements</a:t>
            </a:r>
            <a:endParaRPr lang="en-US" sz="4900" dirty="0">
              <a:solidFill>
                <a:schemeClr val="accent6">
                  <a:lumMod val="40000"/>
                  <a:lumOff val="60000"/>
                </a:schemeClr>
              </a:solidFill>
            </a:endParaRPr>
          </a:p>
        </p:txBody>
      </p:sp>
    </p:spTree>
    <p:extLst>
      <p:ext uri="{BB962C8B-B14F-4D97-AF65-F5344CB8AC3E}">
        <p14:creationId xmlns:p14="http://schemas.microsoft.com/office/powerpoint/2010/main" val="3546051799"/>
      </p:ext>
    </p:extLst>
  </p:cSld>
  <p:clrMapOvr>
    <a:masterClrMapping/>
  </p:clrMapOvr>
  <p:transition spd="slow">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7DAFED7-F4C3-4FF9-9840-F33BAF0F2957}"/>
              </a:ext>
            </a:extLst>
          </p:cNvPr>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sp>
        <p:nvSpPr>
          <p:cNvPr id="3" name="TextBox 14">
            <a:extLst>
              <a:ext uri="{FF2B5EF4-FFF2-40B4-BE49-F238E27FC236}">
                <a16:creationId xmlns:a16="http://schemas.microsoft.com/office/drawing/2014/main" id="{B2C97FCF-D42D-4C07-B946-82DFD380E480}"/>
              </a:ext>
            </a:extLst>
          </p:cNvPr>
          <p:cNvSpPr txBox="1"/>
          <p:nvPr/>
        </p:nvSpPr>
        <p:spPr>
          <a:xfrm>
            <a:off x="-164302" y="1457132"/>
            <a:ext cx="9006011" cy="2912144"/>
          </a:xfrm>
          <a:prstGeom prst="rect">
            <a:avLst/>
          </a:prstGeom>
          <a:noFill/>
        </p:spPr>
        <p:txBody>
          <a:bodyPr wrap="square">
            <a:prstTxWarp prst="textNoShape">
              <a:avLst/>
            </a:prstTxWarp>
            <a:spAutoFit/>
          </a:bodyPr>
          <a:lstStyle/>
          <a:p>
            <a:pPr marL="685800" lvl="1" indent="-336550">
              <a:lnSpc>
                <a:spcPct val="70000"/>
              </a:lnSpc>
              <a:spcBef>
                <a:spcPts val="600"/>
              </a:spcBef>
              <a:buClr>
                <a:schemeClr val="accent2"/>
              </a:buClr>
              <a:buSzPct val="90000"/>
              <a:buFont typeface="Wingdings" pitchFamily="33" charset="2"/>
              <a:buChar char=""/>
              <a:defRPr/>
            </a:pPr>
            <a:endParaRPr lang="en-US" altLang="zh-CN" sz="2400" dirty="0">
              <a:latin typeface="+mj-lt"/>
              <a:ea typeface="ＭＳ Ｐゴシック" pitchFamily="-110" charset="-128"/>
              <a:cs typeface="ＭＳ Ｐゴシック" pitchFamily="-110" charset="-128"/>
            </a:endParaRPr>
          </a:p>
          <a:p>
            <a:pPr marL="685800" lvl="1" indent="-336550">
              <a:lnSpc>
                <a:spcPct val="70000"/>
              </a:lnSpc>
              <a:spcBef>
                <a:spcPts val="600"/>
              </a:spcBef>
              <a:buClr>
                <a:schemeClr val="accent2"/>
              </a:buClr>
              <a:buSzPct val="90000"/>
              <a:buFont typeface="Wingdings" pitchFamily="33" charset="2"/>
              <a:buChar char=""/>
              <a:defRPr/>
            </a:pPr>
            <a:r>
              <a:rPr lang="en-US" altLang="zh-CN" sz="2400" dirty="0">
                <a:latin typeface="+mj-lt"/>
                <a:ea typeface="ＭＳ Ｐゴシック" pitchFamily="-110" charset="-128"/>
                <a:cs typeface="ＭＳ Ｐゴシック" pitchFamily="-110" charset="-128"/>
              </a:rPr>
              <a:t>UNIX password checking: password hash values are stored in the file /</a:t>
            </a:r>
            <a:r>
              <a:rPr lang="en-US" altLang="zh-CN" sz="2400" dirty="0" err="1">
                <a:latin typeface="+mj-lt"/>
                <a:ea typeface="ＭＳ Ｐゴシック" pitchFamily="-110" charset="-128"/>
                <a:cs typeface="ＭＳ Ｐゴシック" pitchFamily="-110" charset="-128"/>
              </a:rPr>
              <a:t>etc</a:t>
            </a:r>
            <a:r>
              <a:rPr lang="en-US" altLang="zh-CN" sz="2400" dirty="0">
                <a:latin typeface="+mj-lt"/>
                <a:ea typeface="ＭＳ Ｐゴシック" pitchFamily="-110" charset="-128"/>
                <a:cs typeface="ＭＳ Ｐゴシック" pitchFamily="-110" charset="-128"/>
              </a:rPr>
              <a:t>/passwd. When user tries to log in,  system computes hash of user-entered password and compares with stored password hash (discussed in CH03) </a:t>
            </a:r>
          </a:p>
          <a:p>
            <a:pPr marL="685800" lvl="1" indent="-336550">
              <a:lnSpc>
                <a:spcPct val="70000"/>
              </a:lnSpc>
              <a:spcBef>
                <a:spcPts val="600"/>
              </a:spcBef>
              <a:buClr>
                <a:schemeClr val="accent2"/>
              </a:buClr>
              <a:buSzPct val="90000"/>
              <a:buFont typeface="Wingdings" pitchFamily="33" charset="2"/>
              <a:buChar char=""/>
              <a:defRPr/>
            </a:pPr>
            <a:r>
              <a:rPr lang="en-US" altLang="zh-CN" sz="2400" dirty="0">
                <a:latin typeface="+mj-lt"/>
                <a:ea typeface="ＭＳ Ｐゴシック" pitchFamily="-110" charset="-128"/>
                <a:cs typeface="ＭＳ Ｐゴシック" pitchFamily="-110" charset="-128"/>
              </a:rPr>
              <a:t>Intrusion detection: Has values H(F) for each file are stored in a secure location to detect any alteration of file contents</a:t>
            </a:r>
          </a:p>
          <a:p>
            <a:pPr marL="685800" lvl="1" indent="-336550">
              <a:lnSpc>
                <a:spcPct val="70000"/>
              </a:lnSpc>
              <a:spcBef>
                <a:spcPts val="600"/>
              </a:spcBef>
              <a:buClr>
                <a:schemeClr val="accent2"/>
              </a:buClr>
              <a:buSzPct val="90000"/>
              <a:buFont typeface="Wingdings" pitchFamily="33" charset="2"/>
              <a:buChar char=""/>
              <a:defRPr/>
            </a:pPr>
            <a:endParaRPr lang="en-US" altLang="zh-CN" sz="2400" dirty="0">
              <a:latin typeface="+mj-lt"/>
              <a:ea typeface="ＭＳ Ｐゴシック" pitchFamily="-110" charset="-128"/>
              <a:cs typeface="ＭＳ Ｐゴシック" pitchFamily="-110" charset="-128"/>
            </a:endParaRPr>
          </a:p>
        </p:txBody>
      </p:sp>
      <p:sp>
        <p:nvSpPr>
          <p:cNvPr id="4" name="Rectangle 2">
            <a:extLst>
              <a:ext uri="{FF2B5EF4-FFF2-40B4-BE49-F238E27FC236}">
                <a16:creationId xmlns:a16="http://schemas.microsoft.com/office/drawing/2014/main" id="{A2EFBAD3-7626-4420-8020-5DAE2F72FD45}"/>
              </a:ext>
            </a:extLst>
          </p:cNvPr>
          <p:cNvSpPr txBox="1">
            <a:spLocks noChangeArrowheads="1"/>
          </p:cNvSpPr>
          <p:nvPr/>
        </p:nvSpPr>
        <p:spPr>
          <a:xfrm>
            <a:off x="0" y="0"/>
            <a:ext cx="9180512"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r>
              <a:rPr lang="en-US" altLang="zh-CN" sz="4900" dirty="0">
                <a:solidFill>
                  <a:schemeClr val="accent6">
                    <a:lumMod val="40000"/>
                    <a:lumOff val="60000"/>
                  </a:schemeClr>
                </a:solidFill>
              </a:rPr>
              <a:t>Additional Hash Function Applications</a:t>
            </a:r>
            <a:endParaRPr lang="en-US" sz="4900" dirty="0">
              <a:solidFill>
                <a:schemeClr val="accent6">
                  <a:lumMod val="40000"/>
                  <a:lumOff val="60000"/>
                </a:schemeClr>
              </a:solidFill>
            </a:endParaRPr>
          </a:p>
        </p:txBody>
      </p:sp>
    </p:spTree>
    <p:extLst>
      <p:ext uri="{BB962C8B-B14F-4D97-AF65-F5344CB8AC3E}">
        <p14:creationId xmlns:p14="http://schemas.microsoft.com/office/powerpoint/2010/main" val="2445933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457200" y="457200"/>
            <a:ext cx="3602038" cy="1550988"/>
          </a:xfrm>
        </p:spPr>
        <p:txBody>
          <a:bodyPr>
            <a:noAutofit/>
          </a:bodyPr>
          <a:lstStyle/>
          <a:p>
            <a:pPr fontAlgn="auto">
              <a:spcAft>
                <a:spcPts val="0"/>
              </a:spcAft>
              <a:defRPr/>
            </a:pPr>
            <a:r>
              <a:rPr lang="en-US" sz="5400" dirty="0">
                <a:solidFill>
                  <a:schemeClr val="accent2">
                    <a:lumMod val="40000"/>
                    <a:lumOff val="60000"/>
                  </a:schemeClr>
                </a:solidFill>
                <a:ea typeface="+mj-ea"/>
                <a:cs typeface="+mj-cs"/>
              </a:rPr>
              <a:t>Random Numbers</a:t>
            </a:r>
          </a:p>
        </p:txBody>
      </p:sp>
      <p:sp>
        <p:nvSpPr>
          <p:cNvPr id="249859" name="Rectangle 3"/>
          <p:cNvSpPr>
            <a:spLocks noGrp="1" noChangeArrowheads="1"/>
          </p:cNvSpPr>
          <p:nvPr>
            <p:ph idx="1"/>
          </p:nvPr>
        </p:nvSpPr>
        <p:spPr>
          <a:xfrm>
            <a:off x="4211960" y="188640"/>
            <a:ext cx="4824536" cy="7029400"/>
          </a:xfrm>
        </p:spPr>
        <p:txBody>
          <a:bodyPr>
            <a:normAutofit fontScale="70000" lnSpcReduction="20000"/>
          </a:bodyPr>
          <a:lstStyle/>
          <a:p>
            <a:pPr marL="0" indent="0" fontAlgn="auto">
              <a:lnSpc>
                <a:spcPct val="130000"/>
              </a:lnSpc>
              <a:spcAft>
                <a:spcPts val="1200"/>
              </a:spcAft>
              <a:buClr>
                <a:srgbClr val="FFCC33"/>
              </a:buClr>
              <a:buNone/>
              <a:defRPr/>
            </a:pPr>
            <a:endParaRPr lang="en-US" sz="3097" dirty="0"/>
          </a:p>
          <a:p>
            <a:pPr lvl="1" eaLnBrk="1" fontAlgn="auto" hangingPunct="1">
              <a:lnSpc>
                <a:spcPct val="130000"/>
              </a:lnSpc>
              <a:spcAft>
                <a:spcPts val="1200"/>
              </a:spcAft>
              <a:buClr>
                <a:srgbClr val="FFCC33"/>
              </a:buClr>
              <a:buSzPct val="70000"/>
              <a:buFont typeface="Wingdings" pitchFamily="2" charset="2"/>
              <a:buChar char=""/>
              <a:defRPr/>
            </a:pPr>
            <a:r>
              <a:rPr lang="en-US" sz="3429" dirty="0"/>
              <a:t>K</a:t>
            </a:r>
            <a:r>
              <a:rPr lang="en-US" sz="3429" dirty="0">
                <a:ea typeface="+mn-ea"/>
              </a:rPr>
              <a:t>eys for public-key algorithms</a:t>
            </a:r>
          </a:p>
          <a:p>
            <a:pPr lvl="1" eaLnBrk="1" fontAlgn="auto" hangingPunct="1">
              <a:lnSpc>
                <a:spcPct val="130000"/>
              </a:lnSpc>
              <a:spcAft>
                <a:spcPts val="1200"/>
              </a:spcAft>
              <a:buClr>
                <a:srgbClr val="FFCC33"/>
              </a:buClr>
              <a:buSzPct val="70000"/>
              <a:buFont typeface="Wingdings" pitchFamily="2" charset="2"/>
              <a:buChar char=""/>
              <a:defRPr/>
            </a:pPr>
            <a:r>
              <a:rPr lang="en-US" sz="3429" dirty="0"/>
              <a:t>S</a:t>
            </a:r>
            <a:r>
              <a:rPr lang="en-US" sz="3429" dirty="0">
                <a:ea typeface="+mn-ea"/>
              </a:rPr>
              <a:t>tream key for symmetric stream cipher</a:t>
            </a:r>
          </a:p>
          <a:p>
            <a:pPr lvl="1" eaLnBrk="1" fontAlgn="auto" hangingPunct="1">
              <a:lnSpc>
                <a:spcPct val="130000"/>
              </a:lnSpc>
              <a:spcAft>
                <a:spcPts val="1200"/>
              </a:spcAft>
              <a:buClr>
                <a:srgbClr val="FFCC33"/>
              </a:buClr>
              <a:buSzPct val="70000"/>
              <a:buFont typeface="Wingdings" pitchFamily="2" charset="2"/>
              <a:buChar char=""/>
              <a:defRPr/>
            </a:pPr>
            <a:r>
              <a:rPr lang="en-US" sz="3429" dirty="0"/>
              <a:t>S</a:t>
            </a:r>
            <a:r>
              <a:rPr lang="en-US" sz="3429" dirty="0">
                <a:ea typeface="+mn-ea"/>
              </a:rPr>
              <a:t>ymmetric key for use as a temporary session key or in creating a digital envelope</a:t>
            </a:r>
          </a:p>
          <a:p>
            <a:pPr lvl="1" eaLnBrk="1" fontAlgn="auto" hangingPunct="1">
              <a:lnSpc>
                <a:spcPct val="130000"/>
              </a:lnSpc>
              <a:spcAft>
                <a:spcPts val="1200"/>
              </a:spcAft>
              <a:buClr>
                <a:srgbClr val="FFCC33"/>
              </a:buClr>
              <a:buSzPct val="70000"/>
              <a:buFont typeface="Wingdings" pitchFamily="2" charset="2"/>
              <a:buChar char=""/>
              <a:defRPr/>
            </a:pPr>
            <a:r>
              <a:rPr lang="en-US" sz="3429" dirty="0"/>
              <a:t>H</a:t>
            </a:r>
            <a:r>
              <a:rPr lang="en-US" sz="3429" dirty="0">
                <a:ea typeface="+mn-ea"/>
              </a:rPr>
              <a:t>andshaking to prevent replay attacks</a:t>
            </a:r>
          </a:p>
          <a:p>
            <a:pPr lvl="1" eaLnBrk="1" fontAlgn="auto" hangingPunct="1">
              <a:lnSpc>
                <a:spcPct val="130000"/>
              </a:lnSpc>
              <a:spcAft>
                <a:spcPts val="1200"/>
              </a:spcAft>
              <a:buClr>
                <a:srgbClr val="FFCC33"/>
              </a:buClr>
              <a:buSzPct val="70000"/>
              <a:buFont typeface="Wingdings" pitchFamily="2" charset="2"/>
              <a:buChar char=""/>
              <a:defRPr/>
            </a:pPr>
            <a:r>
              <a:rPr lang="en-US" sz="3429" dirty="0">
                <a:ea typeface="+mn-ea"/>
              </a:rPr>
              <a:t> Session key</a:t>
            </a:r>
          </a:p>
        </p:txBody>
      </p:sp>
      <p:sp>
        <p:nvSpPr>
          <p:cNvPr id="6" name="TextBox 5"/>
          <p:cNvSpPr txBox="1"/>
          <p:nvPr/>
        </p:nvSpPr>
        <p:spPr>
          <a:xfrm>
            <a:off x="228600" y="4724400"/>
            <a:ext cx="4267200" cy="1200150"/>
          </a:xfrm>
          <a:prstGeom prst="rect">
            <a:avLst/>
          </a:prstGeom>
          <a:noFill/>
        </p:spPr>
        <p:txBody>
          <a:bodyPr>
            <a:prstTxWarp prst="textNoShape">
              <a:avLst/>
            </a:prstTxWarp>
            <a:spAutoFit/>
          </a:bodyPr>
          <a:lstStyle/>
          <a:p>
            <a:pPr algn="ctr">
              <a:defRPr/>
            </a:pPr>
            <a:r>
              <a:rPr lang="en-US" sz="3600" b="1" dirty="0">
                <a:effectLst>
                  <a:outerShdw blurRad="38100" dist="38100" dir="2700000" algn="tl">
                    <a:srgbClr val="0064E2"/>
                  </a:outerShdw>
                </a:effectLst>
                <a:latin typeface="+mj-lt"/>
              </a:rPr>
              <a:t>Uses include generation of:</a:t>
            </a:r>
          </a:p>
        </p:txBody>
      </p:sp>
      <p:pic>
        <p:nvPicPr>
          <p:cNvPr id="74757" name="Picture 4"/>
          <p:cNvPicPr>
            <a:picLocks noChangeAspect="1"/>
          </p:cNvPicPr>
          <p:nvPr/>
        </p:nvPicPr>
        <p:blipFill>
          <a:blip r:embed="rId3"/>
          <a:srcRect/>
          <a:stretch>
            <a:fillRect/>
          </a:stretch>
        </p:blipFill>
        <p:spPr bwMode="auto">
          <a:xfrm>
            <a:off x="1143000" y="1981200"/>
            <a:ext cx="1905000" cy="2628900"/>
          </a:xfrm>
          <a:prstGeom prst="rect">
            <a:avLst/>
          </a:prstGeom>
          <a:noFill/>
          <a:ln w="9525">
            <a:noFill/>
            <a:miter lim="800000"/>
            <a:headEnd/>
            <a:tailEnd/>
          </a:ln>
        </p:spPr>
      </p:pic>
      <p:sp>
        <p:nvSpPr>
          <p:cNvPr id="2" name="灯片编号占位符 1"/>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28</a:t>
            </a:fld>
            <a:endParaRPr lang="en-US" dirty="0">
              <a:solidFill>
                <a:prstClr val="white">
                  <a:lumMod val="65000"/>
                  <a:lumOff val="35000"/>
                </a:prstClr>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pPr eaLnBrk="1" hangingPunct="1">
              <a:defRPr/>
            </a:pPr>
            <a:r>
              <a:rPr lang="en-US" dirty="0">
                <a:solidFill>
                  <a:srgbClr val="FFAC1B"/>
                </a:solidFill>
              </a:rPr>
              <a:t>Random Number Requirements</a:t>
            </a:r>
          </a:p>
        </p:txBody>
      </p:sp>
      <p:sp>
        <p:nvSpPr>
          <p:cNvPr id="16" name="Text Placeholder 15"/>
          <p:cNvSpPr>
            <a:spLocks noGrp="1"/>
          </p:cNvSpPr>
          <p:nvPr>
            <p:ph type="body" idx="1"/>
          </p:nvPr>
        </p:nvSpPr>
        <p:spPr/>
        <p:txBody>
          <a:bodyPr/>
          <a:lstStyle/>
          <a:p>
            <a:pPr eaLnBrk="1" hangingPunct="1">
              <a:buFont typeface="Wingdings" pitchFamily="33" charset="2"/>
              <a:buNone/>
              <a:defRPr/>
            </a:pPr>
            <a:r>
              <a:rPr lang="en-US" dirty="0"/>
              <a:t>Randomness</a:t>
            </a:r>
          </a:p>
        </p:txBody>
      </p:sp>
      <p:sp>
        <p:nvSpPr>
          <p:cNvPr id="18" name="Text Placeholder 17"/>
          <p:cNvSpPr>
            <a:spLocks noGrp="1"/>
          </p:cNvSpPr>
          <p:nvPr>
            <p:ph type="body" sz="quarter" idx="3"/>
          </p:nvPr>
        </p:nvSpPr>
        <p:spPr/>
        <p:txBody>
          <a:bodyPr/>
          <a:lstStyle/>
          <a:p>
            <a:pPr eaLnBrk="1" hangingPunct="1">
              <a:buFont typeface="Wingdings" pitchFamily="33" charset="2"/>
              <a:buNone/>
              <a:defRPr/>
            </a:pPr>
            <a:r>
              <a:rPr lang="en-US" dirty="0"/>
              <a:t>Unpredictability</a:t>
            </a:r>
          </a:p>
        </p:txBody>
      </p:sp>
      <p:sp>
        <p:nvSpPr>
          <p:cNvPr id="17" name="Content Placeholder 16"/>
          <p:cNvSpPr>
            <a:spLocks noGrp="1"/>
          </p:cNvSpPr>
          <p:nvPr>
            <p:ph sz="quarter" idx="13"/>
          </p:nvPr>
        </p:nvSpPr>
        <p:spPr/>
        <p:txBody>
          <a:bodyPr/>
          <a:lstStyle/>
          <a:p>
            <a:pPr eaLnBrk="1" hangingPunct="1">
              <a:buSzPct val="70000"/>
              <a:buFont typeface="Wingdings" pitchFamily="33" charset="2"/>
              <a:buChar char=""/>
              <a:defRPr/>
            </a:pPr>
            <a:r>
              <a:rPr lang="en-US" dirty="0"/>
              <a:t>Criteria:</a:t>
            </a:r>
          </a:p>
          <a:p>
            <a:pPr lvl="1" eaLnBrk="1" hangingPunct="1">
              <a:buClr>
                <a:srgbClr val="FFAC1B"/>
              </a:buClr>
              <a:buSzPct val="70000"/>
              <a:buFont typeface="Wingdings" pitchFamily="33" charset="2"/>
              <a:buChar char=""/>
              <a:defRPr/>
            </a:pPr>
            <a:r>
              <a:rPr lang="en-US" dirty="0"/>
              <a:t>Uniform distribution</a:t>
            </a:r>
          </a:p>
          <a:p>
            <a:pPr lvl="2" eaLnBrk="1" hangingPunct="1">
              <a:buSzPct val="70000"/>
              <a:buFont typeface="Wingdings" pitchFamily="33" charset="2"/>
              <a:buChar char=""/>
              <a:defRPr/>
            </a:pPr>
            <a:r>
              <a:rPr lang="en-US" dirty="0"/>
              <a:t>Frequency of occurrence of each of the numbers should be approximately the same</a:t>
            </a:r>
          </a:p>
          <a:p>
            <a:pPr lvl="1">
              <a:buClr>
                <a:srgbClr val="FFAC1B"/>
              </a:buClr>
              <a:buSzPct val="70000"/>
              <a:buFont typeface="Wingdings" pitchFamily="33" charset="2"/>
              <a:buChar char=""/>
              <a:defRPr/>
            </a:pPr>
            <a:r>
              <a:rPr lang="en-US" dirty="0"/>
              <a:t>Independence</a:t>
            </a:r>
          </a:p>
          <a:p>
            <a:pPr lvl="2" eaLnBrk="1" hangingPunct="1">
              <a:buSzPct val="70000"/>
              <a:buFont typeface="Wingdings" pitchFamily="33" charset="2"/>
              <a:buChar char=""/>
              <a:defRPr/>
            </a:pPr>
            <a:r>
              <a:rPr lang="en-US" dirty="0"/>
              <a:t>No one value in the sequence can be inferred from the others</a:t>
            </a:r>
          </a:p>
        </p:txBody>
      </p:sp>
      <p:sp>
        <p:nvSpPr>
          <p:cNvPr id="19" name="Content Placeholder 18"/>
          <p:cNvSpPr>
            <a:spLocks noGrp="1"/>
          </p:cNvSpPr>
          <p:nvPr>
            <p:ph sz="quarter" idx="14"/>
          </p:nvPr>
        </p:nvSpPr>
        <p:spPr>
          <a:xfrm>
            <a:off x="4876800" y="2590800"/>
            <a:ext cx="3932238" cy="3522663"/>
          </a:xfrm>
        </p:spPr>
        <p:txBody>
          <a:bodyPr>
            <a:normAutofit fontScale="92500"/>
          </a:bodyPr>
          <a:lstStyle/>
          <a:p>
            <a:pPr eaLnBrk="1" hangingPunct="1">
              <a:spcAft>
                <a:spcPts val="1800"/>
              </a:spcAft>
              <a:buSzPct val="70000"/>
              <a:buFont typeface="Wingdings" pitchFamily="33" charset="2"/>
              <a:buChar char=""/>
              <a:defRPr/>
            </a:pPr>
            <a:r>
              <a:rPr lang="en-US" dirty="0"/>
              <a:t>Each number is statistically independent of other numbers in the sequence</a:t>
            </a:r>
          </a:p>
          <a:p>
            <a:pPr eaLnBrk="1" hangingPunct="1">
              <a:spcAft>
                <a:spcPts val="1800"/>
              </a:spcAft>
              <a:buSzPct val="70000"/>
              <a:buFont typeface="Wingdings" pitchFamily="33" charset="2"/>
              <a:buChar char=""/>
              <a:defRPr/>
            </a:pPr>
            <a:r>
              <a:rPr lang="en-US" dirty="0"/>
              <a:t>Opponent should not be able to predict future elements of the sequence on the basis of earlier elements</a:t>
            </a:r>
          </a:p>
        </p:txBody>
      </p:sp>
      <p:pic>
        <p:nvPicPr>
          <p:cNvPr id="76807" name="Picture 19"/>
          <p:cNvPicPr>
            <a:picLocks noChangeAspect="1"/>
          </p:cNvPicPr>
          <p:nvPr/>
        </p:nvPicPr>
        <p:blipFill>
          <a:blip r:embed="rId3">
            <a:lum contrast="-39000"/>
            <a:alphaModFix amt="10000"/>
          </a:blip>
          <a:srcRect/>
          <a:stretch>
            <a:fillRect/>
          </a:stretch>
        </p:blipFill>
        <p:spPr bwMode="auto">
          <a:xfrm>
            <a:off x="971600" y="1772816"/>
            <a:ext cx="6553200" cy="4811712"/>
          </a:xfrm>
          <a:prstGeom prst="rect">
            <a:avLst/>
          </a:prstGeom>
          <a:noFill/>
          <a:ln w="9525">
            <a:noFill/>
            <a:miter lim="800000"/>
            <a:headEnd/>
            <a:tailEnd/>
          </a:ln>
        </p:spPr>
      </p:pic>
      <p:sp>
        <p:nvSpPr>
          <p:cNvPr id="2" name="灯片编号占位符 1"/>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29</a:t>
            </a:fld>
            <a:endParaRPr lang="en-US" dirty="0">
              <a:solidFill>
                <a:prstClr val="white">
                  <a:lumMod val="65000"/>
                  <a:lumOff val="35000"/>
                </a:prst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2B884F-60BD-4004-9F23-6F914C857531}"/>
              </a:ext>
            </a:extLst>
          </p:cNvPr>
          <p:cNvPicPr>
            <a:picLocks noChangeAspect="1"/>
          </p:cNvPicPr>
          <p:nvPr/>
        </p:nvPicPr>
        <p:blipFill>
          <a:blip r:embed="rId3"/>
          <a:stretch>
            <a:fillRect/>
          </a:stretch>
        </p:blipFill>
        <p:spPr>
          <a:xfrm>
            <a:off x="3553943" y="0"/>
            <a:ext cx="5590057" cy="6858000"/>
          </a:xfrm>
          <a:prstGeom prst="rect">
            <a:avLst/>
          </a:prstGeom>
        </p:spPr>
      </p:pic>
      <p:sp>
        <p:nvSpPr>
          <p:cNvPr id="2" name="Title 1">
            <a:extLst>
              <a:ext uri="{FF2B5EF4-FFF2-40B4-BE49-F238E27FC236}">
                <a16:creationId xmlns:a16="http://schemas.microsoft.com/office/drawing/2014/main" id="{8CC369F0-4DCF-4FAA-B5D9-6AF0D16AA140}"/>
              </a:ext>
            </a:extLst>
          </p:cNvPr>
          <p:cNvSpPr>
            <a:spLocks noGrp="1"/>
          </p:cNvSpPr>
          <p:nvPr>
            <p:ph type="title"/>
          </p:nvPr>
        </p:nvSpPr>
        <p:spPr>
          <a:xfrm>
            <a:off x="323528" y="188640"/>
            <a:ext cx="3839681" cy="868362"/>
          </a:xfrm>
        </p:spPr>
        <p:txBody>
          <a:bodyPr/>
          <a:lstStyle/>
          <a:p>
            <a:r>
              <a:rPr lang="en-US" sz="3600" dirty="0"/>
              <a:t>Digital Signature</a:t>
            </a:r>
            <a:endParaRPr lang="en-SE" sz="3600" dirty="0"/>
          </a:p>
        </p:txBody>
      </p:sp>
      <p:sp>
        <p:nvSpPr>
          <p:cNvPr id="3" name="Content Placeholder 2">
            <a:extLst>
              <a:ext uri="{FF2B5EF4-FFF2-40B4-BE49-F238E27FC236}">
                <a16:creationId xmlns:a16="http://schemas.microsoft.com/office/drawing/2014/main" id="{DBD9B90A-BF78-4DAF-8E22-6BC16ACB3003}"/>
              </a:ext>
            </a:extLst>
          </p:cNvPr>
          <p:cNvSpPr>
            <a:spLocks noGrp="1"/>
          </p:cNvSpPr>
          <p:nvPr>
            <p:ph idx="1"/>
          </p:nvPr>
        </p:nvSpPr>
        <p:spPr>
          <a:xfrm>
            <a:off x="193638" y="1196752"/>
            <a:ext cx="3539266" cy="5661248"/>
          </a:xfrm>
        </p:spPr>
        <p:txBody>
          <a:bodyPr>
            <a:normAutofit fontScale="55000" lnSpcReduction="20000"/>
          </a:bodyPr>
          <a:lstStyle/>
          <a:p>
            <a:pPr marL="0" indent="0">
              <a:buNone/>
            </a:pPr>
            <a:r>
              <a:rPr lang="en-US" kern="1200" dirty="0">
                <a:latin typeface="Arial" pitchFamily="-108" charset="0"/>
                <a:ea typeface="ＭＳ Ｐゴシック" pitchFamily="33" charset="-128"/>
                <a:cs typeface="ＭＳ Ｐゴシック" pitchFamily="33" charset="-128"/>
              </a:rPr>
              <a:t>Bob uses a crypto hash function to generate a hash value (message digest) for the message. That hash value, together with Bob’s private key, serve as input to a digital signature generation algorithm that produces a short block that functions as a digital signature. Bob sends the message with the signature attached.</a:t>
            </a:r>
          </a:p>
          <a:p>
            <a:pPr marL="0" indent="0">
              <a:buNone/>
            </a:pPr>
            <a:r>
              <a:rPr lang="en-US" kern="1200" dirty="0">
                <a:latin typeface="Arial" pitchFamily="-108" charset="0"/>
                <a:ea typeface="ＭＳ Ｐゴシック" pitchFamily="33" charset="-128"/>
                <a:cs typeface="ＭＳ Ｐゴシック" pitchFamily="33" charset="-128"/>
              </a:rPr>
              <a:t>When Alice receives the message plus signature, she (1) calculates a hash value for the message; (2) provides the hash value and Bob’s public key as inputs to a digital signature verification algorithm. If the algorithm returns the result that the signature is valid, Alice is assured that the message must have been signed by Bob. </a:t>
            </a:r>
          </a:p>
          <a:p>
            <a:pPr marL="0" indent="0">
              <a:buNone/>
            </a:pPr>
            <a:r>
              <a:rPr lang="en-US" kern="1200" dirty="0">
                <a:latin typeface="Arial" pitchFamily="-108" charset="0"/>
                <a:ea typeface="ＭＳ Ｐゴシック" pitchFamily="33" charset="-128"/>
                <a:cs typeface="ＭＳ Ｐゴシック" pitchFamily="33" charset="-128"/>
              </a:rPr>
              <a:t>No one else has Bob’s private key, and therefore no one else could have created a signature that could be verified for this message with Bob’s public key. In addition, it is impossible to alter the message without access to Bob’s private key, so the message is authenticated both in terms of source and in terms of data integrity.</a:t>
            </a:r>
          </a:p>
          <a:p>
            <a:pPr marL="0" indent="0">
              <a:buNone/>
            </a:pPr>
            <a:r>
              <a:rPr lang="en-US" dirty="0"/>
              <a:t>More efficient than encrypting/decrypting the entire message, since hash is very short.</a:t>
            </a:r>
            <a:endParaRPr lang="en-SE" dirty="0"/>
          </a:p>
        </p:txBody>
      </p:sp>
      <p:sp>
        <p:nvSpPr>
          <p:cNvPr id="4" name="Slide Number Placeholder 3">
            <a:extLst>
              <a:ext uri="{FF2B5EF4-FFF2-40B4-BE49-F238E27FC236}">
                <a16:creationId xmlns:a16="http://schemas.microsoft.com/office/drawing/2014/main" id="{A3C03566-6E45-4C85-84F1-E30D1FFECF70}"/>
              </a:ext>
            </a:extLst>
          </p:cNvPr>
          <p:cNvSpPr>
            <a:spLocks noGrp="1"/>
          </p:cNvSpPr>
          <p:nvPr>
            <p:ph type="sldNum" sz="quarter" idx="12"/>
          </p:nvPr>
        </p:nvSpPr>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236810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0" y="404664"/>
            <a:ext cx="9144000" cy="1143000"/>
          </a:xfrm>
        </p:spPr>
        <p:txBody>
          <a:bodyPr/>
          <a:lstStyle/>
          <a:p>
            <a:pPr eaLnBrk="1" fontAlgn="auto" hangingPunct="1">
              <a:spcAft>
                <a:spcPts val="0"/>
              </a:spcAft>
              <a:defRPr/>
            </a:pPr>
            <a:r>
              <a:rPr lang="en-US" dirty="0">
                <a:solidFill>
                  <a:schemeClr val="accent6">
                    <a:lumMod val="40000"/>
                    <a:lumOff val="60000"/>
                  </a:schemeClr>
                </a:solidFill>
                <a:ea typeface="+mj-ea"/>
                <a:cs typeface="+mj-cs"/>
              </a:rPr>
              <a:t>Random versus Pseudorandom</a:t>
            </a:r>
            <a:endParaRPr lang="en-US" dirty="0">
              <a:solidFill>
                <a:schemeClr val="accent6">
                  <a:lumMod val="40000"/>
                  <a:lumOff val="60000"/>
                </a:schemeClr>
              </a:solidFill>
              <a:latin typeface="Times-Roman" charset="0"/>
              <a:ea typeface="+mj-ea"/>
              <a:cs typeface="+mj-cs"/>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720378836"/>
              </p:ext>
            </p:extLst>
          </p:nvPr>
        </p:nvGraphicFramePr>
        <p:xfrm>
          <a:off x="457200" y="1905000"/>
          <a:ext cx="82296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30</a:t>
            </a:fld>
            <a:endParaRPr lang="en-US" dirty="0">
              <a:solidFill>
                <a:prstClr val="white">
                  <a:lumMod val="65000"/>
                  <a:lumOff val="35000"/>
                </a:prstClr>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504" y="-315416"/>
            <a:ext cx="8928992" cy="1368152"/>
          </a:xfrm>
        </p:spPr>
        <p:txBody>
          <a:bodyPr/>
          <a:lstStyle/>
          <a:p>
            <a:r>
              <a:rPr lang="en-US" dirty="0">
                <a:solidFill>
                  <a:schemeClr val="accent6">
                    <a:lumMod val="60000"/>
                    <a:lumOff val="40000"/>
                  </a:schemeClr>
                </a:solidFill>
              </a:rPr>
              <a:t>Summary</a:t>
            </a:r>
            <a:endParaRPr lang="en-AU" dirty="0">
              <a:solidFill>
                <a:schemeClr val="accent6">
                  <a:lumMod val="60000"/>
                  <a:lumOff val="40000"/>
                </a:schemeClr>
              </a:solidFill>
            </a:endParaRPr>
          </a:p>
        </p:txBody>
      </p:sp>
      <p:sp>
        <p:nvSpPr>
          <p:cNvPr id="11" name="Content Placeholder 10"/>
          <p:cNvSpPr>
            <a:spLocks noGrp="1"/>
          </p:cNvSpPr>
          <p:nvPr>
            <p:ph sz="half" idx="2"/>
          </p:nvPr>
        </p:nvSpPr>
        <p:spPr>
          <a:xfrm>
            <a:off x="5652120" y="1050725"/>
            <a:ext cx="3384376" cy="6095307"/>
          </a:xfrm>
        </p:spPr>
        <p:txBody>
          <a:bodyPr>
            <a:normAutofit/>
          </a:bodyPr>
          <a:lstStyle/>
          <a:p>
            <a:r>
              <a:rPr lang="en-US" altLang="zh-CN" dirty="0"/>
              <a:t>Message authentication and hash functions</a:t>
            </a:r>
          </a:p>
          <a:p>
            <a:pPr lvl="1">
              <a:buClr>
                <a:schemeClr val="accent6">
                  <a:lumMod val="40000"/>
                  <a:lumOff val="60000"/>
                </a:schemeClr>
              </a:buClr>
              <a:buFont typeface="Wingdings" charset="2"/>
              <a:buChar char="§"/>
            </a:pPr>
            <a:r>
              <a:rPr lang="en-US" altLang="zh-CN" dirty="0"/>
              <a:t>Authentication using  symmetric encryption</a:t>
            </a:r>
          </a:p>
          <a:p>
            <a:pPr lvl="1">
              <a:buClr>
                <a:schemeClr val="accent6">
                  <a:lumMod val="40000"/>
                  <a:lumOff val="60000"/>
                </a:schemeClr>
              </a:buClr>
              <a:buFont typeface="Wingdings" charset="2"/>
              <a:buChar char="§"/>
            </a:pPr>
            <a:r>
              <a:rPr lang="en-US" altLang="zh-CN" dirty="0"/>
              <a:t>Message authentication without message encryption</a:t>
            </a:r>
          </a:p>
          <a:p>
            <a:pPr lvl="1">
              <a:buClr>
                <a:schemeClr val="accent6">
                  <a:lumMod val="40000"/>
                  <a:lumOff val="60000"/>
                </a:schemeClr>
              </a:buClr>
              <a:buFont typeface="Wingdings" charset="2"/>
              <a:buChar char="§"/>
            </a:pPr>
            <a:r>
              <a:rPr lang="en-US" altLang="zh-CN" dirty="0"/>
              <a:t>Secure hash functions</a:t>
            </a:r>
          </a:p>
          <a:p>
            <a:r>
              <a:rPr lang="en-US" altLang="zh-CN" dirty="0"/>
              <a:t>Random and pseudorandom numbers</a:t>
            </a:r>
          </a:p>
          <a:p>
            <a:pPr lvl="1">
              <a:buClr>
                <a:schemeClr val="accent6">
                  <a:lumMod val="40000"/>
                  <a:lumOff val="60000"/>
                </a:schemeClr>
              </a:buClr>
              <a:buFont typeface="Wingdings" charset="2"/>
              <a:buChar char="§"/>
            </a:pPr>
            <a:r>
              <a:rPr lang="en-US" altLang="zh-CN" dirty="0"/>
              <a:t>The use of random numbers</a:t>
            </a:r>
          </a:p>
          <a:p>
            <a:pPr lvl="1">
              <a:buClr>
                <a:schemeClr val="accent6">
                  <a:lumMod val="40000"/>
                  <a:lumOff val="60000"/>
                </a:schemeClr>
              </a:buClr>
              <a:buFont typeface="Wingdings" charset="2"/>
              <a:buChar char="§"/>
            </a:pPr>
            <a:r>
              <a:rPr lang="en-US" altLang="zh-CN" dirty="0"/>
              <a:t>Random versus pseudorandom</a:t>
            </a:r>
          </a:p>
        </p:txBody>
      </p:sp>
      <p:sp>
        <p:nvSpPr>
          <p:cNvPr id="2" name="Content Placeholder 1"/>
          <p:cNvSpPr>
            <a:spLocks noGrp="1"/>
          </p:cNvSpPr>
          <p:nvPr>
            <p:ph sz="quarter" idx="13"/>
          </p:nvPr>
        </p:nvSpPr>
        <p:spPr>
          <a:xfrm>
            <a:off x="251520" y="1050725"/>
            <a:ext cx="3816424" cy="5807275"/>
          </a:xfrm>
        </p:spPr>
        <p:txBody>
          <a:bodyPr>
            <a:normAutofit/>
          </a:bodyPr>
          <a:lstStyle/>
          <a:p>
            <a:r>
              <a:rPr lang="en-US" dirty="0"/>
              <a:t>Confidentiality with symmetric encryption</a:t>
            </a:r>
          </a:p>
          <a:p>
            <a:pPr lvl="1">
              <a:buClr>
                <a:schemeClr val="accent6">
                  <a:lumMod val="40000"/>
                  <a:lumOff val="60000"/>
                </a:schemeClr>
              </a:buClr>
              <a:buFont typeface="Wingdings" charset="2"/>
              <a:buChar char="§"/>
            </a:pPr>
            <a:r>
              <a:rPr lang="en-US" dirty="0"/>
              <a:t>Symmetric encryption </a:t>
            </a:r>
          </a:p>
          <a:p>
            <a:pPr lvl="1">
              <a:buClr>
                <a:schemeClr val="accent6">
                  <a:lumMod val="40000"/>
                  <a:lumOff val="60000"/>
                </a:schemeClr>
              </a:buClr>
              <a:buFont typeface="Wingdings" charset="2"/>
              <a:buChar char="§"/>
            </a:pPr>
            <a:r>
              <a:rPr lang="en-US" dirty="0"/>
              <a:t>Symmetric block encryption algorithms</a:t>
            </a:r>
          </a:p>
          <a:p>
            <a:pPr lvl="1">
              <a:buClr>
                <a:schemeClr val="accent6">
                  <a:lumMod val="40000"/>
                  <a:lumOff val="60000"/>
                </a:schemeClr>
              </a:buClr>
              <a:buFont typeface="Wingdings" charset="2"/>
              <a:buChar char="§"/>
            </a:pPr>
            <a:r>
              <a:rPr lang="en-US" dirty="0"/>
              <a:t>Stream ciphers </a:t>
            </a:r>
          </a:p>
          <a:p>
            <a:pPr marL="342900" lvl="1" indent="-342900">
              <a:buFont typeface="Arial" pitchFamily="34" charset="0"/>
              <a:buChar char="•"/>
            </a:pPr>
            <a:r>
              <a:rPr lang="en-AU" altLang="zh-CN" sz="2400" dirty="0"/>
              <a:t>Public-key encryption</a:t>
            </a:r>
          </a:p>
          <a:p>
            <a:pPr lvl="1">
              <a:lnSpc>
                <a:spcPct val="90000"/>
              </a:lnSpc>
              <a:buClr>
                <a:schemeClr val="accent6">
                  <a:lumMod val="40000"/>
                  <a:lumOff val="60000"/>
                </a:schemeClr>
              </a:buClr>
              <a:buFont typeface="Wingdings" charset="2"/>
              <a:buChar char="§"/>
            </a:pPr>
            <a:r>
              <a:rPr lang="en-AU" altLang="zh-CN" sz="1500" dirty="0"/>
              <a:t>Public-key cryptosystems</a:t>
            </a:r>
          </a:p>
          <a:p>
            <a:pPr lvl="1">
              <a:lnSpc>
                <a:spcPct val="90000"/>
              </a:lnSpc>
              <a:buClr>
                <a:schemeClr val="accent6">
                  <a:lumMod val="40000"/>
                  <a:lumOff val="60000"/>
                </a:schemeClr>
              </a:buClr>
              <a:buFont typeface="Wingdings" charset="2"/>
              <a:buChar char="§"/>
            </a:pPr>
            <a:r>
              <a:rPr lang="en-AU" altLang="zh-CN" sz="1500" dirty="0"/>
              <a:t>Requirements for public-key cryptography</a:t>
            </a:r>
          </a:p>
          <a:p>
            <a:pPr lvl="1">
              <a:lnSpc>
                <a:spcPct val="90000"/>
              </a:lnSpc>
              <a:buClr>
                <a:schemeClr val="accent6">
                  <a:lumMod val="40000"/>
                  <a:lumOff val="60000"/>
                </a:schemeClr>
              </a:buClr>
              <a:buFont typeface="Wingdings" charset="2"/>
              <a:buChar char="§"/>
            </a:pPr>
            <a:r>
              <a:rPr lang="en-AU" altLang="zh-CN" sz="1500" dirty="0"/>
              <a:t>Asymmetric encryption algorithms</a:t>
            </a: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r="-1190"/>
          <a:stretch/>
        </p:blipFill>
        <p:spPr>
          <a:xfrm>
            <a:off x="3779912" y="2564904"/>
            <a:ext cx="1872208" cy="1604244"/>
          </a:xfrm>
          <a:prstGeom prst="round1Rect">
            <a:avLst/>
          </a:prstGeom>
          <a:effectLst>
            <a:softEdge rad="127000"/>
          </a:effectLst>
        </p:spPr>
      </p:pic>
      <p:sp>
        <p:nvSpPr>
          <p:cNvPr id="3" name="灯片编号占位符 2"/>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31</a:t>
            </a:fld>
            <a:endParaRPr lang="en-US" dirty="0">
              <a:solidFill>
                <a:prstClr val="white">
                  <a:lumMod val="65000"/>
                  <a:lumOff val="35000"/>
                </a:prst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794AD3-98C1-4E10-BE0C-7086C65FD691}"/>
              </a:ext>
            </a:extLst>
          </p:cNvPr>
          <p:cNvSpPr>
            <a:spLocks noGrp="1"/>
          </p:cNvSpPr>
          <p:nvPr>
            <p:ph type="title"/>
          </p:nvPr>
        </p:nvSpPr>
        <p:spPr/>
        <p:txBody>
          <a:bodyPr/>
          <a:lstStyle/>
          <a:p>
            <a:endParaRPr lang="en-SE"/>
          </a:p>
        </p:txBody>
      </p:sp>
      <p:sp>
        <p:nvSpPr>
          <p:cNvPr id="2" name="灯片编号占位符 1">
            <a:extLst>
              <a:ext uri="{FF2B5EF4-FFF2-40B4-BE49-F238E27FC236}">
                <a16:creationId xmlns:a16="http://schemas.microsoft.com/office/drawing/2014/main" id="{099C9457-9190-405D-907A-35A38345006F}"/>
              </a:ext>
            </a:extLst>
          </p:cNvPr>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pic>
        <p:nvPicPr>
          <p:cNvPr id="3" name="图片 2">
            <a:extLst>
              <a:ext uri="{FF2B5EF4-FFF2-40B4-BE49-F238E27FC236}">
                <a16:creationId xmlns:a16="http://schemas.microsoft.com/office/drawing/2014/main" id="{229A84F4-64C5-45D1-9F0E-674CE575268A}"/>
              </a:ext>
            </a:extLst>
          </p:cNvPr>
          <p:cNvPicPr>
            <a:picLocks noChangeAspect="1"/>
          </p:cNvPicPr>
          <p:nvPr/>
        </p:nvPicPr>
        <p:blipFill>
          <a:blip r:embed="rId2"/>
          <a:stretch>
            <a:fillRect/>
          </a:stretch>
        </p:blipFill>
        <p:spPr>
          <a:xfrm>
            <a:off x="4236439" y="70079"/>
            <a:ext cx="4831361" cy="6857999"/>
          </a:xfrm>
          <a:prstGeom prst="rect">
            <a:avLst/>
          </a:prstGeom>
        </p:spPr>
      </p:pic>
      <mc:AlternateContent xmlns:mc="http://schemas.openxmlformats.org/markup-compatibility/2006">
        <mc:Choice xmlns:a14="http://schemas.microsoft.com/office/drawing/2010/main" Requires="a14">
          <p:sp>
            <p:nvSpPr>
              <p:cNvPr id="7" name="Content Placeholder 16">
                <a:extLst>
                  <a:ext uri="{FF2B5EF4-FFF2-40B4-BE49-F238E27FC236}">
                    <a16:creationId xmlns:a16="http://schemas.microsoft.com/office/drawing/2014/main" id="{BA3A3148-4CCE-4A22-9166-9E3B703EB8BB}"/>
                  </a:ext>
                </a:extLst>
              </p:cNvPr>
              <p:cNvSpPr txBox="1">
                <a:spLocks/>
              </p:cNvSpPr>
              <p:nvPr/>
            </p:nvSpPr>
            <p:spPr>
              <a:xfrm>
                <a:off x="-40086" y="622821"/>
                <a:ext cx="4101205" cy="6857999"/>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fontAlgn="auto">
                  <a:spcAft>
                    <a:spcPts val="0"/>
                  </a:spcAft>
                  <a:buSzPct val="70000"/>
                  <a:buFont typeface="Wingdings" pitchFamily="33" charset="2"/>
                  <a:buChar char=""/>
                  <a:defRPr/>
                </a:pPr>
                <a:r>
                  <a:rPr lang="en-US" altLang="zh-CN" sz="1600" dirty="0">
                    <a:solidFill>
                      <a:schemeClr val="tx1"/>
                    </a:solidFill>
                  </a:rPr>
                  <a:t>How can we perform message authentication with one-way hash function, without a secret key?</a:t>
                </a:r>
                <a:endParaRPr lang="en-US" altLang="zh-CN" sz="800" dirty="0">
                  <a:solidFill>
                    <a:schemeClr val="tx1"/>
                  </a:solidFill>
                </a:endParaRPr>
              </a:p>
              <a:p>
                <a:pPr fontAlgn="auto">
                  <a:spcAft>
                    <a:spcPts val="0"/>
                  </a:spcAft>
                  <a:buSzPct val="70000"/>
                  <a:buFont typeface="Wingdings" pitchFamily="33" charset="2"/>
                  <a:buChar char=""/>
                  <a:defRPr/>
                </a:pPr>
                <a:r>
                  <a:rPr lang="en-US" altLang="zh-CN" sz="1600" dirty="0">
                    <a:solidFill>
                      <a:schemeClr val="tx1"/>
                    </a:solidFill>
                  </a:rPr>
                  <a:t>Apply hash function H() to generate Message Digest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r>
                      <a:rPr lang="en-US" altLang="zh-CN" sz="1600" i="1" dirty="0" smtClean="0">
                        <a:solidFill>
                          <a:schemeClr val="tx1"/>
                        </a:solidFill>
                        <a:latin typeface="Cambria Math" panose="02040503050406030204" pitchFamily="18" charset="0"/>
                      </a:rPr>
                      <m:t>𝑀</m:t>
                    </m:r>
                    <m:r>
                      <a:rPr lang="en-US" altLang="zh-CN" sz="1600" i="1" dirty="0" smtClean="0">
                        <a:solidFill>
                          <a:schemeClr val="tx1"/>
                        </a:solidFill>
                        <a:latin typeface="Cambria Math" panose="02040503050406030204" pitchFamily="18" charset="0"/>
                      </a:rPr>
                      <m:t>)</m:t>
                    </m:r>
                  </m:oMath>
                </a14:m>
                <a:r>
                  <a:rPr lang="en-US" altLang="zh-CN" sz="1600" dirty="0">
                    <a:solidFill>
                      <a:schemeClr val="tx1"/>
                    </a:solidFill>
                  </a:rPr>
                  <a:t>, which is encrypted using either (a) symmetric encryption with shared secret key </a:t>
                </a:r>
                <a14:m>
                  <m:oMath xmlns:m="http://schemas.openxmlformats.org/officeDocument/2006/math">
                    <m:r>
                      <a:rPr lang="en-US" altLang="zh-CN" sz="1600" i="1" dirty="0" smtClean="0">
                        <a:solidFill>
                          <a:schemeClr val="tx1"/>
                        </a:solidFill>
                        <a:latin typeface="Cambria Math" panose="02040503050406030204" pitchFamily="18" charset="0"/>
                      </a:rPr>
                      <m:t>𝐾</m:t>
                    </m:r>
                  </m:oMath>
                </a14:m>
                <a:r>
                  <a:rPr lang="en-US" altLang="zh-CN" sz="1600" dirty="0">
                    <a:solidFill>
                      <a:schemeClr val="tx1"/>
                    </a:solidFill>
                  </a:rPr>
                  <a:t>, or (b) public-key encryption with sender’s private key </a:t>
                </a:r>
                <a14:m>
                  <m:oMath xmlns:m="http://schemas.openxmlformats.org/officeDocument/2006/math">
                    <m:r>
                      <a:rPr lang="en-US" altLang="zh-CN" sz="1600" i="1" dirty="0" smtClean="0">
                        <a:solidFill>
                          <a:schemeClr val="tx1"/>
                        </a:solidFill>
                        <a:latin typeface="Cambria Math" panose="02040503050406030204" pitchFamily="18" charset="0"/>
                      </a:rPr>
                      <m:t>𝑃𝑅</m:t>
                    </m:r>
                    <m:r>
                      <a:rPr lang="en-US" altLang="zh-CN" sz="1600" i="1" baseline="-25000" dirty="0" err="1">
                        <a:solidFill>
                          <a:schemeClr val="tx1"/>
                        </a:solidFill>
                        <a:latin typeface="Cambria Math" panose="02040503050406030204" pitchFamily="18" charset="0"/>
                      </a:rPr>
                      <m:t>𝑎</m:t>
                    </m:r>
                  </m:oMath>
                </a14:m>
                <a:r>
                  <a:rPr lang="en-US" altLang="zh-CN" sz="1600" dirty="0">
                    <a:solidFill>
                      <a:schemeClr val="tx1"/>
                    </a:solidFill>
                  </a:rPr>
                  <a:t>. Receiver recomputes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r>
                      <a:rPr lang="en-US" altLang="zh-CN" sz="1600" i="1" dirty="0" err="1">
                        <a:solidFill>
                          <a:schemeClr val="tx1"/>
                        </a:solidFill>
                        <a:latin typeface="Cambria Math" panose="02040503050406030204" pitchFamily="18" charset="0"/>
                      </a:rPr>
                      <m:t>𝑟𝑒𝑐𝑒𝑖𝑣𝑒𝑑𝑀𝑠𝑔</m:t>
                    </m:r>
                    <m:r>
                      <a:rPr lang="en-US" altLang="zh-CN" sz="1600" i="1" dirty="0">
                        <a:solidFill>
                          <a:schemeClr val="tx1"/>
                        </a:solidFill>
                        <a:latin typeface="Cambria Math" panose="02040503050406030204" pitchFamily="18" charset="0"/>
                      </a:rPr>
                      <m:t>)</m:t>
                    </m:r>
                  </m:oMath>
                </a14:m>
                <a:r>
                  <a:rPr lang="en-US" altLang="zh-CN" sz="1600" dirty="0">
                    <a:solidFill>
                      <a:schemeClr val="tx1"/>
                    </a:solidFill>
                  </a:rPr>
                  <a:t>, and compares it with the received and decrypted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r>
                      <a:rPr lang="en-US" altLang="zh-CN" sz="1600" i="1" dirty="0" smtClean="0">
                        <a:solidFill>
                          <a:schemeClr val="tx1"/>
                        </a:solidFill>
                        <a:latin typeface="Cambria Math" panose="02040503050406030204" pitchFamily="18" charset="0"/>
                      </a:rPr>
                      <m:t>𝑀</m:t>
                    </m:r>
                    <m:r>
                      <a:rPr lang="en-US" altLang="zh-CN" sz="1600" i="1" dirty="0" smtClean="0">
                        <a:solidFill>
                          <a:schemeClr val="tx1"/>
                        </a:solidFill>
                        <a:latin typeface="Cambria Math" panose="02040503050406030204" pitchFamily="18" charset="0"/>
                      </a:rPr>
                      <m:t>)</m:t>
                    </m:r>
                  </m:oMath>
                </a14:m>
                <a:r>
                  <a:rPr lang="en-US" altLang="zh-CN" sz="1600" dirty="0">
                    <a:solidFill>
                      <a:schemeClr val="tx1"/>
                    </a:solidFill>
                  </a:rPr>
                  <a:t>. If they match, then message is authenticated </a:t>
                </a:r>
                <a14:m>
                  <m:oMath xmlns:m="http://schemas.openxmlformats.org/officeDocument/2006/math">
                    <m:r>
                      <a:rPr lang="en-US" altLang="zh-CN" sz="1600" i="1" dirty="0" smtClean="0">
                        <a:solidFill>
                          <a:schemeClr val="tx1"/>
                        </a:solidFill>
                        <a:latin typeface="Cambria Math" panose="02040503050406030204" pitchFamily="18" charset="0"/>
                      </a:rPr>
                      <m:t>(</m:t>
                    </m:r>
                    <m:r>
                      <a:rPr lang="en-US" altLang="zh-CN" sz="1600" i="1" dirty="0" err="1">
                        <a:solidFill>
                          <a:schemeClr val="tx1"/>
                        </a:solidFill>
                        <a:latin typeface="Cambria Math" panose="02040503050406030204" pitchFamily="18" charset="0"/>
                      </a:rPr>
                      <m:t>𝑟𝑒𝑐𝑒𝑖𝑣𝑒𝑑𝑀𝑠𝑔</m:t>
                    </m:r>
                    <m:r>
                      <a:rPr lang="en-US" altLang="zh-CN" sz="1600" i="1" dirty="0">
                        <a:solidFill>
                          <a:schemeClr val="tx1"/>
                        </a:solidFill>
                        <a:latin typeface="Cambria Math" panose="02040503050406030204" pitchFamily="18" charset="0"/>
                      </a:rPr>
                      <m:t>==</m:t>
                    </m:r>
                    <m:r>
                      <a:rPr lang="en-US" altLang="zh-CN" sz="1600" i="1" dirty="0">
                        <a:solidFill>
                          <a:schemeClr val="tx1"/>
                        </a:solidFill>
                        <a:latin typeface="Cambria Math" panose="02040503050406030204" pitchFamily="18" charset="0"/>
                      </a:rPr>
                      <m:t>𝑀</m:t>
                    </m:r>
                    <m:r>
                      <a:rPr lang="en-US" altLang="zh-CN" sz="1600" i="1" dirty="0">
                        <a:solidFill>
                          <a:schemeClr val="tx1"/>
                        </a:solidFill>
                        <a:latin typeface="Cambria Math" panose="02040503050406030204" pitchFamily="18" charset="0"/>
                      </a:rPr>
                      <m:t>)</m:t>
                    </m:r>
                  </m:oMath>
                </a14:m>
                <a:endParaRPr lang="en-US" altLang="zh-CN" sz="1600" dirty="0">
                  <a:solidFill>
                    <a:schemeClr val="tx1"/>
                  </a:solidFill>
                </a:endParaRPr>
              </a:p>
              <a:p>
                <a:pPr fontAlgn="auto">
                  <a:spcAft>
                    <a:spcPts val="0"/>
                  </a:spcAft>
                  <a:buSzPct val="70000"/>
                  <a:buFont typeface="Wingdings" pitchFamily="33" charset="2"/>
                  <a:buChar char=""/>
                  <a:defRPr/>
                </a:pPr>
                <a:r>
                  <a:rPr lang="en-US" altLang="zh-CN" sz="1600" dirty="0">
                    <a:solidFill>
                      <a:schemeClr val="tx1"/>
                    </a:solidFill>
                  </a:rPr>
                  <a:t>(c) Keyed hash: sender and receiver share a secret key K. Apply hash function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oMath>
                </a14:m>
                <a:r>
                  <a:rPr lang="en-US" altLang="zh-CN" sz="1600" dirty="0">
                    <a:solidFill>
                      <a:schemeClr val="tx1"/>
                    </a:solidFill>
                  </a:rPr>
                  <a:t> on the concatenation of secret key K and the message to generate Message Digest </a:t>
                </a:r>
                <a14:m>
                  <m:oMath xmlns:m="http://schemas.openxmlformats.org/officeDocument/2006/math">
                    <m:r>
                      <a:rPr lang="en-US" altLang="zh-CN" sz="1600" i="1" dirty="0" smtClean="0">
                        <a:solidFill>
                          <a:schemeClr val="tx1"/>
                        </a:solidFill>
                        <a:latin typeface="Cambria Math" panose="02040503050406030204" pitchFamily="18" charset="0"/>
                      </a:rPr>
                      <m:t>𝑀𝐷</m:t>
                    </m:r>
                    <m:r>
                      <a:rPr lang="en-US" altLang="zh-CN" sz="1600" i="1" baseline="-25000" dirty="0">
                        <a:solidFill>
                          <a:schemeClr val="tx1"/>
                        </a:solidFill>
                        <a:latin typeface="Cambria Math" panose="02040503050406030204" pitchFamily="18" charset="0"/>
                      </a:rPr>
                      <m:t>𝑀</m:t>
                    </m:r>
                    <m:r>
                      <a:rPr lang="en-US" altLang="zh-CN" sz="1600" i="1" dirty="0">
                        <a:solidFill>
                          <a:schemeClr val="tx1"/>
                        </a:solidFill>
                        <a:latin typeface="Cambria Math" panose="02040503050406030204" pitchFamily="18" charset="0"/>
                      </a:rPr>
                      <m:t> = </m:t>
                    </m:r>
                    <m:r>
                      <a:rPr lang="en-US" altLang="zh-CN" sz="1600" i="1" dirty="0">
                        <a:solidFill>
                          <a:schemeClr val="tx1"/>
                        </a:solidFill>
                        <a:latin typeface="Cambria Math" panose="02040503050406030204" pitchFamily="18" charset="0"/>
                      </a:rPr>
                      <m:t>𝐻</m:t>
                    </m:r>
                    <m:r>
                      <a:rPr lang="en-US" altLang="zh-CN" sz="1600" i="1" dirty="0">
                        <a:solidFill>
                          <a:schemeClr val="tx1"/>
                        </a:solidFill>
                        <a:latin typeface="Cambria Math" panose="02040503050406030204" pitchFamily="18" charset="0"/>
                      </a:rPr>
                      <m:t>(</m:t>
                    </m:r>
                    <m:r>
                      <a:rPr lang="en-US" altLang="zh-CN" sz="1600" i="1" dirty="0">
                        <a:solidFill>
                          <a:schemeClr val="tx1"/>
                        </a:solidFill>
                        <a:latin typeface="Cambria Math" panose="02040503050406030204" pitchFamily="18" charset="0"/>
                      </a:rPr>
                      <m:t>𝐾</m:t>
                    </m:r>
                    <m:r>
                      <a:rPr lang="en-US" altLang="zh-CN" sz="1600" b="0" i="1" dirty="0" smtClean="0">
                        <a:solidFill>
                          <a:schemeClr val="tx1"/>
                        </a:solidFill>
                        <a:latin typeface="Cambria Math" panose="02040503050406030204" pitchFamily="18" charset="0"/>
                      </a:rPr>
                      <m:t>||</m:t>
                    </m:r>
                    <m:r>
                      <a:rPr lang="en-US" altLang="zh-CN" sz="1600" i="1" dirty="0">
                        <a:solidFill>
                          <a:schemeClr val="tx1"/>
                        </a:solidFill>
                        <a:latin typeface="Cambria Math" panose="02040503050406030204" pitchFamily="18" charset="0"/>
                      </a:rPr>
                      <m:t>𝑀</m:t>
                    </m:r>
                    <m:r>
                      <a:rPr lang="en-US" altLang="zh-CN" sz="1600" i="1" dirty="0">
                        <a:solidFill>
                          <a:schemeClr val="tx1"/>
                        </a:solidFill>
                        <a:latin typeface="Cambria Math" panose="02040503050406030204" pitchFamily="18" charset="0"/>
                      </a:rPr>
                      <m:t>||</m:t>
                    </m:r>
                    <m:r>
                      <a:rPr lang="en-US" altLang="zh-CN" sz="1600" i="1" dirty="0">
                        <a:solidFill>
                          <a:schemeClr val="tx1"/>
                        </a:solidFill>
                        <a:latin typeface="Cambria Math" panose="02040503050406030204" pitchFamily="18" charset="0"/>
                      </a:rPr>
                      <m:t>𝐾</m:t>
                    </m:r>
                    <m:r>
                      <a:rPr lang="en-US" altLang="zh-CN" sz="1600" i="1" dirty="0">
                        <a:solidFill>
                          <a:schemeClr val="tx1"/>
                        </a:solidFill>
                        <a:latin typeface="Cambria Math" panose="02040503050406030204" pitchFamily="18" charset="0"/>
                      </a:rPr>
                      <m:t>)</m:t>
                    </m:r>
                  </m:oMath>
                </a14:m>
                <a:r>
                  <a:rPr lang="en-US" altLang="zh-CN" sz="1600" dirty="0">
                    <a:solidFill>
                      <a:schemeClr val="tx1"/>
                    </a:solidFill>
                  </a:rPr>
                  <a:t>. Receiver recomputes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r>
                      <a:rPr lang="en-US" altLang="zh-CN" sz="1600" i="1" dirty="0" smtClean="0">
                        <a:solidFill>
                          <a:schemeClr val="tx1"/>
                        </a:solidFill>
                        <a:latin typeface="Cambria Math" panose="02040503050406030204" pitchFamily="18" charset="0"/>
                      </a:rPr>
                      <m:t>𝐾</m:t>
                    </m:r>
                    <m:r>
                      <a:rPr lang="en-US" altLang="zh-CN" sz="1600" i="1" dirty="0">
                        <a:solidFill>
                          <a:schemeClr val="tx1"/>
                        </a:solidFill>
                        <a:latin typeface="Cambria Math" panose="02040503050406030204" pitchFamily="18" charset="0"/>
                      </a:rPr>
                      <m:t>||</m:t>
                    </m:r>
                    <m:r>
                      <a:rPr lang="en-US" altLang="zh-CN" sz="1600" i="1" dirty="0" err="1">
                        <a:solidFill>
                          <a:schemeClr val="tx1"/>
                        </a:solidFill>
                        <a:latin typeface="Cambria Math" panose="02040503050406030204" pitchFamily="18" charset="0"/>
                      </a:rPr>
                      <m:t>𝑟𝑒𝑐𝑒𝑖𝑣𝑒𝑑𝑀𝑠𝑔</m:t>
                    </m:r>
                    <m:r>
                      <a:rPr lang="en-US" altLang="zh-CN" sz="1600" i="1" dirty="0">
                        <a:solidFill>
                          <a:schemeClr val="tx1"/>
                        </a:solidFill>
                        <a:latin typeface="Cambria Math" panose="02040503050406030204" pitchFamily="18" charset="0"/>
                      </a:rPr>
                      <m:t>||</m:t>
                    </m:r>
                    <m:r>
                      <a:rPr lang="en-US" altLang="zh-CN" sz="1600" i="1" dirty="0">
                        <a:solidFill>
                          <a:schemeClr val="tx1"/>
                        </a:solidFill>
                        <a:latin typeface="Cambria Math" panose="02040503050406030204" pitchFamily="18" charset="0"/>
                      </a:rPr>
                      <m:t>𝐾</m:t>
                    </m:r>
                    <m:r>
                      <a:rPr lang="en-US" altLang="zh-CN" sz="1600" i="1" dirty="0">
                        <a:solidFill>
                          <a:schemeClr val="tx1"/>
                        </a:solidFill>
                        <a:latin typeface="Cambria Math" panose="02040503050406030204" pitchFamily="18" charset="0"/>
                      </a:rPr>
                      <m:t>)</m:t>
                    </m:r>
                  </m:oMath>
                </a14:m>
                <a:r>
                  <a:rPr lang="en-US" altLang="zh-CN" sz="1600" dirty="0">
                    <a:solidFill>
                      <a:schemeClr val="tx1"/>
                    </a:solidFill>
                  </a:rPr>
                  <a:t> and compares it with received </a:t>
                </a:r>
                <a14:m>
                  <m:oMath xmlns:m="http://schemas.openxmlformats.org/officeDocument/2006/math">
                    <m:r>
                      <a:rPr lang="en-US" altLang="zh-CN" sz="1600" i="1" dirty="0" smtClean="0">
                        <a:solidFill>
                          <a:schemeClr val="tx1"/>
                        </a:solidFill>
                        <a:latin typeface="Cambria Math" panose="02040503050406030204" pitchFamily="18" charset="0"/>
                      </a:rPr>
                      <m:t>𝑀𝐷</m:t>
                    </m:r>
                    <m:r>
                      <a:rPr lang="en-US" altLang="zh-CN" sz="1600" i="1" baseline="-25000" dirty="0">
                        <a:solidFill>
                          <a:schemeClr val="tx1"/>
                        </a:solidFill>
                        <a:latin typeface="Cambria Math" panose="02040503050406030204" pitchFamily="18" charset="0"/>
                      </a:rPr>
                      <m:t>𝑀</m:t>
                    </m:r>
                  </m:oMath>
                </a14:m>
                <a:r>
                  <a:rPr lang="en-US" altLang="zh-CN" sz="1600" dirty="0">
                    <a:solidFill>
                      <a:schemeClr val="tx1"/>
                    </a:solidFill>
                  </a:rPr>
                  <a:t>. </a:t>
                </a:r>
              </a:p>
              <a:p>
                <a:pPr fontAlgn="auto">
                  <a:spcAft>
                    <a:spcPts val="0"/>
                  </a:spcAft>
                  <a:buSzPct val="70000"/>
                  <a:buFont typeface="Wingdings" pitchFamily="33" charset="2"/>
                  <a:buChar char=""/>
                  <a:defRPr/>
                </a:pPr>
                <a:r>
                  <a:rPr lang="en-US" altLang="zh-CN" sz="1600" dirty="0">
                    <a:solidFill>
                      <a:schemeClr val="tx1"/>
                    </a:solidFill>
                  </a:rPr>
                  <a:t>It is efficient since no encryption/decryption is used.</a:t>
                </a:r>
              </a:p>
              <a:p>
                <a:pPr fontAlgn="auto">
                  <a:spcAft>
                    <a:spcPts val="0"/>
                  </a:spcAft>
                  <a:buSzPct val="70000"/>
                  <a:buFont typeface="Wingdings" pitchFamily="33" charset="2"/>
                  <a:buChar char=""/>
                  <a:defRPr/>
                </a:pPr>
                <a:endParaRPr lang="en-US" sz="1600" dirty="0">
                  <a:solidFill>
                    <a:schemeClr val="tx1"/>
                  </a:solidFill>
                </a:endParaRPr>
              </a:p>
            </p:txBody>
          </p:sp>
        </mc:Choice>
        <mc:Fallback>
          <p:sp>
            <p:nvSpPr>
              <p:cNvPr id="7" name="Content Placeholder 16">
                <a:extLst>
                  <a:ext uri="{FF2B5EF4-FFF2-40B4-BE49-F238E27FC236}">
                    <a16:creationId xmlns:a16="http://schemas.microsoft.com/office/drawing/2014/main" id="{BA3A3148-4CCE-4A22-9166-9E3B703EB8BB}"/>
                  </a:ext>
                </a:extLst>
              </p:cNvPr>
              <p:cNvSpPr txBox="1">
                <a:spLocks noRot="1" noChangeAspect="1" noMove="1" noResize="1" noEditPoints="1" noAdjustHandles="1" noChangeArrowheads="1" noChangeShapeType="1" noTextEdit="1"/>
              </p:cNvSpPr>
              <p:nvPr/>
            </p:nvSpPr>
            <p:spPr>
              <a:xfrm>
                <a:off x="-40086" y="622821"/>
                <a:ext cx="4101205" cy="6857999"/>
              </a:xfrm>
              <a:prstGeom prst="rect">
                <a:avLst/>
              </a:prstGeom>
              <a:blipFill>
                <a:blip r:embed="rId3"/>
                <a:stretch>
                  <a:fillRect t="-267" r="-1932"/>
                </a:stretch>
              </a:blipFill>
            </p:spPr>
            <p:txBody>
              <a:bodyPr/>
              <a:lstStyle/>
              <a:p>
                <a:r>
                  <a:rPr lang="en-SE">
                    <a:noFill/>
                  </a:rPr>
                  <a:t> </a:t>
                </a:r>
              </a:p>
            </p:txBody>
          </p:sp>
        </mc:Fallback>
      </mc:AlternateContent>
      <p:sp>
        <p:nvSpPr>
          <p:cNvPr id="5" name="TextBox 4">
            <a:extLst>
              <a:ext uri="{FF2B5EF4-FFF2-40B4-BE49-F238E27FC236}">
                <a16:creationId xmlns:a16="http://schemas.microsoft.com/office/drawing/2014/main" id="{C0B16C23-E612-46A0-898D-F4D099A1C1BB}"/>
              </a:ext>
            </a:extLst>
          </p:cNvPr>
          <p:cNvSpPr txBox="1"/>
          <p:nvPr/>
        </p:nvSpPr>
        <p:spPr>
          <a:xfrm>
            <a:off x="3363326" y="1334170"/>
            <a:ext cx="5318635" cy="369332"/>
          </a:xfrm>
          <a:prstGeom prst="rect">
            <a:avLst/>
          </a:prstGeom>
          <a:noFill/>
        </p:spPr>
        <p:txBody>
          <a:bodyPr wrap="none" rtlCol="0">
            <a:spAutoFit/>
          </a:bodyPr>
          <a:lstStyle/>
          <a:p>
            <a:r>
              <a:rPr lang="en-US" dirty="0">
                <a:solidFill>
                  <a:srgbClr val="C00000"/>
                </a:solidFill>
              </a:rPr>
              <a:t>(b) LOOKS THE SAME AS DIGITAL SIGNATURE </a:t>
            </a:r>
            <a:endParaRPr lang="en-SE" dirty="0">
              <a:solidFill>
                <a:srgbClr val="C00000"/>
              </a:solidFill>
            </a:endParaRPr>
          </a:p>
        </p:txBody>
      </p:sp>
    </p:spTree>
    <p:extLst>
      <p:ext uri="{BB962C8B-B14F-4D97-AF65-F5344CB8AC3E}">
        <p14:creationId xmlns:p14="http://schemas.microsoft.com/office/powerpoint/2010/main" val="4062483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3FF7-A70C-49C5-A7D7-A4DD128A7EF2}"/>
              </a:ext>
            </a:extLst>
          </p:cNvPr>
          <p:cNvSpPr>
            <a:spLocks noGrp="1"/>
          </p:cNvSpPr>
          <p:nvPr>
            <p:ph type="title"/>
          </p:nvPr>
        </p:nvSpPr>
        <p:spPr/>
        <p:txBody>
          <a:bodyPr/>
          <a:lstStyle/>
          <a:p>
            <a:r>
              <a:rPr lang="en-US" dirty="0"/>
              <a:t>Leftovers</a:t>
            </a:r>
            <a:endParaRPr lang="en-SE" dirty="0"/>
          </a:p>
        </p:txBody>
      </p:sp>
      <p:sp>
        <p:nvSpPr>
          <p:cNvPr id="3" name="Content Placeholder 2">
            <a:extLst>
              <a:ext uri="{FF2B5EF4-FFF2-40B4-BE49-F238E27FC236}">
                <a16:creationId xmlns:a16="http://schemas.microsoft.com/office/drawing/2014/main" id="{4C587A30-B9BA-4641-8A6C-889E2BEDFC80}"/>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F034488D-1334-4841-9CD6-E30E6C31CB9A}"/>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5</a:t>
            </a:fld>
            <a:endParaRPr lang="en-US" dirty="0">
              <a:solidFill>
                <a:prstClr val="white">
                  <a:lumMod val="65000"/>
                  <a:lumOff val="35000"/>
                </a:prstClr>
              </a:solidFill>
            </a:endParaRPr>
          </a:p>
        </p:txBody>
      </p:sp>
      <p:pic>
        <p:nvPicPr>
          <p:cNvPr id="5" name="Picture 4">
            <a:extLst>
              <a:ext uri="{FF2B5EF4-FFF2-40B4-BE49-F238E27FC236}">
                <a16:creationId xmlns:a16="http://schemas.microsoft.com/office/drawing/2014/main" id="{728DAD59-E74D-4F80-962D-5C80C03B6968}"/>
              </a:ext>
            </a:extLst>
          </p:cNvPr>
          <p:cNvPicPr>
            <a:picLocks noChangeAspect="1"/>
          </p:cNvPicPr>
          <p:nvPr/>
        </p:nvPicPr>
        <p:blipFill>
          <a:blip r:embed="rId2"/>
          <a:stretch>
            <a:fillRect/>
          </a:stretch>
        </p:blipFill>
        <p:spPr>
          <a:xfrm>
            <a:off x="-455918" y="1484784"/>
            <a:ext cx="10055835" cy="2755888"/>
          </a:xfrm>
          <a:prstGeom prst="rect">
            <a:avLst/>
          </a:prstGeom>
        </p:spPr>
      </p:pic>
      <p:pic>
        <p:nvPicPr>
          <p:cNvPr id="6" name="Picture 5">
            <a:extLst>
              <a:ext uri="{FF2B5EF4-FFF2-40B4-BE49-F238E27FC236}">
                <a16:creationId xmlns:a16="http://schemas.microsoft.com/office/drawing/2014/main" id="{C0110747-D2A2-4012-8DAE-2CF1179C257B}"/>
              </a:ext>
            </a:extLst>
          </p:cNvPr>
          <p:cNvPicPr>
            <a:picLocks noChangeAspect="1"/>
          </p:cNvPicPr>
          <p:nvPr/>
        </p:nvPicPr>
        <p:blipFill>
          <a:blip r:embed="rId3"/>
          <a:stretch>
            <a:fillRect/>
          </a:stretch>
        </p:blipFill>
        <p:spPr>
          <a:xfrm>
            <a:off x="6400659" y="3318445"/>
            <a:ext cx="3467584" cy="2248214"/>
          </a:xfrm>
          <a:prstGeom prst="rect">
            <a:avLst/>
          </a:prstGeom>
        </p:spPr>
      </p:pic>
      <p:pic>
        <p:nvPicPr>
          <p:cNvPr id="7" name="Picture 6">
            <a:extLst>
              <a:ext uri="{FF2B5EF4-FFF2-40B4-BE49-F238E27FC236}">
                <a16:creationId xmlns:a16="http://schemas.microsoft.com/office/drawing/2014/main" id="{62598F58-0C53-4C6A-ABA3-4A7631CEA444}"/>
              </a:ext>
            </a:extLst>
          </p:cNvPr>
          <p:cNvPicPr>
            <a:picLocks noChangeAspect="1"/>
          </p:cNvPicPr>
          <p:nvPr/>
        </p:nvPicPr>
        <p:blipFill>
          <a:blip r:embed="rId4"/>
          <a:stretch>
            <a:fillRect/>
          </a:stretch>
        </p:blipFill>
        <p:spPr>
          <a:xfrm>
            <a:off x="1322042" y="3114673"/>
            <a:ext cx="4234681" cy="2655759"/>
          </a:xfrm>
          <a:prstGeom prst="rect">
            <a:avLst/>
          </a:prstGeom>
        </p:spPr>
      </p:pic>
    </p:spTree>
    <p:extLst>
      <p:ext uri="{BB962C8B-B14F-4D97-AF65-F5344CB8AC3E}">
        <p14:creationId xmlns:p14="http://schemas.microsoft.com/office/powerpoint/2010/main" val="3539069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7505" y="-99392"/>
            <a:ext cx="8229600" cy="1600200"/>
          </a:xfrm>
        </p:spPr>
        <p:txBody>
          <a:bodyPr/>
          <a:lstStyle/>
          <a:p>
            <a:r>
              <a:rPr lang="en-US" altLang="zh-CN" dirty="0">
                <a:solidFill>
                  <a:schemeClr val="accent6">
                    <a:lumMod val="60000"/>
                    <a:lumOff val="40000"/>
                  </a:schemeClr>
                </a:solidFill>
              </a:rPr>
              <a:t>Basic Terminology</a:t>
            </a:r>
            <a:endParaRPr lang="zh-CN" altLang="en-US" dirty="0">
              <a:solidFill>
                <a:schemeClr val="accent6">
                  <a:lumMod val="60000"/>
                  <a:lumOff val="40000"/>
                </a:schemeClr>
              </a:solidFill>
            </a:endParaRP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6</a:t>
            </a:fld>
            <a:endParaRPr lang="en-US" dirty="0">
              <a:solidFill>
                <a:prstClr val="white">
                  <a:lumMod val="65000"/>
                  <a:lumOff val="35000"/>
                </a:prstClr>
              </a:solidFill>
            </a:endParaRPr>
          </a:p>
        </p:txBody>
      </p:sp>
      <p:sp>
        <p:nvSpPr>
          <p:cNvPr id="5" name="TextBox 14"/>
          <p:cNvSpPr txBox="1"/>
          <p:nvPr/>
        </p:nvSpPr>
        <p:spPr>
          <a:xfrm>
            <a:off x="260280" y="1988840"/>
            <a:ext cx="8282998" cy="3564053"/>
          </a:xfrm>
          <a:prstGeom prst="rect">
            <a:avLst/>
          </a:prstGeom>
          <a:noFill/>
        </p:spPr>
        <p:txBody>
          <a:bodyPr wrap="square">
            <a:prstTxWarp prst="textNoShape">
              <a:avLst/>
            </a:prstTxWarp>
            <a:spAutoFit/>
          </a:bodyPr>
          <a:lstStyle/>
          <a:p>
            <a:pPr marL="685800" lvl="1" indent="-336550">
              <a:lnSpc>
                <a:spcPct val="70000"/>
              </a:lnSpc>
              <a:spcBef>
                <a:spcPts val="600"/>
              </a:spcBef>
              <a:buClr>
                <a:schemeClr val="accent2"/>
              </a:buClr>
              <a:buSzPct val="90000"/>
              <a:buFont typeface="Wingdings" pitchFamily="33" charset="2"/>
              <a:buChar char=""/>
              <a:defRPr/>
            </a:pPr>
            <a:r>
              <a:rPr lang="en-US" sz="2800" dirty="0">
                <a:effectLst>
                  <a:outerShdw blurRad="38100" dist="38100" dir="2700000" algn="tl">
                    <a:srgbClr val="0064E2"/>
                  </a:outerShdw>
                </a:effectLst>
                <a:latin typeface="+mn-lt"/>
              </a:rPr>
              <a:t>Plaintext</a:t>
            </a:r>
          </a:p>
          <a:p>
            <a:pPr marL="1492250" lvl="3" indent="-349250">
              <a:lnSpc>
                <a:spcPct val="70000"/>
              </a:lnSpc>
              <a:spcBef>
                <a:spcPts val="600"/>
              </a:spcBef>
              <a:buClr>
                <a:schemeClr val="accent1"/>
              </a:buClr>
              <a:buSzPct val="90000"/>
              <a:buFont typeface="Wingdings" pitchFamily="33" charset="2"/>
              <a:buChar char=""/>
              <a:defRPr/>
            </a:pPr>
            <a:r>
              <a:rPr lang="en-US" sz="2000" dirty="0">
                <a:effectLst>
                  <a:outerShdw blurRad="38100" dist="38100" dir="2700000" algn="tl">
                    <a:srgbClr val="0064E2"/>
                  </a:outerShdw>
                </a:effectLst>
                <a:latin typeface="+mj-lt"/>
              </a:rPr>
              <a:t>Readable message or data that is fed into the algorithm as input</a:t>
            </a:r>
          </a:p>
          <a:p>
            <a:pPr marL="685800" lvl="1" indent="-336550">
              <a:lnSpc>
                <a:spcPct val="70000"/>
              </a:lnSpc>
              <a:spcBef>
                <a:spcPts val="600"/>
              </a:spcBef>
              <a:buClr>
                <a:schemeClr val="accent2"/>
              </a:buClr>
              <a:buSzPct val="90000"/>
              <a:buFont typeface="Wingdings" pitchFamily="33" charset="2"/>
              <a:buChar char=""/>
              <a:defRPr/>
            </a:pPr>
            <a:r>
              <a:rPr lang="en-US" sz="2800" dirty="0">
                <a:effectLst>
                  <a:outerShdw blurRad="38100" dist="38100" dir="2700000" algn="tl">
                    <a:srgbClr val="0064E2"/>
                  </a:outerShdw>
                </a:effectLst>
                <a:latin typeface="+mn-lt"/>
              </a:rPr>
              <a:t>Encryption algorithm</a:t>
            </a:r>
          </a:p>
          <a:p>
            <a:pPr marL="1492250" lvl="3" indent="-349250">
              <a:lnSpc>
                <a:spcPct val="70000"/>
              </a:lnSpc>
              <a:spcBef>
                <a:spcPts val="600"/>
              </a:spcBef>
              <a:buClr>
                <a:schemeClr val="accent1"/>
              </a:buClr>
              <a:buSzPct val="90000"/>
              <a:buFont typeface="Wingdings" pitchFamily="33" charset="2"/>
              <a:buChar char=""/>
              <a:defRPr/>
            </a:pPr>
            <a:r>
              <a:rPr lang="en-US" sz="2000" dirty="0">
                <a:effectLst>
                  <a:outerShdw blurRad="38100" dist="38100" dir="2700000" algn="tl">
                    <a:srgbClr val="0064E2"/>
                  </a:outerShdw>
                </a:effectLst>
                <a:latin typeface="+mj-lt"/>
              </a:rPr>
              <a:t>Performs transformations on the plaintext</a:t>
            </a:r>
          </a:p>
          <a:p>
            <a:pPr marL="685800" lvl="1" indent="-336550">
              <a:lnSpc>
                <a:spcPct val="70000"/>
              </a:lnSpc>
              <a:spcBef>
                <a:spcPts val="600"/>
              </a:spcBef>
              <a:buClr>
                <a:schemeClr val="accent2"/>
              </a:buClr>
              <a:buSzPct val="90000"/>
              <a:buFont typeface="Wingdings" pitchFamily="33" charset="2"/>
              <a:buChar char=""/>
              <a:defRPr/>
            </a:pPr>
            <a:r>
              <a:rPr lang="en-US" sz="2800" dirty="0">
                <a:effectLst>
                  <a:outerShdw blurRad="38100" dist="38100" dir="2700000" algn="tl">
                    <a:srgbClr val="0064E2"/>
                  </a:outerShdw>
                </a:effectLst>
                <a:latin typeface="+mn-lt"/>
              </a:rPr>
              <a:t>Public and private key</a:t>
            </a:r>
          </a:p>
          <a:p>
            <a:pPr marL="1492250" lvl="3" indent="-349250">
              <a:lnSpc>
                <a:spcPct val="70000"/>
              </a:lnSpc>
              <a:spcBef>
                <a:spcPts val="600"/>
              </a:spcBef>
              <a:buClr>
                <a:schemeClr val="accent1"/>
              </a:buClr>
              <a:buSzPct val="90000"/>
              <a:buFont typeface="Wingdings" pitchFamily="33" charset="2"/>
              <a:buChar char=""/>
              <a:defRPr/>
            </a:pPr>
            <a:r>
              <a:rPr lang="en-US" sz="2000" dirty="0">
                <a:effectLst>
                  <a:outerShdw blurRad="38100" dist="38100" dir="2700000" algn="tl">
                    <a:srgbClr val="0064E2"/>
                  </a:outerShdw>
                </a:effectLst>
                <a:latin typeface="+mj-lt"/>
              </a:rPr>
              <a:t>Pair of keys, one for encryption, one for decryption</a:t>
            </a:r>
          </a:p>
          <a:p>
            <a:pPr marL="685800" lvl="1" indent="-336550">
              <a:lnSpc>
                <a:spcPct val="70000"/>
              </a:lnSpc>
              <a:spcBef>
                <a:spcPts val="600"/>
              </a:spcBef>
              <a:buClr>
                <a:schemeClr val="accent2"/>
              </a:buClr>
              <a:buSzPct val="90000"/>
              <a:buFont typeface="Wingdings" pitchFamily="33" charset="2"/>
              <a:buChar char=""/>
              <a:defRPr/>
            </a:pPr>
            <a:r>
              <a:rPr lang="en-US" sz="2800" dirty="0" err="1">
                <a:effectLst>
                  <a:outerShdw blurRad="38100" dist="38100" dir="2700000" algn="tl">
                    <a:srgbClr val="0064E2"/>
                  </a:outerShdw>
                </a:effectLst>
                <a:latin typeface="+mn-lt"/>
              </a:rPr>
              <a:t>Ciphertext</a:t>
            </a:r>
            <a:endParaRPr lang="en-US" sz="2800" dirty="0">
              <a:effectLst>
                <a:outerShdw blurRad="38100" dist="38100" dir="2700000" algn="tl">
                  <a:srgbClr val="0064E2"/>
                </a:outerShdw>
              </a:effectLst>
              <a:latin typeface="+mn-lt"/>
            </a:endParaRPr>
          </a:p>
          <a:p>
            <a:pPr marL="1492250" lvl="3" indent="-349250">
              <a:lnSpc>
                <a:spcPct val="70000"/>
              </a:lnSpc>
              <a:spcBef>
                <a:spcPts val="600"/>
              </a:spcBef>
              <a:buClr>
                <a:schemeClr val="accent1"/>
              </a:buClr>
              <a:buSzPct val="90000"/>
              <a:buFont typeface="Wingdings" pitchFamily="33" charset="2"/>
              <a:buChar char=""/>
              <a:defRPr/>
            </a:pPr>
            <a:r>
              <a:rPr lang="en-US" sz="2000" dirty="0">
                <a:effectLst>
                  <a:outerShdw blurRad="38100" dist="38100" dir="2700000" algn="tl">
                    <a:srgbClr val="0064E2"/>
                  </a:outerShdw>
                </a:effectLst>
                <a:latin typeface="+mj-lt"/>
              </a:rPr>
              <a:t>Scrambled message produced as output</a:t>
            </a:r>
          </a:p>
          <a:p>
            <a:pPr marL="685800" lvl="1" indent="-336550">
              <a:lnSpc>
                <a:spcPct val="70000"/>
              </a:lnSpc>
              <a:spcBef>
                <a:spcPts val="600"/>
              </a:spcBef>
              <a:buClr>
                <a:schemeClr val="accent2"/>
              </a:buClr>
              <a:buSzPct val="90000"/>
              <a:buFont typeface="Wingdings" pitchFamily="33" charset="2"/>
              <a:buChar char=""/>
              <a:defRPr/>
            </a:pPr>
            <a:r>
              <a:rPr lang="en-US" sz="2800" dirty="0">
                <a:effectLst>
                  <a:outerShdw blurRad="38100" dist="38100" dir="2700000" algn="tl">
                    <a:srgbClr val="0064E2"/>
                  </a:outerShdw>
                </a:effectLst>
                <a:latin typeface="+mn-lt"/>
              </a:rPr>
              <a:t>Decryption key</a:t>
            </a:r>
          </a:p>
          <a:p>
            <a:pPr marL="1492250" lvl="3" indent="-349250">
              <a:lnSpc>
                <a:spcPct val="70000"/>
              </a:lnSpc>
              <a:spcBef>
                <a:spcPts val="600"/>
              </a:spcBef>
              <a:buClr>
                <a:schemeClr val="accent1"/>
              </a:buClr>
              <a:buSzPct val="90000"/>
              <a:buFont typeface="Wingdings" pitchFamily="33" charset="2"/>
              <a:buChar char=""/>
              <a:defRPr/>
            </a:pPr>
            <a:r>
              <a:rPr lang="en-US" sz="2000" dirty="0">
                <a:effectLst>
                  <a:outerShdw blurRad="38100" dist="38100" dir="2700000" algn="tl">
                    <a:srgbClr val="0064E2"/>
                  </a:outerShdw>
                </a:effectLst>
                <a:latin typeface="+mj-lt"/>
              </a:rPr>
              <a:t>Produces the original plaintext</a:t>
            </a:r>
          </a:p>
        </p:txBody>
      </p:sp>
    </p:spTree>
    <p:extLst>
      <p:ext uri="{BB962C8B-B14F-4D97-AF65-F5344CB8AC3E}">
        <p14:creationId xmlns:p14="http://schemas.microsoft.com/office/powerpoint/2010/main" val="2226536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467544" y="116632"/>
            <a:ext cx="8229600" cy="1052736"/>
          </a:xfrm>
        </p:spPr>
        <p:txBody>
          <a:bodyPr/>
          <a:lstStyle/>
          <a:p>
            <a:pPr eaLnBrk="1" fontAlgn="auto" hangingPunct="1">
              <a:spcAft>
                <a:spcPts val="0"/>
              </a:spcAft>
              <a:defRPr/>
            </a:pPr>
            <a:r>
              <a:rPr lang="en-GB" dirty="0">
                <a:solidFill>
                  <a:schemeClr val="accent6">
                    <a:lumMod val="60000"/>
                    <a:lumOff val="40000"/>
                  </a:schemeClr>
                </a:solidFill>
                <a:ea typeface="+mj-ea"/>
                <a:cs typeface="+mj-cs"/>
              </a:rPr>
              <a:t>Symmetric Encryption</a:t>
            </a:r>
            <a:endParaRPr lang="en-AU" dirty="0">
              <a:solidFill>
                <a:schemeClr val="accent6">
                  <a:lumMod val="60000"/>
                  <a:lumOff val="40000"/>
                </a:schemeClr>
              </a:solidFill>
              <a:ea typeface="+mj-ea"/>
              <a:cs typeface="+mj-cs"/>
            </a:endParaRPr>
          </a:p>
        </p:txBody>
      </p:sp>
      <p:sp>
        <p:nvSpPr>
          <p:cNvPr id="200707" name="Rectangle 3"/>
          <p:cNvSpPr>
            <a:spLocks noGrp="1" noChangeArrowheads="1"/>
          </p:cNvSpPr>
          <p:nvPr>
            <p:ph idx="1"/>
          </p:nvPr>
        </p:nvSpPr>
        <p:spPr>
          <a:xfrm>
            <a:off x="457200" y="1169368"/>
            <a:ext cx="8229600" cy="3051720"/>
          </a:xfrm>
        </p:spPr>
        <p:txBody>
          <a:bodyPr>
            <a:normAutofit fontScale="92500" lnSpcReduction="10000"/>
          </a:bodyPr>
          <a:lstStyle/>
          <a:p>
            <a:pPr>
              <a:lnSpc>
                <a:spcPct val="120000"/>
              </a:lnSpc>
              <a:spcBef>
                <a:spcPts val="0"/>
              </a:spcBef>
              <a:buClr>
                <a:schemeClr val="accent6">
                  <a:lumMod val="60000"/>
                  <a:lumOff val="40000"/>
                </a:schemeClr>
              </a:buClr>
              <a:buSzPct val="125000"/>
              <a:buFont typeface="Arial"/>
              <a:buChar char="•"/>
              <a:defRPr/>
            </a:pPr>
            <a:r>
              <a:rPr lang="en-US" dirty="0"/>
              <a:t>Also referred to as secret-key cryptography, for protecting </a:t>
            </a:r>
            <a:r>
              <a:rPr lang="en-US" altLang="zh-CN" dirty="0"/>
              <a:t>confidentiality for transmitted or stored data</a:t>
            </a:r>
            <a:endParaRPr lang="en-US" altLang="zh-CN" sz="2000" dirty="0"/>
          </a:p>
          <a:p>
            <a:pPr>
              <a:lnSpc>
                <a:spcPct val="150000"/>
              </a:lnSpc>
              <a:spcAft>
                <a:spcPts val="0"/>
              </a:spcAft>
              <a:buClr>
                <a:schemeClr val="accent6">
                  <a:lumMod val="60000"/>
                  <a:lumOff val="40000"/>
                </a:schemeClr>
              </a:buClr>
              <a:buSzPct val="125000"/>
              <a:buFont typeface="Arial"/>
              <a:buChar char="•"/>
              <a:defRPr/>
            </a:pPr>
            <a:r>
              <a:rPr lang="en-US" dirty="0"/>
              <a:t>Two requirements for secure use:</a:t>
            </a:r>
          </a:p>
          <a:p>
            <a:pPr lvl="1">
              <a:lnSpc>
                <a:spcPct val="150000"/>
              </a:lnSpc>
              <a:spcBef>
                <a:spcPts val="0"/>
              </a:spcBef>
              <a:buClr>
                <a:schemeClr val="accent1"/>
              </a:buClr>
              <a:buSzPct val="125000"/>
              <a:buFont typeface="Arial"/>
              <a:buChar char="•"/>
              <a:defRPr/>
            </a:pPr>
            <a:r>
              <a:rPr lang="en-US" sz="2100" dirty="0"/>
              <a:t>Need a strong encryption algorithm</a:t>
            </a:r>
          </a:p>
          <a:p>
            <a:pPr lvl="1">
              <a:lnSpc>
                <a:spcPct val="120000"/>
              </a:lnSpc>
              <a:spcBef>
                <a:spcPts val="600"/>
              </a:spcBef>
              <a:spcAft>
                <a:spcPts val="600"/>
              </a:spcAft>
              <a:buClr>
                <a:schemeClr val="accent1"/>
              </a:buClr>
              <a:buSzPct val="125000"/>
              <a:buFont typeface="Arial"/>
              <a:buChar char="•"/>
              <a:defRPr/>
            </a:pPr>
            <a:r>
              <a:rPr lang="en-US" sz="2000" dirty="0"/>
              <a:t>S</a:t>
            </a:r>
            <a:r>
              <a:rPr lang="en-US" sz="2000" dirty="0">
                <a:ea typeface="+mn-ea"/>
              </a:rPr>
              <a:t>ender and receiver must have obtained copies                                           of the secret key in a secure fashion and must                                           keep the key secure</a:t>
            </a:r>
          </a:p>
          <a:p>
            <a:pPr eaLnBrk="1" fontAlgn="auto" hangingPunct="1">
              <a:lnSpc>
                <a:spcPct val="80000"/>
              </a:lnSpc>
              <a:spcBef>
                <a:spcPct val="20000"/>
              </a:spcBef>
              <a:spcAft>
                <a:spcPts val="0"/>
              </a:spcAft>
              <a:buFont typeface="Wingdings" pitchFamily="2" charset="2"/>
              <a:buChar char=""/>
              <a:defRPr/>
            </a:pPr>
            <a:endParaRPr lang="en-US" sz="1900" dirty="0">
              <a:ea typeface="+mn-ea"/>
              <a:cs typeface="+mn-cs"/>
            </a:endParaRPr>
          </a:p>
          <a:p>
            <a:pPr eaLnBrk="1" fontAlgn="auto" hangingPunct="1">
              <a:lnSpc>
                <a:spcPct val="80000"/>
              </a:lnSpc>
              <a:spcBef>
                <a:spcPct val="20000"/>
              </a:spcBef>
              <a:spcAft>
                <a:spcPts val="0"/>
              </a:spcAft>
              <a:buFont typeface="Wingdings" pitchFamily="2" charset="2"/>
              <a:buChar char=""/>
              <a:defRPr/>
            </a:pPr>
            <a:endParaRPr lang="en-AU" sz="1900" dirty="0">
              <a:ea typeface="+mn-ea"/>
              <a:cs typeface="+mn-cs"/>
            </a:endParaRP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7</a:t>
            </a:fld>
            <a:endParaRPr lang="en-US" dirty="0">
              <a:solidFill>
                <a:prstClr val="white">
                  <a:lumMod val="65000"/>
                  <a:lumOff val="35000"/>
                </a:prstClr>
              </a:solidFill>
            </a:endParaRPr>
          </a:p>
        </p:txBody>
      </p:sp>
      <p:pic>
        <p:nvPicPr>
          <p:cNvPr id="3" name="图片 2"/>
          <p:cNvPicPr>
            <a:picLocks noChangeAspect="1"/>
          </p:cNvPicPr>
          <p:nvPr/>
        </p:nvPicPr>
        <p:blipFill>
          <a:blip r:embed="rId3"/>
          <a:stretch>
            <a:fillRect/>
          </a:stretch>
        </p:blipFill>
        <p:spPr>
          <a:xfrm>
            <a:off x="1259632" y="4105592"/>
            <a:ext cx="6953250" cy="24479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457200" y="0"/>
            <a:ext cx="8229600" cy="1524000"/>
          </a:xfrm>
        </p:spPr>
        <p:txBody>
          <a:bodyPr>
            <a:noAutofit/>
          </a:bodyPr>
          <a:lstStyle/>
          <a:p>
            <a:pPr fontAlgn="auto">
              <a:spcAft>
                <a:spcPts val="0"/>
              </a:spcAft>
              <a:defRPr/>
            </a:pPr>
            <a:r>
              <a:rPr lang="en-US" sz="4400" dirty="0">
                <a:solidFill>
                  <a:schemeClr val="accent6">
                    <a:lumMod val="40000"/>
                    <a:lumOff val="60000"/>
                  </a:schemeClr>
                </a:solidFill>
              </a:rPr>
              <a:t>Attacking Symmetric Encryption</a:t>
            </a:r>
          </a:p>
        </p:txBody>
      </p:sp>
      <p:sp>
        <p:nvSpPr>
          <p:cNvPr id="6" name="Text Placeholder 5"/>
          <p:cNvSpPr>
            <a:spLocks noGrp="1"/>
          </p:cNvSpPr>
          <p:nvPr>
            <p:ph type="body" idx="1"/>
          </p:nvPr>
        </p:nvSpPr>
        <p:spPr/>
        <p:txBody>
          <a:bodyPr/>
          <a:lstStyle/>
          <a:p>
            <a:pPr eaLnBrk="1" fontAlgn="auto" hangingPunct="1">
              <a:spcAft>
                <a:spcPts val="0"/>
              </a:spcAft>
              <a:buFont typeface="Wingdings" pitchFamily="2" charset="2"/>
              <a:buNone/>
              <a:defRPr/>
            </a:pPr>
            <a:r>
              <a:rPr lang="en-US" u="sng" dirty="0">
                <a:ea typeface="+mn-ea"/>
                <a:cs typeface="+mn-cs"/>
              </a:rPr>
              <a:t>Cryptanalytic Attacks</a:t>
            </a:r>
          </a:p>
        </p:txBody>
      </p:sp>
      <p:sp>
        <p:nvSpPr>
          <p:cNvPr id="7" name="Text Placeholder 6"/>
          <p:cNvSpPr>
            <a:spLocks noGrp="1"/>
          </p:cNvSpPr>
          <p:nvPr>
            <p:ph type="body" sz="quarter" idx="3"/>
          </p:nvPr>
        </p:nvSpPr>
        <p:spPr/>
        <p:txBody>
          <a:bodyPr/>
          <a:lstStyle/>
          <a:p>
            <a:pPr eaLnBrk="1" fontAlgn="auto" hangingPunct="1">
              <a:spcAft>
                <a:spcPts val="0"/>
              </a:spcAft>
              <a:buFont typeface="Wingdings" pitchFamily="2" charset="2"/>
              <a:buNone/>
              <a:defRPr/>
            </a:pPr>
            <a:r>
              <a:rPr lang="en-US" u="sng" dirty="0">
                <a:ea typeface="+mn-ea"/>
                <a:cs typeface="+mn-cs"/>
              </a:rPr>
              <a:t>Brute-Force Attack</a:t>
            </a:r>
          </a:p>
        </p:txBody>
      </p:sp>
      <p:sp>
        <p:nvSpPr>
          <p:cNvPr id="221187" name="Rectangle 3"/>
          <p:cNvSpPr>
            <a:spLocks noGrp="1" noChangeArrowheads="1"/>
          </p:cNvSpPr>
          <p:nvPr>
            <p:ph sz="quarter" idx="13"/>
          </p:nvPr>
        </p:nvSpPr>
        <p:spPr>
          <a:xfrm>
            <a:off x="395536" y="2348880"/>
            <a:ext cx="4040188" cy="4343400"/>
          </a:xfrm>
        </p:spPr>
        <p:txBody>
          <a:bodyPr wrap="square" numCol="1" anchor="t" anchorCtr="0" compatLnSpc="1">
            <a:prstTxWarp prst="textNoShape">
              <a:avLst/>
            </a:prstTxWarp>
            <a:normAutofit/>
          </a:bodyPr>
          <a:lstStyle/>
          <a:p>
            <a:pPr marL="342900" lvl="1" indent="-342900" eaLnBrk="1" hangingPunct="1">
              <a:lnSpc>
                <a:spcPct val="120000"/>
              </a:lnSpc>
              <a:spcBef>
                <a:spcPts val="432"/>
              </a:spcBef>
              <a:buClr>
                <a:schemeClr val="accent1"/>
              </a:buClr>
              <a:buFont typeface="Wingdings" pitchFamily="33" charset="2"/>
              <a:buChar char=""/>
              <a:defRPr/>
            </a:pPr>
            <a:r>
              <a:rPr lang="en-US" sz="1800" dirty="0"/>
              <a:t>Rely on:</a:t>
            </a:r>
          </a:p>
          <a:p>
            <a:pPr marL="692150" lvl="2" indent="-342900" eaLnBrk="1" hangingPunct="1">
              <a:lnSpc>
                <a:spcPct val="120000"/>
              </a:lnSpc>
              <a:spcBef>
                <a:spcPts val="432"/>
              </a:spcBef>
              <a:buClr>
                <a:schemeClr val="accent4">
                  <a:lumMod val="60000"/>
                  <a:lumOff val="40000"/>
                </a:schemeClr>
              </a:buClr>
              <a:buSzPct val="80000"/>
              <a:buFont typeface="Wingdings" pitchFamily="33" charset="2"/>
              <a:buChar char=""/>
              <a:defRPr/>
            </a:pPr>
            <a:r>
              <a:rPr lang="en-US" dirty="0"/>
              <a:t>Nature of the algorithm</a:t>
            </a:r>
          </a:p>
          <a:p>
            <a:pPr marL="692150" lvl="2" indent="-342900" eaLnBrk="1" hangingPunct="1">
              <a:lnSpc>
                <a:spcPct val="120000"/>
              </a:lnSpc>
              <a:spcBef>
                <a:spcPts val="432"/>
              </a:spcBef>
              <a:buClr>
                <a:schemeClr val="accent4">
                  <a:lumMod val="60000"/>
                  <a:lumOff val="40000"/>
                </a:schemeClr>
              </a:buClr>
              <a:buSzPct val="80000"/>
              <a:buFont typeface="Wingdings" pitchFamily="33" charset="2"/>
              <a:buChar char=""/>
              <a:defRPr/>
            </a:pPr>
            <a:r>
              <a:rPr lang="en-US" dirty="0"/>
              <a:t>Some sample plaintext-ciphertext pairs</a:t>
            </a:r>
          </a:p>
          <a:p>
            <a:pPr marL="692150" lvl="2" indent="-342900">
              <a:lnSpc>
                <a:spcPct val="120000"/>
              </a:lnSpc>
              <a:spcBef>
                <a:spcPts val="432"/>
              </a:spcBef>
              <a:buClr>
                <a:schemeClr val="accent4">
                  <a:lumMod val="60000"/>
                  <a:lumOff val="40000"/>
                </a:schemeClr>
              </a:buClr>
              <a:buSzPct val="80000"/>
              <a:buFont typeface="Wingdings" pitchFamily="33" charset="2"/>
              <a:buChar char=""/>
              <a:defRPr/>
            </a:pPr>
            <a:r>
              <a:rPr lang="en-US" altLang="zh-CN" dirty="0"/>
              <a:t>Some knowledge of the general characteristics of the plaintext, e.g., the letter ‘e’ and the word ‘the’ are very common in English texts</a:t>
            </a:r>
          </a:p>
          <a:p>
            <a:pPr marL="342900" lvl="1" indent="-342900" eaLnBrk="1" hangingPunct="1">
              <a:lnSpc>
                <a:spcPct val="120000"/>
              </a:lnSpc>
              <a:spcBef>
                <a:spcPts val="432"/>
              </a:spcBef>
              <a:buClr>
                <a:schemeClr val="accent1"/>
              </a:buClr>
              <a:buFont typeface="Wingdings" pitchFamily="33" charset="2"/>
              <a:buChar char=""/>
              <a:defRPr/>
            </a:pPr>
            <a:r>
              <a:rPr lang="en-US" sz="1800" dirty="0"/>
              <a:t>Exploits the characteristics of the algorithm to attempt to recover plaintext or secret key</a:t>
            </a:r>
          </a:p>
        </p:txBody>
      </p:sp>
      <p:sp>
        <p:nvSpPr>
          <p:cNvPr id="8" name="Content Placeholder 7"/>
          <p:cNvSpPr>
            <a:spLocks noGrp="1"/>
          </p:cNvSpPr>
          <p:nvPr>
            <p:ph sz="quarter" idx="14"/>
          </p:nvPr>
        </p:nvSpPr>
        <p:spPr>
          <a:xfrm>
            <a:off x="4645027" y="2514600"/>
            <a:ext cx="4041774" cy="4343400"/>
          </a:xfrm>
        </p:spPr>
        <p:txBody>
          <a:bodyPr>
            <a:normAutofit/>
          </a:bodyPr>
          <a:lstStyle/>
          <a:p>
            <a:pPr marL="342900" lvl="1" indent="-342900" fontAlgn="auto">
              <a:spcAft>
                <a:spcPts val="0"/>
              </a:spcAft>
              <a:buClr>
                <a:schemeClr val="accent1"/>
              </a:buClr>
              <a:buFont typeface="Wingdings" pitchFamily="33" charset="2"/>
              <a:buChar char=""/>
              <a:defRPr/>
            </a:pPr>
            <a:r>
              <a:rPr lang="en-US" sz="1800" dirty="0"/>
              <a:t>Try all possible keys on some ciphertext until an intelligible plaintext is obtained</a:t>
            </a:r>
          </a:p>
        </p:txBody>
      </p:sp>
      <p:sp>
        <p:nvSpPr>
          <p:cNvPr id="2" name="灯片编号占位符 1"/>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8</a:t>
            </a:fld>
            <a:endParaRPr lang="en-US" dirty="0">
              <a:solidFill>
                <a:prstClr val="white">
                  <a:lumMod val="65000"/>
                  <a:lumOff val="35000"/>
                </a:prst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87624" y="404664"/>
            <a:ext cx="8229600" cy="1143000"/>
          </a:xfrm>
        </p:spPr>
        <p:txBody>
          <a:bodyPr/>
          <a:lstStyle/>
          <a:p>
            <a:pPr eaLnBrk="1" hangingPunct="1">
              <a:defRPr/>
            </a:pPr>
            <a:r>
              <a:rPr lang="en-US" sz="4800" dirty="0">
                <a:solidFill>
                  <a:schemeClr val="accent6">
                    <a:lumMod val="40000"/>
                    <a:lumOff val="60000"/>
                  </a:schemeClr>
                </a:solidFill>
              </a:rPr>
              <a:t>Block &amp; Stream Ciphers</a:t>
            </a:r>
          </a:p>
        </p:txBody>
      </p:sp>
      <p:graphicFrame>
        <p:nvGraphicFramePr>
          <p:cNvPr id="12" name="Diagram 11"/>
          <p:cNvGraphicFramePr/>
          <p:nvPr>
            <p:extLst>
              <p:ext uri="{D42A27DB-BD31-4B8C-83A1-F6EECF244321}">
                <p14:modId xmlns:p14="http://schemas.microsoft.com/office/powerpoint/2010/main" val="3947104284"/>
              </p:ext>
            </p:extLst>
          </p:nvPr>
        </p:nvGraphicFramePr>
        <p:xfrm>
          <a:off x="990600" y="1981200"/>
          <a:ext cx="71628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1988" name="Picture 12"/>
          <p:cNvPicPr>
            <a:picLocks noChangeAspect="1"/>
          </p:cNvPicPr>
          <p:nvPr/>
        </p:nvPicPr>
        <p:blipFill>
          <a:blip r:embed="rId8"/>
          <a:srcRect/>
          <a:stretch>
            <a:fillRect/>
          </a:stretch>
        </p:blipFill>
        <p:spPr bwMode="auto">
          <a:xfrm>
            <a:off x="0" y="0"/>
            <a:ext cx="1447800" cy="1998663"/>
          </a:xfrm>
          <a:prstGeom prst="rect">
            <a:avLst/>
          </a:prstGeom>
          <a:noFill/>
          <a:ln w="9525">
            <a:noFill/>
            <a:miter lim="800000"/>
            <a:headEnd/>
            <a:tailEnd/>
          </a:ln>
        </p:spPr>
      </p:pic>
      <p:sp>
        <p:nvSpPr>
          <p:cNvPr id="2" name="灯片编号占位符 1"/>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9</a:t>
            </a:fld>
            <a:endParaRPr lang="en-US" dirty="0">
              <a:solidFill>
                <a:prstClr val="white">
                  <a:lumMod val="65000"/>
                  <a:lumOff val="35000"/>
                </a:prstClr>
              </a:solidFill>
            </a:endParaRPr>
          </a:p>
        </p:txBody>
      </p:sp>
    </p:spTree>
    <p:extLst>
      <p:ext uri="{BB962C8B-B14F-4D97-AF65-F5344CB8AC3E}">
        <p14:creationId xmlns:p14="http://schemas.microsoft.com/office/powerpoint/2010/main" val="21180587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28115</TotalTime>
  <Words>8866</Words>
  <Application>Microsoft Office PowerPoint</Application>
  <PresentationFormat>On-screen Show (4:3)</PresentationFormat>
  <Paragraphs>807</Paragraphs>
  <Slides>31</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Times-Roman</vt:lpstr>
      <vt:lpstr>Arial</vt:lpstr>
      <vt:lpstr>Cambria Math</vt:lpstr>
      <vt:lpstr>Century Gothic</vt:lpstr>
      <vt:lpstr>Courier New</vt:lpstr>
      <vt:lpstr>Palatino Linotype</vt:lpstr>
      <vt:lpstr>Times New Roman</vt:lpstr>
      <vt:lpstr>Wingdings</vt:lpstr>
      <vt:lpstr>Executive</vt:lpstr>
      <vt:lpstr>Chapter 2</vt:lpstr>
      <vt:lpstr>PowerPoint Presentation</vt:lpstr>
      <vt:lpstr>Digital Signature</vt:lpstr>
      <vt:lpstr>PowerPoint Presentation</vt:lpstr>
      <vt:lpstr>Leftovers</vt:lpstr>
      <vt:lpstr>Basic Terminology</vt:lpstr>
      <vt:lpstr>Symmetric Encryption</vt:lpstr>
      <vt:lpstr>Attacking Symmetric Encryption</vt:lpstr>
      <vt:lpstr>Block &amp; Stream Ciphers</vt:lpstr>
      <vt:lpstr>Stream Ciphers</vt:lpstr>
      <vt:lpstr>Block Cipher: Mode of Operation</vt:lpstr>
      <vt:lpstr>Comparison of 3 Symmetric Encryption Standards (Block Ciphers)</vt:lpstr>
      <vt:lpstr>Data Encryption Standard (DES)</vt:lpstr>
      <vt:lpstr>Time Required for Brute-Force Attack</vt:lpstr>
      <vt:lpstr>Triple DES (3DES)</vt:lpstr>
      <vt:lpstr>Advanced Encryption Standard (AES)</vt:lpstr>
      <vt:lpstr>Public-Key Encryption</vt:lpstr>
      <vt:lpstr>PowerPoint Presentation</vt:lpstr>
      <vt:lpstr>PowerPoint Presentation</vt:lpstr>
      <vt:lpstr>PowerPoint Presentation</vt:lpstr>
      <vt:lpstr>Requirements for Public-Key Cryptosystems</vt:lpstr>
      <vt:lpstr>Message Authentication</vt:lpstr>
      <vt:lpstr>Message Authentication without Message Encryption</vt:lpstr>
      <vt:lpstr>PowerPoint Presentation</vt:lpstr>
      <vt:lpstr>PowerPoint Presentation</vt:lpstr>
      <vt:lpstr>PowerPoint Presentation</vt:lpstr>
      <vt:lpstr>PowerPoint Presentation</vt:lpstr>
      <vt:lpstr>Random Numbers</vt:lpstr>
      <vt:lpstr>Random Number Requirements</vt:lpstr>
      <vt:lpstr>Random versus Pseudorandom</vt:lpstr>
      <vt:lpstr>Summary</vt:lpstr>
    </vt:vector>
  </TitlesOfParts>
  <Manager/>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2 Lecture Overheads</dc:subject>
  <dc:creator>Dr Lawrie Brown</dc:creator>
  <cp:keywords/>
  <dc:description/>
  <cp:lastModifiedBy>Zonghua Gu</cp:lastModifiedBy>
  <cp:revision>246</cp:revision>
  <dcterms:created xsi:type="dcterms:W3CDTF">2012-03-04T03:14:23Z</dcterms:created>
  <dcterms:modified xsi:type="dcterms:W3CDTF">2020-04-22T19:09:03Z</dcterms:modified>
  <cp:category/>
</cp:coreProperties>
</file>