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5"/>
  </p:notesMasterIdLst>
  <p:handoutMasterIdLst>
    <p:handoutMasterId r:id="rId36"/>
  </p:handoutMasterIdLst>
  <p:sldIdLst>
    <p:sldId id="384" r:id="rId2"/>
    <p:sldId id="450" r:id="rId3"/>
    <p:sldId id="433" r:id="rId4"/>
    <p:sldId id="434" r:id="rId5"/>
    <p:sldId id="435" r:id="rId6"/>
    <p:sldId id="449" r:id="rId7"/>
    <p:sldId id="451" r:id="rId8"/>
    <p:sldId id="436" r:id="rId9"/>
    <p:sldId id="367" r:id="rId10"/>
    <p:sldId id="409" r:id="rId11"/>
    <p:sldId id="437" r:id="rId12"/>
    <p:sldId id="431" r:id="rId13"/>
    <p:sldId id="438" r:id="rId14"/>
    <p:sldId id="439" r:id="rId15"/>
    <p:sldId id="440" r:id="rId16"/>
    <p:sldId id="424" r:id="rId17"/>
    <p:sldId id="452" r:id="rId18"/>
    <p:sldId id="446" r:id="rId19"/>
    <p:sldId id="447" r:id="rId20"/>
    <p:sldId id="448" r:id="rId21"/>
    <p:sldId id="453" r:id="rId22"/>
    <p:sldId id="441" r:id="rId23"/>
    <p:sldId id="442" r:id="rId24"/>
    <p:sldId id="380" r:id="rId25"/>
    <p:sldId id="416" r:id="rId26"/>
    <p:sldId id="443" r:id="rId27"/>
    <p:sldId id="454" r:id="rId28"/>
    <p:sldId id="444" r:id="rId29"/>
    <p:sldId id="415" r:id="rId30"/>
    <p:sldId id="417" r:id="rId31"/>
    <p:sldId id="418" r:id="rId32"/>
    <p:sldId id="421" r:id="rId33"/>
    <p:sldId id="445"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0"/>
            <p14:sldId id="433"/>
            <p14:sldId id="434"/>
            <p14:sldId id="435"/>
            <p14:sldId id="449"/>
            <p14:sldId id="451"/>
            <p14:sldId id="436"/>
            <p14:sldId id="367"/>
            <p14:sldId id="409"/>
            <p14:sldId id="437"/>
            <p14:sldId id="431"/>
            <p14:sldId id="438"/>
            <p14:sldId id="439"/>
            <p14:sldId id="440"/>
            <p14:sldId id="424"/>
            <p14:sldId id="452"/>
            <p14:sldId id="446"/>
            <p14:sldId id="447"/>
            <p14:sldId id="448"/>
            <p14:sldId id="453"/>
            <p14:sldId id="441"/>
            <p14:sldId id="442"/>
            <p14:sldId id="380"/>
            <p14:sldId id="416"/>
            <p14:sldId id="443"/>
            <p14:sldId id="454"/>
            <p14:sldId id="444"/>
            <p14:sldId id="415"/>
            <p14:sldId id="417"/>
            <p14:sldId id="418"/>
            <p14:sldId id="421"/>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0021" autoAdjust="0"/>
  </p:normalViewPr>
  <p:slideViewPr>
    <p:cSldViewPr>
      <p:cViewPr varScale="1">
        <p:scale>
          <a:sx n="70" d="100"/>
          <a:sy n="70" d="100"/>
        </p:scale>
        <p:origin x="1632" y="53"/>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12</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1360708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3474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Salt scheme is still important: for multi-server installations which use centralized password management systems to push password hashes to multiple systems, the root account on each individual system may be treated as less trusted than the administrators of the centralized password system, so the shadow password file may be exposed to attackers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Helps mitigate password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122555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When not constrained, many users choose a password that is too short or too easy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guess. At the other extreme, if users are assigned passwords consisting of eight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randomly selected printable characters, password cracking is effectively impossible.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it would be almost as impossible for most users to remember their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Fortunately, even if we limit the password universe to strings of characters that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reasonably memorable, the size of the universe is still too large to permit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cracking. Our goal, then, is to eliminate guessable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allowing the user to select a password that is memorable. Four basic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in use:</a:t>
            </a:r>
          </a:p>
          <a:p>
            <a:r>
              <a:rPr lang="en-US" altLang="zh-CN" sz="2800" dirty="0"/>
              <a:t>Complex password policy</a:t>
            </a:r>
          </a:p>
          <a:p>
            <a:pPr lvl="1">
              <a:spcAft>
                <a:spcPts val="1200"/>
              </a:spcAft>
            </a:pPr>
            <a:r>
              <a:rPr lang="en-US" altLang="zh-CN" sz="1800" dirty="0"/>
              <a:t>Forcing users to pick stronger passwords</a:t>
            </a:r>
          </a:p>
          <a:p>
            <a:endParaRPr lang="en-US" dirty="0"/>
          </a:p>
          <a:p>
            <a:r>
              <a:rPr lang="en-US" dirty="0"/>
              <a:t>• User education</a:t>
            </a:r>
          </a:p>
          <a:p>
            <a:r>
              <a:rPr lang="en-US" dirty="0"/>
              <a:t>• Computer-generated passwords</a:t>
            </a:r>
          </a:p>
          <a:p>
            <a:r>
              <a:rPr lang="en-US" dirty="0"/>
              <a:t>• Reactive password checking</a:t>
            </a:r>
          </a:p>
          <a:p>
            <a:r>
              <a:rPr lang="en-US" dirty="0"/>
              <a:t>• Complex</a:t>
            </a:r>
            <a:r>
              <a:rPr lang="en-US" baseline="0" dirty="0"/>
              <a:t> password policy</a:t>
            </a:r>
            <a:endParaRPr lang="en-US" dirty="0"/>
          </a:p>
          <a:p>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can be told the importance of using hard-to-guess passwords and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provided with guidelines for selecting strong passwords. This user education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strategy is unlikely to succeed at most installations, particularly where there is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population or a lot of turnover. Many users will simply ignore the guidelines.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Others may not be good judges of what is a strong password. For example,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(mistakenly) believe that reversing a word or capitalizing the last letter makes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unguessable.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Nonetheless, it makes sense to provide users with guidelines on the selection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passwords. Perhaps the best approach is the following advice: A good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choosing a password is to use the first letter of each word of a phrase.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 not pick a well-known phrase like “An apple a day keeps the doctor away”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Aaadktda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Instead, pick something like “My dog’s first name is Rex”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MdfniR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“My sister Peg is 24 years old” (MsPi24yo). Studies have shown that users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remember such passwords but that they are not susceptible to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guessing attacks based on commonly used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Computer-generated passwords  also have problems. If the passwords are quite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 in nature, users will not be able to remember them. Even if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pronounceable, the user may have difficulty remembering it and so be tempted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write it down. In general, computer-generated password schemes have a history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poor acceptance by users. FIPS 181 defines one of the best-designed automated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generators. The standard includes not only a description of the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also a complete listing of the C source code of the algorithm. The algorithm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generates words by forming pronounceable syllables and concatenating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a word. A random number generator produces a random stream of characters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construct the syllables and 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reactive password checking  strategy is one in which the system periodically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runs its own password cracker to find guessable passwords. The system cancels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passwords that are guessed and notifies the user. This tactic has a number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drawbacks. First, it is resource intensive if the job is done right. Because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determined opponent who is able to steal a password file can devote full CPU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to the task for hours or even days, an effective reactive password checker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 distinct disadvantage. Furthermore, any existing passwords remain vulnerable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reactive password checker finds them. A good example is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openware</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Jack the Ripper password cracker (openwall.com/john/pro/), which works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variety of operating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promising approach to improved password security is a complex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 or proactive password checker . In this scheme, a user is allowed to select 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her own password. However, at the time of selection, the system checks to see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password is allowable and, if not, rejects it. Such checkers are based on the philosophy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with sufficient guidance from the system, users can select memorable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passwords from a fairly large password space that are not likely to be guessed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trick with a proactive password checker is to strike a balance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acceptability and strength. If the system rejects too many passwords, users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complain that it is too hard to select a password. If the system uses some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 to define what is acceptable, this provides guidance to password crackers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refine their guessing technique. In the remainder of this subsection, we look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possible approaches to proactive password checking.</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3645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Memory cards can store but not process data. The most common such card is the</a:t>
            </a:r>
          </a:p>
          <a:p>
            <a:r>
              <a:rPr lang="en-US" b="0" dirty="0"/>
              <a:t>bank card with a magnetic stripe on the back. A magnetic stripe can store only a</a:t>
            </a:r>
          </a:p>
          <a:p>
            <a:r>
              <a:rPr lang="en-US" b="0" dirty="0"/>
              <a:t>simple security code, which can be read (and unfortunately reprogrammed) by</a:t>
            </a:r>
          </a:p>
          <a:p>
            <a:r>
              <a:rPr lang="en-US" b="0" dirty="0"/>
              <a:t>an inexpensive card reader. There are also memory cards that include an internal</a:t>
            </a:r>
          </a:p>
          <a:p>
            <a:r>
              <a:rPr lang="en-US" b="0" dirty="0"/>
              <a:t>electronic memory.</a:t>
            </a:r>
          </a:p>
          <a:p>
            <a:endParaRPr lang="en-US" b="0" dirty="0"/>
          </a:p>
          <a:p>
            <a:r>
              <a:rPr lang="en-US" b="0" dirty="0"/>
              <a:t>Memory cards can be used alone for physical access, such as a hotel room. For</a:t>
            </a:r>
          </a:p>
          <a:p>
            <a:r>
              <a:rPr lang="en-US" b="0" dirty="0"/>
              <a:t>computer user authentication, such cards are typically used with some form of password</a:t>
            </a:r>
          </a:p>
          <a:p>
            <a:r>
              <a:rPr lang="en-US" b="0" dirty="0"/>
              <a:t>or personal identification number (PIN). A typical application is an automatic</a:t>
            </a:r>
          </a:p>
          <a:p>
            <a:r>
              <a:rPr lang="en-US" b="0" dirty="0"/>
              <a:t>teller machine (ATM).</a:t>
            </a:r>
            <a:r>
              <a:rPr lang="en-US" b="0" baseline="0" dirty="0"/>
              <a:t> </a:t>
            </a:r>
            <a:r>
              <a:rPr lang="en-US" b="0" dirty="0"/>
              <a:t>The memory card, when combined with a PIN or password, provides significantly</a:t>
            </a:r>
          </a:p>
          <a:p>
            <a:r>
              <a:rPr lang="en-US" b="0" dirty="0"/>
              <a:t>greater security than a password alone. An adversary must gain physical</a:t>
            </a:r>
          </a:p>
          <a:p>
            <a:r>
              <a:rPr lang="en-US" b="0" dirty="0"/>
              <a:t>possession of the card (or be able to duplicate it) plus must gain knowledge of the</a:t>
            </a:r>
          </a:p>
          <a:p>
            <a:r>
              <a:rPr lang="en-US" b="0" dirty="0"/>
              <a:t>PIN. Among the potential drawbacks are the following [NIST95]:</a:t>
            </a:r>
          </a:p>
          <a:p>
            <a:endParaRPr lang="en-US" b="0" dirty="0"/>
          </a:p>
          <a:p>
            <a:r>
              <a:rPr lang="en-US" b="0" dirty="0"/>
              <a:t>• Requires special reader: This increases the cost of using the token and creates</a:t>
            </a:r>
          </a:p>
          <a:p>
            <a:r>
              <a:rPr lang="en-US" b="0" dirty="0"/>
              <a:t>the requirement to maintain the security of the reader’s hardware and software.</a:t>
            </a:r>
          </a:p>
          <a:p>
            <a:endParaRPr lang="en-US" b="0" dirty="0"/>
          </a:p>
          <a:p>
            <a:r>
              <a:rPr lang="en-US" b="0" dirty="0"/>
              <a:t>• Token loss: A lost token temporarily prevents its owner from gaining system</a:t>
            </a:r>
          </a:p>
          <a:p>
            <a:r>
              <a:rPr lang="en-US" b="0" dirty="0"/>
              <a:t>access. Thus there is an administrative cost in replacing the lost token. In addition,</a:t>
            </a:r>
          </a:p>
          <a:p>
            <a:r>
              <a:rPr lang="en-US" b="0" dirty="0"/>
              <a:t>if the token is found, stolen, or forged, then an adversary now need only</a:t>
            </a:r>
          </a:p>
          <a:p>
            <a:r>
              <a:rPr lang="en-US" b="0" dirty="0"/>
              <a:t>determine the PIN to gain unauthorized access.</a:t>
            </a:r>
          </a:p>
          <a:p>
            <a:endParaRPr lang="en-US" b="0" dirty="0"/>
          </a:p>
          <a:p>
            <a:r>
              <a:rPr lang="en-US" b="0" dirty="0"/>
              <a:t>• User dissatisfaction: Although users may have no difficulty in accepting the</a:t>
            </a:r>
          </a:p>
          <a:p>
            <a:r>
              <a:rPr lang="en-US" b="0" dirty="0"/>
              <a:t>use of a memory card for ATM access, its use for computer access may be</a:t>
            </a:r>
          </a:p>
          <a:p>
            <a:r>
              <a:rPr lang="en-US" b="0" dirty="0"/>
              <a:t>deemed inconvenient.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435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Static: token authenticates the user to the computer.</a:t>
            </a:r>
          </a:p>
          <a:p>
            <a:pPr lvl="1"/>
            <a:r>
              <a:rPr lang="en-US" dirty="0"/>
              <a:t>Dynamic password generator: the token generates a unique password periodically (e.g., every minute).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a:p>
            <a:endParaRPr lang="en-US" b="0" dirty="0"/>
          </a:p>
          <a:p>
            <a:endParaRPr lang="en-US" b="0" dirty="0"/>
          </a:p>
          <a:p>
            <a:r>
              <a:rPr lang="en-US" b="0" dirty="0"/>
              <a:t>A wide variety of devices qualify as smart tokens. These can be categorized along</a:t>
            </a:r>
          </a:p>
          <a:p>
            <a:r>
              <a:rPr lang="en-US" b="0" dirty="0"/>
              <a:t>three dimensions that are not mutually exclusive:</a:t>
            </a:r>
          </a:p>
          <a:p>
            <a:endParaRPr lang="en-US" b="0" dirty="0"/>
          </a:p>
          <a:p>
            <a:r>
              <a:rPr lang="en-US" b="0" dirty="0"/>
              <a:t>• Physical characteristics: Smart tokens include an embedded microprocessor.</a:t>
            </a:r>
          </a:p>
          <a:p>
            <a:r>
              <a:rPr lang="en-US" b="0" dirty="0"/>
              <a:t>A smart token that looks like a bank card is called a smart card. Other smart</a:t>
            </a:r>
          </a:p>
          <a:p>
            <a:r>
              <a:rPr lang="en-US" b="0" dirty="0"/>
              <a:t>tokens can look like calculators, keys, or other small portable objects.</a:t>
            </a:r>
          </a:p>
          <a:p>
            <a:endParaRPr lang="en-US" b="0" dirty="0"/>
          </a:p>
          <a:p>
            <a:r>
              <a:rPr lang="en-US" b="0" dirty="0"/>
              <a:t>• Interface: Manual interfaces include a keypad and display for human/token</a:t>
            </a:r>
          </a:p>
          <a:p>
            <a:r>
              <a:rPr lang="en-US" b="0" dirty="0"/>
              <a:t>interaction. Smart tokens with an electronic interface communicate with a</a:t>
            </a:r>
          </a:p>
          <a:p>
            <a:r>
              <a:rPr lang="en-US" b="0" dirty="0"/>
              <a:t>compatible reader/writer.</a:t>
            </a:r>
          </a:p>
          <a:p>
            <a:endParaRPr lang="en-US" b="0" dirty="0"/>
          </a:p>
          <a:p>
            <a:r>
              <a:rPr lang="en-US" b="0" dirty="0"/>
              <a:t>• Authentication protocol: The purpose of a smart token is to provide a means</a:t>
            </a:r>
          </a:p>
          <a:p>
            <a:r>
              <a:rPr lang="en-US" b="0" dirty="0"/>
              <a:t>for user authentication. We can classify the authentication protocols used with</a:t>
            </a:r>
          </a:p>
          <a:p>
            <a:r>
              <a:rPr lang="en-US" b="0" dirty="0"/>
              <a:t>smart tokens into three categories:</a:t>
            </a:r>
          </a:p>
          <a:p>
            <a:endParaRPr lang="en-US" b="0" dirty="0"/>
          </a:p>
          <a:p>
            <a:r>
              <a:rPr lang="en-US" b="0" dirty="0"/>
              <a:t>— Static: With a static protocol, the user authenticates himself or herself</a:t>
            </a:r>
          </a:p>
          <a:p>
            <a:r>
              <a:rPr lang="en-US" b="0" dirty="0"/>
              <a:t>to the token and then the token authenticates the user to the computer.</a:t>
            </a:r>
          </a:p>
          <a:p>
            <a:r>
              <a:rPr lang="en-US" b="0" dirty="0"/>
              <a:t>The latter half of this protocol is similar to the operation of a memory</a:t>
            </a:r>
          </a:p>
          <a:p>
            <a:r>
              <a:rPr lang="en-US" b="0" dirty="0"/>
              <a:t>token.</a:t>
            </a:r>
          </a:p>
          <a:p>
            <a:endParaRPr lang="en-US" b="0" dirty="0"/>
          </a:p>
          <a:p>
            <a:r>
              <a:rPr lang="en-US" b="0" dirty="0"/>
              <a:t>— Dynamic password generator: In this case, the token generates a unique</a:t>
            </a:r>
          </a:p>
          <a:p>
            <a:r>
              <a:rPr lang="en-US" b="0" dirty="0"/>
              <a:t>password periodically (e.g., every minute). This password is then entered</a:t>
            </a:r>
          </a:p>
          <a:p>
            <a:r>
              <a:rPr lang="en-US" b="0" dirty="0"/>
              <a:t>into the computer system for authentication, either manually by the user or</a:t>
            </a:r>
          </a:p>
          <a:p>
            <a:r>
              <a:rPr lang="en-US" b="0" dirty="0"/>
              <a:t>electronically via the token. The token and the computer system must be</a:t>
            </a:r>
          </a:p>
          <a:p>
            <a:r>
              <a:rPr lang="en-US" b="0" dirty="0"/>
              <a:t>initialized and kept synchronized so that the computer knows the password</a:t>
            </a:r>
          </a:p>
          <a:p>
            <a:r>
              <a:rPr lang="en-US" b="0" dirty="0"/>
              <a:t>that is current for this token.</a:t>
            </a:r>
          </a:p>
          <a:p>
            <a:endParaRPr lang="en-US" b="0" dirty="0"/>
          </a:p>
          <a:p>
            <a:r>
              <a:rPr lang="en-US" b="0" dirty="0"/>
              <a:t>— Challenge-response: In this case, the computer system generates a challenge,</a:t>
            </a:r>
          </a:p>
          <a:p>
            <a:r>
              <a:rPr lang="en-US" b="0" dirty="0"/>
              <a:t>such as a random string of numbers. The smart token generates a response</a:t>
            </a:r>
          </a:p>
          <a:p>
            <a:r>
              <a:rPr lang="en-US" b="0" dirty="0"/>
              <a:t>based on the challenge. For example, public-key cryptography could be used</a:t>
            </a:r>
          </a:p>
          <a:p>
            <a:r>
              <a:rPr lang="en-US" b="0" dirty="0"/>
              <a:t>and the token could encrypt the challenge string with the token’s private key.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1796918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card’s</a:t>
            </a:r>
          </a:p>
          <a:p>
            <a:r>
              <a:rPr lang="en-US" dirty="0"/>
              <a:t>PTS response confirms the protocols and parameters to be used.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55708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A biometric authentication system attempts to authenticate an individual based on</a:t>
            </a:r>
          </a:p>
          <a:p>
            <a:pPr>
              <a:defRPr/>
            </a:pPr>
            <a:r>
              <a:rPr lang="en-US" b="0" dirty="0"/>
              <a:t>his or her unique physical characteristics. These include static characteristics, such</a:t>
            </a:r>
          </a:p>
          <a:p>
            <a:pPr>
              <a:defRPr/>
            </a:pPr>
            <a:r>
              <a:rPr lang="en-US" b="0" dirty="0"/>
              <a:t>as fingerprints, hand geometry, facial characteristics, and retinal and iris patterns;</a:t>
            </a:r>
          </a:p>
          <a:p>
            <a:pPr>
              <a:defRPr/>
            </a:pPr>
            <a:r>
              <a:rPr lang="en-US" b="0" dirty="0"/>
              <a:t>and dynamic characteristics, such as voiceprint and signature. In essence, biometrics</a:t>
            </a:r>
          </a:p>
          <a:p>
            <a:pPr>
              <a:defRPr/>
            </a:pPr>
            <a:r>
              <a:rPr lang="en-US" b="0" dirty="0"/>
              <a:t>is based on pattern recognition. Compared to passwords and tokens, biometric</a:t>
            </a:r>
          </a:p>
          <a:p>
            <a:pPr>
              <a:defRPr/>
            </a:pPr>
            <a:r>
              <a:rPr lang="en-US" b="0" dirty="0"/>
              <a:t>authentication is both technically complex and expensive. While it is used in a</a:t>
            </a:r>
          </a:p>
          <a:p>
            <a:pPr>
              <a:defRPr/>
            </a:pPr>
            <a:r>
              <a:rPr lang="en-US" b="0" dirty="0"/>
              <a:t>number of specific applications, biometrics has yet to mature as a standard tool for</a:t>
            </a:r>
          </a:p>
          <a:p>
            <a:pPr>
              <a:defRPr/>
            </a:pPr>
            <a:r>
              <a:rPr lang="en-US" b="0" dirty="0"/>
              <a:t>user authentication to computer systems.</a:t>
            </a:r>
          </a:p>
          <a:p>
            <a:pPr>
              <a:defRPr/>
            </a:pPr>
            <a:endParaRPr lang="en-US" b="0" dirty="0"/>
          </a:p>
          <a:p>
            <a:pPr>
              <a:defRPr/>
            </a:pPr>
            <a:r>
              <a:rPr lang="en-US" b="0" dirty="0"/>
              <a:t>A number of different types of physical characteristics are either in use or under</a:t>
            </a:r>
          </a:p>
          <a:p>
            <a:pPr>
              <a:defRPr/>
            </a:pPr>
            <a:r>
              <a:rPr lang="en-US" b="0" dirty="0"/>
              <a:t>study for user authentication. The most common are the following:</a:t>
            </a:r>
          </a:p>
          <a:p>
            <a:pPr>
              <a:defRPr/>
            </a:pPr>
            <a:endParaRPr lang="en-US" b="0" dirty="0"/>
          </a:p>
          <a:p>
            <a:pPr>
              <a:defRPr/>
            </a:pPr>
            <a:r>
              <a:rPr lang="en-US" b="0" dirty="0"/>
              <a:t>• Facial characteristics: Facial characteristics are the most common means</a:t>
            </a:r>
          </a:p>
          <a:p>
            <a:pPr>
              <a:defRPr/>
            </a:pPr>
            <a:r>
              <a:rPr lang="en-US" b="0" dirty="0"/>
              <a:t>of human-to-human identification; thus it is natural to consider them for</a:t>
            </a:r>
          </a:p>
          <a:p>
            <a:pPr>
              <a:defRPr/>
            </a:pPr>
            <a:r>
              <a:rPr lang="en-US" b="0" dirty="0"/>
              <a:t>identification by computer. The most common approach is to define characteristics</a:t>
            </a:r>
          </a:p>
          <a:p>
            <a:pPr>
              <a:defRPr/>
            </a:pPr>
            <a:r>
              <a:rPr lang="en-US" b="0" dirty="0"/>
              <a:t>based on relative location and shape of key facial features, such as</a:t>
            </a:r>
          </a:p>
          <a:p>
            <a:pPr>
              <a:defRPr/>
            </a:pPr>
            <a:r>
              <a:rPr lang="en-US" b="0" dirty="0"/>
              <a:t>eyes, eyebrows, nose, lips, and chin shape. An alternative approach is to use an</a:t>
            </a:r>
          </a:p>
          <a:p>
            <a:pPr>
              <a:defRPr/>
            </a:pPr>
            <a:r>
              <a:rPr lang="en-US" b="0" dirty="0"/>
              <a:t>infrared camera to produce a face thermogram that correlates with the underlying</a:t>
            </a:r>
          </a:p>
          <a:p>
            <a:pPr>
              <a:defRPr/>
            </a:pPr>
            <a:r>
              <a:rPr lang="en-US" b="0" dirty="0"/>
              <a:t>vascular system in the human face.</a:t>
            </a:r>
          </a:p>
          <a:p>
            <a:pPr>
              <a:defRPr/>
            </a:pPr>
            <a:endParaRPr lang="en-US" b="0" dirty="0"/>
          </a:p>
          <a:p>
            <a:pPr>
              <a:defRPr/>
            </a:pPr>
            <a:r>
              <a:rPr lang="en-US" b="0" dirty="0"/>
              <a:t>• Fingerprints: Fingerprints have been used as a means of identification for</a:t>
            </a:r>
          </a:p>
          <a:p>
            <a:pPr>
              <a:defRPr/>
            </a:pPr>
            <a:r>
              <a:rPr lang="en-US" b="0" dirty="0"/>
              <a:t>centuries, and the process has been systematized and automated particularly</a:t>
            </a:r>
          </a:p>
          <a:p>
            <a:pPr>
              <a:defRPr/>
            </a:pPr>
            <a:r>
              <a:rPr lang="en-US" b="0" dirty="0"/>
              <a:t>for law enforcement purposes. A fingerprint is the pattern of ridges and</a:t>
            </a:r>
          </a:p>
          <a:p>
            <a:pPr>
              <a:defRPr/>
            </a:pPr>
            <a:r>
              <a:rPr lang="en-US" b="0" dirty="0"/>
              <a:t>furrows on the surface of the fingertip. Fingerprints are believed to be unique</a:t>
            </a:r>
          </a:p>
          <a:p>
            <a:pPr>
              <a:defRPr/>
            </a:pPr>
            <a:r>
              <a:rPr lang="en-US" b="0" dirty="0"/>
              <a:t>across the entire human population. In practice, automated fingerprint recognition</a:t>
            </a:r>
          </a:p>
          <a:p>
            <a:pPr>
              <a:defRPr/>
            </a:pPr>
            <a:r>
              <a:rPr lang="en-US" b="0" dirty="0"/>
              <a:t>and matching system extract a number of features from the fingerprint</a:t>
            </a:r>
          </a:p>
          <a:p>
            <a:pPr>
              <a:defRPr/>
            </a:pPr>
            <a:r>
              <a:rPr lang="en-US" b="0" dirty="0"/>
              <a:t>for storage as a numerical surrogate for the full fingerprint pattern.</a:t>
            </a:r>
          </a:p>
          <a:p>
            <a:pPr>
              <a:defRPr/>
            </a:pPr>
            <a:endParaRPr lang="en-US" b="0" dirty="0"/>
          </a:p>
          <a:p>
            <a:pPr>
              <a:defRPr/>
            </a:pPr>
            <a:r>
              <a:rPr lang="en-US" b="0" dirty="0"/>
              <a:t>• Hand geometry: Hand geometry systems identify features of the hand,</a:t>
            </a:r>
          </a:p>
          <a:p>
            <a:pPr>
              <a:defRPr/>
            </a:pPr>
            <a:r>
              <a:rPr lang="en-US" b="0" dirty="0"/>
              <a:t>including shape, and lengths and widths of fingers.</a:t>
            </a:r>
          </a:p>
          <a:p>
            <a:pPr>
              <a:defRPr/>
            </a:pPr>
            <a:endParaRPr lang="en-US" b="0" dirty="0"/>
          </a:p>
          <a:p>
            <a:pPr>
              <a:defRPr/>
            </a:pPr>
            <a:r>
              <a:rPr lang="en-US" b="0" dirty="0"/>
              <a:t>• Retinal pattern: The pattern formed by veins beneath the retinal surface is</a:t>
            </a:r>
          </a:p>
          <a:p>
            <a:pPr>
              <a:defRPr/>
            </a:pPr>
            <a:r>
              <a:rPr lang="en-US" b="0" dirty="0"/>
              <a:t>unique and therefore suitable for identification. A retinal biometric system</a:t>
            </a:r>
          </a:p>
          <a:p>
            <a:pPr>
              <a:defRPr/>
            </a:pPr>
            <a:r>
              <a:rPr lang="en-US" b="0" dirty="0"/>
              <a:t>obtains a digital image of the retinal pattern by projecting a low-intensity</a:t>
            </a:r>
          </a:p>
          <a:p>
            <a:pPr>
              <a:defRPr/>
            </a:pPr>
            <a:r>
              <a:rPr lang="en-US" b="0" dirty="0"/>
              <a:t>beam of visual or infrared light into the eye.</a:t>
            </a:r>
          </a:p>
          <a:p>
            <a:pPr>
              <a:defRPr/>
            </a:pPr>
            <a:endParaRPr lang="en-US" b="0" dirty="0"/>
          </a:p>
          <a:p>
            <a:pPr>
              <a:defRPr/>
            </a:pPr>
            <a:r>
              <a:rPr lang="en-US" b="0" dirty="0"/>
              <a:t>• Iris: Another unique physical characteristic is the detailed structure of the iris.</a:t>
            </a:r>
          </a:p>
          <a:p>
            <a:pPr>
              <a:defRPr/>
            </a:pPr>
            <a:endParaRPr lang="en-US" b="0" dirty="0"/>
          </a:p>
          <a:p>
            <a:pPr>
              <a:defRPr/>
            </a:pPr>
            <a:r>
              <a:rPr lang="en-US" b="0" dirty="0"/>
              <a:t>• Signature: Each individual has a unique style of handwriting and this is</a:t>
            </a:r>
          </a:p>
          <a:p>
            <a:pPr>
              <a:defRPr/>
            </a:pPr>
            <a:r>
              <a:rPr lang="en-US" b="0" dirty="0"/>
              <a:t>reflected especially in the signature, which is typically a frequently written</a:t>
            </a:r>
          </a:p>
          <a:p>
            <a:pPr>
              <a:defRPr/>
            </a:pPr>
            <a:r>
              <a:rPr lang="en-US" b="0" dirty="0"/>
              <a:t>sequence. However, multiple signature samples from a single individual will</a:t>
            </a:r>
          </a:p>
          <a:p>
            <a:pPr>
              <a:defRPr/>
            </a:pPr>
            <a:r>
              <a:rPr lang="en-US" b="0" dirty="0"/>
              <a:t>not be identical. This complicates the task of developing a computer representation</a:t>
            </a:r>
          </a:p>
          <a:p>
            <a:pPr>
              <a:defRPr/>
            </a:pPr>
            <a:r>
              <a:rPr lang="en-US" b="0" dirty="0"/>
              <a:t>of the signature that can be matched to future samples.</a:t>
            </a:r>
          </a:p>
          <a:p>
            <a:pPr>
              <a:defRPr/>
            </a:pPr>
            <a:endParaRPr lang="en-US" b="0" dirty="0"/>
          </a:p>
          <a:p>
            <a:pPr>
              <a:defRPr/>
            </a:pPr>
            <a:r>
              <a:rPr lang="en-US" b="0" dirty="0"/>
              <a:t>• Voice: Whereas the signature style of an individual reflects not only the unique</a:t>
            </a:r>
          </a:p>
          <a:p>
            <a:pPr>
              <a:defRPr/>
            </a:pPr>
            <a:r>
              <a:rPr lang="en-US" b="0" dirty="0"/>
              <a:t>physical attributes of the writer but also the writing habit that has developed,</a:t>
            </a:r>
          </a:p>
          <a:p>
            <a:pPr>
              <a:defRPr/>
            </a:pPr>
            <a:r>
              <a:rPr lang="en-US" b="0" dirty="0"/>
              <a:t>voice patterns are more closely tied to the physical and anatomical characteristics</a:t>
            </a:r>
          </a:p>
          <a:p>
            <a:pPr>
              <a:defRPr/>
            </a:pPr>
            <a:r>
              <a:rPr lang="en-US" b="0" dirty="0"/>
              <a:t>of the speaker. Nevertheless, there is still a variation from sample to sample over</a:t>
            </a:r>
          </a:p>
          <a:p>
            <a:pPr>
              <a:defRPr/>
            </a:pPr>
            <a:r>
              <a:rPr lang="en-US" b="0" dirty="0"/>
              <a:t>time from the same speaker, complicating the biometric recognition task.</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70997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8B0D236-8C11-2D4D-BE3F-DDAF8362C130}" type="slidenum">
              <a:rPr lang="en-AU"/>
              <a:pPr/>
              <a:t>24</a:t>
            </a:fld>
            <a:endParaRPr lang="en-AU"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any biometric scheme, some physical characteristic of the individual is mapped into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representation. For each individual, a single digital representation, or template,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the computer. When the user is to be authenticated,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compares the stored template to the presented template. Given the complexities of physical characteristics,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cannot expect that there will be an exact match between the two templates.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Rather, the system uses an algorithm to generate a matching score (typically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that quantifies the similarity between the input and the stored template.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 with the discussion, we define the following terms. The false match rate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with which biometric samples from different sources are erroneously assessed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be from the same source. The false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nonmatch</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rate is the frequency with which samples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same source are erroneously assessed to be from different sources.</a:t>
            </a:r>
            <a:endParaRPr lang="en-US" dirty="0"/>
          </a:p>
          <a:p>
            <a:endParaRPr lang="en-US" dirty="0"/>
          </a:p>
          <a:p>
            <a:r>
              <a:rPr lang="en-US" dirty="0"/>
              <a:t>Figure 3.9 illustrates the dilemma posed to the system. If a single user is tested</a:t>
            </a:r>
          </a:p>
          <a:p>
            <a:r>
              <a:rPr lang="en-US" dirty="0"/>
              <a:t>by the system numerous times, the matching score </a:t>
            </a:r>
            <a:r>
              <a:rPr lang="en-US" i="1" dirty="0"/>
              <a:t>s will vary, with a probability</a:t>
            </a:r>
          </a:p>
          <a:p>
            <a:r>
              <a:rPr lang="en-US" dirty="0"/>
              <a:t>density function typically forming a bell curve, as shown. For example, in the case of</a:t>
            </a:r>
          </a:p>
          <a:p>
            <a:r>
              <a:rPr lang="en-US" dirty="0"/>
              <a:t>a fingerprint, results may vary due to sensor noise; changes in the print due to swelling,</a:t>
            </a:r>
          </a:p>
          <a:p>
            <a:r>
              <a:rPr lang="en-US" dirty="0"/>
              <a:t>dryness, and so on; finger placement; and so on. On average, any other individual</a:t>
            </a:r>
          </a:p>
          <a:p>
            <a:r>
              <a:rPr lang="en-US" dirty="0"/>
              <a:t>should have a much lower matching score but again will exhibit a bell-shaped probability</a:t>
            </a:r>
          </a:p>
          <a:p>
            <a:r>
              <a:rPr lang="en-US" dirty="0"/>
              <a:t>density function. The difficulty is that the range of matching scores produced</a:t>
            </a:r>
          </a:p>
          <a:p>
            <a:r>
              <a:rPr lang="en-US" dirty="0"/>
              <a:t>by two individuals, one genuine and one an imposter, compared to a given reference</a:t>
            </a:r>
          </a:p>
          <a:p>
            <a:r>
              <a:rPr lang="en-US" dirty="0"/>
              <a:t>template, are likely to overlap. In Figure 3.9 a threshold value is selected thus that if</a:t>
            </a:r>
          </a:p>
          <a:p>
            <a:r>
              <a:rPr lang="en-US" dirty="0"/>
              <a:t>the presented value s ≥ t a match is assumed, and for </a:t>
            </a:r>
            <a:r>
              <a:rPr lang="en-US" i="1" dirty="0"/>
              <a:t>s &lt;t, a mismatch is assumed.</a:t>
            </a:r>
          </a:p>
          <a:p>
            <a:r>
              <a:rPr lang="en-US" dirty="0"/>
              <a:t>The shaded part to the right of </a:t>
            </a:r>
            <a:r>
              <a:rPr lang="en-US" i="1" dirty="0"/>
              <a:t>t indicates a range of values for which a false match is</a:t>
            </a:r>
          </a:p>
          <a:p>
            <a:r>
              <a:rPr lang="en-US" dirty="0"/>
              <a:t>possible, and the shaded part to the left indicates a range of values for which a false</a:t>
            </a:r>
          </a:p>
          <a:p>
            <a:r>
              <a:rPr lang="en-US" dirty="0"/>
              <a:t>nonmatch is possible. The area of each shaded part represents the probability of a</a:t>
            </a:r>
          </a:p>
          <a:p>
            <a:r>
              <a:rPr lang="en-US" dirty="0"/>
              <a:t>false match or nonmatch, respectively. By moving the threshold, left or right, the</a:t>
            </a:r>
          </a:p>
          <a:p>
            <a:r>
              <a:rPr lang="en-US" dirty="0"/>
              <a:t>probabilities can be altered, but note that a decrease in false match rate necessarily</a:t>
            </a:r>
          </a:p>
          <a:p>
            <a:r>
              <a:rPr lang="en-US" dirty="0"/>
              <a:t>results in an increase in false nonmatch rate, and vice versa.</a:t>
            </a:r>
          </a:p>
          <a:p>
            <a:endParaRPr lang="en-US" dirty="0">
              <a:latin typeface="Times New Roman" pitchFamily="-110" charset="0"/>
            </a:endParaRPr>
          </a:p>
        </p:txBody>
      </p:sp>
    </p:spTree>
    <p:extLst>
      <p:ext uri="{BB962C8B-B14F-4D97-AF65-F5344CB8AC3E}">
        <p14:creationId xmlns:p14="http://schemas.microsoft.com/office/powerpoint/2010/main" val="210343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form of user authentication is local authentication, in which a user</a:t>
            </a:r>
          </a:p>
          <a:p>
            <a:r>
              <a:rPr lang="en-US" dirty="0"/>
              <a:t>attempts to access a system that is locally present, such as a stand-alone office PC or</a:t>
            </a:r>
          </a:p>
          <a:p>
            <a:r>
              <a:rPr lang="en-US" dirty="0"/>
              <a:t>an ATM machine. The more complex case is that of remote user authentication,</a:t>
            </a:r>
          </a:p>
          <a:p>
            <a:r>
              <a:rPr lang="en-US" dirty="0"/>
              <a:t>which takes place over the Internet, a network, or a communications link. Remote</a:t>
            </a:r>
          </a:p>
          <a:p>
            <a:r>
              <a:rPr lang="en-US" dirty="0"/>
              <a:t>user authentication raises additional security threats, such as an eavesdropper being</a:t>
            </a:r>
          </a:p>
          <a:p>
            <a:r>
              <a:rPr lang="en-US" dirty="0"/>
              <a:t>able to capture a password, or an adversary replaying an authentication sequence</a:t>
            </a:r>
          </a:p>
          <a:p>
            <a:r>
              <a:rPr lang="en-US" dirty="0"/>
              <a:t>that has been observed.</a:t>
            </a:r>
          </a:p>
          <a:p>
            <a:endParaRPr lang="en-US" dirty="0"/>
          </a:p>
          <a:p>
            <a:r>
              <a:rPr lang="en-US" dirty="0"/>
              <a:t>To counter threats to remote user authentication, systems generally rely on some</a:t>
            </a:r>
          </a:p>
          <a:p>
            <a:r>
              <a:rPr lang="en-US" dirty="0"/>
              <a:t>form of challenge-response protocol. In this section, we present the basic elements of</a:t>
            </a:r>
          </a:p>
          <a:p>
            <a:r>
              <a:rPr lang="en-US" dirty="0"/>
              <a:t>such protocols for each of the types of authenticators discussed in this chapter.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5664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authentication process consists of two steps:</a:t>
            </a:r>
          </a:p>
          <a:p>
            <a:pPr eaLnBrk="1" hangingPunct="1"/>
            <a:endParaRPr lang="en-US" dirty="0"/>
          </a:p>
          <a:p>
            <a:pPr eaLnBrk="1" hangingPunct="1"/>
            <a:r>
              <a:rPr lang="en-US" dirty="0"/>
              <a:t> </a:t>
            </a:r>
            <a:r>
              <a:rPr lang="en-US" b="0" dirty="0"/>
              <a:t>Identification step: Presenting an identifier to the security system. (Identifiers</a:t>
            </a:r>
          </a:p>
          <a:p>
            <a:pPr eaLnBrk="1" hangingPunct="1"/>
            <a:r>
              <a:rPr lang="en-US" b="0" dirty="0"/>
              <a:t>should be assigned carefully, because authenticated identities are the basis for</a:t>
            </a:r>
          </a:p>
          <a:p>
            <a:pPr eaLnBrk="1" hangingPunct="1"/>
            <a:r>
              <a:rPr lang="en-US" b="0" dirty="0"/>
              <a:t>other security services, such as access control service.)</a:t>
            </a:r>
          </a:p>
          <a:p>
            <a:pPr eaLnBrk="1" hangingPunct="1"/>
            <a:endParaRPr lang="en-US" b="0" dirty="0"/>
          </a:p>
          <a:p>
            <a:pPr eaLnBrk="1" hangingPunct="1"/>
            <a:r>
              <a:rPr lang="en-US" b="0" dirty="0"/>
              <a:t> Verification step: Presenting or generating authentication information that</a:t>
            </a:r>
          </a:p>
          <a:p>
            <a:pPr eaLnBrk="1" hangingPunct="1"/>
            <a:r>
              <a:rPr lang="en-US" b="0" dirty="0"/>
              <a:t>corroborates the binding between the entity and the identifier.</a:t>
            </a:r>
          </a:p>
          <a:p>
            <a:pPr eaLnBrk="1" hangingPunct="1"/>
            <a:endParaRPr lang="en-US" dirty="0"/>
          </a:p>
          <a:p>
            <a:pPr eaLnBrk="1" hangingPunct="1"/>
            <a:r>
              <a:rPr lang="en-US" dirty="0"/>
              <a:t>For example, user Alice Toklas could have the user identifier ABTOKLAS. This</a:t>
            </a:r>
          </a:p>
          <a:p>
            <a:pPr eaLnBrk="1" hangingPunct="1"/>
            <a:r>
              <a:rPr lang="en-US" dirty="0"/>
              <a:t>information needs to be stored on any server or computer system that Alice wishes</a:t>
            </a:r>
          </a:p>
          <a:p>
            <a:pPr eaLnBrk="1" hangingPunct="1"/>
            <a:r>
              <a:rPr lang="en-US" dirty="0"/>
              <a:t>to use and could be known to system administrators and other users. A typical item</a:t>
            </a:r>
          </a:p>
          <a:p>
            <a:pPr eaLnBrk="1" hangingPunct="1"/>
            <a:r>
              <a:rPr lang="en-US" dirty="0"/>
              <a:t>of authentication information associated with this user ID is a password, which is</a:t>
            </a:r>
          </a:p>
          <a:p>
            <a:pPr eaLnBrk="1" hangingPunct="1"/>
            <a:r>
              <a:rPr lang="en-US" dirty="0"/>
              <a:t>kept secret (known only to Alice and to the system). If no one is able to obtain or</a:t>
            </a:r>
          </a:p>
          <a:p>
            <a:pPr eaLnBrk="1" hangingPunct="1"/>
            <a:r>
              <a:rPr lang="en-US" dirty="0"/>
              <a:t>guess Alice’s password, then the combination of Alice’s user ID and password enables</a:t>
            </a:r>
          </a:p>
          <a:p>
            <a:pPr eaLnBrk="1" hangingPunct="1"/>
            <a:r>
              <a:rPr lang="en-US" dirty="0"/>
              <a:t>administrators to set up Alice’s access permissions and audit her activity. Because</a:t>
            </a:r>
          </a:p>
          <a:p>
            <a:pPr eaLnBrk="1" hangingPunct="1"/>
            <a:r>
              <a:rPr lang="en-US" dirty="0"/>
              <a:t>Alice’s ID is not secret, system users can send her e-mail, but because her password is</a:t>
            </a:r>
          </a:p>
          <a:p>
            <a:pPr eaLnBrk="1" hangingPunct="1"/>
            <a:r>
              <a:rPr lang="en-US" dirty="0"/>
              <a:t>secret, no one can pretend to be Alice.</a:t>
            </a:r>
          </a:p>
          <a:p>
            <a:pPr eaLnBrk="1" hangingPunct="1"/>
            <a:endParaRPr lang="en-US" dirty="0"/>
          </a:p>
          <a:p>
            <a:pPr eaLnBrk="1" hangingPunct="1"/>
            <a:r>
              <a:rPr lang="en-US" dirty="0"/>
              <a:t>In essence, identification is the means by which a user provides a claimed identity</a:t>
            </a:r>
          </a:p>
          <a:p>
            <a:pPr eaLnBrk="1" hangingPunct="1"/>
            <a:r>
              <a:rPr lang="en-US" dirty="0"/>
              <a:t>to the system; user authentication is the means of establishing the validity of the claim.</a:t>
            </a:r>
          </a:p>
          <a:p>
            <a:pPr eaLnBrk="1" hangingPunct="1"/>
            <a:r>
              <a:rPr lang="en-US" dirty="0"/>
              <a:t>Note that user authentication is distinct from message authentication. As defined in</a:t>
            </a:r>
          </a:p>
          <a:p>
            <a:pPr eaLnBrk="1" hangingPunct="1"/>
            <a:r>
              <a:rPr lang="en-US" dirty="0"/>
              <a:t>Chapter 2, message authentication is a procedure that allows communicating parties</a:t>
            </a:r>
          </a:p>
          <a:p>
            <a:pPr eaLnBrk="1" hangingPunct="1"/>
            <a:r>
              <a:rPr lang="en-US" dirty="0"/>
              <a:t>to verify that the contents of a received message have not been altered and that the</a:t>
            </a:r>
          </a:p>
          <a:p>
            <a:pPr eaLnBrk="1" hangingPunct="1"/>
            <a:r>
              <a:rPr lang="en-US" dirty="0"/>
              <a:t> source is authentic. This chapter is concerned solely with user authentication.</a:t>
            </a:r>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01970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Other C-R protocols exist for token-based or biometric authentication.</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596B4704-35C5-FE4A-8DDF-C541CD54E575}" type="slidenum">
              <a:rPr lang="en-AU" smtClean="0"/>
              <a:pPr>
                <a:defRPr/>
              </a:pPr>
              <a:t>29</a:t>
            </a:fld>
            <a:endParaRPr lang="en-AU" dirty="0"/>
          </a:p>
        </p:txBody>
      </p:sp>
    </p:spTree>
    <p:extLst>
      <p:ext uri="{BB962C8B-B14F-4D97-AF65-F5344CB8AC3E}">
        <p14:creationId xmlns:p14="http://schemas.microsoft.com/office/powerpoint/2010/main" val="331190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form of eavesdropping is keystroke logging (keylogging), in which malicious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1505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246405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10253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Assessment for </a:t>
            </a:r>
            <a:br>
              <a:rPr lang="en-US" dirty="0"/>
            </a:br>
            <a:r>
              <a:rPr lang="en-US" dirty="0"/>
              <a:t>User Authentication</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218426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latin typeface="Arial" pitchFamily="-110" charset="0"/>
                <a:ea typeface="ＭＳ Ｐゴシック" pitchFamily="-110" charset="-128"/>
                <a:cs typeface="ＭＳ Ｐゴシック" pitchFamily="-110" charset="-128"/>
              </a:rPr>
              <a:t>The Password and salt (a random number generated when password is set) are used as input to a hash function to produce a hash value.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50084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9</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Passwords chosen by humans often have regularities, but the salt is a random number.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278802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6</m:t>
                        </m:r>
                      </m:e>
                      <m:sup>
                        <m:r>
                          <a:rPr lang="en-US" sz="2000" b="0" i="1" smtClean="0">
                            <a:latin typeface="Cambria Math" panose="02040503050406030204" pitchFamily="18" charset="0"/>
                          </a:rPr>
                          <m:t>26</m:t>
                        </m:r>
                      </m:sup>
                    </m:sSup>
                  </m:oMath>
                </a14:m>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Choice>
        <mc:Fallback xmlns="">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r>
                  <a:rPr lang="en-US" sz="2000" b="0" i="0">
                    <a:latin typeface="Cambria Math" panose="02040503050406030204" pitchFamily="18" charset="0"/>
                  </a:rPr>
                  <a:t>6^26</a:t>
                </a:r>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Fallback>
      </mc:AlternateContent>
      <p:sp>
        <p:nvSpPr>
          <p:cNvPr id="4" name="Slide Number Placeholder 3"/>
          <p:cNvSpPr>
            <a:spLocks noGrp="1"/>
          </p:cNvSpPr>
          <p:nvPr>
            <p:ph type="sldNum" sz="quarter" idx="10"/>
          </p:nvPr>
        </p:nvSpPr>
        <p:spPr/>
        <p:txBody>
          <a:bodyPr/>
          <a:lstStyle/>
          <a:p>
            <a:pPr>
              <a:defRPr/>
            </a:pPr>
            <a:fld id="{596B4704-35C5-FE4A-8DDF-C541CD54E575}" type="slidenum">
              <a:rPr lang="en-AU" smtClean="0"/>
              <a:pPr>
                <a:defRPr/>
              </a:pPr>
              <a:t>10</a:t>
            </a:fld>
            <a:endParaRPr lang="en-AU" dirty="0"/>
          </a:p>
        </p:txBody>
      </p:sp>
    </p:spTree>
    <p:extLst>
      <p:ext uri="{BB962C8B-B14F-4D97-AF65-F5344CB8AC3E}">
        <p14:creationId xmlns:p14="http://schemas.microsoft.com/office/powerpoint/2010/main" val="162324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18234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CH03 User Authentication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a:t>
            </a:r>
            <a:r>
              <a:rPr lang="en-US" dirty="0" smtClean="0"/>
              <a:t>202</a:t>
            </a:r>
            <a:r>
              <a:rPr lang="en-SE" smtClean="0"/>
              <a:t>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Cracking</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sz="2800" dirty="0"/>
              <a:t>Dictionary attacks</a:t>
            </a:r>
          </a:p>
          <a:p>
            <a:pPr lvl="1"/>
            <a:r>
              <a:rPr lang="en-US" sz="2400" dirty="0"/>
              <a:t>Develop a large dictionary of possible passwords and try each against the password file</a:t>
            </a:r>
          </a:p>
          <a:p>
            <a:pPr lvl="2"/>
            <a:r>
              <a:rPr lang="en-US" altLang="zh-CN" sz="2000" dirty="0"/>
              <a:t>Numerous leaked plaintext passwords are available online.</a:t>
            </a:r>
          </a:p>
          <a:p>
            <a:pPr lvl="1"/>
            <a:r>
              <a:rPr lang="en-US" sz="2400" dirty="0"/>
              <a:t>Each password is hashed using each user’s salt value, and then compared to his stored hash value in the password file.</a:t>
            </a:r>
          </a:p>
          <a:p>
            <a:pPr lvl="2"/>
            <a:r>
              <a:rPr lang="en-US" altLang="zh-CN" sz="2000" dirty="0"/>
              <a:t>Try popular passwords first.</a:t>
            </a:r>
            <a:endParaRPr lang="en-US" sz="2000" dirty="0"/>
          </a:p>
          <a:p>
            <a:pPr lvl="0"/>
            <a:r>
              <a:rPr lang="en-US" altLang="zh-CN" sz="2800" dirty="0"/>
              <a:t>Rainbow table attacks</a:t>
            </a:r>
          </a:p>
          <a:p>
            <a:pPr lvl="1"/>
            <a:r>
              <a:rPr lang="en-US" altLang="zh-CN" sz="2400" dirty="0"/>
              <a:t>To trade off space for time, attacker pre-computes a huge tables of hash values for all password/salt combinations, to avoid computing hash values during attack.</a:t>
            </a:r>
            <a:endParaRPr lang="en-US" sz="2600" baseline="30000" dirty="0"/>
          </a:p>
          <a:p>
            <a:pPr lvl="1"/>
            <a:endParaRPr 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004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3A3-372A-4A4B-BEA3-ACC88D653F11}"/>
              </a:ext>
            </a:extLst>
          </p:cNvPr>
          <p:cNvSpPr>
            <a:spLocks noGrp="1"/>
          </p:cNvSpPr>
          <p:nvPr>
            <p:ph type="title"/>
          </p:nvPr>
        </p:nvSpPr>
        <p:spPr/>
        <p:txBody>
          <a:bodyPr/>
          <a:lstStyle/>
          <a:p>
            <a:r>
              <a:rPr lang="en-US" dirty="0"/>
              <a:t>Purpose of the Salt</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79D39-D801-4539-91E1-7DCDFAD616B3}"/>
                  </a:ext>
                </a:extLst>
              </p:cNvPr>
              <p:cNvSpPr>
                <a:spLocks noGrp="1"/>
              </p:cNvSpPr>
              <p:nvPr>
                <p:ph idx="1"/>
              </p:nvPr>
            </p:nvSpPr>
            <p:spPr>
              <a:xfrm>
                <a:off x="323528" y="1196752"/>
                <a:ext cx="8568952" cy="5832648"/>
              </a:xfrm>
            </p:spPr>
            <p:txBody>
              <a:bodyPr>
                <a:normAutofit fontScale="55000" lnSpcReduction="20000"/>
              </a:bodyPr>
              <a:lstStyle/>
              <a:p>
                <a:r>
                  <a:rPr lang="en-US" dirty="0"/>
                  <a:t>It prevents duplicate passwords from being visible in the password file. Even if two users have the same password, they have different salt values, so their password hashes are different.</a:t>
                </a:r>
              </a:p>
              <a:p>
                <a:r>
                  <a:rPr lang="en-US" dirty="0"/>
                  <a:t>It makes it difficult to find out whether a person with accounts on two or more systems has used the same password on all of them.</a:t>
                </a:r>
              </a:p>
              <a:p>
                <a:r>
                  <a:rPr lang="en-US" dirty="0"/>
                  <a:t>It greatly increases the difficulty of dictionary or rainbow table attacks. Assuming attacker obtains a copy of the password file. </a:t>
                </a:r>
              </a:p>
              <a:p>
                <a:pPr lvl="1"/>
                <a:r>
                  <a:rPr lang="en-US" dirty="0"/>
                  <a:t>For dictionary attack: to crack a single password of any user. </a:t>
                </a:r>
              </a:p>
              <a:p>
                <a:pPr lvl="2"/>
                <a:r>
                  <a:rPr lang="en-US" sz="2900" dirty="0"/>
                  <a:t>Without the salt: for each password guess attempt[</a:t>
                </a:r>
                <a:r>
                  <a:rPr lang="en-US" sz="2900" dirty="0" err="1"/>
                  <a:t>i</a:t>
                </a:r>
                <a:r>
                  <a:rPr lang="en-US" sz="2900" dirty="0"/>
                  <a:t>] in the dictionary, he computes H(attempt[</a:t>
                </a:r>
                <a:r>
                  <a:rPr lang="en-US" sz="2900" dirty="0" err="1"/>
                  <a:t>i</a:t>
                </a:r>
                <a:r>
                  <a:rPr lang="en-US" sz="2900" dirty="0"/>
                  <a:t>]), then checks whether that hash appears anywhere in the password file. The likelihood of a match, i.e. cracking one of the passwords, increases with the number of passwords in the file. </a:t>
                </a:r>
              </a:p>
              <a:p>
                <a:pPr lvl="2"/>
                <a:r>
                  <a:rPr lang="en-US" sz="2900" dirty="0"/>
                  <a:t>With the salt: each password is hashed and compared separately for each salt, i.e., for each password attempt[</a:t>
                </a:r>
                <a:r>
                  <a:rPr lang="en-US" sz="2900" dirty="0" err="1"/>
                  <a:t>i</a:t>
                </a:r>
                <a:r>
                  <a:rPr lang="en-US" sz="2900" dirty="0"/>
                  <a:t>], he computes H(attempt[</a:t>
                </a:r>
                <a:r>
                  <a:rPr lang="en-US" sz="2900" dirty="0" err="1"/>
                  <a:t>i</a:t>
                </a:r>
                <a:r>
                  <a:rPr lang="en-US" sz="2900" dirty="0"/>
                  <a:t>] || salt[A]) for user A, compares against password hash of user A; computes H(attempt[</a:t>
                </a:r>
                <a:r>
                  <a:rPr lang="en-US" sz="2900" dirty="0" err="1"/>
                  <a:t>i</a:t>
                </a:r>
                <a:r>
                  <a:rPr lang="en-US" sz="2900" dirty="0"/>
                  <a:t>] || salt[B]) for user B, compares against password hash of user B, and so on. </a:t>
                </a:r>
              </a:p>
              <a:p>
                <a:pPr lvl="1"/>
                <a:r>
                  <a:rPr lang="en-US" dirty="0"/>
                  <a:t>For rainbow table attack: size of the rainbow table is increased by a factor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𝑏</m:t>
                        </m:r>
                      </m:sup>
                    </m:sSup>
                  </m:oMath>
                </a14:m>
                <a:r>
                  <a:rPr lang="en-US" dirty="0"/>
                  <a:t> for a salt of length </a:t>
                </a:r>
                <a14:m>
                  <m:oMath xmlns:m="http://schemas.openxmlformats.org/officeDocument/2006/math">
                    <m:r>
                      <a:rPr lang="en-US" i="1" dirty="0" smtClean="0">
                        <a:latin typeface="Cambria Math" panose="02040503050406030204" pitchFamily="18" charset="0"/>
                      </a:rPr>
                      <m:t>𝑏</m:t>
                    </m:r>
                  </m:oMath>
                </a14:m>
                <a:r>
                  <a:rPr lang="en-US" dirty="0"/>
                  <a:t> bits. </a:t>
                </a:r>
                <a:endParaRPr lang="en-SE" dirty="0"/>
              </a:p>
            </p:txBody>
          </p:sp>
        </mc:Choice>
        <mc:Fallback xmlns="">
          <p:sp>
            <p:nvSpPr>
              <p:cNvPr id="3" name="Content Placeholder 2">
                <a:extLst>
                  <a:ext uri="{FF2B5EF4-FFF2-40B4-BE49-F238E27FC236}">
                    <a16:creationId xmlns:a16="http://schemas.microsoft.com/office/drawing/2014/main" id="{9AC79D39-D801-4539-91E1-7DCDFAD616B3}"/>
                  </a:ext>
                </a:extLst>
              </p:cNvPr>
              <p:cNvSpPr>
                <a:spLocks noGrp="1" noRot="1" noChangeAspect="1" noMove="1" noResize="1" noEditPoints="1" noAdjustHandles="1" noChangeArrowheads="1" noChangeShapeType="1" noTextEdit="1"/>
              </p:cNvSpPr>
              <p:nvPr>
                <p:ph idx="1"/>
              </p:nvPr>
            </p:nvSpPr>
            <p:spPr>
              <a:xfrm>
                <a:off x="323528" y="1196752"/>
                <a:ext cx="8568952" cy="5832648"/>
              </a:xfrm>
              <a:blipFill>
                <a:blip r:embed="rId3"/>
                <a:stretch>
                  <a:fillRect l="-640" t="-1463" r="-711"/>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E938104-25FC-486A-8997-CD0F9B147CD5}"/>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37780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60F4-F312-4DB4-8BE5-467F9167EA78}"/>
              </a:ext>
            </a:extLst>
          </p:cNvPr>
          <p:cNvSpPr>
            <a:spLocks noGrp="1"/>
          </p:cNvSpPr>
          <p:nvPr>
            <p:ph type="title"/>
          </p:nvPr>
        </p:nvSpPr>
        <p:spPr/>
        <p:txBody>
          <a:bodyPr/>
          <a:lstStyle/>
          <a:p>
            <a:r>
              <a:rPr lang="en-US" dirty="0"/>
              <a:t>Salt Quiz</a:t>
            </a:r>
            <a:endParaRPr lang="en-SE" dirty="0"/>
          </a:p>
        </p:txBody>
      </p:sp>
      <p:sp>
        <p:nvSpPr>
          <p:cNvPr id="6" name="Content Placeholder 5">
            <a:extLst>
              <a:ext uri="{FF2B5EF4-FFF2-40B4-BE49-F238E27FC236}">
                <a16:creationId xmlns:a16="http://schemas.microsoft.com/office/drawing/2014/main" id="{77CF421B-8BC2-4EA1-8F3B-147F183177F3}"/>
              </a:ext>
            </a:extLst>
          </p:cNvPr>
          <p:cNvSpPr>
            <a:spLocks noGrp="1"/>
          </p:cNvSpPr>
          <p:nvPr>
            <p:ph idx="1"/>
          </p:nvPr>
        </p:nvSpPr>
        <p:spPr>
          <a:xfrm>
            <a:off x="323528" y="1196753"/>
            <a:ext cx="8568952" cy="5591168"/>
          </a:xfrm>
        </p:spPr>
        <p:txBody>
          <a:bodyPr>
            <a:normAutofit fontScale="77500" lnSpcReduction="20000"/>
          </a:bodyPr>
          <a:lstStyle/>
          <a:p>
            <a:r>
              <a:rPr lang="en-US" dirty="0"/>
              <a:t>Q: Assuming attacker obtains a copy of the password file, and he wants to use dictionary attack to crack the password of a </a:t>
            </a:r>
            <a:r>
              <a:rPr lang="en-US" i="1" dirty="0"/>
              <a:t>specific</a:t>
            </a:r>
            <a:r>
              <a:rPr lang="en-US" dirty="0"/>
              <a:t> user Bob. Does the salt increase the difficulty of this attack?</a:t>
            </a:r>
          </a:p>
          <a:p>
            <a:r>
              <a:rPr lang="en-US" dirty="0"/>
              <a:t>ANS: No. </a:t>
            </a:r>
          </a:p>
          <a:p>
            <a:pPr lvl="1"/>
            <a:r>
              <a:rPr lang="en-US" dirty="0"/>
              <a:t>For each password guess attempt[</a:t>
            </a:r>
            <a:r>
              <a:rPr lang="en-US" dirty="0" err="1"/>
              <a:t>i</a:t>
            </a:r>
            <a:r>
              <a:rPr lang="en-US" dirty="0"/>
              <a:t>] in the dictionary, he computes H(attempt[</a:t>
            </a:r>
            <a:r>
              <a:rPr lang="en-US" dirty="0" err="1"/>
              <a:t>i</a:t>
            </a:r>
            <a:r>
              <a:rPr lang="en-US" dirty="0"/>
              <a:t>] || salt[Bob]) for a single salt[Bob], then compares it to Bob’s stored hash value in the password file. Computing the hash adds a little computation delay, but it is not significant. </a:t>
            </a:r>
          </a:p>
          <a:p>
            <a:pPr lvl="1"/>
            <a:r>
              <a:rPr lang="en-US" dirty="0"/>
              <a:t>The salt greatly increases difficulty of cracking password for </a:t>
            </a:r>
            <a:r>
              <a:rPr lang="en-US" i="1" dirty="0"/>
              <a:t>any</a:t>
            </a:r>
            <a:r>
              <a:rPr lang="en-US" dirty="0"/>
              <a:t> user in the password file with dictionary or rainbow table attack, which is more likely to find a match than cracking the password of any specific user.</a:t>
            </a:r>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2"/>
          <p:cNvSpPr txBox="1">
            <a:spLocks/>
          </p:cNvSpPr>
          <p:nvPr/>
        </p:nvSpPr>
        <p:spPr>
          <a:xfrm>
            <a:off x="170729" y="1221234"/>
            <a:ext cx="8640960" cy="530361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altLang="zh-CN" dirty="0">
              <a:solidFill>
                <a:schemeClr val="tx1"/>
              </a:solidFill>
              <a:latin typeface="Arial" pitchFamily="-110" charset="0"/>
              <a:ea typeface="ＭＳ Ｐゴシック" pitchFamily="-110" charset="-128"/>
              <a:cs typeface="ＭＳ Ｐゴシック" pitchFamily="-110" charset="-128"/>
            </a:endParaRPr>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dirty="0">
              <a:solidFill>
                <a:schemeClr val="tx1">
                  <a:lumMod val="85000"/>
                </a:schemeClr>
              </a:solidFill>
            </a:endParaRPr>
          </a:p>
        </p:txBody>
      </p:sp>
    </p:spTree>
    <p:extLst>
      <p:ext uri="{BB962C8B-B14F-4D97-AF65-F5344CB8AC3E}">
        <p14:creationId xmlns:p14="http://schemas.microsoft.com/office/powerpoint/2010/main" val="1736367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274-F1BF-43EE-A760-04CC8E775ABF}"/>
              </a:ext>
            </a:extLst>
          </p:cNvPr>
          <p:cNvSpPr>
            <a:spLocks noGrp="1"/>
          </p:cNvSpPr>
          <p:nvPr>
            <p:ph type="title"/>
          </p:nvPr>
        </p:nvSpPr>
        <p:spPr/>
        <p:txBody>
          <a:bodyPr/>
          <a:lstStyle/>
          <a:p>
            <a:r>
              <a:rPr lang="en-US" dirty="0"/>
              <a:t>The Hash Function</a:t>
            </a:r>
            <a:endParaRPr lang="en-SE" dirty="0"/>
          </a:p>
        </p:txBody>
      </p:sp>
      <p:sp>
        <p:nvSpPr>
          <p:cNvPr id="3" name="Content Placeholder 2">
            <a:extLst>
              <a:ext uri="{FF2B5EF4-FFF2-40B4-BE49-F238E27FC236}">
                <a16:creationId xmlns:a16="http://schemas.microsoft.com/office/drawing/2014/main" id="{B3F02547-4E3D-41EF-B208-99843969FA49}"/>
              </a:ext>
            </a:extLst>
          </p:cNvPr>
          <p:cNvSpPr>
            <a:spLocks noGrp="1"/>
          </p:cNvSpPr>
          <p:nvPr>
            <p:ph idx="1"/>
          </p:nvPr>
        </p:nvSpPr>
        <p:spPr/>
        <p:txBody>
          <a:bodyPr>
            <a:normAutofit fontScale="92500" lnSpcReduction="20000"/>
          </a:bodyPr>
          <a:lstStyle/>
          <a:p>
            <a:r>
              <a:rPr lang="en-US" dirty="0"/>
              <a:t>Recommended hash function is based on MD5</a:t>
            </a:r>
          </a:p>
          <a:p>
            <a:pPr lvl="1"/>
            <a:r>
              <a:rPr lang="en-US" dirty="0"/>
              <a:t>Password length is unlimited</a:t>
            </a:r>
          </a:p>
          <a:p>
            <a:pPr lvl="1"/>
            <a:r>
              <a:rPr lang="en-US" dirty="0"/>
              <a:t>Uses 48-bit salt to create 128-bit hash value</a:t>
            </a:r>
          </a:p>
          <a:p>
            <a:pPr lvl="1"/>
            <a:r>
              <a:rPr lang="en-US" dirty="0"/>
              <a:t>Uses an inner loop with 1000 iterations to achieve slowdown</a:t>
            </a:r>
          </a:p>
          <a:p>
            <a:r>
              <a:rPr lang="en-US" dirty="0"/>
              <a:t>OpenBSD uses Blowfish block cipher based hash algorithm called </a:t>
            </a:r>
            <a:r>
              <a:rPr lang="en-US" dirty="0" err="1"/>
              <a:t>Bcrypt</a:t>
            </a:r>
            <a:endParaRPr lang="en-US" dirty="0"/>
          </a:p>
          <a:p>
            <a:pPr lvl="1"/>
            <a:r>
              <a:rPr lang="en-US" dirty="0"/>
              <a:t>Most secure version of Unix hash/salt scheme</a:t>
            </a:r>
          </a:p>
          <a:p>
            <a:pPr lvl="1"/>
            <a:r>
              <a:rPr lang="en-US" dirty="0"/>
              <a:t>Uses 128-bit salt to create 192-bit hash value</a:t>
            </a:r>
          </a:p>
          <a:p>
            <a:endParaRPr lang="en-US" dirty="0"/>
          </a:p>
          <a:p>
            <a:endParaRPr lang="en-SE" dirty="0"/>
          </a:p>
        </p:txBody>
      </p:sp>
      <p:sp>
        <p:nvSpPr>
          <p:cNvPr id="4" name="Slide Number Placeholder 3">
            <a:extLst>
              <a:ext uri="{FF2B5EF4-FFF2-40B4-BE49-F238E27FC236}">
                <a16:creationId xmlns:a16="http://schemas.microsoft.com/office/drawing/2014/main" id="{04A04C78-4B67-4AE8-927E-2F86677BE21C}"/>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29709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84D1-4E64-45EA-8A52-FE232D9BE412}"/>
              </a:ext>
            </a:extLst>
          </p:cNvPr>
          <p:cNvSpPr>
            <a:spLocks noGrp="1"/>
          </p:cNvSpPr>
          <p:nvPr>
            <p:ph type="title"/>
          </p:nvPr>
        </p:nvSpPr>
        <p:spPr>
          <a:xfrm>
            <a:off x="323528" y="-11592"/>
            <a:ext cx="8568952" cy="868362"/>
          </a:xfrm>
        </p:spPr>
        <p:txBody>
          <a:bodyPr/>
          <a:lstStyle/>
          <a:p>
            <a:r>
              <a:rPr lang="en-US" dirty="0"/>
              <a:t>Shadow Password Scheme</a:t>
            </a:r>
            <a:endParaRPr lang="en-SE" dirty="0"/>
          </a:p>
        </p:txBody>
      </p:sp>
      <p:sp>
        <p:nvSpPr>
          <p:cNvPr id="3" name="Content Placeholder 2">
            <a:extLst>
              <a:ext uri="{FF2B5EF4-FFF2-40B4-BE49-F238E27FC236}">
                <a16:creationId xmlns:a16="http://schemas.microsoft.com/office/drawing/2014/main" id="{0C290DF7-99CF-4B69-95AE-56C960F156C4}"/>
              </a:ext>
            </a:extLst>
          </p:cNvPr>
          <p:cNvSpPr>
            <a:spLocks noGrp="1"/>
          </p:cNvSpPr>
          <p:nvPr>
            <p:ph idx="1"/>
          </p:nvPr>
        </p:nvSpPr>
        <p:spPr>
          <a:xfrm>
            <a:off x="0" y="780496"/>
            <a:ext cx="9101871" cy="2232248"/>
          </a:xfrm>
        </p:spPr>
        <p:txBody>
          <a:bodyPr>
            <a:normAutofit fontScale="55000" lnSpcReduction="20000"/>
          </a:bodyPr>
          <a:lstStyle/>
          <a:p>
            <a:r>
              <a:rPr lang="en-US" dirty="0"/>
              <a:t>For added security, password hashes are typically not stored in /</a:t>
            </a:r>
            <a:r>
              <a:rPr lang="en-US" dirty="0" err="1"/>
              <a:t>etc</a:t>
            </a:r>
            <a:r>
              <a:rPr lang="en-US" dirty="0"/>
              <a:t>/passwd, but in a separate file /</a:t>
            </a:r>
            <a:r>
              <a:rPr lang="en-US" dirty="0" err="1"/>
              <a:t>etc</a:t>
            </a:r>
            <a:r>
              <a:rPr lang="en-US" dirty="0"/>
              <a:t>/shadow, which is only readable by privileged users, e.g., root.</a:t>
            </a:r>
          </a:p>
          <a:p>
            <a:pPr lvl="1"/>
            <a:r>
              <a:rPr lang="en-US" dirty="0"/>
              <a:t>/</a:t>
            </a:r>
            <a:r>
              <a:rPr lang="en-US" dirty="0" err="1"/>
              <a:t>etc</a:t>
            </a:r>
            <a:r>
              <a:rPr lang="en-US" dirty="0"/>
              <a:t>/passwd: row format “User Name : x : User ID : Group ID : Home Dir : Shell”</a:t>
            </a:r>
          </a:p>
          <a:p>
            <a:pPr lvl="2"/>
            <a:r>
              <a:rPr lang="en-US" dirty="0"/>
              <a:t>2</a:t>
            </a:r>
            <a:r>
              <a:rPr lang="en-US" baseline="30000" dirty="0"/>
              <a:t>nd</a:t>
            </a:r>
            <a:r>
              <a:rPr lang="en-US" dirty="0"/>
              <a:t> entry is “x”, indicating that the password hash is stored elsewhere. </a:t>
            </a:r>
          </a:p>
          <a:p>
            <a:pPr lvl="1"/>
            <a:r>
              <a:rPr lang="en-US" dirty="0"/>
              <a:t>/</a:t>
            </a:r>
            <a:r>
              <a:rPr lang="en-US" dirty="0" err="1"/>
              <a:t>etc</a:t>
            </a:r>
            <a:r>
              <a:rPr lang="en-US" dirty="0"/>
              <a:t>/shadow: 2</a:t>
            </a:r>
            <a:r>
              <a:rPr lang="en-US" baseline="30000" dirty="0"/>
              <a:t>nd</a:t>
            </a:r>
            <a:r>
              <a:rPr lang="en-US" dirty="0"/>
              <a:t> entry in /</a:t>
            </a:r>
            <a:r>
              <a:rPr lang="en-US" dirty="0" err="1"/>
              <a:t>etc</a:t>
            </a:r>
            <a:r>
              <a:rPr lang="en-US" dirty="0"/>
              <a:t>/shadow is either password hash for the User Name, or *, indicating that this user has no password.</a:t>
            </a:r>
          </a:p>
          <a:p>
            <a:pPr lvl="2"/>
            <a:r>
              <a:rPr lang="en-US" dirty="0"/>
              <a:t>Command “</a:t>
            </a:r>
            <a:r>
              <a:rPr lang="en-US" dirty="0" err="1"/>
              <a:t>sudo</a:t>
            </a:r>
            <a:r>
              <a:rPr lang="en-US" dirty="0"/>
              <a:t> head -5 /</a:t>
            </a:r>
            <a:r>
              <a:rPr lang="en-US" dirty="0" err="1"/>
              <a:t>etc</a:t>
            </a:r>
            <a:r>
              <a:rPr lang="en-US" dirty="0"/>
              <a:t>/shadow”: run as root, and display the top 5 lines in /</a:t>
            </a:r>
            <a:r>
              <a:rPr lang="en-US" dirty="0" err="1"/>
              <a:t>etc</a:t>
            </a:r>
            <a:r>
              <a:rPr lang="en-US" dirty="0"/>
              <a:t>/shadow.</a:t>
            </a:r>
          </a:p>
          <a:p>
            <a:endParaRPr lang="en-SE" dirty="0"/>
          </a:p>
        </p:txBody>
      </p:sp>
      <p:sp>
        <p:nvSpPr>
          <p:cNvPr id="4" name="Slide Number Placeholder 3">
            <a:extLst>
              <a:ext uri="{FF2B5EF4-FFF2-40B4-BE49-F238E27FC236}">
                <a16:creationId xmlns:a16="http://schemas.microsoft.com/office/drawing/2014/main" id="{474F6B5C-859A-4657-A0A4-353399EAC017}"/>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5" name="Picture 4">
            <a:extLst>
              <a:ext uri="{FF2B5EF4-FFF2-40B4-BE49-F238E27FC236}">
                <a16:creationId xmlns:a16="http://schemas.microsoft.com/office/drawing/2014/main" id="{18955688-368B-4448-825F-C74CB436D9D1}"/>
              </a:ext>
            </a:extLst>
          </p:cNvPr>
          <p:cNvPicPr>
            <a:picLocks noChangeAspect="1"/>
          </p:cNvPicPr>
          <p:nvPr/>
        </p:nvPicPr>
        <p:blipFill>
          <a:blip r:embed="rId3"/>
          <a:stretch>
            <a:fillRect/>
          </a:stretch>
        </p:blipFill>
        <p:spPr>
          <a:xfrm>
            <a:off x="614876" y="3036897"/>
            <a:ext cx="7914247" cy="3751024"/>
          </a:xfrm>
          <a:prstGeom prst="rect">
            <a:avLst/>
          </a:prstGeom>
        </p:spPr>
      </p:pic>
    </p:spTree>
    <p:extLst>
      <p:ext uri="{BB962C8B-B14F-4D97-AF65-F5344CB8AC3E}">
        <p14:creationId xmlns:p14="http://schemas.microsoft.com/office/powerpoint/2010/main" val="28646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7B1-F87D-45D1-830F-3FA61EC41BF0}"/>
              </a:ext>
            </a:extLst>
          </p:cNvPr>
          <p:cNvSpPr>
            <a:spLocks noGrp="1"/>
          </p:cNvSpPr>
          <p:nvPr>
            <p:ph type="title"/>
          </p:nvPr>
        </p:nvSpPr>
        <p:spPr/>
        <p:txBody>
          <a:bodyPr/>
          <a:lstStyle/>
          <a:p>
            <a:r>
              <a:rPr lang="en-US" dirty="0"/>
              <a:t>Password Selection Strategies</a:t>
            </a:r>
            <a:endParaRPr lang="en-SE" dirty="0"/>
          </a:p>
        </p:txBody>
      </p:sp>
      <p:sp>
        <p:nvSpPr>
          <p:cNvPr id="3" name="Content Placeholder 2">
            <a:extLst>
              <a:ext uri="{FF2B5EF4-FFF2-40B4-BE49-F238E27FC236}">
                <a16:creationId xmlns:a16="http://schemas.microsoft.com/office/drawing/2014/main" id="{0A318F51-540F-481C-97D3-91CE914D262B}"/>
              </a:ext>
            </a:extLst>
          </p:cNvPr>
          <p:cNvSpPr>
            <a:spLocks noGrp="1"/>
          </p:cNvSpPr>
          <p:nvPr>
            <p:ph idx="1"/>
          </p:nvPr>
        </p:nvSpPr>
        <p:spPr/>
        <p:txBody>
          <a:bodyPr>
            <a:normAutofit fontScale="85000" lnSpcReduction="20000"/>
          </a:bodyPr>
          <a:lstStyle/>
          <a:p>
            <a:r>
              <a:rPr lang="en-US" dirty="0"/>
              <a:t>User education</a:t>
            </a:r>
          </a:p>
          <a:p>
            <a:pPr lvl="1"/>
            <a:r>
              <a:rPr lang="en-US" dirty="0"/>
              <a:t>Users can be told the importance of using hard to guess passwords and can be provided with guidelines for selecting strong passwords</a:t>
            </a:r>
          </a:p>
          <a:p>
            <a:r>
              <a:rPr lang="en-US" dirty="0"/>
              <a:t>Computer generated passwords</a:t>
            </a:r>
          </a:p>
          <a:p>
            <a:pPr lvl="1"/>
            <a:r>
              <a:rPr lang="en-US" dirty="0"/>
              <a:t>Users have trouble remembering them, often used for resetting password, and user has to change it immediately.</a:t>
            </a:r>
          </a:p>
          <a:p>
            <a:r>
              <a:rPr lang="en-US" dirty="0"/>
              <a:t>Reactive password checking</a:t>
            </a:r>
          </a:p>
          <a:p>
            <a:pPr lvl="1"/>
            <a:r>
              <a:rPr lang="en-US" dirty="0"/>
              <a:t>System periodically runs its own password cracker to find guessable passwords</a:t>
            </a:r>
          </a:p>
          <a:p>
            <a:r>
              <a:rPr lang="en-US" dirty="0"/>
              <a:t>Complex password policy</a:t>
            </a:r>
          </a:p>
          <a:p>
            <a:pPr lvl="1"/>
            <a:r>
              <a:rPr lang="en-US" dirty="0"/>
              <a:t>Forcing users to pick stronger passwords</a:t>
            </a:r>
          </a:p>
          <a:p>
            <a:endParaRPr lang="en-SE" dirty="0"/>
          </a:p>
        </p:txBody>
      </p:sp>
      <p:sp>
        <p:nvSpPr>
          <p:cNvPr id="4" name="Slide Number Placeholder 3">
            <a:extLst>
              <a:ext uri="{FF2B5EF4-FFF2-40B4-BE49-F238E27FC236}">
                <a16:creationId xmlns:a16="http://schemas.microsoft.com/office/drawing/2014/main" id="{4ADDBFE5-D6C9-458B-86B7-76046B793516}"/>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7583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CC75-A48C-4402-894F-E952FEED0F25}"/>
              </a:ext>
            </a:extLst>
          </p:cNvPr>
          <p:cNvSpPr>
            <a:spLocks noGrp="1"/>
          </p:cNvSpPr>
          <p:nvPr>
            <p:ph type="title"/>
          </p:nvPr>
        </p:nvSpPr>
        <p:spPr/>
        <p:txBody>
          <a:bodyPr/>
          <a:lstStyle/>
          <a:p>
            <a:r>
              <a:rPr lang="en-US" altLang="zh-CN" dirty="0"/>
              <a:t>Unlock Patterns as Passwords</a:t>
            </a:r>
            <a:endParaRPr lang="zh-CN" altLang="en-US" dirty="0"/>
          </a:p>
        </p:txBody>
      </p:sp>
      <p:sp>
        <p:nvSpPr>
          <p:cNvPr id="3" name="内容占位符 2">
            <a:extLst>
              <a:ext uri="{FF2B5EF4-FFF2-40B4-BE49-F238E27FC236}">
                <a16:creationId xmlns:a16="http://schemas.microsoft.com/office/drawing/2014/main" id="{27B7F597-581D-4016-951E-CCC075517DBF}"/>
              </a:ext>
            </a:extLst>
          </p:cNvPr>
          <p:cNvSpPr>
            <a:spLocks noGrp="1"/>
          </p:cNvSpPr>
          <p:nvPr>
            <p:ph idx="1"/>
          </p:nvPr>
        </p:nvSpPr>
        <p:spPr>
          <a:xfrm>
            <a:off x="323528" y="1196752"/>
            <a:ext cx="8568952" cy="5591169"/>
          </a:xfrm>
        </p:spPr>
        <p:txBody>
          <a:bodyPr>
            <a:normAutofit/>
          </a:bodyPr>
          <a:lstStyle/>
          <a:p>
            <a:r>
              <a:rPr lang="en-US" altLang="zh-CN" sz="3200" dirty="0"/>
              <a:t>Attackers can exploit user biases in unlock patterns</a:t>
            </a:r>
          </a:p>
          <a:p>
            <a:pPr lvl="1"/>
            <a:r>
              <a:rPr lang="en-US" altLang="zh-CN" sz="2400" dirty="0"/>
              <a:t>There is a bias in starting near the top left of the screen</a:t>
            </a:r>
          </a:p>
          <a:p>
            <a:pPr lvl="1"/>
            <a:r>
              <a:rPr lang="en-US" altLang="zh-CN" sz="2400" dirty="0"/>
              <a:t>The ease of moving from current to next point introduces bias</a:t>
            </a:r>
          </a:p>
          <a:p>
            <a:pPr lvl="1"/>
            <a:r>
              <a:rPr lang="en-US" altLang="zh-CN" sz="2400" dirty="0"/>
              <a:t>Would anyone choose such a secure, but complex pattern?</a:t>
            </a:r>
            <a:endParaRPr lang="zh-CN" altLang="en-US" sz="2400" dirty="0"/>
          </a:p>
        </p:txBody>
      </p:sp>
      <p:sp>
        <p:nvSpPr>
          <p:cNvPr id="4" name="灯片编号占位符 3">
            <a:extLst>
              <a:ext uri="{FF2B5EF4-FFF2-40B4-BE49-F238E27FC236}">
                <a16:creationId xmlns:a16="http://schemas.microsoft.com/office/drawing/2014/main" id="{403E2E0A-E803-490C-A6E7-22E09A8DF01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98E2D565-C721-4D22-9D5D-02DFCA890597}"/>
              </a:ext>
            </a:extLst>
          </p:cNvPr>
          <p:cNvPicPr>
            <a:picLocks noChangeAspect="1"/>
          </p:cNvPicPr>
          <p:nvPr/>
        </p:nvPicPr>
        <p:blipFill>
          <a:blip r:embed="rId2"/>
          <a:stretch>
            <a:fillRect/>
          </a:stretch>
        </p:blipFill>
        <p:spPr>
          <a:xfrm>
            <a:off x="3200400" y="3949593"/>
            <a:ext cx="2626145" cy="2544078"/>
          </a:xfrm>
          <a:prstGeom prst="rect">
            <a:avLst/>
          </a:prstGeom>
        </p:spPr>
      </p:pic>
    </p:spTree>
    <p:extLst>
      <p:ext uri="{BB962C8B-B14F-4D97-AF65-F5344CB8AC3E}">
        <p14:creationId xmlns:p14="http://schemas.microsoft.com/office/powerpoint/2010/main" val="382160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solidFill>
                  <a:srgbClr val="C00000"/>
                </a:solidFill>
              </a:rPr>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17</a:t>
            </a:fld>
            <a:endParaRPr lang="en-US" altLang="zh-CN"/>
          </a:p>
        </p:txBody>
      </p:sp>
    </p:spTree>
    <p:extLst>
      <p:ext uri="{BB962C8B-B14F-4D97-AF65-F5344CB8AC3E}">
        <p14:creationId xmlns:p14="http://schemas.microsoft.com/office/powerpoint/2010/main" val="217692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EAA1-F286-443B-B1D8-DC5CDB8956FA}"/>
              </a:ext>
            </a:extLst>
          </p:cNvPr>
          <p:cNvSpPr>
            <a:spLocks noGrp="1"/>
          </p:cNvSpPr>
          <p:nvPr>
            <p:ph type="title"/>
          </p:nvPr>
        </p:nvSpPr>
        <p:spPr/>
        <p:txBody>
          <a:bodyPr/>
          <a:lstStyle/>
          <a:p>
            <a:r>
              <a:rPr lang="en-US" dirty="0"/>
              <a:t>Magnetic Stripe Card</a:t>
            </a:r>
            <a:endParaRPr lang="en-SE" dirty="0"/>
          </a:p>
        </p:txBody>
      </p:sp>
      <p:sp>
        <p:nvSpPr>
          <p:cNvPr id="3" name="Content Placeholder 2">
            <a:extLst>
              <a:ext uri="{FF2B5EF4-FFF2-40B4-BE49-F238E27FC236}">
                <a16:creationId xmlns:a16="http://schemas.microsoft.com/office/drawing/2014/main" id="{98A60B63-EC35-4900-BBA7-5F439C612E90}"/>
              </a:ext>
            </a:extLst>
          </p:cNvPr>
          <p:cNvSpPr>
            <a:spLocks noGrp="1"/>
          </p:cNvSpPr>
          <p:nvPr>
            <p:ph idx="1"/>
          </p:nvPr>
        </p:nvSpPr>
        <p:spPr>
          <a:xfrm>
            <a:off x="323528" y="1196753"/>
            <a:ext cx="8568952" cy="5346693"/>
          </a:xfrm>
        </p:spPr>
        <p:txBody>
          <a:bodyPr>
            <a:normAutofit/>
          </a:bodyPr>
          <a:lstStyle/>
          <a:p>
            <a:r>
              <a:rPr lang="en-US" dirty="0"/>
              <a:t>A magnetic stripe can store only a simple security code, which can be read (and reprogrammed/cloned) by an inexpensive card reader. </a:t>
            </a:r>
          </a:p>
          <a:p>
            <a:r>
              <a:rPr lang="en-US" dirty="0"/>
              <a:t>“</a:t>
            </a:r>
            <a:r>
              <a:rPr lang="en-US" altLang="zh-CN" dirty="0"/>
              <a:t>2017</a:t>
            </a:r>
            <a:r>
              <a:rPr lang="zh-CN" altLang="en-US" dirty="0"/>
              <a:t>年</a:t>
            </a:r>
            <a:r>
              <a:rPr lang="en-US" altLang="zh-CN" dirty="0"/>
              <a:t>5</a:t>
            </a:r>
            <a:r>
              <a:rPr lang="zh-CN" altLang="en-US" dirty="0"/>
              <a:t>月</a:t>
            </a:r>
            <a:r>
              <a:rPr lang="en-US" altLang="zh-CN" dirty="0"/>
              <a:t>1</a:t>
            </a:r>
            <a:r>
              <a:rPr lang="zh-CN" altLang="en-US" dirty="0"/>
              <a:t>日起，银行将全面关闭芯片磁条复合卡的磁条交易。</a:t>
            </a:r>
            <a:r>
              <a:rPr lang="en-US" dirty="0"/>
              <a:t>”</a:t>
            </a:r>
          </a:p>
          <a:p>
            <a:pPr lvl="1"/>
            <a:r>
              <a:rPr lang="en-US" dirty="0"/>
              <a:t>From </a:t>
            </a:r>
            <a:r>
              <a:rPr lang="zh-CN" altLang="en-US" dirty="0"/>
              <a:t>百度百科</a:t>
            </a:r>
            <a:endParaRPr lang="en-US" dirty="0"/>
          </a:p>
          <a:p>
            <a:r>
              <a:rPr lang="en-US" dirty="0"/>
              <a:t>Used in low-impact use cases, e.g., hotel room key</a:t>
            </a:r>
          </a:p>
          <a:p>
            <a:endParaRPr lang="en-US" dirty="0"/>
          </a:p>
          <a:p>
            <a:endParaRPr lang="en-SE" dirty="0"/>
          </a:p>
        </p:txBody>
      </p:sp>
      <p:sp>
        <p:nvSpPr>
          <p:cNvPr id="4" name="Slide Number Placeholder 3">
            <a:extLst>
              <a:ext uri="{FF2B5EF4-FFF2-40B4-BE49-F238E27FC236}">
                <a16:creationId xmlns:a16="http://schemas.microsoft.com/office/drawing/2014/main" id="{A91AB1D8-C8F2-4573-867C-842845CF4776}"/>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pic>
        <p:nvPicPr>
          <p:cNvPr id="5" name="Picture 4">
            <a:extLst>
              <a:ext uri="{FF2B5EF4-FFF2-40B4-BE49-F238E27FC236}">
                <a16:creationId xmlns:a16="http://schemas.microsoft.com/office/drawing/2014/main" id="{E5F1029F-7300-4EB5-B25E-D6374EFA8905}"/>
              </a:ext>
            </a:extLst>
          </p:cNvPr>
          <p:cNvPicPr>
            <a:picLocks noChangeAspect="1"/>
          </p:cNvPicPr>
          <p:nvPr/>
        </p:nvPicPr>
        <p:blipFill>
          <a:blip r:embed="rId3"/>
          <a:srcRect/>
          <a:stretch>
            <a:fillRect/>
          </a:stretch>
        </p:blipFill>
        <p:spPr bwMode="auto">
          <a:xfrm rot="1785796">
            <a:off x="7604353" y="279147"/>
            <a:ext cx="1399707" cy="1035077"/>
          </a:xfrm>
          <a:prstGeom prst="rect">
            <a:avLst/>
          </a:prstGeom>
          <a:noFill/>
          <a:ln w="9525">
            <a:noFill/>
            <a:miter lim="800000"/>
            <a:headEnd/>
            <a:tailEnd/>
          </a:ln>
        </p:spPr>
      </p:pic>
    </p:spTree>
    <p:extLst>
      <p:ext uri="{BB962C8B-B14F-4D97-AF65-F5344CB8AC3E}">
        <p14:creationId xmlns:p14="http://schemas.microsoft.com/office/powerpoint/2010/main" val="3202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8C5F93-F1E7-46E1-9C49-DE675A401671}"/>
              </a:ext>
            </a:extLst>
          </p:cNvPr>
          <p:cNvPicPr>
            <a:picLocks noChangeAspect="1"/>
          </p:cNvPicPr>
          <p:nvPr/>
        </p:nvPicPr>
        <p:blipFill>
          <a:blip r:embed="rId3"/>
          <a:stretch>
            <a:fillRect/>
          </a:stretch>
        </p:blipFill>
        <p:spPr>
          <a:xfrm>
            <a:off x="7527323" y="34863"/>
            <a:ext cx="1590675" cy="1666875"/>
          </a:xfrm>
          <a:prstGeom prst="rect">
            <a:avLst/>
          </a:prstGeom>
        </p:spPr>
      </p:pic>
      <p:sp>
        <p:nvSpPr>
          <p:cNvPr id="2" name="Title 1">
            <a:extLst>
              <a:ext uri="{FF2B5EF4-FFF2-40B4-BE49-F238E27FC236}">
                <a16:creationId xmlns:a16="http://schemas.microsoft.com/office/drawing/2014/main" id="{0354BB48-1E0D-4A75-84D3-38CCCEBD2BD0}"/>
              </a:ext>
            </a:extLst>
          </p:cNvPr>
          <p:cNvSpPr>
            <a:spLocks noGrp="1"/>
          </p:cNvSpPr>
          <p:nvPr>
            <p:ph type="title"/>
          </p:nvPr>
        </p:nvSpPr>
        <p:spPr/>
        <p:txBody>
          <a:bodyPr/>
          <a:lstStyle/>
          <a:p>
            <a:r>
              <a:rPr lang="en-US" dirty="0"/>
              <a:t>Smart Cards</a:t>
            </a:r>
            <a:endParaRPr lang="en-SE" dirty="0"/>
          </a:p>
        </p:txBody>
      </p:sp>
      <p:sp>
        <p:nvSpPr>
          <p:cNvPr id="3" name="Content Placeholder 2">
            <a:extLst>
              <a:ext uri="{FF2B5EF4-FFF2-40B4-BE49-F238E27FC236}">
                <a16:creationId xmlns:a16="http://schemas.microsoft.com/office/drawing/2014/main" id="{9783CE8A-B886-432C-B7A0-C5928BB575C2}"/>
              </a:ext>
            </a:extLst>
          </p:cNvPr>
          <p:cNvSpPr>
            <a:spLocks noGrp="1"/>
          </p:cNvSpPr>
          <p:nvPr>
            <p:ph idx="1"/>
          </p:nvPr>
        </p:nvSpPr>
        <p:spPr/>
        <p:txBody>
          <a:bodyPr>
            <a:normAutofit fontScale="92500" lnSpcReduction="10000"/>
          </a:bodyPr>
          <a:lstStyle/>
          <a:p>
            <a:r>
              <a:rPr lang="en-US" dirty="0"/>
              <a:t>Contains an embedded microprocessor with memory; cannot be easily cloned like a magnetic stripe card</a:t>
            </a:r>
          </a:p>
          <a:p>
            <a:r>
              <a:rPr lang="en-US" dirty="0"/>
              <a:t>Interface:</a:t>
            </a:r>
          </a:p>
          <a:p>
            <a:pPr lvl="1"/>
            <a:r>
              <a:rPr lang="en-US" dirty="0"/>
              <a:t>Contact vs. contactless</a:t>
            </a:r>
          </a:p>
          <a:p>
            <a:r>
              <a:rPr lang="en-US" dirty="0"/>
              <a:t>Challenge-response authentication protocol:  </a:t>
            </a:r>
          </a:p>
          <a:p>
            <a:pPr lvl="1"/>
            <a:r>
              <a:rPr lang="en-US"/>
              <a:t>Computer </a:t>
            </a:r>
            <a:r>
              <a:rPr lang="en-US" dirty="0"/>
              <a:t>system generates a challenge, e.g., a nonce; the smart card generates a response, e.g., by encrypting the nonce with its private key.</a:t>
            </a:r>
          </a:p>
          <a:p>
            <a:endParaRPr lang="en-SE" dirty="0"/>
          </a:p>
        </p:txBody>
      </p:sp>
      <p:sp>
        <p:nvSpPr>
          <p:cNvPr id="4" name="Slide Number Placeholder 3">
            <a:extLst>
              <a:ext uri="{FF2B5EF4-FFF2-40B4-BE49-F238E27FC236}">
                <a16:creationId xmlns:a16="http://schemas.microsoft.com/office/drawing/2014/main" id="{4842DE87-3D71-4952-BF84-93F112C8C37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426917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solidFill>
                  <a:srgbClr val="C00000"/>
                </a:solidFill>
              </a:rPr>
              <a:t>Introduction</a:t>
            </a:r>
          </a:p>
          <a:p>
            <a:r>
              <a:rPr lang="en-US" dirty="0"/>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Tree>
    <p:extLst>
      <p:ext uri="{BB962C8B-B14F-4D97-AF65-F5344CB8AC3E}">
        <p14:creationId xmlns:p14="http://schemas.microsoft.com/office/powerpoint/2010/main" val="161797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A5867-56CD-4B76-8FAE-C79012C6BAD4}"/>
              </a:ext>
            </a:extLst>
          </p:cNvPr>
          <p:cNvPicPr>
            <a:picLocks noChangeAspect="1"/>
          </p:cNvPicPr>
          <p:nvPr/>
        </p:nvPicPr>
        <p:blipFill rotWithShape="1">
          <a:blip r:embed="rId3">
            <a:extLst>
              <a:ext uri="{28A0092B-C50C-407E-A947-70E740481C1C}">
                <a14:useLocalDpi xmlns:a14="http://schemas.microsoft.com/office/drawing/2010/main" val="0"/>
              </a:ext>
            </a:extLst>
          </a:blip>
          <a:srcRect l="10683" t="16400" r="9148" b="4851"/>
          <a:stretch/>
        </p:blipFill>
        <p:spPr>
          <a:xfrm>
            <a:off x="4355976" y="670177"/>
            <a:ext cx="4871580" cy="6192687"/>
          </a:xfrm>
          <a:prstGeom prst="rect">
            <a:avLst/>
          </a:prstGeom>
          <a:solidFill>
            <a:sysClr val="window" lastClr="FFFFFF"/>
          </a:solidFill>
        </p:spPr>
      </p:pic>
      <p:sp>
        <p:nvSpPr>
          <p:cNvPr id="2" name="Title 1">
            <a:extLst>
              <a:ext uri="{FF2B5EF4-FFF2-40B4-BE49-F238E27FC236}">
                <a16:creationId xmlns:a16="http://schemas.microsoft.com/office/drawing/2014/main" id="{0EF137CE-B87B-4DA2-8FAE-1CB17202E3BA}"/>
              </a:ext>
            </a:extLst>
          </p:cNvPr>
          <p:cNvSpPr>
            <a:spLocks noGrp="1"/>
          </p:cNvSpPr>
          <p:nvPr>
            <p:ph type="title"/>
          </p:nvPr>
        </p:nvSpPr>
        <p:spPr/>
        <p:txBody>
          <a:bodyPr/>
          <a:lstStyle/>
          <a:p>
            <a:r>
              <a:rPr lang="en-US" dirty="0"/>
              <a:t>Smart Card/Reader Exchange</a:t>
            </a:r>
            <a:endParaRPr lang="en-SE" dirty="0"/>
          </a:p>
        </p:txBody>
      </p:sp>
      <p:sp>
        <p:nvSpPr>
          <p:cNvPr id="3" name="Content Placeholder 2">
            <a:extLst>
              <a:ext uri="{FF2B5EF4-FFF2-40B4-BE49-F238E27FC236}">
                <a16:creationId xmlns:a16="http://schemas.microsoft.com/office/drawing/2014/main" id="{8A55BF57-9BF1-4DD6-81CE-AF957A674163}"/>
              </a:ext>
            </a:extLst>
          </p:cNvPr>
          <p:cNvSpPr>
            <a:spLocks noGrp="1"/>
          </p:cNvSpPr>
          <p:nvPr>
            <p:ph idx="1"/>
          </p:nvPr>
        </p:nvSpPr>
        <p:spPr>
          <a:xfrm>
            <a:off x="107504" y="1034132"/>
            <a:ext cx="4248472" cy="5832647"/>
          </a:xfrm>
        </p:spPr>
        <p:txBody>
          <a:bodyPr>
            <a:normAutofit fontScale="62500" lnSpcReduction="20000"/>
          </a:bodyPr>
          <a:lstStyle/>
          <a:p>
            <a:r>
              <a:rPr lang="en-US" dirty="0"/>
              <a:t>Figure illustrates the typical interaction between a smart card and a card reader. When the card is inserted into the reader: </a:t>
            </a:r>
          </a:p>
          <a:p>
            <a:r>
              <a:rPr lang="en-US" dirty="0"/>
              <a:t>Card sends a reset to the reader </a:t>
            </a:r>
          </a:p>
          <a:p>
            <a:r>
              <a:rPr lang="en-US" dirty="0"/>
              <a:t>Reader sends Answer To Reset (ATR) message to card, which defines the parameters and protocols that the card can use and the functions it can perform. </a:t>
            </a:r>
          </a:p>
          <a:p>
            <a:r>
              <a:rPr lang="en-US" dirty="0"/>
              <a:t>Protocol Type Selection (PTS) messages are used to negotiate a protocol </a:t>
            </a:r>
          </a:p>
          <a:p>
            <a:r>
              <a:rPr lang="en-US" dirty="0"/>
              <a:t>Reader and card can now exchange data (APDU) to perform the desired function.</a:t>
            </a:r>
          </a:p>
          <a:p>
            <a:endParaRPr lang="en-SE" dirty="0"/>
          </a:p>
        </p:txBody>
      </p:sp>
      <p:sp>
        <p:nvSpPr>
          <p:cNvPr id="4" name="Slide Number Placeholder 3">
            <a:extLst>
              <a:ext uri="{FF2B5EF4-FFF2-40B4-BE49-F238E27FC236}">
                <a16:creationId xmlns:a16="http://schemas.microsoft.com/office/drawing/2014/main" id="{01AE2721-95A1-49EA-835C-4661C000238F}"/>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90723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solidFill>
                  <a:srgbClr val="C00000"/>
                </a:solidFill>
              </a:rPr>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21</a:t>
            </a:fld>
            <a:endParaRPr lang="en-US" altLang="zh-CN"/>
          </a:p>
        </p:txBody>
      </p:sp>
    </p:spTree>
    <p:extLst>
      <p:ext uri="{BB962C8B-B14F-4D97-AF65-F5344CB8AC3E}">
        <p14:creationId xmlns:p14="http://schemas.microsoft.com/office/powerpoint/2010/main" val="216027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4C3C-6D01-4948-B931-76AE6EF877A2}"/>
              </a:ext>
            </a:extLst>
          </p:cNvPr>
          <p:cNvSpPr>
            <a:spLocks noGrp="1"/>
          </p:cNvSpPr>
          <p:nvPr>
            <p:ph type="title"/>
          </p:nvPr>
        </p:nvSpPr>
        <p:spPr/>
        <p:txBody>
          <a:bodyPr/>
          <a:lstStyle/>
          <a:p>
            <a:r>
              <a:rPr lang="en-US" dirty="0"/>
              <a:t>Biometric Authentication</a:t>
            </a:r>
            <a:endParaRPr lang="en-SE" dirty="0"/>
          </a:p>
        </p:txBody>
      </p:sp>
      <p:sp>
        <p:nvSpPr>
          <p:cNvPr id="3" name="Content Placeholder 2">
            <a:extLst>
              <a:ext uri="{FF2B5EF4-FFF2-40B4-BE49-F238E27FC236}">
                <a16:creationId xmlns:a16="http://schemas.microsoft.com/office/drawing/2014/main" id="{D38DED4F-2D46-4878-AA8F-A8CB5D782A2D}"/>
              </a:ext>
            </a:extLst>
          </p:cNvPr>
          <p:cNvSpPr>
            <a:spLocks noGrp="1"/>
          </p:cNvSpPr>
          <p:nvPr>
            <p:ph idx="1"/>
          </p:nvPr>
        </p:nvSpPr>
        <p:spPr>
          <a:xfrm>
            <a:off x="323528" y="1057003"/>
            <a:ext cx="8744272" cy="1939949"/>
          </a:xfrm>
        </p:spPr>
        <p:txBody>
          <a:bodyPr>
            <a:normAutofit fontScale="70000" lnSpcReduction="20000"/>
          </a:bodyPr>
          <a:lstStyle/>
          <a:p>
            <a:r>
              <a:rPr lang="en-US" dirty="0"/>
              <a:t>Authentication based on unique physical characteristics</a:t>
            </a:r>
          </a:p>
          <a:p>
            <a:pPr lvl="1"/>
            <a:r>
              <a:rPr lang="en-US" dirty="0"/>
              <a:t>Face, fingerprints, retina, voice…</a:t>
            </a:r>
          </a:p>
          <a:p>
            <a:pPr lvl="1"/>
            <a:r>
              <a:rPr lang="en-US" dirty="0"/>
              <a:t>Face recognition today is very accurate (Fig. 3.8 is out of date)</a:t>
            </a:r>
          </a:p>
          <a:p>
            <a:r>
              <a:rPr lang="en-US" dirty="0"/>
              <a:t>Possible attacks</a:t>
            </a:r>
          </a:p>
          <a:p>
            <a:pPr lvl="1"/>
            <a:r>
              <a:rPr lang="en-US" dirty="0"/>
              <a:t>Copied fingerprints, fake face, fake voice…</a:t>
            </a:r>
          </a:p>
          <a:p>
            <a:endParaRPr lang="en-SE" dirty="0"/>
          </a:p>
        </p:txBody>
      </p:sp>
      <p:sp>
        <p:nvSpPr>
          <p:cNvPr id="4" name="Slide Number Placeholder 3">
            <a:extLst>
              <a:ext uri="{FF2B5EF4-FFF2-40B4-BE49-F238E27FC236}">
                <a16:creationId xmlns:a16="http://schemas.microsoft.com/office/drawing/2014/main" id="{A2464784-83F6-4454-89FD-7DC4D794E1C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Picture 4">
            <a:extLst>
              <a:ext uri="{FF2B5EF4-FFF2-40B4-BE49-F238E27FC236}">
                <a16:creationId xmlns:a16="http://schemas.microsoft.com/office/drawing/2014/main" id="{E508EE97-4F4A-4260-9DC6-3523659B629B}"/>
              </a:ext>
            </a:extLst>
          </p:cNvPr>
          <p:cNvPicPr>
            <a:picLocks noChangeAspect="1"/>
          </p:cNvPicPr>
          <p:nvPr/>
        </p:nvPicPr>
        <p:blipFill>
          <a:blip r:embed="rId3"/>
          <a:stretch>
            <a:fillRect/>
          </a:stretch>
        </p:blipFill>
        <p:spPr>
          <a:xfrm>
            <a:off x="2195736" y="2876599"/>
            <a:ext cx="5347636" cy="3981401"/>
          </a:xfrm>
          <a:prstGeom prst="rect">
            <a:avLst/>
          </a:prstGeom>
        </p:spPr>
      </p:pic>
      <p:sp>
        <p:nvSpPr>
          <p:cNvPr id="6" name="Rectangle 5">
            <a:extLst>
              <a:ext uri="{FF2B5EF4-FFF2-40B4-BE49-F238E27FC236}">
                <a16:creationId xmlns:a16="http://schemas.microsoft.com/office/drawing/2014/main" id="{017E7DF2-52E0-40AE-9D8E-DEB75962116A}"/>
              </a:ext>
            </a:extLst>
          </p:cNvPr>
          <p:cNvSpPr/>
          <p:nvPr/>
        </p:nvSpPr>
        <p:spPr bwMode="auto">
          <a:xfrm>
            <a:off x="2483768" y="4599517"/>
            <a:ext cx="1080120" cy="57606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5646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15840-A576-43C1-9A33-474A3D2BA27B}"/>
              </a:ext>
            </a:extLst>
          </p:cNvPr>
          <p:cNvSpPr>
            <a:spLocks noGrp="1"/>
          </p:cNvSpPr>
          <p:nvPr>
            <p:ph idx="1"/>
          </p:nvPr>
        </p:nvSpPr>
        <p:spPr>
          <a:xfrm>
            <a:off x="-36512" y="133051"/>
            <a:ext cx="3812232" cy="6654870"/>
          </a:xfrm>
        </p:spPr>
        <p:txBody>
          <a:bodyPr>
            <a:normAutofit fontScale="70000" lnSpcReduction="20000"/>
          </a:bodyPr>
          <a:lstStyle/>
          <a:p>
            <a:r>
              <a:rPr lang="en-US" dirty="0"/>
              <a:t>Enrollment followed by either</a:t>
            </a:r>
          </a:p>
          <a:p>
            <a:pPr lvl="1"/>
            <a:r>
              <a:rPr lang="en-US" dirty="0"/>
              <a:t>Verification: the user enters a name (PIN), and uses a biometric sensor. The system identifies the user through name (PIN), and compares her biometric feature to the template stored for this user. </a:t>
            </a:r>
          </a:p>
          <a:p>
            <a:pPr lvl="1"/>
            <a:r>
              <a:rPr lang="en-US" dirty="0"/>
              <a:t>Identification: the user uses a biometric sensor, but does not enter name (PIN). The system compares her biometric feature to the set of stored templates for all users, and if there is a match, then this user is authenticated.</a:t>
            </a:r>
          </a:p>
          <a:p>
            <a:pPr lvl="1"/>
            <a:endParaRPr lang="en-SE" dirty="0"/>
          </a:p>
        </p:txBody>
      </p:sp>
      <p:sp>
        <p:nvSpPr>
          <p:cNvPr id="4" name="Slide Number Placeholder 3">
            <a:extLst>
              <a:ext uri="{FF2B5EF4-FFF2-40B4-BE49-F238E27FC236}">
                <a16:creationId xmlns:a16="http://schemas.microsoft.com/office/drawing/2014/main" id="{F2C32682-F02B-4942-942C-6CEA94E6AAC6}"/>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6" name="Picture 5">
            <a:extLst>
              <a:ext uri="{FF2B5EF4-FFF2-40B4-BE49-F238E27FC236}">
                <a16:creationId xmlns:a16="http://schemas.microsoft.com/office/drawing/2014/main" id="{601AB2BF-7A97-49E0-B2E2-3B96A2070FFE}"/>
              </a:ext>
            </a:extLst>
          </p:cNvPr>
          <p:cNvPicPr>
            <a:picLocks noChangeAspect="1"/>
          </p:cNvPicPr>
          <p:nvPr/>
        </p:nvPicPr>
        <p:blipFill rotWithShape="1">
          <a:blip r:embed="rId2">
            <a:extLst>
              <a:ext uri="{28A0092B-C50C-407E-A947-70E740481C1C}">
                <a14:useLocalDpi xmlns:a14="http://schemas.microsoft.com/office/drawing/2010/main" val="0"/>
              </a:ext>
            </a:extLst>
          </a:blip>
          <a:srcRect t="-1" b="4850"/>
          <a:stretch/>
        </p:blipFill>
        <p:spPr>
          <a:xfrm>
            <a:off x="3707236" y="-62875"/>
            <a:ext cx="5464398" cy="6728558"/>
          </a:xfrm>
          <a:prstGeom prst="rect">
            <a:avLst/>
          </a:prstGeom>
          <a:solidFill>
            <a:sysClr val="window" lastClr="FFFFFF"/>
          </a:solidFill>
        </p:spPr>
      </p:pic>
    </p:spTree>
    <p:extLst>
      <p:ext uri="{BB962C8B-B14F-4D97-AF65-F5344CB8AC3E}">
        <p14:creationId xmlns:p14="http://schemas.microsoft.com/office/powerpoint/2010/main" val="204293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35E25-6C54-4A9D-954D-097F0D101DFE}"/>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74063CF5-35E5-49D6-889B-F3FA9375FAB3}"/>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C2D741EE-9A2C-416F-92F1-81A5F5CE0B6F}"/>
              </a:ext>
            </a:extLst>
          </p:cNvPr>
          <p:cNvPicPr>
            <a:picLocks noChangeAspect="1"/>
          </p:cNvPicPr>
          <p:nvPr/>
        </p:nvPicPr>
        <p:blipFill rotWithShape="1">
          <a:blip r:embed="rId3">
            <a:extLst>
              <a:ext uri="{28A0092B-C50C-407E-A947-70E740481C1C}">
                <a14:useLocalDpi xmlns:a14="http://schemas.microsoft.com/office/drawing/2010/main" val="0"/>
              </a:ext>
            </a:extLst>
          </a:blip>
          <a:srcRect l="1622" t="2750" r="10751" b="1701"/>
          <a:stretch/>
        </p:blipFill>
        <p:spPr>
          <a:xfrm>
            <a:off x="539552" y="31289"/>
            <a:ext cx="8064896" cy="6795422"/>
          </a:xfrm>
          <a:prstGeom prst="rect">
            <a:avLst/>
          </a:prstGeom>
          <a:solidFill>
            <a:sysClr val="window" lastClr="FFFFFF"/>
          </a:solidFill>
        </p:spPr>
      </p:pic>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 3.10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8568952" cy="5591168"/>
              </a:xfrm>
            </p:spPr>
            <p:txBody>
              <a:bodyPr>
                <a:normAutofit fontScale="55000" lnSpcReduction="20000"/>
              </a:bodyPr>
              <a:lstStyle/>
              <a:p>
                <a:r>
                  <a:rPr lang="en-US" altLang="zh-CN" dirty="0"/>
                  <a:t>The matching score </a:t>
                </a:r>
                <a14:m>
                  <m:oMath xmlns:m="http://schemas.openxmlformats.org/officeDocument/2006/math">
                    <m:r>
                      <a:rPr lang="en-US" altLang="zh-CN" i="1" dirty="0" smtClean="0">
                        <a:latin typeface="Cambria Math" panose="02040503050406030204" pitchFamily="18" charset="0"/>
                      </a:rPr>
                      <m:t>𝑠</m:t>
                    </m:r>
                  </m:oMath>
                </a14:m>
                <a:r>
                  <a:rPr lang="en-US" altLang="zh-CN" dirty="0"/>
                  <a:t> is a random variable with Probability Density Function (PDF) typically forming a bell curve. </a:t>
                </a:r>
              </a:p>
              <a:p>
                <a:pPr lvl="1"/>
                <a:r>
                  <a:rPr lang="en-US" altLang="zh-CN" sz="2900" dirty="0"/>
                  <a:t>For example, in the case of a fingerprint, results may vary due to sensor noise; changes in the print due to swelling, dryness, and so on; finger placement; and so on. </a:t>
                </a:r>
              </a:p>
              <a:p>
                <a:r>
                  <a:rPr lang="en-US" altLang="zh-CN" dirty="0"/>
                  <a:t>The imposter should have a much lower matching score but again will exhibit a bell-shaped PDF. </a:t>
                </a:r>
              </a:p>
              <a:p>
                <a:r>
                  <a:rPr lang="en-US" altLang="zh-CN" dirty="0"/>
                  <a:t>The range of matching scores produced by two individuals, one genuine and one an imposter, compared to a given reference template, are likely to overlap. </a:t>
                </a:r>
              </a:p>
              <a:p>
                <a:r>
                  <a:rPr lang="en-US" altLang="zh-CN" dirty="0"/>
                  <a:t>A threshold value is selected thus that if the presented value s ≥ t a match is assumed, and for </a:t>
                </a:r>
                <a:r>
                  <a:rPr lang="en-US" altLang="zh-CN" i="1" dirty="0"/>
                  <a:t>s &lt;t, a mismatch is assumed.</a:t>
                </a:r>
              </a:p>
              <a:p>
                <a:r>
                  <a:rPr lang="en-US" altLang="zh-CN" dirty="0"/>
                  <a:t>The area of each shaded area to the right of </a:t>
                </a:r>
                <a:r>
                  <a:rPr lang="en-US" altLang="zh-CN" i="1" dirty="0"/>
                  <a:t>t </a:t>
                </a:r>
                <a:r>
                  <a:rPr lang="en-US" altLang="zh-CN" dirty="0"/>
                  <a:t>indicates probability for which</a:t>
                </a:r>
                <a:r>
                  <a:rPr lang="en-US" altLang="zh-CN" i="1" dirty="0"/>
                  <a:t> a false match (</a:t>
                </a:r>
                <a:r>
                  <a:rPr lang="en-US" altLang="zh-CN" dirty="0"/>
                  <a:t>accepting an imposter)</a:t>
                </a:r>
                <a:r>
                  <a:rPr lang="en-US" altLang="zh-CN" i="1" dirty="0"/>
                  <a:t> is </a:t>
                </a:r>
                <a:r>
                  <a:rPr lang="en-US" altLang="zh-CN" dirty="0"/>
                  <a:t>possible; the shaded part to the left indicates probability for which a </a:t>
                </a:r>
                <a:r>
                  <a:rPr lang="en-US" altLang="zh-CN" i="1" dirty="0"/>
                  <a:t>false non-match</a:t>
                </a:r>
                <a:r>
                  <a:rPr lang="en-US" altLang="zh-CN" dirty="0"/>
                  <a:t> (rejecting he genuine user) is possible. </a:t>
                </a:r>
              </a:p>
              <a:p>
                <a:r>
                  <a:rPr lang="en-US" altLang="zh-CN" dirty="0"/>
                  <a:t>Designer can set the threshold to tradeoff between security and convenience</a:t>
                </a:r>
              </a:p>
              <a:p>
                <a:pPr lvl="1"/>
                <a:r>
                  <a:rPr lang="en-US" altLang="zh-CN" sz="2900" dirty="0"/>
                  <a:t>Higher threshold: decrease in false match rate; increase in false non-match rate; more secure and less convenient </a:t>
                </a:r>
              </a:p>
              <a:p>
                <a:pPr lvl="1"/>
                <a:r>
                  <a:rPr lang="en-US" altLang="zh-CN" sz="2900" dirty="0"/>
                  <a:t>Lower threshold: increase in false match rate; decrease in false non-match rate; less secure and more convenient</a:t>
                </a:r>
              </a:p>
              <a:p>
                <a:endParaRPr lang="en-US" altLang="zh-CN" dirty="0">
                  <a:latin typeface="Times New Roman" pitchFamily="-110"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8568952" cy="5591168"/>
              </a:xfrm>
              <a:blipFill>
                <a:blip r:embed="rId2"/>
                <a:stretch>
                  <a:fillRect l="-640" t="-1525" r="-853" b="-87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09712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7EFA-F78E-41C8-A9D1-09645F16135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F699357-A77D-4D5C-A25E-753A4E5251B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C877A652-1C3B-4F40-A94C-0E4003126EDE}"/>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pic>
        <p:nvPicPr>
          <p:cNvPr id="6" name="Picture 5">
            <a:extLst>
              <a:ext uri="{FF2B5EF4-FFF2-40B4-BE49-F238E27FC236}">
                <a16:creationId xmlns:a16="http://schemas.microsoft.com/office/drawing/2014/main" id="{1DB03080-303E-4F90-A5F8-9E9103A8669A}"/>
              </a:ext>
            </a:extLst>
          </p:cNvPr>
          <p:cNvPicPr>
            <a:picLocks noChangeAspect="1"/>
          </p:cNvPicPr>
          <p:nvPr/>
        </p:nvPicPr>
        <p:blipFill rotWithShape="1">
          <a:blip r:embed="rId2">
            <a:extLst>
              <a:ext uri="{28A0092B-C50C-407E-A947-70E740481C1C}">
                <a14:useLocalDpi xmlns:a14="http://schemas.microsoft.com/office/drawing/2010/main" val="0"/>
              </a:ext>
            </a:extLst>
          </a:blip>
          <a:srcRect t="16400" b="4851"/>
          <a:stretch/>
        </p:blipFill>
        <p:spPr>
          <a:xfrm>
            <a:off x="1331639" y="32985"/>
            <a:ext cx="6628311" cy="6754936"/>
          </a:xfrm>
          <a:prstGeom prst="rect">
            <a:avLst/>
          </a:prstGeom>
          <a:solidFill>
            <a:sysClr val="window" lastClr="FFFFFF"/>
          </a:solidFill>
        </p:spPr>
      </p:pic>
    </p:spTree>
    <p:extLst>
      <p:ext uri="{BB962C8B-B14F-4D97-AF65-F5344CB8AC3E}">
        <p14:creationId xmlns:p14="http://schemas.microsoft.com/office/powerpoint/2010/main" val="2625565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t>Biometric authentication</a:t>
            </a:r>
          </a:p>
          <a:p>
            <a:r>
              <a:rPr lang="en-US" dirty="0">
                <a:solidFill>
                  <a:srgbClr val="C00000"/>
                </a:solidFill>
              </a:rPr>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Tree>
    <p:extLst>
      <p:ext uri="{BB962C8B-B14F-4D97-AF65-F5344CB8AC3E}">
        <p14:creationId xmlns:p14="http://schemas.microsoft.com/office/powerpoint/2010/main" val="3289454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C386-0134-4666-8C4C-0044E83F0AE8}"/>
              </a:ext>
            </a:extLst>
          </p:cNvPr>
          <p:cNvSpPr>
            <a:spLocks noGrp="1"/>
          </p:cNvSpPr>
          <p:nvPr>
            <p:ph type="title"/>
          </p:nvPr>
        </p:nvSpPr>
        <p:spPr/>
        <p:txBody>
          <a:bodyPr/>
          <a:lstStyle/>
          <a:p>
            <a:r>
              <a:rPr lang="en-US" dirty="0"/>
              <a:t>Remote User Authentication</a:t>
            </a:r>
            <a:endParaRPr lang="en-SE" dirty="0"/>
          </a:p>
        </p:txBody>
      </p:sp>
      <p:sp>
        <p:nvSpPr>
          <p:cNvPr id="3" name="Content Placeholder 2">
            <a:extLst>
              <a:ext uri="{FF2B5EF4-FFF2-40B4-BE49-F238E27FC236}">
                <a16:creationId xmlns:a16="http://schemas.microsoft.com/office/drawing/2014/main" id="{614E9617-504F-40DC-8DB8-7FFD39F0B61E}"/>
              </a:ext>
            </a:extLst>
          </p:cNvPr>
          <p:cNvSpPr>
            <a:spLocks noGrp="1"/>
          </p:cNvSpPr>
          <p:nvPr>
            <p:ph idx="1"/>
          </p:nvPr>
        </p:nvSpPr>
        <p:spPr/>
        <p:txBody>
          <a:bodyPr>
            <a:normAutofit/>
          </a:bodyPr>
          <a:lstStyle/>
          <a:p>
            <a:r>
              <a:rPr lang="en-US" dirty="0"/>
              <a:t>Authentication over the Internet</a:t>
            </a:r>
          </a:p>
          <a:p>
            <a:r>
              <a:rPr lang="en-US" dirty="0"/>
              <a:t>Security threats include:</a:t>
            </a:r>
          </a:p>
          <a:p>
            <a:pPr lvl="1"/>
            <a:r>
              <a:rPr lang="en-US" dirty="0"/>
              <a:t>Eavesdropping, capturing a password, replaying an authentication sequence that has been observed</a:t>
            </a:r>
          </a:p>
          <a:p>
            <a:r>
              <a:rPr lang="en-US" dirty="0"/>
              <a:t>Generally rely on some form of a challenge-response protocol to counter threats</a:t>
            </a:r>
          </a:p>
          <a:p>
            <a:endParaRPr lang="en-SE" dirty="0"/>
          </a:p>
        </p:txBody>
      </p:sp>
      <p:sp>
        <p:nvSpPr>
          <p:cNvPr id="4" name="Slide Number Placeholder 3">
            <a:extLst>
              <a:ext uri="{FF2B5EF4-FFF2-40B4-BE49-F238E27FC236}">
                <a16:creationId xmlns:a16="http://schemas.microsoft.com/office/drawing/2014/main" id="{D7FF5FDA-973F-4566-9E7F-F7EE59ED8B0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58742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Challenge-Response Protocol for Password Authentication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8520" y="1286862"/>
                <a:ext cx="5440990" cy="5256584"/>
              </a:xfrm>
            </p:spPr>
            <p:txBody>
              <a:bodyPr>
                <a:normAutofit fontScale="55000" lnSpcReduction="20000"/>
              </a:bodyPr>
              <a:lstStyle/>
              <a:p>
                <a:pPr>
                  <a:defRPr/>
                </a:pPr>
                <a:r>
                  <a:rPr lang="en-US" altLang="zh-CN" dirty="0"/>
                  <a:t>User first transmits his or her identity </a:t>
                </a:r>
                <a14:m>
                  <m:oMath xmlns:m="http://schemas.openxmlformats.org/officeDocument/2006/math">
                    <m:r>
                      <a:rPr lang="en-US" altLang="zh-CN" i="1" dirty="0">
                        <a:latin typeface="Cambria Math" panose="02040503050406030204" pitchFamily="18" charset="0"/>
                      </a:rPr>
                      <m:t>𝑈</m:t>
                    </m:r>
                  </m:oMath>
                </a14:m>
                <a:r>
                  <a:rPr lang="en-US" altLang="zh-CN" dirty="0"/>
                  <a:t> to the remote host. </a:t>
                </a:r>
              </a:p>
              <a:p>
                <a:pPr>
                  <a:defRPr/>
                </a:pPr>
                <a:r>
                  <a:rPr lang="en-US" altLang="zh-CN" dirty="0"/>
                  <a:t>Host generates a random number </a:t>
                </a:r>
                <a14:m>
                  <m:oMath xmlns:m="http://schemas.openxmlformats.org/officeDocument/2006/math">
                    <m:r>
                      <a:rPr lang="en-US" altLang="zh-CN" b="0" i="1" smtClean="0">
                        <a:latin typeface="Cambria Math" panose="02040503050406030204" pitchFamily="18" charset="0"/>
                      </a:rPr>
                      <m:t>𝑟</m:t>
                    </m:r>
                  </m:oMath>
                </a14:m>
                <a:r>
                  <a:rPr lang="en-US" altLang="zh-CN" i="1" dirty="0"/>
                  <a:t>, called a </a:t>
                </a:r>
                <a:r>
                  <a:rPr lang="en-US" altLang="zh-CN" b="1" i="1" dirty="0"/>
                  <a:t>nonce, </a:t>
                </a:r>
                <a:r>
                  <a:rPr lang="en-US" altLang="zh-CN" i="1" dirty="0"/>
                  <a:t>and </a:t>
                </a:r>
                <a:r>
                  <a:rPr lang="en-US" altLang="zh-CN" dirty="0"/>
                  <a:t>returns it to the user. In addition, the host specifies two functions,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to be used in the response. This transmission from host to user is the challenge.</a:t>
                </a:r>
              </a:p>
              <a:p>
                <a:pPr>
                  <a:defRPr/>
                </a:pPr>
                <a:r>
                  <a:rPr lang="en-US" altLang="zh-CN" dirty="0"/>
                  <a:t>User sends the response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where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i="1" dirty="0"/>
                  <a:t>, </a:t>
                </a:r>
                <a:r>
                  <a:rPr lang="en-US" altLang="zh-CN" dirty="0"/>
                  <a:t>and</a:t>
                </a:r>
                <a:r>
                  <a:rPr lang="en-US" altLang="zh-CN" i="1"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a:t>
                </a:r>
                <a:r>
                  <a:rPr lang="en-US" altLang="zh-CN" dirty="0"/>
                  <a:t>is user’s password. The function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is a hash function, so that the response consists of the hash function of user’s password combined with the random number using the function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a:t>
                </a:r>
              </a:p>
              <a:p>
                <a:pPr>
                  <a:defRPr/>
                </a:pPr>
                <a:r>
                  <a:rPr lang="en-US" altLang="zh-CN" dirty="0"/>
                  <a:t>Host stores the hash of each user’s password,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𝑈</m:t>
                    </m:r>
                    <m:r>
                      <a:rPr lang="en-US" altLang="zh-CN" i="1" dirty="0">
                        <a:latin typeface="Cambria Math" panose="02040503050406030204" pitchFamily="18" charset="0"/>
                      </a:rPr>
                      <m:t>))</m:t>
                    </m:r>
                  </m:oMath>
                </a14:m>
                <a:r>
                  <a:rPr lang="en-US" altLang="zh-CN" dirty="0"/>
                  <a:t> for user </a:t>
                </a:r>
                <a14:m>
                  <m:oMath xmlns:m="http://schemas.openxmlformats.org/officeDocument/2006/math">
                    <m:r>
                      <a:rPr lang="en-US" altLang="zh-CN" i="1" dirty="0" smtClean="0">
                        <a:latin typeface="Cambria Math" panose="02040503050406030204" pitchFamily="18" charset="0"/>
                      </a:rPr>
                      <m:t>𝑈</m:t>
                    </m:r>
                  </m:oMath>
                </a14:m>
                <a:r>
                  <a:rPr lang="en-US" altLang="zh-CN" dirty="0"/>
                  <a:t>. When the response arrives, the host compares the incoming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t> to the calculated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If the quantities match, the user is authenticated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𝑃</m:t>
                    </m:r>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8520" y="1286862"/>
                <a:ext cx="5440990" cy="5256584"/>
              </a:xfrm>
              <a:blipFill>
                <a:blip r:embed="rId3"/>
                <a:stretch>
                  <a:fillRect l="-1008" t="-1624" r="-224" b="-23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pic>
        <p:nvPicPr>
          <p:cNvPr id="5" name="图片 4"/>
          <p:cNvPicPr>
            <a:picLocks noChangeAspect="1"/>
          </p:cNvPicPr>
          <p:nvPr/>
        </p:nvPicPr>
        <p:blipFill>
          <a:blip r:embed="rId4"/>
          <a:stretch>
            <a:fillRect/>
          </a:stretch>
        </p:blipFill>
        <p:spPr>
          <a:xfrm>
            <a:off x="5292080" y="2293238"/>
            <a:ext cx="3791925" cy="3472459"/>
          </a:xfrm>
          <a:prstGeom prst="rect">
            <a:avLst/>
          </a:prstGeom>
        </p:spPr>
      </p:pic>
    </p:spTree>
    <p:extLst>
      <p:ext uri="{BB962C8B-B14F-4D97-AF65-F5344CB8AC3E}">
        <p14:creationId xmlns:p14="http://schemas.microsoft.com/office/powerpoint/2010/main" val="45515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8EB-6D14-400A-BF49-5AC6192D26A7}"/>
              </a:ext>
            </a:extLst>
          </p:cNvPr>
          <p:cNvSpPr>
            <a:spLocks noGrp="1"/>
          </p:cNvSpPr>
          <p:nvPr>
            <p:ph type="title"/>
          </p:nvPr>
        </p:nvSpPr>
        <p:spPr/>
        <p:txBody>
          <a:bodyPr/>
          <a:lstStyle/>
          <a:p>
            <a:r>
              <a:rPr lang="en-US" dirty="0"/>
              <a:t>User Authentication</a:t>
            </a:r>
            <a:endParaRPr lang="en-SE" dirty="0"/>
          </a:p>
        </p:txBody>
      </p:sp>
      <p:sp>
        <p:nvSpPr>
          <p:cNvPr id="3" name="Content Placeholder 2">
            <a:extLst>
              <a:ext uri="{FF2B5EF4-FFF2-40B4-BE49-F238E27FC236}">
                <a16:creationId xmlns:a16="http://schemas.microsoft.com/office/drawing/2014/main" id="{61F352F8-3FE3-471D-BF1C-05162E4DB93B}"/>
              </a:ext>
            </a:extLst>
          </p:cNvPr>
          <p:cNvSpPr>
            <a:spLocks noGrp="1"/>
          </p:cNvSpPr>
          <p:nvPr>
            <p:ph idx="1"/>
          </p:nvPr>
        </p:nvSpPr>
        <p:spPr/>
        <p:txBody>
          <a:bodyPr>
            <a:normAutofit/>
          </a:bodyPr>
          <a:lstStyle/>
          <a:p>
            <a:r>
              <a:rPr lang="en-US" dirty="0"/>
              <a:t>NIST definition: “The process of establishing confidence in user identities that are presented electronically to an information system.”</a:t>
            </a:r>
          </a:p>
          <a:p>
            <a:r>
              <a:rPr lang="en-US" dirty="0"/>
              <a:t>It is the fundamental building block and first line of defense, and the basis for access control and user accountability.</a:t>
            </a:r>
          </a:p>
          <a:p>
            <a:endParaRPr lang="en-US" dirty="0"/>
          </a:p>
          <a:p>
            <a:endParaRPr lang="en-SE" dirty="0"/>
          </a:p>
        </p:txBody>
      </p:sp>
      <p:sp>
        <p:nvSpPr>
          <p:cNvPr id="4" name="Slide Number Placeholder 3">
            <a:extLst>
              <a:ext uri="{FF2B5EF4-FFF2-40B4-BE49-F238E27FC236}">
                <a16:creationId xmlns:a16="http://schemas.microsoft.com/office/drawing/2014/main" id="{D7418022-E31C-4EA9-993A-C172211C7BF1}"/>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7916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Benefits of Challenge-Response Protocol</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defRPr/>
                </a:pPr>
                <a:r>
                  <a:rPr lang="en-US" altLang="zh-CN" sz="2800" dirty="0"/>
                  <a:t>This scheme defends against several forms of attack. </a:t>
                </a:r>
              </a:p>
              <a:p>
                <a:pPr lvl="1">
                  <a:defRPr/>
                </a:pPr>
                <a:r>
                  <a:rPr lang="en-US" altLang="zh-CN" sz="2000" dirty="0"/>
                  <a:t>Host stores a hash code of the password, not the clear text. This secures the password from intruders into the host system. (Same as UNIX password scheme)</a:t>
                </a:r>
              </a:p>
              <a:p>
                <a:pPr lvl="1">
                  <a:defRPr/>
                </a:pPr>
                <a:r>
                  <a:rPr lang="en-US" altLang="zh-CN" sz="2000" dirty="0"/>
                  <a:t>Password hash is not transmitted directly, but rather a function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in which the password hash is one of the arguments. Thus the password hash cannot be captured during transmission. </a:t>
                </a:r>
              </a:p>
              <a:p>
                <a:pPr lvl="1">
                  <a:defRPr/>
                </a:pPr>
                <a:r>
                  <a:rPr lang="en-US" altLang="zh-CN" sz="2000" dirty="0"/>
                  <a:t>Use of a random number (nonce) as one of the arguments of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defends against a replay attack, in which an adversary captures the user’s transmission and attempts to log into a system by retransmitting the user’s messages.</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0" t="-1159" r="-78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303278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Token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 y="1196752"/>
                <a:ext cx="4667423" cy="5472607"/>
              </a:xfrm>
            </p:spPr>
            <p:txBody>
              <a:bodyPr>
                <a:normAutofit fontScale="55000" lnSpcReduction="20000"/>
              </a:bodyPr>
              <a:lstStyle/>
              <a:p>
                <a:r>
                  <a:rPr lang="en-US" altLang="zh-CN" dirty="0"/>
                  <a:t>User side: the token (e.g., U</a:t>
                </a:r>
                <a:r>
                  <a:rPr lang="zh-CN" altLang="en-US" dirty="0"/>
                  <a:t>盾</a:t>
                </a:r>
                <a:r>
                  <a:rPr lang="en-US" altLang="zh-CN" dirty="0"/>
                  <a:t>) provides a passcode </a:t>
                </a:r>
                <a14:m>
                  <m:oMath xmlns:m="http://schemas.openxmlformats.org/officeDocument/2006/math">
                    <m:r>
                      <a:rPr lang="en-US" altLang="zh-CN" i="1" dirty="0" smtClean="0">
                        <a:latin typeface="Cambria Math" panose="02040503050406030204" pitchFamily="18" charset="0"/>
                      </a:rPr>
                      <m:t>𝑊</m:t>
                    </m:r>
                  </m:oMath>
                </a14:m>
                <a:r>
                  <a:rPr lang="en-US" altLang="zh-CN" i="1" dirty="0"/>
                  <a:t>. </a:t>
                </a:r>
                <a:r>
                  <a:rPr lang="en-US" altLang="zh-CN" dirty="0"/>
                  <a:t>The token either stores a static passcode or generates a one-time random passcode. The user activates the passcode by entering a password </a:t>
                </a:r>
                <a:r>
                  <a:rPr lang="en-US" altLang="zh-CN" i="1" dirty="0"/>
                  <a:t>P. </a:t>
                </a:r>
                <a:r>
                  <a:rPr lang="en-US" altLang="zh-CN" dirty="0"/>
                  <a:t>This password is shared only between the user and the token and does not involve the remote host. The token responds to the host with the quantity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oMath>
                </a14:m>
                <a:r>
                  <a:rPr lang="en-US" altLang="zh-CN" dirty="0"/>
                  <a:t>.</a:t>
                </a:r>
              </a:p>
              <a:p>
                <a:r>
                  <a:rPr lang="en-US" altLang="zh-CN" dirty="0"/>
                  <a:t>Host side: For a static passcode, the host stores the hashed value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for a dynamic passcode, the host generates a one-time passcode (identical to that generated by the token) and takes its hash.</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 y="1196752"/>
                <a:ext cx="4667423" cy="5472607"/>
              </a:xfrm>
              <a:blipFill>
                <a:blip r:embed="rId2"/>
                <a:stretch>
                  <a:fillRect l="-1176" t="-1670" r="-196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pic>
        <p:nvPicPr>
          <p:cNvPr id="11" name="图片 10"/>
          <p:cNvPicPr>
            <a:picLocks noChangeAspect="1"/>
          </p:cNvPicPr>
          <p:nvPr/>
        </p:nvPicPr>
        <p:blipFill>
          <a:blip r:embed="rId3"/>
          <a:stretch>
            <a:fillRect/>
          </a:stretch>
        </p:blipFill>
        <p:spPr>
          <a:xfrm>
            <a:off x="4743623" y="1556792"/>
            <a:ext cx="4324177" cy="4637111"/>
          </a:xfrm>
          <a:prstGeom prst="rect">
            <a:avLst/>
          </a:prstGeom>
        </p:spPr>
      </p:pic>
    </p:spTree>
    <p:extLst>
      <p:ext uri="{BB962C8B-B14F-4D97-AF65-F5344CB8AC3E}">
        <p14:creationId xmlns:p14="http://schemas.microsoft.com/office/powerpoint/2010/main" val="301990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Static Biometric</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4536504" cy="5256584"/>
              </a:xfrm>
            </p:spPr>
            <p:txBody>
              <a:bodyPr>
                <a:normAutofit fontScale="55000" lnSpcReduction="20000"/>
              </a:bodyPr>
              <a:lstStyle/>
              <a:p>
                <a:r>
                  <a:rPr lang="en-US" altLang="zh-CN" dirty="0"/>
                  <a:t>Host sends nonce </a:t>
                </a:r>
                <a14:m>
                  <m:oMath xmlns:m="http://schemas.openxmlformats.org/officeDocument/2006/math">
                    <m:r>
                      <a:rPr lang="en-US" altLang="zh-CN" i="1" dirty="0" smtClean="0">
                        <a:latin typeface="Cambria Math" panose="02040503050406030204" pitchFamily="18" charset="0"/>
                      </a:rPr>
                      <m:t>𝑟</m:t>
                    </m:r>
                  </m:oMath>
                </a14:m>
                <a:r>
                  <a:rPr lang="en-US" altLang="zh-CN" dirty="0"/>
                  <a:t> and identifier for an encryption function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endParaRPr lang="en-US" altLang="zh-CN" dirty="0"/>
              </a:p>
              <a:p>
                <a:r>
                  <a:rPr lang="en-US" altLang="zh-CN" dirty="0"/>
                  <a:t>User controls a biometric device, which generates a biometric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i="1" dirty="0"/>
                  <a:t>, </a:t>
                </a:r>
                <a:r>
                  <a:rPr lang="en-US" altLang="zh-CN" dirty="0">
                    <a:solidFill>
                      <a:schemeClr val="tx1"/>
                    </a:solidFill>
                    <a:latin typeface="Arial" pitchFamily="-110" charset="0"/>
                    <a:ea typeface="ＭＳ Ｐゴシック" pitchFamily="-110" charset="-128"/>
                    <a:cs typeface="ＭＳ Ｐゴシック" pitchFamily="-110" charset="-128"/>
                  </a:rPr>
                  <a:t> a digital representation of</a:t>
                </a:r>
                <a:r>
                  <a:rPr lang="en-US" altLang="zh-CN" dirty="0"/>
                  <a:t> the user’s biometric </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oMath>
                </a14:m>
                <a:r>
                  <a:rPr lang="en-US" altLang="zh-CN" i="1" dirty="0"/>
                  <a:t>,</a:t>
                </a:r>
                <a:r>
                  <a:rPr lang="en-US" altLang="zh-CN" dirty="0"/>
                  <a:t> and returns the ciphertext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where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oMath>
                </a14:m>
                <a:r>
                  <a:rPr lang="en-US" altLang="zh-CN" i="1" dirty="0"/>
                  <a:t> </a:t>
                </a:r>
                <a:r>
                  <a:rPr lang="en-US" altLang="zh-CN" dirty="0"/>
                  <a:t>is ID for this particular biometric device.</a:t>
                </a:r>
              </a:p>
              <a:p>
                <a:r>
                  <a:rPr lang="en-US" altLang="zh-CN" dirty="0"/>
                  <a:t>Host decrypts the message. </a:t>
                </a:r>
              </a:p>
              <a:p>
                <a:pPr lvl="1"/>
                <a:r>
                  <a:rPr lang="en-US" altLang="zh-CN" dirty="0"/>
                  <a:t>Nonce must match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dirty="0"/>
                  <a:t>). </a:t>
                </a:r>
              </a:p>
              <a:p>
                <a:pPr lvl="1"/>
                <a:r>
                  <a:rPr lang="en-US" altLang="zh-CN" dirty="0"/>
                  <a:t>Device ID must be in the host database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𝐷</m:t>
                    </m:r>
                  </m:oMath>
                </a14:m>
                <a:r>
                  <a:rPr lang="en-US" altLang="zh-CN" dirty="0"/>
                  <a:t>)</a:t>
                </a:r>
              </a:p>
              <a:p>
                <a:pPr lvl="1"/>
                <a:r>
                  <a:rPr lang="en-US" altLang="zh-CN" dirty="0"/>
                  <a:t>Matching score between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and the stored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must exceed a predefined threshold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4536504" cy="5256584"/>
              </a:xfrm>
              <a:blipFill>
                <a:blip r:embed="rId2"/>
                <a:stretch>
                  <a:fillRect l="-1210" t="-1622" r="-67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6" name="图片 5"/>
          <p:cNvPicPr>
            <a:picLocks noChangeAspect="1"/>
          </p:cNvPicPr>
          <p:nvPr/>
        </p:nvPicPr>
        <p:blipFill>
          <a:blip r:embed="rId3"/>
          <a:stretch>
            <a:fillRect/>
          </a:stretch>
        </p:blipFill>
        <p:spPr>
          <a:xfrm>
            <a:off x="4753775" y="1511198"/>
            <a:ext cx="4183414" cy="4893805"/>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146223-FAF1-4B96-9715-67A1BC05260D}"/>
                  </a:ext>
                </a:extLst>
              </p:cNvPr>
              <p:cNvSpPr/>
              <p:nvPr/>
            </p:nvSpPr>
            <p:spPr>
              <a:xfrm>
                <a:off x="7256672" y="5661248"/>
                <a:ext cx="1824154" cy="307777"/>
              </a:xfrm>
              <a:prstGeom prst="rect">
                <a:avLst/>
              </a:prstGeom>
            </p:spPr>
            <p:txBody>
              <a:bodyPr wrap="none">
                <a:spAutoFit/>
              </a:bodyPr>
              <a:lstStyle/>
              <a:p>
                <a:r>
                  <a:rPr lang="en-US" altLang="zh-CN" sz="1400" dirty="0"/>
                  <a:t>Typo: </a:t>
                </a:r>
                <a14:m>
                  <m:oMath xmlns:m="http://schemas.openxmlformats.org/officeDocument/2006/math">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𝑈</m:t>
                    </m:r>
                    <m:r>
                      <a:rPr lang="en-US" altLang="zh-CN" sz="1400" i="1" dirty="0">
                        <a:latin typeface="Cambria Math" panose="02040503050406030204" pitchFamily="18" charset="0"/>
                      </a:rPr>
                      <m:t>))</m:t>
                    </m:r>
                  </m:oMath>
                </a14:m>
                <a:endParaRPr lang="en-SE" sz="1400" dirty="0"/>
              </a:p>
            </p:txBody>
          </p:sp>
        </mc:Choice>
        <mc:Fallback xmlns="">
          <p:sp>
            <p:nvSpPr>
              <p:cNvPr id="5" name="Rectangle 4">
                <a:extLst>
                  <a:ext uri="{FF2B5EF4-FFF2-40B4-BE49-F238E27FC236}">
                    <a16:creationId xmlns:a16="http://schemas.microsoft.com/office/drawing/2014/main" id="{91146223-FAF1-4B96-9715-67A1BC05260D}"/>
                  </a:ext>
                </a:extLst>
              </p:cNvPr>
              <p:cNvSpPr>
                <a:spLocks noRot="1" noChangeAspect="1" noMove="1" noResize="1" noEditPoints="1" noAdjustHandles="1" noChangeArrowheads="1" noChangeShapeType="1" noTextEdit="1"/>
              </p:cNvSpPr>
              <p:nvPr/>
            </p:nvSpPr>
            <p:spPr>
              <a:xfrm>
                <a:off x="7256672" y="5661248"/>
                <a:ext cx="1824154" cy="307777"/>
              </a:xfrm>
              <a:prstGeom prst="rect">
                <a:avLst/>
              </a:prstGeom>
              <a:blipFill>
                <a:blip r:embed="rId4"/>
                <a:stretch>
                  <a:fillRect l="-1000" t="-4000" b="-20000"/>
                </a:stretch>
              </a:blipFill>
            </p:spPr>
            <p:txBody>
              <a:bodyPr/>
              <a:lstStyle/>
              <a:p>
                <a:r>
                  <a:rPr lang="en-SE">
                    <a:noFill/>
                  </a:rPr>
                  <a:t> </a:t>
                </a:r>
              </a:p>
            </p:txBody>
          </p:sp>
        </mc:Fallback>
      </mc:AlternateContent>
    </p:spTree>
    <p:extLst>
      <p:ext uri="{BB962C8B-B14F-4D97-AF65-F5344CB8AC3E}">
        <p14:creationId xmlns:p14="http://schemas.microsoft.com/office/powerpoint/2010/main" val="1278935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47A4-7853-41C6-A1E5-2A0C37B8173F}"/>
              </a:ext>
            </a:extLst>
          </p:cNvPr>
          <p:cNvSpPr>
            <a:spLocks noGrp="1"/>
          </p:cNvSpPr>
          <p:nvPr>
            <p:ph type="title"/>
          </p:nvPr>
        </p:nvSpPr>
        <p:spPr/>
        <p:txBody>
          <a:bodyPr/>
          <a:lstStyle/>
          <a:p>
            <a:r>
              <a:rPr lang="en-US" dirty="0"/>
              <a:t>Authentication Security Issues</a:t>
            </a:r>
            <a:br>
              <a:rPr lang="en-US" dirty="0"/>
            </a:br>
            <a:endParaRPr lang="en-SE" dirty="0"/>
          </a:p>
        </p:txBody>
      </p:sp>
      <p:sp>
        <p:nvSpPr>
          <p:cNvPr id="3" name="Content Placeholder 2">
            <a:extLst>
              <a:ext uri="{FF2B5EF4-FFF2-40B4-BE49-F238E27FC236}">
                <a16:creationId xmlns:a16="http://schemas.microsoft.com/office/drawing/2014/main" id="{430DDCBC-191B-4C86-8CE5-11E8EB35A653}"/>
              </a:ext>
            </a:extLst>
          </p:cNvPr>
          <p:cNvSpPr>
            <a:spLocks noGrp="1"/>
          </p:cNvSpPr>
          <p:nvPr>
            <p:ph idx="1"/>
          </p:nvPr>
        </p:nvSpPr>
        <p:spPr/>
        <p:txBody>
          <a:bodyPr>
            <a:normAutofit fontScale="55000" lnSpcReduction="20000"/>
          </a:bodyPr>
          <a:lstStyle/>
          <a:p>
            <a:r>
              <a:rPr lang="en-US" dirty="0"/>
              <a:t>Eavesdropping</a:t>
            </a:r>
          </a:p>
          <a:p>
            <a:pPr lvl="1"/>
            <a:r>
              <a:rPr lang="en-US" dirty="0"/>
              <a:t>Adversary attempts to learn the password by, say, looking over the shoulder of victim, or sniffing network packets</a:t>
            </a:r>
          </a:p>
          <a:p>
            <a:r>
              <a:rPr lang="en-US" dirty="0"/>
              <a:t>Host Attacks</a:t>
            </a:r>
          </a:p>
          <a:p>
            <a:pPr lvl="1"/>
            <a:r>
              <a:rPr lang="en-US" dirty="0"/>
              <a:t>Directed at the user file at the host where passwords, token passcodes, or biometric templates are stored</a:t>
            </a:r>
          </a:p>
          <a:p>
            <a:r>
              <a:rPr lang="en-US" dirty="0"/>
              <a:t>Replay</a:t>
            </a:r>
          </a:p>
          <a:p>
            <a:pPr lvl="1"/>
            <a:r>
              <a:rPr lang="en-US" dirty="0"/>
              <a:t>Adversary repeats a previously captured user response</a:t>
            </a:r>
          </a:p>
          <a:p>
            <a:r>
              <a:rPr lang="en-US" dirty="0"/>
              <a:t>Client Attacks</a:t>
            </a:r>
          </a:p>
          <a:p>
            <a:pPr lvl="1"/>
            <a:r>
              <a:rPr lang="en-US" dirty="0"/>
              <a:t>Adversary attempts to achieve user authentication without access to the remote host or the intervening communications path</a:t>
            </a:r>
          </a:p>
          <a:p>
            <a:r>
              <a:rPr lang="en-US" dirty="0"/>
              <a:t>Trojan Horse</a:t>
            </a:r>
          </a:p>
          <a:p>
            <a:pPr lvl="1"/>
            <a:r>
              <a:rPr lang="en-US" dirty="0"/>
              <a:t>An application or physical device masquerades as an authentic application or device for the purpose of capturing a user password, passcode, or biometric</a:t>
            </a:r>
          </a:p>
          <a:p>
            <a:r>
              <a:rPr lang="en-US" dirty="0"/>
              <a:t>Denial-of-Service                  </a:t>
            </a:r>
          </a:p>
          <a:p>
            <a:pPr lvl="1"/>
            <a:r>
              <a:rPr lang="en-US" dirty="0"/>
              <a:t>Attempts to disable a user authentication service by trying multiple authentication attempts, e.g., the account may be locked after N unsuccessful attempts.</a:t>
            </a:r>
          </a:p>
          <a:p>
            <a:endParaRPr lang="en-SE" dirty="0"/>
          </a:p>
        </p:txBody>
      </p:sp>
      <p:sp>
        <p:nvSpPr>
          <p:cNvPr id="4" name="Slide Number Placeholder 3">
            <a:extLst>
              <a:ext uri="{FF2B5EF4-FFF2-40B4-BE49-F238E27FC236}">
                <a16:creationId xmlns:a16="http://schemas.microsoft.com/office/drawing/2014/main" id="{ED51AB47-F421-4BEA-BA40-5D6F1B9E29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25794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7368-DEFC-436E-83A3-D4AAD59B1655}"/>
              </a:ext>
            </a:extLst>
          </p:cNvPr>
          <p:cNvSpPr>
            <a:spLocks noGrp="1"/>
          </p:cNvSpPr>
          <p:nvPr>
            <p:ph type="title"/>
          </p:nvPr>
        </p:nvSpPr>
        <p:spPr/>
        <p:txBody>
          <a:bodyPr/>
          <a:lstStyle/>
          <a:p>
            <a:r>
              <a:rPr lang="en-US" dirty="0"/>
              <a:t>Four Means of Authentication</a:t>
            </a:r>
            <a:endParaRPr lang="en-SE" dirty="0"/>
          </a:p>
        </p:txBody>
      </p:sp>
      <p:sp>
        <p:nvSpPr>
          <p:cNvPr id="3" name="Content Placeholder 2">
            <a:extLst>
              <a:ext uri="{FF2B5EF4-FFF2-40B4-BE49-F238E27FC236}">
                <a16:creationId xmlns:a16="http://schemas.microsoft.com/office/drawing/2014/main" id="{AC4A483D-7673-4452-ADB3-33C482332350}"/>
              </a:ext>
            </a:extLst>
          </p:cNvPr>
          <p:cNvSpPr>
            <a:spLocks noGrp="1"/>
          </p:cNvSpPr>
          <p:nvPr>
            <p:ph idx="1"/>
          </p:nvPr>
        </p:nvSpPr>
        <p:spPr/>
        <p:txBody>
          <a:bodyPr>
            <a:normAutofit fontScale="85000" lnSpcReduction="10000"/>
          </a:bodyPr>
          <a:lstStyle/>
          <a:p>
            <a:r>
              <a:rPr lang="en-US" dirty="0"/>
              <a:t>Something the individual knows</a:t>
            </a:r>
          </a:p>
          <a:p>
            <a:pPr lvl="1"/>
            <a:r>
              <a:rPr lang="en-US" dirty="0"/>
              <a:t>Password, PIN, answers to prearranged questions</a:t>
            </a:r>
          </a:p>
          <a:p>
            <a:r>
              <a:rPr lang="en-US" dirty="0"/>
              <a:t>Something the individual possesses (token)</a:t>
            </a:r>
          </a:p>
          <a:p>
            <a:pPr lvl="1"/>
            <a:r>
              <a:rPr lang="en-US" dirty="0"/>
              <a:t>Smartcard, electronic keycard, physical key</a:t>
            </a:r>
          </a:p>
          <a:p>
            <a:r>
              <a:rPr lang="en-US" dirty="0"/>
              <a:t>Something the individual is (static biometrics)</a:t>
            </a:r>
          </a:p>
          <a:p>
            <a:pPr lvl="1"/>
            <a:r>
              <a:rPr lang="en-US" dirty="0"/>
              <a:t>Fingerprint, retina, face</a:t>
            </a:r>
          </a:p>
          <a:p>
            <a:r>
              <a:rPr lang="en-US" dirty="0"/>
              <a:t>Something the individual does (dynamic biometrics) </a:t>
            </a:r>
          </a:p>
          <a:p>
            <a:pPr lvl="1"/>
            <a:r>
              <a:rPr lang="en-US" dirty="0"/>
              <a:t>Voice pattern, handwriting, typing rhythm, modern face recognition</a:t>
            </a:r>
          </a:p>
          <a:p>
            <a:endParaRPr lang="en-US" dirty="0"/>
          </a:p>
          <a:p>
            <a:endParaRPr lang="en-SE" dirty="0"/>
          </a:p>
        </p:txBody>
      </p:sp>
      <p:sp>
        <p:nvSpPr>
          <p:cNvPr id="4" name="Slide Number Placeholder 3">
            <a:extLst>
              <a:ext uri="{FF2B5EF4-FFF2-40B4-BE49-F238E27FC236}">
                <a16:creationId xmlns:a16="http://schemas.microsoft.com/office/drawing/2014/main" id="{0BF7E8D6-3A6A-434F-BA2B-A83D9963D4E6}"/>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200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FC3-F21D-4E30-8D2C-30A8C456411F}"/>
              </a:ext>
            </a:extLst>
          </p:cNvPr>
          <p:cNvSpPr>
            <a:spLocks noGrp="1"/>
          </p:cNvSpPr>
          <p:nvPr>
            <p:ph type="title"/>
          </p:nvPr>
        </p:nvSpPr>
        <p:spPr/>
        <p:txBody>
          <a:bodyPr/>
          <a:lstStyle/>
          <a:p>
            <a:r>
              <a:rPr lang="en-US" dirty="0"/>
              <a:t>Multifactor Authentication</a:t>
            </a:r>
            <a:endParaRPr lang="en-SE" dirty="0"/>
          </a:p>
        </p:txBody>
      </p:sp>
      <p:sp>
        <p:nvSpPr>
          <p:cNvPr id="3" name="Content Placeholder 2">
            <a:extLst>
              <a:ext uri="{FF2B5EF4-FFF2-40B4-BE49-F238E27FC236}">
                <a16:creationId xmlns:a16="http://schemas.microsoft.com/office/drawing/2014/main" id="{A08F2779-CDA5-4067-861B-4A337081B64B}"/>
              </a:ext>
            </a:extLst>
          </p:cNvPr>
          <p:cNvSpPr>
            <a:spLocks noGrp="1"/>
          </p:cNvSpPr>
          <p:nvPr>
            <p:ph idx="1"/>
          </p:nvPr>
        </p:nvSpPr>
        <p:spPr>
          <a:xfrm>
            <a:off x="323528" y="1196753"/>
            <a:ext cx="8568952" cy="5472607"/>
          </a:xfrm>
        </p:spPr>
        <p:txBody>
          <a:bodyPr>
            <a:normAutofit/>
          </a:bodyPr>
          <a:lstStyle/>
          <a:p>
            <a:r>
              <a:rPr lang="en-US" altLang="zh-CN" sz="3200" dirty="0"/>
              <a:t>Uses multiple methods (factors) in combination</a:t>
            </a:r>
          </a:p>
          <a:p>
            <a:pPr lvl="1"/>
            <a:r>
              <a:rPr lang="en-US" altLang="zh-CN" sz="2800" dirty="0"/>
              <a:t>Bank card in combination with a PIN</a:t>
            </a:r>
          </a:p>
          <a:p>
            <a:pPr lvl="1"/>
            <a:r>
              <a:rPr lang="en-US" altLang="zh-CN" sz="2800" dirty="0"/>
              <a:t>Finger print in combination with a PIN</a:t>
            </a:r>
          </a:p>
          <a:p>
            <a:pPr lvl="1"/>
            <a:r>
              <a:rPr lang="en-US" altLang="zh-CN" sz="2800" dirty="0"/>
              <a:t>Password in combination with a code via SMS to your mobile phone (</a:t>
            </a:r>
            <a:r>
              <a:rPr lang="zh-CN" altLang="en-US" sz="2800" dirty="0"/>
              <a:t>验证码</a:t>
            </a:r>
            <a:r>
              <a:rPr lang="en-US" altLang="zh-CN" sz="2800" dirty="0"/>
              <a:t>)</a:t>
            </a:r>
          </a:p>
          <a:p>
            <a:r>
              <a:rPr lang="en-US" altLang="zh-CN" sz="2800" dirty="0"/>
              <a:t>May be triggered by unusual activities</a:t>
            </a:r>
          </a:p>
          <a:p>
            <a:pPr lvl="1"/>
            <a:r>
              <a:rPr lang="en-US" altLang="zh-CN" sz="2800" dirty="0"/>
              <a:t>e.g., if system detects (via IP address or GPS) that you are not at your usual location, then use multi-factor authentication</a:t>
            </a:r>
            <a:endParaRPr lang="zh-CN" altLang="en-US" sz="2800" dirty="0"/>
          </a:p>
        </p:txBody>
      </p:sp>
      <p:sp>
        <p:nvSpPr>
          <p:cNvPr id="4" name="Slide Number Placeholder 3">
            <a:extLst>
              <a:ext uri="{FF2B5EF4-FFF2-40B4-BE49-F238E27FC236}">
                <a16:creationId xmlns:a16="http://schemas.microsoft.com/office/drawing/2014/main" id="{602FE8C9-5ACC-44A8-BF95-80503EACFA9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54770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0E4D-B7BA-423C-B4C6-0D4670DC9A8F}"/>
              </a:ext>
            </a:extLst>
          </p:cNvPr>
          <p:cNvSpPr>
            <a:spLocks noGrp="1"/>
          </p:cNvSpPr>
          <p:nvPr>
            <p:ph type="title"/>
          </p:nvPr>
        </p:nvSpPr>
        <p:spPr>
          <a:xfrm>
            <a:off x="0" y="188640"/>
            <a:ext cx="9144000" cy="868362"/>
          </a:xfrm>
        </p:spPr>
        <p:txBody>
          <a:bodyPr/>
          <a:lstStyle/>
          <a:p>
            <a:r>
              <a:rPr lang="en-US" dirty="0"/>
              <a:t>Risk Assessment for </a:t>
            </a:r>
            <a:br>
              <a:rPr lang="en-US" dirty="0"/>
            </a:br>
            <a:r>
              <a:rPr lang="en-US" dirty="0"/>
              <a:t>User Authentication</a:t>
            </a:r>
            <a:endParaRPr lang="en-SE" dirty="0"/>
          </a:p>
        </p:txBody>
      </p:sp>
      <p:sp>
        <p:nvSpPr>
          <p:cNvPr id="3" name="Content Placeholder 2">
            <a:extLst>
              <a:ext uri="{FF2B5EF4-FFF2-40B4-BE49-F238E27FC236}">
                <a16:creationId xmlns:a16="http://schemas.microsoft.com/office/drawing/2014/main" id="{7D6A8FDB-08A4-4C7D-A58D-9EA6DC2BA662}"/>
              </a:ext>
            </a:extLst>
          </p:cNvPr>
          <p:cNvSpPr>
            <a:spLocks noGrp="1"/>
          </p:cNvSpPr>
          <p:nvPr>
            <p:ph idx="1"/>
          </p:nvPr>
        </p:nvSpPr>
        <p:spPr>
          <a:xfrm>
            <a:off x="323528" y="1196753"/>
            <a:ext cx="8568952" cy="3131028"/>
          </a:xfrm>
        </p:spPr>
        <p:txBody>
          <a:bodyPr>
            <a:normAutofit fontScale="70000" lnSpcReduction="20000"/>
          </a:bodyPr>
          <a:lstStyle/>
          <a:p>
            <a:r>
              <a:rPr lang="en-US" dirty="0"/>
              <a:t>Potential impact</a:t>
            </a:r>
          </a:p>
          <a:p>
            <a:pPr lvl="1"/>
            <a:r>
              <a:rPr lang="en-US" dirty="0"/>
              <a:t>Three levels of potential impact on organizations or individuals should there be a breach of security: low, moderate, high.</a:t>
            </a:r>
          </a:p>
          <a:p>
            <a:r>
              <a:rPr lang="en-US" dirty="0"/>
              <a:t>Assurance Level determined by potential impact</a:t>
            </a:r>
          </a:p>
          <a:p>
            <a:pPr lvl="1"/>
            <a:r>
              <a:rPr lang="en-US" dirty="0"/>
              <a:t>Describes an organization’s degree of certainty that a user has presented a credential that refers to his or her identity.</a:t>
            </a:r>
          </a:p>
          <a:p>
            <a:pPr lvl="1"/>
            <a:r>
              <a:rPr lang="en-US" dirty="0"/>
              <a:t>e.g., If the potential impact is low, an assurance level of 1 is adequate; if the potential impact is high, an assurance level of 4 is needed.</a:t>
            </a:r>
          </a:p>
          <a:p>
            <a:endParaRPr lang="en-SE" dirty="0"/>
          </a:p>
        </p:txBody>
      </p:sp>
      <p:sp>
        <p:nvSpPr>
          <p:cNvPr id="4" name="Slide Number Placeholder 3">
            <a:extLst>
              <a:ext uri="{FF2B5EF4-FFF2-40B4-BE49-F238E27FC236}">
                <a16:creationId xmlns:a16="http://schemas.microsoft.com/office/drawing/2014/main" id="{45E1F93A-DF25-4153-956C-D850A08EB65A}"/>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6" name="Picture 5">
            <a:extLst>
              <a:ext uri="{FF2B5EF4-FFF2-40B4-BE49-F238E27FC236}">
                <a16:creationId xmlns:a16="http://schemas.microsoft.com/office/drawing/2014/main" id="{B4403CEC-EC01-4972-A9C4-85EAE94BE8F4}"/>
              </a:ext>
            </a:extLst>
          </p:cNvPr>
          <p:cNvPicPr>
            <a:picLocks noChangeAspect="1"/>
          </p:cNvPicPr>
          <p:nvPr/>
        </p:nvPicPr>
        <p:blipFill rotWithShape="1">
          <a:blip r:embed="rId3"/>
          <a:srcRect r="39321" b="11326"/>
          <a:stretch/>
        </p:blipFill>
        <p:spPr>
          <a:xfrm>
            <a:off x="72985" y="4450019"/>
            <a:ext cx="5400600" cy="2125458"/>
          </a:xfrm>
          <a:prstGeom prst="rect">
            <a:avLst/>
          </a:prstGeom>
        </p:spPr>
      </p:pic>
      <p:pic>
        <p:nvPicPr>
          <p:cNvPr id="7" name="Picture 6">
            <a:extLst>
              <a:ext uri="{FF2B5EF4-FFF2-40B4-BE49-F238E27FC236}">
                <a16:creationId xmlns:a16="http://schemas.microsoft.com/office/drawing/2014/main" id="{3F0FF511-21D0-4857-AACB-1D314F898D4D}"/>
              </a:ext>
            </a:extLst>
          </p:cNvPr>
          <p:cNvPicPr>
            <a:picLocks noChangeAspect="1"/>
          </p:cNvPicPr>
          <p:nvPr/>
        </p:nvPicPr>
        <p:blipFill rotWithShape="1">
          <a:blip r:embed="rId4"/>
          <a:srcRect l="-239" t="-8446" r="59806" b="7012"/>
          <a:stretch/>
        </p:blipFill>
        <p:spPr>
          <a:xfrm>
            <a:off x="5414206" y="3929379"/>
            <a:ext cx="3653594" cy="2736304"/>
          </a:xfrm>
          <a:prstGeom prst="rect">
            <a:avLst/>
          </a:prstGeom>
        </p:spPr>
      </p:pic>
    </p:spTree>
    <p:extLst>
      <p:ext uri="{BB962C8B-B14F-4D97-AF65-F5344CB8AC3E}">
        <p14:creationId xmlns:p14="http://schemas.microsoft.com/office/powerpoint/2010/main" val="131543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solidFill>
                  <a:srgbClr val="C00000"/>
                </a:solidFill>
              </a:rPr>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Tree>
    <p:extLst>
      <p:ext uri="{BB962C8B-B14F-4D97-AF65-F5344CB8AC3E}">
        <p14:creationId xmlns:p14="http://schemas.microsoft.com/office/powerpoint/2010/main" val="37457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A986-4608-45EF-AA59-215DD005CD19}"/>
              </a:ext>
            </a:extLst>
          </p:cNvPr>
          <p:cNvSpPr>
            <a:spLocks noGrp="1"/>
          </p:cNvSpPr>
          <p:nvPr>
            <p:ph type="title"/>
          </p:nvPr>
        </p:nvSpPr>
        <p:spPr/>
        <p:txBody>
          <a:bodyPr/>
          <a:lstStyle/>
          <a:p>
            <a:r>
              <a:rPr lang="en-US" dirty="0"/>
              <a:t>Password Authentication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A8120-74F0-4E91-83ED-65DA7FFD71B3}"/>
                  </a:ext>
                </a:extLst>
              </p:cNvPr>
              <p:cNvSpPr>
                <a:spLocks noGrp="1"/>
              </p:cNvSpPr>
              <p:nvPr>
                <p:ph idx="1"/>
              </p:nvPr>
            </p:nvSpPr>
            <p:spPr>
              <a:xfrm>
                <a:off x="323528" y="1057002"/>
                <a:ext cx="8568952" cy="3884166"/>
              </a:xfrm>
            </p:spPr>
            <p:txBody>
              <a:bodyPr>
                <a:normAutofit fontScale="55000" lnSpcReduction="20000"/>
              </a:bodyPr>
              <a:lstStyle/>
              <a:p>
                <a:r>
                  <a:rPr lang="en-US" dirty="0"/>
                  <a:t>User provides user ID/password, and system compares password with the one stored for the specified user ID. How to store passwords?</a:t>
                </a:r>
              </a:p>
              <a:p>
                <a:r>
                  <a:rPr lang="en-US" dirty="0"/>
                  <a:t>Method 1: store a list of passwords, one for each user, in a file readable only by the root/admin user. Drawbacks:</a:t>
                </a:r>
              </a:p>
              <a:p>
                <a:pPr lvl="1"/>
                <a:r>
                  <a:rPr lang="en-US" dirty="0"/>
                  <a:t>The admin should not know the user’s passwords</a:t>
                </a:r>
              </a:p>
              <a:p>
                <a:pPr lvl="1"/>
                <a:r>
                  <a:rPr lang="en-US" dirty="0"/>
                  <a:t>If permissions are set incorrectly, or an attacker gets in, and the password file is exposed</a:t>
                </a:r>
              </a:p>
              <a:p>
                <a:r>
                  <a:rPr lang="en-US" dirty="0"/>
                  <a:t>Method 2: store a list of hash values, in </a:t>
                </a:r>
                <a:r>
                  <a:rPr lang="en-US" altLang="zh-CN" dirty="0">
                    <a:latin typeface="Arial" pitchFamily="-110" charset="0"/>
                    <a:ea typeface="ＭＳ Ｐゴシック" pitchFamily="-110" charset="-128"/>
                    <a:cs typeface="ＭＳ Ｐゴシック" pitchFamily="-110" charset="-128"/>
                  </a:rPr>
                  <a:t>/</a:t>
                </a:r>
                <a:r>
                  <a:rPr lang="en-US" altLang="zh-CN" dirty="0" err="1">
                    <a:latin typeface="Arial" pitchFamily="-110" charset="0"/>
                    <a:ea typeface="ＭＳ Ｐゴシック" pitchFamily="-110" charset="-128"/>
                    <a:cs typeface="ＭＳ Ｐゴシック" pitchFamily="-110" charset="-128"/>
                  </a:rPr>
                  <a:t>etc</a:t>
                </a:r>
                <a:r>
                  <a:rPr lang="en-US" altLang="zh-CN" dirty="0">
                    <a:latin typeface="Arial" pitchFamily="-110" charset="0"/>
                    <a:ea typeface="ＭＳ Ｐゴシック" pitchFamily="-110" charset="-128"/>
                    <a:cs typeface="ＭＳ Ｐゴシック" pitchFamily="-110" charset="-128"/>
                  </a:rPr>
                  <a:t>/password file,</a:t>
                </a:r>
                <a:r>
                  <a:rPr lang="en-US" dirty="0"/>
                  <a:t> computed by a one-way hash function </a:t>
                </a:r>
                <a14:m>
                  <m:oMath xmlns:m="http://schemas.openxmlformats.org/officeDocument/2006/math">
                    <m:r>
                      <a:rPr lang="en-US" i="1" dirty="0" smtClean="0">
                        <a:latin typeface="Cambria Math" panose="02040503050406030204" pitchFamily="18" charset="0"/>
                      </a:rPr>
                      <m:t>𝐻</m:t>
                    </m:r>
                  </m:oMath>
                </a14:m>
                <a:r>
                  <a:rPr lang="en-US" dirty="0"/>
                  <a:t> applied to each password </a:t>
                </a:r>
                <a:r>
                  <a:rPr lang="en-US" i="0" dirty="0">
                    <a:latin typeface="+mj-lt"/>
                  </a:rPr>
                  <a:t>pwd</a:t>
                </a:r>
                <a14:m>
                  <m:oMath xmlns:m="http://schemas.openxmlformats.org/officeDocument/2006/math">
                    <m:r>
                      <a:rPr lang="en-US" i="1" dirty="0">
                        <a:latin typeface="Cambria Math" panose="02040503050406030204" pitchFamily="18" charset="0"/>
                      </a:rPr>
                      <m:t> </m:t>
                    </m:r>
                  </m:oMath>
                </a14:m>
                <a:r>
                  <a:rPr lang="en-US" dirty="0"/>
                  <a:t>concatenated with a salt </a:t>
                </a:r>
                <a:r>
                  <a:rPr lang="en-US" i="0" dirty="0">
                    <a:latin typeface="+mj-lt"/>
                  </a:rPr>
                  <a:t>H(</a:t>
                </a:r>
                <a:r>
                  <a:rPr lang="en-US" i="0" dirty="0" err="1">
                    <a:latin typeface="+mj-lt"/>
                  </a:rPr>
                  <a:t>pwd</a:t>
                </a:r>
                <a:r>
                  <a:rPr lang="en-US" i="0" dirty="0">
                    <a:latin typeface="+mj-lt"/>
                  </a:rPr>
                  <a:t> || salt)</a:t>
                </a:r>
                <a:r>
                  <a:rPr lang="en-US" altLang="zh-CN" dirty="0">
                    <a:latin typeface="Arial" pitchFamily="-110" charset="0"/>
                    <a:ea typeface="ＭＳ Ｐゴシック" pitchFamily="-110" charset="-128"/>
                    <a:cs typeface="ＭＳ Ｐゴシック" pitchFamily="-110" charset="-128"/>
                  </a:rPr>
                  <a:t>.</a:t>
                </a:r>
                <a:r>
                  <a:rPr lang="en-US" dirty="0"/>
                  <a:t> </a:t>
                </a:r>
              </a:p>
              <a:p>
                <a:pPr lvl="1"/>
                <a:r>
                  <a:rPr lang="en-US" dirty="0"/>
                  <a:t>Used in almost all systems today</a:t>
                </a:r>
              </a:p>
              <a:p>
                <a:pPr lvl="1"/>
                <a:r>
                  <a:rPr lang="en-US" dirty="0"/>
                  <a:t>Example: user1 and user2 both have password “password123”</a:t>
                </a:r>
              </a:p>
              <a:p>
                <a:endParaRPr lang="en-US" dirty="0"/>
              </a:p>
              <a:p>
                <a:endParaRPr lang="en-US" dirty="0"/>
              </a:p>
              <a:p>
                <a:endParaRPr lang="en-SE" dirty="0"/>
              </a:p>
            </p:txBody>
          </p:sp>
        </mc:Choice>
        <mc:Fallback xmlns="">
          <p:sp>
            <p:nvSpPr>
              <p:cNvPr id="3" name="Content Placeholder 2">
                <a:extLst>
                  <a:ext uri="{FF2B5EF4-FFF2-40B4-BE49-F238E27FC236}">
                    <a16:creationId xmlns:a16="http://schemas.microsoft.com/office/drawing/2014/main" id="{BF4A8120-74F0-4E91-83ED-65DA7FFD71B3}"/>
                  </a:ext>
                </a:extLst>
              </p:cNvPr>
              <p:cNvSpPr>
                <a:spLocks noGrp="1" noRot="1" noChangeAspect="1" noMove="1" noResize="1" noEditPoints="1" noAdjustHandles="1" noChangeArrowheads="1" noChangeShapeType="1" noTextEdit="1"/>
              </p:cNvSpPr>
              <p:nvPr>
                <p:ph idx="1"/>
              </p:nvPr>
            </p:nvSpPr>
            <p:spPr>
              <a:xfrm>
                <a:off x="323528" y="1057002"/>
                <a:ext cx="8568952" cy="3884166"/>
              </a:xfrm>
              <a:blipFill>
                <a:blip r:embed="rId3"/>
                <a:stretch>
                  <a:fillRect l="-640" t="-2194" r="-14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A2498C0-B22F-47E2-8AB2-18960C7DA5E6}"/>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graphicFrame>
        <p:nvGraphicFramePr>
          <p:cNvPr id="6" name="表格 7">
            <a:extLst>
              <a:ext uri="{FF2B5EF4-FFF2-40B4-BE49-F238E27FC236}">
                <a16:creationId xmlns:a16="http://schemas.microsoft.com/office/drawing/2014/main" id="{EE890158-1B80-45B3-824C-0A04D0BD5938}"/>
              </a:ext>
            </a:extLst>
          </p:cNvPr>
          <p:cNvGraphicFramePr>
            <a:graphicFrameLocks noGrp="1"/>
          </p:cNvGraphicFramePr>
          <p:nvPr>
            <p:extLst>
              <p:ext uri="{D42A27DB-BD31-4B8C-83A1-F6EECF244321}">
                <p14:modId xmlns:p14="http://schemas.microsoft.com/office/powerpoint/2010/main" val="1936970351"/>
              </p:ext>
            </p:extLst>
          </p:nvPr>
        </p:nvGraphicFramePr>
        <p:xfrm>
          <a:off x="76200" y="4613293"/>
          <a:ext cx="8991600" cy="2174628"/>
        </p:xfrm>
        <a:graphic>
          <a:graphicData uri="http://schemas.openxmlformats.org/drawingml/2006/table">
            <a:tbl>
              <a:tblPr/>
              <a:tblGrid>
                <a:gridCol w="1076133">
                  <a:extLst>
                    <a:ext uri="{9D8B030D-6E8A-4147-A177-3AD203B41FA5}">
                      <a16:colId xmlns:a16="http://schemas.microsoft.com/office/drawing/2014/main" val="235470268"/>
                    </a:ext>
                  </a:extLst>
                </a:gridCol>
                <a:gridCol w="1870929">
                  <a:extLst>
                    <a:ext uri="{9D8B030D-6E8A-4147-A177-3AD203B41FA5}">
                      <a16:colId xmlns:a16="http://schemas.microsoft.com/office/drawing/2014/main" val="1211269020"/>
                    </a:ext>
                  </a:extLst>
                </a:gridCol>
                <a:gridCol w="2878352">
                  <a:extLst>
                    <a:ext uri="{9D8B030D-6E8A-4147-A177-3AD203B41FA5}">
                      <a16:colId xmlns:a16="http://schemas.microsoft.com/office/drawing/2014/main" val="547558615"/>
                    </a:ext>
                  </a:extLst>
                </a:gridCol>
                <a:gridCol w="3166186">
                  <a:extLst>
                    <a:ext uri="{9D8B030D-6E8A-4147-A177-3AD203B41FA5}">
                      <a16:colId xmlns:a16="http://schemas.microsoft.com/office/drawing/2014/main" val="2444853859"/>
                    </a:ext>
                  </a:extLst>
                </a:gridCol>
              </a:tblGrid>
              <a:tr h="628226">
                <a:tc>
                  <a:txBody>
                    <a:bodyPr/>
                    <a:lstStyle/>
                    <a:p>
                      <a:r>
                        <a:rPr lang="en-US" sz="1400" b="1" dirty="0">
                          <a:effectLst/>
                        </a:rPr>
                        <a:t>Username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Salt value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String to be hashed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Hashed value = SHA256 (Salt value + Password)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511684830"/>
                  </a:ext>
                </a:extLst>
              </a:tr>
              <a:tr h="773201">
                <a:tc>
                  <a:txBody>
                    <a:bodyPr/>
                    <a:lstStyle/>
                    <a:p>
                      <a:r>
                        <a:rPr lang="en-US" sz="1400">
                          <a:effectLst/>
                        </a:rPr>
                        <a:t>user1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72AE25495A7981C40622D49F9A52E4F1565C90F048F59027BD9C8C8900D5C3D8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3394192945"/>
                  </a:ext>
                </a:extLst>
              </a:tr>
              <a:tr h="773201">
                <a:tc>
                  <a:txBody>
                    <a:bodyPr/>
                    <a:lstStyle/>
                    <a:p>
                      <a:r>
                        <a:rPr lang="en-US" sz="1400">
                          <a:effectLst/>
                        </a:rPr>
                        <a:t>user2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B4B6603ABC670967E99C7E7F1389E40CD16E78AD38EB1468EC2AA1E62B8BED3A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778774224"/>
                  </a:ext>
                </a:extLst>
              </a:tr>
            </a:tbl>
          </a:graphicData>
        </a:graphic>
      </p:graphicFrame>
    </p:spTree>
    <p:extLst>
      <p:ext uri="{BB962C8B-B14F-4D97-AF65-F5344CB8AC3E}">
        <p14:creationId xmlns:p14="http://schemas.microsoft.com/office/powerpoint/2010/main" val="188904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8DF3-1818-4C38-A7B0-EF737B3279B7}"/>
              </a:ext>
            </a:extLst>
          </p:cNvPr>
          <p:cNvSpPr>
            <a:spLocks noGrp="1"/>
          </p:cNvSpPr>
          <p:nvPr>
            <p:ph type="title"/>
          </p:nvPr>
        </p:nvSpPr>
        <p:spPr>
          <a:xfrm>
            <a:off x="323528" y="0"/>
            <a:ext cx="8568952" cy="868362"/>
          </a:xfrm>
        </p:spPr>
        <p:txBody>
          <a:bodyPr/>
          <a:lstStyle/>
          <a:p>
            <a:r>
              <a:rPr lang="en-US" dirty="0"/>
              <a:t>The UNIX Password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4" name="Content Placeholder 2"/>
          <p:cNvSpPr txBox="1">
            <a:spLocks/>
          </p:cNvSpPr>
          <p:nvPr/>
        </p:nvSpPr>
        <p:spPr>
          <a:xfrm>
            <a:off x="-16124" y="1143063"/>
            <a:ext cx="5222537"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1800" dirty="0">
                <a:solidFill>
                  <a:schemeClr val="tx1"/>
                </a:solidFill>
                <a:latin typeface="Arial" pitchFamily="-110" charset="0"/>
                <a:ea typeface="ＭＳ Ｐゴシック" pitchFamily="-110" charset="-128"/>
                <a:cs typeface="ＭＳ Ｐゴシック" pitchFamily="-110" charset="-128"/>
              </a:rPr>
              <a:t>When user Bob creates a new account or sets a new password,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the salt and the hash value </a:t>
            </a:r>
            <a:r>
              <a:rPr lang="en-US" sz="1800" i="0" dirty="0">
                <a:solidFill>
                  <a:schemeClr val="tx1"/>
                </a:solidFill>
                <a:latin typeface="+mj-lt"/>
              </a:rPr>
              <a:t>H(</a:t>
            </a:r>
            <a:r>
              <a:rPr lang="en-US" sz="1800" b="0" i="0" dirty="0" err="1">
                <a:solidFill>
                  <a:schemeClr val="tx1"/>
                </a:solidFill>
                <a:latin typeface="+mj-lt"/>
              </a:rPr>
              <a:t>pwd</a:t>
            </a:r>
            <a:r>
              <a:rPr lang="en-US" sz="1800" b="0" i="0" dirty="0">
                <a:solidFill>
                  <a:schemeClr val="tx1"/>
                </a:solidFill>
                <a:latin typeface="+mj-lt"/>
              </a:rPr>
              <a:t>[Bob] </a:t>
            </a:r>
            <a:r>
              <a:rPr lang="en-US" sz="1800" i="0" dirty="0">
                <a:solidFill>
                  <a:schemeClr val="tx1"/>
                </a:solidFill>
                <a:latin typeface="+mj-lt"/>
              </a:rPr>
              <a:t>|| salt</a:t>
            </a:r>
            <a:r>
              <a:rPr lang="en-US" sz="1800" dirty="0">
                <a:solidFill>
                  <a:schemeClr val="tx1"/>
                </a:solidFill>
              </a:rPr>
              <a:t>[Bob]</a:t>
            </a:r>
            <a:r>
              <a:rPr lang="en-US" sz="1800" i="0" dirty="0">
                <a:solidFill>
                  <a:schemeClr val="tx1"/>
                </a:solidFill>
                <a:latin typeface="+mj-lt"/>
              </a:rPr>
              <a:t>)</a:t>
            </a:r>
            <a:r>
              <a:rPr lang="en-US" sz="1800" dirty="0">
                <a:solidFill>
                  <a:schemeClr val="tx1"/>
                </a:solidFill>
              </a:rPr>
              <a:t> </a:t>
            </a:r>
            <a:r>
              <a:rPr lang="en-US" altLang="zh-CN" sz="1800" dirty="0">
                <a:solidFill>
                  <a:schemeClr val="tx1"/>
                </a:solidFill>
                <a:latin typeface="Arial" pitchFamily="-110" charset="0"/>
                <a:ea typeface="ＭＳ Ｐゴシック" pitchFamily="-110" charset="-128"/>
                <a:cs typeface="ＭＳ Ｐゴシック" pitchFamily="-110" charset="-128"/>
              </a:rPr>
              <a:t>are stored in /</a:t>
            </a:r>
            <a:r>
              <a:rPr lang="en-US" altLang="zh-CN" sz="1800" dirty="0" err="1">
                <a:solidFill>
                  <a:schemeClr val="tx1"/>
                </a:solidFill>
                <a:latin typeface="Arial" pitchFamily="-110" charset="0"/>
                <a:ea typeface="ＭＳ Ｐゴシック" pitchFamily="-110" charset="-128"/>
                <a:cs typeface="ＭＳ Ｐゴシック" pitchFamily="-110" charset="-128"/>
              </a:rPr>
              <a:t>etc</a:t>
            </a:r>
            <a:r>
              <a:rPr lang="en-US" altLang="zh-CN" sz="1800" dirty="0">
                <a:solidFill>
                  <a:schemeClr val="tx1"/>
                </a:solidFill>
                <a:latin typeface="Arial" pitchFamily="-110" charset="0"/>
                <a:ea typeface="ＭＳ Ｐゴシック" pitchFamily="-110" charset="-128"/>
                <a:cs typeface="ＭＳ Ｐゴシック" pitchFamily="-110" charset="-128"/>
              </a:rPr>
              <a:t>/password file. </a:t>
            </a:r>
          </a:p>
          <a:p>
            <a:r>
              <a:rPr lang="en-US" altLang="zh-CN" sz="1800" dirty="0">
                <a:solidFill>
                  <a:schemeClr val="tx1"/>
                </a:solidFill>
                <a:latin typeface="Arial" pitchFamily="-110" charset="0"/>
                <a:ea typeface="ＭＳ Ｐゴシック" pitchFamily="-110" charset="-128"/>
                <a:cs typeface="ＭＳ Ｐゴシック" pitchFamily="-110" charset="-128"/>
              </a:rPr>
              <a:t>When Bob attempts to log in,</a:t>
            </a:r>
            <a:r>
              <a:rPr lang="zh-CN" altLang="en-US" sz="1800" dirty="0">
                <a:solidFill>
                  <a:schemeClr val="tx1"/>
                </a:solidFill>
                <a:latin typeface="Arial" pitchFamily="-110" charset="0"/>
                <a:ea typeface="ＭＳ Ｐゴシック" pitchFamily="-110" charset="-128"/>
                <a:cs typeface="ＭＳ Ｐゴシック" pitchFamily="-110" charset="-128"/>
              </a:rPr>
              <a:t> </a:t>
            </a:r>
            <a:r>
              <a:rPr lang="en-US" altLang="zh-CN" sz="1800" dirty="0">
                <a:solidFill>
                  <a:schemeClr val="tx1"/>
                </a:solidFill>
                <a:latin typeface="Arial" pitchFamily="-110" charset="0"/>
                <a:ea typeface="ＭＳ Ｐゴシック" pitchFamily="-110" charset="-128"/>
                <a:cs typeface="ＭＳ Ｐゴシック" pitchFamily="-110" charset="-128"/>
              </a:rPr>
              <a:t>he enters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and Password. The system uses the user ID </a:t>
            </a:r>
            <a:r>
              <a:rPr lang="en-US" sz="1800" i="0" dirty="0">
                <a:solidFill>
                  <a:schemeClr val="tx1"/>
                </a:solidFill>
                <a:latin typeface="+mj-lt"/>
              </a:rPr>
              <a:t>Bob</a:t>
            </a:r>
            <a:r>
              <a:rPr lang="en-US" altLang="zh-CN" sz="1800" dirty="0">
                <a:solidFill>
                  <a:schemeClr val="tx1"/>
                </a:solidFill>
                <a:latin typeface="Arial" pitchFamily="-110" charset="0"/>
                <a:ea typeface="ＭＳ Ｐゴシック" pitchFamily="-110" charset="-128"/>
                <a:cs typeface="ＭＳ Ｐゴシック" pitchFamily="-110" charset="-128"/>
              </a:rPr>
              <a:t> to retrieve </a:t>
            </a:r>
            <a:r>
              <a:rPr lang="en-US" sz="1800" i="0" dirty="0">
                <a:solidFill>
                  <a:schemeClr val="tx1"/>
                </a:solidFill>
                <a:latin typeface="+mj-lt"/>
              </a:rPr>
              <a:t>salt</a:t>
            </a:r>
            <a:r>
              <a:rPr lang="en-US" sz="1800" dirty="0">
                <a:solidFill>
                  <a:schemeClr val="tx1"/>
                </a:solidFill>
              </a:rPr>
              <a:t>[Bob]</a:t>
            </a:r>
            <a:r>
              <a:rPr lang="en-US" altLang="zh-CN" sz="1800" dirty="0">
                <a:solidFill>
                  <a:schemeClr val="tx1"/>
                </a:solidFill>
                <a:latin typeface="Arial" pitchFamily="-110" charset="0"/>
                <a:ea typeface="ＭＳ Ｐゴシック" pitchFamily="-110" charset="-128"/>
                <a:cs typeface="ＭＳ Ｐゴシック" pitchFamily="-110" charset="-128"/>
              </a:rPr>
              <a:t>, and computes </a:t>
            </a:r>
            <a:r>
              <a:rPr lang="en-US" sz="1800" i="0" dirty="0">
                <a:solidFill>
                  <a:schemeClr val="tx1"/>
                </a:solidFill>
                <a:latin typeface="+mj-lt"/>
              </a:rPr>
              <a:t>H(</a:t>
            </a:r>
            <a:r>
              <a:rPr lang="en-US" sz="1800" b="0" i="0" dirty="0">
                <a:solidFill>
                  <a:schemeClr val="tx1"/>
                </a:solidFill>
                <a:latin typeface="+mj-lt"/>
              </a:rPr>
              <a:t>Password </a:t>
            </a:r>
            <a:r>
              <a:rPr lang="en-US" sz="1800" i="0" dirty="0">
                <a:solidFill>
                  <a:schemeClr val="tx1"/>
                </a:solidFill>
                <a:latin typeface="+mj-lt"/>
              </a:rPr>
              <a:t>|| </a:t>
            </a:r>
            <a:r>
              <a:rPr lang="en-US" sz="1800" b="0" i="0" dirty="0">
                <a:solidFill>
                  <a:schemeClr val="tx1"/>
                </a:solidFill>
                <a:latin typeface="+mj-lt"/>
              </a:rPr>
              <a:t>salt</a:t>
            </a:r>
            <a:r>
              <a:rPr lang="en-US" sz="1800" dirty="0">
                <a:solidFill>
                  <a:schemeClr val="tx1"/>
                </a:solidFill>
              </a:rPr>
              <a:t>[Bob]</a:t>
            </a:r>
            <a:r>
              <a:rPr lang="en-US" sz="1800" i="0" dirty="0">
                <a:latin typeface="+mj-lt"/>
              </a:rPr>
              <a:t>)</a:t>
            </a:r>
            <a:r>
              <a:rPr lang="en-US" altLang="zh-CN" sz="1800" dirty="0">
                <a:solidFill>
                  <a:schemeClr val="tx1"/>
                </a:solidFill>
                <a:latin typeface="Arial" pitchFamily="-110" charset="0"/>
                <a:ea typeface="ＭＳ Ｐゴシック" pitchFamily="-110" charset="-128"/>
                <a:cs typeface="ＭＳ Ｐゴシック" pitchFamily="-110" charset="-128"/>
              </a:rPr>
              <a:t>. If the result matches the stored value </a:t>
            </a:r>
            <a:r>
              <a:rPr lang="en-US" sz="1800" dirty="0">
                <a:solidFill>
                  <a:schemeClr val="tx1"/>
                </a:solidFill>
              </a:rPr>
              <a:t>H(</a:t>
            </a:r>
            <a:r>
              <a:rPr lang="en-US" sz="1800" dirty="0" err="1">
                <a:solidFill>
                  <a:schemeClr val="tx1"/>
                </a:solidFill>
              </a:rPr>
              <a:t>pwd</a:t>
            </a:r>
            <a:r>
              <a:rPr lang="en-US" sz="1800" dirty="0">
                <a:solidFill>
                  <a:schemeClr val="tx1"/>
                </a:solidFill>
              </a:rPr>
              <a:t>[Bob] || salt[Bob])</a:t>
            </a:r>
            <a:r>
              <a:rPr lang="en-US" altLang="zh-CN" sz="1800" dirty="0">
                <a:solidFill>
                  <a:schemeClr val="tx1"/>
                </a:solidFill>
                <a:latin typeface="Arial" pitchFamily="-110" charset="0"/>
                <a:ea typeface="ＭＳ Ｐゴシック" pitchFamily="-110" charset="-128"/>
                <a:cs typeface="ＭＳ Ｐゴシック" pitchFamily="-110" charset="-128"/>
              </a:rPr>
              <a:t>, then Bob is authenticated.</a:t>
            </a:r>
          </a:p>
          <a:p>
            <a:r>
              <a:rPr lang="en-US" altLang="zh-CN" sz="1800" dirty="0">
                <a:solidFill>
                  <a:schemeClr val="tx1"/>
                </a:solidFill>
                <a:latin typeface="Arial" pitchFamily="-110" charset="0"/>
                <a:ea typeface="ＭＳ Ｐゴシック" pitchFamily="-110" charset="-128"/>
                <a:cs typeface="ＭＳ Ｐゴシック" pitchFamily="-110" charset="-128"/>
              </a:rPr>
              <a:t>The hashing algorithm is designed to be relatively slow to make it difficult for the attacker to try many passwords, but not perceptible to a legitimate user who logins.</a:t>
            </a:r>
          </a:p>
          <a:p>
            <a:endParaRPr lang="en-US" altLang="zh-CN" sz="1800" dirty="0">
              <a:solidFill>
                <a:schemeClr val="tx1"/>
              </a:solidFill>
              <a:latin typeface="Arial" pitchFamily="-110" charset="0"/>
              <a:ea typeface="ＭＳ Ｐゴシック" pitchFamily="-110" charset="-128"/>
              <a:cs typeface="ＭＳ Ｐゴシック" pitchFamily="-110" charset="-128"/>
            </a:endParaRPr>
          </a:p>
          <a:p>
            <a:endParaRPr lang="en-US" altLang="zh-CN" sz="1050" dirty="0">
              <a:solidFill>
                <a:schemeClr val="tx1"/>
              </a:solidFill>
              <a:latin typeface="Arial" pitchFamily="-110" charset="0"/>
              <a:ea typeface="ＭＳ Ｐゴシック" pitchFamily="-110" charset="-128"/>
              <a:cs typeface="ＭＳ Ｐゴシック" pitchFamily="-110" charset="-128"/>
            </a:endParaRPr>
          </a:p>
        </p:txBody>
      </p:sp>
      <p:sp>
        <p:nvSpPr>
          <p:cNvPr id="6" name="Rectangle 2"/>
          <p:cNvSpPr txBox="1">
            <a:spLocks noChangeArrowheads="1"/>
          </p:cNvSpPr>
          <p:nvPr/>
        </p:nvSpPr>
        <p:spPr>
          <a:xfrm>
            <a:off x="457200" y="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800" dirty="0">
              <a:solidFill>
                <a:schemeClr val="accent1"/>
              </a:solidFill>
            </a:endParaRPr>
          </a:p>
        </p:txBody>
      </p:sp>
      <p:pic>
        <p:nvPicPr>
          <p:cNvPr id="8" name="Picture 7">
            <a:extLst>
              <a:ext uri="{FF2B5EF4-FFF2-40B4-BE49-F238E27FC236}">
                <a16:creationId xmlns:a16="http://schemas.microsoft.com/office/drawing/2014/main" id="{734D913D-6993-4CA8-BC87-0AAD7E7D7A58}"/>
              </a:ext>
            </a:extLst>
          </p:cNvPr>
          <p:cNvPicPr>
            <a:picLocks noChangeAspect="1"/>
          </p:cNvPicPr>
          <p:nvPr/>
        </p:nvPicPr>
        <p:blipFill>
          <a:blip r:embed="rId3"/>
          <a:stretch>
            <a:fillRect/>
          </a:stretch>
        </p:blipFill>
        <p:spPr>
          <a:xfrm>
            <a:off x="5076057" y="661173"/>
            <a:ext cx="4004070" cy="6069739"/>
          </a:xfrm>
          <a:prstGeom prst="rect">
            <a:avLst/>
          </a:prstGeom>
        </p:spPr>
      </p:pic>
    </p:spTree>
  </p:cSld>
  <p:clrMapOvr>
    <a:masterClrMapping/>
  </p:clrMapOvr>
  <p:transition spd="slow">
    <p:wipe/>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47913</TotalTime>
  <Words>9924</Words>
  <Application>Microsoft Office PowerPoint</Application>
  <PresentationFormat>On-screen Show (4:3)</PresentationFormat>
  <Paragraphs>874</Paragraphs>
  <Slides>33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ＭＳ Ｐゴシック</vt:lpstr>
      <vt:lpstr>宋体</vt:lpstr>
      <vt:lpstr>Arial</vt:lpstr>
      <vt:lpstr>Cambria Math</vt:lpstr>
      <vt:lpstr>Times</vt:lpstr>
      <vt:lpstr>Times New Roman</vt:lpstr>
      <vt:lpstr>1_Default Design</vt:lpstr>
      <vt:lpstr>CH03 User Authentication</vt:lpstr>
      <vt:lpstr>Outline</vt:lpstr>
      <vt:lpstr>User Authentication</vt:lpstr>
      <vt:lpstr>Four Means of Authentication</vt:lpstr>
      <vt:lpstr>Multifactor Authentication</vt:lpstr>
      <vt:lpstr>Risk Assessment for  User Authentication</vt:lpstr>
      <vt:lpstr>Outline</vt:lpstr>
      <vt:lpstr>Password Authentication</vt:lpstr>
      <vt:lpstr>The UNIX Password Scheme</vt:lpstr>
      <vt:lpstr>Password Cracking</vt:lpstr>
      <vt:lpstr>Purpose of the Salt</vt:lpstr>
      <vt:lpstr>Salt Quiz</vt:lpstr>
      <vt:lpstr>The Hash Function</vt:lpstr>
      <vt:lpstr>Shadow Password Scheme</vt:lpstr>
      <vt:lpstr>Password Selection Strategies</vt:lpstr>
      <vt:lpstr>Unlock Patterns as Passwords</vt:lpstr>
      <vt:lpstr>Outline</vt:lpstr>
      <vt:lpstr>Magnetic Stripe Card</vt:lpstr>
      <vt:lpstr>Smart Cards</vt:lpstr>
      <vt:lpstr>Smart Card/Reader Exchange</vt:lpstr>
      <vt:lpstr>Outline</vt:lpstr>
      <vt:lpstr>Biometric Authentication</vt:lpstr>
      <vt:lpstr>PowerPoint Presentation</vt:lpstr>
      <vt:lpstr>PowerPoint Presentation</vt:lpstr>
      <vt:lpstr>Fig. 3.10</vt:lpstr>
      <vt:lpstr>PowerPoint Presentation</vt:lpstr>
      <vt:lpstr>Outline</vt:lpstr>
      <vt:lpstr>Remote User Authentication</vt:lpstr>
      <vt:lpstr>Challenge-Response Protocol for Password Authentication</vt:lpstr>
      <vt:lpstr>Benefits of Challenge-Response Protocol</vt:lpstr>
      <vt:lpstr>Other Challenge-Response Protocols: Token</vt:lpstr>
      <vt:lpstr>Other Challenge-Response Protocols: Static Biometric</vt:lpstr>
      <vt:lpstr>Authentication Security Issues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Gu Zonghua</cp:lastModifiedBy>
  <cp:revision>425</cp:revision>
  <dcterms:created xsi:type="dcterms:W3CDTF">2014-08-18T03:27:50Z</dcterms:created>
  <dcterms:modified xsi:type="dcterms:W3CDTF">2021-05-04T05:26:23Z</dcterms:modified>
</cp:coreProperties>
</file>