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3"/>
  </p:notesMasterIdLst>
  <p:handoutMasterIdLst>
    <p:handoutMasterId r:id="rId34"/>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447" r:id="rId14"/>
    <p:sldId id="392" r:id="rId15"/>
    <p:sldId id="448" r:id="rId16"/>
    <p:sldId id="371" r:id="rId17"/>
    <p:sldId id="372" r:id="rId18"/>
    <p:sldId id="398" r:id="rId19"/>
    <p:sldId id="452" r:id="rId20"/>
    <p:sldId id="381" r:id="rId21"/>
    <p:sldId id="409" r:id="rId22"/>
    <p:sldId id="422" r:id="rId23"/>
    <p:sldId id="410" r:id="rId24"/>
    <p:sldId id="454" r:id="rId25"/>
    <p:sldId id="453" r:id="rId26"/>
    <p:sldId id="421" r:id="rId27"/>
    <p:sldId id="419" r:id="rId28"/>
    <p:sldId id="423" r:id="rId29"/>
    <p:sldId id="449" r:id="rId30"/>
    <p:sldId id="450" r:id="rId31"/>
    <p:sldId id="38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447"/>
            <p14:sldId id="392"/>
            <p14:sldId id="448"/>
            <p14:sldId id="371"/>
            <p14:sldId id="372"/>
            <p14:sldId id="398"/>
            <p14:sldId id="452"/>
            <p14:sldId id="381"/>
            <p14:sldId id="409"/>
            <p14:sldId id="422"/>
            <p14:sldId id="410"/>
            <p14:sldId id="454"/>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74150" autoAdjust="0"/>
  </p:normalViewPr>
  <p:slideViewPr>
    <p:cSldViewPr snapToGrid="0">
      <p:cViewPr varScale="1">
        <p:scale>
          <a:sx n="96" d="100"/>
          <a:sy n="96" d="100"/>
        </p:scale>
        <p:origin x="2322" y="72"/>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1398"/>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27</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31</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Cryptographic Tools</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a:xfrm>
            <a:off x="323528" y="1196753"/>
            <a:ext cx="8568952" cy="3539370"/>
          </a:xfrm>
        </p:spPr>
        <p:txBody>
          <a:bodyPr>
            <a:normAutofit lnSpcReduction="10000"/>
          </a:bodyPr>
          <a:lstStyle/>
          <a:p>
            <a:r>
              <a:rPr lang="en-US" dirty="0"/>
              <a:t>DES Uses 64-bit plaintext block and 56-bit key to produce a 64-bit ciphertext block</a:t>
            </a:r>
          </a:p>
          <a:p>
            <a:pPr lvl="1"/>
            <a:r>
              <a:rPr lang="en-US" dirty="0"/>
              <a:t>Key length of 56 bits is too short, and subject to brute-force attacks.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36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9" name="Picture 3" descr="f7.pdf">
            <a:extLst>
              <a:ext uri="{FF2B5EF4-FFF2-40B4-BE49-F238E27FC236}">
                <a16:creationId xmlns:a16="http://schemas.microsoft.com/office/drawing/2014/main" id="{62761582-20CD-410C-8D26-2AE59B8A62F7}"/>
              </a:ext>
            </a:extLst>
          </p:cNvPr>
          <p:cNvPicPr>
            <a:picLocks noChangeAspect="1"/>
          </p:cNvPicPr>
          <p:nvPr/>
        </p:nvPicPr>
        <p:blipFill rotWithShape="1">
          <a:blip r:embed="rId3"/>
          <a:srcRect l="3359" t="1491" r="2367" b="54639"/>
          <a:stretch/>
        </p:blipFill>
        <p:spPr bwMode="auto">
          <a:xfrm>
            <a:off x="1317998" y="2633328"/>
            <a:ext cx="6695541" cy="4032355"/>
          </a:xfrm>
          <a:prstGeom prst="rect">
            <a:avLst/>
          </a:prstGeom>
          <a:solidFill>
            <a:sysClr val="window" lastClr="FFFFFF"/>
          </a:solidFill>
          <a:ln w="28575">
            <a:solidFill>
              <a:srgbClr val="CC9900"/>
            </a:solidFill>
            <a:miter lim="800000"/>
            <a:headEnd/>
            <a:tailEnd/>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962474"/>
            <a:ext cx="8568952" cy="1671311"/>
          </a:xfrm>
        </p:spPr>
        <p:txBody>
          <a:bodyPr>
            <a:normAutofit fontScale="62500" lnSpcReduction="20000"/>
          </a:bodyPr>
          <a:lstStyle/>
          <a:p>
            <a:r>
              <a:rPr lang="en-US" dirty="0"/>
              <a:t>Sender encrypts data using his or her private key</a:t>
            </a:r>
          </a:p>
          <a:p>
            <a:r>
              <a:rPr lang="en-US" dirty="0"/>
              <a:t>Receiver, or anyone else, can decrypt the message using sender’s public key.</a:t>
            </a:r>
          </a:p>
          <a:p>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309798" y="2621104"/>
            <a:ext cx="6596411" cy="4166817"/>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057002"/>
                <a:ext cx="8568952" cy="5953398"/>
              </a:xfrm>
            </p:spPr>
            <p:txBody>
              <a:bodyPr>
                <a:normAutofit fontScale="700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are all public; only Alice knows secret </a:t>
                </a:r>
                <a14:m>
                  <m:oMath xmlns:m="http://schemas.openxmlformats.org/officeDocument/2006/math">
                    <m:r>
                      <a:rPr lang="en-US" i="1">
                        <a:latin typeface="Cambria Math" panose="02040503050406030204" pitchFamily="18" charset="0"/>
                      </a:rPr>
                      <m:t>𝑎</m:t>
                    </m:r>
                  </m:oMath>
                </a14:m>
                <a:r>
                  <a:rPr lang="en-US" dirty="0"/>
                  <a:t>; only Bob knows secret </a:t>
                </a:r>
                <a14:m>
                  <m:oMath xmlns:m="http://schemas.openxmlformats.org/officeDocument/2006/math">
                    <m:r>
                      <a:rPr lang="en-US" i="1">
                        <a:latin typeface="Cambria Math" panose="02040503050406030204" pitchFamily="18" charset="0"/>
                      </a:rPr>
                      <m:t>𝑏</m:t>
                    </m:r>
                  </m:oMath>
                </a14:m>
                <a:r>
                  <a:rPr lang="en-US" dirty="0"/>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057002"/>
                <a:ext cx="8568952" cy="5953398"/>
              </a:xfrm>
              <a:blipFill>
                <a:blip r:embed="rId3"/>
                <a:stretch>
                  <a:fillRect l="-996" t="-2047" r="-42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2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message </a:t>
                </a:r>
                <a14:m>
                  <m:oMath xmlns:m="http://schemas.openxmlformats.org/officeDocument/2006/math">
                    <m:r>
                      <a:rPr lang="en-US" b="0" i="1" dirty="0" smtClean="0">
                        <a:latin typeface="Cambria Math" panose="02040503050406030204" pitchFamily="18" charset="0"/>
                      </a:rPr>
                      <m:t>𝑀</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3476"/>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sz="3600" dirty="0"/>
              <a:t>Message Authentication Code (MAC)</a:t>
            </a:r>
            <a:endParaRPr lang="en-SE" sz="3600"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𝑒</m:t>
                    </m:r>
                    <m:r>
                      <a:rPr lang="en-US" i="1" dirty="0" smtClean="0">
                        <a:latin typeface="Cambria Math" panose="02040503050406030204" pitchFamily="18" charset="0"/>
                      </a:rPr>
                      <m:t>𝑐</m:t>
                    </m:r>
                    <m:r>
                      <a:rPr lang="en-US" i="1" dirty="0" smtClean="0">
                        <a:latin typeface="Cambria Math" panose="02040503050406030204" pitchFamily="18" charset="0"/>
                      </a:rPr>
                      <m:t>𝑒𝑖</m:t>
                    </m:r>
                    <m:r>
                      <a:rPr lang="en-US" i="1" dirty="0" smtClean="0">
                        <a:latin typeface="Cambria Math" panose="02040503050406030204" pitchFamily="18" charset="0"/>
                      </a:rPr>
                      <m:t>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56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p:txBody>
              <a:bodyPr>
                <a:normAutofit fontScale="62500" lnSpcReduction="20000"/>
              </a:bodyPr>
              <a:lstStyle/>
              <a:p>
                <a:r>
                  <a:rPr lang="en-US" dirty="0">
                    <a:latin typeface="Arial" pitchFamily="-110" charset="0"/>
                    <a:ea typeface="ＭＳ Ｐゴシック" pitchFamily="-110" charset="-128"/>
                    <a:cs typeface="ＭＳ Ｐゴシック" pitchFamily="-110" charset="-128"/>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and if the received MAC matches the </a:t>
                </a:r>
                <a:r>
                  <a:rPr lang="en-US" dirty="0"/>
                  <a:t>receiver-computed MAC</a:t>
                </a:r>
                <a:r>
                  <a:rPr lang="en-US" dirty="0">
                    <a:latin typeface="Arial" pitchFamily="-110" charset="0"/>
                    <a:ea typeface="ＭＳ Ｐゴシック" pitchFamily="-110" charset="-128"/>
                    <a:cs typeface="ＭＳ Ｐゴシック" pitchFamily="-110" charset="-128"/>
                  </a:rPr>
                  <a:t>, then</a:t>
                </a:r>
              </a:p>
              <a:p>
                <a:r>
                  <a:rPr lang="en-US" dirty="0">
                    <a:latin typeface="Arial" pitchFamily="-110" charset="0"/>
                    <a:ea typeface="ＭＳ Ｐゴシック" pitchFamily="-110" charset="-128"/>
                    <a:cs typeface="ＭＳ Ｐゴシック" pitchFamily="-110" charset="-128"/>
                  </a:rPr>
                  <a:t>1. The receiver is assured that the message has not been altered. </a:t>
                </a:r>
              </a:p>
              <a:p>
                <a:pPr lvl="1"/>
                <a:r>
                  <a:rPr lang="en-US" dirty="0">
                    <a:latin typeface="Arial" pitchFamily="-110" charset="0"/>
                    <a:ea typeface="ＭＳ Ｐゴシック" pitchFamily="-110" charset="-128"/>
                    <a:cs typeface="ＭＳ Ｐゴシック" pitchFamily="-110" charset="-128"/>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Arial" pitchFamily="-110" charset="0"/>
                    <a:ea typeface="ＭＳ Ｐゴシック" pitchFamily="-110" charset="-128"/>
                    <a:cs typeface="ＭＳ Ｐゴシック" pitchFamily="-110" charset="-128"/>
                  </a:rPr>
                  <a:t>2. The receiver is assured that the message is from the alleged sender.</a:t>
                </a:r>
              </a:p>
              <a:p>
                <a:pPr lvl="1"/>
                <a:r>
                  <a:rPr lang="en-US" dirty="0">
                    <a:latin typeface="Arial" pitchFamily="-110" charset="0"/>
                    <a:ea typeface="ＭＳ Ｐゴシック" pitchFamily="-110" charset="-128"/>
                    <a:cs typeface="ＭＳ Ｐゴシック" pitchFamily="-110" charset="-128"/>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no one else could prepare a message with a proper MAC.</a:t>
                </a:r>
              </a:p>
              <a:p>
                <a:r>
                  <a:rPr lang="en-US" dirty="0">
                    <a:latin typeface="Arial" pitchFamily="-110" charset="0"/>
                    <a:ea typeface="ＭＳ Ｐゴシック" pitchFamily="-110" charset="-128"/>
                    <a:cs typeface="ＭＳ Ｐゴシック" pitchFamily="-110" charset="-128"/>
                  </a:rPr>
                  <a:t>3. If the message includes a sequence number (such as in TCP) </a:t>
                </a:r>
              </a:p>
              <a:p>
                <a:pPr lvl="1"/>
                <a:r>
                  <a:rPr lang="en-US" dirty="0">
                    <a:latin typeface="Arial" pitchFamily="-110" charset="0"/>
                    <a:ea typeface="ＭＳ Ｐゴシック" pitchFamily="-110" charset="-128"/>
                    <a:cs typeface="ＭＳ Ｐゴシック" pitchFamily="-110" charset="-128"/>
                  </a:rPr>
                  <a:t>Then the receiver can be assured of the proper sequence, because an attacker cannot successfully alter the sequence number.</a:t>
                </a:r>
              </a:p>
              <a:p>
                <a:endParaRPr lang="en-SE" dirty="0"/>
              </a:p>
            </p:txBody>
          </p:sp>
        </mc:Choice>
        <mc:Fallback>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blipFill>
                <a:blip r:embed="rId2"/>
                <a:stretch>
                  <a:fillRect l="-853" t="-2202" r="-12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347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mc:Choice xmlns:a14="http://schemas.microsoft.com/office/drawing/2010/main"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a:t>
                </a: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digital signature.</a:t>
                </a:r>
              </a:p>
            </p:txBody>
          </p:sp>
        </mc:Choice>
        <mc:Fallback>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37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or more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a:t>
                </a:r>
                <a14:m>
                  <m:oMath xmlns:m="http://schemas.openxmlformats.org/officeDocument/2006/math">
                    <m:r>
                      <a:rPr lang="en-US" b="0" i="1" smtClean="0">
                        <a:latin typeface="Cambria Math" panose="02040503050406030204" pitchFamily="18" charset="0"/>
                      </a:rPr>
                      <m:t>𝑘</m:t>
                    </m:r>
                  </m:oMath>
                </a14:m>
                <a:r>
                  <a:rPr lang="en-US" dirty="0"/>
                  <a:t> in the figure).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t>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(0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882</TotalTime>
  <Words>8765</Words>
  <Application>Microsoft Office PowerPoint</Application>
  <PresentationFormat>On-screen Show (4:3)</PresentationFormat>
  <Paragraphs>820</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Gloria Hallelujah</vt:lpstr>
      <vt:lpstr>Arial</vt:lpstr>
      <vt:lpstr>Cambria Math</vt:lpstr>
      <vt:lpstr>Times New Roman</vt:lpstr>
      <vt:lpstr>Wingdings</vt:lpstr>
      <vt:lpstr>1_Default Design</vt:lpstr>
      <vt:lpstr>CH02 Cryptographic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Advanced Encryption Standard (AES)</vt:lpstr>
      <vt:lpstr>Time Required for Brute-Force Attack</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MAC Explanations</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85</cp:revision>
  <dcterms:created xsi:type="dcterms:W3CDTF">2020-04-19T18:21:47Z</dcterms:created>
  <dcterms:modified xsi:type="dcterms:W3CDTF">2020-04-23T05:24:35Z</dcterms:modified>
</cp:coreProperties>
</file>