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176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SE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XX But </a:t>
                </a:r>
                <a14:m>
                  <m:oMath xmlns:m="http://schemas.openxmlformats.org/officeDocument/2006/math">
                    <m:r>
                      <a:rPr lang="en-SE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SE" dirty="0" smtClean="0"/>
                  <a:t> is not the mean of difference. But it</a:t>
                </a:r>
                <a:r>
                  <a:rPr lang="en-SE" baseline="0" dirty="0" smtClean="0"/>
                  <a:t> is a stationary (min or max) point, so no matter what Y is, the stationary point of a convex function will maximize the difference.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SE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XX But </a:t>
                </a:r>
                <a:r>
                  <a:rPr lang="en-SE" i="0" smtClean="0">
                    <a:latin typeface="Cambria Math" panose="02040503050406030204" pitchFamily="18" charset="0"/>
                  </a:rPr>
                  <a:t>𝐸</a:t>
                </a:r>
                <a:r>
                  <a:rPr lang="en-SE" i="0">
                    <a:latin typeface="Cambria Math" panose="02040503050406030204" pitchFamily="18" charset="0"/>
                  </a:rPr>
                  <a:t>[𝑌^𝑎 ]</a:t>
                </a:r>
                <a:r>
                  <a:rPr lang="en-SE" dirty="0" smtClean="0"/>
                  <a:t> is not the mean of difference. But it</a:t>
                </a:r>
                <a:r>
                  <a:rPr lang="en-SE" baseline="0" dirty="0" smtClean="0"/>
                  <a:t> is a stationary (min or max) point, so no matter what Y is, the stationary point of a convex function will maximize the difference.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XXX How to t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derivative of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Lagrangian</a:t>
            </a:r>
            <a:r>
              <a:rPr lang="en-SE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Additional notes on </a:t>
            </a:r>
            <a:r>
              <a:rPr lang="en-US" dirty="0"/>
              <a:t>Jairo </a:t>
            </a:r>
            <a:r>
              <a:rPr lang="en-US" dirty="0" err="1"/>
              <a:t>Giraldo</a:t>
            </a:r>
            <a:r>
              <a:rPr lang="en-SE" dirty="0"/>
              <a:t>, et al. </a:t>
            </a:r>
            <a:r>
              <a:rPr lang="en-US" dirty="0"/>
              <a:t>Adversarial Classification Under Differential Privacy</a:t>
            </a:r>
            <a:r>
              <a:rPr lang="en-SE" dirty="0"/>
              <a:t>, NDSS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 smtClean="0"/>
              <a:t>Z. Gu </a:t>
            </a:r>
            <a:r>
              <a:rPr lang="en-US" dirty="0" smtClean="0"/>
              <a:t>20</a:t>
            </a:r>
            <a:r>
              <a:rPr lang="en-SE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" y="188640"/>
            <a:ext cx="4573064" cy="4824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63" y="188640"/>
            <a:ext cx="4405739" cy="52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" y="1055671"/>
            <a:ext cx="4574225" cy="1710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0" y="2708920"/>
            <a:ext cx="4555631" cy="39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DP with Laplace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" y="1484784"/>
            <a:ext cx="4314176" cy="47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87" y="1318280"/>
            <a:ext cx="4657885" cy="51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 smtClean="0"/>
                  <a:t>Effect of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2833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SE" dirty="0" smtClean="0"/>
                  <a:t>With large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E" dirty="0" smtClean="0"/>
                  <a:t>, attacker does not care to be detected, so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is not a Laplace distribution; with small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SE" dirty="0"/>
                  <a:t>, </a:t>
                </a:r>
                <a:r>
                  <a:rPr lang="en-SE" dirty="0" smtClean="0"/>
                  <a:t>attacker is more stealthy,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S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is closer to the Laplace distribution inserted by the DP mechanism.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283330"/>
              </a:xfrm>
              <a:blipFill>
                <a:blip r:embed="rId3"/>
                <a:stretch>
                  <a:fillRect l="-759" t="-8095" r="-1310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809" y="2362262"/>
            <a:ext cx="4682157" cy="4379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717031"/>
            <a:ext cx="4403920" cy="27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 between Impact of the Attack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" y="1844824"/>
            <a:ext cx="4665299" cy="3744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99" y="2980292"/>
            <a:ext cx="4494872" cy="18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Jairo </a:t>
            </a:r>
            <a:r>
              <a:rPr lang="en-US" dirty="0" err="1" smtClean="0"/>
              <a:t>Giraldo</a:t>
            </a:r>
            <a:r>
              <a:rPr lang="en-SE" dirty="0" smtClean="0"/>
              <a:t> et al. </a:t>
            </a:r>
            <a:r>
              <a:rPr lang="en-US" dirty="0" smtClean="0"/>
              <a:t>Adversarial </a:t>
            </a:r>
            <a:r>
              <a:rPr lang="en-US" dirty="0"/>
              <a:t>Classification Under Differential </a:t>
            </a:r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E" dirty="0" smtClean="0"/>
              <a:t>Abstract: </a:t>
            </a:r>
            <a:r>
              <a:rPr lang="en-GB" dirty="0"/>
              <a:t>The last decade has seen a growing interest </a:t>
            </a:r>
            <a:r>
              <a:rPr lang="en-GB" dirty="0" smtClean="0"/>
              <a:t>in</a:t>
            </a:r>
            <a:r>
              <a:rPr lang="en-SE" dirty="0" smtClean="0"/>
              <a:t> </a:t>
            </a:r>
            <a:r>
              <a:rPr lang="en-GB" dirty="0" smtClean="0"/>
              <a:t>adversarial </a:t>
            </a:r>
            <a:r>
              <a:rPr lang="en-GB" dirty="0"/>
              <a:t>classification, where an attacker tries to mislead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classifier </a:t>
            </a:r>
            <a:r>
              <a:rPr lang="en-GB" dirty="0"/>
              <a:t>meant to detect anomalies. We study this problem in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setting </a:t>
            </a:r>
            <a:r>
              <a:rPr lang="en-GB" dirty="0"/>
              <a:t>where anomaly detection is being used in </a:t>
            </a:r>
            <a:r>
              <a:rPr lang="en-GB" dirty="0" smtClean="0"/>
              <a:t>conjunction</a:t>
            </a:r>
            <a:r>
              <a:rPr lang="en-SE" dirty="0" smtClean="0"/>
              <a:t> </a:t>
            </a:r>
            <a:r>
              <a:rPr lang="en-GB" dirty="0" smtClean="0"/>
              <a:t>with </a:t>
            </a:r>
            <a:r>
              <a:rPr lang="en-GB" dirty="0"/>
              <a:t>differential privacy to protect personal information. </a:t>
            </a:r>
            <a:r>
              <a:rPr lang="en-GB" dirty="0" smtClean="0"/>
              <a:t>We</a:t>
            </a:r>
            <a:r>
              <a:rPr lang="en-SE" dirty="0" smtClean="0"/>
              <a:t> </a:t>
            </a:r>
            <a:r>
              <a:rPr lang="en-GB" dirty="0" smtClean="0"/>
              <a:t>show </a:t>
            </a:r>
            <a:r>
              <a:rPr lang="en-GB" dirty="0"/>
              <a:t>that a strategic attacker can leverage the additional </a:t>
            </a:r>
            <a:r>
              <a:rPr lang="en-GB" dirty="0" smtClean="0"/>
              <a:t>noise</a:t>
            </a:r>
            <a:r>
              <a:rPr lang="en-SE" dirty="0" smtClean="0"/>
              <a:t> </a:t>
            </a:r>
            <a:r>
              <a:rPr lang="en-GB" dirty="0" smtClean="0"/>
              <a:t>(introduced </a:t>
            </a:r>
            <a:r>
              <a:rPr lang="en-GB" dirty="0"/>
              <a:t>to ensure differential privacy) to mislead </a:t>
            </a:r>
            <a:r>
              <a:rPr lang="en-GB" dirty="0" smtClean="0"/>
              <a:t>the classifier</a:t>
            </a:r>
            <a:r>
              <a:rPr lang="en-SE" dirty="0"/>
              <a:t> </a:t>
            </a:r>
            <a:r>
              <a:rPr lang="en-GB" dirty="0" smtClean="0"/>
              <a:t>beyond </a:t>
            </a:r>
            <a:r>
              <a:rPr lang="en-GB" dirty="0"/>
              <a:t>what the attacker could do otherwise; we also </a:t>
            </a:r>
            <a:r>
              <a:rPr lang="en-GB" dirty="0" smtClean="0"/>
              <a:t>propose</a:t>
            </a:r>
            <a:r>
              <a:rPr lang="en-SE" dirty="0" smtClean="0"/>
              <a:t> </a:t>
            </a:r>
            <a:r>
              <a:rPr lang="en-GB" dirty="0" smtClean="0"/>
              <a:t>countermeasures </a:t>
            </a:r>
            <a:r>
              <a:rPr lang="en-GB" dirty="0"/>
              <a:t>against such attacks. We then evaluate </a:t>
            </a:r>
            <a:r>
              <a:rPr lang="en-GB" dirty="0" smtClean="0"/>
              <a:t>the</a:t>
            </a:r>
            <a:r>
              <a:rPr lang="en-SE" dirty="0" smtClean="0"/>
              <a:t> </a:t>
            </a:r>
            <a:r>
              <a:rPr lang="en-GB" dirty="0" smtClean="0"/>
              <a:t>impact </a:t>
            </a:r>
            <a:r>
              <a:rPr lang="en-GB" dirty="0"/>
              <a:t>of our attacks and </a:t>
            </a:r>
            <a:r>
              <a:rPr lang="en-GB" dirty="0" err="1"/>
              <a:t>defenses</a:t>
            </a:r>
            <a:r>
              <a:rPr lang="en-GB" dirty="0"/>
              <a:t> in road traffic </a:t>
            </a:r>
            <a:r>
              <a:rPr lang="en-GB" dirty="0" smtClean="0"/>
              <a:t>congestion</a:t>
            </a:r>
            <a:r>
              <a:rPr lang="en-SE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smart metering examples</a:t>
            </a:r>
            <a:r>
              <a:rPr lang="en-US" dirty="0" smtClean="0"/>
              <a:t>.</a:t>
            </a:r>
            <a:endParaRPr lang="en-SE" dirty="0" smtClean="0"/>
          </a:p>
          <a:p>
            <a:r>
              <a:rPr lang="en-GB" dirty="0"/>
              <a:t>The adversary model in this paper does not seek to </a:t>
            </a:r>
            <a:r>
              <a:rPr lang="en-GB" dirty="0" smtClean="0"/>
              <a:t>violate</a:t>
            </a:r>
            <a:r>
              <a:rPr lang="en-SE" dirty="0" smtClean="0"/>
              <a:t> </a:t>
            </a:r>
            <a:r>
              <a:rPr lang="en-GB" dirty="0" smtClean="0"/>
              <a:t>privacy</a:t>
            </a:r>
            <a:r>
              <a:rPr lang="en-GB" dirty="0"/>
              <a:t>; rather, the adversary exploits privacy mechanisms </a:t>
            </a:r>
            <a:r>
              <a:rPr lang="en-GB" dirty="0" smtClean="0"/>
              <a:t>that</a:t>
            </a:r>
            <a:r>
              <a:rPr lang="en-SE" dirty="0" smtClean="0"/>
              <a:t> </a:t>
            </a:r>
            <a:r>
              <a:rPr lang="en-GB" dirty="0" smtClean="0"/>
              <a:t>are </a:t>
            </a:r>
            <a:r>
              <a:rPr lang="en-GB" dirty="0"/>
              <a:t>implemented in a system and </a:t>
            </a:r>
            <a:r>
              <a:rPr lang="en-GB" dirty="0" err="1"/>
              <a:t>weaponizes</a:t>
            </a:r>
            <a:r>
              <a:rPr lang="en-GB" dirty="0"/>
              <a:t> them to </a:t>
            </a:r>
            <a:r>
              <a:rPr lang="en-GB" dirty="0" smtClean="0"/>
              <a:t>degrade</a:t>
            </a:r>
            <a:r>
              <a:rPr lang="en-SE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utility of the system, while at the same time trying to </a:t>
            </a:r>
            <a:r>
              <a:rPr lang="en-GB" dirty="0" smtClean="0"/>
              <a:t>evade</a:t>
            </a:r>
            <a:r>
              <a:rPr lang="en-SE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anomaly detection algorithm that looks for </a:t>
            </a:r>
            <a:r>
              <a:rPr lang="en-GB" dirty="0" smtClean="0"/>
              <a:t>maliciously</a:t>
            </a:r>
            <a:r>
              <a:rPr lang="en-SE" dirty="0" smtClean="0"/>
              <a:t> </a:t>
            </a:r>
            <a:r>
              <a:rPr lang="en-US" dirty="0" smtClean="0"/>
              <a:t>injected </a:t>
            </a:r>
            <a:r>
              <a:rPr lang="en-US" dirty="0"/>
              <a:t>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797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71422"/>
            <a:ext cx="4635624" cy="1143000"/>
          </a:xfrm>
        </p:spPr>
        <p:txBody>
          <a:bodyPr/>
          <a:lstStyle/>
          <a:p>
            <a:r>
              <a:rPr lang="en-US" dirty="0" smtClean="0"/>
              <a:t>At</a:t>
            </a:r>
            <a:r>
              <a:rPr lang="en-SE" dirty="0" smtClean="0"/>
              <a:t>tack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" y="303386"/>
            <a:ext cx="4411713" cy="250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0955"/>
            <a:ext cx="4640265" cy="3828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24" y="2840955"/>
            <a:ext cx="4419505" cy="3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SE" dirty="0"/>
              <a:t>tack Model </a:t>
            </a:r>
            <a:r>
              <a:rPr lang="en-SE" dirty="0" smtClean="0"/>
              <a:t>2: A</a:t>
            </a:r>
            <a:r>
              <a:rPr lang="en-US" dirty="0" smtClean="0"/>
              <a:t>t</a:t>
            </a:r>
            <a:r>
              <a:rPr lang="en-SE" dirty="0" smtClean="0"/>
              <a:t>tack on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4422"/>
            <a:ext cx="8839200" cy="193931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adversary model for local DP considers an </a:t>
            </a:r>
            <a:r>
              <a:rPr lang="en-GB" dirty="0" smtClean="0"/>
              <a:t>attacker</a:t>
            </a:r>
            <a:r>
              <a:rPr lang="en-SE" dirty="0" smtClean="0"/>
              <a:t> </a:t>
            </a:r>
            <a:r>
              <a:rPr lang="en-GB" dirty="0" smtClean="0"/>
              <a:t>that </a:t>
            </a:r>
            <a:r>
              <a:rPr lang="en-GB" dirty="0"/>
              <a:t>has compromised a subset of the information sources (e.g</a:t>
            </a:r>
            <a:r>
              <a:rPr lang="en-GB" dirty="0" smtClean="0"/>
              <a:t>.,</a:t>
            </a:r>
            <a:r>
              <a:rPr lang="en-SE" dirty="0" smtClean="0"/>
              <a:t> </a:t>
            </a:r>
            <a:r>
              <a:rPr lang="en-GB" dirty="0" smtClean="0"/>
              <a:t>sensors</a:t>
            </a:r>
            <a:r>
              <a:rPr lang="en-GB" dirty="0"/>
              <a:t>) as illustrated in Figure 2. In this case the attacker </a:t>
            </a:r>
            <a:r>
              <a:rPr lang="en-GB" dirty="0" smtClean="0"/>
              <a:t>has</a:t>
            </a:r>
            <a:r>
              <a:rPr lang="en-SE" dirty="0" smtClean="0"/>
              <a:t> </a:t>
            </a:r>
            <a:r>
              <a:rPr lang="en-GB" dirty="0" smtClean="0"/>
              <a:t>either </a:t>
            </a:r>
            <a:r>
              <a:rPr lang="en-GB" dirty="0"/>
              <a:t>compromised a subset of the sensors delivering the </a:t>
            </a:r>
            <a:r>
              <a:rPr lang="en-GB" dirty="0" smtClean="0"/>
              <a:t>data,</a:t>
            </a:r>
            <a:r>
              <a:rPr lang="en-SE" dirty="0" smtClean="0"/>
              <a:t> </a:t>
            </a:r>
            <a:r>
              <a:rPr lang="en-GB" dirty="0" smtClean="0"/>
              <a:t>or </a:t>
            </a:r>
            <a:r>
              <a:rPr lang="en-GB" dirty="0"/>
              <a:t>in the case of crowdsourced data, the attacker could own </a:t>
            </a:r>
            <a:r>
              <a:rPr lang="en-GB" dirty="0" smtClean="0"/>
              <a:t>a</a:t>
            </a:r>
            <a:r>
              <a:rPr lang="en-SE" dirty="0" smtClean="0"/>
              <a:t> </a:t>
            </a:r>
            <a:r>
              <a:rPr lang="en-GB" dirty="0" smtClean="0"/>
              <a:t>subset </a:t>
            </a:r>
            <a:r>
              <a:rPr lang="en-GB" dirty="0"/>
              <a:t>of the devices sending false data [8].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53741"/>
            <a:ext cx="5832648" cy="36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SE" dirty="0"/>
              <a:t>tack Model </a:t>
            </a:r>
            <a:r>
              <a:rPr lang="en-SE" dirty="0" smtClean="0"/>
              <a:t>1: Formal Description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0231" y="980729"/>
                <a:ext cx="4611369" cy="29523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SE" dirty="0" smtClean="0"/>
                  <a:t>Attckers </a:t>
                </a:r>
                <a:r>
                  <a:rPr lang="en-US" dirty="0" smtClean="0"/>
                  <a:t>wants to</a:t>
                </a:r>
                <a:r>
                  <a:rPr lang="en-SE" dirty="0" smtClean="0"/>
                  <a:t> </a:t>
                </a:r>
                <a:r>
                  <a:rPr lang="en-GB" dirty="0" smtClean="0"/>
                  <a:t>maximize </a:t>
                </a:r>
                <a:r>
                  <a:rPr lang="en-GB" dirty="0"/>
                  <a:t>(or minimize) the mean </a:t>
                </a:r>
                <a14:m>
                  <m:oMath xmlns:m="http://schemas.openxmlformats.org/officeDocument/2006/math">
                    <m:r>
                      <a:rPr lang="en-SE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SE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S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SE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SE" i="1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r>
                  <a:rPr lang="en-SE" dirty="0"/>
                  <a:t> </a:t>
                </a:r>
                <a:r>
                  <a:rPr lang="en-SE" dirty="0" smtClean="0"/>
                  <a:t>as </a:t>
                </a:r>
                <a:r>
                  <a:rPr lang="en-GB" dirty="0" smtClean="0"/>
                  <a:t>the </a:t>
                </a:r>
                <a:r>
                  <a:rPr lang="en-GB" dirty="0"/>
                  <a:t>difference between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SE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dirty="0"/>
                  <a:t> and the mean of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E" dirty="0" smtClean="0"/>
                  <a:t> </a:t>
                </a:r>
                <a:r>
                  <a:rPr lang="en-GB" dirty="0" smtClean="0"/>
                  <a:t>is</a:t>
                </a:r>
                <a:r>
                  <a:rPr lang="en-SE" dirty="0" smtClean="0"/>
                  <a:t> </a:t>
                </a:r>
                <a:r>
                  <a:rPr lang="en-GB" dirty="0" smtClean="0"/>
                  <a:t>a </a:t>
                </a:r>
                <a:r>
                  <a:rPr lang="en-GB" dirty="0"/>
                  <a:t>measure of the damage to the system (i.e., how much </a:t>
                </a:r>
                <a:r>
                  <a:rPr lang="en-GB" dirty="0" smtClean="0"/>
                  <a:t>can</a:t>
                </a:r>
                <a:r>
                  <a:rPr lang="en-SE" dirty="0" smtClean="0"/>
                  <a:t> </a:t>
                </a:r>
                <a:r>
                  <a:rPr lang="en-GB" dirty="0" smtClean="0"/>
                  <a:t>the </a:t>
                </a:r>
                <a:r>
                  <a:rPr lang="en-GB" dirty="0"/>
                  <a:t>attacker deviate our computation</a:t>
                </a:r>
                <a:r>
                  <a:rPr lang="en-GB" dirty="0" smtClean="0"/>
                  <a:t>).</a:t>
                </a:r>
                <a:endParaRPr lang="en-SE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0231" y="980729"/>
                <a:ext cx="4611369" cy="2952327"/>
              </a:xfrm>
              <a:blipFill>
                <a:blip r:embed="rId3"/>
                <a:stretch>
                  <a:fillRect l="-1984" t="-3926" r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967" y="3776595"/>
            <a:ext cx="4741033" cy="2992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60" y="3776595"/>
            <a:ext cx="4383391" cy="2780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40857"/>
            <a:ext cx="4411713" cy="2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56441"/>
            <a:ext cx="6696744" cy="2503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561"/>
            <a:ext cx="6681553" cy="42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Variational Calculus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08721"/>
                <a:ext cx="8991600" cy="1224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E" dirty="0" smtClean="0"/>
                  <a:t>Variational Calculus seeks to find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E" dirty="0" smtClean="0"/>
                  <a:t> s.t. </a:t>
                </a:r>
                <a:r>
                  <a:rPr lang="en-US" dirty="0" smtClean="0"/>
                  <a:t>T</a:t>
                </a:r>
                <a:r>
                  <a:rPr lang="en-SE" dirty="0" smtClean="0"/>
                  <a:t>he integral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S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SE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S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SE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SE" dirty="0" smtClean="0"/>
                  <a:t> is stationary.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08721"/>
                <a:ext cx="8991600" cy="1224136"/>
              </a:xfrm>
              <a:blipFill>
                <a:blip r:embed="rId2"/>
                <a:stretch>
                  <a:fillRect l="-1559" t="-9950" r="-1356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132856"/>
            <a:ext cx="7535768" cy="44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5" y="1513103"/>
            <a:ext cx="898985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Example </a:t>
            </a:r>
            <a:r>
              <a:rPr lang="en-SE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03741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279</TotalTime>
  <Words>369</Words>
  <Application>Microsoft Office PowerPoint</Application>
  <PresentationFormat>On-screen Show (4:3)</PresentationFormat>
  <Paragraphs>23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_Template</vt:lpstr>
      <vt:lpstr>Additional notes on Jairo Giraldo, et al. Adversarial Classification Under Differential Privacy, NDSS 2020</vt:lpstr>
      <vt:lpstr>Jairo Giraldo et al. Adversarial Classification Under Differential Privacy</vt:lpstr>
      <vt:lpstr>Attack Model 1</vt:lpstr>
      <vt:lpstr>Attack Model 2: Attack on Sensors</vt:lpstr>
      <vt:lpstr>Attack Model 1: Formal Description</vt:lpstr>
      <vt:lpstr>PowerPoint Presentation</vt:lpstr>
      <vt:lpstr>Variational Calculus</vt:lpstr>
      <vt:lpstr>Example 1</vt:lpstr>
      <vt:lpstr>Example 2</vt:lpstr>
      <vt:lpstr>PowerPoint Presentation</vt:lpstr>
      <vt:lpstr>PowerPoint Presentation</vt:lpstr>
      <vt:lpstr>Example: DP with Laplace Mechanism</vt:lpstr>
      <vt:lpstr>Effect of γ</vt:lpstr>
      <vt:lpstr>Trade-off between Impact of the Attack and Privacy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 Zonghua</cp:lastModifiedBy>
  <cp:revision>38</cp:revision>
  <dcterms:created xsi:type="dcterms:W3CDTF">2019-06-19T04:41:58Z</dcterms:created>
  <dcterms:modified xsi:type="dcterms:W3CDTF">2020-06-10T10:46:57Z</dcterms:modified>
</cp:coreProperties>
</file>