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906000"/>
  <p:notesSz cx="6789725" cy="9929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4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704">
          <p15:clr>
            <a:srgbClr val="A4A3A4"/>
          </p15:clr>
        </p15:guide>
        <p15:guide id="4" orient="horz" pos="548">
          <p15:clr>
            <a:srgbClr val="A4A3A4"/>
          </p15:clr>
        </p15:guide>
        <p15:guide id="5" pos="140">
          <p15:clr>
            <a:srgbClr val="A4A3A4"/>
          </p15:clr>
        </p15:guide>
        <p15:guide id="6" pos="6114">
          <p15:clr>
            <a:srgbClr val="A4A3A4"/>
          </p15:clr>
        </p15:guide>
        <p15:guide id="7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6B1482-6934-453D-9C38-E73221459345}">
  <a:tblStyle styleId="{1D6B1482-6934-453D-9C38-E7322145934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FF6"/>
          </a:solidFill>
        </a:fill>
      </a:tcStyle>
    </a:wholeTbl>
    <a:band1H>
      <a:tcTxStyle/>
      <a:tcStyle>
        <a:fill>
          <a:solidFill>
            <a:srgbClr val="CFDDEC"/>
          </a:solidFill>
        </a:fill>
      </a:tcStyle>
    </a:band1H>
    <a:band2H>
      <a:tcTxStyle/>
    </a:band2H>
    <a:band1V>
      <a:tcTxStyle/>
      <a:tcStyle>
        <a:fill>
          <a:solidFill>
            <a:srgbClr val="CFDDE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4" orient="horz"/>
        <p:guide pos="2160" orient="horz"/>
        <p:guide pos="704" orient="horz"/>
        <p:guide pos="548" orient="horz"/>
        <p:guide pos="140"/>
        <p:guide pos="6114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2220" cy="496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5947" y="0"/>
            <a:ext cx="2942220" cy="496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31599"/>
            <a:ext cx="2942220" cy="496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78974" y="4716661"/>
            <a:ext cx="5431800" cy="44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there are many aspects of the whole project but we will be concentrating on quality assurance and human robot collaboration of the process</a:t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706438" y="744538"/>
            <a:ext cx="53769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78974" y="4716661"/>
            <a:ext cx="5431800" cy="44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there are many aspects of the whole project but we will be concentrating on quality assurance and human robot collaboration of the process</a:t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706438" y="744538"/>
            <a:ext cx="53769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Eliminating the need of tedious visual inspection.</a:t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Aneignung des benötigten Wissens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Einlesen in „KDARo“ und „Robotix“ – Vorlesung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Erlernen von ROS (Grundlagen, URDF)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706438" y="744538"/>
            <a:ext cx="53769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78974" y="4716661"/>
            <a:ext cx="5431800" cy="44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3845947" y="9431599"/>
            <a:ext cx="29421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706438" y="744538"/>
            <a:ext cx="53769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78974" y="4716661"/>
            <a:ext cx="5431800" cy="44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riveting is a vital process in airplane assembly. and our project  essentially focus in bulkhead assembly.</a:t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3845947" y="9431599"/>
            <a:ext cx="29421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706438" y="744538"/>
            <a:ext cx="53769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8974" y="4716661"/>
            <a:ext cx="5431800" cy="44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At present there are 2 workers with one holding the dolly as a base and other hammering the rivet from the other side. where as our project proposes the use of a robot holding the dolly making the whole process more efficient and fast , hence also arising the need of work on human robot interaction front</a:t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45947" y="9431599"/>
            <a:ext cx="29421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Semi-automated riveting system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method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robots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Tactile switching elements for detection of a collision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Hubeinheit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 I-PC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 Controller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Mesurement concept: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Linienlasertriangulationssensor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tool: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Kollaboration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Method: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method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Smartwatch, HoloLens,</a:t>
            </a:r>
            <a:b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 GUI, Video projectors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Semi-automated riveting system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method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robots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Tactile switching elements for detection of a collision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Hubeinheit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 I-PC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 Controller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Mesurement concept: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Linienlasertriangulationssensor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tool: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Kollaboration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Method: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method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Smartwatch, HoloLens,</a:t>
            </a:r>
            <a:b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 GUI, Video projectors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there are many aspects of the whole project but we will be </a:t>
            </a:r>
            <a:r>
              <a:rPr lang="de-DE"/>
              <a:t>concentrating</a:t>
            </a:r>
            <a:r>
              <a:rPr lang="de-DE"/>
              <a:t> on quality assurance and human robot collaboration of the process</a:t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706438" y="744538"/>
            <a:ext cx="5376862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3371850" y="1079500"/>
            <a:ext cx="63119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46800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371850" y="2646363"/>
            <a:ext cx="6311900" cy="3203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42000" wrap="square" tIns="72000"/>
          <a:lstStyle>
            <a:lvl1pPr lvl="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3371850" y="2578100"/>
            <a:ext cx="6311900" cy="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Shape 21"/>
          <p:cNvCxnSpPr/>
          <p:nvPr/>
        </p:nvCxnSpPr>
        <p:spPr>
          <a:xfrm rot="10800000">
            <a:off x="217488" y="773113"/>
            <a:ext cx="9466262" cy="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Shape 22"/>
          <p:cNvCxnSpPr/>
          <p:nvPr/>
        </p:nvCxnSpPr>
        <p:spPr>
          <a:xfrm rot="10800000">
            <a:off x="217488" y="5930900"/>
            <a:ext cx="9466262" cy="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371850" y="863601"/>
            <a:ext cx="6311900" cy="47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/>
          <a:lstStyle>
            <a:lvl1pPr indent="-33147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">
  <p:cSld name="Content Slide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389467"/>
            <a:ext cx="9906000" cy="6464300"/>
          </a:xfrm>
          <a:custGeom>
            <a:pathLst>
              <a:path extrusionOk="0" h="4847753" w="9144000">
                <a:moveTo>
                  <a:pt x="0" y="4847753"/>
                </a:moveTo>
                <a:lnTo>
                  <a:pt x="9144000" y="4847753"/>
                </a:lnTo>
                <a:lnTo>
                  <a:pt x="9144000" y="0"/>
                </a:lnTo>
                <a:lnTo>
                  <a:pt x="8872396" y="464744"/>
                </a:lnTo>
                <a:lnTo>
                  <a:pt x="0" y="463205"/>
                </a:lnTo>
                <a:lnTo>
                  <a:pt x="0" y="484775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495300" y="6436785"/>
            <a:ext cx="8915400" cy="211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Shape 31"/>
          <p:cNvSpPr txBox="1"/>
          <p:nvPr/>
        </p:nvSpPr>
        <p:spPr>
          <a:xfrm>
            <a:off x="495301" y="6498168"/>
            <a:ext cx="2307960" cy="100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SAE INTERNATIONAL</a:t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95300" y="121920"/>
            <a:ext cx="8915400" cy="670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95300" y="1214965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/>
          <a:lstStyle>
            <a:lvl1pPr indent="-340042" lvl="0" marL="457200" marR="0" rtl="0" algn="l">
              <a:spcBef>
                <a:spcPts val="585"/>
              </a:spcBef>
              <a:spcAft>
                <a:spcPts val="0"/>
              </a:spcAft>
              <a:buClr>
                <a:schemeClr val="accent2"/>
              </a:buClr>
              <a:buSzPts val="1755"/>
              <a:buFont typeface="Noto Sans Symbols"/>
              <a:buChar char="■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425" lvl="2" marL="1371600" marR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425" lvl="3" marL="1828800" marR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2425" lvl="4" marL="2286000" marR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516974" y="6498167"/>
            <a:ext cx="3136900" cy="171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498167"/>
            <a:ext cx="2311400" cy="171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371850" y="863600"/>
            <a:ext cx="3079750" cy="4976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/>
          <a:lstStyle>
            <a:lvl1pPr indent="-33147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604000" y="863600"/>
            <a:ext cx="3079750" cy="4976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/>
          <a:lstStyle>
            <a:lvl1pPr indent="-33147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/>
          <a:lstStyle>
            <a:lvl1pPr indent="-33147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 rot="10800000">
            <a:off x="217488" y="773113"/>
            <a:ext cx="9466262" cy="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 rot="10800000">
            <a:off x="215900" y="5930900"/>
            <a:ext cx="9464675" cy="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/>
        </p:nvSpPr>
        <p:spPr>
          <a:xfrm>
            <a:off x="4016896" y="5991225"/>
            <a:ext cx="1322387" cy="3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ZeMA gGmbH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10318" y="5984441"/>
            <a:ext cx="1242475" cy="6895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jpg"/><Relationship Id="rId10" Type="http://schemas.openxmlformats.org/officeDocument/2006/relationships/image" Target="../media/image24.jpg"/><Relationship Id="rId13" Type="http://schemas.openxmlformats.org/officeDocument/2006/relationships/image" Target="../media/image21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23.jpg"/><Relationship Id="rId14" Type="http://schemas.openxmlformats.org/officeDocument/2006/relationships/image" Target="../media/image25.jp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29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jpg"/><Relationship Id="rId10" Type="http://schemas.openxmlformats.org/officeDocument/2006/relationships/image" Target="../media/image24.jpg"/><Relationship Id="rId13" Type="http://schemas.openxmlformats.org/officeDocument/2006/relationships/image" Target="../media/image21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23.jpg"/><Relationship Id="rId14" Type="http://schemas.openxmlformats.org/officeDocument/2006/relationships/image" Target="../media/image25.jp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29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hyperlink" Target="http://ppt/slides/slide3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pt/slides/slide18.xml" TargetMode="External"/><Relationship Id="rId4" Type="http://schemas.openxmlformats.org/officeDocument/2006/relationships/hyperlink" Target="http://ppt/slides/slide18.xml" TargetMode="External"/><Relationship Id="rId9" Type="http://schemas.openxmlformats.org/officeDocument/2006/relationships/hyperlink" Target="http://ppt/slides/slide3.xml" TargetMode="External"/><Relationship Id="rId5" Type="http://schemas.openxmlformats.org/officeDocument/2006/relationships/hyperlink" Target="http://ppt/slides/slide14.xml" TargetMode="External"/><Relationship Id="rId6" Type="http://schemas.openxmlformats.org/officeDocument/2006/relationships/hyperlink" Target="http://ppt/slides/slide14.xml" TargetMode="External"/><Relationship Id="rId7" Type="http://schemas.openxmlformats.org/officeDocument/2006/relationships/hyperlink" Target="http://ppt/slides/slide11.xml" TargetMode="External"/><Relationship Id="rId8" Type="http://schemas.openxmlformats.org/officeDocument/2006/relationships/hyperlink" Target="http://ppt/slides/slide11.x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hyperlink" Target="http://ppt/slides/slide3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pt/slides/slide18.xml" TargetMode="External"/><Relationship Id="rId4" Type="http://schemas.openxmlformats.org/officeDocument/2006/relationships/hyperlink" Target="http://ppt/slides/slide18.xml" TargetMode="External"/><Relationship Id="rId9" Type="http://schemas.openxmlformats.org/officeDocument/2006/relationships/hyperlink" Target="http://ppt/slides/slide3.xml" TargetMode="External"/><Relationship Id="rId5" Type="http://schemas.openxmlformats.org/officeDocument/2006/relationships/hyperlink" Target="http://ppt/slides/slide14.xml" TargetMode="External"/><Relationship Id="rId6" Type="http://schemas.openxmlformats.org/officeDocument/2006/relationships/hyperlink" Target="http://ppt/slides/slide14.xml" TargetMode="External"/><Relationship Id="rId7" Type="http://schemas.openxmlformats.org/officeDocument/2006/relationships/hyperlink" Target="http://ppt/slides/slide11.xml" TargetMode="External"/><Relationship Id="rId8" Type="http://schemas.openxmlformats.org/officeDocument/2006/relationships/hyperlink" Target="http://ppt/slides/slide11.x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://ppt/slides/slide3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ppt/slides/slide18.xml" TargetMode="External"/><Relationship Id="rId4" Type="http://schemas.openxmlformats.org/officeDocument/2006/relationships/hyperlink" Target="http://ppt/slides/slide18.xml" TargetMode="External"/><Relationship Id="rId9" Type="http://schemas.openxmlformats.org/officeDocument/2006/relationships/hyperlink" Target="http://ppt/slides/slide3.xml" TargetMode="External"/><Relationship Id="rId5" Type="http://schemas.openxmlformats.org/officeDocument/2006/relationships/hyperlink" Target="http://ppt/slides/slide14.xml" TargetMode="External"/><Relationship Id="rId6" Type="http://schemas.openxmlformats.org/officeDocument/2006/relationships/hyperlink" Target="http://ppt/slides/slide14.xml" TargetMode="External"/><Relationship Id="rId7" Type="http://schemas.openxmlformats.org/officeDocument/2006/relationships/hyperlink" Target="http://ppt/slides/slide11.xml" TargetMode="External"/><Relationship Id="rId8" Type="http://schemas.openxmlformats.org/officeDocument/2006/relationships/hyperlink" Target="http://ppt/slides/slide11.x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pt/slides/slide18.xml" TargetMode="External"/><Relationship Id="rId4" Type="http://schemas.openxmlformats.org/officeDocument/2006/relationships/hyperlink" Target="http://ppt/slides/slide18.xml" TargetMode="External"/><Relationship Id="rId10" Type="http://schemas.openxmlformats.org/officeDocument/2006/relationships/hyperlink" Target="http://ppt/slides/slide3.xml" TargetMode="External"/><Relationship Id="rId9" Type="http://schemas.openxmlformats.org/officeDocument/2006/relationships/hyperlink" Target="http://ppt/slides/slide3.xml" TargetMode="External"/><Relationship Id="rId5" Type="http://schemas.openxmlformats.org/officeDocument/2006/relationships/hyperlink" Target="http://ppt/slides/slide14.xml" TargetMode="External"/><Relationship Id="rId6" Type="http://schemas.openxmlformats.org/officeDocument/2006/relationships/hyperlink" Target="http://ppt/slides/slide14.xml" TargetMode="External"/><Relationship Id="rId7" Type="http://schemas.openxmlformats.org/officeDocument/2006/relationships/hyperlink" Target="http://ppt/slides/slide11.xml" TargetMode="External"/><Relationship Id="rId8" Type="http://schemas.openxmlformats.org/officeDocument/2006/relationships/hyperlink" Target="http://ppt/slides/slide11.x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pt/slides/slide18.xml" TargetMode="External"/><Relationship Id="rId4" Type="http://schemas.openxmlformats.org/officeDocument/2006/relationships/hyperlink" Target="http://ppt/slides/slide18.xml" TargetMode="External"/><Relationship Id="rId10" Type="http://schemas.openxmlformats.org/officeDocument/2006/relationships/hyperlink" Target="http://ppt/slides/slide3.xml" TargetMode="External"/><Relationship Id="rId9" Type="http://schemas.openxmlformats.org/officeDocument/2006/relationships/hyperlink" Target="http://ppt/slides/slide3.xml" TargetMode="External"/><Relationship Id="rId5" Type="http://schemas.openxmlformats.org/officeDocument/2006/relationships/hyperlink" Target="http://ppt/slides/slide14.xml" TargetMode="External"/><Relationship Id="rId6" Type="http://schemas.openxmlformats.org/officeDocument/2006/relationships/hyperlink" Target="http://ppt/slides/slide14.xml" TargetMode="External"/><Relationship Id="rId7" Type="http://schemas.openxmlformats.org/officeDocument/2006/relationships/hyperlink" Target="http://ppt/slides/slide11.xml" TargetMode="External"/><Relationship Id="rId8" Type="http://schemas.openxmlformats.org/officeDocument/2006/relationships/hyperlink" Target="http://ppt/slides/slide11.x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jpg"/><Relationship Id="rId10" Type="http://schemas.openxmlformats.org/officeDocument/2006/relationships/image" Target="../media/image22.png"/><Relationship Id="rId13" Type="http://schemas.openxmlformats.org/officeDocument/2006/relationships/image" Target="../media/image15.jp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6.jpg"/><Relationship Id="rId1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jpg"/><Relationship Id="rId10" Type="http://schemas.openxmlformats.org/officeDocument/2006/relationships/image" Target="../media/image22.png"/><Relationship Id="rId13" Type="http://schemas.openxmlformats.org/officeDocument/2006/relationships/image" Target="../media/image15.jp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6.jpg"/><Relationship Id="rId1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jpg"/><Relationship Id="rId10" Type="http://schemas.openxmlformats.org/officeDocument/2006/relationships/image" Target="../media/image24.jpg"/><Relationship Id="rId13" Type="http://schemas.openxmlformats.org/officeDocument/2006/relationships/image" Target="../media/image21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23.jpg"/><Relationship Id="rId14" Type="http://schemas.openxmlformats.org/officeDocument/2006/relationships/image" Target="../media/image25.jp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29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3371850" y="1079500"/>
            <a:ext cx="63119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468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Kick-Off Pr</a:t>
            </a:r>
            <a:r>
              <a:rPr lang="de-DE"/>
              <a:t>esentation</a:t>
            </a:r>
            <a:br>
              <a:rPr b="1" i="0" lang="de-DE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/>
              <a:t>						</a:t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3371850" y="2646363"/>
            <a:ext cx="6311900" cy="3203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42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Tobias Masiak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lang="de-DE"/>
              <a:t>Aditya Gulati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ZeMA  - Zentrum für Mechatronik und Automatisierungstechnik gemeinnützige GmbH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Saarbrücken, </a:t>
            </a:r>
            <a:r>
              <a:rPr lang="de-DE"/>
              <a:t>07</a:t>
            </a: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lang="de-DE"/>
              <a:t>5</a:t>
            </a: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.201</a:t>
            </a:r>
            <a:r>
              <a:rPr lang="de-DE"/>
              <a:t>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8917" l="4427" r="5511" t="8791"/>
          <a:stretch/>
        </p:blipFill>
        <p:spPr>
          <a:xfrm>
            <a:off x="222240" y="1902753"/>
            <a:ext cx="2832222" cy="139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title"/>
          </p:nvPr>
        </p:nvSpPr>
        <p:spPr>
          <a:xfrm>
            <a:off x="495300" y="271474"/>
            <a:ext cx="8915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67"/>
              <a:t>Components of PAG</a:t>
            </a:r>
            <a:endParaRPr b="1" i="0" sz="2167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95300" y="5741110"/>
            <a:ext cx="102567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5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Figures: Universal Robots, Bosch, ROS, ZeMA</a:t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909811" y="1398626"/>
            <a:ext cx="7852425" cy="3447473"/>
            <a:chOff x="738000" y="772669"/>
            <a:chExt cx="7052654" cy="3182381"/>
          </a:xfrm>
        </p:grpSpPr>
        <p:cxnSp>
          <p:nvCxnSpPr>
            <p:cNvPr id="261" name="Shape 261"/>
            <p:cNvCxnSpPr>
              <a:stCxn id="262" idx="3"/>
            </p:cNvCxnSpPr>
            <p:nvPr/>
          </p:nvCxnSpPr>
          <p:spPr>
            <a:xfrm>
              <a:off x="2313334" y="1537104"/>
              <a:ext cx="823800" cy="1914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Shape 263"/>
            <p:cNvCxnSpPr>
              <a:stCxn id="264" idx="0"/>
            </p:cNvCxnSpPr>
            <p:nvPr/>
          </p:nvCxnSpPr>
          <p:spPr>
            <a:xfrm flipH="1" rot="10800000">
              <a:off x="2799567" y="2042850"/>
              <a:ext cx="820200" cy="5289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Shape 265"/>
            <p:cNvCxnSpPr>
              <a:stCxn id="266" idx="0"/>
            </p:cNvCxnSpPr>
            <p:nvPr/>
          </p:nvCxnSpPr>
          <p:spPr>
            <a:xfrm flipH="1" rot="10800000">
              <a:off x="4253335" y="1942650"/>
              <a:ext cx="223800" cy="6291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Shape 267"/>
            <p:cNvCxnSpPr>
              <a:stCxn id="268" idx="0"/>
            </p:cNvCxnSpPr>
            <p:nvPr/>
          </p:nvCxnSpPr>
          <p:spPr>
            <a:xfrm rot="10800000">
              <a:off x="5559502" y="2201250"/>
              <a:ext cx="147600" cy="3705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Shape 269"/>
            <p:cNvCxnSpPr>
              <a:stCxn id="270" idx="1"/>
            </p:cNvCxnSpPr>
            <p:nvPr/>
          </p:nvCxnSpPr>
          <p:spPr>
            <a:xfrm flipH="1">
              <a:off x="5592714" y="1534753"/>
              <a:ext cx="975300" cy="3099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Shape 271"/>
            <p:cNvCxnSpPr/>
            <p:nvPr/>
          </p:nvCxnSpPr>
          <p:spPr>
            <a:xfrm rot="10800000">
              <a:off x="5952732" y="2365350"/>
              <a:ext cx="1208100" cy="5112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Shape 272"/>
            <p:cNvCxnSpPr/>
            <p:nvPr/>
          </p:nvCxnSpPr>
          <p:spPr>
            <a:xfrm flipH="1" rot="10800000">
              <a:off x="1345761" y="2190354"/>
              <a:ext cx="1981500" cy="6294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Shape 270"/>
            <p:cNvSpPr/>
            <p:nvPr/>
          </p:nvSpPr>
          <p:spPr>
            <a:xfrm>
              <a:off x="6568014" y="843103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860273" y="820278"/>
              <a:ext cx="3254400" cy="16329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2794426" y="772669"/>
              <a:ext cx="3386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733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Semi automated riveting system </a:t>
              </a:r>
              <a:endParaRPr b="1"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97734" y="845454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1097732" y="845455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Safety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1767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2191766" y="2571750"/>
              <a:ext cx="12081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645535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3573035" y="2571750"/>
              <a:ext cx="12879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Measurement concept</a:t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099302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5099302" y="2571750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Process tool</a:t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542054" y="2495550"/>
              <a:ext cx="1248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6542054" y="2495550"/>
              <a:ext cx="1237500" cy="3006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1" name="Shape 2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8356" y="2846231"/>
              <a:ext cx="1144947" cy="864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/>
            <p:cNvPicPr preferRelativeResize="0"/>
            <p:nvPr/>
          </p:nvPicPr>
          <p:blipFill rotWithShape="1">
            <a:blip r:embed="rId4">
              <a:alphaModFix/>
            </a:blip>
            <a:srcRect b="24849" l="1872" r="19794" t="1739"/>
            <a:stretch/>
          </p:blipFill>
          <p:spPr>
            <a:xfrm>
              <a:off x="1167370" y="1343904"/>
              <a:ext cx="1076251" cy="7872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mg.directindustry.com/images_di/photo-m2/33746-6837345.jpg" id="283" name="Shape 2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84" y="2997176"/>
              <a:ext cx="1041206" cy="605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ros.org/wp-content/uploads/2013/10/rosorg-logo1.png" id="284" name="Shape 2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84" y="3602399"/>
              <a:ext cx="1041206" cy="29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3/35/Tux.svg/2000px-Tux.svg.png" id="285" name="Shape 28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95471" y="3178878"/>
              <a:ext cx="332330" cy="391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Shape 286"/>
            <p:cNvPicPr preferRelativeResize="0"/>
            <p:nvPr/>
          </p:nvPicPr>
          <p:blipFill rotWithShape="1">
            <a:blip r:embed="rId8">
              <a:alphaModFix/>
            </a:blip>
            <a:srcRect b="0" l="0" r="18347" t="0"/>
            <a:stretch/>
          </p:blipFill>
          <p:spPr>
            <a:xfrm>
              <a:off x="6638169" y="1305246"/>
              <a:ext cx="1075212" cy="839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/>
            <p:cNvPicPr preferRelativeResize="0"/>
            <p:nvPr/>
          </p:nvPicPr>
          <p:blipFill rotWithShape="1">
            <a:blip r:embed="rId9">
              <a:alphaModFix/>
            </a:blip>
            <a:srcRect b="0" l="6406" r="13810" t="0"/>
            <a:stretch/>
          </p:blipFill>
          <p:spPr>
            <a:xfrm rot="-5400000">
              <a:off x="4369842" y="1214058"/>
              <a:ext cx="1312456" cy="1098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Shape 288"/>
            <p:cNvPicPr preferRelativeResize="0"/>
            <p:nvPr/>
          </p:nvPicPr>
          <p:blipFill rotWithShape="1">
            <a:blip r:embed="rId10">
              <a:alphaModFix/>
            </a:blip>
            <a:srcRect b="13532" l="4863" r="16446" t="7609"/>
            <a:stretch/>
          </p:blipFill>
          <p:spPr>
            <a:xfrm rot="-5400000">
              <a:off x="3237657" y="1324133"/>
              <a:ext cx="1312458" cy="87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 txBox="1"/>
            <p:nvPr/>
          </p:nvSpPr>
          <p:spPr>
            <a:xfrm>
              <a:off x="6495736" y="840193"/>
              <a:ext cx="12879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Operating method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738000" y="2495551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738000" y="2495550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Robot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82657" y="2761588"/>
              <a:ext cx="1126200" cy="1063800"/>
            </a:xfrm>
            <a:prstGeom prst="rect">
              <a:avLst/>
            </a:prstGeom>
            <a:solidFill>
              <a:srgbClr val="FFFFFF"/>
            </a:solidFill>
            <a:ln cap="flat" cmpd="sng" w="10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www.bbips.pl/upload/produkty/produkty/ur10.jpg" id="293" name="Shape 293"/>
            <p:cNvPicPr preferRelativeResize="0"/>
            <p:nvPr/>
          </p:nvPicPr>
          <p:blipFill rotWithShape="1">
            <a:blip r:embed="rId11">
              <a:alphaModFix/>
            </a:blip>
            <a:srcRect b="14367" l="10316" r="6819" t="15031"/>
            <a:stretch/>
          </p:blipFill>
          <p:spPr>
            <a:xfrm>
              <a:off x="1105600" y="2800353"/>
              <a:ext cx="808526" cy="780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90333" y="2988910"/>
              <a:ext cx="577898" cy="8393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Shape 295"/>
          <p:cNvSpPr txBox="1"/>
          <p:nvPr/>
        </p:nvSpPr>
        <p:spPr>
          <a:xfrm>
            <a:off x="515938" y="4976940"/>
            <a:ext cx="8894700" cy="633300"/>
          </a:xfrm>
          <a:prstGeom prst="rect">
            <a:avLst/>
          </a:prstGeom>
          <a:noFill/>
          <a:ln cap="flat" cmpd="sng" w="21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7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semi-automated riveting system has many important components, we will focus on the controller, measurement concept, process tool and the operating method.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13">
            <a:alphaModFix/>
          </a:blip>
          <a:srcRect b="4069" l="14399" r="16372" t="2594"/>
          <a:stretch/>
        </p:blipFill>
        <p:spPr>
          <a:xfrm>
            <a:off x="5841164" y="3852069"/>
            <a:ext cx="1127432" cy="101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14">
            <a:alphaModFix/>
          </a:blip>
          <a:srcRect b="28248" l="22669" r="38855" t="23489"/>
          <a:stretch/>
        </p:blipFill>
        <p:spPr>
          <a:xfrm>
            <a:off x="4292600" y="3956661"/>
            <a:ext cx="1086820" cy="91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4294967295" type="title"/>
          </p:nvPr>
        </p:nvSpPr>
        <p:spPr>
          <a:xfrm>
            <a:off x="495300" y="271474"/>
            <a:ext cx="8915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67"/>
              <a:t>Components of PAG</a:t>
            </a:r>
            <a:endParaRPr b="1" i="0" sz="2167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495300" y="5741110"/>
            <a:ext cx="102567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5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Figures: Universal Robots, Bosch, ROS, ZeMA</a:t>
            </a:r>
            <a:endParaRPr/>
          </a:p>
        </p:txBody>
      </p:sp>
      <p:grpSp>
        <p:nvGrpSpPr>
          <p:cNvPr id="304" name="Shape 304"/>
          <p:cNvGrpSpPr/>
          <p:nvPr/>
        </p:nvGrpSpPr>
        <p:grpSpPr>
          <a:xfrm>
            <a:off x="909811" y="1398626"/>
            <a:ext cx="7852425" cy="3447473"/>
            <a:chOff x="738000" y="772669"/>
            <a:chExt cx="7052654" cy="3182381"/>
          </a:xfrm>
        </p:grpSpPr>
        <p:cxnSp>
          <p:nvCxnSpPr>
            <p:cNvPr id="305" name="Shape 305"/>
            <p:cNvCxnSpPr>
              <a:stCxn id="306" idx="3"/>
            </p:cNvCxnSpPr>
            <p:nvPr/>
          </p:nvCxnSpPr>
          <p:spPr>
            <a:xfrm>
              <a:off x="2313334" y="1537104"/>
              <a:ext cx="823800" cy="1914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Shape 307"/>
            <p:cNvCxnSpPr>
              <a:stCxn id="308" idx="0"/>
            </p:cNvCxnSpPr>
            <p:nvPr/>
          </p:nvCxnSpPr>
          <p:spPr>
            <a:xfrm flipH="1" rot="10800000">
              <a:off x="2799567" y="2042850"/>
              <a:ext cx="820200" cy="5289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Shape 309"/>
            <p:cNvCxnSpPr>
              <a:stCxn id="310" idx="0"/>
            </p:cNvCxnSpPr>
            <p:nvPr/>
          </p:nvCxnSpPr>
          <p:spPr>
            <a:xfrm flipH="1" rot="10800000">
              <a:off x="4253335" y="1942650"/>
              <a:ext cx="223800" cy="6291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Shape 311"/>
            <p:cNvCxnSpPr>
              <a:stCxn id="312" idx="0"/>
            </p:cNvCxnSpPr>
            <p:nvPr/>
          </p:nvCxnSpPr>
          <p:spPr>
            <a:xfrm rot="10800000">
              <a:off x="5559502" y="2201250"/>
              <a:ext cx="147600" cy="3705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Shape 313"/>
            <p:cNvCxnSpPr>
              <a:stCxn id="314" idx="1"/>
            </p:cNvCxnSpPr>
            <p:nvPr/>
          </p:nvCxnSpPr>
          <p:spPr>
            <a:xfrm flipH="1">
              <a:off x="5592714" y="1534753"/>
              <a:ext cx="975300" cy="3099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Shape 315"/>
            <p:cNvCxnSpPr/>
            <p:nvPr/>
          </p:nvCxnSpPr>
          <p:spPr>
            <a:xfrm rot="10800000">
              <a:off x="5952732" y="2365350"/>
              <a:ext cx="1208100" cy="5112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Shape 316"/>
            <p:cNvCxnSpPr/>
            <p:nvPr/>
          </p:nvCxnSpPr>
          <p:spPr>
            <a:xfrm flipH="1" rot="10800000">
              <a:off x="1345761" y="2190354"/>
              <a:ext cx="1981500" cy="6294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" name="Shape 314"/>
            <p:cNvSpPr/>
            <p:nvPr/>
          </p:nvSpPr>
          <p:spPr>
            <a:xfrm>
              <a:off x="6568014" y="843103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860273" y="820278"/>
              <a:ext cx="3254400" cy="16329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2794426" y="772669"/>
              <a:ext cx="3386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733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Semi automated riveting system </a:t>
              </a:r>
              <a:endParaRPr b="1"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097734" y="845454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1097732" y="845455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Safety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91767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2191766" y="2571750"/>
              <a:ext cx="12081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645535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3573035" y="2571750"/>
              <a:ext cx="12879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Measurement concept</a:t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099302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5099302" y="2571750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Process tool</a:t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542054" y="2495550"/>
              <a:ext cx="1248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6542054" y="2495550"/>
              <a:ext cx="1237500" cy="3006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5" name="Shape 3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8356" y="2846231"/>
              <a:ext cx="1144947" cy="864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4">
              <a:alphaModFix/>
            </a:blip>
            <a:srcRect b="24849" l="1872" r="19794" t="1739"/>
            <a:stretch/>
          </p:blipFill>
          <p:spPr>
            <a:xfrm>
              <a:off x="1167370" y="1343904"/>
              <a:ext cx="1076251" cy="7872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mg.directindustry.com/images_di/photo-m2/33746-6837345.jpg" id="327" name="Shape 3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84" y="2997176"/>
              <a:ext cx="1041206" cy="605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ros.org/wp-content/uploads/2013/10/rosorg-logo1.png" id="328" name="Shape 3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84" y="3602399"/>
              <a:ext cx="1041206" cy="29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3/35/Tux.svg/2000px-Tux.svg.png" id="329" name="Shape 3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95471" y="3178878"/>
              <a:ext cx="332330" cy="391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Shape 330"/>
            <p:cNvPicPr preferRelativeResize="0"/>
            <p:nvPr/>
          </p:nvPicPr>
          <p:blipFill rotWithShape="1">
            <a:blip r:embed="rId8">
              <a:alphaModFix/>
            </a:blip>
            <a:srcRect b="0" l="0" r="18347" t="0"/>
            <a:stretch/>
          </p:blipFill>
          <p:spPr>
            <a:xfrm>
              <a:off x="6638169" y="1305246"/>
              <a:ext cx="1075212" cy="839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/>
            <p:cNvPicPr preferRelativeResize="0"/>
            <p:nvPr/>
          </p:nvPicPr>
          <p:blipFill rotWithShape="1">
            <a:blip r:embed="rId9">
              <a:alphaModFix/>
            </a:blip>
            <a:srcRect b="0" l="6406" r="13810" t="0"/>
            <a:stretch/>
          </p:blipFill>
          <p:spPr>
            <a:xfrm rot="-5400000">
              <a:off x="4369842" y="1214058"/>
              <a:ext cx="1312456" cy="1098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Shape 332"/>
            <p:cNvPicPr preferRelativeResize="0"/>
            <p:nvPr/>
          </p:nvPicPr>
          <p:blipFill rotWithShape="1">
            <a:blip r:embed="rId10">
              <a:alphaModFix/>
            </a:blip>
            <a:srcRect b="13532" l="4863" r="16446" t="7609"/>
            <a:stretch/>
          </p:blipFill>
          <p:spPr>
            <a:xfrm rot="-5400000">
              <a:off x="3237657" y="1324133"/>
              <a:ext cx="1312458" cy="87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Shape 333"/>
            <p:cNvSpPr txBox="1"/>
            <p:nvPr/>
          </p:nvSpPr>
          <p:spPr>
            <a:xfrm>
              <a:off x="6495736" y="840193"/>
              <a:ext cx="12879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Operating method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738000" y="2495551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738000" y="2495550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Robot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782657" y="2761588"/>
              <a:ext cx="1126200" cy="1063800"/>
            </a:xfrm>
            <a:prstGeom prst="rect">
              <a:avLst/>
            </a:prstGeom>
            <a:solidFill>
              <a:srgbClr val="FFFFFF"/>
            </a:solidFill>
            <a:ln cap="flat" cmpd="sng" w="10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www.bbips.pl/upload/produkty/produkty/ur10.jpg" id="337" name="Shape 337"/>
            <p:cNvPicPr preferRelativeResize="0"/>
            <p:nvPr/>
          </p:nvPicPr>
          <p:blipFill rotWithShape="1">
            <a:blip r:embed="rId11">
              <a:alphaModFix/>
            </a:blip>
            <a:srcRect b="14367" l="10316" r="6819" t="15031"/>
            <a:stretch/>
          </p:blipFill>
          <p:spPr>
            <a:xfrm>
              <a:off x="1105600" y="2800353"/>
              <a:ext cx="808526" cy="780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Shape 3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90333" y="2988910"/>
              <a:ext cx="577898" cy="8393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Shape 339"/>
          <p:cNvSpPr txBox="1"/>
          <p:nvPr/>
        </p:nvSpPr>
        <p:spPr>
          <a:xfrm>
            <a:off x="515938" y="4976940"/>
            <a:ext cx="8894700" cy="633300"/>
          </a:xfrm>
          <a:prstGeom prst="rect">
            <a:avLst/>
          </a:prstGeom>
          <a:noFill/>
          <a:ln cap="flat" cmpd="sng" w="21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7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semi-automated riveting system has many important components, we will focus on the controller, measurement concept, process tool and the operating method.</a:t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13">
            <a:alphaModFix/>
          </a:blip>
          <a:srcRect b="4069" l="14399" r="16372" t="2594"/>
          <a:stretch/>
        </p:blipFill>
        <p:spPr>
          <a:xfrm>
            <a:off x="5841164" y="3852069"/>
            <a:ext cx="1127432" cy="101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14">
            <a:alphaModFix/>
          </a:blip>
          <a:srcRect b="28248" l="22669" r="38855" t="23489"/>
          <a:stretch/>
        </p:blipFill>
        <p:spPr>
          <a:xfrm>
            <a:off x="4292600" y="3956661"/>
            <a:ext cx="1086820" cy="91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>
            <a:hlinkClick r:id="rId3"/>
          </p:cNvPr>
          <p:cNvSpPr/>
          <p:nvPr/>
        </p:nvSpPr>
        <p:spPr>
          <a:xfrm>
            <a:off x="679510" y="225443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Zeitplan</a:t>
            </a:r>
            <a:endParaRPr/>
          </a:p>
        </p:txBody>
      </p:sp>
      <p:sp>
        <p:nvSpPr>
          <p:cNvPr id="347" name="Shape 347">
            <a:hlinkClick r:id="rId4"/>
          </p:cNvPr>
          <p:cNvSpPr/>
          <p:nvPr/>
        </p:nvSpPr>
        <p:spPr>
          <a:xfrm>
            <a:off x="215900" y="225443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8" name="Shape 348">
            <a:hlinkClick r:id="rId5"/>
          </p:cNvPr>
          <p:cNvSpPr/>
          <p:nvPr/>
        </p:nvSpPr>
        <p:spPr>
          <a:xfrm>
            <a:off x="679510" y="179082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Vorgehensweise</a:t>
            </a:r>
            <a:endParaRPr/>
          </a:p>
        </p:txBody>
      </p:sp>
      <p:sp>
        <p:nvSpPr>
          <p:cNvPr id="349" name="Shape 349">
            <a:hlinkClick r:id="rId6"/>
          </p:cNvPr>
          <p:cNvSpPr/>
          <p:nvPr/>
        </p:nvSpPr>
        <p:spPr>
          <a:xfrm>
            <a:off x="215900" y="179082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679510" y="1327210"/>
            <a:ext cx="900424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t" bIns="76200" lIns="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>
            <a:hlinkClick r:id="rId7"/>
          </p:cNvPr>
          <p:cNvSpPr/>
          <p:nvPr/>
        </p:nvSpPr>
        <p:spPr>
          <a:xfrm>
            <a:off x="679510" y="132721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Masterthesis</a:t>
            </a:r>
            <a:endParaRPr/>
          </a:p>
        </p:txBody>
      </p:sp>
      <p:sp>
        <p:nvSpPr>
          <p:cNvPr id="352" name="Shape 352">
            <a:hlinkClick r:id="rId8"/>
          </p:cNvPr>
          <p:cNvSpPr/>
          <p:nvPr/>
        </p:nvSpPr>
        <p:spPr>
          <a:xfrm>
            <a:off x="215900" y="1327210"/>
            <a:ext cx="4001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53" name="Shape 353">
            <a:hlinkClick r:id="rId9"/>
          </p:cNvPr>
          <p:cNvSpPr/>
          <p:nvPr/>
        </p:nvSpPr>
        <p:spPr>
          <a:xfrm>
            <a:off x="679510" y="86360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4by3 Scenario3 PAG</a:t>
            </a:r>
            <a:endParaRPr/>
          </a:p>
        </p:txBody>
      </p:sp>
      <p:sp>
        <p:nvSpPr>
          <p:cNvPr id="354" name="Shape 354">
            <a:hlinkClick r:id="rId10"/>
          </p:cNvPr>
          <p:cNvSpPr/>
          <p:nvPr/>
        </p:nvSpPr>
        <p:spPr>
          <a:xfrm>
            <a:off x="215900" y="86360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Topic</a:t>
            </a: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Masterthesis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76050" y="3954125"/>
            <a:ext cx="8881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>
            <a:no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5737" lvl="1" marL="6318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/>
              <a:t>There is no automatic </a:t>
            </a:r>
            <a:r>
              <a:rPr lang="de-DE"/>
              <a:t>real time</a:t>
            </a:r>
            <a:r>
              <a:rPr lang="de-DE"/>
              <a:t> rivet quality assurance hence making it more tedious, expensive and time consuming.   </a:t>
            </a:r>
            <a:endParaRPr sz="1600"/>
          </a:p>
          <a:p>
            <a:pPr indent="-185737" lvl="1" marL="6318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 sz="1600"/>
              <a:t>Visualization : Real time responsive control support</a:t>
            </a:r>
            <a:r>
              <a:rPr lang="de-DE"/>
              <a:t>ing </a:t>
            </a:r>
            <a:r>
              <a:rPr lang="de-DE" sz="1600"/>
              <a:t>interactive</a:t>
            </a:r>
            <a:r>
              <a:rPr lang="de-DE" sz="1600"/>
              <a:t> environment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1C232"/>
              </a:highlight>
            </a:endParaRPr>
          </a:p>
          <a:p>
            <a:pPr indent="0" lvl="0" marL="457200" marR="0" rtl="0" algn="l">
              <a:spcBef>
                <a:spcPts val="8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8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137" lvl="1" marL="6318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25" y="1136976"/>
            <a:ext cx="4215950" cy="239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>
            <a:hlinkClick r:id="rId3"/>
          </p:cNvPr>
          <p:cNvSpPr/>
          <p:nvPr/>
        </p:nvSpPr>
        <p:spPr>
          <a:xfrm>
            <a:off x="679510" y="225443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dk1"/>
                </a:solidFill>
              </a:rPr>
              <a:t>Timeline</a:t>
            </a:r>
            <a:endParaRPr/>
          </a:p>
        </p:txBody>
      </p:sp>
      <p:sp>
        <p:nvSpPr>
          <p:cNvPr id="368" name="Shape 368">
            <a:hlinkClick r:id="rId4"/>
          </p:cNvPr>
          <p:cNvSpPr/>
          <p:nvPr/>
        </p:nvSpPr>
        <p:spPr>
          <a:xfrm>
            <a:off x="215900" y="225443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79510" y="1790820"/>
            <a:ext cx="900424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t" bIns="76200" lIns="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>
            <a:hlinkClick r:id="rId5"/>
          </p:cNvPr>
          <p:cNvSpPr/>
          <p:nvPr/>
        </p:nvSpPr>
        <p:spPr>
          <a:xfrm>
            <a:off x="679510" y="179082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dk1"/>
                </a:solidFill>
              </a:rPr>
              <a:t>Methodology</a:t>
            </a:r>
            <a:endParaRPr/>
          </a:p>
        </p:txBody>
      </p:sp>
      <p:sp>
        <p:nvSpPr>
          <p:cNvPr id="371" name="Shape 371">
            <a:hlinkClick r:id="rId6"/>
          </p:cNvPr>
          <p:cNvSpPr/>
          <p:nvPr/>
        </p:nvSpPr>
        <p:spPr>
          <a:xfrm>
            <a:off x="215900" y="1790820"/>
            <a:ext cx="4001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2" name="Shape 372">
            <a:hlinkClick r:id="rId7"/>
          </p:cNvPr>
          <p:cNvSpPr/>
          <p:nvPr/>
        </p:nvSpPr>
        <p:spPr>
          <a:xfrm>
            <a:off x="679510" y="132721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Masterthesis</a:t>
            </a:r>
            <a:endParaRPr/>
          </a:p>
        </p:txBody>
      </p:sp>
      <p:sp>
        <p:nvSpPr>
          <p:cNvPr id="373" name="Shape 373">
            <a:hlinkClick r:id="rId8"/>
          </p:cNvPr>
          <p:cNvSpPr/>
          <p:nvPr/>
        </p:nvSpPr>
        <p:spPr>
          <a:xfrm>
            <a:off x="215900" y="132721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4" name="Shape 374">
            <a:hlinkClick r:id="rId9"/>
          </p:cNvPr>
          <p:cNvSpPr/>
          <p:nvPr/>
        </p:nvSpPr>
        <p:spPr>
          <a:xfrm>
            <a:off x="679510" y="86360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4by3 Scenario3 PAG</a:t>
            </a:r>
            <a:endParaRPr/>
          </a:p>
        </p:txBody>
      </p:sp>
      <p:sp>
        <p:nvSpPr>
          <p:cNvPr id="375" name="Shape 375">
            <a:hlinkClick r:id="rId10"/>
          </p:cNvPr>
          <p:cNvSpPr/>
          <p:nvPr/>
        </p:nvSpPr>
        <p:spPr>
          <a:xfrm>
            <a:off x="215900" y="86360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6" name="Shape 376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Proposed Solution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758700" y="863600"/>
            <a:ext cx="8925000" cy="5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lang="de-DE"/>
              <a:t> Automatic Real Time Quality Check: </a:t>
            </a:r>
            <a:endParaRPr/>
          </a:p>
          <a:p>
            <a:pPr indent="-18700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–"/>
            </a:pPr>
            <a:r>
              <a:rPr lang="de-DE"/>
              <a:t>Use of Convolution Neural Network for categoriaze between a good and faulty rivet point </a:t>
            </a:r>
            <a:r>
              <a:rPr lang="de-DE">
                <a:solidFill>
                  <a:srgbClr val="000000"/>
                </a:solidFill>
                <a:highlight>
                  <a:srgbClr val="FFE599"/>
                </a:highlight>
              </a:rPr>
              <a:t>(eliminating the need of visual inspection)</a:t>
            </a:r>
            <a:endParaRPr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/>
              <a:t>Measure rivet thickness and angle from the plate</a:t>
            </a:r>
            <a:endParaRPr/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/>
              <a:t>Finding correlation between and </a:t>
            </a:r>
            <a:r>
              <a:rPr lang="de-DE">
                <a:highlight>
                  <a:srgbClr val="FFD966"/>
                </a:highlight>
              </a:rPr>
              <a:t>experience force measurement</a:t>
            </a:r>
            <a:r>
              <a:rPr lang="de-DE"/>
              <a:t> and rivet quality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lang="de-DE"/>
              <a:t>Human Machine interaction </a:t>
            </a:r>
            <a:endParaRPr/>
          </a:p>
          <a:p>
            <a:pPr indent="-185737" lvl="1" marL="63182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 sz="1800"/>
              <a:t>Ubiquitous robot control using hololens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lang="de-DE"/>
              <a:t>Real time visualisation</a:t>
            </a:r>
            <a:endParaRPr/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/>
              <a:t>Current robot position and pose </a:t>
            </a:r>
            <a:endParaRPr/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/>
              <a:t>Current status of the rivet process</a:t>
            </a:r>
            <a:endParaRPr/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/>
              <a:t>Highlighting attention points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238113" y="0"/>
            <a:ext cx="9468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Proposed Execution</a:t>
            </a:r>
            <a:r>
              <a:rPr lang="de-DE">
                <a:solidFill>
                  <a:schemeClr val="dk1"/>
                </a:solidFill>
              </a:rPr>
              <a:t> Plan</a:t>
            </a:r>
            <a:r>
              <a:rPr lang="de-DE"/>
              <a:t> 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2409975" y="844050"/>
            <a:ext cx="7275600" cy="4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>
            <a:no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lang="de-DE"/>
              <a:t>Create minimum 1000 data points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lang="de-DE"/>
              <a:t>Build classification model:</a:t>
            </a:r>
            <a:endParaRPr/>
          </a:p>
          <a:p>
            <a:pPr indent="-185737" lvl="1" marL="631825" marR="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de-DE"/>
              <a:t>Machine learning: Use supervised learning to </a:t>
            </a:r>
            <a:r>
              <a:rPr lang="de-DE"/>
              <a:t>classify </a:t>
            </a:r>
            <a:r>
              <a:rPr lang="de-DE"/>
              <a:t>good and bad: camera</a:t>
            </a:r>
            <a:endParaRPr/>
          </a:p>
          <a:p>
            <a:pPr indent="-169862" lvl="2" marL="981075" marR="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Classification based on </a:t>
            </a:r>
            <a:endParaRPr/>
          </a:p>
          <a:p>
            <a:pPr indent="-173037" lvl="3" marL="1431925" marR="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Cracked surface</a:t>
            </a:r>
            <a:endParaRPr/>
          </a:p>
          <a:p>
            <a:pPr indent="-173037" lvl="3" marL="1431925" marR="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uneven rivet surface</a:t>
            </a:r>
            <a:endParaRPr/>
          </a:p>
          <a:p>
            <a:pPr indent="-173037" lvl="3" marL="1431925" marR="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shape of the rivet</a:t>
            </a:r>
            <a:endParaRPr/>
          </a:p>
          <a:p>
            <a:pPr indent="-173037" lvl="3" marL="1431925" marR="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damage to the base material</a:t>
            </a:r>
            <a:endParaRPr/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de-DE"/>
              <a:t>Consider laser line senor measurement</a:t>
            </a:r>
            <a:endParaRPr/>
          </a:p>
          <a:p>
            <a:pPr indent="-169862" lvl="2" marL="981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</a:pPr>
            <a:r>
              <a:rPr lang="de-DE"/>
              <a:t>from the back</a:t>
            </a:r>
            <a:endParaRPr/>
          </a:p>
          <a:p>
            <a:pPr indent="-169862" lvl="2" marL="981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angle</a:t>
            </a:r>
            <a:endParaRPr/>
          </a:p>
          <a:p>
            <a:pPr indent="-169862" lvl="2" marL="981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thickness</a:t>
            </a:r>
            <a:endParaRPr/>
          </a:p>
          <a:p>
            <a:pPr indent="-169862" lvl="2" marL="981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diameter</a:t>
            </a:r>
            <a:endParaRPr/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de-DE"/>
              <a:t>Expert confirmation the riveting quality</a:t>
            </a:r>
            <a:endParaRPr/>
          </a:p>
          <a:p>
            <a:pPr indent="-185737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de-DE"/>
              <a:t>Simultaneously Record force torque sensor data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lang="de-DE"/>
              <a:t>Find correlation between force torque data and the quality of the rivets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536400" y="863600"/>
            <a:ext cx="1152900" cy="457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217488" y="0"/>
            <a:ext cx="9468000" cy="719100"/>
          </a:xfrm>
          <a:prstGeom prst="rect">
            <a:avLst/>
          </a:prstGeom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Execution Flow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371850" y="863601"/>
            <a:ext cx="6312000" cy="4725600"/>
          </a:xfrm>
          <a:prstGeom prst="rect">
            <a:avLst/>
          </a:prstGeom>
        </p:spPr>
        <p:txBody>
          <a:bodyPr anchorCtr="0" anchor="t" bIns="0" lIns="0" spcFirstLastPara="1" rIns="180000" wrap="square" tIns="0">
            <a:noAutofit/>
          </a:bodyPr>
          <a:lstStyle/>
          <a:p>
            <a:pPr indent="0" lvl="0" marL="0">
              <a:spcBef>
                <a:spcPts val="540"/>
              </a:spcBef>
              <a:spcAft>
                <a:spcPts val="360"/>
              </a:spcAft>
              <a:buNone/>
            </a:pPr>
            <a:r>
              <a:rPr lang="de-DE"/>
              <a:t>Include the data flow using diagrams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 Progess (HoloLens)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426857" y="844053"/>
            <a:ext cx="5258481" cy="1040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>
            <a:no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■"/>
            </a:pPr>
            <a:r>
              <a:rPr lang="de-DE"/>
              <a:t>Definition: </a:t>
            </a:r>
            <a:r>
              <a:rPr lang="de-DE"/>
              <a:t>machine learning, supervised learning, deep neural networks, concept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Sketch </a:t>
            </a:r>
            <a:endParaRPr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00" y="869950"/>
            <a:ext cx="2212925" cy="22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679510" y="2254430"/>
            <a:ext cx="900424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t" bIns="76200" lIns="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>
            <a:hlinkClick r:id="rId3"/>
          </p:cNvPr>
          <p:cNvSpPr/>
          <p:nvPr/>
        </p:nvSpPr>
        <p:spPr>
          <a:xfrm>
            <a:off x="679510" y="225443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Zeitplan</a:t>
            </a:r>
            <a:endParaRPr b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>
            <a:hlinkClick r:id="rId4"/>
          </p:cNvPr>
          <p:cNvSpPr/>
          <p:nvPr/>
        </p:nvSpPr>
        <p:spPr>
          <a:xfrm>
            <a:off x="215900" y="2254430"/>
            <a:ext cx="4001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12" name="Shape 412">
            <a:hlinkClick r:id="rId5"/>
          </p:cNvPr>
          <p:cNvSpPr/>
          <p:nvPr/>
        </p:nvSpPr>
        <p:spPr>
          <a:xfrm>
            <a:off x="679510" y="179082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Vorgehensweise</a:t>
            </a:r>
            <a:endParaRPr/>
          </a:p>
        </p:txBody>
      </p:sp>
      <p:sp>
        <p:nvSpPr>
          <p:cNvPr id="413" name="Shape 413">
            <a:hlinkClick r:id="rId6"/>
          </p:cNvPr>
          <p:cNvSpPr/>
          <p:nvPr/>
        </p:nvSpPr>
        <p:spPr>
          <a:xfrm>
            <a:off x="215900" y="179082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4" name="Shape 414">
            <a:hlinkClick r:id="rId7"/>
          </p:cNvPr>
          <p:cNvSpPr/>
          <p:nvPr/>
        </p:nvSpPr>
        <p:spPr>
          <a:xfrm>
            <a:off x="679510" y="132721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Masterthesis</a:t>
            </a:r>
            <a:endParaRPr/>
          </a:p>
        </p:txBody>
      </p:sp>
      <p:sp>
        <p:nvSpPr>
          <p:cNvPr id="415" name="Shape 415">
            <a:hlinkClick r:id="rId8"/>
          </p:cNvPr>
          <p:cNvSpPr/>
          <p:nvPr/>
        </p:nvSpPr>
        <p:spPr>
          <a:xfrm>
            <a:off x="215900" y="132721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6" name="Shape 416">
            <a:hlinkClick r:id="rId9"/>
          </p:cNvPr>
          <p:cNvSpPr/>
          <p:nvPr/>
        </p:nvSpPr>
        <p:spPr>
          <a:xfrm>
            <a:off x="679510" y="86360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4by3 Scenario3 PAG</a:t>
            </a:r>
            <a:endParaRPr/>
          </a:p>
        </p:txBody>
      </p:sp>
      <p:sp>
        <p:nvSpPr>
          <p:cNvPr id="417" name="Shape 417">
            <a:hlinkClick r:id="rId10"/>
          </p:cNvPr>
          <p:cNvSpPr/>
          <p:nvPr/>
        </p:nvSpPr>
        <p:spPr>
          <a:xfrm>
            <a:off x="215900" y="86360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8" name="Shape 418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>
            <a:hlinkClick r:id="rId3"/>
          </p:cNvPr>
          <p:cNvSpPr/>
          <p:nvPr/>
        </p:nvSpPr>
        <p:spPr>
          <a:xfrm>
            <a:off x="679510" y="225443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Zeitplan</a:t>
            </a:r>
            <a:endParaRPr/>
          </a:p>
        </p:txBody>
      </p:sp>
      <p:sp>
        <p:nvSpPr>
          <p:cNvPr id="53" name="Shape 53">
            <a:hlinkClick r:id="rId4"/>
          </p:cNvPr>
          <p:cNvSpPr/>
          <p:nvPr/>
        </p:nvSpPr>
        <p:spPr>
          <a:xfrm>
            <a:off x="215900" y="225443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4" name="Shape 54">
            <a:hlinkClick r:id="rId5"/>
          </p:cNvPr>
          <p:cNvSpPr/>
          <p:nvPr/>
        </p:nvSpPr>
        <p:spPr>
          <a:xfrm>
            <a:off x="679510" y="179082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Vorgehensweise</a:t>
            </a:r>
            <a:endParaRPr/>
          </a:p>
        </p:txBody>
      </p:sp>
      <p:sp>
        <p:nvSpPr>
          <p:cNvPr id="55" name="Shape 55">
            <a:hlinkClick r:id="rId6"/>
          </p:cNvPr>
          <p:cNvSpPr/>
          <p:nvPr/>
        </p:nvSpPr>
        <p:spPr>
          <a:xfrm>
            <a:off x="215900" y="179082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6" name="Shape 56">
            <a:hlinkClick r:id="rId7"/>
          </p:cNvPr>
          <p:cNvSpPr/>
          <p:nvPr/>
        </p:nvSpPr>
        <p:spPr>
          <a:xfrm>
            <a:off x="679510" y="132721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Masterthesis</a:t>
            </a:r>
            <a:endParaRPr/>
          </a:p>
        </p:txBody>
      </p:sp>
      <p:sp>
        <p:nvSpPr>
          <p:cNvPr id="57" name="Shape 57">
            <a:hlinkClick r:id="rId8"/>
          </p:cNvPr>
          <p:cNvSpPr/>
          <p:nvPr/>
        </p:nvSpPr>
        <p:spPr>
          <a:xfrm>
            <a:off x="215900" y="132721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" name="Shape 58">
            <a:hlinkClick r:id="rId9"/>
          </p:cNvPr>
          <p:cNvSpPr/>
          <p:nvPr/>
        </p:nvSpPr>
        <p:spPr>
          <a:xfrm>
            <a:off x="679510" y="86360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4by3 Scenario3 PAG</a:t>
            </a:r>
            <a:endParaRPr/>
          </a:p>
        </p:txBody>
      </p:sp>
      <p:sp>
        <p:nvSpPr>
          <p:cNvPr id="59" name="Shape 59">
            <a:hlinkClick r:id="rId10"/>
          </p:cNvPr>
          <p:cNvSpPr/>
          <p:nvPr/>
        </p:nvSpPr>
        <p:spPr>
          <a:xfrm>
            <a:off x="215900" y="86360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schedule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Shape 424"/>
          <p:cNvGraphicFramePr/>
          <p:nvPr/>
        </p:nvGraphicFramePr>
        <p:xfrm>
          <a:off x="217488" y="937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{1D6B1482-6934-453D-9C38-E73221459345}</a:tableStyleId>
              </a:tblPr>
              <a:tblGrid>
                <a:gridCol w="1379075"/>
                <a:gridCol w="1326025"/>
                <a:gridCol w="1352550"/>
                <a:gridCol w="1312850"/>
                <a:gridCol w="1392250"/>
                <a:gridCol w="1352550"/>
                <a:gridCol w="1352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cap="none" strike="noStrike"/>
                        <a:t>Aufgaben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Juni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Juli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August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September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Oktober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November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Einarbeitung</a:t>
                      </a:r>
                      <a:endParaRPr sz="1200"/>
                    </a:p>
                  </a:txBody>
                  <a:tcPr marT="45725" marB="45725" marR="91450" marL="91450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de-DE" sz="1200"/>
                        <a:t>Konzept-entwicklung</a:t>
                      </a:r>
                      <a:endParaRPr sz="1200"/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de-DE" sz="1200"/>
                        <a:t>Entwicklung des Modells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de-DE" sz="1200"/>
                        <a:t>Ansteuerung Hubeinheit + Antriebe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Theorie Online Anpassung</a:t>
                      </a:r>
                      <a:endParaRPr sz="1200"/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Online Anpassung des lokalen KOS</a:t>
                      </a:r>
                      <a:endParaRPr sz="1200"/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Validierung/ Fertigstellung/ Abgabe</a:t>
                      </a:r>
                      <a:endParaRPr sz="1200"/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Dokumentation</a:t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425" name="Shape 425"/>
          <p:cNvSpPr/>
          <p:nvPr/>
        </p:nvSpPr>
        <p:spPr>
          <a:xfrm>
            <a:off x="1610632" y="1375562"/>
            <a:ext cx="1094468" cy="2195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675996" y="4467239"/>
            <a:ext cx="16560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591140" y="5012395"/>
            <a:ext cx="5760000" cy="214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 rot="-5400000">
            <a:off x="8277164" y="1831682"/>
            <a:ext cx="25355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Projektabschluss 4by3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2705100" y="1766043"/>
            <a:ext cx="936000" cy="2195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68563" y="2243809"/>
            <a:ext cx="1404000" cy="2449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182280" y="3882970"/>
            <a:ext cx="1094468" cy="2195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6110531" y="3404880"/>
            <a:ext cx="1094468" cy="2195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372113" y="2779807"/>
            <a:ext cx="1692000" cy="2195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88DF"/>
          </a:solidFill>
          <a:ln cap="flat" cmpd="sng" w="25400">
            <a:solidFill>
              <a:srgbClr val="1388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Shape 434"/>
          <p:cNvCxnSpPr/>
          <p:nvPr/>
        </p:nvCxnSpPr>
        <p:spPr>
          <a:xfrm rot="10800000">
            <a:off x="9658324" y="1324971"/>
            <a:ext cx="0" cy="3966178"/>
          </a:xfrm>
          <a:prstGeom prst="straightConnector1">
            <a:avLst/>
          </a:prstGeom>
          <a:solidFill>
            <a:srgbClr val="DDDDD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Shape 435"/>
          <p:cNvCxnSpPr/>
          <p:nvPr/>
        </p:nvCxnSpPr>
        <p:spPr>
          <a:xfrm rot="10800000">
            <a:off x="9390238" y="1324971"/>
            <a:ext cx="0" cy="3966178"/>
          </a:xfrm>
          <a:prstGeom prst="straightConnector1">
            <a:avLst/>
          </a:prstGeom>
          <a:solidFill>
            <a:srgbClr val="DDDDD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Shape 436"/>
          <p:cNvSpPr txBox="1"/>
          <p:nvPr/>
        </p:nvSpPr>
        <p:spPr>
          <a:xfrm rot="-5400000">
            <a:off x="7969387" y="1831682"/>
            <a:ext cx="25355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Abschlusspräsentation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 rot="-5400000">
            <a:off x="4918355" y="1724666"/>
            <a:ext cx="25355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Zwischenpräsentation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Shape 438"/>
          <p:cNvCxnSpPr/>
          <p:nvPr/>
        </p:nvCxnSpPr>
        <p:spPr>
          <a:xfrm rot="10800000">
            <a:off x="6081011" y="1324971"/>
            <a:ext cx="0" cy="3966178"/>
          </a:xfrm>
          <a:prstGeom prst="straightConnector1">
            <a:avLst/>
          </a:prstGeom>
          <a:solidFill>
            <a:srgbClr val="DDDDD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Shape 439"/>
          <p:cNvSpPr/>
          <p:nvPr/>
        </p:nvSpPr>
        <p:spPr>
          <a:xfrm>
            <a:off x="8824914" y="1319480"/>
            <a:ext cx="368064" cy="314018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AA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 rot="-5400000">
            <a:off x="7484848" y="2751543"/>
            <a:ext cx="3048168" cy="18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Abgabe Masterthesis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905750" y="1376326"/>
            <a:ext cx="368064" cy="20285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AA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 rot="-5400000">
            <a:off x="6121513" y="2252578"/>
            <a:ext cx="1936538" cy="18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Fertigstellung Hubeinheit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3900838" y="1347612"/>
            <a:ext cx="368064" cy="9169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AA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 rot="-5400000">
            <a:off x="3672393" y="1668048"/>
            <a:ext cx="824928" cy="18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Konzept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>
            <a:hlinkClick r:id="rId3"/>
          </p:cNvPr>
          <p:cNvSpPr/>
          <p:nvPr/>
        </p:nvSpPr>
        <p:spPr>
          <a:xfrm>
            <a:off x="679509" y="225443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Zeitplan</a:t>
            </a:r>
            <a:endParaRPr/>
          </a:p>
        </p:txBody>
      </p:sp>
      <p:sp>
        <p:nvSpPr>
          <p:cNvPr id="66" name="Shape 66">
            <a:hlinkClick r:id="rId4"/>
          </p:cNvPr>
          <p:cNvSpPr/>
          <p:nvPr/>
        </p:nvSpPr>
        <p:spPr>
          <a:xfrm>
            <a:off x="215900" y="225443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7" name="Shape 67">
            <a:hlinkClick r:id="rId5"/>
          </p:cNvPr>
          <p:cNvSpPr/>
          <p:nvPr/>
        </p:nvSpPr>
        <p:spPr>
          <a:xfrm>
            <a:off x="679510" y="179082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Vorgehensweise</a:t>
            </a:r>
            <a:endParaRPr/>
          </a:p>
        </p:txBody>
      </p:sp>
      <p:sp>
        <p:nvSpPr>
          <p:cNvPr id="68" name="Shape 68">
            <a:hlinkClick r:id="rId6"/>
          </p:cNvPr>
          <p:cNvSpPr/>
          <p:nvPr/>
        </p:nvSpPr>
        <p:spPr>
          <a:xfrm>
            <a:off x="215900" y="179082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9" name="Shape 69">
            <a:hlinkClick r:id="rId7"/>
          </p:cNvPr>
          <p:cNvSpPr/>
          <p:nvPr/>
        </p:nvSpPr>
        <p:spPr>
          <a:xfrm>
            <a:off x="679510" y="132721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Masterthesis</a:t>
            </a:r>
            <a:endParaRPr/>
          </a:p>
        </p:txBody>
      </p:sp>
      <p:sp>
        <p:nvSpPr>
          <p:cNvPr id="70" name="Shape 70">
            <a:hlinkClick r:id="rId8"/>
          </p:cNvPr>
          <p:cNvSpPr/>
          <p:nvPr/>
        </p:nvSpPr>
        <p:spPr>
          <a:xfrm>
            <a:off x="215900" y="1327210"/>
            <a:ext cx="40011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79510" y="863600"/>
            <a:ext cx="9004240" cy="400110"/>
          </a:xfrm>
          <a:prstGeom prst="rect">
            <a:avLst/>
          </a:prstGeom>
          <a:solidFill>
            <a:srgbClr val="B2D3E9"/>
          </a:solidFill>
          <a:ln>
            <a:noFill/>
          </a:ln>
        </p:spPr>
        <p:txBody>
          <a:bodyPr anchorCtr="0" anchor="t" bIns="76200" lIns="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>
            <a:hlinkClick r:id="rId9"/>
          </p:cNvPr>
          <p:cNvSpPr/>
          <p:nvPr/>
        </p:nvSpPr>
        <p:spPr>
          <a:xfrm>
            <a:off x="679510" y="863600"/>
            <a:ext cx="2067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0" wrap="square" tIns="7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4by3 Scenario3 PAG</a:t>
            </a:r>
            <a:endParaRPr/>
          </a:p>
        </p:txBody>
      </p:sp>
      <p:sp>
        <p:nvSpPr>
          <p:cNvPr id="73" name="Shape 73">
            <a:hlinkClick r:id="rId10"/>
          </p:cNvPr>
          <p:cNvSpPr/>
          <p:nvPr/>
        </p:nvSpPr>
        <p:spPr>
          <a:xfrm>
            <a:off x="215900" y="863600"/>
            <a:ext cx="4001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17488" y="0"/>
            <a:ext cx="9468000" cy="719100"/>
          </a:xfrm>
          <a:prstGeom prst="rect">
            <a:avLst/>
          </a:prstGeom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4by3 PAG Project Overview 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26" y="1263525"/>
            <a:ext cx="5977725" cy="3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body"/>
          </p:nvPr>
        </p:nvSpPr>
        <p:spPr>
          <a:xfrm>
            <a:off x="543289" y="4673087"/>
            <a:ext cx="8867412" cy="91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0" wrap="square" tIns="0">
            <a:noAutofit/>
          </a:bodyPr>
          <a:lstStyle/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3"/>
          </a:p>
          <a:p>
            <a:pPr indent="-309553" lvl="4" marL="30955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Noto Sans Symbols"/>
              <a:buChar char="▪"/>
            </a:pPr>
            <a:r>
              <a:rPr b="0" i="0" lang="de-DE" sz="1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section assembly of airplanes (Airbus Sec. 19) a high number of rivets are needed to be mounted on the pressure bulk head</a:t>
            </a:r>
            <a:endParaRPr b="0" i="0" sz="17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3"/>
          </a:p>
          <a:p>
            <a:pPr indent="0" lvl="0" marL="0" marR="0" rtl="0" algn="l">
              <a:spcBef>
                <a:spcPts val="347"/>
              </a:spcBef>
              <a:spcAft>
                <a:spcPts val="0"/>
              </a:spcAft>
              <a:buNone/>
            </a:pPr>
            <a:r>
              <a:t/>
            </a:r>
            <a:endParaRPr b="0" i="0" sz="17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52400" y="152400"/>
            <a:ext cx="92583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3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9771" l="0" r="0" t="0"/>
          <a:stretch/>
        </p:blipFill>
        <p:spPr>
          <a:xfrm>
            <a:off x="3669719" y="1614083"/>
            <a:ext cx="2470344" cy="14273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669718" y="1265974"/>
            <a:ext cx="2470200" cy="3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Prozess</a:t>
            </a:r>
            <a:endParaRPr b="0" i="0" sz="166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531" y="1705146"/>
            <a:ext cx="2601308" cy="88624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68905" y="1265975"/>
            <a:ext cx="2601300" cy="3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Produkt</a:t>
            </a:r>
            <a:endParaRPr b="0" i="0" sz="166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743830" y="1265975"/>
            <a:ext cx="2601300" cy="3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Betriebsmittel</a:t>
            </a:r>
            <a:endParaRPr b="0" i="0" sz="166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 rot="5400000">
            <a:off x="2779189" y="2036566"/>
            <a:ext cx="1427400" cy="223500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 rot="-5400000">
            <a:off x="2519689" y="2036480"/>
            <a:ext cx="1427400" cy="223500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6856088" y="1806673"/>
            <a:ext cx="2400273" cy="916513"/>
            <a:chOff x="6856087" y="2084177"/>
            <a:chExt cx="2400273" cy="992864"/>
          </a:xfrm>
        </p:grpSpPr>
        <p:pic>
          <p:nvPicPr>
            <p:cNvPr id="96" name="Shape 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56087" y="2084177"/>
              <a:ext cx="2400273" cy="9928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/>
            <p:nvPr/>
          </p:nvSpPr>
          <p:spPr>
            <a:xfrm>
              <a:off x="6927384" y="2383628"/>
              <a:ext cx="1009500" cy="19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2200" lIns="84400" spcFirstLastPara="1" rIns="84400" wrap="square" tIns="42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6967679" y="2331712"/>
              <a:ext cx="566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1108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Dolly</a:t>
              </a:r>
              <a:endParaRPr/>
            </a:p>
          </p:txBody>
        </p:sp>
      </p:grpSp>
      <p:sp>
        <p:nvSpPr>
          <p:cNvPr id="99" name="Shape 99"/>
          <p:cNvSpPr/>
          <p:nvPr/>
        </p:nvSpPr>
        <p:spPr>
          <a:xfrm>
            <a:off x="2217744" y="1969766"/>
            <a:ext cx="772200" cy="448200"/>
          </a:xfrm>
          <a:prstGeom prst="ellipse">
            <a:avLst/>
          </a:prstGeom>
          <a:noFill/>
          <a:ln cap="flat" cmpd="sng" w="28575">
            <a:solidFill>
              <a:srgbClr val="D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Shape 100"/>
          <p:cNvGrpSpPr/>
          <p:nvPr/>
        </p:nvGrpSpPr>
        <p:grpSpPr>
          <a:xfrm>
            <a:off x="416930" y="2958603"/>
            <a:ext cx="2628374" cy="873260"/>
            <a:chOff x="1237741" y="3241091"/>
            <a:chExt cx="4232487" cy="1523482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6">
              <a:alphaModFix/>
            </a:blip>
            <a:srcRect b="11262" l="22054" r="25573" t="13752"/>
            <a:stretch/>
          </p:blipFill>
          <p:spPr>
            <a:xfrm rot="-5400000">
              <a:off x="2190947" y="3328237"/>
              <a:ext cx="1080000" cy="1349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7">
              <a:alphaModFix/>
            </a:blip>
            <a:srcRect b="36957" l="25103" r="24427" t="28828"/>
            <a:stretch/>
          </p:blipFill>
          <p:spPr>
            <a:xfrm rot="-5400000">
              <a:off x="837174" y="3728398"/>
              <a:ext cx="1350000" cy="548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3833464" y="3127810"/>
              <a:ext cx="1523482" cy="17500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Shape 104"/>
            <p:cNvSpPr txBox="1"/>
            <p:nvPr/>
          </p:nvSpPr>
          <p:spPr>
            <a:xfrm>
              <a:off x="3317093" y="3689686"/>
              <a:ext cx="514200" cy="6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1648551" y="3689686"/>
              <a:ext cx="514200" cy="6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6" name="Shape 106"/>
          <p:cNvCxnSpPr/>
          <p:nvPr/>
        </p:nvCxnSpPr>
        <p:spPr>
          <a:xfrm flipH="1">
            <a:off x="426444" y="2193899"/>
            <a:ext cx="1791300" cy="773400"/>
          </a:xfrm>
          <a:prstGeom prst="straightConnector1">
            <a:avLst/>
          </a:prstGeom>
          <a:noFill/>
          <a:ln cap="flat" cmpd="sng" w="28575">
            <a:solidFill>
              <a:srgbClr val="D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Shape 107"/>
          <p:cNvCxnSpPr>
            <a:stCxn id="99" idx="6"/>
          </p:cNvCxnSpPr>
          <p:nvPr/>
        </p:nvCxnSpPr>
        <p:spPr>
          <a:xfrm>
            <a:off x="2989944" y="2193866"/>
            <a:ext cx="66600" cy="1116900"/>
          </a:xfrm>
          <a:prstGeom prst="straightConnector1">
            <a:avLst/>
          </a:prstGeom>
          <a:noFill/>
          <a:ln cap="flat" cmpd="sng" w="28575">
            <a:solidFill>
              <a:srgbClr val="D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68905" y="3836110"/>
            <a:ext cx="2601300" cy="27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Montage der Druckkarlotte</a:t>
            </a:r>
            <a:endParaRPr b="0" sz="1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 rot="5400000">
            <a:off x="5914126" y="2216066"/>
            <a:ext cx="1427400" cy="223500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 rot="-5400000">
            <a:off x="5654626" y="2215980"/>
            <a:ext cx="1427400" cy="223500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17488" y="0"/>
            <a:ext cx="9468000" cy="719100"/>
          </a:xfrm>
          <a:prstGeom prst="rect">
            <a:avLst/>
          </a:prstGeom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Production Process 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9771" l="0" r="0" t="0"/>
          <a:stretch/>
        </p:blipFill>
        <p:spPr>
          <a:xfrm>
            <a:off x="2091888" y="2953854"/>
            <a:ext cx="2192593" cy="1472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091838" y="1686600"/>
            <a:ext cx="21927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62">
                <a:solidFill>
                  <a:srgbClr val="FFFFFF"/>
                </a:solidFill>
              </a:rPr>
              <a:t>Current Industry Process</a:t>
            </a:r>
            <a:endParaRPr b="0" i="0" sz="166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502363" y="1686600"/>
            <a:ext cx="23088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62">
                <a:solidFill>
                  <a:srgbClr val="FFFFFF"/>
                </a:solidFill>
              </a:rPr>
              <a:t>Future Industry Process</a:t>
            </a:r>
            <a:endParaRPr b="0" i="0" sz="166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3183" l="14850" r="14362" t="6628"/>
          <a:stretch/>
        </p:blipFill>
        <p:spPr>
          <a:xfrm>
            <a:off x="5924521" y="2638204"/>
            <a:ext cx="1642591" cy="223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 rot="5400000">
            <a:off x="4411047" y="3297025"/>
            <a:ext cx="1386900" cy="318600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de-DE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de-DE" sz="2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MRK als Ansatz für einen Nietprozess in der Montage einer Druckkarlotte mit der Sektionstonne</a:t>
            </a:r>
            <a:endParaRPr>
              <a:highlight>
                <a:srgbClr val="FF9900"/>
              </a:highlight>
            </a:endParaRPr>
          </a:p>
        </p:txBody>
      </p:sp>
      <p:cxnSp>
        <p:nvCxnSpPr>
          <p:cNvPr id="128" name="Shape 128"/>
          <p:cNvCxnSpPr>
            <a:stCxn id="129" idx="3"/>
          </p:cNvCxnSpPr>
          <p:nvPr/>
        </p:nvCxnSpPr>
        <p:spPr>
          <a:xfrm>
            <a:off x="2310348" y="1931022"/>
            <a:ext cx="1036200" cy="2406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flipH="1" rot="10800000">
            <a:off x="2921933" y="2666036"/>
            <a:ext cx="1031477" cy="665162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4750336" y="2539740"/>
            <a:ext cx="281363" cy="791458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>
            <a:stCxn id="133" idx="0"/>
          </p:cNvCxnSpPr>
          <p:nvPr/>
        </p:nvCxnSpPr>
        <p:spPr>
          <a:xfrm rot="10800000">
            <a:off x="6393039" y="2864998"/>
            <a:ext cx="185700" cy="4662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 flipH="1">
            <a:off x="6720840" y="1781798"/>
            <a:ext cx="1226720" cy="389902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stCxn id="136" idx="0"/>
          </p:cNvCxnSpPr>
          <p:nvPr/>
        </p:nvCxnSpPr>
        <p:spPr>
          <a:xfrm rot="10800000">
            <a:off x="6887942" y="2688298"/>
            <a:ext cx="1519200" cy="6429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1093530" y="2539740"/>
            <a:ext cx="2492168" cy="791458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/>
          <p:nvPr/>
        </p:nvSpPr>
        <p:spPr>
          <a:xfrm>
            <a:off x="7947560" y="91184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084513" y="840411"/>
            <a:ext cx="3920607" cy="22717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84513" y="852411"/>
            <a:ext cx="392060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Teilautomatisiertes Nietsystem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81585" y="1061072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81584" y="1061073"/>
            <a:ext cx="15287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157551" y="333119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157549" y="3331198"/>
            <a:ext cx="15193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Steuerung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985954" y="333119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02331" y="3331198"/>
            <a:ext cx="1512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Sensorik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814357" y="333119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814358" y="3331198"/>
            <a:ext cx="15287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Werkzeug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642760" y="333119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642760" y="3331198"/>
            <a:ext cx="152876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Konfiguration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141" y="3772251"/>
            <a:ext cx="1440000" cy="108728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15900" y="5757863"/>
            <a:ext cx="9467850" cy="198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Abbildungen: Universal Robots, Bosch, ROS, ZeMA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25340" l="0" r="0" t="0"/>
          <a:stretch/>
        </p:blipFill>
        <p:spPr>
          <a:xfrm>
            <a:off x="4168101" y="3980752"/>
            <a:ext cx="1164468" cy="102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24850" l="1876" r="19788" t="1740"/>
          <a:stretch/>
        </p:blipFill>
        <p:spPr>
          <a:xfrm>
            <a:off x="869167" y="1701821"/>
            <a:ext cx="1353600" cy="99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.directindustry.com/images_di/photo-m2/33746-6837345.jpg" id="152" name="Shape 1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6173" y="3866258"/>
            <a:ext cx="1309525" cy="761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ros.org/wp-content/uploads/2013/10/rosorg-logo1.png" id="153" name="Shape 1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6173" y="4627450"/>
            <a:ext cx="1309525" cy="376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3/35/Tux.svg/2000px-Tux.svg.png" id="154" name="Shape 1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68369" y="4094785"/>
            <a:ext cx="417971" cy="49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9">
            <a:alphaModFix/>
          </a:blip>
          <a:srcRect b="66170" l="52502" r="33693" t="15514"/>
          <a:stretch/>
        </p:blipFill>
        <p:spPr>
          <a:xfrm rot="-5400000">
            <a:off x="5909730" y="3735318"/>
            <a:ext cx="1338015" cy="119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0">
            <a:alphaModFix/>
          </a:blip>
          <a:srcRect b="0" l="0" r="18345" t="0"/>
          <a:stretch/>
        </p:blipFill>
        <p:spPr>
          <a:xfrm>
            <a:off x="8035794" y="1493087"/>
            <a:ext cx="1352293" cy="105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>
            <p:ph idx="1" type="body"/>
          </p:nvPr>
        </p:nvPicPr>
        <p:blipFill rotWithShape="1">
          <a:blip r:embed="rId11">
            <a:alphaModFix/>
          </a:blip>
          <a:srcRect b="0" l="6407" r="13807" t="0"/>
          <a:stretch/>
        </p:blipFill>
        <p:spPr>
          <a:xfrm rot="-5400000">
            <a:off x="4886139" y="1350110"/>
            <a:ext cx="1782618" cy="149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12">
            <a:alphaModFix/>
          </a:blip>
          <a:srcRect b="13533" l="4860" r="16448" t="7610"/>
          <a:stretch/>
        </p:blipFill>
        <p:spPr>
          <a:xfrm rot="-5400000">
            <a:off x="3451125" y="1499615"/>
            <a:ext cx="1782618" cy="11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7947561" y="908203"/>
            <a:ext cx="15287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Bedien-methode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29148" y="333119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29148" y="3331198"/>
            <a:ext cx="15287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Roboter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85314" y="3665794"/>
            <a:ext cx="1416430" cy="1338016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bbips.pl/upload/produkty/produkty/ur10.jpg" id="163" name="Shape 163"/>
          <p:cNvPicPr preferRelativeResize="0"/>
          <p:nvPr/>
        </p:nvPicPr>
        <p:blipFill rotWithShape="1">
          <a:blip r:embed="rId13">
            <a:alphaModFix/>
          </a:blip>
          <a:srcRect b="14362" l="10315" r="6817" t="15034"/>
          <a:stretch/>
        </p:blipFill>
        <p:spPr>
          <a:xfrm>
            <a:off x="791479" y="3714548"/>
            <a:ext cx="1016882" cy="9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4968" y="3951697"/>
            <a:ext cx="726822" cy="105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17488" y="5136585"/>
            <a:ext cx="9466262" cy="584775"/>
          </a:xfrm>
          <a:prstGeom prst="rect">
            <a:avLst/>
          </a:prstGeom>
          <a:noFill/>
          <a:ln cap="flat" cmpd="sng" w="21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halbautomatisierte Nietsystem enthält viele wichtige Komponenten – hier liegt der Fokus auf dem Roboter, der Steuerung und der Sensorik.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MRK als Ansatz für einen Nietprozess in der Montage einer Druckkarlotte mit der Sektionstonne</a:t>
            </a:r>
            <a:endParaRPr>
              <a:highlight>
                <a:srgbClr val="FF9900"/>
              </a:highlight>
            </a:endParaRPr>
          </a:p>
        </p:txBody>
      </p:sp>
      <p:cxnSp>
        <p:nvCxnSpPr>
          <p:cNvPr id="172" name="Shape 172"/>
          <p:cNvCxnSpPr>
            <a:stCxn id="173" idx="3"/>
          </p:cNvCxnSpPr>
          <p:nvPr/>
        </p:nvCxnSpPr>
        <p:spPr>
          <a:xfrm>
            <a:off x="2310348" y="1931022"/>
            <a:ext cx="1036200" cy="2406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>
            <a:stCxn id="175" idx="0"/>
          </p:cNvCxnSpPr>
          <p:nvPr/>
        </p:nvCxnSpPr>
        <p:spPr>
          <a:xfrm flipH="1" rot="10800000">
            <a:off x="2921932" y="2666098"/>
            <a:ext cx="1031400" cy="6651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77" idx="0"/>
          </p:cNvCxnSpPr>
          <p:nvPr/>
        </p:nvCxnSpPr>
        <p:spPr>
          <a:xfrm flipH="1" rot="10800000">
            <a:off x="4750335" y="2539798"/>
            <a:ext cx="281400" cy="7914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9" idx="0"/>
          </p:cNvCxnSpPr>
          <p:nvPr/>
        </p:nvCxnSpPr>
        <p:spPr>
          <a:xfrm rot="10800000">
            <a:off x="6393039" y="2864998"/>
            <a:ext cx="185700" cy="4662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stCxn id="181" idx="1"/>
          </p:cNvCxnSpPr>
          <p:nvPr/>
        </p:nvCxnSpPr>
        <p:spPr>
          <a:xfrm flipH="1">
            <a:off x="6720860" y="1781798"/>
            <a:ext cx="1226700" cy="3900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stCxn id="183" idx="0"/>
          </p:cNvCxnSpPr>
          <p:nvPr/>
        </p:nvCxnSpPr>
        <p:spPr>
          <a:xfrm rot="10800000">
            <a:off x="6887942" y="2688298"/>
            <a:ext cx="1519200" cy="6429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1093530" y="2539740"/>
            <a:ext cx="2492168" cy="791458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/>
          <p:nvPr/>
        </p:nvSpPr>
        <p:spPr>
          <a:xfrm>
            <a:off x="7947560" y="91184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084513" y="840411"/>
            <a:ext cx="3920607" cy="22717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084513" y="852411"/>
            <a:ext cx="392060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Teilautomatisiertes Nietsystem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781585" y="1061072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81584" y="1061073"/>
            <a:ext cx="15287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157551" y="3331198"/>
            <a:ext cx="1528763" cy="173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157549" y="3331198"/>
            <a:ext cx="15193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Steuerung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985954" y="3331198"/>
            <a:ext cx="1528763" cy="173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002331" y="3331198"/>
            <a:ext cx="1512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Sensorik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814357" y="333119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814358" y="3331198"/>
            <a:ext cx="15287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Werkzeug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642760" y="3331198"/>
            <a:ext cx="1528763" cy="17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7642760" y="3331198"/>
            <a:ext cx="152876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Konfiguration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141" y="3772251"/>
            <a:ext cx="1440000" cy="108728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15900" y="5757863"/>
            <a:ext cx="9467850" cy="198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Abbildungen: Universal Robots, Bosch, ROS, ZeMA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25340" l="0" r="0" t="0"/>
          <a:stretch/>
        </p:blipFill>
        <p:spPr>
          <a:xfrm>
            <a:off x="4168101" y="3980752"/>
            <a:ext cx="1164468" cy="102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5">
            <a:alphaModFix/>
          </a:blip>
          <a:srcRect b="24850" l="1876" r="19788" t="1740"/>
          <a:stretch/>
        </p:blipFill>
        <p:spPr>
          <a:xfrm>
            <a:off x="869167" y="1701821"/>
            <a:ext cx="1353600" cy="99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.directindustry.com/images_di/photo-m2/33746-6837345.jpg" id="196" name="Shape 1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6173" y="3866258"/>
            <a:ext cx="1309525" cy="761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ros.org/wp-content/uploads/2013/10/rosorg-logo1.png" id="197" name="Shape 1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6173" y="4627450"/>
            <a:ext cx="1309525" cy="376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3/35/Tux.svg/2000px-Tux.svg.png" id="198" name="Shape 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68369" y="4094785"/>
            <a:ext cx="417971" cy="49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9">
            <a:alphaModFix/>
          </a:blip>
          <a:srcRect b="66170" l="52502" r="33693" t="15514"/>
          <a:stretch/>
        </p:blipFill>
        <p:spPr>
          <a:xfrm rot="-5400000">
            <a:off x="5909730" y="3735318"/>
            <a:ext cx="1338015" cy="119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10">
            <a:alphaModFix/>
          </a:blip>
          <a:srcRect b="0" l="0" r="18345" t="0"/>
          <a:stretch/>
        </p:blipFill>
        <p:spPr>
          <a:xfrm>
            <a:off x="8035794" y="1493087"/>
            <a:ext cx="1352293" cy="105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>
            <p:ph idx="1" type="body"/>
          </p:nvPr>
        </p:nvPicPr>
        <p:blipFill rotWithShape="1">
          <a:blip r:embed="rId11">
            <a:alphaModFix/>
          </a:blip>
          <a:srcRect b="0" l="6407" r="13807" t="0"/>
          <a:stretch/>
        </p:blipFill>
        <p:spPr>
          <a:xfrm rot="-5400000">
            <a:off x="4886139" y="1350110"/>
            <a:ext cx="1782618" cy="149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12">
            <a:alphaModFix/>
          </a:blip>
          <a:srcRect b="13533" l="4860" r="16448" t="7610"/>
          <a:stretch/>
        </p:blipFill>
        <p:spPr>
          <a:xfrm rot="-5400000">
            <a:off x="3451125" y="1499615"/>
            <a:ext cx="1782618" cy="11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7947561" y="908203"/>
            <a:ext cx="15287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Bedien-methode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29148" y="3331198"/>
            <a:ext cx="1528763" cy="173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29147" y="3331198"/>
            <a:ext cx="15287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Roboter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85314" y="3665794"/>
            <a:ext cx="1416430" cy="1338016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bbips.pl/upload/produkty/produkty/ur10.jpg" id="207" name="Shape 207"/>
          <p:cNvPicPr preferRelativeResize="0"/>
          <p:nvPr/>
        </p:nvPicPr>
        <p:blipFill rotWithShape="1">
          <a:blip r:embed="rId13">
            <a:alphaModFix/>
          </a:blip>
          <a:srcRect b="14362" l="10315" r="6817" t="15034"/>
          <a:stretch/>
        </p:blipFill>
        <p:spPr>
          <a:xfrm>
            <a:off x="791479" y="3714548"/>
            <a:ext cx="1016882" cy="9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4968" y="3951697"/>
            <a:ext cx="726822" cy="105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17488" y="5136585"/>
            <a:ext cx="9466262" cy="584775"/>
          </a:xfrm>
          <a:prstGeom prst="rect">
            <a:avLst/>
          </a:prstGeom>
          <a:noFill/>
          <a:ln cap="flat" cmpd="sng" w="21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halbautomatisierte Nietsystem enthält viele wichtige Komponenten – hier liegt der Fokus auf dem Roboter, der Steuerung und der Sensorik.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title"/>
          </p:nvPr>
        </p:nvSpPr>
        <p:spPr>
          <a:xfrm>
            <a:off x="495300" y="271474"/>
            <a:ext cx="8915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873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167" u="none" cap="none" strike="noStrike">
                <a:solidFill>
                  <a:schemeClr val="dk2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Approach for a riveting process in the mounting of the pressure bulk head to the section barrel using Human-Robot-Collaboration</a:t>
            </a:r>
            <a:endParaRPr b="1" i="0" sz="2167" u="none" cap="none" strike="noStrike">
              <a:solidFill>
                <a:schemeClr val="dk2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95300" y="5741110"/>
            <a:ext cx="102567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5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Figures: Universal Robots, Bosch, ROS, ZeMA</a:t>
            </a:r>
            <a:endParaRPr/>
          </a:p>
        </p:txBody>
      </p:sp>
      <p:grpSp>
        <p:nvGrpSpPr>
          <p:cNvPr id="216" name="Shape 216"/>
          <p:cNvGrpSpPr/>
          <p:nvPr/>
        </p:nvGrpSpPr>
        <p:grpSpPr>
          <a:xfrm>
            <a:off x="1013499" y="1479976"/>
            <a:ext cx="7852425" cy="3447473"/>
            <a:chOff x="738000" y="772669"/>
            <a:chExt cx="7052654" cy="3182381"/>
          </a:xfrm>
        </p:grpSpPr>
        <p:cxnSp>
          <p:nvCxnSpPr>
            <p:cNvPr id="217" name="Shape 217"/>
            <p:cNvCxnSpPr>
              <a:stCxn id="218" idx="3"/>
            </p:cNvCxnSpPr>
            <p:nvPr/>
          </p:nvCxnSpPr>
          <p:spPr>
            <a:xfrm>
              <a:off x="2313334" y="1537104"/>
              <a:ext cx="823800" cy="1914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Shape 219"/>
            <p:cNvCxnSpPr>
              <a:stCxn id="220" idx="0"/>
            </p:cNvCxnSpPr>
            <p:nvPr/>
          </p:nvCxnSpPr>
          <p:spPr>
            <a:xfrm flipH="1" rot="10800000">
              <a:off x="2799567" y="2042850"/>
              <a:ext cx="820200" cy="5289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Shape 221"/>
            <p:cNvCxnSpPr>
              <a:stCxn id="222" idx="0"/>
            </p:cNvCxnSpPr>
            <p:nvPr/>
          </p:nvCxnSpPr>
          <p:spPr>
            <a:xfrm flipH="1" rot="10800000">
              <a:off x="4253335" y="1942650"/>
              <a:ext cx="223800" cy="6291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Shape 223"/>
            <p:cNvCxnSpPr>
              <a:stCxn id="224" idx="0"/>
            </p:cNvCxnSpPr>
            <p:nvPr/>
          </p:nvCxnSpPr>
          <p:spPr>
            <a:xfrm rot="10800000">
              <a:off x="5559502" y="2201250"/>
              <a:ext cx="147600" cy="3705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Shape 225"/>
            <p:cNvCxnSpPr>
              <a:stCxn id="226" idx="1"/>
            </p:cNvCxnSpPr>
            <p:nvPr/>
          </p:nvCxnSpPr>
          <p:spPr>
            <a:xfrm flipH="1">
              <a:off x="5592714" y="1534753"/>
              <a:ext cx="975300" cy="3099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5952732" y="2365350"/>
              <a:ext cx="1208100" cy="5112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Shape 228"/>
            <p:cNvCxnSpPr/>
            <p:nvPr/>
          </p:nvCxnSpPr>
          <p:spPr>
            <a:xfrm flipH="1" rot="10800000">
              <a:off x="1345761" y="2190354"/>
              <a:ext cx="1981500" cy="629400"/>
            </a:xfrm>
            <a:prstGeom prst="straightConnector1">
              <a:avLst/>
            </a:prstGeom>
            <a:noFill/>
            <a:ln cap="flat" cmpd="sng" w="107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Shape 226"/>
            <p:cNvSpPr/>
            <p:nvPr/>
          </p:nvSpPr>
          <p:spPr>
            <a:xfrm>
              <a:off x="6568014" y="843103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2860273" y="820278"/>
              <a:ext cx="3254400" cy="16329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2794426" y="772669"/>
              <a:ext cx="3386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733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Semi automated riveting system </a:t>
              </a:r>
              <a:endParaRPr b="1"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097734" y="845454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097732" y="845455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Safety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191767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191766" y="2571750"/>
              <a:ext cx="12081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45535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3573035" y="2571750"/>
              <a:ext cx="12879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Measurement concept</a:t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099302" y="2571750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5099302" y="2571750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Process tool</a:t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542054" y="2495550"/>
              <a:ext cx="1248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42054" y="2495550"/>
              <a:ext cx="1237500" cy="3006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8356" y="2846231"/>
              <a:ext cx="1144947" cy="864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Shape 238"/>
            <p:cNvPicPr preferRelativeResize="0"/>
            <p:nvPr/>
          </p:nvPicPr>
          <p:blipFill rotWithShape="1">
            <a:blip r:embed="rId4">
              <a:alphaModFix/>
            </a:blip>
            <a:srcRect b="24849" l="1872" r="19794" t="1739"/>
            <a:stretch/>
          </p:blipFill>
          <p:spPr>
            <a:xfrm>
              <a:off x="1167370" y="1343904"/>
              <a:ext cx="1076251" cy="7872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mg.directindustry.com/images_di/photo-m2/33746-6837345.jpg" id="239" name="Shape 2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84" y="2997176"/>
              <a:ext cx="1041206" cy="605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ros.org/wp-content/uploads/2013/10/rosorg-logo1.png" id="240" name="Shape 2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84" y="3602399"/>
              <a:ext cx="1041206" cy="29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3/35/Tux.svg/2000px-Tux.svg.png" id="241" name="Shape 2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95471" y="3178878"/>
              <a:ext cx="332330" cy="391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Shape 242"/>
            <p:cNvPicPr preferRelativeResize="0"/>
            <p:nvPr/>
          </p:nvPicPr>
          <p:blipFill rotWithShape="1">
            <a:blip r:embed="rId8">
              <a:alphaModFix/>
            </a:blip>
            <a:srcRect b="0" l="0" r="18347" t="0"/>
            <a:stretch/>
          </p:blipFill>
          <p:spPr>
            <a:xfrm>
              <a:off x="6638169" y="1305246"/>
              <a:ext cx="1075212" cy="839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Shape 243"/>
            <p:cNvPicPr preferRelativeResize="0"/>
            <p:nvPr/>
          </p:nvPicPr>
          <p:blipFill rotWithShape="1">
            <a:blip r:embed="rId9">
              <a:alphaModFix/>
            </a:blip>
            <a:srcRect b="0" l="6406" r="13810" t="0"/>
            <a:stretch/>
          </p:blipFill>
          <p:spPr>
            <a:xfrm rot="-5400000">
              <a:off x="4369842" y="1214058"/>
              <a:ext cx="1312456" cy="1098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 rotWithShape="1">
            <a:blip r:embed="rId10">
              <a:alphaModFix/>
            </a:blip>
            <a:srcRect b="13532" l="4863" r="16446" t="7609"/>
            <a:stretch/>
          </p:blipFill>
          <p:spPr>
            <a:xfrm rot="-5400000">
              <a:off x="3237657" y="1324133"/>
              <a:ext cx="1312458" cy="87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Shape 245"/>
            <p:cNvSpPr txBox="1"/>
            <p:nvPr/>
          </p:nvSpPr>
          <p:spPr>
            <a:xfrm>
              <a:off x="6568016" y="840204"/>
              <a:ext cx="12156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Operating method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738000" y="2495551"/>
              <a:ext cx="1215600" cy="1383300"/>
            </a:xfrm>
            <a:prstGeom prst="rect">
              <a:avLst/>
            </a:prstGeom>
            <a:solidFill>
              <a:srgbClr val="4D99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738000" y="2495550"/>
              <a:ext cx="12156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1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Robot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782657" y="2761588"/>
              <a:ext cx="1126200" cy="1063800"/>
            </a:xfrm>
            <a:prstGeom prst="rect">
              <a:avLst/>
            </a:prstGeom>
            <a:solidFill>
              <a:srgbClr val="FFFFFF"/>
            </a:solidFill>
            <a:ln cap="flat" cmpd="sng" w="107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www.bbips.pl/upload/produkty/produkty/ur10.jpg" id="249" name="Shape 249"/>
            <p:cNvPicPr preferRelativeResize="0"/>
            <p:nvPr/>
          </p:nvPicPr>
          <p:blipFill rotWithShape="1">
            <a:blip r:embed="rId11">
              <a:alphaModFix/>
            </a:blip>
            <a:srcRect b="14367" l="10316" r="6819" t="15031"/>
            <a:stretch/>
          </p:blipFill>
          <p:spPr>
            <a:xfrm>
              <a:off x="1105600" y="2800353"/>
              <a:ext cx="808526" cy="780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90333" y="2988910"/>
              <a:ext cx="577898" cy="8393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Shape 251"/>
          <p:cNvSpPr txBox="1"/>
          <p:nvPr/>
        </p:nvSpPr>
        <p:spPr>
          <a:xfrm>
            <a:off x="515938" y="4976940"/>
            <a:ext cx="8894700" cy="633300"/>
          </a:xfrm>
          <a:prstGeom prst="rect">
            <a:avLst/>
          </a:prstGeom>
          <a:noFill/>
          <a:ln cap="flat" cmpd="sng" w="21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7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semi-automated riveting system has many important components, we will focus on the controller, measurement concept, process tool and the operating method.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13">
            <a:alphaModFix/>
          </a:blip>
          <a:srcRect b="4069" l="14399" r="16372" t="2594"/>
          <a:stretch/>
        </p:blipFill>
        <p:spPr>
          <a:xfrm>
            <a:off x="5841164" y="3852069"/>
            <a:ext cx="1127432" cy="101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14">
            <a:alphaModFix/>
          </a:blip>
          <a:srcRect b="28248" l="22669" r="38855" t="23489"/>
          <a:stretch/>
        </p:blipFill>
        <p:spPr>
          <a:xfrm>
            <a:off x="4292600" y="3956661"/>
            <a:ext cx="1086820" cy="91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ZeMA-Versu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D3E9"/>
      </a:accent1>
      <a:accent2>
        <a:srgbClr val="006DB6"/>
      </a:accent2>
      <a:accent3>
        <a:srgbClr val="4D99CC"/>
      </a:accent3>
      <a:accent4>
        <a:srgbClr val="80B6DA"/>
      </a:accent4>
      <a:accent5>
        <a:srgbClr val="FF9900"/>
      </a:accent5>
      <a:accent6>
        <a:srgbClr val="DC0000"/>
      </a:accent6>
      <a:hlink>
        <a:srgbClr val="80B6DA"/>
      </a:hlink>
      <a:folHlink>
        <a:srgbClr val="4D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