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2" r:id="rId7"/>
    <p:sldId id="264"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D97A73F-F369-46A2-800A-1DC4573D8960}" type="datetimeFigureOut">
              <a:rPr lang="en-US" smtClean="0"/>
              <a:pPr/>
              <a:t>3/12/2019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84C03-ABDB-4BCD-93F3-C2D0F3025E2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84C03-ABDB-4BCD-93F3-C2D0F3025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A784C03-ABDB-4BCD-93F3-C2D0F3025E2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97A73F-F369-46A2-800A-1DC4573D8960}"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A784C03-ABDB-4BCD-93F3-C2D0F3025E2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D97A73F-F369-46A2-800A-1DC4573D8960}" type="datetimeFigureOut">
              <a:rPr lang="en-US" smtClean="0"/>
              <a:pPr/>
              <a:t>3/12/2019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84C03-ABDB-4BCD-93F3-C2D0F3025E2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D97A73F-F369-46A2-800A-1DC4573D8960}"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84C03-ABDB-4BCD-93F3-C2D0F3025E2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D97A73F-F369-46A2-800A-1DC4573D8960}" type="datetimeFigureOut">
              <a:rPr lang="en-US" smtClean="0"/>
              <a:pPr/>
              <a:t>3/12/2019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A784C03-ABDB-4BCD-93F3-C2D0F3025E2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97A73F-F369-46A2-800A-1DC4573D8960}"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A784C03-ABDB-4BCD-93F3-C2D0F3025E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D97A73F-F369-46A2-800A-1DC4573D8960}"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A784C03-ABDB-4BCD-93F3-C2D0F3025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A784C03-ABDB-4BCD-93F3-C2D0F3025E2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D97A73F-F369-46A2-800A-1DC4573D8960}" type="datetimeFigureOut">
              <a:rPr lang="en-US" smtClean="0"/>
              <a:pPr/>
              <a:t>3/12/2019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A784C03-ABDB-4BCD-93F3-C2D0F3025E2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D97A73F-F369-46A2-800A-1DC4573D8960}" type="datetimeFigureOut">
              <a:rPr lang="en-US" smtClean="0"/>
              <a:pPr/>
              <a:t>3/12/2019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D97A73F-F369-46A2-800A-1DC4573D8960}" type="datetimeFigureOut">
              <a:rPr lang="en-US" smtClean="0"/>
              <a:pPr/>
              <a:t>3/12/2019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A784C03-ABDB-4BCD-93F3-C2D0F3025E2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fgov.org/Geographic-Locations-and-Boundaries/SF-Find-Neighborhoods/pty2-tcw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Predicting Investor to open new restaurants Presentation</a:t>
            </a:r>
            <a:endParaRPr lang="en-US" dirty="0"/>
          </a:p>
        </p:txBody>
      </p:sp>
      <p:pic>
        <p:nvPicPr>
          <p:cNvPr id="6" name="Picture Placeholder 5" descr="Untitled.png"/>
          <p:cNvPicPr>
            <a:picLocks noGrp="1" noChangeAspect="1"/>
          </p:cNvPicPr>
          <p:nvPr>
            <p:ph type="pic" idx="1"/>
          </p:nvPr>
        </p:nvPicPr>
        <p:blipFill>
          <a:blip r:embed="rId2"/>
          <a:srcRect l="11176" r="11176"/>
          <a:stretch>
            <a:fillRect/>
          </a:stretch>
        </p:blipFill>
        <p:spPr/>
      </p:pic>
      <p:sp>
        <p:nvSpPr>
          <p:cNvPr id="5" name="Text Placeholder 4"/>
          <p:cNvSpPr>
            <a:spLocks noGrp="1"/>
          </p:cNvSpPr>
          <p:nvPr>
            <p:ph type="body" sz="half" idx="2"/>
          </p:nvPr>
        </p:nvSpPr>
        <p:spPr/>
        <p:txBody>
          <a:bodyPr/>
          <a:lstStyle/>
          <a:p>
            <a:r>
              <a:rPr lang="en-US" dirty="0" smtClean="0"/>
              <a:t>Predicting Investor to open new restaurants Presentation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
            </a:r>
            <a:br>
              <a:rPr lang="en-US" dirty="0" smtClean="0"/>
            </a:br>
            <a:r>
              <a:rPr lang="en-US" dirty="0" smtClean="0"/>
              <a:t> </a:t>
            </a:r>
            <a:r>
              <a:rPr lang="en-US" dirty="0" smtClean="0"/>
              <a:t>        </a:t>
            </a:r>
            <a:r>
              <a:rPr lang="en-US" dirty="0" smtClean="0"/>
              <a:t>Predicting </a:t>
            </a:r>
            <a:r>
              <a:rPr lang="en-US" dirty="0" smtClean="0"/>
              <a:t>location for investor to open a new restaurant</a:t>
            </a:r>
            <a:endParaRPr lang="en-US" dirty="0"/>
          </a:p>
        </p:txBody>
      </p:sp>
      <p:sp>
        <p:nvSpPr>
          <p:cNvPr id="3" name="Content Placeholder 2"/>
          <p:cNvSpPr>
            <a:spLocks noGrp="1"/>
          </p:cNvSpPr>
          <p:nvPr>
            <p:ph sz="quarter" idx="1"/>
          </p:nvPr>
        </p:nvSpPr>
        <p:spPr/>
        <p:txBody>
          <a:bodyPr>
            <a:normAutofit/>
          </a:bodyPr>
          <a:lstStyle/>
          <a:p>
            <a:r>
              <a:rPr lang="en-US" dirty="0" smtClean="0"/>
              <a:t>Any investor do investment for Profit and without any problem like in theft  or any other issues and search for best location like nearby public transport and considering crowded place where other shops and ma there they prefer location for profit.</a:t>
            </a:r>
          </a:p>
          <a:p>
            <a:r>
              <a:rPr lang="en-US" dirty="0" smtClean="0"/>
              <a:t>Investor open restaurant for long term considering providing services and in return gets profit based on investment.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collection and cleaning</a:t>
            </a:r>
            <a:endParaRPr lang="en-US" dirty="0"/>
          </a:p>
        </p:txBody>
      </p:sp>
      <p:sp>
        <p:nvSpPr>
          <p:cNvPr id="3" name="Content Placeholder 2"/>
          <p:cNvSpPr>
            <a:spLocks noGrp="1"/>
          </p:cNvSpPr>
          <p:nvPr>
            <p:ph sz="quarter" idx="1"/>
          </p:nvPr>
        </p:nvSpPr>
        <p:spPr/>
        <p:txBody>
          <a:bodyPr>
            <a:normAutofit/>
          </a:bodyPr>
          <a:lstStyle/>
          <a:p>
            <a:r>
              <a:rPr lang="en-US" dirty="0" smtClean="0"/>
              <a:t>Collected </a:t>
            </a:r>
            <a:r>
              <a:rPr lang="en-US" dirty="0" err="1" smtClean="0"/>
              <a:t>ata</a:t>
            </a:r>
            <a:r>
              <a:rPr lang="en-US" dirty="0" smtClean="0"/>
              <a:t> for location San </a:t>
            </a:r>
            <a:r>
              <a:rPr lang="en-US" dirty="0" err="1" smtClean="0"/>
              <a:t>Franciso,California</a:t>
            </a:r>
            <a:r>
              <a:rPr lang="en-US" dirty="0" smtClean="0"/>
              <a:t> from </a:t>
            </a:r>
            <a:r>
              <a:rPr lang="en-US" dirty="0" err="1" smtClean="0"/>
              <a:t>Kaggle</a:t>
            </a:r>
            <a:r>
              <a:rPr lang="en-US" dirty="0" smtClean="0"/>
              <a:t> two CSV datasets</a:t>
            </a:r>
          </a:p>
          <a:p>
            <a:r>
              <a:rPr lang="en-US" dirty="0" smtClean="0">
                <a:hlinkClick r:id="rId2"/>
              </a:rPr>
              <a:t>https://data.sfgov.org/Geographic-Locations-and-Boundaries/SF-Find-Neighborhoods/pty2-tcw4</a:t>
            </a:r>
            <a:endParaRPr lang="en-US" dirty="0" smtClean="0"/>
          </a:p>
          <a:p>
            <a:r>
              <a:rPr lang="en-US" dirty="0" err="1" smtClean="0"/>
              <a:t>GeoJSON</a:t>
            </a:r>
            <a:r>
              <a:rPr lang="en-US" dirty="0" smtClean="0"/>
              <a:t> data for location preferences</a:t>
            </a:r>
          </a:p>
          <a:p>
            <a:r>
              <a:rPr lang="en-US" dirty="0" smtClean="0"/>
              <a:t>Pre-processed data and then </a:t>
            </a:r>
            <a:r>
              <a:rPr lang="en-US" dirty="0" err="1" smtClean="0"/>
              <a:t>normaliza</a:t>
            </a:r>
            <a:r>
              <a:rPr lang="en-US" dirty="0" smtClean="0"/>
              <a:t> data to fit for purpose</a:t>
            </a:r>
          </a:p>
          <a:p>
            <a:r>
              <a:rPr lang="en-US" dirty="0" smtClean="0"/>
              <a:t>Duplicate ,highly similar or highly correlated features were dropped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Clean and Filtered Data after preprocessing</a:t>
            </a:r>
            <a:endParaRPr lang="en-US" dirty="0"/>
          </a:p>
        </p:txBody>
      </p:sp>
      <p:pic>
        <p:nvPicPr>
          <p:cNvPr id="5" name="Picture 4"/>
          <p:cNvPicPr/>
          <p:nvPr/>
        </p:nvPicPr>
        <p:blipFill>
          <a:blip r:embed="rId2"/>
          <a:srcRect/>
          <a:stretch>
            <a:fillRect/>
          </a:stretch>
        </p:blipFill>
        <p:spPr bwMode="auto">
          <a:xfrm>
            <a:off x="228600" y="1447800"/>
            <a:ext cx="4391025" cy="45339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657725" y="1676400"/>
            <a:ext cx="4638675"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Bar charts for relation between different rows to find the crime</a:t>
            </a:r>
            <a:endParaRPr lang="en-US" dirty="0"/>
          </a:p>
        </p:txBody>
      </p:sp>
      <p:sp>
        <p:nvSpPr>
          <p:cNvPr id="1026" name="AutoShape 2" descr="data:image/png;base64,iVBORw0KGgoAAAANSUhEUgAAA8YAAAMnCAYAAAD8iUvmAAAABHNCSVQICAgIfAhkiAAAAAlwSFlzAAALEgAACxIB0t1+/AAAADl0RVh0U29mdHdhcmUAbWF0cGxvdGxpYiB2ZXJzaW9uIDMuMC4yLCBodHRwOi8vbWF0cGxvdGxpYi5vcmcvOIA7rQAAIABJREFUeJzs3XmYZVV5N+zfYwOCMsqk0kgTgwrK28jQEuMEKKLyakwkghNRFDVqeL8YDcQB4vBJjBo1MeYVQcEh4AhERUSQDwfUbgQcwEQgKC2KBJBAnBjW90ftxrKp6j7dXXWqu9d9X9e5au+11171HKqrOL+z9lm7WmsBAACAXt1jrgsAAACAuSQYAwAA0DXBGAAAgK4JxgAAAHRNMAYAAKBrgjEAAABdE4wBAADommAMAABA1wRjAAAAurbBXBcwl7bZZpu2YMGCuS4DAACAGXbRRRf9V2tt21H6dh2MFyxYkCVLlsx1GQAAAMywqvrhqH1dSg0AAEDXBGMAAAC6JhgDAADQta4/YwwAAKyfbrvttixdujS/+tWv5roUZtnGG2+c+fPnZ8MNN1ztMQRjAABgvbN06dJsttlmWbBgQapqrsthlrTWcsMNN2Tp0qXZeeedV3scl1IDAADrnV/96lfZeuutheL1XFVl6623XuMrAwRjAABgvSQU92Emfs6CMQAAAF3zGWMAAGC9t+Doz87oeFcf/5SV9tl0001z6623rvLYS5YsySmnnJJ3v/vddzu2YMGCLFmyJNtss80qj3v66afnQQ96UHbbbbcpj59yyil561vfmtZaWmt5wQtekL/6q79a7fHWJWaMAQAA1iJ77733lKF4TZ1++um57LLLpjx21lln5Z3vfGe+8IUv5Hvf+16+9a1vZYsttljt8WbKHXfcMavjLyMYAwAAzKLzzz8/j3vc4/KMZzwjD3nIQ/LsZz87rbUkyeLFi/PIRz4yCxcuzKJFi3LLLbfk/PPPz8EHH5wkueGGG3LggQfm4Q9/eF784hffdV6SfPjDH86iRYuyxx575MUvfvFdIXLTTTfNa17zmixcuDD77rtvrrvuunzta1/LmWeemVe96lXZY489cuWVV/5OjW95y1vytre9Lfe///2TTNwC6UUvelGS5IQTTsg+++yThQsX5k/+5E/yi1/8Ysrxrrzyyhx00EHZa6+98uhHPzrf//73kyRXXnll9t133+yzzz55/etfn0033TTJxIrSr3rVq/Kwhz0su+++e0477bS7/nvtt99+edaznpXdd989r3vd6/Kud73rrlpf85rXzPgbB4IxAADALLv44ovzzne+M5dddlmuuuqqfPWrX81vfvObPPOZz8y73vWuXHrppfniF7+YTTbZ5HfO+9u//ds86lGPysUXX5ynPvWp+dGPfpQkufzyy3Paaaflq1/9ai655JLMmzcvH/nIR5Ik//M//5N99903l156aR7zmMfkhBNOyCMf+cg89alPzd///d/nkksuyQMf+MDf+T7f/e53s9dee01Z+x//8R9n8eLFufTSS7PrrrvmxBNPnHK8I488Mv/4j/+Yiy66KG9729vy53/+50mSo446KkcddVQWL158V/BOkk996lO55JJL7nrur3rVq/KTn/wkSfLNb34zb37zm3PZZZfliCOOyMknn5wkufPOO3Pqqafm2c9+9gz8VH7LZ4wBAABm2aJFizJ//vwkyR577JGrr746W2yxRe53v/tln332SZJsvvnmdzvvggsuyKc+9akkyVOe8pRstdVWSZJzzz03F1100V3n/vKXv8x2222XJNloo43umnHea6+9cs4556xR7d/97nfz2te+Nj//+c9z66235olPfOLd+tx666352te+lkMOOeSutl//+tdJkgsvvDCnn356kuRZz3rWXZ9b/spXvpLDDjss8+bNy/bbb5/HPvaxWbx4cTbffPMsWrTorvsSL1iwIFtvvXUuvvjiXHfddXn4wx+erbfeeo2e0/IEYwAAgFl2z3ve867tefPm5fbbb09rbaRbDU3Vp7WWww8/PG95y1vudmzDDTe865xl32tlHvrQh+aiiy7K/vvvf7djf/Znf5bTTz89CxcuzAc/+MGcf/75d+tz5513Zsstt8wll1yy0u81+TlM5973vvfv7L/whS/MBz/4wfz0pz/NC17wgpG/x6hcSg0AADAHHvKQh+Taa6/N4sWLkyS33HLL3ULsYx7zmLsukT7rrLNy0003JUkOOOCAfOITn8jPfvazJMmNN96YH/7whyv8fptttlluueWWKY8dc8wxefWrX52f/vSnSSZme5d9jveWW27J/e53v9x222131bL8eJtvvnl23nnnfPzjH08yEXovvfTSJMm+++6bT37yk0mSU0899Xee22mnnZY77rgj119/fS644IIsWrRoyvqe/vSn5/Of/3wWL1485Yz1mjJjDAAArPdGub3SuG200UY57bTT8opXvCK//OUvs8kmm+SLX/zi7/Q59thjc9hhh2XPPffMYx/72DzgAQ9Ikuy2225505velAMPPDB33nlnNtxww7znPe/JTjvtNO33O/TQQ/OiF70o7373u/OJT3zidz5n/OQnPznXXXddHv/4x981k71sZvaNb3xjHvGIR2SnnXbK7rvvflcYXn68j3zkI3npS1+aN73pTbntttty6KGHZuHChXnnO9+Z5zznOXn729+epzzlKXetdv30pz89F154YRYuXJiqylvf+tbc9773vWvRruX/W+23337ZcsstM2/evDX7Dz+FWtH09fpu7733bkuWLJnrMgAAgBl2+eWXZ9ddd53rMkjyi1/8IptsskmqKqeeemr+9V//NWecccYqjXHnnXdmzz33zMc//vHssssudzs+1c+7qi5qre09yvhmjAEAAJg1F110UV7+8pentZYtt9wyJ5100iqdf9lll+Xggw/O05/+9ClD8UwQjAEAAJg1j370o+/6vPHq2G233XLVVVfNYEV3Z/EtAABgvdTzx0Z7MhM/Z8EYAABY72y88ca54YYbhOP1XGstN9xwQzbeeOM1Gsel1AAAwHpn/vz5Wbp0aa6//vq5LoVZtvHGG2f+/PlrNIZgDAAArHc23HDD7LzzznNdBusIl1IDAADQNTPGkyw4+rMr7bM23hgcAACA1WfG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LWxBeOqurqqvlNVl1TVkqHtPlV1TlX9YPi61dBeVfXuqrqiqr5dVXtOGufwof8PqurwSe17DeNfMZxb43puAAAArLvGPWO8X2ttj9ba3sP+0UnOba3tkuTcYT9JnpRkl+FxZJL3JhNBOsmxSR6RZFGSY5eF6aHPkZPOO2j2nw4AAADrurm+lPppSU4etk9O8keT2k9pE76eZMuqul+SJyY5p7V2Y2vtpiTnJDloOLZ5a+3C1lpLcsqksQAAAGBa4wzGLckXquqiqjpyaNu+tfaTJBm+bje075DkmknnLh3aVtS+dIr2u6mqI6tqSVUtuf7669fwKQEAALCu22CM3+sPW2vXVtV2Sc6pqu+voO9Unw9uq9F+98bW3pfkfUmy9957T9kHAACAfoxtxri1du3w9WdJPp2JzwhfN1wGneHrz4buS5PsOOn0+UmuXUn7/CnaAQAAYIXGEoyr6t5Vtdmy7SQHJvlukjOTLFtZ+vAkZwzbZyZ53rA69b5Jbh4utT47yYFVtdWw6NaBSc4ejt1SVfsOq1E/b9JYAAAAMK1xXUq9fZJPD3dQ2iDJR1trn6+qxUk+VlVHJPlRkkOG/p9L8uQkVyT5RZLnJ0lr7caqemOSxUO/N7TWbhy2X5rkg0k2SXLW8AAAAIAVGkswbq1dlWThFO03JDlgivaW5GXTjHVSkpOmaF+S5GFrXCwAAABdmevbNQEAAMCcEo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iYYAwAA0DXBGAAAgK4JxgAAAHRNMAYAAKBrgjEAAABdE4wBAADommAMAABA1wRjAAAAujbWYFxV86rq4qr6zLC/c1V9o6p+UFWnVdVGQ/s9h/0rhuMLJo1xzND+71X1xEntBw1tV1TV0eN8XgAAAKy7xj1jfFSSyyft/12Sf2it7ZLkpiRHDO1HJLmptfb7Sf5h6Jeq2i3JoUkemuSgJP88hO15Sd6T5ElJdkty2NAXAAAAVmhswbiq5id5SpL3D/uVZP8knxi6nJzkj4btpw37GY4fMPR/WpJTW2u/bq39Z5IrkiwaHle01q5qrf0myalDXwAAAFihcc4YvzPJq5PcOexvneTnrbXbh/2lSXYYtndIck2SDMdvHvrf1b7cOdO1301VHVlVS6pqyfXXX7+mzwkAAIB13FiCcVUdnORnrbWLJjdP0bWt5Niqtt+9sbX3tdb2bq3tve22266gagAAAHqwwZi+zx8meWpVPTnJxkk2z8QM8pZVtcEwKzw/ybVD/6VJdkyytKo2SLJFkhsntS8z+Zzp2gEAAGBaY5kxbq0d01qb31pbkInFs85rrT07yZeSPGPodniSM4btM4f9DMfPa621of3QYdXqnZPskuSbSRYn2WVY5Xqj4XucOYanBgAAwDpuXDPG0/nrJKdW1ZuSXJzkxKH9xCQfqqorMjFTfGiStNa+V1UfS3JZktuTvKy1dkeSVNXLk5ydZF6Sk1pr3xvrMwEAAGCdNPZg3Fo7P8n5w/ZVmVhRevk+v0pyyDTnvznJm6do/1ySz81gqQAAAHRg3PcxBgAAgLWK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tZGCcVVtW1WbDtvzqur5VfW8qhKsAQAAWKeNGmw/k2SXYfvNSf4qyV8meftsFAUAAADjssGI/R6U5JJh+zlJHpnk1iTfS/L/zEJdAAAAMBajBuM7kmxUVQ9KcnNr7UfDZdSbzl5pAAAAMPtGDcafT/KxJFsnOXVo2y3Jj2ejKAAAABiXUYPxEUkOT3JbklOGtm2SHDcLNQEAAMDYjBqMX9Fae9vkhtba+VX1l7NQEwAAAIzNqKtSv36a9tfOVCEAAAAwF1Y4Y1xV+w+b86pqvyQ16fDvJblltgoDAACAcVjZpdQnDl83TnLSpPaW5KdJXjEbRQEAAMC4rDAYt9Z2TpKqOqW19rzxlAQAAADjM9LiW5ND8XD/4snH7pzpogAAAGBcRlp8q6r2rKoLq+p/MnHLptuS3D58BQAAgHXWqLdrOjnJvyV5QZJfzF45AAAAMF6jBuOdkrymtdZmsxgAAAAYt1HvY/zpJAfOZiEAAAAwF0adMd44yaer6iuZuE3TXaxWDQAAwLps1GB82fAAAACA9cqot2v629kuBAAAAObCqJ8xTlU9oapOrKp/G/b3rqr9Z680AAAAmH2j3sf4FUnem+QHSR4zNP8yyZtmqS4AAAAYi1FnjP9Pkse31o5PcufQ9v0kD56VqgAAAGBMRg3GmyW5Zthedi/jDZP8ZsYrAgAAgDEaNRhfkOTo5dr+IsmXZrYcAAAAGK9Rb9f0iiT/VlUvSrJZVf17kv9O8r9nrTIAAAAYg1Fv1/STqtonyaIkD8jEZdXfbK3dueIzAQAAYO026oxxWmstyTeGBwAAAKwXpg3GVXVNfrvQ1rRaaw+Y0YoAAABgjFY0Y/ycSdv7JDk8ybuT/DDJTklenuSU2SsNAAAAZt+0wbi19v8t266q9yR5Ymvtx5Pazkry+SRvn9UKAQAAYBaNerum+ye5dbm2W5PsMLPlAAAAwHiNGozPTHJmVT2hqnatqgOTfHpoBwAAgHXWqMH4JUkuTPIvSb41fP3G0A4AAADrrFHvY/yrJEcPDwAAAFhvrOh2TY9prV0wbO8/Xb/W2nmzURgAAACMw4pmjP85ycOG7ROn6dOS/N6MVgQAAABjtKLbNT1s0vbO4ykHAAAAxmukxbeqao+q2nG5th2rauHslAUAAADjMeqq1B9OsuFybRsl+dDMlgMAAADjNWowfkBr7arJDa21K5MsmPGKAAAAYIxGDcZLq2rPyQ3D/rUzXxIAAACMz0j3MU7yD0nOqKq3JrkyyQOT/FWSN89WYQAAADAOIwXj1toJVfXzJEck2THJNUle2Vr7xGwWBwAAALNt1BnjtNY+nuTjs1gLAAAAjN3IwbiqDkyyR5JNJ7e31l4/00UBAADAuIwUjKvqn5L8aZIvJfnFpENtNooCAACAcRl1xviwJHu01q6ZzWIAAABg3Ea9XdMNSX4+m4UAAADAXBg1GL89yUeq6g+q6vcmP0Y5uao2rqpvVtWlVfW9qvrboX3nqvpGVf2gqk6rqo2G9nsO+1cMxxdMGuuYof3fq+qJk9oPGtquqKqjR/0PAAAAQN9GDcbvTXJwkq8muWLS4wcjnv/rJPu31hZmYgGvg6pq3yR/l+QfWmu7JLkpE7eDyvD1ptba72fiHsp/lyRVtVuSQ5M8NMlBSf65quZV1bwk70nypCS7JTls6AsAAAArNFIwbq3dY5rHvBHPb621W4fdDYdHS7J/kmX3Qj45yR8N208b9jMcP6Cqamg/tbX269baf2YinC8aHle01q5qrf0myalDXwAAAFihUWeM19gws3tJkp8lOSfJlUl+3lq7feiyNMkOw/YOSa5JkuH4zUm2nty+3DnTtU9Vx5FVtaSqllx//fUz8dQAAABYh027KnVVfb61dtCw/eVMc2um1tpjRvlGrbU7kuxRVVsm+XSSXafqtuzbT3NsuvapAv509b4vyfuSZO+993a7KQAAgM6t6HZNp0zafv9MfcPW2s+r6vwk+ybZsqo2GGaF5ye5dui2NMmOSZZW1QZJtkhy46T2ZSafM107AAAATGvaYNxa++ik7ZOn6zeKqto2yW1DKN4kyeMzsaDWl5I8IxOfCT48yRnDKWcO+xcOx89rrbWqOjPJR6vqHUnun2SXJN/MxEzyLlW1c5IfZ2KBrmetSc0AAAD0YUUzxjPpfklOHlaPvkeSj7XWPlNVlyU5tarelOTiJCcO/U9M8qGquiITM8WHJklr7XtV9bEklyW5PcnLhku0U1UvT3J2knlJTmqtfW9Mzw0AAIB12FiCcWvt20kePkX7VZlYUXr59l8lOWSasd6c5M1TtH8uyefWuFgAAAC6MrZVqQEAAGBtNG0wrqqvT9o+djzlAAAAwHitaMb4QVW18bD9ynEUAwAAAOO2os8Yn5HkP6rq6iSbVNUFU3Ua9T7GAAAAsDZa0e2anl9Vj0qyIMk++e2K0QAAALDeWOGq1K21ryT5SlVttKb3MgYAAIC10Ui3a2qtnVRV+yV5bpIdkvw4yYdba+fNZnEAAAAw20a6XVNVvTDJaUl+muRTSX6S5KNV9aJZrA0AAABm3UgzxkleneQJrbVLlzVU1WlJPpnkhNkoDAAAAMZhpBnjJFsnuWy5tn9Pcp+ZLQcAAADGa9Rg/JUk76iqeyVJVd07yd8n+dpsFQYAAADjMGowfkmS/5Xk5qq6LsnPkyxM8uLZKgwAAADGYdRVqX+S5LFVNT/J/ZNc21pbOquVAQAAwBiMuvhWkmQIwwIxAAAA641RL6UGAACA9ZJgDAAAQNdWGoyr6h5VtX9VbTSOggAAAGCcVhqMW2t3JjmjtfabMdQDAAAAYzXqpdQXVNW+s1oJAAAAzIFRV6X+YZKzquqMJNckacsOtNZePxuFAQAAwDiMGow3SXL6sD1/lmoBAACAsRspGLfWnj/bhQAAAMBcGHXGOFW1a5JnJNm+tfbyqnpwknu21r49a9UBAADALBtp8a2qOiTJBUl2SPK8oXmzJO+YpboAAABgLEZdlfoNSZ7QWntJkjuGtkuTLJyVqgAAAGBMRg3G22UiCCe/XZG6TdoGAACAddKowfiiJM9dru3QJN+c2XIAAABgvEZdfOsvknyhqo5Icu+qOjvJg5IcOGuVAQAAwBiMerum71fVQ5IcnOQzSa5J8pnW2q2zWRwAAADMtpFv19Ra+0VVfTXJfya5VigGAABgfTDq7ZoeUFVfTnJ1ks8mubqqvlJVO81mcQAAADDbRl186+RMLMC1ZWttuyRbJVk8tAMAAMA6a9RLqfdKcmBr7bYkaa3dWlV/neSGWasMAAAAxmDUGeOvJ1m0XNveSS6c2XIAAABgvKadMa6qN0zavTLJ56rqs5lYkXrHJE9O8tHZLQ8AAABm14oupd5xuf1PDV+3S/LrJJ9OsvFsFAUAAADjMm0wbq09f5yFAAAAwFwY+T7GVXWvJL+fZNPJ7a21r810UQAAADAuIwXjqnpekn9K8pskv5x0qCV5wCzUBQAAAGMx6ozxW5P8SWvtnNksBgAAAMZt1Ns1/SbJ+bNYBwAAAMyJUYPx65K8o6q2mc1iAAAAYNxGDcb/keSpSa6rqjuGx51Vdccs1gYAAACzbtTPGH8oySlJTsvvLr4FAAAA67RRg/HWSV7fWmuzWQwAAACM26iXUn8gyXNnsxAAAACYC6POGC9K8vKqek2S6yYfaK09ZsarAgAAgDEZNRifMDwAAABgvTJSMG6tnTzbhQAAAMBcGCkYV9ULpjvWWjtp5soBAACA8Rr1UurlF966b5IHJvlqEsEYAACAddaol1Lvt3zbMIu864xXBAAAAGM06u2apvLBJEfMUB0AAAAwJ0b9jPHyAfpeSZ6T5OczXhEAAACM0aifMb49SVuu7cdJXjSz5QAAAMB4jRqMd15u/39aa/8108UAAADAuI26+NYPZ7sQAAAAmAsrDMZV9aXc/RLqyVpr7YCZLQkAAADGZ2Uzxh+epn2HJH+RiUW4AAAAYJ21wmDcWjtx8n5VbZ3kmEwsunVakjfMXmkAAAAw+0a6j3FVbV5Vb0xyRZLtk+zZWjuytbZ0VqsDAACAWbbCYFxVm1TVMUmuSrJrkke11p7bWrtyLNUBAADALFvZZ4z/M8m8JG9NsiTJ9lW1/eQOrbXzZqk2AAAAmHUrC8a/ysSq1C+d5nhL8nszWhEAAACM0coW31owpjoAAABgToy0+BYAAACsrwRjAAAAuiYYAwAA0DXBGAAAgK4JxgAAAHRNMAYAAKBrgjEAAABdE4wBAADommAMAABA1wRjAAAAuiYYAwAA0DXBGAAAgK4JxgAAAHRNMAYAAKBrgjEAAABdE4wBAADommAMAABA1wRjAAAAuiYYAwAA0LWxBOOq2rGqvlRVl1fV96rqqKH9PlV1TlX9YPi61dBeVfXuqrqiqr5dVXtOGuvwof8PqurwSe17VdV3hnPeXVU1jucGAADAum1cM8a3J3lla23XJPsmeVlV7Zbk6CTnttZ2SXLusJ8kT0qyy/A4Msl7k4kgneTYJI9IsijJscvC9NDnyEnnHTSG5wUAAMA6bizBuLX2k9bat4btW5JcnmSHJE9LcvLQ7eQkfzRsPy3JKW3C15NsWVX3S/LEJOe01m5srd2U5JwkBw3HNm+tXdhaa0lOmTQWAAAATGvsnzGuqgVJHp7kG0m2b639JJkIz0m2G7rtkOSaSactHdpW1L50inYAAABYobEG46raNMknk/yf1tp/r6jrFG1tNdqnquHIqlpSVUuuv/76lZUMAADAem5swbiqNsxEKP5Ia+1TQ/N1w2XQGb7+bGhfmmTHSafPT3LtStrnT9F+N62197XW9m6t7b3tttuu2ZMCAABgnTeuVakryYlJLm+tvWPSoTOTLFtZ+vAkZ0xqf96wOvW+SW4eLrU+O8mBVbXVsOjWgUnOHo7dUlX7Dt/reZPGAgAAgGltMKbv84dJnpvkO1V1ydD2N0mOT/KxqjoiyY+SHDIc+1ySJye5Iskvkjw/SVprN1bVG5MsHvq9obV247D90iQfTLJJkrOGBwAAAKzQWIJxa+0rmfpzwElywBT9W5KXTTPWSUkMTCsvAAAgAElEQVROmqJ9SZKHrUGZAAAAdGjsq1IDAADA2kQ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iaYAwAAEDXBGMAAAC6JhgDAADQNcEYAACArgnGAAAAdE0wBgAAoGuCMQAAAF0TjAEAAOjaBnNdwHrpuC1G6HPz7NcBAADASpkxBgAAoGuCMQAAAF0TjAEAAOiaYAwAAEDXBGMAAAC6JhgDAADQNcEYAACArgnGAAAAdE0wBgAAoGuCMQAAAF0TjAEAAOiaYAwAAEDXBGMAAAC6JhgDAADQNcEYAACArgnGAAAAdE0wBgAAoGuCMQAAAF0TjAEAAOiaYAwAAEDXBGMAAAC6JhgDAADQNcEYAACArgnGAAAAdG2DuS6A6e1+8u4r7fOdw78zhkoAAADWX2aMAQAA6JpgDAAAQNcEYwAAALomGAMAANA1wRgAAICuCcYAAAB0bSy3a6qqk5IcnORnrbWHDW33SXJakgVJrk7yp621m6qqkrwryZOT/CLJn7XWvjWcc3iS1w7Dvqm1dvLQvleSDybZJMnnkhzVWmvjeG7rgssfsutK++z6/cvHUAkAAMDaZ1wzxh9MctBybUcnObe1tkuSc4f9JHlSkl2Gx5FJ3pvcFaSPTfKIJIuSHFtVWw3nvHfou+y85b8XAAAATGksM8attQuqasFyzU9L8rhh++Qk5yf566H9lGHG9+tVtWVV3W/oe05r7cYkqapzkhxUVecn2by1duHQfkqSP0py1uw9o/685yXnrbTPy/5l/zFUAgAAMLPm8jPG27fWfpIkw9fthvYdklwzqd/SoW1F7UunaAcAAICVWhsX36op2tpqtE89eNWRVbWkqpZcf/31q1kiAAAA64u5DMbXDZdIZ/j6s6F9aZIdJ/Wbn+TalbTPn6J9Sq2197XW9m6t7b3tttuu8ZMAAABg3TaXwfjMJIcP24cnOWNS+/Nqwr5Jbh4utT47yYFVtdWw6NaBSc4ejt1SVfsOK1o/b9JYAAAAsELjul3Tv2Zi8axtqmppJlaXPj7Jx6rqiCQ/SnLI0P1zmbhV0xWZuF3T85OktXZjVb0xyeKh3xuWLcSV5KX57e2azoqFtwAAABjRuFalPmyaQwdM0bcledk045yU5KQp2pckedia1AgAAECf1sbFtwAAAGBsBGMAAAC6JhgDAADQNcEYAACArgnGAAAAdE0wBgAAoGuCMQAAAF0TjAEAAOiaYAwAAEDXBGMAAAC6JhgDAADQNcEYAACArgnGAAAAdG2DuS6Avrz9mQevtM8rT/vMGCoBAACYYMYYAACArgnGAAAAdE0wBgAAoGuCMQAAAF0TjAEAAOiaYAwAAEDXBGMAAAC6JhgDAADQNcEYAACArgnGAAAAdE0wBgAAoGuCMQAAAF3bYK4LgNWx9Ogvr7TP/OMfPYZKAACAdZ1gTNeOO+64GekDAACsu1xKDQAAQNcEYwAAALomGAMAANA1nzGGGXDueQ9caZ8D9r9yDJUAAACryowxAAAAXROMAQAA6JpgDAAAQNcEYwAAALomGAMAANA1wRgAAICuCcYAAAB0TTAGAACgaxvMdQHAb933S5estM9P99tjpX0WHP3Zlfa5+vinjFQTAACs7wRjYErCNQAAvXApNQAAAF0TjAEAAOiaS6mB2XXcFiP0uXn26wAAgGmYMQYAAKBrgjEAAABdE4wBAADoms8YA+uE3U/efaV9vnP4d8ZQCQAA6xszxgAAAHRNMAYAAKBrLqUGunL5Q3ZdaZ9dv3/5GCoBAGBtYcYYAACArgnGAAAAdE0wBgAAoGuCMQAAAF0TjAEAAOiaYAwAAEDX3K4JYDW85yXnrbTPy/5l/zFUAgDAmjJjDAAAQNfMGAPMobc/8+CV9nnlaZ8ZQyUAAP0yYwwAAEDXBGMAAAC6JhgDAADQNcEYAACArll8C2A9sPToL6+0z/zjHz2GSgAA1j1mjAEAAOiaYAwAAEDXBGMAAAC6JhgDAADQNcEYAACArgnGAAAAdE0wBgAAoGuCMQAAAF3bYK4LAGDtcNxxx81IHwCAdY0ZYwAAALpmxhiAGXXueQ9caZ8D9r9yDJUAAIzGjDEAAABdM2MMwFrpvl+6ZKV9frrfHivts+Doz660z9XHP2WkmgCA9ZNgDAAjmLGAfdwWI/S5eYSKAICZIhgDwDpo95N3X2mf7xz+nRUev/whu650jF2/f/nINQHAuspnjAEAAOiaGWMAYI285yXnrbTPy/5l/zFUAgCrRzAGANYKb3/mwSvt88rTPrPSPkuP/vJK+8w//tEr7XPcccfNSB8A1n7rVTCuqoOSvCvJvCTvb60dP8clAQCdc29vgLXfehOMq2pekvckeUKSpUkWV9WZrbXL5rYyAIA1NxO3MHP7MoCprTfBOMmiJFe01q5Kkqo6NcnTkgjGAAAzaG27fdlMrNKeWKkderY+BeMdklwzaX9pkkfMUS0AAHRqphakW9nn7tfFz9zP1EcLZuIKimTm3uQZ25tFY3yjqDfVWpvrGmZEVR2S5ImttRcO+89Nsqi19orl+h2Z5Mhh98FJ/n0lQ2+T5L/WsLyZGMM44xlnbarFOOMZZ22qxTjjGWdtqsU44xlnbarFOOMZZ22qxTjjGWdtqsU44xlnlDF2aq1tO9JorbX14pHkD5KcPWn/mCTHzMC4S9aGMYzjZ2UcP3Pj+JkbZ92vxTh+5sbxMzfO2vUzX/a4x3SBeR20OMkuVbVzVW2U5NAkZ85xTQAAAKzl1pvPGLfWbq+qlyc5OxO3azqptfa9OS4LAACAtdx6E4yTpLX2uSSfm+Fh37eWjGGc8YyzNtVinPGMszbVYpzxjLM21WKc8YyzNtVinPGMszbVYpzxjLM21WKc8YwzU7UkWY8W3wIAAIDVsT59xhgAAABWmWDMSlXVPee6BgAAgNkiGC+nqo4apW0Vxtuqqv7XmlU15y5Mkqr60FwXMtOq6pNV9ZSqWqPfheE+2ittWxdV1aOq6vnD9rZVtfMajHXvmats9VXVvKq6f1U9YNljNcbYuao2nrS/SVUtWI1x/m6UthHGudtzWJ3nxfSq6m1V9dAZGmuNf6+qas8pHg+sqlVaP6QmPKeqXj/sP6CqFq1qPeujmfr9nEnDz2u74W/Y/avq/msw1hq9Rlkf/+1MNRkwlxMEVbVvVd1r2D6sqt5aVTvOVT1Mrap2qKpt5roO1oxgfHeHT9H2Z6syQFWdX1WbV9V9klya5ANV9Y6ZKG51zEBo26iqDk/yyKr64+Ufq1nTwWtJGH1vkmcl+UFVHV9VD1nNco4ZsW2FqupBVXVCVX2hqs5b9ljNmtZYVR2b5K/z2+eyYZIPr8Y4j6yqy5JcPuwvrKp/Xs2a7rM65006/xVJrktyTpLPDo/PrMZQH09y56T9O4a2VfWEKdqetBrjnD5i2wpV1T2r6llV9TdV9fplj9UY563D38ENq+rcqvqvqnrOKo5xj6p65Kp+7ynGOaeqtpy0v1VVnb0aQ30/yfuq6htV9ZKq2mI165mR36sk/5zk65lYfOSETLyJeWqS/6iqA1dxnD9Ictiwf0uS96xqMVV1SFVtNmy/tqo+VVV7rsY496qq11XVCcP+LlV18KqOM0Nm6vdzRlTVnye5PsmXk5w7PL64imPM5GuUGfm3M9T1h6O0jcGFI7ZNaarXSWv4mul9SX45vIHxN5n4/9fIfy+q6paq+u/pHqtRz4xYm17vVNVRw+9EVdWJVfWtVfkbOvw/8stJvlVVx89QTQ9c9oZMVT2uqv5i8v/HVnGsnarq8cP2Jsv+To/bTPxtr6qXV9Xmw/b/rapvVtUBM1XjerUq9ZqoqsMyEZB2rqrJ9z/eLMkNqzjcFq21/66qFyb5QGvt2Kr69irWs8I/nq21T63CcMfk7i/Yp2qbzkuSPDvJlkn+9/KlJFmVWpY5NMm7quqTmfhvdPlqjLGmzyuttS8m+eLwAvewJOdU1TWZeJH54dbabSs6v6qelOTJSXaoqndPOrR5kttHrWOSjyf5l+H737Ea56eqvpOJn8uUWmurMjvw9CQPT/Kt4dxrV/MP6j8keWKGe4u31i6tqsesxjhJ8o2quiTJB5Kc1VZ9BcGjkjy4tbaqv9fL26C19ptlO62139TEPdRHUlUvTfLnSR643N+HzZJ8bRXGeVCSXZNsUVVPnXRo8yQbT33WCp2R5OYkFyX59Wqcv8yBrbVXV9XTkyxNckiSL2UVXtC11u6sqrdn4oX3mtimtfbzSePeVFXbreogrbX3J3l/VT04yfOTfLuqvprkhNbal1ZhqJn6vbo6yRHLbk1YVbsleVWSN2bi7/IXRhznEa21Pavq4qGem1bl3/Ikr2utfbyqHpWJ3/e3ZeLNx0es4jgfyMS/v2U/96WZ+Nu4Sm9gVdW2SV6UZEEmvd5prb1ghHNX9Pv51VWpYxjvQZn42ey0XC37r+JQf5lk19ba9atawyRr/Bplkpn6t5Mk/5hk+TdSpmqbVk1cefGK3P1n/tTpzpl07n2T7JBkk6p6eJIaDm2e5F6j1pDfvk7aLskjkywLe/slOT+r/prp9tZaq6qnJXlXa+39VfXsUU9urS17s+oNSX6a5EOZeG7PzsS/51VSVdsn+X+T3L+19qTh784ftNZOXMWh1vj1zgzW84LW2ruq6olJts3E3/cPZPS/oc9K8uBM3C72/w5vvH4hE695HtFaW503Pj+ZZO+q+v0kJw5jfTQTrzlHVlUvSnJkkvskeWCS+Zn47z5ymJwmk9yc5DuttZ+tQjkz8bf9yNbaPw1vXOyQ5KWZePNor1UYY1qC8W99K8lPkmyT5O2T2m9Jsqr/w9igqu6X5E+TvGY161k+gE42UhidqdDWWvtKkq9U1ZLV+MM33ZjPGd7xOSwT71a3TPzC/Gtr7ZYVnTvTYbSqtk7ynCTPTXJxko8keVQmrh543EpO/3GSJUmemolf9mVuyf/P3rvH2zbV///P1zmuxVEiiVxSkoRcSlEpVJRSyLUb9UGIiJJ0QSmSXCKEkHskQu53Isf9WkhJRULkVnj9/niPedZca6+99xxjznP5/h7n9Xjsxzlr7j3ee+y15hxjvG+vF3w5dy7EBnhYwbg6qujbtunfqgR+M+CZTFv/TRuyoV0ptO0HJdUvlW6ESwJrAlsAB0s6Bfi57T80HP8gsaC3xT8lfdT2WQDp0PJoxvgTgfOAfYCv1a4/ZfuxDDtvAT5BBK7qFRNPAVtl2KmwsO0PFYwbxKzp33WI5/qxgc+/KS6QtD5wRkEQpMJLkhax/ReI6DljBI/GgqSJwFLp61Ei47aTpK1sb9zQTFfP1VKVUwxg+05Jb7N9f+Z7/b/0d1XzmZ/+aoimqJ7pDwOH2f61pG8X2FnC9kYpYI3tZ1V28/yayOJcRP5609XzWaETJ4A4SJb8/jq6OKNUaH3vSHon4UDOL2mn2rcmEY5GDs4knIizc+dBBHM+SzgO+9NzjJ8kMrWNYLtqkfgNsLTtv6fXC1KWTX9a0i7EOWV1RbXdrOOMGYYP2q4HqQ6TdB2wb6adnxPntere+QNwCvG+56CL805X86k+63WIYNEtmWvO/wDbfg74jKR1gWWB2YDS9f0l2y+k4PKPbR9cBaAysS3wduA6YpJ/LAgMb0k4s1UAeHWiWmlJSXvabtpq2cXaXu3daxOf1WS1rECtY6Zj3MNJKep5n+3LW9raEzgfuMr27yW9HvhjjoFqYW2JvxHOWldO28mSvgEsYvv/JL2RyLyVlKGSItanA3MCOxJZlF0kHWT74DGG/o2OnFFJZxAH3OOBdasNDDhF0g0NTBxgew1Jy9k+Nud3j4KzFaVyv6KWrcs5iNn+M0QJmu16GdrXUnZrz4z5nCrpcOAVKeq4BXGwy8WDipJYp2zCl0hl1blIztGFRHb/fUQG8ouSbgG+Znu8krf7gcsknUP/e5xbSrg1cIKkQ9LrvwKfbjrY9r+Bf0s6EHisCghJmlvSO2xf19DOr4BfSVotBbHa4hpJb7V9W0s7Z0u6G3iW+HzmB54rsLMTcbB4UdKzxAHGtidl2NidCO5Va/t7KAgaKMpN1yUyQN+zfX361g8k3ZNhqqvn6h5JhxHl0wAbEWXUsxMHtaY4iFhzXi3pu8AGwDcK5vNQ+rvWJN6T2Slr2fqvpDnpOVtLUFa98DLbXy0Yh+1/S3oKeGu1prZEV07AvcAlyemqr18HjT5kBKozytWlZ5Qaurh3ZgPmIs6k9Qzmk8leDp7LfC+mwPaxCi6VTWyfUGJjAIvVzhQQJdBLFtjZiHCKt7b9dwV3REnp+4sp03wy8WxtQlmQZj7bp0raDSA5byV2Wp93OpzPZEkXAIsDuykqeHICK4cQ+8olaQ5nE8EZgDtGGzQO/pccyM/QS5aVBESeTxVtACg4KHIDwy8RlSoPJxsL0KsGuoJeAmY8dLG23yLpXOJZ2l3SXBQGuodhpo5xgqTbgf2AbxLlTn1wXulyp5D0YSIrNKUs0nZj50bSLLZLynoH7ZxCOKKftr1Murmvtb18ga2PEqUqSxAP1LG2H1EQTNxle9EGNmb1OKXODWysY/vcgWuz2270oCr6ZrchMgGb0os6AmD7xsz5/GnIZdt+fY6dZOtmYLvKWUqO6aG5n5ektYAPEH/b+bYvLJjLfMCBxIFZRInRDi4oZx7I8D9Mr8RoeeA022OSGCn6O0fA9ndy55LszUWspWNWOowx/iZghSobmiKfN9jO6s2UtA+R3XqG6JteHviy7RMz7dwJvAH4E7FhVY5oNkGPpFcCT9p+MWVF57b9j1w7XSDdg6sQf8+1tnOy+5WNLYCTbY+ovJA0Twp2NLXVxXM1J1Huu1qycxXR8/kc4RT+J8PWUkRpnYCLXdDektbvDxHldX9MGbK32m5ajljZWYtwrpYm1opVgc/avizTzt7ANYNrfKaNE4DdqmqDFna+DTxCSydA0l7Drtveo8382qCLeyfZWbRtEELSpsAbifum/j433oslXWG7tNWnbueQNJeTiIP7xsC9trfPtPM9218f71oDO4sR+/CqaT5XAzvafiDTzmXA+sCFKaG0CvAD2+/NtNPJeaeL+aR9d3ngfttPpHPGQrZz2yA3tH3aeNca2lqaCMBfa/skRZvARrazepgl7Qs8QQTutyf2jDttN64WkXSb7bfWXotY55eRdJPttzW003ptV1SorEg8S4+lvf11tkuy6SPtz3SMA4qeqM2I0qKzBr5tN+hJqtk6hiHRixwbNVs/JXpb3gf8jIieXm97ywZju+w1RVFKvVL9IZB0i+3lcuykcccCR9m+Ysj31rB9cQMbqwLfptezVR3gGy+qkm4cdECGXRtj/AZEiclqRBa7Dju/f6wzSFoROBqoCIKeIPpospz1GQ2S/kAEU46x/deB733VdiPGWEkvt/10i3l8D9jXqXc1OYE7287Klki6eTBYIenWgufzZtvLS1qPOCTsBFyU+3wqyoxHIPfAmpyknWhZYZI24M2AxW3vpWBjXbCWrW1i42Lba4x3bRraeTmR2XpR0a/8JqJfvlWgrwTpQHir7WU6sLWlB9ptJH3f9tdGGzOGrVfRC2T8rjCQ8RRRbfBfehl0O6PaQEEGtDJwPTBlvXCDntUBO50FPZO9OZOBZwvGLklkexZIB9tlgY/a3rvA1hLAX20/L2l1onz0ONd6+jPn9RVG9gc33kdTgPBTwH30Mn5Ze7GkPYhKl1Po/8yzS9gVZbCVk32Fo8In18awc0rR2asLKAj1DgaWAW4nenI3yHUiZ6T5SDqOaLu40vbdLebS6kw5NZDW+C2pBWKBn1XB+IY2DgUWocfhsz5RJbcL8Bvb78uw1Wptl3SB7Q+Md60UMx3jAQzb2AtsrF97OQdRIvw3218qsHWr7WVr/85F9NqNewOMdsCtUHDQvYaICl+donJLECXoWdIMKdpzvu01c8YNsXM3UTo9mVo5kBtkIdUj2fgF/ZneScBPbWexU0vaw/bQSH6mnVmJDHS1kV4GHN7mwKzo5VZmNuspIqgi+oMrJWWsVcRyb+Kw8VtgOSJSnUVIke6d/WzvNO4Pj27jnUSWeS7bi0haDtjK9hcz7YyIkpZsgIpy/suIgypENPd9ttfLtHOH7bdIOgI40/a5w5zuhraWA96dXl5p+5YCG51UmChKhV8C3m/7zSkAcYHtlRuMnYMILF5K9ETVn/PzbL+54Rw6sVOzN5l4f19J9GndADxjuzGhTrIzGBwEoCDj0lVW9DyCtPCE9PpQYPYmgdwBO6sCN9t+WsFkvgJBOtRFSXMWJA3NOrl9y1URUhbpWGBB4j78K5FxaZylVbQU7ELsLVWQ+/aS4IiiMmklwpn9LVE++ibbWQRBydYtRPXV4J4+edRBI23cDSzrGjFiwTy6rNxaFHij7YtSsHCiG1YXSdqKyBi+iWDErzA3MNnNOQ0qe10GRGZJ8xJwT8kZpcvzTtv5SHo/keB4N/B64GYikHFgw/EV980niYBKhUlEn3m2hFm6D4cl2YqCaW2QAtTrExneqjrp9BznOtn5OHBJdR5VsGyvbntcBQ1FG94cRACjqpKCeI8vyj23j4aZPcYj0bqP1vbp9deSTiJTTqGGKhr8jEKr8F9AI73LqXCI+Bax8b0uHaRWJVPKKs3rRUnPKLP0cAj+bfu8wrGdkGzU8N10gHu97T0VPUCvyclqJRxG9JBUUkafStc+nzshDUjsKPWXuEEZvhOLZYdozVCc5vVictra4Md0w5A9UbWy++T4lWhdbk306X2D2AQvJhgkc3GuoiXkRWBbRXlRdl+mQrf9C/QI/n4h6QiP3fc/DF0RKLVhvd2K4C94LYkBOuFJ8khw6nYm079elJDpyPYzkrYEDra9r8pIVY5iSHCwAAsCd0hqlRUlSODOkvQSQYzyWG7AKeEwYLn0rO9CVL4cB2SVagIo2namHLxz9nIIB1jRT1cFYq53HgtrNY+unIAjgK87ld4rJFiOJA6KTfEy29cPPI6l7VYVQdAniOBFKUEQdNOHfQtBRJj9GVXwOO04TaGRbMALkccGfCqxHwwjgCv5+44kBUQAbN8q6UQiaD0uNLpaypKSSloOOznvpMBl1VJi4EpJP3UQYTWC7UtSwGhlokJza6KFsZFjTPdErBABpwpzEOemxnKV6rBqNDnAv0xfbfCtetWEo2z9WzSTltyWqEJ7NdG3Xd+Hf9pyXlMw0zEeiaOJm7rSziySiRjAG4kShBL8JkVU9iMOdiZKqhujlv2DILmYFXg6N+tn+0JJN9IrgdghtwSihueA2yRdSP9BLCerfqmk/YgDfFYvkbsn2fgJKatFEJs8RVDtj5vVGsDK7i+PuiRF0UtQLxOeg2Crzur9UvTq3OEeMdRcwFvckBiqhq4YigFuVkiqnUb/vdN4U3Y3DNm/AC5Wr3ViCyKTk4V0wMmK/I9iZ5f0PDyWDqrPEY5KLrYknNGnAST9gNDwzHWMuyJQKma9TdH+AyVtX+DY99lR9At+vYvKECIA/06iRLzKppbsx22Cg3UU9ddXUL+2+OeJQ87VwJ6S5nV+CWpdnuYg20dJ+kzBvL5PrMHVGr+DgqSucWm3pE8S++9lxL53sKRdbOceELsKes7tWj96ykTuP9aAIXg0PY/VM7UBocpRgoog6NO0IwiCbsiYFgDulvT7ARuNgzwdBjFasQHbfhx4XFFx9bATZ4CCoHEl200IQutoGxDpWoaqq/POccSZq1rjNyHarTYcdcQAJF1MtF1cS2QkV84MPnRNxDqs+vHHkq4iuJCaoDOFkhQU+QHx2YvC6kGGkzE22vtsHwAcIGlH2z/O/L2NMdMxHonWWQ6NLEP9B1DKjFkdwk5XsFDOkZtlHcz+KXoQG5d1SFrK9t2KPg7obaCLKCRQSnpWz0lfbVDJDtSjaiac03Hh0Ejdit6hqdVcWmS16nhR0hK27wNQsIUWZYJs9x2WJP2Qkf3z4+Ew+jUknxlyrQm6YiiGiJj+i/7POUdPuxOG7JTlu5Ueodhets/PtaOOOAmSE7oFUVa7DfAaIij3UO6U6L/nXqQXmc1BJxUmtGC9lbSr7X1TFquPAEWZ5DWpWmEdQiO4LXYgNNd/ZfuO9Jzn6CBXKA4O1uH2ZcGT6d/zREg2fTi9zi39e0rBMLs58J4UGClxttYBlrf9EoCC2+Im+rNv42F3aofktHZdRH7mpCsn4IH03lSH3M2B3OqwbYnM81KSHiKI9jYvmAsEiebWwHdt/0lBEFSi2QrBvgv9BKi5989QcsVMdBXE6IINGEZqtD5NZH1zdVtbBUTcvQxVV+edNw08W5cWPFu3Eu/nMoSc4xOSrnXzHv4FFW0Xa6ekSysiVqDqna4wgTjrNq7mc7cKJfsSyi1FxHo13KBQd/gJcR9uT3+GvQmek/QK9/O7bGj7iJZzA2Y6xsPQOsvRdRlqOsQvRvq8UsnKcaX2bJ8pKedgsBNRDjQsKt3YER2YQ+uImjOa/cfAhZK+QnuSja50QHchFvX7iYV1UeLg0QVeRv4BVamEBpgSTMheN2x/LWUeK4bip4GP5dpJttq+H1sT5VELERUhF9CLqDZGOgDOQjg0d9m+v3A+9WqUKZwEBXaOBm6j1xv8N2/PqMEAACAASURBVCKrnptRPAa4TlJV7rQe+fqUnVWY2D5B0ZNbsd6ul7E5b0xPo3M3esQhEOzJuW0TXWgq4yAdvKL2+n4iQJOLVsHBCm2riroqPa1hI4L7YUvb/1C0puxXaOsV9HR/5xnrB0fBhIHM0b8ok6DqygnYggjOnEs8D1eQuUek+21NBQncBBcy6idbd1K7d23/Cchiza2N7eI+ugF4Nu1VSxJyjLlrYFdBjMslfR2YU8HG+0V6Ej45mFAFd2DKPlwSKOoqINKVDFVX552bJK1i+3cAkt5BVKw0hu0vp7FzpTkcQwSXm7ZHfZMIuC3MSCmtonMy/WfuF4AHiB7mXLxcNTnH5FPkais/3IFTDOEI70GcuSuFktzz19a2p5ROp0TUNsS93RozybcGoO5kIlr1NdXsHE/0ptxMbxO1M0qO1d8XUkWd3mv7nSVz6gKK3u19iPe5LkOVSxrTVsqqK7mAzYjD3ApEOe0GwDdcRtE/Oz0SibvdUDpqiJ16f8lEgqlxT9uHjD5qhI1OiKGSrb4AD1AU4FELApEUvPhSKskpgoLM7GfEc3Qz8TktR0Q9t7T9ZKntZH8CQSSR69wMY40vJd9agR65xRUukEFQhwRK6XNbgP57Z1yiqIH3oo8sbfB1w3lULMcvEtUPpWR0rdl3pyaqqqKmGXWN3nsI5LU5dIlU+fV9InglYk/ezfbJYw7st7EfwbR8Urq0EcHinVUFJmkN4rDd5wTYLqkUaAUFj8AxRPnpkcSz+TVnymolW63VIWq2WjPZqwNiuxTQ23AgiPFL5xMrtmYDTnbOTGOPIPb0bYAPOp8DoLLXKiCijmSokq3W5x1JdyUb1Z6wCFEF9hI0kxqUtB1x36xIVGBcQRBPXjLmwJF2OiFi7RLqQKFE0oFEoOBM+quTpvnarpHSUZ0pK8BMx3go1J5KfLCvaRNCl3S3grncRZSsFH9QqVSzQhV1OtJlBCJdOTdXESVPBxB9K58j7sfGZVBqIWU1NaBudEA3BH5r+ykFCdwKwN6FZTh1VvIXiIhfFsGKoh/qICLaWRFD7Zh773QR4KnZasWoKuky26vn/t7a+J8Tz9Ce7pVoioiCvsH2p0ttJ1tvAs6x/YbMcdcQn9M1jrL+xYFT3JANU9Ik20+qv190CnKrKBRl5suR5FuIjfkTzte63J5YKx6mV9bd9LAzhSVcA4zhg6+nJdSSfVfS5rZ/IWkoO7vtwYxFyRx/Z3uVhj97zBjftvPbArrqZ6vKPFdONq5zgY52mk89UJQtuZPsFDsBkva3vXOq5BjWetGYT0BJ6kfSB4lszR6E/F3286AW6hBDbLVmsq+e67RuzOloeckKEM5IQYw0nwWI0tPVic/+UmC7gn24E4nBNPYT9KqTsp4JSe93kF0NvWdznS11oMAiaRfCGZ6ce04asDOBqHZpS8SKpHmIva9Ksl1OnDuKSGtVoFBSGztsjS9Z27uQZPsRQRj5U3qBoodt75gzl1Htz3SMR0LSQoyUvxihtzvG+Fvp72uaCNzU5CA3xNZpRIarlBijM3Ts3Ey2vWI98iPpStvvHm9szUaxlFXNRidaq8lWUVZrwEb1t6xGZNR/SBD+vGOcoWPZfDX9GfVWkiyFc2gd4KnZ+r3tlUszo4o+1XkYWT7fKPgg6Y+235j7vTHsDeMk2M0D7PYN7HyIKOVamigdfC+RwR5XEzyN/43tj2ikRERRBqh2QP0m8JCDQKlEzupeooe/5KD9IvEZC5iTHuGICL6GrHLEFABppamc7Ey2ndsfWB+/le3DFWyeg7AzqmaSvRmqqih95sX9bBrJi9GH3ECjQt7vHUQG6veFznWroKektzuIk4YyGjd9zpOtap85kKho+5UKKiiSreva7E8DtoZVvWTp9Sp4Pr5IBN23dPTw92WYGtppE8TojA14jN/xNmdW8gz7jKdHgFDSd2x/qytnq2a39VmnrQ21kBccYut0Qpe5aj38FLBc0yDYtAig5qJtUDjZmEg4wxW/ywWEzGobZYYpmNljPABFH+RGBBX4FHF4av1gDdG2r6nCfMCdChmNUobFOYhynsGS49zFZyU6cm6I5vkJwB8VJSwPEdmBLBvp32wpqxqOoQMW8tGyWkS2LAfVg/1h4DDbv5b07Uwb1Zw+SvSovJaQrliUKC96S4Oxu6ZI+8EMz07kBkNuJ8pwugjwtGVUrT7ruvOQ0wNUTKc9DO6AkyA5bLcQLJzvIua4S05GwfZH0r9d9Yt2RaD0IEGGkg3bE0vGjYFD6bHP7wX8h8jk5B56WrHv2j48/fci2329dIrS1lysW/t/VVVUxAGglu0tCW372TrjxZD0eaJ/8BKYwkq9p+2jM+e0h+3TUtDzg0TQ8zB6feJjogq+1B3glFFayNHnm4PJki4g9svdJM1NGScGdEQAl9AFk/2OtCS2U3v5n87YgAfmtSRRtrwpcf7JbZNpJTEo6Srbq6mfkwAyKzrcqwzc09GTXv8d2ftPm7NOzca6RG9wsY2ErohYIciA16+9/o5CN7wpqj7i4jPGVDgLtpZkSw7wIemrqgr6EhEMa42ZjvFIrEdkDIv6OhP2IcgA+vqaCm19u8U8KhxPiMN/kHAGNqOAhZdunZsdiTLoLxEHzPfTY6RsirM1UsrqyEwbXWmt7kDcN9lZrQE8JOlwIhL2gxS1LiF6gXhfVyEOz2+T9D6irL8JqvsjVw5iNLQO8NQwjECkcf+Y25O2XZ2yoHvVg0SS9iB62hphtGxWhZyDpW2njO+KwK+bjhtlXhfbXmO8aw3QikCpFuW+H7hM0jn03zvTPNpNd4eeLth3IeRJBu+jYdfGhNsT2gGM2t5SYOoGRVltUT+b7UoHfO1BZyY5PTnYBXhbtbYrWq2uIVoDctBJ0FMhK/NxgjfiFuAxSRfa3mXskX3YknCq7nfoab+KcpLHTgjgEloz2TsY1i+vvS4htmsl/+MO2YAlLUw4w5sQn/nriHXo3qY2amglMWh7tfRvVwSzpzNyrfol+Wzbbc46FfbuwAZ0R8QK8Kz6SbNWJbgtGqEKoNpuI8fX9VmwC0m2qg1gA+Izej3NdJAbYaZjPBL3E1mNYsfY9kmSLqPX1/TVktKrZKutjAZE3+OGkj7m0O89kSByaARJZxMP+dx05NzY/n36738o2JBTtvliR69MsZQV3WmtFme1BvBJgi33hw7h8wXpPzzn4H+2/yVpgqQJti9NFRHjwvbZ6d9O9PjoJsADlDOqjlZOVLPb1NHanmBpvjdFbw28jZCByelvr7JZcxCHyluI9WJZQvdytQxbANdLWqEwU1M5DC8D5kubThUgmkRE0bOQ1rwf1V7/hThwNkV1+PpL+potfcEYZYpTGZ0cetpm5RUayO8C5h+4rycRh+dce/sSB8NnCcdkOYJLIFd2513utbd8R6GvW0LOMonIrNXbYnIk2Spcw8iD97BrY+GvhJNU4Slivc9FV0HPeR1cAFsCx9reQ9G+1XifcLAaPwwsrQKVgQFbXahDVLaKmewl/dj2jrXzyqDtnHNKF/I/0JINWNIVRCXdKcDmtu+S9KdCp7iSGLyNHhdKqcTgKsAd1d6raGN7i+3rGo5fisjEzqP+No5J1CpNMlB81unYBrSQFxyCbYBjU2WIiCrUz+YaUcjU7eD+3vL9m1SNToWzYHFQOJ35PkYE3JchkgBvsr1QR3MDZjrGU1ArE3gGuDlFZevOXw4LtIiFZ0rzvVJ/UIaNTkpWEipR+ickLUP0MC6WMf6HGT87JkbbtCo03bzSxr4/8M70+nnKHNpWEeous1rJ2b/eNRIpR295aYb+ibRhXQGcIOkRokyyMdQRe67tyxUEGW+0fZGit7uozDVlN75FKnNTELnt2SBbXzlabyKCVpWm87pktEo4WKc3TEGUpekFv+5r/lf0DpSSTgb+z/Zt6fUyxHuei9WAL0i6j15frd28f2wropLjtUR7QeUYP0mBRqVaEihVUW4N6A9X13Ln0xGqQ88CbQ49as9tMBswF/FM1rM3T6Y55eIDtneV9HHCEdyQKD/NdYyrbEab9pbWGWxFT/BChEzO2+gP8rws09xDhHzZr4m962NEEGqnNNema3xXQc9ZUkBmQ6LEOxvqtYzdSY0vhPyWMRTEUN8DXmt7bUlLA++0nS3xlrAQsTfMQrRgNK0UqMqVuzivtJb/SdgSODo5NpDYgDPGP0WU9M5D7zlvFRS0fR758lWDOIz+4NIzQ66NhTcR5eavoL+N4yngCwXzaX3W6cgGbicvOGjrZmA5BWlWdfYowbKVU5zsPJ7WxXHR1Zm99vNtgsKPEJnrbxPcCFaU0XeKmeRbCZLGLOPNiZaow+b7LqDokTodeCvwc+JA9U3XdMAa2lkc+HtVmpYyrQvYfiDDxpiMtDkZcknfIUTZW2mKqgULuYaT30xBbglLcs53cwcEWSm69iyRldiM2FxPaOBA1m20JkpIdr5A9PzNa3uJ5Aj81PnluUi6kNi8qkP7ZsDqttdsOP4CYP1atHtu4DTbH8qdSxfQEOKwYdca2Fli2PVch13S9rYPHv8nx7XTikCpZmcEOcywa9MK6rHPA1xS8vepA/bdZGdRF8hfDbFzh+23SDoSON32b5VJepTs7EGUn65BBFNMKCBkOXBqIcmWxn+GCHCuRH8J4FPAzxs6WpWt1mu8OpQTkbQx4RBflYIqrwcOsN24J1zSPcRhuU3LWGXrPIKrY3cH0/UsBNloFtlVsnU0UTHTx/HSJLPVJdSB/M+AvTZswPPSKxldBJgXWMNlShWrEM/nm4ng2kQy9MprdobtWbcWvC/vtH1tzphR7HRx1hlm4xfOLPFNtloRsapj0qx0jlvd9uPp9bzA5U2e0S7P7MlecVBYwRy+MfEZnURUUlzqAmm4MX/PTMc4IOnntj/bka2KjbWYWXHA3iuJvpL6Q1ZULtkGkm4gSuX+m17PBlw9HR3+SlP0BYKIolRTtJLiMHHYyJEd+J4ban02tHcJkc28nn7G5KyoWFqYz2/qLI5hpxV7bs3OzcDbCbmU6pnIZgodbU5KbKYNx99NMDtWBCSzA7fYXip3Ll1A0knEZ/0L4h7cHJjLduP+pvR531i6xgyxtwwjNcazZNkkXe3+/rrcOawNrENk2k6pfWsSQQLYSIYq2RqsvIFofbiBkCu5P8NWpfFsYv0rOaC2Yt9Vt2WjKCQG1yMOhm8nMjm/cTs2/Nkpa29BLSXZanbWdya7+xi2Xm776fF/ctTxnQU92yI5sxva/k8HtlqpBAzYutP20oXz6IwJWh3I/yQ7swPrM7LiKpeMrrL3WiLTvwkRNBpznkPG30A4FqcRQaNPE612u2faOQO4jAheQRCVvc/2epl2uiKGHbQ7EdjY9gnj/vDYdrL3MLWQF6zZGEt1oCTh8mmC5+iX6dKGwHdtHz/6qKF2ZgOWIp6zeypfINNGF5JsSxLPwMZERdLuBNle4318LMwspe6hNX1+DZ0130vai4h8308/S3YOq+YORET3KYKcagXga7YvyJzOLPUHwfZ/Vci2N8omVh1U9x4v0idJRE9Lq0OGpEOBNxDRJ4CtJK1pe9sxhtXxIaAzxxhoQ5IwBbZflPSMpHlaRKmhI6IE4Pl0v1T2Z6G8JOzSlDU5Nb3eADgnY/zxRClkpQf6cfJ6X7vG54heoh3S6yvoHTgaIX3ed0payPZDbSaTNuPVCcf4XGBt4Cry36NWBErA34j1YEPgD8Rn9SJx4Phy5lx+lOydSBxUNiaIBO8hSJRWb2JEQbq2IVGBI+AYSac1zWTW0JbboMuyUWx/TVFe+2S6l56mgJVa0pXE/XslETQo5V14mUOaqH6tRFt0GUkjWGVzHBNFP/dRRKXVIpKWA7ay/cXMuSwI3KHg6KgcbDfN9Era2fb+kg5geDBkTA6FAbRuGavhaUXVVXUvr0I538a1kpZ2Pss29JigW8P2nxXs4W+0fYyk+YC5PcCg3AC/Jt6LybTgranN628E8+4BqVKgxMa9kiY6mH2PkXRNgZmtibaSbxCf+8VERVguWhHDpkz8tkT5/VnAhen1LoSsaCvHmMjQ56I1Eau7Ic2q2zsuBUXeT+xbn8h9xhRqAz8F7ks2Fk8OfG5ZfmvCW9t/IM7K31GUhG9CqAYsljmXoZiZMU5IWaRNYLgUS05WQNJmRFRvBYLxbwPgGx7ok2to6x7grSWRmZqNWxwlTh8kFo09gGOcryd6IXCw7bPS648RGssl5bD7EofcE9OljYn3/t/AarbXHW1szUbrbKakO4BlnB4ERcnbbbYbUfQrlagw+n1TUoYzohfXDQmmBuycSpSIX0h/9nncw496WrbD/i7nlq6kz/sJIkK9PRFhvjMnUq1+vd+X0wsUTQD+k1MpkLJ+lWb2Fc7Ug0w2lgD+avt5SasTwbXjXOvlmZZIz+c7gGvp/7wbaR7W7NxGkC/dlNaNBYCfNXkmB+y00qiUNCvwXeDzhHyQiMqZYwht7/+NPnqErRFaq5J+Z3uVzEztXQRDcb2d5Ebbb246lzRuLeJQuTShwbgq8Fnbl+XYqc1hEdv35I6t2ZiVCM68J126nGh1aPweJzuvJ7Lp7ybWnueBK21nBTJSRnM7osVhBYUk25a21860s3Pt5RyE83RXTkZK0nXEHn5Wy+x1vSRRxPu0ScZes57tMxWkWyPgjJ5ejdI65gKCnbSWHkyQ4dwOzA9sYPvWAlvvAc4meFCepyDb1gVScHAlwsFZMmVqTyvIHmbfJ1MTCjKvNQnG+H8Q/CWfbbr+TYX53ORggK50tWclKt0aJX4Uff+PE3veGsAriRLxHRz9uW3n9xfbWc6xQo1mLdslgbxBW8WkWennJzmI+uYd9v2c82nykT7iRPyWzj/nOLPSLgVi1iACpyskOyc5owJsamNmxriHhQiW2KGOABkZWnfYfE9sNK8gms5LUf1N6xAO8S25EZqErQlSgkOSzQcJR6cEgzIGtymVrUjavKGN30la2T2G6xLcQ0QFq9Ko1xF9y02xFP1ERXVky6+o1osLLEHclz+l19OYg3PIy6ROgbvTsq3wNaJk6jaC5OlcYnPOmVMriYiBzeGB9DXlewVBjNOBlSS9gcgonUUEetbJnNeqBJnEovSX2+VmBL6f+fOj4VkHud0LKSL/CPkyQl1IAO1LZOkWda8ffBKRJf0hvQx7E7wk6ZP0SsnqBFU50eEHCAerkgCanYigN4JCvuVqIqv6CQrYdwfsrUu8F7MREfzlCSK6XEKSwwg1hkPT60+la5/PMWL7fknPAv9NX+8j+hlz0UqSrTafPh1jST+kR7qXY+fBgS3zxdF+dgwbl6fPZ1OiPeBPxNredPyZ6d9SUqu6rWPbBlTUI8V7HHgv0ZMrosQyK6BSw9HEvXcb5VV2XfTRfpxQGrgRIlOr4KLIxTWS3upErDgD4FPE+7EdUXXzOqLUuxHUvaZtW2LY1zu1Y0n6GfAocU83TiSonxW771vAnBl2poa8YDFpVsKJRDBwMr2kQv3fnH39Efezod9PmV/SWpJtamOmY9zDvU2jVA3xR4IhdBYASYu4rOy30kS+nXKJpMkKwqHFgd3SAl8iMXIfsIqCuU8lWcwa5pL0Did6f0lvJw7B0Lxk7n1E6fOf6WfhzYkuvwq4S1HeBtHfe62ks6DR+3xnlUXoCNuSenHT7/+jpFfnGKjutZLo/xBbrdhz1dO/3cf2V8nXmR7Nbr0v/Mrq0DgO6psD9Db2kk0C4CXbLyiYfH9s+2AlfdtMHEUcUvoIznJh++L6awWT6qZEmVsOblDogx+Z5vQfCrRo1ZJAidjQl6yqOSBYOSVtQ5Tf5TjGmwEHEo6fCb3pzZNzsF2GneeJctgLk521gKskHZTmN97B8CBCo/NaR8VOUeCqhm8T68Vl6fffLGmxAjsrD2SNLlGBPI2CEf1R4kB2FLC97cZ7jaQdbB8ILGg7W5KtAV5G/nP+oEJmx4rWoS+RV+65JD0d2n8R/fJypsyReq0fQ5FTGdJRQGU3olf19HQv35ExdjT8xakirQUOYUgfbaaN/9q2pKqSrLHE0gBWAz6rqMDqNAMuadbcAIR7vdHPUta21bWm7REpC7oHEbCaizym9Sl/v6MF5E8Fa8VYlVBNVQJgbHnBUkyQ9Er3k2Y19ttsfyT9W5zoqAUO7pB0LtHCZqKlqHFSquug8NTETMd4KkCjNN9T1sd8LCF5UhxBJTJ1ywP3234mPVwl2sF9vcqphKqkV7ma0zHJySbZ3DJtQPs0tJFVVjcKiuQupiK66MU9kySbIOl0240jwkNwDOEcvSu9/itx4Gi6YSyYSgg/qpAl6ku7uIy4aLAvfGtJa3mcvvCpkAX/n6JP5jP0NtdZC+z82/l9OkORou6bEq0cfyOy2llwr3fyp5J+C0wqKYskHOtdgKpf6laFhnpTx9h1p7h28cXqwNoUDlKO0Q5AV2WY+lX6qnBZzjyIe+YYYOHKma6jIOPygu1/lxUA9eFFSUuk4GdVEl0SpDmIVCJMZNwul3SFmzOjf44IYBwMrOAWZFcwpS2gulcmEmW+e2Wa2TrNaSFi/buACGA2xd1Ez/W6tTLE3B55CIevK3ybkQGV3PXxMUXZ6OJVILmOgqoFgLvTGnE2ZbwE1c+37aM9VaE5/YpUxbUFmRVOCV2cUVD0gn+uSq5IWjHNp6nkTifEZO5Y09Z29Z5eTkFVEiFlVEkYiZBne5JeAGLcKoEOKpsqzO4OiVgT9ieqDvpIs0oMpcD0YvRXpTV5rur75sNEdQjAP4nS9aboLCgsab5BZ1rSG1yo7z2ImY5xD1/t0Fbr5vsaHrU94gCViXcCN9t+WlGmvAKx0ediC9sHKnqVX00cYo4hDgqNoejjfb3ttyoJl7u/L/PUUYb2oYp+poxqiSh8Vd62AJEphtARzikPKXkfx8Llkr5OLPBrEb24Z2faqJ+S29LYtyVK+CZRRr0wQYBUR1aLQg3vpb8v/FgicDQmJC1l++4U0BmBAif9c8Sh+bu2/5QOlrm6rxBkYvsBZ9B/GGw0n+TEbEw4xP8hMlKz2n73mANHtzfi/VH0Af3ZeX1TbQmU7pT0aQ+wYac17O4MOygIEL/AyINBFvupowR1NmDJdCm3bPQjRI/f+4mAU1vcLmlTYGKq5vgSUEKmswtxH95PrB+LUhA8TdneA1PA83OEA7YwzTXL75L0ADC/pHowpjTTVidkegF4OPMeJh3A+sq4MzOI6xPP56Up0DQiQNhwHrmVH2NhWEAlNwC7DnGWOJ44wHeBOYk18AMD88pxjJ9Jz+jNCm6LvxOcFI1h+4dp/32SKBH/pu0Lc2xUpgrGDMOPgAsl7U8EaD5Gnt5vZ8RkMKWPdljQsmlv8JhEcW5Ydmy76boyLdA1EWsnpFkAGkUGjQbPVYeBgy6DwldL2q1y7FPSbmvK2nZGYKZjnFCY9RwND1LOyjiIyZL2IcpMsg/NCYcRkbXlgF2JErfj6EV+mqKTXmVH/+J2wKkuZy1FIey9P/BaotdhUaLUpxGZSbLxSWA/InIu4GBJu9j+5ZgDE2z/PG/W46J1Ly79G1bbjbkte+7fba8t6ZsulKgYgtK+8J2I/u1hh7hsJz1tUF+qvf4TZX2+FSlUXW4qZz73EhmpTzjYGquqlVIcShx4byWeiWXS/18laeuMtfLRdL9U984GxCG1KbYFzpC0Bb0y+JWJw/PHM+xAsMNeCVxEi3J1BcnasdTIwCR9xvYVDU3sYvurinaHLrIu2xNSFc8T5cvn0zwjPwW2L06OddUnercLNG7TwX01oiTyWiIwdmXGPDaR9Bri7yjJOA5ib9ufGpjj8YPXRoOkhQg26VtTJc+rgR2JnrjXNrHhkP/7VXKm1yPaJhaQdBghMdLoeVK0aYyV9csh0+wioHKU7U9JOtKZWqajoaNDeKs+2tpcLiSIK5E0UdJmzpf/OYde+84cRDvbPWScUdJczpH0H2L9ehRY3vbDGeOnyEul5+vtaV6/t/2PnLkkfKX2/zmI9zcn4NSKL2QGxURFWXhrIlb1k2b9gx5JbSkfyioulEGr/d7Fif1mMfqDy03X6S6Dwu8nqlY3JNQl7qd3jmqNmazUUwGSjiIOGK2b71NkbhBuGplLNipd5W8CD9k+qrqWOZdjiGjl4gRr7UTgMhcwQ0vag+hzOYV+Bt2cxeMW4gG5yMFs+D6C5bOxbECysVaVJU6ZpYs8HVgaFaQKSwB3uJysDUkv0uu5npOQ5oCM8qKarVbsuUrM4SX32xBblWbrPPS0niE2+WvcUrO5YD4Vc3cf3LHYfIN5bEhkpN5OVBecAvzchaXjipL3vWzfkV4vTWQU9wLOcEO9wZTJPoIow3+cRKDkhhqgNTvvJw6SIp6N7MyZCnVVh9iZDGzqRFik6B89qekamEoaVyD0vIufh8q5U68nt9TOmH2pDUvt6vY2JFjeGx/aB8ZfbHsNSfva3rXExoC9vnVH0Zpya5NDoqQdiaDDvQTJ2oFE5u44YF/bOUGeQdvzEmWRG2Vk2ZYY6/tuXq5ecUfsTi8zez4RRHhu9FEjbNxJlAqfxRBlhoLDexe8BK2gceR/3FBaawz7KxBSX1tljtuNqFrYhsj8bQfsaPv8TDufJ4JVlxCf13uJ3vKjc+yMYvty27nJlhkCiirGVWyXVNtUNp4HHmK4Y+ycc4Gk39j+iIarg2TZSvaOItisS2TQKhu3EEm1vrbOpkExST9IQeFdbe9bOo+ava2IltUXgE/a/l1bm1Nsz3SM+yFpGdu3t7TRiSh3V5B0OcECtwUho/FPQoolqywtLR5Vr/ITCu3ChVwmyzBMDzB38bjB9krpgX1bykRf7wzad0m3ObEaptcTgFvq16YFUtBicyKS9g6CrKoToqq2SJ9zRZTwO2cQJUj6HZHFX4dw2PqQUz6jfrmTEcjJWijIdBajP/KZpdOb3pcKZrmG0gAAIABJREFUcxAH3XltZ/WtK9oJvkW/VM6eudUUClK9TxD9ne8lKg1+ZfuSTDsjnMjqWhMHs3LWlMg21D2BUjYk7U0ET85taefWwXVz2LUxxu9HVC28nAhY9bGENg1adeWUaLikVs1MXql5Wj83BRa3vZekRYDX2G5E3pb+rm0ItuZNGfl3NW0v2I0oaxwMDP4XOML2bg3nsprtx9LfcS/wni4PYKVQ6OpWFSY3NF2TuwqoJFtfIj6r1xN8BnVkH96TzctJvATOlMZSB320msryP+l3lCQlfkJUmzyTXr+eyNjnErjdA7zLqc0v7WHX2H5Tpp26wsME4l48sMDOwgSfwKrEZ3cV8V7/NcdOF5B0re13thh/k7slYu0M6kAGTUMkDzPn0ElQONn6LfAYESB6HeGwX2T7a23sTrE/0zHuh6SriIXw58CJnn6apJvb/oVG6cXIyT6n0plNif7Zq9JDcoztMSPQtfFd92Z2AkkXEaVp3yfYpR8h2FXfNebAfhv7ERHYishpIyKjkNVz3jbSrdBTXtlBjvYq4Le2Vx5v3NRCOhSeAJyck4kYYmc+onzmBwwhOnNhOala9IVLOp7IzN9Mr6zWOU76GLavsr1a5pjTCVm26r34FLCcM/WHB2zOR9zLG9l+z3g/PzD2FGLTOTld2giYL83rqvHuy5oT3bpKoCsoNLBfThwK/kdB9USyczRxgDs+XdoMmMWZJaCSft0m+zTglAxmKYqcki6gKA9+CXi/7TcrSgsvaLqWKekVE+XYg8y3bppdrdnbp4kTPMrYwWzzDKFJK2l94ACiRF1ERcaXHSXb442dGlnew2xvkztuFFu/t71y3cloEoxLP7do+m9FjFZ/Rp9xg1aeeqBc0kQK5H8G7NXPbxMIx+BVtj9YaG92F7Q41MZfDKxt+7/p9WzAuc6stlJ/tdQLRGvJnrZziAxRsPufSO+z2pyoKlorx04XkPQdomXoDBc4RlPLMVaZAsegjXuJVrLBbG/j6i1F68UbicrBEi6UToLCydYGrrU7KvSvv2F7aFIyFzMd4yFQ9NxsQWSAriecyMbEC4py3F2J8r8ppFA5m7qkrWwf3lX2WSP1E8+wfXDDsUfa/oI6KOuu2Ryqf9wka6cocbuayEQ+Q2w4mxEltic4k/SstvCIKAMc94AxxEZxpDv97GTXyjEHX09rKPrRNybul0eJwMGptgczA43t2c6WfxnF1mBf+LuJaHqjvnBJdwFLl2x+A3bqTl8VNd/GmWX4Y2Vo28yvFIqe8i/SeyauIvqOnyMItf4zzviTCMK/+enX+O1MqmR6QdLsxMF7ynoBHJp7WFX0a72FOBjc6ehPL5lPK6ckHdz/7QFtXEWP+kTbP860V7Xt1B2bWwqeiT1s57JH18e3DuZKeoRecAhiPZzyuotAWgkUFVIfcCpXT0HCC5q8x1MjoKJodViauJfvcMM2m1FsnUdkgU5L99EGwJa2G7M7S7ra9qrjXRtl7GAwpFVwb+D8VjmQpzujZD3ZeTuRFZvH9iJpf/687SwuCUnHAW8lOBdMkHhdD/wBxk+4SFoZeNCpL1nSZ4j+4geAb+cGVmakva8WPH2RaPPLreL5rDvmnNFIBY6NgPs8jgLHEDuXlJzTB2zsQwTH76NG4FUQrGwVFK7ZWRh4o+1L0748i1uqGEyxPdMxHo4ULVyPoBiv6N+/7gY9VwrN4FMIgoKtCTmXfxZkIScCX7J9QOb0q/HD9BO/YnvRMQdOAygE4ivMQZQt3Wh7gwZjf0hEyZciInzXEI7ytTkLc3p/z8+Nlo5iqzjSnX72CeKQDT1nbwqhj8ukLzqBpFWIBXl9opzwJGeUeUtam9C8rA5PdwI/cGFZq1r2hUs6jXiuinsEk516oKg69PzQqf80w861hGN/VXq9arJTXNY1vaExCJRyotQdzKOzape0Xhxre/MW85lElLivCNxCPOvLES0UW9p+cozhg7YmENUtxVlMSbcTskj/Hbg+O0HMk9tucx2xNv8+OTbzE05b40xKymJtTv96cWJO8EHSEQ7d9eJgbjr0jwp3JFmTC7Vo/5G0uINBv3WWV0FMdgYRMJtM3MsrkMjxbD9UYHMYL8Hmth/IsHEzsF1tPX0XEbxqknWu+DmAPo6OogqTmt250/gxg4pjjP8dsQefWRJ4r9kZM6M2XsJF0o3Amo72gvcQgaLtiRa7Nzc5vw3Yu4iozqwcv00IWao1cuz8/xWKSsK6AscE4DbbWeRtycF+BS1k0CTdDSw7uFfkoougsIKQczsiULRE8nUO7eIsDzNZqUdAUQL7OeDDBPHCurZvlPRaou+kyY30KgfB1Q6OvsfLU0YxCw69zo8SZVMl6EQ/UR0TtKQxfZFORZ/l8aP8+ODYr6QxsxFZuncRGf4jJT3hhux76f19RtI8bsGOndCWgXcwgvbDlvPpDI6eut8p+q8OIPQ0GznGCg3IrYgKiqo0ciXg+5IWtn1EwZQmuL90+l9Exna8uVTkXXMTUkDX079JZAUfnNnfNQa2Bo5LzwDEgfCzHdluDEmn2v6kRunVa+okqUegdP60dIJHQWdM5Gm9mF/SbC0OBwcRjt7Gtl8CkCRgD+K5GlpJM8p8XpJ0i4Lh+i+F8/Gwv8X282leuTiI0Hl+taTvAhsQ5H2NoCB6O4sIdFbO1urA7pI+5kQINx7cI2BcezA7J6mRtN/0cnwb4AJJ59Jjqt2Y5pKJvySCMkuO94MNcAhw2GCWTFENdigj97Rx4dAbX1PteAm2BI6uradPEOeDJr+/U/kfha788cC86fWjwGecz2MzwfafBx7JbHb9uuObnKy5coJxRBVJlXzYiOjXPx04PQUkcrEFcR8dQKzH19Dws5oaSOftqvXoMtu/mV5zSShV4BhEFzJotxDOdY6c6RSMFhRWEFpmBYUJFv23A9cB2P6DonKmE8x0jEfiEOLD+7rtZ6uLtv8mqekGX+la/l3ShwliioUL53ONpEMYyd7cJNPRiX4isZnenL4YsJH7cI2GZ4j+hRzMCUwiSqjnId7ncfVsB/AccJui16X+/uaWyW1LRLqXkvQQKdLddLA7krvoGql0ahN65VJHAKdlmPgyicCmdu2SlEW+KtnLxW8lnU9/edF5DcZ1GmxQR6RZjhLz5dLGQeYG0SV2SP+21bxcUEGUtq6irLqIQKkLVA5Sh0GMBwgNxbPoXy+acj6savuzA3M0sKekPxbMZ0HgjhTkqc+ncZBH0gIeYJEuPWTYPiEddNYgPvf1nMewfzDRjtDXuiRpTWJvzv0cryGymONd+38JXyHavKpy/mOJPboJJqSs4ZIawl+ScR9DtKOMkE1zaK/unmGHYXNJ17PnZXsyvfVUHQS92+AIYCfblwIo5N6qjHgOHlSUUztVrmxPKn/OgaQTiUDsi0TgaR5JP7K9X0MTEyXN4tACX4MIOlbI9idSQG+6VcPVIen7BG9JJcm1g6TV3BGhUyFeRWi7V+SFKwPXpv2n8TrvbmTQFgDulvR7yhIKnQWFgecc8nkkO50GtGY6xgPwGEQ1thtlNIG906F5Z2Kjn0Q4CCWoFtA6cUSjTIc70k8knKKNCJKqXxOltPc2HDsUtewdRLZvaeDUhmOPIEoxniIiRtcAP7L9eMFUzklfrdBRpHuGgaTvEZ/540RAZVWXMUXKQ8rbbf+rLCEFtndRf1/4EW7WF/4QQY52dd8EoyQsu+wPOJogzfpkev0p4BiCGXpcaKC/s3KIVd7f+TGCiO61xPuSVf7nXmn5Fz3Q9iHpB0DTVpBvEnrcCxPyNn2/hky96C4g6Qbi8zqpcJ2o8Lf0NYEyLc6ym350tFU62A84R9LOQBWwWBHYl4xAkvpZah+hF7RCebqbCw06xQC2L1J/+81483kNIbkzp0IGr3rfJwEva2pnRoKizHgB29cSe+Wp6fpqBMN+k5LEjYmzwCy015IdehhNmcjcg2pnuraKNoD1SaoDNed6XPKtqYCXV05xmsNl6YyQi20Ix2IR4vm6MF3LxdIOfdzNgHOJNX0ysQ40wUlEBeSjRB/ulQCS3gA0DkAoSfakZ3pYddL06N9fh9CHrpy2Y4GbiL2sMdSt5FiWwsUYc+qC/bstsVWXQeGrJe0KzKGQad0W6Cy7P7PHeACK/r5vA4sSm0d1uJwuLJ9dQwX6ibWxLyfKozYiIlm7l2Y61S+98wLw56YPacp+z0c4JdcQJe63O/NmVge6waNFuitkRuBnGKSswkm2s6PSA3auA/7PA8RbCvKQI50hrTXG75hIRCFPGOfnfkNUgtw6cH0l4Fu21838va2IQ9R9f+e9RG9fbtXEoJ0RhDPKkCSqjWlFoNQl0sHtc8TadQMRwLggZ81Q9MsuCtzrQrWCdNi6j9CJdu36HsCStj9VYHNRgoTkIoU+7cScwFyq3vgasAyJQAn4vu0mVRiVjbre5iJEQE1E6d1f3FBTW9IfgLd6oJ84lT/fZrtRVZGiP/izRNvG7+k5xk8RGt85vXU5jv1UQwom7+EB2aCUSdzdGYQ2ktbO+XxHsXEAMBehp/t0uvZyoiz2uRLnRtLrbD84cO01TmRPDW38lnDSJlMrN7Y9rJ1iqkLSr4iAU511eSXb603ruaT53EH0A58IHGL7cmWS4yk4RxYk1s/qc1+SKMtuylC8ru2zNUofv6dDG4OkW4HVq2c9nZUvK9j3WhGxDth6OfCso21mSYJX5zzb/xtn6KCd6c7+Lele228Y5Xt/bLq2p5+fSFQrfIBY288n3u+XxhzYEDMzxiNxFJFZ7VtUm2C06FeFnI1iMJtUu16UTarN4THg8PSVi+eIDedJ4vDTqFdrlHlMcagV0jKNmaRtfyiVYLyFyKjvDCwj6TGCgGvcyJb6dYP3Vch6lOgGdxbpnpHg7jS3dwbOUuilTiaej5UJQrosEqNUGrctkQk6i4iab0tsQjfTK4EaDYsNOsUAtm+QtFjOXBKeTaVWddKsZ8cZM/CrO+3vfLiNUyxpG4KNeol0SKgwN9HzmWNrNuAhBVFeEYFSl0gVLrsnB/QjRPb4JYX80oHjOT6SPg98j3BqF5f0f7bPKpjK9sQec6+iJ8/A24jMxJa5xhQ9/P9H9DAuQTwbPyXKHBshOUitnKTK8ZX0U+AsJ2K95HTnEKIcR/QrbudEuJSezYNoyEGR5nMscKyk9R09kG1wXfqsjiEOpdMrm7D4oFMMYPt6BaFNIyj6XjeRtBe9Z/OHBWvHrsA+wJ8l/TnZWpQo7f56pq0K90v6JdFzWOlPn0te6fvCtj9U+PunYCDgNCfBeptbCbYFUdVxBkxhsW9c1qogGbrC9r1pTzicyIb/Gdhi2P0wDg4n2kFuAa5If2NW646H6HgXBNBnlzTH9HCAx8A+wE0Kwj4RLVIlUm8vS89k/doLhXO6Ani3QvbuYiKouxGhwpKD+W3XNet/rlB3aYwUEDkYeDMhaTsReLppRRqR5f0mw4PCWdrwtl8EDpP0MyJY8LeunOLqF8z8qn0R4tOlYz8z1lemrduB2YZcn51gIp2W78n7iL6Ym4nyupVa2FqFkNk5gzgQ3k6Ijj8CfKjA3sLEQnEgcWh9ouG4O4gFDCL7/fvpfe+luZxNOH31r+OJ/s85pvf8Cv+mBYhWgNPT574X8JoCO78mGCy3IsoILyT6epdvOP7eku+NMWZ54oDxAHFQuYnQH246/jai3GrY+3VbwXx+TAQHNiT6tj5KlHA1HT8PUX54EnHArb7mzZzH0gR7+bEEScYO6f/3Am+ZjvfhskQ26x7C0XoHEbi5ucHY24nDBYTUzbUt57IEsG76jJZoYedm4pByU/2+mo7v8eQh127ItLEd8BdCJu7R9GxtXzifHYjyaRHcITcSUkc5NgSslZ6L+4gAyZLT4b394xjfa7R+ERVffyScs2UJRvQt0rWPFc5rTkICaFnSntrib7yJCM5Nrp6L+r3d0MYRRNVBm3l8gag0uC+9fiNwcQt78wBzF4y7HZg1/X/j9P4sAHyIcJi7uK9m6cJO5u/8FXHmO47Q1Z44recwyrwWTGvyxyg4oyQb56X1/cb0egMioFZiq7KxPbBr+v+4+9UQOxcRiYiJ6Wvz3PuZcMrfkO7BiWkN+V7G+EkEP819xFnwl+n/vyTYpZvY+AnpDJHs3U7Itv4d+GRn98H0vhFntC+iR28/QodzheprOsxj1MPNWN+bSnN5iTiAHUJEjA6qf2XauoEof9iQKLdbJV1fqukGSBy2TwYeBO4nHMcvEpv8hIY2Jo/1uuA9OhZ4Re31K4GjC+wcSJS8rJu+fkEEI34CHD+t78MZ6at+36eF+XEyDhvEwfYLQ65vCZzSYl6TgEkF4z6dnof3ElnZuQkG3uvJDKQle8cP+TquwM4SwOzp/6un5+0VGeMvJuS0Bq+vCVw6ne6dyWlem1Z/W+17ZzQYf+NYr6fXFymQW62dRBXYNA2cDsznfIKFejEiqLI7IYlXYmvunOd7FBu3pH8/SAQZl2vz2RFB4ocIpuPLgXdOw/f2FELKZvD6Zwnd30bvB1E5M3h9seq9mp5f9ByBVYlM9rq5n1ca918iAHYrEYDMeiboKOBEVEfdRgRPH0jv/4o586j9/wSibL3vvWpoZ/P0707DvqbTZz2JSBqdR/A2HAa8Zzree+8Z9lVg5/WEI/pMWiuuGvbMNbR1E+GL/I6eQ1hyHy6S1r9/EgGJM4FFM23ckP69tXbtmoK5FAeFibbH6v87ENVJELwqne3JM0upR+Id6d+VatdMA8IY9RNKjYAz5WDUIVtoS3TBaFdhFifSL0l7OpXlOLRGm9pYjIgyfdnlWrRLKDH7ERmB+uvsz4rQd5vSd2j78dTDnIu3uZ8A7mxJV9h+T+oPmibQKLqvFTwNmYVrmNJX45DO+ZPzStt2JMjoNiMcJYjnfDZgBLvqaJC0ue1fDPaXK5NB1cHe+k8im17v7/yWC/r/XNCfOgpOB1ZKfblHERvqiQQ5SRN0QqDUFRRkQKfb/t6w79tuQpa2sKSDRnvt6UMWA0GE83WCZGotIkB49nSaCwSD/beIjBBEKeAmJYYyn+3RUG0q6wDH2L4lt01B0quIDMungIeJ7M1ZRMXIaUDjMuaW2BE4c8j6NTfNpZFm9RBNYNsPSJq1k1m2gwBsXy1pDSIYsFSmjbU7mMfz7me9nYUxznZj4CiCzLAiqVqNKMlv2rfqdOZ7gmiP2Kf2vTkz5lERfs0wrV8Ossmq5eFVRGb14NTT/7rpMKVdav+fg5ADmkwmWaS7JWLdkSjn/pXtOxQEfJfmGnE37N/PpBapWyTtS2Rps4nkbN9HZIpLUG89W4vExu9QDeqM2HKmYzwAt5P16FIOphO20C7gbvtA6n0Ag/2YjTYe22MSXjVE17rBEyS90onxNhE3lDxf86umSyppEYJoDPoXhamNiqhkDuLwVenOLUswga82DedSYTlJVT+UCGfgSRqyL6cg07sULIYVEcY5ti/JnEdnhwx30N9ZQaG1fiC9z+YKInj0t0xTL9l+QcH8/WPbB0u6KWP8BEmzeziB0jTfcxzEJR8iSmBLscvA68lDf2ra42tExcNtRIvBuS7gSkiH7+8Br7W9tkJP+J0e4LgYD45e7R3G/cFph8mSLiCc190kzU3/HtQE1xLVF+u5nyDyhtRTPU2QgsDvSAGQav36gZurSwD8T0N0r1OvaWkfZJeY4tTa/ruk95MpbeSknS7p1ZTzoHQVcHqqcorT3K6SlOMofZve+e88J/1jSe+mGQt59XsPT/92xR3SGVL/7CeIlrh5icDsNIcHyDclvY44bzfCYKC8dr2yn03E6uDiubz2+n6igqvpnDrjPSICgxMIXpcvE22M62eM7wL/Tnv5Q8Q55wswhYwrJ1A0JmayUg+gqwNCImtYxPY9LebSmi10RoOkFwm9TRE3ckWwIaKHdkaIWmdD0qeJyF6lJ7kh8F03l/iq7KxDkOfcR7wnixOb8mVEGXAR6VopJJ1M/B23pdfLAF/xAO3+TEx/KLSdf0n0bUFsZBva/mCmneuIfuXdgXVt/0kZrJoKvfdVgGEESjd4OsimJIKPZxmpBz9d2IYlLQH81UG0tjoRcDrOmWzXknawfeB41xrYOY/IZO1ue7mUIbvJ9lsbjv+x7R1Hq5oqqMDpBKlaYHngfttPpMzUQh5CwjeGDTkdlJK9uTz9tMZbQdJ6xGH/e/STIX4N+KrtMwtsnk6Q2Z3nlgQ46XywH7Bb7T0fwZI/jo2PEoHd1xJlo4sCd9l+S4aNCUTAqc56+7NqThl2DiDkwU4i3utKAvF0aFZ5lbJ089j+Z+3a3MT5vdF9OFDtMgLTuuIlzX89oppkBaIC42Si1WaGcEpSBvLWjDXwW2N9vyQooSACG7aeNspiq5/1+zsMSC41SXopZCAXtv2T9Po64NVpXrvabqqh3hqSliJaOl8DHFD5ZZI+CKxtO4tQbNTfM4PcgzMM2h4Qko11iQzkbLYXl7Q8sOf0OhzMxLRBCqK8n9hIL7Z9Z6Gd2YnyMQF3236uu1lmz6WVJFFtzLAD87+JHtvDp+ffWAqF9M4OlTOTIt/7295iOs2nq89qaWBrgmDqJAXj7Ua2v59hYzuCtbbSjH2aYL6d5qXUaT7Dsiv2dJLhU7Acr0S0hZxPHAzfZLtpuXplZ5i01k1OMiEZdn5ve+X62Jx7R9KKtierX4ZvCpwp66dgTP6O7RfS60kEe3h2W09ylKr2lMttZ2X+JJ1IPA8vEs7kPMCPbDfVfp2hoJDK25lQdRBBYLO/ByT1MuytSbRbrUKUlv/c9t2Ftm4FfksQc25k+7Hc+1nSLcQ+fJHtt6UKoU1s/1/D8ROBY21nqSaMYmusslc3dXA6mMd/ic/5VKKft6/stOOqwCbzeZRY904GfutM+aGpgYHsahVQe6CL+6DFnFasvZyDyNC+YHvXAlvZ+0IadzUhh/lgen0z8XzNRbSnNFZASOM7CQpPTcwspR6J+WyfKmk3gFRSmCXbRJS/vJ3I8mH7ZpXJwfQhN3I6E1MfkibZflJROv0Pohez+l6p/uWKxIF5FmBZSdg+buwhUw13KSjxf0FsGpsTLIC5uB+Yn4icQ0TOHwaWBI4kspv/r6GTvnJJEx3yA23xmKSNiawowCeB7PvP9p2SvkoQdmD7TwQpYY6NQ4BDUmagq37RIqTsz+a2sySnpjKqcvWPU1CuLmkTgkhscdW4EYjy/sbSdzU8nbKpVZZuFSJw1Qi2J6d/L0/jZyUqnR6y/UjBfGYhZJI+R2QHDk5fWZD0fSIjWkm5fUnSu2znyLAsndb4zQjpoK8SDvL/k45xcoA/3aG9i4CLJM1DZAAvlPQgsa7/ItPpecH2rpI+CVyZKrFyszf/s/0vSRMkTbB9qaQfNB3s4K+YX9JsHiKnlwO3a83rEgsSVWwbESXzpxC8C49Pp/ks4p4c14yCG2r/fwE4qWTP6DJgXq2rNVyt0EkuQWkWdDb3a4tflc61jyn6qHPRlsNkqmOmYzwSrQ4ICS/Y/re66wWv0LnBrF8eDfd7EyWJvyUYPne0/YvpOa82kLSh7dPGuzYGTiR0UauytClm0uusjJSk4wnWvpvp6WibXnnstMbngG3o9Q1eQbBH5mKGIBXrGF31ld+r0O48prTKIGEL4FCCwdwEk2WJNu6UihfC8SqueJmeDnFtDi8p9JTfOb3nUsP/knP7GYKhEyCnjeQagvxkPnp8AABPEUy8udiJOKAskTIE8xNkOI2g6LU92EEQMw/Rl/siMK+kr9g+aWwL/bC9m6SLCT6Dxwl22HtzbCSsQ8i5vZTmeSzB9JrjGM+aHP31gENs/0/SdCu1U/BOPFJV2SjatuYbOLxO6znVCcpuIgIRqxH39+o5pgBScuIOIpC6SOZ0npA0F3AlcIKkR8jvn36AcELOor/1IqtPVNIriCDEYtT2hmldumz7X0SL1k8lLUQEMO6Q9FVntnt1NJ8ZzSnuMmveFRFrdaaoMIGoMnpNy/nl4pX1F7a3q72cv8Beq6DwtMBMx3gkWh0QEm6XtCkwUdIbiWb5azqY2zkd2GiDD6Ro7seBvxIRyEuJbOL/q9iNKP8a79pQ2P5I+rcrZtKViAzFDNHjYPu5dOg91y365ZkBSMUUpCdjEVE0FaqvsD9wTXJqIfWVF0xtWUKj8mcpu3k0cLIz+xgd/bxdRF2/zciKl2nFvDu1cIGk9QlppuJnS9L8BOHHYvQfdHOzAZ8jynO/6+jhXpyMddRBMPRnOnL2bd+YyqDfRDgn92Rm+t5te+v0/88Bf7C9nqTXEORyWY6xpPcQRHJ7Ehq5h0jawvlEcgCvoFc5MU/B+MPpSe1coSCqmp49xmfQT0j1EpGFefv0mIykM4jWn+MJToJKKeIUSTeMPnIoPl/9JwVZViMCEk3mcQhxn32MCN7vCGxGfOa5vAZ/S18TaEeyeC4RoLyNfNI3JI3JXu2MXvlkbwXCKV6LeC5nFBLB6Q5JtzH8fFCRezZlEu8qYA79CZcXiHWocbB74MzzMvWTl7rhmec6SV/wAKmjpK0IaclctA0KT3XMdIwH0MEBAULOYXfgeSKjeD6RaW07t2+0tdES1c27DlFm8thUyIpPEyiIzdYBFlI/McUkCtk5UyR2UfoPzFdkmrmdiAiWylB1CkV/3n60zx7uDFwlqY9ULJXiTJP+JttzA0jakyh7Pz7NZTMKDj8OuaUb6PWVf6Ik45uyqkcCRyaH4CTggORw7zVepkzSzrb3VxC9DCPqyGVxH1bxkks6M4HQKO8iINgFdiLYxF+Q9Bx5B4M6fk1koi6iV9GRjXSffKn2OrtcHUDBHP4DggxFFP5dkjYkev3uUJCnrSBpbzeXZRuU0TiNmMg/CveIHxLEcXem+X0CuIR86Z59gJsUvZ4ieo1zssXYPoggjqvwZ0Xf6vTCLPUSX0ev3uzTcT4OSpI2AAAgAElEQVSHeBRmf9srDbs+Bu5SEOUtYvsLwAI0bwf5I3HfLEiUCp9UmgV0d+zNcxSsv3X8ZIzvmV7v/JiQ9B2isu0uoq93N6f+/ZmYgorUtsqgb0aQw+beQ60D5pJWBh6sEi4KEq31Cce48RmjOvO0xJcJmbhN6VfImZ2GQasBFAeFJY1ZaZHW6taYSb41AEnbAicM9AdsYvvQ6TSfTg4+Hc3l+8SD8CwRnX4F8Bvb7xhz4AwIBQHJ8kQk+Zu1bz1FMCNm9d6kHqaNiEVrSgl0rgOZDnDLE5G4KXI3JWWsXUBSpeN3mXukPLdmRE/rtmYIUjFJ1w3es8OujTG+3lc+As7sK1eQvXyY2DAWIzbmE4B3A9+zveQ449ezfaakoZFk5zPqHwVcTDDVrk84cLPWMoJN7Vxre0YqX24NFZCZjWJnVSIzXwXSqnU9t/XiXiJLV9L3X7dzq+1lU4ZuH8LB+HrGM3EpcSB8iKgiWio5xbMAt9vOcmg1pO9e0qtSSWhTGyIkRV4g+owFXGf7H5lz6USpoiukEvP9bZ+bXn8E2NkZ/aySliRaYhawvUzKTH7UduMAfjqbjArbZzS1VbN5CpEl+3Sa15wECWDjZy5l9DdOX3MQyYlTbP+hwdhO2dUlfRn4D/Ab+vfzacqGL+klguejksis/rbcbGjX85phSDklXW171fGuNbTViohV0o3Amin59B4imLE9cTZ8s+3cKtbWUEinVczud4wWDJvKc9hrrO/b3qOT3zPTMe7HsIOP8lkRLySi3XXn+mRnyqaksZ0cfLpC+luedBBUvAyYlHvQmJEgadaqIiD9ba/LLU9KY+8hekueH/eHx7bTCatrV6gcRvWz1WY7xgoSlRHwdCAVk3QNEYk/mdiUNwG2td1IL1PSb2x/RMF0bPp7/0ucm/sJZ+KowQyrpIPcsB9N0icGD6PDrjWw8zKi4uUD6dL5wN65h5SUpbiVluXLXSE932+kpm2aW9EhaW/gmsopaTGXu4lI/GRqmeccxy/ZKTq4DbFzk4PBdx/gNtsn5ux7ydE6iKh2+bHtn6frHyRacHbOnE/ljC5k+0OlzqikybZXHP8nx7TRWqmiS6T3+kTgVenSPwlyuXEdv5qNywlt7sNr63pjSbb088eM8W27gGxI0g22VxrYb26xvVyurTT2bURryrK2Jzb4+a7Z1bclsoVP0HMAs/eIZGspYGn6168TRx/RN3bRsb7vpP08rSHpQEaScv6DkPKcZHuakXIq2Ja3s31Vev0u4NCmQZkuA+b1e17ST/j/2DvvMNmqKn2/372gIFEURUEElYyABAFBB1AwYkJBgqKCjAkQRWcU/REM46joCBhAAVGRJElRksQh56g4IAZAJAmCRIHv98fadbu6b3XfOlWn+1R1r/d56qk+p/rsWpXO2XuFb8E9tvdp2VmHc7Yp6nIKTyaZSj03s6RRfQtnE2mkVXiu5y6+f16P9tw1QIvi97X93f5QU8JQdXCmIl14PkLw6h5J57l6+tOtRKp5XwvjphbAE1BXvfx6bX8vALyWSMtp4ruzHVG/+G1isnJh2dcVrr+ufA3b/xznuaqItHyeqD9sZ68O++bFSrb3Ksf2Qyt9+SlJj9JstsvOhIDcMsTvfANCIKpqu5Tdgc8p2p88Qe+v6R+upx/9FSXKdhKjI1JVP/M7JB0MvA7475LdMavbg8ui7A0d9p9OOFaq8iPKYrRs/x+RHls1SnuJpPVsX96DDS3q6FRRG+W9Xlch7IR7a3PyLNuXjbmOV0qtdQ+ts7rgiRIlbs2/XkrFa6pCKO0NRMT4tcB5RA/XbrgHar0OfxJ4me17+xlEUd6wBZFxdTrweuAC2rpgTERTC98uGCRRzp2AwxTigRDOjCrOnTqFWGdLms+R7v5aoL3V2LCv2w6lg1O4CuX69H4igt3uKOqqJdu8GPY3eDI4AzhWIThkIhf+tIpjPK3RQkMvpnep9LomPnUwSIubulisePl2JlSB91b0UuwKjfS+ewS4pqS5tX9O3Ub7LrC9seYWiGpsMVGopV7e9q7t2+XiM+VqmMWWPxECLX1T0gk3Jj6z/7V9UoVj5/RNVIc6zArfndcTE8GlJbWrpi5KD4IvwDclvYCoEz3adk8TFNdT31QXuxPnr0tsb1qiL5XrCGt8TedI+jrhtGg/X3Rb09tiUeLcs0XbPlPdGbI18R36hu0Hyuf/6Ypj1Eldi9FNgQ9L+hOhLtxL6mgdnSr6RtK2jr7iu43ZD1Sur7u3LDpbr+ldVNS1kLSD7Z9K6uhEdkUF58LexHzrRZKOBDYiJsDd2LM5kf3zZqIU6WhgF9sPT3jgaE4C1i7jHW97qwrHduJG4vfZL9sQabRX2X5v+X0eXMO4TdO4KGcLR2ukNRU902W70m+8Zof5UcB5in7PjxK6FihaHE35uadm6nAK/5gIRr2FyMjYjvit1UIujOfmM4R35iPERfQM4IcVx9iLEBpqeR1fw2iPTxXqmvj0zSAtbmpkvnKR2ZreImQt1c0rCTXznrC9cbkfmMVEyZbY1/an6T96OJZHiLTWKUc1KQtL+i7wMkbSwD4saXPbH+tyiKqKreNxNyHa9hijLw4PEXXClSgLx6WI38QhZaJwjCvUH8KcGs/tgeVtf1HSi4AX2O5FybJfHnMorCPpmbZvkrRS1UFqfE2t2t12cSJTMYJdV9TO0T7lBEnPK5NTgJvqGLtH6lqMvrEGWzp1qnh3DeNWZfFy30uLlLF8DDgEWFnSHcAfiXZLVWj1MK3tmmX7TEV95QbE/Gv3CtHWzxHO2z2rpK2Ood1DWUdq51OEw/wcenCYt/Goo3ztSUVv+L/VZF/TNC7KOZ6Dp83hVNnBoz6FWG1/uQRZXgCc0cpgJbJ4dh3/yKGgDqfwira3kfRm24dK+jG9ZSZ1JBfGbZSFwBG2dyB6vvWE7dMUsvitk/sevabSTFK6Ul00tripkf2IH9SFti+X9BJC3bIr3KZ6WVLAlnUfbY2KF/92h9LoJkQrnx/3mC7XF+VC3Fd9XguNFtmYRdRKHVvH2D1Qi7Iw8G/A6m1lF0cQbTm6wvYR5Zzz1eJ86AnbVxPKu0e6JrESh27AAWVC9xlCoK5qpsB3iYj1ZsAXCRGa7zA682SquL2knp5ElE/cT7RjqUotr8kVhJImQlHn2UkkqKqT562EeNYLCUfLssTCeLWJjptE+u2rvACR7fUy4jd5qHtX4b2R+K3P6VRBhTTzGnlRub+634wx27cCrysLkFnuod+47YPLfV0Kzi3+jZEsnPmBE7u0p47flMf5u1dOKrd+ubqcvw4jHKoPMqIQXIk65il1YfvXpUSrkyjn/0yRGRM5eCp/BzSOECtQSc/C9iUd9nWtIzDA1OEUbnUKekDSKsBdhCOiFlJ8awySTifErnpO41AUl19j+2FJOxCpOd/upc5D0jLAgURKkYm6kt1t396rfb0yZnEzG1gFONZ25ajUdEPSloSS6zNsL68e2xopBCDWJaKZpxOTw5Vs19GftjKS9iecH8cRqYhA9VR+jRYzeRL4cxPf4WJLXcrCJxBOrz+X7RcTi9xtK45ztu2qta6dxnkpkVY0VqBlQlXrDuOsQlzY3wXcR6QkHm/77orjXGV7bdUkpFMX5bu4GNGeqNJ5vq7XVLJt9mak3cp5xPmiUlRU0Zu5xQLAO4C/Vo1ISbqWmJj8xiHCtSnRjaGrTKfx0mlb9Bh1mY8e2yYqyo/+RTjA3kicb3avakMZ6yrba89r32Sj6LO6FnB5r889SZ/T8kQUazlGR8gqd1LokIWzDfCHClk4fVHS9Vsp9wsykgbddEnTHEo67aI9lF3UNk+pCw2QKGcnJH3CdqUFumoSYk3GR9FD+VjifHgE8Cxgb9sTtTfrmowYz82fgAsl/YLRC4EqF4zvEbUKaxJ1WocROfEdlQ7nweFEelArdWuHsm/zHsbql2+0/d3o4qYuanQ87EO0sDoXwPY1ZcJQladLPd07CHXXAyVd3cM4dbEEsThqX7hVSuUvUdEv2H5dzbb1yimS3uQ+lYUJVdjfSWql0a4HXFzOHVUmhleXY/pyPhCCRV8ifqdvJNo/9VJjfDgxMd3Cdi9R1Rb/Kp99K6K+ZI/29IyiH+Rz22uabJ9XIqQvJ0ogqlDXazqMSH/fumy/l3jfJ2yBMxbbx7dvSzqKyISoyr9s3ydplqRZts8pkY9uqSWdViP9O/9WzoPrEC3D/ixpnwopsqu6qEYr2o9VTt9XlBMsDSyoUDdupdkuSkzEppoziZ6+C0lqfx9ai7aOarhjmIxSnZMIQZ1f0v/vu68snH5xF8rV3VCcGONGndxljbukFWzfrGin1c6TktZw9Q4a+zD3PGW5imPUyaDr1nyS6pHrWoRYpyt1OIVb2SpEN49lJ/rfXsiF8dz8tdxm0ftF5EnblvQ24ICSA79jj2Mtabu9LcKPJH2ix7H6okwon8/IyazrlOMBpi7Hw5O2/6HRIkq9pGP8S9K2wI7AlmXf/D2MUwt1pPKXlOxHJC1WNSI2SbSUhR8nokq9RgP+37z/pSv6dj4UnmX7dEnfsP0H4POS/reqMbY3qHrMOBxApEE+T9KXiQj052sau1u+Tmfxnt8SNZZVI/V1vaaXerSwz74lW6RfVqC3icIDkhYm0v2OlHQ3FVSKa0ynbSljo+jf+VVG+nceQvfp1HOiy2WB3Ystrye+O8sQaeatQR4k6lmnms8QNZmnAD1F+CYh7Rmifr+K8NdE/J74/ray615EtHwbNt5S0zj/Sagld4qEmZHFRbd0mqc0hgdft6brN0o1CbHOAHp2CmscAcIWdZ2HcmE8hpouHA8p1DR3AF5TIgy9Lm7uLenYrdSibYlJ9JQjaWtionkuccI4UNKnbf+8CXtqoi7HQ11tjT5A1MZ92fYfS9T5pz2MUwuKnpnfA55ve/XiuX6rKwoxEcJQ1yt6fLdHRaf8YuH6BM6uIERRni7v08rAqVVSPos9dekIPK6Y8fxB0oeBO4DKbeJUU59B20dKupKIAgh4u6e+9dxzHCrkY227RSHuVIkaX9Ojkjb2SM/MjQj10UpoRMW+1RLkb8B/9GDP28rz70GIiy1G6C90a8dnbH+tbXI4igq/89ltUeFtgENKVPz4io6DNSU92DKPiPo+SAUnmEMD4CdESvmRFZ57srjU9jqS7rHda5uTuj6ndr4taW9CqLQnMR2NlGktxkgWjol6xF6uo43imtoj2d6p3L+6jvGob54yWQyabk2V4EYtQqwzgH6cws8u93UIEI5LLozHUFLjPsPc/bGqRBa2IeTDd7L9N4XK59d7NOmDwEHAt4gf6UVU661WJ3sB67VqDct79RtgmBfGdTke6mpr9FviYoWkZwOL2P5qD/bUxQ+IcoCW0Mp1kn5G9df2q3IbKBR1ue8hJr+rVzz8fODV5XM6i7gwbkMsLKrYUJfzYQ9gYeL782ViktnLuaLvPoNt3ExE2OaDaMfh0ppjilhwgscWmuCxUUhqT1O9m5HzBZKWqJDi2+IjwBElQiIiRbZyVlG/Tp5Sr/h82xeWXU8Xu15DqCB3ey5sOQf6VVqvpX9nXSmxxen178AgLIyfKWl74pwzV8TYdjeT8bo+p3ZeTkR9NmMklbqqmM435v0vM5fi6DzaRYSzXHPebfuQikO1z1OOIuYpX6zT1ipoAEQ5NXeLzDkPMfH1YxSuWYh1GtOzU9j2d8v9FybRvhTfGoukM4BjgD2JyN2OwD22e/HCTyskXd+q2yrbs4Br2/cNG8VpcRCwISOOh926nbwr+j+e4prUgCWdS6TJzQdcA9wDnGd7QtGUyULS5bbX02ixoZ7Eq4ojBdv31G1nRTteQFkME6rf/wWcYLtSLZtGhJh2BRYskZjK742irdungYPb3uMbelio14KkS22vP+//nOc4uxK1RHcRC+xeesj2a8P3icXd5912sZO0L9FmqVtxqT8yEpkdS+Voetu4i5YBHpzX/04wxlsZSak81/YpFY49Bfjc2FpFSesSYiZbdj5y3PFe4VBJ7wlJewFvAu4lUmrXLmVJLyM6RmzU69h92PQFYuJ2DKOzXXptCdSrHf9GZKG9Exirj2DbHYWMJhtJNxFiQ7X1nS2/i3Yhryl9rweNTteV9mvysKIBEuWsCw2YwNmgUd6PIwjH/Ryn8Nhr0DzGOBT41BhH0ddsf6gOGzNiPDfPcdQE7277PKLJ9nnzPAqQdIHtjTt4oCrXMEqaqH7Rtpvw8p2mUO1uV4zsV8CoUcoCeNQJq6RSdyu4sD3wXUmnEe/LGb2muRUWs/2gpJ2Bw23vLanJGqt7S1S1JYbyLuDObg8uqb17Ax8nfgezJD0JHGi761TNOpD0IWIxvAzhld4ZOLmP8glJ2pD4DuxU9vUSqXqW7cs0uu6r6/pOSScysdBLJUEn6ukzCFHLvZLtRko/Cp8i+tDf0pautSYRMdu520Fs9yKkNy4ljXtvSlsaSRcQk6dK75WkrxKaD62I5u6SNrL92S6HWK7ThMT2FepNlOebxfF0HBHhunFeB4x53kHs39nKumhXRjZT3Ee2bT5yhUfEZ3qiZKnsydxK0r2o419LZBdUUq0fx65diAjmo0T0uVUiMLQ9e2uKHo66rpSgRNfleWMis3PRxKJNgyfKWRf7UI8Q67TE9jVEqUs/TuG13dbC1Pb9qqm1KOTCuBOt+sA7Jb2ZEOJappsDbW9c7uuoYXy4w76FiAn4c2gg/cX2pxXtQTYiLliH2O6qx+CQ0bUSoe13lB/4O4gU1kMlnQwc5QoN3duYr0wstyZSnprmY4TozcqS7gD+SLVU4U8Q35f1bP8RQNEr+nuS9rD9rboNnoDvABcD29m+otjST8rMJ4DPAifavrG8rnN6GKcv5wOR8VAndfQZBLgNaFRszfbDwLbls2n15L3R0ce1J/qJ0LZxNJGK36q12p6ISFadJL4JWMv208W2I4Crie9lNywwwWNdpxG2sL2pQs15a+CQcm48pkpZgAesf2fdTpF+sX2wpJWZuy3bzyoMcxzwfcJp1G+5xPOBmyRdzmhHWi+LrU8Dq9m+t0+bBoL26CHQT/TwNwrF+e8T5+KPUE19fuBS1T14opx1UZcQ67SkJqfwrPbvTYkY1yZSm6nUY5D0FqL34YuINj6LAvvY/mUXx07YLqHXdCBJixDRl52ISNf+rthTNOkeSbfZflGPxz6HUE79KLBE1XEkvRv4AnCB7Y+WCf3XPVqsYMqQNLtcwBYCZtl+qOLxVwObj53olLTqM6YyFUzScwn18W2JydyxwPt7/axrtOslhPPhVcD9hPNhB3cQjepirPmIPqAAtzhqNacUjfRKXY3oQ/srRk+YK/dKHRQ6RGi3Ba6oEKFtjXOl7XXG7LvC9rrjHTPOONcBm7SuLeUadG636eplsn227R+M2b8T0a5rmyr2jBnj5YRexza2n9HrOE2jAeu1KunzwBaE2N/phHr2BVUyQzp9//qwp2MbyhLhrjrWacA7bT8yz38eAhRCfZsRv8lWmcx1VctJSnT1I4TjTITQ2cFVz+/lOv5omyNtNvDMpt5vSccCGxCtyBoV5ayLkuZ7FqEovhURMJnf9ocbNWxAUAiwns+IqOz2xDWsa6ewpA8QTrRjCKfDe4hU6h/VYmMujOeNumzyLelp4HZG0iDbXUZ2xTq0Msn5JPHFOQL4tu37q4xRB3WmiA8Dkv5iu3LLk+K1ehcxWV4BON52I6216kLSX4DTiBPQ2a54wtAEtbITPTbZKPpXt+qMn0VEfSu1YJF0Dp2VXXtJR2xNWio7H9qOfzXR6uIO4re5FPBejwgrzev4CevYu13QKhRqJxhmalPo66QsRNcaM7G8uoeJ7jeIdO6W0My7iEjZRO9dp3G2JVoanUN85q8BPmv76C6Pfz7RfuoJRno6r0tEuN5h+28V7VmFKLF5F1HbfTRxHhxaR65CwbnFnF6rtrttHVW3PdcT7auusr1myTA6uEoUUtI+ROrziYx2WjVay6voF304cCnToNWNil6DRmt0VFoYl3PMYbZ7bfnZPtYlwOts/7NsL0w4qF/V79g92tPxNblNyGrYkPQsIttvi7LrdOBLrkmHZtip0Sm8BuF0EvAbV9SImXDsXBjPm24XSpK+DWwCXEjUm15QdSHRNtbXCZGNQ4DvtE5kST10WOTPeYgQUuqqzKBE899OLLDWJmT6jwbOqfLZa3LaaPRNqY/aklhErk300DzaRVGwi+Ovsr121cemEkkrAe9xxVrjMTUtCxDe4Sdtf6bL42tZiLaNdwXwPoeyeWuR8pNuLzjzWNBWbmUn6d22j5vXvmGi3wht2zgPEaUxLRXfWYxETCo5G8vCaD3i3HVp1cVsGWNToOWkutH22VXHKONcQlz7jrP9117GGHRUeq32mCpcx/NfZvuVJRq5CfBP4PoqTkaFmNxYKjvvy1gbENl1qxAOldnAw704zBVtmi4ArmfktzG0C6W6oocKUdg3u2IrwA7jdBLx6klMsy40IKKc/aKahVinK/06hYuj6Crba06Sibkw7oYqqbWKwoJNiIXSK4mUl++51FdWeM6nCY/pkwxIlLZcAG9sRbSKt3E125dOtS2DgqR7CY/g0cBpvV64JG1p+5eD7EEtEfFvA9u7y3Yokp6ic728gAVs11YXMghIOs92x9TCDv/buhCsRCxsWu1WtgTOt921OFQZb65IRC9pe3XRyfHRlDNEUcN9u+3HJW1CqJH/2G0CHl2O0ylC+znbR014YM1Iej3Ryu3nY/ZvD9xt+8yptGcmIWl+4DrbqzT0/AcTvaq3JxZaDwK/c3Oq1FcQjtPjiGyD9wErVM3AKWNd1FT0cjIYEz0UpT1S1cWTQl1/LeBkRqccH1BxnAuBXV2EFItz9yDbG1YZp1/KPHmUKCcx151yUc66UIhgbkRk2NUhxDotqcMpXEqA9rR9x6TYmAvjedNLaq2kxYmLxReJidMP5nHIwKOoF127FQlVKCNeMQhRv6aQ9CxPk3qo8Sg1ZNsAbwQuJ8R0jm/WqubRaE2BWcA6wAG2V6o4zhnAVm0Op0WIiNsbKo7zI8KZ9pOya3tC8brvFLyKdryREIXamkjBb7EosKrtV06lPcWma4hJ+3LE5PQXhGL2m3oYq+8IbRnn2UTJRbuAUleCfSUyu+XYKItC+OrEBia6x9reuqT5dnLkNuKcqQONVvSdTURGj7X9nw3YImAp23eW7ZcBi7qiYnxZsH2SUEveRdIKxO+hspBcKw2y3QnX6wJX0peBPwO/ZIBSvJtGUkexVVfs5yppPcKJ38rmeAGhAXDl+EfVj6Q9iGvELh4jykkEGKZSlLM2NCLE+h6i+0E/QqzJOCjqlNcnxFTbHUVVO3B0Hj8XxkEdqbWKGsG3EYuIJYl2J8fYvq1OW5tinDScxiJS0wlJv5jo8QbT9v5I9FM+FviFQ+U3Yc570+pt+yQhmrVft2nmbePcBKxp+/Gy/UyiP/jKFcdZgIggbVxsOp/wwE9papekNYFXAPsC7W3nHiJKDJrQSWj1nP408JjtA9VDH1BJZ9l+7bz2dTHOzoSg4jLE72sD4GJ3WZ8+0Xm3iXOypBfYvlPSizs9bvvPU2lPnWjAeq2qBuEsSccQNeXvs716KZm5uJeUWknnE6JQPwT+Rijqv7+XVMc6U7ybRJPUHknSM1vXiV4pGQ8rEdeIm/pNz+7RhoER5Zws1KcQ63SmH6dwOb7j9db2Wf1bl+2a5uB6WizdDdxMpFHcQpwY1yteOmyfUMNzNMmtknYjvHoQP/ie254ko9iQaG9zFCE8oon/fcpY0731mRtYJB0PHAac6iKi1Auur43LT4DLNNKP+B2E2F5Vex4DvlZujWH7WuBaST8nIrQG/tBw7dW/Shr0jkSqOlTrA7oAIdL23HJRb/0+FwVe2IM9uxNR50scLY5WJhwJ3bKApPk8RpW2THort1mqgYUU/ZNHCb0pBOGGutbY9nkKkbL1yq6bm7SHOFesXTVKPIaX2t6m/Caw/WiJRvfCe4mMmY8DexAdPXrqolDjObVpam2PJOmVwKHAYsCyxfm4s+2uentL2sz22ZLGRtRWkNTE3HT+sYtiiDrjcg4baso14p1EkGwJYMZn2LUYzylMhXaQts9SCKiuYPuccn3uqryvG2bVNVACRI3N1UQbhbcQE7DW7S0N2lUXHyZaytxBqG+vD+zSqEUDgKTZCrG0flgK+BwhgPNtYHPgXtvnuYe2FzWyqKQTJd0t6S5Jx5cT0jDzPWA74GZJXy2Lkq6RtF5JWW1tv0/SyZIO0DxatnXC9peBDxCtmh4APmD7vyrYc1S5v1rSVWNvVe2RtLukRRUcWsbZYt5Hzjl+PklfIyLoRxBtGW6T9LUGJz0fIJxPX7b9R0nLM9Iuohv+nYiwrVzuW7eTif7YVXms5SgoUaCbiChOt5wA/KBkKVHGWYjoc9qEA/Z/iIyAsTxKlz3hBxVJWwOXEa3etgYuVQjtTLUdrUDGxsTi+Pflt3l1D7/zJ0qUuFUW9VLaUpe7tGdZiGwA24/ZftD2vrY/afuWimN9pu3vd4957CtVxhoE2q7bVwD/27Z9AVGOVJUDiDnkfWX8a4FNKxzfynrYssOtibnpEz0+NrBIWkTSeyX9Gvgd4Uj7ElGuMNTdSWqm5RT+s+1NieyySsJrkj5IlEP9sOxalrgW14PtvOUtb33egLMppQk1jPVM4P3EyWLXhl/XmcSiYr5yez9wZtPvd02vbTHC2XMbcFF5nfN3cdxVRGoUhPjSX4kIyReBn1e0YRZwQ5+vY5ly/9JOtx7Gu7bcv75cfNYkVCC7Pf5bxAVrkbZ9ixIK+99u+nPv872u5fdItMlZHNiHSHk/Gfh1hePnI0TA7mVkkX5P2TfP7/AkvC/jfocJxeTGP7s+Xtu1wPPatpds/Uam2I6rytrzrWUAACAASURBVH3fv3NCDOq88p05EvgTobZe2Z7y9/F1vLaxf3faHqYbcAmwcNv2wsBFPYxzWbm/um3flH8Ha3xfniJE48beHgL+1bR9Pb6me8tvacsmzsHDcgMuL/fXED20Aa6pOMY1hAJ++++htutMplIn80QD2kpowLgaOFnScYwWA+g6elNqS99MKJovR3iJm06/X9L24W3bP5I09N7PUv+zA5EGeDVxQduYSLXdZB6Hz/aIGMw2wCEOMbLjFSJPXWP7aUnXSlrW9l+qHNvGnpJ+ZvuyHo8fSyul8k3A4bavrZhm+RZgRZerFYDtByV9BLiJ8BhPKZI2IhahLyYWlS1RqK5qF0s5zG22Dyzb7yOcIX8G9nFFcSDb7yh/7qPoh70YoWba7fFPAv8paV/gZWX3LbYfrWJHjSwwwWNNpHbXySyP7sN8H81k2wnA9h/6Hcj2GYp2TxuUcXd3h9TWbuwp9FsDrHH+7rQ9TCzgtlabtv+pED6rym0lndqKdjW7Av9XdZAyx9iKmF/Mmf97ipWg3WVXiyFjWU9zIdaauF0hTnwScKak+6lebvOY7Sda05Lym6iNXBgn3fC7cn9Fo1YMNksQE6b2OgnT5cJW0hFEGvWpwL62b6jdwt64V9IORO0zxKL9vgbt6RtJJxApsT8hlH3vLA8do2g9Mi9mt9V3vpbR5QS9nFNfANyo6OHZ7lTpVqDlNuA7JY37aEIFs5/vz5UKpezlgc8qVLKr1GK7fVHctvMpSU2pPR5K1D9eSUQrqnIwITCEpNcQkdldiRYqhxAiK5WQtDFRI3W4QnRmaSL9vGvKQvj6qs89CVwu6UMe031B0k7Eez7MnCbpdEbOgdsQ5+mpZklN0PvcFfqeK8Qej6I/QUWP83fdYw2zQuzD7fXgivZIvTivPkI4ypcF7gJ+U/ZV5WTgH8Rvsi8Rr2Q0uSjujn6dwoULS/nFApI2BT4GVFbUH49Upa4ZRQujDWxf1LQtyfCg6Fs9p5db+0M01Lca5tSRHUTUZ5pIOd7dw60yu5nts/s4fi8imnovMVFZ27YVrVOOsL1RxfE69j12xdryUif4nnIT8DPgaNuVBPLKOWwt4FbbD5To+tK2r+vy+JOAE2z/eMz+HYCtKyz4a0PSpbbX7+P4a11UdiV9B7jH9j5ley61/i7G25toH7WS7RUlvZBo0VXpuzMoKMSpTiTqA1sL4XWJdLd3uMeWVoOCQrRojtq77RMbsOFOQh+hYwTVdtfibRppwfdmon76GOAUVxDI00iPehFZAa2FQeVr1jzGGtp+9xqQ9kht9txge/UmnjtJWnRwCi/s0rary+NnEwGJ9v7gB7sPMdVR4+fCuH4kXewp7iM5mWiSWg9MJxSCVAcSDd5NiGzs7gbbeiSj0dyKnKOomPa+ATHJOaMVcZG0InGC70Xwql319rIxqZuVKZGJHwJrVE1bKxHRuXD3PXaXJjIlHiUWSSZe24LEIumOKvbUgaSvEqqVJzC6P2pXn5WkG4C1bD+paK+1S+v96GWyWVLuX0HUT76i7Bv61nfFe996L27sxwHVNMXR9XzPrbT9GuCOOlKaK9pzle21ax5zNpHl9CHgDU05YKczqqE9UnFQf5y5U6Ar9W2VdAjRwm8QskymHeX39FXbn27alkFlGJzCmUo9OZwhaSsiajIdPA+1th6YphxOROhaipo7lH2bN2ZRDZQU791tP1C2nw3sb/uDzVrWE1tO8FjXae8Ati/psK9yzRfMUb39OnAuMXk6UNKnbf+84jizCQ/qewjhrAuBL/dgUvtFfQHglcQCt6t2CmXhu76kzYDViNd0qmvqMdgjrWjxum37TPctIo4CzpN0L7Hg/1+Ys3j6Rw/2PFGyDFqqwAvN64B2JE24QOrFOVMHts8BzmniuSeB/yE6BYzlkfLYROeTyaDWWluFKvWWROR4bXpoEZd0RvW3R/oF8GNCDLNyVEzS9cT5bj7gA5JuJRyErej+UDvkBoVSLrSOJE2Tuf9k8A6KUxjA9l9LuVbXSHoDIXY6VjOkcleQjuPnZ1c/kh4CFiJq2R6l4XTYZPLplE7ZS4rloCHp6lZEa6J9Se9IuhbYvBUlLqlFv2ml7nZx/KZE7fdbCSGxowmnXKf2Ob3Y9yLga7a3rWO8YaXOLAFJewIrEI6z/wI+CPzMRdyri+Nbi88FiMX+tcR1Zg3gUtsbV7EnmZuJMgEkXW/75VNszxKuKPI2wVjHEM6i04BjgXPrSkNMQNK+tveWdHiHh13VsSzpMtuv7MOeF0/0+DCXRg0akvYnzu09C7FOZ1rf5VYGTHEKX1zFOSPpFqJ13vW0OYps96IfMhcZMZ4EbFfyfgwLklYgJnGr0qZC6i6VXac5006kqjBL0rNt3w8xOWNIzxuSdrD90/EEbKqI19RMv6q3+xHZCnvZrtQPsEtuZyQ9diiRtBiwN9FeC6JVzX62u4721pklYPsbkjYnWpSsBPw/22dWOH5TAElHE2nd15ft1YE9e7EpmYuBUtqua1FcOBzYrq6JZDIa23uX+w/UNOSBkj5P1FK2l4J0pfvQvvDtVN9Zk41J0JcQ6wzgWEkHA4tL+hDhFP7BPI4Zy+1Ei6dJceYN5QR30JEkYHtgedtfLBGXF7i+dipNcTgxufwW0Vz+Awx3K4U6+SAhUvUtRkSq6rooNsn+wEWSfk68rq3pLT13EGilqw6a46qT6u2vuz3Y9qvrNEaj27K1hLiurfM5GuAw4Abi+wvRputwoFKNXr8oWp1dSPRfPJNIjeyHldvrBW3fIGmos1QGiOmstP08YHuN6cLmMYJ5SX+ovvZIKwI7A29kJEJmRhx93dozp76TOP/ND/yU0EZJaqBGZ8i0pF+ncOEzwC8lnctoR9EBddiYqdSTgKTvESevzWyvUuoyz7C93jwOHWgkXWl7nfY0Mkn/W/fEfBiRtFEHkZa59g0jklYlvJ8CzrL924ZNmnYMguptmy07tm0+Cfxp2L/Hg1LqIOkbwKuIdmHXEQ60C4lUssoRQUlHEel6PyUmyjsQqd0zOu29DjSNlbaL86vFAkTbuatsV247loyPpNMYaY80Jzpve/+K4/yeEFLsq8XSdBX9GyRSiLUzY5zCT/Y51qnAv5g7lfoLfRlZyIjx5LB+yZ2/GsD2/ZKe0bRRNfCYopXLzZI+DtxBeJ6TOBGOFcTptG8YWQJ4uJV6JWl5V5DWHzQkLU/0oF2O0V78RtTVS43NybZPkLQSsJKk+XtRL60D20eU89WKZdfvm7CjZh6VtLHtCyCcVvTWT7QvbO9Znv8ZxCLrVZRUMkkP2F614pAfIPqZ7l62zyda+iR9Yvsu4FUarbT9Kw+x0nYL27u2b5dSg580ZM50Zhnbb6hhnOuITKd+ew/3JfqXdMW0FGKtgWWAbwMrS+rXKfw82+vUbWCLXBhPDv8qCrGtk8+S9KAkOIB8AngWsBuhCLcZsOOER0xzJG1ITG6XHFO7uijRHmaomaapVycBhwK/ZDB+l+cDry6ZJb8BriDSqbevMoiipcfdLr1Ii+rsc23fVnGcTQiF2j8REewXSdrRXbZrGlA+AhxRFgAC/k6z564FiXPEYuX2V8L7XYnyWX+r3JJJYJopbY/HI4RgUFIvF0l6uftvj/Qc4CZJlzI6dbRqKUgd9Z3JxCxpu1107UclWjqjqdkpfJaK8vskmJoL40niACIF63mSvgy8C/h8syb1j+3Ly5//ZHrUz9bBMwjxivkYXbv6IPG5Dzt9S+sPII/VVYtSE7L9SKldPND211rZJhU5gbjYtHgaOJ5ot1SF/YEtbP8e5igvHwVMmod2srF9DbCmpEXL9oNN2KHoI7oa8BBwKeE1/2ZL3K6H8TYC9mGkbQWQgojJxEj6JSM6ArMJQc1jm7NoeqH62yPVoutRU31nMjHTVYi1LupwCn8I2FPSI0SpS63tmnJhPAnYPlLSlUTdjoC32/5dw2b1jKRfTPR4Uymog4Dt84j+pj+y/eeyaLTtfzZtW01Mx9Srb5dI+BmM9r430vuV0OvbkIgQ71T29XJuns/2E60N248X8ZeqzN9aFJdx/k/S/D2MMzBIeg4hHLgxYEkXEKrUUz1hWRZ4JnAzUYpyO/BAH+MdCuzBmBrGJJkH32BkYfwk8GdH//GkHt5S52AuPeAlPYserg2SDiLawV1Uk+hfMj7TVYi1L2p2Cj+3TtvGkgvjyeNmwis3H0Sao+2/NGtSz2wI3EZ4wC4llag7sUiJ8i0BIOleYEfbNzRrVt90Sr36YcM29cvLCVXizRit8LnZuEdMLp8APgucaPtGSS+ht9TN+yS9yfavASS9hUgZrsoVkg5lpOZwe4ZfhfdoImV9q7K9PXAM8LqpNML2G0rXgtWI6P6ngNUl/Z2otdq74pD/sH1q3XYm0xNJDxHnurHXcEt6HPgD0fbtrCk3bhpRd3ukkk30JcL59TQlQkY42rrhZmB/SS8gzntHlSyapH5eNDZYVDJ7hnX+Xxe1OYVtP1VEYZdj9Dp2wiBet6Qq9SQgaVciOnEXcSLrNX1mICj10psTKSFrAL8iTqw3NmrYACHpImJCcU7Z3gT4iu1XTXjgEFBSr7YgvsenD3vqlaSbCIXPJ+b5z0NESXn+GVGPBnAPsIMr9totUeaP0aaSDXy3X0XUJmkp6o/Zd4XtdRu0aRmiVv9VRITpObYXrzjGV4lU2BMYjOyHZEgp1/nVgSNtD3Xf8kGhXaPD9oqSXggcZ7uSRoekm4GNPLrffS/2vBh4T7ktQAQ7jq56jUjGR9JVttee176ZyBin8KuI801lp7CkHxC/q9/SFtyw/b5a7MyFcf1IuoVQpp52dQVl0rwt8HUiFfHAeRwyI5B0re0157Vv2CmTp/fYPrJpW3pF0jHArv1OMmqw439sf2JMvd8cei1RkLR4Ob7nFN0i3LVse0r1MKNok3QFI3WU7wJW6yFC268duxETgo2IdhMXAheX++ttVxKDk9Qps8C2m8p+SIYcSf9u++Cm7ZgOqKb2SIo+929rCSvWZNsriP7ua9geeqHQpmkTYv0Eo8UQFyXau02ruWA/9OsUlvQ7YFVP0gI2U6knh9uI3nXThrIgfjOxKF6OEBg7oUmbBoxbJX2BkfTTHYBhbmm0KBE1XJpITzmzbH8auAYY2oUx8HxC4fNyRkfZprpWvvVd+UY/g0ja1vZRZdHVvh+o3vRe0lsJx9czgOUlrUU4wYZZS+DfgU8SiuoAs4CHi5K8bS86RXYsB/wc2MP2nf0OZnvTsfsU/XeTpCdyUVwrdWl0/CdwoaRLGH3N+uT4h8xN0Yp4AxExfi1wHrBvjzYlo5nuQqx9MYFT+DCqi29dSrSTnBTHfUaMa0Qj7XpWIxT/fsXok9g3m7CrXyQdQaQ8nEqk3Qx73WztKFrt7Mvo9NN9elWbbRpJJwP3Eyeu1wLPJk78uw97bZKkf+u0vwipNUKpPcP2PT0c+xHb35P0xU6Pu2LT+yIcuBlwbj9RjmTqULSh2grYDljF9tINm5QkMx5JexJtsDYH/ovQ6PhZ1Uw7RZumS4kFxJysEtuHdnl8qxTuzcBlhObCSbYfrmJHMm8kvXiaCrH2haRvUnoX9+sUlvRqot3mHYxWe68lXT0XxjVS6knGw7b3mzJjakTS00DrBNr+hWl9Gacq2pJMEZKut/3y8vds4F4itfahZi2bPpR6m72BjxO/pVmEQuyBVc4Vkr5i+3OS3mm77ywOSZfaXl/S1dNpYVycVysQtXUAeIh7M5d097cSi+G1iSjF24Hzq6ZkJ0kyOdSh0SHpYtsb9mHDOYT+xPG2exFkTLpE0upENlirddB0EWIdGErN/X8wt6PoD7WMnwvj+pH0btvHzWtfMvxomrayGisWMZ3EIyRtABwIrEJEwWcDD0+1g0fSHsCbgF1s/7HsewnwPeA029+a6Pi2ca4H1gIur+MzKorUZxHpe1sBuxEtnD7c79hNIWlnYHdgGaIUYANC8GMoa3ElHQm8hmg5djRwNnCL7eUbNSxJklHtkWoa70vArUSUrD0LsZF+7Mn4TGch1kFB0tmTee3OhfEkkKp0MwdJ9zBBK6sm03P7QdJTjGQJiGjK/gjTIEtA0hVEjdVxhLLh+4h2Gp+bYjuuBja3fe+Y/UsCZ7SitV2M802i//FCRD3TnIfooem9olfmXrRFOYAv1in8MtUU58F6wCW215K0MrCv7W0aNq0nJF1LfDY/Bo6xfZukW22/pGHTkmTGI2l34hpTS3skSbd12G3b3bZrSqaImSLE2iTF8bQoczuKsl3ToCHpjUQEaGviZNhiUUJB7ZWNGJZMGspWVkNHq01Pe3qwpIum2qMr6QaP0xZlosc6/O98RFu4U4jU2lHYfqovQ6cBki63vV5RiV3f9uOSrrG9VtO29UpZ3G8HbAPcDawMvNz23xo1LEkSINsjzUQknQhcxWgh1nVtv705q6YXkn7SYbddU7umVKWul78CVxKT0yvb9j8E7NGIRcmkUhYdpwGntbWyOldStrIaXB6R9AzgGklfA+4koq1TzUR9lKv0WL7U9jqS7qljEazoh7wnoaA85xoxrGnHhdtLG6uTgDMl3U+cr4cW2zcB/w/4f5LWJc49l0m6PdP2kqR5bP8Z+G/gv9vaI+1NlO90TXF+7kKUTwCcC/zQ9pP1WZvUxAcJIdYTGBFi/UCjFk0zbL93MsfPiPEkIGlhYlJp4A/DnIKYzJsOrax+ARxm+44m7Uo6U7z4dxH1xXsAiwHftX3LFNvRnq4+6iFgAdvzdznODYTi6X50cMBVTS8qabrfJ5x7cxbatq8c96AhoqiSL0bUcVdxQAw8RdDtNcNawpEk04lx2iMdZfukiuMcTDhvf1x27QA8ZnuXGs1NkqFA0guBbxNdYCCcD3vYrsXZnQvjGileva8Q3qG/ECqzywCHE8X4/2rQvGQSyFZWw4OkZW3/pWk76qYs9HYA3gn8eszDldOLJF1pe5267BsUJG1M1JIfXuq4F26JniVJktRF3e2Rsm518JmuQqyDiKTTgZ8z4ih6L/Bu26+vZfxcGNeHpG8RLTP2aLW1kbQo8A3gUdu7N2lfUj/Zymp4aBfAk3S87a2atqlOJP277YNrGGcfomb1REYLWwxtm4/SSm9dYCXbKxaP83G2N2rYtCRJphl1t0cqQo3vsP2nsr0ccGK3Ao3J5DNdhVgHkU76IHVqhuTCuEZKb60VPeZNLQJNN9leoRnLkiQZ05f36uk4qSiCTKsyulfvzyqO0SmK6mFWPC6iW68ArvL06s08O8XVkmR6UyLQhwL/Ryy4XgbsZPs3jRqWzCGFWKcOSWcDhzAicrw18O916aCk+Fa9eOyiuOx8SlJ6IJKkWTzO39MCSZ8nWiytTLRYej1wARG56Jpp2gv3CdtunYclNSG2NhncIunnwOG2f9u0MUmS1I/tMyWtBKxCLIx/a/vRhs1K2kgh1inlg8B3ge8Qc7lLiJaVtZAL43r5raT32f5x+05JOwA3NWRTkiTBmpIepPRlLn/D9El73wZYi4iKvlfSC4CeUqslrc7ckecfj3/EwHNsEbBZXNKHiAvrDxq2qQ7WIIR9fihpFqF6e7TtByc+LEmSQUfStsBs2z8tC+Gryv6dJT1k+5iJR0imkg5CrAcQ6tRJjZSSgjdN1viZSl0jkpYmfgSPEoquBtYDFiTqQ1KlOEmSSUHSZbZfKelKYBPgn8D13fZDbhtn73L8qoSY1xuBC2y/q16Lp5aSjrgF4Qg53faZDZtUK5JeQ9S3LU4Ik3xxqpXWkySpD0lXAZuMdXRJWgw4ezqKJA4rKcQ6+Uj6L+BPY7VUJO0BPNf2XrU8Ty6M60fSZsBqxATsRttnNWxSkiTTnBIR/Q9ge2A34EHgdz2oUl8PrAlcbXtNSc8nemZuWbfNk42kTwAXEq9l2vX8LHVtbyY6ISwH/AQ4Eng18BXbKzZnXZIk/TCRDsJ00EiYTqQQ6+Qj6bfA6rafHrN/NnBt1SDAeGQq9SRg+2zg7KbtSJJkZlD61+5j+wHgO6WdwaK2r+phuEdtPy3pyaKqfzcwrMJbyxD9DleWdB1wEbFQvniYVbbbuBk4B/i67Yva9v+8RJCTJBleniHpWbYfad8paWHgmQ3ZlHTA9qymbZgBPD12UQxzdJzU6YBeyA8ySZJkyCmif6e0bd/S46IY4ApJixM1uFcSdW2X9W/l1GN7T9uvApYCPgf8nagvvqF4n4eW4iX/ke2dxiyKAbC9WwNmJUlSH4cBx0laprWj/P0z4PDGrEqSZnhM0kvH7iz7HqvrSTJinCTJjEPSi4EVbP9G0oLAfK3e40PMZZLW7mNBDIDtj5Y/vy/pNCLyfF3/5jXKgsCiwGLl9lfg+kYt6pPiJd8U2K9pW5IkqR/bX5P0CHCppNZ8/V/AV20f1KBpSdIEewO/lvRFwmkPsC6wF7BnXU+SNcZJkswoiirxLsAStl8qaQXg+7Zf27BpPSFpPttPltrgVYA/ELVOrdqmtbscZ8L/63fB3QSSDiH0Hh4CLiXaOlxi+/5GDasJSV8mFvrHMFLfNpSfVZIk41OyeDRdzl1J0guS1gQ+QwidAdxAlBJdU9tz5MI4SZKZhKRrgFcCl9p+Rdl3ve2XN2tZb0i6yvbanVKMAGz/octxzpngYdverCcDG6REvJ9LXDwvAi4GbujUb34YGeczG8rPKkmSJEmaJlOpkySZaTxu+4mWVkNJURvmhZKg+wXweNjetB5zBgfbbyiiHKsBrwI+Bawu6e+EANfejRrYJ9PxM0uSJEmSpsiFcZIkM43zJH0OWLD0tv0o8MuGbeqHJSV9crwHbX+zm0EkvXOix22fUNWwQaBEh2+Q9ADwj3J7C5E1MNQL49JK6yvAC22/UdKqwIa2D23YtCRJkiQZOjKVOkmSGYWkWcBOwBZEtPV0ok/vUJ4MJd0JfI8SOR6L7X27HGcilVPb/mAP5jWKpN2ISPFGhGjNhUQ69YXA9Z1aPwwTkk4l1Gn3Kj2n5yN6Ng9lWUCSJPNG0lrA32z/rWlbkmS6kQvjJEmSIaZVY9y0HYOIpG9SehfbvrNpe+pG0uW215N0dVu9/DW212ratiRJJgdJPwXWIPQStmvaniRpEkm7APcBJ9bh7M5U6iRJZhSSNgL2AV5MnANb6s0vadKuPqitsT1Mr/Rc2+OmmE8THpb0HEqNvKQNiFTxJEmmKbZ3gDlK1Uky01kAeB3wfmDLfgfLiHGSJDMKSTcBexB98J5q7bd9X2NG9YGkJWz/vcbxMj13SCgttg4kWlfcACwJvGsa9J1OkqRQBARXB14IPArcOKzXqyQZdHJhnCTJjELSpbbXb9qOQSXTc4eL4rhYicgc+L3tfzVsUpIkNSBpOaJn6xuAPwL3ENGxFYAHgO8DPx1WfYwk6YWiHTKWfwBX2r6h3/EzlTpJkhlBia4BnCPp68AJwOOtx21f1Yhhg0em5w4JHZTEV5T0D0JY7O4mbEqSpDa+Rggrfnxs7aSkFwLbATsCP5p605KkMV4FrAecUrbfBFwG7C7pSNv79zN4RoyTJJkRSDpngodte7MpM2aAyfTc4UHSr4ANgdZ3exPgEmBFYD/bP2nItCRJJhFJs20/Ne//TJLphaTTiTnJQ2V7EeBYYCvgCtur9jN+RoyTJJkpHGT7+KaNGHRsXyXp38j03GHgaWAV23fBHOG07wHrA+cDuTBOkmmEpNcQkeK3A0s1bE6SNMGyRK19i8eB5Ww/IunxcY7pmln9DpAkSTIk7NW0AcOApI8BC9u+sdTrLCzpo03blXRkudaiuHA3sGIRY0tnRpJMAyStI2l/SX8CTgUuJzJ6kmQmcixwsaS9JO0F/C9wrKSFgN/3O3imUidJMiPIfr/d0Uloq12IKxkcJH2X8J4fV3ZtBdwOfBo4xfamTdmWJEl/SNoX2Aa4CzgKOB64zPbyjRqWJA1TtE82IrLaLrB9SW1j58I4SZKZgKRHgFs6PUTUGK8xxSYNJJKuA9ZsKZ1Kmg1cZ3u1Zi1LxlLauLwT2JgyQQCOT5XaJBl+JN0H3Ah8E/i17Sck3Wr7JQ2bliSNUq59S9JWEmz7r3WMnTXGSZLMFP5IDc3fZwCnE2lJ3yeUqT8MnNasSclYisPidNuvIyJJSZJML5YiWjVtCxwk6UxgQUmzxqpUJ8lMoZR27QfcBzxFCW4AfYluzRk/HctJkswEMh24OyTNAnYBXkdccM4AfpgKqIOHpF8A77Wd7bSSZBoj6VnAW4lF8iuBM22/r1mrkmTqkXQLsKHteyZj/IwYJ0kyU7iwaQOGgRKJ+D7wfUlLAMvkonhgeQy4vkSSHm7ttL1bcyYlSVI3th8BjgaOlvRsooQiSWYitwN/n6zBM2KcJEmSzEHSuURkYj7gGuAe4Dzbn2zSrmRuJO3Yab/tI6baliRJ6kXSe4BjxtMMkLQc8ELbF02lXUnSJJJ+CKwAnEK0agLA9gF1jJ8R4yRJkqSdxWw/KGln4HDbexdBrmTAsH2EpGcAK5Zd2XM6SaYPSwNXS7oMuJJwUi4AvAzYBHgQ+I/GrEuSZriz3BadjMEzYpwkyYxC0jNtPz6vfTMVSdcDWwBHAHvZvlzSdanaPXhI2oT4nP5E1IO/CNjR9vkNmpUkSU1Img/YnGhN8wLgUeB3hEr1H5u0LUmmIxkxTpJkpnExMLafcad9M5X9CGXqC8qi+CXAzQ3blHRmf2AL278HkLQi0e90nUatSpKkFmw/CZxabkkyY5G0v+1PSTqRUKEehe1a6u5zYZwkyYxA0lJEatqCkl5BRNgg0nGe1ZhhA4bt44Dj2rZvBbZqzqJkAuZvLYoBbP+fpPmbNChJkiRJJoFjyv1Bk/kkuTBOkmSm8Hrg/cAyRKSttTB+CPhcQzYNDJI+Y/trkg6kszc2lY4HjyskHQr8pGxvT9QiJkmSJMm00aiziQAAG/ZJREFUwfZl5c/7bF/T/pikN9b1PFljnCTJjELSVraPb9qOQUPSlrZ/mUrHw4OkZwIfAzYmHD3nA9/NevkkSZJkOiLpKmAH278t2+8GPmN7vVrGz4VxkiQzCUm7A4cTkeIfELXF/2n7jEYNS5IukbSs7b80bUeSJJOPpE7ZOv8ArrR9w1TbkyRNIullwLHAewin8E7AW2zfX8v4uTBOkmQmIela22tKej0RbfsC0ZZoRotvSfrFRI/bfutU2ZJMjKSrWt9XScfbzhrwJJmmSDoaWI/o2wrwJuAyYBXgSNv7N2VbkjSBpJWBE4A7gLfZfqSusbPGOEmSmUartvhNxIL4Wkma6IAZwobAbYSq8aWMvE/J4NH+2bykMSuSJJkKng2sZfshAEmfJyJmGwNXEJoZSTKtkXQ1o/VPFi/3F0iiruBGLoyTJJlpXCnpDGB54LOSFgGebtimQWApol/mtsB2wK+Ao2zf2KhVSSc8zt9Jkkw/liX6F7d4HFjO9iOSUk8gmSm8ayqeJBfGSZLMNHYC1gJuLROL5wAfaNimxrH9FHAacFoRddoWOFfSfrYPbNa6ZAxrSnqQiBwvWP6mbNv2os2ZliRJzRwLXCzppLL9VuBYSQsBvx//sCSZPtj+A4Ck9YDf2f5n2V4EWKmu58ka4yRJZhySlgZeTJtz0Pb5zVk0GJQF8ZuJRfFywC+Aw2zf0aRdSZIkMxlJGwAbEc6vC2xf0rBJSdIIJaV6HdtPl+1ZwOW216lj/IwYJ0kyo5D038A2wG+Bp8puE61uZiySjgBWB04F9k210yRJkoHhUuBWyrxd0gtt/7VZk5KkEWa1FsUAtp+WNH9dg2fEOEmSGYWk3wNrZK/X0Uh6Gni4bLZfGDI9N0mSpCEkfRTYD7iPcOa2zsmrNmpYkjRAKSk4HTiEmKt8BHh9XZ0zcmGcJMmMQtKpwLtb9SlJkiRJMqhIugXY0PY9TduSJE0j6fnAd4BNiIXxOcCutu+qY/xMpU6SZKbxCHCNpLMIdU8AbO/WnElJkiRJ0pHbgb83bUSSDAJlATxpCtW5ME6SZKbxi3JLkiRJkkHnFuBsSacw2pl7QHMmJcnUIulTtveX9C06tCm0/ck6nicXxkmSzChsH9G0DUmSJEnSJXeWW+o8JDOZW8r9pAqD5sI4SZIZgaRjbW8t6Xo6exvXaMCsJEmSJBkX219o2oYkGQDeAZwMLGj7oMl6khTfSpJkRiDpBbbvlPTiTo/b/vNU25QkSZIknZC0v+1PSTqRzs7cdzZgVpI0gqTfApsDvwY2JtTZ52D7wTqeJyPGSZLMCGzfWe5zAZwkSZIMOseU+0mLjiXJEPFD4FxgWeBGRi+MXfb3TUaMkySZUUjaADgQWAV4BjAbeDj79CZJkiSDhqS1bF8zZt8bbZ/alE1JMtVIWtb2XyT9wPaHJut5Zk3WwEmSJAPKQcC2wM3AgsDOxEI5SZIkSQaNwySt2tqQ9G5gvwbtSZImOLHcdyyHq4tMpU6SZMZh+xZJs20/BRwu6aKmbUqSJEmSDmwNHCvpPURt5U7AFs2alCRTzmxJewGrSNpt7IN1tS/LhXGSJDONRyQ9A7hG0teINhgLNWxTkiRJksxFceRuB5wE3AFsbvuRhs1KkqlmW+CdxNp1ycl6kqwxTpJkRlFUqe8G5gf2ABYDvmv7lgkPTJIkSZIpQtLVjFajXgp4AHgMwPbaTdiVJE0iaUvbv5y08XNhnCRJkiRJkiSDg6SXTvS47T9MlS1JMkhIej2wGrBAa5/tr9QxdqZSJ0kyo5B0PXP3hPwHcAXwJdv3Tb1VSZIkSTJCa+EraT3gd7b/WbYXAVZq0rYkaQpJ3wUWB14DHA5sBVxS2/gZMU6SZCZR6oqfAn5Wdr2H6If3D2Bj21s2ZVuSJEmStFNSqtex/XTZngVcbnudZi1LkqlH0nW215B0re01i6PoeNu1CNJlxDhJkpnGRrY3atu+XtKFtjeStENjViVJkiTJ3MxqLYoBbD8taf4mDUqSBnmsdS9pKeA+YLm6Bs8+xkmSzDQWlrR+a0PSK4GFy+aTzZiUJEmSJB35o6SPSJotaZakjwF/atqoJGmIX0taHPgGcA3xW/h5XYNnKnWSJDOKUq91GLEYFvAgsDNwI/Bm28c2aF6SJEmSzEHS84HvAJsQ+hjnALvavqtJu5JkqillBOvZvrRsLwgsaPvvtT1HLoyTJJmJSFqMOAc+IOn5OclIkiRJkiQZXCRdYnuDyRo/a4yTJJnJvFPSdsAqwNJNG5MkSZIkAJI+ZXt/Sd9i7k4K2P5kA2YlSdOcKelttk+ejMFzYZwkyYyhpN28FdgOWBtYBHg7cH6TdiVJkiTJGG4p9zc0akWSDBYfBxaT9DjwKFESZ9tL1DF4LoyTJJkRSDqS6Ht3BnAQcDZwi+1zm7QrSZIkSTrwDuBkoobyoKaNSZImkbSs7b8Az53M50lV6iRJZgqrA/cDvwNusv0UHdLTkiRJkmQAeKWkpYEPSVpE0qLtt6aNS5Ip5iQA2091utX1JBkxTpJkRlAawa9MpFH/RtLdwCKSlrL9t4bNS5IkSZJ2fgicCyxLdE1Q22Mu+5NkpqB5/0sNT5Kq1EmSzEQkrQtsC7wbuN32qxo2KUmSJEmAkdRRST+w/aGm7UmSJinBjKPHe9z2bnU8T0aMkySZkdi+ArhC0p5E7XGSJEmSDAonAusAL27akCQZAB4FrpzsJ8mIcZIkSZIkSZIMEJKuAY4DPgx8fezjtg+YcqOSpCEkXWV77cl+nowYJ0mSJEmSJMlgsS3wTmKuvmTDtiRJ0zwxFU+SEeMkSZIkSZIkGUAkbWn7l03bkSQzgVwYJ0kyo5C0O3A48BCh+vkK4D9tn9GoYUmSJEnSAUmvB1YDFmjts/2V5ixKkulJ9jFOkmSm8UHbDwJbEOlpHwC+2qxJSZIkSTI3kr4L7Ah8ElgQ2AF4WaNGJck0JRfGSZLMNFq98N4EHG77WqaoP16SJEmSVGRj29sB99n+ArA+sEzDNiVJY0iaLemFkpZt3eoaO8W3kiSZaVwp6QxgeeCzkhYBnm7YpiRJkiTpxGOte0lLAfcByzVnTpI0h6Rdgb2BuxiZuxlYo47xc2GcJMlMYydgLeBW249Ieg6RTp0kSZIkg8avJS0OfAO4BngKOKJZk5KkMXYHVrJ932QMngvjJElmGgZWBd4C7AcsRJugSZIkSZIMApJmAafafgA4TtIpwIK2/96waUnSFLcB/5iswVOVOkmSGYWk7xHpN5vZXkXSs4EzbK/XsGlJkiRJMgpJl9jeoGk7kmQQkHQosBLwK+Dx1n7b36xj/BTfSpJkprG+7Y9R6rZs3w88o1mTkiRJkqQjZ0p6W9NGJMmA8BfgTGLetkjbrRYylTpJkpnGvyTNJlKqkbQkKb6VJEmSDCYfBxaT9DjwKNFFwbaXaNasJJl6bO87mePnwjhJkpnGAcCJwPMkfRl4F/D5Zk1KkiRJkhEkLWv7L8Bzm7YlSQaFEsz4DLAabfowtjerZfysMU6SZKYhaWXgtYTn/Szbv2vYpCRJkiSZg6SrbK/dtB1JMkiUdpvHAHsCHwZ2BO6x/R+1jJ8L4yRJZhKSNgButP1Q2V4EWNX2pc1aliRJkiSBpKttv6JpO5JkkJB0pe11JF1ne42y7zzb/1bH+JlKnSTJTON7QLsX/uEO+5IkSZKkSZaWdMB4D9rebSqNSZIB4V/l/k5Jbwb+CixT1+C5ME6SZKYht6XK2H5aUp4LkyRJkkHiUeDKpo1IkgHjS5IWAz4FHAgsCuxR1+CZSp0kyYxC0gnAuUSUGOCjwKa2396YUUmSJEnSRtYYJ8nUk1GSJElmGh8mlKk/T7RsOgvYpVGLkiRJkmQ0TzRtQJIMGpKWB3YFlqNtHWv7rbWMnxHjJEmSJEmSJEmSZJCRdC1wKHA98HRrv+3zahk/F8ZJkswk/n979x5sR1Wmcfj3hiSQSCKCCEQiEEFBNIoIqKOD4pQKgiCOAxJhFLHUUqwZR5kRKbnjOKMoIMzFG6IIqFwcARVLBQUUuQkKRJGEEAlySQIEMJDgO3+stUlnZ5+Tk3CSPif7faq66NOre/W3unuH/e21uru+A+99rPhr46FtxRQRERERg5N0je3d1lj9SYwjop9Iuhr4BeWhJk92lts+v7WgIiIiImJQkg4CtgMuAx7vLLd9w3DUn3uMI6LfTByuF8FHRESsaZLWAzZj+VFOd7UXUURrXgIcDOzBsqHUrn8/bUmMI6LfXCxpL9uXth1IRETEYCQdDhwN3MvyicD01oKKaM/bgGm218jD6TKUOiL6iqRFwDMoT/x8AhBg25NbDSwiIqKLpD8Cu9me33YsEW2TdB5wuO371kT96TGOiL5ie1LbMURERAzRXOChtoOIGCE2A2ZKupbl7zEeltc1JTGOiL4iScAMYBvbx0uaCmxh+9cthxYREdFtFnC5pEtYPhE4ub2QIlpz9JqsPIlxRPSbMyj3ae0BHA88ApwO7NJmUBERET3cVafxdYroW8P1vuKB5B7jiOgrkm6w/XJJN9reqS67yfZL244tIiIiInqrz4npJK/jgXHAo8P1nJj0GEdEv1lSX31hAEmbsuxJnxERESNG/X/UEcCOwAad5baH5fU0EaNJ93NiJO0H7Dpc9Y8ZrooiIkaJU4ELgedIOhG4Ejip3ZAiIiJ6OhuYCWwDHAvcCVzbZkARI4XtiximdxhDhlJHRJ+QtI3t2XV+e+ANlFc1/cT2ba0GFxER0YOk623vLOlm29Prsits7952bBFrm6T9G3+OAV4B7G77VcNRf4ZSR0S/+C6ws6Sf2H4D5Rf4iIiIkWxJ/e89kt4CzAO2bDGeiDbt05hfShlBse9wVZ4e44joC5JuBC4CDgM+312eV19ERMRII2lv4BfAVOA0YDJwrO3/azWwiHVQeowjol8cCOxH+Xdv0krWjYiIaJ3ti+vsQ8Dr24wloi2STmPZ06hXYPsjw7GfJMYR0S/ebPszkta3fVzbwURERKyMpG2Aw4GtaXxvt/3WtmKKaMF1jfljgaPXxE4ylDoi+oKk39h+Wec9xm3HExERsTKSbgK+AvyWxqsFbV/RWlARLZJ0o+2d1kTd6TGOiH5xm6Q7gU0l3dxYLsCdp31GRESMIIttn9p2EBEjyBrr1U2PcUT0DUmbAz8CVhiCZnvO2o8oIiJiYJIOArYDLgMe7yy3fUNrQUW0aE2O/EtiHBF9RdIGwLaUXxzvsL245ZAiIiJ6kvRp4GDgDpYNpbbtPdqLKmLtkrSIZT3FE4HHOkWUz8PkYdlPEuOI6AeSxgInAe8B7qK8GH5L4GvAJ20vGWTziIiItU7STGC67SfajiViXTem7QAiItaS/wQ2BqbZ3rk+uOH5wEbAZ1uNLCIiorebKP+fiog1LD3GEdEXJN0OvMBd/+hJWg+YaXu7diKLiIjoTdLlwHTgWpa/xziva4oYZnkqdUT0C3cnxXXhk5LyC2FERIxEa+R9rRGxoiTGEdEvbpV0iO2zmgslvQuY2VJMERERA8r7iiPWngyljoi+IOm5wAXAX4DrKU833AWYALzN9t0thhcREbGCrqfxjgfGAY8O11N4I2KZJMYR0Vck7QHsSHnE/y22f9JySBEREUMiaT9gV9tHth1LxLomiXFERERExCgh6Ve2X9l2HBHrmtxjHBERERExAknav/HnGOAVLBtaHRHDKIlxRERERMTItE9jfilwJ7BvO6FErNsylDoiIiIiIiL6WnqMIyIiIiJGEEmnMciQadsfWYvhRPSFJMYRERERESPLdY35Y4Gj2wokol9kKHVERERExAgl6UbbO7UdR8S6bkzbAURERERExIDSixWxFiQxjoiIiIiIiL6WodQRERERESOIpEUs6ymeCDzWKQJse3IrgUWsw5IYR0RERERERF/LUOqIiIiIiIjoa0mMIyIiIiIioq8lMY6IiIiIiIi+lsQ4IiJaI2mGpMvajqND0gRJ35f0kKTvDEN9j0iaNhyxjRSSzpR0QttxxMpJ+oGkf2w7joiI0SCJcUTEOkDSQZKuq4nYPfUL8WvajmtlbJ9t+41tx9Hw98BmwCa23/F0K7O9oe1ZTz+sGI0kXS7psLb2b3tP219va/8REaNJEuOIiFFO0keBLwAnUZK65wFnAPu2GdfKSBrbdgw9bAX8wfbSp1PJCG3biCNpvbZj6DYSY1pVKvIdLyJiFeQfzYiIUUzSM4HjgA/ZvsD2o7aX2P6+7Y/XddaX9AVJ8+r0BUnr17LXSfqTpCMk3Vd7m/eTtJekP0haIOnIxv6OkfRdSedJWiTpBkkvbZT/m6Q7atmtkt7WKHu3pKskfV7SAuCYuuzKWq5adl8dynyzpBd32inpLEn3S5oj6ajOF/9OHZI+K2mhpNmS9hzkmO1Qe/IelHSLpLfW5ccCnwIOqD3v7+2x7XqSjmy08XpJU2uZJX1I0u3A7Y1l29b5MyWdUXvzH6nHYvN6PhZKmilpp8a+pkg6v7Z5tqSPDNKmMyWdLumSGtc1kp5fy7aucYxtrP9UT2bXeXlQ0ixJr67L59bz0T0c99mSflz3dYWkrRp1b1/LFkj6vaR/6IrzvyRdKulR4PX1Wru11nW3pI8N0MYx9bzPqTGdpXL9I+mHkj7ctf5NkvZfnZh67HtjSV9T+fwslHRRXf4sSRfXc7Swzm9Zy04EXgt8sZ7vLw4hlk1UhvI/LOlaSSeofj5q+avr8ofqf1/ddU5PlHQV5Z2309TVYy3pUEm31Vh/1DlvKnp+9iIi+obtTJkyZco0SifgzcBSYOwg6xwH/Ap4DrApcDVwfC17Xd3+U8A44H3A/cC3gEnAjsBiYFpd/xhgCWXI8TjgY8BsYFwtfwcwhfLD6wHAo8AWtezddV+HA2OBCXXZlbX8TcD1wEaAgB0a254FfK/GtDXwB+C9jXqX1NjXAz4IzAPU41iMA/4IHAmMB/YAFgEvbLTvm4Mcy48DvwVeWGN8KWXYNYCBHwMbAxMay7at82cCDwA7AxsAP63H7pAa9wnAz+q6Y+qx+FSNcxowC3jTAHGdCSwAdq3H9mzg3Fq2dY1jbGP9y4HDus7Lexpx3AWcDqwPvLEeow0b+1oE/G0tP6VxDp8BzK11jQVeXtu8Y2Pbh4C/qW3cALgHeG0tfxbw8gHaeGg9d9OADYELgG/UskOAqxrrvgh4sMa3yjH12PclwHk1vnHA7nX5JsDbgYmUa/M7wEW9jvMQj8+5dZpY2zC3cWw3BhYCB9dt31n/3qSxr7son9mxNc7med6vHr8davlRwNUr++xlypQpU79M6TGOiBjdNgEe8OBDf2cAx9m+z/b9wLGUL9cdS4ATbS+hfCl/NnCK7UW2bwFuAaY31r/e9nfr+idTkptXAtj+ju15tv9q+zxKz+mujW3n2T7N9lLbf+mKcwkludiektTeZvselaGtBwCfqDHdCXyuqw1zbH/J9pPA14EtKMPKu72SklT9u+0nbP8UuJiSZAzFYcBRtn/v4ibb8xvln7a9oEfbOi60fb3txcCFwGLbZ9W4zwM6Pca7AJvaPq7GOQv4EnDgILFdYPvX9Vo4G3jZENsEMNv21xpxTKVcM4/bvgx4Ati2sf4ltn9u+3Hgk8CrVHrO9wburHUttX0DcD7lh5SO79m+ql4jiynn/UWSJtteWLfpZQZwsu1Zth8BPgEcWHvCLwRe1ui5nlGPx+OrGdNTJG0B7Al8oMa3xPYVALbn2z7f9mO2FwEnArsPcpwHjKVe528Hjq713Uq5ljveAtxu+xt123OAmcA+jXXOtH1LLV/Ste/3U67P2+o1clLjmPX87A3SjoiIdU4S44iI0W0+ZVjrYPe0TgHmNP6eU5c9VUdNiAA6Cd29jfK/UJLJjrmdGdt/Bf7UqU/SIZJ+U4fkPgi8mJJor7Btt5qkfpHSU3mvpP+VNLluP75HG57b+PvPjXoeq7PNmDumAHNr3APVNZipwB2DlA/Yvqr7uA50nLcCpnSOYz2WR9I72e/4c2P+MXq3f6hxYXuo18AjlN7qKTXu3bringFs3mvb6u3AXsCcOiz7VQPE2Os6HgtsVpPSS1j2w8GBlB8HWM2YmqYCC2wv7C6QNFHS/9Th3Q8DPwc20sD3KQ8Wy6a1Pc1YmvPd7e8cg+a1O1g7tgJOaex3AaV3+LmDfPYiIvpGEuOIiNHtl5ShzvsNss48ypfijufVZatramdG5T7fLYF5tefpS8CHKcM7NwJ+R/ny3eHBKrZ9qu2dKcNBX0AZuvwApUeruw13r0bs84CpWv7BRKtS11zg+YOUD9q+VTCX0ou7UWOaZHuv1ajr0frfiY1lm/dacRU0r4ENKcN851HivqIr7g1tf7Cx7XLHyPa1tvelDPW/CPj2APvsdR0vZVlSfw7wzppYTwB+Vpevckxd5gIbS9qoR9m/UIbV72Z7MmV4OSy75rvrHSyW+2t7tmysP7Ux391+WPHaXVk73t+17wm2r4YBP3sREX0jiXFExChm+yHKfainqzw0a6KkcZL2lPQfdbVzgKMkbSrp2XX9bz6N3e4saf/aS/1PwOOUe5ifQflifj+ApPdQeoyHRNIuknaTNI6SzC0Gnqy92d8GTpQ0qSbgH13NNlxT6z6iHqfXUYainjvE7b8MHC9pu/rAoumSNlmNOFbm18DDkv5V5d3K60l6saRdVrUil+HzdwPvqvUcyuDJ/VDsJek1ksYDxwPX2J5LGZb+AkkH1+M7rp7XHXpVImm8yrusn1mH/j4MPNlrXcp1/M+StqnJ+EnAeV52G8GllMTxuLq8MypglWLqVocU/wA4Q+VhW+MkdRLgSZTe9AclbQwc3bX5vZR7ojsGjKVe5xdQHko3UdL2lHunOy6t2x4kaaykAyj3IV88lHYA/w18QtKO8NQD7d5R53t+9oZYb0TEOiGJcUTEKGf7ZEqieBQlKZ1L6bW9qK5yAnAdcDPlwVE31GWr63uUe347DwLav953eSvl3t9fUhKClwBXrUK9kyk9zgspQ0TnA5+tZYdTvrDPAq6kPBzsq6sauO0ngLdS7hl9gPJaq0NszxxiFSdTkvTLKEncVyi9k8OqJkn7UO4Tnl1j/TLwzNWs8n2UHsD5lB7Bq59miN+iJIELKA8TmwFQhzS/kTKUeR5lePdnKA/BGsjBwJ11KPIHgHcNsN5XgW9QhivPpiRvh3cK6/3EFwB/V+PrLF+dmHrFuIRyT+99lB+EoLwmbQLl/PwK+GHXdqdQ7h9eKOnUIcTyYco5/nNt6zmUH56o97LvTemlng8cAext+4GhNMD2hXVf59Zj/TvK5wAG/+xFRPQF2cM16isiItZ1ko6hPGV5oOQlIoaJpM8Am9vufl1WREQMs/QYR0RERIwAKu84nl6H6e8KvJfyxO2IiFjDBnuKaURERESsPZMow6enUIZsf45y60JERKxhGUodERERERERfS1DqSMiIiIiIqKvJTGOiIiIiIiIvpbEOCIiIiIiIvpaEuOIiIiIiIjoa0mMIyIiIiIioq8lMY6IiIiIiIi+9v+BufCnAjy8U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image1.png"/>
          <p:cNvPicPr>
            <a:picLocks noChangeAspect="1"/>
          </p:cNvPicPr>
          <p:nvPr/>
        </p:nvPicPr>
        <p:blipFill>
          <a:blip r:embed="rId2" cstate="print"/>
          <a:srcRect b="-7136"/>
          <a:stretch>
            <a:fillRect/>
          </a:stretch>
        </p:blipFill>
        <p:spPr>
          <a:xfrm>
            <a:off x="467397" y="1741178"/>
            <a:ext cx="2822329" cy="2526022"/>
          </a:xfrm>
          <a:prstGeom prst="rect">
            <a:avLst/>
          </a:prstGeom>
        </p:spPr>
      </p:pic>
      <p:pic>
        <p:nvPicPr>
          <p:cNvPr id="6" name="Picture 5" descr="images2.png"/>
          <p:cNvPicPr>
            <a:picLocks noChangeAspect="1"/>
          </p:cNvPicPr>
          <p:nvPr/>
        </p:nvPicPr>
        <p:blipFill>
          <a:blip r:embed="rId3"/>
          <a:stretch>
            <a:fillRect/>
          </a:stretch>
        </p:blipFill>
        <p:spPr>
          <a:xfrm>
            <a:off x="4038600" y="1998239"/>
            <a:ext cx="2743200" cy="1811761"/>
          </a:xfrm>
          <a:prstGeom prst="rect">
            <a:avLst/>
          </a:prstGeom>
        </p:spPr>
      </p:pic>
      <p:pic>
        <p:nvPicPr>
          <p:cNvPr id="7" name="Picture 6" descr="image3.png"/>
          <p:cNvPicPr>
            <a:picLocks noChangeAspect="1"/>
          </p:cNvPicPr>
          <p:nvPr/>
        </p:nvPicPr>
        <p:blipFill>
          <a:blip r:embed="rId4"/>
          <a:stretch>
            <a:fillRect/>
          </a:stretch>
        </p:blipFill>
        <p:spPr>
          <a:xfrm>
            <a:off x="609600" y="4377548"/>
            <a:ext cx="2743200" cy="1794652"/>
          </a:xfrm>
          <a:prstGeom prst="rect">
            <a:avLst/>
          </a:prstGeom>
        </p:spPr>
      </p:pic>
      <p:pic>
        <p:nvPicPr>
          <p:cNvPr id="8" name="Picture 7" descr="image4.png"/>
          <p:cNvPicPr>
            <a:picLocks noChangeAspect="1"/>
          </p:cNvPicPr>
          <p:nvPr/>
        </p:nvPicPr>
        <p:blipFill>
          <a:blip r:embed="rId5" cstate="print"/>
          <a:stretch>
            <a:fillRect/>
          </a:stretch>
        </p:blipFill>
        <p:spPr>
          <a:xfrm>
            <a:off x="4343400" y="4193458"/>
            <a:ext cx="2743200" cy="21311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 outcome by Map which presents crime and other factors	</a:t>
            </a:r>
            <a:endParaRPr lang="en-US" dirty="0"/>
          </a:p>
        </p:txBody>
      </p:sp>
      <p:pic>
        <p:nvPicPr>
          <p:cNvPr id="6" name="Picture 5"/>
          <p:cNvPicPr/>
          <p:nvPr/>
        </p:nvPicPr>
        <p:blipFill>
          <a:blip r:embed="rId2"/>
          <a:srcRect/>
          <a:stretch>
            <a:fillRect/>
          </a:stretch>
        </p:blipFill>
        <p:spPr bwMode="auto">
          <a:xfrm>
            <a:off x="4000500" y="4067175"/>
            <a:ext cx="4991100" cy="225742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28600" y="1447800"/>
            <a:ext cx="51435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 outcome by Map which presents crime and other factors	</a:t>
            </a:r>
            <a:endParaRPr lang="en-US" dirty="0"/>
          </a:p>
        </p:txBody>
      </p:sp>
      <p:pic>
        <p:nvPicPr>
          <p:cNvPr id="4" name="Picture 3"/>
          <p:cNvPicPr/>
          <p:nvPr/>
        </p:nvPicPr>
        <p:blipFill>
          <a:blip r:embed="rId2"/>
          <a:srcRect/>
          <a:stretch>
            <a:fillRect/>
          </a:stretch>
        </p:blipFill>
        <p:spPr bwMode="auto">
          <a:xfrm>
            <a:off x="2438400" y="2514600"/>
            <a:ext cx="4572000" cy="2019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Result of all this is 15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Berlin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p>
          <a:p>
            <a:r>
              <a:rPr lang="en-US" dirty="0"/>
              <a:t>Those location candidates were then clustered to create zones of interest which contain greatest number of location candidates. Addresses of centers of those zones were also generated using reverse </a:t>
            </a:r>
            <a:r>
              <a:rPr lang="en-US" dirty="0" err="1"/>
              <a:t>geocoding</a:t>
            </a:r>
            <a:r>
              <a:rPr lang="en-US" dirty="0"/>
              <a:t> to be used as markers/starting points for more detailed local analysis based on other factors.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directions</a:t>
            </a:r>
            <a:endParaRPr lang="en-US" dirty="0"/>
          </a:p>
        </p:txBody>
      </p:sp>
      <p:sp>
        <p:nvSpPr>
          <p:cNvPr id="3" name="Content Placeholder 2"/>
          <p:cNvSpPr>
            <a:spLocks noGrp="1"/>
          </p:cNvSpPr>
          <p:nvPr>
            <p:ph sz="quarter" idx="1"/>
          </p:nvPr>
        </p:nvSpPr>
        <p:spPr/>
        <p:txBody>
          <a:bodyPr>
            <a:normAutofit/>
          </a:bodyPr>
          <a:lstStyle/>
          <a:p>
            <a:r>
              <a:rPr lang="en-US" sz="1600" dirty="0"/>
              <a:t>Purpose of this project was to identify San </a:t>
            </a:r>
            <a:r>
              <a:rPr lang="en-US" sz="1600" dirty="0" err="1"/>
              <a:t>Franciso</a:t>
            </a:r>
            <a:r>
              <a:rPr lang="en-US" sz="1600" dirty="0"/>
              <a:t> areas close to center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sz="1600" dirty="0"/>
              <a:t> </a:t>
            </a:r>
          </a:p>
          <a:p>
            <a:endParaRPr lang="en-US" sz="1600" dirty="0" smtClean="0"/>
          </a:p>
          <a:p>
            <a:r>
              <a:rPr lang="en-US" sz="1600" dirty="0" smtClean="0"/>
              <a:t>Final decision </a:t>
            </a:r>
            <a:r>
              <a:rPr lang="en-US" sz="1600" dirty="0"/>
              <a:t>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TotalTime>
  <Words>491</Words>
  <Application>Microsoft Office PowerPoint</Application>
  <PresentationFormat>On-screen Show (4:3)</PresentationFormat>
  <Paragraphs>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Predicting Investor to open new restaurants Presentation</vt:lpstr>
      <vt:lpstr>          Predicting location for investor to open a new restaurant</vt:lpstr>
      <vt:lpstr> Data collection and cleaning</vt:lpstr>
      <vt:lpstr>Clean and Filtered Data after preprocessing</vt:lpstr>
      <vt:lpstr>Bar charts for relation between different rows to find the crime</vt:lpstr>
      <vt:lpstr>Location outcome by Map which presents crime and other factors </vt:lpstr>
      <vt:lpstr>Location outcome by Map which presents crime and other factors </vt:lpstr>
      <vt:lpstr>Results</vt:lpstr>
      <vt:lpstr>Conclusions and future directions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Investor to open new restaurants Presentation</dc:title>
  <dc:creator>wintech</dc:creator>
  <cp:lastModifiedBy>wintech</cp:lastModifiedBy>
  <cp:revision>11</cp:revision>
  <dcterms:created xsi:type="dcterms:W3CDTF">2019-03-08T22:10:28Z</dcterms:created>
  <dcterms:modified xsi:type="dcterms:W3CDTF">2019-03-11T22:11:09Z</dcterms:modified>
</cp:coreProperties>
</file>