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46" r:id="rId1"/>
  </p:sldMasterIdLst>
  <p:sldIdLst>
    <p:sldId id="257" r:id="rId2"/>
    <p:sldId id="259" r:id="rId3"/>
    <p:sldId id="260" r:id="rId4"/>
    <p:sldId id="261" r:id="rId5"/>
    <p:sldId id="263" r:id="rId6"/>
    <p:sldId id="265" r:id="rId7"/>
    <p:sldId id="266" r:id="rId8"/>
    <p:sldId id="264" r:id="rId9"/>
    <p:sldId id="267" r:id="rId10"/>
    <p:sldId id="269" r:id="rId11"/>
    <p:sldId id="268" r:id="rId12"/>
    <p:sldId id="270" r:id="rId13"/>
    <p:sldId id="271" r:id="rId14"/>
    <p:sldId id="272" r:id="rId15"/>
    <p:sldId id="273" r:id="rId16"/>
    <p:sldId id="274" r:id="rId17"/>
    <p:sldId id="275" r:id="rId18"/>
    <p:sldId id="276" r:id="rId19"/>
    <p:sldId id="277" r:id="rId20"/>
    <p:sldId id="278" r:id="rId21"/>
    <p:sldId id="292" r:id="rId22"/>
    <p:sldId id="280" r:id="rId23"/>
    <p:sldId id="279" r:id="rId24"/>
    <p:sldId id="302" r:id="rId25"/>
    <p:sldId id="303" r:id="rId26"/>
    <p:sldId id="304" r:id="rId27"/>
    <p:sldId id="281" r:id="rId28"/>
    <p:sldId id="282" r:id="rId29"/>
    <p:sldId id="284" r:id="rId30"/>
    <p:sldId id="285" r:id="rId31"/>
    <p:sldId id="286" r:id="rId32"/>
    <p:sldId id="287" r:id="rId33"/>
    <p:sldId id="288" r:id="rId34"/>
    <p:sldId id="289" r:id="rId35"/>
    <p:sldId id="283" r:id="rId36"/>
    <p:sldId id="294" r:id="rId37"/>
    <p:sldId id="290" r:id="rId38"/>
    <p:sldId id="291" r:id="rId39"/>
    <p:sldId id="295" r:id="rId40"/>
    <p:sldId id="296" r:id="rId41"/>
    <p:sldId id="298" r:id="rId42"/>
    <p:sldId id="297" r:id="rId43"/>
    <p:sldId id="306" r:id="rId44"/>
    <p:sldId id="299" r:id="rId45"/>
    <p:sldId id="305" r:id="rId46"/>
    <p:sldId id="300" r:id="rId47"/>
    <p:sldId id="301" r:id="rId48"/>
    <p:sldId id="307" r:id="rId4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41" d="100"/>
          <a:sy n="41" d="100"/>
        </p:scale>
        <p:origin x="808" y="11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D7A7443-5C9C-48FF-A5A1-97DD8D43A984}" type="doc">
      <dgm:prSet loTypeId="urn:microsoft.com/office/officeart/2005/8/layout/list1" loCatId="list" qsTypeId="urn:microsoft.com/office/officeart/2005/8/quickstyle/simple1" qsCatId="simple" csTypeId="urn:microsoft.com/office/officeart/2005/8/colors/accent3_2" csCatId="accent3" phldr="1"/>
      <dgm:spPr/>
      <dgm:t>
        <a:bodyPr/>
        <a:lstStyle/>
        <a:p>
          <a:endParaRPr lang="en-IN"/>
        </a:p>
      </dgm:t>
    </dgm:pt>
    <dgm:pt modelId="{56B47709-A042-4982-93BE-686A42BD1CE3}">
      <dgm:prSet phldrT="[Text]"/>
      <dgm:spPr/>
      <dgm:t>
        <a:bodyPr/>
        <a:lstStyle/>
        <a:p>
          <a:r>
            <a:rPr lang="en-US" dirty="0"/>
            <a:t>Info results: 3 object type features, 40 continuous features</a:t>
          </a:r>
          <a:endParaRPr lang="en-IN" dirty="0"/>
        </a:p>
      </dgm:t>
    </dgm:pt>
    <dgm:pt modelId="{23D38E6F-FF0A-4D7D-BEE1-4269C42C6EEC}" type="parTrans" cxnId="{70A62970-88D8-4C49-BBA5-EEF23523017A}">
      <dgm:prSet/>
      <dgm:spPr/>
      <dgm:t>
        <a:bodyPr/>
        <a:lstStyle/>
        <a:p>
          <a:endParaRPr lang="en-IN"/>
        </a:p>
      </dgm:t>
    </dgm:pt>
    <dgm:pt modelId="{D2E05084-BD21-4EA9-9D21-1CD49EE7E2F7}" type="sibTrans" cxnId="{70A62970-88D8-4C49-BBA5-EEF23523017A}">
      <dgm:prSet/>
      <dgm:spPr/>
      <dgm:t>
        <a:bodyPr/>
        <a:lstStyle/>
        <a:p>
          <a:endParaRPr lang="en-IN"/>
        </a:p>
      </dgm:t>
    </dgm:pt>
    <dgm:pt modelId="{8C5E8364-093F-4B6B-BE8D-87720A6071CD}">
      <dgm:prSet phldrT="[Text]"/>
      <dgm:spPr/>
      <dgm:t>
        <a:bodyPr/>
        <a:lstStyle/>
        <a:p>
          <a:r>
            <a:rPr lang="en-US" dirty="0"/>
            <a:t>No null values in any feature</a:t>
          </a:r>
          <a:endParaRPr lang="en-IN" dirty="0"/>
        </a:p>
      </dgm:t>
    </dgm:pt>
    <dgm:pt modelId="{6F092807-2B81-402A-A4A5-8B1FC48AA37C}" type="parTrans" cxnId="{23CC6728-A6CF-4A86-8652-47B657EFB378}">
      <dgm:prSet/>
      <dgm:spPr/>
      <dgm:t>
        <a:bodyPr/>
        <a:lstStyle/>
        <a:p>
          <a:endParaRPr lang="en-IN"/>
        </a:p>
      </dgm:t>
    </dgm:pt>
    <dgm:pt modelId="{E36CE13E-E2E7-4087-B16A-1033EA81F4AC}" type="sibTrans" cxnId="{23CC6728-A6CF-4A86-8652-47B657EFB378}">
      <dgm:prSet/>
      <dgm:spPr/>
      <dgm:t>
        <a:bodyPr/>
        <a:lstStyle/>
        <a:p>
          <a:endParaRPr lang="en-IN"/>
        </a:p>
      </dgm:t>
    </dgm:pt>
    <dgm:pt modelId="{9E4C3385-A9C3-4B90-9978-8A3724920D9F}">
      <dgm:prSet phldrT="[Text]"/>
      <dgm:spPr/>
      <dgm:t>
        <a:bodyPr/>
        <a:lstStyle/>
        <a:p>
          <a:r>
            <a:rPr lang="en-US" dirty="0"/>
            <a:t>ID column removed, shouldn’t be used as predictors</a:t>
          </a:r>
          <a:endParaRPr lang="en-IN" dirty="0"/>
        </a:p>
      </dgm:t>
    </dgm:pt>
    <dgm:pt modelId="{751489E1-38E3-480D-9CD4-E5DE6A0A8C8F}" type="sibTrans" cxnId="{62606158-A226-4970-9A26-F9A21266DCFD}">
      <dgm:prSet/>
      <dgm:spPr/>
      <dgm:t>
        <a:bodyPr/>
        <a:lstStyle/>
        <a:p>
          <a:endParaRPr lang="en-IN"/>
        </a:p>
      </dgm:t>
    </dgm:pt>
    <dgm:pt modelId="{DBCC5FF9-75AE-4ED3-9824-4D3C4DD71AD9}" type="parTrans" cxnId="{62606158-A226-4970-9A26-F9A21266DCFD}">
      <dgm:prSet/>
      <dgm:spPr/>
      <dgm:t>
        <a:bodyPr/>
        <a:lstStyle/>
        <a:p>
          <a:endParaRPr lang="en-IN"/>
        </a:p>
      </dgm:t>
    </dgm:pt>
    <dgm:pt modelId="{C3BF1C9D-84A8-4E93-9B31-274ED25BD398}" type="pres">
      <dgm:prSet presAssocID="{BD7A7443-5C9C-48FF-A5A1-97DD8D43A984}" presName="linear" presStyleCnt="0">
        <dgm:presLayoutVars>
          <dgm:dir/>
          <dgm:animLvl val="lvl"/>
          <dgm:resizeHandles val="exact"/>
        </dgm:presLayoutVars>
      </dgm:prSet>
      <dgm:spPr/>
    </dgm:pt>
    <dgm:pt modelId="{D9463532-C5DC-4625-BF62-0360F672869A}" type="pres">
      <dgm:prSet presAssocID="{9E4C3385-A9C3-4B90-9978-8A3724920D9F}" presName="parentLin" presStyleCnt="0"/>
      <dgm:spPr/>
    </dgm:pt>
    <dgm:pt modelId="{9142255B-10C1-40F7-B2BB-4F7DCD81B131}" type="pres">
      <dgm:prSet presAssocID="{9E4C3385-A9C3-4B90-9978-8A3724920D9F}" presName="parentLeftMargin" presStyleLbl="node1" presStyleIdx="0" presStyleCnt="3"/>
      <dgm:spPr/>
    </dgm:pt>
    <dgm:pt modelId="{6B960281-05BE-4575-A7AF-28837A500BB2}" type="pres">
      <dgm:prSet presAssocID="{9E4C3385-A9C3-4B90-9978-8A3724920D9F}" presName="parentText" presStyleLbl="node1" presStyleIdx="0" presStyleCnt="3">
        <dgm:presLayoutVars>
          <dgm:chMax val="0"/>
          <dgm:bulletEnabled val="1"/>
        </dgm:presLayoutVars>
      </dgm:prSet>
      <dgm:spPr/>
    </dgm:pt>
    <dgm:pt modelId="{6018C778-91FC-4FB6-8B30-ECA10CC6D632}" type="pres">
      <dgm:prSet presAssocID="{9E4C3385-A9C3-4B90-9978-8A3724920D9F}" presName="negativeSpace" presStyleCnt="0"/>
      <dgm:spPr/>
    </dgm:pt>
    <dgm:pt modelId="{1E6B13A1-0D2A-4FE9-8D92-D66DC22C6E77}" type="pres">
      <dgm:prSet presAssocID="{9E4C3385-A9C3-4B90-9978-8A3724920D9F}" presName="childText" presStyleLbl="conFgAcc1" presStyleIdx="0" presStyleCnt="3">
        <dgm:presLayoutVars>
          <dgm:bulletEnabled val="1"/>
        </dgm:presLayoutVars>
      </dgm:prSet>
      <dgm:spPr/>
    </dgm:pt>
    <dgm:pt modelId="{60310397-30B4-4F12-8D84-1D7C3DA2B1B5}" type="pres">
      <dgm:prSet presAssocID="{751489E1-38E3-480D-9CD4-E5DE6A0A8C8F}" presName="spaceBetweenRectangles" presStyleCnt="0"/>
      <dgm:spPr/>
    </dgm:pt>
    <dgm:pt modelId="{9FCFD604-A123-42B3-89E3-FD1012DDCA91}" type="pres">
      <dgm:prSet presAssocID="{56B47709-A042-4982-93BE-686A42BD1CE3}" presName="parentLin" presStyleCnt="0"/>
      <dgm:spPr/>
    </dgm:pt>
    <dgm:pt modelId="{8A85B021-D10C-4BE0-9CDE-2F724EC901B6}" type="pres">
      <dgm:prSet presAssocID="{56B47709-A042-4982-93BE-686A42BD1CE3}" presName="parentLeftMargin" presStyleLbl="node1" presStyleIdx="0" presStyleCnt="3"/>
      <dgm:spPr/>
    </dgm:pt>
    <dgm:pt modelId="{CACC4AF2-BA7C-4F0A-9D4D-2DE2D0744E9B}" type="pres">
      <dgm:prSet presAssocID="{56B47709-A042-4982-93BE-686A42BD1CE3}" presName="parentText" presStyleLbl="node1" presStyleIdx="1" presStyleCnt="3">
        <dgm:presLayoutVars>
          <dgm:chMax val="0"/>
          <dgm:bulletEnabled val="1"/>
        </dgm:presLayoutVars>
      </dgm:prSet>
      <dgm:spPr/>
    </dgm:pt>
    <dgm:pt modelId="{E09E03A6-43F2-42A9-86F2-65BB031F131F}" type="pres">
      <dgm:prSet presAssocID="{56B47709-A042-4982-93BE-686A42BD1CE3}" presName="negativeSpace" presStyleCnt="0"/>
      <dgm:spPr/>
    </dgm:pt>
    <dgm:pt modelId="{271B0276-C3E5-4D2E-A2E0-14CB9E471EB4}" type="pres">
      <dgm:prSet presAssocID="{56B47709-A042-4982-93BE-686A42BD1CE3}" presName="childText" presStyleLbl="conFgAcc1" presStyleIdx="1" presStyleCnt="3">
        <dgm:presLayoutVars>
          <dgm:bulletEnabled val="1"/>
        </dgm:presLayoutVars>
      </dgm:prSet>
      <dgm:spPr/>
    </dgm:pt>
    <dgm:pt modelId="{4AEF3802-46CF-41AA-9D15-580C0D407496}" type="pres">
      <dgm:prSet presAssocID="{D2E05084-BD21-4EA9-9D21-1CD49EE7E2F7}" presName="spaceBetweenRectangles" presStyleCnt="0"/>
      <dgm:spPr/>
    </dgm:pt>
    <dgm:pt modelId="{B9A5D2EC-66CD-446F-8FE1-3BE8F693029C}" type="pres">
      <dgm:prSet presAssocID="{8C5E8364-093F-4B6B-BE8D-87720A6071CD}" presName="parentLin" presStyleCnt="0"/>
      <dgm:spPr/>
    </dgm:pt>
    <dgm:pt modelId="{3D5A56CC-007B-44DA-900E-ABB8BB8823B4}" type="pres">
      <dgm:prSet presAssocID="{8C5E8364-093F-4B6B-BE8D-87720A6071CD}" presName="parentLeftMargin" presStyleLbl="node1" presStyleIdx="1" presStyleCnt="3"/>
      <dgm:spPr/>
    </dgm:pt>
    <dgm:pt modelId="{F22973C3-AC2F-4709-BBD1-706D245C5CB6}" type="pres">
      <dgm:prSet presAssocID="{8C5E8364-093F-4B6B-BE8D-87720A6071CD}" presName="parentText" presStyleLbl="node1" presStyleIdx="2" presStyleCnt="3">
        <dgm:presLayoutVars>
          <dgm:chMax val="0"/>
          <dgm:bulletEnabled val="1"/>
        </dgm:presLayoutVars>
      </dgm:prSet>
      <dgm:spPr/>
    </dgm:pt>
    <dgm:pt modelId="{1B398D8A-2DBB-470B-A519-F06AC8F06D16}" type="pres">
      <dgm:prSet presAssocID="{8C5E8364-093F-4B6B-BE8D-87720A6071CD}" presName="negativeSpace" presStyleCnt="0"/>
      <dgm:spPr/>
    </dgm:pt>
    <dgm:pt modelId="{A432792D-9EFB-4405-8CD9-8AAA0C5C1384}" type="pres">
      <dgm:prSet presAssocID="{8C5E8364-093F-4B6B-BE8D-87720A6071CD}" presName="childText" presStyleLbl="conFgAcc1" presStyleIdx="2" presStyleCnt="3">
        <dgm:presLayoutVars>
          <dgm:bulletEnabled val="1"/>
        </dgm:presLayoutVars>
      </dgm:prSet>
      <dgm:spPr/>
    </dgm:pt>
  </dgm:ptLst>
  <dgm:cxnLst>
    <dgm:cxn modelId="{23CC6728-A6CF-4A86-8652-47B657EFB378}" srcId="{BD7A7443-5C9C-48FF-A5A1-97DD8D43A984}" destId="{8C5E8364-093F-4B6B-BE8D-87720A6071CD}" srcOrd="2" destOrd="0" parTransId="{6F092807-2B81-402A-A4A5-8B1FC48AA37C}" sibTransId="{E36CE13E-E2E7-4087-B16A-1033EA81F4AC}"/>
    <dgm:cxn modelId="{70A62970-88D8-4C49-BBA5-EEF23523017A}" srcId="{BD7A7443-5C9C-48FF-A5A1-97DD8D43A984}" destId="{56B47709-A042-4982-93BE-686A42BD1CE3}" srcOrd="1" destOrd="0" parTransId="{23D38E6F-FF0A-4D7D-BEE1-4269C42C6EEC}" sibTransId="{D2E05084-BD21-4EA9-9D21-1CD49EE7E2F7}"/>
    <dgm:cxn modelId="{62606158-A226-4970-9A26-F9A21266DCFD}" srcId="{BD7A7443-5C9C-48FF-A5A1-97DD8D43A984}" destId="{9E4C3385-A9C3-4B90-9978-8A3724920D9F}" srcOrd="0" destOrd="0" parTransId="{DBCC5FF9-75AE-4ED3-9824-4D3C4DD71AD9}" sibTransId="{751489E1-38E3-480D-9CD4-E5DE6A0A8C8F}"/>
    <dgm:cxn modelId="{8F4FCA7A-E4D2-4E1E-8656-703FCF5B51AE}" type="presOf" srcId="{9E4C3385-A9C3-4B90-9978-8A3724920D9F}" destId="{9142255B-10C1-40F7-B2BB-4F7DCD81B131}" srcOrd="0" destOrd="0" presId="urn:microsoft.com/office/officeart/2005/8/layout/list1"/>
    <dgm:cxn modelId="{87860089-0D58-48F3-9174-ED16912D4FD3}" type="presOf" srcId="{8C5E8364-093F-4B6B-BE8D-87720A6071CD}" destId="{F22973C3-AC2F-4709-BBD1-706D245C5CB6}" srcOrd="1" destOrd="0" presId="urn:microsoft.com/office/officeart/2005/8/layout/list1"/>
    <dgm:cxn modelId="{C9801B92-E276-4587-BCFB-CEA33697B6B3}" type="presOf" srcId="{BD7A7443-5C9C-48FF-A5A1-97DD8D43A984}" destId="{C3BF1C9D-84A8-4E93-9B31-274ED25BD398}" srcOrd="0" destOrd="0" presId="urn:microsoft.com/office/officeart/2005/8/layout/list1"/>
    <dgm:cxn modelId="{840593C1-69C3-4F84-A66D-5342197B6B6D}" type="presOf" srcId="{8C5E8364-093F-4B6B-BE8D-87720A6071CD}" destId="{3D5A56CC-007B-44DA-900E-ABB8BB8823B4}" srcOrd="0" destOrd="0" presId="urn:microsoft.com/office/officeart/2005/8/layout/list1"/>
    <dgm:cxn modelId="{F48E80CB-543B-49F2-A64B-7C172780D3CB}" type="presOf" srcId="{9E4C3385-A9C3-4B90-9978-8A3724920D9F}" destId="{6B960281-05BE-4575-A7AF-28837A500BB2}" srcOrd="1" destOrd="0" presId="urn:microsoft.com/office/officeart/2005/8/layout/list1"/>
    <dgm:cxn modelId="{5EBFA1D1-029B-4AF9-9E75-3B00299730DC}" type="presOf" srcId="{56B47709-A042-4982-93BE-686A42BD1CE3}" destId="{8A85B021-D10C-4BE0-9CDE-2F724EC901B6}" srcOrd="0" destOrd="0" presId="urn:microsoft.com/office/officeart/2005/8/layout/list1"/>
    <dgm:cxn modelId="{C95C85D6-8BBC-4799-A93A-D0EB2214C865}" type="presOf" srcId="{56B47709-A042-4982-93BE-686A42BD1CE3}" destId="{CACC4AF2-BA7C-4F0A-9D4D-2DE2D0744E9B}" srcOrd="1" destOrd="0" presId="urn:microsoft.com/office/officeart/2005/8/layout/list1"/>
    <dgm:cxn modelId="{A900FC05-B923-4B51-983A-504A635D106F}" type="presParOf" srcId="{C3BF1C9D-84A8-4E93-9B31-274ED25BD398}" destId="{D9463532-C5DC-4625-BF62-0360F672869A}" srcOrd="0" destOrd="0" presId="urn:microsoft.com/office/officeart/2005/8/layout/list1"/>
    <dgm:cxn modelId="{23270763-F015-4298-A74B-B750E438A276}" type="presParOf" srcId="{D9463532-C5DC-4625-BF62-0360F672869A}" destId="{9142255B-10C1-40F7-B2BB-4F7DCD81B131}" srcOrd="0" destOrd="0" presId="urn:microsoft.com/office/officeart/2005/8/layout/list1"/>
    <dgm:cxn modelId="{CFC6781C-39CE-4107-9DE3-3019252C9C1F}" type="presParOf" srcId="{D9463532-C5DC-4625-BF62-0360F672869A}" destId="{6B960281-05BE-4575-A7AF-28837A500BB2}" srcOrd="1" destOrd="0" presId="urn:microsoft.com/office/officeart/2005/8/layout/list1"/>
    <dgm:cxn modelId="{6BA44B65-9382-46FB-96D1-90C594536F3C}" type="presParOf" srcId="{C3BF1C9D-84A8-4E93-9B31-274ED25BD398}" destId="{6018C778-91FC-4FB6-8B30-ECA10CC6D632}" srcOrd="1" destOrd="0" presId="urn:microsoft.com/office/officeart/2005/8/layout/list1"/>
    <dgm:cxn modelId="{81D1BA1B-EDF6-4B1C-991A-8AAF5C524892}" type="presParOf" srcId="{C3BF1C9D-84A8-4E93-9B31-274ED25BD398}" destId="{1E6B13A1-0D2A-4FE9-8D92-D66DC22C6E77}" srcOrd="2" destOrd="0" presId="urn:microsoft.com/office/officeart/2005/8/layout/list1"/>
    <dgm:cxn modelId="{04190AA0-D9DD-4731-A1FE-5005C994D506}" type="presParOf" srcId="{C3BF1C9D-84A8-4E93-9B31-274ED25BD398}" destId="{60310397-30B4-4F12-8D84-1D7C3DA2B1B5}" srcOrd="3" destOrd="0" presId="urn:microsoft.com/office/officeart/2005/8/layout/list1"/>
    <dgm:cxn modelId="{3CD41574-9A61-4055-9667-A49D2C3A7168}" type="presParOf" srcId="{C3BF1C9D-84A8-4E93-9B31-274ED25BD398}" destId="{9FCFD604-A123-42B3-89E3-FD1012DDCA91}" srcOrd="4" destOrd="0" presId="urn:microsoft.com/office/officeart/2005/8/layout/list1"/>
    <dgm:cxn modelId="{061A148E-9D84-4C53-9174-E0793ABBA3E1}" type="presParOf" srcId="{9FCFD604-A123-42B3-89E3-FD1012DDCA91}" destId="{8A85B021-D10C-4BE0-9CDE-2F724EC901B6}" srcOrd="0" destOrd="0" presId="urn:microsoft.com/office/officeart/2005/8/layout/list1"/>
    <dgm:cxn modelId="{1E9C4482-CBB1-45F0-AA1A-4E7F0F4F13A7}" type="presParOf" srcId="{9FCFD604-A123-42B3-89E3-FD1012DDCA91}" destId="{CACC4AF2-BA7C-4F0A-9D4D-2DE2D0744E9B}" srcOrd="1" destOrd="0" presId="urn:microsoft.com/office/officeart/2005/8/layout/list1"/>
    <dgm:cxn modelId="{D8690C14-A04E-4F80-A188-E33F33BE9C43}" type="presParOf" srcId="{C3BF1C9D-84A8-4E93-9B31-274ED25BD398}" destId="{E09E03A6-43F2-42A9-86F2-65BB031F131F}" srcOrd="5" destOrd="0" presId="urn:microsoft.com/office/officeart/2005/8/layout/list1"/>
    <dgm:cxn modelId="{9E59A242-1F5B-44BA-B98A-5D89543634CC}" type="presParOf" srcId="{C3BF1C9D-84A8-4E93-9B31-274ED25BD398}" destId="{271B0276-C3E5-4D2E-A2E0-14CB9E471EB4}" srcOrd="6" destOrd="0" presId="urn:microsoft.com/office/officeart/2005/8/layout/list1"/>
    <dgm:cxn modelId="{F4115847-7726-43C7-8EF4-29D87D118A9B}" type="presParOf" srcId="{C3BF1C9D-84A8-4E93-9B31-274ED25BD398}" destId="{4AEF3802-46CF-41AA-9D15-580C0D407496}" srcOrd="7" destOrd="0" presId="urn:microsoft.com/office/officeart/2005/8/layout/list1"/>
    <dgm:cxn modelId="{EE21A59E-F9D0-4B90-B7DA-3C89506CBEAC}" type="presParOf" srcId="{C3BF1C9D-84A8-4E93-9B31-274ED25BD398}" destId="{B9A5D2EC-66CD-446F-8FE1-3BE8F693029C}" srcOrd="8" destOrd="0" presId="urn:microsoft.com/office/officeart/2005/8/layout/list1"/>
    <dgm:cxn modelId="{3F41E72B-8304-460D-B5EB-529B3486DD83}" type="presParOf" srcId="{B9A5D2EC-66CD-446F-8FE1-3BE8F693029C}" destId="{3D5A56CC-007B-44DA-900E-ABB8BB8823B4}" srcOrd="0" destOrd="0" presId="urn:microsoft.com/office/officeart/2005/8/layout/list1"/>
    <dgm:cxn modelId="{33342D2B-C0E9-48AC-BDC4-FB90027C2479}" type="presParOf" srcId="{B9A5D2EC-66CD-446F-8FE1-3BE8F693029C}" destId="{F22973C3-AC2F-4709-BBD1-706D245C5CB6}" srcOrd="1" destOrd="0" presId="urn:microsoft.com/office/officeart/2005/8/layout/list1"/>
    <dgm:cxn modelId="{99C51BB8-5C43-419F-89BD-F39D41920036}" type="presParOf" srcId="{C3BF1C9D-84A8-4E93-9B31-274ED25BD398}" destId="{1B398D8A-2DBB-470B-A519-F06AC8F06D16}" srcOrd="9" destOrd="0" presId="urn:microsoft.com/office/officeart/2005/8/layout/list1"/>
    <dgm:cxn modelId="{5240893A-2757-4791-95B7-69E07E2D63D5}" type="presParOf" srcId="{C3BF1C9D-84A8-4E93-9B31-274ED25BD398}" destId="{A432792D-9EFB-4405-8CD9-8AAA0C5C1384}"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A16BAC2-F0B8-4C46-A3FD-C4523F50A128}"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en-IN"/>
        </a:p>
      </dgm:t>
    </dgm:pt>
    <dgm:pt modelId="{E2538C27-A459-4F9E-B5FC-6FABEA791B7F}">
      <dgm:prSet phldrT="[Text]"/>
      <dgm:spPr/>
      <dgm:t>
        <a:bodyPr/>
        <a:lstStyle/>
        <a:p>
          <a:r>
            <a:rPr lang="en-US" dirty="0"/>
            <a:t>Negative Investment Values</a:t>
          </a:r>
          <a:endParaRPr lang="en-IN" dirty="0"/>
        </a:p>
      </dgm:t>
    </dgm:pt>
    <dgm:pt modelId="{AF8700B3-9BA5-4A1A-8CEE-7B1860F50181}" type="parTrans" cxnId="{D5AAB668-1FBF-49E4-8ACE-40588627ED1E}">
      <dgm:prSet/>
      <dgm:spPr/>
      <dgm:t>
        <a:bodyPr/>
        <a:lstStyle/>
        <a:p>
          <a:endParaRPr lang="en-IN"/>
        </a:p>
      </dgm:t>
    </dgm:pt>
    <dgm:pt modelId="{58ECF984-A547-4FF0-8ADA-277A9CD0A765}" type="sibTrans" cxnId="{D5AAB668-1FBF-49E4-8ACE-40588627ED1E}">
      <dgm:prSet/>
      <dgm:spPr/>
      <dgm:t>
        <a:bodyPr/>
        <a:lstStyle/>
        <a:p>
          <a:endParaRPr lang="en-IN"/>
        </a:p>
      </dgm:t>
    </dgm:pt>
    <dgm:pt modelId="{BF30521C-C178-46A5-A593-0CBB51532BC1}">
      <dgm:prSet phldrT="[Text]"/>
      <dgm:spPr/>
      <dgm:t>
        <a:bodyPr/>
        <a:lstStyle/>
        <a:p>
          <a:r>
            <a:rPr lang="en-US" dirty="0"/>
            <a:t>Deleting rows</a:t>
          </a:r>
          <a:endParaRPr lang="en-IN" dirty="0"/>
        </a:p>
      </dgm:t>
    </dgm:pt>
    <dgm:pt modelId="{CFB91133-C715-4990-95ED-758CA062EA4D}" type="parTrans" cxnId="{5D2C27B7-6F24-4E6D-B054-1D4F9F53796C}">
      <dgm:prSet/>
      <dgm:spPr/>
      <dgm:t>
        <a:bodyPr/>
        <a:lstStyle/>
        <a:p>
          <a:endParaRPr lang="en-IN"/>
        </a:p>
      </dgm:t>
    </dgm:pt>
    <dgm:pt modelId="{163145DC-620D-4E9F-B469-F86A83360E9B}" type="sibTrans" cxnId="{5D2C27B7-6F24-4E6D-B054-1D4F9F53796C}">
      <dgm:prSet/>
      <dgm:spPr/>
      <dgm:t>
        <a:bodyPr/>
        <a:lstStyle/>
        <a:p>
          <a:endParaRPr lang="en-IN"/>
        </a:p>
      </dgm:t>
    </dgm:pt>
    <dgm:pt modelId="{B01FC91A-1E99-41DA-8AB3-5EF4458C11AA}">
      <dgm:prSet phldrT="[Text]"/>
      <dgm:spPr/>
      <dgm:t>
        <a:bodyPr/>
        <a:lstStyle/>
        <a:p>
          <a:r>
            <a:rPr lang="en-US" dirty="0"/>
            <a:t>Replacing them with 0</a:t>
          </a:r>
          <a:endParaRPr lang="en-IN" dirty="0"/>
        </a:p>
      </dgm:t>
    </dgm:pt>
    <dgm:pt modelId="{93C3E982-CDBC-4971-B197-009587D6E621}" type="parTrans" cxnId="{5DCB268A-1CDA-4893-8CD9-7B1ADD2D64DA}">
      <dgm:prSet/>
      <dgm:spPr/>
      <dgm:t>
        <a:bodyPr/>
        <a:lstStyle/>
        <a:p>
          <a:endParaRPr lang="en-IN"/>
        </a:p>
      </dgm:t>
    </dgm:pt>
    <dgm:pt modelId="{8FC7449B-3DD7-4032-9FDB-F8C50C8D0FEA}" type="sibTrans" cxnId="{5DCB268A-1CDA-4893-8CD9-7B1ADD2D64DA}">
      <dgm:prSet/>
      <dgm:spPr/>
      <dgm:t>
        <a:bodyPr/>
        <a:lstStyle/>
        <a:p>
          <a:endParaRPr lang="en-IN"/>
        </a:p>
      </dgm:t>
    </dgm:pt>
    <dgm:pt modelId="{27F94E65-4CFC-40C5-B0D3-4E52E9D95EE3}">
      <dgm:prSet phldrT="[Text]"/>
      <dgm:spPr/>
      <dgm:t>
        <a:bodyPr/>
        <a:lstStyle/>
        <a:p>
          <a:r>
            <a:rPr lang="en-US" dirty="0"/>
            <a:t>Adding (1 – min(value))</a:t>
          </a:r>
          <a:endParaRPr lang="en-IN" dirty="0"/>
        </a:p>
      </dgm:t>
    </dgm:pt>
    <dgm:pt modelId="{B3502B56-255C-4008-BF95-D3BC1FD47E63}" type="parTrans" cxnId="{D602DBF4-B07C-453C-A048-53144211EA11}">
      <dgm:prSet/>
      <dgm:spPr/>
      <dgm:t>
        <a:bodyPr/>
        <a:lstStyle/>
        <a:p>
          <a:endParaRPr lang="en-IN"/>
        </a:p>
      </dgm:t>
    </dgm:pt>
    <dgm:pt modelId="{768EE1DA-21FC-4853-ADE4-A12B5009DC5C}" type="sibTrans" cxnId="{D602DBF4-B07C-453C-A048-53144211EA11}">
      <dgm:prSet/>
      <dgm:spPr/>
      <dgm:t>
        <a:bodyPr/>
        <a:lstStyle/>
        <a:p>
          <a:endParaRPr lang="en-IN"/>
        </a:p>
      </dgm:t>
    </dgm:pt>
    <dgm:pt modelId="{CD5710A5-053B-4C0C-998A-EB4DC6FDE601}" type="pres">
      <dgm:prSet presAssocID="{BA16BAC2-F0B8-4C46-A3FD-C4523F50A128}" presName="diagram" presStyleCnt="0">
        <dgm:presLayoutVars>
          <dgm:chPref val="1"/>
          <dgm:dir/>
          <dgm:animOne val="branch"/>
          <dgm:animLvl val="lvl"/>
          <dgm:resizeHandles val="exact"/>
        </dgm:presLayoutVars>
      </dgm:prSet>
      <dgm:spPr/>
    </dgm:pt>
    <dgm:pt modelId="{EAE6F943-05C9-47C2-AFA2-E63A0D8B1437}" type="pres">
      <dgm:prSet presAssocID="{E2538C27-A459-4F9E-B5FC-6FABEA791B7F}" presName="root1" presStyleCnt="0"/>
      <dgm:spPr/>
    </dgm:pt>
    <dgm:pt modelId="{597E2190-132C-4EBC-8746-1DDA8C9CBFA1}" type="pres">
      <dgm:prSet presAssocID="{E2538C27-A459-4F9E-B5FC-6FABEA791B7F}" presName="LevelOneTextNode" presStyleLbl="node0" presStyleIdx="0" presStyleCnt="1">
        <dgm:presLayoutVars>
          <dgm:chPref val="3"/>
        </dgm:presLayoutVars>
      </dgm:prSet>
      <dgm:spPr/>
    </dgm:pt>
    <dgm:pt modelId="{9497F826-ED3A-400E-A46B-201872D667D9}" type="pres">
      <dgm:prSet presAssocID="{E2538C27-A459-4F9E-B5FC-6FABEA791B7F}" presName="level2hierChild" presStyleCnt="0"/>
      <dgm:spPr/>
    </dgm:pt>
    <dgm:pt modelId="{830C2524-9FD4-485F-BCA3-E365B78266DC}" type="pres">
      <dgm:prSet presAssocID="{CFB91133-C715-4990-95ED-758CA062EA4D}" presName="conn2-1" presStyleLbl="parChTrans1D2" presStyleIdx="0" presStyleCnt="3"/>
      <dgm:spPr/>
    </dgm:pt>
    <dgm:pt modelId="{D2DBD945-3817-487D-BCB4-E57B45E84007}" type="pres">
      <dgm:prSet presAssocID="{CFB91133-C715-4990-95ED-758CA062EA4D}" presName="connTx" presStyleLbl="parChTrans1D2" presStyleIdx="0" presStyleCnt="3"/>
      <dgm:spPr/>
    </dgm:pt>
    <dgm:pt modelId="{1F421B24-ECC9-4BB3-BDF2-21844975D51B}" type="pres">
      <dgm:prSet presAssocID="{BF30521C-C178-46A5-A593-0CBB51532BC1}" presName="root2" presStyleCnt="0"/>
      <dgm:spPr/>
    </dgm:pt>
    <dgm:pt modelId="{BB531007-2504-430B-9630-B3A289A44F32}" type="pres">
      <dgm:prSet presAssocID="{BF30521C-C178-46A5-A593-0CBB51532BC1}" presName="LevelTwoTextNode" presStyleLbl="node2" presStyleIdx="0" presStyleCnt="3">
        <dgm:presLayoutVars>
          <dgm:chPref val="3"/>
        </dgm:presLayoutVars>
      </dgm:prSet>
      <dgm:spPr/>
    </dgm:pt>
    <dgm:pt modelId="{5E5CA74E-CF82-4CD1-B8E4-AFD1C1851D89}" type="pres">
      <dgm:prSet presAssocID="{BF30521C-C178-46A5-A593-0CBB51532BC1}" presName="level3hierChild" presStyleCnt="0"/>
      <dgm:spPr/>
    </dgm:pt>
    <dgm:pt modelId="{93B44210-7441-43B8-BDB4-71CC3C99B652}" type="pres">
      <dgm:prSet presAssocID="{93C3E982-CDBC-4971-B197-009587D6E621}" presName="conn2-1" presStyleLbl="parChTrans1D2" presStyleIdx="1" presStyleCnt="3"/>
      <dgm:spPr/>
    </dgm:pt>
    <dgm:pt modelId="{DA07360A-01BD-49AB-90E0-F38956170E17}" type="pres">
      <dgm:prSet presAssocID="{93C3E982-CDBC-4971-B197-009587D6E621}" presName="connTx" presStyleLbl="parChTrans1D2" presStyleIdx="1" presStyleCnt="3"/>
      <dgm:spPr/>
    </dgm:pt>
    <dgm:pt modelId="{CC9AF143-6211-4C58-B8E0-59F1ECEFFE6A}" type="pres">
      <dgm:prSet presAssocID="{B01FC91A-1E99-41DA-8AB3-5EF4458C11AA}" presName="root2" presStyleCnt="0"/>
      <dgm:spPr/>
    </dgm:pt>
    <dgm:pt modelId="{31E5BC38-61EC-44CD-8B97-CD05F89332D2}" type="pres">
      <dgm:prSet presAssocID="{B01FC91A-1E99-41DA-8AB3-5EF4458C11AA}" presName="LevelTwoTextNode" presStyleLbl="node2" presStyleIdx="1" presStyleCnt="3">
        <dgm:presLayoutVars>
          <dgm:chPref val="3"/>
        </dgm:presLayoutVars>
      </dgm:prSet>
      <dgm:spPr/>
    </dgm:pt>
    <dgm:pt modelId="{D05C76AA-294C-422A-8835-BF94275C818A}" type="pres">
      <dgm:prSet presAssocID="{B01FC91A-1E99-41DA-8AB3-5EF4458C11AA}" presName="level3hierChild" presStyleCnt="0"/>
      <dgm:spPr/>
    </dgm:pt>
    <dgm:pt modelId="{559390F6-C90F-4C77-9FB3-83B3CA3DC46C}" type="pres">
      <dgm:prSet presAssocID="{B3502B56-255C-4008-BF95-D3BC1FD47E63}" presName="conn2-1" presStyleLbl="parChTrans1D2" presStyleIdx="2" presStyleCnt="3"/>
      <dgm:spPr/>
    </dgm:pt>
    <dgm:pt modelId="{6431E60E-DC22-4C4D-ACB4-6C7E218261A0}" type="pres">
      <dgm:prSet presAssocID="{B3502B56-255C-4008-BF95-D3BC1FD47E63}" presName="connTx" presStyleLbl="parChTrans1D2" presStyleIdx="2" presStyleCnt="3"/>
      <dgm:spPr/>
    </dgm:pt>
    <dgm:pt modelId="{BF755A55-7182-43B6-A265-F2FD916F2D68}" type="pres">
      <dgm:prSet presAssocID="{27F94E65-4CFC-40C5-B0D3-4E52E9D95EE3}" presName="root2" presStyleCnt="0"/>
      <dgm:spPr/>
    </dgm:pt>
    <dgm:pt modelId="{3111AB53-5574-43E4-834A-15C90C74F5A3}" type="pres">
      <dgm:prSet presAssocID="{27F94E65-4CFC-40C5-B0D3-4E52E9D95EE3}" presName="LevelTwoTextNode" presStyleLbl="node2" presStyleIdx="2" presStyleCnt="3" custLinFactNeighborX="2669" custLinFactNeighborY="-5960">
        <dgm:presLayoutVars>
          <dgm:chPref val="3"/>
        </dgm:presLayoutVars>
      </dgm:prSet>
      <dgm:spPr/>
    </dgm:pt>
    <dgm:pt modelId="{CC8F49CE-A8B7-4111-9F7E-93F8F43488F1}" type="pres">
      <dgm:prSet presAssocID="{27F94E65-4CFC-40C5-B0D3-4E52E9D95EE3}" presName="level3hierChild" presStyleCnt="0"/>
      <dgm:spPr/>
    </dgm:pt>
  </dgm:ptLst>
  <dgm:cxnLst>
    <dgm:cxn modelId="{3090F60C-8E3E-4B61-BE62-E69DEEA954FB}" type="presOf" srcId="{CFB91133-C715-4990-95ED-758CA062EA4D}" destId="{830C2524-9FD4-485F-BCA3-E365B78266DC}" srcOrd="0" destOrd="0" presId="urn:microsoft.com/office/officeart/2005/8/layout/hierarchy2"/>
    <dgm:cxn modelId="{2402E416-153A-4530-B43D-DBEC755B06BB}" type="presOf" srcId="{B3502B56-255C-4008-BF95-D3BC1FD47E63}" destId="{559390F6-C90F-4C77-9FB3-83B3CA3DC46C}" srcOrd="0" destOrd="0" presId="urn:microsoft.com/office/officeart/2005/8/layout/hierarchy2"/>
    <dgm:cxn modelId="{C9635021-9F70-40B7-9351-ED81680ACCCA}" type="presOf" srcId="{27F94E65-4CFC-40C5-B0D3-4E52E9D95EE3}" destId="{3111AB53-5574-43E4-834A-15C90C74F5A3}" srcOrd="0" destOrd="0" presId="urn:microsoft.com/office/officeart/2005/8/layout/hierarchy2"/>
    <dgm:cxn modelId="{D5AAB668-1FBF-49E4-8ACE-40588627ED1E}" srcId="{BA16BAC2-F0B8-4C46-A3FD-C4523F50A128}" destId="{E2538C27-A459-4F9E-B5FC-6FABEA791B7F}" srcOrd="0" destOrd="0" parTransId="{AF8700B3-9BA5-4A1A-8CEE-7B1860F50181}" sibTransId="{58ECF984-A547-4FF0-8ADA-277A9CD0A765}"/>
    <dgm:cxn modelId="{1087274A-B5B6-4600-B657-17AC32C60198}" type="presOf" srcId="{93C3E982-CDBC-4971-B197-009587D6E621}" destId="{DA07360A-01BD-49AB-90E0-F38956170E17}" srcOrd="1" destOrd="0" presId="urn:microsoft.com/office/officeart/2005/8/layout/hierarchy2"/>
    <dgm:cxn modelId="{482E9B52-92BF-4B55-9216-FB8F0418F345}" type="presOf" srcId="{BA16BAC2-F0B8-4C46-A3FD-C4523F50A128}" destId="{CD5710A5-053B-4C0C-998A-EB4DC6FDE601}" srcOrd="0" destOrd="0" presId="urn:microsoft.com/office/officeart/2005/8/layout/hierarchy2"/>
    <dgm:cxn modelId="{5DCB268A-1CDA-4893-8CD9-7B1ADD2D64DA}" srcId="{E2538C27-A459-4F9E-B5FC-6FABEA791B7F}" destId="{B01FC91A-1E99-41DA-8AB3-5EF4458C11AA}" srcOrd="1" destOrd="0" parTransId="{93C3E982-CDBC-4971-B197-009587D6E621}" sibTransId="{8FC7449B-3DD7-4032-9FDB-F8C50C8D0FEA}"/>
    <dgm:cxn modelId="{6E54D995-2F88-477E-BA7E-861C9AB3F2B1}" type="presOf" srcId="{CFB91133-C715-4990-95ED-758CA062EA4D}" destId="{D2DBD945-3817-487D-BCB4-E57B45E84007}" srcOrd="1" destOrd="0" presId="urn:microsoft.com/office/officeart/2005/8/layout/hierarchy2"/>
    <dgm:cxn modelId="{08971A9A-5CB1-455C-A522-4F0A19F7C4DC}" type="presOf" srcId="{B3502B56-255C-4008-BF95-D3BC1FD47E63}" destId="{6431E60E-DC22-4C4D-ACB4-6C7E218261A0}" srcOrd="1" destOrd="0" presId="urn:microsoft.com/office/officeart/2005/8/layout/hierarchy2"/>
    <dgm:cxn modelId="{67E96BA8-D94C-4DEF-BE50-5F0DE75A153C}" type="presOf" srcId="{B01FC91A-1E99-41DA-8AB3-5EF4458C11AA}" destId="{31E5BC38-61EC-44CD-8B97-CD05F89332D2}" srcOrd="0" destOrd="0" presId="urn:microsoft.com/office/officeart/2005/8/layout/hierarchy2"/>
    <dgm:cxn modelId="{5D2C27B7-6F24-4E6D-B054-1D4F9F53796C}" srcId="{E2538C27-A459-4F9E-B5FC-6FABEA791B7F}" destId="{BF30521C-C178-46A5-A593-0CBB51532BC1}" srcOrd="0" destOrd="0" parTransId="{CFB91133-C715-4990-95ED-758CA062EA4D}" sibTransId="{163145DC-620D-4E9F-B469-F86A83360E9B}"/>
    <dgm:cxn modelId="{A571FDCB-03D9-4C10-993E-D1138C9EBEE7}" type="presOf" srcId="{E2538C27-A459-4F9E-B5FC-6FABEA791B7F}" destId="{597E2190-132C-4EBC-8746-1DDA8C9CBFA1}" srcOrd="0" destOrd="0" presId="urn:microsoft.com/office/officeart/2005/8/layout/hierarchy2"/>
    <dgm:cxn modelId="{E9A365CC-080E-45B7-BF81-DC7BE6AEEEBA}" type="presOf" srcId="{93C3E982-CDBC-4971-B197-009587D6E621}" destId="{93B44210-7441-43B8-BDB4-71CC3C99B652}" srcOrd="0" destOrd="0" presId="urn:microsoft.com/office/officeart/2005/8/layout/hierarchy2"/>
    <dgm:cxn modelId="{15DE38E9-59AA-4416-9BF4-A1136A626116}" type="presOf" srcId="{BF30521C-C178-46A5-A593-0CBB51532BC1}" destId="{BB531007-2504-430B-9630-B3A289A44F32}" srcOrd="0" destOrd="0" presId="urn:microsoft.com/office/officeart/2005/8/layout/hierarchy2"/>
    <dgm:cxn modelId="{D602DBF4-B07C-453C-A048-53144211EA11}" srcId="{E2538C27-A459-4F9E-B5FC-6FABEA791B7F}" destId="{27F94E65-4CFC-40C5-B0D3-4E52E9D95EE3}" srcOrd="2" destOrd="0" parTransId="{B3502B56-255C-4008-BF95-D3BC1FD47E63}" sibTransId="{768EE1DA-21FC-4853-ADE4-A12B5009DC5C}"/>
    <dgm:cxn modelId="{0A745322-DF06-4A7F-83F1-FD3D47E0E5E4}" type="presParOf" srcId="{CD5710A5-053B-4C0C-998A-EB4DC6FDE601}" destId="{EAE6F943-05C9-47C2-AFA2-E63A0D8B1437}" srcOrd="0" destOrd="0" presId="urn:microsoft.com/office/officeart/2005/8/layout/hierarchy2"/>
    <dgm:cxn modelId="{BCBCD629-F35F-4B8C-AB9A-E25D6F5D0B7C}" type="presParOf" srcId="{EAE6F943-05C9-47C2-AFA2-E63A0D8B1437}" destId="{597E2190-132C-4EBC-8746-1DDA8C9CBFA1}" srcOrd="0" destOrd="0" presId="urn:microsoft.com/office/officeart/2005/8/layout/hierarchy2"/>
    <dgm:cxn modelId="{B37B62E3-B184-4B21-AC3B-6F4F5B53B0CD}" type="presParOf" srcId="{EAE6F943-05C9-47C2-AFA2-E63A0D8B1437}" destId="{9497F826-ED3A-400E-A46B-201872D667D9}" srcOrd="1" destOrd="0" presId="urn:microsoft.com/office/officeart/2005/8/layout/hierarchy2"/>
    <dgm:cxn modelId="{BA8900C5-F65F-4246-9454-F7BDB6995006}" type="presParOf" srcId="{9497F826-ED3A-400E-A46B-201872D667D9}" destId="{830C2524-9FD4-485F-BCA3-E365B78266DC}" srcOrd="0" destOrd="0" presId="urn:microsoft.com/office/officeart/2005/8/layout/hierarchy2"/>
    <dgm:cxn modelId="{027343D0-9C3D-4977-AE14-DCCAE46AAF3A}" type="presParOf" srcId="{830C2524-9FD4-485F-BCA3-E365B78266DC}" destId="{D2DBD945-3817-487D-BCB4-E57B45E84007}" srcOrd="0" destOrd="0" presId="urn:microsoft.com/office/officeart/2005/8/layout/hierarchy2"/>
    <dgm:cxn modelId="{890FE119-FAEE-4B57-8AAB-115A93AF66ED}" type="presParOf" srcId="{9497F826-ED3A-400E-A46B-201872D667D9}" destId="{1F421B24-ECC9-4BB3-BDF2-21844975D51B}" srcOrd="1" destOrd="0" presId="urn:microsoft.com/office/officeart/2005/8/layout/hierarchy2"/>
    <dgm:cxn modelId="{6D02BEE3-2EBB-48DF-B94B-2170924EF87E}" type="presParOf" srcId="{1F421B24-ECC9-4BB3-BDF2-21844975D51B}" destId="{BB531007-2504-430B-9630-B3A289A44F32}" srcOrd="0" destOrd="0" presId="urn:microsoft.com/office/officeart/2005/8/layout/hierarchy2"/>
    <dgm:cxn modelId="{7E0F6634-C42B-4D91-B5E2-E9B920692DD0}" type="presParOf" srcId="{1F421B24-ECC9-4BB3-BDF2-21844975D51B}" destId="{5E5CA74E-CF82-4CD1-B8E4-AFD1C1851D89}" srcOrd="1" destOrd="0" presId="urn:microsoft.com/office/officeart/2005/8/layout/hierarchy2"/>
    <dgm:cxn modelId="{DE9244F1-3BB4-4FBA-A68A-282486590564}" type="presParOf" srcId="{9497F826-ED3A-400E-A46B-201872D667D9}" destId="{93B44210-7441-43B8-BDB4-71CC3C99B652}" srcOrd="2" destOrd="0" presId="urn:microsoft.com/office/officeart/2005/8/layout/hierarchy2"/>
    <dgm:cxn modelId="{6949A7E3-EEDD-4E7A-9223-BBCA95F1AF4E}" type="presParOf" srcId="{93B44210-7441-43B8-BDB4-71CC3C99B652}" destId="{DA07360A-01BD-49AB-90E0-F38956170E17}" srcOrd="0" destOrd="0" presId="urn:microsoft.com/office/officeart/2005/8/layout/hierarchy2"/>
    <dgm:cxn modelId="{45064639-D80E-4404-9516-E827268B5046}" type="presParOf" srcId="{9497F826-ED3A-400E-A46B-201872D667D9}" destId="{CC9AF143-6211-4C58-B8E0-59F1ECEFFE6A}" srcOrd="3" destOrd="0" presId="urn:microsoft.com/office/officeart/2005/8/layout/hierarchy2"/>
    <dgm:cxn modelId="{5F59F863-A870-413C-A974-BE5730FD0F08}" type="presParOf" srcId="{CC9AF143-6211-4C58-B8E0-59F1ECEFFE6A}" destId="{31E5BC38-61EC-44CD-8B97-CD05F89332D2}" srcOrd="0" destOrd="0" presId="urn:microsoft.com/office/officeart/2005/8/layout/hierarchy2"/>
    <dgm:cxn modelId="{CB15EB46-E733-4B4F-9359-AA4A83C26645}" type="presParOf" srcId="{CC9AF143-6211-4C58-B8E0-59F1ECEFFE6A}" destId="{D05C76AA-294C-422A-8835-BF94275C818A}" srcOrd="1" destOrd="0" presId="urn:microsoft.com/office/officeart/2005/8/layout/hierarchy2"/>
    <dgm:cxn modelId="{55DCE692-6D1C-48EC-BF80-B9DF8FC579DD}" type="presParOf" srcId="{9497F826-ED3A-400E-A46B-201872D667D9}" destId="{559390F6-C90F-4C77-9FB3-83B3CA3DC46C}" srcOrd="4" destOrd="0" presId="urn:microsoft.com/office/officeart/2005/8/layout/hierarchy2"/>
    <dgm:cxn modelId="{7E0818C4-4BE4-4818-826B-45ED14B3C56E}" type="presParOf" srcId="{559390F6-C90F-4C77-9FB3-83B3CA3DC46C}" destId="{6431E60E-DC22-4C4D-ACB4-6C7E218261A0}" srcOrd="0" destOrd="0" presId="urn:microsoft.com/office/officeart/2005/8/layout/hierarchy2"/>
    <dgm:cxn modelId="{AB55C018-7CC2-46D7-A97C-0334952C42C8}" type="presParOf" srcId="{9497F826-ED3A-400E-A46B-201872D667D9}" destId="{BF755A55-7182-43B6-A265-F2FD916F2D68}" srcOrd="5" destOrd="0" presId="urn:microsoft.com/office/officeart/2005/8/layout/hierarchy2"/>
    <dgm:cxn modelId="{186F1221-E8DB-4C59-9B88-8FE52EE5BD04}" type="presParOf" srcId="{BF755A55-7182-43B6-A265-F2FD916F2D68}" destId="{3111AB53-5574-43E4-834A-15C90C74F5A3}" srcOrd="0" destOrd="0" presId="urn:microsoft.com/office/officeart/2005/8/layout/hierarchy2"/>
    <dgm:cxn modelId="{D343666F-76F2-4B59-A63F-C81CC70E3932}" type="presParOf" srcId="{BF755A55-7182-43B6-A265-F2FD916F2D68}" destId="{CC8F49CE-A8B7-4111-9F7E-93F8F43488F1}"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ED30C18-6DED-4C63-B73E-AFC23EB2915D}" type="doc">
      <dgm:prSet loTypeId="urn:microsoft.com/office/officeart/2005/8/layout/hList1" loCatId="list" qsTypeId="urn:microsoft.com/office/officeart/2005/8/quickstyle/simple1" qsCatId="simple" csTypeId="urn:microsoft.com/office/officeart/2005/8/colors/accent3_2" csCatId="accent3" phldr="1"/>
      <dgm:spPr/>
      <dgm:t>
        <a:bodyPr/>
        <a:lstStyle/>
        <a:p>
          <a:endParaRPr lang="en-IN"/>
        </a:p>
      </dgm:t>
    </dgm:pt>
    <dgm:pt modelId="{F33526FF-FAE5-4E68-B44B-2BD9877B26F2}">
      <dgm:prSet phldrT="[Text]"/>
      <dgm:spPr/>
      <dgm:t>
        <a:bodyPr/>
        <a:lstStyle/>
        <a:p>
          <a:r>
            <a:rPr lang="en-US" dirty="0"/>
            <a:t>Label Encoder</a:t>
          </a:r>
          <a:endParaRPr lang="en-IN" dirty="0"/>
        </a:p>
      </dgm:t>
    </dgm:pt>
    <dgm:pt modelId="{AAC7E164-4403-457F-B73D-01A62E8DC858}" type="parTrans" cxnId="{F905A07E-B442-457E-9F20-56578DA1D438}">
      <dgm:prSet/>
      <dgm:spPr/>
      <dgm:t>
        <a:bodyPr/>
        <a:lstStyle/>
        <a:p>
          <a:endParaRPr lang="en-IN"/>
        </a:p>
      </dgm:t>
    </dgm:pt>
    <dgm:pt modelId="{325863DC-C14D-4B50-83D6-D4A1ADE107AD}" type="sibTrans" cxnId="{F905A07E-B442-457E-9F20-56578DA1D438}">
      <dgm:prSet/>
      <dgm:spPr/>
      <dgm:t>
        <a:bodyPr/>
        <a:lstStyle/>
        <a:p>
          <a:endParaRPr lang="en-IN"/>
        </a:p>
      </dgm:t>
    </dgm:pt>
    <dgm:pt modelId="{C7F36CC7-D137-4965-B6F9-622B80964C63}">
      <dgm:prSet phldrT="[Text]"/>
      <dgm:spPr/>
      <dgm:t>
        <a:bodyPr/>
        <a:lstStyle/>
        <a:p>
          <a:r>
            <a:rPr lang="en-US" dirty="0"/>
            <a:t>Assigns labels as 1,2,3.. to the categorical values</a:t>
          </a:r>
          <a:endParaRPr lang="en-IN" dirty="0"/>
        </a:p>
      </dgm:t>
    </dgm:pt>
    <dgm:pt modelId="{8FC45E52-2140-495F-A860-1253725AB42D}" type="parTrans" cxnId="{A4393C74-9A2E-41E6-811D-12A66A365283}">
      <dgm:prSet/>
      <dgm:spPr/>
      <dgm:t>
        <a:bodyPr/>
        <a:lstStyle/>
        <a:p>
          <a:endParaRPr lang="en-IN"/>
        </a:p>
      </dgm:t>
    </dgm:pt>
    <dgm:pt modelId="{5B72353C-F46B-426C-8C27-F823B03D499E}" type="sibTrans" cxnId="{A4393C74-9A2E-41E6-811D-12A66A365283}">
      <dgm:prSet/>
      <dgm:spPr/>
      <dgm:t>
        <a:bodyPr/>
        <a:lstStyle/>
        <a:p>
          <a:endParaRPr lang="en-IN"/>
        </a:p>
      </dgm:t>
    </dgm:pt>
    <dgm:pt modelId="{801D3906-C8B9-4C96-A43B-59953D3D54D6}">
      <dgm:prSet phldrT="[Text]"/>
      <dgm:spPr/>
      <dgm:t>
        <a:bodyPr/>
        <a:lstStyle/>
        <a:p>
          <a:r>
            <a:rPr lang="en-US" dirty="0"/>
            <a:t>Might assign weightage based on values and introduce bias in regression</a:t>
          </a:r>
          <a:endParaRPr lang="en-IN" dirty="0"/>
        </a:p>
      </dgm:t>
    </dgm:pt>
    <dgm:pt modelId="{1019D290-DB4A-49A8-A93F-A0AB93BCF9C5}" type="parTrans" cxnId="{A55BDA59-13BE-4BC5-A435-EE10C1F7E233}">
      <dgm:prSet/>
      <dgm:spPr/>
      <dgm:t>
        <a:bodyPr/>
        <a:lstStyle/>
        <a:p>
          <a:endParaRPr lang="en-IN"/>
        </a:p>
      </dgm:t>
    </dgm:pt>
    <dgm:pt modelId="{94ACC114-C399-4C73-8CB1-5D9D8B4CEBD3}" type="sibTrans" cxnId="{A55BDA59-13BE-4BC5-A435-EE10C1F7E233}">
      <dgm:prSet/>
      <dgm:spPr/>
      <dgm:t>
        <a:bodyPr/>
        <a:lstStyle/>
        <a:p>
          <a:endParaRPr lang="en-IN"/>
        </a:p>
      </dgm:t>
    </dgm:pt>
    <dgm:pt modelId="{931A8D89-7E7C-4095-BA21-7F1F2A1C9CC3}">
      <dgm:prSet phldrT="[Text]"/>
      <dgm:spPr/>
      <dgm:t>
        <a:bodyPr/>
        <a:lstStyle/>
        <a:p>
          <a:r>
            <a:rPr lang="en-US" dirty="0"/>
            <a:t>Label </a:t>
          </a:r>
          <a:r>
            <a:rPr lang="en-US" dirty="0" err="1"/>
            <a:t>Binarizer</a:t>
          </a:r>
          <a:endParaRPr lang="en-IN" dirty="0"/>
        </a:p>
      </dgm:t>
    </dgm:pt>
    <dgm:pt modelId="{2D98C442-E6FE-437E-83F4-6D4B03C378C6}" type="parTrans" cxnId="{7C51B1CB-2A8C-412E-BB0A-FD55B705E7F2}">
      <dgm:prSet/>
      <dgm:spPr/>
      <dgm:t>
        <a:bodyPr/>
        <a:lstStyle/>
        <a:p>
          <a:endParaRPr lang="en-IN"/>
        </a:p>
      </dgm:t>
    </dgm:pt>
    <dgm:pt modelId="{9289BE9A-0710-414E-80B1-0C7358EE51DA}" type="sibTrans" cxnId="{7C51B1CB-2A8C-412E-BB0A-FD55B705E7F2}">
      <dgm:prSet/>
      <dgm:spPr/>
      <dgm:t>
        <a:bodyPr/>
        <a:lstStyle/>
        <a:p>
          <a:endParaRPr lang="en-IN"/>
        </a:p>
      </dgm:t>
    </dgm:pt>
    <dgm:pt modelId="{05FC97FF-AC9B-4908-8C97-0137E36A42B0}">
      <dgm:prSet phldrT="[Text]"/>
      <dgm:spPr/>
      <dgm:t>
        <a:bodyPr/>
        <a:lstStyle/>
        <a:p>
          <a:r>
            <a:rPr lang="en-US" dirty="0"/>
            <a:t>Assigns binaries (0,1) to the categorical values.</a:t>
          </a:r>
          <a:endParaRPr lang="en-IN" dirty="0"/>
        </a:p>
      </dgm:t>
    </dgm:pt>
    <dgm:pt modelId="{DDEB4AB1-2807-4128-90B8-12DA4A07E422}" type="parTrans" cxnId="{6E2A0876-21A6-4E1B-921E-48E7F7124BEA}">
      <dgm:prSet/>
      <dgm:spPr/>
      <dgm:t>
        <a:bodyPr/>
        <a:lstStyle/>
        <a:p>
          <a:endParaRPr lang="en-IN"/>
        </a:p>
      </dgm:t>
    </dgm:pt>
    <dgm:pt modelId="{90DDB81D-F372-4100-9E80-29167EFA50D5}" type="sibTrans" cxnId="{6E2A0876-21A6-4E1B-921E-48E7F7124BEA}">
      <dgm:prSet/>
      <dgm:spPr/>
      <dgm:t>
        <a:bodyPr/>
        <a:lstStyle/>
        <a:p>
          <a:endParaRPr lang="en-IN"/>
        </a:p>
      </dgm:t>
    </dgm:pt>
    <dgm:pt modelId="{1EA33BAA-F7AC-4B78-A25F-280338C47769}">
      <dgm:prSet phldrT="[Text]"/>
      <dgm:spPr/>
      <dgm:t>
        <a:bodyPr/>
        <a:lstStyle/>
        <a:p>
          <a:r>
            <a:rPr lang="en-US" dirty="0"/>
            <a:t>Might also add weightage based on 1’s and introduce bias</a:t>
          </a:r>
          <a:endParaRPr lang="en-IN" dirty="0"/>
        </a:p>
      </dgm:t>
    </dgm:pt>
    <dgm:pt modelId="{6E15E0D8-219D-4D98-A9E9-5F41FFD6F881}" type="parTrans" cxnId="{DE2B386C-1542-4475-BEB5-B680B1B3EEAA}">
      <dgm:prSet/>
      <dgm:spPr/>
      <dgm:t>
        <a:bodyPr/>
        <a:lstStyle/>
        <a:p>
          <a:endParaRPr lang="en-IN"/>
        </a:p>
      </dgm:t>
    </dgm:pt>
    <dgm:pt modelId="{F48BBA2B-054F-4698-A032-ABB48580D418}" type="sibTrans" cxnId="{DE2B386C-1542-4475-BEB5-B680B1B3EEAA}">
      <dgm:prSet/>
      <dgm:spPr/>
      <dgm:t>
        <a:bodyPr/>
        <a:lstStyle/>
        <a:p>
          <a:endParaRPr lang="en-IN"/>
        </a:p>
      </dgm:t>
    </dgm:pt>
    <dgm:pt modelId="{423DCB00-941B-4136-9D1A-4863578E7267}">
      <dgm:prSet phldrT="[Text]"/>
      <dgm:spPr/>
      <dgm:t>
        <a:bodyPr/>
        <a:lstStyle/>
        <a:p>
          <a:r>
            <a:rPr lang="en-US" dirty="0"/>
            <a:t>One Hot Encoder/ Get dummies</a:t>
          </a:r>
          <a:endParaRPr lang="en-IN" dirty="0"/>
        </a:p>
      </dgm:t>
    </dgm:pt>
    <dgm:pt modelId="{C7FC8983-74EE-4A30-8CCD-396884C7F4D4}" type="parTrans" cxnId="{165946E3-F867-41A5-90AB-EDD6FBA8342E}">
      <dgm:prSet/>
      <dgm:spPr/>
      <dgm:t>
        <a:bodyPr/>
        <a:lstStyle/>
        <a:p>
          <a:endParaRPr lang="en-IN"/>
        </a:p>
      </dgm:t>
    </dgm:pt>
    <dgm:pt modelId="{584CEDB6-8757-4282-A19C-E79E51C9D2BC}" type="sibTrans" cxnId="{165946E3-F867-41A5-90AB-EDD6FBA8342E}">
      <dgm:prSet/>
      <dgm:spPr/>
      <dgm:t>
        <a:bodyPr/>
        <a:lstStyle/>
        <a:p>
          <a:endParaRPr lang="en-IN"/>
        </a:p>
      </dgm:t>
    </dgm:pt>
    <dgm:pt modelId="{EF37C626-CAF6-44EB-A9C8-E72764DC132D}">
      <dgm:prSet phldrT="[Text]"/>
      <dgm:spPr/>
      <dgm:t>
        <a:bodyPr/>
        <a:lstStyle/>
        <a:p>
          <a:r>
            <a:rPr lang="en-US" dirty="0"/>
            <a:t>Converts each categorical value into a feature and assigns 1 to true rows</a:t>
          </a:r>
          <a:endParaRPr lang="en-IN" dirty="0"/>
        </a:p>
      </dgm:t>
    </dgm:pt>
    <dgm:pt modelId="{A8F570C8-6290-45CC-BF29-435A08ED772D}" type="parTrans" cxnId="{47B3FFEA-43BD-4453-8F51-82A8AAA2EF65}">
      <dgm:prSet/>
      <dgm:spPr/>
      <dgm:t>
        <a:bodyPr/>
        <a:lstStyle/>
        <a:p>
          <a:endParaRPr lang="en-IN"/>
        </a:p>
      </dgm:t>
    </dgm:pt>
    <dgm:pt modelId="{8D0544C4-FE24-44F1-881F-C9B03E911E38}" type="sibTrans" cxnId="{47B3FFEA-43BD-4453-8F51-82A8AAA2EF65}">
      <dgm:prSet/>
      <dgm:spPr/>
      <dgm:t>
        <a:bodyPr/>
        <a:lstStyle/>
        <a:p>
          <a:endParaRPr lang="en-IN"/>
        </a:p>
      </dgm:t>
    </dgm:pt>
    <dgm:pt modelId="{88DED115-692D-42EF-BA39-392C480E9DFC}">
      <dgm:prSet phldrT="[Text]"/>
      <dgm:spPr/>
      <dgm:t>
        <a:bodyPr/>
        <a:lstStyle/>
        <a:p>
          <a:r>
            <a:rPr lang="en-US" dirty="0"/>
            <a:t>Preferred method to encode in regression problems</a:t>
          </a:r>
          <a:endParaRPr lang="en-IN" dirty="0"/>
        </a:p>
      </dgm:t>
    </dgm:pt>
    <dgm:pt modelId="{1C41ACC9-EA15-4B16-8C55-C4FF6D123CA6}" type="parTrans" cxnId="{67F14C59-A264-47DE-97BB-F33E091C2C0F}">
      <dgm:prSet/>
      <dgm:spPr/>
      <dgm:t>
        <a:bodyPr/>
        <a:lstStyle/>
        <a:p>
          <a:endParaRPr lang="en-IN"/>
        </a:p>
      </dgm:t>
    </dgm:pt>
    <dgm:pt modelId="{42F62D56-B9D6-4B00-BEB6-AFBBF786ACB5}" type="sibTrans" cxnId="{67F14C59-A264-47DE-97BB-F33E091C2C0F}">
      <dgm:prSet/>
      <dgm:spPr/>
      <dgm:t>
        <a:bodyPr/>
        <a:lstStyle/>
        <a:p>
          <a:endParaRPr lang="en-IN"/>
        </a:p>
      </dgm:t>
    </dgm:pt>
    <dgm:pt modelId="{A955C5EC-673C-461C-9A8C-AC4AE95944E5}" type="pres">
      <dgm:prSet presAssocID="{FED30C18-6DED-4C63-B73E-AFC23EB2915D}" presName="Name0" presStyleCnt="0">
        <dgm:presLayoutVars>
          <dgm:dir/>
          <dgm:animLvl val="lvl"/>
          <dgm:resizeHandles val="exact"/>
        </dgm:presLayoutVars>
      </dgm:prSet>
      <dgm:spPr/>
    </dgm:pt>
    <dgm:pt modelId="{A933FF32-BA1A-43CC-984C-3E7ABE9FFF08}" type="pres">
      <dgm:prSet presAssocID="{F33526FF-FAE5-4E68-B44B-2BD9877B26F2}" presName="composite" presStyleCnt="0"/>
      <dgm:spPr/>
    </dgm:pt>
    <dgm:pt modelId="{F12A9DA4-0FD8-4060-8B20-9AF665991E69}" type="pres">
      <dgm:prSet presAssocID="{F33526FF-FAE5-4E68-B44B-2BD9877B26F2}" presName="parTx" presStyleLbl="alignNode1" presStyleIdx="0" presStyleCnt="3">
        <dgm:presLayoutVars>
          <dgm:chMax val="0"/>
          <dgm:chPref val="0"/>
          <dgm:bulletEnabled val="1"/>
        </dgm:presLayoutVars>
      </dgm:prSet>
      <dgm:spPr/>
    </dgm:pt>
    <dgm:pt modelId="{7286AADE-67BB-41C0-97C3-B58747B89679}" type="pres">
      <dgm:prSet presAssocID="{F33526FF-FAE5-4E68-B44B-2BD9877B26F2}" presName="desTx" presStyleLbl="alignAccFollowNode1" presStyleIdx="0" presStyleCnt="3">
        <dgm:presLayoutVars>
          <dgm:bulletEnabled val="1"/>
        </dgm:presLayoutVars>
      </dgm:prSet>
      <dgm:spPr/>
    </dgm:pt>
    <dgm:pt modelId="{BF123818-A52B-4CAE-B736-1EABDC0EF90E}" type="pres">
      <dgm:prSet presAssocID="{325863DC-C14D-4B50-83D6-D4A1ADE107AD}" presName="space" presStyleCnt="0"/>
      <dgm:spPr/>
    </dgm:pt>
    <dgm:pt modelId="{DE92DAA8-86F4-49EF-8C17-DBBF3D62EE4A}" type="pres">
      <dgm:prSet presAssocID="{931A8D89-7E7C-4095-BA21-7F1F2A1C9CC3}" presName="composite" presStyleCnt="0"/>
      <dgm:spPr/>
    </dgm:pt>
    <dgm:pt modelId="{AE318126-BE87-4F53-BAD6-BF2776727D7F}" type="pres">
      <dgm:prSet presAssocID="{931A8D89-7E7C-4095-BA21-7F1F2A1C9CC3}" presName="parTx" presStyleLbl="alignNode1" presStyleIdx="1" presStyleCnt="3">
        <dgm:presLayoutVars>
          <dgm:chMax val="0"/>
          <dgm:chPref val="0"/>
          <dgm:bulletEnabled val="1"/>
        </dgm:presLayoutVars>
      </dgm:prSet>
      <dgm:spPr/>
    </dgm:pt>
    <dgm:pt modelId="{01D9F09B-97FE-424E-835D-944BD65AE873}" type="pres">
      <dgm:prSet presAssocID="{931A8D89-7E7C-4095-BA21-7F1F2A1C9CC3}" presName="desTx" presStyleLbl="alignAccFollowNode1" presStyleIdx="1" presStyleCnt="3">
        <dgm:presLayoutVars>
          <dgm:bulletEnabled val="1"/>
        </dgm:presLayoutVars>
      </dgm:prSet>
      <dgm:spPr/>
    </dgm:pt>
    <dgm:pt modelId="{47364D91-B5D0-4954-9BCB-B3BF51BCE9D8}" type="pres">
      <dgm:prSet presAssocID="{9289BE9A-0710-414E-80B1-0C7358EE51DA}" presName="space" presStyleCnt="0"/>
      <dgm:spPr/>
    </dgm:pt>
    <dgm:pt modelId="{A89A79D1-7CD9-4A59-A511-DA012D270828}" type="pres">
      <dgm:prSet presAssocID="{423DCB00-941B-4136-9D1A-4863578E7267}" presName="composite" presStyleCnt="0"/>
      <dgm:spPr/>
    </dgm:pt>
    <dgm:pt modelId="{B4B9FA33-AAA6-43B0-856F-4093C47BCDD8}" type="pres">
      <dgm:prSet presAssocID="{423DCB00-941B-4136-9D1A-4863578E7267}" presName="parTx" presStyleLbl="alignNode1" presStyleIdx="2" presStyleCnt="3">
        <dgm:presLayoutVars>
          <dgm:chMax val="0"/>
          <dgm:chPref val="0"/>
          <dgm:bulletEnabled val="1"/>
        </dgm:presLayoutVars>
      </dgm:prSet>
      <dgm:spPr/>
    </dgm:pt>
    <dgm:pt modelId="{C2A47461-E494-4F6D-95E7-89CCF9CCE2B6}" type="pres">
      <dgm:prSet presAssocID="{423DCB00-941B-4136-9D1A-4863578E7267}" presName="desTx" presStyleLbl="alignAccFollowNode1" presStyleIdx="2" presStyleCnt="3">
        <dgm:presLayoutVars>
          <dgm:bulletEnabled val="1"/>
        </dgm:presLayoutVars>
      </dgm:prSet>
      <dgm:spPr/>
    </dgm:pt>
  </dgm:ptLst>
  <dgm:cxnLst>
    <dgm:cxn modelId="{8EC9CB0D-4596-4233-B160-487F04A510E1}" type="presOf" srcId="{88DED115-692D-42EF-BA39-392C480E9DFC}" destId="{C2A47461-E494-4F6D-95E7-89CCF9CCE2B6}" srcOrd="0" destOrd="1" presId="urn:microsoft.com/office/officeart/2005/8/layout/hList1"/>
    <dgm:cxn modelId="{5465C92C-B600-414D-89D3-DCBC8C8C72F8}" type="presOf" srcId="{C7F36CC7-D137-4965-B6F9-622B80964C63}" destId="{7286AADE-67BB-41C0-97C3-B58747B89679}" srcOrd="0" destOrd="0" presId="urn:microsoft.com/office/officeart/2005/8/layout/hList1"/>
    <dgm:cxn modelId="{96A89741-1498-42F0-B67A-A477055180AE}" type="presOf" srcId="{931A8D89-7E7C-4095-BA21-7F1F2A1C9CC3}" destId="{AE318126-BE87-4F53-BAD6-BF2776727D7F}" srcOrd="0" destOrd="0" presId="urn:microsoft.com/office/officeart/2005/8/layout/hList1"/>
    <dgm:cxn modelId="{610BC441-7C7F-4E27-AFF3-A2A87DAA8C30}" type="presOf" srcId="{F33526FF-FAE5-4E68-B44B-2BD9877B26F2}" destId="{F12A9DA4-0FD8-4060-8B20-9AF665991E69}" srcOrd="0" destOrd="0" presId="urn:microsoft.com/office/officeart/2005/8/layout/hList1"/>
    <dgm:cxn modelId="{DE2B386C-1542-4475-BEB5-B680B1B3EEAA}" srcId="{931A8D89-7E7C-4095-BA21-7F1F2A1C9CC3}" destId="{1EA33BAA-F7AC-4B78-A25F-280338C47769}" srcOrd="1" destOrd="0" parTransId="{6E15E0D8-219D-4D98-A9E9-5F41FFD6F881}" sibTransId="{F48BBA2B-054F-4698-A032-ABB48580D418}"/>
    <dgm:cxn modelId="{A4393C74-9A2E-41E6-811D-12A66A365283}" srcId="{F33526FF-FAE5-4E68-B44B-2BD9877B26F2}" destId="{C7F36CC7-D137-4965-B6F9-622B80964C63}" srcOrd="0" destOrd="0" parTransId="{8FC45E52-2140-495F-A860-1253725AB42D}" sibTransId="{5B72353C-F46B-426C-8C27-F823B03D499E}"/>
    <dgm:cxn modelId="{BBBE9A54-D6DF-419F-918B-F64D7281E1B7}" type="presOf" srcId="{801D3906-C8B9-4C96-A43B-59953D3D54D6}" destId="{7286AADE-67BB-41C0-97C3-B58747B89679}" srcOrd="0" destOrd="1" presId="urn:microsoft.com/office/officeart/2005/8/layout/hList1"/>
    <dgm:cxn modelId="{6E2A0876-21A6-4E1B-921E-48E7F7124BEA}" srcId="{931A8D89-7E7C-4095-BA21-7F1F2A1C9CC3}" destId="{05FC97FF-AC9B-4908-8C97-0137E36A42B0}" srcOrd="0" destOrd="0" parTransId="{DDEB4AB1-2807-4128-90B8-12DA4A07E422}" sibTransId="{90DDB81D-F372-4100-9E80-29167EFA50D5}"/>
    <dgm:cxn modelId="{67F14C59-A264-47DE-97BB-F33E091C2C0F}" srcId="{423DCB00-941B-4136-9D1A-4863578E7267}" destId="{88DED115-692D-42EF-BA39-392C480E9DFC}" srcOrd="1" destOrd="0" parTransId="{1C41ACC9-EA15-4B16-8C55-C4FF6D123CA6}" sibTransId="{42F62D56-B9D6-4B00-BEB6-AFBBF786ACB5}"/>
    <dgm:cxn modelId="{A55BDA59-13BE-4BC5-A435-EE10C1F7E233}" srcId="{F33526FF-FAE5-4E68-B44B-2BD9877B26F2}" destId="{801D3906-C8B9-4C96-A43B-59953D3D54D6}" srcOrd="1" destOrd="0" parTransId="{1019D290-DB4A-49A8-A93F-A0AB93BCF9C5}" sibTransId="{94ACC114-C399-4C73-8CB1-5D9D8B4CEBD3}"/>
    <dgm:cxn modelId="{71DAC77A-77FF-427C-A473-C02B3CE98007}" type="presOf" srcId="{FED30C18-6DED-4C63-B73E-AFC23EB2915D}" destId="{A955C5EC-673C-461C-9A8C-AC4AE95944E5}" srcOrd="0" destOrd="0" presId="urn:microsoft.com/office/officeart/2005/8/layout/hList1"/>
    <dgm:cxn modelId="{F905A07E-B442-457E-9F20-56578DA1D438}" srcId="{FED30C18-6DED-4C63-B73E-AFC23EB2915D}" destId="{F33526FF-FAE5-4E68-B44B-2BD9877B26F2}" srcOrd="0" destOrd="0" parTransId="{AAC7E164-4403-457F-B73D-01A62E8DC858}" sibTransId="{325863DC-C14D-4B50-83D6-D4A1ADE107AD}"/>
    <dgm:cxn modelId="{F6F92A7F-0E77-489C-A121-5650D9FEF9CF}" type="presOf" srcId="{EF37C626-CAF6-44EB-A9C8-E72764DC132D}" destId="{C2A47461-E494-4F6D-95E7-89CCF9CCE2B6}" srcOrd="0" destOrd="0" presId="urn:microsoft.com/office/officeart/2005/8/layout/hList1"/>
    <dgm:cxn modelId="{7C51B1CB-2A8C-412E-BB0A-FD55B705E7F2}" srcId="{FED30C18-6DED-4C63-B73E-AFC23EB2915D}" destId="{931A8D89-7E7C-4095-BA21-7F1F2A1C9CC3}" srcOrd="1" destOrd="0" parTransId="{2D98C442-E6FE-437E-83F4-6D4B03C378C6}" sibTransId="{9289BE9A-0710-414E-80B1-0C7358EE51DA}"/>
    <dgm:cxn modelId="{165946E3-F867-41A5-90AB-EDD6FBA8342E}" srcId="{FED30C18-6DED-4C63-B73E-AFC23EB2915D}" destId="{423DCB00-941B-4136-9D1A-4863578E7267}" srcOrd="2" destOrd="0" parTransId="{C7FC8983-74EE-4A30-8CCD-396884C7F4D4}" sibTransId="{584CEDB6-8757-4282-A19C-E79E51C9D2BC}"/>
    <dgm:cxn modelId="{86E672E3-0145-46EC-B08C-3F6A184FFCB3}" type="presOf" srcId="{423DCB00-941B-4136-9D1A-4863578E7267}" destId="{B4B9FA33-AAA6-43B0-856F-4093C47BCDD8}" srcOrd="0" destOrd="0" presId="urn:microsoft.com/office/officeart/2005/8/layout/hList1"/>
    <dgm:cxn modelId="{47B3FFEA-43BD-4453-8F51-82A8AAA2EF65}" srcId="{423DCB00-941B-4136-9D1A-4863578E7267}" destId="{EF37C626-CAF6-44EB-A9C8-E72764DC132D}" srcOrd="0" destOrd="0" parTransId="{A8F570C8-6290-45CC-BF29-435A08ED772D}" sibTransId="{8D0544C4-FE24-44F1-881F-C9B03E911E38}"/>
    <dgm:cxn modelId="{7BB76BF2-2378-4A10-8CFD-46DE2A9B8C99}" type="presOf" srcId="{05FC97FF-AC9B-4908-8C97-0137E36A42B0}" destId="{01D9F09B-97FE-424E-835D-944BD65AE873}" srcOrd="0" destOrd="0" presId="urn:microsoft.com/office/officeart/2005/8/layout/hList1"/>
    <dgm:cxn modelId="{941387F3-35C7-4003-8B72-F263FE412DFD}" type="presOf" srcId="{1EA33BAA-F7AC-4B78-A25F-280338C47769}" destId="{01D9F09B-97FE-424E-835D-944BD65AE873}" srcOrd="0" destOrd="1" presId="urn:microsoft.com/office/officeart/2005/8/layout/hList1"/>
    <dgm:cxn modelId="{0D07DAC4-EE22-4638-A131-26CF8BEF9FD8}" type="presParOf" srcId="{A955C5EC-673C-461C-9A8C-AC4AE95944E5}" destId="{A933FF32-BA1A-43CC-984C-3E7ABE9FFF08}" srcOrd="0" destOrd="0" presId="urn:microsoft.com/office/officeart/2005/8/layout/hList1"/>
    <dgm:cxn modelId="{47BCD82E-79D5-408B-B385-89F60D14D443}" type="presParOf" srcId="{A933FF32-BA1A-43CC-984C-3E7ABE9FFF08}" destId="{F12A9DA4-0FD8-4060-8B20-9AF665991E69}" srcOrd="0" destOrd="0" presId="urn:microsoft.com/office/officeart/2005/8/layout/hList1"/>
    <dgm:cxn modelId="{A7908A99-AC0F-43DE-9B79-F5AF6C0818C4}" type="presParOf" srcId="{A933FF32-BA1A-43CC-984C-3E7ABE9FFF08}" destId="{7286AADE-67BB-41C0-97C3-B58747B89679}" srcOrd="1" destOrd="0" presId="urn:microsoft.com/office/officeart/2005/8/layout/hList1"/>
    <dgm:cxn modelId="{9A9075A7-735F-49BA-8FD8-50EBA49C4DDC}" type="presParOf" srcId="{A955C5EC-673C-461C-9A8C-AC4AE95944E5}" destId="{BF123818-A52B-4CAE-B736-1EABDC0EF90E}" srcOrd="1" destOrd="0" presId="urn:microsoft.com/office/officeart/2005/8/layout/hList1"/>
    <dgm:cxn modelId="{C75C3993-D4A9-480D-A492-86AC3C8BC9DC}" type="presParOf" srcId="{A955C5EC-673C-461C-9A8C-AC4AE95944E5}" destId="{DE92DAA8-86F4-49EF-8C17-DBBF3D62EE4A}" srcOrd="2" destOrd="0" presId="urn:microsoft.com/office/officeart/2005/8/layout/hList1"/>
    <dgm:cxn modelId="{929244AE-5291-4477-ABCC-921DF05DEA39}" type="presParOf" srcId="{DE92DAA8-86F4-49EF-8C17-DBBF3D62EE4A}" destId="{AE318126-BE87-4F53-BAD6-BF2776727D7F}" srcOrd="0" destOrd="0" presId="urn:microsoft.com/office/officeart/2005/8/layout/hList1"/>
    <dgm:cxn modelId="{89F95BBA-0EFB-498B-9003-D9D7C3C83F4F}" type="presParOf" srcId="{DE92DAA8-86F4-49EF-8C17-DBBF3D62EE4A}" destId="{01D9F09B-97FE-424E-835D-944BD65AE873}" srcOrd="1" destOrd="0" presId="urn:microsoft.com/office/officeart/2005/8/layout/hList1"/>
    <dgm:cxn modelId="{91AC6DE9-9576-485D-AEF2-7208258BB45B}" type="presParOf" srcId="{A955C5EC-673C-461C-9A8C-AC4AE95944E5}" destId="{47364D91-B5D0-4954-9BCB-B3BF51BCE9D8}" srcOrd="3" destOrd="0" presId="urn:microsoft.com/office/officeart/2005/8/layout/hList1"/>
    <dgm:cxn modelId="{59CCD29C-16C2-47F8-8BB4-4192FC43A7C6}" type="presParOf" srcId="{A955C5EC-673C-461C-9A8C-AC4AE95944E5}" destId="{A89A79D1-7CD9-4A59-A511-DA012D270828}" srcOrd="4" destOrd="0" presId="urn:microsoft.com/office/officeart/2005/8/layout/hList1"/>
    <dgm:cxn modelId="{B3030247-E485-45C3-A0B6-69AA300E6316}" type="presParOf" srcId="{A89A79D1-7CD9-4A59-A511-DA012D270828}" destId="{B4B9FA33-AAA6-43B0-856F-4093C47BCDD8}" srcOrd="0" destOrd="0" presId="urn:microsoft.com/office/officeart/2005/8/layout/hList1"/>
    <dgm:cxn modelId="{2A8A29E5-F0CC-48B9-8378-98CFA0E48C93}" type="presParOf" srcId="{A89A79D1-7CD9-4A59-A511-DA012D270828}" destId="{C2A47461-E494-4F6D-95E7-89CCF9CCE2B6}"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ED30C18-6DED-4C63-B73E-AFC23EB2915D}" type="doc">
      <dgm:prSet loTypeId="urn:microsoft.com/office/officeart/2005/8/layout/hList1" loCatId="list" qsTypeId="urn:microsoft.com/office/officeart/2005/8/quickstyle/simple1" qsCatId="simple" csTypeId="urn:microsoft.com/office/officeart/2005/8/colors/accent3_2" csCatId="accent3" phldr="1"/>
      <dgm:spPr/>
      <dgm:t>
        <a:bodyPr/>
        <a:lstStyle/>
        <a:p>
          <a:endParaRPr lang="en-IN"/>
        </a:p>
      </dgm:t>
    </dgm:pt>
    <dgm:pt modelId="{F33526FF-FAE5-4E68-B44B-2BD9877B26F2}">
      <dgm:prSet phldrT="[Text]"/>
      <dgm:spPr/>
      <dgm:t>
        <a:bodyPr/>
        <a:lstStyle/>
        <a:p>
          <a:r>
            <a:rPr lang="en-US" dirty="0"/>
            <a:t>Standard Scaler</a:t>
          </a:r>
          <a:endParaRPr lang="en-IN" dirty="0"/>
        </a:p>
      </dgm:t>
    </dgm:pt>
    <dgm:pt modelId="{AAC7E164-4403-457F-B73D-01A62E8DC858}" type="parTrans" cxnId="{F905A07E-B442-457E-9F20-56578DA1D438}">
      <dgm:prSet/>
      <dgm:spPr/>
      <dgm:t>
        <a:bodyPr/>
        <a:lstStyle/>
        <a:p>
          <a:endParaRPr lang="en-IN"/>
        </a:p>
      </dgm:t>
    </dgm:pt>
    <dgm:pt modelId="{325863DC-C14D-4B50-83D6-D4A1ADE107AD}" type="sibTrans" cxnId="{F905A07E-B442-457E-9F20-56578DA1D438}">
      <dgm:prSet/>
      <dgm:spPr/>
      <dgm:t>
        <a:bodyPr/>
        <a:lstStyle/>
        <a:p>
          <a:endParaRPr lang="en-IN"/>
        </a:p>
      </dgm:t>
    </dgm:pt>
    <dgm:pt modelId="{C7F36CC7-D137-4965-B6F9-622B80964C63}">
      <dgm:prSet phldrT="[Text]"/>
      <dgm:spPr/>
      <dgm:t>
        <a:bodyPr/>
        <a:lstStyle/>
        <a:p>
          <a:r>
            <a:rPr lang="en-US" dirty="0"/>
            <a:t>Scales the data based on unit Variance.</a:t>
          </a:r>
          <a:endParaRPr lang="en-IN" dirty="0"/>
        </a:p>
      </dgm:t>
    </dgm:pt>
    <dgm:pt modelId="{8FC45E52-2140-495F-A860-1253725AB42D}" type="parTrans" cxnId="{A4393C74-9A2E-41E6-811D-12A66A365283}">
      <dgm:prSet/>
      <dgm:spPr/>
      <dgm:t>
        <a:bodyPr/>
        <a:lstStyle/>
        <a:p>
          <a:endParaRPr lang="en-IN"/>
        </a:p>
      </dgm:t>
    </dgm:pt>
    <dgm:pt modelId="{5B72353C-F46B-426C-8C27-F823B03D499E}" type="sibTrans" cxnId="{A4393C74-9A2E-41E6-811D-12A66A365283}">
      <dgm:prSet/>
      <dgm:spPr/>
      <dgm:t>
        <a:bodyPr/>
        <a:lstStyle/>
        <a:p>
          <a:endParaRPr lang="en-IN"/>
        </a:p>
      </dgm:t>
    </dgm:pt>
    <dgm:pt modelId="{931A8D89-7E7C-4095-BA21-7F1F2A1C9CC3}">
      <dgm:prSet phldrT="[Text]"/>
      <dgm:spPr/>
      <dgm:t>
        <a:bodyPr/>
        <a:lstStyle/>
        <a:p>
          <a:r>
            <a:rPr lang="en-US" dirty="0"/>
            <a:t>Min Max Scaler</a:t>
          </a:r>
          <a:endParaRPr lang="en-IN" dirty="0"/>
        </a:p>
      </dgm:t>
    </dgm:pt>
    <dgm:pt modelId="{2D98C442-E6FE-437E-83F4-6D4B03C378C6}" type="parTrans" cxnId="{7C51B1CB-2A8C-412E-BB0A-FD55B705E7F2}">
      <dgm:prSet/>
      <dgm:spPr/>
      <dgm:t>
        <a:bodyPr/>
        <a:lstStyle/>
        <a:p>
          <a:endParaRPr lang="en-IN"/>
        </a:p>
      </dgm:t>
    </dgm:pt>
    <dgm:pt modelId="{9289BE9A-0710-414E-80B1-0C7358EE51DA}" type="sibTrans" cxnId="{7C51B1CB-2A8C-412E-BB0A-FD55B705E7F2}">
      <dgm:prSet/>
      <dgm:spPr/>
      <dgm:t>
        <a:bodyPr/>
        <a:lstStyle/>
        <a:p>
          <a:endParaRPr lang="en-IN"/>
        </a:p>
      </dgm:t>
    </dgm:pt>
    <dgm:pt modelId="{05FC97FF-AC9B-4908-8C97-0137E36A42B0}">
      <dgm:prSet phldrT="[Text]"/>
      <dgm:spPr/>
      <dgm:t>
        <a:bodyPr/>
        <a:lstStyle/>
        <a:p>
          <a:r>
            <a:rPr lang="en-US" b="0" i="0" dirty="0"/>
            <a:t>Each value in the column proportionally within the range [0,1].</a:t>
          </a:r>
          <a:endParaRPr lang="en-IN" dirty="0"/>
        </a:p>
      </dgm:t>
    </dgm:pt>
    <dgm:pt modelId="{DDEB4AB1-2807-4128-90B8-12DA4A07E422}" type="parTrans" cxnId="{6E2A0876-21A6-4E1B-921E-48E7F7124BEA}">
      <dgm:prSet/>
      <dgm:spPr/>
      <dgm:t>
        <a:bodyPr/>
        <a:lstStyle/>
        <a:p>
          <a:endParaRPr lang="en-IN"/>
        </a:p>
      </dgm:t>
    </dgm:pt>
    <dgm:pt modelId="{90DDB81D-F372-4100-9E80-29167EFA50D5}" type="sibTrans" cxnId="{6E2A0876-21A6-4E1B-921E-48E7F7124BEA}">
      <dgm:prSet/>
      <dgm:spPr/>
      <dgm:t>
        <a:bodyPr/>
        <a:lstStyle/>
        <a:p>
          <a:endParaRPr lang="en-IN"/>
        </a:p>
      </dgm:t>
    </dgm:pt>
    <dgm:pt modelId="{F7A7A53A-A05C-485E-8787-1B9C045EDB1A}">
      <dgm:prSet phldrT="[Text]"/>
      <dgm:spPr/>
      <dgm:t>
        <a:bodyPr/>
        <a:lstStyle/>
        <a:p>
          <a:r>
            <a:rPr lang="en-US" dirty="0"/>
            <a:t>Transforms data around the mean 0 and standard deviation 1</a:t>
          </a:r>
          <a:endParaRPr lang="en-IN" dirty="0"/>
        </a:p>
      </dgm:t>
    </dgm:pt>
    <dgm:pt modelId="{32A791E0-2ACA-4654-B52C-2A6E71965028}" type="parTrans" cxnId="{B61C3044-DE64-4378-8FB9-F5AF76F2C8E9}">
      <dgm:prSet/>
      <dgm:spPr/>
      <dgm:t>
        <a:bodyPr/>
        <a:lstStyle/>
        <a:p>
          <a:endParaRPr lang="en-IN"/>
        </a:p>
      </dgm:t>
    </dgm:pt>
    <dgm:pt modelId="{DCB7F101-6176-4215-AD4E-ABFBBD70EFAC}" type="sibTrans" cxnId="{B61C3044-DE64-4378-8FB9-F5AF76F2C8E9}">
      <dgm:prSet/>
      <dgm:spPr/>
      <dgm:t>
        <a:bodyPr/>
        <a:lstStyle/>
        <a:p>
          <a:endParaRPr lang="en-IN"/>
        </a:p>
      </dgm:t>
    </dgm:pt>
    <dgm:pt modelId="{413A3507-4852-4857-8D40-AF6FB2C0045D}">
      <dgm:prSet phldrT="[Text]"/>
      <dgm:spPr/>
      <dgm:t>
        <a:bodyPr/>
        <a:lstStyle/>
        <a:p>
          <a:r>
            <a:rPr lang="en-US" dirty="0"/>
            <a:t>Preferred method as it retains the shape of the data</a:t>
          </a:r>
          <a:endParaRPr lang="en-IN" dirty="0"/>
        </a:p>
      </dgm:t>
    </dgm:pt>
    <dgm:pt modelId="{835EE895-212E-4795-B7D1-221A0F35AAE4}" type="parTrans" cxnId="{010F554D-94F8-4EBA-9789-B6F3D34882EC}">
      <dgm:prSet/>
      <dgm:spPr/>
      <dgm:t>
        <a:bodyPr/>
        <a:lstStyle/>
        <a:p>
          <a:endParaRPr lang="en-IN"/>
        </a:p>
      </dgm:t>
    </dgm:pt>
    <dgm:pt modelId="{B669EAF4-805E-4A68-AE8C-F8FEBAAC3B25}" type="sibTrans" cxnId="{010F554D-94F8-4EBA-9789-B6F3D34882EC}">
      <dgm:prSet/>
      <dgm:spPr/>
      <dgm:t>
        <a:bodyPr/>
        <a:lstStyle/>
        <a:p>
          <a:endParaRPr lang="en-IN"/>
        </a:p>
      </dgm:t>
    </dgm:pt>
    <dgm:pt modelId="{A955C5EC-673C-461C-9A8C-AC4AE95944E5}" type="pres">
      <dgm:prSet presAssocID="{FED30C18-6DED-4C63-B73E-AFC23EB2915D}" presName="Name0" presStyleCnt="0">
        <dgm:presLayoutVars>
          <dgm:dir/>
          <dgm:animLvl val="lvl"/>
          <dgm:resizeHandles val="exact"/>
        </dgm:presLayoutVars>
      </dgm:prSet>
      <dgm:spPr/>
    </dgm:pt>
    <dgm:pt modelId="{A933FF32-BA1A-43CC-984C-3E7ABE9FFF08}" type="pres">
      <dgm:prSet presAssocID="{F33526FF-FAE5-4E68-B44B-2BD9877B26F2}" presName="composite" presStyleCnt="0"/>
      <dgm:spPr/>
    </dgm:pt>
    <dgm:pt modelId="{F12A9DA4-0FD8-4060-8B20-9AF665991E69}" type="pres">
      <dgm:prSet presAssocID="{F33526FF-FAE5-4E68-B44B-2BD9877B26F2}" presName="parTx" presStyleLbl="alignNode1" presStyleIdx="0" presStyleCnt="2">
        <dgm:presLayoutVars>
          <dgm:chMax val="0"/>
          <dgm:chPref val="0"/>
          <dgm:bulletEnabled val="1"/>
        </dgm:presLayoutVars>
      </dgm:prSet>
      <dgm:spPr/>
    </dgm:pt>
    <dgm:pt modelId="{7286AADE-67BB-41C0-97C3-B58747B89679}" type="pres">
      <dgm:prSet presAssocID="{F33526FF-FAE5-4E68-B44B-2BD9877B26F2}" presName="desTx" presStyleLbl="alignAccFollowNode1" presStyleIdx="0" presStyleCnt="2">
        <dgm:presLayoutVars>
          <dgm:bulletEnabled val="1"/>
        </dgm:presLayoutVars>
      </dgm:prSet>
      <dgm:spPr/>
    </dgm:pt>
    <dgm:pt modelId="{BF123818-A52B-4CAE-B736-1EABDC0EF90E}" type="pres">
      <dgm:prSet presAssocID="{325863DC-C14D-4B50-83D6-D4A1ADE107AD}" presName="space" presStyleCnt="0"/>
      <dgm:spPr/>
    </dgm:pt>
    <dgm:pt modelId="{DE92DAA8-86F4-49EF-8C17-DBBF3D62EE4A}" type="pres">
      <dgm:prSet presAssocID="{931A8D89-7E7C-4095-BA21-7F1F2A1C9CC3}" presName="composite" presStyleCnt="0"/>
      <dgm:spPr/>
    </dgm:pt>
    <dgm:pt modelId="{AE318126-BE87-4F53-BAD6-BF2776727D7F}" type="pres">
      <dgm:prSet presAssocID="{931A8D89-7E7C-4095-BA21-7F1F2A1C9CC3}" presName="parTx" presStyleLbl="alignNode1" presStyleIdx="1" presStyleCnt="2">
        <dgm:presLayoutVars>
          <dgm:chMax val="0"/>
          <dgm:chPref val="0"/>
          <dgm:bulletEnabled val="1"/>
        </dgm:presLayoutVars>
      </dgm:prSet>
      <dgm:spPr/>
    </dgm:pt>
    <dgm:pt modelId="{01D9F09B-97FE-424E-835D-944BD65AE873}" type="pres">
      <dgm:prSet presAssocID="{931A8D89-7E7C-4095-BA21-7F1F2A1C9CC3}" presName="desTx" presStyleLbl="alignAccFollowNode1" presStyleIdx="1" presStyleCnt="2">
        <dgm:presLayoutVars>
          <dgm:bulletEnabled val="1"/>
        </dgm:presLayoutVars>
      </dgm:prSet>
      <dgm:spPr/>
    </dgm:pt>
  </dgm:ptLst>
  <dgm:cxnLst>
    <dgm:cxn modelId="{5465C92C-B600-414D-89D3-DCBC8C8C72F8}" type="presOf" srcId="{C7F36CC7-D137-4965-B6F9-622B80964C63}" destId="{7286AADE-67BB-41C0-97C3-B58747B89679}" srcOrd="0" destOrd="0" presId="urn:microsoft.com/office/officeart/2005/8/layout/hList1"/>
    <dgm:cxn modelId="{96A89741-1498-42F0-B67A-A477055180AE}" type="presOf" srcId="{931A8D89-7E7C-4095-BA21-7F1F2A1C9CC3}" destId="{AE318126-BE87-4F53-BAD6-BF2776727D7F}" srcOrd="0" destOrd="0" presId="urn:microsoft.com/office/officeart/2005/8/layout/hList1"/>
    <dgm:cxn modelId="{610BC441-7C7F-4E27-AFF3-A2A87DAA8C30}" type="presOf" srcId="{F33526FF-FAE5-4E68-B44B-2BD9877B26F2}" destId="{F12A9DA4-0FD8-4060-8B20-9AF665991E69}" srcOrd="0" destOrd="0" presId="urn:microsoft.com/office/officeart/2005/8/layout/hList1"/>
    <dgm:cxn modelId="{B61C3044-DE64-4378-8FB9-F5AF76F2C8E9}" srcId="{F33526FF-FAE5-4E68-B44B-2BD9877B26F2}" destId="{F7A7A53A-A05C-485E-8787-1B9C045EDB1A}" srcOrd="1" destOrd="0" parTransId="{32A791E0-2ACA-4654-B52C-2A6E71965028}" sibTransId="{DCB7F101-6176-4215-AD4E-ABFBBD70EFAC}"/>
    <dgm:cxn modelId="{010F554D-94F8-4EBA-9789-B6F3D34882EC}" srcId="{931A8D89-7E7C-4095-BA21-7F1F2A1C9CC3}" destId="{413A3507-4852-4857-8D40-AF6FB2C0045D}" srcOrd="1" destOrd="0" parTransId="{835EE895-212E-4795-B7D1-221A0F35AAE4}" sibTransId="{B669EAF4-805E-4A68-AE8C-F8FEBAAC3B25}"/>
    <dgm:cxn modelId="{A4393C74-9A2E-41E6-811D-12A66A365283}" srcId="{F33526FF-FAE5-4E68-B44B-2BD9877B26F2}" destId="{C7F36CC7-D137-4965-B6F9-622B80964C63}" srcOrd="0" destOrd="0" parTransId="{8FC45E52-2140-495F-A860-1253725AB42D}" sibTransId="{5B72353C-F46B-426C-8C27-F823B03D499E}"/>
    <dgm:cxn modelId="{6E2A0876-21A6-4E1B-921E-48E7F7124BEA}" srcId="{931A8D89-7E7C-4095-BA21-7F1F2A1C9CC3}" destId="{05FC97FF-AC9B-4908-8C97-0137E36A42B0}" srcOrd="0" destOrd="0" parTransId="{DDEB4AB1-2807-4128-90B8-12DA4A07E422}" sibTransId="{90DDB81D-F372-4100-9E80-29167EFA50D5}"/>
    <dgm:cxn modelId="{71DAC77A-77FF-427C-A473-C02B3CE98007}" type="presOf" srcId="{FED30C18-6DED-4C63-B73E-AFC23EB2915D}" destId="{A955C5EC-673C-461C-9A8C-AC4AE95944E5}" srcOrd="0" destOrd="0" presId="urn:microsoft.com/office/officeart/2005/8/layout/hList1"/>
    <dgm:cxn modelId="{F905A07E-B442-457E-9F20-56578DA1D438}" srcId="{FED30C18-6DED-4C63-B73E-AFC23EB2915D}" destId="{F33526FF-FAE5-4E68-B44B-2BD9877B26F2}" srcOrd="0" destOrd="0" parTransId="{AAC7E164-4403-457F-B73D-01A62E8DC858}" sibTransId="{325863DC-C14D-4B50-83D6-D4A1ADE107AD}"/>
    <dgm:cxn modelId="{B390C08C-D5BC-4849-BB1E-8C133A77BA06}" type="presOf" srcId="{F7A7A53A-A05C-485E-8787-1B9C045EDB1A}" destId="{7286AADE-67BB-41C0-97C3-B58747B89679}" srcOrd="0" destOrd="1" presId="urn:microsoft.com/office/officeart/2005/8/layout/hList1"/>
    <dgm:cxn modelId="{7C51B1CB-2A8C-412E-BB0A-FD55B705E7F2}" srcId="{FED30C18-6DED-4C63-B73E-AFC23EB2915D}" destId="{931A8D89-7E7C-4095-BA21-7F1F2A1C9CC3}" srcOrd="1" destOrd="0" parTransId="{2D98C442-E6FE-437E-83F4-6D4B03C378C6}" sibTransId="{9289BE9A-0710-414E-80B1-0C7358EE51DA}"/>
    <dgm:cxn modelId="{40B62DEB-2E3F-481D-B610-25A4CB519986}" type="presOf" srcId="{413A3507-4852-4857-8D40-AF6FB2C0045D}" destId="{01D9F09B-97FE-424E-835D-944BD65AE873}" srcOrd="0" destOrd="1" presId="urn:microsoft.com/office/officeart/2005/8/layout/hList1"/>
    <dgm:cxn modelId="{7BB76BF2-2378-4A10-8CFD-46DE2A9B8C99}" type="presOf" srcId="{05FC97FF-AC9B-4908-8C97-0137E36A42B0}" destId="{01D9F09B-97FE-424E-835D-944BD65AE873}" srcOrd="0" destOrd="0" presId="urn:microsoft.com/office/officeart/2005/8/layout/hList1"/>
    <dgm:cxn modelId="{0D07DAC4-EE22-4638-A131-26CF8BEF9FD8}" type="presParOf" srcId="{A955C5EC-673C-461C-9A8C-AC4AE95944E5}" destId="{A933FF32-BA1A-43CC-984C-3E7ABE9FFF08}" srcOrd="0" destOrd="0" presId="urn:microsoft.com/office/officeart/2005/8/layout/hList1"/>
    <dgm:cxn modelId="{47BCD82E-79D5-408B-B385-89F60D14D443}" type="presParOf" srcId="{A933FF32-BA1A-43CC-984C-3E7ABE9FFF08}" destId="{F12A9DA4-0FD8-4060-8B20-9AF665991E69}" srcOrd="0" destOrd="0" presId="urn:microsoft.com/office/officeart/2005/8/layout/hList1"/>
    <dgm:cxn modelId="{A7908A99-AC0F-43DE-9B79-F5AF6C0818C4}" type="presParOf" srcId="{A933FF32-BA1A-43CC-984C-3E7ABE9FFF08}" destId="{7286AADE-67BB-41C0-97C3-B58747B89679}" srcOrd="1" destOrd="0" presId="urn:microsoft.com/office/officeart/2005/8/layout/hList1"/>
    <dgm:cxn modelId="{9A9075A7-735F-49BA-8FD8-50EBA49C4DDC}" type="presParOf" srcId="{A955C5EC-673C-461C-9A8C-AC4AE95944E5}" destId="{BF123818-A52B-4CAE-B736-1EABDC0EF90E}" srcOrd="1" destOrd="0" presId="urn:microsoft.com/office/officeart/2005/8/layout/hList1"/>
    <dgm:cxn modelId="{C75C3993-D4A9-480D-A492-86AC3C8BC9DC}" type="presParOf" srcId="{A955C5EC-673C-461C-9A8C-AC4AE95944E5}" destId="{DE92DAA8-86F4-49EF-8C17-DBBF3D62EE4A}" srcOrd="2" destOrd="0" presId="urn:microsoft.com/office/officeart/2005/8/layout/hList1"/>
    <dgm:cxn modelId="{929244AE-5291-4477-ABCC-921DF05DEA39}" type="presParOf" srcId="{DE92DAA8-86F4-49EF-8C17-DBBF3D62EE4A}" destId="{AE318126-BE87-4F53-BAD6-BF2776727D7F}" srcOrd="0" destOrd="0" presId="urn:microsoft.com/office/officeart/2005/8/layout/hList1"/>
    <dgm:cxn modelId="{89F95BBA-0EFB-498B-9003-D9D7C3C83F4F}" type="presParOf" srcId="{DE92DAA8-86F4-49EF-8C17-DBBF3D62EE4A}" destId="{01D9F09B-97FE-424E-835D-944BD65AE873}"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E6B13A1-0D2A-4FE9-8D92-D66DC22C6E77}">
      <dsp:nvSpPr>
        <dsp:cNvPr id="0" name=""/>
        <dsp:cNvSpPr/>
      </dsp:nvSpPr>
      <dsp:spPr>
        <a:xfrm>
          <a:off x="0" y="396130"/>
          <a:ext cx="10302875" cy="630000"/>
        </a:xfrm>
        <a:prstGeom prst="rect">
          <a:avLst/>
        </a:prstGeom>
        <a:solidFill>
          <a:schemeClr val="lt1">
            <a:alpha val="90000"/>
            <a:hueOff val="0"/>
            <a:satOff val="0"/>
            <a:lumOff val="0"/>
            <a:alphaOff val="0"/>
          </a:schemeClr>
        </a:solidFill>
        <a:ln w="15875"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B960281-05BE-4575-A7AF-28837A500BB2}">
      <dsp:nvSpPr>
        <dsp:cNvPr id="0" name=""/>
        <dsp:cNvSpPr/>
      </dsp:nvSpPr>
      <dsp:spPr>
        <a:xfrm>
          <a:off x="515143" y="27130"/>
          <a:ext cx="7212012" cy="738000"/>
        </a:xfrm>
        <a:prstGeom prst="roundRect">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2597" tIns="0" rIns="272597" bIns="0" numCol="1" spcCol="1270" anchor="ctr" anchorCtr="0">
          <a:noAutofit/>
        </a:bodyPr>
        <a:lstStyle/>
        <a:p>
          <a:pPr marL="0" lvl="0" indent="0" algn="l" defTabSz="1111250">
            <a:lnSpc>
              <a:spcPct val="90000"/>
            </a:lnSpc>
            <a:spcBef>
              <a:spcPct val="0"/>
            </a:spcBef>
            <a:spcAft>
              <a:spcPct val="35000"/>
            </a:spcAft>
            <a:buNone/>
          </a:pPr>
          <a:r>
            <a:rPr lang="en-US" sz="2500" kern="1200" dirty="0"/>
            <a:t>ID column removed, shouldn’t be used as predictors</a:t>
          </a:r>
          <a:endParaRPr lang="en-IN" sz="2500" kern="1200" dirty="0"/>
        </a:p>
      </dsp:txBody>
      <dsp:txXfrm>
        <a:off x="551169" y="63156"/>
        <a:ext cx="7139960" cy="665948"/>
      </dsp:txXfrm>
    </dsp:sp>
    <dsp:sp modelId="{271B0276-C3E5-4D2E-A2E0-14CB9E471EB4}">
      <dsp:nvSpPr>
        <dsp:cNvPr id="0" name=""/>
        <dsp:cNvSpPr/>
      </dsp:nvSpPr>
      <dsp:spPr>
        <a:xfrm>
          <a:off x="0" y="1530131"/>
          <a:ext cx="10302875" cy="630000"/>
        </a:xfrm>
        <a:prstGeom prst="rect">
          <a:avLst/>
        </a:prstGeom>
        <a:solidFill>
          <a:schemeClr val="lt1">
            <a:alpha val="90000"/>
            <a:hueOff val="0"/>
            <a:satOff val="0"/>
            <a:lumOff val="0"/>
            <a:alphaOff val="0"/>
          </a:schemeClr>
        </a:solidFill>
        <a:ln w="15875"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ACC4AF2-BA7C-4F0A-9D4D-2DE2D0744E9B}">
      <dsp:nvSpPr>
        <dsp:cNvPr id="0" name=""/>
        <dsp:cNvSpPr/>
      </dsp:nvSpPr>
      <dsp:spPr>
        <a:xfrm>
          <a:off x="515143" y="1161131"/>
          <a:ext cx="7212012" cy="738000"/>
        </a:xfrm>
        <a:prstGeom prst="roundRect">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2597" tIns="0" rIns="272597" bIns="0" numCol="1" spcCol="1270" anchor="ctr" anchorCtr="0">
          <a:noAutofit/>
        </a:bodyPr>
        <a:lstStyle/>
        <a:p>
          <a:pPr marL="0" lvl="0" indent="0" algn="l" defTabSz="1111250">
            <a:lnSpc>
              <a:spcPct val="90000"/>
            </a:lnSpc>
            <a:spcBef>
              <a:spcPct val="0"/>
            </a:spcBef>
            <a:spcAft>
              <a:spcPct val="35000"/>
            </a:spcAft>
            <a:buNone/>
          </a:pPr>
          <a:r>
            <a:rPr lang="en-US" sz="2500" kern="1200" dirty="0"/>
            <a:t>Info results: 3 object type features, 40 continuous features</a:t>
          </a:r>
          <a:endParaRPr lang="en-IN" sz="2500" kern="1200" dirty="0"/>
        </a:p>
      </dsp:txBody>
      <dsp:txXfrm>
        <a:off x="551169" y="1197157"/>
        <a:ext cx="7139960" cy="665948"/>
      </dsp:txXfrm>
    </dsp:sp>
    <dsp:sp modelId="{A432792D-9EFB-4405-8CD9-8AAA0C5C1384}">
      <dsp:nvSpPr>
        <dsp:cNvPr id="0" name=""/>
        <dsp:cNvSpPr/>
      </dsp:nvSpPr>
      <dsp:spPr>
        <a:xfrm>
          <a:off x="0" y="2664131"/>
          <a:ext cx="10302875" cy="630000"/>
        </a:xfrm>
        <a:prstGeom prst="rect">
          <a:avLst/>
        </a:prstGeom>
        <a:solidFill>
          <a:schemeClr val="lt1">
            <a:alpha val="90000"/>
            <a:hueOff val="0"/>
            <a:satOff val="0"/>
            <a:lumOff val="0"/>
            <a:alphaOff val="0"/>
          </a:schemeClr>
        </a:solidFill>
        <a:ln w="15875"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22973C3-AC2F-4709-BBD1-706D245C5CB6}">
      <dsp:nvSpPr>
        <dsp:cNvPr id="0" name=""/>
        <dsp:cNvSpPr/>
      </dsp:nvSpPr>
      <dsp:spPr>
        <a:xfrm>
          <a:off x="515143" y="2295131"/>
          <a:ext cx="7212012" cy="738000"/>
        </a:xfrm>
        <a:prstGeom prst="roundRect">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2597" tIns="0" rIns="272597" bIns="0" numCol="1" spcCol="1270" anchor="ctr" anchorCtr="0">
          <a:noAutofit/>
        </a:bodyPr>
        <a:lstStyle/>
        <a:p>
          <a:pPr marL="0" lvl="0" indent="0" algn="l" defTabSz="1111250">
            <a:lnSpc>
              <a:spcPct val="90000"/>
            </a:lnSpc>
            <a:spcBef>
              <a:spcPct val="0"/>
            </a:spcBef>
            <a:spcAft>
              <a:spcPct val="35000"/>
            </a:spcAft>
            <a:buNone/>
          </a:pPr>
          <a:r>
            <a:rPr lang="en-US" sz="2500" kern="1200" dirty="0"/>
            <a:t>No null values in any feature</a:t>
          </a:r>
          <a:endParaRPr lang="en-IN" sz="2500" kern="1200" dirty="0"/>
        </a:p>
      </dsp:txBody>
      <dsp:txXfrm>
        <a:off x="551169" y="2331157"/>
        <a:ext cx="7139960" cy="66594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97E2190-132C-4EBC-8746-1DDA8C9CBFA1}">
      <dsp:nvSpPr>
        <dsp:cNvPr id="0" name=""/>
        <dsp:cNvSpPr/>
      </dsp:nvSpPr>
      <dsp:spPr>
        <a:xfrm>
          <a:off x="596973" y="768564"/>
          <a:ext cx="1334761" cy="667380"/>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t>Negative Investment Values</a:t>
          </a:r>
          <a:endParaRPr lang="en-IN" sz="1500" kern="1200" dirty="0"/>
        </a:p>
      </dsp:txBody>
      <dsp:txXfrm>
        <a:off x="616520" y="788111"/>
        <a:ext cx="1295667" cy="628286"/>
      </dsp:txXfrm>
    </dsp:sp>
    <dsp:sp modelId="{830C2524-9FD4-485F-BCA3-E365B78266DC}">
      <dsp:nvSpPr>
        <dsp:cNvPr id="0" name=""/>
        <dsp:cNvSpPr/>
      </dsp:nvSpPr>
      <dsp:spPr>
        <a:xfrm rot="18289469">
          <a:off x="1731223" y="691264"/>
          <a:ext cx="934928" cy="54492"/>
        </a:xfrm>
        <a:custGeom>
          <a:avLst/>
          <a:gdLst/>
          <a:ahLst/>
          <a:cxnLst/>
          <a:rect l="0" t="0" r="0" b="0"/>
          <a:pathLst>
            <a:path>
              <a:moveTo>
                <a:pt x="0" y="27246"/>
              </a:moveTo>
              <a:lnTo>
                <a:pt x="934928" y="27246"/>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2175314" y="695137"/>
        <a:ext cx="46746" cy="46746"/>
      </dsp:txXfrm>
    </dsp:sp>
    <dsp:sp modelId="{BB531007-2504-430B-9630-B3A289A44F32}">
      <dsp:nvSpPr>
        <dsp:cNvPr id="0" name=""/>
        <dsp:cNvSpPr/>
      </dsp:nvSpPr>
      <dsp:spPr>
        <a:xfrm>
          <a:off x="2465639" y="1076"/>
          <a:ext cx="1334761" cy="667380"/>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t>Deleting rows</a:t>
          </a:r>
          <a:endParaRPr lang="en-IN" sz="1500" kern="1200" dirty="0"/>
        </a:p>
      </dsp:txBody>
      <dsp:txXfrm>
        <a:off x="2485186" y="20623"/>
        <a:ext cx="1295667" cy="628286"/>
      </dsp:txXfrm>
    </dsp:sp>
    <dsp:sp modelId="{93B44210-7441-43B8-BDB4-71CC3C99B652}">
      <dsp:nvSpPr>
        <dsp:cNvPr id="0" name=""/>
        <dsp:cNvSpPr/>
      </dsp:nvSpPr>
      <dsp:spPr>
        <a:xfrm>
          <a:off x="1931735" y="1075008"/>
          <a:ext cx="533904" cy="54492"/>
        </a:xfrm>
        <a:custGeom>
          <a:avLst/>
          <a:gdLst/>
          <a:ahLst/>
          <a:cxnLst/>
          <a:rect l="0" t="0" r="0" b="0"/>
          <a:pathLst>
            <a:path>
              <a:moveTo>
                <a:pt x="0" y="27246"/>
              </a:moveTo>
              <a:lnTo>
                <a:pt x="533904" y="27246"/>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2185339" y="1088906"/>
        <a:ext cx="26695" cy="26695"/>
      </dsp:txXfrm>
    </dsp:sp>
    <dsp:sp modelId="{31E5BC38-61EC-44CD-8B97-CD05F89332D2}">
      <dsp:nvSpPr>
        <dsp:cNvPr id="0" name=""/>
        <dsp:cNvSpPr/>
      </dsp:nvSpPr>
      <dsp:spPr>
        <a:xfrm>
          <a:off x="2465639" y="768564"/>
          <a:ext cx="1334761" cy="667380"/>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t>Replacing them with 0</a:t>
          </a:r>
          <a:endParaRPr lang="en-IN" sz="1500" kern="1200" dirty="0"/>
        </a:p>
      </dsp:txBody>
      <dsp:txXfrm>
        <a:off x="2485186" y="788111"/>
        <a:ext cx="1295667" cy="628286"/>
      </dsp:txXfrm>
    </dsp:sp>
    <dsp:sp modelId="{559390F6-C90F-4C77-9FB3-83B3CA3DC46C}">
      <dsp:nvSpPr>
        <dsp:cNvPr id="0" name=""/>
        <dsp:cNvSpPr/>
      </dsp:nvSpPr>
      <dsp:spPr>
        <a:xfrm rot="3117132">
          <a:off x="1754458" y="1438864"/>
          <a:ext cx="924082" cy="54492"/>
        </a:xfrm>
        <a:custGeom>
          <a:avLst/>
          <a:gdLst/>
          <a:ahLst/>
          <a:cxnLst/>
          <a:rect l="0" t="0" r="0" b="0"/>
          <a:pathLst>
            <a:path>
              <a:moveTo>
                <a:pt x="0" y="27246"/>
              </a:moveTo>
              <a:lnTo>
                <a:pt x="924082" y="27246"/>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2193397" y="1443008"/>
        <a:ext cx="46204" cy="46204"/>
      </dsp:txXfrm>
    </dsp:sp>
    <dsp:sp modelId="{3111AB53-5574-43E4-834A-15C90C74F5A3}">
      <dsp:nvSpPr>
        <dsp:cNvPr id="0" name=""/>
        <dsp:cNvSpPr/>
      </dsp:nvSpPr>
      <dsp:spPr>
        <a:xfrm>
          <a:off x="2501264" y="1496276"/>
          <a:ext cx="1334761" cy="667380"/>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t>Adding (1 – min(value))</a:t>
          </a:r>
          <a:endParaRPr lang="en-IN" sz="1500" kern="1200" dirty="0"/>
        </a:p>
      </dsp:txBody>
      <dsp:txXfrm>
        <a:off x="2520811" y="1515823"/>
        <a:ext cx="1295667" cy="62828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12A9DA4-0FD8-4060-8B20-9AF665991E69}">
      <dsp:nvSpPr>
        <dsp:cNvPr id="0" name=""/>
        <dsp:cNvSpPr/>
      </dsp:nvSpPr>
      <dsp:spPr>
        <a:xfrm>
          <a:off x="3143" y="98594"/>
          <a:ext cx="3064668" cy="785658"/>
        </a:xfrm>
        <a:prstGeom prst="rect">
          <a:avLst/>
        </a:prstGeom>
        <a:solidFill>
          <a:schemeClr val="accent3">
            <a:hueOff val="0"/>
            <a:satOff val="0"/>
            <a:lumOff val="0"/>
            <a:alphaOff val="0"/>
          </a:schemeClr>
        </a:solidFill>
        <a:ln w="15875"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3576" tIns="93472" rIns="163576" bIns="93472" numCol="1" spcCol="1270" anchor="ctr" anchorCtr="0">
          <a:noAutofit/>
        </a:bodyPr>
        <a:lstStyle/>
        <a:p>
          <a:pPr marL="0" lvl="0" indent="0" algn="ctr" defTabSz="1022350">
            <a:lnSpc>
              <a:spcPct val="90000"/>
            </a:lnSpc>
            <a:spcBef>
              <a:spcPct val="0"/>
            </a:spcBef>
            <a:spcAft>
              <a:spcPct val="35000"/>
            </a:spcAft>
            <a:buNone/>
          </a:pPr>
          <a:r>
            <a:rPr lang="en-US" sz="2300" kern="1200" dirty="0"/>
            <a:t>Label Encoder</a:t>
          </a:r>
          <a:endParaRPr lang="en-IN" sz="2300" kern="1200" dirty="0"/>
        </a:p>
      </dsp:txBody>
      <dsp:txXfrm>
        <a:off x="3143" y="98594"/>
        <a:ext cx="3064668" cy="785658"/>
      </dsp:txXfrm>
    </dsp:sp>
    <dsp:sp modelId="{7286AADE-67BB-41C0-97C3-B58747B89679}">
      <dsp:nvSpPr>
        <dsp:cNvPr id="0" name=""/>
        <dsp:cNvSpPr/>
      </dsp:nvSpPr>
      <dsp:spPr>
        <a:xfrm>
          <a:off x="3143" y="884253"/>
          <a:ext cx="3064668" cy="2777939"/>
        </a:xfrm>
        <a:prstGeom prst="rect">
          <a:avLst/>
        </a:prstGeom>
        <a:solidFill>
          <a:schemeClr val="accent3">
            <a:alpha val="90000"/>
            <a:tint val="40000"/>
            <a:hueOff val="0"/>
            <a:satOff val="0"/>
            <a:lumOff val="0"/>
            <a:alphaOff val="0"/>
          </a:schemeClr>
        </a:solidFill>
        <a:ln w="15875" cap="flat" cmpd="sng" algn="ctr">
          <a:solidFill>
            <a:schemeClr val="accent3">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2682" tIns="122682" rIns="163576" bIns="184023" numCol="1" spcCol="1270" anchor="t" anchorCtr="0">
          <a:noAutofit/>
        </a:bodyPr>
        <a:lstStyle/>
        <a:p>
          <a:pPr marL="228600" lvl="1" indent="-228600" algn="l" defTabSz="1022350">
            <a:lnSpc>
              <a:spcPct val="90000"/>
            </a:lnSpc>
            <a:spcBef>
              <a:spcPct val="0"/>
            </a:spcBef>
            <a:spcAft>
              <a:spcPct val="15000"/>
            </a:spcAft>
            <a:buChar char="•"/>
          </a:pPr>
          <a:r>
            <a:rPr lang="en-US" sz="2300" kern="1200" dirty="0"/>
            <a:t>Assigns labels as 1,2,3.. to the categorical values</a:t>
          </a:r>
          <a:endParaRPr lang="en-IN" sz="2300" kern="1200" dirty="0"/>
        </a:p>
        <a:p>
          <a:pPr marL="228600" lvl="1" indent="-228600" algn="l" defTabSz="1022350">
            <a:lnSpc>
              <a:spcPct val="90000"/>
            </a:lnSpc>
            <a:spcBef>
              <a:spcPct val="0"/>
            </a:spcBef>
            <a:spcAft>
              <a:spcPct val="15000"/>
            </a:spcAft>
            <a:buChar char="•"/>
          </a:pPr>
          <a:r>
            <a:rPr lang="en-US" sz="2300" kern="1200" dirty="0"/>
            <a:t>Might assign weightage based on values and introduce bias in regression</a:t>
          </a:r>
          <a:endParaRPr lang="en-IN" sz="2300" kern="1200" dirty="0"/>
        </a:p>
      </dsp:txBody>
      <dsp:txXfrm>
        <a:off x="3143" y="884253"/>
        <a:ext cx="3064668" cy="2777939"/>
      </dsp:txXfrm>
    </dsp:sp>
    <dsp:sp modelId="{AE318126-BE87-4F53-BAD6-BF2776727D7F}">
      <dsp:nvSpPr>
        <dsp:cNvPr id="0" name=""/>
        <dsp:cNvSpPr/>
      </dsp:nvSpPr>
      <dsp:spPr>
        <a:xfrm>
          <a:off x="3496865" y="98594"/>
          <a:ext cx="3064668" cy="785658"/>
        </a:xfrm>
        <a:prstGeom prst="rect">
          <a:avLst/>
        </a:prstGeom>
        <a:solidFill>
          <a:schemeClr val="accent3">
            <a:hueOff val="0"/>
            <a:satOff val="0"/>
            <a:lumOff val="0"/>
            <a:alphaOff val="0"/>
          </a:schemeClr>
        </a:solidFill>
        <a:ln w="15875"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3576" tIns="93472" rIns="163576" bIns="93472" numCol="1" spcCol="1270" anchor="ctr" anchorCtr="0">
          <a:noAutofit/>
        </a:bodyPr>
        <a:lstStyle/>
        <a:p>
          <a:pPr marL="0" lvl="0" indent="0" algn="ctr" defTabSz="1022350">
            <a:lnSpc>
              <a:spcPct val="90000"/>
            </a:lnSpc>
            <a:spcBef>
              <a:spcPct val="0"/>
            </a:spcBef>
            <a:spcAft>
              <a:spcPct val="35000"/>
            </a:spcAft>
            <a:buNone/>
          </a:pPr>
          <a:r>
            <a:rPr lang="en-US" sz="2300" kern="1200" dirty="0"/>
            <a:t>Label </a:t>
          </a:r>
          <a:r>
            <a:rPr lang="en-US" sz="2300" kern="1200" dirty="0" err="1"/>
            <a:t>Binarizer</a:t>
          </a:r>
          <a:endParaRPr lang="en-IN" sz="2300" kern="1200" dirty="0"/>
        </a:p>
      </dsp:txBody>
      <dsp:txXfrm>
        <a:off x="3496865" y="98594"/>
        <a:ext cx="3064668" cy="785658"/>
      </dsp:txXfrm>
    </dsp:sp>
    <dsp:sp modelId="{01D9F09B-97FE-424E-835D-944BD65AE873}">
      <dsp:nvSpPr>
        <dsp:cNvPr id="0" name=""/>
        <dsp:cNvSpPr/>
      </dsp:nvSpPr>
      <dsp:spPr>
        <a:xfrm>
          <a:off x="3496865" y="884253"/>
          <a:ext cx="3064668" cy="2777939"/>
        </a:xfrm>
        <a:prstGeom prst="rect">
          <a:avLst/>
        </a:prstGeom>
        <a:solidFill>
          <a:schemeClr val="accent3">
            <a:alpha val="90000"/>
            <a:tint val="40000"/>
            <a:hueOff val="0"/>
            <a:satOff val="0"/>
            <a:lumOff val="0"/>
            <a:alphaOff val="0"/>
          </a:schemeClr>
        </a:solidFill>
        <a:ln w="15875" cap="flat" cmpd="sng" algn="ctr">
          <a:solidFill>
            <a:schemeClr val="accent3">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2682" tIns="122682" rIns="163576" bIns="184023" numCol="1" spcCol="1270" anchor="t" anchorCtr="0">
          <a:noAutofit/>
        </a:bodyPr>
        <a:lstStyle/>
        <a:p>
          <a:pPr marL="228600" lvl="1" indent="-228600" algn="l" defTabSz="1022350">
            <a:lnSpc>
              <a:spcPct val="90000"/>
            </a:lnSpc>
            <a:spcBef>
              <a:spcPct val="0"/>
            </a:spcBef>
            <a:spcAft>
              <a:spcPct val="15000"/>
            </a:spcAft>
            <a:buChar char="•"/>
          </a:pPr>
          <a:r>
            <a:rPr lang="en-US" sz="2300" kern="1200" dirty="0"/>
            <a:t>Assigns binaries (0,1) to the categorical values.</a:t>
          </a:r>
          <a:endParaRPr lang="en-IN" sz="2300" kern="1200" dirty="0"/>
        </a:p>
        <a:p>
          <a:pPr marL="228600" lvl="1" indent="-228600" algn="l" defTabSz="1022350">
            <a:lnSpc>
              <a:spcPct val="90000"/>
            </a:lnSpc>
            <a:spcBef>
              <a:spcPct val="0"/>
            </a:spcBef>
            <a:spcAft>
              <a:spcPct val="15000"/>
            </a:spcAft>
            <a:buChar char="•"/>
          </a:pPr>
          <a:r>
            <a:rPr lang="en-US" sz="2300" kern="1200" dirty="0"/>
            <a:t>Might also add weightage based on 1’s and introduce bias</a:t>
          </a:r>
          <a:endParaRPr lang="en-IN" sz="2300" kern="1200" dirty="0"/>
        </a:p>
      </dsp:txBody>
      <dsp:txXfrm>
        <a:off x="3496865" y="884253"/>
        <a:ext cx="3064668" cy="2777939"/>
      </dsp:txXfrm>
    </dsp:sp>
    <dsp:sp modelId="{B4B9FA33-AAA6-43B0-856F-4093C47BCDD8}">
      <dsp:nvSpPr>
        <dsp:cNvPr id="0" name=""/>
        <dsp:cNvSpPr/>
      </dsp:nvSpPr>
      <dsp:spPr>
        <a:xfrm>
          <a:off x="6990588" y="98594"/>
          <a:ext cx="3064668" cy="785658"/>
        </a:xfrm>
        <a:prstGeom prst="rect">
          <a:avLst/>
        </a:prstGeom>
        <a:solidFill>
          <a:schemeClr val="accent3">
            <a:hueOff val="0"/>
            <a:satOff val="0"/>
            <a:lumOff val="0"/>
            <a:alphaOff val="0"/>
          </a:schemeClr>
        </a:solidFill>
        <a:ln w="15875"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3576" tIns="93472" rIns="163576" bIns="93472" numCol="1" spcCol="1270" anchor="ctr" anchorCtr="0">
          <a:noAutofit/>
        </a:bodyPr>
        <a:lstStyle/>
        <a:p>
          <a:pPr marL="0" lvl="0" indent="0" algn="ctr" defTabSz="1022350">
            <a:lnSpc>
              <a:spcPct val="90000"/>
            </a:lnSpc>
            <a:spcBef>
              <a:spcPct val="0"/>
            </a:spcBef>
            <a:spcAft>
              <a:spcPct val="35000"/>
            </a:spcAft>
            <a:buNone/>
          </a:pPr>
          <a:r>
            <a:rPr lang="en-US" sz="2300" kern="1200" dirty="0"/>
            <a:t>One Hot Encoder/ Get dummies</a:t>
          </a:r>
          <a:endParaRPr lang="en-IN" sz="2300" kern="1200" dirty="0"/>
        </a:p>
      </dsp:txBody>
      <dsp:txXfrm>
        <a:off x="6990588" y="98594"/>
        <a:ext cx="3064668" cy="785658"/>
      </dsp:txXfrm>
    </dsp:sp>
    <dsp:sp modelId="{C2A47461-E494-4F6D-95E7-89CCF9CCE2B6}">
      <dsp:nvSpPr>
        <dsp:cNvPr id="0" name=""/>
        <dsp:cNvSpPr/>
      </dsp:nvSpPr>
      <dsp:spPr>
        <a:xfrm>
          <a:off x="6990588" y="884253"/>
          <a:ext cx="3064668" cy="2777939"/>
        </a:xfrm>
        <a:prstGeom prst="rect">
          <a:avLst/>
        </a:prstGeom>
        <a:solidFill>
          <a:schemeClr val="accent3">
            <a:alpha val="90000"/>
            <a:tint val="40000"/>
            <a:hueOff val="0"/>
            <a:satOff val="0"/>
            <a:lumOff val="0"/>
            <a:alphaOff val="0"/>
          </a:schemeClr>
        </a:solidFill>
        <a:ln w="15875" cap="flat" cmpd="sng" algn="ctr">
          <a:solidFill>
            <a:schemeClr val="accent3">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2682" tIns="122682" rIns="163576" bIns="184023" numCol="1" spcCol="1270" anchor="t" anchorCtr="0">
          <a:noAutofit/>
        </a:bodyPr>
        <a:lstStyle/>
        <a:p>
          <a:pPr marL="228600" lvl="1" indent="-228600" algn="l" defTabSz="1022350">
            <a:lnSpc>
              <a:spcPct val="90000"/>
            </a:lnSpc>
            <a:spcBef>
              <a:spcPct val="0"/>
            </a:spcBef>
            <a:spcAft>
              <a:spcPct val="15000"/>
            </a:spcAft>
            <a:buChar char="•"/>
          </a:pPr>
          <a:r>
            <a:rPr lang="en-US" sz="2300" kern="1200" dirty="0"/>
            <a:t>Converts each categorical value into a feature and assigns 1 to true rows</a:t>
          </a:r>
          <a:endParaRPr lang="en-IN" sz="2300" kern="1200" dirty="0"/>
        </a:p>
        <a:p>
          <a:pPr marL="228600" lvl="1" indent="-228600" algn="l" defTabSz="1022350">
            <a:lnSpc>
              <a:spcPct val="90000"/>
            </a:lnSpc>
            <a:spcBef>
              <a:spcPct val="0"/>
            </a:spcBef>
            <a:spcAft>
              <a:spcPct val="15000"/>
            </a:spcAft>
            <a:buChar char="•"/>
          </a:pPr>
          <a:r>
            <a:rPr lang="en-US" sz="2300" kern="1200" dirty="0"/>
            <a:t>Preferred method to encode in regression problems</a:t>
          </a:r>
          <a:endParaRPr lang="en-IN" sz="2300" kern="1200" dirty="0"/>
        </a:p>
      </dsp:txBody>
      <dsp:txXfrm>
        <a:off x="6990588" y="884253"/>
        <a:ext cx="3064668" cy="277793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12A9DA4-0FD8-4060-8B20-9AF665991E69}">
      <dsp:nvSpPr>
        <dsp:cNvPr id="0" name=""/>
        <dsp:cNvSpPr/>
      </dsp:nvSpPr>
      <dsp:spPr>
        <a:xfrm>
          <a:off x="49" y="43940"/>
          <a:ext cx="4700141" cy="864000"/>
        </a:xfrm>
        <a:prstGeom prst="rect">
          <a:avLst/>
        </a:prstGeom>
        <a:solidFill>
          <a:schemeClr val="accent3">
            <a:hueOff val="0"/>
            <a:satOff val="0"/>
            <a:lumOff val="0"/>
            <a:alphaOff val="0"/>
          </a:schemeClr>
        </a:solidFill>
        <a:ln w="15875"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3360" tIns="121920" rIns="213360" bIns="121920" numCol="1" spcCol="1270" anchor="ctr" anchorCtr="0">
          <a:noAutofit/>
        </a:bodyPr>
        <a:lstStyle/>
        <a:p>
          <a:pPr marL="0" lvl="0" indent="0" algn="ctr" defTabSz="1333500">
            <a:lnSpc>
              <a:spcPct val="90000"/>
            </a:lnSpc>
            <a:spcBef>
              <a:spcPct val="0"/>
            </a:spcBef>
            <a:spcAft>
              <a:spcPct val="35000"/>
            </a:spcAft>
            <a:buNone/>
          </a:pPr>
          <a:r>
            <a:rPr lang="en-US" sz="3000" kern="1200" dirty="0"/>
            <a:t>Standard Scaler</a:t>
          </a:r>
          <a:endParaRPr lang="en-IN" sz="3000" kern="1200" dirty="0"/>
        </a:p>
      </dsp:txBody>
      <dsp:txXfrm>
        <a:off x="49" y="43940"/>
        <a:ext cx="4700141" cy="864000"/>
      </dsp:txXfrm>
    </dsp:sp>
    <dsp:sp modelId="{7286AADE-67BB-41C0-97C3-B58747B89679}">
      <dsp:nvSpPr>
        <dsp:cNvPr id="0" name=""/>
        <dsp:cNvSpPr/>
      </dsp:nvSpPr>
      <dsp:spPr>
        <a:xfrm>
          <a:off x="49" y="907940"/>
          <a:ext cx="4700141" cy="2808907"/>
        </a:xfrm>
        <a:prstGeom prst="rect">
          <a:avLst/>
        </a:prstGeom>
        <a:solidFill>
          <a:schemeClr val="accent3">
            <a:alpha val="90000"/>
            <a:tint val="40000"/>
            <a:hueOff val="0"/>
            <a:satOff val="0"/>
            <a:lumOff val="0"/>
            <a:alphaOff val="0"/>
          </a:schemeClr>
        </a:solidFill>
        <a:ln w="15875" cap="flat" cmpd="sng" algn="ctr">
          <a:solidFill>
            <a:schemeClr val="accent3">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0020" tIns="160020" rIns="213360" bIns="240030" numCol="1" spcCol="1270" anchor="t" anchorCtr="0">
          <a:noAutofit/>
        </a:bodyPr>
        <a:lstStyle/>
        <a:p>
          <a:pPr marL="285750" lvl="1" indent="-285750" algn="l" defTabSz="1333500">
            <a:lnSpc>
              <a:spcPct val="90000"/>
            </a:lnSpc>
            <a:spcBef>
              <a:spcPct val="0"/>
            </a:spcBef>
            <a:spcAft>
              <a:spcPct val="15000"/>
            </a:spcAft>
            <a:buChar char="•"/>
          </a:pPr>
          <a:r>
            <a:rPr lang="en-US" sz="3000" kern="1200" dirty="0"/>
            <a:t>Scales the data based on unit Variance.</a:t>
          </a:r>
          <a:endParaRPr lang="en-IN" sz="3000" kern="1200" dirty="0"/>
        </a:p>
        <a:p>
          <a:pPr marL="285750" lvl="1" indent="-285750" algn="l" defTabSz="1333500">
            <a:lnSpc>
              <a:spcPct val="90000"/>
            </a:lnSpc>
            <a:spcBef>
              <a:spcPct val="0"/>
            </a:spcBef>
            <a:spcAft>
              <a:spcPct val="15000"/>
            </a:spcAft>
            <a:buChar char="•"/>
          </a:pPr>
          <a:r>
            <a:rPr lang="en-US" sz="3000" kern="1200" dirty="0"/>
            <a:t>Transforms data around the mean 0 and standard deviation 1</a:t>
          </a:r>
          <a:endParaRPr lang="en-IN" sz="3000" kern="1200" dirty="0"/>
        </a:p>
      </dsp:txBody>
      <dsp:txXfrm>
        <a:off x="49" y="907940"/>
        <a:ext cx="4700141" cy="2808907"/>
      </dsp:txXfrm>
    </dsp:sp>
    <dsp:sp modelId="{AE318126-BE87-4F53-BAD6-BF2776727D7F}">
      <dsp:nvSpPr>
        <dsp:cNvPr id="0" name=""/>
        <dsp:cNvSpPr/>
      </dsp:nvSpPr>
      <dsp:spPr>
        <a:xfrm>
          <a:off x="5358209" y="43940"/>
          <a:ext cx="4700141" cy="864000"/>
        </a:xfrm>
        <a:prstGeom prst="rect">
          <a:avLst/>
        </a:prstGeom>
        <a:solidFill>
          <a:schemeClr val="accent3">
            <a:hueOff val="0"/>
            <a:satOff val="0"/>
            <a:lumOff val="0"/>
            <a:alphaOff val="0"/>
          </a:schemeClr>
        </a:solidFill>
        <a:ln w="15875"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3360" tIns="121920" rIns="213360" bIns="121920" numCol="1" spcCol="1270" anchor="ctr" anchorCtr="0">
          <a:noAutofit/>
        </a:bodyPr>
        <a:lstStyle/>
        <a:p>
          <a:pPr marL="0" lvl="0" indent="0" algn="ctr" defTabSz="1333500">
            <a:lnSpc>
              <a:spcPct val="90000"/>
            </a:lnSpc>
            <a:spcBef>
              <a:spcPct val="0"/>
            </a:spcBef>
            <a:spcAft>
              <a:spcPct val="35000"/>
            </a:spcAft>
            <a:buNone/>
          </a:pPr>
          <a:r>
            <a:rPr lang="en-US" sz="3000" kern="1200" dirty="0"/>
            <a:t>Min Max Scaler</a:t>
          </a:r>
          <a:endParaRPr lang="en-IN" sz="3000" kern="1200" dirty="0"/>
        </a:p>
      </dsp:txBody>
      <dsp:txXfrm>
        <a:off x="5358209" y="43940"/>
        <a:ext cx="4700141" cy="864000"/>
      </dsp:txXfrm>
    </dsp:sp>
    <dsp:sp modelId="{01D9F09B-97FE-424E-835D-944BD65AE873}">
      <dsp:nvSpPr>
        <dsp:cNvPr id="0" name=""/>
        <dsp:cNvSpPr/>
      </dsp:nvSpPr>
      <dsp:spPr>
        <a:xfrm>
          <a:off x="5358209" y="907940"/>
          <a:ext cx="4700141" cy="2808907"/>
        </a:xfrm>
        <a:prstGeom prst="rect">
          <a:avLst/>
        </a:prstGeom>
        <a:solidFill>
          <a:schemeClr val="accent3">
            <a:alpha val="90000"/>
            <a:tint val="40000"/>
            <a:hueOff val="0"/>
            <a:satOff val="0"/>
            <a:lumOff val="0"/>
            <a:alphaOff val="0"/>
          </a:schemeClr>
        </a:solidFill>
        <a:ln w="15875" cap="flat" cmpd="sng" algn="ctr">
          <a:solidFill>
            <a:schemeClr val="accent3">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0020" tIns="160020" rIns="213360" bIns="240030" numCol="1" spcCol="1270" anchor="t" anchorCtr="0">
          <a:noAutofit/>
        </a:bodyPr>
        <a:lstStyle/>
        <a:p>
          <a:pPr marL="285750" lvl="1" indent="-285750" algn="l" defTabSz="1333500">
            <a:lnSpc>
              <a:spcPct val="90000"/>
            </a:lnSpc>
            <a:spcBef>
              <a:spcPct val="0"/>
            </a:spcBef>
            <a:spcAft>
              <a:spcPct val="15000"/>
            </a:spcAft>
            <a:buChar char="•"/>
          </a:pPr>
          <a:r>
            <a:rPr lang="en-US" sz="3000" b="0" i="0" kern="1200" dirty="0"/>
            <a:t>Each value in the column proportionally within the range [0,1].</a:t>
          </a:r>
          <a:endParaRPr lang="en-IN" sz="3000" kern="1200" dirty="0"/>
        </a:p>
        <a:p>
          <a:pPr marL="285750" lvl="1" indent="-285750" algn="l" defTabSz="1333500">
            <a:lnSpc>
              <a:spcPct val="90000"/>
            </a:lnSpc>
            <a:spcBef>
              <a:spcPct val="0"/>
            </a:spcBef>
            <a:spcAft>
              <a:spcPct val="15000"/>
            </a:spcAft>
            <a:buChar char="•"/>
          </a:pPr>
          <a:r>
            <a:rPr lang="en-US" sz="3000" kern="1200" dirty="0"/>
            <a:t>Preferred method as it retains the shape of the data</a:t>
          </a:r>
          <a:endParaRPr lang="en-IN" sz="3000" kern="1200" dirty="0"/>
        </a:p>
      </dsp:txBody>
      <dsp:txXfrm>
        <a:off x="5358209" y="907940"/>
        <a:ext cx="4700141" cy="2808907"/>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2/9/2020</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2/9/2020</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2/9/2020</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2/9/2020</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2/9/2020</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2/9/2020</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2/9/2020</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2/9/2020</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2/9/2020</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2/9/2020</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2/9/2020</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20000"/>
                <a:lumOff val="80000"/>
              </a:schemeClr>
            </a:gs>
            <a:gs pos="53000">
              <a:schemeClr val="accent1">
                <a:lumMod val="40000"/>
                <a:lumOff val="60000"/>
              </a:schemeClr>
            </a:gs>
            <a:gs pos="100000">
              <a:schemeClr val="accent1">
                <a:lumMod val="60000"/>
                <a:lumOff val="40000"/>
              </a:schemeClr>
            </a:gs>
          </a:gsLst>
          <a:lin ang="16200000" scaled="1"/>
          <a:tileRect/>
        </a:gra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2/9/2020</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7.sv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8" Type="http://schemas.openxmlformats.org/officeDocument/2006/relationships/image" Target="../media/image37.svg"/><Relationship Id="rId3" Type="http://schemas.openxmlformats.org/officeDocument/2006/relationships/diagramLayout" Target="../diagrams/layout3.xml"/><Relationship Id="rId7" Type="http://schemas.openxmlformats.org/officeDocument/2006/relationships/image" Target="../media/image36.png"/><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41.xml.rels><?xml version="1.0" encoding="UTF-8" standalone="yes"?>
<Relationships xmlns="http://schemas.openxmlformats.org/package/2006/relationships"><Relationship Id="rId8" Type="http://schemas.openxmlformats.org/officeDocument/2006/relationships/image" Target="../media/image37.svg"/><Relationship Id="rId3" Type="http://schemas.openxmlformats.org/officeDocument/2006/relationships/diagramLayout" Target="../diagrams/layout4.xml"/><Relationship Id="rId7" Type="http://schemas.openxmlformats.org/officeDocument/2006/relationships/image" Target="../media/image36.png"/><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42.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4982199" y="792292"/>
            <a:ext cx="6253317" cy="3686015"/>
          </a:xfrm>
        </p:spPr>
        <p:txBody>
          <a:bodyPr>
            <a:normAutofit/>
          </a:bodyPr>
          <a:lstStyle/>
          <a:p>
            <a:br>
              <a:rPr lang="en-US" sz="6000" dirty="0"/>
            </a:br>
            <a:r>
              <a:rPr lang="en-US" sz="6000" dirty="0"/>
              <a:t>Future Average Credit Card Spends</a:t>
            </a:r>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9"/>
            <a:ext cx="6269347" cy="1021498"/>
          </a:xfrm>
        </p:spPr>
        <p:txBody>
          <a:bodyPr>
            <a:normAutofit/>
          </a:bodyPr>
          <a:lstStyle/>
          <a:p>
            <a:r>
              <a:rPr lang="en-US" sz="2400" dirty="0">
                <a:solidFill>
                  <a:schemeClr val="tx1">
                    <a:lumMod val="85000"/>
                    <a:lumOff val="15000"/>
                  </a:schemeClr>
                </a:solidFill>
              </a:rPr>
              <a:t>Common man bank LTD</a:t>
            </a:r>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EB085A-739B-4FCA-BD5C-71149E635F15}"/>
              </a:ext>
            </a:extLst>
          </p:cNvPr>
          <p:cNvSpPr>
            <a:spLocks noGrp="1"/>
          </p:cNvSpPr>
          <p:nvPr>
            <p:ph type="title"/>
          </p:nvPr>
        </p:nvSpPr>
        <p:spPr/>
        <p:txBody>
          <a:bodyPr/>
          <a:lstStyle/>
          <a:p>
            <a:r>
              <a:rPr lang="en-US" dirty="0"/>
              <a:t>Univariate Analysis: Categorical</a:t>
            </a:r>
            <a:endParaRPr lang="en-IN" dirty="0"/>
          </a:p>
        </p:txBody>
      </p:sp>
      <p:sp>
        <p:nvSpPr>
          <p:cNvPr id="3" name="Content Placeholder 2">
            <a:extLst>
              <a:ext uri="{FF2B5EF4-FFF2-40B4-BE49-F238E27FC236}">
                <a16:creationId xmlns:a16="http://schemas.microsoft.com/office/drawing/2014/main" id="{990BD747-E03E-404F-9340-B15A00C2C925}"/>
              </a:ext>
            </a:extLst>
          </p:cNvPr>
          <p:cNvSpPr>
            <a:spLocks noGrp="1"/>
          </p:cNvSpPr>
          <p:nvPr>
            <p:ph idx="1"/>
          </p:nvPr>
        </p:nvSpPr>
        <p:spPr>
          <a:xfrm>
            <a:off x="1066800" y="2108201"/>
            <a:ext cx="10058400" cy="3760891"/>
          </a:xfrm>
        </p:spPr>
        <p:txBody>
          <a:bodyPr/>
          <a:lstStyle/>
          <a:p>
            <a:r>
              <a:rPr lang="en-US" dirty="0"/>
              <a:t>There is </a:t>
            </a:r>
            <a:r>
              <a:rPr lang="en-US" b="1" dirty="0"/>
              <a:t>no variance </a:t>
            </a:r>
            <a:r>
              <a:rPr lang="en-US" dirty="0"/>
              <a:t>in the data of the customers who have made a </a:t>
            </a:r>
            <a:r>
              <a:rPr lang="en-US" b="1" dirty="0"/>
              <a:t>Loan Enquiry</a:t>
            </a:r>
            <a:r>
              <a:rPr lang="en-US" dirty="0"/>
              <a:t>.</a:t>
            </a:r>
            <a:br>
              <a:rPr lang="en-US" b="1" dirty="0"/>
            </a:br>
            <a:r>
              <a:rPr lang="en-US" b="1" dirty="0"/>
              <a:t>(</a:t>
            </a:r>
            <a:r>
              <a:rPr lang="en-US" dirty="0"/>
              <a:t>Is this going to help us predict? )</a:t>
            </a:r>
            <a:endParaRPr lang="en-IN" b="1" dirty="0"/>
          </a:p>
        </p:txBody>
      </p:sp>
      <p:pic>
        <p:nvPicPr>
          <p:cNvPr id="4" name="Picture 12">
            <a:extLst>
              <a:ext uri="{FF2B5EF4-FFF2-40B4-BE49-F238E27FC236}">
                <a16:creationId xmlns:a16="http://schemas.microsoft.com/office/drawing/2014/main" id="{6F6942EF-829F-44CF-89C7-B871783DFFC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97605" y="2717058"/>
            <a:ext cx="4857749" cy="33884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7237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461A15-DEFD-4207-A671-A8D2D8281C7E}"/>
              </a:ext>
            </a:extLst>
          </p:cNvPr>
          <p:cNvSpPr>
            <a:spLocks noGrp="1"/>
          </p:cNvSpPr>
          <p:nvPr>
            <p:ph type="title"/>
          </p:nvPr>
        </p:nvSpPr>
        <p:spPr/>
        <p:txBody>
          <a:bodyPr/>
          <a:lstStyle/>
          <a:p>
            <a:r>
              <a:rPr lang="en-US" dirty="0"/>
              <a:t>Univariate Analysis: Continuous</a:t>
            </a:r>
            <a:endParaRPr lang="en-IN" dirty="0"/>
          </a:p>
        </p:txBody>
      </p:sp>
      <p:sp>
        <p:nvSpPr>
          <p:cNvPr id="4" name="Content Placeholder 3">
            <a:extLst>
              <a:ext uri="{FF2B5EF4-FFF2-40B4-BE49-F238E27FC236}">
                <a16:creationId xmlns:a16="http://schemas.microsoft.com/office/drawing/2014/main" id="{511E5028-C270-418C-9CFB-D9BA60CF8AF0}"/>
              </a:ext>
            </a:extLst>
          </p:cNvPr>
          <p:cNvSpPr>
            <a:spLocks noGrp="1"/>
          </p:cNvSpPr>
          <p:nvPr>
            <p:ph idx="1"/>
          </p:nvPr>
        </p:nvSpPr>
        <p:spPr/>
        <p:txBody>
          <a:bodyPr/>
          <a:lstStyle/>
          <a:p>
            <a:r>
              <a:rPr lang="en-US" dirty="0"/>
              <a:t>Plots for </a:t>
            </a:r>
            <a:r>
              <a:rPr lang="en-US" b="1" dirty="0"/>
              <a:t>Age</a:t>
            </a:r>
            <a:r>
              <a:rPr lang="en-US" dirty="0"/>
              <a:t> (right skewed or outliers?) and </a:t>
            </a:r>
            <a:r>
              <a:rPr lang="en-US" b="1" dirty="0"/>
              <a:t>Region  </a:t>
            </a:r>
            <a:endParaRPr lang="en-IN" dirty="0"/>
          </a:p>
        </p:txBody>
      </p:sp>
      <p:pic>
        <p:nvPicPr>
          <p:cNvPr id="3078" name="Picture 6">
            <a:extLst>
              <a:ext uri="{FF2B5EF4-FFF2-40B4-BE49-F238E27FC236}">
                <a16:creationId xmlns:a16="http://schemas.microsoft.com/office/drawing/2014/main" id="{B3F82A75-6D26-4CC0-A828-AFEA56DE08D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66825" y="2562225"/>
            <a:ext cx="9525000" cy="36777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593802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FD3609-FF34-491D-8BE0-856308F38DB4}"/>
              </a:ext>
            </a:extLst>
          </p:cNvPr>
          <p:cNvSpPr>
            <a:spLocks noGrp="1"/>
          </p:cNvSpPr>
          <p:nvPr>
            <p:ph type="title"/>
          </p:nvPr>
        </p:nvSpPr>
        <p:spPr/>
        <p:txBody>
          <a:bodyPr/>
          <a:lstStyle/>
          <a:p>
            <a:r>
              <a:rPr lang="en-US" dirty="0"/>
              <a:t>Univariate Analysis: </a:t>
            </a:r>
            <a:r>
              <a:rPr lang="en-US" dirty="0" err="1"/>
              <a:t>Continous</a:t>
            </a:r>
            <a:endParaRPr lang="en-IN" dirty="0"/>
          </a:p>
        </p:txBody>
      </p:sp>
      <p:sp>
        <p:nvSpPr>
          <p:cNvPr id="3" name="Content Placeholder 2">
            <a:extLst>
              <a:ext uri="{FF2B5EF4-FFF2-40B4-BE49-F238E27FC236}">
                <a16:creationId xmlns:a16="http://schemas.microsoft.com/office/drawing/2014/main" id="{66CED725-0AE5-4DDA-8211-0AD383FD8DEC}"/>
              </a:ext>
            </a:extLst>
          </p:cNvPr>
          <p:cNvSpPr>
            <a:spLocks noGrp="1"/>
          </p:cNvSpPr>
          <p:nvPr>
            <p:ph idx="1"/>
          </p:nvPr>
        </p:nvSpPr>
        <p:spPr/>
        <p:txBody>
          <a:bodyPr/>
          <a:lstStyle/>
          <a:p>
            <a:r>
              <a:rPr lang="en-US" dirty="0"/>
              <a:t>On the left is the </a:t>
            </a:r>
            <a:r>
              <a:rPr lang="en-US" b="1" dirty="0"/>
              <a:t>Credit Card Transaction Amount in Apr</a:t>
            </a:r>
            <a:r>
              <a:rPr lang="en-US" dirty="0"/>
              <a:t>, and right is </a:t>
            </a:r>
            <a:r>
              <a:rPr lang="en-US" b="1" dirty="0"/>
              <a:t>Debit Card Transaction Amount in April</a:t>
            </a:r>
            <a:br>
              <a:rPr lang="en-IN" dirty="0"/>
            </a:br>
            <a:r>
              <a:rPr lang="en-IN" dirty="0"/>
              <a:t>Both the data is </a:t>
            </a:r>
            <a:r>
              <a:rPr lang="en-IN" b="1" dirty="0"/>
              <a:t>heavily right skewed</a:t>
            </a:r>
            <a:endParaRPr lang="en-US" b="1" dirty="0"/>
          </a:p>
        </p:txBody>
      </p:sp>
      <p:pic>
        <p:nvPicPr>
          <p:cNvPr id="5124" name="Picture 4">
            <a:extLst>
              <a:ext uri="{FF2B5EF4-FFF2-40B4-BE49-F238E27FC236}">
                <a16:creationId xmlns:a16="http://schemas.microsoft.com/office/drawing/2014/main" id="{4F5126AC-0AB3-4E35-A6A3-3757B37E0D9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4875" y="3133725"/>
            <a:ext cx="9829800" cy="3190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866823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8FAD3-FB48-480D-91A6-856D55385E55}"/>
              </a:ext>
            </a:extLst>
          </p:cNvPr>
          <p:cNvSpPr>
            <a:spLocks noGrp="1"/>
          </p:cNvSpPr>
          <p:nvPr>
            <p:ph type="title"/>
          </p:nvPr>
        </p:nvSpPr>
        <p:spPr/>
        <p:txBody>
          <a:bodyPr/>
          <a:lstStyle/>
          <a:p>
            <a:r>
              <a:rPr lang="en-US" dirty="0"/>
              <a:t>Univariate Analysis: Continuous</a:t>
            </a:r>
            <a:endParaRPr lang="en-IN" dirty="0"/>
          </a:p>
        </p:txBody>
      </p:sp>
      <p:sp>
        <p:nvSpPr>
          <p:cNvPr id="3" name="Content Placeholder 2">
            <a:extLst>
              <a:ext uri="{FF2B5EF4-FFF2-40B4-BE49-F238E27FC236}">
                <a16:creationId xmlns:a16="http://schemas.microsoft.com/office/drawing/2014/main" id="{982A7C18-7BB9-493C-BF60-88ABAE7AEB75}"/>
              </a:ext>
            </a:extLst>
          </p:cNvPr>
          <p:cNvSpPr>
            <a:spLocks noGrp="1"/>
          </p:cNvSpPr>
          <p:nvPr>
            <p:ph idx="1"/>
          </p:nvPr>
        </p:nvSpPr>
        <p:spPr>
          <a:xfrm>
            <a:off x="1097280" y="2011353"/>
            <a:ext cx="10132694" cy="1867014"/>
          </a:xfrm>
        </p:spPr>
        <p:txBody>
          <a:bodyPr/>
          <a:lstStyle/>
          <a:p>
            <a:r>
              <a:rPr lang="en-US" dirty="0"/>
              <a:t>Similar distribution is observed in </a:t>
            </a:r>
            <a:r>
              <a:rPr lang="en-US" b="1" dirty="0"/>
              <a:t>Credit Card and Debit Card Transaction amounts</a:t>
            </a:r>
            <a:r>
              <a:rPr lang="en-US" dirty="0"/>
              <a:t> in </a:t>
            </a:r>
            <a:r>
              <a:rPr lang="en-US" b="1" dirty="0"/>
              <a:t>May and Jun</a:t>
            </a:r>
            <a:endParaRPr lang="en-IN" b="1" dirty="0"/>
          </a:p>
        </p:txBody>
      </p:sp>
      <p:pic>
        <p:nvPicPr>
          <p:cNvPr id="6152" name="Picture 8">
            <a:extLst>
              <a:ext uri="{FF2B5EF4-FFF2-40B4-BE49-F238E27FC236}">
                <a16:creationId xmlns:a16="http://schemas.microsoft.com/office/drawing/2014/main" id="{91F1B4DD-56EB-4E66-BC53-F8A2D31F5FB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5299" y="2944859"/>
            <a:ext cx="5848351" cy="2299914"/>
          </a:xfrm>
          <a:prstGeom prst="rect">
            <a:avLst/>
          </a:prstGeom>
          <a:noFill/>
          <a:extLst>
            <a:ext uri="{909E8E84-426E-40DD-AFC4-6F175D3DCCD1}">
              <a14:hiddenFill xmlns:a14="http://schemas.microsoft.com/office/drawing/2010/main">
                <a:solidFill>
                  <a:srgbClr val="FFFFFF"/>
                </a:solidFill>
              </a14:hiddenFill>
            </a:ext>
          </a:extLst>
        </p:spPr>
      </p:pic>
      <p:pic>
        <p:nvPicPr>
          <p:cNvPr id="6154" name="Picture 10">
            <a:extLst>
              <a:ext uri="{FF2B5EF4-FFF2-40B4-BE49-F238E27FC236}">
                <a16:creationId xmlns:a16="http://schemas.microsoft.com/office/drawing/2014/main" id="{BE6575A2-0317-4A13-878C-4278143BB8D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43650" y="2944860"/>
            <a:ext cx="5848350" cy="22999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44328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AEFBED-E359-46F0-A3AA-42FC7E59FEA1}"/>
              </a:ext>
            </a:extLst>
          </p:cNvPr>
          <p:cNvSpPr>
            <a:spLocks noGrp="1"/>
          </p:cNvSpPr>
          <p:nvPr>
            <p:ph type="title"/>
          </p:nvPr>
        </p:nvSpPr>
        <p:spPr/>
        <p:txBody>
          <a:bodyPr/>
          <a:lstStyle/>
          <a:p>
            <a:r>
              <a:rPr lang="en-US" dirty="0"/>
              <a:t>Univariate Analysis: Continuous</a:t>
            </a:r>
            <a:endParaRPr lang="en-IN" dirty="0"/>
          </a:p>
        </p:txBody>
      </p:sp>
      <p:sp>
        <p:nvSpPr>
          <p:cNvPr id="3" name="Content Placeholder 2">
            <a:extLst>
              <a:ext uri="{FF2B5EF4-FFF2-40B4-BE49-F238E27FC236}">
                <a16:creationId xmlns:a16="http://schemas.microsoft.com/office/drawing/2014/main" id="{52CE7AF8-D84B-4AC1-8E15-B48E5693C806}"/>
              </a:ext>
            </a:extLst>
          </p:cNvPr>
          <p:cNvSpPr>
            <a:spLocks noGrp="1"/>
          </p:cNvSpPr>
          <p:nvPr>
            <p:ph idx="1"/>
          </p:nvPr>
        </p:nvSpPr>
        <p:spPr/>
        <p:txBody>
          <a:bodyPr/>
          <a:lstStyle/>
          <a:p>
            <a:r>
              <a:rPr lang="en-US" dirty="0"/>
              <a:t>The features, </a:t>
            </a:r>
            <a:r>
              <a:rPr lang="en-US" b="1" dirty="0" err="1"/>
              <a:t>personal_loan_active</a:t>
            </a:r>
            <a:r>
              <a:rPr lang="en-US" dirty="0"/>
              <a:t>, </a:t>
            </a:r>
            <a:r>
              <a:rPr lang="en-US" b="1" dirty="0" err="1"/>
              <a:t>vehicle_loan_active</a:t>
            </a:r>
            <a:r>
              <a:rPr lang="en-US" dirty="0"/>
              <a:t>, </a:t>
            </a:r>
            <a:r>
              <a:rPr lang="en-US" b="1" dirty="0" err="1"/>
              <a:t>personal_loan_closed</a:t>
            </a:r>
            <a:r>
              <a:rPr lang="en-US" b="1" dirty="0"/>
              <a:t> </a:t>
            </a:r>
            <a:r>
              <a:rPr lang="en-US" dirty="0"/>
              <a:t>and </a:t>
            </a:r>
            <a:r>
              <a:rPr lang="en-US" b="1" dirty="0" err="1"/>
              <a:t>vehicle_loan_closed</a:t>
            </a:r>
            <a:r>
              <a:rPr lang="en-US" b="1" dirty="0"/>
              <a:t> </a:t>
            </a:r>
            <a:r>
              <a:rPr lang="en-US" dirty="0"/>
              <a:t>have </a:t>
            </a:r>
            <a:r>
              <a:rPr lang="en-US" b="1" dirty="0"/>
              <a:t>0 variance</a:t>
            </a:r>
            <a:r>
              <a:rPr lang="en-US" dirty="0"/>
              <a:t>.</a:t>
            </a:r>
            <a:endParaRPr lang="en-IN" dirty="0"/>
          </a:p>
        </p:txBody>
      </p:sp>
      <p:pic>
        <p:nvPicPr>
          <p:cNvPr id="7170" name="Picture 2">
            <a:extLst>
              <a:ext uri="{FF2B5EF4-FFF2-40B4-BE49-F238E27FC236}">
                <a16:creationId xmlns:a16="http://schemas.microsoft.com/office/drawing/2014/main" id="{FD7504F1-3DD5-4C96-9D80-6EEAE4F6696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3820" t="-1786" r="-1573" b="1786"/>
          <a:stretch/>
        </p:blipFill>
        <p:spPr bwMode="auto">
          <a:xfrm>
            <a:off x="1609725" y="2886075"/>
            <a:ext cx="4276725" cy="3206391"/>
          </a:xfrm>
          <a:prstGeom prst="rect">
            <a:avLst/>
          </a:prstGeom>
          <a:noFill/>
          <a:extLst>
            <a:ext uri="{909E8E84-426E-40DD-AFC4-6F175D3DCCD1}">
              <a14:hiddenFill xmlns:a14="http://schemas.microsoft.com/office/drawing/2010/main">
                <a:solidFill>
                  <a:srgbClr val="FFFFFF"/>
                </a:solidFill>
              </a14:hiddenFill>
            </a:ext>
          </a:extLst>
        </p:spPr>
      </p:pic>
      <p:pic>
        <p:nvPicPr>
          <p:cNvPr id="7174" name="Picture 6">
            <a:extLst>
              <a:ext uri="{FF2B5EF4-FFF2-40B4-BE49-F238E27FC236}">
                <a16:creationId xmlns:a16="http://schemas.microsoft.com/office/drawing/2014/main" id="{44D248DA-07CA-4C8D-BB37-FF7C8911390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0000"/>
          <a:stretch/>
        </p:blipFill>
        <p:spPr bwMode="auto">
          <a:xfrm>
            <a:off x="6096000" y="2901329"/>
            <a:ext cx="4171950" cy="32813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673650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4CF1D-24AC-47EF-BE43-9406F169E8B4}"/>
              </a:ext>
            </a:extLst>
          </p:cNvPr>
          <p:cNvSpPr>
            <a:spLocks noGrp="1"/>
          </p:cNvSpPr>
          <p:nvPr>
            <p:ph type="title"/>
          </p:nvPr>
        </p:nvSpPr>
        <p:spPr/>
        <p:txBody>
          <a:bodyPr/>
          <a:lstStyle/>
          <a:p>
            <a:r>
              <a:rPr lang="en-US" dirty="0"/>
              <a:t>Univariate Analysis: Continuous</a:t>
            </a:r>
            <a:endParaRPr lang="en-IN" dirty="0"/>
          </a:p>
        </p:txBody>
      </p:sp>
      <p:pic>
        <p:nvPicPr>
          <p:cNvPr id="8194" name="Picture 2">
            <a:extLst>
              <a:ext uri="{FF2B5EF4-FFF2-40B4-BE49-F238E27FC236}">
                <a16:creationId xmlns:a16="http://schemas.microsoft.com/office/drawing/2014/main" id="{CA8CEC34-AEB6-4EF6-BB48-1999B54A928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50000"/>
          <a:stretch/>
        </p:blipFill>
        <p:spPr bwMode="auto">
          <a:xfrm>
            <a:off x="1428749" y="2269330"/>
            <a:ext cx="4371976" cy="3438632"/>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a:extLst>
              <a:ext uri="{FF2B5EF4-FFF2-40B4-BE49-F238E27FC236}">
                <a16:creationId xmlns:a16="http://schemas.microsoft.com/office/drawing/2014/main" id="{84A6ADD0-6429-4C9D-83FE-0BB2F30B3E2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49466"/>
          <a:stretch/>
        </p:blipFill>
        <p:spPr bwMode="auto">
          <a:xfrm>
            <a:off x="5995824" y="2108202"/>
            <a:ext cx="4681701" cy="36433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0260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88492-656A-414D-9EDB-DC56A6C5E3A2}"/>
              </a:ext>
            </a:extLst>
          </p:cNvPr>
          <p:cNvSpPr>
            <a:spLocks noGrp="1"/>
          </p:cNvSpPr>
          <p:nvPr>
            <p:ph type="title"/>
          </p:nvPr>
        </p:nvSpPr>
        <p:spPr/>
        <p:txBody>
          <a:bodyPr/>
          <a:lstStyle/>
          <a:p>
            <a:r>
              <a:rPr lang="en-US" dirty="0"/>
              <a:t>Bivariate Analysis: Categorical</a:t>
            </a:r>
            <a:endParaRPr lang="en-IN" dirty="0"/>
          </a:p>
        </p:txBody>
      </p:sp>
      <p:sp>
        <p:nvSpPr>
          <p:cNvPr id="3" name="Content Placeholder 2">
            <a:extLst>
              <a:ext uri="{FF2B5EF4-FFF2-40B4-BE49-F238E27FC236}">
                <a16:creationId xmlns:a16="http://schemas.microsoft.com/office/drawing/2014/main" id="{D8008E32-FA56-49C6-BF09-7F204A56DD4C}"/>
              </a:ext>
            </a:extLst>
          </p:cNvPr>
          <p:cNvSpPr>
            <a:spLocks noGrp="1"/>
          </p:cNvSpPr>
          <p:nvPr>
            <p:ph idx="1"/>
          </p:nvPr>
        </p:nvSpPr>
        <p:spPr/>
        <p:txBody>
          <a:bodyPr/>
          <a:lstStyle/>
          <a:p>
            <a:r>
              <a:rPr lang="en-US" dirty="0"/>
              <a:t>The plot shows kernel density function for categorical variables, Account type and Gender against target variable </a:t>
            </a:r>
            <a:r>
              <a:rPr lang="en-US" dirty="0" err="1"/>
              <a:t>cc_cons</a:t>
            </a:r>
            <a:r>
              <a:rPr lang="en-US" dirty="0"/>
              <a:t>. </a:t>
            </a:r>
          </a:p>
          <a:p>
            <a:endParaRPr lang="en-IN" dirty="0"/>
          </a:p>
        </p:txBody>
      </p:sp>
      <p:pic>
        <p:nvPicPr>
          <p:cNvPr id="9218" name="Picture 2">
            <a:extLst>
              <a:ext uri="{FF2B5EF4-FFF2-40B4-BE49-F238E27FC236}">
                <a16:creationId xmlns:a16="http://schemas.microsoft.com/office/drawing/2014/main" id="{95EEED42-7F02-4825-A255-D528FFA52F2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97573" y="2695715"/>
            <a:ext cx="4774601" cy="2819260"/>
          </a:xfrm>
          <a:prstGeom prst="rect">
            <a:avLst/>
          </a:prstGeom>
          <a:noFill/>
          <a:extLst>
            <a:ext uri="{909E8E84-426E-40DD-AFC4-6F175D3DCCD1}">
              <a14:hiddenFill xmlns:a14="http://schemas.microsoft.com/office/drawing/2010/main">
                <a:solidFill>
                  <a:srgbClr val="FFFFFF"/>
                </a:solidFill>
              </a14:hiddenFill>
            </a:ext>
          </a:extLst>
        </p:spPr>
      </p:pic>
      <p:pic>
        <p:nvPicPr>
          <p:cNvPr id="9220" name="Picture 4">
            <a:extLst>
              <a:ext uri="{FF2B5EF4-FFF2-40B4-BE49-F238E27FC236}">
                <a16:creationId xmlns:a16="http://schemas.microsoft.com/office/drawing/2014/main" id="{7CA1C62F-F708-46B1-8EB3-877C6EFBB89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72467" y="2695715"/>
            <a:ext cx="4774601" cy="28881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12106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471E85-0A2C-4065-987B-B9922A75057A}"/>
              </a:ext>
            </a:extLst>
          </p:cNvPr>
          <p:cNvSpPr>
            <a:spLocks noGrp="1"/>
          </p:cNvSpPr>
          <p:nvPr>
            <p:ph type="title"/>
          </p:nvPr>
        </p:nvSpPr>
        <p:spPr/>
        <p:txBody>
          <a:bodyPr/>
          <a:lstStyle/>
          <a:p>
            <a:r>
              <a:rPr lang="en-US" dirty="0"/>
              <a:t>Bivariate Analysis: Continuous</a:t>
            </a:r>
            <a:endParaRPr lang="en-IN" dirty="0"/>
          </a:p>
        </p:txBody>
      </p:sp>
      <p:sp>
        <p:nvSpPr>
          <p:cNvPr id="5" name="Content Placeholder 4">
            <a:extLst>
              <a:ext uri="{FF2B5EF4-FFF2-40B4-BE49-F238E27FC236}">
                <a16:creationId xmlns:a16="http://schemas.microsoft.com/office/drawing/2014/main" id="{C5DD05AF-4B7F-4749-B084-EC5BF0FF9418}"/>
              </a:ext>
            </a:extLst>
          </p:cNvPr>
          <p:cNvSpPr>
            <a:spLocks noGrp="1"/>
          </p:cNvSpPr>
          <p:nvPr>
            <p:ph idx="1"/>
          </p:nvPr>
        </p:nvSpPr>
        <p:spPr>
          <a:xfrm>
            <a:off x="1249680" y="5299076"/>
            <a:ext cx="10058400" cy="748451"/>
          </a:xfrm>
        </p:spPr>
        <p:txBody>
          <a:bodyPr/>
          <a:lstStyle/>
          <a:p>
            <a:pPr algn="ctr"/>
            <a:r>
              <a:rPr lang="en-US" dirty="0"/>
              <a:t>Scatter plot for Age vs Target (</a:t>
            </a:r>
            <a:r>
              <a:rPr lang="en-US" dirty="0" err="1"/>
              <a:t>cc_cons</a:t>
            </a:r>
            <a:r>
              <a:rPr lang="en-US" dirty="0"/>
              <a:t>)</a:t>
            </a:r>
            <a:endParaRPr lang="en-IN" dirty="0"/>
          </a:p>
        </p:txBody>
      </p:sp>
      <p:pic>
        <p:nvPicPr>
          <p:cNvPr id="10246" name="Picture 6">
            <a:extLst>
              <a:ext uri="{FF2B5EF4-FFF2-40B4-BE49-F238E27FC236}">
                <a16:creationId xmlns:a16="http://schemas.microsoft.com/office/drawing/2014/main" id="{863FEEFF-7E06-46E2-95A3-503B8AB4030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1520" y="1946276"/>
            <a:ext cx="10210800" cy="3352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93129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471E85-0A2C-4065-987B-B9922A75057A}"/>
              </a:ext>
            </a:extLst>
          </p:cNvPr>
          <p:cNvSpPr>
            <a:spLocks noGrp="1"/>
          </p:cNvSpPr>
          <p:nvPr>
            <p:ph type="title"/>
          </p:nvPr>
        </p:nvSpPr>
        <p:spPr/>
        <p:txBody>
          <a:bodyPr/>
          <a:lstStyle/>
          <a:p>
            <a:r>
              <a:rPr lang="en-US" dirty="0"/>
              <a:t>Bivariate Analysis: Continuous</a:t>
            </a:r>
            <a:endParaRPr lang="en-IN" dirty="0"/>
          </a:p>
        </p:txBody>
      </p:sp>
      <p:sp>
        <p:nvSpPr>
          <p:cNvPr id="5" name="Content Placeholder 4">
            <a:extLst>
              <a:ext uri="{FF2B5EF4-FFF2-40B4-BE49-F238E27FC236}">
                <a16:creationId xmlns:a16="http://schemas.microsoft.com/office/drawing/2014/main" id="{C5DD05AF-4B7F-4749-B084-EC5BF0FF9418}"/>
              </a:ext>
            </a:extLst>
          </p:cNvPr>
          <p:cNvSpPr>
            <a:spLocks noGrp="1"/>
          </p:cNvSpPr>
          <p:nvPr>
            <p:ph idx="1"/>
          </p:nvPr>
        </p:nvSpPr>
        <p:spPr>
          <a:xfrm>
            <a:off x="1249680" y="5299076"/>
            <a:ext cx="10058400" cy="748451"/>
          </a:xfrm>
        </p:spPr>
        <p:txBody>
          <a:bodyPr/>
          <a:lstStyle/>
          <a:p>
            <a:pPr algn="ctr"/>
            <a:r>
              <a:rPr lang="en-US" dirty="0"/>
              <a:t>Scatter plot for Region vs Target (</a:t>
            </a:r>
            <a:r>
              <a:rPr lang="en-US" dirty="0" err="1"/>
              <a:t>cc_cons</a:t>
            </a:r>
            <a:r>
              <a:rPr lang="en-US" dirty="0"/>
              <a:t>)</a:t>
            </a:r>
            <a:endParaRPr lang="en-IN" dirty="0"/>
          </a:p>
        </p:txBody>
      </p:sp>
      <p:pic>
        <p:nvPicPr>
          <p:cNvPr id="11266" name="Picture 2">
            <a:extLst>
              <a:ext uri="{FF2B5EF4-FFF2-40B4-BE49-F238E27FC236}">
                <a16:creationId xmlns:a16="http://schemas.microsoft.com/office/drawing/2014/main" id="{6E956A24-8265-464E-BD15-69C57178ED6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1520" y="1946276"/>
            <a:ext cx="10210800" cy="3352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553321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471E85-0A2C-4065-987B-B9922A75057A}"/>
              </a:ext>
            </a:extLst>
          </p:cNvPr>
          <p:cNvSpPr>
            <a:spLocks noGrp="1"/>
          </p:cNvSpPr>
          <p:nvPr>
            <p:ph type="title"/>
          </p:nvPr>
        </p:nvSpPr>
        <p:spPr/>
        <p:txBody>
          <a:bodyPr/>
          <a:lstStyle/>
          <a:p>
            <a:r>
              <a:rPr lang="en-US" dirty="0"/>
              <a:t>Bivariate Analysis: Continuous</a:t>
            </a:r>
            <a:endParaRPr lang="en-IN" dirty="0"/>
          </a:p>
        </p:txBody>
      </p:sp>
      <p:sp>
        <p:nvSpPr>
          <p:cNvPr id="5" name="Content Placeholder 4">
            <a:extLst>
              <a:ext uri="{FF2B5EF4-FFF2-40B4-BE49-F238E27FC236}">
                <a16:creationId xmlns:a16="http://schemas.microsoft.com/office/drawing/2014/main" id="{C5DD05AF-4B7F-4749-B084-EC5BF0FF9418}"/>
              </a:ext>
            </a:extLst>
          </p:cNvPr>
          <p:cNvSpPr>
            <a:spLocks noGrp="1"/>
          </p:cNvSpPr>
          <p:nvPr>
            <p:ph idx="1"/>
          </p:nvPr>
        </p:nvSpPr>
        <p:spPr>
          <a:xfrm>
            <a:off x="1249680" y="5299076"/>
            <a:ext cx="10058400" cy="748451"/>
          </a:xfrm>
        </p:spPr>
        <p:txBody>
          <a:bodyPr/>
          <a:lstStyle/>
          <a:p>
            <a:pPr algn="ctr"/>
            <a:r>
              <a:rPr lang="en-US" dirty="0"/>
              <a:t>Scatter plot for Credit Card Spend April (</a:t>
            </a:r>
            <a:r>
              <a:rPr lang="en-US" dirty="0" err="1"/>
              <a:t>cc_cons_apr</a:t>
            </a:r>
            <a:r>
              <a:rPr lang="en-US" dirty="0"/>
              <a:t>) vs Target (</a:t>
            </a:r>
            <a:r>
              <a:rPr lang="en-US" dirty="0" err="1"/>
              <a:t>cc_cons</a:t>
            </a:r>
            <a:r>
              <a:rPr lang="en-US" dirty="0"/>
              <a:t>)</a:t>
            </a:r>
            <a:endParaRPr lang="en-IN" dirty="0"/>
          </a:p>
        </p:txBody>
      </p:sp>
      <p:pic>
        <p:nvPicPr>
          <p:cNvPr id="12290" name="Picture 2">
            <a:extLst>
              <a:ext uri="{FF2B5EF4-FFF2-40B4-BE49-F238E27FC236}">
                <a16:creationId xmlns:a16="http://schemas.microsoft.com/office/drawing/2014/main" id="{F79262E3-7F1C-47FB-A749-3B78309013A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7220" y="1946276"/>
            <a:ext cx="10210800" cy="3352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40193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3686BE-42FD-42AD-8092-E50253EC703C}"/>
              </a:ext>
            </a:extLst>
          </p:cNvPr>
          <p:cNvSpPr>
            <a:spLocks noGrp="1"/>
          </p:cNvSpPr>
          <p:nvPr>
            <p:ph type="title"/>
          </p:nvPr>
        </p:nvSpPr>
        <p:spPr>
          <a:xfrm>
            <a:off x="1097280" y="238978"/>
            <a:ext cx="10058400" cy="1450757"/>
          </a:xfrm>
        </p:spPr>
        <p:txBody>
          <a:bodyPr>
            <a:normAutofit fontScale="90000"/>
          </a:bodyPr>
          <a:lstStyle/>
          <a:p>
            <a:r>
              <a:rPr lang="en-IN" dirty="0"/>
              <a:t>Problem Statement</a:t>
            </a:r>
            <a:br>
              <a:rPr lang="en-IN" dirty="0"/>
            </a:br>
            <a:r>
              <a:rPr lang="en-IN" sz="2000" dirty="0"/>
              <a:t>Credit Card consumption patterns are a gold mine for financial institutions. The customers’ consumption patterns allow bank to build financial gain products and devise plans to reward and retain customers </a:t>
            </a:r>
          </a:p>
        </p:txBody>
      </p:sp>
      <p:sp>
        <p:nvSpPr>
          <p:cNvPr id="3" name="Content Placeholder 2">
            <a:extLst>
              <a:ext uri="{FF2B5EF4-FFF2-40B4-BE49-F238E27FC236}">
                <a16:creationId xmlns:a16="http://schemas.microsoft.com/office/drawing/2014/main" id="{34231FA1-ABDE-4C22-BE0E-414D202F4F01}"/>
              </a:ext>
            </a:extLst>
          </p:cNvPr>
          <p:cNvSpPr>
            <a:spLocks noGrp="1"/>
          </p:cNvSpPr>
          <p:nvPr>
            <p:ph idx="1"/>
          </p:nvPr>
        </p:nvSpPr>
        <p:spPr>
          <a:xfrm>
            <a:off x="1097280" y="2270126"/>
            <a:ext cx="10058400" cy="3760891"/>
          </a:xfrm>
        </p:spPr>
        <p:txBody>
          <a:bodyPr>
            <a:normAutofit fontScale="92500" lnSpcReduction="20000"/>
          </a:bodyPr>
          <a:lstStyle/>
          <a:p>
            <a:pPr>
              <a:buFont typeface="Wingdings" panose="05000000000000000000" pitchFamily="2" charset="2"/>
              <a:buChar char="§"/>
            </a:pPr>
            <a:r>
              <a:rPr lang="en-IN" sz="4000" dirty="0"/>
              <a:t>Predicting the average credit card spends for a given set of customers of Common Bank Ltd</a:t>
            </a:r>
          </a:p>
          <a:p>
            <a:pPr lvl="1">
              <a:buFont typeface="Wingdings" panose="05000000000000000000" pitchFamily="2" charset="2"/>
              <a:buChar char="§"/>
            </a:pPr>
            <a:r>
              <a:rPr lang="en-IN" sz="1600" dirty="0"/>
              <a:t>Target: </a:t>
            </a:r>
            <a:r>
              <a:rPr lang="en-IN" sz="1600" dirty="0" err="1"/>
              <a:t>cc_cons</a:t>
            </a:r>
            <a:r>
              <a:rPr lang="en-IN" sz="1600" dirty="0"/>
              <a:t> : average credit card spend for next 3 months</a:t>
            </a:r>
          </a:p>
          <a:p>
            <a:pPr lvl="1">
              <a:buFont typeface="Wingdings" panose="05000000000000000000" pitchFamily="2" charset="2"/>
              <a:buChar char="§"/>
            </a:pPr>
            <a:r>
              <a:rPr lang="en-IN" sz="1600" dirty="0" err="1"/>
              <a:t>cc_cons_apr</a:t>
            </a:r>
            <a:r>
              <a:rPr lang="en-IN" sz="1600" dirty="0"/>
              <a:t>(</a:t>
            </a:r>
            <a:r>
              <a:rPr lang="en-IN" sz="1600" dirty="0" err="1"/>
              <a:t>may,jun</a:t>
            </a:r>
            <a:r>
              <a:rPr lang="en-IN" sz="1600" dirty="0"/>
              <a:t>): credit card spends in Apr, May and June</a:t>
            </a:r>
          </a:p>
          <a:p>
            <a:pPr lvl="1">
              <a:buFont typeface="Wingdings" panose="05000000000000000000" pitchFamily="2" charset="2"/>
              <a:buChar char="§"/>
            </a:pPr>
            <a:r>
              <a:rPr lang="en-IN" sz="1600" dirty="0" err="1"/>
              <a:t>dc_cons_apr</a:t>
            </a:r>
            <a:r>
              <a:rPr lang="en-IN" sz="1600" dirty="0"/>
              <a:t>(</a:t>
            </a:r>
            <a:r>
              <a:rPr lang="en-IN" sz="1600" dirty="0" err="1"/>
              <a:t>may,jun</a:t>
            </a:r>
            <a:r>
              <a:rPr lang="en-IN" sz="1600" dirty="0"/>
              <a:t>): debit card spends in Apr, May and June</a:t>
            </a:r>
          </a:p>
          <a:p>
            <a:pPr lvl="1">
              <a:buFont typeface="Wingdings" panose="05000000000000000000" pitchFamily="2" charset="2"/>
              <a:buChar char="§"/>
            </a:pPr>
            <a:r>
              <a:rPr lang="en-IN" sz="1600" dirty="0" err="1"/>
              <a:t>debit_amount_apr</a:t>
            </a:r>
            <a:r>
              <a:rPr lang="en-IN" sz="1600" dirty="0"/>
              <a:t>(</a:t>
            </a:r>
            <a:r>
              <a:rPr lang="en-IN" sz="1600" dirty="0" err="1"/>
              <a:t>may,jun</a:t>
            </a:r>
            <a:r>
              <a:rPr lang="en-IN" sz="1600" dirty="0"/>
              <a:t>): Total debit amount for Apr, May and June</a:t>
            </a:r>
          </a:p>
          <a:p>
            <a:pPr lvl="1">
              <a:buFont typeface="Wingdings" panose="05000000000000000000" pitchFamily="2" charset="2"/>
              <a:buChar char="§"/>
            </a:pPr>
            <a:r>
              <a:rPr lang="en-IN" sz="1600" dirty="0" err="1"/>
              <a:t>credit_amount_apr</a:t>
            </a:r>
            <a:r>
              <a:rPr lang="en-IN" sz="1600" dirty="0"/>
              <a:t>(</a:t>
            </a:r>
            <a:r>
              <a:rPr lang="en-IN" sz="1600" dirty="0" err="1"/>
              <a:t>may,jun</a:t>
            </a:r>
            <a:r>
              <a:rPr lang="en-IN" sz="1600" dirty="0"/>
              <a:t>):Total credit amount for Apr, May and June</a:t>
            </a:r>
          </a:p>
          <a:p>
            <a:pPr lvl="1">
              <a:buFont typeface="Wingdings" panose="05000000000000000000" pitchFamily="2" charset="2"/>
              <a:buChar char="§"/>
            </a:pPr>
            <a:r>
              <a:rPr lang="en-IN" sz="1600" dirty="0" err="1"/>
              <a:t>max_credit_amount_apr</a:t>
            </a:r>
            <a:r>
              <a:rPr lang="en-IN" sz="1600" dirty="0"/>
              <a:t>(</a:t>
            </a:r>
            <a:r>
              <a:rPr lang="en-IN" sz="1600" dirty="0" err="1"/>
              <a:t>may,jun</a:t>
            </a:r>
            <a:r>
              <a:rPr lang="en-IN" sz="1600" dirty="0"/>
              <a:t>): Maximum amount that can be credited in Apr, May and June</a:t>
            </a:r>
          </a:p>
          <a:p>
            <a:pPr lvl="1">
              <a:buFont typeface="Wingdings" panose="05000000000000000000" pitchFamily="2" charset="2"/>
              <a:buChar char="§"/>
            </a:pPr>
            <a:r>
              <a:rPr lang="en-IN" sz="1600" dirty="0"/>
              <a:t>gender: gender of the customer</a:t>
            </a:r>
          </a:p>
          <a:p>
            <a:pPr lvl="1">
              <a:buFont typeface="Wingdings" panose="05000000000000000000" pitchFamily="2" charset="2"/>
              <a:buChar char="§"/>
            </a:pPr>
            <a:r>
              <a:rPr lang="en-IN" sz="1600" dirty="0"/>
              <a:t>age: age of the customer</a:t>
            </a:r>
          </a:p>
          <a:p>
            <a:pPr lvl="1">
              <a:buFont typeface="Wingdings" panose="05000000000000000000" pitchFamily="2" charset="2"/>
              <a:buChar char="§"/>
            </a:pPr>
            <a:r>
              <a:rPr lang="en-IN" sz="1600" dirty="0" err="1"/>
              <a:t>region_code</a:t>
            </a:r>
            <a:r>
              <a:rPr lang="en-IN" sz="1600" dirty="0"/>
              <a:t>: code assigned to region of residence</a:t>
            </a:r>
          </a:p>
          <a:p>
            <a:pPr lvl="1">
              <a:buFont typeface="Wingdings" panose="05000000000000000000" pitchFamily="2" charset="2"/>
              <a:buChar char="§"/>
            </a:pPr>
            <a:endParaRPr lang="en-IN" sz="2400" dirty="0"/>
          </a:p>
        </p:txBody>
      </p:sp>
    </p:spTree>
    <p:extLst>
      <p:ext uri="{BB962C8B-B14F-4D97-AF65-F5344CB8AC3E}">
        <p14:creationId xmlns:p14="http://schemas.microsoft.com/office/powerpoint/2010/main" val="42373085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471E85-0A2C-4065-987B-B9922A75057A}"/>
              </a:ext>
            </a:extLst>
          </p:cNvPr>
          <p:cNvSpPr>
            <a:spLocks noGrp="1"/>
          </p:cNvSpPr>
          <p:nvPr>
            <p:ph type="title"/>
          </p:nvPr>
        </p:nvSpPr>
        <p:spPr/>
        <p:txBody>
          <a:bodyPr/>
          <a:lstStyle/>
          <a:p>
            <a:r>
              <a:rPr lang="en-US" dirty="0"/>
              <a:t>Bivariate Analysis: Continuous</a:t>
            </a:r>
            <a:endParaRPr lang="en-IN" dirty="0"/>
          </a:p>
        </p:txBody>
      </p:sp>
      <p:sp>
        <p:nvSpPr>
          <p:cNvPr id="5" name="Content Placeholder 4">
            <a:extLst>
              <a:ext uri="{FF2B5EF4-FFF2-40B4-BE49-F238E27FC236}">
                <a16:creationId xmlns:a16="http://schemas.microsoft.com/office/drawing/2014/main" id="{C5DD05AF-4B7F-4749-B084-EC5BF0FF9418}"/>
              </a:ext>
            </a:extLst>
          </p:cNvPr>
          <p:cNvSpPr>
            <a:spLocks noGrp="1"/>
          </p:cNvSpPr>
          <p:nvPr>
            <p:ph idx="1"/>
          </p:nvPr>
        </p:nvSpPr>
        <p:spPr>
          <a:xfrm>
            <a:off x="1249680" y="5299076"/>
            <a:ext cx="10058400" cy="748451"/>
          </a:xfrm>
        </p:spPr>
        <p:txBody>
          <a:bodyPr/>
          <a:lstStyle/>
          <a:p>
            <a:pPr algn="ctr"/>
            <a:r>
              <a:rPr lang="en-US" dirty="0"/>
              <a:t>Scatter plot for Debit Card Spend April (</a:t>
            </a:r>
            <a:r>
              <a:rPr lang="en-US" dirty="0" err="1"/>
              <a:t>dc_cons_apr</a:t>
            </a:r>
            <a:r>
              <a:rPr lang="en-US" dirty="0"/>
              <a:t>) vs Target (</a:t>
            </a:r>
            <a:r>
              <a:rPr lang="en-US" dirty="0" err="1"/>
              <a:t>cc_cons</a:t>
            </a:r>
            <a:r>
              <a:rPr lang="en-US" dirty="0"/>
              <a:t>)</a:t>
            </a:r>
            <a:endParaRPr lang="en-IN" dirty="0"/>
          </a:p>
        </p:txBody>
      </p:sp>
      <p:pic>
        <p:nvPicPr>
          <p:cNvPr id="13314" name="Picture 2">
            <a:extLst>
              <a:ext uri="{FF2B5EF4-FFF2-40B4-BE49-F238E27FC236}">
                <a16:creationId xmlns:a16="http://schemas.microsoft.com/office/drawing/2014/main" id="{5C8780FE-FC27-4CEC-8F87-76F3C0CBB9D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1970" y="1946276"/>
            <a:ext cx="10210800" cy="3352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221236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54253-18A4-44E2-9EF2-9E157A9FC3BA}"/>
              </a:ext>
            </a:extLst>
          </p:cNvPr>
          <p:cNvSpPr>
            <a:spLocks noGrp="1"/>
          </p:cNvSpPr>
          <p:nvPr>
            <p:ph type="ctrTitle"/>
          </p:nvPr>
        </p:nvSpPr>
        <p:spPr/>
        <p:txBody>
          <a:bodyPr>
            <a:normAutofit/>
          </a:bodyPr>
          <a:lstStyle/>
          <a:p>
            <a:r>
              <a:rPr lang="en-US" sz="6000" dirty="0"/>
              <a:t>Workflow Pipeline</a:t>
            </a:r>
            <a:endParaRPr lang="en-IN" sz="6000" dirty="0"/>
          </a:p>
        </p:txBody>
      </p:sp>
      <p:sp>
        <p:nvSpPr>
          <p:cNvPr id="3" name="Subtitle 2">
            <a:extLst>
              <a:ext uri="{FF2B5EF4-FFF2-40B4-BE49-F238E27FC236}">
                <a16:creationId xmlns:a16="http://schemas.microsoft.com/office/drawing/2014/main" id="{0156822C-4AE2-4108-A44B-EAB7E78C929B}"/>
              </a:ext>
            </a:extLst>
          </p:cNvPr>
          <p:cNvSpPr>
            <a:spLocks noGrp="1"/>
          </p:cNvSpPr>
          <p:nvPr>
            <p:ph type="subTitle" idx="1"/>
          </p:nvPr>
        </p:nvSpPr>
        <p:spPr/>
        <p:txBody>
          <a:bodyPr/>
          <a:lstStyle/>
          <a:p>
            <a:r>
              <a:rPr lang="en-US" dirty="0"/>
              <a:t>Data Cleaning and reaching to models</a:t>
            </a:r>
            <a:endParaRPr lang="en-IN" dirty="0"/>
          </a:p>
        </p:txBody>
      </p:sp>
    </p:spTree>
    <p:extLst>
      <p:ext uri="{BB962C8B-B14F-4D97-AF65-F5344CB8AC3E}">
        <p14:creationId xmlns:p14="http://schemas.microsoft.com/office/powerpoint/2010/main" val="37396650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A28D9-9BD4-4E80-AF42-5A984C5EEB67}"/>
              </a:ext>
            </a:extLst>
          </p:cNvPr>
          <p:cNvSpPr>
            <a:spLocks noGrp="1"/>
          </p:cNvSpPr>
          <p:nvPr>
            <p:ph type="title"/>
          </p:nvPr>
        </p:nvSpPr>
        <p:spPr/>
        <p:txBody>
          <a:bodyPr/>
          <a:lstStyle/>
          <a:p>
            <a:r>
              <a:rPr lang="en-US" dirty="0"/>
              <a:t>High Level View</a:t>
            </a:r>
            <a:endParaRPr lang="en-IN" dirty="0"/>
          </a:p>
        </p:txBody>
      </p:sp>
      <p:graphicFrame>
        <p:nvGraphicFramePr>
          <p:cNvPr id="4" name="Diagram 3">
            <a:extLst>
              <a:ext uri="{FF2B5EF4-FFF2-40B4-BE49-F238E27FC236}">
                <a16:creationId xmlns:a16="http://schemas.microsoft.com/office/drawing/2014/main" id="{7F03738F-4E05-4941-B785-8DA8C53BBBE5}"/>
              </a:ext>
            </a:extLst>
          </p:cNvPr>
          <p:cNvGraphicFramePr/>
          <p:nvPr>
            <p:extLst>
              <p:ext uri="{D42A27DB-BD31-4B8C-83A1-F6EECF244321}">
                <p14:modId xmlns:p14="http://schemas.microsoft.com/office/powerpoint/2010/main" val="43286991"/>
              </p:ext>
            </p:extLst>
          </p:nvPr>
        </p:nvGraphicFramePr>
        <p:xfrm>
          <a:off x="965199" y="2547830"/>
          <a:ext cx="10302875" cy="33212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740425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21DA4D-0B35-41BB-9BD4-8D5C2F506CAC}"/>
              </a:ext>
            </a:extLst>
          </p:cNvPr>
          <p:cNvSpPr>
            <a:spLocks noGrp="1"/>
          </p:cNvSpPr>
          <p:nvPr>
            <p:ph type="title"/>
          </p:nvPr>
        </p:nvSpPr>
        <p:spPr/>
        <p:txBody>
          <a:bodyPr/>
          <a:lstStyle/>
          <a:p>
            <a:r>
              <a:rPr lang="en-US" dirty="0"/>
              <a:t>Feature Engineering</a:t>
            </a:r>
            <a:endParaRPr lang="en-IN" dirty="0"/>
          </a:p>
        </p:txBody>
      </p:sp>
      <p:sp>
        <p:nvSpPr>
          <p:cNvPr id="3" name="Content Placeholder 2">
            <a:extLst>
              <a:ext uri="{FF2B5EF4-FFF2-40B4-BE49-F238E27FC236}">
                <a16:creationId xmlns:a16="http://schemas.microsoft.com/office/drawing/2014/main" id="{C361FD63-A07E-42D2-B824-74E5C0768BE5}"/>
              </a:ext>
            </a:extLst>
          </p:cNvPr>
          <p:cNvSpPr>
            <a:spLocks noGrp="1"/>
          </p:cNvSpPr>
          <p:nvPr>
            <p:ph idx="1"/>
          </p:nvPr>
        </p:nvSpPr>
        <p:spPr>
          <a:xfrm>
            <a:off x="1097280" y="2019301"/>
            <a:ext cx="10058400" cy="3849792"/>
          </a:xfrm>
        </p:spPr>
        <p:txBody>
          <a:bodyPr>
            <a:normAutofit lnSpcReduction="10000"/>
          </a:bodyPr>
          <a:lstStyle/>
          <a:p>
            <a:r>
              <a:rPr lang="en-US" dirty="0"/>
              <a:t>As the first part of data cleaning process, we treated data for below data discrepancies</a:t>
            </a:r>
          </a:p>
          <a:p>
            <a:pPr lvl="1">
              <a:buFont typeface="Wingdings" panose="05000000000000000000" pitchFamily="2" charset="2"/>
              <a:buChar char="§"/>
            </a:pPr>
            <a:r>
              <a:rPr lang="en-US" dirty="0"/>
              <a:t>The </a:t>
            </a:r>
            <a:r>
              <a:rPr lang="en-US" b="1" dirty="0" err="1"/>
              <a:t>card_lim</a:t>
            </a:r>
            <a:r>
              <a:rPr lang="en-US" dirty="0"/>
              <a:t>, that denotes maximum credit card limit allocated for a customer, was less than the credit card spend for at least 1 out of 3 months for </a:t>
            </a:r>
            <a:r>
              <a:rPr lang="en-US" b="1" dirty="0"/>
              <a:t>863</a:t>
            </a:r>
            <a:r>
              <a:rPr lang="en-US" dirty="0"/>
              <a:t> rows. </a:t>
            </a:r>
          </a:p>
          <a:p>
            <a:pPr lvl="1">
              <a:buFont typeface="Wingdings" panose="05000000000000000000" pitchFamily="2" charset="2"/>
              <a:buChar char="§"/>
            </a:pPr>
            <a:r>
              <a:rPr lang="en-US" dirty="0"/>
              <a:t>We handled them by replacing </a:t>
            </a:r>
            <a:r>
              <a:rPr lang="en-US" b="1" dirty="0" err="1"/>
              <a:t>card_lim</a:t>
            </a:r>
            <a:r>
              <a:rPr lang="en-US" b="1" dirty="0"/>
              <a:t> </a:t>
            </a:r>
            <a:r>
              <a:rPr lang="en-US" dirty="0"/>
              <a:t>with maximum of credit card amount spends in April, May and June</a:t>
            </a:r>
          </a:p>
          <a:p>
            <a:pPr lvl="1">
              <a:buFont typeface="Wingdings" panose="05000000000000000000" pitchFamily="2" charset="2"/>
              <a:buChar char="§"/>
            </a:pPr>
            <a:r>
              <a:rPr lang="en-US" dirty="0"/>
              <a:t>The total debit amount for a April was less than the total amount spent by credit card and debit card in April, for 3865 rows. We updated the total debit amount (</a:t>
            </a:r>
            <a:r>
              <a:rPr lang="en-US" b="1" dirty="0" err="1"/>
              <a:t>debit_amount_apr</a:t>
            </a:r>
            <a:r>
              <a:rPr lang="en-US" dirty="0"/>
              <a:t>) by the sum of credit and debit card spends (</a:t>
            </a:r>
            <a:r>
              <a:rPr lang="en-US" b="1" dirty="0" err="1"/>
              <a:t>cc_cons_apr</a:t>
            </a:r>
            <a:r>
              <a:rPr lang="en-US" b="1" dirty="0"/>
              <a:t> + </a:t>
            </a:r>
            <a:r>
              <a:rPr lang="en-US" b="1" dirty="0" err="1"/>
              <a:t>dc_cons_apr</a:t>
            </a:r>
            <a:r>
              <a:rPr lang="en-US" dirty="0"/>
              <a:t>). </a:t>
            </a:r>
          </a:p>
          <a:p>
            <a:pPr lvl="1">
              <a:buFont typeface="Wingdings" panose="05000000000000000000" pitchFamily="2" charset="2"/>
              <a:buChar char="§"/>
            </a:pPr>
            <a:r>
              <a:rPr lang="en-US" dirty="0"/>
              <a:t>We handled similarly (point 3) for May and June that had </a:t>
            </a:r>
            <a:r>
              <a:rPr lang="en-US" b="1" dirty="0"/>
              <a:t>3730</a:t>
            </a:r>
            <a:r>
              <a:rPr lang="en-US" dirty="0"/>
              <a:t> and </a:t>
            </a:r>
            <a:r>
              <a:rPr lang="en-US" b="1" dirty="0"/>
              <a:t>2503</a:t>
            </a:r>
            <a:r>
              <a:rPr lang="en-US" dirty="0"/>
              <a:t> rows respectively with such discrepancy</a:t>
            </a:r>
          </a:p>
          <a:p>
            <a:pPr lvl="1">
              <a:buFont typeface="Wingdings" panose="05000000000000000000" pitchFamily="2" charset="2"/>
              <a:buChar char="§"/>
            </a:pPr>
            <a:r>
              <a:rPr lang="en-US" dirty="0"/>
              <a:t>We also saw that </a:t>
            </a:r>
            <a:r>
              <a:rPr lang="en-US" b="1" dirty="0"/>
              <a:t>9244</a:t>
            </a:r>
            <a:r>
              <a:rPr lang="en-US" dirty="0"/>
              <a:t> rows had </a:t>
            </a:r>
            <a:r>
              <a:rPr lang="en-US" b="1" dirty="0" err="1"/>
              <a:t>credit_amount_apr</a:t>
            </a:r>
            <a:r>
              <a:rPr lang="en-US" b="1" dirty="0"/>
              <a:t> </a:t>
            </a:r>
            <a:r>
              <a:rPr lang="en-US" dirty="0"/>
              <a:t>greater than </a:t>
            </a:r>
            <a:r>
              <a:rPr lang="en-US" b="1" dirty="0" err="1"/>
              <a:t>max_credit_amount_apr</a:t>
            </a:r>
            <a:r>
              <a:rPr lang="en-US" b="1" dirty="0"/>
              <a:t>. </a:t>
            </a:r>
            <a:r>
              <a:rPr lang="en-US" dirty="0"/>
              <a:t>We updates such rows by replacing </a:t>
            </a:r>
            <a:r>
              <a:rPr lang="en-US" dirty="0" err="1"/>
              <a:t>credit_amount_apr</a:t>
            </a:r>
            <a:r>
              <a:rPr lang="en-US" dirty="0"/>
              <a:t> with </a:t>
            </a:r>
            <a:r>
              <a:rPr lang="en-US" dirty="0" err="1"/>
              <a:t>max_credit_amount_apr</a:t>
            </a:r>
            <a:endParaRPr lang="en-US" dirty="0"/>
          </a:p>
          <a:p>
            <a:pPr lvl="1">
              <a:buFont typeface="Wingdings" panose="05000000000000000000" pitchFamily="2" charset="2"/>
              <a:buChar char="§"/>
            </a:pPr>
            <a:r>
              <a:rPr lang="en-US" dirty="0"/>
              <a:t>May and June had similar data issues with </a:t>
            </a:r>
            <a:r>
              <a:rPr lang="en-US" b="1" dirty="0"/>
              <a:t>9274</a:t>
            </a:r>
            <a:r>
              <a:rPr lang="en-US" dirty="0"/>
              <a:t> and </a:t>
            </a:r>
            <a:r>
              <a:rPr lang="en-US" b="1" dirty="0"/>
              <a:t>9344</a:t>
            </a:r>
            <a:r>
              <a:rPr lang="en-US" dirty="0"/>
              <a:t> rows respectively</a:t>
            </a:r>
          </a:p>
        </p:txBody>
      </p:sp>
    </p:spTree>
    <p:extLst>
      <p:ext uri="{BB962C8B-B14F-4D97-AF65-F5344CB8AC3E}">
        <p14:creationId xmlns:p14="http://schemas.microsoft.com/office/powerpoint/2010/main" val="40628289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21DA4D-0B35-41BB-9BD4-8D5C2F506CAC}"/>
              </a:ext>
            </a:extLst>
          </p:cNvPr>
          <p:cNvSpPr>
            <a:spLocks noGrp="1"/>
          </p:cNvSpPr>
          <p:nvPr>
            <p:ph type="title"/>
          </p:nvPr>
        </p:nvSpPr>
        <p:spPr/>
        <p:txBody>
          <a:bodyPr/>
          <a:lstStyle/>
          <a:p>
            <a:r>
              <a:rPr lang="en-US" dirty="0"/>
              <a:t>Feature Engineering</a:t>
            </a:r>
            <a:endParaRPr lang="en-IN" dirty="0"/>
          </a:p>
        </p:txBody>
      </p:sp>
      <p:sp>
        <p:nvSpPr>
          <p:cNvPr id="3" name="Content Placeholder 2">
            <a:extLst>
              <a:ext uri="{FF2B5EF4-FFF2-40B4-BE49-F238E27FC236}">
                <a16:creationId xmlns:a16="http://schemas.microsoft.com/office/drawing/2014/main" id="{C361FD63-A07E-42D2-B824-74E5C0768BE5}"/>
              </a:ext>
            </a:extLst>
          </p:cNvPr>
          <p:cNvSpPr>
            <a:spLocks noGrp="1"/>
          </p:cNvSpPr>
          <p:nvPr>
            <p:ph idx="1"/>
          </p:nvPr>
        </p:nvSpPr>
        <p:spPr>
          <a:xfrm>
            <a:off x="1097280" y="2019301"/>
            <a:ext cx="10058400" cy="3849792"/>
          </a:xfrm>
        </p:spPr>
        <p:txBody>
          <a:bodyPr>
            <a:normAutofit/>
          </a:bodyPr>
          <a:lstStyle/>
          <a:p>
            <a:pPr lvl="1">
              <a:buFont typeface="Wingdings" panose="05000000000000000000" pitchFamily="2" charset="2"/>
              <a:buChar char="§"/>
            </a:pPr>
            <a:r>
              <a:rPr lang="en-US" dirty="0"/>
              <a:t>We see that certain rows have 0 values, which can be studied basis other features and replaced with the appropriate value</a:t>
            </a:r>
          </a:p>
          <a:p>
            <a:pPr lvl="1">
              <a:buFont typeface="Wingdings" panose="05000000000000000000" pitchFamily="2" charset="2"/>
              <a:buChar char="§"/>
            </a:pPr>
            <a:r>
              <a:rPr lang="en-US" dirty="0"/>
              <a:t>For example when </a:t>
            </a:r>
            <a:r>
              <a:rPr lang="en-US" b="1" dirty="0" err="1"/>
              <a:t>debit_count_jun</a:t>
            </a:r>
            <a:r>
              <a:rPr lang="en-US" b="1" dirty="0"/>
              <a:t> </a:t>
            </a:r>
            <a:r>
              <a:rPr lang="en-US" dirty="0"/>
              <a:t>is given as 0, but </a:t>
            </a:r>
            <a:r>
              <a:rPr lang="en-US" b="1" dirty="0" err="1"/>
              <a:t>cc_count_jun</a:t>
            </a:r>
            <a:r>
              <a:rPr lang="en-US" b="1" dirty="0"/>
              <a:t> </a:t>
            </a:r>
            <a:r>
              <a:rPr lang="en-US" dirty="0"/>
              <a:t>and </a:t>
            </a:r>
            <a:r>
              <a:rPr lang="en-US" b="1" dirty="0" err="1"/>
              <a:t>dc_count</a:t>
            </a:r>
            <a:r>
              <a:rPr lang="en-US" b="1" dirty="0"/>
              <a:t> </a:t>
            </a:r>
            <a:r>
              <a:rPr lang="en-US" b="1" dirty="0" err="1"/>
              <a:t>jun</a:t>
            </a:r>
            <a:r>
              <a:rPr lang="en-US" b="1" dirty="0"/>
              <a:t> </a:t>
            </a:r>
            <a:r>
              <a:rPr lang="en-US" dirty="0"/>
              <a:t>are given, we replace </a:t>
            </a:r>
            <a:r>
              <a:rPr lang="en-US" dirty="0" err="1"/>
              <a:t>debit_count_jun</a:t>
            </a:r>
            <a:r>
              <a:rPr lang="en-US" dirty="0"/>
              <a:t> with the </a:t>
            </a:r>
            <a:r>
              <a:rPr lang="en-US" b="1" dirty="0"/>
              <a:t>sum of total credit-card and debit-card transactions</a:t>
            </a:r>
            <a:r>
              <a:rPr lang="en-US" dirty="0"/>
              <a:t> for that month. </a:t>
            </a:r>
          </a:p>
          <a:p>
            <a:pPr lvl="1">
              <a:buFont typeface="Wingdings" panose="05000000000000000000" pitchFamily="2" charset="2"/>
              <a:buChar char="§"/>
            </a:pPr>
            <a:r>
              <a:rPr lang="en-US" dirty="0"/>
              <a:t>As there were no identifiable patterns between the feature and target, we averaged (</a:t>
            </a:r>
            <a:r>
              <a:rPr lang="en-US" b="1" dirty="0" err="1"/>
              <a:t>cc_cons_apr</a:t>
            </a:r>
            <a:r>
              <a:rPr lang="en-US" b="1" dirty="0"/>
              <a:t> </a:t>
            </a:r>
            <a:r>
              <a:rPr lang="en-US" b="1" dirty="0" err="1"/>
              <a:t>cc_cons_may</a:t>
            </a:r>
            <a:r>
              <a:rPr lang="en-US" b="1" dirty="0"/>
              <a:t> and </a:t>
            </a:r>
            <a:r>
              <a:rPr lang="en-US" b="1" dirty="0" err="1"/>
              <a:t>cc_cons_jun</a:t>
            </a:r>
            <a:r>
              <a:rPr lang="en-US" b="1" dirty="0"/>
              <a:t>)</a:t>
            </a:r>
            <a:r>
              <a:rPr lang="en-US" dirty="0"/>
              <a:t> and created a new features as </a:t>
            </a:r>
            <a:r>
              <a:rPr lang="en-US" b="1" dirty="0" err="1"/>
              <a:t>cc_cons_avg</a:t>
            </a:r>
            <a:endParaRPr lang="en-US" b="1" dirty="0"/>
          </a:p>
          <a:p>
            <a:pPr lvl="1">
              <a:buFont typeface="Wingdings" panose="05000000000000000000" pitchFamily="2" charset="2"/>
              <a:buChar char="§"/>
            </a:pPr>
            <a:r>
              <a:rPr lang="en-US" dirty="0"/>
              <a:t>We performed similar engineering for </a:t>
            </a:r>
            <a:r>
              <a:rPr lang="en-US" b="1" dirty="0" err="1"/>
              <a:t>dc_cons_apr</a:t>
            </a:r>
            <a:r>
              <a:rPr lang="en-US" b="1" dirty="0"/>
              <a:t>, </a:t>
            </a:r>
            <a:r>
              <a:rPr lang="en-US" b="1" dirty="0" err="1"/>
              <a:t>dc_cons_may</a:t>
            </a:r>
            <a:r>
              <a:rPr lang="en-US" dirty="0"/>
              <a:t> and </a:t>
            </a:r>
            <a:r>
              <a:rPr lang="en-US" b="1" dirty="0" err="1"/>
              <a:t>dc_cons_jun</a:t>
            </a:r>
            <a:endParaRPr lang="en-US" b="1" dirty="0"/>
          </a:p>
          <a:p>
            <a:pPr marL="201168" lvl="1" indent="0">
              <a:buNone/>
            </a:pPr>
            <a:endParaRPr lang="en-US" dirty="0"/>
          </a:p>
        </p:txBody>
      </p:sp>
    </p:spTree>
    <p:extLst>
      <p:ext uri="{BB962C8B-B14F-4D97-AF65-F5344CB8AC3E}">
        <p14:creationId xmlns:p14="http://schemas.microsoft.com/office/powerpoint/2010/main" val="42113518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C2E8FF-BB72-483D-9614-D9AEF92E66A0}"/>
              </a:ext>
            </a:extLst>
          </p:cNvPr>
          <p:cNvSpPr>
            <a:spLocks noGrp="1"/>
          </p:cNvSpPr>
          <p:nvPr>
            <p:ph type="title"/>
          </p:nvPr>
        </p:nvSpPr>
        <p:spPr/>
        <p:txBody>
          <a:bodyPr/>
          <a:lstStyle/>
          <a:p>
            <a:r>
              <a:rPr lang="en-US" dirty="0"/>
              <a:t>Feature Engineering</a:t>
            </a:r>
            <a:endParaRPr lang="en-IN" dirty="0"/>
          </a:p>
        </p:txBody>
      </p:sp>
      <p:pic>
        <p:nvPicPr>
          <p:cNvPr id="3074" name="Picture 2">
            <a:extLst>
              <a:ext uri="{FF2B5EF4-FFF2-40B4-BE49-F238E27FC236}">
                <a16:creationId xmlns:a16="http://schemas.microsoft.com/office/drawing/2014/main" id="{A64B7985-6455-4C99-A26F-3666594E336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6750" y="2428875"/>
            <a:ext cx="10210800" cy="3648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856065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C2E8FF-BB72-483D-9614-D9AEF92E66A0}"/>
              </a:ext>
            </a:extLst>
          </p:cNvPr>
          <p:cNvSpPr>
            <a:spLocks noGrp="1"/>
          </p:cNvSpPr>
          <p:nvPr>
            <p:ph type="title"/>
          </p:nvPr>
        </p:nvSpPr>
        <p:spPr/>
        <p:txBody>
          <a:bodyPr/>
          <a:lstStyle/>
          <a:p>
            <a:r>
              <a:rPr lang="en-US" dirty="0"/>
              <a:t>Feature Engineering</a:t>
            </a:r>
            <a:endParaRPr lang="en-IN" dirty="0"/>
          </a:p>
        </p:txBody>
      </p:sp>
      <p:pic>
        <p:nvPicPr>
          <p:cNvPr id="4098" name="Picture 2">
            <a:extLst>
              <a:ext uri="{FF2B5EF4-FFF2-40B4-BE49-F238E27FC236}">
                <a16:creationId xmlns:a16="http://schemas.microsoft.com/office/drawing/2014/main" id="{CCD59C4D-1D2A-4EEA-A6C8-7634856CD72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0575" y="2409825"/>
            <a:ext cx="10210800" cy="3352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59023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0FCF4B-9381-4233-A449-0D662235837F}"/>
              </a:ext>
            </a:extLst>
          </p:cNvPr>
          <p:cNvSpPr>
            <a:spLocks noGrp="1"/>
          </p:cNvSpPr>
          <p:nvPr>
            <p:ph type="title"/>
          </p:nvPr>
        </p:nvSpPr>
        <p:spPr/>
        <p:txBody>
          <a:bodyPr/>
          <a:lstStyle/>
          <a:p>
            <a:r>
              <a:rPr lang="en-US" dirty="0"/>
              <a:t>Identifying Outliers</a:t>
            </a:r>
            <a:endParaRPr lang="en-IN" dirty="0"/>
          </a:p>
        </p:txBody>
      </p:sp>
      <p:sp>
        <p:nvSpPr>
          <p:cNvPr id="3" name="Content Placeholder 2">
            <a:extLst>
              <a:ext uri="{FF2B5EF4-FFF2-40B4-BE49-F238E27FC236}">
                <a16:creationId xmlns:a16="http://schemas.microsoft.com/office/drawing/2014/main" id="{BCB520E2-5813-4B76-BE63-EB2BFE7E8F6A}"/>
              </a:ext>
            </a:extLst>
          </p:cNvPr>
          <p:cNvSpPr>
            <a:spLocks noGrp="1"/>
          </p:cNvSpPr>
          <p:nvPr>
            <p:ph idx="1"/>
          </p:nvPr>
        </p:nvSpPr>
        <p:spPr/>
        <p:txBody>
          <a:bodyPr/>
          <a:lstStyle/>
          <a:p>
            <a:r>
              <a:rPr lang="en-US" dirty="0"/>
              <a:t>We identified the outliers based on the quantiles and IQR. </a:t>
            </a:r>
            <a:endParaRPr lang="en-IN" dirty="0"/>
          </a:p>
        </p:txBody>
      </p:sp>
      <p:pic>
        <p:nvPicPr>
          <p:cNvPr id="4" name="Picture 3">
            <a:extLst>
              <a:ext uri="{FF2B5EF4-FFF2-40B4-BE49-F238E27FC236}">
                <a16:creationId xmlns:a16="http://schemas.microsoft.com/office/drawing/2014/main" id="{1B8D83AA-5BE0-4340-94CE-939219FB5618}"/>
              </a:ext>
            </a:extLst>
          </p:cNvPr>
          <p:cNvPicPr>
            <a:picLocks noChangeAspect="1"/>
          </p:cNvPicPr>
          <p:nvPr/>
        </p:nvPicPr>
        <p:blipFill>
          <a:blip r:embed="rId2"/>
          <a:stretch>
            <a:fillRect/>
          </a:stretch>
        </p:blipFill>
        <p:spPr>
          <a:xfrm>
            <a:off x="1214828" y="2479042"/>
            <a:ext cx="3471472" cy="3760891"/>
          </a:xfrm>
          <a:prstGeom prst="rect">
            <a:avLst/>
          </a:prstGeom>
        </p:spPr>
      </p:pic>
      <p:pic>
        <p:nvPicPr>
          <p:cNvPr id="5" name="Picture 4">
            <a:extLst>
              <a:ext uri="{FF2B5EF4-FFF2-40B4-BE49-F238E27FC236}">
                <a16:creationId xmlns:a16="http://schemas.microsoft.com/office/drawing/2014/main" id="{351E4ACD-1C80-4A30-905A-5B543B7F43B2}"/>
              </a:ext>
            </a:extLst>
          </p:cNvPr>
          <p:cNvPicPr>
            <a:picLocks noChangeAspect="1"/>
          </p:cNvPicPr>
          <p:nvPr/>
        </p:nvPicPr>
        <p:blipFill>
          <a:blip r:embed="rId3"/>
          <a:stretch>
            <a:fillRect/>
          </a:stretch>
        </p:blipFill>
        <p:spPr>
          <a:xfrm>
            <a:off x="4868762" y="2479042"/>
            <a:ext cx="3193401" cy="3760891"/>
          </a:xfrm>
          <a:prstGeom prst="rect">
            <a:avLst/>
          </a:prstGeom>
        </p:spPr>
      </p:pic>
      <p:pic>
        <p:nvPicPr>
          <p:cNvPr id="6" name="Picture 5">
            <a:extLst>
              <a:ext uri="{FF2B5EF4-FFF2-40B4-BE49-F238E27FC236}">
                <a16:creationId xmlns:a16="http://schemas.microsoft.com/office/drawing/2014/main" id="{9D027399-1B8B-4333-A002-E366F51A07BB}"/>
              </a:ext>
            </a:extLst>
          </p:cNvPr>
          <p:cNvPicPr>
            <a:picLocks noChangeAspect="1"/>
          </p:cNvPicPr>
          <p:nvPr/>
        </p:nvPicPr>
        <p:blipFill>
          <a:blip r:embed="rId4"/>
          <a:stretch>
            <a:fillRect/>
          </a:stretch>
        </p:blipFill>
        <p:spPr>
          <a:xfrm>
            <a:off x="8244625" y="2479042"/>
            <a:ext cx="3191627" cy="3760890"/>
          </a:xfrm>
          <a:prstGeom prst="rect">
            <a:avLst/>
          </a:prstGeom>
        </p:spPr>
      </p:pic>
    </p:spTree>
    <p:extLst>
      <p:ext uri="{BB962C8B-B14F-4D97-AF65-F5344CB8AC3E}">
        <p14:creationId xmlns:p14="http://schemas.microsoft.com/office/powerpoint/2010/main" val="24067386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C84A0C-F597-4A82-A22F-34B53427071C}"/>
              </a:ext>
            </a:extLst>
          </p:cNvPr>
          <p:cNvSpPr>
            <a:spLocks noGrp="1"/>
          </p:cNvSpPr>
          <p:nvPr>
            <p:ph type="title"/>
          </p:nvPr>
        </p:nvSpPr>
        <p:spPr/>
        <p:txBody>
          <a:bodyPr/>
          <a:lstStyle/>
          <a:p>
            <a:r>
              <a:rPr lang="en-US" dirty="0"/>
              <a:t>Identifying Outliers</a:t>
            </a:r>
            <a:endParaRPr lang="en-IN" dirty="0"/>
          </a:p>
        </p:txBody>
      </p:sp>
      <p:sp>
        <p:nvSpPr>
          <p:cNvPr id="3" name="Content Placeholder 2">
            <a:extLst>
              <a:ext uri="{FF2B5EF4-FFF2-40B4-BE49-F238E27FC236}">
                <a16:creationId xmlns:a16="http://schemas.microsoft.com/office/drawing/2014/main" id="{D19EA373-BF2B-400F-9748-2DF7C8A79D37}"/>
              </a:ext>
            </a:extLst>
          </p:cNvPr>
          <p:cNvSpPr>
            <a:spLocks noGrp="1"/>
          </p:cNvSpPr>
          <p:nvPr>
            <p:ph idx="1"/>
          </p:nvPr>
        </p:nvSpPr>
        <p:spPr/>
        <p:txBody>
          <a:bodyPr/>
          <a:lstStyle/>
          <a:p>
            <a:r>
              <a:rPr lang="en-US" dirty="0"/>
              <a:t>Since there are a huge number of outliers, removing them would cause a loss of information.</a:t>
            </a:r>
          </a:p>
          <a:p>
            <a:r>
              <a:rPr lang="en-US" dirty="0"/>
              <a:t>We will further see what data points are worth treating and what should remain as is.</a:t>
            </a:r>
          </a:p>
        </p:txBody>
      </p:sp>
      <p:pic>
        <p:nvPicPr>
          <p:cNvPr id="14338" name="Picture 2">
            <a:extLst>
              <a:ext uri="{FF2B5EF4-FFF2-40B4-BE49-F238E27FC236}">
                <a16:creationId xmlns:a16="http://schemas.microsoft.com/office/drawing/2014/main" id="{E7582FCE-3605-41BE-AB98-CCA2BB5736C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22" r="50563"/>
          <a:stretch/>
        </p:blipFill>
        <p:spPr bwMode="auto">
          <a:xfrm>
            <a:off x="1571625" y="2974768"/>
            <a:ext cx="7859935" cy="296416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FDB13642-A7D0-433E-B5FB-B094F311726B}"/>
              </a:ext>
            </a:extLst>
          </p:cNvPr>
          <p:cNvSpPr txBox="1"/>
          <p:nvPr/>
        </p:nvSpPr>
        <p:spPr>
          <a:xfrm>
            <a:off x="2760440" y="5870601"/>
            <a:ext cx="5561459" cy="369332"/>
          </a:xfrm>
          <a:prstGeom prst="rect">
            <a:avLst/>
          </a:prstGeom>
          <a:noFill/>
        </p:spPr>
        <p:txBody>
          <a:bodyPr wrap="none" rtlCol="0">
            <a:spAutoFit/>
          </a:bodyPr>
          <a:lstStyle/>
          <a:p>
            <a:r>
              <a:rPr lang="en-US" dirty="0"/>
              <a:t>Age has values such as 125, 225 which seem incorrect</a:t>
            </a:r>
            <a:endParaRPr lang="en-IN" dirty="0"/>
          </a:p>
        </p:txBody>
      </p:sp>
    </p:spTree>
    <p:extLst>
      <p:ext uri="{BB962C8B-B14F-4D97-AF65-F5344CB8AC3E}">
        <p14:creationId xmlns:p14="http://schemas.microsoft.com/office/powerpoint/2010/main" val="299196448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C84A0C-F597-4A82-A22F-34B53427071C}"/>
              </a:ext>
            </a:extLst>
          </p:cNvPr>
          <p:cNvSpPr>
            <a:spLocks noGrp="1"/>
          </p:cNvSpPr>
          <p:nvPr>
            <p:ph type="title"/>
          </p:nvPr>
        </p:nvSpPr>
        <p:spPr/>
        <p:txBody>
          <a:bodyPr/>
          <a:lstStyle/>
          <a:p>
            <a:r>
              <a:rPr lang="en-US" dirty="0"/>
              <a:t>Identifying Outliers</a:t>
            </a:r>
            <a:endParaRPr lang="en-IN" dirty="0"/>
          </a:p>
        </p:txBody>
      </p:sp>
      <p:sp>
        <p:nvSpPr>
          <p:cNvPr id="3" name="Content Placeholder 2">
            <a:extLst>
              <a:ext uri="{FF2B5EF4-FFF2-40B4-BE49-F238E27FC236}">
                <a16:creationId xmlns:a16="http://schemas.microsoft.com/office/drawing/2014/main" id="{D19EA373-BF2B-400F-9748-2DF7C8A79D37}"/>
              </a:ext>
            </a:extLst>
          </p:cNvPr>
          <p:cNvSpPr>
            <a:spLocks noGrp="1"/>
          </p:cNvSpPr>
          <p:nvPr>
            <p:ph idx="1"/>
          </p:nvPr>
        </p:nvSpPr>
        <p:spPr/>
        <p:txBody>
          <a:bodyPr/>
          <a:lstStyle/>
          <a:p>
            <a:r>
              <a:rPr lang="en-US" dirty="0"/>
              <a:t>Box Plot for </a:t>
            </a:r>
            <a:r>
              <a:rPr lang="en-US" dirty="0" err="1"/>
              <a:t>cc_cons_apr</a:t>
            </a:r>
            <a:r>
              <a:rPr lang="en-US" dirty="0"/>
              <a:t> and </a:t>
            </a:r>
            <a:r>
              <a:rPr lang="en-US" dirty="0" err="1"/>
              <a:t>dc_cons_apr</a:t>
            </a:r>
            <a:endParaRPr lang="en-US" dirty="0"/>
          </a:p>
        </p:txBody>
      </p:sp>
      <p:pic>
        <p:nvPicPr>
          <p:cNvPr id="15362" name="Picture 2">
            <a:extLst>
              <a:ext uri="{FF2B5EF4-FFF2-40B4-BE49-F238E27FC236}">
                <a16:creationId xmlns:a16="http://schemas.microsoft.com/office/drawing/2014/main" id="{B35B420B-72C5-412B-87FF-9B6DDAE8BDC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1137" y="2479042"/>
            <a:ext cx="9254679" cy="3760891"/>
          </a:xfrm>
          <a:prstGeom prst="rect">
            <a:avLst/>
          </a:prstGeom>
          <a:noFill/>
          <a:extLst>
            <a:ext uri="{909E8E84-426E-40DD-AFC4-6F175D3DCCD1}">
              <a14:hiddenFill xmlns:a14="http://schemas.microsoft.com/office/drawing/2010/main">
                <a:solidFill>
                  <a:srgbClr val="FFFFFF"/>
                </a:solidFill>
              </a14:hiddenFill>
            </a:ext>
          </a:extLst>
        </p:spPr>
      </p:pic>
      <p:sp>
        <p:nvSpPr>
          <p:cNvPr id="5" name="Oval 4">
            <a:extLst>
              <a:ext uri="{FF2B5EF4-FFF2-40B4-BE49-F238E27FC236}">
                <a16:creationId xmlns:a16="http://schemas.microsoft.com/office/drawing/2014/main" id="{56679E3B-2D97-48B9-8C19-6A618E38FDA5}"/>
              </a:ext>
            </a:extLst>
          </p:cNvPr>
          <p:cNvSpPr/>
          <p:nvPr/>
        </p:nvSpPr>
        <p:spPr>
          <a:xfrm>
            <a:off x="5591175" y="3912446"/>
            <a:ext cx="390525" cy="70485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8838603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CFB2F8-2825-4E38-B180-2A5D66555C0F}"/>
              </a:ext>
            </a:extLst>
          </p:cNvPr>
          <p:cNvSpPr>
            <a:spLocks noGrp="1"/>
          </p:cNvSpPr>
          <p:nvPr>
            <p:ph type="title"/>
          </p:nvPr>
        </p:nvSpPr>
        <p:spPr/>
        <p:txBody>
          <a:bodyPr/>
          <a:lstStyle/>
          <a:p>
            <a:r>
              <a:rPr lang="en-IN" dirty="0"/>
              <a:t>Potential Business Problems	</a:t>
            </a:r>
          </a:p>
        </p:txBody>
      </p:sp>
      <p:sp>
        <p:nvSpPr>
          <p:cNvPr id="3" name="Content Placeholder 2">
            <a:extLst>
              <a:ext uri="{FF2B5EF4-FFF2-40B4-BE49-F238E27FC236}">
                <a16:creationId xmlns:a16="http://schemas.microsoft.com/office/drawing/2014/main" id="{549BD3BE-9049-484E-8974-CBCD7E68CD2F}"/>
              </a:ext>
            </a:extLst>
          </p:cNvPr>
          <p:cNvSpPr>
            <a:spLocks noGrp="1"/>
          </p:cNvSpPr>
          <p:nvPr>
            <p:ph idx="1"/>
          </p:nvPr>
        </p:nvSpPr>
        <p:spPr/>
        <p:txBody>
          <a:bodyPr/>
          <a:lstStyle/>
          <a:p>
            <a:pPr>
              <a:buFont typeface="Wingdings" panose="05000000000000000000" pitchFamily="2" charset="2"/>
              <a:buChar char="§"/>
            </a:pPr>
            <a:r>
              <a:rPr lang="en-IN" dirty="0"/>
              <a:t>Identify the potential repeat customers with predicted high spends on credit cards</a:t>
            </a:r>
          </a:p>
          <a:p>
            <a:pPr>
              <a:buFont typeface="Wingdings" panose="05000000000000000000" pitchFamily="2" charset="2"/>
              <a:buChar char="§"/>
            </a:pPr>
            <a:r>
              <a:rPr lang="en-IN" dirty="0"/>
              <a:t>Identifying opportunities to upsell other products like loans, deposits, etc to good repaying, less risky, credit worthy customers</a:t>
            </a:r>
          </a:p>
          <a:p>
            <a:pPr>
              <a:buFont typeface="Wingdings" panose="05000000000000000000" pitchFamily="2" charset="2"/>
              <a:buChar char="§"/>
            </a:pPr>
            <a:r>
              <a:rPr lang="en-IN" dirty="0"/>
              <a:t>Identifying opportunities for potential business partnerships with brands offering discounts</a:t>
            </a:r>
          </a:p>
          <a:p>
            <a:pPr>
              <a:buFont typeface="Wingdings" panose="05000000000000000000" pitchFamily="2" charset="2"/>
              <a:buChar char="§"/>
            </a:pPr>
            <a:r>
              <a:rPr lang="en-IN" dirty="0"/>
              <a:t>Creating a strong base of loyal, satisfied and engaged customers.</a:t>
            </a:r>
          </a:p>
        </p:txBody>
      </p:sp>
    </p:spTree>
    <p:extLst>
      <p:ext uri="{BB962C8B-B14F-4D97-AF65-F5344CB8AC3E}">
        <p14:creationId xmlns:p14="http://schemas.microsoft.com/office/powerpoint/2010/main" val="286427770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C84A0C-F597-4A82-A22F-34B53427071C}"/>
              </a:ext>
            </a:extLst>
          </p:cNvPr>
          <p:cNvSpPr>
            <a:spLocks noGrp="1"/>
          </p:cNvSpPr>
          <p:nvPr>
            <p:ph type="title"/>
          </p:nvPr>
        </p:nvSpPr>
        <p:spPr/>
        <p:txBody>
          <a:bodyPr/>
          <a:lstStyle/>
          <a:p>
            <a:r>
              <a:rPr lang="en-US" dirty="0"/>
              <a:t>Identifying Outliers</a:t>
            </a:r>
            <a:endParaRPr lang="en-IN" dirty="0"/>
          </a:p>
        </p:txBody>
      </p:sp>
      <p:sp>
        <p:nvSpPr>
          <p:cNvPr id="3" name="Content Placeholder 2">
            <a:extLst>
              <a:ext uri="{FF2B5EF4-FFF2-40B4-BE49-F238E27FC236}">
                <a16:creationId xmlns:a16="http://schemas.microsoft.com/office/drawing/2014/main" id="{D19EA373-BF2B-400F-9748-2DF7C8A79D37}"/>
              </a:ext>
            </a:extLst>
          </p:cNvPr>
          <p:cNvSpPr>
            <a:spLocks noGrp="1"/>
          </p:cNvSpPr>
          <p:nvPr>
            <p:ph idx="1"/>
          </p:nvPr>
        </p:nvSpPr>
        <p:spPr>
          <a:xfrm>
            <a:off x="1066800" y="2033510"/>
            <a:ext cx="10058400" cy="3760891"/>
          </a:xfrm>
        </p:spPr>
        <p:txBody>
          <a:bodyPr/>
          <a:lstStyle/>
          <a:p>
            <a:r>
              <a:rPr lang="en-US" dirty="0"/>
              <a:t>Box Plot for </a:t>
            </a:r>
            <a:r>
              <a:rPr lang="en-US" dirty="0" err="1"/>
              <a:t>cc_cons_apr</a:t>
            </a:r>
            <a:r>
              <a:rPr lang="en-US" dirty="0"/>
              <a:t> and </a:t>
            </a:r>
            <a:r>
              <a:rPr lang="en-US" dirty="0" err="1"/>
              <a:t>dc_cons_apr</a:t>
            </a:r>
            <a:endParaRPr lang="en-US" dirty="0"/>
          </a:p>
        </p:txBody>
      </p:sp>
      <p:sp>
        <p:nvSpPr>
          <p:cNvPr id="4" name="TextBox 3">
            <a:extLst>
              <a:ext uri="{FF2B5EF4-FFF2-40B4-BE49-F238E27FC236}">
                <a16:creationId xmlns:a16="http://schemas.microsoft.com/office/drawing/2014/main" id="{FDB13642-A7D0-433E-B5FB-B094F311726B}"/>
              </a:ext>
            </a:extLst>
          </p:cNvPr>
          <p:cNvSpPr txBox="1"/>
          <p:nvPr/>
        </p:nvSpPr>
        <p:spPr>
          <a:xfrm>
            <a:off x="4096895" y="5905885"/>
            <a:ext cx="3499099" cy="369332"/>
          </a:xfrm>
          <a:prstGeom prst="rect">
            <a:avLst/>
          </a:prstGeom>
          <a:noFill/>
        </p:spPr>
        <p:txBody>
          <a:bodyPr wrap="none" rtlCol="0">
            <a:spAutoFit/>
          </a:bodyPr>
          <a:lstStyle/>
          <a:p>
            <a:r>
              <a:rPr lang="en-US" dirty="0"/>
              <a:t>Points far off are potential outliers</a:t>
            </a:r>
            <a:endParaRPr lang="en-IN" dirty="0"/>
          </a:p>
        </p:txBody>
      </p:sp>
      <p:pic>
        <p:nvPicPr>
          <p:cNvPr id="16386" name="Picture 2">
            <a:extLst>
              <a:ext uri="{FF2B5EF4-FFF2-40B4-BE49-F238E27FC236}">
                <a16:creationId xmlns:a16="http://schemas.microsoft.com/office/drawing/2014/main" id="{9D392EEC-23EB-4648-9DF7-30FF18EB1BA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7280" y="2495109"/>
            <a:ext cx="9498330" cy="3735299"/>
          </a:xfrm>
          <a:prstGeom prst="rect">
            <a:avLst/>
          </a:prstGeom>
          <a:noFill/>
          <a:extLst>
            <a:ext uri="{909E8E84-426E-40DD-AFC4-6F175D3DCCD1}">
              <a14:hiddenFill xmlns:a14="http://schemas.microsoft.com/office/drawing/2010/main">
                <a:solidFill>
                  <a:srgbClr val="FFFFFF"/>
                </a:solidFill>
              </a14:hiddenFill>
            </a:ext>
          </a:extLst>
        </p:spPr>
      </p:pic>
      <p:sp>
        <p:nvSpPr>
          <p:cNvPr id="6" name="Oval 5">
            <a:extLst>
              <a:ext uri="{FF2B5EF4-FFF2-40B4-BE49-F238E27FC236}">
                <a16:creationId xmlns:a16="http://schemas.microsoft.com/office/drawing/2014/main" id="{8E7D050C-50D2-461F-9324-C6D25C863510}"/>
              </a:ext>
            </a:extLst>
          </p:cNvPr>
          <p:cNvSpPr/>
          <p:nvPr/>
        </p:nvSpPr>
        <p:spPr>
          <a:xfrm>
            <a:off x="5410200" y="3743325"/>
            <a:ext cx="381000" cy="8382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Oval 6">
            <a:extLst>
              <a:ext uri="{FF2B5EF4-FFF2-40B4-BE49-F238E27FC236}">
                <a16:creationId xmlns:a16="http://schemas.microsoft.com/office/drawing/2014/main" id="{18A9DEFA-CCBF-40B3-BBA8-A289367277E3}"/>
              </a:ext>
            </a:extLst>
          </p:cNvPr>
          <p:cNvSpPr/>
          <p:nvPr/>
        </p:nvSpPr>
        <p:spPr>
          <a:xfrm>
            <a:off x="10020300" y="3686175"/>
            <a:ext cx="464820" cy="9906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93860450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21DA4D-0B35-41BB-9BD4-8D5C2F506CAC}"/>
              </a:ext>
            </a:extLst>
          </p:cNvPr>
          <p:cNvSpPr>
            <a:spLocks noGrp="1"/>
          </p:cNvSpPr>
          <p:nvPr>
            <p:ph type="title"/>
          </p:nvPr>
        </p:nvSpPr>
        <p:spPr/>
        <p:txBody>
          <a:bodyPr/>
          <a:lstStyle/>
          <a:p>
            <a:r>
              <a:rPr lang="en-US" dirty="0"/>
              <a:t>Handling Outliers</a:t>
            </a:r>
            <a:endParaRPr lang="en-IN" dirty="0"/>
          </a:p>
        </p:txBody>
      </p:sp>
      <p:sp>
        <p:nvSpPr>
          <p:cNvPr id="3" name="Content Placeholder 2">
            <a:extLst>
              <a:ext uri="{FF2B5EF4-FFF2-40B4-BE49-F238E27FC236}">
                <a16:creationId xmlns:a16="http://schemas.microsoft.com/office/drawing/2014/main" id="{C361FD63-A07E-42D2-B824-74E5C0768BE5}"/>
              </a:ext>
            </a:extLst>
          </p:cNvPr>
          <p:cNvSpPr>
            <a:spLocks noGrp="1"/>
          </p:cNvSpPr>
          <p:nvPr>
            <p:ph idx="1"/>
          </p:nvPr>
        </p:nvSpPr>
        <p:spPr>
          <a:xfrm>
            <a:off x="1097280" y="2019301"/>
            <a:ext cx="10058400" cy="3849792"/>
          </a:xfrm>
        </p:spPr>
        <p:txBody>
          <a:bodyPr>
            <a:normAutofit/>
          </a:bodyPr>
          <a:lstStyle/>
          <a:p>
            <a:r>
              <a:rPr lang="en-US" dirty="0"/>
              <a:t>We similarly figured out such outliers points and treated them manually</a:t>
            </a:r>
          </a:p>
          <a:p>
            <a:pPr lvl="1"/>
            <a:r>
              <a:rPr lang="en-US" dirty="0"/>
              <a:t>Age was replaced by median of age for the data points that fall outside the value 75</a:t>
            </a:r>
          </a:p>
          <a:p>
            <a:pPr lvl="1"/>
            <a:endParaRPr lang="en-US" dirty="0"/>
          </a:p>
        </p:txBody>
      </p:sp>
      <p:pic>
        <p:nvPicPr>
          <p:cNvPr id="17410" name="Picture 2">
            <a:extLst>
              <a:ext uri="{FF2B5EF4-FFF2-40B4-BE49-F238E27FC236}">
                <a16:creationId xmlns:a16="http://schemas.microsoft.com/office/drawing/2014/main" id="{182B0AC1-4077-405B-8790-56CF272ED2E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03470" y="2762250"/>
            <a:ext cx="4792530" cy="3295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0765450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B40018-A1EC-4E9B-BEDA-E7F8CC6DF633}"/>
              </a:ext>
            </a:extLst>
          </p:cNvPr>
          <p:cNvSpPr>
            <a:spLocks noGrp="1"/>
          </p:cNvSpPr>
          <p:nvPr>
            <p:ph type="title"/>
          </p:nvPr>
        </p:nvSpPr>
        <p:spPr/>
        <p:txBody>
          <a:bodyPr/>
          <a:lstStyle/>
          <a:p>
            <a:r>
              <a:rPr lang="en-US" dirty="0"/>
              <a:t>Handling Outliers</a:t>
            </a:r>
            <a:endParaRPr lang="en-IN" dirty="0"/>
          </a:p>
        </p:txBody>
      </p:sp>
      <p:sp>
        <p:nvSpPr>
          <p:cNvPr id="3" name="Content Placeholder 2">
            <a:extLst>
              <a:ext uri="{FF2B5EF4-FFF2-40B4-BE49-F238E27FC236}">
                <a16:creationId xmlns:a16="http://schemas.microsoft.com/office/drawing/2014/main" id="{FFA779B0-220E-4D5A-AD63-E7303B1DB964}"/>
              </a:ext>
            </a:extLst>
          </p:cNvPr>
          <p:cNvSpPr>
            <a:spLocks noGrp="1"/>
          </p:cNvSpPr>
          <p:nvPr>
            <p:ph idx="1"/>
          </p:nvPr>
        </p:nvSpPr>
        <p:spPr>
          <a:xfrm>
            <a:off x="1097280" y="2108201"/>
            <a:ext cx="10058400" cy="930273"/>
          </a:xfrm>
        </p:spPr>
        <p:txBody>
          <a:bodyPr>
            <a:normAutofit fontScale="85000" lnSpcReduction="10000"/>
          </a:bodyPr>
          <a:lstStyle/>
          <a:p>
            <a:pPr>
              <a:buFont typeface="Wingdings" panose="05000000000000000000" pitchFamily="2" charset="2"/>
              <a:buChar char="§"/>
            </a:pPr>
            <a:r>
              <a:rPr lang="en-US" dirty="0"/>
              <a:t>We similarly defined thresholds for features with such outliers and treated them by replacing them with median.</a:t>
            </a:r>
          </a:p>
          <a:p>
            <a:pPr>
              <a:buFont typeface="Wingdings" panose="05000000000000000000" pitchFamily="2" charset="2"/>
              <a:buChar char="§"/>
            </a:pPr>
            <a:r>
              <a:rPr lang="en-US" dirty="0"/>
              <a:t>After treatment we were able to handle outliers for 4 additional features. The table below shows removed outliers.</a:t>
            </a:r>
          </a:p>
        </p:txBody>
      </p:sp>
      <p:pic>
        <p:nvPicPr>
          <p:cNvPr id="4" name="Picture 3">
            <a:extLst>
              <a:ext uri="{FF2B5EF4-FFF2-40B4-BE49-F238E27FC236}">
                <a16:creationId xmlns:a16="http://schemas.microsoft.com/office/drawing/2014/main" id="{0B813689-7296-479B-BE30-45B849D33088}"/>
              </a:ext>
            </a:extLst>
          </p:cNvPr>
          <p:cNvPicPr>
            <a:picLocks noChangeAspect="1"/>
          </p:cNvPicPr>
          <p:nvPr/>
        </p:nvPicPr>
        <p:blipFill>
          <a:blip r:embed="rId2"/>
          <a:stretch>
            <a:fillRect/>
          </a:stretch>
        </p:blipFill>
        <p:spPr>
          <a:xfrm>
            <a:off x="1695450" y="2890379"/>
            <a:ext cx="3590925" cy="3284253"/>
          </a:xfrm>
          <a:prstGeom prst="rect">
            <a:avLst/>
          </a:prstGeom>
        </p:spPr>
      </p:pic>
      <p:pic>
        <p:nvPicPr>
          <p:cNvPr id="5" name="Picture 4">
            <a:extLst>
              <a:ext uri="{FF2B5EF4-FFF2-40B4-BE49-F238E27FC236}">
                <a16:creationId xmlns:a16="http://schemas.microsoft.com/office/drawing/2014/main" id="{043A61FE-F37B-4574-BE9A-875A920528E9}"/>
              </a:ext>
            </a:extLst>
          </p:cNvPr>
          <p:cNvPicPr>
            <a:picLocks noChangeAspect="1"/>
          </p:cNvPicPr>
          <p:nvPr/>
        </p:nvPicPr>
        <p:blipFill>
          <a:blip r:embed="rId3"/>
          <a:stretch>
            <a:fillRect/>
          </a:stretch>
        </p:blipFill>
        <p:spPr>
          <a:xfrm>
            <a:off x="6046469" y="2890379"/>
            <a:ext cx="3729447" cy="3196096"/>
          </a:xfrm>
          <a:prstGeom prst="rect">
            <a:avLst/>
          </a:prstGeom>
        </p:spPr>
      </p:pic>
    </p:spTree>
    <p:extLst>
      <p:ext uri="{BB962C8B-B14F-4D97-AF65-F5344CB8AC3E}">
        <p14:creationId xmlns:p14="http://schemas.microsoft.com/office/powerpoint/2010/main" val="248018485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B901AF-C47F-4718-A54B-A1B4DE5386BA}"/>
              </a:ext>
            </a:extLst>
          </p:cNvPr>
          <p:cNvSpPr>
            <a:spLocks noGrp="1"/>
          </p:cNvSpPr>
          <p:nvPr>
            <p:ph type="title"/>
          </p:nvPr>
        </p:nvSpPr>
        <p:spPr/>
        <p:txBody>
          <a:bodyPr/>
          <a:lstStyle/>
          <a:p>
            <a:r>
              <a:rPr lang="en-US" dirty="0"/>
              <a:t>Removing zero variance</a:t>
            </a:r>
            <a:endParaRPr lang="en-IN" dirty="0"/>
          </a:p>
        </p:txBody>
      </p:sp>
      <p:sp>
        <p:nvSpPr>
          <p:cNvPr id="3" name="Content Placeholder 2">
            <a:extLst>
              <a:ext uri="{FF2B5EF4-FFF2-40B4-BE49-F238E27FC236}">
                <a16:creationId xmlns:a16="http://schemas.microsoft.com/office/drawing/2014/main" id="{62E2AE0A-6C92-40CD-957F-0B0EBCE355CF}"/>
              </a:ext>
            </a:extLst>
          </p:cNvPr>
          <p:cNvSpPr>
            <a:spLocks noGrp="1"/>
          </p:cNvSpPr>
          <p:nvPr>
            <p:ph idx="1"/>
          </p:nvPr>
        </p:nvSpPr>
        <p:spPr/>
        <p:txBody>
          <a:bodyPr/>
          <a:lstStyle/>
          <a:p>
            <a:pPr>
              <a:buFont typeface="Wingdings" panose="05000000000000000000" pitchFamily="2" charset="2"/>
              <a:buChar char="§"/>
            </a:pPr>
            <a:r>
              <a:rPr lang="en-US" dirty="0"/>
              <a:t>As seen in the Visualizations, we had 5 features with 0 variance, and hence they cannot be considered as predictors. </a:t>
            </a:r>
            <a:endParaRPr lang="en-IN" dirty="0"/>
          </a:p>
          <a:p>
            <a:pPr>
              <a:buFont typeface="Wingdings" panose="05000000000000000000" pitchFamily="2" charset="2"/>
              <a:buChar char="§"/>
            </a:pPr>
            <a:r>
              <a:rPr lang="en-IN" dirty="0"/>
              <a:t>The features with zero variance, </a:t>
            </a:r>
            <a:r>
              <a:rPr lang="en-IN" dirty="0" err="1"/>
              <a:t>personal_loan_active,vehicle_loan_active</a:t>
            </a:r>
            <a:r>
              <a:rPr lang="en-IN" dirty="0"/>
              <a:t>, </a:t>
            </a:r>
            <a:r>
              <a:rPr lang="en-IN" dirty="0" err="1"/>
              <a:t>personal_loan_closed</a:t>
            </a:r>
            <a:r>
              <a:rPr lang="en-IN" dirty="0"/>
              <a:t>, </a:t>
            </a:r>
            <a:r>
              <a:rPr lang="en-IN" dirty="0" err="1"/>
              <a:t>vehicle_loan_closed</a:t>
            </a:r>
            <a:r>
              <a:rPr lang="en-IN" dirty="0"/>
              <a:t> and </a:t>
            </a:r>
            <a:r>
              <a:rPr lang="en-IN" dirty="0" err="1"/>
              <a:t>loan_status</a:t>
            </a:r>
            <a:r>
              <a:rPr lang="en-IN" dirty="0"/>
              <a:t> were removed</a:t>
            </a:r>
          </a:p>
          <a:p>
            <a:pPr>
              <a:buFont typeface="Wingdings" panose="05000000000000000000" pitchFamily="2" charset="2"/>
              <a:buChar char="§"/>
            </a:pPr>
            <a:r>
              <a:rPr lang="en-IN" dirty="0"/>
              <a:t>We have also identified negative values in the </a:t>
            </a:r>
            <a:r>
              <a:rPr lang="en-IN" dirty="0" err="1"/>
              <a:t>the</a:t>
            </a:r>
            <a:r>
              <a:rPr lang="en-IN" dirty="0"/>
              <a:t> feature ‘Investment_4’</a:t>
            </a:r>
          </a:p>
          <a:p>
            <a:pPr marL="0" indent="0">
              <a:buNone/>
            </a:pPr>
            <a:endParaRPr lang="en-US" dirty="0"/>
          </a:p>
        </p:txBody>
      </p:sp>
      <p:graphicFrame>
        <p:nvGraphicFramePr>
          <p:cNvPr id="4" name="Diagram 3">
            <a:extLst>
              <a:ext uri="{FF2B5EF4-FFF2-40B4-BE49-F238E27FC236}">
                <a16:creationId xmlns:a16="http://schemas.microsoft.com/office/drawing/2014/main" id="{4D6E8093-FCB6-47D2-97F0-B72BFD1C3029}"/>
              </a:ext>
            </a:extLst>
          </p:cNvPr>
          <p:cNvGraphicFramePr/>
          <p:nvPr>
            <p:extLst>
              <p:ext uri="{D42A27DB-BD31-4B8C-83A1-F6EECF244321}">
                <p14:modId xmlns:p14="http://schemas.microsoft.com/office/powerpoint/2010/main" val="66892218"/>
              </p:ext>
            </p:extLst>
          </p:nvPr>
        </p:nvGraphicFramePr>
        <p:xfrm>
          <a:off x="3956050" y="4110566"/>
          <a:ext cx="4397375" cy="220450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Rectangle 4">
            <a:extLst>
              <a:ext uri="{FF2B5EF4-FFF2-40B4-BE49-F238E27FC236}">
                <a16:creationId xmlns:a16="http://schemas.microsoft.com/office/drawing/2014/main" id="{8BBBDD37-0AD3-4219-A5AD-0D5685366AF5}"/>
              </a:ext>
            </a:extLst>
          </p:cNvPr>
          <p:cNvSpPr/>
          <p:nvPr/>
        </p:nvSpPr>
        <p:spPr>
          <a:xfrm>
            <a:off x="6173787" y="5535717"/>
            <a:ext cx="1809750" cy="828675"/>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67523697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6EB8D8-3244-40F8-B6C5-A7C07BB677B0}"/>
              </a:ext>
            </a:extLst>
          </p:cNvPr>
          <p:cNvSpPr>
            <a:spLocks noGrp="1"/>
          </p:cNvSpPr>
          <p:nvPr>
            <p:ph type="title"/>
          </p:nvPr>
        </p:nvSpPr>
        <p:spPr/>
        <p:txBody>
          <a:bodyPr/>
          <a:lstStyle/>
          <a:p>
            <a:r>
              <a:rPr lang="en-US" dirty="0"/>
              <a:t>Handling negative values</a:t>
            </a:r>
            <a:endParaRPr lang="en-IN" dirty="0"/>
          </a:p>
        </p:txBody>
      </p:sp>
      <p:pic>
        <p:nvPicPr>
          <p:cNvPr id="18434" name="Picture 2">
            <a:extLst>
              <a:ext uri="{FF2B5EF4-FFF2-40B4-BE49-F238E27FC236}">
                <a16:creationId xmlns:a16="http://schemas.microsoft.com/office/drawing/2014/main" id="{9489F778-C358-4218-BC39-80E9AC0BB664}"/>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r="48859"/>
          <a:stretch/>
        </p:blipFill>
        <p:spPr bwMode="auto">
          <a:xfrm>
            <a:off x="1097280" y="2191139"/>
            <a:ext cx="4625418" cy="3556810"/>
          </a:xfrm>
          <a:prstGeom prst="rect">
            <a:avLst/>
          </a:prstGeom>
          <a:noFill/>
          <a:extLst>
            <a:ext uri="{909E8E84-426E-40DD-AFC4-6F175D3DCCD1}">
              <a14:hiddenFill xmlns:a14="http://schemas.microsoft.com/office/drawing/2010/main">
                <a:solidFill>
                  <a:srgbClr val="FFFFFF"/>
                </a:solidFill>
              </a14:hiddenFill>
            </a:ext>
          </a:extLst>
        </p:spPr>
      </p:pic>
      <p:pic>
        <p:nvPicPr>
          <p:cNvPr id="18436" name="Picture 4">
            <a:extLst>
              <a:ext uri="{FF2B5EF4-FFF2-40B4-BE49-F238E27FC236}">
                <a16:creationId xmlns:a16="http://schemas.microsoft.com/office/drawing/2014/main" id="{CCA29F7B-7496-4F0C-A0BE-02A21C11E33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50000"/>
          <a:stretch/>
        </p:blipFill>
        <p:spPr bwMode="auto">
          <a:xfrm>
            <a:off x="5905501" y="2176463"/>
            <a:ext cx="4522230" cy="355681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D04D8C50-E463-4977-9BAD-339B8E46E4F2}"/>
              </a:ext>
            </a:extLst>
          </p:cNvPr>
          <p:cNvSpPr txBox="1"/>
          <p:nvPr/>
        </p:nvSpPr>
        <p:spPr>
          <a:xfrm>
            <a:off x="2514600" y="5876925"/>
            <a:ext cx="6584944" cy="369332"/>
          </a:xfrm>
          <a:prstGeom prst="rect">
            <a:avLst/>
          </a:prstGeom>
          <a:noFill/>
        </p:spPr>
        <p:txBody>
          <a:bodyPr wrap="none" rtlCol="0">
            <a:spAutoFit/>
          </a:bodyPr>
          <a:lstStyle/>
          <a:p>
            <a:r>
              <a:rPr lang="en-US" dirty="0"/>
              <a:t>The data distribution did not change by selecting the third method</a:t>
            </a:r>
            <a:endParaRPr lang="en-IN" dirty="0"/>
          </a:p>
        </p:txBody>
      </p:sp>
    </p:spTree>
    <p:extLst>
      <p:ext uri="{BB962C8B-B14F-4D97-AF65-F5344CB8AC3E}">
        <p14:creationId xmlns:p14="http://schemas.microsoft.com/office/powerpoint/2010/main" val="160286984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AEE31B-64C9-418D-A850-A51CD7DDE184}"/>
              </a:ext>
            </a:extLst>
          </p:cNvPr>
          <p:cNvSpPr>
            <a:spLocks noGrp="1"/>
          </p:cNvSpPr>
          <p:nvPr>
            <p:ph type="title"/>
          </p:nvPr>
        </p:nvSpPr>
        <p:spPr/>
        <p:txBody>
          <a:bodyPr/>
          <a:lstStyle/>
          <a:p>
            <a:r>
              <a:rPr lang="en-US" dirty="0"/>
              <a:t>Convert to category and bin</a:t>
            </a:r>
            <a:endParaRPr lang="en-IN" dirty="0"/>
          </a:p>
        </p:txBody>
      </p:sp>
      <p:sp>
        <p:nvSpPr>
          <p:cNvPr id="3" name="Content Placeholder 2">
            <a:extLst>
              <a:ext uri="{FF2B5EF4-FFF2-40B4-BE49-F238E27FC236}">
                <a16:creationId xmlns:a16="http://schemas.microsoft.com/office/drawing/2014/main" id="{E19B240C-BE4D-43D0-83D4-01607ECD0E5E}"/>
              </a:ext>
            </a:extLst>
          </p:cNvPr>
          <p:cNvSpPr>
            <a:spLocks noGrp="1"/>
          </p:cNvSpPr>
          <p:nvPr>
            <p:ph idx="1"/>
          </p:nvPr>
        </p:nvSpPr>
        <p:spPr>
          <a:xfrm>
            <a:off x="906780" y="1974851"/>
            <a:ext cx="10058400" cy="3760891"/>
          </a:xfrm>
        </p:spPr>
        <p:txBody>
          <a:bodyPr/>
          <a:lstStyle/>
          <a:p>
            <a:r>
              <a:rPr lang="en-US" dirty="0"/>
              <a:t>We converted age and </a:t>
            </a:r>
            <a:r>
              <a:rPr lang="en-US" dirty="0" err="1"/>
              <a:t>region_code</a:t>
            </a:r>
            <a:r>
              <a:rPr lang="en-US" dirty="0"/>
              <a:t> into categorical variables and performed binning to see their effect on the target variable (</a:t>
            </a:r>
            <a:r>
              <a:rPr lang="en-US" dirty="0" err="1"/>
              <a:t>cc_cons</a:t>
            </a:r>
            <a:r>
              <a:rPr lang="en-US" dirty="0"/>
              <a:t>)</a:t>
            </a:r>
          </a:p>
          <a:p>
            <a:endParaRPr lang="en-IN" dirty="0"/>
          </a:p>
        </p:txBody>
      </p:sp>
      <p:pic>
        <p:nvPicPr>
          <p:cNvPr id="19458" name="Picture 2">
            <a:extLst>
              <a:ext uri="{FF2B5EF4-FFF2-40B4-BE49-F238E27FC236}">
                <a16:creationId xmlns:a16="http://schemas.microsoft.com/office/drawing/2014/main" id="{7D527B97-323B-4D07-86BA-306DC4F33B9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7941" y="2585506"/>
            <a:ext cx="5541675" cy="3458634"/>
          </a:xfrm>
          <a:prstGeom prst="rect">
            <a:avLst/>
          </a:prstGeom>
          <a:noFill/>
          <a:extLst>
            <a:ext uri="{909E8E84-426E-40DD-AFC4-6F175D3DCCD1}">
              <a14:hiddenFill xmlns:a14="http://schemas.microsoft.com/office/drawing/2010/main">
                <a:solidFill>
                  <a:srgbClr val="FFFFFF"/>
                </a:solidFill>
              </a14:hiddenFill>
            </a:ext>
          </a:extLst>
        </p:spPr>
      </p:pic>
      <p:pic>
        <p:nvPicPr>
          <p:cNvPr id="19460" name="Picture 4">
            <a:extLst>
              <a:ext uri="{FF2B5EF4-FFF2-40B4-BE49-F238E27FC236}">
                <a16:creationId xmlns:a16="http://schemas.microsoft.com/office/drawing/2014/main" id="{AEFCC813-53BE-481C-B763-93583C89B73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26480" y="2585505"/>
            <a:ext cx="5234701" cy="345863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A43079AF-8A4C-4BD7-A124-6D317EB91C3A}"/>
              </a:ext>
            </a:extLst>
          </p:cNvPr>
          <p:cNvSpPr txBox="1"/>
          <p:nvPr/>
        </p:nvSpPr>
        <p:spPr>
          <a:xfrm>
            <a:off x="1857375" y="5973233"/>
            <a:ext cx="9380132" cy="369332"/>
          </a:xfrm>
          <a:prstGeom prst="rect">
            <a:avLst/>
          </a:prstGeom>
          <a:noFill/>
        </p:spPr>
        <p:txBody>
          <a:bodyPr wrap="none" rtlCol="0">
            <a:spAutoFit/>
          </a:bodyPr>
          <a:lstStyle/>
          <a:p>
            <a:r>
              <a:rPr lang="en-US" dirty="0">
                <a:solidFill>
                  <a:schemeClr val="accent3"/>
                </a:solidFill>
              </a:rPr>
              <a:t>We see that the different bins do not have any significant impact on how the data is distributed</a:t>
            </a:r>
            <a:endParaRPr lang="en-IN" dirty="0">
              <a:solidFill>
                <a:schemeClr val="accent3"/>
              </a:solidFill>
            </a:endParaRPr>
          </a:p>
        </p:txBody>
      </p:sp>
    </p:spTree>
    <p:extLst>
      <p:ext uri="{BB962C8B-B14F-4D97-AF65-F5344CB8AC3E}">
        <p14:creationId xmlns:p14="http://schemas.microsoft.com/office/powerpoint/2010/main" val="544589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AEE31B-64C9-418D-A850-A51CD7DDE184}"/>
              </a:ext>
            </a:extLst>
          </p:cNvPr>
          <p:cNvSpPr>
            <a:spLocks noGrp="1"/>
          </p:cNvSpPr>
          <p:nvPr>
            <p:ph type="title"/>
          </p:nvPr>
        </p:nvSpPr>
        <p:spPr/>
        <p:txBody>
          <a:bodyPr/>
          <a:lstStyle/>
          <a:p>
            <a:r>
              <a:rPr lang="en-US" dirty="0"/>
              <a:t>Convert to category and bin</a:t>
            </a:r>
            <a:endParaRPr lang="en-IN" dirty="0"/>
          </a:p>
        </p:txBody>
      </p:sp>
      <p:sp>
        <p:nvSpPr>
          <p:cNvPr id="3" name="Content Placeholder 2">
            <a:extLst>
              <a:ext uri="{FF2B5EF4-FFF2-40B4-BE49-F238E27FC236}">
                <a16:creationId xmlns:a16="http://schemas.microsoft.com/office/drawing/2014/main" id="{E19B240C-BE4D-43D0-83D4-01607ECD0E5E}"/>
              </a:ext>
            </a:extLst>
          </p:cNvPr>
          <p:cNvSpPr>
            <a:spLocks noGrp="1"/>
          </p:cNvSpPr>
          <p:nvPr>
            <p:ph idx="1"/>
          </p:nvPr>
        </p:nvSpPr>
        <p:spPr>
          <a:xfrm>
            <a:off x="887730" y="2486027"/>
            <a:ext cx="1598295" cy="400110"/>
          </a:xfrm>
        </p:spPr>
        <p:txBody>
          <a:bodyPr>
            <a:noAutofit/>
          </a:bodyPr>
          <a:lstStyle/>
          <a:p>
            <a:pPr algn="ctr"/>
            <a:r>
              <a:rPr lang="en-US" sz="2000" dirty="0"/>
              <a:t>Left: Age</a:t>
            </a:r>
            <a:endParaRPr lang="en-IN" sz="2000" dirty="0"/>
          </a:p>
        </p:txBody>
      </p:sp>
      <p:sp>
        <p:nvSpPr>
          <p:cNvPr id="4" name="TextBox 3">
            <a:extLst>
              <a:ext uri="{FF2B5EF4-FFF2-40B4-BE49-F238E27FC236}">
                <a16:creationId xmlns:a16="http://schemas.microsoft.com/office/drawing/2014/main" id="{A43079AF-8A4C-4BD7-A124-6D317EB91C3A}"/>
              </a:ext>
            </a:extLst>
          </p:cNvPr>
          <p:cNvSpPr txBox="1"/>
          <p:nvPr/>
        </p:nvSpPr>
        <p:spPr>
          <a:xfrm>
            <a:off x="1857375" y="5973233"/>
            <a:ext cx="9380132" cy="369332"/>
          </a:xfrm>
          <a:prstGeom prst="rect">
            <a:avLst/>
          </a:prstGeom>
          <a:noFill/>
        </p:spPr>
        <p:txBody>
          <a:bodyPr wrap="none" rtlCol="0">
            <a:spAutoFit/>
          </a:bodyPr>
          <a:lstStyle/>
          <a:p>
            <a:r>
              <a:rPr lang="en-US" dirty="0">
                <a:solidFill>
                  <a:schemeClr val="accent3"/>
                </a:solidFill>
              </a:rPr>
              <a:t>We see that the different bins do not have any significant impact on how the data is distributed</a:t>
            </a:r>
            <a:endParaRPr lang="en-IN" dirty="0">
              <a:solidFill>
                <a:schemeClr val="accent3"/>
              </a:solidFill>
            </a:endParaRPr>
          </a:p>
        </p:txBody>
      </p:sp>
      <p:pic>
        <p:nvPicPr>
          <p:cNvPr id="21506" name="Picture 2">
            <a:extLst>
              <a:ext uri="{FF2B5EF4-FFF2-40B4-BE49-F238E27FC236}">
                <a16:creationId xmlns:a16="http://schemas.microsoft.com/office/drawing/2014/main" id="{8916BB3E-0151-4080-A1A2-B59949EBF4A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6024" y="2914650"/>
            <a:ext cx="5467350" cy="291407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C4D499E1-F96E-4DEA-B781-66DA897AA7CD}"/>
              </a:ext>
            </a:extLst>
          </p:cNvPr>
          <p:cNvSpPr txBox="1"/>
          <p:nvPr/>
        </p:nvSpPr>
        <p:spPr>
          <a:xfrm>
            <a:off x="9054226" y="2517819"/>
            <a:ext cx="2571750" cy="400110"/>
          </a:xfrm>
          <a:prstGeom prst="rect">
            <a:avLst/>
          </a:prstGeom>
          <a:noFill/>
        </p:spPr>
        <p:txBody>
          <a:bodyPr wrap="square" rtlCol="0">
            <a:spAutoFit/>
          </a:bodyPr>
          <a:lstStyle/>
          <a:p>
            <a:pPr algn="ctr"/>
            <a:r>
              <a:rPr lang="en-US" sz="2000" dirty="0"/>
              <a:t>Right</a:t>
            </a:r>
            <a:r>
              <a:rPr lang="en-US" dirty="0"/>
              <a:t>: </a:t>
            </a:r>
            <a:r>
              <a:rPr lang="en-US" sz="2000" dirty="0" err="1"/>
              <a:t>region_code</a:t>
            </a:r>
            <a:endParaRPr lang="en-IN" sz="2000" dirty="0"/>
          </a:p>
        </p:txBody>
      </p:sp>
      <p:pic>
        <p:nvPicPr>
          <p:cNvPr id="21508" name="Picture 4">
            <a:extLst>
              <a:ext uri="{FF2B5EF4-FFF2-40B4-BE49-F238E27FC236}">
                <a16:creationId xmlns:a16="http://schemas.microsoft.com/office/drawing/2014/main" id="{4D53CFD6-5966-434B-9AFC-E3C429C99FB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45278" y="2914650"/>
            <a:ext cx="5467350" cy="27660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125552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C711B-B4AF-4959-8FD9-07194E004D4C}"/>
              </a:ext>
            </a:extLst>
          </p:cNvPr>
          <p:cNvSpPr>
            <a:spLocks noGrp="1"/>
          </p:cNvSpPr>
          <p:nvPr>
            <p:ph type="title"/>
          </p:nvPr>
        </p:nvSpPr>
        <p:spPr/>
        <p:txBody>
          <a:bodyPr/>
          <a:lstStyle/>
          <a:p>
            <a:r>
              <a:rPr lang="en-US" dirty="0"/>
              <a:t>Skewness</a:t>
            </a:r>
            <a:endParaRPr lang="en-IN" dirty="0"/>
          </a:p>
        </p:txBody>
      </p:sp>
      <p:sp>
        <p:nvSpPr>
          <p:cNvPr id="3" name="Content Placeholder 2">
            <a:extLst>
              <a:ext uri="{FF2B5EF4-FFF2-40B4-BE49-F238E27FC236}">
                <a16:creationId xmlns:a16="http://schemas.microsoft.com/office/drawing/2014/main" id="{C1569031-7CB5-47BB-89E9-C81CFCC5E371}"/>
              </a:ext>
            </a:extLst>
          </p:cNvPr>
          <p:cNvSpPr>
            <a:spLocks noGrp="1"/>
          </p:cNvSpPr>
          <p:nvPr>
            <p:ph idx="1"/>
          </p:nvPr>
        </p:nvSpPr>
        <p:spPr/>
        <p:txBody>
          <a:bodyPr/>
          <a:lstStyle/>
          <a:p>
            <a:r>
              <a:rPr lang="en-US" dirty="0"/>
              <a:t>Skewness identification and removal:</a:t>
            </a:r>
            <a:endParaRPr lang="en-IN" dirty="0"/>
          </a:p>
          <a:p>
            <a:r>
              <a:rPr lang="en-IN" dirty="0"/>
              <a:t>We see that most of the data is right skewed (skew &gt;1), and therefore we had below options to treat them</a:t>
            </a:r>
          </a:p>
          <a:p>
            <a:pPr lvl="1"/>
            <a:r>
              <a:rPr lang="en-IN" dirty="0"/>
              <a:t>Sqrt transform </a:t>
            </a:r>
          </a:p>
          <a:p>
            <a:pPr lvl="1"/>
            <a:r>
              <a:rPr lang="en-IN" dirty="0"/>
              <a:t>Log 1p transform (Used when values are 0)</a:t>
            </a:r>
          </a:p>
          <a:p>
            <a:pPr lvl="1"/>
            <a:endParaRPr lang="en-IN" dirty="0"/>
          </a:p>
        </p:txBody>
      </p:sp>
      <p:pic>
        <p:nvPicPr>
          <p:cNvPr id="5" name="Graphic 4" descr="Checkmark">
            <a:extLst>
              <a:ext uri="{FF2B5EF4-FFF2-40B4-BE49-F238E27FC236}">
                <a16:creationId xmlns:a16="http://schemas.microsoft.com/office/drawing/2014/main" id="{35EB6A47-44AF-4BB5-BA66-32B26C67C51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877300" y="3429000"/>
            <a:ext cx="561975" cy="561975"/>
          </a:xfrm>
          <a:prstGeom prst="rect">
            <a:avLst/>
          </a:prstGeom>
        </p:spPr>
      </p:pic>
    </p:spTree>
    <p:extLst>
      <p:ext uri="{BB962C8B-B14F-4D97-AF65-F5344CB8AC3E}">
        <p14:creationId xmlns:p14="http://schemas.microsoft.com/office/powerpoint/2010/main" val="213876567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13580-8981-46DF-9042-FD1509B6DA74}"/>
              </a:ext>
            </a:extLst>
          </p:cNvPr>
          <p:cNvSpPr>
            <a:spLocks noGrp="1"/>
          </p:cNvSpPr>
          <p:nvPr>
            <p:ph type="title"/>
          </p:nvPr>
        </p:nvSpPr>
        <p:spPr/>
        <p:txBody>
          <a:bodyPr/>
          <a:lstStyle/>
          <a:p>
            <a:r>
              <a:rPr lang="en-US" dirty="0"/>
              <a:t>Correlated Features</a:t>
            </a:r>
            <a:endParaRPr lang="en-IN" dirty="0"/>
          </a:p>
        </p:txBody>
      </p:sp>
      <p:sp>
        <p:nvSpPr>
          <p:cNvPr id="3" name="Content Placeholder 2">
            <a:extLst>
              <a:ext uri="{FF2B5EF4-FFF2-40B4-BE49-F238E27FC236}">
                <a16:creationId xmlns:a16="http://schemas.microsoft.com/office/drawing/2014/main" id="{3E63A657-3A1B-467B-BC03-A7045D23D7DC}"/>
              </a:ext>
            </a:extLst>
          </p:cNvPr>
          <p:cNvSpPr>
            <a:spLocks noGrp="1"/>
          </p:cNvSpPr>
          <p:nvPr>
            <p:ph idx="1"/>
          </p:nvPr>
        </p:nvSpPr>
        <p:spPr>
          <a:xfrm>
            <a:off x="2726055" y="4175127"/>
            <a:ext cx="6269456" cy="2324440"/>
          </a:xfrm>
        </p:spPr>
        <p:txBody>
          <a:bodyPr/>
          <a:lstStyle/>
          <a:p>
            <a:r>
              <a:rPr lang="en-US" dirty="0"/>
              <a:t>After cleaning the data we now see if there are any correlated features, and remove them to avoid multicollinearity</a:t>
            </a:r>
          </a:p>
          <a:p>
            <a:endParaRPr lang="en-IN" dirty="0"/>
          </a:p>
        </p:txBody>
      </p:sp>
      <p:pic>
        <p:nvPicPr>
          <p:cNvPr id="20482" name="Picture 2">
            <a:extLst>
              <a:ext uri="{FF2B5EF4-FFF2-40B4-BE49-F238E27FC236}">
                <a16:creationId xmlns:a16="http://schemas.microsoft.com/office/drawing/2014/main" id="{099CB019-C986-417A-8AEB-1F582ACDD95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51000" y="1962150"/>
            <a:ext cx="7912099" cy="46803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46065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F60564-1B46-4D0D-B052-045BD7FD42A6}"/>
              </a:ext>
            </a:extLst>
          </p:cNvPr>
          <p:cNvSpPr>
            <a:spLocks noGrp="1"/>
          </p:cNvSpPr>
          <p:nvPr>
            <p:ph type="ctrTitle"/>
          </p:nvPr>
        </p:nvSpPr>
        <p:spPr/>
        <p:txBody>
          <a:bodyPr>
            <a:normAutofit/>
          </a:bodyPr>
          <a:lstStyle/>
          <a:p>
            <a:r>
              <a:rPr lang="en-US" sz="6000" dirty="0"/>
              <a:t>Prepare for Modelling</a:t>
            </a:r>
            <a:endParaRPr lang="en-IN" sz="6000" dirty="0"/>
          </a:p>
        </p:txBody>
      </p:sp>
      <p:sp>
        <p:nvSpPr>
          <p:cNvPr id="3" name="Subtitle 2">
            <a:extLst>
              <a:ext uri="{FF2B5EF4-FFF2-40B4-BE49-F238E27FC236}">
                <a16:creationId xmlns:a16="http://schemas.microsoft.com/office/drawing/2014/main" id="{E3636F42-27A2-47B4-AE79-B8EEB462361B}"/>
              </a:ext>
            </a:extLst>
          </p:cNvPr>
          <p:cNvSpPr>
            <a:spLocks noGrp="1"/>
          </p:cNvSpPr>
          <p:nvPr>
            <p:ph type="subTitle" idx="1"/>
          </p:nvPr>
        </p:nvSpPr>
        <p:spPr/>
        <p:txBody>
          <a:bodyPr/>
          <a:lstStyle/>
          <a:p>
            <a:r>
              <a:rPr lang="en-US" dirty="0"/>
              <a:t>Encoding, Feature Selection</a:t>
            </a:r>
            <a:endParaRPr lang="en-IN" dirty="0"/>
          </a:p>
        </p:txBody>
      </p:sp>
    </p:spTree>
    <p:extLst>
      <p:ext uri="{BB962C8B-B14F-4D97-AF65-F5344CB8AC3E}">
        <p14:creationId xmlns:p14="http://schemas.microsoft.com/office/powerpoint/2010/main" val="14764742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306C75-9F49-4DBF-9ED7-2E3C768FC4C6}"/>
              </a:ext>
            </a:extLst>
          </p:cNvPr>
          <p:cNvSpPr>
            <a:spLocks noGrp="1"/>
          </p:cNvSpPr>
          <p:nvPr>
            <p:ph type="title"/>
          </p:nvPr>
        </p:nvSpPr>
        <p:spPr/>
        <p:txBody>
          <a:bodyPr/>
          <a:lstStyle/>
          <a:p>
            <a:r>
              <a:rPr lang="en-IN" dirty="0"/>
              <a:t>How does our prediction benefit	</a:t>
            </a:r>
          </a:p>
        </p:txBody>
      </p:sp>
      <p:sp>
        <p:nvSpPr>
          <p:cNvPr id="3" name="Content Placeholder 2">
            <a:extLst>
              <a:ext uri="{FF2B5EF4-FFF2-40B4-BE49-F238E27FC236}">
                <a16:creationId xmlns:a16="http://schemas.microsoft.com/office/drawing/2014/main" id="{2D6FA97F-146E-4185-A29E-7DDFD45FD9F7}"/>
              </a:ext>
            </a:extLst>
          </p:cNvPr>
          <p:cNvSpPr>
            <a:spLocks noGrp="1"/>
          </p:cNvSpPr>
          <p:nvPr>
            <p:ph idx="1"/>
          </p:nvPr>
        </p:nvSpPr>
        <p:spPr/>
        <p:txBody>
          <a:bodyPr/>
          <a:lstStyle/>
          <a:p>
            <a:pPr>
              <a:buFont typeface="Wingdings" panose="05000000000000000000" pitchFamily="2" charset="2"/>
              <a:buChar char="§"/>
            </a:pPr>
            <a:r>
              <a:rPr lang="en-IN" dirty="0"/>
              <a:t>Better predictions would ensure approaching right vendors for appropriate discounts and plans to reward and retain customers</a:t>
            </a:r>
          </a:p>
          <a:p>
            <a:pPr>
              <a:buFont typeface="Wingdings" panose="05000000000000000000" pitchFamily="2" charset="2"/>
              <a:buChar char="§"/>
            </a:pPr>
            <a:r>
              <a:rPr lang="en-IN" dirty="0"/>
              <a:t>Better predictions would help tailor financial gain products and loans and pitch those to the appropriate customers</a:t>
            </a:r>
          </a:p>
          <a:p>
            <a:endParaRPr lang="en-IN" dirty="0"/>
          </a:p>
        </p:txBody>
      </p:sp>
    </p:spTree>
    <p:extLst>
      <p:ext uri="{BB962C8B-B14F-4D97-AF65-F5344CB8AC3E}">
        <p14:creationId xmlns:p14="http://schemas.microsoft.com/office/powerpoint/2010/main" val="132255929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98EF98-FB2A-4D59-ABB8-AFE435700702}"/>
              </a:ext>
            </a:extLst>
          </p:cNvPr>
          <p:cNvSpPr>
            <a:spLocks noGrp="1"/>
          </p:cNvSpPr>
          <p:nvPr>
            <p:ph type="title"/>
          </p:nvPr>
        </p:nvSpPr>
        <p:spPr/>
        <p:txBody>
          <a:bodyPr/>
          <a:lstStyle/>
          <a:p>
            <a:r>
              <a:rPr lang="en-US" dirty="0"/>
              <a:t>Encoding Categories</a:t>
            </a:r>
            <a:endParaRPr lang="en-IN" dirty="0"/>
          </a:p>
        </p:txBody>
      </p:sp>
      <p:graphicFrame>
        <p:nvGraphicFramePr>
          <p:cNvPr id="4" name="Content Placeholder 3">
            <a:extLst>
              <a:ext uri="{FF2B5EF4-FFF2-40B4-BE49-F238E27FC236}">
                <a16:creationId xmlns:a16="http://schemas.microsoft.com/office/drawing/2014/main" id="{B2B33BEF-4008-402A-B099-DF47B002611C}"/>
              </a:ext>
            </a:extLst>
          </p:cNvPr>
          <p:cNvGraphicFramePr>
            <a:graphicFrameLocks noGrp="1"/>
          </p:cNvGraphicFramePr>
          <p:nvPr>
            <p:ph idx="1"/>
            <p:extLst>
              <p:ext uri="{D42A27DB-BD31-4B8C-83A1-F6EECF244321}">
                <p14:modId xmlns:p14="http://schemas.microsoft.com/office/powerpoint/2010/main" val="2514629980"/>
              </p:ext>
            </p:extLst>
          </p:nvPr>
        </p:nvGraphicFramePr>
        <p:xfrm>
          <a:off x="1096963" y="2108200"/>
          <a:ext cx="10058400" cy="37607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6" name="Graphic 5" descr="Checkmark">
            <a:extLst>
              <a:ext uri="{FF2B5EF4-FFF2-40B4-BE49-F238E27FC236}">
                <a16:creationId xmlns:a16="http://schemas.microsoft.com/office/drawing/2014/main" id="{90AD06BD-35C8-4BDB-963A-3C9C907E1E0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9210675" y="1193800"/>
            <a:ext cx="914400" cy="914400"/>
          </a:xfrm>
          <a:prstGeom prst="rect">
            <a:avLst/>
          </a:prstGeom>
        </p:spPr>
      </p:pic>
    </p:spTree>
    <p:extLst>
      <p:ext uri="{BB962C8B-B14F-4D97-AF65-F5344CB8AC3E}">
        <p14:creationId xmlns:p14="http://schemas.microsoft.com/office/powerpoint/2010/main" val="273780176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98EF98-FB2A-4D59-ABB8-AFE435700702}"/>
              </a:ext>
            </a:extLst>
          </p:cNvPr>
          <p:cNvSpPr>
            <a:spLocks noGrp="1"/>
          </p:cNvSpPr>
          <p:nvPr>
            <p:ph type="title"/>
          </p:nvPr>
        </p:nvSpPr>
        <p:spPr/>
        <p:txBody>
          <a:bodyPr/>
          <a:lstStyle/>
          <a:p>
            <a:r>
              <a:rPr lang="en-US" dirty="0"/>
              <a:t>Scaling Data</a:t>
            </a:r>
            <a:endParaRPr lang="en-IN" dirty="0"/>
          </a:p>
        </p:txBody>
      </p:sp>
      <p:graphicFrame>
        <p:nvGraphicFramePr>
          <p:cNvPr id="4" name="Content Placeholder 3">
            <a:extLst>
              <a:ext uri="{FF2B5EF4-FFF2-40B4-BE49-F238E27FC236}">
                <a16:creationId xmlns:a16="http://schemas.microsoft.com/office/drawing/2014/main" id="{B2B33BEF-4008-402A-B099-DF47B002611C}"/>
              </a:ext>
            </a:extLst>
          </p:cNvPr>
          <p:cNvGraphicFramePr>
            <a:graphicFrameLocks noGrp="1"/>
          </p:cNvGraphicFramePr>
          <p:nvPr>
            <p:ph idx="1"/>
            <p:extLst>
              <p:ext uri="{D42A27DB-BD31-4B8C-83A1-F6EECF244321}">
                <p14:modId xmlns:p14="http://schemas.microsoft.com/office/powerpoint/2010/main" val="2299387586"/>
              </p:ext>
            </p:extLst>
          </p:nvPr>
        </p:nvGraphicFramePr>
        <p:xfrm>
          <a:off x="1096963" y="2108200"/>
          <a:ext cx="10058400" cy="37607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6" name="Graphic 5" descr="Checkmark">
            <a:extLst>
              <a:ext uri="{FF2B5EF4-FFF2-40B4-BE49-F238E27FC236}">
                <a16:creationId xmlns:a16="http://schemas.microsoft.com/office/drawing/2014/main" id="{90AD06BD-35C8-4BDB-963A-3C9C907E1E0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9210675" y="1193800"/>
            <a:ext cx="914400" cy="914400"/>
          </a:xfrm>
          <a:prstGeom prst="rect">
            <a:avLst/>
          </a:prstGeom>
        </p:spPr>
      </p:pic>
    </p:spTree>
    <p:extLst>
      <p:ext uri="{BB962C8B-B14F-4D97-AF65-F5344CB8AC3E}">
        <p14:creationId xmlns:p14="http://schemas.microsoft.com/office/powerpoint/2010/main" val="250264430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752457-179A-4BE5-BEBA-1A1B960AFE50}"/>
              </a:ext>
            </a:extLst>
          </p:cNvPr>
          <p:cNvSpPr>
            <a:spLocks noGrp="1"/>
          </p:cNvSpPr>
          <p:nvPr>
            <p:ph type="title"/>
          </p:nvPr>
        </p:nvSpPr>
        <p:spPr/>
        <p:txBody>
          <a:bodyPr/>
          <a:lstStyle/>
          <a:p>
            <a:r>
              <a:rPr lang="en-US" dirty="0"/>
              <a:t>Feature Selection using Random Forest</a:t>
            </a:r>
            <a:endParaRPr lang="en-IN" dirty="0"/>
          </a:p>
        </p:txBody>
      </p:sp>
      <p:sp>
        <p:nvSpPr>
          <p:cNvPr id="6" name="Content Placeholder 5">
            <a:extLst>
              <a:ext uri="{FF2B5EF4-FFF2-40B4-BE49-F238E27FC236}">
                <a16:creationId xmlns:a16="http://schemas.microsoft.com/office/drawing/2014/main" id="{CDDBCA86-16A0-4140-9947-7772751C9D93}"/>
              </a:ext>
            </a:extLst>
          </p:cNvPr>
          <p:cNvSpPr>
            <a:spLocks noGrp="1"/>
          </p:cNvSpPr>
          <p:nvPr>
            <p:ph idx="1"/>
          </p:nvPr>
        </p:nvSpPr>
        <p:spPr>
          <a:xfrm>
            <a:off x="1173480" y="2066292"/>
            <a:ext cx="10058400" cy="4001133"/>
          </a:xfrm>
        </p:spPr>
        <p:txBody>
          <a:bodyPr/>
          <a:lstStyle/>
          <a:p>
            <a:r>
              <a:rPr lang="en-US" dirty="0"/>
              <a:t>Random Forest can  returns a list of features using </a:t>
            </a:r>
            <a:r>
              <a:rPr lang="en-US" dirty="0" err="1"/>
              <a:t>feature_importances</a:t>
            </a:r>
            <a:r>
              <a:rPr lang="en-US" dirty="0"/>
              <a:t>_. method</a:t>
            </a:r>
          </a:p>
          <a:p>
            <a:endParaRPr lang="en-IN" dirty="0"/>
          </a:p>
        </p:txBody>
      </p:sp>
      <p:pic>
        <p:nvPicPr>
          <p:cNvPr id="1026" name="Picture 2">
            <a:extLst>
              <a:ext uri="{FF2B5EF4-FFF2-40B4-BE49-F238E27FC236}">
                <a16:creationId xmlns:a16="http://schemas.microsoft.com/office/drawing/2014/main" id="{35CF82D9-2C84-4A8A-B568-5028EFB2B7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79420" y="2395225"/>
            <a:ext cx="5562600" cy="40011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257029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752457-179A-4BE5-BEBA-1A1B960AFE50}"/>
              </a:ext>
            </a:extLst>
          </p:cNvPr>
          <p:cNvSpPr>
            <a:spLocks noGrp="1"/>
          </p:cNvSpPr>
          <p:nvPr>
            <p:ph type="title"/>
          </p:nvPr>
        </p:nvSpPr>
        <p:spPr/>
        <p:txBody>
          <a:bodyPr/>
          <a:lstStyle/>
          <a:p>
            <a:r>
              <a:rPr lang="en-US" dirty="0"/>
              <a:t>Feature Selection using RFE</a:t>
            </a:r>
            <a:endParaRPr lang="en-IN" dirty="0"/>
          </a:p>
        </p:txBody>
      </p:sp>
      <p:pic>
        <p:nvPicPr>
          <p:cNvPr id="3" name="Picture 2">
            <a:extLst>
              <a:ext uri="{FF2B5EF4-FFF2-40B4-BE49-F238E27FC236}">
                <a16:creationId xmlns:a16="http://schemas.microsoft.com/office/drawing/2014/main" id="{DA07E067-A3FE-4C32-A412-46FB804ABE10}"/>
              </a:ext>
            </a:extLst>
          </p:cNvPr>
          <p:cNvPicPr>
            <a:picLocks noChangeAspect="1"/>
          </p:cNvPicPr>
          <p:nvPr/>
        </p:nvPicPr>
        <p:blipFill>
          <a:blip r:embed="rId2"/>
          <a:stretch>
            <a:fillRect/>
          </a:stretch>
        </p:blipFill>
        <p:spPr>
          <a:xfrm>
            <a:off x="1381125" y="2162880"/>
            <a:ext cx="9429750" cy="4061950"/>
          </a:xfrm>
          <a:prstGeom prst="rect">
            <a:avLst/>
          </a:prstGeom>
        </p:spPr>
      </p:pic>
    </p:spTree>
    <p:extLst>
      <p:ext uri="{BB962C8B-B14F-4D97-AF65-F5344CB8AC3E}">
        <p14:creationId xmlns:p14="http://schemas.microsoft.com/office/powerpoint/2010/main" val="274636058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477D8-1CE7-4216-83C8-1EDF7C0E2464}"/>
              </a:ext>
            </a:extLst>
          </p:cNvPr>
          <p:cNvSpPr>
            <a:spLocks noGrp="1"/>
          </p:cNvSpPr>
          <p:nvPr>
            <p:ph type="ctrTitle"/>
          </p:nvPr>
        </p:nvSpPr>
        <p:spPr/>
        <p:txBody>
          <a:bodyPr/>
          <a:lstStyle/>
          <a:p>
            <a:r>
              <a:rPr lang="en-US" dirty="0"/>
              <a:t>Modelling</a:t>
            </a:r>
            <a:endParaRPr lang="en-IN" dirty="0"/>
          </a:p>
        </p:txBody>
      </p:sp>
      <p:sp>
        <p:nvSpPr>
          <p:cNvPr id="3" name="Subtitle 2">
            <a:extLst>
              <a:ext uri="{FF2B5EF4-FFF2-40B4-BE49-F238E27FC236}">
                <a16:creationId xmlns:a16="http://schemas.microsoft.com/office/drawing/2014/main" id="{A99BE41D-E417-4D55-8447-565A0A2D5251}"/>
              </a:ext>
            </a:extLst>
          </p:cNvPr>
          <p:cNvSpPr>
            <a:spLocks noGrp="1"/>
          </p:cNvSpPr>
          <p:nvPr>
            <p:ph type="subTitle" idx="1"/>
          </p:nvPr>
        </p:nvSpPr>
        <p:spPr/>
        <p:txBody>
          <a:bodyPr/>
          <a:lstStyle/>
          <a:p>
            <a:r>
              <a:rPr lang="en-US" dirty="0"/>
              <a:t>Various Models and selection based on RMSLE</a:t>
            </a:r>
            <a:endParaRPr lang="en-IN" dirty="0"/>
          </a:p>
        </p:txBody>
      </p:sp>
    </p:spTree>
    <p:extLst>
      <p:ext uri="{BB962C8B-B14F-4D97-AF65-F5344CB8AC3E}">
        <p14:creationId xmlns:p14="http://schemas.microsoft.com/office/powerpoint/2010/main" val="267189076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B49C4-66AF-4167-85A9-DC8308AB76C0}"/>
              </a:ext>
            </a:extLst>
          </p:cNvPr>
          <p:cNvSpPr>
            <a:spLocks noGrp="1"/>
          </p:cNvSpPr>
          <p:nvPr>
            <p:ph type="title"/>
          </p:nvPr>
        </p:nvSpPr>
        <p:spPr/>
        <p:txBody>
          <a:bodyPr/>
          <a:lstStyle/>
          <a:p>
            <a:r>
              <a:rPr lang="en-US" dirty="0"/>
              <a:t>RMSLE Scores – Vanilla Models</a:t>
            </a:r>
            <a:br>
              <a:rPr lang="en-US" dirty="0"/>
            </a:br>
            <a:r>
              <a:rPr lang="en-US" sz="3200" dirty="0"/>
              <a:t>(</a:t>
            </a:r>
            <a:r>
              <a:rPr lang="en-US" sz="3200" dirty="0" err="1"/>
              <a:t>train_test_split</a:t>
            </a:r>
            <a:r>
              <a:rPr lang="en-US" sz="3200" dirty="0"/>
              <a:t>)</a:t>
            </a:r>
            <a:endParaRPr lang="en-IN" sz="3200" dirty="0"/>
          </a:p>
        </p:txBody>
      </p:sp>
      <p:graphicFrame>
        <p:nvGraphicFramePr>
          <p:cNvPr id="4" name="Table 4">
            <a:extLst>
              <a:ext uri="{FF2B5EF4-FFF2-40B4-BE49-F238E27FC236}">
                <a16:creationId xmlns:a16="http://schemas.microsoft.com/office/drawing/2014/main" id="{6E78E433-453A-456E-940F-638CF680A8ED}"/>
              </a:ext>
            </a:extLst>
          </p:cNvPr>
          <p:cNvGraphicFramePr>
            <a:graphicFrameLocks noGrp="1"/>
          </p:cNvGraphicFramePr>
          <p:nvPr>
            <p:ph idx="1"/>
            <p:extLst>
              <p:ext uri="{D42A27DB-BD31-4B8C-83A1-F6EECF244321}">
                <p14:modId xmlns:p14="http://schemas.microsoft.com/office/powerpoint/2010/main" val="3502429782"/>
              </p:ext>
            </p:extLst>
          </p:nvPr>
        </p:nvGraphicFramePr>
        <p:xfrm>
          <a:off x="1096963" y="1990726"/>
          <a:ext cx="10058400" cy="4038601"/>
        </p:xfrm>
        <a:graphic>
          <a:graphicData uri="http://schemas.openxmlformats.org/drawingml/2006/table">
            <a:tbl>
              <a:tblPr firstRow="1" bandRow="1">
                <a:tableStyleId>{21E4AEA4-8DFA-4A89-87EB-49C32662AFE0}</a:tableStyleId>
              </a:tblPr>
              <a:tblGrid>
                <a:gridCol w="5029200">
                  <a:extLst>
                    <a:ext uri="{9D8B030D-6E8A-4147-A177-3AD203B41FA5}">
                      <a16:colId xmlns:a16="http://schemas.microsoft.com/office/drawing/2014/main" val="560259899"/>
                    </a:ext>
                  </a:extLst>
                </a:gridCol>
                <a:gridCol w="5029200">
                  <a:extLst>
                    <a:ext uri="{9D8B030D-6E8A-4147-A177-3AD203B41FA5}">
                      <a16:colId xmlns:a16="http://schemas.microsoft.com/office/drawing/2014/main" val="452322443"/>
                    </a:ext>
                  </a:extLst>
                </a:gridCol>
              </a:tblGrid>
              <a:tr h="576943">
                <a:tc>
                  <a:txBody>
                    <a:bodyPr/>
                    <a:lstStyle/>
                    <a:p>
                      <a:r>
                        <a:rPr lang="en-US" dirty="0"/>
                        <a:t>Models</a:t>
                      </a:r>
                      <a:endParaRPr lang="en-IN" dirty="0"/>
                    </a:p>
                  </a:txBody>
                  <a:tcPr/>
                </a:tc>
                <a:tc>
                  <a:txBody>
                    <a:bodyPr/>
                    <a:lstStyle/>
                    <a:p>
                      <a:r>
                        <a:rPr lang="en-US" dirty="0"/>
                        <a:t>RMSLE</a:t>
                      </a:r>
                      <a:endParaRPr lang="en-IN" dirty="0"/>
                    </a:p>
                  </a:txBody>
                  <a:tcPr/>
                </a:tc>
                <a:extLst>
                  <a:ext uri="{0D108BD9-81ED-4DB2-BD59-A6C34878D82A}">
                    <a16:rowId xmlns:a16="http://schemas.microsoft.com/office/drawing/2014/main" val="3366310212"/>
                  </a:ext>
                </a:extLst>
              </a:tr>
              <a:tr h="576943">
                <a:tc>
                  <a:txBody>
                    <a:bodyPr/>
                    <a:lstStyle/>
                    <a:p>
                      <a:r>
                        <a:rPr lang="en-US" dirty="0"/>
                        <a:t>Linear Regression</a:t>
                      </a:r>
                      <a:endParaRPr lang="en-IN" dirty="0"/>
                    </a:p>
                  </a:txBody>
                  <a:tcPr/>
                </a:tc>
                <a:tc>
                  <a:txBody>
                    <a:bodyPr/>
                    <a:lstStyle/>
                    <a:p>
                      <a:r>
                        <a:rPr lang="en-IN" dirty="0"/>
                        <a:t>0.08410209</a:t>
                      </a:r>
                    </a:p>
                  </a:txBody>
                  <a:tcPr/>
                </a:tc>
                <a:extLst>
                  <a:ext uri="{0D108BD9-81ED-4DB2-BD59-A6C34878D82A}">
                    <a16:rowId xmlns:a16="http://schemas.microsoft.com/office/drawing/2014/main" val="3623371440"/>
                  </a:ext>
                </a:extLst>
              </a:tr>
              <a:tr h="576943">
                <a:tc>
                  <a:txBody>
                    <a:bodyPr/>
                    <a:lstStyle/>
                    <a:p>
                      <a:r>
                        <a:rPr lang="en-US" dirty="0"/>
                        <a:t>Ridge Regression</a:t>
                      </a:r>
                      <a:endParaRPr lang="en-IN" dirty="0"/>
                    </a:p>
                  </a:txBody>
                  <a:tcPr/>
                </a:tc>
                <a:tc>
                  <a:txBody>
                    <a:bodyPr/>
                    <a:lstStyle/>
                    <a:p>
                      <a:r>
                        <a:rPr lang="en-IN" dirty="0"/>
                        <a:t>0.08410096</a:t>
                      </a:r>
                    </a:p>
                  </a:txBody>
                  <a:tcPr/>
                </a:tc>
                <a:extLst>
                  <a:ext uri="{0D108BD9-81ED-4DB2-BD59-A6C34878D82A}">
                    <a16:rowId xmlns:a16="http://schemas.microsoft.com/office/drawing/2014/main" val="3569550341"/>
                  </a:ext>
                </a:extLst>
              </a:tr>
              <a:tr h="576943">
                <a:tc>
                  <a:txBody>
                    <a:bodyPr/>
                    <a:lstStyle/>
                    <a:p>
                      <a:r>
                        <a:rPr lang="en-US" dirty="0"/>
                        <a:t>Lasso</a:t>
                      </a:r>
                      <a:endParaRPr lang="en-IN" dirty="0"/>
                    </a:p>
                  </a:txBody>
                  <a:tcPr/>
                </a:tc>
                <a:tc>
                  <a:txBody>
                    <a:bodyPr/>
                    <a:lstStyle/>
                    <a:p>
                      <a:r>
                        <a:rPr lang="en-IN" dirty="0"/>
                        <a:t>0.08413105</a:t>
                      </a:r>
                    </a:p>
                  </a:txBody>
                  <a:tcPr/>
                </a:tc>
                <a:extLst>
                  <a:ext uri="{0D108BD9-81ED-4DB2-BD59-A6C34878D82A}">
                    <a16:rowId xmlns:a16="http://schemas.microsoft.com/office/drawing/2014/main" val="2621140649"/>
                  </a:ext>
                </a:extLst>
              </a:tr>
              <a:tr h="576943">
                <a:tc>
                  <a:txBody>
                    <a:bodyPr/>
                    <a:lstStyle/>
                    <a:p>
                      <a:r>
                        <a:rPr lang="en-US" dirty="0"/>
                        <a:t>Decision Tree</a:t>
                      </a:r>
                      <a:endParaRPr lang="en-IN" dirty="0"/>
                    </a:p>
                  </a:txBody>
                  <a:tcPr/>
                </a:tc>
                <a:tc>
                  <a:txBody>
                    <a:bodyPr/>
                    <a:lstStyle/>
                    <a:p>
                      <a:r>
                        <a:rPr lang="en-IN" dirty="0"/>
                        <a:t>0.11404584</a:t>
                      </a:r>
                    </a:p>
                  </a:txBody>
                  <a:tcPr/>
                </a:tc>
                <a:extLst>
                  <a:ext uri="{0D108BD9-81ED-4DB2-BD59-A6C34878D82A}">
                    <a16:rowId xmlns:a16="http://schemas.microsoft.com/office/drawing/2014/main" val="1523100696"/>
                  </a:ext>
                </a:extLst>
              </a:tr>
              <a:tr h="576943">
                <a:tc>
                  <a:txBody>
                    <a:bodyPr/>
                    <a:lstStyle/>
                    <a:p>
                      <a:r>
                        <a:rPr lang="en-US" dirty="0"/>
                        <a:t>Random Forest</a:t>
                      </a:r>
                      <a:endParaRPr lang="en-IN" dirty="0"/>
                    </a:p>
                  </a:txBody>
                  <a:tcPr/>
                </a:tc>
                <a:tc>
                  <a:txBody>
                    <a:bodyPr/>
                    <a:lstStyle/>
                    <a:p>
                      <a:r>
                        <a:rPr lang="en-IN" dirty="0"/>
                        <a:t>0.0875003</a:t>
                      </a:r>
                    </a:p>
                  </a:txBody>
                  <a:tcPr/>
                </a:tc>
                <a:extLst>
                  <a:ext uri="{0D108BD9-81ED-4DB2-BD59-A6C34878D82A}">
                    <a16:rowId xmlns:a16="http://schemas.microsoft.com/office/drawing/2014/main" val="2593232456"/>
                  </a:ext>
                </a:extLst>
              </a:tr>
              <a:tr h="576943">
                <a:tc>
                  <a:txBody>
                    <a:bodyPr/>
                    <a:lstStyle/>
                    <a:p>
                      <a:r>
                        <a:rPr lang="en-US" dirty="0"/>
                        <a:t>XGBoost</a:t>
                      </a:r>
                      <a:endParaRPr lang="en-IN" dirty="0"/>
                    </a:p>
                  </a:txBody>
                  <a:tcPr/>
                </a:tc>
                <a:tc>
                  <a:txBody>
                    <a:bodyPr/>
                    <a:lstStyle/>
                    <a:p>
                      <a:r>
                        <a:rPr lang="en-IN" dirty="0"/>
                        <a:t>0.08783858</a:t>
                      </a:r>
                    </a:p>
                  </a:txBody>
                  <a:tcPr/>
                </a:tc>
                <a:extLst>
                  <a:ext uri="{0D108BD9-81ED-4DB2-BD59-A6C34878D82A}">
                    <a16:rowId xmlns:a16="http://schemas.microsoft.com/office/drawing/2014/main" val="1106544302"/>
                  </a:ext>
                </a:extLst>
              </a:tr>
            </a:tbl>
          </a:graphicData>
        </a:graphic>
      </p:graphicFrame>
    </p:spTree>
    <p:extLst>
      <p:ext uri="{BB962C8B-B14F-4D97-AF65-F5344CB8AC3E}">
        <p14:creationId xmlns:p14="http://schemas.microsoft.com/office/powerpoint/2010/main" val="19434794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B49C4-66AF-4167-85A9-DC8308AB76C0}"/>
              </a:ext>
            </a:extLst>
          </p:cNvPr>
          <p:cNvSpPr>
            <a:spLocks noGrp="1"/>
          </p:cNvSpPr>
          <p:nvPr>
            <p:ph type="title"/>
          </p:nvPr>
        </p:nvSpPr>
        <p:spPr/>
        <p:txBody>
          <a:bodyPr/>
          <a:lstStyle/>
          <a:p>
            <a:r>
              <a:rPr lang="en-US" dirty="0"/>
              <a:t>RMSLE Scores – Vanilla Models</a:t>
            </a:r>
            <a:br>
              <a:rPr lang="en-US" dirty="0"/>
            </a:br>
            <a:r>
              <a:rPr lang="en-US" sz="3200" dirty="0" err="1"/>
              <a:t>cross_validate</a:t>
            </a:r>
            <a:endParaRPr lang="en-IN" sz="3200" dirty="0"/>
          </a:p>
        </p:txBody>
      </p:sp>
      <p:graphicFrame>
        <p:nvGraphicFramePr>
          <p:cNvPr id="4" name="Table 4">
            <a:extLst>
              <a:ext uri="{FF2B5EF4-FFF2-40B4-BE49-F238E27FC236}">
                <a16:creationId xmlns:a16="http://schemas.microsoft.com/office/drawing/2014/main" id="{6E78E433-453A-456E-940F-638CF680A8ED}"/>
              </a:ext>
            </a:extLst>
          </p:cNvPr>
          <p:cNvGraphicFramePr>
            <a:graphicFrameLocks noGrp="1"/>
          </p:cNvGraphicFramePr>
          <p:nvPr>
            <p:ph idx="1"/>
            <p:extLst>
              <p:ext uri="{D42A27DB-BD31-4B8C-83A1-F6EECF244321}">
                <p14:modId xmlns:p14="http://schemas.microsoft.com/office/powerpoint/2010/main" val="1817197233"/>
              </p:ext>
            </p:extLst>
          </p:nvPr>
        </p:nvGraphicFramePr>
        <p:xfrm>
          <a:off x="1096963" y="1990726"/>
          <a:ext cx="10058400" cy="4038601"/>
        </p:xfrm>
        <a:graphic>
          <a:graphicData uri="http://schemas.openxmlformats.org/drawingml/2006/table">
            <a:tbl>
              <a:tblPr firstRow="1" bandRow="1">
                <a:tableStyleId>{21E4AEA4-8DFA-4A89-87EB-49C32662AFE0}</a:tableStyleId>
              </a:tblPr>
              <a:tblGrid>
                <a:gridCol w="5029200">
                  <a:extLst>
                    <a:ext uri="{9D8B030D-6E8A-4147-A177-3AD203B41FA5}">
                      <a16:colId xmlns:a16="http://schemas.microsoft.com/office/drawing/2014/main" val="560259899"/>
                    </a:ext>
                  </a:extLst>
                </a:gridCol>
                <a:gridCol w="5029200">
                  <a:extLst>
                    <a:ext uri="{9D8B030D-6E8A-4147-A177-3AD203B41FA5}">
                      <a16:colId xmlns:a16="http://schemas.microsoft.com/office/drawing/2014/main" val="452322443"/>
                    </a:ext>
                  </a:extLst>
                </a:gridCol>
              </a:tblGrid>
              <a:tr h="576943">
                <a:tc>
                  <a:txBody>
                    <a:bodyPr/>
                    <a:lstStyle/>
                    <a:p>
                      <a:r>
                        <a:rPr lang="en-US" dirty="0"/>
                        <a:t>Models</a:t>
                      </a:r>
                      <a:endParaRPr lang="en-IN" dirty="0"/>
                    </a:p>
                  </a:txBody>
                  <a:tcPr/>
                </a:tc>
                <a:tc>
                  <a:txBody>
                    <a:bodyPr/>
                    <a:lstStyle/>
                    <a:p>
                      <a:r>
                        <a:rPr lang="en-US" dirty="0"/>
                        <a:t>RMSLE</a:t>
                      </a:r>
                      <a:endParaRPr lang="en-IN" dirty="0"/>
                    </a:p>
                  </a:txBody>
                  <a:tcPr/>
                </a:tc>
                <a:extLst>
                  <a:ext uri="{0D108BD9-81ED-4DB2-BD59-A6C34878D82A}">
                    <a16:rowId xmlns:a16="http://schemas.microsoft.com/office/drawing/2014/main" val="3366310212"/>
                  </a:ext>
                </a:extLst>
              </a:tr>
              <a:tr h="576943">
                <a:tc>
                  <a:txBody>
                    <a:bodyPr/>
                    <a:lstStyle/>
                    <a:p>
                      <a:r>
                        <a:rPr lang="en-US" dirty="0"/>
                        <a:t>Linear Regression</a:t>
                      </a:r>
                      <a:endParaRPr lang="en-IN" dirty="0"/>
                    </a:p>
                  </a:txBody>
                  <a:tcPr/>
                </a:tc>
                <a:tc>
                  <a:txBody>
                    <a:bodyPr/>
                    <a:lstStyle/>
                    <a:p>
                      <a:r>
                        <a:rPr lang="en-IN" dirty="0"/>
                        <a:t>0.0718572589099447</a:t>
                      </a:r>
                    </a:p>
                  </a:txBody>
                  <a:tcPr/>
                </a:tc>
                <a:extLst>
                  <a:ext uri="{0D108BD9-81ED-4DB2-BD59-A6C34878D82A}">
                    <a16:rowId xmlns:a16="http://schemas.microsoft.com/office/drawing/2014/main" val="3623371440"/>
                  </a:ext>
                </a:extLst>
              </a:tr>
              <a:tr h="576943">
                <a:tc>
                  <a:txBody>
                    <a:bodyPr/>
                    <a:lstStyle/>
                    <a:p>
                      <a:r>
                        <a:rPr lang="en-US" dirty="0"/>
                        <a:t>Ridge Regression</a:t>
                      </a:r>
                      <a:endParaRPr lang="en-IN" dirty="0"/>
                    </a:p>
                  </a:txBody>
                  <a:tcPr/>
                </a:tc>
                <a:tc>
                  <a:txBody>
                    <a:bodyPr/>
                    <a:lstStyle/>
                    <a:p>
                      <a:r>
                        <a:rPr lang="en-IN" dirty="0"/>
                        <a:t>0.07185640801131223</a:t>
                      </a:r>
                    </a:p>
                  </a:txBody>
                  <a:tcPr/>
                </a:tc>
                <a:extLst>
                  <a:ext uri="{0D108BD9-81ED-4DB2-BD59-A6C34878D82A}">
                    <a16:rowId xmlns:a16="http://schemas.microsoft.com/office/drawing/2014/main" val="3569550341"/>
                  </a:ext>
                </a:extLst>
              </a:tr>
              <a:tr h="576943">
                <a:tc>
                  <a:txBody>
                    <a:bodyPr/>
                    <a:lstStyle/>
                    <a:p>
                      <a:r>
                        <a:rPr lang="en-US" dirty="0"/>
                        <a:t>Lasso</a:t>
                      </a:r>
                      <a:endParaRPr lang="en-IN" dirty="0"/>
                    </a:p>
                  </a:txBody>
                  <a:tcPr/>
                </a:tc>
                <a:tc>
                  <a:txBody>
                    <a:bodyPr/>
                    <a:lstStyle/>
                    <a:p>
                      <a:r>
                        <a:rPr lang="en-IN" dirty="0"/>
                        <a:t>0.0718143576559435</a:t>
                      </a:r>
                    </a:p>
                  </a:txBody>
                  <a:tcPr/>
                </a:tc>
                <a:extLst>
                  <a:ext uri="{0D108BD9-81ED-4DB2-BD59-A6C34878D82A}">
                    <a16:rowId xmlns:a16="http://schemas.microsoft.com/office/drawing/2014/main" val="2621140649"/>
                  </a:ext>
                </a:extLst>
              </a:tr>
              <a:tr h="576943">
                <a:tc>
                  <a:txBody>
                    <a:bodyPr/>
                    <a:lstStyle/>
                    <a:p>
                      <a:r>
                        <a:rPr lang="en-US" dirty="0"/>
                        <a:t>Decision Tree</a:t>
                      </a:r>
                      <a:endParaRPr lang="en-IN" dirty="0"/>
                    </a:p>
                  </a:txBody>
                  <a:tcPr/>
                </a:tc>
                <a:tc>
                  <a:txBody>
                    <a:bodyPr/>
                    <a:lstStyle/>
                    <a:p>
                      <a:r>
                        <a:rPr lang="en-IN" dirty="0"/>
                        <a:t>0.10426989149624201</a:t>
                      </a:r>
                    </a:p>
                  </a:txBody>
                  <a:tcPr/>
                </a:tc>
                <a:extLst>
                  <a:ext uri="{0D108BD9-81ED-4DB2-BD59-A6C34878D82A}">
                    <a16:rowId xmlns:a16="http://schemas.microsoft.com/office/drawing/2014/main" val="1523100696"/>
                  </a:ext>
                </a:extLst>
              </a:tr>
              <a:tr h="576943">
                <a:tc>
                  <a:txBody>
                    <a:bodyPr/>
                    <a:lstStyle/>
                    <a:p>
                      <a:r>
                        <a:rPr lang="en-US" dirty="0"/>
                        <a:t>Random Forest</a:t>
                      </a:r>
                      <a:endParaRPr lang="en-IN" dirty="0"/>
                    </a:p>
                  </a:txBody>
                  <a:tcPr/>
                </a:tc>
                <a:tc>
                  <a:txBody>
                    <a:bodyPr/>
                    <a:lstStyle/>
                    <a:p>
                      <a:r>
                        <a:rPr lang="en-IN" dirty="0"/>
                        <a:t>0.08412472485923697</a:t>
                      </a:r>
                    </a:p>
                  </a:txBody>
                  <a:tcPr/>
                </a:tc>
                <a:extLst>
                  <a:ext uri="{0D108BD9-81ED-4DB2-BD59-A6C34878D82A}">
                    <a16:rowId xmlns:a16="http://schemas.microsoft.com/office/drawing/2014/main" val="2593232456"/>
                  </a:ext>
                </a:extLst>
              </a:tr>
              <a:tr h="576943">
                <a:tc>
                  <a:txBody>
                    <a:bodyPr/>
                    <a:lstStyle/>
                    <a:p>
                      <a:r>
                        <a:rPr lang="en-US" dirty="0"/>
                        <a:t>XGBoost</a:t>
                      </a:r>
                      <a:endParaRPr lang="en-IN" dirty="0"/>
                    </a:p>
                  </a:txBody>
                  <a:tcPr/>
                </a:tc>
                <a:tc>
                  <a:txBody>
                    <a:bodyPr/>
                    <a:lstStyle/>
                    <a:p>
                      <a:r>
                        <a:rPr lang="en-IN" dirty="0"/>
                        <a:t>0.07991065128215628</a:t>
                      </a:r>
                    </a:p>
                  </a:txBody>
                  <a:tcPr/>
                </a:tc>
                <a:extLst>
                  <a:ext uri="{0D108BD9-81ED-4DB2-BD59-A6C34878D82A}">
                    <a16:rowId xmlns:a16="http://schemas.microsoft.com/office/drawing/2014/main" val="1106544302"/>
                  </a:ext>
                </a:extLst>
              </a:tr>
            </a:tbl>
          </a:graphicData>
        </a:graphic>
      </p:graphicFrame>
    </p:spTree>
    <p:extLst>
      <p:ext uri="{BB962C8B-B14F-4D97-AF65-F5344CB8AC3E}">
        <p14:creationId xmlns:p14="http://schemas.microsoft.com/office/powerpoint/2010/main" val="104809757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B49C4-66AF-4167-85A9-DC8308AB76C0}"/>
              </a:ext>
            </a:extLst>
          </p:cNvPr>
          <p:cNvSpPr>
            <a:spLocks noGrp="1"/>
          </p:cNvSpPr>
          <p:nvPr>
            <p:ph type="title"/>
          </p:nvPr>
        </p:nvSpPr>
        <p:spPr/>
        <p:txBody>
          <a:bodyPr/>
          <a:lstStyle/>
          <a:p>
            <a:r>
              <a:rPr lang="en-US" dirty="0"/>
              <a:t>RMSLE Score – Tuned Models</a:t>
            </a:r>
            <a:endParaRPr lang="en-IN" dirty="0"/>
          </a:p>
        </p:txBody>
      </p:sp>
      <p:graphicFrame>
        <p:nvGraphicFramePr>
          <p:cNvPr id="4" name="Table 4">
            <a:extLst>
              <a:ext uri="{FF2B5EF4-FFF2-40B4-BE49-F238E27FC236}">
                <a16:creationId xmlns:a16="http://schemas.microsoft.com/office/drawing/2014/main" id="{6E78E433-453A-456E-940F-638CF680A8ED}"/>
              </a:ext>
            </a:extLst>
          </p:cNvPr>
          <p:cNvGraphicFramePr>
            <a:graphicFrameLocks noGrp="1"/>
          </p:cNvGraphicFramePr>
          <p:nvPr>
            <p:ph idx="1"/>
            <p:extLst>
              <p:ext uri="{D42A27DB-BD31-4B8C-83A1-F6EECF244321}">
                <p14:modId xmlns:p14="http://schemas.microsoft.com/office/powerpoint/2010/main" val="3461718472"/>
              </p:ext>
            </p:extLst>
          </p:nvPr>
        </p:nvGraphicFramePr>
        <p:xfrm>
          <a:off x="1096963" y="1990728"/>
          <a:ext cx="9790112" cy="3693340"/>
        </p:xfrm>
        <a:graphic>
          <a:graphicData uri="http://schemas.openxmlformats.org/drawingml/2006/table">
            <a:tbl>
              <a:tblPr firstRow="1" bandRow="1">
                <a:tableStyleId>{21E4AEA4-8DFA-4A89-87EB-49C32662AFE0}</a:tableStyleId>
              </a:tblPr>
              <a:tblGrid>
                <a:gridCol w="4895056">
                  <a:extLst>
                    <a:ext uri="{9D8B030D-6E8A-4147-A177-3AD203B41FA5}">
                      <a16:colId xmlns:a16="http://schemas.microsoft.com/office/drawing/2014/main" val="560259899"/>
                    </a:ext>
                  </a:extLst>
                </a:gridCol>
                <a:gridCol w="4895056">
                  <a:extLst>
                    <a:ext uri="{9D8B030D-6E8A-4147-A177-3AD203B41FA5}">
                      <a16:colId xmlns:a16="http://schemas.microsoft.com/office/drawing/2014/main" val="452322443"/>
                    </a:ext>
                  </a:extLst>
                </a:gridCol>
              </a:tblGrid>
              <a:tr h="492940">
                <a:tc>
                  <a:txBody>
                    <a:bodyPr/>
                    <a:lstStyle/>
                    <a:p>
                      <a:r>
                        <a:rPr lang="en-US" dirty="0"/>
                        <a:t>Models</a:t>
                      </a:r>
                      <a:endParaRPr lang="en-IN" dirty="0"/>
                    </a:p>
                  </a:txBody>
                  <a:tcPr/>
                </a:tc>
                <a:tc>
                  <a:txBody>
                    <a:bodyPr/>
                    <a:lstStyle/>
                    <a:p>
                      <a:r>
                        <a:rPr lang="en-US" dirty="0"/>
                        <a:t>RMSLE</a:t>
                      </a:r>
                      <a:endParaRPr lang="en-IN" dirty="0"/>
                    </a:p>
                  </a:txBody>
                  <a:tcPr/>
                </a:tc>
                <a:extLst>
                  <a:ext uri="{0D108BD9-81ED-4DB2-BD59-A6C34878D82A}">
                    <a16:rowId xmlns:a16="http://schemas.microsoft.com/office/drawing/2014/main" val="3366310212"/>
                  </a:ext>
                </a:extLst>
              </a:tr>
              <a:tr h="562557">
                <a:tc>
                  <a:txBody>
                    <a:bodyPr/>
                    <a:lstStyle/>
                    <a:p>
                      <a:r>
                        <a:rPr lang="en-US" dirty="0"/>
                        <a:t>Linear Regression using features from  Feature Selection</a:t>
                      </a:r>
                      <a:endParaRPr lang="en-IN" dirty="0"/>
                    </a:p>
                  </a:txBody>
                  <a:tcPr/>
                </a:tc>
                <a:tc>
                  <a:txBody>
                    <a:bodyPr/>
                    <a:lstStyle/>
                    <a:p>
                      <a:r>
                        <a:rPr lang="en-IN" dirty="0"/>
                        <a:t>1.83065903</a:t>
                      </a:r>
                    </a:p>
                  </a:txBody>
                  <a:tcPr/>
                </a:tc>
                <a:extLst>
                  <a:ext uri="{0D108BD9-81ED-4DB2-BD59-A6C34878D82A}">
                    <a16:rowId xmlns:a16="http://schemas.microsoft.com/office/drawing/2014/main" val="3623371440"/>
                  </a:ext>
                </a:extLst>
              </a:tr>
              <a:tr h="534627">
                <a:tc>
                  <a:txBody>
                    <a:bodyPr/>
                    <a:lstStyle/>
                    <a:p>
                      <a:r>
                        <a:rPr lang="en-US" dirty="0"/>
                        <a:t>Random Forest using Feature Selection, </a:t>
                      </a:r>
                      <a:r>
                        <a:rPr lang="en-US" dirty="0" err="1"/>
                        <a:t>train_test_split</a:t>
                      </a:r>
                      <a:endParaRPr lang="en-IN" dirty="0"/>
                    </a:p>
                  </a:txBody>
                  <a:tcPr/>
                </a:tc>
                <a:tc>
                  <a:txBody>
                    <a:bodyPr/>
                    <a:lstStyle/>
                    <a:p>
                      <a:r>
                        <a:rPr lang="en-IN" dirty="0"/>
                        <a:t>0.08215822</a:t>
                      </a:r>
                    </a:p>
                  </a:txBody>
                  <a:tcPr/>
                </a:tc>
                <a:extLst>
                  <a:ext uri="{0D108BD9-81ED-4DB2-BD59-A6C34878D82A}">
                    <a16:rowId xmlns:a16="http://schemas.microsoft.com/office/drawing/2014/main" val="3569550341"/>
                  </a:ext>
                </a:extLst>
              </a:tr>
              <a:tr h="712836">
                <a:tc>
                  <a:txBody>
                    <a:bodyPr/>
                    <a:lstStyle/>
                    <a:p>
                      <a:r>
                        <a:rPr lang="en-US" dirty="0"/>
                        <a:t>Random Forest using Grid Search</a:t>
                      </a:r>
                    </a:p>
                    <a:p>
                      <a:r>
                        <a:rPr lang="en-IN" sz="1600" dirty="0" err="1"/>
                        <a:t>Best_parameters_are</a:t>
                      </a:r>
                      <a:r>
                        <a:rPr lang="en-IN" sz="1600" dirty="0"/>
                        <a:t> : {'bootstrap': True, '</a:t>
                      </a:r>
                      <a:r>
                        <a:rPr lang="en-IN" sz="1600" dirty="0" err="1"/>
                        <a:t>max_depth</a:t>
                      </a:r>
                      <a:r>
                        <a:rPr lang="en-IN" sz="1600" dirty="0"/>
                        <a:t>': 4, '</a:t>
                      </a:r>
                      <a:r>
                        <a:rPr lang="en-IN" sz="1600" dirty="0" err="1"/>
                        <a:t>max_features</a:t>
                      </a:r>
                      <a:r>
                        <a:rPr lang="en-IN" sz="1600" dirty="0"/>
                        <a:t>': 10}</a:t>
                      </a:r>
                    </a:p>
                  </a:txBody>
                  <a:tcPr/>
                </a:tc>
                <a:tc>
                  <a:txBody>
                    <a:bodyPr/>
                    <a:lstStyle/>
                    <a:p>
                      <a:r>
                        <a:rPr lang="en-IN" dirty="0"/>
                        <a:t>0.08125183</a:t>
                      </a:r>
                    </a:p>
                  </a:txBody>
                  <a:tcPr/>
                </a:tc>
                <a:extLst>
                  <a:ext uri="{0D108BD9-81ED-4DB2-BD59-A6C34878D82A}">
                    <a16:rowId xmlns:a16="http://schemas.microsoft.com/office/drawing/2014/main" val="2621140649"/>
                  </a:ext>
                </a:extLst>
              </a:tr>
              <a:tr h="891045">
                <a:tc>
                  <a:txBody>
                    <a:bodyPr/>
                    <a:lstStyle/>
                    <a:p>
                      <a:r>
                        <a:rPr lang="en-US" sz="1600" dirty="0" err="1"/>
                        <a:t>XGBoost</a:t>
                      </a:r>
                      <a:r>
                        <a:rPr lang="en-US" sz="1600" dirty="0"/>
                        <a:t> with </a:t>
                      </a:r>
                      <a:r>
                        <a:rPr lang="en-US" sz="1600" dirty="0" err="1"/>
                        <a:t>hyperparamters</a:t>
                      </a:r>
                      <a:r>
                        <a:rPr lang="en-US" sz="1600" dirty="0"/>
                        <a:t> </a:t>
                      </a:r>
                      <a:r>
                        <a:rPr lang="en-US" sz="1600" dirty="0" err="1"/>
                        <a:t>olsample_bytree</a:t>
                      </a:r>
                      <a:r>
                        <a:rPr lang="en-US" sz="1600" dirty="0"/>
                        <a:t>=0.4,</a:t>
                      </a:r>
                    </a:p>
                    <a:p>
                      <a:r>
                        <a:rPr lang="en-US" sz="1600" dirty="0"/>
                        <a:t>                 gamma=0,                 </a:t>
                      </a:r>
                    </a:p>
                    <a:p>
                      <a:r>
                        <a:rPr lang="en-US" sz="1600" dirty="0"/>
                        <a:t>                 </a:t>
                      </a:r>
                      <a:r>
                        <a:rPr lang="en-US" sz="1600" dirty="0" err="1"/>
                        <a:t>learning_rate</a:t>
                      </a:r>
                      <a:r>
                        <a:rPr lang="en-US" sz="1600" dirty="0"/>
                        <a:t>=0.07,</a:t>
                      </a:r>
                    </a:p>
                    <a:p>
                      <a:r>
                        <a:rPr lang="en-US" sz="1600" dirty="0"/>
                        <a:t>                 </a:t>
                      </a:r>
                      <a:r>
                        <a:rPr lang="en-US" sz="1600" dirty="0" err="1"/>
                        <a:t>max_depth</a:t>
                      </a:r>
                      <a:r>
                        <a:rPr lang="en-US" sz="1600" dirty="0"/>
                        <a:t>=3, </a:t>
                      </a:r>
                      <a:r>
                        <a:rPr lang="en-US" sz="1600" dirty="0" err="1"/>
                        <a:t>n_estimators</a:t>
                      </a:r>
                      <a:r>
                        <a:rPr lang="en-US" sz="1600" dirty="0"/>
                        <a:t>=100</a:t>
                      </a:r>
                      <a:endParaRPr lang="en-IN" sz="1600" dirty="0"/>
                    </a:p>
                  </a:txBody>
                  <a:tcPr/>
                </a:tc>
                <a:tc>
                  <a:txBody>
                    <a:bodyPr/>
                    <a:lstStyle/>
                    <a:p>
                      <a:r>
                        <a:rPr lang="en-IN" dirty="0"/>
                        <a:t>0.0840507</a:t>
                      </a:r>
                    </a:p>
                  </a:txBody>
                  <a:tcPr/>
                </a:tc>
                <a:extLst>
                  <a:ext uri="{0D108BD9-81ED-4DB2-BD59-A6C34878D82A}">
                    <a16:rowId xmlns:a16="http://schemas.microsoft.com/office/drawing/2014/main" val="955763826"/>
                  </a:ext>
                </a:extLst>
              </a:tr>
            </a:tbl>
          </a:graphicData>
        </a:graphic>
      </p:graphicFrame>
    </p:spTree>
    <p:extLst>
      <p:ext uri="{BB962C8B-B14F-4D97-AF65-F5344CB8AC3E}">
        <p14:creationId xmlns:p14="http://schemas.microsoft.com/office/powerpoint/2010/main" val="269149027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2CCF57-3880-4138-8CCB-E28879EDC781}"/>
              </a:ext>
            </a:extLst>
          </p:cNvPr>
          <p:cNvSpPr>
            <a:spLocks noGrp="1"/>
          </p:cNvSpPr>
          <p:nvPr>
            <p:ph type="title"/>
          </p:nvPr>
        </p:nvSpPr>
        <p:spPr/>
        <p:txBody>
          <a:bodyPr/>
          <a:lstStyle/>
          <a:p>
            <a:r>
              <a:rPr lang="en-US" dirty="0"/>
              <a:t>Insights</a:t>
            </a:r>
            <a:endParaRPr lang="en-IN" dirty="0"/>
          </a:p>
        </p:txBody>
      </p:sp>
      <p:sp>
        <p:nvSpPr>
          <p:cNvPr id="3" name="Content Placeholder 2">
            <a:extLst>
              <a:ext uri="{FF2B5EF4-FFF2-40B4-BE49-F238E27FC236}">
                <a16:creationId xmlns:a16="http://schemas.microsoft.com/office/drawing/2014/main" id="{A65D7809-7EE1-4AF4-BF03-64BBD6B1736E}"/>
              </a:ext>
            </a:extLst>
          </p:cNvPr>
          <p:cNvSpPr>
            <a:spLocks noGrp="1"/>
          </p:cNvSpPr>
          <p:nvPr>
            <p:ph idx="1"/>
          </p:nvPr>
        </p:nvSpPr>
        <p:spPr/>
        <p:txBody>
          <a:bodyPr/>
          <a:lstStyle/>
          <a:p>
            <a:r>
              <a:rPr lang="en-US" dirty="0"/>
              <a:t>The data currently shows no fixed pattern between the predictors and target variables</a:t>
            </a:r>
            <a:r>
              <a:rPr lang="en-IN" dirty="0"/>
              <a:t>. However we can make certain insights from the data.</a:t>
            </a:r>
          </a:p>
          <a:p>
            <a:pPr lvl="1"/>
            <a:r>
              <a:rPr lang="en-IN" dirty="0"/>
              <a:t>The age of the customers vary between 25-70, however there spends do not vary with age.</a:t>
            </a:r>
          </a:p>
          <a:p>
            <a:pPr lvl="1"/>
            <a:r>
              <a:rPr lang="en-IN" dirty="0"/>
              <a:t>Similarly, the there was no difference of spends between males and females</a:t>
            </a:r>
          </a:p>
          <a:p>
            <a:pPr lvl="1"/>
            <a:r>
              <a:rPr lang="en-IN" dirty="0"/>
              <a:t>Assuming current account users are owners of business, and saving account users are salaried users, the CMB has more data for Business owners and hence can tailor the product based on their income source.</a:t>
            </a:r>
          </a:p>
          <a:p>
            <a:pPr lvl="1"/>
            <a:r>
              <a:rPr lang="en-IN" dirty="0"/>
              <a:t>All the customers have enquired about loans, so pitching them loans based on the predictions can be a good call. </a:t>
            </a:r>
          </a:p>
        </p:txBody>
      </p:sp>
    </p:spTree>
    <p:extLst>
      <p:ext uri="{BB962C8B-B14F-4D97-AF65-F5344CB8AC3E}">
        <p14:creationId xmlns:p14="http://schemas.microsoft.com/office/powerpoint/2010/main" val="37297015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84D54-80D3-4FAC-BD7B-225678D6A5C8}"/>
              </a:ext>
            </a:extLst>
          </p:cNvPr>
          <p:cNvSpPr>
            <a:spLocks noGrp="1"/>
          </p:cNvSpPr>
          <p:nvPr>
            <p:ph type="title"/>
          </p:nvPr>
        </p:nvSpPr>
        <p:spPr>
          <a:xfrm>
            <a:off x="1457324" y="286603"/>
            <a:ext cx="8620125" cy="1561247"/>
          </a:xfrm>
        </p:spPr>
        <p:txBody>
          <a:bodyPr>
            <a:normAutofit fontScale="90000"/>
          </a:bodyPr>
          <a:lstStyle/>
          <a:p>
            <a:pPr algn="ctr"/>
            <a:r>
              <a:rPr lang="en-US" dirty="0"/>
              <a:t>Dataset Explained</a:t>
            </a:r>
            <a:br>
              <a:rPr lang="en-US" dirty="0"/>
            </a:br>
            <a:r>
              <a:rPr lang="en-US" sz="2200" dirty="0"/>
              <a:t>Here is a snapshot of some of the features of the data:</a:t>
            </a:r>
            <a:br>
              <a:rPr lang="en-US" dirty="0"/>
            </a:br>
            <a:endParaRPr lang="en-IN" dirty="0"/>
          </a:p>
        </p:txBody>
      </p:sp>
      <p:pic>
        <p:nvPicPr>
          <p:cNvPr id="5" name="Content Placeholder 4">
            <a:extLst>
              <a:ext uri="{FF2B5EF4-FFF2-40B4-BE49-F238E27FC236}">
                <a16:creationId xmlns:a16="http://schemas.microsoft.com/office/drawing/2014/main" id="{B261B4EF-7C3E-44F4-AC4B-EFCD79EAF3DB}"/>
              </a:ext>
            </a:extLst>
          </p:cNvPr>
          <p:cNvPicPr>
            <a:picLocks noGrp="1" noChangeAspect="1"/>
          </p:cNvPicPr>
          <p:nvPr>
            <p:ph sz="half" idx="1"/>
          </p:nvPr>
        </p:nvPicPr>
        <p:blipFill>
          <a:blip r:embed="rId2"/>
          <a:stretch>
            <a:fillRect/>
          </a:stretch>
        </p:blipFill>
        <p:spPr>
          <a:xfrm>
            <a:off x="942975" y="1962151"/>
            <a:ext cx="5429249" cy="397361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4" name="Content Placeholder 3">
            <a:extLst>
              <a:ext uri="{FF2B5EF4-FFF2-40B4-BE49-F238E27FC236}">
                <a16:creationId xmlns:a16="http://schemas.microsoft.com/office/drawing/2014/main" id="{88F26ABB-85A2-4127-A309-6C8F9BFEEA75}"/>
              </a:ext>
            </a:extLst>
          </p:cNvPr>
          <p:cNvSpPr>
            <a:spLocks noGrp="1"/>
          </p:cNvSpPr>
          <p:nvPr>
            <p:ph sz="half" idx="2"/>
          </p:nvPr>
        </p:nvSpPr>
        <p:spPr>
          <a:xfrm>
            <a:off x="6515944" y="2120900"/>
            <a:ext cx="4875956" cy="3748194"/>
          </a:xfrm>
        </p:spPr>
        <p:txBody>
          <a:bodyPr/>
          <a:lstStyle/>
          <a:p>
            <a:r>
              <a:rPr lang="en-US" dirty="0"/>
              <a:t>- There are around 15000 clients’ data, with 44 features.</a:t>
            </a:r>
          </a:p>
          <a:p>
            <a:r>
              <a:rPr lang="en-US" dirty="0"/>
              <a:t>- Target Variable: </a:t>
            </a:r>
            <a:r>
              <a:rPr lang="en-US" dirty="0" err="1"/>
              <a:t>cc_cons</a:t>
            </a:r>
            <a:r>
              <a:rPr lang="en-US" dirty="0"/>
              <a:t> </a:t>
            </a:r>
          </a:p>
          <a:p>
            <a:r>
              <a:rPr lang="en-US" dirty="0"/>
              <a:t>- We will continue to see how we identify 39 predictors out of given 44 features to arrive at a solution.</a:t>
            </a:r>
          </a:p>
          <a:p>
            <a:endParaRPr lang="en-IN" dirty="0"/>
          </a:p>
        </p:txBody>
      </p:sp>
    </p:spTree>
    <p:extLst>
      <p:ext uri="{BB962C8B-B14F-4D97-AF65-F5344CB8AC3E}">
        <p14:creationId xmlns:p14="http://schemas.microsoft.com/office/powerpoint/2010/main" val="8766489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729655-01F6-4973-94C8-12635A132199}"/>
              </a:ext>
            </a:extLst>
          </p:cNvPr>
          <p:cNvSpPr>
            <a:spLocks noGrp="1"/>
          </p:cNvSpPr>
          <p:nvPr>
            <p:ph type="title"/>
          </p:nvPr>
        </p:nvSpPr>
        <p:spPr/>
        <p:txBody>
          <a:bodyPr>
            <a:normAutofit fontScale="90000"/>
          </a:bodyPr>
          <a:lstStyle/>
          <a:p>
            <a:r>
              <a:rPr lang="en-US" dirty="0"/>
              <a:t>Evaluation Metric</a:t>
            </a:r>
            <a:br>
              <a:rPr lang="en-US" dirty="0"/>
            </a:br>
            <a:r>
              <a:rPr lang="en-US" sz="2000" dirty="0"/>
              <a:t>We are using </a:t>
            </a:r>
            <a:r>
              <a:rPr lang="en-US" sz="2000" b="1" dirty="0"/>
              <a:t>RMSLE</a:t>
            </a:r>
            <a:r>
              <a:rPr lang="en-US" sz="2000" dirty="0"/>
              <a:t> (</a:t>
            </a:r>
            <a:r>
              <a:rPr lang="en-US" sz="2000" b="1" dirty="0"/>
              <a:t>root mean squared log error) </a:t>
            </a:r>
            <a:r>
              <a:rPr lang="en-US" sz="2000" dirty="0"/>
              <a:t>as out Evaluation Metric</a:t>
            </a:r>
            <a:br>
              <a:rPr lang="en-US" dirty="0"/>
            </a:br>
            <a:endParaRPr lang="en-IN" dirty="0"/>
          </a:p>
        </p:txBody>
      </p:sp>
      <p:sp>
        <p:nvSpPr>
          <p:cNvPr id="3" name="Content Placeholder 2">
            <a:extLst>
              <a:ext uri="{FF2B5EF4-FFF2-40B4-BE49-F238E27FC236}">
                <a16:creationId xmlns:a16="http://schemas.microsoft.com/office/drawing/2014/main" id="{8E8FDD47-C08B-4182-8E2E-02A38F6A91BD}"/>
              </a:ext>
            </a:extLst>
          </p:cNvPr>
          <p:cNvSpPr>
            <a:spLocks noGrp="1"/>
          </p:cNvSpPr>
          <p:nvPr>
            <p:ph idx="1"/>
          </p:nvPr>
        </p:nvSpPr>
        <p:spPr>
          <a:xfrm>
            <a:off x="1276350" y="1982101"/>
            <a:ext cx="9879330" cy="1446899"/>
          </a:xfrm>
        </p:spPr>
        <p:txBody>
          <a:bodyPr>
            <a:normAutofit fontScale="92500"/>
          </a:bodyPr>
          <a:lstStyle/>
          <a:p>
            <a:pPr algn="ctr"/>
            <a:r>
              <a:rPr lang="en-US" b="1" dirty="0"/>
              <a:t>Why we are using what we are using?</a:t>
            </a:r>
          </a:p>
          <a:p>
            <a:r>
              <a:rPr lang="en-US" b="1" dirty="0"/>
              <a:t>RMSLE</a:t>
            </a:r>
            <a:r>
              <a:rPr lang="en-US" dirty="0"/>
              <a:t> incurs a large penalty for the underestimation of the Actual variable than the Overestimation.</a:t>
            </a:r>
          </a:p>
          <a:p>
            <a:r>
              <a:rPr lang="en-US" sz="1500" dirty="0"/>
              <a:t>* Assume actual y is 500, X-axis has the predicted values.</a:t>
            </a:r>
          </a:p>
          <a:p>
            <a:endParaRPr lang="en-US" dirty="0"/>
          </a:p>
          <a:p>
            <a:endParaRPr lang="en-US" dirty="0"/>
          </a:p>
        </p:txBody>
      </p:sp>
      <p:pic>
        <p:nvPicPr>
          <p:cNvPr id="1026" name="Picture 2">
            <a:extLst>
              <a:ext uri="{FF2B5EF4-FFF2-40B4-BE49-F238E27FC236}">
                <a16:creationId xmlns:a16="http://schemas.microsoft.com/office/drawing/2014/main" id="{6770848C-4F23-4389-993C-83E1185D993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58424" y="3350483"/>
            <a:ext cx="4202112" cy="263842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536B1B38-D3F6-4051-AB12-4C68BCA6851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66060" y="3350483"/>
            <a:ext cx="4202112" cy="2638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649079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27A6F-7008-4747-8C89-59C18D7D1536}"/>
              </a:ext>
            </a:extLst>
          </p:cNvPr>
          <p:cNvSpPr>
            <a:spLocks noGrp="1"/>
          </p:cNvSpPr>
          <p:nvPr>
            <p:ph type="title"/>
          </p:nvPr>
        </p:nvSpPr>
        <p:spPr/>
        <p:txBody>
          <a:bodyPr>
            <a:normAutofit fontScale="90000"/>
          </a:bodyPr>
          <a:lstStyle/>
          <a:p>
            <a:r>
              <a:rPr lang="en-US" dirty="0"/>
              <a:t>Evaluation Metric</a:t>
            </a:r>
            <a:br>
              <a:rPr lang="en-US" dirty="0"/>
            </a:br>
            <a:r>
              <a:rPr lang="en-US" sz="2200" dirty="0"/>
              <a:t>We are using </a:t>
            </a:r>
            <a:r>
              <a:rPr lang="en-US" sz="2200" b="1" dirty="0"/>
              <a:t>RMSLE</a:t>
            </a:r>
            <a:r>
              <a:rPr lang="en-US" sz="2200" dirty="0"/>
              <a:t> (</a:t>
            </a:r>
            <a:r>
              <a:rPr lang="en-US" sz="2200" b="1" dirty="0"/>
              <a:t>root mean squared log error) </a:t>
            </a:r>
            <a:r>
              <a:rPr lang="en-US" sz="2200" dirty="0"/>
              <a:t>as out Evaluation Metric</a:t>
            </a:r>
            <a:br>
              <a:rPr lang="en-US" sz="2200" dirty="0"/>
            </a:br>
            <a:endParaRPr lang="en-IN" sz="2200" dirty="0"/>
          </a:p>
        </p:txBody>
      </p:sp>
      <p:sp>
        <p:nvSpPr>
          <p:cNvPr id="3" name="Content Placeholder 2">
            <a:extLst>
              <a:ext uri="{FF2B5EF4-FFF2-40B4-BE49-F238E27FC236}">
                <a16:creationId xmlns:a16="http://schemas.microsoft.com/office/drawing/2014/main" id="{C900A38D-4281-4C24-BF06-94CD06D0DA3E}"/>
              </a:ext>
            </a:extLst>
          </p:cNvPr>
          <p:cNvSpPr>
            <a:spLocks noGrp="1"/>
          </p:cNvSpPr>
          <p:nvPr>
            <p:ph idx="1"/>
          </p:nvPr>
        </p:nvSpPr>
        <p:spPr/>
        <p:txBody>
          <a:bodyPr/>
          <a:lstStyle/>
          <a:p>
            <a:pPr>
              <a:buFont typeface="Wingdings" panose="05000000000000000000" pitchFamily="2" charset="2"/>
              <a:buChar char="§"/>
            </a:pPr>
            <a:r>
              <a:rPr lang="en-US" dirty="0"/>
              <a:t>In a business scenario this means, </a:t>
            </a:r>
            <a:r>
              <a:rPr lang="en-US" b="1" dirty="0"/>
              <a:t>the underestimation of the target variable is not acceptable but overestimation can be tolerated.</a:t>
            </a:r>
          </a:p>
          <a:p>
            <a:pPr>
              <a:buFont typeface="Wingdings" panose="05000000000000000000" pitchFamily="2" charset="2"/>
              <a:buChar char="§"/>
            </a:pPr>
            <a:r>
              <a:rPr lang="en-IN" dirty="0"/>
              <a:t>CMB might miss out on high spenders if our predictions underestimate. </a:t>
            </a:r>
            <a:r>
              <a:rPr lang="en-IN" dirty="0" err="1"/>
              <a:t>Simpy</a:t>
            </a:r>
            <a:r>
              <a:rPr lang="en-IN" dirty="0"/>
              <a:t> put, it is more penalising to predict lower average spend values for a high spending customer , than predicting higher average spend values for a low spending customer. </a:t>
            </a:r>
          </a:p>
          <a:p>
            <a:endParaRPr lang="en-IN" dirty="0"/>
          </a:p>
        </p:txBody>
      </p:sp>
    </p:spTree>
    <p:extLst>
      <p:ext uri="{BB962C8B-B14F-4D97-AF65-F5344CB8AC3E}">
        <p14:creationId xmlns:p14="http://schemas.microsoft.com/office/powerpoint/2010/main" val="24648962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E5FF8F-202D-46BF-A868-DA06E43C5A5B}"/>
              </a:ext>
            </a:extLst>
          </p:cNvPr>
          <p:cNvSpPr>
            <a:spLocks noGrp="1"/>
          </p:cNvSpPr>
          <p:nvPr>
            <p:ph type="title"/>
          </p:nvPr>
        </p:nvSpPr>
        <p:spPr/>
        <p:txBody>
          <a:bodyPr>
            <a:normAutofit/>
          </a:bodyPr>
          <a:lstStyle/>
          <a:p>
            <a:r>
              <a:rPr lang="en-US" sz="6000" dirty="0"/>
              <a:t>Exploratory Data Analysis (EDA)</a:t>
            </a:r>
            <a:endParaRPr lang="en-IN" sz="6000" dirty="0"/>
          </a:p>
        </p:txBody>
      </p:sp>
      <p:sp>
        <p:nvSpPr>
          <p:cNvPr id="3" name="Text Placeholder 2">
            <a:extLst>
              <a:ext uri="{FF2B5EF4-FFF2-40B4-BE49-F238E27FC236}">
                <a16:creationId xmlns:a16="http://schemas.microsoft.com/office/drawing/2014/main" id="{D9DB7FC8-102B-4194-865B-3D6529A6ECA5}"/>
              </a:ext>
            </a:extLst>
          </p:cNvPr>
          <p:cNvSpPr>
            <a:spLocks noGrp="1"/>
          </p:cNvSpPr>
          <p:nvPr>
            <p:ph type="body" idx="1"/>
          </p:nvPr>
        </p:nvSpPr>
        <p:spPr/>
        <p:txBody>
          <a:bodyPr/>
          <a:lstStyle/>
          <a:p>
            <a:r>
              <a:rPr lang="en-US" dirty="0"/>
              <a:t>First steps</a:t>
            </a:r>
            <a:endParaRPr lang="en-IN" dirty="0"/>
          </a:p>
        </p:txBody>
      </p:sp>
    </p:spTree>
    <p:extLst>
      <p:ext uri="{BB962C8B-B14F-4D97-AF65-F5344CB8AC3E}">
        <p14:creationId xmlns:p14="http://schemas.microsoft.com/office/powerpoint/2010/main" val="17071566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81844-E2FE-4B52-BB04-B52EFC04ABA9}"/>
              </a:ext>
            </a:extLst>
          </p:cNvPr>
          <p:cNvSpPr>
            <a:spLocks noGrp="1"/>
          </p:cNvSpPr>
          <p:nvPr>
            <p:ph type="title"/>
          </p:nvPr>
        </p:nvSpPr>
        <p:spPr/>
        <p:txBody>
          <a:bodyPr/>
          <a:lstStyle/>
          <a:p>
            <a:r>
              <a:rPr lang="en-US" dirty="0"/>
              <a:t>Univariate Analysis: Categorical</a:t>
            </a:r>
            <a:endParaRPr lang="en-IN" dirty="0"/>
          </a:p>
        </p:txBody>
      </p:sp>
      <p:sp>
        <p:nvSpPr>
          <p:cNvPr id="4" name="Content Placeholder 3">
            <a:extLst>
              <a:ext uri="{FF2B5EF4-FFF2-40B4-BE49-F238E27FC236}">
                <a16:creationId xmlns:a16="http://schemas.microsoft.com/office/drawing/2014/main" id="{B1CF821C-125A-43DA-866C-A82AB3928051}"/>
              </a:ext>
            </a:extLst>
          </p:cNvPr>
          <p:cNvSpPr>
            <a:spLocks noGrp="1"/>
          </p:cNvSpPr>
          <p:nvPr>
            <p:ph idx="1"/>
          </p:nvPr>
        </p:nvSpPr>
        <p:spPr/>
        <p:txBody>
          <a:bodyPr/>
          <a:lstStyle/>
          <a:p>
            <a:r>
              <a:rPr lang="en-US" dirty="0"/>
              <a:t>High count of data with </a:t>
            </a:r>
            <a:r>
              <a:rPr lang="en-US" b="1" dirty="0"/>
              <a:t>Account Type: Current</a:t>
            </a:r>
            <a:r>
              <a:rPr lang="en-US" dirty="0"/>
              <a:t> and </a:t>
            </a:r>
            <a:r>
              <a:rPr lang="en-US" b="1" dirty="0"/>
              <a:t>Gender: Male</a:t>
            </a:r>
            <a:endParaRPr lang="en-IN" b="1" dirty="0"/>
          </a:p>
        </p:txBody>
      </p:sp>
      <p:pic>
        <p:nvPicPr>
          <p:cNvPr id="2058" name="Picture 10">
            <a:extLst>
              <a:ext uri="{FF2B5EF4-FFF2-40B4-BE49-F238E27FC236}">
                <a16:creationId xmlns:a16="http://schemas.microsoft.com/office/drawing/2014/main" id="{4A46E97F-1D75-4DCB-B7DD-BEB538C2DE6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6320" y="2553758"/>
            <a:ext cx="9883140" cy="3686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6797243"/>
      </p:ext>
    </p:extLst>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769520F8-BFE5-4C8C-A7AA-375C025A91CE}" vid="{AEAFD717-D3C8-4034-8F7E-D5220B0CCEB8}"/>
    </a:ext>
  </a:extLst>
</a:theme>
</file>

<file path=docProps/app.xml><?xml version="1.0" encoding="utf-8"?>
<Properties xmlns="http://schemas.openxmlformats.org/officeDocument/2006/extended-properties" xmlns:vt="http://schemas.openxmlformats.org/officeDocument/2006/docPropsVTypes">
  <Template>Facet</Template>
  <TotalTime>0</TotalTime>
  <Words>1993</Words>
  <Application>Microsoft Office PowerPoint</Application>
  <PresentationFormat>Widescreen</PresentationFormat>
  <Paragraphs>194</Paragraphs>
  <Slides>48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48</vt:i4>
      </vt:variant>
    </vt:vector>
  </HeadingPairs>
  <TitlesOfParts>
    <vt:vector size="53" baseType="lpstr">
      <vt:lpstr>Bookman Old Style</vt:lpstr>
      <vt:lpstr>Calibri</vt:lpstr>
      <vt:lpstr>Franklin Gothic Book</vt:lpstr>
      <vt:lpstr>Wingdings</vt:lpstr>
      <vt:lpstr>1_RetrospectVTI</vt:lpstr>
      <vt:lpstr> Future Average Credit Card Spends</vt:lpstr>
      <vt:lpstr>Problem Statement Credit Card consumption patterns are a gold mine for financial institutions. The customers’ consumption patterns allow bank to build financial gain products and devise plans to reward and retain customers </vt:lpstr>
      <vt:lpstr>Potential Business Problems </vt:lpstr>
      <vt:lpstr>How does our prediction benefit </vt:lpstr>
      <vt:lpstr>Dataset Explained Here is a snapshot of some of the features of the data: </vt:lpstr>
      <vt:lpstr>Evaluation Metric We are using RMSLE (root mean squared log error) as out Evaluation Metric </vt:lpstr>
      <vt:lpstr>Evaluation Metric We are using RMSLE (root mean squared log error) as out Evaluation Metric </vt:lpstr>
      <vt:lpstr>Exploratory Data Analysis (EDA)</vt:lpstr>
      <vt:lpstr>Univariate Analysis: Categorical</vt:lpstr>
      <vt:lpstr>Univariate Analysis: Categorical</vt:lpstr>
      <vt:lpstr>Univariate Analysis: Continuous</vt:lpstr>
      <vt:lpstr>Univariate Analysis: Continous</vt:lpstr>
      <vt:lpstr>Univariate Analysis: Continuous</vt:lpstr>
      <vt:lpstr>Univariate Analysis: Continuous</vt:lpstr>
      <vt:lpstr>Univariate Analysis: Continuous</vt:lpstr>
      <vt:lpstr>Bivariate Analysis: Categorical</vt:lpstr>
      <vt:lpstr>Bivariate Analysis: Continuous</vt:lpstr>
      <vt:lpstr>Bivariate Analysis: Continuous</vt:lpstr>
      <vt:lpstr>Bivariate Analysis: Continuous</vt:lpstr>
      <vt:lpstr>Bivariate Analysis: Continuous</vt:lpstr>
      <vt:lpstr>Workflow Pipeline</vt:lpstr>
      <vt:lpstr>High Level View</vt:lpstr>
      <vt:lpstr>Feature Engineering</vt:lpstr>
      <vt:lpstr>Feature Engineering</vt:lpstr>
      <vt:lpstr>Feature Engineering</vt:lpstr>
      <vt:lpstr>Feature Engineering</vt:lpstr>
      <vt:lpstr>Identifying Outliers</vt:lpstr>
      <vt:lpstr>Identifying Outliers</vt:lpstr>
      <vt:lpstr>Identifying Outliers</vt:lpstr>
      <vt:lpstr>Identifying Outliers</vt:lpstr>
      <vt:lpstr>Handling Outliers</vt:lpstr>
      <vt:lpstr>Handling Outliers</vt:lpstr>
      <vt:lpstr>Removing zero variance</vt:lpstr>
      <vt:lpstr>Handling negative values</vt:lpstr>
      <vt:lpstr>Convert to category and bin</vt:lpstr>
      <vt:lpstr>Convert to category and bin</vt:lpstr>
      <vt:lpstr>Skewness</vt:lpstr>
      <vt:lpstr>Correlated Features</vt:lpstr>
      <vt:lpstr>Prepare for Modelling</vt:lpstr>
      <vt:lpstr>Encoding Categories</vt:lpstr>
      <vt:lpstr>Scaling Data</vt:lpstr>
      <vt:lpstr>Feature Selection using Random Forest</vt:lpstr>
      <vt:lpstr>Feature Selection using RFE</vt:lpstr>
      <vt:lpstr>Modelling</vt:lpstr>
      <vt:lpstr>RMSLE Scores – Vanilla Models (train_test_split)</vt:lpstr>
      <vt:lpstr>RMSLE Scores – Vanilla Models cross_validate</vt:lpstr>
      <vt:lpstr>RMSLE Score – Tuned Models</vt:lpstr>
      <vt:lpstr>Insights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2020-02-07T11:38:40Z</dcterms:created>
  <dcterms:modified xsi:type="dcterms:W3CDTF">2020-02-09T10:27:58Z</dcterms:modified>
</cp:coreProperties>
</file>