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280" y="30434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3258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480" y="13258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320" y="13258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280" y="30434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480" y="30434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280" y="132588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600" y="132588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225360"/>
            <a:ext cx="907056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600" y="132588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3258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3258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7056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190" spc="-1" strike="noStrike">
                <a:latin typeface="Arial"/>
              </a:rPr>
              <a:t>Click to edit the outline text format</a:t>
            </a:r>
            <a:endParaRPr b="0" lang="en-IN" sz="3190" spc="-1" strike="noStrike"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790" spc="-1" strike="noStrike">
                <a:latin typeface="Arial"/>
              </a:rPr>
              <a:t>Second Outline Level</a:t>
            </a:r>
            <a:endParaRPr b="0" lang="en-IN" sz="2790" spc="-1" strike="noStrike"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90" spc="-1" strike="noStrike">
                <a:latin typeface="Arial"/>
              </a:rPr>
              <a:t>Third Outline Level</a:t>
            </a:r>
            <a:endParaRPr b="0" lang="en-IN" sz="2390" spc="-1" strike="noStrike"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75280" y="225360"/>
            <a:ext cx="878328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Round 2 Demo-Reqs PPM &amp; User Pre-seed(1)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39" name="Table 2"/>
          <p:cNvGraphicFramePr/>
          <p:nvPr/>
        </p:nvGraphicFramePr>
        <p:xfrm>
          <a:off x="360" y="689040"/>
          <a:ext cx="10006560" cy="1398600"/>
        </p:xfrm>
        <a:graphic>
          <a:graphicData uri="http://schemas.openxmlformats.org/drawingml/2006/table">
            <a:tbl>
              <a:tblPr/>
              <a:tblGrid>
                <a:gridCol w="3206880"/>
                <a:gridCol w="3206880"/>
                <a:gridCol w="359280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Idea / Profolio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Project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Tasks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</a:tr>
              <a:tr h="1629720"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IN" sz="900" spc="-1" strike="noStrike">
                          <a:latin typeface="Arial"/>
                        </a:rPr>
                        <a:t>&lt;&lt;[node.</a:t>
                      </a:r>
                      <a:r>
                        <a:rPr b="0" lang="en-IN" sz="900" spc="-1" strike="noStrike">
                          <a:solidFill>
                            <a:srgbClr val="111111"/>
                          </a:solidFill>
                          <a:latin typeface="Arial"/>
                          <a:ea typeface="JetBrains Mono"/>
                        </a:rPr>
                        <a:t>ideaPortfolio</a:t>
                      </a:r>
                      <a:r>
                        <a:rPr b="0" lang="en-IN" sz="900" spc="-1" strike="noStrike">
                          <a:latin typeface="Arial"/>
                        </a:rPr>
                        <a:t>]&gt;&gt;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latin typeface="Arial"/>
                        </a:rPr>
                        <a:t>&lt;&lt;[node.project.name]&gt;&gt;</a:t>
                      </a:r>
                      <a:endParaRPr b="0" lang="en-IN" sz="900" spc="-1" strike="noStrike">
                        <a:latin typeface="Arial"/>
                      </a:endParaRPr>
                    </a:p>
                    <a:p>
                      <a:pPr lvl="1" marL="432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900" spc="-1" strike="noStrike">
                          <a:latin typeface="Arial"/>
                          <a:ea typeface="Noto Sans CJK SC"/>
                        </a:rPr>
                        <a:t>&lt;&lt;foreach [ in node.project.</a:t>
                      </a:r>
                      <a:r>
                        <a:rPr b="0" lang="en-IN" sz="900" spc="-1" strike="noStrike">
                          <a:solidFill>
                            <a:srgbClr val="111111"/>
                          </a:solidFill>
                          <a:latin typeface="Arial"/>
                          <a:ea typeface="JetBrains Mono"/>
                        </a:rPr>
                        <a:t>description</a:t>
                      </a:r>
                      <a:r>
                        <a:rPr b="0" lang="en-IN" sz="900" spc="-1" strike="noStrike">
                          <a:latin typeface="Arial"/>
                        </a:rPr>
                        <a:t>]&gt;&gt;</a:t>
                      </a:r>
                      <a:r>
                        <a:rPr b="0" lang="en-IN" sz="900" spc="-1" strike="noStrike">
                          <a:latin typeface="Arial"/>
                          <a:ea typeface="Noto Sans CJK SC"/>
                        </a:rPr>
                        <a:t> &lt;&lt;[</a:t>
                      </a:r>
                      <a:r>
                        <a:rPr b="0" lang="en-IN" sz="900" spc="-1" strike="noStrike">
                          <a:solidFill>
                            <a:srgbClr val="111111"/>
                          </a:solidFill>
                          <a:latin typeface="Arial"/>
                          <a:ea typeface="JetBrains Mono"/>
                        </a:rPr>
                        <a:t>description</a:t>
                      </a:r>
                      <a:r>
                        <a:rPr b="0" lang="en-IN" sz="900" spc="-1" strike="noStrike">
                          <a:latin typeface="Arial"/>
                        </a:rPr>
                        <a:t>_Text]&gt;&gt;</a:t>
                      </a:r>
                      <a:endParaRPr b="0" lang="en-IN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900" spc="-1" strike="noStrike">
                          <a:latin typeface="Arial"/>
                        </a:rPr>
                        <a:t>&lt;&lt;/foreach&gt;&gt;</a:t>
                      </a:r>
                      <a:endParaRPr b="0" lang="en-IN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900" spc="-1" strike="noStrike">
                          <a:latin typeface="Arial"/>
                        </a:rPr>
                        <a:t>Timeline creation and commercial workflow management(Key timeline tasks below)</a:t>
                      </a:r>
                      <a:endParaRPr b="0" lang="en-IN" sz="9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IN" sz="9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408240"/>
                        </a:tabLst>
                      </a:pPr>
                      <a:r>
                        <a:rPr b="0" lang="en-IN" sz="900" spc="-1" strike="noStrike">
                          <a:latin typeface="Arial"/>
                        </a:rPr>
                        <a:t>&lt;&lt;foreach[ in node.tasks]&gt;&gt;</a:t>
                      </a:r>
                      <a:endParaRPr b="0" lang="en-IN" sz="9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408240"/>
                        </a:tabLst>
                      </a:pPr>
                      <a:r>
                        <a:rPr b="0" lang="en-IN" sz="900" spc="-1" strike="noStrike">
                          <a:latin typeface="Arial"/>
                        </a:rPr>
                        <a:t>&lt;&lt;[gate]&gt;&gt;</a:t>
                      </a:r>
                      <a:endParaRPr b="0" lang="en-IN" sz="900" spc="-1" strike="noStrike">
                        <a:latin typeface="Arial"/>
                      </a:endParaRPr>
                    </a:p>
                    <a:p>
                      <a:pPr lvl="1" marL="432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408240"/>
                        </a:tabLst>
                      </a:pPr>
                      <a:r>
                        <a:rPr b="0" lang="en-IN" sz="900" spc="-1" strike="noStrike">
                          <a:latin typeface="Arial"/>
                        </a:rPr>
                        <a:t> </a:t>
                      </a:r>
                      <a:r>
                        <a:rPr b="0" lang="en-IN" sz="900" spc="-1" strike="noStrike">
                          <a:latin typeface="Arial"/>
                        </a:rPr>
                        <a:t>&lt;&lt;foreach [item in </a:t>
                      </a:r>
                      <a:r>
                        <a:rPr b="0" lang="en-IN" sz="900" spc="-1" strike="noStrike">
                          <a:solidFill>
                            <a:srgbClr val="111111"/>
                          </a:solidFill>
                          <a:latin typeface="Arial"/>
                          <a:ea typeface="JetBrains Mono"/>
                        </a:rPr>
                        <a:t>subtasks</a:t>
                      </a:r>
                      <a:r>
                        <a:rPr b="0" lang="en-IN" sz="900" spc="-1" strike="noStrike">
                          <a:latin typeface="Arial"/>
                        </a:rPr>
                        <a:t>]&gt;&gt;</a:t>
                      </a:r>
                      <a:endParaRPr b="0" lang="en-IN" sz="900" spc="-1" strike="noStrike">
                        <a:latin typeface="Arial"/>
                      </a:endParaRPr>
                    </a:p>
                    <a:p>
                      <a:pPr lvl="1" marL="432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408240"/>
                        </a:tabLst>
                      </a:pPr>
                      <a:r>
                        <a:rPr b="0" lang="en-IN" sz="900" spc="-1" strike="noStrike">
                          <a:latin typeface="Arial"/>
                        </a:rPr>
                        <a:t>&lt;&lt;[item.name]&gt;&gt;:&lt;&lt;[item.Description]&gt;&gt;</a:t>
                      </a:r>
                      <a:endParaRPr b="0" lang="en-IN" sz="900" spc="-1" strike="noStrike">
                        <a:latin typeface="Arial"/>
                      </a:endParaRPr>
                    </a:p>
                    <a:p>
                      <a:pPr lvl="1" marL="432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408240"/>
                        </a:tabLst>
                      </a:pPr>
                      <a:r>
                        <a:rPr b="0" lang="en-IN" sz="900" spc="-1" strike="noStrike">
                          <a:latin typeface="Arial"/>
                        </a:rPr>
                        <a:t>&lt;&lt;/foreach&gt;&gt;</a:t>
                      </a:r>
                      <a:endParaRPr b="0" lang="en-IN" sz="900" spc="-1" strike="noStrike">
                        <a:latin typeface="Arial"/>
                      </a:endParaRPr>
                    </a:p>
                    <a:p>
                      <a:pPr lvl="1" marL="432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408240"/>
                        </a:tabLst>
                      </a:pPr>
                      <a:r>
                        <a:rPr b="0" lang="en-IN" sz="900" spc="-1" strike="noStrike">
                          <a:latin typeface="Arial"/>
                        </a:rPr>
                        <a:t>&lt;&lt;/foreach&gt;&gt;</a:t>
                      </a:r>
                      <a:endParaRPr b="0" lang="en-IN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endParaRPr b="0" lang="en-IN" sz="9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IN" sz="9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IN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2025-01-08T18:14:41Z</dcterms:created>
  <dc:creator/>
  <dc:description/>
  <dc:language>en-IN</dc:language>
  <cp:lastModifiedBy/>
  <dcterms:modified xsi:type="dcterms:W3CDTF">2025-01-28T22:17:41Z</dcterms:modified>
  <cp:revision>48</cp:revision>
  <dc:subject/>
  <dc:title/>
</cp:coreProperties>
</file>