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8288000" cy="10287000"/>
  <p:notesSz cx="6858000" cy="9144000"/>
  <p:embeddedFontLst>
    <p:embeddedFont>
      <p:font typeface="DejaVu Serif Bold" panose="020B0604020202020204" charset="0"/>
      <p:regular r:id="rId12"/>
    </p:embeddedFont>
    <p:embeddedFont>
      <p:font typeface="Palatino Linotype" panose="02040502050505030304" pitchFamily="18" charset="0"/>
      <p:regular r:id="rId13"/>
      <p:bold r:id="rId14"/>
      <p:italic r:id="rId15"/>
      <p:boldItalic r:id="rId16"/>
    </p:embeddedFont>
    <p:embeddedFont>
      <p:font typeface="Raleway" panose="020B0604020202020204" charset="-94"/>
      <p:regular r:id="rId17"/>
    </p:embeddedFont>
    <p:embeddedFont>
      <p:font typeface="Abril Fatface" panose="020B0604020202020204" charset="-94"/>
      <p:regular r:id="rId18"/>
    </p:embeddedFont>
    <p:embeddedFont>
      <p:font typeface="Barlow Heavy" panose="020B0604020202020204" charset="-9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7600" y="4590810"/>
            <a:ext cx="914400" cy="1848857"/>
          </a:xfrm>
          <a:prstGeom prst="rect">
            <a:avLst/>
          </a:prstGeom>
          <a:noFill/>
        </p:spPr>
        <p:txBody>
          <a:bodyPr wrap="square" lIns="0" tIns="16328" rIns="0" bIns="16328" rtlCol="0" anchor="ctr" anchorCtr="0">
            <a:spAutoFit/>
          </a:bodyPr>
          <a:lstStyle/>
          <a:p>
            <a:r>
              <a:rPr lang="en-US" sz="1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1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828800"/>
            <a:ext cx="15087600" cy="3228975"/>
          </a:xfrm>
        </p:spPr>
        <p:txBody>
          <a:bodyPr>
            <a:noAutofit/>
          </a:bodyPr>
          <a:lstStyle>
            <a:lvl1pPr>
              <a:defRPr sz="107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63237"/>
            <a:ext cx="12344400" cy="10287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00" y="1028702"/>
            <a:ext cx="11582400" cy="5257799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9200" y="914402"/>
            <a:ext cx="4267200" cy="7772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1200" y="1028702"/>
            <a:ext cx="10058400" cy="68580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34400" y="6111746"/>
            <a:ext cx="914400" cy="18158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1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0" y="6401052"/>
            <a:ext cx="7467600" cy="109728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0" y="2857500"/>
            <a:ext cx="12070080" cy="3525012"/>
          </a:xfrm>
        </p:spPr>
        <p:txBody>
          <a:bodyPr/>
          <a:lstStyle>
            <a:lvl1pPr marL="0" algn="l" defTabSz="1632844" rtl="0" eaLnBrk="1" latinLnBrk="0" hangingPunct="1">
              <a:spcBef>
                <a:spcPct val="0"/>
              </a:spcBef>
              <a:buNone/>
              <a:defRPr lang="en-US" sz="96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88336" y="987552"/>
            <a:ext cx="6547104" cy="51435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0058400" y="987553"/>
            <a:ext cx="6547104" cy="51482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0" y="992964"/>
            <a:ext cx="6547104" cy="959643"/>
          </a:xfrm>
        </p:spPr>
        <p:txBody>
          <a:bodyPr anchor="ctr">
            <a:noAutofit/>
          </a:bodyPr>
          <a:lstStyle>
            <a:lvl1pPr marL="0" indent="0">
              <a:buNone/>
              <a:defRPr sz="3900" b="0"/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8336" y="2057400"/>
            <a:ext cx="6553200" cy="4114800"/>
          </a:xfrm>
        </p:spPr>
        <p:txBody>
          <a:bodyPr anchor="t"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58400" y="992964"/>
            <a:ext cx="6547104" cy="959643"/>
          </a:xfrm>
        </p:spPr>
        <p:txBody>
          <a:bodyPr anchor="ctr">
            <a:noAutofit/>
          </a:bodyPr>
          <a:lstStyle>
            <a:lvl1pPr marL="0" indent="0">
              <a:buNone/>
              <a:defRPr sz="3900" b="0"/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58400" y="2057400"/>
            <a:ext cx="6547104" cy="4114800"/>
          </a:xfrm>
        </p:spPr>
        <p:txBody>
          <a:bodyPr anchor="t"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13280" y="780288"/>
            <a:ext cx="914400" cy="1646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10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60560" y="780288"/>
            <a:ext cx="914400" cy="1646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10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57840" y="2661882"/>
            <a:ext cx="914400" cy="22006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1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28702"/>
            <a:ext cx="8686800" cy="5143500"/>
          </a:xfrm>
        </p:spPr>
        <p:txBody>
          <a:bodyPr anchor="ctr"/>
          <a:lstStyle>
            <a:lvl1pPr>
              <a:defRPr sz="4300"/>
            </a:lvl1pPr>
            <a:lvl2pPr>
              <a:defRPr sz="39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0" y="1028702"/>
            <a:ext cx="5181600" cy="5143500"/>
          </a:xfrm>
        </p:spPr>
        <p:txBody>
          <a:bodyPr anchor="ctr">
            <a:normAutofit/>
          </a:bodyPr>
          <a:lstStyle>
            <a:lvl1pPr marL="0" indent="0">
              <a:buNone/>
              <a:defRPr sz="2900"/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919163"/>
            <a:ext cx="13411200" cy="382047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5700"/>
            </a:lvl1pPr>
            <a:lvl2pPr marL="816422" indent="0">
              <a:buNone/>
              <a:defRPr sz="5000"/>
            </a:lvl2pPr>
            <a:lvl3pPr marL="1632844" indent="0">
              <a:buNone/>
              <a:defRPr sz="4300"/>
            </a:lvl3pPr>
            <a:lvl4pPr marL="2449266" indent="0">
              <a:buNone/>
              <a:defRPr sz="3600"/>
            </a:lvl4pPr>
            <a:lvl5pPr marL="3265688" indent="0">
              <a:buNone/>
              <a:defRPr sz="3600"/>
            </a:lvl5pPr>
            <a:lvl6pPr marL="4082110" indent="0">
              <a:buNone/>
              <a:defRPr sz="3600"/>
            </a:lvl6pPr>
            <a:lvl7pPr marL="4898532" indent="0">
              <a:buNone/>
              <a:defRPr sz="3600"/>
            </a:lvl7pPr>
            <a:lvl8pPr marL="5714954" indent="0">
              <a:buNone/>
              <a:defRPr sz="3600"/>
            </a:lvl8pPr>
            <a:lvl9pPr marL="6531376" indent="0">
              <a:buNone/>
              <a:defRPr sz="36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5179571"/>
            <a:ext cx="10058400" cy="1081206"/>
          </a:xfrm>
        </p:spPr>
        <p:txBody>
          <a:bodyPr anchor="ctr">
            <a:normAutofit/>
          </a:bodyPr>
          <a:lstStyle>
            <a:lvl1pPr marL="0" indent="0">
              <a:buNone/>
              <a:defRPr sz="2900"/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0704" y="4997196"/>
            <a:ext cx="914400" cy="1646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0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10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2746442" y="1557661"/>
            <a:ext cx="14481240" cy="856048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836196" y="628699"/>
            <a:ext cx="8307708" cy="896091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6555910" y="175282"/>
            <a:ext cx="12958724" cy="713213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7315200"/>
            <a:ext cx="15087600" cy="1371600"/>
          </a:xfrm>
          <a:prstGeom prst="rect">
            <a:avLst/>
          </a:prstGeom>
        </p:spPr>
        <p:txBody>
          <a:bodyPr vert="horz" lIns="163284" tIns="81642" rIns="163284" bIns="81642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028702"/>
            <a:ext cx="12192000" cy="5486399"/>
          </a:xfrm>
          <a:prstGeom prst="rect">
            <a:avLst/>
          </a:prstGeom>
        </p:spPr>
        <p:txBody>
          <a:bodyPr vert="horz" lIns="163284" tIns="81642" rIns="163284" bIns="81642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0" y="9232108"/>
            <a:ext cx="4267200" cy="547688"/>
          </a:xfrm>
          <a:prstGeom prst="rect">
            <a:avLst/>
          </a:prstGeom>
        </p:spPr>
        <p:txBody>
          <a:bodyPr vert="horz" lIns="163284" tIns="81642" rIns="163284" bIns="81642" rtlCol="0" anchor="t"/>
          <a:lstStyle>
            <a:lvl1pPr algn="r">
              <a:defRPr sz="20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20" y="9232108"/>
            <a:ext cx="9144000" cy="547688"/>
          </a:xfrm>
          <a:prstGeom prst="rect">
            <a:avLst/>
          </a:prstGeom>
        </p:spPr>
        <p:txBody>
          <a:bodyPr vert="horz" lIns="163284" tIns="81642" rIns="163284" bIns="81642" rtlCol="0" anchor="t"/>
          <a:lstStyle>
            <a:lvl1pPr algn="l">
              <a:defRPr sz="20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5920" y="8763000"/>
            <a:ext cx="4267200" cy="457200"/>
          </a:xfrm>
          <a:prstGeom prst="rect">
            <a:avLst/>
          </a:prstGeom>
        </p:spPr>
        <p:txBody>
          <a:bodyPr vert="horz" lIns="163284" tIns="81642" rIns="163284" bIns="16328" rtlCol="0" anchor="b"/>
          <a:lstStyle>
            <a:lvl1pPr algn="l">
              <a:defRPr sz="29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32844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9853" indent="-457196" algn="l" defTabSz="1632844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3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1142991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796128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3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2449266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2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939119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2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3510615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4000468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2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4490321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2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5061817" indent="-457196" algn="l" defTabSz="1632844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25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028700" y="9248775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8105096" y="7306691"/>
            <a:ext cx="2077808" cy="829666"/>
            <a:chOff x="0" y="0"/>
            <a:chExt cx="680716" cy="2718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0716" cy="271809"/>
            </a:xfrm>
            <a:custGeom>
              <a:avLst/>
              <a:gdLst/>
              <a:ahLst/>
              <a:cxnLst/>
              <a:rect l="l" t="t" r="r" b="b"/>
              <a:pathLst>
                <a:path w="680716" h="271809">
                  <a:moveTo>
                    <a:pt x="135904" y="0"/>
                  </a:moveTo>
                  <a:lnTo>
                    <a:pt x="544811" y="0"/>
                  </a:lnTo>
                  <a:cubicBezTo>
                    <a:pt x="619869" y="0"/>
                    <a:pt x="680716" y="60846"/>
                    <a:pt x="680716" y="135904"/>
                  </a:cubicBezTo>
                  <a:lnTo>
                    <a:pt x="680716" y="135904"/>
                  </a:lnTo>
                  <a:cubicBezTo>
                    <a:pt x="680716" y="210962"/>
                    <a:pt x="619869" y="271809"/>
                    <a:pt x="544811" y="271809"/>
                  </a:cubicBezTo>
                  <a:lnTo>
                    <a:pt x="135904" y="271809"/>
                  </a:lnTo>
                  <a:cubicBezTo>
                    <a:pt x="60846" y="271809"/>
                    <a:pt x="0" y="210962"/>
                    <a:pt x="0" y="135904"/>
                  </a:cubicBezTo>
                  <a:lnTo>
                    <a:pt x="0" y="135904"/>
                  </a:lnTo>
                  <a:cubicBezTo>
                    <a:pt x="0" y="60846"/>
                    <a:pt x="60846" y="0"/>
                    <a:pt x="135904" y="0"/>
                  </a:cubicBezTo>
                  <a:close/>
                </a:path>
              </a:pathLst>
            </a:custGeom>
            <a:solidFill>
              <a:srgbClr val="130234"/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680716" cy="281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39"/>
                </a:lnSpc>
              </a:pPr>
              <a:r>
                <a:rPr lang="en-US" sz="2199">
                  <a:solidFill>
                    <a:srgbClr val="FFFFFF"/>
                  </a:solidFill>
                  <a:latin typeface="Raleway"/>
                </a:rPr>
                <a:t>Gül Azize Kahraman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614866"/>
            <a:ext cx="315741" cy="314467"/>
            <a:chOff x="0" y="0"/>
            <a:chExt cx="575079" cy="5727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5714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24443" y="9614866"/>
            <a:ext cx="315741" cy="314467"/>
            <a:chOff x="0" y="0"/>
            <a:chExt cx="575079" cy="5727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43559" y="9614866"/>
            <a:ext cx="315741" cy="314467"/>
            <a:chOff x="0" y="0"/>
            <a:chExt cx="575079" cy="57275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620186" y="9614866"/>
            <a:ext cx="315741" cy="314467"/>
            <a:chOff x="0" y="0"/>
            <a:chExt cx="575079" cy="5727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415929" y="9614866"/>
            <a:ext cx="315741" cy="314467"/>
            <a:chOff x="0" y="0"/>
            <a:chExt cx="575079" cy="57275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211672" y="9614866"/>
            <a:ext cx="315741" cy="314467"/>
            <a:chOff x="0" y="0"/>
            <a:chExt cx="575079" cy="57275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007415" y="9614866"/>
            <a:ext cx="315741" cy="314467"/>
            <a:chOff x="0" y="0"/>
            <a:chExt cx="575079" cy="5727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803158" y="9614866"/>
            <a:ext cx="315741" cy="314467"/>
            <a:chOff x="0" y="0"/>
            <a:chExt cx="575079" cy="57275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598901" y="9614866"/>
            <a:ext cx="315741" cy="314467"/>
            <a:chOff x="0" y="0"/>
            <a:chExt cx="575079" cy="57275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394644" y="9614866"/>
            <a:ext cx="315741" cy="314467"/>
            <a:chOff x="0" y="0"/>
            <a:chExt cx="575079" cy="57275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190387" y="9614866"/>
            <a:ext cx="315741" cy="314467"/>
            <a:chOff x="0" y="0"/>
            <a:chExt cx="575079" cy="57275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8986130" y="9614866"/>
            <a:ext cx="315741" cy="314467"/>
            <a:chOff x="0" y="0"/>
            <a:chExt cx="575079" cy="57275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781873" y="9614866"/>
            <a:ext cx="315741" cy="314467"/>
            <a:chOff x="0" y="0"/>
            <a:chExt cx="575079" cy="57275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577616" y="9614866"/>
            <a:ext cx="315741" cy="314467"/>
            <a:chOff x="0" y="0"/>
            <a:chExt cx="575079" cy="57275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1373359" y="9614866"/>
            <a:ext cx="315741" cy="314467"/>
            <a:chOff x="0" y="0"/>
            <a:chExt cx="575079" cy="572758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2169101" y="9614866"/>
            <a:ext cx="315741" cy="314467"/>
            <a:chOff x="0" y="0"/>
            <a:chExt cx="575079" cy="572758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2964844" y="9614866"/>
            <a:ext cx="315741" cy="314467"/>
            <a:chOff x="0" y="0"/>
            <a:chExt cx="575079" cy="572758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760587" y="9614866"/>
            <a:ext cx="315741" cy="314467"/>
            <a:chOff x="0" y="0"/>
            <a:chExt cx="575079" cy="572758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4556330" y="9614866"/>
            <a:ext cx="315741" cy="314467"/>
            <a:chOff x="0" y="0"/>
            <a:chExt cx="575079" cy="572758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5352073" y="9614866"/>
            <a:ext cx="315741" cy="314467"/>
            <a:chOff x="0" y="0"/>
            <a:chExt cx="575079" cy="572758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6147816" y="9614866"/>
            <a:ext cx="315741" cy="314467"/>
            <a:chOff x="0" y="0"/>
            <a:chExt cx="575079" cy="572758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575079" cy="572758"/>
            </a:xfrm>
            <a:custGeom>
              <a:avLst/>
              <a:gdLst/>
              <a:ahLst/>
              <a:cxnLst/>
              <a:rect l="l" t="t" r="r" b="b"/>
              <a:pathLst>
                <a:path w="575079" h="572758">
                  <a:moveTo>
                    <a:pt x="0" y="0"/>
                  </a:moveTo>
                  <a:lnTo>
                    <a:pt x="575079" y="0"/>
                  </a:lnTo>
                  <a:lnTo>
                    <a:pt x="575079" y="572758"/>
                  </a:lnTo>
                  <a:lnTo>
                    <a:pt x="0" y="572758"/>
                  </a:lnTo>
                  <a:close/>
                </a:path>
              </a:pathLst>
            </a:custGeom>
            <a:solidFill>
              <a:srgbClr val="240959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0" y="-9525"/>
              <a:ext cx="575079" cy="5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10967892" y="-3769274"/>
            <a:ext cx="9884429" cy="10180592"/>
          </a:xfrm>
          <a:custGeom>
            <a:avLst/>
            <a:gdLst/>
            <a:ahLst/>
            <a:cxnLst/>
            <a:rect l="l" t="t" r="r" b="b"/>
            <a:pathLst>
              <a:path w="9884429" h="10180592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0" name="Freeform 70"/>
          <p:cNvSpPr/>
          <p:nvPr/>
        </p:nvSpPr>
        <p:spPr>
          <a:xfrm>
            <a:off x="-5743156" y="-1569586"/>
            <a:ext cx="10503645" cy="10818361"/>
          </a:xfrm>
          <a:custGeom>
            <a:avLst/>
            <a:gdLst/>
            <a:ahLst/>
            <a:cxnLst/>
            <a:rect l="l" t="t" r="r" b="b"/>
            <a:pathLst>
              <a:path w="10503645" h="10818361">
                <a:moveTo>
                  <a:pt x="0" y="0"/>
                </a:moveTo>
                <a:lnTo>
                  <a:pt x="10503645" y="0"/>
                </a:lnTo>
                <a:lnTo>
                  <a:pt x="10503645" y="10818361"/>
                </a:lnTo>
                <a:lnTo>
                  <a:pt x="0" y="10818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1" name="TextBox 71"/>
          <p:cNvSpPr txBox="1"/>
          <p:nvPr/>
        </p:nvSpPr>
        <p:spPr>
          <a:xfrm>
            <a:off x="1954683" y="3342929"/>
            <a:ext cx="14378634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01"/>
              </a:lnSpc>
            </a:pPr>
            <a:r>
              <a:rPr lang="en-US" sz="9500">
                <a:solidFill>
                  <a:srgbClr val="FFFFFF"/>
                </a:solidFill>
                <a:latin typeface="Barlow Heavy"/>
              </a:rPr>
              <a:t>Proteinler Arası Etkileşim Ağı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8105096" y="8277733"/>
            <a:ext cx="2077808" cy="533954"/>
            <a:chOff x="0" y="0"/>
            <a:chExt cx="680716" cy="17493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680716" cy="174930"/>
            </a:xfrm>
            <a:custGeom>
              <a:avLst/>
              <a:gdLst/>
              <a:ahLst/>
              <a:cxnLst/>
              <a:rect l="l" t="t" r="r" b="b"/>
              <a:pathLst>
                <a:path w="680716" h="174930">
                  <a:moveTo>
                    <a:pt x="87465" y="0"/>
                  </a:moveTo>
                  <a:lnTo>
                    <a:pt x="593251" y="0"/>
                  </a:lnTo>
                  <a:cubicBezTo>
                    <a:pt x="641556" y="0"/>
                    <a:pt x="680716" y="39159"/>
                    <a:pt x="680716" y="87465"/>
                  </a:cubicBezTo>
                  <a:lnTo>
                    <a:pt x="680716" y="87465"/>
                  </a:lnTo>
                  <a:cubicBezTo>
                    <a:pt x="680716" y="110662"/>
                    <a:pt x="671501" y="132909"/>
                    <a:pt x="655098" y="149312"/>
                  </a:cubicBezTo>
                  <a:cubicBezTo>
                    <a:pt x="638695" y="165715"/>
                    <a:pt x="616448" y="174930"/>
                    <a:pt x="593251" y="174930"/>
                  </a:cubicBezTo>
                  <a:lnTo>
                    <a:pt x="87465" y="174930"/>
                  </a:lnTo>
                  <a:cubicBezTo>
                    <a:pt x="39159" y="174930"/>
                    <a:pt x="0" y="135771"/>
                    <a:pt x="0" y="87465"/>
                  </a:cubicBezTo>
                  <a:lnTo>
                    <a:pt x="0" y="87465"/>
                  </a:lnTo>
                  <a:cubicBezTo>
                    <a:pt x="0" y="39159"/>
                    <a:pt x="39159" y="0"/>
                    <a:pt x="87465" y="0"/>
                  </a:cubicBezTo>
                  <a:close/>
                </a:path>
              </a:pathLst>
            </a:custGeom>
            <a:solidFill>
              <a:srgbClr val="130234"/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0" y="-9525"/>
              <a:ext cx="680716" cy="184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39"/>
                </a:lnSpc>
              </a:pPr>
              <a:r>
                <a:rPr lang="en-US" sz="2199">
                  <a:solidFill>
                    <a:srgbClr val="FFFFFF"/>
                  </a:solidFill>
                  <a:latin typeface="Raleway"/>
                </a:rPr>
                <a:t>200541003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79523" y="1028700"/>
            <a:ext cx="10728955" cy="2720496"/>
          </a:xfrm>
          <a:custGeom>
            <a:avLst/>
            <a:gdLst/>
            <a:ahLst/>
            <a:cxnLst/>
            <a:rect l="l" t="t" r="r" b="b"/>
            <a:pathLst>
              <a:path w="10728955" h="2720496">
                <a:moveTo>
                  <a:pt x="0" y="0"/>
                </a:moveTo>
                <a:lnTo>
                  <a:pt x="10728954" y="0"/>
                </a:lnTo>
                <a:lnTo>
                  <a:pt x="10728954" y="2720496"/>
                </a:lnTo>
                <a:lnTo>
                  <a:pt x="0" y="272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2705" y="4557167"/>
            <a:ext cx="1344549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bril Fatface"/>
              </a:rPr>
              <a:t>Her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bir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protein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düğümü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için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veritabanında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bulunan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özellikleri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yazdıran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Abril Fatface"/>
              </a:rPr>
              <a:t>kod</a:t>
            </a:r>
            <a:r>
              <a:rPr lang="en-US" sz="3000" dirty="0">
                <a:solidFill>
                  <a:srgbClr val="FFFFFF"/>
                </a:solidFill>
                <a:latin typeface="Abril Fatface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50" y="5981700"/>
            <a:ext cx="5562600" cy="276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0963" y="923925"/>
            <a:ext cx="5676826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Projenin Amacı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7140"/>
            <a:ext cx="18288000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Projenin temel amacı, proteinler arası etkileşim ağlarını görselleştirmek ve  analizini kolaylaştırmaktır.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485255"/>
            <a:ext cx="18288000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Kullanıcılar, belirli bir proteini seçerek, o proteinin bağlantılı olduğu proteinlerle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oluşturduğu ağı inceleyebilirler.</a:t>
            </a:r>
          </a:p>
        </p:txBody>
      </p:sp>
      <p:sp>
        <p:nvSpPr>
          <p:cNvPr id="5" name="Freeform 5"/>
          <p:cNvSpPr/>
          <p:nvPr/>
        </p:nvSpPr>
        <p:spPr>
          <a:xfrm>
            <a:off x="-3697925" y="4168004"/>
            <a:ext cx="9884429" cy="10180592"/>
          </a:xfrm>
          <a:custGeom>
            <a:avLst/>
            <a:gdLst/>
            <a:ahLst/>
            <a:cxnLst/>
            <a:rect l="l" t="t" r="r" b="b"/>
            <a:pathLst>
              <a:path w="9884429" h="10180592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3242349">
            <a:off x="11715940" y="4168004"/>
            <a:ext cx="9884429" cy="10180592"/>
          </a:xfrm>
          <a:custGeom>
            <a:avLst/>
            <a:gdLst/>
            <a:ahLst/>
            <a:cxnLst/>
            <a:rect l="l" t="t" r="r" b="b"/>
            <a:pathLst>
              <a:path w="9884429" h="10180592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859296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Kullanılan Teknolojiler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73682"/>
            <a:ext cx="17259300" cy="419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Pandas : Veri işleme ve analiz için kullanıldı.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NetworkX: Grafik ve ağ analizi için kullanıldı. Bu kütüphane karmaşık ağlarla çalışmak için tasarlanmıştır.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Plotly: Grafik olusturma sürecinde kullanıldı.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Tkinter: Kullanıcı arayüzü oluşturmak için kullanıldı. Bu kütüphane GUI (Grafik kullanıcı arayüzü) geliştirmek için ActiveState tarafından geliştirilmiştir.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Veritabanı: BioGRID' den çekilmiştir.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49232" y="5143500"/>
            <a:ext cx="9884429" cy="10180592"/>
          </a:xfrm>
          <a:custGeom>
            <a:avLst/>
            <a:gdLst/>
            <a:ahLst/>
            <a:cxnLst/>
            <a:rect l="l" t="t" r="r" b="b"/>
            <a:pathLst>
              <a:path w="9884429" h="10180592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317085" y="5196704"/>
            <a:ext cx="9884429" cy="10180592"/>
          </a:xfrm>
          <a:custGeom>
            <a:avLst/>
            <a:gdLst/>
            <a:ahLst/>
            <a:cxnLst/>
            <a:rect l="l" t="t" r="r" b="b"/>
            <a:pathLst>
              <a:path w="9884429" h="10180592">
                <a:moveTo>
                  <a:pt x="0" y="0"/>
                </a:moveTo>
                <a:lnTo>
                  <a:pt x="9884430" y="0"/>
                </a:lnTo>
                <a:lnTo>
                  <a:pt x="9884430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2983" y="2270658"/>
            <a:ext cx="15604556" cy="1277735"/>
          </a:xfrm>
          <a:custGeom>
            <a:avLst/>
            <a:gdLst/>
            <a:ahLst/>
            <a:cxnLst/>
            <a:rect l="l" t="t" r="r" b="b"/>
            <a:pathLst>
              <a:path w="15604556" h="1277735">
                <a:moveTo>
                  <a:pt x="0" y="0"/>
                </a:moveTo>
                <a:lnTo>
                  <a:pt x="15604556" y="0"/>
                </a:lnTo>
                <a:lnTo>
                  <a:pt x="15604556" y="1277734"/>
                </a:lnTo>
                <a:lnTo>
                  <a:pt x="0" y="127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622" r="-2959" b="-739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23925"/>
            <a:ext cx="8535234" cy="90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Veritabanı ve Detayları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9965" y="3910342"/>
            <a:ext cx="11617120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Veritabanı BioGRID’den excel dosyası halinde alındı.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606789"/>
            <a:ext cx="17174647" cy="359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Veri Başlıkları: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BAIT_GENEID: Yem proteine ait gen ID’si.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BAIT_OFFICIAL_SYMBOL: Yem proteinin resmi sembolü.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PREY_GENE_ID: Av proteine ait gen ID’si.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PREY_OFFICIAL_SYMBOL: Av proteinin resmi sembolü.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bril Fatface"/>
              </a:rPr>
              <a:t>EXPERMENTAL_SYSTEM: Etkileşimin belirlenmesinde kullanılan deneysel sistem.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337" y="8587604"/>
            <a:ext cx="17671326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Abril Fatface"/>
              </a:rPr>
              <a:t>Dipnot:Yem, protein-protein etkileşim deneyinde kullanılan ve diğer proteinlerle etkileşime girme potansiyeli olan proteindir. Av, yem proteini ile etkileşime girme potansiyeline sahip olan diğer proteindir.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682396"/>
            <a:ext cx="16654163" cy="2677728"/>
          </a:xfrm>
          <a:custGeom>
            <a:avLst/>
            <a:gdLst/>
            <a:ahLst/>
            <a:cxnLst/>
            <a:rect l="l" t="t" r="r" b="b"/>
            <a:pathLst>
              <a:path w="16654163" h="2677728">
                <a:moveTo>
                  <a:pt x="0" y="0"/>
                </a:moveTo>
                <a:lnTo>
                  <a:pt x="16654163" y="0"/>
                </a:lnTo>
                <a:lnTo>
                  <a:pt x="16654163" y="2677728"/>
                </a:lnTo>
                <a:lnTo>
                  <a:pt x="0" y="2677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59099" y="923925"/>
            <a:ext cx="2502813" cy="90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DejaVu Serif Bold"/>
              </a:rPr>
              <a:t>Kodlar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5587" y="6150699"/>
            <a:ext cx="1706241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bril Fatface"/>
              </a:rPr>
              <a:t>Yukarıda görülen kodlarda öncelikle veriler pandas ile excel den çekildi. Ardından NetworkX kütüphanesi kullanılarak ağ oluşturuldu ve proteinler listelendi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3117" y="1120700"/>
            <a:ext cx="16126183" cy="4022800"/>
          </a:xfrm>
          <a:custGeom>
            <a:avLst/>
            <a:gdLst/>
            <a:ahLst/>
            <a:cxnLst/>
            <a:rect l="l" t="t" r="r" b="b"/>
            <a:pathLst>
              <a:path w="16126183" h="4022800">
                <a:moveTo>
                  <a:pt x="0" y="0"/>
                </a:moveTo>
                <a:lnTo>
                  <a:pt x="16126183" y="0"/>
                </a:lnTo>
                <a:lnTo>
                  <a:pt x="16126183" y="4022800"/>
                </a:lnTo>
                <a:lnTo>
                  <a:pt x="0" y="402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3684" y="5814185"/>
            <a:ext cx="1646561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bril Fatface"/>
              </a:rPr>
              <a:t>Tkinter modülünü kullanarak kullanıcı arayüzü için proteinleri listeleyen dropdown menüsü oluşturuldu.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2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3928" y="1028700"/>
            <a:ext cx="12320144" cy="6463027"/>
          </a:xfrm>
          <a:custGeom>
            <a:avLst/>
            <a:gdLst/>
            <a:ahLst/>
            <a:cxnLst/>
            <a:rect l="l" t="t" r="r" b="b"/>
            <a:pathLst>
              <a:path w="12320144" h="6463027">
                <a:moveTo>
                  <a:pt x="0" y="0"/>
                </a:moveTo>
                <a:lnTo>
                  <a:pt x="12320144" y="0"/>
                </a:lnTo>
                <a:lnTo>
                  <a:pt x="12320144" y="6463027"/>
                </a:lnTo>
                <a:lnTo>
                  <a:pt x="0" y="6463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08538" y="7994725"/>
            <a:ext cx="516683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bril Fatface"/>
              </a:rPr>
              <a:t>Ağ görselleştirme için kodlar.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23900"/>
            <a:ext cx="7922294" cy="649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723900"/>
            <a:ext cx="8088004" cy="649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7620000" y="8343900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AĞ </a:t>
            </a:r>
            <a:r>
              <a:rPr lang="tr-TR" dirty="0" smtClean="0"/>
              <a:t>SONUÇLARI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80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30441"/>
            <a:ext cx="14554199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7772400" y="8578150"/>
            <a:ext cx="2875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ÖRNEK </a:t>
            </a:r>
            <a:r>
              <a:rPr lang="tr-TR" dirty="0" smtClean="0"/>
              <a:t>AĞ SONUÇLARI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615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ğal">
  <a:themeElements>
    <a:clrScheme name="Doğ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oğ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oğ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60</TotalTime>
  <Words>237</Words>
  <Application>Microsoft Office PowerPoint</Application>
  <PresentationFormat>Özel</PresentationFormat>
  <Paragraphs>29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DejaVu Serif Bold</vt:lpstr>
      <vt:lpstr>Palatino Linotype</vt:lpstr>
      <vt:lpstr>Raleway</vt:lpstr>
      <vt:lpstr>Wingdings</vt:lpstr>
      <vt:lpstr>Abril Fatface</vt:lpstr>
      <vt:lpstr>Barlow Heavy</vt:lpstr>
      <vt:lpstr>Doğal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Proteinler Arası Etkileşim Ağ Analizi</dc:title>
  <cp:lastModifiedBy>GÜL AZİZE</cp:lastModifiedBy>
  <cp:revision>3</cp:revision>
  <dcterms:created xsi:type="dcterms:W3CDTF">2006-08-16T00:00:00Z</dcterms:created>
  <dcterms:modified xsi:type="dcterms:W3CDTF">2024-06-11T05:24:27Z</dcterms:modified>
  <dc:identifier>DAGGfWn8e-0</dc:identifier>
</cp:coreProperties>
</file>