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5" r:id="rId4"/>
    <p:sldId id="262" r:id="rId5"/>
    <p:sldId id="266" r:id="rId6"/>
    <p:sldId id="267" r:id="rId7"/>
    <p:sldId id="268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99FF"/>
    <a:srgbClr val="87BFE5"/>
    <a:srgbClr val="0066CC"/>
    <a:srgbClr val="73C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151" autoAdjust="0"/>
  </p:normalViewPr>
  <p:slideViewPr>
    <p:cSldViewPr snapToGrid="0">
      <p:cViewPr varScale="1">
        <p:scale>
          <a:sx n="75" d="100"/>
          <a:sy n="75" d="100"/>
        </p:scale>
        <p:origin x="11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DE9D4-0336-423D-8E96-8069512703B6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F6043-4BF0-4C6A-BF05-D2027313A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11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F6043-4BF0-4C6A-BF05-D2027313A5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7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Например, при гриппе у взрослых есть стандарт для среднетяжелого и тяжелого течения (при этом стандарт среднетяжелого течение включает как подтвержденный лабораторно, так и не подтвержденный грипп, но только при наличии пневмонии, а стандарт тяжелого гриппа применяется независимо от наличия или отсутствия пневмонии, но только при лабораторном подтверждении гриппа), актуальных клинических </a:t>
            </a:r>
            <a:r>
              <a: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рекомендаций нет, 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в </a:t>
            </a:r>
            <a:r>
              <a: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приказе 203н есть 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критерии качества для гриппа как с пневмоний, так и без таковой.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Соответственно как </a:t>
            </a:r>
            <a:r>
              <a: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лечащему врачу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так и </a:t>
            </a:r>
            <a:r>
              <a: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заведующему отделением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а также </a:t>
            </a:r>
            <a:r>
              <a: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сотрудникам клинико-экспертной службы больниц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крайне сложно ориентироваться во всем этом разнообразии, что приводит к невыполнению чего-нибудь и последующим 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штрафам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В следствии чего появилась необходимость автоматизации процесса сверки лечения с актуальными клиническими рекомендациями.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F6043-4BF0-4C6A-BF05-D2027313A5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68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>
                <a:solidFill>
                  <a:srgbClr val="2F2F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Была проведена большая работа по поиску и анализу регламентов и справочников.</a:t>
            </a:r>
          </a:p>
          <a:p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Каждый случай оказания медицинской помощи на этапе внутреннего контроля качества проверяется на соответствие общим критериям ведения пациента (Чек-лист по разделу 2.2 Приказа 203н), критериям по конкретному заболеванию с разбивкой по группам взрослые/дети и легкая/среднетяжелая/тяжелая формы (стандарты оказания медицинской помощи, клинические рекомендации и раздел 3 приказа 203н).</a:t>
            </a:r>
          </a:p>
          <a:p>
            <a:r>
              <a:rPr lang="ru-RU" sz="12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Исходя из диагноза, тяжести заболевания и возраста формируется список необходимых диагностических и лечебных мероприятий, сравнив который с имеющимися, дается заключение о его соответствии или несоответствии.</a:t>
            </a:r>
            <a:endParaRPr lang="ru-RU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F6043-4BF0-4C6A-BF05-D2027313A5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97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Наше решение содержит актуальную базу данных клинических рекомендаций и стандартов оказания медицинской помощи по нозологиям;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Принимает сведения о случае лечения в формате (?????? Какой формат у нас) посредством API в режиме реального времени;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Определяет критерии оценки случая согласно нормативной документации</a:t>
            </a:r>
            <a:r>
              <a:rPr lang="en-US" dirty="0"/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Выдавает протокол экспертизы с указанием недочетов и нормативных документов, используемых при проверке;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Хранит историю проверок и формирует аналитику по экспертизам в разрезе ЛПУ.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F6043-4BF0-4C6A-BF05-D2027313A5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6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70510" algn="just"/>
            <a:r>
              <a: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Приказом МЗ РФ от 26.03.2021 №254н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«О внесении изменений в Правила обязательного медицинского страхования, утвержденные приказом МЗ РФ от 28.02.2019 № 108н» (раздел 3 Приложения 5) </a:t>
            </a:r>
            <a:r>
              <a:rPr lang="ru-RU" sz="1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утверждены нарушения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выявляемые при проведении экспертизы качества медицинской помощи и соответствующие </a:t>
            </a:r>
            <a:r>
              <a:rPr lang="ru-RU" sz="1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финансовые санкции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накладываемые страховыми медицинскими организациями на больницы. </a:t>
            </a:r>
            <a:r>
              <a:rPr lang="ru-RU" sz="1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Этот документ вступает в силу с 01.07.2021 и является основополагающим для экспертов страховых компаний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То есть эксперты при проведении ЭКМП все выявленные нарушения должны отнести к какому-то из положений данного раздела, иначе экспертиза (и финансовые санкции) не будет легитимна.</a:t>
            </a:r>
          </a:p>
          <a:p>
            <a:pPr indent="270510" algn="just"/>
            <a:r>
              <a:rPr lang="ru-RU" sz="12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Функционал, который необходимо добавить</a:t>
            </a: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571500" indent="-342900" algn="just">
              <a:buAutoNum type="arabicPeriod"/>
            </a:pPr>
            <a:r>
              <a:rPr lang="ru-RU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Добавление выбора 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периода проверки.</a:t>
            </a:r>
          </a:p>
          <a:p>
            <a:pPr marL="571500" indent="-342900" algn="just">
              <a:buAutoNum type="arabicPeriod"/>
            </a:pP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Вывод общих данных  о проведенной проверке, т.е. сколько случаев проверено за указанный период, сколько из них с дефектами (в процентах).</a:t>
            </a:r>
          </a:p>
          <a:p>
            <a:pPr marL="571500" indent="-342900" algn="just">
              <a:buAutoNum type="arabicPeriod"/>
            </a:pP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Выведение кодов МКБ, при которых выявлено  наибольшее количество дефектов КМП.</a:t>
            </a:r>
          </a:p>
          <a:p>
            <a:pPr marL="571500" indent="-342900" algn="just">
              <a:buAutoNum type="arabicPeriod"/>
            </a:pP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Выявление конкретных врачей, допускающих максимальное количество дефектов.</a:t>
            </a:r>
          </a:p>
          <a:p>
            <a:pPr marL="571500" indent="-342900" algn="just">
              <a:buAutoNum type="arabicPeriod"/>
            </a:pP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Прогнозирование финансовых санкций – сколько за указанный финансовый период отделение или учреждение в целом потеряет в связи с выявленными дефектами оказания медицинской помощи. </a:t>
            </a:r>
          </a:p>
          <a:p>
            <a:pPr marL="5715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ИИ для прогнозирования дефектов, которые сложно выявить алгоритмом сравнения с нормативкой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71500" indent="-342900" algn="just">
              <a:buAutoNum type="arabicPeriod"/>
            </a:pPr>
            <a:endParaRPr lang="ru-RU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F6043-4BF0-4C6A-BF05-D2027313A5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2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работы над проектом были обработаны и проанализированы такие источники информации как сайт </a:t>
            </a:r>
            <a:r>
              <a:rPr lang="ru-RU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Консультант Плюс</a:t>
            </a: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сайт информационной системы </a:t>
            </a:r>
            <a:r>
              <a:rPr lang="ru-RU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Гарант</a:t>
            </a: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(приказ 203н).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Были извлечены и обработаны следующие данные: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Данные о каждом актуальном стандарте такие как номер,  дата приказа, для какого возраста и пола предназначен данный стандарт, в каким МКБ он относится (</a:t>
            </a:r>
            <a:r>
              <a:rPr lang="ru-RU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обработано 365 приказов</a:t>
            </a: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Извлечена подробная информация о каждом стандарте, такая как данные о мероприятиях, проводимых при диагностике болезни, данные о мероприятиях проводимых при лечении конкретных болезни, а также данные о лекарственных препаратах, назначаемых при лечении (</a:t>
            </a:r>
            <a:r>
              <a:rPr lang="ru-RU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около 14000 записей по каждой такой подтаблице </a:t>
            </a: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Извлечена, обработана и структурирована информация о критериях качества медицинской помощи согласно приказу 203н (</a:t>
            </a:r>
            <a:r>
              <a:rPr lang="ru-RU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всего 230 критериев</a:t>
            </a: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также подтянута информация в каким МКБ относится каждый критерий (</a:t>
            </a:r>
            <a:r>
              <a:rPr lang="ru-RU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665 записей</a:t>
            </a: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Извлечены Клинические рекомендации, обработаны в разрезе кодов МКБ (</a:t>
            </a:r>
            <a:r>
              <a:rPr lang="ru-RU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373 записи</a:t>
            </a: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F6043-4BF0-4C6A-BF05-D2027313A5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56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F6043-4BF0-4C6A-BF05-D2027313A5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17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F6043-4BF0-4C6A-BF05-D2027313A5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08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5CD5-76AC-4B1C-98C3-E3C558F7C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F074E-435E-4D57-B5AA-02DEF16C6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F9C-1483-4D48-9D89-EE8E5F74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FDA8-0723-4CB3-8D09-5B9EF4CC9E6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8DD88-9CB2-4578-97B4-D3471405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95C5-D771-4E57-9881-201FFC0F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D0D8-0A96-469C-B498-5453D099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5448-C234-4ED4-8FA1-B4CF078C3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0313E-3800-4D18-8CFC-91421E5DC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DDD0-BCDE-4104-ADCE-D2306E70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FDA8-0723-4CB3-8D09-5B9EF4CC9E6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444DA-90FA-4279-BE91-73585BD5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21984-2C88-4B97-B580-2BCC8728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D0D8-0A96-469C-B498-5453D099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6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5A61B-F528-47FD-AB93-A0F53745D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FE66B-B8FF-4D55-8B52-C9A5E4362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2A1F1-429E-49F1-8F01-4464112E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FDA8-0723-4CB3-8D09-5B9EF4CC9E6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49CA5-B633-498B-B64E-8E54F8374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2CD71-B646-48CD-8ABC-E7B05464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D0D8-0A96-469C-B498-5453D099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3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18F3-94C7-445F-BD42-A4D6B1E9E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06BA9-1BA3-4B55-A1A5-540BB5BBA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C6749-725D-4104-B3D7-B7725BA97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FDA8-0723-4CB3-8D09-5B9EF4CC9E6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18628-C314-4C83-8E0A-AF874A477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E6B87-E978-46B4-BE7C-E71C0DA1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D0D8-0A96-469C-B498-5453D099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4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3BCD-5F4A-4A4A-A858-499A971E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B2AF1-098B-4820-861A-DF43587EC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B0399-02F6-4BA5-88A8-A6BD60C2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FDA8-0723-4CB3-8D09-5B9EF4CC9E6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47529-54EC-4ED5-BAA4-484571B5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4B9FF-194F-409A-915B-117955DD9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D0D8-0A96-469C-B498-5453D099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7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71395-7A4A-4ED8-8DF5-F92DB9187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BBB65-E660-41DA-9834-60724A843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DFD68-AF3B-40E2-A029-B72C3D596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08DA7-168B-417F-B964-659699AC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FDA8-0723-4CB3-8D09-5B9EF4CC9E6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A9503-6529-46BD-902B-41286E358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BFBB9-D9C9-4A7D-8314-5C596EB2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D0D8-0A96-469C-B498-5453D099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6524-3E81-4CB8-825C-07D0488C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D6E2C-6506-42D6-A4C0-8782159F6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225D5-A9EB-4BD1-88E5-A4634B6C4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188BF-F87E-4FBF-9256-1DBEC3160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DC13F-5DD2-4F94-AA90-C59CE87A1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813E79-2E3F-4884-989E-D373B998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FDA8-0723-4CB3-8D09-5B9EF4CC9E6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0EFDF4-0333-4CBB-ABD0-1D62A9CD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C43018-51E5-4DC2-9D9A-EE055384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D0D8-0A96-469C-B498-5453D099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2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9978-93E6-4E66-B057-255284E48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E2A05-BEE7-4502-85D8-FB63C913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FDA8-0723-4CB3-8D09-5B9EF4CC9E6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BB9C2-702C-40D4-832D-A8B09CA0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82EB7-81A4-4742-9B52-B4DB50F7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D0D8-0A96-469C-B498-5453D099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DABDD-0CEE-4054-A925-4DD1AC217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FDA8-0723-4CB3-8D09-5B9EF4CC9E6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6E77B-BF45-4002-BC44-AED392D6B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0A5A7-40F5-4B2F-B5C3-E033DECFC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D0D8-0A96-469C-B498-5453D099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4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BEB8-DCFA-4AC5-9138-87931E4F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606BC-4CF2-4D7B-A959-327CC025F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895B2-8CB9-43FA-8E9E-7B910806F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05E4A-57FF-474E-97D1-359F6FF7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FDA8-0723-4CB3-8D09-5B9EF4CC9E6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DAED8-77B7-49AD-9539-4AB0CC8D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BE92B-0B6B-436A-B032-11C030805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D0D8-0A96-469C-B498-5453D099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4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C552A-2B38-47F9-A991-1C9083EF0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65265-518C-4AA7-A500-8FB7F5EF2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4BC80-7803-4E2F-8F73-87304D989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8D7F3-E93B-4257-B028-2AC459A4D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FDA8-0723-4CB3-8D09-5B9EF4CC9E6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1CC98-0B5C-42DF-A25E-720229F09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50C0D-02A6-4D0E-A51D-E387A26C7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D0D8-0A96-469C-B498-5453D099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5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68C483-A178-4B10-AF04-C6314E58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BEAF2-B394-4165-8954-0E7DC5C9B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53E77-675D-4E34-A7B9-4C6C69AF9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CFDA8-0723-4CB3-8D09-5B9EF4CC9E6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A7C82-2369-4C1E-B3DE-71B3C9218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1527E-D1C9-412E-BB77-33DF3CE38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AD0D8-0A96-469C-B498-5453D099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7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F363-7F33-4D96-B754-D058317CC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2949" y="225447"/>
            <a:ext cx="2273300" cy="6731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Ibrium</a:t>
            </a:r>
            <a:endParaRPr lang="en-US" sz="9600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0207D7E-6030-4E3E-A18D-793B3074CCEB}"/>
              </a:ext>
            </a:extLst>
          </p:cNvPr>
          <p:cNvSpPr txBox="1">
            <a:spLocks/>
          </p:cNvSpPr>
          <p:nvPr/>
        </p:nvSpPr>
        <p:spPr>
          <a:xfrm>
            <a:off x="615949" y="1786474"/>
            <a:ext cx="111633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Экспертиза медицинской помощи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85422AD-3339-4E17-9B8A-97144DE8ABB6}"/>
              </a:ext>
            </a:extLst>
          </p:cNvPr>
          <p:cNvSpPr txBox="1">
            <a:spLocks/>
          </p:cNvSpPr>
          <p:nvPr/>
        </p:nvSpPr>
        <p:spPr>
          <a:xfrm>
            <a:off x="3090073" y="3429000"/>
            <a:ext cx="6215052" cy="8704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9600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«ИНТЕЛЛМЕД»</a:t>
            </a:r>
            <a:endParaRPr lang="en-US" sz="9600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C33353-8B6A-47C4-9875-70A7F61F6C80}"/>
              </a:ext>
            </a:extLst>
          </p:cNvPr>
          <p:cNvSpPr txBox="1"/>
          <p:nvPr/>
        </p:nvSpPr>
        <p:spPr>
          <a:xfrm>
            <a:off x="9062169" y="6447887"/>
            <a:ext cx="3227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*Интеллектуальная медицина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8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720B82-84D2-48DD-AF94-BC7452BE9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1973263"/>
            <a:ext cx="9474200" cy="4173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Экспертизы проводятся </a:t>
            </a:r>
            <a:r>
              <a:rPr lang="ru-RU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вручную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что значительно затягивает процесс.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существующих  МИС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нет полной и актуальной нормативной документации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Информация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b="1" dirty="0">
                <a:solidFill>
                  <a:srgbClr val="FF5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разрозненная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b="1" dirty="0">
                <a:solidFill>
                  <a:srgbClr val="FF5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не полная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зачастую не пересекающаяся между собой, плюс периодически она еще и </a:t>
            </a:r>
            <a:r>
              <a:rPr lang="ru-RU" b="1" dirty="0">
                <a:solidFill>
                  <a:srgbClr val="FF5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устаревает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в нормативном плане.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40D9BD6-0B65-453C-BB90-D3ACC19D0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проблемы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7D792A-61BE-4D6E-B540-041ACC092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900" y="5608637"/>
            <a:ext cx="2095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5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C9B4C7-4466-442F-B347-E7CB04559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сделано и как это работает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555CB-0282-471A-B115-89FBACD340A6}"/>
              </a:ext>
            </a:extLst>
          </p:cNvPr>
          <p:cNvSpPr/>
          <p:nvPr/>
        </p:nvSpPr>
        <p:spPr>
          <a:xfrm>
            <a:off x="1447800" y="2159000"/>
            <a:ext cx="5130800" cy="533400"/>
          </a:xfrm>
          <a:prstGeom prst="rect">
            <a:avLst/>
          </a:prstGeom>
          <a:solidFill>
            <a:schemeClr val="bg1"/>
          </a:solidFill>
          <a:ln>
            <a:solidFill>
              <a:srgbClr val="FF5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2.2 Приказа 203н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240651-89D7-437C-8AE2-36844CD6A4BD}"/>
              </a:ext>
            </a:extLst>
          </p:cNvPr>
          <p:cNvSpPr/>
          <p:nvPr/>
        </p:nvSpPr>
        <p:spPr>
          <a:xfrm>
            <a:off x="1447800" y="4162424"/>
            <a:ext cx="5130800" cy="533400"/>
          </a:xfrm>
          <a:prstGeom prst="rect">
            <a:avLst/>
          </a:prstGeom>
          <a:solidFill>
            <a:schemeClr val="bg1"/>
          </a:solidFill>
          <a:ln>
            <a:solidFill>
              <a:srgbClr val="FF5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Стандарты оказания медицинской помощи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635EFE-BAB7-4026-8492-D4197EF2595B}"/>
              </a:ext>
            </a:extLst>
          </p:cNvPr>
          <p:cNvSpPr/>
          <p:nvPr/>
        </p:nvSpPr>
        <p:spPr>
          <a:xfrm>
            <a:off x="1447800" y="5164136"/>
            <a:ext cx="5130800" cy="533400"/>
          </a:xfrm>
          <a:prstGeom prst="rect">
            <a:avLst/>
          </a:prstGeom>
          <a:solidFill>
            <a:schemeClr val="bg1"/>
          </a:solidFill>
          <a:ln>
            <a:solidFill>
              <a:srgbClr val="FF5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Клинические рекомендации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968A75-F4A2-4944-A325-3AED8E295050}"/>
              </a:ext>
            </a:extLst>
          </p:cNvPr>
          <p:cNvSpPr/>
          <p:nvPr/>
        </p:nvSpPr>
        <p:spPr>
          <a:xfrm>
            <a:off x="1447800" y="3160712"/>
            <a:ext cx="5130800" cy="533400"/>
          </a:xfrm>
          <a:prstGeom prst="rect">
            <a:avLst/>
          </a:prstGeom>
          <a:solidFill>
            <a:schemeClr val="bg1"/>
          </a:solidFill>
          <a:ln>
            <a:solidFill>
              <a:srgbClr val="FF5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3 Приказа 203н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12EFEF3-2BC8-47B6-95FB-853E42426596}"/>
              </a:ext>
            </a:extLst>
          </p:cNvPr>
          <p:cNvSpPr/>
          <p:nvPr/>
        </p:nvSpPr>
        <p:spPr>
          <a:xfrm>
            <a:off x="7213600" y="2159000"/>
            <a:ext cx="660400" cy="3538536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9434175-A4B1-4447-80C6-31645DD5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5500" y="2159000"/>
            <a:ext cx="2413000" cy="353853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3200" b="1" dirty="0">
                <a:solidFill>
                  <a:srgbClr val="FF5050"/>
                </a:solidFill>
              </a:rPr>
              <a:t>Сравнение и заключение</a:t>
            </a:r>
            <a:endParaRPr lang="en-US" sz="3200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01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B28307-0D03-4A50-8D84-A6D053E8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Легкость и простота интеграции с существующими МИС в два этапа: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83722D3-2F2E-4C05-802E-906CBD7566BA}"/>
              </a:ext>
            </a:extLst>
          </p:cNvPr>
          <p:cNvGrpSpPr/>
          <p:nvPr/>
        </p:nvGrpSpPr>
        <p:grpSpPr>
          <a:xfrm>
            <a:off x="1308100" y="2284186"/>
            <a:ext cx="6337300" cy="556079"/>
            <a:chOff x="1130300" y="2284186"/>
            <a:chExt cx="6337300" cy="556079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C03EB87-0B18-4096-BE3C-B5304B417A03}"/>
                </a:ext>
              </a:extLst>
            </p:cNvPr>
            <p:cNvSpPr/>
            <p:nvPr/>
          </p:nvSpPr>
          <p:spPr>
            <a:xfrm>
              <a:off x="1130300" y="2284186"/>
              <a:ext cx="508000" cy="477271"/>
            </a:xfrm>
            <a:prstGeom prst="ellipse">
              <a:avLst/>
            </a:prstGeom>
            <a:solidFill>
              <a:srgbClr val="FF5050"/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2DC3DB84-8D4B-488E-8BC1-73CCFD3D6CD9}"/>
                </a:ext>
              </a:extLst>
            </p:cNvPr>
            <p:cNvSpPr txBox="1">
              <a:spLocks/>
            </p:cNvSpPr>
            <p:nvPr/>
          </p:nvSpPr>
          <p:spPr>
            <a:xfrm>
              <a:off x="1219200" y="2284186"/>
              <a:ext cx="6248400" cy="5560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ru-RU" sz="2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Выгрузка файла случаев из МИС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01DCD85-8A2E-4BC3-9036-2EEE4AA1C951}"/>
              </a:ext>
            </a:extLst>
          </p:cNvPr>
          <p:cNvGrpSpPr/>
          <p:nvPr/>
        </p:nvGrpSpPr>
        <p:grpSpPr>
          <a:xfrm>
            <a:off x="1308100" y="3210719"/>
            <a:ext cx="6350000" cy="584088"/>
            <a:chOff x="1308100" y="3210719"/>
            <a:chExt cx="6350000" cy="58408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2E3A72F-D81F-4E31-BB62-9B9742A20CDA}"/>
                </a:ext>
              </a:extLst>
            </p:cNvPr>
            <p:cNvSpPr/>
            <p:nvPr/>
          </p:nvSpPr>
          <p:spPr>
            <a:xfrm>
              <a:off x="1308100" y="3210719"/>
              <a:ext cx="508000" cy="477271"/>
            </a:xfrm>
            <a:prstGeom prst="ellipse">
              <a:avLst/>
            </a:prstGeom>
            <a:solidFill>
              <a:srgbClr val="FF5050"/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B13D88A2-A277-4FA8-86BB-70C028D7686B}"/>
                </a:ext>
              </a:extLst>
            </p:cNvPr>
            <p:cNvSpPr txBox="1">
              <a:spLocks/>
            </p:cNvSpPr>
            <p:nvPr/>
          </p:nvSpPr>
          <p:spPr>
            <a:xfrm>
              <a:off x="1409700" y="3238728"/>
              <a:ext cx="6248400" cy="5560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Загрузка файла случаев в наш сервис</a:t>
              </a:r>
              <a:endParaRPr lang="ru-RU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BB3A687-E782-4016-A2C5-623EE8C4AFD1}"/>
              </a:ext>
            </a:extLst>
          </p:cNvPr>
          <p:cNvSpPr txBox="1">
            <a:spLocks/>
          </p:cNvSpPr>
          <p:nvPr/>
        </p:nvSpPr>
        <p:spPr>
          <a:xfrm>
            <a:off x="1939925" y="4604205"/>
            <a:ext cx="8435975" cy="973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Встраивание нашего сервиса в </a:t>
            </a:r>
            <a:r>
              <a:rPr lang="ru-RU" sz="2600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Единую государственную информационную систему в сфере здравоохранения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5E0CAB-234A-45FC-A742-EFF498987982}"/>
              </a:ext>
            </a:extLst>
          </p:cNvPr>
          <p:cNvGrpSpPr/>
          <p:nvPr/>
        </p:nvGrpSpPr>
        <p:grpSpPr>
          <a:xfrm>
            <a:off x="1308100" y="4705519"/>
            <a:ext cx="508000" cy="477271"/>
            <a:chOff x="1308100" y="4137252"/>
            <a:chExt cx="508000" cy="47727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376D4E6-6691-4DFF-B167-6DE34159A963}"/>
                </a:ext>
              </a:extLst>
            </p:cNvPr>
            <p:cNvSpPr/>
            <p:nvPr/>
          </p:nvSpPr>
          <p:spPr>
            <a:xfrm>
              <a:off x="1308100" y="4137252"/>
              <a:ext cx="508000" cy="477271"/>
            </a:xfrm>
            <a:prstGeom prst="ellipse">
              <a:avLst/>
            </a:prstGeom>
            <a:solidFill>
              <a:srgbClr val="FF5050"/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ross 24">
              <a:extLst>
                <a:ext uri="{FF2B5EF4-FFF2-40B4-BE49-F238E27FC236}">
                  <a16:creationId xmlns:a16="http://schemas.microsoft.com/office/drawing/2014/main" id="{A6878C5E-F7BB-4A9A-8745-264479DB780E}"/>
                </a:ext>
              </a:extLst>
            </p:cNvPr>
            <p:cNvSpPr/>
            <p:nvPr/>
          </p:nvSpPr>
          <p:spPr>
            <a:xfrm>
              <a:off x="1431925" y="4269072"/>
              <a:ext cx="260350" cy="238465"/>
            </a:xfrm>
            <a:prstGeom prst="plus">
              <a:avLst/>
            </a:prstGeom>
            <a:solidFill>
              <a:schemeClr val="bg1"/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316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903E-3060-4A6C-949C-13AE48BD0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Вектор развития проекта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53307DA-73AE-4DF8-BBF8-5DC52D0027A3}"/>
              </a:ext>
            </a:extLst>
          </p:cNvPr>
          <p:cNvSpPr/>
          <p:nvPr/>
        </p:nvSpPr>
        <p:spPr>
          <a:xfrm>
            <a:off x="1143000" y="4943475"/>
            <a:ext cx="10210800" cy="1549400"/>
          </a:xfrm>
          <a:prstGeom prst="rightArrow">
            <a:avLst/>
          </a:prstGeom>
          <a:ln>
            <a:solidFill>
              <a:srgbClr val="FF5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Приказ МЗ РФ от 26.03.2021 №254н 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056C51-8103-408E-B99D-1D3F667A5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252787"/>
          </a:xfrm>
        </p:spPr>
        <p:txBody>
          <a:bodyPr>
            <a:normAutofit fontScale="92500" lnSpcReduction="10000"/>
          </a:bodyPr>
          <a:lstStyle/>
          <a:p>
            <a:pPr marL="571500" indent="-342900" algn="just">
              <a:buClr>
                <a:srgbClr val="FF5050"/>
              </a:buClr>
              <a:buAutoNum type="arabicPeriod"/>
            </a:pPr>
            <a:r>
              <a:rPr lang="ru-RU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выбора периода проверки.</a:t>
            </a:r>
          </a:p>
          <a:p>
            <a:pPr marL="571500" indent="-342900" algn="just">
              <a:buClr>
                <a:srgbClr val="FF5050"/>
              </a:buClr>
              <a:buAutoNum type="arabicPeriod"/>
            </a:pPr>
            <a:r>
              <a:rPr lang="ru-RU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 общих данных  о проведенной проверке.</a:t>
            </a:r>
          </a:p>
          <a:p>
            <a:pPr marL="571500" indent="-342900" algn="just">
              <a:buClr>
                <a:srgbClr val="FF5050"/>
              </a:buClr>
              <a:buAutoNum type="arabicPeriod"/>
            </a:pPr>
            <a:r>
              <a:rPr lang="ru-RU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Выведение кодов МКБ, при которых выявлено  наибольшее количество дефектов КМП.</a:t>
            </a:r>
          </a:p>
          <a:p>
            <a:pPr marL="571500" indent="-342900" algn="just">
              <a:buClr>
                <a:srgbClr val="FF5050"/>
              </a:buClr>
              <a:buAutoNum type="arabicPeriod"/>
            </a:pPr>
            <a:r>
              <a:rPr lang="ru-RU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Выявление врачей, допускающих максимальное количество дефектов.</a:t>
            </a:r>
          </a:p>
          <a:p>
            <a:pPr marL="571500" indent="-342900" algn="just">
              <a:buClr>
                <a:srgbClr val="FF5050"/>
              </a:buClr>
              <a:buAutoNum type="arabicPeriod"/>
            </a:pPr>
            <a:r>
              <a:rPr lang="ru-RU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Прогнозирование финансовых санкций.</a:t>
            </a:r>
          </a:p>
          <a:p>
            <a:pPr marL="571500" indent="-342900" algn="just">
              <a:buClr>
                <a:srgbClr val="FF5050"/>
              </a:buClr>
              <a:buFont typeface="Arial" panose="020B0604020202020204" pitchFamily="34" charset="0"/>
              <a:buAutoNum type="arabicPeriod"/>
            </a:pPr>
            <a:r>
              <a:rPr lang="ru-RU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ИИ для прогнозирования дефектов, которые сложно выявить алгоритмом сравнения с нормативкой</a:t>
            </a: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 algn="just">
              <a:buClr>
                <a:srgbClr val="FF5050"/>
              </a:buClr>
              <a:buAutoNum type="arabicPeriod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45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71A7-E889-4DB4-9FE4-F11822A4A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Стек технологий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5A2E0B-39A1-4144-A9D4-307573ADD160}"/>
              </a:ext>
            </a:extLst>
          </p:cNvPr>
          <p:cNvGrpSpPr/>
          <p:nvPr/>
        </p:nvGrpSpPr>
        <p:grpSpPr>
          <a:xfrm>
            <a:off x="838200" y="2705844"/>
            <a:ext cx="2143124" cy="1286553"/>
            <a:chOff x="1277938" y="1702595"/>
            <a:chExt cx="2143124" cy="1286553"/>
          </a:xfrm>
        </p:grpSpPr>
        <p:pic>
          <p:nvPicPr>
            <p:cNvPr id="1026" name="Picture 2" descr="HTML — Википедия">
              <a:extLst>
                <a:ext uri="{FF2B5EF4-FFF2-40B4-BE49-F238E27FC236}">
                  <a16:creationId xmlns:a16="http://schemas.microsoft.com/office/drawing/2014/main" id="{ABAE440A-D423-4F3D-9503-0C53E55BDD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2862" y="2150948"/>
              <a:ext cx="838200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SS — Википедия">
              <a:extLst>
                <a:ext uri="{FF2B5EF4-FFF2-40B4-BE49-F238E27FC236}">
                  <a16:creationId xmlns:a16="http://schemas.microsoft.com/office/drawing/2014/main" id="{30BEEFD0-D5F2-486C-9A8C-289CB788D2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938" y="2068627"/>
              <a:ext cx="652462" cy="920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JavaScript - Свойство constructor в RegExp">
              <a:extLst>
                <a:ext uri="{FF2B5EF4-FFF2-40B4-BE49-F238E27FC236}">
                  <a16:creationId xmlns:a16="http://schemas.microsoft.com/office/drawing/2014/main" id="{F76988F3-29D9-458C-A952-7DF6BD85EE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0400" y="1702595"/>
              <a:ext cx="763938" cy="826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F718F6B-F5A5-4BC8-81A7-6FEFD2015A58}"/>
              </a:ext>
            </a:extLst>
          </p:cNvPr>
          <p:cNvGrpSpPr/>
          <p:nvPr/>
        </p:nvGrpSpPr>
        <p:grpSpPr>
          <a:xfrm>
            <a:off x="3722905" y="2183157"/>
            <a:ext cx="4358926" cy="2131786"/>
            <a:chOff x="4035643" y="2104458"/>
            <a:chExt cx="4358926" cy="2131786"/>
          </a:xfrm>
        </p:grpSpPr>
        <p:pic>
          <p:nvPicPr>
            <p:cNvPr id="1048" name="Picture 24" descr="ASP.NET Core Swagger UI Authorization using IdentityServer4">
              <a:extLst>
                <a:ext uri="{FF2B5EF4-FFF2-40B4-BE49-F238E27FC236}">
                  <a16:creationId xmlns:a16="http://schemas.microsoft.com/office/drawing/2014/main" id="{D9DD6B79-01AF-4550-BB6E-F6E7EBA829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8032" y="2104458"/>
              <a:ext cx="1663700" cy="465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Что такое Code First? - Solutions IT">
              <a:extLst>
                <a:ext uri="{FF2B5EF4-FFF2-40B4-BE49-F238E27FC236}">
                  <a16:creationId xmlns:a16="http://schemas.microsoft.com/office/drawing/2014/main" id="{3434B151-9EC2-4BA0-9D76-36FED13178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5643" y="3029066"/>
              <a:ext cx="1810767" cy="1207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Для C# 9.0 составлен перечень предлагаемых новшеств | Издательство  «Открытые системы»">
              <a:extLst>
                <a:ext uri="{FF2B5EF4-FFF2-40B4-BE49-F238E27FC236}">
                  <a16:creationId xmlns:a16="http://schemas.microsoft.com/office/drawing/2014/main" id="{1C93B901-39A3-49A0-B365-AD533BDA82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5324" y="2157976"/>
              <a:ext cx="1362076" cy="908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Создание приложения REST API с помощью NodeJS">
              <a:extLst>
                <a:ext uri="{FF2B5EF4-FFF2-40B4-BE49-F238E27FC236}">
                  <a16:creationId xmlns:a16="http://schemas.microsoft.com/office/drawing/2014/main" id="{EE16B9AC-2BC0-4A7E-9559-5E5D7B9F8D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9975" y="2524357"/>
              <a:ext cx="1371600" cy="833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Empowering App Development for Developers | Docker">
              <a:extLst>
                <a:ext uri="{FF2B5EF4-FFF2-40B4-BE49-F238E27FC236}">
                  <a16:creationId xmlns:a16="http://schemas.microsoft.com/office/drawing/2014/main" id="{43FDED24-FF65-4BAF-BB11-4944DEABEA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4500" y="3195401"/>
              <a:ext cx="1157075" cy="988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Установка PostgreSQL в Ubuntu: Django PostgreSQL, PostgreSQL как создать  базу данных | REG.RU | REG.RU">
              <a:extLst>
                <a:ext uri="{FF2B5EF4-FFF2-40B4-BE49-F238E27FC236}">
                  <a16:creationId xmlns:a16="http://schemas.microsoft.com/office/drawing/2014/main" id="{1EAC106A-0161-48CC-81AD-C58A14AD32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820" y="2396585"/>
              <a:ext cx="1301749" cy="1447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F6CA577-E732-4B20-BDC9-F69757861B31}"/>
              </a:ext>
            </a:extLst>
          </p:cNvPr>
          <p:cNvSpPr txBox="1">
            <a:spLocks/>
          </p:cNvSpPr>
          <p:nvPr/>
        </p:nvSpPr>
        <p:spPr>
          <a:xfrm>
            <a:off x="1071901" y="4995645"/>
            <a:ext cx="1857375" cy="505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E49BB13-BDFF-4555-A8DB-A7ED6874B9D2}"/>
              </a:ext>
            </a:extLst>
          </p:cNvPr>
          <p:cNvSpPr txBox="1">
            <a:spLocks/>
          </p:cNvSpPr>
          <p:nvPr/>
        </p:nvSpPr>
        <p:spPr>
          <a:xfrm>
            <a:off x="4946362" y="4998608"/>
            <a:ext cx="1857375" cy="505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A618B67-84FA-45AB-BC63-C4A844ED2B25}"/>
              </a:ext>
            </a:extLst>
          </p:cNvPr>
          <p:cNvGrpSpPr/>
          <p:nvPr/>
        </p:nvGrpSpPr>
        <p:grpSpPr>
          <a:xfrm>
            <a:off x="8857690" y="2424136"/>
            <a:ext cx="2436343" cy="1976255"/>
            <a:chOff x="9530592" y="2312976"/>
            <a:chExt cx="2436343" cy="1976255"/>
          </a:xfrm>
        </p:grpSpPr>
        <p:pic>
          <p:nvPicPr>
            <p:cNvPr id="1050" name="Picture 26" descr="File:Pandas logo.svg - Wikimedia Commons">
              <a:extLst>
                <a:ext uri="{FF2B5EF4-FFF2-40B4-BE49-F238E27FC236}">
                  <a16:creationId xmlns:a16="http://schemas.microsoft.com/office/drawing/2014/main" id="{3118DC47-AECF-47B8-99C1-8CAF75E85D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9623" y="3694651"/>
              <a:ext cx="1471126" cy="594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MongoDB logo | Infinapps">
              <a:extLst>
                <a:ext uri="{FF2B5EF4-FFF2-40B4-BE49-F238E27FC236}">
                  <a16:creationId xmlns:a16="http://schemas.microsoft.com/office/drawing/2014/main" id="{5E073FFC-E801-4A6F-8319-7E72E9EC43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0592" y="2312976"/>
              <a:ext cx="1134594" cy="1329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0" descr="Установка PostgreSQL в Ubuntu: Django PostgreSQL, PostgreSQL как создать  базу данных | REG.RU | REG.RU">
              <a:extLst>
                <a:ext uri="{FF2B5EF4-FFF2-40B4-BE49-F238E27FC236}">
                  <a16:creationId xmlns:a16="http://schemas.microsoft.com/office/drawing/2014/main" id="{825C4B88-811F-4CC1-8E4C-FE61A291A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5186" y="2492263"/>
              <a:ext cx="1301749" cy="1447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9EADB6FE-87CB-40E6-BE7D-7D250C929536}"/>
              </a:ext>
            </a:extLst>
          </p:cNvPr>
          <p:cNvSpPr txBox="1">
            <a:spLocks/>
          </p:cNvSpPr>
          <p:nvPr/>
        </p:nvSpPr>
        <p:spPr>
          <a:xfrm>
            <a:off x="9033095" y="4995645"/>
            <a:ext cx="2087004" cy="53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912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7BE61-1CEC-4DEC-953D-7A20A591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Сроки и результаты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02DB5-F53B-495C-9C5A-56BCD2ADC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Срок реализации:</a:t>
            </a:r>
            <a:r>
              <a:rPr lang="ru-RU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ru-RU" sz="2600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месяцев</a:t>
            </a:r>
          </a:p>
          <a:p>
            <a:pPr marL="0" indent="0">
              <a:buNone/>
            </a:pP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Стоимость: </a:t>
            </a:r>
            <a:r>
              <a:rPr lang="ru-RU" sz="2600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600 тыс. рублей </a:t>
            </a:r>
          </a:p>
          <a:p>
            <a:pPr marL="0" indent="0">
              <a:buNone/>
            </a:pP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внедрения: </a:t>
            </a:r>
          </a:p>
          <a:p>
            <a:pPr marL="0" indent="0">
              <a:buNone/>
            </a:pPr>
            <a:r>
              <a:rPr lang="ru-RU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600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этап: </a:t>
            </a:r>
            <a:r>
              <a:rPr lang="ru-RU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Тестовая эксплуатация проекта прототипа с базовым функционалом 3 месяца в двух медицинских организациях. </a:t>
            </a:r>
          </a:p>
          <a:p>
            <a:pPr marL="0" indent="0">
              <a:buNone/>
            </a:pPr>
            <a:r>
              <a:rPr lang="ru-RU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600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этап: </a:t>
            </a:r>
            <a:r>
              <a:rPr lang="ru-RU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опытная эксплуатация в течение календарного года</a:t>
            </a:r>
          </a:p>
          <a:p>
            <a:pPr marL="0" indent="0">
              <a:buNone/>
            </a:pPr>
            <a:endParaRPr lang="ru-RU" sz="2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от внедрения: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экономия</a:t>
            </a:r>
            <a:r>
              <a:rPr lang="ru-RU" sz="2600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 млн рублей </a:t>
            </a:r>
            <a:r>
              <a:rPr lang="ru-RU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год.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88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94857D6-0D41-4F4C-A958-924D3AC39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328" y="2211619"/>
            <a:ext cx="2423744" cy="24347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B42B02-2D34-4F87-BA5E-C0B0E92AAE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021812"/>
            <a:ext cx="1969527" cy="26351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DA9265-4F6B-4A9D-BDA2-AA264310AF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391152"/>
            <a:ext cx="1695884" cy="22658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0B1964-2881-4420-816E-E52EFFF0C1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919" y="2389761"/>
            <a:ext cx="1695884" cy="22566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5B7758-ACF7-4FFE-8528-527636022A17}"/>
              </a:ext>
            </a:extLst>
          </p:cNvPr>
          <p:cNvSpPr txBox="1"/>
          <p:nvPr/>
        </p:nvSpPr>
        <p:spPr>
          <a:xfrm>
            <a:off x="364982" y="4751646"/>
            <a:ext cx="2325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FF5050"/>
                </a:solidFill>
              </a:rPr>
              <a:t>Григорий</a:t>
            </a:r>
          </a:p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+79241074461</a:t>
            </a:r>
            <a:endParaRPr lang="ru-RU" b="1" dirty="0">
              <a:solidFill>
                <a:srgbClr val="FF5050"/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lead + Backend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F2D1FA-6D24-491C-B4CE-7512E90420DE}"/>
              </a:ext>
            </a:extLst>
          </p:cNvPr>
          <p:cNvSpPr txBox="1"/>
          <p:nvPr/>
        </p:nvSpPr>
        <p:spPr>
          <a:xfrm>
            <a:off x="3361626" y="4751646"/>
            <a:ext cx="1772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FF5050"/>
                </a:solidFill>
              </a:rPr>
              <a:t>Гульнара</a:t>
            </a:r>
          </a:p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+79242047229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science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991792-3488-440D-A401-D553F3AE57FB}"/>
              </a:ext>
            </a:extLst>
          </p:cNvPr>
          <p:cNvSpPr txBox="1"/>
          <p:nvPr/>
        </p:nvSpPr>
        <p:spPr>
          <a:xfrm>
            <a:off x="6475828" y="4751646"/>
            <a:ext cx="1598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FF5050"/>
                </a:solidFill>
              </a:rPr>
              <a:t>Мила</a:t>
            </a:r>
          </a:p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+79149835600</a:t>
            </a:r>
            <a:endParaRPr lang="ru-RU" b="1" dirty="0">
              <a:solidFill>
                <a:srgbClr val="FF5050"/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Frontend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479E9B-D252-4985-B4D6-7114083341A1}"/>
              </a:ext>
            </a:extLst>
          </p:cNvPr>
          <p:cNvSpPr txBox="1"/>
          <p:nvPr/>
        </p:nvSpPr>
        <p:spPr>
          <a:xfrm>
            <a:off x="8788400" y="4751646"/>
            <a:ext cx="340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FF5050"/>
                </a:solidFill>
              </a:rPr>
              <a:t>Ярослав</a:t>
            </a:r>
          </a:p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+79622278636</a:t>
            </a:r>
          </a:p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Заведующий инфекционным отделением КГБУЗ ГКБ10 Хабаровска, к. м. н, эксперт Росздравнадзора по контролю в сфере здравоохранения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D2B93EC-0FE7-4CDC-A0E5-53AB41752C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Наши контакты: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121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</TotalTime>
  <Words>884</Words>
  <Application>Microsoft Office PowerPoint</Application>
  <PresentationFormat>Widescreen</PresentationFormat>
  <Paragraphs>82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Ibrium</vt:lpstr>
      <vt:lpstr>Существующие проблемы</vt:lpstr>
      <vt:lpstr>Что сделано и как это работает</vt:lpstr>
      <vt:lpstr>Легкость и простота интеграции с существующими МИС в два этапа:</vt:lpstr>
      <vt:lpstr>Вектор развития проекта</vt:lpstr>
      <vt:lpstr>Стек технологий</vt:lpstr>
      <vt:lpstr>Сроки и результаты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ПРОДУКТА</dc:title>
  <dc:creator>Григорий Сыч</dc:creator>
  <cp:lastModifiedBy>Razor_GiZ</cp:lastModifiedBy>
  <cp:revision>71</cp:revision>
  <dcterms:created xsi:type="dcterms:W3CDTF">2021-06-19T01:43:32Z</dcterms:created>
  <dcterms:modified xsi:type="dcterms:W3CDTF">2021-06-19T12:15:17Z</dcterms:modified>
</cp:coreProperties>
</file>