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  <p:sldMasterId id="2147483654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9" r:id="rId13"/>
    <p:sldId id="270" r:id="rId14"/>
    <p:sldId id="272" r:id="rId15"/>
    <p:sldId id="274" r:id="rId16"/>
    <p:sldId id="354" r:id="rId17"/>
    <p:sldId id="297" r:id="rId18"/>
    <p:sldId id="290" r:id="rId19"/>
    <p:sldId id="291" r:id="rId20"/>
    <p:sldId id="292" r:id="rId21"/>
    <p:sldId id="293" r:id="rId22"/>
    <p:sldId id="294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39" r:id="rId31"/>
    <p:sldId id="342" r:id="rId32"/>
    <p:sldId id="343" r:id="rId33"/>
    <p:sldId id="344" r:id="rId34"/>
    <p:sldId id="345" r:id="rId35"/>
    <p:sldId id="349" r:id="rId36"/>
    <p:sldId id="350" r:id="rId37"/>
    <p:sldId id="351" r:id="rId38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FF00"/>
    <a:srgbClr val="993366"/>
    <a:srgbClr val="006600"/>
    <a:srgbClr val="008080"/>
    <a:srgbClr val="0000FF"/>
    <a:srgbClr val="CCFFCC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86491" autoAdjust="0"/>
  </p:normalViewPr>
  <p:slideViewPr>
    <p:cSldViewPr>
      <p:cViewPr varScale="1">
        <p:scale>
          <a:sx n="63" d="100"/>
          <a:sy n="63" d="100"/>
        </p:scale>
        <p:origin x="-13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90B9B03-ECA8-46E1-B380-EF1A1AFE2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74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7" tIns="47963" rIns="95927" bIns="47963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6E155C8-73D6-49AA-AE88-825E7F2203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ACD1C-1795-4401-B0CE-B45D1A1C9CCA}" type="slidenum">
              <a:rPr lang="en-GB"/>
              <a:pPr/>
              <a:t>2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7E111-300C-40FE-88E9-55588E364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BCBB3-CF24-4C51-BD54-70CA39802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588A4-F43F-41D2-8FBC-D016ADEAA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041C7-A17E-43BA-8CAE-92CAD0BCABD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68C2-1F5B-425C-8FF2-B2B8463E12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6B8E0-2A84-475C-A914-55D9B2B0168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060B6-014E-4254-87A1-1D32A5C4D36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68F46-FBC5-4C44-A44B-070B426E759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8D71F-937C-4CC8-81E6-41818D03DFB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DD19D-3741-4BCB-A525-D9809DA9A63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BCC62-8E37-489C-91A7-7430F842171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2696F-96E9-44C6-881A-0138D5362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2EC55-82CB-4C49-8872-208775203BE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3D540-EE8A-43AC-9FA0-1CF9147D4EA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C99F8-B055-416F-AA3C-41E99257188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433B-0CD5-4599-B87D-DF49D7451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29F16-7A01-4982-A964-D15D6936F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45D7D-479D-4102-8C45-112AF785B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3565A-BB05-4EAB-93FB-C94D7DE86D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B0CAE-2DCE-4652-9E83-E5B1ED516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8706D-6675-4B7B-A9FF-32003C8D4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CBA73-E9E5-4511-A382-4EF45158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4F86EBA-2F26-4270-A7D6-CE429294F6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94A8A1C-A918-4709-8AC2-23599D5F521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24.xml"/><Relationship Id="rId5" Type="http://schemas.openxmlformats.org/officeDocument/2006/relationships/slide" Target="slide7.xml"/><Relationship Id="rId10" Type="http://schemas.openxmlformats.org/officeDocument/2006/relationships/slide" Target="slide22.xml"/><Relationship Id="rId4" Type="http://schemas.openxmlformats.org/officeDocument/2006/relationships/slide" Target="slide6.xml"/><Relationship Id="rId9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Belgesi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382000" cy="2895600"/>
          </a:xfrm>
        </p:spPr>
        <p:txBody>
          <a:bodyPr/>
          <a:lstStyle/>
          <a:p>
            <a:pPr eaLnBrk="1" hangingPunct="1"/>
            <a:r>
              <a:rPr lang="tr-TR" sz="3200" b="1" dirty="0" smtClean="0"/>
              <a:t>CME 2003 </a:t>
            </a:r>
            <a:r>
              <a:rPr lang="tr-TR" sz="3200" b="1" dirty="0" err="1" smtClean="0"/>
              <a:t>Digital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Logic</a:t>
            </a:r>
            <a:r>
              <a:rPr lang="en-GB" sz="3200" b="1" dirty="0" smtClean="0"/>
              <a:t/>
            </a:r>
            <a:br>
              <a:rPr lang="en-GB" sz="3200" b="1" dirty="0" smtClean="0"/>
            </a:br>
            <a:r>
              <a:rPr lang="en-GB" sz="3200" b="1" dirty="0" smtClean="0"/>
              <a:t> </a:t>
            </a:r>
            <a:br>
              <a:rPr lang="en-GB" sz="3200" b="1" dirty="0" smtClean="0"/>
            </a:br>
            <a:r>
              <a:rPr lang="en-GB" sz="3600" b="1" dirty="0" smtClean="0"/>
              <a:t>Combinational Circuits</a:t>
            </a:r>
            <a:br>
              <a:rPr lang="en-GB" sz="3600" b="1" dirty="0" smtClean="0"/>
            </a:br>
            <a:r>
              <a:rPr lang="en-GB" sz="3600" b="1" dirty="0" smtClean="0"/>
              <a:t>Design Methods/Arithmetic Circuits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9D706-17A9-4F2A-ACDF-E213B1B32849}" type="slidenum">
              <a:rPr lang="en-US"/>
              <a:pPr/>
              <a:t>10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538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Gate-level (SSI) Design: Half Adder (2/2)</a:t>
            </a:r>
            <a:endParaRPr lang="en-US" sz="400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1447800"/>
            <a:ext cx="5334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/>
              <a:t>4) Obtain simplified Boolean function.</a:t>
            </a:r>
          </a:p>
          <a:p>
            <a:pPr eaLnBrk="0" hangingPunct="0">
              <a:spcBef>
                <a:spcPct val="40000"/>
              </a:spcBef>
            </a:pPr>
            <a:r>
              <a:rPr lang="en-US" sz="2200"/>
              <a:t>	Example:   C = </a:t>
            </a:r>
            <a:r>
              <a:rPr lang="en-US" sz="2200">
                <a:solidFill>
                  <a:srgbClr val="FF3300"/>
                </a:solidFill>
              </a:rPr>
              <a:t>X.Y</a:t>
            </a:r>
            <a:endParaRPr lang="en-US" sz="2200"/>
          </a:p>
          <a:p>
            <a:pPr eaLnBrk="0" hangingPunct="0"/>
            <a:r>
              <a:rPr lang="en-US" sz="2200"/>
              <a:t>		      S = </a:t>
            </a:r>
            <a:r>
              <a:rPr lang="en-US" sz="2200">
                <a:solidFill>
                  <a:srgbClr val="FF3300"/>
                </a:solidFill>
              </a:rPr>
              <a:t>X'.Y + X.Y'</a:t>
            </a:r>
            <a:r>
              <a:rPr lang="en-US" sz="2200"/>
              <a:t> = </a:t>
            </a:r>
            <a:r>
              <a:rPr lang="en-US" sz="2200">
                <a:solidFill>
                  <a:srgbClr val="FF3300"/>
                </a:solidFill>
              </a:rPr>
              <a:t>X</a:t>
            </a:r>
            <a:r>
              <a:rPr lang="en-US" sz="2200">
                <a:solidFill>
                  <a:srgbClr val="FF3300"/>
                </a:solidFill>
                <a:sym typeface="Symbol" pitchFamily="18" charset="2"/>
              </a:rPr>
              <a:t></a:t>
            </a:r>
            <a:r>
              <a:rPr lang="en-US" sz="2200">
                <a:solidFill>
                  <a:srgbClr val="FF3300"/>
                </a:solidFill>
              </a:rPr>
              <a:t>Y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6400800" y="1524000"/>
          <a:ext cx="1727200" cy="1528763"/>
        </p:xfrm>
        <a:graphic>
          <a:graphicData uri="http://schemas.openxmlformats.org/presentationml/2006/ole">
            <p:oleObj spid="_x0000_s3074" name="Document" r:id="rId3" imgW="1730520" imgH="1532160" progId="Word.Document.8">
              <p:embed/>
            </p:oleObj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728788" y="3702050"/>
            <a:ext cx="3067050" cy="1692275"/>
            <a:chOff x="1473" y="2332"/>
            <a:chExt cx="1932" cy="1066"/>
          </a:xfrm>
        </p:grpSpPr>
        <p:sp>
          <p:nvSpPr>
            <p:cNvPr id="3081" name="AutoShape 11"/>
            <p:cNvSpPr>
              <a:spLocks noChangeArrowheads="1"/>
            </p:cNvSpPr>
            <p:nvPr/>
          </p:nvSpPr>
          <p:spPr bwMode="auto">
            <a:xfrm>
              <a:off x="2340" y="3028"/>
              <a:ext cx="476" cy="37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2" name="Line 12"/>
            <p:cNvSpPr>
              <a:spLocks noChangeShapeType="1"/>
            </p:cNvSpPr>
            <p:nvPr/>
          </p:nvSpPr>
          <p:spPr bwMode="auto">
            <a:xfrm>
              <a:off x="1680" y="245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3" name="Line 13"/>
            <p:cNvSpPr>
              <a:spLocks noChangeShapeType="1"/>
            </p:cNvSpPr>
            <p:nvPr/>
          </p:nvSpPr>
          <p:spPr bwMode="auto">
            <a:xfrm>
              <a:off x="1680" y="2621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4" name="Line 14"/>
            <p:cNvSpPr>
              <a:spLocks noChangeShapeType="1"/>
            </p:cNvSpPr>
            <p:nvPr/>
          </p:nvSpPr>
          <p:spPr bwMode="auto">
            <a:xfrm flipV="1">
              <a:off x="2804" y="2528"/>
              <a:ext cx="34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5" name="Line 15"/>
            <p:cNvSpPr>
              <a:spLocks noChangeShapeType="1"/>
            </p:cNvSpPr>
            <p:nvPr/>
          </p:nvSpPr>
          <p:spPr bwMode="auto">
            <a:xfrm>
              <a:off x="2020" y="3126"/>
              <a:ext cx="32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6" name="Line 16"/>
            <p:cNvSpPr>
              <a:spLocks noChangeShapeType="1"/>
            </p:cNvSpPr>
            <p:nvPr/>
          </p:nvSpPr>
          <p:spPr bwMode="auto">
            <a:xfrm flipH="1">
              <a:off x="2020" y="245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7" name="Line 17"/>
            <p:cNvSpPr>
              <a:spLocks noChangeShapeType="1"/>
            </p:cNvSpPr>
            <p:nvPr/>
          </p:nvSpPr>
          <p:spPr bwMode="auto">
            <a:xfrm flipH="1">
              <a:off x="1850" y="2621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8" name="Line 18"/>
            <p:cNvSpPr>
              <a:spLocks noChangeShapeType="1"/>
            </p:cNvSpPr>
            <p:nvPr/>
          </p:nvSpPr>
          <p:spPr bwMode="auto">
            <a:xfrm>
              <a:off x="1850" y="3294"/>
              <a:ext cx="490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89" name="Line 19"/>
            <p:cNvSpPr>
              <a:spLocks noChangeShapeType="1"/>
            </p:cNvSpPr>
            <p:nvPr/>
          </p:nvSpPr>
          <p:spPr bwMode="auto">
            <a:xfrm flipV="1">
              <a:off x="2817" y="3205"/>
              <a:ext cx="332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90" name="Oval 20"/>
            <p:cNvSpPr>
              <a:spLocks noChangeArrowheads="1"/>
            </p:cNvSpPr>
            <p:nvPr/>
          </p:nvSpPr>
          <p:spPr bwMode="auto">
            <a:xfrm>
              <a:off x="1834" y="2598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91" name="Oval 21"/>
            <p:cNvSpPr>
              <a:spLocks noChangeArrowheads="1"/>
            </p:cNvSpPr>
            <p:nvPr/>
          </p:nvSpPr>
          <p:spPr bwMode="auto">
            <a:xfrm>
              <a:off x="2000" y="2422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3092" name="Group 32"/>
            <p:cNvGrpSpPr>
              <a:grpSpLocks/>
            </p:cNvGrpSpPr>
            <p:nvPr/>
          </p:nvGrpSpPr>
          <p:grpSpPr bwMode="auto">
            <a:xfrm>
              <a:off x="2279" y="2352"/>
              <a:ext cx="523" cy="370"/>
              <a:chOff x="2279" y="2352"/>
              <a:chExt cx="523" cy="370"/>
            </a:xfrm>
          </p:grpSpPr>
          <p:sp>
            <p:nvSpPr>
              <p:cNvPr id="3096" name="Freeform 23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7" name="Line 24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8" name="Line 25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099" name="Freeform 26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00" name="Freeform 27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101" name="Freeform 28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093" name="Text Box 29"/>
            <p:cNvSpPr txBox="1">
              <a:spLocks noChangeArrowheads="1"/>
            </p:cNvSpPr>
            <p:nvPr/>
          </p:nvSpPr>
          <p:spPr bwMode="auto">
            <a:xfrm>
              <a:off x="1473" y="2332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3094" name="Text Box 30"/>
            <p:cNvSpPr txBox="1">
              <a:spLocks noChangeArrowheads="1"/>
            </p:cNvSpPr>
            <p:nvPr/>
          </p:nvSpPr>
          <p:spPr bwMode="auto">
            <a:xfrm>
              <a:off x="3175" y="2422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3095" name="Text Box 31"/>
            <p:cNvSpPr txBox="1">
              <a:spLocks noChangeArrowheads="1"/>
            </p:cNvSpPr>
            <p:nvPr/>
          </p:nvSpPr>
          <p:spPr bwMode="auto">
            <a:xfrm>
              <a:off x="3168" y="3087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5181600" y="4191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>
                <a:solidFill>
                  <a:srgbClr val="0000FF"/>
                </a:solidFill>
              </a:rPr>
              <a:t>Half Adder</a:t>
            </a:r>
            <a:endParaRPr lang="en-GB" sz="2400">
              <a:latin typeface="Times New Roman" pitchFamily="18" charset="0"/>
            </a:endParaRP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838200" y="3048000"/>
            <a:ext cx="533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5) Draw logic diagram.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6" grpId="0"/>
      <p:bldP spid="133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4B38B-0B43-45F7-B289-35158DC35542}" type="slidenum">
              <a:rPr lang="en-US"/>
              <a:pPr/>
              <a:t>11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Gate-level (SSI) Design: Full Adder (1/5)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2057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Half-adder adds up only two bits. 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To add two binary numbers, we need to add 3 bits (including the </a:t>
            </a:r>
            <a:r>
              <a:rPr lang="en-US" sz="2400" i="1" smtClean="0"/>
              <a:t>carry</a:t>
            </a:r>
            <a:r>
              <a:rPr lang="en-US" sz="2400" smtClean="0"/>
              <a:t>).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Example: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895600" y="2819400"/>
          <a:ext cx="2679700" cy="1265238"/>
        </p:xfrm>
        <a:graphic>
          <a:graphicData uri="http://schemas.openxmlformats.org/presentationml/2006/ole">
            <p:oleObj spid="_x0000_s4098" name="Document" r:id="rId3" imgW="2680200" imgH="1276200" progId="Word.Document.8">
              <p:embed/>
            </p:oleObj>
          </a:graphicData>
        </a:graphic>
      </p:graphicFrame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09600" y="403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/>
              <a:t>Need </a:t>
            </a:r>
            <a:r>
              <a:rPr lang="en-US" sz="2400">
                <a:solidFill>
                  <a:srgbClr val="0000FF"/>
                </a:solidFill>
              </a:rPr>
              <a:t>Full Adder</a:t>
            </a:r>
            <a:r>
              <a:rPr lang="en-US" sz="2400"/>
              <a:t> (so called as it can be made from two half-adders).</a:t>
            </a:r>
            <a:endParaRPr lang="en-US" sz="3200"/>
          </a:p>
        </p:txBody>
      </p:sp>
      <p:grpSp>
        <p:nvGrpSpPr>
          <p:cNvPr id="4103" name="Group 18"/>
          <p:cNvGrpSpPr>
            <a:grpSpLocks/>
          </p:cNvGrpSpPr>
          <p:nvPr/>
        </p:nvGrpSpPr>
        <p:grpSpPr bwMode="auto">
          <a:xfrm>
            <a:off x="3657600" y="4800600"/>
            <a:ext cx="4038600" cy="1357313"/>
            <a:chOff x="2208" y="3072"/>
            <a:chExt cx="2544" cy="855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3024" y="3072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5" name="Text Box 9"/>
            <p:cNvSpPr txBox="1">
              <a:spLocks noChangeArrowheads="1"/>
            </p:cNvSpPr>
            <p:nvPr/>
          </p:nvSpPr>
          <p:spPr bwMode="auto">
            <a:xfrm>
              <a:off x="3120" y="3168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Full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Adder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2448" y="3216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>
              <a:off x="2448" y="3408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3936" y="3264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9" name="Line 13"/>
            <p:cNvSpPr>
              <a:spLocks noChangeShapeType="1"/>
            </p:cNvSpPr>
            <p:nvPr/>
          </p:nvSpPr>
          <p:spPr bwMode="auto">
            <a:xfrm>
              <a:off x="3936" y="3552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/>
                <a:t>Z</a:t>
              </a:r>
            </a:p>
          </p:txBody>
        </p:sp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4512" y="3168"/>
              <a:ext cx="24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3072" y="3696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 + Z)</a:t>
              </a:r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2448" y="3600"/>
              <a:ext cx="576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27890-DB0C-4DD1-B824-2D486061F843}" type="slidenum">
              <a:rPr lang="en-US"/>
              <a:pPr/>
              <a:t>12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65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Gate-level (SSI) Design: Full Adder (2/5)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Truth table: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2057400" y="1905000"/>
          <a:ext cx="2176463" cy="2344738"/>
        </p:xfrm>
        <a:graphic>
          <a:graphicData uri="http://schemas.openxmlformats.org/presentationml/2006/ole">
            <p:oleObj spid="_x0000_s5122" name="Document" r:id="rId3" imgW="2190240" imgH="2358720" progId="Word.Document.8">
              <p:embed/>
            </p:oleObj>
          </a:graphicData>
        </a:graphic>
      </p:graphicFrame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4495800" y="1905000"/>
            <a:ext cx="4495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Note:</a:t>
            </a:r>
          </a:p>
          <a:p>
            <a:pPr lvl="1" eaLnBrk="0" hangingPunct="0"/>
            <a:r>
              <a:rPr lang="en-US" sz="2000"/>
              <a:t>Z - carry in (to the current 		position)</a:t>
            </a:r>
          </a:p>
          <a:p>
            <a:pPr lvl="1" eaLnBrk="0" hangingPunct="0"/>
            <a:r>
              <a:rPr lang="en-US" sz="2000"/>
              <a:t>C - carry out (to the next position)</a:t>
            </a:r>
            <a:r>
              <a:rPr lang="en-US" sz="2000">
                <a:latin typeface="Times New Roman" pitchFamily="18" charset="0"/>
              </a:rPr>
              <a:t> 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85800" y="4343400"/>
            <a:ext cx="5105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/>
              <a:t>Using K-map, simplified SOP form: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/>
              <a:t>		C = X.Y + X.Z + Y.Z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/>
              <a:t>		S = X'.Y'.Z + X'.Y.Z'+X.Y'.Z'+X.Y.Z 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248400" y="3276600"/>
            <a:ext cx="2133600" cy="2838450"/>
            <a:chOff x="3936" y="2064"/>
            <a:chExt cx="1344" cy="1788"/>
          </a:xfrm>
        </p:grpSpPr>
        <p:grpSp>
          <p:nvGrpSpPr>
            <p:cNvPr id="5129" name="Group 59"/>
            <p:cNvGrpSpPr>
              <a:grpSpLocks/>
            </p:cNvGrpSpPr>
            <p:nvPr/>
          </p:nvGrpSpPr>
          <p:grpSpPr bwMode="auto">
            <a:xfrm>
              <a:off x="3936" y="2064"/>
              <a:ext cx="1344" cy="876"/>
              <a:chOff x="3936" y="2112"/>
              <a:chExt cx="1344" cy="876"/>
            </a:xfrm>
          </p:grpSpPr>
          <p:grpSp>
            <p:nvGrpSpPr>
              <p:cNvPr id="5147" name="Group 56"/>
              <p:cNvGrpSpPr>
                <a:grpSpLocks/>
              </p:cNvGrpSpPr>
              <p:nvPr/>
            </p:nvGrpSpPr>
            <p:grpSpPr bwMode="auto">
              <a:xfrm>
                <a:off x="3936" y="2256"/>
                <a:ext cx="1344" cy="732"/>
                <a:chOff x="3936" y="2256"/>
                <a:chExt cx="1344" cy="732"/>
              </a:xfrm>
            </p:grpSpPr>
            <p:grpSp>
              <p:nvGrpSpPr>
                <p:cNvPr id="5149" name="Group 36"/>
                <p:cNvGrpSpPr>
                  <a:grpSpLocks/>
                </p:cNvGrpSpPr>
                <p:nvPr/>
              </p:nvGrpSpPr>
              <p:grpSpPr bwMode="auto">
                <a:xfrm>
                  <a:off x="3936" y="2256"/>
                  <a:ext cx="1344" cy="732"/>
                  <a:chOff x="3792" y="2592"/>
                  <a:chExt cx="1344" cy="732"/>
                </a:xfrm>
              </p:grpSpPr>
              <p:sp>
                <p:nvSpPr>
                  <p:cNvPr id="515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832"/>
                    <a:ext cx="960" cy="48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15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156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832"/>
                    <a:ext cx="195" cy="4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0</a:t>
                    </a:r>
                  </a:p>
                  <a:p>
                    <a:pPr algn="r" eaLnBrk="0" hangingPunct="0"/>
                    <a:r>
                      <a:rPr lang="en-GB" sz="1400" b="1">
                        <a:latin typeface="Times New Roman" pitchFamily="18" charset="0"/>
                      </a:rPr>
                      <a:t>   1</a:t>
                    </a:r>
                    <a:endParaRPr lang="en-GB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15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2640"/>
                    <a:ext cx="1056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GB" sz="1400" b="1">
                        <a:latin typeface="Times New Roman" pitchFamily="18" charset="0"/>
                      </a:rPr>
                      <a:t>00     01    11     10</a:t>
                    </a:r>
                  </a:p>
                </p:txBody>
              </p:sp>
              <p:sp>
                <p:nvSpPr>
                  <p:cNvPr id="5158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88" y="2688"/>
                    <a:ext cx="190" cy="13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15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92" y="2708"/>
                    <a:ext cx="255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X</a:t>
                    </a:r>
                  </a:p>
                </p:txBody>
              </p:sp>
              <p:sp>
                <p:nvSpPr>
                  <p:cNvPr id="516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2592"/>
                    <a:ext cx="298" cy="18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200" b="1">
                        <a:latin typeface="Tahoma" pitchFamily="34" charset="0"/>
                      </a:rPr>
                      <a:t>YZ</a:t>
                    </a:r>
                  </a:p>
                </p:txBody>
              </p:sp>
              <p:sp>
                <p:nvSpPr>
                  <p:cNvPr id="5161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3072"/>
                    <a:ext cx="9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r-TR"/>
                  </a:p>
                </p:txBody>
              </p:sp>
              <p:sp>
                <p:nvSpPr>
                  <p:cNvPr id="516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  <p:sp>
                <p:nvSpPr>
                  <p:cNvPr id="516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832"/>
                    <a:ext cx="0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tr-TR"/>
                  </a:p>
                </p:txBody>
              </p:sp>
            </p:grpSp>
            <p:sp>
              <p:nvSpPr>
                <p:cNvPr id="515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968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515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721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515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480" y="2762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  <p:sp>
              <p:nvSpPr>
                <p:cNvPr id="515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735" y="253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1</a:t>
                  </a:r>
                </a:p>
              </p:txBody>
            </p:sp>
          </p:grpSp>
          <p:sp>
            <p:nvSpPr>
              <p:cNvPr id="5148" name="Text Box 57"/>
              <p:cNvSpPr txBox="1">
                <a:spLocks noChangeArrowheads="1"/>
              </p:cNvSpPr>
              <p:nvPr/>
            </p:nvSpPr>
            <p:spPr bwMode="auto">
              <a:xfrm>
                <a:off x="4560" y="211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C</a:t>
                </a:r>
                <a:endParaRPr lang="en-GB" sz="1400" b="1"/>
              </a:p>
            </p:txBody>
          </p:sp>
        </p:grpSp>
        <p:grpSp>
          <p:nvGrpSpPr>
            <p:cNvPr id="5130" name="Group 60"/>
            <p:cNvGrpSpPr>
              <a:grpSpLocks/>
            </p:cNvGrpSpPr>
            <p:nvPr/>
          </p:nvGrpSpPr>
          <p:grpSpPr bwMode="auto">
            <a:xfrm>
              <a:off x="3936" y="3024"/>
              <a:ext cx="1344" cy="828"/>
              <a:chOff x="3936" y="3024"/>
              <a:chExt cx="1344" cy="828"/>
            </a:xfrm>
          </p:grpSpPr>
          <p:grpSp>
            <p:nvGrpSpPr>
              <p:cNvPr id="5131" name="Group 37"/>
              <p:cNvGrpSpPr>
                <a:grpSpLocks/>
              </p:cNvGrpSpPr>
              <p:nvPr/>
            </p:nvGrpSpPr>
            <p:grpSpPr bwMode="auto">
              <a:xfrm>
                <a:off x="3936" y="3120"/>
                <a:ext cx="1344" cy="732"/>
                <a:chOff x="3792" y="2592"/>
                <a:chExt cx="1344" cy="732"/>
              </a:xfrm>
            </p:grpSpPr>
            <p:sp>
              <p:nvSpPr>
                <p:cNvPr id="5137" name="Rectangle 38"/>
                <p:cNvSpPr>
                  <a:spLocks noChangeArrowheads="1"/>
                </p:cNvSpPr>
                <p:nvPr/>
              </p:nvSpPr>
              <p:spPr bwMode="auto">
                <a:xfrm>
                  <a:off x="4080" y="2832"/>
                  <a:ext cx="960" cy="48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38" name="Line 39"/>
                <p:cNvSpPr>
                  <a:spLocks noChangeShapeType="1"/>
                </p:cNvSpPr>
                <p:nvPr/>
              </p:nvSpPr>
              <p:spPr bwMode="auto">
                <a:xfrm>
                  <a:off x="432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3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888" y="2832"/>
                  <a:ext cx="195" cy="4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0</a:t>
                  </a:r>
                </a:p>
                <a:p>
                  <a:pPr algn="r" eaLnBrk="0" hangingPunct="0"/>
                  <a:r>
                    <a:rPr lang="en-GB" sz="1400" b="1">
                      <a:latin typeface="Times New Roman" pitchFamily="18" charset="0"/>
                    </a:rPr>
                    <a:t>   1</a:t>
                  </a:r>
                  <a:endParaRPr lang="en-GB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514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080" y="2640"/>
                  <a:ext cx="1056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GB" sz="1400" b="1">
                      <a:latin typeface="Times New Roman" pitchFamily="18" charset="0"/>
                    </a:rPr>
                    <a:t>00     01    11     10</a:t>
                  </a:r>
                </a:p>
              </p:txBody>
            </p:sp>
            <p:sp>
              <p:nvSpPr>
                <p:cNvPr id="5141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3888" y="2688"/>
                  <a:ext cx="190" cy="1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4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792" y="2708"/>
                  <a:ext cx="255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X</a:t>
                  </a:r>
                </a:p>
              </p:txBody>
            </p:sp>
            <p:sp>
              <p:nvSpPr>
                <p:cNvPr id="514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888" y="2592"/>
                  <a:ext cx="298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200" b="1">
                      <a:latin typeface="Tahoma" pitchFamily="34" charset="0"/>
                    </a:rPr>
                    <a:t>YZ</a:t>
                  </a:r>
                </a:p>
              </p:txBody>
            </p:sp>
            <p:sp>
              <p:nvSpPr>
                <p:cNvPr id="5144" name="Line 45"/>
                <p:cNvSpPr>
                  <a:spLocks noChangeShapeType="1"/>
                </p:cNvSpPr>
                <p:nvPr/>
              </p:nvSpPr>
              <p:spPr bwMode="auto">
                <a:xfrm>
                  <a:off x="4080" y="307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5145" name="Line 46"/>
                <p:cNvSpPr>
                  <a:spLocks noChangeShapeType="1"/>
                </p:cNvSpPr>
                <p:nvPr/>
              </p:nvSpPr>
              <p:spPr bwMode="auto">
                <a:xfrm>
                  <a:off x="480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5146" name="Line 47"/>
                <p:cNvSpPr>
                  <a:spLocks noChangeShapeType="1"/>
                </p:cNvSpPr>
                <p:nvPr/>
              </p:nvSpPr>
              <p:spPr bwMode="auto">
                <a:xfrm>
                  <a:off x="4560" y="2832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5132" name="Text Box 48"/>
              <p:cNvSpPr txBox="1">
                <a:spLocks noChangeArrowheads="1"/>
              </p:cNvSpPr>
              <p:nvPr/>
            </p:nvSpPr>
            <p:spPr bwMode="auto">
              <a:xfrm>
                <a:off x="4735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133" name="Text Box 49"/>
              <p:cNvSpPr txBox="1">
                <a:spLocks noChangeArrowheads="1"/>
              </p:cNvSpPr>
              <p:nvPr/>
            </p:nvSpPr>
            <p:spPr bwMode="auto">
              <a:xfrm>
                <a:off x="4251" y="3621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134" name="Text Box 50"/>
              <p:cNvSpPr txBox="1">
                <a:spLocks noChangeArrowheads="1"/>
              </p:cNvSpPr>
              <p:nvPr/>
            </p:nvSpPr>
            <p:spPr bwMode="auto">
              <a:xfrm>
                <a:off x="4980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135" name="Text Box 51"/>
              <p:cNvSpPr txBox="1">
                <a:spLocks noChangeArrowheads="1"/>
              </p:cNvSpPr>
              <p:nvPr/>
            </p:nvSpPr>
            <p:spPr bwMode="auto">
              <a:xfrm>
                <a:off x="4482" y="338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5136" name="Text Box 58"/>
              <p:cNvSpPr txBox="1">
                <a:spLocks noChangeArrowheads="1"/>
              </p:cNvSpPr>
              <p:nvPr/>
            </p:nvSpPr>
            <p:spPr bwMode="auto">
              <a:xfrm>
                <a:off x="4608" y="30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S</a:t>
                </a:r>
                <a:endParaRPr lang="en-GB" sz="1400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D1B1A-8B09-4CB4-A105-715C4FF396B1}" type="slidenum">
              <a:rPr lang="en-US"/>
              <a:pPr/>
              <a:t>13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Gate-level (SSI) Design: Full Adder (3/5)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Alternative formulae using algebraic manipulation: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	C = X.Y + X.Z + Y.Z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		 = X.Y + (X + Y).Z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		 = X.Y + ((X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Y) + X.Y).Z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		 = X.Y + (X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Y).Z + X.Y.Z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	 	 = X.Y + (X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Y).Z</a:t>
            </a:r>
          </a:p>
          <a:p>
            <a:pPr lvl="1" eaLnBrk="1" hangingPunct="1">
              <a:buFontTx/>
              <a:buNone/>
            </a:pPr>
            <a:endParaRPr lang="en-US" sz="1000" smtClean="0"/>
          </a:p>
          <a:p>
            <a:pPr lvl="1" eaLnBrk="1" hangingPunct="1">
              <a:buFontTx/>
              <a:buNone/>
            </a:pPr>
            <a:r>
              <a:rPr lang="en-US" sz="2000" smtClean="0"/>
              <a:t>	S = X'.Y'.Z + X'.Y.Z' + X.Y'.Z' + X.Y.Z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		 = X‘.(Y'.Z + Y.Z') + X.(Y'.Z' + Y.Z)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		 = X'.(Y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Z) + X.(Y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Z)'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  		 = X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(Y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Z)   or   (X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Y)</a:t>
            </a:r>
            <a:r>
              <a:rPr lang="en-US" sz="2000" smtClean="0">
                <a:sym typeface="Symbol" pitchFamily="18" charset="2"/>
              </a:rPr>
              <a:t></a:t>
            </a:r>
            <a:r>
              <a:rPr lang="en-US" sz="2000" smtClean="0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29BAEC-6844-4ECF-87A9-927774D84D43}" type="slidenum">
              <a:rPr lang="en-US"/>
              <a:pPr/>
              <a:t>14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3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Gate-level (SSI) Design: Full Adder (4/5)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620000" cy="13716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Circuit for above formulae: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C = X.Y + (X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sz="2400" smtClean="0">
                <a:solidFill>
                  <a:srgbClr val="0000FF"/>
                </a:solidFill>
              </a:rPr>
              <a:t>Y).Z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	S = (X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</a:t>
            </a:r>
            <a:r>
              <a:rPr lang="en-US" sz="2400" smtClean="0">
                <a:solidFill>
                  <a:schemeClr val="hlink"/>
                </a:solidFill>
              </a:rPr>
              <a:t>Y)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</a:t>
            </a:r>
            <a:r>
              <a:rPr lang="en-US" sz="2400" smtClean="0">
                <a:solidFill>
                  <a:schemeClr val="hlink"/>
                </a:solidFill>
              </a:rPr>
              <a:t>Z</a:t>
            </a:r>
            <a:endParaRPr lang="en-US" sz="2000" smtClean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676400" y="54102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OR gate).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2534" name="Text Box 57"/>
          <p:cNvSpPr txBox="1">
            <a:spLocks noChangeArrowheads="1"/>
          </p:cNvSpPr>
          <p:nvPr/>
        </p:nvSpPr>
        <p:spPr bwMode="auto">
          <a:xfrm>
            <a:off x="4210050" y="2895600"/>
            <a:ext cx="820738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800080"/>
                </a:solidFill>
              </a:rPr>
              <a:t>(X</a:t>
            </a:r>
            <a:r>
              <a:rPr lang="en-US" sz="1600">
                <a:solidFill>
                  <a:srgbClr val="800080"/>
                </a:solidFill>
                <a:sym typeface="Symbol" pitchFamily="18" charset="2"/>
              </a:rPr>
              <a:t></a:t>
            </a:r>
            <a:r>
              <a:rPr lang="en-US" sz="1600">
                <a:solidFill>
                  <a:srgbClr val="800080"/>
                </a:solidFill>
              </a:rPr>
              <a:t>Y)</a:t>
            </a:r>
            <a:endParaRPr lang="en-GB" sz="1600"/>
          </a:p>
        </p:txBody>
      </p:sp>
      <p:grpSp>
        <p:nvGrpSpPr>
          <p:cNvPr id="22535" name="Group 69"/>
          <p:cNvGrpSpPr>
            <a:grpSpLocks/>
          </p:cNvGrpSpPr>
          <p:nvPr/>
        </p:nvGrpSpPr>
        <p:grpSpPr bwMode="auto">
          <a:xfrm>
            <a:off x="2286000" y="2971800"/>
            <a:ext cx="5656263" cy="2363788"/>
            <a:chOff x="1440" y="1872"/>
            <a:chExt cx="3563" cy="1489"/>
          </a:xfrm>
        </p:grpSpPr>
        <p:sp>
          <p:nvSpPr>
            <p:cNvPr id="22539" name="AutoShape 6"/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0" name="Line 7"/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1" name="Line 8"/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2" name="Line 9"/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3" name="Line 10"/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4" name="Line 11"/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5" name="Line 12"/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6" name="Line 13"/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7" name="Line 14"/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8" name="Oval 15"/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49" name="Oval 16"/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2550" name="Group 17"/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22586" name="Freeform 18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7" name="Line 19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8" name="Line 20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9" name="Freeform 21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90" name="Freeform 22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91" name="Freeform 23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2551" name="Text Box 2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2552" name="Text Box 25"/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2553" name="Text Box 26"/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2554" name="AutoShape 27"/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5" name="Line 28"/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6" name="Line 29"/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7" name="Line 30"/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8" name="Line 31"/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59" name="Line 32"/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60" name="Line 33"/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61" name="Line 34"/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62" name="Oval 35"/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63" name="Oval 36"/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2564" name="Group 37"/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22580" name="Freeform 38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1" name="Line 39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2" name="Line 40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3" name="Freeform 41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4" name="Freeform 42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85" name="Freeform 43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2565" name="Line 44"/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66" name="Line 45"/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67" name="Line 46"/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68" name="Line 47"/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2569" name="Group 48"/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22575" name="Freeform 49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6" name="Line 50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7" name="Line 51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8" name="Freeform 52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2579" name="Freeform 53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2570" name="Line 54"/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71" name="Line 55"/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2572" name="Text Box 56"/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22573" name="Text Box 58"/>
            <p:cNvSpPr txBox="1">
              <a:spLocks noChangeArrowheads="1"/>
            </p:cNvSpPr>
            <p:nvPr/>
          </p:nvSpPr>
          <p:spPr bwMode="auto">
            <a:xfrm>
              <a:off x="2683" y="2482"/>
              <a:ext cx="3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(XY)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2574" name="Line 68"/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22537" name="Rectangle 61"/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538" name="Rectangle 70"/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noFill/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CCF153-0ED2-4B3C-9269-771E48A66CC8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Gate-level (SSI) Design: Full Adder (5/5)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620000" cy="13716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Circuit for above formulae: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rgbClr val="0000FF"/>
                </a:solidFill>
              </a:rPr>
              <a:t>	C = X.Y + (X</a:t>
            </a:r>
            <a:r>
              <a:rPr lang="en-US" sz="2400" smtClean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sz="2400" smtClean="0">
                <a:solidFill>
                  <a:srgbClr val="0000FF"/>
                </a:solidFill>
              </a:rPr>
              <a:t>Y).Z</a:t>
            </a:r>
          </a:p>
          <a:p>
            <a:pPr lvl="1" eaLnBrk="1" hangingPunct="1"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	S = (X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</a:t>
            </a:r>
            <a:r>
              <a:rPr lang="en-US" sz="2400" smtClean="0">
                <a:solidFill>
                  <a:schemeClr val="hlink"/>
                </a:solidFill>
              </a:rPr>
              <a:t>Y)</a:t>
            </a:r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</a:t>
            </a:r>
            <a:r>
              <a:rPr lang="en-US" sz="2400" smtClean="0">
                <a:solidFill>
                  <a:schemeClr val="hlink"/>
                </a:solidFill>
              </a:rPr>
              <a:t>Z</a:t>
            </a:r>
            <a:endParaRPr lang="en-US" sz="2000" smtClean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1676400" y="5410200"/>
            <a:ext cx="609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Full Adder made from two </a:t>
            </a:r>
            <a:r>
              <a:rPr lang="en-US" sz="2000" u="sng"/>
              <a:t>Half-Adders</a:t>
            </a:r>
            <a:r>
              <a:rPr lang="en-US" sz="2000"/>
              <a:t> (+ OR gate).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3558" name="Group 66"/>
          <p:cNvGrpSpPr>
            <a:grpSpLocks/>
          </p:cNvGrpSpPr>
          <p:nvPr/>
        </p:nvGrpSpPr>
        <p:grpSpPr bwMode="auto">
          <a:xfrm>
            <a:off x="2286000" y="2954338"/>
            <a:ext cx="5656263" cy="2381250"/>
            <a:chOff x="1440" y="1861"/>
            <a:chExt cx="3563" cy="1500"/>
          </a:xfrm>
        </p:grpSpPr>
        <p:sp>
          <p:nvSpPr>
            <p:cNvPr id="23574" name="Text Box 5"/>
            <p:cNvSpPr txBox="1">
              <a:spLocks noChangeArrowheads="1"/>
            </p:cNvSpPr>
            <p:nvPr/>
          </p:nvSpPr>
          <p:spPr bwMode="auto">
            <a:xfrm>
              <a:off x="2759" y="1861"/>
              <a:ext cx="517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>
                  <a:solidFill>
                    <a:srgbClr val="800080"/>
                  </a:solidFill>
                </a:rPr>
                <a:t>(X</a:t>
              </a:r>
              <a:r>
                <a:rPr lang="en-US" sz="1400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400">
                  <a:solidFill>
                    <a:srgbClr val="800080"/>
                  </a:solidFill>
                </a:rPr>
                <a:t>Y)</a:t>
              </a:r>
              <a:endParaRPr lang="en-GB" sz="1400"/>
            </a:p>
          </p:txBody>
        </p:sp>
        <p:sp>
          <p:nvSpPr>
            <p:cNvPr id="23575" name="AutoShape 12"/>
            <p:cNvSpPr>
              <a:spLocks noChangeArrowheads="1"/>
            </p:cNvSpPr>
            <p:nvPr/>
          </p:nvSpPr>
          <p:spPr bwMode="auto">
            <a:xfrm>
              <a:off x="2317" y="2545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6" name="Line 13"/>
            <p:cNvSpPr>
              <a:spLocks noChangeShapeType="1"/>
            </p:cNvSpPr>
            <p:nvPr/>
          </p:nvSpPr>
          <p:spPr bwMode="auto">
            <a:xfrm>
              <a:off x="1632" y="2012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7" name="Line 14"/>
            <p:cNvSpPr>
              <a:spLocks noChangeShapeType="1"/>
            </p:cNvSpPr>
            <p:nvPr/>
          </p:nvSpPr>
          <p:spPr bwMode="auto">
            <a:xfrm>
              <a:off x="1632" y="2169"/>
              <a:ext cx="71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8" name="Line 15"/>
            <p:cNvSpPr>
              <a:spLocks noChangeShapeType="1"/>
            </p:cNvSpPr>
            <p:nvPr/>
          </p:nvSpPr>
          <p:spPr bwMode="auto">
            <a:xfrm flipV="1">
              <a:off x="2725" y="2084"/>
              <a:ext cx="797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79" name="Line 16"/>
            <p:cNvSpPr>
              <a:spLocks noChangeShapeType="1"/>
            </p:cNvSpPr>
            <p:nvPr/>
          </p:nvSpPr>
          <p:spPr bwMode="auto">
            <a:xfrm>
              <a:off x="2160" y="2638"/>
              <a:ext cx="15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80" name="Line 17"/>
            <p:cNvSpPr>
              <a:spLocks noChangeShapeType="1"/>
            </p:cNvSpPr>
            <p:nvPr/>
          </p:nvSpPr>
          <p:spPr bwMode="auto">
            <a:xfrm flipH="1">
              <a:off x="2160" y="2016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81" name="Line 18"/>
            <p:cNvSpPr>
              <a:spLocks noChangeShapeType="1"/>
            </p:cNvSpPr>
            <p:nvPr/>
          </p:nvSpPr>
          <p:spPr bwMode="auto">
            <a:xfrm flipH="1">
              <a:off x="2064" y="2169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82" name="Line 19"/>
            <p:cNvSpPr>
              <a:spLocks noChangeShapeType="1"/>
            </p:cNvSpPr>
            <p:nvPr/>
          </p:nvSpPr>
          <p:spPr bwMode="auto">
            <a:xfrm>
              <a:off x="2064" y="2795"/>
              <a:ext cx="25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83" name="Line 20"/>
            <p:cNvSpPr>
              <a:spLocks noChangeShapeType="1"/>
            </p:cNvSpPr>
            <p:nvPr/>
          </p:nvSpPr>
          <p:spPr bwMode="auto">
            <a:xfrm>
              <a:off x="2736" y="2712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84" name="Oval 21"/>
            <p:cNvSpPr>
              <a:spLocks noChangeArrowheads="1"/>
            </p:cNvSpPr>
            <p:nvPr/>
          </p:nvSpPr>
          <p:spPr bwMode="auto"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85" name="Oval 22"/>
            <p:cNvSpPr>
              <a:spLocks noChangeArrowheads="1"/>
            </p:cNvSpPr>
            <p:nvPr/>
          </p:nvSpPr>
          <p:spPr bwMode="auto"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3586" name="Group 23"/>
            <p:cNvGrpSpPr>
              <a:grpSpLocks/>
            </p:cNvGrpSpPr>
            <p:nvPr/>
          </p:nvGrpSpPr>
          <p:grpSpPr bwMode="auto"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23622" name="Freeform 24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23" name="Line 25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24" name="Line 26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25" name="Freeform 27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26" name="Freeform 28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27" name="Freeform 29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587" name="Text Box 30"/>
            <p:cNvSpPr txBox="1">
              <a:spLocks noChangeArrowheads="1"/>
            </p:cNvSpPr>
            <p:nvPr/>
          </p:nvSpPr>
          <p:spPr bwMode="auto">
            <a:xfrm>
              <a:off x="1440" y="1872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23588" name="Text Box 31"/>
            <p:cNvSpPr txBox="1">
              <a:spLocks noChangeArrowheads="1"/>
            </p:cNvSpPr>
            <p:nvPr/>
          </p:nvSpPr>
          <p:spPr bwMode="auto">
            <a:xfrm>
              <a:off x="4760" y="2044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23589" name="Text Box 32"/>
            <p:cNvSpPr txBox="1">
              <a:spLocks noChangeArrowheads="1"/>
            </p:cNvSpPr>
            <p:nvPr/>
          </p:nvSpPr>
          <p:spPr bwMode="auto">
            <a:xfrm>
              <a:off x="4760" y="2763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23590" name="AutoShape 33"/>
            <p:cNvSpPr>
              <a:spLocks noChangeArrowheads="1"/>
            </p:cNvSpPr>
            <p:nvPr/>
          </p:nvSpPr>
          <p:spPr bwMode="auto">
            <a:xfrm>
              <a:off x="3487" y="2620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1" name="Line 34"/>
            <p:cNvSpPr>
              <a:spLocks noChangeShapeType="1"/>
            </p:cNvSpPr>
            <p:nvPr/>
          </p:nvSpPr>
          <p:spPr bwMode="auto">
            <a:xfrm flipV="1">
              <a:off x="3072" y="2229"/>
              <a:ext cx="44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 flipV="1">
              <a:off x="3903" y="2159"/>
              <a:ext cx="863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3360" y="2701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4" name="Line 37"/>
            <p:cNvSpPr>
              <a:spLocks noChangeShapeType="1"/>
            </p:cNvSpPr>
            <p:nvPr/>
          </p:nvSpPr>
          <p:spPr bwMode="auto">
            <a:xfrm flipH="1">
              <a:off x="3360" y="2075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5" name="Line 38"/>
            <p:cNvSpPr>
              <a:spLocks noChangeShapeType="1"/>
            </p:cNvSpPr>
            <p:nvPr/>
          </p:nvSpPr>
          <p:spPr bwMode="auto">
            <a:xfrm flipH="1">
              <a:off x="3072" y="2228"/>
              <a:ext cx="0" cy="10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6" name="Line 39"/>
            <p:cNvSpPr>
              <a:spLocks noChangeShapeType="1"/>
            </p:cNvSpPr>
            <p:nvPr/>
          </p:nvSpPr>
          <p:spPr bwMode="auto">
            <a:xfrm>
              <a:off x="2928" y="3120"/>
              <a:ext cx="115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7" name="Line 40"/>
            <p:cNvSpPr>
              <a:spLocks noChangeShapeType="1"/>
            </p:cNvSpPr>
            <p:nvPr/>
          </p:nvSpPr>
          <p:spPr bwMode="auto">
            <a:xfrm flipV="1">
              <a:off x="3922" y="2784"/>
              <a:ext cx="3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8" name="Oval 41"/>
            <p:cNvSpPr>
              <a:spLocks noChangeArrowheads="1"/>
            </p:cNvSpPr>
            <p:nvPr/>
          </p:nvSpPr>
          <p:spPr bwMode="auto"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99" name="Oval 42"/>
            <p:cNvSpPr>
              <a:spLocks noChangeArrowheads="1"/>
            </p:cNvSpPr>
            <p:nvPr/>
          </p:nvSpPr>
          <p:spPr bwMode="auto"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3600" name="Group 43"/>
            <p:cNvGrpSpPr>
              <a:grpSpLocks/>
            </p:cNvGrpSpPr>
            <p:nvPr/>
          </p:nvGrpSpPr>
          <p:grpSpPr bwMode="auto"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23616" name="Freeform 44"/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17" name="Line 45"/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18" name="Line 46"/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19" name="Freeform 47"/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20" name="Freeform 48"/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21" name="Freeform 49"/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601" name="Line 50"/>
            <p:cNvSpPr>
              <a:spLocks noChangeShapeType="1"/>
            </p:cNvSpPr>
            <p:nvPr/>
          </p:nvSpPr>
          <p:spPr bwMode="auto">
            <a:xfrm flipV="1">
              <a:off x="163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2" name="Line 51"/>
            <p:cNvSpPr>
              <a:spLocks noChangeShapeType="1"/>
            </p:cNvSpPr>
            <p:nvPr/>
          </p:nvSpPr>
          <p:spPr bwMode="auto">
            <a:xfrm>
              <a:off x="3264" y="2832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3" name="Line 52"/>
            <p:cNvSpPr>
              <a:spLocks noChangeShapeType="1"/>
            </p:cNvSpPr>
            <p:nvPr/>
          </p:nvSpPr>
          <p:spPr bwMode="auto">
            <a:xfrm flipV="1">
              <a:off x="2909" y="2709"/>
              <a:ext cx="0" cy="4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4" name="Line 53"/>
            <p:cNvSpPr>
              <a:spLocks noChangeShapeType="1"/>
            </p:cNvSpPr>
            <p:nvPr/>
          </p:nvSpPr>
          <p:spPr bwMode="auto">
            <a:xfrm flipV="1">
              <a:off x="4059" y="2951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23605" name="Group 54"/>
            <p:cNvGrpSpPr>
              <a:grpSpLocks/>
            </p:cNvGrpSpPr>
            <p:nvPr/>
          </p:nvGrpSpPr>
          <p:grpSpPr bwMode="auto"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23611" name="Freeform 5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12" name="Line 5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13" name="Line 5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14" name="Freeform 5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3615" name="Freeform 5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3606" name="Line 60"/>
            <p:cNvSpPr>
              <a:spLocks noChangeShapeType="1"/>
            </p:cNvSpPr>
            <p:nvPr/>
          </p:nvSpPr>
          <p:spPr bwMode="auto">
            <a:xfrm flipV="1">
              <a:off x="4059" y="2951"/>
              <a:ext cx="0" cy="1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7" name="Line 61"/>
            <p:cNvSpPr>
              <a:spLocks noChangeShapeType="1"/>
            </p:cNvSpPr>
            <p:nvPr/>
          </p:nvSpPr>
          <p:spPr bwMode="auto">
            <a:xfrm flipV="1">
              <a:off x="4594" y="2873"/>
              <a:ext cx="17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608" name="Text Box 62"/>
            <p:cNvSpPr txBox="1">
              <a:spLocks noChangeArrowheads="1"/>
            </p:cNvSpPr>
            <p:nvPr/>
          </p:nvSpPr>
          <p:spPr bwMode="auto">
            <a:xfrm>
              <a:off x="1449" y="3141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23609" name="Text Box 63"/>
            <p:cNvSpPr txBox="1">
              <a:spLocks noChangeArrowheads="1"/>
            </p:cNvSpPr>
            <p:nvPr/>
          </p:nvSpPr>
          <p:spPr bwMode="auto">
            <a:xfrm>
              <a:off x="2749" y="2521"/>
              <a:ext cx="3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>
                  <a:solidFill>
                    <a:srgbClr val="0000FF"/>
                  </a:solidFill>
                </a:rPr>
                <a:t>(X.Y)</a:t>
              </a:r>
              <a:endParaRPr lang="en-GB" sz="1400">
                <a:solidFill>
                  <a:srgbClr val="0000FF"/>
                </a:solidFill>
              </a:endParaRPr>
            </a:p>
          </p:txBody>
        </p:sp>
        <p:sp>
          <p:nvSpPr>
            <p:cNvPr id="23610" name="Line 64"/>
            <p:cNvSpPr>
              <a:spLocks noChangeShapeType="1"/>
            </p:cNvSpPr>
            <p:nvPr/>
          </p:nvSpPr>
          <p:spPr bwMode="auto">
            <a:xfrm flipH="1">
              <a:off x="3264" y="2208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3559" name="Group 76"/>
          <p:cNvGrpSpPr>
            <a:grpSpLocks/>
          </p:cNvGrpSpPr>
          <p:nvPr/>
        </p:nvGrpSpPr>
        <p:grpSpPr bwMode="auto">
          <a:xfrm>
            <a:off x="3124200" y="2895600"/>
            <a:ext cx="3200400" cy="1905000"/>
            <a:chOff x="1968" y="1824"/>
            <a:chExt cx="2016" cy="1200"/>
          </a:xfrm>
        </p:grpSpPr>
        <p:sp>
          <p:nvSpPr>
            <p:cNvPr id="23564" name="Rectangle 65"/>
            <p:cNvSpPr>
              <a:spLocks noChangeArrowheads="1"/>
            </p:cNvSpPr>
            <p:nvPr/>
          </p:nvSpPr>
          <p:spPr bwMode="auto">
            <a:xfrm>
              <a:off x="3168" y="1824"/>
              <a:ext cx="816" cy="1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565" name="Rectangle 6"/>
            <p:cNvSpPr>
              <a:spLocks noChangeArrowheads="1"/>
            </p:cNvSpPr>
            <p:nvPr/>
          </p:nvSpPr>
          <p:spPr bwMode="auto">
            <a:xfrm>
              <a:off x="1968" y="1824"/>
              <a:ext cx="816" cy="1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66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566" name="Rectangle 67"/>
            <p:cNvSpPr>
              <a:spLocks noChangeArrowheads="1"/>
            </p:cNvSpPr>
            <p:nvPr/>
          </p:nvSpPr>
          <p:spPr bwMode="auto">
            <a:xfrm>
              <a:off x="2160" y="2208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/>
                <a:t>Half</a:t>
              </a:r>
            </a:p>
            <a:p>
              <a:pPr eaLnBrk="0" hangingPunct="0"/>
              <a:r>
                <a:rPr lang="en-US" sz="1600"/>
                <a:t>Adder</a:t>
              </a:r>
            </a:p>
          </p:txBody>
        </p:sp>
        <p:sp>
          <p:nvSpPr>
            <p:cNvPr id="23567" name="Rectangle 68"/>
            <p:cNvSpPr>
              <a:spLocks noChangeArrowheads="1"/>
            </p:cNvSpPr>
            <p:nvPr/>
          </p:nvSpPr>
          <p:spPr bwMode="auto">
            <a:xfrm>
              <a:off x="3360" y="2208"/>
              <a:ext cx="4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/>
                <a:t>Half</a:t>
              </a:r>
            </a:p>
            <a:p>
              <a:pPr eaLnBrk="0" hangingPunct="0"/>
              <a:r>
                <a:rPr lang="en-US" sz="1600"/>
                <a:t>Adder</a:t>
              </a:r>
            </a:p>
          </p:txBody>
        </p:sp>
        <p:sp>
          <p:nvSpPr>
            <p:cNvPr id="23568" name="Rectangle 69"/>
            <p:cNvSpPr>
              <a:spLocks noChangeArrowheads="1"/>
            </p:cNvSpPr>
            <p:nvPr/>
          </p:nvSpPr>
          <p:spPr bwMode="auto">
            <a:xfrm>
              <a:off x="1968" y="1920"/>
              <a:ext cx="2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i="1"/>
                <a:t>X</a:t>
              </a:r>
            </a:p>
            <a:p>
              <a:pPr eaLnBrk="0" hangingPunct="0"/>
              <a:r>
                <a:rPr lang="en-US" sz="1600" i="1"/>
                <a:t>Y</a:t>
              </a:r>
            </a:p>
          </p:txBody>
        </p:sp>
        <p:sp>
          <p:nvSpPr>
            <p:cNvPr id="23569" name="Rectangle 70"/>
            <p:cNvSpPr>
              <a:spLocks noChangeArrowheads="1"/>
            </p:cNvSpPr>
            <p:nvPr/>
          </p:nvSpPr>
          <p:spPr bwMode="auto">
            <a:xfrm>
              <a:off x="3168" y="1968"/>
              <a:ext cx="2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i="1"/>
                <a:t>X</a:t>
              </a:r>
            </a:p>
            <a:p>
              <a:pPr eaLnBrk="0" hangingPunct="0"/>
              <a:r>
                <a:rPr lang="en-US" sz="1600" i="1"/>
                <a:t>Y</a:t>
              </a:r>
            </a:p>
          </p:txBody>
        </p:sp>
        <p:sp>
          <p:nvSpPr>
            <p:cNvPr id="23570" name="Rectangle 71"/>
            <p:cNvSpPr>
              <a:spLocks noChangeArrowheads="1"/>
            </p:cNvSpPr>
            <p:nvPr/>
          </p:nvSpPr>
          <p:spPr bwMode="auto">
            <a:xfrm>
              <a:off x="2400" y="196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i="1"/>
                <a:t>Sum</a:t>
              </a:r>
            </a:p>
          </p:txBody>
        </p:sp>
        <p:sp>
          <p:nvSpPr>
            <p:cNvPr id="23571" name="Rectangle 72"/>
            <p:cNvSpPr>
              <a:spLocks noChangeArrowheads="1"/>
            </p:cNvSpPr>
            <p:nvPr/>
          </p:nvSpPr>
          <p:spPr bwMode="auto">
            <a:xfrm>
              <a:off x="2352" y="2592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i="1"/>
                <a:t>Carry</a:t>
              </a:r>
            </a:p>
          </p:txBody>
        </p:sp>
        <p:sp>
          <p:nvSpPr>
            <p:cNvPr id="23572" name="Rectangle 73"/>
            <p:cNvSpPr>
              <a:spLocks noChangeArrowheads="1"/>
            </p:cNvSpPr>
            <p:nvPr/>
          </p:nvSpPr>
          <p:spPr bwMode="auto">
            <a:xfrm>
              <a:off x="3600" y="201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i="1"/>
                <a:t>Sum</a:t>
              </a:r>
            </a:p>
          </p:txBody>
        </p:sp>
        <p:sp>
          <p:nvSpPr>
            <p:cNvPr id="23573" name="Rectangle 74"/>
            <p:cNvSpPr>
              <a:spLocks noChangeArrowheads="1"/>
            </p:cNvSpPr>
            <p:nvPr/>
          </p:nvSpPr>
          <p:spPr bwMode="auto">
            <a:xfrm>
              <a:off x="3552" y="2640"/>
              <a:ext cx="43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600" i="1"/>
                <a:t>Carry</a:t>
              </a:r>
            </a:p>
          </p:txBody>
        </p:sp>
      </p:grpSp>
      <p:grpSp>
        <p:nvGrpSpPr>
          <p:cNvPr id="23560" name="Group 81"/>
          <p:cNvGrpSpPr>
            <a:grpSpLocks/>
          </p:cNvGrpSpPr>
          <p:nvPr/>
        </p:nvGrpSpPr>
        <p:grpSpPr bwMode="auto">
          <a:xfrm>
            <a:off x="4495800" y="1981200"/>
            <a:ext cx="3352800" cy="838200"/>
            <a:chOff x="2832" y="1248"/>
            <a:chExt cx="2112" cy="528"/>
          </a:xfrm>
        </p:grpSpPr>
        <p:sp>
          <p:nvSpPr>
            <p:cNvPr id="23561" name="Rectangle 78"/>
            <p:cNvSpPr>
              <a:spLocks noChangeArrowheads="1"/>
            </p:cNvSpPr>
            <p:nvPr/>
          </p:nvSpPr>
          <p:spPr bwMode="auto">
            <a:xfrm>
              <a:off x="3648" y="1248"/>
              <a:ext cx="12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Block diagrams.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62" name="Line 79"/>
            <p:cNvSpPr>
              <a:spLocks noChangeShapeType="1"/>
            </p:cNvSpPr>
            <p:nvPr/>
          </p:nvSpPr>
          <p:spPr bwMode="auto">
            <a:xfrm flipH="1">
              <a:off x="2832" y="1440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563" name="Line 80"/>
            <p:cNvSpPr>
              <a:spLocks noChangeShapeType="1"/>
            </p:cNvSpPr>
            <p:nvPr/>
          </p:nvSpPr>
          <p:spPr bwMode="auto">
            <a:xfrm flipH="1">
              <a:off x="3504" y="153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12F8C-684D-4B03-8EAA-EBC282F69E1E}" type="slidenum">
              <a:rPr lang="en-US"/>
              <a:pPr/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Block-Level Design Method</a:t>
            </a:r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84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smtClean="0"/>
              <a:t>More complex circuits can also be built using block-level method.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Simple examples using 4-bit parallel adder as building blocks: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(1) BCD-to-Excess-3 Code Conversion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(2) 16-Bit Parallel Adder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(3) Adder / Subtractor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D2CC89-D83F-4ED2-BACE-8AB0FC29B425}" type="slidenum">
              <a:rPr lang="en-US"/>
              <a:pPr/>
              <a:t>17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4-bit Parallel Adder (1/4)</a:t>
            </a:r>
            <a:endParaRPr lang="en-US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914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Consider a circuit to add two 4-bit numbers together and a carry-in, to produce a 5-bit result:</a:t>
            </a:r>
          </a:p>
        </p:txBody>
      </p:sp>
      <p:grpSp>
        <p:nvGrpSpPr>
          <p:cNvPr id="27653" name="Group 38"/>
          <p:cNvGrpSpPr>
            <a:grpSpLocks/>
          </p:cNvGrpSpPr>
          <p:nvPr/>
        </p:nvGrpSpPr>
        <p:grpSpPr bwMode="auto">
          <a:xfrm>
            <a:off x="1066800" y="2286000"/>
            <a:ext cx="5410200" cy="2576513"/>
            <a:chOff x="1392" y="1872"/>
            <a:chExt cx="3408" cy="1623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2160" y="2400"/>
              <a:ext cx="201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2496" y="2496"/>
              <a:ext cx="13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4-bit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Parallel Adder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1392" y="2592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27659" name="Line 9"/>
            <p:cNvSpPr>
              <a:spLocks noChangeShapeType="1"/>
            </p:cNvSpPr>
            <p:nvPr/>
          </p:nvSpPr>
          <p:spPr bwMode="auto">
            <a:xfrm flipH="1">
              <a:off x="1872" y="27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 rot="5400000">
              <a:off x="2592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H="1">
              <a:off x="4176" y="2736"/>
              <a:ext cx="28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 rot="5400000">
              <a:off x="278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 rot="5400000">
              <a:off x="326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 rot="5400000">
              <a:off x="3456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4416" y="2640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2544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2736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3216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3456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27670" name="Text Box 20"/>
            <p:cNvSpPr txBox="1">
              <a:spLocks noChangeArrowheads="1"/>
            </p:cNvSpPr>
            <p:nvPr/>
          </p:nvSpPr>
          <p:spPr bwMode="auto">
            <a:xfrm>
              <a:off x="2736" y="32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27671" name="Text Box 21"/>
            <p:cNvSpPr txBox="1">
              <a:spLocks noChangeArrowheads="1"/>
            </p:cNvSpPr>
            <p:nvPr/>
          </p:nvSpPr>
          <p:spPr bwMode="auto">
            <a:xfrm>
              <a:off x="2928" y="32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27672" name="Text Box 22"/>
            <p:cNvSpPr txBox="1">
              <a:spLocks noChangeArrowheads="1"/>
            </p:cNvSpPr>
            <p:nvPr/>
          </p:nvSpPr>
          <p:spPr bwMode="auto">
            <a:xfrm>
              <a:off x="3140" y="326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27673" name="Text Box 23"/>
            <p:cNvSpPr txBox="1">
              <a:spLocks noChangeArrowheads="1"/>
            </p:cNvSpPr>
            <p:nvPr/>
          </p:nvSpPr>
          <p:spPr bwMode="auto">
            <a:xfrm>
              <a:off x="3312" y="326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 rot="5400000">
              <a:off x="2736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 rot="5400000">
              <a:off x="2928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6" name="Line 26"/>
            <p:cNvSpPr>
              <a:spLocks noChangeShapeType="1"/>
            </p:cNvSpPr>
            <p:nvPr/>
          </p:nvSpPr>
          <p:spPr bwMode="auto">
            <a:xfrm rot="5400000">
              <a:off x="3120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7" name="Line 27"/>
            <p:cNvSpPr>
              <a:spLocks noChangeShapeType="1"/>
            </p:cNvSpPr>
            <p:nvPr/>
          </p:nvSpPr>
          <p:spPr bwMode="auto">
            <a:xfrm rot="5400000">
              <a:off x="3312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rot="5400000">
              <a:off x="364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 rot="5400000">
              <a:off x="3840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80" name="Text Box 32"/>
            <p:cNvSpPr txBox="1">
              <a:spLocks noChangeArrowheads="1"/>
            </p:cNvSpPr>
            <p:nvPr/>
          </p:nvSpPr>
          <p:spPr bwMode="auto">
            <a:xfrm>
              <a:off x="3648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27681" name="Text Box 33"/>
            <p:cNvSpPr txBox="1">
              <a:spLocks noChangeArrowheads="1"/>
            </p:cNvSpPr>
            <p:nvPr/>
          </p:nvSpPr>
          <p:spPr bwMode="auto">
            <a:xfrm>
              <a:off x="3840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27682" name="Line 34"/>
            <p:cNvSpPr>
              <a:spLocks noChangeShapeType="1"/>
            </p:cNvSpPr>
            <p:nvPr/>
          </p:nvSpPr>
          <p:spPr bwMode="auto">
            <a:xfrm rot="5400000">
              <a:off x="220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83" name="Line 35"/>
            <p:cNvSpPr>
              <a:spLocks noChangeShapeType="1"/>
            </p:cNvSpPr>
            <p:nvPr/>
          </p:nvSpPr>
          <p:spPr bwMode="auto">
            <a:xfrm rot="5400000">
              <a:off x="2400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84" name="Text Box 36"/>
            <p:cNvSpPr txBox="1">
              <a:spLocks noChangeArrowheads="1"/>
            </p:cNvSpPr>
            <p:nvPr/>
          </p:nvSpPr>
          <p:spPr bwMode="auto">
            <a:xfrm>
              <a:off x="2160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27685" name="Text Box 37"/>
            <p:cNvSpPr txBox="1">
              <a:spLocks noChangeArrowheads="1"/>
            </p:cNvSpPr>
            <p:nvPr/>
          </p:nvSpPr>
          <p:spPr bwMode="auto">
            <a:xfrm>
              <a:off x="2352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/>
            </a:p>
          </p:txBody>
        </p:sp>
      </p:grpSp>
      <p:sp>
        <p:nvSpPr>
          <p:cNvPr id="27654" name="Text Box 39"/>
          <p:cNvSpPr txBox="1">
            <a:spLocks noChangeArrowheads="1"/>
          </p:cNvSpPr>
          <p:nvPr/>
        </p:nvSpPr>
        <p:spPr bwMode="auto">
          <a:xfrm>
            <a:off x="5791200" y="4191000"/>
            <a:ext cx="251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/>
              <a:t>Black-box view of 4-bit parallel adder</a:t>
            </a:r>
          </a:p>
        </p:txBody>
      </p:sp>
      <p:sp>
        <p:nvSpPr>
          <p:cNvPr id="27655" name="Rectangle 40"/>
          <p:cNvSpPr>
            <a:spLocks noChangeArrowheads="1"/>
          </p:cNvSpPr>
          <p:nvPr/>
        </p:nvSpPr>
        <p:spPr bwMode="auto">
          <a:xfrm>
            <a:off x="609600" y="5029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/>
              <a:t>5-bit result is sufficient because the largest result is: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/>
              <a:t>	</a:t>
            </a:r>
            <a:r>
              <a:rPr lang="en-US" sz="2000"/>
              <a:t>		(1111)</a:t>
            </a:r>
            <a:r>
              <a:rPr lang="en-US" sz="2000" baseline="-30000"/>
              <a:t>2</a:t>
            </a:r>
            <a:r>
              <a:rPr lang="en-US" sz="2000"/>
              <a:t>+(1111)</a:t>
            </a:r>
            <a:r>
              <a:rPr lang="en-US" sz="2000" baseline="-30000"/>
              <a:t>2</a:t>
            </a:r>
            <a:r>
              <a:rPr lang="en-US" sz="2000"/>
              <a:t>+(1)</a:t>
            </a:r>
            <a:r>
              <a:rPr lang="en-US" sz="2000" baseline="-30000"/>
              <a:t>2</a:t>
            </a:r>
            <a:r>
              <a:rPr lang="en-US" sz="2000"/>
              <a:t> = (11111)</a:t>
            </a:r>
            <a:r>
              <a:rPr lang="en-US" sz="2000" baseline="-30000"/>
              <a:t>2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11507-2BA9-4D7B-9A35-B3F3AED5340B}" type="slidenum">
              <a:rPr lang="en-US"/>
              <a:pPr/>
              <a:t>18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4-bit Parallel Adder (2/4)</a:t>
            </a:r>
            <a:endParaRPr lang="en-US" sz="400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SSI design technique should not be used.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Truth table for 9 inputs very big, i.e. 2</a:t>
            </a:r>
            <a:r>
              <a:rPr lang="en-US" sz="2400" baseline="40000" smtClean="0"/>
              <a:t>9</a:t>
            </a:r>
            <a:r>
              <a:rPr lang="en-US" sz="2400" smtClean="0"/>
              <a:t>=512 entries: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677988" y="2595563"/>
          <a:ext cx="5108575" cy="2344737"/>
        </p:xfrm>
        <a:graphic>
          <a:graphicData uri="http://schemas.openxmlformats.org/presentationml/2006/ole">
            <p:oleObj spid="_x0000_s7170" name="Document" r:id="rId3" imgW="5108400" imgH="2349360" progId="Word.Document.8">
              <p:embed/>
            </p:oleObj>
          </a:graphicData>
        </a:graphic>
      </p:graphicFrame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85800" y="49530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/>
              <a:t>Simplification very complicated.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44AF1B-28E8-4E1F-9633-FBF914E756E3}" type="slidenum">
              <a:rPr lang="en-US"/>
              <a:pPr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4-bit Parallel Adder (3/4)</a:t>
            </a:r>
            <a:endParaRPr lang="en-US" sz="400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smtClean="0"/>
              <a:t>Alternative design possible.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Addition formulae for each pair of bits (with carry in),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C</a:t>
            </a:r>
            <a:r>
              <a:rPr lang="en-US" sz="2400" baseline="-25000" smtClean="0"/>
              <a:t>i+1</a:t>
            </a:r>
            <a:r>
              <a:rPr lang="en-US" sz="2400" smtClean="0"/>
              <a:t>S</a:t>
            </a:r>
            <a:r>
              <a:rPr lang="en-US" sz="2400" baseline="-25000" smtClean="0"/>
              <a:t>i</a:t>
            </a:r>
            <a:r>
              <a:rPr lang="en-US" sz="2400" smtClean="0"/>
              <a:t> = X</a:t>
            </a:r>
            <a:r>
              <a:rPr lang="en-US" sz="2400" baseline="-25000" smtClean="0"/>
              <a:t>i</a:t>
            </a:r>
            <a:r>
              <a:rPr lang="en-US" sz="2400" smtClean="0"/>
              <a:t> + Y</a:t>
            </a:r>
            <a:r>
              <a:rPr lang="en-US" sz="2400" baseline="-25000" smtClean="0"/>
              <a:t>i</a:t>
            </a:r>
            <a:r>
              <a:rPr lang="en-US" sz="2400" smtClean="0"/>
              <a:t> + C</a:t>
            </a:r>
            <a:r>
              <a:rPr lang="en-US" sz="2400" baseline="-25000" smtClean="0"/>
              <a:t>i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 smtClean="0"/>
              <a:t>	has the same function as a full adder.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C</a:t>
            </a:r>
            <a:r>
              <a:rPr lang="en-US" sz="2400" baseline="-25000" smtClean="0"/>
              <a:t>i+1</a:t>
            </a:r>
            <a:r>
              <a:rPr lang="en-US" sz="2400" smtClean="0"/>
              <a:t>  = X</a:t>
            </a:r>
            <a:r>
              <a:rPr lang="en-US" sz="2400" baseline="-25000" smtClean="0"/>
              <a:t>i</a:t>
            </a:r>
            <a:r>
              <a:rPr lang="en-US" sz="2400" smtClean="0"/>
              <a:t> .Y</a:t>
            </a:r>
            <a:r>
              <a:rPr lang="en-US" sz="2400" baseline="-25000" smtClean="0"/>
              <a:t>i</a:t>
            </a:r>
            <a:r>
              <a:rPr lang="en-US" sz="2400" smtClean="0"/>
              <a:t> + (X</a:t>
            </a:r>
            <a:r>
              <a:rPr lang="en-US" sz="2400" baseline="-25000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</a:t>
            </a:r>
            <a:r>
              <a:rPr lang="en-US" sz="2400" smtClean="0"/>
              <a:t> Y</a:t>
            </a:r>
            <a:r>
              <a:rPr lang="en-US" sz="2400" baseline="-25000" smtClean="0"/>
              <a:t>i</a:t>
            </a:r>
            <a:r>
              <a:rPr lang="en-US" sz="2400" smtClean="0"/>
              <a:t> ) .C</a:t>
            </a:r>
            <a:r>
              <a:rPr lang="en-US" sz="2400" baseline="-25000" smtClean="0"/>
              <a:t>i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S</a:t>
            </a:r>
            <a:r>
              <a:rPr lang="en-US" sz="2400" baseline="-25000" smtClean="0"/>
              <a:t>i</a:t>
            </a:r>
            <a:r>
              <a:rPr lang="en-US" sz="2400" smtClean="0"/>
              <a:t>  = X</a:t>
            </a:r>
            <a:r>
              <a:rPr lang="en-US" sz="2400" baseline="-25000" smtClean="0"/>
              <a:t>i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 </a:t>
            </a:r>
            <a:r>
              <a:rPr lang="en-US" sz="2400" smtClean="0"/>
              <a:t>Y</a:t>
            </a:r>
            <a:r>
              <a:rPr lang="en-US" sz="2400" baseline="-25000" smtClean="0"/>
              <a:t>i </a:t>
            </a:r>
            <a:r>
              <a:rPr lang="en-US" sz="2400" smtClean="0">
                <a:sym typeface="Symbol" pitchFamily="18" charset="2"/>
              </a:rPr>
              <a:t> </a:t>
            </a:r>
            <a:r>
              <a:rPr lang="en-US" sz="2400" smtClean="0"/>
              <a:t>C</a:t>
            </a:r>
            <a:r>
              <a:rPr lang="en-US" sz="2400" baseline="-25000" smtClean="0"/>
              <a:t>i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0E25A3-82E8-4CAD-BE01-E28F9D8CD8F2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smtClean="0"/>
              <a:t>Combinational Circuits:</a:t>
            </a:r>
            <a:br>
              <a:rPr lang="en-US" sz="3600" b="1" smtClean="0"/>
            </a:br>
            <a:r>
              <a:rPr lang="en-US" sz="3600" b="1" smtClean="0"/>
              <a:t>Design Methods/Arithmetic Circuits</a:t>
            </a:r>
            <a:endParaRPr 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2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dirty="0" smtClean="0">
                <a:hlinkClick r:id="rId3" action="ppaction://hlinksldjump"/>
              </a:rPr>
              <a:t>Introduction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dirty="0" smtClean="0">
                <a:hlinkClick r:id="rId4" action="ppaction://hlinksldjump"/>
              </a:rPr>
              <a:t>Analysis Procedure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dirty="0" smtClean="0">
                <a:hlinkClick r:id="rId5" action="ppaction://hlinksldjump"/>
              </a:rPr>
              <a:t>Design Methods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dirty="0" smtClean="0">
                <a:hlinkClick r:id="rId6" action="ppaction://hlinksldjump"/>
              </a:rPr>
              <a:t>Gate-level (SSI) Design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6" action="ppaction://hlinksldjump"/>
              </a:rPr>
              <a:t>Half Adder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7" action="ppaction://hlinksldjump"/>
              </a:rPr>
              <a:t>Full Adder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dirty="0" smtClean="0">
                <a:hlinkClick r:id="rId8" action="ppaction://hlinksldjump"/>
              </a:rPr>
              <a:t>Block-Level </a:t>
            </a:r>
            <a:r>
              <a:rPr lang="en-US" sz="2400" dirty="0" smtClean="0">
                <a:hlinkClick r:id="rId8" action="ppaction://hlinksldjump"/>
              </a:rPr>
              <a:t>Design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9" action="ppaction://hlinksldjump"/>
              </a:rPr>
              <a:t>4-bit Parallel Adder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10" action="ppaction://hlinksldjump"/>
              </a:rPr>
              <a:t>16-bit </a:t>
            </a:r>
            <a:r>
              <a:rPr lang="en-US" sz="2000" dirty="0" smtClean="0">
                <a:hlinkClick r:id="rId10" action="ppaction://hlinksldjump"/>
              </a:rPr>
              <a:t>Parallel Adder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11" action="ppaction://hlinksldjump"/>
              </a:rPr>
              <a:t>4-bit Parallel Adder / </a:t>
            </a:r>
            <a:r>
              <a:rPr lang="en-US" sz="2000" dirty="0" err="1" smtClean="0">
                <a:hlinkClick r:id="rId11" action="ppaction://hlinksldjump"/>
              </a:rPr>
              <a:t>Subtractor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C9F0F-218C-4494-9CB8-4E33B44ABCA5}" type="slidenum">
              <a:rPr lang="en-US"/>
              <a:pPr/>
              <a:t>20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4-bit Parallel Adder (4/4)</a:t>
            </a:r>
            <a:endParaRPr lang="en-US" sz="400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572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Cascading 4 full adders via their carries, we get:</a:t>
            </a:r>
          </a:p>
        </p:txBody>
      </p:sp>
      <p:grpSp>
        <p:nvGrpSpPr>
          <p:cNvPr id="29701" name="Group 91"/>
          <p:cNvGrpSpPr>
            <a:grpSpLocks/>
          </p:cNvGrpSpPr>
          <p:nvPr/>
        </p:nvGrpSpPr>
        <p:grpSpPr bwMode="auto">
          <a:xfrm>
            <a:off x="1447800" y="2057400"/>
            <a:ext cx="6553200" cy="2881313"/>
            <a:chOff x="1248" y="1488"/>
            <a:chExt cx="4128" cy="1815"/>
          </a:xfrm>
        </p:grpSpPr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5088" y="225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C</a:t>
              </a:r>
              <a:r>
                <a:rPr lang="en-GB" b="1" baseline="-25000">
                  <a:solidFill>
                    <a:srgbClr val="0000FF"/>
                  </a:solidFill>
                </a:rPr>
                <a:t>1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29708" name="Line 9"/>
            <p:cNvSpPr>
              <a:spLocks noChangeShapeType="1"/>
            </p:cNvSpPr>
            <p:nvPr/>
          </p:nvSpPr>
          <p:spPr bwMode="auto">
            <a:xfrm flipH="1">
              <a:off x="1488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09" name="Line 10"/>
            <p:cNvSpPr>
              <a:spLocks noChangeShapeType="1"/>
            </p:cNvSpPr>
            <p:nvPr/>
          </p:nvSpPr>
          <p:spPr bwMode="auto">
            <a:xfrm rot="5400000">
              <a:off x="4097" y="1951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0" name="Text Box 12"/>
            <p:cNvSpPr txBox="1">
              <a:spLocks noChangeArrowheads="1"/>
            </p:cNvSpPr>
            <p:nvPr/>
          </p:nvSpPr>
          <p:spPr bwMode="auto">
            <a:xfrm>
              <a:off x="4128" y="1488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Y</a:t>
              </a:r>
              <a:r>
                <a:rPr lang="en-GB" b="1" baseline="-25000">
                  <a:solidFill>
                    <a:srgbClr val="0000FF"/>
                  </a:solidFill>
                </a:rPr>
                <a:t>1  </a:t>
              </a:r>
              <a:r>
                <a:rPr lang="en-GB" b="1">
                  <a:solidFill>
                    <a:srgbClr val="0000FF"/>
                  </a:solidFill>
                </a:rPr>
                <a:t>X</a:t>
              </a:r>
              <a:r>
                <a:rPr lang="en-GB" b="1" baseline="-25000">
                  <a:solidFill>
                    <a:srgbClr val="0000FF"/>
                  </a:solidFill>
                </a:rPr>
                <a:t>1</a:t>
              </a:r>
              <a:endParaRPr lang="en-GB" b="1"/>
            </a:p>
          </p:txBody>
        </p:sp>
        <p:sp>
          <p:nvSpPr>
            <p:cNvPr id="29711" name="Text Box 13"/>
            <p:cNvSpPr txBox="1">
              <a:spLocks noChangeArrowheads="1"/>
            </p:cNvSpPr>
            <p:nvPr/>
          </p:nvSpPr>
          <p:spPr bwMode="auto">
            <a:xfrm>
              <a:off x="4464" y="30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6600"/>
                  </a:solidFill>
                </a:rPr>
                <a:t>S</a:t>
              </a:r>
              <a:r>
                <a:rPr lang="en-GB" b="1" baseline="-25000">
                  <a:solidFill>
                    <a:srgbClr val="006600"/>
                  </a:solidFill>
                </a:rPr>
                <a:t>1</a:t>
              </a:r>
              <a:endParaRPr lang="en-GB" b="1"/>
            </a:p>
          </p:txBody>
        </p:sp>
        <p:sp>
          <p:nvSpPr>
            <p:cNvPr id="29712" name="Rectangle 14"/>
            <p:cNvSpPr>
              <a:spLocks noChangeArrowheads="1"/>
            </p:cNvSpPr>
            <p:nvPr/>
          </p:nvSpPr>
          <p:spPr bwMode="auto">
            <a:xfrm>
              <a:off x="4224" y="2160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4287" y="2266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29714" name="Text Box 16"/>
            <p:cNvSpPr txBox="1">
              <a:spLocks noChangeArrowheads="1"/>
            </p:cNvSpPr>
            <p:nvPr/>
          </p:nvSpPr>
          <p:spPr bwMode="auto">
            <a:xfrm>
              <a:off x="3888" y="1728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 rot="5400000">
              <a:off x="4368" y="283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6" name="Line 35"/>
            <p:cNvSpPr>
              <a:spLocks noChangeShapeType="1"/>
            </p:cNvSpPr>
            <p:nvPr/>
          </p:nvSpPr>
          <p:spPr bwMode="auto">
            <a:xfrm rot="5400000">
              <a:off x="4241" y="1951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7" name="Line 36"/>
            <p:cNvSpPr>
              <a:spLocks noChangeShapeType="1"/>
            </p:cNvSpPr>
            <p:nvPr/>
          </p:nvSpPr>
          <p:spPr bwMode="auto">
            <a:xfrm rot="5400000">
              <a:off x="4505" y="2071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8" name="Line 37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9" name="Line 38"/>
            <p:cNvSpPr>
              <a:spLocks noChangeShapeType="1"/>
            </p:cNvSpPr>
            <p:nvPr/>
          </p:nvSpPr>
          <p:spPr bwMode="auto">
            <a:xfrm>
              <a:off x="4848" y="196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20" name="Line 39"/>
            <p:cNvSpPr>
              <a:spLocks noChangeShapeType="1"/>
            </p:cNvSpPr>
            <p:nvPr/>
          </p:nvSpPr>
          <p:spPr bwMode="auto">
            <a:xfrm>
              <a:off x="484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21" name="Line 40"/>
            <p:cNvSpPr>
              <a:spLocks noChangeShapeType="1"/>
            </p:cNvSpPr>
            <p:nvPr/>
          </p:nvSpPr>
          <p:spPr bwMode="auto">
            <a:xfrm rot="5400000">
              <a:off x="3329" y="1951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22" name="Text Box 41"/>
            <p:cNvSpPr txBox="1">
              <a:spLocks noChangeArrowheads="1"/>
            </p:cNvSpPr>
            <p:nvPr/>
          </p:nvSpPr>
          <p:spPr bwMode="auto">
            <a:xfrm>
              <a:off x="1248" y="230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6600"/>
                  </a:solidFill>
                </a:rPr>
                <a:t>C</a:t>
              </a:r>
              <a:r>
                <a:rPr lang="en-GB" b="1" baseline="-25000">
                  <a:solidFill>
                    <a:srgbClr val="006600"/>
                  </a:solidFill>
                </a:rPr>
                <a:t>5</a:t>
              </a:r>
              <a:endParaRPr lang="en-GB" b="1"/>
            </a:p>
          </p:txBody>
        </p:sp>
        <p:sp>
          <p:nvSpPr>
            <p:cNvPr id="29723" name="Text Box 42"/>
            <p:cNvSpPr txBox="1">
              <a:spLocks noChangeArrowheads="1"/>
            </p:cNvSpPr>
            <p:nvPr/>
          </p:nvSpPr>
          <p:spPr bwMode="auto">
            <a:xfrm>
              <a:off x="3360" y="1488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Y</a:t>
              </a:r>
              <a:r>
                <a:rPr lang="en-GB" b="1" baseline="-25000">
                  <a:solidFill>
                    <a:srgbClr val="0000FF"/>
                  </a:solidFill>
                </a:rPr>
                <a:t>2  </a:t>
              </a:r>
              <a:r>
                <a:rPr lang="en-GB" b="1">
                  <a:solidFill>
                    <a:srgbClr val="0000FF"/>
                  </a:solidFill>
                </a:rPr>
                <a:t>X</a:t>
              </a:r>
              <a:r>
                <a:rPr lang="en-GB" b="1" baseline="-25000">
                  <a:solidFill>
                    <a:srgbClr val="0000FF"/>
                  </a:solidFill>
                </a:rPr>
                <a:t>2</a:t>
              </a:r>
              <a:endParaRPr lang="en-GB" b="1"/>
            </a:p>
          </p:txBody>
        </p:sp>
        <p:sp>
          <p:nvSpPr>
            <p:cNvPr id="29724" name="Text Box 43"/>
            <p:cNvSpPr txBox="1">
              <a:spLocks noChangeArrowheads="1"/>
            </p:cNvSpPr>
            <p:nvPr/>
          </p:nvSpPr>
          <p:spPr bwMode="auto">
            <a:xfrm>
              <a:off x="3696" y="30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6600"/>
                  </a:solidFill>
                </a:rPr>
                <a:t>S</a:t>
              </a:r>
              <a:r>
                <a:rPr lang="en-GB" b="1" baseline="-25000">
                  <a:solidFill>
                    <a:srgbClr val="006600"/>
                  </a:solidFill>
                </a:rPr>
                <a:t>2</a:t>
              </a:r>
              <a:endParaRPr lang="en-GB" b="1"/>
            </a:p>
          </p:txBody>
        </p:sp>
        <p:sp>
          <p:nvSpPr>
            <p:cNvPr id="29725" name="Rectangle 44"/>
            <p:cNvSpPr>
              <a:spLocks noChangeArrowheads="1"/>
            </p:cNvSpPr>
            <p:nvPr/>
          </p:nvSpPr>
          <p:spPr bwMode="auto">
            <a:xfrm>
              <a:off x="3456" y="2160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26" name="Text Box 45"/>
            <p:cNvSpPr txBox="1">
              <a:spLocks noChangeArrowheads="1"/>
            </p:cNvSpPr>
            <p:nvPr/>
          </p:nvSpPr>
          <p:spPr bwMode="auto">
            <a:xfrm>
              <a:off x="3519" y="2266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29727" name="Line 46"/>
            <p:cNvSpPr>
              <a:spLocks noChangeShapeType="1"/>
            </p:cNvSpPr>
            <p:nvPr/>
          </p:nvSpPr>
          <p:spPr bwMode="auto">
            <a:xfrm rot="5400000">
              <a:off x="3600" y="283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28" name="Line 47"/>
            <p:cNvSpPr>
              <a:spLocks noChangeShapeType="1"/>
            </p:cNvSpPr>
            <p:nvPr/>
          </p:nvSpPr>
          <p:spPr bwMode="auto">
            <a:xfrm rot="5400000">
              <a:off x="3473" y="1951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29" name="Line 48"/>
            <p:cNvSpPr>
              <a:spLocks noChangeShapeType="1"/>
            </p:cNvSpPr>
            <p:nvPr/>
          </p:nvSpPr>
          <p:spPr bwMode="auto">
            <a:xfrm rot="5400000">
              <a:off x="3737" y="2071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30" name="Line 49"/>
            <p:cNvSpPr>
              <a:spLocks noChangeShapeType="1"/>
            </p:cNvSpPr>
            <p:nvPr/>
          </p:nvSpPr>
          <p:spPr bwMode="auto">
            <a:xfrm>
              <a:off x="3840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31" name="Line 50"/>
            <p:cNvSpPr>
              <a:spLocks noChangeShapeType="1"/>
            </p:cNvSpPr>
            <p:nvPr/>
          </p:nvSpPr>
          <p:spPr bwMode="auto">
            <a:xfrm>
              <a:off x="4080" y="1968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32" name="Line 51"/>
            <p:cNvSpPr>
              <a:spLocks noChangeShapeType="1"/>
            </p:cNvSpPr>
            <p:nvPr/>
          </p:nvSpPr>
          <p:spPr bwMode="auto">
            <a:xfrm>
              <a:off x="4080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33" name="Line 52"/>
            <p:cNvSpPr>
              <a:spLocks noChangeShapeType="1"/>
            </p:cNvSpPr>
            <p:nvPr/>
          </p:nvSpPr>
          <p:spPr bwMode="auto">
            <a:xfrm>
              <a:off x="4320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34" name="Text Box 54"/>
            <p:cNvSpPr txBox="1">
              <a:spLocks noChangeArrowheads="1"/>
            </p:cNvSpPr>
            <p:nvPr/>
          </p:nvSpPr>
          <p:spPr bwMode="auto">
            <a:xfrm>
              <a:off x="3120" y="1728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29735" name="Line 55"/>
            <p:cNvSpPr>
              <a:spLocks noChangeShapeType="1"/>
            </p:cNvSpPr>
            <p:nvPr/>
          </p:nvSpPr>
          <p:spPr bwMode="auto">
            <a:xfrm rot="5400000">
              <a:off x="2561" y="1951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36" name="Text Box 56"/>
            <p:cNvSpPr txBox="1">
              <a:spLocks noChangeArrowheads="1"/>
            </p:cNvSpPr>
            <p:nvPr/>
          </p:nvSpPr>
          <p:spPr bwMode="auto">
            <a:xfrm>
              <a:off x="2592" y="1488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Y</a:t>
              </a:r>
              <a:r>
                <a:rPr lang="en-GB" b="1" baseline="-25000">
                  <a:solidFill>
                    <a:srgbClr val="0000FF"/>
                  </a:solidFill>
                </a:rPr>
                <a:t>3  </a:t>
              </a:r>
              <a:r>
                <a:rPr lang="en-GB" b="1">
                  <a:solidFill>
                    <a:srgbClr val="0000FF"/>
                  </a:solidFill>
                </a:rPr>
                <a:t>X</a:t>
              </a:r>
              <a:r>
                <a:rPr lang="en-GB" b="1" baseline="-25000">
                  <a:solidFill>
                    <a:srgbClr val="0000FF"/>
                  </a:solidFill>
                </a:rPr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29737" name="Text Box 57"/>
            <p:cNvSpPr txBox="1">
              <a:spLocks noChangeArrowheads="1"/>
            </p:cNvSpPr>
            <p:nvPr/>
          </p:nvSpPr>
          <p:spPr bwMode="auto">
            <a:xfrm>
              <a:off x="2928" y="30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6600"/>
                  </a:solidFill>
                </a:rPr>
                <a:t>S</a:t>
              </a:r>
              <a:r>
                <a:rPr lang="en-GB" b="1" baseline="-25000">
                  <a:solidFill>
                    <a:srgbClr val="006600"/>
                  </a:solidFill>
                </a:rPr>
                <a:t>3</a:t>
              </a:r>
              <a:endParaRPr lang="en-GB" b="1"/>
            </a:p>
          </p:txBody>
        </p:sp>
        <p:sp>
          <p:nvSpPr>
            <p:cNvPr id="29738" name="Rectangle 58"/>
            <p:cNvSpPr>
              <a:spLocks noChangeArrowheads="1"/>
            </p:cNvSpPr>
            <p:nvPr/>
          </p:nvSpPr>
          <p:spPr bwMode="auto">
            <a:xfrm>
              <a:off x="2688" y="2160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39" name="Text Box 59"/>
            <p:cNvSpPr txBox="1">
              <a:spLocks noChangeArrowheads="1"/>
            </p:cNvSpPr>
            <p:nvPr/>
          </p:nvSpPr>
          <p:spPr bwMode="auto">
            <a:xfrm>
              <a:off x="2751" y="2266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29740" name="Line 60"/>
            <p:cNvSpPr>
              <a:spLocks noChangeShapeType="1"/>
            </p:cNvSpPr>
            <p:nvPr/>
          </p:nvSpPr>
          <p:spPr bwMode="auto">
            <a:xfrm rot="5400000">
              <a:off x="2832" y="283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41" name="Line 61"/>
            <p:cNvSpPr>
              <a:spLocks noChangeShapeType="1"/>
            </p:cNvSpPr>
            <p:nvPr/>
          </p:nvSpPr>
          <p:spPr bwMode="auto">
            <a:xfrm rot="5400000">
              <a:off x="2705" y="1951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42" name="Line 62"/>
            <p:cNvSpPr>
              <a:spLocks noChangeShapeType="1"/>
            </p:cNvSpPr>
            <p:nvPr/>
          </p:nvSpPr>
          <p:spPr bwMode="auto">
            <a:xfrm rot="5400000">
              <a:off x="2969" y="2071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43" name="Line 63"/>
            <p:cNvSpPr>
              <a:spLocks noChangeShapeType="1"/>
            </p:cNvSpPr>
            <p:nvPr/>
          </p:nvSpPr>
          <p:spPr bwMode="auto">
            <a:xfrm>
              <a:off x="3072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44" name="Line 64"/>
            <p:cNvSpPr>
              <a:spLocks noChangeShapeType="1"/>
            </p:cNvSpPr>
            <p:nvPr/>
          </p:nvSpPr>
          <p:spPr bwMode="auto">
            <a:xfrm>
              <a:off x="3312" y="1968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45" name="Line 65"/>
            <p:cNvSpPr>
              <a:spLocks noChangeShapeType="1"/>
            </p:cNvSpPr>
            <p:nvPr/>
          </p:nvSpPr>
          <p:spPr bwMode="auto">
            <a:xfrm>
              <a:off x="331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46" name="Line 66"/>
            <p:cNvSpPr>
              <a:spLocks noChangeShapeType="1"/>
            </p:cNvSpPr>
            <p:nvPr/>
          </p:nvSpPr>
          <p:spPr bwMode="auto">
            <a:xfrm>
              <a:off x="3552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47" name="Text Box 67"/>
            <p:cNvSpPr txBox="1">
              <a:spLocks noChangeArrowheads="1"/>
            </p:cNvSpPr>
            <p:nvPr/>
          </p:nvSpPr>
          <p:spPr bwMode="auto">
            <a:xfrm>
              <a:off x="2352" y="1728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29748" name="Line 68"/>
            <p:cNvSpPr>
              <a:spLocks noChangeShapeType="1"/>
            </p:cNvSpPr>
            <p:nvPr/>
          </p:nvSpPr>
          <p:spPr bwMode="auto">
            <a:xfrm rot="5400000">
              <a:off x="1793" y="1951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49" name="Text Box 69"/>
            <p:cNvSpPr txBox="1">
              <a:spLocks noChangeArrowheads="1"/>
            </p:cNvSpPr>
            <p:nvPr/>
          </p:nvSpPr>
          <p:spPr bwMode="auto">
            <a:xfrm>
              <a:off x="1824" y="1488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Y</a:t>
              </a:r>
              <a:r>
                <a:rPr lang="en-GB" b="1" baseline="-25000">
                  <a:solidFill>
                    <a:srgbClr val="0000FF"/>
                  </a:solidFill>
                </a:rPr>
                <a:t>4  </a:t>
              </a:r>
              <a:r>
                <a:rPr lang="en-GB" b="1">
                  <a:solidFill>
                    <a:srgbClr val="0000FF"/>
                  </a:solidFill>
                </a:rPr>
                <a:t>X</a:t>
              </a:r>
              <a:r>
                <a:rPr lang="en-GB" b="1" baseline="-25000">
                  <a:solidFill>
                    <a:srgbClr val="0000FF"/>
                  </a:solidFill>
                </a:rPr>
                <a:t>4</a:t>
              </a:r>
              <a:endParaRPr lang="en-GB" b="1"/>
            </a:p>
          </p:txBody>
        </p:sp>
        <p:sp>
          <p:nvSpPr>
            <p:cNvPr id="29750" name="Text Box 70"/>
            <p:cNvSpPr txBox="1">
              <a:spLocks noChangeArrowheads="1"/>
            </p:cNvSpPr>
            <p:nvPr/>
          </p:nvSpPr>
          <p:spPr bwMode="auto">
            <a:xfrm>
              <a:off x="2160" y="30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6600"/>
                  </a:solidFill>
                </a:rPr>
                <a:t>S</a:t>
              </a:r>
              <a:r>
                <a:rPr lang="en-GB" b="1" baseline="-25000">
                  <a:solidFill>
                    <a:srgbClr val="006600"/>
                  </a:solidFill>
                </a:rPr>
                <a:t>4</a:t>
              </a:r>
              <a:endParaRPr lang="en-GB" b="1"/>
            </a:p>
          </p:txBody>
        </p:sp>
        <p:sp>
          <p:nvSpPr>
            <p:cNvPr id="29751" name="Rectangle 71"/>
            <p:cNvSpPr>
              <a:spLocks noChangeArrowheads="1"/>
            </p:cNvSpPr>
            <p:nvPr/>
          </p:nvSpPr>
          <p:spPr bwMode="auto">
            <a:xfrm>
              <a:off x="1920" y="2160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29752" name="Text Box 72"/>
            <p:cNvSpPr txBox="1">
              <a:spLocks noChangeArrowheads="1"/>
            </p:cNvSpPr>
            <p:nvPr/>
          </p:nvSpPr>
          <p:spPr bwMode="auto">
            <a:xfrm>
              <a:off x="1983" y="2266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29753" name="Line 73"/>
            <p:cNvSpPr>
              <a:spLocks noChangeShapeType="1"/>
            </p:cNvSpPr>
            <p:nvPr/>
          </p:nvSpPr>
          <p:spPr bwMode="auto">
            <a:xfrm rot="5400000">
              <a:off x="2064" y="283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54" name="Line 74"/>
            <p:cNvSpPr>
              <a:spLocks noChangeShapeType="1"/>
            </p:cNvSpPr>
            <p:nvPr/>
          </p:nvSpPr>
          <p:spPr bwMode="auto">
            <a:xfrm rot="5400000">
              <a:off x="1937" y="1951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55" name="Line 75"/>
            <p:cNvSpPr>
              <a:spLocks noChangeShapeType="1"/>
            </p:cNvSpPr>
            <p:nvPr/>
          </p:nvSpPr>
          <p:spPr bwMode="auto">
            <a:xfrm rot="5400000">
              <a:off x="2201" y="2071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56" name="Line 76"/>
            <p:cNvSpPr>
              <a:spLocks noChangeShapeType="1"/>
            </p:cNvSpPr>
            <p:nvPr/>
          </p:nvSpPr>
          <p:spPr bwMode="auto">
            <a:xfrm>
              <a:off x="2304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57" name="Line 77"/>
            <p:cNvSpPr>
              <a:spLocks noChangeShapeType="1"/>
            </p:cNvSpPr>
            <p:nvPr/>
          </p:nvSpPr>
          <p:spPr bwMode="auto">
            <a:xfrm>
              <a:off x="2544" y="1968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58" name="Line 78"/>
            <p:cNvSpPr>
              <a:spLocks noChangeShapeType="1"/>
            </p:cNvSpPr>
            <p:nvPr/>
          </p:nvSpPr>
          <p:spPr bwMode="auto">
            <a:xfrm>
              <a:off x="2544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59" name="Line 79"/>
            <p:cNvSpPr>
              <a:spLocks noChangeShapeType="1"/>
            </p:cNvSpPr>
            <p:nvPr/>
          </p:nvSpPr>
          <p:spPr bwMode="auto">
            <a:xfrm>
              <a:off x="2784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60" name="Line 80"/>
            <p:cNvSpPr>
              <a:spLocks noChangeShapeType="1"/>
            </p:cNvSpPr>
            <p:nvPr/>
          </p:nvSpPr>
          <p:spPr bwMode="auto">
            <a:xfrm>
              <a:off x="1776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61" name="Line 81"/>
            <p:cNvSpPr>
              <a:spLocks noChangeShapeType="1"/>
            </p:cNvSpPr>
            <p:nvPr/>
          </p:nvSpPr>
          <p:spPr bwMode="auto">
            <a:xfrm>
              <a:off x="2016" y="25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62" name="Line 82"/>
            <p:cNvSpPr>
              <a:spLocks noChangeShapeType="1"/>
            </p:cNvSpPr>
            <p:nvPr/>
          </p:nvSpPr>
          <p:spPr bwMode="auto">
            <a:xfrm>
              <a:off x="1776" y="2400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63" name="Rectangle 86"/>
            <p:cNvSpPr>
              <a:spLocks noChangeArrowheads="1"/>
            </p:cNvSpPr>
            <p:nvPr/>
          </p:nvSpPr>
          <p:spPr bwMode="auto">
            <a:xfrm>
              <a:off x="1680" y="1776"/>
              <a:ext cx="3312" cy="1152"/>
            </a:xfrm>
            <a:prstGeom prst="rect">
              <a:avLst/>
            </a:prstGeom>
            <a:noFill/>
            <a:ln w="15875">
              <a:solidFill>
                <a:srgbClr val="99336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9702" name="Group 96"/>
          <p:cNvGrpSpPr>
            <a:grpSpLocks/>
          </p:cNvGrpSpPr>
          <p:nvPr/>
        </p:nvGrpSpPr>
        <p:grpSpPr bwMode="auto">
          <a:xfrm>
            <a:off x="1447800" y="4876800"/>
            <a:ext cx="1143000" cy="641350"/>
            <a:chOff x="1248" y="3072"/>
            <a:chExt cx="720" cy="404"/>
          </a:xfrm>
        </p:grpSpPr>
        <p:sp>
          <p:nvSpPr>
            <p:cNvPr id="29703" name="Rectangle 87"/>
            <p:cNvSpPr>
              <a:spLocks noChangeArrowheads="1"/>
            </p:cNvSpPr>
            <p:nvPr/>
          </p:nvSpPr>
          <p:spPr bwMode="auto">
            <a:xfrm>
              <a:off x="1248" y="3312"/>
              <a:ext cx="144" cy="14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04" name="Text Box 88"/>
            <p:cNvSpPr txBox="1">
              <a:spLocks noChangeArrowheads="1"/>
            </p:cNvSpPr>
            <p:nvPr/>
          </p:nvSpPr>
          <p:spPr bwMode="auto">
            <a:xfrm>
              <a:off x="1392" y="326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29705" name="Rectangle 89"/>
            <p:cNvSpPr>
              <a:spLocks noChangeArrowheads="1"/>
            </p:cNvSpPr>
            <p:nvPr/>
          </p:nvSpPr>
          <p:spPr bwMode="auto">
            <a:xfrm>
              <a:off x="1248" y="3120"/>
              <a:ext cx="144" cy="144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06" name="Text Box 90"/>
            <p:cNvSpPr txBox="1">
              <a:spLocks noChangeArrowheads="1"/>
            </p:cNvSpPr>
            <p:nvPr/>
          </p:nvSpPr>
          <p:spPr bwMode="auto">
            <a:xfrm>
              <a:off x="1392" y="307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latin typeface="Times New Roman" pitchFamily="18" charset="0"/>
                </a:rPr>
                <a:t>Input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4A01B-AC37-4621-974F-F19D16848C4C}" type="slidenum">
              <a:rPr lang="en-US"/>
              <a:pPr/>
              <a:t>21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Parallel Adders</a:t>
            </a:r>
            <a:endParaRPr lang="en-US" sz="400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smtClean="0"/>
              <a:t>Note that carry propagated by cascading the carry from one full adder to the next.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Called </a:t>
            </a:r>
            <a:r>
              <a:rPr lang="en-US" sz="2400" smtClean="0">
                <a:solidFill>
                  <a:srgbClr val="0000FF"/>
                </a:solidFill>
              </a:rPr>
              <a:t>Parallel Adder</a:t>
            </a:r>
            <a:r>
              <a:rPr lang="en-US" sz="2400" smtClean="0"/>
              <a:t> because inputs are presented simultaneously (in parallel).  Also, called </a:t>
            </a:r>
            <a:r>
              <a:rPr lang="en-US" sz="2400" smtClean="0">
                <a:solidFill>
                  <a:srgbClr val="0000FF"/>
                </a:solidFill>
              </a:rPr>
              <a:t>Ripple-Carry Adder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C489A-CB25-401D-9A4B-0DD9F57B58D6}" type="slidenum">
              <a:rPr lang="en-US"/>
              <a:pPr/>
              <a:t>22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16-bit Parallel Adder (1/2)</a:t>
            </a:r>
            <a:endParaRPr 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1295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Larger parallel adders can be built from smaller ones.</a:t>
            </a:r>
          </a:p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Example: a </a:t>
            </a:r>
            <a:r>
              <a:rPr lang="en-US" sz="2400" smtClean="0">
                <a:solidFill>
                  <a:srgbClr val="0000FF"/>
                </a:solidFill>
              </a:rPr>
              <a:t>16-bit parallel adder</a:t>
            </a:r>
            <a:r>
              <a:rPr lang="en-US" sz="2400" smtClean="0"/>
              <a:t> can be constructed from four 4-bit parallel adders:</a:t>
            </a:r>
          </a:p>
        </p:txBody>
      </p:sp>
      <p:grpSp>
        <p:nvGrpSpPr>
          <p:cNvPr id="32773" name="Group 99"/>
          <p:cNvGrpSpPr>
            <a:grpSpLocks/>
          </p:cNvGrpSpPr>
          <p:nvPr/>
        </p:nvGrpSpPr>
        <p:grpSpPr bwMode="auto">
          <a:xfrm>
            <a:off x="1066800" y="2895600"/>
            <a:ext cx="7034213" cy="2089150"/>
            <a:chOff x="897" y="2448"/>
            <a:chExt cx="4431" cy="1316"/>
          </a:xfrm>
        </p:grpSpPr>
        <p:sp>
          <p:nvSpPr>
            <p:cNvPr id="32775" name="Text Box 10"/>
            <p:cNvSpPr txBox="1">
              <a:spLocks noChangeArrowheads="1"/>
            </p:cNvSpPr>
            <p:nvPr/>
          </p:nvSpPr>
          <p:spPr bwMode="auto">
            <a:xfrm>
              <a:off x="29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1600"/>
            </a:p>
          </p:txBody>
        </p:sp>
        <p:sp>
          <p:nvSpPr>
            <p:cNvPr id="32776" name="Rectangle 5"/>
            <p:cNvSpPr>
              <a:spLocks noChangeArrowheads="1"/>
            </p:cNvSpPr>
            <p:nvPr/>
          </p:nvSpPr>
          <p:spPr bwMode="auto">
            <a:xfrm>
              <a:off x="4272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77" name="Text Box 6"/>
            <p:cNvSpPr txBox="1">
              <a:spLocks noChangeArrowheads="1"/>
            </p:cNvSpPr>
            <p:nvPr/>
          </p:nvSpPr>
          <p:spPr bwMode="auto">
            <a:xfrm>
              <a:off x="4272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32778" name="Text Box 11"/>
            <p:cNvSpPr txBox="1">
              <a:spLocks noChangeArrowheads="1"/>
            </p:cNvSpPr>
            <p:nvPr/>
          </p:nvSpPr>
          <p:spPr bwMode="auto">
            <a:xfrm>
              <a:off x="412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4</a:t>
              </a:r>
              <a:r>
                <a:rPr lang="en-GB" sz="1600"/>
                <a:t>..X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4</a:t>
              </a:r>
              <a:r>
                <a:rPr lang="en-GB" sz="1600"/>
                <a:t>..Y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2780" name="Group 14"/>
            <p:cNvGrpSpPr>
              <a:grpSpLocks/>
            </p:cNvGrpSpPr>
            <p:nvPr/>
          </p:nvGrpSpPr>
          <p:grpSpPr bwMode="auto">
            <a:xfrm>
              <a:off x="4320" y="2640"/>
              <a:ext cx="144" cy="288"/>
              <a:chOff x="4333" y="2640"/>
              <a:chExt cx="144" cy="288"/>
            </a:xfrm>
          </p:grpSpPr>
          <p:sp>
            <p:nvSpPr>
              <p:cNvPr id="32861" name="Line 8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62" name="Line 13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781" name="Group 15"/>
            <p:cNvGrpSpPr>
              <a:grpSpLocks/>
            </p:cNvGrpSpPr>
            <p:nvPr/>
          </p:nvGrpSpPr>
          <p:grpSpPr bwMode="auto">
            <a:xfrm>
              <a:off x="4752" y="2640"/>
              <a:ext cx="144" cy="288"/>
              <a:chOff x="4333" y="2640"/>
              <a:chExt cx="144" cy="288"/>
            </a:xfrm>
          </p:grpSpPr>
          <p:sp>
            <p:nvSpPr>
              <p:cNvPr id="32859" name="Line 16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60" name="Line 17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782" name="Group 19"/>
            <p:cNvGrpSpPr>
              <a:grpSpLocks/>
            </p:cNvGrpSpPr>
            <p:nvPr/>
          </p:nvGrpSpPr>
          <p:grpSpPr bwMode="auto">
            <a:xfrm>
              <a:off x="4512" y="3312"/>
              <a:ext cx="144" cy="288"/>
              <a:chOff x="4333" y="2640"/>
              <a:chExt cx="144" cy="288"/>
            </a:xfrm>
          </p:grpSpPr>
          <p:sp>
            <p:nvSpPr>
              <p:cNvPr id="32857" name="Line 20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58" name="Line 21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2783" name="Line 22"/>
            <p:cNvSpPr>
              <a:spLocks noChangeShapeType="1"/>
            </p:cNvSpPr>
            <p:nvPr/>
          </p:nvSpPr>
          <p:spPr bwMode="auto">
            <a:xfrm flipH="1">
              <a:off x="494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84" name="Text Box 24"/>
            <p:cNvSpPr txBox="1">
              <a:spLocks noChangeArrowheads="1"/>
            </p:cNvSpPr>
            <p:nvPr/>
          </p:nvSpPr>
          <p:spPr bwMode="auto">
            <a:xfrm>
              <a:off x="4992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785" name="Text Box 25"/>
            <p:cNvSpPr txBox="1">
              <a:spLocks noChangeArrowheads="1"/>
            </p:cNvSpPr>
            <p:nvPr/>
          </p:nvSpPr>
          <p:spPr bwMode="auto">
            <a:xfrm>
              <a:off x="436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4</a:t>
              </a:r>
              <a:r>
                <a:rPr lang="en-GB" sz="1600"/>
                <a:t>..S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786" name="Rectangle 28"/>
            <p:cNvSpPr>
              <a:spLocks noChangeArrowheads="1"/>
            </p:cNvSpPr>
            <p:nvPr/>
          </p:nvSpPr>
          <p:spPr bwMode="auto">
            <a:xfrm>
              <a:off x="3264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87" name="Text Box 29"/>
            <p:cNvSpPr txBox="1">
              <a:spLocks noChangeArrowheads="1"/>
            </p:cNvSpPr>
            <p:nvPr/>
          </p:nvSpPr>
          <p:spPr bwMode="auto">
            <a:xfrm>
              <a:off x="3264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32788" name="Text Box 30"/>
            <p:cNvSpPr txBox="1">
              <a:spLocks noChangeArrowheads="1"/>
            </p:cNvSpPr>
            <p:nvPr/>
          </p:nvSpPr>
          <p:spPr bwMode="auto">
            <a:xfrm>
              <a:off x="312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8</a:t>
              </a:r>
              <a:r>
                <a:rPr lang="en-GB" sz="1600"/>
                <a:t>..X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789" name="Text Box 31"/>
            <p:cNvSpPr txBox="1">
              <a:spLocks noChangeArrowheads="1"/>
            </p:cNvSpPr>
            <p:nvPr/>
          </p:nvSpPr>
          <p:spPr bwMode="auto">
            <a:xfrm>
              <a:off x="360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8</a:t>
              </a:r>
              <a:r>
                <a:rPr lang="en-GB" sz="1600"/>
                <a:t>..Y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2790" name="Group 32"/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32855" name="Line 33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56" name="Line 34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791" name="Group 35"/>
            <p:cNvGrpSpPr>
              <a:grpSpLocks/>
            </p:cNvGrpSpPr>
            <p:nvPr/>
          </p:nvGrpSpPr>
          <p:grpSpPr bwMode="auto">
            <a:xfrm>
              <a:off x="3744" y="2640"/>
              <a:ext cx="144" cy="288"/>
              <a:chOff x="4333" y="2640"/>
              <a:chExt cx="144" cy="288"/>
            </a:xfrm>
          </p:grpSpPr>
          <p:sp>
            <p:nvSpPr>
              <p:cNvPr id="32853" name="Line 36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54" name="Line 37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792" name="Group 38"/>
            <p:cNvGrpSpPr>
              <a:grpSpLocks/>
            </p:cNvGrpSpPr>
            <p:nvPr/>
          </p:nvGrpSpPr>
          <p:grpSpPr bwMode="auto">
            <a:xfrm>
              <a:off x="3504" y="3312"/>
              <a:ext cx="144" cy="288"/>
              <a:chOff x="4333" y="2640"/>
              <a:chExt cx="144" cy="288"/>
            </a:xfrm>
          </p:grpSpPr>
          <p:sp>
            <p:nvSpPr>
              <p:cNvPr id="32851" name="Line 39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52" name="Line 40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2793" name="Line 41"/>
            <p:cNvSpPr>
              <a:spLocks noChangeShapeType="1"/>
            </p:cNvSpPr>
            <p:nvPr/>
          </p:nvSpPr>
          <p:spPr bwMode="auto">
            <a:xfrm flipH="1">
              <a:off x="393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94" name="Text Box 42"/>
            <p:cNvSpPr txBox="1">
              <a:spLocks noChangeArrowheads="1"/>
            </p:cNvSpPr>
            <p:nvPr/>
          </p:nvSpPr>
          <p:spPr bwMode="auto">
            <a:xfrm>
              <a:off x="3964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795" name="Text Box 43"/>
            <p:cNvSpPr txBox="1">
              <a:spLocks noChangeArrowheads="1"/>
            </p:cNvSpPr>
            <p:nvPr/>
          </p:nvSpPr>
          <p:spPr bwMode="auto">
            <a:xfrm>
              <a:off x="336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8</a:t>
              </a:r>
              <a:r>
                <a:rPr lang="en-GB" sz="1600"/>
                <a:t>..S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2796" name="Group 44"/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32849" name="Line 45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50" name="Line 46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2797" name="Rectangle 47"/>
            <p:cNvSpPr>
              <a:spLocks noChangeArrowheads="1"/>
            </p:cNvSpPr>
            <p:nvPr/>
          </p:nvSpPr>
          <p:spPr bwMode="auto">
            <a:xfrm>
              <a:off x="2256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98" name="Text Box 48"/>
            <p:cNvSpPr txBox="1">
              <a:spLocks noChangeArrowheads="1"/>
            </p:cNvSpPr>
            <p:nvPr/>
          </p:nvSpPr>
          <p:spPr bwMode="auto">
            <a:xfrm>
              <a:off x="2256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32799" name="Text Box 49"/>
            <p:cNvSpPr txBox="1">
              <a:spLocks noChangeArrowheads="1"/>
            </p:cNvSpPr>
            <p:nvPr/>
          </p:nvSpPr>
          <p:spPr bwMode="auto">
            <a:xfrm>
              <a:off x="2112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12</a:t>
              </a:r>
              <a:r>
                <a:rPr lang="en-GB" sz="1600"/>
                <a:t>..X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00" name="Text Box 50"/>
            <p:cNvSpPr txBox="1">
              <a:spLocks noChangeArrowheads="1"/>
            </p:cNvSpPr>
            <p:nvPr/>
          </p:nvSpPr>
          <p:spPr bwMode="auto">
            <a:xfrm>
              <a:off x="2544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12</a:t>
              </a:r>
              <a:r>
                <a:rPr lang="en-GB" sz="1600"/>
                <a:t>..Y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2801" name="Group 51"/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32847" name="Line 52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8" name="Line 53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802" name="Group 54"/>
            <p:cNvGrpSpPr>
              <a:grpSpLocks/>
            </p:cNvGrpSpPr>
            <p:nvPr/>
          </p:nvGrpSpPr>
          <p:grpSpPr bwMode="auto">
            <a:xfrm>
              <a:off x="2736" y="2640"/>
              <a:ext cx="144" cy="288"/>
              <a:chOff x="4333" y="2640"/>
              <a:chExt cx="144" cy="288"/>
            </a:xfrm>
          </p:grpSpPr>
          <p:sp>
            <p:nvSpPr>
              <p:cNvPr id="32845" name="Line 55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6" name="Line 56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803" name="Group 57"/>
            <p:cNvGrpSpPr>
              <a:grpSpLocks/>
            </p:cNvGrpSpPr>
            <p:nvPr/>
          </p:nvGrpSpPr>
          <p:grpSpPr bwMode="auto">
            <a:xfrm>
              <a:off x="2496" y="3312"/>
              <a:ext cx="144" cy="288"/>
              <a:chOff x="4333" y="2640"/>
              <a:chExt cx="144" cy="288"/>
            </a:xfrm>
          </p:grpSpPr>
          <p:sp>
            <p:nvSpPr>
              <p:cNvPr id="32843" name="Line 58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4" name="Line 59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2804" name="Line 60"/>
            <p:cNvSpPr>
              <a:spLocks noChangeShapeType="1"/>
            </p:cNvSpPr>
            <p:nvPr/>
          </p:nvSpPr>
          <p:spPr bwMode="auto">
            <a:xfrm flipH="1">
              <a:off x="2928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805" name="Text Box 61"/>
            <p:cNvSpPr txBox="1">
              <a:spLocks noChangeArrowheads="1"/>
            </p:cNvSpPr>
            <p:nvPr/>
          </p:nvSpPr>
          <p:spPr bwMode="auto">
            <a:xfrm>
              <a:off x="2956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06" name="Text Box 62"/>
            <p:cNvSpPr txBox="1">
              <a:spLocks noChangeArrowheads="1"/>
            </p:cNvSpPr>
            <p:nvPr/>
          </p:nvSpPr>
          <p:spPr bwMode="auto">
            <a:xfrm>
              <a:off x="2352" y="35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12</a:t>
              </a:r>
              <a:r>
                <a:rPr lang="en-GB" sz="1600"/>
                <a:t>..S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2807" name="Group 63"/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32841" name="Line 64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2" name="Line 65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808" name="Group 66"/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32839" name="Line 67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40" name="Line 68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2809" name="Rectangle 69"/>
            <p:cNvSpPr>
              <a:spLocks noChangeArrowheads="1"/>
            </p:cNvSpPr>
            <p:nvPr/>
          </p:nvSpPr>
          <p:spPr bwMode="auto">
            <a:xfrm>
              <a:off x="1248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810" name="Text Box 70"/>
            <p:cNvSpPr txBox="1">
              <a:spLocks noChangeArrowheads="1"/>
            </p:cNvSpPr>
            <p:nvPr/>
          </p:nvSpPr>
          <p:spPr bwMode="auto">
            <a:xfrm>
              <a:off x="1248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32811" name="Text Box 71"/>
            <p:cNvSpPr txBox="1">
              <a:spLocks noChangeArrowheads="1"/>
            </p:cNvSpPr>
            <p:nvPr/>
          </p:nvSpPr>
          <p:spPr bwMode="auto">
            <a:xfrm>
              <a:off x="105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16</a:t>
              </a:r>
              <a:r>
                <a:rPr lang="en-GB" sz="1600"/>
                <a:t>..X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12" name="Text Box 72"/>
            <p:cNvSpPr txBox="1">
              <a:spLocks noChangeArrowheads="1"/>
            </p:cNvSpPr>
            <p:nvPr/>
          </p:nvSpPr>
          <p:spPr bwMode="auto">
            <a:xfrm>
              <a:off x="153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16</a:t>
              </a:r>
              <a:r>
                <a:rPr lang="en-GB" sz="1600"/>
                <a:t>..Y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2813" name="Group 73"/>
            <p:cNvGrpSpPr>
              <a:grpSpLocks/>
            </p:cNvGrpSpPr>
            <p:nvPr/>
          </p:nvGrpSpPr>
          <p:grpSpPr bwMode="auto">
            <a:xfrm>
              <a:off x="1296" y="2640"/>
              <a:ext cx="144" cy="288"/>
              <a:chOff x="4333" y="2640"/>
              <a:chExt cx="144" cy="288"/>
            </a:xfrm>
          </p:grpSpPr>
          <p:sp>
            <p:nvSpPr>
              <p:cNvPr id="32837" name="Line 74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8" name="Line 75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814" name="Group 76"/>
            <p:cNvGrpSpPr>
              <a:grpSpLocks/>
            </p:cNvGrpSpPr>
            <p:nvPr/>
          </p:nvGrpSpPr>
          <p:grpSpPr bwMode="auto">
            <a:xfrm>
              <a:off x="1728" y="2640"/>
              <a:ext cx="144" cy="288"/>
              <a:chOff x="4333" y="2640"/>
              <a:chExt cx="144" cy="288"/>
            </a:xfrm>
          </p:grpSpPr>
          <p:sp>
            <p:nvSpPr>
              <p:cNvPr id="32835" name="Line 77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6" name="Line 78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2815" name="Group 79"/>
            <p:cNvGrpSpPr>
              <a:grpSpLocks/>
            </p:cNvGrpSpPr>
            <p:nvPr/>
          </p:nvGrpSpPr>
          <p:grpSpPr bwMode="auto">
            <a:xfrm>
              <a:off x="1488" y="3312"/>
              <a:ext cx="144" cy="288"/>
              <a:chOff x="4333" y="2640"/>
              <a:chExt cx="144" cy="288"/>
            </a:xfrm>
          </p:grpSpPr>
          <p:sp>
            <p:nvSpPr>
              <p:cNvPr id="32833" name="Line 80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2834" name="Line 81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2816" name="Line 82"/>
            <p:cNvSpPr>
              <a:spLocks noChangeShapeType="1"/>
            </p:cNvSpPr>
            <p:nvPr/>
          </p:nvSpPr>
          <p:spPr bwMode="auto">
            <a:xfrm flipH="1">
              <a:off x="1920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817" name="Text Box 83"/>
            <p:cNvSpPr txBox="1">
              <a:spLocks noChangeArrowheads="1"/>
            </p:cNvSpPr>
            <p:nvPr/>
          </p:nvSpPr>
          <p:spPr bwMode="auto">
            <a:xfrm>
              <a:off x="1948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18" name="Text Box 84"/>
            <p:cNvSpPr txBox="1">
              <a:spLocks noChangeArrowheads="1"/>
            </p:cNvSpPr>
            <p:nvPr/>
          </p:nvSpPr>
          <p:spPr bwMode="auto">
            <a:xfrm>
              <a:off x="1296" y="35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16</a:t>
              </a:r>
              <a:r>
                <a:rPr lang="en-GB" sz="1600"/>
                <a:t>..S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19" name="Line 85"/>
            <p:cNvSpPr>
              <a:spLocks noChangeShapeType="1"/>
            </p:cNvSpPr>
            <p:nvPr/>
          </p:nvSpPr>
          <p:spPr bwMode="auto">
            <a:xfrm flipH="1">
              <a:off x="897" y="3153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820" name="Text Box 86"/>
            <p:cNvSpPr txBox="1">
              <a:spLocks noChangeArrowheads="1"/>
            </p:cNvSpPr>
            <p:nvPr/>
          </p:nvSpPr>
          <p:spPr bwMode="auto">
            <a:xfrm>
              <a:off x="925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17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1" name="Text Box 87"/>
            <p:cNvSpPr txBox="1">
              <a:spLocks noChangeArrowheads="1"/>
            </p:cNvSpPr>
            <p:nvPr/>
          </p:nvSpPr>
          <p:spPr bwMode="auto">
            <a:xfrm>
              <a:off x="4560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2" name="Text Box 88"/>
            <p:cNvSpPr txBox="1">
              <a:spLocks noChangeArrowheads="1"/>
            </p:cNvSpPr>
            <p:nvPr/>
          </p:nvSpPr>
          <p:spPr bwMode="auto">
            <a:xfrm>
              <a:off x="3552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3" name="Text Box 89"/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4" name="Text Box 90"/>
            <p:cNvSpPr txBox="1">
              <a:spLocks noChangeArrowheads="1"/>
            </p:cNvSpPr>
            <p:nvPr/>
          </p:nvSpPr>
          <p:spPr bwMode="auto">
            <a:xfrm>
              <a:off x="1536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5" name="Text Box 91"/>
            <p:cNvSpPr txBox="1">
              <a:spLocks noChangeArrowheads="1"/>
            </p:cNvSpPr>
            <p:nvPr/>
          </p:nvSpPr>
          <p:spPr bwMode="auto">
            <a:xfrm>
              <a:off x="235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6" name="Text Box 92"/>
            <p:cNvSpPr txBox="1">
              <a:spLocks noChangeArrowheads="1"/>
            </p:cNvSpPr>
            <p:nvPr/>
          </p:nvSpPr>
          <p:spPr bwMode="auto">
            <a:xfrm>
              <a:off x="1776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7" name="Text Box 93"/>
            <p:cNvSpPr txBox="1">
              <a:spLocks noChangeArrowheads="1"/>
            </p:cNvSpPr>
            <p:nvPr/>
          </p:nvSpPr>
          <p:spPr bwMode="auto">
            <a:xfrm>
              <a:off x="134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8" name="Text Box 94"/>
            <p:cNvSpPr txBox="1">
              <a:spLocks noChangeArrowheads="1"/>
            </p:cNvSpPr>
            <p:nvPr/>
          </p:nvSpPr>
          <p:spPr bwMode="auto">
            <a:xfrm>
              <a:off x="4368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29" name="Text Box 95"/>
            <p:cNvSpPr txBox="1">
              <a:spLocks noChangeArrowheads="1"/>
            </p:cNvSpPr>
            <p:nvPr/>
          </p:nvSpPr>
          <p:spPr bwMode="auto">
            <a:xfrm>
              <a:off x="379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30" name="Text Box 96"/>
            <p:cNvSpPr txBox="1">
              <a:spLocks noChangeArrowheads="1"/>
            </p:cNvSpPr>
            <p:nvPr/>
          </p:nvSpPr>
          <p:spPr bwMode="auto">
            <a:xfrm>
              <a:off x="336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31" name="Text Box 97"/>
            <p:cNvSpPr txBox="1">
              <a:spLocks noChangeArrowheads="1"/>
            </p:cNvSpPr>
            <p:nvPr/>
          </p:nvSpPr>
          <p:spPr bwMode="auto">
            <a:xfrm>
              <a:off x="278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2832" name="Text Box 98"/>
            <p:cNvSpPr txBox="1">
              <a:spLocks noChangeArrowheads="1"/>
            </p:cNvSpPr>
            <p:nvPr/>
          </p:nvSpPr>
          <p:spPr bwMode="auto">
            <a:xfrm>
              <a:off x="480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</p:grpSp>
      <p:sp>
        <p:nvSpPr>
          <p:cNvPr id="32774" name="Text Box 100"/>
          <p:cNvSpPr txBox="1">
            <a:spLocks noChangeArrowheads="1"/>
          </p:cNvSpPr>
          <p:nvPr/>
        </p:nvSpPr>
        <p:spPr bwMode="auto">
          <a:xfrm>
            <a:off x="3276600" y="53340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/>
              <a:t>A 16-bit parallel adder</a:t>
            </a:r>
            <a:endParaRPr lang="en-GB" sz="20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193CAF-27D5-40BD-9D07-0E2D0A16ECFC}" type="slidenum">
              <a:rPr lang="en-US"/>
              <a:pPr/>
              <a:t>23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16-bit Parallel Adder (2/2)</a:t>
            </a:r>
            <a:endParaRPr lang="en-US" sz="400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Shortened notation for multiple lines. 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1143000" y="4191000"/>
            <a:ext cx="7315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16-bit parallel adder ripples carry from one 4-bit block to the next. </a:t>
            </a:r>
          </a:p>
          <a:p>
            <a:pPr eaLnBrk="0" hangingPunct="0"/>
            <a:r>
              <a:rPr lang="en-US" sz="2000"/>
              <a:t>Such ripple-carry circuits are “slow” because of long delays needed to propagate the carries.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3798" name="Group 21"/>
          <p:cNvGrpSpPr>
            <a:grpSpLocks/>
          </p:cNvGrpSpPr>
          <p:nvPr/>
        </p:nvGrpSpPr>
        <p:grpSpPr bwMode="auto">
          <a:xfrm>
            <a:off x="2514600" y="2286000"/>
            <a:ext cx="1143000" cy="1311275"/>
            <a:chOff x="1728" y="1440"/>
            <a:chExt cx="720" cy="826"/>
          </a:xfrm>
        </p:grpSpPr>
        <p:sp>
          <p:nvSpPr>
            <p:cNvPr id="33806" name="Line 6"/>
            <p:cNvSpPr>
              <a:spLocks noChangeShapeType="1"/>
            </p:cNvSpPr>
            <p:nvPr/>
          </p:nvSpPr>
          <p:spPr bwMode="auto">
            <a:xfrm>
              <a:off x="2064" y="144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7" name="Line 7"/>
            <p:cNvSpPr>
              <a:spLocks noChangeShapeType="1"/>
            </p:cNvSpPr>
            <p:nvPr/>
          </p:nvSpPr>
          <p:spPr bwMode="auto">
            <a:xfrm flipH="1">
              <a:off x="1920" y="1584"/>
              <a:ext cx="24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8" name="Text Box 8"/>
            <p:cNvSpPr txBox="1">
              <a:spLocks noChangeArrowheads="1"/>
            </p:cNvSpPr>
            <p:nvPr/>
          </p:nvSpPr>
          <p:spPr bwMode="auto">
            <a:xfrm>
              <a:off x="2049" y="1578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/>
                <a:t>4</a:t>
              </a:r>
              <a:endParaRPr lang="en-GB" sz="2400" b="1">
                <a:latin typeface="Times New Roman" pitchFamily="18" charset="0"/>
              </a:endParaRPr>
            </a:p>
          </p:txBody>
        </p:sp>
        <p:sp>
          <p:nvSpPr>
            <p:cNvPr id="33809" name="Text Box 9"/>
            <p:cNvSpPr txBox="1">
              <a:spLocks noChangeArrowheads="1"/>
            </p:cNvSpPr>
            <p:nvPr/>
          </p:nvSpPr>
          <p:spPr bwMode="auto">
            <a:xfrm>
              <a:off x="1728" y="2016"/>
              <a:ext cx="7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/>
                <a:t>S</a:t>
              </a:r>
              <a:r>
                <a:rPr lang="en-GB" sz="2000" b="1" baseline="-25000"/>
                <a:t>4</a:t>
              </a:r>
              <a:r>
                <a:rPr lang="en-GB" sz="2000" b="1"/>
                <a:t> .. S</a:t>
              </a:r>
              <a:r>
                <a:rPr lang="en-GB" sz="2000" b="1" baseline="-25000"/>
                <a:t>1</a:t>
              </a:r>
              <a:endParaRPr lang="en-GB" sz="2000" b="1"/>
            </a:p>
          </p:txBody>
        </p:sp>
      </p:grpSp>
      <p:grpSp>
        <p:nvGrpSpPr>
          <p:cNvPr id="33799" name="Group 20"/>
          <p:cNvGrpSpPr>
            <a:grpSpLocks/>
          </p:cNvGrpSpPr>
          <p:nvPr/>
        </p:nvGrpSpPr>
        <p:grpSpPr bwMode="auto">
          <a:xfrm>
            <a:off x="5562600" y="2286000"/>
            <a:ext cx="1447800" cy="1387475"/>
            <a:chOff x="3648" y="1440"/>
            <a:chExt cx="912" cy="874"/>
          </a:xfrm>
        </p:grpSpPr>
        <p:sp>
          <p:nvSpPr>
            <p:cNvPr id="33801" name="Line 10"/>
            <p:cNvSpPr>
              <a:spLocks noChangeShapeType="1"/>
            </p:cNvSpPr>
            <p:nvPr/>
          </p:nvSpPr>
          <p:spPr bwMode="auto">
            <a:xfrm>
              <a:off x="3792" y="144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2" name="Line 11"/>
            <p:cNvSpPr>
              <a:spLocks noChangeShapeType="1"/>
            </p:cNvSpPr>
            <p:nvPr/>
          </p:nvSpPr>
          <p:spPr bwMode="auto">
            <a:xfrm>
              <a:off x="3984" y="144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3" name="Line 12"/>
            <p:cNvSpPr>
              <a:spLocks noChangeShapeType="1"/>
            </p:cNvSpPr>
            <p:nvPr/>
          </p:nvSpPr>
          <p:spPr bwMode="auto">
            <a:xfrm>
              <a:off x="4368" y="144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4176" y="1440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3805" name="Text Box 14"/>
            <p:cNvSpPr txBox="1">
              <a:spLocks noChangeArrowheads="1"/>
            </p:cNvSpPr>
            <p:nvPr/>
          </p:nvSpPr>
          <p:spPr bwMode="auto">
            <a:xfrm>
              <a:off x="3648" y="2064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/>
                <a:t>S</a:t>
              </a:r>
              <a:r>
                <a:rPr lang="en-GB" sz="2000" b="1" baseline="-25000"/>
                <a:t>4</a:t>
              </a:r>
              <a:r>
                <a:rPr lang="en-GB" sz="2000" b="1"/>
                <a:t> S</a:t>
              </a:r>
              <a:r>
                <a:rPr lang="en-GB" sz="2000" b="1" baseline="-25000"/>
                <a:t>3 </a:t>
              </a:r>
              <a:r>
                <a:rPr lang="en-GB" sz="2000" b="1"/>
                <a:t>S</a:t>
              </a:r>
              <a:r>
                <a:rPr lang="en-GB" sz="2000" b="1" baseline="-25000"/>
                <a:t>2</a:t>
              </a:r>
              <a:r>
                <a:rPr lang="en-GB" sz="2000" b="1"/>
                <a:t> S</a:t>
              </a:r>
              <a:r>
                <a:rPr lang="en-GB" sz="2000" b="1" baseline="-25000"/>
                <a:t>1</a:t>
              </a:r>
            </a:p>
          </p:txBody>
        </p:sp>
      </p:grpSp>
      <p:sp>
        <p:nvSpPr>
          <p:cNvPr id="33800" name="Text Box 15"/>
          <p:cNvSpPr txBox="1">
            <a:spLocks noChangeArrowheads="1"/>
          </p:cNvSpPr>
          <p:nvPr/>
        </p:nvSpPr>
        <p:spPr bwMode="auto">
          <a:xfrm>
            <a:off x="3657600" y="2438400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 i="1"/>
              <a:t>is a shortened notation for</a:t>
            </a:r>
            <a:endParaRPr lang="en-GB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65073-636D-48DA-B4FE-E4EE5D48EEAC}" type="slidenum">
              <a:rPr lang="en-US"/>
              <a:pPr/>
              <a:t>24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28600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4-bit Parallel Adder</a:t>
            </a:r>
            <a:r>
              <a:rPr lang="tr-TR" sz="4000" b="1" smtClean="0"/>
              <a:t>/</a:t>
            </a:r>
            <a:r>
              <a:rPr lang="en-US" sz="4000" b="1" smtClean="0"/>
              <a:t>Subtractor (1/4)</a:t>
            </a:r>
            <a:endParaRPr lang="en-US" sz="4800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17526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Subtraction can be performed through addition using 2s-complement numbers. 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Hence, we can design a circuit which can perform </a:t>
            </a:r>
            <a:r>
              <a:rPr lang="en-US" sz="2400" smtClean="0">
                <a:solidFill>
                  <a:srgbClr val="0000FF"/>
                </a:solidFill>
              </a:rPr>
              <a:t>both addition and subtraction</a:t>
            </a:r>
            <a:r>
              <a:rPr lang="en-US" sz="2400" smtClean="0"/>
              <a:t>, using a parallel adder.</a:t>
            </a:r>
          </a:p>
        </p:txBody>
      </p:sp>
      <p:grpSp>
        <p:nvGrpSpPr>
          <p:cNvPr id="34821" name="Group 37"/>
          <p:cNvGrpSpPr>
            <a:grpSpLocks/>
          </p:cNvGrpSpPr>
          <p:nvPr/>
        </p:nvGrpSpPr>
        <p:grpSpPr bwMode="auto">
          <a:xfrm>
            <a:off x="1981200" y="3200400"/>
            <a:ext cx="5867400" cy="2728913"/>
            <a:chOff x="1728" y="2016"/>
            <a:chExt cx="3696" cy="1719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824" y="2544"/>
              <a:ext cx="201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2112" y="2640"/>
              <a:ext cx="1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4-bit adder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subtractor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34824" name="Line 10"/>
            <p:cNvSpPr>
              <a:spLocks noChangeShapeType="1"/>
            </p:cNvSpPr>
            <p:nvPr/>
          </p:nvSpPr>
          <p:spPr bwMode="auto">
            <a:xfrm rot="5400000">
              <a:off x="2256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25" name="Line 11"/>
            <p:cNvSpPr>
              <a:spLocks noChangeShapeType="1"/>
            </p:cNvSpPr>
            <p:nvPr/>
          </p:nvSpPr>
          <p:spPr bwMode="auto">
            <a:xfrm flipH="1">
              <a:off x="3840" y="2880"/>
              <a:ext cx="28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26" name="Line 12"/>
            <p:cNvSpPr>
              <a:spLocks noChangeShapeType="1"/>
            </p:cNvSpPr>
            <p:nvPr/>
          </p:nvSpPr>
          <p:spPr bwMode="auto">
            <a:xfrm rot="5400000">
              <a:off x="2448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27" name="Line 13"/>
            <p:cNvSpPr>
              <a:spLocks noChangeShapeType="1"/>
            </p:cNvSpPr>
            <p:nvPr/>
          </p:nvSpPr>
          <p:spPr bwMode="auto">
            <a:xfrm rot="5400000">
              <a:off x="2928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28" name="Line 14"/>
            <p:cNvSpPr>
              <a:spLocks noChangeShapeType="1"/>
            </p:cNvSpPr>
            <p:nvPr/>
          </p:nvSpPr>
          <p:spPr bwMode="auto">
            <a:xfrm rot="5400000">
              <a:off x="312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29" name="Text Box 15"/>
            <p:cNvSpPr txBox="1">
              <a:spLocks noChangeArrowheads="1"/>
            </p:cNvSpPr>
            <p:nvPr/>
          </p:nvSpPr>
          <p:spPr bwMode="auto">
            <a:xfrm>
              <a:off x="4128" y="2736"/>
              <a:ext cx="12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b="1"/>
                <a:t>S: control signal for add/subtract</a:t>
              </a:r>
            </a:p>
          </p:txBody>
        </p:sp>
        <p:sp>
          <p:nvSpPr>
            <p:cNvPr id="34830" name="Text Box 16"/>
            <p:cNvSpPr txBox="1">
              <a:spLocks noChangeArrowheads="1"/>
            </p:cNvSpPr>
            <p:nvPr/>
          </p:nvSpPr>
          <p:spPr bwMode="auto">
            <a:xfrm>
              <a:off x="2208" y="201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34831" name="Text Box 17"/>
            <p:cNvSpPr txBox="1">
              <a:spLocks noChangeArrowheads="1"/>
            </p:cNvSpPr>
            <p:nvPr/>
          </p:nvSpPr>
          <p:spPr bwMode="auto">
            <a:xfrm>
              <a:off x="2400" y="201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34832" name="Text Box 18"/>
            <p:cNvSpPr txBox="1">
              <a:spLocks noChangeArrowheads="1"/>
            </p:cNvSpPr>
            <p:nvPr/>
          </p:nvSpPr>
          <p:spPr bwMode="auto">
            <a:xfrm>
              <a:off x="2880" y="201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34833" name="Text Box 19"/>
            <p:cNvSpPr txBox="1">
              <a:spLocks noChangeArrowheads="1"/>
            </p:cNvSpPr>
            <p:nvPr/>
          </p:nvSpPr>
          <p:spPr bwMode="auto">
            <a:xfrm>
              <a:off x="3120" y="201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34834" name="Text Box 22"/>
            <p:cNvSpPr txBox="1">
              <a:spLocks noChangeArrowheads="1"/>
            </p:cNvSpPr>
            <p:nvPr/>
          </p:nvSpPr>
          <p:spPr bwMode="auto">
            <a:xfrm>
              <a:off x="1728" y="3504"/>
              <a:ext cx="20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Result: either X+Y or X-Y </a:t>
              </a:r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rot="5400000">
              <a:off x="249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rot="5400000">
              <a:off x="2688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 rot="5400000">
              <a:off x="2880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38" name="Line 27"/>
            <p:cNvSpPr>
              <a:spLocks noChangeShapeType="1"/>
            </p:cNvSpPr>
            <p:nvPr/>
          </p:nvSpPr>
          <p:spPr bwMode="auto">
            <a:xfrm rot="5400000">
              <a:off x="3072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39" name="Line 28"/>
            <p:cNvSpPr>
              <a:spLocks noChangeShapeType="1"/>
            </p:cNvSpPr>
            <p:nvPr/>
          </p:nvSpPr>
          <p:spPr bwMode="auto">
            <a:xfrm rot="5400000">
              <a:off x="331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40" name="Line 29"/>
            <p:cNvSpPr>
              <a:spLocks noChangeShapeType="1"/>
            </p:cNvSpPr>
            <p:nvPr/>
          </p:nvSpPr>
          <p:spPr bwMode="auto">
            <a:xfrm rot="5400000">
              <a:off x="3504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41" name="Text Box 30"/>
            <p:cNvSpPr txBox="1">
              <a:spLocks noChangeArrowheads="1"/>
            </p:cNvSpPr>
            <p:nvPr/>
          </p:nvSpPr>
          <p:spPr bwMode="auto">
            <a:xfrm>
              <a:off x="3312" y="201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34842" name="Text Box 31"/>
            <p:cNvSpPr txBox="1">
              <a:spLocks noChangeArrowheads="1"/>
            </p:cNvSpPr>
            <p:nvPr/>
          </p:nvSpPr>
          <p:spPr bwMode="auto">
            <a:xfrm>
              <a:off x="3504" y="201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34843" name="Line 32"/>
            <p:cNvSpPr>
              <a:spLocks noChangeShapeType="1"/>
            </p:cNvSpPr>
            <p:nvPr/>
          </p:nvSpPr>
          <p:spPr bwMode="auto">
            <a:xfrm rot="5400000">
              <a:off x="187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44" name="Line 33"/>
            <p:cNvSpPr>
              <a:spLocks noChangeShapeType="1"/>
            </p:cNvSpPr>
            <p:nvPr/>
          </p:nvSpPr>
          <p:spPr bwMode="auto">
            <a:xfrm rot="5400000">
              <a:off x="2064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4845" name="Text Box 34"/>
            <p:cNvSpPr txBox="1">
              <a:spLocks noChangeArrowheads="1"/>
            </p:cNvSpPr>
            <p:nvPr/>
          </p:nvSpPr>
          <p:spPr bwMode="auto">
            <a:xfrm>
              <a:off x="1824" y="201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34846" name="Text Box 35"/>
            <p:cNvSpPr txBox="1">
              <a:spLocks noChangeArrowheads="1"/>
            </p:cNvSpPr>
            <p:nvPr/>
          </p:nvSpPr>
          <p:spPr bwMode="auto">
            <a:xfrm>
              <a:off x="2016" y="201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34847" name="Line 36"/>
            <p:cNvSpPr>
              <a:spLocks noChangeShapeType="1"/>
            </p:cNvSpPr>
            <p:nvPr/>
          </p:nvSpPr>
          <p:spPr bwMode="auto">
            <a:xfrm rot="5400000">
              <a:off x="230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DADDBD-B035-4892-9C7B-5D7DDC1007D8}" type="slidenum">
              <a:rPr lang="en-US"/>
              <a:pPr/>
              <a:t>25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28600"/>
            <a:ext cx="89916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4-bit Parallel Adder / Subtractor (2/4)</a:t>
            </a:r>
            <a:endParaRPr lang="en-US" sz="4000" smtClean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3528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The control signal </a:t>
            </a:r>
            <a:r>
              <a:rPr lang="en-US" sz="2400" b="1" smtClean="0"/>
              <a:t>S=0</a:t>
            </a:r>
            <a:r>
              <a:rPr lang="en-US" sz="2400" smtClean="0"/>
              <a:t> means add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smtClean="0"/>
              <a:t>				 S=1</a:t>
            </a:r>
            <a:r>
              <a:rPr lang="en-US" sz="2400" smtClean="0"/>
              <a:t> means subtract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Recall that: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X-Y = X + (-Y)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        = X + (2’s complement of Y)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        = X + </a:t>
            </a:r>
            <a:r>
              <a:rPr lang="en-US" sz="2400" u="sng" smtClean="0"/>
              <a:t>(1’s complement of Y) +1</a:t>
            </a: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			X+Y = X + </a:t>
            </a:r>
            <a:r>
              <a:rPr lang="en-US" sz="2400" u="sng" smtClean="0"/>
              <a:t>(Y)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B6D13-0BC8-4B20-909C-10B046B255F9}" type="slidenum">
              <a:rPr lang="en-US"/>
              <a:pPr/>
              <a:t>26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28600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4-bit Parallel Adder</a:t>
            </a:r>
            <a:r>
              <a:rPr lang="tr-TR" sz="4000" b="1" smtClean="0"/>
              <a:t>/</a:t>
            </a:r>
            <a:r>
              <a:rPr lang="en-US" sz="4000" b="1" smtClean="0"/>
              <a:t>Subtractor (3/4)</a:t>
            </a:r>
            <a:endParaRPr lang="en-US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914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Design requires:</a:t>
            </a:r>
          </a:p>
          <a:p>
            <a:pPr lvl="1" eaLnBrk="1" hangingPunct="1">
              <a:buFontTx/>
              <a:buNone/>
            </a:pPr>
            <a:r>
              <a:rPr lang="en-US" sz="2000" smtClean="0"/>
              <a:t> (i) </a:t>
            </a:r>
            <a:r>
              <a:rPr lang="en-US" sz="2000" smtClean="0">
                <a:solidFill>
                  <a:srgbClr val="0000FF"/>
                </a:solidFill>
              </a:rPr>
              <a:t>XOR gates</a:t>
            </a:r>
            <a:r>
              <a:rPr lang="en-US" sz="2000" smtClean="0"/>
              <a:t>: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609600" y="3657600"/>
            <a:ext cx="7696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/>
              <a:t>	such that: output = Y when S=0</a:t>
            </a:r>
          </a:p>
          <a:p>
            <a:pPr eaLnBrk="0" hangingPunct="0"/>
            <a:r>
              <a:rPr lang="en-US" sz="2000"/>
              <a:t>         			  = Y' when S=1</a:t>
            </a:r>
            <a:endParaRPr lang="en-US" sz="2400">
              <a:latin typeface="Times New Roman" pitchFamily="18" charset="0"/>
            </a:endParaRPr>
          </a:p>
          <a:p>
            <a:pPr lvl="1" eaLnBrk="0" hangingPunct="0"/>
            <a:endParaRPr lang="en-US" sz="2000">
              <a:latin typeface="Times New Roman" pitchFamily="18" charset="0"/>
            </a:endParaRPr>
          </a:p>
          <a:p>
            <a:pPr lvl="1" eaLnBrk="0" hangingPunct="0"/>
            <a:r>
              <a:rPr lang="en-US" sz="2000"/>
              <a:t>(ii) </a:t>
            </a:r>
            <a:r>
              <a:rPr lang="en-US" sz="2000">
                <a:solidFill>
                  <a:srgbClr val="0000FF"/>
                </a:solidFill>
              </a:rPr>
              <a:t>S connected to carry-in</a:t>
            </a:r>
            <a:r>
              <a:rPr lang="en-US" sz="2000"/>
              <a:t>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6870" name="Group 54"/>
          <p:cNvGrpSpPr>
            <a:grpSpLocks/>
          </p:cNvGrpSpPr>
          <p:nvPr/>
        </p:nvGrpSpPr>
        <p:grpSpPr bwMode="auto">
          <a:xfrm>
            <a:off x="2057400" y="2590800"/>
            <a:ext cx="2463800" cy="715963"/>
            <a:chOff x="2304" y="1104"/>
            <a:chExt cx="1552" cy="451"/>
          </a:xfrm>
        </p:grpSpPr>
        <p:grpSp>
          <p:nvGrpSpPr>
            <p:cNvPr id="36885" name="Group 18"/>
            <p:cNvGrpSpPr>
              <a:grpSpLocks/>
            </p:cNvGrpSpPr>
            <p:nvPr/>
          </p:nvGrpSpPr>
          <p:grpSpPr bwMode="auto">
            <a:xfrm>
              <a:off x="3004" y="1152"/>
              <a:ext cx="523" cy="370"/>
              <a:chOff x="2279" y="2352"/>
              <a:chExt cx="523" cy="370"/>
            </a:xfrm>
          </p:grpSpPr>
          <p:sp>
            <p:nvSpPr>
              <p:cNvPr id="36892" name="Freeform 19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93" name="Line 20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94" name="Line 21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95" name="Freeform 22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96" name="Freeform 23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97" name="Freeform 24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6886" name="Line 32"/>
            <p:cNvSpPr>
              <a:spLocks noChangeShapeType="1"/>
            </p:cNvSpPr>
            <p:nvPr/>
          </p:nvSpPr>
          <p:spPr bwMode="auto">
            <a:xfrm>
              <a:off x="2764" y="124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887" name="Line 33"/>
            <p:cNvSpPr>
              <a:spLocks noChangeShapeType="1"/>
            </p:cNvSpPr>
            <p:nvPr/>
          </p:nvSpPr>
          <p:spPr bwMode="auto">
            <a:xfrm>
              <a:off x="2764" y="14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888" name="Text Box 34"/>
            <p:cNvSpPr txBox="1">
              <a:spLocks noChangeArrowheads="1"/>
            </p:cNvSpPr>
            <p:nvPr/>
          </p:nvSpPr>
          <p:spPr bwMode="auto">
            <a:xfrm>
              <a:off x="2304" y="1324"/>
              <a:ext cx="5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/>
                <a:t>S = 0</a:t>
              </a:r>
              <a:endParaRPr lang="en-GB" sz="2000" b="1"/>
            </a:p>
          </p:txBody>
        </p:sp>
        <p:sp>
          <p:nvSpPr>
            <p:cNvPr id="36889" name="Rectangle 35"/>
            <p:cNvSpPr>
              <a:spLocks noChangeArrowheads="1"/>
            </p:cNvSpPr>
            <p:nvPr/>
          </p:nvSpPr>
          <p:spPr bwMode="auto">
            <a:xfrm>
              <a:off x="3532" y="110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/>
                <a:t>Y</a:t>
              </a:r>
            </a:p>
          </p:txBody>
        </p:sp>
        <p:sp>
          <p:nvSpPr>
            <p:cNvPr id="36890" name="Rectangle 37"/>
            <p:cNvSpPr>
              <a:spLocks noChangeArrowheads="1"/>
            </p:cNvSpPr>
            <p:nvPr/>
          </p:nvSpPr>
          <p:spPr bwMode="auto">
            <a:xfrm>
              <a:off x="2592" y="111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b="1"/>
                <a:t>Y</a:t>
              </a:r>
            </a:p>
          </p:txBody>
        </p:sp>
        <p:sp>
          <p:nvSpPr>
            <p:cNvPr id="36891" name="Line 38"/>
            <p:cNvSpPr>
              <a:spLocks noChangeShapeType="1"/>
            </p:cNvSpPr>
            <p:nvPr/>
          </p:nvSpPr>
          <p:spPr bwMode="auto">
            <a:xfrm>
              <a:off x="3520" y="1331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6871" name="Group 55"/>
          <p:cNvGrpSpPr>
            <a:grpSpLocks/>
          </p:cNvGrpSpPr>
          <p:nvPr/>
        </p:nvGrpSpPr>
        <p:grpSpPr bwMode="auto">
          <a:xfrm>
            <a:off x="5029200" y="2590800"/>
            <a:ext cx="2387600" cy="715963"/>
            <a:chOff x="3936" y="1104"/>
            <a:chExt cx="1504" cy="451"/>
          </a:xfrm>
        </p:grpSpPr>
        <p:grpSp>
          <p:nvGrpSpPr>
            <p:cNvPr id="36872" name="Group 41"/>
            <p:cNvGrpSpPr>
              <a:grpSpLocks/>
            </p:cNvGrpSpPr>
            <p:nvPr/>
          </p:nvGrpSpPr>
          <p:grpSpPr bwMode="auto">
            <a:xfrm>
              <a:off x="4588" y="1152"/>
              <a:ext cx="523" cy="370"/>
              <a:chOff x="2279" y="2352"/>
              <a:chExt cx="523" cy="370"/>
            </a:xfrm>
          </p:grpSpPr>
          <p:sp>
            <p:nvSpPr>
              <p:cNvPr id="36879" name="Freeform 42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80" name="Line 43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81" name="Line 44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82" name="Freeform 45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83" name="Freeform 46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6884" name="Freeform 47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6873" name="Line 48"/>
            <p:cNvSpPr>
              <a:spLocks noChangeShapeType="1"/>
            </p:cNvSpPr>
            <p:nvPr/>
          </p:nvSpPr>
          <p:spPr bwMode="auto">
            <a:xfrm>
              <a:off x="4348" y="124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874" name="Line 49"/>
            <p:cNvSpPr>
              <a:spLocks noChangeShapeType="1"/>
            </p:cNvSpPr>
            <p:nvPr/>
          </p:nvSpPr>
          <p:spPr bwMode="auto">
            <a:xfrm>
              <a:off x="4348" y="14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6875" name="Text Box 50"/>
            <p:cNvSpPr txBox="1">
              <a:spLocks noChangeArrowheads="1"/>
            </p:cNvSpPr>
            <p:nvPr/>
          </p:nvSpPr>
          <p:spPr bwMode="auto">
            <a:xfrm>
              <a:off x="3936" y="1324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/>
                <a:t>S = 1</a:t>
              </a:r>
              <a:endParaRPr lang="en-GB" sz="2000" b="1"/>
            </a:p>
          </p:txBody>
        </p:sp>
        <p:sp>
          <p:nvSpPr>
            <p:cNvPr id="36876" name="Rectangle 51"/>
            <p:cNvSpPr>
              <a:spLocks noChangeArrowheads="1"/>
            </p:cNvSpPr>
            <p:nvPr/>
          </p:nvSpPr>
          <p:spPr bwMode="auto">
            <a:xfrm>
              <a:off x="5116" y="1104"/>
              <a:ext cx="2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b="1"/>
                <a:t>Y'</a:t>
              </a:r>
            </a:p>
          </p:txBody>
        </p:sp>
        <p:sp>
          <p:nvSpPr>
            <p:cNvPr id="36877" name="Rectangle 52"/>
            <p:cNvSpPr>
              <a:spLocks noChangeArrowheads="1"/>
            </p:cNvSpPr>
            <p:nvPr/>
          </p:nvSpPr>
          <p:spPr bwMode="auto">
            <a:xfrm>
              <a:off x="4176" y="1119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b="1"/>
                <a:t>Y</a:t>
              </a:r>
            </a:p>
          </p:txBody>
        </p:sp>
        <p:sp>
          <p:nvSpPr>
            <p:cNvPr id="36878" name="Line 53"/>
            <p:cNvSpPr>
              <a:spLocks noChangeShapeType="1"/>
            </p:cNvSpPr>
            <p:nvPr/>
          </p:nvSpPr>
          <p:spPr bwMode="auto">
            <a:xfrm>
              <a:off x="5104" y="1331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124B1-82CE-4457-805F-CB206E799287}" type="slidenum">
              <a:rPr lang="en-US"/>
              <a:pPr/>
              <a:t>27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00025"/>
            <a:ext cx="8991600" cy="1143000"/>
          </a:xfrm>
        </p:spPr>
        <p:txBody>
          <a:bodyPr/>
          <a:lstStyle/>
          <a:p>
            <a:pPr eaLnBrk="1" hangingPunct="1"/>
            <a:r>
              <a:rPr lang="en-US" sz="4000" b="1" smtClean="0"/>
              <a:t>4-bit Parallel Adder</a:t>
            </a:r>
            <a:r>
              <a:rPr lang="tr-TR" sz="4000" b="1" smtClean="0"/>
              <a:t>/</a:t>
            </a:r>
            <a:r>
              <a:rPr lang="en-US" sz="4000" b="1" smtClean="0"/>
              <a:t>Subtractor (4/4)</a:t>
            </a:r>
            <a:endParaRPr lang="en-US" smtClean="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533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>
                <a:solidFill>
                  <a:srgbClr val="0000FF"/>
                </a:solidFill>
              </a:rPr>
              <a:t>Adder </a:t>
            </a:r>
            <a:r>
              <a:rPr lang="tr-TR" sz="2400" smtClean="0">
                <a:solidFill>
                  <a:srgbClr val="0000FF"/>
                </a:solidFill>
              </a:rPr>
              <a:t>/ </a:t>
            </a:r>
            <a:r>
              <a:rPr lang="en-US" sz="2400" smtClean="0">
                <a:solidFill>
                  <a:srgbClr val="0000FF"/>
                </a:solidFill>
              </a:rPr>
              <a:t>subtractor circuit</a:t>
            </a:r>
            <a:r>
              <a:rPr lang="en-US" sz="2400" smtClean="0"/>
              <a:t>: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181600" y="3810000"/>
            <a:ext cx="3581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000" i="1"/>
              <a:t>Analysis:</a:t>
            </a:r>
            <a:r>
              <a:rPr lang="en-US" sz="2000"/>
              <a:t> </a:t>
            </a:r>
          </a:p>
          <a:p>
            <a:pPr eaLnBrk="0" hangingPunct="0"/>
            <a:endParaRPr lang="en-US" sz="1000"/>
          </a:p>
          <a:p>
            <a:pPr eaLnBrk="0" hangingPunct="0"/>
            <a:r>
              <a:rPr lang="en-US" sz="2000"/>
              <a:t>If </a:t>
            </a:r>
            <a:r>
              <a:rPr lang="en-US" sz="2000" b="1"/>
              <a:t>S</a:t>
            </a:r>
            <a:r>
              <a:rPr lang="en-US" sz="2000"/>
              <a:t>=1, then </a:t>
            </a:r>
          </a:p>
          <a:p>
            <a:pPr eaLnBrk="0" hangingPunct="0"/>
            <a:r>
              <a:rPr lang="en-US" sz="2000" b="1"/>
              <a:t> X </a:t>
            </a:r>
            <a:r>
              <a:rPr lang="en-US" sz="2000"/>
              <a:t>+ (1's complement of </a:t>
            </a:r>
            <a:r>
              <a:rPr lang="en-US" sz="2000" b="1"/>
              <a:t>Y</a:t>
            </a:r>
            <a:r>
              <a:rPr lang="en-US" sz="2000"/>
              <a:t>) +1</a:t>
            </a:r>
          </a:p>
          <a:p>
            <a:pPr eaLnBrk="0" hangingPunct="0"/>
            <a:r>
              <a:rPr lang="en-US" sz="2000"/>
              <a:t> appears as the result. </a:t>
            </a:r>
          </a:p>
          <a:p>
            <a:pPr eaLnBrk="0" hangingPunct="0"/>
            <a:endParaRPr lang="en-US" sz="1000"/>
          </a:p>
          <a:p>
            <a:pPr eaLnBrk="0" hangingPunct="0"/>
            <a:r>
              <a:rPr lang="en-US" sz="2000"/>
              <a:t>If </a:t>
            </a:r>
            <a:r>
              <a:rPr lang="en-US" sz="2000" b="1"/>
              <a:t>S</a:t>
            </a:r>
            <a:r>
              <a:rPr lang="en-US" sz="2000"/>
              <a:t>=0, then </a:t>
            </a:r>
            <a:r>
              <a:rPr lang="en-US" sz="2000" b="1"/>
              <a:t>X</a:t>
            </a:r>
            <a:r>
              <a:rPr lang="en-US" sz="2000"/>
              <a:t>+</a:t>
            </a:r>
            <a:r>
              <a:rPr lang="en-US" sz="2000" b="1"/>
              <a:t>Y</a:t>
            </a:r>
            <a:r>
              <a:rPr lang="en-US" sz="2000"/>
              <a:t> appears as</a:t>
            </a:r>
          </a:p>
          <a:p>
            <a:pPr eaLnBrk="0" hangingPunct="0"/>
            <a:r>
              <a:rPr lang="en-US" sz="2000"/>
              <a:t> the result.</a:t>
            </a:r>
            <a:r>
              <a:rPr lang="en-US" sz="2400">
                <a:latin typeface="Times New Roman" pitchFamily="18" charset="0"/>
              </a:rPr>
              <a:t>  </a:t>
            </a:r>
          </a:p>
        </p:txBody>
      </p:sp>
      <p:grpSp>
        <p:nvGrpSpPr>
          <p:cNvPr id="37894" name="Group 93"/>
          <p:cNvGrpSpPr>
            <a:grpSpLocks/>
          </p:cNvGrpSpPr>
          <p:nvPr/>
        </p:nvGrpSpPr>
        <p:grpSpPr bwMode="auto">
          <a:xfrm>
            <a:off x="914400" y="1828800"/>
            <a:ext cx="4724400" cy="3338513"/>
            <a:chOff x="816" y="1152"/>
            <a:chExt cx="2976" cy="2103"/>
          </a:xfrm>
        </p:grpSpPr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1296" y="2112"/>
              <a:ext cx="201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1584" y="2208"/>
              <a:ext cx="1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4-bit 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parallel adder</a:t>
              </a:r>
            </a:p>
          </p:txBody>
        </p:sp>
        <p:sp>
          <p:nvSpPr>
            <p:cNvPr id="37898" name="Line 9"/>
            <p:cNvSpPr>
              <a:spLocks noChangeShapeType="1"/>
            </p:cNvSpPr>
            <p:nvPr/>
          </p:nvSpPr>
          <p:spPr bwMode="auto">
            <a:xfrm rot="5400000">
              <a:off x="172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9" name="Line 10"/>
            <p:cNvSpPr>
              <a:spLocks noChangeShapeType="1"/>
            </p:cNvSpPr>
            <p:nvPr/>
          </p:nvSpPr>
          <p:spPr bwMode="auto">
            <a:xfrm flipH="1">
              <a:off x="1008" y="2400"/>
              <a:ext cx="28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0" name="Line 11"/>
            <p:cNvSpPr>
              <a:spLocks noChangeShapeType="1"/>
            </p:cNvSpPr>
            <p:nvPr/>
          </p:nvSpPr>
          <p:spPr bwMode="auto">
            <a:xfrm rot="5400000">
              <a:off x="1920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1" name="Line 12"/>
            <p:cNvSpPr>
              <a:spLocks noChangeShapeType="1"/>
            </p:cNvSpPr>
            <p:nvPr/>
          </p:nvSpPr>
          <p:spPr bwMode="auto">
            <a:xfrm rot="5400000">
              <a:off x="2424" y="19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2" name="Line 13"/>
            <p:cNvSpPr>
              <a:spLocks noChangeShapeType="1"/>
            </p:cNvSpPr>
            <p:nvPr/>
          </p:nvSpPr>
          <p:spPr bwMode="auto">
            <a:xfrm rot="5400000">
              <a:off x="2616" y="19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3" name="Text Box 15"/>
            <p:cNvSpPr txBox="1">
              <a:spLocks noChangeArrowheads="1"/>
            </p:cNvSpPr>
            <p:nvPr/>
          </p:nvSpPr>
          <p:spPr bwMode="auto">
            <a:xfrm>
              <a:off x="1680" y="158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37904" name="Text Box 16"/>
            <p:cNvSpPr txBox="1">
              <a:spLocks noChangeArrowheads="1"/>
            </p:cNvSpPr>
            <p:nvPr/>
          </p:nvSpPr>
          <p:spPr bwMode="auto">
            <a:xfrm>
              <a:off x="1872" y="158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2304" y="115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2544" y="115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37907" name="Line 20"/>
            <p:cNvSpPr>
              <a:spLocks noChangeShapeType="1"/>
            </p:cNvSpPr>
            <p:nvPr/>
          </p:nvSpPr>
          <p:spPr bwMode="auto">
            <a:xfrm rot="5400000">
              <a:off x="1872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8" name="Line 21"/>
            <p:cNvSpPr>
              <a:spLocks noChangeShapeType="1"/>
            </p:cNvSpPr>
            <p:nvPr/>
          </p:nvSpPr>
          <p:spPr bwMode="auto">
            <a:xfrm rot="5400000">
              <a:off x="2064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9" name="Line 22"/>
            <p:cNvSpPr>
              <a:spLocks noChangeShapeType="1"/>
            </p:cNvSpPr>
            <p:nvPr/>
          </p:nvSpPr>
          <p:spPr bwMode="auto">
            <a:xfrm rot="5400000">
              <a:off x="2256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0" name="Line 23"/>
            <p:cNvSpPr>
              <a:spLocks noChangeShapeType="1"/>
            </p:cNvSpPr>
            <p:nvPr/>
          </p:nvSpPr>
          <p:spPr bwMode="auto">
            <a:xfrm rot="5400000">
              <a:off x="2448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1" name="Line 24"/>
            <p:cNvSpPr>
              <a:spLocks noChangeShapeType="1"/>
            </p:cNvSpPr>
            <p:nvPr/>
          </p:nvSpPr>
          <p:spPr bwMode="auto">
            <a:xfrm rot="5400000">
              <a:off x="2808" y="19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2" name="Line 25"/>
            <p:cNvSpPr>
              <a:spLocks noChangeShapeType="1"/>
            </p:cNvSpPr>
            <p:nvPr/>
          </p:nvSpPr>
          <p:spPr bwMode="auto">
            <a:xfrm rot="5400000">
              <a:off x="3000" y="19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3" name="Text Box 26"/>
            <p:cNvSpPr txBox="1">
              <a:spLocks noChangeArrowheads="1"/>
            </p:cNvSpPr>
            <p:nvPr/>
          </p:nvSpPr>
          <p:spPr bwMode="auto">
            <a:xfrm>
              <a:off x="2736" y="115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37914" name="Text Box 27"/>
            <p:cNvSpPr txBox="1">
              <a:spLocks noChangeArrowheads="1"/>
            </p:cNvSpPr>
            <p:nvPr/>
          </p:nvSpPr>
          <p:spPr bwMode="auto">
            <a:xfrm>
              <a:off x="2928" y="115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37915" name="Line 28"/>
            <p:cNvSpPr>
              <a:spLocks noChangeShapeType="1"/>
            </p:cNvSpPr>
            <p:nvPr/>
          </p:nvSpPr>
          <p:spPr bwMode="auto">
            <a:xfrm rot="5400000">
              <a:off x="1344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6" name="Line 29"/>
            <p:cNvSpPr>
              <a:spLocks noChangeShapeType="1"/>
            </p:cNvSpPr>
            <p:nvPr/>
          </p:nvSpPr>
          <p:spPr bwMode="auto">
            <a:xfrm rot="5400000">
              <a:off x="1536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7" name="Text Box 30"/>
            <p:cNvSpPr txBox="1">
              <a:spLocks noChangeArrowheads="1"/>
            </p:cNvSpPr>
            <p:nvPr/>
          </p:nvSpPr>
          <p:spPr bwMode="auto">
            <a:xfrm>
              <a:off x="1296" y="158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37918" name="Text Box 31"/>
            <p:cNvSpPr txBox="1">
              <a:spLocks noChangeArrowheads="1"/>
            </p:cNvSpPr>
            <p:nvPr/>
          </p:nvSpPr>
          <p:spPr bwMode="auto">
            <a:xfrm>
              <a:off x="1488" y="158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37919" name="Text Box 33"/>
            <p:cNvSpPr txBox="1">
              <a:spLocks noChangeArrowheads="1"/>
            </p:cNvSpPr>
            <p:nvPr/>
          </p:nvSpPr>
          <p:spPr bwMode="auto">
            <a:xfrm>
              <a:off x="2256" y="302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37920" name="Text Box 34"/>
            <p:cNvSpPr txBox="1">
              <a:spLocks noChangeArrowheads="1"/>
            </p:cNvSpPr>
            <p:nvPr/>
          </p:nvSpPr>
          <p:spPr bwMode="auto">
            <a:xfrm>
              <a:off x="2448" y="302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37921" name="Text Box 35"/>
            <p:cNvSpPr txBox="1">
              <a:spLocks noChangeArrowheads="1"/>
            </p:cNvSpPr>
            <p:nvPr/>
          </p:nvSpPr>
          <p:spPr bwMode="auto">
            <a:xfrm>
              <a:off x="1872" y="302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37922" name="Text Box 36"/>
            <p:cNvSpPr txBox="1">
              <a:spLocks noChangeArrowheads="1"/>
            </p:cNvSpPr>
            <p:nvPr/>
          </p:nvSpPr>
          <p:spPr bwMode="auto">
            <a:xfrm>
              <a:off x="2064" y="3024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37923" name="Text Box 37"/>
            <p:cNvSpPr txBox="1">
              <a:spLocks noChangeArrowheads="1"/>
            </p:cNvSpPr>
            <p:nvPr/>
          </p:nvSpPr>
          <p:spPr bwMode="auto">
            <a:xfrm>
              <a:off x="816" y="22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</a:p>
          </p:txBody>
        </p:sp>
        <p:grpSp>
          <p:nvGrpSpPr>
            <p:cNvPr id="37924" name="Group 39"/>
            <p:cNvGrpSpPr>
              <a:grpSpLocks/>
            </p:cNvGrpSpPr>
            <p:nvPr/>
          </p:nvGrpSpPr>
          <p:grpSpPr bwMode="auto">
            <a:xfrm rot="5400000">
              <a:off x="2429" y="1684"/>
              <a:ext cx="240" cy="135"/>
              <a:chOff x="2279" y="2352"/>
              <a:chExt cx="523" cy="370"/>
            </a:xfrm>
          </p:grpSpPr>
          <p:sp>
            <p:nvSpPr>
              <p:cNvPr id="37965" name="Freeform 40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6" name="Line 41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7" name="Line 42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8" name="Freeform 43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9" name="Freeform 44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70" name="Freeform 45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7925" name="Group 52"/>
            <p:cNvGrpSpPr>
              <a:grpSpLocks/>
            </p:cNvGrpSpPr>
            <p:nvPr/>
          </p:nvGrpSpPr>
          <p:grpSpPr bwMode="auto">
            <a:xfrm rot="5400000">
              <a:off x="2621" y="1684"/>
              <a:ext cx="240" cy="135"/>
              <a:chOff x="2279" y="2352"/>
              <a:chExt cx="523" cy="370"/>
            </a:xfrm>
          </p:grpSpPr>
          <p:sp>
            <p:nvSpPr>
              <p:cNvPr id="37959" name="Freeform 53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0" name="Line 54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1" name="Line 55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2" name="Freeform 56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3" name="Freeform 57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64" name="Freeform 58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7926" name="Group 59"/>
            <p:cNvGrpSpPr>
              <a:grpSpLocks/>
            </p:cNvGrpSpPr>
            <p:nvPr/>
          </p:nvGrpSpPr>
          <p:grpSpPr bwMode="auto">
            <a:xfrm rot="5400000">
              <a:off x="2813" y="1684"/>
              <a:ext cx="240" cy="135"/>
              <a:chOff x="2279" y="2352"/>
              <a:chExt cx="523" cy="370"/>
            </a:xfrm>
          </p:grpSpPr>
          <p:sp>
            <p:nvSpPr>
              <p:cNvPr id="37953" name="Freeform 60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4" name="Line 61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5" name="Line 62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6" name="Freeform 63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7" name="Freeform 64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8" name="Freeform 65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37927" name="Group 66"/>
            <p:cNvGrpSpPr>
              <a:grpSpLocks/>
            </p:cNvGrpSpPr>
            <p:nvPr/>
          </p:nvGrpSpPr>
          <p:grpSpPr bwMode="auto">
            <a:xfrm rot="5400000">
              <a:off x="3005" y="1684"/>
              <a:ext cx="240" cy="135"/>
              <a:chOff x="2279" y="2352"/>
              <a:chExt cx="523" cy="370"/>
            </a:xfrm>
          </p:grpSpPr>
          <p:sp>
            <p:nvSpPr>
              <p:cNvPr id="37947" name="Freeform 67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48" name="Line 68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49" name="Line 69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0" name="Freeform 70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1" name="Freeform 71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7952" name="Freeform 72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37928" name="Line 73"/>
            <p:cNvSpPr>
              <a:spLocks noChangeShapeType="1"/>
            </p:cNvSpPr>
            <p:nvPr/>
          </p:nvSpPr>
          <p:spPr bwMode="auto">
            <a:xfrm>
              <a:off x="2496" y="1392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29" name="Line 74"/>
            <p:cNvSpPr>
              <a:spLocks noChangeShapeType="1"/>
            </p:cNvSpPr>
            <p:nvPr/>
          </p:nvSpPr>
          <p:spPr bwMode="auto">
            <a:xfrm>
              <a:off x="2688" y="1392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0" name="Line 75"/>
            <p:cNvSpPr>
              <a:spLocks noChangeShapeType="1"/>
            </p:cNvSpPr>
            <p:nvPr/>
          </p:nvSpPr>
          <p:spPr bwMode="auto">
            <a:xfrm>
              <a:off x="2880" y="1392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1" name="Line 76"/>
            <p:cNvSpPr>
              <a:spLocks noChangeShapeType="1"/>
            </p:cNvSpPr>
            <p:nvPr/>
          </p:nvSpPr>
          <p:spPr bwMode="auto">
            <a:xfrm>
              <a:off x="3072" y="1392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2" name="Line 77"/>
            <p:cNvSpPr>
              <a:spLocks noChangeShapeType="1"/>
            </p:cNvSpPr>
            <p:nvPr/>
          </p:nvSpPr>
          <p:spPr bwMode="auto">
            <a:xfrm>
              <a:off x="2592" y="15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3" name="Line 78"/>
            <p:cNvSpPr>
              <a:spLocks noChangeShapeType="1"/>
            </p:cNvSpPr>
            <p:nvPr/>
          </p:nvSpPr>
          <p:spPr bwMode="auto">
            <a:xfrm>
              <a:off x="2784" y="15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4" name="Line 79"/>
            <p:cNvSpPr>
              <a:spLocks noChangeShapeType="1"/>
            </p:cNvSpPr>
            <p:nvPr/>
          </p:nvSpPr>
          <p:spPr bwMode="auto">
            <a:xfrm>
              <a:off x="2976" y="15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5" name="Line 80"/>
            <p:cNvSpPr>
              <a:spLocks noChangeShapeType="1"/>
            </p:cNvSpPr>
            <p:nvPr/>
          </p:nvSpPr>
          <p:spPr bwMode="auto">
            <a:xfrm>
              <a:off x="3168" y="15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6" name="Line 81"/>
            <p:cNvSpPr>
              <a:spLocks noChangeShapeType="1"/>
            </p:cNvSpPr>
            <p:nvPr/>
          </p:nvSpPr>
          <p:spPr bwMode="auto">
            <a:xfrm>
              <a:off x="2592" y="1536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7" name="Oval 82"/>
            <p:cNvSpPr>
              <a:spLocks noChangeArrowheads="1"/>
            </p:cNvSpPr>
            <p:nvPr/>
          </p:nvSpPr>
          <p:spPr bwMode="auto">
            <a:xfrm>
              <a:off x="2564" y="151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8" name="Oval 83"/>
            <p:cNvSpPr>
              <a:spLocks noChangeArrowheads="1"/>
            </p:cNvSpPr>
            <p:nvPr/>
          </p:nvSpPr>
          <p:spPr bwMode="auto">
            <a:xfrm>
              <a:off x="2760" y="151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39" name="Oval 84"/>
            <p:cNvSpPr>
              <a:spLocks noChangeArrowheads="1"/>
            </p:cNvSpPr>
            <p:nvPr/>
          </p:nvSpPr>
          <p:spPr bwMode="auto">
            <a:xfrm>
              <a:off x="2948" y="151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40" name="Oval 85"/>
            <p:cNvSpPr>
              <a:spLocks noChangeArrowheads="1"/>
            </p:cNvSpPr>
            <p:nvPr/>
          </p:nvSpPr>
          <p:spPr bwMode="auto">
            <a:xfrm>
              <a:off x="3428" y="151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41" name="Oval 86"/>
            <p:cNvSpPr>
              <a:spLocks noChangeArrowheads="1"/>
            </p:cNvSpPr>
            <p:nvPr/>
          </p:nvSpPr>
          <p:spPr bwMode="auto">
            <a:xfrm>
              <a:off x="3144" y="151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42" name="Line 87"/>
            <p:cNvSpPr>
              <a:spLocks noChangeShapeType="1"/>
            </p:cNvSpPr>
            <p:nvPr/>
          </p:nvSpPr>
          <p:spPr bwMode="auto">
            <a:xfrm>
              <a:off x="3456" y="1536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43" name="Line 88"/>
            <p:cNvSpPr>
              <a:spLocks noChangeShapeType="1"/>
            </p:cNvSpPr>
            <p:nvPr/>
          </p:nvSpPr>
          <p:spPr bwMode="auto">
            <a:xfrm>
              <a:off x="3312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44" name="Text Box 89"/>
            <p:cNvSpPr txBox="1">
              <a:spLocks noChangeArrowheads="1"/>
            </p:cNvSpPr>
            <p:nvPr/>
          </p:nvSpPr>
          <p:spPr bwMode="auto">
            <a:xfrm>
              <a:off x="3552" y="14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</a:p>
          </p:txBody>
        </p:sp>
        <p:sp>
          <p:nvSpPr>
            <p:cNvPr id="37945" name="Text Box 90"/>
            <p:cNvSpPr txBox="1">
              <a:spLocks noChangeArrowheads="1"/>
            </p:cNvSpPr>
            <p:nvPr/>
          </p:nvSpPr>
          <p:spPr bwMode="auto">
            <a:xfrm>
              <a:off x="2979" y="2277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Cin</a:t>
              </a:r>
              <a:endParaRPr lang="en-GB" b="1"/>
            </a:p>
          </p:txBody>
        </p:sp>
        <p:sp>
          <p:nvSpPr>
            <p:cNvPr id="37946" name="Text Box 91"/>
            <p:cNvSpPr txBox="1">
              <a:spLocks noChangeArrowheads="1"/>
            </p:cNvSpPr>
            <p:nvPr/>
          </p:nvSpPr>
          <p:spPr bwMode="auto">
            <a:xfrm>
              <a:off x="1269" y="2287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Cout</a:t>
              </a:r>
              <a:endParaRPr lang="en-GB" b="1"/>
            </a:p>
          </p:txBody>
        </p:sp>
      </p:grpSp>
      <p:sp>
        <p:nvSpPr>
          <p:cNvPr id="37895" name="Text Box 92"/>
          <p:cNvSpPr txBox="1">
            <a:spLocks noChangeArrowheads="1"/>
          </p:cNvSpPr>
          <p:nvPr/>
        </p:nvSpPr>
        <p:spPr bwMode="auto">
          <a:xfrm>
            <a:off x="914400" y="5334000"/>
            <a:ext cx="365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b="1"/>
              <a:t>A 4-bit adder</a:t>
            </a:r>
            <a:r>
              <a:rPr lang="tr-TR" sz="2000" b="1"/>
              <a:t>/</a:t>
            </a:r>
            <a:r>
              <a:rPr lang="en-GB" sz="2000" b="1"/>
              <a:t>subtractor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DE0E30-CF47-4471-8AD9-33AD57A1E2D9}" type="slidenum">
              <a:rPr lang="en-US"/>
              <a:pPr/>
              <a:t>28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Adders</a:t>
            </a:r>
            <a:endParaRPr 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2362200" cy="4572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Half adder</a:t>
            </a:r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2286000" y="1828800"/>
          <a:ext cx="1360488" cy="1381125"/>
        </p:xfrm>
        <a:graphic>
          <a:graphicData uri="http://schemas.openxmlformats.org/presentationml/2006/ole">
            <p:oleObj spid="_x0000_s9218" name="Document" r:id="rId3" imgW="1370160" imgH="1386000" progId="Word.Document.8">
              <p:embed/>
            </p:oleObj>
          </a:graphicData>
        </a:graphic>
      </p:graphicFrame>
      <p:grpSp>
        <p:nvGrpSpPr>
          <p:cNvPr id="9222" name="Group 164"/>
          <p:cNvGrpSpPr>
            <a:grpSpLocks/>
          </p:cNvGrpSpPr>
          <p:nvPr/>
        </p:nvGrpSpPr>
        <p:grpSpPr bwMode="auto">
          <a:xfrm>
            <a:off x="3810000" y="1752600"/>
            <a:ext cx="3886200" cy="1295400"/>
            <a:chOff x="2400" y="1104"/>
            <a:chExt cx="2448" cy="816"/>
          </a:xfrm>
        </p:grpSpPr>
        <p:grpSp>
          <p:nvGrpSpPr>
            <p:cNvPr id="9340" name="Group 163"/>
            <p:cNvGrpSpPr>
              <a:grpSpLocks/>
            </p:cNvGrpSpPr>
            <p:nvPr/>
          </p:nvGrpSpPr>
          <p:grpSpPr bwMode="auto">
            <a:xfrm>
              <a:off x="3024" y="1104"/>
              <a:ext cx="624" cy="816"/>
              <a:chOff x="3024" y="1104"/>
              <a:chExt cx="624" cy="816"/>
            </a:xfrm>
          </p:grpSpPr>
          <p:sp>
            <p:nvSpPr>
              <p:cNvPr id="9351" name="Rectangle 32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352" name="Text Box 33"/>
              <p:cNvSpPr txBox="1">
                <a:spLocks noChangeArrowheads="1"/>
              </p:cNvSpPr>
              <p:nvPr/>
            </p:nvSpPr>
            <p:spPr bwMode="auto">
              <a:xfrm>
                <a:off x="3024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  <a:endParaRPr lang="en-GB" sz="1600"/>
              </a:p>
            </p:txBody>
          </p:sp>
          <p:sp>
            <p:nvSpPr>
              <p:cNvPr id="9353" name="Text Box 34"/>
              <p:cNvSpPr txBox="1">
                <a:spLocks noChangeArrowheads="1"/>
              </p:cNvSpPr>
              <p:nvPr/>
            </p:nvSpPr>
            <p:spPr bwMode="auto">
              <a:xfrm>
                <a:off x="3024" y="158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Y</a:t>
                </a:r>
                <a:endParaRPr lang="en-GB" sz="1600"/>
              </a:p>
            </p:txBody>
          </p:sp>
          <p:sp>
            <p:nvSpPr>
              <p:cNvPr id="9354" name="Text Box 35"/>
              <p:cNvSpPr txBox="1">
                <a:spLocks noChangeArrowheads="1"/>
              </p:cNvSpPr>
              <p:nvPr/>
            </p:nvSpPr>
            <p:spPr bwMode="auto">
              <a:xfrm>
                <a:off x="3216" y="110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9355" name="Text Box 36"/>
              <p:cNvSpPr txBox="1">
                <a:spLocks noChangeArrowheads="1"/>
              </p:cNvSpPr>
              <p:nvPr/>
            </p:nvSpPr>
            <p:spPr bwMode="auto">
              <a:xfrm>
                <a:off x="3264" y="1584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9356" name="Text Box 37"/>
              <p:cNvSpPr txBox="1">
                <a:spLocks noChangeArrowheads="1"/>
              </p:cNvSpPr>
              <p:nvPr/>
            </p:nvSpPr>
            <p:spPr bwMode="auto">
              <a:xfrm>
                <a:off x="3408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</p:grpSp>
        <p:sp>
          <p:nvSpPr>
            <p:cNvPr id="9341" name="Line 39"/>
            <p:cNvSpPr>
              <a:spLocks noChangeShapeType="1"/>
            </p:cNvSpPr>
            <p:nvPr/>
          </p:nvSpPr>
          <p:spPr bwMode="auto">
            <a:xfrm>
              <a:off x="2832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42" name="Line 40"/>
            <p:cNvSpPr>
              <a:spLocks noChangeShapeType="1"/>
            </p:cNvSpPr>
            <p:nvPr/>
          </p:nvSpPr>
          <p:spPr bwMode="auto">
            <a:xfrm>
              <a:off x="2832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43" name="Line 41"/>
            <p:cNvSpPr>
              <a:spLocks noChangeShapeType="1"/>
            </p:cNvSpPr>
            <p:nvPr/>
          </p:nvSpPr>
          <p:spPr bwMode="auto">
            <a:xfrm>
              <a:off x="360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44" name="Line 42"/>
            <p:cNvSpPr>
              <a:spLocks noChangeShapeType="1"/>
            </p:cNvSpPr>
            <p:nvPr/>
          </p:nvSpPr>
          <p:spPr bwMode="auto">
            <a:xfrm>
              <a:off x="3600" y="16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45" name="Text Box 43"/>
            <p:cNvSpPr txBox="1">
              <a:spLocks noChangeArrowheads="1"/>
            </p:cNvSpPr>
            <p:nvPr/>
          </p:nvSpPr>
          <p:spPr bwMode="auto">
            <a:xfrm>
              <a:off x="3840" y="1296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Sum</a:t>
              </a:r>
              <a:endParaRPr lang="en-GB"/>
            </a:p>
          </p:txBody>
        </p:sp>
        <p:sp>
          <p:nvSpPr>
            <p:cNvPr id="9346" name="Text Box 44"/>
            <p:cNvSpPr txBox="1">
              <a:spLocks noChangeArrowheads="1"/>
            </p:cNvSpPr>
            <p:nvPr/>
          </p:nvSpPr>
          <p:spPr bwMode="auto">
            <a:xfrm>
              <a:off x="3840" y="158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Carry</a:t>
              </a:r>
              <a:endParaRPr lang="en-GB"/>
            </a:p>
          </p:txBody>
        </p:sp>
        <p:sp>
          <p:nvSpPr>
            <p:cNvPr id="9347" name="Text Box 45"/>
            <p:cNvSpPr txBox="1">
              <a:spLocks noChangeArrowheads="1"/>
            </p:cNvSpPr>
            <p:nvPr/>
          </p:nvSpPr>
          <p:spPr bwMode="auto">
            <a:xfrm>
              <a:off x="2400" y="134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Input bits</a:t>
              </a:r>
              <a:endParaRPr lang="en-GB"/>
            </a:p>
          </p:txBody>
        </p:sp>
        <p:sp>
          <p:nvSpPr>
            <p:cNvPr id="9348" name="AutoShape 46"/>
            <p:cNvSpPr>
              <a:spLocks/>
            </p:cNvSpPr>
            <p:nvPr/>
          </p:nvSpPr>
          <p:spPr bwMode="auto">
            <a:xfrm>
              <a:off x="2784" y="1296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49" name="AutoShape 47"/>
            <p:cNvSpPr>
              <a:spLocks/>
            </p:cNvSpPr>
            <p:nvPr/>
          </p:nvSpPr>
          <p:spPr bwMode="auto">
            <a:xfrm flipH="1">
              <a:off x="4224" y="1344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50" name="Text Box 48"/>
            <p:cNvSpPr txBox="1">
              <a:spLocks noChangeArrowheads="1"/>
            </p:cNvSpPr>
            <p:nvPr/>
          </p:nvSpPr>
          <p:spPr bwMode="auto">
            <a:xfrm>
              <a:off x="4320" y="139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Output bits</a:t>
              </a:r>
              <a:endParaRPr lang="en-GB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1600200" y="3200400"/>
            <a:ext cx="3352800" cy="1452563"/>
            <a:chOff x="1248" y="2160"/>
            <a:chExt cx="2112" cy="915"/>
          </a:xfrm>
        </p:grpSpPr>
        <p:sp>
          <p:nvSpPr>
            <p:cNvPr id="9312" name="AutoShape 50"/>
            <p:cNvSpPr>
              <a:spLocks noChangeArrowheads="1"/>
            </p:cNvSpPr>
            <p:nvPr/>
          </p:nvSpPr>
          <p:spPr bwMode="auto">
            <a:xfrm>
              <a:off x="1680" y="225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13" name="AutoShape 51"/>
            <p:cNvSpPr>
              <a:spLocks noChangeArrowheads="1"/>
            </p:cNvSpPr>
            <p:nvPr/>
          </p:nvSpPr>
          <p:spPr bwMode="auto">
            <a:xfrm>
              <a:off x="1680" y="2544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314" name="AutoShape 52"/>
            <p:cNvSpPr>
              <a:spLocks noChangeArrowheads="1"/>
            </p:cNvSpPr>
            <p:nvPr/>
          </p:nvSpPr>
          <p:spPr bwMode="auto">
            <a:xfrm>
              <a:off x="1680" y="2832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315" name="Group 53"/>
            <p:cNvGrpSpPr>
              <a:grpSpLocks/>
            </p:cNvGrpSpPr>
            <p:nvPr/>
          </p:nvGrpSpPr>
          <p:grpSpPr bwMode="auto">
            <a:xfrm>
              <a:off x="2126" y="2406"/>
              <a:ext cx="240" cy="192"/>
              <a:chOff x="6768" y="11808"/>
              <a:chExt cx="1008" cy="792"/>
            </a:xfrm>
          </p:grpSpPr>
          <p:sp>
            <p:nvSpPr>
              <p:cNvPr id="9335" name="Freeform 5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36" name="Line 5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37" name="Line 5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38" name="Freeform 5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39" name="Freeform 5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316" name="Line 59"/>
            <p:cNvSpPr>
              <a:spLocks noChangeShapeType="1"/>
            </p:cNvSpPr>
            <p:nvPr/>
          </p:nvSpPr>
          <p:spPr bwMode="auto">
            <a:xfrm>
              <a:off x="1920" y="235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17" name="Line 60"/>
            <p:cNvSpPr>
              <a:spLocks noChangeShapeType="1"/>
            </p:cNvSpPr>
            <p:nvPr/>
          </p:nvSpPr>
          <p:spPr bwMode="auto">
            <a:xfrm>
              <a:off x="1920" y="264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18" name="Line 6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19" name="Line 62"/>
            <p:cNvSpPr>
              <a:spLocks noChangeShapeType="1"/>
            </p:cNvSpPr>
            <p:nvPr/>
          </p:nvSpPr>
          <p:spPr bwMode="auto">
            <a:xfrm>
              <a:off x="2016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0" name="Line 63"/>
            <p:cNvSpPr>
              <a:spLocks noChangeShapeType="1"/>
            </p:cNvSpPr>
            <p:nvPr/>
          </p:nvSpPr>
          <p:spPr bwMode="auto">
            <a:xfrm>
              <a:off x="2016" y="2352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1" name="Line 64"/>
            <p:cNvSpPr>
              <a:spLocks noChangeShapeType="1"/>
            </p:cNvSpPr>
            <p:nvPr/>
          </p:nvSpPr>
          <p:spPr bwMode="auto">
            <a:xfrm>
              <a:off x="2016" y="254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2" name="Line 65"/>
            <p:cNvSpPr>
              <a:spLocks noChangeShapeType="1"/>
            </p:cNvSpPr>
            <p:nvPr/>
          </p:nvSpPr>
          <p:spPr bwMode="auto">
            <a:xfrm>
              <a:off x="1440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3" name="Line 66"/>
            <p:cNvSpPr>
              <a:spLocks noChangeShapeType="1"/>
            </p:cNvSpPr>
            <p:nvPr/>
          </p:nvSpPr>
          <p:spPr bwMode="auto">
            <a:xfrm>
              <a:off x="1440" y="24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4" name="Line 67"/>
            <p:cNvSpPr>
              <a:spLocks noChangeShapeType="1"/>
            </p:cNvSpPr>
            <p:nvPr/>
          </p:nvSpPr>
          <p:spPr bwMode="auto">
            <a:xfrm>
              <a:off x="1440" y="25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5" name="Line 68"/>
            <p:cNvSpPr>
              <a:spLocks noChangeShapeType="1"/>
            </p:cNvSpPr>
            <p:nvPr/>
          </p:nvSpPr>
          <p:spPr bwMode="auto">
            <a:xfrm>
              <a:off x="1440" y="26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6" name="Line 69"/>
            <p:cNvSpPr>
              <a:spLocks noChangeShapeType="1"/>
            </p:cNvSpPr>
            <p:nvPr/>
          </p:nvSpPr>
          <p:spPr bwMode="auto">
            <a:xfrm>
              <a:off x="1440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7" name="Line 70"/>
            <p:cNvSpPr>
              <a:spLocks noChangeShapeType="1"/>
            </p:cNvSpPr>
            <p:nvPr/>
          </p:nvSpPr>
          <p:spPr bwMode="auto">
            <a:xfrm>
              <a:off x="1440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8" name="Line 71"/>
            <p:cNvSpPr>
              <a:spLocks noChangeShapeType="1"/>
            </p:cNvSpPr>
            <p:nvPr/>
          </p:nvSpPr>
          <p:spPr bwMode="auto">
            <a:xfrm>
              <a:off x="2360" y="250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29" name="Line 72"/>
            <p:cNvSpPr>
              <a:spLocks noChangeShapeType="1"/>
            </p:cNvSpPr>
            <p:nvPr/>
          </p:nvSpPr>
          <p:spPr bwMode="auto">
            <a:xfrm flipV="1">
              <a:off x="1920" y="2928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330" name="Text Box 73"/>
            <p:cNvSpPr txBox="1">
              <a:spLocks noChangeArrowheads="1"/>
            </p:cNvSpPr>
            <p:nvPr/>
          </p:nvSpPr>
          <p:spPr bwMode="auto">
            <a:xfrm>
              <a:off x="1248" y="216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9331" name="Text Box 78"/>
            <p:cNvSpPr txBox="1">
              <a:spLocks noChangeArrowheads="1"/>
            </p:cNvSpPr>
            <p:nvPr/>
          </p:nvSpPr>
          <p:spPr bwMode="auto">
            <a:xfrm>
              <a:off x="2544" y="2400"/>
              <a:ext cx="8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xy' + x'y</a:t>
              </a:r>
              <a:endParaRPr lang="en-GB" sz="1600" b="1"/>
            </a:p>
          </p:txBody>
        </p:sp>
        <p:sp>
          <p:nvSpPr>
            <p:cNvPr id="9332" name="Text Box 79"/>
            <p:cNvSpPr txBox="1">
              <a:spLocks noChangeArrowheads="1"/>
            </p:cNvSpPr>
            <p:nvPr/>
          </p:nvSpPr>
          <p:spPr bwMode="auto">
            <a:xfrm>
              <a:off x="1248" y="2448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9333" name="Text Box 80"/>
            <p:cNvSpPr txBox="1">
              <a:spLocks noChangeArrowheads="1"/>
            </p:cNvSpPr>
            <p:nvPr/>
          </p:nvSpPr>
          <p:spPr bwMode="auto">
            <a:xfrm>
              <a:off x="1248" y="2749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9334" name="Text Box 81"/>
            <p:cNvSpPr txBox="1"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</p:grp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1600200" y="4724400"/>
            <a:ext cx="3505200" cy="1452563"/>
            <a:chOff x="1008" y="2976"/>
            <a:chExt cx="2208" cy="915"/>
          </a:xfrm>
        </p:grpSpPr>
        <p:sp>
          <p:nvSpPr>
            <p:cNvPr id="9279" name="AutoShape 86"/>
            <p:cNvSpPr>
              <a:spLocks noChangeArrowheads="1"/>
            </p:cNvSpPr>
            <p:nvPr/>
          </p:nvSpPr>
          <p:spPr bwMode="auto">
            <a:xfrm>
              <a:off x="1920" y="321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80" name="AutoShape 88"/>
            <p:cNvSpPr>
              <a:spLocks noChangeArrowheads="1"/>
            </p:cNvSpPr>
            <p:nvPr/>
          </p:nvSpPr>
          <p:spPr bwMode="auto">
            <a:xfrm>
              <a:off x="1440" y="364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281" name="Group 89"/>
            <p:cNvGrpSpPr>
              <a:grpSpLocks/>
            </p:cNvGrpSpPr>
            <p:nvPr/>
          </p:nvGrpSpPr>
          <p:grpSpPr bwMode="auto">
            <a:xfrm>
              <a:off x="1427" y="3353"/>
              <a:ext cx="240" cy="192"/>
              <a:chOff x="6768" y="11808"/>
              <a:chExt cx="1008" cy="792"/>
            </a:xfrm>
          </p:grpSpPr>
          <p:sp>
            <p:nvSpPr>
              <p:cNvPr id="9307" name="Freeform 90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08" name="Line 91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09" name="Line 92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10" name="Freeform 93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11" name="Freeform 94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282" name="Line 95"/>
            <p:cNvSpPr>
              <a:spLocks noChangeShapeType="1"/>
            </p:cNvSpPr>
            <p:nvPr/>
          </p:nvSpPr>
          <p:spPr bwMode="auto">
            <a:xfrm>
              <a:off x="1680" y="316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83" name="Line 96"/>
            <p:cNvSpPr>
              <a:spLocks noChangeShapeType="1"/>
            </p:cNvSpPr>
            <p:nvPr/>
          </p:nvSpPr>
          <p:spPr bwMode="auto">
            <a:xfrm>
              <a:off x="1680" y="345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84" name="Line 97"/>
            <p:cNvSpPr>
              <a:spLocks noChangeShapeType="1"/>
            </p:cNvSpPr>
            <p:nvPr/>
          </p:nvSpPr>
          <p:spPr bwMode="auto">
            <a:xfrm>
              <a:off x="1776" y="326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85" name="Line 98"/>
            <p:cNvSpPr>
              <a:spLocks noChangeShapeType="1"/>
            </p:cNvSpPr>
            <p:nvPr/>
          </p:nvSpPr>
          <p:spPr bwMode="auto">
            <a:xfrm>
              <a:off x="1776" y="33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86" name="Line 99"/>
            <p:cNvSpPr>
              <a:spLocks noChangeShapeType="1"/>
            </p:cNvSpPr>
            <p:nvPr/>
          </p:nvSpPr>
          <p:spPr bwMode="auto">
            <a:xfrm>
              <a:off x="1776" y="3168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87" name="Line 100"/>
            <p:cNvSpPr>
              <a:spLocks noChangeShapeType="1"/>
            </p:cNvSpPr>
            <p:nvPr/>
          </p:nvSpPr>
          <p:spPr bwMode="auto">
            <a:xfrm>
              <a:off x="1776" y="3360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88" name="Line 101"/>
            <p:cNvSpPr>
              <a:spLocks noChangeShapeType="1"/>
            </p:cNvSpPr>
            <p:nvPr/>
          </p:nvSpPr>
          <p:spPr bwMode="auto">
            <a:xfrm>
              <a:off x="1200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89" name="Line 102"/>
            <p:cNvSpPr>
              <a:spLocks noChangeShapeType="1"/>
            </p:cNvSpPr>
            <p:nvPr/>
          </p:nvSpPr>
          <p:spPr bwMode="auto">
            <a:xfrm>
              <a:off x="1200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0" name="Line 103"/>
            <p:cNvSpPr>
              <a:spLocks noChangeShapeType="1"/>
            </p:cNvSpPr>
            <p:nvPr/>
          </p:nvSpPr>
          <p:spPr bwMode="auto">
            <a:xfrm>
              <a:off x="1200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1" name="Line 104"/>
            <p:cNvSpPr>
              <a:spLocks noChangeShapeType="1"/>
            </p:cNvSpPr>
            <p:nvPr/>
          </p:nvSpPr>
          <p:spPr bwMode="auto">
            <a:xfrm>
              <a:off x="1200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2" name="Line 105"/>
            <p:cNvSpPr>
              <a:spLocks noChangeShapeType="1"/>
            </p:cNvSpPr>
            <p:nvPr/>
          </p:nvSpPr>
          <p:spPr bwMode="auto">
            <a:xfrm>
              <a:off x="1200" y="36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3" name="Line 106"/>
            <p:cNvSpPr>
              <a:spLocks noChangeShapeType="1"/>
            </p:cNvSpPr>
            <p:nvPr/>
          </p:nvSpPr>
          <p:spPr bwMode="auto">
            <a:xfrm>
              <a:off x="1200" y="37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4" name="Line 107"/>
            <p:cNvSpPr>
              <a:spLocks noChangeShapeType="1"/>
            </p:cNvSpPr>
            <p:nvPr/>
          </p:nvSpPr>
          <p:spPr bwMode="auto">
            <a:xfrm>
              <a:off x="2160" y="3312"/>
              <a:ext cx="200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5" name="Line 108"/>
            <p:cNvSpPr>
              <a:spLocks noChangeShapeType="1"/>
            </p:cNvSpPr>
            <p:nvPr/>
          </p:nvSpPr>
          <p:spPr bwMode="auto">
            <a:xfrm flipV="1">
              <a:off x="1680" y="3744"/>
              <a:ext cx="665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96" name="Text Box 109"/>
            <p:cNvSpPr txBox="1">
              <a:spLocks noChangeArrowheads="1"/>
            </p:cNvSpPr>
            <p:nvPr/>
          </p:nvSpPr>
          <p:spPr bwMode="auto">
            <a:xfrm>
              <a:off x="1008" y="2976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9297" name="Text Box 110"/>
            <p:cNvSpPr txBox="1">
              <a:spLocks noChangeArrowheads="1"/>
            </p:cNvSpPr>
            <p:nvPr/>
          </p:nvSpPr>
          <p:spPr bwMode="auto">
            <a:xfrm>
              <a:off x="2304" y="3216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(x+y)(x'+y')</a:t>
              </a:r>
              <a:endParaRPr lang="en-GB" sz="1600" b="1"/>
            </a:p>
          </p:txBody>
        </p:sp>
        <p:sp>
          <p:nvSpPr>
            <p:cNvPr id="9298" name="Text Box 111"/>
            <p:cNvSpPr txBox="1">
              <a:spLocks noChangeArrowheads="1"/>
            </p:cNvSpPr>
            <p:nvPr/>
          </p:nvSpPr>
          <p:spPr bwMode="auto">
            <a:xfrm>
              <a:off x="1008" y="3264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9299" name="Text Box 112"/>
            <p:cNvSpPr txBox="1">
              <a:spLocks noChangeArrowheads="1"/>
            </p:cNvSpPr>
            <p:nvPr/>
          </p:nvSpPr>
          <p:spPr bwMode="auto">
            <a:xfrm>
              <a:off x="1008" y="356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9300" name="Text Box 113"/>
            <p:cNvSpPr txBox="1">
              <a:spLocks noChangeArrowheads="1"/>
            </p:cNvSpPr>
            <p:nvPr/>
          </p:nvSpPr>
          <p:spPr bwMode="auto">
            <a:xfrm>
              <a:off x="2304" y="364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9301" name="Group 114"/>
            <p:cNvGrpSpPr>
              <a:grpSpLocks/>
            </p:cNvGrpSpPr>
            <p:nvPr/>
          </p:nvGrpSpPr>
          <p:grpSpPr bwMode="auto">
            <a:xfrm>
              <a:off x="1436" y="3070"/>
              <a:ext cx="240" cy="192"/>
              <a:chOff x="6768" y="11808"/>
              <a:chExt cx="1008" cy="792"/>
            </a:xfrm>
          </p:grpSpPr>
          <p:sp>
            <p:nvSpPr>
              <p:cNvPr id="9302" name="Freeform 11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03" name="Line 11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04" name="Line 11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05" name="Freeform 11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306" name="Freeform 11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9" name="Group 159"/>
          <p:cNvGrpSpPr>
            <a:grpSpLocks/>
          </p:cNvGrpSpPr>
          <p:nvPr/>
        </p:nvGrpSpPr>
        <p:grpSpPr bwMode="auto">
          <a:xfrm>
            <a:off x="5257800" y="3352800"/>
            <a:ext cx="3657600" cy="974725"/>
            <a:chOff x="3312" y="2112"/>
            <a:chExt cx="2304" cy="614"/>
          </a:xfrm>
        </p:grpSpPr>
        <p:sp>
          <p:nvSpPr>
            <p:cNvPr id="9251" name="AutoShape 122"/>
            <p:cNvSpPr>
              <a:spLocks noChangeArrowheads="1"/>
            </p:cNvSpPr>
            <p:nvPr/>
          </p:nvSpPr>
          <p:spPr bwMode="auto">
            <a:xfrm>
              <a:off x="3744" y="2208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52" name="AutoShape 123"/>
            <p:cNvSpPr>
              <a:spLocks noChangeArrowheads="1"/>
            </p:cNvSpPr>
            <p:nvPr/>
          </p:nvSpPr>
          <p:spPr bwMode="auto">
            <a:xfrm>
              <a:off x="3744" y="2496"/>
              <a:ext cx="240" cy="1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253" name="Group 125"/>
            <p:cNvGrpSpPr>
              <a:grpSpLocks/>
            </p:cNvGrpSpPr>
            <p:nvPr/>
          </p:nvGrpSpPr>
          <p:grpSpPr bwMode="auto">
            <a:xfrm>
              <a:off x="4190" y="2358"/>
              <a:ext cx="240" cy="192"/>
              <a:chOff x="6768" y="11808"/>
              <a:chExt cx="1008" cy="792"/>
            </a:xfrm>
          </p:grpSpPr>
          <p:sp>
            <p:nvSpPr>
              <p:cNvPr id="9274" name="Freeform 126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75" name="Line 127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76" name="Line 128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77" name="Freeform 129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78" name="Freeform 130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254" name="Line 131"/>
            <p:cNvSpPr>
              <a:spLocks noChangeShapeType="1"/>
            </p:cNvSpPr>
            <p:nvPr/>
          </p:nvSpPr>
          <p:spPr bwMode="auto">
            <a:xfrm>
              <a:off x="3984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55" name="Line 132"/>
            <p:cNvSpPr>
              <a:spLocks noChangeShapeType="1"/>
            </p:cNvSpPr>
            <p:nvPr/>
          </p:nvSpPr>
          <p:spPr bwMode="auto">
            <a:xfrm>
              <a:off x="3984" y="2592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56" name="Line 133"/>
            <p:cNvSpPr>
              <a:spLocks noChangeShapeType="1"/>
            </p:cNvSpPr>
            <p:nvPr/>
          </p:nvSpPr>
          <p:spPr bwMode="auto">
            <a:xfrm>
              <a:off x="4080" y="240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57" name="Line 134"/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58" name="Line 135"/>
            <p:cNvSpPr>
              <a:spLocks noChangeShapeType="1"/>
            </p:cNvSpPr>
            <p:nvPr/>
          </p:nvSpPr>
          <p:spPr bwMode="auto">
            <a:xfrm>
              <a:off x="4080" y="2304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59" name="Line 136"/>
            <p:cNvSpPr>
              <a:spLocks noChangeShapeType="1"/>
            </p:cNvSpPr>
            <p:nvPr/>
          </p:nvSpPr>
          <p:spPr bwMode="auto">
            <a:xfrm>
              <a:off x="4080" y="249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60" name="Line 137"/>
            <p:cNvSpPr>
              <a:spLocks noChangeShapeType="1"/>
            </p:cNvSpPr>
            <p:nvPr/>
          </p:nvSpPr>
          <p:spPr bwMode="auto">
            <a:xfrm>
              <a:off x="3504" y="225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61" name="Line 138"/>
            <p:cNvSpPr>
              <a:spLocks noChangeShapeType="1"/>
            </p:cNvSpPr>
            <p:nvPr/>
          </p:nvSpPr>
          <p:spPr bwMode="auto">
            <a:xfrm>
              <a:off x="350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62" name="Line 139"/>
            <p:cNvSpPr>
              <a:spLocks noChangeShapeType="1"/>
            </p:cNvSpPr>
            <p:nvPr/>
          </p:nvSpPr>
          <p:spPr bwMode="auto">
            <a:xfrm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63" name="Line 140"/>
            <p:cNvSpPr>
              <a:spLocks noChangeShapeType="1"/>
            </p:cNvSpPr>
            <p:nvPr/>
          </p:nvSpPr>
          <p:spPr bwMode="auto">
            <a:xfrm>
              <a:off x="3504" y="264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64" name="Line 143"/>
            <p:cNvSpPr>
              <a:spLocks noChangeShapeType="1"/>
            </p:cNvSpPr>
            <p:nvPr/>
          </p:nvSpPr>
          <p:spPr bwMode="auto">
            <a:xfrm flipV="1">
              <a:off x="442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65" name="Text Box 145"/>
            <p:cNvSpPr txBox="1">
              <a:spLocks noChangeArrowheads="1"/>
            </p:cNvSpPr>
            <p:nvPr/>
          </p:nvSpPr>
          <p:spPr bwMode="auto">
            <a:xfrm>
              <a:off x="3312" y="2112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x'</a:t>
              </a:r>
            </a:p>
            <a:p>
              <a:pPr eaLnBrk="0" hangingPunct="0"/>
              <a:r>
                <a:rPr lang="en-GB" sz="1400" b="1"/>
                <a:t>y'</a:t>
              </a:r>
            </a:p>
          </p:txBody>
        </p:sp>
        <p:sp>
          <p:nvSpPr>
            <p:cNvPr id="9266" name="Text Box 146"/>
            <p:cNvSpPr txBox="1">
              <a:spLocks noChangeArrowheads="1"/>
            </p:cNvSpPr>
            <p:nvPr/>
          </p:nvSpPr>
          <p:spPr bwMode="auto">
            <a:xfrm>
              <a:off x="4848" y="2352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(C+x'y')'</a:t>
              </a:r>
              <a:endParaRPr lang="en-GB" sz="1600" b="1"/>
            </a:p>
          </p:txBody>
        </p:sp>
        <p:sp>
          <p:nvSpPr>
            <p:cNvPr id="9267" name="Text Box 147"/>
            <p:cNvSpPr txBox="1">
              <a:spLocks noChangeArrowheads="1"/>
            </p:cNvSpPr>
            <p:nvPr/>
          </p:nvSpPr>
          <p:spPr bwMode="auto">
            <a:xfrm>
              <a:off x="3312" y="2400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9268" name="Text Box 149"/>
            <p:cNvSpPr txBox="1"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grpSp>
          <p:nvGrpSpPr>
            <p:cNvPr id="9269" name="Group 150"/>
            <p:cNvGrpSpPr>
              <a:grpSpLocks/>
            </p:cNvGrpSpPr>
            <p:nvPr/>
          </p:nvGrpSpPr>
          <p:grpSpPr bwMode="auto">
            <a:xfrm>
              <a:off x="4560" y="2380"/>
              <a:ext cx="144" cy="144"/>
              <a:chOff x="2952" y="12888"/>
              <a:chExt cx="801" cy="792"/>
            </a:xfrm>
          </p:grpSpPr>
          <p:sp>
            <p:nvSpPr>
              <p:cNvPr id="9272" name="AutoShape 151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73" name="Oval 152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270" name="Line 153"/>
            <p:cNvSpPr>
              <a:spLocks noChangeShapeType="1"/>
            </p:cNvSpPr>
            <p:nvPr/>
          </p:nvSpPr>
          <p:spPr bwMode="auto">
            <a:xfrm flipV="1">
              <a:off x="4704" y="2448"/>
              <a:ext cx="136" cy="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271" name="Oval 154"/>
            <p:cNvSpPr>
              <a:spLocks noChangeArrowheads="1"/>
            </p:cNvSpPr>
            <p:nvPr/>
          </p:nvSpPr>
          <p:spPr bwMode="auto">
            <a:xfrm>
              <a:off x="4048" y="25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>
            <a:off x="5715000" y="4876800"/>
            <a:ext cx="2286000" cy="944563"/>
            <a:chOff x="3840" y="3005"/>
            <a:chExt cx="1440" cy="595"/>
          </a:xfrm>
        </p:grpSpPr>
        <p:sp>
          <p:nvSpPr>
            <p:cNvPr id="9230" name="AutoShape 9"/>
            <p:cNvSpPr>
              <a:spLocks noChangeArrowheads="1"/>
            </p:cNvSpPr>
            <p:nvPr/>
          </p:nvSpPr>
          <p:spPr bwMode="auto">
            <a:xfrm>
              <a:off x="4286" y="3408"/>
              <a:ext cx="217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1" name="Line 10"/>
            <p:cNvSpPr>
              <a:spLocks noChangeShapeType="1"/>
            </p:cNvSpPr>
            <p:nvPr/>
          </p:nvSpPr>
          <p:spPr bwMode="auto">
            <a:xfrm>
              <a:off x="3984" y="3120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2" name="Line 11"/>
            <p:cNvSpPr>
              <a:spLocks noChangeShapeType="1"/>
            </p:cNvSpPr>
            <p:nvPr/>
          </p:nvSpPr>
          <p:spPr bwMode="auto">
            <a:xfrm>
              <a:off x="3984" y="3216"/>
              <a:ext cx="3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3" name="Line 12"/>
            <p:cNvSpPr>
              <a:spLocks noChangeShapeType="1"/>
            </p:cNvSpPr>
            <p:nvPr/>
          </p:nvSpPr>
          <p:spPr bwMode="auto">
            <a:xfrm flipV="1">
              <a:off x="4498" y="3159"/>
              <a:ext cx="156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4" name="Line 13"/>
            <p:cNvSpPr>
              <a:spLocks noChangeShapeType="1"/>
            </p:cNvSpPr>
            <p:nvPr/>
          </p:nvSpPr>
          <p:spPr bwMode="auto">
            <a:xfrm>
              <a:off x="4140" y="3456"/>
              <a:ext cx="14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5" name="Line 14"/>
            <p:cNvSpPr>
              <a:spLocks noChangeShapeType="1"/>
            </p:cNvSpPr>
            <p:nvPr/>
          </p:nvSpPr>
          <p:spPr bwMode="auto">
            <a:xfrm flipH="1">
              <a:off x="4140" y="3123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6" name="Line 15"/>
            <p:cNvSpPr>
              <a:spLocks noChangeShapeType="1"/>
            </p:cNvSpPr>
            <p:nvPr/>
          </p:nvSpPr>
          <p:spPr bwMode="auto">
            <a:xfrm flipH="1">
              <a:off x="4062" y="3206"/>
              <a:ext cx="0" cy="33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7" name="Line 16"/>
            <p:cNvSpPr>
              <a:spLocks noChangeShapeType="1"/>
            </p:cNvSpPr>
            <p:nvPr/>
          </p:nvSpPr>
          <p:spPr bwMode="auto">
            <a:xfrm>
              <a:off x="4062" y="3539"/>
              <a:ext cx="22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8" name="Line 17"/>
            <p:cNvSpPr>
              <a:spLocks noChangeShapeType="1"/>
            </p:cNvSpPr>
            <p:nvPr/>
          </p:nvSpPr>
          <p:spPr bwMode="auto">
            <a:xfrm flipV="1">
              <a:off x="4505" y="3495"/>
              <a:ext cx="15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39" name="Oval 18"/>
            <p:cNvSpPr>
              <a:spLocks noChangeArrowheads="1"/>
            </p:cNvSpPr>
            <p:nvPr/>
          </p:nvSpPr>
          <p:spPr bwMode="auto">
            <a:xfrm>
              <a:off x="4054" y="3194"/>
              <a:ext cx="21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9240" name="Oval 19"/>
            <p:cNvSpPr>
              <a:spLocks noChangeArrowheads="1"/>
            </p:cNvSpPr>
            <p:nvPr/>
          </p:nvSpPr>
          <p:spPr bwMode="auto">
            <a:xfrm>
              <a:off x="4131" y="3107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9241" name="Group 20"/>
            <p:cNvGrpSpPr>
              <a:grpSpLocks/>
            </p:cNvGrpSpPr>
            <p:nvPr/>
          </p:nvGrpSpPr>
          <p:grpSpPr bwMode="auto">
            <a:xfrm>
              <a:off x="4258" y="3072"/>
              <a:ext cx="239" cy="183"/>
              <a:chOff x="2279" y="2352"/>
              <a:chExt cx="523" cy="370"/>
            </a:xfrm>
          </p:grpSpPr>
          <p:sp>
            <p:nvSpPr>
              <p:cNvPr id="9245" name="Freeform 21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46" name="Line 22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48" name="Freeform 24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49" name="Freeform 25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9250" name="Freeform 26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242" name="Text Box 156"/>
            <p:cNvSpPr txBox="1">
              <a:spLocks noChangeArrowheads="1"/>
            </p:cNvSpPr>
            <p:nvPr/>
          </p:nvSpPr>
          <p:spPr bwMode="auto">
            <a:xfrm>
              <a:off x="3840" y="3005"/>
              <a:ext cx="2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x</a:t>
              </a:r>
            </a:p>
            <a:p>
              <a:pPr eaLnBrk="0" hangingPunct="0"/>
              <a:r>
                <a:rPr lang="en-GB" sz="1400" b="1"/>
                <a:t>y</a:t>
              </a:r>
            </a:p>
          </p:txBody>
        </p:sp>
        <p:sp>
          <p:nvSpPr>
            <p:cNvPr id="9243" name="Text Box 157"/>
            <p:cNvSpPr txBox="1">
              <a:spLocks noChangeArrowheads="1"/>
            </p:cNvSpPr>
            <p:nvPr/>
          </p:nvSpPr>
          <p:spPr bwMode="auto">
            <a:xfrm>
              <a:off x="4656" y="340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</a:t>
              </a:r>
              <a:endParaRPr lang="en-GB" sz="1600" b="1"/>
            </a:p>
          </p:txBody>
        </p:sp>
        <p:sp>
          <p:nvSpPr>
            <p:cNvPr id="9244" name="Text Box 158"/>
            <p:cNvSpPr txBox="1">
              <a:spLocks noChangeArrowheads="1"/>
            </p:cNvSpPr>
            <p:nvPr/>
          </p:nvSpPr>
          <p:spPr bwMode="auto">
            <a:xfrm>
              <a:off x="4644" y="3076"/>
              <a:ext cx="6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 = x </a:t>
              </a:r>
              <a:r>
                <a:rPr lang="en-GB" sz="1400" b="1">
                  <a:sym typeface="Symbol" pitchFamily="18" charset="2"/>
                </a:rPr>
                <a:t></a:t>
              </a:r>
              <a:r>
                <a:rPr lang="en-GB" sz="1400" b="1"/>
                <a:t> y</a:t>
              </a:r>
              <a:endParaRPr lang="en-GB" sz="1600" b="1"/>
            </a:p>
          </p:txBody>
        </p:sp>
      </p:grpSp>
      <p:sp>
        <p:nvSpPr>
          <p:cNvPr id="9227" name="Line 161"/>
          <p:cNvSpPr>
            <a:spLocks noChangeShapeType="1"/>
          </p:cNvSpPr>
          <p:nvPr/>
        </p:nvSpPr>
        <p:spPr bwMode="auto">
          <a:xfrm>
            <a:off x="1447800" y="4724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28" name="Line 162"/>
          <p:cNvSpPr>
            <a:spLocks noChangeShapeType="1"/>
          </p:cNvSpPr>
          <p:nvPr/>
        </p:nvSpPr>
        <p:spPr bwMode="auto">
          <a:xfrm>
            <a:off x="5105400" y="3352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229" name="Text Box 169"/>
          <p:cNvSpPr txBox="1">
            <a:spLocks noChangeArrowheads="1"/>
          </p:cNvSpPr>
          <p:nvPr/>
        </p:nvSpPr>
        <p:spPr bwMode="auto">
          <a:xfrm>
            <a:off x="7848600" y="990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Revision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10901D-1EF3-4622-BCD1-EB92BC844057}" type="slidenum">
              <a:rPr lang="en-US"/>
              <a:pPr/>
              <a:t>29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Adders</a:t>
            </a:r>
            <a:endParaRPr lang="en-US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2362200" cy="4572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Full adder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048000" y="1371600"/>
          <a:ext cx="1423988" cy="2093913"/>
        </p:xfrm>
        <a:graphic>
          <a:graphicData uri="http://schemas.openxmlformats.org/presentationml/2006/ole">
            <p:oleObj spid="_x0000_s10242" name="Document" r:id="rId3" imgW="1438200" imgH="2095920" progId="Word.Document.8">
              <p:embed/>
            </p:oleObj>
          </a:graphicData>
        </a:graphic>
      </p:graphicFrame>
      <p:sp>
        <p:nvSpPr>
          <p:cNvPr id="10246" name="Line 138"/>
          <p:cNvSpPr>
            <a:spLocks noChangeShapeType="1"/>
          </p:cNvSpPr>
          <p:nvPr/>
        </p:nvSpPr>
        <p:spPr bwMode="auto">
          <a:xfrm>
            <a:off x="4343400" y="3505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grpSp>
        <p:nvGrpSpPr>
          <p:cNvPr id="10247" name="Group 142"/>
          <p:cNvGrpSpPr>
            <a:grpSpLocks/>
          </p:cNvGrpSpPr>
          <p:nvPr/>
        </p:nvGrpSpPr>
        <p:grpSpPr bwMode="auto">
          <a:xfrm>
            <a:off x="4876800" y="1371600"/>
            <a:ext cx="3886200" cy="1295400"/>
            <a:chOff x="2688" y="912"/>
            <a:chExt cx="2448" cy="816"/>
          </a:xfrm>
        </p:grpSpPr>
        <p:sp>
          <p:nvSpPr>
            <p:cNvPr id="10409" name="Line 13"/>
            <p:cNvSpPr>
              <a:spLocks noChangeShapeType="1"/>
            </p:cNvSpPr>
            <p:nvPr/>
          </p:nvSpPr>
          <p:spPr bwMode="auto">
            <a:xfrm>
              <a:off x="3120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10" name="Line 14"/>
            <p:cNvSpPr>
              <a:spLocks noChangeShapeType="1"/>
            </p:cNvSpPr>
            <p:nvPr/>
          </p:nvSpPr>
          <p:spPr bwMode="auto">
            <a:xfrm>
              <a:off x="3120" y="139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11" name="Line 15"/>
            <p:cNvSpPr>
              <a:spLocks noChangeShapeType="1"/>
            </p:cNvSpPr>
            <p:nvPr/>
          </p:nvSpPr>
          <p:spPr bwMode="auto">
            <a:xfrm>
              <a:off x="3888" y="12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12" name="Line 16"/>
            <p:cNvSpPr>
              <a:spLocks noChangeShapeType="1"/>
            </p:cNvSpPr>
            <p:nvPr/>
          </p:nvSpPr>
          <p:spPr bwMode="auto">
            <a:xfrm>
              <a:off x="388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13" name="Text Box 17"/>
            <p:cNvSpPr txBox="1">
              <a:spLocks noChangeArrowheads="1"/>
            </p:cNvSpPr>
            <p:nvPr/>
          </p:nvSpPr>
          <p:spPr bwMode="auto">
            <a:xfrm>
              <a:off x="4128" y="110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Sum</a:t>
              </a:r>
              <a:endParaRPr lang="en-GB"/>
            </a:p>
          </p:txBody>
        </p:sp>
        <p:sp>
          <p:nvSpPr>
            <p:cNvPr id="10414" name="Text Box 18"/>
            <p:cNvSpPr txBox="1">
              <a:spLocks noChangeArrowheads="1"/>
            </p:cNvSpPr>
            <p:nvPr/>
          </p:nvSpPr>
          <p:spPr bwMode="auto">
            <a:xfrm>
              <a:off x="4128" y="13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Carry</a:t>
              </a:r>
              <a:endParaRPr lang="en-GB"/>
            </a:p>
          </p:txBody>
        </p:sp>
        <p:sp>
          <p:nvSpPr>
            <p:cNvPr id="10415" name="Text Box 19"/>
            <p:cNvSpPr txBox="1">
              <a:spLocks noChangeArrowheads="1"/>
            </p:cNvSpPr>
            <p:nvPr/>
          </p:nvSpPr>
          <p:spPr bwMode="auto">
            <a:xfrm>
              <a:off x="2688" y="1200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Input bits</a:t>
              </a:r>
              <a:endParaRPr lang="en-GB"/>
            </a:p>
          </p:txBody>
        </p:sp>
        <p:sp>
          <p:nvSpPr>
            <p:cNvPr id="10416" name="AutoShape 20"/>
            <p:cNvSpPr>
              <a:spLocks/>
            </p:cNvSpPr>
            <p:nvPr/>
          </p:nvSpPr>
          <p:spPr bwMode="auto">
            <a:xfrm>
              <a:off x="3072" y="1104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17" name="AutoShape 21"/>
            <p:cNvSpPr>
              <a:spLocks/>
            </p:cNvSpPr>
            <p:nvPr/>
          </p:nvSpPr>
          <p:spPr bwMode="auto">
            <a:xfrm flipH="1">
              <a:off x="4512" y="1152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18" name="Text Box 22"/>
            <p:cNvSpPr txBox="1">
              <a:spLocks noChangeArrowheads="1"/>
            </p:cNvSpPr>
            <p:nvPr/>
          </p:nvSpPr>
          <p:spPr bwMode="auto">
            <a:xfrm>
              <a:off x="4608" y="1200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Output bits</a:t>
              </a:r>
              <a:endParaRPr lang="en-GB"/>
            </a:p>
          </p:txBody>
        </p:sp>
        <p:grpSp>
          <p:nvGrpSpPr>
            <p:cNvPr id="10419" name="Group 141"/>
            <p:cNvGrpSpPr>
              <a:grpSpLocks/>
            </p:cNvGrpSpPr>
            <p:nvPr/>
          </p:nvGrpSpPr>
          <p:grpSpPr bwMode="auto">
            <a:xfrm>
              <a:off x="3312" y="912"/>
              <a:ext cx="624" cy="816"/>
              <a:chOff x="3312" y="912"/>
              <a:chExt cx="624" cy="816"/>
            </a:xfrm>
          </p:grpSpPr>
          <p:sp>
            <p:nvSpPr>
              <p:cNvPr id="10421" name="Rectangle 7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422" name="Text Box 8"/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10423" name="Text Box 9"/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10424" name="Text Box 10"/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10425" name="Text Box 11"/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10426" name="Text Box 12"/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10427" name="Text Box 139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10420" name="Line 140"/>
            <p:cNvSpPr>
              <a:spLocks noChangeShapeType="1"/>
            </p:cNvSpPr>
            <p:nvPr/>
          </p:nvSpPr>
          <p:spPr bwMode="auto">
            <a:xfrm>
              <a:off x="3120" y="15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248" name="Group 201"/>
          <p:cNvGrpSpPr>
            <a:grpSpLocks/>
          </p:cNvGrpSpPr>
          <p:nvPr/>
        </p:nvGrpSpPr>
        <p:grpSpPr bwMode="auto">
          <a:xfrm>
            <a:off x="4648200" y="2667000"/>
            <a:ext cx="1828800" cy="1219200"/>
            <a:chOff x="3936" y="2208"/>
            <a:chExt cx="1152" cy="768"/>
          </a:xfrm>
        </p:grpSpPr>
        <p:sp>
          <p:nvSpPr>
            <p:cNvPr id="10391" name="Rectangle 145"/>
            <p:cNvSpPr>
              <a:spLocks noChangeArrowheads="1"/>
            </p:cNvSpPr>
            <p:nvPr/>
          </p:nvSpPr>
          <p:spPr bwMode="auto">
            <a:xfrm>
              <a:off x="4224" y="2448"/>
              <a:ext cx="768" cy="38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2" name="Line 146"/>
            <p:cNvSpPr>
              <a:spLocks noChangeShapeType="1"/>
            </p:cNvSpPr>
            <p:nvPr/>
          </p:nvSpPr>
          <p:spPr bwMode="auto">
            <a:xfrm>
              <a:off x="4416" y="244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3" name="Text Box 147"/>
            <p:cNvSpPr txBox="1">
              <a:spLocks noChangeArrowheads="1"/>
            </p:cNvSpPr>
            <p:nvPr/>
          </p:nvSpPr>
          <p:spPr bwMode="auto">
            <a:xfrm>
              <a:off x="4080" y="2448"/>
              <a:ext cx="14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4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800" b="1">
                  <a:latin typeface="Times New Roman" pitchFamily="18" charset="0"/>
                </a:rPr>
                <a:t>   </a:t>
              </a:r>
              <a:r>
                <a:rPr lang="en-GB" sz="1400" b="1">
                  <a:latin typeface="Times New Roman" pitchFamily="18" charset="0"/>
                </a:rPr>
                <a:t>1</a:t>
              </a:r>
              <a:endParaRPr lang="en-GB" sz="1600" b="1">
                <a:latin typeface="Times New Roman" pitchFamily="18" charset="0"/>
              </a:endParaRPr>
            </a:p>
          </p:txBody>
        </p:sp>
        <p:sp>
          <p:nvSpPr>
            <p:cNvPr id="10394" name="Text Box 148"/>
            <p:cNvSpPr txBox="1">
              <a:spLocks noChangeArrowheads="1"/>
            </p:cNvSpPr>
            <p:nvPr/>
          </p:nvSpPr>
          <p:spPr bwMode="auto">
            <a:xfrm>
              <a:off x="4224" y="2256"/>
              <a:ext cx="81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>
                  <a:latin typeface="Times New Roman" pitchFamily="18" charset="0"/>
                </a:rPr>
                <a:t>00   01  11   10</a:t>
              </a:r>
            </a:p>
          </p:txBody>
        </p:sp>
        <p:sp>
          <p:nvSpPr>
            <p:cNvPr id="10395" name="Line 149"/>
            <p:cNvSpPr>
              <a:spLocks noChangeShapeType="1"/>
            </p:cNvSpPr>
            <p:nvPr/>
          </p:nvSpPr>
          <p:spPr bwMode="auto">
            <a:xfrm flipH="1" flipV="1">
              <a:off x="4032" y="2304"/>
              <a:ext cx="190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96" name="Text Box 150"/>
            <p:cNvSpPr txBox="1">
              <a:spLocks noChangeArrowheads="1"/>
            </p:cNvSpPr>
            <p:nvPr/>
          </p:nvSpPr>
          <p:spPr bwMode="auto">
            <a:xfrm>
              <a:off x="3936" y="2324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10397" name="Text Box 151"/>
            <p:cNvSpPr txBox="1">
              <a:spLocks noChangeArrowheads="1"/>
            </p:cNvSpPr>
            <p:nvPr/>
          </p:nvSpPr>
          <p:spPr bwMode="auto">
            <a:xfrm>
              <a:off x="4032" y="2208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10398" name="Line 152"/>
            <p:cNvSpPr>
              <a:spLocks noChangeShapeType="1"/>
            </p:cNvSpPr>
            <p:nvPr/>
          </p:nvSpPr>
          <p:spPr bwMode="auto">
            <a:xfrm>
              <a:off x="4224" y="264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399" name="Text Box 159"/>
            <p:cNvSpPr txBox="1">
              <a:spLocks noChangeArrowheads="1"/>
            </p:cNvSpPr>
            <p:nvPr/>
          </p:nvSpPr>
          <p:spPr bwMode="auto">
            <a:xfrm>
              <a:off x="4128" y="2784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 = xy + xz + yz</a:t>
              </a:r>
              <a:endParaRPr lang="en-GB" sz="1400" b="1"/>
            </a:p>
          </p:txBody>
        </p:sp>
        <p:sp>
          <p:nvSpPr>
            <p:cNvPr id="10400" name="Line 177"/>
            <p:cNvSpPr>
              <a:spLocks noChangeShapeType="1"/>
            </p:cNvSpPr>
            <p:nvPr/>
          </p:nvSpPr>
          <p:spPr bwMode="auto">
            <a:xfrm>
              <a:off x="4608" y="244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401" name="Line 178"/>
            <p:cNvSpPr>
              <a:spLocks noChangeShapeType="1"/>
            </p:cNvSpPr>
            <p:nvPr/>
          </p:nvSpPr>
          <p:spPr bwMode="auto">
            <a:xfrm>
              <a:off x="4800" y="244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402" name="Text Box 194"/>
            <p:cNvSpPr txBox="1">
              <a:spLocks noChangeArrowheads="1"/>
            </p:cNvSpPr>
            <p:nvPr/>
          </p:nvSpPr>
          <p:spPr bwMode="auto">
            <a:xfrm>
              <a:off x="4608" y="264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10403" name="Text Box 195"/>
            <p:cNvSpPr txBox="1">
              <a:spLocks noChangeArrowheads="1"/>
            </p:cNvSpPr>
            <p:nvPr/>
          </p:nvSpPr>
          <p:spPr bwMode="auto">
            <a:xfrm>
              <a:off x="4416" y="264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10404" name="Text Box 196"/>
            <p:cNvSpPr txBox="1">
              <a:spLocks noChangeArrowheads="1"/>
            </p:cNvSpPr>
            <p:nvPr/>
          </p:nvSpPr>
          <p:spPr bwMode="auto">
            <a:xfrm>
              <a:off x="4800" y="264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10405" name="Text Box 197"/>
            <p:cNvSpPr txBox="1">
              <a:spLocks noChangeArrowheads="1"/>
            </p:cNvSpPr>
            <p:nvPr/>
          </p:nvSpPr>
          <p:spPr bwMode="auto">
            <a:xfrm>
              <a:off x="4608" y="2448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10406" name="AutoShape 198"/>
            <p:cNvSpPr>
              <a:spLocks noChangeArrowheads="1"/>
            </p:cNvSpPr>
            <p:nvPr/>
          </p:nvSpPr>
          <p:spPr bwMode="auto">
            <a:xfrm rot="5400000">
              <a:off x="4532" y="2564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07" name="AutoShape 199"/>
            <p:cNvSpPr>
              <a:spLocks noChangeArrowheads="1"/>
            </p:cNvSpPr>
            <p:nvPr/>
          </p:nvSpPr>
          <p:spPr bwMode="auto">
            <a:xfrm>
              <a:off x="4636" y="2448"/>
              <a:ext cx="144" cy="38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408" name="AutoShape 200"/>
            <p:cNvSpPr>
              <a:spLocks noChangeArrowheads="1"/>
            </p:cNvSpPr>
            <p:nvPr/>
          </p:nvSpPr>
          <p:spPr bwMode="auto">
            <a:xfrm rot="5400000">
              <a:off x="4760" y="2561"/>
              <a:ext cx="120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249" name="Group 205"/>
          <p:cNvGrpSpPr>
            <a:grpSpLocks/>
          </p:cNvGrpSpPr>
          <p:nvPr/>
        </p:nvGrpSpPr>
        <p:grpSpPr bwMode="auto">
          <a:xfrm>
            <a:off x="6477000" y="2667000"/>
            <a:ext cx="2514600" cy="1219200"/>
            <a:chOff x="4080" y="1680"/>
            <a:chExt cx="1584" cy="768"/>
          </a:xfrm>
        </p:grpSpPr>
        <p:sp>
          <p:nvSpPr>
            <p:cNvPr id="10375" name="Text Box 157"/>
            <p:cNvSpPr txBox="1">
              <a:spLocks noChangeArrowheads="1"/>
            </p:cNvSpPr>
            <p:nvPr/>
          </p:nvSpPr>
          <p:spPr bwMode="auto">
            <a:xfrm>
              <a:off x="4944" y="211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10376" name="Text Box 189"/>
            <p:cNvSpPr txBox="1">
              <a:spLocks noChangeArrowheads="1"/>
            </p:cNvSpPr>
            <p:nvPr/>
          </p:nvSpPr>
          <p:spPr bwMode="auto">
            <a:xfrm>
              <a:off x="4080" y="2256"/>
              <a:ext cx="15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S = x'y'z + x'yz' + xy'z' + xyz</a:t>
              </a:r>
            </a:p>
          </p:txBody>
        </p:sp>
        <p:grpSp>
          <p:nvGrpSpPr>
            <p:cNvPr id="10377" name="Group 203"/>
            <p:cNvGrpSpPr>
              <a:grpSpLocks/>
            </p:cNvGrpSpPr>
            <p:nvPr/>
          </p:nvGrpSpPr>
          <p:grpSpPr bwMode="auto">
            <a:xfrm>
              <a:off x="4272" y="1680"/>
              <a:ext cx="1104" cy="672"/>
              <a:chOff x="4464" y="3264"/>
              <a:chExt cx="1104" cy="672"/>
            </a:xfrm>
          </p:grpSpPr>
          <p:sp>
            <p:nvSpPr>
              <p:cNvPr id="10381" name="Rectangle 181"/>
              <p:cNvSpPr>
                <a:spLocks noChangeArrowheads="1"/>
              </p:cNvSpPr>
              <p:nvPr/>
            </p:nvSpPr>
            <p:spPr bwMode="auto">
              <a:xfrm>
                <a:off x="4752" y="3504"/>
                <a:ext cx="768" cy="38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82" name="Line 182"/>
              <p:cNvSpPr>
                <a:spLocks noChangeShapeType="1"/>
              </p:cNvSpPr>
              <p:nvPr/>
            </p:nvSpPr>
            <p:spPr bwMode="auto">
              <a:xfrm>
                <a:off x="4944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83" name="Text Box 183"/>
              <p:cNvSpPr txBox="1">
                <a:spLocks noChangeArrowheads="1"/>
              </p:cNvSpPr>
              <p:nvPr/>
            </p:nvSpPr>
            <p:spPr bwMode="auto">
              <a:xfrm>
                <a:off x="4608" y="3504"/>
                <a:ext cx="144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4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800" b="1">
                    <a:latin typeface="Times New Roman" pitchFamily="18" charset="0"/>
                  </a:rPr>
                  <a:t>   </a:t>
                </a:r>
                <a:r>
                  <a:rPr lang="en-GB" sz="1400" b="1">
                    <a:latin typeface="Times New Roman" pitchFamily="18" charset="0"/>
                  </a:rPr>
                  <a:t>1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10384" name="Text Box 184"/>
              <p:cNvSpPr txBox="1">
                <a:spLocks noChangeArrowheads="1"/>
              </p:cNvSpPr>
              <p:nvPr/>
            </p:nvSpPr>
            <p:spPr bwMode="auto">
              <a:xfrm>
                <a:off x="4752" y="3312"/>
                <a:ext cx="81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00   01  11   10</a:t>
                </a:r>
              </a:p>
            </p:txBody>
          </p:sp>
          <p:sp>
            <p:nvSpPr>
              <p:cNvPr id="10385" name="Line 185"/>
              <p:cNvSpPr>
                <a:spLocks noChangeShapeType="1"/>
              </p:cNvSpPr>
              <p:nvPr/>
            </p:nvSpPr>
            <p:spPr bwMode="auto">
              <a:xfrm flipH="1" flipV="1">
                <a:off x="4560" y="3360"/>
                <a:ext cx="190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86" name="Text Box 186"/>
              <p:cNvSpPr txBox="1">
                <a:spLocks noChangeArrowheads="1"/>
              </p:cNvSpPr>
              <p:nvPr/>
            </p:nvSpPr>
            <p:spPr bwMode="auto">
              <a:xfrm>
                <a:off x="4464" y="338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387" name="Text Box 187"/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298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10388" name="Line 188"/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89" name="Line 190"/>
              <p:cNvSpPr>
                <a:spLocks noChangeShapeType="1"/>
              </p:cNvSpPr>
              <p:nvPr/>
            </p:nvSpPr>
            <p:spPr bwMode="auto">
              <a:xfrm>
                <a:off x="5136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90" name="Line 191"/>
              <p:cNvSpPr>
                <a:spLocks noChangeShapeType="1"/>
              </p:cNvSpPr>
              <p:nvPr/>
            </p:nvSpPr>
            <p:spPr bwMode="auto">
              <a:xfrm>
                <a:off x="5328" y="3504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378" name="Text Box 192"/>
            <p:cNvSpPr txBox="1">
              <a:spLocks noChangeArrowheads="1"/>
            </p:cNvSpPr>
            <p:nvPr/>
          </p:nvSpPr>
          <p:spPr bwMode="auto">
            <a:xfrm>
              <a:off x="5136" y="192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10379" name="Text Box 193"/>
            <p:cNvSpPr txBox="1">
              <a:spLocks noChangeArrowheads="1"/>
            </p:cNvSpPr>
            <p:nvPr/>
          </p:nvSpPr>
          <p:spPr bwMode="auto">
            <a:xfrm>
              <a:off x="4560" y="211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  <p:sp>
          <p:nvSpPr>
            <p:cNvPr id="10380" name="Text Box 202"/>
            <p:cNvSpPr txBox="1">
              <a:spLocks noChangeArrowheads="1"/>
            </p:cNvSpPr>
            <p:nvPr/>
          </p:nvSpPr>
          <p:spPr bwMode="auto">
            <a:xfrm>
              <a:off x="4752" y="192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200" b="1"/>
                <a:t>1</a:t>
              </a:r>
            </a:p>
          </p:txBody>
        </p:sp>
      </p:grpSp>
      <p:grpSp>
        <p:nvGrpSpPr>
          <p:cNvPr id="7" name="Group 325"/>
          <p:cNvGrpSpPr>
            <a:grpSpLocks/>
          </p:cNvGrpSpPr>
          <p:nvPr/>
        </p:nvGrpSpPr>
        <p:grpSpPr bwMode="auto">
          <a:xfrm>
            <a:off x="4876800" y="4343400"/>
            <a:ext cx="4038600" cy="1349375"/>
            <a:chOff x="3024" y="3024"/>
            <a:chExt cx="2544" cy="850"/>
          </a:xfrm>
        </p:grpSpPr>
        <p:sp>
          <p:nvSpPr>
            <p:cNvPr id="10322" name="AutoShape 208"/>
            <p:cNvSpPr>
              <a:spLocks noChangeArrowheads="1"/>
            </p:cNvSpPr>
            <p:nvPr/>
          </p:nvSpPr>
          <p:spPr bwMode="auto">
            <a:xfrm>
              <a:off x="3432" y="3457"/>
              <a:ext cx="223" cy="18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23" name="Line 209"/>
            <p:cNvSpPr>
              <a:spLocks noChangeShapeType="1"/>
            </p:cNvSpPr>
            <p:nvPr/>
          </p:nvSpPr>
          <p:spPr bwMode="auto">
            <a:xfrm>
              <a:off x="3162" y="3172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24" name="Line 210"/>
            <p:cNvSpPr>
              <a:spLocks noChangeShapeType="1"/>
            </p:cNvSpPr>
            <p:nvPr/>
          </p:nvSpPr>
          <p:spPr bwMode="auto">
            <a:xfrm>
              <a:off x="3162" y="3256"/>
              <a:ext cx="28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25" name="Line 211"/>
            <p:cNvSpPr>
              <a:spLocks noChangeShapeType="1"/>
            </p:cNvSpPr>
            <p:nvPr/>
          </p:nvSpPr>
          <p:spPr bwMode="auto">
            <a:xfrm flipV="1">
              <a:off x="3649" y="3208"/>
              <a:ext cx="281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26" name="Line 212"/>
            <p:cNvSpPr>
              <a:spLocks noChangeShapeType="1"/>
            </p:cNvSpPr>
            <p:nvPr/>
          </p:nvSpPr>
          <p:spPr bwMode="auto">
            <a:xfrm>
              <a:off x="3321" y="3506"/>
              <a:ext cx="11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27" name="Line 213"/>
            <p:cNvSpPr>
              <a:spLocks noChangeShapeType="1"/>
            </p:cNvSpPr>
            <p:nvPr/>
          </p:nvSpPr>
          <p:spPr bwMode="auto">
            <a:xfrm flipH="1">
              <a:off x="3321" y="3172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28" name="Line 214"/>
            <p:cNvSpPr>
              <a:spLocks noChangeShapeType="1"/>
            </p:cNvSpPr>
            <p:nvPr/>
          </p:nvSpPr>
          <p:spPr bwMode="auto">
            <a:xfrm flipH="1">
              <a:off x="3241" y="3256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29" name="Line 215"/>
            <p:cNvSpPr>
              <a:spLocks noChangeShapeType="1"/>
            </p:cNvSpPr>
            <p:nvPr/>
          </p:nvSpPr>
          <p:spPr bwMode="auto">
            <a:xfrm>
              <a:off x="3241" y="3590"/>
              <a:ext cx="19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30" name="Line 216"/>
            <p:cNvSpPr>
              <a:spLocks noChangeShapeType="1"/>
            </p:cNvSpPr>
            <p:nvPr/>
          </p:nvSpPr>
          <p:spPr bwMode="auto">
            <a:xfrm>
              <a:off x="3651" y="3546"/>
              <a:ext cx="9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31" name="Oval 217"/>
            <p:cNvSpPr>
              <a:spLocks noChangeArrowheads="1"/>
            </p:cNvSpPr>
            <p:nvPr/>
          </p:nvSpPr>
          <p:spPr bwMode="auto">
            <a:xfrm>
              <a:off x="3234" y="3244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32" name="Oval 218"/>
            <p:cNvSpPr>
              <a:spLocks noChangeArrowheads="1"/>
            </p:cNvSpPr>
            <p:nvPr/>
          </p:nvSpPr>
          <p:spPr bwMode="auto">
            <a:xfrm>
              <a:off x="3312" y="3157"/>
              <a:ext cx="20" cy="2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333" name="Group 262"/>
            <p:cNvGrpSpPr>
              <a:grpSpLocks/>
            </p:cNvGrpSpPr>
            <p:nvPr/>
          </p:nvGrpSpPr>
          <p:grpSpPr bwMode="auto">
            <a:xfrm>
              <a:off x="3395" y="3120"/>
              <a:ext cx="253" cy="185"/>
              <a:chOff x="3155" y="3216"/>
              <a:chExt cx="253" cy="185"/>
            </a:xfrm>
          </p:grpSpPr>
          <p:sp>
            <p:nvSpPr>
              <p:cNvPr id="10369" name="Freeform 220"/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70" name="Line 221"/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71" name="Line 222"/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72" name="Freeform 223"/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73" name="Freeform 224"/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74" name="Freeform 225"/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334" name="Text Box 226"/>
            <p:cNvSpPr txBox="1">
              <a:spLocks noChangeArrowheads="1"/>
            </p:cNvSpPr>
            <p:nvPr/>
          </p:nvSpPr>
          <p:spPr bwMode="auto">
            <a:xfrm>
              <a:off x="3024" y="3077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x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b="1"/>
                <a:t>y</a:t>
              </a:r>
            </a:p>
          </p:txBody>
        </p:sp>
        <p:sp>
          <p:nvSpPr>
            <p:cNvPr id="10335" name="Text Box 227"/>
            <p:cNvSpPr txBox="1">
              <a:spLocks noChangeArrowheads="1"/>
            </p:cNvSpPr>
            <p:nvPr/>
          </p:nvSpPr>
          <p:spPr bwMode="auto">
            <a:xfrm>
              <a:off x="4560" y="3168"/>
              <a:ext cx="8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S =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z</a:t>
              </a:r>
              <a:endParaRPr lang="en-GB"/>
            </a:p>
          </p:txBody>
        </p:sp>
        <p:sp>
          <p:nvSpPr>
            <p:cNvPr id="10336" name="Text Box 228"/>
            <p:cNvSpPr txBox="1">
              <a:spLocks noChangeArrowheads="1"/>
            </p:cNvSpPr>
            <p:nvPr/>
          </p:nvSpPr>
          <p:spPr bwMode="auto">
            <a:xfrm>
              <a:off x="4577" y="3527"/>
              <a:ext cx="99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C = xy + (</a:t>
              </a:r>
              <a:r>
                <a:rPr lang="en-US" sz="1400" b="1"/>
                <a:t>x</a:t>
              </a:r>
              <a:r>
                <a:rPr lang="en-US" sz="1400" b="1">
                  <a:sym typeface="Symbol" pitchFamily="18" charset="2"/>
                </a:rPr>
                <a:t></a:t>
              </a:r>
              <a:r>
                <a:rPr lang="en-US" sz="1400" b="1"/>
                <a:t>y)z</a:t>
              </a:r>
              <a:endParaRPr lang="en-GB" sz="1400"/>
            </a:p>
          </p:txBody>
        </p:sp>
        <p:sp>
          <p:nvSpPr>
            <p:cNvPr id="10337" name="AutoShape 229"/>
            <p:cNvSpPr>
              <a:spLocks noChangeArrowheads="1"/>
            </p:cNvSpPr>
            <p:nvPr/>
          </p:nvSpPr>
          <p:spPr bwMode="auto">
            <a:xfrm>
              <a:off x="3912" y="3497"/>
              <a:ext cx="223" cy="18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38" name="Line 230"/>
            <p:cNvSpPr>
              <a:spLocks noChangeShapeType="1"/>
            </p:cNvSpPr>
            <p:nvPr/>
          </p:nvSpPr>
          <p:spPr bwMode="auto">
            <a:xfrm>
              <a:off x="3799" y="3290"/>
              <a:ext cx="131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39" name="Line 231"/>
            <p:cNvSpPr>
              <a:spLocks noChangeShapeType="1"/>
            </p:cNvSpPr>
            <p:nvPr/>
          </p:nvSpPr>
          <p:spPr bwMode="auto">
            <a:xfrm flipV="1">
              <a:off x="4130" y="3251"/>
              <a:ext cx="4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0" name="Line 232"/>
            <p:cNvSpPr>
              <a:spLocks noChangeShapeType="1"/>
            </p:cNvSpPr>
            <p:nvPr/>
          </p:nvSpPr>
          <p:spPr bwMode="auto">
            <a:xfrm>
              <a:off x="3846" y="3540"/>
              <a:ext cx="6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1" name="Line 233"/>
            <p:cNvSpPr>
              <a:spLocks noChangeShapeType="1"/>
            </p:cNvSpPr>
            <p:nvPr/>
          </p:nvSpPr>
          <p:spPr bwMode="auto">
            <a:xfrm flipH="1">
              <a:off x="3846" y="3206"/>
              <a:ext cx="0" cy="33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2" name="Line 234"/>
            <p:cNvSpPr>
              <a:spLocks noChangeShapeType="1"/>
            </p:cNvSpPr>
            <p:nvPr/>
          </p:nvSpPr>
          <p:spPr bwMode="auto">
            <a:xfrm flipH="1">
              <a:off x="3798" y="3290"/>
              <a:ext cx="0" cy="5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3" name="Line 235"/>
            <p:cNvSpPr>
              <a:spLocks noChangeShapeType="1"/>
            </p:cNvSpPr>
            <p:nvPr/>
          </p:nvSpPr>
          <p:spPr bwMode="auto">
            <a:xfrm>
              <a:off x="3742" y="3722"/>
              <a:ext cx="469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4" name="Line 236"/>
            <p:cNvSpPr>
              <a:spLocks noChangeShapeType="1"/>
            </p:cNvSpPr>
            <p:nvPr/>
          </p:nvSpPr>
          <p:spPr bwMode="auto">
            <a:xfrm flipV="1">
              <a:off x="4135" y="3584"/>
              <a:ext cx="155" cy="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5" name="Oval 237"/>
            <p:cNvSpPr>
              <a:spLocks noChangeArrowheads="1"/>
            </p:cNvSpPr>
            <p:nvPr/>
          </p:nvSpPr>
          <p:spPr bwMode="auto">
            <a:xfrm>
              <a:off x="3785" y="3612"/>
              <a:ext cx="21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6" name="Oval 238"/>
            <p:cNvSpPr>
              <a:spLocks noChangeArrowheads="1"/>
            </p:cNvSpPr>
            <p:nvPr/>
          </p:nvSpPr>
          <p:spPr bwMode="auto">
            <a:xfrm>
              <a:off x="3835" y="3201"/>
              <a:ext cx="20" cy="2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7" name="Line 246"/>
            <p:cNvSpPr>
              <a:spLocks noChangeShapeType="1"/>
            </p:cNvSpPr>
            <p:nvPr/>
          </p:nvSpPr>
          <p:spPr bwMode="auto">
            <a:xfrm flipV="1">
              <a:off x="3178" y="3790"/>
              <a:ext cx="6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8" name="Line 247"/>
            <p:cNvSpPr>
              <a:spLocks noChangeShapeType="1"/>
            </p:cNvSpPr>
            <p:nvPr/>
          </p:nvSpPr>
          <p:spPr bwMode="auto">
            <a:xfrm>
              <a:off x="3798" y="3623"/>
              <a:ext cx="1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49" name="Line 248"/>
            <p:cNvSpPr>
              <a:spLocks noChangeShapeType="1"/>
            </p:cNvSpPr>
            <p:nvPr/>
          </p:nvSpPr>
          <p:spPr bwMode="auto">
            <a:xfrm flipV="1">
              <a:off x="3742" y="3544"/>
              <a:ext cx="0" cy="18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50" name="Line 249"/>
            <p:cNvSpPr>
              <a:spLocks noChangeShapeType="1"/>
            </p:cNvSpPr>
            <p:nvPr/>
          </p:nvSpPr>
          <p:spPr bwMode="auto">
            <a:xfrm flipV="1">
              <a:off x="4211" y="3673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351" name="Group 250"/>
            <p:cNvGrpSpPr>
              <a:grpSpLocks/>
            </p:cNvGrpSpPr>
            <p:nvPr/>
          </p:nvGrpSpPr>
          <p:grpSpPr bwMode="auto">
            <a:xfrm>
              <a:off x="4275" y="3540"/>
              <a:ext cx="223" cy="183"/>
              <a:chOff x="6768" y="11808"/>
              <a:chExt cx="1008" cy="792"/>
            </a:xfrm>
          </p:grpSpPr>
          <p:sp>
            <p:nvSpPr>
              <p:cNvPr id="10364" name="Freeform 251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65" name="Line 252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66" name="Line 253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67" name="Freeform 254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68" name="Freeform 255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352" name="Line 256"/>
            <p:cNvSpPr>
              <a:spLocks noChangeShapeType="1"/>
            </p:cNvSpPr>
            <p:nvPr/>
          </p:nvSpPr>
          <p:spPr bwMode="auto">
            <a:xfrm flipV="1">
              <a:off x="4211" y="3673"/>
              <a:ext cx="0" cy="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53" name="Line 257"/>
            <p:cNvSpPr>
              <a:spLocks noChangeShapeType="1"/>
            </p:cNvSpPr>
            <p:nvPr/>
          </p:nvSpPr>
          <p:spPr bwMode="auto">
            <a:xfrm flipV="1">
              <a:off x="4490" y="3631"/>
              <a:ext cx="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354" name="Text Box 258"/>
            <p:cNvSpPr txBox="1">
              <a:spLocks noChangeArrowheads="1"/>
            </p:cNvSpPr>
            <p:nvPr/>
          </p:nvSpPr>
          <p:spPr bwMode="auto">
            <a:xfrm>
              <a:off x="3024" y="368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z</a:t>
              </a:r>
              <a:endParaRPr lang="en-GB" sz="1400"/>
            </a:p>
          </p:txBody>
        </p:sp>
        <p:sp>
          <p:nvSpPr>
            <p:cNvPr id="10355" name="Text Box 259"/>
            <p:cNvSpPr txBox="1">
              <a:spLocks noChangeArrowheads="1"/>
            </p:cNvSpPr>
            <p:nvPr/>
          </p:nvSpPr>
          <p:spPr bwMode="auto">
            <a:xfrm>
              <a:off x="3607" y="3024"/>
              <a:ext cx="3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800080"/>
                  </a:solidFill>
                </a:rPr>
                <a:t>x</a:t>
              </a:r>
              <a:r>
                <a:rPr lang="en-US" sz="1400" b="1">
                  <a:solidFill>
                    <a:srgbClr val="800080"/>
                  </a:solidFill>
                  <a:sym typeface="Symbol" pitchFamily="18" charset="2"/>
                </a:rPr>
                <a:t></a:t>
              </a:r>
              <a:r>
                <a:rPr lang="en-US" sz="1400" b="1">
                  <a:solidFill>
                    <a:srgbClr val="800080"/>
                  </a:solidFill>
                </a:rPr>
                <a:t>y</a:t>
              </a:r>
              <a:endParaRPr lang="en-GB" sz="1400"/>
            </a:p>
          </p:txBody>
        </p:sp>
        <p:sp>
          <p:nvSpPr>
            <p:cNvPr id="10356" name="Text Box 260"/>
            <p:cNvSpPr txBox="1">
              <a:spLocks noChangeArrowheads="1"/>
            </p:cNvSpPr>
            <p:nvPr/>
          </p:nvSpPr>
          <p:spPr bwMode="auto">
            <a:xfrm>
              <a:off x="3600" y="3360"/>
              <a:ext cx="265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 b="1">
                  <a:solidFill>
                    <a:srgbClr val="0000FF"/>
                  </a:solidFill>
                </a:rPr>
                <a:t>xy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grpSp>
          <p:nvGrpSpPr>
            <p:cNvPr id="10357" name="Group 263"/>
            <p:cNvGrpSpPr>
              <a:grpSpLocks/>
            </p:cNvGrpSpPr>
            <p:nvPr/>
          </p:nvGrpSpPr>
          <p:grpSpPr bwMode="auto">
            <a:xfrm>
              <a:off x="3888" y="3168"/>
              <a:ext cx="253" cy="185"/>
              <a:chOff x="3155" y="3216"/>
              <a:chExt cx="253" cy="185"/>
            </a:xfrm>
          </p:grpSpPr>
          <p:sp>
            <p:nvSpPr>
              <p:cNvPr id="10358" name="Freeform 264"/>
              <p:cNvSpPr>
                <a:spLocks/>
              </p:cNvSpPr>
              <p:nvPr/>
            </p:nvSpPr>
            <p:spPr bwMode="auto">
              <a:xfrm>
                <a:off x="3186" y="3217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59" name="Line 265"/>
              <p:cNvSpPr>
                <a:spLocks noChangeShapeType="1"/>
              </p:cNvSpPr>
              <p:nvPr/>
            </p:nvSpPr>
            <p:spPr bwMode="auto">
              <a:xfrm>
                <a:off x="3186" y="3217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60" name="Line 266"/>
              <p:cNvSpPr>
                <a:spLocks noChangeShapeType="1"/>
              </p:cNvSpPr>
              <p:nvPr/>
            </p:nvSpPr>
            <p:spPr bwMode="auto">
              <a:xfrm>
                <a:off x="3186" y="3401"/>
                <a:ext cx="7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61" name="Freeform 267"/>
              <p:cNvSpPr>
                <a:spLocks/>
              </p:cNvSpPr>
              <p:nvPr/>
            </p:nvSpPr>
            <p:spPr bwMode="auto">
              <a:xfrm>
                <a:off x="3265" y="3217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62" name="Freeform 268"/>
              <p:cNvSpPr>
                <a:spLocks/>
              </p:cNvSpPr>
              <p:nvPr/>
            </p:nvSpPr>
            <p:spPr bwMode="auto">
              <a:xfrm flipV="1">
                <a:off x="3265" y="3301"/>
                <a:ext cx="143" cy="100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63" name="Freeform 269"/>
              <p:cNvSpPr>
                <a:spLocks/>
              </p:cNvSpPr>
              <p:nvPr/>
            </p:nvSpPr>
            <p:spPr bwMode="auto">
              <a:xfrm>
                <a:off x="3155" y="3216"/>
                <a:ext cx="32" cy="184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11" name="Group 328"/>
          <p:cNvGrpSpPr>
            <a:grpSpLocks/>
          </p:cNvGrpSpPr>
          <p:nvPr/>
        </p:nvGrpSpPr>
        <p:grpSpPr bwMode="auto">
          <a:xfrm>
            <a:off x="1219200" y="2819400"/>
            <a:ext cx="2552700" cy="3392488"/>
            <a:chOff x="1104" y="1776"/>
            <a:chExt cx="1608" cy="2137"/>
          </a:xfrm>
        </p:grpSpPr>
        <p:grpSp>
          <p:nvGrpSpPr>
            <p:cNvPr id="10253" name="Group 317"/>
            <p:cNvGrpSpPr>
              <a:grpSpLocks/>
            </p:cNvGrpSpPr>
            <p:nvPr/>
          </p:nvGrpSpPr>
          <p:grpSpPr bwMode="auto">
            <a:xfrm>
              <a:off x="1104" y="1776"/>
              <a:ext cx="1563" cy="1175"/>
              <a:chOff x="1056" y="2016"/>
              <a:chExt cx="1563" cy="1175"/>
            </a:xfrm>
          </p:grpSpPr>
          <p:sp>
            <p:nvSpPr>
              <p:cNvPr id="10282" name="AutoShape 24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83" name="AutoShape 25"/>
              <p:cNvSpPr>
                <a:spLocks noChangeArrowheads="1"/>
              </p:cNvSpPr>
              <p:nvPr/>
            </p:nvSpPr>
            <p:spPr bwMode="auto">
              <a:xfrm>
                <a:off x="1488" y="240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84" name="AutoShape 26"/>
              <p:cNvSpPr>
                <a:spLocks noChangeArrowheads="1"/>
              </p:cNvSpPr>
              <p:nvPr/>
            </p:nvSpPr>
            <p:spPr bwMode="auto">
              <a:xfrm>
                <a:off x="1488" y="268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grpSp>
            <p:nvGrpSpPr>
              <p:cNvPr id="10285" name="Group 273"/>
              <p:cNvGrpSpPr>
                <a:grpSpLocks/>
              </p:cNvGrpSpPr>
              <p:nvPr/>
            </p:nvGrpSpPr>
            <p:grpSpPr bwMode="auto">
              <a:xfrm>
                <a:off x="1959" y="2470"/>
                <a:ext cx="288" cy="288"/>
                <a:chOff x="1968" y="2496"/>
                <a:chExt cx="288" cy="288"/>
              </a:xfrm>
            </p:grpSpPr>
            <p:sp>
              <p:nvSpPr>
                <p:cNvPr id="10317" name="Freeform 28"/>
                <p:cNvSpPr>
                  <a:spLocks/>
                </p:cNvSpPr>
                <p:nvPr/>
              </p:nvSpPr>
              <p:spPr bwMode="auto">
                <a:xfrm>
                  <a:off x="1968" y="2496"/>
                  <a:ext cx="82" cy="288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318" name="Line 29"/>
                <p:cNvSpPr>
                  <a:spLocks noChangeShapeType="1"/>
                </p:cNvSpPr>
                <p:nvPr/>
              </p:nvSpPr>
              <p:spPr bwMode="auto">
                <a:xfrm>
                  <a:off x="2016" y="2544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319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2736"/>
                  <a:ext cx="86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320" name="Freeform 31"/>
                <p:cNvSpPr>
                  <a:spLocks/>
                </p:cNvSpPr>
                <p:nvPr/>
              </p:nvSpPr>
              <p:spPr bwMode="auto">
                <a:xfrm>
                  <a:off x="2102" y="2544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321" name="Freeform 32"/>
                <p:cNvSpPr>
                  <a:spLocks/>
                </p:cNvSpPr>
                <p:nvPr/>
              </p:nvSpPr>
              <p:spPr bwMode="auto">
                <a:xfrm flipV="1">
                  <a:off x="2102" y="2631"/>
                  <a:ext cx="154" cy="105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286" name="Line 33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87" name="Line 34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88" name="Line 35"/>
              <p:cNvSpPr>
                <a:spLocks noChangeShapeType="1"/>
              </p:cNvSpPr>
              <p:nvPr/>
            </p:nvSpPr>
            <p:spPr bwMode="auto">
              <a:xfrm>
                <a:off x="1872" y="254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89" name="Line 36"/>
              <p:cNvSpPr>
                <a:spLocks noChangeShapeType="1"/>
              </p:cNvSpPr>
              <p:nvPr/>
            </p:nvSpPr>
            <p:spPr bwMode="auto">
              <a:xfrm>
                <a:off x="1824" y="25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0" name="Line 37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1" name="Line 38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2" name="Line 39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3" name="Line 40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4" name="Line 41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5" name="Line 4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6" name="Line 43"/>
              <p:cNvSpPr>
                <a:spLocks noChangeShapeType="1"/>
              </p:cNvSpPr>
              <p:nvPr/>
            </p:nvSpPr>
            <p:spPr bwMode="auto">
              <a:xfrm>
                <a:off x="1248" y="27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7" name="Line 44"/>
              <p:cNvSpPr>
                <a:spLocks noChangeShapeType="1"/>
              </p:cNvSpPr>
              <p:nvPr/>
            </p:nvSpPr>
            <p:spPr bwMode="auto">
              <a:xfrm>
                <a:off x="1248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8" name="Line 45"/>
              <p:cNvSpPr>
                <a:spLocks noChangeShapeType="1"/>
              </p:cNvSpPr>
              <p:nvPr/>
            </p:nvSpPr>
            <p:spPr bwMode="auto">
              <a:xfrm>
                <a:off x="1728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99" name="Line 46"/>
              <p:cNvSpPr>
                <a:spLocks noChangeShapeType="1"/>
              </p:cNvSpPr>
              <p:nvPr/>
            </p:nvSpPr>
            <p:spPr bwMode="auto">
              <a:xfrm flipV="1">
                <a:off x="2250" y="2625"/>
                <a:ext cx="23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00" name="Text Box 47"/>
              <p:cNvSpPr txBox="1">
                <a:spLocks noChangeArrowheads="1"/>
              </p:cNvSpPr>
              <p:nvPr/>
            </p:nvSpPr>
            <p:spPr bwMode="auto">
              <a:xfrm>
                <a:off x="1056" y="2016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10301" name="Text Box 48"/>
              <p:cNvSpPr txBox="1">
                <a:spLocks noChangeArrowheads="1"/>
              </p:cNvSpPr>
              <p:nvPr/>
            </p:nvSpPr>
            <p:spPr bwMode="auto">
              <a:xfrm>
                <a:off x="2475" y="2529"/>
                <a:ext cx="1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S</a:t>
                </a:r>
                <a:endParaRPr lang="en-GB" sz="1600" b="1"/>
              </a:p>
            </p:txBody>
          </p:sp>
          <p:sp>
            <p:nvSpPr>
              <p:cNvPr id="10302" name="Text Box 49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10303" name="Text Box 50"/>
              <p:cNvSpPr txBox="1">
                <a:spLocks noChangeArrowheads="1"/>
              </p:cNvSpPr>
              <p:nvPr/>
            </p:nvSpPr>
            <p:spPr bwMode="auto">
              <a:xfrm>
                <a:off x="1056" y="2605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y'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z'</a:t>
                </a:r>
              </a:p>
            </p:txBody>
          </p:sp>
          <p:sp>
            <p:nvSpPr>
              <p:cNvPr id="10304" name="AutoShape 206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305" name="Line 271"/>
              <p:cNvSpPr>
                <a:spLocks noChangeShapeType="1"/>
              </p:cNvSpPr>
              <p:nvPr/>
            </p:nvSpPr>
            <p:spPr bwMode="auto">
              <a:xfrm flipH="1">
                <a:off x="1824" y="264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06" name="Line 274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07" name="Line 275"/>
              <p:cNvSpPr>
                <a:spLocks noChangeShapeType="1"/>
              </p:cNvSpPr>
              <p:nvPr/>
            </p:nvSpPr>
            <p:spPr bwMode="auto">
              <a:xfrm>
                <a:off x="1824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08" name="Line 276"/>
              <p:cNvSpPr>
                <a:spLocks noChangeShapeType="1"/>
              </p:cNvSpPr>
              <p:nvPr/>
            </p:nvSpPr>
            <p:spPr bwMode="auto">
              <a:xfrm>
                <a:off x="1728" y="2784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09" name="Line 277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10" name="Line 278"/>
              <p:cNvSpPr>
                <a:spLocks noChangeShapeType="1"/>
              </p:cNvSpPr>
              <p:nvPr/>
            </p:nvSpPr>
            <p:spPr bwMode="auto">
              <a:xfrm>
                <a:off x="1248" y="220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11" name="Line 279"/>
              <p:cNvSpPr>
                <a:spLocks noChangeShapeType="1"/>
              </p:cNvSpPr>
              <p:nvPr/>
            </p:nvSpPr>
            <p:spPr bwMode="auto">
              <a:xfrm>
                <a:off x="1248" y="249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12" name="Line 280"/>
              <p:cNvSpPr>
                <a:spLocks noChangeShapeType="1"/>
              </p:cNvSpPr>
              <p:nvPr/>
            </p:nvSpPr>
            <p:spPr bwMode="auto">
              <a:xfrm>
                <a:off x="1248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13" name="Line 282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14" name="Line 283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315" name="Text Box 284"/>
              <p:cNvSpPr txBox="1">
                <a:spLocks noChangeArrowheads="1"/>
              </p:cNvSpPr>
              <p:nvPr/>
            </p:nvSpPr>
            <p:spPr bwMode="auto">
              <a:xfrm>
                <a:off x="1056" y="2893"/>
                <a:ext cx="240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6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10316" name="Line 285"/>
              <p:cNvSpPr>
                <a:spLocks noChangeShapeType="1"/>
              </p:cNvSpPr>
              <p:nvPr/>
            </p:nvSpPr>
            <p:spPr bwMode="auto">
              <a:xfrm>
                <a:off x="1248" y="307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10254" name="Group 327"/>
            <p:cNvGrpSpPr>
              <a:grpSpLocks/>
            </p:cNvGrpSpPr>
            <p:nvPr/>
          </p:nvGrpSpPr>
          <p:grpSpPr bwMode="auto">
            <a:xfrm>
              <a:off x="1104" y="3024"/>
              <a:ext cx="1608" cy="889"/>
              <a:chOff x="1104" y="3024"/>
              <a:chExt cx="1608" cy="889"/>
            </a:xfrm>
          </p:grpSpPr>
          <p:sp>
            <p:nvSpPr>
              <p:cNvPr id="10255" name="Text Box 51"/>
              <p:cNvSpPr txBox="1">
                <a:spLocks noChangeArrowheads="1"/>
              </p:cNvSpPr>
              <p:nvPr/>
            </p:nvSpPr>
            <p:spPr bwMode="auto">
              <a:xfrm>
                <a:off x="2520" y="340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</a:t>
                </a:r>
                <a:endParaRPr lang="en-GB" sz="1600" b="1"/>
              </a:p>
            </p:txBody>
          </p:sp>
          <p:sp>
            <p:nvSpPr>
              <p:cNvPr id="10256" name="AutoShape 286"/>
              <p:cNvSpPr>
                <a:spLocks noChangeArrowheads="1"/>
              </p:cNvSpPr>
              <p:nvPr/>
            </p:nvSpPr>
            <p:spPr bwMode="auto">
              <a:xfrm>
                <a:off x="1536" y="3120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57" name="AutoShape 287"/>
              <p:cNvSpPr>
                <a:spLocks noChangeArrowheads="1"/>
              </p:cNvSpPr>
              <p:nvPr/>
            </p:nvSpPr>
            <p:spPr bwMode="auto">
              <a:xfrm>
                <a:off x="1536" y="3408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58" name="Line 294"/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59" name="Line 297"/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60" name="Line 298"/>
              <p:cNvSpPr>
                <a:spLocks noChangeShapeType="1"/>
              </p:cNvSpPr>
              <p:nvPr/>
            </p:nvSpPr>
            <p:spPr bwMode="auto">
              <a:xfrm>
                <a:off x="1920" y="32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61" name="Line 299"/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62" name="Line 300"/>
              <p:cNvSpPr>
                <a:spLocks noChangeShapeType="1"/>
              </p:cNvSpPr>
              <p:nvPr/>
            </p:nvSpPr>
            <p:spPr bwMode="auto">
              <a:xfrm>
                <a:off x="1296" y="326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63" name="Line 301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64" name="Line 302"/>
              <p:cNvSpPr>
                <a:spLocks noChangeShapeType="1"/>
              </p:cNvSpPr>
              <p:nvPr/>
            </p:nvSpPr>
            <p:spPr bwMode="auto">
              <a:xfrm>
                <a:off x="1296" y="35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65" name="Line 303"/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66" name="Text Box 304"/>
              <p:cNvSpPr txBox="1">
                <a:spLocks noChangeArrowheads="1"/>
              </p:cNvSpPr>
              <p:nvPr/>
            </p:nvSpPr>
            <p:spPr bwMode="auto">
              <a:xfrm>
                <a:off x="1104" y="3325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10267" name="AutoShape 305"/>
              <p:cNvSpPr>
                <a:spLocks noChangeArrowheads="1"/>
              </p:cNvSpPr>
              <p:nvPr/>
            </p:nvSpPr>
            <p:spPr bwMode="auto">
              <a:xfrm>
                <a:off x="1536" y="3696"/>
                <a:ext cx="240" cy="192"/>
              </a:xfrm>
              <a:prstGeom prst="flowChartDelay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68" name="Line 307"/>
              <p:cNvSpPr>
                <a:spLocks noChangeShapeType="1"/>
              </p:cNvSpPr>
              <p:nvPr/>
            </p:nvSpPr>
            <p:spPr bwMode="auto">
              <a:xfrm>
                <a:off x="1920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69" name="Line 308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70" name="Line 309"/>
              <p:cNvSpPr>
                <a:spLocks noChangeShapeType="1"/>
              </p:cNvSpPr>
              <p:nvPr/>
            </p:nvSpPr>
            <p:spPr bwMode="auto">
              <a:xfrm>
                <a:off x="1776" y="350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71" name="Line 312"/>
              <p:cNvSpPr>
                <a:spLocks noChangeShapeType="1"/>
              </p:cNvSpPr>
              <p:nvPr/>
            </p:nvSpPr>
            <p:spPr bwMode="auto">
              <a:xfrm>
                <a:off x="1296" y="37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72" name="Line 313"/>
              <p:cNvSpPr>
                <a:spLocks noChangeShapeType="1"/>
              </p:cNvSpPr>
              <p:nvPr/>
            </p:nvSpPr>
            <p:spPr bwMode="auto">
              <a:xfrm>
                <a:off x="1296" y="38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273" name="Text Box 314"/>
              <p:cNvSpPr txBox="1">
                <a:spLocks noChangeArrowheads="1"/>
              </p:cNvSpPr>
              <p:nvPr/>
            </p:nvSpPr>
            <p:spPr bwMode="auto">
              <a:xfrm>
                <a:off x="1104" y="3613"/>
                <a:ext cx="240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z</a:t>
                </a:r>
              </a:p>
            </p:txBody>
          </p:sp>
          <p:sp>
            <p:nvSpPr>
              <p:cNvPr id="10274" name="Rectangle 318"/>
              <p:cNvSpPr>
                <a:spLocks noChangeArrowheads="1"/>
              </p:cNvSpPr>
              <p:nvPr/>
            </p:nvSpPr>
            <p:spPr bwMode="auto">
              <a:xfrm>
                <a:off x="1104" y="3024"/>
                <a:ext cx="178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x</a:t>
                </a:r>
              </a:p>
              <a:p>
                <a:pPr eaLnBrk="0" hangingPunct="0">
                  <a:lnSpc>
                    <a:spcPct val="90000"/>
                  </a:lnSpc>
                </a:pPr>
                <a:r>
                  <a:rPr lang="en-GB" sz="1400" b="1"/>
                  <a:t>y</a:t>
                </a:r>
              </a:p>
            </p:txBody>
          </p:sp>
          <p:grpSp>
            <p:nvGrpSpPr>
              <p:cNvPr id="10275" name="Group 319"/>
              <p:cNvGrpSpPr>
                <a:grpSpLocks/>
              </p:cNvGrpSpPr>
              <p:nvPr/>
            </p:nvGrpSpPr>
            <p:grpSpPr bwMode="auto">
              <a:xfrm>
                <a:off x="2077" y="3408"/>
                <a:ext cx="240" cy="183"/>
                <a:chOff x="6768" y="11808"/>
                <a:chExt cx="1008" cy="792"/>
              </a:xfrm>
            </p:grpSpPr>
            <p:sp>
              <p:nvSpPr>
                <p:cNvPr id="10277" name="Freeform 32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278" name="Line 32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279" name="Line 32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280" name="Freeform 32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10281" name="Freeform 32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10276" name="Line 326"/>
              <p:cNvSpPr>
                <a:spLocks noChangeShapeType="1"/>
              </p:cNvSpPr>
              <p:nvPr/>
            </p:nvSpPr>
            <p:spPr bwMode="auto">
              <a:xfrm>
                <a:off x="2304" y="350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</p:grpSp>
      <p:sp>
        <p:nvSpPr>
          <p:cNvPr id="10252" name="Text Box 333"/>
          <p:cNvSpPr txBox="1">
            <a:spLocks noChangeArrowheads="1"/>
          </p:cNvSpPr>
          <p:nvPr/>
        </p:nvSpPr>
        <p:spPr bwMode="auto">
          <a:xfrm>
            <a:off x="7848600" y="990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Revision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EFEF93-26C3-407C-8D84-DB4DFDE73388}" type="slidenum">
              <a:rPr lang="en-US"/>
              <a:pPr/>
              <a:t>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600" b="1" smtClean="0"/>
              <a:t>Lecture 6: Combinational Circuits:</a:t>
            </a:r>
            <a:br>
              <a:rPr lang="en-US" sz="3600" b="1" smtClean="0"/>
            </a:br>
            <a:r>
              <a:rPr lang="en-US" sz="3600" b="1" smtClean="0"/>
              <a:t>Design Methods/Arithmetic Circuits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467600" cy="3803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dirty="0" smtClean="0">
                <a:hlinkClick r:id="rId2" action="ppaction://hlinksldjump"/>
              </a:rPr>
              <a:t>Arithmetic Circuits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2" action="ppaction://hlinksldjump"/>
              </a:rPr>
              <a:t>Adders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3" action="ppaction://hlinksldjump"/>
              </a:rPr>
              <a:t>Parallel Adders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4" action="ppaction://hlinksldjump"/>
              </a:rPr>
              <a:t>Cascading Adders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5" action="ppaction://hlinksldjump"/>
              </a:rPr>
              <a:t>Parallel Adder-</a:t>
            </a:r>
            <a:r>
              <a:rPr lang="en-US" sz="2000" dirty="0" err="1" smtClean="0">
                <a:hlinkClick r:id="rId5" action="ppaction://hlinksldjump"/>
              </a:rPr>
              <a:t>Subtractor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dirty="0" smtClean="0">
                <a:hlinkClick r:id="rId6" action="ppaction://hlinksldjump"/>
              </a:rPr>
              <a:t>Comparator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88144-6E69-44AE-8605-CEC5611B8E12}" type="slidenum">
              <a:rPr lang="en-US"/>
              <a:pPr/>
              <a:t>30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Parallel Adders</a:t>
            </a:r>
            <a:endParaRPr 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620000" cy="4572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Example: Adding two 4-bit numbers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449388" y="1982788"/>
          <a:ext cx="3003550" cy="1555750"/>
        </p:xfrm>
        <a:graphic>
          <a:graphicData uri="http://schemas.openxmlformats.org/presentationml/2006/ole">
            <p:oleObj spid="_x0000_s11266" name="Belge" r:id="rId3" imgW="3023311" imgH="1571850" progId="Word.Document.8">
              <p:embed/>
            </p:oleObj>
          </a:graphicData>
        </a:graphic>
      </p:graphicFrame>
      <p:sp>
        <p:nvSpPr>
          <p:cNvPr id="11270" name="Line 118"/>
          <p:cNvSpPr>
            <a:spLocks noChangeShapeType="1"/>
          </p:cNvSpPr>
          <p:nvPr/>
        </p:nvSpPr>
        <p:spPr bwMode="auto">
          <a:xfrm>
            <a:off x="1598613" y="22098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71" name="Line 119"/>
          <p:cNvSpPr>
            <a:spLocks noChangeShapeType="1"/>
          </p:cNvSpPr>
          <p:nvPr/>
        </p:nvSpPr>
        <p:spPr bwMode="auto">
          <a:xfrm>
            <a:off x="2817813" y="2895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72" name="Line 120"/>
          <p:cNvSpPr>
            <a:spLocks noChangeShapeType="1"/>
          </p:cNvSpPr>
          <p:nvPr/>
        </p:nvSpPr>
        <p:spPr bwMode="auto">
          <a:xfrm>
            <a:off x="1598613" y="1905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73" name="Line 121"/>
          <p:cNvSpPr>
            <a:spLocks noChangeShapeType="1"/>
          </p:cNvSpPr>
          <p:nvPr/>
        </p:nvSpPr>
        <p:spPr bwMode="auto">
          <a:xfrm>
            <a:off x="1598613" y="3429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1274" name="Text Box 124"/>
          <p:cNvSpPr txBox="1">
            <a:spLocks noChangeArrowheads="1"/>
          </p:cNvSpPr>
          <p:nvPr/>
        </p:nvSpPr>
        <p:spPr bwMode="auto">
          <a:xfrm>
            <a:off x="4800600" y="1905000"/>
            <a:ext cx="39624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2 ways: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Serial (one FA)</a:t>
            </a: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ZapfDingbats" pitchFamily="82" charset="2"/>
              <a:buChar char="u"/>
            </a:pPr>
            <a:r>
              <a:rPr lang="en-GB" sz="2000"/>
              <a:t>  Parallel (</a:t>
            </a:r>
            <a:r>
              <a:rPr lang="en-GB" sz="2000" i="1"/>
              <a:t>n</a:t>
            </a:r>
            <a:r>
              <a:rPr lang="en-GB" sz="2000"/>
              <a:t> FAs for </a:t>
            </a:r>
            <a:r>
              <a:rPr lang="en-GB" sz="2000" i="1"/>
              <a:t>n</a:t>
            </a:r>
            <a:r>
              <a:rPr lang="en-GB" sz="2000"/>
              <a:t> bits)</a:t>
            </a:r>
          </a:p>
        </p:txBody>
      </p:sp>
      <p:grpSp>
        <p:nvGrpSpPr>
          <p:cNvPr id="11275" name="Group 186"/>
          <p:cNvGrpSpPr>
            <a:grpSpLocks/>
          </p:cNvGrpSpPr>
          <p:nvPr/>
        </p:nvGrpSpPr>
        <p:grpSpPr bwMode="auto">
          <a:xfrm>
            <a:off x="4191000" y="3276600"/>
            <a:ext cx="4570413" cy="1689100"/>
            <a:chOff x="1104" y="2496"/>
            <a:chExt cx="2879" cy="1064"/>
          </a:xfrm>
        </p:grpSpPr>
        <p:sp>
          <p:nvSpPr>
            <p:cNvPr id="11307" name="Text Box 126"/>
            <p:cNvSpPr txBox="1">
              <a:spLocks noChangeArrowheads="1"/>
            </p:cNvSpPr>
            <p:nvPr/>
          </p:nvSpPr>
          <p:spPr bwMode="auto">
            <a:xfrm>
              <a:off x="3744" y="2928"/>
              <a:ext cx="23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C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11308" name="Line 127"/>
            <p:cNvSpPr>
              <a:spLocks noChangeShapeType="1"/>
            </p:cNvSpPr>
            <p:nvPr/>
          </p:nvSpPr>
          <p:spPr bwMode="auto">
            <a:xfrm flipH="1">
              <a:off x="1359" y="3018"/>
              <a:ext cx="1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9" name="Line 128"/>
            <p:cNvSpPr>
              <a:spLocks noChangeShapeType="1"/>
            </p:cNvSpPr>
            <p:nvPr/>
          </p:nvSpPr>
          <p:spPr bwMode="auto">
            <a:xfrm rot="5400000">
              <a:off x="3120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0" name="Text Box 129"/>
            <p:cNvSpPr txBox="1">
              <a:spLocks noChangeArrowheads="1"/>
            </p:cNvSpPr>
            <p:nvPr/>
          </p:nvSpPr>
          <p:spPr bwMode="auto">
            <a:xfrm>
              <a:off x="3072" y="2496"/>
              <a:ext cx="4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1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11311" name="Text Box 130"/>
            <p:cNvSpPr txBox="1">
              <a:spLocks noChangeArrowheads="1"/>
            </p:cNvSpPr>
            <p:nvPr/>
          </p:nvSpPr>
          <p:spPr bwMode="auto">
            <a:xfrm>
              <a:off x="3312" y="3368"/>
              <a:ext cx="2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1</a:t>
              </a:r>
              <a:endParaRPr lang="en-GB" sz="1400" b="1"/>
            </a:p>
          </p:txBody>
        </p:sp>
        <p:sp>
          <p:nvSpPr>
            <p:cNvPr id="11312" name="Rectangle 131"/>
            <p:cNvSpPr>
              <a:spLocks noChangeArrowheads="1"/>
            </p:cNvSpPr>
            <p:nvPr/>
          </p:nvSpPr>
          <p:spPr bwMode="auto">
            <a:xfrm>
              <a:off x="3172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313" name="Text Box 133"/>
            <p:cNvSpPr txBox="1">
              <a:spLocks noChangeArrowheads="1"/>
            </p:cNvSpPr>
            <p:nvPr/>
          </p:nvSpPr>
          <p:spPr bwMode="auto">
            <a:xfrm>
              <a:off x="2928" y="2640"/>
              <a:ext cx="308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2</a:t>
              </a:r>
              <a:endParaRPr lang="en-GB" sz="1400" b="1"/>
            </a:p>
          </p:txBody>
        </p:sp>
        <p:sp>
          <p:nvSpPr>
            <p:cNvPr id="11314" name="Line 134"/>
            <p:cNvSpPr>
              <a:spLocks noChangeShapeType="1"/>
            </p:cNvSpPr>
            <p:nvPr/>
          </p:nvSpPr>
          <p:spPr bwMode="auto">
            <a:xfrm rot="5400000">
              <a:off x="3302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5" name="Line 135"/>
            <p:cNvSpPr>
              <a:spLocks noChangeShapeType="1"/>
            </p:cNvSpPr>
            <p:nvPr/>
          </p:nvSpPr>
          <p:spPr bwMode="auto">
            <a:xfrm rot="5400000">
              <a:off x="3216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6" name="Line 136"/>
            <p:cNvSpPr>
              <a:spLocks noChangeShapeType="1"/>
            </p:cNvSpPr>
            <p:nvPr/>
          </p:nvSpPr>
          <p:spPr bwMode="auto">
            <a:xfrm rot="5400000">
              <a:off x="3374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7" name="Line 137"/>
            <p:cNvSpPr>
              <a:spLocks noChangeShapeType="1"/>
            </p:cNvSpPr>
            <p:nvPr/>
          </p:nvSpPr>
          <p:spPr bwMode="auto">
            <a:xfrm>
              <a:off x="3427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8" name="Line 138"/>
            <p:cNvSpPr>
              <a:spLocks noChangeShapeType="1"/>
            </p:cNvSpPr>
            <p:nvPr/>
          </p:nvSpPr>
          <p:spPr bwMode="auto">
            <a:xfrm>
              <a:off x="3586" y="2794"/>
              <a:ext cx="0" cy="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19" name="Line 139"/>
            <p:cNvSpPr>
              <a:spLocks noChangeShapeType="1"/>
            </p:cNvSpPr>
            <p:nvPr/>
          </p:nvSpPr>
          <p:spPr bwMode="auto">
            <a:xfrm>
              <a:off x="3586" y="2993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0" name="Line 140"/>
            <p:cNvSpPr>
              <a:spLocks noChangeShapeType="1"/>
            </p:cNvSpPr>
            <p:nvPr/>
          </p:nvSpPr>
          <p:spPr bwMode="auto">
            <a:xfrm rot="5400000">
              <a:off x="2611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1" name="Text Box 141"/>
            <p:cNvSpPr txBox="1">
              <a:spLocks noChangeArrowheads="1"/>
            </p:cNvSpPr>
            <p:nvPr/>
          </p:nvSpPr>
          <p:spPr bwMode="auto">
            <a:xfrm>
              <a:off x="1104" y="2928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C</a:t>
              </a:r>
              <a:r>
                <a:rPr lang="en-GB" sz="1400" b="1" baseline="-25000">
                  <a:solidFill>
                    <a:srgbClr val="006600"/>
                  </a:solidFill>
                </a:rPr>
                <a:t>5</a:t>
              </a:r>
              <a:endParaRPr lang="en-GB" sz="1400" b="1"/>
            </a:p>
          </p:txBody>
        </p:sp>
        <p:sp>
          <p:nvSpPr>
            <p:cNvPr id="11322" name="Text Box 142"/>
            <p:cNvSpPr txBox="1">
              <a:spLocks noChangeArrowheads="1"/>
            </p:cNvSpPr>
            <p:nvPr/>
          </p:nvSpPr>
          <p:spPr bwMode="auto">
            <a:xfrm>
              <a:off x="2544" y="249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2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11323" name="Text Box 143"/>
            <p:cNvSpPr txBox="1">
              <a:spLocks noChangeArrowheads="1"/>
            </p:cNvSpPr>
            <p:nvPr/>
          </p:nvSpPr>
          <p:spPr bwMode="auto">
            <a:xfrm>
              <a:off x="2736" y="33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2</a:t>
              </a:r>
              <a:endParaRPr lang="en-GB" sz="1400" b="1"/>
            </a:p>
          </p:txBody>
        </p:sp>
        <p:sp>
          <p:nvSpPr>
            <p:cNvPr id="11324" name="Rectangle 144"/>
            <p:cNvSpPr>
              <a:spLocks noChangeArrowheads="1"/>
            </p:cNvSpPr>
            <p:nvPr/>
          </p:nvSpPr>
          <p:spPr bwMode="auto">
            <a:xfrm>
              <a:off x="2663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325" name="Line 146"/>
            <p:cNvSpPr>
              <a:spLocks noChangeShapeType="1"/>
            </p:cNvSpPr>
            <p:nvPr/>
          </p:nvSpPr>
          <p:spPr bwMode="auto">
            <a:xfrm rot="5400000">
              <a:off x="2793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6" name="Line 147"/>
            <p:cNvSpPr>
              <a:spLocks noChangeShapeType="1"/>
            </p:cNvSpPr>
            <p:nvPr/>
          </p:nvSpPr>
          <p:spPr bwMode="auto">
            <a:xfrm rot="5400000">
              <a:off x="270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7" name="Line 148"/>
            <p:cNvSpPr>
              <a:spLocks noChangeShapeType="1"/>
            </p:cNvSpPr>
            <p:nvPr/>
          </p:nvSpPr>
          <p:spPr bwMode="auto">
            <a:xfrm rot="5400000">
              <a:off x="2865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8" name="Line 149"/>
            <p:cNvSpPr>
              <a:spLocks noChangeShapeType="1"/>
            </p:cNvSpPr>
            <p:nvPr/>
          </p:nvSpPr>
          <p:spPr bwMode="auto">
            <a:xfrm>
              <a:off x="2918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29" name="Line 150"/>
            <p:cNvSpPr>
              <a:spLocks noChangeShapeType="1"/>
            </p:cNvSpPr>
            <p:nvPr/>
          </p:nvSpPr>
          <p:spPr bwMode="auto">
            <a:xfrm>
              <a:off x="3077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30" name="Line 151"/>
            <p:cNvSpPr>
              <a:spLocks noChangeShapeType="1"/>
            </p:cNvSpPr>
            <p:nvPr/>
          </p:nvSpPr>
          <p:spPr bwMode="auto">
            <a:xfrm>
              <a:off x="3077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31" name="Line 152"/>
            <p:cNvSpPr>
              <a:spLocks noChangeShapeType="1"/>
            </p:cNvSpPr>
            <p:nvPr/>
          </p:nvSpPr>
          <p:spPr bwMode="auto">
            <a:xfrm>
              <a:off x="3236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32" name="Text Box 153"/>
            <p:cNvSpPr txBox="1">
              <a:spLocks noChangeArrowheads="1"/>
            </p:cNvSpPr>
            <p:nvPr/>
          </p:nvSpPr>
          <p:spPr bwMode="auto">
            <a:xfrm>
              <a:off x="2448" y="2640"/>
              <a:ext cx="247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3</a:t>
              </a:r>
              <a:endParaRPr lang="en-GB" sz="1400" b="1"/>
            </a:p>
          </p:txBody>
        </p:sp>
        <p:sp>
          <p:nvSpPr>
            <p:cNvPr id="11333" name="Line 154"/>
            <p:cNvSpPr>
              <a:spLocks noChangeShapeType="1"/>
            </p:cNvSpPr>
            <p:nvPr/>
          </p:nvSpPr>
          <p:spPr bwMode="auto">
            <a:xfrm rot="5400000">
              <a:off x="2102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34" name="Text Box 155"/>
            <p:cNvSpPr txBox="1">
              <a:spLocks noChangeArrowheads="1"/>
            </p:cNvSpPr>
            <p:nvPr/>
          </p:nvSpPr>
          <p:spPr bwMode="auto">
            <a:xfrm>
              <a:off x="2064" y="2496"/>
              <a:ext cx="3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3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3</a:t>
              </a:r>
              <a:endParaRPr lang="en-GB" sz="1400" b="1">
                <a:solidFill>
                  <a:srgbClr val="0000FF"/>
                </a:solidFill>
              </a:endParaRPr>
            </a:p>
          </p:txBody>
        </p:sp>
        <p:sp>
          <p:nvSpPr>
            <p:cNvPr id="11335" name="Text Box 156"/>
            <p:cNvSpPr txBox="1">
              <a:spLocks noChangeArrowheads="1"/>
            </p:cNvSpPr>
            <p:nvPr/>
          </p:nvSpPr>
          <p:spPr bwMode="auto">
            <a:xfrm>
              <a:off x="2256" y="3368"/>
              <a:ext cx="2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3</a:t>
              </a:r>
              <a:endParaRPr lang="en-GB" sz="1400" b="1"/>
            </a:p>
          </p:txBody>
        </p:sp>
        <p:sp>
          <p:nvSpPr>
            <p:cNvPr id="11336" name="Rectangle 157"/>
            <p:cNvSpPr>
              <a:spLocks noChangeArrowheads="1"/>
            </p:cNvSpPr>
            <p:nvPr/>
          </p:nvSpPr>
          <p:spPr bwMode="auto">
            <a:xfrm>
              <a:off x="2154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337" name="Line 159"/>
            <p:cNvSpPr>
              <a:spLocks noChangeShapeType="1"/>
            </p:cNvSpPr>
            <p:nvPr/>
          </p:nvSpPr>
          <p:spPr bwMode="auto">
            <a:xfrm rot="5400000">
              <a:off x="2284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38" name="Line 160"/>
            <p:cNvSpPr>
              <a:spLocks noChangeShapeType="1"/>
            </p:cNvSpPr>
            <p:nvPr/>
          </p:nvSpPr>
          <p:spPr bwMode="auto">
            <a:xfrm rot="5400000">
              <a:off x="2197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39" name="Line 161"/>
            <p:cNvSpPr>
              <a:spLocks noChangeShapeType="1"/>
            </p:cNvSpPr>
            <p:nvPr/>
          </p:nvSpPr>
          <p:spPr bwMode="auto">
            <a:xfrm rot="5400000">
              <a:off x="2356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40" name="Line 162"/>
            <p:cNvSpPr>
              <a:spLocks noChangeShapeType="1"/>
            </p:cNvSpPr>
            <p:nvPr/>
          </p:nvSpPr>
          <p:spPr bwMode="auto">
            <a:xfrm>
              <a:off x="2409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41" name="Line 163"/>
            <p:cNvSpPr>
              <a:spLocks noChangeShapeType="1"/>
            </p:cNvSpPr>
            <p:nvPr/>
          </p:nvSpPr>
          <p:spPr bwMode="auto">
            <a:xfrm>
              <a:off x="2568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42" name="Line 164"/>
            <p:cNvSpPr>
              <a:spLocks noChangeShapeType="1"/>
            </p:cNvSpPr>
            <p:nvPr/>
          </p:nvSpPr>
          <p:spPr bwMode="auto">
            <a:xfrm>
              <a:off x="2568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43" name="Line 165"/>
            <p:cNvSpPr>
              <a:spLocks noChangeShapeType="1"/>
            </p:cNvSpPr>
            <p:nvPr/>
          </p:nvSpPr>
          <p:spPr bwMode="auto">
            <a:xfrm>
              <a:off x="2727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44" name="Text Box 166"/>
            <p:cNvSpPr txBox="1">
              <a:spLocks noChangeArrowheads="1"/>
            </p:cNvSpPr>
            <p:nvPr/>
          </p:nvSpPr>
          <p:spPr bwMode="auto">
            <a:xfrm>
              <a:off x="1920" y="2640"/>
              <a:ext cx="276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/>
                <a:t>C</a:t>
              </a:r>
              <a:r>
                <a:rPr lang="en-GB" sz="1400" b="1" baseline="-25000"/>
                <a:t>4</a:t>
              </a:r>
              <a:endParaRPr lang="en-GB" sz="1400" b="1"/>
            </a:p>
          </p:txBody>
        </p:sp>
        <p:sp>
          <p:nvSpPr>
            <p:cNvPr id="11345" name="Line 167"/>
            <p:cNvSpPr>
              <a:spLocks noChangeShapeType="1"/>
            </p:cNvSpPr>
            <p:nvPr/>
          </p:nvSpPr>
          <p:spPr bwMode="auto">
            <a:xfrm rot="5400000">
              <a:off x="1593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46" name="Text Box 168"/>
            <p:cNvSpPr txBox="1">
              <a:spLocks noChangeArrowheads="1"/>
            </p:cNvSpPr>
            <p:nvPr/>
          </p:nvSpPr>
          <p:spPr bwMode="auto">
            <a:xfrm>
              <a:off x="1536" y="2496"/>
              <a:ext cx="4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Y</a:t>
              </a:r>
              <a:r>
                <a:rPr lang="en-GB" sz="1400" b="1" baseline="-25000">
                  <a:solidFill>
                    <a:srgbClr val="0000FF"/>
                  </a:solidFill>
                </a:rPr>
                <a:t>4  </a:t>
              </a:r>
              <a:r>
                <a:rPr lang="en-GB" sz="1400" b="1">
                  <a:solidFill>
                    <a:srgbClr val="0000FF"/>
                  </a:solidFill>
                </a:rPr>
                <a:t>X</a:t>
              </a:r>
              <a:r>
                <a:rPr lang="en-GB" sz="1400" b="1" baseline="-25000">
                  <a:solidFill>
                    <a:srgbClr val="0000FF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11347" name="Text Box 169"/>
            <p:cNvSpPr txBox="1">
              <a:spLocks noChangeArrowheads="1"/>
            </p:cNvSpPr>
            <p:nvPr/>
          </p:nvSpPr>
          <p:spPr bwMode="auto">
            <a:xfrm>
              <a:off x="1776" y="3368"/>
              <a:ext cx="2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S</a:t>
              </a:r>
              <a:r>
                <a:rPr lang="en-GB" sz="1400" b="1" baseline="-25000">
                  <a:solidFill>
                    <a:srgbClr val="006600"/>
                  </a:solidFill>
                </a:rPr>
                <a:t>4</a:t>
              </a:r>
              <a:endParaRPr lang="en-GB" sz="1400" b="1"/>
            </a:p>
          </p:txBody>
        </p:sp>
        <p:sp>
          <p:nvSpPr>
            <p:cNvPr id="11348" name="Rectangle 170"/>
            <p:cNvSpPr>
              <a:spLocks noChangeArrowheads="1"/>
            </p:cNvSpPr>
            <p:nvPr/>
          </p:nvSpPr>
          <p:spPr bwMode="auto">
            <a:xfrm>
              <a:off x="1645" y="2893"/>
              <a:ext cx="319" cy="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349" name="Text Box 171"/>
            <p:cNvSpPr txBox="1">
              <a:spLocks noChangeArrowheads="1"/>
            </p:cNvSpPr>
            <p:nvPr/>
          </p:nvSpPr>
          <p:spPr bwMode="auto">
            <a:xfrm>
              <a:off x="1632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11350" name="Line 172"/>
            <p:cNvSpPr>
              <a:spLocks noChangeShapeType="1"/>
            </p:cNvSpPr>
            <p:nvPr/>
          </p:nvSpPr>
          <p:spPr bwMode="auto">
            <a:xfrm rot="5400000">
              <a:off x="1775" y="3243"/>
              <a:ext cx="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1" name="Line 173"/>
            <p:cNvSpPr>
              <a:spLocks noChangeShapeType="1"/>
            </p:cNvSpPr>
            <p:nvPr/>
          </p:nvSpPr>
          <p:spPr bwMode="auto">
            <a:xfrm rot="5400000">
              <a:off x="1688" y="2785"/>
              <a:ext cx="23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2" name="Line 174"/>
            <p:cNvSpPr>
              <a:spLocks noChangeShapeType="1"/>
            </p:cNvSpPr>
            <p:nvPr/>
          </p:nvSpPr>
          <p:spPr bwMode="auto">
            <a:xfrm rot="5400000">
              <a:off x="1847" y="2847"/>
              <a:ext cx="1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3" name="Line 175"/>
            <p:cNvSpPr>
              <a:spLocks noChangeShapeType="1"/>
            </p:cNvSpPr>
            <p:nvPr/>
          </p:nvSpPr>
          <p:spPr bwMode="auto">
            <a:xfrm>
              <a:off x="1900" y="2794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4" name="Line 176"/>
            <p:cNvSpPr>
              <a:spLocks noChangeShapeType="1"/>
            </p:cNvSpPr>
            <p:nvPr/>
          </p:nvSpPr>
          <p:spPr bwMode="auto">
            <a:xfrm>
              <a:off x="2059" y="2794"/>
              <a:ext cx="0" cy="4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5" name="Line 177"/>
            <p:cNvSpPr>
              <a:spLocks noChangeShapeType="1"/>
            </p:cNvSpPr>
            <p:nvPr/>
          </p:nvSpPr>
          <p:spPr bwMode="auto">
            <a:xfrm>
              <a:off x="2059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6" name="Line 178"/>
            <p:cNvSpPr>
              <a:spLocks noChangeShapeType="1"/>
            </p:cNvSpPr>
            <p:nvPr/>
          </p:nvSpPr>
          <p:spPr bwMode="auto">
            <a:xfrm>
              <a:off x="2218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7" name="Line 179"/>
            <p:cNvSpPr>
              <a:spLocks noChangeShapeType="1"/>
            </p:cNvSpPr>
            <p:nvPr/>
          </p:nvSpPr>
          <p:spPr bwMode="auto">
            <a:xfrm>
              <a:off x="1550" y="321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8" name="Line 180"/>
            <p:cNvSpPr>
              <a:spLocks noChangeShapeType="1"/>
            </p:cNvSpPr>
            <p:nvPr/>
          </p:nvSpPr>
          <p:spPr bwMode="auto">
            <a:xfrm>
              <a:off x="1709" y="3118"/>
              <a:ext cx="0" cy="1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59" name="Line 181"/>
            <p:cNvSpPr>
              <a:spLocks noChangeShapeType="1"/>
            </p:cNvSpPr>
            <p:nvPr/>
          </p:nvSpPr>
          <p:spPr bwMode="auto">
            <a:xfrm>
              <a:off x="1550" y="3018"/>
              <a:ext cx="0" cy="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60" name="Rectangle 182"/>
            <p:cNvSpPr>
              <a:spLocks noChangeArrowheads="1"/>
            </p:cNvSpPr>
            <p:nvPr/>
          </p:nvSpPr>
          <p:spPr bwMode="auto">
            <a:xfrm>
              <a:off x="1486" y="2694"/>
              <a:ext cx="2195" cy="599"/>
            </a:xfrm>
            <a:prstGeom prst="rect">
              <a:avLst/>
            </a:prstGeom>
            <a:noFill/>
            <a:ln w="15875">
              <a:solidFill>
                <a:srgbClr val="993366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61" name="Text Box 183"/>
            <p:cNvSpPr txBox="1">
              <a:spLocks noChangeArrowheads="1"/>
            </p:cNvSpPr>
            <p:nvPr/>
          </p:nvSpPr>
          <p:spPr bwMode="auto">
            <a:xfrm>
              <a:off x="2160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11362" name="Text Box 184"/>
            <p:cNvSpPr txBox="1">
              <a:spLocks noChangeArrowheads="1"/>
            </p:cNvSpPr>
            <p:nvPr/>
          </p:nvSpPr>
          <p:spPr bwMode="auto">
            <a:xfrm>
              <a:off x="268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  <p:sp>
          <p:nvSpPr>
            <p:cNvPr id="11363" name="Text Box 185"/>
            <p:cNvSpPr txBox="1">
              <a:spLocks noChangeArrowheads="1"/>
            </p:cNvSpPr>
            <p:nvPr/>
          </p:nvSpPr>
          <p:spPr bwMode="auto">
            <a:xfrm>
              <a:off x="3168" y="2928"/>
              <a:ext cx="330" cy="19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400" b="1">
                  <a:latin typeface="Times New Roman" pitchFamily="18" charset="0"/>
                </a:rPr>
                <a:t>FA</a:t>
              </a:r>
              <a:endParaRPr lang="en-GB" sz="1400" b="1"/>
            </a:p>
          </p:txBody>
        </p:sp>
      </p:grpSp>
      <p:grpSp>
        <p:nvGrpSpPr>
          <p:cNvPr id="11276" name="Group 205"/>
          <p:cNvGrpSpPr>
            <a:grpSpLocks/>
          </p:cNvGrpSpPr>
          <p:nvPr/>
        </p:nvGrpSpPr>
        <p:grpSpPr bwMode="auto">
          <a:xfrm>
            <a:off x="990600" y="4343400"/>
            <a:ext cx="4267200" cy="1600200"/>
            <a:chOff x="912" y="2832"/>
            <a:chExt cx="2688" cy="1008"/>
          </a:xfrm>
        </p:grpSpPr>
        <p:sp>
          <p:nvSpPr>
            <p:cNvPr id="11278" name="Line 6"/>
            <p:cNvSpPr>
              <a:spLocks noChangeShapeType="1"/>
            </p:cNvSpPr>
            <p:nvPr/>
          </p:nvSpPr>
          <p:spPr bwMode="auto">
            <a:xfrm>
              <a:off x="1584" y="288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79" name="Line 7"/>
            <p:cNvSpPr>
              <a:spLocks noChangeShapeType="1"/>
            </p:cNvSpPr>
            <p:nvPr/>
          </p:nvSpPr>
          <p:spPr bwMode="auto">
            <a:xfrm>
              <a:off x="1584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80" name="Line 9"/>
            <p:cNvSpPr>
              <a:spLocks noChangeShapeType="1"/>
            </p:cNvSpPr>
            <p:nvPr/>
          </p:nvSpPr>
          <p:spPr bwMode="auto">
            <a:xfrm>
              <a:off x="2448" y="36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81" name="AutoShape 13"/>
            <p:cNvSpPr>
              <a:spLocks/>
            </p:cNvSpPr>
            <p:nvPr/>
          </p:nvSpPr>
          <p:spPr bwMode="auto">
            <a:xfrm>
              <a:off x="1488" y="2880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82" name="AutoShape 14"/>
            <p:cNvSpPr>
              <a:spLocks/>
            </p:cNvSpPr>
            <p:nvPr/>
          </p:nvSpPr>
          <p:spPr bwMode="auto">
            <a:xfrm flipH="1">
              <a:off x="2736" y="302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83" name="Rectangle 16"/>
            <p:cNvSpPr>
              <a:spLocks noChangeArrowheads="1"/>
            </p:cNvSpPr>
            <p:nvPr/>
          </p:nvSpPr>
          <p:spPr bwMode="auto">
            <a:xfrm>
              <a:off x="1824" y="2832"/>
              <a:ext cx="624" cy="10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84" name="Text Box 17"/>
            <p:cNvSpPr txBox="1">
              <a:spLocks noChangeArrowheads="1"/>
            </p:cNvSpPr>
            <p:nvPr/>
          </p:nvSpPr>
          <p:spPr bwMode="auto">
            <a:xfrm>
              <a:off x="1824" y="292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endParaRPr lang="en-GB" sz="1600"/>
            </a:p>
          </p:txBody>
        </p:sp>
        <p:sp>
          <p:nvSpPr>
            <p:cNvPr id="11285" name="Text Box 18"/>
            <p:cNvSpPr txBox="1">
              <a:spLocks noChangeArrowheads="1"/>
            </p:cNvSpPr>
            <p:nvPr/>
          </p:nvSpPr>
          <p:spPr bwMode="auto">
            <a:xfrm>
              <a:off x="1824" y="336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Y</a:t>
              </a:r>
              <a:endParaRPr lang="en-GB" sz="1600"/>
            </a:p>
          </p:txBody>
        </p:sp>
        <p:sp>
          <p:nvSpPr>
            <p:cNvPr id="11286" name="Text Box 19"/>
            <p:cNvSpPr txBox="1">
              <a:spLocks noChangeArrowheads="1"/>
            </p:cNvSpPr>
            <p:nvPr/>
          </p:nvSpPr>
          <p:spPr bwMode="auto">
            <a:xfrm>
              <a:off x="2016" y="28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>
                  <a:latin typeface="Symbol" pitchFamily="18" charset="2"/>
                </a:rPr>
                <a:t>S</a:t>
              </a:r>
              <a:endParaRPr lang="en-GB" sz="1600"/>
            </a:p>
          </p:txBody>
        </p:sp>
        <p:sp>
          <p:nvSpPr>
            <p:cNvPr id="11287" name="Text Box 20"/>
            <p:cNvSpPr txBox="1">
              <a:spLocks noChangeArrowheads="1"/>
            </p:cNvSpPr>
            <p:nvPr/>
          </p:nvSpPr>
          <p:spPr bwMode="auto">
            <a:xfrm>
              <a:off x="2112" y="355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Cout</a:t>
              </a:r>
            </a:p>
          </p:txBody>
        </p:sp>
        <p:sp>
          <p:nvSpPr>
            <p:cNvPr id="11288" name="Text Box 21"/>
            <p:cNvSpPr txBox="1">
              <a:spLocks noChangeArrowheads="1"/>
            </p:cNvSpPr>
            <p:nvPr/>
          </p:nvSpPr>
          <p:spPr bwMode="auto">
            <a:xfrm>
              <a:off x="2256" y="30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S</a:t>
              </a:r>
              <a:endParaRPr lang="en-GB" sz="1600"/>
            </a:p>
          </p:txBody>
        </p:sp>
        <p:sp>
          <p:nvSpPr>
            <p:cNvPr id="11289" name="Text Box 22"/>
            <p:cNvSpPr txBox="1">
              <a:spLocks noChangeArrowheads="1"/>
            </p:cNvSpPr>
            <p:nvPr/>
          </p:nvSpPr>
          <p:spPr bwMode="auto">
            <a:xfrm>
              <a:off x="1824" y="36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Cin</a:t>
              </a:r>
              <a:endParaRPr lang="en-GB" sz="1600"/>
            </a:p>
          </p:txBody>
        </p:sp>
        <p:sp>
          <p:nvSpPr>
            <p:cNvPr id="11290" name="Line 23"/>
            <p:cNvSpPr>
              <a:spLocks noChangeShapeType="1"/>
            </p:cNvSpPr>
            <p:nvPr/>
          </p:nvSpPr>
          <p:spPr bwMode="auto">
            <a:xfrm>
              <a:off x="1584" y="307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1" name="Line 187"/>
            <p:cNvSpPr>
              <a:spLocks noChangeShapeType="1"/>
            </p:cNvSpPr>
            <p:nvPr/>
          </p:nvSpPr>
          <p:spPr bwMode="auto">
            <a:xfrm>
              <a:off x="15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2" name="Line 188"/>
            <p:cNvSpPr>
              <a:spLocks noChangeShapeType="1"/>
            </p:cNvSpPr>
            <p:nvPr/>
          </p:nvSpPr>
          <p:spPr bwMode="auto">
            <a:xfrm>
              <a:off x="1584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3" name="Line 189"/>
            <p:cNvSpPr>
              <a:spLocks noChangeShapeType="1"/>
            </p:cNvSpPr>
            <p:nvPr/>
          </p:nvSpPr>
          <p:spPr bwMode="auto">
            <a:xfrm>
              <a:off x="1584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4" name="Line 190"/>
            <p:cNvSpPr>
              <a:spLocks noChangeShapeType="1"/>
            </p:cNvSpPr>
            <p:nvPr/>
          </p:nvSpPr>
          <p:spPr bwMode="auto">
            <a:xfrm>
              <a:off x="1584" y="35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5" name="Line 191"/>
            <p:cNvSpPr>
              <a:spLocks noChangeShapeType="1"/>
            </p:cNvSpPr>
            <p:nvPr/>
          </p:nvSpPr>
          <p:spPr bwMode="auto">
            <a:xfrm>
              <a:off x="1584" y="360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6" name="AutoShape 192"/>
            <p:cNvSpPr>
              <a:spLocks/>
            </p:cNvSpPr>
            <p:nvPr/>
          </p:nvSpPr>
          <p:spPr bwMode="auto">
            <a:xfrm>
              <a:off x="1488" y="3312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7" name="Line 193"/>
            <p:cNvSpPr>
              <a:spLocks noChangeShapeType="1"/>
            </p:cNvSpPr>
            <p:nvPr/>
          </p:nvSpPr>
          <p:spPr bwMode="auto">
            <a:xfrm>
              <a:off x="1584" y="37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298" name="Text Box 194"/>
            <p:cNvSpPr txBox="1">
              <a:spLocks noChangeArrowheads="1"/>
            </p:cNvSpPr>
            <p:nvPr/>
          </p:nvSpPr>
          <p:spPr bwMode="auto">
            <a:xfrm>
              <a:off x="912" y="3648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Input carry</a:t>
              </a:r>
              <a:endParaRPr lang="en-GB" sz="1600"/>
            </a:p>
          </p:txBody>
        </p:sp>
        <p:sp>
          <p:nvSpPr>
            <p:cNvPr id="11299" name="Text Box 195"/>
            <p:cNvSpPr txBox="1">
              <a:spLocks noChangeArrowheads="1"/>
            </p:cNvSpPr>
            <p:nvPr/>
          </p:nvSpPr>
          <p:spPr bwMode="auto">
            <a:xfrm>
              <a:off x="1008" y="3264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B</a:t>
              </a:r>
              <a:endParaRPr lang="en-GB" sz="1600"/>
            </a:p>
          </p:txBody>
        </p:sp>
        <p:sp>
          <p:nvSpPr>
            <p:cNvPr id="11300" name="Text Box 196"/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Binary no. A</a:t>
              </a:r>
              <a:endParaRPr lang="en-GB" sz="1600"/>
            </a:p>
          </p:txBody>
        </p:sp>
        <p:sp>
          <p:nvSpPr>
            <p:cNvPr id="11301" name="Text Box 197"/>
            <p:cNvSpPr txBox="1">
              <a:spLocks noChangeArrowheads="1"/>
            </p:cNvSpPr>
            <p:nvPr/>
          </p:nvSpPr>
          <p:spPr bwMode="auto">
            <a:xfrm>
              <a:off x="2688" y="3552"/>
              <a:ext cx="91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Output carry</a:t>
              </a:r>
              <a:endParaRPr lang="en-GB" sz="1600"/>
            </a:p>
          </p:txBody>
        </p:sp>
        <p:sp>
          <p:nvSpPr>
            <p:cNvPr id="11302" name="Line 198"/>
            <p:cNvSpPr>
              <a:spLocks noChangeShapeType="1"/>
            </p:cNvSpPr>
            <p:nvPr/>
          </p:nvSpPr>
          <p:spPr bwMode="auto">
            <a:xfrm>
              <a:off x="2448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3" name="Line 199"/>
            <p:cNvSpPr>
              <a:spLocks noChangeShapeType="1"/>
            </p:cNvSpPr>
            <p:nvPr/>
          </p:nvSpPr>
          <p:spPr bwMode="auto">
            <a:xfrm>
              <a:off x="2448" y="312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4" name="Line 201"/>
            <p:cNvSpPr>
              <a:spLocks noChangeShapeType="1"/>
            </p:cNvSpPr>
            <p:nvPr/>
          </p:nvSpPr>
          <p:spPr bwMode="auto">
            <a:xfrm>
              <a:off x="2448" y="32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5" name="Line 202"/>
            <p:cNvSpPr>
              <a:spLocks noChangeShapeType="1"/>
            </p:cNvSpPr>
            <p:nvPr/>
          </p:nvSpPr>
          <p:spPr bwMode="auto">
            <a:xfrm>
              <a:off x="2448" y="33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306" name="Text Box 203"/>
            <p:cNvSpPr txBox="1">
              <a:spLocks noChangeArrowheads="1"/>
            </p:cNvSpPr>
            <p:nvPr/>
          </p:nvSpPr>
          <p:spPr bwMode="auto">
            <a:xfrm>
              <a:off x="2736" y="2976"/>
              <a:ext cx="38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4-bit sum</a:t>
              </a:r>
              <a:endParaRPr lang="en-GB" sz="1600"/>
            </a:p>
          </p:txBody>
        </p:sp>
      </p:grpSp>
      <p:sp>
        <p:nvSpPr>
          <p:cNvPr id="11277" name="Text Box 210"/>
          <p:cNvSpPr txBox="1">
            <a:spLocks noChangeArrowheads="1"/>
          </p:cNvSpPr>
          <p:nvPr/>
        </p:nvSpPr>
        <p:spPr bwMode="auto">
          <a:xfrm>
            <a:off x="7848600" y="990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Revision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964759-4412-43CA-B31A-15E9522896EA}" type="slidenum">
              <a:rPr lang="en-US"/>
              <a:pPr/>
              <a:t>31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Cascading Adders</a:t>
            </a:r>
            <a:endParaRPr lang="en-US" sz="360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2438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4-bit parallel adder: </a:t>
            </a:r>
          </a:p>
          <a:p>
            <a:pPr lvl="1" eaLnBrk="1" hangingPunct="1">
              <a:buSzPct val="90000"/>
              <a:buFont typeface="Wingdings" pitchFamily="2" charset="2"/>
              <a:buChar char="v"/>
            </a:pPr>
            <a:r>
              <a:rPr lang="en-US" sz="2000" smtClean="0"/>
              <a:t>cascade 4 full adders</a:t>
            </a:r>
          </a:p>
          <a:p>
            <a:pPr lvl="1" eaLnBrk="1" hangingPunct="1">
              <a:buSzPct val="90000"/>
              <a:buFont typeface="Wingdings" pitchFamily="2" charset="2"/>
              <a:buChar char="v"/>
            </a:pPr>
            <a:r>
              <a:rPr lang="en-US" sz="2000" smtClean="0"/>
              <a:t>classical method: 9 input variables </a:t>
            </a:r>
            <a:r>
              <a:rPr lang="en-US" sz="2000" smtClean="0">
                <a:sym typeface="Wingdings" pitchFamily="2" charset="2"/>
              </a:rPr>
              <a:t> </a:t>
            </a:r>
            <a:r>
              <a:rPr lang="en-US" sz="2000" smtClean="0"/>
              <a:t>2</a:t>
            </a:r>
            <a:r>
              <a:rPr lang="en-US" sz="2000" baseline="30000" smtClean="0"/>
              <a:t>9</a:t>
            </a:r>
            <a:r>
              <a:rPr lang="en-US" sz="2000" smtClean="0"/>
              <a:t> = 512 rows in truth table!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Cascading method can be extended to larger numbers, example: 16-bit parallel adder.</a:t>
            </a:r>
          </a:p>
        </p:txBody>
      </p:sp>
      <p:grpSp>
        <p:nvGrpSpPr>
          <p:cNvPr id="38917" name="Group 99"/>
          <p:cNvGrpSpPr>
            <a:grpSpLocks/>
          </p:cNvGrpSpPr>
          <p:nvPr/>
        </p:nvGrpSpPr>
        <p:grpSpPr bwMode="auto">
          <a:xfrm>
            <a:off x="1371600" y="3886200"/>
            <a:ext cx="7034213" cy="2089150"/>
            <a:chOff x="897" y="2448"/>
            <a:chExt cx="4431" cy="1316"/>
          </a:xfrm>
        </p:grpSpPr>
        <p:sp>
          <p:nvSpPr>
            <p:cNvPr id="38919" name="Text Box 100"/>
            <p:cNvSpPr txBox="1">
              <a:spLocks noChangeArrowheads="1"/>
            </p:cNvSpPr>
            <p:nvPr/>
          </p:nvSpPr>
          <p:spPr bwMode="auto">
            <a:xfrm>
              <a:off x="2976" y="264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en-GB" sz="1600"/>
            </a:p>
          </p:txBody>
        </p:sp>
        <p:sp>
          <p:nvSpPr>
            <p:cNvPr id="38920" name="Rectangle 101"/>
            <p:cNvSpPr>
              <a:spLocks noChangeArrowheads="1"/>
            </p:cNvSpPr>
            <p:nvPr/>
          </p:nvSpPr>
          <p:spPr bwMode="auto">
            <a:xfrm>
              <a:off x="4272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21" name="Text Box 102"/>
            <p:cNvSpPr txBox="1">
              <a:spLocks noChangeArrowheads="1"/>
            </p:cNvSpPr>
            <p:nvPr/>
          </p:nvSpPr>
          <p:spPr bwMode="auto">
            <a:xfrm>
              <a:off x="4272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38922" name="Text Box 103"/>
            <p:cNvSpPr txBox="1">
              <a:spLocks noChangeArrowheads="1"/>
            </p:cNvSpPr>
            <p:nvPr/>
          </p:nvSpPr>
          <p:spPr bwMode="auto">
            <a:xfrm>
              <a:off x="412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4</a:t>
              </a:r>
              <a:r>
                <a:rPr lang="en-GB" sz="1600"/>
                <a:t>..X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23" name="Text Box 104"/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4</a:t>
              </a:r>
              <a:r>
                <a:rPr lang="en-GB" sz="1600"/>
                <a:t>..Y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8924" name="Group 105"/>
            <p:cNvGrpSpPr>
              <a:grpSpLocks/>
            </p:cNvGrpSpPr>
            <p:nvPr/>
          </p:nvGrpSpPr>
          <p:grpSpPr bwMode="auto">
            <a:xfrm>
              <a:off x="4320" y="2640"/>
              <a:ext cx="144" cy="288"/>
              <a:chOff x="4333" y="2640"/>
              <a:chExt cx="144" cy="288"/>
            </a:xfrm>
          </p:grpSpPr>
          <p:sp>
            <p:nvSpPr>
              <p:cNvPr id="39005" name="Line 106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006" name="Line 107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25" name="Group 108"/>
            <p:cNvGrpSpPr>
              <a:grpSpLocks/>
            </p:cNvGrpSpPr>
            <p:nvPr/>
          </p:nvGrpSpPr>
          <p:grpSpPr bwMode="auto">
            <a:xfrm>
              <a:off x="4752" y="2640"/>
              <a:ext cx="144" cy="288"/>
              <a:chOff x="4333" y="2640"/>
              <a:chExt cx="144" cy="288"/>
            </a:xfrm>
          </p:grpSpPr>
          <p:sp>
            <p:nvSpPr>
              <p:cNvPr id="39003" name="Line 109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004" name="Line 110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26" name="Group 111"/>
            <p:cNvGrpSpPr>
              <a:grpSpLocks/>
            </p:cNvGrpSpPr>
            <p:nvPr/>
          </p:nvGrpSpPr>
          <p:grpSpPr bwMode="auto">
            <a:xfrm>
              <a:off x="4512" y="3312"/>
              <a:ext cx="144" cy="288"/>
              <a:chOff x="4333" y="2640"/>
              <a:chExt cx="144" cy="288"/>
            </a:xfrm>
          </p:grpSpPr>
          <p:sp>
            <p:nvSpPr>
              <p:cNvPr id="39001" name="Line 112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002" name="Line 113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8927" name="Line 114"/>
            <p:cNvSpPr>
              <a:spLocks noChangeShapeType="1"/>
            </p:cNvSpPr>
            <p:nvPr/>
          </p:nvSpPr>
          <p:spPr bwMode="auto">
            <a:xfrm flipH="1">
              <a:off x="494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28" name="Text Box 115"/>
            <p:cNvSpPr txBox="1">
              <a:spLocks noChangeArrowheads="1"/>
            </p:cNvSpPr>
            <p:nvPr/>
          </p:nvSpPr>
          <p:spPr bwMode="auto">
            <a:xfrm>
              <a:off x="4992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29" name="Text Box 116"/>
            <p:cNvSpPr txBox="1">
              <a:spLocks noChangeArrowheads="1"/>
            </p:cNvSpPr>
            <p:nvPr/>
          </p:nvSpPr>
          <p:spPr bwMode="auto">
            <a:xfrm>
              <a:off x="436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4</a:t>
              </a:r>
              <a:r>
                <a:rPr lang="en-GB" sz="1600"/>
                <a:t>..S</a:t>
              </a:r>
              <a:r>
                <a:rPr lang="en-GB" sz="1600" baseline="-25000"/>
                <a:t>1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30" name="Rectangle 117"/>
            <p:cNvSpPr>
              <a:spLocks noChangeArrowheads="1"/>
            </p:cNvSpPr>
            <p:nvPr/>
          </p:nvSpPr>
          <p:spPr bwMode="auto">
            <a:xfrm>
              <a:off x="3264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31" name="Text Box 118"/>
            <p:cNvSpPr txBox="1">
              <a:spLocks noChangeArrowheads="1"/>
            </p:cNvSpPr>
            <p:nvPr/>
          </p:nvSpPr>
          <p:spPr bwMode="auto">
            <a:xfrm>
              <a:off x="3264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38932" name="Text Box 119"/>
            <p:cNvSpPr txBox="1">
              <a:spLocks noChangeArrowheads="1"/>
            </p:cNvSpPr>
            <p:nvPr/>
          </p:nvSpPr>
          <p:spPr bwMode="auto">
            <a:xfrm>
              <a:off x="312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8</a:t>
              </a:r>
              <a:r>
                <a:rPr lang="en-GB" sz="1600"/>
                <a:t>..X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33" name="Text Box 120"/>
            <p:cNvSpPr txBox="1">
              <a:spLocks noChangeArrowheads="1"/>
            </p:cNvSpPr>
            <p:nvPr/>
          </p:nvSpPr>
          <p:spPr bwMode="auto">
            <a:xfrm>
              <a:off x="3600" y="244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8</a:t>
              </a:r>
              <a:r>
                <a:rPr lang="en-GB" sz="1600"/>
                <a:t>..Y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8934" name="Group 121"/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38999" name="Line 122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000" name="Line 123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35" name="Group 124"/>
            <p:cNvGrpSpPr>
              <a:grpSpLocks/>
            </p:cNvGrpSpPr>
            <p:nvPr/>
          </p:nvGrpSpPr>
          <p:grpSpPr bwMode="auto">
            <a:xfrm>
              <a:off x="3744" y="2640"/>
              <a:ext cx="144" cy="288"/>
              <a:chOff x="4333" y="2640"/>
              <a:chExt cx="144" cy="288"/>
            </a:xfrm>
          </p:grpSpPr>
          <p:sp>
            <p:nvSpPr>
              <p:cNvPr id="38997" name="Line 125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98" name="Line 126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36" name="Group 127"/>
            <p:cNvGrpSpPr>
              <a:grpSpLocks/>
            </p:cNvGrpSpPr>
            <p:nvPr/>
          </p:nvGrpSpPr>
          <p:grpSpPr bwMode="auto">
            <a:xfrm>
              <a:off x="3504" y="3312"/>
              <a:ext cx="144" cy="288"/>
              <a:chOff x="4333" y="2640"/>
              <a:chExt cx="144" cy="288"/>
            </a:xfrm>
          </p:grpSpPr>
          <p:sp>
            <p:nvSpPr>
              <p:cNvPr id="38995" name="Line 128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96" name="Line 129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8937" name="Line 130"/>
            <p:cNvSpPr>
              <a:spLocks noChangeShapeType="1"/>
            </p:cNvSpPr>
            <p:nvPr/>
          </p:nvSpPr>
          <p:spPr bwMode="auto">
            <a:xfrm flipH="1">
              <a:off x="393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38" name="Text Box 131"/>
            <p:cNvSpPr txBox="1">
              <a:spLocks noChangeArrowheads="1"/>
            </p:cNvSpPr>
            <p:nvPr/>
          </p:nvSpPr>
          <p:spPr bwMode="auto">
            <a:xfrm>
              <a:off x="3964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39" name="Text Box 132"/>
            <p:cNvSpPr txBox="1">
              <a:spLocks noChangeArrowheads="1"/>
            </p:cNvSpPr>
            <p:nvPr/>
          </p:nvSpPr>
          <p:spPr bwMode="auto">
            <a:xfrm>
              <a:off x="336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8</a:t>
              </a:r>
              <a:r>
                <a:rPr lang="en-GB" sz="1600"/>
                <a:t>..S</a:t>
              </a:r>
              <a:r>
                <a:rPr lang="en-GB" sz="1600" baseline="-25000"/>
                <a:t>5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8940" name="Group 133"/>
            <p:cNvGrpSpPr>
              <a:grpSpLocks/>
            </p:cNvGrpSpPr>
            <p:nvPr/>
          </p:nvGrpSpPr>
          <p:grpSpPr bwMode="auto">
            <a:xfrm>
              <a:off x="3312" y="2640"/>
              <a:ext cx="144" cy="288"/>
              <a:chOff x="4333" y="2640"/>
              <a:chExt cx="144" cy="288"/>
            </a:xfrm>
          </p:grpSpPr>
          <p:sp>
            <p:nvSpPr>
              <p:cNvPr id="38993" name="Line 134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94" name="Line 135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8941" name="Rectangle 136"/>
            <p:cNvSpPr>
              <a:spLocks noChangeArrowheads="1"/>
            </p:cNvSpPr>
            <p:nvPr/>
          </p:nvSpPr>
          <p:spPr bwMode="auto">
            <a:xfrm>
              <a:off x="2256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42" name="Text Box 137"/>
            <p:cNvSpPr txBox="1">
              <a:spLocks noChangeArrowheads="1"/>
            </p:cNvSpPr>
            <p:nvPr/>
          </p:nvSpPr>
          <p:spPr bwMode="auto">
            <a:xfrm>
              <a:off x="2256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38943" name="Text Box 138"/>
            <p:cNvSpPr txBox="1">
              <a:spLocks noChangeArrowheads="1"/>
            </p:cNvSpPr>
            <p:nvPr/>
          </p:nvSpPr>
          <p:spPr bwMode="auto">
            <a:xfrm>
              <a:off x="2112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12</a:t>
              </a:r>
              <a:r>
                <a:rPr lang="en-GB" sz="1600"/>
                <a:t>..X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44" name="Text Box 139"/>
            <p:cNvSpPr txBox="1">
              <a:spLocks noChangeArrowheads="1"/>
            </p:cNvSpPr>
            <p:nvPr/>
          </p:nvSpPr>
          <p:spPr bwMode="auto">
            <a:xfrm>
              <a:off x="2544" y="244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12</a:t>
              </a:r>
              <a:r>
                <a:rPr lang="en-GB" sz="1600"/>
                <a:t>..Y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8945" name="Group 140"/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38991" name="Line 141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92" name="Line 142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46" name="Group 143"/>
            <p:cNvGrpSpPr>
              <a:grpSpLocks/>
            </p:cNvGrpSpPr>
            <p:nvPr/>
          </p:nvGrpSpPr>
          <p:grpSpPr bwMode="auto">
            <a:xfrm>
              <a:off x="2736" y="2640"/>
              <a:ext cx="144" cy="288"/>
              <a:chOff x="4333" y="2640"/>
              <a:chExt cx="144" cy="288"/>
            </a:xfrm>
          </p:grpSpPr>
          <p:sp>
            <p:nvSpPr>
              <p:cNvPr id="38989" name="Line 144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90" name="Line 145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47" name="Group 146"/>
            <p:cNvGrpSpPr>
              <a:grpSpLocks/>
            </p:cNvGrpSpPr>
            <p:nvPr/>
          </p:nvGrpSpPr>
          <p:grpSpPr bwMode="auto">
            <a:xfrm>
              <a:off x="2496" y="3312"/>
              <a:ext cx="144" cy="288"/>
              <a:chOff x="4333" y="2640"/>
              <a:chExt cx="144" cy="288"/>
            </a:xfrm>
          </p:grpSpPr>
          <p:sp>
            <p:nvSpPr>
              <p:cNvPr id="38987" name="Line 147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88" name="Line 148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8948" name="Line 149"/>
            <p:cNvSpPr>
              <a:spLocks noChangeShapeType="1"/>
            </p:cNvSpPr>
            <p:nvPr/>
          </p:nvSpPr>
          <p:spPr bwMode="auto">
            <a:xfrm flipH="1">
              <a:off x="2928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49" name="Text Box 150"/>
            <p:cNvSpPr txBox="1">
              <a:spLocks noChangeArrowheads="1"/>
            </p:cNvSpPr>
            <p:nvPr/>
          </p:nvSpPr>
          <p:spPr bwMode="auto">
            <a:xfrm>
              <a:off x="2956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50" name="Text Box 151"/>
            <p:cNvSpPr txBox="1">
              <a:spLocks noChangeArrowheads="1"/>
            </p:cNvSpPr>
            <p:nvPr/>
          </p:nvSpPr>
          <p:spPr bwMode="auto">
            <a:xfrm>
              <a:off x="2352" y="3552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12</a:t>
              </a:r>
              <a:r>
                <a:rPr lang="en-GB" sz="1600"/>
                <a:t>..S</a:t>
              </a:r>
              <a:r>
                <a:rPr lang="en-GB" sz="1600" baseline="-25000"/>
                <a:t>9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8951" name="Group 152"/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38985" name="Line 153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86" name="Line 154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52" name="Group 155"/>
            <p:cNvGrpSpPr>
              <a:grpSpLocks/>
            </p:cNvGrpSpPr>
            <p:nvPr/>
          </p:nvGrpSpPr>
          <p:grpSpPr bwMode="auto">
            <a:xfrm>
              <a:off x="2304" y="2640"/>
              <a:ext cx="144" cy="288"/>
              <a:chOff x="4333" y="2640"/>
              <a:chExt cx="144" cy="288"/>
            </a:xfrm>
          </p:grpSpPr>
          <p:sp>
            <p:nvSpPr>
              <p:cNvPr id="38983" name="Line 156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84" name="Line 157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8953" name="Rectangle 158"/>
            <p:cNvSpPr>
              <a:spLocks noChangeArrowheads="1"/>
            </p:cNvSpPr>
            <p:nvPr/>
          </p:nvSpPr>
          <p:spPr bwMode="auto">
            <a:xfrm>
              <a:off x="1248" y="2928"/>
              <a:ext cx="67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54" name="Text Box 159"/>
            <p:cNvSpPr txBox="1">
              <a:spLocks noChangeArrowheads="1"/>
            </p:cNvSpPr>
            <p:nvPr/>
          </p:nvSpPr>
          <p:spPr bwMode="auto">
            <a:xfrm>
              <a:off x="1248" y="2928"/>
              <a:ext cx="6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>
                  <a:latin typeface="Times New Roman" pitchFamily="18" charset="0"/>
                </a:rPr>
                <a:t>4-bit // adder</a:t>
              </a:r>
              <a:endParaRPr lang="en-GB" b="1"/>
            </a:p>
          </p:txBody>
        </p:sp>
        <p:sp>
          <p:nvSpPr>
            <p:cNvPr id="38955" name="Text Box 160"/>
            <p:cNvSpPr txBox="1">
              <a:spLocks noChangeArrowheads="1"/>
            </p:cNvSpPr>
            <p:nvPr/>
          </p:nvSpPr>
          <p:spPr bwMode="auto">
            <a:xfrm>
              <a:off x="105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X</a:t>
              </a:r>
              <a:r>
                <a:rPr lang="en-GB" sz="1600" baseline="-25000"/>
                <a:t>16</a:t>
              </a:r>
              <a:r>
                <a:rPr lang="en-GB" sz="1600"/>
                <a:t>..X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56" name="Text Box 161"/>
            <p:cNvSpPr txBox="1">
              <a:spLocks noChangeArrowheads="1"/>
            </p:cNvSpPr>
            <p:nvPr/>
          </p:nvSpPr>
          <p:spPr bwMode="auto">
            <a:xfrm>
              <a:off x="1536" y="244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16</a:t>
              </a:r>
              <a:r>
                <a:rPr lang="en-GB" sz="1600"/>
                <a:t>..Y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grpSp>
          <p:nvGrpSpPr>
            <p:cNvPr id="38957" name="Group 162"/>
            <p:cNvGrpSpPr>
              <a:grpSpLocks/>
            </p:cNvGrpSpPr>
            <p:nvPr/>
          </p:nvGrpSpPr>
          <p:grpSpPr bwMode="auto">
            <a:xfrm>
              <a:off x="1296" y="2640"/>
              <a:ext cx="144" cy="288"/>
              <a:chOff x="4333" y="2640"/>
              <a:chExt cx="144" cy="288"/>
            </a:xfrm>
          </p:grpSpPr>
          <p:sp>
            <p:nvSpPr>
              <p:cNvPr id="38981" name="Line 163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82" name="Line 164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58" name="Group 165"/>
            <p:cNvGrpSpPr>
              <a:grpSpLocks/>
            </p:cNvGrpSpPr>
            <p:nvPr/>
          </p:nvGrpSpPr>
          <p:grpSpPr bwMode="auto">
            <a:xfrm>
              <a:off x="1728" y="2640"/>
              <a:ext cx="144" cy="288"/>
              <a:chOff x="4333" y="2640"/>
              <a:chExt cx="144" cy="288"/>
            </a:xfrm>
          </p:grpSpPr>
          <p:sp>
            <p:nvSpPr>
              <p:cNvPr id="38979" name="Line 166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80" name="Line 167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grpSp>
          <p:nvGrpSpPr>
            <p:cNvPr id="38959" name="Group 168"/>
            <p:cNvGrpSpPr>
              <a:grpSpLocks/>
            </p:cNvGrpSpPr>
            <p:nvPr/>
          </p:nvGrpSpPr>
          <p:grpSpPr bwMode="auto">
            <a:xfrm>
              <a:off x="1488" y="3312"/>
              <a:ext cx="144" cy="288"/>
              <a:chOff x="4333" y="2640"/>
              <a:chExt cx="144" cy="288"/>
            </a:xfrm>
          </p:grpSpPr>
          <p:sp>
            <p:nvSpPr>
              <p:cNvPr id="38977" name="Line 169"/>
              <p:cNvSpPr>
                <a:spLocks noChangeShapeType="1"/>
              </p:cNvSpPr>
              <p:nvPr/>
            </p:nvSpPr>
            <p:spPr bwMode="auto">
              <a:xfrm>
                <a:off x="4416" y="264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8978" name="Line 170"/>
              <p:cNvSpPr>
                <a:spLocks noChangeShapeType="1"/>
              </p:cNvSpPr>
              <p:nvPr/>
            </p:nvSpPr>
            <p:spPr bwMode="auto">
              <a:xfrm flipH="1">
                <a:off x="4333" y="2708"/>
                <a:ext cx="144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38960" name="Line 171"/>
            <p:cNvSpPr>
              <a:spLocks noChangeShapeType="1"/>
            </p:cNvSpPr>
            <p:nvPr/>
          </p:nvSpPr>
          <p:spPr bwMode="auto">
            <a:xfrm flipH="1">
              <a:off x="1920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61" name="Text Box 172"/>
            <p:cNvSpPr txBox="1">
              <a:spLocks noChangeArrowheads="1"/>
            </p:cNvSpPr>
            <p:nvPr/>
          </p:nvSpPr>
          <p:spPr bwMode="auto">
            <a:xfrm>
              <a:off x="1948" y="289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62" name="Text Box 173"/>
            <p:cNvSpPr txBox="1">
              <a:spLocks noChangeArrowheads="1"/>
            </p:cNvSpPr>
            <p:nvPr/>
          </p:nvSpPr>
          <p:spPr bwMode="auto">
            <a:xfrm>
              <a:off x="1296" y="35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16</a:t>
              </a:r>
              <a:r>
                <a:rPr lang="en-GB" sz="1600"/>
                <a:t>..S</a:t>
              </a:r>
              <a:r>
                <a:rPr lang="en-GB" sz="1600" baseline="-25000"/>
                <a:t>13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63" name="Line 174"/>
            <p:cNvSpPr>
              <a:spLocks noChangeShapeType="1"/>
            </p:cNvSpPr>
            <p:nvPr/>
          </p:nvSpPr>
          <p:spPr bwMode="auto">
            <a:xfrm flipH="1">
              <a:off x="897" y="3153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8964" name="Text Box 175"/>
            <p:cNvSpPr txBox="1">
              <a:spLocks noChangeArrowheads="1"/>
            </p:cNvSpPr>
            <p:nvPr/>
          </p:nvSpPr>
          <p:spPr bwMode="auto">
            <a:xfrm>
              <a:off x="925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</a:t>
              </a:r>
              <a:r>
                <a:rPr lang="en-GB" sz="1600" baseline="-25000"/>
                <a:t>17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65" name="Text Box 176"/>
            <p:cNvSpPr txBox="1">
              <a:spLocks noChangeArrowheads="1"/>
            </p:cNvSpPr>
            <p:nvPr/>
          </p:nvSpPr>
          <p:spPr bwMode="auto">
            <a:xfrm>
              <a:off x="4560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66" name="Text Box 177"/>
            <p:cNvSpPr txBox="1">
              <a:spLocks noChangeArrowheads="1"/>
            </p:cNvSpPr>
            <p:nvPr/>
          </p:nvSpPr>
          <p:spPr bwMode="auto">
            <a:xfrm>
              <a:off x="3552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67" name="Text Box 178"/>
            <p:cNvSpPr txBox="1">
              <a:spLocks noChangeArrowheads="1"/>
            </p:cNvSpPr>
            <p:nvPr/>
          </p:nvSpPr>
          <p:spPr bwMode="auto">
            <a:xfrm>
              <a:off x="2544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68" name="Text Box 179"/>
            <p:cNvSpPr txBox="1">
              <a:spLocks noChangeArrowheads="1"/>
            </p:cNvSpPr>
            <p:nvPr/>
          </p:nvSpPr>
          <p:spPr bwMode="auto">
            <a:xfrm>
              <a:off x="1536" y="3360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69" name="Text Box 180"/>
            <p:cNvSpPr txBox="1">
              <a:spLocks noChangeArrowheads="1"/>
            </p:cNvSpPr>
            <p:nvPr/>
          </p:nvSpPr>
          <p:spPr bwMode="auto">
            <a:xfrm>
              <a:off x="235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70" name="Text Box 181"/>
            <p:cNvSpPr txBox="1">
              <a:spLocks noChangeArrowheads="1"/>
            </p:cNvSpPr>
            <p:nvPr/>
          </p:nvSpPr>
          <p:spPr bwMode="auto">
            <a:xfrm>
              <a:off x="1776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71" name="Text Box 182"/>
            <p:cNvSpPr txBox="1">
              <a:spLocks noChangeArrowheads="1"/>
            </p:cNvSpPr>
            <p:nvPr/>
          </p:nvSpPr>
          <p:spPr bwMode="auto">
            <a:xfrm>
              <a:off x="134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72" name="Text Box 183"/>
            <p:cNvSpPr txBox="1">
              <a:spLocks noChangeArrowheads="1"/>
            </p:cNvSpPr>
            <p:nvPr/>
          </p:nvSpPr>
          <p:spPr bwMode="auto">
            <a:xfrm>
              <a:off x="4368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73" name="Text Box 184"/>
            <p:cNvSpPr txBox="1">
              <a:spLocks noChangeArrowheads="1"/>
            </p:cNvSpPr>
            <p:nvPr/>
          </p:nvSpPr>
          <p:spPr bwMode="auto">
            <a:xfrm>
              <a:off x="3792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74" name="Text Box 185"/>
            <p:cNvSpPr txBox="1">
              <a:spLocks noChangeArrowheads="1"/>
            </p:cNvSpPr>
            <p:nvPr/>
          </p:nvSpPr>
          <p:spPr bwMode="auto">
            <a:xfrm>
              <a:off x="336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75" name="Text Box 186"/>
            <p:cNvSpPr txBox="1">
              <a:spLocks noChangeArrowheads="1"/>
            </p:cNvSpPr>
            <p:nvPr/>
          </p:nvSpPr>
          <p:spPr bwMode="auto">
            <a:xfrm>
              <a:off x="2784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38976" name="Text Box 187"/>
            <p:cNvSpPr txBox="1">
              <a:spLocks noChangeArrowheads="1"/>
            </p:cNvSpPr>
            <p:nvPr/>
          </p:nvSpPr>
          <p:spPr bwMode="auto">
            <a:xfrm>
              <a:off x="4800" y="2688"/>
              <a:ext cx="19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200"/>
                <a:t>4</a:t>
              </a:r>
              <a:endParaRPr lang="en-GB" sz="1600">
                <a:latin typeface="Times New Roman" pitchFamily="18" charset="0"/>
              </a:endParaRPr>
            </a:p>
          </p:txBody>
        </p:sp>
      </p:grpSp>
      <p:sp>
        <p:nvSpPr>
          <p:cNvPr id="38918" name="Text Box 192"/>
          <p:cNvSpPr txBox="1">
            <a:spLocks noChangeArrowheads="1"/>
          </p:cNvSpPr>
          <p:nvPr/>
        </p:nvSpPr>
        <p:spPr bwMode="auto">
          <a:xfrm>
            <a:off x="7848600" y="990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Revision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1D25F-B509-4F62-9264-AEDF4DFC5FED}" type="slidenum">
              <a:rPr lang="en-US"/>
              <a:pPr/>
              <a:t>32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Cascading Adders</a:t>
            </a:r>
            <a:endParaRPr lang="en-US" sz="360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620000" cy="1295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Application: 6-person voting system. </a:t>
            </a:r>
          </a:p>
          <a:p>
            <a:pPr lvl="1" eaLnBrk="1" hangingPunct="1">
              <a:buSzPct val="90000"/>
              <a:buFont typeface="Wingdings" pitchFamily="2" charset="2"/>
              <a:buChar char="v"/>
            </a:pPr>
            <a:r>
              <a:rPr lang="en-US" sz="2000" smtClean="0"/>
              <a:t>Use FAs and a 4-bit binary parallel adder.</a:t>
            </a:r>
          </a:p>
          <a:p>
            <a:pPr lvl="1" eaLnBrk="1" hangingPunct="1">
              <a:buSzPct val="90000"/>
              <a:buFont typeface="Wingdings" pitchFamily="2" charset="2"/>
              <a:buChar char="v"/>
            </a:pPr>
            <a:r>
              <a:rPr lang="en-US" sz="2000" smtClean="0"/>
              <a:t>Each FA can sum up to 3 votes.</a:t>
            </a:r>
          </a:p>
        </p:txBody>
      </p:sp>
      <p:grpSp>
        <p:nvGrpSpPr>
          <p:cNvPr id="39941" name="Group 221"/>
          <p:cNvGrpSpPr>
            <a:grpSpLocks/>
          </p:cNvGrpSpPr>
          <p:nvPr/>
        </p:nvGrpSpPr>
        <p:grpSpPr bwMode="auto">
          <a:xfrm>
            <a:off x="1752600" y="2743200"/>
            <a:ext cx="5770563" cy="3265488"/>
            <a:chOff x="1392" y="1776"/>
            <a:chExt cx="3635" cy="2057"/>
          </a:xfrm>
        </p:grpSpPr>
        <p:sp>
          <p:nvSpPr>
            <p:cNvPr id="39942" name="Line 94"/>
            <p:cNvSpPr>
              <a:spLocks noChangeShapeType="1"/>
            </p:cNvSpPr>
            <p:nvPr/>
          </p:nvSpPr>
          <p:spPr bwMode="auto">
            <a:xfrm>
              <a:off x="1920" y="206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43" name="Line 95"/>
            <p:cNvSpPr>
              <a:spLocks noChangeShapeType="1"/>
            </p:cNvSpPr>
            <p:nvPr/>
          </p:nvSpPr>
          <p:spPr bwMode="auto">
            <a:xfrm>
              <a:off x="1920" y="22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44" name="Line 96"/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45" name="Line 97"/>
            <p:cNvSpPr>
              <a:spLocks noChangeShapeType="1"/>
            </p:cNvSpPr>
            <p:nvPr/>
          </p:nvSpPr>
          <p:spPr bwMode="auto">
            <a:xfrm>
              <a:off x="292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46" name="Text Box 100"/>
            <p:cNvSpPr txBox="1">
              <a:spLocks noChangeArrowheads="1"/>
            </p:cNvSpPr>
            <p:nvPr/>
          </p:nvSpPr>
          <p:spPr bwMode="auto">
            <a:xfrm>
              <a:off x="1392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1</a:t>
              </a:r>
              <a:endParaRPr lang="en-GB"/>
            </a:p>
          </p:txBody>
        </p:sp>
        <p:sp>
          <p:nvSpPr>
            <p:cNvPr id="39947" name="AutoShape 101"/>
            <p:cNvSpPr>
              <a:spLocks/>
            </p:cNvSpPr>
            <p:nvPr/>
          </p:nvSpPr>
          <p:spPr bwMode="auto">
            <a:xfrm flipH="1">
              <a:off x="4416" y="2256"/>
              <a:ext cx="48" cy="255"/>
            </a:xfrm>
            <a:prstGeom prst="leftBrace">
              <a:avLst>
                <a:gd name="adj1" fmla="val 442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48" name="Text Box 103"/>
            <p:cNvSpPr txBox="1">
              <a:spLocks noChangeArrowheads="1"/>
            </p:cNvSpPr>
            <p:nvPr/>
          </p:nvSpPr>
          <p:spPr bwMode="auto">
            <a:xfrm>
              <a:off x="4499" y="2193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3-bit Output</a:t>
              </a:r>
              <a:endParaRPr lang="en-GB"/>
            </a:p>
          </p:txBody>
        </p:sp>
        <p:grpSp>
          <p:nvGrpSpPr>
            <p:cNvPr id="39949" name="Group 104"/>
            <p:cNvGrpSpPr>
              <a:grpSpLocks/>
            </p:cNvGrpSpPr>
            <p:nvPr/>
          </p:nvGrpSpPr>
          <p:grpSpPr bwMode="auto"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40011" name="Rectangle 105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0012" name="Text Box 106"/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40013" name="Text Box 107"/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40014" name="Text Box 108"/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40015" name="Text Box 109"/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40016" name="Text Box 110"/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40017" name="Text Box 111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39950" name="Line 112"/>
            <p:cNvSpPr>
              <a:spLocks noChangeShapeType="1"/>
            </p:cNvSpPr>
            <p:nvPr/>
          </p:nvSpPr>
          <p:spPr bwMode="auto">
            <a:xfrm>
              <a:off x="1920" y="244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51" name="Text Box 146"/>
            <p:cNvSpPr txBox="1">
              <a:spLocks noChangeArrowheads="1"/>
            </p:cNvSpPr>
            <p:nvPr/>
          </p:nvSpPr>
          <p:spPr bwMode="auto">
            <a:xfrm>
              <a:off x="1392" y="216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2</a:t>
              </a:r>
              <a:endParaRPr lang="en-GB"/>
            </a:p>
          </p:txBody>
        </p:sp>
        <p:sp>
          <p:nvSpPr>
            <p:cNvPr id="39952" name="Text Box 147"/>
            <p:cNvSpPr txBox="1">
              <a:spLocks noChangeArrowheads="1"/>
            </p:cNvSpPr>
            <p:nvPr/>
          </p:nvSpPr>
          <p:spPr bwMode="auto">
            <a:xfrm>
              <a:off x="1392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3</a:t>
              </a:r>
              <a:endParaRPr lang="en-GB"/>
            </a:p>
          </p:txBody>
        </p:sp>
        <p:sp>
          <p:nvSpPr>
            <p:cNvPr id="39953" name="Line 148"/>
            <p:cNvSpPr>
              <a:spLocks noChangeShapeType="1"/>
            </p:cNvSpPr>
            <p:nvPr/>
          </p:nvSpPr>
          <p:spPr bwMode="auto">
            <a:xfrm>
              <a:off x="1920" y="312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54" name="Line 149"/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55" name="Line 150"/>
            <p:cNvSpPr>
              <a:spLocks noChangeShapeType="1"/>
            </p:cNvSpPr>
            <p:nvPr/>
          </p:nvSpPr>
          <p:spPr bwMode="auto">
            <a:xfrm flipV="1">
              <a:off x="2928" y="31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56" name="Line 151"/>
            <p:cNvSpPr>
              <a:spLocks noChangeShapeType="1"/>
            </p:cNvSpPr>
            <p:nvPr/>
          </p:nvSpPr>
          <p:spPr bwMode="auto">
            <a:xfrm>
              <a:off x="2928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57" name="Text Box 152"/>
            <p:cNvSpPr txBox="1">
              <a:spLocks noChangeArrowheads="1"/>
            </p:cNvSpPr>
            <p:nvPr/>
          </p:nvSpPr>
          <p:spPr bwMode="auto">
            <a:xfrm>
              <a:off x="1392" y="302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4</a:t>
              </a:r>
              <a:endParaRPr lang="en-GB"/>
            </a:p>
          </p:txBody>
        </p:sp>
        <p:grpSp>
          <p:nvGrpSpPr>
            <p:cNvPr id="39958" name="Group 153"/>
            <p:cNvGrpSpPr>
              <a:grpSpLocks/>
            </p:cNvGrpSpPr>
            <p:nvPr/>
          </p:nvGrpSpPr>
          <p:grpSpPr bwMode="auto"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40004" name="Rectangle 154"/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40005" name="Text Box 155"/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40006" name="Text Box 156"/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40007" name="Text Box 157"/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40008" name="Text Box 158"/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40009" name="Text Box 159"/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40010" name="Text Box 160"/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39959" name="Line 161"/>
            <p:cNvSpPr>
              <a:spLocks noChangeShapeType="1"/>
            </p:cNvSpPr>
            <p:nvPr/>
          </p:nvSpPr>
          <p:spPr bwMode="auto">
            <a:xfrm>
              <a:off x="1920" y="350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60" name="Text Box 162"/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5</a:t>
              </a:r>
              <a:endParaRPr lang="en-GB"/>
            </a:p>
          </p:txBody>
        </p:sp>
        <p:sp>
          <p:nvSpPr>
            <p:cNvPr id="39961" name="Text Box 163"/>
            <p:cNvSpPr txBox="1">
              <a:spLocks noChangeArrowheads="1"/>
            </p:cNvSpPr>
            <p:nvPr/>
          </p:nvSpPr>
          <p:spPr bwMode="auto">
            <a:xfrm>
              <a:off x="1392" y="340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6</a:t>
              </a:r>
              <a:endParaRPr lang="en-GB"/>
            </a:p>
          </p:txBody>
        </p:sp>
        <p:sp>
          <p:nvSpPr>
            <p:cNvPr id="39962" name="Text Box 164"/>
            <p:cNvSpPr txBox="1">
              <a:spLocks noChangeArrowheads="1"/>
            </p:cNvSpPr>
            <p:nvPr/>
          </p:nvSpPr>
          <p:spPr bwMode="auto">
            <a:xfrm>
              <a:off x="2256" y="2553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1</a:t>
              </a:r>
              <a:endParaRPr lang="en-GB"/>
            </a:p>
          </p:txBody>
        </p:sp>
        <p:sp>
          <p:nvSpPr>
            <p:cNvPr id="39963" name="Text Box 165"/>
            <p:cNvSpPr txBox="1">
              <a:spLocks noChangeArrowheads="1"/>
            </p:cNvSpPr>
            <p:nvPr/>
          </p:nvSpPr>
          <p:spPr bwMode="auto">
            <a:xfrm>
              <a:off x="2256" y="36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2</a:t>
              </a:r>
              <a:endParaRPr lang="en-GB"/>
            </a:p>
          </p:txBody>
        </p:sp>
        <p:sp>
          <p:nvSpPr>
            <p:cNvPr id="39964" name="Line 168"/>
            <p:cNvSpPr>
              <a:spLocks noChangeShapeType="1"/>
            </p:cNvSpPr>
            <p:nvPr/>
          </p:nvSpPr>
          <p:spPr bwMode="auto">
            <a:xfrm>
              <a:off x="3072" y="216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65" name="Line 179"/>
            <p:cNvSpPr>
              <a:spLocks noChangeShapeType="1"/>
            </p:cNvSpPr>
            <p:nvPr/>
          </p:nvSpPr>
          <p:spPr bwMode="auto">
            <a:xfrm>
              <a:off x="331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66" name="Line 180"/>
            <p:cNvSpPr>
              <a:spLocks noChangeShapeType="1"/>
            </p:cNvSpPr>
            <p:nvPr/>
          </p:nvSpPr>
          <p:spPr bwMode="auto">
            <a:xfrm>
              <a:off x="331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67" name="Line 181"/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68" name="Line 182"/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69" name="Line 183"/>
            <p:cNvSpPr>
              <a:spLocks noChangeShapeType="1"/>
            </p:cNvSpPr>
            <p:nvPr/>
          </p:nvSpPr>
          <p:spPr bwMode="auto">
            <a:xfrm>
              <a:off x="33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70" name="Line 184"/>
            <p:cNvSpPr>
              <a:spLocks noChangeShapeType="1"/>
            </p:cNvSpPr>
            <p:nvPr/>
          </p:nvSpPr>
          <p:spPr bwMode="auto">
            <a:xfrm>
              <a:off x="331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71" name="Line 186"/>
            <p:cNvSpPr>
              <a:spLocks noChangeShapeType="1"/>
            </p:cNvSpPr>
            <p:nvPr/>
          </p:nvSpPr>
          <p:spPr bwMode="auto">
            <a:xfrm>
              <a:off x="3312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72" name="Line 191"/>
            <p:cNvSpPr>
              <a:spLocks noChangeShapeType="1"/>
            </p:cNvSpPr>
            <p:nvPr/>
          </p:nvSpPr>
          <p:spPr bwMode="auto">
            <a:xfrm>
              <a:off x="4128" y="2271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73" name="Line 192"/>
            <p:cNvSpPr>
              <a:spLocks noChangeShapeType="1"/>
            </p:cNvSpPr>
            <p:nvPr/>
          </p:nvSpPr>
          <p:spPr bwMode="auto">
            <a:xfrm>
              <a:off x="4128" y="2367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74" name="Line 193"/>
            <p:cNvSpPr>
              <a:spLocks noChangeShapeType="1"/>
            </p:cNvSpPr>
            <p:nvPr/>
          </p:nvSpPr>
          <p:spPr bwMode="auto">
            <a:xfrm>
              <a:off x="4128" y="246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9975" name="Group 208"/>
            <p:cNvGrpSpPr>
              <a:grpSpLocks/>
            </p:cNvGrpSpPr>
            <p:nvPr/>
          </p:nvGrpSpPr>
          <p:grpSpPr bwMode="auto"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39988" name="Rectangle 172"/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9989" name="Text Box 175"/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39990" name="Text Box 176"/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39991" name="Text Box 178"/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  <p:grpSp>
            <p:nvGrpSpPr>
              <p:cNvPr id="39992" name="Group 198"/>
              <p:cNvGrpSpPr>
                <a:grpSpLocks/>
              </p:cNvGrpSpPr>
              <p:nvPr/>
            </p:nvGrpSpPr>
            <p:grpSpPr bwMode="auto"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40001" name="AutoShape 102"/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40002" name="Text Box 173"/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A</a:t>
                  </a:r>
                  <a:endParaRPr lang="en-GB" sz="1600"/>
                </a:p>
              </p:txBody>
            </p:sp>
            <p:sp>
              <p:nvSpPr>
                <p:cNvPr id="40003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39993" name="Group 199"/>
              <p:cNvGrpSpPr>
                <a:grpSpLocks/>
              </p:cNvGrpSpPr>
              <p:nvPr/>
            </p:nvGrpSpPr>
            <p:grpSpPr bwMode="auto"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39998" name="AutoShape 200"/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9999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B</a:t>
                  </a:r>
                  <a:endParaRPr lang="en-GB" sz="1600"/>
                </a:p>
              </p:txBody>
            </p:sp>
            <p:sp>
              <p:nvSpPr>
                <p:cNvPr id="40000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39994" name="Group 207"/>
              <p:cNvGrpSpPr>
                <a:grpSpLocks/>
              </p:cNvGrpSpPr>
              <p:nvPr/>
            </p:nvGrpSpPr>
            <p:grpSpPr bwMode="auto"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39995" name="AutoShape 204"/>
                <p:cNvSpPr>
                  <a:spLocks/>
                </p:cNvSpPr>
                <p:nvPr/>
              </p:nvSpPr>
              <p:spPr bwMode="auto">
                <a:xfrm>
                  <a:off x="3538" y="3346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9996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S</a:t>
                  </a:r>
                  <a:endParaRPr lang="en-GB" sz="1600"/>
                </a:p>
              </p:txBody>
            </p:sp>
            <p:sp>
              <p:nvSpPr>
                <p:cNvPr id="39997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</p:grpSp>
        <p:sp>
          <p:nvSpPr>
            <p:cNvPr id="39976" name="Line 209"/>
            <p:cNvSpPr>
              <a:spLocks noChangeShapeType="1"/>
            </p:cNvSpPr>
            <p:nvPr/>
          </p:nvSpPr>
          <p:spPr bwMode="auto">
            <a:xfrm>
              <a:off x="3072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77" name="Line 210"/>
            <p:cNvSpPr>
              <a:spLocks noChangeShapeType="1"/>
            </p:cNvSpPr>
            <p:nvPr/>
          </p:nvSpPr>
          <p:spPr bwMode="auto">
            <a:xfrm>
              <a:off x="3072" y="2544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78" name="Line 211"/>
            <p:cNvSpPr>
              <a:spLocks noChangeShapeType="1"/>
            </p:cNvSpPr>
            <p:nvPr/>
          </p:nvSpPr>
          <p:spPr bwMode="auto">
            <a:xfrm>
              <a:off x="3168" y="264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79" name="Line 212"/>
            <p:cNvSpPr>
              <a:spLocks noChangeShapeType="1"/>
            </p:cNvSpPr>
            <p:nvPr/>
          </p:nvSpPr>
          <p:spPr bwMode="auto">
            <a:xfrm>
              <a:off x="3312" y="22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80" name="Line 213"/>
            <p:cNvSpPr>
              <a:spLocks noChangeShapeType="1"/>
            </p:cNvSpPr>
            <p:nvPr/>
          </p:nvSpPr>
          <p:spPr bwMode="auto">
            <a:xfrm>
              <a:off x="3216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81" name="Line 214"/>
            <p:cNvSpPr>
              <a:spLocks noChangeShapeType="1"/>
            </p:cNvSpPr>
            <p:nvPr/>
          </p:nvSpPr>
          <p:spPr bwMode="auto">
            <a:xfrm>
              <a:off x="3244" y="3533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82" name="Line 215"/>
            <p:cNvSpPr>
              <a:spLocks noChangeShapeType="1"/>
            </p:cNvSpPr>
            <p:nvPr/>
          </p:nvSpPr>
          <p:spPr bwMode="auto">
            <a:xfrm>
              <a:off x="3264" y="3567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83" name="Oval 216"/>
            <p:cNvSpPr>
              <a:spLocks noChangeArrowheads="1"/>
            </p:cNvSpPr>
            <p:nvPr/>
          </p:nvSpPr>
          <p:spPr bwMode="auto">
            <a:xfrm>
              <a:off x="3284" y="2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84" name="Oval 217"/>
            <p:cNvSpPr>
              <a:spLocks noChangeArrowheads="1"/>
            </p:cNvSpPr>
            <p:nvPr/>
          </p:nvSpPr>
          <p:spPr bwMode="auto">
            <a:xfrm>
              <a:off x="3284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85" name="Oval 218"/>
            <p:cNvSpPr>
              <a:spLocks noChangeArrowheads="1"/>
            </p:cNvSpPr>
            <p:nvPr/>
          </p:nvSpPr>
          <p:spPr bwMode="auto">
            <a:xfrm>
              <a:off x="3284" y="2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86" name="Oval 219"/>
            <p:cNvSpPr>
              <a:spLocks noChangeArrowheads="1"/>
            </p:cNvSpPr>
            <p:nvPr/>
          </p:nvSpPr>
          <p:spPr bwMode="auto">
            <a:xfrm>
              <a:off x="3284" y="2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9987" name="Text Box 220"/>
            <p:cNvSpPr txBox="1">
              <a:spLocks noChangeArrowheads="1"/>
            </p:cNvSpPr>
            <p:nvPr/>
          </p:nvSpPr>
          <p:spPr bwMode="auto">
            <a:xfrm>
              <a:off x="3360" y="3092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Parallel adder</a:t>
              </a:r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47C7BB-B460-4B58-B10C-A12A65CEECEE}" type="slidenum">
              <a:rPr lang="en-US"/>
              <a:pPr/>
              <a:t>33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Adder-Subtractor</a:t>
            </a:r>
            <a:endParaRPr lang="en-US" sz="3600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620000" cy="15240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Make use of 2’s complement: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	X - Y = X + (-Y)</a:t>
            </a:r>
          </a:p>
          <a:p>
            <a:pPr eaLnBrk="1" hangingPunct="1">
              <a:spcBef>
                <a:spcPct val="4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2’s complement of Y = Inverting bits in Y and plus 1.</a:t>
            </a:r>
          </a:p>
        </p:txBody>
      </p:sp>
      <p:sp>
        <p:nvSpPr>
          <p:cNvPr id="168094" name="Text Box 158"/>
          <p:cNvSpPr txBox="1">
            <a:spLocks noChangeArrowheads="1"/>
          </p:cNvSpPr>
          <p:nvPr/>
        </p:nvSpPr>
        <p:spPr bwMode="auto">
          <a:xfrm>
            <a:off x="5105400" y="4343400"/>
            <a:ext cx="3733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When S=0,</a:t>
            </a:r>
          </a:p>
          <a:p>
            <a:pPr eaLnBrk="0" hangingPunct="0"/>
            <a:r>
              <a:rPr lang="en-GB" sz="2000"/>
              <a:t>Cin=0, Z</a:t>
            </a:r>
            <a:r>
              <a:rPr lang="en-GB" sz="2000" baseline="-25000"/>
              <a:t>i</a:t>
            </a:r>
            <a:r>
              <a:rPr lang="en-GB" sz="2000"/>
              <a:t> = Y</a:t>
            </a:r>
            <a:r>
              <a:rPr lang="en-GB" sz="2000" baseline="-25000"/>
              <a:t>i</a:t>
            </a:r>
            <a:r>
              <a:rPr lang="en-GB" sz="2000"/>
              <a:t> </a:t>
            </a:r>
            <a:r>
              <a:rPr lang="en-GB" sz="2000">
                <a:sym typeface="ZapfDingbats" pitchFamily="82" charset="2"/>
              </a:rPr>
              <a:t></a:t>
            </a:r>
            <a:r>
              <a:rPr lang="en-GB" sz="2000"/>
              <a:t> S = X + Y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When S=1,</a:t>
            </a:r>
          </a:p>
          <a:p>
            <a:pPr eaLnBrk="0" hangingPunct="0"/>
            <a:r>
              <a:rPr lang="en-GB" sz="2000"/>
              <a:t>Cin=1, Z</a:t>
            </a:r>
            <a:r>
              <a:rPr lang="en-GB" sz="2000" baseline="-25000"/>
              <a:t>i</a:t>
            </a:r>
            <a:r>
              <a:rPr lang="en-GB" sz="2000"/>
              <a:t> = Y</a:t>
            </a:r>
            <a:r>
              <a:rPr lang="en-GB" sz="2000" baseline="-25000"/>
              <a:t>i</a:t>
            </a:r>
            <a:r>
              <a:rPr lang="en-GB" sz="2000"/>
              <a:t>' </a:t>
            </a:r>
            <a:r>
              <a:rPr lang="en-GB">
                <a:sym typeface="ZapfDingbats" pitchFamily="82" charset="2"/>
              </a:rPr>
              <a:t></a:t>
            </a:r>
            <a:r>
              <a:rPr lang="en-GB" sz="2000"/>
              <a:t> S = X + Y' + 1</a:t>
            </a:r>
          </a:p>
        </p:txBody>
      </p:sp>
      <p:grpSp>
        <p:nvGrpSpPr>
          <p:cNvPr id="40966" name="Group 163"/>
          <p:cNvGrpSpPr>
            <a:grpSpLocks/>
          </p:cNvGrpSpPr>
          <p:nvPr/>
        </p:nvGrpSpPr>
        <p:grpSpPr bwMode="auto">
          <a:xfrm>
            <a:off x="990600" y="2819400"/>
            <a:ext cx="4495800" cy="3232150"/>
            <a:chOff x="960" y="1824"/>
            <a:chExt cx="2832" cy="2036"/>
          </a:xfrm>
        </p:grpSpPr>
        <p:sp>
          <p:nvSpPr>
            <p:cNvPr id="40971" name="Rectangle 82"/>
            <p:cNvSpPr>
              <a:spLocks noChangeArrowheads="1"/>
            </p:cNvSpPr>
            <p:nvPr/>
          </p:nvSpPr>
          <p:spPr bwMode="auto">
            <a:xfrm>
              <a:off x="1440" y="2736"/>
              <a:ext cx="187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72" name="Text Box 83"/>
            <p:cNvSpPr txBox="1">
              <a:spLocks noChangeArrowheads="1"/>
            </p:cNvSpPr>
            <p:nvPr/>
          </p:nvSpPr>
          <p:spPr bwMode="auto">
            <a:xfrm>
              <a:off x="1728" y="2832"/>
              <a:ext cx="144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4-bit 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parallel adder</a:t>
              </a:r>
            </a:p>
          </p:txBody>
        </p:sp>
        <p:sp>
          <p:nvSpPr>
            <p:cNvPr id="40973" name="Line 84"/>
            <p:cNvSpPr>
              <a:spLocks noChangeShapeType="1"/>
            </p:cNvSpPr>
            <p:nvPr/>
          </p:nvSpPr>
          <p:spPr bwMode="auto">
            <a:xfrm rot="5400000">
              <a:off x="187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74" name="Line 85"/>
            <p:cNvSpPr>
              <a:spLocks noChangeShapeType="1"/>
            </p:cNvSpPr>
            <p:nvPr/>
          </p:nvSpPr>
          <p:spPr bwMode="auto">
            <a:xfrm flipH="1">
              <a:off x="1152" y="3024"/>
              <a:ext cx="288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75" name="Line 86"/>
            <p:cNvSpPr>
              <a:spLocks noChangeShapeType="1"/>
            </p:cNvSpPr>
            <p:nvPr/>
          </p:nvSpPr>
          <p:spPr bwMode="auto">
            <a:xfrm rot="5400000">
              <a:off x="2064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76" name="Line 87"/>
            <p:cNvSpPr>
              <a:spLocks noChangeShapeType="1"/>
            </p:cNvSpPr>
            <p:nvPr/>
          </p:nvSpPr>
          <p:spPr bwMode="auto">
            <a:xfrm rot="5400000">
              <a:off x="2424" y="26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77" name="Line 88"/>
            <p:cNvSpPr>
              <a:spLocks noChangeShapeType="1"/>
            </p:cNvSpPr>
            <p:nvPr/>
          </p:nvSpPr>
          <p:spPr bwMode="auto">
            <a:xfrm rot="5400000">
              <a:off x="2616" y="26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78" name="Text Box 89"/>
            <p:cNvSpPr txBox="1">
              <a:spLocks noChangeArrowheads="1"/>
            </p:cNvSpPr>
            <p:nvPr/>
          </p:nvSpPr>
          <p:spPr bwMode="auto">
            <a:xfrm>
              <a:off x="1824" y="22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X</a:t>
              </a:r>
              <a:r>
                <a:rPr lang="en-GB" sz="1600" b="1" baseline="-25000"/>
                <a:t>2</a:t>
              </a:r>
              <a:endParaRPr lang="en-GB" b="1"/>
            </a:p>
          </p:txBody>
        </p:sp>
        <p:sp>
          <p:nvSpPr>
            <p:cNvPr id="40979" name="Text Box 90"/>
            <p:cNvSpPr txBox="1">
              <a:spLocks noChangeArrowheads="1"/>
            </p:cNvSpPr>
            <p:nvPr/>
          </p:nvSpPr>
          <p:spPr bwMode="auto">
            <a:xfrm>
              <a:off x="2016" y="22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X</a:t>
              </a:r>
              <a:r>
                <a:rPr lang="en-GB" sz="1600" b="1" baseline="-25000"/>
                <a:t>1</a:t>
              </a:r>
              <a:endParaRPr lang="en-GB" b="1"/>
            </a:p>
          </p:txBody>
        </p:sp>
        <p:sp>
          <p:nvSpPr>
            <p:cNvPr id="40980" name="Text Box 91"/>
            <p:cNvSpPr txBox="1">
              <a:spLocks noChangeArrowheads="1"/>
            </p:cNvSpPr>
            <p:nvPr/>
          </p:nvSpPr>
          <p:spPr bwMode="auto">
            <a:xfrm>
              <a:off x="2304" y="182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Y</a:t>
              </a:r>
              <a:r>
                <a:rPr lang="en-GB" sz="1600" b="1" baseline="-25000"/>
                <a:t>4</a:t>
              </a:r>
              <a:endParaRPr lang="en-GB" sz="1600" b="1"/>
            </a:p>
          </p:txBody>
        </p:sp>
        <p:sp>
          <p:nvSpPr>
            <p:cNvPr id="40981" name="Text Box 92"/>
            <p:cNvSpPr txBox="1">
              <a:spLocks noChangeArrowheads="1"/>
            </p:cNvSpPr>
            <p:nvPr/>
          </p:nvSpPr>
          <p:spPr bwMode="auto">
            <a:xfrm>
              <a:off x="2544" y="182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Y</a:t>
              </a:r>
              <a:r>
                <a:rPr lang="en-GB" sz="1600" b="1" baseline="-25000"/>
                <a:t>3</a:t>
              </a:r>
              <a:endParaRPr lang="en-GB" sz="1600" b="1"/>
            </a:p>
          </p:txBody>
        </p:sp>
        <p:sp>
          <p:nvSpPr>
            <p:cNvPr id="40982" name="Line 93"/>
            <p:cNvSpPr>
              <a:spLocks noChangeShapeType="1"/>
            </p:cNvSpPr>
            <p:nvPr/>
          </p:nvSpPr>
          <p:spPr bwMode="auto">
            <a:xfrm rot="5400000">
              <a:off x="2016" y="35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83" name="Line 94"/>
            <p:cNvSpPr>
              <a:spLocks noChangeShapeType="1"/>
            </p:cNvSpPr>
            <p:nvPr/>
          </p:nvSpPr>
          <p:spPr bwMode="auto">
            <a:xfrm rot="5400000">
              <a:off x="2208" y="35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84" name="Line 95"/>
            <p:cNvSpPr>
              <a:spLocks noChangeShapeType="1"/>
            </p:cNvSpPr>
            <p:nvPr/>
          </p:nvSpPr>
          <p:spPr bwMode="auto">
            <a:xfrm rot="5400000">
              <a:off x="2400" y="35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85" name="Line 96"/>
            <p:cNvSpPr>
              <a:spLocks noChangeShapeType="1"/>
            </p:cNvSpPr>
            <p:nvPr/>
          </p:nvSpPr>
          <p:spPr bwMode="auto">
            <a:xfrm rot="5400000">
              <a:off x="2592" y="35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86" name="Line 97"/>
            <p:cNvSpPr>
              <a:spLocks noChangeShapeType="1"/>
            </p:cNvSpPr>
            <p:nvPr/>
          </p:nvSpPr>
          <p:spPr bwMode="auto">
            <a:xfrm rot="5400000">
              <a:off x="2808" y="26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87" name="Line 98"/>
            <p:cNvSpPr>
              <a:spLocks noChangeShapeType="1"/>
            </p:cNvSpPr>
            <p:nvPr/>
          </p:nvSpPr>
          <p:spPr bwMode="auto">
            <a:xfrm rot="5400000">
              <a:off x="3000" y="261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88" name="Text Box 99"/>
            <p:cNvSpPr txBox="1">
              <a:spLocks noChangeArrowheads="1"/>
            </p:cNvSpPr>
            <p:nvPr/>
          </p:nvSpPr>
          <p:spPr bwMode="auto">
            <a:xfrm>
              <a:off x="2736" y="182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Y</a:t>
              </a:r>
              <a:r>
                <a:rPr lang="en-GB" sz="1600" b="1" baseline="-25000"/>
                <a:t>2</a:t>
              </a:r>
              <a:endParaRPr lang="en-GB" b="1"/>
            </a:p>
          </p:txBody>
        </p:sp>
        <p:sp>
          <p:nvSpPr>
            <p:cNvPr id="40989" name="Text Box 100"/>
            <p:cNvSpPr txBox="1">
              <a:spLocks noChangeArrowheads="1"/>
            </p:cNvSpPr>
            <p:nvPr/>
          </p:nvSpPr>
          <p:spPr bwMode="auto">
            <a:xfrm>
              <a:off x="2928" y="182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Y</a:t>
              </a:r>
              <a:r>
                <a:rPr lang="en-GB" sz="1600" b="1" baseline="-25000"/>
                <a:t>1</a:t>
              </a:r>
              <a:endParaRPr lang="en-GB" b="1"/>
            </a:p>
          </p:txBody>
        </p:sp>
        <p:sp>
          <p:nvSpPr>
            <p:cNvPr id="40990" name="Line 101"/>
            <p:cNvSpPr>
              <a:spLocks noChangeShapeType="1"/>
            </p:cNvSpPr>
            <p:nvPr/>
          </p:nvSpPr>
          <p:spPr bwMode="auto">
            <a:xfrm rot="5400000">
              <a:off x="1488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91" name="Line 102"/>
            <p:cNvSpPr>
              <a:spLocks noChangeShapeType="1"/>
            </p:cNvSpPr>
            <p:nvPr/>
          </p:nvSpPr>
          <p:spPr bwMode="auto">
            <a:xfrm rot="5400000">
              <a:off x="1680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0992" name="Text Box 103"/>
            <p:cNvSpPr txBox="1">
              <a:spLocks noChangeArrowheads="1"/>
            </p:cNvSpPr>
            <p:nvPr/>
          </p:nvSpPr>
          <p:spPr bwMode="auto">
            <a:xfrm>
              <a:off x="1440" y="22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X</a:t>
              </a:r>
              <a:r>
                <a:rPr lang="en-GB" sz="1600" b="1" baseline="-25000"/>
                <a:t>4</a:t>
              </a:r>
              <a:endParaRPr lang="en-GB" b="1"/>
            </a:p>
          </p:txBody>
        </p:sp>
        <p:sp>
          <p:nvSpPr>
            <p:cNvPr id="40993" name="Text Box 104"/>
            <p:cNvSpPr txBox="1">
              <a:spLocks noChangeArrowheads="1"/>
            </p:cNvSpPr>
            <p:nvPr/>
          </p:nvSpPr>
          <p:spPr bwMode="auto">
            <a:xfrm>
              <a:off x="1632" y="22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X</a:t>
              </a:r>
              <a:r>
                <a:rPr lang="en-GB" sz="1600" b="1" baseline="-25000"/>
                <a:t>3</a:t>
              </a:r>
              <a:endParaRPr lang="en-GB" b="1"/>
            </a:p>
          </p:txBody>
        </p:sp>
        <p:sp>
          <p:nvSpPr>
            <p:cNvPr id="40994" name="Text Box 105"/>
            <p:cNvSpPr txBox="1">
              <a:spLocks noChangeArrowheads="1"/>
            </p:cNvSpPr>
            <p:nvPr/>
          </p:nvSpPr>
          <p:spPr bwMode="auto">
            <a:xfrm>
              <a:off x="2400" y="364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S</a:t>
              </a:r>
              <a:r>
                <a:rPr lang="en-GB" sz="1600" b="1" baseline="-25000"/>
                <a:t>2</a:t>
              </a:r>
              <a:endParaRPr lang="en-GB" sz="1600" b="1"/>
            </a:p>
          </p:txBody>
        </p:sp>
        <p:sp>
          <p:nvSpPr>
            <p:cNvPr id="40995" name="Text Box 106"/>
            <p:cNvSpPr txBox="1">
              <a:spLocks noChangeArrowheads="1"/>
            </p:cNvSpPr>
            <p:nvPr/>
          </p:nvSpPr>
          <p:spPr bwMode="auto">
            <a:xfrm>
              <a:off x="2592" y="364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S</a:t>
              </a:r>
              <a:r>
                <a:rPr lang="en-GB" sz="1600" b="1" baseline="-25000"/>
                <a:t>1</a:t>
              </a:r>
              <a:endParaRPr lang="en-GB" sz="1600" b="1"/>
            </a:p>
          </p:txBody>
        </p:sp>
        <p:sp>
          <p:nvSpPr>
            <p:cNvPr id="40996" name="Text Box 107"/>
            <p:cNvSpPr txBox="1">
              <a:spLocks noChangeArrowheads="1"/>
            </p:cNvSpPr>
            <p:nvPr/>
          </p:nvSpPr>
          <p:spPr bwMode="auto">
            <a:xfrm>
              <a:off x="2016" y="364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S</a:t>
              </a:r>
              <a:r>
                <a:rPr lang="en-GB" sz="1600" b="1" baseline="-25000"/>
                <a:t>4</a:t>
              </a:r>
              <a:endParaRPr lang="en-GB" sz="1600" b="1"/>
            </a:p>
          </p:txBody>
        </p:sp>
        <p:sp>
          <p:nvSpPr>
            <p:cNvPr id="40997" name="Text Box 108"/>
            <p:cNvSpPr txBox="1">
              <a:spLocks noChangeArrowheads="1"/>
            </p:cNvSpPr>
            <p:nvPr/>
          </p:nvSpPr>
          <p:spPr bwMode="auto">
            <a:xfrm>
              <a:off x="2208" y="364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S</a:t>
              </a:r>
              <a:r>
                <a:rPr lang="en-GB" sz="1600" b="1" baseline="-25000"/>
                <a:t>3</a:t>
              </a:r>
              <a:endParaRPr lang="en-GB" sz="1600" b="1"/>
            </a:p>
          </p:txBody>
        </p:sp>
        <p:sp>
          <p:nvSpPr>
            <p:cNvPr id="40998" name="Text Box 109"/>
            <p:cNvSpPr txBox="1">
              <a:spLocks noChangeArrowheads="1"/>
            </p:cNvSpPr>
            <p:nvPr/>
          </p:nvSpPr>
          <p:spPr bwMode="auto">
            <a:xfrm>
              <a:off x="960" y="288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</a:p>
          </p:txBody>
        </p:sp>
        <p:grpSp>
          <p:nvGrpSpPr>
            <p:cNvPr id="40999" name="Group 110"/>
            <p:cNvGrpSpPr>
              <a:grpSpLocks/>
            </p:cNvGrpSpPr>
            <p:nvPr/>
          </p:nvGrpSpPr>
          <p:grpSpPr bwMode="auto">
            <a:xfrm rot="5400000">
              <a:off x="2429" y="2308"/>
              <a:ext cx="240" cy="135"/>
              <a:chOff x="2279" y="2352"/>
              <a:chExt cx="523" cy="370"/>
            </a:xfrm>
          </p:grpSpPr>
          <p:sp>
            <p:nvSpPr>
              <p:cNvPr id="41044" name="Freeform 111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5" name="Line 112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6" name="Line 113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7" name="Freeform 114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8" name="Freeform 115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9" name="Freeform 116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1000" name="Group 117"/>
            <p:cNvGrpSpPr>
              <a:grpSpLocks/>
            </p:cNvGrpSpPr>
            <p:nvPr/>
          </p:nvGrpSpPr>
          <p:grpSpPr bwMode="auto">
            <a:xfrm rot="5400000">
              <a:off x="2621" y="2308"/>
              <a:ext cx="240" cy="135"/>
              <a:chOff x="2279" y="2352"/>
              <a:chExt cx="523" cy="370"/>
            </a:xfrm>
          </p:grpSpPr>
          <p:sp>
            <p:nvSpPr>
              <p:cNvPr id="41038" name="Freeform 118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39" name="Line 119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0" name="Line 120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1" name="Freeform 121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2" name="Freeform 122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43" name="Freeform 123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1001" name="Group 124"/>
            <p:cNvGrpSpPr>
              <a:grpSpLocks/>
            </p:cNvGrpSpPr>
            <p:nvPr/>
          </p:nvGrpSpPr>
          <p:grpSpPr bwMode="auto">
            <a:xfrm rot="5400000">
              <a:off x="2813" y="2308"/>
              <a:ext cx="240" cy="135"/>
              <a:chOff x="2279" y="2352"/>
              <a:chExt cx="523" cy="370"/>
            </a:xfrm>
          </p:grpSpPr>
          <p:sp>
            <p:nvSpPr>
              <p:cNvPr id="41032" name="Freeform 125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33" name="Line 126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34" name="Line 127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35" name="Freeform 128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36" name="Freeform 129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37" name="Freeform 130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1002" name="Group 131"/>
            <p:cNvGrpSpPr>
              <a:grpSpLocks/>
            </p:cNvGrpSpPr>
            <p:nvPr/>
          </p:nvGrpSpPr>
          <p:grpSpPr bwMode="auto">
            <a:xfrm rot="5400000">
              <a:off x="3005" y="2308"/>
              <a:ext cx="240" cy="135"/>
              <a:chOff x="2279" y="2352"/>
              <a:chExt cx="523" cy="370"/>
            </a:xfrm>
          </p:grpSpPr>
          <p:sp>
            <p:nvSpPr>
              <p:cNvPr id="41026" name="Freeform 132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27" name="Line 133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28" name="Line 134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29" name="Freeform 135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30" name="Freeform 136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1031" name="Freeform 137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1003" name="Line 138"/>
            <p:cNvSpPr>
              <a:spLocks noChangeShapeType="1"/>
            </p:cNvSpPr>
            <p:nvPr/>
          </p:nvSpPr>
          <p:spPr bwMode="auto">
            <a:xfrm>
              <a:off x="2496" y="2016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04" name="Line 139"/>
            <p:cNvSpPr>
              <a:spLocks noChangeShapeType="1"/>
            </p:cNvSpPr>
            <p:nvPr/>
          </p:nvSpPr>
          <p:spPr bwMode="auto">
            <a:xfrm>
              <a:off x="2688" y="2016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05" name="Line 140"/>
            <p:cNvSpPr>
              <a:spLocks noChangeShapeType="1"/>
            </p:cNvSpPr>
            <p:nvPr/>
          </p:nvSpPr>
          <p:spPr bwMode="auto">
            <a:xfrm>
              <a:off x="2880" y="2016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06" name="Line 141"/>
            <p:cNvSpPr>
              <a:spLocks noChangeShapeType="1"/>
            </p:cNvSpPr>
            <p:nvPr/>
          </p:nvSpPr>
          <p:spPr bwMode="auto">
            <a:xfrm>
              <a:off x="3072" y="2016"/>
              <a:ext cx="0" cy="28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07" name="Line 142"/>
            <p:cNvSpPr>
              <a:spLocks noChangeShapeType="1"/>
            </p:cNvSpPr>
            <p:nvPr/>
          </p:nvSpPr>
          <p:spPr bwMode="auto">
            <a:xfrm>
              <a:off x="2592" y="21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08" name="Line 143"/>
            <p:cNvSpPr>
              <a:spLocks noChangeShapeType="1"/>
            </p:cNvSpPr>
            <p:nvPr/>
          </p:nvSpPr>
          <p:spPr bwMode="auto">
            <a:xfrm>
              <a:off x="2784" y="21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09" name="Line 144"/>
            <p:cNvSpPr>
              <a:spLocks noChangeShapeType="1"/>
            </p:cNvSpPr>
            <p:nvPr/>
          </p:nvSpPr>
          <p:spPr bwMode="auto">
            <a:xfrm>
              <a:off x="2976" y="21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0" name="Line 145"/>
            <p:cNvSpPr>
              <a:spLocks noChangeShapeType="1"/>
            </p:cNvSpPr>
            <p:nvPr/>
          </p:nvSpPr>
          <p:spPr bwMode="auto">
            <a:xfrm>
              <a:off x="3168" y="216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1" name="Line 146"/>
            <p:cNvSpPr>
              <a:spLocks noChangeShapeType="1"/>
            </p:cNvSpPr>
            <p:nvPr/>
          </p:nvSpPr>
          <p:spPr bwMode="auto">
            <a:xfrm>
              <a:off x="2592" y="2160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2" name="Oval 147"/>
            <p:cNvSpPr>
              <a:spLocks noChangeArrowheads="1"/>
            </p:cNvSpPr>
            <p:nvPr/>
          </p:nvSpPr>
          <p:spPr bwMode="auto">
            <a:xfrm>
              <a:off x="2564" y="21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3" name="Oval 148"/>
            <p:cNvSpPr>
              <a:spLocks noChangeArrowheads="1"/>
            </p:cNvSpPr>
            <p:nvPr/>
          </p:nvSpPr>
          <p:spPr bwMode="auto">
            <a:xfrm>
              <a:off x="2760" y="213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4" name="Oval 149"/>
            <p:cNvSpPr>
              <a:spLocks noChangeArrowheads="1"/>
            </p:cNvSpPr>
            <p:nvPr/>
          </p:nvSpPr>
          <p:spPr bwMode="auto">
            <a:xfrm>
              <a:off x="2948" y="21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5" name="Oval 150"/>
            <p:cNvSpPr>
              <a:spLocks noChangeArrowheads="1"/>
            </p:cNvSpPr>
            <p:nvPr/>
          </p:nvSpPr>
          <p:spPr bwMode="auto">
            <a:xfrm>
              <a:off x="3428" y="214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6" name="Oval 151"/>
            <p:cNvSpPr>
              <a:spLocks noChangeArrowheads="1"/>
            </p:cNvSpPr>
            <p:nvPr/>
          </p:nvSpPr>
          <p:spPr bwMode="auto">
            <a:xfrm>
              <a:off x="3144" y="213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7" name="Line 152"/>
            <p:cNvSpPr>
              <a:spLocks noChangeShapeType="1"/>
            </p:cNvSpPr>
            <p:nvPr/>
          </p:nvSpPr>
          <p:spPr bwMode="auto">
            <a:xfrm>
              <a:off x="3456" y="2160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8" name="Line 153"/>
            <p:cNvSpPr>
              <a:spLocks noChangeShapeType="1"/>
            </p:cNvSpPr>
            <p:nvPr/>
          </p:nvSpPr>
          <p:spPr bwMode="auto">
            <a:xfrm>
              <a:off x="3312" y="302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019" name="Text Box 154"/>
            <p:cNvSpPr txBox="1">
              <a:spLocks noChangeArrowheads="1"/>
            </p:cNvSpPr>
            <p:nvPr/>
          </p:nvSpPr>
          <p:spPr bwMode="auto">
            <a:xfrm>
              <a:off x="3552" y="206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S</a:t>
              </a:r>
              <a:endParaRPr lang="en-GB" b="1"/>
            </a:p>
          </p:txBody>
        </p:sp>
        <p:sp>
          <p:nvSpPr>
            <p:cNvPr id="41020" name="Text Box 155"/>
            <p:cNvSpPr txBox="1">
              <a:spLocks noChangeArrowheads="1"/>
            </p:cNvSpPr>
            <p:nvPr/>
          </p:nvSpPr>
          <p:spPr bwMode="auto">
            <a:xfrm>
              <a:off x="3024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Cin</a:t>
              </a:r>
              <a:endParaRPr lang="en-GB" b="1"/>
            </a:p>
          </p:txBody>
        </p:sp>
        <p:sp>
          <p:nvSpPr>
            <p:cNvPr id="41021" name="Text Box 156"/>
            <p:cNvSpPr txBox="1">
              <a:spLocks noChangeArrowheads="1"/>
            </p:cNvSpPr>
            <p:nvPr/>
          </p:nvSpPr>
          <p:spPr bwMode="auto">
            <a:xfrm>
              <a:off x="1413" y="2911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Cout</a:t>
              </a:r>
              <a:endParaRPr lang="en-GB" b="1"/>
            </a:p>
          </p:txBody>
        </p:sp>
        <p:sp>
          <p:nvSpPr>
            <p:cNvPr id="41022" name="Text Box 159"/>
            <p:cNvSpPr txBox="1">
              <a:spLocks noChangeArrowheads="1"/>
            </p:cNvSpPr>
            <p:nvPr/>
          </p:nvSpPr>
          <p:spPr bwMode="auto">
            <a:xfrm>
              <a:off x="2304" y="244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Z</a:t>
              </a:r>
              <a:r>
                <a:rPr lang="en-GB" sz="1600" b="1" baseline="-25000"/>
                <a:t>4</a:t>
              </a:r>
              <a:endParaRPr lang="en-GB" sz="1600" b="1"/>
            </a:p>
          </p:txBody>
        </p:sp>
        <p:sp>
          <p:nvSpPr>
            <p:cNvPr id="41023" name="Text Box 160"/>
            <p:cNvSpPr txBox="1">
              <a:spLocks noChangeArrowheads="1"/>
            </p:cNvSpPr>
            <p:nvPr/>
          </p:nvSpPr>
          <p:spPr bwMode="auto">
            <a:xfrm>
              <a:off x="2496" y="244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Z</a:t>
              </a:r>
              <a:r>
                <a:rPr lang="en-GB" sz="1600" b="1" baseline="-25000"/>
                <a:t>3</a:t>
              </a:r>
              <a:endParaRPr lang="en-GB" sz="1600" b="1"/>
            </a:p>
          </p:txBody>
        </p:sp>
        <p:sp>
          <p:nvSpPr>
            <p:cNvPr id="41024" name="Text Box 161"/>
            <p:cNvSpPr txBox="1">
              <a:spLocks noChangeArrowheads="1"/>
            </p:cNvSpPr>
            <p:nvPr/>
          </p:nvSpPr>
          <p:spPr bwMode="auto">
            <a:xfrm>
              <a:off x="2688" y="244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Z</a:t>
              </a:r>
              <a:r>
                <a:rPr lang="en-GB" sz="1600" b="1" baseline="-25000"/>
                <a:t>2</a:t>
              </a:r>
              <a:endParaRPr lang="en-GB" sz="1600" b="1"/>
            </a:p>
          </p:txBody>
        </p:sp>
        <p:sp>
          <p:nvSpPr>
            <p:cNvPr id="41025" name="Text Box 162"/>
            <p:cNvSpPr txBox="1">
              <a:spLocks noChangeArrowheads="1"/>
            </p:cNvSpPr>
            <p:nvPr/>
          </p:nvSpPr>
          <p:spPr bwMode="auto">
            <a:xfrm>
              <a:off x="2880" y="244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sz="1600" b="1"/>
                <a:t>Z</a:t>
              </a:r>
              <a:r>
                <a:rPr lang="en-GB" sz="1600" b="1" baseline="-25000"/>
                <a:t>1</a:t>
              </a:r>
              <a:endParaRPr lang="en-GB" sz="1600" b="1"/>
            </a:p>
          </p:txBody>
        </p:sp>
      </p:grpSp>
      <p:grpSp>
        <p:nvGrpSpPr>
          <p:cNvPr id="7" name="Group 166"/>
          <p:cNvGrpSpPr>
            <a:grpSpLocks/>
          </p:cNvGrpSpPr>
          <p:nvPr/>
        </p:nvGrpSpPr>
        <p:grpSpPr bwMode="auto">
          <a:xfrm>
            <a:off x="4572000" y="3429000"/>
            <a:ext cx="3276600" cy="533400"/>
            <a:chOff x="3072" y="2208"/>
            <a:chExt cx="2064" cy="336"/>
          </a:xfrm>
        </p:grpSpPr>
        <p:sp>
          <p:nvSpPr>
            <p:cNvPr id="40969" name="Text Box 164"/>
            <p:cNvSpPr txBox="1">
              <a:spLocks noChangeArrowheads="1"/>
            </p:cNvSpPr>
            <p:nvPr/>
          </p:nvSpPr>
          <p:spPr bwMode="auto">
            <a:xfrm>
              <a:off x="3792" y="2208"/>
              <a:ext cx="13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Z</a:t>
              </a:r>
              <a:r>
                <a:rPr lang="en-GB" sz="2000" baseline="-25000"/>
                <a:t>i</a:t>
              </a:r>
              <a:r>
                <a:rPr lang="en-GB" sz="2000"/>
                <a:t> = S.Y</a:t>
              </a:r>
              <a:r>
                <a:rPr lang="en-GB" sz="2000" baseline="-25000"/>
                <a:t>i</a:t>
              </a:r>
              <a:r>
                <a:rPr lang="en-GB" sz="2000"/>
                <a:t>' + S'.Y</a:t>
              </a:r>
              <a:r>
                <a:rPr lang="en-GB" sz="2000" baseline="-25000"/>
                <a:t>i</a:t>
              </a:r>
            </a:p>
          </p:txBody>
        </p:sp>
        <p:sp>
          <p:nvSpPr>
            <p:cNvPr id="40970" name="Line 165"/>
            <p:cNvSpPr>
              <a:spLocks noChangeShapeType="1"/>
            </p:cNvSpPr>
            <p:nvPr/>
          </p:nvSpPr>
          <p:spPr bwMode="auto">
            <a:xfrm flipH="1">
              <a:off x="3072" y="2352"/>
              <a:ext cx="720" cy="192"/>
            </a:xfrm>
            <a:prstGeom prst="line">
              <a:avLst/>
            </a:prstGeom>
            <a:noFill/>
            <a:ln w="12700">
              <a:solidFill>
                <a:srgbClr val="008080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40968" name="Text Box 171"/>
          <p:cNvSpPr txBox="1">
            <a:spLocks noChangeArrowheads="1"/>
          </p:cNvSpPr>
          <p:nvPr/>
        </p:nvSpPr>
        <p:spPr bwMode="auto">
          <a:xfrm>
            <a:off x="7848600" y="990600"/>
            <a:ext cx="1066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>
                <a:latin typeface="Times New Roman" pitchFamily="18" charset="0"/>
              </a:rPr>
              <a:t>Revision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9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6F6A54-F636-4F20-B73B-4DA616A1E6C9}" type="slidenum">
              <a:rPr lang="en-US"/>
              <a:pPr/>
              <a:t>34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Comparator (1/3)</a:t>
            </a:r>
            <a:endParaRPr lang="en-US" smtClean="0"/>
          </a:p>
        </p:txBody>
      </p:sp>
      <p:sp>
        <p:nvSpPr>
          <p:cNvPr id="41988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543800" cy="4343400"/>
          </a:xfrm>
          <a:noFill/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>
                <a:solidFill>
                  <a:srgbClr val="0000FF"/>
                </a:solidFill>
              </a:rPr>
              <a:t>Magnitude comparator</a:t>
            </a:r>
            <a:r>
              <a:rPr lang="en-US" sz="2400" smtClean="0"/>
              <a:t>: compares 2 values A and B, to see if A&gt;B, A=B or A&lt;B.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Classical method requires 2</a:t>
            </a:r>
            <a:r>
              <a:rPr lang="en-US" sz="2400" baseline="30000" smtClean="0"/>
              <a:t>2n</a:t>
            </a:r>
            <a:r>
              <a:rPr lang="en-US" sz="2400" smtClean="0"/>
              <a:t> rows in truth table! 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We exploit regularity.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How do we compare two 4-bit values A (a</a:t>
            </a:r>
            <a:r>
              <a:rPr lang="en-US" sz="2400" baseline="-25000" smtClean="0"/>
              <a:t>3</a:t>
            </a:r>
            <a:r>
              <a:rPr lang="en-US" sz="2400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a</a:t>
            </a:r>
            <a:r>
              <a:rPr lang="en-US" sz="2400" baseline="-25000" smtClean="0"/>
              <a:t>0</a:t>
            </a:r>
            <a:r>
              <a:rPr lang="en-US" sz="2400" smtClean="0"/>
              <a:t>) and B (b</a:t>
            </a:r>
            <a:r>
              <a:rPr lang="en-US" sz="2400" baseline="-25000" smtClean="0"/>
              <a:t>3</a:t>
            </a:r>
            <a:r>
              <a:rPr lang="en-US" sz="2400" smtClean="0"/>
              <a:t>b</a:t>
            </a:r>
            <a:r>
              <a:rPr lang="en-US" sz="2400" baseline="-25000" smtClean="0"/>
              <a:t>2</a:t>
            </a:r>
            <a:r>
              <a:rPr lang="en-US" sz="2400" smtClean="0"/>
              <a:t>b</a:t>
            </a:r>
            <a:r>
              <a:rPr lang="en-US" sz="2400" baseline="-25000" smtClean="0"/>
              <a:t>1</a:t>
            </a:r>
            <a:r>
              <a:rPr lang="en-US" sz="2400" smtClean="0"/>
              <a:t>b</a:t>
            </a:r>
            <a:r>
              <a:rPr lang="en-US" sz="2400" baseline="-25000" smtClean="0"/>
              <a:t>0</a:t>
            </a:r>
            <a:r>
              <a:rPr lang="en-US" sz="2400" smtClean="0"/>
              <a:t>)?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400" smtClean="0"/>
              <a:t>		If (a</a:t>
            </a:r>
            <a:r>
              <a:rPr lang="en-US" sz="2400" baseline="-25000" smtClean="0"/>
              <a:t>3</a:t>
            </a:r>
            <a:r>
              <a:rPr lang="en-US" sz="2400" smtClean="0"/>
              <a:t> &gt; b</a:t>
            </a:r>
            <a:r>
              <a:rPr lang="en-US" sz="2400" baseline="-25000" smtClean="0"/>
              <a:t>3</a:t>
            </a:r>
            <a:r>
              <a:rPr lang="en-US" sz="2400" smtClean="0"/>
              <a:t>) then A &gt; B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If (a</a:t>
            </a:r>
            <a:r>
              <a:rPr lang="en-US" sz="2400" baseline="-25000" smtClean="0"/>
              <a:t>3</a:t>
            </a:r>
            <a:r>
              <a:rPr lang="en-US" sz="2400" smtClean="0"/>
              <a:t> &lt; b</a:t>
            </a:r>
            <a:r>
              <a:rPr lang="en-US" sz="2400" baseline="-25000" smtClean="0"/>
              <a:t>3</a:t>
            </a:r>
            <a:r>
              <a:rPr lang="en-US" sz="2400" smtClean="0"/>
              <a:t>) then A &lt; B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If (a</a:t>
            </a:r>
            <a:r>
              <a:rPr lang="en-US" sz="2400" baseline="-25000" smtClean="0"/>
              <a:t>3</a:t>
            </a:r>
            <a:r>
              <a:rPr lang="en-US" sz="2400" smtClean="0"/>
              <a:t> = b</a:t>
            </a:r>
            <a:r>
              <a:rPr lang="en-US" sz="2400" baseline="-25000" smtClean="0"/>
              <a:t>3</a:t>
            </a:r>
            <a:r>
              <a:rPr lang="en-US" sz="2400" smtClean="0"/>
              <a:t>) then if (a</a:t>
            </a:r>
            <a:r>
              <a:rPr lang="en-US" sz="2400" baseline="-25000" smtClean="0"/>
              <a:t>2</a:t>
            </a:r>
            <a:r>
              <a:rPr lang="en-US" sz="2400" smtClean="0"/>
              <a:t> &gt; b</a:t>
            </a:r>
            <a:r>
              <a:rPr lang="en-US" sz="2400" baseline="-25000" smtClean="0"/>
              <a:t>2</a:t>
            </a:r>
            <a:r>
              <a:rPr lang="en-US" sz="2400" smtClean="0"/>
              <a:t>) 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78685-CB83-4203-AC6D-CAE8B7D6F912}" type="slidenum">
              <a:rPr lang="en-US"/>
              <a:pPr/>
              <a:t>35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Comparator (2/3)</a:t>
            </a:r>
            <a:endParaRPr lang="en-US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010400" cy="609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Let A = A</a:t>
            </a:r>
            <a:r>
              <a:rPr lang="en-US" sz="2400" baseline="-25000" smtClean="0"/>
              <a:t>3</a:t>
            </a:r>
            <a:r>
              <a:rPr lang="en-US" sz="2400" smtClean="0"/>
              <a:t>A</a:t>
            </a:r>
            <a:r>
              <a:rPr lang="en-US" sz="2400" baseline="-25000" smtClean="0"/>
              <a:t>2</a:t>
            </a:r>
            <a:r>
              <a:rPr lang="en-US" sz="2400" smtClean="0"/>
              <a:t>A</a:t>
            </a:r>
            <a:r>
              <a:rPr lang="en-US" sz="2400" baseline="-25000" smtClean="0"/>
              <a:t>1</a:t>
            </a:r>
            <a:r>
              <a:rPr lang="en-US" sz="2400" smtClean="0"/>
              <a:t>A</a:t>
            </a:r>
            <a:r>
              <a:rPr lang="en-US" sz="2400" baseline="-25000" smtClean="0"/>
              <a:t>0 </a:t>
            </a:r>
            <a:r>
              <a:rPr lang="en-US" sz="2400" smtClean="0"/>
              <a:t>,  B = B</a:t>
            </a:r>
            <a:r>
              <a:rPr lang="en-US" sz="2400" baseline="-25000" smtClean="0"/>
              <a:t>3</a:t>
            </a:r>
            <a:r>
              <a:rPr lang="en-US" sz="2400" smtClean="0"/>
              <a:t>B</a:t>
            </a:r>
            <a:r>
              <a:rPr lang="en-US" sz="2400" baseline="-25000" smtClean="0"/>
              <a:t>2</a:t>
            </a:r>
            <a:r>
              <a:rPr lang="en-US" sz="2400" smtClean="0"/>
              <a:t>B</a:t>
            </a:r>
            <a:r>
              <a:rPr lang="en-US" sz="2400" baseline="-25000" smtClean="0"/>
              <a:t>1</a:t>
            </a:r>
            <a:r>
              <a:rPr lang="en-US" sz="2400" smtClean="0"/>
              <a:t>B</a:t>
            </a:r>
            <a:r>
              <a:rPr lang="en-US" sz="2400" baseline="-25000" smtClean="0"/>
              <a:t>0</a:t>
            </a:r>
            <a:r>
              <a:rPr lang="en-US" sz="2400" smtClean="0"/>
              <a:t>; x</a:t>
            </a:r>
            <a:r>
              <a:rPr lang="en-US" sz="2400" baseline="-25000" smtClean="0"/>
              <a:t>i</a:t>
            </a:r>
            <a:r>
              <a:rPr lang="en-US" sz="2400" smtClean="0"/>
              <a:t> = A</a:t>
            </a:r>
            <a:r>
              <a:rPr lang="en-US" sz="2400" baseline="-25000" smtClean="0"/>
              <a:t>i</a:t>
            </a:r>
            <a:r>
              <a:rPr lang="en-US" sz="2400" smtClean="0"/>
              <a:t>.B</a:t>
            </a:r>
            <a:r>
              <a:rPr lang="en-US" sz="2400" baseline="-25000" smtClean="0"/>
              <a:t>i</a:t>
            </a:r>
            <a:r>
              <a:rPr lang="en-US" sz="2400" smtClean="0"/>
              <a:t> + A</a:t>
            </a:r>
            <a:r>
              <a:rPr lang="en-US" sz="2400" baseline="-25000" smtClean="0"/>
              <a:t>i</a:t>
            </a:r>
            <a:r>
              <a:rPr lang="en-US" sz="2400" smtClean="0"/>
              <a:t>'.B</a:t>
            </a:r>
            <a:r>
              <a:rPr lang="en-US" sz="2400" baseline="-25000" smtClean="0"/>
              <a:t>i</a:t>
            </a:r>
            <a:r>
              <a:rPr lang="en-US" sz="2400" smtClean="0"/>
              <a:t>'  </a:t>
            </a:r>
          </a:p>
        </p:txBody>
      </p:sp>
      <p:grpSp>
        <p:nvGrpSpPr>
          <p:cNvPr id="43013" name="Group 421"/>
          <p:cNvGrpSpPr>
            <a:grpSpLocks/>
          </p:cNvGrpSpPr>
          <p:nvPr/>
        </p:nvGrpSpPr>
        <p:grpSpPr bwMode="auto">
          <a:xfrm>
            <a:off x="990600" y="1752600"/>
            <a:ext cx="6248400" cy="4306888"/>
            <a:chOff x="1056" y="1104"/>
            <a:chExt cx="3936" cy="2713"/>
          </a:xfrm>
        </p:grpSpPr>
        <p:sp>
          <p:nvSpPr>
            <p:cNvPr id="43017" name="AutoShape 5"/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3018" name="Group 49"/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43251" name="Freeform 50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52" name="Line 51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53" name="Line 52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54" name="Freeform 53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55" name="Freeform 54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43019" name="Group 41"/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43249" name="AutoShape 42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50" name="Oval 43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020" name="AutoShape 65"/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3021" name="Group 73"/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43242" name="Group 66"/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43244" name="Freeform 67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45" name="Line 68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46" name="Line 69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47" name="Freeform 70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48" name="Freeform 71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3243" name="Oval 72"/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43022" name="Line 75"/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3023" name="Group 76"/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43240" name="AutoShape 7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41" name="Oval 7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024" name="Line 79"/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5" name="Line 80"/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6" name="Line 81"/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7" name="Line 82"/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8" name="Line 83"/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9" name="Line 84"/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0" name="Line 85"/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1" name="AutoShape 86"/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032" name="Line 87"/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3" name="Line 88"/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4" name="Line 89"/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5" name="Line 90"/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6" name="Line 91"/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7" name="Line 92"/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8" name="Line 93"/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39" name="Text Box 94"/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43040" name="Text Box 95"/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43041" name="Oval 97"/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42" name="Oval 98"/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43" name="Oval 99"/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44" name="Oval 100"/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3045" name="Group 218"/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43238" name="AutoShape 219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39" name="Oval 220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046" name="AutoShape 221"/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3047" name="Group 222"/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43231" name="Group 223"/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43233" name="Freeform 224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34" name="Line 225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35" name="Line 226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36" name="Freeform 227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37" name="Freeform 228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3232" name="Oval 229"/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43048" name="Line 230"/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3049" name="Group 231"/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43229" name="AutoShape 232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30" name="Oval 233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050" name="Line 234"/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51" name="Line 235"/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52" name="Line 236"/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53" name="Line 237"/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54" name="Line 238"/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55" name="Line 239"/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56" name="Line 240"/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57" name="AutoShape 241"/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058" name="Line 242"/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59" name="Line 243"/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60" name="Line 244"/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61" name="Line 245"/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62" name="Line 246"/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63" name="Line 247"/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64" name="Line 248"/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65" name="Text Box 249"/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43066" name="Text Box 250"/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43067" name="Oval 251"/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68" name="Oval 252"/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69" name="Oval 253"/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70" name="Oval 254"/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3071" name="Group 256"/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43227" name="AutoShape 257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28" name="Oval 258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072" name="AutoShape 259"/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3073" name="Group 260"/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43220" name="Group 261"/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43222" name="Freeform 262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23" name="Line 263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24" name="Line 264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25" name="Freeform 265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26" name="Freeform 266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3221" name="Oval 267"/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43074" name="Line 268"/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3075" name="Group 269"/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43218" name="AutoShape 270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19" name="Oval 271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076" name="Line 272"/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77" name="Line 273"/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78" name="Line 274"/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79" name="Line 275"/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0" name="Line 276"/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1" name="Line 277"/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2" name="Line 278"/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3" name="AutoShape 279"/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084" name="Line 280"/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5" name="Line 281"/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6" name="Line 282"/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7" name="Line 283"/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8" name="Line 284"/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89" name="Line 285"/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90" name="Line 286"/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91" name="Text Box 287"/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43092" name="Text Box 288"/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43093" name="Oval 289"/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94" name="Oval 290"/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95" name="Oval 291"/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96" name="Oval 292"/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3097" name="Group 294"/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43216" name="AutoShape 295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17" name="Oval 296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098" name="AutoShape 297"/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43099" name="Group 298"/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43209" name="Group 299"/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43211" name="Freeform 300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288 w 288"/>
                    <a:gd name="T3" fmla="*/ 432 h 864"/>
                    <a:gd name="T4" fmla="*/ 0 w 288"/>
                    <a:gd name="T5" fmla="*/ 864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12" name="Line 301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13" name="Line 302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14" name="Freeform 303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  <p:sp>
              <p:nvSpPr>
                <p:cNvPr id="43215" name="Freeform 304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432 w 576"/>
                    <a:gd name="T3" fmla="*/ 144 h 432"/>
                    <a:gd name="T4" fmla="*/ 576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tr-TR"/>
                </a:p>
              </p:txBody>
            </p:sp>
          </p:grpSp>
          <p:sp>
            <p:nvSpPr>
              <p:cNvPr id="43210" name="Oval 305"/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43100" name="Line 306"/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3101" name="Group 307"/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43207" name="AutoShape 308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08" name="Oval 309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102" name="Line 310"/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03" name="Line 311"/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04" name="Line 312"/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05" name="Line 313"/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06" name="Line 314"/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07" name="Line 315"/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08" name="Line 316"/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09" name="AutoShape 317"/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10" name="Line 318"/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11" name="Line 319"/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12" name="Line 320"/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13" name="Line 321"/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14" name="Line 322"/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15" name="Line 323"/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16" name="Line 324"/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17" name="Text Box 325"/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43118" name="Text Box 326"/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43119" name="Oval 327"/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0" name="Oval 328"/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1" name="Oval 329"/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2" name="Oval 330"/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3" name="Line 331"/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4" name="Line 332"/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5" name="Line 333"/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6" name="AutoShape 334"/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27" name="Oval 335"/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8" name="Line 336"/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29" name="Line 337"/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0" name="Oval 338"/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1" name="AutoShape 339"/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32" name="Line 340"/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3" name="Line 341"/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4" name="Line 342"/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5" name="Oval 343"/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6" name="Line 344"/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7" name="Oval 345"/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38" name="AutoShape 346"/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39" name="Line 347"/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0" name="Line 348"/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1" name="Oval 349"/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2" name="Line 350"/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3" name="Oval 351"/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4" name="Line 352"/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5" name="AutoShape 353"/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46" name="Line 354"/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7" name="Oval 355"/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8" name="Line 356"/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49" name="Oval 357"/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0" name="Line 358"/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1" name="Line 359"/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2" name="Oval 360"/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3" name="AutoShape 361"/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54" name="Line 362"/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5" name="Oval 363"/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6" name="Line 364"/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7" name="Oval 365"/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8" name="Line 366"/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59" name="Oval 367"/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0" name="Line 368"/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1" name="AutoShape 369"/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162" name="Line 370"/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3" name="Line 372"/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4" name="Line 374"/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5" name="Line 376"/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6" name="Line 377"/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7" name="Line 378"/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8" name="Line 379"/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69" name="Line 380"/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0" name="Line 381"/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1" name="Line 382"/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2" name="Line 383"/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3" name="Line 384"/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4" name="Line 385"/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5" name="Line 386"/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6" name="Line 387"/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7" name="Line 388"/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8" name="Line 389"/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79" name="Line 390"/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3180" name="Group 391"/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43202" name="Freeform 392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03" name="Line 39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04" name="Line 39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05" name="Freeform 395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3206" name="Freeform 39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43181" name="Line 397"/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82" name="Line 398"/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83" name="Line 399"/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84" name="Line 400"/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85" name="Line 401"/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86" name="Line 402"/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87" name="Line 403"/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88" name="Line 404"/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89" name="Line 405"/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90" name="Line 406"/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91" name="Line 407"/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92" name="Line 408"/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193" name="Text Box 409"/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43194" name="Text Box 410"/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(A &gt; B)</a:t>
              </a:r>
              <a:endParaRPr lang="en-GB" sz="1600" b="1">
                <a:solidFill>
                  <a:schemeClr val="hlink"/>
                </a:solidFill>
              </a:endParaRPr>
            </a:p>
          </p:txBody>
        </p:sp>
        <p:sp>
          <p:nvSpPr>
            <p:cNvPr id="43195" name="Text Box 411"/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43196" name="Text Box 412"/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43197" name="Text Box 413"/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43198" name="Text Box 414"/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43199" name="Text Box 415"/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43200" name="Text Box 416"/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'.B</a:t>
              </a:r>
              <a:r>
                <a:rPr lang="en-GB" sz="1400" b="1" baseline="-25000"/>
                <a:t>3</a:t>
              </a:r>
            </a:p>
          </p:txBody>
        </p:sp>
        <p:sp>
          <p:nvSpPr>
            <p:cNvPr id="43201" name="Text Box 417"/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.B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</a:p>
          </p:txBody>
        </p:sp>
      </p:grpSp>
      <p:sp>
        <p:nvSpPr>
          <p:cNvPr id="43014" name="Text Box 418"/>
          <p:cNvSpPr txBox="1">
            <a:spLocks noChangeArrowheads="1"/>
          </p:cNvSpPr>
          <p:nvPr/>
        </p:nvSpPr>
        <p:spPr bwMode="auto">
          <a:xfrm>
            <a:off x="6324600" y="2514600"/>
            <a:ext cx="175260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'.B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 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'.B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</a:p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.x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sz="1400" b="1">
                <a:solidFill>
                  <a:srgbClr val="0000FF"/>
                </a:solidFill>
              </a:rPr>
              <a:t>'.B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</a:p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. 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.x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  <a:r>
              <a:rPr lang="en-GB" sz="1400" b="1">
                <a:solidFill>
                  <a:srgbClr val="0000FF"/>
                </a:solidFill>
              </a:rPr>
              <a:t>'.B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43015" name="Text Box 419"/>
          <p:cNvSpPr txBox="1">
            <a:spLocks noChangeArrowheads="1"/>
          </p:cNvSpPr>
          <p:nvPr/>
        </p:nvSpPr>
        <p:spPr bwMode="auto">
          <a:xfrm>
            <a:off x="6400800" y="4114800"/>
            <a:ext cx="1752600" cy="866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chemeClr val="hlink"/>
                </a:solidFill>
              </a:rPr>
              <a:t>A</a:t>
            </a:r>
            <a:r>
              <a:rPr lang="en-GB" sz="1400" b="1" baseline="-25000">
                <a:solidFill>
                  <a:schemeClr val="hlink"/>
                </a:solidFill>
              </a:rPr>
              <a:t>3</a:t>
            </a:r>
            <a:r>
              <a:rPr lang="en-GB" sz="1400" b="1">
                <a:solidFill>
                  <a:schemeClr val="hlink"/>
                </a:solidFill>
              </a:rPr>
              <a:t>.B</a:t>
            </a:r>
            <a:r>
              <a:rPr lang="en-GB" sz="1400" b="1" baseline="-25000">
                <a:solidFill>
                  <a:schemeClr val="hlink"/>
                </a:solidFill>
              </a:rPr>
              <a:t>3</a:t>
            </a:r>
            <a:r>
              <a:rPr lang="en-GB" sz="1400" b="1">
                <a:solidFill>
                  <a:schemeClr val="hlink"/>
                </a:solidFill>
              </a:rPr>
              <a:t>' + x</a:t>
            </a:r>
            <a:r>
              <a:rPr lang="en-GB" sz="1400" b="1" baseline="-25000">
                <a:solidFill>
                  <a:schemeClr val="hlink"/>
                </a:solidFill>
              </a:rPr>
              <a:t>3</a:t>
            </a:r>
            <a:r>
              <a:rPr lang="en-GB" sz="1400" b="1">
                <a:solidFill>
                  <a:schemeClr val="hlink"/>
                </a:solidFill>
              </a:rPr>
              <a:t>.A</a:t>
            </a:r>
            <a:r>
              <a:rPr lang="en-GB" sz="1400" b="1" baseline="-25000">
                <a:solidFill>
                  <a:schemeClr val="hlink"/>
                </a:solidFill>
              </a:rPr>
              <a:t>2</a:t>
            </a:r>
            <a:r>
              <a:rPr lang="en-GB" sz="1400" b="1">
                <a:solidFill>
                  <a:schemeClr val="hlink"/>
                </a:solidFill>
              </a:rPr>
              <a:t>.B</a:t>
            </a:r>
            <a:r>
              <a:rPr lang="en-GB" sz="1400" b="1" baseline="-25000">
                <a:solidFill>
                  <a:schemeClr val="hlink"/>
                </a:solidFill>
              </a:rPr>
              <a:t>2</a:t>
            </a:r>
            <a:r>
              <a:rPr lang="en-GB" sz="1400" b="1">
                <a:solidFill>
                  <a:schemeClr val="hlink"/>
                </a:solidFill>
              </a:rPr>
              <a:t>'</a:t>
            </a:r>
            <a:endParaRPr lang="en-GB" sz="1400" b="1" baseline="-25000">
              <a:solidFill>
                <a:schemeClr val="hlink"/>
              </a:solidFill>
            </a:endParaRPr>
          </a:p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chemeClr val="hlink"/>
                </a:solidFill>
              </a:rPr>
              <a:t>+ x</a:t>
            </a:r>
            <a:r>
              <a:rPr lang="en-GB" sz="1400" b="1" baseline="-25000">
                <a:solidFill>
                  <a:schemeClr val="hlink"/>
                </a:solidFill>
              </a:rPr>
              <a:t>3</a:t>
            </a:r>
            <a:r>
              <a:rPr lang="en-GB" sz="1400" b="1">
                <a:solidFill>
                  <a:schemeClr val="hlink"/>
                </a:solidFill>
              </a:rPr>
              <a:t>.x</a:t>
            </a:r>
            <a:r>
              <a:rPr lang="en-GB" sz="1400" b="1" baseline="-25000">
                <a:solidFill>
                  <a:schemeClr val="hlink"/>
                </a:solidFill>
              </a:rPr>
              <a:t>2</a:t>
            </a:r>
            <a:r>
              <a:rPr lang="en-GB" sz="1400" b="1">
                <a:solidFill>
                  <a:schemeClr val="hlink"/>
                </a:solidFill>
              </a:rPr>
              <a:t>.A</a:t>
            </a:r>
            <a:r>
              <a:rPr lang="en-GB" sz="1400" b="1" baseline="-25000">
                <a:solidFill>
                  <a:schemeClr val="hlink"/>
                </a:solidFill>
              </a:rPr>
              <a:t>1</a:t>
            </a:r>
            <a:r>
              <a:rPr lang="en-GB" sz="1400" b="1">
                <a:solidFill>
                  <a:schemeClr val="hlink"/>
                </a:solidFill>
              </a:rPr>
              <a:t>.B</a:t>
            </a:r>
            <a:r>
              <a:rPr lang="en-GB" sz="1400" b="1" baseline="-25000">
                <a:solidFill>
                  <a:schemeClr val="hlink"/>
                </a:solidFill>
              </a:rPr>
              <a:t>1</a:t>
            </a:r>
            <a:r>
              <a:rPr lang="en-GB" sz="1400" b="1">
                <a:solidFill>
                  <a:schemeClr val="hlink"/>
                </a:solidFill>
              </a:rPr>
              <a:t>'</a:t>
            </a:r>
            <a:endParaRPr lang="en-GB" sz="1400" b="1" baseline="-25000">
              <a:solidFill>
                <a:schemeClr val="hlink"/>
              </a:solidFill>
            </a:endParaRPr>
          </a:p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chemeClr val="hlink"/>
                </a:solidFill>
              </a:rPr>
              <a:t>+ x</a:t>
            </a:r>
            <a:r>
              <a:rPr lang="en-GB" sz="1400" b="1" baseline="-25000">
                <a:solidFill>
                  <a:schemeClr val="hlink"/>
                </a:solidFill>
              </a:rPr>
              <a:t>3</a:t>
            </a:r>
            <a:r>
              <a:rPr lang="en-GB" sz="1400" b="1">
                <a:solidFill>
                  <a:schemeClr val="hlink"/>
                </a:solidFill>
              </a:rPr>
              <a:t>. x</a:t>
            </a:r>
            <a:r>
              <a:rPr lang="en-GB" sz="1400" b="1" baseline="-25000">
                <a:solidFill>
                  <a:schemeClr val="hlink"/>
                </a:solidFill>
              </a:rPr>
              <a:t>2</a:t>
            </a:r>
            <a:r>
              <a:rPr lang="en-GB" sz="1400" b="1">
                <a:solidFill>
                  <a:schemeClr val="hlink"/>
                </a:solidFill>
              </a:rPr>
              <a:t>.x</a:t>
            </a:r>
            <a:r>
              <a:rPr lang="en-GB" sz="1400" b="1" baseline="-25000">
                <a:solidFill>
                  <a:schemeClr val="hlink"/>
                </a:solidFill>
              </a:rPr>
              <a:t>1</a:t>
            </a:r>
            <a:r>
              <a:rPr lang="en-GB" sz="1400" b="1">
                <a:solidFill>
                  <a:schemeClr val="hlink"/>
                </a:solidFill>
              </a:rPr>
              <a:t>.A</a:t>
            </a:r>
            <a:r>
              <a:rPr lang="en-GB" sz="1400" b="1" baseline="-25000">
                <a:solidFill>
                  <a:schemeClr val="hlink"/>
                </a:solidFill>
              </a:rPr>
              <a:t>0</a:t>
            </a:r>
            <a:r>
              <a:rPr lang="en-GB" sz="1400" b="1">
                <a:solidFill>
                  <a:schemeClr val="hlink"/>
                </a:solidFill>
              </a:rPr>
              <a:t>.B</a:t>
            </a:r>
            <a:r>
              <a:rPr lang="en-GB" sz="1400" b="1" baseline="-25000">
                <a:solidFill>
                  <a:schemeClr val="hlink"/>
                </a:solidFill>
              </a:rPr>
              <a:t>0</a:t>
            </a:r>
            <a:r>
              <a:rPr lang="en-GB" sz="1400" b="1">
                <a:solidFill>
                  <a:schemeClr val="hlink"/>
                </a:solidFill>
              </a:rPr>
              <a:t>'</a:t>
            </a:r>
          </a:p>
        </p:txBody>
      </p:sp>
      <p:sp>
        <p:nvSpPr>
          <p:cNvPr id="43016" name="Text Box 420"/>
          <p:cNvSpPr txBox="1">
            <a:spLocks noChangeArrowheads="1"/>
          </p:cNvSpPr>
          <p:nvPr/>
        </p:nvSpPr>
        <p:spPr bwMode="auto">
          <a:xfrm>
            <a:off x="6477000" y="6019800"/>
            <a:ext cx="114300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3</a:t>
            </a:r>
            <a:r>
              <a:rPr lang="en-GB" sz="1400" b="1">
                <a:solidFill>
                  <a:srgbClr val="006600"/>
                </a:solidFill>
              </a:rPr>
              <a:t>. x</a:t>
            </a:r>
            <a:r>
              <a:rPr lang="en-GB" sz="1400" b="1" baseline="-25000">
                <a:solidFill>
                  <a:srgbClr val="006600"/>
                </a:solidFill>
              </a:rPr>
              <a:t>2</a:t>
            </a:r>
            <a:r>
              <a:rPr lang="en-GB" sz="1400" b="1">
                <a:solidFill>
                  <a:srgbClr val="006600"/>
                </a:solidFill>
              </a:rPr>
              <a:t>.x</a:t>
            </a:r>
            <a:r>
              <a:rPr lang="en-GB" sz="1400" b="1" baseline="-25000">
                <a:solidFill>
                  <a:srgbClr val="006600"/>
                </a:solidFill>
              </a:rPr>
              <a:t>1</a:t>
            </a:r>
            <a:r>
              <a:rPr lang="en-GB" sz="1400" b="1">
                <a:solidFill>
                  <a:srgbClr val="006600"/>
                </a:solidFill>
              </a:rPr>
              <a:t>.x</a:t>
            </a:r>
            <a:r>
              <a:rPr lang="en-GB" sz="1400" b="1" baseline="-25000">
                <a:solidFill>
                  <a:srgbClr val="006600"/>
                </a:solidFill>
              </a:rPr>
              <a:t>0</a:t>
            </a:r>
            <a:endParaRPr lang="en-GB" sz="1400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C09830-37D0-4D69-AD1B-55A823B55260}" type="slidenum">
              <a:rPr lang="en-US"/>
              <a:pPr/>
              <a:t>36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Arithmetic Circuits: Comparator (3/3)</a:t>
            </a:r>
            <a:endParaRPr lang="en-US" smtClean="0"/>
          </a:p>
        </p:txBody>
      </p:sp>
      <p:grpSp>
        <p:nvGrpSpPr>
          <p:cNvPr id="44036" name="Group 263"/>
          <p:cNvGrpSpPr>
            <a:grpSpLocks/>
          </p:cNvGrpSpPr>
          <p:nvPr/>
        </p:nvGrpSpPr>
        <p:grpSpPr bwMode="auto">
          <a:xfrm>
            <a:off x="3124200" y="1828800"/>
            <a:ext cx="2797175" cy="2438400"/>
            <a:chOff x="2208" y="1296"/>
            <a:chExt cx="1762" cy="1536"/>
          </a:xfrm>
        </p:grpSpPr>
        <p:sp>
          <p:nvSpPr>
            <p:cNvPr id="44038" name="Text Box 79"/>
            <p:cNvSpPr txBox="1">
              <a:spLocks noChangeArrowheads="1"/>
            </p:cNvSpPr>
            <p:nvPr/>
          </p:nvSpPr>
          <p:spPr bwMode="auto">
            <a:xfrm>
              <a:off x="2592" y="144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44039" name="Text Box 117"/>
            <p:cNvSpPr txBox="1">
              <a:spLocks noChangeArrowheads="1"/>
            </p:cNvSpPr>
            <p:nvPr/>
          </p:nvSpPr>
          <p:spPr bwMode="auto">
            <a:xfrm>
              <a:off x="2832" y="1392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/>
                <a:t>4-bit comp</a:t>
              </a:r>
            </a:p>
          </p:txBody>
        </p:sp>
        <p:sp>
          <p:nvSpPr>
            <p:cNvPr id="44040" name="Line 215"/>
            <p:cNvSpPr>
              <a:spLocks noChangeShapeType="1"/>
            </p:cNvSpPr>
            <p:nvPr/>
          </p:nvSpPr>
          <p:spPr bwMode="auto">
            <a:xfrm flipV="1">
              <a:off x="3504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41" name="Line 225"/>
            <p:cNvSpPr>
              <a:spLocks noChangeShapeType="1"/>
            </p:cNvSpPr>
            <p:nvPr/>
          </p:nvSpPr>
          <p:spPr bwMode="auto">
            <a:xfrm flipV="1">
              <a:off x="3504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42" name="Text Box 234"/>
            <p:cNvSpPr txBox="1">
              <a:spLocks noChangeArrowheads="1"/>
            </p:cNvSpPr>
            <p:nvPr/>
          </p:nvSpPr>
          <p:spPr bwMode="auto">
            <a:xfrm>
              <a:off x="3024" y="211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44043" name="Text Box 235"/>
            <p:cNvSpPr txBox="1">
              <a:spLocks noChangeArrowheads="1"/>
            </p:cNvSpPr>
            <p:nvPr/>
          </p:nvSpPr>
          <p:spPr bwMode="auto">
            <a:xfrm>
              <a:off x="3024" y="2256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chemeClr val="hlink"/>
                  </a:solidFill>
                </a:rPr>
                <a:t>(A &gt; B)</a:t>
              </a:r>
              <a:endParaRPr lang="en-GB" sz="1600" b="1">
                <a:solidFill>
                  <a:schemeClr val="hlink"/>
                </a:solidFill>
              </a:endParaRPr>
            </a:p>
          </p:txBody>
        </p:sp>
        <p:sp>
          <p:nvSpPr>
            <p:cNvPr id="44044" name="Text Box 236"/>
            <p:cNvSpPr txBox="1">
              <a:spLocks noChangeArrowheads="1"/>
            </p:cNvSpPr>
            <p:nvPr/>
          </p:nvSpPr>
          <p:spPr bwMode="auto">
            <a:xfrm>
              <a:off x="3024" y="24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44045" name="Text Box 246"/>
            <p:cNvSpPr txBox="1">
              <a:spLocks noChangeArrowheads="1"/>
            </p:cNvSpPr>
            <p:nvPr/>
          </p:nvSpPr>
          <p:spPr bwMode="auto">
            <a:xfrm>
              <a:off x="2592" y="211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</a:p>
            <a:p>
              <a:pPr eaLnBrk="0" hangingPunct="0"/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</a:p>
          </p:txBody>
        </p:sp>
        <p:sp>
          <p:nvSpPr>
            <p:cNvPr id="44046" name="Rectangle 247"/>
            <p:cNvSpPr>
              <a:spLocks noChangeArrowheads="1"/>
            </p:cNvSpPr>
            <p:nvPr/>
          </p:nvSpPr>
          <p:spPr bwMode="auto">
            <a:xfrm>
              <a:off x="2592" y="1296"/>
              <a:ext cx="912" cy="15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47" name="Line 248"/>
            <p:cNvSpPr>
              <a:spLocks noChangeShapeType="1"/>
            </p:cNvSpPr>
            <p:nvPr/>
          </p:nvSpPr>
          <p:spPr bwMode="auto">
            <a:xfrm flipV="1">
              <a:off x="3504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48" name="Line 249"/>
            <p:cNvSpPr>
              <a:spLocks noChangeShapeType="1"/>
            </p:cNvSpPr>
            <p:nvPr/>
          </p:nvSpPr>
          <p:spPr bwMode="auto">
            <a:xfrm flipV="1">
              <a:off x="2400" y="15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49" name="Line 250"/>
            <p:cNvSpPr>
              <a:spLocks noChangeShapeType="1"/>
            </p:cNvSpPr>
            <p:nvPr/>
          </p:nvSpPr>
          <p:spPr bwMode="auto">
            <a:xfrm flipV="1">
              <a:off x="2400" y="16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0" name="Line 251"/>
            <p:cNvSpPr>
              <a:spLocks noChangeShapeType="1"/>
            </p:cNvSpPr>
            <p:nvPr/>
          </p:nvSpPr>
          <p:spPr bwMode="auto">
            <a:xfrm flipV="1">
              <a:off x="2400" y="18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1" name="Line 252"/>
            <p:cNvSpPr>
              <a:spLocks noChangeShapeType="1"/>
            </p:cNvSpPr>
            <p:nvPr/>
          </p:nvSpPr>
          <p:spPr bwMode="auto">
            <a:xfrm flipV="1">
              <a:off x="2400" y="22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2" name="Line 253"/>
            <p:cNvSpPr>
              <a:spLocks noChangeShapeType="1"/>
            </p:cNvSpPr>
            <p:nvPr/>
          </p:nvSpPr>
          <p:spPr bwMode="auto">
            <a:xfrm flipV="1">
              <a:off x="240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3" name="Line 254"/>
            <p:cNvSpPr>
              <a:spLocks noChangeShapeType="1"/>
            </p:cNvSpPr>
            <p:nvPr/>
          </p:nvSpPr>
          <p:spPr bwMode="auto">
            <a:xfrm flipV="1">
              <a:off x="2400" y="24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4" name="Line 255"/>
            <p:cNvSpPr>
              <a:spLocks noChangeShapeType="1"/>
            </p:cNvSpPr>
            <p:nvPr/>
          </p:nvSpPr>
          <p:spPr bwMode="auto">
            <a:xfrm flipV="1">
              <a:off x="2400" y="196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5" name="Line 256"/>
            <p:cNvSpPr>
              <a:spLocks noChangeShapeType="1"/>
            </p:cNvSpPr>
            <p:nvPr/>
          </p:nvSpPr>
          <p:spPr bwMode="auto">
            <a:xfrm flipV="1">
              <a:off x="2400" y="264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056" name="Text Box 257"/>
            <p:cNvSpPr txBox="1">
              <a:spLocks noChangeArrowheads="1"/>
            </p:cNvSpPr>
            <p:nvPr/>
          </p:nvSpPr>
          <p:spPr bwMode="auto">
            <a:xfrm>
              <a:off x="2208" y="1440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44057" name="Text Box 258"/>
            <p:cNvSpPr txBox="1">
              <a:spLocks noChangeArrowheads="1"/>
            </p:cNvSpPr>
            <p:nvPr/>
          </p:nvSpPr>
          <p:spPr bwMode="auto">
            <a:xfrm>
              <a:off x="2208" y="2112"/>
              <a:ext cx="27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44058" name="Text Box 259"/>
            <p:cNvSpPr txBox="1">
              <a:spLocks noChangeArrowheads="1"/>
            </p:cNvSpPr>
            <p:nvPr/>
          </p:nvSpPr>
          <p:spPr bwMode="auto">
            <a:xfrm>
              <a:off x="3696" y="2112"/>
              <a:ext cx="27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</p:grpSp>
      <p:sp>
        <p:nvSpPr>
          <p:cNvPr id="44037" name="Text Box 262"/>
          <p:cNvSpPr txBox="1">
            <a:spLocks noChangeArrowheads="1"/>
          </p:cNvSpPr>
          <p:nvPr/>
        </p:nvSpPr>
        <p:spPr bwMode="auto">
          <a:xfrm>
            <a:off x="2971800" y="4572000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sz="2000"/>
              <a:t>Block diagram of a 4-bit magnitude comparator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9E5730-8BB1-4A34-9452-82DEA03C3AB0}" type="slidenum">
              <a:rPr lang="en-US"/>
              <a:pPr/>
              <a:t>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Introduction (1/2)</a:t>
            </a:r>
            <a:endParaRPr lang="en-US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smtClean="0"/>
              <a:t>Two classes of logic circuits: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200" smtClean="0">
                <a:solidFill>
                  <a:srgbClr val="0066FF"/>
                </a:solidFill>
              </a:rPr>
              <a:t> </a:t>
            </a:r>
            <a:r>
              <a:rPr lang="en-US" sz="2200" smtClean="0">
                <a:solidFill>
                  <a:srgbClr val="0000FF"/>
                </a:solidFill>
              </a:rPr>
              <a:t>combinational 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200" smtClean="0">
                <a:solidFill>
                  <a:srgbClr val="0000FF"/>
                </a:solidFill>
              </a:rPr>
              <a:t> sequential</a:t>
            </a:r>
            <a:endParaRPr lang="en-US" sz="20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b="1" smtClean="0">
                <a:solidFill>
                  <a:srgbClr val="0000FF"/>
                </a:solidFill>
              </a:rPr>
              <a:t>Combinational Circuit</a:t>
            </a:r>
            <a:r>
              <a:rPr lang="en-US" sz="2400" smtClean="0"/>
              <a:t>: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219200" y="4953000"/>
            <a:ext cx="685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/>
              <a:t>Each output depends entirely on the immediate (present) inputs.</a:t>
            </a:r>
          </a:p>
        </p:txBody>
      </p:sp>
      <p:grpSp>
        <p:nvGrpSpPr>
          <p:cNvPr id="17414" name="Group 25"/>
          <p:cNvGrpSpPr>
            <a:grpSpLocks/>
          </p:cNvGrpSpPr>
          <p:nvPr/>
        </p:nvGrpSpPr>
        <p:grpSpPr bwMode="auto">
          <a:xfrm>
            <a:off x="1447800" y="3200400"/>
            <a:ext cx="6400800" cy="1371600"/>
            <a:chOff x="864" y="2304"/>
            <a:chExt cx="4032" cy="864"/>
          </a:xfrm>
        </p:grpSpPr>
        <p:grpSp>
          <p:nvGrpSpPr>
            <p:cNvPr id="17415" name="Group 22"/>
            <p:cNvGrpSpPr>
              <a:grpSpLocks/>
            </p:cNvGrpSpPr>
            <p:nvPr/>
          </p:nvGrpSpPr>
          <p:grpSpPr bwMode="auto">
            <a:xfrm>
              <a:off x="2208" y="2304"/>
              <a:ext cx="1296" cy="864"/>
              <a:chOff x="2208" y="2304"/>
              <a:chExt cx="1296" cy="864"/>
            </a:xfrm>
          </p:grpSpPr>
          <p:sp>
            <p:nvSpPr>
              <p:cNvPr id="17432" name="Rectangle 6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1296" cy="8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33" name="Text Box 7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115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Logic</a:t>
                </a:r>
                <a:endParaRPr lang="en-GB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7416" name="Group 14"/>
            <p:cNvGrpSpPr>
              <a:grpSpLocks/>
            </p:cNvGrpSpPr>
            <p:nvPr/>
          </p:nvGrpSpPr>
          <p:grpSpPr bwMode="auto">
            <a:xfrm>
              <a:off x="1536" y="2448"/>
              <a:ext cx="672" cy="576"/>
              <a:chOff x="1536" y="2448"/>
              <a:chExt cx="672" cy="576"/>
            </a:xfrm>
          </p:grpSpPr>
          <p:sp>
            <p:nvSpPr>
              <p:cNvPr id="17426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27" name="Line 9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28" name="Line 1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29" name="Line 11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30" name="Line 12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31" name="Text Box 13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400" b="1">
                    <a:latin typeface="Times New Roman" pitchFamily="18" charset="0"/>
                  </a:rPr>
                  <a:t>: :</a:t>
                </a:r>
                <a:endParaRPr lang="en-GB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7417" name="Group 15"/>
            <p:cNvGrpSpPr>
              <a:grpSpLocks/>
            </p:cNvGrpSpPr>
            <p:nvPr/>
          </p:nvGrpSpPr>
          <p:grpSpPr bwMode="auto">
            <a:xfrm>
              <a:off x="3504" y="2448"/>
              <a:ext cx="672" cy="576"/>
              <a:chOff x="1536" y="2448"/>
              <a:chExt cx="672" cy="576"/>
            </a:xfrm>
          </p:grpSpPr>
          <p:sp>
            <p:nvSpPr>
              <p:cNvPr id="17420" name="Line 1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21" name="Line 17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22" name="Line 1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23" name="Line 19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24" name="Line 20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7425" name="Text Box 21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400" b="1">
                    <a:latin typeface="Times New Roman" pitchFamily="18" charset="0"/>
                  </a:rPr>
                  <a:t>: :</a:t>
                </a:r>
                <a:endParaRPr lang="en-GB" sz="2400">
                  <a:latin typeface="Times New Roman" pitchFamily="18" charset="0"/>
                </a:endParaRPr>
              </a:p>
            </p:txBody>
          </p:sp>
        </p:grpSp>
        <p:sp>
          <p:nvSpPr>
            <p:cNvPr id="17418" name="Text Box 23"/>
            <p:cNvSpPr txBox="1">
              <a:spLocks noChangeArrowheads="1"/>
            </p:cNvSpPr>
            <p:nvPr/>
          </p:nvSpPr>
          <p:spPr bwMode="auto">
            <a:xfrm>
              <a:off x="864" y="259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7419" name="Text Box 24"/>
            <p:cNvSpPr txBox="1">
              <a:spLocks noChangeArrowheads="1"/>
            </p:cNvSpPr>
            <p:nvPr/>
          </p:nvSpPr>
          <p:spPr bwMode="auto">
            <a:xfrm>
              <a:off x="4224" y="2592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>
                  <a:latin typeface="Times New Roman" pitchFamily="18" charset="0"/>
                </a:rPr>
                <a:t>outputs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274875-18F6-47BB-9B86-56BF3EAD52DD}" type="slidenum">
              <a:rPr lang="en-US"/>
              <a:pPr/>
              <a:t>5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Introduction (2/2)</a:t>
            </a:r>
            <a:endParaRPr lang="en-US" sz="4000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33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b="1" smtClean="0">
                <a:solidFill>
                  <a:srgbClr val="0000FF"/>
                </a:solidFill>
              </a:rPr>
              <a:t>Sequential Circuit</a:t>
            </a:r>
            <a:r>
              <a:rPr lang="en-US" sz="2400" smtClean="0"/>
              <a:t>:  (not covered)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066800" y="4953000"/>
            <a:ext cx="716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2400"/>
              <a:t>Output depends on both </a:t>
            </a:r>
            <a:r>
              <a:rPr lang="en-US" sz="2400" i="1"/>
              <a:t>present</a:t>
            </a:r>
            <a:r>
              <a:rPr lang="en-US" sz="2400"/>
              <a:t> and </a:t>
            </a:r>
            <a:r>
              <a:rPr lang="en-US" sz="2400" i="1"/>
              <a:t>past</a:t>
            </a:r>
            <a:r>
              <a:rPr lang="en-US" sz="2400"/>
              <a:t> inputs.</a:t>
            </a:r>
          </a:p>
          <a:p>
            <a:pPr eaLnBrk="0" hangingPunct="0"/>
            <a:r>
              <a:rPr lang="en-US" sz="2400"/>
              <a:t>Memory (via feedback loop) contains past information.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18438" name="Group 45"/>
          <p:cNvGrpSpPr>
            <a:grpSpLocks/>
          </p:cNvGrpSpPr>
          <p:nvPr/>
        </p:nvGrpSpPr>
        <p:grpSpPr bwMode="auto">
          <a:xfrm>
            <a:off x="1371600" y="1905000"/>
            <a:ext cx="6400800" cy="2819400"/>
            <a:chOff x="1104" y="1536"/>
            <a:chExt cx="4032" cy="1776"/>
          </a:xfrm>
        </p:grpSpPr>
        <p:grpSp>
          <p:nvGrpSpPr>
            <p:cNvPr id="18439" name="Group 7"/>
            <p:cNvGrpSpPr>
              <a:grpSpLocks/>
            </p:cNvGrpSpPr>
            <p:nvPr/>
          </p:nvGrpSpPr>
          <p:grpSpPr bwMode="auto">
            <a:xfrm>
              <a:off x="2448" y="1536"/>
              <a:ext cx="1296" cy="864"/>
              <a:chOff x="2208" y="2304"/>
              <a:chExt cx="1296" cy="864"/>
            </a:xfrm>
          </p:grpSpPr>
          <p:sp>
            <p:nvSpPr>
              <p:cNvPr id="18465" name="Rectangle 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1296" cy="8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66" name="Text Box 9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115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Logic</a:t>
                </a:r>
                <a:endParaRPr lang="en-GB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40" name="Group 26"/>
            <p:cNvGrpSpPr>
              <a:grpSpLocks/>
            </p:cNvGrpSpPr>
            <p:nvPr/>
          </p:nvGrpSpPr>
          <p:grpSpPr bwMode="auto">
            <a:xfrm>
              <a:off x="1776" y="1680"/>
              <a:ext cx="672" cy="528"/>
              <a:chOff x="1680" y="2256"/>
              <a:chExt cx="672" cy="528"/>
            </a:xfrm>
          </p:grpSpPr>
          <p:sp>
            <p:nvSpPr>
              <p:cNvPr id="18459" name="Line 11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60" name="Line 12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61" name="Line 13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62" name="Line 14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63" name="Line 15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64" name="Text Box 16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400" b="1">
                    <a:latin typeface="Times New Roman" pitchFamily="18" charset="0"/>
                  </a:rPr>
                  <a:t>: :</a:t>
                </a:r>
                <a:endParaRPr lang="en-GB" sz="2400">
                  <a:latin typeface="Times New Roman" pitchFamily="18" charset="0"/>
                </a:endParaRPr>
              </a:p>
            </p:txBody>
          </p:sp>
        </p:grpSp>
        <p:sp>
          <p:nvSpPr>
            <p:cNvPr id="18441" name="Text Box 24"/>
            <p:cNvSpPr txBox="1">
              <a:spLocks noChangeArrowheads="1"/>
            </p:cNvSpPr>
            <p:nvPr/>
          </p:nvSpPr>
          <p:spPr bwMode="auto">
            <a:xfrm>
              <a:off x="1104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442" name="Text Box 25"/>
            <p:cNvSpPr txBox="1">
              <a:spLocks noChangeArrowheads="1"/>
            </p:cNvSpPr>
            <p:nvPr/>
          </p:nvSpPr>
          <p:spPr bwMode="auto">
            <a:xfrm>
              <a:off x="4464" y="182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b="1">
                  <a:latin typeface="Times New Roman" pitchFamily="18" charset="0"/>
                </a:rPr>
                <a:t>outputs</a:t>
              </a:r>
            </a:p>
          </p:txBody>
        </p:sp>
        <p:grpSp>
          <p:nvGrpSpPr>
            <p:cNvPr id="18443" name="Group 27"/>
            <p:cNvGrpSpPr>
              <a:grpSpLocks/>
            </p:cNvGrpSpPr>
            <p:nvPr/>
          </p:nvGrpSpPr>
          <p:grpSpPr bwMode="auto">
            <a:xfrm>
              <a:off x="3744" y="1680"/>
              <a:ext cx="672" cy="528"/>
              <a:chOff x="1680" y="2256"/>
              <a:chExt cx="672" cy="528"/>
            </a:xfrm>
          </p:grpSpPr>
          <p:sp>
            <p:nvSpPr>
              <p:cNvPr id="18453" name="Line 28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55" name="Line 30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56" name="Line 31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57" name="Line 3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58" name="Text Box 33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400" b="1">
                    <a:latin typeface="Times New Roman" pitchFamily="18" charset="0"/>
                  </a:rPr>
                  <a:t>: :</a:t>
                </a:r>
                <a:endParaRPr lang="en-GB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8444" name="Group 44"/>
            <p:cNvGrpSpPr>
              <a:grpSpLocks/>
            </p:cNvGrpSpPr>
            <p:nvPr/>
          </p:nvGrpSpPr>
          <p:grpSpPr bwMode="auto">
            <a:xfrm>
              <a:off x="2976" y="2544"/>
              <a:ext cx="232" cy="768"/>
              <a:chOff x="2976" y="2544"/>
              <a:chExt cx="232" cy="768"/>
            </a:xfrm>
          </p:grpSpPr>
          <p:sp>
            <p:nvSpPr>
              <p:cNvPr id="18451" name="Rectangle 34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192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8452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2732" y="2835"/>
                <a:ext cx="72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latin typeface="Times New Roman" pitchFamily="18" charset="0"/>
                  </a:rPr>
                  <a:t>Memory</a:t>
                </a:r>
              </a:p>
            </p:txBody>
          </p:sp>
        </p:grpSp>
        <p:sp>
          <p:nvSpPr>
            <p:cNvPr id="18445" name="Line 38"/>
            <p:cNvSpPr>
              <a:spLocks noChangeShapeType="1"/>
            </p:cNvSpPr>
            <p:nvPr/>
          </p:nvSpPr>
          <p:spPr bwMode="auto">
            <a:xfrm>
              <a:off x="2208" y="2304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6" name="Line 39"/>
            <p:cNvSpPr>
              <a:spLocks noChangeShapeType="1"/>
            </p:cNvSpPr>
            <p:nvPr/>
          </p:nvSpPr>
          <p:spPr bwMode="auto">
            <a:xfrm flipH="1">
              <a:off x="3744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7" name="Line 40"/>
            <p:cNvSpPr>
              <a:spLocks noChangeShapeType="1"/>
            </p:cNvSpPr>
            <p:nvPr/>
          </p:nvSpPr>
          <p:spPr bwMode="auto">
            <a:xfrm>
              <a:off x="3984" y="2304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8" name="Line 41"/>
            <p:cNvSpPr>
              <a:spLocks noChangeShapeType="1"/>
            </p:cNvSpPr>
            <p:nvPr/>
          </p:nvSpPr>
          <p:spPr bwMode="auto">
            <a:xfrm>
              <a:off x="2208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9" name="Line 42"/>
            <p:cNvSpPr>
              <a:spLocks noChangeShapeType="1"/>
            </p:cNvSpPr>
            <p:nvPr/>
          </p:nvSpPr>
          <p:spPr bwMode="auto">
            <a:xfrm flipH="1">
              <a:off x="2208" y="2928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50" name="Line 43"/>
            <p:cNvSpPr>
              <a:spLocks noChangeShapeType="1"/>
            </p:cNvSpPr>
            <p:nvPr/>
          </p:nvSpPr>
          <p:spPr bwMode="auto">
            <a:xfrm flipH="1">
              <a:off x="3168" y="2928"/>
              <a:ext cx="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78B15-52BF-4B7D-B39A-E3D3F15E643D}" type="slidenum">
              <a:rPr lang="en-US"/>
              <a:pPr/>
              <a:t>6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Analysis Procedure</a:t>
            </a:r>
            <a:endParaRPr 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914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Given a combinational circuit, can you analyze its function?</a:t>
            </a:r>
          </a:p>
        </p:txBody>
      </p:sp>
      <p:grpSp>
        <p:nvGrpSpPr>
          <p:cNvPr id="1030" name="Group 46"/>
          <p:cNvGrpSpPr>
            <a:grpSpLocks/>
          </p:cNvGrpSpPr>
          <p:nvPr/>
        </p:nvGrpSpPr>
        <p:grpSpPr bwMode="auto">
          <a:xfrm>
            <a:off x="1752600" y="2286000"/>
            <a:ext cx="3703638" cy="1417638"/>
            <a:chOff x="2736" y="8280"/>
            <a:chExt cx="5832" cy="2232"/>
          </a:xfrm>
        </p:grpSpPr>
        <p:grpSp>
          <p:nvGrpSpPr>
            <p:cNvPr id="1043" name="Group 47"/>
            <p:cNvGrpSpPr>
              <a:grpSpLocks/>
            </p:cNvGrpSpPr>
            <p:nvPr/>
          </p:nvGrpSpPr>
          <p:grpSpPr bwMode="auto">
            <a:xfrm>
              <a:off x="4968" y="8280"/>
              <a:ext cx="1008" cy="792"/>
              <a:chOff x="6768" y="11808"/>
              <a:chExt cx="1008" cy="792"/>
            </a:xfrm>
          </p:grpSpPr>
          <p:sp>
            <p:nvSpPr>
              <p:cNvPr id="1077" name="Freeform 48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8" name="Line 49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9" name="Line 50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80" name="Freeform 51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81" name="Freeform 52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44" name="Group 53"/>
            <p:cNvGrpSpPr>
              <a:grpSpLocks/>
            </p:cNvGrpSpPr>
            <p:nvPr/>
          </p:nvGrpSpPr>
          <p:grpSpPr bwMode="auto">
            <a:xfrm>
              <a:off x="4896" y="9720"/>
              <a:ext cx="1008" cy="792"/>
              <a:chOff x="6768" y="11808"/>
              <a:chExt cx="1008" cy="792"/>
            </a:xfrm>
          </p:grpSpPr>
          <p:sp>
            <p:nvSpPr>
              <p:cNvPr id="1072" name="Freeform 5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288 w 288"/>
                  <a:gd name="T3" fmla="*/ 432 h 864"/>
                  <a:gd name="T4" fmla="*/ 0 w 288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3" name="Line 5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4" name="Line 5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5" name="Freeform 5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6" name="Freeform 5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432 w 576"/>
                  <a:gd name="T3" fmla="*/ 144 h 432"/>
                  <a:gd name="T4" fmla="*/ 576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45" name="AutoShape 59"/>
            <p:cNvSpPr>
              <a:spLocks noChangeArrowheads="1"/>
            </p:cNvSpPr>
            <p:nvPr/>
          </p:nvSpPr>
          <p:spPr bwMode="auto">
            <a:xfrm>
              <a:off x="6840" y="8424"/>
              <a:ext cx="1008" cy="792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grpSp>
          <p:nvGrpSpPr>
            <p:cNvPr id="1046" name="Group 60"/>
            <p:cNvGrpSpPr>
              <a:grpSpLocks/>
            </p:cNvGrpSpPr>
            <p:nvPr/>
          </p:nvGrpSpPr>
          <p:grpSpPr bwMode="auto">
            <a:xfrm>
              <a:off x="3240" y="9144"/>
              <a:ext cx="504" cy="534"/>
              <a:chOff x="3096" y="3240"/>
              <a:chExt cx="792" cy="792"/>
            </a:xfrm>
          </p:grpSpPr>
          <p:sp>
            <p:nvSpPr>
              <p:cNvPr id="1070" name="AutoShape 61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71" name="Oval 62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47" name="Group 63"/>
            <p:cNvGrpSpPr>
              <a:grpSpLocks/>
            </p:cNvGrpSpPr>
            <p:nvPr/>
          </p:nvGrpSpPr>
          <p:grpSpPr bwMode="auto">
            <a:xfrm>
              <a:off x="4032" y="9144"/>
              <a:ext cx="504" cy="534"/>
              <a:chOff x="3096" y="3240"/>
              <a:chExt cx="792" cy="792"/>
            </a:xfrm>
          </p:grpSpPr>
          <p:sp>
            <p:nvSpPr>
              <p:cNvPr id="1068" name="AutoShape 64"/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69" name="Oval 65"/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grpSp>
          <p:nvGrpSpPr>
            <p:cNvPr id="1048" name="Group 66"/>
            <p:cNvGrpSpPr>
              <a:grpSpLocks/>
            </p:cNvGrpSpPr>
            <p:nvPr/>
          </p:nvGrpSpPr>
          <p:grpSpPr bwMode="auto">
            <a:xfrm>
              <a:off x="6874" y="9838"/>
              <a:ext cx="513" cy="534"/>
              <a:chOff x="2952" y="12888"/>
              <a:chExt cx="801" cy="792"/>
            </a:xfrm>
          </p:grpSpPr>
          <p:sp>
            <p:nvSpPr>
              <p:cNvPr id="1066" name="AutoShape 67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67" name="Oval 68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049" name="Line 69"/>
            <p:cNvSpPr>
              <a:spLocks noChangeShapeType="1"/>
            </p:cNvSpPr>
            <p:nvPr/>
          </p:nvSpPr>
          <p:spPr bwMode="auto">
            <a:xfrm>
              <a:off x="2736" y="849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0" name="Line 70"/>
            <p:cNvSpPr>
              <a:spLocks noChangeShapeType="1"/>
            </p:cNvSpPr>
            <p:nvPr/>
          </p:nvSpPr>
          <p:spPr bwMode="auto">
            <a:xfrm>
              <a:off x="2736" y="8856"/>
              <a:ext cx="23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1" name="Line 71"/>
            <p:cNvSpPr>
              <a:spLocks noChangeShapeType="1"/>
            </p:cNvSpPr>
            <p:nvPr/>
          </p:nvSpPr>
          <p:spPr bwMode="auto">
            <a:xfrm flipV="1">
              <a:off x="5952" y="8655"/>
              <a:ext cx="888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2" name="Line 72"/>
            <p:cNvSpPr>
              <a:spLocks noChangeShapeType="1"/>
            </p:cNvSpPr>
            <p:nvPr/>
          </p:nvSpPr>
          <p:spPr bwMode="auto">
            <a:xfrm>
              <a:off x="7848" y="8856"/>
              <a:ext cx="72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3" name="Line 73"/>
            <p:cNvSpPr>
              <a:spLocks noChangeShapeType="1"/>
            </p:cNvSpPr>
            <p:nvPr/>
          </p:nvSpPr>
          <p:spPr bwMode="auto">
            <a:xfrm>
              <a:off x="7402" y="10096"/>
              <a:ext cx="109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4" name="Line 74"/>
            <p:cNvSpPr>
              <a:spLocks noChangeShapeType="1"/>
            </p:cNvSpPr>
            <p:nvPr/>
          </p:nvSpPr>
          <p:spPr bwMode="auto">
            <a:xfrm>
              <a:off x="4270" y="9930"/>
              <a:ext cx="698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5" name="Line 75"/>
            <p:cNvSpPr>
              <a:spLocks noChangeShapeType="1"/>
            </p:cNvSpPr>
            <p:nvPr/>
          </p:nvSpPr>
          <p:spPr bwMode="auto">
            <a:xfrm flipH="1">
              <a:off x="4290" y="8506"/>
              <a:ext cx="0" cy="64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6" name="Line 76"/>
            <p:cNvSpPr>
              <a:spLocks noChangeShapeType="1"/>
            </p:cNvSpPr>
            <p:nvPr/>
          </p:nvSpPr>
          <p:spPr bwMode="auto">
            <a:xfrm>
              <a:off x="4290" y="969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7" name="Line 77"/>
            <p:cNvSpPr>
              <a:spLocks noChangeShapeType="1"/>
            </p:cNvSpPr>
            <p:nvPr/>
          </p:nvSpPr>
          <p:spPr bwMode="auto">
            <a:xfrm flipH="1">
              <a:off x="3486" y="9688"/>
              <a:ext cx="2" cy="60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8" name="Line 78"/>
            <p:cNvSpPr>
              <a:spLocks noChangeShapeType="1"/>
            </p:cNvSpPr>
            <p:nvPr/>
          </p:nvSpPr>
          <p:spPr bwMode="auto">
            <a:xfrm>
              <a:off x="3520" y="8886"/>
              <a:ext cx="2" cy="24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59" name="Line 79"/>
            <p:cNvSpPr>
              <a:spLocks noChangeShapeType="1"/>
            </p:cNvSpPr>
            <p:nvPr/>
          </p:nvSpPr>
          <p:spPr bwMode="auto">
            <a:xfrm>
              <a:off x="3456" y="10296"/>
              <a:ext cx="151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0" name="Line 80"/>
            <p:cNvSpPr>
              <a:spLocks noChangeShapeType="1"/>
            </p:cNvSpPr>
            <p:nvPr/>
          </p:nvSpPr>
          <p:spPr bwMode="auto">
            <a:xfrm flipV="1">
              <a:off x="5934" y="10112"/>
              <a:ext cx="936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1" name="Line 81"/>
            <p:cNvSpPr>
              <a:spLocks noChangeShapeType="1"/>
            </p:cNvSpPr>
            <p:nvPr/>
          </p:nvSpPr>
          <p:spPr bwMode="auto">
            <a:xfrm flipV="1">
              <a:off x="6264" y="9000"/>
              <a:ext cx="576" cy="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2" name="Line 82"/>
            <p:cNvSpPr>
              <a:spLocks noChangeShapeType="1"/>
            </p:cNvSpPr>
            <p:nvPr/>
          </p:nvSpPr>
          <p:spPr bwMode="auto">
            <a:xfrm flipH="1">
              <a:off x="6264" y="9000"/>
              <a:ext cx="0" cy="10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3" name="Oval 83"/>
            <p:cNvSpPr>
              <a:spLocks noChangeArrowheads="1"/>
            </p:cNvSpPr>
            <p:nvPr/>
          </p:nvSpPr>
          <p:spPr bwMode="auto">
            <a:xfrm>
              <a:off x="6214" y="10052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4" name="Oval 84"/>
            <p:cNvSpPr>
              <a:spLocks noChangeArrowheads="1"/>
            </p:cNvSpPr>
            <p:nvPr/>
          </p:nvSpPr>
          <p:spPr bwMode="auto">
            <a:xfrm>
              <a:off x="3476" y="8790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65" name="Oval 85"/>
            <p:cNvSpPr>
              <a:spLocks noChangeArrowheads="1"/>
            </p:cNvSpPr>
            <p:nvPr/>
          </p:nvSpPr>
          <p:spPr bwMode="auto">
            <a:xfrm>
              <a:off x="4248" y="8424"/>
              <a:ext cx="92" cy="118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7254" name="Rectangle 86"/>
          <p:cNvSpPr>
            <a:spLocks noChangeArrowheads="1"/>
          </p:cNvSpPr>
          <p:nvPr/>
        </p:nvSpPr>
        <p:spPr bwMode="auto">
          <a:xfrm>
            <a:off x="609600" y="3810000"/>
            <a:ext cx="533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  <a:buFont typeface="Wingdings" pitchFamily="2" charset="2"/>
              <a:buChar char="§"/>
            </a:pPr>
            <a:r>
              <a:rPr lang="en-US" sz="2400"/>
              <a:t>Steps:</a:t>
            </a:r>
          </a:p>
          <a:p>
            <a:pPr marL="742950" lvl="1" indent="-285750">
              <a:spcBef>
                <a:spcPct val="20000"/>
              </a:spcBef>
              <a:buSzPct val="90000"/>
              <a:buFont typeface="Wingdings" pitchFamily="2" charset="2"/>
              <a:buChar char="v"/>
            </a:pPr>
            <a:r>
              <a:rPr lang="en-US" sz="2000"/>
              <a:t>1. Label the inputs and outputs.</a:t>
            </a:r>
          </a:p>
        </p:txBody>
      </p: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1447800" y="2209800"/>
            <a:ext cx="4419600" cy="1374775"/>
            <a:chOff x="1248" y="1392"/>
            <a:chExt cx="2784" cy="866"/>
          </a:xfrm>
        </p:grpSpPr>
        <p:sp>
          <p:nvSpPr>
            <p:cNvPr id="1041" name="Text Box 87"/>
            <p:cNvSpPr txBox="1">
              <a:spLocks noChangeArrowheads="1"/>
            </p:cNvSpPr>
            <p:nvPr/>
          </p:nvSpPr>
          <p:spPr bwMode="auto">
            <a:xfrm>
              <a:off x="1248" y="1392"/>
              <a:ext cx="2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AB</a:t>
              </a:r>
            </a:p>
          </p:txBody>
        </p:sp>
        <p:sp>
          <p:nvSpPr>
            <p:cNvPr id="1042" name="Text Box 88"/>
            <p:cNvSpPr txBox="1">
              <a:spLocks noChangeArrowheads="1"/>
            </p:cNvSpPr>
            <p:nvPr/>
          </p:nvSpPr>
          <p:spPr bwMode="auto">
            <a:xfrm>
              <a:off x="3744" y="1584"/>
              <a:ext cx="2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F1</a:t>
              </a:r>
            </a:p>
            <a:p>
              <a:pPr eaLnBrk="0" hangingPunct="0">
                <a:spcBef>
                  <a:spcPct val="50000"/>
                </a:spcBef>
              </a:pPr>
              <a:endParaRPr lang="en-GB" sz="1600"/>
            </a:p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F2</a:t>
              </a:r>
            </a:p>
          </p:txBody>
        </p:sp>
      </p:grp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581400" y="2133600"/>
            <a:ext cx="3810000" cy="1708150"/>
            <a:chOff x="2592" y="1344"/>
            <a:chExt cx="2400" cy="1076"/>
          </a:xfrm>
        </p:grpSpPr>
        <p:sp>
          <p:nvSpPr>
            <p:cNvPr id="1037" name="Text Box 90"/>
            <p:cNvSpPr txBox="1">
              <a:spLocks noChangeArrowheads="1"/>
            </p:cNvSpPr>
            <p:nvPr/>
          </p:nvSpPr>
          <p:spPr bwMode="auto">
            <a:xfrm>
              <a:off x="2640" y="134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A+B</a:t>
              </a:r>
              <a:endParaRPr lang="en-GB" sz="1600"/>
            </a:p>
          </p:txBody>
        </p:sp>
        <p:sp>
          <p:nvSpPr>
            <p:cNvPr id="1038" name="Text Box 91"/>
            <p:cNvSpPr txBox="1">
              <a:spLocks noChangeArrowheads="1"/>
            </p:cNvSpPr>
            <p:nvPr/>
          </p:nvSpPr>
          <p:spPr bwMode="auto">
            <a:xfrm>
              <a:off x="2592" y="22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>
                  <a:solidFill>
                    <a:srgbClr val="006600"/>
                  </a:solidFill>
                </a:rPr>
                <a:t>A'+B'</a:t>
              </a:r>
              <a:endParaRPr lang="en-GB" sz="1600"/>
            </a:p>
          </p:txBody>
        </p:sp>
        <p:sp>
          <p:nvSpPr>
            <p:cNvPr id="1039" name="Text Box 92"/>
            <p:cNvSpPr txBox="1">
              <a:spLocks noChangeArrowheads="1"/>
            </p:cNvSpPr>
            <p:nvPr/>
          </p:nvSpPr>
          <p:spPr bwMode="auto">
            <a:xfrm>
              <a:off x="3936" y="1584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= </a:t>
              </a:r>
              <a:r>
                <a:rPr lang="en-GB" sz="1600">
                  <a:solidFill>
                    <a:srgbClr val="0000FF"/>
                  </a:solidFill>
                </a:rPr>
                <a:t>(A+B).(A'+B')</a:t>
              </a:r>
              <a:endParaRPr lang="en-GB" sz="1600"/>
            </a:p>
          </p:txBody>
        </p:sp>
        <p:sp>
          <p:nvSpPr>
            <p:cNvPr id="1040" name="Text Box 93"/>
            <p:cNvSpPr txBox="1">
              <a:spLocks noChangeArrowheads="1"/>
            </p:cNvSpPr>
            <p:nvPr/>
          </p:nvSpPr>
          <p:spPr bwMode="auto">
            <a:xfrm>
              <a:off x="3936" y="20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= </a:t>
              </a:r>
              <a:r>
                <a:rPr lang="en-GB" sz="1600">
                  <a:solidFill>
                    <a:srgbClr val="0000FF"/>
                  </a:solidFill>
                </a:rPr>
                <a:t>(A'+B')' </a:t>
              </a:r>
              <a:r>
                <a:rPr lang="en-GB" sz="1600"/>
                <a:t>=</a:t>
              </a:r>
              <a:r>
                <a:rPr lang="en-GB" sz="1600">
                  <a:solidFill>
                    <a:srgbClr val="0000FF"/>
                  </a:solidFill>
                </a:rPr>
                <a:t> A.B</a:t>
              </a:r>
            </a:p>
          </p:txBody>
        </p:sp>
      </p:grpSp>
      <p:sp>
        <p:nvSpPr>
          <p:cNvPr id="7263" name="Rectangle 95"/>
          <p:cNvSpPr>
            <a:spLocks noChangeArrowheads="1"/>
          </p:cNvSpPr>
          <p:nvPr/>
        </p:nvSpPr>
        <p:spPr bwMode="auto">
          <a:xfrm>
            <a:off x="609600" y="46482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90000"/>
              <a:buFont typeface="Wingdings" pitchFamily="2" charset="2"/>
              <a:buChar char="v"/>
            </a:pPr>
            <a:r>
              <a:rPr lang="en-US" sz="2000"/>
              <a:t>2. Obtain the functions of    	  	  intermediate points and the outputs.</a:t>
            </a:r>
          </a:p>
        </p:txBody>
      </p:sp>
      <p:sp>
        <p:nvSpPr>
          <p:cNvPr id="7264" name="Rectangle 96"/>
          <p:cNvSpPr>
            <a:spLocks noChangeArrowheads="1"/>
          </p:cNvSpPr>
          <p:nvPr/>
        </p:nvSpPr>
        <p:spPr bwMode="auto">
          <a:xfrm>
            <a:off x="609600" y="5334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90000"/>
              <a:buFont typeface="Wingdings" pitchFamily="2" charset="2"/>
              <a:buChar char="v"/>
            </a:pPr>
            <a:r>
              <a:rPr lang="en-US" sz="2000"/>
              <a:t>3. Draw the truth table.</a:t>
            </a:r>
          </a:p>
        </p:txBody>
      </p:sp>
      <p:graphicFrame>
        <p:nvGraphicFramePr>
          <p:cNvPr id="7265" name="Object 97"/>
          <p:cNvGraphicFramePr>
            <a:graphicFrameLocks noChangeAspect="1"/>
          </p:cNvGraphicFramePr>
          <p:nvPr/>
        </p:nvGraphicFramePr>
        <p:xfrm>
          <a:off x="5410200" y="3810000"/>
          <a:ext cx="3254375" cy="1360488"/>
        </p:xfrm>
        <a:graphic>
          <a:graphicData uri="http://schemas.openxmlformats.org/presentationml/2006/ole">
            <p:oleObj spid="_x0000_s1026" name="Document" r:id="rId3" imgW="3263760" imgH="1386000" progId="Word.Document.8">
              <p:embed/>
            </p:oleObj>
          </a:graphicData>
        </a:graphic>
      </p:graphicFrame>
      <p:sp>
        <p:nvSpPr>
          <p:cNvPr id="7266" name="Rectangle 98"/>
          <p:cNvSpPr>
            <a:spLocks noChangeArrowheads="1"/>
          </p:cNvSpPr>
          <p:nvPr/>
        </p:nvSpPr>
        <p:spPr bwMode="auto">
          <a:xfrm>
            <a:off x="609600" y="57150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SzPct val="90000"/>
              <a:buFont typeface="Wingdings" pitchFamily="2" charset="2"/>
              <a:buChar char="v"/>
            </a:pPr>
            <a:r>
              <a:rPr lang="en-US" sz="2000"/>
              <a:t>4. Deduce the functionality of the circuit </a:t>
            </a:r>
            <a:r>
              <a:rPr lang="en-US" sz="2000">
                <a:sym typeface="ZapfDingbats" pitchFamily="82" charset="2"/>
              </a:rPr>
              <a:t></a:t>
            </a:r>
            <a:r>
              <a:rPr lang="en-US" sz="2000"/>
              <a:t>  </a:t>
            </a:r>
            <a:r>
              <a:rPr lang="en-US" sz="2000">
                <a:solidFill>
                  <a:srgbClr val="0000FF"/>
                </a:solidFill>
              </a:rPr>
              <a:t>half adder</a:t>
            </a:r>
            <a:r>
              <a:rPr lang="en-US" sz="20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4" grpId="0" autoUpdateAnimBg="0"/>
      <p:bldP spid="7263" grpId="0" autoUpdateAnimBg="0"/>
      <p:bldP spid="7264" grpId="0" autoUpdateAnimBg="0"/>
      <p:bldP spid="726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7DA4C-6D6F-400B-ABF9-55BB819076CE}" type="slidenum">
              <a:rPr lang="en-US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Design Methods (1/2)</a:t>
            </a:r>
            <a:endParaRPr lang="en-US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9718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smtClean="0"/>
              <a:t>Different combinational circuit design methods:</a:t>
            </a:r>
          </a:p>
          <a:p>
            <a:pPr lvl="1" eaLnBrk="1" hangingPunct="1">
              <a:spcBef>
                <a:spcPct val="30000"/>
              </a:spcBef>
              <a:buSzPct val="90000"/>
              <a:buFont typeface="Wingdings" pitchFamily="2" charset="2"/>
              <a:buChar char="v"/>
            </a:pPr>
            <a:r>
              <a:rPr lang="en-US" sz="2000" smtClean="0"/>
              <a:t> Gate-level method (with logic gates)</a:t>
            </a:r>
          </a:p>
          <a:p>
            <a:pPr lvl="1" eaLnBrk="1" hangingPunct="1">
              <a:spcBef>
                <a:spcPct val="30000"/>
              </a:spcBef>
              <a:buSzPct val="90000"/>
              <a:buFont typeface="Wingdings" pitchFamily="2" charset="2"/>
              <a:buChar char="v"/>
            </a:pPr>
            <a:r>
              <a:rPr lang="en-US" sz="2000" smtClean="0"/>
              <a:t> Block-level design method</a:t>
            </a:r>
          </a:p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Design methods make use of logic gates and useful functional blocks. </a:t>
            </a:r>
          </a:p>
          <a:p>
            <a:pPr lvl="1" eaLnBrk="1" hangingPunct="1">
              <a:spcBef>
                <a:spcPct val="30000"/>
              </a:spcBef>
              <a:buSzPct val="90000"/>
              <a:buFont typeface="Wingdings" pitchFamily="2" charset="2"/>
              <a:buChar char="v"/>
            </a:pPr>
            <a:r>
              <a:rPr lang="en-US" sz="2000" smtClean="0"/>
              <a:t>These are available as Integrated Circuit (IC) chips.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A96C93-8CD7-4285-B225-D5B3EFA791BC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Design Methods (2/2)</a:t>
            </a:r>
            <a:endParaRPr lang="en-US" sz="400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smtClean="0"/>
              <a:t>Type of IC chips (based on packing density) :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Small-scale integration (SSI): up to 12 gates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Medium-scale integration (MSI): 12-99 gates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Large-scale integration (LSI): 100-9999 gates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Very large-scale integration (VLSI): 10,000-99,999 gates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Ultra large-scale integration (ULSI): &gt; 100,000 gates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smtClean="0"/>
              <a:t>Main objectives of circuit design: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(i) reduce cost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smtClean="0"/>
              <a:t>reduce number of gates (for SSI circuits)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smtClean="0"/>
              <a:t>reduce IC packages (for complex circuits)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(ii) increase speed</a:t>
            </a:r>
          </a:p>
          <a:p>
            <a:pPr lvl="1" eaLnBrk="1" hangingPunct="1">
              <a:lnSpc>
                <a:spcPct val="90000"/>
              </a:lnSpc>
              <a:buSzPct val="90000"/>
              <a:buFont typeface="Wingdings" pitchFamily="2" charset="2"/>
              <a:buChar char="v"/>
            </a:pPr>
            <a:r>
              <a:rPr lang="en-US" sz="2000" smtClean="0"/>
              <a:t>(iii) design simplicity (reuse blocks where possible)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D761B7-7C15-412F-A73C-2CE8177F6CDE}" type="slidenum">
              <a:rPr lang="en-US"/>
              <a:pPr/>
              <a:t>9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8" y="133350"/>
            <a:ext cx="89154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Gate-level (SSI) Design: Half Adder (1/2)</a:t>
            </a:r>
            <a:endParaRPr lang="en-US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smtClean="0"/>
              <a:t>Design procedure: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1) State Problem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	Example: Build a </a:t>
            </a:r>
            <a:r>
              <a:rPr lang="en-US" sz="2200" smtClean="0">
                <a:solidFill>
                  <a:srgbClr val="0000FF"/>
                </a:solidFill>
              </a:rPr>
              <a:t>Half Adder</a:t>
            </a:r>
            <a:r>
              <a:rPr lang="en-US" sz="2200" smtClean="0"/>
              <a:t> to add two bits</a:t>
            </a:r>
            <a:endParaRPr lang="en-US" sz="2400" smtClean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 smtClean="0"/>
              <a:t>	2) Determine and label the inputs &amp; outputs of circuit.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smtClean="0"/>
              <a:t>		Example: Two inputs and two outputs labelled, as 			    follows:</a:t>
            </a:r>
            <a:endParaRPr lang="en-US" sz="2400" smtClean="0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28800" y="4038600"/>
            <a:ext cx="4038600" cy="1357313"/>
            <a:chOff x="1584" y="2736"/>
            <a:chExt cx="2544" cy="855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2400" y="2736"/>
              <a:ext cx="912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57" name="Text Box 6"/>
            <p:cNvSpPr txBox="1">
              <a:spLocks noChangeArrowheads="1"/>
            </p:cNvSpPr>
            <p:nvPr/>
          </p:nvSpPr>
          <p:spPr bwMode="auto">
            <a:xfrm>
              <a:off x="2496" y="2832"/>
              <a:ext cx="7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Half</a:t>
              </a:r>
            </a:p>
            <a:p>
              <a:pPr algn="ctr" eaLnBrk="0" hangingPunct="0"/>
              <a:r>
                <a:rPr lang="en-GB" sz="2000" b="1">
                  <a:latin typeface="Times New Roman" pitchFamily="18" charset="0"/>
                </a:rPr>
                <a:t>Adder</a:t>
              </a:r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2058" name="Line 7"/>
            <p:cNvSpPr>
              <a:spLocks noChangeShapeType="1"/>
            </p:cNvSpPr>
            <p:nvPr/>
          </p:nvSpPr>
          <p:spPr bwMode="auto">
            <a:xfrm>
              <a:off x="1824" y="2928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59" name="Line 8"/>
            <p:cNvSpPr>
              <a:spLocks noChangeShapeType="1"/>
            </p:cNvSpPr>
            <p:nvPr/>
          </p:nvSpPr>
          <p:spPr bwMode="auto">
            <a:xfrm>
              <a:off x="1824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60" name="Line 9"/>
            <p:cNvSpPr>
              <a:spLocks noChangeShapeType="1"/>
            </p:cNvSpPr>
            <p:nvPr/>
          </p:nvSpPr>
          <p:spPr bwMode="auto">
            <a:xfrm>
              <a:off x="3312" y="2928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61" name="Line 10"/>
            <p:cNvSpPr>
              <a:spLocks noChangeShapeType="1"/>
            </p:cNvSpPr>
            <p:nvPr/>
          </p:nvSpPr>
          <p:spPr bwMode="auto">
            <a:xfrm>
              <a:off x="3312" y="321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62" name="Text Box 11"/>
            <p:cNvSpPr txBox="1">
              <a:spLocks noChangeArrowheads="1"/>
            </p:cNvSpPr>
            <p:nvPr/>
          </p:nvSpPr>
          <p:spPr bwMode="auto">
            <a:xfrm>
              <a:off x="1584" y="2832"/>
              <a:ext cx="24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  <p:sp>
          <p:nvSpPr>
            <p:cNvPr id="2063" name="Text Box 12"/>
            <p:cNvSpPr txBox="1">
              <a:spLocks noChangeArrowheads="1"/>
            </p:cNvSpPr>
            <p:nvPr/>
          </p:nvSpPr>
          <p:spPr bwMode="auto">
            <a:xfrm>
              <a:off x="3888" y="2832"/>
              <a:ext cx="24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2064" name="Text Box 13"/>
            <p:cNvSpPr txBox="1">
              <a:spLocks noChangeArrowheads="1"/>
            </p:cNvSpPr>
            <p:nvPr/>
          </p:nvSpPr>
          <p:spPr bwMode="auto">
            <a:xfrm>
              <a:off x="2544" y="3360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(X + Y)</a:t>
              </a:r>
            </a:p>
          </p:txBody>
        </p:sp>
      </p:grp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33400" y="54102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</a:pPr>
            <a:r>
              <a:rPr lang="en-US" sz="2400"/>
              <a:t>	3) Draw truth table.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6172200" y="3886200"/>
          <a:ext cx="1727200" cy="1528763"/>
        </p:xfrm>
        <a:graphic>
          <a:graphicData uri="http://schemas.openxmlformats.org/presentationml/2006/ole">
            <p:oleObj spid="_x0000_s2050" name="Document" r:id="rId3" imgW="1730520" imgH="15321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Özel Tasarım">
  <a:themeElements>
    <a:clrScheme name="Özel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Özel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Özel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</TotalTime>
  <Words>1986</Words>
  <Application>Microsoft Office PowerPoint</Application>
  <PresentationFormat>Ekran Gösterisi (4:3)</PresentationFormat>
  <Paragraphs>705</Paragraphs>
  <Slides>36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36</vt:i4>
      </vt:variant>
    </vt:vector>
  </HeadingPairs>
  <TitlesOfParts>
    <vt:vector size="40" baseType="lpstr">
      <vt:lpstr>Default Design</vt:lpstr>
      <vt:lpstr>Özel Tasarım</vt:lpstr>
      <vt:lpstr>Document</vt:lpstr>
      <vt:lpstr>Belge</vt:lpstr>
      <vt:lpstr>CME 2003 Digital Logic   Combinational Circuits Design Methods/Arithmetic Circuits</vt:lpstr>
      <vt:lpstr>Combinational Circuits: Design Methods/Arithmetic Circuits</vt:lpstr>
      <vt:lpstr>Lecture 6: Combinational Circuits: Design Methods/Arithmetic Circuits</vt:lpstr>
      <vt:lpstr>Introduction (1/2)</vt:lpstr>
      <vt:lpstr>Introduction (2/2)</vt:lpstr>
      <vt:lpstr>Analysis Procedure</vt:lpstr>
      <vt:lpstr>Design Methods (1/2)</vt:lpstr>
      <vt:lpstr>Design Methods (2/2)</vt:lpstr>
      <vt:lpstr>Gate-level (SSI) Design: Half Adder (1/2)</vt:lpstr>
      <vt:lpstr>Gate-level (SSI) Design: Half Adder (2/2)</vt:lpstr>
      <vt:lpstr>Gate-level (SSI) Design: Full Adder (1/5)</vt:lpstr>
      <vt:lpstr>Gate-level (SSI) Design: Full Adder (2/5)</vt:lpstr>
      <vt:lpstr>Gate-level (SSI) Design: Full Adder (3/5)</vt:lpstr>
      <vt:lpstr>Gate-level (SSI) Design: Full Adder (4/5)</vt:lpstr>
      <vt:lpstr>Gate-level (SSI) Design: Full Adder (5/5)</vt:lpstr>
      <vt:lpstr>Block-Level Design Method</vt:lpstr>
      <vt:lpstr>4-bit Parallel Adder (1/4)</vt:lpstr>
      <vt:lpstr>4-bit Parallel Adder (2/4)</vt:lpstr>
      <vt:lpstr>4-bit Parallel Adder (3/4)</vt:lpstr>
      <vt:lpstr>4-bit Parallel Adder (4/4)</vt:lpstr>
      <vt:lpstr>Parallel Adders</vt:lpstr>
      <vt:lpstr>16-bit Parallel Adder (1/2)</vt:lpstr>
      <vt:lpstr>16-bit Parallel Adder (2/2)</vt:lpstr>
      <vt:lpstr>4-bit Parallel Adder/Subtractor (1/4)</vt:lpstr>
      <vt:lpstr>4-bit Parallel Adder / Subtractor (2/4)</vt:lpstr>
      <vt:lpstr>4-bit Parallel Adder/Subtractor (3/4)</vt:lpstr>
      <vt:lpstr>4-bit Parallel Adder/Subtractor (4/4)</vt:lpstr>
      <vt:lpstr>Arithmetic Circuits: Adders</vt:lpstr>
      <vt:lpstr>Arithmetic Circuits: Adders</vt:lpstr>
      <vt:lpstr>Arithmetic Circuits: Parallel Adders</vt:lpstr>
      <vt:lpstr>Arithmetic Circuits: Cascading Adders</vt:lpstr>
      <vt:lpstr>Arithmetic Circuits: Cascading Adders</vt:lpstr>
      <vt:lpstr>Arithmetic Circuits: Adder-Subtractor</vt:lpstr>
      <vt:lpstr>Arithmetic Circuits: Comparator (1/3)</vt:lpstr>
      <vt:lpstr>Arithmetic Circuits: Comparator (2/3)</vt:lpstr>
      <vt:lpstr>Arithmetic Circuits: Comparator (3/3)</vt:lpstr>
    </vt:vector>
  </TitlesOfParts>
  <Company>SoC, 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CS1104: Computer Organisation</dc:title>
  <dc:subject>Lecture 8: Combinational Circuits: Design Methods/Arithmetic Circuits</dc:subject>
  <dc:creator>Aaron Tan</dc:creator>
  <cp:lastModifiedBy>serife</cp:lastModifiedBy>
  <cp:revision>581</cp:revision>
  <cp:lastPrinted>1999-02-03T14:00:14Z</cp:lastPrinted>
  <dcterms:created xsi:type="dcterms:W3CDTF">1998-10-14T11:43:56Z</dcterms:created>
  <dcterms:modified xsi:type="dcterms:W3CDTF">2012-11-27T23:37:27Z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