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3" r:id="rId1"/>
  </p:sldMasterIdLst>
  <p:notesMasterIdLst>
    <p:notesMasterId r:id="rId34"/>
  </p:notesMasterIdLst>
  <p:sldIdLst>
    <p:sldId id="258" r:id="rId2"/>
    <p:sldId id="278" r:id="rId3"/>
    <p:sldId id="713" r:id="rId4"/>
    <p:sldId id="724" r:id="rId5"/>
    <p:sldId id="714" r:id="rId6"/>
    <p:sldId id="715" r:id="rId7"/>
    <p:sldId id="716" r:id="rId8"/>
    <p:sldId id="726" r:id="rId9"/>
    <p:sldId id="727" r:id="rId10"/>
    <p:sldId id="710" r:id="rId11"/>
    <p:sldId id="553" r:id="rId12"/>
    <p:sldId id="711" r:id="rId13"/>
    <p:sldId id="729" r:id="rId14"/>
    <p:sldId id="730" r:id="rId15"/>
    <p:sldId id="731" r:id="rId16"/>
    <p:sldId id="669" r:id="rId17"/>
    <p:sldId id="702" r:id="rId18"/>
    <p:sldId id="742" r:id="rId19"/>
    <p:sldId id="744" r:id="rId20"/>
    <p:sldId id="745" r:id="rId21"/>
    <p:sldId id="746" r:id="rId22"/>
    <p:sldId id="747" r:id="rId23"/>
    <p:sldId id="743" r:id="rId24"/>
    <p:sldId id="673" r:id="rId25"/>
    <p:sldId id="720" r:id="rId26"/>
    <p:sldId id="748" r:id="rId27"/>
    <p:sldId id="675" r:id="rId28"/>
    <p:sldId id="735" r:id="rId29"/>
    <p:sldId id="736" r:id="rId30"/>
    <p:sldId id="737" r:id="rId31"/>
    <p:sldId id="750" r:id="rId32"/>
    <p:sldId id="740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CD"/>
    <a:srgbClr val="0000FF"/>
    <a:srgbClr val="990033"/>
    <a:srgbClr val="E2AC00"/>
    <a:srgbClr val="006600"/>
    <a:srgbClr val="007CA8"/>
    <a:srgbClr val="0099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1" autoAdjust="0"/>
    <p:restoredTop sz="98224" autoAdjust="0"/>
  </p:normalViewPr>
  <p:slideViewPr>
    <p:cSldViewPr>
      <p:cViewPr varScale="1">
        <p:scale>
          <a:sx n="115" d="100"/>
          <a:sy n="115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881E5A3-4BC7-4CB9-BB95-EC6775AEEC3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5702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8FC305-C5D0-47D5-819C-00F4B60AF3A6}" type="slidenum">
              <a:rPr lang="en-GB"/>
              <a:pPr/>
              <a:t>19</a:t>
            </a:fld>
            <a:endParaRPr lang="en-GB"/>
          </a:p>
        </p:txBody>
      </p:sp>
      <p:sp>
        <p:nvSpPr>
          <p:cNvPr id="6246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/>
              <a:t>OK here is the data.</a:t>
            </a:r>
          </a:p>
          <a:p>
            <a:r>
              <a:rPr lang="en-GB" sz="1400"/>
              <a:t>Now let’s calculate the distance between this example and all the others. </a:t>
            </a:r>
          </a:p>
          <a:p>
            <a:r>
              <a:rPr lang="en-GB" sz="1400" b="1"/>
              <a:t>Do on the overhead projector using pen.</a:t>
            </a:r>
          </a:p>
          <a:p>
            <a:r>
              <a:rPr lang="en-GB" sz="1400" b="1"/>
              <a:t>So distance between 8 and 7 is </a:t>
            </a:r>
          </a:p>
          <a:p>
            <a:r>
              <a:rPr lang="en-GB" sz="1400" b="1"/>
              <a:t>SQRT ( 0 + 1 + 25 + 1) = SQRT(27)= 5.</a:t>
            </a:r>
            <a:r>
              <a:rPr lang="en-GB" sz="1400"/>
              <a:t>2</a:t>
            </a:r>
          </a:p>
          <a:p>
            <a:r>
              <a:rPr lang="en-GB" sz="1400"/>
              <a:t>THINK a moment. DOES this seem sensible to you?</a:t>
            </a:r>
            <a:endParaRPr lang="en-GB"/>
          </a:p>
          <a:p>
            <a:r>
              <a:rPr lang="en-GB" sz="1400"/>
              <a:t>Isn’t the calculation being skewed by the large values of the rectangle data relative to the other data?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1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CA554-2A4D-4022-A3C6-7BDFA39A99B1}" type="slidenum">
              <a:rPr lang="en-GB"/>
              <a:pPr/>
              <a:t>20</a:t>
            </a:fld>
            <a:endParaRPr lang="en-GB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/>
              <a:t>The test instance would have to be normalised (using the training data average and standard deviation)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36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CD24D-E62A-4FC5-A72B-03079AD5ED4C}" type="slidenum">
              <a:rPr lang="en-GB"/>
              <a:pPr/>
              <a:t>21</a:t>
            </a:fld>
            <a:endParaRPr lang="en-GB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23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4BD793-FEFB-406A-A5AC-086F45DAC098}" type="slidenum">
              <a:rPr lang="en-GB"/>
              <a:pPr/>
              <a:t>22</a:t>
            </a:fld>
            <a:endParaRPr lang="en-GB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400"/>
              <a:t>Here are the distances</a:t>
            </a:r>
          </a:p>
          <a:p>
            <a:r>
              <a:rPr lang="en-GB" sz="1400"/>
              <a:t>Before clicking to reveal classification table</a:t>
            </a:r>
          </a:p>
          <a:p>
            <a:r>
              <a:rPr lang="en-GB" sz="1400"/>
              <a:t>So what would a 1-nearest neighbour classifier predict for the test instance?</a:t>
            </a:r>
          </a:p>
          <a:p>
            <a:r>
              <a:rPr lang="en-GB" sz="1400"/>
              <a:t>What would a 3-nearest neighbour predict?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48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Dikdörtgen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Dikdörtgen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üz Bağlayıcı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Düz Bağlayıcı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Dikdörtgen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tr-TR" dirty="0" smtClean="0"/>
              <a:t>Asıl başlık stili için tıklatın</a:t>
            </a:r>
            <a:endParaRPr kumimoji="0" lang="en-US" dirty="0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Altbilgi Yer Tutucusu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Dikdörtgen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Düz Bağlayıcı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Düz Bağlayıcı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üz Bağlayıcı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Dikdörtgen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Düz Bağlayıcı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Metin Yer Tutucus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Metin Yer Tutucus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Dikdörtgen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üz Bağlayıcı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İçerik Yer Tutucus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Veri Yer Tutucusu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2" name="Slayt Numarası Yer Tutucus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Altbilgi Yer Tutucusu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Dikdörtgen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üz Bağlayıcı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Düz Bağlayıcı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Düz Bağlayıcı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Veri Yer Tutucusu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8" name="Slayt Numarası Yer Tutucus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Altbilgi Yer Tutucusu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üz Bağlayıcı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ikdörtgen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üz Bağlayıcı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BDCFC5-EF1A-4273-99B8-833822BADB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576264" y="3068960"/>
            <a:ext cx="6172200" cy="18943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>
                <a:latin typeface="Times New Roman" pitchFamily="18" charset="0"/>
              </a:rPr>
              <a:t/>
            </a:r>
            <a:br>
              <a:rPr lang="tr-TR" sz="4000" dirty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>
                <a:latin typeface="Times New Roman" pitchFamily="18" charset="0"/>
              </a:rPr>
              <a:t/>
            </a:r>
            <a:br>
              <a:rPr lang="tr-TR" sz="4000" dirty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>
                <a:latin typeface="Times New Roman" pitchFamily="18" charset="0"/>
              </a:rPr>
              <a:t/>
            </a:r>
            <a:br>
              <a:rPr lang="tr-TR" sz="4000" dirty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>
                <a:latin typeface="Times New Roman" pitchFamily="18" charset="0"/>
              </a:rPr>
              <a:t/>
            </a:r>
            <a:br>
              <a:rPr lang="tr-TR" sz="4000" dirty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>CLASSIFICATION ALGORITHMS</a:t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</a:rPr>
              <a:t>Instance Based Learning</a:t>
            </a: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 smtClean="0">
                <a:latin typeface="Times New Roman" pitchFamily="18" charset="0"/>
              </a:rPr>
              <a:t/>
            </a:r>
            <a:br>
              <a:rPr lang="tr-TR" sz="4000" dirty="0" smtClean="0">
                <a:latin typeface="Times New Roman" pitchFamily="18" charset="0"/>
              </a:rPr>
            </a:br>
            <a:r>
              <a:rPr lang="tr-TR" sz="4000" dirty="0">
                <a:latin typeface="Times New Roman" pitchFamily="18" charset="0"/>
              </a:rPr>
              <a:t>K</a:t>
            </a:r>
            <a:r>
              <a:rPr lang="tr-TR" sz="4000" dirty="0" smtClean="0">
                <a:latin typeface="Times New Roman" pitchFamily="18" charset="0"/>
              </a:rPr>
              <a:t>-Nearest Neighbour</a:t>
            </a:r>
            <a:br>
              <a:rPr lang="tr-TR" sz="4000" dirty="0" smtClean="0">
                <a:latin typeface="Times New Roman" pitchFamily="18" charset="0"/>
              </a:rPr>
            </a:br>
            <a:endParaRPr lang="en-US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Instance Based Learning</a:t>
            </a:r>
          </a:p>
        </p:txBody>
      </p:sp>
      <p:sp>
        <p:nvSpPr>
          <p:cNvPr id="1536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Typical approaches</a:t>
            </a:r>
            <a:endParaRPr lang="en-US" sz="2200" u="sng" dirty="0"/>
          </a:p>
          <a:p>
            <a:pPr>
              <a:lnSpc>
                <a:spcPct val="90000"/>
              </a:lnSpc>
            </a:pPr>
            <a:r>
              <a:rPr lang="en-US" sz="2200" b="1" i="1" u="sng" dirty="0" smtClean="0"/>
              <a:t>k</a:t>
            </a:r>
            <a:r>
              <a:rPr lang="en-US" sz="2200" b="1" u="sng" dirty="0" smtClean="0"/>
              <a:t>-</a:t>
            </a:r>
            <a:r>
              <a:rPr lang="tr-TR" sz="2200" b="1" u="sng" dirty="0" smtClean="0"/>
              <a:t>N</a:t>
            </a:r>
            <a:r>
              <a:rPr lang="en-US" sz="2200" b="1" u="sng" dirty="0" err="1" smtClean="0"/>
              <a:t>earest</a:t>
            </a:r>
            <a:r>
              <a:rPr lang="en-US" sz="2200" b="1" u="sng" dirty="0" smtClean="0"/>
              <a:t> </a:t>
            </a:r>
            <a:r>
              <a:rPr lang="tr-TR" sz="2200" b="1" u="sng" dirty="0"/>
              <a:t>N</a:t>
            </a:r>
            <a:r>
              <a:rPr lang="en-US" sz="2200" b="1" u="sng" dirty="0" err="1" smtClean="0"/>
              <a:t>eighbor</a:t>
            </a:r>
            <a:endParaRPr lang="en-US" sz="2200" b="1" dirty="0"/>
          </a:p>
          <a:p>
            <a:pPr lvl="1">
              <a:lnSpc>
                <a:spcPct val="90000"/>
              </a:lnSpc>
            </a:pPr>
            <a:r>
              <a:rPr lang="en-US" sz="2200" dirty="0"/>
              <a:t>Instances represented as points in a Euclidean space</a:t>
            </a:r>
            <a:r>
              <a:rPr lang="en-US" sz="2200" dirty="0" smtClean="0"/>
              <a:t>.</a:t>
            </a:r>
            <a:endParaRPr lang="tr-TR" sz="2200" dirty="0" smtClean="0"/>
          </a:p>
          <a:p>
            <a:pPr lvl="1"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tr-TR" sz="2200" b="1" u="sng" dirty="0" smtClean="0"/>
              <a:t>W</a:t>
            </a:r>
            <a:r>
              <a:rPr lang="en-US" sz="2200" b="1" u="sng" dirty="0" err="1" smtClean="0"/>
              <a:t>eighted</a:t>
            </a:r>
            <a:r>
              <a:rPr lang="en-US" sz="2200" b="1" u="sng" dirty="0" smtClean="0"/>
              <a:t> </a:t>
            </a:r>
            <a:r>
              <a:rPr lang="en-US" sz="2200" b="1" u="sng" dirty="0"/>
              <a:t>regression</a:t>
            </a:r>
            <a:endParaRPr lang="en-US" sz="2200" b="1" dirty="0"/>
          </a:p>
          <a:p>
            <a:pPr lvl="1">
              <a:lnSpc>
                <a:spcPct val="90000"/>
              </a:lnSpc>
            </a:pPr>
            <a:r>
              <a:rPr lang="en-US" sz="2200" dirty="0"/>
              <a:t>Constructs local </a:t>
            </a:r>
            <a:r>
              <a:rPr lang="en-US" sz="2200" dirty="0" smtClean="0"/>
              <a:t>approximation</a:t>
            </a:r>
            <a:endParaRPr lang="tr-TR" sz="2200" dirty="0" smtClean="0"/>
          </a:p>
          <a:p>
            <a:pPr lvl="1">
              <a:lnSpc>
                <a:spcPct val="90000"/>
              </a:lnSpc>
            </a:pPr>
            <a:endParaRPr lang="tr-TR" sz="800" dirty="0" smtClean="0"/>
          </a:p>
          <a:p>
            <a:pPr>
              <a:lnSpc>
                <a:spcPct val="90000"/>
              </a:lnSpc>
            </a:pPr>
            <a:r>
              <a:rPr lang="en-US" sz="2200" b="1" u="sng" dirty="0"/>
              <a:t>Case-based reasoning</a:t>
            </a:r>
          </a:p>
          <a:p>
            <a:pPr lvl="1">
              <a:lnSpc>
                <a:spcPct val="90000"/>
              </a:lnSpc>
            </a:pPr>
            <a:r>
              <a:rPr lang="tr-TR" sz="2200" dirty="0"/>
              <a:t>T</a:t>
            </a:r>
            <a:r>
              <a:rPr lang="en-US" sz="2200" dirty="0"/>
              <a:t>he process of solving new problems based on the solutions of similar past problems. </a:t>
            </a:r>
          </a:p>
          <a:p>
            <a:endParaRPr lang="tr-TR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sz="4000" dirty="0" smtClean="0">
                <a:latin typeface="Times New Roman" pitchFamily="18" charset="0"/>
              </a:rPr>
              <a:t> K-</a:t>
            </a:r>
            <a:r>
              <a:rPr lang="tr-TR" sz="4000" dirty="0" err="1" smtClean="0">
                <a:latin typeface="Times New Roman" pitchFamily="18" charset="0"/>
              </a:rPr>
              <a:t>Nearest</a:t>
            </a:r>
            <a:r>
              <a:rPr lang="tr-TR" sz="4000" dirty="0" smtClean="0">
                <a:latin typeface="Times New Roman" pitchFamily="18" charset="0"/>
              </a:rPr>
              <a:t> </a:t>
            </a:r>
            <a:r>
              <a:rPr lang="tr-TR" sz="4000" dirty="0" err="1" smtClean="0">
                <a:latin typeface="Times New Roman" pitchFamily="18" charset="0"/>
              </a:rPr>
              <a:t>Neighbor</a:t>
            </a:r>
            <a:endParaRPr lang="en-US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</a:t>
            </a:r>
            <a:r>
              <a:rPr lang="tr-TR" dirty="0" smtClean="0"/>
              <a:t>-</a:t>
            </a:r>
            <a:r>
              <a:rPr lang="tr-TR" dirty="0" err="1" smtClean="0"/>
              <a:t>Nearest</a:t>
            </a:r>
            <a:r>
              <a:rPr lang="tr-TR" dirty="0" smtClean="0"/>
              <a:t> </a:t>
            </a:r>
            <a:r>
              <a:rPr lang="tr-TR" dirty="0" err="1" smtClean="0"/>
              <a:t>Neighbor</a:t>
            </a:r>
            <a:endParaRPr lang="tr-TR" dirty="0" smtClean="0"/>
          </a:p>
        </p:txBody>
      </p:sp>
      <p:sp>
        <p:nvSpPr>
          <p:cNvPr id="22531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en-US" sz="2200" dirty="0" smtClean="0"/>
              <a:t>A simple example of an </a:t>
            </a:r>
            <a:r>
              <a:rPr lang="en-US" sz="2200" u="sng" dirty="0" smtClean="0"/>
              <a:t>instance-based learning </a:t>
            </a:r>
            <a:r>
              <a:rPr lang="en-US" sz="2200" dirty="0" smtClean="0"/>
              <a:t>algorithm is the </a:t>
            </a:r>
            <a:r>
              <a:rPr lang="en-US" sz="2200" dirty="0" smtClean="0">
                <a:solidFill>
                  <a:srgbClr val="0000FF"/>
                </a:solidFill>
              </a:rPr>
              <a:t>k-nearest neighbor </a:t>
            </a:r>
            <a:r>
              <a:rPr lang="en-US" sz="2200" dirty="0" smtClean="0"/>
              <a:t>algorithm. </a:t>
            </a:r>
            <a:endParaRPr lang="tr-TR" sz="22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Features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All instances correspond to points in an n-dimensional Euclidean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Classification is delayed till a new instance arrives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Classification done by comparing feature vectors of the different points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Target function may be</a:t>
            </a:r>
            <a:r>
              <a:rPr lang="en-US" i="1" dirty="0"/>
              <a:t> discrete </a:t>
            </a:r>
            <a:r>
              <a:rPr lang="en-US" dirty="0"/>
              <a:t>or </a:t>
            </a:r>
            <a:r>
              <a:rPr lang="en-US" i="1" dirty="0"/>
              <a:t>real</a:t>
            </a:r>
            <a:r>
              <a:rPr lang="en-US" dirty="0"/>
              <a:t>-valued</a:t>
            </a:r>
          </a:p>
          <a:p>
            <a:endParaRPr lang="tr-TR" sz="22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02768" y="486916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tr-TR" b="1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3569568" y="532636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  .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798168" y="540256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_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31568" y="563116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+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645768" y="585976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_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255368" y="5935960"/>
            <a:ext cx="368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i="1">
                <a:solidFill>
                  <a:srgbClr val="001010"/>
                </a:solidFill>
                <a:latin typeface="Times New Roman" pitchFamily="18" charset="0"/>
              </a:rPr>
              <a:t>x</a:t>
            </a:r>
            <a:r>
              <a:rPr lang="en-US" sz="1600" b="1" i="1" baseline="-25000">
                <a:solidFill>
                  <a:srgbClr val="001010"/>
                </a:solidFill>
                <a:latin typeface="Times New Roman" pitchFamily="18" charset="0"/>
              </a:rPr>
              <a:t>q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102968" y="6393160"/>
            <a:ext cx="296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+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4407768" y="525016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_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849093" y="528826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_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172693" y="551686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+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401293" y="627886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latin typeface="Times New Roman" pitchFamily="18" charset="0"/>
              </a:rPr>
              <a:t>_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493368" y="502156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_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925293" y="5897860"/>
            <a:ext cx="312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>
                <a:solidFill>
                  <a:srgbClr val="001010"/>
                </a:solidFill>
                <a:latin typeface="Times New Roman" pitchFamily="18" charset="0"/>
              </a:rPr>
              <a:t>+</a:t>
            </a: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075240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K</a:t>
            </a:r>
            <a:r>
              <a:rPr lang="tr-TR" dirty="0" smtClean="0"/>
              <a:t>-</a:t>
            </a:r>
            <a:r>
              <a:rPr lang="tr-TR" dirty="0" err="1" smtClean="0"/>
              <a:t>Nearest</a:t>
            </a:r>
            <a:r>
              <a:rPr lang="tr-TR" dirty="0" smtClean="0"/>
              <a:t> </a:t>
            </a:r>
            <a:r>
              <a:rPr lang="tr-TR" dirty="0" err="1" smtClean="0"/>
              <a:t>Neighbor</a:t>
            </a:r>
            <a:r>
              <a:rPr lang="tr-TR" dirty="0" smtClean="0"/>
              <a:t> </a:t>
            </a:r>
            <a:r>
              <a:rPr lang="tr-TR" dirty="0" err="1" smtClean="0"/>
              <a:t>Classification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pPr eaLnBrk="1" hangingPunct="1"/>
            <a:r>
              <a:rPr lang="en-US" dirty="0"/>
              <a:t>Simply store all </a:t>
            </a:r>
            <a:r>
              <a:rPr lang="en-US" dirty="0" smtClean="0"/>
              <a:t>of </a:t>
            </a:r>
            <a:r>
              <a:rPr lang="en-US" dirty="0"/>
              <a:t>the examples in the training set.  </a:t>
            </a:r>
            <a:endParaRPr lang="tr-TR" dirty="0" smtClean="0"/>
          </a:p>
          <a:p>
            <a:pPr eaLnBrk="1" hangingPunct="1"/>
            <a:endParaRPr lang="en-US" sz="800" dirty="0"/>
          </a:p>
          <a:p>
            <a:pPr eaLnBrk="1" hangingPunct="1"/>
            <a:r>
              <a:rPr lang="en-US" dirty="0"/>
              <a:t>When desiring to generalize on a </a:t>
            </a:r>
            <a:r>
              <a:rPr lang="en-US" u="sng" dirty="0"/>
              <a:t>new instance</a:t>
            </a:r>
            <a:r>
              <a:rPr lang="en-US" dirty="0"/>
              <a:t>, measure the </a:t>
            </a:r>
            <a:r>
              <a:rPr lang="en-US" b="1" i="1" dirty="0"/>
              <a:t>distance</a:t>
            </a:r>
            <a:r>
              <a:rPr lang="en-US" dirty="0"/>
              <a:t> from the new instance to one or more stored instances which </a:t>
            </a:r>
            <a:r>
              <a:rPr lang="en-US" i="1" dirty="0"/>
              <a:t>vote</a:t>
            </a:r>
            <a:r>
              <a:rPr lang="en-US" dirty="0"/>
              <a:t> to decide the class of the new instance.</a:t>
            </a:r>
          </a:p>
          <a:p>
            <a:endParaRPr lang="tr-TR" dirty="0"/>
          </a:p>
        </p:txBody>
      </p:sp>
      <p:pic>
        <p:nvPicPr>
          <p:cNvPr id="7" name="Picture 2" descr="http://www.byclb.com/TR/Tutorials/neural_networks/ch11_1_dosyalar/image08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077072"/>
            <a:ext cx="2736304" cy="251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3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5770984" cy="49498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Naturally supports </a:t>
            </a:r>
            <a:r>
              <a:rPr lang="en-US" b="1" i="1" dirty="0"/>
              <a:t>real </a:t>
            </a:r>
            <a:r>
              <a:rPr lang="en-US" dirty="0"/>
              <a:t>valued </a:t>
            </a:r>
            <a:r>
              <a:rPr lang="en-US" dirty="0" smtClean="0"/>
              <a:t>attributes</a:t>
            </a:r>
            <a:endParaRPr lang="tr-TR" dirty="0" smtClean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Typically use Euclidean </a:t>
            </a:r>
            <a:r>
              <a:rPr lang="en-US" dirty="0" smtClean="0"/>
              <a:t>distance</a:t>
            </a:r>
            <a:endParaRPr lang="tr-TR" dirty="0" smtClean="0"/>
          </a:p>
          <a:p>
            <a:pPr eaLnBrk="1" hangingPunct="1">
              <a:lnSpc>
                <a:spcPct val="90000"/>
              </a:lnSpc>
            </a:pPr>
            <a:endParaRPr lang="tr-TR" dirty="0"/>
          </a:p>
          <a:p>
            <a:pPr eaLnBrk="1" hangingPunct="1">
              <a:lnSpc>
                <a:spcPct val="90000"/>
              </a:lnSpc>
            </a:pPr>
            <a:endParaRPr lang="tr-TR" dirty="0" smtClean="0"/>
          </a:p>
          <a:p>
            <a:pPr eaLnBrk="1" hangingPunct="1">
              <a:lnSpc>
                <a:spcPct val="90000"/>
              </a:lnSpc>
            </a:pPr>
            <a:endParaRPr lang="tr-TR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output class for the query instance is set to the </a:t>
            </a:r>
            <a:r>
              <a:rPr lang="en-US" u="sng" dirty="0"/>
              <a:t>most common class</a:t>
            </a:r>
            <a:r>
              <a:rPr lang="en-US" dirty="0"/>
              <a:t> of its </a:t>
            </a:r>
            <a:r>
              <a:rPr lang="en-US" i="1" dirty="0"/>
              <a:t>k</a:t>
            </a:r>
            <a:r>
              <a:rPr lang="en-US" dirty="0"/>
              <a:t> nearest </a:t>
            </a:r>
            <a:r>
              <a:rPr lang="en-US" dirty="0" smtClean="0"/>
              <a:t>neighbors</a:t>
            </a:r>
            <a:endParaRPr lang="tr-TR" dirty="0" smtClean="0"/>
          </a:p>
          <a:p>
            <a:pPr eaLnBrk="1" hangingPunct="1">
              <a:lnSpc>
                <a:spcPct val="90000"/>
              </a:lnSpc>
            </a:pPr>
            <a:endParaRPr lang="tr-TR" dirty="0"/>
          </a:p>
          <a:p>
            <a:pPr eaLnBrk="1" hangingPunct="1">
              <a:lnSpc>
                <a:spcPct val="90000"/>
              </a:lnSpc>
            </a:pPr>
            <a:endParaRPr lang="tr-TR" dirty="0" smtClean="0"/>
          </a:p>
          <a:p>
            <a:pPr eaLnBrk="1" hangingPunct="1">
              <a:lnSpc>
                <a:spcPct val="90000"/>
              </a:lnSpc>
            </a:pPr>
            <a:endParaRPr lang="tr-TR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tr-TR" dirty="0" smtClean="0"/>
              <a:t>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en-US" dirty="0" smtClean="0"/>
              <a:t>where </a:t>
            </a:r>
            <a:r>
              <a:rPr lang="en-US" i="1" dirty="0">
                <a:sym typeface="Symbol" pitchFamily="18" charset="2"/>
              </a:rPr>
              <a:t>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 err="1">
                <a:sym typeface="Symbol" pitchFamily="18" charset="2"/>
              </a:rPr>
              <a:t>x</a:t>
            </a:r>
            <a:r>
              <a:rPr lang="en-US" dirty="0" err="1">
                <a:sym typeface="Symbol" pitchFamily="18" charset="2"/>
              </a:rPr>
              <a:t>,</a:t>
            </a:r>
            <a:r>
              <a:rPr lang="en-US" i="1" dirty="0" err="1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) = 1 if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=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, else </a:t>
            </a:r>
            <a:r>
              <a:rPr lang="en-US" dirty="0" smtClean="0">
                <a:sym typeface="Symbol" pitchFamily="18" charset="2"/>
              </a:rPr>
              <a:t>0</a:t>
            </a:r>
            <a:r>
              <a:rPr lang="tr-TR" dirty="0" smtClean="0">
                <a:sym typeface="Symbol" pitchFamily="18" charset="2"/>
              </a:rPr>
              <a:t>.</a:t>
            </a:r>
            <a:endParaRPr lang="en-US" dirty="0"/>
          </a:p>
          <a:p>
            <a:endParaRPr lang="tr-TR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862823"/>
              </p:ext>
            </p:extLst>
          </p:nvPr>
        </p:nvGraphicFramePr>
        <p:xfrm>
          <a:off x="2195736" y="2484313"/>
          <a:ext cx="2362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8" name="Equation" r:id="rId3" imgW="1562100" imgH="482600" progId="Equation.3">
                  <p:embed/>
                </p:oleObj>
              </mc:Choice>
              <mc:Fallback>
                <p:oleObj name="Equation" r:id="rId3" imgW="15621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84313"/>
                        <a:ext cx="236220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21963"/>
              </p:ext>
            </p:extLst>
          </p:nvPr>
        </p:nvGraphicFramePr>
        <p:xfrm>
          <a:off x="2123728" y="4509120"/>
          <a:ext cx="3328960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9" name="Equation" r:id="rId5" imgW="1816100" imgH="431800" progId="Equation.3">
                  <p:embed/>
                </p:oleObj>
              </mc:Choice>
              <mc:Fallback>
                <p:oleObj name="Equation" r:id="rId5" imgW="18161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09120"/>
                        <a:ext cx="3328960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228184" y="2132856"/>
            <a:ext cx="2304256" cy="3168352"/>
            <a:chOff x="2699792" y="3068960"/>
            <a:chExt cx="2400283" cy="3600425"/>
          </a:xfrm>
        </p:grpSpPr>
        <p:pic>
          <p:nvPicPr>
            <p:cNvPr id="8" name="Picture 2" descr="http://a3.mzstatic.com/us/r1000/018/Purple/79/fb/1f/mzl.tjcaumvc.320x480-75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792" y="3068960"/>
              <a:ext cx="2400283" cy="360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3419872" y="6381328"/>
              <a:ext cx="1008112" cy="2880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84896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k-</a:t>
            </a:r>
            <a:r>
              <a:rPr lang="tr-TR" dirty="0" err="1"/>
              <a:t>Nearest</a:t>
            </a:r>
            <a:r>
              <a:rPr lang="tr-TR" dirty="0"/>
              <a:t> </a:t>
            </a:r>
            <a:r>
              <a:rPr lang="tr-TR" dirty="0" err="1"/>
              <a:t>Neighbor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579296" cy="4949825"/>
          </a:xfrm>
        </p:spPr>
        <p:txBody>
          <a:bodyPr/>
          <a:lstStyle/>
          <a:p>
            <a:r>
              <a:rPr lang="en-US" sz="2200" dirty="0"/>
              <a:t>All instances correspond to points in the n-D space</a:t>
            </a:r>
          </a:p>
          <a:p>
            <a:r>
              <a:rPr lang="en-US" sz="2200" dirty="0"/>
              <a:t>The nearest neighbor are defined in terms of Euclidean distance, </a:t>
            </a:r>
            <a:r>
              <a:rPr lang="en-US" sz="2200" dirty="0" err="1"/>
              <a:t>dist</a:t>
            </a:r>
            <a:r>
              <a:rPr lang="en-US" sz="2200" dirty="0"/>
              <a:t>(</a:t>
            </a:r>
            <a:r>
              <a:rPr lang="en-US" sz="2200" b="1" dirty="0"/>
              <a:t>X</a:t>
            </a:r>
            <a:r>
              <a:rPr lang="en-US" sz="2200" b="1" baseline="-25000" dirty="0"/>
              <a:t>1</a:t>
            </a:r>
            <a:r>
              <a:rPr lang="en-US" sz="2200" dirty="0"/>
              <a:t>, </a:t>
            </a:r>
            <a:r>
              <a:rPr lang="en-US" sz="2200" b="1" dirty="0"/>
              <a:t>X</a:t>
            </a:r>
            <a:r>
              <a:rPr lang="en-US" sz="2200" b="1" baseline="-25000" dirty="0"/>
              <a:t>2</a:t>
            </a:r>
            <a:r>
              <a:rPr lang="en-US" sz="2200" dirty="0"/>
              <a:t>)</a:t>
            </a:r>
          </a:p>
          <a:p>
            <a:endParaRPr lang="tr-TR" dirty="0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2593260" y="3053576"/>
            <a:ext cx="4499020" cy="2509024"/>
            <a:chOff x="1200" y="1536"/>
            <a:chExt cx="3408" cy="1968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440" y="17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00" y="25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488" y="32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208" y="16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064" y="19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160" y="25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2352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48" y="240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120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928" y="18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272" y="18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3936" y="153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4464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4224" y="22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984" y="278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4176" y="288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3792" y="336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4080" y="30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2400" y="1824"/>
              <a:ext cx="912" cy="9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>
                  <a:ea typeface="新細明體" charset="-120"/>
                </a:rPr>
                <a:t>X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832" y="2011"/>
              <a:ext cx="121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880" y="216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2592" y="2304"/>
              <a:ext cx="217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1907704" y="5661248"/>
            <a:ext cx="6768752" cy="1092200"/>
            <a:chOff x="3072" y="3600"/>
            <a:chExt cx="2352" cy="720"/>
          </a:xfrm>
        </p:grpSpPr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3072" y="3600"/>
              <a:ext cx="2352" cy="720"/>
            </a:xfrm>
            <a:prstGeom prst="rect">
              <a:avLst/>
            </a:prstGeom>
            <a:solidFill>
              <a:srgbClr val="FFCC00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TW" dirty="0">
                  <a:ea typeface="新細明體" charset="-120"/>
                </a:rPr>
                <a:t>    </a:t>
              </a:r>
              <a:r>
                <a:rPr lang="tr-TR" altLang="zh-TW" dirty="0" smtClean="0">
                  <a:ea typeface="新細明體" charset="-120"/>
                </a:rPr>
                <a:t>       </a:t>
              </a:r>
              <a:r>
                <a:rPr lang="en-US" altLang="zh-TW" dirty="0" smtClean="0">
                  <a:ea typeface="新細明體" charset="-120"/>
                </a:rPr>
                <a:t>Stored </a:t>
              </a:r>
              <a:r>
                <a:rPr lang="en-US" altLang="zh-TW" dirty="0">
                  <a:ea typeface="新細明體" charset="-120"/>
                </a:rPr>
                <a:t>training set patterns</a:t>
              </a:r>
            </a:p>
            <a:p>
              <a:r>
                <a:rPr lang="tr-TR" altLang="zh-TW" dirty="0" smtClean="0">
                  <a:ea typeface="新細明體" charset="-120"/>
                </a:rPr>
                <a:t>     </a:t>
              </a:r>
              <a:r>
                <a:rPr lang="en-US" altLang="zh-TW" dirty="0" smtClean="0">
                  <a:ea typeface="新細明體" charset="-120"/>
                </a:rPr>
                <a:t>X </a:t>
              </a:r>
              <a:r>
                <a:rPr lang="tr-TR" altLang="zh-TW" dirty="0" smtClean="0">
                  <a:ea typeface="新細明體" charset="-120"/>
                </a:rPr>
                <a:t>   I</a:t>
              </a:r>
              <a:r>
                <a:rPr lang="en-US" altLang="zh-TW" dirty="0" err="1" smtClean="0">
                  <a:ea typeface="新細明體" charset="-120"/>
                </a:rPr>
                <a:t>nput</a:t>
              </a:r>
              <a:r>
                <a:rPr lang="en-US" altLang="zh-TW" dirty="0" smtClean="0">
                  <a:ea typeface="新細明體" charset="-120"/>
                </a:rPr>
                <a:t> </a:t>
              </a:r>
              <a:r>
                <a:rPr lang="en-US" altLang="zh-TW" dirty="0">
                  <a:ea typeface="新細明體" charset="-120"/>
                </a:rPr>
                <a:t>pattern for classification</a:t>
              </a:r>
            </a:p>
            <a:p>
              <a:r>
                <a:rPr lang="tr-TR" altLang="zh-TW" dirty="0" smtClean="0">
                  <a:ea typeface="新細明體" charset="-120"/>
                </a:rPr>
                <a:t>     </a:t>
              </a:r>
              <a:r>
                <a:rPr lang="en-US" altLang="zh-TW" dirty="0" smtClean="0">
                  <a:ea typeface="新細明體" charset="-120"/>
                </a:rPr>
                <a:t>--- </a:t>
              </a:r>
              <a:r>
                <a:rPr lang="tr-TR" altLang="zh-TW" dirty="0" smtClean="0">
                  <a:ea typeface="新細明體" charset="-120"/>
                </a:rPr>
                <a:t>  </a:t>
              </a:r>
              <a:r>
                <a:rPr lang="en-US" altLang="zh-TW" dirty="0" smtClean="0">
                  <a:ea typeface="新細明體" charset="-120"/>
                </a:rPr>
                <a:t>Euclidean </a:t>
              </a:r>
              <a:r>
                <a:rPr lang="en-US" altLang="zh-TW" dirty="0">
                  <a:ea typeface="新細明體" charset="-120"/>
                </a:rPr>
                <a:t>distance measure to </a:t>
              </a:r>
              <a:r>
                <a:rPr lang="en-US" altLang="zh-TW" dirty="0" smtClean="0">
                  <a:ea typeface="新細明體" charset="-120"/>
                </a:rPr>
                <a:t>the </a:t>
              </a:r>
              <a:r>
                <a:rPr lang="en-US" altLang="zh-TW" dirty="0">
                  <a:ea typeface="新細明體" charset="-120"/>
                </a:rPr>
                <a:t>nearest three patterns</a:t>
              </a:r>
            </a:p>
          </p:txBody>
        </p:sp>
        <p:sp>
          <p:nvSpPr>
            <p:cNvPr id="29" name="Oval 27"/>
            <p:cNvSpPr>
              <a:spLocks noChangeArrowheads="1"/>
            </p:cNvSpPr>
            <p:nvPr/>
          </p:nvSpPr>
          <p:spPr bwMode="auto">
            <a:xfrm>
              <a:off x="3175" y="3705"/>
              <a:ext cx="72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9061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</a:t>
            </a:r>
            <a:r>
              <a:rPr lang="en-US" dirty="0" smtClean="0"/>
              <a:t>-Nearest Neighbor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a given instance </a:t>
            </a:r>
            <a:r>
              <a:rPr lang="en-US" b="1" i="1" dirty="0" smtClean="0"/>
              <a:t>T</a:t>
            </a:r>
            <a:r>
              <a:rPr lang="en-US" dirty="0" smtClean="0"/>
              <a:t>, get the top k dataset instances that are “nearest” to 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Select a reasonable distance measure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Inspect the category of these k instances, choose the category </a:t>
            </a:r>
            <a:r>
              <a:rPr lang="en-US" b="1" i="1" dirty="0" smtClean="0"/>
              <a:t>C</a:t>
            </a:r>
            <a:r>
              <a:rPr lang="en-US" dirty="0" smtClean="0"/>
              <a:t> that represent the most instances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Conclude that </a:t>
            </a:r>
            <a:r>
              <a:rPr lang="en-US" b="1" dirty="0" smtClean="0"/>
              <a:t>T belongs to category C</a:t>
            </a:r>
          </a:p>
        </p:txBody>
      </p:sp>
      <p:pic>
        <p:nvPicPr>
          <p:cNvPr id="4" name="Picture 3" descr="Figu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05064"/>
            <a:ext cx="2592288" cy="2733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Oval 2"/>
          <p:cNvSpPr>
            <a:spLocks noChangeArrowheads="1"/>
          </p:cNvSpPr>
          <p:nvPr/>
        </p:nvSpPr>
        <p:spPr bwMode="auto">
          <a:xfrm>
            <a:off x="1981200" y="2514600"/>
            <a:ext cx="2514600" cy="1981200"/>
          </a:xfrm>
          <a:prstGeom prst="ellipse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399" y="274638"/>
            <a:ext cx="7467601" cy="868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tr-TR" dirty="0" err="1" smtClean="0">
                <a:ea typeface="MS PGothic" pitchFamily="34" charset="-128"/>
              </a:rPr>
              <a:t>Example</a:t>
            </a:r>
            <a:r>
              <a:rPr lang="tr-TR" dirty="0" smtClean="0">
                <a:ea typeface="MS PGothic" pitchFamily="34" charset="-128"/>
              </a:rPr>
              <a:t> Application</a:t>
            </a:r>
            <a:br>
              <a:rPr lang="tr-TR" dirty="0" smtClean="0">
                <a:ea typeface="MS PGothic" pitchFamily="34" charset="-128"/>
              </a:rPr>
            </a:br>
            <a:r>
              <a:rPr lang="tr-TR" dirty="0" err="1" smtClean="0">
                <a:ea typeface="MS PGothic" pitchFamily="34" charset="-128"/>
              </a:rPr>
              <a:t>Document</a:t>
            </a:r>
            <a:r>
              <a:rPr lang="tr-TR" dirty="0" smtClean="0">
                <a:ea typeface="MS PGothic" pitchFamily="34" charset="-128"/>
              </a:rPr>
              <a:t> </a:t>
            </a:r>
            <a:r>
              <a:rPr lang="tr-TR" dirty="0" err="1" smtClean="0">
                <a:ea typeface="MS PGothic" pitchFamily="34" charset="-128"/>
              </a:rPr>
              <a:t>Classification</a:t>
            </a:r>
            <a:r>
              <a:rPr lang="tr-TR" dirty="0">
                <a:ea typeface="MS PGothic" pitchFamily="34" charset="-128"/>
              </a:rPr>
              <a:t> </a:t>
            </a:r>
            <a:r>
              <a:rPr lang="tr-TR" dirty="0" smtClean="0">
                <a:ea typeface="MS PGothic" pitchFamily="34" charset="-128"/>
              </a:rPr>
              <a:t>(</a:t>
            </a:r>
            <a:r>
              <a:rPr lang="en-US" dirty="0" smtClean="0">
                <a:ea typeface="MS PGothic" pitchFamily="34" charset="-128"/>
              </a:rPr>
              <a:t>k=6</a:t>
            </a:r>
            <a:r>
              <a:rPr lang="tr-TR" dirty="0" smtClean="0">
                <a:ea typeface="MS PGothic" pitchFamily="34" charset="-128"/>
              </a:rPr>
              <a:t>)</a:t>
            </a:r>
            <a:endParaRPr lang="en-US" dirty="0" smtClean="0">
              <a:ea typeface="MS PGothic" pitchFamily="34" charset="-128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itchFamily="2" charset="2"/>
              <a:buChar char="n"/>
            </a:pPr>
            <a:endParaRPr lang="tr-TR" sz="2600"/>
          </a:p>
        </p:txBody>
      </p:sp>
      <p:sp>
        <p:nvSpPr>
          <p:cNvPr id="37894" name="Oval 5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896" name="Oval 7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0" name="Oval 11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2" name="Oval 13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4" name="Oval 15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6" name="Oval 17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8" name="Oval 19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10" name="Oval 21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11" name="Oval 22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12" name="Oval 23"/>
          <p:cNvSpPr>
            <a:spLocks noChangeArrowheads="1"/>
          </p:cNvSpPr>
          <p:nvPr/>
        </p:nvSpPr>
        <p:spPr bwMode="auto">
          <a:xfrm>
            <a:off x="6876256" y="4143176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13" name="Oval 24"/>
          <p:cNvSpPr>
            <a:spLocks noChangeArrowheads="1"/>
          </p:cNvSpPr>
          <p:nvPr/>
        </p:nvSpPr>
        <p:spPr bwMode="auto">
          <a:xfrm>
            <a:off x="6876256" y="460037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14" name="Oval 25"/>
          <p:cNvSpPr>
            <a:spLocks noChangeArrowheads="1"/>
          </p:cNvSpPr>
          <p:nvPr/>
        </p:nvSpPr>
        <p:spPr bwMode="auto">
          <a:xfrm>
            <a:off x="6876256" y="5057576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15" name="Line 26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7028656" y="4005064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dirty="0">
                <a:latin typeface="Rockwell" pitchFamily="18" charset="0"/>
                <a:ea typeface="Arial Unicode MS" pitchFamily="34" charset="-128"/>
                <a:cs typeface="Arial Unicode MS" pitchFamily="34" charset="-128"/>
              </a:rPr>
              <a:t>Government</a:t>
            </a:r>
            <a:endParaRPr lang="en-US" sz="1400" dirty="0">
              <a:latin typeface="Rockwell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917" name="Text Box 28"/>
          <p:cNvSpPr txBox="1">
            <a:spLocks noChangeArrowheads="1"/>
          </p:cNvSpPr>
          <p:nvPr/>
        </p:nvSpPr>
        <p:spPr bwMode="auto">
          <a:xfrm>
            <a:off x="7028656" y="4524176"/>
            <a:ext cx="895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>
                <a:latin typeface="Rockwell" pitchFamily="18" charset="0"/>
                <a:ea typeface="Arial Unicode MS" pitchFamily="34" charset="-128"/>
                <a:cs typeface="Arial Unicode MS" pitchFamily="34" charset="-128"/>
              </a:rPr>
              <a:t>Science</a:t>
            </a:r>
            <a:endParaRPr lang="en-US" sz="1400">
              <a:latin typeface="Rockwell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7028656" y="4981376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>
                <a:latin typeface="Rockwell" pitchFamily="18" charset="0"/>
                <a:ea typeface="Arial Unicode MS" pitchFamily="34" charset="-128"/>
                <a:cs typeface="Arial Unicode MS" pitchFamily="34" charset="-128"/>
              </a:rPr>
              <a:t>Arts</a:t>
            </a:r>
            <a:endParaRPr lang="en-US" sz="1400">
              <a:latin typeface="Rockwell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919" name="AutoShape 30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920" name="Text Box 31"/>
          <p:cNvSpPr txBox="1">
            <a:spLocks noChangeArrowheads="1"/>
          </p:cNvSpPr>
          <p:nvPr/>
        </p:nvSpPr>
        <p:spPr bwMode="auto">
          <a:xfrm>
            <a:off x="6660232" y="2395736"/>
            <a:ext cx="2127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solidFill>
                  <a:schemeClr val="hlink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P(science|   )?</a:t>
            </a:r>
          </a:p>
        </p:txBody>
      </p:sp>
      <p:sp>
        <p:nvSpPr>
          <p:cNvPr id="37921" name="AutoShape 32"/>
          <p:cNvSpPr>
            <a:spLocks noChangeArrowheads="1"/>
          </p:cNvSpPr>
          <p:nvPr/>
        </p:nvSpPr>
        <p:spPr bwMode="auto">
          <a:xfrm>
            <a:off x="8458200" y="2286000"/>
            <a:ext cx="228600" cy="228600"/>
          </a:xfrm>
          <a:prstGeom prst="diamond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>
          <a:xfrm>
            <a:off x="2483768" y="3124200"/>
            <a:ext cx="5974432" cy="1894362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Examples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4263197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59632" y="1340768"/>
            <a:ext cx="7772400" cy="685800"/>
          </a:xfrm>
        </p:spPr>
        <p:txBody>
          <a:bodyPr/>
          <a:lstStyle/>
          <a:p>
            <a:r>
              <a:rPr lang="en-GB" sz="2400" dirty="0">
                <a:solidFill>
                  <a:schemeClr val="accent4"/>
                </a:solidFill>
                <a:latin typeface="+mn-lt"/>
              </a:rPr>
              <a:t>Training data</a:t>
            </a:r>
          </a:p>
        </p:txBody>
      </p:sp>
      <p:graphicFrame>
        <p:nvGraphicFramePr>
          <p:cNvPr id="623619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67092"/>
              </p:ext>
            </p:extLst>
          </p:nvPr>
        </p:nvGraphicFramePr>
        <p:xfrm>
          <a:off x="1282700" y="1969120"/>
          <a:ext cx="6399013" cy="43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4" name="Document" r:id="rId4" imgW="7318083" imgH="4958103" progId="Word.Document.8">
                  <p:embed/>
                </p:oleObj>
              </mc:Choice>
              <mc:Fallback>
                <p:oleObj name="Document" r:id="rId4" imgW="7318083" imgH="49581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969120"/>
                        <a:ext cx="6399013" cy="434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362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006202"/>
              </p:ext>
            </p:extLst>
          </p:nvPr>
        </p:nvGraphicFramePr>
        <p:xfrm>
          <a:off x="1231900" y="5819971"/>
          <a:ext cx="6364436" cy="99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5" name="Document" r:id="rId6" imgW="7311240" imgH="1144080" progId="Word.Document.8">
                  <p:embed/>
                </p:oleObj>
              </mc:Choice>
              <mc:Fallback>
                <p:oleObj name="Document" r:id="rId6" imgW="7311240" imgH="1144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819971"/>
                        <a:ext cx="6364436" cy="993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621" name="Rectangle 1029"/>
          <p:cNvSpPr>
            <a:spLocks noChangeArrowheads="1"/>
          </p:cNvSpPr>
          <p:nvPr/>
        </p:nvSpPr>
        <p:spPr bwMode="auto">
          <a:xfrm>
            <a:off x="1193800" y="5301208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GB" sz="2400" b="0" dirty="0">
                <a:solidFill>
                  <a:schemeClr val="tx2"/>
                </a:solidFill>
              </a:rPr>
              <a:t>Test instance</a:t>
            </a:r>
            <a:endParaRPr kumimoji="1" lang="en-GB" sz="3600" b="0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683568" y="299443"/>
            <a:ext cx="7000056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tr-TR" sz="3600" cap="small" dirty="0">
                <a:solidFill>
                  <a:schemeClr val="tx2"/>
                </a:solidFill>
              </a:rPr>
              <a:t>K-</a:t>
            </a:r>
            <a:r>
              <a:rPr lang="tr-TR" sz="3600" cap="small" dirty="0" err="1">
                <a:solidFill>
                  <a:schemeClr val="tx2"/>
                </a:solidFill>
              </a:rPr>
              <a:t>Nearest</a:t>
            </a:r>
            <a:r>
              <a:rPr lang="tr-TR" sz="3600" cap="small" dirty="0">
                <a:solidFill>
                  <a:schemeClr val="tx2"/>
                </a:solidFill>
              </a:rPr>
              <a:t> </a:t>
            </a:r>
            <a:r>
              <a:rPr lang="tr-TR" sz="3600" cap="small" dirty="0" err="1">
                <a:solidFill>
                  <a:schemeClr val="tx2"/>
                </a:solidFill>
              </a:rPr>
              <a:t>Neighbor</a:t>
            </a:r>
            <a:r>
              <a:rPr lang="tr-TR" sz="3600" cap="small" dirty="0">
                <a:solidFill>
                  <a:schemeClr val="tx2"/>
                </a:solidFill>
              </a:rPr>
              <a:t> (k-NN) </a:t>
            </a:r>
            <a:r>
              <a:rPr lang="tr-TR" sz="3600" cap="small" dirty="0" err="1">
                <a:solidFill>
                  <a:schemeClr val="tx2"/>
                </a:solidFill>
              </a:rPr>
              <a:t>Example</a:t>
            </a:r>
            <a:endParaRPr lang="tr-TR" sz="3600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Eager vs. Lazy Learning</a:t>
            </a:r>
          </a:p>
          <a:p>
            <a:pPr eaLnBrk="1" hangingPunct="1"/>
            <a:r>
              <a:rPr lang="en-US" dirty="0" smtClean="0"/>
              <a:t>Instance Based Learning</a:t>
            </a:r>
          </a:p>
          <a:p>
            <a:pPr eaLnBrk="1" hangingPunct="1"/>
            <a:r>
              <a:rPr lang="en-US" dirty="0" smtClean="0"/>
              <a:t>K-Nearest Neighbor Algorithm</a:t>
            </a:r>
          </a:p>
          <a:p>
            <a:pPr lvl="1" eaLnBrk="1" hangingPunct="1"/>
            <a:r>
              <a:rPr lang="en-US" dirty="0" smtClean="0"/>
              <a:t>Nearest Neighbor Approach</a:t>
            </a:r>
          </a:p>
          <a:p>
            <a:pPr lvl="1" eaLnBrk="1" hangingPunct="1"/>
            <a:r>
              <a:rPr lang="en-US" dirty="0" smtClean="0"/>
              <a:t>Basic k-Nearest Neighbor Classification</a:t>
            </a:r>
          </a:p>
          <a:p>
            <a:pPr lvl="1" eaLnBrk="1" hangingPunct="1"/>
            <a:r>
              <a:rPr lang="en-US" dirty="0" smtClean="0"/>
              <a:t>Distance Formula</a:t>
            </a:r>
          </a:p>
          <a:p>
            <a:pPr lvl="1" eaLnBrk="1" hangingPunct="1"/>
            <a:r>
              <a:rPr lang="en-US" dirty="0" smtClean="0"/>
              <a:t>k-NN Variations</a:t>
            </a:r>
          </a:p>
          <a:p>
            <a:pPr lvl="1" eaLnBrk="1" hangingPunct="1"/>
            <a:r>
              <a:rPr lang="en-US" dirty="0" smtClean="0"/>
              <a:t>Picking K </a:t>
            </a:r>
          </a:p>
          <a:p>
            <a:pPr lvl="1" eaLnBrk="1" hangingPunct="1"/>
            <a:r>
              <a:rPr lang="en-US" dirty="0" smtClean="0"/>
              <a:t>k-NN Time Complexity</a:t>
            </a:r>
          </a:p>
          <a:p>
            <a:pPr lvl="1" eaLnBrk="1" hangingPunct="1"/>
            <a:r>
              <a:rPr lang="en-US" dirty="0" smtClean="0"/>
              <a:t>Discussion: Advantages / Disadvantages</a:t>
            </a:r>
          </a:p>
          <a:p>
            <a:pPr lvl="1" eaLnBrk="1" hangingPunct="1"/>
            <a:r>
              <a:rPr lang="en-US" dirty="0" smtClean="0"/>
              <a:t>Comparison with Other Algorithms</a:t>
            </a:r>
          </a:p>
          <a:p>
            <a:pPr lvl="1"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lvl="1" eaLnBrk="1" hangingPunct="1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2254" y="116632"/>
            <a:ext cx="7338591" cy="1143000"/>
          </a:xfrm>
        </p:spPr>
        <p:txBody>
          <a:bodyPr/>
          <a:lstStyle/>
          <a:p>
            <a:r>
              <a:rPr lang="en-GB" dirty="0"/>
              <a:t>Keep data in normalised form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52F5416-CC77-4C54-9341-FE2D4192387A}" type="slidenum">
              <a:rPr lang="en-US"/>
              <a:pPr/>
              <a:t>20</a:t>
            </a:fld>
            <a:endParaRPr lang="en-US"/>
          </a:p>
        </p:txBody>
      </p:sp>
      <p:sp>
        <p:nvSpPr>
          <p:cNvPr id="625672" name="Text Box 8"/>
          <p:cNvSpPr txBox="1">
            <a:spLocks noChangeArrowheads="1"/>
          </p:cNvSpPr>
          <p:nvPr/>
        </p:nvSpPr>
        <p:spPr bwMode="auto">
          <a:xfrm>
            <a:off x="1295400" y="1435100"/>
            <a:ext cx="69723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0" dirty="0"/>
              <a:t>One way to normalise the data </a:t>
            </a:r>
            <a:r>
              <a:rPr lang="en-GB" sz="1600" b="0" i="1" dirty="0" err="1"/>
              <a:t>a</a:t>
            </a:r>
            <a:r>
              <a:rPr lang="en-GB" sz="1600" b="0" i="1" baseline="-25000" dirty="0" err="1"/>
              <a:t>r</a:t>
            </a:r>
            <a:r>
              <a:rPr lang="en-GB" sz="1600" b="0" i="1" dirty="0"/>
              <a:t>(x) </a:t>
            </a:r>
            <a:r>
              <a:rPr lang="en-GB" sz="1600" b="0" dirty="0"/>
              <a:t>to</a:t>
            </a:r>
            <a:r>
              <a:rPr lang="en-GB" sz="1600" b="0" i="1" dirty="0"/>
              <a:t> </a:t>
            </a:r>
            <a:r>
              <a:rPr lang="en-GB" sz="1600" b="0" i="1" dirty="0" err="1"/>
              <a:t>a´</a:t>
            </a:r>
            <a:r>
              <a:rPr lang="en-GB" sz="1600" b="0" i="1" baseline="-25000" dirty="0" err="1"/>
              <a:t>r</a:t>
            </a:r>
            <a:r>
              <a:rPr lang="en-GB" sz="1600" b="0" i="1" dirty="0"/>
              <a:t>(x) </a:t>
            </a:r>
            <a:r>
              <a:rPr lang="en-GB" sz="1600" b="0" dirty="0"/>
              <a:t>is</a:t>
            </a:r>
            <a:endParaRPr lang="en-GB" sz="1600" b="0" i="1" dirty="0"/>
          </a:p>
        </p:txBody>
      </p:sp>
      <p:graphicFrame>
        <p:nvGraphicFramePr>
          <p:cNvPr id="6256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116760"/>
              </p:ext>
            </p:extLst>
          </p:nvPr>
        </p:nvGraphicFramePr>
        <p:xfrm>
          <a:off x="3340100" y="2273301"/>
          <a:ext cx="2023988" cy="1292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0" name="Equation" r:id="rId4" imgW="736560" imgH="469800" progId="Equation.3">
                  <p:embed/>
                </p:oleObj>
              </mc:Choice>
              <mc:Fallback>
                <p:oleObj name="Equation" r:id="rId4" imgW="7365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2273301"/>
                        <a:ext cx="2023988" cy="12920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671670"/>
              </p:ext>
            </p:extLst>
          </p:nvPr>
        </p:nvGraphicFramePr>
        <p:xfrm>
          <a:off x="1693863" y="4241801"/>
          <a:ext cx="3958257" cy="573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1" name="Equation" r:id="rId6" imgW="1663560" imgH="241200" progId="Equation.3">
                  <p:embed/>
                </p:oleObj>
              </mc:Choice>
              <mc:Fallback>
                <p:oleObj name="Equation" r:id="rId6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4241801"/>
                        <a:ext cx="3958257" cy="573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6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302027"/>
              </p:ext>
            </p:extLst>
          </p:nvPr>
        </p:nvGraphicFramePr>
        <p:xfrm>
          <a:off x="1764407" y="5013176"/>
          <a:ext cx="6047953" cy="580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2" name="Equation" r:id="rId8" imgW="2514600" imgH="241200" progId="Equation.3">
                  <p:embed/>
                </p:oleObj>
              </mc:Choice>
              <mc:Fallback>
                <p:oleObj name="Equation" r:id="rId8" imgW="2514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407" y="5013176"/>
                        <a:ext cx="6047953" cy="580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890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231032"/>
            <a:ext cx="7772400" cy="685800"/>
          </a:xfrm>
        </p:spPr>
        <p:txBody>
          <a:bodyPr/>
          <a:lstStyle/>
          <a:p>
            <a:r>
              <a:rPr lang="en-GB" sz="2400" dirty="0">
                <a:solidFill>
                  <a:schemeClr val="accent4"/>
                </a:solidFill>
              </a:rPr>
              <a:t>Normalised training data</a:t>
            </a:r>
          </a:p>
        </p:txBody>
      </p:sp>
      <p:graphicFrame>
        <p:nvGraphicFramePr>
          <p:cNvPr id="6287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713514"/>
              </p:ext>
            </p:extLst>
          </p:nvPr>
        </p:nvGraphicFramePr>
        <p:xfrm>
          <a:off x="1259632" y="1870699"/>
          <a:ext cx="6241628" cy="4222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2" name="Document" r:id="rId4" imgW="7346911" imgH="4918547" progId="Word.Document.8">
                  <p:embed/>
                </p:oleObj>
              </mc:Choice>
              <mc:Fallback>
                <p:oleObj name="Document" r:id="rId4" imgW="7346911" imgH="49185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70699"/>
                        <a:ext cx="6241628" cy="42225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8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0755"/>
              </p:ext>
            </p:extLst>
          </p:nvPr>
        </p:nvGraphicFramePr>
        <p:xfrm>
          <a:off x="1231900" y="5693465"/>
          <a:ext cx="6148412" cy="1047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3" name="Document" r:id="rId6" imgW="7318083" imgH="1249235" progId="Word.Document.8">
                  <p:embed/>
                </p:oleObj>
              </mc:Choice>
              <mc:Fallback>
                <p:oleObj name="Document" r:id="rId6" imgW="7318083" imgH="12492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5693465"/>
                        <a:ext cx="6148412" cy="1047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1193800" y="5119464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en-GB" sz="2400" b="0" dirty="0">
                <a:solidFill>
                  <a:schemeClr val="tx2"/>
                </a:solidFill>
              </a:rPr>
              <a:t>Test instance</a:t>
            </a:r>
            <a:endParaRPr kumimoji="1" lang="en-GB" sz="3600" b="0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35496" y="274638"/>
            <a:ext cx="871468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tr-TR" sz="3600" cap="small" dirty="0">
                <a:solidFill>
                  <a:schemeClr val="tx2"/>
                </a:solidFill>
              </a:rPr>
              <a:t>K-</a:t>
            </a:r>
            <a:r>
              <a:rPr lang="tr-TR" sz="3600" cap="small" dirty="0" err="1">
                <a:solidFill>
                  <a:schemeClr val="tx2"/>
                </a:solidFill>
              </a:rPr>
              <a:t>Nearest</a:t>
            </a:r>
            <a:r>
              <a:rPr lang="tr-TR" sz="3600" cap="small" dirty="0">
                <a:solidFill>
                  <a:schemeClr val="tx2"/>
                </a:solidFill>
              </a:rPr>
              <a:t> </a:t>
            </a:r>
            <a:r>
              <a:rPr lang="tr-TR" sz="3600" cap="small" dirty="0" err="1">
                <a:solidFill>
                  <a:schemeClr val="tx2"/>
                </a:solidFill>
              </a:rPr>
              <a:t>Neighbor</a:t>
            </a:r>
            <a:r>
              <a:rPr lang="tr-TR" sz="3600" cap="small" dirty="0">
                <a:solidFill>
                  <a:schemeClr val="tx2"/>
                </a:solidFill>
              </a:rPr>
              <a:t> </a:t>
            </a:r>
            <a:r>
              <a:rPr lang="tr-TR" sz="3600" cap="small" dirty="0" smtClean="0">
                <a:solidFill>
                  <a:schemeClr val="tx2"/>
                </a:solidFill>
              </a:rPr>
              <a:t>(K-NN</a:t>
            </a:r>
            <a:r>
              <a:rPr lang="tr-TR" sz="3600" cap="small" dirty="0">
                <a:solidFill>
                  <a:schemeClr val="tx2"/>
                </a:solidFill>
              </a:rPr>
              <a:t>) </a:t>
            </a:r>
            <a:r>
              <a:rPr lang="tr-TR" sz="3600" cap="small" dirty="0" err="1">
                <a:solidFill>
                  <a:schemeClr val="tx2"/>
                </a:solidFill>
              </a:rPr>
              <a:t>Example</a:t>
            </a:r>
            <a:endParaRPr lang="tr-TR" sz="3600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7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9A0724A-C33E-4BF7-86AD-96AADB822CBC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1333500" y="1512888"/>
          <a:ext cx="7086600" cy="469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Document" r:id="rId4" imgW="7092360" imgH="4700160" progId="Word.Document.8">
                  <p:embed/>
                </p:oleObj>
              </mc:Choice>
              <mc:Fallback>
                <p:oleObj name="Document" r:id="rId4" imgW="7092360" imgH="4700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1512888"/>
                        <a:ext cx="7086600" cy="469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90" name="Text Box 6"/>
          <p:cNvSpPr txBox="1">
            <a:spLocks noChangeArrowheads="1"/>
          </p:cNvSpPr>
          <p:nvPr/>
        </p:nvSpPr>
        <p:spPr bwMode="auto">
          <a:xfrm>
            <a:off x="5664200" y="1676400"/>
            <a:ext cx="30353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0"/>
              <a:t>Classification</a:t>
            </a:r>
          </a:p>
          <a:p>
            <a:pPr>
              <a:spcBef>
                <a:spcPct val="50000"/>
              </a:spcBef>
            </a:pPr>
            <a:r>
              <a:rPr lang="en-GB" sz="2000" b="0">
                <a:latin typeface="Arial" charset="0"/>
              </a:rPr>
              <a:t>1-NN		</a:t>
            </a:r>
            <a:r>
              <a:rPr lang="en-GB" sz="2000" b="0">
                <a:solidFill>
                  <a:srgbClr val="FF3300"/>
                </a:solidFill>
                <a:latin typeface="Arial" charset="0"/>
              </a:rPr>
              <a:t>Yes</a:t>
            </a:r>
            <a:endParaRPr lang="en-GB" sz="2000" b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GB" sz="2000" b="0">
                <a:latin typeface="Arial" charset="0"/>
              </a:rPr>
              <a:t>3-NN		</a:t>
            </a:r>
            <a:r>
              <a:rPr lang="en-GB" sz="2000" b="0">
                <a:solidFill>
                  <a:srgbClr val="FF3300"/>
                </a:solidFill>
                <a:latin typeface="Arial" charset="0"/>
              </a:rPr>
              <a:t>Yes</a:t>
            </a:r>
            <a:endParaRPr lang="en-GB" sz="2000" b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GB" sz="2000" b="0">
                <a:latin typeface="Arial" charset="0"/>
              </a:rPr>
              <a:t>5-NN		</a:t>
            </a:r>
            <a:r>
              <a:rPr lang="en-GB" sz="2000" b="0" i="1">
                <a:solidFill>
                  <a:srgbClr val="6666FF"/>
                </a:solidFill>
                <a:latin typeface="Arial" charset="0"/>
              </a:rPr>
              <a:t>No</a:t>
            </a:r>
            <a:endParaRPr lang="en-GB" sz="2000" b="0">
              <a:latin typeface="Arial" charset="0"/>
            </a:endParaRPr>
          </a:p>
          <a:p>
            <a:pPr>
              <a:spcBef>
                <a:spcPct val="50000"/>
              </a:spcBef>
            </a:pPr>
            <a:r>
              <a:rPr lang="en-GB" sz="2000" b="0">
                <a:latin typeface="Arial" charset="0"/>
              </a:rPr>
              <a:t>7-NN		</a:t>
            </a:r>
            <a:r>
              <a:rPr lang="en-GB" sz="2000" b="0" i="1">
                <a:solidFill>
                  <a:srgbClr val="6666FF"/>
                </a:solidFill>
                <a:latin typeface="Arial" charset="0"/>
              </a:rPr>
              <a:t>No</a:t>
            </a:r>
            <a:endParaRPr lang="en-GB"/>
          </a:p>
        </p:txBody>
      </p:sp>
      <p:sp>
        <p:nvSpPr>
          <p:cNvPr id="6" name="Title 1"/>
          <p:cNvSpPr txBox="1">
            <a:spLocks/>
          </p:cNvSpPr>
          <p:nvPr/>
        </p:nvSpPr>
        <p:spPr bwMode="gray">
          <a:xfrm>
            <a:off x="35496" y="274638"/>
            <a:ext cx="871468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tr-TR" sz="3600" cap="small" dirty="0">
                <a:solidFill>
                  <a:schemeClr val="tx2"/>
                </a:solidFill>
              </a:rPr>
              <a:t>K-</a:t>
            </a:r>
            <a:r>
              <a:rPr lang="tr-TR" sz="3600" cap="small" dirty="0" err="1">
                <a:solidFill>
                  <a:schemeClr val="tx2"/>
                </a:solidFill>
              </a:rPr>
              <a:t>Nearest</a:t>
            </a:r>
            <a:r>
              <a:rPr lang="tr-TR" sz="3600" cap="small" dirty="0">
                <a:solidFill>
                  <a:schemeClr val="tx2"/>
                </a:solidFill>
              </a:rPr>
              <a:t> </a:t>
            </a:r>
            <a:r>
              <a:rPr lang="tr-TR" sz="3600" cap="small" dirty="0" err="1">
                <a:solidFill>
                  <a:schemeClr val="tx2"/>
                </a:solidFill>
              </a:rPr>
              <a:t>Neighbor</a:t>
            </a:r>
            <a:r>
              <a:rPr lang="tr-TR" sz="3600" cap="small" dirty="0">
                <a:solidFill>
                  <a:schemeClr val="tx2"/>
                </a:solidFill>
              </a:rPr>
              <a:t> </a:t>
            </a:r>
            <a:r>
              <a:rPr lang="tr-TR" sz="3600" cap="small" dirty="0" smtClean="0">
                <a:solidFill>
                  <a:schemeClr val="tx2"/>
                </a:solidFill>
              </a:rPr>
              <a:t>(K-NN</a:t>
            </a:r>
            <a:r>
              <a:rPr lang="tr-TR" sz="3600" cap="small" dirty="0">
                <a:solidFill>
                  <a:schemeClr val="tx2"/>
                </a:solidFill>
              </a:rPr>
              <a:t>) </a:t>
            </a:r>
            <a:r>
              <a:rPr lang="tr-TR" sz="3600" cap="small" dirty="0" err="1">
                <a:solidFill>
                  <a:schemeClr val="tx2"/>
                </a:solidFill>
              </a:rPr>
              <a:t>Example</a:t>
            </a:r>
            <a:endParaRPr lang="tr-TR" sz="3600" cap="smal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>
          <a:xfrm>
            <a:off x="2555776" y="3124200"/>
            <a:ext cx="5902424" cy="1894362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Choosing</a:t>
            </a:r>
            <a:r>
              <a:rPr lang="tr-TR" sz="3600" dirty="0" smtClean="0"/>
              <a:t> </a:t>
            </a:r>
            <a:r>
              <a:rPr lang="tr-TR" sz="3600" i="1" dirty="0" smtClean="0"/>
              <a:t>K</a:t>
            </a:r>
            <a:endParaRPr lang="tr-TR" sz="3600" i="1" dirty="0"/>
          </a:p>
        </p:txBody>
      </p:sp>
    </p:spTree>
    <p:extLst>
      <p:ext uri="{BB962C8B-B14F-4D97-AF65-F5344CB8AC3E}">
        <p14:creationId xmlns:p14="http://schemas.microsoft.com/office/powerpoint/2010/main" val="113812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Choosing</a:t>
            </a:r>
            <a:r>
              <a:rPr lang="tr-TR" i="1" dirty="0" smtClean="0"/>
              <a:t> </a:t>
            </a:r>
            <a:r>
              <a:rPr lang="en-US" i="1" dirty="0" smtClean="0"/>
              <a:t>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Value of k</a:t>
            </a:r>
          </a:p>
          <a:p>
            <a:pPr lvl="1"/>
            <a:r>
              <a:rPr lang="en-US" sz="2200" dirty="0" smtClean="0"/>
              <a:t>Larger k increases confidence in prediction</a:t>
            </a:r>
          </a:p>
          <a:p>
            <a:pPr lvl="1"/>
            <a:r>
              <a:rPr lang="en-US" sz="2200" dirty="0" smtClean="0"/>
              <a:t>Note that if k is too large, decision may be skewed</a:t>
            </a:r>
            <a:endParaRPr lang="tr-TR" sz="2200" dirty="0" smtClean="0"/>
          </a:p>
          <a:p>
            <a:pPr lvl="1"/>
            <a:endParaRPr lang="tr-TR" sz="2200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k</a:t>
            </a:r>
            <a:r>
              <a:rPr lang="en-US" dirty="0"/>
              <a:t> greater than 1 is more noise resistant, but a very large </a:t>
            </a:r>
            <a:r>
              <a:rPr lang="en-US" i="1" dirty="0"/>
              <a:t>k</a:t>
            </a:r>
            <a:r>
              <a:rPr lang="en-US" dirty="0"/>
              <a:t> would lead to less accuracy as less relevant neighbors have more influence (common values: </a:t>
            </a:r>
            <a:r>
              <a:rPr lang="en-US" i="1" dirty="0"/>
              <a:t>k</a:t>
            </a:r>
            <a:r>
              <a:rPr lang="en-US" dirty="0"/>
              <a:t>=3, </a:t>
            </a:r>
            <a:r>
              <a:rPr lang="en-US" i="1" dirty="0"/>
              <a:t>k</a:t>
            </a:r>
            <a:r>
              <a:rPr lang="en-US" dirty="0"/>
              <a:t>=5)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Choose </a:t>
            </a:r>
            <a:r>
              <a:rPr lang="en-US" sz="2000" i="1" dirty="0"/>
              <a:t>k</a:t>
            </a:r>
            <a:r>
              <a:rPr lang="en-US" sz="2000" dirty="0"/>
              <a:t> by Cross Validation (trying different values for a task)</a:t>
            </a:r>
          </a:p>
          <a:p>
            <a:pPr lvl="1"/>
            <a:endParaRPr lang="tr-TR" sz="2200" dirty="0" smtClean="0"/>
          </a:p>
          <a:p>
            <a:pPr lvl="1"/>
            <a:endParaRPr lang="en-US" sz="2200" dirty="0" smtClean="0"/>
          </a:p>
          <a:p>
            <a:pPr lvl="1"/>
            <a:endParaRPr lang="en-US" sz="2200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Choosing</a:t>
            </a:r>
            <a:r>
              <a:rPr lang="tr-TR" i="1" dirty="0"/>
              <a:t> </a:t>
            </a:r>
            <a:r>
              <a:rPr lang="en-US" i="1" dirty="0"/>
              <a:t>k</a:t>
            </a:r>
            <a:endParaRPr lang="tr-TR" dirty="0" smtClean="0"/>
          </a:p>
        </p:txBody>
      </p:sp>
      <p:sp>
        <p:nvSpPr>
          <p:cNvPr id="48131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Density</a:t>
            </a:r>
            <a:r>
              <a:rPr lang="tr-TR" dirty="0" smtClean="0"/>
              <a:t> is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2564904"/>
            <a:ext cx="8364330" cy="172206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ctrTitle"/>
          </p:nvPr>
        </p:nvSpPr>
        <p:spPr>
          <a:xfrm>
            <a:off x="2699792" y="3124200"/>
            <a:ext cx="5758408" cy="1894362"/>
          </a:xfrm>
        </p:spPr>
        <p:txBody>
          <a:bodyPr>
            <a:normAutofit/>
          </a:bodyPr>
          <a:lstStyle/>
          <a:p>
            <a:r>
              <a:rPr lang="tr-TR" sz="3600" dirty="0" err="1" smtClean="0"/>
              <a:t>Discussion</a:t>
            </a:r>
            <a:r>
              <a:rPr lang="tr-TR" sz="3600" dirty="0" smtClean="0"/>
              <a:t> on k-NN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1616424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k-NN Time Complexity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dirty="0" smtClean="0"/>
              <a:t>Suppose there are</a:t>
            </a:r>
            <a:r>
              <a:rPr lang="en-US" sz="2200" b="1" i="1" dirty="0" smtClean="0"/>
              <a:t> m </a:t>
            </a:r>
            <a:r>
              <a:rPr lang="en-US" sz="2200" dirty="0">
                <a:solidFill>
                  <a:schemeClr val="accent1"/>
                </a:solidFill>
                <a:ea typeface="新細明體" charset="-120"/>
              </a:rPr>
              <a:t>instances</a:t>
            </a:r>
            <a:r>
              <a:rPr lang="en-US" sz="2200" dirty="0" smtClean="0"/>
              <a:t> and</a:t>
            </a:r>
            <a:r>
              <a:rPr lang="en-US" sz="2200" b="1" i="1" dirty="0" smtClean="0"/>
              <a:t> n </a:t>
            </a:r>
            <a:r>
              <a:rPr lang="en-US" sz="2200" dirty="0">
                <a:solidFill>
                  <a:schemeClr val="accent1"/>
                </a:solidFill>
                <a:ea typeface="新細明體" charset="-120"/>
              </a:rPr>
              <a:t>features </a:t>
            </a:r>
            <a:r>
              <a:rPr lang="en-US" sz="2200" dirty="0" smtClean="0"/>
              <a:t>in the dataset</a:t>
            </a:r>
          </a:p>
          <a:p>
            <a:r>
              <a:rPr lang="en-US" sz="2200" dirty="0" smtClean="0"/>
              <a:t>Nearest neighbor algorithm requires computing</a:t>
            </a:r>
            <a:r>
              <a:rPr lang="en-US" sz="2200" b="1" i="1" dirty="0" smtClean="0"/>
              <a:t> m </a:t>
            </a:r>
            <a:r>
              <a:rPr lang="en-US" sz="2200" dirty="0" smtClean="0"/>
              <a:t>distances</a:t>
            </a:r>
          </a:p>
          <a:p>
            <a:r>
              <a:rPr lang="en-US" sz="2200" dirty="0" smtClean="0"/>
              <a:t>Each distance computation involves scanning through each feature value</a:t>
            </a:r>
          </a:p>
          <a:p>
            <a:r>
              <a:rPr lang="en-US" sz="2200" dirty="0" smtClean="0"/>
              <a:t>Running time complexity is proportional to </a:t>
            </a:r>
            <a:r>
              <a:rPr lang="en-US" sz="2200" dirty="0">
                <a:solidFill>
                  <a:schemeClr val="accent1"/>
                </a:solidFill>
                <a:ea typeface="新細明體" charset="-120"/>
              </a:rPr>
              <a:t>m X 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Advantages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Learning is very simple</a:t>
            </a:r>
            <a:r>
              <a:rPr lang="tr-TR" sz="2200" dirty="0" smtClean="0"/>
              <a:t> (</a:t>
            </a:r>
            <a:r>
              <a:rPr lang="tr-TR" sz="2200" b="1" i="1" dirty="0" err="1" smtClean="0"/>
              <a:t>fast</a:t>
            </a:r>
            <a:r>
              <a:rPr lang="tr-TR" sz="2200" b="1" i="1" dirty="0" smtClean="0"/>
              <a:t> </a:t>
            </a:r>
            <a:r>
              <a:rPr lang="tr-TR" sz="2200" b="1" i="1" dirty="0" err="1" smtClean="0"/>
              <a:t>learning</a:t>
            </a:r>
            <a:r>
              <a:rPr lang="tr-TR" sz="2200" dirty="0" smtClean="0"/>
              <a:t>)</a:t>
            </a:r>
            <a:endParaRPr lang="en-US" sz="2200" dirty="0" smtClean="0"/>
          </a:p>
          <a:p>
            <a:r>
              <a:rPr lang="en-US" sz="2200" dirty="0" smtClean="0"/>
              <a:t>Robust </a:t>
            </a:r>
            <a:r>
              <a:rPr lang="en-US" sz="2200" dirty="0"/>
              <a:t>to </a:t>
            </a:r>
            <a:r>
              <a:rPr lang="en-US" sz="2200" b="1" i="1" dirty="0"/>
              <a:t>noisy </a:t>
            </a:r>
            <a:r>
              <a:rPr lang="en-US" sz="2200" dirty="0"/>
              <a:t>data by averaging k-nearest </a:t>
            </a:r>
            <a:r>
              <a:rPr lang="en-US" sz="2200" dirty="0" smtClean="0"/>
              <a:t>neighbors</a:t>
            </a:r>
            <a:endParaRPr lang="tr-TR" sz="2200" dirty="0" smtClean="0"/>
          </a:p>
          <a:p>
            <a:r>
              <a:rPr lang="en-US" sz="2200" dirty="0"/>
              <a:t>Highly effective </a:t>
            </a:r>
            <a:r>
              <a:rPr lang="tr-TR" sz="2200" dirty="0" err="1"/>
              <a:t>for</a:t>
            </a:r>
            <a:r>
              <a:rPr lang="en-US" sz="2200" dirty="0"/>
              <a:t> </a:t>
            </a:r>
            <a:r>
              <a:rPr lang="en-US" sz="2200" b="1" i="1" dirty="0"/>
              <a:t>complex target functions</a:t>
            </a:r>
            <a:endParaRPr lang="tr-TR" sz="2200" b="1" i="1" dirty="0" smtClean="0"/>
          </a:p>
          <a:p>
            <a:r>
              <a:rPr lang="en-US" sz="2200" dirty="0"/>
              <a:t>Target function for a whole space may be described as a combination of less complex local </a:t>
            </a:r>
            <a:r>
              <a:rPr lang="en-US" sz="2200" dirty="0" smtClean="0"/>
              <a:t>approximations</a:t>
            </a:r>
            <a:endParaRPr lang="tr-TR" sz="2200" dirty="0" smtClean="0"/>
          </a:p>
          <a:p>
            <a:pPr eaLnBrk="1" hangingPunct="1"/>
            <a:r>
              <a:rPr lang="en-US" sz="2200" dirty="0">
                <a:ea typeface="MS PGothic" pitchFamily="34" charset="-128"/>
              </a:rPr>
              <a:t>Scales well with </a:t>
            </a:r>
            <a:r>
              <a:rPr lang="en-US" sz="2200" b="1" i="1" dirty="0">
                <a:ea typeface="MS PGothic" pitchFamily="34" charset="-128"/>
              </a:rPr>
              <a:t>large number of classes</a:t>
            </a:r>
          </a:p>
          <a:p>
            <a:pPr lvl="1" eaLnBrk="1" hangingPunct="1"/>
            <a:r>
              <a:rPr lang="en-US" sz="2200" dirty="0">
                <a:ea typeface="MS PGothic" pitchFamily="34" charset="-128"/>
              </a:rPr>
              <a:t>Don’t need to train </a:t>
            </a:r>
            <a:r>
              <a:rPr lang="en-US" sz="2200" i="1" dirty="0">
                <a:ea typeface="MS PGothic" pitchFamily="34" charset="-128"/>
              </a:rPr>
              <a:t>n</a:t>
            </a:r>
            <a:r>
              <a:rPr lang="en-US" sz="2200" dirty="0">
                <a:ea typeface="MS PGothic" pitchFamily="34" charset="-128"/>
              </a:rPr>
              <a:t> classifiers for </a:t>
            </a:r>
            <a:r>
              <a:rPr lang="en-US" sz="2200" i="1" dirty="0">
                <a:ea typeface="MS PGothic" pitchFamily="34" charset="-128"/>
              </a:rPr>
              <a:t>n</a:t>
            </a:r>
            <a:r>
              <a:rPr lang="en-US" sz="2200" dirty="0">
                <a:ea typeface="MS PGothic" pitchFamily="34" charset="-128"/>
              </a:rPr>
              <a:t> classes</a:t>
            </a:r>
            <a:endParaRPr lang="tr-TR" sz="2200" dirty="0" smtClean="0"/>
          </a:p>
          <a:p>
            <a:r>
              <a:rPr lang="en-US" sz="2200" dirty="0">
                <a:ea typeface="MS PGothic" pitchFamily="34" charset="-128"/>
              </a:rPr>
              <a:t>In most cases it’s </a:t>
            </a:r>
            <a:r>
              <a:rPr lang="en-US" sz="2200" b="1" i="1" dirty="0">
                <a:ea typeface="MS PGothic" pitchFamily="34" charset="-128"/>
              </a:rPr>
              <a:t>more accurate </a:t>
            </a:r>
            <a:r>
              <a:rPr lang="en-US" sz="2200" dirty="0">
                <a:ea typeface="MS PGothic" pitchFamily="34" charset="-128"/>
              </a:rPr>
              <a:t>than NB or </a:t>
            </a:r>
            <a:r>
              <a:rPr lang="en-US" sz="2200" dirty="0" err="1" smtClean="0">
                <a:ea typeface="MS PGothic" pitchFamily="34" charset="-128"/>
              </a:rPr>
              <a:t>Rocchio</a:t>
            </a:r>
            <a:endParaRPr lang="tr-TR" sz="2200" dirty="0" smtClean="0">
              <a:ea typeface="MS PGothic" pitchFamily="34" charset="-128"/>
            </a:endParaRPr>
          </a:p>
          <a:p>
            <a:r>
              <a:rPr lang="en-US" sz="2200" dirty="0"/>
              <a:t>Issues with distance with </a:t>
            </a:r>
            <a:r>
              <a:rPr lang="en-US" sz="2200" b="1" i="1" dirty="0"/>
              <a:t>very high dimensionality </a:t>
            </a:r>
            <a:r>
              <a:rPr lang="en-US" sz="2200" b="1" i="1" dirty="0" smtClean="0"/>
              <a:t>tasks</a:t>
            </a:r>
            <a:r>
              <a:rPr lang="tr-TR" sz="2200" dirty="0" smtClean="0"/>
              <a:t>.</a:t>
            </a:r>
          </a:p>
          <a:p>
            <a:r>
              <a:rPr lang="tr-TR" sz="2200" b="1" i="1" dirty="0" smtClean="0"/>
              <a:t>E</a:t>
            </a:r>
            <a:r>
              <a:rPr lang="en-US" sz="2200" b="1" i="1" dirty="0" err="1" smtClean="0"/>
              <a:t>asy</a:t>
            </a:r>
            <a:r>
              <a:rPr lang="en-US" sz="2200" b="1" i="1" dirty="0" smtClean="0"/>
              <a:t> </a:t>
            </a:r>
            <a:r>
              <a:rPr lang="en-US" sz="2200" b="1" i="1" dirty="0"/>
              <a:t>to understand </a:t>
            </a:r>
            <a:r>
              <a:rPr lang="en-US" sz="2200" dirty="0"/>
              <a:t>which facilitates implementation and modification.</a:t>
            </a:r>
          </a:p>
          <a:p>
            <a:endParaRPr lang="en-US" sz="2400" dirty="0"/>
          </a:p>
          <a:p>
            <a:endParaRPr lang="en-US" sz="22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7266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Disadvantages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/>
          <a:lstStyle/>
          <a:p>
            <a:r>
              <a:rPr lang="en-US" sz="2200" dirty="0"/>
              <a:t>Classification is </a:t>
            </a:r>
            <a:r>
              <a:rPr lang="en-US" sz="2200" b="1" i="1" dirty="0"/>
              <a:t>time</a:t>
            </a:r>
            <a:r>
              <a:rPr lang="en-US" sz="2200" dirty="0"/>
              <a:t> </a:t>
            </a:r>
            <a:r>
              <a:rPr lang="en-US" sz="2200" dirty="0" smtClean="0"/>
              <a:t>consuming</a:t>
            </a:r>
            <a:endParaRPr lang="tr-TR" sz="2200" dirty="0" smtClean="0"/>
          </a:p>
          <a:p>
            <a:r>
              <a:rPr lang="en-GB" sz="2200" dirty="0"/>
              <a:t>Have to calculate the distance of the test case from all training cases </a:t>
            </a:r>
          </a:p>
          <a:p>
            <a:r>
              <a:rPr lang="tr-TR" sz="2200" b="1" i="1" dirty="0" smtClean="0"/>
              <a:t>R</a:t>
            </a:r>
            <a:r>
              <a:rPr lang="en-US" sz="2200" b="1" i="1" dirty="0" err="1" smtClean="0"/>
              <a:t>eal</a:t>
            </a:r>
            <a:r>
              <a:rPr lang="en-US" sz="2200" dirty="0" smtClean="0"/>
              <a:t>-valued </a:t>
            </a:r>
            <a:r>
              <a:rPr lang="en-US" sz="2200" dirty="0"/>
              <a:t>prediction for a given unknown </a:t>
            </a:r>
            <a:r>
              <a:rPr lang="en-US" sz="2200" dirty="0" smtClean="0"/>
              <a:t>tuple</a:t>
            </a:r>
            <a:endParaRPr lang="tr-TR" sz="2200" dirty="0" smtClean="0"/>
          </a:p>
          <a:p>
            <a:pPr marL="342900" lvl="2" indent="-342900">
              <a:buFont typeface="Arial" charset="0"/>
              <a:buChar char="◘"/>
            </a:pPr>
            <a:r>
              <a:rPr lang="en-US" altLang="zh-TW" sz="2200" b="1" i="1" dirty="0">
                <a:ea typeface="+mn-ea"/>
                <a:cs typeface="+mn-cs"/>
              </a:rPr>
              <a:t>Memory </a:t>
            </a:r>
            <a:r>
              <a:rPr lang="en-US" altLang="zh-TW" sz="2200" b="1" i="1" dirty="0" smtClean="0">
                <a:ea typeface="+mn-ea"/>
                <a:cs typeface="+mn-cs"/>
              </a:rPr>
              <a:t>intensive</a:t>
            </a:r>
            <a:r>
              <a:rPr lang="tr-TR" altLang="zh-TW" sz="2200" dirty="0" smtClean="0">
                <a:ea typeface="+mn-ea"/>
                <a:cs typeface="+mn-cs"/>
              </a:rPr>
              <a:t>: </a:t>
            </a:r>
            <a:r>
              <a:rPr lang="en-US" sz="2200" dirty="0" smtClean="0"/>
              <a:t>require </a:t>
            </a:r>
            <a:r>
              <a:rPr lang="en-US" sz="2200" dirty="0"/>
              <a:t>significant </a:t>
            </a:r>
            <a:r>
              <a:rPr lang="en-US" sz="2200" dirty="0" smtClean="0"/>
              <a:t>storage</a:t>
            </a:r>
            <a:endParaRPr lang="tr-TR" sz="2200" dirty="0" smtClean="0"/>
          </a:p>
          <a:p>
            <a:pPr eaLnBrk="1" hangingPunct="1"/>
            <a:r>
              <a:rPr lang="en-US" sz="2200" dirty="0">
                <a:ea typeface="MS PGothic" pitchFamily="34" charset="-128"/>
              </a:rPr>
              <a:t>Classes can influence each other</a:t>
            </a:r>
          </a:p>
          <a:p>
            <a:pPr lvl="1" eaLnBrk="1" hangingPunct="1"/>
            <a:r>
              <a:rPr lang="en-US" sz="2000" dirty="0">
                <a:ea typeface="MS PGothic" pitchFamily="34" charset="-128"/>
              </a:rPr>
              <a:t>Small changes to one class can have ripple effect</a:t>
            </a:r>
          </a:p>
          <a:p>
            <a:r>
              <a:rPr lang="en-US" sz="2200" dirty="0">
                <a:ea typeface="MS PGothic" pitchFamily="34" charset="-128"/>
              </a:rPr>
              <a:t>the accuracy of the algorithm degrades with increase of irrelevant attributes.</a:t>
            </a:r>
          </a:p>
          <a:p>
            <a:endParaRPr lang="tr-TR" sz="2200" dirty="0" smtClean="0"/>
          </a:p>
          <a:p>
            <a:r>
              <a:rPr lang="tr-TR" sz="2200" u="sng" dirty="0" err="1" smtClean="0"/>
              <a:t>Note</a:t>
            </a:r>
            <a:r>
              <a:rPr lang="tr-TR" sz="2200" dirty="0" smtClean="0"/>
              <a:t>: </a:t>
            </a:r>
            <a:r>
              <a:rPr lang="en-US" sz="2200" dirty="0" smtClean="0"/>
              <a:t>Some </a:t>
            </a:r>
            <a:r>
              <a:rPr lang="en-US" sz="2200" dirty="0"/>
              <a:t>models index the data or reduce the instances stored to enhance </a:t>
            </a:r>
            <a:r>
              <a:rPr lang="en-US" sz="2200" dirty="0" smtClean="0"/>
              <a:t>efficiency</a:t>
            </a:r>
            <a:r>
              <a:rPr lang="tr-TR" sz="2200" dirty="0" smtClean="0"/>
              <a:t>.</a:t>
            </a:r>
            <a:endParaRPr lang="en-US" sz="22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0283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</a:t>
            </a:r>
            <a:r>
              <a:rPr lang="tr-TR" smtClean="0"/>
              <a:t>vs. </a:t>
            </a:r>
            <a:r>
              <a:rPr lang="en-US" smtClean="0"/>
              <a:t>Lazy Learning</a:t>
            </a:r>
            <a:endParaRPr lang="tr-TR" smtClean="0"/>
          </a:p>
        </p:txBody>
      </p:sp>
      <p:sp>
        <p:nvSpPr>
          <p:cNvPr id="512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200" b="1" smtClean="0"/>
              <a:t>Eager learning (eg. Decision trees, SVM, NN): </a:t>
            </a:r>
            <a:r>
              <a:rPr lang="en-US" sz="2200" smtClean="0"/>
              <a:t>Given a set of training set, constructs a classification </a:t>
            </a:r>
            <a:r>
              <a:rPr lang="en-US" sz="2200" u="sng" smtClean="0"/>
              <a:t>model</a:t>
            </a:r>
            <a:r>
              <a:rPr lang="en-US" sz="2200" smtClean="0"/>
              <a:t> before receiving new (e.g., test) data to classify</a:t>
            </a:r>
            <a:r>
              <a:rPr lang="tr-TR" sz="2200" smtClean="0"/>
              <a:t>.</a:t>
            </a:r>
          </a:p>
          <a:p>
            <a:pPr>
              <a:lnSpc>
                <a:spcPct val="90000"/>
              </a:lnSpc>
            </a:pPr>
            <a:endParaRPr lang="tr-TR" sz="2200" b="1" smtClean="0"/>
          </a:p>
          <a:p>
            <a:pPr>
              <a:lnSpc>
                <a:spcPct val="90000"/>
              </a:lnSpc>
            </a:pPr>
            <a:endParaRPr lang="tr-TR" sz="2200" b="1" smtClean="0"/>
          </a:p>
          <a:p>
            <a:pPr>
              <a:lnSpc>
                <a:spcPct val="90000"/>
              </a:lnSpc>
            </a:pPr>
            <a:endParaRPr lang="tr-TR" sz="2200" b="1" smtClean="0"/>
          </a:p>
          <a:p>
            <a:pPr>
              <a:lnSpc>
                <a:spcPct val="90000"/>
              </a:lnSpc>
            </a:pPr>
            <a:endParaRPr lang="tr-TR" sz="2200" b="1" smtClean="0"/>
          </a:p>
          <a:p>
            <a:pPr>
              <a:lnSpc>
                <a:spcPct val="90000"/>
              </a:lnSpc>
            </a:pPr>
            <a:r>
              <a:rPr lang="en-US" sz="2200" b="1" smtClean="0"/>
              <a:t>Lazy learning (e.g., instance-based learning): </a:t>
            </a:r>
            <a:r>
              <a:rPr lang="en-US" sz="2200" smtClean="0"/>
              <a:t>Simply stores training data and waits until it is given a test tuple</a:t>
            </a:r>
            <a:r>
              <a:rPr lang="tr-TR" sz="2200" smtClean="0"/>
              <a:t>.</a:t>
            </a:r>
            <a:endParaRPr lang="en-US" sz="2200" smtClean="0"/>
          </a:p>
          <a:p>
            <a:endParaRPr lang="tr-TR" sz="1800" smtClean="0"/>
          </a:p>
        </p:txBody>
      </p:sp>
      <p:pic>
        <p:nvPicPr>
          <p:cNvPr id="5124" name="Picture 2" descr="https://odesk-prod-portraits.s3.amazonaws.com/Companies:424791:CompanyLogoURL?AWSAccessKeyId=1XVAX3FNQZAFC9GJCFR2&amp;Expires=2147483647&amp;Signature=8VBPfqey1gNGTii9FKmBrrj7%2FtE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205038"/>
            <a:ext cx="2024062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8525" y="5026025"/>
            <a:ext cx="1485900" cy="7207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Pseudo</a:t>
            </a:r>
            <a:r>
              <a:rPr lang="tr-TR" dirty="0"/>
              <a:t> </a:t>
            </a:r>
            <a:r>
              <a:rPr lang="tr-TR" dirty="0" err="1"/>
              <a:t>Code</a:t>
            </a:r>
            <a:endParaRPr lang="tr-TR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62355"/>
            <a:ext cx="64674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80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-Nearest-Neighbor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Algorithm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09600" indent="-609600" algn="just"/>
            <a:r>
              <a:rPr lang="en-US" altLang="ko-KR" b="1" dirty="0">
                <a:solidFill>
                  <a:schemeClr val="accent4"/>
                </a:solidFill>
                <a:ea typeface="굴림" pitchFamily="50" charset="-127"/>
              </a:rPr>
              <a:t>The case of discrete set of classes.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Take the instance </a:t>
            </a:r>
            <a:r>
              <a:rPr lang="en-US" altLang="ko-KR" i="1" dirty="0">
                <a:solidFill>
                  <a:schemeClr val="accent4"/>
                </a:solidFill>
                <a:ea typeface="굴림" pitchFamily="50" charset="-127"/>
              </a:rPr>
              <a:t>x</a:t>
            </a: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 to be classified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Find </a:t>
            </a:r>
            <a:r>
              <a:rPr lang="en-US" altLang="ko-KR" i="1" dirty="0">
                <a:solidFill>
                  <a:schemeClr val="accent4"/>
                </a:solidFill>
                <a:ea typeface="굴림" pitchFamily="50" charset="-127"/>
              </a:rPr>
              <a:t>k</a:t>
            </a: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 nearest neighbors of </a:t>
            </a:r>
            <a:r>
              <a:rPr lang="en-US" altLang="ko-KR" i="1" dirty="0">
                <a:solidFill>
                  <a:schemeClr val="accent4"/>
                </a:solidFill>
                <a:ea typeface="굴림" pitchFamily="50" charset="-127"/>
              </a:rPr>
              <a:t>x</a:t>
            </a: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 in the training data.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Determine the class </a:t>
            </a:r>
            <a:r>
              <a:rPr lang="en-US" altLang="ko-KR" i="1" dirty="0">
                <a:solidFill>
                  <a:schemeClr val="accent4"/>
                </a:solidFill>
                <a:ea typeface="굴림" pitchFamily="50" charset="-127"/>
              </a:rPr>
              <a:t>c</a:t>
            </a: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 of the majority of the instances among the </a:t>
            </a:r>
            <a:r>
              <a:rPr lang="en-US" altLang="ko-KR" i="1" dirty="0">
                <a:solidFill>
                  <a:schemeClr val="accent4"/>
                </a:solidFill>
                <a:ea typeface="굴림" pitchFamily="50" charset="-127"/>
              </a:rPr>
              <a:t>k</a:t>
            </a: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 nearest neighbors.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Return the class </a:t>
            </a:r>
            <a:r>
              <a:rPr lang="en-US" altLang="ko-KR" i="1" dirty="0">
                <a:solidFill>
                  <a:schemeClr val="accent4"/>
                </a:solidFill>
                <a:ea typeface="굴림" pitchFamily="50" charset="-127"/>
              </a:rPr>
              <a:t>c</a:t>
            </a: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  as the classification of </a:t>
            </a:r>
            <a:r>
              <a:rPr lang="en-US" altLang="ko-KR" i="1" dirty="0">
                <a:solidFill>
                  <a:schemeClr val="accent4"/>
                </a:solidFill>
                <a:ea typeface="굴림" pitchFamily="50" charset="-127"/>
              </a:rPr>
              <a:t>x</a:t>
            </a:r>
            <a:r>
              <a:rPr lang="en-US" altLang="ko-KR" dirty="0">
                <a:solidFill>
                  <a:schemeClr val="accent4"/>
                </a:solidFill>
                <a:ea typeface="굴림" pitchFamily="50" charset="-127"/>
              </a:rPr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356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>
                <a:latin typeface="Times New Roman" pitchFamily="18" charset="0"/>
              </a:rPr>
              <a:t>Comparison</a:t>
            </a:r>
            <a:r>
              <a:rPr lang="tr-TR" dirty="0">
                <a:latin typeface="Times New Roman" pitchFamily="18" charset="0"/>
              </a:rPr>
              <a:t> </a:t>
            </a:r>
            <a:r>
              <a:rPr lang="tr-TR" dirty="0" err="1">
                <a:latin typeface="Times New Roman" pitchFamily="18" charset="0"/>
              </a:rPr>
              <a:t>with</a:t>
            </a:r>
            <a:r>
              <a:rPr lang="tr-TR" dirty="0">
                <a:latin typeface="Times New Roman" pitchFamily="18" charset="0"/>
              </a:rPr>
              <a:t> </a:t>
            </a:r>
            <a:r>
              <a:rPr lang="tr-TR" dirty="0" err="1">
                <a:latin typeface="Times New Roman" pitchFamily="18" charset="0"/>
              </a:rPr>
              <a:t>other</a:t>
            </a:r>
            <a:r>
              <a:rPr lang="tr-TR" dirty="0">
                <a:latin typeface="Times New Roman" pitchFamily="18" charset="0"/>
              </a:rPr>
              <a:t> </a:t>
            </a:r>
            <a:r>
              <a:rPr lang="tr-TR" dirty="0" err="1">
                <a:latin typeface="Times New Roman" pitchFamily="18" charset="0"/>
              </a:rPr>
              <a:t>Algorithms</a:t>
            </a:r>
            <a:endParaRPr lang="tr-TR" dirty="0"/>
          </a:p>
        </p:txBody>
      </p:sp>
      <p:pic>
        <p:nvPicPr>
          <p:cNvPr id="4" name="Picture 4" descr="Snapshot 2005-11-03 15-01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69" y="1484784"/>
            <a:ext cx="4015956" cy="514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28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ttp://www.precision-crop-protection.uni-bonn.de/gk_research/project_3_06/image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184650"/>
            <a:ext cx="190472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4" descr="http://www.webology.org/2006/v3n3/images/NeuralNetworkMod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005064"/>
            <a:ext cx="324961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2" descr="http://home.ubalt.edu/ntsbarsh/opre640a/RiskTre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53396"/>
            <a:ext cx="28114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Eager </a:t>
            </a:r>
            <a:r>
              <a:rPr lang="tr-TR" smtClean="0"/>
              <a:t>L</a:t>
            </a:r>
            <a:r>
              <a:rPr lang="en-US" smtClean="0"/>
              <a:t>earning</a:t>
            </a:r>
            <a:endParaRPr lang="tr-TR" smtClean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35280" cy="4873752"/>
          </a:xfrm>
        </p:spPr>
        <p:txBody>
          <a:bodyPr/>
          <a:lstStyle/>
          <a:p>
            <a:pPr>
              <a:defRPr/>
            </a:pPr>
            <a:r>
              <a:rPr lang="en-US" sz="2200" dirty="0" smtClean="0"/>
              <a:t>Given </a:t>
            </a:r>
            <a:r>
              <a:rPr lang="en-US" sz="2200" dirty="0"/>
              <a:t>a set of training set, constructs a classification </a:t>
            </a:r>
            <a:r>
              <a:rPr lang="en-US" sz="2200" u="sng" dirty="0"/>
              <a:t>model</a:t>
            </a:r>
            <a:r>
              <a:rPr lang="en-US" sz="2200" dirty="0"/>
              <a:t> before receiving new (e.g., test) data to classify</a:t>
            </a:r>
            <a:r>
              <a:rPr lang="tr-TR" sz="2200" dirty="0" smtClean="0"/>
              <a:t>.</a:t>
            </a:r>
          </a:p>
          <a:p>
            <a:pPr>
              <a:defRPr/>
            </a:pPr>
            <a:endParaRPr lang="tr-TR" sz="2200" dirty="0" smtClean="0"/>
          </a:p>
          <a:p>
            <a:pPr>
              <a:defRPr/>
            </a:pPr>
            <a:r>
              <a:rPr lang="tr-TR" sz="2200" dirty="0" err="1" smtClean="0"/>
              <a:t>Example</a:t>
            </a:r>
            <a:r>
              <a:rPr lang="tr-TR" sz="2200" dirty="0" smtClean="0"/>
              <a:t> </a:t>
            </a:r>
            <a:r>
              <a:rPr lang="tr-TR" sz="2200" dirty="0" err="1" smtClean="0"/>
              <a:t>models</a:t>
            </a:r>
            <a:r>
              <a:rPr lang="tr-TR" sz="2200" dirty="0" smtClean="0"/>
              <a:t>: </a:t>
            </a:r>
          </a:p>
          <a:p>
            <a:pPr>
              <a:defRPr/>
            </a:pPr>
            <a:endParaRPr lang="tr-TR" dirty="0"/>
          </a:p>
          <a:p>
            <a:pPr marL="0" indent="0">
              <a:buFont typeface="Arial" charset="0"/>
              <a:buNone/>
              <a:defRPr/>
            </a:pPr>
            <a:r>
              <a:rPr lang="tr-TR" sz="1400" b="1" dirty="0" err="1" smtClean="0"/>
              <a:t>Decision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tree</a:t>
            </a:r>
            <a:r>
              <a:rPr lang="tr-TR" sz="1400" b="1" dirty="0" smtClean="0"/>
              <a:t>                                      </a:t>
            </a:r>
            <a:r>
              <a:rPr lang="tr-TR" sz="1400" b="1" dirty="0" err="1" smtClean="0"/>
              <a:t>Neural</a:t>
            </a:r>
            <a:r>
              <a:rPr lang="tr-TR" sz="1400" b="1" dirty="0" smtClean="0"/>
              <a:t> Network                       </a:t>
            </a:r>
            <a:r>
              <a:rPr lang="tr-TR" sz="1400" b="1" dirty="0" err="1" smtClean="0"/>
              <a:t>Support</a:t>
            </a:r>
            <a:r>
              <a:rPr lang="tr-TR" sz="1400" b="1" dirty="0" smtClean="0"/>
              <a:t> </a:t>
            </a:r>
            <a:r>
              <a:rPr lang="tr-TR" sz="1400" b="1" dirty="0" err="1" smtClean="0"/>
              <a:t>Vector</a:t>
            </a:r>
            <a:r>
              <a:rPr lang="tr-TR" sz="1400" b="1" dirty="0"/>
              <a:t> </a:t>
            </a:r>
            <a:r>
              <a:rPr lang="tr-TR" sz="1400" b="1" dirty="0" smtClean="0"/>
              <a:t>Machine</a:t>
            </a:r>
            <a:endParaRPr lang="tr-TR" sz="1400" b="1" dirty="0"/>
          </a:p>
          <a:p>
            <a:pPr>
              <a:defRPr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Lazy Learning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507413" cy="49498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200" dirty="0"/>
              <a:t>Simply stores training data and waits until it is given a test tuple</a:t>
            </a:r>
            <a:r>
              <a:rPr lang="tr-TR" sz="2200" dirty="0" smtClean="0"/>
              <a:t>.</a:t>
            </a:r>
          </a:p>
          <a:p>
            <a:pPr>
              <a:lnSpc>
                <a:spcPct val="90000"/>
              </a:lnSpc>
              <a:defRPr/>
            </a:pPr>
            <a:endParaRPr lang="tr-TR" sz="800" dirty="0" smtClean="0"/>
          </a:p>
          <a:p>
            <a:pPr>
              <a:lnSpc>
                <a:spcPct val="90000"/>
              </a:lnSpc>
              <a:defRPr/>
            </a:pPr>
            <a:r>
              <a:rPr lang="tr-TR" sz="2200" u="sng" dirty="0" smtClean="0"/>
              <a:t>L</a:t>
            </a:r>
            <a:r>
              <a:rPr lang="en-US" sz="2200" u="sng" dirty="0" err="1" smtClean="0"/>
              <a:t>ess</a:t>
            </a:r>
            <a:r>
              <a:rPr lang="en-US" sz="2200" u="sng" dirty="0" smtClean="0"/>
              <a:t> </a:t>
            </a:r>
            <a:r>
              <a:rPr lang="en-US" sz="2200" u="sng" dirty="0"/>
              <a:t>time in training</a:t>
            </a:r>
            <a:r>
              <a:rPr lang="en-US" sz="2200" dirty="0"/>
              <a:t> but </a:t>
            </a:r>
            <a:r>
              <a:rPr lang="en-US" sz="2200" u="sng" dirty="0"/>
              <a:t>more time in predicting</a:t>
            </a:r>
          </a:p>
          <a:p>
            <a:pPr>
              <a:lnSpc>
                <a:spcPct val="90000"/>
              </a:lnSpc>
              <a:defRPr/>
            </a:pPr>
            <a:endParaRPr lang="tr-TR" sz="800" dirty="0" smtClean="0"/>
          </a:p>
          <a:p>
            <a:pPr marL="0" indent="0">
              <a:lnSpc>
                <a:spcPct val="90000"/>
              </a:lnSpc>
              <a:buFont typeface="Arial" charset="0"/>
              <a:buNone/>
              <a:defRPr/>
            </a:pPr>
            <a:endParaRPr lang="en-US" sz="2600" dirty="0"/>
          </a:p>
          <a:p>
            <a:pPr>
              <a:defRPr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Lazy Learning</a:t>
            </a:r>
          </a:p>
        </p:txBody>
      </p:sp>
      <p:sp>
        <p:nvSpPr>
          <p:cNvPr id="11267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200" b="1" smtClean="0"/>
              <a:t>Advantages</a:t>
            </a:r>
            <a:r>
              <a:rPr lang="en-US" sz="2200" b="1" smtClean="0"/>
              <a:t> </a:t>
            </a:r>
            <a:endParaRPr lang="tr-TR" sz="2200" b="1" smtClean="0"/>
          </a:p>
          <a:p>
            <a:pPr lvl="1"/>
            <a:r>
              <a:rPr lang="en-US" sz="2200" smtClean="0"/>
              <a:t>can simultaneously solve </a:t>
            </a:r>
            <a:r>
              <a:rPr lang="en-US" sz="2200" u="sng" smtClean="0"/>
              <a:t>multiple</a:t>
            </a:r>
            <a:r>
              <a:rPr lang="en-US" sz="2200" smtClean="0"/>
              <a:t> problems</a:t>
            </a:r>
            <a:endParaRPr lang="tr-TR" sz="2200" smtClean="0"/>
          </a:p>
          <a:p>
            <a:pPr lvl="1"/>
            <a:r>
              <a:rPr lang="en-US" sz="2200" smtClean="0"/>
              <a:t>deal successfully with </a:t>
            </a:r>
            <a:r>
              <a:rPr lang="en-US" sz="2200" u="sng" smtClean="0"/>
              <a:t>changes</a:t>
            </a:r>
            <a:r>
              <a:rPr lang="en-US" sz="2200" smtClean="0"/>
              <a:t> in the problem domain</a:t>
            </a:r>
            <a:endParaRPr lang="tr-TR" sz="2200" smtClean="0"/>
          </a:p>
          <a:p>
            <a:pPr lvl="1"/>
            <a:endParaRPr lang="tr-TR" sz="1200" smtClean="0"/>
          </a:p>
          <a:p>
            <a:r>
              <a:rPr lang="en-US" sz="2200" b="1" smtClean="0"/>
              <a:t>Disadvantages</a:t>
            </a:r>
            <a:endParaRPr lang="tr-TR" sz="2200" b="1" smtClean="0"/>
          </a:p>
          <a:p>
            <a:pPr lvl="1"/>
            <a:r>
              <a:rPr lang="en-US" sz="2200" u="sng" smtClean="0"/>
              <a:t>large space requirement </a:t>
            </a:r>
            <a:r>
              <a:rPr lang="en-US" sz="2200" smtClean="0"/>
              <a:t>to store the entire training dataset</a:t>
            </a:r>
            <a:endParaRPr lang="tr-TR" sz="2200" smtClean="0"/>
          </a:p>
          <a:p>
            <a:pPr lvl="1"/>
            <a:r>
              <a:rPr lang="tr-TR" sz="2200" smtClean="0"/>
              <a:t>p</a:t>
            </a:r>
            <a:r>
              <a:rPr lang="en-US" sz="2200" smtClean="0"/>
              <a:t>articularly </a:t>
            </a:r>
            <a:r>
              <a:rPr lang="en-US" sz="2200" u="sng" smtClean="0"/>
              <a:t>noisy</a:t>
            </a:r>
            <a:r>
              <a:rPr lang="en-US" sz="2200" smtClean="0"/>
              <a:t> training data increases the case base unnecessarily, because no abstraction is made during the training phase</a:t>
            </a:r>
            <a:endParaRPr lang="tr-TR" sz="2200" smtClean="0"/>
          </a:p>
          <a:p>
            <a:pPr lvl="1"/>
            <a:r>
              <a:rPr lang="en-US" sz="2200" smtClean="0"/>
              <a:t>usually </a:t>
            </a:r>
            <a:r>
              <a:rPr lang="en-US" sz="2200" u="sng" smtClean="0"/>
              <a:t>slower</a:t>
            </a:r>
            <a:r>
              <a:rPr lang="en-US" sz="2200" smtClean="0"/>
              <a:t> to evaluate, though this is coupled with a faster training phase.</a:t>
            </a:r>
            <a:endParaRPr lang="tr-TR" sz="2200" smtClean="0"/>
          </a:p>
          <a:p>
            <a:endParaRPr lang="tr-T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http://www.ulb.ac.be/di/map/bhaibeka/thesi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7" y="2794496"/>
            <a:ext cx="27717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Example Lazy Learning Study</a:t>
            </a:r>
          </a:p>
        </p:txBody>
      </p:sp>
      <p:sp>
        <p:nvSpPr>
          <p:cNvPr id="12292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Learning of a Control Task for a LEGO Mindstorms Mobile Robot</a:t>
            </a:r>
            <a:endParaRPr lang="tr-TR" smtClean="0"/>
          </a:p>
        </p:txBody>
      </p:sp>
      <p:pic>
        <p:nvPicPr>
          <p:cNvPr id="12293" name="Picture 2" descr="http://www.ulb.ac.be/di/map/bhaibeka/thesis/image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32707"/>
            <a:ext cx="33655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 descr="http://www.ulb.ac.be/di/map/bhaibeka/thesis/image0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2757487"/>
            <a:ext cx="2342632" cy="283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Başlık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316416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Lazy Learner: Instance-Based Methods</a:t>
            </a:r>
            <a:endParaRPr lang="tr-TR" dirty="0" smtClean="0"/>
          </a:p>
        </p:txBody>
      </p:sp>
      <p:sp>
        <p:nvSpPr>
          <p:cNvPr id="13315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200" b="1" i="1" smtClean="0"/>
              <a:t>Instance-based learning </a:t>
            </a:r>
            <a:r>
              <a:rPr lang="en-US" sz="2200" smtClean="0"/>
              <a:t>is a kind of </a:t>
            </a:r>
            <a:r>
              <a:rPr lang="en-US" sz="2200" smtClean="0">
                <a:solidFill>
                  <a:srgbClr val="0000FF"/>
                </a:solidFill>
              </a:rPr>
              <a:t>lazy learning</a:t>
            </a:r>
            <a:r>
              <a:rPr lang="en-US" sz="2200" smtClean="0"/>
              <a:t>.</a:t>
            </a:r>
            <a:endParaRPr lang="tr-TR" sz="2200" smtClean="0"/>
          </a:p>
          <a:p>
            <a:pPr>
              <a:lnSpc>
                <a:spcPct val="90000"/>
              </a:lnSpc>
            </a:pPr>
            <a:r>
              <a:rPr lang="en-US" sz="2200" b="1" i="1" smtClean="0"/>
              <a:t>Instance-based learning: </a:t>
            </a:r>
          </a:p>
          <a:p>
            <a:pPr lvl="1">
              <a:lnSpc>
                <a:spcPct val="90000"/>
              </a:lnSpc>
            </a:pPr>
            <a:r>
              <a:rPr lang="en-US" sz="2200" smtClean="0"/>
              <a:t>Store training examples and delay the processing (“lazy evaluation”) until a new instance must be classified</a:t>
            </a:r>
            <a:r>
              <a:rPr lang="tr-TR" sz="2200" smtClean="0"/>
              <a:t>.</a:t>
            </a:r>
            <a:endParaRPr lang="en-US" sz="2200" smtClean="0"/>
          </a:p>
          <a:p>
            <a:endParaRPr lang="tr-TR" smtClean="0"/>
          </a:p>
        </p:txBody>
      </p:sp>
      <p:pic>
        <p:nvPicPr>
          <p:cNvPr id="13316" name="Picture 2" descr="http://people.revoledu.com/kardi/tutorial/KNN/Images/KNN_TimeSeries_clip_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645024"/>
            <a:ext cx="2736205" cy="267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</a:t>
            </a:r>
            <a:r>
              <a:rPr lang="tr-TR" dirty="0" smtClean="0"/>
              <a:t> </a:t>
            </a:r>
            <a:r>
              <a:rPr lang="en-US" dirty="0" smtClean="0"/>
              <a:t>Based </a:t>
            </a:r>
            <a:r>
              <a:rPr lang="tr-TR" dirty="0" smtClean="0"/>
              <a:t>Learning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b="1" i="1" dirty="0"/>
              <a:t>machine learning</a:t>
            </a:r>
            <a:r>
              <a:rPr lang="en-US" dirty="0"/>
              <a:t>, </a:t>
            </a:r>
            <a:r>
              <a:rPr lang="en-US" dirty="0">
                <a:solidFill>
                  <a:srgbClr val="0000FF"/>
                </a:solidFill>
              </a:rPr>
              <a:t>instance-based learning</a:t>
            </a:r>
            <a:r>
              <a:rPr lang="en-US" dirty="0"/>
              <a:t> or </a:t>
            </a:r>
            <a:r>
              <a:rPr lang="en-US" dirty="0">
                <a:solidFill>
                  <a:srgbClr val="0000FF"/>
                </a:solidFill>
              </a:rPr>
              <a:t>memory-based learning </a:t>
            </a:r>
            <a:r>
              <a:rPr lang="en-US" dirty="0"/>
              <a:t>is a family of learning algorithms that, instead of performing explicit generalization, compare new problem instances with instances seen in training, which have been stored in memory. 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This means that the hypothesis complexity can grow with the data.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64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4013</TotalTime>
  <Words>984</Words>
  <Application>Microsoft Office PowerPoint</Application>
  <PresentationFormat>On-screen Show (4:3)</PresentationFormat>
  <Paragraphs>195</Paragraphs>
  <Slides>32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Cumba</vt:lpstr>
      <vt:lpstr>Equation</vt:lpstr>
      <vt:lpstr>Document</vt:lpstr>
      <vt:lpstr>        CLASSIFICATION ALGORITHMS  Instance Based Learning  K-Nearest Neighbour </vt:lpstr>
      <vt:lpstr>Outline</vt:lpstr>
      <vt:lpstr>Eager vs. Lazy Learning</vt:lpstr>
      <vt:lpstr>Eager Learning</vt:lpstr>
      <vt:lpstr>Lazy Learning</vt:lpstr>
      <vt:lpstr>Lazy Learning</vt:lpstr>
      <vt:lpstr>Example Lazy Learning Study</vt:lpstr>
      <vt:lpstr>Lazy Learner: Instance-Based Methods</vt:lpstr>
      <vt:lpstr>Instance Based Learning</vt:lpstr>
      <vt:lpstr>Instance Based Learning</vt:lpstr>
      <vt:lpstr> K-Nearest Neighbor</vt:lpstr>
      <vt:lpstr>K-Nearest Neighbor</vt:lpstr>
      <vt:lpstr>K-Nearest Neighbor Classification</vt:lpstr>
      <vt:lpstr>k-Nearest Neighbor</vt:lpstr>
      <vt:lpstr>k-Nearest Neighbor</vt:lpstr>
      <vt:lpstr>k-Nearest Neighbor</vt:lpstr>
      <vt:lpstr>Example Application Document Classification (k=6)</vt:lpstr>
      <vt:lpstr>Examples</vt:lpstr>
      <vt:lpstr>Training data</vt:lpstr>
      <vt:lpstr>Keep data in normalised form</vt:lpstr>
      <vt:lpstr>Normalised training data</vt:lpstr>
      <vt:lpstr>PowerPoint Presentation</vt:lpstr>
      <vt:lpstr>Choosing K</vt:lpstr>
      <vt:lpstr>Choosing k</vt:lpstr>
      <vt:lpstr>Choosing k</vt:lpstr>
      <vt:lpstr>Discussion on k-NN</vt:lpstr>
      <vt:lpstr>k-NN Time Complexity</vt:lpstr>
      <vt:lpstr>Advantages</vt:lpstr>
      <vt:lpstr>Disadvantages</vt:lpstr>
      <vt:lpstr>Pseudo Code</vt:lpstr>
      <vt:lpstr>k-Nearest-Neighbor Algorithm</vt:lpstr>
      <vt:lpstr>Comparison with other Algorithms</vt:lpstr>
    </vt:vector>
  </TitlesOfParts>
  <Company>Dokuz Eylul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title</dc:title>
  <dc:creator>Derya Birant</dc:creator>
  <cp:lastModifiedBy>yunus doğan</cp:lastModifiedBy>
  <cp:revision>1521</cp:revision>
  <dcterms:created xsi:type="dcterms:W3CDTF">2005-12-28T09:29:16Z</dcterms:created>
  <dcterms:modified xsi:type="dcterms:W3CDTF">2018-03-13T09:10:54Z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TC011367961033</vt:lpwstr>
  </property>
</Properties>
</file>