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87" r:id="rId4"/>
    <p:sldId id="28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4317-6F7E-45AC-AFEB-B9DDBD1AEA71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9042-008E-4A24-83CB-99CD5A427D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31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44F159-C980-4E51-A50E-DCE7DA007F6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smtClean="0"/>
              <a:t>What is machine learning?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8B2FB-34F7-4643-BB16-BA8DB3FBA31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smtClean="0"/>
              <a:t>What is machine learning?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F2A702-4CDE-4870-8BDD-AD98920E9B3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smtClean="0"/>
              <a:t>What is machine learning?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D4ACF0-F5C1-412C-A63F-D647169E50E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smtClean="0"/>
              <a:t>What is machine learning?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6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0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43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657600" y="6553200"/>
            <a:ext cx="933450" cy="304800"/>
          </a:xfrm>
        </p:spPr>
        <p:txBody>
          <a:bodyPr/>
          <a:lstStyle>
            <a:lvl1pPr>
              <a:defRPr/>
            </a:lvl1pPr>
          </a:lstStyle>
          <a:p>
            <a:fld id="{FEC6F4D8-2D7C-4ADE-B73B-C0B8B014103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151939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1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9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3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43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10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3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6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5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000" b="1" dirty="0" smtClean="0">
                <a:solidFill>
                  <a:srgbClr val="FF0000"/>
                </a:solidFill>
              </a:rPr>
              <a:t>Decision Trees</a:t>
            </a:r>
            <a:endParaRPr lang="tr-TR" sz="5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954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1124744"/>
            <a:ext cx="613437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758461"/>
            <a:ext cx="6120680" cy="209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solidFill>
                  <a:srgbClr val="FF0000"/>
                </a:solidFill>
              </a:rPr>
              <a:t>Finding Root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9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Finding Root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1925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618982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293095"/>
            <a:ext cx="6192688" cy="22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81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5"/>
            <a:ext cx="6624736" cy="367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725144"/>
            <a:ext cx="6552728" cy="200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solidFill>
                  <a:srgbClr val="FF0000"/>
                </a:solidFill>
              </a:rPr>
              <a:t>Finding Root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421760" cy="4114800"/>
          </a:xfrm>
        </p:spPr>
        <p:txBody>
          <a:bodyPr/>
          <a:lstStyle/>
          <a:p>
            <a:r>
              <a:rPr lang="tr-TR" dirty="0" smtClean="0"/>
              <a:t>Birinci dallanma sonucu karar ağacı:</a:t>
            </a:r>
          </a:p>
          <a:p>
            <a:endParaRPr lang="tr-TR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2936"/>
            <a:ext cx="39909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Finding Root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5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5909592" cy="265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güneşli»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1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853808" cy="4114800"/>
          </a:xfrm>
        </p:spPr>
        <p:txBody>
          <a:bodyPr/>
          <a:lstStyle/>
          <a:p>
            <a:r>
              <a:rPr lang="tr-TR" dirty="0" smtClean="0"/>
              <a:t>Oyun için </a:t>
            </a:r>
            <a:r>
              <a:rPr lang="tr-TR" dirty="0" err="1" smtClean="0"/>
              <a:t>entropi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3086100"/>
            <a:ext cx="4371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güneşli»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235110" cy="328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güneşli»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7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8" y="2132857"/>
            <a:ext cx="6273216" cy="27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güneşli»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4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7" y="1988840"/>
            <a:ext cx="6192325" cy="301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güneşli»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3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5760640" cy="305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güneşli»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Entropy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/>
              <a:t>In thermodynamics, entropy is a measure of how ordered or disordered a system is.</a:t>
            </a:r>
          </a:p>
          <a:p>
            <a:pPr>
              <a:lnSpc>
                <a:spcPct val="90000"/>
              </a:lnSpc>
            </a:pPr>
            <a:r>
              <a:rPr lang="en-US" altLang="tr-TR"/>
              <a:t>In information theory, entropy is a measure of how certain or uncertain the value of a random variable is (or will be).</a:t>
            </a:r>
          </a:p>
          <a:p>
            <a:pPr>
              <a:lnSpc>
                <a:spcPct val="90000"/>
              </a:lnSpc>
            </a:pPr>
            <a:r>
              <a:rPr lang="en-US" altLang="tr-TR"/>
              <a:t>Varying degrees of randomness, depending on the number of possible values and the total size of the set.</a:t>
            </a:r>
          </a:p>
        </p:txBody>
      </p:sp>
    </p:spTree>
    <p:extLst>
      <p:ext uri="{BB962C8B-B14F-4D97-AF65-F5344CB8AC3E}">
        <p14:creationId xmlns:p14="http://schemas.microsoft.com/office/powerpoint/2010/main" val="8968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5837584" cy="280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bulutlu»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6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5333528" cy="290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bulutlu»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7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48760"/>
            <a:ext cx="5328592" cy="319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yağmurlu»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8" y="2213764"/>
            <a:ext cx="5765576" cy="277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yağmurlu»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6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8" y="2531642"/>
            <a:ext cx="6485656" cy="202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Finding Node for «Hava = yağmurlu»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1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5189512" cy="226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FF0000"/>
                </a:solidFill>
              </a:rPr>
              <a:t>Final Decision Tree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100" dirty="0" smtClean="0">
                <a:solidFill>
                  <a:srgbClr val="FF0000"/>
                </a:solidFill>
              </a:rPr>
              <a:t>Over</a:t>
            </a:r>
            <a:r>
              <a:rPr lang="tr-TR" altLang="tr-TR" sz="2100" dirty="0" smtClean="0">
                <a:solidFill>
                  <a:srgbClr val="FF0000"/>
                </a:solidFill>
              </a:rPr>
              <a:t>fi</a:t>
            </a:r>
            <a:r>
              <a:rPr lang="en-US" altLang="tr-TR" sz="2100" dirty="0" err="1" smtClean="0">
                <a:solidFill>
                  <a:srgbClr val="FF0000"/>
                </a:solidFill>
              </a:rPr>
              <a:t>tting</a:t>
            </a:r>
            <a:r>
              <a:rPr lang="en-US" altLang="tr-TR" sz="2100" dirty="0" smtClean="0">
                <a:solidFill>
                  <a:srgbClr val="FF0000"/>
                </a:solidFill>
              </a:rPr>
              <a:t> the Data: Definition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04800" y="2209800"/>
            <a:ext cx="86804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Assume a hypothesis space H. We say a hypothesis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in H overfits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dataset D if there is another hypothesis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 in H where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has better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classification accuracy than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 on D but worse classification accuracy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than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 on D’. 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209800"/>
            <a:ext cx="8763000" cy="15240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082675" y="643572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1082675" y="4225925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 rot="-5400000">
            <a:off x="-663575" y="5006975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0.5 0.6 0.7 0.8 0.9 1.0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4343400" y="6400800"/>
            <a:ext cx="201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Size of the tree</a:t>
            </a:r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1089025" y="4387850"/>
            <a:ext cx="4373563" cy="2027238"/>
          </a:xfrm>
          <a:custGeom>
            <a:avLst/>
            <a:gdLst>
              <a:gd name="T0" fmla="*/ 0 w 2755"/>
              <a:gd name="T1" fmla="*/ 2147483647 h 1277"/>
              <a:gd name="T2" fmla="*/ 252015664 w 2755"/>
              <a:gd name="T3" fmla="*/ 2147483647 h 1277"/>
              <a:gd name="T4" fmla="*/ 357862201 w 2755"/>
              <a:gd name="T5" fmla="*/ 2147483647 h 1277"/>
              <a:gd name="T6" fmla="*/ 441028230 w 2755"/>
              <a:gd name="T7" fmla="*/ 2147483647 h 1277"/>
              <a:gd name="T8" fmla="*/ 778729086 w 2755"/>
              <a:gd name="T9" fmla="*/ 1895158037 h 1277"/>
              <a:gd name="T10" fmla="*/ 967740164 w 2755"/>
              <a:gd name="T11" fmla="*/ 1789311488 h 1277"/>
              <a:gd name="T12" fmla="*/ 1325602266 w 2755"/>
              <a:gd name="T13" fmla="*/ 1537295501 h 1277"/>
              <a:gd name="T14" fmla="*/ 1494453488 w 2755"/>
              <a:gd name="T15" fmla="*/ 1388607096 h 1277"/>
              <a:gd name="T16" fmla="*/ 1683464764 w 2755"/>
              <a:gd name="T17" fmla="*/ 1305441157 h 1277"/>
              <a:gd name="T18" fmla="*/ 1915319084 w 2755"/>
              <a:gd name="T19" fmla="*/ 1179433362 h 1277"/>
              <a:gd name="T20" fmla="*/ 2147483647 w 2755"/>
              <a:gd name="T21" fmla="*/ 967740266 h 1277"/>
              <a:gd name="T22" fmla="*/ 2147483647 w 2755"/>
              <a:gd name="T23" fmla="*/ 864414667 h 1277"/>
              <a:gd name="T24" fmla="*/ 2147483647 w 2755"/>
              <a:gd name="T25" fmla="*/ 758567920 h 1277"/>
              <a:gd name="T26" fmla="*/ 2147483647 w 2755"/>
              <a:gd name="T27" fmla="*/ 652721372 h 1277"/>
              <a:gd name="T28" fmla="*/ 2147483647 w 2755"/>
              <a:gd name="T29" fmla="*/ 483870133 h 1277"/>
              <a:gd name="T30" fmla="*/ 2147483647 w 2755"/>
              <a:gd name="T31" fmla="*/ 380544435 h 1277"/>
              <a:gd name="T32" fmla="*/ 2147483647 w 2755"/>
              <a:gd name="T33" fmla="*/ 168851289 h 1277"/>
              <a:gd name="T34" fmla="*/ 2147483647 w 2755"/>
              <a:gd name="T35" fmla="*/ 63004716 h 1277"/>
              <a:gd name="T36" fmla="*/ 2147483647 w 2755"/>
              <a:gd name="T37" fmla="*/ 0 h 12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55"/>
              <a:gd name="T58" fmla="*/ 0 h 1277"/>
              <a:gd name="T59" fmla="*/ 2755 w 2755"/>
              <a:gd name="T60" fmla="*/ 1277 h 12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55" h="1277">
                <a:moveTo>
                  <a:pt x="0" y="1277"/>
                </a:moveTo>
                <a:cubicBezTo>
                  <a:pt x="32" y="1187"/>
                  <a:pt x="41" y="1105"/>
                  <a:pt x="100" y="1027"/>
                </a:cubicBezTo>
                <a:cubicBezTo>
                  <a:pt x="103" y="1018"/>
                  <a:pt x="125" y="939"/>
                  <a:pt x="142" y="919"/>
                </a:cubicBezTo>
                <a:cubicBezTo>
                  <a:pt x="151" y="908"/>
                  <a:pt x="165" y="903"/>
                  <a:pt x="175" y="893"/>
                </a:cubicBezTo>
                <a:cubicBezTo>
                  <a:pt x="220" y="848"/>
                  <a:pt x="263" y="798"/>
                  <a:pt x="309" y="752"/>
                </a:cubicBezTo>
                <a:cubicBezTo>
                  <a:pt x="329" y="732"/>
                  <a:pt x="359" y="725"/>
                  <a:pt x="384" y="710"/>
                </a:cubicBezTo>
                <a:cubicBezTo>
                  <a:pt x="417" y="665"/>
                  <a:pt x="471" y="620"/>
                  <a:pt x="526" y="610"/>
                </a:cubicBezTo>
                <a:cubicBezTo>
                  <a:pt x="549" y="591"/>
                  <a:pt x="568" y="567"/>
                  <a:pt x="593" y="551"/>
                </a:cubicBezTo>
                <a:cubicBezTo>
                  <a:pt x="616" y="537"/>
                  <a:pt x="644" y="531"/>
                  <a:pt x="668" y="518"/>
                </a:cubicBezTo>
                <a:cubicBezTo>
                  <a:pt x="700" y="500"/>
                  <a:pt x="725" y="479"/>
                  <a:pt x="760" y="468"/>
                </a:cubicBezTo>
                <a:cubicBezTo>
                  <a:pt x="802" y="425"/>
                  <a:pt x="850" y="395"/>
                  <a:pt x="910" y="384"/>
                </a:cubicBezTo>
                <a:cubicBezTo>
                  <a:pt x="985" y="347"/>
                  <a:pt x="953" y="359"/>
                  <a:pt x="1002" y="343"/>
                </a:cubicBezTo>
                <a:cubicBezTo>
                  <a:pt x="1064" y="301"/>
                  <a:pt x="1032" y="313"/>
                  <a:pt x="1094" y="301"/>
                </a:cubicBezTo>
                <a:cubicBezTo>
                  <a:pt x="1147" y="274"/>
                  <a:pt x="1154" y="267"/>
                  <a:pt x="1219" y="259"/>
                </a:cubicBezTo>
                <a:cubicBezTo>
                  <a:pt x="1272" y="223"/>
                  <a:pt x="1348" y="200"/>
                  <a:pt x="1411" y="192"/>
                </a:cubicBezTo>
                <a:cubicBezTo>
                  <a:pt x="1473" y="172"/>
                  <a:pt x="1531" y="159"/>
                  <a:pt x="1595" y="151"/>
                </a:cubicBezTo>
                <a:cubicBezTo>
                  <a:pt x="1733" y="111"/>
                  <a:pt x="1886" y="78"/>
                  <a:pt x="2029" y="67"/>
                </a:cubicBezTo>
                <a:cubicBezTo>
                  <a:pt x="2161" y="40"/>
                  <a:pt x="2294" y="38"/>
                  <a:pt x="2429" y="25"/>
                </a:cubicBezTo>
                <a:cubicBezTo>
                  <a:pt x="2538" y="15"/>
                  <a:pt x="2645" y="0"/>
                  <a:pt x="275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1076325" y="4984750"/>
            <a:ext cx="4532313" cy="1444625"/>
          </a:xfrm>
          <a:custGeom>
            <a:avLst/>
            <a:gdLst>
              <a:gd name="T0" fmla="*/ 0 w 2855"/>
              <a:gd name="T1" fmla="*/ 2147483647 h 910"/>
              <a:gd name="T2" fmla="*/ 105846588 w 2855"/>
              <a:gd name="T3" fmla="*/ 2104331492 h 910"/>
              <a:gd name="T4" fmla="*/ 189012518 w 2855"/>
              <a:gd name="T5" fmla="*/ 1955641519 h 910"/>
              <a:gd name="T6" fmla="*/ 209173813 w 2855"/>
              <a:gd name="T7" fmla="*/ 1872477179 h 910"/>
              <a:gd name="T8" fmla="*/ 378023449 w 2855"/>
              <a:gd name="T9" fmla="*/ 1683464717 h 910"/>
              <a:gd name="T10" fmla="*/ 1050906103 w 2855"/>
              <a:gd name="T11" fmla="*/ 1136591354 h 910"/>
              <a:gd name="T12" fmla="*/ 1156752641 w 2855"/>
              <a:gd name="T13" fmla="*/ 1050906065 h 910"/>
              <a:gd name="T14" fmla="*/ 1428929453 w 2855"/>
              <a:gd name="T15" fmla="*/ 924898286 h 910"/>
              <a:gd name="T16" fmla="*/ 1660783775 w 2855"/>
              <a:gd name="T17" fmla="*/ 735885626 h 910"/>
              <a:gd name="T18" fmla="*/ 1998485031 w 2855"/>
              <a:gd name="T19" fmla="*/ 526713507 h 910"/>
              <a:gd name="T20" fmla="*/ 2147483647 w 2855"/>
              <a:gd name="T21" fmla="*/ 357862191 h 910"/>
              <a:gd name="T22" fmla="*/ 2147483647 w 2855"/>
              <a:gd name="T23" fmla="*/ 252015657 h 910"/>
              <a:gd name="T24" fmla="*/ 2147483647 w 2855"/>
              <a:gd name="T25" fmla="*/ 83165952 h 910"/>
              <a:gd name="T26" fmla="*/ 2147483647 w 2855"/>
              <a:gd name="T27" fmla="*/ 146169073 h 910"/>
              <a:gd name="T28" fmla="*/ 2147483647 w 2855"/>
              <a:gd name="T29" fmla="*/ 252015657 h 910"/>
              <a:gd name="T30" fmla="*/ 2147483647 w 2855"/>
              <a:gd name="T31" fmla="*/ 315018752 h 910"/>
              <a:gd name="T32" fmla="*/ 2147483647 w 2855"/>
              <a:gd name="T33" fmla="*/ 463708824 h 910"/>
              <a:gd name="T34" fmla="*/ 2147483647 w 2855"/>
              <a:gd name="T35" fmla="*/ 546874752 h 910"/>
              <a:gd name="T36" fmla="*/ 2147483647 w 2855"/>
              <a:gd name="T37" fmla="*/ 630039092 h 910"/>
              <a:gd name="T38" fmla="*/ 2147483647 w 2855"/>
              <a:gd name="T39" fmla="*/ 841732359 h 910"/>
              <a:gd name="T40" fmla="*/ 2147483647 w 2855"/>
              <a:gd name="T41" fmla="*/ 1050906065 h 910"/>
              <a:gd name="T42" fmla="*/ 2147483647 w 2855"/>
              <a:gd name="T43" fmla="*/ 1136591354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855"/>
              <a:gd name="T67" fmla="*/ 0 h 910"/>
              <a:gd name="T68" fmla="*/ 2855 w 2855"/>
              <a:gd name="T69" fmla="*/ 910 h 9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855" h="910">
                <a:moveTo>
                  <a:pt x="0" y="910"/>
                </a:moveTo>
                <a:cubicBezTo>
                  <a:pt x="9" y="883"/>
                  <a:pt x="42" y="835"/>
                  <a:pt x="42" y="835"/>
                </a:cubicBezTo>
                <a:cubicBezTo>
                  <a:pt x="63" y="747"/>
                  <a:pt x="32" y="852"/>
                  <a:pt x="75" y="776"/>
                </a:cubicBezTo>
                <a:cubicBezTo>
                  <a:pt x="81" y="766"/>
                  <a:pt x="77" y="753"/>
                  <a:pt x="83" y="743"/>
                </a:cubicBezTo>
                <a:cubicBezTo>
                  <a:pt x="98" y="717"/>
                  <a:pt x="131" y="691"/>
                  <a:pt x="150" y="668"/>
                </a:cubicBezTo>
                <a:cubicBezTo>
                  <a:pt x="232" y="570"/>
                  <a:pt x="302" y="508"/>
                  <a:pt x="417" y="451"/>
                </a:cubicBezTo>
                <a:cubicBezTo>
                  <a:pt x="433" y="443"/>
                  <a:pt x="445" y="428"/>
                  <a:pt x="459" y="417"/>
                </a:cubicBezTo>
                <a:cubicBezTo>
                  <a:pt x="489" y="394"/>
                  <a:pt x="531" y="377"/>
                  <a:pt x="567" y="367"/>
                </a:cubicBezTo>
                <a:cubicBezTo>
                  <a:pt x="596" y="330"/>
                  <a:pt x="621" y="317"/>
                  <a:pt x="659" y="292"/>
                </a:cubicBezTo>
                <a:cubicBezTo>
                  <a:pt x="710" y="258"/>
                  <a:pt x="736" y="222"/>
                  <a:pt x="793" y="209"/>
                </a:cubicBezTo>
                <a:cubicBezTo>
                  <a:pt x="849" y="180"/>
                  <a:pt x="878" y="152"/>
                  <a:pt x="943" y="142"/>
                </a:cubicBezTo>
                <a:cubicBezTo>
                  <a:pt x="981" y="116"/>
                  <a:pt x="1006" y="107"/>
                  <a:pt x="1052" y="100"/>
                </a:cubicBezTo>
                <a:cubicBezTo>
                  <a:pt x="1148" y="35"/>
                  <a:pt x="1391" y="38"/>
                  <a:pt x="1494" y="33"/>
                </a:cubicBezTo>
                <a:cubicBezTo>
                  <a:pt x="1697" y="39"/>
                  <a:pt x="1908" y="0"/>
                  <a:pt x="2103" y="58"/>
                </a:cubicBezTo>
                <a:cubicBezTo>
                  <a:pt x="2134" y="67"/>
                  <a:pt x="2156" y="90"/>
                  <a:pt x="2187" y="100"/>
                </a:cubicBezTo>
                <a:cubicBezTo>
                  <a:pt x="2279" y="163"/>
                  <a:pt x="2137" y="71"/>
                  <a:pt x="2245" y="125"/>
                </a:cubicBezTo>
                <a:cubicBezTo>
                  <a:pt x="2285" y="145"/>
                  <a:pt x="2313" y="166"/>
                  <a:pt x="2354" y="184"/>
                </a:cubicBezTo>
                <a:cubicBezTo>
                  <a:pt x="2375" y="193"/>
                  <a:pt x="2410" y="202"/>
                  <a:pt x="2429" y="217"/>
                </a:cubicBezTo>
                <a:cubicBezTo>
                  <a:pt x="2441" y="226"/>
                  <a:pt x="2450" y="240"/>
                  <a:pt x="2462" y="250"/>
                </a:cubicBezTo>
                <a:cubicBezTo>
                  <a:pt x="2481" y="265"/>
                  <a:pt x="2610" y="325"/>
                  <a:pt x="2638" y="334"/>
                </a:cubicBezTo>
                <a:cubicBezTo>
                  <a:pt x="2700" y="354"/>
                  <a:pt x="2750" y="382"/>
                  <a:pt x="2805" y="417"/>
                </a:cubicBezTo>
                <a:cubicBezTo>
                  <a:pt x="2822" y="428"/>
                  <a:pt x="2855" y="451"/>
                  <a:pt x="2855" y="45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5638800" y="4038600"/>
            <a:ext cx="171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training data</a:t>
            </a:r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5730875" y="5472113"/>
            <a:ext cx="157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testing data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902075" y="4911725"/>
            <a:ext cx="1828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6096000" y="46482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overfitting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5730875" y="506412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100" dirty="0" smtClean="0">
                <a:solidFill>
                  <a:srgbClr val="FF0000"/>
                </a:solidFill>
              </a:rPr>
              <a:t>Causes for Over</a:t>
            </a:r>
            <a:r>
              <a:rPr lang="tr-TR" altLang="tr-TR" sz="2100" dirty="0" smtClean="0">
                <a:solidFill>
                  <a:srgbClr val="FF0000"/>
                </a:solidFill>
              </a:rPr>
              <a:t>fit</a:t>
            </a:r>
            <a:r>
              <a:rPr lang="en-US" altLang="tr-TR" sz="2100" dirty="0" smtClean="0">
                <a:solidFill>
                  <a:srgbClr val="FF0000"/>
                </a:solidFill>
              </a:rPr>
              <a:t>ting the Data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3400" y="2220913"/>
            <a:ext cx="81978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 causes a hypothesis to overfit the data?</a:t>
            </a:r>
          </a:p>
          <a:p>
            <a:pPr marL="457200" indent="-457200" eaLnBrk="1" hangingPunct="1"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Random errors or noise</a:t>
            </a:r>
          </a:p>
          <a:p>
            <a:pPr marL="914400" lvl="1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Examples have incorrect class label or </a:t>
            </a:r>
          </a:p>
          <a:p>
            <a:pPr marL="914400" lvl="1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incorrect attribute values.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Coincidental patterns</a:t>
            </a:r>
          </a:p>
          <a:p>
            <a:pPr marL="457200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By chance examples seem to deviate from a pattern due to </a:t>
            </a:r>
          </a:p>
          <a:p>
            <a:pPr marL="457200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the small size of the sample. </a:t>
            </a:r>
          </a:p>
          <a:p>
            <a:pPr marL="457200" indent="-457200" eaLnBrk="1" hangingPunct="1"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Overfitting is a serious problem that can cause </a:t>
            </a:r>
          </a:p>
          <a:p>
            <a:pPr marL="457200" indent="-457200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strong performance degradation. </a:t>
            </a:r>
          </a:p>
          <a:p>
            <a:pPr marL="457200" indent="-457200" eaLnBrk="1" hangingPunct="1"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100" dirty="0" smtClean="0">
                <a:solidFill>
                  <a:srgbClr val="FF0000"/>
                </a:solidFill>
              </a:rPr>
              <a:t>Solutions for Over</a:t>
            </a:r>
            <a:r>
              <a:rPr lang="tr-TR" altLang="tr-TR" sz="2100" dirty="0" smtClean="0">
                <a:solidFill>
                  <a:srgbClr val="FF0000"/>
                </a:solidFill>
              </a:rPr>
              <a:t>fi</a:t>
            </a:r>
            <a:r>
              <a:rPr lang="en-US" altLang="tr-TR" sz="2100" dirty="0" err="1" smtClean="0">
                <a:solidFill>
                  <a:srgbClr val="FF0000"/>
                </a:solidFill>
              </a:rPr>
              <a:t>tting</a:t>
            </a:r>
            <a:r>
              <a:rPr lang="en-US" altLang="tr-TR" sz="2100" dirty="0" smtClean="0">
                <a:solidFill>
                  <a:srgbClr val="FF0000"/>
                </a:solidFill>
              </a:rPr>
              <a:t> the Data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533400" y="2220913"/>
            <a:ext cx="82581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There are two main classes of solutions: </a:t>
            </a:r>
          </a:p>
          <a:p>
            <a:pPr marL="457200" indent="-457200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Stop the tree early before it begins to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overfit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the data.</a:t>
            </a: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+ In practice this solution is hard to implement because it</a:t>
            </a: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is not clear what is a good stopping point. </a:t>
            </a:r>
          </a:p>
          <a:p>
            <a:pPr marL="457200" indent="-457200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2)    Grow the tree until the algorithm stops even if the overfitting </a:t>
            </a: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problem shows up. Then prune the tree as a post-processing </a:t>
            </a: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step. </a:t>
            </a: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+ This method has found great popularity in the machine </a:t>
            </a:r>
          </a:p>
          <a:p>
            <a:pPr marL="457200" indent="-457200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learning community. </a:t>
            </a:r>
          </a:p>
          <a:p>
            <a:pPr marL="457200" indent="-457200" eaLnBrk="1" hangingPunct="1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100" dirty="0" smtClean="0">
                <a:solidFill>
                  <a:srgbClr val="FF0000"/>
                </a:solidFill>
              </a:rPr>
              <a:t>Decision Tree Pruning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371600" y="3581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685800" y="44958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819275" y="4481513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438400" y="44958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1600200" y="2971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133600" y="2971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9144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1524000" y="3810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590800" y="3810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895600" y="3810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517525" y="5222875"/>
            <a:ext cx="3786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1.) Grow the tree to learn the 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training data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37338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400800" y="2667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7162800" y="3505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105400" y="4419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6238875" y="4405313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60198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553200" y="2895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5334000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5943600" y="3733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5115" name="Text Box 27"/>
          <p:cNvSpPr txBox="1">
            <a:spLocks noChangeArrowheads="1"/>
          </p:cNvSpPr>
          <p:nvPr/>
        </p:nvSpPr>
        <p:spPr bwMode="auto">
          <a:xfrm>
            <a:off x="4800600" y="5208588"/>
            <a:ext cx="4259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2.) Prune tree to avoid overfitting</a:t>
            </a:r>
          </a:p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the data</a:t>
            </a:r>
          </a:p>
        </p:txBody>
      </p:sp>
    </p:spTree>
    <p:extLst>
      <p:ext uri="{BB962C8B-B14F-4D97-AF65-F5344CB8AC3E}">
        <p14:creationId xmlns:p14="http://schemas.microsoft.com/office/powerpoint/2010/main" val="9541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Shannon Entropy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229600" cy="2743200"/>
          </a:xfrm>
        </p:spPr>
        <p:txBody>
          <a:bodyPr/>
          <a:lstStyle/>
          <a:p>
            <a:r>
              <a:rPr lang="en-US" altLang="tr-TR"/>
              <a:t>Introduced by Claude Shannon in 1948</a:t>
            </a:r>
          </a:p>
          <a:p>
            <a:r>
              <a:rPr lang="en-US" altLang="tr-TR"/>
              <a:t>Quantifies “randomness”</a:t>
            </a:r>
          </a:p>
          <a:p>
            <a:r>
              <a:rPr lang="en-US" altLang="tr-TR"/>
              <a:t>Lower value implies less uncertainty</a:t>
            </a:r>
          </a:p>
          <a:p>
            <a:r>
              <a:rPr lang="en-US" altLang="tr-TR"/>
              <a:t>Higher value implies more uncertainty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9436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50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22E2F-C534-4F25-97C5-50C21ABEB5C7}" type="slidenum">
              <a:rPr lang="en-US" altLang="tr-TR"/>
              <a:pPr/>
              <a:t>30</a:t>
            </a:fld>
            <a:endParaRPr lang="en-US" altLang="tr-TR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Pruning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114800"/>
          </a:xfrm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tr-TR"/>
              <a:t>Goal: Prevent overfitting to noise in the data</a:t>
            </a:r>
          </a:p>
          <a:p>
            <a:pPr marL="533400" indent="-533400"/>
            <a:r>
              <a:rPr lang="en-US" altLang="tr-TR"/>
              <a:t>Two strategies for “pruning” the decision tree:</a:t>
            </a:r>
          </a:p>
          <a:p>
            <a:pPr marL="952500" lvl="1" indent="-495300">
              <a:buFont typeface="Wingdings" pitchFamily="2" charset="2"/>
              <a:buChar char="u"/>
            </a:pPr>
            <a:r>
              <a:rPr lang="en-US" altLang="tr-TR" i="1">
                <a:solidFill>
                  <a:schemeClr val="tx1"/>
                </a:solidFill>
              </a:rPr>
              <a:t>Postpruning - </a:t>
            </a:r>
            <a:r>
              <a:rPr lang="en-US" altLang="tr-TR">
                <a:solidFill>
                  <a:schemeClr val="tx1"/>
                </a:solidFill>
              </a:rPr>
              <a:t>take a fully-grown decision tree and discard unreliable parts</a:t>
            </a:r>
          </a:p>
          <a:p>
            <a:pPr marL="952500" lvl="1" indent="-495300">
              <a:buFont typeface="Wingdings" pitchFamily="2" charset="2"/>
              <a:buChar char="u"/>
            </a:pPr>
            <a:r>
              <a:rPr lang="en-US" altLang="tr-TR" i="1">
                <a:solidFill>
                  <a:schemeClr val="tx1"/>
                </a:solidFill>
              </a:rPr>
              <a:t>Prepruning - </a:t>
            </a:r>
            <a:r>
              <a:rPr lang="en-US" altLang="tr-TR"/>
              <a:t>stop growing a branch when information becomes unreliable</a:t>
            </a:r>
          </a:p>
          <a:p>
            <a:pPr marL="533400" indent="-533400"/>
            <a:r>
              <a:rPr lang="en-US" altLang="tr-TR"/>
              <a:t>Postpruning preferred in practice—prepruning can “stop too early”</a:t>
            </a:r>
            <a:endParaRPr lang="en-AU" altLang="tr-TR"/>
          </a:p>
        </p:txBody>
      </p:sp>
    </p:spTree>
    <p:extLst>
      <p:ext uri="{BB962C8B-B14F-4D97-AF65-F5344CB8AC3E}">
        <p14:creationId xmlns:p14="http://schemas.microsoft.com/office/powerpoint/2010/main" val="32166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55D4-C253-422F-9A86-0529A7A7F0EC}" type="slidenum">
              <a:rPr lang="en-US" altLang="tr-TR"/>
              <a:pPr/>
              <a:t>31</a:t>
            </a:fld>
            <a:endParaRPr lang="en-US" altLang="tr-TR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>
                <a:solidFill>
                  <a:srgbClr val="FF0000"/>
                </a:solidFill>
              </a:rPr>
              <a:t>Prepruning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tr-TR" sz="2400"/>
              <a:t>Based on statistical significance test</a:t>
            </a:r>
          </a:p>
          <a:p>
            <a:pPr marL="1028700" lvl="1" indent="-457200"/>
            <a:r>
              <a:rPr lang="en-US" altLang="tr-TR" sz="2000"/>
              <a:t>Stop growing the tree when there is no </a:t>
            </a:r>
            <a:r>
              <a:rPr lang="en-US" altLang="tr-TR" sz="2000" i="1"/>
              <a:t>statistically significant </a:t>
            </a:r>
            <a:r>
              <a:rPr lang="en-US" altLang="tr-TR" sz="2000"/>
              <a:t>association between any attribute and the class at a particular node</a:t>
            </a:r>
          </a:p>
          <a:p>
            <a:pPr marL="457200" indent="-457200"/>
            <a:r>
              <a:rPr lang="en-US" altLang="tr-TR" sz="2400"/>
              <a:t>Most popular test: </a:t>
            </a:r>
            <a:r>
              <a:rPr lang="en-US" altLang="tr-TR" sz="2400" i="1"/>
              <a:t>chi-squared test</a:t>
            </a:r>
            <a:endParaRPr lang="en-US" altLang="tr-TR" sz="2400"/>
          </a:p>
          <a:p>
            <a:pPr marL="457200" indent="-457200"/>
            <a:r>
              <a:rPr lang="en-US" altLang="tr-TR" sz="2400"/>
              <a:t>ID3 used chi-squared test in addition to information gain</a:t>
            </a:r>
          </a:p>
          <a:p>
            <a:pPr marL="1028700" lvl="1" indent="-457200"/>
            <a:r>
              <a:rPr lang="en-US" altLang="tr-TR" sz="2000"/>
              <a:t>Only statistically significant attributes were allowed to be selected by information gain procedure</a:t>
            </a:r>
            <a:endParaRPr lang="en-AU" altLang="tr-TR" sz="2000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6741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2A59B-8CED-4D4D-9A60-60612AE7F91E}" type="slidenum">
              <a:rPr lang="en-US" altLang="tr-TR"/>
              <a:pPr/>
              <a:t>32</a:t>
            </a:fld>
            <a:endParaRPr lang="en-US" altLang="tr-TR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Early stopping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7543800" cy="4114800"/>
          </a:xfrm>
        </p:spPr>
        <p:txBody>
          <a:bodyPr/>
          <a:lstStyle/>
          <a:p>
            <a:pPr marL="457200" indent="-457200"/>
            <a:r>
              <a:rPr lang="en-US" altLang="tr-TR" sz="2400" dirty="0"/>
              <a:t>Pre-pruning may stop the growth process prematurely: </a:t>
            </a:r>
            <a:r>
              <a:rPr lang="en-US" altLang="tr-TR" sz="2400" i="1" dirty="0"/>
              <a:t>early stopping</a:t>
            </a:r>
            <a:endParaRPr lang="en-US" altLang="tr-TR" sz="2400" dirty="0"/>
          </a:p>
          <a:p>
            <a:pPr marL="457200" indent="-457200"/>
            <a:r>
              <a:rPr lang="en-US" altLang="tr-TR" sz="2400" dirty="0"/>
              <a:t>Classic example: XOR/Parity-problem</a:t>
            </a:r>
          </a:p>
          <a:p>
            <a:pPr marL="1028700" lvl="1" indent="-457200"/>
            <a:r>
              <a:rPr lang="en-US" altLang="tr-TR" sz="2000" dirty="0"/>
              <a:t>No </a:t>
            </a:r>
            <a:r>
              <a:rPr lang="en-US" altLang="tr-TR" sz="2000" i="1" dirty="0"/>
              <a:t>individual</a:t>
            </a:r>
            <a:r>
              <a:rPr lang="en-US" altLang="tr-TR" sz="2000" dirty="0"/>
              <a:t> attribute exhibits any significant association to the class</a:t>
            </a:r>
          </a:p>
          <a:p>
            <a:pPr marL="1028700" lvl="1" indent="-457200"/>
            <a:r>
              <a:rPr lang="en-US" altLang="tr-TR" sz="2000" dirty="0"/>
              <a:t>Structure is only visible in fully expanded tree</a:t>
            </a:r>
          </a:p>
          <a:p>
            <a:pPr marL="1028700" lvl="1" indent="-457200"/>
            <a:r>
              <a:rPr lang="en-US" altLang="tr-TR" sz="2000" dirty="0"/>
              <a:t>Pre-pruning won’t expand the root node</a:t>
            </a:r>
          </a:p>
          <a:p>
            <a:pPr marL="457200" indent="-457200"/>
            <a:r>
              <a:rPr lang="en-US" altLang="tr-TR" sz="2400" dirty="0"/>
              <a:t>But: XOR-type problems rare in practice</a:t>
            </a:r>
          </a:p>
          <a:p>
            <a:pPr marL="457200" indent="-457200"/>
            <a:r>
              <a:rPr lang="en-US" altLang="tr-TR" sz="2400" dirty="0"/>
              <a:t>And: pre-pruning faster than post-pruning</a:t>
            </a:r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86455"/>
              </p:ext>
            </p:extLst>
          </p:nvPr>
        </p:nvGraphicFramePr>
        <p:xfrm>
          <a:off x="5868144" y="4293096"/>
          <a:ext cx="2743200" cy="167481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class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AU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AU" alt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en-AU" altLang="tr-T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285" name="Group 45"/>
          <p:cNvGraphicFramePr>
            <a:graphicFrameLocks noGrp="1"/>
          </p:cNvGraphicFramePr>
          <p:nvPr/>
        </p:nvGraphicFramePr>
        <p:xfrm>
          <a:off x="3733800" y="1447800"/>
          <a:ext cx="208280" cy="45720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71500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5621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981200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24384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895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33528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8100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91" name="Text Box 51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11941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31602-1109-41FB-A2C7-86F34DF283B3}" type="slidenum">
              <a:rPr lang="en-US" altLang="tr-TR"/>
              <a:pPr/>
              <a:t>33</a:t>
            </a:fld>
            <a:endParaRPr lang="en-US" altLang="tr-TR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Post-pruning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696200" cy="4114800"/>
          </a:xfrm>
        </p:spPr>
        <p:txBody>
          <a:bodyPr/>
          <a:lstStyle/>
          <a:p>
            <a:pPr marL="533400" indent="-533400"/>
            <a:r>
              <a:rPr lang="en-US" altLang="tr-TR" sz="2000"/>
              <a:t>First, build full tree</a:t>
            </a:r>
          </a:p>
          <a:p>
            <a:pPr marL="533400" indent="-533400"/>
            <a:r>
              <a:rPr lang="en-US" altLang="tr-TR" sz="2000"/>
              <a:t>Then, prune it</a:t>
            </a:r>
          </a:p>
          <a:p>
            <a:pPr marL="952500" lvl="1" indent="-495300"/>
            <a:r>
              <a:rPr lang="en-US" altLang="tr-TR" sz="1800"/>
              <a:t>Fully-grown tree shows all attribute interactions </a:t>
            </a:r>
          </a:p>
          <a:p>
            <a:pPr marL="533400" indent="-533400"/>
            <a:r>
              <a:rPr lang="en-US" altLang="tr-TR" sz="2000"/>
              <a:t>Problem: some subtrees might be due to chance effects</a:t>
            </a:r>
          </a:p>
          <a:p>
            <a:pPr marL="533400" indent="-533400"/>
            <a:r>
              <a:rPr lang="en-US" altLang="tr-TR" sz="2000"/>
              <a:t>Two pruning operations: </a:t>
            </a: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altLang="tr-TR" sz="1800" i="1"/>
              <a:t>Subtree replacement</a:t>
            </a: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altLang="tr-TR" sz="1800" i="1"/>
              <a:t>Subtree raising</a:t>
            </a:r>
          </a:p>
          <a:p>
            <a:pPr marL="533400" indent="-533400"/>
            <a:r>
              <a:rPr lang="en-US" altLang="tr-TR" sz="2000"/>
              <a:t>Possible strategies:</a:t>
            </a:r>
          </a:p>
          <a:p>
            <a:pPr marL="952500" lvl="1" indent="-495300"/>
            <a:r>
              <a:rPr lang="en-US" altLang="tr-TR" sz="1800"/>
              <a:t>error estimation</a:t>
            </a:r>
          </a:p>
          <a:p>
            <a:pPr marL="952500" lvl="1" indent="-495300"/>
            <a:r>
              <a:rPr lang="en-US" altLang="tr-TR" sz="1800"/>
              <a:t>significance testing</a:t>
            </a:r>
          </a:p>
          <a:p>
            <a:pPr marL="952500" lvl="1" indent="-495300"/>
            <a:r>
              <a:rPr lang="en-US" altLang="tr-TR" sz="1800"/>
              <a:t>MDL principle</a:t>
            </a:r>
            <a:endParaRPr lang="en-AU" altLang="tr-TR" sz="1800" i="1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6079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C2A7C-1CA1-431A-B4FA-50564F778BAC}" type="slidenum">
              <a:rPr lang="en-US" altLang="tr-TR"/>
              <a:pPr/>
              <a:t>34</a:t>
            </a:fld>
            <a:endParaRPr lang="en-US" altLang="tr-TR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>
                <a:solidFill>
                  <a:srgbClr val="FF0000"/>
                </a:solidFill>
              </a:rPr>
              <a:t>C4.5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7234238" algn="r"/>
              </a:tabLst>
            </a:pPr>
            <a:r>
              <a:rPr lang="en-US" altLang="tr-TR" sz="2400"/>
              <a:t>ID3, CHAID – 1960s</a:t>
            </a:r>
          </a:p>
          <a:p>
            <a:pPr marL="342900" indent="-342900">
              <a:tabLst>
                <a:tab pos="7234238" algn="r"/>
              </a:tabLst>
            </a:pPr>
            <a:r>
              <a:rPr lang="en-US" altLang="tr-TR" sz="2400"/>
              <a:t>C4.5 innovations (Quinlan):</a:t>
            </a:r>
          </a:p>
          <a:p>
            <a:pPr marL="742950" lvl="1" indent="-285750">
              <a:tabLst>
                <a:tab pos="7234238" algn="r"/>
              </a:tabLst>
            </a:pPr>
            <a:r>
              <a:rPr lang="en-US" altLang="tr-TR" sz="2000"/>
              <a:t>permit numeric attributes</a:t>
            </a:r>
            <a:endParaRPr lang="en-US" altLang="tr-TR" sz="2000" i="1"/>
          </a:p>
          <a:p>
            <a:pPr marL="742950" lvl="1" indent="-285750">
              <a:tabLst>
                <a:tab pos="7234238" algn="r"/>
              </a:tabLst>
            </a:pPr>
            <a:r>
              <a:rPr lang="en-US" altLang="tr-TR" sz="2000"/>
              <a:t>deal sensibly with missing values</a:t>
            </a:r>
            <a:endParaRPr lang="en-US" altLang="tr-TR" sz="2000" i="1"/>
          </a:p>
          <a:p>
            <a:pPr marL="742950" lvl="1" indent="-285750">
              <a:tabLst>
                <a:tab pos="7234238" algn="r"/>
              </a:tabLst>
            </a:pPr>
            <a:r>
              <a:rPr lang="en-US" altLang="tr-TR" sz="2000"/>
              <a:t>pruning to deal with for noisy data</a:t>
            </a:r>
            <a:endParaRPr lang="en-US" altLang="tr-TR" sz="2000" i="1"/>
          </a:p>
          <a:p>
            <a:pPr marL="342900" indent="-342900">
              <a:tabLst>
                <a:tab pos="7234238" algn="r"/>
              </a:tabLst>
            </a:pPr>
            <a:r>
              <a:rPr lang="en-US" altLang="tr-TR" sz="2400"/>
              <a:t>C4.5 - one of best-known and most widely-used learning algorithms</a:t>
            </a:r>
          </a:p>
          <a:p>
            <a:pPr marL="742950" lvl="1" indent="-285750">
              <a:tabLst>
                <a:tab pos="7234238" algn="r"/>
              </a:tabLst>
            </a:pPr>
            <a:r>
              <a:rPr lang="en-US" altLang="tr-TR" sz="2000"/>
              <a:t>Last research version: C4.8, implemented in Weka as J4.8 (Java)</a:t>
            </a:r>
          </a:p>
          <a:p>
            <a:pPr marL="742950" lvl="1" indent="-285750">
              <a:tabLst>
                <a:tab pos="7234238" algn="r"/>
              </a:tabLst>
            </a:pPr>
            <a:r>
              <a:rPr lang="en-US" altLang="tr-TR" sz="2000"/>
              <a:t>Commercial successor: C5.0 (available from Rulequest)</a:t>
            </a:r>
            <a:endParaRPr lang="en-AU" altLang="tr-TR" sz="2000"/>
          </a:p>
        </p:txBody>
      </p:sp>
    </p:spTree>
    <p:extLst>
      <p:ext uri="{BB962C8B-B14F-4D97-AF65-F5344CB8AC3E}">
        <p14:creationId xmlns:p14="http://schemas.microsoft.com/office/powerpoint/2010/main" val="10175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42D9E-7FF6-406C-9EC7-36962E4E5108}" type="slidenum">
              <a:rPr lang="en-US" altLang="tr-TR"/>
              <a:pPr/>
              <a:t>35</a:t>
            </a:fld>
            <a:endParaRPr lang="en-US" altLang="tr-TR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Numeric attributes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87500"/>
            <a:ext cx="7848600" cy="4114800"/>
          </a:xfrm>
        </p:spPr>
        <p:txBody>
          <a:bodyPr/>
          <a:lstStyle/>
          <a:p>
            <a:pPr marL="457200" indent="-457200"/>
            <a:r>
              <a:rPr lang="en-US" altLang="tr-TR" sz="2400"/>
              <a:t>Standard method: binary splits</a:t>
            </a:r>
          </a:p>
          <a:p>
            <a:pPr marL="1028700" lvl="1" indent="-457200"/>
            <a:r>
              <a:rPr lang="en-US" altLang="tr-TR" sz="2000"/>
              <a:t>E.g. temp &lt; 45</a:t>
            </a:r>
          </a:p>
          <a:p>
            <a:pPr marL="457200" indent="-457200"/>
            <a:r>
              <a:rPr lang="en-US" altLang="tr-TR" sz="2400"/>
              <a:t>Unlike nominal attributes,</a:t>
            </a:r>
            <a:br>
              <a:rPr lang="en-US" altLang="tr-TR" sz="2400"/>
            </a:br>
            <a:r>
              <a:rPr lang="en-US" altLang="tr-TR" sz="2400"/>
              <a:t>every attribute has many possible split points</a:t>
            </a:r>
          </a:p>
          <a:p>
            <a:pPr marL="457200" indent="-457200"/>
            <a:r>
              <a:rPr lang="en-US" altLang="tr-TR" sz="2400"/>
              <a:t>Solution is straightforward extension: </a:t>
            </a:r>
          </a:p>
          <a:p>
            <a:pPr marL="1028700" lvl="1" indent="-457200"/>
            <a:r>
              <a:rPr lang="en-US" altLang="tr-TR" sz="2000"/>
              <a:t>Evaluate info gain (or other measure)</a:t>
            </a:r>
            <a:br>
              <a:rPr lang="en-US" altLang="tr-TR" sz="2000"/>
            </a:br>
            <a:r>
              <a:rPr lang="en-US" altLang="tr-TR" sz="2000"/>
              <a:t>for every possible split point of attribute</a:t>
            </a:r>
          </a:p>
          <a:p>
            <a:pPr marL="1028700" lvl="1" indent="-457200"/>
            <a:r>
              <a:rPr lang="en-US" altLang="tr-TR" sz="2000"/>
              <a:t>Choose “best” split point</a:t>
            </a:r>
          </a:p>
          <a:p>
            <a:pPr marL="1028700" lvl="1" indent="-457200"/>
            <a:r>
              <a:rPr lang="en-US" altLang="tr-TR" sz="2000"/>
              <a:t>Info gain for best split point is info gain for attribute</a:t>
            </a:r>
          </a:p>
          <a:p>
            <a:pPr marL="457200" indent="-457200"/>
            <a:r>
              <a:rPr lang="en-US" altLang="tr-TR" sz="2400"/>
              <a:t>Computationally more demanding</a:t>
            </a:r>
            <a:endParaRPr lang="en-AU" altLang="tr-TR" sz="2400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0487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6067-C6E4-4B75-8087-6BDB32FE0D34}" type="slidenum">
              <a:rPr lang="en-US" altLang="tr-TR"/>
              <a:pPr/>
              <a:t>36</a:t>
            </a:fld>
            <a:endParaRPr lang="en-US" altLang="tr-TR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Weather data – nominal values</a:t>
            </a:r>
          </a:p>
        </p:txBody>
      </p:sp>
      <p:graphicFrame>
        <p:nvGraphicFramePr>
          <p:cNvPr id="2580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61082"/>
              </p:ext>
            </p:extLst>
          </p:nvPr>
        </p:nvGraphicFramePr>
        <p:xfrm>
          <a:off x="1043608" y="1412776"/>
          <a:ext cx="5898007" cy="1828800"/>
        </p:xfrm>
        <a:graphic>
          <a:graphicData uri="http://schemas.openxmlformats.org/drawingml/2006/table">
            <a:tbl>
              <a:tblPr/>
              <a:tblGrid>
                <a:gridCol w="1203325"/>
                <a:gridCol w="1083120"/>
                <a:gridCol w="1263650"/>
                <a:gridCol w="1144587"/>
                <a:gridCol w="120332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Hot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High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Overcast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Hot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Rainy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08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97411"/>
              </p:ext>
            </p:extLst>
          </p:nvPr>
        </p:nvGraphicFramePr>
        <p:xfrm>
          <a:off x="1259632" y="3717032"/>
          <a:ext cx="6019800" cy="13716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219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outlook = sunny and humidity = high then play = 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outlook = rainy and windy = true then play = 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outlook = overcast then play = 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humidity = normal then play = 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none of the above then play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8135" name="Text Box 87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1111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731B-6245-4963-A796-A9D365589F68}" type="slidenum">
              <a:rPr lang="en-US" altLang="tr-TR"/>
              <a:pPr/>
              <a:t>37</a:t>
            </a:fld>
            <a:endParaRPr lang="en-US" altLang="tr-T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Weather data - numeric</a:t>
            </a:r>
          </a:p>
        </p:txBody>
      </p:sp>
      <p:graphicFrame>
        <p:nvGraphicFramePr>
          <p:cNvPr id="3645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1719"/>
              </p:ext>
            </p:extLst>
          </p:nvPr>
        </p:nvGraphicFramePr>
        <p:xfrm>
          <a:off x="971600" y="1556792"/>
          <a:ext cx="6019800" cy="1828800"/>
        </p:xfrm>
        <a:graphic>
          <a:graphicData uri="http://schemas.openxmlformats.org/drawingml/2006/table">
            <a:tbl>
              <a:tblPr/>
              <a:tblGrid>
                <a:gridCol w="1203325"/>
                <a:gridCol w="1204913"/>
                <a:gridCol w="1263650"/>
                <a:gridCol w="1144587"/>
                <a:gridCol w="1203325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Sunny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90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Overcast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83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Rainy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632" name="Group 88"/>
          <p:cNvGraphicFramePr>
            <a:graphicFrameLocks noGrp="1"/>
          </p:cNvGraphicFramePr>
          <p:nvPr/>
        </p:nvGraphicFramePr>
        <p:xfrm>
          <a:off x="838200" y="3733800"/>
          <a:ext cx="6019800" cy="13716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219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outlook = sunny and humidity &gt; 83 then play = 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outlook = rainy and windy = true then play = no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outlook = overcast then play = 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humidity &lt; 85 then play = 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If none of the above then play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DA4C5-E45C-40EC-AD63-83D7A50C2143}" type="slidenum">
              <a:rPr lang="en-US" altLang="tr-TR"/>
              <a:pPr/>
              <a:t>38</a:t>
            </a:fld>
            <a:endParaRPr lang="en-US" altLang="tr-TR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Example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tabLst>
                <a:tab pos="1711325" algn="l"/>
              </a:tabLst>
            </a:pPr>
            <a:r>
              <a:rPr lang="en-US" altLang="tr-TR" sz="2400"/>
              <a:t>Split on temperature attribute:</a:t>
            </a:r>
          </a:p>
          <a:p>
            <a:pPr marL="457200" indent="-457200">
              <a:tabLst>
                <a:tab pos="1711325" algn="l"/>
              </a:tabLst>
            </a:pPr>
            <a:endParaRPr lang="en-US" altLang="tr-TR" sz="2400"/>
          </a:p>
          <a:p>
            <a:pPr marL="457200" indent="-457200">
              <a:tabLst>
                <a:tab pos="1711325" algn="l"/>
              </a:tabLst>
            </a:pPr>
            <a:endParaRPr lang="en-US" altLang="tr-TR" sz="2400"/>
          </a:p>
          <a:p>
            <a:pPr marL="1028700" lvl="1" indent="-457200">
              <a:tabLst>
                <a:tab pos="1711325" algn="l"/>
              </a:tabLst>
            </a:pPr>
            <a:r>
              <a:rPr lang="en-US" altLang="tr-TR" sz="2000"/>
              <a:t>E.g.	temperature </a:t>
            </a:r>
            <a:r>
              <a:rPr lang="en-US" altLang="tr-TR" sz="2000">
                <a:sym typeface="Symbol" pitchFamily="18" charset="2"/>
              </a:rPr>
              <a:t></a:t>
            </a:r>
            <a:r>
              <a:rPr lang="en-US" altLang="tr-TR" sz="2000"/>
              <a:t> 71.5: yes/4, no/2</a:t>
            </a:r>
            <a:br>
              <a:rPr lang="en-US" altLang="tr-TR" sz="2000"/>
            </a:br>
            <a:r>
              <a:rPr lang="en-US" altLang="tr-TR" sz="2000"/>
              <a:t>	temperature </a:t>
            </a:r>
            <a:r>
              <a:rPr lang="en-US" altLang="tr-TR" sz="2000">
                <a:sym typeface="Symbol" pitchFamily="18" charset="2"/>
              </a:rPr>
              <a:t> 71.5: yes/5, no/3</a:t>
            </a:r>
            <a:br>
              <a:rPr lang="en-US" altLang="tr-TR" sz="2000">
                <a:sym typeface="Symbol" pitchFamily="18" charset="2"/>
              </a:rPr>
            </a:br>
            <a:endParaRPr lang="en-US" altLang="tr-TR" sz="2000">
              <a:sym typeface="Symbol" pitchFamily="18" charset="2"/>
            </a:endParaRPr>
          </a:p>
          <a:p>
            <a:pPr marL="1028700" lvl="1" indent="-457200">
              <a:tabLst>
                <a:tab pos="1711325" algn="l"/>
              </a:tabLst>
            </a:pPr>
            <a:r>
              <a:rPr lang="en-US" altLang="tr-TR" sz="2000"/>
              <a:t>Info([4,2],[5,3])</a:t>
            </a:r>
            <a:br>
              <a:rPr lang="en-US" altLang="tr-TR" sz="2000"/>
            </a:br>
            <a:r>
              <a:rPr lang="en-US" altLang="tr-TR" sz="2000"/>
              <a:t>= 6/14 info([4,2]) + 8/14 info([5,3]) </a:t>
            </a:r>
            <a:br>
              <a:rPr lang="en-US" altLang="tr-TR" sz="2000"/>
            </a:br>
            <a:r>
              <a:rPr lang="en-US" altLang="tr-TR" sz="2000"/>
              <a:t>= 0.939 bits</a:t>
            </a:r>
          </a:p>
          <a:p>
            <a:pPr marL="457200" indent="-457200">
              <a:tabLst>
                <a:tab pos="1711325" algn="l"/>
              </a:tabLst>
            </a:pPr>
            <a:r>
              <a:rPr lang="en-US" altLang="tr-TR" sz="2400"/>
              <a:t>Place split points halfway between values</a:t>
            </a:r>
          </a:p>
          <a:p>
            <a:pPr marL="457200" indent="-457200">
              <a:tabLst>
                <a:tab pos="1711325" algn="l"/>
              </a:tabLst>
            </a:pPr>
            <a:r>
              <a:rPr lang="en-US" altLang="tr-TR" sz="2400"/>
              <a:t>Can evaluate all split points in one pass!</a:t>
            </a:r>
            <a:endParaRPr lang="en-AU" altLang="tr-TR" sz="2400"/>
          </a:p>
        </p:txBody>
      </p:sp>
      <p:graphicFrame>
        <p:nvGraphicFramePr>
          <p:cNvPr id="2590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43527"/>
              </p:ext>
            </p:extLst>
          </p:nvPr>
        </p:nvGraphicFramePr>
        <p:xfrm>
          <a:off x="914400" y="2190750"/>
          <a:ext cx="8229600" cy="6248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 </a:t>
                      </a:r>
                      <a:r>
                        <a:rPr kumimoji="0" lang="en-US" altLang="tr-T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64     65     68     69     70     71     72     72     75     75     80     81     83     85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Yes  No  Yes </a:t>
                      </a:r>
                      <a:r>
                        <a:rPr kumimoji="0" lang="en-US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No  </a:t>
                      </a:r>
                      <a:r>
                        <a:rPr kumimoji="0" lang="en-US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Yes </a:t>
                      </a:r>
                      <a:r>
                        <a:rPr kumimoji="0" lang="en-US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 No  Yes  </a:t>
                      </a:r>
                      <a:r>
                        <a:rPr kumimoji="0" lang="en-US" altLang="tr-T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  <a:r>
                        <a:rPr kumimoji="0" lang="en-US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 No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  <p:sp>
        <p:nvSpPr>
          <p:cNvPr id="259083" name="Line 11"/>
          <p:cNvSpPr>
            <a:spLocks noChangeShapeType="1"/>
          </p:cNvSpPr>
          <p:nvPr/>
        </p:nvSpPr>
        <p:spPr bwMode="auto">
          <a:xfrm>
            <a:off x="3733800" y="2209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1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213F4-7DF8-49D5-B844-79E00C89FC76}" type="slidenum">
              <a:rPr lang="en-US" altLang="tr-TR"/>
              <a:pPr/>
              <a:t>39</a:t>
            </a:fld>
            <a:endParaRPr lang="en-US" altLang="tr-TR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Avoid repeated sorting!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tr-TR" sz="2400"/>
              <a:t>Sort instances by the values of the numeric attribute</a:t>
            </a:r>
          </a:p>
          <a:p>
            <a:pPr marL="1028700" lvl="1" indent="-457200"/>
            <a:r>
              <a:rPr lang="en-US" altLang="tr-TR" sz="2000"/>
              <a:t>Time complexity for sorting: </a:t>
            </a:r>
            <a:r>
              <a:rPr lang="en-US" altLang="tr-TR" sz="2000" i="1"/>
              <a:t>O </a:t>
            </a:r>
            <a:r>
              <a:rPr lang="en-US" altLang="tr-TR" sz="2000"/>
              <a:t>(</a:t>
            </a:r>
            <a:r>
              <a:rPr lang="en-US" altLang="tr-TR" sz="2000" i="1"/>
              <a:t>n </a:t>
            </a:r>
            <a:r>
              <a:rPr lang="en-US" altLang="tr-TR" sz="2000"/>
              <a:t>log </a:t>
            </a:r>
            <a:r>
              <a:rPr lang="en-US" altLang="tr-TR" sz="2000" i="1"/>
              <a:t>n</a:t>
            </a:r>
            <a:r>
              <a:rPr lang="en-US" altLang="tr-TR" sz="2000"/>
              <a:t>) </a:t>
            </a:r>
          </a:p>
          <a:p>
            <a:pPr marL="457200" indent="-457200"/>
            <a:r>
              <a:rPr lang="en-US" altLang="tr-TR" sz="2400" b="1" i="1">
                <a:solidFill>
                  <a:srgbClr val="E5405D"/>
                </a:solidFill>
              </a:rPr>
              <a:t>Q. Does this have to be repeated at each node of the tree?</a:t>
            </a:r>
          </a:p>
          <a:p>
            <a:pPr marL="457200" indent="-457200"/>
            <a:r>
              <a:rPr lang="en-US" altLang="tr-TR" sz="2400"/>
              <a:t>A: No! Sort order for children can be derived from sort order for parent</a:t>
            </a:r>
          </a:p>
          <a:p>
            <a:pPr marL="1028700" lvl="1" indent="-457200"/>
            <a:r>
              <a:rPr lang="en-US" altLang="tr-TR" sz="2000"/>
              <a:t>Time complexity of derivation: </a:t>
            </a:r>
            <a:r>
              <a:rPr lang="en-US" altLang="tr-TR" sz="2000" i="1"/>
              <a:t>O </a:t>
            </a:r>
            <a:r>
              <a:rPr lang="en-US" altLang="tr-TR" sz="2000"/>
              <a:t>(</a:t>
            </a:r>
            <a:r>
              <a:rPr lang="en-US" altLang="tr-TR" sz="2000" i="1"/>
              <a:t>n</a:t>
            </a:r>
            <a:r>
              <a:rPr lang="en-US" altLang="tr-TR" sz="2000"/>
              <a:t>)</a:t>
            </a:r>
          </a:p>
          <a:p>
            <a:pPr marL="1028700" lvl="1" indent="-457200"/>
            <a:r>
              <a:rPr lang="en-US" altLang="tr-TR" sz="2000"/>
              <a:t>Drawback: need to create and store an array of sorted indices for each numeric attribute </a:t>
            </a:r>
            <a:endParaRPr lang="en-AU" altLang="tr-TR" sz="200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8866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Information Gain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/>
              <a:t>Uses Shannon Entropy</a:t>
            </a:r>
          </a:p>
          <a:p>
            <a:pPr>
              <a:lnSpc>
                <a:spcPct val="90000"/>
              </a:lnSpc>
            </a:pPr>
            <a:r>
              <a:rPr lang="en-US" altLang="tr-TR"/>
              <a:t>IG calculates effective change in entropy after making a decision based on the value of an attribute.</a:t>
            </a:r>
          </a:p>
          <a:p>
            <a:pPr>
              <a:lnSpc>
                <a:spcPct val="90000"/>
              </a:lnSpc>
            </a:pPr>
            <a:r>
              <a:rPr lang="en-US" altLang="tr-TR"/>
              <a:t>For decision trees, it’s ideal to base decisions on the attribute that provides the largest change in entropy, the attribute with the highest gain.</a:t>
            </a:r>
          </a:p>
        </p:txBody>
      </p:sp>
    </p:spTree>
    <p:extLst>
      <p:ext uri="{BB962C8B-B14F-4D97-AF65-F5344CB8AC3E}">
        <p14:creationId xmlns:p14="http://schemas.microsoft.com/office/powerpoint/2010/main" val="1858649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8AB30-009A-4ED1-87AA-DF4BECA04E81}" type="slidenum">
              <a:rPr lang="en-US" altLang="tr-TR"/>
              <a:pPr/>
              <a:t>40</a:t>
            </a:fld>
            <a:endParaRPr lang="en-US" altLang="tr-TR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More speeding up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67600" cy="1143000"/>
          </a:xfrm>
        </p:spPr>
        <p:txBody>
          <a:bodyPr/>
          <a:lstStyle/>
          <a:p>
            <a:r>
              <a:rPr lang="en-US" altLang="tr-TR" sz="2400"/>
              <a:t>Entropy only needs to be evaluated between points of different classes (Fayyad &amp; Irani, 1992)</a:t>
            </a:r>
          </a:p>
        </p:txBody>
      </p:sp>
      <p:graphicFrame>
        <p:nvGraphicFramePr>
          <p:cNvPr id="365572" name="Group 4"/>
          <p:cNvGraphicFramePr>
            <a:graphicFrameLocks noGrp="1"/>
          </p:cNvGraphicFramePr>
          <p:nvPr>
            <p:ph sz="half" idx="2"/>
          </p:nvPr>
        </p:nvGraphicFramePr>
        <p:xfrm>
          <a:off x="762000" y="2895600"/>
          <a:ext cx="7467600" cy="76200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</a:rPr>
                        <a:t> 64     65     68     69     70     71     72     72     75     75     80     81     83     85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Yes  No  Yes Yes  Yes  No  No  Yes Yes  Yes  No  Yes  Yes No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1219200" y="28956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1676400" y="28956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200400" y="29718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2" name="Line 14"/>
          <p:cNvSpPr>
            <a:spLocks noChangeShapeType="1"/>
          </p:cNvSpPr>
          <p:nvPr/>
        </p:nvSpPr>
        <p:spPr bwMode="auto">
          <a:xfrm>
            <a:off x="4038600" y="29718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>
            <a:off x="5486400" y="29718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4" name="Line 16"/>
          <p:cNvSpPr>
            <a:spLocks noChangeShapeType="1"/>
          </p:cNvSpPr>
          <p:nvPr/>
        </p:nvSpPr>
        <p:spPr bwMode="auto">
          <a:xfrm>
            <a:off x="6934200" y="29718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>
            <a:off x="5943600" y="2971800"/>
            <a:ext cx="0" cy="838200"/>
          </a:xfrm>
          <a:prstGeom prst="line">
            <a:avLst/>
          </a:prstGeom>
          <a:noFill/>
          <a:ln w="127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7380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>
                <a:solidFill>
                  <a:schemeClr val="bg2"/>
                </a:solidFill>
                <a:latin typeface="Tahoma" charset="0"/>
              </a:rPr>
              <a:t>Potential optimal breakpoints</a:t>
            </a:r>
          </a:p>
          <a:p>
            <a:endParaRPr lang="en-US" altLang="tr-TR">
              <a:solidFill>
                <a:schemeClr val="bg2"/>
              </a:solidFill>
              <a:latin typeface="Tahoma" charset="0"/>
            </a:endParaRPr>
          </a:p>
          <a:p>
            <a:r>
              <a:rPr lang="en-US" altLang="tr-TR">
                <a:solidFill>
                  <a:schemeClr val="bg2"/>
                </a:solidFill>
                <a:latin typeface="Tahoma" charset="0"/>
              </a:rPr>
              <a:t>Breakpoints between values of the same class cannot</a:t>
            </a:r>
          </a:p>
          <a:p>
            <a:r>
              <a:rPr lang="en-US" altLang="tr-TR">
                <a:solidFill>
                  <a:schemeClr val="bg2"/>
                </a:solidFill>
                <a:latin typeface="Tahoma" charset="0"/>
              </a:rPr>
              <a:t>be optimal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36525" y="2833688"/>
            <a:ext cx="73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2000"/>
              <a:t>value</a:t>
            </a:r>
          </a:p>
          <a:p>
            <a:r>
              <a:rPr lang="en-US" altLang="tr-TR" sz="2000"/>
              <a:t>class</a:t>
            </a:r>
          </a:p>
        </p:txBody>
      </p:sp>
      <p:grpSp>
        <p:nvGrpSpPr>
          <p:cNvPr id="365594" name="Group 26"/>
          <p:cNvGrpSpPr>
            <a:grpSpLocks/>
          </p:cNvGrpSpPr>
          <p:nvPr/>
        </p:nvGrpSpPr>
        <p:grpSpPr bwMode="auto">
          <a:xfrm>
            <a:off x="4343400" y="2971800"/>
            <a:ext cx="317500" cy="1905000"/>
            <a:chOff x="2736" y="1872"/>
            <a:chExt cx="200" cy="1200"/>
          </a:xfrm>
        </p:grpSpPr>
        <p:sp>
          <p:nvSpPr>
            <p:cNvPr id="365592" name="Line 24"/>
            <p:cNvSpPr>
              <a:spLocks noChangeShapeType="1"/>
            </p:cNvSpPr>
            <p:nvPr/>
          </p:nvSpPr>
          <p:spPr bwMode="auto">
            <a:xfrm>
              <a:off x="2832" y="1872"/>
              <a:ext cx="0" cy="1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5593" name="Text Box 25"/>
            <p:cNvSpPr txBox="1">
              <a:spLocks noChangeArrowheads="1"/>
            </p:cNvSpPr>
            <p:nvPr/>
          </p:nvSpPr>
          <p:spPr bwMode="auto">
            <a:xfrm>
              <a:off x="2736" y="216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tr-TR" sz="1800">
                  <a:latin typeface="Tahoma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227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54B3A-6007-4D33-8B53-464622ACCBEA}" type="slidenum">
              <a:rPr lang="en-US" altLang="tr-TR"/>
              <a:pPr/>
              <a:t>41</a:t>
            </a:fld>
            <a:endParaRPr lang="en-US" altLang="tr-T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Binary </a:t>
            </a:r>
            <a:r>
              <a:rPr lang="en-US" altLang="tr-TR" i="1" dirty="0">
                <a:solidFill>
                  <a:srgbClr val="FF0000"/>
                </a:solidFill>
              </a:rPr>
              <a:t>vs.</a:t>
            </a:r>
            <a:r>
              <a:rPr lang="en-US" altLang="tr-TR" dirty="0">
                <a:solidFill>
                  <a:srgbClr val="FF0000"/>
                </a:solidFill>
              </a:rPr>
              <a:t> multi-way splits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1148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tr-TR" sz="2400"/>
              <a:t>Splitting (multi-way) on a nominal attribute exhausts all information in that attribute</a:t>
            </a:r>
          </a:p>
          <a:p>
            <a:pPr marL="1028700" lvl="1" indent="-457200"/>
            <a:r>
              <a:rPr lang="en-US" altLang="tr-TR" sz="2000"/>
              <a:t>Nominal attribute is tested (at most) once on any path in the tree</a:t>
            </a:r>
          </a:p>
          <a:p>
            <a:pPr marL="457200" indent="-457200"/>
            <a:r>
              <a:rPr lang="en-US" altLang="tr-TR" sz="2400"/>
              <a:t>Not so for binary splits on numeric attributes!</a:t>
            </a:r>
          </a:p>
          <a:p>
            <a:pPr marL="1028700" lvl="1" indent="-457200"/>
            <a:r>
              <a:rPr lang="en-US" altLang="tr-TR" sz="2000"/>
              <a:t>Numeric attribute may be tested several times along a path in the tree</a:t>
            </a:r>
          </a:p>
          <a:p>
            <a:pPr marL="457200" indent="-457200"/>
            <a:r>
              <a:rPr lang="en-US" altLang="tr-TR" sz="2400"/>
              <a:t>Disadvantage: tree is hard to read</a:t>
            </a:r>
          </a:p>
          <a:p>
            <a:pPr marL="457200" indent="-457200"/>
            <a:r>
              <a:rPr lang="en-US" altLang="tr-TR" sz="2400"/>
              <a:t>Remedy:</a:t>
            </a:r>
          </a:p>
          <a:p>
            <a:pPr marL="1028700" lvl="1" indent="-457200"/>
            <a:r>
              <a:rPr lang="en-US" altLang="tr-TR" sz="2000"/>
              <a:t>pre-discretize numeric attributes, </a:t>
            </a:r>
            <a:r>
              <a:rPr lang="en-US" altLang="tr-TR" sz="2000" i="1"/>
              <a:t>or</a:t>
            </a:r>
            <a:endParaRPr lang="en-US" altLang="tr-TR" sz="2000"/>
          </a:p>
          <a:p>
            <a:pPr marL="1028700" lvl="1" indent="-457200"/>
            <a:r>
              <a:rPr lang="en-US" altLang="tr-TR" sz="2000"/>
              <a:t>use multi-way splits instead of binary ones</a:t>
            </a:r>
            <a:endParaRPr lang="en-AU" altLang="tr-TR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16957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EE6B-3CDE-4469-A1D2-F8415B4E83FD}" type="slidenum">
              <a:rPr lang="en-US" altLang="tr-TR"/>
              <a:pPr/>
              <a:t>42</a:t>
            </a:fld>
            <a:endParaRPr lang="en-US" altLang="tr-TR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Missing as a separate value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tr-TR"/>
              <a:t>Missing value denoted “?” in C4.X</a:t>
            </a:r>
          </a:p>
          <a:p>
            <a:pPr>
              <a:lnSpc>
                <a:spcPct val="90000"/>
              </a:lnSpc>
            </a:pPr>
            <a:r>
              <a:rPr lang="en-US" altLang="tr-TR"/>
              <a:t>Simple idea: treat missing as a separate value</a:t>
            </a:r>
          </a:p>
          <a:p>
            <a:pPr>
              <a:lnSpc>
                <a:spcPct val="90000"/>
              </a:lnSpc>
            </a:pPr>
            <a:r>
              <a:rPr lang="en-US" altLang="tr-TR">
                <a:solidFill>
                  <a:srgbClr val="E5405D"/>
                </a:solidFill>
              </a:rPr>
              <a:t>Q: When this is not appropriate?</a:t>
            </a:r>
          </a:p>
          <a:p>
            <a:pPr>
              <a:lnSpc>
                <a:spcPct val="90000"/>
              </a:lnSpc>
            </a:pPr>
            <a:r>
              <a:rPr lang="en-US" altLang="tr-TR">
                <a:solidFill>
                  <a:schemeClr val="tx1"/>
                </a:solidFill>
              </a:rPr>
              <a:t>A: When values are missing due to different reasons </a:t>
            </a:r>
          </a:p>
          <a:p>
            <a:pPr lvl="1">
              <a:lnSpc>
                <a:spcPct val="90000"/>
              </a:lnSpc>
            </a:pPr>
            <a:r>
              <a:rPr lang="en-US" altLang="tr-TR">
                <a:solidFill>
                  <a:schemeClr val="tx1"/>
                </a:solidFill>
              </a:rPr>
              <a:t>Example 1: gene expression could be missing when it is very high or very low  </a:t>
            </a:r>
          </a:p>
          <a:p>
            <a:pPr lvl="1">
              <a:lnSpc>
                <a:spcPct val="90000"/>
              </a:lnSpc>
            </a:pPr>
            <a:r>
              <a:rPr lang="en-US" altLang="tr-TR">
                <a:solidFill>
                  <a:schemeClr val="tx1"/>
                </a:solidFill>
              </a:rPr>
              <a:t>Example 2: field </a:t>
            </a:r>
            <a:r>
              <a:rPr lang="en-US" altLang="tr-TR" b="1">
                <a:solidFill>
                  <a:schemeClr val="tx1"/>
                </a:solidFill>
              </a:rPr>
              <a:t>IsPregnant</a:t>
            </a:r>
            <a:r>
              <a:rPr lang="en-US" altLang="tr-TR">
                <a:solidFill>
                  <a:schemeClr val="tx1"/>
                </a:solidFill>
              </a:rPr>
              <a:t>=missing for a male patient should be treated differently (no) than for a female patient of age 25 (unknown)</a:t>
            </a:r>
          </a:p>
        </p:txBody>
      </p:sp>
    </p:spTree>
    <p:extLst>
      <p:ext uri="{BB962C8B-B14F-4D97-AF65-F5344CB8AC3E}">
        <p14:creationId xmlns:p14="http://schemas.microsoft.com/office/powerpoint/2010/main" val="16818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86600-5E63-489E-9D33-05396D5F5E3B}" type="slidenum">
              <a:rPr lang="en-US" altLang="tr-TR"/>
              <a:pPr/>
              <a:t>43</a:t>
            </a:fld>
            <a:endParaRPr lang="en-US" altLang="tr-TR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Missing values - advanced</a:t>
            </a:r>
            <a:endParaRPr lang="en-AU" altLang="tr-TR" dirty="0">
              <a:solidFill>
                <a:srgbClr val="FF0000"/>
              </a:solidFill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543800" cy="41148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tr-TR" sz="2400"/>
              <a:t>Split instances with missing values into pieces</a:t>
            </a:r>
          </a:p>
          <a:p>
            <a:pPr marL="1028700" lvl="1" indent="-457200"/>
            <a:r>
              <a:rPr lang="en-US" altLang="tr-TR" sz="2000"/>
              <a:t>A piece going down a branch receives a weight proportional to the popularity of the branch</a:t>
            </a:r>
          </a:p>
          <a:p>
            <a:pPr marL="1028700" lvl="1" indent="-457200"/>
            <a:r>
              <a:rPr lang="en-US" altLang="tr-TR" sz="2000"/>
              <a:t>weights sum to 1</a:t>
            </a:r>
          </a:p>
          <a:p>
            <a:pPr marL="457200" indent="-457200"/>
            <a:r>
              <a:rPr lang="en-US" altLang="tr-TR" sz="2400"/>
              <a:t>Info gain works with fractional instances</a:t>
            </a:r>
          </a:p>
          <a:p>
            <a:pPr marL="1028700" lvl="1" indent="-457200"/>
            <a:r>
              <a:rPr lang="en-US" altLang="tr-TR" sz="2000"/>
              <a:t>use sums of weights instead of counts</a:t>
            </a:r>
          </a:p>
          <a:p>
            <a:pPr marL="457200" indent="-457200"/>
            <a:r>
              <a:rPr lang="en-US" altLang="tr-TR" sz="2400"/>
              <a:t>During classification, split the instance into pieces in the same way</a:t>
            </a:r>
          </a:p>
          <a:p>
            <a:pPr marL="1028700" lvl="1" indent="-457200"/>
            <a:r>
              <a:rPr lang="en-US" altLang="tr-TR" sz="2000"/>
              <a:t>Merge probability distribution using weights</a:t>
            </a:r>
            <a:endParaRPr lang="en-AU" altLang="tr-TR" sz="2000"/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93725" y="65135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tr-TR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05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Information Gain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2579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6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FF0000"/>
                </a:solidFill>
              </a:rPr>
              <a:t>Information Gain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362200"/>
          </a:xfrm>
        </p:spPr>
        <p:txBody>
          <a:bodyPr/>
          <a:lstStyle/>
          <a:p>
            <a:r>
              <a:rPr lang="en-US" altLang="tr-TR" sz="2800"/>
              <a:t>Information Gain for attribute A on set S is defined by taking the entropy of S and subtracting from it the summation of the entropy of each subset of S, determined by values of A, multiplied by each subset’s proportion of S.</a:t>
            </a:r>
          </a:p>
          <a:p>
            <a:endParaRPr lang="en-US" altLang="tr-TR" sz="280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353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13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Example for ID3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1863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04864"/>
            <a:ext cx="4693046" cy="361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6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81800" cy="4114800"/>
          </a:xfrm>
        </p:spPr>
        <p:txBody>
          <a:bodyPr/>
          <a:lstStyle/>
          <a:p>
            <a:r>
              <a:rPr lang="tr-TR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OYUN = {hayır, hayır, hayır, hayır, hayır, evet, evet, evet, evet, evet, evet, evet, evet, evet}</a:t>
            </a:r>
          </a:p>
          <a:p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C1, sınıfı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"hayır", 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C2, sınıfı ise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"evet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r>
              <a:rPr lang="tr-TR" sz="2000" dirty="0" smtClean="0"/>
              <a:t>P1=5/14, P2=9/14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tr-TR" sz="16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2000" dirty="0"/>
          </a:p>
        </p:txBody>
      </p:sp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645024"/>
            <a:ext cx="4248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>
                <a:solidFill>
                  <a:srgbClr val="FF0000"/>
                </a:solidFill>
              </a:rPr>
              <a:t>Finding Root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1196752"/>
            <a:ext cx="511675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789040"/>
            <a:ext cx="5112568" cy="2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Finding Root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1531</Words>
  <Application>Microsoft Office PowerPoint</Application>
  <PresentationFormat>On-screen Show (4:3)</PresentationFormat>
  <Paragraphs>309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Decision Trees</vt:lpstr>
      <vt:lpstr>Entropy</vt:lpstr>
      <vt:lpstr>Shannon Entropy</vt:lpstr>
      <vt:lpstr>Information Gain</vt:lpstr>
      <vt:lpstr>Information Gain</vt:lpstr>
      <vt:lpstr>Information Gain</vt:lpstr>
      <vt:lpstr>Example for ID3</vt:lpstr>
      <vt:lpstr> </vt:lpstr>
      <vt:lpstr>Finding Root</vt:lpstr>
      <vt:lpstr>PowerPoint Presentation</vt:lpstr>
      <vt:lpstr>Finding Root</vt:lpstr>
      <vt:lpstr>PowerPoint Presentation</vt:lpstr>
      <vt:lpstr>Finding Root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the Data: Definition</vt:lpstr>
      <vt:lpstr>Causes for Overfitting the Data</vt:lpstr>
      <vt:lpstr>Solutions for Overfitting the Data</vt:lpstr>
      <vt:lpstr>Decision Tree Pruning</vt:lpstr>
      <vt:lpstr>Pruning</vt:lpstr>
      <vt:lpstr>Prepruning</vt:lpstr>
      <vt:lpstr>Early stopping</vt:lpstr>
      <vt:lpstr>Post-pruning</vt:lpstr>
      <vt:lpstr>C4.5</vt:lpstr>
      <vt:lpstr>Numeric attributes</vt:lpstr>
      <vt:lpstr>Weather data – nominal values</vt:lpstr>
      <vt:lpstr>Weather data - numeric</vt:lpstr>
      <vt:lpstr>Example</vt:lpstr>
      <vt:lpstr>Avoid repeated sorting!</vt:lpstr>
      <vt:lpstr>More speeding up </vt:lpstr>
      <vt:lpstr>Binary vs. multi-way splits</vt:lpstr>
      <vt:lpstr>Missing as a separate value</vt:lpstr>
      <vt:lpstr>Missing values - advanced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yunus doğan</dc:creator>
  <cp:lastModifiedBy>yunus doğan</cp:lastModifiedBy>
  <cp:revision>12</cp:revision>
  <dcterms:created xsi:type="dcterms:W3CDTF">2015-10-23T11:42:19Z</dcterms:created>
  <dcterms:modified xsi:type="dcterms:W3CDTF">2016-03-16T15:34:17Z</dcterms:modified>
</cp:coreProperties>
</file>