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7" r:id="rId3"/>
    <p:sldId id="429" r:id="rId4"/>
    <p:sldId id="430" r:id="rId5"/>
    <p:sldId id="434" r:id="rId6"/>
    <p:sldId id="279" r:id="rId7"/>
    <p:sldId id="372" r:id="rId8"/>
    <p:sldId id="373" r:id="rId9"/>
    <p:sldId id="374" r:id="rId10"/>
    <p:sldId id="469" r:id="rId11"/>
    <p:sldId id="376" r:id="rId12"/>
    <p:sldId id="471" r:id="rId13"/>
    <p:sldId id="378" r:id="rId14"/>
    <p:sldId id="379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icalon" initials="V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9" autoAdjust="0"/>
    <p:restoredTop sz="87592" autoAdjust="0"/>
  </p:normalViewPr>
  <p:slideViewPr>
    <p:cSldViewPr>
      <p:cViewPr varScale="1">
        <p:scale>
          <a:sx n="77" d="100"/>
          <a:sy n="77" d="100"/>
        </p:scale>
        <p:origin x="17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3C5447-55B9-46C4-8971-7CC56359806F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2CA60-5E51-40BC-94BD-4F3FC71AAE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841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44081-C906-4109-A873-B2C2C8D5A251}" type="datetimeFigureOut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13D56C-0B63-4E36-96D3-9822709208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573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E0D68B9-7413-4614-A2CC-40236B179485}" type="slidenum">
              <a:rPr lang="en-US" altLang="en-US">
                <a:latin typeface="Calibri" pitchFamily="34" charset="0"/>
              </a:rPr>
              <a:pPr eaLnBrk="1" hangingPunct="1"/>
              <a:t>20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FD546A4-32A8-4737-BF2A-81AC573019DE}" type="slidenum">
              <a:rPr lang="en-US" altLang="en-US">
                <a:latin typeface="Calibri" pitchFamily="34" charset="0"/>
              </a:rPr>
              <a:pPr eaLnBrk="1" hangingPunct="1"/>
              <a:t>21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92612FC-090D-4506-8560-E53EB2FB4238}" type="slidenum">
              <a:rPr lang="en-US" altLang="en-US">
                <a:latin typeface="Calibri" pitchFamily="34" charset="0"/>
              </a:rPr>
              <a:pPr eaLnBrk="1" hangingPunct="1"/>
              <a:t>22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3081402-2E5D-42F4-99BF-C6496EE90FC2}" type="slidenum">
              <a:rPr lang="en-US" altLang="en-US">
                <a:latin typeface="Calibri" pitchFamily="34" charset="0"/>
              </a:rPr>
              <a:pPr eaLnBrk="1" hangingPunct="1"/>
              <a:t>23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C7C6D68-A0BC-411D-9ADE-C565C667FDC9}" type="slidenum">
              <a:rPr lang="en-US" altLang="en-US">
                <a:latin typeface="Calibri" pitchFamily="34" charset="0"/>
              </a:rPr>
              <a:pPr eaLnBrk="1" hangingPunct="1"/>
              <a:t>24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BA92BD7-5A56-45A2-9F5C-DD1337663697}" type="slidenum">
              <a:rPr lang="en-US" altLang="en-US">
                <a:latin typeface="Calibri" pitchFamily="34" charset="0"/>
              </a:rPr>
              <a:pPr eaLnBrk="1" hangingPunct="1"/>
              <a:t>25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D99E9D3-8DBA-4322-BCFE-1E68383CEE3A}" type="slidenum">
              <a:rPr lang="en-US" altLang="en-US">
                <a:latin typeface="Calibri" pitchFamily="34" charset="0"/>
              </a:rPr>
              <a:pPr eaLnBrk="1" hangingPunct="1"/>
              <a:t>26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8326F6E-0392-4B51-B7D2-C1A931D83F2A}" type="slidenum">
              <a:rPr lang="en-US" altLang="en-US">
                <a:latin typeface="Calibri" pitchFamily="34" charset="0"/>
              </a:rPr>
              <a:pPr eaLnBrk="1" hangingPunct="1"/>
              <a:t>27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 smtClean="0">
              <a:latin typeface="Times" pitchFamily="18" charset="0"/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latin typeface="Times" pitchFamily="18" charset="0"/>
                <a:ea typeface="宋体" charset="-122"/>
              </a:rPr>
              <a:t>SST is the SSE obtained when fitting the model Yi = B0 + </a:t>
            </a:r>
            <a:r>
              <a:rPr lang="en-US" altLang="zh-CN" dirty="0" err="1" smtClean="0">
                <a:latin typeface="Times" pitchFamily="18" charset="0"/>
                <a:ea typeface="宋体" charset="-122"/>
              </a:rPr>
              <a:t>ei</a:t>
            </a:r>
            <a:r>
              <a:rPr lang="en-US" altLang="zh-CN" dirty="0" smtClean="0">
                <a:latin typeface="Times" pitchFamily="18" charset="0"/>
                <a:ea typeface="宋体" charset="-122"/>
              </a:rPr>
              <a:t>, which ignores all the x</a:t>
            </a:r>
            <a:r>
              <a:rPr lang="en-US" altLang="zh-CN" dirty="0" smtClean="0">
                <a:latin typeface="Arial" charset="0"/>
                <a:ea typeface="宋体" charset="-122"/>
              </a:rPr>
              <a:t>’</a:t>
            </a:r>
            <a:r>
              <a:rPr lang="en-US" altLang="zh-CN" dirty="0" smtClean="0">
                <a:latin typeface="Times" pitchFamily="18" charset="0"/>
                <a:ea typeface="宋体" charset="-122"/>
              </a:rPr>
              <a:t>s</a:t>
            </a:r>
          </a:p>
          <a:p>
            <a:pPr eaLnBrk="1" hangingPunct="1"/>
            <a:r>
              <a:rPr lang="en-US" altLang="zh-CN" dirty="0" smtClean="0">
                <a:latin typeface="Times" pitchFamily="18" charset="0"/>
                <a:ea typeface="宋体" charset="-122"/>
              </a:rPr>
              <a:t>R^2 = 0.5 means 50% of the variation in y is accounted for by x, in this case, all x</a:t>
            </a:r>
            <a:r>
              <a:rPr lang="en-US" altLang="zh-CN" dirty="0" smtClean="0">
                <a:latin typeface="Arial" charset="0"/>
                <a:ea typeface="宋体" charset="-122"/>
              </a:rPr>
              <a:t>’</a:t>
            </a:r>
            <a:r>
              <a:rPr lang="en-US" altLang="zh-CN" dirty="0" smtClean="0">
                <a:latin typeface="Times" pitchFamily="18" charset="0"/>
                <a:ea typeface="宋体" charset="-122"/>
              </a:rPr>
              <a:t>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C4D73EF-C65C-4139-9415-ECFE70E3FEB7}" type="slidenum">
              <a:rPr lang="en-US" altLang="en-US">
                <a:latin typeface="Calibri" pitchFamily="34" charset="0"/>
              </a:rPr>
              <a:pPr eaLnBrk="1" hangingPunct="1"/>
              <a:t>15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94F471E-4379-4DAD-B257-90772A0D1C40}" type="slidenum">
              <a:rPr lang="en-US" altLang="en-US">
                <a:latin typeface="Calibri" pitchFamily="34" charset="0"/>
              </a:rPr>
              <a:pPr eaLnBrk="1" hangingPunct="1"/>
              <a:t>16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8D0A2D2-8E6A-4CB4-B54A-A2037F473D71}" type="slidenum">
              <a:rPr lang="en-US" altLang="en-US">
                <a:latin typeface="Calibri" pitchFamily="34" charset="0"/>
              </a:rPr>
              <a:pPr eaLnBrk="1" hangingPunct="1"/>
              <a:t>17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C49F724-4687-494C-8629-A3F2720F5F32}" type="slidenum">
              <a:rPr lang="en-US" altLang="en-US">
                <a:latin typeface="Calibri" pitchFamily="34" charset="0"/>
              </a:rPr>
              <a:pPr eaLnBrk="1" hangingPunct="1"/>
              <a:t>18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A949D28-BCCB-40FA-A979-7F694EBD8FAB}" type="slidenum">
              <a:rPr lang="en-US" altLang="en-US">
                <a:latin typeface="Calibri" pitchFamily="34" charset="0"/>
              </a:rPr>
              <a:pPr eaLnBrk="1" hangingPunct="1"/>
              <a:t>19</a:t>
            </a:fld>
            <a:endParaRPr lang="en-US" alt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B4C6-A764-49C5-A664-2CCD8AE9672A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1/140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803D-57CE-4ABB-827E-56B48DCA6C73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C65F-311D-41D0-B872-91D661878E68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B5C08-B4D7-4ED3-94D4-2E0C0C39C5A6}" type="datetime1">
              <a:rPr lang="zh-CN" altLang="en-US" smtClean="0"/>
              <a:pPr>
                <a:defRPr/>
              </a:pPr>
              <a:t>2019/5/10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1/140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4D6FD-4090-405A-BEFC-2A67F55D8E9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/140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75732-056E-47E9-A40D-14F9A3FBFC8F}" type="datetime1">
              <a:rPr lang="zh-CN" altLang="en-US" smtClean="0"/>
              <a:pPr>
                <a:defRPr/>
              </a:pPr>
              <a:t>2019/5/10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1/140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70AA0-6560-4FF8-B99D-462AAE93C93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dirty="0" smtClean="0"/>
              <a:t>/140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64D-975A-4269-99C5-457E50C59E37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52460-2D04-4777-A779-1982C9EA8983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F67F4-8D60-40E4-BBF4-5252BDA4ADDF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F07F8-4037-4542-91CA-FB181DD16C33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6A5C-A78C-47F5-8414-9107ACB13602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FE01-9D2D-4A62-B802-EB095A3D141D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704-8EC4-4A76-BECA-768D3CF25656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5333-ABB7-49F7-928C-EBCB6BE46A99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13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8AAE3-9156-41B8-AC50-9ED40CD62AB0}" type="datetime1">
              <a:rPr lang="zh-CN" altLang="en-US" smtClean="0"/>
              <a:pPr/>
              <a:t>2019/5/10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1/140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r>
              <a:rPr lang="en-US" altLang="zh-CN" dirty="0" smtClean="0"/>
              <a:t>/140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altLang="zh-CN" sz="4400" dirty="0" smtClean="0">
                <a:solidFill>
                  <a:srgbClr val="7030A0"/>
                </a:solidFill>
              </a:rPr>
              <a:t>CME 4416 Introduction to Data Mining</a:t>
            </a:r>
          </a:p>
          <a:p>
            <a:endParaRPr lang="en-US" altLang="zh-CN" sz="4400" dirty="0" smtClean="0">
              <a:solidFill>
                <a:srgbClr val="7030A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1520" y="1484784"/>
            <a:ext cx="84969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Multiple Linear Regression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z="1800" smtClean="0"/>
              <a:pPr/>
              <a:t>1</a:t>
            </a:fld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6388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becomes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Simultaneously, the linear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are changed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𝑋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Solve this equation respect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800" dirty="0" smtClean="0"/>
                  <a:t> and we get</a:t>
                </a:r>
                <a:endParaRPr lang="tr-TR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(if the inverse of 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 smtClean="0"/>
                  <a:t> exists.)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638800"/>
              </a:xfrm>
              <a:blipFill>
                <a:blip r:embed="rId2"/>
                <a:stretch>
                  <a:fillRect l="-1259" t="-1730" b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47466" y="5229200"/>
            <a:ext cx="381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smtClean="0">
                <a:latin typeface="+mj-lt"/>
              </a:rPr>
              <a:t>-1</a:t>
            </a:r>
            <a:endParaRPr lang="en-US" sz="1300" dirty="0">
              <a:latin typeface="+mj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6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 Example  (Tire Wear Data: Quadratic Fit     Using Hand Calculations)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We will do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/>
                  <a:t>e</a:t>
                </a:r>
                <a:r>
                  <a:rPr lang="en-US" dirty="0" err="1" smtClean="0"/>
                  <a:t>xample</a:t>
                </a:r>
                <a:r>
                  <a:rPr lang="tr-TR" dirty="0" smtClean="0"/>
                  <a:t> </a:t>
                </a:r>
                <a:r>
                  <a:rPr lang="en-US" dirty="0" smtClean="0"/>
                  <a:t>using the matrix approach.</a:t>
                </a:r>
              </a:p>
              <a:p>
                <a:r>
                  <a:rPr lang="en-US" dirty="0" smtClean="0"/>
                  <a:t>For the quadratic model to be fitted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64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256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400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784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1024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     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94.33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329.50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91.00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55.17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229.33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/>
                                                  </a:rPr>
                                                  <m:t>204.83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179.00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163.83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150.33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1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According to formula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we need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800" dirty="0" smtClean="0"/>
                  <a:t> first and then invert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    it and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144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3264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144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3264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82,944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3264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82,944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2,245,632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.6606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−0.0773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0.0019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−0.0773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0.0140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−0.0004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0.0019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−0.0004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0.0000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  <a:blipFill rotWithShape="1">
                <a:blip r:embed="rId2" cstate="print"/>
                <a:stretch>
                  <a:fillRect l="-1630" t="-1436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953000" y="1143000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j-lt"/>
              </a:rPr>
              <a:t>-1</a:t>
            </a:r>
            <a:endParaRPr lang="en-US" sz="1400" dirty="0">
              <a:latin typeface="+mj-lt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4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Finally, we calculate the vector of LS estimates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</m:oMath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/>
                                            <a:ea typeface="Cambria Math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800" dirty="0" smtClean="0"/>
                  <a:t>   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.6606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−0.0773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0.0019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−0.0773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0.0140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−0.0004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0.0019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−0.0004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0.0000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1    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    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2   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16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   20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4   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28   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16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64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44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256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400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76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784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1024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94.33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329.50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1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18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</a:rPr>
                                                  <m:t>91.00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</a:rPr>
                                                  <m:t>255.17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/>
                                                  </a:rPr>
                                                  <m:t>229.33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204.83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179.00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163.83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150.33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/>
                                  </a:rPr>
                                  <m:t>3</m:t>
                                </m:r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86.265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−12.722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/>
                                  </a:rPr>
                                  <m:t>0.172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>
                <a:blip r:embed="rId2"/>
                <a:stretch>
                  <a:fillRect l="-1259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</p:spPr>
            <p:txBody>
              <a:bodyPr/>
              <a:lstStyle/>
              <a:p>
                <a:endParaRPr lang="en-US" dirty="0" smtClean="0"/>
              </a:p>
              <a:p>
                <a:r>
                  <a:rPr lang="en-US" dirty="0" smtClean="0"/>
                  <a:t>Therefore, the LS quadratic model is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=386.265−12.772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+0.172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5592763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1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endParaRPr lang="en-US" altLang="en-US" sz="3600" b="1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152400" y="9906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itchFamily="18" charset="0"/>
              </a:rPr>
              <a:t>Example </a:t>
            </a:r>
            <a:r>
              <a:rPr lang="en-US" altLang="en-US" sz="2800" b="1" dirty="0" smtClean="0">
                <a:latin typeface="Times New Roman" pitchFamily="18" charset="0"/>
              </a:rPr>
              <a:t>2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D8D354-B375-4759-B77A-3BB772C5D53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38"/>
          <a:stretch>
            <a:fillRect/>
          </a:stretch>
        </p:blipFill>
        <p:spPr bwMode="auto">
          <a:xfrm>
            <a:off x="1219200" y="2057400"/>
            <a:ext cx="63166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0586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endParaRPr lang="en-US" altLang="en-US" sz="3600" b="1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81000" y="1371600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itchFamily="18" charset="0"/>
              </a:rPr>
              <a:t>Example </a:t>
            </a:r>
            <a:r>
              <a:rPr lang="tr-TR" altLang="en-US" sz="2800" b="1" dirty="0">
                <a:latin typeface="Times New Roman" pitchFamily="18" charset="0"/>
              </a:rPr>
              <a:t>2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171CE21-C381-44C2-8C2E-B8630E853150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981200"/>
            <a:ext cx="86582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1804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0" y="11430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 smtClean="0">
                <a:latin typeface="Times New Roman" pitchFamily="18" charset="0"/>
              </a:rPr>
              <a:t> </a:t>
            </a:r>
            <a:r>
              <a:rPr lang="en-US" altLang="en-US" sz="2800" b="1" dirty="0">
                <a:latin typeface="Times New Roman" pitchFamily="18" charset="0"/>
              </a:rPr>
              <a:t>Matrix Approach to Multiple Linear Regression</a:t>
            </a: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533400" y="1981200"/>
            <a:ext cx="7162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</a:rPr>
              <a:t>Suppose the model relating the regressors to the response is</a:t>
            </a:r>
          </a:p>
        </p:txBody>
      </p:sp>
      <p:pic>
        <p:nvPicPr>
          <p:cNvPr id="2253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00400"/>
            <a:ext cx="76200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Text Box 9"/>
          <p:cNvSpPr txBox="1">
            <a:spLocks noChangeArrowheads="1"/>
          </p:cNvSpPr>
          <p:nvPr/>
        </p:nvSpPr>
        <p:spPr bwMode="auto">
          <a:xfrm>
            <a:off x="457200" y="3962400"/>
            <a:ext cx="807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</a:rPr>
              <a:t>In matrix notation this model can be written as</a:t>
            </a:r>
          </a:p>
        </p:txBody>
      </p:sp>
      <p:pic>
        <p:nvPicPr>
          <p:cNvPr id="2253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24400"/>
            <a:ext cx="2057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BC24F2-BB0E-47D0-826B-8ED500DB7B95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3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b="1" smtClean="0"/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0" y="11430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 smtClean="0">
                <a:latin typeface="Times New Roman" pitchFamily="18" charset="0"/>
              </a:rPr>
              <a:t>Matrix </a:t>
            </a:r>
            <a:r>
              <a:rPr lang="en-US" altLang="en-US" sz="2800" b="1" dirty="0">
                <a:latin typeface="Times New Roman" pitchFamily="18" charset="0"/>
              </a:rPr>
              <a:t>Approach to Multiple Linear Regression</a:t>
            </a:r>
          </a:p>
        </p:txBody>
      </p:sp>
      <p:sp>
        <p:nvSpPr>
          <p:cNvPr id="23557" name="Text Box 8"/>
          <p:cNvSpPr txBox="1">
            <a:spLocks noChangeArrowheads="1"/>
          </p:cNvSpPr>
          <p:nvPr/>
        </p:nvSpPr>
        <p:spPr bwMode="auto">
          <a:xfrm>
            <a:off x="609600" y="3200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</a:rPr>
              <a:t>where</a:t>
            </a:r>
          </a:p>
        </p:txBody>
      </p:sp>
      <p:pic>
        <p:nvPicPr>
          <p:cNvPr id="2355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438400"/>
            <a:ext cx="2057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0"/>
            <a:ext cx="9144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53C91E7-386C-4DBF-B584-AD4241C0EE12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18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3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0" y="11430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 smtClean="0">
                <a:latin typeface="Times New Roman" pitchFamily="18" charset="0"/>
              </a:rPr>
              <a:t>Matrix </a:t>
            </a:r>
            <a:r>
              <a:rPr lang="en-US" altLang="en-US" sz="2800" b="1" dirty="0">
                <a:latin typeface="Times New Roman" pitchFamily="18" charset="0"/>
              </a:rPr>
              <a:t>Approach to Multiple Linear Regression</a:t>
            </a:r>
          </a:p>
        </p:txBody>
      </p:sp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685800" y="22098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</a:rPr>
              <a:t>We wish to find the vector of least squares estimators that minimizes:</a:t>
            </a:r>
          </a:p>
        </p:txBody>
      </p:sp>
      <p:pic>
        <p:nvPicPr>
          <p:cNvPr id="2458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48863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1"/>
          <p:cNvSpPr txBox="1">
            <a:spLocks noChangeArrowheads="1"/>
          </p:cNvSpPr>
          <p:nvPr/>
        </p:nvSpPr>
        <p:spPr bwMode="auto">
          <a:xfrm>
            <a:off x="609600" y="4343400"/>
            <a:ext cx="754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Times New Roman" pitchFamily="18" charset="0"/>
              </a:rPr>
              <a:t>The resulting least squares estimate 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07EFF03-F0C2-4A2B-A073-0EF40BF0CA99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19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45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81600"/>
            <a:ext cx="66770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Multiple linear regression attempts to model the relationship between two or more explanatory variables and a response variable by fitting a linear equation to observed data. Every value of the independent variable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is associated with a value of the dependent variable 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endParaRPr lang="en-US" altLang="en-US" sz="3600" b="1" dirty="0" smtClean="0"/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0" y="1143000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 smtClean="0">
                <a:latin typeface="Times New Roman" pitchFamily="18" charset="0"/>
              </a:rPr>
              <a:t> Matrix </a:t>
            </a:r>
            <a:r>
              <a:rPr lang="en-US" altLang="en-US" sz="2800" b="1" dirty="0">
                <a:latin typeface="Times New Roman" pitchFamily="18" charset="0"/>
              </a:rPr>
              <a:t>Approach to Multiple Linear Regression</a:t>
            </a:r>
          </a:p>
        </p:txBody>
      </p:sp>
      <p:pic>
        <p:nvPicPr>
          <p:cNvPr id="2560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88FFA61-88D7-482A-BDCB-623F314C5006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53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>
                <a:latin typeface="Times New Roman" pitchFamily="18" charset="0"/>
              </a:rPr>
              <a:t>Example 12-2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20489BE-98E9-4890-AE18-B04D1C8BD83A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662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362200"/>
            <a:ext cx="63182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2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/>
          <p:cNvSpPr txBox="1">
            <a:spLocks noChangeArrowheads="1"/>
          </p:cNvSpPr>
          <p:nvPr/>
        </p:nvSpPr>
        <p:spPr bwMode="auto">
          <a:xfrm>
            <a:off x="381000" y="228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itchFamily="18" charset="0"/>
              </a:rPr>
              <a:t>Example </a:t>
            </a:r>
            <a:r>
              <a:rPr lang="en-US" altLang="en-US" sz="2800" b="1" dirty="0" smtClean="0">
                <a:latin typeface="Times New Roman" pitchFamily="18" charset="0"/>
              </a:rPr>
              <a:t>2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A643CED-5955-4BA4-AB6B-F08D9735C1CB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609600"/>
            <a:ext cx="33623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858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4"/>
          <p:cNvSpPr txBox="1">
            <a:spLocks noChangeArrowheads="1"/>
          </p:cNvSpPr>
          <p:nvPr/>
        </p:nvSpPr>
        <p:spPr bwMode="auto">
          <a:xfrm>
            <a:off x="457200" y="990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itchFamily="18" charset="0"/>
              </a:rPr>
              <a:t>Example </a:t>
            </a:r>
            <a:r>
              <a:rPr lang="en-US" altLang="en-US" sz="2800" b="1" dirty="0" smtClean="0">
                <a:latin typeface="Times New Roman" pitchFamily="18" charset="0"/>
              </a:rPr>
              <a:t>2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D341DAB-AB35-4CB5-A1B1-50528F2F798D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066800"/>
            <a:ext cx="40386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505200"/>
            <a:ext cx="4754563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80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457200" y="12954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itchFamily="18" charset="0"/>
              </a:rPr>
              <a:t>Example </a:t>
            </a:r>
            <a:r>
              <a:rPr lang="en-US" altLang="en-US" sz="2800" b="1" dirty="0" smtClean="0">
                <a:latin typeface="Times New Roman" pitchFamily="18" charset="0"/>
              </a:rPr>
              <a:t>2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6D772FF-5E39-4624-BB46-A60C8DE0A75F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5486400" cy="485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8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 b="1" smtClean="0"/>
              <a:t>12-1: Multiple Linear Regression Models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304800" y="9906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itchFamily="18" charset="0"/>
              </a:rPr>
              <a:t>Example </a:t>
            </a:r>
            <a:r>
              <a:rPr lang="en-US" altLang="en-US" sz="2800" b="1" dirty="0" smtClean="0">
                <a:latin typeface="Times New Roman" pitchFamily="18" charset="0"/>
              </a:rPr>
              <a:t>2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35304A2-F80A-4BA3-9B51-D9CAAD04ED74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07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43000"/>
            <a:ext cx="6115050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10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Times New Roman" pitchFamily="18" charset="0"/>
              </a:rPr>
              <a:t>Example </a:t>
            </a:r>
            <a:r>
              <a:rPr lang="en-US" altLang="en-US" sz="2800" b="1" dirty="0" smtClean="0">
                <a:latin typeface="Times New Roman" pitchFamily="18" charset="0"/>
              </a:rPr>
              <a:t>2</a:t>
            </a:r>
            <a:endParaRPr lang="en-US" altLang="en-US" sz="2800" b="1" dirty="0"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5F1EEFE-3C95-40F2-819B-3D26EB5FBDFE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174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7058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1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98F7DF8-595D-4705-A55F-6E9CDA3139B6}" type="slidenum">
              <a:rPr lang="en-US" altLang="en-US">
                <a:solidFill>
                  <a:srgbClr val="898989"/>
                </a:solidFill>
                <a:latin typeface="Calibri" pitchFamily="34" charset="0"/>
              </a:rPr>
              <a:pPr eaLnBrk="1" hangingPunct="1"/>
              <a:t>27</a:t>
            </a:fld>
            <a:endParaRPr lang="en-US" altLang="en-US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247650"/>
            <a:ext cx="7096125" cy="636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491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Acknowledgement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Ghassan</a:t>
            </a:r>
            <a:r>
              <a:rPr lang="tr-TR" dirty="0" smtClean="0"/>
              <a:t> </a:t>
            </a:r>
            <a:r>
              <a:rPr lang="tr-TR" dirty="0" err="1" smtClean="0"/>
              <a:t>Elias</a:t>
            </a:r>
            <a:endParaRPr lang="tr-TR" dirty="0" smtClean="0"/>
          </a:p>
          <a:p>
            <a:r>
              <a:rPr lang="tr-TR" dirty="0" smtClean="0"/>
              <a:t>California </a:t>
            </a:r>
            <a:r>
              <a:rPr lang="tr-TR" dirty="0" err="1" smtClean="0"/>
              <a:t>State</a:t>
            </a:r>
            <a:r>
              <a:rPr lang="tr-TR" dirty="0" smtClean="0"/>
              <a:t> </a:t>
            </a:r>
            <a:r>
              <a:rPr lang="tr-TR" smtClean="0"/>
              <a:t>University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25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 smtClean="0"/>
              <a:t>Probabilistic Model</a:t>
            </a:r>
          </a:p>
        </p:txBody>
      </p:sp>
      <p:graphicFrame>
        <p:nvGraphicFramePr>
          <p:cNvPr id="1027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7544" y="1160748"/>
          <a:ext cx="552061" cy="82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1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60748"/>
                        <a:ext cx="552061" cy="828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5"/>
          <p:cNvSpPr txBox="1">
            <a:spLocks noChangeArrowheads="1"/>
          </p:cNvSpPr>
          <p:nvPr/>
        </p:nvSpPr>
        <p:spPr bwMode="auto">
          <a:xfrm>
            <a:off x="971600" y="1348558"/>
            <a:ext cx="7056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: the observed value of the </a:t>
            </a:r>
            <a:r>
              <a:rPr lang="en-US" altLang="zh-CN" sz="2800" dirty="0" smtClean="0"/>
              <a:t>random variable(</a:t>
            </a:r>
            <a:r>
              <a:rPr lang="en-US" altLang="zh-CN" sz="2800" dirty="0" err="1" smtClean="0"/>
              <a:t>r.v</a:t>
            </a:r>
            <a:r>
              <a:rPr lang="en-US" altLang="zh-CN" sz="2800" dirty="0" smtClean="0"/>
              <a:t>.) </a:t>
            </a:r>
            <a:endParaRPr lang="en-US" altLang="zh-CN" sz="2800" dirty="0"/>
          </a:p>
        </p:txBody>
      </p:sp>
      <p:graphicFrame>
        <p:nvGraphicFramePr>
          <p:cNvPr id="1029" name="Object 8"/>
          <p:cNvGraphicFramePr>
            <a:graphicFrameLocks noChangeAspect="1"/>
          </p:cNvGraphicFramePr>
          <p:nvPr/>
        </p:nvGraphicFramePr>
        <p:xfrm>
          <a:off x="6156176" y="2276872"/>
          <a:ext cx="1912866" cy="529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2" name="Equation" r:id="rId6" imgW="825480" imgH="228600" progId="Equation.DSMT4">
                  <p:embed/>
                </p:oleObj>
              </mc:Choice>
              <mc:Fallback>
                <p:oleObj name="Equation" r:id="rId6" imgW="825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2276872"/>
                        <a:ext cx="1912866" cy="529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467544" y="4149080"/>
            <a:ext cx="7344816" cy="576064"/>
            <a:chOff x="918592" y="3424805"/>
            <a:chExt cx="7344816" cy="576065"/>
          </a:xfrm>
        </p:grpSpPr>
        <p:graphicFrame>
          <p:nvGraphicFramePr>
            <p:cNvPr id="1031" name="Object 11"/>
            <p:cNvGraphicFramePr>
              <a:graphicFrameLocks noChangeAspect="1"/>
            </p:cNvGraphicFramePr>
            <p:nvPr/>
          </p:nvGraphicFramePr>
          <p:xfrm>
            <a:off x="918592" y="3424805"/>
            <a:ext cx="1990042" cy="576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1793" name="Equation" r:id="rId8" imgW="787320" imgH="228600" progId="Equation.DSMT4">
                    <p:embed/>
                  </p:oleObj>
                </mc:Choice>
                <mc:Fallback>
                  <p:oleObj name="Equation" r:id="rId8" imgW="78732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592" y="3424805"/>
                          <a:ext cx="1990042" cy="5760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3150840" y="3424806"/>
              <a:ext cx="5112568" cy="523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unknown model parameters</a:t>
              </a:r>
            </a:p>
          </p:txBody>
        </p:sp>
      </p:grpSp>
      <p:sp>
        <p:nvSpPr>
          <p:cNvPr id="1046" name="Text Box 7"/>
          <p:cNvSpPr txBox="1">
            <a:spLocks noChangeArrowheads="1"/>
          </p:cNvSpPr>
          <p:nvPr/>
        </p:nvSpPr>
        <p:spPr bwMode="auto">
          <a:xfrm>
            <a:off x="899592" y="2276872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depends on fixed predictor values </a:t>
            </a:r>
          </a:p>
        </p:txBody>
      </p:sp>
      <p:graphicFrame>
        <p:nvGraphicFramePr>
          <p:cNvPr id="1047" name="Object 23"/>
          <p:cNvGraphicFramePr>
            <a:graphicFrameLocks noChangeAspect="1"/>
          </p:cNvGraphicFramePr>
          <p:nvPr/>
        </p:nvGraphicFramePr>
        <p:xfrm>
          <a:off x="467544" y="2204864"/>
          <a:ext cx="428178" cy="70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4"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204864"/>
                        <a:ext cx="428178" cy="7008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" name="Text Box 12"/>
          <p:cNvSpPr txBox="1">
            <a:spLocks noChangeArrowheads="1"/>
          </p:cNvSpPr>
          <p:nvPr/>
        </p:nvSpPr>
        <p:spPr bwMode="auto">
          <a:xfrm>
            <a:off x="539552" y="4941168"/>
            <a:ext cx="59766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/>
              <a:t>n</a:t>
            </a:r>
            <a:r>
              <a:rPr lang="en-US" altLang="zh-CN" sz="2800" dirty="0"/>
              <a:t>  is the number of observations.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0" y="5661248"/>
            <a:ext cx="3276600" cy="646113"/>
            <a:chOff x="990600" y="4038600"/>
            <a:chExt cx="3276600" cy="646498"/>
          </a:xfrm>
        </p:grpSpPr>
        <p:sp>
          <p:nvSpPr>
            <p:cNvPr id="3" name="Text Box 13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3276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 dirty="0"/>
                <a:t>	 </a:t>
              </a:r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~</a:t>
              </a:r>
              <a:r>
                <a:rPr lang="en-US" altLang="zh-CN" sz="2800" dirty="0"/>
                <a:t>   </a:t>
              </a:r>
              <a:r>
                <a:rPr lang="en-US" altLang="zh-CN" sz="2400" dirty="0"/>
                <a:t>N (0,       )</a:t>
              </a:r>
            </a:p>
          </p:txBody>
        </p: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1447800" y="4038600"/>
              <a:ext cx="2153816" cy="646498"/>
              <a:chOff x="1143000" y="4038600"/>
              <a:chExt cx="2153816" cy="646498"/>
            </a:xfrm>
          </p:grpSpPr>
          <p:graphicFrame>
            <p:nvGraphicFramePr>
              <p:cNvPr id="4" name="Object 14"/>
              <p:cNvGraphicFramePr>
                <a:graphicFrameLocks noChangeAspect="1"/>
              </p:cNvGraphicFramePr>
              <p:nvPr/>
            </p:nvGraphicFramePr>
            <p:xfrm>
              <a:off x="1143000" y="4114800"/>
              <a:ext cx="457200" cy="5702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95" name="Equation" r:id="rId12" imgW="152280" imgH="228600" progId="Equation.DSMT4">
                      <p:embed/>
                    </p:oleObj>
                  </mc:Choice>
                  <mc:Fallback>
                    <p:oleObj name="Equation" r:id="rId12" imgW="15228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3000" y="4114800"/>
                            <a:ext cx="457200" cy="5702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0" name="Object 22"/>
              <p:cNvGraphicFramePr>
                <a:graphicFrameLocks noChangeAspect="1"/>
              </p:cNvGraphicFramePr>
              <p:nvPr/>
            </p:nvGraphicFramePr>
            <p:xfrm>
              <a:off x="2792760" y="4098049"/>
              <a:ext cx="504056" cy="5040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1796" name="Equation" r:id="rId14" imgW="203040" imgH="203040" progId="Equation.DSMT4">
                      <p:embed/>
                    </p:oleObj>
                  </mc:Choice>
                  <mc:Fallback>
                    <p:oleObj name="Equation" r:id="rId14" imgW="203040" imgH="20304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2760" y="4098049"/>
                            <a:ext cx="504056" cy="5040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0"/>
              <p:cNvSpPr txBox="1">
                <a:spLocks noChangeArrowheads="1"/>
              </p:cNvSpPr>
              <p:nvPr/>
            </p:nvSpPr>
            <p:spPr bwMode="auto">
              <a:xfrm>
                <a:off x="1600200" y="4038600"/>
                <a:ext cx="6096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i.i.d</a:t>
                </a:r>
              </a:p>
            </p:txBody>
          </p:sp>
        </p:grpSp>
      </p:grpSp>
      <p:sp>
        <p:nvSpPr>
          <p:cNvPr id="1040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1041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120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/>
          </a:p>
        </p:txBody>
      </p:sp>
      <p:pic>
        <p:nvPicPr>
          <p:cNvPr id="1042" name="Picture 25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9552" y="3212976"/>
            <a:ext cx="64770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3" name="TextBox 27"/>
          <p:cNvSpPr txBox="1">
            <a:spLocks noChangeArrowheads="1"/>
          </p:cNvSpPr>
          <p:nvPr/>
        </p:nvSpPr>
        <p:spPr bwMode="auto">
          <a:xfrm>
            <a:off x="7086600" y="3284984"/>
            <a:ext cx="2057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=1,2,3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,…,n</a:t>
            </a:r>
          </a:p>
        </p:txBody>
      </p:sp>
      <p:graphicFrame>
        <p:nvGraphicFramePr>
          <p:cNvPr id="10" name="Object 23"/>
          <p:cNvGraphicFramePr>
            <a:graphicFrameLocks noChangeAspect="1"/>
          </p:cNvGraphicFramePr>
          <p:nvPr/>
        </p:nvGraphicFramePr>
        <p:xfrm>
          <a:off x="8028384" y="1288574"/>
          <a:ext cx="432048" cy="70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97" name="Equation" r:id="rId17" imgW="139680" imgH="228600" progId="Equation.DSMT4">
                  <p:embed/>
                </p:oleObj>
              </mc:Choice>
              <mc:Fallback>
                <p:oleObj name="Equation" r:id="rId17" imgW="139680" imgH="2286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384" y="1288574"/>
                        <a:ext cx="432048" cy="707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4D6FD-4090-405A-BEFC-2A67F55D8E9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  <p:bldP spid="1046" grpId="0" autoUpdateAnimBg="0"/>
      <p:bldP spid="10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/>
          <p:cNvSpPr txBox="1">
            <a:spLocks noChangeArrowheads="1"/>
          </p:cNvSpPr>
          <p:nvPr/>
        </p:nvSpPr>
        <p:spPr bwMode="auto">
          <a:xfrm>
            <a:off x="685800" y="53340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dirty="0"/>
              <a:t>Fitting the model</a:t>
            </a:r>
          </a:p>
        </p:txBody>
      </p:sp>
      <p:sp>
        <p:nvSpPr>
          <p:cNvPr id="2054" name="Text Box 3"/>
          <p:cNvSpPr txBox="1">
            <a:spLocks noChangeArrowheads="1"/>
          </p:cNvSpPr>
          <p:nvPr/>
        </p:nvSpPr>
        <p:spPr bwMode="auto">
          <a:xfrm>
            <a:off x="533400" y="1371600"/>
            <a:ext cx="8077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2400" dirty="0"/>
              <a:t>LS provides estimates of the unknown model parameters,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75656" y="2286000"/>
          <a:ext cx="5976664" cy="1070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0" name="Equation" r:id="rId4" imgW="2628720" imgH="431640" progId="Equation.DSMT4">
                  <p:embed/>
                </p:oleObj>
              </mc:Choice>
              <mc:Fallback>
                <p:oleObj name="Equation" r:id="rId4" imgW="262872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86000"/>
                        <a:ext cx="5976664" cy="10709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" y="1828800"/>
          <a:ext cx="1571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61"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15716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339752" y="1844824"/>
            <a:ext cx="617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which </a:t>
            </a:r>
            <a:r>
              <a:rPr lang="en-US" altLang="zh-CN" sz="2400" dirty="0" smtClean="0"/>
              <a:t>minimizes</a:t>
            </a:r>
            <a:r>
              <a:rPr lang="en-US" altLang="zh-CN" dirty="0" smtClean="0"/>
              <a:t> </a:t>
            </a:r>
            <a:r>
              <a:rPr lang="en-US" altLang="zh-CN" sz="2400" dirty="0" smtClean="0"/>
              <a:t>Q</a:t>
            </a:r>
            <a:r>
              <a:rPr lang="en-US" altLang="zh-CN" dirty="0" smtClean="0"/>
              <a:t>       </a:t>
            </a:r>
            <a:endParaRPr lang="en-US" altLang="zh-CN" dirty="0"/>
          </a:p>
        </p:txBody>
      </p:sp>
      <p:sp>
        <p:nvSpPr>
          <p:cNvPr id="2057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3284984"/>
            <a:ext cx="8458200" cy="11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9" name="Rectangle 14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2061" name="Rectangle 17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sp>
        <p:nvSpPr>
          <p:cNvPr id="206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zh-CN"/>
          </a:p>
        </p:txBody>
      </p:sp>
      <p:sp>
        <p:nvSpPr>
          <p:cNvPr id="2064" name="Rectangle 20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  <p:grpSp>
        <p:nvGrpSpPr>
          <p:cNvPr id="3" name="Group 16"/>
          <p:cNvGrpSpPr/>
          <p:nvPr/>
        </p:nvGrpSpPr>
        <p:grpSpPr>
          <a:xfrm>
            <a:off x="251520" y="4581128"/>
            <a:ext cx="8686800" cy="1470075"/>
            <a:chOff x="251520" y="4581128"/>
            <a:chExt cx="8686800" cy="1470075"/>
          </a:xfrm>
        </p:grpSpPr>
        <p:pic>
          <p:nvPicPr>
            <p:cNvPr id="2066" name="Picture 18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51520" y="4581128"/>
              <a:ext cx="8686800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5" name="Rectangle 21"/>
            <p:cNvSpPr>
              <a:spLocks noChangeArrowheads="1"/>
            </p:cNvSpPr>
            <p:nvPr/>
          </p:nvSpPr>
          <p:spPr bwMode="auto">
            <a:xfrm>
              <a:off x="7020272" y="5589240"/>
              <a:ext cx="17526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(j=1,2,</a:t>
              </a:r>
              <a:r>
                <a:rPr lang="en-US" altLang="zh-CN" sz="2400" dirty="0">
                  <a:cs typeface="Times New Roman" pitchFamily="18" charset="0"/>
                </a:rPr>
                <a:t>…</a:t>
              </a: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,k)</a:t>
              </a:r>
              <a:endParaRPr lang="en-US" altLang="zh-CN" sz="2400" dirty="0"/>
            </a:p>
          </p:txBody>
        </p:sp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F70AA0-6560-4FF8-B99D-462AAE93C93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48736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Goodness of Fit of the Model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1000" y="914400"/>
            <a:ext cx="7864475" cy="1441450"/>
            <a:chOff x="381000" y="914400"/>
            <a:chExt cx="7864475" cy="1441420"/>
          </a:xfrm>
        </p:grpSpPr>
        <p:graphicFrame>
          <p:nvGraphicFramePr>
            <p:cNvPr id="3077" name="Object 3"/>
            <p:cNvGraphicFramePr>
              <a:graphicFrameLocks noChangeAspect="1"/>
            </p:cNvGraphicFramePr>
            <p:nvPr/>
          </p:nvGraphicFramePr>
          <p:xfrm>
            <a:off x="1981200" y="990600"/>
            <a:ext cx="47355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28" name="Equation" r:id="rId4" imgW="1638000" imgH="228600" progId="Equation.DSMT4">
                    <p:embed/>
                  </p:oleObj>
                </mc:Choice>
                <mc:Fallback>
                  <p:oleObj name="Equation" r:id="rId4" imgW="16380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200" y="990600"/>
                          <a:ext cx="4735513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4"/>
            <p:cNvSpPr txBox="1">
              <a:spLocks noChangeArrowheads="1"/>
            </p:cNvSpPr>
            <p:nvPr/>
          </p:nvSpPr>
          <p:spPr bwMode="auto">
            <a:xfrm>
              <a:off x="381000" y="914400"/>
              <a:ext cx="2983509" cy="1441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zh-CN">
                  <a:solidFill>
                    <a:srgbClr val="FF0000"/>
                  </a:solidFill>
                </a:rPr>
                <a:t>Residuals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FontTx/>
                <a:buChar char="•"/>
              </a:pPr>
              <a:r>
                <a:rPr lang="en-US" altLang="zh-CN"/>
                <a:t>           are the fitted values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  <a:buFontTx/>
                <a:buChar char="•"/>
              </a:pPr>
              <a:endParaRPr lang="en-US" altLang="zh-CN"/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685800" y="1447800"/>
            <a:ext cx="3746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29"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1447800"/>
                          <a:ext cx="374650" cy="4540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143000" y="1828800"/>
            <a:ext cx="7102475" cy="484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30" name="Equation" r:id="rId8" imgW="2946240" imgH="241200" progId="Equation.DSMT4">
                    <p:embed/>
                  </p:oleObj>
                </mc:Choice>
                <mc:Fallback>
                  <p:oleObj name="Equation" r:id="rId8" imgW="294624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1828800"/>
                          <a:ext cx="7102475" cy="484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Text Box 8"/>
          <p:cNvSpPr txBox="1">
            <a:spLocks noChangeArrowheads="1"/>
          </p:cNvSpPr>
          <p:nvPr/>
        </p:nvSpPr>
        <p:spPr bwMode="auto">
          <a:xfrm>
            <a:off x="457200" y="4191000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altLang="zh-CN" sz="2000" b="1">
                <a:latin typeface="Baskerville Old Face" pitchFamily="18" charset="0"/>
              </a:rPr>
              <a:t>total</a:t>
            </a:r>
            <a:r>
              <a:rPr lang="en-US" altLang="zh-CN" sz="2000"/>
              <a:t> sum of squares (SST):</a:t>
            </a:r>
          </a:p>
        </p:txBody>
      </p:sp>
      <p:graphicFrame>
        <p:nvGraphicFramePr>
          <p:cNvPr id="3078" name="Object 9"/>
          <p:cNvGraphicFramePr>
            <a:graphicFrameLocks noChangeAspect="1"/>
          </p:cNvGraphicFramePr>
          <p:nvPr/>
        </p:nvGraphicFramePr>
        <p:xfrm>
          <a:off x="1219200" y="4572000"/>
          <a:ext cx="26670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31" name="Equation" r:id="rId10" imgW="1168200" imgH="253800" progId="Equation.DSMT4">
                  <p:embed/>
                </p:oleObj>
              </mc:Choice>
              <mc:Fallback>
                <p:oleObj name="Equation" r:id="rId10" imgW="1168200" imgH="253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72000"/>
                        <a:ext cx="26670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10"/>
          <p:cNvSpPr txBox="1">
            <a:spLocks noChangeArrowheads="1"/>
          </p:cNvSpPr>
          <p:nvPr/>
        </p:nvSpPr>
        <p:spPr bwMode="auto">
          <a:xfrm>
            <a:off x="933450" y="5141913"/>
            <a:ext cx="3873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Baskerville Old Face" pitchFamily="18" charset="0"/>
              </a:rPr>
              <a:t>regression</a:t>
            </a:r>
            <a:r>
              <a:rPr lang="en-US" altLang="zh-CN" sz="2000"/>
              <a:t> sum of squares (SSR):</a:t>
            </a:r>
          </a:p>
        </p:txBody>
      </p:sp>
      <p:graphicFrame>
        <p:nvGraphicFramePr>
          <p:cNvPr id="3079" name="Object 11"/>
          <p:cNvGraphicFramePr>
            <a:graphicFrameLocks noChangeAspect="1"/>
          </p:cNvGraphicFramePr>
          <p:nvPr/>
        </p:nvGraphicFramePr>
        <p:xfrm>
          <a:off x="1219200" y="5562600"/>
          <a:ext cx="24590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32" name="Equation" r:id="rId12" imgW="1104840" imgH="177480" progId="Equation.DSMT4">
                  <p:embed/>
                </p:oleObj>
              </mc:Choice>
              <mc:Fallback>
                <p:oleObj name="Equation" r:id="rId12" imgW="1104840" imgH="177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562600"/>
                        <a:ext cx="24590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85800" y="2590800"/>
            <a:ext cx="5105400" cy="1325563"/>
            <a:chOff x="685800" y="2514600"/>
            <a:chExt cx="5105400" cy="1325563"/>
          </a:xfrm>
        </p:grpSpPr>
        <p:graphicFrame>
          <p:nvGraphicFramePr>
            <p:cNvPr id="3076" name="Object 7"/>
            <p:cNvGraphicFramePr>
              <a:graphicFrameLocks noChangeAspect="1"/>
            </p:cNvGraphicFramePr>
            <p:nvPr/>
          </p:nvGraphicFramePr>
          <p:xfrm>
            <a:off x="762000" y="2971800"/>
            <a:ext cx="2998788" cy="868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833" name="Equation" r:id="rId14" imgW="1333440" imgH="431640" progId="Equation.DSMT4">
                    <p:embed/>
                  </p:oleObj>
                </mc:Choice>
                <mc:Fallback>
                  <p:oleObj name="Equation" r:id="rId14" imgW="133344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2971800"/>
                          <a:ext cx="2998788" cy="868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TextBox 12"/>
            <p:cNvSpPr txBox="1">
              <a:spLocks noChangeArrowheads="1"/>
            </p:cNvSpPr>
            <p:nvPr/>
          </p:nvSpPr>
          <p:spPr bwMode="auto">
            <a:xfrm>
              <a:off x="685800" y="2514600"/>
              <a:ext cx="5105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000"/>
                <a:t> An overall measure of the goodness of fit</a:t>
              </a:r>
            </a:p>
          </p:txBody>
        </p:sp>
      </p:grp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4495800" y="3276600"/>
            <a:ext cx="3389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Baskerville Old Face" pitchFamily="18" charset="0"/>
              </a:rPr>
              <a:t>Error</a:t>
            </a:r>
            <a:r>
              <a:rPr lang="en-US" altLang="zh-CN" sz="2000"/>
              <a:t> sum of squares (SSE):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3083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/>
          <p:cNvSpPr/>
          <p:nvPr/>
        </p:nvSpPr>
        <p:spPr>
          <a:xfrm>
            <a:off x="249379" y="1916832"/>
            <a:ext cx="879048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6000" b="1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Multiple Regression Model</a:t>
            </a:r>
            <a:endParaRPr lang="zh-CN" altLang="en-US" sz="6000" b="1" cap="none" spc="0" dirty="0">
              <a:ln w="11430"/>
              <a:solidFill>
                <a:srgbClr val="0070C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66619" y="3573016"/>
            <a:ext cx="611648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6000" b="1" cap="none" spc="0" dirty="0" smtClean="0">
                <a:ln w="11430"/>
                <a:solidFill>
                  <a:srgbClr val="0070C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In Matrix Notation</a:t>
            </a: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1. Transform the Formulas to Matrix Notation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pPr>
              <a:buNone/>
            </a:pPr>
            <a:endParaRPr lang="en-US" dirty="0">
              <a:noFill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20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eqAr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⋱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    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𝑛𝑘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𝑝𝑟𝑒𝑑𝑖𝑐𝑡𝑜𝑟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𝑣𝑎𝑟𝑖𝑎𝑏𝑙𝑒𝑠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first column of X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⋮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denotes the constant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(We can treat this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with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=1.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5668963"/>
              </a:xfrm>
              <a:blipFill>
                <a:blip r:embed="rId2"/>
                <a:stretch>
                  <a:fillRect l="-1704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3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</p:spPr>
            <p:txBody>
              <a:bodyPr/>
              <a:lstStyle/>
              <a:p>
                <a:r>
                  <a:rPr lang="en-US" dirty="0" smtClean="0"/>
                  <a:t>Finally let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and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    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where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sz="2800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 the (k+1)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800" dirty="0" smtClean="0"/>
                  <a:t>1 vectors of unknown parameters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</m:acc>
                    <m:r>
                      <a:rPr lang="en-US" sz="2800" dirty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US" sz="2800" dirty="0" smtClean="0"/>
                  <a:t> LS estimates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516563"/>
              </a:xfrm>
              <a:blipFill rotWithShape="1">
                <a:blip r:embed="rId2" cstate="print"/>
                <a:stretch>
                  <a:fillRect l="-1630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8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</TotalTime>
  <Words>405</Words>
  <Application>Microsoft Office PowerPoint</Application>
  <PresentationFormat>Ekran Gösterisi (4:3)</PresentationFormat>
  <Paragraphs>137</Paragraphs>
  <Slides>28</Slides>
  <Notes>17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7" baseType="lpstr">
      <vt:lpstr>宋体</vt:lpstr>
      <vt:lpstr>Arial</vt:lpstr>
      <vt:lpstr>Baskerville Old Face</vt:lpstr>
      <vt:lpstr>Calibri</vt:lpstr>
      <vt:lpstr>Cambria Math</vt:lpstr>
      <vt:lpstr>Times</vt:lpstr>
      <vt:lpstr>Times New Roman</vt:lpstr>
      <vt:lpstr>Office 主题</vt:lpstr>
      <vt:lpstr>Equation</vt:lpstr>
      <vt:lpstr>PowerPoint Sunusu</vt:lpstr>
      <vt:lpstr>Introduction</vt:lpstr>
      <vt:lpstr>Probabilistic Model</vt:lpstr>
      <vt:lpstr>PowerPoint Sunusu</vt:lpstr>
      <vt:lpstr>Goodness of Fit of the Model</vt:lpstr>
      <vt:lpstr>PowerPoint Sunusu</vt:lpstr>
      <vt:lpstr>1. Transform the Formulas to Matrix Notation</vt:lpstr>
      <vt:lpstr>PowerPoint Sunusu</vt:lpstr>
      <vt:lpstr>PowerPoint Sunusu</vt:lpstr>
      <vt:lpstr>PowerPoint Sunusu</vt:lpstr>
      <vt:lpstr> Example  (Tire Wear Data: Quadratic Fit     Using Hand Calculations)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12-1: Multiple Linear Regression Models</vt:lpstr>
      <vt:lpstr>PowerPoint Sunusu</vt:lpstr>
      <vt:lpstr>PowerPoint Sunusu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</dc:title>
  <dc:creator>Vicalon</dc:creator>
  <cp:lastModifiedBy>Özge Kart</cp:lastModifiedBy>
  <cp:revision>127</cp:revision>
  <dcterms:created xsi:type="dcterms:W3CDTF">2010-11-22T01:25:31Z</dcterms:created>
  <dcterms:modified xsi:type="dcterms:W3CDTF">2019-05-10T08:12:20Z</dcterms:modified>
</cp:coreProperties>
</file>