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38.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39.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61"/>
  </p:notesMasterIdLst>
  <p:sldIdLst>
    <p:sldId id="256" r:id="rId2"/>
    <p:sldId id="415" r:id="rId3"/>
    <p:sldId id="416" r:id="rId4"/>
    <p:sldId id="417" r:id="rId5"/>
    <p:sldId id="422" r:id="rId6"/>
    <p:sldId id="428" r:id="rId7"/>
    <p:sldId id="429" r:id="rId8"/>
    <p:sldId id="431" r:id="rId9"/>
    <p:sldId id="437" r:id="rId10"/>
    <p:sldId id="508" r:id="rId11"/>
    <p:sldId id="469" r:id="rId12"/>
    <p:sldId id="471" r:id="rId13"/>
    <p:sldId id="473" r:id="rId14"/>
    <p:sldId id="474" r:id="rId15"/>
    <p:sldId id="505" r:id="rId16"/>
    <p:sldId id="475" r:id="rId17"/>
    <p:sldId id="506" r:id="rId18"/>
    <p:sldId id="476" r:id="rId19"/>
    <p:sldId id="477" r:id="rId20"/>
    <p:sldId id="479" r:id="rId21"/>
    <p:sldId id="480" r:id="rId22"/>
    <p:sldId id="481" r:id="rId23"/>
    <p:sldId id="482" r:id="rId24"/>
    <p:sldId id="483" r:id="rId25"/>
    <p:sldId id="524" r:id="rId26"/>
    <p:sldId id="484" r:id="rId27"/>
    <p:sldId id="485" r:id="rId28"/>
    <p:sldId id="486" r:id="rId29"/>
    <p:sldId id="487" r:id="rId30"/>
    <p:sldId id="488" r:id="rId31"/>
    <p:sldId id="489" r:id="rId32"/>
    <p:sldId id="490"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23" r:id="rId46"/>
    <p:sldId id="509" r:id="rId47"/>
    <p:sldId id="510" r:id="rId48"/>
    <p:sldId id="511" r:id="rId49"/>
    <p:sldId id="512" r:id="rId50"/>
    <p:sldId id="513" r:id="rId51"/>
    <p:sldId id="514" r:id="rId52"/>
    <p:sldId id="515" r:id="rId53"/>
    <p:sldId id="516" r:id="rId54"/>
    <p:sldId id="517" r:id="rId55"/>
    <p:sldId id="518" r:id="rId56"/>
    <p:sldId id="519" r:id="rId57"/>
    <p:sldId id="520" r:id="rId58"/>
    <p:sldId id="521" r:id="rId59"/>
    <p:sldId id="522"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4" autoAdjust="0"/>
    <p:restoredTop sz="90000" autoAdjust="0"/>
  </p:normalViewPr>
  <p:slideViewPr>
    <p:cSldViewPr>
      <p:cViewPr varScale="1">
        <p:scale>
          <a:sx n="81" d="100"/>
          <a:sy n="81" d="100"/>
        </p:scale>
        <p:origin x="-912" y="-104"/>
      </p:cViewPr>
      <p:guideLst>
        <p:guide orient="horz" pos="2160"/>
        <p:guide pos="2880"/>
      </p:guideLst>
    </p:cSldViewPr>
  </p:slideViewPr>
  <p:outlineViewPr>
    <p:cViewPr>
      <p:scale>
        <a:sx n="33" d="100"/>
        <a:sy n="33" d="100"/>
      </p:scale>
      <p:origin x="0" y="197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n-ea"/>
              </a:defRPr>
            </a:lvl1pPr>
          </a:lstStyle>
          <a:p>
            <a:pPr>
              <a:defRPr/>
            </a:pPr>
            <a:endParaRPr lang="en-US"/>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Asıl metin stillerini düzenlemek için tıklatın</a:t>
            </a:r>
          </a:p>
          <a:p>
            <a:pPr lvl="1"/>
            <a:r>
              <a:rPr lang="en-US"/>
              <a:t>İkinci düzey</a:t>
            </a:r>
          </a:p>
          <a:p>
            <a:pPr lvl="2"/>
            <a:r>
              <a:rPr lang="en-US"/>
              <a:t>Üçüncü düzey</a:t>
            </a:r>
          </a:p>
          <a:p>
            <a:pPr lvl="3"/>
            <a:r>
              <a:rPr lang="en-US"/>
              <a:t>Dördüncü düzey</a:t>
            </a:r>
          </a:p>
          <a:p>
            <a:pPr lvl="4"/>
            <a:r>
              <a:rPr lang="en-US"/>
              <a:t>Beşinci düzey</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mn-ea"/>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E924781-B452-3540-BD00-234E123A2CB3}" type="slidenum">
              <a:rPr lang="en-US"/>
              <a:pPr/>
              <a:t>‹#›</a:t>
            </a:fld>
            <a:endParaRPr lang="en-US"/>
          </a:p>
        </p:txBody>
      </p:sp>
    </p:spTree>
    <p:extLst>
      <p:ext uri="{BB962C8B-B14F-4D97-AF65-F5344CB8AC3E}">
        <p14:creationId xmlns:p14="http://schemas.microsoft.com/office/powerpoint/2010/main" val="35379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tr-TR">
              <a:latin typeface="Arial"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F896FE-D5A5-9B43-AAC6-7A144736CE46}"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2253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10</a:t>
            </a:r>
          </a:p>
        </p:txBody>
      </p:sp>
      <p:sp>
        <p:nvSpPr>
          <p:cNvPr id="2253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2253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22534" name="Rectangle 6"/>
          <p:cNvSpPr>
            <a:spLocks noGrp="1" noRot="1" noChangeAspect="1" noChangeArrowheads="1" noTextEdit="1"/>
          </p:cNvSpPr>
          <p:nvPr>
            <p:ph type="sldImg"/>
          </p:nvPr>
        </p:nvSpPr>
        <p:spPr>
          <a:xfrm>
            <a:off x="1150938" y="692150"/>
            <a:ext cx="4556125" cy="3416300"/>
          </a:xfrm>
          <a:ln cap="flat"/>
        </p:spPr>
      </p:sp>
      <p:sp>
        <p:nvSpPr>
          <p:cNvPr id="22535"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tr-TR"/>
          </a:p>
        </p:txBody>
      </p:sp>
      <p:sp>
        <p:nvSpPr>
          <p:cNvPr id="26627"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t>6</a:t>
            </a:r>
          </a:p>
        </p:txBody>
      </p:sp>
      <p:sp>
        <p:nvSpPr>
          <p:cNvPr id="26628"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tr-TR"/>
          </a:p>
        </p:txBody>
      </p:sp>
      <p:sp>
        <p:nvSpPr>
          <p:cNvPr id="26629"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tr-TR"/>
          </a:p>
        </p:txBody>
      </p:sp>
      <p:sp>
        <p:nvSpPr>
          <p:cNvPr id="26630" name="Rectangle 6"/>
          <p:cNvSpPr>
            <a:spLocks noGrp="1" noRot="1" noChangeAspect="1" noChangeArrowheads="1" noTextEdit="1"/>
          </p:cNvSpPr>
          <p:nvPr>
            <p:ph type="sldImg"/>
          </p:nvPr>
        </p:nvSpPr>
        <p:spPr>
          <a:xfrm>
            <a:off x="1150938" y="692150"/>
            <a:ext cx="4556125" cy="3416300"/>
          </a:xfrm>
          <a:ln cap="flat"/>
        </p:spPr>
      </p:sp>
      <p:sp>
        <p:nvSpPr>
          <p:cNvPr id="26631"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2867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12</a:t>
            </a:r>
          </a:p>
        </p:txBody>
      </p:sp>
      <p:sp>
        <p:nvSpPr>
          <p:cNvPr id="2867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2867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28678" name="Rectangle 6"/>
          <p:cNvSpPr>
            <a:spLocks noGrp="1" noRot="1" noChangeAspect="1" noChangeArrowheads="1" noTextEdit="1"/>
          </p:cNvSpPr>
          <p:nvPr>
            <p:ph type="sldImg"/>
          </p:nvPr>
        </p:nvSpPr>
        <p:spPr>
          <a:xfrm>
            <a:off x="1150938" y="692150"/>
            <a:ext cx="4556125" cy="3416300"/>
          </a:xfrm>
          <a:ln cap="flat"/>
        </p:spPr>
      </p:sp>
      <p:sp>
        <p:nvSpPr>
          <p:cNvPr id="28679"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3072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13</a:t>
            </a:r>
          </a:p>
        </p:txBody>
      </p:sp>
      <p:sp>
        <p:nvSpPr>
          <p:cNvPr id="307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307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30726" name="Rectangle 6"/>
          <p:cNvSpPr>
            <a:spLocks noGrp="1" noRot="1" noChangeAspect="1" noChangeArrowheads="1" noTextEdit="1"/>
          </p:cNvSpPr>
          <p:nvPr>
            <p:ph type="sldImg"/>
          </p:nvPr>
        </p:nvSpPr>
        <p:spPr>
          <a:xfrm>
            <a:off x="1150938" y="692150"/>
            <a:ext cx="4556125" cy="3416300"/>
          </a:xfrm>
          <a:ln cap="flat"/>
        </p:spPr>
      </p:sp>
      <p:sp>
        <p:nvSpPr>
          <p:cNvPr id="30727"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3277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14</a:t>
            </a:r>
          </a:p>
        </p:txBody>
      </p:sp>
      <p:sp>
        <p:nvSpPr>
          <p:cNvPr id="3277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3277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32774" name="Rectangle 6"/>
          <p:cNvSpPr>
            <a:spLocks noGrp="1" noRot="1" noChangeAspect="1" noChangeArrowheads="1" noTextEdit="1"/>
          </p:cNvSpPr>
          <p:nvPr>
            <p:ph type="sldImg"/>
          </p:nvPr>
        </p:nvSpPr>
        <p:spPr>
          <a:xfrm>
            <a:off x="1150938" y="692150"/>
            <a:ext cx="4556125" cy="3416300"/>
          </a:xfrm>
          <a:ln cap="flat"/>
        </p:spPr>
      </p:sp>
      <p:sp>
        <p:nvSpPr>
          <p:cNvPr id="32775"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3481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15</a:t>
            </a:r>
          </a:p>
        </p:txBody>
      </p:sp>
      <p:sp>
        <p:nvSpPr>
          <p:cNvPr id="3482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3482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34822" name="Rectangle 6"/>
          <p:cNvSpPr>
            <a:spLocks noGrp="1" noRot="1" noChangeAspec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3481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15</a:t>
            </a:r>
          </a:p>
        </p:txBody>
      </p:sp>
      <p:sp>
        <p:nvSpPr>
          <p:cNvPr id="3482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3482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34822" name="Rectangle 6"/>
          <p:cNvSpPr>
            <a:spLocks noGrp="1" noRot="1" noChangeAspec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3686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16</a:t>
            </a:r>
          </a:p>
        </p:txBody>
      </p:sp>
      <p:sp>
        <p:nvSpPr>
          <p:cNvPr id="3686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3686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36870" name="Rectangle 6"/>
          <p:cNvSpPr>
            <a:spLocks noGrp="1" noRot="1" noChangeAspect="1" noChangeArrowheads="1" noTextEdit="1"/>
          </p:cNvSpPr>
          <p:nvPr>
            <p:ph type="sldImg"/>
          </p:nvPr>
        </p:nvSpPr>
        <p:spPr>
          <a:xfrm>
            <a:off x="1150938" y="692150"/>
            <a:ext cx="4556125" cy="3416300"/>
          </a:xfrm>
          <a:ln cap="flat"/>
        </p:spPr>
      </p:sp>
      <p:sp>
        <p:nvSpPr>
          <p:cNvPr id="36871"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38915"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17</a:t>
            </a:r>
          </a:p>
        </p:txBody>
      </p:sp>
      <p:sp>
        <p:nvSpPr>
          <p:cNvPr id="38916"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38917"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38918" name="Rectangle 6"/>
          <p:cNvSpPr>
            <a:spLocks noGrp="1" noRot="1" noChangeAspect="1" noChangeArrowheads="1" noTextEdit="1"/>
          </p:cNvSpPr>
          <p:nvPr>
            <p:ph type="sldImg"/>
          </p:nvPr>
        </p:nvSpPr>
        <p:spPr>
          <a:xfrm>
            <a:off x="1150938" y="692150"/>
            <a:ext cx="4556125" cy="3416300"/>
          </a:xfrm>
          <a:ln cap="flat"/>
        </p:spPr>
      </p:sp>
      <p:sp>
        <p:nvSpPr>
          <p:cNvPr id="38919"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5D91D854-B4C1-4EF0-A2A4-1983E470872E}"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4096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18</a:t>
            </a:r>
          </a:p>
        </p:txBody>
      </p:sp>
      <p:sp>
        <p:nvSpPr>
          <p:cNvPr id="4096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4096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40966" name="Rectangle 6"/>
          <p:cNvSpPr>
            <a:spLocks noGrp="1" noRot="1" noChangeAspect="1" noChangeArrowheads="1" noTextEdit="1"/>
          </p:cNvSpPr>
          <p:nvPr>
            <p:ph type="sldImg"/>
          </p:nvPr>
        </p:nvSpPr>
        <p:spPr>
          <a:xfrm>
            <a:off x="1150938" y="692150"/>
            <a:ext cx="4556125" cy="3416300"/>
          </a:xfrm>
          <a:ln cap="flat"/>
        </p:spPr>
      </p:sp>
      <p:sp>
        <p:nvSpPr>
          <p:cNvPr id="40967"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cap="flat"/>
        </p:spPr>
      </p:sp>
      <p:sp>
        <p:nvSpPr>
          <p:cNvPr id="43011" name="Rectangle 3"/>
          <p:cNvSpPr>
            <a:spLocks noGrp="1" noChangeArrowheads="1"/>
          </p:cNvSpPr>
          <p:nvPr>
            <p:ph type="body" idx="1"/>
          </p:nvPr>
        </p:nvSpPr>
        <p:spPr>
          <a:ln/>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45059"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20</a:t>
            </a:r>
          </a:p>
        </p:txBody>
      </p:sp>
      <p:sp>
        <p:nvSpPr>
          <p:cNvPr id="45060"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45061"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45062" name="Rectangle 6"/>
          <p:cNvSpPr>
            <a:spLocks noGrp="1" noRot="1" noChangeAspect="1" noChangeArrowheads="1" noTextEdit="1"/>
          </p:cNvSpPr>
          <p:nvPr>
            <p:ph type="sldImg"/>
          </p:nvPr>
        </p:nvSpPr>
        <p:spPr>
          <a:xfrm>
            <a:off x="1150938" y="692150"/>
            <a:ext cx="4556125" cy="3416300"/>
          </a:xfrm>
          <a:ln cap="flat"/>
        </p:spPr>
      </p:sp>
      <p:sp>
        <p:nvSpPr>
          <p:cNvPr id="45063"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4710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21</a:t>
            </a:r>
          </a:p>
        </p:txBody>
      </p:sp>
      <p:sp>
        <p:nvSpPr>
          <p:cNvPr id="4710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4710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47110" name="Rectangle 6"/>
          <p:cNvSpPr>
            <a:spLocks noGrp="1" noRot="1" noChangeAspect="1" noChangeArrowheads="1" noTextEdit="1"/>
          </p:cNvSpPr>
          <p:nvPr>
            <p:ph type="sldImg"/>
          </p:nvPr>
        </p:nvSpPr>
        <p:spPr>
          <a:xfrm>
            <a:off x="1150938" y="692150"/>
            <a:ext cx="4556125" cy="3416300"/>
          </a:xfrm>
          <a:ln cap="flat"/>
        </p:spPr>
      </p:sp>
      <p:sp>
        <p:nvSpPr>
          <p:cNvPr id="47111"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tr-TR"/>
          </a:p>
        </p:txBody>
      </p:sp>
      <p:sp>
        <p:nvSpPr>
          <p:cNvPr id="49155"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t>10</a:t>
            </a:r>
          </a:p>
        </p:txBody>
      </p:sp>
      <p:sp>
        <p:nvSpPr>
          <p:cNvPr id="49156"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tr-TR"/>
          </a:p>
        </p:txBody>
      </p:sp>
      <p:sp>
        <p:nvSpPr>
          <p:cNvPr id="49157"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tr-TR"/>
          </a:p>
        </p:txBody>
      </p:sp>
      <p:sp>
        <p:nvSpPr>
          <p:cNvPr id="49158" name="Rectangle 6"/>
          <p:cNvSpPr>
            <a:spLocks noGrp="1" noRot="1" noChangeAspect="1" noChangeArrowheads="1" noTextEdit="1"/>
          </p:cNvSpPr>
          <p:nvPr>
            <p:ph type="sldImg"/>
          </p:nvPr>
        </p:nvSpPr>
        <p:spPr>
          <a:xfrm>
            <a:off x="1150938" y="692150"/>
            <a:ext cx="4556125" cy="3416300"/>
          </a:xfrm>
          <a:ln cap="flat"/>
        </p:spPr>
      </p:sp>
      <p:sp>
        <p:nvSpPr>
          <p:cNvPr id="49159"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34</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D91D854-B4C1-4EF0-A2A4-1983E470872E}" type="slidenum">
              <a:rPr lang="tr-TR" smtClean="0"/>
              <a:pPr/>
              <a:t>9</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Ln2 = 0,693</a:t>
            </a:r>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46</a:t>
            </a:fld>
            <a:endParaRPr lang="en-US"/>
          </a:p>
        </p:txBody>
      </p:sp>
    </p:spTree>
    <p:extLst>
      <p:ext uri="{BB962C8B-B14F-4D97-AF65-F5344CB8AC3E}">
        <p14:creationId xmlns:p14="http://schemas.microsoft.com/office/powerpoint/2010/main" val="735994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140^4 is 3.8x10^8 blocks, or 9.3x10^5 megabytes</a:t>
            </a:r>
          </a:p>
          <a:p>
            <a:endParaRPr lang="en-US" dirty="0" smtClean="0"/>
          </a:p>
          <a:p>
            <a:r>
              <a:rPr lang="en-US" dirty="0" smtClean="0"/>
              <a:t>Let us assume</a:t>
            </a:r>
            <a:r>
              <a:rPr lang="en-US" baseline="0" dirty="0" smtClean="0"/>
              <a:t> that </a:t>
            </a:r>
          </a:p>
          <a:p>
            <a:pPr marL="171450" indent="-171450">
              <a:buFont typeface="Arial"/>
              <a:buChar char="•"/>
            </a:pPr>
            <a:r>
              <a:rPr lang="en-US" baseline="0" dirty="0" smtClean="0"/>
              <a:t>the file is no bigger than this and assume that there are at most three levels above the parent-of-leaf level and</a:t>
            </a:r>
          </a:p>
          <a:p>
            <a:pPr marL="171450" indent="-171450">
              <a:buFont typeface="Arial"/>
              <a:buChar char="•"/>
            </a:pPr>
            <a:r>
              <a:rPr lang="en-US" baseline="0" dirty="0" smtClean="0"/>
              <a:t>The # of blocks above the parent-of-leaf level is </a:t>
            </a:r>
          </a:p>
          <a:p>
            <a:pPr marL="171450" indent="-171450">
              <a:buFont typeface="Arial"/>
              <a:buChar char="•"/>
            </a:pPr>
            <a:r>
              <a:rPr lang="en-US" baseline="0" dirty="0" err="1" smtClean="0"/>
              <a:t>Bk</a:t>
            </a:r>
            <a:r>
              <a:rPr lang="en-US" baseline="0" dirty="0" smtClean="0"/>
              <a:t>/140^2 + </a:t>
            </a:r>
            <a:r>
              <a:rPr lang="en-US" baseline="0" dirty="0" err="1" smtClean="0"/>
              <a:t>bk</a:t>
            </a:r>
            <a:r>
              <a:rPr lang="en-US" baseline="0" dirty="0" smtClean="0"/>
              <a:t>/140^3 +1</a:t>
            </a:r>
          </a:p>
          <a:p>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50</a:t>
            </a:fld>
            <a:endParaRPr lang="en-US"/>
          </a:p>
        </p:txBody>
      </p:sp>
    </p:spTree>
    <p:extLst>
      <p:ext uri="{BB962C8B-B14F-4D97-AF65-F5344CB8AC3E}">
        <p14:creationId xmlns:p14="http://schemas.microsoft.com/office/powerpoint/2010/main" val="3849979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Exhauative</a:t>
            </a:r>
            <a:r>
              <a:rPr lang="en-US" dirty="0" smtClean="0"/>
              <a:t> reading</a:t>
            </a:r>
            <a:r>
              <a:rPr lang="en-US" baseline="0" dirty="0" smtClean="0"/>
              <a:t> with </a:t>
            </a:r>
            <a:r>
              <a:rPr lang="en-US" baseline="0" dirty="0" err="1" smtClean="0"/>
              <a:t>b+tree</a:t>
            </a:r>
            <a:r>
              <a:rPr lang="en-US" baseline="0" dirty="0" smtClean="0"/>
              <a:t> is much slower than fast sequential reading..</a:t>
            </a:r>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53</a:t>
            </a:fld>
            <a:endParaRPr lang="en-US"/>
          </a:p>
        </p:txBody>
      </p:sp>
    </p:spTree>
    <p:extLst>
      <p:ext uri="{BB962C8B-B14F-4D97-AF65-F5344CB8AC3E}">
        <p14:creationId xmlns:p14="http://schemas.microsoft.com/office/powerpoint/2010/main" val="193195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that insertion</a:t>
            </a:r>
            <a:r>
              <a:rPr lang="en-US" baseline="0" dirty="0" smtClean="0"/>
              <a:t> is more expensive in </a:t>
            </a:r>
            <a:r>
              <a:rPr lang="en-US" baseline="0" dirty="0" err="1" smtClean="0"/>
              <a:t>b+tree</a:t>
            </a:r>
            <a:r>
              <a:rPr lang="en-US" baseline="0" dirty="0" smtClean="0"/>
              <a:t> respect to pile file.</a:t>
            </a:r>
          </a:p>
          <a:p>
            <a:endParaRPr lang="en-US" baseline="0" dirty="0" smtClean="0"/>
          </a:p>
          <a:p>
            <a:r>
              <a:rPr lang="en-US" baseline="0" dirty="0" smtClean="0"/>
              <a:t>In Pile file, Ti = s + r + </a:t>
            </a:r>
            <a:r>
              <a:rPr lang="en-US" baseline="0" dirty="0" err="1" smtClean="0"/>
              <a:t>btt</a:t>
            </a:r>
            <a:r>
              <a:rPr lang="en-US" baseline="0" dirty="0" smtClean="0"/>
              <a:t> + 2r</a:t>
            </a:r>
            <a:endParaRPr lang="en-US" dirty="0"/>
          </a:p>
        </p:txBody>
      </p:sp>
      <p:sp>
        <p:nvSpPr>
          <p:cNvPr id="4" name="Slide Number Placeholder 3"/>
          <p:cNvSpPr>
            <a:spLocks noGrp="1"/>
          </p:cNvSpPr>
          <p:nvPr>
            <p:ph type="sldNum" sz="quarter" idx="10"/>
          </p:nvPr>
        </p:nvSpPr>
        <p:spPr/>
        <p:txBody>
          <a:bodyPr/>
          <a:lstStyle/>
          <a:p>
            <a:fld id="{3E924781-B452-3540-BD00-234E123A2CB3}" type="slidenum">
              <a:rPr lang="en-US" smtClean="0"/>
              <a:pPr/>
              <a:t>57</a:t>
            </a:fld>
            <a:endParaRPr lang="en-US"/>
          </a:p>
        </p:txBody>
      </p:sp>
    </p:spTree>
    <p:extLst>
      <p:ext uri="{BB962C8B-B14F-4D97-AF65-F5344CB8AC3E}">
        <p14:creationId xmlns:p14="http://schemas.microsoft.com/office/powerpoint/2010/main" val="193489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5C3511EC-A1F8-45EC-BE02-2C18D7CED10A}" type="slidenum">
              <a:rPr lang="en-US" smtClean="0"/>
              <a:pPr/>
              <a:t>12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59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12291"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4</a:t>
            </a:r>
          </a:p>
        </p:txBody>
      </p:sp>
      <p:sp>
        <p:nvSpPr>
          <p:cNvPr id="12292"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12293"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12294" name="Rectangle 6"/>
          <p:cNvSpPr>
            <a:spLocks noGrp="1" noRot="1" noChangeAspect="1" noChangeArrowheads="1" noTextEdit="1"/>
          </p:cNvSpPr>
          <p:nvPr>
            <p:ph type="sldImg"/>
          </p:nvPr>
        </p:nvSpPr>
        <p:spPr>
          <a:xfrm>
            <a:off x="1150938" y="692150"/>
            <a:ext cx="4556125" cy="3416300"/>
          </a:xfrm>
          <a:ln cap="flat"/>
        </p:spPr>
      </p:sp>
      <p:sp>
        <p:nvSpPr>
          <p:cNvPr id="12295" name="Rectangle 7"/>
          <p:cNvSpPr>
            <a:spLocks noGrp="1" noChangeArrowheads="1"/>
          </p:cNvSpPr>
          <p:nvPr>
            <p:ph type="body" idx="1"/>
          </p:nvPr>
        </p:nvSpPr>
        <p:spPr>
          <a:xfrm>
            <a:off x="914400" y="4343400"/>
            <a:ext cx="5029200" cy="4114800"/>
          </a:xfrm>
          <a:ln/>
        </p:spPr>
        <p:txBody>
          <a:bodyPr/>
          <a:lstStyle/>
          <a:p>
            <a:pPr defTabSz="914400"/>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2048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9</a:t>
            </a:r>
          </a:p>
        </p:txBody>
      </p:sp>
      <p:sp>
        <p:nvSpPr>
          <p:cNvPr id="2048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2048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20486" name="Rectangle 6"/>
          <p:cNvSpPr>
            <a:spLocks noGrp="1" noRot="1" noChangeAspect="1" noChangeArrowheads="1" noTextEdit="1"/>
          </p:cNvSpPr>
          <p:nvPr>
            <p:ph type="sldImg"/>
          </p:nvPr>
        </p:nvSpPr>
        <p:spPr>
          <a:xfrm>
            <a:off x="1150938" y="692150"/>
            <a:ext cx="4556125" cy="3416300"/>
          </a:xfrm>
          <a:ln cap="flat"/>
        </p:spPr>
      </p:sp>
      <p:sp>
        <p:nvSpPr>
          <p:cNvPr id="20487"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pPr>
              <a:defRPr/>
            </a:pPr>
            <a:fld id="{F96EF178-6D77-4562-8C14-31085779FB5B}" type="slidenum">
              <a:rPr lang="en-US" smtClean="0"/>
              <a:pPr>
                <a:defRPr/>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lstStyle/>
          <a:p>
            <a:endParaRPr lang="tr-TR"/>
          </a:p>
        </p:txBody>
      </p:sp>
      <p:sp>
        <p:nvSpPr>
          <p:cNvPr id="51203"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lstStyle/>
          <a:p>
            <a:pPr algn="r"/>
            <a:r>
              <a:rPr lang="en-US" sz="1000" i="1"/>
              <a:t>22</a:t>
            </a:r>
          </a:p>
        </p:txBody>
      </p:sp>
      <p:sp>
        <p:nvSpPr>
          <p:cNvPr id="5120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lstStyle/>
          <a:p>
            <a:endParaRPr lang="tr-TR"/>
          </a:p>
        </p:txBody>
      </p:sp>
      <p:sp>
        <p:nvSpPr>
          <p:cNvPr id="5120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lstStyle/>
          <a:p>
            <a:endParaRPr lang="tr-TR"/>
          </a:p>
        </p:txBody>
      </p:sp>
      <p:sp>
        <p:nvSpPr>
          <p:cNvPr id="51206" name="Rectangle 6"/>
          <p:cNvSpPr>
            <a:spLocks noGrp="1" noRot="1" noChangeAspect="1" noChangeArrowheads="1" noTextEdit="1"/>
          </p:cNvSpPr>
          <p:nvPr>
            <p:ph type="sldImg"/>
          </p:nvPr>
        </p:nvSpPr>
        <p:spPr>
          <a:xfrm>
            <a:off x="1150938" y="692150"/>
            <a:ext cx="4556125" cy="3416300"/>
          </a:xfrm>
          <a:ln cap="flat"/>
        </p:spPr>
      </p:sp>
      <p:sp>
        <p:nvSpPr>
          <p:cNvPr id="51207" name="Rectangle 7"/>
          <p:cNvSpPr>
            <a:spLocks noGrp="1" noChangeArrowheads="1"/>
          </p:cNvSpPr>
          <p:nvPr>
            <p:ph type="body" idx="1"/>
          </p:nvPr>
        </p:nvSpPr>
        <p:spPr>
          <a:ln/>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ln/>
        </p:spPr>
        <p:txBody>
          <a:bodyPr/>
          <a:lstStyle/>
          <a:p>
            <a:endParaRPr lang="tr-TR"/>
          </a:p>
        </p:txBody>
      </p:sp>
      <p:sp>
        <p:nvSpPr>
          <p:cNvPr id="245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Click to edit Master subtitle style</a:t>
            </a:r>
            <a:endParaRPr lang="en-US"/>
          </a:p>
        </p:txBody>
      </p:sp>
      <p:sp>
        <p:nvSpPr>
          <p:cNvPr id="7" name="TextBox 6"/>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ABC4F43-EFB5-154A-AF22-534064ABD21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tr-TR" smtClean="0"/>
              <a:t>Click to edit Master title style</a:t>
            </a:r>
            <a:endParaRPr lang="tr-TR"/>
          </a:p>
        </p:txBody>
      </p:sp>
      <p:sp>
        <p:nvSpPr>
          <p:cNvPr id="3" name="Text Placeholder 2"/>
          <p:cNvSpPr>
            <a:spLocks noGrp="1"/>
          </p:cNvSpPr>
          <p:nvPr>
            <p:ph type="body" sz="half" idx="1"/>
          </p:nvPr>
        </p:nvSpPr>
        <p:spPr>
          <a:xfrm>
            <a:off x="838200" y="1981200"/>
            <a:ext cx="3810000" cy="4076700"/>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tr-TR"/>
          </a:p>
        </p:txBody>
      </p:sp>
      <p:sp>
        <p:nvSpPr>
          <p:cNvPr id="4" name="ClipArt Placeholder 3"/>
          <p:cNvSpPr>
            <a:spLocks noGrp="1"/>
          </p:cNvSpPr>
          <p:nvPr>
            <p:ph type="clipArt" sz="half" idx="2"/>
          </p:nvPr>
        </p:nvSpPr>
        <p:spPr>
          <a:xfrm>
            <a:off x="4800600" y="1981200"/>
            <a:ext cx="3810000" cy="4076700"/>
          </a:xfrm>
        </p:spPr>
        <p:txBody>
          <a:bodyPr/>
          <a:lstStyle/>
          <a:p>
            <a:r>
              <a:rPr lang="tr-TR" smtClean="0"/>
              <a:t>Click icon to add clip art</a:t>
            </a:r>
            <a:endParaRPr lang="tr-TR"/>
          </a:p>
        </p:txBody>
      </p:sp>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28E31A16-BA05-A741-A3F8-07C3EFB0726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4"/>
            <a:ext cx="8229600" cy="1046163"/>
          </a:xfrm>
        </p:spPr>
        <p:txBody>
          <a:bodyPr>
            <a:normAutofit/>
          </a:bodyPr>
          <a:lstStyle>
            <a:lvl1pPr>
              <a:defRPr sz="4000">
                <a:latin typeface="Aharoni" pitchFamily="2" charset="-79"/>
                <a:cs typeface="Aharoni" pitchFamily="2" charset="-79"/>
              </a:defRPr>
            </a:lvl1pPr>
          </a:lstStyle>
          <a:p>
            <a:r>
              <a:rPr lang="tr-TR"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918A390A-E1A7-A746-A89F-9254B03DBAEE}"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72841E0-1A83-214E-829F-D1DF582DA62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10"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0292074C-329F-AA4F-8E25-33032C3EAA7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6"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6804C75-27CC-484B-9367-8E91F37057DC}"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767C3C75-AE73-5145-9548-DAC22EBE27BD}"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8"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D2BBE83A-18E3-5947-AFC9-A94266EC3BC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Slide Number Placeholder 5"/>
          <p:cNvSpPr>
            <a:spLocks noGrp="1"/>
          </p:cNvSpPr>
          <p:nvPr>
            <p:ph type="sldNum" sz="quarter" idx="12"/>
          </p:nvPr>
        </p:nvSpPr>
        <p:spPr>
          <a:xfrm>
            <a:off x="8667750" y="6492875"/>
            <a:ext cx="476250" cy="365125"/>
          </a:xfrm>
          <a:prstGeom prst="rect">
            <a:avLst/>
          </a:prstGeom>
        </p:spPr>
        <p:txBody>
          <a:bodyPr/>
          <a:lstStyle>
            <a:lvl1pPr>
              <a:defRPr b="1">
                <a:solidFill>
                  <a:srgbClr val="FF0000"/>
                </a:solidFill>
              </a:defRPr>
            </a:lvl1pPr>
          </a:lstStyle>
          <a:p>
            <a:fld id="{1C03EF40-5A62-0141-8EB0-73C5BD6C415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Text Placeholder 2"/>
          <p:cNvSpPr>
            <a:spLocks noGrp="1"/>
          </p:cNvSpPr>
          <p:nvPr>
            <p:ph type="body" idx="1"/>
          </p:nvPr>
        </p:nvSpPr>
        <p:spPr>
          <a:xfrm>
            <a:off x="480951" y="1683327"/>
            <a:ext cx="8229600" cy="4681847"/>
          </a:xfrm>
          <a:prstGeom prst="rect">
            <a:avLst/>
          </a:prstGeom>
        </p:spPr>
        <p:txBody>
          <a:bodyPr vert="horz" lIns="91440" tIns="45720" rIns="91440" bIns="45720" rtlCol="0">
            <a:normAutofit/>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dirty="0"/>
          </a:p>
        </p:txBody>
      </p:sp>
      <p:sp>
        <p:nvSpPr>
          <p:cNvPr id="8" name="Rectangle 7"/>
          <p:cNvSpPr/>
          <p:nvPr/>
        </p:nvSpPr>
        <p:spPr>
          <a:xfrm>
            <a:off x="0" y="6477000"/>
            <a:ext cx="91440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26" name="Picture 2" descr="C:\Users\Adil\Pictures\deuceng.JPG"/>
          <p:cNvPicPr>
            <a:picLocks noChangeAspect="1" noChangeArrowheads="1"/>
          </p:cNvPicPr>
          <p:nvPr/>
        </p:nvPicPr>
        <p:blipFill>
          <a:blip r:embed="rId13" cstate="print"/>
          <a:srcRect r="1124"/>
          <a:stretch>
            <a:fillRect/>
          </a:stretch>
        </p:blipFill>
        <p:spPr bwMode="auto">
          <a:xfrm>
            <a:off x="0" y="6057900"/>
            <a:ext cx="838200" cy="800100"/>
          </a:xfrm>
          <a:prstGeom prst="rect">
            <a:avLst/>
          </a:prstGeom>
          <a:noFill/>
        </p:spPr>
      </p:pic>
      <p:sp>
        <p:nvSpPr>
          <p:cNvPr id="14" name="Freeform 13"/>
          <p:cNvSpPr/>
          <p:nvPr/>
        </p:nvSpPr>
        <p:spPr>
          <a:xfrm>
            <a:off x="429256" y="6479607"/>
            <a:ext cx="411900" cy="378394"/>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388743 w 421425"/>
              <a:gd name="connsiteY0" fmla="*/ 0 h 385536"/>
              <a:gd name="connsiteX1" fmla="*/ 421425 w 421425"/>
              <a:gd name="connsiteY1" fmla="*/ 7294 h 385536"/>
              <a:gd name="connsiteX2" fmla="*/ 419043 w 421425"/>
              <a:gd name="connsiteY2" fmla="*/ 385536 h 385536"/>
              <a:gd name="connsiteX3" fmla="*/ 0 w 421425"/>
              <a:gd name="connsiteY3" fmla="*/ 385536 h 385536"/>
              <a:gd name="connsiteX4" fmla="*/ 388743 w 421425"/>
              <a:gd name="connsiteY4" fmla="*/ 0 h 385536"/>
              <a:gd name="connsiteX0" fmla="*/ 386362 w 421425"/>
              <a:gd name="connsiteY0" fmla="*/ 0 h 378392"/>
              <a:gd name="connsiteX1" fmla="*/ 421425 w 421425"/>
              <a:gd name="connsiteY1" fmla="*/ 150 h 378392"/>
              <a:gd name="connsiteX2" fmla="*/ 419043 w 421425"/>
              <a:gd name="connsiteY2" fmla="*/ 378392 h 378392"/>
              <a:gd name="connsiteX3" fmla="*/ 0 w 421425"/>
              <a:gd name="connsiteY3" fmla="*/ 378392 h 378392"/>
              <a:gd name="connsiteX4" fmla="*/ 386362 w 421425"/>
              <a:gd name="connsiteY4" fmla="*/ 0 h 378392"/>
              <a:gd name="connsiteX0" fmla="*/ 376837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76837 w 421425"/>
              <a:gd name="connsiteY4" fmla="*/ 2231 h 378242"/>
              <a:gd name="connsiteX0" fmla="*/ 383980 w 421425"/>
              <a:gd name="connsiteY0" fmla="*/ 2231 h 378242"/>
              <a:gd name="connsiteX1" fmla="*/ 421425 w 421425"/>
              <a:gd name="connsiteY1" fmla="*/ 0 h 378242"/>
              <a:gd name="connsiteX2" fmla="*/ 419043 w 421425"/>
              <a:gd name="connsiteY2" fmla="*/ 378242 h 378242"/>
              <a:gd name="connsiteX3" fmla="*/ 0 w 421425"/>
              <a:gd name="connsiteY3" fmla="*/ 378242 h 378242"/>
              <a:gd name="connsiteX4" fmla="*/ 383980 w 421425"/>
              <a:gd name="connsiteY4" fmla="*/ 2231 h 378242"/>
              <a:gd name="connsiteX0" fmla="*/ 379218 w 421425"/>
              <a:gd name="connsiteY0" fmla="*/ 0 h 378393"/>
              <a:gd name="connsiteX1" fmla="*/ 421425 w 421425"/>
              <a:gd name="connsiteY1" fmla="*/ 151 h 378393"/>
              <a:gd name="connsiteX2" fmla="*/ 419043 w 421425"/>
              <a:gd name="connsiteY2" fmla="*/ 378393 h 378393"/>
              <a:gd name="connsiteX3" fmla="*/ 0 w 421425"/>
              <a:gd name="connsiteY3" fmla="*/ 378393 h 378393"/>
              <a:gd name="connsiteX4" fmla="*/ 379218 w 421425"/>
              <a:gd name="connsiteY4" fmla="*/ 0 h 378393"/>
              <a:gd name="connsiteX0" fmla="*/ 372074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2074 w 414281"/>
              <a:gd name="connsiteY4" fmla="*/ 0 h 378394"/>
              <a:gd name="connsiteX0" fmla="*/ 379218 w 414281"/>
              <a:gd name="connsiteY0" fmla="*/ 0 h 378394"/>
              <a:gd name="connsiteX1" fmla="*/ 414281 w 414281"/>
              <a:gd name="connsiteY1" fmla="*/ 151 h 378394"/>
              <a:gd name="connsiteX2" fmla="*/ 411899 w 414281"/>
              <a:gd name="connsiteY2" fmla="*/ 378393 h 378394"/>
              <a:gd name="connsiteX3" fmla="*/ 0 w 414281"/>
              <a:gd name="connsiteY3" fmla="*/ 378394 h 378394"/>
              <a:gd name="connsiteX4" fmla="*/ 379218 w 414281"/>
              <a:gd name="connsiteY4" fmla="*/ 0 h 378394"/>
              <a:gd name="connsiteX0" fmla="*/ 379218 w 414281"/>
              <a:gd name="connsiteY0" fmla="*/ 6993 h 385387"/>
              <a:gd name="connsiteX1" fmla="*/ 414281 w 414281"/>
              <a:gd name="connsiteY1" fmla="*/ 0 h 385387"/>
              <a:gd name="connsiteX2" fmla="*/ 411899 w 414281"/>
              <a:gd name="connsiteY2" fmla="*/ 385386 h 385387"/>
              <a:gd name="connsiteX3" fmla="*/ 0 w 414281"/>
              <a:gd name="connsiteY3" fmla="*/ 385387 h 385387"/>
              <a:gd name="connsiteX4" fmla="*/ 379218 w 414281"/>
              <a:gd name="connsiteY4" fmla="*/ 6993 h 385387"/>
              <a:gd name="connsiteX0" fmla="*/ 379218 w 411900"/>
              <a:gd name="connsiteY0" fmla="*/ 0 h 378394"/>
              <a:gd name="connsiteX1" fmla="*/ 411900 w 411900"/>
              <a:gd name="connsiteY1" fmla="*/ 150 h 378394"/>
              <a:gd name="connsiteX2" fmla="*/ 411899 w 411900"/>
              <a:gd name="connsiteY2" fmla="*/ 378393 h 378394"/>
              <a:gd name="connsiteX3" fmla="*/ 0 w 411900"/>
              <a:gd name="connsiteY3" fmla="*/ 378394 h 378394"/>
              <a:gd name="connsiteX4" fmla="*/ 379218 w 411900"/>
              <a:gd name="connsiteY4" fmla="*/ 0 h 378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900" h="378394">
                <a:moveTo>
                  <a:pt x="379218" y="0"/>
                </a:moveTo>
                <a:lnTo>
                  <a:pt x="411900" y="150"/>
                </a:lnTo>
                <a:cubicBezTo>
                  <a:pt x="411900" y="96467"/>
                  <a:pt x="411899" y="282076"/>
                  <a:pt x="411899" y="378393"/>
                </a:cubicBezTo>
                <a:lnTo>
                  <a:pt x="0" y="378394"/>
                </a:lnTo>
                <a:lnTo>
                  <a:pt x="37921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Freeform 14"/>
          <p:cNvSpPr/>
          <p:nvPr/>
        </p:nvSpPr>
        <p:spPr>
          <a:xfrm rot="5400000">
            <a:off x="15035" y="6449881"/>
            <a:ext cx="393083" cy="423155"/>
          </a:xfrm>
          <a:custGeom>
            <a:avLst/>
            <a:gdLst>
              <a:gd name="connsiteX0" fmla="*/ 555955 w 563270"/>
              <a:gd name="connsiteY0" fmla="*/ 0 h 402336"/>
              <a:gd name="connsiteX1" fmla="*/ 563270 w 563270"/>
              <a:gd name="connsiteY1" fmla="*/ 402336 h 402336"/>
              <a:gd name="connsiteX2" fmla="*/ 0 w 563270"/>
              <a:gd name="connsiteY2" fmla="*/ 402336 h 402336"/>
              <a:gd name="connsiteX3" fmla="*/ 555955 w 563270"/>
              <a:gd name="connsiteY3" fmla="*/ 0 h 402336"/>
              <a:gd name="connsiteX0" fmla="*/ 555955 w 563271"/>
              <a:gd name="connsiteY0" fmla="*/ 0 h 402336"/>
              <a:gd name="connsiteX1" fmla="*/ 563271 w 563271"/>
              <a:gd name="connsiteY1" fmla="*/ 113386 h 402336"/>
              <a:gd name="connsiteX2" fmla="*/ 563270 w 563271"/>
              <a:gd name="connsiteY2" fmla="*/ 402336 h 402336"/>
              <a:gd name="connsiteX3" fmla="*/ 0 w 563271"/>
              <a:gd name="connsiteY3" fmla="*/ 402336 h 402336"/>
              <a:gd name="connsiteX4" fmla="*/ 555955 w 563271"/>
              <a:gd name="connsiteY4" fmla="*/ 0 h 402336"/>
              <a:gd name="connsiteX0" fmla="*/ 460857 w 563271"/>
              <a:gd name="connsiteY0" fmla="*/ 0 h 336499"/>
              <a:gd name="connsiteX1" fmla="*/ 563271 w 563271"/>
              <a:gd name="connsiteY1" fmla="*/ 47549 h 336499"/>
              <a:gd name="connsiteX2" fmla="*/ 563270 w 563271"/>
              <a:gd name="connsiteY2" fmla="*/ 336499 h 336499"/>
              <a:gd name="connsiteX3" fmla="*/ 0 w 563271"/>
              <a:gd name="connsiteY3" fmla="*/ 336499 h 336499"/>
              <a:gd name="connsiteX4" fmla="*/ 460857 w 563271"/>
              <a:gd name="connsiteY4" fmla="*/ 0 h 336499"/>
              <a:gd name="connsiteX0" fmla="*/ 460857 w 563271"/>
              <a:gd name="connsiteY0" fmla="*/ 40234 h 376733"/>
              <a:gd name="connsiteX1" fmla="*/ 563271 w 563271"/>
              <a:gd name="connsiteY1" fmla="*/ 0 h 376733"/>
              <a:gd name="connsiteX2" fmla="*/ 563270 w 563271"/>
              <a:gd name="connsiteY2" fmla="*/ 376733 h 376733"/>
              <a:gd name="connsiteX3" fmla="*/ 0 w 563271"/>
              <a:gd name="connsiteY3" fmla="*/ 376733 h 376733"/>
              <a:gd name="connsiteX4" fmla="*/ 460857 w 563271"/>
              <a:gd name="connsiteY4" fmla="*/ 40234 h 376733"/>
              <a:gd name="connsiteX0" fmla="*/ 535855 w 563271"/>
              <a:gd name="connsiteY0" fmla="*/ 0 h 379767"/>
              <a:gd name="connsiteX1" fmla="*/ 563271 w 563271"/>
              <a:gd name="connsiteY1" fmla="*/ 3034 h 379767"/>
              <a:gd name="connsiteX2" fmla="*/ 563270 w 563271"/>
              <a:gd name="connsiteY2" fmla="*/ 379767 h 379767"/>
              <a:gd name="connsiteX3" fmla="*/ 0 w 563271"/>
              <a:gd name="connsiteY3" fmla="*/ 379767 h 379767"/>
              <a:gd name="connsiteX4" fmla="*/ 535855 w 563271"/>
              <a:gd name="connsiteY4" fmla="*/ 0 h 379767"/>
              <a:gd name="connsiteX0" fmla="*/ 449319 w 476735"/>
              <a:gd name="connsiteY0" fmla="*/ 0 h 379767"/>
              <a:gd name="connsiteX1" fmla="*/ 476735 w 476735"/>
              <a:gd name="connsiteY1" fmla="*/ 3034 h 379767"/>
              <a:gd name="connsiteX2" fmla="*/ 476734 w 476735"/>
              <a:gd name="connsiteY2" fmla="*/ 379767 h 379767"/>
              <a:gd name="connsiteX3" fmla="*/ 0 w 476735"/>
              <a:gd name="connsiteY3" fmla="*/ 379767 h 379767"/>
              <a:gd name="connsiteX4" fmla="*/ 449319 w 476735"/>
              <a:gd name="connsiteY4" fmla="*/ 0 h 379767"/>
              <a:gd name="connsiteX0" fmla="*/ 417589 w 445005"/>
              <a:gd name="connsiteY0" fmla="*/ 0 h 379767"/>
              <a:gd name="connsiteX1" fmla="*/ 445005 w 445005"/>
              <a:gd name="connsiteY1" fmla="*/ 3034 h 379767"/>
              <a:gd name="connsiteX2" fmla="*/ 445004 w 445005"/>
              <a:gd name="connsiteY2" fmla="*/ 379767 h 379767"/>
              <a:gd name="connsiteX3" fmla="*/ 0 w 445005"/>
              <a:gd name="connsiteY3" fmla="*/ 379767 h 379767"/>
              <a:gd name="connsiteX4" fmla="*/ 417589 w 445005"/>
              <a:gd name="connsiteY4" fmla="*/ 0 h 379767"/>
              <a:gd name="connsiteX0" fmla="*/ 394513 w 421929"/>
              <a:gd name="connsiteY0" fmla="*/ 0 h 379767"/>
              <a:gd name="connsiteX1" fmla="*/ 421929 w 421929"/>
              <a:gd name="connsiteY1" fmla="*/ 3034 h 379767"/>
              <a:gd name="connsiteX2" fmla="*/ 421928 w 421929"/>
              <a:gd name="connsiteY2" fmla="*/ 379767 h 379767"/>
              <a:gd name="connsiteX3" fmla="*/ 0 w 421929"/>
              <a:gd name="connsiteY3" fmla="*/ 379767 h 379767"/>
              <a:gd name="connsiteX4" fmla="*/ 394513 w 421929"/>
              <a:gd name="connsiteY4" fmla="*/ 0 h 379767"/>
              <a:gd name="connsiteX0" fmla="*/ 385859 w 413275"/>
              <a:gd name="connsiteY0" fmla="*/ 0 h 379767"/>
              <a:gd name="connsiteX1" fmla="*/ 413275 w 413275"/>
              <a:gd name="connsiteY1" fmla="*/ 3034 h 379767"/>
              <a:gd name="connsiteX2" fmla="*/ 413274 w 413275"/>
              <a:gd name="connsiteY2" fmla="*/ 379767 h 379767"/>
              <a:gd name="connsiteX3" fmla="*/ 0 w 413275"/>
              <a:gd name="connsiteY3" fmla="*/ 379767 h 379767"/>
              <a:gd name="connsiteX4" fmla="*/ 385859 w 413275"/>
              <a:gd name="connsiteY4" fmla="*/ 0 h 379767"/>
              <a:gd name="connsiteX0" fmla="*/ 382974 w 413275"/>
              <a:gd name="connsiteY0" fmla="*/ 0 h 385536"/>
              <a:gd name="connsiteX1" fmla="*/ 413275 w 413275"/>
              <a:gd name="connsiteY1" fmla="*/ 8803 h 385536"/>
              <a:gd name="connsiteX2" fmla="*/ 413274 w 413275"/>
              <a:gd name="connsiteY2" fmla="*/ 385536 h 385536"/>
              <a:gd name="connsiteX3" fmla="*/ 0 w 413275"/>
              <a:gd name="connsiteY3" fmla="*/ 385536 h 385536"/>
              <a:gd name="connsiteX4" fmla="*/ 382974 w 413275"/>
              <a:gd name="connsiteY4" fmla="*/ 0 h 385536"/>
              <a:gd name="connsiteX0" fmla="*/ 382974 w 413275"/>
              <a:gd name="connsiteY0" fmla="*/ 0 h 385536"/>
              <a:gd name="connsiteX1" fmla="*/ 413275 w 413275"/>
              <a:gd name="connsiteY1" fmla="*/ 150 h 385536"/>
              <a:gd name="connsiteX2" fmla="*/ 413274 w 413275"/>
              <a:gd name="connsiteY2" fmla="*/ 385536 h 385536"/>
              <a:gd name="connsiteX3" fmla="*/ 0 w 413275"/>
              <a:gd name="connsiteY3" fmla="*/ 385536 h 385536"/>
              <a:gd name="connsiteX4" fmla="*/ 382974 w 413275"/>
              <a:gd name="connsiteY4" fmla="*/ 0 h 385536"/>
              <a:gd name="connsiteX0" fmla="*/ 388743 w 419044"/>
              <a:gd name="connsiteY0" fmla="*/ 0 h 385536"/>
              <a:gd name="connsiteX1" fmla="*/ 419044 w 419044"/>
              <a:gd name="connsiteY1" fmla="*/ 150 h 385536"/>
              <a:gd name="connsiteX2" fmla="*/ 419043 w 419044"/>
              <a:gd name="connsiteY2" fmla="*/ 385536 h 385536"/>
              <a:gd name="connsiteX3" fmla="*/ 0 w 419044"/>
              <a:gd name="connsiteY3" fmla="*/ 385536 h 385536"/>
              <a:gd name="connsiteX4" fmla="*/ 388743 w 419044"/>
              <a:gd name="connsiteY4" fmla="*/ 0 h 385536"/>
              <a:gd name="connsiteX0" fmla="*/ 29617 w 419044"/>
              <a:gd name="connsiteY0" fmla="*/ 345995 h 385386"/>
              <a:gd name="connsiteX1" fmla="*/ 419044 w 419044"/>
              <a:gd name="connsiteY1" fmla="*/ 0 h 385386"/>
              <a:gd name="connsiteX2" fmla="*/ 419043 w 419044"/>
              <a:gd name="connsiteY2" fmla="*/ 385386 h 385386"/>
              <a:gd name="connsiteX3" fmla="*/ 0 w 419044"/>
              <a:gd name="connsiteY3" fmla="*/ 385386 h 385386"/>
              <a:gd name="connsiteX4" fmla="*/ 29617 w 419044"/>
              <a:gd name="connsiteY4" fmla="*/ 345995 h 385386"/>
              <a:gd name="connsiteX0" fmla="*/ 29617 w 419044"/>
              <a:gd name="connsiteY0" fmla="*/ 383494 h 422885"/>
              <a:gd name="connsiteX1" fmla="*/ 419044 w 419044"/>
              <a:gd name="connsiteY1" fmla="*/ 0 h 422885"/>
              <a:gd name="connsiteX2" fmla="*/ 419043 w 419044"/>
              <a:gd name="connsiteY2" fmla="*/ 422885 h 422885"/>
              <a:gd name="connsiteX3" fmla="*/ 0 w 419044"/>
              <a:gd name="connsiteY3" fmla="*/ 422885 h 422885"/>
              <a:gd name="connsiteX4" fmla="*/ 29617 w 419044"/>
              <a:gd name="connsiteY4" fmla="*/ 383494 h 422885"/>
              <a:gd name="connsiteX0" fmla="*/ 12307 w 401734"/>
              <a:gd name="connsiteY0" fmla="*/ 383494 h 422888"/>
              <a:gd name="connsiteX1" fmla="*/ 401734 w 401734"/>
              <a:gd name="connsiteY1" fmla="*/ 0 h 422888"/>
              <a:gd name="connsiteX2" fmla="*/ 401733 w 401734"/>
              <a:gd name="connsiteY2" fmla="*/ 422885 h 422888"/>
              <a:gd name="connsiteX3" fmla="*/ 0 w 401734"/>
              <a:gd name="connsiteY3" fmla="*/ 422888 h 422888"/>
              <a:gd name="connsiteX4" fmla="*/ 12307 w 401734"/>
              <a:gd name="connsiteY4" fmla="*/ 383494 h 422888"/>
              <a:gd name="connsiteX0" fmla="*/ 0 w 406735"/>
              <a:gd name="connsiteY0" fmla="*/ 386379 h 422888"/>
              <a:gd name="connsiteX1" fmla="*/ 406735 w 406735"/>
              <a:gd name="connsiteY1" fmla="*/ 0 h 422888"/>
              <a:gd name="connsiteX2" fmla="*/ 406734 w 406735"/>
              <a:gd name="connsiteY2" fmla="*/ 422885 h 422888"/>
              <a:gd name="connsiteX3" fmla="*/ 5001 w 406735"/>
              <a:gd name="connsiteY3" fmla="*/ 422888 h 422888"/>
              <a:gd name="connsiteX4" fmla="*/ 0 w 406735"/>
              <a:gd name="connsiteY4" fmla="*/ 386379 h 422888"/>
              <a:gd name="connsiteX0" fmla="*/ 6540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6540 w 401734"/>
              <a:gd name="connsiteY4" fmla="*/ 386379 h 422888"/>
              <a:gd name="connsiteX0" fmla="*/ 12309 w 401734"/>
              <a:gd name="connsiteY0" fmla="*/ 371956 h 422888"/>
              <a:gd name="connsiteX1" fmla="*/ 401734 w 401734"/>
              <a:gd name="connsiteY1" fmla="*/ 0 h 422888"/>
              <a:gd name="connsiteX2" fmla="*/ 401733 w 401734"/>
              <a:gd name="connsiteY2" fmla="*/ 422885 h 422888"/>
              <a:gd name="connsiteX3" fmla="*/ 0 w 401734"/>
              <a:gd name="connsiteY3" fmla="*/ 422888 h 422888"/>
              <a:gd name="connsiteX4" fmla="*/ 12309 w 401734"/>
              <a:gd name="connsiteY4" fmla="*/ 371956 h 422888"/>
              <a:gd name="connsiteX0" fmla="*/ 20963 w 401734"/>
              <a:gd name="connsiteY0" fmla="*/ 377725 h 422888"/>
              <a:gd name="connsiteX1" fmla="*/ 401734 w 401734"/>
              <a:gd name="connsiteY1" fmla="*/ 0 h 422888"/>
              <a:gd name="connsiteX2" fmla="*/ 401733 w 401734"/>
              <a:gd name="connsiteY2" fmla="*/ 422885 h 422888"/>
              <a:gd name="connsiteX3" fmla="*/ 0 w 401734"/>
              <a:gd name="connsiteY3" fmla="*/ 422888 h 422888"/>
              <a:gd name="connsiteX4" fmla="*/ 20963 w 401734"/>
              <a:gd name="connsiteY4" fmla="*/ 377725 h 422888"/>
              <a:gd name="connsiteX0" fmla="*/ 771 w 401734"/>
              <a:gd name="connsiteY0" fmla="*/ 386379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6379 h 422888"/>
              <a:gd name="connsiteX0" fmla="*/ 771 w 401734"/>
              <a:gd name="connsiteY0" fmla="*/ 380610 h 422888"/>
              <a:gd name="connsiteX1" fmla="*/ 401734 w 401734"/>
              <a:gd name="connsiteY1" fmla="*/ 0 h 422888"/>
              <a:gd name="connsiteX2" fmla="*/ 401733 w 401734"/>
              <a:gd name="connsiteY2" fmla="*/ 422885 h 422888"/>
              <a:gd name="connsiteX3" fmla="*/ 0 w 401734"/>
              <a:gd name="connsiteY3" fmla="*/ 422888 h 422888"/>
              <a:gd name="connsiteX4" fmla="*/ 771 w 401734"/>
              <a:gd name="connsiteY4" fmla="*/ 380610 h 422888"/>
              <a:gd name="connsiteX0" fmla="*/ 0 w 412501"/>
              <a:gd name="connsiteY0" fmla="*/ 383494 h 422888"/>
              <a:gd name="connsiteX1" fmla="*/ 412501 w 412501"/>
              <a:gd name="connsiteY1" fmla="*/ 0 h 422888"/>
              <a:gd name="connsiteX2" fmla="*/ 412500 w 412501"/>
              <a:gd name="connsiteY2" fmla="*/ 422885 h 422888"/>
              <a:gd name="connsiteX3" fmla="*/ 10767 w 412501"/>
              <a:gd name="connsiteY3" fmla="*/ 422888 h 422888"/>
              <a:gd name="connsiteX4" fmla="*/ 0 w 412501"/>
              <a:gd name="connsiteY4" fmla="*/ 383494 h 422888"/>
              <a:gd name="connsiteX0" fmla="*/ 124808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24808 w 537309"/>
              <a:gd name="connsiteY4" fmla="*/ 383494 h 422887"/>
              <a:gd name="connsiteX0" fmla="*/ 147884 w 537309"/>
              <a:gd name="connsiteY0" fmla="*/ 383494 h 422887"/>
              <a:gd name="connsiteX1" fmla="*/ 537309 w 537309"/>
              <a:gd name="connsiteY1" fmla="*/ 0 h 422887"/>
              <a:gd name="connsiteX2" fmla="*/ 537308 w 537309"/>
              <a:gd name="connsiteY2" fmla="*/ 422885 h 422887"/>
              <a:gd name="connsiteX3" fmla="*/ 0 w 537309"/>
              <a:gd name="connsiteY3" fmla="*/ 422887 h 422887"/>
              <a:gd name="connsiteX4" fmla="*/ 147884 w 537309"/>
              <a:gd name="connsiteY4" fmla="*/ 383494 h 422887"/>
              <a:gd name="connsiteX0" fmla="*/ 3657 w 393082"/>
              <a:gd name="connsiteY0" fmla="*/ 383494 h 422885"/>
              <a:gd name="connsiteX1" fmla="*/ 393082 w 393082"/>
              <a:gd name="connsiteY1" fmla="*/ 0 h 422885"/>
              <a:gd name="connsiteX2" fmla="*/ 393081 w 393082"/>
              <a:gd name="connsiteY2" fmla="*/ 422885 h 422885"/>
              <a:gd name="connsiteX3" fmla="*/ 0 w 393082"/>
              <a:gd name="connsiteY3" fmla="*/ 422885 h 422885"/>
              <a:gd name="connsiteX4" fmla="*/ 3657 w 393082"/>
              <a:gd name="connsiteY4" fmla="*/ 383494 h 422885"/>
              <a:gd name="connsiteX0" fmla="*/ 10801 w 393082"/>
              <a:gd name="connsiteY0" fmla="*/ 385821 h 422885"/>
              <a:gd name="connsiteX1" fmla="*/ 393082 w 393082"/>
              <a:gd name="connsiteY1" fmla="*/ 0 h 422885"/>
              <a:gd name="connsiteX2" fmla="*/ 393081 w 393082"/>
              <a:gd name="connsiteY2" fmla="*/ 422885 h 422885"/>
              <a:gd name="connsiteX3" fmla="*/ 0 w 393082"/>
              <a:gd name="connsiteY3" fmla="*/ 422885 h 422885"/>
              <a:gd name="connsiteX4" fmla="*/ 10801 w 393082"/>
              <a:gd name="connsiteY4" fmla="*/ 385821 h 422885"/>
              <a:gd name="connsiteX0" fmla="*/ 10801 w 393081"/>
              <a:gd name="connsiteY0" fmla="*/ 376512 h 413576"/>
              <a:gd name="connsiteX1" fmla="*/ 393080 w 393081"/>
              <a:gd name="connsiteY1" fmla="*/ 0 h 413576"/>
              <a:gd name="connsiteX2" fmla="*/ 393081 w 393081"/>
              <a:gd name="connsiteY2" fmla="*/ 413576 h 413576"/>
              <a:gd name="connsiteX3" fmla="*/ 0 w 393081"/>
              <a:gd name="connsiteY3" fmla="*/ 413576 h 413576"/>
              <a:gd name="connsiteX4" fmla="*/ 10801 w 393081"/>
              <a:gd name="connsiteY4" fmla="*/ 376512 h 41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081" h="413576">
                <a:moveTo>
                  <a:pt x="10801" y="376512"/>
                </a:moveTo>
                <a:lnTo>
                  <a:pt x="393080" y="0"/>
                </a:lnTo>
                <a:cubicBezTo>
                  <a:pt x="393080" y="96317"/>
                  <a:pt x="393081" y="317259"/>
                  <a:pt x="393081" y="413576"/>
                </a:cubicBezTo>
                <a:lnTo>
                  <a:pt x="0" y="413576"/>
                </a:lnTo>
                <a:lnTo>
                  <a:pt x="10801" y="3765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38200" y="6488668"/>
            <a:ext cx="7924800" cy="369332"/>
          </a:xfrm>
          <a:prstGeom prst="rect">
            <a:avLst/>
          </a:prstGeom>
          <a:noFill/>
        </p:spPr>
        <p:txBody>
          <a:bodyPr wrap="square" rtlCol="0">
            <a:noAutofit/>
          </a:bodyPr>
          <a:lstStyle/>
          <a:p>
            <a:pPr algn="ctr"/>
            <a:r>
              <a:rPr lang="tr-TR" sz="1600" kern="0" spc="900" dirty="0" smtClean="0">
                <a:solidFill>
                  <a:schemeClr val="bg1">
                    <a:lumMod val="95000"/>
                  </a:schemeClr>
                </a:solidFill>
              </a:rPr>
              <a:t>Department</a:t>
            </a:r>
            <a:r>
              <a:rPr lang="tr-TR" sz="1600" kern="0" spc="900" baseline="0" dirty="0" smtClean="0">
                <a:solidFill>
                  <a:schemeClr val="bg1">
                    <a:lumMod val="95000"/>
                  </a:schemeClr>
                </a:solidFill>
              </a:rPr>
              <a:t> of Computer Engineering</a:t>
            </a:r>
            <a:endParaRPr lang="tr-TR" sz="1600" kern="0" spc="900" dirty="0">
              <a:solidFill>
                <a:schemeClr val="bg1">
                  <a:lumMod val="95000"/>
                </a:schemeClr>
              </a:solidFill>
            </a:endParaRPr>
          </a:p>
        </p:txBody>
      </p:sp>
      <p:sp>
        <p:nvSpPr>
          <p:cNvPr id="18" name="TextBox 17"/>
          <p:cNvSpPr txBox="1"/>
          <p:nvPr/>
        </p:nvSpPr>
        <p:spPr>
          <a:xfrm>
            <a:off x="597725" y="0"/>
            <a:ext cx="7394369" cy="380009"/>
          </a:xfrm>
          <a:prstGeom prst="rect">
            <a:avLst/>
          </a:prstGeom>
          <a:noFill/>
        </p:spPr>
        <p:txBody>
          <a:bodyPr wrap="square" rtlCol="0">
            <a:noAutofit/>
          </a:bodyPr>
          <a:lstStyle/>
          <a:p>
            <a:pPr algn="ctr"/>
            <a:r>
              <a:rPr lang="tr-TR" sz="1600" kern="0" spc="1500" dirty="0" smtClean="0">
                <a:solidFill>
                  <a:schemeClr val="bg1">
                    <a:lumMod val="95000"/>
                  </a:schemeClr>
                </a:solidFill>
              </a:rPr>
              <a:t>Dokuz Eylül</a:t>
            </a:r>
            <a:r>
              <a:rPr lang="tr-TR" sz="1600" kern="0" spc="1500" baseline="0" dirty="0" smtClean="0">
                <a:solidFill>
                  <a:schemeClr val="bg1">
                    <a:lumMod val="95000"/>
                  </a:schemeClr>
                </a:solidFill>
              </a:rPr>
              <a:t> University</a:t>
            </a:r>
            <a:endParaRPr lang="tr-TR" sz="1600" kern="0" spc="1500" dirty="0">
              <a:solidFill>
                <a:schemeClr val="bg1">
                  <a:lumMod val="95000"/>
                </a:schemeClr>
              </a:solidFill>
            </a:endParaRPr>
          </a:p>
        </p:txBody>
      </p:sp>
      <p:sp>
        <p:nvSpPr>
          <p:cNvPr id="17" name="Slide Number Placeholder 5"/>
          <p:cNvSpPr>
            <a:spLocks noGrp="1"/>
          </p:cNvSpPr>
          <p:nvPr>
            <p:ph type="sldNum" sz="quarter" idx="4"/>
          </p:nvPr>
        </p:nvSpPr>
        <p:spPr>
          <a:xfrm>
            <a:off x="8667750" y="6492875"/>
            <a:ext cx="476250" cy="365125"/>
          </a:xfrm>
          <a:prstGeom prst="rect">
            <a:avLst/>
          </a:prstGeom>
        </p:spPr>
        <p:txBody>
          <a:bodyPr/>
          <a:lstStyle>
            <a:lvl1pPr>
              <a:defRPr b="1">
                <a:solidFill>
                  <a:srgbClr val="FF0000"/>
                </a:solidFill>
              </a:defRPr>
            </a:lvl1pPr>
          </a:lstStyle>
          <a:p>
            <a:fld id="{28E31A16-BA05-A741-A3F8-07C3EFB07269}" type="slidenum">
              <a:rPr lang="en-US" smtClean="0"/>
              <a:pPr/>
              <a:t>‹#›</a:t>
            </a:fld>
            <a:endParaRPr lang="en-US"/>
          </a:p>
        </p:txBody>
      </p:sp>
      <p:pic>
        <p:nvPicPr>
          <p:cNvPr id="19461" name="Picture 5" descr="C:\Users\Adil\Pictures\köşe.png"/>
          <p:cNvPicPr>
            <a:picLocks noChangeAspect="1" noChangeArrowheads="1"/>
          </p:cNvPicPr>
          <p:nvPr/>
        </p:nvPicPr>
        <p:blipFill>
          <a:blip r:embed="rId14" cstate="print"/>
          <a:srcRect/>
          <a:stretch>
            <a:fillRect/>
          </a:stretch>
        </p:blipFill>
        <p:spPr bwMode="auto">
          <a:xfrm>
            <a:off x="8078345" y="1"/>
            <a:ext cx="1065654" cy="914400"/>
          </a:xfrm>
          <a:prstGeom prst="rect">
            <a:avLst/>
          </a:prstGeom>
          <a:noFill/>
        </p:spPr>
      </p:pic>
      <p:sp>
        <p:nvSpPr>
          <p:cNvPr id="2" name="Title Placeholder 1"/>
          <p:cNvSpPr>
            <a:spLocks noGrp="1"/>
          </p:cNvSpPr>
          <p:nvPr>
            <p:ph type="title"/>
          </p:nvPr>
        </p:nvSpPr>
        <p:spPr>
          <a:xfrm>
            <a:off x="468086" y="381000"/>
            <a:ext cx="8229600" cy="1162792"/>
          </a:xfrm>
          <a:prstGeom prst="rect">
            <a:avLst/>
          </a:prstGeom>
        </p:spPr>
        <p:txBody>
          <a:bodyPr vert="horz" lIns="91440" tIns="45720" rIns="91440" bIns="45720" rtlCol="0" anchor="ctr">
            <a:normAutofit/>
          </a:bodyPr>
          <a:lstStyle/>
          <a:p>
            <a:r>
              <a:rPr lang="tr-TR" dirty="0" err="1" smtClean="0"/>
              <a:t>Click</a:t>
            </a:r>
            <a:r>
              <a:rPr lang="tr-TR" dirty="0" smtClean="0"/>
              <a:t> </a:t>
            </a:r>
            <a:r>
              <a:rPr lang="tr-TR" dirty="0" err="1" smtClean="0"/>
              <a:t>to</a:t>
            </a:r>
            <a:r>
              <a:rPr lang="tr-TR" dirty="0" smtClean="0"/>
              <a:t> </a:t>
            </a:r>
            <a:r>
              <a:rPr lang="tr-TR" dirty="0" err="1" smtClean="0"/>
              <a:t>edit</a:t>
            </a:r>
            <a:r>
              <a:rPr lang="tr-TR" dirty="0" smtClean="0"/>
              <a:t> Master </a:t>
            </a:r>
            <a:r>
              <a:rPr lang="tr-TR" dirty="0" err="1" smtClean="0"/>
              <a:t>title</a:t>
            </a:r>
            <a:r>
              <a:rPr lang="tr-TR" dirty="0" smtClean="0"/>
              <a:t> </a:t>
            </a:r>
            <a:r>
              <a:rPr lang="tr-TR" dirty="0" err="1" smtClean="0"/>
              <a:t>style</a:t>
            </a:r>
            <a:endParaRPr lang="en-US" dirty="0"/>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914400" rtl="0" eaLnBrk="1" latinLnBrk="0" hangingPunct="1">
        <a:spcBef>
          <a:spcPct val="0"/>
        </a:spcBef>
        <a:buNone/>
        <a:defRPr sz="4000" b="1" kern="1200">
          <a:solidFill>
            <a:srgbClr val="FF0000"/>
          </a:solidFill>
          <a:latin typeface="Aharoni" pitchFamily="2" charset="-79"/>
          <a:ea typeface="+mj-ea"/>
          <a:cs typeface="Aharoni" pitchFamily="2" charset="-79"/>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bin"/><Relationship Id="rId5" Type="http://schemas.openxmlformats.org/officeDocument/2006/relationships/image" Target="../media/image6.emf"/><Relationship Id="rId6" Type="http://schemas.openxmlformats.org/officeDocument/2006/relationships/oleObject" Target="../embeddings/oleObject5.bin"/><Relationship Id="rId7"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9.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8.bin"/><Relationship Id="rId5" Type="http://schemas.openxmlformats.org/officeDocument/2006/relationships/image" Target="../media/image10.emf"/><Relationship Id="rId6" Type="http://schemas.openxmlformats.org/officeDocument/2006/relationships/oleObject" Target="../embeddings/oleObject9.bin"/><Relationship Id="rId7"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95400" y="3124200"/>
            <a:ext cx="7162800" cy="1447800"/>
          </a:xfrm>
        </p:spPr>
        <p:txBody>
          <a:bodyPr vert="horz" wrap="square" lIns="91440" tIns="45720" rIns="91440" bIns="45720" numCol="1" anchorCtr="0" compatLnSpc="1">
            <a:prstTxWarp prst="textNoShape">
              <a:avLst/>
            </a:prstTxWarp>
            <a:normAutofit/>
          </a:bodyPr>
          <a:lstStyle/>
          <a:p>
            <a:pPr eaLnBrk="1" hangingPunct="1"/>
            <a:r>
              <a:rPr lang="tr-TR" sz="3200" b="0" dirty="0" err="1">
                <a:effectLst>
                  <a:outerShdw blurRad="38100" dist="38100" dir="2700000" algn="tl">
                    <a:srgbClr val="DDDDDD"/>
                  </a:outerShdw>
                </a:effectLst>
                <a:latin typeface="Gill Sans MT" charset="0"/>
              </a:rPr>
              <a:t>Lecture</a:t>
            </a:r>
            <a:r>
              <a:rPr lang="tr-TR" sz="3200" b="0" dirty="0">
                <a:effectLst>
                  <a:outerShdw blurRad="38100" dist="38100" dir="2700000" algn="tl">
                    <a:srgbClr val="DDDDDD"/>
                  </a:outerShdw>
                </a:effectLst>
                <a:latin typeface="Gill Sans MT" charset="0"/>
              </a:rPr>
              <a:t> </a:t>
            </a:r>
            <a:r>
              <a:rPr lang="tr-TR" sz="3200" b="0" dirty="0" smtClean="0">
                <a:effectLst>
                  <a:outerShdw blurRad="38100" dist="38100" dir="2700000" algn="tl">
                    <a:srgbClr val="DDDDDD"/>
                  </a:outerShdw>
                </a:effectLst>
                <a:latin typeface="Gill Sans MT" charset="0"/>
              </a:rPr>
              <a:t>#10: </a:t>
            </a:r>
            <a:r>
              <a:rPr lang="tr-TR" sz="3200" dirty="0" err="1" smtClean="0">
                <a:effectLst>
                  <a:outerShdw blurRad="38100" dist="38100" dir="2700000" algn="tl">
                    <a:srgbClr val="DDDDDD"/>
                  </a:outerShdw>
                </a:effectLst>
                <a:latin typeface="Gill Sans MT" charset="0"/>
              </a:rPr>
              <a:t>B+tree</a:t>
            </a:r>
            <a:r>
              <a:rPr lang="tr-TR" sz="3200" dirty="0" smtClean="0">
                <a:effectLst>
                  <a:outerShdw blurRad="38100" dist="38100" dir="2700000" algn="tl">
                    <a:srgbClr val="DDDDDD"/>
                  </a:outerShdw>
                </a:effectLst>
                <a:latin typeface="Gill Sans MT" charset="0"/>
              </a:rPr>
              <a:t> </a:t>
            </a:r>
            <a:r>
              <a:rPr lang="tr-TR" sz="3200" dirty="0" err="1" smtClean="0">
                <a:effectLst>
                  <a:outerShdw blurRad="38100" dist="38100" dir="2700000" algn="tl">
                    <a:srgbClr val="DDDDDD"/>
                  </a:outerShdw>
                </a:effectLst>
                <a:latin typeface="Gill Sans MT" charset="0"/>
              </a:rPr>
              <a:t>Indexing</a:t>
            </a:r>
            <a:endParaRPr lang="en-US" sz="3200" dirty="0">
              <a:effectLst>
                <a:outerShdw blurRad="38100" dist="38100" dir="2700000" algn="tl">
                  <a:srgbClr val="DDDDDD"/>
                </a:outerShdw>
              </a:effectLst>
              <a:latin typeface="Gill Sans MT" charset="0"/>
            </a:endParaRPr>
          </a:p>
        </p:txBody>
      </p:sp>
      <p:sp>
        <p:nvSpPr>
          <p:cNvPr id="4099" name="Rectangle 3"/>
          <p:cNvSpPr>
            <a:spLocks noGrp="1" noChangeArrowheads="1"/>
          </p:cNvSpPr>
          <p:nvPr>
            <p:ph type="subTitle" idx="1"/>
          </p:nvPr>
        </p:nvSpPr>
        <p:spPr>
          <a:xfrm>
            <a:off x="1295400" y="5181600"/>
            <a:ext cx="7407275" cy="990600"/>
          </a:xfrm>
        </p:spPr>
        <p:txBody>
          <a:bodyPr anchor="ctr">
            <a:normAutofit/>
          </a:bodyPr>
          <a:lstStyle/>
          <a:p>
            <a:pPr eaLnBrk="1" fontAlgn="auto" hangingPunct="1">
              <a:lnSpc>
                <a:spcPct val="90000"/>
              </a:lnSpc>
              <a:spcAft>
                <a:spcPts val="0"/>
              </a:spcAft>
              <a:buFont typeface="Wingdings 2"/>
              <a:buNone/>
              <a:defRPr/>
            </a:pPr>
            <a:r>
              <a:rPr lang="tr-TR" dirty="0" err="1" smtClean="0">
                <a:latin typeface="Mistral"/>
                <a:ea typeface="+mn-ea"/>
                <a:cs typeface="Mistral"/>
              </a:rPr>
              <a:t>Dr.Adil</a:t>
            </a:r>
            <a:r>
              <a:rPr lang="tr-TR" dirty="0" smtClean="0">
                <a:latin typeface="Mistral"/>
                <a:ea typeface="+mn-ea"/>
                <a:cs typeface="Mistral"/>
              </a:rPr>
              <a:t> Alpkocak</a:t>
            </a:r>
            <a:endParaRPr lang="tr-TR" dirty="0">
              <a:latin typeface="Mistral"/>
              <a:ea typeface="+mn-ea"/>
              <a:cs typeface="Mistral"/>
            </a:endParaRPr>
          </a:p>
        </p:txBody>
      </p:sp>
      <p:sp>
        <p:nvSpPr>
          <p:cNvPr id="7" name="Title 1"/>
          <p:cNvSpPr txBox="1">
            <a:spLocks/>
          </p:cNvSpPr>
          <p:nvPr/>
        </p:nvSpPr>
        <p:spPr>
          <a:xfrm>
            <a:off x="685800" y="914400"/>
            <a:ext cx="7788275" cy="1676400"/>
          </a:xfrm>
          <a:prstGeom prst="rect">
            <a:avLst/>
          </a:prstGeom>
        </p:spPr>
        <p:txBody>
          <a:bodyPr anchor="b">
            <a:norm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pPr>
            <a:r>
              <a:rPr lang="tr-TR" sz="3600" b="1" dirty="0">
                <a:effectLst>
                  <a:outerShdw blurRad="38100" dist="38100" dir="2700000" algn="tl">
                    <a:srgbClr val="DDDDDD"/>
                  </a:outerShdw>
                </a:effectLst>
                <a:latin typeface="Gill Sans MT" charset="0"/>
              </a:rPr>
              <a:t>CME2002</a:t>
            </a:r>
            <a:r>
              <a:rPr lang="tr-TR" sz="3600" dirty="0">
                <a:effectLst>
                  <a:outerShdw blurRad="38100" dist="38100" dir="2700000" algn="tl">
                    <a:srgbClr val="DDDDDD"/>
                  </a:outerShdw>
                </a:effectLst>
                <a:latin typeface="Gill Sans MT" charset="0"/>
              </a:rPr>
              <a:t>  </a:t>
            </a:r>
            <a:br>
              <a:rPr lang="tr-TR" sz="3600" dirty="0">
                <a:effectLst>
                  <a:outerShdw blurRad="38100" dist="38100" dir="2700000" algn="tl">
                    <a:srgbClr val="DDDDDD"/>
                  </a:outerShdw>
                </a:effectLst>
                <a:latin typeface="Gill Sans MT" charset="0"/>
              </a:rPr>
            </a:br>
            <a:r>
              <a:rPr lang="tr-TR" sz="3600" dirty="0">
                <a:effectLst>
                  <a:outerShdw blurRad="38100" dist="38100" dir="2700000" algn="tl">
                    <a:srgbClr val="DDDDDD"/>
                  </a:outerShdw>
                </a:effectLst>
                <a:latin typeface="Gill Sans MT" charset="0"/>
              </a:rPr>
              <a:t>Data </a:t>
            </a:r>
            <a:r>
              <a:rPr lang="tr-TR" sz="3600" dirty="0" err="1">
                <a:effectLst>
                  <a:outerShdw blurRad="38100" dist="38100" dir="2700000" algn="tl">
                    <a:srgbClr val="DDDDDD"/>
                  </a:outerShdw>
                </a:effectLst>
                <a:latin typeface="Gill Sans MT" charset="0"/>
              </a:rPr>
              <a:t>Organization</a:t>
            </a:r>
            <a:r>
              <a:rPr lang="tr-TR" sz="3600" dirty="0">
                <a:effectLst>
                  <a:outerShdw blurRad="38100" dist="38100" dir="2700000" algn="tl">
                    <a:srgbClr val="DDDDDD"/>
                  </a:outerShdw>
                </a:effectLst>
                <a:latin typeface="Gill Sans MT" charset="0"/>
              </a:rPr>
              <a:t> </a:t>
            </a:r>
            <a:r>
              <a:rPr lang="tr-TR" sz="3600" dirty="0" err="1">
                <a:effectLst>
                  <a:outerShdw blurRad="38100" dist="38100" dir="2700000" algn="tl">
                    <a:srgbClr val="DDDDDD"/>
                  </a:outerShdw>
                </a:effectLst>
                <a:latin typeface="Gill Sans MT" charset="0"/>
              </a:rPr>
              <a:t>and</a:t>
            </a:r>
            <a:r>
              <a:rPr lang="tr-TR" sz="3600" dirty="0">
                <a:effectLst>
                  <a:outerShdw blurRad="38100" dist="38100" dir="2700000" algn="tl">
                    <a:srgbClr val="DDDDDD"/>
                  </a:outerShdw>
                </a:effectLst>
                <a:latin typeface="Gill Sans MT" charset="0"/>
              </a:rPr>
              <a:t> Management</a:t>
            </a:r>
            <a:br>
              <a:rPr lang="tr-TR" sz="3600" dirty="0">
                <a:effectLst>
                  <a:outerShdw blurRad="38100" dist="38100" dir="2700000" algn="tl">
                    <a:srgbClr val="DDDDDD"/>
                  </a:outerShdw>
                </a:effectLst>
                <a:latin typeface="Gill Sans MT" charset="0"/>
              </a:rPr>
            </a:br>
            <a:endParaRPr lang="tr-TR" sz="3600" dirty="0">
              <a:effectLst>
                <a:outerShdw blurRad="38100" dist="38100" dir="2700000" algn="tl">
                  <a:srgbClr val="DDDDDD"/>
                </a:outerShdw>
              </a:effectLst>
              <a:latin typeface="Gill Sans MT"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p:txBody>
          <a:bodyPr/>
          <a:lstStyle/>
          <a:p>
            <a:r>
              <a:rPr lang="en-US" dirty="0" smtClean="0"/>
              <a:t>Simple Indexing</a:t>
            </a:r>
            <a:endParaRPr lang="en-US" dirty="0"/>
          </a:p>
        </p:txBody>
      </p:sp>
    </p:spTree>
    <p:extLst>
      <p:ext uri="{BB962C8B-B14F-4D97-AF65-F5344CB8AC3E}">
        <p14:creationId xmlns:p14="http://schemas.microsoft.com/office/powerpoint/2010/main" val="8350657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B-trees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93079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0BFE2F8-2770-4497-BB84-BE97A2F0C94E}" type="slidenum">
              <a:rPr lang="en-US"/>
              <a:pPr/>
              <a:t>12</a:t>
            </a:fld>
            <a:endParaRPr lang="en-US"/>
          </a:p>
        </p:txBody>
      </p:sp>
      <p:sp>
        <p:nvSpPr>
          <p:cNvPr id="218114" name="Rectangle 2"/>
          <p:cNvSpPr>
            <a:spLocks noGrp="1" noChangeArrowheads="1"/>
          </p:cNvSpPr>
          <p:nvPr>
            <p:ph type="title"/>
          </p:nvPr>
        </p:nvSpPr>
        <p:spPr/>
        <p:txBody>
          <a:bodyPr/>
          <a:lstStyle/>
          <a:p>
            <a:r>
              <a:rPr lang="en-US"/>
              <a:t>B-Trees: An Overview  </a:t>
            </a:r>
          </a:p>
        </p:txBody>
      </p:sp>
      <p:sp>
        <p:nvSpPr>
          <p:cNvPr id="218115" name="Rectangle 3"/>
          <p:cNvSpPr>
            <a:spLocks noGrp="1" noChangeArrowheads="1"/>
          </p:cNvSpPr>
          <p:nvPr>
            <p:ph type="body" idx="1"/>
          </p:nvPr>
        </p:nvSpPr>
        <p:spPr>
          <a:xfrm>
            <a:off x="609600" y="1752600"/>
            <a:ext cx="8534400" cy="4114800"/>
          </a:xfrm>
        </p:spPr>
        <p:txBody>
          <a:bodyPr/>
          <a:lstStyle/>
          <a:p>
            <a:r>
              <a:rPr lang="tr-TR" dirty="0" smtClean="0"/>
              <a:t>BST </a:t>
            </a:r>
            <a:r>
              <a:rPr lang="tr-TR" dirty="0" smtClean="0">
                <a:solidFill>
                  <a:srgbClr val="C00000"/>
                </a:solidFill>
              </a:rPr>
              <a:t>top-down</a:t>
            </a:r>
            <a:r>
              <a:rPr lang="tr-TR" dirty="0" smtClean="0"/>
              <a:t> approach</a:t>
            </a:r>
          </a:p>
          <a:p>
            <a:r>
              <a:rPr lang="en-US" dirty="0" smtClean="0"/>
              <a:t>B-Trees </a:t>
            </a:r>
            <a:r>
              <a:rPr lang="tr-TR" dirty="0" smtClean="0"/>
              <a:t>is a </a:t>
            </a:r>
            <a:r>
              <a:rPr lang="tr-TR" dirty="0" smtClean="0">
                <a:solidFill>
                  <a:srgbClr val="C00000"/>
                </a:solidFill>
              </a:rPr>
              <a:t>bottom-up</a:t>
            </a:r>
            <a:r>
              <a:rPr lang="tr-TR" dirty="0" smtClean="0"/>
              <a:t> approach.</a:t>
            </a:r>
          </a:p>
          <a:p>
            <a:r>
              <a:rPr lang="en-US" dirty="0" smtClean="0"/>
              <a:t>B-Trees </a:t>
            </a:r>
            <a:r>
              <a:rPr lang="en-US" dirty="0"/>
              <a:t>are multi-level indexes that solve the problem of linear cost of insertion and deletion. </a:t>
            </a:r>
          </a:p>
          <a:p>
            <a:r>
              <a:rPr lang="en-US" dirty="0"/>
              <a:t>B-Trees are now the standard way to represent indexes.</a:t>
            </a:r>
          </a:p>
          <a:p>
            <a:endParaRPr lang="en-US" dirty="0"/>
          </a:p>
        </p:txBody>
      </p:sp>
    </p:spTree>
    <p:extLst>
      <p:ext uri="{BB962C8B-B14F-4D97-AF65-F5344CB8AC3E}">
        <p14:creationId xmlns:p14="http://schemas.microsoft.com/office/powerpoint/2010/main" val="18371048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11268" name="Rectangle 4"/>
          <p:cNvSpPr>
            <a:spLocks noGrp="1" noChangeArrowheads="1"/>
          </p:cNvSpPr>
          <p:nvPr>
            <p:ph type="title"/>
          </p:nvPr>
        </p:nvSpPr>
        <p:spPr>
          <a:xfrm>
            <a:off x="990600" y="0"/>
            <a:ext cx="7162800" cy="1143000"/>
          </a:xfrm>
          <a:noFill/>
          <a:ln/>
        </p:spPr>
        <p:txBody>
          <a:bodyPr/>
          <a:lstStyle/>
          <a:p>
            <a:r>
              <a:rPr lang="en-US"/>
              <a:t>B+ Tree Indexes</a:t>
            </a:r>
          </a:p>
        </p:txBody>
      </p:sp>
      <p:sp>
        <p:nvSpPr>
          <p:cNvPr id="11269" name="Rectangle 5"/>
          <p:cNvSpPr>
            <a:spLocks noChangeArrowheads="1"/>
          </p:cNvSpPr>
          <p:nvPr/>
        </p:nvSpPr>
        <p:spPr bwMode="auto">
          <a:xfrm>
            <a:off x="685800" y="4114800"/>
            <a:ext cx="7086600" cy="643766"/>
          </a:xfrm>
          <a:prstGeom prst="rect">
            <a:avLst/>
          </a:prstGeom>
          <a:noFill/>
          <a:ln w="9525">
            <a:noFill/>
            <a:miter lim="800000"/>
            <a:headEnd/>
            <a:tailEnd/>
          </a:ln>
          <a:effectLst/>
        </p:spPr>
        <p:txBody>
          <a:bodyPr wrap="square" lIns="90488" tIns="44450" rIns="90488" bIns="44450">
            <a:spAutoFit/>
          </a:bodyPr>
          <a:lstStyle/>
          <a:p>
            <a:pPr>
              <a:buSzPct val="75000"/>
              <a:buFont typeface="Wingdings" pitchFamily="2" charset="2"/>
              <a:buChar char="v"/>
            </a:pPr>
            <a:r>
              <a:rPr lang="en-US" dirty="0">
                <a:latin typeface="Book Antiqua" pitchFamily="18" charset="0"/>
              </a:rPr>
              <a:t> Leaf pages contain</a:t>
            </a:r>
            <a:r>
              <a:rPr lang="en-US" i="1" dirty="0">
                <a:latin typeface="Book Antiqua" pitchFamily="18" charset="0"/>
              </a:rPr>
              <a:t> </a:t>
            </a:r>
            <a:r>
              <a:rPr lang="en-US" i="1" dirty="0">
                <a:solidFill>
                  <a:schemeClr val="accent2"/>
                </a:solidFill>
                <a:latin typeface="Book Antiqua" pitchFamily="18" charset="0"/>
              </a:rPr>
              <a:t>data entries</a:t>
            </a:r>
            <a:r>
              <a:rPr lang="en-US" dirty="0">
                <a:latin typeface="Book Antiqua" pitchFamily="18" charset="0"/>
              </a:rPr>
              <a:t>, and are chained (</a:t>
            </a:r>
            <a:r>
              <a:rPr lang="en-US" dirty="0" err="1">
                <a:latin typeface="Book Antiqua" pitchFamily="18" charset="0"/>
              </a:rPr>
              <a:t>prev</a:t>
            </a:r>
            <a:r>
              <a:rPr lang="en-US" dirty="0">
                <a:latin typeface="Book Antiqua" pitchFamily="18" charset="0"/>
              </a:rPr>
              <a:t> &amp; next)</a:t>
            </a:r>
          </a:p>
          <a:p>
            <a:pPr>
              <a:buSzPct val="75000"/>
              <a:buFont typeface="Wingdings" pitchFamily="2" charset="2"/>
              <a:buChar char="v"/>
            </a:pPr>
            <a:r>
              <a:rPr lang="en-US" dirty="0">
                <a:latin typeface="Book Antiqua" pitchFamily="18" charset="0"/>
              </a:rPr>
              <a:t> Non-leaf pages have </a:t>
            </a:r>
            <a:r>
              <a:rPr lang="en-US" i="1" dirty="0">
                <a:solidFill>
                  <a:schemeClr val="accent2"/>
                </a:solidFill>
                <a:latin typeface="Book Antiqua" pitchFamily="18" charset="0"/>
              </a:rPr>
              <a:t>index entries;</a:t>
            </a:r>
            <a:r>
              <a:rPr lang="en-US" dirty="0">
                <a:latin typeface="Book Antiqua" pitchFamily="18" charset="0"/>
              </a:rPr>
              <a:t> only used to direct searches:</a:t>
            </a:r>
          </a:p>
        </p:txBody>
      </p:sp>
      <p:grpSp>
        <p:nvGrpSpPr>
          <p:cNvPr id="2" name="Group 1"/>
          <p:cNvGrpSpPr/>
          <p:nvPr/>
        </p:nvGrpSpPr>
        <p:grpSpPr>
          <a:xfrm>
            <a:off x="1600200" y="5029200"/>
            <a:ext cx="5334000" cy="1143000"/>
            <a:chOff x="1828800" y="4953000"/>
            <a:chExt cx="6329363" cy="1600200"/>
          </a:xfrm>
        </p:grpSpPr>
        <p:sp>
          <p:nvSpPr>
            <p:cNvPr id="11270" name="Freeform 6"/>
            <p:cNvSpPr>
              <a:spLocks/>
            </p:cNvSpPr>
            <p:nvPr/>
          </p:nvSpPr>
          <p:spPr bwMode="auto">
            <a:xfrm>
              <a:off x="1828800" y="5553075"/>
              <a:ext cx="6308725" cy="665163"/>
            </a:xfrm>
            <a:custGeom>
              <a:avLst/>
              <a:gdLst/>
              <a:ahLst/>
              <a:cxnLst>
                <a:cxn ang="0">
                  <a:pos x="0" y="418"/>
                </a:cxn>
                <a:cxn ang="0">
                  <a:pos x="0" y="0"/>
                </a:cxn>
                <a:cxn ang="0">
                  <a:pos x="3973" y="0"/>
                </a:cxn>
                <a:cxn ang="0">
                  <a:pos x="3973" y="418"/>
                </a:cxn>
                <a:cxn ang="0">
                  <a:pos x="0" y="418"/>
                </a:cxn>
              </a:cxnLst>
              <a:rect l="0" t="0" r="r" b="b"/>
              <a:pathLst>
                <a:path w="3974" h="419">
                  <a:moveTo>
                    <a:pt x="0" y="418"/>
                  </a:moveTo>
                  <a:lnTo>
                    <a:pt x="0" y="0"/>
                  </a:lnTo>
                  <a:lnTo>
                    <a:pt x="3973" y="0"/>
                  </a:lnTo>
                  <a:lnTo>
                    <a:pt x="3973"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1" name="Freeform 7"/>
            <p:cNvSpPr>
              <a:spLocks/>
            </p:cNvSpPr>
            <p:nvPr/>
          </p:nvSpPr>
          <p:spPr bwMode="auto">
            <a:xfrm>
              <a:off x="2332038" y="5553075"/>
              <a:ext cx="638175" cy="665163"/>
            </a:xfrm>
            <a:custGeom>
              <a:avLst/>
              <a:gdLst/>
              <a:ahLst/>
              <a:cxnLst>
                <a:cxn ang="0">
                  <a:pos x="0" y="418"/>
                </a:cxn>
                <a:cxn ang="0">
                  <a:pos x="0" y="0"/>
                </a:cxn>
                <a:cxn ang="0">
                  <a:pos x="401" y="0"/>
                </a:cxn>
                <a:cxn ang="0">
                  <a:pos x="401" y="418"/>
                </a:cxn>
                <a:cxn ang="0">
                  <a:pos x="0" y="418"/>
                </a:cxn>
              </a:cxnLst>
              <a:rect l="0" t="0" r="r" b="b"/>
              <a:pathLst>
                <a:path w="402" h="419">
                  <a:moveTo>
                    <a:pt x="0" y="418"/>
                  </a:moveTo>
                  <a:lnTo>
                    <a:pt x="0" y="0"/>
                  </a:lnTo>
                  <a:lnTo>
                    <a:pt x="401" y="0"/>
                  </a:lnTo>
                  <a:lnTo>
                    <a:pt x="401"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2" name="Freeform 8"/>
            <p:cNvSpPr>
              <a:spLocks/>
            </p:cNvSpPr>
            <p:nvPr/>
          </p:nvSpPr>
          <p:spPr bwMode="auto">
            <a:xfrm>
              <a:off x="3452813" y="5553075"/>
              <a:ext cx="652462" cy="665163"/>
            </a:xfrm>
            <a:custGeom>
              <a:avLst/>
              <a:gdLst/>
              <a:ahLst/>
              <a:cxnLst>
                <a:cxn ang="0">
                  <a:pos x="0" y="418"/>
                </a:cxn>
                <a:cxn ang="0">
                  <a:pos x="0" y="0"/>
                </a:cxn>
                <a:cxn ang="0">
                  <a:pos x="410" y="0"/>
                </a:cxn>
                <a:cxn ang="0">
                  <a:pos x="410" y="418"/>
                </a:cxn>
                <a:cxn ang="0">
                  <a:pos x="0" y="418"/>
                </a:cxn>
              </a:cxnLst>
              <a:rect l="0" t="0" r="r" b="b"/>
              <a:pathLst>
                <a:path w="411" h="419">
                  <a:moveTo>
                    <a:pt x="0" y="418"/>
                  </a:moveTo>
                  <a:lnTo>
                    <a:pt x="0" y="0"/>
                  </a:lnTo>
                  <a:lnTo>
                    <a:pt x="410" y="0"/>
                  </a:lnTo>
                  <a:lnTo>
                    <a:pt x="410"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3" name="Freeform 9"/>
            <p:cNvSpPr>
              <a:spLocks/>
            </p:cNvSpPr>
            <p:nvPr/>
          </p:nvSpPr>
          <p:spPr bwMode="auto">
            <a:xfrm>
              <a:off x="5391150" y="5846763"/>
              <a:ext cx="77788" cy="52387"/>
            </a:xfrm>
            <a:custGeom>
              <a:avLst/>
              <a:gdLst/>
              <a:ahLst/>
              <a:cxnLst>
                <a:cxn ang="0">
                  <a:pos x="48" y="16"/>
                </a:cxn>
                <a:cxn ang="0">
                  <a:pos x="25" y="0"/>
                </a:cxn>
                <a:cxn ang="0">
                  <a:pos x="0" y="16"/>
                </a:cxn>
                <a:cxn ang="0">
                  <a:pos x="25" y="32"/>
                </a:cxn>
                <a:cxn ang="0">
                  <a:pos x="48" y="16"/>
                </a:cxn>
              </a:cxnLst>
              <a:rect l="0" t="0" r="r" b="b"/>
              <a:pathLst>
                <a:path w="49" h="33">
                  <a:moveTo>
                    <a:pt x="48" y="16"/>
                  </a:moveTo>
                  <a:lnTo>
                    <a:pt x="25" y="0"/>
                  </a:lnTo>
                  <a:lnTo>
                    <a:pt x="0" y="16"/>
                  </a:lnTo>
                  <a:lnTo>
                    <a:pt x="25" y="32"/>
                  </a:lnTo>
                  <a:lnTo>
                    <a:pt x="48" y="1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4" name="Freeform 10"/>
            <p:cNvSpPr>
              <a:spLocks/>
            </p:cNvSpPr>
            <p:nvPr/>
          </p:nvSpPr>
          <p:spPr bwMode="auto">
            <a:xfrm>
              <a:off x="5730875" y="5846763"/>
              <a:ext cx="73025" cy="52387"/>
            </a:xfrm>
            <a:custGeom>
              <a:avLst/>
              <a:gdLst/>
              <a:ahLst/>
              <a:cxnLst>
                <a:cxn ang="0">
                  <a:pos x="45" y="16"/>
                </a:cxn>
                <a:cxn ang="0">
                  <a:pos x="22" y="0"/>
                </a:cxn>
                <a:cxn ang="0">
                  <a:pos x="0" y="16"/>
                </a:cxn>
                <a:cxn ang="0">
                  <a:pos x="22" y="32"/>
                </a:cxn>
                <a:cxn ang="0">
                  <a:pos x="45" y="16"/>
                </a:cxn>
              </a:cxnLst>
              <a:rect l="0" t="0" r="r" b="b"/>
              <a:pathLst>
                <a:path w="46" h="33">
                  <a:moveTo>
                    <a:pt x="45" y="16"/>
                  </a:moveTo>
                  <a:lnTo>
                    <a:pt x="22" y="0"/>
                  </a:lnTo>
                  <a:lnTo>
                    <a:pt x="0" y="16"/>
                  </a:lnTo>
                  <a:lnTo>
                    <a:pt x="22" y="32"/>
                  </a:lnTo>
                  <a:lnTo>
                    <a:pt x="45" y="1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5" name="Freeform 11"/>
            <p:cNvSpPr>
              <a:spLocks/>
            </p:cNvSpPr>
            <p:nvPr/>
          </p:nvSpPr>
          <p:spPr bwMode="auto">
            <a:xfrm>
              <a:off x="6061075" y="5846763"/>
              <a:ext cx="76200" cy="52387"/>
            </a:xfrm>
            <a:custGeom>
              <a:avLst/>
              <a:gdLst/>
              <a:ahLst/>
              <a:cxnLst>
                <a:cxn ang="0">
                  <a:pos x="47" y="16"/>
                </a:cxn>
                <a:cxn ang="0">
                  <a:pos x="24" y="0"/>
                </a:cxn>
                <a:cxn ang="0">
                  <a:pos x="0" y="16"/>
                </a:cxn>
                <a:cxn ang="0">
                  <a:pos x="24" y="32"/>
                </a:cxn>
                <a:cxn ang="0">
                  <a:pos x="47" y="16"/>
                </a:cxn>
              </a:cxnLst>
              <a:rect l="0" t="0" r="r" b="b"/>
              <a:pathLst>
                <a:path w="48" h="33">
                  <a:moveTo>
                    <a:pt x="47" y="16"/>
                  </a:moveTo>
                  <a:lnTo>
                    <a:pt x="24" y="0"/>
                  </a:lnTo>
                  <a:lnTo>
                    <a:pt x="0" y="16"/>
                  </a:lnTo>
                  <a:lnTo>
                    <a:pt x="24" y="32"/>
                  </a:lnTo>
                  <a:lnTo>
                    <a:pt x="47" y="1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6" name="Freeform 12"/>
            <p:cNvSpPr>
              <a:spLocks/>
            </p:cNvSpPr>
            <p:nvPr/>
          </p:nvSpPr>
          <p:spPr bwMode="auto">
            <a:xfrm>
              <a:off x="6994525" y="5553075"/>
              <a:ext cx="655638" cy="665163"/>
            </a:xfrm>
            <a:custGeom>
              <a:avLst/>
              <a:gdLst/>
              <a:ahLst/>
              <a:cxnLst>
                <a:cxn ang="0">
                  <a:pos x="0" y="418"/>
                </a:cxn>
                <a:cxn ang="0">
                  <a:pos x="0" y="0"/>
                </a:cxn>
                <a:cxn ang="0">
                  <a:pos x="412" y="0"/>
                </a:cxn>
                <a:cxn ang="0">
                  <a:pos x="412" y="418"/>
                </a:cxn>
                <a:cxn ang="0">
                  <a:pos x="0" y="418"/>
                </a:cxn>
              </a:cxnLst>
              <a:rect l="0" t="0" r="r" b="b"/>
              <a:pathLst>
                <a:path w="413" h="419">
                  <a:moveTo>
                    <a:pt x="0" y="418"/>
                  </a:moveTo>
                  <a:lnTo>
                    <a:pt x="0" y="0"/>
                  </a:lnTo>
                  <a:lnTo>
                    <a:pt x="412" y="0"/>
                  </a:lnTo>
                  <a:lnTo>
                    <a:pt x="412"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7" name="Freeform 13"/>
            <p:cNvSpPr>
              <a:spLocks/>
            </p:cNvSpPr>
            <p:nvPr/>
          </p:nvSpPr>
          <p:spPr bwMode="auto">
            <a:xfrm>
              <a:off x="4103688" y="5553075"/>
              <a:ext cx="487362" cy="665163"/>
            </a:xfrm>
            <a:custGeom>
              <a:avLst/>
              <a:gdLst/>
              <a:ahLst/>
              <a:cxnLst>
                <a:cxn ang="0">
                  <a:pos x="0" y="418"/>
                </a:cxn>
                <a:cxn ang="0">
                  <a:pos x="0" y="0"/>
                </a:cxn>
                <a:cxn ang="0">
                  <a:pos x="306" y="0"/>
                </a:cxn>
                <a:cxn ang="0">
                  <a:pos x="306" y="418"/>
                </a:cxn>
                <a:cxn ang="0">
                  <a:pos x="0" y="418"/>
                </a:cxn>
              </a:cxnLst>
              <a:rect l="0" t="0" r="r" b="b"/>
              <a:pathLst>
                <a:path w="307" h="419">
                  <a:moveTo>
                    <a:pt x="0" y="418"/>
                  </a:moveTo>
                  <a:lnTo>
                    <a:pt x="0" y="0"/>
                  </a:lnTo>
                  <a:lnTo>
                    <a:pt x="306" y="0"/>
                  </a:lnTo>
                  <a:lnTo>
                    <a:pt x="306" y="418"/>
                  </a:lnTo>
                  <a:lnTo>
                    <a:pt x="0" y="41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8" name="Freeform 14"/>
            <p:cNvSpPr>
              <a:spLocks/>
            </p:cNvSpPr>
            <p:nvPr/>
          </p:nvSpPr>
          <p:spPr bwMode="auto">
            <a:xfrm>
              <a:off x="1995488" y="6000750"/>
              <a:ext cx="1587"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79" name="Freeform 15"/>
            <p:cNvSpPr>
              <a:spLocks/>
            </p:cNvSpPr>
            <p:nvPr/>
          </p:nvSpPr>
          <p:spPr bwMode="auto">
            <a:xfrm>
              <a:off x="1958975" y="6450013"/>
              <a:ext cx="76200" cy="103187"/>
            </a:xfrm>
            <a:custGeom>
              <a:avLst/>
              <a:gdLst/>
              <a:ahLst/>
              <a:cxnLst>
                <a:cxn ang="0">
                  <a:pos x="47" y="0"/>
                </a:cxn>
                <a:cxn ang="0">
                  <a:pos x="24" y="64"/>
                </a:cxn>
                <a:cxn ang="0">
                  <a:pos x="0" y="0"/>
                </a:cxn>
                <a:cxn ang="0">
                  <a:pos x="47" y="0"/>
                </a:cxn>
              </a:cxnLst>
              <a:rect l="0" t="0" r="r" b="b"/>
              <a:pathLst>
                <a:path w="48" h="65">
                  <a:moveTo>
                    <a:pt x="47" y="0"/>
                  </a:moveTo>
                  <a:lnTo>
                    <a:pt x="24" y="64"/>
                  </a:lnTo>
                  <a:lnTo>
                    <a:pt x="0" y="0"/>
                  </a:lnTo>
                  <a:lnTo>
                    <a:pt x="4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0" name="Freeform 16"/>
            <p:cNvSpPr>
              <a:spLocks/>
            </p:cNvSpPr>
            <p:nvPr/>
          </p:nvSpPr>
          <p:spPr bwMode="auto">
            <a:xfrm>
              <a:off x="3116263" y="6000750"/>
              <a:ext cx="1587"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1" name="Freeform 17"/>
            <p:cNvSpPr>
              <a:spLocks/>
            </p:cNvSpPr>
            <p:nvPr/>
          </p:nvSpPr>
          <p:spPr bwMode="auto">
            <a:xfrm>
              <a:off x="3079750" y="6450013"/>
              <a:ext cx="77788" cy="103187"/>
            </a:xfrm>
            <a:custGeom>
              <a:avLst/>
              <a:gdLst/>
              <a:ahLst/>
              <a:cxnLst>
                <a:cxn ang="0">
                  <a:pos x="48" y="0"/>
                </a:cxn>
                <a:cxn ang="0">
                  <a:pos x="24" y="64"/>
                </a:cxn>
                <a:cxn ang="0">
                  <a:pos x="0" y="0"/>
                </a:cxn>
                <a:cxn ang="0">
                  <a:pos x="48" y="0"/>
                </a:cxn>
              </a:cxnLst>
              <a:rect l="0" t="0" r="r" b="b"/>
              <a:pathLst>
                <a:path w="49" h="65">
                  <a:moveTo>
                    <a:pt x="48" y="0"/>
                  </a:moveTo>
                  <a:lnTo>
                    <a:pt x="24" y="64"/>
                  </a:lnTo>
                  <a:lnTo>
                    <a:pt x="0" y="0"/>
                  </a:lnTo>
                  <a:lnTo>
                    <a:pt x="4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2" name="Freeform 18"/>
            <p:cNvSpPr>
              <a:spLocks/>
            </p:cNvSpPr>
            <p:nvPr/>
          </p:nvSpPr>
          <p:spPr bwMode="auto">
            <a:xfrm>
              <a:off x="4251325" y="6000750"/>
              <a:ext cx="1588"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3" name="Freeform 19"/>
            <p:cNvSpPr>
              <a:spLocks/>
            </p:cNvSpPr>
            <p:nvPr/>
          </p:nvSpPr>
          <p:spPr bwMode="auto">
            <a:xfrm>
              <a:off x="4214813" y="6450013"/>
              <a:ext cx="77787" cy="103187"/>
            </a:xfrm>
            <a:custGeom>
              <a:avLst/>
              <a:gdLst/>
              <a:ahLst/>
              <a:cxnLst>
                <a:cxn ang="0">
                  <a:pos x="48" y="0"/>
                </a:cxn>
                <a:cxn ang="0">
                  <a:pos x="25" y="64"/>
                </a:cxn>
                <a:cxn ang="0">
                  <a:pos x="0" y="0"/>
                </a:cxn>
                <a:cxn ang="0">
                  <a:pos x="48" y="0"/>
                </a:cxn>
              </a:cxnLst>
              <a:rect l="0" t="0" r="r" b="b"/>
              <a:pathLst>
                <a:path w="49" h="65">
                  <a:moveTo>
                    <a:pt x="48" y="0"/>
                  </a:moveTo>
                  <a:lnTo>
                    <a:pt x="25" y="64"/>
                  </a:lnTo>
                  <a:lnTo>
                    <a:pt x="0" y="0"/>
                  </a:lnTo>
                  <a:lnTo>
                    <a:pt x="4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4" name="Freeform 20"/>
            <p:cNvSpPr>
              <a:spLocks/>
            </p:cNvSpPr>
            <p:nvPr/>
          </p:nvSpPr>
          <p:spPr bwMode="auto">
            <a:xfrm>
              <a:off x="7797800" y="6000750"/>
              <a:ext cx="1588" cy="552450"/>
            </a:xfrm>
            <a:custGeom>
              <a:avLst/>
              <a:gdLst/>
              <a:ahLst/>
              <a:cxnLst>
                <a:cxn ang="0">
                  <a:pos x="0" y="0"/>
                </a:cxn>
                <a:cxn ang="0">
                  <a:pos x="0" y="347"/>
                </a:cxn>
                <a:cxn ang="0">
                  <a:pos x="0" y="0"/>
                </a:cxn>
              </a:cxnLst>
              <a:rect l="0" t="0" r="r" b="b"/>
              <a:pathLst>
                <a:path w="1" h="348">
                  <a:moveTo>
                    <a:pt x="0" y="0"/>
                  </a:moveTo>
                  <a:lnTo>
                    <a:pt x="0"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5" name="Freeform 21"/>
            <p:cNvSpPr>
              <a:spLocks/>
            </p:cNvSpPr>
            <p:nvPr/>
          </p:nvSpPr>
          <p:spPr bwMode="auto">
            <a:xfrm>
              <a:off x="7759700" y="6450013"/>
              <a:ext cx="74613" cy="103187"/>
            </a:xfrm>
            <a:custGeom>
              <a:avLst/>
              <a:gdLst/>
              <a:ahLst/>
              <a:cxnLst>
                <a:cxn ang="0">
                  <a:pos x="46" y="0"/>
                </a:cxn>
                <a:cxn ang="0">
                  <a:pos x="23" y="64"/>
                </a:cxn>
                <a:cxn ang="0">
                  <a:pos x="0" y="0"/>
                </a:cxn>
                <a:cxn ang="0">
                  <a:pos x="46" y="0"/>
                </a:cxn>
              </a:cxnLst>
              <a:rect l="0" t="0" r="r" b="b"/>
              <a:pathLst>
                <a:path w="47" h="65">
                  <a:moveTo>
                    <a:pt x="46" y="0"/>
                  </a:moveTo>
                  <a:lnTo>
                    <a:pt x="23" y="64"/>
                  </a:lnTo>
                  <a:lnTo>
                    <a:pt x="0" y="0"/>
                  </a:lnTo>
                  <a:lnTo>
                    <a:pt x="4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6" name="Freeform 22"/>
            <p:cNvSpPr>
              <a:spLocks/>
            </p:cNvSpPr>
            <p:nvPr/>
          </p:nvSpPr>
          <p:spPr bwMode="auto">
            <a:xfrm>
              <a:off x="2332038" y="5334000"/>
              <a:ext cx="1122362" cy="1588"/>
            </a:xfrm>
            <a:custGeom>
              <a:avLst/>
              <a:gdLst/>
              <a:ahLst/>
              <a:cxnLst>
                <a:cxn ang="0">
                  <a:pos x="0" y="0"/>
                </a:cxn>
                <a:cxn ang="0">
                  <a:pos x="706" y="0"/>
                </a:cxn>
                <a:cxn ang="0">
                  <a:pos x="0" y="0"/>
                </a:cxn>
              </a:cxnLst>
              <a:rect l="0" t="0" r="r" b="b"/>
              <a:pathLst>
                <a:path w="707" h="1">
                  <a:moveTo>
                    <a:pt x="0" y="0"/>
                  </a:moveTo>
                  <a:lnTo>
                    <a:pt x="706"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7" name="Freeform 23"/>
            <p:cNvSpPr>
              <a:spLocks/>
            </p:cNvSpPr>
            <p:nvPr/>
          </p:nvSpPr>
          <p:spPr bwMode="auto">
            <a:xfrm>
              <a:off x="3468688" y="5334000"/>
              <a:ext cx="1587" cy="79375"/>
            </a:xfrm>
            <a:custGeom>
              <a:avLst/>
              <a:gdLst/>
              <a:ahLst/>
              <a:cxnLst>
                <a:cxn ang="0">
                  <a:pos x="0" y="0"/>
                </a:cxn>
                <a:cxn ang="0">
                  <a:pos x="0" y="49"/>
                </a:cxn>
                <a:cxn ang="0">
                  <a:pos x="0" y="0"/>
                </a:cxn>
              </a:cxnLst>
              <a:rect l="0" t="0" r="r" b="b"/>
              <a:pathLst>
                <a:path w="1" h="50">
                  <a:moveTo>
                    <a:pt x="0" y="0"/>
                  </a:moveTo>
                  <a:lnTo>
                    <a:pt x="0" y="4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8" name="Freeform 24"/>
            <p:cNvSpPr>
              <a:spLocks/>
            </p:cNvSpPr>
            <p:nvPr/>
          </p:nvSpPr>
          <p:spPr bwMode="auto">
            <a:xfrm>
              <a:off x="2332038" y="5334000"/>
              <a:ext cx="1587" cy="106363"/>
            </a:xfrm>
            <a:custGeom>
              <a:avLst/>
              <a:gdLst/>
              <a:ahLst/>
              <a:cxnLst>
                <a:cxn ang="0">
                  <a:pos x="0" y="66"/>
                </a:cxn>
                <a:cxn ang="0">
                  <a:pos x="0" y="0"/>
                </a:cxn>
                <a:cxn ang="0">
                  <a:pos x="0" y="66"/>
                </a:cxn>
              </a:cxnLst>
              <a:rect l="0" t="0" r="r" b="b"/>
              <a:pathLst>
                <a:path w="1" h="67">
                  <a:moveTo>
                    <a:pt x="0" y="66"/>
                  </a:moveTo>
                  <a:lnTo>
                    <a:pt x="0" y="0"/>
                  </a:lnTo>
                  <a:lnTo>
                    <a:pt x="0" y="6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289" name="Rectangle 25"/>
            <p:cNvSpPr>
              <a:spLocks noChangeArrowheads="1"/>
            </p:cNvSpPr>
            <p:nvPr/>
          </p:nvSpPr>
          <p:spPr bwMode="auto">
            <a:xfrm>
              <a:off x="1870075" y="5648325"/>
              <a:ext cx="30003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P</a:t>
              </a:r>
            </a:p>
          </p:txBody>
        </p:sp>
        <p:sp>
          <p:nvSpPr>
            <p:cNvPr id="11290" name="Rectangle 26"/>
            <p:cNvSpPr>
              <a:spLocks noChangeArrowheads="1"/>
            </p:cNvSpPr>
            <p:nvPr/>
          </p:nvSpPr>
          <p:spPr bwMode="auto">
            <a:xfrm>
              <a:off x="1979613" y="5724525"/>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0</a:t>
              </a:r>
            </a:p>
          </p:txBody>
        </p:sp>
        <p:sp>
          <p:nvSpPr>
            <p:cNvPr id="11291" name="Rectangle 27"/>
            <p:cNvSpPr>
              <a:spLocks noChangeArrowheads="1"/>
            </p:cNvSpPr>
            <p:nvPr/>
          </p:nvSpPr>
          <p:spPr bwMode="auto">
            <a:xfrm>
              <a:off x="2428875" y="5648325"/>
              <a:ext cx="309563"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K</a:t>
              </a:r>
            </a:p>
          </p:txBody>
        </p:sp>
        <p:sp>
          <p:nvSpPr>
            <p:cNvPr id="11292" name="Rectangle 28"/>
            <p:cNvSpPr>
              <a:spLocks noChangeArrowheads="1"/>
            </p:cNvSpPr>
            <p:nvPr/>
          </p:nvSpPr>
          <p:spPr bwMode="auto">
            <a:xfrm>
              <a:off x="2654300" y="5724525"/>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1</a:t>
              </a:r>
            </a:p>
          </p:txBody>
        </p:sp>
        <p:sp>
          <p:nvSpPr>
            <p:cNvPr id="11293" name="Rectangle 29"/>
            <p:cNvSpPr>
              <a:spLocks noChangeArrowheads="1"/>
            </p:cNvSpPr>
            <p:nvPr/>
          </p:nvSpPr>
          <p:spPr bwMode="auto">
            <a:xfrm>
              <a:off x="3006725" y="5661025"/>
              <a:ext cx="300038"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P</a:t>
              </a:r>
            </a:p>
          </p:txBody>
        </p:sp>
        <p:sp>
          <p:nvSpPr>
            <p:cNvPr id="11294" name="Rectangle 30"/>
            <p:cNvSpPr>
              <a:spLocks noChangeArrowheads="1"/>
            </p:cNvSpPr>
            <p:nvPr/>
          </p:nvSpPr>
          <p:spPr bwMode="auto">
            <a:xfrm>
              <a:off x="3194050" y="5738813"/>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1</a:t>
              </a:r>
            </a:p>
          </p:txBody>
        </p:sp>
        <p:sp>
          <p:nvSpPr>
            <p:cNvPr id="11295" name="Rectangle 31"/>
            <p:cNvSpPr>
              <a:spLocks noChangeArrowheads="1"/>
            </p:cNvSpPr>
            <p:nvPr/>
          </p:nvSpPr>
          <p:spPr bwMode="auto">
            <a:xfrm>
              <a:off x="3586163" y="5661025"/>
              <a:ext cx="309562"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K</a:t>
              </a:r>
            </a:p>
          </p:txBody>
        </p:sp>
        <p:sp>
          <p:nvSpPr>
            <p:cNvPr id="11296" name="Rectangle 32"/>
            <p:cNvSpPr>
              <a:spLocks noChangeArrowheads="1"/>
            </p:cNvSpPr>
            <p:nvPr/>
          </p:nvSpPr>
          <p:spPr bwMode="auto">
            <a:xfrm>
              <a:off x="3827463" y="5724525"/>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2</a:t>
              </a:r>
            </a:p>
          </p:txBody>
        </p:sp>
        <p:sp>
          <p:nvSpPr>
            <p:cNvPr id="11297" name="Rectangle 33"/>
            <p:cNvSpPr>
              <a:spLocks noChangeArrowheads="1"/>
            </p:cNvSpPr>
            <p:nvPr/>
          </p:nvSpPr>
          <p:spPr bwMode="auto">
            <a:xfrm>
              <a:off x="4146550" y="5672138"/>
              <a:ext cx="30003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P</a:t>
              </a:r>
            </a:p>
          </p:txBody>
        </p:sp>
        <p:sp>
          <p:nvSpPr>
            <p:cNvPr id="11298" name="Rectangle 34"/>
            <p:cNvSpPr>
              <a:spLocks noChangeArrowheads="1"/>
            </p:cNvSpPr>
            <p:nvPr/>
          </p:nvSpPr>
          <p:spPr bwMode="auto">
            <a:xfrm>
              <a:off x="4351338" y="5751513"/>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2</a:t>
              </a:r>
            </a:p>
          </p:txBody>
        </p:sp>
        <p:sp>
          <p:nvSpPr>
            <p:cNvPr id="11299" name="Rectangle 35"/>
            <p:cNvSpPr>
              <a:spLocks noChangeArrowheads="1"/>
            </p:cNvSpPr>
            <p:nvPr/>
          </p:nvSpPr>
          <p:spPr bwMode="auto">
            <a:xfrm>
              <a:off x="7073900" y="5672138"/>
              <a:ext cx="309563"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K</a:t>
              </a:r>
            </a:p>
          </p:txBody>
        </p:sp>
        <p:sp>
          <p:nvSpPr>
            <p:cNvPr id="11300" name="Rectangle 36"/>
            <p:cNvSpPr>
              <a:spLocks noChangeArrowheads="1"/>
            </p:cNvSpPr>
            <p:nvPr/>
          </p:nvSpPr>
          <p:spPr bwMode="auto">
            <a:xfrm>
              <a:off x="7299325" y="5738813"/>
              <a:ext cx="339725"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m</a:t>
              </a:r>
            </a:p>
          </p:txBody>
        </p:sp>
        <p:sp>
          <p:nvSpPr>
            <p:cNvPr id="11301" name="Rectangle 37"/>
            <p:cNvSpPr>
              <a:spLocks noChangeArrowheads="1"/>
            </p:cNvSpPr>
            <p:nvPr/>
          </p:nvSpPr>
          <p:spPr bwMode="auto">
            <a:xfrm>
              <a:off x="7632700" y="5661025"/>
              <a:ext cx="30003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P</a:t>
              </a:r>
            </a:p>
          </p:txBody>
        </p:sp>
        <p:sp>
          <p:nvSpPr>
            <p:cNvPr id="11302" name="Rectangle 38"/>
            <p:cNvSpPr>
              <a:spLocks noChangeArrowheads="1"/>
            </p:cNvSpPr>
            <p:nvPr/>
          </p:nvSpPr>
          <p:spPr bwMode="auto">
            <a:xfrm>
              <a:off x="7818438" y="5700713"/>
              <a:ext cx="339725"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m</a:t>
              </a:r>
            </a:p>
          </p:txBody>
        </p:sp>
        <p:sp>
          <p:nvSpPr>
            <p:cNvPr id="11303" name="Rectangle 39"/>
            <p:cNvSpPr>
              <a:spLocks noChangeArrowheads="1"/>
            </p:cNvSpPr>
            <p:nvPr/>
          </p:nvSpPr>
          <p:spPr bwMode="auto">
            <a:xfrm>
              <a:off x="2286000" y="4953000"/>
              <a:ext cx="1191034" cy="384208"/>
            </a:xfrm>
            <a:prstGeom prst="rect">
              <a:avLst/>
            </a:prstGeom>
            <a:noFill/>
            <a:ln w="9525">
              <a:noFill/>
              <a:miter lim="800000"/>
              <a:headEnd/>
              <a:tailEnd/>
            </a:ln>
            <a:effectLst/>
          </p:spPr>
          <p:txBody>
            <a:bodyPr wrap="none" lIns="90488" tIns="44450" rIns="90488" bIns="44450">
              <a:spAutoFit/>
            </a:bodyPr>
            <a:lstStyle/>
            <a:p>
              <a:r>
                <a:rPr lang="en-US" sz="1200" b="1" dirty="0">
                  <a:solidFill>
                    <a:srgbClr val="000000"/>
                  </a:solidFill>
                  <a:latin typeface="Arial" pitchFamily="34" charset="0"/>
                </a:rPr>
                <a:t>index entry</a:t>
              </a:r>
            </a:p>
          </p:txBody>
        </p:sp>
      </p:grpSp>
      <p:grpSp>
        <p:nvGrpSpPr>
          <p:cNvPr id="3" name="Group 2"/>
          <p:cNvGrpSpPr/>
          <p:nvPr/>
        </p:nvGrpSpPr>
        <p:grpSpPr>
          <a:xfrm>
            <a:off x="838200" y="1295400"/>
            <a:ext cx="7396162" cy="2508250"/>
            <a:chOff x="681038" y="996950"/>
            <a:chExt cx="7910512" cy="2794000"/>
          </a:xfrm>
        </p:grpSpPr>
        <p:sp>
          <p:nvSpPr>
            <p:cNvPr id="11304" name="Freeform 40"/>
            <p:cNvSpPr>
              <a:spLocks/>
            </p:cNvSpPr>
            <p:nvPr/>
          </p:nvSpPr>
          <p:spPr bwMode="auto">
            <a:xfrm>
              <a:off x="146685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05" name="Freeform 41"/>
            <p:cNvSpPr>
              <a:spLocks/>
            </p:cNvSpPr>
            <p:nvPr/>
          </p:nvSpPr>
          <p:spPr bwMode="auto">
            <a:xfrm>
              <a:off x="236855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06" name="Freeform 42"/>
            <p:cNvSpPr>
              <a:spLocks/>
            </p:cNvSpPr>
            <p:nvPr/>
          </p:nvSpPr>
          <p:spPr bwMode="auto">
            <a:xfrm>
              <a:off x="3381375" y="3135313"/>
              <a:ext cx="452438"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07" name="Freeform 43"/>
            <p:cNvSpPr>
              <a:spLocks/>
            </p:cNvSpPr>
            <p:nvPr/>
          </p:nvSpPr>
          <p:spPr bwMode="auto">
            <a:xfrm>
              <a:off x="4281488" y="3135313"/>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08" name="Freeform 44"/>
            <p:cNvSpPr>
              <a:spLocks/>
            </p:cNvSpPr>
            <p:nvPr/>
          </p:nvSpPr>
          <p:spPr bwMode="auto">
            <a:xfrm>
              <a:off x="529590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09" name="Freeform 45"/>
            <p:cNvSpPr>
              <a:spLocks/>
            </p:cNvSpPr>
            <p:nvPr/>
          </p:nvSpPr>
          <p:spPr bwMode="auto">
            <a:xfrm>
              <a:off x="6196013"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0" name="Freeform 46"/>
            <p:cNvSpPr>
              <a:spLocks/>
            </p:cNvSpPr>
            <p:nvPr/>
          </p:nvSpPr>
          <p:spPr bwMode="auto">
            <a:xfrm>
              <a:off x="7210425"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1" name="Freeform 47"/>
            <p:cNvSpPr>
              <a:spLocks/>
            </p:cNvSpPr>
            <p:nvPr/>
          </p:nvSpPr>
          <p:spPr bwMode="auto">
            <a:xfrm>
              <a:off x="8108950" y="3135313"/>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2" name="Freeform 48"/>
            <p:cNvSpPr>
              <a:spLocks/>
            </p:cNvSpPr>
            <p:nvPr/>
          </p:nvSpPr>
          <p:spPr bwMode="auto">
            <a:xfrm>
              <a:off x="1916113" y="2573338"/>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3" name="Freeform 49"/>
            <p:cNvSpPr>
              <a:spLocks/>
            </p:cNvSpPr>
            <p:nvPr/>
          </p:nvSpPr>
          <p:spPr bwMode="auto">
            <a:xfrm>
              <a:off x="3832225" y="2573338"/>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4" name="Freeform 50"/>
            <p:cNvSpPr>
              <a:spLocks/>
            </p:cNvSpPr>
            <p:nvPr/>
          </p:nvSpPr>
          <p:spPr bwMode="auto">
            <a:xfrm>
              <a:off x="5745163" y="2573338"/>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5" name="Freeform 51"/>
            <p:cNvSpPr>
              <a:spLocks/>
            </p:cNvSpPr>
            <p:nvPr/>
          </p:nvSpPr>
          <p:spPr bwMode="auto">
            <a:xfrm>
              <a:off x="7659688" y="2573338"/>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6" name="Freeform 52"/>
            <p:cNvSpPr>
              <a:spLocks/>
            </p:cNvSpPr>
            <p:nvPr/>
          </p:nvSpPr>
          <p:spPr bwMode="auto">
            <a:xfrm>
              <a:off x="6761163" y="189865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7" name="Freeform 53"/>
            <p:cNvSpPr>
              <a:spLocks/>
            </p:cNvSpPr>
            <p:nvPr/>
          </p:nvSpPr>
          <p:spPr bwMode="auto">
            <a:xfrm>
              <a:off x="2928938" y="1898650"/>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8" name="Freeform 54"/>
            <p:cNvSpPr>
              <a:spLocks/>
            </p:cNvSpPr>
            <p:nvPr/>
          </p:nvSpPr>
          <p:spPr bwMode="auto">
            <a:xfrm>
              <a:off x="4732338" y="1111250"/>
              <a:ext cx="450850" cy="227013"/>
            </a:xfrm>
            <a:custGeom>
              <a:avLst/>
              <a:gdLst/>
              <a:ahLst/>
              <a:cxnLst>
                <a:cxn ang="0">
                  <a:pos x="0" y="142"/>
                </a:cxn>
                <a:cxn ang="0">
                  <a:pos x="0" y="0"/>
                </a:cxn>
                <a:cxn ang="0">
                  <a:pos x="283" y="0"/>
                </a:cxn>
                <a:cxn ang="0">
                  <a:pos x="283" y="142"/>
                </a:cxn>
                <a:cxn ang="0">
                  <a:pos x="0" y="142"/>
                </a:cxn>
              </a:cxnLst>
              <a:rect l="0" t="0" r="r" b="b"/>
              <a:pathLst>
                <a:path w="284" h="143">
                  <a:moveTo>
                    <a:pt x="0" y="142"/>
                  </a:moveTo>
                  <a:lnTo>
                    <a:pt x="0" y="0"/>
                  </a:lnTo>
                  <a:lnTo>
                    <a:pt x="283" y="0"/>
                  </a:lnTo>
                  <a:lnTo>
                    <a:pt x="283" y="142"/>
                  </a:lnTo>
                  <a:lnTo>
                    <a:pt x="0" y="14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19" name="Freeform 55"/>
            <p:cNvSpPr>
              <a:spLocks/>
            </p:cNvSpPr>
            <p:nvPr/>
          </p:nvSpPr>
          <p:spPr bwMode="auto">
            <a:xfrm>
              <a:off x="3381375" y="1336675"/>
              <a:ext cx="1465263" cy="563563"/>
            </a:xfrm>
            <a:custGeom>
              <a:avLst/>
              <a:gdLst/>
              <a:ahLst/>
              <a:cxnLst>
                <a:cxn ang="0">
                  <a:pos x="922" y="0"/>
                </a:cxn>
                <a:cxn ang="0">
                  <a:pos x="0" y="354"/>
                </a:cxn>
                <a:cxn ang="0">
                  <a:pos x="922" y="0"/>
                </a:cxn>
              </a:cxnLst>
              <a:rect l="0" t="0" r="r" b="b"/>
              <a:pathLst>
                <a:path w="923" h="355">
                  <a:moveTo>
                    <a:pt x="922" y="0"/>
                  </a:moveTo>
                  <a:lnTo>
                    <a:pt x="0" y="354"/>
                  </a:lnTo>
                  <a:lnTo>
                    <a:pt x="92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0" name="Freeform 56"/>
            <p:cNvSpPr>
              <a:spLocks/>
            </p:cNvSpPr>
            <p:nvPr/>
          </p:nvSpPr>
          <p:spPr bwMode="auto">
            <a:xfrm>
              <a:off x="3381375" y="1830388"/>
              <a:ext cx="115888" cy="69850"/>
            </a:xfrm>
            <a:custGeom>
              <a:avLst/>
              <a:gdLst/>
              <a:ahLst/>
              <a:cxnLst>
                <a:cxn ang="0">
                  <a:pos x="72" y="34"/>
                </a:cxn>
                <a:cxn ang="0">
                  <a:pos x="0" y="43"/>
                </a:cxn>
                <a:cxn ang="0">
                  <a:pos x="59" y="0"/>
                </a:cxn>
                <a:cxn ang="0">
                  <a:pos x="72" y="34"/>
                </a:cxn>
              </a:cxnLst>
              <a:rect l="0" t="0" r="r" b="b"/>
              <a:pathLst>
                <a:path w="73" h="44">
                  <a:moveTo>
                    <a:pt x="72" y="34"/>
                  </a:moveTo>
                  <a:lnTo>
                    <a:pt x="0" y="43"/>
                  </a:lnTo>
                  <a:lnTo>
                    <a:pt x="59" y="0"/>
                  </a:lnTo>
                  <a:lnTo>
                    <a:pt x="72" y="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1" name="Freeform 57"/>
            <p:cNvSpPr>
              <a:spLocks/>
            </p:cNvSpPr>
            <p:nvPr/>
          </p:nvSpPr>
          <p:spPr bwMode="auto">
            <a:xfrm>
              <a:off x="4957763" y="1336675"/>
              <a:ext cx="1587" cy="449263"/>
            </a:xfrm>
            <a:custGeom>
              <a:avLst/>
              <a:gdLst/>
              <a:ahLst/>
              <a:cxnLst>
                <a:cxn ang="0">
                  <a:pos x="0" y="0"/>
                </a:cxn>
                <a:cxn ang="0">
                  <a:pos x="0" y="282"/>
                </a:cxn>
                <a:cxn ang="0">
                  <a:pos x="0" y="0"/>
                </a:cxn>
              </a:cxnLst>
              <a:rect l="0" t="0" r="r" b="b"/>
              <a:pathLst>
                <a:path w="1" h="283">
                  <a:moveTo>
                    <a:pt x="0" y="0"/>
                  </a:moveTo>
                  <a:lnTo>
                    <a:pt x="0" y="2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2" name="Freeform 58"/>
            <p:cNvSpPr>
              <a:spLocks/>
            </p:cNvSpPr>
            <p:nvPr/>
          </p:nvSpPr>
          <p:spPr bwMode="auto">
            <a:xfrm>
              <a:off x="4927600" y="1673225"/>
              <a:ext cx="60325" cy="112713"/>
            </a:xfrm>
            <a:custGeom>
              <a:avLst/>
              <a:gdLst/>
              <a:ahLst/>
              <a:cxnLst>
                <a:cxn ang="0">
                  <a:pos x="37" y="0"/>
                </a:cxn>
                <a:cxn ang="0">
                  <a:pos x="19" y="70"/>
                </a:cxn>
                <a:cxn ang="0">
                  <a:pos x="0" y="0"/>
                </a:cxn>
                <a:cxn ang="0">
                  <a:pos x="37" y="0"/>
                </a:cxn>
              </a:cxnLst>
              <a:rect l="0" t="0" r="r" b="b"/>
              <a:pathLst>
                <a:path w="38" h="71">
                  <a:moveTo>
                    <a:pt x="37" y="0"/>
                  </a:moveTo>
                  <a:lnTo>
                    <a:pt x="19" y="70"/>
                  </a:lnTo>
                  <a:lnTo>
                    <a:pt x="0" y="0"/>
                  </a:lnTo>
                  <a:lnTo>
                    <a:pt x="3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3" name="Freeform 59"/>
            <p:cNvSpPr>
              <a:spLocks/>
            </p:cNvSpPr>
            <p:nvPr/>
          </p:nvSpPr>
          <p:spPr bwMode="auto">
            <a:xfrm>
              <a:off x="5068888" y="1336675"/>
              <a:ext cx="1693862" cy="563563"/>
            </a:xfrm>
            <a:custGeom>
              <a:avLst/>
              <a:gdLst/>
              <a:ahLst/>
              <a:cxnLst>
                <a:cxn ang="0">
                  <a:pos x="0" y="0"/>
                </a:cxn>
                <a:cxn ang="0">
                  <a:pos x="1066" y="354"/>
                </a:cxn>
                <a:cxn ang="0">
                  <a:pos x="0" y="0"/>
                </a:cxn>
              </a:cxnLst>
              <a:rect l="0" t="0" r="r" b="b"/>
              <a:pathLst>
                <a:path w="1067" h="355">
                  <a:moveTo>
                    <a:pt x="0" y="0"/>
                  </a:moveTo>
                  <a:lnTo>
                    <a:pt x="1066" y="3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4" name="Freeform 60"/>
            <p:cNvSpPr>
              <a:spLocks/>
            </p:cNvSpPr>
            <p:nvPr/>
          </p:nvSpPr>
          <p:spPr bwMode="auto">
            <a:xfrm>
              <a:off x="6642100" y="1833563"/>
              <a:ext cx="120650" cy="66675"/>
            </a:xfrm>
            <a:custGeom>
              <a:avLst/>
              <a:gdLst/>
              <a:ahLst/>
              <a:cxnLst>
                <a:cxn ang="0">
                  <a:pos x="12" y="0"/>
                </a:cxn>
                <a:cxn ang="0">
                  <a:pos x="75" y="41"/>
                </a:cxn>
                <a:cxn ang="0">
                  <a:pos x="0" y="35"/>
                </a:cxn>
                <a:cxn ang="0">
                  <a:pos x="12" y="0"/>
                </a:cxn>
              </a:cxnLst>
              <a:rect l="0" t="0" r="r" b="b"/>
              <a:pathLst>
                <a:path w="76" h="42">
                  <a:moveTo>
                    <a:pt x="12" y="0"/>
                  </a:moveTo>
                  <a:lnTo>
                    <a:pt x="75" y="41"/>
                  </a:lnTo>
                  <a:lnTo>
                    <a:pt x="0" y="35"/>
                  </a:lnTo>
                  <a:lnTo>
                    <a:pt x="1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5" name="Freeform 61"/>
            <p:cNvSpPr>
              <a:spLocks/>
            </p:cNvSpPr>
            <p:nvPr/>
          </p:nvSpPr>
          <p:spPr bwMode="auto">
            <a:xfrm>
              <a:off x="2368550" y="2122488"/>
              <a:ext cx="676275" cy="452437"/>
            </a:xfrm>
            <a:custGeom>
              <a:avLst/>
              <a:gdLst/>
              <a:ahLst/>
              <a:cxnLst>
                <a:cxn ang="0">
                  <a:pos x="425" y="0"/>
                </a:cxn>
                <a:cxn ang="0">
                  <a:pos x="0" y="284"/>
                </a:cxn>
                <a:cxn ang="0">
                  <a:pos x="425" y="0"/>
                </a:cxn>
              </a:cxnLst>
              <a:rect l="0" t="0" r="r" b="b"/>
              <a:pathLst>
                <a:path w="426" h="285">
                  <a:moveTo>
                    <a:pt x="425" y="0"/>
                  </a:moveTo>
                  <a:lnTo>
                    <a:pt x="0" y="284"/>
                  </a:lnTo>
                  <a:lnTo>
                    <a:pt x="42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6" name="Freeform 62"/>
            <p:cNvSpPr>
              <a:spLocks/>
            </p:cNvSpPr>
            <p:nvPr/>
          </p:nvSpPr>
          <p:spPr bwMode="auto">
            <a:xfrm>
              <a:off x="2368550" y="2487613"/>
              <a:ext cx="109538" cy="87312"/>
            </a:xfrm>
            <a:custGeom>
              <a:avLst/>
              <a:gdLst/>
              <a:ahLst/>
              <a:cxnLst>
                <a:cxn ang="0">
                  <a:pos x="68" y="29"/>
                </a:cxn>
                <a:cxn ang="0">
                  <a:pos x="0" y="54"/>
                </a:cxn>
                <a:cxn ang="0">
                  <a:pos x="49" y="0"/>
                </a:cxn>
                <a:cxn ang="0">
                  <a:pos x="68" y="29"/>
                </a:cxn>
              </a:cxnLst>
              <a:rect l="0" t="0" r="r" b="b"/>
              <a:pathLst>
                <a:path w="69" h="55">
                  <a:moveTo>
                    <a:pt x="68" y="29"/>
                  </a:moveTo>
                  <a:lnTo>
                    <a:pt x="0" y="54"/>
                  </a:lnTo>
                  <a:lnTo>
                    <a:pt x="49" y="0"/>
                  </a:lnTo>
                  <a:lnTo>
                    <a:pt x="68" y="2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7" name="Freeform 63"/>
            <p:cNvSpPr>
              <a:spLocks/>
            </p:cNvSpPr>
            <p:nvPr/>
          </p:nvSpPr>
          <p:spPr bwMode="auto">
            <a:xfrm>
              <a:off x="3268663" y="2122488"/>
              <a:ext cx="565150" cy="452437"/>
            </a:xfrm>
            <a:custGeom>
              <a:avLst/>
              <a:gdLst/>
              <a:ahLst/>
              <a:cxnLst>
                <a:cxn ang="0">
                  <a:pos x="0" y="0"/>
                </a:cxn>
                <a:cxn ang="0">
                  <a:pos x="355" y="284"/>
                </a:cxn>
                <a:cxn ang="0">
                  <a:pos x="0" y="0"/>
                </a:cxn>
              </a:cxnLst>
              <a:rect l="0" t="0" r="r" b="b"/>
              <a:pathLst>
                <a:path w="356" h="285">
                  <a:moveTo>
                    <a:pt x="0" y="0"/>
                  </a:moveTo>
                  <a:lnTo>
                    <a:pt x="355"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8" name="Freeform 64"/>
            <p:cNvSpPr>
              <a:spLocks/>
            </p:cNvSpPr>
            <p:nvPr/>
          </p:nvSpPr>
          <p:spPr bwMode="auto">
            <a:xfrm>
              <a:off x="3725863" y="2481263"/>
              <a:ext cx="107950" cy="93662"/>
            </a:xfrm>
            <a:custGeom>
              <a:avLst/>
              <a:gdLst/>
              <a:ahLst/>
              <a:cxnLst>
                <a:cxn ang="0">
                  <a:pos x="22" y="0"/>
                </a:cxn>
                <a:cxn ang="0">
                  <a:pos x="67" y="58"/>
                </a:cxn>
                <a:cxn ang="0">
                  <a:pos x="0" y="27"/>
                </a:cxn>
                <a:cxn ang="0">
                  <a:pos x="22" y="0"/>
                </a:cxn>
              </a:cxnLst>
              <a:rect l="0" t="0" r="r" b="b"/>
              <a:pathLst>
                <a:path w="68" h="59">
                  <a:moveTo>
                    <a:pt x="22" y="0"/>
                  </a:moveTo>
                  <a:lnTo>
                    <a:pt x="67" y="58"/>
                  </a:lnTo>
                  <a:lnTo>
                    <a:pt x="0" y="27"/>
                  </a:lnTo>
                  <a:lnTo>
                    <a:pt x="2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29" name="Freeform 65"/>
            <p:cNvSpPr>
              <a:spLocks/>
            </p:cNvSpPr>
            <p:nvPr/>
          </p:nvSpPr>
          <p:spPr bwMode="auto">
            <a:xfrm>
              <a:off x="3155950" y="2122488"/>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0" name="Freeform 66"/>
            <p:cNvSpPr>
              <a:spLocks/>
            </p:cNvSpPr>
            <p:nvPr/>
          </p:nvSpPr>
          <p:spPr bwMode="auto">
            <a:xfrm>
              <a:off x="3127375" y="2346325"/>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1" name="Freeform 67"/>
            <p:cNvSpPr>
              <a:spLocks/>
            </p:cNvSpPr>
            <p:nvPr/>
          </p:nvSpPr>
          <p:spPr bwMode="auto">
            <a:xfrm>
              <a:off x="6196013" y="2122488"/>
              <a:ext cx="677862" cy="452437"/>
            </a:xfrm>
            <a:custGeom>
              <a:avLst/>
              <a:gdLst/>
              <a:ahLst/>
              <a:cxnLst>
                <a:cxn ang="0">
                  <a:pos x="426" y="0"/>
                </a:cxn>
                <a:cxn ang="0">
                  <a:pos x="0" y="284"/>
                </a:cxn>
                <a:cxn ang="0">
                  <a:pos x="426" y="0"/>
                </a:cxn>
              </a:cxnLst>
              <a:rect l="0" t="0" r="r" b="b"/>
              <a:pathLst>
                <a:path w="427" h="285">
                  <a:moveTo>
                    <a:pt x="426" y="0"/>
                  </a:moveTo>
                  <a:lnTo>
                    <a:pt x="0" y="284"/>
                  </a:lnTo>
                  <a:lnTo>
                    <a:pt x="42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2" name="Freeform 68"/>
            <p:cNvSpPr>
              <a:spLocks/>
            </p:cNvSpPr>
            <p:nvPr/>
          </p:nvSpPr>
          <p:spPr bwMode="auto">
            <a:xfrm>
              <a:off x="6196013" y="2487613"/>
              <a:ext cx="111125" cy="87312"/>
            </a:xfrm>
            <a:custGeom>
              <a:avLst/>
              <a:gdLst/>
              <a:ahLst/>
              <a:cxnLst>
                <a:cxn ang="0">
                  <a:pos x="69" y="29"/>
                </a:cxn>
                <a:cxn ang="0">
                  <a:pos x="0" y="54"/>
                </a:cxn>
                <a:cxn ang="0">
                  <a:pos x="49" y="0"/>
                </a:cxn>
                <a:cxn ang="0">
                  <a:pos x="69" y="29"/>
                </a:cxn>
              </a:cxnLst>
              <a:rect l="0" t="0" r="r" b="b"/>
              <a:pathLst>
                <a:path w="70" h="55">
                  <a:moveTo>
                    <a:pt x="69" y="29"/>
                  </a:moveTo>
                  <a:lnTo>
                    <a:pt x="0" y="54"/>
                  </a:lnTo>
                  <a:lnTo>
                    <a:pt x="49" y="0"/>
                  </a:lnTo>
                  <a:lnTo>
                    <a:pt x="69" y="2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3" name="Freeform 69"/>
            <p:cNvSpPr>
              <a:spLocks/>
            </p:cNvSpPr>
            <p:nvPr/>
          </p:nvSpPr>
          <p:spPr bwMode="auto">
            <a:xfrm>
              <a:off x="7097713" y="2122488"/>
              <a:ext cx="563562" cy="452437"/>
            </a:xfrm>
            <a:custGeom>
              <a:avLst/>
              <a:gdLst/>
              <a:ahLst/>
              <a:cxnLst>
                <a:cxn ang="0">
                  <a:pos x="0" y="0"/>
                </a:cxn>
                <a:cxn ang="0">
                  <a:pos x="354" y="284"/>
                </a:cxn>
                <a:cxn ang="0">
                  <a:pos x="0" y="0"/>
                </a:cxn>
              </a:cxnLst>
              <a:rect l="0" t="0" r="r" b="b"/>
              <a:pathLst>
                <a:path w="355" h="285">
                  <a:moveTo>
                    <a:pt x="0" y="0"/>
                  </a:moveTo>
                  <a:lnTo>
                    <a:pt x="354"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4" name="Freeform 70"/>
            <p:cNvSpPr>
              <a:spLocks/>
            </p:cNvSpPr>
            <p:nvPr/>
          </p:nvSpPr>
          <p:spPr bwMode="auto">
            <a:xfrm>
              <a:off x="7556500" y="2481263"/>
              <a:ext cx="104775" cy="93662"/>
            </a:xfrm>
            <a:custGeom>
              <a:avLst/>
              <a:gdLst/>
              <a:ahLst/>
              <a:cxnLst>
                <a:cxn ang="0">
                  <a:pos x="21" y="0"/>
                </a:cxn>
                <a:cxn ang="0">
                  <a:pos x="65" y="58"/>
                </a:cxn>
                <a:cxn ang="0">
                  <a:pos x="0" y="27"/>
                </a:cxn>
                <a:cxn ang="0">
                  <a:pos x="21" y="0"/>
                </a:cxn>
              </a:cxnLst>
              <a:rect l="0" t="0" r="r" b="b"/>
              <a:pathLst>
                <a:path w="66" h="59">
                  <a:moveTo>
                    <a:pt x="21" y="0"/>
                  </a:moveTo>
                  <a:lnTo>
                    <a:pt x="65" y="58"/>
                  </a:lnTo>
                  <a:lnTo>
                    <a:pt x="0" y="27"/>
                  </a:lnTo>
                  <a:lnTo>
                    <a:pt x="2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5" name="Freeform 71"/>
            <p:cNvSpPr>
              <a:spLocks/>
            </p:cNvSpPr>
            <p:nvPr/>
          </p:nvSpPr>
          <p:spPr bwMode="auto">
            <a:xfrm>
              <a:off x="6985000" y="2122488"/>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6" name="Freeform 72"/>
            <p:cNvSpPr>
              <a:spLocks/>
            </p:cNvSpPr>
            <p:nvPr/>
          </p:nvSpPr>
          <p:spPr bwMode="auto">
            <a:xfrm>
              <a:off x="6956425" y="2346325"/>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7" name="Freeform 73"/>
            <p:cNvSpPr>
              <a:spLocks/>
            </p:cNvSpPr>
            <p:nvPr/>
          </p:nvSpPr>
          <p:spPr bwMode="auto">
            <a:xfrm>
              <a:off x="1916113"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8" name="Freeform 74"/>
            <p:cNvSpPr>
              <a:spLocks/>
            </p:cNvSpPr>
            <p:nvPr/>
          </p:nvSpPr>
          <p:spPr bwMode="auto">
            <a:xfrm>
              <a:off x="1916113" y="3019425"/>
              <a:ext cx="65087" cy="117475"/>
            </a:xfrm>
            <a:custGeom>
              <a:avLst/>
              <a:gdLst/>
              <a:ahLst/>
              <a:cxnLst>
                <a:cxn ang="0">
                  <a:pos x="40" y="10"/>
                </a:cxn>
                <a:cxn ang="0">
                  <a:pos x="0" y="73"/>
                </a:cxn>
                <a:cxn ang="0">
                  <a:pos x="6" y="0"/>
                </a:cxn>
                <a:cxn ang="0">
                  <a:pos x="40" y="10"/>
                </a:cxn>
              </a:cxnLst>
              <a:rect l="0" t="0" r="r" b="b"/>
              <a:pathLst>
                <a:path w="41" h="74">
                  <a:moveTo>
                    <a:pt x="40" y="10"/>
                  </a:moveTo>
                  <a:lnTo>
                    <a:pt x="0" y="73"/>
                  </a:lnTo>
                  <a:lnTo>
                    <a:pt x="6" y="0"/>
                  </a:lnTo>
                  <a:lnTo>
                    <a:pt x="40"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39" name="Freeform 75"/>
            <p:cNvSpPr>
              <a:spLocks/>
            </p:cNvSpPr>
            <p:nvPr/>
          </p:nvSpPr>
          <p:spPr bwMode="auto">
            <a:xfrm>
              <a:off x="2254250" y="2797175"/>
              <a:ext cx="115888" cy="339725"/>
            </a:xfrm>
            <a:custGeom>
              <a:avLst/>
              <a:gdLst/>
              <a:ahLst/>
              <a:cxnLst>
                <a:cxn ang="0">
                  <a:pos x="0" y="0"/>
                </a:cxn>
                <a:cxn ang="0">
                  <a:pos x="72" y="213"/>
                </a:cxn>
                <a:cxn ang="0">
                  <a:pos x="0" y="0"/>
                </a:cxn>
              </a:cxnLst>
              <a:rect l="0" t="0" r="r" b="b"/>
              <a:pathLst>
                <a:path w="73" h="214">
                  <a:moveTo>
                    <a:pt x="0" y="0"/>
                  </a:moveTo>
                  <a:lnTo>
                    <a:pt x="72"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0" name="Freeform 76"/>
            <p:cNvSpPr>
              <a:spLocks/>
            </p:cNvSpPr>
            <p:nvPr/>
          </p:nvSpPr>
          <p:spPr bwMode="auto">
            <a:xfrm>
              <a:off x="2305050" y="3019425"/>
              <a:ext cx="65088" cy="117475"/>
            </a:xfrm>
            <a:custGeom>
              <a:avLst/>
              <a:gdLst/>
              <a:ahLst/>
              <a:cxnLst>
                <a:cxn ang="0">
                  <a:pos x="33" y="0"/>
                </a:cxn>
                <a:cxn ang="0">
                  <a:pos x="40" y="73"/>
                </a:cxn>
                <a:cxn ang="0">
                  <a:pos x="0" y="10"/>
                </a:cxn>
                <a:cxn ang="0">
                  <a:pos x="33" y="0"/>
                </a:cxn>
              </a:cxnLst>
              <a:rect l="0" t="0" r="r" b="b"/>
              <a:pathLst>
                <a:path w="41" h="74">
                  <a:moveTo>
                    <a:pt x="33" y="0"/>
                  </a:moveTo>
                  <a:lnTo>
                    <a:pt x="40"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1" name="Freeform 77"/>
            <p:cNvSpPr>
              <a:spLocks/>
            </p:cNvSpPr>
            <p:nvPr/>
          </p:nvSpPr>
          <p:spPr bwMode="auto">
            <a:xfrm>
              <a:off x="2139950"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2" name="Freeform 78"/>
            <p:cNvSpPr>
              <a:spLocks/>
            </p:cNvSpPr>
            <p:nvPr/>
          </p:nvSpPr>
          <p:spPr bwMode="auto">
            <a:xfrm>
              <a:off x="2112963" y="2908300"/>
              <a:ext cx="58737" cy="114300"/>
            </a:xfrm>
            <a:custGeom>
              <a:avLst/>
              <a:gdLst/>
              <a:ahLst/>
              <a:cxnLst>
                <a:cxn ang="0">
                  <a:pos x="36" y="0"/>
                </a:cxn>
                <a:cxn ang="0">
                  <a:pos x="17" y="71"/>
                </a:cxn>
                <a:cxn ang="0">
                  <a:pos x="0" y="0"/>
                </a:cxn>
                <a:cxn ang="0">
                  <a:pos x="36" y="0"/>
                </a:cxn>
              </a:cxnLst>
              <a:rect l="0" t="0" r="r" b="b"/>
              <a:pathLst>
                <a:path w="37" h="72">
                  <a:moveTo>
                    <a:pt x="36" y="0"/>
                  </a:moveTo>
                  <a:lnTo>
                    <a:pt x="17"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3" name="Freeform 79"/>
            <p:cNvSpPr>
              <a:spLocks/>
            </p:cNvSpPr>
            <p:nvPr/>
          </p:nvSpPr>
          <p:spPr bwMode="auto">
            <a:xfrm>
              <a:off x="3832225"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4" name="Freeform 80"/>
            <p:cNvSpPr>
              <a:spLocks/>
            </p:cNvSpPr>
            <p:nvPr/>
          </p:nvSpPr>
          <p:spPr bwMode="auto">
            <a:xfrm>
              <a:off x="3832225" y="3019425"/>
              <a:ext cx="61913" cy="117475"/>
            </a:xfrm>
            <a:custGeom>
              <a:avLst/>
              <a:gdLst/>
              <a:ahLst/>
              <a:cxnLst>
                <a:cxn ang="0">
                  <a:pos x="38" y="10"/>
                </a:cxn>
                <a:cxn ang="0">
                  <a:pos x="0" y="73"/>
                </a:cxn>
                <a:cxn ang="0">
                  <a:pos x="5" y="0"/>
                </a:cxn>
                <a:cxn ang="0">
                  <a:pos x="38" y="10"/>
                </a:cxn>
              </a:cxnLst>
              <a:rect l="0" t="0" r="r" b="b"/>
              <a:pathLst>
                <a:path w="39" h="74">
                  <a:moveTo>
                    <a:pt x="38" y="10"/>
                  </a:moveTo>
                  <a:lnTo>
                    <a:pt x="0" y="73"/>
                  </a:lnTo>
                  <a:lnTo>
                    <a:pt x="5" y="0"/>
                  </a:lnTo>
                  <a:lnTo>
                    <a:pt x="38"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5" name="Freeform 81"/>
            <p:cNvSpPr>
              <a:spLocks/>
            </p:cNvSpPr>
            <p:nvPr/>
          </p:nvSpPr>
          <p:spPr bwMode="auto">
            <a:xfrm>
              <a:off x="4168775" y="2797175"/>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6" name="Freeform 82"/>
            <p:cNvSpPr>
              <a:spLocks/>
            </p:cNvSpPr>
            <p:nvPr/>
          </p:nvSpPr>
          <p:spPr bwMode="auto">
            <a:xfrm>
              <a:off x="4219575" y="3019425"/>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7" name="Freeform 83"/>
            <p:cNvSpPr>
              <a:spLocks/>
            </p:cNvSpPr>
            <p:nvPr/>
          </p:nvSpPr>
          <p:spPr bwMode="auto">
            <a:xfrm>
              <a:off x="4056063" y="2797175"/>
              <a:ext cx="1587"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8" name="Freeform 84"/>
            <p:cNvSpPr>
              <a:spLocks/>
            </p:cNvSpPr>
            <p:nvPr/>
          </p:nvSpPr>
          <p:spPr bwMode="auto">
            <a:xfrm>
              <a:off x="4027488" y="2908300"/>
              <a:ext cx="58737"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49" name="Freeform 85"/>
            <p:cNvSpPr>
              <a:spLocks/>
            </p:cNvSpPr>
            <p:nvPr/>
          </p:nvSpPr>
          <p:spPr bwMode="auto">
            <a:xfrm>
              <a:off x="5745163"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0" name="Freeform 86"/>
            <p:cNvSpPr>
              <a:spLocks/>
            </p:cNvSpPr>
            <p:nvPr/>
          </p:nvSpPr>
          <p:spPr bwMode="auto">
            <a:xfrm>
              <a:off x="5745163" y="3019425"/>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1" name="Freeform 87"/>
            <p:cNvSpPr>
              <a:spLocks/>
            </p:cNvSpPr>
            <p:nvPr/>
          </p:nvSpPr>
          <p:spPr bwMode="auto">
            <a:xfrm>
              <a:off x="6083300" y="2797175"/>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2" name="Freeform 88"/>
            <p:cNvSpPr>
              <a:spLocks/>
            </p:cNvSpPr>
            <p:nvPr/>
          </p:nvSpPr>
          <p:spPr bwMode="auto">
            <a:xfrm>
              <a:off x="6134100" y="3019425"/>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3" name="Freeform 89"/>
            <p:cNvSpPr>
              <a:spLocks/>
            </p:cNvSpPr>
            <p:nvPr/>
          </p:nvSpPr>
          <p:spPr bwMode="auto">
            <a:xfrm>
              <a:off x="5972175"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4" name="Freeform 90"/>
            <p:cNvSpPr>
              <a:spLocks/>
            </p:cNvSpPr>
            <p:nvPr/>
          </p:nvSpPr>
          <p:spPr bwMode="auto">
            <a:xfrm>
              <a:off x="5942013" y="2908300"/>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5" name="Freeform 91"/>
            <p:cNvSpPr>
              <a:spLocks/>
            </p:cNvSpPr>
            <p:nvPr/>
          </p:nvSpPr>
          <p:spPr bwMode="auto">
            <a:xfrm>
              <a:off x="7659688" y="2797175"/>
              <a:ext cx="115887" cy="339725"/>
            </a:xfrm>
            <a:custGeom>
              <a:avLst/>
              <a:gdLst/>
              <a:ahLst/>
              <a:cxnLst>
                <a:cxn ang="0">
                  <a:pos x="72" y="0"/>
                </a:cxn>
                <a:cxn ang="0">
                  <a:pos x="0" y="213"/>
                </a:cxn>
                <a:cxn ang="0">
                  <a:pos x="72" y="0"/>
                </a:cxn>
              </a:cxnLst>
              <a:rect l="0" t="0" r="r" b="b"/>
              <a:pathLst>
                <a:path w="73" h="214">
                  <a:moveTo>
                    <a:pt x="72" y="0"/>
                  </a:moveTo>
                  <a:lnTo>
                    <a:pt x="0" y="213"/>
                  </a:lnTo>
                  <a:lnTo>
                    <a:pt x="7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6" name="Freeform 92"/>
            <p:cNvSpPr>
              <a:spLocks/>
            </p:cNvSpPr>
            <p:nvPr/>
          </p:nvSpPr>
          <p:spPr bwMode="auto">
            <a:xfrm>
              <a:off x="7659688" y="3019425"/>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7" name="Freeform 93"/>
            <p:cNvSpPr>
              <a:spLocks/>
            </p:cNvSpPr>
            <p:nvPr/>
          </p:nvSpPr>
          <p:spPr bwMode="auto">
            <a:xfrm>
              <a:off x="7997825" y="2797175"/>
              <a:ext cx="112713" cy="339725"/>
            </a:xfrm>
            <a:custGeom>
              <a:avLst/>
              <a:gdLst/>
              <a:ahLst/>
              <a:cxnLst>
                <a:cxn ang="0">
                  <a:pos x="0" y="0"/>
                </a:cxn>
                <a:cxn ang="0">
                  <a:pos x="70" y="213"/>
                </a:cxn>
                <a:cxn ang="0">
                  <a:pos x="0" y="0"/>
                </a:cxn>
              </a:cxnLst>
              <a:rect l="0" t="0" r="r" b="b"/>
              <a:pathLst>
                <a:path w="71" h="214">
                  <a:moveTo>
                    <a:pt x="0" y="0"/>
                  </a:moveTo>
                  <a:lnTo>
                    <a:pt x="70"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8" name="Freeform 94"/>
            <p:cNvSpPr>
              <a:spLocks/>
            </p:cNvSpPr>
            <p:nvPr/>
          </p:nvSpPr>
          <p:spPr bwMode="auto">
            <a:xfrm>
              <a:off x="8048625" y="3019425"/>
              <a:ext cx="61913" cy="117475"/>
            </a:xfrm>
            <a:custGeom>
              <a:avLst/>
              <a:gdLst/>
              <a:ahLst/>
              <a:cxnLst>
                <a:cxn ang="0">
                  <a:pos x="33" y="0"/>
                </a:cxn>
                <a:cxn ang="0">
                  <a:pos x="38" y="73"/>
                </a:cxn>
                <a:cxn ang="0">
                  <a:pos x="0" y="10"/>
                </a:cxn>
                <a:cxn ang="0">
                  <a:pos x="33" y="0"/>
                </a:cxn>
              </a:cxnLst>
              <a:rect l="0" t="0" r="r" b="b"/>
              <a:pathLst>
                <a:path w="39" h="74">
                  <a:moveTo>
                    <a:pt x="33" y="0"/>
                  </a:moveTo>
                  <a:lnTo>
                    <a:pt x="38"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59" name="Freeform 95"/>
            <p:cNvSpPr>
              <a:spLocks/>
            </p:cNvSpPr>
            <p:nvPr/>
          </p:nvSpPr>
          <p:spPr bwMode="auto">
            <a:xfrm>
              <a:off x="7886700"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0" name="Freeform 96"/>
            <p:cNvSpPr>
              <a:spLocks/>
            </p:cNvSpPr>
            <p:nvPr/>
          </p:nvSpPr>
          <p:spPr bwMode="auto">
            <a:xfrm>
              <a:off x="7856538" y="2908300"/>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1" name="Freeform 97"/>
            <p:cNvSpPr>
              <a:spLocks/>
            </p:cNvSpPr>
            <p:nvPr/>
          </p:nvSpPr>
          <p:spPr bwMode="auto">
            <a:xfrm>
              <a:off x="1987550" y="3233738"/>
              <a:ext cx="57150" cy="28575"/>
            </a:xfrm>
            <a:custGeom>
              <a:avLst/>
              <a:gdLst/>
              <a:ahLst/>
              <a:cxnLst>
                <a:cxn ang="0">
                  <a:pos x="35" y="9"/>
                </a:cxn>
                <a:cxn ang="0">
                  <a:pos x="18" y="0"/>
                </a:cxn>
                <a:cxn ang="0">
                  <a:pos x="0" y="9"/>
                </a:cxn>
                <a:cxn ang="0">
                  <a:pos x="18" y="17"/>
                </a:cxn>
                <a:cxn ang="0">
                  <a:pos x="35" y="9"/>
                </a:cxn>
              </a:cxnLst>
              <a:rect l="0" t="0" r="r" b="b"/>
              <a:pathLst>
                <a:path w="36" h="18">
                  <a:moveTo>
                    <a:pt x="35" y="9"/>
                  </a:moveTo>
                  <a:lnTo>
                    <a:pt x="18" y="0"/>
                  </a:lnTo>
                  <a:lnTo>
                    <a:pt x="0" y="9"/>
                  </a:lnTo>
                  <a:lnTo>
                    <a:pt x="18"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2" name="Freeform 98"/>
            <p:cNvSpPr>
              <a:spLocks/>
            </p:cNvSpPr>
            <p:nvPr/>
          </p:nvSpPr>
          <p:spPr bwMode="auto">
            <a:xfrm>
              <a:off x="2112963" y="3233738"/>
              <a:ext cx="58737" cy="28575"/>
            </a:xfrm>
            <a:custGeom>
              <a:avLst/>
              <a:gdLst/>
              <a:ahLst/>
              <a:cxnLst>
                <a:cxn ang="0">
                  <a:pos x="36" y="9"/>
                </a:cxn>
                <a:cxn ang="0">
                  <a:pos x="17" y="0"/>
                </a:cxn>
                <a:cxn ang="0">
                  <a:pos x="0" y="9"/>
                </a:cxn>
                <a:cxn ang="0">
                  <a:pos x="17" y="17"/>
                </a:cxn>
                <a:cxn ang="0">
                  <a:pos x="36" y="9"/>
                </a:cxn>
              </a:cxnLst>
              <a:rect l="0" t="0" r="r" b="b"/>
              <a:pathLst>
                <a:path w="37" h="18">
                  <a:moveTo>
                    <a:pt x="36" y="9"/>
                  </a:moveTo>
                  <a:lnTo>
                    <a:pt x="17" y="0"/>
                  </a:lnTo>
                  <a:lnTo>
                    <a:pt x="0" y="9"/>
                  </a:lnTo>
                  <a:lnTo>
                    <a:pt x="17"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3" name="Freeform 99"/>
            <p:cNvSpPr>
              <a:spLocks/>
            </p:cNvSpPr>
            <p:nvPr/>
          </p:nvSpPr>
          <p:spPr bwMode="auto">
            <a:xfrm>
              <a:off x="2239963" y="3233738"/>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4" name="Freeform 100"/>
            <p:cNvSpPr>
              <a:spLocks/>
            </p:cNvSpPr>
            <p:nvPr/>
          </p:nvSpPr>
          <p:spPr bwMode="auto">
            <a:xfrm>
              <a:off x="3887788" y="3233738"/>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5" name="Freeform 101"/>
            <p:cNvSpPr>
              <a:spLocks/>
            </p:cNvSpPr>
            <p:nvPr/>
          </p:nvSpPr>
          <p:spPr bwMode="auto">
            <a:xfrm>
              <a:off x="4014788" y="3233738"/>
              <a:ext cx="55562" cy="28575"/>
            </a:xfrm>
            <a:custGeom>
              <a:avLst/>
              <a:gdLst/>
              <a:ahLst/>
              <a:cxnLst>
                <a:cxn ang="0">
                  <a:pos x="34" y="9"/>
                </a:cxn>
                <a:cxn ang="0">
                  <a:pos x="18" y="0"/>
                </a:cxn>
                <a:cxn ang="0">
                  <a:pos x="0" y="9"/>
                </a:cxn>
                <a:cxn ang="0">
                  <a:pos x="18" y="17"/>
                </a:cxn>
                <a:cxn ang="0">
                  <a:pos x="34" y="9"/>
                </a:cxn>
              </a:cxnLst>
              <a:rect l="0" t="0" r="r" b="b"/>
              <a:pathLst>
                <a:path w="35" h="18">
                  <a:moveTo>
                    <a:pt x="34" y="9"/>
                  </a:moveTo>
                  <a:lnTo>
                    <a:pt x="18" y="0"/>
                  </a:lnTo>
                  <a:lnTo>
                    <a:pt x="0" y="9"/>
                  </a:lnTo>
                  <a:lnTo>
                    <a:pt x="18" y="17"/>
                  </a:lnTo>
                  <a:lnTo>
                    <a:pt x="34"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6" name="Freeform 102"/>
            <p:cNvSpPr>
              <a:spLocks/>
            </p:cNvSpPr>
            <p:nvPr/>
          </p:nvSpPr>
          <p:spPr bwMode="auto">
            <a:xfrm>
              <a:off x="4140200" y="3233738"/>
              <a:ext cx="58738"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7" name="Freeform 103"/>
            <p:cNvSpPr>
              <a:spLocks/>
            </p:cNvSpPr>
            <p:nvPr/>
          </p:nvSpPr>
          <p:spPr bwMode="auto">
            <a:xfrm>
              <a:off x="5802313"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8" name="Freeform 104"/>
            <p:cNvSpPr>
              <a:spLocks/>
            </p:cNvSpPr>
            <p:nvPr/>
          </p:nvSpPr>
          <p:spPr bwMode="auto">
            <a:xfrm>
              <a:off x="5927725" y="3233738"/>
              <a:ext cx="60325" cy="28575"/>
            </a:xfrm>
            <a:custGeom>
              <a:avLst/>
              <a:gdLst/>
              <a:ahLst/>
              <a:cxnLst>
                <a:cxn ang="0">
                  <a:pos x="37" y="9"/>
                </a:cxn>
                <a:cxn ang="0">
                  <a:pos x="18" y="0"/>
                </a:cxn>
                <a:cxn ang="0">
                  <a:pos x="0" y="9"/>
                </a:cxn>
                <a:cxn ang="0">
                  <a:pos x="18" y="17"/>
                </a:cxn>
                <a:cxn ang="0">
                  <a:pos x="37" y="9"/>
                </a:cxn>
              </a:cxnLst>
              <a:rect l="0" t="0" r="r" b="b"/>
              <a:pathLst>
                <a:path w="38" h="18">
                  <a:moveTo>
                    <a:pt x="37" y="9"/>
                  </a:moveTo>
                  <a:lnTo>
                    <a:pt x="18" y="0"/>
                  </a:lnTo>
                  <a:lnTo>
                    <a:pt x="0" y="9"/>
                  </a:lnTo>
                  <a:lnTo>
                    <a:pt x="18" y="17"/>
                  </a:lnTo>
                  <a:lnTo>
                    <a:pt x="37"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69" name="Freeform 105"/>
            <p:cNvSpPr>
              <a:spLocks/>
            </p:cNvSpPr>
            <p:nvPr/>
          </p:nvSpPr>
          <p:spPr bwMode="auto">
            <a:xfrm>
              <a:off x="6056313"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0" name="Freeform 106"/>
            <p:cNvSpPr>
              <a:spLocks/>
            </p:cNvSpPr>
            <p:nvPr/>
          </p:nvSpPr>
          <p:spPr bwMode="auto">
            <a:xfrm>
              <a:off x="7731125"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1" name="Freeform 107"/>
            <p:cNvSpPr>
              <a:spLocks/>
            </p:cNvSpPr>
            <p:nvPr/>
          </p:nvSpPr>
          <p:spPr bwMode="auto">
            <a:xfrm>
              <a:off x="7856538" y="3233738"/>
              <a:ext cx="58737" cy="28575"/>
            </a:xfrm>
            <a:custGeom>
              <a:avLst/>
              <a:gdLst/>
              <a:ahLst/>
              <a:cxnLst>
                <a:cxn ang="0">
                  <a:pos x="36" y="9"/>
                </a:cxn>
                <a:cxn ang="0">
                  <a:pos x="19" y="0"/>
                </a:cxn>
                <a:cxn ang="0">
                  <a:pos x="0" y="9"/>
                </a:cxn>
                <a:cxn ang="0">
                  <a:pos x="19" y="17"/>
                </a:cxn>
                <a:cxn ang="0">
                  <a:pos x="36" y="9"/>
                </a:cxn>
              </a:cxnLst>
              <a:rect l="0" t="0" r="r" b="b"/>
              <a:pathLst>
                <a:path w="37" h="18">
                  <a:moveTo>
                    <a:pt x="36" y="9"/>
                  </a:moveTo>
                  <a:lnTo>
                    <a:pt x="19" y="0"/>
                  </a:lnTo>
                  <a:lnTo>
                    <a:pt x="0" y="9"/>
                  </a:lnTo>
                  <a:lnTo>
                    <a:pt x="19"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2" name="Freeform 108"/>
            <p:cNvSpPr>
              <a:spLocks/>
            </p:cNvSpPr>
            <p:nvPr/>
          </p:nvSpPr>
          <p:spPr bwMode="auto">
            <a:xfrm>
              <a:off x="7983538"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3" name="Freeform 109"/>
            <p:cNvSpPr>
              <a:spLocks/>
            </p:cNvSpPr>
            <p:nvPr/>
          </p:nvSpPr>
          <p:spPr bwMode="auto">
            <a:xfrm>
              <a:off x="6815138" y="2684463"/>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4" name="Freeform 110"/>
            <p:cNvSpPr>
              <a:spLocks/>
            </p:cNvSpPr>
            <p:nvPr/>
          </p:nvSpPr>
          <p:spPr bwMode="auto">
            <a:xfrm>
              <a:off x="6942138" y="2684463"/>
              <a:ext cx="57150" cy="30162"/>
            </a:xfrm>
            <a:custGeom>
              <a:avLst/>
              <a:gdLst/>
              <a:ahLst/>
              <a:cxnLst>
                <a:cxn ang="0">
                  <a:pos x="35" y="9"/>
                </a:cxn>
                <a:cxn ang="0">
                  <a:pos x="18" y="0"/>
                </a:cxn>
                <a:cxn ang="0">
                  <a:pos x="0" y="9"/>
                </a:cxn>
                <a:cxn ang="0">
                  <a:pos x="18" y="18"/>
                </a:cxn>
                <a:cxn ang="0">
                  <a:pos x="35" y="9"/>
                </a:cxn>
              </a:cxnLst>
              <a:rect l="0" t="0" r="r" b="b"/>
              <a:pathLst>
                <a:path w="36" h="19">
                  <a:moveTo>
                    <a:pt x="35" y="9"/>
                  </a:moveTo>
                  <a:lnTo>
                    <a:pt x="18" y="0"/>
                  </a:lnTo>
                  <a:lnTo>
                    <a:pt x="0" y="9"/>
                  </a:lnTo>
                  <a:lnTo>
                    <a:pt x="18" y="18"/>
                  </a:lnTo>
                  <a:lnTo>
                    <a:pt x="35"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5" name="Freeform 111"/>
            <p:cNvSpPr>
              <a:spLocks/>
            </p:cNvSpPr>
            <p:nvPr/>
          </p:nvSpPr>
          <p:spPr bwMode="auto">
            <a:xfrm>
              <a:off x="7069138" y="2684463"/>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6" name="Freeform 112"/>
            <p:cNvSpPr>
              <a:spLocks/>
            </p:cNvSpPr>
            <p:nvPr/>
          </p:nvSpPr>
          <p:spPr bwMode="auto">
            <a:xfrm>
              <a:off x="4803775" y="2025650"/>
              <a:ext cx="55563" cy="28575"/>
            </a:xfrm>
            <a:custGeom>
              <a:avLst/>
              <a:gdLst/>
              <a:ahLst/>
              <a:cxnLst>
                <a:cxn ang="0">
                  <a:pos x="34" y="8"/>
                </a:cxn>
                <a:cxn ang="0">
                  <a:pos x="17" y="0"/>
                </a:cxn>
                <a:cxn ang="0">
                  <a:pos x="0" y="8"/>
                </a:cxn>
                <a:cxn ang="0">
                  <a:pos x="17" y="17"/>
                </a:cxn>
                <a:cxn ang="0">
                  <a:pos x="34" y="8"/>
                </a:cxn>
              </a:cxnLst>
              <a:rect l="0" t="0" r="r" b="b"/>
              <a:pathLst>
                <a:path w="35" h="18">
                  <a:moveTo>
                    <a:pt x="34" y="8"/>
                  </a:moveTo>
                  <a:lnTo>
                    <a:pt x="17" y="0"/>
                  </a:lnTo>
                  <a:lnTo>
                    <a:pt x="0" y="8"/>
                  </a:lnTo>
                  <a:lnTo>
                    <a:pt x="17" y="17"/>
                  </a:lnTo>
                  <a:lnTo>
                    <a:pt x="34"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7" name="Freeform 113"/>
            <p:cNvSpPr>
              <a:spLocks/>
            </p:cNvSpPr>
            <p:nvPr/>
          </p:nvSpPr>
          <p:spPr bwMode="auto">
            <a:xfrm>
              <a:off x="4927600" y="2025650"/>
              <a:ext cx="60325" cy="28575"/>
            </a:xfrm>
            <a:custGeom>
              <a:avLst/>
              <a:gdLst/>
              <a:ahLst/>
              <a:cxnLst>
                <a:cxn ang="0">
                  <a:pos x="37" y="8"/>
                </a:cxn>
                <a:cxn ang="0">
                  <a:pos x="19" y="0"/>
                </a:cxn>
                <a:cxn ang="0">
                  <a:pos x="0" y="8"/>
                </a:cxn>
                <a:cxn ang="0">
                  <a:pos x="19" y="17"/>
                </a:cxn>
                <a:cxn ang="0">
                  <a:pos x="37" y="8"/>
                </a:cxn>
              </a:cxnLst>
              <a:rect l="0" t="0" r="r" b="b"/>
              <a:pathLst>
                <a:path w="38" h="18">
                  <a:moveTo>
                    <a:pt x="37" y="8"/>
                  </a:moveTo>
                  <a:lnTo>
                    <a:pt x="19" y="0"/>
                  </a:lnTo>
                  <a:lnTo>
                    <a:pt x="0" y="8"/>
                  </a:lnTo>
                  <a:lnTo>
                    <a:pt x="19" y="17"/>
                  </a:lnTo>
                  <a:lnTo>
                    <a:pt x="37"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8" name="Freeform 114"/>
            <p:cNvSpPr>
              <a:spLocks/>
            </p:cNvSpPr>
            <p:nvPr/>
          </p:nvSpPr>
          <p:spPr bwMode="auto">
            <a:xfrm>
              <a:off x="5056188" y="2025650"/>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79" name="Freeform 115"/>
            <p:cNvSpPr>
              <a:spLocks/>
            </p:cNvSpPr>
            <p:nvPr/>
          </p:nvSpPr>
          <p:spPr bwMode="auto">
            <a:xfrm>
              <a:off x="2957513" y="2671763"/>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80" name="Freeform 116"/>
            <p:cNvSpPr>
              <a:spLocks/>
            </p:cNvSpPr>
            <p:nvPr/>
          </p:nvSpPr>
          <p:spPr bwMode="auto">
            <a:xfrm>
              <a:off x="3086100" y="2671763"/>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81" name="Freeform 117"/>
            <p:cNvSpPr>
              <a:spLocks/>
            </p:cNvSpPr>
            <p:nvPr/>
          </p:nvSpPr>
          <p:spPr bwMode="auto">
            <a:xfrm>
              <a:off x="3211513" y="2671763"/>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82" name="Freeform 118"/>
            <p:cNvSpPr>
              <a:spLocks/>
            </p:cNvSpPr>
            <p:nvPr/>
          </p:nvSpPr>
          <p:spPr bwMode="auto">
            <a:xfrm>
              <a:off x="1704975" y="996950"/>
              <a:ext cx="1588" cy="1912938"/>
            </a:xfrm>
            <a:custGeom>
              <a:avLst/>
              <a:gdLst/>
              <a:ahLst/>
              <a:cxnLst>
                <a:cxn ang="0">
                  <a:pos x="0" y="0"/>
                </a:cxn>
                <a:cxn ang="0">
                  <a:pos x="0" y="1204"/>
                </a:cxn>
                <a:cxn ang="0">
                  <a:pos x="0" y="0"/>
                </a:cxn>
              </a:cxnLst>
              <a:rect l="0" t="0" r="r" b="b"/>
              <a:pathLst>
                <a:path w="1" h="1205">
                  <a:moveTo>
                    <a:pt x="0" y="0"/>
                  </a:moveTo>
                  <a:lnTo>
                    <a:pt x="0" y="120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83" name="Freeform 119"/>
            <p:cNvSpPr>
              <a:spLocks/>
            </p:cNvSpPr>
            <p:nvPr/>
          </p:nvSpPr>
          <p:spPr bwMode="auto">
            <a:xfrm>
              <a:off x="1719263" y="2881313"/>
              <a:ext cx="114300" cy="1587"/>
            </a:xfrm>
            <a:custGeom>
              <a:avLst/>
              <a:gdLst/>
              <a:ahLst/>
              <a:cxnLst>
                <a:cxn ang="0">
                  <a:pos x="0" y="0"/>
                </a:cxn>
                <a:cxn ang="0">
                  <a:pos x="71" y="0"/>
                </a:cxn>
                <a:cxn ang="0">
                  <a:pos x="0" y="0"/>
                </a:cxn>
              </a:cxnLst>
              <a:rect l="0" t="0" r="r" b="b"/>
              <a:pathLst>
                <a:path w="72" h="1">
                  <a:moveTo>
                    <a:pt x="0" y="0"/>
                  </a:moveTo>
                  <a:lnTo>
                    <a:pt x="71"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84" name="Freeform 120"/>
            <p:cNvSpPr>
              <a:spLocks/>
            </p:cNvSpPr>
            <p:nvPr/>
          </p:nvSpPr>
          <p:spPr bwMode="auto">
            <a:xfrm>
              <a:off x="1704975" y="1025525"/>
              <a:ext cx="142875" cy="1588"/>
            </a:xfrm>
            <a:custGeom>
              <a:avLst/>
              <a:gdLst/>
              <a:ahLst/>
              <a:cxnLst>
                <a:cxn ang="0">
                  <a:pos x="0" y="0"/>
                </a:cxn>
                <a:cxn ang="0">
                  <a:pos x="89" y="0"/>
                </a:cxn>
                <a:cxn ang="0">
                  <a:pos x="0" y="0"/>
                </a:cxn>
              </a:cxnLst>
              <a:rect l="0" t="0" r="r" b="b"/>
              <a:pathLst>
                <a:path w="90" h="1">
                  <a:moveTo>
                    <a:pt x="0" y="0"/>
                  </a:moveTo>
                  <a:lnTo>
                    <a:pt x="89"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85" name="Freeform 121"/>
            <p:cNvSpPr>
              <a:spLocks/>
            </p:cNvSpPr>
            <p:nvPr/>
          </p:nvSpPr>
          <p:spPr bwMode="auto">
            <a:xfrm>
              <a:off x="790575" y="2963863"/>
              <a:ext cx="7800975" cy="1587"/>
            </a:xfrm>
            <a:custGeom>
              <a:avLst/>
              <a:gdLst/>
              <a:ahLst/>
              <a:cxnLst>
                <a:cxn ang="0">
                  <a:pos x="0" y="0"/>
                </a:cxn>
                <a:cxn ang="0">
                  <a:pos x="4913" y="0"/>
                </a:cxn>
                <a:cxn ang="0">
                  <a:pos x="0" y="0"/>
                </a:cxn>
              </a:cxnLst>
              <a:rect l="0" t="0" r="r" b="b"/>
              <a:pathLst>
                <a:path w="4914" h="1">
                  <a:moveTo>
                    <a:pt x="0" y="0"/>
                  </a:moveTo>
                  <a:lnTo>
                    <a:pt x="4913"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1386" name="Freeform 122"/>
            <p:cNvSpPr>
              <a:spLocks/>
            </p:cNvSpPr>
            <p:nvPr/>
          </p:nvSpPr>
          <p:spPr bwMode="auto">
            <a:xfrm>
              <a:off x="1927225" y="3341688"/>
              <a:ext cx="69850" cy="187325"/>
            </a:xfrm>
            <a:custGeom>
              <a:avLst/>
              <a:gdLst/>
              <a:ahLst/>
              <a:cxnLst>
                <a:cxn ang="0">
                  <a:pos x="9" y="0"/>
                </a:cxn>
                <a:cxn ang="0">
                  <a:pos x="19" y="11"/>
                </a:cxn>
                <a:cxn ang="0">
                  <a:pos x="43" y="62"/>
                </a:cxn>
                <a:cxn ang="0">
                  <a:pos x="9" y="108"/>
                </a:cxn>
                <a:cxn ang="0">
                  <a:pos x="0" y="117"/>
                </a:cxn>
                <a:cxn ang="0">
                  <a:pos x="9" y="0"/>
                </a:cxn>
              </a:cxnLst>
              <a:rect l="0" t="0" r="r" b="b"/>
              <a:pathLst>
                <a:path w="44" h="118">
                  <a:moveTo>
                    <a:pt x="9" y="0"/>
                  </a:moveTo>
                  <a:lnTo>
                    <a:pt x="19" y="11"/>
                  </a:lnTo>
                  <a:lnTo>
                    <a:pt x="43" y="62"/>
                  </a:lnTo>
                  <a:lnTo>
                    <a:pt x="9" y="108"/>
                  </a:lnTo>
                  <a:lnTo>
                    <a:pt x="0" y="117"/>
                  </a:lnTo>
                  <a:lnTo>
                    <a:pt x="9" y="0"/>
                  </a:lnTo>
                </a:path>
              </a:pathLst>
            </a:custGeom>
            <a:noFill/>
            <a:ln w="9525" cap="rnd">
              <a:noFill/>
              <a:round/>
              <a:headEnd type="none" w="sm" len="sm"/>
              <a:tailEnd type="none" w="sm" len="sm"/>
            </a:ln>
            <a:effectLst/>
          </p:spPr>
          <p:txBody>
            <a:bodyPr/>
            <a:lstStyle/>
            <a:p>
              <a:endParaRPr lang="tr-TR"/>
            </a:p>
          </p:txBody>
        </p:sp>
        <p:sp>
          <p:nvSpPr>
            <p:cNvPr id="11387" name="Freeform 123"/>
            <p:cNvSpPr>
              <a:spLocks/>
            </p:cNvSpPr>
            <p:nvPr/>
          </p:nvSpPr>
          <p:spPr bwMode="auto">
            <a:xfrm>
              <a:off x="1927225" y="3433763"/>
              <a:ext cx="104775" cy="95250"/>
            </a:xfrm>
            <a:custGeom>
              <a:avLst/>
              <a:gdLst/>
              <a:ahLst/>
              <a:cxnLst>
                <a:cxn ang="0">
                  <a:pos x="65" y="26"/>
                </a:cxn>
                <a:cxn ang="0">
                  <a:pos x="0" y="59"/>
                </a:cxn>
                <a:cxn ang="0">
                  <a:pos x="42" y="0"/>
                </a:cxn>
                <a:cxn ang="0">
                  <a:pos x="65" y="26"/>
                </a:cxn>
              </a:cxnLst>
              <a:rect l="0" t="0" r="r" b="b"/>
              <a:pathLst>
                <a:path w="66" h="60">
                  <a:moveTo>
                    <a:pt x="65" y="26"/>
                  </a:moveTo>
                  <a:lnTo>
                    <a:pt x="0" y="59"/>
                  </a:lnTo>
                  <a:lnTo>
                    <a:pt x="42" y="0"/>
                  </a:lnTo>
                  <a:lnTo>
                    <a:pt x="65" y="26"/>
                  </a:lnTo>
                </a:path>
              </a:pathLst>
            </a:custGeom>
            <a:noFill/>
            <a:ln w="9525" cap="rnd">
              <a:noFill/>
              <a:round/>
              <a:headEnd type="none" w="sm" len="sm"/>
              <a:tailEnd type="none" w="sm" len="sm"/>
            </a:ln>
            <a:effectLst/>
          </p:spPr>
          <p:txBody>
            <a:bodyPr/>
            <a:lstStyle/>
            <a:p>
              <a:endParaRPr lang="tr-TR"/>
            </a:p>
          </p:txBody>
        </p:sp>
        <p:sp>
          <p:nvSpPr>
            <p:cNvPr id="11388" name="Rectangle 124"/>
            <p:cNvSpPr>
              <a:spLocks noChangeArrowheads="1"/>
            </p:cNvSpPr>
            <p:nvPr/>
          </p:nvSpPr>
          <p:spPr bwMode="auto">
            <a:xfrm>
              <a:off x="681038" y="1633538"/>
              <a:ext cx="88900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Non-leaf</a:t>
              </a:r>
            </a:p>
          </p:txBody>
        </p:sp>
        <p:sp>
          <p:nvSpPr>
            <p:cNvPr id="11389" name="Rectangle 125"/>
            <p:cNvSpPr>
              <a:spLocks noChangeArrowheads="1"/>
            </p:cNvSpPr>
            <p:nvPr/>
          </p:nvSpPr>
          <p:spPr bwMode="auto">
            <a:xfrm>
              <a:off x="714375" y="1887538"/>
              <a:ext cx="70485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Pages</a:t>
              </a:r>
            </a:p>
          </p:txBody>
        </p:sp>
        <p:sp>
          <p:nvSpPr>
            <p:cNvPr id="11390" name="Rectangle 126"/>
            <p:cNvSpPr>
              <a:spLocks noChangeArrowheads="1"/>
            </p:cNvSpPr>
            <p:nvPr/>
          </p:nvSpPr>
          <p:spPr bwMode="auto">
            <a:xfrm>
              <a:off x="685800" y="3276600"/>
              <a:ext cx="2081213" cy="514350"/>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Pages </a:t>
              </a:r>
            </a:p>
            <a:p>
              <a:r>
                <a:rPr lang="en-US" sz="1400" b="1">
                  <a:solidFill>
                    <a:schemeClr val="accent2"/>
                  </a:solidFill>
                  <a:latin typeface="Arial" pitchFamily="34" charset="0"/>
                </a:rPr>
                <a:t>(Sorted by search key)</a:t>
              </a:r>
            </a:p>
          </p:txBody>
        </p:sp>
        <p:sp>
          <p:nvSpPr>
            <p:cNvPr id="11391" name="Rectangle 127"/>
            <p:cNvSpPr>
              <a:spLocks noChangeArrowheads="1"/>
            </p:cNvSpPr>
            <p:nvPr/>
          </p:nvSpPr>
          <p:spPr bwMode="auto">
            <a:xfrm>
              <a:off x="714375" y="3011488"/>
              <a:ext cx="54610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Leaf</a:t>
              </a:r>
            </a:p>
          </p:txBody>
        </p:sp>
        <p:sp>
          <p:nvSpPr>
            <p:cNvPr id="11392" name="Line 128"/>
            <p:cNvSpPr>
              <a:spLocks noChangeShapeType="1"/>
            </p:cNvSpPr>
            <p:nvPr/>
          </p:nvSpPr>
          <p:spPr bwMode="auto">
            <a:xfrm>
              <a:off x="2857500" y="3246438"/>
              <a:ext cx="457200" cy="0"/>
            </a:xfrm>
            <a:prstGeom prst="line">
              <a:avLst/>
            </a:prstGeom>
            <a:noFill/>
            <a:ln w="12700">
              <a:solidFill>
                <a:schemeClr val="tx1"/>
              </a:solidFill>
              <a:round/>
              <a:headEnd type="stealth" w="med" len="med"/>
              <a:tailEnd type="stealth" w="med" len="med"/>
            </a:ln>
            <a:effectLst/>
          </p:spPr>
          <p:txBody>
            <a:bodyPr/>
            <a:lstStyle/>
            <a:p>
              <a:endParaRPr lang="tr-TR"/>
            </a:p>
          </p:txBody>
        </p:sp>
        <p:sp>
          <p:nvSpPr>
            <p:cNvPr id="11393" name="Line 129"/>
            <p:cNvSpPr>
              <a:spLocks noChangeShapeType="1"/>
            </p:cNvSpPr>
            <p:nvPr/>
          </p:nvSpPr>
          <p:spPr bwMode="auto">
            <a:xfrm>
              <a:off x="4762500" y="3246438"/>
              <a:ext cx="457200" cy="0"/>
            </a:xfrm>
            <a:prstGeom prst="line">
              <a:avLst/>
            </a:prstGeom>
            <a:noFill/>
            <a:ln w="12700">
              <a:solidFill>
                <a:schemeClr val="tx1"/>
              </a:solidFill>
              <a:round/>
              <a:headEnd type="stealth" w="med" len="med"/>
              <a:tailEnd type="stealth" w="med" len="med"/>
            </a:ln>
            <a:effectLst/>
          </p:spPr>
          <p:txBody>
            <a:bodyPr/>
            <a:lstStyle/>
            <a:p>
              <a:endParaRPr lang="tr-TR"/>
            </a:p>
          </p:txBody>
        </p:sp>
        <p:sp>
          <p:nvSpPr>
            <p:cNvPr id="11394" name="Line 130"/>
            <p:cNvSpPr>
              <a:spLocks noChangeShapeType="1"/>
            </p:cNvSpPr>
            <p:nvPr/>
          </p:nvSpPr>
          <p:spPr bwMode="auto">
            <a:xfrm>
              <a:off x="6667500" y="3246438"/>
              <a:ext cx="457200" cy="0"/>
            </a:xfrm>
            <a:prstGeom prst="line">
              <a:avLst/>
            </a:prstGeom>
            <a:noFill/>
            <a:ln w="12700">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3790186727"/>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1945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19460" name="Rectangle 4"/>
          <p:cNvSpPr>
            <a:spLocks noGrp="1" noChangeArrowheads="1"/>
          </p:cNvSpPr>
          <p:nvPr>
            <p:ph type="title"/>
          </p:nvPr>
        </p:nvSpPr>
        <p:spPr>
          <a:xfrm>
            <a:off x="236349" y="202124"/>
            <a:ext cx="8382000" cy="1104900"/>
          </a:xfrm>
          <a:noFill/>
          <a:ln/>
        </p:spPr>
        <p:txBody>
          <a:bodyPr/>
          <a:lstStyle/>
          <a:p>
            <a:r>
              <a:rPr lang="en-US" dirty="0" err="1"/>
              <a:t>B</a:t>
            </a:r>
            <a:r>
              <a:rPr lang="en-US" dirty="0" err="1" smtClean="0"/>
              <a:t>+tree</a:t>
            </a:r>
            <a:r>
              <a:rPr lang="en-US" dirty="0"/>
              <a:t>: Most Widely Used Index</a:t>
            </a:r>
          </a:p>
        </p:txBody>
      </p:sp>
      <p:sp>
        <p:nvSpPr>
          <p:cNvPr id="19461" name="Rectangle 5"/>
          <p:cNvSpPr>
            <a:spLocks noGrp="1" noChangeArrowheads="1"/>
          </p:cNvSpPr>
          <p:nvPr>
            <p:ph type="body" idx="1"/>
          </p:nvPr>
        </p:nvSpPr>
        <p:spPr>
          <a:xfrm>
            <a:off x="185980" y="1367725"/>
            <a:ext cx="8305800" cy="2971800"/>
          </a:xfrm>
          <a:noFill/>
          <a:ln/>
        </p:spPr>
        <p:txBody>
          <a:bodyPr>
            <a:normAutofit lnSpcReduction="10000"/>
          </a:bodyPr>
          <a:lstStyle/>
          <a:p>
            <a:r>
              <a:rPr lang="en-US" sz="2800" dirty="0" smtClean="0"/>
              <a:t>Minimum </a:t>
            </a:r>
            <a:r>
              <a:rPr lang="en-US" sz="2800" dirty="0"/>
              <a:t>50% occupancy (except for root).  </a:t>
            </a:r>
            <a:endParaRPr lang="en-US" sz="2800" dirty="0" smtClean="0"/>
          </a:p>
          <a:p>
            <a:r>
              <a:rPr lang="en-US" sz="2800" dirty="0" smtClean="0"/>
              <a:t>Each </a:t>
            </a:r>
            <a:r>
              <a:rPr lang="en-US" sz="2800" dirty="0"/>
              <a:t>node contains </a:t>
            </a:r>
            <a:r>
              <a:rPr lang="en-US" sz="2800" b="1" i="1" dirty="0"/>
              <a:t>d</a:t>
            </a:r>
            <a:r>
              <a:rPr lang="en-US" sz="2800" dirty="0"/>
              <a:t> &lt;=  </a:t>
            </a:r>
            <a:r>
              <a:rPr lang="en-US" sz="2800" i="1" u="sng" dirty="0"/>
              <a:t>m</a:t>
            </a:r>
            <a:r>
              <a:rPr lang="en-US" sz="2800" dirty="0" smtClean="0"/>
              <a:t>  </a:t>
            </a:r>
            <a:r>
              <a:rPr lang="en-US" sz="2800" dirty="0"/>
              <a:t>&lt;= 2</a:t>
            </a:r>
            <a:r>
              <a:rPr lang="en-US" sz="2800" b="1" i="1" dirty="0"/>
              <a:t>d</a:t>
            </a:r>
            <a:r>
              <a:rPr lang="en-US" sz="2800" dirty="0"/>
              <a:t> entries.  </a:t>
            </a:r>
            <a:endParaRPr lang="en-US" sz="2800" dirty="0" smtClean="0"/>
          </a:p>
          <a:p>
            <a:r>
              <a:rPr lang="en-US" sz="2800" dirty="0" smtClean="0"/>
              <a:t>The </a:t>
            </a:r>
            <a:r>
              <a:rPr lang="en-US" sz="2800" dirty="0"/>
              <a:t>parameter </a:t>
            </a:r>
            <a:r>
              <a:rPr lang="en-US" sz="2800" b="1" dirty="0"/>
              <a:t>d</a:t>
            </a:r>
            <a:r>
              <a:rPr lang="en-US" sz="2800" dirty="0"/>
              <a:t> is called the </a:t>
            </a:r>
            <a:r>
              <a:rPr lang="en-US" sz="2800" i="1" dirty="0"/>
              <a:t>order</a:t>
            </a:r>
            <a:r>
              <a:rPr lang="en-US" sz="2800" dirty="0"/>
              <a:t> of the tree.</a:t>
            </a:r>
          </a:p>
          <a:p>
            <a:r>
              <a:rPr lang="en-US" sz="2800" dirty="0"/>
              <a:t>Supports equality and range-searches efficiently</a:t>
            </a:r>
            <a:r>
              <a:rPr lang="en-US" sz="2800" dirty="0" smtClean="0"/>
              <a:t>.</a:t>
            </a:r>
          </a:p>
          <a:p>
            <a:r>
              <a:rPr lang="en-US" sz="2800" dirty="0"/>
              <a:t>Insert/delete at </a:t>
            </a:r>
            <a:r>
              <a:rPr lang="en-US" sz="2800" b="1" dirty="0" err="1" smtClean="0"/>
              <a:t>log</a:t>
            </a:r>
            <a:r>
              <a:rPr lang="en-US" sz="2800" b="1" i="1" baseline="-25000" dirty="0" err="1" smtClean="0"/>
              <a:t>F</a:t>
            </a:r>
            <a:r>
              <a:rPr lang="en-US" sz="2800" b="1" dirty="0" err="1" smtClean="0"/>
              <a:t>N</a:t>
            </a:r>
            <a:r>
              <a:rPr lang="en-US" sz="2800" b="1" dirty="0" smtClean="0"/>
              <a:t> </a:t>
            </a:r>
            <a:r>
              <a:rPr lang="en-US" sz="2800" dirty="0"/>
              <a:t>cost; keep tree </a:t>
            </a:r>
            <a:r>
              <a:rPr lang="en-US" sz="2800" i="1" dirty="0">
                <a:solidFill>
                  <a:schemeClr val="accent2"/>
                </a:solidFill>
              </a:rPr>
              <a:t>height-balanced</a:t>
            </a:r>
            <a:r>
              <a:rPr lang="en-US" sz="2800" dirty="0">
                <a:solidFill>
                  <a:schemeClr val="accent2"/>
                </a:solidFill>
              </a:rPr>
              <a:t>.   </a:t>
            </a:r>
            <a:r>
              <a:rPr lang="en-US" sz="2800" dirty="0"/>
              <a:t>(</a:t>
            </a:r>
            <a:r>
              <a:rPr lang="en-US" sz="2800" b="1" i="1" dirty="0">
                <a:solidFill>
                  <a:srgbClr val="C00000"/>
                </a:solidFill>
              </a:rPr>
              <a:t>F</a:t>
            </a:r>
            <a:r>
              <a:rPr lang="en-US" sz="2800" dirty="0"/>
              <a:t> = </a:t>
            </a:r>
            <a:r>
              <a:rPr lang="en-US" sz="2800" dirty="0" err="1"/>
              <a:t>fanout</a:t>
            </a:r>
            <a:r>
              <a:rPr lang="en-US" sz="2800" b="1" i="1" dirty="0"/>
              <a:t>, </a:t>
            </a:r>
            <a:r>
              <a:rPr lang="en-US" sz="2800" b="1" i="1" dirty="0">
                <a:solidFill>
                  <a:srgbClr val="C00000"/>
                </a:solidFill>
              </a:rPr>
              <a:t>N</a:t>
            </a:r>
            <a:r>
              <a:rPr lang="en-US" sz="2800" dirty="0"/>
              <a:t> = # leaf pages)</a:t>
            </a:r>
          </a:p>
          <a:p>
            <a:endParaRPr lang="en-US" sz="2800" dirty="0"/>
          </a:p>
        </p:txBody>
      </p:sp>
      <p:grpSp>
        <p:nvGrpSpPr>
          <p:cNvPr id="2" name="Group 33"/>
          <p:cNvGrpSpPr>
            <a:grpSpLocks/>
          </p:cNvGrpSpPr>
          <p:nvPr/>
        </p:nvGrpSpPr>
        <p:grpSpPr bwMode="auto">
          <a:xfrm>
            <a:off x="1600200" y="4191000"/>
            <a:ext cx="5848350" cy="2038350"/>
            <a:chOff x="1344" y="2832"/>
            <a:chExt cx="3684" cy="1284"/>
          </a:xfrm>
        </p:grpSpPr>
        <p:sp>
          <p:nvSpPr>
            <p:cNvPr id="19462" name="Freeform 6"/>
            <p:cNvSpPr>
              <a:spLocks/>
            </p:cNvSpPr>
            <p:nvPr/>
          </p:nvSpPr>
          <p:spPr bwMode="auto">
            <a:xfrm>
              <a:off x="1764" y="3644"/>
              <a:ext cx="1731" cy="1"/>
            </a:xfrm>
            <a:custGeom>
              <a:avLst/>
              <a:gdLst/>
              <a:ahLst/>
              <a:cxnLst>
                <a:cxn ang="0">
                  <a:pos x="0" y="0"/>
                </a:cxn>
                <a:cxn ang="0">
                  <a:pos x="1730" y="0"/>
                </a:cxn>
                <a:cxn ang="0">
                  <a:pos x="0" y="0"/>
                </a:cxn>
              </a:cxnLst>
              <a:rect l="0" t="0" r="r" b="b"/>
              <a:pathLst>
                <a:path w="1731" h="1">
                  <a:moveTo>
                    <a:pt x="0" y="0"/>
                  </a:moveTo>
                  <a:lnTo>
                    <a:pt x="1730"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9463" name="Freeform 7"/>
            <p:cNvSpPr>
              <a:spLocks/>
            </p:cNvSpPr>
            <p:nvPr/>
          </p:nvSpPr>
          <p:spPr bwMode="auto">
            <a:xfrm>
              <a:off x="1764" y="2897"/>
              <a:ext cx="914" cy="748"/>
            </a:xfrm>
            <a:custGeom>
              <a:avLst/>
              <a:gdLst/>
              <a:ahLst/>
              <a:cxnLst>
                <a:cxn ang="0">
                  <a:pos x="0" y="747"/>
                </a:cxn>
                <a:cxn ang="0">
                  <a:pos x="913" y="0"/>
                </a:cxn>
                <a:cxn ang="0">
                  <a:pos x="0" y="747"/>
                </a:cxn>
              </a:cxnLst>
              <a:rect l="0" t="0" r="r" b="b"/>
              <a:pathLst>
                <a:path w="914" h="748">
                  <a:moveTo>
                    <a:pt x="0" y="747"/>
                  </a:moveTo>
                  <a:lnTo>
                    <a:pt x="913" y="0"/>
                  </a:lnTo>
                  <a:lnTo>
                    <a:pt x="0" y="74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9464" name="Freeform 8"/>
            <p:cNvSpPr>
              <a:spLocks/>
            </p:cNvSpPr>
            <p:nvPr/>
          </p:nvSpPr>
          <p:spPr bwMode="auto">
            <a:xfrm>
              <a:off x="2677" y="2897"/>
              <a:ext cx="828" cy="748"/>
            </a:xfrm>
            <a:custGeom>
              <a:avLst/>
              <a:gdLst/>
              <a:ahLst/>
              <a:cxnLst>
                <a:cxn ang="0">
                  <a:pos x="0" y="0"/>
                </a:cxn>
                <a:cxn ang="0">
                  <a:pos x="827" y="747"/>
                </a:cxn>
                <a:cxn ang="0">
                  <a:pos x="0" y="0"/>
                </a:cxn>
              </a:cxnLst>
              <a:rect l="0" t="0" r="r" b="b"/>
              <a:pathLst>
                <a:path w="828" h="748">
                  <a:moveTo>
                    <a:pt x="0" y="0"/>
                  </a:moveTo>
                  <a:lnTo>
                    <a:pt x="827" y="74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9465" name="Freeform 9"/>
            <p:cNvSpPr>
              <a:spLocks/>
            </p:cNvSpPr>
            <p:nvPr/>
          </p:nvSpPr>
          <p:spPr bwMode="auto">
            <a:xfrm>
              <a:off x="2341" y="2832"/>
              <a:ext cx="337" cy="66"/>
            </a:xfrm>
            <a:custGeom>
              <a:avLst/>
              <a:gdLst/>
              <a:ahLst/>
              <a:cxnLst>
                <a:cxn ang="0">
                  <a:pos x="0" y="0"/>
                </a:cxn>
                <a:cxn ang="0">
                  <a:pos x="55" y="10"/>
                </a:cxn>
                <a:cxn ang="0">
                  <a:pos x="336" y="65"/>
                </a:cxn>
                <a:cxn ang="0">
                  <a:pos x="0" y="0"/>
                </a:cxn>
              </a:cxnLst>
              <a:rect l="0" t="0" r="r" b="b"/>
              <a:pathLst>
                <a:path w="337" h="66">
                  <a:moveTo>
                    <a:pt x="0" y="0"/>
                  </a:moveTo>
                  <a:lnTo>
                    <a:pt x="55" y="10"/>
                  </a:lnTo>
                  <a:lnTo>
                    <a:pt x="336" y="6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9466" name="Freeform 10"/>
            <p:cNvSpPr>
              <a:spLocks/>
            </p:cNvSpPr>
            <p:nvPr/>
          </p:nvSpPr>
          <p:spPr bwMode="auto">
            <a:xfrm>
              <a:off x="2579" y="2862"/>
              <a:ext cx="99" cy="36"/>
            </a:xfrm>
            <a:custGeom>
              <a:avLst/>
              <a:gdLst/>
              <a:ahLst/>
              <a:cxnLst>
                <a:cxn ang="0">
                  <a:pos x="12" y="0"/>
                </a:cxn>
                <a:cxn ang="0">
                  <a:pos x="98" y="35"/>
                </a:cxn>
                <a:cxn ang="0">
                  <a:pos x="0" y="34"/>
                </a:cxn>
                <a:cxn ang="0">
                  <a:pos x="12" y="0"/>
                </a:cxn>
              </a:cxnLst>
              <a:rect l="0" t="0" r="r" b="b"/>
              <a:pathLst>
                <a:path w="99" h="36">
                  <a:moveTo>
                    <a:pt x="12" y="0"/>
                  </a:moveTo>
                  <a:lnTo>
                    <a:pt x="98" y="35"/>
                  </a:lnTo>
                  <a:lnTo>
                    <a:pt x="0" y="34"/>
                  </a:lnTo>
                  <a:lnTo>
                    <a:pt x="1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19467" name="Freeform 11"/>
            <p:cNvSpPr>
              <a:spLocks/>
            </p:cNvSpPr>
            <p:nvPr/>
          </p:nvSpPr>
          <p:spPr bwMode="auto">
            <a:xfrm>
              <a:off x="1344" y="3844"/>
              <a:ext cx="470" cy="248"/>
            </a:xfrm>
            <a:custGeom>
              <a:avLst/>
              <a:gdLst/>
              <a:ahLst/>
              <a:cxnLst>
                <a:cxn ang="0">
                  <a:pos x="0" y="0"/>
                </a:cxn>
                <a:cxn ang="0">
                  <a:pos x="469" y="0"/>
                </a:cxn>
                <a:cxn ang="0">
                  <a:pos x="469" y="247"/>
                </a:cxn>
                <a:cxn ang="0">
                  <a:pos x="0" y="247"/>
                </a:cxn>
                <a:cxn ang="0">
                  <a:pos x="0" y="0"/>
                </a:cxn>
              </a:cxnLst>
              <a:rect l="0" t="0" r="r" b="b"/>
              <a:pathLst>
                <a:path w="470" h="248">
                  <a:moveTo>
                    <a:pt x="0" y="0"/>
                  </a:moveTo>
                  <a:lnTo>
                    <a:pt x="469" y="0"/>
                  </a:lnTo>
                  <a:lnTo>
                    <a:pt x="469" y="247"/>
                  </a:lnTo>
                  <a:lnTo>
                    <a:pt x="0" y="247"/>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68" name="Freeform 12"/>
            <p:cNvSpPr>
              <a:spLocks/>
            </p:cNvSpPr>
            <p:nvPr/>
          </p:nvSpPr>
          <p:spPr bwMode="auto">
            <a:xfrm>
              <a:off x="1813" y="3936"/>
              <a:ext cx="74" cy="29"/>
            </a:xfrm>
            <a:custGeom>
              <a:avLst/>
              <a:gdLst/>
              <a:ahLst/>
              <a:cxnLst>
                <a:cxn ang="0">
                  <a:pos x="73" y="28"/>
                </a:cxn>
                <a:cxn ang="0">
                  <a:pos x="0" y="14"/>
                </a:cxn>
                <a:cxn ang="0">
                  <a:pos x="73" y="0"/>
                </a:cxn>
              </a:cxnLst>
              <a:rect l="0" t="0" r="r" b="b"/>
              <a:pathLst>
                <a:path w="74" h="29">
                  <a:moveTo>
                    <a:pt x="73" y="28"/>
                  </a:moveTo>
                  <a:lnTo>
                    <a:pt x="0" y="14"/>
                  </a:lnTo>
                  <a:lnTo>
                    <a:pt x="73"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69" name="Freeform 13"/>
            <p:cNvSpPr>
              <a:spLocks/>
            </p:cNvSpPr>
            <p:nvPr/>
          </p:nvSpPr>
          <p:spPr bwMode="auto">
            <a:xfrm>
              <a:off x="1813" y="3950"/>
              <a:ext cx="281" cy="1"/>
            </a:xfrm>
            <a:custGeom>
              <a:avLst/>
              <a:gdLst/>
              <a:ahLst/>
              <a:cxnLst>
                <a:cxn ang="0">
                  <a:pos x="0" y="0"/>
                </a:cxn>
                <a:cxn ang="0">
                  <a:pos x="280" y="0"/>
                </a:cxn>
                <a:cxn ang="0">
                  <a:pos x="0" y="0"/>
                </a:cxn>
              </a:cxnLst>
              <a:rect l="0" t="0" r="r" b="b"/>
              <a:pathLst>
                <a:path w="281" h="1">
                  <a:moveTo>
                    <a:pt x="0" y="0"/>
                  </a:moveTo>
                  <a:lnTo>
                    <a:pt x="280" y="0"/>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0" name="Freeform 14"/>
            <p:cNvSpPr>
              <a:spLocks/>
            </p:cNvSpPr>
            <p:nvPr/>
          </p:nvSpPr>
          <p:spPr bwMode="auto">
            <a:xfrm>
              <a:off x="2018" y="3936"/>
              <a:ext cx="76" cy="29"/>
            </a:xfrm>
            <a:custGeom>
              <a:avLst/>
              <a:gdLst/>
              <a:ahLst/>
              <a:cxnLst>
                <a:cxn ang="0">
                  <a:pos x="0" y="0"/>
                </a:cxn>
                <a:cxn ang="0">
                  <a:pos x="75" y="14"/>
                </a:cxn>
                <a:cxn ang="0">
                  <a:pos x="0" y="28"/>
                </a:cxn>
              </a:cxnLst>
              <a:rect l="0" t="0" r="r" b="b"/>
              <a:pathLst>
                <a:path w="76" h="29">
                  <a:moveTo>
                    <a:pt x="0" y="0"/>
                  </a:moveTo>
                  <a:lnTo>
                    <a:pt x="75" y="14"/>
                  </a:lnTo>
                  <a:lnTo>
                    <a:pt x="0" y="28"/>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1" name="Freeform 15"/>
            <p:cNvSpPr>
              <a:spLocks/>
            </p:cNvSpPr>
            <p:nvPr/>
          </p:nvSpPr>
          <p:spPr bwMode="auto">
            <a:xfrm>
              <a:off x="2093" y="3844"/>
              <a:ext cx="470" cy="248"/>
            </a:xfrm>
            <a:custGeom>
              <a:avLst/>
              <a:gdLst/>
              <a:ahLst/>
              <a:cxnLst>
                <a:cxn ang="0">
                  <a:pos x="0" y="0"/>
                </a:cxn>
                <a:cxn ang="0">
                  <a:pos x="469" y="0"/>
                </a:cxn>
                <a:cxn ang="0">
                  <a:pos x="469" y="247"/>
                </a:cxn>
                <a:cxn ang="0">
                  <a:pos x="0" y="247"/>
                </a:cxn>
                <a:cxn ang="0">
                  <a:pos x="0" y="0"/>
                </a:cxn>
              </a:cxnLst>
              <a:rect l="0" t="0" r="r" b="b"/>
              <a:pathLst>
                <a:path w="470" h="248">
                  <a:moveTo>
                    <a:pt x="0" y="0"/>
                  </a:moveTo>
                  <a:lnTo>
                    <a:pt x="469" y="0"/>
                  </a:lnTo>
                  <a:lnTo>
                    <a:pt x="469" y="247"/>
                  </a:lnTo>
                  <a:lnTo>
                    <a:pt x="0" y="247"/>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2" name="Freeform 16"/>
            <p:cNvSpPr>
              <a:spLocks/>
            </p:cNvSpPr>
            <p:nvPr/>
          </p:nvSpPr>
          <p:spPr bwMode="auto">
            <a:xfrm>
              <a:off x="2562" y="3936"/>
              <a:ext cx="76" cy="29"/>
            </a:xfrm>
            <a:custGeom>
              <a:avLst/>
              <a:gdLst/>
              <a:ahLst/>
              <a:cxnLst>
                <a:cxn ang="0">
                  <a:pos x="75" y="28"/>
                </a:cxn>
                <a:cxn ang="0">
                  <a:pos x="0" y="14"/>
                </a:cxn>
                <a:cxn ang="0">
                  <a:pos x="75" y="0"/>
                </a:cxn>
              </a:cxnLst>
              <a:rect l="0" t="0" r="r" b="b"/>
              <a:pathLst>
                <a:path w="76" h="29">
                  <a:moveTo>
                    <a:pt x="75" y="28"/>
                  </a:moveTo>
                  <a:lnTo>
                    <a:pt x="0" y="14"/>
                  </a:lnTo>
                  <a:lnTo>
                    <a:pt x="75"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3" name="Freeform 17"/>
            <p:cNvSpPr>
              <a:spLocks/>
            </p:cNvSpPr>
            <p:nvPr/>
          </p:nvSpPr>
          <p:spPr bwMode="auto">
            <a:xfrm>
              <a:off x="2562" y="3950"/>
              <a:ext cx="235" cy="1"/>
            </a:xfrm>
            <a:custGeom>
              <a:avLst/>
              <a:gdLst/>
              <a:ahLst/>
              <a:cxnLst>
                <a:cxn ang="0">
                  <a:pos x="0" y="0"/>
                </a:cxn>
                <a:cxn ang="0">
                  <a:pos x="234" y="0"/>
                </a:cxn>
                <a:cxn ang="0">
                  <a:pos x="0" y="0"/>
                </a:cxn>
              </a:cxnLst>
              <a:rect l="0" t="0" r="r" b="b"/>
              <a:pathLst>
                <a:path w="235" h="1">
                  <a:moveTo>
                    <a:pt x="0" y="0"/>
                  </a:moveTo>
                  <a:lnTo>
                    <a:pt x="234" y="0"/>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4" name="Freeform 18"/>
            <p:cNvSpPr>
              <a:spLocks/>
            </p:cNvSpPr>
            <p:nvPr/>
          </p:nvSpPr>
          <p:spPr bwMode="auto">
            <a:xfrm>
              <a:off x="2721" y="3936"/>
              <a:ext cx="76" cy="29"/>
            </a:xfrm>
            <a:custGeom>
              <a:avLst/>
              <a:gdLst/>
              <a:ahLst/>
              <a:cxnLst>
                <a:cxn ang="0">
                  <a:pos x="0" y="0"/>
                </a:cxn>
                <a:cxn ang="0">
                  <a:pos x="75" y="14"/>
                </a:cxn>
                <a:cxn ang="0">
                  <a:pos x="0" y="28"/>
                </a:cxn>
              </a:cxnLst>
              <a:rect l="0" t="0" r="r" b="b"/>
              <a:pathLst>
                <a:path w="76" h="29">
                  <a:moveTo>
                    <a:pt x="0" y="0"/>
                  </a:moveTo>
                  <a:lnTo>
                    <a:pt x="75" y="14"/>
                  </a:lnTo>
                  <a:lnTo>
                    <a:pt x="0" y="28"/>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5" name="Freeform 19"/>
            <p:cNvSpPr>
              <a:spLocks/>
            </p:cNvSpPr>
            <p:nvPr/>
          </p:nvSpPr>
          <p:spPr bwMode="auto">
            <a:xfrm>
              <a:off x="1671" y="3631"/>
              <a:ext cx="188" cy="214"/>
            </a:xfrm>
            <a:custGeom>
              <a:avLst/>
              <a:gdLst/>
              <a:ahLst/>
              <a:cxnLst>
                <a:cxn ang="0">
                  <a:pos x="187" y="0"/>
                </a:cxn>
                <a:cxn ang="0">
                  <a:pos x="0" y="213"/>
                </a:cxn>
                <a:cxn ang="0">
                  <a:pos x="187" y="0"/>
                </a:cxn>
              </a:cxnLst>
              <a:rect l="0" t="0" r="r" b="b"/>
              <a:pathLst>
                <a:path w="188" h="214">
                  <a:moveTo>
                    <a:pt x="187" y="0"/>
                  </a:moveTo>
                  <a:lnTo>
                    <a:pt x="0" y="213"/>
                  </a:lnTo>
                  <a:lnTo>
                    <a:pt x="187"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6" name="Freeform 20"/>
            <p:cNvSpPr>
              <a:spLocks/>
            </p:cNvSpPr>
            <p:nvPr/>
          </p:nvSpPr>
          <p:spPr bwMode="auto">
            <a:xfrm>
              <a:off x="1671" y="3788"/>
              <a:ext cx="58" cy="57"/>
            </a:xfrm>
            <a:custGeom>
              <a:avLst/>
              <a:gdLst/>
              <a:ahLst/>
              <a:cxnLst>
                <a:cxn ang="0">
                  <a:pos x="57" y="17"/>
                </a:cxn>
                <a:cxn ang="0">
                  <a:pos x="0" y="56"/>
                </a:cxn>
                <a:cxn ang="0">
                  <a:pos x="26" y="0"/>
                </a:cxn>
              </a:cxnLst>
              <a:rect l="0" t="0" r="r" b="b"/>
              <a:pathLst>
                <a:path w="58" h="57">
                  <a:moveTo>
                    <a:pt x="57" y="17"/>
                  </a:moveTo>
                  <a:lnTo>
                    <a:pt x="0" y="56"/>
                  </a:lnTo>
                  <a:lnTo>
                    <a:pt x="26"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7" name="Freeform 21"/>
            <p:cNvSpPr>
              <a:spLocks/>
            </p:cNvSpPr>
            <p:nvPr/>
          </p:nvSpPr>
          <p:spPr bwMode="auto">
            <a:xfrm>
              <a:off x="2327" y="3631"/>
              <a:ext cx="1" cy="214"/>
            </a:xfrm>
            <a:custGeom>
              <a:avLst/>
              <a:gdLst/>
              <a:ahLst/>
              <a:cxnLst>
                <a:cxn ang="0">
                  <a:pos x="0" y="0"/>
                </a:cxn>
                <a:cxn ang="0">
                  <a:pos x="0" y="213"/>
                </a:cxn>
                <a:cxn ang="0">
                  <a:pos x="0" y="0"/>
                </a:cxn>
              </a:cxnLst>
              <a:rect l="0" t="0" r="r" b="b"/>
              <a:pathLst>
                <a:path w="1" h="214">
                  <a:moveTo>
                    <a:pt x="0" y="0"/>
                  </a:moveTo>
                  <a:lnTo>
                    <a:pt x="0" y="213"/>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8" name="Freeform 22"/>
            <p:cNvSpPr>
              <a:spLocks/>
            </p:cNvSpPr>
            <p:nvPr/>
          </p:nvSpPr>
          <p:spPr bwMode="auto">
            <a:xfrm>
              <a:off x="2310" y="3788"/>
              <a:ext cx="37" cy="57"/>
            </a:xfrm>
            <a:custGeom>
              <a:avLst/>
              <a:gdLst/>
              <a:ahLst/>
              <a:cxnLst>
                <a:cxn ang="0">
                  <a:pos x="36" y="0"/>
                </a:cxn>
                <a:cxn ang="0">
                  <a:pos x="18" y="56"/>
                </a:cxn>
                <a:cxn ang="0">
                  <a:pos x="0" y="0"/>
                </a:cxn>
              </a:cxnLst>
              <a:rect l="0" t="0" r="r" b="b"/>
              <a:pathLst>
                <a:path w="37" h="57">
                  <a:moveTo>
                    <a:pt x="36" y="0"/>
                  </a:moveTo>
                  <a:lnTo>
                    <a:pt x="18" y="56"/>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79" name="Freeform 23"/>
            <p:cNvSpPr>
              <a:spLocks/>
            </p:cNvSpPr>
            <p:nvPr/>
          </p:nvSpPr>
          <p:spPr bwMode="auto">
            <a:xfrm>
              <a:off x="3358" y="3844"/>
              <a:ext cx="470" cy="248"/>
            </a:xfrm>
            <a:custGeom>
              <a:avLst/>
              <a:gdLst/>
              <a:ahLst/>
              <a:cxnLst>
                <a:cxn ang="0">
                  <a:pos x="0" y="0"/>
                </a:cxn>
                <a:cxn ang="0">
                  <a:pos x="469" y="0"/>
                </a:cxn>
                <a:cxn ang="0">
                  <a:pos x="469" y="247"/>
                </a:cxn>
                <a:cxn ang="0">
                  <a:pos x="0" y="247"/>
                </a:cxn>
                <a:cxn ang="0">
                  <a:pos x="0" y="0"/>
                </a:cxn>
              </a:cxnLst>
              <a:rect l="0" t="0" r="r" b="b"/>
              <a:pathLst>
                <a:path w="470" h="248">
                  <a:moveTo>
                    <a:pt x="0" y="0"/>
                  </a:moveTo>
                  <a:lnTo>
                    <a:pt x="469" y="0"/>
                  </a:lnTo>
                  <a:lnTo>
                    <a:pt x="469" y="247"/>
                  </a:lnTo>
                  <a:lnTo>
                    <a:pt x="0" y="247"/>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80" name="Freeform 24"/>
            <p:cNvSpPr>
              <a:spLocks/>
            </p:cNvSpPr>
            <p:nvPr/>
          </p:nvSpPr>
          <p:spPr bwMode="auto">
            <a:xfrm>
              <a:off x="3125" y="3936"/>
              <a:ext cx="75" cy="29"/>
            </a:xfrm>
            <a:custGeom>
              <a:avLst/>
              <a:gdLst/>
              <a:ahLst/>
              <a:cxnLst>
                <a:cxn ang="0">
                  <a:pos x="74" y="28"/>
                </a:cxn>
                <a:cxn ang="0">
                  <a:pos x="0" y="14"/>
                </a:cxn>
                <a:cxn ang="0">
                  <a:pos x="74" y="0"/>
                </a:cxn>
              </a:cxnLst>
              <a:rect l="0" t="0" r="r" b="b"/>
              <a:pathLst>
                <a:path w="75" h="29">
                  <a:moveTo>
                    <a:pt x="74" y="28"/>
                  </a:moveTo>
                  <a:lnTo>
                    <a:pt x="0" y="14"/>
                  </a:lnTo>
                  <a:lnTo>
                    <a:pt x="74"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81" name="Freeform 25"/>
            <p:cNvSpPr>
              <a:spLocks/>
            </p:cNvSpPr>
            <p:nvPr/>
          </p:nvSpPr>
          <p:spPr bwMode="auto">
            <a:xfrm>
              <a:off x="3125" y="3950"/>
              <a:ext cx="234" cy="1"/>
            </a:xfrm>
            <a:custGeom>
              <a:avLst/>
              <a:gdLst/>
              <a:ahLst/>
              <a:cxnLst>
                <a:cxn ang="0">
                  <a:pos x="0" y="0"/>
                </a:cxn>
                <a:cxn ang="0">
                  <a:pos x="233" y="0"/>
                </a:cxn>
                <a:cxn ang="0">
                  <a:pos x="0" y="0"/>
                </a:cxn>
              </a:cxnLst>
              <a:rect l="0" t="0" r="r" b="b"/>
              <a:pathLst>
                <a:path w="234" h="1">
                  <a:moveTo>
                    <a:pt x="0" y="0"/>
                  </a:moveTo>
                  <a:lnTo>
                    <a:pt x="233" y="0"/>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82" name="Freeform 26"/>
            <p:cNvSpPr>
              <a:spLocks/>
            </p:cNvSpPr>
            <p:nvPr/>
          </p:nvSpPr>
          <p:spPr bwMode="auto">
            <a:xfrm>
              <a:off x="3284" y="3936"/>
              <a:ext cx="75" cy="29"/>
            </a:xfrm>
            <a:custGeom>
              <a:avLst/>
              <a:gdLst/>
              <a:ahLst/>
              <a:cxnLst>
                <a:cxn ang="0">
                  <a:pos x="0" y="0"/>
                </a:cxn>
                <a:cxn ang="0">
                  <a:pos x="74" y="14"/>
                </a:cxn>
                <a:cxn ang="0">
                  <a:pos x="0" y="28"/>
                </a:cxn>
              </a:cxnLst>
              <a:rect l="0" t="0" r="r" b="b"/>
              <a:pathLst>
                <a:path w="75" h="29">
                  <a:moveTo>
                    <a:pt x="0" y="0"/>
                  </a:moveTo>
                  <a:lnTo>
                    <a:pt x="74" y="14"/>
                  </a:lnTo>
                  <a:lnTo>
                    <a:pt x="0" y="28"/>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83" name="Freeform 27"/>
            <p:cNvSpPr>
              <a:spLocks/>
            </p:cNvSpPr>
            <p:nvPr/>
          </p:nvSpPr>
          <p:spPr bwMode="auto">
            <a:xfrm>
              <a:off x="3405" y="3631"/>
              <a:ext cx="190" cy="214"/>
            </a:xfrm>
            <a:custGeom>
              <a:avLst/>
              <a:gdLst/>
              <a:ahLst/>
              <a:cxnLst>
                <a:cxn ang="0">
                  <a:pos x="0" y="0"/>
                </a:cxn>
                <a:cxn ang="0">
                  <a:pos x="189" y="213"/>
                </a:cxn>
                <a:cxn ang="0">
                  <a:pos x="0" y="0"/>
                </a:cxn>
              </a:cxnLst>
              <a:rect l="0" t="0" r="r" b="b"/>
              <a:pathLst>
                <a:path w="190" h="214">
                  <a:moveTo>
                    <a:pt x="0" y="0"/>
                  </a:moveTo>
                  <a:lnTo>
                    <a:pt x="189" y="213"/>
                  </a:lnTo>
                  <a:lnTo>
                    <a:pt x="0"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84" name="Freeform 28"/>
            <p:cNvSpPr>
              <a:spLocks/>
            </p:cNvSpPr>
            <p:nvPr/>
          </p:nvSpPr>
          <p:spPr bwMode="auto">
            <a:xfrm>
              <a:off x="3536" y="3788"/>
              <a:ext cx="59" cy="57"/>
            </a:xfrm>
            <a:custGeom>
              <a:avLst/>
              <a:gdLst/>
              <a:ahLst/>
              <a:cxnLst>
                <a:cxn ang="0">
                  <a:pos x="31" y="0"/>
                </a:cxn>
                <a:cxn ang="0">
                  <a:pos x="58" y="56"/>
                </a:cxn>
                <a:cxn ang="0">
                  <a:pos x="0" y="17"/>
                </a:cxn>
              </a:cxnLst>
              <a:rect l="0" t="0" r="r" b="b"/>
              <a:pathLst>
                <a:path w="59" h="57">
                  <a:moveTo>
                    <a:pt x="31" y="0"/>
                  </a:moveTo>
                  <a:lnTo>
                    <a:pt x="58" y="56"/>
                  </a:lnTo>
                  <a:lnTo>
                    <a:pt x="0" y="17"/>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19485" name="Rectangle 29"/>
            <p:cNvSpPr>
              <a:spLocks noChangeArrowheads="1"/>
            </p:cNvSpPr>
            <p:nvPr/>
          </p:nvSpPr>
          <p:spPr bwMode="auto">
            <a:xfrm>
              <a:off x="4005" y="2968"/>
              <a:ext cx="823" cy="192"/>
            </a:xfrm>
            <a:prstGeom prst="rect">
              <a:avLst/>
            </a:prstGeom>
            <a:noFill/>
            <a:ln w="9525">
              <a:noFill/>
              <a:miter lim="800000"/>
              <a:headEnd/>
              <a:tailEnd/>
            </a:ln>
            <a:effectLst/>
          </p:spPr>
          <p:txBody>
            <a:bodyPr wrap="none" lIns="90488" tIns="44450" rIns="90488" bIns="44450">
              <a:spAutoFit/>
            </a:bodyPr>
            <a:lstStyle/>
            <a:p>
              <a:r>
                <a:rPr lang="en-US" sz="1400" b="1" dirty="0">
                  <a:solidFill>
                    <a:srgbClr val="C00000"/>
                  </a:solidFill>
                  <a:latin typeface="Arial" pitchFamily="34" charset="0"/>
                </a:rPr>
                <a:t>Index Entries</a:t>
              </a:r>
            </a:p>
          </p:txBody>
        </p:sp>
        <p:sp>
          <p:nvSpPr>
            <p:cNvPr id="19486" name="Rectangle 30"/>
            <p:cNvSpPr>
              <a:spLocks noChangeArrowheads="1"/>
            </p:cNvSpPr>
            <p:nvPr/>
          </p:nvSpPr>
          <p:spPr bwMode="auto">
            <a:xfrm>
              <a:off x="4005" y="3782"/>
              <a:ext cx="773" cy="192"/>
            </a:xfrm>
            <a:prstGeom prst="rect">
              <a:avLst/>
            </a:prstGeom>
            <a:noFill/>
            <a:ln w="9525">
              <a:noFill/>
              <a:miter lim="800000"/>
              <a:headEnd/>
              <a:tailEnd/>
            </a:ln>
            <a:effectLst/>
          </p:spPr>
          <p:txBody>
            <a:bodyPr wrap="none" lIns="90488" tIns="44450" rIns="90488" bIns="44450">
              <a:spAutoFit/>
            </a:bodyPr>
            <a:lstStyle/>
            <a:p>
              <a:r>
                <a:rPr lang="en-US" sz="1400" b="1" dirty="0">
                  <a:solidFill>
                    <a:srgbClr val="C00000"/>
                  </a:solidFill>
                  <a:latin typeface="Arial" pitchFamily="34" charset="0"/>
                </a:rPr>
                <a:t>Data Entries</a:t>
              </a:r>
            </a:p>
          </p:txBody>
        </p:sp>
        <p:sp>
          <p:nvSpPr>
            <p:cNvPr id="19487" name="Rectangle 31"/>
            <p:cNvSpPr>
              <a:spLocks noChangeArrowheads="1"/>
            </p:cNvSpPr>
            <p:nvPr/>
          </p:nvSpPr>
          <p:spPr bwMode="auto">
            <a:xfrm>
              <a:off x="4005" y="3924"/>
              <a:ext cx="1023" cy="192"/>
            </a:xfrm>
            <a:prstGeom prst="rect">
              <a:avLst/>
            </a:prstGeom>
            <a:noFill/>
            <a:ln w="9525">
              <a:noFill/>
              <a:miter lim="800000"/>
              <a:headEnd/>
              <a:tailEnd/>
            </a:ln>
            <a:effectLst/>
          </p:spPr>
          <p:txBody>
            <a:bodyPr wrap="none" lIns="90488" tIns="44450" rIns="90488" bIns="44450">
              <a:spAutoFit/>
            </a:bodyPr>
            <a:lstStyle/>
            <a:p>
              <a:r>
                <a:rPr lang="en-US" sz="1400" b="1" dirty="0">
                  <a:solidFill>
                    <a:srgbClr val="C00000"/>
                  </a:solidFill>
                  <a:latin typeface="Arial" pitchFamily="34" charset="0"/>
                </a:rPr>
                <a:t>("Sequence set")</a:t>
              </a:r>
            </a:p>
          </p:txBody>
        </p:sp>
        <p:sp>
          <p:nvSpPr>
            <p:cNvPr id="19488" name="Rectangle 32"/>
            <p:cNvSpPr>
              <a:spLocks noChangeArrowheads="1"/>
            </p:cNvSpPr>
            <p:nvPr/>
          </p:nvSpPr>
          <p:spPr bwMode="auto">
            <a:xfrm>
              <a:off x="4005" y="3146"/>
              <a:ext cx="905" cy="192"/>
            </a:xfrm>
            <a:prstGeom prst="rect">
              <a:avLst/>
            </a:prstGeom>
            <a:noFill/>
            <a:ln w="9525">
              <a:noFill/>
              <a:miter lim="800000"/>
              <a:headEnd/>
              <a:tailEnd/>
            </a:ln>
            <a:effectLst/>
          </p:spPr>
          <p:txBody>
            <a:bodyPr wrap="none" lIns="90488" tIns="44450" rIns="90488" bIns="44450">
              <a:spAutoFit/>
            </a:bodyPr>
            <a:lstStyle/>
            <a:p>
              <a:r>
                <a:rPr lang="en-US" sz="1400" b="1" dirty="0">
                  <a:solidFill>
                    <a:srgbClr val="C00000"/>
                  </a:solidFill>
                  <a:latin typeface="Arial" pitchFamily="34" charset="0"/>
                </a:rPr>
                <a:t>(Direct search)</a:t>
              </a:r>
            </a:p>
          </p:txBody>
        </p:sp>
      </p:grpSp>
    </p:spTree>
    <p:extLst>
      <p:ext uri="{BB962C8B-B14F-4D97-AF65-F5344CB8AC3E}">
        <p14:creationId xmlns:p14="http://schemas.microsoft.com/office/powerpoint/2010/main" val="579073218"/>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Definition of B+tree</a:t>
            </a:r>
            <a:endParaRPr lang="tr-TR" dirty="0"/>
          </a:p>
        </p:txBody>
      </p:sp>
      <p:sp>
        <p:nvSpPr>
          <p:cNvPr id="3" name="Content Placeholder 2"/>
          <p:cNvSpPr>
            <a:spLocks noGrp="1"/>
          </p:cNvSpPr>
          <p:nvPr>
            <p:ph idx="1"/>
          </p:nvPr>
        </p:nvSpPr>
        <p:spPr/>
        <p:txBody>
          <a:bodyPr>
            <a:normAutofit/>
          </a:bodyPr>
          <a:lstStyle/>
          <a:p>
            <a:pPr marL="0" indent="0">
              <a:buNone/>
            </a:pPr>
            <a:r>
              <a:rPr lang="tr-TR" sz="2800" dirty="0" smtClean="0"/>
              <a:t>A </a:t>
            </a:r>
            <a:r>
              <a:rPr lang="tr-TR" sz="2800" dirty="0" err="1" smtClean="0"/>
              <a:t>b+tree</a:t>
            </a:r>
            <a:r>
              <a:rPr lang="tr-TR" sz="2800" dirty="0" smtClean="0"/>
              <a:t> of </a:t>
            </a:r>
            <a:r>
              <a:rPr lang="tr-TR" sz="2800" dirty="0" err="1" smtClean="0"/>
              <a:t>order</a:t>
            </a:r>
            <a:r>
              <a:rPr lang="tr-TR" sz="2800" dirty="0" smtClean="0"/>
              <a:t> </a:t>
            </a:r>
            <a:r>
              <a:rPr lang="tr-TR" sz="2800" b="1" i="1" dirty="0" smtClean="0"/>
              <a:t>d</a:t>
            </a:r>
            <a:r>
              <a:rPr lang="tr-TR" sz="2800" dirty="0" smtClean="0"/>
              <a:t> has </a:t>
            </a:r>
            <a:r>
              <a:rPr lang="tr-TR" sz="2800" dirty="0" err="1" smtClean="0"/>
              <a:t>the</a:t>
            </a:r>
            <a:r>
              <a:rPr lang="tr-TR" sz="2800" dirty="0" smtClean="0"/>
              <a:t> </a:t>
            </a:r>
            <a:r>
              <a:rPr lang="tr-TR" sz="2800" dirty="0" err="1" smtClean="0"/>
              <a:t>following</a:t>
            </a:r>
            <a:r>
              <a:rPr lang="tr-TR" sz="2800" dirty="0" smtClean="0"/>
              <a:t> </a:t>
            </a:r>
            <a:r>
              <a:rPr lang="tr-TR" sz="2800" dirty="0" err="1" smtClean="0"/>
              <a:t>properties</a:t>
            </a:r>
            <a:r>
              <a:rPr lang="tr-TR" sz="2800" dirty="0" smtClean="0"/>
              <a:t>:</a:t>
            </a:r>
          </a:p>
          <a:p>
            <a:r>
              <a:rPr lang="tr-TR" sz="2800" dirty="0" err="1" smtClean="0"/>
              <a:t>The</a:t>
            </a:r>
            <a:r>
              <a:rPr lang="tr-TR" sz="2800" dirty="0" smtClean="0"/>
              <a:t> </a:t>
            </a:r>
            <a:r>
              <a:rPr lang="tr-TR" sz="2800" dirty="0" err="1" smtClean="0"/>
              <a:t>root</a:t>
            </a:r>
            <a:r>
              <a:rPr lang="tr-TR" sz="2800" dirty="0" smtClean="0"/>
              <a:t> has at </a:t>
            </a:r>
            <a:r>
              <a:rPr lang="tr-TR" sz="2800" dirty="0" err="1" smtClean="0"/>
              <a:t>least</a:t>
            </a:r>
            <a:r>
              <a:rPr lang="tr-TR" sz="2800" dirty="0" smtClean="0"/>
              <a:t> </a:t>
            </a:r>
            <a:r>
              <a:rPr lang="tr-TR" sz="2800" dirty="0" err="1" smtClean="0"/>
              <a:t>two</a:t>
            </a:r>
            <a:r>
              <a:rPr lang="tr-TR" sz="2800" dirty="0" smtClean="0"/>
              <a:t> </a:t>
            </a:r>
            <a:r>
              <a:rPr lang="tr-TR" sz="2800" dirty="0" err="1" smtClean="0"/>
              <a:t>children</a:t>
            </a:r>
            <a:r>
              <a:rPr lang="tr-TR" sz="2800" dirty="0" smtClean="0"/>
              <a:t> </a:t>
            </a:r>
            <a:r>
              <a:rPr lang="tr-TR" sz="2800" dirty="0" err="1" smtClean="0"/>
              <a:t>unless</a:t>
            </a:r>
            <a:r>
              <a:rPr lang="tr-TR" sz="2800" dirty="0" smtClean="0"/>
              <a:t> it is a </a:t>
            </a:r>
            <a:r>
              <a:rPr lang="tr-TR" sz="2800" dirty="0" err="1" smtClean="0"/>
              <a:t>leaf</a:t>
            </a:r>
            <a:endParaRPr lang="tr-TR" sz="2800" dirty="0" smtClean="0"/>
          </a:p>
          <a:p>
            <a:r>
              <a:rPr lang="tr-TR" sz="2800" dirty="0" smtClean="0"/>
              <a:t>No </a:t>
            </a:r>
            <a:r>
              <a:rPr lang="tr-TR" sz="2800" dirty="0" err="1" smtClean="0"/>
              <a:t>internal</a:t>
            </a:r>
            <a:r>
              <a:rPr lang="tr-TR" sz="2800" dirty="0" smtClean="0"/>
              <a:t> </a:t>
            </a:r>
            <a:r>
              <a:rPr lang="tr-TR" sz="2800" dirty="0" err="1" smtClean="0"/>
              <a:t>node</a:t>
            </a:r>
            <a:r>
              <a:rPr lang="tr-TR" sz="2800" dirty="0" smtClean="0"/>
              <a:t> has </a:t>
            </a:r>
            <a:r>
              <a:rPr lang="tr-TR" sz="2800" dirty="0" err="1" smtClean="0"/>
              <a:t>more</a:t>
            </a:r>
            <a:r>
              <a:rPr lang="tr-TR" sz="2800" dirty="0" smtClean="0"/>
              <a:t> </a:t>
            </a:r>
            <a:r>
              <a:rPr lang="tr-TR" sz="2800" dirty="0" err="1" smtClean="0"/>
              <a:t>than</a:t>
            </a:r>
            <a:r>
              <a:rPr lang="tr-TR" sz="2800" dirty="0" smtClean="0"/>
              <a:t> 2</a:t>
            </a:r>
            <a:r>
              <a:rPr lang="tr-TR" sz="2800" b="1" i="1" dirty="0" smtClean="0"/>
              <a:t>d</a:t>
            </a:r>
            <a:r>
              <a:rPr lang="tr-TR" sz="2800" dirty="0" smtClean="0"/>
              <a:t> </a:t>
            </a:r>
            <a:r>
              <a:rPr lang="tr-TR" sz="2800" dirty="0" err="1" smtClean="0"/>
              <a:t>and</a:t>
            </a:r>
            <a:r>
              <a:rPr lang="tr-TR" sz="2800" dirty="0" smtClean="0"/>
              <a:t> </a:t>
            </a:r>
            <a:r>
              <a:rPr lang="tr-TR" sz="2800" dirty="0" err="1" smtClean="0"/>
              <a:t>less</a:t>
            </a:r>
            <a:r>
              <a:rPr lang="tr-TR" sz="2800" dirty="0" smtClean="0"/>
              <a:t> </a:t>
            </a:r>
            <a:r>
              <a:rPr lang="tr-TR" sz="2800" dirty="0" err="1" smtClean="0"/>
              <a:t>than</a:t>
            </a:r>
            <a:r>
              <a:rPr lang="tr-TR" sz="2800" dirty="0" smtClean="0"/>
              <a:t> </a:t>
            </a:r>
            <a:r>
              <a:rPr lang="tr-TR" sz="2800" b="1" i="1" dirty="0" smtClean="0"/>
              <a:t>d</a:t>
            </a:r>
            <a:r>
              <a:rPr lang="tr-TR" sz="2800" dirty="0" smtClean="0"/>
              <a:t> </a:t>
            </a:r>
            <a:r>
              <a:rPr lang="tr-TR" sz="2800" dirty="0" err="1" smtClean="0"/>
              <a:t>keys</a:t>
            </a:r>
            <a:r>
              <a:rPr lang="tr-TR" sz="2800" dirty="0" smtClean="0"/>
              <a:t> (</a:t>
            </a:r>
            <a:r>
              <a:rPr lang="tr-TR" sz="2800" dirty="0" err="1" smtClean="0"/>
              <a:t>except</a:t>
            </a:r>
            <a:r>
              <a:rPr lang="tr-TR" sz="2800" dirty="0" smtClean="0"/>
              <a:t> </a:t>
            </a:r>
            <a:r>
              <a:rPr lang="tr-TR" sz="2800" dirty="0" err="1" smtClean="0"/>
              <a:t>the</a:t>
            </a:r>
            <a:r>
              <a:rPr lang="tr-TR" sz="2800" dirty="0" smtClean="0"/>
              <a:t> </a:t>
            </a:r>
            <a:r>
              <a:rPr lang="tr-TR" sz="2800" dirty="0" err="1" smtClean="0"/>
              <a:t>root</a:t>
            </a:r>
            <a:r>
              <a:rPr lang="tr-TR" sz="2800" dirty="0" smtClean="0"/>
              <a:t>).</a:t>
            </a:r>
          </a:p>
          <a:p>
            <a:r>
              <a:rPr lang="tr-TR" sz="2800" dirty="0" err="1" smtClean="0"/>
              <a:t>All</a:t>
            </a:r>
            <a:r>
              <a:rPr lang="tr-TR" sz="2800" dirty="0" smtClean="0"/>
              <a:t> </a:t>
            </a:r>
            <a:r>
              <a:rPr lang="tr-TR" sz="2800" dirty="0" err="1" smtClean="0"/>
              <a:t>leaves</a:t>
            </a:r>
            <a:r>
              <a:rPr lang="tr-TR" sz="2800" dirty="0" smtClean="0"/>
              <a:t> </a:t>
            </a:r>
            <a:r>
              <a:rPr lang="tr-TR" sz="2800" dirty="0" err="1" smtClean="0"/>
              <a:t>are</a:t>
            </a:r>
            <a:r>
              <a:rPr lang="tr-TR" sz="2800" dirty="0" smtClean="0"/>
              <a:t> on </a:t>
            </a:r>
            <a:r>
              <a:rPr lang="tr-TR" sz="2800" dirty="0" err="1" smtClean="0"/>
              <a:t>the</a:t>
            </a:r>
            <a:r>
              <a:rPr lang="tr-TR" sz="2800" dirty="0" smtClean="0"/>
              <a:t> </a:t>
            </a:r>
            <a:r>
              <a:rPr lang="tr-TR" sz="2800" dirty="0" err="1" smtClean="0"/>
              <a:t>same</a:t>
            </a:r>
            <a:r>
              <a:rPr lang="tr-TR" sz="2800" dirty="0" smtClean="0"/>
              <a:t> </a:t>
            </a:r>
            <a:r>
              <a:rPr lang="tr-TR" sz="2800" dirty="0" err="1" smtClean="0"/>
              <a:t>level</a:t>
            </a:r>
            <a:r>
              <a:rPr lang="tr-TR" sz="2800" dirty="0" smtClean="0"/>
              <a:t>.</a:t>
            </a:r>
          </a:p>
          <a:p>
            <a:r>
              <a:rPr lang="tr-TR" sz="2800" dirty="0" smtClean="0"/>
              <a:t>An </a:t>
            </a:r>
            <a:r>
              <a:rPr lang="tr-TR" sz="2800" dirty="0" err="1" smtClean="0"/>
              <a:t>internal</a:t>
            </a:r>
            <a:r>
              <a:rPr lang="tr-TR" sz="2800" dirty="0" smtClean="0"/>
              <a:t> </a:t>
            </a:r>
            <a:r>
              <a:rPr lang="tr-TR" sz="2800" dirty="0" err="1" smtClean="0"/>
              <a:t>node</a:t>
            </a:r>
            <a:r>
              <a:rPr lang="tr-TR" sz="2800" dirty="0" smtClean="0"/>
              <a:t> </a:t>
            </a:r>
            <a:r>
              <a:rPr lang="tr-TR" sz="2800" dirty="0" err="1" smtClean="0"/>
              <a:t>with</a:t>
            </a:r>
            <a:r>
              <a:rPr lang="tr-TR" sz="2800" dirty="0" smtClean="0"/>
              <a:t> </a:t>
            </a:r>
            <a:r>
              <a:rPr lang="tr-TR" sz="2800" b="1" i="1" dirty="0" smtClean="0"/>
              <a:t>k</a:t>
            </a:r>
            <a:r>
              <a:rPr lang="tr-TR" sz="2800" dirty="0" smtClean="0"/>
              <a:t> </a:t>
            </a:r>
            <a:r>
              <a:rPr lang="tr-TR" sz="2800" dirty="0" err="1" smtClean="0"/>
              <a:t>keys</a:t>
            </a:r>
            <a:r>
              <a:rPr lang="tr-TR" sz="2800" dirty="0" smtClean="0"/>
              <a:t> has </a:t>
            </a:r>
            <a:r>
              <a:rPr lang="tr-TR" sz="2800" b="1" i="1" dirty="0" smtClean="0"/>
              <a:t>k</a:t>
            </a:r>
            <a:r>
              <a:rPr lang="tr-TR" sz="2800" b="1" dirty="0" smtClean="0"/>
              <a:t>+1 </a:t>
            </a:r>
            <a:r>
              <a:rPr lang="tr-TR" sz="2800" dirty="0" err="1" smtClean="0"/>
              <a:t>children</a:t>
            </a:r>
            <a:r>
              <a:rPr lang="tr-TR" sz="2800" dirty="0" smtClean="0"/>
              <a:t>.</a:t>
            </a:r>
            <a:endParaRPr lang="tr-TR" sz="2800" dirty="0"/>
          </a:p>
        </p:txBody>
      </p:sp>
    </p:spTree>
    <p:extLst>
      <p:ext uri="{BB962C8B-B14F-4D97-AF65-F5344CB8AC3E}">
        <p14:creationId xmlns:p14="http://schemas.microsoft.com/office/powerpoint/2010/main" val="6910083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501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50180" name="Rectangle 4"/>
          <p:cNvSpPr>
            <a:spLocks noGrp="1" noChangeArrowheads="1"/>
          </p:cNvSpPr>
          <p:nvPr>
            <p:ph type="title"/>
          </p:nvPr>
        </p:nvSpPr>
        <p:spPr>
          <a:noFill/>
          <a:ln/>
        </p:spPr>
        <p:txBody>
          <a:bodyPr/>
          <a:lstStyle/>
          <a:p>
            <a:r>
              <a:rPr lang="en-US"/>
              <a:t>A Note on `Order’</a:t>
            </a:r>
          </a:p>
        </p:txBody>
      </p:sp>
      <p:sp>
        <p:nvSpPr>
          <p:cNvPr id="50181" name="Rectangle 5"/>
          <p:cNvSpPr>
            <a:spLocks noGrp="1" noChangeArrowheads="1"/>
          </p:cNvSpPr>
          <p:nvPr>
            <p:ph type="body" idx="1"/>
          </p:nvPr>
        </p:nvSpPr>
        <p:spPr>
          <a:xfrm>
            <a:off x="349250" y="1295400"/>
            <a:ext cx="8305800" cy="4076700"/>
          </a:xfrm>
          <a:noFill/>
          <a:ln/>
        </p:spPr>
        <p:txBody>
          <a:bodyPr>
            <a:normAutofit fontScale="92500" lnSpcReduction="10000"/>
          </a:bodyPr>
          <a:lstStyle/>
          <a:p>
            <a:r>
              <a:rPr lang="en-US" i="1" dirty="0"/>
              <a:t>Order</a:t>
            </a:r>
            <a:r>
              <a:rPr lang="en-US" dirty="0"/>
              <a:t> (</a:t>
            </a:r>
            <a:r>
              <a:rPr lang="en-US" b="1" i="1" dirty="0"/>
              <a:t>d</a:t>
            </a:r>
            <a:r>
              <a:rPr lang="en-US" dirty="0"/>
              <a:t>) concept replaced by physical space criterion in practice (`</a:t>
            </a:r>
            <a:r>
              <a:rPr lang="en-US" i="1" dirty="0"/>
              <a:t>at least half-full</a:t>
            </a:r>
            <a:r>
              <a:rPr lang="en-US" dirty="0"/>
              <a:t>’).</a:t>
            </a:r>
          </a:p>
          <a:p>
            <a:pPr lvl="1">
              <a:buSzPct val="75000"/>
            </a:pPr>
            <a:r>
              <a:rPr lang="en-US" dirty="0"/>
              <a:t>Index pages can typically hold many more entries than leaf pages.</a:t>
            </a:r>
          </a:p>
          <a:p>
            <a:pPr lvl="1">
              <a:buSzPct val="75000"/>
            </a:pPr>
            <a:r>
              <a:rPr lang="en-US" dirty="0"/>
              <a:t>Variable sized records and search keys mean </a:t>
            </a:r>
            <a:r>
              <a:rPr lang="en-US" dirty="0" smtClean="0"/>
              <a:t>differ</a:t>
            </a:r>
            <a:r>
              <a:rPr lang="tr-TR" dirty="0" smtClean="0"/>
              <a:t>e</a:t>
            </a:r>
            <a:r>
              <a:rPr lang="en-US" dirty="0" err="1" smtClean="0"/>
              <a:t>nt</a:t>
            </a:r>
            <a:r>
              <a:rPr lang="en-US" dirty="0" smtClean="0"/>
              <a:t> </a:t>
            </a:r>
            <a:r>
              <a:rPr lang="en-US" dirty="0"/>
              <a:t>nodes will contain different numbers of entries.</a:t>
            </a:r>
          </a:p>
          <a:p>
            <a:pPr lvl="1">
              <a:buSzPct val="75000"/>
            </a:pPr>
            <a:r>
              <a:rPr lang="en-US" dirty="0"/>
              <a:t>Even with fixed length fields, multiple records with the same search key value (</a:t>
            </a:r>
            <a:r>
              <a:rPr lang="en-US" i="1" dirty="0"/>
              <a:t>duplicates</a:t>
            </a:r>
            <a:r>
              <a:rPr lang="en-US" dirty="0"/>
              <a:t>) can lead to variable-sized data </a:t>
            </a:r>
            <a:r>
              <a:rPr lang="en-US" dirty="0" smtClean="0"/>
              <a:t>entries</a:t>
            </a:r>
            <a:endParaRPr lang="en-US" dirty="0"/>
          </a:p>
        </p:txBody>
      </p:sp>
    </p:spTree>
    <p:extLst>
      <p:ext uri="{BB962C8B-B14F-4D97-AF65-F5344CB8AC3E}">
        <p14:creationId xmlns:p14="http://schemas.microsoft.com/office/powerpoint/2010/main" val="1318449956"/>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235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23556" name="Rectangle 4"/>
          <p:cNvSpPr>
            <a:spLocks noGrp="1" noChangeArrowheads="1"/>
          </p:cNvSpPr>
          <p:nvPr>
            <p:ph type="title"/>
          </p:nvPr>
        </p:nvSpPr>
        <p:spPr>
          <a:noFill/>
          <a:ln/>
        </p:spPr>
        <p:txBody>
          <a:bodyPr/>
          <a:lstStyle/>
          <a:p>
            <a:r>
              <a:rPr lang="en-US"/>
              <a:t>B+ Trees in Practice</a:t>
            </a:r>
          </a:p>
        </p:txBody>
      </p:sp>
      <p:sp>
        <p:nvSpPr>
          <p:cNvPr id="23557" name="Rectangle 5"/>
          <p:cNvSpPr>
            <a:spLocks noGrp="1" noChangeArrowheads="1"/>
          </p:cNvSpPr>
          <p:nvPr>
            <p:ph type="body" idx="1"/>
          </p:nvPr>
        </p:nvSpPr>
        <p:spPr>
          <a:noFill/>
          <a:ln/>
        </p:spPr>
        <p:txBody>
          <a:bodyPr>
            <a:normAutofit fontScale="92500" lnSpcReduction="10000"/>
          </a:bodyPr>
          <a:lstStyle/>
          <a:p>
            <a:r>
              <a:rPr lang="en-US" b="1" dirty="0"/>
              <a:t>Typical </a:t>
            </a:r>
            <a:r>
              <a:rPr lang="en-US" b="1" dirty="0" smtClean="0"/>
              <a:t>order, </a:t>
            </a:r>
            <a:r>
              <a:rPr lang="en-US" b="1" i="1" dirty="0" smtClean="0"/>
              <a:t>d</a:t>
            </a:r>
            <a:r>
              <a:rPr lang="en-US" b="1" dirty="0" smtClean="0"/>
              <a:t> </a:t>
            </a:r>
            <a:r>
              <a:rPr lang="en-US" b="1" dirty="0" smtClean="0">
                <a:latin typeface="Wingdings"/>
                <a:ea typeface="Wingdings"/>
                <a:cs typeface="Wingdings"/>
                <a:sym typeface="Wingdings"/>
              </a:rPr>
              <a:t></a:t>
            </a:r>
            <a:r>
              <a:rPr lang="en-US" dirty="0" smtClean="0"/>
              <a:t>100 </a:t>
            </a:r>
            <a:endParaRPr lang="en-US" dirty="0"/>
          </a:p>
          <a:p>
            <a:pPr lvl="1">
              <a:buSzPct val="75000"/>
            </a:pPr>
            <a:r>
              <a:rPr lang="en-US" dirty="0" smtClean="0"/>
              <a:t>average </a:t>
            </a:r>
            <a:r>
              <a:rPr lang="en-US" dirty="0" err="1"/>
              <a:t>fanout</a:t>
            </a:r>
            <a:r>
              <a:rPr lang="en-US" dirty="0"/>
              <a:t> = </a:t>
            </a:r>
            <a:r>
              <a:rPr lang="en-US" dirty="0" smtClean="0"/>
              <a:t>ln2 x (2</a:t>
            </a:r>
            <a:r>
              <a:rPr lang="en-US" i="1" dirty="0" smtClean="0"/>
              <a:t>d</a:t>
            </a:r>
            <a:r>
              <a:rPr lang="en-US" dirty="0" smtClean="0"/>
              <a:t>) = 133</a:t>
            </a:r>
          </a:p>
          <a:p>
            <a:pPr lvl="1">
              <a:buSzPct val="75000"/>
            </a:pPr>
            <a:r>
              <a:rPr lang="en-US" dirty="0"/>
              <a:t>Typical fill-factor: 67%</a:t>
            </a:r>
            <a:r>
              <a:rPr lang="en-US" dirty="0" smtClean="0"/>
              <a:t>.</a:t>
            </a:r>
            <a:endParaRPr lang="en-US" dirty="0"/>
          </a:p>
          <a:p>
            <a:r>
              <a:rPr lang="en-US" b="1" dirty="0"/>
              <a:t>Typical </a:t>
            </a:r>
            <a:r>
              <a:rPr lang="en-US" b="1" dirty="0" smtClean="0"/>
              <a:t>capacities</a:t>
            </a:r>
            <a:endParaRPr lang="en-US" dirty="0"/>
          </a:p>
          <a:p>
            <a:pPr lvl="1">
              <a:buSzPct val="75000"/>
            </a:pPr>
            <a:r>
              <a:rPr lang="en-US" dirty="0"/>
              <a:t>Height 4: 133</a:t>
            </a:r>
            <a:r>
              <a:rPr lang="en-US" baseline="30000" dirty="0"/>
              <a:t>4</a:t>
            </a:r>
            <a:r>
              <a:rPr lang="en-US" dirty="0"/>
              <a:t> = 312,900,700 records</a:t>
            </a:r>
          </a:p>
          <a:p>
            <a:pPr lvl="1">
              <a:buSzPct val="75000"/>
            </a:pPr>
            <a:r>
              <a:rPr lang="en-US" dirty="0"/>
              <a:t>Height 3: 133</a:t>
            </a:r>
            <a:r>
              <a:rPr lang="en-US" baseline="30000" dirty="0"/>
              <a:t>3</a:t>
            </a:r>
            <a:r>
              <a:rPr lang="en-US" dirty="0"/>
              <a:t> =     2,352,637 records</a:t>
            </a:r>
          </a:p>
          <a:p>
            <a:r>
              <a:rPr lang="en-US" b="1" dirty="0"/>
              <a:t>Can often hold top levels in buffer </a:t>
            </a:r>
            <a:r>
              <a:rPr lang="en-US" b="1" dirty="0" smtClean="0"/>
              <a:t>pool</a:t>
            </a:r>
            <a:endParaRPr lang="en-US" b="1" dirty="0"/>
          </a:p>
          <a:p>
            <a:pPr lvl="1">
              <a:buSzPct val="75000"/>
            </a:pPr>
            <a:r>
              <a:rPr lang="en-US" dirty="0"/>
              <a:t>Level 1 =           1 page  =     8 Kbytes</a:t>
            </a:r>
          </a:p>
          <a:p>
            <a:pPr lvl="1">
              <a:buSzPct val="75000"/>
            </a:pPr>
            <a:r>
              <a:rPr lang="en-US" dirty="0"/>
              <a:t>Level 2 =      133 pages =     1 </a:t>
            </a:r>
            <a:r>
              <a:rPr lang="en-US" dirty="0" err="1"/>
              <a:t>Mbyte</a:t>
            </a:r>
            <a:endParaRPr lang="en-US" dirty="0"/>
          </a:p>
          <a:p>
            <a:pPr lvl="1">
              <a:buSzPct val="75000"/>
            </a:pPr>
            <a:r>
              <a:rPr lang="en-US" dirty="0"/>
              <a:t>Level 3 = 17,689 pages = 133 </a:t>
            </a:r>
            <a:r>
              <a:rPr lang="en-US" dirty="0" err="1"/>
              <a:t>MBytes</a:t>
            </a:r>
            <a:r>
              <a:rPr lang="en-US" dirty="0"/>
              <a:t>       </a:t>
            </a:r>
          </a:p>
        </p:txBody>
      </p:sp>
    </p:spTree>
    <p:extLst>
      <p:ext uri="{BB962C8B-B14F-4D97-AF65-F5344CB8AC3E}">
        <p14:creationId xmlns:p14="http://schemas.microsoft.com/office/powerpoint/2010/main" val="108834986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317500"/>
            <a:ext cx="7543800" cy="868362"/>
          </a:xfrm>
        </p:spPr>
        <p:txBody>
          <a:bodyPr/>
          <a:lstStyle/>
          <a:p>
            <a:r>
              <a:rPr lang="tr-TR" dirty="0" smtClean="0"/>
              <a:t>B+tree: Node structures</a:t>
            </a:r>
            <a:endParaRPr lang="tr-TR" dirty="0"/>
          </a:p>
        </p:txBody>
      </p:sp>
      <p:sp>
        <p:nvSpPr>
          <p:cNvPr id="20" name="TextBox 19"/>
          <p:cNvSpPr txBox="1"/>
          <p:nvPr/>
        </p:nvSpPr>
        <p:spPr>
          <a:xfrm>
            <a:off x="571500" y="4584700"/>
            <a:ext cx="1364476" cy="646331"/>
          </a:xfrm>
          <a:prstGeom prst="rect">
            <a:avLst/>
          </a:prstGeom>
          <a:noFill/>
        </p:spPr>
        <p:txBody>
          <a:bodyPr wrap="none" rtlCol="0">
            <a:spAutoFit/>
          </a:bodyPr>
          <a:lstStyle/>
          <a:p>
            <a:r>
              <a:rPr lang="tr-TR" dirty="0" smtClean="0">
                <a:solidFill>
                  <a:srgbClr val="FF0000"/>
                </a:solidFill>
              </a:rPr>
              <a:t>Leaf Nodes</a:t>
            </a:r>
          </a:p>
          <a:p>
            <a:r>
              <a:rPr lang="tr-TR" dirty="0" smtClean="0">
                <a:solidFill>
                  <a:srgbClr val="FF0000"/>
                </a:solidFill>
              </a:rPr>
              <a:t>(data page)</a:t>
            </a:r>
            <a:endParaRPr lang="tr-TR" dirty="0">
              <a:solidFill>
                <a:srgbClr val="FF0000"/>
              </a:solidFill>
            </a:endParaRPr>
          </a:p>
        </p:txBody>
      </p:sp>
      <p:sp>
        <p:nvSpPr>
          <p:cNvPr id="33" name="TextBox 32"/>
          <p:cNvSpPr txBox="1"/>
          <p:nvPr/>
        </p:nvSpPr>
        <p:spPr>
          <a:xfrm>
            <a:off x="1771650" y="1517650"/>
            <a:ext cx="4136069" cy="461665"/>
          </a:xfrm>
          <a:prstGeom prst="rect">
            <a:avLst/>
          </a:prstGeom>
          <a:noFill/>
        </p:spPr>
        <p:txBody>
          <a:bodyPr wrap="none" rtlCol="0">
            <a:spAutoFit/>
          </a:bodyPr>
          <a:lstStyle/>
          <a:p>
            <a:r>
              <a:rPr lang="tr-TR" sz="2400" dirty="0" smtClean="0"/>
              <a:t>B+tree with order of two, </a:t>
            </a:r>
            <a:r>
              <a:rPr lang="tr-TR" sz="2400" i="1" dirty="0" smtClean="0"/>
              <a:t>d</a:t>
            </a:r>
            <a:r>
              <a:rPr lang="tr-TR" sz="2400" dirty="0" smtClean="0"/>
              <a:t>=2</a:t>
            </a:r>
            <a:endParaRPr lang="tr-TR" sz="2400" dirty="0"/>
          </a:p>
        </p:txBody>
      </p:sp>
      <p:sp>
        <p:nvSpPr>
          <p:cNvPr id="36" name="TextBox 35"/>
          <p:cNvSpPr txBox="1"/>
          <p:nvPr/>
        </p:nvSpPr>
        <p:spPr>
          <a:xfrm>
            <a:off x="1682750" y="3740150"/>
            <a:ext cx="5641288" cy="461665"/>
          </a:xfrm>
          <a:prstGeom prst="rect">
            <a:avLst/>
          </a:prstGeom>
          <a:noFill/>
        </p:spPr>
        <p:txBody>
          <a:bodyPr wrap="none" rtlCol="0">
            <a:spAutoFit/>
          </a:bodyPr>
          <a:lstStyle/>
          <a:p>
            <a:r>
              <a:rPr lang="tr-TR" sz="2400" dirty="0" smtClean="0"/>
              <a:t>B+tree with blocking factor of 8, </a:t>
            </a:r>
            <a:r>
              <a:rPr lang="tr-TR" sz="2400" i="1" dirty="0" smtClean="0"/>
              <a:t>Bkfr</a:t>
            </a:r>
            <a:r>
              <a:rPr lang="tr-TR" sz="2400" dirty="0" smtClean="0"/>
              <a:t>=8</a:t>
            </a:r>
            <a:endParaRPr lang="tr-TR" sz="2400" dirty="0"/>
          </a:p>
        </p:txBody>
      </p:sp>
      <p:sp>
        <p:nvSpPr>
          <p:cNvPr id="53" name="TextBox 52"/>
          <p:cNvSpPr txBox="1"/>
          <p:nvPr/>
        </p:nvSpPr>
        <p:spPr>
          <a:xfrm>
            <a:off x="615950" y="2495550"/>
            <a:ext cx="1787669" cy="646331"/>
          </a:xfrm>
          <a:prstGeom prst="rect">
            <a:avLst/>
          </a:prstGeom>
          <a:noFill/>
        </p:spPr>
        <p:txBody>
          <a:bodyPr wrap="none" rtlCol="0">
            <a:spAutoFit/>
          </a:bodyPr>
          <a:lstStyle/>
          <a:p>
            <a:r>
              <a:rPr lang="tr-TR" dirty="0" smtClean="0">
                <a:solidFill>
                  <a:srgbClr val="FF0000"/>
                </a:solidFill>
              </a:rPr>
              <a:t>Non-leaf Nodes</a:t>
            </a:r>
          </a:p>
          <a:p>
            <a:r>
              <a:rPr lang="tr-TR" dirty="0" smtClean="0">
                <a:solidFill>
                  <a:srgbClr val="FF0000"/>
                </a:solidFill>
              </a:rPr>
              <a:t>(Index page)</a:t>
            </a:r>
            <a:endParaRPr lang="tr-TR" dirty="0">
              <a:solidFill>
                <a:srgbClr val="FF0000"/>
              </a:solidFill>
            </a:endParaRPr>
          </a:p>
        </p:txBody>
      </p:sp>
      <p:grpSp>
        <p:nvGrpSpPr>
          <p:cNvPr id="85" name="Group 84"/>
          <p:cNvGrpSpPr/>
          <p:nvPr/>
        </p:nvGrpSpPr>
        <p:grpSpPr>
          <a:xfrm>
            <a:off x="3105150" y="4362450"/>
            <a:ext cx="4843462" cy="800100"/>
            <a:chOff x="3105150" y="4362450"/>
            <a:chExt cx="4843462" cy="800100"/>
          </a:xfrm>
        </p:grpSpPr>
        <p:grpSp>
          <p:nvGrpSpPr>
            <p:cNvPr id="64" name="Group 63"/>
            <p:cNvGrpSpPr/>
            <p:nvPr/>
          </p:nvGrpSpPr>
          <p:grpSpPr>
            <a:xfrm>
              <a:off x="3194050" y="4629150"/>
              <a:ext cx="4754562" cy="533400"/>
              <a:chOff x="3238500" y="4540250"/>
              <a:chExt cx="4754562" cy="533400"/>
            </a:xfrm>
          </p:grpSpPr>
          <p:sp>
            <p:nvSpPr>
              <p:cNvPr id="44" name="Rectangle 43"/>
              <p:cNvSpPr/>
              <p:nvPr/>
            </p:nvSpPr>
            <p:spPr bwMode="auto">
              <a:xfrm>
                <a:off x="4226279"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12</a:t>
                </a:r>
                <a:endParaRPr lang="tr-TR" sz="1200" b="1" dirty="0"/>
              </a:p>
            </p:txBody>
          </p:sp>
          <p:sp>
            <p:nvSpPr>
              <p:cNvPr id="46" name="Rectangle 45"/>
              <p:cNvSpPr/>
              <p:nvPr/>
            </p:nvSpPr>
            <p:spPr bwMode="auto">
              <a:xfrm>
                <a:off x="4720168"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18</a:t>
                </a:r>
                <a:endParaRPr lang="tr-TR" sz="1200" b="1" dirty="0"/>
              </a:p>
            </p:txBody>
          </p:sp>
          <p:sp>
            <p:nvSpPr>
              <p:cNvPr id="47" name="Rectangle 46"/>
              <p:cNvSpPr/>
              <p:nvPr/>
            </p:nvSpPr>
            <p:spPr bwMode="auto">
              <a:xfrm>
                <a:off x="5214057"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22</a:t>
                </a:r>
                <a:endParaRPr lang="tr-TR" sz="1200" b="1" dirty="0"/>
              </a:p>
            </p:txBody>
          </p:sp>
          <p:sp>
            <p:nvSpPr>
              <p:cNvPr id="48" name="Rectangle 47"/>
              <p:cNvSpPr/>
              <p:nvPr/>
            </p:nvSpPr>
            <p:spPr bwMode="auto">
              <a:xfrm>
                <a:off x="3732390"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8</a:t>
                </a:r>
                <a:endParaRPr lang="tr-TR" sz="1200" b="1" dirty="0"/>
              </a:p>
            </p:txBody>
          </p:sp>
          <p:sp>
            <p:nvSpPr>
              <p:cNvPr id="49" name="Rectangle 48"/>
              <p:cNvSpPr/>
              <p:nvPr/>
            </p:nvSpPr>
            <p:spPr bwMode="auto">
              <a:xfrm>
                <a:off x="5707946"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24</a:t>
                </a:r>
                <a:endParaRPr lang="tr-TR" sz="1200" b="1" dirty="0"/>
              </a:p>
            </p:txBody>
          </p:sp>
          <p:sp>
            <p:nvSpPr>
              <p:cNvPr id="50" name="Rectangle 49"/>
              <p:cNvSpPr/>
              <p:nvPr/>
            </p:nvSpPr>
            <p:spPr bwMode="auto">
              <a:xfrm>
                <a:off x="6201835"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32</a:t>
                </a:r>
                <a:endParaRPr lang="tr-TR" sz="1200" b="1" dirty="0"/>
              </a:p>
            </p:txBody>
          </p:sp>
          <p:sp>
            <p:nvSpPr>
              <p:cNvPr id="51" name="Rectangle 50"/>
              <p:cNvSpPr/>
              <p:nvPr/>
            </p:nvSpPr>
            <p:spPr bwMode="auto">
              <a:xfrm>
                <a:off x="6695724"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47</a:t>
                </a:r>
                <a:endParaRPr lang="tr-TR" sz="1200" b="1" dirty="0"/>
              </a:p>
            </p:txBody>
          </p:sp>
          <p:sp>
            <p:nvSpPr>
              <p:cNvPr id="52" name="Rectangle 51"/>
              <p:cNvSpPr/>
              <p:nvPr/>
            </p:nvSpPr>
            <p:spPr bwMode="auto">
              <a:xfrm>
                <a:off x="7189613"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60" name="Rectangle 59"/>
              <p:cNvSpPr/>
              <p:nvPr/>
            </p:nvSpPr>
            <p:spPr bwMode="auto">
              <a:xfrm>
                <a:off x="3238500"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5</a:t>
                </a:r>
                <a:endParaRPr lang="tr-TR" sz="1200" b="1" dirty="0"/>
              </a:p>
            </p:txBody>
          </p:sp>
          <p:cxnSp>
            <p:nvCxnSpPr>
              <p:cNvPr id="62" name="Straight Arrow Connector 61"/>
              <p:cNvCxnSpPr/>
              <p:nvPr/>
            </p:nvCxnSpPr>
            <p:spPr bwMode="auto">
              <a:xfrm>
                <a:off x="7505700" y="4806950"/>
                <a:ext cx="487362"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grpSp>
        <p:sp>
          <p:nvSpPr>
            <p:cNvPr id="66" name="TextBox 65"/>
            <p:cNvSpPr txBox="1"/>
            <p:nvPr/>
          </p:nvSpPr>
          <p:spPr>
            <a:xfrm>
              <a:off x="359410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5" name="TextBox 74"/>
            <p:cNvSpPr txBox="1"/>
            <p:nvPr/>
          </p:nvSpPr>
          <p:spPr>
            <a:xfrm>
              <a:off x="31051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6" name="TextBox 75"/>
            <p:cNvSpPr txBox="1"/>
            <p:nvPr/>
          </p:nvSpPr>
          <p:spPr>
            <a:xfrm>
              <a:off x="40830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7" name="TextBox 76"/>
            <p:cNvSpPr txBox="1"/>
            <p:nvPr/>
          </p:nvSpPr>
          <p:spPr>
            <a:xfrm>
              <a:off x="457200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8" name="TextBox 77"/>
            <p:cNvSpPr txBox="1"/>
            <p:nvPr/>
          </p:nvSpPr>
          <p:spPr>
            <a:xfrm>
              <a:off x="50609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9" name="TextBox 78"/>
            <p:cNvSpPr txBox="1"/>
            <p:nvPr/>
          </p:nvSpPr>
          <p:spPr>
            <a:xfrm>
              <a:off x="554990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80" name="TextBox 79"/>
            <p:cNvSpPr txBox="1"/>
            <p:nvPr/>
          </p:nvSpPr>
          <p:spPr>
            <a:xfrm>
              <a:off x="60388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81" name="TextBox 80"/>
            <p:cNvSpPr txBox="1"/>
            <p:nvPr/>
          </p:nvSpPr>
          <p:spPr>
            <a:xfrm>
              <a:off x="65722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82" name="TextBox 81"/>
            <p:cNvSpPr txBox="1"/>
            <p:nvPr/>
          </p:nvSpPr>
          <p:spPr>
            <a:xfrm>
              <a:off x="7210279" y="4362450"/>
              <a:ext cx="341761" cy="253916"/>
            </a:xfrm>
            <a:prstGeom prst="rect">
              <a:avLst/>
            </a:prstGeom>
            <a:noFill/>
          </p:spPr>
          <p:txBody>
            <a:bodyPr wrap="none" rtlCol="0">
              <a:spAutoFit/>
            </a:bodyPr>
            <a:lstStyle/>
            <a:p>
              <a:pPr algn="ctr"/>
              <a:r>
                <a:rPr lang="tr-TR" sz="1050" dirty="0" smtClean="0"/>
                <a:t>ptr</a:t>
              </a:r>
              <a:endParaRPr lang="tr-TR" dirty="0"/>
            </a:p>
          </p:txBody>
        </p:sp>
      </p:grpSp>
      <p:grpSp>
        <p:nvGrpSpPr>
          <p:cNvPr id="84" name="Group 83"/>
          <p:cNvGrpSpPr/>
          <p:nvPr/>
        </p:nvGrpSpPr>
        <p:grpSpPr>
          <a:xfrm>
            <a:off x="3194050" y="2184400"/>
            <a:ext cx="4445000" cy="1155700"/>
            <a:chOff x="3194050" y="2184400"/>
            <a:chExt cx="4445000" cy="1155700"/>
          </a:xfrm>
        </p:grpSpPr>
        <p:grpSp>
          <p:nvGrpSpPr>
            <p:cNvPr id="35" name="Group 34"/>
            <p:cNvGrpSpPr/>
            <p:nvPr/>
          </p:nvGrpSpPr>
          <p:grpSpPr>
            <a:xfrm>
              <a:off x="3194050" y="2495550"/>
              <a:ext cx="4445000" cy="844550"/>
              <a:chOff x="3416300" y="2940050"/>
              <a:chExt cx="4445000" cy="844550"/>
            </a:xfrm>
          </p:grpSpPr>
          <p:grpSp>
            <p:nvGrpSpPr>
              <p:cNvPr id="26" name="Group 25"/>
              <p:cNvGrpSpPr/>
              <p:nvPr/>
            </p:nvGrpSpPr>
            <p:grpSpPr>
              <a:xfrm>
                <a:off x="3416300" y="2940050"/>
                <a:ext cx="4445000" cy="533400"/>
                <a:chOff x="4083050" y="3517900"/>
                <a:chExt cx="3200400" cy="311150"/>
              </a:xfrm>
            </p:grpSpPr>
            <p:sp>
              <p:nvSpPr>
                <p:cNvPr id="9" name="Rectangle 8"/>
                <p:cNvSpPr/>
                <p:nvPr/>
              </p:nvSpPr>
              <p:spPr bwMode="auto">
                <a:xfrm>
                  <a:off x="47942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10" name="Rectangle 9"/>
                <p:cNvSpPr/>
                <p:nvPr/>
              </p:nvSpPr>
              <p:spPr bwMode="auto">
                <a:xfrm>
                  <a:off x="40830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11" name="Rectangle 10"/>
                <p:cNvSpPr/>
                <p:nvPr/>
              </p:nvSpPr>
              <p:spPr bwMode="auto">
                <a:xfrm>
                  <a:off x="51498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21</a:t>
                  </a:r>
                  <a:endParaRPr lang="tr-TR" sz="1200" b="1" dirty="0"/>
                </a:p>
              </p:txBody>
            </p:sp>
            <p:sp>
              <p:nvSpPr>
                <p:cNvPr id="13" name="Rectangle 12"/>
                <p:cNvSpPr/>
                <p:nvPr/>
              </p:nvSpPr>
              <p:spPr bwMode="auto">
                <a:xfrm>
                  <a:off x="55054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21" name="Rectangle 20"/>
                <p:cNvSpPr/>
                <p:nvPr/>
              </p:nvSpPr>
              <p:spPr bwMode="auto">
                <a:xfrm>
                  <a:off x="44386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5</a:t>
                  </a:r>
                  <a:endParaRPr lang="tr-TR" sz="1200" b="1" dirty="0"/>
                </a:p>
              </p:txBody>
            </p:sp>
            <p:sp>
              <p:nvSpPr>
                <p:cNvPr id="22" name="Rectangle 21"/>
                <p:cNvSpPr/>
                <p:nvPr/>
              </p:nvSpPr>
              <p:spPr bwMode="auto">
                <a:xfrm>
                  <a:off x="58610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32</a:t>
                  </a:r>
                  <a:endParaRPr lang="tr-TR" sz="1200" b="1" dirty="0"/>
                </a:p>
              </p:txBody>
            </p:sp>
            <p:sp>
              <p:nvSpPr>
                <p:cNvPr id="23" name="Rectangle 22"/>
                <p:cNvSpPr/>
                <p:nvPr/>
              </p:nvSpPr>
              <p:spPr bwMode="auto">
                <a:xfrm>
                  <a:off x="62166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24" name="Rectangle 23"/>
                <p:cNvSpPr/>
                <p:nvPr/>
              </p:nvSpPr>
              <p:spPr bwMode="auto">
                <a:xfrm>
                  <a:off x="65722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47</a:t>
                  </a:r>
                  <a:endParaRPr lang="tr-TR" sz="1200" b="1" dirty="0"/>
                </a:p>
              </p:txBody>
            </p:sp>
            <p:sp>
              <p:nvSpPr>
                <p:cNvPr id="25" name="Rectangle 24"/>
                <p:cNvSpPr/>
                <p:nvPr/>
              </p:nvSpPr>
              <p:spPr bwMode="auto">
                <a:xfrm>
                  <a:off x="69278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28" name="Straight Arrow Connector 27"/>
              <p:cNvCxnSpPr/>
              <p:nvPr/>
            </p:nvCxnSpPr>
            <p:spPr bwMode="auto">
              <a:xfrm rot="5400000">
                <a:off x="3416300" y="3473450"/>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29" name="Straight Arrow Connector 28"/>
              <p:cNvCxnSpPr/>
              <p:nvPr/>
            </p:nvCxnSpPr>
            <p:spPr bwMode="auto">
              <a:xfrm rot="5400000">
                <a:off x="4394994" y="347265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30" name="Straight Arrow Connector 29"/>
              <p:cNvCxnSpPr/>
              <p:nvPr/>
            </p:nvCxnSpPr>
            <p:spPr bwMode="auto">
              <a:xfrm rot="5400000">
                <a:off x="5372894" y="351710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31" name="Straight Arrow Connector 30"/>
              <p:cNvCxnSpPr/>
              <p:nvPr/>
            </p:nvCxnSpPr>
            <p:spPr bwMode="auto">
              <a:xfrm rot="5400000">
                <a:off x="6350794" y="347265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32" name="Straight Arrow Connector 31"/>
              <p:cNvCxnSpPr/>
              <p:nvPr/>
            </p:nvCxnSpPr>
            <p:spPr bwMode="auto">
              <a:xfrm rot="5400000">
                <a:off x="7373144" y="347265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grpSp>
        <p:sp>
          <p:nvSpPr>
            <p:cNvPr id="65" name="TextBox 64"/>
            <p:cNvSpPr txBox="1"/>
            <p:nvPr/>
          </p:nvSpPr>
          <p:spPr>
            <a:xfrm>
              <a:off x="328295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68" name="TextBox 67"/>
            <p:cNvSpPr txBox="1"/>
            <p:nvPr/>
          </p:nvSpPr>
          <p:spPr>
            <a:xfrm>
              <a:off x="5683250" y="2184400"/>
              <a:ext cx="423514" cy="276999"/>
            </a:xfrm>
            <a:prstGeom prst="rect">
              <a:avLst/>
            </a:prstGeom>
            <a:noFill/>
          </p:spPr>
          <p:txBody>
            <a:bodyPr wrap="none" rtlCol="0">
              <a:spAutoFit/>
            </a:bodyPr>
            <a:lstStyle/>
            <a:p>
              <a:pPr algn="ctr"/>
              <a:r>
                <a:rPr lang="tr-TR" sz="1200" dirty="0" smtClean="0"/>
                <a:t>key</a:t>
              </a:r>
              <a:endParaRPr lang="tr-TR" dirty="0"/>
            </a:p>
          </p:txBody>
        </p:sp>
        <p:sp>
          <p:nvSpPr>
            <p:cNvPr id="69" name="TextBox 68"/>
            <p:cNvSpPr txBox="1"/>
            <p:nvPr/>
          </p:nvSpPr>
          <p:spPr>
            <a:xfrm>
              <a:off x="6661150" y="2184400"/>
              <a:ext cx="423514" cy="276999"/>
            </a:xfrm>
            <a:prstGeom prst="rect">
              <a:avLst/>
            </a:prstGeom>
            <a:noFill/>
          </p:spPr>
          <p:txBody>
            <a:bodyPr wrap="none" rtlCol="0">
              <a:spAutoFit/>
            </a:bodyPr>
            <a:lstStyle/>
            <a:p>
              <a:pPr algn="ctr"/>
              <a:r>
                <a:rPr lang="tr-TR" sz="1200" dirty="0" smtClean="0"/>
                <a:t>key</a:t>
              </a:r>
              <a:endParaRPr lang="tr-TR" dirty="0"/>
            </a:p>
          </p:txBody>
        </p:sp>
        <p:sp>
          <p:nvSpPr>
            <p:cNvPr id="70" name="TextBox 69"/>
            <p:cNvSpPr txBox="1"/>
            <p:nvPr/>
          </p:nvSpPr>
          <p:spPr>
            <a:xfrm>
              <a:off x="421640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1" name="TextBox 70"/>
            <p:cNvSpPr txBox="1"/>
            <p:nvPr/>
          </p:nvSpPr>
          <p:spPr>
            <a:xfrm>
              <a:off x="523875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2" name="TextBox 71"/>
            <p:cNvSpPr txBox="1"/>
            <p:nvPr/>
          </p:nvSpPr>
          <p:spPr>
            <a:xfrm>
              <a:off x="621665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3" name="TextBox 72"/>
            <p:cNvSpPr txBox="1"/>
            <p:nvPr/>
          </p:nvSpPr>
          <p:spPr>
            <a:xfrm>
              <a:off x="723900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4" name="TextBox 73"/>
            <p:cNvSpPr txBox="1"/>
            <p:nvPr/>
          </p:nvSpPr>
          <p:spPr>
            <a:xfrm>
              <a:off x="4705350" y="2184400"/>
              <a:ext cx="423514" cy="276999"/>
            </a:xfrm>
            <a:prstGeom prst="rect">
              <a:avLst/>
            </a:prstGeom>
            <a:noFill/>
          </p:spPr>
          <p:txBody>
            <a:bodyPr wrap="none" rtlCol="0">
              <a:spAutoFit/>
            </a:bodyPr>
            <a:lstStyle/>
            <a:p>
              <a:pPr algn="ctr"/>
              <a:r>
                <a:rPr lang="tr-TR" sz="1200" dirty="0" smtClean="0"/>
                <a:t>key</a:t>
              </a:r>
              <a:endParaRPr lang="tr-TR" dirty="0"/>
            </a:p>
          </p:txBody>
        </p:sp>
        <p:sp>
          <p:nvSpPr>
            <p:cNvPr id="83" name="TextBox 82"/>
            <p:cNvSpPr txBox="1"/>
            <p:nvPr/>
          </p:nvSpPr>
          <p:spPr>
            <a:xfrm>
              <a:off x="3727450" y="2184400"/>
              <a:ext cx="423514" cy="276999"/>
            </a:xfrm>
            <a:prstGeom prst="rect">
              <a:avLst/>
            </a:prstGeom>
            <a:noFill/>
          </p:spPr>
          <p:txBody>
            <a:bodyPr wrap="none" rtlCol="0">
              <a:spAutoFit/>
            </a:bodyPr>
            <a:lstStyle/>
            <a:p>
              <a:pPr algn="ctr"/>
              <a:r>
                <a:rPr lang="tr-TR" sz="1200" dirty="0" smtClean="0"/>
                <a:t>key</a:t>
              </a:r>
              <a:endParaRPr lang="tr-TR" dirty="0"/>
            </a:p>
          </p:txBody>
        </p:sp>
      </p:grpSp>
      <p:sp>
        <p:nvSpPr>
          <p:cNvPr id="86" name="TextBox 85"/>
          <p:cNvSpPr txBox="1"/>
          <p:nvPr/>
        </p:nvSpPr>
        <p:spPr>
          <a:xfrm>
            <a:off x="1727200" y="5740400"/>
            <a:ext cx="3822700" cy="369332"/>
          </a:xfrm>
          <a:prstGeom prst="rect">
            <a:avLst/>
          </a:prstGeom>
          <a:noFill/>
        </p:spPr>
        <p:txBody>
          <a:bodyPr wrap="square" rtlCol="0">
            <a:spAutoFit/>
          </a:bodyPr>
          <a:lstStyle/>
          <a:p>
            <a:r>
              <a:rPr lang="tr-TR" dirty="0" smtClean="0"/>
              <a:t>(*) Datapage size ≠ Index page size </a:t>
            </a:r>
            <a:endParaRPr lang="tr-TR" dirty="0"/>
          </a:p>
        </p:txBody>
      </p:sp>
    </p:spTree>
    <p:extLst>
      <p:ext uri="{BB962C8B-B14F-4D97-AF65-F5344CB8AC3E}">
        <p14:creationId xmlns:p14="http://schemas.microsoft.com/office/powerpoint/2010/main" val="23886543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2150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21508" name="Rectangle 4"/>
          <p:cNvSpPr>
            <a:spLocks noGrp="1" noChangeArrowheads="1"/>
          </p:cNvSpPr>
          <p:nvPr>
            <p:ph type="title"/>
          </p:nvPr>
        </p:nvSpPr>
        <p:spPr>
          <a:noFill/>
          <a:ln/>
        </p:spPr>
        <p:txBody>
          <a:bodyPr/>
          <a:lstStyle/>
          <a:p>
            <a:r>
              <a:rPr lang="en-US"/>
              <a:t>Example B+ Tree</a:t>
            </a:r>
          </a:p>
        </p:txBody>
      </p:sp>
      <p:sp>
        <p:nvSpPr>
          <p:cNvPr id="21509" name="Rectangle 5"/>
          <p:cNvSpPr>
            <a:spLocks noGrp="1" noChangeArrowheads="1"/>
          </p:cNvSpPr>
          <p:nvPr>
            <p:ph type="body" idx="1"/>
          </p:nvPr>
        </p:nvSpPr>
        <p:spPr>
          <a:xfrm>
            <a:off x="533400" y="1371601"/>
            <a:ext cx="8229600" cy="2285999"/>
          </a:xfrm>
          <a:noFill/>
          <a:ln/>
        </p:spPr>
        <p:txBody>
          <a:bodyPr>
            <a:normAutofit/>
          </a:bodyPr>
          <a:lstStyle/>
          <a:p>
            <a:r>
              <a:rPr lang="en-US" dirty="0"/>
              <a:t>Search begins at root, and key comparisons direct it to a </a:t>
            </a:r>
            <a:r>
              <a:rPr lang="en-US" dirty="0" smtClean="0"/>
              <a:t>leaf</a:t>
            </a:r>
            <a:endParaRPr lang="en-US" dirty="0"/>
          </a:p>
          <a:p>
            <a:r>
              <a:rPr lang="en-US" dirty="0"/>
              <a:t>Search for 5*, 15*, all data entries &gt;= 24* ...</a:t>
            </a:r>
          </a:p>
        </p:txBody>
      </p:sp>
      <p:sp>
        <p:nvSpPr>
          <p:cNvPr id="21510" name="Rectangle 6"/>
          <p:cNvSpPr>
            <a:spLocks noChangeArrowheads="1"/>
          </p:cNvSpPr>
          <p:nvPr/>
        </p:nvSpPr>
        <p:spPr bwMode="auto">
          <a:xfrm>
            <a:off x="900113" y="6081713"/>
            <a:ext cx="7375525" cy="454025"/>
          </a:xfrm>
          <a:prstGeom prst="rect">
            <a:avLst/>
          </a:prstGeom>
          <a:noFill/>
          <a:ln w="9525">
            <a:noFill/>
            <a:miter lim="800000"/>
            <a:headEnd/>
            <a:tailEnd/>
          </a:ln>
          <a:effectLst/>
        </p:spPr>
        <p:txBody>
          <a:bodyPr wrap="none" lIns="90488" tIns="44450" rIns="90488" bIns="44450">
            <a:spAutoFit/>
          </a:bodyPr>
          <a:lstStyle/>
          <a:p>
            <a:pPr>
              <a:buFont typeface="Monotype Sorts" charset="0"/>
              <a:buChar char="*"/>
            </a:pPr>
            <a:r>
              <a:rPr lang="en-US">
                <a:latin typeface="Book Antiqua" pitchFamily="18" charset="0"/>
              </a:rPr>
              <a:t> </a:t>
            </a:r>
            <a:r>
              <a:rPr lang="en-US" i="1">
                <a:solidFill>
                  <a:schemeClr val="accent2"/>
                </a:solidFill>
                <a:latin typeface="Book Antiqua" pitchFamily="18" charset="0"/>
              </a:rPr>
              <a:t>Based on the search for 15*, we </a:t>
            </a:r>
            <a:r>
              <a:rPr lang="en-US" i="1" u="sng">
                <a:solidFill>
                  <a:schemeClr val="accent2"/>
                </a:solidFill>
                <a:latin typeface="Book Antiqua" pitchFamily="18" charset="0"/>
              </a:rPr>
              <a:t>know</a:t>
            </a:r>
            <a:r>
              <a:rPr lang="en-US" i="1">
                <a:solidFill>
                  <a:schemeClr val="accent2"/>
                </a:solidFill>
                <a:latin typeface="Book Antiqua" pitchFamily="18" charset="0"/>
              </a:rPr>
              <a:t> it is not in the tree!</a:t>
            </a:r>
          </a:p>
        </p:txBody>
      </p:sp>
      <p:grpSp>
        <p:nvGrpSpPr>
          <p:cNvPr id="2" name="Group 1"/>
          <p:cNvGrpSpPr/>
          <p:nvPr/>
        </p:nvGrpSpPr>
        <p:grpSpPr>
          <a:xfrm>
            <a:off x="838200" y="3429000"/>
            <a:ext cx="7707313" cy="2357438"/>
            <a:chOff x="346075" y="3429000"/>
            <a:chExt cx="8199438" cy="2357438"/>
          </a:xfrm>
        </p:grpSpPr>
        <p:sp>
          <p:nvSpPr>
            <p:cNvPr id="21511" name="Freeform 7"/>
            <p:cNvSpPr>
              <a:spLocks/>
            </p:cNvSpPr>
            <p:nvPr/>
          </p:nvSpPr>
          <p:spPr bwMode="auto">
            <a:xfrm>
              <a:off x="3271838" y="3978275"/>
              <a:ext cx="557212" cy="465138"/>
            </a:xfrm>
            <a:custGeom>
              <a:avLst/>
              <a:gdLst/>
              <a:ahLst/>
              <a:cxnLst>
                <a:cxn ang="0">
                  <a:pos x="0" y="292"/>
                </a:cxn>
                <a:cxn ang="0">
                  <a:pos x="0" y="0"/>
                </a:cxn>
                <a:cxn ang="0">
                  <a:pos x="350" y="0"/>
                </a:cxn>
                <a:cxn ang="0">
                  <a:pos x="350" y="292"/>
                </a:cxn>
                <a:cxn ang="0">
                  <a:pos x="0" y="292"/>
                </a:cxn>
              </a:cxnLst>
              <a:rect l="0" t="0" r="r" b="b"/>
              <a:pathLst>
                <a:path w="351" h="293">
                  <a:moveTo>
                    <a:pt x="0" y="292"/>
                  </a:moveTo>
                  <a:lnTo>
                    <a:pt x="0" y="0"/>
                  </a:lnTo>
                  <a:lnTo>
                    <a:pt x="350" y="0"/>
                  </a:lnTo>
                  <a:lnTo>
                    <a:pt x="350" y="292"/>
                  </a:lnTo>
                  <a:lnTo>
                    <a:pt x="0" y="29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2" name="Freeform 8"/>
            <p:cNvSpPr>
              <a:spLocks/>
            </p:cNvSpPr>
            <p:nvPr/>
          </p:nvSpPr>
          <p:spPr bwMode="auto">
            <a:xfrm>
              <a:off x="3365500" y="3978275"/>
              <a:ext cx="1588" cy="465138"/>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3" name="Freeform 9"/>
            <p:cNvSpPr>
              <a:spLocks/>
            </p:cNvSpPr>
            <p:nvPr/>
          </p:nvSpPr>
          <p:spPr bwMode="auto">
            <a:xfrm>
              <a:off x="3827463" y="3978275"/>
              <a:ext cx="560387" cy="465138"/>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4" name="Freeform 10"/>
            <p:cNvSpPr>
              <a:spLocks/>
            </p:cNvSpPr>
            <p:nvPr/>
          </p:nvSpPr>
          <p:spPr bwMode="auto">
            <a:xfrm>
              <a:off x="3922713" y="3978275"/>
              <a:ext cx="1587" cy="465138"/>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5" name="Freeform 11"/>
            <p:cNvSpPr>
              <a:spLocks/>
            </p:cNvSpPr>
            <p:nvPr/>
          </p:nvSpPr>
          <p:spPr bwMode="auto">
            <a:xfrm>
              <a:off x="4386263" y="3978275"/>
              <a:ext cx="558800" cy="465138"/>
            </a:xfrm>
            <a:custGeom>
              <a:avLst/>
              <a:gdLst/>
              <a:ahLst/>
              <a:cxnLst>
                <a:cxn ang="0">
                  <a:pos x="0" y="292"/>
                </a:cxn>
                <a:cxn ang="0">
                  <a:pos x="0" y="0"/>
                </a:cxn>
                <a:cxn ang="0">
                  <a:pos x="351" y="0"/>
                </a:cxn>
                <a:cxn ang="0">
                  <a:pos x="351" y="292"/>
                </a:cxn>
                <a:cxn ang="0">
                  <a:pos x="0" y="292"/>
                </a:cxn>
              </a:cxnLst>
              <a:rect l="0" t="0" r="r" b="b"/>
              <a:pathLst>
                <a:path w="352" h="293">
                  <a:moveTo>
                    <a:pt x="0" y="292"/>
                  </a:moveTo>
                  <a:lnTo>
                    <a:pt x="0" y="0"/>
                  </a:lnTo>
                  <a:lnTo>
                    <a:pt x="351" y="0"/>
                  </a:lnTo>
                  <a:lnTo>
                    <a:pt x="351" y="292"/>
                  </a:lnTo>
                  <a:lnTo>
                    <a:pt x="0" y="29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6" name="Freeform 12"/>
            <p:cNvSpPr>
              <a:spLocks/>
            </p:cNvSpPr>
            <p:nvPr/>
          </p:nvSpPr>
          <p:spPr bwMode="auto">
            <a:xfrm>
              <a:off x="4479925" y="3978275"/>
              <a:ext cx="1588" cy="465138"/>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7" name="Freeform 13"/>
            <p:cNvSpPr>
              <a:spLocks/>
            </p:cNvSpPr>
            <p:nvPr/>
          </p:nvSpPr>
          <p:spPr bwMode="auto">
            <a:xfrm>
              <a:off x="4943475" y="3978275"/>
              <a:ext cx="560388" cy="465138"/>
            </a:xfrm>
            <a:custGeom>
              <a:avLst/>
              <a:gdLst/>
              <a:ahLst/>
              <a:cxnLst>
                <a:cxn ang="0">
                  <a:pos x="0" y="292"/>
                </a:cxn>
                <a:cxn ang="0">
                  <a:pos x="0" y="0"/>
                </a:cxn>
                <a:cxn ang="0">
                  <a:pos x="352" y="0"/>
                </a:cxn>
                <a:cxn ang="0">
                  <a:pos x="352" y="292"/>
                </a:cxn>
                <a:cxn ang="0">
                  <a:pos x="0" y="292"/>
                </a:cxn>
              </a:cxnLst>
              <a:rect l="0" t="0" r="r" b="b"/>
              <a:pathLst>
                <a:path w="353" h="293">
                  <a:moveTo>
                    <a:pt x="0" y="292"/>
                  </a:moveTo>
                  <a:lnTo>
                    <a:pt x="0" y="0"/>
                  </a:lnTo>
                  <a:lnTo>
                    <a:pt x="352" y="0"/>
                  </a:lnTo>
                  <a:lnTo>
                    <a:pt x="352" y="292"/>
                  </a:lnTo>
                  <a:lnTo>
                    <a:pt x="0" y="29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8" name="Freeform 14"/>
            <p:cNvSpPr>
              <a:spLocks/>
            </p:cNvSpPr>
            <p:nvPr/>
          </p:nvSpPr>
          <p:spPr bwMode="auto">
            <a:xfrm>
              <a:off x="5035550" y="3978275"/>
              <a:ext cx="1588" cy="465138"/>
            </a:xfrm>
            <a:custGeom>
              <a:avLst/>
              <a:gdLst/>
              <a:ahLst/>
              <a:cxnLst>
                <a:cxn ang="0">
                  <a:pos x="0" y="0"/>
                </a:cxn>
                <a:cxn ang="0">
                  <a:pos x="0" y="292"/>
                </a:cxn>
                <a:cxn ang="0">
                  <a:pos x="0" y="0"/>
                </a:cxn>
              </a:cxnLst>
              <a:rect l="0" t="0" r="r" b="b"/>
              <a:pathLst>
                <a:path w="1" h="293">
                  <a:moveTo>
                    <a:pt x="0" y="0"/>
                  </a:moveTo>
                  <a:lnTo>
                    <a:pt x="0" y="29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19" name="Freeform 15"/>
            <p:cNvSpPr>
              <a:spLocks/>
            </p:cNvSpPr>
            <p:nvPr/>
          </p:nvSpPr>
          <p:spPr bwMode="auto">
            <a:xfrm>
              <a:off x="5502275" y="3978275"/>
              <a:ext cx="93663" cy="465138"/>
            </a:xfrm>
            <a:custGeom>
              <a:avLst/>
              <a:gdLst/>
              <a:ahLst/>
              <a:cxnLst>
                <a:cxn ang="0">
                  <a:pos x="0" y="292"/>
                </a:cxn>
                <a:cxn ang="0">
                  <a:pos x="0" y="0"/>
                </a:cxn>
                <a:cxn ang="0">
                  <a:pos x="58" y="0"/>
                </a:cxn>
                <a:cxn ang="0">
                  <a:pos x="58" y="292"/>
                </a:cxn>
                <a:cxn ang="0">
                  <a:pos x="0" y="292"/>
                </a:cxn>
              </a:cxnLst>
              <a:rect l="0" t="0" r="r" b="b"/>
              <a:pathLst>
                <a:path w="59" h="293">
                  <a:moveTo>
                    <a:pt x="0" y="292"/>
                  </a:moveTo>
                  <a:lnTo>
                    <a:pt x="0" y="0"/>
                  </a:lnTo>
                  <a:lnTo>
                    <a:pt x="58" y="0"/>
                  </a:lnTo>
                  <a:lnTo>
                    <a:pt x="58" y="292"/>
                  </a:lnTo>
                  <a:lnTo>
                    <a:pt x="0" y="29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0" name="Freeform 16"/>
            <p:cNvSpPr>
              <a:spLocks/>
            </p:cNvSpPr>
            <p:nvPr/>
          </p:nvSpPr>
          <p:spPr bwMode="auto">
            <a:xfrm>
              <a:off x="7034213" y="5413375"/>
              <a:ext cx="373062"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1" name="Freeform 17"/>
            <p:cNvSpPr>
              <a:spLocks/>
            </p:cNvSpPr>
            <p:nvPr/>
          </p:nvSpPr>
          <p:spPr bwMode="auto">
            <a:xfrm>
              <a:off x="7405688" y="5413375"/>
              <a:ext cx="373062"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2" name="Freeform 18"/>
            <p:cNvSpPr>
              <a:spLocks/>
            </p:cNvSpPr>
            <p:nvPr/>
          </p:nvSpPr>
          <p:spPr bwMode="auto">
            <a:xfrm>
              <a:off x="7777163" y="5413375"/>
              <a:ext cx="374650" cy="373063"/>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3" name="Freeform 19"/>
            <p:cNvSpPr>
              <a:spLocks/>
            </p:cNvSpPr>
            <p:nvPr/>
          </p:nvSpPr>
          <p:spPr bwMode="auto">
            <a:xfrm>
              <a:off x="8150225" y="5413375"/>
              <a:ext cx="371475" cy="373063"/>
            </a:xfrm>
            <a:custGeom>
              <a:avLst/>
              <a:gdLst/>
              <a:ahLst/>
              <a:cxnLst>
                <a:cxn ang="0">
                  <a:pos x="0" y="234"/>
                </a:cxn>
                <a:cxn ang="0">
                  <a:pos x="0" y="0"/>
                </a:cxn>
                <a:cxn ang="0">
                  <a:pos x="233" y="0"/>
                </a:cxn>
                <a:cxn ang="0">
                  <a:pos x="233" y="234"/>
                </a:cxn>
                <a:cxn ang="0">
                  <a:pos x="0" y="234"/>
                </a:cxn>
              </a:cxnLst>
              <a:rect l="0" t="0" r="r" b="b"/>
              <a:pathLst>
                <a:path w="234" h="235">
                  <a:moveTo>
                    <a:pt x="0" y="234"/>
                  </a:moveTo>
                  <a:lnTo>
                    <a:pt x="0" y="0"/>
                  </a:lnTo>
                  <a:lnTo>
                    <a:pt x="233" y="0"/>
                  </a:lnTo>
                  <a:lnTo>
                    <a:pt x="233"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4" name="Freeform 20"/>
            <p:cNvSpPr>
              <a:spLocks/>
            </p:cNvSpPr>
            <p:nvPr/>
          </p:nvSpPr>
          <p:spPr bwMode="auto">
            <a:xfrm>
              <a:off x="346075"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5" name="Freeform 21"/>
            <p:cNvSpPr>
              <a:spLocks/>
            </p:cNvSpPr>
            <p:nvPr/>
          </p:nvSpPr>
          <p:spPr bwMode="auto">
            <a:xfrm>
              <a:off x="717550"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6" name="Freeform 22"/>
            <p:cNvSpPr>
              <a:spLocks/>
            </p:cNvSpPr>
            <p:nvPr/>
          </p:nvSpPr>
          <p:spPr bwMode="auto">
            <a:xfrm>
              <a:off x="1089025"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7" name="Freeform 23"/>
            <p:cNvSpPr>
              <a:spLocks/>
            </p:cNvSpPr>
            <p:nvPr/>
          </p:nvSpPr>
          <p:spPr bwMode="auto">
            <a:xfrm>
              <a:off x="1460500"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8" name="Freeform 24"/>
            <p:cNvSpPr>
              <a:spLocks/>
            </p:cNvSpPr>
            <p:nvPr/>
          </p:nvSpPr>
          <p:spPr bwMode="auto">
            <a:xfrm>
              <a:off x="2017713" y="5413375"/>
              <a:ext cx="373062"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29" name="Freeform 25"/>
            <p:cNvSpPr>
              <a:spLocks/>
            </p:cNvSpPr>
            <p:nvPr/>
          </p:nvSpPr>
          <p:spPr bwMode="auto">
            <a:xfrm>
              <a:off x="2389188" y="5413375"/>
              <a:ext cx="373062"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0" name="Freeform 26"/>
            <p:cNvSpPr>
              <a:spLocks/>
            </p:cNvSpPr>
            <p:nvPr/>
          </p:nvSpPr>
          <p:spPr bwMode="auto">
            <a:xfrm>
              <a:off x="2760663" y="5413375"/>
              <a:ext cx="373062"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1" name="Freeform 27"/>
            <p:cNvSpPr>
              <a:spLocks/>
            </p:cNvSpPr>
            <p:nvPr/>
          </p:nvSpPr>
          <p:spPr bwMode="auto">
            <a:xfrm>
              <a:off x="3132138" y="5413375"/>
              <a:ext cx="373062"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2" name="Freeform 28"/>
            <p:cNvSpPr>
              <a:spLocks/>
            </p:cNvSpPr>
            <p:nvPr/>
          </p:nvSpPr>
          <p:spPr bwMode="auto">
            <a:xfrm>
              <a:off x="3689350"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3" name="Freeform 29"/>
            <p:cNvSpPr>
              <a:spLocks/>
            </p:cNvSpPr>
            <p:nvPr/>
          </p:nvSpPr>
          <p:spPr bwMode="auto">
            <a:xfrm>
              <a:off x="4060825"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4" name="Freeform 30"/>
            <p:cNvSpPr>
              <a:spLocks/>
            </p:cNvSpPr>
            <p:nvPr/>
          </p:nvSpPr>
          <p:spPr bwMode="auto">
            <a:xfrm>
              <a:off x="4432300" y="5413375"/>
              <a:ext cx="374650" cy="373063"/>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5" name="Freeform 31"/>
            <p:cNvSpPr>
              <a:spLocks/>
            </p:cNvSpPr>
            <p:nvPr/>
          </p:nvSpPr>
          <p:spPr bwMode="auto">
            <a:xfrm>
              <a:off x="4805363" y="5413375"/>
              <a:ext cx="373062"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6" name="Freeform 32"/>
            <p:cNvSpPr>
              <a:spLocks/>
            </p:cNvSpPr>
            <p:nvPr/>
          </p:nvSpPr>
          <p:spPr bwMode="auto">
            <a:xfrm>
              <a:off x="5360988" y="5413375"/>
              <a:ext cx="374650" cy="373063"/>
            </a:xfrm>
            <a:custGeom>
              <a:avLst/>
              <a:gdLst/>
              <a:ahLst/>
              <a:cxnLst>
                <a:cxn ang="0">
                  <a:pos x="0" y="234"/>
                </a:cxn>
                <a:cxn ang="0">
                  <a:pos x="0" y="0"/>
                </a:cxn>
                <a:cxn ang="0">
                  <a:pos x="235" y="0"/>
                </a:cxn>
                <a:cxn ang="0">
                  <a:pos x="235" y="234"/>
                </a:cxn>
                <a:cxn ang="0">
                  <a:pos x="0" y="234"/>
                </a:cxn>
              </a:cxnLst>
              <a:rect l="0" t="0" r="r" b="b"/>
              <a:pathLst>
                <a:path w="236" h="235">
                  <a:moveTo>
                    <a:pt x="0" y="234"/>
                  </a:moveTo>
                  <a:lnTo>
                    <a:pt x="0" y="0"/>
                  </a:lnTo>
                  <a:lnTo>
                    <a:pt x="235" y="0"/>
                  </a:lnTo>
                  <a:lnTo>
                    <a:pt x="235"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7" name="Freeform 33"/>
            <p:cNvSpPr>
              <a:spLocks/>
            </p:cNvSpPr>
            <p:nvPr/>
          </p:nvSpPr>
          <p:spPr bwMode="auto">
            <a:xfrm>
              <a:off x="5734050"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8" name="Freeform 34"/>
            <p:cNvSpPr>
              <a:spLocks/>
            </p:cNvSpPr>
            <p:nvPr/>
          </p:nvSpPr>
          <p:spPr bwMode="auto">
            <a:xfrm>
              <a:off x="6105525"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39" name="Freeform 35"/>
            <p:cNvSpPr>
              <a:spLocks/>
            </p:cNvSpPr>
            <p:nvPr/>
          </p:nvSpPr>
          <p:spPr bwMode="auto">
            <a:xfrm>
              <a:off x="6477000" y="5413375"/>
              <a:ext cx="373063" cy="373063"/>
            </a:xfrm>
            <a:custGeom>
              <a:avLst/>
              <a:gdLst/>
              <a:ahLst/>
              <a:cxnLst>
                <a:cxn ang="0">
                  <a:pos x="0" y="234"/>
                </a:cxn>
                <a:cxn ang="0">
                  <a:pos x="0" y="0"/>
                </a:cxn>
                <a:cxn ang="0">
                  <a:pos x="234" y="0"/>
                </a:cxn>
                <a:cxn ang="0">
                  <a:pos x="234" y="234"/>
                </a:cxn>
                <a:cxn ang="0">
                  <a:pos x="0" y="234"/>
                </a:cxn>
              </a:cxnLst>
              <a:rect l="0" t="0" r="r" b="b"/>
              <a:pathLst>
                <a:path w="235" h="235">
                  <a:moveTo>
                    <a:pt x="0" y="234"/>
                  </a:moveTo>
                  <a:lnTo>
                    <a:pt x="0" y="0"/>
                  </a:lnTo>
                  <a:lnTo>
                    <a:pt x="234" y="0"/>
                  </a:lnTo>
                  <a:lnTo>
                    <a:pt x="234" y="234"/>
                  </a:lnTo>
                  <a:lnTo>
                    <a:pt x="0" y="23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0" name="Freeform 36"/>
            <p:cNvSpPr>
              <a:spLocks/>
            </p:cNvSpPr>
            <p:nvPr/>
          </p:nvSpPr>
          <p:spPr bwMode="auto">
            <a:xfrm>
              <a:off x="1100138" y="4383088"/>
              <a:ext cx="2219325" cy="1009650"/>
            </a:xfrm>
            <a:custGeom>
              <a:avLst/>
              <a:gdLst/>
              <a:ahLst/>
              <a:cxnLst>
                <a:cxn ang="0">
                  <a:pos x="1397" y="0"/>
                </a:cxn>
                <a:cxn ang="0">
                  <a:pos x="0" y="635"/>
                </a:cxn>
                <a:cxn ang="0">
                  <a:pos x="1397" y="0"/>
                </a:cxn>
              </a:cxnLst>
              <a:rect l="0" t="0" r="r" b="b"/>
              <a:pathLst>
                <a:path w="1398" h="636">
                  <a:moveTo>
                    <a:pt x="1397" y="0"/>
                  </a:moveTo>
                  <a:lnTo>
                    <a:pt x="0" y="635"/>
                  </a:lnTo>
                  <a:lnTo>
                    <a:pt x="139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1" name="Freeform 37"/>
            <p:cNvSpPr>
              <a:spLocks/>
            </p:cNvSpPr>
            <p:nvPr/>
          </p:nvSpPr>
          <p:spPr bwMode="auto">
            <a:xfrm>
              <a:off x="1100138" y="5316538"/>
              <a:ext cx="119062" cy="76200"/>
            </a:xfrm>
            <a:custGeom>
              <a:avLst/>
              <a:gdLst/>
              <a:ahLst/>
              <a:cxnLst>
                <a:cxn ang="0">
                  <a:pos x="74" y="33"/>
                </a:cxn>
                <a:cxn ang="0">
                  <a:pos x="0" y="47"/>
                </a:cxn>
                <a:cxn ang="0">
                  <a:pos x="59" y="0"/>
                </a:cxn>
                <a:cxn ang="0">
                  <a:pos x="74" y="33"/>
                </a:cxn>
              </a:cxnLst>
              <a:rect l="0" t="0" r="r" b="b"/>
              <a:pathLst>
                <a:path w="75" h="48">
                  <a:moveTo>
                    <a:pt x="74" y="33"/>
                  </a:moveTo>
                  <a:lnTo>
                    <a:pt x="0" y="47"/>
                  </a:lnTo>
                  <a:lnTo>
                    <a:pt x="59" y="0"/>
                  </a:lnTo>
                  <a:lnTo>
                    <a:pt x="74" y="3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2" name="Freeform 38"/>
            <p:cNvSpPr>
              <a:spLocks/>
            </p:cNvSpPr>
            <p:nvPr/>
          </p:nvSpPr>
          <p:spPr bwMode="auto">
            <a:xfrm>
              <a:off x="2760663" y="4395788"/>
              <a:ext cx="1104900" cy="996950"/>
            </a:xfrm>
            <a:custGeom>
              <a:avLst/>
              <a:gdLst/>
              <a:ahLst/>
              <a:cxnLst>
                <a:cxn ang="0">
                  <a:pos x="695" y="0"/>
                </a:cxn>
                <a:cxn ang="0">
                  <a:pos x="0" y="627"/>
                </a:cxn>
                <a:cxn ang="0">
                  <a:pos x="695" y="0"/>
                </a:cxn>
              </a:cxnLst>
              <a:rect l="0" t="0" r="r" b="b"/>
              <a:pathLst>
                <a:path w="696" h="628">
                  <a:moveTo>
                    <a:pt x="695" y="0"/>
                  </a:moveTo>
                  <a:lnTo>
                    <a:pt x="0" y="627"/>
                  </a:lnTo>
                  <a:lnTo>
                    <a:pt x="69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3" name="Freeform 39"/>
            <p:cNvSpPr>
              <a:spLocks/>
            </p:cNvSpPr>
            <p:nvPr/>
          </p:nvSpPr>
          <p:spPr bwMode="auto">
            <a:xfrm>
              <a:off x="2760663" y="5291138"/>
              <a:ext cx="107950" cy="101600"/>
            </a:xfrm>
            <a:custGeom>
              <a:avLst/>
              <a:gdLst/>
              <a:ahLst/>
              <a:cxnLst>
                <a:cxn ang="0">
                  <a:pos x="67" y="27"/>
                </a:cxn>
                <a:cxn ang="0">
                  <a:pos x="0" y="63"/>
                </a:cxn>
                <a:cxn ang="0">
                  <a:pos x="42" y="0"/>
                </a:cxn>
                <a:cxn ang="0">
                  <a:pos x="67" y="27"/>
                </a:cxn>
              </a:cxnLst>
              <a:rect l="0" t="0" r="r" b="b"/>
              <a:pathLst>
                <a:path w="68" h="64">
                  <a:moveTo>
                    <a:pt x="67" y="27"/>
                  </a:moveTo>
                  <a:lnTo>
                    <a:pt x="0" y="63"/>
                  </a:lnTo>
                  <a:lnTo>
                    <a:pt x="42" y="0"/>
                  </a:lnTo>
                  <a:lnTo>
                    <a:pt x="67" y="2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4" name="Freeform 40"/>
            <p:cNvSpPr>
              <a:spLocks/>
            </p:cNvSpPr>
            <p:nvPr/>
          </p:nvSpPr>
          <p:spPr bwMode="auto">
            <a:xfrm>
              <a:off x="4421188" y="4395788"/>
              <a:ext cx="1587" cy="985837"/>
            </a:xfrm>
            <a:custGeom>
              <a:avLst/>
              <a:gdLst/>
              <a:ahLst/>
              <a:cxnLst>
                <a:cxn ang="0">
                  <a:pos x="0" y="0"/>
                </a:cxn>
                <a:cxn ang="0">
                  <a:pos x="0" y="620"/>
                </a:cxn>
                <a:cxn ang="0">
                  <a:pos x="0" y="0"/>
                </a:cxn>
              </a:cxnLst>
              <a:rect l="0" t="0" r="r" b="b"/>
              <a:pathLst>
                <a:path w="1" h="621">
                  <a:moveTo>
                    <a:pt x="0" y="0"/>
                  </a:moveTo>
                  <a:lnTo>
                    <a:pt x="0" y="62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5" name="Freeform 41"/>
            <p:cNvSpPr>
              <a:spLocks/>
            </p:cNvSpPr>
            <p:nvPr/>
          </p:nvSpPr>
          <p:spPr bwMode="auto">
            <a:xfrm>
              <a:off x="4391025" y="5262563"/>
              <a:ext cx="60325" cy="119062"/>
            </a:xfrm>
            <a:custGeom>
              <a:avLst/>
              <a:gdLst/>
              <a:ahLst/>
              <a:cxnLst>
                <a:cxn ang="0">
                  <a:pos x="37" y="0"/>
                </a:cxn>
                <a:cxn ang="0">
                  <a:pos x="19" y="74"/>
                </a:cxn>
                <a:cxn ang="0">
                  <a:pos x="0" y="0"/>
                </a:cxn>
                <a:cxn ang="0">
                  <a:pos x="37" y="0"/>
                </a:cxn>
              </a:cxnLst>
              <a:rect l="0" t="0" r="r" b="b"/>
              <a:pathLst>
                <a:path w="38" h="75">
                  <a:moveTo>
                    <a:pt x="37" y="0"/>
                  </a:moveTo>
                  <a:lnTo>
                    <a:pt x="19" y="74"/>
                  </a:lnTo>
                  <a:lnTo>
                    <a:pt x="0" y="0"/>
                  </a:lnTo>
                  <a:lnTo>
                    <a:pt x="3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6" name="Freeform 42"/>
            <p:cNvSpPr>
              <a:spLocks/>
            </p:cNvSpPr>
            <p:nvPr/>
          </p:nvSpPr>
          <p:spPr bwMode="auto">
            <a:xfrm>
              <a:off x="4989513" y="4383088"/>
              <a:ext cx="1093787" cy="998537"/>
            </a:xfrm>
            <a:custGeom>
              <a:avLst/>
              <a:gdLst/>
              <a:ahLst/>
              <a:cxnLst>
                <a:cxn ang="0">
                  <a:pos x="0" y="0"/>
                </a:cxn>
                <a:cxn ang="0">
                  <a:pos x="688" y="628"/>
                </a:cxn>
                <a:cxn ang="0">
                  <a:pos x="0" y="0"/>
                </a:cxn>
              </a:cxnLst>
              <a:rect l="0" t="0" r="r" b="b"/>
              <a:pathLst>
                <a:path w="689" h="629">
                  <a:moveTo>
                    <a:pt x="0" y="0"/>
                  </a:moveTo>
                  <a:lnTo>
                    <a:pt x="688" y="62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7" name="Freeform 43"/>
            <p:cNvSpPr>
              <a:spLocks/>
            </p:cNvSpPr>
            <p:nvPr/>
          </p:nvSpPr>
          <p:spPr bwMode="auto">
            <a:xfrm>
              <a:off x="5976938" y="5280025"/>
              <a:ext cx="106362" cy="101600"/>
            </a:xfrm>
            <a:custGeom>
              <a:avLst/>
              <a:gdLst/>
              <a:ahLst/>
              <a:cxnLst>
                <a:cxn ang="0">
                  <a:pos x="25" y="0"/>
                </a:cxn>
                <a:cxn ang="0">
                  <a:pos x="66" y="63"/>
                </a:cxn>
                <a:cxn ang="0">
                  <a:pos x="0" y="27"/>
                </a:cxn>
                <a:cxn ang="0">
                  <a:pos x="25" y="0"/>
                </a:cxn>
              </a:cxnLst>
              <a:rect l="0" t="0" r="r" b="b"/>
              <a:pathLst>
                <a:path w="67" h="64">
                  <a:moveTo>
                    <a:pt x="25" y="0"/>
                  </a:moveTo>
                  <a:lnTo>
                    <a:pt x="66" y="63"/>
                  </a:lnTo>
                  <a:lnTo>
                    <a:pt x="0" y="27"/>
                  </a:lnTo>
                  <a:lnTo>
                    <a:pt x="2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8" name="Freeform 44"/>
            <p:cNvSpPr>
              <a:spLocks/>
            </p:cNvSpPr>
            <p:nvPr/>
          </p:nvSpPr>
          <p:spPr bwMode="auto">
            <a:xfrm>
              <a:off x="5548313" y="4370388"/>
              <a:ext cx="2219325" cy="1011237"/>
            </a:xfrm>
            <a:custGeom>
              <a:avLst/>
              <a:gdLst/>
              <a:ahLst/>
              <a:cxnLst>
                <a:cxn ang="0">
                  <a:pos x="0" y="0"/>
                </a:cxn>
                <a:cxn ang="0">
                  <a:pos x="1397" y="636"/>
                </a:cxn>
                <a:cxn ang="0">
                  <a:pos x="0" y="0"/>
                </a:cxn>
              </a:cxnLst>
              <a:rect l="0" t="0" r="r" b="b"/>
              <a:pathLst>
                <a:path w="1398" h="637">
                  <a:moveTo>
                    <a:pt x="0" y="0"/>
                  </a:moveTo>
                  <a:lnTo>
                    <a:pt x="1397" y="63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49" name="Freeform 45"/>
            <p:cNvSpPr>
              <a:spLocks/>
            </p:cNvSpPr>
            <p:nvPr/>
          </p:nvSpPr>
          <p:spPr bwMode="auto">
            <a:xfrm>
              <a:off x="7648575" y="5303838"/>
              <a:ext cx="119063" cy="77787"/>
            </a:xfrm>
            <a:custGeom>
              <a:avLst/>
              <a:gdLst/>
              <a:ahLst/>
              <a:cxnLst>
                <a:cxn ang="0">
                  <a:pos x="15" y="0"/>
                </a:cxn>
                <a:cxn ang="0">
                  <a:pos x="74" y="48"/>
                </a:cxn>
                <a:cxn ang="0">
                  <a:pos x="0" y="34"/>
                </a:cxn>
                <a:cxn ang="0">
                  <a:pos x="15" y="0"/>
                </a:cxn>
              </a:cxnLst>
              <a:rect l="0" t="0" r="r" b="b"/>
              <a:pathLst>
                <a:path w="75" h="49">
                  <a:moveTo>
                    <a:pt x="15" y="0"/>
                  </a:moveTo>
                  <a:lnTo>
                    <a:pt x="74" y="48"/>
                  </a:lnTo>
                  <a:lnTo>
                    <a:pt x="0" y="34"/>
                  </a:lnTo>
                  <a:lnTo>
                    <a:pt x="1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50" name="Rectangle 46"/>
            <p:cNvSpPr>
              <a:spLocks noChangeArrowheads="1"/>
            </p:cNvSpPr>
            <p:nvPr/>
          </p:nvSpPr>
          <p:spPr bwMode="auto">
            <a:xfrm>
              <a:off x="2590800" y="3429000"/>
              <a:ext cx="585787"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Root</a:t>
              </a:r>
            </a:p>
          </p:txBody>
        </p:sp>
        <p:sp>
          <p:nvSpPr>
            <p:cNvPr id="21551" name="Rectangle 47"/>
            <p:cNvSpPr>
              <a:spLocks noChangeArrowheads="1"/>
            </p:cNvSpPr>
            <p:nvPr/>
          </p:nvSpPr>
          <p:spPr bwMode="auto">
            <a:xfrm>
              <a:off x="3959225" y="404971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21552" name="Rectangle 48"/>
            <p:cNvSpPr>
              <a:spLocks noChangeArrowheads="1"/>
            </p:cNvSpPr>
            <p:nvPr/>
          </p:nvSpPr>
          <p:spPr bwMode="auto">
            <a:xfrm>
              <a:off x="4516438" y="404971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21553" name="Rectangle 49"/>
            <p:cNvSpPr>
              <a:spLocks noChangeArrowheads="1"/>
            </p:cNvSpPr>
            <p:nvPr/>
          </p:nvSpPr>
          <p:spPr bwMode="auto">
            <a:xfrm>
              <a:off x="5086350" y="403860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21554" name="Rectangle 50"/>
            <p:cNvSpPr>
              <a:spLocks noChangeArrowheads="1"/>
            </p:cNvSpPr>
            <p:nvPr/>
          </p:nvSpPr>
          <p:spPr bwMode="auto">
            <a:xfrm>
              <a:off x="347663" y="5427663"/>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21555" name="Rectangle 51"/>
            <p:cNvSpPr>
              <a:spLocks noChangeArrowheads="1"/>
            </p:cNvSpPr>
            <p:nvPr/>
          </p:nvSpPr>
          <p:spPr bwMode="auto">
            <a:xfrm>
              <a:off x="728663" y="5416550"/>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21556" name="Rectangle 52"/>
            <p:cNvSpPr>
              <a:spLocks noChangeArrowheads="1"/>
            </p:cNvSpPr>
            <p:nvPr/>
          </p:nvSpPr>
          <p:spPr bwMode="auto">
            <a:xfrm>
              <a:off x="1101725" y="5416550"/>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21557" name="Rectangle 53"/>
            <p:cNvSpPr>
              <a:spLocks noChangeArrowheads="1"/>
            </p:cNvSpPr>
            <p:nvPr/>
          </p:nvSpPr>
          <p:spPr bwMode="auto">
            <a:xfrm>
              <a:off x="1473200" y="5427663"/>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21558" name="Rectangle 54"/>
            <p:cNvSpPr>
              <a:spLocks noChangeArrowheads="1"/>
            </p:cNvSpPr>
            <p:nvPr/>
          </p:nvSpPr>
          <p:spPr bwMode="auto">
            <a:xfrm>
              <a:off x="2008188" y="54276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14*</a:t>
              </a:r>
            </a:p>
          </p:txBody>
        </p:sp>
        <p:sp>
          <p:nvSpPr>
            <p:cNvPr id="21559" name="Rectangle 55"/>
            <p:cNvSpPr>
              <a:spLocks noChangeArrowheads="1"/>
            </p:cNvSpPr>
            <p:nvPr/>
          </p:nvSpPr>
          <p:spPr bwMode="auto">
            <a:xfrm>
              <a:off x="2368550" y="54276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21560" name="Rectangle 56"/>
            <p:cNvSpPr>
              <a:spLocks noChangeArrowheads="1"/>
            </p:cNvSpPr>
            <p:nvPr/>
          </p:nvSpPr>
          <p:spPr bwMode="auto">
            <a:xfrm>
              <a:off x="3703638" y="54165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19*</a:t>
              </a:r>
            </a:p>
          </p:txBody>
        </p:sp>
        <p:sp>
          <p:nvSpPr>
            <p:cNvPr id="21561" name="Rectangle 57"/>
            <p:cNvSpPr>
              <a:spLocks noChangeArrowheads="1"/>
            </p:cNvSpPr>
            <p:nvPr/>
          </p:nvSpPr>
          <p:spPr bwMode="auto">
            <a:xfrm>
              <a:off x="4051300" y="54165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21562" name="Rectangle 58"/>
            <p:cNvSpPr>
              <a:spLocks noChangeArrowheads="1"/>
            </p:cNvSpPr>
            <p:nvPr/>
          </p:nvSpPr>
          <p:spPr bwMode="auto">
            <a:xfrm>
              <a:off x="4413250" y="54165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21563" name="Rectangle 59"/>
            <p:cNvSpPr>
              <a:spLocks noChangeArrowheads="1"/>
            </p:cNvSpPr>
            <p:nvPr/>
          </p:nvSpPr>
          <p:spPr bwMode="auto">
            <a:xfrm>
              <a:off x="5340350" y="54165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21564" name="Rectangle 60"/>
            <p:cNvSpPr>
              <a:spLocks noChangeArrowheads="1"/>
            </p:cNvSpPr>
            <p:nvPr/>
          </p:nvSpPr>
          <p:spPr bwMode="auto">
            <a:xfrm>
              <a:off x="5724525" y="54165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21565" name="Rectangle 61"/>
            <p:cNvSpPr>
              <a:spLocks noChangeArrowheads="1"/>
            </p:cNvSpPr>
            <p:nvPr/>
          </p:nvSpPr>
          <p:spPr bwMode="auto">
            <a:xfrm>
              <a:off x="6072188" y="54276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21566" name="Rectangle 62"/>
            <p:cNvSpPr>
              <a:spLocks noChangeArrowheads="1"/>
            </p:cNvSpPr>
            <p:nvPr/>
          </p:nvSpPr>
          <p:spPr bwMode="auto">
            <a:xfrm>
              <a:off x="7013575" y="54276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21567" name="Rectangle 63"/>
            <p:cNvSpPr>
              <a:spLocks noChangeArrowheads="1"/>
            </p:cNvSpPr>
            <p:nvPr/>
          </p:nvSpPr>
          <p:spPr bwMode="auto">
            <a:xfrm>
              <a:off x="7386638" y="54276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21568" name="Rectangle 64"/>
            <p:cNvSpPr>
              <a:spLocks noChangeArrowheads="1"/>
            </p:cNvSpPr>
            <p:nvPr/>
          </p:nvSpPr>
          <p:spPr bwMode="auto">
            <a:xfrm>
              <a:off x="7745413" y="54165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21569" name="Rectangle 65"/>
            <p:cNvSpPr>
              <a:spLocks noChangeArrowheads="1"/>
            </p:cNvSpPr>
            <p:nvPr/>
          </p:nvSpPr>
          <p:spPr bwMode="auto">
            <a:xfrm>
              <a:off x="8116888" y="54054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21570" name="Rectangle 66"/>
            <p:cNvSpPr>
              <a:spLocks noChangeArrowheads="1"/>
            </p:cNvSpPr>
            <p:nvPr/>
          </p:nvSpPr>
          <p:spPr bwMode="auto">
            <a:xfrm>
              <a:off x="3425825" y="404971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21571" name="Line 67"/>
            <p:cNvSpPr>
              <a:spLocks noChangeShapeType="1"/>
            </p:cNvSpPr>
            <p:nvPr/>
          </p:nvSpPr>
          <p:spPr bwMode="auto">
            <a:xfrm>
              <a:off x="3200400" y="3581400"/>
              <a:ext cx="838200" cy="381000"/>
            </a:xfrm>
            <a:prstGeom prst="line">
              <a:avLst/>
            </a:prstGeom>
            <a:noFill/>
            <a:ln w="12700">
              <a:solidFill>
                <a:schemeClr val="tx1"/>
              </a:solidFill>
              <a:round/>
              <a:headEnd type="none" w="sm" len="sm"/>
              <a:tailEnd type="stealth" w="med" len="med"/>
            </a:ln>
            <a:effectLst/>
          </p:spPr>
          <p:txBody>
            <a:bodyPr/>
            <a:lstStyle/>
            <a:p>
              <a:endParaRPr lang="tr-TR"/>
            </a:p>
          </p:txBody>
        </p:sp>
        <p:sp>
          <p:nvSpPr>
            <p:cNvPr id="21572" name="Arc 68"/>
            <p:cNvSpPr>
              <a:spLocks/>
            </p:cNvSpPr>
            <p:nvPr/>
          </p:nvSpPr>
          <p:spPr bwMode="auto">
            <a:xfrm rot="19020000">
              <a:off x="3429000" y="5189538"/>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1573" name="Arc 69"/>
            <p:cNvSpPr>
              <a:spLocks/>
            </p:cNvSpPr>
            <p:nvPr/>
          </p:nvSpPr>
          <p:spPr bwMode="auto">
            <a:xfrm rot="19020000">
              <a:off x="1676400" y="5189538"/>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1574" name="Arc 70"/>
            <p:cNvSpPr>
              <a:spLocks/>
            </p:cNvSpPr>
            <p:nvPr/>
          </p:nvSpPr>
          <p:spPr bwMode="auto">
            <a:xfrm rot="19020000">
              <a:off x="5029200" y="5189538"/>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1575" name="Arc 71"/>
            <p:cNvSpPr>
              <a:spLocks/>
            </p:cNvSpPr>
            <p:nvPr/>
          </p:nvSpPr>
          <p:spPr bwMode="auto">
            <a:xfrm rot="19020000">
              <a:off x="6705600" y="5189538"/>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1097210366"/>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normAutofit/>
          </a:bodyPr>
          <a:lstStyle/>
          <a:p>
            <a:r>
              <a:rPr lang="en-US" dirty="0" smtClean="0"/>
              <a:t>Indexing: Finding </a:t>
            </a:r>
            <a:r>
              <a:rPr lang="en-US" dirty="0"/>
              <a:t>Things </a:t>
            </a:r>
            <a:r>
              <a:rPr lang="en-US" dirty="0" smtClean="0"/>
              <a:t>Quickly</a:t>
            </a:r>
            <a:endParaRPr lang="en-US" dirty="0"/>
          </a:p>
        </p:txBody>
      </p:sp>
      <p:sp>
        <p:nvSpPr>
          <p:cNvPr id="47107" name="Rectangle 3"/>
          <p:cNvSpPr>
            <a:spLocks noGrp="1" noChangeArrowheads="1"/>
          </p:cNvSpPr>
          <p:nvPr>
            <p:ph type="body" idx="1"/>
          </p:nvPr>
        </p:nvSpPr>
        <p:spPr>
          <a:xfrm>
            <a:off x="304800" y="1524000"/>
            <a:ext cx="8610600" cy="4572000"/>
          </a:xfrm>
        </p:spPr>
        <p:txBody>
          <a:bodyPr>
            <a:normAutofit lnSpcReduction="10000"/>
          </a:bodyPr>
          <a:lstStyle/>
          <a:p>
            <a:r>
              <a:rPr lang="en-US" sz="2800" dirty="0"/>
              <a:t>The cost of Seeking is very </a:t>
            </a:r>
            <a:r>
              <a:rPr lang="en-US" sz="2800" dirty="0">
                <a:solidFill>
                  <a:srgbClr val="0000FF"/>
                </a:solidFill>
              </a:rPr>
              <a:t>high</a:t>
            </a:r>
            <a:r>
              <a:rPr lang="en-US" sz="2800" dirty="0"/>
              <a:t>.</a:t>
            </a:r>
          </a:p>
          <a:p>
            <a:r>
              <a:rPr lang="en-US" sz="2800" dirty="0"/>
              <a:t>This cost has to be taken into consideration when </a:t>
            </a:r>
            <a:r>
              <a:rPr lang="en-US" sz="2800" dirty="0">
                <a:solidFill>
                  <a:schemeClr val="accent5">
                    <a:lumMod val="75000"/>
                  </a:schemeClr>
                </a:solidFill>
              </a:rPr>
              <a:t>determining a strategy for searching </a:t>
            </a:r>
            <a:r>
              <a:rPr lang="en-US" sz="2800" dirty="0"/>
              <a:t>a file for a particular piece of information.</a:t>
            </a:r>
          </a:p>
          <a:p>
            <a:r>
              <a:rPr lang="en-US" sz="2800" dirty="0" smtClean="0"/>
              <a:t>The </a:t>
            </a:r>
            <a:r>
              <a:rPr lang="en-US" sz="2800" dirty="0"/>
              <a:t>same question also arises with respect to </a:t>
            </a:r>
            <a:r>
              <a:rPr lang="en-US" sz="2800" dirty="0">
                <a:solidFill>
                  <a:srgbClr val="008000"/>
                </a:solidFill>
              </a:rPr>
              <a:t>sorting</a:t>
            </a:r>
            <a:r>
              <a:rPr lang="en-US" sz="2800" dirty="0"/>
              <a:t>, which often is the first step to searching efficiently.</a:t>
            </a:r>
          </a:p>
          <a:p>
            <a:r>
              <a:rPr lang="en-US" sz="2800" dirty="0"/>
              <a:t>Rather than simply trying to sort and search, we concentrate on doing so in a way that </a:t>
            </a:r>
            <a:r>
              <a:rPr lang="en-US" sz="2800" dirty="0">
                <a:solidFill>
                  <a:srgbClr val="FF6600"/>
                </a:solidFill>
              </a:rPr>
              <a:t>minimizes the number of seeks</a:t>
            </a:r>
            <a:r>
              <a:rPr lang="en-US" sz="2800" dirty="0"/>
              <a:t>.</a:t>
            </a:r>
            <a:endParaRPr lang="en-US" dirty="0"/>
          </a:p>
        </p:txBody>
      </p:sp>
    </p:spTree>
    <p:extLst>
      <p:ext uri="{BB962C8B-B14F-4D97-AF65-F5344CB8AC3E}">
        <p14:creationId xmlns:p14="http://schemas.microsoft.com/office/powerpoint/2010/main" val="14349694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256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25604" name="Rectangle 4"/>
          <p:cNvSpPr>
            <a:spLocks noGrp="1" noChangeArrowheads="1"/>
          </p:cNvSpPr>
          <p:nvPr>
            <p:ph type="title"/>
          </p:nvPr>
        </p:nvSpPr>
        <p:spPr>
          <a:xfrm>
            <a:off x="220850" y="264117"/>
            <a:ext cx="8077200" cy="1104900"/>
          </a:xfrm>
          <a:noFill/>
          <a:ln/>
        </p:spPr>
        <p:txBody>
          <a:bodyPr>
            <a:normAutofit fontScale="90000"/>
          </a:bodyPr>
          <a:lstStyle/>
          <a:p>
            <a:r>
              <a:rPr lang="en-US" dirty="0"/>
              <a:t>Inserting a Data Entry into a B+ Tree</a:t>
            </a:r>
          </a:p>
        </p:txBody>
      </p:sp>
      <p:sp>
        <p:nvSpPr>
          <p:cNvPr id="25605" name="Rectangle 5"/>
          <p:cNvSpPr>
            <a:spLocks noGrp="1" noChangeArrowheads="1"/>
          </p:cNvSpPr>
          <p:nvPr>
            <p:ph type="body" idx="1"/>
          </p:nvPr>
        </p:nvSpPr>
        <p:spPr>
          <a:xfrm>
            <a:off x="309966" y="1447800"/>
            <a:ext cx="8681634" cy="4953000"/>
          </a:xfrm>
          <a:noFill/>
          <a:ln/>
        </p:spPr>
        <p:txBody>
          <a:bodyPr>
            <a:normAutofit lnSpcReduction="10000"/>
          </a:bodyPr>
          <a:lstStyle/>
          <a:p>
            <a:r>
              <a:rPr lang="en-US" sz="2800" dirty="0"/>
              <a:t>Find correct leaf </a:t>
            </a:r>
            <a:r>
              <a:rPr lang="en-US" sz="2800" i="1" dirty="0"/>
              <a:t>L.</a:t>
            </a:r>
            <a:r>
              <a:rPr lang="en-US" sz="2800" dirty="0"/>
              <a:t> </a:t>
            </a:r>
          </a:p>
          <a:p>
            <a:r>
              <a:rPr lang="en-US" sz="2800" dirty="0"/>
              <a:t>Put data entry onto </a:t>
            </a:r>
            <a:r>
              <a:rPr lang="en-US" sz="2800" i="1" dirty="0"/>
              <a:t>L</a:t>
            </a:r>
            <a:r>
              <a:rPr lang="en-US" sz="2800" dirty="0"/>
              <a:t>.</a:t>
            </a:r>
          </a:p>
          <a:p>
            <a:pPr lvl="1">
              <a:buSzPct val="75000"/>
            </a:pPr>
            <a:r>
              <a:rPr lang="en-US" sz="2400" dirty="0"/>
              <a:t>If </a:t>
            </a:r>
            <a:r>
              <a:rPr lang="en-US" sz="2400" i="1" dirty="0"/>
              <a:t>L </a:t>
            </a:r>
            <a:r>
              <a:rPr lang="en-US" sz="2400" dirty="0"/>
              <a:t>has enough space, </a:t>
            </a:r>
            <a:r>
              <a:rPr lang="en-US" sz="2400" i="1" dirty="0"/>
              <a:t>done</a:t>
            </a:r>
            <a:r>
              <a:rPr lang="en-US" sz="2400" dirty="0"/>
              <a:t>!</a:t>
            </a:r>
          </a:p>
          <a:p>
            <a:pPr lvl="1">
              <a:buSzPct val="75000"/>
            </a:pPr>
            <a:r>
              <a:rPr lang="en-US" sz="2400" dirty="0"/>
              <a:t>Else, must </a:t>
            </a:r>
            <a:r>
              <a:rPr lang="en-US" sz="2400" i="1" u="sng" dirty="0">
                <a:solidFill>
                  <a:schemeClr val="accent2"/>
                </a:solidFill>
              </a:rPr>
              <a:t>split</a:t>
            </a:r>
            <a:r>
              <a:rPr lang="en-US" sz="2400" dirty="0">
                <a:solidFill>
                  <a:schemeClr val="accent2"/>
                </a:solidFill>
              </a:rPr>
              <a:t>  </a:t>
            </a:r>
            <a:r>
              <a:rPr lang="en-US" sz="2400" i="1" dirty="0"/>
              <a:t>L (into L and a new node L2)</a:t>
            </a:r>
            <a:endParaRPr lang="en-US" sz="2400" dirty="0"/>
          </a:p>
          <a:p>
            <a:pPr lvl="2"/>
            <a:r>
              <a:rPr lang="en-US" sz="2000" dirty="0"/>
              <a:t>Redistribute entries evenly, </a:t>
            </a:r>
            <a:r>
              <a:rPr lang="en-US" sz="2000" b="1" u="sng" dirty="0">
                <a:solidFill>
                  <a:schemeClr val="accent2"/>
                </a:solidFill>
              </a:rPr>
              <a:t>copy up</a:t>
            </a:r>
            <a:r>
              <a:rPr lang="en-US" sz="2000" b="1" dirty="0">
                <a:solidFill>
                  <a:schemeClr val="accent2"/>
                </a:solidFill>
              </a:rPr>
              <a:t> </a:t>
            </a:r>
            <a:r>
              <a:rPr lang="en-US" sz="2000" dirty="0"/>
              <a:t>middle key.</a:t>
            </a:r>
          </a:p>
          <a:p>
            <a:pPr lvl="2"/>
            <a:r>
              <a:rPr lang="en-US" sz="2000" dirty="0"/>
              <a:t>Insert index entry pointing to </a:t>
            </a:r>
            <a:r>
              <a:rPr lang="en-US" sz="2000" i="1" dirty="0"/>
              <a:t>L2 </a:t>
            </a:r>
            <a:r>
              <a:rPr lang="en-US" sz="2000" dirty="0"/>
              <a:t>into parent of </a:t>
            </a:r>
            <a:r>
              <a:rPr lang="en-US" sz="2000" i="1" dirty="0"/>
              <a:t>L</a:t>
            </a:r>
            <a:r>
              <a:rPr lang="en-US" sz="2000" dirty="0"/>
              <a:t>.</a:t>
            </a:r>
          </a:p>
          <a:p>
            <a:r>
              <a:rPr lang="en-US" sz="2800" dirty="0"/>
              <a:t>This can happen recursively</a:t>
            </a:r>
          </a:p>
          <a:p>
            <a:pPr lvl="1">
              <a:buSzPct val="75000"/>
            </a:pPr>
            <a:r>
              <a:rPr lang="en-US" sz="2400" dirty="0">
                <a:solidFill>
                  <a:schemeClr val="accent2"/>
                </a:solidFill>
              </a:rPr>
              <a:t>To split index node</a:t>
            </a:r>
            <a:r>
              <a:rPr lang="en-US" sz="2400" dirty="0"/>
              <a:t>, redistribute entries evenly, but </a:t>
            </a:r>
            <a:r>
              <a:rPr lang="en-US" sz="2400" b="1" u="sng" dirty="0" smtClean="0">
                <a:solidFill>
                  <a:schemeClr val="accent2"/>
                </a:solidFill>
              </a:rPr>
              <a:t>promote</a:t>
            </a:r>
            <a:r>
              <a:rPr lang="en-US" sz="2400" b="1" dirty="0" smtClean="0">
                <a:solidFill>
                  <a:schemeClr val="accent2"/>
                </a:solidFill>
              </a:rPr>
              <a:t> </a:t>
            </a:r>
            <a:r>
              <a:rPr lang="en-US" sz="2400" dirty="0"/>
              <a:t>middle key.  (Contrast with leaf splits.)</a:t>
            </a:r>
          </a:p>
          <a:p>
            <a:r>
              <a:rPr lang="en-US" sz="2800" dirty="0"/>
              <a:t>Splits “grow” tree; root split increases height.  </a:t>
            </a:r>
          </a:p>
          <a:p>
            <a:pPr lvl="1">
              <a:buSzPct val="75000"/>
            </a:pPr>
            <a:r>
              <a:rPr lang="en-US" sz="2400" dirty="0"/>
              <a:t>Tree growth: gets </a:t>
            </a:r>
            <a:r>
              <a:rPr lang="en-US" sz="2400" i="1" u="sng" dirty="0">
                <a:solidFill>
                  <a:schemeClr val="accent2"/>
                </a:solidFill>
              </a:rPr>
              <a:t>wider</a:t>
            </a:r>
            <a:r>
              <a:rPr lang="en-US" sz="2400" dirty="0"/>
              <a:t> or </a:t>
            </a:r>
            <a:r>
              <a:rPr lang="en-US" sz="2400" i="1" u="sng" dirty="0">
                <a:solidFill>
                  <a:schemeClr val="accent2"/>
                </a:solidFill>
              </a:rPr>
              <a:t>one level taller </a:t>
            </a:r>
            <a:r>
              <a:rPr lang="en-US" i="1" u="sng" dirty="0">
                <a:solidFill>
                  <a:schemeClr val="accent2"/>
                </a:solidFill>
              </a:rPr>
              <a:t>at top.</a:t>
            </a:r>
          </a:p>
        </p:txBody>
      </p:sp>
    </p:spTree>
    <p:extLst>
      <p:ext uri="{BB962C8B-B14F-4D97-AF65-F5344CB8AC3E}">
        <p14:creationId xmlns:p14="http://schemas.microsoft.com/office/powerpoint/2010/main" val="3806446008"/>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276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27652" name="Rectangle 4"/>
          <p:cNvSpPr>
            <a:spLocks noGrp="1" noChangeArrowheads="1"/>
          </p:cNvSpPr>
          <p:nvPr>
            <p:ph type="title"/>
          </p:nvPr>
        </p:nvSpPr>
        <p:spPr>
          <a:noFill/>
          <a:ln/>
        </p:spPr>
        <p:txBody>
          <a:bodyPr>
            <a:normAutofit fontScale="90000"/>
          </a:bodyPr>
          <a:lstStyle/>
          <a:p>
            <a:r>
              <a:rPr lang="en-US"/>
              <a:t>Inserting 8* into Example B+ Tree</a:t>
            </a:r>
          </a:p>
        </p:txBody>
      </p:sp>
      <p:sp>
        <p:nvSpPr>
          <p:cNvPr id="27653" name="Rectangle 5"/>
          <p:cNvSpPr>
            <a:spLocks noGrp="1" noChangeArrowheads="1"/>
          </p:cNvSpPr>
          <p:nvPr>
            <p:ph type="body" sz="half" idx="1"/>
          </p:nvPr>
        </p:nvSpPr>
        <p:spPr>
          <a:xfrm>
            <a:off x="76200" y="1828800"/>
            <a:ext cx="2667000" cy="4076700"/>
          </a:xfrm>
          <a:noFill/>
          <a:ln/>
        </p:spPr>
        <p:txBody>
          <a:bodyPr>
            <a:normAutofit fontScale="92500" lnSpcReduction="10000"/>
          </a:bodyPr>
          <a:lstStyle/>
          <a:p>
            <a:r>
              <a:rPr lang="en-US" sz="2400"/>
              <a:t>Observe how minimum occupancy is guaranteed in both leaf and index pg splits.</a:t>
            </a:r>
          </a:p>
          <a:p>
            <a:r>
              <a:rPr lang="en-US" sz="2400"/>
              <a:t>Note difference between </a:t>
            </a:r>
            <a:r>
              <a:rPr lang="en-US" sz="2400" i="1">
                <a:solidFill>
                  <a:schemeClr val="accent2"/>
                </a:solidFill>
              </a:rPr>
              <a:t>copy-up</a:t>
            </a:r>
            <a:r>
              <a:rPr lang="en-US" sz="2400">
                <a:solidFill>
                  <a:schemeClr val="accent2"/>
                </a:solidFill>
              </a:rPr>
              <a:t> </a:t>
            </a:r>
            <a:r>
              <a:rPr lang="en-US" sz="2400"/>
              <a:t>and </a:t>
            </a:r>
            <a:r>
              <a:rPr lang="en-US" sz="2400" i="1">
                <a:solidFill>
                  <a:schemeClr val="accent2"/>
                </a:solidFill>
              </a:rPr>
              <a:t>push-up</a:t>
            </a:r>
            <a:r>
              <a:rPr lang="en-US" sz="2400">
                <a:solidFill>
                  <a:schemeClr val="accent2"/>
                </a:solidFill>
              </a:rPr>
              <a:t>; </a:t>
            </a:r>
            <a:r>
              <a:rPr lang="en-US" sz="2400"/>
              <a:t>be sure you understand the reasons for this.</a:t>
            </a:r>
          </a:p>
        </p:txBody>
      </p:sp>
      <p:grpSp>
        <p:nvGrpSpPr>
          <p:cNvPr id="3" name="Group 2"/>
          <p:cNvGrpSpPr/>
          <p:nvPr/>
        </p:nvGrpSpPr>
        <p:grpSpPr>
          <a:xfrm>
            <a:off x="3124200" y="1447800"/>
            <a:ext cx="5638800" cy="1749425"/>
            <a:chOff x="3152775" y="1437242"/>
            <a:chExt cx="6059364" cy="1828246"/>
          </a:xfrm>
        </p:grpSpPr>
        <p:sp>
          <p:nvSpPr>
            <p:cNvPr id="27654" name="Freeform 6"/>
            <p:cNvSpPr>
              <a:spLocks/>
            </p:cNvSpPr>
            <p:nvPr/>
          </p:nvSpPr>
          <p:spPr bwMode="auto">
            <a:xfrm>
              <a:off x="3152775" y="2894013"/>
              <a:ext cx="360363" cy="360362"/>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55" name="Freeform 7"/>
            <p:cNvSpPr>
              <a:spLocks/>
            </p:cNvSpPr>
            <p:nvPr/>
          </p:nvSpPr>
          <p:spPr bwMode="auto">
            <a:xfrm>
              <a:off x="3511550" y="2894013"/>
              <a:ext cx="361950" cy="360362"/>
            </a:xfrm>
            <a:custGeom>
              <a:avLst/>
              <a:gdLst/>
              <a:ahLst/>
              <a:cxnLst>
                <a:cxn ang="0">
                  <a:pos x="0" y="226"/>
                </a:cxn>
                <a:cxn ang="0">
                  <a:pos x="0" y="0"/>
                </a:cxn>
                <a:cxn ang="0">
                  <a:pos x="227" y="0"/>
                </a:cxn>
                <a:cxn ang="0">
                  <a:pos x="227" y="226"/>
                </a:cxn>
                <a:cxn ang="0">
                  <a:pos x="0" y="226"/>
                </a:cxn>
              </a:cxnLst>
              <a:rect l="0" t="0" r="r" b="b"/>
              <a:pathLst>
                <a:path w="228" h="227">
                  <a:moveTo>
                    <a:pt x="0" y="226"/>
                  </a:moveTo>
                  <a:lnTo>
                    <a:pt x="0" y="0"/>
                  </a:lnTo>
                  <a:lnTo>
                    <a:pt x="227" y="0"/>
                  </a:lnTo>
                  <a:lnTo>
                    <a:pt x="227"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56" name="Freeform 8"/>
            <p:cNvSpPr>
              <a:spLocks/>
            </p:cNvSpPr>
            <p:nvPr/>
          </p:nvSpPr>
          <p:spPr bwMode="auto">
            <a:xfrm>
              <a:off x="3871913" y="2894013"/>
              <a:ext cx="360362" cy="360362"/>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57" name="Freeform 9"/>
            <p:cNvSpPr>
              <a:spLocks/>
            </p:cNvSpPr>
            <p:nvPr/>
          </p:nvSpPr>
          <p:spPr bwMode="auto">
            <a:xfrm>
              <a:off x="4230688" y="2894013"/>
              <a:ext cx="360362" cy="360362"/>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58" name="Freeform 10"/>
            <p:cNvSpPr>
              <a:spLocks/>
            </p:cNvSpPr>
            <p:nvPr/>
          </p:nvSpPr>
          <p:spPr bwMode="auto">
            <a:xfrm>
              <a:off x="4960938" y="2905125"/>
              <a:ext cx="360362" cy="360363"/>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59" name="Freeform 11"/>
            <p:cNvSpPr>
              <a:spLocks/>
            </p:cNvSpPr>
            <p:nvPr/>
          </p:nvSpPr>
          <p:spPr bwMode="auto">
            <a:xfrm>
              <a:off x="5319713" y="2905125"/>
              <a:ext cx="361950" cy="360363"/>
            </a:xfrm>
            <a:custGeom>
              <a:avLst/>
              <a:gdLst/>
              <a:ahLst/>
              <a:cxnLst>
                <a:cxn ang="0">
                  <a:pos x="0" y="226"/>
                </a:cxn>
                <a:cxn ang="0">
                  <a:pos x="0" y="0"/>
                </a:cxn>
                <a:cxn ang="0">
                  <a:pos x="227" y="0"/>
                </a:cxn>
                <a:cxn ang="0">
                  <a:pos x="227" y="226"/>
                </a:cxn>
                <a:cxn ang="0">
                  <a:pos x="0" y="226"/>
                </a:cxn>
              </a:cxnLst>
              <a:rect l="0" t="0" r="r" b="b"/>
              <a:pathLst>
                <a:path w="228" h="227">
                  <a:moveTo>
                    <a:pt x="0" y="226"/>
                  </a:moveTo>
                  <a:lnTo>
                    <a:pt x="0" y="0"/>
                  </a:lnTo>
                  <a:lnTo>
                    <a:pt x="227" y="0"/>
                  </a:lnTo>
                  <a:lnTo>
                    <a:pt x="227"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60" name="Freeform 12"/>
            <p:cNvSpPr>
              <a:spLocks/>
            </p:cNvSpPr>
            <p:nvPr/>
          </p:nvSpPr>
          <p:spPr bwMode="auto">
            <a:xfrm>
              <a:off x="5680075" y="2905125"/>
              <a:ext cx="360363" cy="360363"/>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61" name="Freeform 13"/>
            <p:cNvSpPr>
              <a:spLocks/>
            </p:cNvSpPr>
            <p:nvPr/>
          </p:nvSpPr>
          <p:spPr bwMode="auto">
            <a:xfrm>
              <a:off x="6038850" y="2905125"/>
              <a:ext cx="360363" cy="360363"/>
            </a:xfrm>
            <a:custGeom>
              <a:avLst/>
              <a:gdLst/>
              <a:ahLst/>
              <a:cxnLst>
                <a:cxn ang="0">
                  <a:pos x="0" y="226"/>
                </a:cxn>
                <a:cxn ang="0">
                  <a:pos x="0" y="0"/>
                </a:cxn>
                <a:cxn ang="0">
                  <a:pos x="226" y="0"/>
                </a:cxn>
                <a:cxn ang="0">
                  <a:pos x="226" y="226"/>
                </a:cxn>
                <a:cxn ang="0">
                  <a:pos x="0" y="226"/>
                </a:cxn>
              </a:cxnLst>
              <a:rect l="0" t="0" r="r" b="b"/>
              <a:pathLst>
                <a:path w="227" h="227">
                  <a:moveTo>
                    <a:pt x="0" y="226"/>
                  </a:moveTo>
                  <a:lnTo>
                    <a:pt x="0" y="0"/>
                  </a:lnTo>
                  <a:lnTo>
                    <a:pt x="226" y="0"/>
                  </a:lnTo>
                  <a:lnTo>
                    <a:pt x="226" y="226"/>
                  </a:lnTo>
                  <a:lnTo>
                    <a:pt x="0" y="22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62" name="Freeform 14"/>
            <p:cNvSpPr>
              <a:spLocks/>
            </p:cNvSpPr>
            <p:nvPr/>
          </p:nvSpPr>
          <p:spPr bwMode="auto">
            <a:xfrm>
              <a:off x="3871913" y="1924050"/>
              <a:ext cx="506412" cy="928688"/>
            </a:xfrm>
            <a:custGeom>
              <a:avLst/>
              <a:gdLst/>
              <a:ahLst/>
              <a:cxnLst>
                <a:cxn ang="0">
                  <a:pos x="318" y="0"/>
                </a:cxn>
                <a:cxn ang="0">
                  <a:pos x="0" y="584"/>
                </a:cxn>
                <a:cxn ang="0">
                  <a:pos x="318" y="0"/>
                </a:cxn>
              </a:cxnLst>
              <a:rect l="0" t="0" r="r" b="b"/>
              <a:pathLst>
                <a:path w="319" h="585">
                  <a:moveTo>
                    <a:pt x="318" y="0"/>
                  </a:moveTo>
                  <a:lnTo>
                    <a:pt x="0" y="584"/>
                  </a:lnTo>
                  <a:lnTo>
                    <a:pt x="31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63" name="Freeform 15"/>
            <p:cNvSpPr>
              <a:spLocks/>
            </p:cNvSpPr>
            <p:nvPr/>
          </p:nvSpPr>
          <p:spPr bwMode="auto">
            <a:xfrm>
              <a:off x="3871913" y="2738438"/>
              <a:ext cx="79375" cy="114300"/>
            </a:xfrm>
            <a:custGeom>
              <a:avLst/>
              <a:gdLst/>
              <a:ahLst/>
              <a:cxnLst>
                <a:cxn ang="0">
                  <a:pos x="49" y="17"/>
                </a:cxn>
                <a:cxn ang="0">
                  <a:pos x="0" y="71"/>
                </a:cxn>
                <a:cxn ang="0">
                  <a:pos x="17" y="0"/>
                </a:cxn>
                <a:cxn ang="0">
                  <a:pos x="49" y="17"/>
                </a:cxn>
              </a:cxnLst>
              <a:rect l="0" t="0" r="r" b="b"/>
              <a:pathLst>
                <a:path w="50" h="72">
                  <a:moveTo>
                    <a:pt x="49" y="17"/>
                  </a:moveTo>
                  <a:lnTo>
                    <a:pt x="0" y="71"/>
                  </a:lnTo>
                  <a:lnTo>
                    <a:pt x="17" y="0"/>
                  </a:lnTo>
                  <a:lnTo>
                    <a:pt x="49" y="1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64" name="Freeform 16"/>
            <p:cNvSpPr>
              <a:spLocks/>
            </p:cNvSpPr>
            <p:nvPr/>
          </p:nvSpPr>
          <p:spPr bwMode="auto">
            <a:xfrm>
              <a:off x="4792663" y="1979613"/>
              <a:ext cx="449262" cy="403225"/>
            </a:xfrm>
            <a:custGeom>
              <a:avLst/>
              <a:gdLst/>
              <a:ahLst/>
              <a:cxnLst>
                <a:cxn ang="0">
                  <a:pos x="0" y="253"/>
                </a:cxn>
                <a:cxn ang="0">
                  <a:pos x="0" y="0"/>
                </a:cxn>
                <a:cxn ang="0">
                  <a:pos x="282" y="0"/>
                </a:cxn>
                <a:cxn ang="0">
                  <a:pos x="282" y="253"/>
                </a:cxn>
                <a:cxn ang="0">
                  <a:pos x="0" y="253"/>
                </a:cxn>
              </a:cxnLst>
              <a:rect l="0" t="0" r="r" b="b"/>
              <a:pathLst>
                <a:path w="283" h="254">
                  <a:moveTo>
                    <a:pt x="0" y="253"/>
                  </a:moveTo>
                  <a:lnTo>
                    <a:pt x="0" y="0"/>
                  </a:lnTo>
                  <a:lnTo>
                    <a:pt x="282" y="0"/>
                  </a:lnTo>
                  <a:lnTo>
                    <a:pt x="282" y="253"/>
                  </a:lnTo>
                  <a:lnTo>
                    <a:pt x="0" y="25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65" name="Freeform 17"/>
            <p:cNvSpPr>
              <a:spLocks/>
            </p:cNvSpPr>
            <p:nvPr/>
          </p:nvSpPr>
          <p:spPr bwMode="auto">
            <a:xfrm>
              <a:off x="5129213" y="1989138"/>
              <a:ext cx="1587" cy="371475"/>
            </a:xfrm>
            <a:custGeom>
              <a:avLst/>
              <a:gdLst/>
              <a:ahLst/>
              <a:cxnLst>
                <a:cxn ang="0">
                  <a:pos x="0" y="0"/>
                </a:cxn>
                <a:cxn ang="0">
                  <a:pos x="0" y="233"/>
                </a:cxn>
                <a:cxn ang="0">
                  <a:pos x="0" y="0"/>
                </a:cxn>
              </a:cxnLst>
              <a:rect l="0" t="0" r="r" b="b"/>
              <a:pathLst>
                <a:path w="1" h="234">
                  <a:moveTo>
                    <a:pt x="0" y="0"/>
                  </a:moveTo>
                  <a:lnTo>
                    <a:pt x="0" y="23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66" name="Line 18"/>
            <p:cNvSpPr>
              <a:spLocks noChangeShapeType="1"/>
            </p:cNvSpPr>
            <p:nvPr/>
          </p:nvSpPr>
          <p:spPr bwMode="auto">
            <a:xfrm flipH="1">
              <a:off x="5740400" y="1924050"/>
              <a:ext cx="173038" cy="23813"/>
            </a:xfrm>
            <a:prstGeom prst="line">
              <a:avLst/>
            </a:prstGeom>
            <a:noFill/>
            <a:ln w="12700">
              <a:solidFill>
                <a:srgbClr val="FF8200"/>
              </a:solidFill>
              <a:round/>
              <a:headEnd type="none" w="sm" len="sm"/>
              <a:tailEnd type="none" w="sm" len="sm"/>
            </a:ln>
            <a:effectLst/>
          </p:spPr>
          <p:txBody>
            <a:bodyPr/>
            <a:lstStyle/>
            <a:p>
              <a:endParaRPr lang="tr-TR"/>
            </a:p>
          </p:txBody>
        </p:sp>
        <p:sp>
          <p:nvSpPr>
            <p:cNvPr id="27667" name="Line 19"/>
            <p:cNvSpPr>
              <a:spLocks noChangeShapeType="1"/>
            </p:cNvSpPr>
            <p:nvPr/>
          </p:nvSpPr>
          <p:spPr bwMode="auto">
            <a:xfrm flipH="1">
              <a:off x="5702300" y="1947863"/>
              <a:ext cx="38100" cy="7937"/>
            </a:xfrm>
            <a:prstGeom prst="line">
              <a:avLst/>
            </a:prstGeom>
            <a:noFill/>
            <a:ln w="12700">
              <a:solidFill>
                <a:srgbClr val="FF8200"/>
              </a:solidFill>
              <a:round/>
              <a:headEnd type="none" w="sm" len="sm"/>
              <a:tailEnd type="none" w="sm" len="sm"/>
            </a:ln>
            <a:effectLst/>
          </p:spPr>
          <p:txBody>
            <a:bodyPr/>
            <a:lstStyle/>
            <a:p>
              <a:endParaRPr lang="tr-TR"/>
            </a:p>
          </p:txBody>
        </p:sp>
        <p:sp>
          <p:nvSpPr>
            <p:cNvPr id="27668" name="Line 20"/>
            <p:cNvSpPr>
              <a:spLocks noChangeShapeType="1"/>
            </p:cNvSpPr>
            <p:nvPr/>
          </p:nvSpPr>
          <p:spPr bwMode="auto">
            <a:xfrm flipH="1">
              <a:off x="5670550" y="1955800"/>
              <a:ext cx="31750" cy="6350"/>
            </a:xfrm>
            <a:prstGeom prst="line">
              <a:avLst/>
            </a:prstGeom>
            <a:noFill/>
            <a:ln w="12700">
              <a:solidFill>
                <a:srgbClr val="FF8200"/>
              </a:solidFill>
              <a:round/>
              <a:headEnd type="none" w="sm" len="sm"/>
              <a:tailEnd type="none" w="sm" len="sm"/>
            </a:ln>
            <a:effectLst/>
          </p:spPr>
          <p:txBody>
            <a:bodyPr/>
            <a:lstStyle/>
            <a:p>
              <a:endParaRPr lang="tr-TR"/>
            </a:p>
          </p:txBody>
        </p:sp>
        <p:sp>
          <p:nvSpPr>
            <p:cNvPr id="27669" name="Line 21"/>
            <p:cNvSpPr>
              <a:spLocks noChangeShapeType="1"/>
            </p:cNvSpPr>
            <p:nvPr/>
          </p:nvSpPr>
          <p:spPr bwMode="auto">
            <a:xfrm flipH="1">
              <a:off x="5634038" y="1962150"/>
              <a:ext cx="36512" cy="17463"/>
            </a:xfrm>
            <a:prstGeom prst="line">
              <a:avLst/>
            </a:prstGeom>
            <a:noFill/>
            <a:ln w="12700">
              <a:solidFill>
                <a:srgbClr val="FF8200"/>
              </a:solidFill>
              <a:round/>
              <a:headEnd type="none" w="sm" len="sm"/>
              <a:tailEnd type="none" w="sm" len="sm"/>
            </a:ln>
            <a:effectLst/>
          </p:spPr>
          <p:txBody>
            <a:bodyPr/>
            <a:lstStyle/>
            <a:p>
              <a:endParaRPr lang="tr-TR"/>
            </a:p>
          </p:txBody>
        </p:sp>
        <p:sp>
          <p:nvSpPr>
            <p:cNvPr id="27670" name="Line 22"/>
            <p:cNvSpPr>
              <a:spLocks noChangeShapeType="1"/>
            </p:cNvSpPr>
            <p:nvPr/>
          </p:nvSpPr>
          <p:spPr bwMode="auto">
            <a:xfrm>
              <a:off x="5634038" y="1979613"/>
              <a:ext cx="19050" cy="44450"/>
            </a:xfrm>
            <a:prstGeom prst="line">
              <a:avLst/>
            </a:prstGeom>
            <a:noFill/>
            <a:ln w="12700">
              <a:solidFill>
                <a:srgbClr val="FF8200"/>
              </a:solidFill>
              <a:round/>
              <a:headEnd type="none" w="sm" len="sm"/>
              <a:tailEnd type="none" w="sm" len="sm"/>
            </a:ln>
            <a:effectLst/>
          </p:spPr>
          <p:txBody>
            <a:bodyPr/>
            <a:lstStyle/>
            <a:p>
              <a:endParaRPr lang="tr-TR"/>
            </a:p>
          </p:txBody>
        </p:sp>
        <p:sp>
          <p:nvSpPr>
            <p:cNvPr id="27671" name="Line 23"/>
            <p:cNvSpPr>
              <a:spLocks noChangeShapeType="1"/>
            </p:cNvSpPr>
            <p:nvPr/>
          </p:nvSpPr>
          <p:spPr bwMode="auto">
            <a:xfrm>
              <a:off x="5653088" y="2024063"/>
              <a:ext cx="12700" cy="39687"/>
            </a:xfrm>
            <a:prstGeom prst="line">
              <a:avLst/>
            </a:prstGeom>
            <a:noFill/>
            <a:ln w="12700">
              <a:solidFill>
                <a:srgbClr val="FF8200"/>
              </a:solidFill>
              <a:round/>
              <a:headEnd type="none" w="sm" len="sm"/>
              <a:tailEnd type="none" w="sm" len="sm"/>
            </a:ln>
            <a:effectLst/>
          </p:spPr>
          <p:txBody>
            <a:bodyPr/>
            <a:lstStyle/>
            <a:p>
              <a:endParaRPr lang="tr-TR"/>
            </a:p>
          </p:txBody>
        </p:sp>
        <p:sp>
          <p:nvSpPr>
            <p:cNvPr id="27672" name="Line 24"/>
            <p:cNvSpPr>
              <a:spLocks noChangeShapeType="1"/>
            </p:cNvSpPr>
            <p:nvPr/>
          </p:nvSpPr>
          <p:spPr bwMode="auto">
            <a:xfrm flipH="1">
              <a:off x="5619750" y="2063750"/>
              <a:ext cx="46038" cy="14288"/>
            </a:xfrm>
            <a:prstGeom prst="line">
              <a:avLst/>
            </a:prstGeom>
            <a:noFill/>
            <a:ln w="12700">
              <a:solidFill>
                <a:srgbClr val="FF8200"/>
              </a:solidFill>
              <a:round/>
              <a:headEnd type="none" w="sm" len="sm"/>
              <a:tailEnd type="none" w="sm" len="sm"/>
            </a:ln>
            <a:effectLst/>
          </p:spPr>
          <p:txBody>
            <a:bodyPr/>
            <a:lstStyle/>
            <a:p>
              <a:endParaRPr lang="tr-TR"/>
            </a:p>
          </p:txBody>
        </p:sp>
        <p:sp>
          <p:nvSpPr>
            <p:cNvPr id="27673" name="Line 25"/>
            <p:cNvSpPr>
              <a:spLocks noChangeShapeType="1"/>
            </p:cNvSpPr>
            <p:nvPr/>
          </p:nvSpPr>
          <p:spPr bwMode="auto">
            <a:xfrm flipH="1">
              <a:off x="5583238" y="2078038"/>
              <a:ext cx="36512" cy="4762"/>
            </a:xfrm>
            <a:prstGeom prst="line">
              <a:avLst/>
            </a:prstGeom>
            <a:noFill/>
            <a:ln w="12700">
              <a:solidFill>
                <a:srgbClr val="FF8200"/>
              </a:solidFill>
              <a:round/>
              <a:headEnd type="none" w="sm" len="sm"/>
              <a:tailEnd type="none" w="sm" len="sm"/>
            </a:ln>
            <a:effectLst/>
          </p:spPr>
          <p:txBody>
            <a:bodyPr/>
            <a:lstStyle/>
            <a:p>
              <a:endParaRPr lang="tr-TR"/>
            </a:p>
          </p:txBody>
        </p:sp>
        <p:sp>
          <p:nvSpPr>
            <p:cNvPr id="27674" name="Line 26"/>
            <p:cNvSpPr>
              <a:spLocks noChangeShapeType="1"/>
            </p:cNvSpPr>
            <p:nvPr/>
          </p:nvSpPr>
          <p:spPr bwMode="auto">
            <a:xfrm flipH="1">
              <a:off x="5538788" y="2082800"/>
              <a:ext cx="44450" cy="4763"/>
            </a:xfrm>
            <a:prstGeom prst="line">
              <a:avLst/>
            </a:prstGeom>
            <a:noFill/>
            <a:ln w="12700">
              <a:solidFill>
                <a:srgbClr val="FF8200"/>
              </a:solidFill>
              <a:round/>
              <a:headEnd type="none" w="sm" len="sm"/>
              <a:tailEnd type="none" w="sm" len="sm"/>
            </a:ln>
            <a:effectLst/>
          </p:spPr>
          <p:txBody>
            <a:bodyPr/>
            <a:lstStyle/>
            <a:p>
              <a:endParaRPr lang="tr-TR"/>
            </a:p>
          </p:txBody>
        </p:sp>
        <p:sp>
          <p:nvSpPr>
            <p:cNvPr id="27675" name="Line 27"/>
            <p:cNvSpPr>
              <a:spLocks noChangeShapeType="1"/>
            </p:cNvSpPr>
            <p:nvPr/>
          </p:nvSpPr>
          <p:spPr bwMode="auto">
            <a:xfrm flipH="1">
              <a:off x="5341938" y="2087563"/>
              <a:ext cx="196850" cy="12700"/>
            </a:xfrm>
            <a:prstGeom prst="line">
              <a:avLst/>
            </a:prstGeom>
            <a:noFill/>
            <a:ln w="12700">
              <a:solidFill>
                <a:srgbClr val="FF8200"/>
              </a:solidFill>
              <a:round/>
              <a:headEnd type="none" w="sm" len="sm"/>
              <a:tailEnd type="none" w="sm" len="sm"/>
            </a:ln>
            <a:effectLst/>
          </p:spPr>
          <p:txBody>
            <a:bodyPr/>
            <a:lstStyle/>
            <a:p>
              <a:endParaRPr lang="tr-TR"/>
            </a:p>
          </p:txBody>
        </p:sp>
        <p:sp>
          <p:nvSpPr>
            <p:cNvPr id="27676" name="Freeform 28"/>
            <p:cNvSpPr>
              <a:spLocks/>
            </p:cNvSpPr>
            <p:nvPr/>
          </p:nvSpPr>
          <p:spPr bwMode="auto">
            <a:xfrm>
              <a:off x="5341938" y="2066925"/>
              <a:ext cx="104775" cy="53975"/>
            </a:xfrm>
            <a:custGeom>
              <a:avLst/>
              <a:gdLst/>
              <a:ahLst/>
              <a:cxnLst>
                <a:cxn ang="0">
                  <a:pos x="65" y="33"/>
                </a:cxn>
                <a:cxn ang="0">
                  <a:pos x="0" y="21"/>
                </a:cxn>
                <a:cxn ang="0">
                  <a:pos x="63" y="0"/>
                </a:cxn>
              </a:cxnLst>
              <a:rect l="0" t="0" r="r" b="b"/>
              <a:pathLst>
                <a:path w="66" h="34">
                  <a:moveTo>
                    <a:pt x="65" y="33"/>
                  </a:moveTo>
                  <a:lnTo>
                    <a:pt x="0" y="21"/>
                  </a:lnTo>
                  <a:lnTo>
                    <a:pt x="63"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27677" name="Rectangle 29"/>
            <p:cNvSpPr>
              <a:spLocks noChangeArrowheads="1"/>
            </p:cNvSpPr>
            <p:nvPr/>
          </p:nvSpPr>
          <p:spPr bwMode="auto">
            <a:xfrm>
              <a:off x="3152775" y="2901950"/>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27678" name="Rectangle 30"/>
            <p:cNvSpPr>
              <a:spLocks noChangeArrowheads="1"/>
            </p:cNvSpPr>
            <p:nvPr/>
          </p:nvSpPr>
          <p:spPr bwMode="auto">
            <a:xfrm>
              <a:off x="3522663" y="28908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27679" name="Rectangle 31"/>
            <p:cNvSpPr>
              <a:spLocks noChangeArrowheads="1"/>
            </p:cNvSpPr>
            <p:nvPr/>
          </p:nvSpPr>
          <p:spPr bwMode="auto">
            <a:xfrm>
              <a:off x="4959350" y="28908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27680" name="Rectangle 32"/>
            <p:cNvSpPr>
              <a:spLocks noChangeArrowheads="1"/>
            </p:cNvSpPr>
            <p:nvPr/>
          </p:nvSpPr>
          <p:spPr bwMode="auto">
            <a:xfrm>
              <a:off x="5319713" y="2901950"/>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27681" name="Rectangle 33"/>
            <p:cNvSpPr>
              <a:spLocks noChangeArrowheads="1"/>
            </p:cNvSpPr>
            <p:nvPr/>
          </p:nvSpPr>
          <p:spPr bwMode="auto">
            <a:xfrm>
              <a:off x="5689600" y="2913063"/>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27682" name="Rectangle 34"/>
            <p:cNvSpPr>
              <a:spLocks noChangeArrowheads="1"/>
            </p:cNvSpPr>
            <p:nvPr/>
          </p:nvSpPr>
          <p:spPr bwMode="auto">
            <a:xfrm>
              <a:off x="4824413" y="2019300"/>
              <a:ext cx="2794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5</a:t>
              </a:r>
            </a:p>
          </p:txBody>
        </p:sp>
        <p:sp>
          <p:nvSpPr>
            <p:cNvPr id="27683" name="Rectangle 35"/>
            <p:cNvSpPr>
              <a:spLocks noChangeArrowheads="1"/>
            </p:cNvSpPr>
            <p:nvPr/>
          </p:nvSpPr>
          <p:spPr bwMode="auto">
            <a:xfrm>
              <a:off x="5924550" y="1755775"/>
              <a:ext cx="196373" cy="318963"/>
            </a:xfrm>
            <a:prstGeom prst="rect">
              <a:avLst/>
            </a:prstGeom>
            <a:noFill/>
            <a:ln w="9525">
              <a:noFill/>
              <a:miter lim="800000"/>
              <a:headEnd/>
              <a:tailEnd/>
            </a:ln>
            <a:effectLst/>
          </p:spPr>
          <p:txBody>
            <a:bodyPr wrap="none" lIns="90488" tIns="44450" rIns="90488" bIns="44450">
              <a:spAutoFit/>
            </a:bodyPr>
            <a:lstStyle/>
            <a:p>
              <a:endParaRPr lang="en-US" sz="1400" b="1" dirty="0">
                <a:solidFill>
                  <a:srgbClr val="FF8200"/>
                </a:solidFill>
                <a:latin typeface="Arial" pitchFamily="34" charset="0"/>
              </a:endParaRPr>
            </a:p>
          </p:txBody>
        </p:sp>
        <p:sp>
          <p:nvSpPr>
            <p:cNvPr id="27684" name="Rectangle 36"/>
            <p:cNvSpPr>
              <a:spLocks noChangeArrowheads="1"/>
            </p:cNvSpPr>
            <p:nvPr/>
          </p:nvSpPr>
          <p:spPr bwMode="auto">
            <a:xfrm>
              <a:off x="5936807" y="1437242"/>
              <a:ext cx="3275332" cy="994414"/>
            </a:xfrm>
            <a:prstGeom prst="rect">
              <a:avLst/>
            </a:prstGeom>
            <a:noFill/>
            <a:ln w="9525">
              <a:noFill/>
              <a:miter lim="800000"/>
              <a:headEnd/>
              <a:tailEnd/>
            </a:ln>
            <a:effectLst/>
          </p:spPr>
          <p:txBody>
            <a:bodyPr wrap="square" lIns="90488" tIns="44450" rIns="90488" bIns="44450">
              <a:spAutoFit/>
            </a:bodyPr>
            <a:lstStyle/>
            <a:p>
              <a:r>
                <a:rPr lang="en-US" sz="1400" b="1" dirty="0">
                  <a:solidFill>
                    <a:srgbClr val="FF8200"/>
                  </a:solidFill>
                  <a:latin typeface="Arial" pitchFamily="34" charset="0"/>
                </a:rPr>
                <a:t>Entry to be inserted in parent node.</a:t>
              </a:r>
            </a:p>
            <a:p>
              <a:r>
                <a:rPr lang="en-US" sz="1400" b="1" dirty="0" smtClean="0">
                  <a:solidFill>
                    <a:srgbClr val="FF8200"/>
                  </a:solidFill>
                  <a:latin typeface="Arial" pitchFamily="34" charset="0"/>
                </a:rPr>
                <a:t>(</a:t>
              </a:r>
              <a:r>
                <a:rPr lang="en-US" sz="1400" b="1" dirty="0">
                  <a:solidFill>
                    <a:srgbClr val="FF8200"/>
                  </a:solidFill>
                  <a:latin typeface="Arial" pitchFamily="34" charset="0"/>
                </a:rPr>
                <a:t>Note that 5 is s copied up </a:t>
              </a:r>
              <a:r>
                <a:rPr lang="en-US" sz="1400" b="1" dirty="0" smtClean="0">
                  <a:solidFill>
                    <a:srgbClr val="FF8200"/>
                  </a:solidFill>
                  <a:latin typeface="Arial" pitchFamily="34" charset="0"/>
                </a:rPr>
                <a:t>and </a:t>
              </a:r>
              <a:r>
                <a:rPr lang="en-US" sz="1400" b="1" dirty="0">
                  <a:solidFill>
                    <a:srgbClr val="FF8200"/>
                  </a:solidFill>
                  <a:latin typeface="Arial" pitchFamily="34" charset="0"/>
                </a:rPr>
                <a:t>continues to appear in the leaf.</a:t>
              </a:r>
              <a:r>
                <a:rPr lang="en-US" sz="1400" b="1" dirty="0" smtClean="0">
                  <a:solidFill>
                    <a:srgbClr val="FF8200"/>
                  </a:solidFill>
                  <a:latin typeface="Arial" pitchFamily="34" charset="0"/>
                </a:rPr>
                <a:t>)</a:t>
              </a:r>
              <a:endParaRPr lang="en-US" sz="1400" b="1" dirty="0">
                <a:solidFill>
                  <a:srgbClr val="FF8200"/>
                </a:solidFill>
                <a:latin typeface="Arial" pitchFamily="34" charset="0"/>
              </a:endParaRPr>
            </a:p>
          </p:txBody>
        </p:sp>
        <p:sp>
          <p:nvSpPr>
            <p:cNvPr id="27685" name="Rectangle 37"/>
            <p:cNvSpPr>
              <a:spLocks noChangeArrowheads="1"/>
            </p:cNvSpPr>
            <p:nvPr/>
          </p:nvSpPr>
          <p:spPr bwMode="auto">
            <a:xfrm>
              <a:off x="5937250" y="2159000"/>
              <a:ext cx="196373" cy="318963"/>
            </a:xfrm>
            <a:prstGeom prst="rect">
              <a:avLst/>
            </a:prstGeom>
            <a:noFill/>
            <a:ln w="9525">
              <a:noFill/>
              <a:miter lim="800000"/>
              <a:headEnd/>
              <a:tailEnd/>
            </a:ln>
            <a:effectLst/>
          </p:spPr>
          <p:txBody>
            <a:bodyPr wrap="none" lIns="90488" tIns="44450" rIns="90488" bIns="44450">
              <a:spAutoFit/>
            </a:bodyPr>
            <a:lstStyle/>
            <a:p>
              <a:endParaRPr lang="en-US" sz="1400" b="1" dirty="0">
                <a:solidFill>
                  <a:srgbClr val="FF8200"/>
                </a:solidFill>
                <a:latin typeface="Arial" pitchFamily="34" charset="0"/>
              </a:endParaRPr>
            </a:p>
          </p:txBody>
        </p:sp>
        <p:sp>
          <p:nvSpPr>
            <p:cNvPr id="27686" name="Rectangle 38"/>
            <p:cNvSpPr>
              <a:spLocks noChangeArrowheads="1"/>
            </p:cNvSpPr>
            <p:nvPr/>
          </p:nvSpPr>
          <p:spPr bwMode="auto">
            <a:xfrm>
              <a:off x="7989888" y="1970088"/>
              <a:ext cx="500062" cy="304800"/>
            </a:xfrm>
            <a:prstGeom prst="rect">
              <a:avLst/>
            </a:prstGeom>
            <a:noFill/>
            <a:ln w="9525">
              <a:noFill/>
              <a:miter lim="800000"/>
              <a:headEnd/>
              <a:tailEnd/>
            </a:ln>
            <a:effectLst/>
          </p:spPr>
          <p:txBody>
            <a:bodyPr wrap="none" anchor="ctr"/>
            <a:lstStyle/>
            <a:p>
              <a:endParaRPr lang="tr-TR"/>
            </a:p>
          </p:txBody>
        </p:sp>
        <p:sp>
          <p:nvSpPr>
            <p:cNvPr id="27687" name="Rectangle 39"/>
            <p:cNvSpPr>
              <a:spLocks noChangeArrowheads="1"/>
            </p:cNvSpPr>
            <p:nvPr/>
          </p:nvSpPr>
          <p:spPr bwMode="auto">
            <a:xfrm>
              <a:off x="7246940" y="1994675"/>
              <a:ext cx="196373" cy="318963"/>
            </a:xfrm>
            <a:prstGeom prst="rect">
              <a:avLst/>
            </a:prstGeom>
            <a:noFill/>
            <a:ln w="9525">
              <a:noFill/>
              <a:miter lim="800000"/>
              <a:headEnd/>
              <a:tailEnd/>
            </a:ln>
            <a:effectLst/>
          </p:spPr>
          <p:txBody>
            <a:bodyPr wrap="none" lIns="90488" tIns="44450" rIns="90488" bIns="44450">
              <a:spAutoFit/>
            </a:bodyPr>
            <a:lstStyle/>
            <a:p>
              <a:endParaRPr lang="en-US" sz="1400" b="1" dirty="0">
                <a:solidFill>
                  <a:srgbClr val="FF8200"/>
                </a:solidFill>
                <a:latin typeface="Arial" pitchFamily="34" charset="0"/>
              </a:endParaRPr>
            </a:p>
          </p:txBody>
        </p:sp>
        <p:sp>
          <p:nvSpPr>
            <p:cNvPr id="27688" name="Arc 40"/>
            <p:cNvSpPr>
              <a:spLocks/>
            </p:cNvSpPr>
            <p:nvPr/>
          </p:nvSpPr>
          <p:spPr bwMode="auto">
            <a:xfrm rot="19020000">
              <a:off x="4572000" y="2674938"/>
              <a:ext cx="3810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7689" name="Arc 41"/>
            <p:cNvSpPr>
              <a:spLocks/>
            </p:cNvSpPr>
            <p:nvPr/>
          </p:nvSpPr>
          <p:spPr bwMode="auto">
            <a:xfrm>
              <a:off x="5181600" y="2289175"/>
              <a:ext cx="304800" cy="609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2"/>
              </a:solidFill>
              <a:round/>
              <a:headEnd type="none" w="sm" len="sm"/>
              <a:tailEnd type="stealth" w="med" len="med"/>
            </a:ln>
            <a:effectLst/>
          </p:spPr>
          <p:txBody>
            <a:bodyPr/>
            <a:lstStyle/>
            <a:p>
              <a:endParaRPr lang="tr-TR"/>
            </a:p>
          </p:txBody>
        </p:sp>
      </p:grpSp>
      <p:grpSp>
        <p:nvGrpSpPr>
          <p:cNvPr id="4" name="Group 3"/>
          <p:cNvGrpSpPr/>
          <p:nvPr/>
        </p:nvGrpSpPr>
        <p:grpSpPr>
          <a:xfrm>
            <a:off x="2971800" y="4343400"/>
            <a:ext cx="5791200" cy="1590675"/>
            <a:chOff x="2881313" y="4240213"/>
            <a:chExt cx="6196012" cy="1819275"/>
          </a:xfrm>
        </p:grpSpPr>
        <p:sp>
          <p:nvSpPr>
            <p:cNvPr id="27690" name="Rectangle 42"/>
            <p:cNvSpPr>
              <a:spLocks noChangeArrowheads="1"/>
            </p:cNvSpPr>
            <p:nvPr/>
          </p:nvSpPr>
          <p:spPr bwMode="auto">
            <a:xfrm>
              <a:off x="5522913" y="4602163"/>
              <a:ext cx="319405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FF8200"/>
                  </a:solidFill>
                  <a:latin typeface="Arial" pitchFamily="34" charset="0"/>
                </a:rPr>
                <a:t>appears once in the index. Contrast</a:t>
              </a:r>
            </a:p>
          </p:txBody>
        </p:sp>
        <p:grpSp>
          <p:nvGrpSpPr>
            <p:cNvPr id="2" name="Group 101"/>
            <p:cNvGrpSpPr>
              <a:grpSpLocks/>
            </p:cNvGrpSpPr>
            <p:nvPr/>
          </p:nvGrpSpPr>
          <p:grpSpPr bwMode="auto">
            <a:xfrm>
              <a:off x="2881313" y="4240213"/>
              <a:ext cx="6196012" cy="1819275"/>
              <a:chOff x="1815" y="2671"/>
              <a:chExt cx="3903" cy="1146"/>
            </a:xfrm>
          </p:grpSpPr>
          <p:sp>
            <p:nvSpPr>
              <p:cNvPr id="27691" name="Freeform 43"/>
              <p:cNvSpPr>
                <a:spLocks/>
              </p:cNvSpPr>
              <p:nvPr/>
            </p:nvSpPr>
            <p:spPr bwMode="auto">
              <a:xfrm>
                <a:off x="1897" y="3400"/>
                <a:ext cx="255" cy="253"/>
              </a:xfrm>
              <a:custGeom>
                <a:avLst/>
                <a:gdLst/>
                <a:ahLst/>
                <a:cxnLst>
                  <a:cxn ang="0">
                    <a:pos x="0" y="252"/>
                  </a:cxn>
                  <a:cxn ang="0">
                    <a:pos x="0" y="0"/>
                  </a:cxn>
                  <a:cxn ang="0">
                    <a:pos x="254" y="0"/>
                  </a:cxn>
                  <a:cxn ang="0">
                    <a:pos x="254" y="252"/>
                  </a:cxn>
                  <a:cxn ang="0">
                    <a:pos x="0" y="252"/>
                  </a:cxn>
                </a:cxnLst>
                <a:rect l="0" t="0" r="r" b="b"/>
                <a:pathLst>
                  <a:path w="255" h="253">
                    <a:moveTo>
                      <a:pt x="0" y="252"/>
                    </a:moveTo>
                    <a:lnTo>
                      <a:pt x="0" y="0"/>
                    </a:lnTo>
                    <a:lnTo>
                      <a:pt x="254" y="0"/>
                    </a:lnTo>
                    <a:lnTo>
                      <a:pt x="254"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2" name="Freeform 44"/>
              <p:cNvSpPr>
                <a:spLocks/>
              </p:cNvSpPr>
              <p:nvPr/>
            </p:nvSpPr>
            <p:spPr bwMode="auto">
              <a:xfrm>
                <a:off x="1948"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3" name="Freeform 45"/>
              <p:cNvSpPr>
                <a:spLocks/>
              </p:cNvSpPr>
              <p:nvPr/>
            </p:nvSpPr>
            <p:spPr bwMode="auto">
              <a:xfrm>
                <a:off x="2151" y="3400"/>
                <a:ext cx="253" cy="253"/>
              </a:xfrm>
              <a:custGeom>
                <a:avLst/>
                <a:gdLst/>
                <a:ahLst/>
                <a:cxnLst>
                  <a:cxn ang="0">
                    <a:pos x="0" y="252"/>
                  </a:cxn>
                  <a:cxn ang="0">
                    <a:pos x="0" y="0"/>
                  </a:cxn>
                  <a:cxn ang="0">
                    <a:pos x="252" y="0"/>
                  </a:cxn>
                  <a:cxn ang="0">
                    <a:pos x="252" y="252"/>
                  </a:cxn>
                  <a:cxn ang="0">
                    <a:pos x="0" y="252"/>
                  </a:cxn>
                </a:cxnLst>
                <a:rect l="0" t="0" r="r" b="b"/>
                <a:pathLst>
                  <a:path w="253" h="253">
                    <a:moveTo>
                      <a:pt x="0" y="252"/>
                    </a:moveTo>
                    <a:lnTo>
                      <a:pt x="0" y="0"/>
                    </a:lnTo>
                    <a:lnTo>
                      <a:pt x="252" y="0"/>
                    </a:lnTo>
                    <a:lnTo>
                      <a:pt x="252"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4" name="Freeform 46"/>
              <p:cNvSpPr>
                <a:spLocks/>
              </p:cNvSpPr>
              <p:nvPr/>
            </p:nvSpPr>
            <p:spPr bwMode="auto">
              <a:xfrm>
                <a:off x="2201"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5" name="Freeform 47"/>
              <p:cNvSpPr>
                <a:spLocks/>
              </p:cNvSpPr>
              <p:nvPr/>
            </p:nvSpPr>
            <p:spPr bwMode="auto">
              <a:xfrm>
                <a:off x="2403" y="3400"/>
                <a:ext cx="254" cy="253"/>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6" name="Freeform 48"/>
              <p:cNvSpPr>
                <a:spLocks/>
              </p:cNvSpPr>
              <p:nvPr/>
            </p:nvSpPr>
            <p:spPr bwMode="auto">
              <a:xfrm>
                <a:off x="2454"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7" name="Freeform 49"/>
              <p:cNvSpPr>
                <a:spLocks/>
              </p:cNvSpPr>
              <p:nvPr/>
            </p:nvSpPr>
            <p:spPr bwMode="auto">
              <a:xfrm>
                <a:off x="2656" y="3400"/>
                <a:ext cx="254" cy="253"/>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8" name="Freeform 50"/>
              <p:cNvSpPr>
                <a:spLocks/>
              </p:cNvSpPr>
              <p:nvPr/>
            </p:nvSpPr>
            <p:spPr bwMode="auto">
              <a:xfrm>
                <a:off x="2707"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699" name="Freeform 51"/>
              <p:cNvSpPr>
                <a:spLocks/>
              </p:cNvSpPr>
              <p:nvPr/>
            </p:nvSpPr>
            <p:spPr bwMode="auto">
              <a:xfrm>
                <a:off x="2910" y="3400"/>
                <a:ext cx="51" cy="253"/>
              </a:xfrm>
              <a:custGeom>
                <a:avLst/>
                <a:gdLst/>
                <a:ahLst/>
                <a:cxnLst>
                  <a:cxn ang="0">
                    <a:pos x="0" y="252"/>
                  </a:cxn>
                  <a:cxn ang="0">
                    <a:pos x="0" y="0"/>
                  </a:cxn>
                  <a:cxn ang="0">
                    <a:pos x="50" y="0"/>
                  </a:cxn>
                  <a:cxn ang="0">
                    <a:pos x="50" y="252"/>
                  </a:cxn>
                  <a:cxn ang="0">
                    <a:pos x="0" y="252"/>
                  </a:cxn>
                </a:cxnLst>
                <a:rect l="0" t="0" r="r" b="b"/>
                <a:pathLst>
                  <a:path w="51" h="253">
                    <a:moveTo>
                      <a:pt x="0" y="252"/>
                    </a:moveTo>
                    <a:lnTo>
                      <a:pt x="0" y="0"/>
                    </a:lnTo>
                    <a:lnTo>
                      <a:pt x="50" y="0"/>
                    </a:lnTo>
                    <a:lnTo>
                      <a:pt x="50"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0" name="Freeform 52"/>
              <p:cNvSpPr>
                <a:spLocks/>
              </p:cNvSpPr>
              <p:nvPr/>
            </p:nvSpPr>
            <p:spPr bwMode="auto">
              <a:xfrm>
                <a:off x="3163" y="3400"/>
                <a:ext cx="254" cy="253"/>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1" name="Freeform 53"/>
              <p:cNvSpPr>
                <a:spLocks/>
              </p:cNvSpPr>
              <p:nvPr/>
            </p:nvSpPr>
            <p:spPr bwMode="auto">
              <a:xfrm>
                <a:off x="3214"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2" name="Freeform 54"/>
              <p:cNvSpPr>
                <a:spLocks/>
              </p:cNvSpPr>
              <p:nvPr/>
            </p:nvSpPr>
            <p:spPr bwMode="auto">
              <a:xfrm>
                <a:off x="3416" y="3400"/>
                <a:ext cx="255" cy="253"/>
              </a:xfrm>
              <a:custGeom>
                <a:avLst/>
                <a:gdLst/>
                <a:ahLst/>
                <a:cxnLst>
                  <a:cxn ang="0">
                    <a:pos x="0" y="252"/>
                  </a:cxn>
                  <a:cxn ang="0">
                    <a:pos x="0" y="0"/>
                  </a:cxn>
                  <a:cxn ang="0">
                    <a:pos x="254" y="0"/>
                  </a:cxn>
                  <a:cxn ang="0">
                    <a:pos x="254" y="252"/>
                  </a:cxn>
                  <a:cxn ang="0">
                    <a:pos x="0" y="252"/>
                  </a:cxn>
                </a:cxnLst>
                <a:rect l="0" t="0" r="r" b="b"/>
                <a:pathLst>
                  <a:path w="255" h="253">
                    <a:moveTo>
                      <a:pt x="0" y="252"/>
                    </a:moveTo>
                    <a:lnTo>
                      <a:pt x="0" y="0"/>
                    </a:lnTo>
                    <a:lnTo>
                      <a:pt x="254" y="0"/>
                    </a:lnTo>
                    <a:lnTo>
                      <a:pt x="254"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3" name="Freeform 55"/>
              <p:cNvSpPr>
                <a:spLocks/>
              </p:cNvSpPr>
              <p:nvPr/>
            </p:nvSpPr>
            <p:spPr bwMode="auto">
              <a:xfrm>
                <a:off x="3467"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4" name="Freeform 56"/>
              <p:cNvSpPr>
                <a:spLocks/>
              </p:cNvSpPr>
              <p:nvPr/>
            </p:nvSpPr>
            <p:spPr bwMode="auto">
              <a:xfrm>
                <a:off x="3670" y="3400"/>
                <a:ext cx="254" cy="253"/>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5" name="Freeform 57"/>
              <p:cNvSpPr>
                <a:spLocks/>
              </p:cNvSpPr>
              <p:nvPr/>
            </p:nvSpPr>
            <p:spPr bwMode="auto">
              <a:xfrm>
                <a:off x="3720"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6" name="Freeform 58"/>
              <p:cNvSpPr>
                <a:spLocks/>
              </p:cNvSpPr>
              <p:nvPr/>
            </p:nvSpPr>
            <p:spPr bwMode="auto">
              <a:xfrm>
                <a:off x="3923" y="3400"/>
                <a:ext cx="254" cy="253"/>
              </a:xfrm>
              <a:custGeom>
                <a:avLst/>
                <a:gdLst/>
                <a:ahLst/>
                <a:cxnLst>
                  <a:cxn ang="0">
                    <a:pos x="0" y="252"/>
                  </a:cxn>
                  <a:cxn ang="0">
                    <a:pos x="0" y="0"/>
                  </a:cxn>
                  <a:cxn ang="0">
                    <a:pos x="253" y="0"/>
                  </a:cxn>
                  <a:cxn ang="0">
                    <a:pos x="253" y="252"/>
                  </a:cxn>
                  <a:cxn ang="0">
                    <a:pos x="0" y="252"/>
                  </a:cxn>
                </a:cxnLst>
                <a:rect l="0" t="0" r="r" b="b"/>
                <a:pathLst>
                  <a:path w="254" h="253">
                    <a:moveTo>
                      <a:pt x="0" y="252"/>
                    </a:moveTo>
                    <a:lnTo>
                      <a:pt x="0" y="0"/>
                    </a:lnTo>
                    <a:lnTo>
                      <a:pt x="253" y="0"/>
                    </a:lnTo>
                    <a:lnTo>
                      <a:pt x="253"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7" name="Freeform 59"/>
              <p:cNvSpPr>
                <a:spLocks/>
              </p:cNvSpPr>
              <p:nvPr/>
            </p:nvSpPr>
            <p:spPr bwMode="auto">
              <a:xfrm>
                <a:off x="3973" y="3400"/>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8" name="Freeform 60"/>
              <p:cNvSpPr>
                <a:spLocks/>
              </p:cNvSpPr>
              <p:nvPr/>
            </p:nvSpPr>
            <p:spPr bwMode="auto">
              <a:xfrm>
                <a:off x="4176" y="3400"/>
                <a:ext cx="51" cy="253"/>
              </a:xfrm>
              <a:custGeom>
                <a:avLst/>
                <a:gdLst/>
                <a:ahLst/>
                <a:cxnLst>
                  <a:cxn ang="0">
                    <a:pos x="0" y="252"/>
                  </a:cxn>
                  <a:cxn ang="0">
                    <a:pos x="0" y="0"/>
                  </a:cxn>
                  <a:cxn ang="0">
                    <a:pos x="50" y="0"/>
                  </a:cxn>
                  <a:cxn ang="0">
                    <a:pos x="50" y="252"/>
                  </a:cxn>
                  <a:cxn ang="0">
                    <a:pos x="0" y="252"/>
                  </a:cxn>
                </a:cxnLst>
                <a:rect l="0" t="0" r="r" b="b"/>
                <a:pathLst>
                  <a:path w="51" h="253">
                    <a:moveTo>
                      <a:pt x="0" y="252"/>
                    </a:moveTo>
                    <a:lnTo>
                      <a:pt x="0" y="0"/>
                    </a:lnTo>
                    <a:lnTo>
                      <a:pt x="50" y="0"/>
                    </a:lnTo>
                    <a:lnTo>
                      <a:pt x="50"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09" name="Freeform 61"/>
              <p:cNvSpPr>
                <a:spLocks/>
              </p:cNvSpPr>
              <p:nvPr/>
            </p:nvSpPr>
            <p:spPr bwMode="auto">
              <a:xfrm>
                <a:off x="1815" y="3608"/>
                <a:ext cx="102" cy="209"/>
              </a:xfrm>
              <a:custGeom>
                <a:avLst/>
                <a:gdLst/>
                <a:ahLst/>
                <a:cxnLst>
                  <a:cxn ang="0">
                    <a:pos x="101" y="0"/>
                  </a:cxn>
                  <a:cxn ang="0">
                    <a:pos x="0" y="208"/>
                  </a:cxn>
                  <a:cxn ang="0">
                    <a:pos x="101" y="0"/>
                  </a:cxn>
                </a:cxnLst>
                <a:rect l="0" t="0" r="r" b="b"/>
                <a:pathLst>
                  <a:path w="102" h="209">
                    <a:moveTo>
                      <a:pt x="101" y="0"/>
                    </a:moveTo>
                    <a:lnTo>
                      <a:pt x="0" y="208"/>
                    </a:lnTo>
                    <a:lnTo>
                      <a:pt x="10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0" name="Freeform 62"/>
              <p:cNvSpPr>
                <a:spLocks/>
              </p:cNvSpPr>
              <p:nvPr/>
            </p:nvSpPr>
            <p:spPr bwMode="auto">
              <a:xfrm>
                <a:off x="1815" y="3752"/>
                <a:ext cx="43" cy="65"/>
              </a:xfrm>
              <a:custGeom>
                <a:avLst/>
                <a:gdLst/>
                <a:ahLst/>
                <a:cxnLst>
                  <a:cxn ang="0">
                    <a:pos x="42" y="13"/>
                  </a:cxn>
                  <a:cxn ang="0">
                    <a:pos x="0" y="64"/>
                  </a:cxn>
                  <a:cxn ang="0">
                    <a:pos x="13" y="0"/>
                  </a:cxn>
                  <a:cxn ang="0">
                    <a:pos x="42" y="13"/>
                  </a:cxn>
                </a:cxnLst>
                <a:rect l="0" t="0" r="r" b="b"/>
                <a:pathLst>
                  <a:path w="43" h="65">
                    <a:moveTo>
                      <a:pt x="42" y="13"/>
                    </a:moveTo>
                    <a:lnTo>
                      <a:pt x="0" y="64"/>
                    </a:lnTo>
                    <a:lnTo>
                      <a:pt x="13" y="0"/>
                    </a:lnTo>
                    <a:lnTo>
                      <a:pt x="42" y="1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1" name="Freeform 63"/>
              <p:cNvSpPr>
                <a:spLocks/>
              </p:cNvSpPr>
              <p:nvPr/>
            </p:nvSpPr>
            <p:spPr bwMode="auto">
              <a:xfrm>
                <a:off x="2106" y="3602"/>
                <a:ext cx="71" cy="183"/>
              </a:xfrm>
              <a:custGeom>
                <a:avLst/>
                <a:gdLst/>
                <a:ahLst/>
                <a:cxnLst>
                  <a:cxn ang="0">
                    <a:pos x="70" y="0"/>
                  </a:cxn>
                  <a:cxn ang="0">
                    <a:pos x="0" y="182"/>
                  </a:cxn>
                  <a:cxn ang="0">
                    <a:pos x="70" y="0"/>
                  </a:cxn>
                </a:cxnLst>
                <a:rect l="0" t="0" r="r" b="b"/>
                <a:pathLst>
                  <a:path w="71" h="183">
                    <a:moveTo>
                      <a:pt x="70" y="0"/>
                    </a:moveTo>
                    <a:lnTo>
                      <a:pt x="0" y="182"/>
                    </a:lnTo>
                    <a:lnTo>
                      <a:pt x="7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2" name="Freeform 64"/>
              <p:cNvSpPr>
                <a:spLocks/>
              </p:cNvSpPr>
              <p:nvPr/>
            </p:nvSpPr>
            <p:spPr bwMode="auto">
              <a:xfrm>
                <a:off x="2106" y="3720"/>
                <a:ext cx="38" cy="65"/>
              </a:xfrm>
              <a:custGeom>
                <a:avLst/>
                <a:gdLst/>
                <a:ahLst/>
                <a:cxnLst>
                  <a:cxn ang="0">
                    <a:pos x="37" y="11"/>
                  </a:cxn>
                  <a:cxn ang="0">
                    <a:pos x="0" y="64"/>
                  </a:cxn>
                  <a:cxn ang="0">
                    <a:pos x="7" y="0"/>
                  </a:cxn>
                  <a:cxn ang="0">
                    <a:pos x="37" y="11"/>
                  </a:cxn>
                </a:cxnLst>
                <a:rect l="0" t="0" r="r" b="b"/>
                <a:pathLst>
                  <a:path w="38" h="65">
                    <a:moveTo>
                      <a:pt x="37" y="11"/>
                    </a:moveTo>
                    <a:lnTo>
                      <a:pt x="0" y="64"/>
                    </a:lnTo>
                    <a:lnTo>
                      <a:pt x="7" y="0"/>
                    </a:lnTo>
                    <a:lnTo>
                      <a:pt x="37" y="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3" name="Freeform 65"/>
              <p:cNvSpPr>
                <a:spLocks/>
              </p:cNvSpPr>
              <p:nvPr/>
            </p:nvSpPr>
            <p:spPr bwMode="auto">
              <a:xfrm>
                <a:off x="2346" y="3608"/>
                <a:ext cx="78" cy="184"/>
              </a:xfrm>
              <a:custGeom>
                <a:avLst/>
                <a:gdLst/>
                <a:ahLst/>
                <a:cxnLst>
                  <a:cxn ang="0">
                    <a:pos x="77" y="0"/>
                  </a:cxn>
                  <a:cxn ang="0">
                    <a:pos x="0" y="183"/>
                  </a:cxn>
                  <a:cxn ang="0">
                    <a:pos x="77" y="0"/>
                  </a:cxn>
                </a:cxnLst>
                <a:rect l="0" t="0" r="r" b="b"/>
                <a:pathLst>
                  <a:path w="78" h="184">
                    <a:moveTo>
                      <a:pt x="77" y="0"/>
                    </a:moveTo>
                    <a:lnTo>
                      <a:pt x="0" y="183"/>
                    </a:lnTo>
                    <a:lnTo>
                      <a:pt x="7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4" name="Freeform 66"/>
              <p:cNvSpPr>
                <a:spLocks/>
              </p:cNvSpPr>
              <p:nvPr/>
            </p:nvSpPr>
            <p:spPr bwMode="auto">
              <a:xfrm>
                <a:off x="2346" y="3726"/>
                <a:ext cx="40" cy="66"/>
              </a:xfrm>
              <a:custGeom>
                <a:avLst/>
                <a:gdLst/>
                <a:ahLst/>
                <a:cxnLst>
                  <a:cxn ang="0">
                    <a:pos x="39" y="12"/>
                  </a:cxn>
                  <a:cxn ang="0">
                    <a:pos x="0" y="65"/>
                  </a:cxn>
                  <a:cxn ang="0">
                    <a:pos x="10" y="0"/>
                  </a:cxn>
                  <a:cxn ang="0">
                    <a:pos x="39" y="12"/>
                  </a:cxn>
                </a:cxnLst>
                <a:rect l="0" t="0" r="r" b="b"/>
                <a:pathLst>
                  <a:path w="40" h="66">
                    <a:moveTo>
                      <a:pt x="39" y="12"/>
                    </a:moveTo>
                    <a:lnTo>
                      <a:pt x="0" y="65"/>
                    </a:lnTo>
                    <a:lnTo>
                      <a:pt x="10" y="0"/>
                    </a:lnTo>
                    <a:lnTo>
                      <a:pt x="39" y="1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5" name="Freeform 67"/>
              <p:cNvSpPr>
                <a:spLocks/>
              </p:cNvSpPr>
              <p:nvPr/>
            </p:nvSpPr>
            <p:spPr bwMode="auto">
              <a:xfrm>
                <a:off x="3100" y="3614"/>
                <a:ext cx="77" cy="178"/>
              </a:xfrm>
              <a:custGeom>
                <a:avLst/>
                <a:gdLst/>
                <a:ahLst/>
                <a:cxnLst>
                  <a:cxn ang="0">
                    <a:pos x="76" y="0"/>
                  </a:cxn>
                  <a:cxn ang="0">
                    <a:pos x="0" y="177"/>
                  </a:cxn>
                  <a:cxn ang="0">
                    <a:pos x="76" y="0"/>
                  </a:cxn>
                </a:cxnLst>
                <a:rect l="0" t="0" r="r" b="b"/>
                <a:pathLst>
                  <a:path w="77" h="178">
                    <a:moveTo>
                      <a:pt x="76" y="0"/>
                    </a:moveTo>
                    <a:lnTo>
                      <a:pt x="0" y="177"/>
                    </a:lnTo>
                    <a:lnTo>
                      <a:pt x="7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6" name="Freeform 68"/>
              <p:cNvSpPr>
                <a:spLocks/>
              </p:cNvSpPr>
              <p:nvPr/>
            </p:nvSpPr>
            <p:spPr bwMode="auto">
              <a:xfrm>
                <a:off x="3100" y="3726"/>
                <a:ext cx="41" cy="66"/>
              </a:xfrm>
              <a:custGeom>
                <a:avLst/>
                <a:gdLst/>
                <a:ahLst/>
                <a:cxnLst>
                  <a:cxn ang="0">
                    <a:pos x="40" y="13"/>
                  </a:cxn>
                  <a:cxn ang="0">
                    <a:pos x="0" y="65"/>
                  </a:cxn>
                  <a:cxn ang="0">
                    <a:pos x="10" y="0"/>
                  </a:cxn>
                  <a:cxn ang="0">
                    <a:pos x="40" y="13"/>
                  </a:cxn>
                </a:cxnLst>
                <a:rect l="0" t="0" r="r" b="b"/>
                <a:pathLst>
                  <a:path w="41" h="66">
                    <a:moveTo>
                      <a:pt x="40" y="13"/>
                    </a:moveTo>
                    <a:lnTo>
                      <a:pt x="0" y="65"/>
                    </a:lnTo>
                    <a:lnTo>
                      <a:pt x="10" y="0"/>
                    </a:lnTo>
                    <a:lnTo>
                      <a:pt x="40" y="1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7" name="Freeform 69"/>
              <p:cNvSpPr>
                <a:spLocks/>
              </p:cNvSpPr>
              <p:nvPr/>
            </p:nvSpPr>
            <p:spPr bwMode="auto">
              <a:xfrm>
                <a:off x="3359" y="3608"/>
                <a:ext cx="84" cy="177"/>
              </a:xfrm>
              <a:custGeom>
                <a:avLst/>
                <a:gdLst/>
                <a:ahLst/>
                <a:cxnLst>
                  <a:cxn ang="0">
                    <a:pos x="83" y="0"/>
                  </a:cxn>
                  <a:cxn ang="0">
                    <a:pos x="0" y="176"/>
                  </a:cxn>
                  <a:cxn ang="0">
                    <a:pos x="83" y="0"/>
                  </a:cxn>
                </a:cxnLst>
                <a:rect l="0" t="0" r="r" b="b"/>
                <a:pathLst>
                  <a:path w="84" h="177">
                    <a:moveTo>
                      <a:pt x="83" y="0"/>
                    </a:moveTo>
                    <a:lnTo>
                      <a:pt x="0" y="176"/>
                    </a:lnTo>
                    <a:lnTo>
                      <a:pt x="8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8" name="Freeform 70"/>
              <p:cNvSpPr>
                <a:spLocks/>
              </p:cNvSpPr>
              <p:nvPr/>
            </p:nvSpPr>
            <p:spPr bwMode="auto">
              <a:xfrm>
                <a:off x="3359" y="3720"/>
                <a:ext cx="42" cy="65"/>
              </a:xfrm>
              <a:custGeom>
                <a:avLst/>
                <a:gdLst/>
                <a:ahLst/>
                <a:cxnLst>
                  <a:cxn ang="0">
                    <a:pos x="41" y="14"/>
                  </a:cxn>
                  <a:cxn ang="0">
                    <a:pos x="0" y="64"/>
                  </a:cxn>
                  <a:cxn ang="0">
                    <a:pos x="13" y="0"/>
                  </a:cxn>
                  <a:cxn ang="0">
                    <a:pos x="41" y="14"/>
                  </a:cxn>
                </a:cxnLst>
                <a:rect l="0" t="0" r="r" b="b"/>
                <a:pathLst>
                  <a:path w="42" h="65">
                    <a:moveTo>
                      <a:pt x="41" y="14"/>
                    </a:moveTo>
                    <a:lnTo>
                      <a:pt x="0" y="64"/>
                    </a:lnTo>
                    <a:lnTo>
                      <a:pt x="13" y="0"/>
                    </a:lnTo>
                    <a:lnTo>
                      <a:pt x="41" y="1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19" name="Freeform 71"/>
              <p:cNvSpPr>
                <a:spLocks/>
              </p:cNvSpPr>
              <p:nvPr/>
            </p:nvSpPr>
            <p:spPr bwMode="auto">
              <a:xfrm>
                <a:off x="3606" y="3614"/>
                <a:ext cx="90" cy="171"/>
              </a:xfrm>
              <a:custGeom>
                <a:avLst/>
                <a:gdLst/>
                <a:ahLst/>
                <a:cxnLst>
                  <a:cxn ang="0">
                    <a:pos x="89" y="0"/>
                  </a:cxn>
                  <a:cxn ang="0">
                    <a:pos x="0" y="170"/>
                  </a:cxn>
                  <a:cxn ang="0">
                    <a:pos x="89" y="0"/>
                  </a:cxn>
                </a:cxnLst>
                <a:rect l="0" t="0" r="r" b="b"/>
                <a:pathLst>
                  <a:path w="90" h="171">
                    <a:moveTo>
                      <a:pt x="89" y="0"/>
                    </a:moveTo>
                    <a:lnTo>
                      <a:pt x="0" y="170"/>
                    </a:lnTo>
                    <a:lnTo>
                      <a:pt x="8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20" name="Freeform 72"/>
              <p:cNvSpPr>
                <a:spLocks/>
              </p:cNvSpPr>
              <p:nvPr/>
            </p:nvSpPr>
            <p:spPr bwMode="auto">
              <a:xfrm>
                <a:off x="3606" y="3721"/>
                <a:ext cx="44" cy="64"/>
              </a:xfrm>
              <a:custGeom>
                <a:avLst/>
                <a:gdLst/>
                <a:ahLst/>
                <a:cxnLst>
                  <a:cxn ang="0">
                    <a:pos x="43" y="14"/>
                  </a:cxn>
                  <a:cxn ang="0">
                    <a:pos x="0" y="63"/>
                  </a:cxn>
                  <a:cxn ang="0">
                    <a:pos x="15" y="0"/>
                  </a:cxn>
                  <a:cxn ang="0">
                    <a:pos x="43" y="14"/>
                  </a:cxn>
                </a:cxnLst>
                <a:rect l="0" t="0" r="r" b="b"/>
                <a:pathLst>
                  <a:path w="44" h="64">
                    <a:moveTo>
                      <a:pt x="43" y="14"/>
                    </a:moveTo>
                    <a:lnTo>
                      <a:pt x="0" y="63"/>
                    </a:lnTo>
                    <a:lnTo>
                      <a:pt x="15" y="0"/>
                    </a:lnTo>
                    <a:lnTo>
                      <a:pt x="43" y="1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21" name="Freeform 73"/>
              <p:cNvSpPr>
                <a:spLocks/>
              </p:cNvSpPr>
              <p:nvPr/>
            </p:nvSpPr>
            <p:spPr bwMode="auto">
              <a:xfrm>
                <a:off x="2403" y="2712"/>
                <a:ext cx="198" cy="676"/>
              </a:xfrm>
              <a:custGeom>
                <a:avLst/>
                <a:gdLst/>
                <a:ahLst/>
                <a:cxnLst>
                  <a:cxn ang="0">
                    <a:pos x="197" y="0"/>
                  </a:cxn>
                  <a:cxn ang="0">
                    <a:pos x="0" y="675"/>
                  </a:cxn>
                  <a:cxn ang="0">
                    <a:pos x="197" y="0"/>
                  </a:cxn>
                </a:cxnLst>
                <a:rect l="0" t="0" r="r" b="b"/>
                <a:pathLst>
                  <a:path w="198" h="676">
                    <a:moveTo>
                      <a:pt x="197" y="0"/>
                    </a:moveTo>
                    <a:lnTo>
                      <a:pt x="0" y="675"/>
                    </a:lnTo>
                    <a:lnTo>
                      <a:pt x="19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22" name="Freeform 74"/>
              <p:cNvSpPr>
                <a:spLocks/>
              </p:cNvSpPr>
              <p:nvPr/>
            </p:nvSpPr>
            <p:spPr bwMode="auto">
              <a:xfrm>
                <a:off x="2403" y="3322"/>
                <a:ext cx="35" cy="66"/>
              </a:xfrm>
              <a:custGeom>
                <a:avLst/>
                <a:gdLst/>
                <a:ahLst/>
                <a:cxnLst>
                  <a:cxn ang="0">
                    <a:pos x="34" y="9"/>
                  </a:cxn>
                  <a:cxn ang="0">
                    <a:pos x="0" y="65"/>
                  </a:cxn>
                  <a:cxn ang="0">
                    <a:pos x="3" y="0"/>
                  </a:cxn>
                  <a:cxn ang="0">
                    <a:pos x="34" y="9"/>
                  </a:cxn>
                </a:cxnLst>
                <a:rect l="0" t="0" r="r" b="b"/>
                <a:pathLst>
                  <a:path w="35" h="66">
                    <a:moveTo>
                      <a:pt x="34" y="9"/>
                    </a:moveTo>
                    <a:lnTo>
                      <a:pt x="0" y="65"/>
                    </a:lnTo>
                    <a:lnTo>
                      <a:pt x="3" y="0"/>
                    </a:lnTo>
                    <a:lnTo>
                      <a:pt x="34" y="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23" name="Freeform 75"/>
              <p:cNvSpPr>
                <a:spLocks/>
              </p:cNvSpPr>
              <p:nvPr/>
            </p:nvSpPr>
            <p:spPr bwMode="auto">
              <a:xfrm>
                <a:off x="3068" y="2833"/>
                <a:ext cx="305" cy="253"/>
              </a:xfrm>
              <a:custGeom>
                <a:avLst/>
                <a:gdLst/>
                <a:ahLst/>
                <a:cxnLst>
                  <a:cxn ang="0">
                    <a:pos x="0" y="252"/>
                  </a:cxn>
                  <a:cxn ang="0">
                    <a:pos x="0" y="0"/>
                  </a:cxn>
                  <a:cxn ang="0">
                    <a:pos x="304" y="0"/>
                  </a:cxn>
                  <a:cxn ang="0">
                    <a:pos x="304" y="252"/>
                  </a:cxn>
                  <a:cxn ang="0">
                    <a:pos x="0" y="252"/>
                  </a:cxn>
                </a:cxnLst>
                <a:rect l="0" t="0" r="r" b="b"/>
                <a:pathLst>
                  <a:path w="305" h="253">
                    <a:moveTo>
                      <a:pt x="0" y="252"/>
                    </a:moveTo>
                    <a:lnTo>
                      <a:pt x="0" y="0"/>
                    </a:lnTo>
                    <a:lnTo>
                      <a:pt x="304" y="0"/>
                    </a:lnTo>
                    <a:lnTo>
                      <a:pt x="304" y="252"/>
                    </a:lnTo>
                    <a:lnTo>
                      <a:pt x="0" y="25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24" name="Freeform 76"/>
              <p:cNvSpPr>
                <a:spLocks/>
              </p:cNvSpPr>
              <p:nvPr/>
            </p:nvSpPr>
            <p:spPr bwMode="auto">
              <a:xfrm>
                <a:off x="3321" y="2833"/>
                <a:ext cx="1" cy="253"/>
              </a:xfrm>
              <a:custGeom>
                <a:avLst/>
                <a:gdLst/>
                <a:ahLst/>
                <a:cxnLst>
                  <a:cxn ang="0">
                    <a:pos x="0" y="0"/>
                  </a:cxn>
                  <a:cxn ang="0">
                    <a:pos x="0" y="252"/>
                  </a:cxn>
                  <a:cxn ang="0">
                    <a:pos x="0" y="0"/>
                  </a:cxn>
                </a:cxnLst>
                <a:rect l="0" t="0" r="r" b="b"/>
                <a:pathLst>
                  <a:path w="1" h="253">
                    <a:moveTo>
                      <a:pt x="0" y="0"/>
                    </a:moveTo>
                    <a:lnTo>
                      <a:pt x="0" y="25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7725" name="Line 77"/>
              <p:cNvSpPr>
                <a:spLocks noChangeShapeType="1"/>
              </p:cNvSpPr>
              <p:nvPr/>
            </p:nvSpPr>
            <p:spPr bwMode="auto">
              <a:xfrm flipH="1">
                <a:off x="3626" y="2821"/>
                <a:ext cx="93" cy="11"/>
              </a:xfrm>
              <a:prstGeom prst="line">
                <a:avLst/>
              </a:prstGeom>
              <a:noFill/>
              <a:ln w="12700">
                <a:solidFill>
                  <a:srgbClr val="FF8200"/>
                </a:solidFill>
                <a:round/>
                <a:headEnd type="none" w="sm" len="sm"/>
                <a:tailEnd type="none" w="sm" len="sm"/>
              </a:ln>
              <a:effectLst/>
            </p:spPr>
            <p:txBody>
              <a:bodyPr/>
              <a:lstStyle/>
              <a:p>
                <a:endParaRPr lang="tr-TR"/>
              </a:p>
            </p:txBody>
          </p:sp>
          <p:sp>
            <p:nvSpPr>
              <p:cNvPr id="27726" name="Line 78"/>
              <p:cNvSpPr>
                <a:spLocks noChangeShapeType="1"/>
              </p:cNvSpPr>
              <p:nvPr/>
            </p:nvSpPr>
            <p:spPr bwMode="auto">
              <a:xfrm flipH="1">
                <a:off x="3605" y="2832"/>
                <a:ext cx="21" cy="3"/>
              </a:xfrm>
              <a:prstGeom prst="line">
                <a:avLst/>
              </a:prstGeom>
              <a:noFill/>
              <a:ln w="12700">
                <a:solidFill>
                  <a:srgbClr val="FF8200"/>
                </a:solidFill>
                <a:round/>
                <a:headEnd type="none" w="sm" len="sm"/>
                <a:tailEnd type="none" w="sm" len="sm"/>
              </a:ln>
              <a:effectLst/>
            </p:spPr>
            <p:txBody>
              <a:bodyPr/>
              <a:lstStyle/>
              <a:p>
                <a:endParaRPr lang="tr-TR"/>
              </a:p>
            </p:txBody>
          </p:sp>
          <p:sp>
            <p:nvSpPr>
              <p:cNvPr id="27727" name="Line 79"/>
              <p:cNvSpPr>
                <a:spLocks noChangeShapeType="1"/>
              </p:cNvSpPr>
              <p:nvPr/>
            </p:nvSpPr>
            <p:spPr bwMode="auto">
              <a:xfrm flipH="1">
                <a:off x="3589" y="2835"/>
                <a:ext cx="16" cy="4"/>
              </a:xfrm>
              <a:prstGeom prst="line">
                <a:avLst/>
              </a:prstGeom>
              <a:noFill/>
              <a:ln w="12700">
                <a:solidFill>
                  <a:srgbClr val="FF8200"/>
                </a:solidFill>
                <a:round/>
                <a:headEnd type="none" w="sm" len="sm"/>
                <a:tailEnd type="none" w="sm" len="sm"/>
              </a:ln>
              <a:effectLst/>
            </p:spPr>
            <p:txBody>
              <a:bodyPr/>
              <a:lstStyle/>
              <a:p>
                <a:endParaRPr lang="tr-TR"/>
              </a:p>
            </p:txBody>
          </p:sp>
          <p:sp>
            <p:nvSpPr>
              <p:cNvPr id="27728" name="Line 80"/>
              <p:cNvSpPr>
                <a:spLocks noChangeShapeType="1"/>
              </p:cNvSpPr>
              <p:nvPr/>
            </p:nvSpPr>
            <p:spPr bwMode="auto">
              <a:xfrm flipH="1">
                <a:off x="3570" y="2839"/>
                <a:ext cx="19" cy="10"/>
              </a:xfrm>
              <a:prstGeom prst="line">
                <a:avLst/>
              </a:prstGeom>
              <a:noFill/>
              <a:ln w="12700">
                <a:solidFill>
                  <a:srgbClr val="FF8200"/>
                </a:solidFill>
                <a:round/>
                <a:headEnd type="none" w="sm" len="sm"/>
                <a:tailEnd type="none" w="sm" len="sm"/>
              </a:ln>
              <a:effectLst/>
            </p:spPr>
            <p:txBody>
              <a:bodyPr/>
              <a:lstStyle/>
              <a:p>
                <a:endParaRPr lang="tr-TR"/>
              </a:p>
            </p:txBody>
          </p:sp>
          <p:sp>
            <p:nvSpPr>
              <p:cNvPr id="27729" name="Line 81"/>
              <p:cNvSpPr>
                <a:spLocks noChangeShapeType="1"/>
              </p:cNvSpPr>
              <p:nvPr/>
            </p:nvSpPr>
            <p:spPr bwMode="auto">
              <a:xfrm flipH="1">
                <a:off x="3569" y="2849"/>
                <a:ext cx="1" cy="13"/>
              </a:xfrm>
              <a:prstGeom prst="line">
                <a:avLst/>
              </a:prstGeom>
              <a:noFill/>
              <a:ln w="12700">
                <a:solidFill>
                  <a:srgbClr val="FF8200"/>
                </a:solidFill>
                <a:round/>
                <a:headEnd type="none" w="sm" len="sm"/>
                <a:tailEnd type="none" w="sm" len="sm"/>
              </a:ln>
              <a:effectLst/>
            </p:spPr>
            <p:txBody>
              <a:bodyPr/>
              <a:lstStyle/>
              <a:p>
                <a:endParaRPr lang="tr-TR"/>
              </a:p>
            </p:txBody>
          </p:sp>
          <p:sp>
            <p:nvSpPr>
              <p:cNvPr id="27730" name="Line 82"/>
              <p:cNvSpPr>
                <a:spLocks noChangeShapeType="1"/>
              </p:cNvSpPr>
              <p:nvPr/>
            </p:nvSpPr>
            <p:spPr bwMode="auto">
              <a:xfrm>
                <a:off x="3569" y="2862"/>
                <a:ext cx="18" cy="16"/>
              </a:xfrm>
              <a:prstGeom prst="line">
                <a:avLst/>
              </a:prstGeom>
              <a:noFill/>
              <a:ln w="12700">
                <a:solidFill>
                  <a:srgbClr val="FF8200"/>
                </a:solidFill>
                <a:round/>
                <a:headEnd type="none" w="sm" len="sm"/>
                <a:tailEnd type="none" w="sm" len="sm"/>
              </a:ln>
              <a:effectLst/>
            </p:spPr>
            <p:txBody>
              <a:bodyPr/>
              <a:lstStyle/>
              <a:p>
                <a:endParaRPr lang="tr-TR"/>
              </a:p>
            </p:txBody>
          </p:sp>
          <p:sp>
            <p:nvSpPr>
              <p:cNvPr id="27731" name="Line 83"/>
              <p:cNvSpPr>
                <a:spLocks noChangeShapeType="1"/>
              </p:cNvSpPr>
              <p:nvPr/>
            </p:nvSpPr>
            <p:spPr bwMode="auto">
              <a:xfrm>
                <a:off x="3587" y="2878"/>
                <a:ext cx="16" cy="17"/>
              </a:xfrm>
              <a:prstGeom prst="line">
                <a:avLst/>
              </a:prstGeom>
              <a:noFill/>
              <a:ln w="12700">
                <a:solidFill>
                  <a:srgbClr val="FF8200"/>
                </a:solidFill>
                <a:round/>
                <a:headEnd type="none" w="sm" len="sm"/>
                <a:tailEnd type="none" w="sm" len="sm"/>
              </a:ln>
              <a:effectLst/>
            </p:spPr>
            <p:txBody>
              <a:bodyPr/>
              <a:lstStyle/>
              <a:p>
                <a:endParaRPr lang="tr-TR"/>
              </a:p>
            </p:txBody>
          </p:sp>
          <p:sp>
            <p:nvSpPr>
              <p:cNvPr id="27732" name="Line 84"/>
              <p:cNvSpPr>
                <a:spLocks noChangeShapeType="1"/>
              </p:cNvSpPr>
              <p:nvPr/>
            </p:nvSpPr>
            <p:spPr bwMode="auto">
              <a:xfrm flipH="1">
                <a:off x="3597" y="2895"/>
                <a:ext cx="6" cy="14"/>
              </a:xfrm>
              <a:prstGeom prst="line">
                <a:avLst/>
              </a:prstGeom>
              <a:noFill/>
              <a:ln w="12700">
                <a:solidFill>
                  <a:srgbClr val="FF8200"/>
                </a:solidFill>
                <a:round/>
                <a:headEnd type="none" w="sm" len="sm"/>
                <a:tailEnd type="none" w="sm" len="sm"/>
              </a:ln>
              <a:effectLst/>
            </p:spPr>
            <p:txBody>
              <a:bodyPr/>
              <a:lstStyle/>
              <a:p>
                <a:endParaRPr lang="tr-TR"/>
              </a:p>
            </p:txBody>
          </p:sp>
          <p:sp>
            <p:nvSpPr>
              <p:cNvPr id="27733" name="Line 85"/>
              <p:cNvSpPr>
                <a:spLocks noChangeShapeType="1"/>
              </p:cNvSpPr>
              <p:nvPr/>
            </p:nvSpPr>
            <p:spPr bwMode="auto">
              <a:xfrm flipH="1">
                <a:off x="3570" y="2909"/>
                <a:ext cx="27" cy="13"/>
              </a:xfrm>
              <a:prstGeom prst="line">
                <a:avLst/>
              </a:prstGeom>
              <a:noFill/>
              <a:ln w="12700">
                <a:solidFill>
                  <a:srgbClr val="FF8200"/>
                </a:solidFill>
                <a:round/>
                <a:headEnd type="none" w="sm" len="sm"/>
                <a:tailEnd type="none" w="sm" len="sm"/>
              </a:ln>
              <a:effectLst/>
            </p:spPr>
            <p:txBody>
              <a:bodyPr/>
              <a:lstStyle/>
              <a:p>
                <a:endParaRPr lang="tr-TR"/>
              </a:p>
            </p:txBody>
          </p:sp>
          <p:sp>
            <p:nvSpPr>
              <p:cNvPr id="27734" name="Line 86"/>
              <p:cNvSpPr>
                <a:spLocks noChangeShapeType="1"/>
              </p:cNvSpPr>
              <p:nvPr/>
            </p:nvSpPr>
            <p:spPr bwMode="auto">
              <a:xfrm flipH="1">
                <a:off x="3549" y="2922"/>
                <a:ext cx="21" cy="5"/>
              </a:xfrm>
              <a:prstGeom prst="line">
                <a:avLst/>
              </a:prstGeom>
              <a:noFill/>
              <a:ln w="12700">
                <a:solidFill>
                  <a:srgbClr val="FF8200"/>
                </a:solidFill>
                <a:round/>
                <a:headEnd type="none" w="sm" len="sm"/>
                <a:tailEnd type="none" w="sm" len="sm"/>
              </a:ln>
              <a:effectLst/>
            </p:spPr>
            <p:txBody>
              <a:bodyPr/>
              <a:lstStyle/>
              <a:p>
                <a:endParaRPr lang="tr-TR"/>
              </a:p>
            </p:txBody>
          </p:sp>
          <p:sp>
            <p:nvSpPr>
              <p:cNvPr id="27735" name="Line 87"/>
              <p:cNvSpPr>
                <a:spLocks noChangeShapeType="1"/>
              </p:cNvSpPr>
              <p:nvPr/>
            </p:nvSpPr>
            <p:spPr bwMode="auto">
              <a:xfrm flipH="1">
                <a:off x="3522" y="2927"/>
                <a:ext cx="27" cy="4"/>
              </a:xfrm>
              <a:prstGeom prst="line">
                <a:avLst/>
              </a:prstGeom>
              <a:noFill/>
              <a:ln w="12700">
                <a:solidFill>
                  <a:srgbClr val="FF8200"/>
                </a:solidFill>
                <a:round/>
                <a:headEnd type="none" w="sm" len="sm"/>
                <a:tailEnd type="none" w="sm" len="sm"/>
              </a:ln>
              <a:effectLst/>
            </p:spPr>
            <p:txBody>
              <a:bodyPr/>
              <a:lstStyle/>
              <a:p>
                <a:endParaRPr lang="tr-TR"/>
              </a:p>
            </p:txBody>
          </p:sp>
          <p:sp>
            <p:nvSpPr>
              <p:cNvPr id="27736" name="Line 88"/>
              <p:cNvSpPr>
                <a:spLocks noChangeShapeType="1"/>
              </p:cNvSpPr>
              <p:nvPr/>
            </p:nvSpPr>
            <p:spPr bwMode="auto">
              <a:xfrm flipH="1">
                <a:off x="3404" y="2931"/>
                <a:ext cx="118" cy="18"/>
              </a:xfrm>
              <a:prstGeom prst="line">
                <a:avLst/>
              </a:prstGeom>
              <a:noFill/>
              <a:ln w="12700">
                <a:solidFill>
                  <a:srgbClr val="FF8200"/>
                </a:solidFill>
                <a:round/>
                <a:headEnd type="none" w="sm" len="sm"/>
                <a:tailEnd type="none" w="sm" len="sm"/>
              </a:ln>
              <a:effectLst/>
            </p:spPr>
            <p:txBody>
              <a:bodyPr/>
              <a:lstStyle/>
              <a:p>
                <a:endParaRPr lang="tr-TR"/>
              </a:p>
            </p:txBody>
          </p:sp>
          <p:sp>
            <p:nvSpPr>
              <p:cNvPr id="27737" name="Freeform 89"/>
              <p:cNvSpPr>
                <a:spLocks/>
              </p:cNvSpPr>
              <p:nvPr/>
            </p:nvSpPr>
            <p:spPr bwMode="auto">
              <a:xfrm>
                <a:off x="3404" y="2927"/>
                <a:ext cx="60" cy="29"/>
              </a:xfrm>
              <a:custGeom>
                <a:avLst/>
                <a:gdLst/>
                <a:ahLst/>
                <a:cxnLst>
                  <a:cxn ang="0">
                    <a:pos x="59" y="28"/>
                  </a:cxn>
                  <a:cxn ang="0">
                    <a:pos x="0" y="22"/>
                  </a:cxn>
                  <a:cxn ang="0">
                    <a:pos x="55" y="0"/>
                  </a:cxn>
                </a:cxnLst>
                <a:rect l="0" t="0" r="r" b="b"/>
                <a:pathLst>
                  <a:path w="60" h="29">
                    <a:moveTo>
                      <a:pt x="59" y="28"/>
                    </a:moveTo>
                    <a:lnTo>
                      <a:pt x="0" y="22"/>
                    </a:lnTo>
                    <a:lnTo>
                      <a:pt x="55" y="0"/>
                    </a:lnTo>
                  </a:path>
                </a:pathLst>
              </a:custGeom>
              <a:noFill/>
              <a:ln w="12700" cap="rnd" cmpd="sng">
                <a:solidFill>
                  <a:srgbClr val="FF8200"/>
                </a:solidFill>
                <a:prstDash val="solid"/>
                <a:round/>
                <a:headEnd type="none" w="sm" len="sm"/>
                <a:tailEnd type="none" w="sm" len="sm"/>
              </a:ln>
              <a:effectLst/>
            </p:spPr>
            <p:txBody>
              <a:bodyPr/>
              <a:lstStyle/>
              <a:p>
                <a:endParaRPr lang="tr-TR"/>
              </a:p>
            </p:txBody>
          </p:sp>
          <p:sp>
            <p:nvSpPr>
              <p:cNvPr id="27738" name="Rectangle 90"/>
              <p:cNvSpPr>
                <a:spLocks noChangeArrowheads="1"/>
              </p:cNvSpPr>
              <p:nvPr/>
            </p:nvSpPr>
            <p:spPr bwMode="auto">
              <a:xfrm>
                <a:off x="1954" y="3411"/>
                <a:ext cx="17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27739" name="Rectangle 91"/>
              <p:cNvSpPr>
                <a:spLocks noChangeArrowheads="1"/>
              </p:cNvSpPr>
              <p:nvPr/>
            </p:nvSpPr>
            <p:spPr bwMode="auto">
              <a:xfrm>
                <a:off x="3213" y="3411"/>
                <a:ext cx="23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27740" name="Rectangle 92"/>
              <p:cNvSpPr>
                <a:spLocks noChangeArrowheads="1"/>
              </p:cNvSpPr>
              <p:nvPr/>
            </p:nvSpPr>
            <p:spPr bwMode="auto">
              <a:xfrm>
                <a:off x="3467" y="3411"/>
                <a:ext cx="23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27741" name="Rectangle 93"/>
              <p:cNvSpPr>
                <a:spLocks noChangeArrowheads="1"/>
              </p:cNvSpPr>
              <p:nvPr/>
            </p:nvSpPr>
            <p:spPr bwMode="auto">
              <a:xfrm>
                <a:off x="3100" y="2836"/>
                <a:ext cx="23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27742" name="Rectangle 94"/>
              <p:cNvSpPr>
                <a:spLocks noChangeArrowheads="1"/>
              </p:cNvSpPr>
              <p:nvPr/>
            </p:nvSpPr>
            <p:spPr bwMode="auto">
              <a:xfrm>
                <a:off x="2207" y="3411"/>
                <a:ext cx="23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27743" name="Rectangle 95"/>
              <p:cNvSpPr>
                <a:spLocks noChangeArrowheads="1"/>
              </p:cNvSpPr>
              <p:nvPr/>
            </p:nvSpPr>
            <p:spPr bwMode="auto">
              <a:xfrm>
                <a:off x="3712" y="2671"/>
                <a:ext cx="2000" cy="190"/>
              </a:xfrm>
              <a:prstGeom prst="rect">
                <a:avLst/>
              </a:prstGeom>
              <a:noFill/>
              <a:ln w="9525">
                <a:noFill/>
                <a:miter lim="800000"/>
                <a:headEnd/>
                <a:tailEnd/>
              </a:ln>
              <a:effectLst/>
            </p:spPr>
            <p:txBody>
              <a:bodyPr wrap="none" lIns="90488" tIns="44450" rIns="90488" bIns="44450">
                <a:spAutoFit/>
              </a:bodyPr>
              <a:lstStyle/>
              <a:p>
                <a:r>
                  <a:rPr lang="en-US" sz="1400" b="1" dirty="0">
                    <a:solidFill>
                      <a:srgbClr val="FF8200"/>
                    </a:solidFill>
                    <a:latin typeface="Arial" pitchFamily="34" charset="0"/>
                  </a:rPr>
                  <a:t>Entry to be inserted in parent node.</a:t>
                </a:r>
              </a:p>
            </p:txBody>
          </p:sp>
          <p:sp>
            <p:nvSpPr>
              <p:cNvPr id="27744" name="Rectangle 96"/>
              <p:cNvSpPr>
                <a:spLocks noChangeArrowheads="1"/>
              </p:cNvSpPr>
              <p:nvPr/>
            </p:nvSpPr>
            <p:spPr bwMode="auto">
              <a:xfrm>
                <a:off x="3712" y="2790"/>
                <a:ext cx="2006" cy="190"/>
              </a:xfrm>
              <a:prstGeom prst="rect">
                <a:avLst/>
              </a:prstGeom>
              <a:noFill/>
              <a:ln w="9525">
                <a:noFill/>
                <a:miter lim="800000"/>
                <a:headEnd/>
                <a:tailEnd/>
              </a:ln>
              <a:effectLst/>
            </p:spPr>
            <p:txBody>
              <a:bodyPr wrap="none" lIns="90488" tIns="44450" rIns="90488" bIns="44450">
                <a:spAutoFit/>
              </a:bodyPr>
              <a:lstStyle/>
              <a:p>
                <a:r>
                  <a:rPr lang="en-US" sz="1400" b="1">
                    <a:solidFill>
                      <a:srgbClr val="FF8200"/>
                    </a:solidFill>
                    <a:latin typeface="Arial" pitchFamily="34" charset="0"/>
                  </a:rPr>
                  <a:t>(Note that 17 is pushed up and only</a:t>
                </a:r>
              </a:p>
            </p:txBody>
          </p:sp>
          <p:sp>
            <p:nvSpPr>
              <p:cNvPr id="27745" name="Rectangle 97"/>
              <p:cNvSpPr>
                <a:spLocks noChangeArrowheads="1"/>
              </p:cNvSpPr>
              <p:nvPr/>
            </p:nvSpPr>
            <p:spPr bwMode="auto">
              <a:xfrm>
                <a:off x="3712" y="2998"/>
                <a:ext cx="1215" cy="190"/>
              </a:xfrm>
              <a:prstGeom prst="rect">
                <a:avLst/>
              </a:prstGeom>
              <a:noFill/>
              <a:ln w="9525">
                <a:noFill/>
                <a:miter lim="800000"/>
                <a:headEnd/>
                <a:tailEnd/>
              </a:ln>
              <a:effectLst/>
            </p:spPr>
            <p:txBody>
              <a:bodyPr wrap="none" lIns="90488" tIns="44450" rIns="90488" bIns="44450">
                <a:spAutoFit/>
              </a:bodyPr>
              <a:lstStyle/>
              <a:p>
                <a:r>
                  <a:rPr lang="en-US" sz="1400" b="1">
                    <a:solidFill>
                      <a:srgbClr val="FF8200"/>
                    </a:solidFill>
                    <a:latin typeface="Arial" pitchFamily="34" charset="0"/>
                  </a:rPr>
                  <a:t>this with a leaf split.)</a:t>
                </a:r>
              </a:p>
            </p:txBody>
          </p:sp>
          <p:sp>
            <p:nvSpPr>
              <p:cNvPr id="27746" name="Rectangle 98"/>
              <p:cNvSpPr>
                <a:spLocks noChangeArrowheads="1"/>
              </p:cNvSpPr>
              <p:nvPr/>
            </p:nvSpPr>
            <p:spPr bwMode="auto">
              <a:xfrm>
                <a:off x="4410" y="2790"/>
                <a:ext cx="682" cy="192"/>
              </a:xfrm>
              <a:prstGeom prst="rect">
                <a:avLst/>
              </a:prstGeom>
              <a:noFill/>
              <a:ln w="9525">
                <a:noFill/>
                <a:miter lim="800000"/>
                <a:headEnd/>
                <a:tailEnd/>
              </a:ln>
              <a:effectLst/>
            </p:spPr>
            <p:txBody>
              <a:bodyPr wrap="none" anchor="ctr"/>
              <a:lstStyle/>
              <a:p>
                <a:endParaRPr lang="tr-TR"/>
              </a:p>
            </p:txBody>
          </p:sp>
          <p:sp>
            <p:nvSpPr>
              <p:cNvPr id="27747" name="Rectangle 99"/>
              <p:cNvSpPr>
                <a:spLocks noChangeArrowheads="1"/>
              </p:cNvSpPr>
              <p:nvPr/>
            </p:nvSpPr>
            <p:spPr bwMode="auto">
              <a:xfrm>
                <a:off x="4934" y="2790"/>
                <a:ext cx="315" cy="192"/>
              </a:xfrm>
              <a:prstGeom prst="rect">
                <a:avLst/>
              </a:prstGeom>
              <a:noFill/>
              <a:ln w="9525">
                <a:noFill/>
                <a:miter lim="800000"/>
                <a:headEnd/>
                <a:tailEnd/>
              </a:ln>
              <a:effectLst/>
            </p:spPr>
            <p:txBody>
              <a:bodyPr wrap="none" anchor="ctr"/>
              <a:lstStyle/>
              <a:p>
                <a:endParaRPr lang="tr-TR"/>
              </a:p>
            </p:txBody>
          </p:sp>
          <p:sp>
            <p:nvSpPr>
              <p:cNvPr id="27748" name="Arc 100"/>
              <p:cNvSpPr>
                <a:spLocks/>
              </p:cNvSpPr>
              <p:nvPr/>
            </p:nvSpPr>
            <p:spPr bwMode="auto">
              <a:xfrm>
                <a:off x="3360" y="3026"/>
                <a:ext cx="192"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2"/>
                </a:solidFill>
                <a:round/>
                <a:headEnd type="none" w="sm" len="sm"/>
                <a:tailEnd type="stealth" w="med" len="med"/>
              </a:ln>
              <a:effectLst/>
            </p:spPr>
            <p:txBody>
              <a:bodyPr/>
              <a:lstStyle/>
              <a:p>
                <a:endParaRPr lang="tr-TR"/>
              </a:p>
            </p:txBody>
          </p:sp>
        </p:grpSp>
      </p:grpSp>
    </p:spTree>
    <p:extLst>
      <p:ext uri="{BB962C8B-B14F-4D97-AF65-F5344CB8AC3E}">
        <p14:creationId xmlns:p14="http://schemas.microsoft.com/office/powerpoint/2010/main" val="2762254072"/>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296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29700" name="Rectangle 4"/>
          <p:cNvSpPr>
            <a:spLocks noGrp="1" noChangeArrowheads="1"/>
          </p:cNvSpPr>
          <p:nvPr>
            <p:ph type="title"/>
          </p:nvPr>
        </p:nvSpPr>
        <p:spPr>
          <a:noFill/>
          <a:ln/>
        </p:spPr>
        <p:txBody>
          <a:bodyPr>
            <a:normAutofit fontScale="90000"/>
          </a:bodyPr>
          <a:lstStyle/>
          <a:p>
            <a:r>
              <a:rPr lang="en-US"/>
              <a:t>Example B+ Tree After Inserting 8*</a:t>
            </a:r>
          </a:p>
        </p:txBody>
      </p:sp>
      <p:sp>
        <p:nvSpPr>
          <p:cNvPr id="29701" name="Rectangle 5"/>
          <p:cNvSpPr>
            <a:spLocks noChangeArrowheads="1"/>
          </p:cNvSpPr>
          <p:nvPr/>
        </p:nvSpPr>
        <p:spPr bwMode="auto">
          <a:xfrm>
            <a:off x="533400" y="4800600"/>
            <a:ext cx="7964488" cy="454025"/>
          </a:xfrm>
          <a:prstGeom prst="rect">
            <a:avLst/>
          </a:prstGeom>
          <a:noFill/>
          <a:ln w="9525">
            <a:noFill/>
            <a:miter lim="800000"/>
            <a:headEnd/>
            <a:tailEnd/>
          </a:ln>
          <a:effectLst/>
        </p:spPr>
        <p:txBody>
          <a:bodyPr wrap="none" lIns="90488" tIns="44450" rIns="90488" bIns="44450">
            <a:spAutoFit/>
          </a:bodyPr>
          <a:lstStyle/>
          <a:p>
            <a:pPr>
              <a:buFont typeface="Wingdings" pitchFamily="2" charset="2"/>
              <a:buChar char="v"/>
            </a:pPr>
            <a:r>
              <a:rPr lang="en-US" dirty="0">
                <a:latin typeface="Book Antiqua" pitchFamily="18" charset="0"/>
              </a:rPr>
              <a:t> Notice that root was split, leading to increase in height.</a:t>
            </a:r>
          </a:p>
        </p:txBody>
      </p:sp>
      <p:sp>
        <p:nvSpPr>
          <p:cNvPr id="29702" name="Rectangle 6"/>
          <p:cNvSpPr>
            <a:spLocks noChangeArrowheads="1"/>
          </p:cNvSpPr>
          <p:nvPr/>
        </p:nvSpPr>
        <p:spPr bwMode="auto">
          <a:xfrm>
            <a:off x="533400" y="5334000"/>
            <a:ext cx="8026400" cy="643766"/>
          </a:xfrm>
          <a:prstGeom prst="rect">
            <a:avLst/>
          </a:prstGeom>
          <a:noFill/>
          <a:ln w="9525">
            <a:noFill/>
            <a:miter lim="800000"/>
            <a:headEnd/>
            <a:tailEnd/>
          </a:ln>
          <a:effectLst/>
        </p:spPr>
        <p:txBody>
          <a:bodyPr lIns="90488" tIns="44450" rIns="90488" bIns="44450">
            <a:spAutoFit/>
          </a:bodyPr>
          <a:lstStyle/>
          <a:p>
            <a:pPr>
              <a:buFont typeface="Wingdings" pitchFamily="2" charset="2"/>
              <a:buChar char="v"/>
            </a:pPr>
            <a:r>
              <a:rPr lang="en-US" dirty="0">
                <a:latin typeface="Book Antiqua" pitchFamily="18" charset="0"/>
              </a:rPr>
              <a:t> In this example, we can avoid split by re-</a:t>
            </a:r>
            <a:r>
              <a:rPr lang="en-US" dirty="0" smtClean="0">
                <a:latin typeface="Book Antiqua" pitchFamily="18" charset="0"/>
              </a:rPr>
              <a:t>distributing entries</a:t>
            </a:r>
            <a:r>
              <a:rPr lang="en-US" dirty="0">
                <a:latin typeface="Book Antiqua" pitchFamily="18" charset="0"/>
              </a:rPr>
              <a:t>; however, this is usually not done in practice.</a:t>
            </a:r>
          </a:p>
        </p:txBody>
      </p:sp>
      <p:grpSp>
        <p:nvGrpSpPr>
          <p:cNvPr id="2" name="Group 1"/>
          <p:cNvGrpSpPr/>
          <p:nvPr/>
        </p:nvGrpSpPr>
        <p:grpSpPr>
          <a:xfrm>
            <a:off x="293688" y="1524000"/>
            <a:ext cx="8366125" cy="2520950"/>
            <a:chOff x="293688" y="1524000"/>
            <a:chExt cx="8366125" cy="2520950"/>
          </a:xfrm>
        </p:grpSpPr>
        <p:sp>
          <p:nvSpPr>
            <p:cNvPr id="29703" name="Freeform 7"/>
            <p:cNvSpPr>
              <a:spLocks/>
            </p:cNvSpPr>
            <p:nvPr/>
          </p:nvSpPr>
          <p:spPr bwMode="auto">
            <a:xfrm>
              <a:off x="293688" y="37115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04" name="Freeform 8"/>
            <p:cNvSpPr>
              <a:spLocks/>
            </p:cNvSpPr>
            <p:nvPr/>
          </p:nvSpPr>
          <p:spPr bwMode="auto">
            <a:xfrm>
              <a:off x="619125" y="3711575"/>
              <a:ext cx="325438"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05" name="Freeform 9"/>
            <p:cNvSpPr>
              <a:spLocks/>
            </p:cNvSpPr>
            <p:nvPr/>
          </p:nvSpPr>
          <p:spPr bwMode="auto">
            <a:xfrm>
              <a:off x="942975" y="37115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06" name="Freeform 10"/>
            <p:cNvSpPr>
              <a:spLocks/>
            </p:cNvSpPr>
            <p:nvPr/>
          </p:nvSpPr>
          <p:spPr bwMode="auto">
            <a:xfrm>
              <a:off x="1268413" y="3711575"/>
              <a:ext cx="325437"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07" name="Rectangle 11"/>
            <p:cNvSpPr>
              <a:spLocks noChangeArrowheads="1"/>
            </p:cNvSpPr>
            <p:nvPr/>
          </p:nvSpPr>
          <p:spPr bwMode="auto">
            <a:xfrm>
              <a:off x="304800" y="36909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29708" name="Rectangle 12"/>
            <p:cNvSpPr>
              <a:spLocks noChangeArrowheads="1"/>
            </p:cNvSpPr>
            <p:nvPr/>
          </p:nvSpPr>
          <p:spPr bwMode="auto">
            <a:xfrm>
              <a:off x="630238" y="36909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29709" name="Freeform 13"/>
            <p:cNvSpPr>
              <a:spLocks/>
            </p:cNvSpPr>
            <p:nvPr/>
          </p:nvSpPr>
          <p:spPr bwMode="auto">
            <a:xfrm>
              <a:off x="3462338" y="209391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0" name="Freeform 14"/>
            <p:cNvSpPr>
              <a:spLocks/>
            </p:cNvSpPr>
            <p:nvPr/>
          </p:nvSpPr>
          <p:spPr bwMode="auto">
            <a:xfrm>
              <a:off x="3541713" y="209391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1" name="Freeform 15"/>
            <p:cNvSpPr>
              <a:spLocks/>
            </p:cNvSpPr>
            <p:nvPr/>
          </p:nvSpPr>
          <p:spPr bwMode="auto">
            <a:xfrm>
              <a:off x="3948113" y="20939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2" name="Freeform 16"/>
            <p:cNvSpPr>
              <a:spLocks/>
            </p:cNvSpPr>
            <p:nvPr/>
          </p:nvSpPr>
          <p:spPr bwMode="auto">
            <a:xfrm>
              <a:off x="4029075" y="209391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3" name="Freeform 17"/>
            <p:cNvSpPr>
              <a:spLocks/>
            </p:cNvSpPr>
            <p:nvPr/>
          </p:nvSpPr>
          <p:spPr bwMode="auto">
            <a:xfrm>
              <a:off x="4435475" y="20939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4" name="Freeform 18"/>
            <p:cNvSpPr>
              <a:spLocks/>
            </p:cNvSpPr>
            <p:nvPr/>
          </p:nvSpPr>
          <p:spPr bwMode="auto">
            <a:xfrm>
              <a:off x="4516438" y="209391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5" name="Freeform 19"/>
            <p:cNvSpPr>
              <a:spLocks/>
            </p:cNvSpPr>
            <p:nvPr/>
          </p:nvSpPr>
          <p:spPr bwMode="auto">
            <a:xfrm>
              <a:off x="4922838" y="20939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6" name="Freeform 20"/>
            <p:cNvSpPr>
              <a:spLocks/>
            </p:cNvSpPr>
            <p:nvPr/>
          </p:nvSpPr>
          <p:spPr bwMode="auto">
            <a:xfrm>
              <a:off x="5003800" y="209391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7" name="Freeform 21"/>
            <p:cNvSpPr>
              <a:spLocks/>
            </p:cNvSpPr>
            <p:nvPr/>
          </p:nvSpPr>
          <p:spPr bwMode="auto">
            <a:xfrm>
              <a:off x="5410200" y="2093913"/>
              <a:ext cx="82550" cy="404812"/>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8" name="Freeform 22"/>
            <p:cNvSpPr>
              <a:spLocks/>
            </p:cNvSpPr>
            <p:nvPr/>
          </p:nvSpPr>
          <p:spPr bwMode="auto">
            <a:xfrm>
              <a:off x="3074988"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19" name="Freeform 23"/>
            <p:cNvSpPr>
              <a:spLocks/>
            </p:cNvSpPr>
            <p:nvPr/>
          </p:nvSpPr>
          <p:spPr bwMode="auto">
            <a:xfrm>
              <a:off x="3400425"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0" name="Freeform 24"/>
            <p:cNvSpPr>
              <a:spLocks/>
            </p:cNvSpPr>
            <p:nvPr/>
          </p:nvSpPr>
          <p:spPr bwMode="auto">
            <a:xfrm>
              <a:off x="3725863" y="37195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1" name="Freeform 25"/>
            <p:cNvSpPr>
              <a:spLocks/>
            </p:cNvSpPr>
            <p:nvPr/>
          </p:nvSpPr>
          <p:spPr bwMode="auto">
            <a:xfrm>
              <a:off x="404971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2" name="Freeform 26"/>
            <p:cNvSpPr>
              <a:spLocks/>
            </p:cNvSpPr>
            <p:nvPr/>
          </p:nvSpPr>
          <p:spPr bwMode="auto">
            <a:xfrm>
              <a:off x="4486275"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3" name="Freeform 27"/>
            <p:cNvSpPr>
              <a:spLocks/>
            </p:cNvSpPr>
            <p:nvPr/>
          </p:nvSpPr>
          <p:spPr bwMode="auto">
            <a:xfrm>
              <a:off x="481171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4" name="Freeform 28"/>
            <p:cNvSpPr>
              <a:spLocks/>
            </p:cNvSpPr>
            <p:nvPr/>
          </p:nvSpPr>
          <p:spPr bwMode="auto">
            <a:xfrm>
              <a:off x="5137150" y="3719513"/>
              <a:ext cx="323850" cy="325437"/>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5" name="Freeform 29"/>
            <p:cNvSpPr>
              <a:spLocks/>
            </p:cNvSpPr>
            <p:nvPr/>
          </p:nvSpPr>
          <p:spPr bwMode="auto">
            <a:xfrm>
              <a:off x="545941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6" name="Freeform 30"/>
            <p:cNvSpPr>
              <a:spLocks/>
            </p:cNvSpPr>
            <p:nvPr/>
          </p:nvSpPr>
          <p:spPr bwMode="auto">
            <a:xfrm>
              <a:off x="589756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7" name="Freeform 31"/>
            <p:cNvSpPr>
              <a:spLocks/>
            </p:cNvSpPr>
            <p:nvPr/>
          </p:nvSpPr>
          <p:spPr bwMode="auto">
            <a:xfrm>
              <a:off x="6223000"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8" name="Freeform 32"/>
            <p:cNvSpPr>
              <a:spLocks/>
            </p:cNvSpPr>
            <p:nvPr/>
          </p:nvSpPr>
          <p:spPr bwMode="auto">
            <a:xfrm>
              <a:off x="6546850"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29" name="Freeform 33"/>
            <p:cNvSpPr>
              <a:spLocks/>
            </p:cNvSpPr>
            <p:nvPr/>
          </p:nvSpPr>
          <p:spPr bwMode="auto">
            <a:xfrm>
              <a:off x="6870700"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0" name="Freeform 34"/>
            <p:cNvSpPr>
              <a:spLocks/>
            </p:cNvSpPr>
            <p:nvPr/>
          </p:nvSpPr>
          <p:spPr bwMode="auto">
            <a:xfrm>
              <a:off x="7297738"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1" name="Freeform 35"/>
            <p:cNvSpPr>
              <a:spLocks/>
            </p:cNvSpPr>
            <p:nvPr/>
          </p:nvSpPr>
          <p:spPr bwMode="auto">
            <a:xfrm>
              <a:off x="7623175"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2" name="Freeform 36"/>
            <p:cNvSpPr>
              <a:spLocks/>
            </p:cNvSpPr>
            <p:nvPr/>
          </p:nvSpPr>
          <p:spPr bwMode="auto">
            <a:xfrm>
              <a:off x="7947025"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3" name="Freeform 37"/>
            <p:cNvSpPr>
              <a:spLocks/>
            </p:cNvSpPr>
            <p:nvPr/>
          </p:nvSpPr>
          <p:spPr bwMode="auto">
            <a:xfrm>
              <a:off x="8270875"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4" name="Freeform 38"/>
            <p:cNvSpPr>
              <a:spLocks/>
            </p:cNvSpPr>
            <p:nvPr/>
          </p:nvSpPr>
          <p:spPr bwMode="auto">
            <a:xfrm>
              <a:off x="1341438" y="28622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5" name="Freeform 39"/>
            <p:cNvSpPr>
              <a:spLocks/>
            </p:cNvSpPr>
            <p:nvPr/>
          </p:nvSpPr>
          <p:spPr bwMode="auto">
            <a:xfrm>
              <a:off x="1422400"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6" name="Freeform 40"/>
            <p:cNvSpPr>
              <a:spLocks/>
            </p:cNvSpPr>
            <p:nvPr/>
          </p:nvSpPr>
          <p:spPr bwMode="auto">
            <a:xfrm>
              <a:off x="1827213"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7" name="Freeform 41"/>
            <p:cNvSpPr>
              <a:spLocks/>
            </p:cNvSpPr>
            <p:nvPr/>
          </p:nvSpPr>
          <p:spPr bwMode="auto">
            <a:xfrm>
              <a:off x="1908175"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8" name="Freeform 42"/>
            <p:cNvSpPr>
              <a:spLocks/>
            </p:cNvSpPr>
            <p:nvPr/>
          </p:nvSpPr>
          <p:spPr bwMode="auto">
            <a:xfrm>
              <a:off x="2314575"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39" name="Freeform 43"/>
            <p:cNvSpPr>
              <a:spLocks/>
            </p:cNvSpPr>
            <p:nvPr/>
          </p:nvSpPr>
          <p:spPr bwMode="auto">
            <a:xfrm>
              <a:off x="2395538" y="28622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0" name="Freeform 44"/>
            <p:cNvSpPr>
              <a:spLocks/>
            </p:cNvSpPr>
            <p:nvPr/>
          </p:nvSpPr>
          <p:spPr bwMode="auto">
            <a:xfrm>
              <a:off x="2801938"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1" name="Freeform 45"/>
            <p:cNvSpPr>
              <a:spLocks/>
            </p:cNvSpPr>
            <p:nvPr/>
          </p:nvSpPr>
          <p:spPr bwMode="auto">
            <a:xfrm>
              <a:off x="2882900"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2" name="Freeform 46"/>
            <p:cNvSpPr>
              <a:spLocks/>
            </p:cNvSpPr>
            <p:nvPr/>
          </p:nvSpPr>
          <p:spPr bwMode="auto">
            <a:xfrm>
              <a:off x="3289300" y="2862263"/>
              <a:ext cx="82550" cy="404812"/>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3" name="Freeform 47"/>
            <p:cNvSpPr>
              <a:spLocks/>
            </p:cNvSpPr>
            <p:nvPr/>
          </p:nvSpPr>
          <p:spPr bwMode="auto">
            <a:xfrm>
              <a:off x="5551488"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4" name="Freeform 48"/>
            <p:cNvSpPr>
              <a:spLocks/>
            </p:cNvSpPr>
            <p:nvPr/>
          </p:nvSpPr>
          <p:spPr bwMode="auto">
            <a:xfrm>
              <a:off x="5632450"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5" name="Freeform 49"/>
            <p:cNvSpPr>
              <a:spLocks/>
            </p:cNvSpPr>
            <p:nvPr/>
          </p:nvSpPr>
          <p:spPr bwMode="auto">
            <a:xfrm>
              <a:off x="6038850"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6" name="Freeform 50"/>
            <p:cNvSpPr>
              <a:spLocks/>
            </p:cNvSpPr>
            <p:nvPr/>
          </p:nvSpPr>
          <p:spPr bwMode="auto">
            <a:xfrm>
              <a:off x="6119813" y="28622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7" name="Freeform 51"/>
            <p:cNvSpPr>
              <a:spLocks/>
            </p:cNvSpPr>
            <p:nvPr/>
          </p:nvSpPr>
          <p:spPr bwMode="auto">
            <a:xfrm>
              <a:off x="6526213" y="28622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8" name="Freeform 52"/>
            <p:cNvSpPr>
              <a:spLocks/>
            </p:cNvSpPr>
            <p:nvPr/>
          </p:nvSpPr>
          <p:spPr bwMode="auto">
            <a:xfrm>
              <a:off x="6607175"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49" name="Freeform 53"/>
            <p:cNvSpPr>
              <a:spLocks/>
            </p:cNvSpPr>
            <p:nvPr/>
          </p:nvSpPr>
          <p:spPr bwMode="auto">
            <a:xfrm>
              <a:off x="7011988"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0" name="Freeform 54"/>
            <p:cNvSpPr>
              <a:spLocks/>
            </p:cNvSpPr>
            <p:nvPr/>
          </p:nvSpPr>
          <p:spPr bwMode="auto">
            <a:xfrm>
              <a:off x="7096125"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1" name="Freeform 55"/>
            <p:cNvSpPr>
              <a:spLocks/>
            </p:cNvSpPr>
            <p:nvPr/>
          </p:nvSpPr>
          <p:spPr bwMode="auto">
            <a:xfrm>
              <a:off x="7499350" y="2862263"/>
              <a:ext cx="84138" cy="404812"/>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2" name="Freeform 56"/>
            <p:cNvSpPr>
              <a:spLocks/>
            </p:cNvSpPr>
            <p:nvPr/>
          </p:nvSpPr>
          <p:spPr bwMode="auto">
            <a:xfrm>
              <a:off x="925513" y="3184525"/>
              <a:ext cx="446087" cy="496888"/>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3" name="Freeform 57"/>
            <p:cNvSpPr>
              <a:spLocks/>
            </p:cNvSpPr>
            <p:nvPr/>
          </p:nvSpPr>
          <p:spPr bwMode="auto">
            <a:xfrm>
              <a:off x="925513" y="3587750"/>
              <a:ext cx="87312" cy="93663"/>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4" name="Freeform 58"/>
            <p:cNvSpPr>
              <a:spLocks/>
            </p:cNvSpPr>
            <p:nvPr/>
          </p:nvSpPr>
          <p:spPr bwMode="auto">
            <a:xfrm>
              <a:off x="1857375" y="3184525"/>
              <a:ext cx="449263" cy="506413"/>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5" name="Freeform 59"/>
            <p:cNvSpPr>
              <a:spLocks/>
            </p:cNvSpPr>
            <p:nvPr/>
          </p:nvSpPr>
          <p:spPr bwMode="auto">
            <a:xfrm>
              <a:off x="2217738" y="3598863"/>
              <a:ext cx="88900" cy="92075"/>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6" name="Freeform 60"/>
            <p:cNvSpPr>
              <a:spLocks/>
            </p:cNvSpPr>
            <p:nvPr/>
          </p:nvSpPr>
          <p:spPr bwMode="auto">
            <a:xfrm>
              <a:off x="2355850" y="3184525"/>
              <a:ext cx="1330325" cy="517525"/>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7" name="Freeform 61"/>
            <p:cNvSpPr>
              <a:spLocks/>
            </p:cNvSpPr>
            <p:nvPr/>
          </p:nvSpPr>
          <p:spPr bwMode="auto">
            <a:xfrm>
              <a:off x="3581400" y="3640138"/>
              <a:ext cx="104775" cy="61912"/>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8" name="Freeform 62"/>
            <p:cNvSpPr>
              <a:spLocks/>
            </p:cNvSpPr>
            <p:nvPr/>
          </p:nvSpPr>
          <p:spPr bwMode="auto">
            <a:xfrm>
              <a:off x="5137150" y="3205163"/>
              <a:ext cx="446088" cy="496887"/>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59" name="Freeform 63"/>
            <p:cNvSpPr>
              <a:spLocks/>
            </p:cNvSpPr>
            <p:nvPr/>
          </p:nvSpPr>
          <p:spPr bwMode="auto">
            <a:xfrm>
              <a:off x="5137150" y="3608388"/>
              <a:ext cx="87313" cy="93662"/>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0" name="Freeform 64"/>
            <p:cNvSpPr>
              <a:spLocks/>
            </p:cNvSpPr>
            <p:nvPr/>
          </p:nvSpPr>
          <p:spPr bwMode="auto">
            <a:xfrm>
              <a:off x="6069013" y="3205163"/>
              <a:ext cx="458787" cy="476250"/>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1" name="Freeform 65"/>
            <p:cNvSpPr>
              <a:spLocks/>
            </p:cNvSpPr>
            <p:nvPr/>
          </p:nvSpPr>
          <p:spPr bwMode="auto">
            <a:xfrm>
              <a:off x="6437313" y="3589338"/>
              <a:ext cx="90487" cy="92075"/>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2" name="Freeform 66"/>
            <p:cNvSpPr>
              <a:spLocks/>
            </p:cNvSpPr>
            <p:nvPr/>
          </p:nvSpPr>
          <p:spPr bwMode="auto">
            <a:xfrm>
              <a:off x="6556375" y="3214688"/>
              <a:ext cx="1362075" cy="476250"/>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3" name="Freeform 67"/>
            <p:cNvSpPr>
              <a:spLocks/>
            </p:cNvSpPr>
            <p:nvPr/>
          </p:nvSpPr>
          <p:spPr bwMode="auto">
            <a:xfrm>
              <a:off x="7812088" y="3632200"/>
              <a:ext cx="106362" cy="58738"/>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4" name="Freeform 68"/>
            <p:cNvSpPr>
              <a:spLocks/>
            </p:cNvSpPr>
            <p:nvPr/>
          </p:nvSpPr>
          <p:spPr bwMode="auto">
            <a:xfrm>
              <a:off x="2314575" y="2446338"/>
              <a:ext cx="1177925" cy="396875"/>
            </a:xfrm>
            <a:custGeom>
              <a:avLst/>
              <a:gdLst/>
              <a:ahLst/>
              <a:cxnLst>
                <a:cxn ang="0">
                  <a:pos x="741" y="0"/>
                </a:cxn>
                <a:cxn ang="0">
                  <a:pos x="0" y="249"/>
                </a:cxn>
                <a:cxn ang="0">
                  <a:pos x="741" y="0"/>
                </a:cxn>
              </a:cxnLst>
              <a:rect l="0" t="0" r="r" b="b"/>
              <a:pathLst>
                <a:path w="742" h="250">
                  <a:moveTo>
                    <a:pt x="741" y="0"/>
                  </a:moveTo>
                  <a:lnTo>
                    <a:pt x="0" y="249"/>
                  </a:lnTo>
                  <a:lnTo>
                    <a:pt x="74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5" name="Freeform 69"/>
            <p:cNvSpPr>
              <a:spLocks/>
            </p:cNvSpPr>
            <p:nvPr/>
          </p:nvSpPr>
          <p:spPr bwMode="auto">
            <a:xfrm>
              <a:off x="2314575" y="2784475"/>
              <a:ext cx="106363" cy="58738"/>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6" name="Freeform 70"/>
            <p:cNvSpPr>
              <a:spLocks/>
            </p:cNvSpPr>
            <p:nvPr/>
          </p:nvSpPr>
          <p:spPr bwMode="auto">
            <a:xfrm>
              <a:off x="3978275" y="2455863"/>
              <a:ext cx="1992313" cy="387350"/>
            </a:xfrm>
            <a:custGeom>
              <a:avLst/>
              <a:gdLst/>
              <a:ahLst/>
              <a:cxnLst>
                <a:cxn ang="0">
                  <a:pos x="0" y="0"/>
                </a:cxn>
                <a:cxn ang="0">
                  <a:pos x="1254" y="243"/>
                </a:cxn>
                <a:cxn ang="0">
                  <a:pos x="0" y="0"/>
                </a:cxn>
              </a:cxnLst>
              <a:rect l="0" t="0" r="r" b="b"/>
              <a:pathLst>
                <a:path w="1255" h="244">
                  <a:moveTo>
                    <a:pt x="0" y="0"/>
                  </a:moveTo>
                  <a:lnTo>
                    <a:pt x="1254" y="24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7" name="Freeform 71"/>
            <p:cNvSpPr>
              <a:spLocks/>
            </p:cNvSpPr>
            <p:nvPr/>
          </p:nvSpPr>
          <p:spPr bwMode="auto">
            <a:xfrm>
              <a:off x="5864225" y="2797175"/>
              <a:ext cx="106363" cy="50800"/>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8" name="Freeform 72"/>
            <p:cNvSpPr>
              <a:spLocks/>
            </p:cNvSpPr>
            <p:nvPr/>
          </p:nvSpPr>
          <p:spPr bwMode="auto">
            <a:xfrm>
              <a:off x="1676400"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69" name="Freeform 73"/>
            <p:cNvSpPr>
              <a:spLocks/>
            </p:cNvSpPr>
            <p:nvPr/>
          </p:nvSpPr>
          <p:spPr bwMode="auto">
            <a:xfrm>
              <a:off x="2000250"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70" name="Freeform 74"/>
            <p:cNvSpPr>
              <a:spLocks/>
            </p:cNvSpPr>
            <p:nvPr/>
          </p:nvSpPr>
          <p:spPr bwMode="auto">
            <a:xfrm>
              <a:off x="2325688" y="37195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71" name="Freeform 75"/>
            <p:cNvSpPr>
              <a:spLocks/>
            </p:cNvSpPr>
            <p:nvPr/>
          </p:nvSpPr>
          <p:spPr bwMode="auto">
            <a:xfrm>
              <a:off x="2649538" y="37195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9772" name="Rectangle 76"/>
            <p:cNvSpPr>
              <a:spLocks noChangeArrowheads="1"/>
            </p:cNvSpPr>
            <p:nvPr/>
          </p:nvSpPr>
          <p:spPr bwMode="auto">
            <a:xfrm>
              <a:off x="2438400" y="1524000"/>
              <a:ext cx="585787"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Root</a:t>
              </a:r>
            </a:p>
          </p:txBody>
        </p:sp>
        <p:sp>
          <p:nvSpPr>
            <p:cNvPr id="29773" name="Rectangle 77"/>
            <p:cNvSpPr>
              <a:spLocks noChangeArrowheads="1"/>
            </p:cNvSpPr>
            <p:nvPr/>
          </p:nvSpPr>
          <p:spPr bwMode="auto">
            <a:xfrm>
              <a:off x="3594100" y="212248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29774" name="Rectangle 78"/>
            <p:cNvSpPr>
              <a:spLocks noChangeArrowheads="1"/>
            </p:cNvSpPr>
            <p:nvPr/>
          </p:nvSpPr>
          <p:spPr bwMode="auto">
            <a:xfrm>
              <a:off x="5664200" y="287972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29775" name="Rectangle 79"/>
            <p:cNvSpPr>
              <a:spLocks noChangeArrowheads="1"/>
            </p:cNvSpPr>
            <p:nvPr/>
          </p:nvSpPr>
          <p:spPr bwMode="auto">
            <a:xfrm>
              <a:off x="6161088" y="28908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29776" name="Rectangle 80"/>
            <p:cNvSpPr>
              <a:spLocks noChangeArrowheads="1"/>
            </p:cNvSpPr>
            <p:nvPr/>
          </p:nvSpPr>
          <p:spPr bwMode="auto">
            <a:xfrm>
              <a:off x="3036888" y="3717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14*</a:t>
              </a:r>
            </a:p>
          </p:txBody>
        </p:sp>
        <p:sp>
          <p:nvSpPr>
            <p:cNvPr id="29777" name="Rectangle 81"/>
            <p:cNvSpPr>
              <a:spLocks noChangeArrowheads="1"/>
            </p:cNvSpPr>
            <p:nvPr/>
          </p:nvSpPr>
          <p:spPr bwMode="auto">
            <a:xfrm>
              <a:off x="3360738" y="3717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29778" name="Rectangle 82"/>
            <p:cNvSpPr>
              <a:spLocks noChangeArrowheads="1"/>
            </p:cNvSpPr>
            <p:nvPr/>
          </p:nvSpPr>
          <p:spPr bwMode="auto">
            <a:xfrm>
              <a:off x="4486275"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19*</a:t>
              </a:r>
            </a:p>
          </p:txBody>
        </p:sp>
        <p:sp>
          <p:nvSpPr>
            <p:cNvPr id="29779" name="Rectangle 83"/>
            <p:cNvSpPr>
              <a:spLocks noChangeArrowheads="1"/>
            </p:cNvSpPr>
            <p:nvPr/>
          </p:nvSpPr>
          <p:spPr bwMode="auto">
            <a:xfrm>
              <a:off x="4792663"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29780" name="Rectangle 84"/>
            <p:cNvSpPr>
              <a:spLocks noChangeArrowheads="1"/>
            </p:cNvSpPr>
            <p:nvPr/>
          </p:nvSpPr>
          <p:spPr bwMode="auto">
            <a:xfrm>
              <a:off x="5106988"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29781" name="Rectangle 85"/>
            <p:cNvSpPr>
              <a:spLocks noChangeArrowheads="1"/>
            </p:cNvSpPr>
            <p:nvPr/>
          </p:nvSpPr>
          <p:spPr bwMode="auto">
            <a:xfrm>
              <a:off x="5857875"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29782" name="Rectangle 86"/>
            <p:cNvSpPr>
              <a:spLocks noChangeArrowheads="1"/>
            </p:cNvSpPr>
            <p:nvPr/>
          </p:nvSpPr>
          <p:spPr bwMode="auto">
            <a:xfrm>
              <a:off x="6192838"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29783" name="Rectangle 87"/>
            <p:cNvSpPr>
              <a:spLocks noChangeArrowheads="1"/>
            </p:cNvSpPr>
            <p:nvPr/>
          </p:nvSpPr>
          <p:spPr bwMode="auto">
            <a:xfrm>
              <a:off x="6496050" y="37084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29784" name="Rectangle 88"/>
            <p:cNvSpPr>
              <a:spLocks noChangeArrowheads="1"/>
            </p:cNvSpPr>
            <p:nvPr/>
          </p:nvSpPr>
          <p:spPr bwMode="auto">
            <a:xfrm>
              <a:off x="7267575" y="37084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29785" name="Rectangle 89"/>
            <p:cNvSpPr>
              <a:spLocks noChangeArrowheads="1"/>
            </p:cNvSpPr>
            <p:nvPr/>
          </p:nvSpPr>
          <p:spPr bwMode="auto">
            <a:xfrm>
              <a:off x="7593013" y="37084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29786" name="Rectangle 90"/>
            <p:cNvSpPr>
              <a:spLocks noChangeArrowheads="1"/>
            </p:cNvSpPr>
            <p:nvPr/>
          </p:nvSpPr>
          <p:spPr bwMode="auto">
            <a:xfrm>
              <a:off x="7907338"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29787" name="Rectangle 91"/>
            <p:cNvSpPr>
              <a:spLocks noChangeArrowheads="1"/>
            </p:cNvSpPr>
            <p:nvPr/>
          </p:nvSpPr>
          <p:spPr bwMode="auto">
            <a:xfrm>
              <a:off x="8231188" y="36877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29788" name="Rectangle 92"/>
            <p:cNvSpPr>
              <a:spLocks noChangeArrowheads="1"/>
            </p:cNvSpPr>
            <p:nvPr/>
          </p:nvSpPr>
          <p:spPr bwMode="auto">
            <a:xfrm>
              <a:off x="1939925" y="28908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29789" name="Rectangle 93"/>
            <p:cNvSpPr>
              <a:spLocks noChangeArrowheads="1"/>
            </p:cNvSpPr>
            <p:nvPr/>
          </p:nvSpPr>
          <p:spPr bwMode="auto">
            <a:xfrm>
              <a:off x="1473200" y="2890838"/>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29790" name="Rectangle 94"/>
            <p:cNvSpPr>
              <a:spLocks noChangeArrowheads="1"/>
            </p:cNvSpPr>
            <p:nvPr/>
          </p:nvSpPr>
          <p:spPr bwMode="auto">
            <a:xfrm>
              <a:off x="2009775" y="36972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29791" name="Rectangle 95"/>
            <p:cNvSpPr>
              <a:spLocks noChangeArrowheads="1"/>
            </p:cNvSpPr>
            <p:nvPr/>
          </p:nvSpPr>
          <p:spPr bwMode="auto">
            <a:xfrm>
              <a:off x="1687513" y="36972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29792" name="Rectangle 96"/>
            <p:cNvSpPr>
              <a:spLocks noChangeArrowheads="1"/>
            </p:cNvSpPr>
            <p:nvPr/>
          </p:nvSpPr>
          <p:spPr bwMode="auto">
            <a:xfrm>
              <a:off x="2325688" y="36972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29793" name="Line 97"/>
            <p:cNvSpPr>
              <a:spLocks noChangeShapeType="1"/>
            </p:cNvSpPr>
            <p:nvPr/>
          </p:nvSpPr>
          <p:spPr bwMode="auto">
            <a:xfrm>
              <a:off x="3048000" y="1676400"/>
              <a:ext cx="533400" cy="381000"/>
            </a:xfrm>
            <a:prstGeom prst="line">
              <a:avLst/>
            </a:prstGeom>
            <a:noFill/>
            <a:ln w="12700">
              <a:solidFill>
                <a:schemeClr val="tx1"/>
              </a:solidFill>
              <a:round/>
              <a:headEnd type="none" w="sm" len="sm"/>
              <a:tailEnd type="stealth" w="med" len="med"/>
            </a:ln>
            <a:effectLst/>
          </p:spPr>
          <p:txBody>
            <a:bodyPr/>
            <a:lstStyle/>
            <a:p>
              <a:endParaRPr lang="tr-TR"/>
            </a:p>
          </p:txBody>
        </p:sp>
        <p:sp>
          <p:nvSpPr>
            <p:cNvPr id="29794" name="Arc 98"/>
            <p:cNvSpPr>
              <a:spLocks/>
            </p:cNvSpPr>
            <p:nvPr/>
          </p:nvSpPr>
          <p:spPr bwMode="auto">
            <a:xfrm rot="13440000">
              <a:off x="70104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795" name="Arc 99"/>
            <p:cNvSpPr>
              <a:spLocks/>
            </p:cNvSpPr>
            <p:nvPr/>
          </p:nvSpPr>
          <p:spPr bwMode="auto">
            <a:xfrm rot="13440000">
              <a:off x="14478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796" name="Arc 100"/>
            <p:cNvSpPr>
              <a:spLocks/>
            </p:cNvSpPr>
            <p:nvPr/>
          </p:nvSpPr>
          <p:spPr bwMode="auto">
            <a:xfrm rot="13440000">
              <a:off x="28194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797" name="Arc 101"/>
            <p:cNvSpPr>
              <a:spLocks/>
            </p:cNvSpPr>
            <p:nvPr/>
          </p:nvSpPr>
          <p:spPr bwMode="auto">
            <a:xfrm rot="13440000">
              <a:off x="42672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798" name="Arc 102"/>
            <p:cNvSpPr>
              <a:spLocks/>
            </p:cNvSpPr>
            <p:nvPr/>
          </p:nvSpPr>
          <p:spPr bwMode="auto">
            <a:xfrm rot="13440000">
              <a:off x="56388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574783155"/>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3174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31748" name="Rectangle 4"/>
          <p:cNvSpPr>
            <a:spLocks noGrp="1" noChangeArrowheads="1"/>
          </p:cNvSpPr>
          <p:nvPr>
            <p:ph type="title"/>
          </p:nvPr>
        </p:nvSpPr>
        <p:spPr>
          <a:xfrm>
            <a:off x="328047" y="264116"/>
            <a:ext cx="8153400" cy="1104900"/>
          </a:xfrm>
          <a:noFill/>
          <a:ln/>
        </p:spPr>
        <p:txBody>
          <a:bodyPr>
            <a:normAutofit fontScale="90000"/>
          </a:bodyPr>
          <a:lstStyle/>
          <a:p>
            <a:r>
              <a:rPr lang="en-US" dirty="0"/>
              <a:t>Deleting a Data Entry from a B+ Tree</a:t>
            </a:r>
          </a:p>
        </p:txBody>
      </p:sp>
      <p:sp>
        <p:nvSpPr>
          <p:cNvPr id="31749" name="Rectangle 5"/>
          <p:cNvSpPr>
            <a:spLocks noGrp="1" noChangeArrowheads="1"/>
          </p:cNvSpPr>
          <p:nvPr>
            <p:ph type="body" idx="1"/>
          </p:nvPr>
        </p:nvSpPr>
        <p:spPr>
          <a:xfrm>
            <a:off x="242807" y="1503335"/>
            <a:ext cx="8534400" cy="4076700"/>
          </a:xfrm>
          <a:noFill/>
          <a:ln/>
        </p:spPr>
        <p:txBody>
          <a:bodyPr>
            <a:normAutofit lnSpcReduction="10000"/>
          </a:bodyPr>
          <a:lstStyle/>
          <a:p>
            <a:r>
              <a:rPr lang="en-US" sz="2800" dirty="0"/>
              <a:t>Start at root, find leaf </a:t>
            </a:r>
            <a:r>
              <a:rPr lang="en-US" sz="2800" i="1" dirty="0"/>
              <a:t>L</a:t>
            </a:r>
            <a:r>
              <a:rPr lang="en-US" sz="2800" dirty="0"/>
              <a:t> where entry belongs.</a:t>
            </a:r>
          </a:p>
          <a:p>
            <a:r>
              <a:rPr lang="en-US" sz="2800" dirty="0"/>
              <a:t>Remove the entry.</a:t>
            </a:r>
          </a:p>
          <a:p>
            <a:pPr lvl="1">
              <a:buSzPct val="75000"/>
            </a:pPr>
            <a:r>
              <a:rPr lang="en-US" sz="2400" dirty="0"/>
              <a:t>If L is at least half-full, </a:t>
            </a:r>
            <a:r>
              <a:rPr lang="en-US" sz="2400" i="1" dirty="0"/>
              <a:t>done! </a:t>
            </a:r>
          </a:p>
          <a:p>
            <a:pPr lvl="1">
              <a:buSzPct val="75000"/>
            </a:pPr>
            <a:r>
              <a:rPr lang="en-US" sz="2400" dirty="0"/>
              <a:t>If L has only </a:t>
            </a:r>
            <a:r>
              <a:rPr lang="en-US" sz="2400" b="1" i="1" dirty="0"/>
              <a:t>d</a:t>
            </a:r>
            <a:r>
              <a:rPr lang="en-US" sz="2400" b="1" dirty="0"/>
              <a:t>-1 </a:t>
            </a:r>
            <a:r>
              <a:rPr lang="en-US" sz="2400" dirty="0"/>
              <a:t>entries,</a:t>
            </a:r>
          </a:p>
          <a:p>
            <a:pPr lvl="2"/>
            <a:r>
              <a:rPr lang="en-US" sz="2000" dirty="0"/>
              <a:t>Try to </a:t>
            </a:r>
            <a:r>
              <a:rPr lang="en-US" sz="2000" dirty="0">
                <a:solidFill>
                  <a:schemeClr val="accent2"/>
                </a:solidFill>
              </a:rPr>
              <a:t>re-distribute</a:t>
            </a:r>
            <a:r>
              <a:rPr lang="en-US" sz="2000" dirty="0"/>
              <a:t>, borrowing from </a:t>
            </a:r>
            <a:r>
              <a:rPr lang="en-US" sz="2000" i="1" u="sng" dirty="0"/>
              <a:t>sibling</a:t>
            </a:r>
            <a:r>
              <a:rPr lang="en-US" sz="2000" i="1" dirty="0"/>
              <a:t> (adjacent node with same parent as L)</a:t>
            </a:r>
            <a:r>
              <a:rPr lang="en-US" sz="2000" dirty="0"/>
              <a:t>.</a:t>
            </a:r>
          </a:p>
          <a:p>
            <a:pPr lvl="2"/>
            <a:r>
              <a:rPr lang="en-US" sz="2000" dirty="0"/>
              <a:t>If re-distribution fails, </a:t>
            </a:r>
            <a:r>
              <a:rPr lang="en-US" sz="2000" i="1" u="sng" dirty="0">
                <a:solidFill>
                  <a:schemeClr val="accent2"/>
                </a:solidFill>
              </a:rPr>
              <a:t>merge</a:t>
            </a:r>
            <a:r>
              <a:rPr lang="en-US" sz="2000" dirty="0"/>
              <a:t> </a:t>
            </a:r>
            <a:r>
              <a:rPr lang="en-US" sz="2000" i="1" dirty="0"/>
              <a:t>L </a:t>
            </a:r>
            <a:r>
              <a:rPr lang="en-US" sz="2000" dirty="0"/>
              <a:t>and sibling.</a:t>
            </a:r>
          </a:p>
          <a:p>
            <a:r>
              <a:rPr lang="en-US" sz="2800" dirty="0"/>
              <a:t>If merge occurred, must delete entry (pointing to </a:t>
            </a:r>
            <a:r>
              <a:rPr lang="en-US" sz="2800" i="1" dirty="0"/>
              <a:t>L</a:t>
            </a:r>
            <a:r>
              <a:rPr lang="en-US" sz="2800" dirty="0"/>
              <a:t> or sibling) from parent of </a:t>
            </a:r>
            <a:r>
              <a:rPr lang="en-US" sz="2800" i="1" dirty="0"/>
              <a:t>L</a:t>
            </a:r>
            <a:r>
              <a:rPr lang="en-US" sz="2800" dirty="0"/>
              <a:t>.</a:t>
            </a:r>
          </a:p>
          <a:p>
            <a:r>
              <a:rPr lang="en-US" sz="2800" dirty="0"/>
              <a:t>Merge could propagate to root, decreasing height.</a:t>
            </a:r>
          </a:p>
        </p:txBody>
      </p:sp>
    </p:spTree>
    <p:extLst>
      <p:ext uri="{BB962C8B-B14F-4D97-AF65-F5344CB8AC3E}">
        <p14:creationId xmlns:p14="http://schemas.microsoft.com/office/powerpoint/2010/main" val="3893780699"/>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337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33796" name="Rectangle 4"/>
          <p:cNvSpPr>
            <a:spLocks noGrp="1" noChangeArrowheads="1"/>
          </p:cNvSpPr>
          <p:nvPr>
            <p:ph type="title"/>
          </p:nvPr>
        </p:nvSpPr>
        <p:spPr>
          <a:xfrm>
            <a:off x="457200" y="457200"/>
            <a:ext cx="8229600" cy="1046163"/>
          </a:xfrm>
          <a:noFill/>
          <a:ln/>
        </p:spPr>
        <p:txBody>
          <a:bodyPr>
            <a:normAutofit fontScale="90000"/>
          </a:bodyPr>
          <a:lstStyle/>
          <a:p>
            <a:r>
              <a:rPr lang="en-US" dirty="0"/>
              <a:t>Example Tree </a:t>
            </a:r>
            <a:r>
              <a:rPr lang="en-US" dirty="0" smtClean="0"/>
              <a:t>Deleting </a:t>
            </a:r>
            <a:r>
              <a:rPr lang="en-US" dirty="0"/>
              <a:t>19* and 20* ...</a:t>
            </a:r>
          </a:p>
        </p:txBody>
      </p:sp>
      <p:sp>
        <p:nvSpPr>
          <p:cNvPr id="33797" name="Rectangle 5"/>
          <p:cNvSpPr>
            <a:spLocks noGrp="1" noChangeArrowheads="1"/>
          </p:cNvSpPr>
          <p:nvPr>
            <p:ph type="body" idx="1"/>
          </p:nvPr>
        </p:nvSpPr>
        <p:spPr>
          <a:xfrm>
            <a:off x="762000" y="4648200"/>
            <a:ext cx="7924800" cy="1828800"/>
          </a:xfrm>
          <a:noFill/>
          <a:ln/>
        </p:spPr>
        <p:txBody>
          <a:bodyPr>
            <a:normAutofit/>
          </a:bodyPr>
          <a:lstStyle/>
          <a:p>
            <a:r>
              <a:rPr lang="en-US" sz="2800" dirty="0"/>
              <a:t>Deleting 19* is easy.</a:t>
            </a:r>
          </a:p>
          <a:p>
            <a:r>
              <a:rPr lang="en-US" sz="2800" dirty="0"/>
              <a:t>Deleting 20* is done with re-distribution. Notice how middle key is </a:t>
            </a:r>
            <a:r>
              <a:rPr lang="en-US" sz="2800" i="1" dirty="0">
                <a:solidFill>
                  <a:schemeClr val="accent2"/>
                </a:solidFill>
              </a:rPr>
              <a:t>copied up</a:t>
            </a:r>
            <a:r>
              <a:rPr lang="en-US" sz="2800" dirty="0"/>
              <a:t>.</a:t>
            </a:r>
          </a:p>
        </p:txBody>
      </p:sp>
      <p:grpSp>
        <p:nvGrpSpPr>
          <p:cNvPr id="198" name="Group 197"/>
          <p:cNvGrpSpPr/>
          <p:nvPr/>
        </p:nvGrpSpPr>
        <p:grpSpPr>
          <a:xfrm>
            <a:off x="457200" y="1981200"/>
            <a:ext cx="8366125" cy="2520950"/>
            <a:chOff x="293688" y="1524000"/>
            <a:chExt cx="8366125" cy="2520950"/>
          </a:xfrm>
        </p:grpSpPr>
        <p:sp>
          <p:nvSpPr>
            <p:cNvPr id="199" name="Freeform 7"/>
            <p:cNvSpPr>
              <a:spLocks/>
            </p:cNvSpPr>
            <p:nvPr/>
          </p:nvSpPr>
          <p:spPr bwMode="auto">
            <a:xfrm>
              <a:off x="293688" y="37115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0" name="Freeform 8"/>
            <p:cNvSpPr>
              <a:spLocks/>
            </p:cNvSpPr>
            <p:nvPr/>
          </p:nvSpPr>
          <p:spPr bwMode="auto">
            <a:xfrm>
              <a:off x="619125" y="3711575"/>
              <a:ext cx="325438"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1" name="Freeform 9"/>
            <p:cNvSpPr>
              <a:spLocks/>
            </p:cNvSpPr>
            <p:nvPr/>
          </p:nvSpPr>
          <p:spPr bwMode="auto">
            <a:xfrm>
              <a:off x="942975" y="37115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2" name="Freeform 10"/>
            <p:cNvSpPr>
              <a:spLocks/>
            </p:cNvSpPr>
            <p:nvPr/>
          </p:nvSpPr>
          <p:spPr bwMode="auto">
            <a:xfrm>
              <a:off x="1268413" y="3711575"/>
              <a:ext cx="325437"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3" name="Rectangle 11"/>
            <p:cNvSpPr>
              <a:spLocks noChangeArrowheads="1"/>
            </p:cNvSpPr>
            <p:nvPr/>
          </p:nvSpPr>
          <p:spPr bwMode="auto">
            <a:xfrm>
              <a:off x="304800" y="36909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204" name="Rectangle 12"/>
            <p:cNvSpPr>
              <a:spLocks noChangeArrowheads="1"/>
            </p:cNvSpPr>
            <p:nvPr/>
          </p:nvSpPr>
          <p:spPr bwMode="auto">
            <a:xfrm>
              <a:off x="630238" y="36909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205" name="Freeform 13"/>
            <p:cNvSpPr>
              <a:spLocks/>
            </p:cNvSpPr>
            <p:nvPr/>
          </p:nvSpPr>
          <p:spPr bwMode="auto">
            <a:xfrm>
              <a:off x="3462338" y="209391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6" name="Freeform 14"/>
            <p:cNvSpPr>
              <a:spLocks/>
            </p:cNvSpPr>
            <p:nvPr/>
          </p:nvSpPr>
          <p:spPr bwMode="auto">
            <a:xfrm>
              <a:off x="3541713" y="209391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7" name="Freeform 15"/>
            <p:cNvSpPr>
              <a:spLocks/>
            </p:cNvSpPr>
            <p:nvPr/>
          </p:nvSpPr>
          <p:spPr bwMode="auto">
            <a:xfrm>
              <a:off x="3948113" y="20939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8" name="Freeform 16"/>
            <p:cNvSpPr>
              <a:spLocks/>
            </p:cNvSpPr>
            <p:nvPr/>
          </p:nvSpPr>
          <p:spPr bwMode="auto">
            <a:xfrm>
              <a:off x="4029075" y="209391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09" name="Freeform 17"/>
            <p:cNvSpPr>
              <a:spLocks/>
            </p:cNvSpPr>
            <p:nvPr/>
          </p:nvSpPr>
          <p:spPr bwMode="auto">
            <a:xfrm>
              <a:off x="4435475" y="20939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0" name="Freeform 18"/>
            <p:cNvSpPr>
              <a:spLocks/>
            </p:cNvSpPr>
            <p:nvPr/>
          </p:nvSpPr>
          <p:spPr bwMode="auto">
            <a:xfrm>
              <a:off x="4516438" y="209391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1" name="Freeform 19"/>
            <p:cNvSpPr>
              <a:spLocks/>
            </p:cNvSpPr>
            <p:nvPr/>
          </p:nvSpPr>
          <p:spPr bwMode="auto">
            <a:xfrm>
              <a:off x="4922838" y="20939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2" name="Freeform 20"/>
            <p:cNvSpPr>
              <a:spLocks/>
            </p:cNvSpPr>
            <p:nvPr/>
          </p:nvSpPr>
          <p:spPr bwMode="auto">
            <a:xfrm>
              <a:off x="5003800" y="209391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3" name="Freeform 21"/>
            <p:cNvSpPr>
              <a:spLocks/>
            </p:cNvSpPr>
            <p:nvPr/>
          </p:nvSpPr>
          <p:spPr bwMode="auto">
            <a:xfrm>
              <a:off x="5410200" y="2093913"/>
              <a:ext cx="82550" cy="404812"/>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4" name="Freeform 22"/>
            <p:cNvSpPr>
              <a:spLocks/>
            </p:cNvSpPr>
            <p:nvPr/>
          </p:nvSpPr>
          <p:spPr bwMode="auto">
            <a:xfrm>
              <a:off x="3074988"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5" name="Freeform 23"/>
            <p:cNvSpPr>
              <a:spLocks/>
            </p:cNvSpPr>
            <p:nvPr/>
          </p:nvSpPr>
          <p:spPr bwMode="auto">
            <a:xfrm>
              <a:off x="3400425"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6" name="Freeform 24"/>
            <p:cNvSpPr>
              <a:spLocks/>
            </p:cNvSpPr>
            <p:nvPr/>
          </p:nvSpPr>
          <p:spPr bwMode="auto">
            <a:xfrm>
              <a:off x="3725863" y="37195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7" name="Freeform 25"/>
            <p:cNvSpPr>
              <a:spLocks/>
            </p:cNvSpPr>
            <p:nvPr/>
          </p:nvSpPr>
          <p:spPr bwMode="auto">
            <a:xfrm>
              <a:off x="404971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8" name="Freeform 26"/>
            <p:cNvSpPr>
              <a:spLocks/>
            </p:cNvSpPr>
            <p:nvPr/>
          </p:nvSpPr>
          <p:spPr bwMode="auto">
            <a:xfrm>
              <a:off x="4486275"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19" name="Freeform 27"/>
            <p:cNvSpPr>
              <a:spLocks/>
            </p:cNvSpPr>
            <p:nvPr/>
          </p:nvSpPr>
          <p:spPr bwMode="auto">
            <a:xfrm>
              <a:off x="481171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0" name="Freeform 28"/>
            <p:cNvSpPr>
              <a:spLocks/>
            </p:cNvSpPr>
            <p:nvPr/>
          </p:nvSpPr>
          <p:spPr bwMode="auto">
            <a:xfrm>
              <a:off x="5137150" y="3719513"/>
              <a:ext cx="323850" cy="325437"/>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1" name="Freeform 29"/>
            <p:cNvSpPr>
              <a:spLocks/>
            </p:cNvSpPr>
            <p:nvPr/>
          </p:nvSpPr>
          <p:spPr bwMode="auto">
            <a:xfrm>
              <a:off x="545941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2" name="Freeform 30"/>
            <p:cNvSpPr>
              <a:spLocks/>
            </p:cNvSpPr>
            <p:nvPr/>
          </p:nvSpPr>
          <p:spPr bwMode="auto">
            <a:xfrm>
              <a:off x="5897563"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3" name="Freeform 31"/>
            <p:cNvSpPr>
              <a:spLocks/>
            </p:cNvSpPr>
            <p:nvPr/>
          </p:nvSpPr>
          <p:spPr bwMode="auto">
            <a:xfrm>
              <a:off x="6223000"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4" name="Freeform 32"/>
            <p:cNvSpPr>
              <a:spLocks/>
            </p:cNvSpPr>
            <p:nvPr/>
          </p:nvSpPr>
          <p:spPr bwMode="auto">
            <a:xfrm>
              <a:off x="6546850"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5" name="Freeform 33"/>
            <p:cNvSpPr>
              <a:spLocks/>
            </p:cNvSpPr>
            <p:nvPr/>
          </p:nvSpPr>
          <p:spPr bwMode="auto">
            <a:xfrm>
              <a:off x="6870700"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6" name="Freeform 34"/>
            <p:cNvSpPr>
              <a:spLocks/>
            </p:cNvSpPr>
            <p:nvPr/>
          </p:nvSpPr>
          <p:spPr bwMode="auto">
            <a:xfrm>
              <a:off x="7297738"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7" name="Freeform 35"/>
            <p:cNvSpPr>
              <a:spLocks/>
            </p:cNvSpPr>
            <p:nvPr/>
          </p:nvSpPr>
          <p:spPr bwMode="auto">
            <a:xfrm>
              <a:off x="7623175"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8" name="Freeform 36"/>
            <p:cNvSpPr>
              <a:spLocks/>
            </p:cNvSpPr>
            <p:nvPr/>
          </p:nvSpPr>
          <p:spPr bwMode="auto">
            <a:xfrm>
              <a:off x="7947025"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29" name="Freeform 37"/>
            <p:cNvSpPr>
              <a:spLocks/>
            </p:cNvSpPr>
            <p:nvPr/>
          </p:nvSpPr>
          <p:spPr bwMode="auto">
            <a:xfrm>
              <a:off x="8270875"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0" name="Freeform 38"/>
            <p:cNvSpPr>
              <a:spLocks/>
            </p:cNvSpPr>
            <p:nvPr/>
          </p:nvSpPr>
          <p:spPr bwMode="auto">
            <a:xfrm>
              <a:off x="1341438" y="28622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1" name="Freeform 39"/>
            <p:cNvSpPr>
              <a:spLocks/>
            </p:cNvSpPr>
            <p:nvPr/>
          </p:nvSpPr>
          <p:spPr bwMode="auto">
            <a:xfrm>
              <a:off x="1422400"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2" name="Freeform 40"/>
            <p:cNvSpPr>
              <a:spLocks/>
            </p:cNvSpPr>
            <p:nvPr/>
          </p:nvSpPr>
          <p:spPr bwMode="auto">
            <a:xfrm>
              <a:off x="1827213"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3" name="Freeform 41"/>
            <p:cNvSpPr>
              <a:spLocks/>
            </p:cNvSpPr>
            <p:nvPr/>
          </p:nvSpPr>
          <p:spPr bwMode="auto">
            <a:xfrm>
              <a:off x="1908175"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4" name="Freeform 42"/>
            <p:cNvSpPr>
              <a:spLocks/>
            </p:cNvSpPr>
            <p:nvPr/>
          </p:nvSpPr>
          <p:spPr bwMode="auto">
            <a:xfrm>
              <a:off x="2314575"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5" name="Freeform 43"/>
            <p:cNvSpPr>
              <a:spLocks/>
            </p:cNvSpPr>
            <p:nvPr/>
          </p:nvSpPr>
          <p:spPr bwMode="auto">
            <a:xfrm>
              <a:off x="2395538" y="28622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6" name="Freeform 44"/>
            <p:cNvSpPr>
              <a:spLocks/>
            </p:cNvSpPr>
            <p:nvPr/>
          </p:nvSpPr>
          <p:spPr bwMode="auto">
            <a:xfrm>
              <a:off x="2801938"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7" name="Freeform 45"/>
            <p:cNvSpPr>
              <a:spLocks/>
            </p:cNvSpPr>
            <p:nvPr/>
          </p:nvSpPr>
          <p:spPr bwMode="auto">
            <a:xfrm>
              <a:off x="2882900"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8" name="Freeform 46"/>
            <p:cNvSpPr>
              <a:spLocks/>
            </p:cNvSpPr>
            <p:nvPr/>
          </p:nvSpPr>
          <p:spPr bwMode="auto">
            <a:xfrm>
              <a:off x="3289300" y="2862263"/>
              <a:ext cx="82550" cy="404812"/>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39" name="Freeform 47"/>
            <p:cNvSpPr>
              <a:spLocks/>
            </p:cNvSpPr>
            <p:nvPr/>
          </p:nvSpPr>
          <p:spPr bwMode="auto">
            <a:xfrm>
              <a:off x="5551488"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0" name="Freeform 48"/>
            <p:cNvSpPr>
              <a:spLocks/>
            </p:cNvSpPr>
            <p:nvPr/>
          </p:nvSpPr>
          <p:spPr bwMode="auto">
            <a:xfrm>
              <a:off x="5632450"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1" name="Freeform 49"/>
            <p:cNvSpPr>
              <a:spLocks/>
            </p:cNvSpPr>
            <p:nvPr/>
          </p:nvSpPr>
          <p:spPr bwMode="auto">
            <a:xfrm>
              <a:off x="6038850"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2" name="Freeform 50"/>
            <p:cNvSpPr>
              <a:spLocks/>
            </p:cNvSpPr>
            <p:nvPr/>
          </p:nvSpPr>
          <p:spPr bwMode="auto">
            <a:xfrm>
              <a:off x="6119813" y="28622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3" name="Freeform 51"/>
            <p:cNvSpPr>
              <a:spLocks/>
            </p:cNvSpPr>
            <p:nvPr/>
          </p:nvSpPr>
          <p:spPr bwMode="auto">
            <a:xfrm>
              <a:off x="6526213" y="28622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4" name="Freeform 52"/>
            <p:cNvSpPr>
              <a:spLocks/>
            </p:cNvSpPr>
            <p:nvPr/>
          </p:nvSpPr>
          <p:spPr bwMode="auto">
            <a:xfrm>
              <a:off x="6607175"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5" name="Freeform 53"/>
            <p:cNvSpPr>
              <a:spLocks/>
            </p:cNvSpPr>
            <p:nvPr/>
          </p:nvSpPr>
          <p:spPr bwMode="auto">
            <a:xfrm>
              <a:off x="7011988" y="28622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6" name="Freeform 54"/>
            <p:cNvSpPr>
              <a:spLocks/>
            </p:cNvSpPr>
            <p:nvPr/>
          </p:nvSpPr>
          <p:spPr bwMode="auto">
            <a:xfrm>
              <a:off x="7096125" y="28622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7" name="Freeform 55"/>
            <p:cNvSpPr>
              <a:spLocks/>
            </p:cNvSpPr>
            <p:nvPr/>
          </p:nvSpPr>
          <p:spPr bwMode="auto">
            <a:xfrm>
              <a:off x="7499350" y="2862263"/>
              <a:ext cx="84138" cy="404812"/>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8" name="Freeform 56"/>
            <p:cNvSpPr>
              <a:spLocks/>
            </p:cNvSpPr>
            <p:nvPr/>
          </p:nvSpPr>
          <p:spPr bwMode="auto">
            <a:xfrm>
              <a:off x="925513" y="3184525"/>
              <a:ext cx="446087" cy="496888"/>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49" name="Freeform 57"/>
            <p:cNvSpPr>
              <a:spLocks/>
            </p:cNvSpPr>
            <p:nvPr/>
          </p:nvSpPr>
          <p:spPr bwMode="auto">
            <a:xfrm>
              <a:off x="925513" y="3587750"/>
              <a:ext cx="87312" cy="93663"/>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0" name="Freeform 58"/>
            <p:cNvSpPr>
              <a:spLocks/>
            </p:cNvSpPr>
            <p:nvPr/>
          </p:nvSpPr>
          <p:spPr bwMode="auto">
            <a:xfrm>
              <a:off x="1857375" y="3184525"/>
              <a:ext cx="449263" cy="506413"/>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1" name="Freeform 59"/>
            <p:cNvSpPr>
              <a:spLocks/>
            </p:cNvSpPr>
            <p:nvPr/>
          </p:nvSpPr>
          <p:spPr bwMode="auto">
            <a:xfrm>
              <a:off x="2217738" y="3598863"/>
              <a:ext cx="88900" cy="92075"/>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2" name="Freeform 60"/>
            <p:cNvSpPr>
              <a:spLocks/>
            </p:cNvSpPr>
            <p:nvPr/>
          </p:nvSpPr>
          <p:spPr bwMode="auto">
            <a:xfrm>
              <a:off x="2355850" y="3184525"/>
              <a:ext cx="1330325" cy="517525"/>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3" name="Freeform 61"/>
            <p:cNvSpPr>
              <a:spLocks/>
            </p:cNvSpPr>
            <p:nvPr/>
          </p:nvSpPr>
          <p:spPr bwMode="auto">
            <a:xfrm>
              <a:off x="3581400" y="3640138"/>
              <a:ext cx="104775" cy="61912"/>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4" name="Freeform 62"/>
            <p:cNvSpPr>
              <a:spLocks/>
            </p:cNvSpPr>
            <p:nvPr/>
          </p:nvSpPr>
          <p:spPr bwMode="auto">
            <a:xfrm>
              <a:off x="5137150" y="3205163"/>
              <a:ext cx="446088" cy="496887"/>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5" name="Freeform 63"/>
            <p:cNvSpPr>
              <a:spLocks/>
            </p:cNvSpPr>
            <p:nvPr/>
          </p:nvSpPr>
          <p:spPr bwMode="auto">
            <a:xfrm>
              <a:off x="5137150" y="3608388"/>
              <a:ext cx="87313" cy="93662"/>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6" name="Freeform 64"/>
            <p:cNvSpPr>
              <a:spLocks/>
            </p:cNvSpPr>
            <p:nvPr/>
          </p:nvSpPr>
          <p:spPr bwMode="auto">
            <a:xfrm>
              <a:off x="6069013" y="3205163"/>
              <a:ext cx="458787" cy="476250"/>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7" name="Freeform 65"/>
            <p:cNvSpPr>
              <a:spLocks/>
            </p:cNvSpPr>
            <p:nvPr/>
          </p:nvSpPr>
          <p:spPr bwMode="auto">
            <a:xfrm>
              <a:off x="6437313" y="3589338"/>
              <a:ext cx="90487" cy="92075"/>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8" name="Freeform 66"/>
            <p:cNvSpPr>
              <a:spLocks/>
            </p:cNvSpPr>
            <p:nvPr/>
          </p:nvSpPr>
          <p:spPr bwMode="auto">
            <a:xfrm>
              <a:off x="6556375" y="3214688"/>
              <a:ext cx="1362075" cy="476250"/>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59" name="Freeform 67"/>
            <p:cNvSpPr>
              <a:spLocks/>
            </p:cNvSpPr>
            <p:nvPr/>
          </p:nvSpPr>
          <p:spPr bwMode="auto">
            <a:xfrm>
              <a:off x="7812088" y="3632200"/>
              <a:ext cx="106362" cy="58738"/>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0" name="Freeform 68"/>
            <p:cNvSpPr>
              <a:spLocks/>
            </p:cNvSpPr>
            <p:nvPr/>
          </p:nvSpPr>
          <p:spPr bwMode="auto">
            <a:xfrm>
              <a:off x="2314575" y="2446338"/>
              <a:ext cx="1177925" cy="396875"/>
            </a:xfrm>
            <a:custGeom>
              <a:avLst/>
              <a:gdLst/>
              <a:ahLst/>
              <a:cxnLst>
                <a:cxn ang="0">
                  <a:pos x="741" y="0"/>
                </a:cxn>
                <a:cxn ang="0">
                  <a:pos x="0" y="249"/>
                </a:cxn>
                <a:cxn ang="0">
                  <a:pos x="741" y="0"/>
                </a:cxn>
              </a:cxnLst>
              <a:rect l="0" t="0" r="r" b="b"/>
              <a:pathLst>
                <a:path w="742" h="250">
                  <a:moveTo>
                    <a:pt x="741" y="0"/>
                  </a:moveTo>
                  <a:lnTo>
                    <a:pt x="0" y="249"/>
                  </a:lnTo>
                  <a:lnTo>
                    <a:pt x="74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1" name="Freeform 69"/>
            <p:cNvSpPr>
              <a:spLocks/>
            </p:cNvSpPr>
            <p:nvPr/>
          </p:nvSpPr>
          <p:spPr bwMode="auto">
            <a:xfrm>
              <a:off x="2314575" y="2784475"/>
              <a:ext cx="106363" cy="58738"/>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2" name="Freeform 70"/>
            <p:cNvSpPr>
              <a:spLocks/>
            </p:cNvSpPr>
            <p:nvPr/>
          </p:nvSpPr>
          <p:spPr bwMode="auto">
            <a:xfrm>
              <a:off x="3978275" y="2455863"/>
              <a:ext cx="1992313" cy="387350"/>
            </a:xfrm>
            <a:custGeom>
              <a:avLst/>
              <a:gdLst/>
              <a:ahLst/>
              <a:cxnLst>
                <a:cxn ang="0">
                  <a:pos x="0" y="0"/>
                </a:cxn>
                <a:cxn ang="0">
                  <a:pos x="1254" y="243"/>
                </a:cxn>
                <a:cxn ang="0">
                  <a:pos x="0" y="0"/>
                </a:cxn>
              </a:cxnLst>
              <a:rect l="0" t="0" r="r" b="b"/>
              <a:pathLst>
                <a:path w="1255" h="244">
                  <a:moveTo>
                    <a:pt x="0" y="0"/>
                  </a:moveTo>
                  <a:lnTo>
                    <a:pt x="1254" y="24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3" name="Freeform 71"/>
            <p:cNvSpPr>
              <a:spLocks/>
            </p:cNvSpPr>
            <p:nvPr/>
          </p:nvSpPr>
          <p:spPr bwMode="auto">
            <a:xfrm>
              <a:off x="5864225" y="2797175"/>
              <a:ext cx="106363" cy="50800"/>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4" name="Freeform 72"/>
            <p:cNvSpPr>
              <a:spLocks/>
            </p:cNvSpPr>
            <p:nvPr/>
          </p:nvSpPr>
          <p:spPr bwMode="auto">
            <a:xfrm>
              <a:off x="1676400" y="37195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5" name="Freeform 73"/>
            <p:cNvSpPr>
              <a:spLocks/>
            </p:cNvSpPr>
            <p:nvPr/>
          </p:nvSpPr>
          <p:spPr bwMode="auto">
            <a:xfrm>
              <a:off x="2000250" y="37195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6" name="Freeform 74"/>
            <p:cNvSpPr>
              <a:spLocks/>
            </p:cNvSpPr>
            <p:nvPr/>
          </p:nvSpPr>
          <p:spPr bwMode="auto">
            <a:xfrm>
              <a:off x="2325688" y="37195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7" name="Freeform 75"/>
            <p:cNvSpPr>
              <a:spLocks/>
            </p:cNvSpPr>
            <p:nvPr/>
          </p:nvSpPr>
          <p:spPr bwMode="auto">
            <a:xfrm>
              <a:off x="2649538" y="37195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268" name="Rectangle 76"/>
            <p:cNvSpPr>
              <a:spLocks noChangeArrowheads="1"/>
            </p:cNvSpPr>
            <p:nvPr/>
          </p:nvSpPr>
          <p:spPr bwMode="auto">
            <a:xfrm>
              <a:off x="2438400" y="1524000"/>
              <a:ext cx="585787"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Root</a:t>
              </a:r>
            </a:p>
          </p:txBody>
        </p:sp>
        <p:sp>
          <p:nvSpPr>
            <p:cNvPr id="269" name="Rectangle 77"/>
            <p:cNvSpPr>
              <a:spLocks noChangeArrowheads="1"/>
            </p:cNvSpPr>
            <p:nvPr/>
          </p:nvSpPr>
          <p:spPr bwMode="auto">
            <a:xfrm>
              <a:off x="3594100" y="212248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270" name="Rectangle 78"/>
            <p:cNvSpPr>
              <a:spLocks noChangeArrowheads="1"/>
            </p:cNvSpPr>
            <p:nvPr/>
          </p:nvSpPr>
          <p:spPr bwMode="auto">
            <a:xfrm>
              <a:off x="5664200" y="287972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271" name="Rectangle 79"/>
            <p:cNvSpPr>
              <a:spLocks noChangeArrowheads="1"/>
            </p:cNvSpPr>
            <p:nvPr/>
          </p:nvSpPr>
          <p:spPr bwMode="auto">
            <a:xfrm>
              <a:off x="6161088" y="28908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272" name="Rectangle 80"/>
            <p:cNvSpPr>
              <a:spLocks noChangeArrowheads="1"/>
            </p:cNvSpPr>
            <p:nvPr/>
          </p:nvSpPr>
          <p:spPr bwMode="auto">
            <a:xfrm>
              <a:off x="3036888" y="3717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14*</a:t>
              </a:r>
            </a:p>
          </p:txBody>
        </p:sp>
        <p:sp>
          <p:nvSpPr>
            <p:cNvPr id="273" name="Rectangle 81"/>
            <p:cNvSpPr>
              <a:spLocks noChangeArrowheads="1"/>
            </p:cNvSpPr>
            <p:nvPr/>
          </p:nvSpPr>
          <p:spPr bwMode="auto">
            <a:xfrm>
              <a:off x="3360738" y="3717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274" name="Rectangle 82"/>
            <p:cNvSpPr>
              <a:spLocks noChangeArrowheads="1"/>
            </p:cNvSpPr>
            <p:nvPr/>
          </p:nvSpPr>
          <p:spPr bwMode="auto">
            <a:xfrm>
              <a:off x="4486275"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19*</a:t>
              </a:r>
            </a:p>
          </p:txBody>
        </p:sp>
        <p:sp>
          <p:nvSpPr>
            <p:cNvPr id="275" name="Rectangle 83"/>
            <p:cNvSpPr>
              <a:spLocks noChangeArrowheads="1"/>
            </p:cNvSpPr>
            <p:nvPr/>
          </p:nvSpPr>
          <p:spPr bwMode="auto">
            <a:xfrm>
              <a:off x="4792663"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276" name="Rectangle 84"/>
            <p:cNvSpPr>
              <a:spLocks noChangeArrowheads="1"/>
            </p:cNvSpPr>
            <p:nvPr/>
          </p:nvSpPr>
          <p:spPr bwMode="auto">
            <a:xfrm>
              <a:off x="5106988"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277" name="Rectangle 85"/>
            <p:cNvSpPr>
              <a:spLocks noChangeArrowheads="1"/>
            </p:cNvSpPr>
            <p:nvPr/>
          </p:nvSpPr>
          <p:spPr bwMode="auto">
            <a:xfrm>
              <a:off x="5857875"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278" name="Rectangle 86"/>
            <p:cNvSpPr>
              <a:spLocks noChangeArrowheads="1"/>
            </p:cNvSpPr>
            <p:nvPr/>
          </p:nvSpPr>
          <p:spPr bwMode="auto">
            <a:xfrm>
              <a:off x="6192838"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279" name="Rectangle 87"/>
            <p:cNvSpPr>
              <a:spLocks noChangeArrowheads="1"/>
            </p:cNvSpPr>
            <p:nvPr/>
          </p:nvSpPr>
          <p:spPr bwMode="auto">
            <a:xfrm>
              <a:off x="6496050" y="37084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280" name="Rectangle 88"/>
            <p:cNvSpPr>
              <a:spLocks noChangeArrowheads="1"/>
            </p:cNvSpPr>
            <p:nvPr/>
          </p:nvSpPr>
          <p:spPr bwMode="auto">
            <a:xfrm>
              <a:off x="7267575" y="37084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281" name="Rectangle 89"/>
            <p:cNvSpPr>
              <a:spLocks noChangeArrowheads="1"/>
            </p:cNvSpPr>
            <p:nvPr/>
          </p:nvSpPr>
          <p:spPr bwMode="auto">
            <a:xfrm>
              <a:off x="7593013" y="37084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282" name="Rectangle 90"/>
            <p:cNvSpPr>
              <a:spLocks noChangeArrowheads="1"/>
            </p:cNvSpPr>
            <p:nvPr/>
          </p:nvSpPr>
          <p:spPr bwMode="auto">
            <a:xfrm>
              <a:off x="7907338" y="36972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283" name="Rectangle 91"/>
            <p:cNvSpPr>
              <a:spLocks noChangeArrowheads="1"/>
            </p:cNvSpPr>
            <p:nvPr/>
          </p:nvSpPr>
          <p:spPr bwMode="auto">
            <a:xfrm>
              <a:off x="8231188" y="36877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284" name="Rectangle 92"/>
            <p:cNvSpPr>
              <a:spLocks noChangeArrowheads="1"/>
            </p:cNvSpPr>
            <p:nvPr/>
          </p:nvSpPr>
          <p:spPr bwMode="auto">
            <a:xfrm>
              <a:off x="1939925" y="28908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285" name="Rectangle 93"/>
            <p:cNvSpPr>
              <a:spLocks noChangeArrowheads="1"/>
            </p:cNvSpPr>
            <p:nvPr/>
          </p:nvSpPr>
          <p:spPr bwMode="auto">
            <a:xfrm>
              <a:off x="1473200" y="2890838"/>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286" name="Rectangle 94"/>
            <p:cNvSpPr>
              <a:spLocks noChangeArrowheads="1"/>
            </p:cNvSpPr>
            <p:nvPr/>
          </p:nvSpPr>
          <p:spPr bwMode="auto">
            <a:xfrm>
              <a:off x="2009775" y="36972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287" name="Rectangle 95"/>
            <p:cNvSpPr>
              <a:spLocks noChangeArrowheads="1"/>
            </p:cNvSpPr>
            <p:nvPr/>
          </p:nvSpPr>
          <p:spPr bwMode="auto">
            <a:xfrm>
              <a:off x="1687513" y="36972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288" name="Rectangle 96"/>
            <p:cNvSpPr>
              <a:spLocks noChangeArrowheads="1"/>
            </p:cNvSpPr>
            <p:nvPr/>
          </p:nvSpPr>
          <p:spPr bwMode="auto">
            <a:xfrm>
              <a:off x="2325688" y="36972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289" name="Line 97"/>
            <p:cNvSpPr>
              <a:spLocks noChangeShapeType="1"/>
            </p:cNvSpPr>
            <p:nvPr/>
          </p:nvSpPr>
          <p:spPr bwMode="auto">
            <a:xfrm>
              <a:off x="3048000" y="1676400"/>
              <a:ext cx="533400" cy="381000"/>
            </a:xfrm>
            <a:prstGeom prst="line">
              <a:avLst/>
            </a:prstGeom>
            <a:noFill/>
            <a:ln w="12700">
              <a:solidFill>
                <a:schemeClr val="tx1"/>
              </a:solidFill>
              <a:round/>
              <a:headEnd type="none" w="sm" len="sm"/>
              <a:tailEnd type="stealth" w="med" len="med"/>
            </a:ln>
            <a:effectLst/>
          </p:spPr>
          <p:txBody>
            <a:bodyPr/>
            <a:lstStyle/>
            <a:p>
              <a:endParaRPr lang="tr-TR"/>
            </a:p>
          </p:txBody>
        </p:sp>
        <p:sp>
          <p:nvSpPr>
            <p:cNvPr id="290" name="Arc 98"/>
            <p:cNvSpPr>
              <a:spLocks/>
            </p:cNvSpPr>
            <p:nvPr/>
          </p:nvSpPr>
          <p:spPr bwMode="auto">
            <a:xfrm rot="13440000">
              <a:off x="70104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1" name="Arc 99"/>
            <p:cNvSpPr>
              <a:spLocks/>
            </p:cNvSpPr>
            <p:nvPr/>
          </p:nvSpPr>
          <p:spPr bwMode="auto">
            <a:xfrm rot="13440000">
              <a:off x="14478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2" name="Arc 100"/>
            <p:cNvSpPr>
              <a:spLocks/>
            </p:cNvSpPr>
            <p:nvPr/>
          </p:nvSpPr>
          <p:spPr bwMode="auto">
            <a:xfrm rot="13440000">
              <a:off x="28194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3" name="Arc 101"/>
            <p:cNvSpPr>
              <a:spLocks/>
            </p:cNvSpPr>
            <p:nvPr/>
          </p:nvSpPr>
          <p:spPr bwMode="auto">
            <a:xfrm rot="13440000">
              <a:off x="42672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294" name="Arc 102"/>
            <p:cNvSpPr>
              <a:spLocks/>
            </p:cNvSpPr>
            <p:nvPr/>
          </p:nvSpPr>
          <p:spPr bwMode="auto">
            <a:xfrm rot="13440000">
              <a:off x="5638800" y="3505200"/>
              <a:ext cx="3048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788532301"/>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337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33796" name="Rectangle 4"/>
          <p:cNvSpPr>
            <a:spLocks noGrp="1" noChangeArrowheads="1"/>
          </p:cNvSpPr>
          <p:nvPr>
            <p:ph type="title"/>
          </p:nvPr>
        </p:nvSpPr>
        <p:spPr>
          <a:xfrm>
            <a:off x="457200" y="457200"/>
            <a:ext cx="8229600" cy="1046163"/>
          </a:xfrm>
          <a:noFill/>
          <a:ln/>
        </p:spPr>
        <p:txBody>
          <a:bodyPr>
            <a:normAutofit fontScale="90000"/>
          </a:bodyPr>
          <a:lstStyle/>
          <a:p>
            <a:r>
              <a:rPr lang="en-US" dirty="0"/>
              <a:t>Example Tree After (Inserting 8*, Then) Deleting 19* and 20* ...</a:t>
            </a:r>
          </a:p>
        </p:txBody>
      </p:sp>
      <p:sp>
        <p:nvSpPr>
          <p:cNvPr id="33797" name="Rectangle 5"/>
          <p:cNvSpPr>
            <a:spLocks noGrp="1" noChangeArrowheads="1"/>
          </p:cNvSpPr>
          <p:nvPr>
            <p:ph type="body" idx="1"/>
          </p:nvPr>
        </p:nvSpPr>
        <p:spPr>
          <a:xfrm>
            <a:off x="762000" y="4648200"/>
            <a:ext cx="7924800" cy="1828800"/>
          </a:xfrm>
          <a:noFill/>
          <a:ln/>
        </p:spPr>
        <p:txBody>
          <a:bodyPr>
            <a:normAutofit/>
          </a:bodyPr>
          <a:lstStyle/>
          <a:p>
            <a:r>
              <a:rPr lang="en-US" sz="2800" dirty="0"/>
              <a:t>Deleting 19* is easy.</a:t>
            </a:r>
          </a:p>
          <a:p>
            <a:r>
              <a:rPr lang="en-US" sz="2800" dirty="0"/>
              <a:t>Deleting 20* is done with re-distribution. Notice how middle key is </a:t>
            </a:r>
            <a:r>
              <a:rPr lang="en-US" sz="2800" i="1" dirty="0">
                <a:solidFill>
                  <a:schemeClr val="accent2"/>
                </a:solidFill>
              </a:rPr>
              <a:t>copied up</a:t>
            </a:r>
            <a:r>
              <a:rPr lang="en-US" sz="2800" dirty="0"/>
              <a:t>.</a:t>
            </a:r>
          </a:p>
        </p:txBody>
      </p:sp>
      <p:grpSp>
        <p:nvGrpSpPr>
          <p:cNvPr id="2" name="Group 1"/>
          <p:cNvGrpSpPr/>
          <p:nvPr/>
        </p:nvGrpSpPr>
        <p:grpSpPr>
          <a:xfrm>
            <a:off x="381000" y="1981200"/>
            <a:ext cx="8366125" cy="2368550"/>
            <a:chOff x="293688" y="1981200"/>
            <a:chExt cx="8366125" cy="2368550"/>
          </a:xfrm>
        </p:grpSpPr>
        <p:sp>
          <p:nvSpPr>
            <p:cNvPr id="33798" name="Freeform 6"/>
            <p:cNvSpPr>
              <a:spLocks/>
            </p:cNvSpPr>
            <p:nvPr/>
          </p:nvSpPr>
          <p:spPr bwMode="auto">
            <a:xfrm>
              <a:off x="293688" y="40163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799" name="Freeform 7"/>
            <p:cNvSpPr>
              <a:spLocks/>
            </p:cNvSpPr>
            <p:nvPr/>
          </p:nvSpPr>
          <p:spPr bwMode="auto">
            <a:xfrm>
              <a:off x="619125" y="4016375"/>
              <a:ext cx="325438"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0" name="Freeform 8"/>
            <p:cNvSpPr>
              <a:spLocks/>
            </p:cNvSpPr>
            <p:nvPr/>
          </p:nvSpPr>
          <p:spPr bwMode="auto">
            <a:xfrm>
              <a:off x="942975" y="4016375"/>
              <a:ext cx="327025" cy="325438"/>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1" name="Freeform 9"/>
            <p:cNvSpPr>
              <a:spLocks/>
            </p:cNvSpPr>
            <p:nvPr/>
          </p:nvSpPr>
          <p:spPr bwMode="auto">
            <a:xfrm>
              <a:off x="1268413" y="4016375"/>
              <a:ext cx="325437" cy="325438"/>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2" name="Rectangle 10"/>
            <p:cNvSpPr>
              <a:spLocks noChangeArrowheads="1"/>
            </p:cNvSpPr>
            <p:nvPr/>
          </p:nvSpPr>
          <p:spPr bwMode="auto">
            <a:xfrm>
              <a:off x="304800" y="39957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33803" name="Rectangle 11"/>
            <p:cNvSpPr>
              <a:spLocks noChangeArrowheads="1"/>
            </p:cNvSpPr>
            <p:nvPr/>
          </p:nvSpPr>
          <p:spPr bwMode="auto">
            <a:xfrm>
              <a:off x="630238" y="39957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33804" name="Freeform 12"/>
            <p:cNvSpPr>
              <a:spLocks/>
            </p:cNvSpPr>
            <p:nvPr/>
          </p:nvSpPr>
          <p:spPr bwMode="auto">
            <a:xfrm>
              <a:off x="3462338" y="239871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5" name="Freeform 13"/>
            <p:cNvSpPr>
              <a:spLocks/>
            </p:cNvSpPr>
            <p:nvPr/>
          </p:nvSpPr>
          <p:spPr bwMode="auto">
            <a:xfrm>
              <a:off x="3541713" y="239871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6" name="Freeform 14"/>
            <p:cNvSpPr>
              <a:spLocks/>
            </p:cNvSpPr>
            <p:nvPr/>
          </p:nvSpPr>
          <p:spPr bwMode="auto">
            <a:xfrm>
              <a:off x="3948113" y="23987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7" name="Freeform 15"/>
            <p:cNvSpPr>
              <a:spLocks/>
            </p:cNvSpPr>
            <p:nvPr/>
          </p:nvSpPr>
          <p:spPr bwMode="auto">
            <a:xfrm>
              <a:off x="4029075" y="239871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8" name="Freeform 16"/>
            <p:cNvSpPr>
              <a:spLocks/>
            </p:cNvSpPr>
            <p:nvPr/>
          </p:nvSpPr>
          <p:spPr bwMode="auto">
            <a:xfrm>
              <a:off x="4435475" y="23987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09" name="Freeform 17"/>
            <p:cNvSpPr>
              <a:spLocks/>
            </p:cNvSpPr>
            <p:nvPr/>
          </p:nvSpPr>
          <p:spPr bwMode="auto">
            <a:xfrm>
              <a:off x="4516438" y="239871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0" name="Freeform 18"/>
            <p:cNvSpPr>
              <a:spLocks/>
            </p:cNvSpPr>
            <p:nvPr/>
          </p:nvSpPr>
          <p:spPr bwMode="auto">
            <a:xfrm>
              <a:off x="4922838" y="239871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1" name="Freeform 19"/>
            <p:cNvSpPr>
              <a:spLocks/>
            </p:cNvSpPr>
            <p:nvPr/>
          </p:nvSpPr>
          <p:spPr bwMode="auto">
            <a:xfrm>
              <a:off x="5003800" y="239871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2" name="Freeform 20"/>
            <p:cNvSpPr>
              <a:spLocks/>
            </p:cNvSpPr>
            <p:nvPr/>
          </p:nvSpPr>
          <p:spPr bwMode="auto">
            <a:xfrm>
              <a:off x="5410200" y="2398713"/>
              <a:ext cx="82550" cy="404812"/>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3" name="Freeform 21"/>
            <p:cNvSpPr>
              <a:spLocks/>
            </p:cNvSpPr>
            <p:nvPr/>
          </p:nvSpPr>
          <p:spPr bwMode="auto">
            <a:xfrm>
              <a:off x="3074988"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4" name="Freeform 22"/>
            <p:cNvSpPr>
              <a:spLocks/>
            </p:cNvSpPr>
            <p:nvPr/>
          </p:nvSpPr>
          <p:spPr bwMode="auto">
            <a:xfrm>
              <a:off x="3400425"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5" name="Freeform 23"/>
            <p:cNvSpPr>
              <a:spLocks/>
            </p:cNvSpPr>
            <p:nvPr/>
          </p:nvSpPr>
          <p:spPr bwMode="auto">
            <a:xfrm>
              <a:off x="3725863" y="40243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6" name="Freeform 24"/>
            <p:cNvSpPr>
              <a:spLocks/>
            </p:cNvSpPr>
            <p:nvPr/>
          </p:nvSpPr>
          <p:spPr bwMode="auto">
            <a:xfrm>
              <a:off x="404971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7" name="Freeform 25"/>
            <p:cNvSpPr>
              <a:spLocks/>
            </p:cNvSpPr>
            <p:nvPr/>
          </p:nvSpPr>
          <p:spPr bwMode="auto">
            <a:xfrm>
              <a:off x="4486275"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8" name="Freeform 26"/>
            <p:cNvSpPr>
              <a:spLocks/>
            </p:cNvSpPr>
            <p:nvPr/>
          </p:nvSpPr>
          <p:spPr bwMode="auto">
            <a:xfrm>
              <a:off x="481171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19" name="Freeform 27"/>
            <p:cNvSpPr>
              <a:spLocks/>
            </p:cNvSpPr>
            <p:nvPr/>
          </p:nvSpPr>
          <p:spPr bwMode="auto">
            <a:xfrm>
              <a:off x="5137150" y="4024313"/>
              <a:ext cx="323850" cy="325437"/>
            </a:xfrm>
            <a:custGeom>
              <a:avLst/>
              <a:gdLst/>
              <a:ahLst/>
              <a:cxnLst>
                <a:cxn ang="0">
                  <a:pos x="0" y="204"/>
                </a:cxn>
                <a:cxn ang="0">
                  <a:pos x="0" y="0"/>
                </a:cxn>
                <a:cxn ang="0">
                  <a:pos x="203" y="0"/>
                </a:cxn>
                <a:cxn ang="0">
                  <a:pos x="203" y="204"/>
                </a:cxn>
                <a:cxn ang="0">
                  <a:pos x="0" y="204"/>
                </a:cxn>
              </a:cxnLst>
              <a:rect l="0" t="0" r="r" b="b"/>
              <a:pathLst>
                <a:path w="204" h="205">
                  <a:moveTo>
                    <a:pt x="0" y="204"/>
                  </a:moveTo>
                  <a:lnTo>
                    <a:pt x="0" y="0"/>
                  </a:lnTo>
                  <a:lnTo>
                    <a:pt x="203" y="0"/>
                  </a:lnTo>
                  <a:lnTo>
                    <a:pt x="203"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0" name="Freeform 28"/>
            <p:cNvSpPr>
              <a:spLocks/>
            </p:cNvSpPr>
            <p:nvPr/>
          </p:nvSpPr>
          <p:spPr bwMode="auto">
            <a:xfrm>
              <a:off x="545941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1" name="Freeform 29"/>
            <p:cNvSpPr>
              <a:spLocks/>
            </p:cNvSpPr>
            <p:nvPr/>
          </p:nvSpPr>
          <p:spPr bwMode="auto">
            <a:xfrm>
              <a:off x="5897563"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2" name="Freeform 30"/>
            <p:cNvSpPr>
              <a:spLocks/>
            </p:cNvSpPr>
            <p:nvPr/>
          </p:nvSpPr>
          <p:spPr bwMode="auto">
            <a:xfrm>
              <a:off x="6223000"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3" name="Freeform 31"/>
            <p:cNvSpPr>
              <a:spLocks/>
            </p:cNvSpPr>
            <p:nvPr/>
          </p:nvSpPr>
          <p:spPr bwMode="auto">
            <a:xfrm>
              <a:off x="6546850"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4" name="Freeform 32"/>
            <p:cNvSpPr>
              <a:spLocks/>
            </p:cNvSpPr>
            <p:nvPr/>
          </p:nvSpPr>
          <p:spPr bwMode="auto">
            <a:xfrm>
              <a:off x="6870700"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5" name="Freeform 33"/>
            <p:cNvSpPr>
              <a:spLocks/>
            </p:cNvSpPr>
            <p:nvPr/>
          </p:nvSpPr>
          <p:spPr bwMode="auto">
            <a:xfrm>
              <a:off x="7297738"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6" name="Freeform 34"/>
            <p:cNvSpPr>
              <a:spLocks/>
            </p:cNvSpPr>
            <p:nvPr/>
          </p:nvSpPr>
          <p:spPr bwMode="auto">
            <a:xfrm>
              <a:off x="7623175"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7" name="Freeform 35"/>
            <p:cNvSpPr>
              <a:spLocks/>
            </p:cNvSpPr>
            <p:nvPr/>
          </p:nvSpPr>
          <p:spPr bwMode="auto">
            <a:xfrm>
              <a:off x="7947025"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8" name="Freeform 36"/>
            <p:cNvSpPr>
              <a:spLocks/>
            </p:cNvSpPr>
            <p:nvPr/>
          </p:nvSpPr>
          <p:spPr bwMode="auto">
            <a:xfrm>
              <a:off x="8270875"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29" name="Freeform 37"/>
            <p:cNvSpPr>
              <a:spLocks/>
            </p:cNvSpPr>
            <p:nvPr/>
          </p:nvSpPr>
          <p:spPr bwMode="auto">
            <a:xfrm>
              <a:off x="1341438" y="31670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0" name="Freeform 38"/>
            <p:cNvSpPr>
              <a:spLocks/>
            </p:cNvSpPr>
            <p:nvPr/>
          </p:nvSpPr>
          <p:spPr bwMode="auto">
            <a:xfrm>
              <a:off x="1422400"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1" name="Freeform 39"/>
            <p:cNvSpPr>
              <a:spLocks/>
            </p:cNvSpPr>
            <p:nvPr/>
          </p:nvSpPr>
          <p:spPr bwMode="auto">
            <a:xfrm>
              <a:off x="1827213"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2" name="Freeform 40"/>
            <p:cNvSpPr>
              <a:spLocks/>
            </p:cNvSpPr>
            <p:nvPr/>
          </p:nvSpPr>
          <p:spPr bwMode="auto">
            <a:xfrm>
              <a:off x="1908175"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3" name="Freeform 41"/>
            <p:cNvSpPr>
              <a:spLocks/>
            </p:cNvSpPr>
            <p:nvPr/>
          </p:nvSpPr>
          <p:spPr bwMode="auto">
            <a:xfrm>
              <a:off x="2314575"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4" name="Freeform 42"/>
            <p:cNvSpPr>
              <a:spLocks/>
            </p:cNvSpPr>
            <p:nvPr/>
          </p:nvSpPr>
          <p:spPr bwMode="auto">
            <a:xfrm>
              <a:off x="2395538" y="31670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5" name="Freeform 43"/>
            <p:cNvSpPr>
              <a:spLocks/>
            </p:cNvSpPr>
            <p:nvPr/>
          </p:nvSpPr>
          <p:spPr bwMode="auto">
            <a:xfrm>
              <a:off x="2801938"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6" name="Freeform 44"/>
            <p:cNvSpPr>
              <a:spLocks/>
            </p:cNvSpPr>
            <p:nvPr/>
          </p:nvSpPr>
          <p:spPr bwMode="auto">
            <a:xfrm>
              <a:off x="2882900"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7" name="Freeform 45"/>
            <p:cNvSpPr>
              <a:spLocks/>
            </p:cNvSpPr>
            <p:nvPr/>
          </p:nvSpPr>
          <p:spPr bwMode="auto">
            <a:xfrm>
              <a:off x="3289300" y="3167063"/>
              <a:ext cx="82550" cy="404812"/>
            </a:xfrm>
            <a:custGeom>
              <a:avLst/>
              <a:gdLst/>
              <a:ahLst/>
              <a:cxnLst>
                <a:cxn ang="0">
                  <a:pos x="0" y="254"/>
                </a:cxn>
                <a:cxn ang="0">
                  <a:pos x="0" y="0"/>
                </a:cxn>
                <a:cxn ang="0">
                  <a:pos x="51" y="0"/>
                </a:cxn>
                <a:cxn ang="0">
                  <a:pos x="51" y="254"/>
                </a:cxn>
                <a:cxn ang="0">
                  <a:pos x="0" y="254"/>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8" name="Freeform 46"/>
            <p:cNvSpPr>
              <a:spLocks/>
            </p:cNvSpPr>
            <p:nvPr/>
          </p:nvSpPr>
          <p:spPr bwMode="auto">
            <a:xfrm>
              <a:off x="5551488"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39" name="Freeform 47"/>
            <p:cNvSpPr>
              <a:spLocks/>
            </p:cNvSpPr>
            <p:nvPr/>
          </p:nvSpPr>
          <p:spPr bwMode="auto">
            <a:xfrm>
              <a:off x="5632450"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0" name="Freeform 48"/>
            <p:cNvSpPr>
              <a:spLocks/>
            </p:cNvSpPr>
            <p:nvPr/>
          </p:nvSpPr>
          <p:spPr bwMode="auto">
            <a:xfrm>
              <a:off x="6038850"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1" name="Freeform 49"/>
            <p:cNvSpPr>
              <a:spLocks/>
            </p:cNvSpPr>
            <p:nvPr/>
          </p:nvSpPr>
          <p:spPr bwMode="auto">
            <a:xfrm>
              <a:off x="6119813" y="3167063"/>
              <a:ext cx="1587"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2" name="Freeform 50"/>
            <p:cNvSpPr>
              <a:spLocks/>
            </p:cNvSpPr>
            <p:nvPr/>
          </p:nvSpPr>
          <p:spPr bwMode="auto">
            <a:xfrm>
              <a:off x="6526213" y="3167063"/>
              <a:ext cx="487362" cy="404812"/>
            </a:xfrm>
            <a:custGeom>
              <a:avLst/>
              <a:gdLst/>
              <a:ahLst/>
              <a:cxnLst>
                <a:cxn ang="0">
                  <a:pos x="0" y="254"/>
                </a:cxn>
                <a:cxn ang="0">
                  <a:pos x="0" y="0"/>
                </a:cxn>
                <a:cxn ang="0">
                  <a:pos x="306" y="0"/>
                </a:cxn>
                <a:cxn ang="0">
                  <a:pos x="306" y="254"/>
                </a:cxn>
                <a:cxn ang="0">
                  <a:pos x="0" y="254"/>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3" name="Freeform 51"/>
            <p:cNvSpPr>
              <a:spLocks/>
            </p:cNvSpPr>
            <p:nvPr/>
          </p:nvSpPr>
          <p:spPr bwMode="auto">
            <a:xfrm>
              <a:off x="6607175"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4" name="Freeform 52"/>
            <p:cNvSpPr>
              <a:spLocks/>
            </p:cNvSpPr>
            <p:nvPr/>
          </p:nvSpPr>
          <p:spPr bwMode="auto">
            <a:xfrm>
              <a:off x="7011988" y="3167063"/>
              <a:ext cx="488950" cy="404812"/>
            </a:xfrm>
            <a:custGeom>
              <a:avLst/>
              <a:gdLst/>
              <a:ahLst/>
              <a:cxnLst>
                <a:cxn ang="0">
                  <a:pos x="0" y="254"/>
                </a:cxn>
                <a:cxn ang="0">
                  <a:pos x="0" y="0"/>
                </a:cxn>
                <a:cxn ang="0">
                  <a:pos x="307" y="0"/>
                </a:cxn>
                <a:cxn ang="0">
                  <a:pos x="307" y="254"/>
                </a:cxn>
                <a:cxn ang="0">
                  <a:pos x="0" y="254"/>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5" name="Freeform 53"/>
            <p:cNvSpPr>
              <a:spLocks/>
            </p:cNvSpPr>
            <p:nvPr/>
          </p:nvSpPr>
          <p:spPr bwMode="auto">
            <a:xfrm>
              <a:off x="7096125" y="3167063"/>
              <a:ext cx="1588" cy="404812"/>
            </a:xfrm>
            <a:custGeom>
              <a:avLst/>
              <a:gdLst/>
              <a:ahLst/>
              <a:cxnLst>
                <a:cxn ang="0">
                  <a:pos x="0" y="0"/>
                </a:cxn>
                <a:cxn ang="0">
                  <a:pos x="0" y="254"/>
                </a:cxn>
                <a:cxn ang="0">
                  <a:pos x="0" y="0"/>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6" name="Freeform 54"/>
            <p:cNvSpPr>
              <a:spLocks/>
            </p:cNvSpPr>
            <p:nvPr/>
          </p:nvSpPr>
          <p:spPr bwMode="auto">
            <a:xfrm>
              <a:off x="7499350" y="3167063"/>
              <a:ext cx="84138" cy="404812"/>
            </a:xfrm>
            <a:custGeom>
              <a:avLst/>
              <a:gdLst/>
              <a:ahLst/>
              <a:cxnLst>
                <a:cxn ang="0">
                  <a:pos x="0" y="254"/>
                </a:cxn>
                <a:cxn ang="0">
                  <a:pos x="0" y="0"/>
                </a:cxn>
                <a:cxn ang="0">
                  <a:pos x="52" y="0"/>
                </a:cxn>
                <a:cxn ang="0">
                  <a:pos x="52" y="254"/>
                </a:cxn>
                <a:cxn ang="0">
                  <a:pos x="0" y="254"/>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7" name="Freeform 55"/>
            <p:cNvSpPr>
              <a:spLocks/>
            </p:cNvSpPr>
            <p:nvPr/>
          </p:nvSpPr>
          <p:spPr bwMode="auto">
            <a:xfrm>
              <a:off x="925513" y="3489325"/>
              <a:ext cx="446087" cy="496888"/>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8" name="Freeform 56"/>
            <p:cNvSpPr>
              <a:spLocks/>
            </p:cNvSpPr>
            <p:nvPr/>
          </p:nvSpPr>
          <p:spPr bwMode="auto">
            <a:xfrm>
              <a:off x="925513" y="3892550"/>
              <a:ext cx="87312" cy="93663"/>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49" name="Freeform 57"/>
            <p:cNvSpPr>
              <a:spLocks/>
            </p:cNvSpPr>
            <p:nvPr/>
          </p:nvSpPr>
          <p:spPr bwMode="auto">
            <a:xfrm>
              <a:off x="1857375" y="3489325"/>
              <a:ext cx="449263" cy="506413"/>
            </a:xfrm>
            <a:custGeom>
              <a:avLst/>
              <a:gdLst/>
              <a:ahLst/>
              <a:cxnLst>
                <a:cxn ang="0">
                  <a:pos x="0" y="0"/>
                </a:cxn>
                <a:cxn ang="0">
                  <a:pos x="282" y="318"/>
                </a:cxn>
                <a:cxn ang="0">
                  <a:pos x="0" y="0"/>
                </a:cxn>
              </a:cxnLst>
              <a:rect l="0" t="0" r="r" b="b"/>
              <a:pathLst>
                <a:path w="283" h="319">
                  <a:moveTo>
                    <a:pt x="0" y="0"/>
                  </a:moveTo>
                  <a:lnTo>
                    <a:pt x="282" y="31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0" name="Freeform 58"/>
            <p:cNvSpPr>
              <a:spLocks/>
            </p:cNvSpPr>
            <p:nvPr/>
          </p:nvSpPr>
          <p:spPr bwMode="auto">
            <a:xfrm>
              <a:off x="2217738" y="3903663"/>
              <a:ext cx="88900" cy="92075"/>
            </a:xfrm>
            <a:custGeom>
              <a:avLst/>
              <a:gdLst/>
              <a:ahLst/>
              <a:cxnLst>
                <a:cxn ang="0">
                  <a:pos x="24" y="0"/>
                </a:cxn>
                <a:cxn ang="0">
                  <a:pos x="55" y="57"/>
                </a:cxn>
                <a:cxn ang="0">
                  <a:pos x="0" y="21"/>
                </a:cxn>
                <a:cxn ang="0">
                  <a:pos x="24" y="0"/>
                </a:cxn>
              </a:cxnLst>
              <a:rect l="0" t="0" r="r" b="b"/>
              <a:pathLst>
                <a:path w="56" h="58">
                  <a:moveTo>
                    <a:pt x="24" y="0"/>
                  </a:moveTo>
                  <a:lnTo>
                    <a:pt x="55" y="57"/>
                  </a:lnTo>
                  <a:lnTo>
                    <a:pt x="0" y="21"/>
                  </a:lnTo>
                  <a:lnTo>
                    <a:pt x="2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1" name="Freeform 59"/>
            <p:cNvSpPr>
              <a:spLocks/>
            </p:cNvSpPr>
            <p:nvPr/>
          </p:nvSpPr>
          <p:spPr bwMode="auto">
            <a:xfrm>
              <a:off x="2355850" y="3489325"/>
              <a:ext cx="1330325" cy="517525"/>
            </a:xfrm>
            <a:custGeom>
              <a:avLst/>
              <a:gdLst/>
              <a:ahLst/>
              <a:cxnLst>
                <a:cxn ang="0">
                  <a:pos x="0" y="0"/>
                </a:cxn>
                <a:cxn ang="0">
                  <a:pos x="837" y="325"/>
                </a:cxn>
                <a:cxn ang="0">
                  <a:pos x="0" y="0"/>
                </a:cxn>
              </a:cxnLst>
              <a:rect l="0" t="0" r="r" b="b"/>
              <a:pathLst>
                <a:path w="838" h="326">
                  <a:moveTo>
                    <a:pt x="0" y="0"/>
                  </a:moveTo>
                  <a:lnTo>
                    <a:pt x="837" y="32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2" name="Freeform 60"/>
            <p:cNvSpPr>
              <a:spLocks/>
            </p:cNvSpPr>
            <p:nvPr/>
          </p:nvSpPr>
          <p:spPr bwMode="auto">
            <a:xfrm>
              <a:off x="3581400" y="3944938"/>
              <a:ext cx="104775" cy="61912"/>
            </a:xfrm>
            <a:custGeom>
              <a:avLst/>
              <a:gdLst/>
              <a:ahLst/>
              <a:cxnLst>
                <a:cxn ang="0">
                  <a:pos x="11" y="0"/>
                </a:cxn>
                <a:cxn ang="0">
                  <a:pos x="65" y="38"/>
                </a:cxn>
                <a:cxn ang="0">
                  <a:pos x="0" y="30"/>
                </a:cxn>
                <a:cxn ang="0">
                  <a:pos x="11" y="0"/>
                </a:cxn>
              </a:cxnLst>
              <a:rect l="0" t="0" r="r" b="b"/>
              <a:pathLst>
                <a:path w="66" h="39">
                  <a:moveTo>
                    <a:pt x="11" y="0"/>
                  </a:moveTo>
                  <a:lnTo>
                    <a:pt x="65" y="38"/>
                  </a:lnTo>
                  <a:lnTo>
                    <a:pt x="0" y="30"/>
                  </a:lnTo>
                  <a:lnTo>
                    <a:pt x="1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3" name="Freeform 61"/>
            <p:cNvSpPr>
              <a:spLocks/>
            </p:cNvSpPr>
            <p:nvPr/>
          </p:nvSpPr>
          <p:spPr bwMode="auto">
            <a:xfrm>
              <a:off x="5137150" y="3509963"/>
              <a:ext cx="446088" cy="496887"/>
            </a:xfrm>
            <a:custGeom>
              <a:avLst/>
              <a:gdLst/>
              <a:ahLst/>
              <a:cxnLst>
                <a:cxn ang="0">
                  <a:pos x="280" y="0"/>
                </a:cxn>
                <a:cxn ang="0">
                  <a:pos x="0" y="312"/>
                </a:cxn>
                <a:cxn ang="0">
                  <a:pos x="280" y="0"/>
                </a:cxn>
              </a:cxnLst>
              <a:rect l="0" t="0" r="r" b="b"/>
              <a:pathLst>
                <a:path w="281" h="313">
                  <a:moveTo>
                    <a:pt x="280" y="0"/>
                  </a:moveTo>
                  <a:lnTo>
                    <a:pt x="0" y="312"/>
                  </a:lnTo>
                  <a:lnTo>
                    <a:pt x="28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4" name="Freeform 62"/>
            <p:cNvSpPr>
              <a:spLocks/>
            </p:cNvSpPr>
            <p:nvPr/>
          </p:nvSpPr>
          <p:spPr bwMode="auto">
            <a:xfrm>
              <a:off x="5137150" y="3913188"/>
              <a:ext cx="87313" cy="93662"/>
            </a:xfrm>
            <a:custGeom>
              <a:avLst/>
              <a:gdLst/>
              <a:ahLst/>
              <a:cxnLst>
                <a:cxn ang="0">
                  <a:pos x="54" y="21"/>
                </a:cxn>
                <a:cxn ang="0">
                  <a:pos x="0" y="58"/>
                </a:cxn>
                <a:cxn ang="0">
                  <a:pos x="30" y="0"/>
                </a:cxn>
                <a:cxn ang="0">
                  <a:pos x="54" y="21"/>
                </a:cxn>
              </a:cxnLst>
              <a:rect l="0" t="0" r="r" b="b"/>
              <a:pathLst>
                <a:path w="55" h="59">
                  <a:moveTo>
                    <a:pt x="54" y="21"/>
                  </a:moveTo>
                  <a:lnTo>
                    <a:pt x="0" y="58"/>
                  </a:lnTo>
                  <a:lnTo>
                    <a:pt x="30" y="0"/>
                  </a:lnTo>
                  <a:lnTo>
                    <a:pt x="54"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5" name="Freeform 63"/>
            <p:cNvSpPr>
              <a:spLocks/>
            </p:cNvSpPr>
            <p:nvPr/>
          </p:nvSpPr>
          <p:spPr bwMode="auto">
            <a:xfrm>
              <a:off x="6069013" y="3509963"/>
              <a:ext cx="458787" cy="476250"/>
            </a:xfrm>
            <a:custGeom>
              <a:avLst/>
              <a:gdLst/>
              <a:ahLst/>
              <a:cxnLst>
                <a:cxn ang="0">
                  <a:pos x="0" y="0"/>
                </a:cxn>
                <a:cxn ang="0">
                  <a:pos x="288" y="299"/>
                </a:cxn>
                <a:cxn ang="0">
                  <a:pos x="0" y="0"/>
                </a:cxn>
              </a:cxnLst>
              <a:rect l="0" t="0" r="r" b="b"/>
              <a:pathLst>
                <a:path w="289" h="300">
                  <a:moveTo>
                    <a:pt x="0" y="0"/>
                  </a:moveTo>
                  <a:lnTo>
                    <a:pt x="288"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6" name="Freeform 64"/>
            <p:cNvSpPr>
              <a:spLocks/>
            </p:cNvSpPr>
            <p:nvPr/>
          </p:nvSpPr>
          <p:spPr bwMode="auto">
            <a:xfrm>
              <a:off x="6437313" y="3894138"/>
              <a:ext cx="90487" cy="92075"/>
            </a:xfrm>
            <a:custGeom>
              <a:avLst/>
              <a:gdLst/>
              <a:ahLst/>
              <a:cxnLst>
                <a:cxn ang="0">
                  <a:pos x="23" y="0"/>
                </a:cxn>
                <a:cxn ang="0">
                  <a:pos x="56" y="57"/>
                </a:cxn>
                <a:cxn ang="0">
                  <a:pos x="0" y="22"/>
                </a:cxn>
                <a:cxn ang="0">
                  <a:pos x="23" y="0"/>
                </a:cxn>
              </a:cxnLst>
              <a:rect l="0" t="0" r="r" b="b"/>
              <a:pathLst>
                <a:path w="57" h="58">
                  <a:moveTo>
                    <a:pt x="23" y="0"/>
                  </a:moveTo>
                  <a:lnTo>
                    <a:pt x="56" y="57"/>
                  </a:lnTo>
                  <a:lnTo>
                    <a:pt x="0" y="22"/>
                  </a:lnTo>
                  <a:lnTo>
                    <a:pt x="2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7" name="Freeform 65"/>
            <p:cNvSpPr>
              <a:spLocks/>
            </p:cNvSpPr>
            <p:nvPr/>
          </p:nvSpPr>
          <p:spPr bwMode="auto">
            <a:xfrm>
              <a:off x="6556375" y="3519488"/>
              <a:ext cx="1362075" cy="476250"/>
            </a:xfrm>
            <a:custGeom>
              <a:avLst/>
              <a:gdLst/>
              <a:ahLst/>
              <a:cxnLst>
                <a:cxn ang="0">
                  <a:pos x="0" y="0"/>
                </a:cxn>
                <a:cxn ang="0">
                  <a:pos x="857" y="299"/>
                </a:cxn>
                <a:cxn ang="0">
                  <a:pos x="0" y="0"/>
                </a:cxn>
              </a:cxnLst>
              <a:rect l="0" t="0" r="r" b="b"/>
              <a:pathLst>
                <a:path w="858" h="300">
                  <a:moveTo>
                    <a:pt x="0" y="0"/>
                  </a:moveTo>
                  <a:lnTo>
                    <a:pt x="857" y="29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8" name="Freeform 66"/>
            <p:cNvSpPr>
              <a:spLocks/>
            </p:cNvSpPr>
            <p:nvPr/>
          </p:nvSpPr>
          <p:spPr bwMode="auto">
            <a:xfrm>
              <a:off x="7812088" y="3937000"/>
              <a:ext cx="106362" cy="58738"/>
            </a:xfrm>
            <a:custGeom>
              <a:avLst/>
              <a:gdLst/>
              <a:ahLst/>
              <a:cxnLst>
                <a:cxn ang="0">
                  <a:pos x="11" y="0"/>
                </a:cxn>
                <a:cxn ang="0">
                  <a:pos x="66" y="36"/>
                </a:cxn>
                <a:cxn ang="0">
                  <a:pos x="0" y="31"/>
                </a:cxn>
                <a:cxn ang="0">
                  <a:pos x="11" y="0"/>
                </a:cxn>
              </a:cxnLst>
              <a:rect l="0" t="0" r="r" b="b"/>
              <a:pathLst>
                <a:path w="67" h="37">
                  <a:moveTo>
                    <a:pt x="11" y="0"/>
                  </a:moveTo>
                  <a:lnTo>
                    <a:pt x="66" y="36"/>
                  </a:lnTo>
                  <a:lnTo>
                    <a:pt x="0" y="31"/>
                  </a:lnTo>
                  <a:lnTo>
                    <a:pt x="1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59" name="Freeform 67"/>
            <p:cNvSpPr>
              <a:spLocks/>
            </p:cNvSpPr>
            <p:nvPr/>
          </p:nvSpPr>
          <p:spPr bwMode="auto">
            <a:xfrm>
              <a:off x="2314575" y="2751138"/>
              <a:ext cx="1177925" cy="396875"/>
            </a:xfrm>
            <a:custGeom>
              <a:avLst/>
              <a:gdLst/>
              <a:ahLst/>
              <a:cxnLst>
                <a:cxn ang="0">
                  <a:pos x="741" y="0"/>
                </a:cxn>
                <a:cxn ang="0">
                  <a:pos x="0" y="249"/>
                </a:cxn>
                <a:cxn ang="0">
                  <a:pos x="741" y="0"/>
                </a:cxn>
              </a:cxnLst>
              <a:rect l="0" t="0" r="r" b="b"/>
              <a:pathLst>
                <a:path w="742" h="250">
                  <a:moveTo>
                    <a:pt x="741" y="0"/>
                  </a:moveTo>
                  <a:lnTo>
                    <a:pt x="0" y="249"/>
                  </a:lnTo>
                  <a:lnTo>
                    <a:pt x="74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0" name="Freeform 68"/>
            <p:cNvSpPr>
              <a:spLocks/>
            </p:cNvSpPr>
            <p:nvPr/>
          </p:nvSpPr>
          <p:spPr bwMode="auto">
            <a:xfrm>
              <a:off x="2314575" y="3089275"/>
              <a:ext cx="106363" cy="58738"/>
            </a:xfrm>
            <a:custGeom>
              <a:avLst/>
              <a:gdLst/>
              <a:ahLst/>
              <a:cxnLst>
                <a:cxn ang="0">
                  <a:pos x="66" y="31"/>
                </a:cxn>
                <a:cxn ang="0">
                  <a:pos x="0" y="36"/>
                </a:cxn>
                <a:cxn ang="0">
                  <a:pos x="56" y="0"/>
                </a:cxn>
                <a:cxn ang="0">
                  <a:pos x="66" y="31"/>
                </a:cxn>
              </a:cxnLst>
              <a:rect l="0" t="0" r="r" b="b"/>
              <a:pathLst>
                <a:path w="67" h="37">
                  <a:moveTo>
                    <a:pt x="66" y="31"/>
                  </a:moveTo>
                  <a:lnTo>
                    <a:pt x="0" y="36"/>
                  </a:lnTo>
                  <a:lnTo>
                    <a:pt x="56" y="0"/>
                  </a:lnTo>
                  <a:lnTo>
                    <a:pt x="66" y="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1" name="Freeform 69"/>
            <p:cNvSpPr>
              <a:spLocks/>
            </p:cNvSpPr>
            <p:nvPr/>
          </p:nvSpPr>
          <p:spPr bwMode="auto">
            <a:xfrm>
              <a:off x="3978275" y="2760663"/>
              <a:ext cx="1992313" cy="387350"/>
            </a:xfrm>
            <a:custGeom>
              <a:avLst/>
              <a:gdLst/>
              <a:ahLst/>
              <a:cxnLst>
                <a:cxn ang="0">
                  <a:pos x="0" y="0"/>
                </a:cxn>
                <a:cxn ang="0">
                  <a:pos x="1254" y="243"/>
                </a:cxn>
                <a:cxn ang="0">
                  <a:pos x="0" y="0"/>
                </a:cxn>
              </a:cxnLst>
              <a:rect l="0" t="0" r="r" b="b"/>
              <a:pathLst>
                <a:path w="1255" h="244">
                  <a:moveTo>
                    <a:pt x="0" y="0"/>
                  </a:moveTo>
                  <a:lnTo>
                    <a:pt x="1254" y="24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2" name="Freeform 70"/>
            <p:cNvSpPr>
              <a:spLocks/>
            </p:cNvSpPr>
            <p:nvPr/>
          </p:nvSpPr>
          <p:spPr bwMode="auto">
            <a:xfrm>
              <a:off x="5864225" y="3101975"/>
              <a:ext cx="106363" cy="50800"/>
            </a:xfrm>
            <a:custGeom>
              <a:avLst/>
              <a:gdLst/>
              <a:ahLst/>
              <a:cxnLst>
                <a:cxn ang="0">
                  <a:pos x="6" y="0"/>
                </a:cxn>
                <a:cxn ang="0">
                  <a:pos x="66" y="28"/>
                </a:cxn>
                <a:cxn ang="0">
                  <a:pos x="0" y="31"/>
                </a:cxn>
                <a:cxn ang="0">
                  <a:pos x="6" y="0"/>
                </a:cxn>
              </a:cxnLst>
              <a:rect l="0" t="0" r="r" b="b"/>
              <a:pathLst>
                <a:path w="67" h="32">
                  <a:moveTo>
                    <a:pt x="6" y="0"/>
                  </a:moveTo>
                  <a:lnTo>
                    <a:pt x="66" y="28"/>
                  </a:lnTo>
                  <a:lnTo>
                    <a:pt x="0" y="31"/>
                  </a:lnTo>
                  <a:lnTo>
                    <a:pt x="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3" name="Freeform 71"/>
            <p:cNvSpPr>
              <a:spLocks/>
            </p:cNvSpPr>
            <p:nvPr/>
          </p:nvSpPr>
          <p:spPr bwMode="auto">
            <a:xfrm>
              <a:off x="1676400" y="4024313"/>
              <a:ext cx="325438"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4" name="Freeform 72"/>
            <p:cNvSpPr>
              <a:spLocks/>
            </p:cNvSpPr>
            <p:nvPr/>
          </p:nvSpPr>
          <p:spPr bwMode="auto">
            <a:xfrm>
              <a:off x="2000250" y="4024313"/>
              <a:ext cx="327025" cy="325437"/>
            </a:xfrm>
            <a:custGeom>
              <a:avLst/>
              <a:gdLst/>
              <a:ahLst/>
              <a:cxnLst>
                <a:cxn ang="0">
                  <a:pos x="0" y="204"/>
                </a:cxn>
                <a:cxn ang="0">
                  <a:pos x="0" y="0"/>
                </a:cxn>
                <a:cxn ang="0">
                  <a:pos x="205" y="0"/>
                </a:cxn>
                <a:cxn ang="0">
                  <a:pos x="205" y="204"/>
                </a:cxn>
                <a:cxn ang="0">
                  <a:pos x="0" y="204"/>
                </a:cxn>
              </a:cxnLst>
              <a:rect l="0" t="0" r="r" b="b"/>
              <a:pathLst>
                <a:path w="206" h="205">
                  <a:moveTo>
                    <a:pt x="0" y="204"/>
                  </a:moveTo>
                  <a:lnTo>
                    <a:pt x="0" y="0"/>
                  </a:lnTo>
                  <a:lnTo>
                    <a:pt x="205" y="0"/>
                  </a:lnTo>
                  <a:lnTo>
                    <a:pt x="205"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5" name="Freeform 73"/>
            <p:cNvSpPr>
              <a:spLocks/>
            </p:cNvSpPr>
            <p:nvPr/>
          </p:nvSpPr>
          <p:spPr bwMode="auto">
            <a:xfrm>
              <a:off x="2325688" y="40243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6" name="Freeform 74"/>
            <p:cNvSpPr>
              <a:spLocks/>
            </p:cNvSpPr>
            <p:nvPr/>
          </p:nvSpPr>
          <p:spPr bwMode="auto">
            <a:xfrm>
              <a:off x="2649538" y="4024313"/>
              <a:ext cx="325437" cy="325437"/>
            </a:xfrm>
            <a:custGeom>
              <a:avLst/>
              <a:gdLst/>
              <a:ahLst/>
              <a:cxnLst>
                <a:cxn ang="0">
                  <a:pos x="0" y="204"/>
                </a:cxn>
                <a:cxn ang="0">
                  <a:pos x="0" y="0"/>
                </a:cxn>
                <a:cxn ang="0">
                  <a:pos x="204" y="0"/>
                </a:cxn>
                <a:cxn ang="0">
                  <a:pos x="204" y="204"/>
                </a:cxn>
                <a:cxn ang="0">
                  <a:pos x="0" y="204"/>
                </a:cxn>
              </a:cxnLst>
              <a:rect l="0" t="0" r="r" b="b"/>
              <a:pathLst>
                <a:path w="205" h="205">
                  <a:moveTo>
                    <a:pt x="0" y="204"/>
                  </a:moveTo>
                  <a:lnTo>
                    <a:pt x="0" y="0"/>
                  </a:lnTo>
                  <a:lnTo>
                    <a:pt x="204" y="0"/>
                  </a:lnTo>
                  <a:lnTo>
                    <a:pt x="204" y="204"/>
                  </a:lnTo>
                  <a:lnTo>
                    <a:pt x="0" y="2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3867" name="Rectangle 75"/>
            <p:cNvSpPr>
              <a:spLocks noChangeArrowheads="1"/>
            </p:cNvSpPr>
            <p:nvPr/>
          </p:nvSpPr>
          <p:spPr bwMode="auto">
            <a:xfrm>
              <a:off x="2868613" y="2028825"/>
              <a:ext cx="585787"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Root</a:t>
              </a:r>
            </a:p>
          </p:txBody>
        </p:sp>
        <p:sp>
          <p:nvSpPr>
            <p:cNvPr id="33868" name="Rectangle 76"/>
            <p:cNvSpPr>
              <a:spLocks noChangeArrowheads="1"/>
            </p:cNvSpPr>
            <p:nvPr/>
          </p:nvSpPr>
          <p:spPr bwMode="auto">
            <a:xfrm>
              <a:off x="3594100" y="242728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33869" name="Rectangle 77"/>
            <p:cNvSpPr>
              <a:spLocks noChangeArrowheads="1"/>
            </p:cNvSpPr>
            <p:nvPr/>
          </p:nvSpPr>
          <p:spPr bwMode="auto">
            <a:xfrm>
              <a:off x="6161088" y="31956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33870" name="Rectangle 78"/>
            <p:cNvSpPr>
              <a:spLocks noChangeArrowheads="1"/>
            </p:cNvSpPr>
            <p:nvPr/>
          </p:nvSpPr>
          <p:spPr bwMode="auto">
            <a:xfrm>
              <a:off x="3036888" y="4022725"/>
              <a:ext cx="428625" cy="287338"/>
            </a:xfrm>
            <a:prstGeom prst="rect">
              <a:avLst/>
            </a:prstGeom>
            <a:noFill/>
            <a:ln w="9525">
              <a:noFill/>
              <a:miter lim="800000"/>
              <a:headEnd/>
              <a:tailEnd/>
            </a:ln>
            <a:effectLst/>
          </p:spPr>
          <p:txBody>
            <a:bodyPr wrap="none" lIns="90488" tIns="44450" rIns="90488" bIns="44450">
              <a:spAutoFit/>
            </a:bodyPr>
            <a:lstStyle/>
            <a:p>
              <a:r>
                <a:rPr lang="en-US" sz="1300" b="1" dirty="0">
                  <a:solidFill>
                    <a:srgbClr val="000000"/>
                  </a:solidFill>
                  <a:latin typeface="Arial" pitchFamily="34" charset="0"/>
                </a:rPr>
                <a:t>14*</a:t>
              </a:r>
            </a:p>
          </p:txBody>
        </p:sp>
        <p:sp>
          <p:nvSpPr>
            <p:cNvPr id="33871" name="Rectangle 79"/>
            <p:cNvSpPr>
              <a:spLocks noChangeArrowheads="1"/>
            </p:cNvSpPr>
            <p:nvPr/>
          </p:nvSpPr>
          <p:spPr bwMode="auto">
            <a:xfrm>
              <a:off x="3360738" y="40227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33872" name="Rectangle 80"/>
            <p:cNvSpPr>
              <a:spLocks noChangeArrowheads="1"/>
            </p:cNvSpPr>
            <p:nvPr/>
          </p:nvSpPr>
          <p:spPr bwMode="auto">
            <a:xfrm>
              <a:off x="7267575" y="40132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33873" name="Rectangle 81"/>
            <p:cNvSpPr>
              <a:spLocks noChangeArrowheads="1"/>
            </p:cNvSpPr>
            <p:nvPr/>
          </p:nvSpPr>
          <p:spPr bwMode="auto">
            <a:xfrm>
              <a:off x="7593013" y="40132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33874" name="Rectangle 82"/>
            <p:cNvSpPr>
              <a:spLocks noChangeArrowheads="1"/>
            </p:cNvSpPr>
            <p:nvPr/>
          </p:nvSpPr>
          <p:spPr bwMode="auto">
            <a:xfrm>
              <a:off x="7907338"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33875" name="Rectangle 83"/>
            <p:cNvSpPr>
              <a:spLocks noChangeArrowheads="1"/>
            </p:cNvSpPr>
            <p:nvPr/>
          </p:nvSpPr>
          <p:spPr bwMode="auto">
            <a:xfrm>
              <a:off x="8231188" y="39925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33876" name="Rectangle 84"/>
            <p:cNvSpPr>
              <a:spLocks noChangeArrowheads="1"/>
            </p:cNvSpPr>
            <p:nvPr/>
          </p:nvSpPr>
          <p:spPr bwMode="auto">
            <a:xfrm>
              <a:off x="1939925" y="31956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33877" name="Rectangle 85"/>
            <p:cNvSpPr>
              <a:spLocks noChangeArrowheads="1"/>
            </p:cNvSpPr>
            <p:nvPr/>
          </p:nvSpPr>
          <p:spPr bwMode="auto">
            <a:xfrm>
              <a:off x="1473200" y="3195638"/>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33878" name="Rectangle 86"/>
            <p:cNvSpPr>
              <a:spLocks noChangeArrowheads="1"/>
            </p:cNvSpPr>
            <p:nvPr/>
          </p:nvSpPr>
          <p:spPr bwMode="auto">
            <a:xfrm>
              <a:off x="2009775" y="40020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33879" name="Rectangle 87"/>
            <p:cNvSpPr>
              <a:spLocks noChangeArrowheads="1"/>
            </p:cNvSpPr>
            <p:nvPr/>
          </p:nvSpPr>
          <p:spPr bwMode="auto">
            <a:xfrm>
              <a:off x="1687513" y="40020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33880" name="Rectangle 88"/>
            <p:cNvSpPr>
              <a:spLocks noChangeArrowheads="1"/>
            </p:cNvSpPr>
            <p:nvPr/>
          </p:nvSpPr>
          <p:spPr bwMode="auto">
            <a:xfrm>
              <a:off x="2325688" y="40020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33881" name="Rectangle 89"/>
            <p:cNvSpPr>
              <a:spLocks noChangeArrowheads="1"/>
            </p:cNvSpPr>
            <p:nvPr/>
          </p:nvSpPr>
          <p:spPr bwMode="auto">
            <a:xfrm>
              <a:off x="4486275"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33882" name="Rectangle 90"/>
            <p:cNvSpPr>
              <a:spLocks noChangeArrowheads="1"/>
            </p:cNvSpPr>
            <p:nvPr/>
          </p:nvSpPr>
          <p:spPr bwMode="auto">
            <a:xfrm>
              <a:off x="4792663"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24*</a:t>
              </a:r>
            </a:p>
          </p:txBody>
        </p:sp>
        <p:sp>
          <p:nvSpPr>
            <p:cNvPr id="33883" name="Rectangle 91"/>
            <p:cNvSpPr>
              <a:spLocks noChangeArrowheads="1"/>
            </p:cNvSpPr>
            <p:nvPr/>
          </p:nvSpPr>
          <p:spPr bwMode="auto">
            <a:xfrm>
              <a:off x="5664200" y="318452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33884" name="Rectangle 92"/>
            <p:cNvSpPr>
              <a:spLocks noChangeArrowheads="1"/>
            </p:cNvSpPr>
            <p:nvPr/>
          </p:nvSpPr>
          <p:spPr bwMode="auto">
            <a:xfrm>
              <a:off x="5857875"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33885" name="Rectangle 93"/>
            <p:cNvSpPr>
              <a:spLocks noChangeArrowheads="1"/>
            </p:cNvSpPr>
            <p:nvPr/>
          </p:nvSpPr>
          <p:spPr bwMode="auto">
            <a:xfrm>
              <a:off x="6192838" y="4002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33886" name="Line 94"/>
            <p:cNvSpPr>
              <a:spLocks noChangeShapeType="1"/>
            </p:cNvSpPr>
            <p:nvPr/>
          </p:nvSpPr>
          <p:spPr bwMode="auto">
            <a:xfrm>
              <a:off x="3276600" y="1981200"/>
              <a:ext cx="609600" cy="381000"/>
            </a:xfrm>
            <a:prstGeom prst="line">
              <a:avLst/>
            </a:prstGeom>
            <a:noFill/>
            <a:ln w="12700">
              <a:solidFill>
                <a:schemeClr val="tx1"/>
              </a:solidFill>
              <a:round/>
              <a:headEnd type="none" w="sm" len="sm"/>
              <a:tailEnd type="stealth" w="med" len="med"/>
            </a:ln>
            <a:effectLst/>
          </p:spPr>
          <p:txBody>
            <a:bodyPr/>
            <a:lstStyle/>
            <a:p>
              <a:endParaRPr lang="tr-TR"/>
            </a:p>
          </p:txBody>
        </p:sp>
        <p:sp>
          <p:nvSpPr>
            <p:cNvPr id="33887" name="Arc 95"/>
            <p:cNvSpPr>
              <a:spLocks/>
            </p:cNvSpPr>
            <p:nvPr/>
          </p:nvSpPr>
          <p:spPr bwMode="auto">
            <a:xfrm rot="18420000">
              <a:off x="1447800" y="38179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3888" name="Arc 96"/>
            <p:cNvSpPr>
              <a:spLocks/>
            </p:cNvSpPr>
            <p:nvPr/>
          </p:nvSpPr>
          <p:spPr bwMode="auto">
            <a:xfrm rot="18420000">
              <a:off x="2895600" y="38179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3889" name="Arc 97"/>
            <p:cNvSpPr>
              <a:spLocks/>
            </p:cNvSpPr>
            <p:nvPr/>
          </p:nvSpPr>
          <p:spPr bwMode="auto">
            <a:xfrm rot="18420000">
              <a:off x="4267200" y="38179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3890" name="Arc 98"/>
            <p:cNvSpPr>
              <a:spLocks/>
            </p:cNvSpPr>
            <p:nvPr/>
          </p:nvSpPr>
          <p:spPr bwMode="auto">
            <a:xfrm rot="18420000">
              <a:off x="5715000" y="38179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3891" name="Arc 99"/>
            <p:cNvSpPr>
              <a:spLocks/>
            </p:cNvSpPr>
            <p:nvPr/>
          </p:nvSpPr>
          <p:spPr bwMode="auto">
            <a:xfrm rot="18420000">
              <a:off x="7162800" y="38179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2908557759"/>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358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35844" name="Rectangle 4"/>
          <p:cNvSpPr>
            <a:spLocks noGrp="1" noChangeArrowheads="1"/>
          </p:cNvSpPr>
          <p:nvPr>
            <p:ph type="title"/>
          </p:nvPr>
        </p:nvSpPr>
        <p:spPr>
          <a:noFill/>
          <a:ln/>
        </p:spPr>
        <p:txBody>
          <a:bodyPr/>
          <a:lstStyle/>
          <a:p>
            <a:r>
              <a:rPr lang="en-US"/>
              <a:t>        ... And Then Deleting 24*</a:t>
            </a:r>
          </a:p>
        </p:txBody>
      </p:sp>
      <p:sp>
        <p:nvSpPr>
          <p:cNvPr id="35845" name="Rectangle 5"/>
          <p:cNvSpPr>
            <a:spLocks noGrp="1" noChangeArrowheads="1"/>
          </p:cNvSpPr>
          <p:nvPr>
            <p:ph type="body" idx="1"/>
          </p:nvPr>
        </p:nvSpPr>
        <p:spPr>
          <a:xfrm>
            <a:off x="304800" y="1676400"/>
            <a:ext cx="4038600" cy="2438400"/>
          </a:xfrm>
          <a:noFill/>
          <a:ln/>
        </p:spPr>
        <p:txBody>
          <a:bodyPr>
            <a:normAutofit/>
          </a:bodyPr>
          <a:lstStyle/>
          <a:p>
            <a:r>
              <a:rPr lang="en-US" sz="2800" dirty="0"/>
              <a:t>Must merge.</a:t>
            </a:r>
          </a:p>
          <a:p>
            <a:r>
              <a:rPr lang="en-US" sz="2800" dirty="0"/>
              <a:t>Observe </a:t>
            </a:r>
            <a:r>
              <a:rPr lang="en-US" sz="2800" dirty="0">
                <a:solidFill>
                  <a:schemeClr val="accent2"/>
                </a:solidFill>
              </a:rPr>
              <a:t>`</a:t>
            </a:r>
            <a:r>
              <a:rPr lang="en-US" sz="2800" i="1" dirty="0">
                <a:solidFill>
                  <a:schemeClr val="accent2"/>
                </a:solidFill>
              </a:rPr>
              <a:t>toss</a:t>
            </a:r>
            <a:r>
              <a:rPr lang="en-US" sz="2800" dirty="0">
                <a:solidFill>
                  <a:schemeClr val="accent2"/>
                </a:solidFill>
              </a:rPr>
              <a:t>’ </a:t>
            </a:r>
            <a:r>
              <a:rPr lang="en-US" sz="2800" dirty="0"/>
              <a:t>of index entry (on right), and </a:t>
            </a:r>
            <a:r>
              <a:rPr lang="en-US" sz="2800" dirty="0">
                <a:solidFill>
                  <a:schemeClr val="accent2"/>
                </a:solidFill>
              </a:rPr>
              <a:t>`</a:t>
            </a:r>
            <a:r>
              <a:rPr lang="en-US" sz="2800" i="1" dirty="0">
                <a:solidFill>
                  <a:schemeClr val="accent2"/>
                </a:solidFill>
              </a:rPr>
              <a:t>pull down</a:t>
            </a:r>
            <a:r>
              <a:rPr lang="en-US" sz="2800" dirty="0">
                <a:solidFill>
                  <a:schemeClr val="accent2"/>
                </a:solidFill>
              </a:rPr>
              <a:t>’ </a:t>
            </a:r>
            <a:r>
              <a:rPr lang="en-US" sz="2800" dirty="0"/>
              <a:t>of index entry (below).</a:t>
            </a:r>
          </a:p>
        </p:txBody>
      </p:sp>
      <p:grpSp>
        <p:nvGrpSpPr>
          <p:cNvPr id="2" name="Group 1"/>
          <p:cNvGrpSpPr/>
          <p:nvPr/>
        </p:nvGrpSpPr>
        <p:grpSpPr>
          <a:xfrm>
            <a:off x="4457700" y="1458913"/>
            <a:ext cx="4416425" cy="1819275"/>
            <a:chOff x="4457700" y="1458913"/>
            <a:chExt cx="4416425" cy="1819275"/>
          </a:xfrm>
        </p:grpSpPr>
        <p:sp>
          <p:nvSpPr>
            <p:cNvPr id="35846" name="Freeform 6"/>
            <p:cNvSpPr>
              <a:spLocks/>
            </p:cNvSpPr>
            <p:nvPr/>
          </p:nvSpPr>
          <p:spPr bwMode="auto">
            <a:xfrm>
              <a:off x="4735513" y="2901950"/>
              <a:ext cx="436562" cy="376238"/>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47" name="Freeform 7"/>
            <p:cNvSpPr>
              <a:spLocks/>
            </p:cNvSpPr>
            <p:nvPr/>
          </p:nvSpPr>
          <p:spPr bwMode="auto">
            <a:xfrm>
              <a:off x="5170488" y="2901950"/>
              <a:ext cx="434975" cy="376238"/>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48" name="Freeform 8"/>
            <p:cNvSpPr>
              <a:spLocks/>
            </p:cNvSpPr>
            <p:nvPr/>
          </p:nvSpPr>
          <p:spPr bwMode="auto">
            <a:xfrm>
              <a:off x="5603875" y="2901950"/>
              <a:ext cx="434975" cy="376238"/>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49" name="Freeform 9"/>
            <p:cNvSpPr>
              <a:spLocks/>
            </p:cNvSpPr>
            <p:nvPr/>
          </p:nvSpPr>
          <p:spPr bwMode="auto">
            <a:xfrm>
              <a:off x="6037263" y="2901950"/>
              <a:ext cx="434975" cy="376238"/>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0" name="Freeform 10"/>
            <p:cNvSpPr>
              <a:spLocks/>
            </p:cNvSpPr>
            <p:nvPr/>
          </p:nvSpPr>
          <p:spPr bwMode="auto">
            <a:xfrm>
              <a:off x="6634163" y="2901950"/>
              <a:ext cx="434975" cy="376238"/>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1" name="Freeform 11"/>
            <p:cNvSpPr>
              <a:spLocks/>
            </p:cNvSpPr>
            <p:nvPr/>
          </p:nvSpPr>
          <p:spPr bwMode="auto">
            <a:xfrm>
              <a:off x="7067550" y="2901950"/>
              <a:ext cx="436563" cy="376238"/>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2" name="Freeform 12"/>
            <p:cNvSpPr>
              <a:spLocks/>
            </p:cNvSpPr>
            <p:nvPr/>
          </p:nvSpPr>
          <p:spPr bwMode="auto">
            <a:xfrm>
              <a:off x="7502525" y="2901950"/>
              <a:ext cx="434975" cy="376238"/>
            </a:xfrm>
            <a:custGeom>
              <a:avLst/>
              <a:gdLst/>
              <a:ahLst/>
              <a:cxnLst>
                <a:cxn ang="0">
                  <a:pos x="0" y="236"/>
                </a:cxn>
                <a:cxn ang="0">
                  <a:pos x="0" y="0"/>
                </a:cxn>
                <a:cxn ang="0">
                  <a:pos x="273" y="0"/>
                </a:cxn>
                <a:cxn ang="0">
                  <a:pos x="273" y="236"/>
                </a:cxn>
                <a:cxn ang="0">
                  <a:pos x="0" y="236"/>
                </a:cxn>
              </a:cxnLst>
              <a:rect l="0" t="0" r="r" b="b"/>
              <a:pathLst>
                <a:path w="274" h="237">
                  <a:moveTo>
                    <a:pt x="0" y="236"/>
                  </a:moveTo>
                  <a:lnTo>
                    <a:pt x="0" y="0"/>
                  </a:lnTo>
                  <a:lnTo>
                    <a:pt x="273" y="0"/>
                  </a:lnTo>
                  <a:lnTo>
                    <a:pt x="273"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3" name="Freeform 13"/>
            <p:cNvSpPr>
              <a:spLocks/>
            </p:cNvSpPr>
            <p:nvPr/>
          </p:nvSpPr>
          <p:spPr bwMode="auto">
            <a:xfrm>
              <a:off x="7935913" y="2901950"/>
              <a:ext cx="436562" cy="376238"/>
            </a:xfrm>
            <a:custGeom>
              <a:avLst/>
              <a:gdLst/>
              <a:ahLst/>
              <a:cxnLst>
                <a:cxn ang="0">
                  <a:pos x="0" y="236"/>
                </a:cxn>
                <a:cxn ang="0">
                  <a:pos x="0" y="0"/>
                </a:cxn>
                <a:cxn ang="0">
                  <a:pos x="274" y="0"/>
                </a:cxn>
                <a:cxn ang="0">
                  <a:pos x="274" y="236"/>
                </a:cxn>
                <a:cxn ang="0">
                  <a:pos x="0" y="236"/>
                </a:cxn>
              </a:cxnLst>
              <a:rect l="0" t="0" r="r" b="b"/>
              <a:pathLst>
                <a:path w="275" h="237">
                  <a:moveTo>
                    <a:pt x="0" y="236"/>
                  </a:moveTo>
                  <a:lnTo>
                    <a:pt x="0" y="0"/>
                  </a:lnTo>
                  <a:lnTo>
                    <a:pt x="274" y="0"/>
                  </a:lnTo>
                  <a:lnTo>
                    <a:pt x="274" y="236"/>
                  </a:lnTo>
                  <a:lnTo>
                    <a:pt x="0" y="2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4" name="Freeform 14"/>
            <p:cNvSpPr>
              <a:spLocks/>
            </p:cNvSpPr>
            <p:nvPr/>
          </p:nvSpPr>
          <p:spPr bwMode="auto">
            <a:xfrm>
              <a:off x="6159500" y="1905000"/>
              <a:ext cx="652463" cy="469900"/>
            </a:xfrm>
            <a:custGeom>
              <a:avLst/>
              <a:gdLst/>
              <a:ahLst/>
              <a:cxnLst>
                <a:cxn ang="0">
                  <a:pos x="0" y="295"/>
                </a:cxn>
                <a:cxn ang="0">
                  <a:pos x="0" y="0"/>
                </a:cxn>
                <a:cxn ang="0">
                  <a:pos x="410" y="0"/>
                </a:cxn>
                <a:cxn ang="0">
                  <a:pos x="410" y="295"/>
                </a:cxn>
                <a:cxn ang="0">
                  <a:pos x="0" y="295"/>
                </a:cxn>
              </a:cxnLst>
              <a:rect l="0" t="0" r="r" b="b"/>
              <a:pathLst>
                <a:path w="411" h="296">
                  <a:moveTo>
                    <a:pt x="0" y="295"/>
                  </a:moveTo>
                  <a:lnTo>
                    <a:pt x="0" y="0"/>
                  </a:lnTo>
                  <a:lnTo>
                    <a:pt x="410" y="0"/>
                  </a:lnTo>
                  <a:lnTo>
                    <a:pt x="410" y="295"/>
                  </a:lnTo>
                  <a:lnTo>
                    <a:pt x="0" y="29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5" name="Freeform 15"/>
            <p:cNvSpPr>
              <a:spLocks/>
            </p:cNvSpPr>
            <p:nvPr/>
          </p:nvSpPr>
          <p:spPr bwMode="auto">
            <a:xfrm>
              <a:off x="6267450" y="1905000"/>
              <a:ext cx="1588" cy="469900"/>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6" name="Freeform 16"/>
            <p:cNvSpPr>
              <a:spLocks/>
            </p:cNvSpPr>
            <p:nvPr/>
          </p:nvSpPr>
          <p:spPr bwMode="auto">
            <a:xfrm>
              <a:off x="6810375" y="1905000"/>
              <a:ext cx="654050" cy="469900"/>
            </a:xfrm>
            <a:custGeom>
              <a:avLst/>
              <a:gdLst/>
              <a:ahLst/>
              <a:cxnLst>
                <a:cxn ang="0">
                  <a:pos x="0" y="295"/>
                </a:cxn>
                <a:cxn ang="0">
                  <a:pos x="0" y="0"/>
                </a:cxn>
                <a:cxn ang="0">
                  <a:pos x="411" y="0"/>
                </a:cxn>
                <a:cxn ang="0">
                  <a:pos x="411" y="295"/>
                </a:cxn>
                <a:cxn ang="0">
                  <a:pos x="0" y="295"/>
                </a:cxn>
              </a:cxnLst>
              <a:rect l="0" t="0" r="r" b="b"/>
              <a:pathLst>
                <a:path w="412" h="296">
                  <a:moveTo>
                    <a:pt x="0" y="295"/>
                  </a:moveTo>
                  <a:lnTo>
                    <a:pt x="0" y="0"/>
                  </a:lnTo>
                  <a:lnTo>
                    <a:pt x="411" y="0"/>
                  </a:lnTo>
                  <a:lnTo>
                    <a:pt x="411" y="295"/>
                  </a:lnTo>
                  <a:lnTo>
                    <a:pt x="0" y="29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7" name="Freeform 17"/>
            <p:cNvSpPr>
              <a:spLocks/>
            </p:cNvSpPr>
            <p:nvPr/>
          </p:nvSpPr>
          <p:spPr bwMode="auto">
            <a:xfrm>
              <a:off x="6919913" y="1905000"/>
              <a:ext cx="1587" cy="469900"/>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8" name="Freeform 18"/>
            <p:cNvSpPr>
              <a:spLocks/>
            </p:cNvSpPr>
            <p:nvPr/>
          </p:nvSpPr>
          <p:spPr bwMode="auto">
            <a:xfrm>
              <a:off x="7462838" y="1905000"/>
              <a:ext cx="652462" cy="469900"/>
            </a:xfrm>
            <a:custGeom>
              <a:avLst/>
              <a:gdLst/>
              <a:ahLst/>
              <a:cxnLst>
                <a:cxn ang="0">
                  <a:pos x="0" y="295"/>
                </a:cxn>
                <a:cxn ang="0">
                  <a:pos x="0" y="0"/>
                </a:cxn>
                <a:cxn ang="0">
                  <a:pos x="410" y="0"/>
                </a:cxn>
                <a:cxn ang="0">
                  <a:pos x="410" y="295"/>
                </a:cxn>
                <a:cxn ang="0">
                  <a:pos x="0" y="295"/>
                </a:cxn>
              </a:cxnLst>
              <a:rect l="0" t="0" r="r" b="b"/>
              <a:pathLst>
                <a:path w="411" h="296">
                  <a:moveTo>
                    <a:pt x="0" y="295"/>
                  </a:moveTo>
                  <a:lnTo>
                    <a:pt x="0" y="0"/>
                  </a:lnTo>
                  <a:lnTo>
                    <a:pt x="410" y="0"/>
                  </a:lnTo>
                  <a:lnTo>
                    <a:pt x="410" y="295"/>
                  </a:lnTo>
                  <a:lnTo>
                    <a:pt x="0" y="29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59" name="Freeform 19"/>
            <p:cNvSpPr>
              <a:spLocks/>
            </p:cNvSpPr>
            <p:nvPr/>
          </p:nvSpPr>
          <p:spPr bwMode="auto">
            <a:xfrm>
              <a:off x="7569200" y="1905000"/>
              <a:ext cx="1588" cy="469900"/>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0" name="Freeform 20"/>
            <p:cNvSpPr>
              <a:spLocks/>
            </p:cNvSpPr>
            <p:nvPr/>
          </p:nvSpPr>
          <p:spPr bwMode="auto">
            <a:xfrm>
              <a:off x="8113713" y="1905000"/>
              <a:ext cx="650875" cy="469900"/>
            </a:xfrm>
            <a:custGeom>
              <a:avLst/>
              <a:gdLst/>
              <a:ahLst/>
              <a:cxnLst>
                <a:cxn ang="0">
                  <a:pos x="0" y="295"/>
                </a:cxn>
                <a:cxn ang="0">
                  <a:pos x="0" y="0"/>
                </a:cxn>
                <a:cxn ang="0">
                  <a:pos x="409" y="0"/>
                </a:cxn>
                <a:cxn ang="0">
                  <a:pos x="409" y="295"/>
                </a:cxn>
                <a:cxn ang="0">
                  <a:pos x="0" y="295"/>
                </a:cxn>
              </a:cxnLst>
              <a:rect l="0" t="0" r="r" b="b"/>
              <a:pathLst>
                <a:path w="410" h="296">
                  <a:moveTo>
                    <a:pt x="0" y="295"/>
                  </a:moveTo>
                  <a:lnTo>
                    <a:pt x="0" y="0"/>
                  </a:lnTo>
                  <a:lnTo>
                    <a:pt x="409" y="0"/>
                  </a:lnTo>
                  <a:lnTo>
                    <a:pt x="409" y="295"/>
                  </a:lnTo>
                  <a:lnTo>
                    <a:pt x="0" y="29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1" name="Freeform 21"/>
            <p:cNvSpPr>
              <a:spLocks/>
            </p:cNvSpPr>
            <p:nvPr/>
          </p:nvSpPr>
          <p:spPr bwMode="auto">
            <a:xfrm>
              <a:off x="8221663" y="1905000"/>
              <a:ext cx="1587" cy="469900"/>
            </a:xfrm>
            <a:custGeom>
              <a:avLst/>
              <a:gdLst/>
              <a:ahLst/>
              <a:cxnLst>
                <a:cxn ang="0">
                  <a:pos x="0" y="0"/>
                </a:cxn>
                <a:cxn ang="0">
                  <a:pos x="0" y="295"/>
                </a:cxn>
                <a:cxn ang="0">
                  <a:pos x="0" y="0"/>
                </a:cxn>
              </a:cxnLst>
              <a:rect l="0" t="0" r="r" b="b"/>
              <a:pathLst>
                <a:path w="1" h="296">
                  <a:moveTo>
                    <a:pt x="0" y="0"/>
                  </a:moveTo>
                  <a:lnTo>
                    <a:pt x="0" y="29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2" name="Freeform 22"/>
            <p:cNvSpPr>
              <a:spLocks/>
            </p:cNvSpPr>
            <p:nvPr/>
          </p:nvSpPr>
          <p:spPr bwMode="auto">
            <a:xfrm>
              <a:off x="8763000" y="1905000"/>
              <a:ext cx="111125" cy="469900"/>
            </a:xfrm>
            <a:custGeom>
              <a:avLst/>
              <a:gdLst/>
              <a:ahLst/>
              <a:cxnLst>
                <a:cxn ang="0">
                  <a:pos x="0" y="295"/>
                </a:cxn>
                <a:cxn ang="0">
                  <a:pos x="0" y="0"/>
                </a:cxn>
                <a:cxn ang="0">
                  <a:pos x="69" y="0"/>
                </a:cxn>
                <a:cxn ang="0">
                  <a:pos x="69" y="295"/>
                </a:cxn>
                <a:cxn ang="0">
                  <a:pos x="0" y="295"/>
                </a:cxn>
              </a:cxnLst>
              <a:rect l="0" t="0" r="r" b="b"/>
              <a:pathLst>
                <a:path w="70" h="296">
                  <a:moveTo>
                    <a:pt x="0" y="295"/>
                  </a:moveTo>
                  <a:lnTo>
                    <a:pt x="0" y="0"/>
                  </a:lnTo>
                  <a:lnTo>
                    <a:pt x="69" y="0"/>
                  </a:lnTo>
                  <a:lnTo>
                    <a:pt x="69" y="295"/>
                  </a:lnTo>
                  <a:lnTo>
                    <a:pt x="0" y="29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3" name="Freeform 23"/>
            <p:cNvSpPr>
              <a:spLocks/>
            </p:cNvSpPr>
            <p:nvPr/>
          </p:nvSpPr>
          <p:spPr bwMode="auto">
            <a:xfrm>
              <a:off x="5603875" y="2303463"/>
              <a:ext cx="598488" cy="576262"/>
            </a:xfrm>
            <a:custGeom>
              <a:avLst/>
              <a:gdLst/>
              <a:ahLst/>
              <a:cxnLst>
                <a:cxn ang="0">
                  <a:pos x="376" y="0"/>
                </a:cxn>
                <a:cxn ang="0">
                  <a:pos x="0" y="362"/>
                </a:cxn>
                <a:cxn ang="0">
                  <a:pos x="376" y="0"/>
                </a:cxn>
              </a:cxnLst>
              <a:rect l="0" t="0" r="r" b="b"/>
              <a:pathLst>
                <a:path w="377" h="363">
                  <a:moveTo>
                    <a:pt x="376" y="0"/>
                  </a:moveTo>
                  <a:lnTo>
                    <a:pt x="0" y="362"/>
                  </a:lnTo>
                  <a:lnTo>
                    <a:pt x="37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4" name="Freeform 24"/>
            <p:cNvSpPr>
              <a:spLocks/>
            </p:cNvSpPr>
            <p:nvPr/>
          </p:nvSpPr>
          <p:spPr bwMode="auto">
            <a:xfrm>
              <a:off x="5603875" y="2771775"/>
              <a:ext cx="115888" cy="107950"/>
            </a:xfrm>
            <a:custGeom>
              <a:avLst/>
              <a:gdLst/>
              <a:ahLst/>
              <a:cxnLst>
                <a:cxn ang="0">
                  <a:pos x="72" y="24"/>
                </a:cxn>
                <a:cxn ang="0">
                  <a:pos x="0" y="67"/>
                </a:cxn>
                <a:cxn ang="0">
                  <a:pos x="41" y="0"/>
                </a:cxn>
                <a:cxn ang="0">
                  <a:pos x="72" y="24"/>
                </a:cxn>
              </a:cxnLst>
              <a:rect l="0" t="0" r="r" b="b"/>
              <a:pathLst>
                <a:path w="73" h="68">
                  <a:moveTo>
                    <a:pt x="72" y="24"/>
                  </a:moveTo>
                  <a:lnTo>
                    <a:pt x="0" y="67"/>
                  </a:lnTo>
                  <a:lnTo>
                    <a:pt x="41" y="0"/>
                  </a:lnTo>
                  <a:lnTo>
                    <a:pt x="72" y="2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5" name="Freeform 25"/>
            <p:cNvSpPr>
              <a:spLocks/>
            </p:cNvSpPr>
            <p:nvPr/>
          </p:nvSpPr>
          <p:spPr bwMode="auto">
            <a:xfrm>
              <a:off x="6850063" y="2303463"/>
              <a:ext cx="614362" cy="552450"/>
            </a:xfrm>
            <a:custGeom>
              <a:avLst/>
              <a:gdLst/>
              <a:ahLst/>
              <a:cxnLst>
                <a:cxn ang="0">
                  <a:pos x="0" y="0"/>
                </a:cxn>
                <a:cxn ang="0">
                  <a:pos x="386" y="347"/>
                </a:cxn>
                <a:cxn ang="0">
                  <a:pos x="0" y="0"/>
                </a:cxn>
              </a:cxnLst>
              <a:rect l="0" t="0" r="r" b="b"/>
              <a:pathLst>
                <a:path w="387" h="348">
                  <a:moveTo>
                    <a:pt x="0" y="0"/>
                  </a:moveTo>
                  <a:lnTo>
                    <a:pt x="386" y="34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6" name="Freeform 26"/>
            <p:cNvSpPr>
              <a:spLocks/>
            </p:cNvSpPr>
            <p:nvPr/>
          </p:nvSpPr>
          <p:spPr bwMode="auto">
            <a:xfrm>
              <a:off x="7343775" y="2749550"/>
              <a:ext cx="120650" cy="106363"/>
            </a:xfrm>
            <a:custGeom>
              <a:avLst/>
              <a:gdLst/>
              <a:ahLst/>
              <a:cxnLst>
                <a:cxn ang="0">
                  <a:pos x="31" y="0"/>
                </a:cxn>
                <a:cxn ang="0">
                  <a:pos x="75" y="66"/>
                </a:cxn>
                <a:cxn ang="0">
                  <a:pos x="0" y="25"/>
                </a:cxn>
                <a:cxn ang="0">
                  <a:pos x="31" y="0"/>
                </a:cxn>
              </a:cxnLst>
              <a:rect l="0" t="0" r="r" b="b"/>
              <a:pathLst>
                <a:path w="76" h="67">
                  <a:moveTo>
                    <a:pt x="31" y="0"/>
                  </a:moveTo>
                  <a:lnTo>
                    <a:pt x="75" y="66"/>
                  </a:lnTo>
                  <a:lnTo>
                    <a:pt x="0" y="25"/>
                  </a:lnTo>
                  <a:lnTo>
                    <a:pt x="3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7" name="Freeform 27"/>
            <p:cNvSpPr>
              <a:spLocks/>
            </p:cNvSpPr>
            <p:nvPr/>
          </p:nvSpPr>
          <p:spPr bwMode="auto">
            <a:xfrm>
              <a:off x="5305425" y="1458913"/>
              <a:ext cx="1303338" cy="412750"/>
            </a:xfrm>
            <a:custGeom>
              <a:avLst/>
              <a:gdLst/>
              <a:ahLst/>
              <a:cxnLst>
                <a:cxn ang="0">
                  <a:pos x="0" y="0"/>
                </a:cxn>
                <a:cxn ang="0">
                  <a:pos x="820" y="259"/>
                </a:cxn>
                <a:cxn ang="0">
                  <a:pos x="0" y="0"/>
                </a:cxn>
              </a:cxnLst>
              <a:rect l="0" t="0" r="r" b="b"/>
              <a:pathLst>
                <a:path w="821" h="260">
                  <a:moveTo>
                    <a:pt x="0" y="0"/>
                  </a:moveTo>
                  <a:lnTo>
                    <a:pt x="820" y="25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8" name="Freeform 28"/>
            <p:cNvSpPr>
              <a:spLocks/>
            </p:cNvSpPr>
            <p:nvPr/>
          </p:nvSpPr>
          <p:spPr bwMode="auto">
            <a:xfrm>
              <a:off x="6467475" y="1803400"/>
              <a:ext cx="141288" cy="68263"/>
            </a:xfrm>
            <a:custGeom>
              <a:avLst/>
              <a:gdLst/>
              <a:ahLst/>
              <a:cxnLst>
                <a:cxn ang="0">
                  <a:pos x="14" y="0"/>
                </a:cxn>
                <a:cxn ang="0">
                  <a:pos x="88" y="42"/>
                </a:cxn>
                <a:cxn ang="0">
                  <a:pos x="0" y="34"/>
                </a:cxn>
                <a:cxn ang="0">
                  <a:pos x="14" y="0"/>
                </a:cxn>
              </a:cxnLst>
              <a:rect l="0" t="0" r="r" b="b"/>
              <a:pathLst>
                <a:path w="89" h="43">
                  <a:moveTo>
                    <a:pt x="14" y="0"/>
                  </a:moveTo>
                  <a:lnTo>
                    <a:pt x="88" y="42"/>
                  </a:lnTo>
                  <a:lnTo>
                    <a:pt x="0" y="34"/>
                  </a:lnTo>
                  <a:lnTo>
                    <a:pt x="1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69" name="Rectangle 29"/>
            <p:cNvSpPr>
              <a:spLocks noChangeArrowheads="1"/>
            </p:cNvSpPr>
            <p:nvPr/>
          </p:nvSpPr>
          <p:spPr bwMode="auto">
            <a:xfrm>
              <a:off x="6353175" y="202882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35870" name="Rectangle 30"/>
            <p:cNvSpPr>
              <a:spLocks noChangeArrowheads="1"/>
            </p:cNvSpPr>
            <p:nvPr/>
          </p:nvSpPr>
          <p:spPr bwMode="auto">
            <a:xfrm>
              <a:off x="4738688" y="2978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35871" name="Rectangle 31"/>
            <p:cNvSpPr>
              <a:spLocks noChangeArrowheads="1"/>
            </p:cNvSpPr>
            <p:nvPr/>
          </p:nvSpPr>
          <p:spPr bwMode="auto">
            <a:xfrm>
              <a:off x="5173663" y="2978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35872" name="Rectangle 32"/>
            <p:cNvSpPr>
              <a:spLocks noChangeArrowheads="1"/>
            </p:cNvSpPr>
            <p:nvPr/>
          </p:nvSpPr>
          <p:spPr bwMode="auto">
            <a:xfrm>
              <a:off x="5592763" y="29892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35873" name="Rectangle 33"/>
            <p:cNvSpPr>
              <a:spLocks noChangeArrowheads="1"/>
            </p:cNvSpPr>
            <p:nvPr/>
          </p:nvSpPr>
          <p:spPr bwMode="auto">
            <a:xfrm>
              <a:off x="6624638" y="29892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35874" name="Rectangle 34"/>
            <p:cNvSpPr>
              <a:spLocks noChangeArrowheads="1"/>
            </p:cNvSpPr>
            <p:nvPr/>
          </p:nvSpPr>
          <p:spPr bwMode="auto">
            <a:xfrm>
              <a:off x="7059613" y="2989263"/>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35875" name="Rectangle 35"/>
            <p:cNvSpPr>
              <a:spLocks noChangeArrowheads="1"/>
            </p:cNvSpPr>
            <p:nvPr/>
          </p:nvSpPr>
          <p:spPr bwMode="auto">
            <a:xfrm>
              <a:off x="7478713" y="2978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35876" name="Rectangle 36"/>
            <p:cNvSpPr>
              <a:spLocks noChangeArrowheads="1"/>
            </p:cNvSpPr>
            <p:nvPr/>
          </p:nvSpPr>
          <p:spPr bwMode="auto">
            <a:xfrm>
              <a:off x="7913688" y="29670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35877" name="Arc 37"/>
            <p:cNvSpPr>
              <a:spLocks/>
            </p:cNvSpPr>
            <p:nvPr/>
          </p:nvSpPr>
          <p:spPr bwMode="auto">
            <a:xfrm rot="18420000">
              <a:off x="4495800" y="26749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5878" name="Arc 38"/>
            <p:cNvSpPr>
              <a:spLocks/>
            </p:cNvSpPr>
            <p:nvPr/>
          </p:nvSpPr>
          <p:spPr bwMode="auto">
            <a:xfrm rot="18420000">
              <a:off x="6324600" y="26749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grpSp>
      <p:grpSp>
        <p:nvGrpSpPr>
          <p:cNvPr id="3" name="Group 2"/>
          <p:cNvGrpSpPr/>
          <p:nvPr/>
        </p:nvGrpSpPr>
        <p:grpSpPr>
          <a:xfrm>
            <a:off x="1295400" y="4114800"/>
            <a:ext cx="7158038" cy="2154238"/>
            <a:chOff x="280988" y="4114800"/>
            <a:chExt cx="8172450" cy="2154238"/>
          </a:xfrm>
        </p:grpSpPr>
        <p:sp>
          <p:nvSpPr>
            <p:cNvPr id="35879" name="Freeform 39"/>
            <p:cNvSpPr>
              <a:spLocks/>
            </p:cNvSpPr>
            <p:nvPr/>
          </p:nvSpPr>
          <p:spPr bwMode="auto">
            <a:xfrm>
              <a:off x="280988" y="5875338"/>
              <a:ext cx="381000" cy="382587"/>
            </a:xfrm>
            <a:custGeom>
              <a:avLst/>
              <a:gdLst/>
              <a:ahLst/>
              <a:cxnLst>
                <a:cxn ang="0">
                  <a:pos x="0" y="240"/>
                </a:cxn>
                <a:cxn ang="0">
                  <a:pos x="0" y="0"/>
                </a:cxn>
                <a:cxn ang="0">
                  <a:pos x="239" y="0"/>
                </a:cxn>
                <a:cxn ang="0">
                  <a:pos x="239" y="240"/>
                </a:cxn>
                <a:cxn ang="0">
                  <a:pos x="0" y="240"/>
                </a:cxn>
              </a:cxnLst>
              <a:rect l="0" t="0" r="r" b="b"/>
              <a:pathLst>
                <a:path w="240" h="241">
                  <a:moveTo>
                    <a:pt x="0" y="240"/>
                  </a:moveTo>
                  <a:lnTo>
                    <a:pt x="0" y="0"/>
                  </a:lnTo>
                  <a:lnTo>
                    <a:pt x="239" y="0"/>
                  </a:lnTo>
                  <a:lnTo>
                    <a:pt x="239" y="240"/>
                  </a:lnTo>
                  <a:lnTo>
                    <a:pt x="0" y="24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0" name="Freeform 40"/>
            <p:cNvSpPr>
              <a:spLocks/>
            </p:cNvSpPr>
            <p:nvPr/>
          </p:nvSpPr>
          <p:spPr bwMode="auto">
            <a:xfrm>
              <a:off x="660400" y="5875338"/>
              <a:ext cx="384175" cy="382587"/>
            </a:xfrm>
            <a:custGeom>
              <a:avLst/>
              <a:gdLst/>
              <a:ahLst/>
              <a:cxnLst>
                <a:cxn ang="0">
                  <a:pos x="0" y="240"/>
                </a:cxn>
                <a:cxn ang="0">
                  <a:pos x="0" y="0"/>
                </a:cxn>
                <a:cxn ang="0">
                  <a:pos x="241" y="0"/>
                </a:cxn>
                <a:cxn ang="0">
                  <a:pos x="241" y="240"/>
                </a:cxn>
                <a:cxn ang="0">
                  <a:pos x="0" y="240"/>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1" name="Freeform 41"/>
            <p:cNvSpPr>
              <a:spLocks/>
            </p:cNvSpPr>
            <p:nvPr/>
          </p:nvSpPr>
          <p:spPr bwMode="auto">
            <a:xfrm>
              <a:off x="1042988" y="5875338"/>
              <a:ext cx="384175" cy="382587"/>
            </a:xfrm>
            <a:custGeom>
              <a:avLst/>
              <a:gdLst/>
              <a:ahLst/>
              <a:cxnLst>
                <a:cxn ang="0">
                  <a:pos x="0" y="240"/>
                </a:cxn>
                <a:cxn ang="0">
                  <a:pos x="0" y="0"/>
                </a:cxn>
                <a:cxn ang="0">
                  <a:pos x="241" y="0"/>
                </a:cxn>
                <a:cxn ang="0">
                  <a:pos x="241" y="240"/>
                </a:cxn>
                <a:cxn ang="0">
                  <a:pos x="0" y="240"/>
                </a:cxn>
              </a:cxnLst>
              <a:rect l="0" t="0" r="r" b="b"/>
              <a:pathLst>
                <a:path w="242" h="241">
                  <a:moveTo>
                    <a:pt x="0" y="240"/>
                  </a:moveTo>
                  <a:lnTo>
                    <a:pt x="0" y="0"/>
                  </a:lnTo>
                  <a:lnTo>
                    <a:pt x="241" y="0"/>
                  </a:lnTo>
                  <a:lnTo>
                    <a:pt x="241" y="240"/>
                  </a:lnTo>
                  <a:lnTo>
                    <a:pt x="0" y="24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2" name="Freeform 42"/>
            <p:cNvSpPr>
              <a:spLocks/>
            </p:cNvSpPr>
            <p:nvPr/>
          </p:nvSpPr>
          <p:spPr bwMode="auto">
            <a:xfrm>
              <a:off x="1425575" y="5875338"/>
              <a:ext cx="382588" cy="382587"/>
            </a:xfrm>
            <a:custGeom>
              <a:avLst/>
              <a:gdLst/>
              <a:ahLst/>
              <a:cxnLst>
                <a:cxn ang="0">
                  <a:pos x="0" y="240"/>
                </a:cxn>
                <a:cxn ang="0">
                  <a:pos x="0" y="0"/>
                </a:cxn>
                <a:cxn ang="0">
                  <a:pos x="240" y="0"/>
                </a:cxn>
                <a:cxn ang="0">
                  <a:pos x="240" y="240"/>
                </a:cxn>
                <a:cxn ang="0">
                  <a:pos x="0" y="240"/>
                </a:cxn>
              </a:cxnLst>
              <a:rect l="0" t="0" r="r" b="b"/>
              <a:pathLst>
                <a:path w="241" h="241">
                  <a:moveTo>
                    <a:pt x="0" y="240"/>
                  </a:moveTo>
                  <a:lnTo>
                    <a:pt x="0" y="0"/>
                  </a:lnTo>
                  <a:lnTo>
                    <a:pt x="240" y="0"/>
                  </a:lnTo>
                  <a:lnTo>
                    <a:pt x="240" y="240"/>
                  </a:lnTo>
                  <a:lnTo>
                    <a:pt x="0" y="24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3" name="Freeform 43"/>
            <p:cNvSpPr>
              <a:spLocks/>
            </p:cNvSpPr>
            <p:nvPr/>
          </p:nvSpPr>
          <p:spPr bwMode="auto">
            <a:xfrm>
              <a:off x="3595688" y="5888038"/>
              <a:ext cx="382587" cy="38100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4" name="Freeform 44"/>
            <p:cNvSpPr>
              <a:spLocks/>
            </p:cNvSpPr>
            <p:nvPr/>
          </p:nvSpPr>
          <p:spPr bwMode="auto">
            <a:xfrm>
              <a:off x="3976688"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5" name="Freeform 45"/>
            <p:cNvSpPr>
              <a:spLocks/>
            </p:cNvSpPr>
            <p:nvPr/>
          </p:nvSpPr>
          <p:spPr bwMode="auto">
            <a:xfrm>
              <a:off x="4359275" y="5888038"/>
              <a:ext cx="382588" cy="38100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6" name="Freeform 46"/>
            <p:cNvSpPr>
              <a:spLocks/>
            </p:cNvSpPr>
            <p:nvPr/>
          </p:nvSpPr>
          <p:spPr bwMode="auto">
            <a:xfrm>
              <a:off x="4740275"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7" name="Freeform 47"/>
            <p:cNvSpPr>
              <a:spLocks/>
            </p:cNvSpPr>
            <p:nvPr/>
          </p:nvSpPr>
          <p:spPr bwMode="auto">
            <a:xfrm>
              <a:off x="5253038" y="5888038"/>
              <a:ext cx="382587" cy="38100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8" name="Freeform 48"/>
            <p:cNvSpPr>
              <a:spLocks/>
            </p:cNvSpPr>
            <p:nvPr/>
          </p:nvSpPr>
          <p:spPr bwMode="auto">
            <a:xfrm>
              <a:off x="5634038"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89" name="Freeform 49"/>
            <p:cNvSpPr>
              <a:spLocks/>
            </p:cNvSpPr>
            <p:nvPr/>
          </p:nvSpPr>
          <p:spPr bwMode="auto">
            <a:xfrm>
              <a:off x="6016625" y="5888038"/>
              <a:ext cx="382588" cy="38100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0" name="Freeform 50"/>
            <p:cNvSpPr>
              <a:spLocks/>
            </p:cNvSpPr>
            <p:nvPr/>
          </p:nvSpPr>
          <p:spPr bwMode="auto">
            <a:xfrm>
              <a:off x="6397625"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1" name="Freeform 51"/>
            <p:cNvSpPr>
              <a:spLocks/>
            </p:cNvSpPr>
            <p:nvPr/>
          </p:nvSpPr>
          <p:spPr bwMode="auto">
            <a:xfrm>
              <a:off x="6910388" y="5888038"/>
              <a:ext cx="382587" cy="38100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2" name="Freeform 52"/>
            <p:cNvSpPr>
              <a:spLocks/>
            </p:cNvSpPr>
            <p:nvPr/>
          </p:nvSpPr>
          <p:spPr bwMode="auto">
            <a:xfrm>
              <a:off x="7291388"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3" name="Freeform 53"/>
            <p:cNvSpPr>
              <a:spLocks/>
            </p:cNvSpPr>
            <p:nvPr/>
          </p:nvSpPr>
          <p:spPr bwMode="auto">
            <a:xfrm>
              <a:off x="7673975"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4" name="Freeform 54"/>
            <p:cNvSpPr>
              <a:spLocks/>
            </p:cNvSpPr>
            <p:nvPr/>
          </p:nvSpPr>
          <p:spPr bwMode="auto">
            <a:xfrm>
              <a:off x="8056563" y="5888038"/>
              <a:ext cx="381000" cy="381000"/>
            </a:xfrm>
            <a:custGeom>
              <a:avLst/>
              <a:gdLst/>
              <a:ahLst/>
              <a:cxnLst>
                <a:cxn ang="0">
                  <a:pos x="0" y="239"/>
                </a:cxn>
                <a:cxn ang="0">
                  <a:pos x="0" y="0"/>
                </a:cxn>
                <a:cxn ang="0">
                  <a:pos x="239" y="0"/>
                </a:cxn>
                <a:cxn ang="0">
                  <a:pos x="239" y="239"/>
                </a:cxn>
                <a:cxn ang="0">
                  <a:pos x="0" y="239"/>
                </a:cxn>
              </a:cxnLst>
              <a:rect l="0" t="0" r="r" b="b"/>
              <a:pathLst>
                <a:path w="240" h="240">
                  <a:moveTo>
                    <a:pt x="0" y="239"/>
                  </a:moveTo>
                  <a:lnTo>
                    <a:pt x="0" y="0"/>
                  </a:lnTo>
                  <a:lnTo>
                    <a:pt x="239" y="0"/>
                  </a:lnTo>
                  <a:lnTo>
                    <a:pt x="239"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5" name="Freeform 55"/>
            <p:cNvSpPr>
              <a:spLocks/>
            </p:cNvSpPr>
            <p:nvPr/>
          </p:nvSpPr>
          <p:spPr bwMode="auto">
            <a:xfrm>
              <a:off x="1947863"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6" name="Freeform 56"/>
            <p:cNvSpPr>
              <a:spLocks/>
            </p:cNvSpPr>
            <p:nvPr/>
          </p:nvSpPr>
          <p:spPr bwMode="auto">
            <a:xfrm>
              <a:off x="2330450"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7" name="Freeform 57"/>
            <p:cNvSpPr>
              <a:spLocks/>
            </p:cNvSpPr>
            <p:nvPr/>
          </p:nvSpPr>
          <p:spPr bwMode="auto">
            <a:xfrm>
              <a:off x="2713038" y="5888038"/>
              <a:ext cx="382587" cy="381000"/>
            </a:xfrm>
            <a:custGeom>
              <a:avLst/>
              <a:gdLst/>
              <a:ahLst/>
              <a:cxnLst>
                <a:cxn ang="0">
                  <a:pos x="0" y="239"/>
                </a:cxn>
                <a:cxn ang="0">
                  <a:pos x="0" y="0"/>
                </a:cxn>
                <a:cxn ang="0">
                  <a:pos x="240" y="0"/>
                </a:cxn>
                <a:cxn ang="0">
                  <a:pos x="240" y="239"/>
                </a:cxn>
                <a:cxn ang="0">
                  <a:pos x="0" y="239"/>
                </a:cxn>
              </a:cxnLst>
              <a:rect l="0" t="0" r="r" b="b"/>
              <a:pathLst>
                <a:path w="241" h="240">
                  <a:moveTo>
                    <a:pt x="0" y="239"/>
                  </a:moveTo>
                  <a:lnTo>
                    <a:pt x="0" y="0"/>
                  </a:lnTo>
                  <a:lnTo>
                    <a:pt x="240" y="0"/>
                  </a:lnTo>
                  <a:lnTo>
                    <a:pt x="240"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8" name="Freeform 58"/>
            <p:cNvSpPr>
              <a:spLocks/>
            </p:cNvSpPr>
            <p:nvPr/>
          </p:nvSpPr>
          <p:spPr bwMode="auto">
            <a:xfrm>
              <a:off x="3094038" y="5888038"/>
              <a:ext cx="384175" cy="381000"/>
            </a:xfrm>
            <a:custGeom>
              <a:avLst/>
              <a:gdLst/>
              <a:ahLst/>
              <a:cxnLst>
                <a:cxn ang="0">
                  <a:pos x="0" y="239"/>
                </a:cxn>
                <a:cxn ang="0">
                  <a:pos x="0" y="0"/>
                </a:cxn>
                <a:cxn ang="0">
                  <a:pos x="241" y="0"/>
                </a:cxn>
                <a:cxn ang="0">
                  <a:pos x="241" y="239"/>
                </a:cxn>
                <a:cxn ang="0">
                  <a:pos x="0" y="239"/>
                </a:cxn>
              </a:cxnLst>
              <a:rect l="0" t="0" r="r" b="b"/>
              <a:pathLst>
                <a:path w="242" h="240">
                  <a:moveTo>
                    <a:pt x="0" y="239"/>
                  </a:moveTo>
                  <a:lnTo>
                    <a:pt x="0" y="0"/>
                  </a:lnTo>
                  <a:lnTo>
                    <a:pt x="241" y="0"/>
                  </a:lnTo>
                  <a:lnTo>
                    <a:pt x="241" y="239"/>
                  </a:lnTo>
                  <a:lnTo>
                    <a:pt x="0" y="23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899" name="Freeform 59"/>
            <p:cNvSpPr>
              <a:spLocks/>
            </p:cNvSpPr>
            <p:nvPr/>
          </p:nvSpPr>
          <p:spPr bwMode="auto">
            <a:xfrm>
              <a:off x="3154363" y="4497388"/>
              <a:ext cx="573087" cy="474662"/>
            </a:xfrm>
            <a:custGeom>
              <a:avLst/>
              <a:gdLst/>
              <a:ahLst/>
              <a:cxnLst>
                <a:cxn ang="0">
                  <a:pos x="0" y="298"/>
                </a:cxn>
                <a:cxn ang="0">
                  <a:pos x="0" y="0"/>
                </a:cxn>
                <a:cxn ang="0">
                  <a:pos x="360" y="0"/>
                </a:cxn>
                <a:cxn ang="0">
                  <a:pos x="360" y="298"/>
                </a:cxn>
                <a:cxn ang="0">
                  <a:pos x="0" y="298"/>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0" name="Freeform 60"/>
            <p:cNvSpPr>
              <a:spLocks/>
            </p:cNvSpPr>
            <p:nvPr/>
          </p:nvSpPr>
          <p:spPr bwMode="auto">
            <a:xfrm>
              <a:off x="3249613" y="4497388"/>
              <a:ext cx="1587" cy="474662"/>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1" name="Freeform 61"/>
            <p:cNvSpPr>
              <a:spLocks/>
            </p:cNvSpPr>
            <p:nvPr/>
          </p:nvSpPr>
          <p:spPr bwMode="auto">
            <a:xfrm>
              <a:off x="3725863" y="4497388"/>
              <a:ext cx="574675" cy="474662"/>
            </a:xfrm>
            <a:custGeom>
              <a:avLst/>
              <a:gdLst/>
              <a:ahLst/>
              <a:cxnLst>
                <a:cxn ang="0">
                  <a:pos x="0" y="298"/>
                </a:cxn>
                <a:cxn ang="0">
                  <a:pos x="0" y="0"/>
                </a:cxn>
                <a:cxn ang="0">
                  <a:pos x="361" y="0"/>
                </a:cxn>
                <a:cxn ang="0">
                  <a:pos x="361" y="298"/>
                </a:cxn>
                <a:cxn ang="0">
                  <a:pos x="0" y="298"/>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2" name="Freeform 62"/>
            <p:cNvSpPr>
              <a:spLocks/>
            </p:cNvSpPr>
            <p:nvPr/>
          </p:nvSpPr>
          <p:spPr bwMode="auto">
            <a:xfrm>
              <a:off x="3822700" y="4497388"/>
              <a:ext cx="1588" cy="474662"/>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3" name="Freeform 63"/>
            <p:cNvSpPr>
              <a:spLocks/>
            </p:cNvSpPr>
            <p:nvPr/>
          </p:nvSpPr>
          <p:spPr bwMode="auto">
            <a:xfrm>
              <a:off x="4298950" y="4497388"/>
              <a:ext cx="573088" cy="474662"/>
            </a:xfrm>
            <a:custGeom>
              <a:avLst/>
              <a:gdLst/>
              <a:ahLst/>
              <a:cxnLst>
                <a:cxn ang="0">
                  <a:pos x="0" y="298"/>
                </a:cxn>
                <a:cxn ang="0">
                  <a:pos x="0" y="0"/>
                </a:cxn>
                <a:cxn ang="0">
                  <a:pos x="360" y="0"/>
                </a:cxn>
                <a:cxn ang="0">
                  <a:pos x="360" y="298"/>
                </a:cxn>
                <a:cxn ang="0">
                  <a:pos x="0" y="298"/>
                </a:cxn>
              </a:cxnLst>
              <a:rect l="0" t="0" r="r" b="b"/>
              <a:pathLst>
                <a:path w="361" h="299">
                  <a:moveTo>
                    <a:pt x="0" y="298"/>
                  </a:moveTo>
                  <a:lnTo>
                    <a:pt x="0" y="0"/>
                  </a:lnTo>
                  <a:lnTo>
                    <a:pt x="360" y="0"/>
                  </a:lnTo>
                  <a:lnTo>
                    <a:pt x="360" y="298"/>
                  </a:lnTo>
                  <a:lnTo>
                    <a:pt x="0" y="29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4" name="Freeform 64"/>
            <p:cNvSpPr>
              <a:spLocks/>
            </p:cNvSpPr>
            <p:nvPr/>
          </p:nvSpPr>
          <p:spPr bwMode="auto">
            <a:xfrm>
              <a:off x="4394200" y="4497388"/>
              <a:ext cx="1588" cy="474662"/>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5" name="Freeform 65"/>
            <p:cNvSpPr>
              <a:spLocks/>
            </p:cNvSpPr>
            <p:nvPr/>
          </p:nvSpPr>
          <p:spPr bwMode="auto">
            <a:xfrm>
              <a:off x="4870450" y="4497388"/>
              <a:ext cx="574675" cy="474662"/>
            </a:xfrm>
            <a:custGeom>
              <a:avLst/>
              <a:gdLst/>
              <a:ahLst/>
              <a:cxnLst>
                <a:cxn ang="0">
                  <a:pos x="0" y="298"/>
                </a:cxn>
                <a:cxn ang="0">
                  <a:pos x="0" y="0"/>
                </a:cxn>
                <a:cxn ang="0">
                  <a:pos x="361" y="0"/>
                </a:cxn>
                <a:cxn ang="0">
                  <a:pos x="361" y="298"/>
                </a:cxn>
                <a:cxn ang="0">
                  <a:pos x="0" y="298"/>
                </a:cxn>
              </a:cxnLst>
              <a:rect l="0" t="0" r="r" b="b"/>
              <a:pathLst>
                <a:path w="362" h="299">
                  <a:moveTo>
                    <a:pt x="0" y="298"/>
                  </a:moveTo>
                  <a:lnTo>
                    <a:pt x="0" y="0"/>
                  </a:lnTo>
                  <a:lnTo>
                    <a:pt x="361" y="0"/>
                  </a:lnTo>
                  <a:lnTo>
                    <a:pt x="361" y="298"/>
                  </a:lnTo>
                  <a:lnTo>
                    <a:pt x="0" y="29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6" name="Freeform 66"/>
            <p:cNvSpPr>
              <a:spLocks/>
            </p:cNvSpPr>
            <p:nvPr/>
          </p:nvSpPr>
          <p:spPr bwMode="auto">
            <a:xfrm>
              <a:off x="4967288" y="4497388"/>
              <a:ext cx="1587" cy="474662"/>
            </a:xfrm>
            <a:custGeom>
              <a:avLst/>
              <a:gdLst/>
              <a:ahLst/>
              <a:cxnLst>
                <a:cxn ang="0">
                  <a:pos x="0" y="0"/>
                </a:cxn>
                <a:cxn ang="0">
                  <a:pos x="0" y="298"/>
                </a:cxn>
                <a:cxn ang="0">
                  <a:pos x="0" y="0"/>
                </a:cxn>
              </a:cxnLst>
              <a:rect l="0" t="0" r="r" b="b"/>
              <a:pathLst>
                <a:path w="1" h="299">
                  <a:moveTo>
                    <a:pt x="0" y="0"/>
                  </a:moveTo>
                  <a:lnTo>
                    <a:pt x="0" y="29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7" name="Freeform 67"/>
            <p:cNvSpPr>
              <a:spLocks/>
            </p:cNvSpPr>
            <p:nvPr/>
          </p:nvSpPr>
          <p:spPr bwMode="auto">
            <a:xfrm>
              <a:off x="5443538" y="4497388"/>
              <a:ext cx="98425" cy="474662"/>
            </a:xfrm>
            <a:custGeom>
              <a:avLst/>
              <a:gdLst/>
              <a:ahLst/>
              <a:cxnLst>
                <a:cxn ang="0">
                  <a:pos x="0" y="298"/>
                </a:cxn>
                <a:cxn ang="0">
                  <a:pos x="0" y="0"/>
                </a:cxn>
                <a:cxn ang="0">
                  <a:pos x="61" y="0"/>
                </a:cxn>
                <a:cxn ang="0">
                  <a:pos x="61" y="298"/>
                </a:cxn>
                <a:cxn ang="0">
                  <a:pos x="0" y="298"/>
                </a:cxn>
              </a:cxnLst>
              <a:rect l="0" t="0" r="r" b="b"/>
              <a:pathLst>
                <a:path w="62" h="299">
                  <a:moveTo>
                    <a:pt x="0" y="298"/>
                  </a:moveTo>
                  <a:lnTo>
                    <a:pt x="0" y="0"/>
                  </a:lnTo>
                  <a:lnTo>
                    <a:pt x="61" y="0"/>
                  </a:lnTo>
                  <a:lnTo>
                    <a:pt x="61" y="298"/>
                  </a:lnTo>
                  <a:lnTo>
                    <a:pt x="0" y="29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8" name="Freeform 68"/>
            <p:cNvSpPr>
              <a:spLocks/>
            </p:cNvSpPr>
            <p:nvPr/>
          </p:nvSpPr>
          <p:spPr bwMode="auto">
            <a:xfrm>
              <a:off x="1030288" y="4900613"/>
              <a:ext cx="2173287" cy="963612"/>
            </a:xfrm>
            <a:custGeom>
              <a:avLst/>
              <a:gdLst/>
              <a:ahLst/>
              <a:cxnLst>
                <a:cxn ang="0">
                  <a:pos x="1368" y="0"/>
                </a:cxn>
                <a:cxn ang="0">
                  <a:pos x="0" y="606"/>
                </a:cxn>
                <a:cxn ang="0">
                  <a:pos x="1368" y="0"/>
                </a:cxn>
              </a:cxnLst>
              <a:rect l="0" t="0" r="r" b="b"/>
              <a:pathLst>
                <a:path w="1369" h="607">
                  <a:moveTo>
                    <a:pt x="1368" y="0"/>
                  </a:moveTo>
                  <a:lnTo>
                    <a:pt x="0" y="606"/>
                  </a:lnTo>
                  <a:lnTo>
                    <a:pt x="136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09" name="Freeform 69"/>
            <p:cNvSpPr>
              <a:spLocks/>
            </p:cNvSpPr>
            <p:nvPr/>
          </p:nvSpPr>
          <p:spPr bwMode="auto">
            <a:xfrm>
              <a:off x="1030288" y="5788025"/>
              <a:ext cx="123825" cy="76200"/>
            </a:xfrm>
            <a:custGeom>
              <a:avLst/>
              <a:gdLst/>
              <a:ahLst/>
              <a:cxnLst>
                <a:cxn ang="0">
                  <a:pos x="77" y="33"/>
                </a:cxn>
                <a:cxn ang="0">
                  <a:pos x="0" y="47"/>
                </a:cxn>
                <a:cxn ang="0">
                  <a:pos x="61" y="0"/>
                </a:cxn>
                <a:cxn ang="0">
                  <a:pos x="77" y="33"/>
                </a:cxn>
              </a:cxnLst>
              <a:rect l="0" t="0" r="r" b="b"/>
              <a:pathLst>
                <a:path w="78" h="48">
                  <a:moveTo>
                    <a:pt x="77" y="33"/>
                  </a:moveTo>
                  <a:lnTo>
                    <a:pt x="0" y="47"/>
                  </a:lnTo>
                  <a:lnTo>
                    <a:pt x="61" y="0"/>
                  </a:lnTo>
                  <a:lnTo>
                    <a:pt x="77" y="3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0" name="Freeform 70"/>
            <p:cNvSpPr>
              <a:spLocks/>
            </p:cNvSpPr>
            <p:nvPr/>
          </p:nvSpPr>
          <p:spPr bwMode="auto">
            <a:xfrm>
              <a:off x="2724150" y="4900613"/>
              <a:ext cx="1039813" cy="963612"/>
            </a:xfrm>
            <a:custGeom>
              <a:avLst/>
              <a:gdLst/>
              <a:ahLst/>
              <a:cxnLst>
                <a:cxn ang="0">
                  <a:pos x="654" y="0"/>
                </a:cxn>
                <a:cxn ang="0">
                  <a:pos x="0" y="606"/>
                </a:cxn>
                <a:cxn ang="0">
                  <a:pos x="654" y="0"/>
                </a:cxn>
              </a:cxnLst>
              <a:rect l="0" t="0" r="r" b="b"/>
              <a:pathLst>
                <a:path w="655" h="607">
                  <a:moveTo>
                    <a:pt x="654" y="0"/>
                  </a:moveTo>
                  <a:lnTo>
                    <a:pt x="0" y="606"/>
                  </a:lnTo>
                  <a:lnTo>
                    <a:pt x="65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1" name="Freeform 71"/>
            <p:cNvSpPr>
              <a:spLocks/>
            </p:cNvSpPr>
            <p:nvPr/>
          </p:nvSpPr>
          <p:spPr bwMode="auto">
            <a:xfrm>
              <a:off x="2724150" y="5759450"/>
              <a:ext cx="109538" cy="104775"/>
            </a:xfrm>
            <a:custGeom>
              <a:avLst/>
              <a:gdLst/>
              <a:ahLst/>
              <a:cxnLst>
                <a:cxn ang="0">
                  <a:pos x="68" y="28"/>
                </a:cxn>
                <a:cxn ang="0">
                  <a:pos x="0" y="65"/>
                </a:cxn>
                <a:cxn ang="0">
                  <a:pos x="43" y="0"/>
                </a:cxn>
                <a:cxn ang="0">
                  <a:pos x="68" y="28"/>
                </a:cxn>
              </a:cxnLst>
              <a:rect l="0" t="0" r="r" b="b"/>
              <a:pathLst>
                <a:path w="69" h="66">
                  <a:moveTo>
                    <a:pt x="68" y="28"/>
                  </a:moveTo>
                  <a:lnTo>
                    <a:pt x="0" y="65"/>
                  </a:lnTo>
                  <a:lnTo>
                    <a:pt x="43" y="0"/>
                  </a:lnTo>
                  <a:lnTo>
                    <a:pt x="68" y="2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2" name="Freeform 72"/>
            <p:cNvSpPr>
              <a:spLocks/>
            </p:cNvSpPr>
            <p:nvPr/>
          </p:nvSpPr>
          <p:spPr bwMode="auto">
            <a:xfrm>
              <a:off x="4333875" y="4913313"/>
              <a:ext cx="1588" cy="963612"/>
            </a:xfrm>
            <a:custGeom>
              <a:avLst/>
              <a:gdLst/>
              <a:ahLst/>
              <a:cxnLst>
                <a:cxn ang="0">
                  <a:pos x="0" y="0"/>
                </a:cxn>
                <a:cxn ang="0">
                  <a:pos x="0" y="606"/>
                </a:cxn>
                <a:cxn ang="0">
                  <a:pos x="0" y="0"/>
                </a:cxn>
              </a:cxnLst>
              <a:rect l="0" t="0" r="r" b="b"/>
              <a:pathLst>
                <a:path w="1" h="607">
                  <a:moveTo>
                    <a:pt x="0" y="0"/>
                  </a:moveTo>
                  <a:lnTo>
                    <a:pt x="0" y="60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3" name="Freeform 73"/>
            <p:cNvSpPr>
              <a:spLocks/>
            </p:cNvSpPr>
            <p:nvPr/>
          </p:nvSpPr>
          <p:spPr bwMode="auto">
            <a:xfrm>
              <a:off x="4303713" y="5756275"/>
              <a:ext cx="63500" cy="120650"/>
            </a:xfrm>
            <a:custGeom>
              <a:avLst/>
              <a:gdLst/>
              <a:ahLst/>
              <a:cxnLst>
                <a:cxn ang="0">
                  <a:pos x="39" y="0"/>
                </a:cxn>
                <a:cxn ang="0">
                  <a:pos x="19" y="75"/>
                </a:cxn>
                <a:cxn ang="0">
                  <a:pos x="0" y="0"/>
                </a:cxn>
                <a:cxn ang="0">
                  <a:pos x="39" y="0"/>
                </a:cxn>
              </a:cxnLst>
              <a:rect l="0" t="0" r="r" b="b"/>
              <a:pathLst>
                <a:path w="40" h="76">
                  <a:moveTo>
                    <a:pt x="39" y="0"/>
                  </a:moveTo>
                  <a:lnTo>
                    <a:pt x="19" y="75"/>
                  </a:lnTo>
                  <a:lnTo>
                    <a:pt x="0" y="0"/>
                  </a:lnTo>
                  <a:lnTo>
                    <a:pt x="3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4" name="Freeform 74"/>
            <p:cNvSpPr>
              <a:spLocks/>
            </p:cNvSpPr>
            <p:nvPr/>
          </p:nvSpPr>
          <p:spPr bwMode="auto">
            <a:xfrm>
              <a:off x="4918075" y="4913313"/>
              <a:ext cx="1087438" cy="963612"/>
            </a:xfrm>
            <a:custGeom>
              <a:avLst/>
              <a:gdLst/>
              <a:ahLst/>
              <a:cxnLst>
                <a:cxn ang="0">
                  <a:pos x="0" y="0"/>
                </a:cxn>
                <a:cxn ang="0">
                  <a:pos x="684" y="606"/>
                </a:cxn>
                <a:cxn ang="0">
                  <a:pos x="0" y="0"/>
                </a:cxn>
              </a:cxnLst>
              <a:rect l="0" t="0" r="r" b="b"/>
              <a:pathLst>
                <a:path w="685" h="607">
                  <a:moveTo>
                    <a:pt x="0" y="0"/>
                  </a:moveTo>
                  <a:lnTo>
                    <a:pt x="684" y="60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5" name="Freeform 75"/>
            <p:cNvSpPr>
              <a:spLocks/>
            </p:cNvSpPr>
            <p:nvPr/>
          </p:nvSpPr>
          <p:spPr bwMode="auto">
            <a:xfrm>
              <a:off x="5895975" y="5773738"/>
              <a:ext cx="109538" cy="103187"/>
            </a:xfrm>
            <a:custGeom>
              <a:avLst/>
              <a:gdLst/>
              <a:ahLst/>
              <a:cxnLst>
                <a:cxn ang="0">
                  <a:pos x="24" y="0"/>
                </a:cxn>
                <a:cxn ang="0">
                  <a:pos x="68" y="64"/>
                </a:cxn>
                <a:cxn ang="0">
                  <a:pos x="0" y="28"/>
                </a:cxn>
                <a:cxn ang="0">
                  <a:pos x="24" y="0"/>
                </a:cxn>
              </a:cxnLst>
              <a:rect l="0" t="0" r="r" b="b"/>
              <a:pathLst>
                <a:path w="69" h="65">
                  <a:moveTo>
                    <a:pt x="24" y="0"/>
                  </a:moveTo>
                  <a:lnTo>
                    <a:pt x="68" y="64"/>
                  </a:lnTo>
                  <a:lnTo>
                    <a:pt x="0" y="28"/>
                  </a:lnTo>
                  <a:lnTo>
                    <a:pt x="2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6" name="Freeform 76"/>
            <p:cNvSpPr>
              <a:spLocks/>
            </p:cNvSpPr>
            <p:nvPr/>
          </p:nvSpPr>
          <p:spPr bwMode="auto">
            <a:xfrm>
              <a:off x="5478463" y="4913313"/>
              <a:ext cx="2197100" cy="950912"/>
            </a:xfrm>
            <a:custGeom>
              <a:avLst/>
              <a:gdLst/>
              <a:ahLst/>
              <a:cxnLst>
                <a:cxn ang="0">
                  <a:pos x="0" y="0"/>
                </a:cxn>
                <a:cxn ang="0">
                  <a:pos x="1383" y="598"/>
                </a:cxn>
                <a:cxn ang="0">
                  <a:pos x="0" y="0"/>
                </a:cxn>
              </a:cxnLst>
              <a:rect l="0" t="0" r="r" b="b"/>
              <a:pathLst>
                <a:path w="1384" h="599">
                  <a:moveTo>
                    <a:pt x="0" y="0"/>
                  </a:moveTo>
                  <a:lnTo>
                    <a:pt x="1383" y="59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7" name="Freeform 77"/>
            <p:cNvSpPr>
              <a:spLocks/>
            </p:cNvSpPr>
            <p:nvPr/>
          </p:nvSpPr>
          <p:spPr bwMode="auto">
            <a:xfrm>
              <a:off x="7553325" y="5788025"/>
              <a:ext cx="122238" cy="76200"/>
            </a:xfrm>
            <a:custGeom>
              <a:avLst/>
              <a:gdLst/>
              <a:ahLst/>
              <a:cxnLst>
                <a:cxn ang="0">
                  <a:pos x="15" y="0"/>
                </a:cxn>
                <a:cxn ang="0">
                  <a:pos x="76" y="47"/>
                </a:cxn>
                <a:cxn ang="0">
                  <a:pos x="0" y="35"/>
                </a:cxn>
                <a:cxn ang="0">
                  <a:pos x="15" y="0"/>
                </a:cxn>
              </a:cxnLst>
              <a:rect l="0" t="0" r="r" b="b"/>
              <a:pathLst>
                <a:path w="77" h="48">
                  <a:moveTo>
                    <a:pt x="15" y="0"/>
                  </a:moveTo>
                  <a:lnTo>
                    <a:pt x="76" y="47"/>
                  </a:lnTo>
                  <a:lnTo>
                    <a:pt x="0" y="35"/>
                  </a:lnTo>
                  <a:lnTo>
                    <a:pt x="1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5918" name="Rectangle 78"/>
            <p:cNvSpPr>
              <a:spLocks noChangeArrowheads="1"/>
            </p:cNvSpPr>
            <p:nvPr/>
          </p:nvSpPr>
          <p:spPr bwMode="auto">
            <a:xfrm>
              <a:off x="284163" y="58943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35919" name="Rectangle 79"/>
            <p:cNvSpPr>
              <a:spLocks noChangeArrowheads="1"/>
            </p:cNvSpPr>
            <p:nvPr/>
          </p:nvSpPr>
          <p:spPr bwMode="auto">
            <a:xfrm>
              <a:off x="677863" y="5883275"/>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35920" name="Rectangle 80"/>
            <p:cNvSpPr>
              <a:spLocks noChangeArrowheads="1"/>
            </p:cNvSpPr>
            <p:nvPr/>
          </p:nvSpPr>
          <p:spPr bwMode="auto">
            <a:xfrm>
              <a:off x="2360613" y="58943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35921" name="Rectangle 81"/>
            <p:cNvSpPr>
              <a:spLocks noChangeArrowheads="1"/>
            </p:cNvSpPr>
            <p:nvPr/>
          </p:nvSpPr>
          <p:spPr bwMode="auto">
            <a:xfrm>
              <a:off x="3563938" y="59182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14*</a:t>
              </a:r>
            </a:p>
          </p:txBody>
        </p:sp>
        <p:sp>
          <p:nvSpPr>
            <p:cNvPr id="35922" name="Rectangle 82"/>
            <p:cNvSpPr>
              <a:spLocks noChangeArrowheads="1"/>
            </p:cNvSpPr>
            <p:nvPr/>
          </p:nvSpPr>
          <p:spPr bwMode="auto">
            <a:xfrm>
              <a:off x="3946525" y="59182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35923" name="Rectangle 83"/>
            <p:cNvSpPr>
              <a:spLocks noChangeArrowheads="1"/>
            </p:cNvSpPr>
            <p:nvPr/>
          </p:nvSpPr>
          <p:spPr bwMode="auto">
            <a:xfrm>
              <a:off x="5245100" y="58943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35924" name="Rectangle 84"/>
            <p:cNvSpPr>
              <a:spLocks noChangeArrowheads="1"/>
            </p:cNvSpPr>
            <p:nvPr/>
          </p:nvSpPr>
          <p:spPr bwMode="auto">
            <a:xfrm>
              <a:off x="5627688" y="5907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35925" name="Rectangle 85"/>
            <p:cNvSpPr>
              <a:spLocks noChangeArrowheads="1"/>
            </p:cNvSpPr>
            <p:nvPr/>
          </p:nvSpPr>
          <p:spPr bwMode="auto">
            <a:xfrm>
              <a:off x="6021388" y="591820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35926" name="Rectangle 86"/>
            <p:cNvSpPr>
              <a:spLocks noChangeArrowheads="1"/>
            </p:cNvSpPr>
            <p:nvPr/>
          </p:nvSpPr>
          <p:spPr bwMode="auto">
            <a:xfrm>
              <a:off x="6891338" y="5907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35927" name="Rectangle 87"/>
            <p:cNvSpPr>
              <a:spLocks noChangeArrowheads="1"/>
            </p:cNvSpPr>
            <p:nvPr/>
          </p:nvSpPr>
          <p:spPr bwMode="auto">
            <a:xfrm>
              <a:off x="7273925" y="59070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35928" name="Rectangle 88"/>
            <p:cNvSpPr>
              <a:spLocks noChangeArrowheads="1"/>
            </p:cNvSpPr>
            <p:nvPr/>
          </p:nvSpPr>
          <p:spPr bwMode="auto">
            <a:xfrm>
              <a:off x="7643813" y="589438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35929" name="Rectangle 89"/>
            <p:cNvSpPr>
              <a:spLocks noChangeArrowheads="1"/>
            </p:cNvSpPr>
            <p:nvPr/>
          </p:nvSpPr>
          <p:spPr bwMode="auto">
            <a:xfrm>
              <a:off x="8024813" y="588327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35930" name="Rectangle 90"/>
            <p:cNvSpPr>
              <a:spLocks noChangeArrowheads="1"/>
            </p:cNvSpPr>
            <p:nvPr/>
          </p:nvSpPr>
          <p:spPr bwMode="auto">
            <a:xfrm>
              <a:off x="1978025" y="58943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35931" name="Rectangle 91"/>
            <p:cNvSpPr>
              <a:spLocks noChangeArrowheads="1"/>
            </p:cNvSpPr>
            <p:nvPr/>
          </p:nvSpPr>
          <p:spPr bwMode="auto">
            <a:xfrm>
              <a:off x="2728913" y="589438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35932" name="Rectangle 92"/>
            <p:cNvSpPr>
              <a:spLocks noChangeArrowheads="1"/>
            </p:cNvSpPr>
            <p:nvPr/>
          </p:nvSpPr>
          <p:spPr bwMode="auto">
            <a:xfrm>
              <a:off x="1846966" y="4114800"/>
              <a:ext cx="585787"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Root</a:t>
              </a:r>
            </a:p>
          </p:txBody>
        </p:sp>
        <p:sp>
          <p:nvSpPr>
            <p:cNvPr id="35933" name="Rectangle 93"/>
            <p:cNvSpPr>
              <a:spLocks noChangeArrowheads="1"/>
            </p:cNvSpPr>
            <p:nvPr/>
          </p:nvSpPr>
          <p:spPr bwMode="auto">
            <a:xfrm>
              <a:off x="5080000" y="457517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35934" name="Rectangle 94"/>
            <p:cNvSpPr>
              <a:spLocks noChangeArrowheads="1"/>
            </p:cNvSpPr>
            <p:nvPr/>
          </p:nvSpPr>
          <p:spPr bwMode="auto">
            <a:xfrm>
              <a:off x="3875088" y="456406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35935" name="Rectangle 95"/>
            <p:cNvSpPr>
              <a:spLocks noChangeArrowheads="1"/>
            </p:cNvSpPr>
            <p:nvPr/>
          </p:nvSpPr>
          <p:spPr bwMode="auto">
            <a:xfrm>
              <a:off x="3325813" y="4564063"/>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35936" name="Rectangle 96"/>
            <p:cNvSpPr>
              <a:spLocks noChangeArrowheads="1"/>
            </p:cNvSpPr>
            <p:nvPr/>
          </p:nvSpPr>
          <p:spPr bwMode="auto">
            <a:xfrm>
              <a:off x="4459288" y="457517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35937" name="Line 97"/>
            <p:cNvSpPr>
              <a:spLocks noChangeShapeType="1"/>
            </p:cNvSpPr>
            <p:nvPr/>
          </p:nvSpPr>
          <p:spPr bwMode="auto">
            <a:xfrm>
              <a:off x="2194962" y="4343400"/>
              <a:ext cx="929240" cy="304800"/>
            </a:xfrm>
            <a:prstGeom prst="line">
              <a:avLst/>
            </a:prstGeom>
            <a:noFill/>
            <a:ln w="12700">
              <a:solidFill>
                <a:schemeClr val="tx1"/>
              </a:solidFill>
              <a:round/>
              <a:headEnd type="none" w="sm" len="sm"/>
              <a:tailEnd type="stealth" w="med" len="med"/>
            </a:ln>
            <a:effectLst/>
          </p:spPr>
          <p:txBody>
            <a:bodyPr/>
            <a:lstStyle/>
            <a:p>
              <a:endParaRPr lang="tr-TR"/>
            </a:p>
          </p:txBody>
        </p:sp>
        <p:sp>
          <p:nvSpPr>
            <p:cNvPr id="35938" name="Arc 98"/>
            <p:cNvSpPr>
              <a:spLocks/>
            </p:cNvSpPr>
            <p:nvPr/>
          </p:nvSpPr>
          <p:spPr bwMode="auto">
            <a:xfrm rot="18420000">
              <a:off x="1752600" y="56467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5939" name="Arc 99"/>
            <p:cNvSpPr>
              <a:spLocks/>
            </p:cNvSpPr>
            <p:nvPr/>
          </p:nvSpPr>
          <p:spPr bwMode="auto">
            <a:xfrm rot="18420000">
              <a:off x="3429000" y="56467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5940" name="Arc 100"/>
            <p:cNvSpPr>
              <a:spLocks/>
            </p:cNvSpPr>
            <p:nvPr/>
          </p:nvSpPr>
          <p:spPr bwMode="auto">
            <a:xfrm rot="18420000">
              <a:off x="5029200" y="56467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5941" name="Arc 101"/>
            <p:cNvSpPr>
              <a:spLocks/>
            </p:cNvSpPr>
            <p:nvPr/>
          </p:nvSpPr>
          <p:spPr bwMode="auto">
            <a:xfrm rot="18420000">
              <a:off x="6629400" y="5646738"/>
              <a:ext cx="3048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1328282003"/>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a:noFill/>
          <a:ln/>
        </p:spPr>
        <p:txBody>
          <a:bodyPr>
            <a:normAutofit fontScale="90000"/>
          </a:bodyPr>
          <a:lstStyle/>
          <a:p>
            <a:r>
              <a:rPr lang="en-US"/>
              <a:t>Example of Non-leaf Re-distribution</a:t>
            </a:r>
          </a:p>
        </p:txBody>
      </p:sp>
      <p:sp>
        <p:nvSpPr>
          <p:cNvPr id="37893" name="Rectangle 5"/>
          <p:cNvSpPr>
            <a:spLocks noGrp="1" noChangeArrowheads="1"/>
          </p:cNvSpPr>
          <p:nvPr>
            <p:ph type="body" idx="1"/>
          </p:nvPr>
        </p:nvSpPr>
        <p:spPr>
          <a:xfrm>
            <a:off x="247973" y="1272153"/>
            <a:ext cx="8382000" cy="2156847"/>
          </a:xfrm>
          <a:noFill/>
          <a:ln/>
        </p:spPr>
        <p:txBody>
          <a:bodyPr>
            <a:normAutofit/>
          </a:bodyPr>
          <a:lstStyle/>
          <a:p>
            <a:r>
              <a:rPr lang="en-US" sz="2800" dirty="0"/>
              <a:t>Tree is shown below </a:t>
            </a:r>
            <a:r>
              <a:rPr lang="en-US" sz="2800" i="1" dirty="0"/>
              <a:t>during deletion </a:t>
            </a:r>
            <a:r>
              <a:rPr lang="en-US" sz="2800" dirty="0"/>
              <a:t>of 24*. (What could be a possible initial tree?)</a:t>
            </a:r>
          </a:p>
          <a:p>
            <a:r>
              <a:rPr lang="en-US" sz="2800" dirty="0"/>
              <a:t>In contrast to previous example, can re-distribute entry from left child of root to right child.  </a:t>
            </a:r>
          </a:p>
        </p:txBody>
      </p:sp>
      <p:grpSp>
        <p:nvGrpSpPr>
          <p:cNvPr id="112" name="Group 111"/>
          <p:cNvGrpSpPr/>
          <p:nvPr/>
        </p:nvGrpSpPr>
        <p:grpSpPr>
          <a:xfrm>
            <a:off x="228600" y="3657600"/>
            <a:ext cx="8669338" cy="2583051"/>
            <a:chOff x="152400" y="3810000"/>
            <a:chExt cx="8897938" cy="2895600"/>
          </a:xfrm>
        </p:grpSpPr>
        <p:sp>
          <p:nvSpPr>
            <p:cNvPr id="378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378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37894" name="Freeform 6"/>
            <p:cNvSpPr>
              <a:spLocks/>
            </p:cNvSpPr>
            <p:nvPr/>
          </p:nvSpPr>
          <p:spPr bwMode="auto">
            <a:xfrm>
              <a:off x="4508500" y="4365625"/>
              <a:ext cx="452438" cy="409575"/>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895" name="Freeform 7"/>
            <p:cNvSpPr>
              <a:spLocks/>
            </p:cNvSpPr>
            <p:nvPr/>
          </p:nvSpPr>
          <p:spPr bwMode="auto">
            <a:xfrm>
              <a:off x="4584700" y="4365625"/>
              <a:ext cx="1588"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896" name="Freeform 8"/>
            <p:cNvSpPr>
              <a:spLocks/>
            </p:cNvSpPr>
            <p:nvPr/>
          </p:nvSpPr>
          <p:spPr bwMode="auto">
            <a:xfrm>
              <a:off x="4959350" y="4365625"/>
              <a:ext cx="454025" cy="409575"/>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897" name="Freeform 9"/>
            <p:cNvSpPr>
              <a:spLocks/>
            </p:cNvSpPr>
            <p:nvPr/>
          </p:nvSpPr>
          <p:spPr bwMode="auto">
            <a:xfrm>
              <a:off x="5033963" y="4365625"/>
              <a:ext cx="1587"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898" name="Freeform 10"/>
            <p:cNvSpPr>
              <a:spLocks/>
            </p:cNvSpPr>
            <p:nvPr/>
          </p:nvSpPr>
          <p:spPr bwMode="auto">
            <a:xfrm>
              <a:off x="5486400" y="4365625"/>
              <a:ext cx="1588"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899" name="Freeform 11"/>
            <p:cNvSpPr>
              <a:spLocks/>
            </p:cNvSpPr>
            <p:nvPr/>
          </p:nvSpPr>
          <p:spPr bwMode="auto">
            <a:xfrm>
              <a:off x="2354263" y="5240338"/>
              <a:ext cx="454025" cy="407987"/>
            </a:xfrm>
            <a:custGeom>
              <a:avLst/>
              <a:gdLst/>
              <a:ahLst/>
              <a:cxnLst>
                <a:cxn ang="0">
                  <a:pos x="0" y="256"/>
                </a:cxn>
                <a:cxn ang="0">
                  <a:pos x="0" y="0"/>
                </a:cxn>
                <a:cxn ang="0">
                  <a:pos x="285" y="0"/>
                </a:cxn>
                <a:cxn ang="0">
                  <a:pos x="285" y="256"/>
                </a:cxn>
                <a:cxn ang="0">
                  <a:pos x="0" y="256"/>
                </a:cxn>
              </a:cxnLst>
              <a:rect l="0" t="0" r="r" b="b"/>
              <a:pathLst>
                <a:path w="286" h="257">
                  <a:moveTo>
                    <a:pt x="0" y="256"/>
                  </a:moveTo>
                  <a:lnTo>
                    <a:pt x="0" y="0"/>
                  </a:lnTo>
                  <a:lnTo>
                    <a:pt x="285" y="0"/>
                  </a:lnTo>
                  <a:lnTo>
                    <a:pt x="285" y="256"/>
                  </a:lnTo>
                  <a:lnTo>
                    <a:pt x="0" y="25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0" name="Freeform 12"/>
            <p:cNvSpPr>
              <a:spLocks/>
            </p:cNvSpPr>
            <p:nvPr/>
          </p:nvSpPr>
          <p:spPr bwMode="auto">
            <a:xfrm>
              <a:off x="2430463" y="5240338"/>
              <a:ext cx="1587" cy="40798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1" name="Freeform 13"/>
            <p:cNvSpPr>
              <a:spLocks/>
            </p:cNvSpPr>
            <p:nvPr/>
          </p:nvSpPr>
          <p:spPr bwMode="auto">
            <a:xfrm>
              <a:off x="2806700" y="5240338"/>
              <a:ext cx="454025" cy="407987"/>
            </a:xfrm>
            <a:custGeom>
              <a:avLst/>
              <a:gdLst/>
              <a:ahLst/>
              <a:cxnLst>
                <a:cxn ang="0">
                  <a:pos x="0" y="256"/>
                </a:cxn>
                <a:cxn ang="0">
                  <a:pos x="0" y="0"/>
                </a:cxn>
                <a:cxn ang="0">
                  <a:pos x="285" y="0"/>
                </a:cxn>
                <a:cxn ang="0">
                  <a:pos x="285" y="256"/>
                </a:cxn>
                <a:cxn ang="0">
                  <a:pos x="0" y="256"/>
                </a:cxn>
              </a:cxnLst>
              <a:rect l="0" t="0" r="r" b="b"/>
              <a:pathLst>
                <a:path w="286" h="257">
                  <a:moveTo>
                    <a:pt x="0" y="256"/>
                  </a:moveTo>
                  <a:lnTo>
                    <a:pt x="0" y="0"/>
                  </a:lnTo>
                  <a:lnTo>
                    <a:pt x="285" y="0"/>
                  </a:lnTo>
                  <a:lnTo>
                    <a:pt x="285" y="256"/>
                  </a:lnTo>
                  <a:lnTo>
                    <a:pt x="0" y="25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2" name="Freeform 14"/>
            <p:cNvSpPr>
              <a:spLocks/>
            </p:cNvSpPr>
            <p:nvPr/>
          </p:nvSpPr>
          <p:spPr bwMode="auto">
            <a:xfrm>
              <a:off x="2882900" y="5240338"/>
              <a:ext cx="1588" cy="40798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3" name="Freeform 15"/>
            <p:cNvSpPr>
              <a:spLocks/>
            </p:cNvSpPr>
            <p:nvPr/>
          </p:nvSpPr>
          <p:spPr bwMode="auto">
            <a:xfrm>
              <a:off x="3259138" y="5240338"/>
              <a:ext cx="450850" cy="407987"/>
            </a:xfrm>
            <a:custGeom>
              <a:avLst/>
              <a:gdLst/>
              <a:ahLst/>
              <a:cxnLst>
                <a:cxn ang="0">
                  <a:pos x="0" y="256"/>
                </a:cxn>
                <a:cxn ang="0">
                  <a:pos x="0" y="0"/>
                </a:cxn>
                <a:cxn ang="0">
                  <a:pos x="283" y="0"/>
                </a:cxn>
                <a:cxn ang="0">
                  <a:pos x="283" y="256"/>
                </a:cxn>
                <a:cxn ang="0">
                  <a:pos x="0" y="256"/>
                </a:cxn>
              </a:cxnLst>
              <a:rect l="0" t="0" r="r" b="b"/>
              <a:pathLst>
                <a:path w="284" h="257">
                  <a:moveTo>
                    <a:pt x="0" y="256"/>
                  </a:moveTo>
                  <a:lnTo>
                    <a:pt x="0" y="0"/>
                  </a:lnTo>
                  <a:lnTo>
                    <a:pt x="283" y="0"/>
                  </a:lnTo>
                  <a:lnTo>
                    <a:pt x="283" y="256"/>
                  </a:lnTo>
                  <a:lnTo>
                    <a:pt x="0" y="25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4" name="Freeform 16"/>
            <p:cNvSpPr>
              <a:spLocks/>
            </p:cNvSpPr>
            <p:nvPr/>
          </p:nvSpPr>
          <p:spPr bwMode="auto">
            <a:xfrm>
              <a:off x="3332163" y="5240338"/>
              <a:ext cx="1587" cy="40798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5" name="Freeform 17"/>
            <p:cNvSpPr>
              <a:spLocks/>
            </p:cNvSpPr>
            <p:nvPr/>
          </p:nvSpPr>
          <p:spPr bwMode="auto">
            <a:xfrm>
              <a:off x="3708400" y="5240338"/>
              <a:ext cx="452438" cy="407987"/>
            </a:xfrm>
            <a:custGeom>
              <a:avLst/>
              <a:gdLst/>
              <a:ahLst/>
              <a:cxnLst>
                <a:cxn ang="0">
                  <a:pos x="0" y="256"/>
                </a:cxn>
                <a:cxn ang="0">
                  <a:pos x="0" y="0"/>
                </a:cxn>
                <a:cxn ang="0">
                  <a:pos x="284" y="0"/>
                </a:cxn>
                <a:cxn ang="0">
                  <a:pos x="284" y="256"/>
                </a:cxn>
                <a:cxn ang="0">
                  <a:pos x="0" y="256"/>
                </a:cxn>
              </a:cxnLst>
              <a:rect l="0" t="0" r="r" b="b"/>
              <a:pathLst>
                <a:path w="285" h="257">
                  <a:moveTo>
                    <a:pt x="0" y="256"/>
                  </a:moveTo>
                  <a:lnTo>
                    <a:pt x="0" y="0"/>
                  </a:lnTo>
                  <a:lnTo>
                    <a:pt x="284" y="0"/>
                  </a:lnTo>
                  <a:lnTo>
                    <a:pt x="284" y="256"/>
                  </a:lnTo>
                  <a:lnTo>
                    <a:pt x="0" y="25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6" name="Freeform 18"/>
            <p:cNvSpPr>
              <a:spLocks/>
            </p:cNvSpPr>
            <p:nvPr/>
          </p:nvSpPr>
          <p:spPr bwMode="auto">
            <a:xfrm>
              <a:off x="3784600" y="5240338"/>
              <a:ext cx="1588" cy="407987"/>
            </a:xfrm>
            <a:custGeom>
              <a:avLst/>
              <a:gdLst/>
              <a:ahLst/>
              <a:cxnLst>
                <a:cxn ang="0">
                  <a:pos x="0" y="0"/>
                </a:cxn>
                <a:cxn ang="0">
                  <a:pos x="0" y="256"/>
                </a:cxn>
                <a:cxn ang="0">
                  <a:pos x="0" y="0"/>
                </a:cxn>
              </a:cxnLst>
              <a:rect l="0" t="0" r="r" b="b"/>
              <a:pathLst>
                <a:path w="1" h="257">
                  <a:moveTo>
                    <a:pt x="0" y="0"/>
                  </a:moveTo>
                  <a:lnTo>
                    <a:pt x="0" y="25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7" name="Freeform 19"/>
            <p:cNvSpPr>
              <a:spLocks/>
            </p:cNvSpPr>
            <p:nvPr/>
          </p:nvSpPr>
          <p:spPr bwMode="auto">
            <a:xfrm>
              <a:off x="4159250" y="5240338"/>
              <a:ext cx="79375" cy="407987"/>
            </a:xfrm>
            <a:custGeom>
              <a:avLst/>
              <a:gdLst/>
              <a:ahLst/>
              <a:cxnLst>
                <a:cxn ang="0">
                  <a:pos x="0" y="256"/>
                </a:cxn>
                <a:cxn ang="0">
                  <a:pos x="0" y="0"/>
                </a:cxn>
                <a:cxn ang="0">
                  <a:pos x="49" y="0"/>
                </a:cxn>
                <a:cxn ang="0">
                  <a:pos x="49" y="256"/>
                </a:cxn>
                <a:cxn ang="0">
                  <a:pos x="0" y="256"/>
                </a:cxn>
              </a:cxnLst>
              <a:rect l="0" t="0" r="r" b="b"/>
              <a:pathLst>
                <a:path w="50" h="257">
                  <a:moveTo>
                    <a:pt x="0" y="256"/>
                  </a:moveTo>
                  <a:lnTo>
                    <a:pt x="0" y="0"/>
                  </a:lnTo>
                  <a:lnTo>
                    <a:pt x="49" y="0"/>
                  </a:lnTo>
                  <a:lnTo>
                    <a:pt x="49" y="256"/>
                  </a:lnTo>
                  <a:lnTo>
                    <a:pt x="0" y="25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8" name="Freeform 20"/>
            <p:cNvSpPr>
              <a:spLocks/>
            </p:cNvSpPr>
            <p:nvPr/>
          </p:nvSpPr>
          <p:spPr bwMode="auto">
            <a:xfrm>
              <a:off x="766763" y="5588000"/>
              <a:ext cx="1627187" cy="476250"/>
            </a:xfrm>
            <a:custGeom>
              <a:avLst/>
              <a:gdLst/>
              <a:ahLst/>
              <a:cxnLst>
                <a:cxn ang="0">
                  <a:pos x="1024" y="0"/>
                </a:cxn>
                <a:cxn ang="0">
                  <a:pos x="0" y="299"/>
                </a:cxn>
                <a:cxn ang="0">
                  <a:pos x="1024" y="0"/>
                </a:cxn>
              </a:cxnLst>
              <a:rect l="0" t="0" r="r" b="b"/>
              <a:pathLst>
                <a:path w="1025" h="300">
                  <a:moveTo>
                    <a:pt x="1024" y="0"/>
                  </a:moveTo>
                  <a:lnTo>
                    <a:pt x="0" y="299"/>
                  </a:lnTo>
                  <a:lnTo>
                    <a:pt x="102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09" name="Freeform 21"/>
            <p:cNvSpPr>
              <a:spLocks/>
            </p:cNvSpPr>
            <p:nvPr/>
          </p:nvSpPr>
          <p:spPr bwMode="auto">
            <a:xfrm>
              <a:off x="2016125" y="5595938"/>
              <a:ext cx="811213" cy="460375"/>
            </a:xfrm>
            <a:custGeom>
              <a:avLst/>
              <a:gdLst/>
              <a:ahLst/>
              <a:cxnLst>
                <a:cxn ang="0">
                  <a:pos x="510" y="0"/>
                </a:cxn>
                <a:cxn ang="0">
                  <a:pos x="0" y="289"/>
                </a:cxn>
                <a:cxn ang="0">
                  <a:pos x="510" y="0"/>
                </a:cxn>
              </a:cxnLst>
              <a:rect l="0" t="0" r="r" b="b"/>
              <a:pathLst>
                <a:path w="511" h="290">
                  <a:moveTo>
                    <a:pt x="510" y="0"/>
                  </a:moveTo>
                  <a:lnTo>
                    <a:pt x="0" y="289"/>
                  </a:lnTo>
                  <a:lnTo>
                    <a:pt x="51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0" name="Freeform 22"/>
            <p:cNvSpPr>
              <a:spLocks/>
            </p:cNvSpPr>
            <p:nvPr/>
          </p:nvSpPr>
          <p:spPr bwMode="auto">
            <a:xfrm>
              <a:off x="2016125" y="5984875"/>
              <a:ext cx="95250" cy="71438"/>
            </a:xfrm>
            <a:custGeom>
              <a:avLst/>
              <a:gdLst/>
              <a:ahLst/>
              <a:cxnLst>
                <a:cxn ang="0">
                  <a:pos x="59" y="29"/>
                </a:cxn>
                <a:cxn ang="0">
                  <a:pos x="0" y="44"/>
                </a:cxn>
                <a:cxn ang="0">
                  <a:pos x="46" y="0"/>
                </a:cxn>
                <a:cxn ang="0">
                  <a:pos x="59" y="29"/>
                </a:cxn>
              </a:cxnLst>
              <a:rect l="0" t="0" r="r" b="b"/>
              <a:pathLst>
                <a:path w="60" h="45">
                  <a:moveTo>
                    <a:pt x="59" y="29"/>
                  </a:moveTo>
                  <a:lnTo>
                    <a:pt x="0" y="44"/>
                  </a:lnTo>
                  <a:lnTo>
                    <a:pt x="46" y="0"/>
                  </a:lnTo>
                  <a:lnTo>
                    <a:pt x="59" y="2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1" name="Freeform 23"/>
            <p:cNvSpPr>
              <a:spLocks/>
            </p:cNvSpPr>
            <p:nvPr/>
          </p:nvSpPr>
          <p:spPr bwMode="auto">
            <a:xfrm>
              <a:off x="3259138" y="5607050"/>
              <a:ext cx="19050" cy="449263"/>
            </a:xfrm>
            <a:custGeom>
              <a:avLst/>
              <a:gdLst/>
              <a:ahLst/>
              <a:cxnLst>
                <a:cxn ang="0">
                  <a:pos x="11" y="0"/>
                </a:cxn>
                <a:cxn ang="0">
                  <a:pos x="0" y="282"/>
                </a:cxn>
                <a:cxn ang="0">
                  <a:pos x="11" y="0"/>
                </a:cxn>
              </a:cxnLst>
              <a:rect l="0" t="0" r="r" b="b"/>
              <a:pathLst>
                <a:path w="12" h="283">
                  <a:moveTo>
                    <a:pt x="11" y="0"/>
                  </a:moveTo>
                  <a:lnTo>
                    <a:pt x="0" y="282"/>
                  </a:lnTo>
                  <a:lnTo>
                    <a:pt x="1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2" name="Freeform 24"/>
            <p:cNvSpPr>
              <a:spLocks/>
            </p:cNvSpPr>
            <p:nvPr/>
          </p:nvSpPr>
          <p:spPr bwMode="auto">
            <a:xfrm>
              <a:off x="3238500" y="5951538"/>
              <a:ext cx="47625" cy="104775"/>
            </a:xfrm>
            <a:custGeom>
              <a:avLst/>
              <a:gdLst/>
              <a:ahLst/>
              <a:cxnLst>
                <a:cxn ang="0">
                  <a:pos x="29" y="2"/>
                </a:cxn>
                <a:cxn ang="0">
                  <a:pos x="12" y="65"/>
                </a:cxn>
                <a:cxn ang="0">
                  <a:pos x="0" y="0"/>
                </a:cxn>
                <a:cxn ang="0">
                  <a:pos x="29" y="2"/>
                </a:cxn>
              </a:cxnLst>
              <a:rect l="0" t="0" r="r" b="b"/>
              <a:pathLst>
                <a:path w="30" h="66">
                  <a:moveTo>
                    <a:pt x="29" y="2"/>
                  </a:moveTo>
                  <a:lnTo>
                    <a:pt x="12" y="65"/>
                  </a:lnTo>
                  <a:lnTo>
                    <a:pt x="0" y="0"/>
                  </a:lnTo>
                  <a:lnTo>
                    <a:pt x="29" y="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3" name="Freeform 25"/>
            <p:cNvSpPr>
              <a:spLocks/>
            </p:cNvSpPr>
            <p:nvPr/>
          </p:nvSpPr>
          <p:spPr bwMode="auto">
            <a:xfrm>
              <a:off x="3756025" y="5607050"/>
              <a:ext cx="792163" cy="438150"/>
            </a:xfrm>
            <a:custGeom>
              <a:avLst/>
              <a:gdLst/>
              <a:ahLst/>
              <a:cxnLst>
                <a:cxn ang="0">
                  <a:pos x="0" y="0"/>
                </a:cxn>
                <a:cxn ang="0">
                  <a:pos x="498" y="275"/>
                </a:cxn>
                <a:cxn ang="0">
                  <a:pos x="0" y="0"/>
                </a:cxn>
              </a:cxnLst>
              <a:rect l="0" t="0" r="r" b="b"/>
              <a:pathLst>
                <a:path w="499" h="276">
                  <a:moveTo>
                    <a:pt x="0" y="0"/>
                  </a:moveTo>
                  <a:lnTo>
                    <a:pt x="498" y="27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4" name="Freeform 26"/>
            <p:cNvSpPr>
              <a:spLocks/>
            </p:cNvSpPr>
            <p:nvPr/>
          </p:nvSpPr>
          <p:spPr bwMode="auto">
            <a:xfrm>
              <a:off x="4452938" y="5975350"/>
              <a:ext cx="95250" cy="69850"/>
            </a:xfrm>
            <a:custGeom>
              <a:avLst/>
              <a:gdLst/>
              <a:ahLst/>
              <a:cxnLst>
                <a:cxn ang="0">
                  <a:pos x="13" y="0"/>
                </a:cxn>
                <a:cxn ang="0">
                  <a:pos x="59" y="43"/>
                </a:cxn>
                <a:cxn ang="0">
                  <a:pos x="0" y="28"/>
                </a:cxn>
                <a:cxn ang="0">
                  <a:pos x="13" y="0"/>
                </a:cxn>
              </a:cxnLst>
              <a:rect l="0" t="0" r="r" b="b"/>
              <a:pathLst>
                <a:path w="60" h="44">
                  <a:moveTo>
                    <a:pt x="13" y="0"/>
                  </a:moveTo>
                  <a:lnTo>
                    <a:pt x="59" y="43"/>
                  </a:lnTo>
                  <a:lnTo>
                    <a:pt x="0" y="28"/>
                  </a:lnTo>
                  <a:lnTo>
                    <a:pt x="1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5" name="Freeform 27"/>
            <p:cNvSpPr>
              <a:spLocks/>
            </p:cNvSpPr>
            <p:nvPr/>
          </p:nvSpPr>
          <p:spPr bwMode="auto">
            <a:xfrm>
              <a:off x="3230563" y="4711700"/>
              <a:ext cx="1317625" cy="509588"/>
            </a:xfrm>
            <a:custGeom>
              <a:avLst/>
              <a:gdLst/>
              <a:ahLst/>
              <a:cxnLst>
                <a:cxn ang="0">
                  <a:pos x="829" y="0"/>
                </a:cxn>
                <a:cxn ang="0">
                  <a:pos x="0" y="320"/>
                </a:cxn>
                <a:cxn ang="0">
                  <a:pos x="829" y="0"/>
                </a:cxn>
              </a:cxnLst>
              <a:rect l="0" t="0" r="r" b="b"/>
              <a:pathLst>
                <a:path w="830" h="321">
                  <a:moveTo>
                    <a:pt x="829" y="0"/>
                  </a:moveTo>
                  <a:lnTo>
                    <a:pt x="0" y="320"/>
                  </a:lnTo>
                  <a:lnTo>
                    <a:pt x="82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6" name="Freeform 28"/>
            <p:cNvSpPr>
              <a:spLocks/>
            </p:cNvSpPr>
            <p:nvPr/>
          </p:nvSpPr>
          <p:spPr bwMode="auto">
            <a:xfrm>
              <a:off x="3230563" y="5162550"/>
              <a:ext cx="96837" cy="58738"/>
            </a:xfrm>
            <a:custGeom>
              <a:avLst/>
              <a:gdLst/>
              <a:ahLst/>
              <a:cxnLst>
                <a:cxn ang="0">
                  <a:pos x="60" y="30"/>
                </a:cxn>
                <a:cxn ang="0">
                  <a:pos x="0" y="36"/>
                </a:cxn>
                <a:cxn ang="0">
                  <a:pos x="51" y="0"/>
                </a:cxn>
                <a:cxn ang="0">
                  <a:pos x="60" y="30"/>
                </a:cxn>
              </a:cxnLst>
              <a:rect l="0" t="0" r="r" b="b"/>
              <a:pathLst>
                <a:path w="61" h="37">
                  <a:moveTo>
                    <a:pt x="60" y="30"/>
                  </a:moveTo>
                  <a:lnTo>
                    <a:pt x="0" y="36"/>
                  </a:lnTo>
                  <a:lnTo>
                    <a:pt x="51" y="0"/>
                  </a:lnTo>
                  <a:lnTo>
                    <a:pt x="60" y="3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7" name="Freeform 29"/>
            <p:cNvSpPr>
              <a:spLocks/>
            </p:cNvSpPr>
            <p:nvPr/>
          </p:nvSpPr>
          <p:spPr bwMode="auto">
            <a:xfrm>
              <a:off x="5411788" y="4365625"/>
              <a:ext cx="452437" cy="409575"/>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8" name="Freeform 30"/>
            <p:cNvSpPr>
              <a:spLocks/>
            </p:cNvSpPr>
            <p:nvPr/>
          </p:nvSpPr>
          <p:spPr bwMode="auto">
            <a:xfrm>
              <a:off x="5862638" y="4365625"/>
              <a:ext cx="452437" cy="409575"/>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19" name="Freeform 31"/>
            <p:cNvSpPr>
              <a:spLocks/>
            </p:cNvSpPr>
            <p:nvPr/>
          </p:nvSpPr>
          <p:spPr bwMode="auto">
            <a:xfrm>
              <a:off x="5937250" y="4365625"/>
              <a:ext cx="1588"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0" name="Freeform 32"/>
            <p:cNvSpPr>
              <a:spLocks/>
            </p:cNvSpPr>
            <p:nvPr/>
          </p:nvSpPr>
          <p:spPr bwMode="auto">
            <a:xfrm>
              <a:off x="6313488" y="4365625"/>
              <a:ext cx="77787" cy="409575"/>
            </a:xfrm>
            <a:custGeom>
              <a:avLst/>
              <a:gdLst/>
              <a:ahLst/>
              <a:cxnLst>
                <a:cxn ang="0">
                  <a:pos x="0" y="257"/>
                </a:cxn>
                <a:cxn ang="0">
                  <a:pos x="0" y="0"/>
                </a:cxn>
                <a:cxn ang="0">
                  <a:pos x="48" y="0"/>
                </a:cxn>
                <a:cxn ang="0">
                  <a:pos x="48" y="257"/>
                </a:cxn>
                <a:cxn ang="0">
                  <a:pos x="0" y="257"/>
                </a:cxn>
              </a:cxnLst>
              <a:rect l="0" t="0" r="r" b="b"/>
              <a:pathLst>
                <a:path w="49" h="258">
                  <a:moveTo>
                    <a:pt x="0" y="257"/>
                  </a:moveTo>
                  <a:lnTo>
                    <a:pt x="0" y="0"/>
                  </a:lnTo>
                  <a:lnTo>
                    <a:pt x="48" y="0"/>
                  </a:lnTo>
                  <a:lnTo>
                    <a:pt x="48"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1" name="Freeform 33"/>
            <p:cNvSpPr>
              <a:spLocks/>
            </p:cNvSpPr>
            <p:nvPr/>
          </p:nvSpPr>
          <p:spPr bwMode="auto">
            <a:xfrm>
              <a:off x="6754813" y="5168900"/>
              <a:ext cx="454025" cy="409575"/>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2" name="Freeform 34"/>
            <p:cNvSpPr>
              <a:spLocks/>
            </p:cNvSpPr>
            <p:nvPr/>
          </p:nvSpPr>
          <p:spPr bwMode="auto">
            <a:xfrm>
              <a:off x="6831013" y="5168900"/>
              <a:ext cx="1587"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3" name="Freeform 35"/>
            <p:cNvSpPr>
              <a:spLocks/>
            </p:cNvSpPr>
            <p:nvPr/>
          </p:nvSpPr>
          <p:spPr bwMode="auto">
            <a:xfrm>
              <a:off x="7207250" y="5168900"/>
              <a:ext cx="454025" cy="409575"/>
            </a:xfrm>
            <a:custGeom>
              <a:avLst/>
              <a:gdLst/>
              <a:ahLst/>
              <a:cxnLst>
                <a:cxn ang="0">
                  <a:pos x="0" y="257"/>
                </a:cxn>
                <a:cxn ang="0">
                  <a:pos x="0" y="0"/>
                </a:cxn>
                <a:cxn ang="0">
                  <a:pos x="285" y="0"/>
                </a:cxn>
                <a:cxn ang="0">
                  <a:pos x="285" y="257"/>
                </a:cxn>
                <a:cxn ang="0">
                  <a:pos x="0" y="257"/>
                </a:cxn>
              </a:cxnLst>
              <a:rect l="0" t="0" r="r" b="b"/>
              <a:pathLst>
                <a:path w="286" h="258">
                  <a:moveTo>
                    <a:pt x="0" y="257"/>
                  </a:moveTo>
                  <a:lnTo>
                    <a:pt x="0" y="0"/>
                  </a:lnTo>
                  <a:lnTo>
                    <a:pt x="285" y="0"/>
                  </a:lnTo>
                  <a:lnTo>
                    <a:pt x="285"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4" name="Freeform 36"/>
            <p:cNvSpPr>
              <a:spLocks/>
            </p:cNvSpPr>
            <p:nvPr/>
          </p:nvSpPr>
          <p:spPr bwMode="auto">
            <a:xfrm>
              <a:off x="7283450" y="5168900"/>
              <a:ext cx="1588"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5" name="Freeform 37"/>
            <p:cNvSpPr>
              <a:spLocks/>
            </p:cNvSpPr>
            <p:nvPr/>
          </p:nvSpPr>
          <p:spPr bwMode="auto">
            <a:xfrm>
              <a:off x="7659688" y="5168900"/>
              <a:ext cx="452437" cy="409575"/>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6" name="Freeform 38"/>
            <p:cNvSpPr>
              <a:spLocks/>
            </p:cNvSpPr>
            <p:nvPr/>
          </p:nvSpPr>
          <p:spPr bwMode="auto">
            <a:xfrm>
              <a:off x="7732713" y="5168900"/>
              <a:ext cx="1587"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7" name="Freeform 39"/>
            <p:cNvSpPr>
              <a:spLocks/>
            </p:cNvSpPr>
            <p:nvPr/>
          </p:nvSpPr>
          <p:spPr bwMode="auto">
            <a:xfrm>
              <a:off x="8110538" y="5168900"/>
              <a:ext cx="452437" cy="409575"/>
            </a:xfrm>
            <a:custGeom>
              <a:avLst/>
              <a:gdLst/>
              <a:ahLst/>
              <a:cxnLst>
                <a:cxn ang="0">
                  <a:pos x="0" y="257"/>
                </a:cxn>
                <a:cxn ang="0">
                  <a:pos x="0" y="0"/>
                </a:cxn>
                <a:cxn ang="0">
                  <a:pos x="284" y="0"/>
                </a:cxn>
                <a:cxn ang="0">
                  <a:pos x="284" y="257"/>
                </a:cxn>
                <a:cxn ang="0">
                  <a:pos x="0" y="257"/>
                </a:cxn>
              </a:cxnLst>
              <a:rect l="0" t="0" r="r" b="b"/>
              <a:pathLst>
                <a:path w="285" h="258">
                  <a:moveTo>
                    <a:pt x="0" y="257"/>
                  </a:moveTo>
                  <a:lnTo>
                    <a:pt x="0" y="0"/>
                  </a:lnTo>
                  <a:lnTo>
                    <a:pt x="284" y="0"/>
                  </a:lnTo>
                  <a:lnTo>
                    <a:pt x="284"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8" name="Freeform 40"/>
            <p:cNvSpPr>
              <a:spLocks/>
            </p:cNvSpPr>
            <p:nvPr/>
          </p:nvSpPr>
          <p:spPr bwMode="auto">
            <a:xfrm>
              <a:off x="8185150" y="5168900"/>
              <a:ext cx="1588"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29" name="Freeform 41"/>
            <p:cNvSpPr>
              <a:spLocks/>
            </p:cNvSpPr>
            <p:nvPr/>
          </p:nvSpPr>
          <p:spPr bwMode="auto">
            <a:xfrm>
              <a:off x="8561388" y="5168900"/>
              <a:ext cx="77787" cy="409575"/>
            </a:xfrm>
            <a:custGeom>
              <a:avLst/>
              <a:gdLst/>
              <a:ahLst/>
              <a:cxnLst>
                <a:cxn ang="0">
                  <a:pos x="0" y="257"/>
                </a:cxn>
                <a:cxn ang="0">
                  <a:pos x="0" y="0"/>
                </a:cxn>
                <a:cxn ang="0">
                  <a:pos x="48" y="0"/>
                </a:cxn>
                <a:cxn ang="0">
                  <a:pos x="48" y="257"/>
                </a:cxn>
                <a:cxn ang="0">
                  <a:pos x="0" y="257"/>
                </a:cxn>
              </a:cxnLst>
              <a:rect l="0" t="0" r="r" b="b"/>
              <a:pathLst>
                <a:path w="49" h="258">
                  <a:moveTo>
                    <a:pt x="0" y="257"/>
                  </a:moveTo>
                  <a:lnTo>
                    <a:pt x="0" y="0"/>
                  </a:lnTo>
                  <a:lnTo>
                    <a:pt x="48" y="0"/>
                  </a:lnTo>
                  <a:lnTo>
                    <a:pt x="48" y="257"/>
                  </a:lnTo>
                  <a:lnTo>
                    <a:pt x="0" y="25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0" name="Freeform 42"/>
            <p:cNvSpPr>
              <a:spLocks/>
            </p:cNvSpPr>
            <p:nvPr/>
          </p:nvSpPr>
          <p:spPr bwMode="auto">
            <a:xfrm>
              <a:off x="4187825" y="5595938"/>
              <a:ext cx="1535113" cy="460375"/>
            </a:xfrm>
            <a:custGeom>
              <a:avLst/>
              <a:gdLst/>
              <a:ahLst/>
              <a:cxnLst>
                <a:cxn ang="0">
                  <a:pos x="0" y="0"/>
                </a:cxn>
                <a:cxn ang="0">
                  <a:pos x="966" y="289"/>
                </a:cxn>
                <a:cxn ang="0">
                  <a:pos x="0" y="0"/>
                </a:cxn>
              </a:cxnLst>
              <a:rect l="0" t="0" r="r" b="b"/>
              <a:pathLst>
                <a:path w="967" h="290">
                  <a:moveTo>
                    <a:pt x="0" y="0"/>
                  </a:moveTo>
                  <a:lnTo>
                    <a:pt x="966" y="28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1" name="Freeform 43"/>
            <p:cNvSpPr>
              <a:spLocks/>
            </p:cNvSpPr>
            <p:nvPr/>
          </p:nvSpPr>
          <p:spPr bwMode="auto">
            <a:xfrm>
              <a:off x="6784975" y="5514975"/>
              <a:ext cx="169863" cy="530225"/>
            </a:xfrm>
            <a:custGeom>
              <a:avLst/>
              <a:gdLst/>
              <a:ahLst/>
              <a:cxnLst>
                <a:cxn ang="0">
                  <a:pos x="0" y="0"/>
                </a:cxn>
                <a:cxn ang="0">
                  <a:pos x="106" y="333"/>
                </a:cxn>
                <a:cxn ang="0">
                  <a:pos x="0" y="0"/>
                </a:cxn>
              </a:cxnLst>
              <a:rect l="0" t="0" r="r" b="b"/>
              <a:pathLst>
                <a:path w="107" h="334">
                  <a:moveTo>
                    <a:pt x="0" y="0"/>
                  </a:moveTo>
                  <a:lnTo>
                    <a:pt x="106" y="33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2" name="Freeform 44"/>
            <p:cNvSpPr>
              <a:spLocks/>
            </p:cNvSpPr>
            <p:nvPr/>
          </p:nvSpPr>
          <p:spPr bwMode="auto">
            <a:xfrm>
              <a:off x="6899275" y="5940425"/>
              <a:ext cx="55563" cy="104775"/>
            </a:xfrm>
            <a:custGeom>
              <a:avLst/>
              <a:gdLst/>
              <a:ahLst/>
              <a:cxnLst>
                <a:cxn ang="0">
                  <a:pos x="29" y="0"/>
                </a:cxn>
                <a:cxn ang="0">
                  <a:pos x="34" y="65"/>
                </a:cxn>
                <a:cxn ang="0">
                  <a:pos x="0" y="10"/>
                </a:cxn>
                <a:cxn ang="0">
                  <a:pos x="29" y="0"/>
                </a:cxn>
              </a:cxnLst>
              <a:rect l="0" t="0" r="r" b="b"/>
              <a:pathLst>
                <a:path w="35" h="66">
                  <a:moveTo>
                    <a:pt x="29" y="0"/>
                  </a:moveTo>
                  <a:lnTo>
                    <a:pt x="34" y="65"/>
                  </a:lnTo>
                  <a:lnTo>
                    <a:pt x="0" y="10"/>
                  </a:lnTo>
                  <a:lnTo>
                    <a:pt x="2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3" name="Freeform 45"/>
            <p:cNvSpPr>
              <a:spLocks/>
            </p:cNvSpPr>
            <p:nvPr/>
          </p:nvSpPr>
          <p:spPr bwMode="auto">
            <a:xfrm>
              <a:off x="7235825" y="5526088"/>
              <a:ext cx="1185863" cy="519112"/>
            </a:xfrm>
            <a:custGeom>
              <a:avLst/>
              <a:gdLst/>
              <a:ahLst/>
              <a:cxnLst>
                <a:cxn ang="0">
                  <a:pos x="0" y="0"/>
                </a:cxn>
                <a:cxn ang="0">
                  <a:pos x="746" y="326"/>
                </a:cxn>
                <a:cxn ang="0">
                  <a:pos x="0" y="0"/>
                </a:cxn>
              </a:cxnLst>
              <a:rect l="0" t="0" r="r" b="b"/>
              <a:pathLst>
                <a:path w="747" h="327">
                  <a:moveTo>
                    <a:pt x="0" y="0"/>
                  </a:moveTo>
                  <a:lnTo>
                    <a:pt x="746" y="32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4" name="Freeform 46"/>
            <p:cNvSpPr>
              <a:spLocks/>
            </p:cNvSpPr>
            <p:nvPr/>
          </p:nvSpPr>
          <p:spPr bwMode="auto">
            <a:xfrm>
              <a:off x="8323263" y="5983288"/>
              <a:ext cx="98425" cy="61912"/>
            </a:xfrm>
            <a:custGeom>
              <a:avLst/>
              <a:gdLst/>
              <a:ahLst/>
              <a:cxnLst>
                <a:cxn ang="0">
                  <a:pos x="12" y="0"/>
                </a:cxn>
                <a:cxn ang="0">
                  <a:pos x="61" y="38"/>
                </a:cxn>
                <a:cxn ang="0">
                  <a:pos x="0" y="30"/>
                </a:cxn>
                <a:cxn ang="0">
                  <a:pos x="12" y="0"/>
                </a:cxn>
              </a:cxnLst>
              <a:rect l="0" t="0" r="r" b="b"/>
              <a:pathLst>
                <a:path w="62" h="39">
                  <a:moveTo>
                    <a:pt x="12" y="0"/>
                  </a:moveTo>
                  <a:lnTo>
                    <a:pt x="61" y="38"/>
                  </a:lnTo>
                  <a:lnTo>
                    <a:pt x="0" y="30"/>
                  </a:lnTo>
                  <a:lnTo>
                    <a:pt x="1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5" name="Freeform 47"/>
            <p:cNvSpPr>
              <a:spLocks/>
            </p:cNvSpPr>
            <p:nvPr/>
          </p:nvSpPr>
          <p:spPr bwMode="auto">
            <a:xfrm>
              <a:off x="4986338" y="4722813"/>
              <a:ext cx="2033587" cy="428625"/>
            </a:xfrm>
            <a:custGeom>
              <a:avLst/>
              <a:gdLst/>
              <a:ahLst/>
              <a:cxnLst>
                <a:cxn ang="0">
                  <a:pos x="0" y="0"/>
                </a:cxn>
                <a:cxn ang="0">
                  <a:pos x="1280" y="269"/>
                </a:cxn>
                <a:cxn ang="0">
                  <a:pos x="0" y="0"/>
                </a:cxn>
              </a:cxnLst>
              <a:rect l="0" t="0" r="r" b="b"/>
              <a:pathLst>
                <a:path w="1281" h="270">
                  <a:moveTo>
                    <a:pt x="0" y="0"/>
                  </a:moveTo>
                  <a:lnTo>
                    <a:pt x="1280" y="26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6" name="Freeform 48"/>
            <p:cNvSpPr>
              <a:spLocks/>
            </p:cNvSpPr>
            <p:nvPr/>
          </p:nvSpPr>
          <p:spPr bwMode="auto">
            <a:xfrm>
              <a:off x="6919913" y="5105400"/>
              <a:ext cx="100012" cy="50800"/>
            </a:xfrm>
            <a:custGeom>
              <a:avLst/>
              <a:gdLst/>
              <a:ahLst/>
              <a:cxnLst>
                <a:cxn ang="0">
                  <a:pos x="6" y="0"/>
                </a:cxn>
                <a:cxn ang="0">
                  <a:pos x="62" y="28"/>
                </a:cxn>
                <a:cxn ang="0">
                  <a:pos x="0" y="31"/>
                </a:cxn>
                <a:cxn ang="0">
                  <a:pos x="6" y="0"/>
                </a:cxn>
              </a:cxnLst>
              <a:rect l="0" t="0" r="r" b="b"/>
              <a:pathLst>
                <a:path w="63" h="32">
                  <a:moveTo>
                    <a:pt x="6" y="0"/>
                  </a:moveTo>
                  <a:lnTo>
                    <a:pt x="62" y="28"/>
                  </a:lnTo>
                  <a:lnTo>
                    <a:pt x="0" y="31"/>
                  </a:lnTo>
                  <a:lnTo>
                    <a:pt x="6"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37" name="Rectangle 49"/>
            <p:cNvSpPr>
              <a:spLocks noChangeArrowheads="1"/>
            </p:cNvSpPr>
            <p:nvPr/>
          </p:nvSpPr>
          <p:spPr bwMode="auto">
            <a:xfrm>
              <a:off x="3900488" y="3943350"/>
              <a:ext cx="585787"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Root</a:t>
              </a:r>
            </a:p>
          </p:txBody>
        </p:sp>
        <p:sp>
          <p:nvSpPr>
            <p:cNvPr id="37938" name="Rectangle 50"/>
            <p:cNvSpPr>
              <a:spLocks noChangeArrowheads="1"/>
            </p:cNvSpPr>
            <p:nvPr/>
          </p:nvSpPr>
          <p:spPr bwMode="auto">
            <a:xfrm>
              <a:off x="2905125" y="524986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37939" name="Rectangle 51"/>
            <p:cNvSpPr>
              <a:spLocks noChangeArrowheads="1"/>
            </p:cNvSpPr>
            <p:nvPr/>
          </p:nvSpPr>
          <p:spPr bwMode="auto">
            <a:xfrm>
              <a:off x="2471738" y="5249863"/>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37940" name="Rectangle 52"/>
            <p:cNvSpPr>
              <a:spLocks noChangeArrowheads="1"/>
            </p:cNvSpPr>
            <p:nvPr/>
          </p:nvSpPr>
          <p:spPr bwMode="auto">
            <a:xfrm>
              <a:off x="3319463" y="52403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37941" name="Rectangle 53"/>
            <p:cNvSpPr>
              <a:spLocks noChangeArrowheads="1"/>
            </p:cNvSpPr>
            <p:nvPr/>
          </p:nvSpPr>
          <p:spPr bwMode="auto">
            <a:xfrm>
              <a:off x="3816350" y="52403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37942" name="Rectangle 54"/>
            <p:cNvSpPr>
              <a:spLocks noChangeArrowheads="1"/>
            </p:cNvSpPr>
            <p:nvPr/>
          </p:nvSpPr>
          <p:spPr bwMode="auto">
            <a:xfrm>
              <a:off x="4605338" y="437515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37943" name="Rectangle 55"/>
            <p:cNvSpPr>
              <a:spLocks noChangeArrowheads="1"/>
            </p:cNvSpPr>
            <p:nvPr/>
          </p:nvSpPr>
          <p:spPr bwMode="auto">
            <a:xfrm>
              <a:off x="6862763" y="51895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grpSp>
          <p:nvGrpSpPr>
            <p:cNvPr id="2" name="Group 104"/>
            <p:cNvGrpSpPr>
              <a:grpSpLocks/>
            </p:cNvGrpSpPr>
            <p:nvPr/>
          </p:nvGrpSpPr>
          <p:grpSpPr bwMode="auto">
            <a:xfrm>
              <a:off x="152400" y="6003925"/>
              <a:ext cx="8897938" cy="398463"/>
              <a:chOff x="96" y="3782"/>
              <a:chExt cx="5605" cy="251"/>
            </a:xfrm>
          </p:grpSpPr>
          <p:sp>
            <p:nvSpPr>
              <p:cNvPr id="37944" name="Freeform 56"/>
              <p:cNvSpPr>
                <a:spLocks/>
              </p:cNvSpPr>
              <p:nvPr/>
            </p:nvSpPr>
            <p:spPr bwMode="auto">
              <a:xfrm>
                <a:off x="16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45" name="Freeform 57"/>
              <p:cNvSpPr>
                <a:spLocks/>
              </p:cNvSpPr>
              <p:nvPr/>
            </p:nvSpPr>
            <p:spPr bwMode="auto">
              <a:xfrm>
                <a:off x="187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46" name="Freeform 58"/>
              <p:cNvSpPr>
                <a:spLocks/>
              </p:cNvSpPr>
              <p:nvPr/>
            </p:nvSpPr>
            <p:spPr bwMode="auto">
              <a:xfrm>
                <a:off x="206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47" name="Freeform 59"/>
              <p:cNvSpPr>
                <a:spLocks/>
              </p:cNvSpPr>
              <p:nvPr/>
            </p:nvSpPr>
            <p:spPr bwMode="auto">
              <a:xfrm>
                <a:off x="2254"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48" name="Freeform 60"/>
              <p:cNvSpPr>
                <a:spLocks/>
              </p:cNvSpPr>
              <p:nvPr/>
            </p:nvSpPr>
            <p:spPr bwMode="auto">
              <a:xfrm>
                <a:off x="249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49" name="Freeform 61"/>
              <p:cNvSpPr>
                <a:spLocks/>
              </p:cNvSpPr>
              <p:nvPr/>
            </p:nvSpPr>
            <p:spPr bwMode="auto">
              <a:xfrm>
                <a:off x="268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0" name="Freeform 62"/>
              <p:cNvSpPr>
                <a:spLocks/>
              </p:cNvSpPr>
              <p:nvPr/>
            </p:nvSpPr>
            <p:spPr bwMode="auto">
              <a:xfrm>
                <a:off x="2870"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1" name="Freeform 63"/>
              <p:cNvSpPr>
                <a:spLocks/>
              </p:cNvSpPr>
              <p:nvPr/>
            </p:nvSpPr>
            <p:spPr bwMode="auto">
              <a:xfrm>
                <a:off x="3060"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2" name="Freeform 64"/>
              <p:cNvSpPr>
                <a:spLocks/>
              </p:cNvSpPr>
              <p:nvPr/>
            </p:nvSpPr>
            <p:spPr bwMode="auto">
              <a:xfrm>
                <a:off x="5458"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3" name="Freeform 65"/>
              <p:cNvSpPr>
                <a:spLocks/>
              </p:cNvSpPr>
              <p:nvPr/>
            </p:nvSpPr>
            <p:spPr bwMode="auto">
              <a:xfrm>
                <a:off x="32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4" name="Freeform 66"/>
              <p:cNvSpPr>
                <a:spLocks/>
              </p:cNvSpPr>
              <p:nvPr/>
            </p:nvSpPr>
            <p:spPr bwMode="auto">
              <a:xfrm>
                <a:off x="483" y="3789"/>
                <a:ext cx="62" cy="31"/>
              </a:xfrm>
              <a:custGeom>
                <a:avLst/>
                <a:gdLst/>
                <a:ahLst/>
                <a:cxnLst>
                  <a:cxn ang="0">
                    <a:pos x="61" y="29"/>
                  </a:cxn>
                  <a:cxn ang="0">
                    <a:pos x="0" y="30"/>
                  </a:cxn>
                  <a:cxn ang="0">
                    <a:pos x="53" y="0"/>
                  </a:cxn>
                  <a:cxn ang="0">
                    <a:pos x="61" y="29"/>
                  </a:cxn>
                </a:cxnLst>
                <a:rect l="0" t="0" r="r" b="b"/>
                <a:pathLst>
                  <a:path w="62" h="31">
                    <a:moveTo>
                      <a:pt x="61" y="29"/>
                    </a:moveTo>
                    <a:lnTo>
                      <a:pt x="0" y="30"/>
                    </a:lnTo>
                    <a:lnTo>
                      <a:pt x="53" y="0"/>
                    </a:lnTo>
                    <a:lnTo>
                      <a:pt x="61" y="2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5" name="Freeform 67"/>
              <p:cNvSpPr>
                <a:spLocks/>
              </p:cNvSpPr>
              <p:nvPr/>
            </p:nvSpPr>
            <p:spPr bwMode="auto">
              <a:xfrm>
                <a:off x="4890"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6" name="Freeform 68"/>
              <p:cNvSpPr>
                <a:spLocks/>
              </p:cNvSpPr>
              <p:nvPr/>
            </p:nvSpPr>
            <p:spPr bwMode="auto">
              <a:xfrm>
                <a:off x="5079"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7" name="Freeform 69"/>
              <p:cNvSpPr>
                <a:spLocks/>
              </p:cNvSpPr>
              <p:nvPr/>
            </p:nvSpPr>
            <p:spPr bwMode="auto">
              <a:xfrm>
                <a:off x="5268"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8" name="Freeform 70"/>
              <p:cNvSpPr>
                <a:spLocks/>
              </p:cNvSpPr>
              <p:nvPr/>
            </p:nvSpPr>
            <p:spPr bwMode="auto">
              <a:xfrm>
                <a:off x="4084"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59" name="Freeform 71"/>
              <p:cNvSpPr>
                <a:spLocks/>
              </p:cNvSpPr>
              <p:nvPr/>
            </p:nvSpPr>
            <p:spPr bwMode="auto">
              <a:xfrm>
                <a:off x="4274"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0" name="Freeform 72"/>
              <p:cNvSpPr>
                <a:spLocks/>
              </p:cNvSpPr>
              <p:nvPr/>
            </p:nvSpPr>
            <p:spPr bwMode="auto">
              <a:xfrm>
                <a:off x="4462"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1" name="Freeform 73"/>
              <p:cNvSpPr>
                <a:spLocks/>
              </p:cNvSpPr>
              <p:nvPr/>
            </p:nvSpPr>
            <p:spPr bwMode="auto">
              <a:xfrm>
                <a:off x="4652" y="3826"/>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2" name="Freeform 74"/>
              <p:cNvSpPr>
                <a:spLocks/>
              </p:cNvSpPr>
              <p:nvPr/>
            </p:nvSpPr>
            <p:spPr bwMode="auto">
              <a:xfrm>
                <a:off x="3474" y="3826"/>
                <a:ext cx="192" cy="207"/>
              </a:xfrm>
              <a:custGeom>
                <a:avLst/>
                <a:gdLst/>
                <a:ahLst/>
                <a:cxnLst>
                  <a:cxn ang="0">
                    <a:pos x="0" y="206"/>
                  </a:cxn>
                  <a:cxn ang="0">
                    <a:pos x="0" y="0"/>
                  </a:cxn>
                  <a:cxn ang="0">
                    <a:pos x="191" y="0"/>
                  </a:cxn>
                  <a:cxn ang="0">
                    <a:pos x="191" y="206"/>
                  </a:cxn>
                  <a:cxn ang="0">
                    <a:pos x="0" y="206"/>
                  </a:cxn>
                </a:cxnLst>
                <a:rect l="0" t="0" r="r" b="b"/>
                <a:pathLst>
                  <a:path w="192" h="207">
                    <a:moveTo>
                      <a:pt x="0" y="206"/>
                    </a:moveTo>
                    <a:lnTo>
                      <a:pt x="0" y="0"/>
                    </a:lnTo>
                    <a:lnTo>
                      <a:pt x="191" y="0"/>
                    </a:lnTo>
                    <a:lnTo>
                      <a:pt x="191"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3" name="Freeform 75"/>
              <p:cNvSpPr>
                <a:spLocks/>
              </p:cNvSpPr>
              <p:nvPr/>
            </p:nvSpPr>
            <p:spPr bwMode="auto">
              <a:xfrm>
                <a:off x="3665" y="3826"/>
                <a:ext cx="189" cy="207"/>
              </a:xfrm>
              <a:custGeom>
                <a:avLst/>
                <a:gdLst/>
                <a:ahLst/>
                <a:cxnLst>
                  <a:cxn ang="0">
                    <a:pos x="0" y="206"/>
                  </a:cxn>
                  <a:cxn ang="0">
                    <a:pos x="0" y="0"/>
                  </a:cxn>
                  <a:cxn ang="0">
                    <a:pos x="188" y="0"/>
                  </a:cxn>
                  <a:cxn ang="0">
                    <a:pos x="188" y="206"/>
                  </a:cxn>
                  <a:cxn ang="0">
                    <a:pos x="0" y="206"/>
                  </a:cxn>
                </a:cxnLst>
                <a:rect l="0" t="0" r="r" b="b"/>
                <a:pathLst>
                  <a:path w="189" h="207">
                    <a:moveTo>
                      <a:pt x="0" y="206"/>
                    </a:moveTo>
                    <a:lnTo>
                      <a:pt x="0" y="0"/>
                    </a:lnTo>
                    <a:lnTo>
                      <a:pt x="188" y="0"/>
                    </a:lnTo>
                    <a:lnTo>
                      <a:pt x="188"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4" name="Freeform 76"/>
              <p:cNvSpPr>
                <a:spLocks/>
              </p:cNvSpPr>
              <p:nvPr/>
            </p:nvSpPr>
            <p:spPr bwMode="auto">
              <a:xfrm>
                <a:off x="3853" y="3826"/>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5" name="Freeform 77"/>
              <p:cNvSpPr>
                <a:spLocks/>
              </p:cNvSpPr>
              <p:nvPr/>
            </p:nvSpPr>
            <p:spPr bwMode="auto">
              <a:xfrm>
                <a:off x="3542" y="3782"/>
                <a:ext cx="63" cy="33"/>
              </a:xfrm>
              <a:custGeom>
                <a:avLst/>
                <a:gdLst/>
                <a:ahLst/>
                <a:cxnLst>
                  <a:cxn ang="0">
                    <a:pos x="8" y="0"/>
                  </a:cxn>
                  <a:cxn ang="0">
                    <a:pos x="62" y="32"/>
                  </a:cxn>
                  <a:cxn ang="0">
                    <a:pos x="0" y="30"/>
                  </a:cxn>
                  <a:cxn ang="0">
                    <a:pos x="8" y="0"/>
                  </a:cxn>
                </a:cxnLst>
                <a:rect l="0" t="0" r="r" b="b"/>
                <a:pathLst>
                  <a:path w="63" h="33">
                    <a:moveTo>
                      <a:pt x="8" y="0"/>
                    </a:moveTo>
                    <a:lnTo>
                      <a:pt x="62" y="32"/>
                    </a:lnTo>
                    <a:lnTo>
                      <a:pt x="0" y="30"/>
                    </a:lnTo>
                    <a:lnTo>
                      <a:pt x="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6" name="Freeform 78"/>
              <p:cNvSpPr>
                <a:spLocks/>
              </p:cNvSpPr>
              <p:nvPr/>
            </p:nvSpPr>
            <p:spPr bwMode="auto">
              <a:xfrm>
                <a:off x="96" y="3819"/>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7" name="Freeform 79"/>
              <p:cNvSpPr>
                <a:spLocks/>
              </p:cNvSpPr>
              <p:nvPr/>
            </p:nvSpPr>
            <p:spPr bwMode="auto">
              <a:xfrm>
                <a:off x="285" y="3819"/>
                <a:ext cx="190" cy="207"/>
              </a:xfrm>
              <a:custGeom>
                <a:avLst/>
                <a:gdLst/>
                <a:ahLst/>
                <a:cxnLst>
                  <a:cxn ang="0">
                    <a:pos x="0" y="206"/>
                  </a:cxn>
                  <a:cxn ang="0">
                    <a:pos x="0" y="0"/>
                  </a:cxn>
                  <a:cxn ang="0">
                    <a:pos x="189" y="0"/>
                  </a:cxn>
                  <a:cxn ang="0">
                    <a:pos x="189" y="206"/>
                  </a:cxn>
                  <a:cxn ang="0">
                    <a:pos x="0" y="206"/>
                  </a:cxn>
                </a:cxnLst>
                <a:rect l="0" t="0" r="r" b="b"/>
                <a:pathLst>
                  <a:path w="190" h="207">
                    <a:moveTo>
                      <a:pt x="0" y="206"/>
                    </a:moveTo>
                    <a:lnTo>
                      <a:pt x="0" y="0"/>
                    </a:lnTo>
                    <a:lnTo>
                      <a:pt x="189" y="0"/>
                    </a:lnTo>
                    <a:lnTo>
                      <a:pt x="189"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8" name="Freeform 80"/>
              <p:cNvSpPr>
                <a:spLocks/>
              </p:cNvSpPr>
              <p:nvPr/>
            </p:nvSpPr>
            <p:spPr bwMode="auto">
              <a:xfrm>
                <a:off x="474" y="3819"/>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69" name="Freeform 81"/>
              <p:cNvSpPr>
                <a:spLocks/>
              </p:cNvSpPr>
              <p:nvPr/>
            </p:nvSpPr>
            <p:spPr bwMode="auto">
              <a:xfrm>
                <a:off x="664" y="3819"/>
                <a:ext cx="191" cy="207"/>
              </a:xfrm>
              <a:custGeom>
                <a:avLst/>
                <a:gdLst/>
                <a:ahLst/>
                <a:cxnLst>
                  <a:cxn ang="0">
                    <a:pos x="0" y="206"/>
                  </a:cxn>
                  <a:cxn ang="0">
                    <a:pos x="0" y="0"/>
                  </a:cxn>
                  <a:cxn ang="0">
                    <a:pos x="190" y="0"/>
                  </a:cxn>
                  <a:cxn ang="0">
                    <a:pos x="190" y="206"/>
                  </a:cxn>
                  <a:cxn ang="0">
                    <a:pos x="0" y="206"/>
                  </a:cxn>
                </a:cxnLst>
                <a:rect l="0" t="0" r="r" b="b"/>
                <a:pathLst>
                  <a:path w="191" h="207">
                    <a:moveTo>
                      <a:pt x="0" y="206"/>
                    </a:moveTo>
                    <a:lnTo>
                      <a:pt x="0" y="0"/>
                    </a:lnTo>
                    <a:lnTo>
                      <a:pt x="190" y="0"/>
                    </a:lnTo>
                    <a:lnTo>
                      <a:pt x="190" y="206"/>
                    </a:lnTo>
                    <a:lnTo>
                      <a:pt x="0" y="20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70" name="Freeform 82"/>
              <p:cNvSpPr>
                <a:spLocks/>
              </p:cNvSpPr>
              <p:nvPr/>
            </p:nvSpPr>
            <p:spPr bwMode="auto">
              <a:xfrm>
                <a:off x="892" y="3819"/>
                <a:ext cx="190" cy="208"/>
              </a:xfrm>
              <a:custGeom>
                <a:avLst/>
                <a:gdLst/>
                <a:ahLst/>
                <a:cxnLst>
                  <a:cxn ang="0">
                    <a:pos x="0" y="207"/>
                  </a:cxn>
                  <a:cxn ang="0">
                    <a:pos x="0" y="0"/>
                  </a:cxn>
                  <a:cxn ang="0">
                    <a:pos x="189" y="0"/>
                  </a:cxn>
                  <a:cxn ang="0">
                    <a:pos x="189" y="207"/>
                  </a:cxn>
                  <a:cxn ang="0">
                    <a:pos x="0" y="207"/>
                  </a:cxn>
                </a:cxnLst>
                <a:rect l="0" t="0" r="r" b="b"/>
                <a:pathLst>
                  <a:path w="190" h="208">
                    <a:moveTo>
                      <a:pt x="0" y="207"/>
                    </a:moveTo>
                    <a:lnTo>
                      <a:pt x="0" y="0"/>
                    </a:lnTo>
                    <a:lnTo>
                      <a:pt x="189" y="0"/>
                    </a:lnTo>
                    <a:lnTo>
                      <a:pt x="189" y="207"/>
                    </a:lnTo>
                    <a:lnTo>
                      <a:pt x="0" y="20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71" name="Freeform 83"/>
              <p:cNvSpPr>
                <a:spLocks/>
              </p:cNvSpPr>
              <p:nvPr/>
            </p:nvSpPr>
            <p:spPr bwMode="auto">
              <a:xfrm>
                <a:off x="1081" y="3819"/>
                <a:ext cx="190" cy="208"/>
              </a:xfrm>
              <a:custGeom>
                <a:avLst/>
                <a:gdLst/>
                <a:ahLst/>
                <a:cxnLst>
                  <a:cxn ang="0">
                    <a:pos x="0" y="207"/>
                  </a:cxn>
                  <a:cxn ang="0">
                    <a:pos x="0" y="0"/>
                  </a:cxn>
                  <a:cxn ang="0">
                    <a:pos x="189" y="0"/>
                  </a:cxn>
                  <a:cxn ang="0">
                    <a:pos x="189" y="207"/>
                  </a:cxn>
                  <a:cxn ang="0">
                    <a:pos x="0" y="207"/>
                  </a:cxn>
                </a:cxnLst>
                <a:rect l="0" t="0" r="r" b="b"/>
                <a:pathLst>
                  <a:path w="190" h="208">
                    <a:moveTo>
                      <a:pt x="0" y="207"/>
                    </a:moveTo>
                    <a:lnTo>
                      <a:pt x="0" y="0"/>
                    </a:lnTo>
                    <a:lnTo>
                      <a:pt x="189" y="0"/>
                    </a:lnTo>
                    <a:lnTo>
                      <a:pt x="189" y="207"/>
                    </a:lnTo>
                    <a:lnTo>
                      <a:pt x="0" y="20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72" name="Freeform 84"/>
              <p:cNvSpPr>
                <a:spLocks/>
              </p:cNvSpPr>
              <p:nvPr/>
            </p:nvSpPr>
            <p:spPr bwMode="auto">
              <a:xfrm>
                <a:off x="1270" y="3819"/>
                <a:ext cx="191" cy="208"/>
              </a:xfrm>
              <a:custGeom>
                <a:avLst/>
                <a:gdLst/>
                <a:ahLst/>
                <a:cxnLst>
                  <a:cxn ang="0">
                    <a:pos x="0" y="207"/>
                  </a:cxn>
                  <a:cxn ang="0">
                    <a:pos x="0" y="0"/>
                  </a:cxn>
                  <a:cxn ang="0">
                    <a:pos x="190" y="0"/>
                  </a:cxn>
                  <a:cxn ang="0">
                    <a:pos x="190" y="207"/>
                  </a:cxn>
                  <a:cxn ang="0">
                    <a:pos x="0" y="207"/>
                  </a:cxn>
                </a:cxnLst>
                <a:rect l="0" t="0" r="r" b="b"/>
                <a:pathLst>
                  <a:path w="191" h="208">
                    <a:moveTo>
                      <a:pt x="0" y="207"/>
                    </a:moveTo>
                    <a:lnTo>
                      <a:pt x="0" y="0"/>
                    </a:lnTo>
                    <a:lnTo>
                      <a:pt x="190" y="0"/>
                    </a:lnTo>
                    <a:lnTo>
                      <a:pt x="190" y="207"/>
                    </a:lnTo>
                    <a:lnTo>
                      <a:pt x="0" y="20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73" name="Freeform 85"/>
              <p:cNvSpPr>
                <a:spLocks/>
              </p:cNvSpPr>
              <p:nvPr/>
            </p:nvSpPr>
            <p:spPr bwMode="auto">
              <a:xfrm>
                <a:off x="1460" y="3819"/>
                <a:ext cx="191" cy="208"/>
              </a:xfrm>
              <a:custGeom>
                <a:avLst/>
                <a:gdLst/>
                <a:ahLst/>
                <a:cxnLst>
                  <a:cxn ang="0">
                    <a:pos x="0" y="207"/>
                  </a:cxn>
                  <a:cxn ang="0">
                    <a:pos x="0" y="0"/>
                  </a:cxn>
                  <a:cxn ang="0">
                    <a:pos x="190" y="0"/>
                  </a:cxn>
                  <a:cxn ang="0">
                    <a:pos x="190" y="207"/>
                  </a:cxn>
                  <a:cxn ang="0">
                    <a:pos x="0" y="207"/>
                  </a:cxn>
                </a:cxnLst>
                <a:rect l="0" t="0" r="r" b="b"/>
                <a:pathLst>
                  <a:path w="191" h="208">
                    <a:moveTo>
                      <a:pt x="0" y="207"/>
                    </a:moveTo>
                    <a:lnTo>
                      <a:pt x="0" y="0"/>
                    </a:lnTo>
                    <a:lnTo>
                      <a:pt x="190" y="0"/>
                    </a:lnTo>
                    <a:lnTo>
                      <a:pt x="190" y="207"/>
                    </a:lnTo>
                    <a:lnTo>
                      <a:pt x="0" y="20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7974" name="Rectangle 86"/>
              <p:cNvSpPr>
                <a:spLocks noChangeArrowheads="1"/>
              </p:cNvSpPr>
              <p:nvPr/>
            </p:nvSpPr>
            <p:spPr bwMode="auto">
              <a:xfrm>
                <a:off x="1658" y="381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14*</a:t>
                </a:r>
              </a:p>
            </p:txBody>
          </p:sp>
          <p:sp>
            <p:nvSpPr>
              <p:cNvPr id="37975" name="Rectangle 87"/>
              <p:cNvSpPr>
                <a:spLocks noChangeArrowheads="1"/>
              </p:cNvSpPr>
              <p:nvPr/>
            </p:nvSpPr>
            <p:spPr bwMode="auto">
              <a:xfrm>
                <a:off x="1848" y="381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37976" name="Rectangle 88"/>
              <p:cNvSpPr>
                <a:spLocks noChangeArrowheads="1"/>
              </p:cNvSpPr>
              <p:nvPr/>
            </p:nvSpPr>
            <p:spPr bwMode="auto">
              <a:xfrm>
                <a:off x="2475" y="3801"/>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37977" name="Rectangle 89"/>
              <p:cNvSpPr>
                <a:spLocks noChangeArrowheads="1"/>
              </p:cNvSpPr>
              <p:nvPr/>
            </p:nvSpPr>
            <p:spPr bwMode="auto">
              <a:xfrm>
                <a:off x="2659" y="3801"/>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18*</a:t>
                </a:r>
              </a:p>
            </p:txBody>
          </p:sp>
          <p:sp>
            <p:nvSpPr>
              <p:cNvPr id="37978" name="Rectangle 90"/>
              <p:cNvSpPr>
                <a:spLocks noChangeArrowheads="1"/>
              </p:cNvSpPr>
              <p:nvPr/>
            </p:nvSpPr>
            <p:spPr bwMode="auto">
              <a:xfrm>
                <a:off x="3257" y="3806"/>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37979" name="Rectangle 91"/>
              <p:cNvSpPr>
                <a:spLocks noChangeArrowheads="1"/>
              </p:cNvSpPr>
              <p:nvPr/>
            </p:nvSpPr>
            <p:spPr bwMode="auto">
              <a:xfrm>
                <a:off x="4869" y="3806"/>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37980" name="Rectangle 92"/>
              <p:cNvSpPr>
                <a:spLocks noChangeArrowheads="1"/>
              </p:cNvSpPr>
              <p:nvPr/>
            </p:nvSpPr>
            <p:spPr bwMode="auto">
              <a:xfrm>
                <a:off x="5058" y="3806"/>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37981" name="Rectangle 93"/>
              <p:cNvSpPr>
                <a:spLocks noChangeArrowheads="1"/>
              </p:cNvSpPr>
              <p:nvPr/>
            </p:nvSpPr>
            <p:spPr bwMode="auto">
              <a:xfrm>
                <a:off x="5241" y="3801"/>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37982" name="Rectangle 94"/>
              <p:cNvSpPr>
                <a:spLocks noChangeArrowheads="1"/>
              </p:cNvSpPr>
              <p:nvPr/>
            </p:nvSpPr>
            <p:spPr bwMode="auto">
              <a:xfrm>
                <a:off x="5431" y="3794"/>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37983" name="Rectangle 95"/>
              <p:cNvSpPr>
                <a:spLocks noChangeArrowheads="1"/>
              </p:cNvSpPr>
              <p:nvPr/>
            </p:nvSpPr>
            <p:spPr bwMode="auto">
              <a:xfrm>
                <a:off x="4063" y="3806"/>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37984" name="Rectangle 96"/>
              <p:cNvSpPr>
                <a:spLocks noChangeArrowheads="1"/>
              </p:cNvSpPr>
              <p:nvPr/>
            </p:nvSpPr>
            <p:spPr bwMode="auto">
              <a:xfrm>
                <a:off x="4264" y="3806"/>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37985" name="Rectangle 97"/>
              <p:cNvSpPr>
                <a:spLocks noChangeArrowheads="1"/>
              </p:cNvSpPr>
              <p:nvPr/>
            </p:nvSpPr>
            <p:spPr bwMode="auto">
              <a:xfrm>
                <a:off x="4447" y="3806"/>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37986" name="Rectangle 98"/>
              <p:cNvSpPr>
                <a:spLocks noChangeArrowheads="1"/>
              </p:cNvSpPr>
              <p:nvPr/>
            </p:nvSpPr>
            <p:spPr bwMode="auto">
              <a:xfrm>
                <a:off x="3452" y="3806"/>
                <a:ext cx="270" cy="181"/>
              </a:xfrm>
              <a:prstGeom prst="rect">
                <a:avLst/>
              </a:prstGeom>
              <a:noFill/>
              <a:ln w="9525">
                <a:noFill/>
                <a:miter lim="800000"/>
                <a:headEnd/>
                <a:tailEnd/>
              </a:ln>
              <a:effectLst/>
            </p:spPr>
            <p:txBody>
              <a:bodyPr wrap="none" lIns="90488" tIns="44450" rIns="90488" bIns="44450">
                <a:spAutoFit/>
              </a:bodyPr>
              <a:lstStyle/>
              <a:p>
                <a:r>
                  <a:rPr lang="en-US" sz="1300" b="1" dirty="0">
                    <a:solidFill>
                      <a:srgbClr val="000000"/>
                    </a:solidFill>
                    <a:latin typeface="Arial" pitchFamily="34" charset="0"/>
                  </a:rPr>
                  <a:t>21*</a:t>
                </a:r>
              </a:p>
            </p:txBody>
          </p:sp>
          <p:sp>
            <p:nvSpPr>
              <p:cNvPr id="37987" name="Rectangle 99"/>
              <p:cNvSpPr>
                <a:spLocks noChangeArrowheads="1"/>
              </p:cNvSpPr>
              <p:nvPr/>
            </p:nvSpPr>
            <p:spPr bwMode="auto">
              <a:xfrm>
                <a:off x="1083" y="3794"/>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37988" name="Rectangle 100"/>
              <p:cNvSpPr>
                <a:spLocks noChangeArrowheads="1"/>
              </p:cNvSpPr>
              <p:nvPr/>
            </p:nvSpPr>
            <p:spPr bwMode="auto">
              <a:xfrm>
                <a:off x="894" y="3794"/>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37989" name="Rectangle 101"/>
              <p:cNvSpPr>
                <a:spLocks noChangeArrowheads="1"/>
              </p:cNvSpPr>
              <p:nvPr/>
            </p:nvSpPr>
            <p:spPr bwMode="auto">
              <a:xfrm>
                <a:off x="1266" y="3794"/>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37990" name="Rectangle 102"/>
              <p:cNvSpPr>
                <a:spLocks noChangeArrowheads="1"/>
              </p:cNvSpPr>
              <p:nvPr/>
            </p:nvSpPr>
            <p:spPr bwMode="auto">
              <a:xfrm>
                <a:off x="288" y="3793"/>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37991" name="Rectangle 103"/>
              <p:cNvSpPr>
                <a:spLocks noChangeArrowheads="1"/>
              </p:cNvSpPr>
              <p:nvPr/>
            </p:nvSpPr>
            <p:spPr bwMode="auto">
              <a:xfrm>
                <a:off x="98" y="3793"/>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grpSp>
        <p:sp>
          <p:nvSpPr>
            <p:cNvPr id="37993" name="Line 105"/>
            <p:cNvSpPr>
              <a:spLocks noChangeShapeType="1"/>
            </p:cNvSpPr>
            <p:nvPr/>
          </p:nvSpPr>
          <p:spPr bwMode="auto">
            <a:xfrm>
              <a:off x="4283075" y="3810000"/>
              <a:ext cx="560388" cy="520700"/>
            </a:xfrm>
            <a:prstGeom prst="line">
              <a:avLst/>
            </a:prstGeom>
            <a:noFill/>
            <a:ln w="12700">
              <a:solidFill>
                <a:schemeClr val="tx1"/>
              </a:solidFill>
              <a:round/>
              <a:headEnd type="none" w="sm" len="sm"/>
              <a:tailEnd type="stealth" w="med" len="med"/>
            </a:ln>
            <a:effectLst/>
          </p:spPr>
          <p:txBody>
            <a:bodyPr/>
            <a:lstStyle/>
            <a:p>
              <a:endParaRPr lang="tr-TR"/>
            </a:p>
          </p:txBody>
        </p:sp>
        <p:sp>
          <p:nvSpPr>
            <p:cNvPr id="37994" name="Arc 106"/>
            <p:cNvSpPr>
              <a:spLocks/>
            </p:cNvSpPr>
            <p:nvPr/>
          </p:nvSpPr>
          <p:spPr bwMode="auto">
            <a:xfrm rot="18420000">
              <a:off x="1331913" y="5808663"/>
              <a:ext cx="320675" cy="434975"/>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0"/>
                  </a:cubicBezTo>
                  <a:cubicBezTo>
                    <a:pt x="12005" y="0"/>
                    <a:pt x="21663" y="9622"/>
                    <a:pt x="21706" y="21521"/>
                  </a:cubicBezTo>
                </a:path>
                <a:path w="21707" h="21600" stroke="0" extrusionOk="0">
                  <a:moveTo>
                    <a:pt x="0" y="0"/>
                  </a:moveTo>
                  <a:cubicBezTo>
                    <a:pt x="35" y="0"/>
                    <a:pt x="71" y="-1"/>
                    <a:pt x="107" y="0"/>
                  </a:cubicBezTo>
                  <a:cubicBezTo>
                    <a:pt x="12005" y="0"/>
                    <a:pt x="21663" y="9622"/>
                    <a:pt x="21706" y="21521"/>
                  </a:cubicBezTo>
                  <a:lnTo>
                    <a:pt x="107"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7995" name="Arc 107"/>
            <p:cNvSpPr>
              <a:spLocks/>
            </p:cNvSpPr>
            <p:nvPr/>
          </p:nvSpPr>
          <p:spPr bwMode="auto">
            <a:xfrm rot="18420000">
              <a:off x="2533650" y="5811838"/>
              <a:ext cx="320675" cy="434975"/>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0"/>
                  </a:cubicBezTo>
                  <a:cubicBezTo>
                    <a:pt x="12005" y="0"/>
                    <a:pt x="21663" y="9622"/>
                    <a:pt x="21706" y="21521"/>
                  </a:cubicBezTo>
                </a:path>
                <a:path w="21707" h="21600" stroke="0" extrusionOk="0">
                  <a:moveTo>
                    <a:pt x="0" y="0"/>
                  </a:moveTo>
                  <a:cubicBezTo>
                    <a:pt x="35" y="0"/>
                    <a:pt x="71" y="-1"/>
                    <a:pt x="107" y="0"/>
                  </a:cubicBezTo>
                  <a:cubicBezTo>
                    <a:pt x="12005" y="0"/>
                    <a:pt x="21663" y="9622"/>
                    <a:pt x="21706" y="21521"/>
                  </a:cubicBezTo>
                  <a:lnTo>
                    <a:pt x="107"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7996" name="Arc 108"/>
            <p:cNvSpPr>
              <a:spLocks/>
            </p:cNvSpPr>
            <p:nvPr/>
          </p:nvSpPr>
          <p:spPr bwMode="auto">
            <a:xfrm rot="18420000">
              <a:off x="3732213" y="5811838"/>
              <a:ext cx="320675" cy="434975"/>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0"/>
                  </a:cubicBezTo>
                  <a:cubicBezTo>
                    <a:pt x="12005" y="0"/>
                    <a:pt x="21663" y="9622"/>
                    <a:pt x="21706" y="21521"/>
                  </a:cubicBezTo>
                </a:path>
                <a:path w="21707" h="21600" stroke="0" extrusionOk="0">
                  <a:moveTo>
                    <a:pt x="0" y="0"/>
                  </a:moveTo>
                  <a:cubicBezTo>
                    <a:pt x="35" y="0"/>
                    <a:pt x="71" y="-1"/>
                    <a:pt x="107" y="0"/>
                  </a:cubicBezTo>
                  <a:cubicBezTo>
                    <a:pt x="12005" y="0"/>
                    <a:pt x="21663" y="9622"/>
                    <a:pt x="21706" y="21521"/>
                  </a:cubicBezTo>
                  <a:lnTo>
                    <a:pt x="107"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7997" name="Arc 109"/>
            <p:cNvSpPr>
              <a:spLocks/>
            </p:cNvSpPr>
            <p:nvPr/>
          </p:nvSpPr>
          <p:spPr bwMode="auto">
            <a:xfrm rot="18420000">
              <a:off x="4930775" y="5811838"/>
              <a:ext cx="320675" cy="434975"/>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0"/>
                  </a:cubicBezTo>
                  <a:cubicBezTo>
                    <a:pt x="12005" y="0"/>
                    <a:pt x="21663" y="9622"/>
                    <a:pt x="21706" y="21521"/>
                  </a:cubicBezTo>
                </a:path>
                <a:path w="21707" h="21600" stroke="0" extrusionOk="0">
                  <a:moveTo>
                    <a:pt x="0" y="0"/>
                  </a:moveTo>
                  <a:cubicBezTo>
                    <a:pt x="35" y="0"/>
                    <a:pt x="71" y="-1"/>
                    <a:pt x="107" y="0"/>
                  </a:cubicBezTo>
                  <a:cubicBezTo>
                    <a:pt x="12005" y="0"/>
                    <a:pt x="21663" y="9622"/>
                    <a:pt x="21706" y="21521"/>
                  </a:cubicBezTo>
                  <a:lnTo>
                    <a:pt x="107"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7998" name="Arc 110"/>
            <p:cNvSpPr>
              <a:spLocks/>
            </p:cNvSpPr>
            <p:nvPr/>
          </p:nvSpPr>
          <p:spPr bwMode="auto">
            <a:xfrm rot="18420000">
              <a:off x="6210300" y="5811838"/>
              <a:ext cx="320675" cy="434975"/>
            </a:xfrm>
            <a:custGeom>
              <a:avLst/>
              <a:gdLst>
                <a:gd name="G0" fmla="+- 107 0 0"/>
                <a:gd name="G1" fmla="+- 21600 0 0"/>
                <a:gd name="G2" fmla="+- 21600 0 0"/>
                <a:gd name="T0" fmla="*/ 0 w 21707"/>
                <a:gd name="T1" fmla="*/ 0 h 21600"/>
                <a:gd name="T2" fmla="*/ 21707 w 21707"/>
                <a:gd name="T3" fmla="*/ 21521 h 21600"/>
                <a:gd name="T4" fmla="*/ 107 w 21707"/>
                <a:gd name="T5" fmla="*/ 21600 h 21600"/>
              </a:gdLst>
              <a:ahLst/>
              <a:cxnLst>
                <a:cxn ang="0">
                  <a:pos x="T0" y="T1"/>
                </a:cxn>
                <a:cxn ang="0">
                  <a:pos x="T2" y="T3"/>
                </a:cxn>
                <a:cxn ang="0">
                  <a:pos x="T4" y="T5"/>
                </a:cxn>
              </a:cxnLst>
              <a:rect l="0" t="0" r="r" b="b"/>
              <a:pathLst>
                <a:path w="21707" h="21600" fill="none" extrusionOk="0">
                  <a:moveTo>
                    <a:pt x="0" y="0"/>
                  </a:moveTo>
                  <a:cubicBezTo>
                    <a:pt x="35" y="0"/>
                    <a:pt x="71" y="-1"/>
                    <a:pt x="107" y="0"/>
                  </a:cubicBezTo>
                  <a:cubicBezTo>
                    <a:pt x="12005" y="0"/>
                    <a:pt x="21663" y="9622"/>
                    <a:pt x="21706" y="21521"/>
                  </a:cubicBezTo>
                </a:path>
                <a:path w="21707" h="21600" stroke="0" extrusionOk="0">
                  <a:moveTo>
                    <a:pt x="0" y="0"/>
                  </a:moveTo>
                  <a:cubicBezTo>
                    <a:pt x="35" y="0"/>
                    <a:pt x="71" y="-1"/>
                    <a:pt x="107" y="0"/>
                  </a:cubicBezTo>
                  <a:cubicBezTo>
                    <a:pt x="12005" y="0"/>
                    <a:pt x="21663" y="9622"/>
                    <a:pt x="21706" y="21521"/>
                  </a:cubicBezTo>
                  <a:lnTo>
                    <a:pt x="107"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7999" name="Arc 111"/>
            <p:cNvSpPr>
              <a:spLocks/>
            </p:cNvSpPr>
            <p:nvPr/>
          </p:nvSpPr>
          <p:spPr bwMode="auto">
            <a:xfrm rot="18420000">
              <a:off x="7489032" y="5811044"/>
              <a:ext cx="319087" cy="434975"/>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98" y="0"/>
                    <a:pt x="21556" y="9622"/>
                    <a:pt x="21599" y="21521"/>
                  </a:cubicBezTo>
                </a:path>
                <a:path w="21600" h="21600" stroke="0" extrusionOk="0">
                  <a:moveTo>
                    <a:pt x="-1" y="0"/>
                  </a:moveTo>
                  <a:cubicBezTo>
                    <a:pt x="11898" y="0"/>
                    <a:pt x="21556" y="9622"/>
                    <a:pt x="21599" y="21521"/>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3841085661"/>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After Re-distribution</a:t>
            </a:r>
          </a:p>
        </p:txBody>
      </p:sp>
      <p:sp>
        <p:nvSpPr>
          <p:cNvPr id="39939" name="Rectangle 3"/>
          <p:cNvSpPr>
            <a:spLocks noGrp="1" noChangeArrowheads="1"/>
          </p:cNvSpPr>
          <p:nvPr>
            <p:ph type="body" idx="1"/>
          </p:nvPr>
        </p:nvSpPr>
        <p:spPr>
          <a:xfrm>
            <a:off x="185980" y="1071966"/>
            <a:ext cx="8272220" cy="4076700"/>
          </a:xfrm>
          <a:noFill/>
          <a:ln/>
        </p:spPr>
        <p:txBody>
          <a:bodyPr>
            <a:normAutofit/>
          </a:bodyPr>
          <a:lstStyle/>
          <a:p>
            <a:r>
              <a:rPr lang="en-US" sz="2800" dirty="0"/>
              <a:t>Intuitively, entries are </a:t>
            </a:r>
            <a:r>
              <a:rPr lang="en-US" sz="2800" dirty="0">
                <a:solidFill>
                  <a:schemeClr val="accent2"/>
                </a:solidFill>
              </a:rPr>
              <a:t>re-distributed by `</a:t>
            </a:r>
            <a:r>
              <a:rPr lang="en-US" sz="2800" i="1" dirty="0">
                <a:solidFill>
                  <a:schemeClr val="accent2"/>
                </a:solidFill>
              </a:rPr>
              <a:t>pushing</a:t>
            </a:r>
            <a:r>
              <a:rPr lang="en-US" sz="2800" dirty="0">
                <a:solidFill>
                  <a:schemeClr val="accent2"/>
                </a:solidFill>
              </a:rPr>
              <a:t> </a:t>
            </a:r>
            <a:r>
              <a:rPr lang="en-US" sz="2800" i="1" dirty="0">
                <a:solidFill>
                  <a:schemeClr val="accent2"/>
                </a:solidFill>
              </a:rPr>
              <a:t>through</a:t>
            </a:r>
            <a:r>
              <a:rPr lang="en-US" sz="2800" dirty="0">
                <a:solidFill>
                  <a:schemeClr val="accent2"/>
                </a:solidFill>
              </a:rPr>
              <a:t>’ </a:t>
            </a:r>
            <a:r>
              <a:rPr lang="en-US" sz="2800" dirty="0"/>
              <a:t>the splitting entry in the parent node.</a:t>
            </a:r>
          </a:p>
          <a:p>
            <a:r>
              <a:rPr lang="en-US" sz="2800" dirty="0"/>
              <a:t>It suffices to re-distribute index entry with key 20; we’ve re-distributed 17 as well for illustration.</a:t>
            </a:r>
          </a:p>
        </p:txBody>
      </p:sp>
      <p:grpSp>
        <p:nvGrpSpPr>
          <p:cNvPr id="110" name="Group 109"/>
          <p:cNvGrpSpPr/>
          <p:nvPr/>
        </p:nvGrpSpPr>
        <p:grpSpPr>
          <a:xfrm>
            <a:off x="201478" y="3396711"/>
            <a:ext cx="8755063" cy="3200400"/>
            <a:chOff x="307975" y="3505200"/>
            <a:chExt cx="8755063" cy="3200400"/>
          </a:xfrm>
        </p:grpSpPr>
        <p:sp>
          <p:nvSpPr>
            <p:cNvPr id="39940" name="Freeform 4"/>
            <p:cNvSpPr>
              <a:spLocks/>
            </p:cNvSpPr>
            <p:nvPr/>
          </p:nvSpPr>
          <p:spPr bwMode="auto">
            <a:xfrm>
              <a:off x="912813" y="6072188"/>
              <a:ext cx="95250" cy="60325"/>
            </a:xfrm>
            <a:custGeom>
              <a:avLst/>
              <a:gdLst/>
              <a:ahLst/>
              <a:cxnLst>
                <a:cxn ang="0">
                  <a:pos x="59" y="36"/>
                </a:cxn>
                <a:cxn ang="0">
                  <a:pos x="0" y="37"/>
                </a:cxn>
                <a:cxn ang="0">
                  <a:pos x="51" y="0"/>
                </a:cxn>
                <a:cxn ang="0">
                  <a:pos x="59" y="36"/>
                </a:cxn>
              </a:cxnLst>
              <a:rect l="0" t="0" r="r" b="b"/>
              <a:pathLst>
                <a:path w="60" h="38">
                  <a:moveTo>
                    <a:pt x="59" y="36"/>
                  </a:moveTo>
                  <a:lnTo>
                    <a:pt x="0" y="37"/>
                  </a:lnTo>
                  <a:lnTo>
                    <a:pt x="51" y="0"/>
                  </a:lnTo>
                  <a:lnTo>
                    <a:pt x="59" y="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41" name="Freeform 5"/>
            <p:cNvSpPr>
              <a:spLocks/>
            </p:cNvSpPr>
            <p:nvPr/>
          </p:nvSpPr>
          <p:spPr bwMode="auto">
            <a:xfrm>
              <a:off x="8289925" y="6054725"/>
              <a:ext cx="98425" cy="65088"/>
            </a:xfrm>
            <a:custGeom>
              <a:avLst/>
              <a:gdLst/>
              <a:ahLst/>
              <a:cxnLst>
                <a:cxn ang="0">
                  <a:pos x="9" y="0"/>
                </a:cxn>
                <a:cxn ang="0">
                  <a:pos x="61" y="40"/>
                </a:cxn>
                <a:cxn ang="0">
                  <a:pos x="0" y="36"/>
                </a:cxn>
                <a:cxn ang="0">
                  <a:pos x="9" y="0"/>
                </a:cxn>
              </a:cxnLst>
              <a:rect l="0" t="0" r="r" b="b"/>
              <a:pathLst>
                <a:path w="62" h="41">
                  <a:moveTo>
                    <a:pt x="9" y="0"/>
                  </a:moveTo>
                  <a:lnTo>
                    <a:pt x="61" y="40"/>
                  </a:lnTo>
                  <a:lnTo>
                    <a:pt x="0" y="36"/>
                  </a:lnTo>
                  <a:lnTo>
                    <a:pt x="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42" name="Rectangle 6"/>
            <p:cNvSpPr>
              <a:spLocks noChangeArrowheads="1"/>
            </p:cNvSpPr>
            <p:nvPr/>
          </p:nvSpPr>
          <p:spPr bwMode="auto">
            <a:xfrm>
              <a:off x="2744788" y="62039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14*</a:t>
              </a:r>
            </a:p>
          </p:txBody>
        </p:sp>
        <p:sp>
          <p:nvSpPr>
            <p:cNvPr id="39943" name="Rectangle 7"/>
            <p:cNvSpPr>
              <a:spLocks noChangeArrowheads="1"/>
            </p:cNvSpPr>
            <p:nvPr/>
          </p:nvSpPr>
          <p:spPr bwMode="auto">
            <a:xfrm>
              <a:off x="3038475" y="62039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16*</a:t>
              </a:r>
            </a:p>
          </p:txBody>
        </p:sp>
        <p:sp>
          <p:nvSpPr>
            <p:cNvPr id="39944" name="Rectangle 8"/>
            <p:cNvSpPr>
              <a:spLocks noChangeArrowheads="1"/>
            </p:cNvSpPr>
            <p:nvPr/>
          </p:nvSpPr>
          <p:spPr bwMode="auto">
            <a:xfrm>
              <a:off x="7754938" y="61912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33*</a:t>
              </a:r>
            </a:p>
          </p:txBody>
        </p:sp>
        <p:sp>
          <p:nvSpPr>
            <p:cNvPr id="39945" name="Rectangle 9"/>
            <p:cNvSpPr>
              <a:spLocks noChangeArrowheads="1"/>
            </p:cNvSpPr>
            <p:nvPr/>
          </p:nvSpPr>
          <p:spPr bwMode="auto">
            <a:xfrm>
              <a:off x="8053388" y="61912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34*</a:t>
              </a:r>
            </a:p>
          </p:txBody>
        </p:sp>
        <p:sp>
          <p:nvSpPr>
            <p:cNvPr id="39946" name="Rectangle 10"/>
            <p:cNvSpPr>
              <a:spLocks noChangeArrowheads="1"/>
            </p:cNvSpPr>
            <p:nvPr/>
          </p:nvSpPr>
          <p:spPr bwMode="auto">
            <a:xfrm>
              <a:off x="8337550" y="61801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39947" name="Rectangle 11"/>
            <p:cNvSpPr>
              <a:spLocks noChangeArrowheads="1"/>
            </p:cNvSpPr>
            <p:nvPr/>
          </p:nvSpPr>
          <p:spPr bwMode="auto">
            <a:xfrm>
              <a:off x="8634413" y="61674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39*</a:t>
              </a:r>
            </a:p>
          </p:txBody>
        </p:sp>
        <p:sp>
          <p:nvSpPr>
            <p:cNvPr id="39948" name="Rectangle 12"/>
            <p:cNvSpPr>
              <a:spLocks noChangeArrowheads="1"/>
            </p:cNvSpPr>
            <p:nvPr/>
          </p:nvSpPr>
          <p:spPr bwMode="auto">
            <a:xfrm>
              <a:off x="6499225" y="61912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39949" name="Rectangle 13"/>
            <p:cNvSpPr>
              <a:spLocks noChangeArrowheads="1"/>
            </p:cNvSpPr>
            <p:nvPr/>
          </p:nvSpPr>
          <p:spPr bwMode="auto">
            <a:xfrm>
              <a:off x="6811963" y="61912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27*</a:t>
              </a:r>
            </a:p>
          </p:txBody>
        </p:sp>
        <p:sp>
          <p:nvSpPr>
            <p:cNvPr id="39950" name="Rectangle 14"/>
            <p:cNvSpPr>
              <a:spLocks noChangeArrowheads="1"/>
            </p:cNvSpPr>
            <p:nvPr/>
          </p:nvSpPr>
          <p:spPr bwMode="auto">
            <a:xfrm>
              <a:off x="7100888" y="61912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29*</a:t>
              </a:r>
            </a:p>
          </p:txBody>
        </p:sp>
        <p:sp>
          <p:nvSpPr>
            <p:cNvPr id="39951" name="Rectangle 15"/>
            <p:cNvSpPr>
              <a:spLocks noChangeArrowheads="1"/>
            </p:cNvSpPr>
            <p:nvPr/>
          </p:nvSpPr>
          <p:spPr bwMode="auto">
            <a:xfrm>
              <a:off x="4019550" y="61801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39952" name="Rectangle 16"/>
            <p:cNvSpPr>
              <a:spLocks noChangeArrowheads="1"/>
            </p:cNvSpPr>
            <p:nvPr/>
          </p:nvSpPr>
          <p:spPr bwMode="auto">
            <a:xfrm>
              <a:off x="4308475" y="61801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18*</a:t>
              </a:r>
            </a:p>
          </p:txBody>
        </p:sp>
        <p:sp>
          <p:nvSpPr>
            <p:cNvPr id="39953" name="Rectangle 17"/>
            <p:cNvSpPr>
              <a:spLocks noChangeArrowheads="1"/>
            </p:cNvSpPr>
            <p:nvPr/>
          </p:nvSpPr>
          <p:spPr bwMode="auto">
            <a:xfrm>
              <a:off x="5243513" y="61912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39954" name="Rectangle 18"/>
            <p:cNvSpPr>
              <a:spLocks noChangeArrowheads="1"/>
            </p:cNvSpPr>
            <p:nvPr/>
          </p:nvSpPr>
          <p:spPr bwMode="auto">
            <a:xfrm>
              <a:off x="5546725" y="61912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21*</a:t>
              </a:r>
            </a:p>
          </p:txBody>
        </p:sp>
        <p:sp>
          <p:nvSpPr>
            <p:cNvPr id="39955" name="Rectangle 19"/>
            <p:cNvSpPr>
              <a:spLocks noChangeArrowheads="1"/>
            </p:cNvSpPr>
            <p:nvPr/>
          </p:nvSpPr>
          <p:spPr bwMode="auto">
            <a:xfrm>
              <a:off x="1846263" y="61674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7*</a:t>
              </a:r>
            </a:p>
          </p:txBody>
        </p:sp>
        <p:sp>
          <p:nvSpPr>
            <p:cNvPr id="39956" name="Rectangle 20"/>
            <p:cNvSpPr>
              <a:spLocks noChangeArrowheads="1"/>
            </p:cNvSpPr>
            <p:nvPr/>
          </p:nvSpPr>
          <p:spPr bwMode="auto">
            <a:xfrm>
              <a:off x="1552575" y="61674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39957" name="Rectangle 21"/>
            <p:cNvSpPr>
              <a:spLocks noChangeArrowheads="1"/>
            </p:cNvSpPr>
            <p:nvPr/>
          </p:nvSpPr>
          <p:spPr bwMode="auto">
            <a:xfrm>
              <a:off x="2133600" y="61674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8*</a:t>
              </a:r>
            </a:p>
          </p:txBody>
        </p:sp>
        <p:sp>
          <p:nvSpPr>
            <p:cNvPr id="39958" name="Rectangle 22"/>
            <p:cNvSpPr>
              <a:spLocks noChangeArrowheads="1"/>
            </p:cNvSpPr>
            <p:nvPr/>
          </p:nvSpPr>
          <p:spPr bwMode="auto">
            <a:xfrm>
              <a:off x="312738" y="6164263"/>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a:t>
              </a:r>
            </a:p>
          </p:txBody>
        </p:sp>
        <p:sp>
          <p:nvSpPr>
            <p:cNvPr id="39959" name="Rectangle 23"/>
            <p:cNvSpPr>
              <a:spLocks noChangeArrowheads="1"/>
            </p:cNvSpPr>
            <p:nvPr/>
          </p:nvSpPr>
          <p:spPr bwMode="auto">
            <a:xfrm>
              <a:off x="604838" y="6164263"/>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39960" name="Rectangle 24"/>
            <p:cNvSpPr>
              <a:spLocks noChangeArrowheads="1"/>
            </p:cNvSpPr>
            <p:nvPr/>
          </p:nvSpPr>
          <p:spPr bwMode="auto">
            <a:xfrm>
              <a:off x="701675" y="6248400"/>
              <a:ext cx="1982788" cy="457200"/>
            </a:xfrm>
            <a:prstGeom prst="rect">
              <a:avLst/>
            </a:prstGeom>
            <a:noFill/>
            <a:ln w="9525">
              <a:noFill/>
              <a:miter lim="800000"/>
              <a:headEnd/>
              <a:tailEnd/>
            </a:ln>
            <a:effectLst/>
          </p:spPr>
          <p:txBody>
            <a:bodyPr wrap="none" anchor="ctr"/>
            <a:lstStyle/>
            <a:p>
              <a:endParaRPr lang="tr-TR"/>
            </a:p>
          </p:txBody>
        </p:sp>
        <p:sp>
          <p:nvSpPr>
            <p:cNvPr id="39961" name="Arc 25"/>
            <p:cNvSpPr>
              <a:spLocks/>
            </p:cNvSpPr>
            <p:nvPr/>
          </p:nvSpPr>
          <p:spPr bwMode="auto">
            <a:xfrm rot="18420000">
              <a:off x="1457325" y="5881688"/>
              <a:ext cx="333375" cy="434975"/>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98" y="0"/>
                    <a:pt x="21556" y="9622"/>
                    <a:pt x="21599" y="21521"/>
                  </a:cubicBezTo>
                </a:path>
                <a:path w="21600" h="21600" stroke="0" extrusionOk="0">
                  <a:moveTo>
                    <a:pt x="-1" y="0"/>
                  </a:moveTo>
                  <a:cubicBezTo>
                    <a:pt x="11898" y="0"/>
                    <a:pt x="21556" y="9622"/>
                    <a:pt x="21599" y="21521"/>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39962" name="Freeform 26"/>
            <p:cNvSpPr>
              <a:spLocks/>
            </p:cNvSpPr>
            <p:nvPr/>
          </p:nvSpPr>
          <p:spPr bwMode="auto">
            <a:xfrm>
              <a:off x="4600575" y="4073525"/>
              <a:ext cx="446088"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63" name="Freeform 27"/>
            <p:cNvSpPr>
              <a:spLocks/>
            </p:cNvSpPr>
            <p:nvPr/>
          </p:nvSpPr>
          <p:spPr bwMode="auto">
            <a:xfrm>
              <a:off x="4675188" y="4073525"/>
              <a:ext cx="1587"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64" name="Freeform 28"/>
            <p:cNvSpPr>
              <a:spLocks/>
            </p:cNvSpPr>
            <p:nvPr/>
          </p:nvSpPr>
          <p:spPr bwMode="auto">
            <a:xfrm>
              <a:off x="5045075" y="4073525"/>
              <a:ext cx="446088"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65" name="Freeform 29"/>
            <p:cNvSpPr>
              <a:spLocks/>
            </p:cNvSpPr>
            <p:nvPr/>
          </p:nvSpPr>
          <p:spPr bwMode="auto">
            <a:xfrm>
              <a:off x="5119688" y="4073525"/>
              <a:ext cx="1587"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66" name="Freeform 30"/>
            <p:cNvSpPr>
              <a:spLocks/>
            </p:cNvSpPr>
            <p:nvPr/>
          </p:nvSpPr>
          <p:spPr bwMode="auto">
            <a:xfrm>
              <a:off x="5489575" y="4073525"/>
              <a:ext cx="447675" cy="495300"/>
            </a:xfrm>
            <a:custGeom>
              <a:avLst/>
              <a:gdLst/>
              <a:ahLst/>
              <a:cxnLst>
                <a:cxn ang="0">
                  <a:pos x="0" y="311"/>
                </a:cxn>
                <a:cxn ang="0">
                  <a:pos x="0" y="0"/>
                </a:cxn>
                <a:cxn ang="0">
                  <a:pos x="281" y="0"/>
                </a:cxn>
                <a:cxn ang="0">
                  <a:pos x="281" y="311"/>
                </a:cxn>
                <a:cxn ang="0">
                  <a:pos x="0" y="311"/>
                </a:cxn>
              </a:cxnLst>
              <a:rect l="0" t="0" r="r" b="b"/>
              <a:pathLst>
                <a:path w="282" h="312">
                  <a:moveTo>
                    <a:pt x="0" y="311"/>
                  </a:moveTo>
                  <a:lnTo>
                    <a:pt x="0" y="0"/>
                  </a:lnTo>
                  <a:lnTo>
                    <a:pt x="281" y="0"/>
                  </a:lnTo>
                  <a:lnTo>
                    <a:pt x="281"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67" name="Freeform 31"/>
            <p:cNvSpPr>
              <a:spLocks/>
            </p:cNvSpPr>
            <p:nvPr/>
          </p:nvSpPr>
          <p:spPr bwMode="auto">
            <a:xfrm>
              <a:off x="5564188" y="4073525"/>
              <a:ext cx="1587"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68" name="Freeform 32"/>
            <p:cNvSpPr>
              <a:spLocks/>
            </p:cNvSpPr>
            <p:nvPr/>
          </p:nvSpPr>
          <p:spPr bwMode="auto">
            <a:xfrm>
              <a:off x="5935663" y="4073525"/>
              <a:ext cx="446087"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69" name="Freeform 33"/>
            <p:cNvSpPr>
              <a:spLocks/>
            </p:cNvSpPr>
            <p:nvPr/>
          </p:nvSpPr>
          <p:spPr bwMode="auto">
            <a:xfrm>
              <a:off x="6007100" y="4073525"/>
              <a:ext cx="1588"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0" name="Freeform 34"/>
            <p:cNvSpPr>
              <a:spLocks/>
            </p:cNvSpPr>
            <p:nvPr/>
          </p:nvSpPr>
          <p:spPr bwMode="auto">
            <a:xfrm>
              <a:off x="6380163" y="4073525"/>
              <a:ext cx="74612" cy="495300"/>
            </a:xfrm>
            <a:custGeom>
              <a:avLst/>
              <a:gdLst/>
              <a:ahLst/>
              <a:cxnLst>
                <a:cxn ang="0">
                  <a:pos x="0" y="311"/>
                </a:cxn>
                <a:cxn ang="0">
                  <a:pos x="0" y="0"/>
                </a:cxn>
                <a:cxn ang="0">
                  <a:pos x="46" y="0"/>
                </a:cxn>
                <a:cxn ang="0">
                  <a:pos x="46" y="311"/>
                </a:cxn>
                <a:cxn ang="0">
                  <a:pos x="0" y="311"/>
                </a:cxn>
              </a:cxnLst>
              <a:rect l="0" t="0" r="r" b="b"/>
              <a:pathLst>
                <a:path w="47" h="312">
                  <a:moveTo>
                    <a:pt x="0" y="311"/>
                  </a:moveTo>
                  <a:lnTo>
                    <a:pt x="0" y="0"/>
                  </a:lnTo>
                  <a:lnTo>
                    <a:pt x="46" y="0"/>
                  </a:lnTo>
                  <a:lnTo>
                    <a:pt x="46"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1" name="Freeform 35"/>
            <p:cNvSpPr>
              <a:spLocks/>
            </p:cNvSpPr>
            <p:nvPr/>
          </p:nvSpPr>
          <p:spPr bwMode="auto">
            <a:xfrm>
              <a:off x="2792413" y="6143625"/>
              <a:ext cx="300037" cy="396875"/>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2" name="Freeform 36"/>
            <p:cNvSpPr>
              <a:spLocks/>
            </p:cNvSpPr>
            <p:nvPr/>
          </p:nvSpPr>
          <p:spPr bwMode="auto">
            <a:xfrm>
              <a:off x="3090863" y="6143625"/>
              <a:ext cx="296862"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3" name="Freeform 37"/>
            <p:cNvSpPr>
              <a:spLocks/>
            </p:cNvSpPr>
            <p:nvPr/>
          </p:nvSpPr>
          <p:spPr bwMode="auto">
            <a:xfrm>
              <a:off x="3386138" y="61436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4" name="Freeform 38"/>
            <p:cNvSpPr>
              <a:spLocks/>
            </p:cNvSpPr>
            <p:nvPr/>
          </p:nvSpPr>
          <p:spPr bwMode="auto">
            <a:xfrm>
              <a:off x="3683000" y="6143625"/>
              <a:ext cx="296863"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5" name="Freeform 39"/>
            <p:cNvSpPr>
              <a:spLocks/>
            </p:cNvSpPr>
            <p:nvPr/>
          </p:nvSpPr>
          <p:spPr bwMode="auto">
            <a:xfrm>
              <a:off x="2476500" y="5132388"/>
              <a:ext cx="447675" cy="495300"/>
            </a:xfrm>
            <a:custGeom>
              <a:avLst/>
              <a:gdLst/>
              <a:ahLst/>
              <a:cxnLst>
                <a:cxn ang="0">
                  <a:pos x="0" y="311"/>
                </a:cxn>
                <a:cxn ang="0">
                  <a:pos x="0" y="0"/>
                </a:cxn>
                <a:cxn ang="0">
                  <a:pos x="281" y="0"/>
                </a:cxn>
                <a:cxn ang="0">
                  <a:pos x="281" y="311"/>
                </a:cxn>
                <a:cxn ang="0">
                  <a:pos x="0" y="311"/>
                </a:cxn>
              </a:cxnLst>
              <a:rect l="0" t="0" r="r" b="b"/>
              <a:pathLst>
                <a:path w="282" h="312">
                  <a:moveTo>
                    <a:pt x="0" y="311"/>
                  </a:moveTo>
                  <a:lnTo>
                    <a:pt x="0" y="0"/>
                  </a:lnTo>
                  <a:lnTo>
                    <a:pt x="281" y="0"/>
                  </a:lnTo>
                  <a:lnTo>
                    <a:pt x="281"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6" name="Freeform 40"/>
            <p:cNvSpPr>
              <a:spLocks/>
            </p:cNvSpPr>
            <p:nvPr/>
          </p:nvSpPr>
          <p:spPr bwMode="auto">
            <a:xfrm>
              <a:off x="2551113" y="5132388"/>
              <a:ext cx="1587"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7" name="Freeform 41"/>
            <p:cNvSpPr>
              <a:spLocks/>
            </p:cNvSpPr>
            <p:nvPr/>
          </p:nvSpPr>
          <p:spPr bwMode="auto">
            <a:xfrm>
              <a:off x="2922588" y="5132388"/>
              <a:ext cx="446087"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8" name="Freeform 42"/>
            <p:cNvSpPr>
              <a:spLocks/>
            </p:cNvSpPr>
            <p:nvPr/>
          </p:nvSpPr>
          <p:spPr bwMode="auto">
            <a:xfrm>
              <a:off x="2995613" y="5132388"/>
              <a:ext cx="1587"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79" name="Freeform 43"/>
            <p:cNvSpPr>
              <a:spLocks/>
            </p:cNvSpPr>
            <p:nvPr/>
          </p:nvSpPr>
          <p:spPr bwMode="auto">
            <a:xfrm>
              <a:off x="3367088" y="5132388"/>
              <a:ext cx="446087"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0" name="Freeform 44"/>
            <p:cNvSpPr>
              <a:spLocks/>
            </p:cNvSpPr>
            <p:nvPr/>
          </p:nvSpPr>
          <p:spPr bwMode="auto">
            <a:xfrm>
              <a:off x="3441700" y="5132388"/>
              <a:ext cx="1588"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1" name="Freeform 45"/>
            <p:cNvSpPr>
              <a:spLocks/>
            </p:cNvSpPr>
            <p:nvPr/>
          </p:nvSpPr>
          <p:spPr bwMode="auto">
            <a:xfrm>
              <a:off x="3811588" y="5132388"/>
              <a:ext cx="446087"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2" name="Freeform 46"/>
            <p:cNvSpPr>
              <a:spLocks/>
            </p:cNvSpPr>
            <p:nvPr/>
          </p:nvSpPr>
          <p:spPr bwMode="auto">
            <a:xfrm>
              <a:off x="3886200" y="5132388"/>
              <a:ext cx="1588"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3" name="Freeform 47"/>
            <p:cNvSpPr>
              <a:spLocks/>
            </p:cNvSpPr>
            <p:nvPr/>
          </p:nvSpPr>
          <p:spPr bwMode="auto">
            <a:xfrm>
              <a:off x="4256088" y="5132388"/>
              <a:ext cx="76200" cy="495300"/>
            </a:xfrm>
            <a:custGeom>
              <a:avLst/>
              <a:gdLst/>
              <a:ahLst/>
              <a:cxnLst>
                <a:cxn ang="0">
                  <a:pos x="0" y="311"/>
                </a:cxn>
                <a:cxn ang="0">
                  <a:pos x="0" y="0"/>
                </a:cxn>
                <a:cxn ang="0">
                  <a:pos x="47" y="0"/>
                </a:cxn>
                <a:cxn ang="0">
                  <a:pos x="47" y="311"/>
                </a:cxn>
                <a:cxn ang="0">
                  <a:pos x="0" y="311"/>
                </a:cxn>
              </a:cxnLst>
              <a:rect l="0" t="0" r="r" b="b"/>
              <a:pathLst>
                <a:path w="48" h="312">
                  <a:moveTo>
                    <a:pt x="0" y="311"/>
                  </a:moveTo>
                  <a:lnTo>
                    <a:pt x="0" y="0"/>
                  </a:lnTo>
                  <a:lnTo>
                    <a:pt x="47" y="0"/>
                  </a:lnTo>
                  <a:lnTo>
                    <a:pt x="47"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4" name="Freeform 48"/>
            <p:cNvSpPr>
              <a:spLocks/>
            </p:cNvSpPr>
            <p:nvPr/>
          </p:nvSpPr>
          <p:spPr bwMode="auto">
            <a:xfrm>
              <a:off x="4052888" y="61436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5" name="Freeform 49"/>
            <p:cNvSpPr>
              <a:spLocks/>
            </p:cNvSpPr>
            <p:nvPr/>
          </p:nvSpPr>
          <p:spPr bwMode="auto">
            <a:xfrm>
              <a:off x="4349750" y="61436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6" name="Freeform 50"/>
            <p:cNvSpPr>
              <a:spLocks/>
            </p:cNvSpPr>
            <p:nvPr/>
          </p:nvSpPr>
          <p:spPr bwMode="auto">
            <a:xfrm>
              <a:off x="4646613" y="61436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7" name="Freeform 51"/>
            <p:cNvSpPr>
              <a:spLocks/>
            </p:cNvSpPr>
            <p:nvPr/>
          </p:nvSpPr>
          <p:spPr bwMode="auto">
            <a:xfrm>
              <a:off x="4943475" y="61436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8" name="Freeform 52"/>
            <p:cNvSpPr>
              <a:spLocks/>
            </p:cNvSpPr>
            <p:nvPr/>
          </p:nvSpPr>
          <p:spPr bwMode="auto">
            <a:xfrm>
              <a:off x="7807325" y="6143625"/>
              <a:ext cx="296863"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89" name="Freeform 53"/>
            <p:cNvSpPr>
              <a:spLocks/>
            </p:cNvSpPr>
            <p:nvPr/>
          </p:nvSpPr>
          <p:spPr bwMode="auto">
            <a:xfrm>
              <a:off x="8102600" y="6143625"/>
              <a:ext cx="296863"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0" name="Freeform 54"/>
            <p:cNvSpPr>
              <a:spLocks/>
            </p:cNvSpPr>
            <p:nvPr/>
          </p:nvSpPr>
          <p:spPr bwMode="auto">
            <a:xfrm>
              <a:off x="8397875" y="6143625"/>
              <a:ext cx="300038" cy="396875"/>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1" name="Freeform 55"/>
            <p:cNvSpPr>
              <a:spLocks/>
            </p:cNvSpPr>
            <p:nvPr/>
          </p:nvSpPr>
          <p:spPr bwMode="auto">
            <a:xfrm>
              <a:off x="8696325" y="6143625"/>
              <a:ext cx="296863"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2" name="Freeform 56"/>
            <p:cNvSpPr>
              <a:spLocks/>
            </p:cNvSpPr>
            <p:nvPr/>
          </p:nvSpPr>
          <p:spPr bwMode="auto">
            <a:xfrm>
              <a:off x="6546850" y="61436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3" name="Freeform 57"/>
            <p:cNvSpPr>
              <a:spLocks/>
            </p:cNvSpPr>
            <p:nvPr/>
          </p:nvSpPr>
          <p:spPr bwMode="auto">
            <a:xfrm>
              <a:off x="6843713" y="6143625"/>
              <a:ext cx="295275" cy="396875"/>
            </a:xfrm>
            <a:custGeom>
              <a:avLst/>
              <a:gdLst/>
              <a:ahLst/>
              <a:cxnLst>
                <a:cxn ang="0">
                  <a:pos x="0" y="249"/>
                </a:cxn>
                <a:cxn ang="0">
                  <a:pos x="0" y="0"/>
                </a:cxn>
                <a:cxn ang="0">
                  <a:pos x="185" y="0"/>
                </a:cxn>
                <a:cxn ang="0">
                  <a:pos x="185" y="249"/>
                </a:cxn>
                <a:cxn ang="0">
                  <a:pos x="0" y="249"/>
                </a:cxn>
              </a:cxnLst>
              <a:rect l="0" t="0" r="r" b="b"/>
              <a:pathLst>
                <a:path w="186" h="250">
                  <a:moveTo>
                    <a:pt x="0" y="249"/>
                  </a:moveTo>
                  <a:lnTo>
                    <a:pt x="0" y="0"/>
                  </a:lnTo>
                  <a:lnTo>
                    <a:pt x="185" y="0"/>
                  </a:lnTo>
                  <a:lnTo>
                    <a:pt x="185"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4" name="Freeform 58"/>
            <p:cNvSpPr>
              <a:spLocks/>
            </p:cNvSpPr>
            <p:nvPr/>
          </p:nvSpPr>
          <p:spPr bwMode="auto">
            <a:xfrm>
              <a:off x="7137400" y="6143625"/>
              <a:ext cx="300038" cy="396875"/>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5" name="Freeform 59"/>
            <p:cNvSpPr>
              <a:spLocks/>
            </p:cNvSpPr>
            <p:nvPr/>
          </p:nvSpPr>
          <p:spPr bwMode="auto">
            <a:xfrm>
              <a:off x="7435850" y="6143625"/>
              <a:ext cx="296863"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6" name="Freeform 60"/>
            <p:cNvSpPr>
              <a:spLocks/>
            </p:cNvSpPr>
            <p:nvPr/>
          </p:nvSpPr>
          <p:spPr bwMode="auto">
            <a:xfrm>
              <a:off x="5294313" y="61436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7" name="Freeform 61"/>
            <p:cNvSpPr>
              <a:spLocks/>
            </p:cNvSpPr>
            <p:nvPr/>
          </p:nvSpPr>
          <p:spPr bwMode="auto">
            <a:xfrm>
              <a:off x="5591175" y="6143625"/>
              <a:ext cx="300038" cy="396875"/>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8" name="Freeform 62"/>
            <p:cNvSpPr>
              <a:spLocks/>
            </p:cNvSpPr>
            <p:nvPr/>
          </p:nvSpPr>
          <p:spPr bwMode="auto">
            <a:xfrm>
              <a:off x="5889625" y="6143625"/>
              <a:ext cx="296863"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39999" name="Freeform 63"/>
            <p:cNvSpPr>
              <a:spLocks/>
            </p:cNvSpPr>
            <p:nvPr/>
          </p:nvSpPr>
          <p:spPr bwMode="auto">
            <a:xfrm>
              <a:off x="6184900" y="6143625"/>
              <a:ext cx="296863"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0" name="Freeform 64"/>
            <p:cNvSpPr>
              <a:spLocks/>
            </p:cNvSpPr>
            <p:nvPr/>
          </p:nvSpPr>
          <p:spPr bwMode="auto">
            <a:xfrm>
              <a:off x="912813" y="5554663"/>
              <a:ext cx="1601787" cy="577850"/>
            </a:xfrm>
            <a:custGeom>
              <a:avLst/>
              <a:gdLst/>
              <a:ahLst/>
              <a:cxnLst>
                <a:cxn ang="0">
                  <a:pos x="1008" y="0"/>
                </a:cxn>
                <a:cxn ang="0">
                  <a:pos x="0" y="363"/>
                </a:cxn>
                <a:cxn ang="0">
                  <a:pos x="1008" y="0"/>
                </a:cxn>
              </a:cxnLst>
              <a:rect l="0" t="0" r="r" b="b"/>
              <a:pathLst>
                <a:path w="1009" h="364">
                  <a:moveTo>
                    <a:pt x="1008" y="0"/>
                  </a:moveTo>
                  <a:lnTo>
                    <a:pt x="0" y="363"/>
                  </a:lnTo>
                  <a:lnTo>
                    <a:pt x="100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1" name="Freeform 65"/>
            <p:cNvSpPr>
              <a:spLocks/>
            </p:cNvSpPr>
            <p:nvPr/>
          </p:nvSpPr>
          <p:spPr bwMode="auto">
            <a:xfrm>
              <a:off x="2144713" y="5564188"/>
              <a:ext cx="798512" cy="555625"/>
            </a:xfrm>
            <a:custGeom>
              <a:avLst/>
              <a:gdLst/>
              <a:ahLst/>
              <a:cxnLst>
                <a:cxn ang="0">
                  <a:pos x="502" y="0"/>
                </a:cxn>
                <a:cxn ang="0">
                  <a:pos x="0" y="349"/>
                </a:cxn>
                <a:cxn ang="0">
                  <a:pos x="502" y="0"/>
                </a:cxn>
              </a:cxnLst>
              <a:rect l="0" t="0" r="r" b="b"/>
              <a:pathLst>
                <a:path w="503" h="350">
                  <a:moveTo>
                    <a:pt x="502" y="0"/>
                  </a:moveTo>
                  <a:lnTo>
                    <a:pt x="0" y="349"/>
                  </a:lnTo>
                  <a:lnTo>
                    <a:pt x="50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2" name="Freeform 66"/>
            <p:cNvSpPr>
              <a:spLocks/>
            </p:cNvSpPr>
            <p:nvPr/>
          </p:nvSpPr>
          <p:spPr bwMode="auto">
            <a:xfrm>
              <a:off x="2144713" y="6034088"/>
              <a:ext cx="93662" cy="85725"/>
            </a:xfrm>
            <a:custGeom>
              <a:avLst/>
              <a:gdLst/>
              <a:ahLst/>
              <a:cxnLst>
                <a:cxn ang="0">
                  <a:pos x="58" y="35"/>
                </a:cxn>
                <a:cxn ang="0">
                  <a:pos x="0" y="53"/>
                </a:cxn>
                <a:cxn ang="0">
                  <a:pos x="45" y="0"/>
                </a:cxn>
                <a:cxn ang="0">
                  <a:pos x="58" y="35"/>
                </a:cxn>
              </a:cxnLst>
              <a:rect l="0" t="0" r="r" b="b"/>
              <a:pathLst>
                <a:path w="59" h="54">
                  <a:moveTo>
                    <a:pt x="58" y="35"/>
                  </a:moveTo>
                  <a:lnTo>
                    <a:pt x="0" y="53"/>
                  </a:lnTo>
                  <a:lnTo>
                    <a:pt x="45" y="0"/>
                  </a:lnTo>
                  <a:lnTo>
                    <a:pt x="58" y="3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3" name="Freeform 67"/>
            <p:cNvSpPr>
              <a:spLocks/>
            </p:cNvSpPr>
            <p:nvPr/>
          </p:nvSpPr>
          <p:spPr bwMode="auto">
            <a:xfrm>
              <a:off x="3340100" y="4492625"/>
              <a:ext cx="1300163" cy="617538"/>
            </a:xfrm>
            <a:custGeom>
              <a:avLst/>
              <a:gdLst/>
              <a:ahLst/>
              <a:cxnLst>
                <a:cxn ang="0">
                  <a:pos x="818" y="0"/>
                </a:cxn>
                <a:cxn ang="0">
                  <a:pos x="0" y="388"/>
                </a:cxn>
                <a:cxn ang="0">
                  <a:pos x="818" y="0"/>
                </a:cxn>
              </a:cxnLst>
              <a:rect l="0" t="0" r="r" b="b"/>
              <a:pathLst>
                <a:path w="819" h="389">
                  <a:moveTo>
                    <a:pt x="818" y="0"/>
                  </a:moveTo>
                  <a:lnTo>
                    <a:pt x="0" y="388"/>
                  </a:lnTo>
                  <a:lnTo>
                    <a:pt x="81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4" name="Freeform 68"/>
            <p:cNvSpPr>
              <a:spLocks/>
            </p:cNvSpPr>
            <p:nvPr/>
          </p:nvSpPr>
          <p:spPr bwMode="auto">
            <a:xfrm>
              <a:off x="3340100" y="5038725"/>
              <a:ext cx="96838" cy="71438"/>
            </a:xfrm>
            <a:custGeom>
              <a:avLst/>
              <a:gdLst/>
              <a:ahLst/>
              <a:cxnLst>
                <a:cxn ang="0">
                  <a:pos x="60" y="36"/>
                </a:cxn>
                <a:cxn ang="0">
                  <a:pos x="0" y="44"/>
                </a:cxn>
                <a:cxn ang="0">
                  <a:pos x="51" y="0"/>
                </a:cxn>
                <a:cxn ang="0">
                  <a:pos x="60" y="36"/>
                </a:cxn>
              </a:cxnLst>
              <a:rect l="0" t="0" r="r" b="b"/>
              <a:pathLst>
                <a:path w="61" h="45">
                  <a:moveTo>
                    <a:pt x="60" y="36"/>
                  </a:moveTo>
                  <a:lnTo>
                    <a:pt x="0" y="44"/>
                  </a:lnTo>
                  <a:lnTo>
                    <a:pt x="51" y="0"/>
                  </a:lnTo>
                  <a:lnTo>
                    <a:pt x="60" y="3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5" name="Freeform 69"/>
            <p:cNvSpPr>
              <a:spLocks/>
            </p:cNvSpPr>
            <p:nvPr/>
          </p:nvSpPr>
          <p:spPr bwMode="auto">
            <a:xfrm>
              <a:off x="5629275" y="5132388"/>
              <a:ext cx="446088"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6" name="Freeform 70"/>
            <p:cNvSpPr>
              <a:spLocks/>
            </p:cNvSpPr>
            <p:nvPr/>
          </p:nvSpPr>
          <p:spPr bwMode="auto">
            <a:xfrm>
              <a:off x="5702300" y="5132388"/>
              <a:ext cx="1588"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7" name="Freeform 71"/>
            <p:cNvSpPr>
              <a:spLocks/>
            </p:cNvSpPr>
            <p:nvPr/>
          </p:nvSpPr>
          <p:spPr bwMode="auto">
            <a:xfrm>
              <a:off x="6073775" y="5132388"/>
              <a:ext cx="446088"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8" name="Freeform 72"/>
            <p:cNvSpPr>
              <a:spLocks/>
            </p:cNvSpPr>
            <p:nvPr/>
          </p:nvSpPr>
          <p:spPr bwMode="auto">
            <a:xfrm>
              <a:off x="6146800" y="5132388"/>
              <a:ext cx="1588"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09" name="Freeform 73"/>
            <p:cNvSpPr>
              <a:spLocks/>
            </p:cNvSpPr>
            <p:nvPr/>
          </p:nvSpPr>
          <p:spPr bwMode="auto">
            <a:xfrm>
              <a:off x="6518275" y="5132388"/>
              <a:ext cx="446088"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0" name="Freeform 74"/>
            <p:cNvSpPr>
              <a:spLocks/>
            </p:cNvSpPr>
            <p:nvPr/>
          </p:nvSpPr>
          <p:spPr bwMode="auto">
            <a:xfrm>
              <a:off x="6592888" y="5132388"/>
              <a:ext cx="1587"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1" name="Freeform 75"/>
            <p:cNvSpPr>
              <a:spLocks/>
            </p:cNvSpPr>
            <p:nvPr/>
          </p:nvSpPr>
          <p:spPr bwMode="auto">
            <a:xfrm>
              <a:off x="6962775" y="5132388"/>
              <a:ext cx="446088" cy="495300"/>
            </a:xfrm>
            <a:custGeom>
              <a:avLst/>
              <a:gdLst/>
              <a:ahLst/>
              <a:cxnLst>
                <a:cxn ang="0">
                  <a:pos x="0" y="311"/>
                </a:cxn>
                <a:cxn ang="0">
                  <a:pos x="0" y="0"/>
                </a:cxn>
                <a:cxn ang="0">
                  <a:pos x="280" y="0"/>
                </a:cxn>
                <a:cxn ang="0">
                  <a:pos x="280" y="311"/>
                </a:cxn>
                <a:cxn ang="0">
                  <a:pos x="0" y="311"/>
                </a:cxn>
              </a:cxnLst>
              <a:rect l="0" t="0" r="r" b="b"/>
              <a:pathLst>
                <a:path w="281" h="312">
                  <a:moveTo>
                    <a:pt x="0" y="311"/>
                  </a:moveTo>
                  <a:lnTo>
                    <a:pt x="0" y="0"/>
                  </a:lnTo>
                  <a:lnTo>
                    <a:pt x="280" y="0"/>
                  </a:lnTo>
                  <a:lnTo>
                    <a:pt x="280"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2" name="Freeform 76"/>
            <p:cNvSpPr>
              <a:spLocks/>
            </p:cNvSpPr>
            <p:nvPr/>
          </p:nvSpPr>
          <p:spPr bwMode="auto">
            <a:xfrm>
              <a:off x="7037388" y="5132388"/>
              <a:ext cx="1587" cy="495300"/>
            </a:xfrm>
            <a:custGeom>
              <a:avLst/>
              <a:gdLst/>
              <a:ahLst/>
              <a:cxnLst>
                <a:cxn ang="0">
                  <a:pos x="0" y="0"/>
                </a:cxn>
                <a:cxn ang="0">
                  <a:pos x="0" y="311"/>
                </a:cxn>
                <a:cxn ang="0">
                  <a:pos x="0" y="0"/>
                </a:cxn>
              </a:cxnLst>
              <a:rect l="0" t="0" r="r" b="b"/>
              <a:pathLst>
                <a:path w="1" h="312">
                  <a:moveTo>
                    <a:pt x="0" y="0"/>
                  </a:moveTo>
                  <a:lnTo>
                    <a:pt x="0" y="3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3" name="Freeform 77"/>
            <p:cNvSpPr>
              <a:spLocks/>
            </p:cNvSpPr>
            <p:nvPr/>
          </p:nvSpPr>
          <p:spPr bwMode="auto">
            <a:xfrm>
              <a:off x="7407275" y="5132388"/>
              <a:ext cx="76200" cy="495300"/>
            </a:xfrm>
            <a:custGeom>
              <a:avLst/>
              <a:gdLst/>
              <a:ahLst/>
              <a:cxnLst>
                <a:cxn ang="0">
                  <a:pos x="0" y="311"/>
                </a:cxn>
                <a:cxn ang="0">
                  <a:pos x="0" y="0"/>
                </a:cxn>
                <a:cxn ang="0">
                  <a:pos x="47" y="0"/>
                </a:cxn>
                <a:cxn ang="0">
                  <a:pos x="47" y="311"/>
                </a:cxn>
                <a:cxn ang="0">
                  <a:pos x="0" y="311"/>
                </a:cxn>
              </a:cxnLst>
              <a:rect l="0" t="0" r="r" b="b"/>
              <a:pathLst>
                <a:path w="48" h="312">
                  <a:moveTo>
                    <a:pt x="0" y="311"/>
                  </a:moveTo>
                  <a:lnTo>
                    <a:pt x="0" y="0"/>
                  </a:lnTo>
                  <a:lnTo>
                    <a:pt x="47" y="0"/>
                  </a:lnTo>
                  <a:lnTo>
                    <a:pt x="47" y="311"/>
                  </a:lnTo>
                  <a:lnTo>
                    <a:pt x="0" y="3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4" name="Freeform 78"/>
            <p:cNvSpPr>
              <a:spLocks/>
            </p:cNvSpPr>
            <p:nvPr/>
          </p:nvSpPr>
          <p:spPr bwMode="auto">
            <a:xfrm>
              <a:off x="3340100" y="5554663"/>
              <a:ext cx="57150" cy="554037"/>
            </a:xfrm>
            <a:custGeom>
              <a:avLst/>
              <a:gdLst/>
              <a:ahLst/>
              <a:cxnLst>
                <a:cxn ang="0">
                  <a:pos x="35" y="0"/>
                </a:cxn>
                <a:cxn ang="0">
                  <a:pos x="0" y="348"/>
                </a:cxn>
                <a:cxn ang="0">
                  <a:pos x="35" y="0"/>
                </a:cxn>
              </a:cxnLst>
              <a:rect l="0" t="0" r="r" b="b"/>
              <a:pathLst>
                <a:path w="36" h="349">
                  <a:moveTo>
                    <a:pt x="35" y="0"/>
                  </a:moveTo>
                  <a:lnTo>
                    <a:pt x="0" y="348"/>
                  </a:lnTo>
                  <a:lnTo>
                    <a:pt x="3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5" name="Freeform 79"/>
            <p:cNvSpPr>
              <a:spLocks/>
            </p:cNvSpPr>
            <p:nvPr/>
          </p:nvSpPr>
          <p:spPr bwMode="auto">
            <a:xfrm>
              <a:off x="3328988" y="5981700"/>
              <a:ext cx="47625" cy="127000"/>
            </a:xfrm>
            <a:custGeom>
              <a:avLst/>
              <a:gdLst/>
              <a:ahLst/>
              <a:cxnLst>
                <a:cxn ang="0">
                  <a:pos x="29" y="6"/>
                </a:cxn>
                <a:cxn ang="0">
                  <a:pos x="6" y="79"/>
                </a:cxn>
                <a:cxn ang="0">
                  <a:pos x="0" y="0"/>
                </a:cxn>
                <a:cxn ang="0">
                  <a:pos x="29" y="6"/>
                </a:cxn>
              </a:cxnLst>
              <a:rect l="0" t="0" r="r" b="b"/>
              <a:pathLst>
                <a:path w="30" h="80">
                  <a:moveTo>
                    <a:pt x="29" y="6"/>
                  </a:moveTo>
                  <a:lnTo>
                    <a:pt x="6" y="79"/>
                  </a:lnTo>
                  <a:lnTo>
                    <a:pt x="0" y="0"/>
                  </a:lnTo>
                  <a:lnTo>
                    <a:pt x="29" y="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6" name="Freeform 80"/>
            <p:cNvSpPr>
              <a:spLocks/>
            </p:cNvSpPr>
            <p:nvPr/>
          </p:nvSpPr>
          <p:spPr bwMode="auto">
            <a:xfrm>
              <a:off x="6999288" y="5554663"/>
              <a:ext cx="1328737" cy="565150"/>
            </a:xfrm>
            <a:custGeom>
              <a:avLst/>
              <a:gdLst/>
              <a:ahLst/>
              <a:cxnLst>
                <a:cxn ang="0">
                  <a:pos x="0" y="0"/>
                </a:cxn>
                <a:cxn ang="0">
                  <a:pos x="836" y="355"/>
                </a:cxn>
                <a:cxn ang="0">
                  <a:pos x="0" y="0"/>
                </a:cxn>
              </a:cxnLst>
              <a:rect l="0" t="0" r="r" b="b"/>
              <a:pathLst>
                <a:path w="837" h="356">
                  <a:moveTo>
                    <a:pt x="0" y="0"/>
                  </a:moveTo>
                  <a:lnTo>
                    <a:pt x="836" y="35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7" name="Freeform 81"/>
            <p:cNvSpPr>
              <a:spLocks/>
            </p:cNvSpPr>
            <p:nvPr/>
          </p:nvSpPr>
          <p:spPr bwMode="auto">
            <a:xfrm>
              <a:off x="6546850" y="5540375"/>
              <a:ext cx="592138" cy="592138"/>
            </a:xfrm>
            <a:custGeom>
              <a:avLst/>
              <a:gdLst/>
              <a:ahLst/>
              <a:cxnLst>
                <a:cxn ang="0">
                  <a:pos x="0" y="0"/>
                </a:cxn>
                <a:cxn ang="0">
                  <a:pos x="372" y="372"/>
                </a:cxn>
                <a:cxn ang="0">
                  <a:pos x="0" y="0"/>
                </a:cxn>
              </a:cxnLst>
              <a:rect l="0" t="0" r="r" b="b"/>
              <a:pathLst>
                <a:path w="373" h="373">
                  <a:moveTo>
                    <a:pt x="0" y="0"/>
                  </a:moveTo>
                  <a:lnTo>
                    <a:pt x="372" y="37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8" name="Freeform 82"/>
            <p:cNvSpPr>
              <a:spLocks/>
            </p:cNvSpPr>
            <p:nvPr/>
          </p:nvSpPr>
          <p:spPr bwMode="auto">
            <a:xfrm>
              <a:off x="7050088" y="6034088"/>
              <a:ext cx="88900" cy="98425"/>
            </a:xfrm>
            <a:custGeom>
              <a:avLst/>
              <a:gdLst/>
              <a:ahLst/>
              <a:cxnLst>
                <a:cxn ang="0">
                  <a:pos x="18" y="0"/>
                </a:cxn>
                <a:cxn ang="0">
                  <a:pos x="55" y="61"/>
                </a:cxn>
                <a:cxn ang="0">
                  <a:pos x="0" y="31"/>
                </a:cxn>
                <a:cxn ang="0">
                  <a:pos x="18" y="0"/>
                </a:cxn>
              </a:cxnLst>
              <a:rect l="0" t="0" r="r" b="b"/>
              <a:pathLst>
                <a:path w="56" h="62">
                  <a:moveTo>
                    <a:pt x="18" y="0"/>
                  </a:moveTo>
                  <a:lnTo>
                    <a:pt x="55" y="61"/>
                  </a:lnTo>
                  <a:lnTo>
                    <a:pt x="0" y="31"/>
                  </a:lnTo>
                  <a:lnTo>
                    <a:pt x="1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19" name="Freeform 83"/>
            <p:cNvSpPr>
              <a:spLocks/>
            </p:cNvSpPr>
            <p:nvPr/>
          </p:nvSpPr>
          <p:spPr bwMode="auto">
            <a:xfrm>
              <a:off x="5926138" y="5540375"/>
              <a:ext cx="176212" cy="579438"/>
            </a:xfrm>
            <a:custGeom>
              <a:avLst/>
              <a:gdLst/>
              <a:ahLst/>
              <a:cxnLst>
                <a:cxn ang="0">
                  <a:pos x="110" y="0"/>
                </a:cxn>
                <a:cxn ang="0">
                  <a:pos x="0" y="364"/>
                </a:cxn>
                <a:cxn ang="0">
                  <a:pos x="110" y="0"/>
                </a:cxn>
              </a:cxnLst>
              <a:rect l="0" t="0" r="r" b="b"/>
              <a:pathLst>
                <a:path w="111" h="365">
                  <a:moveTo>
                    <a:pt x="110" y="0"/>
                  </a:moveTo>
                  <a:lnTo>
                    <a:pt x="0" y="364"/>
                  </a:lnTo>
                  <a:lnTo>
                    <a:pt x="11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0" name="Freeform 84"/>
            <p:cNvSpPr>
              <a:spLocks/>
            </p:cNvSpPr>
            <p:nvPr/>
          </p:nvSpPr>
          <p:spPr bwMode="auto">
            <a:xfrm>
              <a:off x="5926138" y="5994400"/>
              <a:ext cx="57150" cy="125413"/>
            </a:xfrm>
            <a:custGeom>
              <a:avLst/>
              <a:gdLst/>
              <a:ahLst/>
              <a:cxnLst>
                <a:cxn ang="0">
                  <a:pos x="35" y="14"/>
                </a:cxn>
                <a:cxn ang="0">
                  <a:pos x="0" y="78"/>
                </a:cxn>
                <a:cxn ang="0">
                  <a:pos x="8" y="0"/>
                </a:cxn>
                <a:cxn ang="0">
                  <a:pos x="35" y="14"/>
                </a:cxn>
              </a:cxnLst>
              <a:rect l="0" t="0" r="r" b="b"/>
              <a:pathLst>
                <a:path w="36" h="79">
                  <a:moveTo>
                    <a:pt x="35" y="14"/>
                  </a:moveTo>
                  <a:lnTo>
                    <a:pt x="0" y="78"/>
                  </a:lnTo>
                  <a:lnTo>
                    <a:pt x="8" y="0"/>
                  </a:lnTo>
                  <a:lnTo>
                    <a:pt x="35" y="1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1" name="Freeform 85"/>
            <p:cNvSpPr>
              <a:spLocks/>
            </p:cNvSpPr>
            <p:nvPr/>
          </p:nvSpPr>
          <p:spPr bwMode="auto">
            <a:xfrm>
              <a:off x="4794250" y="5564188"/>
              <a:ext cx="865188" cy="555625"/>
            </a:xfrm>
            <a:custGeom>
              <a:avLst/>
              <a:gdLst/>
              <a:ahLst/>
              <a:cxnLst>
                <a:cxn ang="0">
                  <a:pos x="544" y="0"/>
                </a:cxn>
                <a:cxn ang="0">
                  <a:pos x="0" y="349"/>
                </a:cxn>
                <a:cxn ang="0">
                  <a:pos x="544" y="0"/>
                </a:cxn>
              </a:cxnLst>
              <a:rect l="0" t="0" r="r" b="b"/>
              <a:pathLst>
                <a:path w="545" h="350">
                  <a:moveTo>
                    <a:pt x="544" y="0"/>
                  </a:moveTo>
                  <a:lnTo>
                    <a:pt x="0" y="349"/>
                  </a:lnTo>
                  <a:lnTo>
                    <a:pt x="54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2" name="Freeform 86"/>
            <p:cNvSpPr>
              <a:spLocks/>
            </p:cNvSpPr>
            <p:nvPr/>
          </p:nvSpPr>
          <p:spPr bwMode="auto">
            <a:xfrm>
              <a:off x="4794250" y="6038850"/>
              <a:ext cx="96838" cy="80963"/>
            </a:xfrm>
            <a:custGeom>
              <a:avLst/>
              <a:gdLst/>
              <a:ahLst/>
              <a:cxnLst>
                <a:cxn ang="0">
                  <a:pos x="60" y="35"/>
                </a:cxn>
                <a:cxn ang="0">
                  <a:pos x="0" y="50"/>
                </a:cxn>
                <a:cxn ang="0">
                  <a:pos x="48" y="0"/>
                </a:cxn>
                <a:cxn ang="0">
                  <a:pos x="60" y="35"/>
                </a:cxn>
              </a:cxnLst>
              <a:rect l="0" t="0" r="r" b="b"/>
              <a:pathLst>
                <a:path w="61" h="51">
                  <a:moveTo>
                    <a:pt x="60" y="35"/>
                  </a:moveTo>
                  <a:lnTo>
                    <a:pt x="0" y="50"/>
                  </a:lnTo>
                  <a:lnTo>
                    <a:pt x="48" y="0"/>
                  </a:lnTo>
                  <a:lnTo>
                    <a:pt x="60" y="3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3" name="Freeform 87"/>
            <p:cNvSpPr>
              <a:spLocks/>
            </p:cNvSpPr>
            <p:nvPr/>
          </p:nvSpPr>
          <p:spPr bwMode="auto">
            <a:xfrm>
              <a:off x="5081588" y="4505325"/>
              <a:ext cx="1346200" cy="604838"/>
            </a:xfrm>
            <a:custGeom>
              <a:avLst/>
              <a:gdLst/>
              <a:ahLst/>
              <a:cxnLst>
                <a:cxn ang="0">
                  <a:pos x="0" y="0"/>
                </a:cxn>
                <a:cxn ang="0">
                  <a:pos x="847" y="380"/>
                </a:cxn>
                <a:cxn ang="0">
                  <a:pos x="0" y="0"/>
                </a:cxn>
              </a:cxnLst>
              <a:rect l="0" t="0" r="r" b="b"/>
              <a:pathLst>
                <a:path w="848" h="381">
                  <a:moveTo>
                    <a:pt x="0" y="0"/>
                  </a:moveTo>
                  <a:lnTo>
                    <a:pt x="847" y="3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4" name="Freeform 88"/>
            <p:cNvSpPr>
              <a:spLocks/>
            </p:cNvSpPr>
            <p:nvPr/>
          </p:nvSpPr>
          <p:spPr bwMode="auto">
            <a:xfrm>
              <a:off x="6329363" y="5040313"/>
              <a:ext cx="98425" cy="69850"/>
            </a:xfrm>
            <a:custGeom>
              <a:avLst/>
              <a:gdLst/>
              <a:ahLst/>
              <a:cxnLst>
                <a:cxn ang="0">
                  <a:pos x="9" y="0"/>
                </a:cxn>
                <a:cxn ang="0">
                  <a:pos x="61" y="43"/>
                </a:cxn>
                <a:cxn ang="0">
                  <a:pos x="0" y="36"/>
                </a:cxn>
                <a:cxn ang="0">
                  <a:pos x="9" y="0"/>
                </a:cxn>
              </a:cxnLst>
              <a:rect l="0" t="0" r="r" b="b"/>
              <a:pathLst>
                <a:path w="62" h="44">
                  <a:moveTo>
                    <a:pt x="9" y="0"/>
                  </a:moveTo>
                  <a:lnTo>
                    <a:pt x="61" y="43"/>
                  </a:lnTo>
                  <a:lnTo>
                    <a:pt x="0" y="36"/>
                  </a:lnTo>
                  <a:lnTo>
                    <a:pt x="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5" name="Freeform 89"/>
            <p:cNvSpPr>
              <a:spLocks/>
            </p:cNvSpPr>
            <p:nvPr/>
          </p:nvSpPr>
          <p:spPr bwMode="auto">
            <a:xfrm>
              <a:off x="307975" y="6130925"/>
              <a:ext cx="295275" cy="396875"/>
            </a:xfrm>
            <a:custGeom>
              <a:avLst/>
              <a:gdLst/>
              <a:ahLst/>
              <a:cxnLst>
                <a:cxn ang="0">
                  <a:pos x="0" y="249"/>
                </a:cxn>
                <a:cxn ang="0">
                  <a:pos x="0" y="0"/>
                </a:cxn>
                <a:cxn ang="0">
                  <a:pos x="185" y="0"/>
                </a:cxn>
                <a:cxn ang="0">
                  <a:pos x="185" y="249"/>
                </a:cxn>
                <a:cxn ang="0">
                  <a:pos x="0" y="249"/>
                </a:cxn>
              </a:cxnLst>
              <a:rect l="0" t="0" r="r" b="b"/>
              <a:pathLst>
                <a:path w="186" h="250">
                  <a:moveTo>
                    <a:pt x="0" y="249"/>
                  </a:moveTo>
                  <a:lnTo>
                    <a:pt x="0" y="0"/>
                  </a:lnTo>
                  <a:lnTo>
                    <a:pt x="185" y="0"/>
                  </a:lnTo>
                  <a:lnTo>
                    <a:pt x="185"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6" name="Freeform 90"/>
            <p:cNvSpPr>
              <a:spLocks/>
            </p:cNvSpPr>
            <p:nvPr/>
          </p:nvSpPr>
          <p:spPr bwMode="auto">
            <a:xfrm>
              <a:off x="601663" y="6130925"/>
              <a:ext cx="300037" cy="396875"/>
            </a:xfrm>
            <a:custGeom>
              <a:avLst/>
              <a:gdLst/>
              <a:ahLst/>
              <a:cxnLst>
                <a:cxn ang="0">
                  <a:pos x="0" y="249"/>
                </a:cxn>
                <a:cxn ang="0">
                  <a:pos x="0" y="0"/>
                </a:cxn>
                <a:cxn ang="0">
                  <a:pos x="188" y="0"/>
                </a:cxn>
                <a:cxn ang="0">
                  <a:pos x="188" y="249"/>
                </a:cxn>
                <a:cxn ang="0">
                  <a:pos x="0" y="249"/>
                </a:cxn>
              </a:cxnLst>
              <a:rect l="0" t="0" r="r" b="b"/>
              <a:pathLst>
                <a:path w="189" h="250">
                  <a:moveTo>
                    <a:pt x="0" y="249"/>
                  </a:moveTo>
                  <a:lnTo>
                    <a:pt x="0" y="0"/>
                  </a:lnTo>
                  <a:lnTo>
                    <a:pt x="188" y="0"/>
                  </a:lnTo>
                  <a:lnTo>
                    <a:pt x="188"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7" name="Freeform 91"/>
            <p:cNvSpPr>
              <a:spLocks/>
            </p:cNvSpPr>
            <p:nvPr/>
          </p:nvSpPr>
          <p:spPr bwMode="auto">
            <a:xfrm>
              <a:off x="900113" y="6130925"/>
              <a:ext cx="296862" cy="396875"/>
            </a:xfrm>
            <a:custGeom>
              <a:avLst/>
              <a:gdLst/>
              <a:ahLst/>
              <a:cxnLst>
                <a:cxn ang="0">
                  <a:pos x="0" y="249"/>
                </a:cxn>
                <a:cxn ang="0">
                  <a:pos x="0" y="0"/>
                </a:cxn>
                <a:cxn ang="0">
                  <a:pos x="186" y="0"/>
                </a:cxn>
                <a:cxn ang="0">
                  <a:pos x="186" y="249"/>
                </a:cxn>
                <a:cxn ang="0">
                  <a:pos x="0" y="249"/>
                </a:cxn>
              </a:cxnLst>
              <a:rect l="0" t="0" r="r" b="b"/>
              <a:pathLst>
                <a:path w="187" h="250">
                  <a:moveTo>
                    <a:pt x="0" y="249"/>
                  </a:moveTo>
                  <a:lnTo>
                    <a:pt x="0" y="0"/>
                  </a:lnTo>
                  <a:lnTo>
                    <a:pt x="186" y="0"/>
                  </a:lnTo>
                  <a:lnTo>
                    <a:pt x="186"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8" name="Freeform 92"/>
            <p:cNvSpPr>
              <a:spLocks/>
            </p:cNvSpPr>
            <p:nvPr/>
          </p:nvSpPr>
          <p:spPr bwMode="auto">
            <a:xfrm>
              <a:off x="1195388" y="6130925"/>
              <a:ext cx="298450" cy="396875"/>
            </a:xfrm>
            <a:custGeom>
              <a:avLst/>
              <a:gdLst/>
              <a:ahLst/>
              <a:cxnLst>
                <a:cxn ang="0">
                  <a:pos x="0" y="249"/>
                </a:cxn>
                <a:cxn ang="0">
                  <a:pos x="0" y="0"/>
                </a:cxn>
                <a:cxn ang="0">
                  <a:pos x="187" y="0"/>
                </a:cxn>
                <a:cxn ang="0">
                  <a:pos x="187" y="249"/>
                </a:cxn>
                <a:cxn ang="0">
                  <a:pos x="0" y="249"/>
                </a:cxn>
              </a:cxnLst>
              <a:rect l="0" t="0" r="r" b="b"/>
              <a:pathLst>
                <a:path w="188" h="250">
                  <a:moveTo>
                    <a:pt x="0" y="249"/>
                  </a:moveTo>
                  <a:lnTo>
                    <a:pt x="0" y="0"/>
                  </a:lnTo>
                  <a:lnTo>
                    <a:pt x="187" y="0"/>
                  </a:lnTo>
                  <a:lnTo>
                    <a:pt x="187" y="249"/>
                  </a:lnTo>
                  <a:lnTo>
                    <a:pt x="0" y="24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29" name="Freeform 93"/>
            <p:cNvSpPr>
              <a:spLocks/>
            </p:cNvSpPr>
            <p:nvPr/>
          </p:nvSpPr>
          <p:spPr bwMode="auto">
            <a:xfrm>
              <a:off x="1550988" y="6130925"/>
              <a:ext cx="298450" cy="398463"/>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30" name="Freeform 94"/>
            <p:cNvSpPr>
              <a:spLocks/>
            </p:cNvSpPr>
            <p:nvPr/>
          </p:nvSpPr>
          <p:spPr bwMode="auto">
            <a:xfrm>
              <a:off x="1847850" y="6130925"/>
              <a:ext cx="298450" cy="398463"/>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31" name="Freeform 95"/>
            <p:cNvSpPr>
              <a:spLocks/>
            </p:cNvSpPr>
            <p:nvPr/>
          </p:nvSpPr>
          <p:spPr bwMode="auto">
            <a:xfrm>
              <a:off x="2144713" y="6130925"/>
              <a:ext cx="298450" cy="398463"/>
            </a:xfrm>
            <a:custGeom>
              <a:avLst/>
              <a:gdLst/>
              <a:ahLst/>
              <a:cxnLst>
                <a:cxn ang="0">
                  <a:pos x="0" y="250"/>
                </a:cxn>
                <a:cxn ang="0">
                  <a:pos x="0" y="0"/>
                </a:cxn>
                <a:cxn ang="0">
                  <a:pos x="187" y="0"/>
                </a:cxn>
                <a:cxn ang="0">
                  <a:pos x="187" y="250"/>
                </a:cxn>
                <a:cxn ang="0">
                  <a:pos x="0" y="250"/>
                </a:cxn>
              </a:cxnLst>
              <a:rect l="0" t="0" r="r" b="b"/>
              <a:pathLst>
                <a:path w="188" h="251">
                  <a:moveTo>
                    <a:pt x="0" y="250"/>
                  </a:moveTo>
                  <a:lnTo>
                    <a:pt x="0" y="0"/>
                  </a:lnTo>
                  <a:lnTo>
                    <a:pt x="187" y="0"/>
                  </a:lnTo>
                  <a:lnTo>
                    <a:pt x="187" y="250"/>
                  </a:lnTo>
                  <a:lnTo>
                    <a:pt x="0" y="25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32" name="Freeform 96"/>
            <p:cNvSpPr>
              <a:spLocks/>
            </p:cNvSpPr>
            <p:nvPr/>
          </p:nvSpPr>
          <p:spPr bwMode="auto">
            <a:xfrm>
              <a:off x="2441575" y="6130925"/>
              <a:ext cx="296863" cy="398463"/>
            </a:xfrm>
            <a:custGeom>
              <a:avLst/>
              <a:gdLst/>
              <a:ahLst/>
              <a:cxnLst>
                <a:cxn ang="0">
                  <a:pos x="0" y="250"/>
                </a:cxn>
                <a:cxn ang="0">
                  <a:pos x="0" y="0"/>
                </a:cxn>
                <a:cxn ang="0">
                  <a:pos x="186" y="0"/>
                </a:cxn>
                <a:cxn ang="0">
                  <a:pos x="186" y="250"/>
                </a:cxn>
                <a:cxn ang="0">
                  <a:pos x="0" y="250"/>
                </a:cxn>
              </a:cxnLst>
              <a:rect l="0" t="0" r="r" b="b"/>
              <a:pathLst>
                <a:path w="187" h="251">
                  <a:moveTo>
                    <a:pt x="0" y="250"/>
                  </a:moveTo>
                  <a:lnTo>
                    <a:pt x="0" y="0"/>
                  </a:lnTo>
                  <a:lnTo>
                    <a:pt x="186" y="0"/>
                  </a:lnTo>
                  <a:lnTo>
                    <a:pt x="186" y="250"/>
                  </a:lnTo>
                  <a:lnTo>
                    <a:pt x="0" y="25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0033" name="Rectangle 97"/>
            <p:cNvSpPr>
              <a:spLocks noChangeArrowheads="1"/>
            </p:cNvSpPr>
            <p:nvPr/>
          </p:nvSpPr>
          <p:spPr bwMode="auto">
            <a:xfrm>
              <a:off x="4000500" y="3570288"/>
              <a:ext cx="585788"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Root</a:t>
              </a:r>
            </a:p>
          </p:txBody>
        </p:sp>
        <p:sp>
          <p:nvSpPr>
            <p:cNvPr id="40034" name="Rectangle 98"/>
            <p:cNvSpPr>
              <a:spLocks noChangeArrowheads="1"/>
            </p:cNvSpPr>
            <p:nvPr/>
          </p:nvSpPr>
          <p:spPr bwMode="auto">
            <a:xfrm>
              <a:off x="3017838" y="515461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40035" name="Rectangle 99"/>
            <p:cNvSpPr>
              <a:spLocks noChangeArrowheads="1"/>
            </p:cNvSpPr>
            <p:nvPr/>
          </p:nvSpPr>
          <p:spPr bwMode="auto">
            <a:xfrm>
              <a:off x="2593975" y="5154613"/>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5</a:t>
              </a:r>
            </a:p>
          </p:txBody>
        </p:sp>
        <p:sp>
          <p:nvSpPr>
            <p:cNvPr id="40036" name="Rectangle 100"/>
            <p:cNvSpPr>
              <a:spLocks noChangeArrowheads="1"/>
            </p:cNvSpPr>
            <p:nvPr/>
          </p:nvSpPr>
          <p:spPr bwMode="auto">
            <a:xfrm>
              <a:off x="4703763" y="409416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17</a:t>
              </a:r>
            </a:p>
          </p:txBody>
        </p:sp>
        <p:sp>
          <p:nvSpPr>
            <p:cNvPr id="40037" name="Rectangle 101"/>
            <p:cNvSpPr>
              <a:spLocks noChangeArrowheads="1"/>
            </p:cNvSpPr>
            <p:nvPr/>
          </p:nvSpPr>
          <p:spPr bwMode="auto">
            <a:xfrm>
              <a:off x="6621463" y="514350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30</a:t>
              </a:r>
            </a:p>
          </p:txBody>
        </p:sp>
        <p:sp>
          <p:nvSpPr>
            <p:cNvPr id="40038" name="Rectangle 102"/>
            <p:cNvSpPr>
              <a:spLocks noChangeArrowheads="1"/>
            </p:cNvSpPr>
            <p:nvPr/>
          </p:nvSpPr>
          <p:spPr bwMode="auto">
            <a:xfrm>
              <a:off x="5732463" y="516731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40039" name="Rectangle 103"/>
            <p:cNvSpPr>
              <a:spLocks noChangeArrowheads="1"/>
            </p:cNvSpPr>
            <p:nvPr/>
          </p:nvSpPr>
          <p:spPr bwMode="auto">
            <a:xfrm>
              <a:off x="6169025" y="514350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40040" name="Line 104"/>
            <p:cNvSpPr>
              <a:spLocks noChangeShapeType="1"/>
            </p:cNvSpPr>
            <p:nvPr/>
          </p:nvSpPr>
          <p:spPr bwMode="auto">
            <a:xfrm>
              <a:off x="4379913" y="3505200"/>
              <a:ext cx="630237" cy="527050"/>
            </a:xfrm>
            <a:prstGeom prst="line">
              <a:avLst/>
            </a:prstGeom>
            <a:noFill/>
            <a:ln w="12700">
              <a:solidFill>
                <a:schemeClr val="tx1"/>
              </a:solidFill>
              <a:round/>
              <a:headEnd type="none" w="sm" len="sm"/>
              <a:tailEnd type="stealth" w="med" len="med"/>
            </a:ln>
            <a:effectLst/>
          </p:spPr>
          <p:txBody>
            <a:bodyPr/>
            <a:lstStyle/>
            <a:p>
              <a:endParaRPr lang="tr-TR"/>
            </a:p>
          </p:txBody>
        </p:sp>
        <p:sp>
          <p:nvSpPr>
            <p:cNvPr id="40041" name="Arc 105"/>
            <p:cNvSpPr>
              <a:spLocks/>
            </p:cNvSpPr>
            <p:nvPr/>
          </p:nvSpPr>
          <p:spPr bwMode="auto">
            <a:xfrm rot="18420000">
              <a:off x="2646363" y="5881688"/>
              <a:ext cx="333375" cy="434975"/>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98" y="0"/>
                    <a:pt x="21556" y="9622"/>
                    <a:pt x="21599" y="21521"/>
                  </a:cubicBezTo>
                </a:path>
                <a:path w="21600" h="21600" stroke="0" extrusionOk="0">
                  <a:moveTo>
                    <a:pt x="-1" y="0"/>
                  </a:moveTo>
                  <a:cubicBezTo>
                    <a:pt x="11898" y="0"/>
                    <a:pt x="21556" y="9622"/>
                    <a:pt x="21599" y="21521"/>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40042" name="Arc 106"/>
            <p:cNvSpPr>
              <a:spLocks/>
            </p:cNvSpPr>
            <p:nvPr/>
          </p:nvSpPr>
          <p:spPr bwMode="auto">
            <a:xfrm rot="18420000">
              <a:off x="3843338" y="5881688"/>
              <a:ext cx="333375" cy="434975"/>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0"/>
                  </a:cubicBezTo>
                  <a:cubicBezTo>
                    <a:pt x="12001" y="0"/>
                    <a:pt x="21659" y="9622"/>
                    <a:pt x="21702" y="21521"/>
                  </a:cubicBezTo>
                </a:path>
                <a:path w="21703" h="21600" stroke="0" extrusionOk="0">
                  <a:moveTo>
                    <a:pt x="0" y="0"/>
                  </a:moveTo>
                  <a:cubicBezTo>
                    <a:pt x="34" y="0"/>
                    <a:pt x="68" y="-1"/>
                    <a:pt x="103" y="0"/>
                  </a:cubicBezTo>
                  <a:cubicBezTo>
                    <a:pt x="12001" y="0"/>
                    <a:pt x="21659" y="9622"/>
                    <a:pt x="21702" y="21521"/>
                  </a:cubicBezTo>
                  <a:lnTo>
                    <a:pt x="103"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40043" name="Arc 107"/>
            <p:cNvSpPr>
              <a:spLocks/>
            </p:cNvSpPr>
            <p:nvPr/>
          </p:nvSpPr>
          <p:spPr bwMode="auto">
            <a:xfrm rot="18420000">
              <a:off x="5111750" y="5881688"/>
              <a:ext cx="333375" cy="434975"/>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0"/>
                  </a:cubicBezTo>
                  <a:cubicBezTo>
                    <a:pt x="12001" y="0"/>
                    <a:pt x="21659" y="9622"/>
                    <a:pt x="21702" y="21521"/>
                  </a:cubicBezTo>
                </a:path>
                <a:path w="21703" h="21600" stroke="0" extrusionOk="0">
                  <a:moveTo>
                    <a:pt x="0" y="0"/>
                  </a:moveTo>
                  <a:cubicBezTo>
                    <a:pt x="34" y="0"/>
                    <a:pt x="68" y="-1"/>
                    <a:pt x="103" y="0"/>
                  </a:cubicBezTo>
                  <a:cubicBezTo>
                    <a:pt x="12001" y="0"/>
                    <a:pt x="21659" y="9622"/>
                    <a:pt x="21702" y="21521"/>
                  </a:cubicBezTo>
                  <a:lnTo>
                    <a:pt x="103"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40044" name="Arc 108"/>
            <p:cNvSpPr>
              <a:spLocks/>
            </p:cNvSpPr>
            <p:nvPr/>
          </p:nvSpPr>
          <p:spPr bwMode="auto">
            <a:xfrm rot="18420000">
              <a:off x="6373813" y="5881688"/>
              <a:ext cx="333375" cy="434975"/>
            </a:xfrm>
            <a:custGeom>
              <a:avLst/>
              <a:gdLst>
                <a:gd name="G0" fmla="+- 0 0 0"/>
                <a:gd name="G1" fmla="+- 21600 0 0"/>
                <a:gd name="G2" fmla="+- 21600 0 0"/>
                <a:gd name="T0" fmla="*/ 0 w 21600"/>
                <a:gd name="T1" fmla="*/ 0 h 21600"/>
                <a:gd name="T2" fmla="*/ 21600 w 21600"/>
                <a:gd name="T3" fmla="*/ 21521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98" y="0"/>
                    <a:pt x="21556" y="9622"/>
                    <a:pt x="21599" y="21521"/>
                  </a:cubicBezTo>
                </a:path>
                <a:path w="21600" h="21600" stroke="0" extrusionOk="0">
                  <a:moveTo>
                    <a:pt x="-1" y="0"/>
                  </a:moveTo>
                  <a:cubicBezTo>
                    <a:pt x="11898" y="0"/>
                    <a:pt x="21556" y="9622"/>
                    <a:pt x="21599" y="21521"/>
                  </a:cubicBezTo>
                  <a:lnTo>
                    <a:pt x="0" y="21600"/>
                  </a:lnTo>
                  <a:close/>
                </a:path>
              </a:pathLst>
            </a:custGeom>
            <a:noFill/>
            <a:ln w="12700" cap="rnd">
              <a:solidFill>
                <a:schemeClr val="tx1"/>
              </a:solidFill>
              <a:round/>
              <a:headEnd type="stealth" w="med" len="med"/>
              <a:tailEnd type="stealth" w="med" len="med"/>
            </a:ln>
            <a:effectLst/>
          </p:spPr>
          <p:txBody>
            <a:bodyPr/>
            <a:lstStyle/>
            <a:p>
              <a:endParaRPr lang="tr-TR"/>
            </a:p>
          </p:txBody>
        </p:sp>
        <p:sp>
          <p:nvSpPr>
            <p:cNvPr id="40045" name="Arc 109"/>
            <p:cNvSpPr>
              <a:spLocks/>
            </p:cNvSpPr>
            <p:nvPr/>
          </p:nvSpPr>
          <p:spPr bwMode="auto">
            <a:xfrm rot="18420000">
              <a:off x="7570788" y="5881688"/>
              <a:ext cx="333375" cy="434975"/>
            </a:xfrm>
            <a:custGeom>
              <a:avLst/>
              <a:gdLst>
                <a:gd name="G0" fmla="+- 103 0 0"/>
                <a:gd name="G1" fmla="+- 21600 0 0"/>
                <a:gd name="G2" fmla="+- 21600 0 0"/>
                <a:gd name="T0" fmla="*/ 0 w 21703"/>
                <a:gd name="T1" fmla="*/ 0 h 21600"/>
                <a:gd name="T2" fmla="*/ 21703 w 21703"/>
                <a:gd name="T3" fmla="*/ 21521 h 21600"/>
                <a:gd name="T4" fmla="*/ 103 w 21703"/>
                <a:gd name="T5" fmla="*/ 21600 h 21600"/>
              </a:gdLst>
              <a:ahLst/>
              <a:cxnLst>
                <a:cxn ang="0">
                  <a:pos x="T0" y="T1"/>
                </a:cxn>
                <a:cxn ang="0">
                  <a:pos x="T2" y="T3"/>
                </a:cxn>
                <a:cxn ang="0">
                  <a:pos x="T4" y="T5"/>
                </a:cxn>
              </a:cxnLst>
              <a:rect l="0" t="0" r="r" b="b"/>
              <a:pathLst>
                <a:path w="21703" h="21600" fill="none" extrusionOk="0">
                  <a:moveTo>
                    <a:pt x="0" y="0"/>
                  </a:moveTo>
                  <a:cubicBezTo>
                    <a:pt x="34" y="0"/>
                    <a:pt x="68" y="-1"/>
                    <a:pt x="103" y="0"/>
                  </a:cubicBezTo>
                  <a:cubicBezTo>
                    <a:pt x="12001" y="0"/>
                    <a:pt x="21659" y="9622"/>
                    <a:pt x="21702" y="21521"/>
                  </a:cubicBezTo>
                </a:path>
                <a:path w="21703" h="21600" stroke="0" extrusionOk="0">
                  <a:moveTo>
                    <a:pt x="0" y="0"/>
                  </a:moveTo>
                  <a:cubicBezTo>
                    <a:pt x="34" y="0"/>
                    <a:pt x="68" y="-1"/>
                    <a:pt x="103" y="0"/>
                  </a:cubicBezTo>
                  <a:cubicBezTo>
                    <a:pt x="12001" y="0"/>
                    <a:pt x="21659" y="9622"/>
                    <a:pt x="21702" y="21521"/>
                  </a:cubicBezTo>
                  <a:lnTo>
                    <a:pt x="103" y="21600"/>
                  </a:lnTo>
                  <a:close/>
                </a:path>
              </a:pathLst>
            </a:custGeom>
            <a:noFill/>
            <a:ln w="12700" cap="rnd">
              <a:solidFill>
                <a:schemeClr val="tx1"/>
              </a:solidFill>
              <a:round/>
              <a:headEnd type="stealth" w="med" len="med"/>
              <a:tailEnd type="stealth" w="med" len="med"/>
            </a:ln>
            <a:effectLst/>
          </p:spPr>
          <p:txBody>
            <a:bodyPr/>
            <a:lstStyle/>
            <a:p>
              <a:endParaRPr lang="tr-TR"/>
            </a:p>
          </p:txBody>
        </p:sp>
      </p:grpSp>
    </p:spTree>
    <p:extLst>
      <p:ext uri="{BB962C8B-B14F-4D97-AF65-F5344CB8AC3E}">
        <p14:creationId xmlns:p14="http://schemas.microsoft.com/office/powerpoint/2010/main" val="1125352506"/>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t>Prefix Key Compression</a:t>
            </a:r>
          </a:p>
        </p:txBody>
      </p:sp>
      <p:sp>
        <p:nvSpPr>
          <p:cNvPr id="41987" name="Rectangle 3"/>
          <p:cNvSpPr>
            <a:spLocks noGrp="1" noChangeArrowheads="1"/>
          </p:cNvSpPr>
          <p:nvPr>
            <p:ph type="body" idx="1"/>
          </p:nvPr>
        </p:nvSpPr>
        <p:spPr>
          <a:xfrm>
            <a:off x="334505" y="1259238"/>
            <a:ext cx="8153400" cy="4912962"/>
          </a:xfrm>
          <a:noFill/>
          <a:ln/>
        </p:spPr>
        <p:txBody>
          <a:bodyPr>
            <a:normAutofit lnSpcReduction="10000"/>
          </a:bodyPr>
          <a:lstStyle/>
          <a:p>
            <a:r>
              <a:rPr lang="en-US" sz="2800" dirty="0"/>
              <a:t>Important to increase fan-out.  (Why?)</a:t>
            </a:r>
          </a:p>
          <a:p>
            <a:r>
              <a:rPr lang="en-US" sz="2800" dirty="0"/>
              <a:t>Key values in index entries only `direct traffic’; can often compress them.</a:t>
            </a:r>
          </a:p>
          <a:p>
            <a:pPr lvl="1">
              <a:buSzPct val="75000"/>
            </a:pPr>
            <a:r>
              <a:rPr lang="en-US" sz="2400" dirty="0"/>
              <a:t>E.g., If we have adjacent index entries with search key values </a:t>
            </a:r>
            <a:r>
              <a:rPr lang="en-US" sz="2400" i="1" dirty="0" err="1"/>
              <a:t>Dannon</a:t>
            </a:r>
            <a:r>
              <a:rPr lang="en-US" sz="2400" i="1" dirty="0"/>
              <a:t> Yogurt</a:t>
            </a:r>
            <a:r>
              <a:rPr lang="en-US" sz="2400" dirty="0"/>
              <a:t>, </a:t>
            </a:r>
            <a:r>
              <a:rPr lang="en-US" sz="2400" i="1" dirty="0"/>
              <a:t>David Smith </a:t>
            </a:r>
            <a:r>
              <a:rPr lang="en-US" sz="2400" dirty="0"/>
              <a:t>and </a:t>
            </a:r>
            <a:r>
              <a:rPr lang="en-US" sz="2400" i="1" dirty="0" err="1"/>
              <a:t>Devarakonda</a:t>
            </a:r>
            <a:r>
              <a:rPr lang="en-US" sz="2400" i="1" dirty="0"/>
              <a:t> Murthy</a:t>
            </a:r>
            <a:r>
              <a:rPr lang="en-US" sz="2400" dirty="0"/>
              <a:t>, we can abbreviate </a:t>
            </a:r>
            <a:r>
              <a:rPr lang="en-US" sz="2400" i="1" dirty="0"/>
              <a:t>David</a:t>
            </a:r>
            <a:r>
              <a:rPr lang="en-US" sz="2400" dirty="0"/>
              <a:t> </a:t>
            </a:r>
            <a:r>
              <a:rPr lang="en-US" sz="2400" i="1" dirty="0"/>
              <a:t>Smith</a:t>
            </a:r>
            <a:r>
              <a:rPr lang="en-US" sz="2400" dirty="0"/>
              <a:t> to </a:t>
            </a:r>
            <a:r>
              <a:rPr lang="en-US" sz="2400" i="1" dirty="0" err="1"/>
              <a:t>Dav</a:t>
            </a:r>
            <a:r>
              <a:rPr lang="en-US" sz="2400" dirty="0"/>
              <a:t>.  (The other keys can be compressed too ...)</a:t>
            </a:r>
          </a:p>
          <a:p>
            <a:pPr lvl="2"/>
            <a:r>
              <a:rPr lang="en-US" sz="2000" dirty="0"/>
              <a:t>Is this correct?  Not quite!  What if there is a data entry </a:t>
            </a:r>
            <a:r>
              <a:rPr lang="en-US" sz="2000" i="1" dirty="0"/>
              <a:t>Davey Jones</a:t>
            </a:r>
            <a:r>
              <a:rPr lang="en-US" sz="2000" dirty="0"/>
              <a:t>?  (Can only compress </a:t>
            </a:r>
            <a:r>
              <a:rPr lang="en-US" sz="2000" i="1" dirty="0"/>
              <a:t>David Smith </a:t>
            </a:r>
            <a:r>
              <a:rPr lang="en-US" sz="2000" dirty="0"/>
              <a:t>to </a:t>
            </a:r>
            <a:r>
              <a:rPr lang="en-US" sz="2000" i="1" dirty="0" err="1"/>
              <a:t>Davi</a:t>
            </a:r>
            <a:r>
              <a:rPr lang="en-US" sz="2000" dirty="0"/>
              <a:t>)</a:t>
            </a:r>
          </a:p>
          <a:p>
            <a:pPr lvl="2"/>
            <a:r>
              <a:rPr lang="en-US" sz="2000" dirty="0"/>
              <a:t>In general, while compressing, must leave each index entry greater than every key value (in any </a:t>
            </a:r>
            <a:r>
              <a:rPr lang="en-US" sz="2000" dirty="0" err="1"/>
              <a:t>subtree</a:t>
            </a:r>
            <a:r>
              <a:rPr lang="en-US" sz="2000" dirty="0"/>
              <a:t>) to its left.</a:t>
            </a:r>
          </a:p>
          <a:p>
            <a:r>
              <a:rPr lang="en-US" dirty="0"/>
              <a:t>Insert/delete must be suitably modified.</a:t>
            </a:r>
          </a:p>
        </p:txBody>
      </p:sp>
    </p:spTree>
    <p:extLst>
      <p:ext uri="{BB962C8B-B14F-4D97-AF65-F5344CB8AC3E}">
        <p14:creationId xmlns:p14="http://schemas.microsoft.com/office/powerpoint/2010/main" val="2562556762"/>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eaLnBrk="1" hangingPunct="1"/>
            <a:fld id="{A09022CE-BB9E-014A-ADE8-7AFB6AF4C1D9}" type="slidenum">
              <a:rPr lang="en-US" altLang="ko-KR" sz="1400"/>
              <a:pPr eaLnBrk="1" hangingPunct="1"/>
              <a:t>3</a:t>
            </a:fld>
            <a:endParaRPr lang="en-US" altLang="ko-KR" sz="1400"/>
          </a:p>
        </p:txBody>
      </p:sp>
      <p:sp>
        <p:nvSpPr>
          <p:cNvPr id="7171" name="Rectangle 2"/>
          <p:cNvSpPr>
            <a:spLocks noGrp="1" noChangeArrowheads="1"/>
          </p:cNvSpPr>
          <p:nvPr>
            <p:ph type="title"/>
          </p:nvPr>
        </p:nvSpPr>
        <p:spPr>
          <a:xfrm>
            <a:off x="685800" y="410438"/>
            <a:ext cx="7772400" cy="707886"/>
          </a:xfrm>
          <a:noFill/>
        </p:spPr>
        <p:txBody>
          <a:bodyPr>
            <a:spAutoFit/>
          </a:bodyPr>
          <a:lstStyle/>
          <a:p>
            <a:pPr eaLnBrk="1" hangingPunct="1"/>
            <a:r>
              <a:rPr lang="en-US" altLang="ko-KR" dirty="0">
                <a:latin typeface="+mj-lt"/>
                <a:ea typeface="굴림" charset="0"/>
              </a:rPr>
              <a:t>Binary Search and Internal </a:t>
            </a:r>
            <a:r>
              <a:rPr lang="en-US" altLang="ko-KR" dirty="0" smtClean="0">
                <a:latin typeface="+mj-lt"/>
                <a:ea typeface="굴림" charset="0"/>
              </a:rPr>
              <a:t>Sorting</a:t>
            </a:r>
            <a:endParaRPr lang="en-US" altLang="ko-KR" dirty="0">
              <a:latin typeface="+mj-lt"/>
              <a:ea typeface="굴림" charset="0"/>
            </a:endParaRPr>
          </a:p>
        </p:txBody>
      </p:sp>
      <p:sp>
        <p:nvSpPr>
          <p:cNvPr id="7172" name="Rectangle 3"/>
          <p:cNvSpPr>
            <a:spLocks noGrp="1" noChangeArrowheads="1"/>
          </p:cNvSpPr>
          <p:nvPr>
            <p:ph idx="1"/>
          </p:nvPr>
        </p:nvSpPr>
        <p:spPr>
          <a:xfrm>
            <a:off x="684213" y="1484313"/>
            <a:ext cx="7848600" cy="4537075"/>
          </a:xfrm>
        </p:spPr>
        <p:txBody>
          <a:bodyPr>
            <a:normAutofit lnSpcReduction="10000"/>
          </a:bodyPr>
          <a:lstStyle/>
          <a:p>
            <a:pPr eaLnBrk="1" hangingPunct="1"/>
            <a:r>
              <a:rPr lang="en-US" altLang="ko-KR" dirty="0">
                <a:latin typeface="+mn-lt"/>
                <a:ea typeface="굴림" charset="0"/>
              </a:rPr>
              <a:t>Sequential search</a:t>
            </a:r>
          </a:p>
          <a:p>
            <a:pPr lvl="1" eaLnBrk="1" hangingPunct="1"/>
            <a:r>
              <a:rPr lang="en-US" altLang="ko-KR" sz="1800" dirty="0">
                <a:latin typeface="+mn-lt"/>
                <a:ea typeface="굴림" charset="0"/>
              </a:rPr>
              <a:t>At most n comparisons -&gt; </a:t>
            </a:r>
            <a:r>
              <a:rPr lang="en-US" altLang="ko-KR" sz="1800" i="1" dirty="0">
                <a:latin typeface="+mn-lt"/>
                <a:ea typeface="굴림" charset="0"/>
              </a:rPr>
              <a:t>O(n)</a:t>
            </a:r>
          </a:p>
          <a:p>
            <a:pPr lvl="1" eaLnBrk="1" hangingPunct="1"/>
            <a:r>
              <a:rPr lang="en-US" altLang="ko-KR" sz="1800" dirty="0">
                <a:latin typeface="+mn-lt"/>
                <a:ea typeface="굴림" charset="0"/>
              </a:rPr>
              <a:t>e.g., at most 100,000 comparisons for 100,000 items</a:t>
            </a:r>
          </a:p>
          <a:p>
            <a:pPr lvl="1" eaLnBrk="1" hangingPunct="1"/>
            <a:r>
              <a:rPr lang="en-US" altLang="ko-KR" sz="1800" dirty="0">
                <a:latin typeface="+mn-lt"/>
                <a:ea typeface="굴림" charset="0"/>
              </a:rPr>
              <a:t>Too expensive -&gt; we need to find a better way to handle keyed access</a:t>
            </a:r>
          </a:p>
          <a:p>
            <a:pPr eaLnBrk="1" hangingPunct="1"/>
            <a:r>
              <a:rPr lang="en-US" altLang="ko-KR" dirty="0">
                <a:latin typeface="+mn-lt"/>
                <a:ea typeface="굴림" charset="0"/>
              </a:rPr>
              <a:t>Binary search</a:t>
            </a:r>
          </a:p>
          <a:p>
            <a:pPr lvl="1" eaLnBrk="1" hangingPunct="1"/>
            <a:r>
              <a:rPr lang="en-US" altLang="ko-KR" sz="1800" dirty="0">
                <a:latin typeface="+mn-lt"/>
                <a:ea typeface="굴림" charset="0"/>
              </a:rPr>
              <a:t>At most [log </a:t>
            </a:r>
            <a:r>
              <a:rPr lang="en-US" altLang="ko-KR" sz="1800" baseline="-25000" dirty="0">
                <a:latin typeface="+mn-lt"/>
                <a:ea typeface="굴림" charset="0"/>
              </a:rPr>
              <a:t>2</a:t>
            </a:r>
            <a:r>
              <a:rPr lang="en-US" altLang="ko-KR" sz="1800" dirty="0">
                <a:latin typeface="+mn-lt"/>
                <a:ea typeface="굴림" charset="0"/>
              </a:rPr>
              <a:t>n] + 1 comparisons -&gt; </a:t>
            </a:r>
            <a:r>
              <a:rPr lang="en-US" altLang="ko-KR" sz="1800" i="1" dirty="0">
                <a:latin typeface="+mn-lt"/>
                <a:ea typeface="굴림" charset="0"/>
              </a:rPr>
              <a:t>O(log n)</a:t>
            </a:r>
          </a:p>
          <a:p>
            <a:pPr lvl="1" eaLnBrk="1" hangingPunct="1"/>
            <a:r>
              <a:rPr lang="en-US" altLang="ko-KR" sz="1800" dirty="0">
                <a:latin typeface="+mn-lt"/>
                <a:ea typeface="굴림" charset="0"/>
              </a:rPr>
              <a:t>e.g., at most 17 comparisons for 100,000 items</a:t>
            </a:r>
          </a:p>
          <a:p>
            <a:pPr lvl="1" eaLnBrk="1" hangingPunct="1"/>
            <a:r>
              <a:rPr lang="en-US" altLang="ko-KR" sz="1800" dirty="0">
                <a:latin typeface="+mn-lt"/>
                <a:ea typeface="굴림" charset="0"/>
              </a:rPr>
              <a:t>However, a data file is kept sorted on the key</a:t>
            </a:r>
          </a:p>
          <a:p>
            <a:pPr eaLnBrk="1" hangingPunct="1"/>
            <a:r>
              <a:rPr lang="en-US" altLang="ko-KR" dirty="0">
                <a:latin typeface="+mn-lt"/>
                <a:ea typeface="굴림" charset="0"/>
              </a:rPr>
              <a:t>Internal sort</a:t>
            </a:r>
          </a:p>
          <a:p>
            <a:pPr lvl="1" eaLnBrk="1" hangingPunct="1"/>
            <a:r>
              <a:rPr lang="en-US" altLang="ko-KR" sz="1800" dirty="0">
                <a:latin typeface="+mn-lt"/>
                <a:ea typeface="굴림" charset="0"/>
              </a:rPr>
              <a:t>Reading and sorting a disk file in RAM</a:t>
            </a:r>
          </a:p>
          <a:p>
            <a:pPr lvl="1" eaLnBrk="1" hangingPunct="1"/>
            <a:r>
              <a:rPr lang="en-US" altLang="ko-KR" sz="1800" dirty="0">
                <a:latin typeface="+mn-lt"/>
                <a:ea typeface="굴림" charset="0"/>
              </a:rPr>
              <a:t>A good illustration of an internal sort is the UNIX </a:t>
            </a:r>
            <a:r>
              <a:rPr lang="en-US" altLang="ko-KR" sz="1800" i="1" dirty="0">
                <a:latin typeface="+mn-lt"/>
                <a:ea typeface="굴림" charset="0"/>
              </a:rPr>
              <a:t>sort</a:t>
            </a:r>
            <a:r>
              <a:rPr lang="en-US" altLang="ko-KR" sz="1800" dirty="0">
                <a:latin typeface="+mn-lt"/>
                <a:ea typeface="굴림" charset="0"/>
              </a:rPr>
              <a:t> utility, which sorts files in RAM if it can find enough space.</a:t>
            </a:r>
          </a:p>
        </p:txBody>
      </p:sp>
    </p:spTree>
    <p:extLst>
      <p:ext uri="{BB962C8B-B14F-4D97-AF65-F5344CB8AC3E}">
        <p14:creationId xmlns:p14="http://schemas.microsoft.com/office/powerpoint/2010/main" val="37495320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a:noFill/>
          <a:ln/>
        </p:spPr>
        <p:txBody>
          <a:bodyPr/>
          <a:lstStyle/>
          <a:p>
            <a:r>
              <a:rPr lang="en-US" dirty="0"/>
              <a:t>Bulk Loading of a B+ Tree</a:t>
            </a:r>
          </a:p>
        </p:txBody>
      </p:sp>
      <p:sp>
        <p:nvSpPr>
          <p:cNvPr id="44037" name="Rectangle 5"/>
          <p:cNvSpPr>
            <a:spLocks noGrp="1" noChangeArrowheads="1"/>
          </p:cNvSpPr>
          <p:nvPr>
            <p:ph type="body" idx="1"/>
          </p:nvPr>
        </p:nvSpPr>
        <p:spPr>
          <a:xfrm>
            <a:off x="381000" y="1524000"/>
            <a:ext cx="8305800" cy="4076700"/>
          </a:xfrm>
          <a:noFill/>
          <a:ln/>
        </p:spPr>
        <p:txBody>
          <a:bodyPr/>
          <a:lstStyle/>
          <a:p>
            <a:r>
              <a:rPr lang="en-US" sz="2800" dirty="0"/>
              <a:t>If we have a large collection of records, and we want to create a B+ tree on some field, doing so by repeatedly inserting records is very slow.</a:t>
            </a:r>
          </a:p>
          <a:p>
            <a:r>
              <a:rPr lang="en-US" sz="2800" i="1" u="sng" dirty="0"/>
              <a:t>Bulk Loading</a:t>
            </a:r>
            <a:r>
              <a:rPr lang="en-US" sz="2800" i="1" dirty="0"/>
              <a:t> </a:t>
            </a:r>
            <a:r>
              <a:rPr lang="en-US" sz="2800" dirty="0"/>
              <a:t>can be done much more efficiently.</a:t>
            </a:r>
          </a:p>
          <a:p>
            <a:r>
              <a:rPr lang="en-US" sz="2800" i="1" dirty="0"/>
              <a:t>Initialization</a:t>
            </a:r>
            <a:r>
              <a:rPr lang="en-US" sz="2800" dirty="0"/>
              <a:t>:  Sort all data entries, insert pointer to first (leaf) page in a new (root) page.</a:t>
            </a:r>
          </a:p>
        </p:txBody>
      </p:sp>
      <p:grpSp>
        <p:nvGrpSpPr>
          <p:cNvPr id="3" name="Group 2"/>
          <p:cNvGrpSpPr/>
          <p:nvPr/>
        </p:nvGrpSpPr>
        <p:grpSpPr>
          <a:xfrm>
            <a:off x="914400" y="4495800"/>
            <a:ext cx="7062944" cy="2133600"/>
            <a:chOff x="685800" y="4215620"/>
            <a:chExt cx="7444958" cy="2489980"/>
          </a:xfrm>
        </p:grpSpPr>
        <p:sp>
          <p:nvSpPr>
            <p:cNvPr id="440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440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44038" name="Freeform 6"/>
            <p:cNvSpPr>
              <a:spLocks/>
            </p:cNvSpPr>
            <p:nvPr/>
          </p:nvSpPr>
          <p:spPr bwMode="auto">
            <a:xfrm>
              <a:off x="1473200" y="5899150"/>
              <a:ext cx="587375" cy="368300"/>
            </a:xfrm>
            <a:custGeom>
              <a:avLst/>
              <a:gdLst/>
              <a:ahLst/>
              <a:cxnLst>
                <a:cxn ang="0">
                  <a:pos x="0" y="231"/>
                </a:cxn>
                <a:cxn ang="0">
                  <a:pos x="0" y="0"/>
                </a:cxn>
                <a:cxn ang="0">
                  <a:pos x="369" y="0"/>
                </a:cxn>
                <a:cxn ang="0">
                  <a:pos x="369" y="231"/>
                </a:cxn>
                <a:cxn ang="0">
                  <a:pos x="0" y="231"/>
                </a:cxn>
              </a:cxnLst>
              <a:rect l="0" t="0" r="r" b="b"/>
              <a:pathLst>
                <a:path w="370" h="232">
                  <a:moveTo>
                    <a:pt x="0" y="231"/>
                  </a:moveTo>
                  <a:lnTo>
                    <a:pt x="0" y="0"/>
                  </a:lnTo>
                  <a:lnTo>
                    <a:pt x="369" y="0"/>
                  </a:lnTo>
                  <a:lnTo>
                    <a:pt x="369"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39" name="Freeform 7"/>
            <p:cNvSpPr>
              <a:spLocks/>
            </p:cNvSpPr>
            <p:nvPr/>
          </p:nvSpPr>
          <p:spPr bwMode="auto">
            <a:xfrm>
              <a:off x="1765300" y="5899150"/>
              <a:ext cx="1588"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0" name="Freeform 8"/>
            <p:cNvSpPr>
              <a:spLocks/>
            </p:cNvSpPr>
            <p:nvPr/>
          </p:nvSpPr>
          <p:spPr bwMode="auto">
            <a:xfrm>
              <a:off x="2174875" y="5899150"/>
              <a:ext cx="587375" cy="368300"/>
            </a:xfrm>
            <a:custGeom>
              <a:avLst/>
              <a:gdLst/>
              <a:ahLst/>
              <a:cxnLst>
                <a:cxn ang="0">
                  <a:pos x="0" y="231"/>
                </a:cxn>
                <a:cxn ang="0">
                  <a:pos x="0" y="0"/>
                </a:cxn>
                <a:cxn ang="0">
                  <a:pos x="369" y="0"/>
                </a:cxn>
                <a:cxn ang="0">
                  <a:pos x="369" y="231"/>
                </a:cxn>
                <a:cxn ang="0">
                  <a:pos x="0" y="231"/>
                </a:cxn>
              </a:cxnLst>
              <a:rect l="0" t="0" r="r" b="b"/>
              <a:pathLst>
                <a:path w="370" h="232">
                  <a:moveTo>
                    <a:pt x="0" y="231"/>
                  </a:moveTo>
                  <a:lnTo>
                    <a:pt x="0" y="0"/>
                  </a:lnTo>
                  <a:lnTo>
                    <a:pt x="369" y="0"/>
                  </a:lnTo>
                  <a:lnTo>
                    <a:pt x="369"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1" name="Freeform 9"/>
            <p:cNvSpPr>
              <a:spLocks/>
            </p:cNvSpPr>
            <p:nvPr/>
          </p:nvSpPr>
          <p:spPr bwMode="auto">
            <a:xfrm>
              <a:off x="2466975" y="5899150"/>
              <a:ext cx="1588"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2" name="Freeform 10"/>
            <p:cNvSpPr>
              <a:spLocks/>
            </p:cNvSpPr>
            <p:nvPr/>
          </p:nvSpPr>
          <p:spPr bwMode="auto">
            <a:xfrm>
              <a:off x="2878138" y="5899150"/>
              <a:ext cx="585787" cy="368300"/>
            </a:xfrm>
            <a:custGeom>
              <a:avLst/>
              <a:gdLst/>
              <a:ahLst/>
              <a:cxnLst>
                <a:cxn ang="0">
                  <a:pos x="0" y="231"/>
                </a:cxn>
                <a:cxn ang="0">
                  <a:pos x="0" y="0"/>
                </a:cxn>
                <a:cxn ang="0">
                  <a:pos x="368" y="0"/>
                </a:cxn>
                <a:cxn ang="0">
                  <a:pos x="368" y="231"/>
                </a:cxn>
                <a:cxn ang="0">
                  <a:pos x="0" y="231"/>
                </a:cxn>
              </a:cxnLst>
              <a:rect l="0" t="0" r="r" b="b"/>
              <a:pathLst>
                <a:path w="369" h="232">
                  <a:moveTo>
                    <a:pt x="0" y="231"/>
                  </a:moveTo>
                  <a:lnTo>
                    <a:pt x="0" y="0"/>
                  </a:lnTo>
                  <a:lnTo>
                    <a:pt x="368" y="0"/>
                  </a:lnTo>
                  <a:lnTo>
                    <a:pt x="368"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3" name="Freeform 11"/>
            <p:cNvSpPr>
              <a:spLocks/>
            </p:cNvSpPr>
            <p:nvPr/>
          </p:nvSpPr>
          <p:spPr bwMode="auto">
            <a:xfrm>
              <a:off x="3170238" y="5899150"/>
              <a:ext cx="1587"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4" name="Freeform 12"/>
            <p:cNvSpPr>
              <a:spLocks/>
            </p:cNvSpPr>
            <p:nvPr/>
          </p:nvSpPr>
          <p:spPr bwMode="auto">
            <a:xfrm>
              <a:off x="3568700" y="5899150"/>
              <a:ext cx="585788" cy="368300"/>
            </a:xfrm>
            <a:custGeom>
              <a:avLst/>
              <a:gdLst/>
              <a:ahLst/>
              <a:cxnLst>
                <a:cxn ang="0">
                  <a:pos x="0" y="231"/>
                </a:cxn>
                <a:cxn ang="0">
                  <a:pos x="0" y="0"/>
                </a:cxn>
                <a:cxn ang="0">
                  <a:pos x="368" y="0"/>
                </a:cxn>
                <a:cxn ang="0">
                  <a:pos x="368" y="231"/>
                </a:cxn>
                <a:cxn ang="0">
                  <a:pos x="0" y="231"/>
                </a:cxn>
              </a:cxnLst>
              <a:rect l="0" t="0" r="r" b="b"/>
              <a:pathLst>
                <a:path w="369" h="232">
                  <a:moveTo>
                    <a:pt x="0" y="231"/>
                  </a:moveTo>
                  <a:lnTo>
                    <a:pt x="0" y="0"/>
                  </a:lnTo>
                  <a:lnTo>
                    <a:pt x="368" y="0"/>
                  </a:lnTo>
                  <a:lnTo>
                    <a:pt x="368"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5" name="Freeform 13"/>
            <p:cNvSpPr>
              <a:spLocks/>
            </p:cNvSpPr>
            <p:nvPr/>
          </p:nvSpPr>
          <p:spPr bwMode="auto">
            <a:xfrm>
              <a:off x="3860800" y="5899150"/>
              <a:ext cx="1588"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6" name="Freeform 14"/>
            <p:cNvSpPr>
              <a:spLocks/>
            </p:cNvSpPr>
            <p:nvPr/>
          </p:nvSpPr>
          <p:spPr bwMode="auto">
            <a:xfrm>
              <a:off x="4268788" y="5899150"/>
              <a:ext cx="587375" cy="368300"/>
            </a:xfrm>
            <a:custGeom>
              <a:avLst/>
              <a:gdLst/>
              <a:ahLst/>
              <a:cxnLst>
                <a:cxn ang="0">
                  <a:pos x="0" y="231"/>
                </a:cxn>
                <a:cxn ang="0">
                  <a:pos x="0" y="0"/>
                </a:cxn>
                <a:cxn ang="0">
                  <a:pos x="369" y="0"/>
                </a:cxn>
                <a:cxn ang="0">
                  <a:pos x="369" y="231"/>
                </a:cxn>
                <a:cxn ang="0">
                  <a:pos x="0" y="231"/>
                </a:cxn>
              </a:cxnLst>
              <a:rect l="0" t="0" r="r" b="b"/>
              <a:pathLst>
                <a:path w="370" h="232">
                  <a:moveTo>
                    <a:pt x="0" y="231"/>
                  </a:moveTo>
                  <a:lnTo>
                    <a:pt x="0" y="0"/>
                  </a:lnTo>
                  <a:lnTo>
                    <a:pt x="369" y="0"/>
                  </a:lnTo>
                  <a:lnTo>
                    <a:pt x="369"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7" name="Freeform 15"/>
            <p:cNvSpPr>
              <a:spLocks/>
            </p:cNvSpPr>
            <p:nvPr/>
          </p:nvSpPr>
          <p:spPr bwMode="auto">
            <a:xfrm>
              <a:off x="4564063" y="5899150"/>
              <a:ext cx="1587"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8" name="Freeform 16"/>
            <p:cNvSpPr>
              <a:spLocks/>
            </p:cNvSpPr>
            <p:nvPr/>
          </p:nvSpPr>
          <p:spPr bwMode="auto">
            <a:xfrm>
              <a:off x="4972050" y="5899150"/>
              <a:ext cx="587375" cy="368300"/>
            </a:xfrm>
            <a:custGeom>
              <a:avLst/>
              <a:gdLst/>
              <a:ahLst/>
              <a:cxnLst>
                <a:cxn ang="0">
                  <a:pos x="0" y="231"/>
                </a:cxn>
                <a:cxn ang="0">
                  <a:pos x="0" y="0"/>
                </a:cxn>
                <a:cxn ang="0">
                  <a:pos x="369" y="0"/>
                </a:cxn>
                <a:cxn ang="0">
                  <a:pos x="369" y="231"/>
                </a:cxn>
                <a:cxn ang="0">
                  <a:pos x="0" y="231"/>
                </a:cxn>
              </a:cxnLst>
              <a:rect l="0" t="0" r="r" b="b"/>
              <a:pathLst>
                <a:path w="370" h="232">
                  <a:moveTo>
                    <a:pt x="0" y="231"/>
                  </a:moveTo>
                  <a:lnTo>
                    <a:pt x="0" y="0"/>
                  </a:lnTo>
                  <a:lnTo>
                    <a:pt x="369" y="0"/>
                  </a:lnTo>
                  <a:lnTo>
                    <a:pt x="369"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49" name="Freeform 17"/>
            <p:cNvSpPr>
              <a:spLocks/>
            </p:cNvSpPr>
            <p:nvPr/>
          </p:nvSpPr>
          <p:spPr bwMode="auto">
            <a:xfrm>
              <a:off x="5265738" y="5899150"/>
              <a:ext cx="1587"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0" name="Freeform 18"/>
            <p:cNvSpPr>
              <a:spLocks/>
            </p:cNvSpPr>
            <p:nvPr/>
          </p:nvSpPr>
          <p:spPr bwMode="auto">
            <a:xfrm>
              <a:off x="5675313" y="5899150"/>
              <a:ext cx="587375" cy="368300"/>
            </a:xfrm>
            <a:custGeom>
              <a:avLst/>
              <a:gdLst/>
              <a:ahLst/>
              <a:cxnLst>
                <a:cxn ang="0">
                  <a:pos x="0" y="231"/>
                </a:cxn>
                <a:cxn ang="0">
                  <a:pos x="0" y="0"/>
                </a:cxn>
                <a:cxn ang="0">
                  <a:pos x="369" y="0"/>
                </a:cxn>
                <a:cxn ang="0">
                  <a:pos x="369" y="231"/>
                </a:cxn>
                <a:cxn ang="0">
                  <a:pos x="0" y="231"/>
                </a:cxn>
              </a:cxnLst>
              <a:rect l="0" t="0" r="r" b="b"/>
              <a:pathLst>
                <a:path w="370" h="232">
                  <a:moveTo>
                    <a:pt x="0" y="231"/>
                  </a:moveTo>
                  <a:lnTo>
                    <a:pt x="0" y="0"/>
                  </a:lnTo>
                  <a:lnTo>
                    <a:pt x="369" y="0"/>
                  </a:lnTo>
                  <a:lnTo>
                    <a:pt x="369"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1" name="Freeform 19"/>
            <p:cNvSpPr>
              <a:spLocks/>
            </p:cNvSpPr>
            <p:nvPr/>
          </p:nvSpPr>
          <p:spPr bwMode="auto">
            <a:xfrm>
              <a:off x="5969000" y="5899150"/>
              <a:ext cx="1588"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2" name="Freeform 20"/>
            <p:cNvSpPr>
              <a:spLocks/>
            </p:cNvSpPr>
            <p:nvPr/>
          </p:nvSpPr>
          <p:spPr bwMode="auto">
            <a:xfrm>
              <a:off x="6365875" y="5899150"/>
              <a:ext cx="585788" cy="368300"/>
            </a:xfrm>
            <a:custGeom>
              <a:avLst/>
              <a:gdLst/>
              <a:ahLst/>
              <a:cxnLst>
                <a:cxn ang="0">
                  <a:pos x="0" y="231"/>
                </a:cxn>
                <a:cxn ang="0">
                  <a:pos x="0" y="0"/>
                </a:cxn>
                <a:cxn ang="0">
                  <a:pos x="368" y="0"/>
                </a:cxn>
                <a:cxn ang="0">
                  <a:pos x="368" y="231"/>
                </a:cxn>
                <a:cxn ang="0">
                  <a:pos x="0" y="231"/>
                </a:cxn>
              </a:cxnLst>
              <a:rect l="0" t="0" r="r" b="b"/>
              <a:pathLst>
                <a:path w="369" h="232">
                  <a:moveTo>
                    <a:pt x="0" y="231"/>
                  </a:moveTo>
                  <a:lnTo>
                    <a:pt x="0" y="0"/>
                  </a:lnTo>
                  <a:lnTo>
                    <a:pt x="368" y="0"/>
                  </a:lnTo>
                  <a:lnTo>
                    <a:pt x="368"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3" name="Freeform 21"/>
            <p:cNvSpPr>
              <a:spLocks/>
            </p:cNvSpPr>
            <p:nvPr/>
          </p:nvSpPr>
          <p:spPr bwMode="auto">
            <a:xfrm>
              <a:off x="6657975" y="5899150"/>
              <a:ext cx="1588"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4" name="Freeform 22"/>
            <p:cNvSpPr>
              <a:spLocks/>
            </p:cNvSpPr>
            <p:nvPr/>
          </p:nvSpPr>
          <p:spPr bwMode="auto">
            <a:xfrm>
              <a:off x="7045325" y="5899150"/>
              <a:ext cx="585788" cy="368300"/>
            </a:xfrm>
            <a:custGeom>
              <a:avLst/>
              <a:gdLst/>
              <a:ahLst/>
              <a:cxnLst>
                <a:cxn ang="0">
                  <a:pos x="0" y="231"/>
                </a:cxn>
                <a:cxn ang="0">
                  <a:pos x="0" y="0"/>
                </a:cxn>
                <a:cxn ang="0">
                  <a:pos x="368" y="0"/>
                </a:cxn>
                <a:cxn ang="0">
                  <a:pos x="368" y="231"/>
                </a:cxn>
                <a:cxn ang="0">
                  <a:pos x="0" y="231"/>
                </a:cxn>
              </a:cxnLst>
              <a:rect l="0" t="0" r="r" b="b"/>
              <a:pathLst>
                <a:path w="369" h="232">
                  <a:moveTo>
                    <a:pt x="0" y="231"/>
                  </a:moveTo>
                  <a:lnTo>
                    <a:pt x="0" y="0"/>
                  </a:lnTo>
                  <a:lnTo>
                    <a:pt x="368" y="0"/>
                  </a:lnTo>
                  <a:lnTo>
                    <a:pt x="368" y="231"/>
                  </a:lnTo>
                  <a:lnTo>
                    <a:pt x="0" y="23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5" name="Freeform 23"/>
            <p:cNvSpPr>
              <a:spLocks/>
            </p:cNvSpPr>
            <p:nvPr/>
          </p:nvSpPr>
          <p:spPr bwMode="auto">
            <a:xfrm>
              <a:off x="7337425" y="5899150"/>
              <a:ext cx="1588" cy="368300"/>
            </a:xfrm>
            <a:custGeom>
              <a:avLst/>
              <a:gdLst/>
              <a:ahLst/>
              <a:cxnLst>
                <a:cxn ang="0">
                  <a:pos x="0" y="0"/>
                </a:cxn>
                <a:cxn ang="0">
                  <a:pos x="0" y="231"/>
                </a:cxn>
                <a:cxn ang="0">
                  <a:pos x="0" y="0"/>
                </a:cxn>
              </a:cxnLst>
              <a:rect l="0" t="0" r="r" b="b"/>
              <a:pathLst>
                <a:path w="1" h="232">
                  <a:moveTo>
                    <a:pt x="0" y="0"/>
                  </a:moveTo>
                  <a:lnTo>
                    <a:pt x="0" y="23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6" name="Freeform 24"/>
            <p:cNvSpPr>
              <a:spLocks/>
            </p:cNvSpPr>
            <p:nvPr/>
          </p:nvSpPr>
          <p:spPr bwMode="auto">
            <a:xfrm>
              <a:off x="2105025" y="4657725"/>
              <a:ext cx="927100" cy="423863"/>
            </a:xfrm>
            <a:custGeom>
              <a:avLst/>
              <a:gdLst/>
              <a:ahLst/>
              <a:cxnLst>
                <a:cxn ang="0">
                  <a:pos x="0" y="266"/>
                </a:cxn>
                <a:cxn ang="0">
                  <a:pos x="0" y="0"/>
                </a:cxn>
                <a:cxn ang="0">
                  <a:pos x="583" y="0"/>
                </a:cxn>
                <a:cxn ang="0">
                  <a:pos x="583" y="266"/>
                </a:cxn>
                <a:cxn ang="0">
                  <a:pos x="0" y="266"/>
                </a:cxn>
              </a:cxnLst>
              <a:rect l="0" t="0" r="r" b="b"/>
              <a:pathLst>
                <a:path w="584" h="267">
                  <a:moveTo>
                    <a:pt x="0" y="266"/>
                  </a:moveTo>
                  <a:lnTo>
                    <a:pt x="0" y="0"/>
                  </a:lnTo>
                  <a:lnTo>
                    <a:pt x="583" y="0"/>
                  </a:lnTo>
                  <a:lnTo>
                    <a:pt x="583" y="266"/>
                  </a:lnTo>
                  <a:lnTo>
                    <a:pt x="0" y="26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7" name="Freeform 25"/>
            <p:cNvSpPr>
              <a:spLocks/>
            </p:cNvSpPr>
            <p:nvPr/>
          </p:nvSpPr>
          <p:spPr bwMode="auto">
            <a:xfrm>
              <a:off x="2527300" y="4657725"/>
              <a:ext cx="1588"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8" name="Freeform 26"/>
            <p:cNvSpPr>
              <a:spLocks/>
            </p:cNvSpPr>
            <p:nvPr/>
          </p:nvSpPr>
          <p:spPr bwMode="auto">
            <a:xfrm>
              <a:off x="2935288" y="4670425"/>
              <a:ext cx="1587" cy="411163"/>
            </a:xfrm>
            <a:custGeom>
              <a:avLst/>
              <a:gdLst/>
              <a:ahLst/>
              <a:cxnLst>
                <a:cxn ang="0">
                  <a:pos x="0" y="0"/>
                </a:cxn>
                <a:cxn ang="0">
                  <a:pos x="0" y="258"/>
                </a:cxn>
                <a:cxn ang="0">
                  <a:pos x="0" y="0"/>
                </a:cxn>
              </a:cxnLst>
              <a:rect l="0" t="0" r="r" b="b"/>
              <a:pathLst>
                <a:path w="1" h="259">
                  <a:moveTo>
                    <a:pt x="0" y="0"/>
                  </a:moveTo>
                  <a:lnTo>
                    <a:pt x="0" y="25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59" name="Freeform 27"/>
            <p:cNvSpPr>
              <a:spLocks/>
            </p:cNvSpPr>
            <p:nvPr/>
          </p:nvSpPr>
          <p:spPr bwMode="auto">
            <a:xfrm>
              <a:off x="2198688" y="4638675"/>
              <a:ext cx="1587" cy="428625"/>
            </a:xfrm>
            <a:custGeom>
              <a:avLst/>
              <a:gdLst/>
              <a:ahLst/>
              <a:cxnLst>
                <a:cxn ang="0">
                  <a:pos x="0" y="0"/>
                </a:cxn>
                <a:cxn ang="0">
                  <a:pos x="0" y="269"/>
                </a:cxn>
                <a:cxn ang="0">
                  <a:pos x="0" y="0"/>
                </a:cxn>
              </a:cxnLst>
              <a:rect l="0" t="0" r="r" b="b"/>
              <a:pathLst>
                <a:path w="1" h="270">
                  <a:moveTo>
                    <a:pt x="0" y="0"/>
                  </a:moveTo>
                  <a:lnTo>
                    <a:pt x="0" y="26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60" name="Freeform 28"/>
            <p:cNvSpPr>
              <a:spLocks/>
            </p:cNvSpPr>
            <p:nvPr/>
          </p:nvSpPr>
          <p:spPr bwMode="auto">
            <a:xfrm>
              <a:off x="2620963" y="4657725"/>
              <a:ext cx="1587" cy="409575"/>
            </a:xfrm>
            <a:custGeom>
              <a:avLst/>
              <a:gdLst/>
              <a:ahLst/>
              <a:cxnLst>
                <a:cxn ang="0">
                  <a:pos x="0" y="0"/>
                </a:cxn>
                <a:cxn ang="0">
                  <a:pos x="0" y="257"/>
                </a:cxn>
                <a:cxn ang="0">
                  <a:pos x="0" y="0"/>
                </a:cxn>
              </a:cxnLst>
              <a:rect l="0" t="0" r="r" b="b"/>
              <a:pathLst>
                <a:path w="1" h="258">
                  <a:moveTo>
                    <a:pt x="0" y="0"/>
                  </a:moveTo>
                  <a:lnTo>
                    <a:pt x="0" y="25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61" name="Freeform 29"/>
            <p:cNvSpPr>
              <a:spLocks/>
            </p:cNvSpPr>
            <p:nvPr/>
          </p:nvSpPr>
          <p:spPr bwMode="auto">
            <a:xfrm>
              <a:off x="1778000" y="5005388"/>
              <a:ext cx="363538" cy="825500"/>
            </a:xfrm>
            <a:custGeom>
              <a:avLst/>
              <a:gdLst/>
              <a:ahLst/>
              <a:cxnLst>
                <a:cxn ang="0">
                  <a:pos x="228" y="0"/>
                </a:cxn>
                <a:cxn ang="0">
                  <a:pos x="0" y="519"/>
                </a:cxn>
                <a:cxn ang="0">
                  <a:pos x="228" y="0"/>
                </a:cxn>
              </a:cxnLst>
              <a:rect l="0" t="0" r="r" b="b"/>
              <a:pathLst>
                <a:path w="229" h="520">
                  <a:moveTo>
                    <a:pt x="228" y="0"/>
                  </a:moveTo>
                  <a:lnTo>
                    <a:pt x="0" y="519"/>
                  </a:lnTo>
                  <a:lnTo>
                    <a:pt x="22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62" name="Freeform 30"/>
            <p:cNvSpPr>
              <a:spLocks/>
            </p:cNvSpPr>
            <p:nvPr/>
          </p:nvSpPr>
          <p:spPr bwMode="auto">
            <a:xfrm>
              <a:off x="1778000" y="5683250"/>
              <a:ext cx="84138" cy="147638"/>
            </a:xfrm>
            <a:custGeom>
              <a:avLst/>
              <a:gdLst/>
              <a:ahLst/>
              <a:cxnLst>
                <a:cxn ang="0">
                  <a:pos x="52" y="21"/>
                </a:cxn>
                <a:cxn ang="0">
                  <a:pos x="0" y="92"/>
                </a:cxn>
                <a:cxn ang="0">
                  <a:pos x="19" y="0"/>
                </a:cxn>
                <a:cxn ang="0">
                  <a:pos x="52" y="21"/>
                </a:cxn>
              </a:cxnLst>
              <a:rect l="0" t="0" r="r" b="b"/>
              <a:pathLst>
                <a:path w="53" h="93">
                  <a:moveTo>
                    <a:pt x="52" y="21"/>
                  </a:moveTo>
                  <a:lnTo>
                    <a:pt x="0" y="92"/>
                  </a:lnTo>
                  <a:lnTo>
                    <a:pt x="19" y="0"/>
                  </a:lnTo>
                  <a:lnTo>
                    <a:pt x="52"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4063" name="Freeform 31"/>
            <p:cNvSpPr>
              <a:spLocks/>
            </p:cNvSpPr>
            <p:nvPr/>
          </p:nvSpPr>
          <p:spPr bwMode="auto">
            <a:xfrm>
              <a:off x="2116138" y="5754688"/>
              <a:ext cx="5597525" cy="647700"/>
            </a:xfrm>
            <a:custGeom>
              <a:avLst/>
              <a:gdLst/>
              <a:ahLst/>
              <a:cxnLst>
                <a:cxn ang="0">
                  <a:pos x="0" y="407"/>
                </a:cxn>
                <a:cxn ang="0">
                  <a:pos x="0" y="0"/>
                </a:cxn>
                <a:cxn ang="0">
                  <a:pos x="3525" y="0"/>
                </a:cxn>
                <a:cxn ang="0">
                  <a:pos x="3525" y="407"/>
                </a:cxn>
                <a:cxn ang="0">
                  <a:pos x="0" y="407"/>
                </a:cxn>
              </a:cxnLst>
              <a:rect l="0" t="0" r="r" b="b"/>
              <a:pathLst>
                <a:path w="3526" h="408">
                  <a:moveTo>
                    <a:pt x="0" y="407"/>
                  </a:moveTo>
                  <a:lnTo>
                    <a:pt x="0" y="0"/>
                  </a:lnTo>
                  <a:lnTo>
                    <a:pt x="3525" y="0"/>
                  </a:lnTo>
                  <a:lnTo>
                    <a:pt x="3525" y="407"/>
                  </a:lnTo>
                  <a:lnTo>
                    <a:pt x="0" y="407"/>
                  </a:lnTo>
                </a:path>
              </a:pathLst>
            </a:custGeom>
            <a:noFill/>
            <a:ln w="12700" cap="rnd" cmpd="sng">
              <a:solidFill>
                <a:srgbClr val="000000"/>
              </a:solidFill>
              <a:prstDash val="solid"/>
              <a:round/>
              <a:headEnd type="none" w="sm" len="sm"/>
              <a:tailEnd type="none" w="sm" len="sm"/>
            </a:ln>
            <a:effectLst/>
          </p:spPr>
          <p:txBody>
            <a:bodyPr/>
            <a:lstStyle/>
            <a:p>
              <a:endParaRPr lang="tr-TR"/>
            </a:p>
          </p:txBody>
        </p:sp>
        <p:grpSp>
          <p:nvGrpSpPr>
            <p:cNvPr id="2" name="Group 49"/>
            <p:cNvGrpSpPr>
              <a:grpSpLocks/>
            </p:cNvGrpSpPr>
            <p:nvPr/>
          </p:nvGrpSpPr>
          <p:grpSpPr bwMode="auto">
            <a:xfrm>
              <a:off x="1454150" y="5910263"/>
              <a:ext cx="5953125" cy="303212"/>
              <a:chOff x="916" y="3723"/>
              <a:chExt cx="3750" cy="191"/>
            </a:xfrm>
          </p:grpSpPr>
          <p:sp>
            <p:nvSpPr>
              <p:cNvPr id="44064" name="Rectangle 32"/>
              <p:cNvSpPr>
                <a:spLocks noChangeArrowheads="1"/>
              </p:cNvSpPr>
              <p:nvPr/>
            </p:nvSpPr>
            <p:spPr bwMode="auto">
              <a:xfrm>
                <a:off x="916" y="3723"/>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44065" name="Rectangle 33"/>
              <p:cNvSpPr>
                <a:spLocks noChangeArrowheads="1"/>
              </p:cNvSpPr>
              <p:nvPr/>
            </p:nvSpPr>
            <p:spPr bwMode="auto">
              <a:xfrm>
                <a:off x="1098" y="3733"/>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a:t>
                </a:r>
              </a:p>
            </p:txBody>
          </p:sp>
          <p:sp>
            <p:nvSpPr>
              <p:cNvPr id="44066" name="Rectangle 34"/>
              <p:cNvSpPr>
                <a:spLocks noChangeArrowheads="1"/>
              </p:cNvSpPr>
              <p:nvPr/>
            </p:nvSpPr>
            <p:spPr bwMode="auto">
              <a:xfrm>
                <a:off x="1357" y="3723"/>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6*</a:t>
                </a:r>
              </a:p>
            </p:txBody>
          </p:sp>
          <p:sp>
            <p:nvSpPr>
              <p:cNvPr id="44067" name="Rectangle 35"/>
              <p:cNvSpPr>
                <a:spLocks noChangeArrowheads="1"/>
              </p:cNvSpPr>
              <p:nvPr/>
            </p:nvSpPr>
            <p:spPr bwMode="auto">
              <a:xfrm>
                <a:off x="1542" y="3723"/>
                <a:ext cx="212"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9*</a:t>
                </a:r>
              </a:p>
            </p:txBody>
          </p:sp>
          <p:sp>
            <p:nvSpPr>
              <p:cNvPr id="44068" name="Rectangle 36"/>
              <p:cNvSpPr>
                <a:spLocks noChangeArrowheads="1"/>
              </p:cNvSpPr>
              <p:nvPr/>
            </p:nvSpPr>
            <p:spPr bwMode="auto">
              <a:xfrm>
                <a:off x="1771"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10*</a:t>
                </a:r>
              </a:p>
            </p:txBody>
          </p:sp>
          <p:sp>
            <p:nvSpPr>
              <p:cNvPr id="44069" name="Rectangle 37"/>
              <p:cNvSpPr>
                <a:spLocks noChangeArrowheads="1"/>
              </p:cNvSpPr>
              <p:nvPr/>
            </p:nvSpPr>
            <p:spPr bwMode="auto">
              <a:xfrm>
                <a:off x="1955"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11*</a:t>
                </a:r>
              </a:p>
            </p:txBody>
          </p:sp>
          <p:sp>
            <p:nvSpPr>
              <p:cNvPr id="44070" name="Rectangle 38"/>
              <p:cNvSpPr>
                <a:spLocks noChangeArrowheads="1"/>
              </p:cNvSpPr>
              <p:nvPr/>
            </p:nvSpPr>
            <p:spPr bwMode="auto">
              <a:xfrm>
                <a:off x="2213"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12*</a:t>
                </a:r>
              </a:p>
            </p:txBody>
          </p:sp>
          <p:sp>
            <p:nvSpPr>
              <p:cNvPr id="44071" name="Rectangle 39"/>
              <p:cNvSpPr>
                <a:spLocks noChangeArrowheads="1"/>
              </p:cNvSpPr>
              <p:nvPr/>
            </p:nvSpPr>
            <p:spPr bwMode="auto">
              <a:xfrm>
                <a:off x="2397"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44072" name="Rectangle 40"/>
              <p:cNvSpPr>
                <a:spLocks noChangeArrowheads="1"/>
              </p:cNvSpPr>
              <p:nvPr/>
            </p:nvSpPr>
            <p:spPr bwMode="auto">
              <a:xfrm>
                <a:off x="2656" y="373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44073" name="Rectangle 41"/>
              <p:cNvSpPr>
                <a:spLocks noChangeArrowheads="1"/>
              </p:cNvSpPr>
              <p:nvPr/>
            </p:nvSpPr>
            <p:spPr bwMode="auto">
              <a:xfrm>
                <a:off x="2833" y="373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44074" name="Rectangle 42"/>
              <p:cNvSpPr>
                <a:spLocks noChangeArrowheads="1"/>
              </p:cNvSpPr>
              <p:nvPr/>
            </p:nvSpPr>
            <p:spPr bwMode="auto">
              <a:xfrm>
                <a:off x="3091"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23*</a:t>
                </a:r>
              </a:p>
            </p:txBody>
          </p:sp>
          <p:sp>
            <p:nvSpPr>
              <p:cNvPr id="44075" name="Rectangle 43"/>
              <p:cNvSpPr>
                <a:spLocks noChangeArrowheads="1"/>
              </p:cNvSpPr>
              <p:nvPr/>
            </p:nvSpPr>
            <p:spPr bwMode="auto">
              <a:xfrm>
                <a:off x="3282"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31*</a:t>
                </a:r>
              </a:p>
            </p:txBody>
          </p:sp>
          <p:sp>
            <p:nvSpPr>
              <p:cNvPr id="44076" name="Rectangle 44"/>
              <p:cNvSpPr>
                <a:spLocks noChangeArrowheads="1"/>
              </p:cNvSpPr>
              <p:nvPr/>
            </p:nvSpPr>
            <p:spPr bwMode="auto">
              <a:xfrm>
                <a:off x="3532" y="373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35*</a:t>
                </a:r>
              </a:p>
            </p:txBody>
          </p:sp>
          <p:sp>
            <p:nvSpPr>
              <p:cNvPr id="44077" name="Rectangle 45"/>
              <p:cNvSpPr>
                <a:spLocks noChangeArrowheads="1"/>
              </p:cNvSpPr>
              <p:nvPr/>
            </p:nvSpPr>
            <p:spPr bwMode="auto">
              <a:xfrm>
                <a:off x="3710"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36*</a:t>
                </a:r>
              </a:p>
            </p:txBody>
          </p:sp>
          <p:sp>
            <p:nvSpPr>
              <p:cNvPr id="44078" name="Rectangle 46"/>
              <p:cNvSpPr>
                <a:spLocks noChangeArrowheads="1"/>
              </p:cNvSpPr>
              <p:nvPr/>
            </p:nvSpPr>
            <p:spPr bwMode="auto">
              <a:xfrm>
                <a:off x="3975"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44079" name="Rectangle 47"/>
              <p:cNvSpPr>
                <a:spLocks noChangeArrowheads="1"/>
              </p:cNvSpPr>
              <p:nvPr/>
            </p:nvSpPr>
            <p:spPr bwMode="auto">
              <a:xfrm>
                <a:off x="4152"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41*</a:t>
                </a:r>
              </a:p>
            </p:txBody>
          </p:sp>
          <p:sp>
            <p:nvSpPr>
              <p:cNvPr id="44080" name="Rectangle 48"/>
              <p:cNvSpPr>
                <a:spLocks noChangeArrowheads="1"/>
              </p:cNvSpPr>
              <p:nvPr/>
            </p:nvSpPr>
            <p:spPr bwMode="auto">
              <a:xfrm>
                <a:off x="4396" y="3723"/>
                <a:ext cx="270" cy="181"/>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44*</a:t>
                </a:r>
              </a:p>
            </p:txBody>
          </p:sp>
        </p:grpSp>
        <p:sp>
          <p:nvSpPr>
            <p:cNvPr id="44082" name="Rectangle 50"/>
            <p:cNvSpPr>
              <a:spLocks noChangeArrowheads="1"/>
            </p:cNvSpPr>
            <p:nvPr/>
          </p:nvSpPr>
          <p:spPr bwMode="auto">
            <a:xfrm>
              <a:off x="3978979" y="4749187"/>
              <a:ext cx="4151779" cy="305212"/>
            </a:xfrm>
            <a:prstGeom prst="rect">
              <a:avLst/>
            </a:prstGeom>
            <a:noFill/>
            <a:ln w="9525">
              <a:noFill/>
              <a:miter lim="800000"/>
              <a:headEnd/>
              <a:tailEnd/>
            </a:ln>
            <a:effectLst/>
          </p:spPr>
          <p:txBody>
            <a:bodyPr wrap="none" lIns="90488" tIns="44450" rIns="90488" bIns="44450">
              <a:spAutoFit/>
            </a:bodyPr>
            <a:lstStyle/>
            <a:p>
              <a:r>
                <a:rPr lang="en-US" sz="1400" b="1" dirty="0">
                  <a:solidFill>
                    <a:srgbClr val="C00000"/>
                  </a:solidFill>
                  <a:latin typeface="Arial" pitchFamily="34" charset="0"/>
                </a:rPr>
                <a:t>Sorted pages of data entries; not yet in B+ tree</a:t>
              </a:r>
            </a:p>
          </p:txBody>
        </p:sp>
        <p:sp>
          <p:nvSpPr>
            <p:cNvPr id="44083" name="Rectangle 51"/>
            <p:cNvSpPr>
              <a:spLocks noChangeArrowheads="1"/>
            </p:cNvSpPr>
            <p:nvPr/>
          </p:nvSpPr>
          <p:spPr bwMode="auto">
            <a:xfrm>
              <a:off x="1113725" y="4215620"/>
              <a:ext cx="589906" cy="305212"/>
            </a:xfrm>
            <a:prstGeom prst="rect">
              <a:avLst/>
            </a:prstGeom>
            <a:noFill/>
            <a:ln w="9525">
              <a:noFill/>
              <a:miter lim="800000"/>
              <a:headEnd/>
              <a:tailEnd/>
            </a:ln>
            <a:effectLst/>
          </p:spPr>
          <p:txBody>
            <a:bodyPr wrap="none" lIns="90488" tIns="44450" rIns="90488" bIns="44450">
              <a:spAutoFit/>
            </a:bodyPr>
            <a:lstStyle/>
            <a:p>
              <a:r>
                <a:rPr lang="en-US" sz="1400" b="1" dirty="0">
                  <a:solidFill>
                    <a:srgbClr val="C00000"/>
                  </a:solidFill>
                  <a:latin typeface="Arial" pitchFamily="34" charset="0"/>
                </a:rPr>
                <a:t>Root</a:t>
              </a:r>
            </a:p>
          </p:txBody>
        </p:sp>
        <p:sp>
          <p:nvSpPr>
            <p:cNvPr id="44084" name="Line 52"/>
            <p:cNvSpPr>
              <a:spLocks noChangeShapeType="1"/>
            </p:cNvSpPr>
            <p:nvPr/>
          </p:nvSpPr>
          <p:spPr bwMode="auto">
            <a:xfrm>
              <a:off x="1676400" y="4419600"/>
              <a:ext cx="381000" cy="304800"/>
            </a:xfrm>
            <a:prstGeom prst="line">
              <a:avLst/>
            </a:prstGeom>
            <a:noFill/>
            <a:ln w="12700">
              <a:solidFill>
                <a:schemeClr val="tx1"/>
              </a:solidFill>
              <a:round/>
              <a:headEnd type="none" w="sm" len="sm"/>
              <a:tailEnd type="stealth" w="med" len="med"/>
            </a:ln>
            <a:effectLst/>
          </p:spPr>
          <p:txBody>
            <a:bodyPr/>
            <a:lstStyle/>
            <a:p>
              <a:endParaRPr lang="tr-TR"/>
            </a:p>
          </p:txBody>
        </p:sp>
        <p:sp>
          <p:nvSpPr>
            <p:cNvPr id="44085" name="Arc 53"/>
            <p:cNvSpPr>
              <a:spLocks/>
            </p:cNvSpPr>
            <p:nvPr/>
          </p:nvSpPr>
          <p:spPr bwMode="auto">
            <a:xfrm>
              <a:off x="3355975" y="4960938"/>
              <a:ext cx="914400" cy="762000"/>
            </a:xfrm>
            <a:custGeom>
              <a:avLst/>
              <a:gdLst>
                <a:gd name="G0" fmla="+- 21599 0 0"/>
                <a:gd name="G1" fmla="+- 21600 0 0"/>
                <a:gd name="G2" fmla="+- 21600 0 0"/>
                <a:gd name="T0" fmla="*/ 0 w 21599"/>
                <a:gd name="T1" fmla="*/ 21420 h 21600"/>
                <a:gd name="T2" fmla="*/ 21561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19"/>
                  </a:moveTo>
                  <a:cubicBezTo>
                    <a:pt x="98" y="9576"/>
                    <a:pt x="9716" y="20"/>
                    <a:pt x="21561" y="0"/>
                  </a:cubicBezTo>
                </a:path>
                <a:path w="21599" h="21600" stroke="0" extrusionOk="0">
                  <a:moveTo>
                    <a:pt x="-1" y="21419"/>
                  </a:moveTo>
                  <a:cubicBezTo>
                    <a:pt x="98" y="9576"/>
                    <a:pt x="9716" y="20"/>
                    <a:pt x="21561" y="0"/>
                  </a:cubicBezTo>
                  <a:lnTo>
                    <a:pt x="21599" y="21600"/>
                  </a:lnTo>
                  <a:close/>
                </a:path>
              </a:pathLst>
            </a:custGeom>
            <a:noFill/>
            <a:ln w="12700" cap="rnd">
              <a:solidFill>
                <a:schemeClr val="tx1"/>
              </a:solidFill>
              <a:round/>
              <a:headEnd type="stealth" w="med" len="med"/>
              <a:tailEnd type="none" w="sm" len="sm"/>
            </a:ln>
            <a:effectLst/>
          </p:spPr>
          <p:txBody>
            <a:bodyPr/>
            <a:lstStyle/>
            <a:p>
              <a:endParaRPr lang="tr-TR"/>
            </a:p>
          </p:txBody>
        </p:sp>
      </p:grpSp>
    </p:spTree>
    <p:extLst>
      <p:ext uri="{BB962C8B-B14F-4D97-AF65-F5344CB8AC3E}">
        <p14:creationId xmlns:p14="http://schemas.microsoft.com/office/powerpoint/2010/main" val="4092406112"/>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46084" name="Rectangle 4"/>
          <p:cNvSpPr>
            <a:spLocks noGrp="1" noChangeArrowheads="1"/>
          </p:cNvSpPr>
          <p:nvPr>
            <p:ph type="title"/>
          </p:nvPr>
        </p:nvSpPr>
        <p:spPr>
          <a:xfrm>
            <a:off x="838200" y="266700"/>
            <a:ext cx="7772400" cy="1104900"/>
          </a:xfrm>
          <a:noFill/>
          <a:ln/>
        </p:spPr>
        <p:txBody>
          <a:bodyPr/>
          <a:lstStyle/>
          <a:p>
            <a:r>
              <a:rPr lang="en-US" dirty="0"/>
              <a:t>Bulk Loading (Contd.)</a:t>
            </a:r>
          </a:p>
        </p:txBody>
      </p:sp>
      <p:sp>
        <p:nvSpPr>
          <p:cNvPr id="46085" name="Rectangle 5"/>
          <p:cNvSpPr>
            <a:spLocks noGrp="1" noChangeArrowheads="1"/>
          </p:cNvSpPr>
          <p:nvPr>
            <p:ph type="body" sz="half" idx="1"/>
          </p:nvPr>
        </p:nvSpPr>
        <p:spPr>
          <a:xfrm>
            <a:off x="0" y="1600200"/>
            <a:ext cx="3352800" cy="4724400"/>
          </a:xfrm>
          <a:noFill/>
          <a:ln/>
        </p:spPr>
        <p:txBody>
          <a:bodyPr>
            <a:normAutofit/>
          </a:bodyPr>
          <a:lstStyle/>
          <a:p>
            <a:r>
              <a:rPr lang="en-US" sz="2000" dirty="0"/>
              <a:t>Index entries for leaf pages always entered into right-most index page just above leaf level. </a:t>
            </a:r>
            <a:endParaRPr lang="en-US" sz="2000" dirty="0" smtClean="0"/>
          </a:p>
          <a:p>
            <a:r>
              <a:rPr lang="en-US" sz="2000" dirty="0" smtClean="0"/>
              <a:t>When </a:t>
            </a:r>
            <a:r>
              <a:rPr lang="en-US" sz="2000" dirty="0"/>
              <a:t>this fills up, it splits.  (Split may go up right-most path to the root.)</a:t>
            </a:r>
          </a:p>
          <a:p>
            <a:r>
              <a:rPr lang="en-US" sz="2000" dirty="0"/>
              <a:t>Much faster than repeated inserts, especially when one considers locking!</a:t>
            </a:r>
          </a:p>
        </p:txBody>
      </p:sp>
      <p:grpSp>
        <p:nvGrpSpPr>
          <p:cNvPr id="3" name="Group 2"/>
          <p:cNvGrpSpPr/>
          <p:nvPr/>
        </p:nvGrpSpPr>
        <p:grpSpPr>
          <a:xfrm>
            <a:off x="3124200" y="1219200"/>
            <a:ext cx="5981700" cy="2287588"/>
            <a:chOff x="3035300" y="1061549"/>
            <a:chExt cx="5981700" cy="2445239"/>
          </a:xfrm>
        </p:grpSpPr>
        <p:sp>
          <p:nvSpPr>
            <p:cNvPr id="46086" name="Freeform 6"/>
            <p:cNvSpPr>
              <a:spLocks/>
            </p:cNvSpPr>
            <p:nvPr/>
          </p:nvSpPr>
          <p:spPr bwMode="auto">
            <a:xfrm>
              <a:off x="3062288" y="3124200"/>
              <a:ext cx="534987" cy="290513"/>
            </a:xfrm>
            <a:custGeom>
              <a:avLst/>
              <a:gdLst/>
              <a:ahLst/>
              <a:cxnLst>
                <a:cxn ang="0">
                  <a:pos x="0" y="182"/>
                </a:cxn>
                <a:cxn ang="0">
                  <a:pos x="0" y="0"/>
                </a:cxn>
                <a:cxn ang="0">
                  <a:pos x="336" y="0"/>
                </a:cxn>
                <a:cxn ang="0">
                  <a:pos x="336" y="182"/>
                </a:cxn>
                <a:cxn ang="0">
                  <a:pos x="0" y="182"/>
                </a:cxn>
              </a:cxnLst>
              <a:rect l="0" t="0" r="r" b="b"/>
              <a:pathLst>
                <a:path w="337" h="183">
                  <a:moveTo>
                    <a:pt x="0" y="182"/>
                  </a:moveTo>
                  <a:lnTo>
                    <a:pt x="0" y="0"/>
                  </a:lnTo>
                  <a:lnTo>
                    <a:pt x="336" y="0"/>
                  </a:lnTo>
                  <a:lnTo>
                    <a:pt x="336"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87" name="Freeform 7"/>
            <p:cNvSpPr>
              <a:spLocks/>
            </p:cNvSpPr>
            <p:nvPr/>
          </p:nvSpPr>
          <p:spPr bwMode="auto">
            <a:xfrm>
              <a:off x="3328988" y="3124200"/>
              <a:ext cx="1587"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88" name="Freeform 8"/>
            <p:cNvSpPr>
              <a:spLocks/>
            </p:cNvSpPr>
            <p:nvPr/>
          </p:nvSpPr>
          <p:spPr bwMode="auto">
            <a:xfrm>
              <a:off x="3702050" y="3124200"/>
              <a:ext cx="531813" cy="290513"/>
            </a:xfrm>
            <a:custGeom>
              <a:avLst/>
              <a:gdLst/>
              <a:ahLst/>
              <a:cxnLst>
                <a:cxn ang="0">
                  <a:pos x="0" y="182"/>
                </a:cxn>
                <a:cxn ang="0">
                  <a:pos x="0" y="0"/>
                </a:cxn>
                <a:cxn ang="0">
                  <a:pos x="334" y="0"/>
                </a:cxn>
                <a:cxn ang="0">
                  <a:pos x="334" y="182"/>
                </a:cxn>
                <a:cxn ang="0">
                  <a:pos x="0" y="182"/>
                </a:cxn>
              </a:cxnLst>
              <a:rect l="0" t="0" r="r" b="b"/>
              <a:pathLst>
                <a:path w="335" h="183">
                  <a:moveTo>
                    <a:pt x="0" y="182"/>
                  </a:moveTo>
                  <a:lnTo>
                    <a:pt x="0" y="0"/>
                  </a:lnTo>
                  <a:lnTo>
                    <a:pt x="334" y="0"/>
                  </a:lnTo>
                  <a:lnTo>
                    <a:pt x="334"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89" name="Freeform 9"/>
            <p:cNvSpPr>
              <a:spLocks/>
            </p:cNvSpPr>
            <p:nvPr/>
          </p:nvSpPr>
          <p:spPr bwMode="auto">
            <a:xfrm>
              <a:off x="3967163" y="3124200"/>
              <a:ext cx="1587"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0" name="Freeform 10"/>
            <p:cNvSpPr>
              <a:spLocks/>
            </p:cNvSpPr>
            <p:nvPr/>
          </p:nvSpPr>
          <p:spPr bwMode="auto">
            <a:xfrm>
              <a:off x="4340225" y="3124200"/>
              <a:ext cx="534988" cy="290513"/>
            </a:xfrm>
            <a:custGeom>
              <a:avLst/>
              <a:gdLst/>
              <a:ahLst/>
              <a:cxnLst>
                <a:cxn ang="0">
                  <a:pos x="0" y="182"/>
                </a:cxn>
                <a:cxn ang="0">
                  <a:pos x="0" y="0"/>
                </a:cxn>
                <a:cxn ang="0">
                  <a:pos x="336" y="0"/>
                </a:cxn>
                <a:cxn ang="0">
                  <a:pos x="336" y="182"/>
                </a:cxn>
                <a:cxn ang="0">
                  <a:pos x="0" y="182"/>
                </a:cxn>
              </a:cxnLst>
              <a:rect l="0" t="0" r="r" b="b"/>
              <a:pathLst>
                <a:path w="337" h="183">
                  <a:moveTo>
                    <a:pt x="0" y="182"/>
                  </a:moveTo>
                  <a:lnTo>
                    <a:pt x="0" y="0"/>
                  </a:lnTo>
                  <a:lnTo>
                    <a:pt x="336" y="0"/>
                  </a:lnTo>
                  <a:lnTo>
                    <a:pt x="336"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1" name="Freeform 11"/>
            <p:cNvSpPr>
              <a:spLocks/>
            </p:cNvSpPr>
            <p:nvPr/>
          </p:nvSpPr>
          <p:spPr bwMode="auto">
            <a:xfrm>
              <a:off x="4605338" y="3124200"/>
              <a:ext cx="1587"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2" name="Freeform 12"/>
            <p:cNvSpPr>
              <a:spLocks/>
            </p:cNvSpPr>
            <p:nvPr/>
          </p:nvSpPr>
          <p:spPr bwMode="auto">
            <a:xfrm>
              <a:off x="4967288" y="3124200"/>
              <a:ext cx="534987" cy="290513"/>
            </a:xfrm>
            <a:custGeom>
              <a:avLst/>
              <a:gdLst/>
              <a:ahLst/>
              <a:cxnLst>
                <a:cxn ang="0">
                  <a:pos x="0" y="182"/>
                </a:cxn>
                <a:cxn ang="0">
                  <a:pos x="0" y="0"/>
                </a:cxn>
                <a:cxn ang="0">
                  <a:pos x="336" y="0"/>
                </a:cxn>
                <a:cxn ang="0">
                  <a:pos x="336" y="182"/>
                </a:cxn>
                <a:cxn ang="0">
                  <a:pos x="0" y="182"/>
                </a:cxn>
              </a:cxnLst>
              <a:rect l="0" t="0" r="r" b="b"/>
              <a:pathLst>
                <a:path w="337" h="183">
                  <a:moveTo>
                    <a:pt x="0" y="182"/>
                  </a:moveTo>
                  <a:lnTo>
                    <a:pt x="0" y="0"/>
                  </a:lnTo>
                  <a:lnTo>
                    <a:pt x="336" y="0"/>
                  </a:lnTo>
                  <a:lnTo>
                    <a:pt x="336"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3" name="Freeform 13"/>
            <p:cNvSpPr>
              <a:spLocks/>
            </p:cNvSpPr>
            <p:nvPr/>
          </p:nvSpPr>
          <p:spPr bwMode="auto">
            <a:xfrm>
              <a:off x="5233988" y="3124200"/>
              <a:ext cx="1587"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4" name="Freeform 14"/>
            <p:cNvSpPr>
              <a:spLocks/>
            </p:cNvSpPr>
            <p:nvPr/>
          </p:nvSpPr>
          <p:spPr bwMode="auto">
            <a:xfrm>
              <a:off x="5605463" y="3124200"/>
              <a:ext cx="533400" cy="290513"/>
            </a:xfrm>
            <a:custGeom>
              <a:avLst/>
              <a:gdLst/>
              <a:ahLst/>
              <a:cxnLst>
                <a:cxn ang="0">
                  <a:pos x="0" y="182"/>
                </a:cxn>
                <a:cxn ang="0">
                  <a:pos x="0" y="0"/>
                </a:cxn>
                <a:cxn ang="0">
                  <a:pos x="335" y="0"/>
                </a:cxn>
                <a:cxn ang="0">
                  <a:pos x="335" y="182"/>
                </a:cxn>
                <a:cxn ang="0">
                  <a:pos x="0" y="182"/>
                </a:cxn>
              </a:cxnLst>
              <a:rect l="0" t="0" r="r" b="b"/>
              <a:pathLst>
                <a:path w="336" h="183">
                  <a:moveTo>
                    <a:pt x="0" y="182"/>
                  </a:moveTo>
                  <a:lnTo>
                    <a:pt x="0" y="0"/>
                  </a:lnTo>
                  <a:lnTo>
                    <a:pt x="335" y="0"/>
                  </a:lnTo>
                  <a:lnTo>
                    <a:pt x="335"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5" name="Freeform 15"/>
            <p:cNvSpPr>
              <a:spLocks/>
            </p:cNvSpPr>
            <p:nvPr/>
          </p:nvSpPr>
          <p:spPr bwMode="auto">
            <a:xfrm>
              <a:off x="5872163" y="3124200"/>
              <a:ext cx="1587"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6" name="Freeform 16"/>
            <p:cNvSpPr>
              <a:spLocks/>
            </p:cNvSpPr>
            <p:nvPr/>
          </p:nvSpPr>
          <p:spPr bwMode="auto">
            <a:xfrm>
              <a:off x="6243638" y="3124200"/>
              <a:ext cx="533400" cy="290513"/>
            </a:xfrm>
            <a:custGeom>
              <a:avLst/>
              <a:gdLst/>
              <a:ahLst/>
              <a:cxnLst>
                <a:cxn ang="0">
                  <a:pos x="0" y="182"/>
                </a:cxn>
                <a:cxn ang="0">
                  <a:pos x="0" y="0"/>
                </a:cxn>
                <a:cxn ang="0">
                  <a:pos x="335" y="0"/>
                </a:cxn>
                <a:cxn ang="0">
                  <a:pos x="335" y="182"/>
                </a:cxn>
                <a:cxn ang="0">
                  <a:pos x="0" y="182"/>
                </a:cxn>
              </a:cxnLst>
              <a:rect l="0" t="0" r="r" b="b"/>
              <a:pathLst>
                <a:path w="336" h="183">
                  <a:moveTo>
                    <a:pt x="0" y="182"/>
                  </a:moveTo>
                  <a:lnTo>
                    <a:pt x="0" y="0"/>
                  </a:lnTo>
                  <a:lnTo>
                    <a:pt x="335" y="0"/>
                  </a:lnTo>
                  <a:lnTo>
                    <a:pt x="335"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7" name="Freeform 17"/>
            <p:cNvSpPr>
              <a:spLocks/>
            </p:cNvSpPr>
            <p:nvPr/>
          </p:nvSpPr>
          <p:spPr bwMode="auto">
            <a:xfrm>
              <a:off x="6511925" y="3124200"/>
              <a:ext cx="1588"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8" name="Freeform 18"/>
            <p:cNvSpPr>
              <a:spLocks/>
            </p:cNvSpPr>
            <p:nvPr/>
          </p:nvSpPr>
          <p:spPr bwMode="auto">
            <a:xfrm>
              <a:off x="6883400" y="3124200"/>
              <a:ext cx="534988" cy="290513"/>
            </a:xfrm>
            <a:custGeom>
              <a:avLst/>
              <a:gdLst/>
              <a:ahLst/>
              <a:cxnLst>
                <a:cxn ang="0">
                  <a:pos x="0" y="182"/>
                </a:cxn>
                <a:cxn ang="0">
                  <a:pos x="0" y="0"/>
                </a:cxn>
                <a:cxn ang="0">
                  <a:pos x="336" y="0"/>
                </a:cxn>
                <a:cxn ang="0">
                  <a:pos x="336" y="182"/>
                </a:cxn>
                <a:cxn ang="0">
                  <a:pos x="0" y="182"/>
                </a:cxn>
              </a:cxnLst>
              <a:rect l="0" t="0" r="r" b="b"/>
              <a:pathLst>
                <a:path w="337" h="183">
                  <a:moveTo>
                    <a:pt x="0" y="182"/>
                  </a:moveTo>
                  <a:lnTo>
                    <a:pt x="0" y="0"/>
                  </a:lnTo>
                  <a:lnTo>
                    <a:pt x="336" y="0"/>
                  </a:lnTo>
                  <a:lnTo>
                    <a:pt x="336"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099" name="Freeform 19"/>
            <p:cNvSpPr>
              <a:spLocks/>
            </p:cNvSpPr>
            <p:nvPr/>
          </p:nvSpPr>
          <p:spPr bwMode="auto">
            <a:xfrm>
              <a:off x="7150100" y="3124200"/>
              <a:ext cx="1588"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0" name="Freeform 20"/>
            <p:cNvSpPr>
              <a:spLocks/>
            </p:cNvSpPr>
            <p:nvPr/>
          </p:nvSpPr>
          <p:spPr bwMode="auto">
            <a:xfrm>
              <a:off x="7512050" y="3124200"/>
              <a:ext cx="533400" cy="290513"/>
            </a:xfrm>
            <a:custGeom>
              <a:avLst/>
              <a:gdLst/>
              <a:ahLst/>
              <a:cxnLst>
                <a:cxn ang="0">
                  <a:pos x="0" y="182"/>
                </a:cxn>
                <a:cxn ang="0">
                  <a:pos x="0" y="0"/>
                </a:cxn>
                <a:cxn ang="0">
                  <a:pos x="335" y="0"/>
                </a:cxn>
                <a:cxn ang="0">
                  <a:pos x="335" y="182"/>
                </a:cxn>
                <a:cxn ang="0">
                  <a:pos x="0" y="182"/>
                </a:cxn>
              </a:cxnLst>
              <a:rect l="0" t="0" r="r" b="b"/>
              <a:pathLst>
                <a:path w="336" h="183">
                  <a:moveTo>
                    <a:pt x="0" y="182"/>
                  </a:moveTo>
                  <a:lnTo>
                    <a:pt x="0" y="0"/>
                  </a:lnTo>
                  <a:lnTo>
                    <a:pt x="335" y="0"/>
                  </a:lnTo>
                  <a:lnTo>
                    <a:pt x="335"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1" name="Freeform 21"/>
            <p:cNvSpPr>
              <a:spLocks/>
            </p:cNvSpPr>
            <p:nvPr/>
          </p:nvSpPr>
          <p:spPr bwMode="auto">
            <a:xfrm>
              <a:off x="7777163" y="3124200"/>
              <a:ext cx="1587"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2" name="Freeform 22"/>
            <p:cNvSpPr>
              <a:spLocks/>
            </p:cNvSpPr>
            <p:nvPr/>
          </p:nvSpPr>
          <p:spPr bwMode="auto">
            <a:xfrm>
              <a:off x="8128000" y="3124200"/>
              <a:ext cx="534988" cy="290513"/>
            </a:xfrm>
            <a:custGeom>
              <a:avLst/>
              <a:gdLst/>
              <a:ahLst/>
              <a:cxnLst>
                <a:cxn ang="0">
                  <a:pos x="0" y="182"/>
                </a:cxn>
                <a:cxn ang="0">
                  <a:pos x="0" y="0"/>
                </a:cxn>
                <a:cxn ang="0">
                  <a:pos x="336" y="0"/>
                </a:cxn>
                <a:cxn ang="0">
                  <a:pos x="336" y="182"/>
                </a:cxn>
                <a:cxn ang="0">
                  <a:pos x="0" y="182"/>
                </a:cxn>
              </a:cxnLst>
              <a:rect l="0" t="0" r="r" b="b"/>
              <a:pathLst>
                <a:path w="337" h="183">
                  <a:moveTo>
                    <a:pt x="0" y="182"/>
                  </a:moveTo>
                  <a:lnTo>
                    <a:pt x="0" y="0"/>
                  </a:lnTo>
                  <a:lnTo>
                    <a:pt x="336" y="0"/>
                  </a:lnTo>
                  <a:lnTo>
                    <a:pt x="336" y="182"/>
                  </a:lnTo>
                  <a:lnTo>
                    <a:pt x="0" y="18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3" name="Freeform 23"/>
            <p:cNvSpPr>
              <a:spLocks/>
            </p:cNvSpPr>
            <p:nvPr/>
          </p:nvSpPr>
          <p:spPr bwMode="auto">
            <a:xfrm>
              <a:off x="8394700" y="3124200"/>
              <a:ext cx="1588" cy="290513"/>
            </a:xfrm>
            <a:custGeom>
              <a:avLst/>
              <a:gdLst/>
              <a:ahLst/>
              <a:cxnLst>
                <a:cxn ang="0">
                  <a:pos x="0" y="0"/>
                </a:cxn>
                <a:cxn ang="0">
                  <a:pos x="0" y="182"/>
                </a:cxn>
                <a:cxn ang="0">
                  <a:pos x="0" y="0"/>
                </a:cxn>
              </a:cxnLst>
              <a:rect l="0" t="0" r="r" b="b"/>
              <a:pathLst>
                <a:path w="1" h="183">
                  <a:moveTo>
                    <a:pt x="0" y="0"/>
                  </a:moveTo>
                  <a:lnTo>
                    <a:pt x="0" y="18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4" name="Freeform 24"/>
            <p:cNvSpPr>
              <a:spLocks/>
            </p:cNvSpPr>
            <p:nvPr/>
          </p:nvSpPr>
          <p:spPr bwMode="auto">
            <a:xfrm>
              <a:off x="3638550" y="2146300"/>
              <a:ext cx="841375" cy="336550"/>
            </a:xfrm>
            <a:custGeom>
              <a:avLst/>
              <a:gdLst/>
              <a:ahLst/>
              <a:cxnLst>
                <a:cxn ang="0">
                  <a:pos x="0" y="211"/>
                </a:cxn>
                <a:cxn ang="0">
                  <a:pos x="0" y="0"/>
                </a:cxn>
                <a:cxn ang="0">
                  <a:pos x="529" y="0"/>
                </a:cxn>
                <a:cxn ang="0">
                  <a:pos x="529" y="211"/>
                </a:cxn>
                <a:cxn ang="0">
                  <a:pos x="0" y="211"/>
                </a:cxn>
              </a:cxnLst>
              <a:rect l="0" t="0" r="r" b="b"/>
              <a:pathLst>
                <a:path w="530" h="212">
                  <a:moveTo>
                    <a:pt x="0" y="211"/>
                  </a:moveTo>
                  <a:lnTo>
                    <a:pt x="0" y="0"/>
                  </a:lnTo>
                  <a:lnTo>
                    <a:pt x="529" y="0"/>
                  </a:lnTo>
                  <a:lnTo>
                    <a:pt x="529" y="211"/>
                  </a:lnTo>
                  <a:lnTo>
                    <a:pt x="0" y="2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5" name="Freeform 25"/>
            <p:cNvSpPr>
              <a:spLocks/>
            </p:cNvSpPr>
            <p:nvPr/>
          </p:nvSpPr>
          <p:spPr bwMode="auto">
            <a:xfrm>
              <a:off x="4019550" y="2146300"/>
              <a:ext cx="1588" cy="323850"/>
            </a:xfrm>
            <a:custGeom>
              <a:avLst/>
              <a:gdLst/>
              <a:ahLst/>
              <a:cxnLst>
                <a:cxn ang="0">
                  <a:pos x="0" y="0"/>
                </a:cxn>
                <a:cxn ang="0">
                  <a:pos x="0" y="203"/>
                </a:cxn>
                <a:cxn ang="0">
                  <a:pos x="0" y="0"/>
                </a:cxn>
              </a:cxnLst>
              <a:rect l="0" t="0" r="r" b="b"/>
              <a:pathLst>
                <a:path w="1" h="204">
                  <a:moveTo>
                    <a:pt x="0" y="0"/>
                  </a:moveTo>
                  <a:lnTo>
                    <a:pt x="0" y="20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6" name="Freeform 26"/>
            <p:cNvSpPr>
              <a:spLocks/>
            </p:cNvSpPr>
            <p:nvPr/>
          </p:nvSpPr>
          <p:spPr bwMode="auto">
            <a:xfrm>
              <a:off x="4394200" y="2157413"/>
              <a:ext cx="1588" cy="325437"/>
            </a:xfrm>
            <a:custGeom>
              <a:avLst/>
              <a:gdLst/>
              <a:ahLst/>
              <a:cxnLst>
                <a:cxn ang="0">
                  <a:pos x="0" y="0"/>
                </a:cxn>
                <a:cxn ang="0">
                  <a:pos x="0" y="204"/>
                </a:cxn>
                <a:cxn ang="0">
                  <a:pos x="0" y="0"/>
                </a:cxn>
              </a:cxnLst>
              <a:rect l="0" t="0" r="r" b="b"/>
              <a:pathLst>
                <a:path w="1" h="205">
                  <a:moveTo>
                    <a:pt x="0" y="0"/>
                  </a:moveTo>
                  <a:lnTo>
                    <a:pt x="0" y="20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7" name="Freeform 27"/>
            <p:cNvSpPr>
              <a:spLocks/>
            </p:cNvSpPr>
            <p:nvPr/>
          </p:nvSpPr>
          <p:spPr bwMode="auto">
            <a:xfrm>
              <a:off x="3721100" y="2133600"/>
              <a:ext cx="1588" cy="336550"/>
            </a:xfrm>
            <a:custGeom>
              <a:avLst/>
              <a:gdLst/>
              <a:ahLst/>
              <a:cxnLst>
                <a:cxn ang="0">
                  <a:pos x="0" y="0"/>
                </a:cxn>
                <a:cxn ang="0">
                  <a:pos x="0" y="211"/>
                </a:cxn>
                <a:cxn ang="0">
                  <a:pos x="0" y="0"/>
                </a:cxn>
              </a:cxnLst>
              <a:rect l="0" t="0" r="r" b="b"/>
              <a:pathLst>
                <a:path w="1" h="212">
                  <a:moveTo>
                    <a:pt x="0" y="0"/>
                  </a:moveTo>
                  <a:lnTo>
                    <a:pt x="0" y="2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8" name="Freeform 28"/>
            <p:cNvSpPr>
              <a:spLocks/>
            </p:cNvSpPr>
            <p:nvPr/>
          </p:nvSpPr>
          <p:spPr bwMode="auto">
            <a:xfrm>
              <a:off x="4106863" y="2146300"/>
              <a:ext cx="1587" cy="323850"/>
            </a:xfrm>
            <a:custGeom>
              <a:avLst/>
              <a:gdLst/>
              <a:ahLst/>
              <a:cxnLst>
                <a:cxn ang="0">
                  <a:pos x="0" y="0"/>
                </a:cxn>
                <a:cxn ang="0">
                  <a:pos x="0" y="203"/>
                </a:cxn>
                <a:cxn ang="0">
                  <a:pos x="0" y="0"/>
                </a:cxn>
              </a:cxnLst>
              <a:rect l="0" t="0" r="r" b="b"/>
              <a:pathLst>
                <a:path w="1" h="204">
                  <a:moveTo>
                    <a:pt x="0" y="0"/>
                  </a:moveTo>
                  <a:lnTo>
                    <a:pt x="0" y="20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09" name="Freeform 29"/>
            <p:cNvSpPr>
              <a:spLocks/>
            </p:cNvSpPr>
            <p:nvPr/>
          </p:nvSpPr>
          <p:spPr bwMode="auto">
            <a:xfrm>
              <a:off x="3340100" y="2422525"/>
              <a:ext cx="331788" cy="646113"/>
            </a:xfrm>
            <a:custGeom>
              <a:avLst/>
              <a:gdLst/>
              <a:ahLst/>
              <a:cxnLst>
                <a:cxn ang="0">
                  <a:pos x="208" y="0"/>
                </a:cxn>
                <a:cxn ang="0">
                  <a:pos x="0" y="406"/>
                </a:cxn>
                <a:cxn ang="0">
                  <a:pos x="208" y="0"/>
                </a:cxn>
              </a:cxnLst>
              <a:rect l="0" t="0" r="r" b="b"/>
              <a:pathLst>
                <a:path w="209" h="407">
                  <a:moveTo>
                    <a:pt x="208" y="0"/>
                  </a:moveTo>
                  <a:lnTo>
                    <a:pt x="0" y="406"/>
                  </a:lnTo>
                  <a:lnTo>
                    <a:pt x="20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0" name="Freeform 30"/>
            <p:cNvSpPr>
              <a:spLocks/>
            </p:cNvSpPr>
            <p:nvPr/>
          </p:nvSpPr>
          <p:spPr bwMode="auto">
            <a:xfrm>
              <a:off x="3340100" y="2954338"/>
              <a:ext cx="74613" cy="114300"/>
            </a:xfrm>
            <a:custGeom>
              <a:avLst/>
              <a:gdLst/>
              <a:ahLst/>
              <a:cxnLst>
                <a:cxn ang="0">
                  <a:pos x="46" y="18"/>
                </a:cxn>
                <a:cxn ang="0">
                  <a:pos x="0" y="71"/>
                </a:cxn>
                <a:cxn ang="0">
                  <a:pos x="17" y="0"/>
                </a:cxn>
                <a:cxn ang="0">
                  <a:pos x="46" y="18"/>
                </a:cxn>
              </a:cxnLst>
              <a:rect l="0" t="0" r="r" b="b"/>
              <a:pathLst>
                <a:path w="47" h="72">
                  <a:moveTo>
                    <a:pt x="46" y="18"/>
                  </a:moveTo>
                  <a:lnTo>
                    <a:pt x="0" y="71"/>
                  </a:lnTo>
                  <a:lnTo>
                    <a:pt x="17" y="0"/>
                  </a:lnTo>
                  <a:lnTo>
                    <a:pt x="46" y="1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1" name="Freeform 31"/>
            <p:cNvSpPr>
              <a:spLocks/>
            </p:cNvSpPr>
            <p:nvPr/>
          </p:nvSpPr>
          <p:spPr bwMode="auto">
            <a:xfrm>
              <a:off x="3978275" y="2435225"/>
              <a:ext cx="76200" cy="657225"/>
            </a:xfrm>
            <a:custGeom>
              <a:avLst/>
              <a:gdLst/>
              <a:ahLst/>
              <a:cxnLst>
                <a:cxn ang="0">
                  <a:pos x="47" y="0"/>
                </a:cxn>
                <a:cxn ang="0">
                  <a:pos x="0" y="413"/>
                </a:cxn>
                <a:cxn ang="0">
                  <a:pos x="47" y="0"/>
                </a:cxn>
              </a:cxnLst>
              <a:rect l="0" t="0" r="r" b="b"/>
              <a:pathLst>
                <a:path w="48" h="414">
                  <a:moveTo>
                    <a:pt x="47" y="0"/>
                  </a:moveTo>
                  <a:lnTo>
                    <a:pt x="0" y="413"/>
                  </a:lnTo>
                  <a:lnTo>
                    <a:pt x="4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2" name="Freeform 32"/>
            <p:cNvSpPr>
              <a:spLocks/>
            </p:cNvSpPr>
            <p:nvPr/>
          </p:nvSpPr>
          <p:spPr bwMode="auto">
            <a:xfrm>
              <a:off x="3963988" y="2973388"/>
              <a:ext cx="53975" cy="119062"/>
            </a:xfrm>
            <a:custGeom>
              <a:avLst/>
              <a:gdLst/>
              <a:ahLst/>
              <a:cxnLst>
                <a:cxn ang="0">
                  <a:pos x="33" y="5"/>
                </a:cxn>
                <a:cxn ang="0">
                  <a:pos x="8" y="74"/>
                </a:cxn>
                <a:cxn ang="0">
                  <a:pos x="0" y="0"/>
                </a:cxn>
                <a:cxn ang="0">
                  <a:pos x="33" y="5"/>
                </a:cxn>
              </a:cxnLst>
              <a:rect l="0" t="0" r="r" b="b"/>
              <a:pathLst>
                <a:path w="34" h="75">
                  <a:moveTo>
                    <a:pt x="33" y="5"/>
                  </a:moveTo>
                  <a:lnTo>
                    <a:pt x="8" y="74"/>
                  </a:lnTo>
                  <a:lnTo>
                    <a:pt x="0" y="0"/>
                  </a:lnTo>
                  <a:lnTo>
                    <a:pt x="33" y="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3" name="Freeform 33"/>
            <p:cNvSpPr>
              <a:spLocks/>
            </p:cNvSpPr>
            <p:nvPr/>
          </p:nvSpPr>
          <p:spPr bwMode="auto">
            <a:xfrm>
              <a:off x="4616450" y="2435225"/>
              <a:ext cx="214313" cy="646113"/>
            </a:xfrm>
            <a:custGeom>
              <a:avLst/>
              <a:gdLst/>
              <a:ahLst/>
              <a:cxnLst>
                <a:cxn ang="0">
                  <a:pos x="134" y="0"/>
                </a:cxn>
                <a:cxn ang="0">
                  <a:pos x="0" y="406"/>
                </a:cxn>
                <a:cxn ang="0">
                  <a:pos x="134" y="0"/>
                </a:cxn>
              </a:cxnLst>
              <a:rect l="0" t="0" r="r" b="b"/>
              <a:pathLst>
                <a:path w="135" h="407">
                  <a:moveTo>
                    <a:pt x="134" y="0"/>
                  </a:moveTo>
                  <a:lnTo>
                    <a:pt x="0" y="406"/>
                  </a:lnTo>
                  <a:lnTo>
                    <a:pt x="13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4" name="Freeform 34"/>
            <p:cNvSpPr>
              <a:spLocks/>
            </p:cNvSpPr>
            <p:nvPr/>
          </p:nvSpPr>
          <p:spPr bwMode="auto">
            <a:xfrm>
              <a:off x="4616450" y="2962275"/>
              <a:ext cx="61913" cy="119063"/>
            </a:xfrm>
            <a:custGeom>
              <a:avLst/>
              <a:gdLst/>
              <a:ahLst/>
              <a:cxnLst>
                <a:cxn ang="0">
                  <a:pos x="38" y="12"/>
                </a:cxn>
                <a:cxn ang="0">
                  <a:pos x="0" y="74"/>
                </a:cxn>
                <a:cxn ang="0">
                  <a:pos x="7" y="0"/>
                </a:cxn>
                <a:cxn ang="0">
                  <a:pos x="38" y="12"/>
                </a:cxn>
              </a:cxnLst>
              <a:rect l="0" t="0" r="r" b="b"/>
              <a:pathLst>
                <a:path w="39" h="75">
                  <a:moveTo>
                    <a:pt x="38" y="12"/>
                  </a:moveTo>
                  <a:lnTo>
                    <a:pt x="0" y="74"/>
                  </a:lnTo>
                  <a:lnTo>
                    <a:pt x="7" y="0"/>
                  </a:lnTo>
                  <a:lnTo>
                    <a:pt x="38" y="12"/>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5" name="Freeform 35"/>
            <p:cNvSpPr>
              <a:spLocks/>
            </p:cNvSpPr>
            <p:nvPr/>
          </p:nvSpPr>
          <p:spPr bwMode="auto">
            <a:xfrm>
              <a:off x="5213350" y="2435225"/>
              <a:ext cx="1588" cy="646113"/>
            </a:xfrm>
            <a:custGeom>
              <a:avLst/>
              <a:gdLst/>
              <a:ahLst/>
              <a:cxnLst>
                <a:cxn ang="0">
                  <a:pos x="0" y="0"/>
                </a:cxn>
                <a:cxn ang="0">
                  <a:pos x="0" y="406"/>
                </a:cxn>
                <a:cxn ang="0">
                  <a:pos x="0" y="0"/>
                </a:cxn>
              </a:cxnLst>
              <a:rect l="0" t="0" r="r" b="b"/>
              <a:pathLst>
                <a:path w="1" h="407">
                  <a:moveTo>
                    <a:pt x="0" y="0"/>
                  </a:moveTo>
                  <a:lnTo>
                    <a:pt x="0" y="40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6" name="Freeform 36"/>
            <p:cNvSpPr>
              <a:spLocks/>
            </p:cNvSpPr>
            <p:nvPr/>
          </p:nvSpPr>
          <p:spPr bwMode="auto">
            <a:xfrm>
              <a:off x="5186363" y="2965450"/>
              <a:ext cx="53975" cy="115888"/>
            </a:xfrm>
            <a:custGeom>
              <a:avLst/>
              <a:gdLst/>
              <a:ahLst/>
              <a:cxnLst>
                <a:cxn ang="0">
                  <a:pos x="33" y="0"/>
                </a:cxn>
                <a:cxn ang="0">
                  <a:pos x="17" y="72"/>
                </a:cxn>
                <a:cxn ang="0">
                  <a:pos x="0" y="0"/>
                </a:cxn>
                <a:cxn ang="0">
                  <a:pos x="33" y="0"/>
                </a:cxn>
              </a:cxnLst>
              <a:rect l="0" t="0" r="r" b="b"/>
              <a:pathLst>
                <a:path w="34" h="73">
                  <a:moveTo>
                    <a:pt x="33" y="0"/>
                  </a:moveTo>
                  <a:lnTo>
                    <a:pt x="17" y="72"/>
                  </a:lnTo>
                  <a:lnTo>
                    <a:pt x="0" y="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7" name="Freeform 37"/>
            <p:cNvSpPr>
              <a:spLocks/>
            </p:cNvSpPr>
            <p:nvPr/>
          </p:nvSpPr>
          <p:spPr bwMode="auto">
            <a:xfrm>
              <a:off x="4764088" y="1319213"/>
              <a:ext cx="842962" cy="333375"/>
            </a:xfrm>
            <a:custGeom>
              <a:avLst/>
              <a:gdLst/>
              <a:ahLst/>
              <a:cxnLst>
                <a:cxn ang="0">
                  <a:pos x="0" y="209"/>
                </a:cxn>
                <a:cxn ang="0">
                  <a:pos x="0" y="0"/>
                </a:cxn>
                <a:cxn ang="0">
                  <a:pos x="530" y="0"/>
                </a:cxn>
                <a:cxn ang="0">
                  <a:pos x="530" y="209"/>
                </a:cxn>
                <a:cxn ang="0">
                  <a:pos x="0" y="209"/>
                </a:cxn>
              </a:cxnLst>
              <a:rect l="0" t="0" r="r" b="b"/>
              <a:pathLst>
                <a:path w="531" h="210">
                  <a:moveTo>
                    <a:pt x="0" y="209"/>
                  </a:moveTo>
                  <a:lnTo>
                    <a:pt x="0" y="0"/>
                  </a:lnTo>
                  <a:lnTo>
                    <a:pt x="530" y="0"/>
                  </a:lnTo>
                  <a:lnTo>
                    <a:pt x="530" y="209"/>
                  </a:lnTo>
                  <a:lnTo>
                    <a:pt x="0" y="20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8" name="Freeform 38"/>
            <p:cNvSpPr>
              <a:spLocks/>
            </p:cNvSpPr>
            <p:nvPr/>
          </p:nvSpPr>
          <p:spPr bwMode="auto">
            <a:xfrm>
              <a:off x="5148263" y="1319213"/>
              <a:ext cx="1587" cy="322262"/>
            </a:xfrm>
            <a:custGeom>
              <a:avLst/>
              <a:gdLst/>
              <a:ahLst/>
              <a:cxnLst>
                <a:cxn ang="0">
                  <a:pos x="0" y="0"/>
                </a:cxn>
                <a:cxn ang="0">
                  <a:pos x="0" y="202"/>
                </a:cxn>
                <a:cxn ang="0">
                  <a:pos x="0" y="0"/>
                </a:cxn>
              </a:cxnLst>
              <a:rect l="0" t="0" r="r" b="b"/>
              <a:pathLst>
                <a:path w="1" h="203">
                  <a:moveTo>
                    <a:pt x="0" y="0"/>
                  </a:moveTo>
                  <a:lnTo>
                    <a:pt x="0" y="20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19" name="Freeform 39"/>
            <p:cNvSpPr>
              <a:spLocks/>
            </p:cNvSpPr>
            <p:nvPr/>
          </p:nvSpPr>
          <p:spPr bwMode="auto">
            <a:xfrm>
              <a:off x="5521325" y="1330325"/>
              <a:ext cx="1588" cy="322263"/>
            </a:xfrm>
            <a:custGeom>
              <a:avLst/>
              <a:gdLst/>
              <a:ahLst/>
              <a:cxnLst>
                <a:cxn ang="0">
                  <a:pos x="0" y="0"/>
                </a:cxn>
                <a:cxn ang="0">
                  <a:pos x="0" y="202"/>
                </a:cxn>
                <a:cxn ang="0">
                  <a:pos x="0" y="0"/>
                </a:cxn>
              </a:cxnLst>
              <a:rect l="0" t="0" r="r" b="b"/>
              <a:pathLst>
                <a:path w="1" h="203">
                  <a:moveTo>
                    <a:pt x="0" y="0"/>
                  </a:moveTo>
                  <a:lnTo>
                    <a:pt x="0" y="20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0" name="Freeform 40"/>
            <p:cNvSpPr>
              <a:spLocks/>
            </p:cNvSpPr>
            <p:nvPr/>
          </p:nvSpPr>
          <p:spPr bwMode="auto">
            <a:xfrm>
              <a:off x="4851400" y="1304925"/>
              <a:ext cx="1588" cy="336550"/>
            </a:xfrm>
            <a:custGeom>
              <a:avLst/>
              <a:gdLst/>
              <a:ahLst/>
              <a:cxnLst>
                <a:cxn ang="0">
                  <a:pos x="0" y="0"/>
                </a:cxn>
                <a:cxn ang="0">
                  <a:pos x="0" y="211"/>
                </a:cxn>
                <a:cxn ang="0">
                  <a:pos x="0" y="0"/>
                </a:cxn>
              </a:cxnLst>
              <a:rect l="0" t="0" r="r" b="b"/>
              <a:pathLst>
                <a:path w="1" h="212">
                  <a:moveTo>
                    <a:pt x="0" y="0"/>
                  </a:moveTo>
                  <a:lnTo>
                    <a:pt x="0" y="2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1" name="Freeform 41"/>
            <p:cNvSpPr>
              <a:spLocks/>
            </p:cNvSpPr>
            <p:nvPr/>
          </p:nvSpPr>
          <p:spPr bwMode="auto">
            <a:xfrm>
              <a:off x="5233988" y="1319213"/>
              <a:ext cx="1587" cy="322262"/>
            </a:xfrm>
            <a:custGeom>
              <a:avLst/>
              <a:gdLst/>
              <a:ahLst/>
              <a:cxnLst>
                <a:cxn ang="0">
                  <a:pos x="0" y="0"/>
                </a:cxn>
                <a:cxn ang="0">
                  <a:pos x="0" y="202"/>
                </a:cxn>
                <a:cxn ang="0">
                  <a:pos x="0" y="0"/>
                </a:cxn>
              </a:cxnLst>
              <a:rect l="0" t="0" r="r" b="b"/>
              <a:pathLst>
                <a:path w="1" h="203">
                  <a:moveTo>
                    <a:pt x="0" y="0"/>
                  </a:moveTo>
                  <a:lnTo>
                    <a:pt x="0" y="20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2" name="Freeform 42"/>
            <p:cNvSpPr>
              <a:spLocks/>
            </p:cNvSpPr>
            <p:nvPr/>
          </p:nvSpPr>
          <p:spPr bwMode="auto">
            <a:xfrm>
              <a:off x="4787900" y="2157413"/>
              <a:ext cx="841375" cy="336550"/>
            </a:xfrm>
            <a:custGeom>
              <a:avLst/>
              <a:gdLst/>
              <a:ahLst/>
              <a:cxnLst>
                <a:cxn ang="0">
                  <a:pos x="0" y="211"/>
                </a:cxn>
                <a:cxn ang="0">
                  <a:pos x="0" y="0"/>
                </a:cxn>
                <a:cxn ang="0">
                  <a:pos x="529" y="0"/>
                </a:cxn>
                <a:cxn ang="0">
                  <a:pos x="529" y="211"/>
                </a:cxn>
                <a:cxn ang="0">
                  <a:pos x="0" y="211"/>
                </a:cxn>
              </a:cxnLst>
              <a:rect l="0" t="0" r="r" b="b"/>
              <a:pathLst>
                <a:path w="530" h="212">
                  <a:moveTo>
                    <a:pt x="0" y="211"/>
                  </a:moveTo>
                  <a:lnTo>
                    <a:pt x="0" y="0"/>
                  </a:lnTo>
                  <a:lnTo>
                    <a:pt x="529" y="0"/>
                  </a:lnTo>
                  <a:lnTo>
                    <a:pt x="529" y="211"/>
                  </a:lnTo>
                  <a:lnTo>
                    <a:pt x="0" y="2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3" name="Freeform 43"/>
            <p:cNvSpPr>
              <a:spLocks/>
            </p:cNvSpPr>
            <p:nvPr/>
          </p:nvSpPr>
          <p:spPr bwMode="auto">
            <a:xfrm>
              <a:off x="5170488" y="2157413"/>
              <a:ext cx="1587" cy="325437"/>
            </a:xfrm>
            <a:custGeom>
              <a:avLst/>
              <a:gdLst/>
              <a:ahLst/>
              <a:cxnLst>
                <a:cxn ang="0">
                  <a:pos x="0" y="0"/>
                </a:cxn>
                <a:cxn ang="0">
                  <a:pos x="0" y="204"/>
                </a:cxn>
                <a:cxn ang="0">
                  <a:pos x="0" y="0"/>
                </a:cxn>
              </a:cxnLst>
              <a:rect l="0" t="0" r="r" b="b"/>
              <a:pathLst>
                <a:path w="1" h="205">
                  <a:moveTo>
                    <a:pt x="0" y="0"/>
                  </a:moveTo>
                  <a:lnTo>
                    <a:pt x="0" y="20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4" name="Freeform 44"/>
            <p:cNvSpPr>
              <a:spLocks/>
            </p:cNvSpPr>
            <p:nvPr/>
          </p:nvSpPr>
          <p:spPr bwMode="auto">
            <a:xfrm>
              <a:off x="5541963" y="2170113"/>
              <a:ext cx="1587" cy="323850"/>
            </a:xfrm>
            <a:custGeom>
              <a:avLst/>
              <a:gdLst/>
              <a:ahLst/>
              <a:cxnLst>
                <a:cxn ang="0">
                  <a:pos x="0" y="0"/>
                </a:cxn>
                <a:cxn ang="0">
                  <a:pos x="0" y="203"/>
                </a:cxn>
                <a:cxn ang="0">
                  <a:pos x="0" y="0"/>
                </a:cxn>
              </a:cxnLst>
              <a:rect l="0" t="0" r="r" b="b"/>
              <a:pathLst>
                <a:path w="1" h="204">
                  <a:moveTo>
                    <a:pt x="0" y="0"/>
                  </a:moveTo>
                  <a:lnTo>
                    <a:pt x="0" y="20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5" name="Freeform 45"/>
            <p:cNvSpPr>
              <a:spLocks/>
            </p:cNvSpPr>
            <p:nvPr/>
          </p:nvSpPr>
          <p:spPr bwMode="auto">
            <a:xfrm>
              <a:off x="4873625" y="2146300"/>
              <a:ext cx="1588" cy="336550"/>
            </a:xfrm>
            <a:custGeom>
              <a:avLst/>
              <a:gdLst/>
              <a:ahLst/>
              <a:cxnLst>
                <a:cxn ang="0">
                  <a:pos x="0" y="0"/>
                </a:cxn>
                <a:cxn ang="0">
                  <a:pos x="0" y="211"/>
                </a:cxn>
                <a:cxn ang="0">
                  <a:pos x="0" y="0"/>
                </a:cxn>
              </a:cxnLst>
              <a:rect l="0" t="0" r="r" b="b"/>
              <a:pathLst>
                <a:path w="1" h="212">
                  <a:moveTo>
                    <a:pt x="0" y="0"/>
                  </a:moveTo>
                  <a:lnTo>
                    <a:pt x="0" y="2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6" name="Freeform 46"/>
            <p:cNvSpPr>
              <a:spLocks/>
            </p:cNvSpPr>
            <p:nvPr/>
          </p:nvSpPr>
          <p:spPr bwMode="auto">
            <a:xfrm>
              <a:off x="5254625" y="2157413"/>
              <a:ext cx="1588" cy="325437"/>
            </a:xfrm>
            <a:custGeom>
              <a:avLst/>
              <a:gdLst/>
              <a:ahLst/>
              <a:cxnLst>
                <a:cxn ang="0">
                  <a:pos x="0" y="0"/>
                </a:cxn>
                <a:cxn ang="0">
                  <a:pos x="0" y="204"/>
                </a:cxn>
                <a:cxn ang="0">
                  <a:pos x="0" y="0"/>
                </a:cxn>
              </a:cxnLst>
              <a:rect l="0" t="0" r="r" b="b"/>
              <a:pathLst>
                <a:path w="1" h="205">
                  <a:moveTo>
                    <a:pt x="0" y="0"/>
                  </a:moveTo>
                  <a:lnTo>
                    <a:pt x="0" y="20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7" name="Freeform 47"/>
            <p:cNvSpPr>
              <a:spLocks/>
            </p:cNvSpPr>
            <p:nvPr/>
          </p:nvSpPr>
          <p:spPr bwMode="auto">
            <a:xfrm>
              <a:off x="7459663" y="3022600"/>
              <a:ext cx="1266825" cy="484188"/>
            </a:xfrm>
            <a:custGeom>
              <a:avLst/>
              <a:gdLst/>
              <a:ahLst/>
              <a:cxnLst>
                <a:cxn ang="0">
                  <a:pos x="0" y="304"/>
                </a:cxn>
                <a:cxn ang="0">
                  <a:pos x="0" y="0"/>
                </a:cxn>
                <a:cxn ang="0">
                  <a:pos x="797" y="0"/>
                </a:cxn>
                <a:cxn ang="0">
                  <a:pos x="797" y="304"/>
                </a:cxn>
                <a:cxn ang="0">
                  <a:pos x="0" y="304"/>
                </a:cxn>
              </a:cxnLst>
              <a:rect l="0" t="0" r="r" b="b"/>
              <a:pathLst>
                <a:path w="798" h="305">
                  <a:moveTo>
                    <a:pt x="0" y="304"/>
                  </a:moveTo>
                  <a:lnTo>
                    <a:pt x="0" y="0"/>
                  </a:lnTo>
                  <a:lnTo>
                    <a:pt x="797" y="0"/>
                  </a:lnTo>
                  <a:lnTo>
                    <a:pt x="797" y="304"/>
                  </a:lnTo>
                  <a:lnTo>
                    <a:pt x="0" y="30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8" name="Freeform 48"/>
            <p:cNvSpPr>
              <a:spLocks/>
            </p:cNvSpPr>
            <p:nvPr/>
          </p:nvSpPr>
          <p:spPr bwMode="auto">
            <a:xfrm>
              <a:off x="5946775" y="2146300"/>
              <a:ext cx="841375" cy="336550"/>
            </a:xfrm>
            <a:custGeom>
              <a:avLst/>
              <a:gdLst/>
              <a:ahLst/>
              <a:cxnLst>
                <a:cxn ang="0">
                  <a:pos x="0" y="211"/>
                </a:cxn>
                <a:cxn ang="0">
                  <a:pos x="0" y="0"/>
                </a:cxn>
                <a:cxn ang="0">
                  <a:pos x="529" y="0"/>
                </a:cxn>
                <a:cxn ang="0">
                  <a:pos x="529" y="211"/>
                </a:cxn>
                <a:cxn ang="0">
                  <a:pos x="0" y="211"/>
                </a:cxn>
              </a:cxnLst>
              <a:rect l="0" t="0" r="r" b="b"/>
              <a:pathLst>
                <a:path w="530" h="212">
                  <a:moveTo>
                    <a:pt x="0" y="211"/>
                  </a:moveTo>
                  <a:lnTo>
                    <a:pt x="0" y="0"/>
                  </a:lnTo>
                  <a:lnTo>
                    <a:pt x="529" y="0"/>
                  </a:lnTo>
                  <a:lnTo>
                    <a:pt x="529" y="211"/>
                  </a:lnTo>
                  <a:lnTo>
                    <a:pt x="0" y="2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29" name="Freeform 49"/>
            <p:cNvSpPr>
              <a:spLocks/>
            </p:cNvSpPr>
            <p:nvPr/>
          </p:nvSpPr>
          <p:spPr bwMode="auto">
            <a:xfrm>
              <a:off x="6330950" y="2146300"/>
              <a:ext cx="1588" cy="323850"/>
            </a:xfrm>
            <a:custGeom>
              <a:avLst/>
              <a:gdLst/>
              <a:ahLst/>
              <a:cxnLst>
                <a:cxn ang="0">
                  <a:pos x="0" y="0"/>
                </a:cxn>
                <a:cxn ang="0">
                  <a:pos x="0" y="203"/>
                </a:cxn>
                <a:cxn ang="0">
                  <a:pos x="0" y="0"/>
                </a:cxn>
              </a:cxnLst>
              <a:rect l="0" t="0" r="r" b="b"/>
              <a:pathLst>
                <a:path w="1" h="204">
                  <a:moveTo>
                    <a:pt x="0" y="0"/>
                  </a:moveTo>
                  <a:lnTo>
                    <a:pt x="0" y="20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0" name="Freeform 50"/>
            <p:cNvSpPr>
              <a:spLocks/>
            </p:cNvSpPr>
            <p:nvPr/>
          </p:nvSpPr>
          <p:spPr bwMode="auto">
            <a:xfrm>
              <a:off x="6702425" y="2157413"/>
              <a:ext cx="1588" cy="325437"/>
            </a:xfrm>
            <a:custGeom>
              <a:avLst/>
              <a:gdLst/>
              <a:ahLst/>
              <a:cxnLst>
                <a:cxn ang="0">
                  <a:pos x="0" y="0"/>
                </a:cxn>
                <a:cxn ang="0">
                  <a:pos x="0" y="204"/>
                </a:cxn>
                <a:cxn ang="0">
                  <a:pos x="0" y="0"/>
                </a:cxn>
              </a:cxnLst>
              <a:rect l="0" t="0" r="r" b="b"/>
              <a:pathLst>
                <a:path w="1" h="205">
                  <a:moveTo>
                    <a:pt x="0" y="0"/>
                  </a:moveTo>
                  <a:lnTo>
                    <a:pt x="0" y="20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1" name="Freeform 51"/>
            <p:cNvSpPr>
              <a:spLocks/>
            </p:cNvSpPr>
            <p:nvPr/>
          </p:nvSpPr>
          <p:spPr bwMode="auto">
            <a:xfrm>
              <a:off x="6032500" y="2133600"/>
              <a:ext cx="1588" cy="336550"/>
            </a:xfrm>
            <a:custGeom>
              <a:avLst/>
              <a:gdLst/>
              <a:ahLst/>
              <a:cxnLst>
                <a:cxn ang="0">
                  <a:pos x="0" y="0"/>
                </a:cxn>
                <a:cxn ang="0">
                  <a:pos x="0" y="211"/>
                </a:cxn>
                <a:cxn ang="0">
                  <a:pos x="0" y="0"/>
                </a:cxn>
              </a:cxnLst>
              <a:rect l="0" t="0" r="r" b="b"/>
              <a:pathLst>
                <a:path w="1" h="212">
                  <a:moveTo>
                    <a:pt x="0" y="0"/>
                  </a:moveTo>
                  <a:lnTo>
                    <a:pt x="0" y="21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2" name="Freeform 52"/>
            <p:cNvSpPr>
              <a:spLocks/>
            </p:cNvSpPr>
            <p:nvPr/>
          </p:nvSpPr>
          <p:spPr bwMode="auto">
            <a:xfrm>
              <a:off x="6415088" y="2146300"/>
              <a:ext cx="1587" cy="323850"/>
            </a:xfrm>
            <a:custGeom>
              <a:avLst/>
              <a:gdLst/>
              <a:ahLst/>
              <a:cxnLst>
                <a:cxn ang="0">
                  <a:pos x="0" y="0"/>
                </a:cxn>
                <a:cxn ang="0">
                  <a:pos x="0" y="203"/>
                </a:cxn>
                <a:cxn ang="0">
                  <a:pos x="0" y="0"/>
                </a:cxn>
              </a:cxnLst>
              <a:rect l="0" t="0" r="r" b="b"/>
              <a:pathLst>
                <a:path w="1" h="204">
                  <a:moveTo>
                    <a:pt x="0" y="0"/>
                  </a:moveTo>
                  <a:lnTo>
                    <a:pt x="0" y="20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3" name="Freeform 53"/>
            <p:cNvSpPr>
              <a:spLocks/>
            </p:cNvSpPr>
            <p:nvPr/>
          </p:nvSpPr>
          <p:spPr bwMode="auto">
            <a:xfrm>
              <a:off x="5851525" y="2435225"/>
              <a:ext cx="130175" cy="668338"/>
            </a:xfrm>
            <a:custGeom>
              <a:avLst/>
              <a:gdLst/>
              <a:ahLst/>
              <a:cxnLst>
                <a:cxn ang="0">
                  <a:pos x="81" y="0"/>
                </a:cxn>
                <a:cxn ang="0">
                  <a:pos x="0" y="420"/>
                </a:cxn>
                <a:cxn ang="0">
                  <a:pos x="81" y="0"/>
                </a:cxn>
              </a:cxnLst>
              <a:rect l="0" t="0" r="r" b="b"/>
              <a:pathLst>
                <a:path w="82" h="421">
                  <a:moveTo>
                    <a:pt x="81" y="0"/>
                  </a:moveTo>
                  <a:lnTo>
                    <a:pt x="0" y="420"/>
                  </a:lnTo>
                  <a:lnTo>
                    <a:pt x="8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4" name="Freeform 54"/>
            <p:cNvSpPr>
              <a:spLocks/>
            </p:cNvSpPr>
            <p:nvPr/>
          </p:nvSpPr>
          <p:spPr bwMode="auto">
            <a:xfrm>
              <a:off x="5846763" y="2984500"/>
              <a:ext cx="53975" cy="119063"/>
            </a:xfrm>
            <a:custGeom>
              <a:avLst/>
              <a:gdLst/>
              <a:ahLst/>
              <a:cxnLst>
                <a:cxn ang="0">
                  <a:pos x="33" y="7"/>
                </a:cxn>
                <a:cxn ang="0">
                  <a:pos x="3" y="74"/>
                </a:cxn>
                <a:cxn ang="0">
                  <a:pos x="0" y="0"/>
                </a:cxn>
                <a:cxn ang="0">
                  <a:pos x="33" y="7"/>
                </a:cxn>
              </a:cxnLst>
              <a:rect l="0" t="0" r="r" b="b"/>
              <a:pathLst>
                <a:path w="34" h="75">
                  <a:moveTo>
                    <a:pt x="33" y="7"/>
                  </a:moveTo>
                  <a:lnTo>
                    <a:pt x="3" y="74"/>
                  </a:lnTo>
                  <a:lnTo>
                    <a:pt x="0" y="0"/>
                  </a:lnTo>
                  <a:lnTo>
                    <a:pt x="33" y="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5" name="Freeform 55"/>
            <p:cNvSpPr>
              <a:spLocks/>
            </p:cNvSpPr>
            <p:nvPr/>
          </p:nvSpPr>
          <p:spPr bwMode="auto">
            <a:xfrm>
              <a:off x="6373813" y="2422525"/>
              <a:ext cx="1587" cy="669925"/>
            </a:xfrm>
            <a:custGeom>
              <a:avLst/>
              <a:gdLst/>
              <a:ahLst/>
              <a:cxnLst>
                <a:cxn ang="0">
                  <a:pos x="0" y="0"/>
                </a:cxn>
                <a:cxn ang="0">
                  <a:pos x="0" y="421"/>
                </a:cxn>
                <a:cxn ang="0">
                  <a:pos x="0" y="0"/>
                </a:cxn>
              </a:cxnLst>
              <a:rect l="0" t="0" r="r" b="b"/>
              <a:pathLst>
                <a:path w="1" h="422">
                  <a:moveTo>
                    <a:pt x="0" y="0"/>
                  </a:moveTo>
                  <a:lnTo>
                    <a:pt x="0" y="42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6" name="Freeform 56"/>
            <p:cNvSpPr>
              <a:spLocks/>
            </p:cNvSpPr>
            <p:nvPr/>
          </p:nvSpPr>
          <p:spPr bwMode="auto">
            <a:xfrm>
              <a:off x="6346825" y="2976563"/>
              <a:ext cx="53975" cy="115887"/>
            </a:xfrm>
            <a:custGeom>
              <a:avLst/>
              <a:gdLst/>
              <a:ahLst/>
              <a:cxnLst>
                <a:cxn ang="0">
                  <a:pos x="33" y="0"/>
                </a:cxn>
                <a:cxn ang="0">
                  <a:pos x="17" y="72"/>
                </a:cxn>
                <a:cxn ang="0">
                  <a:pos x="0" y="0"/>
                </a:cxn>
                <a:cxn ang="0">
                  <a:pos x="33" y="0"/>
                </a:cxn>
              </a:cxnLst>
              <a:rect l="0" t="0" r="r" b="b"/>
              <a:pathLst>
                <a:path w="34" h="73">
                  <a:moveTo>
                    <a:pt x="33" y="0"/>
                  </a:moveTo>
                  <a:lnTo>
                    <a:pt x="17" y="72"/>
                  </a:lnTo>
                  <a:lnTo>
                    <a:pt x="0" y="0"/>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7" name="Freeform 57"/>
            <p:cNvSpPr>
              <a:spLocks/>
            </p:cNvSpPr>
            <p:nvPr/>
          </p:nvSpPr>
          <p:spPr bwMode="auto">
            <a:xfrm>
              <a:off x="6745288" y="2422525"/>
              <a:ext cx="225425" cy="658813"/>
            </a:xfrm>
            <a:custGeom>
              <a:avLst/>
              <a:gdLst/>
              <a:ahLst/>
              <a:cxnLst>
                <a:cxn ang="0">
                  <a:pos x="0" y="0"/>
                </a:cxn>
                <a:cxn ang="0">
                  <a:pos x="141" y="414"/>
                </a:cxn>
                <a:cxn ang="0">
                  <a:pos x="0" y="0"/>
                </a:cxn>
              </a:cxnLst>
              <a:rect l="0" t="0" r="r" b="b"/>
              <a:pathLst>
                <a:path w="142" h="415">
                  <a:moveTo>
                    <a:pt x="0" y="0"/>
                  </a:moveTo>
                  <a:lnTo>
                    <a:pt x="141" y="414"/>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8" name="Freeform 58"/>
            <p:cNvSpPr>
              <a:spLocks/>
            </p:cNvSpPr>
            <p:nvPr/>
          </p:nvSpPr>
          <p:spPr bwMode="auto">
            <a:xfrm>
              <a:off x="6907213" y="2962275"/>
              <a:ext cx="63500" cy="119063"/>
            </a:xfrm>
            <a:custGeom>
              <a:avLst/>
              <a:gdLst/>
              <a:ahLst/>
              <a:cxnLst>
                <a:cxn ang="0">
                  <a:pos x="31" y="0"/>
                </a:cxn>
                <a:cxn ang="0">
                  <a:pos x="39" y="74"/>
                </a:cxn>
                <a:cxn ang="0">
                  <a:pos x="0" y="13"/>
                </a:cxn>
                <a:cxn ang="0">
                  <a:pos x="31" y="0"/>
                </a:cxn>
              </a:cxnLst>
              <a:rect l="0" t="0" r="r" b="b"/>
              <a:pathLst>
                <a:path w="40" h="75">
                  <a:moveTo>
                    <a:pt x="31" y="0"/>
                  </a:moveTo>
                  <a:lnTo>
                    <a:pt x="39" y="74"/>
                  </a:lnTo>
                  <a:lnTo>
                    <a:pt x="0" y="13"/>
                  </a:lnTo>
                  <a:lnTo>
                    <a:pt x="3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39" name="Freeform 59"/>
            <p:cNvSpPr>
              <a:spLocks/>
            </p:cNvSpPr>
            <p:nvPr/>
          </p:nvSpPr>
          <p:spPr bwMode="auto">
            <a:xfrm>
              <a:off x="4095750" y="1582738"/>
              <a:ext cx="703263" cy="541337"/>
            </a:xfrm>
            <a:custGeom>
              <a:avLst/>
              <a:gdLst/>
              <a:ahLst/>
              <a:cxnLst>
                <a:cxn ang="0">
                  <a:pos x="442" y="0"/>
                </a:cxn>
                <a:cxn ang="0">
                  <a:pos x="0" y="340"/>
                </a:cxn>
                <a:cxn ang="0">
                  <a:pos x="442" y="0"/>
                </a:cxn>
              </a:cxnLst>
              <a:rect l="0" t="0" r="r" b="b"/>
              <a:pathLst>
                <a:path w="443" h="341">
                  <a:moveTo>
                    <a:pt x="442" y="0"/>
                  </a:moveTo>
                  <a:lnTo>
                    <a:pt x="0" y="340"/>
                  </a:lnTo>
                  <a:lnTo>
                    <a:pt x="44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40" name="Freeform 60"/>
            <p:cNvSpPr>
              <a:spLocks/>
            </p:cNvSpPr>
            <p:nvPr/>
          </p:nvSpPr>
          <p:spPr bwMode="auto">
            <a:xfrm>
              <a:off x="4095750" y="2033588"/>
              <a:ext cx="103188" cy="90487"/>
            </a:xfrm>
            <a:custGeom>
              <a:avLst/>
              <a:gdLst/>
              <a:ahLst/>
              <a:cxnLst>
                <a:cxn ang="0">
                  <a:pos x="64" y="29"/>
                </a:cxn>
                <a:cxn ang="0">
                  <a:pos x="0" y="56"/>
                </a:cxn>
                <a:cxn ang="0">
                  <a:pos x="45" y="0"/>
                </a:cxn>
                <a:cxn ang="0">
                  <a:pos x="64" y="29"/>
                </a:cxn>
              </a:cxnLst>
              <a:rect l="0" t="0" r="r" b="b"/>
              <a:pathLst>
                <a:path w="65" h="57">
                  <a:moveTo>
                    <a:pt x="64" y="29"/>
                  </a:moveTo>
                  <a:lnTo>
                    <a:pt x="0" y="56"/>
                  </a:lnTo>
                  <a:lnTo>
                    <a:pt x="45" y="0"/>
                  </a:lnTo>
                  <a:lnTo>
                    <a:pt x="64" y="29"/>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41" name="Freeform 61"/>
            <p:cNvSpPr>
              <a:spLocks/>
            </p:cNvSpPr>
            <p:nvPr/>
          </p:nvSpPr>
          <p:spPr bwMode="auto">
            <a:xfrm>
              <a:off x="5181600" y="1604963"/>
              <a:ext cx="1588" cy="519112"/>
            </a:xfrm>
            <a:custGeom>
              <a:avLst/>
              <a:gdLst/>
              <a:ahLst/>
              <a:cxnLst>
                <a:cxn ang="0">
                  <a:pos x="0" y="0"/>
                </a:cxn>
                <a:cxn ang="0">
                  <a:pos x="0" y="326"/>
                </a:cxn>
                <a:cxn ang="0">
                  <a:pos x="0" y="0"/>
                </a:cxn>
              </a:cxnLst>
              <a:rect l="0" t="0" r="r" b="b"/>
              <a:pathLst>
                <a:path w="1" h="327">
                  <a:moveTo>
                    <a:pt x="0" y="0"/>
                  </a:moveTo>
                  <a:lnTo>
                    <a:pt x="0" y="32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42" name="Freeform 62"/>
            <p:cNvSpPr>
              <a:spLocks/>
            </p:cNvSpPr>
            <p:nvPr/>
          </p:nvSpPr>
          <p:spPr bwMode="auto">
            <a:xfrm>
              <a:off x="5153025" y="2008188"/>
              <a:ext cx="55563" cy="115887"/>
            </a:xfrm>
            <a:custGeom>
              <a:avLst/>
              <a:gdLst/>
              <a:ahLst/>
              <a:cxnLst>
                <a:cxn ang="0">
                  <a:pos x="34" y="0"/>
                </a:cxn>
                <a:cxn ang="0">
                  <a:pos x="18" y="72"/>
                </a:cxn>
                <a:cxn ang="0">
                  <a:pos x="0" y="0"/>
                </a:cxn>
                <a:cxn ang="0">
                  <a:pos x="34" y="0"/>
                </a:cxn>
              </a:cxnLst>
              <a:rect l="0" t="0" r="r" b="b"/>
              <a:pathLst>
                <a:path w="35" h="73">
                  <a:moveTo>
                    <a:pt x="34" y="0"/>
                  </a:moveTo>
                  <a:lnTo>
                    <a:pt x="18" y="72"/>
                  </a:lnTo>
                  <a:lnTo>
                    <a:pt x="0" y="0"/>
                  </a:lnTo>
                  <a:lnTo>
                    <a:pt x="3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43" name="Freeform 63"/>
            <p:cNvSpPr>
              <a:spLocks/>
            </p:cNvSpPr>
            <p:nvPr/>
          </p:nvSpPr>
          <p:spPr bwMode="auto">
            <a:xfrm>
              <a:off x="5562600" y="1604963"/>
              <a:ext cx="769938" cy="530225"/>
            </a:xfrm>
            <a:custGeom>
              <a:avLst/>
              <a:gdLst/>
              <a:ahLst/>
              <a:cxnLst>
                <a:cxn ang="0">
                  <a:pos x="0" y="0"/>
                </a:cxn>
                <a:cxn ang="0">
                  <a:pos x="484" y="333"/>
                </a:cxn>
                <a:cxn ang="0">
                  <a:pos x="0" y="0"/>
                </a:cxn>
              </a:cxnLst>
              <a:rect l="0" t="0" r="r" b="b"/>
              <a:pathLst>
                <a:path w="485" h="334">
                  <a:moveTo>
                    <a:pt x="0" y="0"/>
                  </a:moveTo>
                  <a:lnTo>
                    <a:pt x="484" y="33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44" name="Freeform 64"/>
            <p:cNvSpPr>
              <a:spLocks/>
            </p:cNvSpPr>
            <p:nvPr/>
          </p:nvSpPr>
          <p:spPr bwMode="auto">
            <a:xfrm>
              <a:off x="6226175" y="2047875"/>
              <a:ext cx="106363" cy="87313"/>
            </a:xfrm>
            <a:custGeom>
              <a:avLst/>
              <a:gdLst/>
              <a:ahLst/>
              <a:cxnLst>
                <a:cxn ang="0">
                  <a:pos x="17" y="0"/>
                </a:cxn>
                <a:cxn ang="0">
                  <a:pos x="66" y="54"/>
                </a:cxn>
                <a:cxn ang="0">
                  <a:pos x="0" y="31"/>
                </a:cxn>
                <a:cxn ang="0">
                  <a:pos x="17" y="0"/>
                </a:cxn>
              </a:cxnLst>
              <a:rect l="0" t="0" r="r" b="b"/>
              <a:pathLst>
                <a:path w="67" h="55">
                  <a:moveTo>
                    <a:pt x="17" y="0"/>
                  </a:moveTo>
                  <a:lnTo>
                    <a:pt x="66" y="54"/>
                  </a:lnTo>
                  <a:lnTo>
                    <a:pt x="0" y="31"/>
                  </a:lnTo>
                  <a:lnTo>
                    <a:pt x="1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45" name="Freeform 65"/>
            <p:cNvSpPr>
              <a:spLocks/>
            </p:cNvSpPr>
            <p:nvPr/>
          </p:nvSpPr>
          <p:spPr bwMode="auto">
            <a:xfrm>
              <a:off x="3535363" y="3033713"/>
              <a:ext cx="85725" cy="93662"/>
            </a:xfrm>
            <a:custGeom>
              <a:avLst/>
              <a:gdLst/>
              <a:ahLst/>
              <a:cxnLst>
                <a:cxn ang="0">
                  <a:pos x="53" y="23"/>
                </a:cxn>
                <a:cxn ang="0">
                  <a:pos x="0" y="58"/>
                </a:cxn>
                <a:cxn ang="0">
                  <a:pos x="32" y="0"/>
                </a:cxn>
              </a:cxnLst>
              <a:rect l="0" t="0" r="r" b="b"/>
              <a:pathLst>
                <a:path w="54" h="59">
                  <a:moveTo>
                    <a:pt x="53" y="23"/>
                  </a:moveTo>
                  <a:lnTo>
                    <a:pt x="0" y="58"/>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46" name="Line 66"/>
            <p:cNvSpPr>
              <a:spLocks noChangeShapeType="1"/>
            </p:cNvSpPr>
            <p:nvPr/>
          </p:nvSpPr>
          <p:spPr bwMode="auto">
            <a:xfrm flipV="1">
              <a:off x="3529013" y="3054350"/>
              <a:ext cx="58737"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47" name="Line 67"/>
            <p:cNvSpPr>
              <a:spLocks noChangeShapeType="1"/>
            </p:cNvSpPr>
            <p:nvPr/>
          </p:nvSpPr>
          <p:spPr bwMode="auto">
            <a:xfrm flipV="1">
              <a:off x="3587750" y="3030538"/>
              <a:ext cx="30163"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48" name="Line 68"/>
            <p:cNvSpPr>
              <a:spLocks noChangeShapeType="1"/>
            </p:cNvSpPr>
            <p:nvPr/>
          </p:nvSpPr>
          <p:spPr bwMode="auto">
            <a:xfrm flipV="1">
              <a:off x="3624263" y="3022600"/>
              <a:ext cx="31750"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49" name="Line 69"/>
            <p:cNvSpPr>
              <a:spLocks noChangeShapeType="1"/>
            </p:cNvSpPr>
            <p:nvPr/>
          </p:nvSpPr>
          <p:spPr bwMode="auto">
            <a:xfrm>
              <a:off x="3656013" y="3028950"/>
              <a:ext cx="26987"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50" name="Line 70"/>
            <p:cNvSpPr>
              <a:spLocks noChangeShapeType="1"/>
            </p:cNvSpPr>
            <p:nvPr/>
          </p:nvSpPr>
          <p:spPr bwMode="auto">
            <a:xfrm>
              <a:off x="3683000" y="3036888"/>
              <a:ext cx="31750"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51" name="Line 71"/>
            <p:cNvSpPr>
              <a:spLocks noChangeShapeType="1"/>
            </p:cNvSpPr>
            <p:nvPr/>
          </p:nvSpPr>
          <p:spPr bwMode="auto">
            <a:xfrm>
              <a:off x="3714750" y="3060700"/>
              <a:ext cx="60325"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52" name="Freeform 72"/>
            <p:cNvSpPr>
              <a:spLocks/>
            </p:cNvSpPr>
            <p:nvPr/>
          </p:nvSpPr>
          <p:spPr bwMode="auto">
            <a:xfrm>
              <a:off x="3690938" y="3033713"/>
              <a:ext cx="85725" cy="93662"/>
            </a:xfrm>
            <a:custGeom>
              <a:avLst/>
              <a:gdLst/>
              <a:ahLst/>
              <a:cxnLst>
                <a:cxn ang="0">
                  <a:pos x="21" y="0"/>
                </a:cxn>
                <a:cxn ang="0">
                  <a:pos x="53" y="58"/>
                </a:cxn>
                <a:cxn ang="0">
                  <a:pos x="0" y="23"/>
                </a:cxn>
              </a:cxnLst>
              <a:rect l="0" t="0" r="r" b="b"/>
              <a:pathLst>
                <a:path w="54" h="59">
                  <a:moveTo>
                    <a:pt x="21" y="0"/>
                  </a:moveTo>
                  <a:lnTo>
                    <a:pt x="53" y="58"/>
                  </a:lnTo>
                  <a:lnTo>
                    <a:pt x="0" y="2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53" name="Freeform 73"/>
            <p:cNvSpPr>
              <a:spLocks/>
            </p:cNvSpPr>
            <p:nvPr/>
          </p:nvSpPr>
          <p:spPr bwMode="auto">
            <a:xfrm>
              <a:off x="4195763" y="3033713"/>
              <a:ext cx="85725" cy="93662"/>
            </a:xfrm>
            <a:custGeom>
              <a:avLst/>
              <a:gdLst/>
              <a:ahLst/>
              <a:cxnLst>
                <a:cxn ang="0">
                  <a:pos x="53" y="23"/>
                </a:cxn>
                <a:cxn ang="0">
                  <a:pos x="0" y="58"/>
                </a:cxn>
                <a:cxn ang="0">
                  <a:pos x="32" y="0"/>
                </a:cxn>
              </a:cxnLst>
              <a:rect l="0" t="0" r="r" b="b"/>
              <a:pathLst>
                <a:path w="54" h="59">
                  <a:moveTo>
                    <a:pt x="53" y="23"/>
                  </a:moveTo>
                  <a:lnTo>
                    <a:pt x="0" y="58"/>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54" name="Line 74"/>
            <p:cNvSpPr>
              <a:spLocks noChangeShapeType="1"/>
            </p:cNvSpPr>
            <p:nvPr/>
          </p:nvSpPr>
          <p:spPr bwMode="auto">
            <a:xfrm flipV="1">
              <a:off x="4195763" y="3054350"/>
              <a:ext cx="60325"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55" name="Line 75"/>
            <p:cNvSpPr>
              <a:spLocks noChangeShapeType="1"/>
            </p:cNvSpPr>
            <p:nvPr/>
          </p:nvSpPr>
          <p:spPr bwMode="auto">
            <a:xfrm flipV="1">
              <a:off x="4249738" y="3030538"/>
              <a:ext cx="30162"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56" name="Line 76"/>
            <p:cNvSpPr>
              <a:spLocks noChangeShapeType="1"/>
            </p:cNvSpPr>
            <p:nvPr/>
          </p:nvSpPr>
          <p:spPr bwMode="auto">
            <a:xfrm flipV="1">
              <a:off x="4286250" y="3022600"/>
              <a:ext cx="28575"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57" name="Line 77"/>
            <p:cNvSpPr>
              <a:spLocks noChangeShapeType="1"/>
            </p:cNvSpPr>
            <p:nvPr/>
          </p:nvSpPr>
          <p:spPr bwMode="auto">
            <a:xfrm>
              <a:off x="4314825" y="3028950"/>
              <a:ext cx="31750"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58" name="Line 78"/>
            <p:cNvSpPr>
              <a:spLocks noChangeShapeType="1"/>
            </p:cNvSpPr>
            <p:nvPr/>
          </p:nvSpPr>
          <p:spPr bwMode="auto">
            <a:xfrm>
              <a:off x="4346575" y="3036888"/>
              <a:ext cx="30163"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59" name="Line 79"/>
            <p:cNvSpPr>
              <a:spLocks noChangeShapeType="1"/>
            </p:cNvSpPr>
            <p:nvPr/>
          </p:nvSpPr>
          <p:spPr bwMode="auto">
            <a:xfrm>
              <a:off x="4376738" y="3060700"/>
              <a:ext cx="58737"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60" name="Freeform 80"/>
            <p:cNvSpPr>
              <a:spLocks/>
            </p:cNvSpPr>
            <p:nvPr/>
          </p:nvSpPr>
          <p:spPr bwMode="auto">
            <a:xfrm>
              <a:off x="4349750" y="3033713"/>
              <a:ext cx="87313" cy="93662"/>
            </a:xfrm>
            <a:custGeom>
              <a:avLst/>
              <a:gdLst/>
              <a:ahLst/>
              <a:cxnLst>
                <a:cxn ang="0">
                  <a:pos x="21" y="0"/>
                </a:cxn>
                <a:cxn ang="0">
                  <a:pos x="54" y="58"/>
                </a:cxn>
                <a:cxn ang="0">
                  <a:pos x="0" y="23"/>
                </a:cxn>
              </a:cxnLst>
              <a:rect l="0" t="0" r="r" b="b"/>
              <a:pathLst>
                <a:path w="55" h="59">
                  <a:moveTo>
                    <a:pt x="21" y="0"/>
                  </a:moveTo>
                  <a:lnTo>
                    <a:pt x="54" y="58"/>
                  </a:lnTo>
                  <a:lnTo>
                    <a:pt x="0" y="2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61" name="Freeform 81"/>
            <p:cNvSpPr>
              <a:spLocks/>
            </p:cNvSpPr>
            <p:nvPr/>
          </p:nvSpPr>
          <p:spPr bwMode="auto">
            <a:xfrm>
              <a:off x="4797425" y="3033713"/>
              <a:ext cx="85725" cy="93662"/>
            </a:xfrm>
            <a:custGeom>
              <a:avLst/>
              <a:gdLst/>
              <a:ahLst/>
              <a:cxnLst>
                <a:cxn ang="0">
                  <a:pos x="53" y="23"/>
                </a:cxn>
                <a:cxn ang="0">
                  <a:pos x="0" y="58"/>
                </a:cxn>
                <a:cxn ang="0">
                  <a:pos x="31" y="0"/>
                </a:cxn>
              </a:cxnLst>
              <a:rect l="0" t="0" r="r" b="b"/>
              <a:pathLst>
                <a:path w="54" h="59">
                  <a:moveTo>
                    <a:pt x="53" y="23"/>
                  </a:moveTo>
                  <a:lnTo>
                    <a:pt x="0" y="58"/>
                  </a:lnTo>
                  <a:lnTo>
                    <a:pt x="3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62" name="Line 82"/>
            <p:cNvSpPr>
              <a:spLocks noChangeShapeType="1"/>
            </p:cNvSpPr>
            <p:nvPr/>
          </p:nvSpPr>
          <p:spPr bwMode="auto">
            <a:xfrm flipV="1">
              <a:off x="4791075" y="3054350"/>
              <a:ext cx="58738"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63" name="Line 83"/>
            <p:cNvSpPr>
              <a:spLocks noChangeShapeType="1"/>
            </p:cNvSpPr>
            <p:nvPr/>
          </p:nvSpPr>
          <p:spPr bwMode="auto">
            <a:xfrm flipV="1">
              <a:off x="4849813" y="3030538"/>
              <a:ext cx="30162"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64" name="Line 84"/>
            <p:cNvSpPr>
              <a:spLocks noChangeShapeType="1"/>
            </p:cNvSpPr>
            <p:nvPr/>
          </p:nvSpPr>
          <p:spPr bwMode="auto">
            <a:xfrm flipV="1">
              <a:off x="4879975" y="3022600"/>
              <a:ext cx="30163"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65" name="Line 85"/>
            <p:cNvSpPr>
              <a:spLocks noChangeShapeType="1"/>
            </p:cNvSpPr>
            <p:nvPr/>
          </p:nvSpPr>
          <p:spPr bwMode="auto">
            <a:xfrm>
              <a:off x="4916488" y="3028950"/>
              <a:ext cx="30162"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66" name="Line 86"/>
            <p:cNvSpPr>
              <a:spLocks noChangeShapeType="1"/>
            </p:cNvSpPr>
            <p:nvPr/>
          </p:nvSpPr>
          <p:spPr bwMode="auto">
            <a:xfrm>
              <a:off x="4946650" y="3036888"/>
              <a:ext cx="30163"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67" name="Line 87"/>
            <p:cNvSpPr>
              <a:spLocks noChangeShapeType="1"/>
            </p:cNvSpPr>
            <p:nvPr/>
          </p:nvSpPr>
          <p:spPr bwMode="auto">
            <a:xfrm>
              <a:off x="4976813" y="3060700"/>
              <a:ext cx="58737"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68" name="Freeform 88"/>
            <p:cNvSpPr>
              <a:spLocks/>
            </p:cNvSpPr>
            <p:nvPr/>
          </p:nvSpPr>
          <p:spPr bwMode="auto">
            <a:xfrm>
              <a:off x="4951413" y="3033713"/>
              <a:ext cx="85725" cy="93662"/>
            </a:xfrm>
            <a:custGeom>
              <a:avLst/>
              <a:gdLst/>
              <a:ahLst/>
              <a:cxnLst>
                <a:cxn ang="0">
                  <a:pos x="22" y="0"/>
                </a:cxn>
                <a:cxn ang="0">
                  <a:pos x="53" y="58"/>
                </a:cxn>
                <a:cxn ang="0">
                  <a:pos x="0" y="23"/>
                </a:cxn>
              </a:cxnLst>
              <a:rect l="0" t="0" r="r" b="b"/>
              <a:pathLst>
                <a:path w="54" h="59">
                  <a:moveTo>
                    <a:pt x="22" y="0"/>
                  </a:moveTo>
                  <a:lnTo>
                    <a:pt x="53" y="58"/>
                  </a:lnTo>
                  <a:lnTo>
                    <a:pt x="0" y="2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69" name="Freeform 89"/>
            <p:cNvSpPr>
              <a:spLocks/>
            </p:cNvSpPr>
            <p:nvPr/>
          </p:nvSpPr>
          <p:spPr bwMode="auto">
            <a:xfrm>
              <a:off x="5457825" y="3033713"/>
              <a:ext cx="85725" cy="93662"/>
            </a:xfrm>
            <a:custGeom>
              <a:avLst/>
              <a:gdLst/>
              <a:ahLst/>
              <a:cxnLst>
                <a:cxn ang="0">
                  <a:pos x="53" y="23"/>
                </a:cxn>
                <a:cxn ang="0">
                  <a:pos x="0" y="58"/>
                </a:cxn>
                <a:cxn ang="0">
                  <a:pos x="32" y="0"/>
                </a:cxn>
              </a:cxnLst>
              <a:rect l="0" t="0" r="r" b="b"/>
              <a:pathLst>
                <a:path w="54" h="59">
                  <a:moveTo>
                    <a:pt x="53" y="23"/>
                  </a:moveTo>
                  <a:lnTo>
                    <a:pt x="0" y="58"/>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70" name="Line 90"/>
            <p:cNvSpPr>
              <a:spLocks noChangeShapeType="1"/>
            </p:cNvSpPr>
            <p:nvPr/>
          </p:nvSpPr>
          <p:spPr bwMode="auto">
            <a:xfrm flipV="1">
              <a:off x="5457825" y="3054350"/>
              <a:ext cx="60325"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71" name="Line 91"/>
            <p:cNvSpPr>
              <a:spLocks noChangeShapeType="1"/>
            </p:cNvSpPr>
            <p:nvPr/>
          </p:nvSpPr>
          <p:spPr bwMode="auto">
            <a:xfrm flipV="1">
              <a:off x="5511800" y="3030538"/>
              <a:ext cx="30163"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72" name="Line 92"/>
            <p:cNvSpPr>
              <a:spLocks noChangeShapeType="1"/>
            </p:cNvSpPr>
            <p:nvPr/>
          </p:nvSpPr>
          <p:spPr bwMode="auto">
            <a:xfrm flipV="1">
              <a:off x="5541963" y="3022600"/>
              <a:ext cx="30162"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73" name="Line 93"/>
            <p:cNvSpPr>
              <a:spLocks noChangeShapeType="1"/>
            </p:cNvSpPr>
            <p:nvPr/>
          </p:nvSpPr>
          <p:spPr bwMode="auto">
            <a:xfrm>
              <a:off x="5578475" y="3028950"/>
              <a:ext cx="28575"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74" name="Line 94"/>
            <p:cNvSpPr>
              <a:spLocks noChangeShapeType="1"/>
            </p:cNvSpPr>
            <p:nvPr/>
          </p:nvSpPr>
          <p:spPr bwMode="auto">
            <a:xfrm>
              <a:off x="5607050" y="3036888"/>
              <a:ext cx="31750"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75" name="Line 95"/>
            <p:cNvSpPr>
              <a:spLocks noChangeShapeType="1"/>
            </p:cNvSpPr>
            <p:nvPr/>
          </p:nvSpPr>
          <p:spPr bwMode="auto">
            <a:xfrm>
              <a:off x="5638800" y="3060700"/>
              <a:ext cx="60325"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76" name="Freeform 96"/>
            <p:cNvSpPr>
              <a:spLocks/>
            </p:cNvSpPr>
            <p:nvPr/>
          </p:nvSpPr>
          <p:spPr bwMode="auto">
            <a:xfrm>
              <a:off x="5613400" y="3033713"/>
              <a:ext cx="87313" cy="93662"/>
            </a:xfrm>
            <a:custGeom>
              <a:avLst/>
              <a:gdLst/>
              <a:ahLst/>
              <a:cxnLst>
                <a:cxn ang="0">
                  <a:pos x="21" y="0"/>
                </a:cxn>
                <a:cxn ang="0">
                  <a:pos x="54" y="58"/>
                </a:cxn>
                <a:cxn ang="0">
                  <a:pos x="0" y="23"/>
                </a:cxn>
              </a:cxnLst>
              <a:rect l="0" t="0" r="r" b="b"/>
              <a:pathLst>
                <a:path w="55" h="59">
                  <a:moveTo>
                    <a:pt x="21" y="0"/>
                  </a:moveTo>
                  <a:lnTo>
                    <a:pt x="54" y="58"/>
                  </a:lnTo>
                  <a:lnTo>
                    <a:pt x="0" y="2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77" name="Freeform 97"/>
            <p:cNvSpPr>
              <a:spLocks/>
            </p:cNvSpPr>
            <p:nvPr/>
          </p:nvSpPr>
          <p:spPr bwMode="auto">
            <a:xfrm>
              <a:off x="6059488" y="3033713"/>
              <a:ext cx="85725" cy="93662"/>
            </a:xfrm>
            <a:custGeom>
              <a:avLst/>
              <a:gdLst/>
              <a:ahLst/>
              <a:cxnLst>
                <a:cxn ang="0">
                  <a:pos x="53" y="23"/>
                </a:cxn>
                <a:cxn ang="0">
                  <a:pos x="0" y="58"/>
                </a:cxn>
                <a:cxn ang="0">
                  <a:pos x="32" y="0"/>
                </a:cxn>
              </a:cxnLst>
              <a:rect l="0" t="0" r="r" b="b"/>
              <a:pathLst>
                <a:path w="54" h="59">
                  <a:moveTo>
                    <a:pt x="53" y="23"/>
                  </a:moveTo>
                  <a:lnTo>
                    <a:pt x="0" y="58"/>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78" name="Line 98"/>
            <p:cNvSpPr>
              <a:spLocks noChangeShapeType="1"/>
            </p:cNvSpPr>
            <p:nvPr/>
          </p:nvSpPr>
          <p:spPr bwMode="auto">
            <a:xfrm flipV="1">
              <a:off x="6053138" y="3054350"/>
              <a:ext cx="58737"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79" name="Line 99"/>
            <p:cNvSpPr>
              <a:spLocks noChangeShapeType="1"/>
            </p:cNvSpPr>
            <p:nvPr/>
          </p:nvSpPr>
          <p:spPr bwMode="auto">
            <a:xfrm flipV="1">
              <a:off x="6118225" y="3030538"/>
              <a:ext cx="31750"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80" name="Line 100"/>
            <p:cNvSpPr>
              <a:spLocks noChangeShapeType="1"/>
            </p:cNvSpPr>
            <p:nvPr/>
          </p:nvSpPr>
          <p:spPr bwMode="auto">
            <a:xfrm flipV="1">
              <a:off x="6143625" y="3022600"/>
              <a:ext cx="30163"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81" name="Line 101"/>
            <p:cNvSpPr>
              <a:spLocks noChangeShapeType="1"/>
            </p:cNvSpPr>
            <p:nvPr/>
          </p:nvSpPr>
          <p:spPr bwMode="auto">
            <a:xfrm>
              <a:off x="6180138" y="3028950"/>
              <a:ext cx="28575"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82" name="Line 102"/>
            <p:cNvSpPr>
              <a:spLocks noChangeShapeType="1"/>
            </p:cNvSpPr>
            <p:nvPr/>
          </p:nvSpPr>
          <p:spPr bwMode="auto">
            <a:xfrm>
              <a:off x="6208713" y="3036888"/>
              <a:ext cx="30162"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83" name="Line 103"/>
            <p:cNvSpPr>
              <a:spLocks noChangeShapeType="1"/>
            </p:cNvSpPr>
            <p:nvPr/>
          </p:nvSpPr>
          <p:spPr bwMode="auto">
            <a:xfrm>
              <a:off x="6238875" y="3060700"/>
              <a:ext cx="61913"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84" name="Freeform 104"/>
            <p:cNvSpPr>
              <a:spLocks/>
            </p:cNvSpPr>
            <p:nvPr/>
          </p:nvSpPr>
          <p:spPr bwMode="auto">
            <a:xfrm>
              <a:off x="6215063" y="3033713"/>
              <a:ext cx="87312" cy="93662"/>
            </a:xfrm>
            <a:custGeom>
              <a:avLst/>
              <a:gdLst/>
              <a:ahLst/>
              <a:cxnLst>
                <a:cxn ang="0">
                  <a:pos x="21" y="0"/>
                </a:cxn>
                <a:cxn ang="0">
                  <a:pos x="54" y="58"/>
                </a:cxn>
                <a:cxn ang="0">
                  <a:pos x="0" y="23"/>
                </a:cxn>
              </a:cxnLst>
              <a:rect l="0" t="0" r="r" b="b"/>
              <a:pathLst>
                <a:path w="55" h="59">
                  <a:moveTo>
                    <a:pt x="21" y="0"/>
                  </a:moveTo>
                  <a:lnTo>
                    <a:pt x="54" y="58"/>
                  </a:lnTo>
                  <a:lnTo>
                    <a:pt x="0" y="2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85" name="Freeform 105"/>
            <p:cNvSpPr>
              <a:spLocks/>
            </p:cNvSpPr>
            <p:nvPr/>
          </p:nvSpPr>
          <p:spPr bwMode="auto">
            <a:xfrm>
              <a:off x="6719888" y="3033713"/>
              <a:ext cx="87312" cy="93662"/>
            </a:xfrm>
            <a:custGeom>
              <a:avLst/>
              <a:gdLst/>
              <a:ahLst/>
              <a:cxnLst>
                <a:cxn ang="0">
                  <a:pos x="54" y="23"/>
                </a:cxn>
                <a:cxn ang="0">
                  <a:pos x="0" y="58"/>
                </a:cxn>
                <a:cxn ang="0">
                  <a:pos x="32" y="0"/>
                </a:cxn>
              </a:cxnLst>
              <a:rect l="0" t="0" r="r" b="b"/>
              <a:pathLst>
                <a:path w="55" h="59">
                  <a:moveTo>
                    <a:pt x="54" y="23"/>
                  </a:moveTo>
                  <a:lnTo>
                    <a:pt x="0" y="58"/>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86" name="Line 106"/>
            <p:cNvSpPr>
              <a:spLocks noChangeShapeType="1"/>
            </p:cNvSpPr>
            <p:nvPr/>
          </p:nvSpPr>
          <p:spPr bwMode="auto">
            <a:xfrm flipV="1">
              <a:off x="6719888" y="3054350"/>
              <a:ext cx="60325"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87" name="Line 107"/>
            <p:cNvSpPr>
              <a:spLocks noChangeShapeType="1"/>
            </p:cNvSpPr>
            <p:nvPr/>
          </p:nvSpPr>
          <p:spPr bwMode="auto">
            <a:xfrm flipV="1">
              <a:off x="6773863" y="3030538"/>
              <a:ext cx="30162"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88" name="Line 108"/>
            <p:cNvSpPr>
              <a:spLocks noChangeShapeType="1"/>
            </p:cNvSpPr>
            <p:nvPr/>
          </p:nvSpPr>
          <p:spPr bwMode="auto">
            <a:xfrm flipV="1">
              <a:off x="6804025" y="3022600"/>
              <a:ext cx="30163"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89" name="Line 109"/>
            <p:cNvSpPr>
              <a:spLocks noChangeShapeType="1"/>
            </p:cNvSpPr>
            <p:nvPr/>
          </p:nvSpPr>
          <p:spPr bwMode="auto">
            <a:xfrm>
              <a:off x="6840538" y="3028950"/>
              <a:ext cx="31750" cy="7938"/>
            </a:xfrm>
            <a:prstGeom prst="line">
              <a:avLst/>
            </a:prstGeom>
            <a:noFill/>
            <a:ln w="12700">
              <a:solidFill>
                <a:srgbClr val="000000"/>
              </a:solidFill>
              <a:round/>
              <a:headEnd type="none" w="sm" len="sm"/>
              <a:tailEnd type="none" w="sm" len="sm"/>
            </a:ln>
            <a:effectLst/>
          </p:spPr>
          <p:txBody>
            <a:bodyPr/>
            <a:lstStyle/>
            <a:p>
              <a:endParaRPr lang="tr-TR"/>
            </a:p>
          </p:txBody>
        </p:sp>
        <p:sp>
          <p:nvSpPr>
            <p:cNvPr id="46190" name="Line 110"/>
            <p:cNvSpPr>
              <a:spLocks noChangeShapeType="1"/>
            </p:cNvSpPr>
            <p:nvPr/>
          </p:nvSpPr>
          <p:spPr bwMode="auto">
            <a:xfrm>
              <a:off x="6872288" y="3036888"/>
              <a:ext cx="28575" cy="23812"/>
            </a:xfrm>
            <a:prstGeom prst="line">
              <a:avLst/>
            </a:prstGeom>
            <a:noFill/>
            <a:ln w="12700">
              <a:solidFill>
                <a:srgbClr val="000000"/>
              </a:solidFill>
              <a:round/>
              <a:headEnd type="none" w="sm" len="sm"/>
              <a:tailEnd type="none" w="sm" len="sm"/>
            </a:ln>
            <a:effectLst/>
          </p:spPr>
          <p:txBody>
            <a:bodyPr/>
            <a:lstStyle/>
            <a:p>
              <a:endParaRPr lang="tr-TR"/>
            </a:p>
          </p:txBody>
        </p:sp>
        <p:sp>
          <p:nvSpPr>
            <p:cNvPr id="46191" name="Line 111"/>
            <p:cNvSpPr>
              <a:spLocks noChangeShapeType="1"/>
            </p:cNvSpPr>
            <p:nvPr/>
          </p:nvSpPr>
          <p:spPr bwMode="auto">
            <a:xfrm>
              <a:off x="6900863" y="3060700"/>
              <a:ext cx="60325" cy="65088"/>
            </a:xfrm>
            <a:prstGeom prst="line">
              <a:avLst/>
            </a:prstGeom>
            <a:noFill/>
            <a:ln w="12700">
              <a:solidFill>
                <a:srgbClr val="000000"/>
              </a:solidFill>
              <a:round/>
              <a:headEnd type="none" w="sm" len="sm"/>
              <a:tailEnd type="none" w="sm" len="sm"/>
            </a:ln>
            <a:effectLst/>
          </p:spPr>
          <p:txBody>
            <a:bodyPr/>
            <a:lstStyle/>
            <a:p>
              <a:endParaRPr lang="tr-TR"/>
            </a:p>
          </p:txBody>
        </p:sp>
        <p:sp>
          <p:nvSpPr>
            <p:cNvPr id="46192" name="Freeform 112"/>
            <p:cNvSpPr>
              <a:spLocks/>
            </p:cNvSpPr>
            <p:nvPr/>
          </p:nvSpPr>
          <p:spPr bwMode="auto">
            <a:xfrm>
              <a:off x="6875463" y="3033713"/>
              <a:ext cx="87312" cy="93662"/>
            </a:xfrm>
            <a:custGeom>
              <a:avLst/>
              <a:gdLst/>
              <a:ahLst/>
              <a:cxnLst>
                <a:cxn ang="0">
                  <a:pos x="21" y="0"/>
                </a:cxn>
                <a:cxn ang="0">
                  <a:pos x="54" y="58"/>
                </a:cxn>
                <a:cxn ang="0">
                  <a:pos x="0" y="23"/>
                </a:cxn>
              </a:cxnLst>
              <a:rect l="0" t="0" r="r" b="b"/>
              <a:pathLst>
                <a:path w="55" h="59">
                  <a:moveTo>
                    <a:pt x="21" y="0"/>
                  </a:moveTo>
                  <a:lnTo>
                    <a:pt x="54" y="58"/>
                  </a:lnTo>
                  <a:lnTo>
                    <a:pt x="0" y="23"/>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193" name="Rectangle 113"/>
            <p:cNvSpPr>
              <a:spLocks noChangeArrowheads="1"/>
            </p:cNvSpPr>
            <p:nvPr/>
          </p:nvSpPr>
          <p:spPr bwMode="auto">
            <a:xfrm>
              <a:off x="3035300" y="3105150"/>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46194" name="Rectangle 114"/>
            <p:cNvSpPr>
              <a:spLocks noChangeArrowheads="1"/>
            </p:cNvSpPr>
            <p:nvPr/>
          </p:nvSpPr>
          <p:spPr bwMode="auto">
            <a:xfrm>
              <a:off x="3302000" y="3114675"/>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a:t>
              </a:r>
            </a:p>
          </p:txBody>
        </p:sp>
        <p:sp>
          <p:nvSpPr>
            <p:cNvPr id="46195" name="Rectangle 115"/>
            <p:cNvSpPr>
              <a:spLocks noChangeArrowheads="1"/>
            </p:cNvSpPr>
            <p:nvPr/>
          </p:nvSpPr>
          <p:spPr bwMode="auto">
            <a:xfrm>
              <a:off x="3673475" y="3105150"/>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6*</a:t>
              </a:r>
            </a:p>
          </p:txBody>
        </p:sp>
        <p:sp>
          <p:nvSpPr>
            <p:cNvPr id="46196" name="Rectangle 116"/>
            <p:cNvSpPr>
              <a:spLocks noChangeArrowheads="1"/>
            </p:cNvSpPr>
            <p:nvPr/>
          </p:nvSpPr>
          <p:spPr bwMode="auto">
            <a:xfrm>
              <a:off x="3940175" y="3105150"/>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9*</a:t>
              </a:r>
            </a:p>
          </p:txBody>
        </p:sp>
        <p:sp>
          <p:nvSpPr>
            <p:cNvPr id="46197" name="Rectangle 117"/>
            <p:cNvSpPr>
              <a:spLocks noChangeArrowheads="1"/>
            </p:cNvSpPr>
            <p:nvPr/>
          </p:nvSpPr>
          <p:spPr bwMode="auto">
            <a:xfrm>
              <a:off x="4270375"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10*</a:t>
              </a:r>
            </a:p>
          </p:txBody>
        </p:sp>
        <p:sp>
          <p:nvSpPr>
            <p:cNvPr id="46198" name="Rectangle 118"/>
            <p:cNvSpPr>
              <a:spLocks noChangeArrowheads="1"/>
            </p:cNvSpPr>
            <p:nvPr/>
          </p:nvSpPr>
          <p:spPr bwMode="auto">
            <a:xfrm>
              <a:off x="4537075"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11*</a:t>
              </a:r>
            </a:p>
          </p:txBody>
        </p:sp>
        <p:sp>
          <p:nvSpPr>
            <p:cNvPr id="46199" name="Rectangle 119"/>
            <p:cNvSpPr>
              <a:spLocks noChangeArrowheads="1"/>
            </p:cNvSpPr>
            <p:nvPr/>
          </p:nvSpPr>
          <p:spPr bwMode="auto">
            <a:xfrm>
              <a:off x="4908550"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12*</a:t>
              </a:r>
            </a:p>
          </p:txBody>
        </p:sp>
        <p:sp>
          <p:nvSpPr>
            <p:cNvPr id="46200" name="Rectangle 120"/>
            <p:cNvSpPr>
              <a:spLocks noChangeArrowheads="1"/>
            </p:cNvSpPr>
            <p:nvPr/>
          </p:nvSpPr>
          <p:spPr bwMode="auto">
            <a:xfrm>
              <a:off x="5175250"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46201" name="Rectangle 121"/>
            <p:cNvSpPr>
              <a:spLocks noChangeArrowheads="1"/>
            </p:cNvSpPr>
            <p:nvPr/>
          </p:nvSpPr>
          <p:spPr bwMode="auto">
            <a:xfrm>
              <a:off x="5548313" y="311467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46202" name="Rectangle 122"/>
            <p:cNvSpPr>
              <a:spLocks noChangeArrowheads="1"/>
            </p:cNvSpPr>
            <p:nvPr/>
          </p:nvSpPr>
          <p:spPr bwMode="auto">
            <a:xfrm>
              <a:off x="5803900" y="311467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46203" name="Rectangle 123"/>
            <p:cNvSpPr>
              <a:spLocks noChangeArrowheads="1"/>
            </p:cNvSpPr>
            <p:nvPr/>
          </p:nvSpPr>
          <p:spPr bwMode="auto">
            <a:xfrm>
              <a:off x="6175375"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23*</a:t>
              </a:r>
            </a:p>
          </p:txBody>
        </p:sp>
        <p:sp>
          <p:nvSpPr>
            <p:cNvPr id="46204" name="Rectangle 124"/>
            <p:cNvSpPr>
              <a:spLocks noChangeArrowheads="1"/>
            </p:cNvSpPr>
            <p:nvPr/>
          </p:nvSpPr>
          <p:spPr bwMode="auto">
            <a:xfrm>
              <a:off x="6453188"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31*</a:t>
              </a:r>
            </a:p>
          </p:txBody>
        </p:sp>
        <p:sp>
          <p:nvSpPr>
            <p:cNvPr id="46205" name="Rectangle 125"/>
            <p:cNvSpPr>
              <a:spLocks noChangeArrowheads="1"/>
            </p:cNvSpPr>
            <p:nvPr/>
          </p:nvSpPr>
          <p:spPr bwMode="auto">
            <a:xfrm>
              <a:off x="6815138" y="311467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35*</a:t>
              </a:r>
            </a:p>
          </p:txBody>
        </p:sp>
        <p:sp>
          <p:nvSpPr>
            <p:cNvPr id="46206" name="Rectangle 126"/>
            <p:cNvSpPr>
              <a:spLocks noChangeArrowheads="1"/>
            </p:cNvSpPr>
            <p:nvPr/>
          </p:nvSpPr>
          <p:spPr bwMode="auto">
            <a:xfrm>
              <a:off x="7070725"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36*</a:t>
              </a:r>
            </a:p>
          </p:txBody>
        </p:sp>
        <p:sp>
          <p:nvSpPr>
            <p:cNvPr id="46207" name="Rectangle 127"/>
            <p:cNvSpPr>
              <a:spLocks noChangeArrowheads="1"/>
            </p:cNvSpPr>
            <p:nvPr/>
          </p:nvSpPr>
          <p:spPr bwMode="auto">
            <a:xfrm>
              <a:off x="7453313"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46208" name="Rectangle 128"/>
            <p:cNvSpPr>
              <a:spLocks noChangeArrowheads="1"/>
            </p:cNvSpPr>
            <p:nvPr/>
          </p:nvSpPr>
          <p:spPr bwMode="auto">
            <a:xfrm>
              <a:off x="7708900"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41*</a:t>
              </a:r>
            </a:p>
          </p:txBody>
        </p:sp>
        <p:sp>
          <p:nvSpPr>
            <p:cNvPr id="46209" name="Rectangle 129"/>
            <p:cNvSpPr>
              <a:spLocks noChangeArrowheads="1"/>
            </p:cNvSpPr>
            <p:nvPr/>
          </p:nvSpPr>
          <p:spPr bwMode="auto">
            <a:xfrm>
              <a:off x="8061325" y="3105150"/>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44*</a:t>
              </a:r>
            </a:p>
          </p:txBody>
        </p:sp>
        <p:sp>
          <p:nvSpPr>
            <p:cNvPr id="46210" name="Rectangle 130"/>
            <p:cNvSpPr>
              <a:spLocks noChangeArrowheads="1"/>
            </p:cNvSpPr>
            <p:nvPr/>
          </p:nvSpPr>
          <p:spPr bwMode="auto">
            <a:xfrm>
              <a:off x="3657600" y="1061549"/>
              <a:ext cx="585787"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Root</a:t>
              </a:r>
            </a:p>
          </p:txBody>
        </p:sp>
        <p:sp>
          <p:nvSpPr>
            <p:cNvPr id="46211" name="Rectangle 131"/>
            <p:cNvSpPr>
              <a:spLocks noChangeArrowheads="1"/>
            </p:cNvSpPr>
            <p:nvPr/>
          </p:nvSpPr>
          <p:spPr bwMode="auto">
            <a:xfrm>
              <a:off x="7346950" y="1985963"/>
              <a:ext cx="1663700"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Data entry pages </a:t>
              </a:r>
            </a:p>
          </p:txBody>
        </p:sp>
        <p:sp>
          <p:nvSpPr>
            <p:cNvPr id="46212" name="Rectangle 132"/>
            <p:cNvSpPr>
              <a:spLocks noChangeArrowheads="1"/>
            </p:cNvSpPr>
            <p:nvPr/>
          </p:nvSpPr>
          <p:spPr bwMode="auto">
            <a:xfrm>
              <a:off x="7388225" y="2262188"/>
              <a:ext cx="1628775"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not yet in B+ tree</a:t>
              </a:r>
            </a:p>
          </p:txBody>
        </p:sp>
        <p:sp>
          <p:nvSpPr>
            <p:cNvPr id="46213" name="Rectangle 133"/>
            <p:cNvSpPr>
              <a:spLocks noChangeArrowheads="1"/>
            </p:cNvSpPr>
            <p:nvPr/>
          </p:nvSpPr>
          <p:spPr bwMode="auto">
            <a:xfrm>
              <a:off x="6389688" y="216376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chemeClr val="tx2"/>
                  </a:solidFill>
                  <a:latin typeface="Arial" pitchFamily="34" charset="0"/>
                </a:rPr>
                <a:t>35</a:t>
              </a:r>
            </a:p>
          </p:txBody>
        </p:sp>
        <p:sp>
          <p:nvSpPr>
            <p:cNvPr id="46214" name="Rectangle 134"/>
            <p:cNvSpPr>
              <a:spLocks noChangeArrowheads="1"/>
            </p:cNvSpPr>
            <p:nvPr/>
          </p:nvSpPr>
          <p:spPr bwMode="auto">
            <a:xfrm>
              <a:off x="6027738" y="216376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23</a:t>
              </a:r>
            </a:p>
          </p:txBody>
        </p:sp>
        <p:sp>
          <p:nvSpPr>
            <p:cNvPr id="46215" name="Rectangle 135"/>
            <p:cNvSpPr>
              <a:spLocks noChangeArrowheads="1"/>
            </p:cNvSpPr>
            <p:nvPr/>
          </p:nvSpPr>
          <p:spPr bwMode="auto">
            <a:xfrm>
              <a:off x="4826000" y="2163763"/>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12</a:t>
              </a:r>
            </a:p>
          </p:txBody>
        </p:sp>
        <p:sp>
          <p:nvSpPr>
            <p:cNvPr id="46216" name="Rectangle 136"/>
            <p:cNvSpPr>
              <a:spLocks noChangeArrowheads="1"/>
            </p:cNvSpPr>
            <p:nvPr/>
          </p:nvSpPr>
          <p:spPr bwMode="auto">
            <a:xfrm>
              <a:off x="3744913" y="2163763"/>
              <a:ext cx="2730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6</a:t>
              </a:r>
            </a:p>
          </p:txBody>
        </p:sp>
        <p:sp>
          <p:nvSpPr>
            <p:cNvPr id="46217" name="Rectangle 137"/>
            <p:cNvSpPr>
              <a:spLocks noChangeArrowheads="1"/>
            </p:cNvSpPr>
            <p:nvPr/>
          </p:nvSpPr>
          <p:spPr bwMode="auto">
            <a:xfrm>
              <a:off x="4826000" y="13160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10</a:t>
              </a:r>
            </a:p>
          </p:txBody>
        </p:sp>
        <p:sp>
          <p:nvSpPr>
            <p:cNvPr id="46218" name="Rectangle 138"/>
            <p:cNvSpPr>
              <a:spLocks noChangeArrowheads="1"/>
            </p:cNvSpPr>
            <p:nvPr/>
          </p:nvSpPr>
          <p:spPr bwMode="auto">
            <a:xfrm>
              <a:off x="5187950" y="1316038"/>
              <a:ext cx="3651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46219" name="Line 139"/>
            <p:cNvSpPr>
              <a:spLocks noChangeShapeType="1"/>
            </p:cNvSpPr>
            <p:nvPr/>
          </p:nvSpPr>
          <p:spPr bwMode="auto">
            <a:xfrm>
              <a:off x="4191000" y="1224450"/>
              <a:ext cx="533400" cy="147150"/>
            </a:xfrm>
            <a:prstGeom prst="line">
              <a:avLst/>
            </a:prstGeom>
            <a:noFill/>
            <a:ln w="12700">
              <a:solidFill>
                <a:schemeClr val="tx1"/>
              </a:solidFill>
              <a:round/>
              <a:headEnd type="none" w="sm" len="sm"/>
              <a:tailEnd type="stealth" w="med" len="med"/>
            </a:ln>
            <a:effectLst/>
          </p:spPr>
          <p:txBody>
            <a:bodyPr/>
            <a:lstStyle/>
            <a:p>
              <a:endParaRPr lang="tr-TR"/>
            </a:p>
          </p:txBody>
        </p:sp>
        <p:sp>
          <p:nvSpPr>
            <p:cNvPr id="46220" name="Arc 140"/>
            <p:cNvSpPr>
              <a:spLocks/>
            </p:cNvSpPr>
            <p:nvPr/>
          </p:nvSpPr>
          <p:spPr bwMode="auto">
            <a:xfrm>
              <a:off x="7546975" y="2593975"/>
              <a:ext cx="228600" cy="457200"/>
            </a:xfrm>
            <a:custGeom>
              <a:avLst/>
              <a:gdLst>
                <a:gd name="G0" fmla="+- 21598 0 0"/>
                <a:gd name="G1" fmla="+- 21599 0 0"/>
                <a:gd name="G2" fmla="+- 21600 0 0"/>
                <a:gd name="T0" fmla="*/ 0 w 21598"/>
                <a:gd name="T1" fmla="*/ 21299 h 21599"/>
                <a:gd name="T2" fmla="*/ 21448 w 21598"/>
                <a:gd name="T3" fmla="*/ 0 h 21599"/>
                <a:gd name="T4" fmla="*/ 21598 w 21598"/>
                <a:gd name="T5" fmla="*/ 21599 h 21599"/>
              </a:gdLst>
              <a:ahLst/>
              <a:cxnLst>
                <a:cxn ang="0">
                  <a:pos x="T0" y="T1"/>
                </a:cxn>
                <a:cxn ang="0">
                  <a:pos x="T2" y="T3"/>
                </a:cxn>
                <a:cxn ang="0">
                  <a:pos x="T4" y="T5"/>
                </a:cxn>
              </a:cxnLst>
              <a:rect l="0" t="0" r="r" b="b"/>
              <a:pathLst>
                <a:path w="21598" h="21599" fill="none" extrusionOk="0">
                  <a:moveTo>
                    <a:pt x="0" y="21299"/>
                  </a:moveTo>
                  <a:cubicBezTo>
                    <a:pt x="163" y="9546"/>
                    <a:pt x="9694" y="81"/>
                    <a:pt x="21447" y="-1"/>
                  </a:cubicBezTo>
                </a:path>
                <a:path w="21598" h="21599" stroke="0" extrusionOk="0">
                  <a:moveTo>
                    <a:pt x="0" y="21299"/>
                  </a:moveTo>
                  <a:cubicBezTo>
                    <a:pt x="163" y="9546"/>
                    <a:pt x="9694" y="81"/>
                    <a:pt x="21447" y="-1"/>
                  </a:cubicBezTo>
                  <a:lnTo>
                    <a:pt x="21598" y="21599"/>
                  </a:lnTo>
                  <a:close/>
                </a:path>
              </a:pathLst>
            </a:custGeom>
            <a:noFill/>
            <a:ln w="12700" cap="rnd">
              <a:solidFill>
                <a:schemeClr val="tx1"/>
              </a:solidFill>
              <a:round/>
              <a:headEnd type="stealth" w="med" len="med"/>
              <a:tailEnd type="none" w="sm" len="sm"/>
            </a:ln>
            <a:effectLst/>
          </p:spPr>
          <p:txBody>
            <a:bodyPr/>
            <a:lstStyle/>
            <a:p>
              <a:endParaRPr lang="tr-TR"/>
            </a:p>
          </p:txBody>
        </p:sp>
      </p:grpSp>
      <p:grpSp>
        <p:nvGrpSpPr>
          <p:cNvPr id="2" name="Group 1"/>
          <p:cNvGrpSpPr/>
          <p:nvPr/>
        </p:nvGrpSpPr>
        <p:grpSpPr>
          <a:xfrm>
            <a:off x="2978150" y="3733800"/>
            <a:ext cx="6165850" cy="2743200"/>
            <a:chOff x="2892425" y="3962400"/>
            <a:chExt cx="6169025" cy="2776538"/>
          </a:xfrm>
        </p:grpSpPr>
        <p:sp>
          <p:nvSpPr>
            <p:cNvPr id="460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46221" name="Freeform 141"/>
            <p:cNvSpPr>
              <a:spLocks/>
            </p:cNvSpPr>
            <p:nvPr/>
          </p:nvSpPr>
          <p:spPr bwMode="auto">
            <a:xfrm>
              <a:off x="2917825" y="6410325"/>
              <a:ext cx="542925" cy="257175"/>
            </a:xfrm>
            <a:custGeom>
              <a:avLst/>
              <a:gdLst/>
              <a:ahLst/>
              <a:cxnLst>
                <a:cxn ang="0">
                  <a:pos x="0" y="161"/>
                </a:cxn>
                <a:cxn ang="0">
                  <a:pos x="0" y="0"/>
                </a:cxn>
                <a:cxn ang="0">
                  <a:pos x="341" y="0"/>
                </a:cxn>
                <a:cxn ang="0">
                  <a:pos x="341" y="161"/>
                </a:cxn>
                <a:cxn ang="0">
                  <a:pos x="0" y="161"/>
                </a:cxn>
              </a:cxnLst>
              <a:rect l="0" t="0" r="r" b="b"/>
              <a:pathLst>
                <a:path w="342" h="162">
                  <a:moveTo>
                    <a:pt x="0" y="161"/>
                  </a:moveTo>
                  <a:lnTo>
                    <a:pt x="0" y="0"/>
                  </a:lnTo>
                  <a:lnTo>
                    <a:pt x="341" y="0"/>
                  </a:lnTo>
                  <a:lnTo>
                    <a:pt x="341"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2" name="Freeform 142"/>
            <p:cNvSpPr>
              <a:spLocks/>
            </p:cNvSpPr>
            <p:nvPr/>
          </p:nvSpPr>
          <p:spPr bwMode="auto">
            <a:xfrm>
              <a:off x="3189288" y="6410325"/>
              <a:ext cx="1587"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3" name="Freeform 143"/>
            <p:cNvSpPr>
              <a:spLocks/>
            </p:cNvSpPr>
            <p:nvPr/>
          </p:nvSpPr>
          <p:spPr bwMode="auto">
            <a:xfrm>
              <a:off x="3567113" y="6410325"/>
              <a:ext cx="542925" cy="257175"/>
            </a:xfrm>
            <a:custGeom>
              <a:avLst/>
              <a:gdLst/>
              <a:ahLst/>
              <a:cxnLst>
                <a:cxn ang="0">
                  <a:pos x="0" y="161"/>
                </a:cxn>
                <a:cxn ang="0">
                  <a:pos x="0" y="0"/>
                </a:cxn>
                <a:cxn ang="0">
                  <a:pos x="341" y="0"/>
                </a:cxn>
                <a:cxn ang="0">
                  <a:pos x="341" y="161"/>
                </a:cxn>
                <a:cxn ang="0">
                  <a:pos x="0" y="161"/>
                </a:cxn>
              </a:cxnLst>
              <a:rect l="0" t="0" r="r" b="b"/>
              <a:pathLst>
                <a:path w="342" h="162">
                  <a:moveTo>
                    <a:pt x="0" y="161"/>
                  </a:moveTo>
                  <a:lnTo>
                    <a:pt x="0" y="0"/>
                  </a:lnTo>
                  <a:lnTo>
                    <a:pt x="341" y="0"/>
                  </a:lnTo>
                  <a:lnTo>
                    <a:pt x="341"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4" name="Freeform 144"/>
            <p:cNvSpPr>
              <a:spLocks/>
            </p:cNvSpPr>
            <p:nvPr/>
          </p:nvSpPr>
          <p:spPr bwMode="auto">
            <a:xfrm>
              <a:off x="3838575" y="6410325"/>
              <a:ext cx="1588"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5" name="Freeform 145"/>
            <p:cNvSpPr>
              <a:spLocks/>
            </p:cNvSpPr>
            <p:nvPr/>
          </p:nvSpPr>
          <p:spPr bwMode="auto">
            <a:xfrm>
              <a:off x="4214813" y="6410325"/>
              <a:ext cx="544512" cy="257175"/>
            </a:xfrm>
            <a:custGeom>
              <a:avLst/>
              <a:gdLst/>
              <a:ahLst/>
              <a:cxnLst>
                <a:cxn ang="0">
                  <a:pos x="0" y="161"/>
                </a:cxn>
                <a:cxn ang="0">
                  <a:pos x="0" y="0"/>
                </a:cxn>
                <a:cxn ang="0">
                  <a:pos x="342" y="0"/>
                </a:cxn>
                <a:cxn ang="0">
                  <a:pos x="342" y="161"/>
                </a:cxn>
                <a:cxn ang="0">
                  <a:pos x="0" y="161"/>
                </a:cxn>
              </a:cxnLst>
              <a:rect l="0" t="0" r="r" b="b"/>
              <a:pathLst>
                <a:path w="343" h="162">
                  <a:moveTo>
                    <a:pt x="0" y="161"/>
                  </a:moveTo>
                  <a:lnTo>
                    <a:pt x="0" y="0"/>
                  </a:lnTo>
                  <a:lnTo>
                    <a:pt x="342" y="0"/>
                  </a:lnTo>
                  <a:lnTo>
                    <a:pt x="342"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6" name="Freeform 146"/>
            <p:cNvSpPr>
              <a:spLocks/>
            </p:cNvSpPr>
            <p:nvPr/>
          </p:nvSpPr>
          <p:spPr bwMode="auto">
            <a:xfrm>
              <a:off x="4487863" y="6410325"/>
              <a:ext cx="1587"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7" name="Freeform 147"/>
            <p:cNvSpPr>
              <a:spLocks/>
            </p:cNvSpPr>
            <p:nvPr/>
          </p:nvSpPr>
          <p:spPr bwMode="auto">
            <a:xfrm>
              <a:off x="4854575" y="6410325"/>
              <a:ext cx="541338" cy="257175"/>
            </a:xfrm>
            <a:custGeom>
              <a:avLst/>
              <a:gdLst/>
              <a:ahLst/>
              <a:cxnLst>
                <a:cxn ang="0">
                  <a:pos x="0" y="161"/>
                </a:cxn>
                <a:cxn ang="0">
                  <a:pos x="0" y="0"/>
                </a:cxn>
                <a:cxn ang="0">
                  <a:pos x="340" y="0"/>
                </a:cxn>
                <a:cxn ang="0">
                  <a:pos x="340" y="161"/>
                </a:cxn>
                <a:cxn ang="0">
                  <a:pos x="0" y="161"/>
                </a:cxn>
              </a:cxnLst>
              <a:rect l="0" t="0" r="r" b="b"/>
              <a:pathLst>
                <a:path w="341" h="162">
                  <a:moveTo>
                    <a:pt x="0" y="161"/>
                  </a:moveTo>
                  <a:lnTo>
                    <a:pt x="0" y="0"/>
                  </a:lnTo>
                  <a:lnTo>
                    <a:pt x="340" y="0"/>
                  </a:lnTo>
                  <a:lnTo>
                    <a:pt x="34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8" name="Freeform 148"/>
            <p:cNvSpPr>
              <a:spLocks/>
            </p:cNvSpPr>
            <p:nvPr/>
          </p:nvSpPr>
          <p:spPr bwMode="auto">
            <a:xfrm>
              <a:off x="5124450" y="6410325"/>
              <a:ext cx="1588"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29" name="Freeform 149"/>
            <p:cNvSpPr>
              <a:spLocks/>
            </p:cNvSpPr>
            <p:nvPr/>
          </p:nvSpPr>
          <p:spPr bwMode="auto">
            <a:xfrm>
              <a:off x="5503863" y="6410325"/>
              <a:ext cx="541337" cy="257175"/>
            </a:xfrm>
            <a:custGeom>
              <a:avLst/>
              <a:gdLst/>
              <a:ahLst/>
              <a:cxnLst>
                <a:cxn ang="0">
                  <a:pos x="0" y="161"/>
                </a:cxn>
                <a:cxn ang="0">
                  <a:pos x="0" y="0"/>
                </a:cxn>
                <a:cxn ang="0">
                  <a:pos x="340" y="0"/>
                </a:cxn>
                <a:cxn ang="0">
                  <a:pos x="340" y="161"/>
                </a:cxn>
                <a:cxn ang="0">
                  <a:pos x="0" y="161"/>
                </a:cxn>
              </a:cxnLst>
              <a:rect l="0" t="0" r="r" b="b"/>
              <a:pathLst>
                <a:path w="341" h="162">
                  <a:moveTo>
                    <a:pt x="0" y="161"/>
                  </a:moveTo>
                  <a:lnTo>
                    <a:pt x="0" y="0"/>
                  </a:lnTo>
                  <a:lnTo>
                    <a:pt x="340" y="0"/>
                  </a:lnTo>
                  <a:lnTo>
                    <a:pt x="34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0" name="Freeform 150"/>
            <p:cNvSpPr>
              <a:spLocks/>
            </p:cNvSpPr>
            <p:nvPr/>
          </p:nvSpPr>
          <p:spPr bwMode="auto">
            <a:xfrm>
              <a:off x="5773738" y="6410325"/>
              <a:ext cx="1587"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1" name="Freeform 151"/>
            <p:cNvSpPr>
              <a:spLocks/>
            </p:cNvSpPr>
            <p:nvPr/>
          </p:nvSpPr>
          <p:spPr bwMode="auto">
            <a:xfrm>
              <a:off x="6151563" y="6410325"/>
              <a:ext cx="541337" cy="257175"/>
            </a:xfrm>
            <a:custGeom>
              <a:avLst/>
              <a:gdLst/>
              <a:ahLst/>
              <a:cxnLst>
                <a:cxn ang="0">
                  <a:pos x="0" y="161"/>
                </a:cxn>
                <a:cxn ang="0">
                  <a:pos x="0" y="0"/>
                </a:cxn>
                <a:cxn ang="0">
                  <a:pos x="340" y="0"/>
                </a:cxn>
                <a:cxn ang="0">
                  <a:pos x="340" y="161"/>
                </a:cxn>
                <a:cxn ang="0">
                  <a:pos x="0" y="161"/>
                </a:cxn>
              </a:cxnLst>
              <a:rect l="0" t="0" r="r" b="b"/>
              <a:pathLst>
                <a:path w="341" h="162">
                  <a:moveTo>
                    <a:pt x="0" y="161"/>
                  </a:moveTo>
                  <a:lnTo>
                    <a:pt x="0" y="0"/>
                  </a:lnTo>
                  <a:lnTo>
                    <a:pt x="340" y="0"/>
                  </a:lnTo>
                  <a:lnTo>
                    <a:pt x="34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2" name="Freeform 152"/>
            <p:cNvSpPr>
              <a:spLocks/>
            </p:cNvSpPr>
            <p:nvPr/>
          </p:nvSpPr>
          <p:spPr bwMode="auto">
            <a:xfrm>
              <a:off x="6421438" y="6410325"/>
              <a:ext cx="1587"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3" name="Freeform 153"/>
            <p:cNvSpPr>
              <a:spLocks/>
            </p:cNvSpPr>
            <p:nvPr/>
          </p:nvSpPr>
          <p:spPr bwMode="auto">
            <a:xfrm>
              <a:off x="6802438" y="6410325"/>
              <a:ext cx="541337" cy="257175"/>
            </a:xfrm>
            <a:custGeom>
              <a:avLst/>
              <a:gdLst/>
              <a:ahLst/>
              <a:cxnLst>
                <a:cxn ang="0">
                  <a:pos x="0" y="161"/>
                </a:cxn>
                <a:cxn ang="0">
                  <a:pos x="0" y="0"/>
                </a:cxn>
                <a:cxn ang="0">
                  <a:pos x="340" y="0"/>
                </a:cxn>
                <a:cxn ang="0">
                  <a:pos x="340" y="161"/>
                </a:cxn>
                <a:cxn ang="0">
                  <a:pos x="0" y="161"/>
                </a:cxn>
              </a:cxnLst>
              <a:rect l="0" t="0" r="r" b="b"/>
              <a:pathLst>
                <a:path w="341" h="162">
                  <a:moveTo>
                    <a:pt x="0" y="161"/>
                  </a:moveTo>
                  <a:lnTo>
                    <a:pt x="0" y="0"/>
                  </a:lnTo>
                  <a:lnTo>
                    <a:pt x="340" y="0"/>
                  </a:lnTo>
                  <a:lnTo>
                    <a:pt x="34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4" name="Freeform 154"/>
            <p:cNvSpPr>
              <a:spLocks/>
            </p:cNvSpPr>
            <p:nvPr/>
          </p:nvSpPr>
          <p:spPr bwMode="auto">
            <a:xfrm>
              <a:off x="7070725" y="6410325"/>
              <a:ext cx="1588"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5" name="Freeform 155"/>
            <p:cNvSpPr>
              <a:spLocks/>
            </p:cNvSpPr>
            <p:nvPr/>
          </p:nvSpPr>
          <p:spPr bwMode="auto">
            <a:xfrm>
              <a:off x="7439025" y="6410325"/>
              <a:ext cx="542925" cy="257175"/>
            </a:xfrm>
            <a:custGeom>
              <a:avLst/>
              <a:gdLst/>
              <a:ahLst/>
              <a:cxnLst>
                <a:cxn ang="0">
                  <a:pos x="0" y="161"/>
                </a:cxn>
                <a:cxn ang="0">
                  <a:pos x="0" y="0"/>
                </a:cxn>
                <a:cxn ang="0">
                  <a:pos x="341" y="0"/>
                </a:cxn>
                <a:cxn ang="0">
                  <a:pos x="341" y="161"/>
                </a:cxn>
                <a:cxn ang="0">
                  <a:pos x="0" y="161"/>
                </a:cxn>
              </a:cxnLst>
              <a:rect l="0" t="0" r="r" b="b"/>
              <a:pathLst>
                <a:path w="342" h="162">
                  <a:moveTo>
                    <a:pt x="0" y="161"/>
                  </a:moveTo>
                  <a:lnTo>
                    <a:pt x="0" y="0"/>
                  </a:lnTo>
                  <a:lnTo>
                    <a:pt x="341" y="0"/>
                  </a:lnTo>
                  <a:lnTo>
                    <a:pt x="341"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6" name="Freeform 156"/>
            <p:cNvSpPr>
              <a:spLocks/>
            </p:cNvSpPr>
            <p:nvPr/>
          </p:nvSpPr>
          <p:spPr bwMode="auto">
            <a:xfrm>
              <a:off x="7707313" y="6410325"/>
              <a:ext cx="1587"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7" name="Freeform 157"/>
            <p:cNvSpPr>
              <a:spLocks/>
            </p:cNvSpPr>
            <p:nvPr/>
          </p:nvSpPr>
          <p:spPr bwMode="auto">
            <a:xfrm>
              <a:off x="8066088" y="6410325"/>
              <a:ext cx="541337" cy="257175"/>
            </a:xfrm>
            <a:custGeom>
              <a:avLst/>
              <a:gdLst/>
              <a:ahLst/>
              <a:cxnLst>
                <a:cxn ang="0">
                  <a:pos x="0" y="161"/>
                </a:cxn>
                <a:cxn ang="0">
                  <a:pos x="0" y="0"/>
                </a:cxn>
                <a:cxn ang="0">
                  <a:pos x="340" y="0"/>
                </a:cxn>
                <a:cxn ang="0">
                  <a:pos x="340" y="161"/>
                </a:cxn>
                <a:cxn ang="0">
                  <a:pos x="0" y="161"/>
                </a:cxn>
              </a:cxnLst>
              <a:rect l="0" t="0" r="r" b="b"/>
              <a:pathLst>
                <a:path w="341" h="162">
                  <a:moveTo>
                    <a:pt x="0" y="161"/>
                  </a:moveTo>
                  <a:lnTo>
                    <a:pt x="0" y="0"/>
                  </a:lnTo>
                  <a:lnTo>
                    <a:pt x="340" y="0"/>
                  </a:lnTo>
                  <a:lnTo>
                    <a:pt x="34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8" name="Freeform 158"/>
            <p:cNvSpPr>
              <a:spLocks/>
            </p:cNvSpPr>
            <p:nvPr/>
          </p:nvSpPr>
          <p:spPr bwMode="auto">
            <a:xfrm>
              <a:off x="8335963" y="6410325"/>
              <a:ext cx="1587" cy="257175"/>
            </a:xfrm>
            <a:custGeom>
              <a:avLst/>
              <a:gdLst/>
              <a:ahLst/>
              <a:cxnLst>
                <a:cxn ang="0">
                  <a:pos x="0" y="0"/>
                </a:cxn>
                <a:cxn ang="0">
                  <a:pos x="0" y="161"/>
                </a:cxn>
                <a:cxn ang="0">
                  <a:pos x="0" y="0"/>
                </a:cxn>
              </a:cxnLst>
              <a:rect l="0" t="0" r="r" b="b"/>
              <a:pathLst>
                <a:path w="1" h="162">
                  <a:moveTo>
                    <a:pt x="0" y="0"/>
                  </a:moveTo>
                  <a:lnTo>
                    <a:pt x="0" y="16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39" name="Freeform 159"/>
            <p:cNvSpPr>
              <a:spLocks/>
            </p:cNvSpPr>
            <p:nvPr/>
          </p:nvSpPr>
          <p:spPr bwMode="auto">
            <a:xfrm>
              <a:off x="3502025" y="5541963"/>
              <a:ext cx="855663" cy="296862"/>
            </a:xfrm>
            <a:custGeom>
              <a:avLst/>
              <a:gdLst/>
              <a:ahLst/>
              <a:cxnLst>
                <a:cxn ang="0">
                  <a:pos x="0" y="186"/>
                </a:cxn>
                <a:cxn ang="0">
                  <a:pos x="0" y="0"/>
                </a:cxn>
                <a:cxn ang="0">
                  <a:pos x="538" y="0"/>
                </a:cxn>
                <a:cxn ang="0">
                  <a:pos x="538" y="186"/>
                </a:cxn>
                <a:cxn ang="0">
                  <a:pos x="0" y="186"/>
                </a:cxn>
              </a:cxnLst>
              <a:rect l="0" t="0" r="r" b="b"/>
              <a:pathLst>
                <a:path w="539" h="187">
                  <a:moveTo>
                    <a:pt x="0" y="186"/>
                  </a:moveTo>
                  <a:lnTo>
                    <a:pt x="0" y="0"/>
                  </a:lnTo>
                  <a:lnTo>
                    <a:pt x="538" y="0"/>
                  </a:lnTo>
                  <a:lnTo>
                    <a:pt x="538" y="186"/>
                  </a:lnTo>
                  <a:lnTo>
                    <a:pt x="0" y="18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0" name="Freeform 160"/>
            <p:cNvSpPr>
              <a:spLocks/>
            </p:cNvSpPr>
            <p:nvPr/>
          </p:nvSpPr>
          <p:spPr bwMode="auto">
            <a:xfrm>
              <a:off x="3890963" y="5541963"/>
              <a:ext cx="1587" cy="285750"/>
            </a:xfrm>
            <a:custGeom>
              <a:avLst/>
              <a:gdLst/>
              <a:ahLst/>
              <a:cxnLst>
                <a:cxn ang="0">
                  <a:pos x="0" y="0"/>
                </a:cxn>
                <a:cxn ang="0">
                  <a:pos x="0" y="179"/>
                </a:cxn>
                <a:cxn ang="0">
                  <a:pos x="0" y="0"/>
                </a:cxn>
              </a:cxnLst>
              <a:rect l="0" t="0" r="r" b="b"/>
              <a:pathLst>
                <a:path w="1" h="180">
                  <a:moveTo>
                    <a:pt x="0" y="0"/>
                  </a:moveTo>
                  <a:lnTo>
                    <a:pt x="0" y="17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1" name="Freeform 161"/>
            <p:cNvSpPr>
              <a:spLocks/>
            </p:cNvSpPr>
            <p:nvPr/>
          </p:nvSpPr>
          <p:spPr bwMode="auto">
            <a:xfrm>
              <a:off x="4270375" y="5551488"/>
              <a:ext cx="1588" cy="287337"/>
            </a:xfrm>
            <a:custGeom>
              <a:avLst/>
              <a:gdLst/>
              <a:ahLst/>
              <a:cxnLst>
                <a:cxn ang="0">
                  <a:pos x="0" y="0"/>
                </a:cxn>
                <a:cxn ang="0">
                  <a:pos x="0" y="180"/>
                </a:cxn>
                <a:cxn ang="0">
                  <a:pos x="0" y="0"/>
                </a:cxn>
              </a:cxnLst>
              <a:rect l="0" t="0" r="r" b="b"/>
              <a:pathLst>
                <a:path w="1" h="181">
                  <a:moveTo>
                    <a:pt x="0" y="0"/>
                  </a:moveTo>
                  <a:lnTo>
                    <a:pt x="0" y="1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2" name="Freeform 162"/>
            <p:cNvSpPr>
              <a:spLocks/>
            </p:cNvSpPr>
            <p:nvPr/>
          </p:nvSpPr>
          <p:spPr bwMode="auto">
            <a:xfrm>
              <a:off x="3589338" y="5532438"/>
              <a:ext cx="1587" cy="295275"/>
            </a:xfrm>
            <a:custGeom>
              <a:avLst/>
              <a:gdLst/>
              <a:ahLst/>
              <a:cxnLst>
                <a:cxn ang="0">
                  <a:pos x="0" y="0"/>
                </a:cxn>
                <a:cxn ang="0">
                  <a:pos x="0" y="185"/>
                </a:cxn>
                <a:cxn ang="0">
                  <a:pos x="0" y="0"/>
                </a:cxn>
              </a:cxnLst>
              <a:rect l="0" t="0" r="r" b="b"/>
              <a:pathLst>
                <a:path w="1" h="186">
                  <a:moveTo>
                    <a:pt x="0" y="0"/>
                  </a:moveTo>
                  <a:lnTo>
                    <a:pt x="0" y="18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3" name="Freeform 163"/>
            <p:cNvSpPr>
              <a:spLocks/>
            </p:cNvSpPr>
            <p:nvPr/>
          </p:nvSpPr>
          <p:spPr bwMode="auto">
            <a:xfrm>
              <a:off x="3978275" y="5541963"/>
              <a:ext cx="1588" cy="285750"/>
            </a:xfrm>
            <a:custGeom>
              <a:avLst/>
              <a:gdLst/>
              <a:ahLst/>
              <a:cxnLst>
                <a:cxn ang="0">
                  <a:pos x="0" y="0"/>
                </a:cxn>
                <a:cxn ang="0">
                  <a:pos x="0" y="179"/>
                </a:cxn>
                <a:cxn ang="0">
                  <a:pos x="0" y="0"/>
                </a:cxn>
              </a:cxnLst>
              <a:rect l="0" t="0" r="r" b="b"/>
              <a:pathLst>
                <a:path w="1" h="180">
                  <a:moveTo>
                    <a:pt x="0" y="0"/>
                  </a:moveTo>
                  <a:lnTo>
                    <a:pt x="0" y="17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4" name="Freeform 164"/>
            <p:cNvSpPr>
              <a:spLocks/>
            </p:cNvSpPr>
            <p:nvPr/>
          </p:nvSpPr>
          <p:spPr bwMode="auto">
            <a:xfrm>
              <a:off x="3198813" y="5786438"/>
              <a:ext cx="338137" cy="573087"/>
            </a:xfrm>
            <a:custGeom>
              <a:avLst/>
              <a:gdLst/>
              <a:ahLst/>
              <a:cxnLst>
                <a:cxn ang="0">
                  <a:pos x="212" y="0"/>
                </a:cxn>
                <a:cxn ang="0">
                  <a:pos x="0" y="360"/>
                </a:cxn>
                <a:cxn ang="0">
                  <a:pos x="212" y="0"/>
                </a:cxn>
              </a:cxnLst>
              <a:rect l="0" t="0" r="r" b="b"/>
              <a:pathLst>
                <a:path w="213" h="361">
                  <a:moveTo>
                    <a:pt x="212" y="0"/>
                  </a:moveTo>
                  <a:lnTo>
                    <a:pt x="0" y="360"/>
                  </a:lnTo>
                  <a:lnTo>
                    <a:pt x="21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5" name="Freeform 165"/>
            <p:cNvSpPr>
              <a:spLocks/>
            </p:cNvSpPr>
            <p:nvPr/>
          </p:nvSpPr>
          <p:spPr bwMode="auto">
            <a:xfrm>
              <a:off x="3198813" y="6257925"/>
              <a:ext cx="77787" cy="101600"/>
            </a:xfrm>
            <a:custGeom>
              <a:avLst/>
              <a:gdLst/>
              <a:ahLst/>
              <a:cxnLst>
                <a:cxn ang="0">
                  <a:pos x="48" y="16"/>
                </a:cxn>
                <a:cxn ang="0">
                  <a:pos x="0" y="63"/>
                </a:cxn>
                <a:cxn ang="0">
                  <a:pos x="18" y="0"/>
                </a:cxn>
                <a:cxn ang="0">
                  <a:pos x="48" y="16"/>
                </a:cxn>
              </a:cxnLst>
              <a:rect l="0" t="0" r="r" b="b"/>
              <a:pathLst>
                <a:path w="49" h="64">
                  <a:moveTo>
                    <a:pt x="48" y="16"/>
                  </a:moveTo>
                  <a:lnTo>
                    <a:pt x="0" y="63"/>
                  </a:lnTo>
                  <a:lnTo>
                    <a:pt x="18" y="0"/>
                  </a:lnTo>
                  <a:lnTo>
                    <a:pt x="48" y="1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6" name="Freeform 166"/>
            <p:cNvSpPr>
              <a:spLocks/>
            </p:cNvSpPr>
            <p:nvPr/>
          </p:nvSpPr>
          <p:spPr bwMode="auto">
            <a:xfrm>
              <a:off x="3848100" y="5795963"/>
              <a:ext cx="77788" cy="584200"/>
            </a:xfrm>
            <a:custGeom>
              <a:avLst/>
              <a:gdLst/>
              <a:ahLst/>
              <a:cxnLst>
                <a:cxn ang="0">
                  <a:pos x="48" y="0"/>
                </a:cxn>
                <a:cxn ang="0">
                  <a:pos x="0" y="367"/>
                </a:cxn>
                <a:cxn ang="0">
                  <a:pos x="48" y="0"/>
                </a:cxn>
              </a:cxnLst>
              <a:rect l="0" t="0" r="r" b="b"/>
              <a:pathLst>
                <a:path w="49" h="368">
                  <a:moveTo>
                    <a:pt x="48" y="0"/>
                  </a:moveTo>
                  <a:lnTo>
                    <a:pt x="0" y="367"/>
                  </a:lnTo>
                  <a:lnTo>
                    <a:pt x="4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7" name="Freeform 167"/>
            <p:cNvSpPr>
              <a:spLocks/>
            </p:cNvSpPr>
            <p:nvPr/>
          </p:nvSpPr>
          <p:spPr bwMode="auto">
            <a:xfrm>
              <a:off x="3833813" y="6273800"/>
              <a:ext cx="55562" cy="106363"/>
            </a:xfrm>
            <a:custGeom>
              <a:avLst/>
              <a:gdLst/>
              <a:ahLst/>
              <a:cxnLst>
                <a:cxn ang="0">
                  <a:pos x="34" y="4"/>
                </a:cxn>
                <a:cxn ang="0">
                  <a:pos x="10" y="66"/>
                </a:cxn>
                <a:cxn ang="0">
                  <a:pos x="0" y="0"/>
                </a:cxn>
                <a:cxn ang="0">
                  <a:pos x="34" y="4"/>
                </a:cxn>
              </a:cxnLst>
              <a:rect l="0" t="0" r="r" b="b"/>
              <a:pathLst>
                <a:path w="35" h="67">
                  <a:moveTo>
                    <a:pt x="34" y="4"/>
                  </a:moveTo>
                  <a:lnTo>
                    <a:pt x="10" y="66"/>
                  </a:lnTo>
                  <a:lnTo>
                    <a:pt x="0" y="0"/>
                  </a:lnTo>
                  <a:lnTo>
                    <a:pt x="34" y="4"/>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8" name="Freeform 168"/>
            <p:cNvSpPr>
              <a:spLocks/>
            </p:cNvSpPr>
            <p:nvPr/>
          </p:nvSpPr>
          <p:spPr bwMode="auto">
            <a:xfrm>
              <a:off x="4495800" y="5795963"/>
              <a:ext cx="219075" cy="573087"/>
            </a:xfrm>
            <a:custGeom>
              <a:avLst/>
              <a:gdLst/>
              <a:ahLst/>
              <a:cxnLst>
                <a:cxn ang="0">
                  <a:pos x="137" y="0"/>
                </a:cxn>
                <a:cxn ang="0">
                  <a:pos x="0" y="360"/>
                </a:cxn>
                <a:cxn ang="0">
                  <a:pos x="137" y="0"/>
                </a:cxn>
              </a:cxnLst>
              <a:rect l="0" t="0" r="r" b="b"/>
              <a:pathLst>
                <a:path w="138" h="361">
                  <a:moveTo>
                    <a:pt x="137" y="0"/>
                  </a:moveTo>
                  <a:lnTo>
                    <a:pt x="0" y="360"/>
                  </a:lnTo>
                  <a:lnTo>
                    <a:pt x="137"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49" name="Freeform 169"/>
            <p:cNvSpPr>
              <a:spLocks/>
            </p:cNvSpPr>
            <p:nvPr/>
          </p:nvSpPr>
          <p:spPr bwMode="auto">
            <a:xfrm>
              <a:off x="4495800" y="6264275"/>
              <a:ext cx="63500" cy="104775"/>
            </a:xfrm>
            <a:custGeom>
              <a:avLst/>
              <a:gdLst/>
              <a:ahLst/>
              <a:cxnLst>
                <a:cxn ang="0">
                  <a:pos x="39" y="11"/>
                </a:cxn>
                <a:cxn ang="0">
                  <a:pos x="0" y="65"/>
                </a:cxn>
                <a:cxn ang="0">
                  <a:pos x="8" y="0"/>
                </a:cxn>
                <a:cxn ang="0">
                  <a:pos x="39" y="11"/>
                </a:cxn>
              </a:cxnLst>
              <a:rect l="0" t="0" r="r" b="b"/>
              <a:pathLst>
                <a:path w="40" h="66">
                  <a:moveTo>
                    <a:pt x="39" y="11"/>
                  </a:moveTo>
                  <a:lnTo>
                    <a:pt x="0" y="65"/>
                  </a:lnTo>
                  <a:lnTo>
                    <a:pt x="8" y="0"/>
                  </a:lnTo>
                  <a:lnTo>
                    <a:pt x="39" y="1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0" name="Freeform 170"/>
            <p:cNvSpPr>
              <a:spLocks/>
            </p:cNvSpPr>
            <p:nvPr/>
          </p:nvSpPr>
          <p:spPr bwMode="auto">
            <a:xfrm>
              <a:off x="5102225" y="5795963"/>
              <a:ext cx="1588" cy="573087"/>
            </a:xfrm>
            <a:custGeom>
              <a:avLst/>
              <a:gdLst/>
              <a:ahLst/>
              <a:cxnLst>
                <a:cxn ang="0">
                  <a:pos x="0" y="0"/>
                </a:cxn>
                <a:cxn ang="0">
                  <a:pos x="0" y="360"/>
                </a:cxn>
                <a:cxn ang="0">
                  <a:pos x="0" y="0"/>
                </a:cxn>
              </a:cxnLst>
              <a:rect l="0" t="0" r="r" b="b"/>
              <a:pathLst>
                <a:path w="1" h="361">
                  <a:moveTo>
                    <a:pt x="0" y="0"/>
                  </a:moveTo>
                  <a:lnTo>
                    <a:pt x="0" y="36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1" name="Freeform 171"/>
            <p:cNvSpPr>
              <a:spLocks/>
            </p:cNvSpPr>
            <p:nvPr/>
          </p:nvSpPr>
          <p:spPr bwMode="auto">
            <a:xfrm>
              <a:off x="5075238" y="6267450"/>
              <a:ext cx="57150" cy="101600"/>
            </a:xfrm>
            <a:custGeom>
              <a:avLst/>
              <a:gdLst/>
              <a:ahLst/>
              <a:cxnLst>
                <a:cxn ang="0">
                  <a:pos x="35" y="0"/>
                </a:cxn>
                <a:cxn ang="0">
                  <a:pos x="17" y="63"/>
                </a:cxn>
                <a:cxn ang="0">
                  <a:pos x="0" y="0"/>
                </a:cxn>
                <a:cxn ang="0">
                  <a:pos x="35" y="0"/>
                </a:cxn>
              </a:cxnLst>
              <a:rect l="0" t="0" r="r" b="b"/>
              <a:pathLst>
                <a:path w="36" h="64">
                  <a:moveTo>
                    <a:pt x="35" y="0"/>
                  </a:moveTo>
                  <a:lnTo>
                    <a:pt x="17" y="63"/>
                  </a:lnTo>
                  <a:lnTo>
                    <a:pt x="0" y="0"/>
                  </a:lnTo>
                  <a:lnTo>
                    <a:pt x="35"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2" name="Freeform 172"/>
            <p:cNvSpPr>
              <a:spLocks/>
            </p:cNvSpPr>
            <p:nvPr/>
          </p:nvSpPr>
          <p:spPr bwMode="auto">
            <a:xfrm>
              <a:off x="4508500" y="4805363"/>
              <a:ext cx="854075" cy="298450"/>
            </a:xfrm>
            <a:custGeom>
              <a:avLst/>
              <a:gdLst/>
              <a:ahLst/>
              <a:cxnLst>
                <a:cxn ang="0">
                  <a:pos x="0" y="187"/>
                </a:cxn>
                <a:cxn ang="0">
                  <a:pos x="0" y="0"/>
                </a:cxn>
                <a:cxn ang="0">
                  <a:pos x="537" y="0"/>
                </a:cxn>
                <a:cxn ang="0">
                  <a:pos x="537" y="187"/>
                </a:cxn>
                <a:cxn ang="0">
                  <a:pos x="0" y="187"/>
                </a:cxn>
              </a:cxnLst>
              <a:rect l="0" t="0" r="r" b="b"/>
              <a:pathLst>
                <a:path w="538" h="188">
                  <a:moveTo>
                    <a:pt x="0" y="187"/>
                  </a:moveTo>
                  <a:lnTo>
                    <a:pt x="0" y="0"/>
                  </a:lnTo>
                  <a:lnTo>
                    <a:pt x="537" y="0"/>
                  </a:lnTo>
                  <a:lnTo>
                    <a:pt x="537" y="187"/>
                  </a:lnTo>
                  <a:lnTo>
                    <a:pt x="0" y="18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3" name="Freeform 173"/>
            <p:cNvSpPr>
              <a:spLocks/>
            </p:cNvSpPr>
            <p:nvPr/>
          </p:nvSpPr>
          <p:spPr bwMode="auto">
            <a:xfrm>
              <a:off x="4895850" y="4805363"/>
              <a:ext cx="1588"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4" name="Freeform 174"/>
            <p:cNvSpPr>
              <a:spLocks/>
            </p:cNvSpPr>
            <p:nvPr/>
          </p:nvSpPr>
          <p:spPr bwMode="auto">
            <a:xfrm>
              <a:off x="5276850" y="4814888"/>
              <a:ext cx="1588"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5" name="Freeform 175"/>
            <p:cNvSpPr>
              <a:spLocks/>
            </p:cNvSpPr>
            <p:nvPr/>
          </p:nvSpPr>
          <p:spPr bwMode="auto">
            <a:xfrm>
              <a:off x="4594225" y="4794250"/>
              <a:ext cx="1588" cy="300038"/>
            </a:xfrm>
            <a:custGeom>
              <a:avLst/>
              <a:gdLst/>
              <a:ahLst/>
              <a:cxnLst>
                <a:cxn ang="0">
                  <a:pos x="0" y="0"/>
                </a:cxn>
                <a:cxn ang="0">
                  <a:pos x="0" y="188"/>
                </a:cxn>
                <a:cxn ang="0">
                  <a:pos x="0" y="0"/>
                </a:cxn>
              </a:cxnLst>
              <a:rect l="0" t="0" r="r" b="b"/>
              <a:pathLst>
                <a:path w="1" h="189">
                  <a:moveTo>
                    <a:pt x="0" y="0"/>
                  </a:moveTo>
                  <a:lnTo>
                    <a:pt x="0" y="18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6" name="Freeform 176"/>
            <p:cNvSpPr>
              <a:spLocks/>
            </p:cNvSpPr>
            <p:nvPr/>
          </p:nvSpPr>
          <p:spPr bwMode="auto">
            <a:xfrm>
              <a:off x="4983163" y="4805363"/>
              <a:ext cx="1587"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7" name="Freeform 177"/>
            <p:cNvSpPr>
              <a:spLocks/>
            </p:cNvSpPr>
            <p:nvPr/>
          </p:nvSpPr>
          <p:spPr bwMode="auto">
            <a:xfrm>
              <a:off x="4672013" y="5551488"/>
              <a:ext cx="854075" cy="298450"/>
            </a:xfrm>
            <a:custGeom>
              <a:avLst/>
              <a:gdLst/>
              <a:ahLst/>
              <a:cxnLst>
                <a:cxn ang="0">
                  <a:pos x="0" y="187"/>
                </a:cxn>
                <a:cxn ang="0">
                  <a:pos x="0" y="0"/>
                </a:cxn>
                <a:cxn ang="0">
                  <a:pos x="537" y="0"/>
                </a:cxn>
                <a:cxn ang="0">
                  <a:pos x="537" y="187"/>
                </a:cxn>
                <a:cxn ang="0">
                  <a:pos x="0" y="187"/>
                </a:cxn>
              </a:cxnLst>
              <a:rect l="0" t="0" r="r" b="b"/>
              <a:pathLst>
                <a:path w="538" h="188">
                  <a:moveTo>
                    <a:pt x="0" y="187"/>
                  </a:moveTo>
                  <a:lnTo>
                    <a:pt x="0" y="0"/>
                  </a:lnTo>
                  <a:lnTo>
                    <a:pt x="537" y="0"/>
                  </a:lnTo>
                  <a:lnTo>
                    <a:pt x="537" y="187"/>
                  </a:lnTo>
                  <a:lnTo>
                    <a:pt x="0" y="18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8" name="Freeform 178"/>
            <p:cNvSpPr>
              <a:spLocks/>
            </p:cNvSpPr>
            <p:nvPr/>
          </p:nvSpPr>
          <p:spPr bwMode="auto">
            <a:xfrm>
              <a:off x="5059363" y="5551488"/>
              <a:ext cx="1587" cy="287337"/>
            </a:xfrm>
            <a:custGeom>
              <a:avLst/>
              <a:gdLst/>
              <a:ahLst/>
              <a:cxnLst>
                <a:cxn ang="0">
                  <a:pos x="0" y="0"/>
                </a:cxn>
                <a:cxn ang="0">
                  <a:pos x="0" y="180"/>
                </a:cxn>
                <a:cxn ang="0">
                  <a:pos x="0" y="0"/>
                </a:cxn>
              </a:cxnLst>
              <a:rect l="0" t="0" r="r" b="b"/>
              <a:pathLst>
                <a:path w="1" h="181">
                  <a:moveTo>
                    <a:pt x="0" y="0"/>
                  </a:moveTo>
                  <a:lnTo>
                    <a:pt x="0" y="1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59" name="Freeform 179"/>
            <p:cNvSpPr>
              <a:spLocks/>
            </p:cNvSpPr>
            <p:nvPr/>
          </p:nvSpPr>
          <p:spPr bwMode="auto">
            <a:xfrm>
              <a:off x="5437188" y="5562600"/>
              <a:ext cx="1587" cy="287338"/>
            </a:xfrm>
            <a:custGeom>
              <a:avLst/>
              <a:gdLst/>
              <a:ahLst/>
              <a:cxnLst>
                <a:cxn ang="0">
                  <a:pos x="0" y="0"/>
                </a:cxn>
                <a:cxn ang="0">
                  <a:pos x="0" y="180"/>
                </a:cxn>
                <a:cxn ang="0">
                  <a:pos x="0" y="0"/>
                </a:cxn>
              </a:cxnLst>
              <a:rect l="0" t="0" r="r" b="b"/>
              <a:pathLst>
                <a:path w="1" h="181">
                  <a:moveTo>
                    <a:pt x="0" y="0"/>
                  </a:moveTo>
                  <a:lnTo>
                    <a:pt x="0" y="1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0" name="Freeform 180"/>
            <p:cNvSpPr>
              <a:spLocks/>
            </p:cNvSpPr>
            <p:nvPr/>
          </p:nvSpPr>
          <p:spPr bwMode="auto">
            <a:xfrm>
              <a:off x="4757738" y="5541963"/>
              <a:ext cx="1587" cy="296862"/>
            </a:xfrm>
            <a:custGeom>
              <a:avLst/>
              <a:gdLst/>
              <a:ahLst/>
              <a:cxnLst>
                <a:cxn ang="0">
                  <a:pos x="0" y="0"/>
                </a:cxn>
                <a:cxn ang="0">
                  <a:pos x="0" y="186"/>
                </a:cxn>
                <a:cxn ang="0">
                  <a:pos x="0" y="0"/>
                </a:cxn>
              </a:cxnLst>
              <a:rect l="0" t="0" r="r" b="b"/>
              <a:pathLst>
                <a:path w="1" h="187">
                  <a:moveTo>
                    <a:pt x="0" y="0"/>
                  </a:moveTo>
                  <a:lnTo>
                    <a:pt x="0" y="18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1" name="Freeform 181"/>
            <p:cNvSpPr>
              <a:spLocks/>
            </p:cNvSpPr>
            <p:nvPr/>
          </p:nvSpPr>
          <p:spPr bwMode="auto">
            <a:xfrm>
              <a:off x="5146675" y="5551488"/>
              <a:ext cx="1588" cy="287337"/>
            </a:xfrm>
            <a:custGeom>
              <a:avLst/>
              <a:gdLst/>
              <a:ahLst/>
              <a:cxnLst>
                <a:cxn ang="0">
                  <a:pos x="0" y="0"/>
                </a:cxn>
                <a:cxn ang="0">
                  <a:pos x="0" y="180"/>
                </a:cxn>
                <a:cxn ang="0">
                  <a:pos x="0" y="0"/>
                </a:cxn>
              </a:cxnLst>
              <a:rect l="0" t="0" r="r" b="b"/>
              <a:pathLst>
                <a:path w="1" h="181">
                  <a:moveTo>
                    <a:pt x="0" y="0"/>
                  </a:moveTo>
                  <a:lnTo>
                    <a:pt x="0" y="1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2" name="Freeform 182"/>
            <p:cNvSpPr>
              <a:spLocks/>
            </p:cNvSpPr>
            <p:nvPr/>
          </p:nvSpPr>
          <p:spPr bwMode="auto">
            <a:xfrm>
              <a:off x="5753100" y="5795963"/>
              <a:ext cx="128588" cy="593725"/>
            </a:xfrm>
            <a:custGeom>
              <a:avLst/>
              <a:gdLst/>
              <a:ahLst/>
              <a:cxnLst>
                <a:cxn ang="0">
                  <a:pos x="80" y="0"/>
                </a:cxn>
                <a:cxn ang="0">
                  <a:pos x="0" y="373"/>
                </a:cxn>
                <a:cxn ang="0">
                  <a:pos x="80" y="0"/>
                </a:cxn>
              </a:cxnLst>
              <a:rect l="0" t="0" r="r" b="b"/>
              <a:pathLst>
                <a:path w="81" h="374">
                  <a:moveTo>
                    <a:pt x="80" y="0"/>
                  </a:moveTo>
                  <a:lnTo>
                    <a:pt x="0" y="373"/>
                  </a:lnTo>
                  <a:lnTo>
                    <a:pt x="8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3" name="Freeform 183"/>
            <p:cNvSpPr>
              <a:spLocks/>
            </p:cNvSpPr>
            <p:nvPr/>
          </p:nvSpPr>
          <p:spPr bwMode="auto">
            <a:xfrm>
              <a:off x="5746750" y="6283325"/>
              <a:ext cx="53975" cy="106363"/>
            </a:xfrm>
            <a:custGeom>
              <a:avLst/>
              <a:gdLst/>
              <a:ahLst/>
              <a:cxnLst>
                <a:cxn ang="0">
                  <a:pos x="33" y="7"/>
                </a:cxn>
                <a:cxn ang="0">
                  <a:pos x="3" y="66"/>
                </a:cxn>
                <a:cxn ang="0">
                  <a:pos x="0" y="0"/>
                </a:cxn>
                <a:cxn ang="0">
                  <a:pos x="33" y="7"/>
                </a:cxn>
              </a:cxnLst>
              <a:rect l="0" t="0" r="r" b="b"/>
              <a:pathLst>
                <a:path w="34" h="67">
                  <a:moveTo>
                    <a:pt x="33" y="7"/>
                  </a:moveTo>
                  <a:lnTo>
                    <a:pt x="3" y="66"/>
                  </a:lnTo>
                  <a:lnTo>
                    <a:pt x="0" y="0"/>
                  </a:lnTo>
                  <a:lnTo>
                    <a:pt x="33" y="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4" name="Freeform 184"/>
            <p:cNvSpPr>
              <a:spLocks/>
            </p:cNvSpPr>
            <p:nvPr/>
          </p:nvSpPr>
          <p:spPr bwMode="auto">
            <a:xfrm>
              <a:off x="6281738" y="5786438"/>
              <a:ext cx="1587" cy="593725"/>
            </a:xfrm>
            <a:custGeom>
              <a:avLst/>
              <a:gdLst/>
              <a:ahLst/>
              <a:cxnLst>
                <a:cxn ang="0">
                  <a:pos x="0" y="0"/>
                </a:cxn>
                <a:cxn ang="0">
                  <a:pos x="0" y="373"/>
                </a:cxn>
                <a:cxn ang="0">
                  <a:pos x="0" y="0"/>
                </a:cxn>
              </a:cxnLst>
              <a:rect l="0" t="0" r="r" b="b"/>
              <a:pathLst>
                <a:path w="1" h="374">
                  <a:moveTo>
                    <a:pt x="0" y="0"/>
                  </a:moveTo>
                  <a:lnTo>
                    <a:pt x="0" y="37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5" name="Freeform 185"/>
            <p:cNvSpPr>
              <a:spLocks/>
            </p:cNvSpPr>
            <p:nvPr/>
          </p:nvSpPr>
          <p:spPr bwMode="auto">
            <a:xfrm>
              <a:off x="6254750" y="6276975"/>
              <a:ext cx="55563" cy="103188"/>
            </a:xfrm>
            <a:custGeom>
              <a:avLst/>
              <a:gdLst/>
              <a:ahLst/>
              <a:cxnLst>
                <a:cxn ang="0">
                  <a:pos x="34" y="0"/>
                </a:cxn>
                <a:cxn ang="0">
                  <a:pos x="17" y="64"/>
                </a:cxn>
                <a:cxn ang="0">
                  <a:pos x="0" y="0"/>
                </a:cxn>
                <a:cxn ang="0">
                  <a:pos x="34" y="0"/>
                </a:cxn>
              </a:cxnLst>
              <a:rect l="0" t="0" r="r" b="b"/>
              <a:pathLst>
                <a:path w="35" h="65">
                  <a:moveTo>
                    <a:pt x="34" y="0"/>
                  </a:moveTo>
                  <a:lnTo>
                    <a:pt x="17" y="64"/>
                  </a:lnTo>
                  <a:lnTo>
                    <a:pt x="0" y="0"/>
                  </a:lnTo>
                  <a:lnTo>
                    <a:pt x="3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6" name="Freeform 186"/>
            <p:cNvSpPr>
              <a:spLocks/>
            </p:cNvSpPr>
            <p:nvPr/>
          </p:nvSpPr>
          <p:spPr bwMode="auto">
            <a:xfrm>
              <a:off x="5848350" y="5541963"/>
              <a:ext cx="855663" cy="296862"/>
            </a:xfrm>
            <a:custGeom>
              <a:avLst/>
              <a:gdLst/>
              <a:ahLst/>
              <a:cxnLst>
                <a:cxn ang="0">
                  <a:pos x="0" y="186"/>
                </a:cxn>
                <a:cxn ang="0">
                  <a:pos x="0" y="0"/>
                </a:cxn>
                <a:cxn ang="0">
                  <a:pos x="538" y="0"/>
                </a:cxn>
                <a:cxn ang="0">
                  <a:pos x="538" y="186"/>
                </a:cxn>
                <a:cxn ang="0">
                  <a:pos x="0" y="186"/>
                </a:cxn>
              </a:cxnLst>
              <a:rect l="0" t="0" r="r" b="b"/>
              <a:pathLst>
                <a:path w="539" h="187">
                  <a:moveTo>
                    <a:pt x="0" y="186"/>
                  </a:moveTo>
                  <a:lnTo>
                    <a:pt x="0" y="0"/>
                  </a:lnTo>
                  <a:lnTo>
                    <a:pt x="538" y="0"/>
                  </a:lnTo>
                  <a:lnTo>
                    <a:pt x="538" y="186"/>
                  </a:lnTo>
                  <a:lnTo>
                    <a:pt x="0" y="18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7" name="Freeform 187"/>
            <p:cNvSpPr>
              <a:spLocks/>
            </p:cNvSpPr>
            <p:nvPr/>
          </p:nvSpPr>
          <p:spPr bwMode="auto">
            <a:xfrm>
              <a:off x="6238875" y="5541963"/>
              <a:ext cx="1588" cy="285750"/>
            </a:xfrm>
            <a:custGeom>
              <a:avLst/>
              <a:gdLst/>
              <a:ahLst/>
              <a:cxnLst>
                <a:cxn ang="0">
                  <a:pos x="0" y="0"/>
                </a:cxn>
                <a:cxn ang="0">
                  <a:pos x="0" y="179"/>
                </a:cxn>
                <a:cxn ang="0">
                  <a:pos x="0" y="0"/>
                </a:cxn>
              </a:cxnLst>
              <a:rect l="0" t="0" r="r" b="b"/>
              <a:pathLst>
                <a:path w="1" h="180">
                  <a:moveTo>
                    <a:pt x="0" y="0"/>
                  </a:moveTo>
                  <a:lnTo>
                    <a:pt x="0" y="17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8" name="Freeform 188"/>
            <p:cNvSpPr>
              <a:spLocks/>
            </p:cNvSpPr>
            <p:nvPr/>
          </p:nvSpPr>
          <p:spPr bwMode="auto">
            <a:xfrm>
              <a:off x="6616700" y="5551488"/>
              <a:ext cx="1588" cy="287337"/>
            </a:xfrm>
            <a:custGeom>
              <a:avLst/>
              <a:gdLst/>
              <a:ahLst/>
              <a:cxnLst>
                <a:cxn ang="0">
                  <a:pos x="0" y="0"/>
                </a:cxn>
                <a:cxn ang="0">
                  <a:pos x="0" y="180"/>
                </a:cxn>
                <a:cxn ang="0">
                  <a:pos x="0" y="0"/>
                </a:cxn>
              </a:cxnLst>
              <a:rect l="0" t="0" r="r" b="b"/>
              <a:pathLst>
                <a:path w="1" h="181">
                  <a:moveTo>
                    <a:pt x="0" y="0"/>
                  </a:moveTo>
                  <a:lnTo>
                    <a:pt x="0" y="1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69" name="Freeform 189"/>
            <p:cNvSpPr>
              <a:spLocks/>
            </p:cNvSpPr>
            <p:nvPr/>
          </p:nvSpPr>
          <p:spPr bwMode="auto">
            <a:xfrm>
              <a:off x="5937250" y="5532438"/>
              <a:ext cx="1588" cy="295275"/>
            </a:xfrm>
            <a:custGeom>
              <a:avLst/>
              <a:gdLst/>
              <a:ahLst/>
              <a:cxnLst>
                <a:cxn ang="0">
                  <a:pos x="0" y="0"/>
                </a:cxn>
                <a:cxn ang="0">
                  <a:pos x="0" y="185"/>
                </a:cxn>
                <a:cxn ang="0">
                  <a:pos x="0" y="0"/>
                </a:cxn>
              </a:cxnLst>
              <a:rect l="0" t="0" r="r" b="b"/>
              <a:pathLst>
                <a:path w="1" h="186">
                  <a:moveTo>
                    <a:pt x="0" y="0"/>
                  </a:moveTo>
                  <a:lnTo>
                    <a:pt x="0" y="18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0" name="Freeform 190"/>
            <p:cNvSpPr>
              <a:spLocks/>
            </p:cNvSpPr>
            <p:nvPr/>
          </p:nvSpPr>
          <p:spPr bwMode="auto">
            <a:xfrm>
              <a:off x="6324600" y="5541963"/>
              <a:ext cx="1588" cy="285750"/>
            </a:xfrm>
            <a:custGeom>
              <a:avLst/>
              <a:gdLst/>
              <a:ahLst/>
              <a:cxnLst>
                <a:cxn ang="0">
                  <a:pos x="0" y="0"/>
                </a:cxn>
                <a:cxn ang="0">
                  <a:pos x="0" y="179"/>
                </a:cxn>
                <a:cxn ang="0">
                  <a:pos x="0" y="0"/>
                </a:cxn>
              </a:cxnLst>
              <a:rect l="0" t="0" r="r" b="b"/>
              <a:pathLst>
                <a:path w="1" h="180">
                  <a:moveTo>
                    <a:pt x="0" y="0"/>
                  </a:moveTo>
                  <a:lnTo>
                    <a:pt x="0" y="17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1" name="Freeform 191"/>
            <p:cNvSpPr>
              <a:spLocks/>
            </p:cNvSpPr>
            <p:nvPr/>
          </p:nvSpPr>
          <p:spPr bwMode="auto">
            <a:xfrm>
              <a:off x="8012113" y="6327775"/>
              <a:ext cx="650875" cy="411163"/>
            </a:xfrm>
            <a:custGeom>
              <a:avLst/>
              <a:gdLst/>
              <a:ahLst/>
              <a:cxnLst>
                <a:cxn ang="0">
                  <a:pos x="0" y="258"/>
                </a:cxn>
                <a:cxn ang="0">
                  <a:pos x="0" y="0"/>
                </a:cxn>
                <a:cxn ang="0">
                  <a:pos x="409" y="0"/>
                </a:cxn>
                <a:cxn ang="0">
                  <a:pos x="409" y="258"/>
                </a:cxn>
                <a:cxn ang="0">
                  <a:pos x="0" y="258"/>
                </a:cxn>
              </a:cxnLst>
              <a:rect l="0" t="0" r="r" b="b"/>
              <a:pathLst>
                <a:path w="410" h="259">
                  <a:moveTo>
                    <a:pt x="0" y="258"/>
                  </a:moveTo>
                  <a:lnTo>
                    <a:pt x="0" y="0"/>
                  </a:lnTo>
                  <a:lnTo>
                    <a:pt x="409" y="0"/>
                  </a:lnTo>
                  <a:lnTo>
                    <a:pt x="409" y="258"/>
                  </a:lnTo>
                  <a:lnTo>
                    <a:pt x="0" y="258"/>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2" name="Freeform 192"/>
            <p:cNvSpPr>
              <a:spLocks/>
            </p:cNvSpPr>
            <p:nvPr/>
          </p:nvSpPr>
          <p:spPr bwMode="auto">
            <a:xfrm>
              <a:off x="7038975" y="5541963"/>
              <a:ext cx="854075" cy="296862"/>
            </a:xfrm>
            <a:custGeom>
              <a:avLst/>
              <a:gdLst/>
              <a:ahLst/>
              <a:cxnLst>
                <a:cxn ang="0">
                  <a:pos x="0" y="186"/>
                </a:cxn>
                <a:cxn ang="0">
                  <a:pos x="0" y="0"/>
                </a:cxn>
                <a:cxn ang="0">
                  <a:pos x="537" y="0"/>
                </a:cxn>
                <a:cxn ang="0">
                  <a:pos x="537" y="186"/>
                </a:cxn>
                <a:cxn ang="0">
                  <a:pos x="0" y="186"/>
                </a:cxn>
              </a:cxnLst>
              <a:rect l="0" t="0" r="r" b="b"/>
              <a:pathLst>
                <a:path w="538" h="187">
                  <a:moveTo>
                    <a:pt x="0" y="186"/>
                  </a:moveTo>
                  <a:lnTo>
                    <a:pt x="0" y="0"/>
                  </a:lnTo>
                  <a:lnTo>
                    <a:pt x="537" y="0"/>
                  </a:lnTo>
                  <a:lnTo>
                    <a:pt x="537" y="186"/>
                  </a:lnTo>
                  <a:lnTo>
                    <a:pt x="0" y="186"/>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3" name="Freeform 193"/>
            <p:cNvSpPr>
              <a:spLocks/>
            </p:cNvSpPr>
            <p:nvPr/>
          </p:nvSpPr>
          <p:spPr bwMode="auto">
            <a:xfrm>
              <a:off x="7427913" y="5541963"/>
              <a:ext cx="1587" cy="285750"/>
            </a:xfrm>
            <a:custGeom>
              <a:avLst/>
              <a:gdLst/>
              <a:ahLst/>
              <a:cxnLst>
                <a:cxn ang="0">
                  <a:pos x="0" y="0"/>
                </a:cxn>
                <a:cxn ang="0">
                  <a:pos x="0" y="179"/>
                </a:cxn>
                <a:cxn ang="0">
                  <a:pos x="0" y="0"/>
                </a:cxn>
              </a:cxnLst>
              <a:rect l="0" t="0" r="r" b="b"/>
              <a:pathLst>
                <a:path w="1" h="180">
                  <a:moveTo>
                    <a:pt x="0" y="0"/>
                  </a:moveTo>
                  <a:lnTo>
                    <a:pt x="0" y="17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4" name="Freeform 194"/>
            <p:cNvSpPr>
              <a:spLocks/>
            </p:cNvSpPr>
            <p:nvPr/>
          </p:nvSpPr>
          <p:spPr bwMode="auto">
            <a:xfrm>
              <a:off x="7805738" y="5551488"/>
              <a:ext cx="1587" cy="287337"/>
            </a:xfrm>
            <a:custGeom>
              <a:avLst/>
              <a:gdLst/>
              <a:ahLst/>
              <a:cxnLst>
                <a:cxn ang="0">
                  <a:pos x="0" y="0"/>
                </a:cxn>
                <a:cxn ang="0">
                  <a:pos x="0" y="180"/>
                </a:cxn>
                <a:cxn ang="0">
                  <a:pos x="0" y="0"/>
                </a:cxn>
              </a:cxnLst>
              <a:rect l="0" t="0" r="r" b="b"/>
              <a:pathLst>
                <a:path w="1" h="181">
                  <a:moveTo>
                    <a:pt x="0" y="0"/>
                  </a:moveTo>
                  <a:lnTo>
                    <a:pt x="0" y="1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5" name="Freeform 195"/>
            <p:cNvSpPr>
              <a:spLocks/>
            </p:cNvSpPr>
            <p:nvPr/>
          </p:nvSpPr>
          <p:spPr bwMode="auto">
            <a:xfrm>
              <a:off x="7124700" y="5532438"/>
              <a:ext cx="1588" cy="295275"/>
            </a:xfrm>
            <a:custGeom>
              <a:avLst/>
              <a:gdLst/>
              <a:ahLst/>
              <a:cxnLst>
                <a:cxn ang="0">
                  <a:pos x="0" y="0"/>
                </a:cxn>
                <a:cxn ang="0">
                  <a:pos x="0" y="185"/>
                </a:cxn>
                <a:cxn ang="0">
                  <a:pos x="0" y="0"/>
                </a:cxn>
              </a:cxnLst>
              <a:rect l="0" t="0" r="r" b="b"/>
              <a:pathLst>
                <a:path w="1" h="186">
                  <a:moveTo>
                    <a:pt x="0" y="0"/>
                  </a:moveTo>
                  <a:lnTo>
                    <a:pt x="0" y="185"/>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6" name="Freeform 196"/>
            <p:cNvSpPr>
              <a:spLocks/>
            </p:cNvSpPr>
            <p:nvPr/>
          </p:nvSpPr>
          <p:spPr bwMode="auto">
            <a:xfrm>
              <a:off x="7515225" y="5541963"/>
              <a:ext cx="1588" cy="285750"/>
            </a:xfrm>
            <a:custGeom>
              <a:avLst/>
              <a:gdLst/>
              <a:ahLst/>
              <a:cxnLst>
                <a:cxn ang="0">
                  <a:pos x="0" y="0"/>
                </a:cxn>
                <a:cxn ang="0">
                  <a:pos x="0" y="179"/>
                </a:cxn>
                <a:cxn ang="0">
                  <a:pos x="0" y="0"/>
                </a:cxn>
              </a:cxnLst>
              <a:rect l="0" t="0" r="r" b="b"/>
              <a:pathLst>
                <a:path w="1" h="180">
                  <a:moveTo>
                    <a:pt x="0" y="0"/>
                  </a:moveTo>
                  <a:lnTo>
                    <a:pt x="0" y="17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7" name="Freeform 197"/>
            <p:cNvSpPr>
              <a:spLocks/>
            </p:cNvSpPr>
            <p:nvPr/>
          </p:nvSpPr>
          <p:spPr bwMode="auto">
            <a:xfrm>
              <a:off x="6043613" y="4805363"/>
              <a:ext cx="857250" cy="298450"/>
            </a:xfrm>
            <a:custGeom>
              <a:avLst/>
              <a:gdLst/>
              <a:ahLst/>
              <a:cxnLst>
                <a:cxn ang="0">
                  <a:pos x="0" y="187"/>
                </a:cxn>
                <a:cxn ang="0">
                  <a:pos x="0" y="0"/>
                </a:cxn>
                <a:cxn ang="0">
                  <a:pos x="539" y="0"/>
                </a:cxn>
                <a:cxn ang="0">
                  <a:pos x="539" y="187"/>
                </a:cxn>
                <a:cxn ang="0">
                  <a:pos x="0" y="187"/>
                </a:cxn>
              </a:cxnLst>
              <a:rect l="0" t="0" r="r" b="b"/>
              <a:pathLst>
                <a:path w="540" h="188">
                  <a:moveTo>
                    <a:pt x="0" y="187"/>
                  </a:moveTo>
                  <a:lnTo>
                    <a:pt x="0" y="0"/>
                  </a:lnTo>
                  <a:lnTo>
                    <a:pt x="539" y="0"/>
                  </a:lnTo>
                  <a:lnTo>
                    <a:pt x="539" y="187"/>
                  </a:lnTo>
                  <a:lnTo>
                    <a:pt x="0" y="18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8" name="Freeform 198"/>
            <p:cNvSpPr>
              <a:spLocks/>
            </p:cNvSpPr>
            <p:nvPr/>
          </p:nvSpPr>
          <p:spPr bwMode="auto">
            <a:xfrm>
              <a:off x="6434138" y="4805363"/>
              <a:ext cx="1587"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79" name="Freeform 199"/>
            <p:cNvSpPr>
              <a:spLocks/>
            </p:cNvSpPr>
            <p:nvPr/>
          </p:nvSpPr>
          <p:spPr bwMode="auto">
            <a:xfrm>
              <a:off x="6810375" y="4814888"/>
              <a:ext cx="1588"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0" name="Freeform 200"/>
            <p:cNvSpPr>
              <a:spLocks/>
            </p:cNvSpPr>
            <p:nvPr/>
          </p:nvSpPr>
          <p:spPr bwMode="auto">
            <a:xfrm>
              <a:off x="6129338" y="4794250"/>
              <a:ext cx="1587" cy="300038"/>
            </a:xfrm>
            <a:custGeom>
              <a:avLst/>
              <a:gdLst/>
              <a:ahLst/>
              <a:cxnLst>
                <a:cxn ang="0">
                  <a:pos x="0" y="0"/>
                </a:cxn>
                <a:cxn ang="0">
                  <a:pos x="0" y="188"/>
                </a:cxn>
                <a:cxn ang="0">
                  <a:pos x="0" y="0"/>
                </a:cxn>
              </a:cxnLst>
              <a:rect l="0" t="0" r="r" b="b"/>
              <a:pathLst>
                <a:path w="1" h="189">
                  <a:moveTo>
                    <a:pt x="0" y="0"/>
                  </a:moveTo>
                  <a:lnTo>
                    <a:pt x="0" y="18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1" name="Freeform 201"/>
            <p:cNvSpPr>
              <a:spLocks/>
            </p:cNvSpPr>
            <p:nvPr/>
          </p:nvSpPr>
          <p:spPr bwMode="auto">
            <a:xfrm>
              <a:off x="6519863" y="4805363"/>
              <a:ext cx="1587"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2" name="Freeform 202"/>
            <p:cNvSpPr>
              <a:spLocks/>
            </p:cNvSpPr>
            <p:nvPr/>
          </p:nvSpPr>
          <p:spPr bwMode="auto">
            <a:xfrm>
              <a:off x="5286375" y="4151313"/>
              <a:ext cx="855663" cy="298450"/>
            </a:xfrm>
            <a:custGeom>
              <a:avLst/>
              <a:gdLst/>
              <a:ahLst/>
              <a:cxnLst>
                <a:cxn ang="0">
                  <a:pos x="0" y="187"/>
                </a:cxn>
                <a:cxn ang="0">
                  <a:pos x="0" y="0"/>
                </a:cxn>
                <a:cxn ang="0">
                  <a:pos x="538" y="0"/>
                </a:cxn>
                <a:cxn ang="0">
                  <a:pos x="538" y="187"/>
                </a:cxn>
                <a:cxn ang="0">
                  <a:pos x="0" y="187"/>
                </a:cxn>
              </a:cxnLst>
              <a:rect l="0" t="0" r="r" b="b"/>
              <a:pathLst>
                <a:path w="539" h="188">
                  <a:moveTo>
                    <a:pt x="0" y="187"/>
                  </a:moveTo>
                  <a:lnTo>
                    <a:pt x="0" y="0"/>
                  </a:lnTo>
                  <a:lnTo>
                    <a:pt x="538" y="0"/>
                  </a:lnTo>
                  <a:lnTo>
                    <a:pt x="538" y="187"/>
                  </a:lnTo>
                  <a:lnTo>
                    <a:pt x="0" y="187"/>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3" name="Freeform 203"/>
            <p:cNvSpPr>
              <a:spLocks/>
            </p:cNvSpPr>
            <p:nvPr/>
          </p:nvSpPr>
          <p:spPr bwMode="auto">
            <a:xfrm>
              <a:off x="5676900" y="4151313"/>
              <a:ext cx="1588"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4" name="Freeform 204"/>
            <p:cNvSpPr>
              <a:spLocks/>
            </p:cNvSpPr>
            <p:nvPr/>
          </p:nvSpPr>
          <p:spPr bwMode="auto">
            <a:xfrm>
              <a:off x="6054725" y="4162425"/>
              <a:ext cx="1588" cy="287338"/>
            </a:xfrm>
            <a:custGeom>
              <a:avLst/>
              <a:gdLst/>
              <a:ahLst/>
              <a:cxnLst>
                <a:cxn ang="0">
                  <a:pos x="0" y="0"/>
                </a:cxn>
                <a:cxn ang="0">
                  <a:pos x="0" y="180"/>
                </a:cxn>
                <a:cxn ang="0">
                  <a:pos x="0" y="0"/>
                </a:cxn>
              </a:cxnLst>
              <a:rect l="0" t="0" r="r" b="b"/>
              <a:pathLst>
                <a:path w="1" h="181">
                  <a:moveTo>
                    <a:pt x="0" y="0"/>
                  </a:moveTo>
                  <a:lnTo>
                    <a:pt x="0" y="180"/>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5" name="Freeform 205"/>
            <p:cNvSpPr>
              <a:spLocks/>
            </p:cNvSpPr>
            <p:nvPr/>
          </p:nvSpPr>
          <p:spPr bwMode="auto">
            <a:xfrm>
              <a:off x="5373688" y="4140200"/>
              <a:ext cx="1587" cy="300038"/>
            </a:xfrm>
            <a:custGeom>
              <a:avLst/>
              <a:gdLst/>
              <a:ahLst/>
              <a:cxnLst>
                <a:cxn ang="0">
                  <a:pos x="0" y="0"/>
                </a:cxn>
                <a:cxn ang="0">
                  <a:pos x="0" y="188"/>
                </a:cxn>
                <a:cxn ang="0">
                  <a:pos x="0" y="0"/>
                </a:cxn>
              </a:cxnLst>
              <a:rect l="0" t="0" r="r" b="b"/>
              <a:pathLst>
                <a:path w="1" h="189">
                  <a:moveTo>
                    <a:pt x="0" y="0"/>
                  </a:moveTo>
                  <a:lnTo>
                    <a:pt x="0" y="188"/>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6" name="Freeform 206"/>
            <p:cNvSpPr>
              <a:spLocks/>
            </p:cNvSpPr>
            <p:nvPr/>
          </p:nvSpPr>
          <p:spPr bwMode="auto">
            <a:xfrm>
              <a:off x="5761038" y="4151313"/>
              <a:ext cx="1587" cy="288925"/>
            </a:xfrm>
            <a:custGeom>
              <a:avLst/>
              <a:gdLst/>
              <a:ahLst/>
              <a:cxnLst>
                <a:cxn ang="0">
                  <a:pos x="0" y="0"/>
                </a:cxn>
                <a:cxn ang="0">
                  <a:pos x="0" y="181"/>
                </a:cxn>
                <a:cxn ang="0">
                  <a:pos x="0" y="0"/>
                </a:cxn>
              </a:cxnLst>
              <a:rect l="0" t="0" r="r" b="b"/>
              <a:pathLst>
                <a:path w="1" h="182">
                  <a:moveTo>
                    <a:pt x="0" y="0"/>
                  </a:moveTo>
                  <a:lnTo>
                    <a:pt x="0" y="181"/>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7" name="Freeform 207"/>
            <p:cNvSpPr>
              <a:spLocks/>
            </p:cNvSpPr>
            <p:nvPr/>
          </p:nvSpPr>
          <p:spPr bwMode="auto">
            <a:xfrm>
              <a:off x="3944938" y="5051425"/>
              <a:ext cx="608012" cy="471488"/>
            </a:xfrm>
            <a:custGeom>
              <a:avLst/>
              <a:gdLst/>
              <a:ahLst/>
              <a:cxnLst>
                <a:cxn ang="0">
                  <a:pos x="382" y="0"/>
                </a:cxn>
                <a:cxn ang="0">
                  <a:pos x="0" y="296"/>
                </a:cxn>
                <a:cxn ang="0">
                  <a:pos x="382" y="0"/>
                </a:cxn>
              </a:cxnLst>
              <a:rect l="0" t="0" r="r" b="b"/>
              <a:pathLst>
                <a:path w="383" h="297">
                  <a:moveTo>
                    <a:pt x="382" y="0"/>
                  </a:moveTo>
                  <a:lnTo>
                    <a:pt x="0" y="296"/>
                  </a:lnTo>
                  <a:lnTo>
                    <a:pt x="38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8" name="Freeform 208"/>
            <p:cNvSpPr>
              <a:spLocks/>
            </p:cNvSpPr>
            <p:nvPr/>
          </p:nvSpPr>
          <p:spPr bwMode="auto">
            <a:xfrm>
              <a:off x="3944938" y="5435600"/>
              <a:ext cx="103187" cy="87313"/>
            </a:xfrm>
            <a:custGeom>
              <a:avLst/>
              <a:gdLst/>
              <a:ahLst/>
              <a:cxnLst>
                <a:cxn ang="0">
                  <a:pos x="64" y="25"/>
                </a:cxn>
                <a:cxn ang="0">
                  <a:pos x="0" y="54"/>
                </a:cxn>
                <a:cxn ang="0">
                  <a:pos x="42" y="0"/>
                </a:cxn>
                <a:cxn ang="0">
                  <a:pos x="64" y="25"/>
                </a:cxn>
              </a:cxnLst>
              <a:rect l="0" t="0" r="r" b="b"/>
              <a:pathLst>
                <a:path w="65" h="55">
                  <a:moveTo>
                    <a:pt x="64" y="25"/>
                  </a:moveTo>
                  <a:lnTo>
                    <a:pt x="0" y="54"/>
                  </a:lnTo>
                  <a:lnTo>
                    <a:pt x="42" y="0"/>
                  </a:lnTo>
                  <a:lnTo>
                    <a:pt x="64" y="2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89" name="Freeform 209"/>
            <p:cNvSpPr>
              <a:spLocks/>
            </p:cNvSpPr>
            <p:nvPr/>
          </p:nvSpPr>
          <p:spPr bwMode="auto">
            <a:xfrm>
              <a:off x="4929188" y="5051425"/>
              <a:ext cx="174625" cy="471488"/>
            </a:xfrm>
            <a:custGeom>
              <a:avLst/>
              <a:gdLst/>
              <a:ahLst/>
              <a:cxnLst>
                <a:cxn ang="0">
                  <a:pos x="0" y="0"/>
                </a:cxn>
                <a:cxn ang="0">
                  <a:pos x="109" y="296"/>
                </a:cxn>
                <a:cxn ang="0">
                  <a:pos x="0" y="0"/>
                </a:cxn>
              </a:cxnLst>
              <a:rect l="0" t="0" r="r" b="b"/>
              <a:pathLst>
                <a:path w="110" h="297">
                  <a:moveTo>
                    <a:pt x="0" y="0"/>
                  </a:moveTo>
                  <a:lnTo>
                    <a:pt x="109" y="296"/>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0" name="Freeform 210"/>
            <p:cNvSpPr>
              <a:spLocks/>
            </p:cNvSpPr>
            <p:nvPr/>
          </p:nvSpPr>
          <p:spPr bwMode="auto">
            <a:xfrm>
              <a:off x="5041900" y="5416550"/>
              <a:ext cx="61913" cy="106363"/>
            </a:xfrm>
            <a:custGeom>
              <a:avLst/>
              <a:gdLst/>
              <a:ahLst/>
              <a:cxnLst>
                <a:cxn ang="0">
                  <a:pos x="33" y="0"/>
                </a:cxn>
                <a:cxn ang="0">
                  <a:pos x="38" y="66"/>
                </a:cxn>
                <a:cxn ang="0">
                  <a:pos x="0" y="11"/>
                </a:cxn>
                <a:cxn ang="0">
                  <a:pos x="33" y="0"/>
                </a:cxn>
              </a:cxnLst>
              <a:rect l="0" t="0" r="r" b="b"/>
              <a:pathLst>
                <a:path w="39" h="67">
                  <a:moveTo>
                    <a:pt x="33" y="0"/>
                  </a:moveTo>
                  <a:lnTo>
                    <a:pt x="38" y="66"/>
                  </a:lnTo>
                  <a:lnTo>
                    <a:pt x="0" y="11"/>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1" name="Freeform 211"/>
            <p:cNvSpPr>
              <a:spLocks/>
            </p:cNvSpPr>
            <p:nvPr/>
          </p:nvSpPr>
          <p:spPr bwMode="auto">
            <a:xfrm>
              <a:off x="6086475" y="5062538"/>
              <a:ext cx="1588" cy="460375"/>
            </a:xfrm>
            <a:custGeom>
              <a:avLst/>
              <a:gdLst/>
              <a:ahLst/>
              <a:cxnLst>
                <a:cxn ang="0">
                  <a:pos x="0" y="0"/>
                </a:cxn>
                <a:cxn ang="0">
                  <a:pos x="0" y="289"/>
                </a:cxn>
                <a:cxn ang="0">
                  <a:pos x="0" y="0"/>
                </a:cxn>
              </a:cxnLst>
              <a:rect l="0" t="0" r="r" b="b"/>
              <a:pathLst>
                <a:path w="1" h="290">
                  <a:moveTo>
                    <a:pt x="0" y="0"/>
                  </a:moveTo>
                  <a:lnTo>
                    <a:pt x="0" y="289"/>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2" name="Freeform 212"/>
            <p:cNvSpPr>
              <a:spLocks/>
            </p:cNvSpPr>
            <p:nvPr/>
          </p:nvSpPr>
          <p:spPr bwMode="auto">
            <a:xfrm>
              <a:off x="6059488" y="5419725"/>
              <a:ext cx="55562" cy="103188"/>
            </a:xfrm>
            <a:custGeom>
              <a:avLst/>
              <a:gdLst/>
              <a:ahLst/>
              <a:cxnLst>
                <a:cxn ang="0">
                  <a:pos x="34" y="0"/>
                </a:cxn>
                <a:cxn ang="0">
                  <a:pos x="17" y="64"/>
                </a:cxn>
                <a:cxn ang="0">
                  <a:pos x="0" y="0"/>
                </a:cxn>
                <a:cxn ang="0">
                  <a:pos x="34" y="0"/>
                </a:cxn>
              </a:cxnLst>
              <a:rect l="0" t="0" r="r" b="b"/>
              <a:pathLst>
                <a:path w="35" h="65">
                  <a:moveTo>
                    <a:pt x="34" y="0"/>
                  </a:moveTo>
                  <a:lnTo>
                    <a:pt x="17" y="64"/>
                  </a:lnTo>
                  <a:lnTo>
                    <a:pt x="0" y="0"/>
                  </a:lnTo>
                  <a:lnTo>
                    <a:pt x="3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3" name="Freeform 213"/>
            <p:cNvSpPr>
              <a:spLocks/>
            </p:cNvSpPr>
            <p:nvPr/>
          </p:nvSpPr>
          <p:spPr bwMode="auto">
            <a:xfrm>
              <a:off x="6475413" y="5032375"/>
              <a:ext cx="846137" cy="481013"/>
            </a:xfrm>
            <a:custGeom>
              <a:avLst/>
              <a:gdLst/>
              <a:ahLst/>
              <a:cxnLst>
                <a:cxn ang="0">
                  <a:pos x="0" y="0"/>
                </a:cxn>
                <a:cxn ang="0">
                  <a:pos x="532" y="302"/>
                </a:cxn>
                <a:cxn ang="0">
                  <a:pos x="0" y="0"/>
                </a:cxn>
              </a:cxnLst>
              <a:rect l="0" t="0" r="r" b="b"/>
              <a:pathLst>
                <a:path w="533" h="303">
                  <a:moveTo>
                    <a:pt x="0" y="0"/>
                  </a:moveTo>
                  <a:lnTo>
                    <a:pt x="532" y="302"/>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4" name="Freeform 214"/>
            <p:cNvSpPr>
              <a:spLocks/>
            </p:cNvSpPr>
            <p:nvPr/>
          </p:nvSpPr>
          <p:spPr bwMode="auto">
            <a:xfrm>
              <a:off x="7212013" y="5435600"/>
              <a:ext cx="109537" cy="77788"/>
            </a:xfrm>
            <a:custGeom>
              <a:avLst/>
              <a:gdLst/>
              <a:ahLst/>
              <a:cxnLst>
                <a:cxn ang="0">
                  <a:pos x="18" y="0"/>
                </a:cxn>
                <a:cxn ang="0">
                  <a:pos x="68" y="48"/>
                </a:cxn>
                <a:cxn ang="0">
                  <a:pos x="0" y="29"/>
                </a:cxn>
                <a:cxn ang="0">
                  <a:pos x="18" y="0"/>
                </a:cxn>
              </a:cxnLst>
              <a:rect l="0" t="0" r="r" b="b"/>
              <a:pathLst>
                <a:path w="69" h="49">
                  <a:moveTo>
                    <a:pt x="18" y="0"/>
                  </a:moveTo>
                  <a:lnTo>
                    <a:pt x="68" y="48"/>
                  </a:lnTo>
                  <a:lnTo>
                    <a:pt x="0" y="29"/>
                  </a:lnTo>
                  <a:lnTo>
                    <a:pt x="1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5" name="Freeform 215"/>
            <p:cNvSpPr>
              <a:spLocks/>
            </p:cNvSpPr>
            <p:nvPr/>
          </p:nvSpPr>
          <p:spPr bwMode="auto">
            <a:xfrm>
              <a:off x="6961188" y="5795963"/>
              <a:ext cx="111125" cy="573087"/>
            </a:xfrm>
            <a:custGeom>
              <a:avLst/>
              <a:gdLst/>
              <a:ahLst/>
              <a:cxnLst>
                <a:cxn ang="0">
                  <a:pos x="69" y="0"/>
                </a:cxn>
                <a:cxn ang="0">
                  <a:pos x="0" y="360"/>
                </a:cxn>
                <a:cxn ang="0">
                  <a:pos x="69" y="0"/>
                </a:cxn>
              </a:cxnLst>
              <a:rect l="0" t="0" r="r" b="b"/>
              <a:pathLst>
                <a:path w="70" h="361">
                  <a:moveTo>
                    <a:pt x="69" y="0"/>
                  </a:moveTo>
                  <a:lnTo>
                    <a:pt x="0" y="360"/>
                  </a:lnTo>
                  <a:lnTo>
                    <a:pt x="6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6" name="Freeform 216"/>
            <p:cNvSpPr>
              <a:spLocks/>
            </p:cNvSpPr>
            <p:nvPr/>
          </p:nvSpPr>
          <p:spPr bwMode="auto">
            <a:xfrm>
              <a:off x="6956425" y="6264275"/>
              <a:ext cx="53975" cy="104775"/>
            </a:xfrm>
            <a:custGeom>
              <a:avLst/>
              <a:gdLst/>
              <a:ahLst/>
              <a:cxnLst>
                <a:cxn ang="0">
                  <a:pos x="33" y="5"/>
                </a:cxn>
                <a:cxn ang="0">
                  <a:pos x="4" y="65"/>
                </a:cxn>
                <a:cxn ang="0">
                  <a:pos x="0" y="0"/>
                </a:cxn>
                <a:cxn ang="0">
                  <a:pos x="33" y="5"/>
                </a:cxn>
              </a:cxnLst>
              <a:rect l="0" t="0" r="r" b="b"/>
              <a:pathLst>
                <a:path w="34" h="66">
                  <a:moveTo>
                    <a:pt x="33" y="5"/>
                  </a:moveTo>
                  <a:lnTo>
                    <a:pt x="4" y="65"/>
                  </a:lnTo>
                  <a:lnTo>
                    <a:pt x="0" y="0"/>
                  </a:lnTo>
                  <a:lnTo>
                    <a:pt x="33" y="5"/>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7" name="Freeform 217"/>
            <p:cNvSpPr>
              <a:spLocks/>
            </p:cNvSpPr>
            <p:nvPr/>
          </p:nvSpPr>
          <p:spPr bwMode="auto">
            <a:xfrm>
              <a:off x="7470775" y="5795963"/>
              <a:ext cx="206375" cy="584200"/>
            </a:xfrm>
            <a:custGeom>
              <a:avLst/>
              <a:gdLst/>
              <a:ahLst/>
              <a:cxnLst>
                <a:cxn ang="0">
                  <a:pos x="0" y="0"/>
                </a:cxn>
                <a:cxn ang="0">
                  <a:pos x="129" y="367"/>
                </a:cxn>
                <a:cxn ang="0">
                  <a:pos x="0" y="0"/>
                </a:cxn>
              </a:cxnLst>
              <a:rect l="0" t="0" r="r" b="b"/>
              <a:pathLst>
                <a:path w="130" h="368">
                  <a:moveTo>
                    <a:pt x="0" y="0"/>
                  </a:moveTo>
                  <a:lnTo>
                    <a:pt x="129" y="367"/>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8" name="Freeform 218"/>
            <p:cNvSpPr>
              <a:spLocks/>
            </p:cNvSpPr>
            <p:nvPr/>
          </p:nvSpPr>
          <p:spPr bwMode="auto">
            <a:xfrm>
              <a:off x="7616825" y="6273800"/>
              <a:ext cx="60325" cy="106363"/>
            </a:xfrm>
            <a:custGeom>
              <a:avLst/>
              <a:gdLst/>
              <a:ahLst/>
              <a:cxnLst>
                <a:cxn ang="0">
                  <a:pos x="32" y="0"/>
                </a:cxn>
                <a:cxn ang="0">
                  <a:pos x="37" y="66"/>
                </a:cxn>
                <a:cxn ang="0">
                  <a:pos x="0" y="10"/>
                </a:cxn>
                <a:cxn ang="0">
                  <a:pos x="32" y="0"/>
                </a:cxn>
              </a:cxnLst>
              <a:rect l="0" t="0" r="r" b="b"/>
              <a:pathLst>
                <a:path w="38" h="67">
                  <a:moveTo>
                    <a:pt x="32" y="0"/>
                  </a:moveTo>
                  <a:lnTo>
                    <a:pt x="37" y="66"/>
                  </a:lnTo>
                  <a:lnTo>
                    <a:pt x="0" y="10"/>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299" name="Freeform 219"/>
            <p:cNvSpPr>
              <a:spLocks/>
            </p:cNvSpPr>
            <p:nvPr/>
          </p:nvSpPr>
          <p:spPr bwMode="auto">
            <a:xfrm>
              <a:off x="5729288" y="4408488"/>
              <a:ext cx="585787" cy="387350"/>
            </a:xfrm>
            <a:custGeom>
              <a:avLst/>
              <a:gdLst/>
              <a:ahLst/>
              <a:cxnLst>
                <a:cxn ang="0">
                  <a:pos x="0" y="0"/>
                </a:cxn>
                <a:cxn ang="0">
                  <a:pos x="368" y="243"/>
                </a:cxn>
                <a:cxn ang="0">
                  <a:pos x="0" y="0"/>
                </a:cxn>
              </a:cxnLst>
              <a:rect l="0" t="0" r="r" b="b"/>
              <a:pathLst>
                <a:path w="369" h="244">
                  <a:moveTo>
                    <a:pt x="0" y="0"/>
                  </a:moveTo>
                  <a:lnTo>
                    <a:pt x="368" y="243"/>
                  </a:lnTo>
                  <a:lnTo>
                    <a:pt x="0"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00" name="Freeform 220"/>
            <p:cNvSpPr>
              <a:spLocks/>
            </p:cNvSpPr>
            <p:nvPr/>
          </p:nvSpPr>
          <p:spPr bwMode="auto">
            <a:xfrm>
              <a:off x="6211888" y="4716463"/>
              <a:ext cx="103187" cy="79375"/>
            </a:xfrm>
            <a:custGeom>
              <a:avLst/>
              <a:gdLst/>
              <a:ahLst/>
              <a:cxnLst>
                <a:cxn ang="0">
                  <a:pos x="19" y="0"/>
                </a:cxn>
                <a:cxn ang="0">
                  <a:pos x="64" y="49"/>
                </a:cxn>
                <a:cxn ang="0">
                  <a:pos x="0" y="25"/>
                </a:cxn>
                <a:cxn ang="0">
                  <a:pos x="19" y="0"/>
                </a:cxn>
              </a:cxnLst>
              <a:rect l="0" t="0" r="r" b="b"/>
              <a:pathLst>
                <a:path w="65" h="50">
                  <a:moveTo>
                    <a:pt x="19" y="0"/>
                  </a:moveTo>
                  <a:lnTo>
                    <a:pt x="64" y="49"/>
                  </a:lnTo>
                  <a:lnTo>
                    <a:pt x="0" y="25"/>
                  </a:lnTo>
                  <a:lnTo>
                    <a:pt x="19"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01" name="Freeform 221"/>
            <p:cNvSpPr>
              <a:spLocks/>
            </p:cNvSpPr>
            <p:nvPr/>
          </p:nvSpPr>
          <p:spPr bwMode="auto">
            <a:xfrm>
              <a:off x="4973638" y="4397375"/>
              <a:ext cx="347662" cy="398463"/>
            </a:xfrm>
            <a:custGeom>
              <a:avLst/>
              <a:gdLst/>
              <a:ahLst/>
              <a:cxnLst>
                <a:cxn ang="0">
                  <a:pos x="218" y="0"/>
                </a:cxn>
                <a:cxn ang="0">
                  <a:pos x="0" y="250"/>
                </a:cxn>
                <a:cxn ang="0">
                  <a:pos x="218" y="0"/>
                </a:cxn>
              </a:cxnLst>
              <a:rect l="0" t="0" r="r" b="b"/>
              <a:pathLst>
                <a:path w="219" h="251">
                  <a:moveTo>
                    <a:pt x="218" y="0"/>
                  </a:moveTo>
                  <a:lnTo>
                    <a:pt x="0" y="250"/>
                  </a:lnTo>
                  <a:lnTo>
                    <a:pt x="218"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02" name="Freeform 222"/>
            <p:cNvSpPr>
              <a:spLocks/>
            </p:cNvSpPr>
            <p:nvPr/>
          </p:nvSpPr>
          <p:spPr bwMode="auto">
            <a:xfrm>
              <a:off x="4973638" y="4699000"/>
              <a:ext cx="90487" cy="96838"/>
            </a:xfrm>
            <a:custGeom>
              <a:avLst/>
              <a:gdLst/>
              <a:ahLst/>
              <a:cxnLst>
                <a:cxn ang="0">
                  <a:pos x="56" y="20"/>
                </a:cxn>
                <a:cxn ang="0">
                  <a:pos x="0" y="60"/>
                </a:cxn>
                <a:cxn ang="0">
                  <a:pos x="29" y="0"/>
                </a:cxn>
                <a:cxn ang="0">
                  <a:pos x="56" y="20"/>
                </a:cxn>
              </a:cxnLst>
              <a:rect l="0" t="0" r="r" b="b"/>
              <a:pathLst>
                <a:path w="57" h="61">
                  <a:moveTo>
                    <a:pt x="56" y="20"/>
                  </a:moveTo>
                  <a:lnTo>
                    <a:pt x="0" y="60"/>
                  </a:lnTo>
                  <a:lnTo>
                    <a:pt x="29" y="0"/>
                  </a:lnTo>
                  <a:lnTo>
                    <a:pt x="56" y="2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03" name="Freeform 223"/>
            <p:cNvSpPr>
              <a:spLocks/>
            </p:cNvSpPr>
            <p:nvPr/>
          </p:nvSpPr>
          <p:spPr bwMode="auto">
            <a:xfrm>
              <a:off x="3398838" y="6329363"/>
              <a:ext cx="87312" cy="82550"/>
            </a:xfrm>
            <a:custGeom>
              <a:avLst/>
              <a:gdLst/>
              <a:ahLst/>
              <a:cxnLst>
                <a:cxn ang="0">
                  <a:pos x="54" y="21"/>
                </a:cxn>
                <a:cxn ang="0">
                  <a:pos x="0" y="51"/>
                </a:cxn>
                <a:cxn ang="0">
                  <a:pos x="32" y="0"/>
                </a:cxn>
              </a:cxnLst>
              <a:rect l="0" t="0" r="r" b="b"/>
              <a:pathLst>
                <a:path w="55" h="52">
                  <a:moveTo>
                    <a:pt x="54" y="21"/>
                  </a:moveTo>
                  <a:lnTo>
                    <a:pt x="0" y="51"/>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04" name="Line 224"/>
            <p:cNvSpPr>
              <a:spLocks noChangeShapeType="1"/>
            </p:cNvSpPr>
            <p:nvPr/>
          </p:nvSpPr>
          <p:spPr bwMode="auto">
            <a:xfrm flipV="1">
              <a:off x="3398838" y="6353175"/>
              <a:ext cx="60325"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05" name="Line 225"/>
            <p:cNvSpPr>
              <a:spLocks noChangeShapeType="1"/>
            </p:cNvSpPr>
            <p:nvPr/>
          </p:nvSpPr>
          <p:spPr bwMode="auto">
            <a:xfrm flipV="1">
              <a:off x="3452813" y="6330950"/>
              <a:ext cx="30162"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06" name="Line 226"/>
            <p:cNvSpPr>
              <a:spLocks noChangeShapeType="1"/>
            </p:cNvSpPr>
            <p:nvPr/>
          </p:nvSpPr>
          <p:spPr bwMode="auto">
            <a:xfrm flipV="1">
              <a:off x="3489325" y="6319838"/>
              <a:ext cx="31750"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07" name="Line 227"/>
            <p:cNvSpPr>
              <a:spLocks noChangeShapeType="1"/>
            </p:cNvSpPr>
            <p:nvPr/>
          </p:nvSpPr>
          <p:spPr bwMode="auto">
            <a:xfrm>
              <a:off x="3521075" y="6326188"/>
              <a:ext cx="28575"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08" name="Line 228"/>
            <p:cNvSpPr>
              <a:spLocks noChangeShapeType="1"/>
            </p:cNvSpPr>
            <p:nvPr/>
          </p:nvSpPr>
          <p:spPr bwMode="auto">
            <a:xfrm>
              <a:off x="3549650" y="6330950"/>
              <a:ext cx="31750"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09" name="Line 229"/>
            <p:cNvSpPr>
              <a:spLocks noChangeShapeType="1"/>
            </p:cNvSpPr>
            <p:nvPr/>
          </p:nvSpPr>
          <p:spPr bwMode="auto">
            <a:xfrm>
              <a:off x="3581400" y="6353175"/>
              <a:ext cx="60325"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10" name="Freeform 230"/>
            <p:cNvSpPr>
              <a:spLocks/>
            </p:cNvSpPr>
            <p:nvPr/>
          </p:nvSpPr>
          <p:spPr bwMode="auto">
            <a:xfrm>
              <a:off x="3556000" y="6329363"/>
              <a:ext cx="87313" cy="82550"/>
            </a:xfrm>
            <a:custGeom>
              <a:avLst/>
              <a:gdLst/>
              <a:ahLst/>
              <a:cxnLst>
                <a:cxn ang="0">
                  <a:pos x="21" y="0"/>
                </a:cxn>
                <a:cxn ang="0">
                  <a:pos x="54" y="51"/>
                </a:cxn>
                <a:cxn ang="0">
                  <a:pos x="0" y="21"/>
                </a:cxn>
              </a:cxnLst>
              <a:rect l="0" t="0" r="r" b="b"/>
              <a:pathLst>
                <a:path w="55" h="52">
                  <a:moveTo>
                    <a:pt x="21" y="0"/>
                  </a:moveTo>
                  <a:lnTo>
                    <a:pt x="54" y="51"/>
                  </a:lnTo>
                  <a:lnTo>
                    <a:pt x="0"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11" name="Freeform 231"/>
            <p:cNvSpPr>
              <a:spLocks/>
            </p:cNvSpPr>
            <p:nvPr/>
          </p:nvSpPr>
          <p:spPr bwMode="auto">
            <a:xfrm>
              <a:off x="4068763" y="6329363"/>
              <a:ext cx="87312" cy="82550"/>
            </a:xfrm>
            <a:custGeom>
              <a:avLst/>
              <a:gdLst/>
              <a:ahLst/>
              <a:cxnLst>
                <a:cxn ang="0">
                  <a:pos x="54" y="21"/>
                </a:cxn>
                <a:cxn ang="0">
                  <a:pos x="0" y="51"/>
                </a:cxn>
                <a:cxn ang="0">
                  <a:pos x="33" y="0"/>
                </a:cxn>
              </a:cxnLst>
              <a:rect l="0" t="0" r="r" b="b"/>
              <a:pathLst>
                <a:path w="55" h="52">
                  <a:moveTo>
                    <a:pt x="54" y="21"/>
                  </a:moveTo>
                  <a:lnTo>
                    <a:pt x="0" y="51"/>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12" name="Line 232"/>
            <p:cNvSpPr>
              <a:spLocks noChangeShapeType="1"/>
            </p:cNvSpPr>
            <p:nvPr/>
          </p:nvSpPr>
          <p:spPr bwMode="auto">
            <a:xfrm flipV="1">
              <a:off x="4062413" y="6353175"/>
              <a:ext cx="61912"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13" name="Line 233"/>
            <p:cNvSpPr>
              <a:spLocks noChangeShapeType="1"/>
            </p:cNvSpPr>
            <p:nvPr/>
          </p:nvSpPr>
          <p:spPr bwMode="auto">
            <a:xfrm flipV="1">
              <a:off x="4124325" y="6330950"/>
              <a:ext cx="30163"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14" name="Line 234"/>
            <p:cNvSpPr>
              <a:spLocks noChangeShapeType="1"/>
            </p:cNvSpPr>
            <p:nvPr/>
          </p:nvSpPr>
          <p:spPr bwMode="auto">
            <a:xfrm flipV="1">
              <a:off x="4154488" y="6319838"/>
              <a:ext cx="30162"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15" name="Line 235"/>
            <p:cNvSpPr>
              <a:spLocks noChangeShapeType="1"/>
            </p:cNvSpPr>
            <p:nvPr/>
          </p:nvSpPr>
          <p:spPr bwMode="auto">
            <a:xfrm>
              <a:off x="4191000" y="6326188"/>
              <a:ext cx="30163"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16" name="Line 236"/>
            <p:cNvSpPr>
              <a:spLocks noChangeShapeType="1"/>
            </p:cNvSpPr>
            <p:nvPr/>
          </p:nvSpPr>
          <p:spPr bwMode="auto">
            <a:xfrm>
              <a:off x="4221163" y="6330950"/>
              <a:ext cx="30162"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17" name="Line 237"/>
            <p:cNvSpPr>
              <a:spLocks noChangeShapeType="1"/>
            </p:cNvSpPr>
            <p:nvPr/>
          </p:nvSpPr>
          <p:spPr bwMode="auto">
            <a:xfrm>
              <a:off x="4251325" y="6353175"/>
              <a:ext cx="61913"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18" name="Freeform 238"/>
            <p:cNvSpPr>
              <a:spLocks/>
            </p:cNvSpPr>
            <p:nvPr/>
          </p:nvSpPr>
          <p:spPr bwMode="auto">
            <a:xfrm>
              <a:off x="4227513" y="6329363"/>
              <a:ext cx="87312" cy="82550"/>
            </a:xfrm>
            <a:custGeom>
              <a:avLst/>
              <a:gdLst/>
              <a:ahLst/>
              <a:cxnLst>
                <a:cxn ang="0">
                  <a:pos x="22" y="0"/>
                </a:cxn>
                <a:cxn ang="0">
                  <a:pos x="54" y="51"/>
                </a:cxn>
                <a:cxn ang="0">
                  <a:pos x="0" y="21"/>
                </a:cxn>
              </a:cxnLst>
              <a:rect l="0" t="0" r="r" b="b"/>
              <a:pathLst>
                <a:path w="55" h="52">
                  <a:moveTo>
                    <a:pt x="22" y="0"/>
                  </a:moveTo>
                  <a:lnTo>
                    <a:pt x="54" y="51"/>
                  </a:lnTo>
                  <a:lnTo>
                    <a:pt x="0"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19" name="Freeform 239"/>
            <p:cNvSpPr>
              <a:spLocks/>
            </p:cNvSpPr>
            <p:nvPr/>
          </p:nvSpPr>
          <p:spPr bwMode="auto">
            <a:xfrm>
              <a:off x="4679950" y="6329363"/>
              <a:ext cx="87313" cy="82550"/>
            </a:xfrm>
            <a:custGeom>
              <a:avLst/>
              <a:gdLst/>
              <a:ahLst/>
              <a:cxnLst>
                <a:cxn ang="0">
                  <a:pos x="54" y="21"/>
                </a:cxn>
                <a:cxn ang="0">
                  <a:pos x="0" y="51"/>
                </a:cxn>
                <a:cxn ang="0">
                  <a:pos x="32" y="0"/>
                </a:cxn>
              </a:cxnLst>
              <a:rect l="0" t="0" r="r" b="b"/>
              <a:pathLst>
                <a:path w="55" h="52">
                  <a:moveTo>
                    <a:pt x="54" y="21"/>
                  </a:moveTo>
                  <a:lnTo>
                    <a:pt x="0" y="51"/>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20" name="Line 240"/>
            <p:cNvSpPr>
              <a:spLocks noChangeShapeType="1"/>
            </p:cNvSpPr>
            <p:nvPr/>
          </p:nvSpPr>
          <p:spPr bwMode="auto">
            <a:xfrm flipV="1">
              <a:off x="4679950" y="6353175"/>
              <a:ext cx="60325"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21" name="Line 241"/>
            <p:cNvSpPr>
              <a:spLocks noChangeShapeType="1"/>
            </p:cNvSpPr>
            <p:nvPr/>
          </p:nvSpPr>
          <p:spPr bwMode="auto">
            <a:xfrm flipV="1">
              <a:off x="4733925" y="6330950"/>
              <a:ext cx="30163"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22" name="Line 242"/>
            <p:cNvSpPr>
              <a:spLocks noChangeShapeType="1"/>
            </p:cNvSpPr>
            <p:nvPr/>
          </p:nvSpPr>
          <p:spPr bwMode="auto">
            <a:xfrm flipV="1">
              <a:off x="4770438" y="6319838"/>
              <a:ext cx="31750"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23" name="Line 243"/>
            <p:cNvSpPr>
              <a:spLocks noChangeShapeType="1"/>
            </p:cNvSpPr>
            <p:nvPr/>
          </p:nvSpPr>
          <p:spPr bwMode="auto">
            <a:xfrm>
              <a:off x="4802188" y="6326188"/>
              <a:ext cx="30162"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24" name="Line 244"/>
            <p:cNvSpPr>
              <a:spLocks noChangeShapeType="1"/>
            </p:cNvSpPr>
            <p:nvPr/>
          </p:nvSpPr>
          <p:spPr bwMode="auto">
            <a:xfrm>
              <a:off x="4832350" y="6330950"/>
              <a:ext cx="30163"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25" name="Line 245"/>
            <p:cNvSpPr>
              <a:spLocks noChangeShapeType="1"/>
            </p:cNvSpPr>
            <p:nvPr/>
          </p:nvSpPr>
          <p:spPr bwMode="auto">
            <a:xfrm>
              <a:off x="4862513" y="6353175"/>
              <a:ext cx="61912"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26" name="Freeform 246"/>
            <p:cNvSpPr>
              <a:spLocks/>
            </p:cNvSpPr>
            <p:nvPr/>
          </p:nvSpPr>
          <p:spPr bwMode="auto">
            <a:xfrm>
              <a:off x="4837113" y="6329363"/>
              <a:ext cx="88900" cy="82550"/>
            </a:xfrm>
            <a:custGeom>
              <a:avLst/>
              <a:gdLst/>
              <a:ahLst/>
              <a:cxnLst>
                <a:cxn ang="0">
                  <a:pos x="22" y="0"/>
                </a:cxn>
                <a:cxn ang="0">
                  <a:pos x="55" y="51"/>
                </a:cxn>
                <a:cxn ang="0">
                  <a:pos x="0" y="21"/>
                </a:cxn>
              </a:cxnLst>
              <a:rect l="0" t="0" r="r" b="b"/>
              <a:pathLst>
                <a:path w="56" h="52">
                  <a:moveTo>
                    <a:pt x="22" y="0"/>
                  </a:moveTo>
                  <a:lnTo>
                    <a:pt x="55" y="51"/>
                  </a:lnTo>
                  <a:lnTo>
                    <a:pt x="0"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27" name="Freeform 247"/>
            <p:cNvSpPr>
              <a:spLocks/>
            </p:cNvSpPr>
            <p:nvPr/>
          </p:nvSpPr>
          <p:spPr bwMode="auto">
            <a:xfrm>
              <a:off x="5353050" y="6329363"/>
              <a:ext cx="85725" cy="82550"/>
            </a:xfrm>
            <a:custGeom>
              <a:avLst/>
              <a:gdLst/>
              <a:ahLst/>
              <a:cxnLst>
                <a:cxn ang="0">
                  <a:pos x="53" y="21"/>
                </a:cxn>
                <a:cxn ang="0">
                  <a:pos x="0" y="51"/>
                </a:cxn>
                <a:cxn ang="0">
                  <a:pos x="31" y="0"/>
                </a:cxn>
              </a:cxnLst>
              <a:rect l="0" t="0" r="r" b="b"/>
              <a:pathLst>
                <a:path w="54" h="52">
                  <a:moveTo>
                    <a:pt x="53" y="21"/>
                  </a:moveTo>
                  <a:lnTo>
                    <a:pt x="0" y="51"/>
                  </a:lnTo>
                  <a:lnTo>
                    <a:pt x="31"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28" name="Line 248"/>
            <p:cNvSpPr>
              <a:spLocks noChangeShapeType="1"/>
            </p:cNvSpPr>
            <p:nvPr/>
          </p:nvSpPr>
          <p:spPr bwMode="auto">
            <a:xfrm flipV="1">
              <a:off x="5353050" y="6353175"/>
              <a:ext cx="60325"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29" name="Line 249"/>
            <p:cNvSpPr>
              <a:spLocks noChangeShapeType="1"/>
            </p:cNvSpPr>
            <p:nvPr/>
          </p:nvSpPr>
          <p:spPr bwMode="auto">
            <a:xfrm flipV="1">
              <a:off x="5407025" y="6330950"/>
              <a:ext cx="30163"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30" name="Line 250"/>
            <p:cNvSpPr>
              <a:spLocks noChangeShapeType="1"/>
            </p:cNvSpPr>
            <p:nvPr/>
          </p:nvSpPr>
          <p:spPr bwMode="auto">
            <a:xfrm flipV="1">
              <a:off x="5443538" y="6319838"/>
              <a:ext cx="31750"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31" name="Line 251"/>
            <p:cNvSpPr>
              <a:spLocks noChangeShapeType="1"/>
            </p:cNvSpPr>
            <p:nvPr/>
          </p:nvSpPr>
          <p:spPr bwMode="auto">
            <a:xfrm>
              <a:off x="5475288" y="6326188"/>
              <a:ext cx="28575"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32" name="Line 252"/>
            <p:cNvSpPr>
              <a:spLocks noChangeShapeType="1"/>
            </p:cNvSpPr>
            <p:nvPr/>
          </p:nvSpPr>
          <p:spPr bwMode="auto">
            <a:xfrm>
              <a:off x="5503863" y="6330950"/>
              <a:ext cx="31750"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33" name="Line 253"/>
            <p:cNvSpPr>
              <a:spLocks noChangeShapeType="1"/>
            </p:cNvSpPr>
            <p:nvPr/>
          </p:nvSpPr>
          <p:spPr bwMode="auto">
            <a:xfrm>
              <a:off x="5535613" y="6353175"/>
              <a:ext cx="60325"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34" name="Freeform 254"/>
            <p:cNvSpPr>
              <a:spLocks/>
            </p:cNvSpPr>
            <p:nvPr/>
          </p:nvSpPr>
          <p:spPr bwMode="auto">
            <a:xfrm>
              <a:off x="5508625" y="6329363"/>
              <a:ext cx="88900" cy="82550"/>
            </a:xfrm>
            <a:custGeom>
              <a:avLst/>
              <a:gdLst/>
              <a:ahLst/>
              <a:cxnLst>
                <a:cxn ang="0">
                  <a:pos x="22" y="0"/>
                </a:cxn>
                <a:cxn ang="0">
                  <a:pos x="55" y="51"/>
                </a:cxn>
                <a:cxn ang="0">
                  <a:pos x="0" y="21"/>
                </a:cxn>
              </a:cxnLst>
              <a:rect l="0" t="0" r="r" b="b"/>
              <a:pathLst>
                <a:path w="56" h="52">
                  <a:moveTo>
                    <a:pt x="22" y="0"/>
                  </a:moveTo>
                  <a:lnTo>
                    <a:pt x="55" y="51"/>
                  </a:lnTo>
                  <a:lnTo>
                    <a:pt x="0"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35" name="Freeform 255"/>
            <p:cNvSpPr>
              <a:spLocks/>
            </p:cNvSpPr>
            <p:nvPr/>
          </p:nvSpPr>
          <p:spPr bwMode="auto">
            <a:xfrm>
              <a:off x="6634163" y="6329363"/>
              <a:ext cx="88900" cy="82550"/>
            </a:xfrm>
            <a:custGeom>
              <a:avLst/>
              <a:gdLst/>
              <a:ahLst/>
              <a:cxnLst>
                <a:cxn ang="0">
                  <a:pos x="55" y="21"/>
                </a:cxn>
                <a:cxn ang="0">
                  <a:pos x="0" y="51"/>
                </a:cxn>
                <a:cxn ang="0">
                  <a:pos x="33" y="0"/>
                </a:cxn>
              </a:cxnLst>
              <a:rect l="0" t="0" r="r" b="b"/>
              <a:pathLst>
                <a:path w="56" h="52">
                  <a:moveTo>
                    <a:pt x="55" y="21"/>
                  </a:moveTo>
                  <a:lnTo>
                    <a:pt x="0" y="51"/>
                  </a:lnTo>
                  <a:lnTo>
                    <a:pt x="33"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36" name="Line 256"/>
            <p:cNvSpPr>
              <a:spLocks noChangeShapeType="1"/>
            </p:cNvSpPr>
            <p:nvPr/>
          </p:nvSpPr>
          <p:spPr bwMode="auto">
            <a:xfrm flipV="1">
              <a:off x="6627813" y="6353175"/>
              <a:ext cx="61912"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37" name="Line 257"/>
            <p:cNvSpPr>
              <a:spLocks noChangeShapeType="1"/>
            </p:cNvSpPr>
            <p:nvPr/>
          </p:nvSpPr>
          <p:spPr bwMode="auto">
            <a:xfrm flipV="1">
              <a:off x="6696075" y="6330950"/>
              <a:ext cx="28575"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38" name="Line 258"/>
            <p:cNvSpPr>
              <a:spLocks noChangeShapeType="1"/>
            </p:cNvSpPr>
            <p:nvPr/>
          </p:nvSpPr>
          <p:spPr bwMode="auto">
            <a:xfrm flipV="1">
              <a:off x="6724650" y="6319838"/>
              <a:ext cx="31750"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39" name="Line 259"/>
            <p:cNvSpPr>
              <a:spLocks noChangeShapeType="1"/>
            </p:cNvSpPr>
            <p:nvPr/>
          </p:nvSpPr>
          <p:spPr bwMode="auto">
            <a:xfrm>
              <a:off x="6756400" y="6326188"/>
              <a:ext cx="31750"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40" name="Line 260"/>
            <p:cNvSpPr>
              <a:spLocks noChangeShapeType="1"/>
            </p:cNvSpPr>
            <p:nvPr/>
          </p:nvSpPr>
          <p:spPr bwMode="auto">
            <a:xfrm>
              <a:off x="6788150" y="6330950"/>
              <a:ext cx="30163"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41" name="Line 261"/>
            <p:cNvSpPr>
              <a:spLocks noChangeShapeType="1"/>
            </p:cNvSpPr>
            <p:nvPr/>
          </p:nvSpPr>
          <p:spPr bwMode="auto">
            <a:xfrm>
              <a:off x="6818313" y="6353175"/>
              <a:ext cx="60325"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42" name="Freeform 262"/>
            <p:cNvSpPr>
              <a:spLocks/>
            </p:cNvSpPr>
            <p:nvPr/>
          </p:nvSpPr>
          <p:spPr bwMode="auto">
            <a:xfrm>
              <a:off x="6792913" y="6329363"/>
              <a:ext cx="87312" cy="82550"/>
            </a:xfrm>
            <a:custGeom>
              <a:avLst/>
              <a:gdLst/>
              <a:ahLst/>
              <a:cxnLst>
                <a:cxn ang="0">
                  <a:pos x="22" y="0"/>
                </a:cxn>
                <a:cxn ang="0">
                  <a:pos x="54" y="51"/>
                </a:cxn>
                <a:cxn ang="0">
                  <a:pos x="0" y="21"/>
                </a:cxn>
              </a:cxnLst>
              <a:rect l="0" t="0" r="r" b="b"/>
              <a:pathLst>
                <a:path w="55" h="52">
                  <a:moveTo>
                    <a:pt x="22" y="0"/>
                  </a:moveTo>
                  <a:lnTo>
                    <a:pt x="54" y="51"/>
                  </a:lnTo>
                  <a:lnTo>
                    <a:pt x="0"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43" name="Freeform 263"/>
            <p:cNvSpPr>
              <a:spLocks/>
            </p:cNvSpPr>
            <p:nvPr/>
          </p:nvSpPr>
          <p:spPr bwMode="auto">
            <a:xfrm>
              <a:off x="7305675" y="6329363"/>
              <a:ext cx="88900" cy="82550"/>
            </a:xfrm>
            <a:custGeom>
              <a:avLst/>
              <a:gdLst/>
              <a:ahLst/>
              <a:cxnLst>
                <a:cxn ang="0">
                  <a:pos x="55" y="21"/>
                </a:cxn>
                <a:cxn ang="0">
                  <a:pos x="0" y="51"/>
                </a:cxn>
                <a:cxn ang="0">
                  <a:pos x="34" y="0"/>
                </a:cxn>
              </a:cxnLst>
              <a:rect l="0" t="0" r="r" b="b"/>
              <a:pathLst>
                <a:path w="56" h="52">
                  <a:moveTo>
                    <a:pt x="55" y="21"/>
                  </a:moveTo>
                  <a:lnTo>
                    <a:pt x="0" y="51"/>
                  </a:lnTo>
                  <a:lnTo>
                    <a:pt x="34"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44" name="Line 264"/>
            <p:cNvSpPr>
              <a:spLocks noChangeShapeType="1"/>
            </p:cNvSpPr>
            <p:nvPr/>
          </p:nvSpPr>
          <p:spPr bwMode="auto">
            <a:xfrm flipV="1">
              <a:off x="7305675" y="6353175"/>
              <a:ext cx="60325"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45" name="Line 265"/>
            <p:cNvSpPr>
              <a:spLocks noChangeShapeType="1"/>
            </p:cNvSpPr>
            <p:nvPr/>
          </p:nvSpPr>
          <p:spPr bwMode="auto">
            <a:xfrm flipV="1">
              <a:off x="7359650" y="6330950"/>
              <a:ext cx="33338"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46" name="Line 266"/>
            <p:cNvSpPr>
              <a:spLocks noChangeShapeType="1"/>
            </p:cNvSpPr>
            <p:nvPr/>
          </p:nvSpPr>
          <p:spPr bwMode="auto">
            <a:xfrm flipV="1">
              <a:off x="7392988" y="6319838"/>
              <a:ext cx="30162"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47" name="Line 267"/>
            <p:cNvSpPr>
              <a:spLocks noChangeShapeType="1"/>
            </p:cNvSpPr>
            <p:nvPr/>
          </p:nvSpPr>
          <p:spPr bwMode="auto">
            <a:xfrm>
              <a:off x="7429500" y="6326188"/>
              <a:ext cx="28575"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48" name="Line 268"/>
            <p:cNvSpPr>
              <a:spLocks noChangeShapeType="1"/>
            </p:cNvSpPr>
            <p:nvPr/>
          </p:nvSpPr>
          <p:spPr bwMode="auto">
            <a:xfrm>
              <a:off x="7458075" y="6330950"/>
              <a:ext cx="30163"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49" name="Line 269"/>
            <p:cNvSpPr>
              <a:spLocks noChangeShapeType="1"/>
            </p:cNvSpPr>
            <p:nvPr/>
          </p:nvSpPr>
          <p:spPr bwMode="auto">
            <a:xfrm>
              <a:off x="7488238" y="6353175"/>
              <a:ext cx="63500"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50" name="Freeform 270"/>
            <p:cNvSpPr>
              <a:spLocks/>
            </p:cNvSpPr>
            <p:nvPr/>
          </p:nvSpPr>
          <p:spPr bwMode="auto">
            <a:xfrm>
              <a:off x="7464425" y="6329363"/>
              <a:ext cx="88900" cy="82550"/>
            </a:xfrm>
            <a:custGeom>
              <a:avLst/>
              <a:gdLst/>
              <a:ahLst/>
              <a:cxnLst>
                <a:cxn ang="0">
                  <a:pos x="22" y="0"/>
                </a:cxn>
                <a:cxn ang="0">
                  <a:pos x="55" y="51"/>
                </a:cxn>
                <a:cxn ang="0">
                  <a:pos x="0" y="21"/>
                </a:cxn>
              </a:cxnLst>
              <a:rect l="0" t="0" r="r" b="b"/>
              <a:pathLst>
                <a:path w="56" h="52">
                  <a:moveTo>
                    <a:pt x="22" y="0"/>
                  </a:moveTo>
                  <a:lnTo>
                    <a:pt x="55" y="51"/>
                  </a:lnTo>
                  <a:lnTo>
                    <a:pt x="0"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51" name="Freeform 271"/>
            <p:cNvSpPr>
              <a:spLocks/>
            </p:cNvSpPr>
            <p:nvPr/>
          </p:nvSpPr>
          <p:spPr bwMode="auto">
            <a:xfrm>
              <a:off x="5962650" y="6329363"/>
              <a:ext cx="87313" cy="82550"/>
            </a:xfrm>
            <a:custGeom>
              <a:avLst/>
              <a:gdLst/>
              <a:ahLst/>
              <a:cxnLst>
                <a:cxn ang="0">
                  <a:pos x="54" y="21"/>
                </a:cxn>
                <a:cxn ang="0">
                  <a:pos x="0" y="51"/>
                </a:cxn>
                <a:cxn ang="0">
                  <a:pos x="32" y="0"/>
                </a:cxn>
              </a:cxnLst>
              <a:rect l="0" t="0" r="r" b="b"/>
              <a:pathLst>
                <a:path w="55" h="52">
                  <a:moveTo>
                    <a:pt x="54" y="21"/>
                  </a:moveTo>
                  <a:lnTo>
                    <a:pt x="0" y="51"/>
                  </a:lnTo>
                  <a:lnTo>
                    <a:pt x="32" y="0"/>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52" name="Line 272"/>
            <p:cNvSpPr>
              <a:spLocks noChangeShapeType="1"/>
            </p:cNvSpPr>
            <p:nvPr/>
          </p:nvSpPr>
          <p:spPr bwMode="auto">
            <a:xfrm flipV="1">
              <a:off x="5956300" y="6353175"/>
              <a:ext cx="61913"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53" name="Line 273"/>
            <p:cNvSpPr>
              <a:spLocks noChangeShapeType="1"/>
            </p:cNvSpPr>
            <p:nvPr/>
          </p:nvSpPr>
          <p:spPr bwMode="auto">
            <a:xfrm flipV="1">
              <a:off x="6018213" y="6330950"/>
              <a:ext cx="30162"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54" name="Line 274"/>
            <p:cNvSpPr>
              <a:spLocks noChangeShapeType="1"/>
            </p:cNvSpPr>
            <p:nvPr/>
          </p:nvSpPr>
          <p:spPr bwMode="auto">
            <a:xfrm flipV="1">
              <a:off x="6048375" y="6319838"/>
              <a:ext cx="30163"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55" name="Line 275"/>
            <p:cNvSpPr>
              <a:spLocks noChangeShapeType="1"/>
            </p:cNvSpPr>
            <p:nvPr/>
          </p:nvSpPr>
          <p:spPr bwMode="auto">
            <a:xfrm>
              <a:off x="6084888" y="6326188"/>
              <a:ext cx="30162" cy="4762"/>
            </a:xfrm>
            <a:prstGeom prst="line">
              <a:avLst/>
            </a:prstGeom>
            <a:noFill/>
            <a:ln w="12700">
              <a:solidFill>
                <a:srgbClr val="000000"/>
              </a:solidFill>
              <a:round/>
              <a:headEnd type="none" w="sm" len="sm"/>
              <a:tailEnd type="none" w="sm" len="sm"/>
            </a:ln>
            <a:effectLst/>
          </p:spPr>
          <p:txBody>
            <a:bodyPr/>
            <a:lstStyle/>
            <a:p>
              <a:endParaRPr lang="tr-TR"/>
            </a:p>
          </p:txBody>
        </p:sp>
        <p:sp>
          <p:nvSpPr>
            <p:cNvPr id="46356" name="Line 276"/>
            <p:cNvSpPr>
              <a:spLocks noChangeShapeType="1"/>
            </p:cNvSpPr>
            <p:nvPr/>
          </p:nvSpPr>
          <p:spPr bwMode="auto">
            <a:xfrm>
              <a:off x="6115050" y="6330950"/>
              <a:ext cx="31750" cy="22225"/>
            </a:xfrm>
            <a:prstGeom prst="line">
              <a:avLst/>
            </a:prstGeom>
            <a:noFill/>
            <a:ln w="12700">
              <a:solidFill>
                <a:srgbClr val="000000"/>
              </a:solidFill>
              <a:round/>
              <a:headEnd type="none" w="sm" len="sm"/>
              <a:tailEnd type="none" w="sm" len="sm"/>
            </a:ln>
            <a:effectLst/>
          </p:spPr>
          <p:txBody>
            <a:bodyPr/>
            <a:lstStyle/>
            <a:p>
              <a:endParaRPr lang="tr-TR"/>
            </a:p>
          </p:txBody>
        </p:sp>
        <p:sp>
          <p:nvSpPr>
            <p:cNvPr id="46357" name="Line 277"/>
            <p:cNvSpPr>
              <a:spLocks noChangeShapeType="1"/>
            </p:cNvSpPr>
            <p:nvPr/>
          </p:nvSpPr>
          <p:spPr bwMode="auto">
            <a:xfrm>
              <a:off x="6146800" y="6353175"/>
              <a:ext cx="61913" cy="57150"/>
            </a:xfrm>
            <a:prstGeom prst="line">
              <a:avLst/>
            </a:prstGeom>
            <a:noFill/>
            <a:ln w="12700">
              <a:solidFill>
                <a:srgbClr val="000000"/>
              </a:solidFill>
              <a:round/>
              <a:headEnd type="none" w="sm" len="sm"/>
              <a:tailEnd type="none" w="sm" len="sm"/>
            </a:ln>
            <a:effectLst/>
          </p:spPr>
          <p:txBody>
            <a:bodyPr/>
            <a:lstStyle/>
            <a:p>
              <a:endParaRPr lang="tr-TR"/>
            </a:p>
          </p:txBody>
        </p:sp>
        <p:sp>
          <p:nvSpPr>
            <p:cNvPr id="46358" name="Freeform 278"/>
            <p:cNvSpPr>
              <a:spLocks/>
            </p:cNvSpPr>
            <p:nvPr/>
          </p:nvSpPr>
          <p:spPr bwMode="auto">
            <a:xfrm>
              <a:off x="6121400" y="6329363"/>
              <a:ext cx="88900" cy="82550"/>
            </a:xfrm>
            <a:custGeom>
              <a:avLst/>
              <a:gdLst/>
              <a:ahLst/>
              <a:cxnLst>
                <a:cxn ang="0">
                  <a:pos x="22" y="0"/>
                </a:cxn>
                <a:cxn ang="0">
                  <a:pos x="55" y="51"/>
                </a:cxn>
                <a:cxn ang="0">
                  <a:pos x="0" y="21"/>
                </a:cxn>
              </a:cxnLst>
              <a:rect l="0" t="0" r="r" b="b"/>
              <a:pathLst>
                <a:path w="56" h="52">
                  <a:moveTo>
                    <a:pt x="22" y="0"/>
                  </a:moveTo>
                  <a:lnTo>
                    <a:pt x="55" y="51"/>
                  </a:lnTo>
                  <a:lnTo>
                    <a:pt x="0" y="21"/>
                  </a:lnTo>
                </a:path>
              </a:pathLst>
            </a:custGeom>
            <a:noFill/>
            <a:ln w="12700" cap="rnd" cmpd="sng">
              <a:solidFill>
                <a:srgbClr val="000000"/>
              </a:solidFill>
              <a:prstDash val="solid"/>
              <a:round/>
              <a:headEnd type="none" w="sm" len="sm"/>
              <a:tailEnd type="none" w="sm" len="sm"/>
            </a:ln>
            <a:effectLst/>
          </p:spPr>
          <p:txBody>
            <a:bodyPr/>
            <a:lstStyle/>
            <a:p>
              <a:endParaRPr lang="tr-TR"/>
            </a:p>
          </p:txBody>
        </p:sp>
        <p:sp>
          <p:nvSpPr>
            <p:cNvPr id="46359" name="Rectangle 279"/>
            <p:cNvSpPr>
              <a:spLocks noChangeArrowheads="1"/>
            </p:cNvSpPr>
            <p:nvPr/>
          </p:nvSpPr>
          <p:spPr bwMode="auto">
            <a:xfrm>
              <a:off x="2892425" y="6384925"/>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a:t>
              </a:r>
            </a:p>
          </p:txBody>
        </p:sp>
        <p:sp>
          <p:nvSpPr>
            <p:cNvPr id="46360" name="Rectangle 280"/>
            <p:cNvSpPr>
              <a:spLocks noChangeArrowheads="1"/>
            </p:cNvSpPr>
            <p:nvPr/>
          </p:nvSpPr>
          <p:spPr bwMode="auto">
            <a:xfrm>
              <a:off x="3160713" y="6396038"/>
              <a:ext cx="336550"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a:t>
              </a:r>
            </a:p>
          </p:txBody>
        </p:sp>
        <p:sp>
          <p:nvSpPr>
            <p:cNvPr id="46361" name="Rectangle 281"/>
            <p:cNvSpPr>
              <a:spLocks noChangeArrowheads="1"/>
            </p:cNvSpPr>
            <p:nvPr/>
          </p:nvSpPr>
          <p:spPr bwMode="auto">
            <a:xfrm>
              <a:off x="3540125" y="6384925"/>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6*</a:t>
              </a:r>
            </a:p>
          </p:txBody>
        </p:sp>
        <p:sp>
          <p:nvSpPr>
            <p:cNvPr id="46362" name="Rectangle 282"/>
            <p:cNvSpPr>
              <a:spLocks noChangeArrowheads="1"/>
            </p:cNvSpPr>
            <p:nvPr/>
          </p:nvSpPr>
          <p:spPr bwMode="auto">
            <a:xfrm>
              <a:off x="3810000" y="6384925"/>
              <a:ext cx="3365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9*</a:t>
              </a:r>
            </a:p>
          </p:txBody>
        </p:sp>
        <p:sp>
          <p:nvSpPr>
            <p:cNvPr id="46363" name="Rectangle 283"/>
            <p:cNvSpPr>
              <a:spLocks noChangeArrowheads="1"/>
            </p:cNvSpPr>
            <p:nvPr/>
          </p:nvSpPr>
          <p:spPr bwMode="auto">
            <a:xfrm>
              <a:off x="4146550"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10*</a:t>
              </a:r>
            </a:p>
          </p:txBody>
        </p:sp>
        <p:sp>
          <p:nvSpPr>
            <p:cNvPr id="46364" name="Rectangle 284"/>
            <p:cNvSpPr>
              <a:spLocks noChangeArrowheads="1"/>
            </p:cNvSpPr>
            <p:nvPr/>
          </p:nvSpPr>
          <p:spPr bwMode="auto">
            <a:xfrm>
              <a:off x="4418013"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11*</a:t>
              </a:r>
            </a:p>
          </p:txBody>
        </p:sp>
        <p:sp>
          <p:nvSpPr>
            <p:cNvPr id="46365" name="Rectangle 285"/>
            <p:cNvSpPr>
              <a:spLocks noChangeArrowheads="1"/>
            </p:cNvSpPr>
            <p:nvPr/>
          </p:nvSpPr>
          <p:spPr bwMode="auto">
            <a:xfrm>
              <a:off x="4797425"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12*</a:t>
              </a:r>
            </a:p>
          </p:txBody>
        </p:sp>
        <p:sp>
          <p:nvSpPr>
            <p:cNvPr id="46366" name="Rectangle 286"/>
            <p:cNvSpPr>
              <a:spLocks noChangeArrowheads="1"/>
            </p:cNvSpPr>
            <p:nvPr/>
          </p:nvSpPr>
          <p:spPr bwMode="auto">
            <a:xfrm>
              <a:off x="5065713"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13*</a:t>
              </a:r>
            </a:p>
          </p:txBody>
        </p:sp>
        <p:sp>
          <p:nvSpPr>
            <p:cNvPr id="46367" name="Rectangle 287"/>
            <p:cNvSpPr>
              <a:spLocks noChangeArrowheads="1"/>
            </p:cNvSpPr>
            <p:nvPr/>
          </p:nvSpPr>
          <p:spPr bwMode="auto">
            <a:xfrm>
              <a:off x="5445125" y="63960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46368" name="Rectangle 288"/>
            <p:cNvSpPr>
              <a:spLocks noChangeArrowheads="1"/>
            </p:cNvSpPr>
            <p:nvPr/>
          </p:nvSpPr>
          <p:spPr bwMode="auto">
            <a:xfrm>
              <a:off x="5703888" y="63960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22*</a:t>
              </a:r>
            </a:p>
          </p:txBody>
        </p:sp>
        <p:sp>
          <p:nvSpPr>
            <p:cNvPr id="46369" name="Rectangle 289"/>
            <p:cNvSpPr>
              <a:spLocks noChangeArrowheads="1"/>
            </p:cNvSpPr>
            <p:nvPr/>
          </p:nvSpPr>
          <p:spPr bwMode="auto">
            <a:xfrm>
              <a:off x="6083300"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23*</a:t>
              </a:r>
            </a:p>
          </p:txBody>
        </p:sp>
        <p:sp>
          <p:nvSpPr>
            <p:cNvPr id="46370" name="Rectangle 290"/>
            <p:cNvSpPr>
              <a:spLocks noChangeArrowheads="1"/>
            </p:cNvSpPr>
            <p:nvPr/>
          </p:nvSpPr>
          <p:spPr bwMode="auto">
            <a:xfrm>
              <a:off x="6364288"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31*</a:t>
              </a:r>
            </a:p>
          </p:txBody>
        </p:sp>
        <p:sp>
          <p:nvSpPr>
            <p:cNvPr id="46371" name="Rectangle 291"/>
            <p:cNvSpPr>
              <a:spLocks noChangeArrowheads="1"/>
            </p:cNvSpPr>
            <p:nvPr/>
          </p:nvSpPr>
          <p:spPr bwMode="auto">
            <a:xfrm>
              <a:off x="6732588" y="6396038"/>
              <a:ext cx="428625" cy="287337"/>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35*</a:t>
              </a:r>
            </a:p>
          </p:txBody>
        </p:sp>
        <p:sp>
          <p:nvSpPr>
            <p:cNvPr id="46372" name="Rectangle 292"/>
            <p:cNvSpPr>
              <a:spLocks noChangeArrowheads="1"/>
            </p:cNvSpPr>
            <p:nvPr/>
          </p:nvSpPr>
          <p:spPr bwMode="auto">
            <a:xfrm>
              <a:off x="6991350"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36*</a:t>
              </a:r>
            </a:p>
          </p:txBody>
        </p:sp>
        <p:sp>
          <p:nvSpPr>
            <p:cNvPr id="46373" name="Rectangle 293"/>
            <p:cNvSpPr>
              <a:spLocks noChangeArrowheads="1"/>
            </p:cNvSpPr>
            <p:nvPr/>
          </p:nvSpPr>
          <p:spPr bwMode="auto">
            <a:xfrm>
              <a:off x="7380288"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46374" name="Rectangle 294"/>
            <p:cNvSpPr>
              <a:spLocks noChangeArrowheads="1"/>
            </p:cNvSpPr>
            <p:nvPr/>
          </p:nvSpPr>
          <p:spPr bwMode="auto">
            <a:xfrm>
              <a:off x="7640638"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41*</a:t>
              </a:r>
            </a:p>
          </p:txBody>
        </p:sp>
        <p:sp>
          <p:nvSpPr>
            <p:cNvPr id="46375" name="Rectangle 295"/>
            <p:cNvSpPr>
              <a:spLocks noChangeArrowheads="1"/>
            </p:cNvSpPr>
            <p:nvPr/>
          </p:nvSpPr>
          <p:spPr bwMode="auto">
            <a:xfrm>
              <a:off x="7997825" y="6384925"/>
              <a:ext cx="4286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44*</a:t>
              </a:r>
            </a:p>
          </p:txBody>
        </p:sp>
        <p:sp>
          <p:nvSpPr>
            <p:cNvPr id="46376" name="Rectangle 296"/>
            <p:cNvSpPr>
              <a:spLocks noChangeArrowheads="1"/>
            </p:cNvSpPr>
            <p:nvPr/>
          </p:nvSpPr>
          <p:spPr bwMode="auto">
            <a:xfrm>
              <a:off x="3605213" y="5527675"/>
              <a:ext cx="273050"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6</a:t>
              </a:r>
            </a:p>
          </p:txBody>
        </p:sp>
        <p:sp>
          <p:nvSpPr>
            <p:cNvPr id="46377" name="Rectangle 297"/>
            <p:cNvSpPr>
              <a:spLocks noChangeArrowheads="1"/>
            </p:cNvSpPr>
            <p:nvPr/>
          </p:nvSpPr>
          <p:spPr bwMode="auto">
            <a:xfrm>
              <a:off x="4258378" y="3962400"/>
              <a:ext cx="585788"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Root</a:t>
              </a:r>
            </a:p>
          </p:txBody>
        </p:sp>
        <p:sp>
          <p:nvSpPr>
            <p:cNvPr id="46378" name="Rectangle 298"/>
            <p:cNvSpPr>
              <a:spLocks noChangeArrowheads="1"/>
            </p:cNvSpPr>
            <p:nvPr/>
          </p:nvSpPr>
          <p:spPr bwMode="auto">
            <a:xfrm>
              <a:off x="4589463" y="479107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10</a:t>
              </a:r>
            </a:p>
          </p:txBody>
        </p:sp>
        <p:sp>
          <p:nvSpPr>
            <p:cNvPr id="46379" name="Rectangle 299"/>
            <p:cNvSpPr>
              <a:spLocks noChangeArrowheads="1"/>
            </p:cNvSpPr>
            <p:nvPr/>
          </p:nvSpPr>
          <p:spPr bwMode="auto">
            <a:xfrm>
              <a:off x="4730750" y="553720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12</a:t>
              </a:r>
            </a:p>
          </p:txBody>
        </p:sp>
        <p:sp>
          <p:nvSpPr>
            <p:cNvPr id="46380" name="Rectangle 300"/>
            <p:cNvSpPr>
              <a:spLocks noChangeArrowheads="1"/>
            </p:cNvSpPr>
            <p:nvPr/>
          </p:nvSpPr>
          <p:spPr bwMode="auto">
            <a:xfrm>
              <a:off x="5919788" y="5527675"/>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23</a:t>
              </a:r>
            </a:p>
          </p:txBody>
        </p:sp>
        <p:sp>
          <p:nvSpPr>
            <p:cNvPr id="46381" name="Rectangle 301"/>
            <p:cNvSpPr>
              <a:spLocks noChangeArrowheads="1"/>
            </p:cNvSpPr>
            <p:nvPr/>
          </p:nvSpPr>
          <p:spPr bwMode="auto">
            <a:xfrm>
              <a:off x="5367338" y="414655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20</a:t>
              </a:r>
            </a:p>
          </p:txBody>
        </p:sp>
        <p:sp>
          <p:nvSpPr>
            <p:cNvPr id="46382" name="Rectangle 302"/>
            <p:cNvSpPr>
              <a:spLocks noChangeArrowheads="1"/>
            </p:cNvSpPr>
            <p:nvPr/>
          </p:nvSpPr>
          <p:spPr bwMode="auto">
            <a:xfrm>
              <a:off x="6127750" y="480060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35</a:t>
              </a:r>
            </a:p>
          </p:txBody>
        </p:sp>
        <p:sp>
          <p:nvSpPr>
            <p:cNvPr id="46383" name="Rectangle 303"/>
            <p:cNvSpPr>
              <a:spLocks noChangeArrowheads="1"/>
            </p:cNvSpPr>
            <p:nvPr/>
          </p:nvSpPr>
          <p:spPr bwMode="auto">
            <a:xfrm>
              <a:off x="7108825" y="5537200"/>
              <a:ext cx="365125" cy="287338"/>
            </a:xfrm>
            <a:prstGeom prst="rect">
              <a:avLst/>
            </a:prstGeom>
            <a:noFill/>
            <a:ln w="9525">
              <a:noFill/>
              <a:miter lim="800000"/>
              <a:headEnd/>
              <a:tailEnd/>
            </a:ln>
            <a:effectLst/>
          </p:spPr>
          <p:txBody>
            <a:bodyPr wrap="none" lIns="90488" tIns="44450" rIns="90488" bIns="44450">
              <a:spAutoFit/>
            </a:bodyPr>
            <a:lstStyle/>
            <a:p>
              <a:r>
                <a:rPr lang="en-US" sz="1300" b="1">
                  <a:solidFill>
                    <a:srgbClr val="000000"/>
                  </a:solidFill>
                  <a:latin typeface="Arial" pitchFamily="34" charset="0"/>
                </a:rPr>
                <a:t>38</a:t>
              </a:r>
            </a:p>
          </p:txBody>
        </p:sp>
        <p:sp>
          <p:nvSpPr>
            <p:cNvPr id="46384" name="Rectangle 304"/>
            <p:cNvSpPr>
              <a:spLocks noChangeArrowheads="1"/>
            </p:cNvSpPr>
            <p:nvPr/>
          </p:nvSpPr>
          <p:spPr bwMode="auto">
            <a:xfrm>
              <a:off x="7397750" y="5019675"/>
              <a:ext cx="1628775" cy="301625"/>
            </a:xfrm>
            <a:prstGeom prst="rect">
              <a:avLst/>
            </a:prstGeom>
            <a:noFill/>
            <a:ln w="9525">
              <a:noFill/>
              <a:miter lim="800000"/>
              <a:headEnd/>
              <a:tailEnd/>
            </a:ln>
            <a:effectLst/>
          </p:spPr>
          <p:txBody>
            <a:bodyPr wrap="none" lIns="90488" tIns="44450" rIns="90488" bIns="44450">
              <a:spAutoFit/>
            </a:bodyPr>
            <a:lstStyle/>
            <a:p>
              <a:r>
                <a:rPr lang="en-US" sz="1400" b="1">
                  <a:solidFill>
                    <a:srgbClr val="000000"/>
                  </a:solidFill>
                  <a:latin typeface="Arial" pitchFamily="34" charset="0"/>
                </a:rPr>
                <a:t>not yet in B+ tree</a:t>
              </a:r>
            </a:p>
          </p:txBody>
        </p:sp>
        <p:sp>
          <p:nvSpPr>
            <p:cNvPr id="46385" name="Rectangle 305"/>
            <p:cNvSpPr>
              <a:spLocks noChangeArrowheads="1"/>
            </p:cNvSpPr>
            <p:nvPr/>
          </p:nvSpPr>
          <p:spPr bwMode="auto">
            <a:xfrm>
              <a:off x="7397750" y="4791075"/>
              <a:ext cx="1663700" cy="301625"/>
            </a:xfrm>
            <a:prstGeom prst="rect">
              <a:avLst/>
            </a:prstGeom>
            <a:noFill/>
            <a:ln w="9525">
              <a:noFill/>
              <a:miter lim="800000"/>
              <a:headEnd/>
              <a:tailEnd/>
            </a:ln>
            <a:effectLst/>
          </p:spPr>
          <p:txBody>
            <a:bodyPr wrap="none" lIns="90488" tIns="44450" rIns="90488" bIns="44450">
              <a:spAutoFit/>
            </a:bodyPr>
            <a:lstStyle/>
            <a:p>
              <a:r>
                <a:rPr lang="en-US" sz="1400" b="1" dirty="0">
                  <a:solidFill>
                    <a:srgbClr val="000000"/>
                  </a:solidFill>
                  <a:latin typeface="Arial" pitchFamily="34" charset="0"/>
                </a:rPr>
                <a:t>Data entry pages </a:t>
              </a:r>
            </a:p>
          </p:txBody>
        </p:sp>
        <p:sp>
          <p:nvSpPr>
            <p:cNvPr id="46386" name="Line 306"/>
            <p:cNvSpPr>
              <a:spLocks noChangeShapeType="1"/>
            </p:cNvSpPr>
            <p:nvPr/>
          </p:nvSpPr>
          <p:spPr bwMode="auto">
            <a:xfrm>
              <a:off x="4792053" y="4116652"/>
              <a:ext cx="465747" cy="74348"/>
            </a:xfrm>
            <a:prstGeom prst="line">
              <a:avLst/>
            </a:prstGeom>
            <a:noFill/>
            <a:ln w="12700">
              <a:solidFill>
                <a:schemeClr val="tx1"/>
              </a:solidFill>
              <a:round/>
              <a:headEnd type="none" w="sm" len="sm"/>
              <a:tailEnd type="stealth" w="med" len="med"/>
            </a:ln>
            <a:effectLst/>
          </p:spPr>
          <p:txBody>
            <a:bodyPr/>
            <a:lstStyle/>
            <a:p>
              <a:endParaRPr lang="tr-TR"/>
            </a:p>
          </p:txBody>
        </p:sp>
        <p:sp>
          <p:nvSpPr>
            <p:cNvPr id="46387" name="Arc 307"/>
            <p:cNvSpPr>
              <a:spLocks/>
            </p:cNvSpPr>
            <p:nvPr/>
          </p:nvSpPr>
          <p:spPr bwMode="auto">
            <a:xfrm>
              <a:off x="8080375" y="5337175"/>
              <a:ext cx="304800" cy="990600"/>
            </a:xfrm>
            <a:custGeom>
              <a:avLst/>
              <a:gdLst>
                <a:gd name="G0" fmla="+- 21599 0 0"/>
                <a:gd name="G1" fmla="+- 21600 0 0"/>
                <a:gd name="G2" fmla="+- 21600 0 0"/>
                <a:gd name="T0" fmla="*/ 0 w 21599"/>
                <a:gd name="T1" fmla="*/ 21358 h 21600"/>
                <a:gd name="T2" fmla="*/ 21487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58"/>
                  </a:moveTo>
                  <a:cubicBezTo>
                    <a:pt x="132" y="9567"/>
                    <a:pt x="9695" y="61"/>
                    <a:pt x="21487" y="0"/>
                  </a:cubicBezTo>
                </a:path>
                <a:path w="21599" h="21600" stroke="0" extrusionOk="0">
                  <a:moveTo>
                    <a:pt x="0" y="21358"/>
                  </a:moveTo>
                  <a:cubicBezTo>
                    <a:pt x="132" y="9567"/>
                    <a:pt x="9695" y="61"/>
                    <a:pt x="21487" y="0"/>
                  </a:cubicBezTo>
                  <a:lnTo>
                    <a:pt x="21599" y="21600"/>
                  </a:lnTo>
                  <a:close/>
                </a:path>
              </a:pathLst>
            </a:custGeom>
            <a:noFill/>
            <a:ln w="12700" cap="rnd">
              <a:solidFill>
                <a:schemeClr val="tx1"/>
              </a:solidFill>
              <a:round/>
              <a:headEnd type="stealth" w="med" len="med"/>
              <a:tailEnd type="none" w="sm" len="sm"/>
            </a:ln>
            <a:effectLst/>
          </p:spPr>
          <p:txBody>
            <a:bodyPr/>
            <a:lstStyle/>
            <a:p>
              <a:endParaRPr lang="tr-TR"/>
            </a:p>
          </p:txBody>
        </p:sp>
      </p:grpSp>
    </p:spTree>
    <p:extLst>
      <p:ext uri="{BB962C8B-B14F-4D97-AF65-F5344CB8AC3E}">
        <p14:creationId xmlns:p14="http://schemas.microsoft.com/office/powerpoint/2010/main" val="330015936"/>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tr-TR"/>
          </a:p>
        </p:txBody>
      </p:sp>
      <p:sp>
        <p:nvSpPr>
          <p:cNvPr id="481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tr-TR"/>
          </a:p>
        </p:txBody>
      </p:sp>
      <p:sp>
        <p:nvSpPr>
          <p:cNvPr id="48132" name="Rectangle 4"/>
          <p:cNvSpPr>
            <a:spLocks noGrp="1" noChangeArrowheads="1"/>
          </p:cNvSpPr>
          <p:nvPr>
            <p:ph type="title"/>
          </p:nvPr>
        </p:nvSpPr>
        <p:spPr>
          <a:noFill/>
          <a:ln/>
        </p:spPr>
        <p:txBody>
          <a:bodyPr/>
          <a:lstStyle/>
          <a:p>
            <a:r>
              <a:rPr lang="en-US"/>
              <a:t>Summary of Bulk Loading</a:t>
            </a:r>
          </a:p>
        </p:txBody>
      </p:sp>
      <p:sp>
        <p:nvSpPr>
          <p:cNvPr id="48133" name="Rectangle 5"/>
          <p:cNvSpPr>
            <a:spLocks noGrp="1" noChangeArrowheads="1"/>
          </p:cNvSpPr>
          <p:nvPr>
            <p:ph type="body" idx="1"/>
          </p:nvPr>
        </p:nvSpPr>
        <p:spPr>
          <a:noFill/>
          <a:ln/>
        </p:spPr>
        <p:txBody>
          <a:bodyPr/>
          <a:lstStyle/>
          <a:p>
            <a:r>
              <a:rPr lang="en-US"/>
              <a:t>Option 1: multiple inserts.</a:t>
            </a:r>
          </a:p>
          <a:p>
            <a:pPr lvl="1">
              <a:buSzPct val="75000"/>
            </a:pPr>
            <a:r>
              <a:rPr lang="en-US"/>
              <a:t>Slow.</a:t>
            </a:r>
          </a:p>
          <a:p>
            <a:pPr lvl="1">
              <a:buSzPct val="75000"/>
            </a:pPr>
            <a:r>
              <a:rPr lang="en-US"/>
              <a:t>Does not give sequential storage of leaves.</a:t>
            </a:r>
          </a:p>
          <a:p>
            <a:r>
              <a:rPr lang="en-US"/>
              <a:t>Option 2:</a:t>
            </a:r>
            <a:r>
              <a:rPr lang="en-US" i="1"/>
              <a:t> </a:t>
            </a:r>
            <a:r>
              <a:rPr lang="en-US" i="1" u="sng"/>
              <a:t>Bulk Loading</a:t>
            </a:r>
            <a:r>
              <a:rPr lang="en-US" i="1"/>
              <a:t> </a:t>
            </a:r>
            <a:endParaRPr lang="en-US"/>
          </a:p>
          <a:p>
            <a:pPr lvl="1">
              <a:buSzPct val="75000"/>
            </a:pPr>
            <a:r>
              <a:rPr lang="en-US"/>
              <a:t>Has advantages for concurrency control.</a:t>
            </a:r>
          </a:p>
          <a:p>
            <a:pPr lvl="1">
              <a:buSzPct val="75000"/>
            </a:pPr>
            <a:r>
              <a:rPr lang="en-US"/>
              <a:t>Fewer I/Os during build.</a:t>
            </a:r>
          </a:p>
          <a:p>
            <a:pPr lvl="1">
              <a:buSzPct val="75000"/>
            </a:pPr>
            <a:r>
              <a:rPr lang="en-US"/>
              <a:t>Leaves will be stored sequentially (and linked, of course).</a:t>
            </a:r>
          </a:p>
          <a:p>
            <a:pPr lvl="1">
              <a:buSzPct val="75000"/>
            </a:pPr>
            <a:r>
              <a:rPr lang="en-US"/>
              <a:t>Can control “fill factor” on pages.</a:t>
            </a:r>
          </a:p>
        </p:txBody>
      </p:sp>
    </p:spTree>
    <p:extLst>
      <p:ext uri="{BB962C8B-B14F-4D97-AF65-F5344CB8AC3E}">
        <p14:creationId xmlns:p14="http://schemas.microsoft.com/office/powerpoint/2010/main" val="1312470114"/>
      </p:ext>
    </p:extLst>
  </p:cSld>
  <p:clrMapOvr>
    <a:masterClrMapping/>
  </p:clrMapOvr>
  <p:transition xmlns:p14="http://schemas.microsoft.com/office/powerpoint/2010/main">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B+tree</a:t>
            </a:r>
            <a:r>
              <a:rPr lang="en-US" dirty="0" smtClean="0"/>
              <a:t> Insertion:</a:t>
            </a:r>
            <a:br>
              <a:rPr lang="en-US" dirty="0" smtClean="0"/>
            </a:br>
            <a:r>
              <a:rPr lang="en-US" i="1" dirty="0" smtClean="0"/>
              <a:t>File point of view</a:t>
            </a:r>
            <a:endParaRPr lang="en-US" i="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85932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317500"/>
            <a:ext cx="7543800" cy="868362"/>
          </a:xfrm>
        </p:spPr>
        <p:txBody>
          <a:bodyPr/>
          <a:lstStyle/>
          <a:p>
            <a:r>
              <a:rPr lang="tr-TR" dirty="0" smtClean="0"/>
              <a:t>B+tree: Node structures</a:t>
            </a:r>
            <a:endParaRPr lang="tr-TR" dirty="0"/>
          </a:p>
        </p:txBody>
      </p:sp>
      <p:sp>
        <p:nvSpPr>
          <p:cNvPr id="20" name="TextBox 19"/>
          <p:cNvSpPr txBox="1"/>
          <p:nvPr/>
        </p:nvSpPr>
        <p:spPr>
          <a:xfrm>
            <a:off x="571500" y="4584700"/>
            <a:ext cx="1364476" cy="646331"/>
          </a:xfrm>
          <a:prstGeom prst="rect">
            <a:avLst/>
          </a:prstGeom>
          <a:noFill/>
        </p:spPr>
        <p:txBody>
          <a:bodyPr wrap="none" rtlCol="0">
            <a:spAutoFit/>
          </a:bodyPr>
          <a:lstStyle/>
          <a:p>
            <a:r>
              <a:rPr lang="tr-TR" dirty="0" smtClean="0">
                <a:solidFill>
                  <a:srgbClr val="FF0000"/>
                </a:solidFill>
              </a:rPr>
              <a:t>Leaf Nodes</a:t>
            </a:r>
          </a:p>
          <a:p>
            <a:r>
              <a:rPr lang="tr-TR" dirty="0" smtClean="0">
                <a:solidFill>
                  <a:srgbClr val="FF0000"/>
                </a:solidFill>
              </a:rPr>
              <a:t>(data page)</a:t>
            </a:r>
            <a:endParaRPr lang="tr-TR" dirty="0">
              <a:solidFill>
                <a:srgbClr val="FF0000"/>
              </a:solidFill>
            </a:endParaRPr>
          </a:p>
        </p:txBody>
      </p:sp>
      <p:sp>
        <p:nvSpPr>
          <p:cNvPr id="33" name="TextBox 32"/>
          <p:cNvSpPr txBox="1"/>
          <p:nvPr/>
        </p:nvSpPr>
        <p:spPr>
          <a:xfrm>
            <a:off x="1771650" y="1517650"/>
            <a:ext cx="4136069" cy="461665"/>
          </a:xfrm>
          <a:prstGeom prst="rect">
            <a:avLst/>
          </a:prstGeom>
          <a:noFill/>
        </p:spPr>
        <p:txBody>
          <a:bodyPr wrap="none" rtlCol="0">
            <a:spAutoFit/>
          </a:bodyPr>
          <a:lstStyle/>
          <a:p>
            <a:r>
              <a:rPr lang="tr-TR" sz="2400" dirty="0" smtClean="0"/>
              <a:t>B+tree with order of two, </a:t>
            </a:r>
            <a:r>
              <a:rPr lang="tr-TR" sz="2400" i="1" dirty="0" smtClean="0"/>
              <a:t>d</a:t>
            </a:r>
            <a:r>
              <a:rPr lang="tr-TR" sz="2400" dirty="0" smtClean="0"/>
              <a:t>=2</a:t>
            </a:r>
            <a:endParaRPr lang="tr-TR" sz="2400" dirty="0"/>
          </a:p>
        </p:txBody>
      </p:sp>
      <p:sp>
        <p:nvSpPr>
          <p:cNvPr id="36" name="TextBox 35"/>
          <p:cNvSpPr txBox="1"/>
          <p:nvPr/>
        </p:nvSpPr>
        <p:spPr>
          <a:xfrm>
            <a:off x="1682750" y="3740150"/>
            <a:ext cx="5641288" cy="461665"/>
          </a:xfrm>
          <a:prstGeom prst="rect">
            <a:avLst/>
          </a:prstGeom>
          <a:noFill/>
        </p:spPr>
        <p:txBody>
          <a:bodyPr wrap="none" rtlCol="0">
            <a:spAutoFit/>
          </a:bodyPr>
          <a:lstStyle/>
          <a:p>
            <a:r>
              <a:rPr lang="tr-TR" sz="2400" dirty="0" smtClean="0"/>
              <a:t>B+tree with blocking factor of 8, </a:t>
            </a:r>
            <a:r>
              <a:rPr lang="tr-TR" sz="2400" i="1" dirty="0" smtClean="0"/>
              <a:t>Bkfr</a:t>
            </a:r>
            <a:r>
              <a:rPr lang="tr-TR" sz="2400" dirty="0" smtClean="0"/>
              <a:t>=8</a:t>
            </a:r>
            <a:endParaRPr lang="tr-TR" sz="2400" dirty="0"/>
          </a:p>
        </p:txBody>
      </p:sp>
      <p:sp>
        <p:nvSpPr>
          <p:cNvPr id="53" name="TextBox 52"/>
          <p:cNvSpPr txBox="1"/>
          <p:nvPr/>
        </p:nvSpPr>
        <p:spPr>
          <a:xfrm>
            <a:off x="615950" y="2495550"/>
            <a:ext cx="1787669" cy="646331"/>
          </a:xfrm>
          <a:prstGeom prst="rect">
            <a:avLst/>
          </a:prstGeom>
          <a:noFill/>
        </p:spPr>
        <p:txBody>
          <a:bodyPr wrap="none" rtlCol="0">
            <a:spAutoFit/>
          </a:bodyPr>
          <a:lstStyle/>
          <a:p>
            <a:r>
              <a:rPr lang="tr-TR" dirty="0" smtClean="0">
                <a:solidFill>
                  <a:srgbClr val="FF0000"/>
                </a:solidFill>
              </a:rPr>
              <a:t>Non-leaf Nodes</a:t>
            </a:r>
          </a:p>
          <a:p>
            <a:r>
              <a:rPr lang="tr-TR" dirty="0" smtClean="0">
                <a:solidFill>
                  <a:srgbClr val="0000FF"/>
                </a:solidFill>
              </a:rPr>
              <a:t>(Index page)</a:t>
            </a:r>
            <a:endParaRPr lang="tr-TR" dirty="0">
              <a:solidFill>
                <a:srgbClr val="0000FF"/>
              </a:solidFill>
            </a:endParaRPr>
          </a:p>
        </p:txBody>
      </p:sp>
      <p:grpSp>
        <p:nvGrpSpPr>
          <p:cNvPr id="85" name="Group 84"/>
          <p:cNvGrpSpPr/>
          <p:nvPr/>
        </p:nvGrpSpPr>
        <p:grpSpPr>
          <a:xfrm>
            <a:off x="3105150" y="4362450"/>
            <a:ext cx="4843462" cy="800100"/>
            <a:chOff x="3105150" y="4362450"/>
            <a:chExt cx="4843462" cy="800100"/>
          </a:xfrm>
        </p:grpSpPr>
        <p:grpSp>
          <p:nvGrpSpPr>
            <p:cNvPr id="64" name="Group 63"/>
            <p:cNvGrpSpPr/>
            <p:nvPr/>
          </p:nvGrpSpPr>
          <p:grpSpPr>
            <a:xfrm>
              <a:off x="3194050" y="4629150"/>
              <a:ext cx="4754562" cy="533400"/>
              <a:chOff x="3238500" y="4540250"/>
              <a:chExt cx="4754562" cy="533400"/>
            </a:xfrm>
          </p:grpSpPr>
          <p:sp>
            <p:nvSpPr>
              <p:cNvPr id="44" name="Rectangle 43"/>
              <p:cNvSpPr/>
              <p:nvPr/>
            </p:nvSpPr>
            <p:spPr bwMode="auto">
              <a:xfrm>
                <a:off x="4226279"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12</a:t>
                </a:r>
                <a:endParaRPr lang="tr-TR" sz="1200" b="1" dirty="0"/>
              </a:p>
            </p:txBody>
          </p:sp>
          <p:sp>
            <p:nvSpPr>
              <p:cNvPr id="46" name="Rectangle 45"/>
              <p:cNvSpPr/>
              <p:nvPr/>
            </p:nvSpPr>
            <p:spPr bwMode="auto">
              <a:xfrm>
                <a:off x="4720168"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18</a:t>
                </a:r>
                <a:endParaRPr lang="tr-TR" sz="1200" b="1" dirty="0"/>
              </a:p>
            </p:txBody>
          </p:sp>
          <p:sp>
            <p:nvSpPr>
              <p:cNvPr id="47" name="Rectangle 46"/>
              <p:cNvSpPr/>
              <p:nvPr/>
            </p:nvSpPr>
            <p:spPr bwMode="auto">
              <a:xfrm>
                <a:off x="5214057"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22</a:t>
                </a:r>
                <a:endParaRPr lang="tr-TR" sz="1200" b="1" dirty="0"/>
              </a:p>
            </p:txBody>
          </p:sp>
          <p:sp>
            <p:nvSpPr>
              <p:cNvPr id="48" name="Rectangle 47"/>
              <p:cNvSpPr/>
              <p:nvPr/>
            </p:nvSpPr>
            <p:spPr bwMode="auto">
              <a:xfrm>
                <a:off x="3732390"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8</a:t>
                </a:r>
                <a:endParaRPr lang="tr-TR" sz="1200" b="1" dirty="0"/>
              </a:p>
            </p:txBody>
          </p:sp>
          <p:sp>
            <p:nvSpPr>
              <p:cNvPr id="49" name="Rectangle 48"/>
              <p:cNvSpPr/>
              <p:nvPr/>
            </p:nvSpPr>
            <p:spPr bwMode="auto">
              <a:xfrm>
                <a:off x="5707946"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24</a:t>
                </a:r>
                <a:endParaRPr lang="tr-TR" sz="1200" b="1" dirty="0"/>
              </a:p>
            </p:txBody>
          </p:sp>
          <p:sp>
            <p:nvSpPr>
              <p:cNvPr id="50" name="Rectangle 49"/>
              <p:cNvSpPr/>
              <p:nvPr/>
            </p:nvSpPr>
            <p:spPr bwMode="auto">
              <a:xfrm>
                <a:off x="6201835"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32</a:t>
                </a:r>
                <a:endParaRPr lang="tr-TR" sz="1200" b="1" dirty="0"/>
              </a:p>
            </p:txBody>
          </p:sp>
          <p:sp>
            <p:nvSpPr>
              <p:cNvPr id="51" name="Rectangle 50"/>
              <p:cNvSpPr/>
              <p:nvPr/>
            </p:nvSpPr>
            <p:spPr bwMode="auto">
              <a:xfrm>
                <a:off x="6695724"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47</a:t>
                </a:r>
                <a:endParaRPr lang="tr-TR" sz="1200" b="1" dirty="0"/>
              </a:p>
            </p:txBody>
          </p:sp>
          <p:sp>
            <p:nvSpPr>
              <p:cNvPr id="52" name="Rectangle 51"/>
              <p:cNvSpPr/>
              <p:nvPr/>
            </p:nvSpPr>
            <p:spPr bwMode="auto">
              <a:xfrm>
                <a:off x="7189613"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60" name="Rectangle 59"/>
              <p:cNvSpPr/>
              <p:nvPr/>
            </p:nvSpPr>
            <p:spPr bwMode="auto">
              <a:xfrm>
                <a:off x="3238500" y="4540250"/>
                <a:ext cx="493889" cy="53340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b="1" dirty="0" smtClean="0"/>
                  <a:t>5</a:t>
                </a:r>
                <a:endParaRPr lang="tr-TR" sz="1200" b="1" dirty="0"/>
              </a:p>
            </p:txBody>
          </p:sp>
          <p:cxnSp>
            <p:nvCxnSpPr>
              <p:cNvPr id="62" name="Straight Arrow Connector 61"/>
              <p:cNvCxnSpPr/>
              <p:nvPr/>
            </p:nvCxnSpPr>
            <p:spPr bwMode="auto">
              <a:xfrm>
                <a:off x="7505700" y="4806950"/>
                <a:ext cx="487362"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grpSp>
        <p:sp>
          <p:nvSpPr>
            <p:cNvPr id="66" name="TextBox 65"/>
            <p:cNvSpPr txBox="1"/>
            <p:nvPr/>
          </p:nvSpPr>
          <p:spPr>
            <a:xfrm>
              <a:off x="359410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5" name="TextBox 74"/>
            <p:cNvSpPr txBox="1"/>
            <p:nvPr/>
          </p:nvSpPr>
          <p:spPr>
            <a:xfrm>
              <a:off x="31051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6" name="TextBox 75"/>
            <p:cNvSpPr txBox="1"/>
            <p:nvPr/>
          </p:nvSpPr>
          <p:spPr>
            <a:xfrm>
              <a:off x="40830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7" name="TextBox 76"/>
            <p:cNvSpPr txBox="1"/>
            <p:nvPr/>
          </p:nvSpPr>
          <p:spPr>
            <a:xfrm>
              <a:off x="457200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8" name="TextBox 77"/>
            <p:cNvSpPr txBox="1"/>
            <p:nvPr/>
          </p:nvSpPr>
          <p:spPr>
            <a:xfrm>
              <a:off x="50609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79" name="TextBox 78"/>
            <p:cNvSpPr txBox="1"/>
            <p:nvPr/>
          </p:nvSpPr>
          <p:spPr>
            <a:xfrm>
              <a:off x="554990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80" name="TextBox 79"/>
            <p:cNvSpPr txBox="1"/>
            <p:nvPr/>
          </p:nvSpPr>
          <p:spPr>
            <a:xfrm>
              <a:off x="60388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81" name="TextBox 80"/>
            <p:cNvSpPr txBox="1"/>
            <p:nvPr/>
          </p:nvSpPr>
          <p:spPr>
            <a:xfrm>
              <a:off x="6572250" y="4362450"/>
              <a:ext cx="639919" cy="261610"/>
            </a:xfrm>
            <a:prstGeom prst="rect">
              <a:avLst/>
            </a:prstGeom>
            <a:noFill/>
          </p:spPr>
          <p:txBody>
            <a:bodyPr wrap="none" rtlCol="0">
              <a:spAutoFit/>
            </a:bodyPr>
            <a:lstStyle/>
            <a:p>
              <a:pPr algn="ctr"/>
              <a:r>
                <a:rPr lang="tr-TR" sz="1050" dirty="0" smtClean="0"/>
                <a:t>Record</a:t>
              </a:r>
              <a:endParaRPr lang="tr-TR" dirty="0"/>
            </a:p>
          </p:txBody>
        </p:sp>
        <p:sp>
          <p:nvSpPr>
            <p:cNvPr id="82" name="TextBox 81"/>
            <p:cNvSpPr txBox="1"/>
            <p:nvPr/>
          </p:nvSpPr>
          <p:spPr>
            <a:xfrm>
              <a:off x="7210279" y="4362450"/>
              <a:ext cx="341761" cy="253916"/>
            </a:xfrm>
            <a:prstGeom prst="rect">
              <a:avLst/>
            </a:prstGeom>
            <a:noFill/>
          </p:spPr>
          <p:txBody>
            <a:bodyPr wrap="none" rtlCol="0">
              <a:spAutoFit/>
            </a:bodyPr>
            <a:lstStyle/>
            <a:p>
              <a:pPr algn="ctr"/>
              <a:r>
                <a:rPr lang="tr-TR" sz="1050" dirty="0" smtClean="0"/>
                <a:t>ptr</a:t>
              </a:r>
              <a:endParaRPr lang="tr-TR" dirty="0"/>
            </a:p>
          </p:txBody>
        </p:sp>
      </p:grpSp>
      <p:grpSp>
        <p:nvGrpSpPr>
          <p:cNvPr id="84" name="Group 83"/>
          <p:cNvGrpSpPr/>
          <p:nvPr/>
        </p:nvGrpSpPr>
        <p:grpSpPr>
          <a:xfrm>
            <a:off x="3194050" y="2184400"/>
            <a:ext cx="4445000" cy="1155700"/>
            <a:chOff x="3194050" y="2184400"/>
            <a:chExt cx="4445000" cy="1155700"/>
          </a:xfrm>
        </p:grpSpPr>
        <p:grpSp>
          <p:nvGrpSpPr>
            <p:cNvPr id="35" name="Group 34"/>
            <p:cNvGrpSpPr/>
            <p:nvPr/>
          </p:nvGrpSpPr>
          <p:grpSpPr>
            <a:xfrm>
              <a:off x="3194050" y="2495550"/>
              <a:ext cx="4445000" cy="844550"/>
              <a:chOff x="3416300" y="2940050"/>
              <a:chExt cx="4445000" cy="844550"/>
            </a:xfrm>
          </p:grpSpPr>
          <p:grpSp>
            <p:nvGrpSpPr>
              <p:cNvPr id="26" name="Group 25"/>
              <p:cNvGrpSpPr/>
              <p:nvPr/>
            </p:nvGrpSpPr>
            <p:grpSpPr>
              <a:xfrm>
                <a:off x="3416300" y="2940050"/>
                <a:ext cx="4445000" cy="533400"/>
                <a:chOff x="4083050" y="3517900"/>
                <a:chExt cx="3200400" cy="311150"/>
              </a:xfrm>
            </p:grpSpPr>
            <p:sp>
              <p:nvSpPr>
                <p:cNvPr id="9" name="Rectangle 8"/>
                <p:cNvSpPr/>
                <p:nvPr/>
              </p:nvSpPr>
              <p:spPr bwMode="auto">
                <a:xfrm>
                  <a:off x="47942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10" name="Rectangle 9"/>
                <p:cNvSpPr/>
                <p:nvPr/>
              </p:nvSpPr>
              <p:spPr bwMode="auto">
                <a:xfrm>
                  <a:off x="40830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11" name="Rectangle 10"/>
                <p:cNvSpPr/>
                <p:nvPr/>
              </p:nvSpPr>
              <p:spPr bwMode="auto">
                <a:xfrm>
                  <a:off x="51498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21</a:t>
                  </a:r>
                  <a:endParaRPr lang="tr-TR" sz="1200" b="1" dirty="0"/>
                </a:p>
              </p:txBody>
            </p:sp>
            <p:sp>
              <p:nvSpPr>
                <p:cNvPr id="13" name="Rectangle 12"/>
                <p:cNvSpPr/>
                <p:nvPr/>
              </p:nvSpPr>
              <p:spPr bwMode="auto">
                <a:xfrm>
                  <a:off x="55054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21" name="Rectangle 20"/>
                <p:cNvSpPr/>
                <p:nvPr/>
              </p:nvSpPr>
              <p:spPr bwMode="auto">
                <a:xfrm>
                  <a:off x="44386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5</a:t>
                  </a:r>
                  <a:endParaRPr lang="tr-TR" sz="1200" b="1" dirty="0"/>
                </a:p>
              </p:txBody>
            </p:sp>
            <p:sp>
              <p:nvSpPr>
                <p:cNvPr id="22" name="Rectangle 21"/>
                <p:cNvSpPr/>
                <p:nvPr/>
              </p:nvSpPr>
              <p:spPr bwMode="auto">
                <a:xfrm>
                  <a:off x="58610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32</a:t>
                  </a:r>
                  <a:endParaRPr lang="tr-TR" sz="1200" b="1" dirty="0"/>
                </a:p>
              </p:txBody>
            </p:sp>
            <p:sp>
              <p:nvSpPr>
                <p:cNvPr id="23" name="Rectangle 22"/>
                <p:cNvSpPr/>
                <p:nvPr/>
              </p:nvSpPr>
              <p:spPr bwMode="auto">
                <a:xfrm>
                  <a:off x="62166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24" name="Rectangle 23"/>
                <p:cNvSpPr/>
                <p:nvPr/>
              </p:nvSpPr>
              <p:spPr bwMode="auto">
                <a:xfrm>
                  <a:off x="65722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b="1" dirty="0" smtClean="0"/>
                    <a:t>47</a:t>
                  </a:r>
                  <a:endParaRPr lang="tr-TR" sz="1200" b="1" dirty="0"/>
                </a:p>
              </p:txBody>
            </p:sp>
            <p:sp>
              <p:nvSpPr>
                <p:cNvPr id="25" name="Rectangle 24"/>
                <p:cNvSpPr/>
                <p:nvPr/>
              </p:nvSpPr>
              <p:spPr bwMode="auto">
                <a:xfrm>
                  <a:off x="6927850" y="35179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28" name="Straight Arrow Connector 27"/>
              <p:cNvCxnSpPr/>
              <p:nvPr/>
            </p:nvCxnSpPr>
            <p:spPr bwMode="auto">
              <a:xfrm rot="5400000">
                <a:off x="3416300" y="3473450"/>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29" name="Straight Arrow Connector 28"/>
              <p:cNvCxnSpPr/>
              <p:nvPr/>
            </p:nvCxnSpPr>
            <p:spPr bwMode="auto">
              <a:xfrm rot="5400000">
                <a:off x="4394994" y="347265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30" name="Straight Arrow Connector 29"/>
              <p:cNvCxnSpPr/>
              <p:nvPr/>
            </p:nvCxnSpPr>
            <p:spPr bwMode="auto">
              <a:xfrm rot="5400000">
                <a:off x="5372894" y="351710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31" name="Straight Arrow Connector 30"/>
              <p:cNvCxnSpPr/>
              <p:nvPr/>
            </p:nvCxnSpPr>
            <p:spPr bwMode="auto">
              <a:xfrm rot="5400000">
                <a:off x="6350794" y="347265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cxnSp>
            <p:nvCxnSpPr>
              <p:cNvPr id="32" name="Straight Arrow Connector 31"/>
              <p:cNvCxnSpPr/>
              <p:nvPr/>
            </p:nvCxnSpPr>
            <p:spPr bwMode="auto">
              <a:xfrm rot="5400000">
                <a:off x="7373144" y="3472656"/>
                <a:ext cx="533400" cy="1588"/>
              </a:xfrm>
              <a:prstGeom prst="straightConnector1">
                <a:avLst/>
              </a:prstGeom>
              <a:solidFill>
                <a:schemeClr val="accent1">
                  <a:alpha val="30000"/>
                </a:schemeClr>
              </a:solidFill>
              <a:ln w="38100" cap="flat" cmpd="sng" algn="ctr">
                <a:solidFill>
                  <a:srgbClr val="FF0000"/>
                </a:solidFill>
                <a:prstDash val="solid"/>
                <a:round/>
                <a:headEnd type="oval" w="med" len="med"/>
                <a:tailEnd type="arrow"/>
              </a:ln>
              <a:effectLst/>
            </p:spPr>
          </p:cxnSp>
        </p:grpSp>
        <p:sp>
          <p:nvSpPr>
            <p:cNvPr id="65" name="TextBox 64"/>
            <p:cNvSpPr txBox="1"/>
            <p:nvPr/>
          </p:nvSpPr>
          <p:spPr>
            <a:xfrm>
              <a:off x="328295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68" name="TextBox 67"/>
            <p:cNvSpPr txBox="1"/>
            <p:nvPr/>
          </p:nvSpPr>
          <p:spPr>
            <a:xfrm>
              <a:off x="5683250" y="2184400"/>
              <a:ext cx="423514" cy="276999"/>
            </a:xfrm>
            <a:prstGeom prst="rect">
              <a:avLst/>
            </a:prstGeom>
            <a:noFill/>
          </p:spPr>
          <p:txBody>
            <a:bodyPr wrap="none" rtlCol="0">
              <a:spAutoFit/>
            </a:bodyPr>
            <a:lstStyle/>
            <a:p>
              <a:pPr algn="ctr"/>
              <a:r>
                <a:rPr lang="tr-TR" sz="1200" dirty="0" smtClean="0"/>
                <a:t>key</a:t>
              </a:r>
              <a:endParaRPr lang="tr-TR" dirty="0"/>
            </a:p>
          </p:txBody>
        </p:sp>
        <p:sp>
          <p:nvSpPr>
            <p:cNvPr id="69" name="TextBox 68"/>
            <p:cNvSpPr txBox="1"/>
            <p:nvPr/>
          </p:nvSpPr>
          <p:spPr>
            <a:xfrm>
              <a:off x="6661150" y="2184400"/>
              <a:ext cx="423514" cy="276999"/>
            </a:xfrm>
            <a:prstGeom prst="rect">
              <a:avLst/>
            </a:prstGeom>
            <a:noFill/>
          </p:spPr>
          <p:txBody>
            <a:bodyPr wrap="none" rtlCol="0">
              <a:spAutoFit/>
            </a:bodyPr>
            <a:lstStyle/>
            <a:p>
              <a:pPr algn="ctr"/>
              <a:r>
                <a:rPr lang="tr-TR" sz="1200" dirty="0" smtClean="0"/>
                <a:t>key</a:t>
              </a:r>
              <a:endParaRPr lang="tr-TR" dirty="0"/>
            </a:p>
          </p:txBody>
        </p:sp>
        <p:sp>
          <p:nvSpPr>
            <p:cNvPr id="70" name="TextBox 69"/>
            <p:cNvSpPr txBox="1"/>
            <p:nvPr/>
          </p:nvSpPr>
          <p:spPr>
            <a:xfrm>
              <a:off x="421640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1" name="TextBox 70"/>
            <p:cNvSpPr txBox="1"/>
            <p:nvPr/>
          </p:nvSpPr>
          <p:spPr>
            <a:xfrm>
              <a:off x="523875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2" name="TextBox 71"/>
            <p:cNvSpPr txBox="1"/>
            <p:nvPr/>
          </p:nvSpPr>
          <p:spPr>
            <a:xfrm>
              <a:off x="621665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3" name="TextBox 72"/>
            <p:cNvSpPr txBox="1"/>
            <p:nvPr/>
          </p:nvSpPr>
          <p:spPr>
            <a:xfrm>
              <a:off x="7239000" y="2184400"/>
              <a:ext cx="364202" cy="276999"/>
            </a:xfrm>
            <a:prstGeom prst="rect">
              <a:avLst/>
            </a:prstGeom>
            <a:noFill/>
          </p:spPr>
          <p:txBody>
            <a:bodyPr wrap="none" rtlCol="0">
              <a:spAutoFit/>
            </a:bodyPr>
            <a:lstStyle/>
            <a:p>
              <a:pPr algn="ctr"/>
              <a:r>
                <a:rPr lang="tr-TR" sz="1200" dirty="0" smtClean="0"/>
                <a:t>ptr</a:t>
              </a:r>
              <a:endParaRPr lang="tr-TR" dirty="0"/>
            </a:p>
          </p:txBody>
        </p:sp>
        <p:sp>
          <p:nvSpPr>
            <p:cNvPr id="74" name="TextBox 73"/>
            <p:cNvSpPr txBox="1"/>
            <p:nvPr/>
          </p:nvSpPr>
          <p:spPr>
            <a:xfrm>
              <a:off x="4705350" y="2184400"/>
              <a:ext cx="423514" cy="276999"/>
            </a:xfrm>
            <a:prstGeom prst="rect">
              <a:avLst/>
            </a:prstGeom>
            <a:noFill/>
          </p:spPr>
          <p:txBody>
            <a:bodyPr wrap="none" rtlCol="0">
              <a:spAutoFit/>
            </a:bodyPr>
            <a:lstStyle/>
            <a:p>
              <a:pPr algn="ctr"/>
              <a:r>
                <a:rPr lang="tr-TR" sz="1200" dirty="0" smtClean="0"/>
                <a:t>key</a:t>
              </a:r>
              <a:endParaRPr lang="tr-TR" dirty="0"/>
            </a:p>
          </p:txBody>
        </p:sp>
        <p:sp>
          <p:nvSpPr>
            <p:cNvPr id="83" name="TextBox 82"/>
            <p:cNvSpPr txBox="1"/>
            <p:nvPr/>
          </p:nvSpPr>
          <p:spPr>
            <a:xfrm>
              <a:off x="3727450" y="2184400"/>
              <a:ext cx="423514" cy="276999"/>
            </a:xfrm>
            <a:prstGeom prst="rect">
              <a:avLst/>
            </a:prstGeom>
            <a:noFill/>
          </p:spPr>
          <p:txBody>
            <a:bodyPr wrap="none" rtlCol="0">
              <a:spAutoFit/>
            </a:bodyPr>
            <a:lstStyle/>
            <a:p>
              <a:pPr algn="ctr"/>
              <a:r>
                <a:rPr lang="tr-TR" sz="1200" dirty="0" smtClean="0"/>
                <a:t>key</a:t>
              </a:r>
              <a:endParaRPr lang="tr-TR" dirty="0"/>
            </a:p>
          </p:txBody>
        </p:sp>
      </p:grpSp>
      <p:sp>
        <p:nvSpPr>
          <p:cNvPr id="86" name="TextBox 85"/>
          <p:cNvSpPr txBox="1"/>
          <p:nvPr/>
        </p:nvSpPr>
        <p:spPr>
          <a:xfrm>
            <a:off x="1727200" y="5740400"/>
            <a:ext cx="3822700" cy="369332"/>
          </a:xfrm>
          <a:prstGeom prst="rect">
            <a:avLst/>
          </a:prstGeom>
          <a:noFill/>
        </p:spPr>
        <p:txBody>
          <a:bodyPr wrap="square" rtlCol="0">
            <a:spAutoFit/>
          </a:bodyPr>
          <a:lstStyle/>
          <a:p>
            <a:r>
              <a:rPr lang="tr-TR" dirty="0" smtClean="0"/>
              <a:t>(*) Datapage size ≠ Index page size </a:t>
            </a:r>
            <a:endParaRPr lang="tr-TR" dirty="0"/>
          </a:p>
        </p:txBody>
      </p:sp>
    </p:spTree>
    <p:extLst>
      <p:ext uri="{BB962C8B-B14F-4D97-AF65-F5344CB8AC3E}">
        <p14:creationId xmlns:p14="http://schemas.microsoft.com/office/powerpoint/2010/main" val="2719155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B+tree Insertion</a:t>
            </a:r>
            <a:endParaRPr lang="tr-TR" dirty="0"/>
          </a:p>
        </p:txBody>
      </p:sp>
      <p:sp>
        <p:nvSpPr>
          <p:cNvPr id="7" name="TextBox 6"/>
          <p:cNvSpPr txBox="1"/>
          <p:nvPr/>
        </p:nvSpPr>
        <p:spPr>
          <a:xfrm>
            <a:off x="8261350" y="1651000"/>
            <a:ext cx="533400" cy="1754326"/>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endParaRPr lang="tr-TR" dirty="0" smtClean="0"/>
          </a:p>
          <a:p>
            <a:pPr algn="ctr"/>
            <a:endParaRPr lang="tr-TR" dirty="0"/>
          </a:p>
        </p:txBody>
      </p:sp>
      <p:grpSp>
        <p:nvGrpSpPr>
          <p:cNvPr id="70" name="Group 69"/>
          <p:cNvGrpSpPr/>
          <p:nvPr/>
        </p:nvGrpSpPr>
        <p:grpSpPr>
          <a:xfrm>
            <a:off x="5060950" y="3695700"/>
            <a:ext cx="1425326" cy="533400"/>
            <a:chOff x="2927350" y="4540250"/>
            <a:chExt cx="1425326" cy="533400"/>
          </a:xfrm>
        </p:grpSpPr>
        <p:sp>
          <p:nvSpPr>
            <p:cNvPr id="65" name="Rectangle 64"/>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66" name="Rectangle 65"/>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7" name="Rectangle 66"/>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64" name="TextBox 63"/>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68" name="Rectangle 67"/>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grpSp>
      <p:sp>
        <p:nvSpPr>
          <p:cNvPr id="99" name="Content Placeholder 2"/>
          <p:cNvSpPr>
            <a:spLocks noGrp="1"/>
          </p:cNvSpPr>
          <p:nvPr>
            <p:ph idx="1"/>
          </p:nvPr>
        </p:nvSpPr>
        <p:spPr>
          <a:xfrm>
            <a:off x="438150" y="1028700"/>
            <a:ext cx="3867150" cy="1111250"/>
          </a:xfrm>
        </p:spPr>
        <p:txBody>
          <a:bodyPr/>
          <a:lstStyle/>
          <a:p>
            <a:r>
              <a:rPr lang="tr-TR" sz="1800" dirty="0" smtClean="0"/>
              <a:t>Order=2, Bkfr=4</a:t>
            </a:r>
          </a:p>
          <a:p>
            <a:r>
              <a:rPr lang="tr-TR" sz="1800" dirty="0" smtClean="0"/>
              <a:t>Addition of 7 cause a split of root</a:t>
            </a:r>
            <a:endParaRPr lang="tr-TR" sz="1800" dirty="0"/>
          </a:p>
        </p:txBody>
      </p:sp>
      <p:grpSp>
        <p:nvGrpSpPr>
          <p:cNvPr id="167" name="Group 166"/>
          <p:cNvGrpSpPr/>
          <p:nvPr/>
        </p:nvGrpSpPr>
        <p:grpSpPr>
          <a:xfrm>
            <a:off x="215900" y="2095500"/>
            <a:ext cx="1511300" cy="1377950"/>
            <a:chOff x="215900" y="2095500"/>
            <a:chExt cx="1511300" cy="1377950"/>
          </a:xfrm>
        </p:grpSpPr>
        <p:sp>
          <p:nvSpPr>
            <p:cNvPr id="13" name="TextBox 12"/>
            <p:cNvSpPr txBox="1"/>
            <p:nvPr/>
          </p:nvSpPr>
          <p:spPr>
            <a:xfrm>
              <a:off x="793750" y="2095500"/>
              <a:ext cx="825867"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615950" y="2406650"/>
              <a:ext cx="1111250"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1</a:t>
              </a:r>
              <a:endParaRPr lang="tr-TR" sz="1200" dirty="0"/>
            </a:p>
          </p:txBody>
        </p:sp>
        <p:sp>
          <p:nvSpPr>
            <p:cNvPr id="17" name="TextBox 16"/>
            <p:cNvSpPr txBox="1"/>
            <p:nvPr/>
          </p:nvSpPr>
          <p:spPr>
            <a:xfrm>
              <a:off x="349250" y="3028950"/>
              <a:ext cx="222250"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215900" y="2451100"/>
              <a:ext cx="444500" cy="253916"/>
            </a:xfrm>
            <a:prstGeom prst="rect">
              <a:avLst/>
            </a:prstGeom>
            <a:noFill/>
          </p:spPr>
          <p:txBody>
            <a:bodyPr wrap="square" rtlCol="0">
              <a:spAutoFit/>
            </a:bodyPr>
            <a:lstStyle/>
            <a:p>
              <a:pPr algn="ctr"/>
              <a:r>
                <a:rPr lang="tr-TR" sz="1050" dirty="0" smtClean="0"/>
                <a:t>Hdr</a:t>
              </a:r>
              <a:endParaRPr lang="tr-TR" dirty="0"/>
            </a:p>
          </p:txBody>
        </p:sp>
        <p:grpSp>
          <p:nvGrpSpPr>
            <p:cNvPr id="122" name="Group 121"/>
            <p:cNvGrpSpPr/>
            <p:nvPr/>
          </p:nvGrpSpPr>
          <p:grpSpPr>
            <a:xfrm>
              <a:off x="615950" y="2851150"/>
              <a:ext cx="1111250"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0,0</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5,14,21,32</a:t>
                </a:r>
                <a:endParaRPr lang="tr-TR" sz="1000" dirty="0"/>
              </a:p>
            </p:txBody>
          </p:sp>
        </p:grpSp>
      </p:grpSp>
      <p:grpSp>
        <p:nvGrpSpPr>
          <p:cNvPr id="168" name="Group 167"/>
          <p:cNvGrpSpPr/>
          <p:nvPr/>
        </p:nvGrpSpPr>
        <p:grpSpPr>
          <a:xfrm>
            <a:off x="1816100" y="2139950"/>
            <a:ext cx="1532740" cy="1244600"/>
            <a:chOff x="1816100" y="2139950"/>
            <a:chExt cx="1532740" cy="1244600"/>
          </a:xfrm>
        </p:grpSpPr>
        <p:sp>
          <p:nvSpPr>
            <p:cNvPr id="22" name="TextBox 21"/>
            <p:cNvSpPr txBox="1"/>
            <p:nvPr/>
          </p:nvSpPr>
          <p:spPr>
            <a:xfrm>
              <a:off x="2326490" y="21399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970890" y="29400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2237590" y="24511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Root=NULL</a:t>
              </a:r>
              <a:endParaRPr lang="tr-TR" sz="1000" dirty="0"/>
            </a:p>
          </p:txBody>
        </p:sp>
        <p:sp>
          <p:nvSpPr>
            <p:cNvPr id="108" name="TextBox 107"/>
            <p:cNvSpPr txBox="1"/>
            <p:nvPr/>
          </p:nvSpPr>
          <p:spPr>
            <a:xfrm>
              <a:off x="1816100" y="24955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42" name="Group 141"/>
            <p:cNvGrpSpPr/>
            <p:nvPr/>
          </p:nvGrpSpPr>
          <p:grpSpPr>
            <a:xfrm>
              <a:off x="2237590" y="27622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0,0,0,0,0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0,0,0,0</a:t>
                </a:r>
                <a:endParaRPr lang="tr-TR" sz="1000" dirty="0"/>
              </a:p>
            </p:txBody>
          </p:sp>
        </p:grpSp>
      </p:grpSp>
    </p:spTree>
    <p:extLst>
      <p:ext uri="{BB962C8B-B14F-4D97-AF65-F5344CB8AC3E}">
        <p14:creationId xmlns:p14="http://schemas.microsoft.com/office/powerpoint/2010/main" val="40055928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B+tree Insertion</a:t>
            </a:r>
            <a:endParaRPr lang="tr-TR" dirty="0"/>
          </a:p>
        </p:txBody>
      </p:sp>
      <p:sp>
        <p:nvSpPr>
          <p:cNvPr id="7" name="TextBox 6"/>
          <p:cNvSpPr txBox="1"/>
          <p:nvPr/>
        </p:nvSpPr>
        <p:spPr>
          <a:xfrm>
            <a:off x="8261350" y="1651000"/>
            <a:ext cx="533400" cy="2585323"/>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endParaRPr lang="tr-TR" dirty="0" smtClean="0"/>
          </a:p>
          <a:p>
            <a:pPr algn="ctr"/>
            <a:endParaRPr lang="tr-TR" dirty="0" smtClean="0"/>
          </a:p>
          <a:p>
            <a:pPr algn="ctr"/>
            <a:endParaRPr lang="tr-TR" dirty="0"/>
          </a:p>
        </p:txBody>
      </p:sp>
      <p:sp>
        <p:nvSpPr>
          <p:cNvPr id="99" name="Content Placeholder 2"/>
          <p:cNvSpPr>
            <a:spLocks noGrp="1"/>
          </p:cNvSpPr>
          <p:nvPr>
            <p:ph idx="1"/>
          </p:nvPr>
        </p:nvSpPr>
        <p:spPr>
          <a:xfrm>
            <a:off x="457200" y="1219200"/>
            <a:ext cx="6858000" cy="755650"/>
          </a:xfrm>
        </p:spPr>
        <p:txBody>
          <a:bodyPr/>
          <a:lstStyle/>
          <a:p>
            <a:r>
              <a:rPr lang="tr-TR" sz="1800" dirty="0" smtClean="0"/>
              <a:t>Additon of 7 caused overflow and 14 is promoted and tree grow</a:t>
            </a:r>
            <a:endParaRPr lang="tr-TR" sz="1800" dirty="0"/>
          </a:p>
        </p:txBody>
      </p:sp>
      <p:grpSp>
        <p:nvGrpSpPr>
          <p:cNvPr id="87" name="Group 86"/>
          <p:cNvGrpSpPr/>
          <p:nvPr/>
        </p:nvGrpSpPr>
        <p:grpSpPr>
          <a:xfrm>
            <a:off x="215900" y="2095500"/>
            <a:ext cx="1511300" cy="2000250"/>
            <a:chOff x="215900" y="2095500"/>
            <a:chExt cx="1511300" cy="2000250"/>
          </a:xfrm>
        </p:grpSpPr>
        <p:sp>
          <p:nvSpPr>
            <p:cNvPr id="13" name="TextBox 12"/>
            <p:cNvSpPr txBox="1"/>
            <p:nvPr/>
          </p:nvSpPr>
          <p:spPr>
            <a:xfrm>
              <a:off x="793750" y="2095500"/>
              <a:ext cx="825867"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615950" y="2406650"/>
              <a:ext cx="1111250"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2</a:t>
              </a:r>
              <a:endParaRPr lang="tr-TR" sz="1200" dirty="0"/>
            </a:p>
          </p:txBody>
        </p:sp>
        <p:sp>
          <p:nvSpPr>
            <p:cNvPr id="17" name="TextBox 16"/>
            <p:cNvSpPr txBox="1"/>
            <p:nvPr/>
          </p:nvSpPr>
          <p:spPr>
            <a:xfrm>
              <a:off x="349250" y="3028950"/>
              <a:ext cx="222250"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215900" y="2451100"/>
              <a:ext cx="444500" cy="253916"/>
            </a:xfrm>
            <a:prstGeom prst="rect">
              <a:avLst/>
            </a:prstGeom>
            <a:noFill/>
          </p:spPr>
          <p:txBody>
            <a:bodyPr wrap="square" rtlCol="0">
              <a:spAutoFit/>
            </a:bodyPr>
            <a:lstStyle/>
            <a:p>
              <a:pPr algn="ctr"/>
              <a:r>
                <a:rPr lang="tr-TR" sz="1050" dirty="0" smtClean="0"/>
                <a:t>Hdr</a:t>
              </a:r>
              <a:endParaRPr lang="tr-TR" dirty="0"/>
            </a:p>
          </p:txBody>
        </p:sp>
        <p:grpSp>
          <p:nvGrpSpPr>
            <p:cNvPr id="6" name="Group 121"/>
            <p:cNvGrpSpPr/>
            <p:nvPr/>
          </p:nvGrpSpPr>
          <p:grpSpPr>
            <a:xfrm>
              <a:off x="615950" y="2851150"/>
              <a:ext cx="1111250"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5,7,0,0</a:t>
                </a:r>
                <a:endParaRPr lang="tr-TR" sz="1000" dirty="0"/>
              </a:p>
            </p:txBody>
          </p:sp>
        </p:grpSp>
        <p:grpSp>
          <p:nvGrpSpPr>
            <p:cNvPr id="8" name="Group 122"/>
            <p:cNvGrpSpPr/>
            <p:nvPr/>
          </p:nvGrpSpPr>
          <p:grpSpPr>
            <a:xfrm>
              <a:off x="615950" y="3473450"/>
              <a:ext cx="1111250"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1,0</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14,21,32,0</a:t>
                </a:r>
                <a:endParaRPr lang="tr-TR" sz="1000" dirty="0"/>
              </a:p>
            </p:txBody>
          </p:sp>
        </p:grpSp>
        <p:sp>
          <p:nvSpPr>
            <p:cNvPr id="132" name="TextBox 131"/>
            <p:cNvSpPr txBox="1"/>
            <p:nvPr/>
          </p:nvSpPr>
          <p:spPr>
            <a:xfrm>
              <a:off x="349250" y="3606800"/>
              <a:ext cx="222250"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grpSp>
        <p:nvGrpSpPr>
          <p:cNvPr id="78" name="Group 77"/>
          <p:cNvGrpSpPr/>
          <p:nvPr/>
        </p:nvGrpSpPr>
        <p:grpSpPr>
          <a:xfrm>
            <a:off x="1816100" y="2139950"/>
            <a:ext cx="1532740" cy="1244600"/>
            <a:chOff x="1816100" y="2139950"/>
            <a:chExt cx="1532740" cy="1244600"/>
          </a:xfrm>
        </p:grpSpPr>
        <p:sp>
          <p:nvSpPr>
            <p:cNvPr id="22" name="TextBox 21"/>
            <p:cNvSpPr txBox="1"/>
            <p:nvPr/>
          </p:nvSpPr>
          <p:spPr>
            <a:xfrm>
              <a:off x="2326490" y="21399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970890" y="29400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2237590" y="24511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816100" y="24955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2" name="Group 141"/>
            <p:cNvGrpSpPr/>
            <p:nvPr/>
          </p:nvGrpSpPr>
          <p:grpSpPr>
            <a:xfrm>
              <a:off x="2237590" y="27622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1,2,0,0,0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14,0,0,0</a:t>
                </a:r>
                <a:endParaRPr lang="tr-TR" sz="1000" dirty="0"/>
              </a:p>
            </p:txBody>
          </p:sp>
        </p:grpSp>
      </p:grpSp>
      <p:grpSp>
        <p:nvGrpSpPr>
          <p:cNvPr id="20" name="Group 69"/>
          <p:cNvGrpSpPr/>
          <p:nvPr/>
        </p:nvGrpSpPr>
        <p:grpSpPr>
          <a:xfrm>
            <a:off x="3949700" y="4495800"/>
            <a:ext cx="1425326" cy="533400"/>
            <a:chOff x="2927350" y="4540250"/>
            <a:chExt cx="1425326"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7</a:t>
              </a:r>
              <a:endParaRPr lang="tr-TR" sz="12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sp>
          <p:nvSpPr>
            <p:cNvPr id="70" name="TextBox 69"/>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21" name="Group 71"/>
          <p:cNvGrpSpPr/>
          <p:nvPr/>
        </p:nvGrpSpPr>
        <p:grpSpPr>
          <a:xfrm>
            <a:off x="5816600" y="4495800"/>
            <a:ext cx="1425326" cy="533400"/>
            <a:chOff x="2927350" y="4540250"/>
            <a:chExt cx="1425326"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76" name="TextBox 75"/>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2</a:t>
              </a:r>
              <a:endParaRPr lang="tr-TR"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grpSp>
        <p:nvGrpSpPr>
          <p:cNvPr id="23" name="Group 77"/>
          <p:cNvGrpSpPr/>
          <p:nvPr/>
        </p:nvGrpSpPr>
        <p:grpSpPr>
          <a:xfrm>
            <a:off x="5327650" y="329565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84" name="Straight Arrow Connector 83"/>
          <p:cNvCxnSpPr/>
          <p:nvPr/>
        </p:nvCxnSpPr>
        <p:spPr bwMode="auto">
          <a:xfrm>
            <a:off x="5372100" y="4873625"/>
            <a:ext cx="444500" cy="1588"/>
          </a:xfrm>
          <a:prstGeom prst="straightConnector1">
            <a:avLst/>
          </a:prstGeom>
          <a:solidFill>
            <a:schemeClr val="accent1">
              <a:alpha val="30000"/>
            </a:schemeClr>
          </a:solidFill>
          <a:ln w="19050" cap="flat" cmpd="sng" algn="ctr">
            <a:solidFill>
              <a:srgbClr val="FF0000"/>
            </a:solidFill>
            <a:prstDash val="solid"/>
            <a:round/>
            <a:headEnd type="diamond" w="med" len="med"/>
            <a:tailEnd type="arrow"/>
          </a:ln>
          <a:effectLst/>
        </p:spPr>
      </p:cxnSp>
      <p:cxnSp>
        <p:nvCxnSpPr>
          <p:cNvPr id="85" name="Straight Arrow Connector 84"/>
          <p:cNvCxnSpPr/>
          <p:nvPr/>
        </p:nvCxnSpPr>
        <p:spPr bwMode="auto">
          <a:xfrm rot="10800000" flipV="1">
            <a:off x="4483100" y="3673474"/>
            <a:ext cx="84455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p:nvPr/>
        </p:nvCxnSpPr>
        <p:spPr bwMode="auto">
          <a:xfrm>
            <a:off x="5683250" y="3673475"/>
            <a:ext cx="66675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spTree>
    <p:extLst>
      <p:ext uri="{BB962C8B-B14F-4D97-AF65-F5344CB8AC3E}">
        <p14:creationId xmlns:p14="http://schemas.microsoft.com/office/powerpoint/2010/main" val="1753071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B+tree Insertion</a:t>
            </a:r>
            <a:endParaRPr lang="tr-TR" dirty="0"/>
          </a:p>
        </p:txBody>
      </p:sp>
      <p:sp>
        <p:nvSpPr>
          <p:cNvPr id="7" name="TextBox 6"/>
          <p:cNvSpPr txBox="1"/>
          <p:nvPr/>
        </p:nvSpPr>
        <p:spPr>
          <a:xfrm>
            <a:off x="8261350" y="1651000"/>
            <a:ext cx="533400" cy="2862322"/>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endParaRPr lang="tr-TR" dirty="0" smtClean="0"/>
          </a:p>
          <a:p>
            <a:pPr algn="ctr"/>
            <a:endParaRPr lang="tr-TR" dirty="0"/>
          </a:p>
        </p:txBody>
      </p:sp>
      <p:sp>
        <p:nvSpPr>
          <p:cNvPr id="99" name="Content Placeholder 2"/>
          <p:cNvSpPr>
            <a:spLocks noGrp="1"/>
          </p:cNvSpPr>
          <p:nvPr>
            <p:ph idx="1"/>
          </p:nvPr>
        </p:nvSpPr>
        <p:spPr>
          <a:xfrm>
            <a:off x="457200" y="1143000"/>
            <a:ext cx="3867150" cy="1111250"/>
          </a:xfrm>
        </p:spPr>
        <p:txBody>
          <a:bodyPr/>
          <a:lstStyle/>
          <a:p>
            <a:r>
              <a:rPr lang="tr-TR" sz="1800" dirty="0" smtClean="0"/>
              <a:t>48 added, 12 added</a:t>
            </a:r>
          </a:p>
          <a:p>
            <a:r>
              <a:rPr lang="tr-TR" sz="1800" dirty="0" smtClean="0"/>
              <a:t>Addition of 16 cause overflow.</a:t>
            </a:r>
          </a:p>
          <a:p>
            <a:endParaRPr lang="tr-TR" sz="1800" dirty="0"/>
          </a:p>
        </p:txBody>
      </p:sp>
      <p:grpSp>
        <p:nvGrpSpPr>
          <p:cNvPr id="93" name="Group 92"/>
          <p:cNvGrpSpPr/>
          <p:nvPr/>
        </p:nvGrpSpPr>
        <p:grpSpPr>
          <a:xfrm>
            <a:off x="215900" y="2095500"/>
            <a:ext cx="1689100" cy="2000250"/>
            <a:chOff x="215900" y="2095500"/>
            <a:chExt cx="1689100" cy="2000250"/>
          </a:xfrm>
        </p:grpSpPr>
        <p:sp>
          <p:nvSpPr>
            <p:cNvPr id="13" name="TextBox 12"/>
            <p:cNvSpPr txBox="1"/>
            <p:nvPr/>
          </p:nvSpPr>
          <p:spPr>
            <a:xfrm>
              <a:off x="861732" y="2095500"/>
              <a:ext cx="923028"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663015" y="2406650"/>
              <a:ext cx="1241985"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2</a:t>
              </a:r>
              <a:endParaRPr lang="tr-TR" sz="1200" dirty="0"/>
            </a:p>
          </p:txBody>
        </p:sp>
        <p:sp>
          <p:nvSpPr>
            <p:cNvPr id="17" name="TextBox 16"/>
            <p:cNvSpPr txBox="1"/>
            <p:nvPr/>
          </p:nvSpPr>
          <p:spPr>
            <a:xfrm>
              <a:off x="364938" y="3028950"/>
              <a:ext cx="248397"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215900" y="2451100"/>
              <a:ext cx="496794" cy="253916"/>
            </a:xfrm>
            <a:prstGeom prst="rect">
              <a:avLst/>
            </a:prstGeom>
            <a:noFill/>
          </p:spPr>
          <p:txBody>
            <a:bodyPr wrap="square" rtlCol="0">
              <a:spAutoFit/>
            </a:bodyPr>
            <a:lstStyle/>
            <a:p>
              <a:pPr algn="ctr"/>
              <a:r>
                <a:rPr lang="tr-TR" sz="1050" dirty="0" smtClean="0"/>
                <a:t>Hdr</a:t>
              </a:r>
              <a:endParaRPr lang="tr-TR" dirty="0"/>
            </a:p>
          </p:txBody>
        </p:sp>
        <p:grpSp>
          <p:nvGrpSpPr>
            <p:cNvPr id="8" name="Group 121"/>
            <p:cNvGrpSpPr/>
            <p:nvPr/>
          </p:nvGrpSpPr>
          <p:grpSpPr>
            <a:xfrm>
              <a:off x="663015" y="2851150"/>
              <a:ext cx="1241985"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9" name="Group 122"/>
            <p:cNvGrpSpPr/>
            <p:nvPr/>
          </p:nvGrpSpPr>
          <p:grpSpPr>
            <a:xfrm>
              <a:off x="663015" y="3473450"/>
              <a:ext cx="1241985"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1,0</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14,21,32,48</a:t>
                </a:r>
                <a:endParaRPr lang="tr-TR" sz="1000" dirty="0"/>
              </a:p>
            </p:txBody>
          </p:sp>
        </p:grpSp>
        <p:sp>
          <p:nvSpPr>
            <p:cNvPr id="132" name="TextBox 131"/>
            <p:cNvSpPr txBox="1"/>
            <p:nvPr/>
          </p:nvSpPr>
          <p:spPr>
            <a:xfrm>
              <a:off x="364938" y="3606800"/>
              <a:ext cx="248397"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grpSp>
        <p:nvGrpSpPr>
          <p:cNvPr id="94" name="Group 93"/>
          <p:cNvGrpSpPr/>
          <p:nvPr/>
        </p:nvGrpSpPr>
        <p:grpSpPr>
          <a:xfrm>
            <a:off x="1816100" y="2139950"/>
            <a:ext cx="1532740" cy="1244600"/>
            <a:chOff x="1816100" y="2139950"/>
            <a:chExt cx="1532740" cy="1244600"/>
          </a:xfrm>
        </p:grpSpPr>
        <p:sp>
          <p:nvSpPr>
            <p:cNvPr id="22" name="TextBox 21"/>
            <p:cNvSpPr txBox="1"/>
            <p:nvPr/>
          </p:nvSpPr>
          <p:spPr>
            <a:xfrm>
              <a:off x="2326490" y="21399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970890" y="29400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2237590" y="24511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816100" y="24955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5" name="Group 141"/>
            <p:cNvGrpSpPr/>
            <p:nvPr/>
          </p:nvGrpSpPr>
          <p:grpSpPr>
            <a:xfrm>
              <a:off x="2237590" y="27622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1,2,0,0,0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14,0,0,0</a:t>
                </a:r>
                <a:endParaRPr lang="tr-TR" sz="1000" dirty="0"/>
              </a:p>
            </p:txBody>
          </p:sp>
        </p:grpSp>
      </p:grpSp>
      <p:grpSp>
        <p:nvGrpSpPr>
          <p:cNvPr id="61" name="Group 69"/>
          <p:cNvGrpSpPr/>
          <p:nvPr/>
        </p:nvGrpSpPr>
        <p:grpSpPr>
          <a:xfrm>
            <a:off x="3949700" y="4495800"/>
            <a:ext cx="1425326" cy="533400"/>
            <a:chOff x="2927350" y="4540250"/>
            <a:chExt cx="1425326"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7</a:t>
              </a:r>
              <a:endParaRPr lang="tr-TR" sz="12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12</a:t>
              </a:r>
              <a:endParaRPr lang="tr-TR" sz="1200" dirty="0"/>
            </a:p>
          </p:txBody>
        </p:sp>
        <p:sp>
          <p:nvSpPr>
            <p:cNvPr id="70" name="TextBox 69"/>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72" name="Group 71"/>
          <p:cNvGrpSpPr/>
          <p:nvPr/>
        </p:nvGrpSpPr>
        <p:grpSpPr>
          <a:xfrm>
            <a:off x="5816600" y="4495800"/>
            <a:ext cx="1425326" cy="533400"/>
            <a:chOff x="2927350" y="4540250"/>
            <a:chExt cx="1425326"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76" name="TextBox 75"/>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2</a:t>
              </a:r>
              <a:endParaRPr lang="tr-TR"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48</a:t>
              </a:r>
              <a:endParaRPr lang="tr-TR" sz="1200" dirty="0"/>
            </a:p>
          </p:txBody>
        </p:sp>
      </p:grpSp>
      <p:grpSp>
        <p:nvGrpSpPr>
          <p:cNvPr id="78" name="Group 77"/>
          <p:cNvGrpSpPr/>
          <p:nvPr/>
        </p:nvGrpSpPr>
        <p:grpSpPr>
          <a:xfrm>
            <a:off x="5372100" y="356235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84" name="Straight Arrow Connector 83"/>
          <p:cNvCxnSpPr>
            <a:stCxn id="71" idx="3"/>
            <a:endCxn id="74" idx="1"/>
          </p:cNvCxnSpPr>
          <p:nvPr/>
        </p:nvCxnSpPr>
        <p:spPr bwMode="auto">
          <a:xfrm>
            <a:off x="5372100" y="4873625"/>
            <a:ext cx="44450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85" name="Straight Arrow Connector 84"/>
          <p:cNvCxnSpPr>
            <a:stCxn id="80" idx="1"/>
            <a:endCxn id="62" idx="0"/>
          </p:cNvCxnSpPr>
          <p:nvPr/>
        </p:nvCxnSpPr>
        <p:spPr bwMode="auto">
          <a:xfrm rot="10800000" flipV="1">
            <a:off x="4483100" y="3940174"/>
            <a:ext cx="889000" cy="7778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79" idx="1"/>
            <a:endCxn id="73" idx="0"/>
          </p:cNvCxnSpPr>
          <p:nvPr/>
        </p:nvCxnSpPr>
        <p:spPr bwMode="auto">
          <a:xfrm rot="10800000" flipH="1" flipV="1">
            <a:off x="5727700" y="3940174"/>
            <a:ext cx="622300" cy="7778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spTree>
    <p:extLst>
      <p:ext uri="{BB962C8B-B14F-4D97-AF65-F5344CB8AC3E}">
        <p14:creationId xmlns:p14="http://schemas.microsoft.com/office/powerpoint/2010/main" val="5013875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61350" y="1651000"/>
            <a:ext cx="533400" cy="2862322"/>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endParaRPr lang="tr-TR" dirty="0" smtClean="0"/>
          </a:p>
          <a:p>
            <a:pPr algn="ctr"/>
            <a:endParaRPr lang="tr-TR" dirty="0"/>
          </a:p>
        </p:txBody>
      </p:sp>
      <p:sp>
        <p:nvSpPr>
          <p:cNvPr id="99" name="Content Placeholder 2"/>
          <p:cNvSpPr>
            <a:spLocks noGrp="1"/>
          </p:cNvSpPr>
          <p:nvPr>
            <p:ph idx="1"/>
          </p:nvPr>
        </p:nvSpPr>
        <p:spPr>
          <a:xfrm>
            <a:off x="3594100" y="1295400"/>
            <a:ext cx="3022600" cy="844550"/>
          </a:xfrm>
        </p:spPr>
        <p:txBody>
          <a:bodyPr/>
          <a:lstStyle/>
          <a:p>
            <a:r>
              <a:rPr lang="tr-TR" sz="1800" dirty="0" smtClean="0"/>
              <a:t>After addition of 16</a:t>
            </a:r>
            <a:endParaRPr lang="tr-TR" sz="1800" dirty="0"/>
          </a:p>
        </p:txBody>
      </p:sp>
      <p:sp>
        <p:nvSpPr>
          <p:cNvPr id="13" name="TextBox 12"/>
          <p:cNvSpPr txBox="1"/>
          <p:nvPr/>
        </p:nvSpPr>
        <p:spPr>
          <a:xfrm>
            <a:off x="645832" y="762000"/>
            <a:ext cx="923028"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447115" y="1073150"/>
            <a:ext cx="1241985"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3</a:t>
            </a:r>
            <a:endParaRPr lang="tr-TR" sz="1200" dirty="0"/>
          </a:p>
        </p:txBody>
      </p:sp>
      <p:sp>
        <p:nvSpPr>
          <p:cNvPr id="17" name="TextBox 16"/>
          <p:cNvSpPr txBox="1"/>
          <p:nvPr/>
        </p:nvSpPr>
        <p:spPr>
          <a:xfrm>
            <a:off x="149038" y="1695450"/>
            <a:ext cx="248397"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0" y="1117600"/>
            <a:ext cx="496794" cy="253916"/>
          </a:xfrm>
          <a:prstGeom prst="rect">
            <a:avLst/>
          </a:prstGeom>
          <a:noFill/>
        </p:spPr>
        <p:txBody>
          <a:bodyPr wrap="square" rtlCol="0">
            <a:spAutoFit/>
          </a:bodyPr>
          <a:lstStyle/>
          <a:p>
            <a:pPr algn="ctr"/>
            <a:r>
              <a:rPr lang="tr-TR" sz="1050" dirty="0" smtClean="0"/>
              <a:t>Hdr</a:t>
            </a:r>
            <a:endParaRPr lang="tr-TR" dirty="0"/>
          </a:p>
        </p:txBody>
      </p:sp>
      <p:grpSp>
        <p:nvGrpSpPr>
          <p:cNvPr id="6" name="Group 121"/>
          <p:cNvGrpSpPr/>
          <p:nvPr/>
        </p:nvGrpSpPr>
        <p:grpSpPr>
          <a:xfrm>
            <a:off x="447115" y="1517650"/>
            <a:ext cx="1241985"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8" name="Group 122"/>
          <p:cNvGrpSpPr/>
          <p:nvPr/>
        </p:nvGrpSpPr>
        <p:grpSpPr>
          <a:xfrm>
            <a:off x="447115" y="2139950"/>
            <a:ext cx="1241985"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1,3</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14,16,0,0</a:t>
              </a:r>
              <a:endParaRPr lang="tr-TR" sz="1000" dirty="0"/>
            </a:p>
          </p:txBody>
        </p:sp>
      </p:grpSp>
      <p:grpSp>
        <p:nvGrpSpPr>
          <p:cNvPr id="9" name="Group 126"/>
          <p:cNvGrpSpPr/>
          <p:nvPr/>
        </p:nvGrpSpPr>
        <p:grpSpPr>
          <a:xfrm>
            <a:off x="447115" y="2762250"/>
            <a:ext cx="1241985" cy="622300"/>
            <a:chOff x="615950" y="2851150"/>
            <a:chExt cx="1111250" cy="622300"/>
          </a:xfrm>
        </p:grpSpPr>
        <p:sp>
          <p:nvSpPr>
            <p:cNvPr id="128" name="Rectangle 127"/>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9" name="Rectangle 128"/>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2,0</a:t>
              </a:r>
              <a:endParaRPr lang="tr-TR" sz="1400" dirty="0"/>
            </a:p>
          </p:txBody>
        </p:sp>
        <p:sp>
          <p:nvSpPr>
            <p:cNvPr id="130" name="Rectangle 129"/>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21,32,48,0</a:t>
              </a:r>
              <a:endParaRPr lang="tr-TR" sz="1000" dirty="0"/>
            </a:p>
          </p:txBody>
        </p:sp>
      </p:grpSp>
      <p:sp>
        <p:nvSpPr>
          <p:cNvPr id="131" name="TextBox 130"/>
          <p:cNvSpPr txBox="1"/>
          <p:nvPr/>
        </p:nvSpPr>
        <p:spPr>
          <a:xfrm>
            <a:off x="149038" y="2895600"/>
            <a:ext cx="248397" cy="276999"/>
          </a:xfrm>
          <a:prstGeom prst="rect">
            <a:avLst/>
          </a:prstGeom>
          <a:noFill/>
        </p:spPr>
        <p:txBody>
          <a:bodyPr wrap="square" rtlCol="0">
            <a:spAutoFit/>
          </a:bodyPr>
          <a:lstStyle/>
          <a:p>
            <a:r>
              <a:rPr lang="tr-TR" sz="1200" b="1" dirty="0" smtClean="0">
                <a:solidFill>
                  <a:srgbClr val="FF0000"/>
                </a:solidFill>
              </a:rPr>
              <a:t>3</a:t>
            </a:r>
            <a:endParaRPr lang="tr-TR" sz="1000" b="1" dirty="0">
              <a:solidFill>
                <a:srgbClr val="FF0000"/>
              </a:solidFill>
            </a:endParaRPr>
          </a:p>
        </p:txBody>
      </p:sp>
      <p:sp>
        <p:nvSpPr>
          <p:cNvPr id="132" name="TextBox 131"/>
          <p:cNvSpPr txBox="1"/>
          <p:nvPr/>
        </p:nvSpPr>
        <p:spPr>
          <a:xfrm>
            <a:off x="149038" y="2273300"/>
            <a:ext cx="248397"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nvGrpSpPr>
          <p:cNvPr id="78" name="Group 77"/>
          <p:cNvGrpSpPr/>
          <p:nvPr/>
        </p:nvGrpSpPr>
        <p:grpSpPr>
          <a:xfrm>
            <a:off x="1727200" y="1028700"/>
            <a:ext cx="1532740" cy="1244600"/>
            <a:chOff x="1504950" y="3651250"/>
            <a:chExt cx="1532740" cy="1244600"/>
          </a:xfrm>
        </p:grpSpPr>
        <p:sp>
          <p:nvSpPr>
            <p:cNvPr id="22" name="TextBox 21"/>
            <p:cNvSpPr txBox="1"/>
            <p:nvPr/>
          </p:nvSpPr>
          <p:spPr>
            <a:xfrm>
              <a:off x="2015340" y="36512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659740" y="44513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1926440" y="39624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504950" y="40068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2" name="Group 141"/>
            <p:cNvGrpSpPr/>
            <p:nvPr/>
          </p:nvGrpSpPr>
          <p:grpSpPr>
            <a:xfrm>
              <a:off x="1926440" y="42735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1,2,3,0,0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14,21,0,0</a:t>
                </a:r>
                <a:endParaRPr lang="tr-TR" sz="1000" dirty="0"/>
              </a:p>
            </p:txBody>
          </p:sp>
        </p:grpSp>
      </p:grpSp>
      <p:grpSp>
        <p:nvGrpSpPr>
          <p:cNvPr id="20" name="Group 69"/>
          <p:cNvGrpSpPr/>
          <p:nvPr/>
        </p:nvGrpSpPr>
        <p:grpSpPr>
          <a:xfrm>
            <a:off x="2349500" y="4984750"/>
            <a:ext cx="1425326" cy="533400"/>
            <a:chOff x="2927350" y="4540250"/>
            <a:chExt cx="1425326"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7</a:t>
              </a:r>
              <a:endParaRPr lang="tr-TR" sz="12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12</a:t>
              </a:r>
              <a:endParaRPr lang="tr-TR" sz="1200" dirty="0"/>
            </a:p>
          </p:txBody>
        </p:sp>
        <p:sp>
          <p:nvSpPr>
            <p:cNvPr id="70" name="TextBox 69"/>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21" name="Group 71"/>
          <p:cNvGrpSpPr/>
          <p:nvPr/>
        </p:nvGrpSpPr>
        <p:grpSpPr>
          <a:xfrm>
            <a:off x="4216400" y="4984750"/>
            <a:ext cx="1425326" cy="533400"/>
            <a:chOff x="2927350" y="4540250"/>
            <a:chExt cx="1425326"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16</a:t>
              </a:r>
              <a:endParaRPr lang="tr-TR" sz="12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76" name="TextBox 75"/>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2</a:t>
              </a:r>
              <a:endParaRPr lang="tr-TR"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grpSp>
        <p:nvGrpSpPr>
          <p:cNvPr id="23" name="Group 77"/>
          <p:cNvGrpSpPr/>
          <p:nvPr/>
        </p:nvGrpSpPr>
        <p:grpSpPr>
          <a:xfrm>
            <a:off x="4305300" y="391795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84" name="Straight Arrow Connector 83"/>
          <p:cNvCxnSpPr/>
          <p:nvPr/>
        </p:nvCxnSpPr>
        <p:spPr bwMode="auto">
          <a:xfrm>
            <a:off x="3771900" y="5362575"/>
            <a:ext cx="44450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85" name="Straight Arrow Connector 84"/>
          <p:cNvCxnSpPr>
            <a:stCxn id="80" idx="1"/>
            <a:endCxn id="62" idx="0"/>
          </p:cNvCxnSpPr>
          <p:nvPr/>
        </p:nvCxnSpPr>
        <p:spPr bwMode="auto">
          <a:xfrm rot="10800000" flipV="1">
            <a:off x="2882900" y="4295774"/>
            <a:ext cx="1422400" cy="9112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80" idx="3"/>
            <a:endCxn id="73" idx="0"/>
          </p:cNvCxnSpPr>
          <p:nvPr/>
        </p:nvCxnSpPr>
        <p:spPr bwMode="auto">
          <a:xfrm>
            <a:off x="4660900" y="4295775"/>
            <a:ext cx="88900" cy="9112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87" name="Group 71"/>
          <p:cNvGrpSpPr/>
          <p:nvPr/>
        </p:nvGrpSpPr>
        <p:grpSpPr>
          <a:xfrm>
            <a:off x="5861050" y="4984750"/>
            <a:ext cx="1425326" cy="533400"/>
            <a:chOff x="2927350" y="4540250"/>
            <a:chExt cx="1425326" cy="533400"/>
          </a:xfrm>
        </p:grpSpPr>
        <p:sp>
          <p:nvSpPr>
            <p:cNvPr id="88" name="Rectangle 87"/>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89" name="Rectangle 88"/>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90" name="Rectangle 8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48</a:t>
              </a:r>
              <a:endParaRPr lang="tr-TR" sz="1200" dirty="0"/>
            </a:p>
          </p:txBody>
        </p:sp>
        <p:sp>
          <p:nvSpPr>
            <p:cNvPr id="91" name="TextBox 90"/>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3</a:t>
              </a:r>
              <a:endParaRPr lang="tr-TR" b="1" dirty="0">
                <a:solidFill>
                  <a:srgbClr val="FF0000"/>
                </a:solidFill>
              </a:endParaRPr>
            </a:p>
          </p:txBody>
        </p:sp>
        <p:sp>
          <p:nvSpPr>
            <p:cNvPr id="92" name="Rectangle 91"/>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93" name="Straight Arrow Connector 92"/>
          <p:cNvCxnSpPr>
            <a:stCxn id="81" idx="1"/>
            <a:endCxn id="88" idx="0"/>
          </p:cNvCxnSpPr>
          <p:nvPr/>
        </p:nvCxnSpPr>
        <p:spPr bwMode="auto">
          <a:xfrm rot="10800000" flipH="1" flipV="1">
            <a:off x="5016500" y="4295774"/>
            <a:ext cx="1377950" cy="9112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spTree>
    <p:extLst>
      <p:ext uri="{BB962C8B-B14F-4D97-AF65-F5344CB8AC3E}">
        <p14:creationId xmlns:p14="http://schemas.microsoft.com/office/powerpoint/2010/main" val="5618479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61350" y="1651000"/>
            <a:ext cx="533400" cy="3416320"/>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r>
              <a:rPr lang="tr-TR" dirty="0" smtClean="0"/>
              <a:t>25</a:t>
            </a:r>
          </a:p>
          <a:p>
            <a:pPr algn="ctr"/>
            <a:r>
              <a:rPr lang="tr-TR" dirty="0" smtClean="0"/>
              <a:t>36</a:t>
            </a:r>
          </a:p>
          <a:p>
            <a:pPr algn="ctr"/>
            <a:endParaRPr lang="tr-TR" dirty="0" smtClean="0"/>
          </a:p>
          <a:p>
            <a:pPr algn="ctr"/>
            <a:endParaRPr lang="tr-TR" dirty="0"/>
          </a:p>
        </p:txBody>
      </p:sp>
      <p:sp>
        <p:nvSpPr>
          <p:cNvPr id="99" name="Content Placeholder 2"/>
          <p:cNvSpPr>
            <a:spLocks noGrp="1"/>
          </p:cNvSpPr>
          <p:nvPr>
            <p:ph idx="1"/>
          </p:nvPr>
        </p:nvSpPr>
        <p:spPr>
          <a:xfrm>
            <a:off x="3238500" y="1250950"/>
            <a:ext cx="3867150" cy="1111250"/>
          </a:xfrm>
        </p:spPr>
        <p:txBody>
          <a:bodyPr/>
          <a:lstStyle/>
          <a:p>
            <a:r>
              <a:rPr lang="tr-TR" sz="1800" dirty="0" smtClean="0"/>
              <a:t>25 added</a:t>
            </a:r>
          </a:p>
          <a:p>
            <a:r>
              <a:rPr lang="tr-TR" sz="1800" dirty="0" smtClean="0"/>
              <a:t>Addition 36 causes a split</a:t>
            </a:r>
          </a:p>
          <a:p>
            <a:endParaRPr lang="tr-TR" sz="1800" dirty="0"/>
          </a:p>
        </p:txBody>
      </p:sp>
      <p:sp>
        <p:nvSpPr>
          <p:cNvPr id="13" name="TextBox 12"/>
          <p:cNvSpPr txBox="1"/>
          <p:nvPr/>
        </p:nvSpPr>
        <p:spPr>
          <a:xfrm>
            <a:off x="645832" y="762000"/>
            <a:ext cx="923028"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447115" y="1073150"/>
            <a:ext cx="1241985"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3</a:t>
            </a:r>
            <a:endParaRPr lang="tr-TR" sz="1200" dirty="0"/>
          </a:p>
        </p:txBody>
      </p:sp>
      <p:sp>
        <p:nvSpPr>
          <p:cNvPr id="17" name="TextBox 16"/>
          <p:cNvSpPr txBox="1"/>
          <p:nvPr/>
        </p:nvSpPr>
        <p:spPr>
          <a:xfrm>
            <a:off x="149038" y="1695450"/>
            <a:ext cx="248397"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0" y="1117600"/>
            <a:ext cx="496794" cy="253916"/>
          </a:xfrm>
          <a:prstGeom prst="rect">
            <a:avLst/>
          </a:prstGeom>
          <a:noFill/>
        </p:spPr>
        <p:txBody>
          <a:bodyPr wrap="square" rtlCol="0">
            <a:spAutoFit/>
          </a:bodyPr>
          <a:lstStyle/>
          <a:p>
            <a:pPr algn="ctr"/>
            <a:r>
              <a:rPr lang="tr-TR" sz="1050" dirty="0" smtClean="0"/>
              <a:t>Hdr</a:t>
            </a:r>
            <a:endParaRPr lang="tr-TR" dirty="0"/>
          </a:p>
        </p:txBody>
      </p:sp>
      <p:grpSp>
        <p:nvGrpSpPr>
          <p:cNvPr id="6" name="Group 121"/>
          <p:cNvGrpSpPr/>
          <p:nvPr/>
        </p:nvGrpSpPr>
        <p:grpSpPr>
          <a:xfrm>
            <a:off x="447115" y="1517650"/>
            <a:ext cx="1241985"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8" name="Group 122"/>
          <p:cNvGrpSpPr/>
          <p:nvPr/>
        </p:nvGrpSpPr>
        <p:grpSpPr>
          <a:xfrm>
            <a:off x="447115" y="2139950"/>
            <a:ext cx="1241985"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1,3</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14,16,0,0</a:t>
              </a:r>
              <a:endParaRPr lang="tr-TR" sz="1000" dirty="0"/>
            </a:p>
          </p:txBody>
        </p:sp>
      </p:grpSp>
      <p:grpSp>
        <p:nvGrpSpPr>
          <p:cNvPr id="9" name="Group 126"/>
          <p:cNvGrpSpPr/>
          <p:nvPr/>
        </p:nvGrpSpPr>
        <p:grpSpPr>
          <a:xfrm>
            <a:off x="447115" y="2762250"/>
            <a:ext cx="1241985" cy="622300"/>
            <a:chOff x="615950" y="2851150"/>
            <a:chExt cx="1111250" cy="622300"/>
          </a:xfrm>
        </p:grpSpPr>
        <p:sp>
          <p:nvSpPr>
            <p:cNvPr id="128" name="Rectangle 127"/>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9" name="Rectangle 128"/>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2,0</a:t>
              </a:r>
              <a:endParaRPr lang="tr-TR" sz="1400" dirty="0"/>
            </a:p>
          </p:txBody>
        </p:sp>
        <p:sp>
          <p:nvSpPr>
            <p:cNvPr id="130" name="Rectangle 129"/>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21,25,32,48</a:t>
              </a:r>
              <a:endParaRPr lang="tr-TR" sz="1000" dirty="0"/>
            </a:p>
          </p:txBody>
        </p:sp>
      </p:grpSp>
      <p:sp>
        <p:nvSpPr>
          <p:cNvPr id="131" name="TextBox 130"/>
          <p:cNvSpPr txBox="1"/>
          <p:nvPr/>
        </p:nvSpPr>
        <p:spPr>
          <a:xfrm>
            <a:off x="149038" y="2895600"/>
            <a:ext cx="248397" cy="276999"/>
          </a:xfrm>
          <a:prstGeom prst="rect">
            <a:avLst/>
          </a:prstGeom>
          <a:noFill/>
        </p:spPr>
        <p:txBody>
          <a:bodyPr wrap="square" rtlCol="0">
            <a:spAutoFit/>
          </a:bodyPr>
          <a:lstStyle/>
          <a:p>
            <a:r>
              <a:rPr lang="tr-TR" sz="1200" b="1" dirty="0" smtClean="0">
                <a:solidFill>
                  <a:srgbClr val="FF0000"/>
                </a:solidFill>
              </a:rPr>
              <a:t>3</a:t>
            </a:r>
            <a:endParaRPr lang="tr-TR" sz="1000" b="1" dirty="0">
              <a:solidFill>
                <a:srgbClr val="FF0000"/>
              </a:solidFill>
            </a:endParaRPr>
          </a:p>
        </p:txBody>
      </p:sp>
      <p:sp>
        <p:nvSpPr>
          <p:cNvPr id="132" name="TextBox 131"/>
          <p:cNvSpPr txBox="1"/>
          <p:nvPr/>
        </p:nvSpPr>
        <p:spPr>
          <a:xfrm>
            <a:off x="149038" y="2273300"/>
            <a:ext cx="248397"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nvGrpSpPr>
          <p:cNvPr id="11" name="Group 77"/>
          <p:cNvGrpSpPr/>
          <p:nvPr/>
        </p:nvGrpSpPr>
        <p:grpSpPr>
          <a:xfrm>
            <a:off x="1727200" y="1028700"/>
            <a:ext cx="1532740" cy="1244600"/>
            <a:chOff x="1504950" y="3651250"/>
            <a:chExt cx="1532740" cy="1244600"/>
          </a:xfrm>
        </p:grpSpPr>
        <p:sp>
          <p:nvSpPr>
            <p:cNvPr id="22" name="TextBox 21"/>
            <p:cNvSpPr txBox="1"/>
            <p:nvPr/>
          </p:nvSpPr>
          <p:spPr>
            <a:xfrm>
              <a:off x="2015340" y="36512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659740" y="44513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1926440" y="39624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504950" y="40068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2" name="Group 141"/>
            <p:cNvGrpSpPr/>
            <p:nvPr/>
          </p:nvGrpSpPr>
          <p:grpSpPr>
            <a:xfrm>
              <a:off x="1926440" y="42735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1,2,3,0,0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14,21,0,0</a:t>
                </a:r>
                <a:endParaRPr lang="tr-TR" sz="1000" dirty="0"/>
              </a:p>
            </p:txBody>
          </p:sp>
        </p:grpSp>
      </p:grpSp>
      <p:grpSp>
        <p:nvGrpSpPr>
          <p:cNvPr id="15" name="Group 69"/>
          <p:cNvGrpSpPr/>
          <p:nvPr/>
        </p:nvGrpSpPr>
        <p:grpSpPr>
          <a:xfrm>
            <a:off x="2349500" y="4984750"/>
            <a:ext cx="1425326" cy="533400"/>
            <a:chOff x="2927350" y="4540250"/>
            <a:chExt cx="1425326"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7</a:t>
              </a:r>
              <a:endParaRPr lang="tr-TR" sz="12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12</a:t>
              </a:r>
              <a:endParaRPr lang="tr-TR" sz="1200" dirty="0"/>
            </a:p>
          </p:txBody>
        </p:sp>
        <p:sp>
          <p:nvSpPr>
            <p:cNvPr id="70" name="TextBox 69"/>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18" name="Group 71"/>
          <p:cNvGrpSpPr/>
          <p:nvPr/>
        </p:nvGrpSpPr>
        <p:grpSpPr>
          <a:xfrm>
            <a:off x="4216400" y="4984750"/>
            <a:ext cx="1425326" cy="533400"/>
            <a:chOff x="2927350" y="4540250"/>
            <a:chExt cx="1425326"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16</a:t>
              </a:r>
              <a:endParaRPr lang="tr-TR" sz="12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76" name="TextBox 75"/>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2</a:t>
              </a:r>
              <a:endParaRPr lang="tr-TR"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grpSp>
        <p:nvGrpSpPr>
          <p:cNvPr id="19" name="Group 77"/>
          <p:cNvGrpSpPr/>
          <p:nvPr/>
        </p:nvGrpSpPr>
        <p:grpSpPr>
          <a:xfrm>
            <a:off x="4305300" y="391795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84" name="Straight Arrow Connector 83"/>
          <p:cNvCxnSpPr/>
          <p:nvPr/>
        </p:nvCxnSpPr>
        <p:spPr bwMode="auto">
          <a:xfrm>
            <a:off x="3771900" y="5362575"/>
            <a:ext cx="44450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85" name="Straight Arrow Connector 84"/>
          <p:cNvCxnSpPr>
            <a:stCxn id="80" idx="1"/>
            <a:endCxn id="62" idx="0"/>
          </p:cNvCxnSpPr>
          <p:nvPr/>
        </p:nvCxnSpPr>
        <p:spPr bwMode="auto">
          <a:xfrm rot="10800000" flipV="1">
            <a:off x="2882900" y="4295774"/>
            <a:ext cx="1422400" cy="9112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80" idx="3"/>
            <a:endCxn id="73" idx="0"/>
          </p:cNvCxnSpPr>
          <p:nvPr/>
        </p:nvCxnSpPr>
        <p:spPr bwMode="auto">
          <a:xfrm>
            <a:off x="4660900" y="4295775"/>
            <a:ext cx="88900" cy="9112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0" name="Group 71"/>
          <p:cNvGrpSpPr/>
          <p:nvPr/>
        </p:nvGrpSpPr>
        <p:grpSpPr>
          <a:xfrm>
            <a:off x="5861050" y="4984750"/>
            <a:ext cx="1425326" cy="533400"/>
            <a:chOff x="2927350" y="4540250"/>
            <a:chExt cx="1425326" cy="533400"/>
          </a:xfrm>
        </p:grpSpPr>
        <p:sp>
          <p:nvSpPr>
            <p:cNvPr id="88" name="Rectangle 87"/>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25</a:t>
              </a:r>
              <a:endParaRPr lang="tr-TR" sz="1200" dirty="0"/>
            </a:p>
          </p:txBody>
        </p:sp>
        <p:sp>
          <p:nvSpPr>
            <p:cNvPr id="89" name="Rectangle 88"/>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90" name="Rectangle 8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91" name="TextBox 90"/>
            <p:cNvSpPr txBox="1"/>
            <p:nvPr/>
          </p:nvSpPr>
          <p:spPr>
            <a:xfrm>
              <a:off x="4083050" y="4540250"/>
              <a:ext cx="269626" cy="276999"/>
            </a:xfrm>
            <a:prstGeom prst="rect">
              <a:avLst/>
            </a:prstGeom>
            <a:noFill/>
          </p:spPr>
          <p:txBody>
            <a:bodyPr wrap="none" rtlCol="0">
              <a:spAutoFit/>
            </a:bodyPr>
            <a:lstStyle/>
            <a:p>
              <a:r>
                <a:rPr lang="tr-TR" sz="1200" b="1" dirty="0" smtClean="0">
                  <a:solidFill>
                    <a:srgbClr val="FF0000"/>
                  </a:solidFill>
                </a:rPr>
                <a:t>3</a:t>
              </a:r>
              <a:endParaRPr lang="tr-TR" b="1" dirty="0">
                <a:solidFill>
                  <a:srgbClr val="FF0000"/>
                </a:solidFill>
              </a:endParaRPr>
            </a:p>
          </p:txBody>
        </p:sp>
        <p:sp>
          <p:nvSpPr>
            <p:cNvPr id="92" name="Rectangle 91"/>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48</a:t>
              </a:r>
              <a:endParaRPr lang="tr-TR" sz="1200" dirty="0"/>
            </a:p>
          </p:txBody>
        </p:sp>
      </p:grpSp>
      <p:cxnSp>
        <p:nvCxnSpPr>
          <p:cNvPr id="93" name="Straight Arrow Connector 92"/>
          <p:cNvCxnSpPr>
            <a:stCxn id="81" idx="1"/>
            <a:endCxn id="88" idx="0"/>
          </p:cNvCxnSpPr>
          <p:nvPr/>
        </p:nvCxnSpPr>
        <p:spPr bwMode="auto">
          <a:xfrm rot="10800000" flipH="1" flipV="1">
            <a:off x="5016500" y="4295774"/>
            <a:ext cx="1377950" cy="9112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spTree>
    <p:extLst>
      <p:ext uri="{BB962C8B-B14F-4D97-AF65-F5344CB8AC3E}">
        <p14:creationId xmlns:p14="http://schemas.microsoft.com/office/powerpoint/2010/main" val="7282811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eaLnBrk="1" hangingPunct="1"/>
            <a:fld id="{C669A0E7-D35F-EC4E-BB08-9BD0AE8B5983}" type="slidenum">
              <a:rPr lang="en-US" altLang="ko-KR" sz="1400"/>
              <a:pPr eaLnBrk="1" hangingPunct="1"/>
              <a:t>4</a:t>
            </a:fld>
            <a:endParaRPr lang="en-US" altLang="ko-KR" sz="1400"/>
          </a:p>
        </p:txBody>
      </p:sp>
      <p:sp>
        <p:nvSpPr>
          <p:cNvPr id="9219" name="Rectangle 2"/>
          <p:cNvSpPr>
            <a:spLocks noGrp="1" noChangeArrowheads="1"/>
          </p:cNvSpPr>
          <p:nvPr>
            <p:ph type="title"/>
          </p:nvPr>
        </p:nvSpPr>
        <p:spPr>
          <a:xfrm>
            <a:off x="609600" y="381000"/>
            <a:ext cx="7772400" cy="1323439"/>
          </a:xfrm>
          <a:noFill/>
        </p:spPr>
        <p:txBody>
          <a:bodyPr>
            <a:spAutoFit/>
          </a:bodyPr>
          <a:lstStyle/>
          <a:p>
            <a:pPr eaLnBrk="1" hangingPunct="1"/>
            <a:r>
              <a:rPr lang="en-US" altLang="ko-KR" dirty="0">
                <a:latin typeface="+mj-lt"/>
                <a:ea typeface="굴림" charset="0"/>
              </a:rPr>
              <a:t>Limitations of Internal Sorting and Binary Search</a:t>
            </a:r>
          </a:p>
        </p:txBody>
      </p:sp>
      <p:sp>
        <p:nvSpPr>
          <p:cNvPr id="9220" name="Rectangle 5"/>
          <p:cNvSpPr>
            <a:spLocks noGrp="1" noChangeArrowheads="1"/>
          </p:cNvSpPr>
          <p:nvPr>
            <p:ph idx="1"/>
          </p:nvPr>
        </p:nvSpPr>
        <p:spPr/>
        <p:txBody>
          <a:bodyPr>
            <a:normAutofit fontScale="92500" lnSpcReduction="20000"/>
          </a:bodyPr>
          <a:lstStyle/>
          <a:p>
            <a:pPr marL="381000" indent="-381000" eaLnBrk="1" hangingPunct="1">
              <a:buFontTx/>
              <a:buAutoNum type="arabicPeriod"/>
            </a:pPr>
            <a:r>
              <a:rPr lang="en-US" altLang="ko-KR" dirty="0">
                <a:latin typeface="+mn-lt"/>
                <a:ea typeface="굴림" charset="0"/>
              </a:rPr>
              <a:t>Binary searching requires  still expensive disk access cost</a:t>
            </a:r>
          </a:p>
          <a:p>
            <a:pPr marL="800100" lvl="1" indent="-342900" eaLnBrk="1" hangingPunct="1">
              <a:spcBef>
                <a:spcPct val="50000"/>
              </a:spcBef>
            </a:pPr>
            <a:r>
              <a:rPr lang="en-US" altLang="ko-KR" sz="1800" dirty="0">
                <a:latin typeface="+mn-lt"/>
                <a:ea typeface="굴림" charset="0"/>
              </a:rPr>
              <a:t>If there are 100,000 items, binary search requires at most 17 accesses. Although this is a tremendous improvement over a sequential search, it is also true that 17 accesses is not negligible cost.</a:t>
            </a:r>
          </a:p>
          <a:p>
            <a:pPr marL="381000" indent="-381000" eaLnBrk="1" hangingPunct="1">
              <a:lnSpc>
                <a:spcPct val="170000"/>
              </a:lnSpc>
              <a:buFontTx/>
              <a:buAutoNum type="arabicPeriod"/>
            </a:pPr>
            <a:r>
              <a:rPr lang="en-US" altLang="ko-KR" dirty="0">
                <a:latin typeface="+mn-lt"/>
                <a:ea typeface="굴림" charset="0"/>
              </a:rPr>
              <a:t>Keeping a file sorted is very expensive</a:t>
            </a:r>
          </a:p>
          <a:p>
            <a:pPr marL="800100" lvl="1" indent="-342900" eaLnBrk="1" hangingPunct="1">
              <a:spcBef>
                <a:spcPct val="50000"/>
              </a:spcBef>
            </a:pPr>
            <a:r>
              <a:rPr lang="en-US" altLang="ko-KR" sz="1800" dirty="0">
                <a:latin typeface="+mn-lt"/>
                <a:ea typeface="굴림" charset="0"/>
              </a:rPr>
              <a:t>Inserting a new record into the file requires, on the average, that we not only read through half the records, but that we also shift the records to open up the space required for the insertion.</a:t>
            </a:r>
          </a:p>
          <a:p>
            <a:pPr marL="381000" indent="-381000" eaLnBrk="1" hangingPunct="1">
              <a:lnSpc>
                <a:spcPct val="170000"/>
              </a:lnSpc>
              <a:buFontTx/>
              <a:buAutoNum type="arabicPeriod"/>
            </a:pPr>
            <a:r>
              <a:rPr lang="en-US" altLang="ko-KR" dirty="0">
                <a:latin typeface="+mn-lt"/>
                <a:ea typeface="굴림" charset="0"/>
              </a:rPr>
              <a:t>An internal sort works only on small files</a:t>
            </a:r>
          </a:p>
          <a:p>
            <a:pPr marL="800100" lvl="1" indent="-342900" eaLnBrk="1" hangingPunct="1">
              <a:spcBef>
                <a:spcPct val="50000"/>
              </a:spcBef>
            </a:pPr>
            <a:r>
              <a:rPr lang="en-US" altLang="ko-KR" sz="1800" dirty="0">
                <a:latin typeface="+mn-lt"/>
                <a:ea typeface="굴림" charset="0"/>
              </a:rPr>
              <a:t>An internal sort works only if we can read the entire contents of a file into the computer’s electronic memory.</a:t>
            </a:r>
          </a:p>
          <a:p>
            <a:pPr marL="381000" indent="-381000" eaLnBrk="1" hangingPunct="1">
              <a:buFontTx/>
              <a:buAutoNum type="arabicPeriod"/>
            </a:pPr>
            <a:endParaRPr lang="en-US" altLang="ko-KR" dirty="0">
              <a:latin typeface="+mn-lt"/>
              <a:ea typeface="굴림" charset="0"/>
            </a:endParaRPr>
          </a:p>
        </p:txBody>
      </p:sp>
    </p:spTree>
    <p:extLst>
      <p:ext uri="{BB962C8B-B14F-4D97-AF65-F5344CB8AC3E}">
        <p14:creationId xmlns:p14="http://schemas.microsoft.com/office/powerpoint/2010/main" val="24286028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61350" y="1651000"/>
            <a:ext cx="533400" cy="3416320"/>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r>
              <a:rPr lang="tr-TR" dirty="0" smtClean="0"/>
              <a:t>25</a:t>
            </a:r>
          </a:p>
          <a:p>
            <a:pPr algn="ctr"/>
            <a:r>
              <a:rPr lang="tr-TR" dirty="0" smtClean="0"/>
              <a:t>36</a:t>
            </a:r>
          </a:p>
          <a:p>
            <a:pPr algn="ctr"/>
            <a:endParaRPr lang="tr-TR" dirty="0" smtClean="0"/>
          </a:p>
          <a:p>
            <a:pPr algn="ctr"/>
            <a:endParaRPr lang="tr-TR" dirty="0"/>
          </a:p>
        </p:txBody>
      </p:sp>
      <p:sp>
        <p:nvSpPr>
          <p:cNvPr id="99" name="Content Placeholder 2"/>
          <p:cNvSpPr>
            <a:spLocks noGrp="1"/>
          </p:cNvSpPr>
          <p:nvPr>
            <p:ph idx="1"/>
          </p:nvPr>
        </p:nvSpPr>
        <p:spPr>
          <a:xfrm>
            <a:off x="3238500" y="1250950"/>
            <a:ext cx="3867150" cy="1111250"/>
          </a:xfrm>
        </p:spPr>
        <p:txBody>
          <a:bodyPr/>
          <a:lstStyle/>
          <a:p>
            <a:r>
              <a:rPr lang="tr-TR" sz="1800" dirty="0" smtClean="0"/>
              <a:t>After addition 36</a:t>
            </a:r>
            <a:endParaRPr lang="tr-TR" sz="1800" dirty="0"/>
          </a:p>
        </p:txBody>
      </p:sp>
      <p:grpSp>
        <p:nvGrpSpPr>
          <p:cNvPr id="3" name="Group 159"/>
          <p:cNvGrpSpPr/>
          <p:nvPr/>
        </p:nvGrpSpPr>
        <p:grpSpPr>
          <a:xfrm>
            <a:off x="0" y="762000"/>
            <a:ext cx="1689100" cy="3244850"/>
            <a:chOff x="215900" y="2095500"/>
            <a:chExt cx="1511300" cy="3244850"/>
          </a:xfrm>
        </p:grpSpPr>
        <p:sp>
          <p:nvSpPr>
            <p:cNvPr id="13" name="TextBox 12"/>
            <p:cNvSpPr txBox="1"/>
            <p:nvPr/>
          </p:nvSpPr>
          <p:spPr>
            <a:xfrm>
              <a:off x="793750" y="2095500"/>
              <a:ext cx="825867"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615950" y="2406650"/>
              <a:ext cx="1111250"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3</a:t>
              </a:r>
              <a:endParaRPr lang="tr-TR" sz="1200" dirty="0"/>
            </a:p>
          </p:txBody>
        </p:sp>
        <p:sp>
          <p:nvSpPr>
            <p:cNvPr id="17" name="TextBox 16"/>
            <p:cNvSpPr txBox="1"/>
            <p:nvPr/>
          </p:nvSpPr>
          <p:spPr>
            <a:xfrm>
              <a:off x="349250" y="3028950"/>
              <a:ext cx="222250"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215900" y="2451100"/>
              <a:ext cx="444500" cy="253916"/>
            </a:xfrm>
            <a:prstGeom prst="rect">
              <a:avLst/>
            </a:prstGeom>
            <a:noFill/>
          </p:spPr>
          <p:txBody>
            <a:bodyPr wrap="square" rtlCol="0">
              <a:spAutoFit/>
            </a:bodyPr>
            <a:lstStyle/>
            <a:p>
              <a:pPr algn="ctr"/>
              <a:r>
                <a:rPr lang="tr-TR" sz="1050" dirty="0" smtClean="0"/>
                <a:t>Hdr</a:t>
              </a:r>
              <a:endParaRPr lang="tr-TR" dirty="0"/>
            </a:p>
          </p:txBody>
        </p:sp>
        <p:grpSp>
          <p:nvGrpSpPr>
            <p:cNvPr id="6" name="Group 121"/>
            <p:cNvGrpSpPr/>
            <p:nvPr/>
          </p:nvGrpSpPr>
          <p:grpSpPr>
            <a:xfrm>
              <a:off x="615950" y="2851150"/>
              <a:ext cx="1111250"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8" name="Group 122"/>
            <p:cNvGrpSpPr/>
            <p:nvPr/>
          </p:nvGrpSpPr>
          <p:grpSpPr>
            <a:xfrm>
              <a:off x="615950" y="3473450"/>
              <a:ext cx="1111250"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1,3</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14,16,0,0</a:t>
                </a:r>
                <a:endParaRPr lang="tr-TR" sz="1000" dirty="0"/>
              </a:p>
            </p:txBody>
          </p:sp>
        </p:grpSp>
        <p:grpSp>
          <p:nvGrpSpPr>
            <p:cNvPr id="9" name="Group 126"/>
            <p:cNvGrpSpPr/>
            <p:nvPr/>
          </p:nvGrpSpPr>
          <p:grpSpPr>
            <a:xfrm>
              <a:off x="615950" y="4095750"/>
              <a:ext cx="1111250" cy="622300"/>
              <a:chOff x="615950" y="2851150"/>
              <a:chExt cx="1111250" cy="622300"/>
            </a:xfrm>
          </p:grpSpPr>
          <p:sp>
            <p:nvSpPr>
              <p:cNvPr id="128" name="Rectangle 127"/>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9" name="Rectangle 128"/>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2,4</a:t>
                </a:r>
                <a:endParaRPr lang="tr-TR" sz="1400" dirty="0"/>
              </a:p>
            </p:txBody>
          </p:sp>
          <p:sp>
            <p:nvSpPr>
              <p:cNvPr id="130" name="Rectangle 129"/>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21,25,0,0</a:t>
                </a:r>
                <a:endParaRPr lang="tr-TR" sz="1000" dirty="0"/>
              </a:p>
            </p:txBody>
          </p:sp>
        </p:grpSp>
        <p:sp>
          <p:nvSpPr>
            <p:cNvPr id="131" name="TextBox 130"/>
            <p:cNvSpPr txBox="1"/>
            <p:nvPr/>
          </p:nvSpPr>
          <p:spPr>
            <a:xfrm>
              <a:off x="349250" y="4229100"/>
              <a:ext cx="222250" cy="276999"/>
            </a:xfrm>
            <a:prstGeom prst="rect">
              <a:avLst/>
            </a:prstGeom>
            <a:noFill/>
          </p:spPr>
          <p:txBody>
            <a:bodyPr wrap="square" rtlCol="0">
              <a:spAutoFit/>
            </a:bodyPr>
            <a:lstStyle/>
            <a:p>
              <a:r>
                <a:rPr lang="tr-TR" sz="1200" b="1" dirty="0" smtClean="0">
                  <a:solidFill>
                    <a:srgbClr val="FF0000"/>
                  </a:solidFill>
                </a:rPr>
                <a:t>3</a:t>
              </a:r>
              <a:endParaRPr lang="tr-TR" sz="1000" b="1" dirty="0">
                <a:solidFill>
                  <a:srgbClr val="FF0000"/>
                </a:solidFill>
              </a:endParaRPr>
            </a:p>
          </p:txBody>
        </p:sp>
        <p:sp>
          <p:nvSpPr>
            <p:cNvPr id="132" name="TextBox 131"/>
            <p:cNvSpPr txBox="1"/>
            <p:nvPr/>
          </p:nvSpPr>
          <p:spPr>
            <a:xfrm>
              <a:off x="349250" y="3606800"/>
              <a:ext cx="222250"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nvGrpSpPr>
            <p:cNvPr id="10" name="Group 132"/>
            <p:cNvGrpSpPr/>
            <p:nvPr/>
          </p:nvGrpSpPr>
          <p:grpSpPr>
            <a:xfrm>
              <a:off x="615950" y="4718050"/>
              <a:ext cx="1111250" cy="622300"/>
              <a:chOff x="615950" y="2851150"/>
              <a:chExt cx="1111250" cy="622300"/>
            </a:xfrm>
          </p:grpSpPr>
          <p:sp>
            <p:nvSpPr>
              <p:cNvPr id="134" name="Rectangle 13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35" name="Rectangle 13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3,0</a:t>
                </a:r>
                <a:endParaRPr lang="tr-TR" sz="1400" dirty="0"/>
              </a:p>
            </p:txBody>
          </p:sp>
          <p:sp>
            <p:nvSpPr>
              <p:cNvPr id="136" name="Rectangle 13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32,36,48,0</a:t>
                </a:r>
                <a:endParaRPr lang="tr-TR" sz="1000" dirty="0"/>
              </a:p>
            </p:txBody>
          </p:sp>
        </p:grpSp>
        <p:sp>
          <p:nvSpPr>
            <p:cNvPr id="137" name="TextBox 136"/>
            <p:cNvSpPr txBox="1"/>
            <p:nvPr/>
          </p:nvSpPr>
          <p:spPr>
            <a:xfrm>
              <a:off x="349250" y="4851400"/>
              <a:ext cx="222250" cy="276999"/>
            </a:xfrm>
            <a:prstGeom prst="rect">
              <a:avLst/>
            </a:prstGeom>
            <a:noFill/>
          </p:spPr>
          <p:txBody>
            <a:bodyPr wrap="square" rtlCol="0">
              <a:spAutoFit/>
            </a:bodyPr>
            <a:lstStyle/>
            <a:p>
              <a:r>
                <a:rPr lang="tr-TR" sz="1200" b="1" dirty="0" smtClean="0">
                  <a:solidFill>
                    <a:srgbClr val="FF0000"/>
                  </a:solidFill>
                </a:rPr>
                <a:t>4</a:t>
              </a:r>
              <a:endParaRPr lang="tr-TR" sz="1000" b="1" dirty="0">
                <a:solidFill>
                  <a:srgbClr val="FF0000"/>
                </a:solidFill>
              </a:endParaRPr>
            </a:p>
          </p:txBody>
        </p:sp>
      </p:grpSp>
      <p:grpSp>
        <p:nvGrpSpPr>
          <p:cNvPr id="11" name="Group 77"/>
          <p:cNvGrpSpPr/>
          <p:nvPr/>
        </p:nvGrpSpPr>
        <p:grpSpPr>
          <a:xfrm>
            <a:off x="1727200" y="1028700"/>
            <a:ext cx="1532740" cy="1244600"/>
            <a:chOff x="1504950" y="3651250"/>
            <a:chExt cx="1532740" cy="1244600"/>
          </a:xfrm>
        </p:grpSpPr>
        <p:sp>
          <p:nvSpPr>
            <p:cNvPr id="22" name="TextBox 21"/>
            <p:cNvSpPr txBox="1"/>
            <p:nvPr/>
          </p:nvSpPr>
          <p:spPr>
            <a:xfrm>
              <a:off x="2015340" y="36512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659740" y="44513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1926440" y="39624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504950" y="40068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2" name="Group 141"/>
            <p:cNvGrpSpPr/>
            <p:nvPr/>
          </p:nvGrpSpPr>
          <p:grpSpPr>
            <a:xfrm>
              <a:off x="1926440" y="42735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1,2,3,4,0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14,21,32,0</a:t>
                </a:r>
                <a:endParaRPr lang="tr-TR" sz="1000" dirty="0"/>
              </a:p>
            </p:txBody>
          </p:sp>
        </p:grpSp>
      </p:grpSp>
      <p:grpSp>
        <p:nvGrpSpPr>
          <p:cNvPr id="15" name="Group 69"/>
          <p:cNvGrpSpPr/>
          <p:nvPr/>
        </p:nvGrpSpPr>
        <p:grpSpPr>
          <a:xfrm>
            <a:off x="971550" y="5162550"/>
            <a:ext cx="1425326" cy="533400"/>
            <a:chOff x="2927350" y="4540250"/>
            <a:chExt cx="1425320"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7</a:t>
              </a:r>
              <a:endParaRPr lang="tr-TR" sz="12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12</a:t>
              </a:r>
              <a:endParaRPr lang="tr-TR" sz="1200" dirty="0"/>
            </a:p>
          </p:txBody>
        </p:sp>
        <p:sp>
          <p:nvSpPr>
            <p:cNvPr id="70" name="TextBox 69"/>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18" name="Group 71"/>
          <p:cNvGrpSpPr/>
          <p:nvPr/>
        </p:nvGrpSpPr>
        <p:grpSpPr>
          <a:xfrm>
            <a:off x="2705100" y="5162550"/>
            <a:ext cx="1425326" cy="533400"/>
            <a:chOff x="2927350" y="4540250"/>
            <a:chExt cx="1425320"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16</a:t>
              </a:r>
              <a:endParaRPr lang="tr-TR" sz="12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76" name="TextBox 75"/>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2</a:t>
              </a:r>
              <a:endParaRPr lang="tr-TR"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grpSp>
        <p:nvGrpSpPr>
          <p:cNvPr id="19" name="Group 77"/>
          <p:cNvGrpSpPr/>
          <p:nvPr/>
        </p:nvGrpSpPr>
        <p:grpSpPr>
          <a:xfrm>
            <a:off x="3727450" y="396240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84" name="Straight Arrow Connector 83"/>
          <p:cNvCxnSpPr>
            <a:stCxn id="71" idx="3"/>
            <a:endCxn id="74" idx="1"/>
          </p:cNvCxnSpPr>
          <p:nvPr/>
        </p:nvCxnSpPr>
        <p:spPr bwMode="auto">
          <a:xfrm>
            <a:off x="2393950" y="5540375"/>
            <a:ext cx="31115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85" name="Straight Arrow Connector 84"/>
          <p:cNvCxnSpPr>
            <a:stCxn id="80" idx="1"/>
            <a:endCxn id="62" idx="0"/>
          </p:cNvCxnSpPr>
          <p:nvPr/>
        </p:nvCxnSpPr>
        <p:spPr bwMode="auto">
          <a:xfrm rot="10800000" flipV="1">
            <a:off x="1504950" y="4340224"/>
            <a:ext cx="222250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80" idx="3"/>
            <a:endCxn id="73" idx="0"/>
          </p:cNvCxnSpPr>
          <p:nvPr/>
        </p:nvCxnSpPr>
        <p:spPr bwMode="auto">
          <a:xfrm flipH="1">
            <a:off x="3238500" y="4340225"/>
            <a:ext cx="84455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0" name="Group 71"/>
          <p:cNvGrpSpPr/>
          <p:nvPr/>
        </p:nvGrpSpPr>
        <p:grpSpPr>
          <a:xfrm>
            <a:off x="6172200" y="5162550"/>
            <a:ext cx="1425326" cy="533400"/>
            <a:chOff x="2927350" y="4540250"/>
            <a:chExt cx="1425320" cy="533400"/>
          </a:xfrm>
        </p:grpSpPr>
        <p:sp>
          <p:nvSpPr>
            <p:cNvPr id="88" name="Rectangle 87"/>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36</a:t>
              </a:r>
              <a:endParaRPr lang="tr-TR" sz="1200" dirty="0"/>
            </a:p>
          </p:txBody>
        </p:sp>
        <p:sp>
          <p:nvSpPr>
            <p:cNvPr id="89" name="Rectangle 88"/>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90" name="Rectangle 8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48</a:t>
              </a:r>
              <a:endParaRPr lang="tr-TR" sz="1200" dirty="0"/>
            </a:p>
          </p:txBody>
        </p:sp>
        <p:sp>
          <p:nvSpPr>
            <p:cNvPr id="91" name="TextBox 90"/>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4</a:t>
              </a:r>
              <a:endParaRPr lang="tr-TR" b="1" dirty="0">
                <a:solidFill>
                  <a:srgbClr val="FF0000"/>
                </a:solidFill>
              </a:endParaRPr>
            </a:p>
          </p:txBody>
        </p:sp>
        <p:sp>
          <p:nvSpPr>
            <p:cNvPr id="92" name="Rectangle 91"/>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cxnSp>
        <p:nvCxnSpPr>
          <p:cNvPr id="93" name="Straight Arrow Connector 92"/>
          <p:cNvCxnSpPr>
            <a:stCxn id="81" idx="1"/>
            <a:endCxn id="103" idx="0"/>
          </p:cNvCxnSpPr>
          <p:nvPr/>
        </p:nvCxnSpPr>
        <p:spPr bwMode="auto">
          <a:xfrm rot="10800000" flipH="1" flipV="1">
            <a:off x="4438650" y="4340224"/>
            <a:ext cx="53340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98" name="Straight Arrow Connector 97"/>
          <p:cNvCxnSpPr>
            <a:stCxn id="77" idx="3"/>
            <a:endCxn id="104" idx="1"/>
          </p:cNvCxnSpPr>
          <p:nvPr/>
        </p:nvCxnSpPr>
        <p:spPr bwMode="auto">
          <a:xfrm>
            <a:off x="4127500" y="5540375"/>
            <a:ext cx="31115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grpSp>
        <p:nvGrpSpPr>
          <p:cNvPr id="102" name="Group 71"/>
          <p:cNvGrpSpPr/>
          <p:nvPr/>
        </p:nvGrpSpPr>
        <p:grpSpPr>
          <a:xfrm>
            <a:off x="4438650" y="5162550"/>
            <a:ext cx="1425326" cy="533400"/>
            <a:chOff x="2927350" y="4540250"/>
            <a:chExt cx="1425320" cy="533400"/>
          </a:xfrm>
        </p:grpSpPr>
        <p:sp>
          <p:nvSpPr>
            <p:cNvPr id="103" name="Rectangle 10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25</a:t>
              </a:r>
              <a:endParaRPr lang="tr-TR" sz="1200" dirty="0"/>
            </a:p>
          </p:txBody>
        </p:sp>
        <p:sp>
          <p:nvSpPr>
            <p:cNvPr id="104" name="Rectangle 10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105" name="Rectangle 10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106" name="TextBox 105"/>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3</a:t>
              </a:r>
              <a:endParaRPr lang="tr-TR" b="1" dirty="0">
                <a:solidFill>
                  <a:srgbClr val="FF0000"/>
                </a:solidFill>
              </a:endParaRPr>
            </a:p>
          </p:txBody>
        </p:sp>
        <p:sp>
          <p:nvSpPr>
            <p:cNvPr id="109" name="Rectangle 108"/>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111" name="Straight Arrow Connector 110"/>
          <p:cNvCxnSpPr>
            <a:stCxn id="109" idx="3"/>
            <a:endCxn id="89" idx="1"/>
          </p:cNvCxnSpPr>
          <p:nvPr/>
        </p:nvCxnSpPr>
        <p:spPr bwMode="auto">
          <a:xfrm>
            <a:off x="5861055" y="5540375"/>
            <a:ext cx="311145"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118" name="Straight Arrow Connector 117"/>
          <p:cNvCxnSpPr>
            <a:stCxn id="81" idx="3"/>
            <a:endCxn id="88" idx="0"/>
          </p:cNvCxnSpPr>
          <p:nvPr/>
        </p:nvCxnSpPr>
        <p:spPr bwMode="auto">
          <a:xfrm>
            <a:off x="4794250" y="4340225"/>
            <a:ext cx="1911352"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spTree>
    <p:extLst>
      <p:ext uri="{BB962C8B-B14F-4D97-AF65-F5344CB8AC3E}">
        <p14:creationId xmlns:p14="http://schemas.microsoft.com/office/powerpoint/2010/main" val="29803898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61350" y="1651000"/>
            <a:ext cx="533400" cy="4247317"/>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r>
              <a:rPr lang="tr-TR" dirty="0" smtClean="0"/>
              <a:t>25</a:t>
            </a:r>
          </a:p>
          <a:p>
            <a:pPr algn="ctr"/>
            <a:r>
              <a:rPr lang="tr-TR" dirty="0" smtClean="0"/>
              <a:t>36</a:t>
            </a:r>
          </a:p>
          <a:p>
            <a:pPr algn="ctr"/>
            <a:r>
              <a:rPr lang="tr-TR" dirty="0" smtClean="0"/>
              <a:t>23</a:t>
            </a:r>
          </a:p>
          <a:p>
            <a:pPr algn="ctr"/>
            <a:r>
              <a:rPr lang="tr-TR" dirty="0" smtClean="0"/>
              <a:t>30</a:t>
            </a:r>
          </a:p>
          <a:p>
            <a:pPr algn="ctr"/>
            <a:r>
              <a:rPr lang="tr-TR" dirty="0" smtClean="0"/>
              <a:t>28</a:t>
            </a:r>
          </a:p>
          <a:p>
            <a:pPr algn="ctr"/>
            <a:endParaRPr lang="tr-TR" dirty="0" smtClean="0"/>
          </a:p>
          <a:p>
            <a:pPr algn="ctr"/>
            <a:endParaRPr lang="tr-TR" dirty="0"/>
          </a:p>
        </p:txBody>
      </p:sp>
      <p:sp>
        <p:nvSpPr>
          <p:cNvPr id="99" name="Content Placeholder 2"/>
          <p:cNvSpPr>
            <a:spLocks noGrp="1"/>
          </p:cNvSpPr>
          <p:nvPr>
            <p:ph idx="1"/>
          </p:nvPr>
        </p:nvSpPr>
        <p:spPr>
          <a:xfrm>
            <a:off x="3238500" y="1250950"/>
            <a:ext cx="3867150" cy="1111250"/>
          </a:xfrm>
        </p:spPr>
        <p:txBody>
          <a:bodyPr/>
          <a:lstStyle/>
          <a:p>
            <a:r>
              <a:rPr lang="tr-TR" sz="1800" dirty="0" smtClean="0"/>
              <a:t>23 </a:t>
            </a:r>
            <a:r>
              <a:rPr lang="tr-TR" sz="1800" dirty="0" err="1" smtClean="0"/>
              <a:t>and</a:t>
            </a:r>
            <a:r>
              <a:rPr lang="tr-TR" sz="1800" dirty="0" smtClean="0"/>
              <a:t> 30 </a:t>
            </a:r>
            <a:r>
              <a:rPr lang="tr-TR" sz="1800" dirty="0" err="1" smtClean="0"/>
              <a:t>added</a:t>
            </a:r>
            <a:endParaRPr lang="tr-TR" sz="1800" dirty="0" smtClean="0"/>
          </a:p>
          <a:p>
            <a:r>
              <a:rPr lang="tr-TR" sz="1800" dirty="0" smtClean="0"/>
              <a:t>Addition 28 causes a split</a:t>
            </a:r>
          </a:p>
          <a:p>
            <a:endParaRPr lang="tr-TR" sz="1800" dirty="0"/>
          </a:p>
        </p:txBody>
      </p:sp>
      <p:grpSp>
        <p:nvGrpSpPr>
          <p:cNvPr id="3" name="Group 159"/>
          <p:cNvGrpSpPr/>
          <p:nvPr/>
        </p:nvGrpSpPr>
        <p:grpSpPr>
          <a:xfrm>
            <a:off x="0" y="762000"/>
            <a:ext cx="1689100" cy="3244850"/>
            <a:chOff x="215900" y="2095500"/>
            <a:chExt cx="1511300" cy="3244850"/>
          </a:xfrm>
        </p:grpSpPr>
        <p:sp>
          <p:nvSpPr>
            <p:cNvPr id="13" name="TextBox 12"/>
            <p:cNvSpPr txBox="1"/>
            <p:nvPr/>
          </p:nvSpPr>
          <p:spPr>
            <a:xfrm>
              <a:off x="793750" y="2095500"/>
              <a:ext cx="825867"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615950" y="2406650"/>
              <a:ext cx="1111250"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4</a:t>
              </a:r>
              <a:endParaRPr lang="tr-TR" sz="1200" dirty="0"/>
            </a:p>
          </p:txBody>
        </p:sp>
        <p:sp>
          <p:nvSpPr>
            <p:cNvPr id="17" name="TextBox 16"/>
            <p:cNvSpPr txBox="1"/>
            <p:nvPr/>
          </p:nvSpPr>
          <p:spPr>
            <a:xfrm>
              <a:off x="349250" y="3028950"/>
              <a:ext cx="222250"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215900" y="2451100"/>
              <a:ext cx="444500" cy="253916"/>
            </a:xfrm>
            <a:prstGeom prst="rect">
              <a:avLst/>
            </a:prstGeom>
            <a:noFill/>
          </p:spPr>
          <p:txBody>
            <a:bodyPr wrap="square" rtlCol="0">
              <a:spAutoFit/>
            </a:bodyPr>
            <a:lstStyle/>
            <a:p>
              <a:pPr algn="ctr"/>
              <a:r>
                <a:rPr lang="tr-TR" sz="1050" dirty="0" smtClean="0"/>
                <a:t>Hdr</a:t>
              </a:r>
              <a:endParaRPr lang="tr-TR" dirty="0"/>
            </a:p>
          </p:txBody>
        </p:sp>
        <p:grpSp>
          <p:nvGrpSpPr>
            <p:cNvPr id="6" name="Group 121"/>
            <p:cNvGrpSpPr/>
            <p:nvPr/>
          </p:nvGrpSpPr>
          <p:grpSpPr>
            <a:xfrm>
              <a:off x="615950" y="2851150"/>
              <a:ext cx="1111250"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8" name="Group 122"/>
            <p:cNvGrpSpPr/>
            <p:nvPr/>
          </p:nvGrpSpPr>
          <p:grpSpPr>
            <a:xfrm>
              <a:off x="615950" y="3473450"/>
              <a:ext cx="1111250"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1,3</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14,16,0,0</a:t>
                </a:r>
                <a:endParaRPr lang="tr-TR" sz="1000" dirty="0"/>
              </a:p>
            </p:txBody>
          </p:sp>
        </p:grpSp>
        <p:grpSp>
          <p:nvGrpSpPr>
            <p:cNvPr id="9" name="Group 126"/>
            <p:cNvGrpSpPr/>
            <p:nvPr/>
          </p:nvGrpSpPr>
          <p:grpSpPr>
            <a:xfrm>
              <a:off x="615950" y="4095750"/>
              <a:ext cx="1111250" cy="622300"/>
              <a:chOff x="615950" y="2851150"/>
              <a:chExt cx="1111250" cy="622300"/>
            </a:xfrm>
          </p:grpSpPr>
          <p:sp>
            <p:nvSpPr>
              <p:cNvPr id="128" name="Rectangle 127"/>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9" name="Rectangle 128"/>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2,4</a:t>
                </a:r>
                <a:endParaRPr lang="tr-TR" sz="1400" dirty="0"/>
              </a:p>
            </p:txBody>
          </p:sp>
          <p:sp>
            <p:nvSpPr>
              <p:cNvPr id="130" name="Rectangle 129"/>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21,23,25,30</a:t>
                </a:r>
                <a:endParaRPr lang="tr-TR" sz="1000" dirty="0"/>
              </a:p>
            </p:txBody>
          </p:sp>
        </p:grpSp>
        <p:sp>
          <p:nvSpPr>
            <p:cNvPr id="131" name="TextBox 130"/>
            <p:cNvSpPr txBox="1"/>
            <p:nvPr/>
          </p:nvSpPr>
          <p:spPr>
            <a:xfrm>
              <a:off x="349250" y="4229100"/>
              <a:ext cx="222250" cy="276999"/>
            </a:xfrm>
            <a:prstGeom prst="rect">
              <a:avLst/>
            </a:prstGeom>
            <a:noFill/>
          </p:spPr>
          <p:txBody>
            <a:bodyPr wrap="square" rtlCol="0">
              <a:spAutoFit/>
            </a:bodyPr>
            <a:lstStyle/>
            <a:p>
              <a:r>
                <a:rPr lang="tr-TR" sz="1200" b="1" dirty="0" smtClean="0">
                  <a:solidFill>
                    <a:srgbClr val="FF0000"/>
                  </a:solidFill>
                </a:rPr>
                <a:t>3</a:t>
              </a:r>
              <a:endParaRPr lang="tr-TR" sz="1000" b="1" dirty="0">
                <a:solidFill>
                  <a:srgbClr val="FF0000"/>
                </a:solidFill>
              </a:endParaRPr>
            </a:p>
          </p:txBody>
        </p:sp>
        <p:sp>
          <p:nvSpPr>
            <p:cNvPr id="132" name="TextBox 131"/>
            <p:cNvSpPr txBox="1"/>
            <p:nvPr/>
          </p:nvSpPr>
          <p:spPr>
            <a:xfrm>
              <a:off x="349250" y="3606800"/>
              <a:ext cx="222250"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nvGrpSpPr>
            <p:cNvPr id="10" name="Group 132"/>
            <p:cNvGrpSpPr/>
            <p:nvPr/>
          </p:nvGrpSpPr>
          <p:grpSpPr>
            <a:xfrm>
              <a:off x="615950" y="4718050"/>
              <a:ext cx="1111250" cy="622300"/>
              <a:chOff x="615950" y="2851150"/>
              <a:chExt cx="1111250" cy="622300"/>
            </a:xfrm>
          </p:grpSpPr>
          <p:sp>
            <p:nvSpPr>
              <p:cNvPr id="134" name="Rectangle 13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35" name="Rectangle 13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3,0</a:t>
                </a:r>
                <a:endParaRPr lang="tr-TR" sz="1400" dirty="0"/>
              </a:p>
            </p:txBody>
          </p:sp>
          <p:sp>
            <p:nvSpPr>
              <p:cNvPr id="136" name="Rectangle 13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32,36,48,0</a:t>
                </a:r>
                <a:endParaRPr lang="tr-TR" sz="1000" dirty="0"/>
              </a:p>
            </p:txBody>
          </p:sp>
        </p:grpSp>
        <p:sp>
          <p:nvSpPr>
            <p:cNvPr id="137" name="TextBox 136"/>
            <p:cNvSpPr txBox="1"/>
            <p:nvPr/>
          </p:nvSpPr>
          <p:spPr>
            <a:xfrm>
              <a:off x="349250" y="4851400"/>
              <a:ext cx="222250" cy="276999"/>
            </a:xfrm>
            <a:prstGeom prst="rect">
              <a:avLst/>
            </a:prstGeom>
            <a:noFill/>
          </p:spPr>
          <p:txBody>
            <a:bodyPr wrap="square" rtlCol="0">
              <a:spAutoFit/>
            </a:bodyPr>
            <a:lstStyle/>
            <a:p>
              <a:r>
                <a:rPr lang="tr-TR" sz="1200" b="1" dirty="0" smtClean="0">
                  <a:solidFill>
                    <a:srgbClr val="FF0000"/>
                  </a:solidFill>
                </a:rPr>
                <a:t>4</a:t>
              </a:r>
              <a:endParaRPr lang="tr-TR" sz="1000" b="1" dirty="0">
                <a:solidFill>
                  <a:srgbClr val="FF0000"/>
                </a:solidFill>
              </a:endParaRPr>
            </a:p>
          </p:txBody>
        </p:sp>
      </p:grpSp>
      <p:grpSp>
        <p:nvGrpSpPr>
          <p:cNvPr id="11" name="Group 77"/>
          <p:cNvGrpSpPr/>
          <p:nvPr/>
        </p:nvGrpSpPr>
        <p:grpSpPr>
          <a:xfrm>
            <a:off x="1727200" y="1028700"/>
            <a:ext cx="1532740" cy="1244600"/>
            <a:chOff x="1504950" y="3651250"/>
            <a:chExt cx="1532740" cy="1244600"/>
          </a:xfrm>
        </p:grpSpPr>
        <p:sp>
          <p:nvSpPr>
            <p:cNvPr id="22" name="TextBox 21"/>
            <p:cNvSpPr txBox="1"/>
            <p:nvPr/>
          </p:nvSpPr>
          <p:spPr>
            <a:xfrm>
              <a:off x="2015340" y="36512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659740" y="44513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1926440" y="39624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504950" y="40068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2" name="Group 141"/>
            <p:cNvGrpSpPr/>
            <p:nvPr/>
          </p:nvGrpSpPr>
          <p:grpSpPr>
            <a:xfrm>
              <a:off x="1926440" y="42735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1,2,3,4,0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14,21,32,0</a:t>
                </a:r>
                <a:endParaRPr lang="tr-TR" sz="1000" dirty="0"/>
              </a:p>
            </p:txBody>
          </p:sp>
        </p:grpSp>
      </p:grpSp>
      <p:grpSp>
        <p:nvGrpSpPr>
          <p:cNvPr id="15" name="Group 69"/>
          <p:cNvGrpSpPr/>
          <p:nvPr/>
        </p:nvGrpSpPr>
        <p:grpSpPr>
          <a:xfrm>
            <a:off x="971550" y="5162550"/>
            <a:ext cx="1425326" cy="533400"/>
            <a:chOff x="2927350" y="4540250"/>
            <a:chExt cx="1425320"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7</a:t>
              </a:r>
              <a:endParaRPr lang="tr-TR" sz="12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12</a:t>
              </a:r>
              <a:endParaRPr lang="tr-TR" sz="1200" dirty="0"/>
            </a:p>
          </p:txBody>
        </p:sp>
        <p:sp>
          <p:nvSpPr>
            <p:cNvPr id="70" name="TextBox 69"/>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18" name="Group 71"/>
          <p:cNvGrpSpPr/>
          <p:nvPr/>
        </p:nvGrpSpPr>
        <p:grpSpPr>
          <a:xfrm>
            <a:off x="2705100" y="5162550"/>
            <a:ext cx="1425326" cy="533400"/>
            <a:chOff x="2927350" y="4540250"/>
            <a:chExt cx="1425320"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16</a:t>
              </a:r>
              <a:endParaRPr lang="tr-TR" sz="12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76" name="TextBox 75"/>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2</a:t>
              </a:r>
              <a:endParaRPr lang="tr-TR"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grpSp>
        <p:nvGrpSpPr>
          <p:cNvPr id="19" name="Group 77"/>
          <p:cNvGrpSpPr/>
          <p:nvPr/>
        </p:nvGrpSpPr>
        <p:grpSpPr>
          <a:xfrm>
            <a:off x="3727450" y="396240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endParaRPr lang="tr-TR" sz="1200" dirty="0"/>
            </a:p>
          </p:txBody>
        </p:sp>
      </p:grpSp>
      <p:cxnSp>
        <p:nvCxnSpPr>
          <p:cNvPr id="84" name="Straight Arrow Connector 83"/>
          <p:cNvCxnSpPr>
            <a:stCxn id="71" idx="3"/>
            <a:endCxn id="74" idx="1"/>
          </p:cNvCxnSpPr>
          <p:nvPr/>
        </p:nvCxnSpPr>
        <p:spPr bwMode="auto">
          <a:xfrm>
            <a:off x="2393950" y="5540375"/>
            <a:ext cx="31115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85" name="Straight Arrow Connector 84"/>
          <p:cNvCxnSpPr>
            <a:stCxn id="80" idx="1"/>
            <a:endCxn id="62" idx="0"/>
          </p:cNvCxnSpPr>
          <p:nvPr/>
        </p:nvCxnSpPr>
        <p:spPr bwMode="auto">
          <a:xfrm rot="10800000" flipV="1">
            <a:off x="1504950" y="4340224"/>
            <a:ext cx="222250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80" idx="3"/>
            <a:endCxn id="73" idx="0"/>
          </p:cNvCxnSpPr>
          <p:nvPr/>
        </p:nvCxnSpPr>
        <p:spPr bwMode="auto">
          <a:xfrm flipH="1">
            <a:off x="3238500" y="4340225"/>
            <a:ext cx="84455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0" name="Group 71"/>
          <p:cNvGrpSpPr/>
          <p:nvPr/>
        </p:nvGrpSpPr>
        <p:grpSpPr>
          <a:xfrm>
            <a:off x="6172200" y="5162550"/>
            <a:ext cx="1425326" cy="533400"/>
            <a:chOff x="2927350" y="4540250"/>
            <a:chExt cx="1425320" cy="533400"/>
          </a:xfrm>
        </p:grpSpPr>
        <p:sp>
          <p:nvSpPr>
            <p:cNvPr id="88" name="Rectangle 87"/>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36</a:t>
              </a:r>
              <a:endParaRPr lang="tr-TR" sz="1200" dirty="0"/>
            </a:p>
          </p:txBody>
        </p:sp>
        <p:sp>
          <p:nvSpPr>
            <p:cNvPr id="89" name="Rectangle 88"/>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90" name="Rectangle 8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48</a:t>
              </a:r>
              <a:endParaRPr lang="tr-TR" sz="1200" dirty="0"/>
            </a:p>
          </p:txBody>
        </p:sp>
        <p:sp>
          <p:nvSpPr>
            <p:cNvPr id="91" name="TextBox 90"/>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4</a:t>
              </a:r>
              <a:endParaRPr lang="tr-TR" b="1" dirty="0">
                <a:solidFill>
                  <a:srgbClr val="FF0000"/>
                </a:solidFill>
              </a:endParaRPr>
            </a:p>
          </p:txBody>
        </p:sp>
        <p:sp>
          <p:nvSpPr>
            <p:cNvPr id="92" name="Rectangle 91"/>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cxnSp>
        <p:nvCxnSpPr>
          <p:cNvPr id="93" name="Straight Arrow Connector 92"/>
          <p:cNvCxnSpPr>
            <a:stCxn id="81" idx="1"/>
            <a:endCxn id="103" idx="0"/>
          </p:cNvCxnSpPr>
          <p:nvPr/>
        </p:nvCxnSpPr>
        <p:spPr bwMode="auto">
          <a:xfrm rot="10800000" flipH="1" flipV="1">
            <a:off x="4438650" y="4340224"/>
            <a:ext cx="533400"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98" name="Straight Arrow Connector 97"/>
          <p:cNvCxnSpPr>
            <a:stCxn id="77" idx="3"/>
            <a:endCxn id="104" idx="1"/>
          </p:cNvCxnSpPr>
          <p:nvPr/>
        </p:nvCxnSpPr>
        <p:spPr bwMode="auto">
          <a:xfrm>
            <a:off x="4127500" y="5540375"/>
            <a:ext cx="31115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grpSp>
        <p:nvGrpSpPr>
          <p:cNvPr id="21" name="Group 71"/>
          <p:cNvGrpSpPr/>
          <p:nvPr/>
        </p:nvGrpSpPr>
        <p:grpSpPr>
          <a:xfrm>
            <a:off x="4438650" y="5162550"/>
            <a:ext cx="1425326" cy="533400"/>
            <a:chOff x="2927350" y="4540250"/>
            <a:chExt cx="1425320" cy="533400"/>
          </a:xfrm>
        </p:grpSpPr>
        <p:sp>
          <p:nvSpPr>
            <p:cNvPr id="103" name="Rectangle 10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23</a:t>
              </a:r>
              <a:endParaRPr lang="tr-TR" sz="1200" dirty="0"/>
            </a:p>
          </p:txBody>
        </p:sp>
        <p:sp>
          <p:nvSpPr>
            <p:cNvPr id="104" name="Rectangle 10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105" name="Rectangle 10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25</a:t>
              </a:r>
              <a:endParaRPr lang="tr-TR" sz="1200" dirty="0"/>
            </a:p>
          </p:txBody>
        </p:sp>
        <p:sp>
          <p:nvSpPr>
            <p:cNvPr id="106" name="TextBox 105"/>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3</a:t>
              </a:r>
              <a:endParaRPr lang="tr-TR" b="1" dirty="0">
                <a:solidFill>
                  <a:srgbClr val="FF0000"/>
                </a:solidFill>
              </a:endParaRPr>
            </a:p>
          </p:txBody>
        </p:sp>
        <p:sp>
          <p:nvSpPr>
            <p:cNvPr id="109" name="Rectangle 108"/>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30</a:t>
              </a:r>
              <a:endParaRPr lang="tr-TR" sz="1200" dirty="0"/>
            </a:p>
          </p:txBody>
        </p:sp>
      </p:grpSp>
      <p:cxnSp>
        <p:nvCxnSpPr>
          <p:cNvPr id="111" name="Straight Arrow Connector 110"/>
          <p:cNvCxnSpPr>
            <a:stCxn id="109" idx="3"/>
            <a:endCxn id="89" idx="1"/>
          </p:cNvCxnSpPr>
          <p:nvPr/>
        </p:nvCxnSpPr>
        <p:spPr bwMode="auto">
          <a:xfrm>
            <a:off x="5861055" y="5540375"/>
            <a:ext cx="311145"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118" name="Straight Arrow Connector 117"/>
          <p:cNvCxnSpPr>
            <a:stCxn id="81" idx="3"/>
            <a:endCxn id="88" idx="0"/>
          </p:cNvCxnSpPr>
          <p:nvPr/>
        </p:nvCxnSpPr>
        <p:spPr bwMode="auto">
          <a:xfrm>
            <a:off x="4794250" y="4340225"/>
            <a:ext cx="1911352" cy="10445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spTree>
    <p:extLst>
      <p:ext uri="{BB962C8B-B14F-4D97-AF65-F5344CB8AC3E}">
        <p14:creationId xmlns:p14="http://schemas.microsoft.com/office/powerpoint/2010/main" val="5377306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61350" y="1073150"/>
            <a:ext cx="533400" cy="3970318"/>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r>
              <a:rPr lang="tr-TR" dirty="0" smtClean="0"/>
              <a:t>25</a:t>
            </a:r>
          </a:p>
          <a:p>
            <a:pPr algn="ctr"/>
            <a:r>
              <a:rPr lang="tr-TR" dirty="0" smtClean="0"/>
              <a:t>36</a:t>
            </a:r>
          </a:p>
          <a:p>
            <a:pPr algn="ctr"/>
            <a:r>
              <a:rPr lang="tr-TR" dirty="0" smtClean="0"/>
              <a:t>23</a:t>
            </a:r>
          </a:p>
          <a:p>
            <a:pPr algn="ctr"/>
            <a:r>
              <a:rPr lang="tr-TR" dirty="0" smtClean="0"/>
              <a:t>28</a:t>
            </a:r>
          </a:p>
          <a:p>
            <a:pPr algn="ctr"/>
            <a:endParaRPr lang="tr-TR" dirty="0" smtClean="0"/>
          </a:p>
          <a:p>
            <a:pPr algn="ctr"/>
            <a:endParaRPr lang="tr-TR" dirty="0"/>
          </a:p>
        </p:txBody>
      </p:sp>
      <p:sp>
        <p:nvSpPr>
          <p:cNvPr id="99" name="Content Placeholder 2"/>
          <p:cNvSpPr>
            <a:spLocks noGrp="1"/>
          </p:cNvSpPr>
          <p:nvPr>
            <p:ph idx="1"/>
          </p:nvPr>
        </p:nvSpPr>
        <p:spPr>
          <a:xfrm>
            <a:off x="3683000" y="1162050"/>
            <a:ext cx="3867150" cy="1111250"/>
          </a:xfrm>
        </p:spPr>
        <p:txBody>
          <a:bodyPr/>
          <a:lstStyle/>
          <a:p>
            <a:r>
              <a:rPr lang="tr-TR" sz="1800" dirty="0" smtClean="0"/>
              <a:t>After addition 28 </a:t>
            </a:r>
          </a:p>
          <a:p>
            <a:endParaRPr lang="tr-TR" sz="1800" dirty="0"/>
          </a:p>
        </p:txBody>
      </p:sp>
      <p:sp>
        <p:nvSpPr>
          <p:cNvPr id="13" name="TextBox 12"/>
          <p:cNvSpPr txBox="1"/>
          <p:nvPr/>
        </p:nvSpPr>
        <p:spPr>
          <a:xfrm>
            <a:off x="645832" y="762000"/>
            <a:ext cx="923028"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438150" y="1073150"/>
            <a:ext cx="1241985"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4</a:t>
            </a:r>
            <a:endParaRPr lang="tr-TR" sz="1200" dirty="0"/>
          </a:p>
        </p:txBody>
      </p:sp>
      <p:sp>
        <p:nvSpPr>
          <p:cNvPr id="17" name="TextBox 16"/>
          <p:cNvSpPr txBox="1"/>
          <p:nvPr/>
        </p:nvSpPr>
        <p:spPr>
          <a:xfrm>
            <a:off x="149038" y="1695450"/>
            <a:ext cx="248397"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0" y="1117600"/>
            <a:ext cx="496794" cy="253916"/>
          </a:xfrm>
          <a:prstGeom prst="rect">
            <a:avLst/>
          </a:prstGeom>
          <a:noFill/>
        </p:spPr>
        <p:txBody>
          <a:bodyPr wrap="square" rtlCol="0">
            <a:spAutoFit/>
          </a:bodyPr>
          <a:lstStyle/>
          <a:p>
            <a:pPr algn="ctr"/>
            <a:r>
              <a:rPr lang="tr-TR" sz="1050" dirty="0" smtClean="0"/>
              <a:t>Hdr</a:t>
            </a:r>
            <a:endParaRPr lang="tr-TR" dirty="0"/>
          </a:p>
        </p:txBody>
      </p:sp>
      <p:grpSp>
        <p:nvGrpSpPr>
          <p:cNvPr id="6" name="Group 121"/>
          <p:cNvGrpSpPr/>
          <p:nvPr/>
        </p:nvGrpSpPr>
        <p:grpSpPr>
          <a:xfrm>
            <a:off x="438150" y="1517650"/>
            <a:ext cx="1241985"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8" name="Group 122"/>
          <p:cNvGrpSpPr/>
          <p:nvPr/>
        </p:nvGrpSpPr>
        <p:grpSpPr>
          <a:xfrm>
            <a:off x="438150" y="2139950"/>
            <a:ext cx="1241985"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1,3</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14,16,0,0</a:t>
              </a:r>
              <a:endParaRPr lang="tr-TR" sz="1000" dirty="0"/>
            </a:p>
          </p:txBody>
        </p:sp>
      </p:grpSp>
      <p:grpSp>
        <p:nvGrpSpPr>
          <p:cNvPr id="9" name="Group 126"/>
          <p:cNvGrpSpPr/>
          <p:nvPr/>
        </p:nvGrpSpPr>
        <p:grpSpPr>
          <a:xfrm>
            <a:off x="438150" y="2762250"/>
            <a:ext cx="1241985" cy="622300"/>
            <a:chOff x="615950" y="2851150"/>
            <a:chExt cx="1111250" cy="622300"/>
          </a:xfrm>
        </p:grpSpPr>
        <p:sp>
          <p:nvSpPr>
            <p:cNvPr id="128" name="Rectangle 127"/>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9" name="Rectangle 128"/>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2,5</a:t>
              </a:r>
              <a:endParaRPr lang="tr-TR" sz="1400" dirty="0"/>
            </a:p>
          </p:txBody>
        </p:sp>
        <p:sp>
          <p:nvSpPr>
            <p:cNvPr id="130" name="Rectangle 129"/>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21,23,0,0</a:t>
              </a:r>
              <a:endParaRPr lang="tr-TR" sz="1000" dirty="0"/>
            </a:p>
          </p:txBody>
        </p:sp>
      </p:grpSp>
      <p:sp>
        <p:nvSpPr>
          <p:cNvPr id="131" name="TextBox 130"/>
          <p:cNvSpPr txBox="1"/>
          <p:nvPr/>
        </p:nvSpPr>
        <p:spPr>
          <a:xfrm>
            <a:off x="149038" y="2895600"/>
            <a:ext cx="248397" cy="276999"/>
          </a:xfrm>
          <a:prstGeom prst="rect">
            <a:avLst/>
          </a:prstGeom>
          <a:noFill/>
        </p:spPr>
        <p:txBody>
          <a:bodyPr wrap="square" rtlCol="0">
            <a:spAutoFit/>
          </a:bodyPr>
          <a:lstStyle/>
          <a:p>
            <a:r>
              <a:rPr lang="tr-TR" sz="1200" b="1" dirty="0" smtClean="0">
                <a:solidFill>
                  <a:srgbClr val="FF0000"/>
                </a:solidFill>
              </a:rPr>
              <a:t>3</a:t>
            </a:r>
            <a:endParaRPr lang="tr-TR" sz="1000" b="1" dirty="0">
              <a:solidFill>
                <a:srgbClr val="FF0000"/>
              </a:solidFill>
            </a:endParaRPr>
          </a:p>
        </p:txBody>
      </p:sp>
      <p:sp>
        <p:nvSpPr>
          <p:cNvPr id="132" name="TextBox 131"/>
          <p:cNvSpPr txBox="1"/>
          <p:nvPr/>
        </p:nvSpPr>
        <p:spPr>
          <a:xfrm>
            <a:off x="149038" y="2273300"/>
            <a:ext cx="248397"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nvGrpSpPr>
          <p:cNvPr id="10" name="Group 132"/>
          <p:cNvGrpSpPr/>
          <p:nvPr/>
        </p:nvGrpSpPr>
        <p:grpSpPr>
          <a:xfrm>
            <a:off x="438150" y="3384550"/>
            <a:ext cx="1241985" cy="622300"/>
            <a:chOff x="615950" y="2851150"/>
            <a:chExt cx="1111250" cy="622300"/>
          </a:xfrm>
        </p:grpSpPr>
        <p:sp>
          <p:nvSpPr>
            <p:cNvPr id="134" name="Rectangle 13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35" name="Rectangle 13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5,0</a:t>
              </a:r>
              <a:endParaRPr lang="tr-TR" sz="1400" dirty="0"/>
            </a:p>
          </p:txBody>
        </p:sp>
        <p:sp>
          <p:nvSpPr>
            <p:cNvPr id="136" name="Rectangle 13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32,36,48,0</a:t>
              </a:r>
              <a:endParaRPr lang="tr-TR" sz="1000" dirty="0"/>
            </a:p>
          </p:txBody>
        </p:sp>
      </p:grpSp>
      <p:sp>
        <p:nvSpPr>
          <p:cNvPr id="137" name="TextBox 136"/>
          <p:cNvSpPr txBox="1"/>
          <p:nvPr/>
        </p:nvSpPr>
        <p:spPr>
          <a:xfrm>
            <a:off x="149038" y="3517900"/>
            <a:ext cx="248397" cy="276999"/>
          </a:xfrm>
          <a:prstGeom prst="rect">
            <a:avLst/>
          </a:prstGeom>
          <a:noFill/>
        </p:spPr>
        <p:txBody>
          <a:bodyPr wrap="square" rtlCol="0">
            <a:spAutoFit/>
          </a:bodyPr>
          <a:lstStyle/>
          <a:p>
            <a:r>
              <a:rPr lang="tr-TR" sz="1200" b="1" dirty="0" smtClean="0">
                <a:solidFill>
                  <a:srgbClr val="FF0000"/>
                </a:solidFill>
              </a:rPr>
              <a:t>4</a:t>
            </a:r>
            <a:endParaRPr lang="tr-TR" sz="1000" b="1" dirty="0">
              <a:solidFill>
                <a:srgbClr val="FF0000"/>
              </a:solidFill>
            </a:endParaRPr>
          </a:p>
        </p:txBody>
      </p:sp>
      <p:grpSp>
        <p:nvGrpSpPr>
          <p:cNvPr id="11" name="Group 77"/>
          <p:cNvGrpSpPr/>
          <p:nvPr/>
        </p:nvGrpSpPr>
        <p:grpSpPr>
          <a:xfrm>
            <a:off x="1727200" y="1028700"/>
            <a:ext cx="1778000" cy="1244600"/>
            <a:chOff x="1504950" y="3651250"/>
            <a:chExt cx="1532740" cy="1244600"/>
          </a:xfrm>
        </p:grpSpPr>
        <p:sp>
          <p:nvSpPr>
            <p:cNvPr id="22" name="TextBox 21"/>
            <p:cNvSpPr txBox="1"/>
            <p:nvPr/>
          </p:nvSpPr>
          <p:spPr>
            <a:xfrm>
              <a:off x="2015340" y="36512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659740" y="44513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1926440" y="39624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504950" y="40068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2" name="Group 141"/>
            <p:cNvGrpSpPr/>
            <p:nvPr/>
          </p:nvGrpSpPr>
          <p:grpSpPr>
            <a:xfrm>
              <a:off x="1926440" y="42735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1,2,3,5,4</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14,21,25,32</a:t>
                </a:r>
                <a:endParaRPr lang="tr-TR" sz="1000" dirty="0"/>
              </a:p>
            </p:txBody>
          </p:sp>
        </p:grpSp>
      </p:grpSp>
      <p:grpSp>
        <p:nvGrpSpPr>
          <p:cNvPr id="15" name="Group 69"/>
          <p:cNvGrpSpPr/>
          <p:nvPr/>
        </p:nvGrpSpPr>
        <p:grpSpPr>
          <a:xfrm>
            <a:off x="527050" y="5251450"/>
            <a:ext cx="1425326" cy="533400"/>
            <a:chOff x="2927350" y="4540250"/>
            <a:chExt cx="1425320"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7</a:t>
              </a:r>
              <a:endParaRPr lang="tr-TR" sz="12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5</a:t>
              </a:r>
              <a:endParaRPr lang="tr-TR" sz="12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12</a:t>
              </a:r>
              <a:endParaRPr lang="tr-TR" sz="1200" dirty="0"/>
            </a:p>
          </p:txBody>
        </p:sp>
        <p:sp>
          <p:nvSpPr>
            <p:cNvPr id="70" name="TextBox 69"/>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1</a:t>
              </a:r>
              <a:endParaRPr lang="tr-TR"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18" name="Group 71"/>
          <p:cNvGrpSpPr/>
          <p:nvPr/>
        </p:nvGrpSpPr>
        <p:grpSpPr>
          <a:xfrm>
            <a:off x="2260600" y="5251450"/>
            <a:ext cx="1425326" cy="533400"/>
            <a:chOff x="2927350" y="4540250"/>
            <a:chExt cx="1425320"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16</a:t>
              </a:r>
              <a:endParaRPr lang="tr-TR" sz="12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76" name="TextBox 75"/>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2</a:t>
              </a:r>
              <a:endParaRPr lang="tr-TR"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grpSp>
      <p:grpSp>
        <p:nvGrpSpPr>
          <p:cNvPr id="19" name="Group 77"/>
          <p:cNvGrpSpPr/>
          <p:nvPr/>
        </p:nvGrpSpPr>
        <p:grpSpPr>
          <a:xfrm>
            <a:off x="4127500" y="374015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25</a:t>
              </a: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grpSp>
      <p:cxnSp>
        <p:nvCxnSpPr>
          <p:cNvPr id="84" name="Straight Arrow Connector 83"/>
          <p:cNvCxnSpPr/>
          <p:nvPr/>
        </p:nvCxnSpPr>
        <p:spPr bwMode="auto">
          <a:xfrm>
            <a:off x="1949450" y="5629275"/>
            <a:ext cx="31115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85" name="Straight Arrow Connector 84"/>
          <p:cNvCxnSpPr>
            <a:stCxn id="80" idx="1"/>
            <a:endCxn id="62" idx="0"/>
          </p:cNvCxnSpPr>
          <p:nvPr/>
        </p:nvCxnSpPr>
        <p:spPr bwMode="auto">
          <a:xfrm rot="10800000" flipV="1">
            <a:off x="1060452" y="4117974"/>
            <a:ext cx="3067048" cy="13557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79" idx="1"/>
            <a:endCxn id="75" idx="0"/>
          </p:cNvCxnSpPr>
          <p:nvPr/>
        </p:nvCxnSpPr>
        <p:spPr bwMode="auto">
          <a:xfrm rot="10800000" flipV="1">
            <a:off x="3149604" y="4117974"/>
            <a:ext cx="1333496" cy="13557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0" name="Group 71"/>
          <p:cNvGrpSpPr/>
          <p:nvPr/>
        </p:nvGrpSpPr>
        <p:grpSpPr>
          <a:xfrm>
            <a:off x="7718674" y="5257800"/>
            <a:ext cx="1425326" cy="533400"/>
            <a:chOff x="2927350" y="4540250"/>
            <a:chExt cx="1425320" cy="533400"/>
          </a:xfrm>
        </p:grpSpPr>
        <p:sp>
          <p:nvSpPr>
            <p:cNvPr id="88" name="Rectangle 87"/>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36</a:t>
              </a:r>
              <a:endParaRPr lang="tr-TR" sz="1200" dirty="0"/>
            </a:p>
          </p:txBody>
        </p:sp>
        <p:sp>
          <p:nvSpPr>
            <p:cNvPr id="89" name="Rectangle 88"/>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90" name="Rectangle 8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48</a:t>
              </a:r>
              <a:endParaRPr lang="tr-TR" sz="1200" dirty="0"/>
            </a:p>
          </p:txBody>
        </p:sp>
        <p:sp>
          <p:nvSpPr>
            <p:cNvPr id="91" name="TextBox 90"/>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4</a:t>
              </a:r>
              <a:endParaRPr lang="tr-TR" b="1" dirty="0">
                <a:solidFill>
                  <a:srgbClr val="FF0000"/>
                </a:solidFill>
              </a:endParaRPr>
            </a:p>
          </p:txBody>
        </p:sp>
        <p:sp>
          <p:nvSpPr>
            <p:cNvPr id="92" name="Rectangle 91"/>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cxnSp>
        <p:nvCxnSpPr>
          <p:cNvPr id="93" name="Straight Arrow Connector 92"/>
          <p:cNvCxnSpPr>
            <a:stCxn id="81" idx="1"/>
            <a:endCxn id="105" idx="0"/>
          </p:cNvCxnSpPr>
          <p:nvPr/>
        </p:nvCxnSpPr>
        <p:spPr bwMode="auto">
          <a:xfrm rot="10800000" flipH="1" flipV="1">
            <a:off x="4838700" y="4117974"/>
            <a:ext cx="44454" cy="135572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98" name="Straight Arrow Connector 97"/>
          <p:cNvCxnSpPr/>
          <p:nvPr/>
        </p:nvCxnSpPr>
        <p:spPr bwMode="auto">
          <a:xfrm>
            <a:off x="3683000" y="5629275"/>
            <a:ext cx="311150"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grpSp>
        <p:nvGrpSpPr>
          <p:cNvPr id="21" name="Group 71"/>
          <p:cNvGrpSpPr/>
          <p:nvPr/>
        </p:nvGrpSpPr>
        <p:grpSpPr>
          <a:xfrm>
            <a:off x="3994150" y="5251450"/>
            <a:ext cx="1425326" cy="533400"/>
            <a:chOff x="2927350" y="4540250"/>
            <a:chExt cx="1425320" cy="533400"/>
          </a:xfrm>
        </p:grpSpPr>
        <p:sp>
          <p:nvSpPr>
            <p:cNvPr id="103" name="Rectangle 10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23</a:t>
              </a:r>
              <a:endParaRPr lang="tr-TR" sz="1200" dirty="0"/>
            </a:p>
          </p:txBody>
        </p:sp>
        <p:sp>
          <p:nvSpPr>
            <p:cNvPr id="104" name="Rectangle 10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105" name="Rectangle 10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200" dirty="0"/>
            </a:p>
          </p:txBody>
        </p:sp>
        <p:sp>
          <p:nvSpPr>
            <p:cNvPr id="106" name="TextBox 105"/>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3</a:t>
              </a:r>
              <a:endParaRPr lang="tr-TR" b="1" dirty="0">
                <a:solidFill>
                  <a:srgbClr val="FF0000"/>
                </a:solidFill>
              </a:endParaRPr>
            </a:p>
          </p:txBody>
        </p:sp>
        <p:sp>
          <p:nvSpPr>
            <p:cNvPr id="109" name="Rectangle 108"/>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cxnSp>
        <p:nvCxnSpPr>
          <p:cNvPr id="111" name="Straight Arrow Connector 110"/>
          <p:cNvCxnSpPr>
            <a:stCxn id="109" idx="3"/>
            <a:endCxn id="97" idx="1"/>
          </p:cNvCxnSpPr>
          <p:nvPr/>
        </p:nvCxnSpPr>
        <p:spPr bwMode="auto">
          <a:xfrm>
            <a:off x="5416555" y="5629275"/>
            <a:ext cx="298445" cy="6350"/>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118" name="Straight Arrow Connector 117"/>
          <p:cNvCxnSpPr>
            <a:stCxn id="83" idx="3"/>
            <a:endCxn id="88" idx="0"/>
          </p:cNvCxnSpPr>
          <p:nvPr/>
        </p:nvCxnSpPr>
        <p:spPr bwMode="auto">
          <a:xfrm>
            <a:off x="5549900" y="4117975"/>
            <a:ext cx="2702176" cy="13620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95" name="Group 71"/>
          <p:cNvGrpSpPr/>
          <p:nvPr/>
        </p:nvGrpSpPr>
        <p:grpSpPr>
          <a:xfrm>
            <a:off x="5715000" y="5257800"/>
            <a:ext cx="1651000" cy="533400"/>
            <a:chOff x="2927350" y="4540250"/>
            <a:chExt cx="1425320" cy="533400"/>
          </a:xfrm>
        </p:grpSpPr>
        <p:sp>
          <p:nvSpPr>
            <p:cNvPr id="96" name="Rectangle 95"/>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28</a:t>
              </a:r>
              <a:endParaRPr lang="tr-TR" sz="1200" dirty="0"/>
            </a:p>
          </p:txBody>
        </p:sp>
        <p:sp>
          <p:nvSpPr>
            <p:cNvPr id="97" name="Rectangle 96"/>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25</a:t>
              </a:r>
              <a:endParaRPr lang="tr-TR" sz="1200" dirty="0"/>
            </a:p>
          </p:txBody>
        </p:sp>
        <p:sp>
          <p:nvSpPr>
            <p:cNvPr id="100" name="Rectangle 9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30</a:t>
              </a:r>
              <a:endParaRPr lang="tr-TR" sz="1200" dirty="0"/>
            </a:p>
          </p:txBody>
        </p:sp>
        <p:sp>
          <p:nvSpPr>
            <p:cNvPr id="101" name="TextBox 100"/>
            <p:cNvSpPr txBox="1"/>
            <p:nvPr/>
          </p:nvSpPr>
          <p:spPr>
            <a:xfrm>
              <a:off x="4083045" y="4540250"/>
              <a:ext cx="269625" cy="277000"/>
            </a:xfrm>
            <a:prstGeom prst="rect">
              <a:avLst/>
            </a:prstGeom>
            <a:noFill/>
          </p:spPr>
          <p:txBody>
            <a:bodyPr wrap="none" rtlCol="0">
              <a:spAutoFit/>
            </a:bodyPr>
            <a:lstStyle/>
            <a:p>
              <a:r>
                <a:rPr lang="tr-TR" sz="1200" b="1" dirty="0" smtClean="0">
                  <a:solidFill>
                    <a:srgbClr val="FF0000"/>
                  </a:solidFill>
                </a:rPr>
                <a:t>5</a:t>
              </a:r>
              <a:endParaRPr lang="tr-TR" b="1" dirty="0">
                <a:solidFill>
                  <a:srgbClr val="FF0000"/>
                </a:solidFill>
              </a:endParaRPr>
            </a:p>
          </p:txBody>
        </p:sp>
        <p:sp>
          <p:nvSpPr>
            <p:cNvPr id="102" name="Rectangle 101"/>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cxnSp>
        <p:nvCxnSpPr>
          <p:cNvPr id="114" name="Straight Arrow Connector 113"/>
          <p:cNvCxnSpPr>
            <a:stCxn id="102" idx="3"/>
            <a:endCxn id="89" idx="1"/>
          </p:cNvCxnSpPr>
          <p:nvPr/>
        </p:nvCxnSpPr>
        <p:spPr bwMode="auto">
          <a:xfrm>
            <a:off x="7362618" y="5635625"/>
            <a:ext cx="356056" cy="1588"/>
          </a:xfrm>
          <a:prstGeom prst="straightConnector1">
            <a:avLst/>
          </a:prstGeom>
          <a:solidFill>
            <a:schemeClr val="accent1">
              <a:alpha val="30000"/>
            </a:schemeClr>
          </a:solidFill>
          <a:ln w="19050" cap="flat" cmpd="sng" algn="ctr">
            <a:solidFill>
              <a:srgbClr val="FF0000"/>
            </a:solidFill>
            <a:prstDash val="solid"/>
            <a:round/>
            <a:headEnd type="arrow" w="med" len="med"/>
            <a:tailEnd type="arrow"/>
          </a:ln>
          <a:effectLst/>
        </p:spPr>
      </p:cxnSp>
      <p:cxnSp>
        <p:nvCxnSpPr>
          <p:cNvPr id="122" name="Straight Arrow Connector 121"/>
          <p:cNvCxnSpPr>
            <a:stCxn id="83" idx="1"/>
            <a:endCxn id="96" idx="0"/>
          </p:cNvCxnSpPr>
          <p:nvPr/>
        </p:nvCxnSpPr>
        <p:spPr bwMode="auto">
          <a:xfrm rot="10800000" flipH="1" flipV="1">
            <a:off x="5194300" y="4117974"/>
            <a:ext cx="1138556" cy="13620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154" name="Group 132"/>
          <p:cNvGrpSpPr/>
          <p:nvPr/>
        </p:nvGrpSpPr>
        <p:grpSpPr>
          <a:xfrm>
            <a:off x="438150" y="4006850"/>
            <a:ext cx="1241985" cy="622300"/>
            <a:chOff x="615950" y="2851150"/>
            <a:chExt cx="1111250" cy="622300"/>
          </a:xfrm>
        </p:grpSpPr>
        <p:sp>
          <p:nvSpPr>
            <p:cNvPr id="155" name="Rectangle 154"/>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56" name="Rectangle 155"/>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3,4</a:t>
              </a:r>
              <a:endParaRPr lang="tr-TR" sz="1400" dirty="0"/>
            </a:p>
          </p:txBody>
        </p:sp>
        <p:sp>
          <p:nvSpPr>
            <p:cNvPr id="157" name="Rectangle 156"/>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25,28,30,0</a:t>
              </a:r>
              <a:endParaRPr lang="tr-TR" sz="1000" dirty="0"/>
            </a:p>
          </p:txBody>
        </p:sp>
      </p:grpSp>
      <p:sp>
        <p:nvSpPr>
          <p:cNvPr id="158" name="TextBox 157"/>
          <p:cNvSpPr txBox="1"/>
          <p:nvPr/>
        </p:nvSpPr>
        <p:spPr>
          <a:xfrm>
            <a:off x="171450" y="4184650"/>
            <a:ext cx="248397" cy="276999"/>
          </a:xfrm>
          <a:prstGeom prst="rect">
            <a:avLst/>
          </a:prstGeom>
          <a:noFill/>
        </p:spPr>
        <p:txBody>
          <a:bodyPr wrap="square" rtlCol="0">
            <a:spAutoFit/>
          </a:bodyPr>
          <a:lstStyle/>
          <a:p>
            <a:r>
              <a:rPr lang="tr-TR" sz="1200" b="1" dirty="0" smtClean="0">
                <a:solidFill>
                  <a:srgbClr val="FF0000"/>
                </a:solidFill>
              </a:rPr>
              <a:t>5</a:t>
            </a:r>
            <a:endParaRPr lang="tr-TR" sz="1000" b="1" dirty="0">
              <a:solidFill>
                <a:srgbClr val="FF0000"/>
              </a:solidFill>
            </a:endParaRPr>
          </a:p>
        </p:txBody>
      </p:sp>
    </p:spTree>
    <p:extLst>
      <p:ext uri="{BB962C8B-B14F-4D97-AF65-F5344CB8AC3E}">
        <p14:creationId xmlns:p14="http://schemas.microsoft.com/office/powerpoint/2010/main" val="39915360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58200" y="1066800"/>
            <a:ext cx="533400" cy="5355312"/>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r>
              <a:rPr lang="tr-TR" dirty="0" smtClean="0"/>
              <a:t>25</a:t>
            </a:r>
          </a:p>
          <a:p>
            <a:pPr algn="ctr"/>
            <a:r>
              <a:rPr lang="tr-TR" dirty="0" smtClean="0"/>
              <a:t>36</a:t>
            </a:r>
          </a:p>
          <a:p>
            <a:pPr algn="ctr"/>
            <a:r>
              <a:rPr lang="tr-TR" dirty="0" smtClean="0"/>
              <a:t>23</a:t>
            </a:r>
          </a:p>
          <a:p>
            <a:pPr algn="ctr"/>
            <a:r>
              <a:rPr lang="tr-TR" dirty="0" smtClean="0"/>
              <a:t>28</a:t>
            </a:r>
          </a:p>
          <a:p>
            <a:pPr algn="ctr"/>
            <a:r>
              <a:rPr lang="tr-TR" dirty="0" smtClean="0"/>
              <a:t>26</a:t>
            </a:r>
          </a:p>
          <a:p>
            <a:pPr algn="ctr"/>
            <a:r>
              <a:rPr lang="tr-TR" dirty="0" smtClean="0"/>
              <a:t>14</a:t>
            </a:r>
          </a:p>
          <a:p>
            <a:pPr algn="ctr"/>
            <a:r>
              <a:rPr lang="tr-TR" dirty="0" smtClean="0"/>
              <a:t>18</a:t>
            </a:r>
          </a:p>
          <a:p>
            <a:pPr algn="ctr"/>
            <a:r>
              <a:rPr lang="tr-TR" dirty="0" smtClean="0"/>
              <a:t>19</a:t>
            </a:r>
          </a:p>
          <a:p>
            <a:pPr algn="ctr"/>
            <a:r>
              <a:rPr lang="tr-TR" dirty="0" smtClean="0"/>
              <a:t>15</a:t>
            </a:r>
          </a:p>
          <a:p>
            <a:pPr algn="ctr"/>
            <a:endParaRPr lang="tr-TR" dirty="0" smtClean="0"/>
          </a:p>
          <a:p>
            <a:pPr algn="ctr"/>
            <a:endParaRPr lang="tr-TR" dirty="0"/>
          </a:p>
        </p:txBody>
      </p:sp>
      <p:sp>
        <p:nvSpPr>
          <p:cNvPr id="99" name="Content Placeholder 2"/>
          <p:cNvSpPr>
            <a:spLocks noGrp="1"/>
          </p:cNvSpPr>
          <p:nvPr>
            <p:ph idx="1"/>
          </p:nvPr>
        </p:nvSpPr>
        <p:spPr>
          <a:xfrm>
            <a:off x="3727450" y="1250950"/>
            <a:ext cx="3867150" cy="1111250"/>
          </a:xfrm>
        </p:spPr>
        <p:txBody>
          <a:bodyPr/>
          <a:lstStyle/>
          <a:p>
            <a:r>
              <a:rPr lang="tr-TR" sz="1800" dirty="0" smtClean="0"/>
              <a:t>26 added </a:t>
            </a:r>
          </a:p>
          <a:p>
            <a:r>
              <a:rPr lang="tr-TR" sz="1800" dirty="0" smtClean="0"/>
              <a:t>18, 19 added</a:t>
            </a:r>
          </a:p>
          <a:p>
            <a:r>
              <a:rPr lang="tr-TR" sz="1800" dirty="0" smtClean="0"/>
              <a:t>Addition of 15 causes overflow</a:t>
            </a:r>
          </a:p>
          <a:p>
            <a:endParaRPr lang="tr-TR" sz="1800" dirty="0"/>
          </a:p>
        </p:txBody>
      </p:sp>
      <p:sp>
        <p:nvSpPr>
          <p:cNvPr id="13" name="TextBox 12"/>
          <p:cNvSpPr txBox="1"/>
          <p:nvPr/>
        </p:nvSpPr>
        <p:spPr>
          <a:xfrm>
            <a:off x="645832" y="762000"/>
            <a:ext cx="923028"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438150" y="1073150"/>
            <a:ext cx="1241985"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5</a:t>
            </a:r>
            <a:endParaRPr lang="tr-TR" sz="1200" dirty="0"/>
          </a:p>
        </p:txBody>
      </p:sp>
      <p:sp>
        <p:nvSpPr>
          <p:cNvPr id="17" name="TextBox 16"/>
          <p:cNvSpPr txBox="1"/>
          <p:nvPr/>
        </p:nvSpPr>
        <p:spPr>
          <a:xfrm>
            <a:off x="149038" y="1695450"/>
            <a:ext cx="248397"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0" y="1117600"/>
            <a:ext cx="496794" cy="253916"/>
          </a:xfrm>
          <a:prstGeom prst="rect">
            <a:avLst/>
          </a:prstGeom>
          <a:noFill/>
        </p:spPr>
        <p:txBody>
          <a:bodyPr wrap="square" rtlCol="0">
            <a:spAutoFit/>
          </a:bodyPr>
          <a:lstStyle/>
          <a:p>
            <a:pPr algn="ctr"/>
            <a:r>
              <a:rPr lang="tr-TR" sz="1050" dirty="0" smtClean="0"/>
              <a:t>Hdr</a:t>
            </a:r>
            <a:endParaRPr lang="tr-TR" dirty="0"/>
          </a:p>
        </p:txBody>
      </p:sp>
      <p:grpSp>
        <p:nvGrpSpPr>
          <p:cNvPr id="3" name="Group 121"/>
          <p:cNvGrpSpPr/>
          <p:nvPr/>
        </p:nvGrpSpPr>
        <p:grpSpPr>
          <a:xfrm>
            <a:off x="438150" y="1517650"/>
            <a:ext cx="1241985"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6" name="Group 122"/>
          <p:cNvGrpSpPr/>
          <p:nvPr/>
        </p:nvGrpSpPr>
        <p:grpSpPr>
          <a:xfrm>
            <a:off x="438150" y="2139950"/>
            <a:ext cx="1241985"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1,3</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14,16,18,19</a:t>
              </a:r>
              <a:endParaRPr lang="tr-TR" sz="1000" dirty="0"/>
            </a:p>
          </p:txBody>
        </p:sp>
      </p:grpSp>
      <p:grpSp>
        <p:nvGrpSpPr>
          <p:cNvPr id="8" name="Group 126"/>
          <p:cNvGrpSpPr/>
          <p:nvPr/>
        </p:nvGrpSpPr>
        <p:grpSpPr>
          <a:xfrm>
            <a:off x="438150" y="2762250"/>
            <a:ext cx="1241985" cy="622300"/>
            <a:chOff x="615950" y="2851150"/>
            <a:chExt cx="1111250" cy="622300"/>
          </a:xfrm>
        </p:grpSpPr>
        <p:sp>
          <p:nvSpPr>
            <p:cNvPr id="128" name="Rectangle 127"/>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9" name="Rectangle 128"/>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2,4</a:t>
              </a:r>
              <a:endParaRPr lang="tr-TR" sz="1400" dirty="0"/>
            </a:p>
          </p:txBody>
        </p:sp>
        <p:sp>
          <p:nvSpPr>
            <p:cNvPr id="130" name="Rectangle 129"/>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21,23,24,25</a:t>
              </a:r>
              <a:endParaRPr lang="tr-TR" sz="1000" dirty="0"/>
            </a:p>
          </p:txBody>
        </p:sp>
      </p:grpSp>
      <p:sp>
        <p:nvSpPr>
          <p:cNvPr id="131" name="TextBox 130"/>
          <p:cNvSpPr txBox="1"/>
          <p:nvPr/>
        </p:nvSpPr>
        <p:spPr>
          <a:xfrm>
            <a:off x="149038" y="2895600"/>
            <a:ext cx="248397" cy="276999"/>
          </a:xfrm>
          <a:prstGeom prst="rect">
            <a:avLst/>
          </a:prstGeom>
          <a:noFill/>
        </p:spPr>
        <p:txBody>
          <a:bodyPr wrap="square" rtlCol="0">
            <a:spAutoFit/>
          </a:bodyPr>
          <a:lstStyle/>
          <a:p>
            <a:r>
              <a:rPr lang="tr-TR" sz="1200" b="1" dirty="0" smtClean="0">
                <a:solidFill>
                  <a:srgbClr val="FF0000"/>
                </a:solidFill>
              </a:rPr>
              <a:t>3</a:t>
            </a:r>
            <a:endParaRPr lang="tr-TR" sz="1000" b="1" dirty="0">
              <a:solidFill>
                <a:srgbClr val="FF0000"/>
              </a:solidFill>
            </a:endParaRPr>
          </a:p>
        </p:txBody>
      </p:sp>
      <p:sp>
        <p:nvSpPr>
          <p:cNvPr id="132" name="TextBox 131"/>
          <p:cNvSpPr txBox="1"/>
          <p:nvPr/>
        </p:nvSpPr>
        <p:spPr>
          <a:xfrm>
            <a:off x="149038" y="2273300"/>
            <a:ext cx="248397"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nvGrpSpPr>
          <p:cNvPr id="9" name="Group 132"/>
          <p:cNvGrpSpPr/>
          <p:nvPr/>
        </p:nvGrpSpPr>
        <p:grpSpPr>
          <a:xfrm>
            <a:off x="438150" y="3384550"/>
            <a:ext cx="1241985" cy="622300"/>
            <a:chOff x="615950" y="2851150"/>
            <a:chExt cx="1111250" cy="622300"/>
          </a:xfrm>
        </p:grpSpPr>
        <p:sp>
          <p:nvSpPr>
            <p:cNvPr id="134" name="Rectangle 13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35" name="Rectangle 13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5,0</a:t>
              </a:r>
              <a:endParaRPr lang="tr-TR" sz="1400" dirty="0"/>
            </a:p>
          </p:txBody>
        </p:sp>
        <p:sp>
          <p:nvSpPr>
            <p:cNvPr id="136" name="Rectangle 13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32,36,48,0</a:t>
              </a:r>
              <a:endParaRPr lang="tr-TR" sz="1000" dirty="0"/>
            </a:p>
          </p:txBody>
        </p:sp>
      </p:grpSp>
      <p:sp>
        <p:nvSpPr>
          <p:cNvPr id="137" name="TextBox 136"/>
          <p:cNvSpPr txBox="1"/>
          <p:nvPr/>
        </p:nvSpPr>
        <p:spPr>
          <a:xfrm>
            <a:off x="149038" y="3517900"/>
            <a:ext cx="248397" cy="276999"/>
          </a:xfrm>
          <a:prstGeom prst="rect">
            <a:avLst/>
          </a:prstGeom>
          <a:noFill/>
        </p:spPr>
        <p:txBody>
          <a:bodyPr wrap="square" rtlCol="0">
            <a:spAutoFit/>
          </a:bodyPr>
          <a:lstStyle/>
          <a:p>
            <a:r>
              <a:rPr lang="tr-TR" sz="1200" b="1" dirty="0" smtClean="0">
                <a:solidFill>
                  <a:srgbClr val="FF0000"/>
                </a:solidFill>
              </a:rPr>
              <a:t>4</a:t>
            </a:r>
            <a:endParaRPr lang="tr-TR" sz="1000" b="1" dirty="0">
              <a:solidFill>
                <a:srgbClr val="FF0000"/>
              </a:solidFill>
            </a:endParaRPr>
          </a:p>
        </p:txBody>
      </p:sp>
      <p:grpSp>
        <p:nvGrpSpPr>
          <p:cNvPr id="10" name="Group 77"/>
          <p:cNvGrpSpPr/>
          <p:nvPr/>
        </p:nvGrpSpPr>
        <p:grpSpPr>
          <a:xfrm>
            <a:off x="1727200" y="1028700"/>
            <a:ext cx="1778000" cy="1244600"/>
            <a:chOff x="1504950" y="3651250"/>
            <a:chExt cx="1532740" cy="1244600"/>
          </a:xfrm>
        </p:grpSpPr>
        <p:sp>
          <p:nvSpPr>
            <p:cNvPr id="22" name="TextBox 21"/>
            <p:cNvSpPr txBox="1"/>
            <p:nvPr/>
          </p:nvSpPr>
          <p:spPr>
            <a:xfrm>
              <a:off x="2015340" y="3651250"/>
              <a:ext cx="853119"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659740" y="4451350"/>
              <a:ext cx="263214"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1926440" y="3962400"/>
              <a:ext cx="1111250"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Root=1</a:t>
              </a:r>
              <a:endParaRPr lang="tr-TR" sz="1000" dirty="0"/>
            </a:p>
          </p:txBody>
        </p:sp>
        <p:sp>
          <p:nvSpPr>
            <p:cNvPr id="108" name="TextBox 107"/>
            <p:cNvSpPr txBox="1"/>
            <p:nvPr/>
          </p:nvSpPr>
          <p:spPr>
            <a:xfrm>
              <a:off x="1504950" y="4006850"/>
              <a:ext cx="402674" cy="253916"/>
            </a:xfrm>
            <a:prstGeom prst="rect">
              <a:avLst/>
            </a:prstGeom>
            <a:noFill/>
          </p:spPr>
          <p:txBody>
            <a:bodyPr wrap="none" rtlCol="0">
              <a:spAutoFit/>
            </a:bodyPr>
            <a:lstStyle/>
            <a:p>
              <a:pPr algn="r"/>
              <a:r>
                <a:rPr lang="tr-TR" sz="1050" dirty="0" smtClean="0"/>
                <a:t>Hdr</a:t>
              </a:r>
              <a:endParaRPr lang="tr-TR" dirty="0"/>
            </a:p>
          </p:txBody>
        </p:sp>
        <p:grpSp>
          <p:nvGrpSpPr>
            <p:cNvPr id="11" name="Group 141"/>
            <p:cNvGrpSpPr/>
            <p:nvPr/>
          </p:nvGrpSpPr>
          <p:grpSpPr>
            <a:xfrm>
              <a:off x="1926440" y="4273550"/>
              <a:ext cx="1111250"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1,2,3,5,4</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14,21,25,32</a:t>
                </a:r>
                <a:endParaRPr lang="tr-TR" sz="1000" dirty="0"/>
              </a:p>
            </p:txBody>
          </p:sp>
        </p:grpSp>
      </p:grpSp>
      <p:grpSp>
        <p:nvGrpSpPr>
          <p:cNvPr id="12" name="Group 69"/>
          <p:cNvGrpSpPr/>
          <p:nvPr/>
        </p:nvGrpSpPr>
        <p:grpSpPr>
          <a:xfrm>
            <a:off x="571500" y="5473700"/>
            <a:ext cx="1380500" cy="577850"/>
            <a:chOff x="2927350" y="4540250"/>
            <a:chExt cx="1427958"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7</a:t>
              </a:r>
              <a:endParaRPr lang="tr-TR" sz="11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5</a:t>
              </a:r>
              <a:endParaRPr lang="tr-TR" sz="11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12</a:t>
              </a:r>
              <a:endParaRPr lang="tr-TR" sz="1100" dirty="0"/>
            </a:p>
          </p:txBody>
        </p:sp>
        <p:sp>
          <p:nvSpPr>
            <p:cNvPr id="70" name="TextBox 69"/>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1</a:t>
              </a:r>
              <a:endParaRPr lang="tr-TR" sz="1600"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a:t>
              </a:r>
              <a:endParaRPr lang="tr-TR" sz="1100" dirty="0"/>
            </a:p>
          </p:txBody>
        </p:sp>
      </p:grpSp>
      <p:grpSp>
        <p:nvGrpSpPr>
          <p:cNvPr id="15" name="Group 71"/>
          <p:cNvGrpSpPr/>
          <p:nvPr/>
        </p:nvGrpSpPr>
        <p:grpSpPr>
          <a:xfrm>
            <a:off x="2209800" y="5473700"/>
            <a:ext cx="1380500" cy="577850"/>
            <a:chOff x="2927350" y="4540250"/>
            <a:chExt cx="1427958"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16</a:t>
              </a:r>
              <a:endParaRPr lang="tr-TR" sz="11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14</a:t>
              </a:r>
              <a:endParaRPr lang="tr-TR" sz="11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18</a:t>
              </a:r>
              <a:endParaRPr lang="tr-TR" sz="1100" dirty="0"/>
            </a:p>
          </p:txBody>
        </p:sp>
        <p:sp>
          <p:nvSpPr>
            <p:cNvPr id="76" name="TextBox 75"/>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2</a:t>
              </a:r>
              <a:endParaRPr lang="tr-TR" sz="1600"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19</a:t>
              </a:r>
              <a:endParaRPr lang="tr-TR" sz="1100" dirty="0"/>
            </a:p>
          </p:txBody>
        </p:sp>
      </p:grpSp>
      <p:grpSp>
        <p:nvGrpSpPr>
          <p:cNvPr id="18" name="Group 77"/>
          <p:cNvGrpSpPr/>
          <p:nvPr/>
        </p:nvGrpSpPr>
        <p:grpSpPr>
          <a:xfrm>
            <a:off x="3860800" y="369570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25</a:t>
              </a: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grpSp>
      <p:cxnSp>
        <p:nvCxnSpPr>
          <p:cNvPr id="85" name="Straight Arrow Connector 84"/>
          <p:cNvCxnSpPr>
            <a:stCxn id="80" idx="1"/>
            <a:endCxn id="62" idx="0"/>
          </p:cNvCxnSpPr>
          <p:nvPr/>
        </p:nvCxnSpPr>
        <p:spPr bwMode="auto">
          <a:xfrm rot="10800000" flipV="1">
            <a:off x="1087174" y="4073525"/>
            <a:ext cx="2773627" cy="16409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79" idx="1"/>
            <a:endCxn id="75" idx="0"/>
          </p:cNvCxnSpPr>
          <p:nvPr/>
        </p:nvCxnSpPr>
        <p:spPr bwMode="auto">
          <a:xfrm rot="10800000" flipV="1">
            <a:off x="3069254" y="4073525"/>
            <a:ext cx="1147146" cy="16409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19" name="Group 71"/>
          <p:cNvGrpSpPr/>
          <p:nvPr/>
        </p:nvGrpSpPr>
        <p:grpSpPr>
          <a:xfrm>
            <a:off x="7010400" y="5486400"/>
            <a:ext cx="1380500" cy="577850"/>
            <a:chOff x="2927350" y="4540250"/>
            <a:chExt cx="1427958" cy="533400"/>
          </a:xfrm>
        </p:grpSpPr>
        <p:sp>
          <p:nvSpPr>
            <p:cNvPr id="88" name="Rectangle 87"/>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36</a:t>
              </a:r>
              <a:endParaRPr lang="tr-TR" sz="1100" dirty="0"/>
            </a:p>
          </p:txBody>
        </p:sp>
        <p:sp>
          <p:nvSpPr>
            <p:cNvPr id="89" name="Rectangle 88"/>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32</a:t>
              </a:r>
              <a:endParaRPr lang="tr-TR" sz="1100" dirty="0"/>
            </a:p>
          </p:txBody>
        </p:sp>
        <p:sp>
          <p:nvSpPr>
            <p:cNvPr id="90" name="Rectangle 8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48</a:t>
              </a:r>
              <a:endParaRPr lang="tr-TR" sz="1100" dirty="0"/>
            </a:p>
          </p:txBody>
        </p:sp>
        <p:sp>
          <p:nvSpPr>
            <p:cNvPr id="91" name="TextBox 90"/>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4</a:t>
              </a:r>
              <a:endParaRPr lang="tr-TR" sz="1600" b="1" dirty="0">
                <a:solidFill>
                  <a:srgbClr val="FF0000"/>
                </a:solidFill>
              </a:endParaRPr>
            </a:p>
          </p:txBody>
        </p:sp>
        <p:sp>
          <p:nvSpPr>
            <p:cNvPr id="92" name="Rectangle 91"/>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a:t>
              </a:r>
              <a:endParaRPr lang="tr-TR" sz="1100" dirty="0"/>
            </a:p>
          </p:txBody>
        </p:sp>
      </p:grpSp>
      <p:cxnSp>
        <p:nvCxnSpPr>
          <p:cNvPr id="93" name="Straight Arrow Connector 92"/>
          <p:cNvCxnSpPr>
            <a:stCxn id="81" idx="1"/>
            <a:endCxn id="105" idx="0"/>
          </p:cNvCxnSpPr>
          <p:nvPr/>
        </p:nvCxnSpPr>
        <p:spPr bwMode="auto">
          <a:xfrm rot="10800000" flipH="1" flipV="1">
            <a:off x="4572000" y="4073525"/>
            <a:ext cx="97454" cy="16409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0" name="Group 71"/>
          <p:cNvGrpSpPr/>
          <p:nvPr/>
        </p:nvGrpSpPr>
        <p:grpSpPr>
          <a:xfrm>
            <a:off x="3810000" y="5473700"/>
            <a:ext cx="1380500" cy="577850"/>
            <a:chOff x="2927350" y="4540250"/>
            <a:chExt cx="1427958" cy="533400"/>
          </a:xfrm>
        </p:grpSpPr>
        <p:sp>
          <p:nvSpPr>
            <p:cNvPr id="103" name="Rectangle 10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23</a:t>
              </a:r>
              <a:endParaRPr lang="tr-TR" sz="1100" dirty="0"/>
            </a:p>
          </p:txBody>
        </p:sp>
        <p:sp>
          <p:nvSpPr>
            <p:cNvPr id="104" name="Rectangle 10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21</a:t>
              </a:r>
              <a:endParaRPr lang="tr-TR" sz="1100" dirty="0"/>
            </a:p>
          </p:txBody>
        </p:sp>
        <p:sp>
          <p:nvSpPr>
            <p:cNvPr id="105" name="Rectangle 10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24</a:t>
              </a:r>
              <a:endParaRPr lang="tr-TR" sz="1100" dirty="0"/>
            </a:p>
          </p:txBody>
        </p:sp>
        <p:sp>
          <p:nvSpPr>
            <p:cNvPr id="106" name="TextBox 105"/>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3</a:t>
              </a:r>
              <a:endParaRPr lang="tr-TR" sz="1600" b="1" dirty="0">
                <a:solidFill>
                  <a:srgbClr val="FF0000"/>
                </a:solidFill>
              </a:endParaRPr>
            </a:p>
          </p:txBody>
        </p:sp>
        <p:sp>
          <p:nvSpPr>
            <p:cNvPr id="109" name="Rectangle 108"/>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25</a:t>
              </a:r>
              <a:endParaRPr lang="tr-TR" sz="1100" dirty="0"/>
            </a:p>
          </p:txBody>
        </p:sp>
      </p:grpSp>
      <p:cxnSp>
        <p:nvCxnSpPr>
          <p:cNvPr id="118" name="Straight Arrow Connector 117"/>
          <p:cNvCxnSpPr>
            <a:stCxn id="83" idx="3"/>
            <a:endCxn id="88" idx="0"/>
          </p:cNvCxnSpPr>
          <p:nvPr/>
        </p:nvCxnSpPr>
        <p:spPr bwMode="auto">
          <a:xfrm>
            <a:off x="5283200" y="4073525"/>
            <a:ext cx="2242873" cy="16536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122" name="Straight Arrow Connector 121"/>
          <p:cNvCxnSpPr>
            <a:stCxn id="83" idx="1"/>
            <a:endCxn id="116" idx="0"/>
          </p:cNvCxnSpPr>
          <p:nvPr/>
        </p:nvCxnSpPr>
        <p:spPr bwMode="auto">
          <a:xfrm rot="10800000" flipH="1" flipV="1">
            <a:off x="4927600" y="4073525"/>
            <a:ext cx="967720" cy="16409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3" name="Group 132"/>
          <p:cNvGrpSpPr/>
          <p:nvPr/>
        </p:nvGrpSpPr>
        <p:grpSpPr>
          <a:xfrm>
            <a:off x="438150" y="4006850"/>
            <a:ext cx="1241985" cy="622300"/>
            <a:chOff x="615950" y="2851150"/>
            <a:chExt cx="1111250" cy="622300"/>
          </a:xfrm>
        </p:grpSpPr>
        <p:sp>
          <p:nvSpPr>
            <p:cNvPr id="155" name="Rectangle 154"/>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56" name="Rectangle 155"/>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3,4</a:t>
              </a:r>
              <a:endParaRPr lang="tr-TR" sz="1400" dirty="0"/>
            </a:p>
          </p:txBody>
        </p:sp>
        <p:sp>
          <p:nvSpPr>
            <p:cNvPr id="157" name="Rectangle 156"/>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25,26,28,30</a:t>
              </a:r>
              <a:endParaRPr lang="tr-TR" sz="1000" dirty="0"/>
            </a:p>
          </p:txBody>
        </p:sp>
      </p:grpSp>
      <p:sp>
        <p:nvSpPr>
          <p:cNvPr id="158" name="TextBox 157"/>
          <p:cNvSpPr txBox="1"/>
          <p:nvPr/>
        </p:nvSpPr>
        <p:spPr>
          <a:xfrm>
            <a:off x="171450" y="4184650"/>
            <a:ext cx="248397" cy="276999"/>
          </a:xfrm>
          <a:prstGeom prst="rect">
            <a:avLst/>
          </a:prstGeom>
          <a:noFill/>
        </p:spPr>
        <p:txBody>
          <a:bodyPr wrap="square" rtlCol="0">
            <a:spAutoFit/>
          </a:bodyPr>
          <a:lstStyle/>
          <a:p>
            <a:r>
              <a:rPr lang="tr-TR" sz="1200" b="1" dirty="0" smtClean="0">
                <a:solidFill>
                  <a:srgbClr val="FF0000"/>
                </a:solidFill>
              </a:rPr>
              <a:t>5</a:t>
            </a:r>
            <a:endParaRPr lang="tr-TR" sz="1000" b="1" dirty="0">
              <a:solidFill>
                <a:srgbClr val="FF0000"/>
              </a:solidFill>
            </a:endParaRPr>
          </a:p>
        </p:txBody>
      </p:sp>
      <p:grpSp>
        <p:nvGrpSpPr>
          <p:cNvPr id="110" name="Group 71"/>
          <p:cNvGrpSpPr/>
          <p:nvPr/>
        </p:nvGrpSpPr>
        <p:grpSpPr>
          <a:xfrm>
            <a:off x="5321300" y="5473700"/>
            <a:ext cx="1536700" cy="577850"/>
            <a:chOff x="2927350" y="4540250"/>
            <a:chExt cx="1427958" cy="533400"/>
          </a:xfrm>
        </p:grpSpPr>
        <p:sp>
          <p:nvSpPr>
            <p:cNvPr id="116" name="Rectangle 115"/>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26</a:t>
              </a:r>
              <a:endParaRPr lang="tr-TR" sz="1100" dirty="0"/>
            </a:p>
          </p:txBody>
        </p:sp>
        <p:sp>
          <p:nvSpPr>
            <p:cNvPr id="117" name="Rectangle 116"/>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25</a:t>
              </a:r>
              <a:endParaRPr lang="tr-TR" sz="1100" dirty="0"/>
            </a:p>
          </p:txBody>
        </p:sp>
        <p:sp>
          <p:nvSpPr>
            <p:cNvPr id="119" name="Rectangle 11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28</a:t>
              </a:r>
              <a:endParaRPr lang="tr-TR" sz="1100" dirty="0"/>
            </a:p>
          </p:txBody>
        </p:sp>
        <p:sp>
          <p:nvSpPr>
            <p:cNvPr id="120" name="TextBox 119"/>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5</a:t>
              </a:r>
              <a:endParaRPr lang="tr-TR" sz="1600" b="1" dirty="0">
                <a:solidFill>
                  <a:srgbClr val="FF0000"/>
                </a:solidFill>
              </a:endParaRPr>
            </a:p>
          </p:txBody>
        </p:sp>
        <p:sp>
          <p:nvSpPr>
            <p:cNvPr id="121" name="Rectangle 120"/>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30</a:t>
              </a:r>
              <a:endParaRPr lang="tr-TR" sz="1100" dirty="0"/>
            </a:p>
          </p:txBody>
        </p:sp>
      </p:grpSp>
      <p:sp>
        <p:nvSpPr>
          <p:cNvPr id="153" name="Freeform 152"/>
          <p:cNvSpPr/>
          <p:nvPr/>
        </p:nvSpPr>
        <p:spPr bwMode="auto">
          <a:xfrm>
            <a:off x="1720850" y="60515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54" name="Freeform 153"/>
          <p:cNvSpPr/>
          <p:nvPr/>
        </p:nvSpPr>
        <p:spPr bwMode="auto">
          <a:xfrm>
            <a:off x="3321050" y="60515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59" name="Freeform 158"/>
          <p:cNvSpPr/>
          <p:nvPr/>
        </p:nvSpPr>
        <p:spPr bwMode="auto">
          <a:xfrm>
            <a:off x="4876800" y="60515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60" name="Freeform 159"/>
          <p:cNvSpPr/>
          <p:nvPr/>
        </p:nvSpPr>
        <p:spPr bwMode="auto">
          <a:xfrm>
            <a:off x="6343650" y="60515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5147745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ontent Placeholder 2"/>
          <p:cNvSpPr>
            <a:spLocks noGrp="1"/>
          </p:cNvSpPr>
          <p:nvPr>
            <p:ph idx="1"/>
          </p:nvPr>
        </p:nvSpPr>
        <p:spPr>
          <a:xfrm>
            <a:off x="3727450" y="495300"/>
            <a:ext cx="3867150" cy="1111250"/>
          </a:xfrm>
        </p:spPr>
        <p:txBody>
          <a:bodyPr/>
          <a:lstStyle/>
          <a:p>
            <a:r>
              <a:rPr lang="tr-TR" sz="1800" dirty="0" err="1" smtClean="0"/>
              <a:t>After</a:t>
            </a:r>
            <a:r>
              <a:rPr lang="tr-TR" sz="1800" dirty="0" smtClean="0"/>
              <a:t> </a:t>
            </a:r>
            <a:r>
              <a:rPr lang="tr-TR" sz="1800" dirty="0" err="1" smtClean="0"/>
              <a:t>addition</a:t>
            </a:r>
            <a:r>
              <a:rPr lang="tr-TR" sz="1800" dirty="0" smtClean="0"/>
              <a:t> 15 </a:t>
            </a:r>
          </a:p>
          <a:p>
            <a:endParaRPr lang="tr-TR" sz="1800" dirty="0"/>
          </a:p>
        </p:txBody>
      </p:sp>
      <p:grpSp>
        <p:nvGrpSpPr>
          <p:cNvPr id="12" name="Group 69"/>
          <p:cNvGrpSpPr/>
          <p:nvPr/>
        </p:nvGrpSpPr>
        <p:grpSpPr>
          <a:xfrm>
            <a:off x="0" y="5384800"/>
            <a:ext cx="1380500" cy="577850"/>
            <a:chOff x="2927350" y="4540250"/>
            <a:chExt cx="1427958" cy="533400"/>
          </a:xfrm>
        </p:grpSpPr>
        <p:sp>
          <p:nvSpPr>
            <p:cNvPr id="62" name="Rectangle 6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7</a:t>
              </a:r>
              <a:endParaRPr lang="tr-TR" sz="1100" dirty="0"/>
            </a:p>
          </p:txBody>
        </p:sp>
        <p:sp>
          <p:nvSpPr>
            <p:cNvPr id="63" name="Rectangle 62"/>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5</a:t>
              </a:r>
              <a:endParaRPr lang="tr-TR" sz="1100" dirty="0"/>
            </a:p>
          </p:txBody>
        </p:sp>
        <p:sp>
          <p:nvSpPr>
            <p:cNvPr id="69" name="Rectangle 6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12</a:t>
              </a:r>
              <a:endParaRPr lang="tr-TR" sz="1100" dirty="0"/>
            </a:p>
          </p:txBody>
        </p:sp>
        <p:sp>
          <p:nvSpPr>
            <p:cNvPr id="70" name="TextBox 69"/>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1</a:t>
              </a:r>
              <a:endParaRPr lang="tr-TR" sz="1600" b="1" dirty="0">
                <a:solidFill>
                  <a:srgbClr val="FF0000"/>
                </a:solidFill>
              </a:endParaRPr>
            </a:p>
          </p:txBody>
        </p:sp>
        <p:sp>
          <p:nvSpPr>
            <p:cNvPr id="71" name="Rectangle 70"/>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a:t>
              </a:r>
              <a:endParaRPr lang="tr-TR" sz="1100" dirty="0"/>
            </a:p>
          </p:txBody>
        </p:sp>
      </p:grpSp>
      <p:grpSp>
        <p:nvGrpSpPr>
          <p:cNvPr id="15" name="Group 71"/>
          <p:cNvGrpSpPr/>
          <p:nvPr/>
        </p:nvGrpSpPr>
        <p:grpSpPr>
          <a:xfrm>
            <a:off x="1638300" y="5384800"/>
            <a:ext cx="1380500" cy="577850"/>
            <a:chOff x="2927350" y="4540250"/>
            <a:chExt cx="1427958" cy="533400"/>
          </a:xfrm>
        </p:grpSpPr>
        <p:sp>
          <p:nvSpPr>
            <p:cNvPr id="73" name="Rectangle 7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15</a:t>
              </a:r>
              <a:endParaRPr lang="tr-TR" sz="1100" dirty="0"/>
            </a:p>
          </p:txBody>
        </p:sp>
        <p:sp>
          <p:nvSpPr>
            <p:cNvPr id="74" name="Rectangle 7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14</a:t>
              </a:r>
              <a:endParaRPr lang="tr-TR" sz="1100" dirty="0"/>
            </a:p>
          </p:txBody>
        </p:sp>
        <p:sp>
          <p:nvSpPr>
            <p:cNvPr id="75" name="Rectangle 7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a:t>
              </a:r>
              <a:endParaRPr lang="tr-TR" sz="1100" dirty="0"/>
            </a:p>
          </p:txBody>
        </p:sp>
        <p:sp>
          <p:nvSpPr>
            <p:cNvPr id="76" name="TextBox 75"/>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2</a:t>
              </a:r>
              <a:endParaRPr lang="tr-TR" sz="1600" b="1" dirty="0">
                <a:solidFill>
                  <a:srgbClr val="FF0000"/>
                </a:solidFill>
              </a:endParaRPr>
            </a:p>
          </p:txBody>
        </p:sp>
        <p:sp>
          <p:nvSpPr>
            <p:cNvPr id="77" name="Rectangle 76"/>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a:t>
              </a:r>
              <a:endParaRPr lang="tr-TR" sz="1100" dirty="0"/>
            </a:p>
          </p:txBody>
        </p:sp>
      </p:grpSp>
      <p:grpSp>
        <p:nvGrpSpPr>
          <p:cNvPr id="18" name="Group 77"/>
          <p:cNvGrpSpPr/>
          <p:nvPr/>
        </p:nvGrpSpPr>
        <p:grpSpPr>
          <a:xfrm>
            <a:off x="2927350" y="3784600"/>
            <a:ext cx="1425326" cy="533400"/>
            <a:chOff x="2927350" y="4540250"/>
            <a:chExt cx="1425326" cy="533400"/>
          </a:xfrm>
        </p:grpSpPr>
        <p:sp>
          <p:nvSpPr>
            <p:cNvPr id="79" name="Rectangle 78"/>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16</a:t>
              </a:r>
              <a:endParaRPr lang="tr-TR" sz="1200" dirty="0"/>
            </a:p>
          </p:txBody>
        </p:sp>
        <p:sp>
          <p:nvSpPr>
            <p:cNvPr id="80" name="Rectangle 79"/>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14</a:t>
              </a:r>
              <a:endParaRPr lang="tr-TR" sz="1200" dirty="0"/>
            </a:p>
          </p:txBody>
        </p:sp>
        <p:sp>
          <p:nvSpPr>
            <p:cNvPr id="81" name="Rectangle 80"/>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sp>
          <p:nvSpPr>
            <p:cNvPr id="82" name="TextBox 81"/>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1</a:t>
              </a:r>
              <a:endParaRPr lang="tr-TR" b="1" dirty="0">
                <a:solidFill>
                  <a:srgbClr val="3333FF"/>
                </a:solidFill>
              </a:endParaRPr>
            </a:p>
          </p:txBody>
        </p:sp>
        <p:sp>
          <p:nvSpPr>
            <p:cNvPr id="83" name="Rectangle 82"/>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cxnSp>
        <p:nvCxnSpPr>
          <p:cNvPr id="85" name="Straight Arrow Connector 84"/>
          <p:cNvCxnSpPr>
            <a:stCxn id="80" idx="1"/>
            <a:endCxn id="62" idx="0"/>
          </p:cNvCxnSpPr>
          <p:nvPr/>
        </p:nvCxnSpPr>
        <p:spPr bwMode="auto">
          <a:xfrm rot="10800000" flipV="1">
            <a:off x="515674" y="4162425"/>
            <a:ext cx="2411677" cy="14631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86" name="Straight Arrow Connector 85"/>
          <p:cNvCxnSpPr>
            <a:stCxn id="79" idx="1"/>
            <a:endCxn id="75" idx="0"/>
          </p:cNvCxnSpPr>
          <p:nvPr/>
        </p:nvCxnSpPr>
        <p:spPr bwMode="auto">
          <a:xfrm rot="10800000" flipV="1">
            <a:off x="2497754" y="4162425"/>
            <a:ext cx="785196" cy="14631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19" name="Group 71"/>
          <p:cNvGrpSpPr/>
          <p:nvPr/>
        </p:nvGrpSpPr>
        <p:grpSpPr>
          <a:xfrm>
            <a:off x="7763500" y="5384800"/>
            <a:ext cx="1380500" cy="577850"/>
            <a:chOff x="2927350" y="4540250"/>
            <a:chExt cx="1427958" cy="533400"/>
          </a:xfrm>
        </p:grpSpPr>
        <p:sp>
          <p:nvSpPr>
            <p:cNvPr id="88" name="Rectangle 87"/>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36</a:t>
              </a:r>
              <a:endParaRPr lang="tr-TR" sz="1100" dirty="0"/>
            </a:p>
          </p:txBody>
        </p:sp>
        <p:sp>
          <p:nvSpPr>
            <p:cNvPr id="89" name="Rectangle 88"/>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32</a:t>
              </a:r>
              <a:endParaRPr lang="tr-TR" sz="1100" dirty="0"/>
            </a:p>
          </p:txBody>
        </p:sp>
        <p:sp>
          <p:nvSpPr>
            <p:cNvPr id="90" name="Rectangle 89"/>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48</a:t>
              </a:r>
              <a:endParaRPr lang="tr-TR" sz="1100" dirty="0"/>
            </a:p>
          </p:txBody>
        </p:sp>
        <p:sp>
          <p:nvSpPr>
            <p:cNvPr id="91" name="TextBox 90"/>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4</a:t>
              </a:r>
              <a:endParaRPr lang="tr-TR" sz="1600" b="1" dirty="0">
                <a:solidFill>
                  <a:srgbClr val="FF0000"/>
                </a:solidFill>
              </a:endParaRPr>
            </a:p>
          </p:txBody>
        </p:sp>
        <p:sp>
          <p:nvSpPr>
            <p:cNvPr id="92" name="Rectangle 91"/>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a:t>
              </a:r>
              <a:endParaRPr lang="tr-TR" sz="1100" dirty="0"/>
            </a:p>
          </p:txBody>
        </p:sp>
      </p:grpSp>
      <p:cxnSp>
        <p:nvCxnSpPr>
          <p:cNvPr id="93" name="Straight Arrow Connector 92"/>
          <p:cNvCxnSpPr>
            <a:stCxn id="143" idx="1"/>
            <a:endCxn id="105" idx="0"/>
          </p:cNvCxnSpPr>
          <p:nvPr/>
        </p:nvCxnSpPr>
        <p:spPr bwMode="auto">
          <a:xfrm rot="10800000" flipV="1">
            <a:off x="5567764" y="4162425"/>
            <a:ext cx="26586" cy="14631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0" name="Group 71"/>
          <p:cNvGrpSpPr/>
          <p:nvPr/>
        </p:nvGrpSpPr>
        <p:grpSpPr>
          <a:xfrm>
            <a:off x="4696450" y="5384800"/>
            <a:ext cx="1399550" cy="577850"/>
            <a:chOff x="2927350" y="4540250"/>
            <a:chExt cx="1427958" cy="533400"/>
          </a:xfrm>
        </p:grpSpPr>
        <p:sp>
          <p:nvSpPr>
            <p:cNvPr id="103" name="Rectangle 102"/>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23</a:t>
              </a:r>
              <a:endParaRPr lang="tr-TR" sz="1100" dirty="0"/>
            </a:p>
          </p:txBody>
        </p:sp>
        <p:sp>
          <p:nvSpPr>
            <p:cNvPr id="104" name="Rectangle 103"/>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21</a:t>
              </a:r>
              <a:endParaRPr lang="tr-TR" sz="1100" dirty="0"/>
            </a:p>
          </p:txBody>
        </p:sp>
        <p:sp>
          <p:nvSpPr>
            <p:cNvPr id="105" name="Rectangle 104"/>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24</a:t>
              </a:r>
              <a:endParaRPr lang="tr-TR" sz="1100" dirty="0"/>
            </a:p>
          </p:txBody>
        </p:sp>
        <p:sp>
          <p:nvSpPr>
            <p:cNvPr id="106" name="TextBox 105"/>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3</a:t>
              </a:r>
              <a:endParaRPr lang="tr-TR" sz="1600" b="1" dirty="0">
                <a:solidFill>
                  <a:srgbClr val="FF0000"/>
                </a:solidFill>
              </a:endParaRPr>
            </a:p>
          </p:txBody>
        </p:sp>
        <p:sp>
          <p:nvSpPr>
            <p:cNvPr id="109" name="Rectangle 108"/>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endParaRPr lang="tr-TR" sz="1100" dirty="0"/>
            </a:p>
          </p:txBody>
        </p:sp>
      </p:grpSp>
      <p:cxnSp>
        <p:nvCxnSpPr>
          <p:cNvPr id="118" name="Straight Arrow Connector 117"/>
          <p:cNvCxnSpPr>
            <a:stCxn id="144" idx="1"/>
            <a:endCxn id="88" idx="0"/>
          </p:cNvCxnSpPr>
          <p:nvPr/>
        </p:nvCxnSpPr>
        <p:spPr bwMode="auto">
          <a:xfrm rot="10800000" flipH="1" flipV="1">
            <a:off x="6305549" y="4162425"/>
            <a:ext cx="1973623" cy="14631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122" name="Straight Arrow Connector 121"/>
          <p:cNvCxnSpPr>
            <a:stCxn id="142" idx="1"/>
            <a:endCxn id="116" idx="0"/>
          </p:cNvCxnSpPr>
          <p:nvPr/>
        </p:nvCxnSpPr>
        <p:spPr bwMode="auto">
          <a:xfrm rot="10800000" flipH="1" flipV="1">
            <a:off x="5949950" y="4162425"/>
            <a:ext cx="791526" cy="14885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23" name="Group 71"/>
          <p:cNvGrpSpPr/>
          <p:nvPr/>
        </p:nvGrpSpPr>
        <p:grpSpPr>
          <a:xfrm>
            <a:off x="6172200" y="5410200"/>
            <a:ext cx="1524000" cy="577850"/>
            <a:chOff x="2927350" y="4540250"/>
            <a:chExt cx="1427958" cy="533400"/>
          </a:xfrm>
        </p:grpSpPr>
        <p:sp>
          <p:nvSpPr>
            <p:cNvPr id="116" name="Rectangle 115"/>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26</a:t>
              </a:r>
              <a:endParaRPr lang="tr-TR" sz="1100" dirty="0"/>
            </a:p>
          </p:txBody>
        </p:sp>
        <p:sp>
          <p:nvSpPr>
            <p:cNvPr id="117" name="Rectangle 116"/>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25</a:t>
              </a:r>
              <a:endParaRPr lang="tr-TR" sz="1100" dirty="0"/>
            </a:p>
          </p:txBody>
        </p:sp>
        <p:sp>
          <p:nvSpPr>
            <p:cNvPr id="119" name="Rectangle 118"/>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28</a:t>
              </a:r>
              <a:endParaRPr lang="tr-TR" sz="1100" dirty="0"/>
            </a:p>
          </p:txBody>
        </p:sp>
        <p:sp>
          <p:nvSpPr>
            <p:cNvPr id="120" name="TextBox 119"/>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5</a:t>
              </a:r>
              <a:endParaRPr lang="tr-TR" sz="1600" b="1" dirty="0">
                <a:solidFill>
                  <a:srgbClr val="FF0000"/>
                </a:solidFill>
              </a:endParaRPr>
            </a:p>
          </p:txBody>
        </p:sp>
        <p:sp>
          <p:nvSpPr>
            <p:cNvPr id="121" name="Rectangle 120"/>
            <p:cNvSpPr/>
            <p:nvPr/>
          </p:nvSpPr>
          <p:spPr bwMode="auto">
            <a:xfrm>
              <a:off x="3994151"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30</a:t>
              </a:r>
              <a:endParaRPr lang="tr-TR" sz="1100" dirty="0"/>
            </a:p>
          </p:txBody>
        </p:sp>
      </p:grpSp>
      <p:sp>
        <p:nvSpPr>
          <p:cNvPr id="153" name="Freeform 152"/>
          <p:cNvSpPr/>
          <p:nvPr/>
        </p:nvSpPr>
        <p:spPr bwMode="auto">
          <a:xfrm>
            <a:off x="1149350" y="59626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54" name="Freeform 153"/>
          <p:cNvSpPr/>
          <p:nvPr/>
        </p:nvSpPr>
        <p:spPr bwMode="auto">
          <a:xfrm>
            <a:off x="2749550" y="59626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59" name="Freeform 158"/>
          <p:cNvSpPr/>
          <p:nvPr/>
        </p:nvSpPr>
        <p:spPr bwMode="auto">
          <a:xfrm>
            <a:off x="4305300" y="59626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sp>
        <p:nvSpPr>
          <p:cNvPr id="160" name="Freeform 159"/>
          <p:cNvSpPr/>
          <p:nvPr/>
        </p:nvSpPr>
        <p:spPr bwMode="auto">
          <a:xfrm>
            <a:off x="5772150" y="59626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grpSp>
        <p:nvGrpSpPr>
          <p:cNvPr id="101" name="Group 71"/>
          <p:cNvGrpSpPr/>
          <p:nvPr/>
        </p:nvGrpSpPr>
        <p:grpSpPr>
          <a:xfrm>
            <a:off x="3149600" y="5384800"/>
            <a:ext cx="1380500" cy="577850"/>
            <a:chOff x="2927350" y="4540250"/>
            <a:chExt cx="1427958" cy="533400"/>
          </a:xfrm>
        </p:grpSpPr>
        <p:sp>
          <p:nvSpPr>
            <p:cNvPr id="102" name="Rectangle 101"/>
            <p:cNvSpPr/>
            <p:nvPr/>
          </p:nvSpPr>
          <p:spPr bwMode="auto">
            <a:xfrm>
              <a:off x="32829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18</a:t>
              </a:r>
              <a:endParaRPr lang="tr-TR" sz="1100" dirty="0"/>
            </a:p>
          </p:txBody>
        </p:sp>
        <p:sp>
          <p:nvSpPr>
            <p:cNvPr id="110" name="Rectangle 109"/>
            <p:cNvSpPr/>
            <p:nvPr/>
          </p:nvSpPr>
          <p:spPr bwMode="auto">
            <a:xfrm>
              <a:off x="29273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16</a:t>
              </a:r>
              <a:endParaRPr lang="tr-TR" sz="1100" dirty="0"/>
            </a:p>
          </p:txBody>
        </p:sp>
        <p:sp>
          <p:nvSpPr>
            <p:cNvPr id="111" name="Rectangle 110"/>
            <p:cNvSpPr/>
            <p:nvPr/>
          </p:nvSpPr>
          <p:spPr bwMode="auto">
            <a:xfrm>
              <a:off x="36385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19</a:t>
              </a:r>
              <a:endParaRPr lang="tr-TR" sz="1100" dirty="0"/>
            </a:p>
          </p:txBody>
        </p:sp>
        <p:sp>
          <p:nvSpPr>
            <p:cNvPr id="114" name="TextBox 113"/>
            <p:cNvSpPr txBox="1"/>
            <p:nvPr/>
          </p:nvSpPr>
          <p:spPr>
            <a:xfrm>
              <a:off x="4083045" y="4540250"/>
              <a:ext cx="272263" cy="241486"/>
            </a:xfrm>
            <a:prstGeom prst="rect">
              <a:avLst/>
            </a:prstGeom>
            <a:noFill/>
          </p:spPr>
          <p:txBody>
            <a:bodyPr wrap="none" rtlCol="0">
              <a:spAutoFit/>
            </a:bodyPr>
            <a:lstStyle/>
            <a:p>
              <a:r>
                <a:rPr lang="tr-TR" sz="1100" b="1" dirty="0" smtClean="0">
                  <a:solidFill>
                    <a:srgbClr val="FF0000"/>
                  </a:solidFill>
                </a:rPr>
                <a:t>6</a:t>
              </a:r>
              <a:endParaRPr lang="tr-TR" sz="1600" b="1" dirty="0">
                <a:solidFill>
                  <a:srgbClr val="FF0000"/>
                </a:solidFill>
              </a:endParaRPr>
            </a:p>
          </p:txBody>
        </p:sp>
        <p:sp>
          <p:nvSpPr>
            <p:cNvPr id="123" name="Rectangle 122"/>
            <p:cNvSpPr/>
            <p:nvPr/>
          </p:nvSpPr>
          <p:spPr bwMode="auto">
            <a:xfrm>
              <a:off x="3994150" y="4762500"/>
              <a:ext cx="35560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100" dirty="0" smtClean="0"/>
                <a:t> </a:t>
              </a:r>
              <a:endParaRPr lang="tr-TR" sz="1100" dirty="0"/>
            </a:p>
          </p:txBody>
        </p:sp>
      </p:grpSp>
      <p:grpSp>
        <p:nvGrpSpPr>
          <p:cNvPr id="138" name="Group 77"/>
          <p:cNvGrpSpPr/>
          <p:nvPr/>
        </p:nvGrpSpPr>
        <p:grpSpPr>
          <a:xfrm>
            <a:off x="5594350" y="3784600"/>
            <a:ext cx="1425326" cy="533400"/>
            <a:chOff x="2927350" y="4540250"/>
            <a:chExt cx="1425326" cy="533400"/>
          </a:xfrm>
        </p:grpSpPr>
        <p:sp>
          <p:nvSpPr>
            <p:cNvPr id="142" name="Rectangle 141"/>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32</a:t>
              </a:r>
              <a:endParaRPr lang="tr-TR" sz="1200" dirty="0"/>
            </a:p>
          </p:txBody>
        </p:sp>
        <p:sp>
          <p:nvSpPr>
            <p:cNvPr id="143" name="Rectangle 142"/>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25</a:t>
              </a:r>
              <a:endParaRPr lang="tr-TR" sz="1200" dirty="0"/>
            </a:p>
          </p:txBody>
        </p:sp>
        <p:sp>
          <p:nvSpPr>
            <p:cNvPr id="144" name="Rectangle 143"/>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sp>
          <p:nvSpPr>
            <p:cNvPr id="145" name="TextBox 144"/>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2</a:t>
              </a:r>
              <a:endParaRPr lang="tr-TR" b="1" dirty="0">
                <a:solidFill>
                  <a:srgbClr val="3333FF"/>
                </a:solidFill>
              </a:endParaRPr>
            </a:p>
          </p:txBody>
        </p:sp>
        <p:sp>
          <p:nvSpPr>
            <p:cNvPr id="146" name="Rectangle 145"/>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grpSp>
        <p:nvGrpSpPr>
          <p:cNvPr id="147" name="Group 77"/>
          <p:cNvGrpSpPr/>
          <p:nvPr/>
        </p:nvGrpSpPr>
        <p:grpSpPr>
          <a:xfrm>
            <a:off x="4616450" y="2762250"/>
            <a:ext cx="1425326" cy="533400"/>
            <a:chOff x="2927350" y="4540250"/>
            <a:chExt cx="1425326" cy="533400"/>
          </a:xfrm>
        </p:grpSpPr>
        <p:sp>
          <p:nvSpPr>
            <p:cNvPr id="148" name="Rectangle 147"/>
            <p:cNvSpPr/>
            <p:nvPr/>
          </p:nvSpPr>
          <p:spPr bwMode="auto">
            <a:xfrm>
              <a:off x="32829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sp>
          <p:nvSpPr>
            <p:cNvPr id="149" name="Rectangle 148"/>
            <p:cNvSpPr/>
            <p:nvPr/>
          </p:nvSpPr>
          <p:spPr bwMode="auto">
            <a:xfrm>
              <a:off x="29273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21</a:t>
              </a:r>
              <a:endParaRPr lang="tr-TR" sz="1200" dirty="0"/>
            </a:p>
          </p:txBody>
        </p:sp>
        <p:sp>
          <p:nvSpPr>
            <p:cNvPr id="150" name="Rectangle 149"/>
            <p:cNvSpPr/>
            <p:nvPr/>
          </p:nvSpPr>
          <p:spPr bwMode="auto">
            <a:xfrm>
              <a:off x="36385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sp>
          <p:nvSpPr>
            <p:cNvPr id="151" name="TextBox 150"/>
            <p:cNvSpPr txBox="1"/>
            <p:nvPr/>
          </p:nvSpPr>
          <p:spPr>
            <a:xfrm>
              <a:off x="4083050" y="4540250"/>
              <a:ext cx="269626" cy="276999"/>
            </a:xfrm>
            <a:prstGeom prst="rect">
              <a:avLst/>
            </a:prstGeom>
            <a:noFill/>
          </p:spPr>
          <p:txBody>
            <a:bodyPr wrap="none" rtlCol="0">
              <a:spAutoFit/>
            </a:bodyPr>
            <a:lstStyle/>
            <a:p>
              <a:r>
                <a:rPr lang="tr-TR" sz="1200" b="1" dirty="0" smtClean="0">
                  <a:solidFill>
                    <a:srgbClr val="3333FF"/>
                  </a:solidFill>
                </a:rPr>
                <a:t>3</a:t>
              </a:r>
              <a:endParaRPr lang="tr-TR" b="1" dirty="0">
                <a:solidFill>
                  <a:srgbClr val="3333FF"/>
                </a:solidFill>
              </a:endParaRPr>
            </a:p>
          </p:txBody>
        </p:sp>
        <p:sp>
          <p:nvSpPr>
            <p:cNvPr id="152" name="Rectangle 151"/>
            <p:cNvSpPr/>
            <p:nvPr/>
          </p:nvSpPr>
          <p:spPr bwMode="auto">
            <a:xfrm>
              <a:off x="3994150" y="4762500"/>
              <a:ext cx="35560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200" dirty="0" smtClean="0"/>
                <a:t> </a:t>
              </a:r>
              <a:endParaRPr lang="tr-TR" sz="1200" dirty="0"/>
            </a:p>
          </p:txBody>
        </p:sp>
      </p:grpSp>
      <p:sp>
        <p:nvSpPr>
          <p:cNvPr id="161" name="Freeform 160"/>
          <p:cNvSpPr/>
          <p:nvPr/>
        </p:nvSpPr>
        <p:spPr bwMode="auto">
          <a:xfrm>
            <a:off x="7327900" y="5962650"/>
            <a:ext cx="674007" cy="251883"/>
          </a:xfrm>
          <a:custGeom>
            <a:avLst/>
            <a:gdLst>
              <a:gd name="connsiteX0" fmla="*/ 0 w 642257"/>
              <a:gd name="connsiteY0" fmla="*/ 21772 h 337458"/>
              <a:gd name="connsiteX1" fmla="*/ 97971 w 642257"/>
              <a:gd name="connsiteY1" fmla="*/ 283029 h 337458"/>
              <a:gd name="connsiteX2" fmla="*/ 381000 w 642257"/>
              <a:gd name="connsiteY2" fmla="*/ 293915 h 337458"/>
              <a:gd name="connsiteX3" fmla="*/ 620486 w 642257"/>
              <a:gd name="connsiteY3" fmla="*/ 21772 h 337458"/>
              <a:gd name="connsiteX4" fmla="*/ 620486 w 642257"/>
              <a:gd name="connsiteY4" fmla="*/ 21772 h 337458"/>
              <a:gd name="connsiteX5" fmla="*/ 642257 w 642257"/>
              <a:gd name="connsiteY5" fmla="*/ 0 h 337458"/>
              <a:gd name="connsiteX0" fmla="*/ 0 w 620486"/>
              <a:gd name="connsiteY0" fmla="*/ 0 h 315686"/>
              <a:gd name="connsiteX1" fmla="*/ 97971 w 620486"/>
              <a:gd name="connsiteY1" fmla="*/ 261257 h 315686"/>
              <a:gd name="connsiteX2" fmla="*/ 381000 w 620486"/>
              <a:gd name="connsiteY2" fmla="*/ 272143 h 315686"/>
              <a:gd name="connsiteX3" fmla="*/ 620486 w 620486"/>
              <a:gd name="connsiteY3" fmla="*/ 0 h 315686"/>
              <a:gd name="connsiteX4" fmla="*/ 620486 w 620486"/>
              <a:gd name="connsiteY4" fmla="*/ 0 h 315686"/>
              <a:gd name="connsiteX5" fmla="*/ 585107 w 620486"/>
              <a:gd name="connsiteY5" fmla="*/ 122464 h 315686"/>
              <a:gd name="connsiteX0" fmla="*/ 0 w 896257"/>
              <a:gd name="connsiteY0" fmla="*/ 0 h 315686"/>
              <a:gd name="connsiteX1" fmla="*/ 97971 w 896257"/>
              <a:gd name="connsiteY1" fmla="*/ 261257 h 315686"/>
              <a:gd name="connsiteX2" fmla="*/ 381000 w 896257"/>
              <a:gd name="connsiteY2" fmla="*/ 272143 h 315686"/>
              <a:gd name="connsiteX3" fmla="*/ 620486 w 896257"/>
              <a:gd name="connsiteY3" fmla="*/ 0 h 315686"/>
              <a:gd name="connsiteX4" fmla="*/ 620486 w 896257"/>
              <a:gd name="connsiteY4" fmla="*/ 0 h 315686"/>
              <a:gd name="connsiteX5" fmla="*/ 896257 w 896257"/>
              <a:gd name="connsiteY5" fmla="*/ 122464 h 315686"/>
              <a:gd name="connsiteX0" fmla="*/ 0 w 896257"/>
              <a:gd name="connsiteY0" fmla="*/ 2721 h 318407"/>
              <a:gd name="connsiteX1" fmla="*/ 97971 w 896257"/>
              <a:gd name="connsiteY1" fmla="*/ 263978 h 318407"/>
              <a:gd name="connsiteX2" fmla="*/ 381000 w 896257"/>
              <a:gd name="connsiteY2" fmla="*/ 274864 h 318407"/>
              <a:gd name="connsiteX3" fmla="*/ 620486 w 896257"/>
              <a:gd name="connsiteY3" fmla="*/ 2721 h 318407"/>
              <a:gd name="connsiteX4" fmla="*/ 585107 w 896257"/>
              <a:gd name="connsiteY4" fmla="*/ 258535 h 318407"/>
              <a:gd name="connsiteX5" fmla="*/ 896257 w 896257"/>
              <a:gd name="connsiteY5" fmla="*/ 125185 h 318407"/>
              <a:gd name="connsiteX0" fmla="*/ 0 w 896257"/>
              <a:gd name="connsiteY0" fmla="*/ 24947 h 340633"/>
              <a:gd name="connsiteX1" fmla="*/ 97971 w 896257"/>
              <a:gd name="connsiteY1" fmla="*/ 286204 h 340633"/>
              <a:gd name="connsiteX2" fmla="*/ 381000 w 896257"/>
              <a:gd name="connsiteY2" fmla="*/ 297090 h 340633"/>
              <a:gd name="connsiteX3" fmla="*/ 620486 w 896257"/>
              <a:gd name="connsiteY3" fmla="*/ 24947 h 340633"/>
              <a:gd name="connsiteX4" fmla="*/ 896257 w 896257"/>
              <a:gd name="connsiteY4" fmla="*/ 147411 h 340633"/>
              <a:gd name="connsiteX0" fmla="*/ 0 w 896257"/>
              <a:gd name="connsiteY0" fmla="*/ 0 h 306614"/>
              <a:gd name="connsiteX1" fmla="*/ 97971 w 896257"/>
              <a:gd name="connsiteY1" fmla="*/ 261257 h 306614"/>
              <a:gd name="connsiteX2" fmla="*/ 381000 w 896257"/>
              <a:gd name="connsiteY2" fmla="*/ 272143 h 306614"/>
              <a:gd name="connsiteX3" fmla="*/ 896257 w 896257"/>
              <a:gd name="connsiteY3" fmla="*/ 122464 h 306614"/>
              <a:gd name="connsiteX0" fmla="*/ 0 w 674007"/>
              <a:gd name="connsiteY0" fmla="*/ 10886 h 328386"/>
              <a:gd name="connsiteX1" fmla="*/ 97971 w 674007"/>
              <a:gd name="connsiteY1" fmla="*/ 272143 h 328386"/>
              <a:gd name="connsiteX2" fmla="*/ 381000 w 674007"/>
              <a:gd name="connsiteY2" fmla="*/ 283029 h 328386"/>
              <a:gd name="connsiteX3" fmla="*/ 674007 w 674007"/>
              <a:gd name="connsiteY3" fmla="*/ 0 h 328386"/>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96207 w 674007"/>
              <a:gd name="connsiteY2" fmla="*/ 311150 h 356507"/>
              <a:gd name="connsiteX3" fmla="*/ 674007 w 674007"/>
              <a:gd name="connsiteY3" fmla="*/ 0 h 356507"/>
              <a:gd name="connsiteX0" fmla="*/ 0 w 674007"/>
              <a:gd name="connsiteY0" fmla="*/ 10886 h 356507"/>
              <a:gd name="connsiteX1" fmla="*/ 97971 w 674007"/>
              <a:gd name="connsiteY1" fmla="*/ 272143 h 356507"/>
              <a:gd name="connsiteX2" fmla="*/ 407307 w 674007"/>
              <a:gd name="connsiteY2" fmla="*/ 311150 h 356507"/>
              <a:gd name="connsiteX3" fmla="*/ 674007 w 674007"/>
              <a:gd name="connsiteY3" fmla="*/ 0 h 356507"/>
              <a:gd name="connsiteX0" fmla="*/ 0 w 674007"/>
              <a:gd name="connsiteY0" fmla="*/ 10886 h 363008"/>
              <a:gd name="connsiteX1" fmla="*/ 140607 w 674007"/>
              <a:gd name="connsiteY1" fmla="*/ 311150 h 363008"/>
              <a:gd name="connsiteX2" fmla="*/ 407307 w 674007"/>
              <a:gd name="connsiteY2" fmla="*/ 311150 h 363008"/>
              <a:gd name="connsiteX3" fmla="*/ 674007 w 674007"/>
              <a:gd name="connsiteY3" fmla="*/ 0 h 363008"/>
              <a:gd name="connsiteX0" fmla="*/ 0 w 674007"/>
              <a:gd name="connsiteY0" fmla="*/ 10886 h 346377"/>
              <a:gd name="connsiteX1" fmla="*/ 140607 w 674007"/>
              <a:gd name="connsiteY1" fmla="*/ 311150 h 346377"/>
              <a:gd name="connsiteX2" fmla="*/ 407307 w 674007"/>
              <a:gd name="connsiteY2" fmla="*/ 222249 h 346377"/>
              <a:gd name="connsiteX3" fmla="*/ 674007 w 674007"/>
              <a:gd name="connsiteY3" fmla="*/ 0 h 346377"/>
              <a:gd name="connsiteX0" fmla="*/ 0 w 674007"/>
              <a:gd name="connsiteY0" fmla="*/ 10886 h 251882"/>
              <a:gd name="connsiteX1" fmla="*/ 185057 w 674007"/>
              <a:gd name="connsiteY1" fmla="*/ 177800 h 251882"/>
              <a:gd name="connsiteX2" fmla="*/ 407307 w 674007"/>
              <a:gd name="connsiteY2" fmla="*/ 222249 h 251882"/>
              <a:gd name="connsiteX3" fmla="*/ 674007 w 674007"/>
              <a:gd name="connsiteY3" fmla="*/ 0 h 251882"/>
              <a:gd name="connsiteX0" fmla="*/ 0 w 674007"/>
              <a:gd name="connsiteY0" fmla="*/ 10886 h 207433"/>
              <a:gd name="connsiteX1" fmla="*/ 185057 w 674007"/>
              <a:gd name="connsiteY1" fmla="*/ 177800 h 207433"/>
              <a:gd name="connsiteX2" fmla="*/ 407307 w 674007"/>
              <a:gd name="connsiteY2" fmla="*/ 177800 h 207433"/>
              <a:gd name="connsiteX3" fmla="*/ 674007 w 674007"/>
              <a:gd name="connsiteY3" fmla="*/ 0 h 207433"/>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51883"/>
              <a:gd name="connsiteX1" fmla="*/ 44450 w 674007"/>
              <a:gd name="connsiteY1" fmla="*/ 44450 h 251883"/>
              <a:gd name="connsiteX2" fmla="*/ 185057 w 674007"/>
              <a:gd name="connsiteY2" fmla="*/ 177800 h 251883"/>
              <a:gd name="connsiteX3" fmla="*/ 400050 w 674007"/>
              <a:gd name="connsiteY3" fmla="*/ 222250 h 251883"/>
              <a:gd name="connsiteX4" fmla="*/ 674007 w 674007"/>
              <a:gd name="connsiteY4" fmla="*/ 0 h 251883"/>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94519"/>
              <a:gd name="connsiteX1" fmla="*/ 133350 w 674007"/>
              <a:gd name="connsiteY1" fmla="*/ 266700 h 294519"/>
              <a:gd name="connsiteX2" fmla="*/ 185057 w 674007"/>
              <a:gd name="connsiteY2" fmla="*/ 177800 h 294519"/>
              <a:gd name="connsiteX3" fmla="*/ 400050 w 674007"/>
              <a:gd name="connsiteY3" fmla="*/ 222250 h 294519"/>
              <a:gd name="connsiteX4" fmla="*/ 674007 w 674007"/>
              <a:gd name="connsiteY4" fmla="*/ 0 h 294519"/>
              <a:gd name="connsiteX0" fmla="*/ 0 w 674007"/>
              <a:gd name="connsiteY0" fmla="*/ 10886 h 251883"/>
              <a:gd name="connsiteX1" fmla="*/ 185057 w 674007"/>
              <a:gd name="connsiteY1" fmla="*/ 177800 h 251883"/>
              <a:gd name="connsiteX2" fmla="*/ 400050 w 674007"/>
              <a:gd name="connsiteY2" fmla="*/ 222250 h 251883"/>
              <a:gd name="connsiteX3" fmla="*/ 674007 w 674007"/>
              <a:gd name="connsiteY3" fmla="*/ 0 h 251883"/>
              <a:gd name="connsiteX0" fmla="*/ 0 w 674007"/>
              <a:gd name="connsiteY0" fmla="*/ 10886 h 296333"/>
              <a:gd name="connsiteX1" fmla="*/ 185057 w 674007"/>
              <a:gd name="connsiteY1" fmla="*/ 177800 h 296333"/>
              <a:gd name="connsiteX2" fmla="*/ 533400 w 674007"/>
              <a:gd name="connsiteY2" fmla="*/ 266700 h 296333"/>
              <a:gd name="connsiteX3" fmla="*/ 674007 w 674007"/>
              <a:gd name="connsiteY3" fmla="*/ 0 h 296333"/>
              <a:gd name="connsiteX0" fmla="*/ 0 w 674007"/>
              <a:gd name="connsiteY0" fmla="*/ 10886 h 251883"/>
              <a:gd name="connsiteX1" fmla="*/ 185057 w 674007"/>
              <a:gd name="connsiteY1" fmla="*/ 177800 h 251883"/>
              <a:gd name="connsiteX2" fmla="*/ 444500 w 674007"/>
              <a:gd name="connsiteY2" fmla="*/ 222250 h 251883"/>
              <a:gd name="connsiteX3" fmla="*/ 674007 w 674007"/>
              <a:gd name="connsiteY3" fmla="*/ 0 h 251883"/>
            </a:gdLst>
            <a:ahLst/>
            <a:cxnLst>
              <a:cxn ang="0">
                <a:pos x="connsiteX0" y="connsiteY0"/>
              </a:cxn>
              <a:cxn ang="0">
                <a:pos x="connsiteX1" y="connsiteY1"/>
              </a:cxn>
              <a:cxn ang="0">
                <a:pos x="connsiteX2" y="connsiteY2"/>
              </a:cxn>
              <a:cxn ang="0">
                <a:pos x="connsiteX3" y="connsiteY3"/>
              </a:cxn>
            </a:cxnLst>
            <a:rect l="l" t="t" r="r" b="b"/>
            <a:pathLst>
              <a:path w="674007" h="251883">
                <a:moveTo>
                  <a:pt x="0" y="10886"/>
                </a:moveTo>
                <a:cubicBezTo>
                  <a:pt x="38554" y="45660"/>
                  <a:pt x="110974" y="142573"/>
                  <a:pt x="185057" y="177800"/>
                </a:cubicBezTo>
                <a:cubicBezTo>
                  <a:pt x="259140" y="213027"/>
                  <a:pt x="363008" y="251883"/>
                  <a:pt x="444500" y="222250"/>
                </a:cubicBezTo>
                <a:cubicBezTo>
                  <a:pt x="525992" y="192617"/>
                  <a:pt x="569383" y="193562"/>
                  <a:pt x="674007" y="0"/>
                </a:cubicBezTo>
              </a:path>
            </a:pathLst>
          </a:custGeom>
          <a:solidFill>
            <a:schemeClr val="bg1">
              <a:alpha val="30000"/>
            </a:schemeClr>
          </a:solidFill>
          <a:ln w="25400" cap="flat" cmpd="sng" algn="ctr">
            <a:solidFill>
              <a:srgbClr val="FF000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charset="0"/>
            </a:endParaRPr>
          </a:p>
        </p:txBody>
      </p:sp>
      <p:grpSp>
        <p:nvGrpSpPr>
          <p:cNvPr id="191" name="Group 190"/>
          <p:cNvGrpSpPr/>
          <p:nvPr/>
        </p:nvGrpSpPr>
        <p:grpSpPr>
          <a:xfrm>
            <a:off x="0" y="381000"/>
            <a:ext cx="1680135" cy="4489450"/>
            <a:chOff x="0" y="273050"/>
            <a:chExt cx="1680135" cy="4489450"/>
          </a:xfrm>
        </p:grpSpPr>
        <p:sp>
          <p:nvSpPr>
            <p:cNvPr id="13" name="TextBox 12"/>
            <p:cNvSpPr txBox="1"/>
            <p:nvPr/>
          </p:nvSpPr>
          <p:spPr>
            <a:xfrm>
              <a:off x="645832" y="273050"/>
              <a:ext cx="923028" cy="276999"/>
            </a:xfrm>
            <a:prstGeom prst="rect">
              <a:avLst/>
            </a:prstGeom>
            <a:noFill/>
          </p:spPr>
          <p:txBody>
            <a:bodyPr wrap="none" rtlCol="0">
              <a:spAutoFit/>
            </a:bodyPr>
            <a:lstStyle/>
            <a:p>
              <a:r>
                <a:rPr lang="tr-TR" sz="1200" b="1" dirty="0" smtClean="0">
                  <a:solidFill>
                    <a:srgbClr val="FF0000"/>
                  </a:solidFill>
                </a:rPr>
                <a:t>Data File</a:t>
              </a:r>
              <a:endParaRPr lang="tr-TR" sz="1200" b="1" dirty="0">
                <a:solidFill>
                  <a:srgbClr val="FF0000"/>
                </a:solidFill>
              </a:endParaRPr>
            </a:p>
          </p:txBody>
        </p:sp>
        <p:sp>
          <p:nvSpPr>
            <p:cNvPr id="14" name="Rectangle 13"/>
            <p:cNvSpPr/>
            <p:nvPr/>
          </p:nvSpPr>
          <p:spPr bwMode="auto">
            <a:xfrm>
              <a:off x="438150" y="584200"/>
              <a:ext cx="1241985" cy="44450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200" dirty="0" smtClean="0"/>
                <a:t>First = 1</a:t>
              </a:r>
            </a:p>
            <a:p>
              <a:pPr algn="ctr"/>
              <a:r>
                <a:rPr lang="tr-TR" sz="1200" dirty="0" smtClean="0"/>
                <a:t>Last = 4</a:t>
              </a:r>
              <a:endParaRPr lang="tr-TR" sz="1200" dirty="0"/>
            </a:p>
          </p:txBody>
        </p:sp>
        <p:sp>
          <p:nvSpPr>
            <p:cNvPr id="17" name="TextBox 16"/>
            <p:cNvSpPr txBox="1"/>
            <p:nvPr/>
          </p:nvSpPr>
          <p:spPr>
            <a:xfrm>
              <a:off x="149038" y="1206500"/>
              <a:ext cx="248397" cy="276999"/>
            </a:xfrm>
            <a:prstGeom prst="rect">
              <a:avLst/>
            </a:prstGeom>
            <a:noFill/>
          </p:spPr>
          <p:txBody>
            <a:bodyPr wrap="square" rtlCol="0">
              <a:spAutoFit/>
            </a:bodyPr>
            <a:lstStyle/>
            <a:p>
              <a:r>
                <a:rPr lang="tr-TR" sz="1200" b="1" dirty="0" smtClean="0">
                  <a:solidFill>
                    <a:srgbClr val="FF0000"/>
                  </a:solidFill>
                </a:rPr>
                <a:t>1</a:t>
              </a:r>
              <a:endParaRPr lang="tr-TR" sz="1000" b="1" dirty="0">
                <a:solidFill>
                  <a:srgbClr val="FF0000"/>
                </a:solidFill>
              </a:endParaRPr>
            </a:p>
          </p:txBody>
        </p:sp>
        <p:sp>
          <p:nvSpPr>
            <p:cNvPr id="113" name="TextBox 112"/>
            <p:cNvSpPr txBox="1"/>
            <p:nvPr/>
          </p:nvSpPr>
          <p:spPr>
            <a:xfrm>
              <a:off x="0" y="628650"/>
              <a:ext cx="496794" cy="253916"/>
            </a:xfrm>
            <a:prstGeom prst="rect">
              <a:avLst/>
            </a:prstGeom>
            <a:noFill/>
          </p:spPr>
          <p:txBody>
            <a:bodyPr wrap="square" rtlCol="0">
              <a:spAutoFit/>
            </a:bodyPr>
            <a:lstStyle/>
            <a:p>
              <a:pPr algn="ctr"/>
              <a:r>
                <a:rPr lang="tr-TR" sz="1050" dirty="0" smtClean="0"/>
                <a:t>Hdr</a:t>
              </a:r>
              <a:endParaRPr lang="tr-TR" dirty="0"/>
            </a:p>
          </p:txBody>
        </p:sp>
        <p:grpSp>
          <p:nvGrpSpPr>
            <p:cNvPr id="3" name="Group 121"/>
            <p:cNvGrpSpPr/>
            <p:nvPr/>
          </p:nvGrpSpPr>
          <p:grpSpPr>
            <a:xfrm>
              <a:off x="438150" y="1028700"/>
              <a:ext cx="1241985" cy="622300"/>
              <a:chOff x="615950" y="2851150"/>
              <a:chExt cx="1111250" cy="622300"/>
            </a:xfrm>
          </p:grpSpPr>
          <p:sp>
            <p:nvSpPr>
              <p:cNvPr id="16" name="Rectangle 15"/>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12" name="Rectangle 111"/>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0,2</a:t>
                </a:r>
                <a:endParaRPr lang="tr-TR" sz="1400" dirty="0"/>
              </a:p>
            </p:txBody>
          </p:sp>
          <p:sp>
            <p:nvSpPr>
              <p:cNvPr id="115" name="Rectangle 11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5,7,12,0</a:t>
                </a:r>
                <a:endParaRPr lang="tr-TR" sz="1000" dirty="0"/>
              </a:p>
            </p:txBody>
          </p:sp>
        </p:grpSp>
        <p:grpSp>
          <p:nvGrpSpPr>
            <p:cNvPr id="6" name="Group 122"/>
            <p:cNvGrpSpPr/>
            <p:nvPr/>
          </p:nvGrpSpPr>
          <p:grpSpPr>
            <a:xfrm>
              <a:off x="438150" y="1651000"/>
              <a:ext cx="1241985" cy="622300"/>
              <a:chOff x="615950" y="2851150"/>
              <a:chExt cx="1111250" cy="622300"/>
            </a:xfrm>
          </p:grpSpPr>
          <p:sp>
            <p:nvSpPr>
              <p:cNvPr id="124" name="Rectangle 12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5" name="Rectangle 12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1,6</a:t>
                </a:r>
                <a:endParaRPr lang="tr-TR" sz="1400" dirty="0"/>
              </a:p>
            </p:txBody>
          </p:sp>
          <p:sp>
            <p:nvSpPr>
              <p:cNvPr id="126" name="Rectangle 12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14,15,0,0</a:t>
                </a:r>
                <a:endParaRPr lang="tr-TR" sz="1000" dirty="0"/>
              </a:p>
            </p:txBody>
          </p:sp>
        </p:grpSp>
        <p:grpSp>
          <p:nvGrpSpPr>
            <p:cNvPr id="8" name="Group 126"/>
            <p:cNvGrpSpPr/>
            <p:nvPr/>
          </p:nvGrpSpPr>
          <p:grpSpPr>
            <a:xfrm>
              <a:off x="438150" y="2273300"/>
              <a:ext cx="1241985" cy="622300"/>
              <a:chOff x="615950" y="2851150"/>
              <a:chExt cx="1111250" cy="622300"/>
            </a:xfrm>
          </p:grpSpPr>
          <p:sp>
            <p:nvSpPr>
              <p:cNvPr id="128" name="Rectangle 127"/>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29" name="Rectangle 128"/>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6,5</a:t>
                </a:r>
                <a:endParaRPr lang="tr-TR" sz="1400" dirty="0"/>
              </a:p>
            </p:txBody>
          </p:sp>
          <p:sp>
            <p:nvSpPr>
              <p:cNvPr id="130" name="Rectangle 129"/>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21,23,24,0</a:t>
                </a:r>
                <a:endParaRPr lang="tr-TR" sz="1000" dirty="0"/>
              </a:p>
            </p:txBody>
          </p:sp>
        </p:grpSp>
        <p:sp>
          <p:nvSpPr>
            <p:cNvPr id="131" name="TextBox 130"/>
            <p:cNvSpPr txBox="1"/>
            <p:nvPr/>
          </p:nvSpPr>
          <p:spPr>
            <a:xfrm>
              <a:off x="149038" y="2406650"/>
              <a:ext cx="248397" cy="276999"/>
            </a:xfrm>
            <a:prstGeom prst="rect">
              <a:avLst/>
            </a:prstGeom>
            <a:noFill/>
          </p:spPr>
          <p:txBody>
            <a:bodyPr wrap="square" rtlCol="0">
              <a:spAutoFit/>
            </a:bodyPr>
            <a:lstStyle/>
            <a:p>
              <a:r>
                <a:rPr lang="tr-TR" sz="1200" b="1" dirty="0" smtClean="0">
                  <a:solidFill>
                    <a:srgbClr val="FF0000"/>
                  </a:solidFill>
                </a:rPr>
                <a:t>3</a:t>
              </a:r>
              <a:endParaRPr lang="tr-TR" sz="1000" b="1" dirty="0">
                <a:solidFill>
                  <a:srgbClr val="FF0000"/>
                </a:solidFill>
              </a:endParaRPr>
            </a:p>
          </p:txBody>
        </p:sp>
        <p:sp>
          <p:nvSpPr>
            <p:cNvPr id="132" name="TextBox 131"/>
            <p:cNvSpPr txBox="1"/>
            <p:nvPr/>
          </p:nvSpPr>
          <p:spPr>
            <a:xfrm>
              <a:off x="149038" y="1784350"/>
              <a:ext cx="248397" cy="276999"/>
            </a:xfrm>
            <a:prstGeom prst="rect">
              <a:avLst/>
            </a:prstGeom>
            <a:noFill/>
          </p:spPr>
          <p:txBody>
            <a:bodyPr wrap="square" rtlCol="0">
              <a:spAutoFit/>
            </a:bodyPr>
            <a:lstStyle/>
            <a:p>
              <a:r>
                <a:rPr lang="tr-TR" sz="1200" b="1" dirty="0" smtClean="0">
                  <a:solidFill>
                    <a:srgbClr val="FF0000"/>
                  </a:solidFill>
                </a:rPr>
                <a:t>2</a:t>
              </a:r>
              <a:endParaRPr lang="tr-TR" sz="1000" b="1" dirty="0">
                <a:solidFill>
                  <a:srgbClr val="FF0000"/>
                </a:solidFill>
              </a:endParaRPr>
            </a:p>
          </p:txBody>
        </p:sp>
        <p:grpSp>
          <p:nvGrpSpPr>
            <p:cNvPr id="9" name="Group 132"/>
            <p:cNvGrpSpPr/>
            <p:nvPr/>
          </p:nvGrpSpPr>
          <p:grpSpPr>
            <a:xfrm>
              <a:off x="438150" y="2895600"/>
              <a:ext cx="1241985" cy="622300"/>
              <a:chOff x="615950" y="2851150"/>
              <a:chExt cx="1111250" cy="622300"/>
            </a:xfrm>
          </p:grpSpPr>
          <p:sp>
            <p:nvSpPr>
              <p:cNvPr id="134" name="Rectangle 133"/>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35" name="Rectangle 134"/>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5,0</a:t>
                </a:r>
                <a:endParaRPr lang="tr-TR" sz="1400" dirty="0"/>
              </a:p>
            </p:txBody>
          </p:sp>
          <p:sp>
            <p:nvSpPr>
              <p:cNvPr id="136" name="Rectangle 135"/>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32,36,48,0</a:t>
                </a:r>
                <a:endParaRPr lang="tr-TR" sz="1000" dirty="0"/>
              </a:p>
            </p:txBody>
          </p:sp>
        </p:grpSp>
        <p:sp>
          <p:nvSpPr>
            <p:cNvPr id="137" name="TextBox 136"/>
            <p:cNvSpPr txBox="1"/>
            <p:nvPr/>
          </p:nvSpPr>
          <p:spPr>
            <a:xfrm>
              <a:off x="149038" y="3028950"/>
              <a:ext cx="248397" cy="276999"/>
            </a:xfrm>
            <a:prstGeom prst="rect">
              <a:avLst/>
            </a:prstGeom>
            <a:noFill/>
          </p:spPr>
          <p:txBody>
            <a:bodyPr wrap="square" rtlCol="0">
              <a:spAutoFit/>
            </a:bodyPr>
            <a:lstStyle/>
            <a:p>
              <a:r>
                <a:rPr lang="tr-TR" sz="1200" b="1" dirty="0" smtClean="0">
                  <a:solidFill>
                    <a:srgbClr val="FF0000"/>
                  </a:solidFill>
                </a:rPr>
                <a:t>4</a:t>
              </a:r>
              <a:endParaRPr lang="tr-TR" sz="1000" b="1" dirty="0">
                <a:solidFill>
                  <a:srgbClr val="FF0000"/>
                </a:solidFill>
              </a:endParaRPr>
            </a:p>
          </p:txBody>
        </p:sp>
        <p:grpSp>
          <p:nvGrpSpPr>
            <p:cNvPr id="21" name="Group 132"/>
            <p:cNvGrpSpPr/>
            <p:nvPr/>
          </p:nvGrpSpPr>
          <p:grpSpPr>
            <a:xfrm>
              <a:off x="438150" y="3517900"/>
              <a:ext cx="1241985" cy="622300"/>
              <a:chOff x="615950" y="2851150"/>
              <a:chExt cx="1111250" cy="622300"/>
            </a:xfrm>
          </p:grpSpPr>
          <p:sp>
            <p:nvSpPr>
              <p:cNvPr id="155" name="Rectangle 154"/>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56" name="Rectangle 155"/>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3,4</a:t>
                </a:r>
                <a:endParaRPr lang="tr-TR" sz="1400" dirty="0"/>
              </a:p>
            </p:txBody>
          </p:sp>
          <p:sp>
            <p:nvSpPr>
              <p:cNvPr id="157" name="Rectangle 156"/>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25,26,28,30</a:t>
                </a:r>
                <a:endParaRPr lang="tr-TR" sz="1000" dirty="0"/>
              </a:p>
            </p:txBody>
          </p:sp>
        </p:grpSp>
        <p:sp>
          <p:nvSpPr>
            <p:cNvPr id="158" name="TextBox 157"/>
            <p:cNvSpPr txBox="1"/>
            <p:nvPr/>
          </p:nvSpPr>
          <p:spPr>
            <a:xfrm>
              <a:off x="171450" y="3695700"/>
              <a:ext cx="248397" cy="276999"/>
            </a:xfrm>
            <a:prstGeom prst="rect">
              <a:avLst/>
            </a:prstGeom>
            <a:noFill/>
          </p:spPr>
          <p:txBody>
            <a:bodyPr wrap="square" rtlCol="0">
              <a:spAutoFit/>
            </a:bodyPr>
            <a:lstStyle/>
            <a:p>
              <a:r>
                <a:rPr lang="tr-TR" sz="1200" b="1" dirty="0" smtClean="0">
                  <a:solidFill>
                    <a:srgbClr val="FF0000"/>
                  </a:solidFill>
                </a:rPr>
                <a:t>5</a:t>
              </a:r>
              <a:endParaRPr lang="tr-TR" sz="1000" b="1" dirty="0">
                <a:solidFill>
                  <a:srgbClr val="FF0000"/>
                </a:solidFill>
              </a:endParaRPr>
            </a:p>
          </p:txBody>
        </p:sp>
        <p:grpSp>
          <p:nvGrpSpPr>
            <p:cNvPr id="162" name="Group 132"/>
            <p:cNvGrpSpPr/>
            <p:nvPr/>
          </p:nvGrpSpPr>
          <p:grpSpPr>
            <a:xfrm>
              <a:off x="438150" y="4140200"/>
              <a:ext cx="1241985" cy="622300"/>
              <a:chOff x="615950" y="2851150"/>
              <a:chExt cx="1111250" cy="622300"/>
            </a:xfrm>
          </p:grpSpPr>
          <p:sp>
            <p:nvSpPr>
              <p:cNvPr id="163" name="Rectangle 162"/>
              <p:cNvSpPr/>
              <p:nvPr/>
            </p:nvSpPr>
            <p:spPr bwMode="auto">
              <a:xfrm>
                <a:off x="615950" y="2851150"/>
                <a:ext cx="1111250" cy="622300"/>
              </a:xfrm>
              <a:prstGeom prst="rect">
                <a:avLst/>
              </a:prstGeom>
              <a:solidFill>
                <a:schemeClr val="tx2">
                  <a:lumMod val="20000"/>
                  <a:lumOff val="80000"/>
                  <a:alpha val="30000"/>
                </a:schemeClr>
              </a:solidFill>
              <a:ln w="31750">
                <a:solidFill>
                  <a:schemeClr val="tx1"/>
                </a:solidFill>
                <a:miter lim="800000"/>
                <a:headEnd/>
                <a:tailEnd/>
              </a:ln>
              <a:effectLst/>
            </p:spPr>
            <p:txBody>
              <a:bodyPr wrap="square" rtlCol="0" anchor="ctr">
                <a:noAutofit/>
              </a:bodyPr>
              <a:lstStyle/>
              <a:p>
                <a:pPr algn="ctr"/>
                <a:endParaRPr lang="tr-TR" sz="1000"/>
              </a:p>
            </p:txBody>
          </p:sp>
          <p:sp>
            <p:nvSpPr>
              <p:cNvPr id="164" name="Rectangle 163"/>
              <p:cNvSpPr/>
              <p:nvPr/>
            </p:nvSpPr>
            <p:spPr bwMode="auto">
              <a:xfrm>
                <a:off x="615950" y="316230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2,3</a:t>
                </a:r>
                <a:endParaRPr lang="tr-TR" sz="1400" dirty="0"/>
              </a:p>
            </p:txBody>
          </p:sp>
          <p:sp>
            <p:nvSpPr>
              <p:cNvPr id="165" name="Rectangle 164"/>
              <p:cNvSpPr/>
              <p:nvPr/>
            </p:nvSpPr>
            <p:spPr bwMode="auto">
              <a:xfrm>
                <a:off x="615950" y="2851150"/>
                <a:ext cx="1111250" cy="311150"/>
              </a:xfrm>
              <a:prstGeom prst="rect">
                <a:avLst/>
              </a:prstGeom>
              <a:solidFill>
                <a:schemeClr val="tx2">
                  <a:lumMod val="20000"/>
                  <a:lumOff val="80000"/>
                  <a:alpha val="30000"/>
                </a:schemeClr>
              </a:solidFill>
              <a:ln w="9525">
                <a:solidFill>
                  <a:schemeClr val="tx1"/>
                </a:solidFill>
                <a:miter lim="800000"/>
                <a:headEnd/>
                <a:tailEnd/>
              </a:ln>
              <a:effectLst/>
            </p:spPr>
            <p:txBody>
              <a:bodyPr wrap="square" rtlCol="0" anchor="ctr">
                <a:noAutofit/>
              </a:bodyPr>
              <a:lstStyle/>
              <a:p>
                <a:pPr algn="ctr"/>
                <a:r>
                  <a:rPr lang="tr-TR" sz="1400" dirty="0" smtClean="0"/>
                  <a:t>16,18,19,0</a:t>
                </a:r>
                <a:endParaRPr lang="tr-TR" sz="1000" dirty="0"/>
              </a:p>
            </p:txBody>
          </p:sp>
        </p:grpSp>
        <p:sp>
          <p:nvSpPr>
            <p:cNvPr id="166" name="TextBox 165"/>
            <p:cNvSpPr txBox="1"/>
            <p:nvPr/>
          </p:nvSpPr>
          <p:spPr>
            <a:xfrm>
              <a:off x="171450" y="4273550"/>
              <a:ext cx="248397" cy="276999"/>
            </a:xfrm>
            <a:prstGeom prst="rect">
              <a:avLst/>
            </a:prstGeom>
            <a:noFill/>
          </p:spPr>
          <p:txBody>
            <a:bodyPr wrap="square" rtlCol="0">
              <a:spAutoFit/>
            </a:bodyPr>
            <a:lstStyle/>
            <a:p>
              <a:r>
                <a:rPr lang="tr-TR" sz="1200" b="1" dirty="0" smtClean="0">
                  <a:solidFill>
                    <a:srgbClr val="FF0000"/>
                  </a:solidFill>
                </a:rPr>
                <a:t>6</a:t>
              </a:r>
              <a:endParaRPr lang="tr-TR" sz="1000" b="1" dirty="0">
                <a:solidFill>
                  <a:srgbClr val="FF0000"/>
                </a:solidFill>
              </a:endParaRPr>
            </a:p>
          </p:txBody>
        </p:sp>
      </p:grpSp>
      <p:cxnSp>
        <p:nvCxnSpPr>
          <p:cNvPr id="170" name="Straight Arrow Connector 169"/>
          <p:cNvCxnSpPr>
            <a:stCxn id="81" idx="1"/>
            <a:endCxn id="102" idx="0"/>
          </p:cNvCxnSpPr>
          <p:nvPr/>
        </p:nvCxnSpPr>
        <p:spPr bwMode="auto">
          <a:xfrm rot="10800000" flipH="1" flipV="1">
            <a:off x="3638549" y="4162425"/>
            <a:ext cx="26723" cy="1463146"/>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173" name="Straight Arrow Connector 172"/>
          <p:cNvCxnSpPr>
            <a:stCxn id="149" idx="1"/>
            <a:endCxn id="79" idx="0"/>
          </p:cNvCxnSpPr>
          <p:nvPr/>
        </p:nvCxnSpPr>
        <p:spPr bwMode="auto">
          <a:xfrm rot="10800000" flipV="1">
            <a:off x="3460750" y="3140074"/>
            <a:ext cx="1155700" cy="8667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cxnSp>
        <p:nvCxnSpPr>
          <p:cNvPr id="174" name="Straight Arrow Connector 173"/>
          <p:cNvCxnSpPr>
            <a:stCxn id="148" idx="1"/>
            <a:endCxn id="142" idx="0"/>
          </p:cNvCxnSpPr>
          <p:nvPr/>
        </p:nvCxnSpPr>
        <p:spPr bwMode="auto">
          <a:xfrm rot="10800000" flipH="1" flipV="1">
            <a:off x="4972050" y="3140074"/>
            <a:ext cx="1155700" cy="866775"/>
          </a:xfrm>
          <a:prstGeom prst="straightConnector1">
            <a:avLst/>
          </a:prstGeom>
          <a:solidFill>
            <a:schemeClr val="accent1">
              <a:alpha val="30000"/>
            </a:schemeClr>
          </a:solidFill>
          <a:ln w="19050" cap="flat" cmpd="sng" algn="ctr">
            <a:solidFill>
              <a:schemeClr val="tx1"/>
            </a:solidFill>
            <a:prstDash val="solid"/>
            <a:round/>
            <a:headEnd type="oval" w="med" len="med"/>
            <a:tailEnd type="arrow"/>
          </a:ln>
          <a:effectLst/>
        </p:spPr>
      </p:cxnSp>
      <p:grpSp>
        <p:nvGrpSpPr>
          <p:cNvPr id="190" name="Group 189"/>
          <p:cNvGrpSpPr/>
          <p:nvPr/>
        </p:nvGrpSpPr>
        <p:grpSpPr>
          <a:xfrm>
            <a:off x="1752600" y="457200"/>
            <a:ext cx="1778017" cy="2489200"/>
            <a:chOff x="1682750" y="539750"/>
            <a:chExt cx="1778017" cy="2489200"/>
          </a:xfrm>
        </p:grpSpPr>
        <p:grpSp>
          <p:nvGrpSpPr>
            <p:cNvPr id="189" name="Group 188"/>
            <p:cNvGrpSpPr/>
            <p:nvPr/>
          </p:nvGrpSpPr>
          <p:grpSpPr>
            <a:xfrm>
              <a:off x="1682750" y="539750"/>
              <a:ext cx="1778000" cy="1244600"/>
              <a:chOff x="1682750" y="539750"/>
              <a:chExt cx="1778000" cy="1244600"/>
            </a:xfrm>
          </p:grpSpPr>
          <p:sp>
            <p:nvSpPr>
              <p:cNvPr id="22" name="TextBox 21"/>
              <p:cNvSpPr txBox="1"/>
              <p:nvPr/>
            </p:nvSpPr>
            <p:spPr>
              <a:xfrm>
                <a:off x="2274810" y="539750"/>
                <a:ext cx="989630" cy="276999"/>
              </a:xfrm>
              <a:prstGeom prst="rect">
                <a:avLst/>
              </a:prstGeom>
              <a:noFill/>
            </p:spPr>
            <p:txBody>
              <a:bodyPr wrap="none" rtlCol="0">
                <a:spAutoFit/>
              </a:bodyPr>
              <a:lstStyle/>
              <a:p>
                <a:r>
                  <a:rPr lang="tr-TR" sz="1200" b="1" dirty="0" smtClean="0">
                    <a:solidFill>
                      <a:srgbClr val="3333FF"/>
                    </a:solidFill>
                  </a:rPr>
                  <a:t>Index file</a:t>
                </a:r>
                <a:endParaRPr lang="tr-TR" sz="1200" b="1" dirty="0">
                  <a:solidFill>
                    <a:srgbClr val="3333FF"/>
                  </a:solidFill>
                </a:endParaRPr>
              </a:p>
            </p:txBody>
          </p:sp>
          <p:sp>
            <p:nvSpPr>
              <p:cNvPr id="26" name="TextBox 25"/>
              <p:cNvSpPr txBox="1"/>
              <p:nvPr/>
            </p:nvSpPr>
            <p:spPr>
              <a:xfrm>
                <a:off x="1862309" y="1339850"/>
                <a:ext cx="305332" cy="261610"/>
              </a:xfrm>
              <a:prstGeom prst="rect">
                <a:avLst/>
              </a:prstGeom>
              <a:noFill/>
            </p:spPr>
            <p:txBody>
              <a:bodyPr wrap="square" rtlCol="0">
                <a:spAutoFit/>
              </a:bodyPr>
              <a:lstStyle/>
              <a:p>
                <a:pPr algn="r"/>
                <a:r>
                  <a:rPr lang="tr-TR" sz="1100" b="1" dirty="0" smtClean="0">
                    <a:solidFill>
                      <a:srgbClr val="3333FF"/>
                    </a:solidFill>
                  </a:rPr>
                  <a:t>1</a:t>
                </a:r>
                <a:endParaRPr lang="tr-TR" sz="1100" b="1" dirty="0">
                  <a:solidFill>
                    <a:srgbClr val="3333FF"/>
                  </a:solidFill>
                </a:endParaRPr>
              </a:p>
            </p:txBody>
          </p:sp>
          <p:sp>
            <p:nvSpPr>
              <p:cNvPr id="107" name="Rectangle 106"/>
              <p:cNvSpPr/>
              <p:nvPr/>
            </p:nvSpPr>
            <p:spPr bwMode="auto">
              <a:xfrm>
                <a:off x="2171684" y="850900"/>
                <a:ext cx="1289066" cy="311149"/>
              </a:xfrm>
              <a:prstGeom prst="rect">
                <a:avLst/>
              </a:prstGeom>
              <a:solidFill>
                <a:srgbClr val="CCECFF">
                  <a:alpha val="29804"/>
                </a:srgbClr>
              </a:solidFill>
              <a:ln w="9525">
                <a:solidFill>
                  <a:schemeClr val="tx1"/>
                </a:solidFill>
                <a:miter lim="800000"/>
                <a:headEnd/>
                <a:tailEnd/>
              </a:ln>
              <a:effectLst/>
            </p:spPr>
            <p:txBody>
              <a:bodyPr wrap="square" rtlCol="0" anchor="ctr">
                <a:noAutofit/>
              </a:bodyPr>
              <a:lstStyle/>
              <a:p>
                <a:pPr algn="ctr"/>
                <a:r>
                  <a:rPr lang="tr-TR" sz="1000" dirty="0" smtClean="0"/>
                  <a:t>Root=3</a:t>
                </a:r>
                <a:endParaRPr lang="tr-TR" sz="1000" dirty="0"/>
              </a:p>
            </p:txBody>
          </p:sp>
          <p:sp>
            <p:nvSpPr>
              <p:cNvPr id="108" name="TextBox 107"/>
              <p:cNvSpPr txBox="1"/>
              <p:nvPr/>
            </p:nvSpPr>
            <p:spPr>
              <a:xfrm>
                <a:off x="1682750" y="895350"/>
                <a:ext cx="467108" cy="253916"/>
              </a:xfrm>
              <a:prstGeom prst="rect">
                <a:avLst/>
              </a:prstGeom>
              <a:noFill/>
            </p:spPr>
            <p:txBody>
              <a:bodyPr wrap="none" rtlCol="0">
                <a:spAutoFit/>
              </a:bodyPr>
              <a:lstStyle/>
              <a:p>
                <a:pPr algn="r"/>
                <a:r>
                  <a:rPr lang="tr-TR" sz="1050" dirty="0" smtClean="0"/>
                  <a:t>Hdr</a:t>
                </a:r>
                <a:endParaRPr lang="tr-TR" dirty="0"/>
              </a:p>
            </p:txBody>
          </p:sp>
          <p:grpSp>
            <p:nvGrpSpPr>
              <p:cNvPr id="11" name="Group 141"/>
              <p:cNvGrpSpPr/>
              <p:nvPr/>
            </p:nvGrpSpPr>
            <p:grpSpPr>
              <a:xfrm>
                <a:off x="2171684" y="1162050"/>
                <a:ext cx="1289066" cy="622300"/>
                <a:chOff x="2616200" y="3340100"/>
                <a:chExt cx="1111250" cy="622300"/>
              </a:xfrm>
            </p:grpSpPr>
            <p:sp>
              <p:nvSpPr>
                <p:cNvPr id="139" name="Rectangle 138"/>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40" name="Rectangle 139"/>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1,2,6,0,0</a:t>
                  </a:r>
                  <a:endParaRPr lang="tr-TR" sz="1400" dirty="0"/>
                </a:p>
              </p:txBody>
            </p:sp>
            <p:sp>
              <p:nvSpPr>
                <p:cNvPr id="141" name="Rectangle 140"/>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14,16,0,0</a:t>
                  </a:r>
                  <a:endParaRPr lang="tr-TR" sz="1000" dirty="0"/>
                </a:p>
              </p:txBody>
            </p:sp>
          </p:grpSp>
        </p:grpSp>
        <p:grpSp>
          <p:nvGrpSpPr>
            <p:cNvPr id="179" name="Group 141"/>
            <p:cNvGrpSpPr/>
            <p:nvPr/>
          </p:nvGrpSpPr>
          <p:grpSpPr>
            <a:xfrm>
              <a:off x="2171700" y="1784350"/>
              <a:ext cx="1289066" cy="622300"/>
              <a:chOff x="2616200" y="3340100"/>
              <a:chExt cx="1111250" cy="622300"/>
            </a:xfrm>
          </p:grpSpPr>
          <p:sp>
            <p:nvSpPr>
              <p:cNvPr id="180" name="Rectangle 179"/>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81" name="Rectangle 180"/>
              <p:cNvSpPr/>
              <p:nvPr/>
            </p:nvSpPr>
            <p:spPr bwMode="auto">
              <a:xfrm>
                <a:off x="2616200"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3,5,4,0,0</a:t>
                </a:r>
                <a:endParaRPr lang="tr-TR" sz="1400" dirty="0"/>
              </a:p>
            </p:txBody>
          </p:sp>
          <p:sp>
            <p:nvSpPr>
              <p:cNvPr id="182" name="Rectangle 181"/>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25,32,0,0</a:t>
                </a:r>
                <a:endParaRPr lang="tr-TR" sz="1000" dirty="0"/>
              </a:p>
            </p:txBody>
          </p:sp>
        </p:grpSp>
        <p:grpSp>
          <p:nvGrpSpPr>
            <p:cNvPr id="183" name="Group 141"/>
            <p:cNvGrpSpPr/>
            <p:nvPr/>
          </p:nvGrpSpPr>
          <p:grpSpPr>
            <a:xfrm>
              <a:off x="2171700" y="2406650"/>
              <a:ext cx="1289067" cy="622300"/>
              <a:chOff x="2616200" y="3340100"/>
              <a:chExt cx="1111251" cy="622300"/>
            </a:xfrm>
          </p:grpSpPr>
          <p:sp>
            <p:nvSpPr>
              <p:cNvPr id="184" name="Rectangle 183"/>
              <p:cNvSpPr/>
              <p:nvPr/>
            </p:nvSpPr>
            <p:spPr bwMode="auto">
              <a:xfrm>
                <a:off x="2616200" y="3340100"/>
                <a:ext cx="1111250" cy="622300"/>
              </a:xfrm>
              <a:prstGeom prst="rect">
                <a:avLst/>
              </a:prstGeom>
              <a:solidFill>
                <a:srgbClr val="CCECFF">
                  <a:alpha val="30000"/>
                </a:srgbClr>
              </a:solidFill>
              <a:ln w="31750">
                <a:solidFill>
                  <a:schemeClr val="tx1"/>
                </a:solidFill>
                <a:miter lim="800000"/>
                <a:headEnd/>
                <a:tailEnd/>
              </a:ln>
              <a:effectLst/>
            </p:spPr>
            <p:txBody>
              <a:bodyPr wrap="square" rtlCol="0" anchor="ctr">
                <a:noAutofit/>
              </a:bodyPr>
              <a:lstStyle/>
              <a:p>
                <a:pPr algn="ctr"/>
                <a:endParaRPr lang="tr-TR" sz="1000"/>
              </a:p>
            </p:txBody>
          </p:sp>
          <p:sp>
            <p:nvSpPr>
              <p:cNvPr id="185" name="Rectangle 184"/>
              <p:cNvSpPr/>
              <p:nvPr/>
            </p:nvSpPr>
            <p:spPr bwMode="auto">
              <a:xfrm>
                <a:off x="2616201" y="365125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1,2,0,0,0</a:t>
                </a:r>
                <a:endParaRPr lang="tr-TR" sz="1400" dirty="0"/>
              </a:p>
            </p:txBody>
          </p:sp>
          <p:sp>
            <p:nvSpPr>
              <p:cNvPr id="186" name="Rectangle 185"/>
              <p:cNvSpPr/>
              <p:nvPr/>
            </p:nvSpPr>
            <p:spPr bwMode="auto">
              <a:xfrm>
                <a:off x="2616200" y="3340100"/>
                <a:ext cx="1111250" cy="311150"/>
              </a:xfrm>
              <a:prstGeom prst="rect">
                <a:avLst/>
              </a:prstGeom>
              <a:solidFill>
                <a:srgbClr val="CCECFF">
                  <a:alpha val="30000"/>
                </a:srgbClr>
              </a:solidFill>
              <a:ln w="9525">
                <a:solidFill>
                  <a:schemeClr val="tx1"/>
                </a:solidFill>
                <a:miter lim="800000"/>
                <a:headEnd/>
                <a:tailEnd/>
              </a:ln>
              <a:effectLst/>
            </p:spPr>
            <p:txBody>
              <a:bodyPr wrap="square" rtlCol="0" anchor="ctr">
                <a:noAutofit/>
              </a:bodyPr>
              <a:lstStyle/>
              <a:p>
                <a:pPr algn="ctr"/>
                <a:r>
                  <a:rPr lang="tr-TR" sz="1400" dirty="0" smtClean="0"/>
                  <a:t>21,0,0,0</a:t>
                </a:r>
                <a:endParaRPr lang="tr-TR" sz="1000" dirty="0"/>
              </a:p>
            </p:txBody>
          </p:sp>
        </p:grpSp>
        <p:sp>
          <p:nvSpPr>
            <p:cNvPr id="187" name="TextBox 186"/>
            <p:cNvSpPr txBox="1"/>
            <p:nvPr/>
          </p:nvSpPr>
          <p:spPr>
            <a:xfrm>
              <a:off x="1860550" y="1962150"/>
              <a:ext cx="305332" cy="261610"/>
            </a:xfrm>
            <a:prstGeom prst="rect">
              <a:avLst/>
            </a:prstGeom>
            <a:noFill/>
          </p:spPr>
          <p:txBody>
            <a:bodyPr wrap="square" rtlCol="0">
              <a:spAutoFit/>
            </a:bodyPr>
            <a:lstStyle/>
            <a:p>
              <a:pPr algn="r"/>
              <a:r>
                <a:rPr lang="tr-TR" sz="1100" b="1" dirty="0" smtClean="0">
                  <a:solidFill>
                    <a:srgbClr val="3333FF"/>
                  </a:solidFill>
                </a:rPr>
                <a:t>2</a:t>
              </a:r>
              <a:endParaRPr lang="tr-TR" sz="1100" b="1" dirty="0">
                <a:solidFill>
                  <a:srgbClr val="3333FF"/>
                </a:solidFill>
              </a:endParaRPr>
            </a:p>
          </p:txBody>
        </p:sp>
        <p:sp>
          <p:nvSpPr>
            <p:cNvPr id="188" name="TextBox 187"/>
            <p:cNvSpPr txBox="1"/>
            <p:nvPr/>
          </p:nvSpPr>
          <p:spPr>
            <a:xfrm>
              <a:off x="1860550" y="2540000"/>
              <a:ext cx="305332" cy="261610"/>
            </a:xfrm>
            <a:prstGeom prst="rect">
              <a:avLst/>
            </a:prstGeom>
            <a:noFill/>
          </p:spPr>
          <p:txBody>
            <a:bodyPr wrap="square" rtlCol="0">
              <a:spAutoFit/>
            </a:bodyPr>
            <a:lstStyle/>
            <a:p>
              <a:pPr algn="r"/>
              <a:r>
                <a:rPr lang="tr-TR" sz="1100" b="1" dirty="0" smtClean="0">
                  <a:solidFill>
                    <a:srgbClr val="3333FF"/>
                  </a:solidFill>
                </a:rPr>
                <a:t>3</a:t>
              </a:r>
              <a:endParaRPr lang="tr-TR" sz="1100" b="1" dirty="0">
                <a:solidFill>
                  <a:srgbClr val="3333FF"/>
                </a:solidFill>
              </a:endParaRPr>
            </a:p>
          </p:txBody>
        </p:sp>
      </p:grpSp>
      <p:sp>
        <p:nvSpPr>
          <p:cNvPr id="127" name="TextBox 6"/>
          <p:cNvSpPr txBox="1"/>
          <p:nvPr/>
        </p:nvSpPr>
        <p:spPr>
          <a:xfrm>
            <a:off x="8534400" y="609600"/>
            <a:ext cx="533400" cy="4801314"/>
          </a:xfrm>
          <a:prstGeom prst="rect">
            <a:avLst/>
          </a:prstGeom>
          <a:solidFill>
            <a:srgbClr val="FFFFCC"/>
          </a:solidFill>
        </p:spPr>
        <p:txBody>
          <a:bodyPr wrap="square" rtlCol="0">
            <a:spAutoFit/>
          </a:bodyPr>
          <a:lstStyle/>
          <a:p>
            <a:pPr algn="ctr"/>
            <a:r>
              <a:rPr lang="tr-TR" dirty="0" smtClean="0"/>
              <a:t>5</a:t>
            </a:r>
          </a:p>
          <a:p>
            <a:pPr algn="ctr"/>
            <a:r>
              <a:rPr lang="tr-TR" dirty="0" smtClean="0"/>
              <a:t>14</a:t>
            </a:r>
          </a:p>
          <a:p>
            <a:pPr algn="ctr"/>
            <a:r>
              <a:rPr lang="tr-TR" dirty="0" smtClean="0"/>
              <a:t>21</a:t>
            </a:r>
          </a:p>
          <a:p>
            <a:pPr algn="ctr"/>
            <a:r>
              <a:rPr lang="tr-TR" dirty="0" smtClean="0"/>
              <a:t>32</a:t>
            </a:r>
          </a:p>
          <a:p>
            <a:pPr algn="ctr"/>
            <a:r>
              <a:rPr lang="tr-TR" dirty="0" smtClean="0"/>
              <a:t>7</a:t>
            </a:r>
          </a:p>
          <a:p>
            <a:pPr algn="ctr"/>
            <a:r>
              <a:rPr lang="tr-TR" dirty="0" smtClean="0"/>
              <a:t>48</a:t>
            </a:r>
          </a:p>
          <a:p>
            <a:pPr algn="ctr"/>
            <a:r>
              <a:rPr lang="tr-TR" dirty="0" smtClean="0"/>
              <a:t>12</a:t>
            </a:r>
          </a:p>
          <a:p>
            <a:pPr algn="ctr"/>
            <a:r>
              <a:rPr lang="tr-TR" dirty="0" smtClean="0"/>
              <a:t>16</a:t>
            </a:r>
          </a:p>
          <a:p>
            <a:pPr algn="ctr"/>
            <a:r>
              <a:rPr lang="tr-TR" dirty="0" smtClean="0"/>
              <a:t>25</a:t>
            </a:r>
          </a:p>
          <a:p>
            <a:pPr algn="ctr"/>
            <a:r>
              <a:rPr lang="tr-TR" dirty="0" smtClean="0"/>
              <a:t>36</a:t>
            </a:r>
          </a:p>
          <a:p>
            <a:pPr algn="ctr"/>
            <a:r>
              <a:rPr lang="tr-TR" dirty="0" smtClean="0"/>
              <a:t>23</a:t>
            </a:r>
          </a:p>
          <a:p>
            <a:pPr algn="ctr"/>
            <a:r>
              <a:rPr lang="tr-TR" dirty="0" smtClean="0"/>
              <a:t>28</a:t>
            </a:r>
          </a:p>
          <a:p>
            <a:pPr algn="ctr"/>
            <a:r>
              <a:rPr lang="tr-TR" dirty="0" smtClean="0"/>
              <a:t>26</a:t>
            </a:r>
          </a:p>
          <a:p>
            <a:pPr algn="ctr"/>
            <a:r>
              <a:rPr lang="tr-TR" dirty="0" smtClean="0"/>
              <a:t>14</a:t>
            </a:r>
          </a:p>
          <a:p>
            <a:pPr algn="ctr"/>
            <a:r>
              <a:rPr lang="tr-TR" dirty="0" smtClean="0"/>
              <a:t>18</a:t>
            </a:r>
          </a:p>
          <a:p>
            <a:pPr algn="ctr"/>
            <a:r>
              <a:rPr lang="tr-TR" dirty="0" smtClean="0"/>
              <a:t>19</a:t>
            </a:r>
          </a:p>
          <a:p>
            <a:pPr algn="ctr"/>
            <a:r>
              <a:rPr lang="tr-TR" dirty="0" smtClean="0"/>
              <a:t>15</a:t>
            </a:r>
            <a:endParaRPr lang="tr-TR" dirty="0"/>
          </a:p>
        </p:txBody>
      </p:sp>
    </p:spTree>
    <p:extLst>
      <p:ext uri="{BB962C8B-B14F-4D97-AF65-F5344CB8AC3E}">
        <p14:creationId xmlns:p14="http://schemas.microsoft.com/office/powerpoint/2010/main" val="21748698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B+tree</a:t>
            </a:r>
            <a:r>
              <a:rPr lang="en-US" dirty="0" smtClean="0"/>
              <a:t/>
            </a:r>
            <a:br>
              <a:rPr lang="en-US" dirty="0" smtClean="0"/>
            </a:br>
            <a:r>
              <a:rPr lang="en-US" sz="3600" dirty="0" smtClean="0"/>
              <a:t>Analytical Modeling</a:t>
            </a:r>
            <a:endParaRPr lang="en-US" sz="3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38690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two disk accesses are enough?</a:t>
            </a:r>
          </a:p>
        </p:txBody>
      </p:sp>
      <p:sp>
        <p:nvSpPr>
          <p:cNvPr id="3" name="Content Placeholder 2"/>
          <p:cNvSpPr>
            <a:spLocks noGrp="1"/>
          </p:cNvSpPr>
          <p:nvPr>
            <p:ph idx="1"/>
          </p:nvPr>
        </p:nvSpPr>
        <p:spPr/>
        <p:txBody>
          <a:bodyPr/>
          <a:lstStyle/>
          <a:p>
            <a:r>
              <a:rPr lang="en-US" dirty="0" smtClean="0"/>
              <a:t>According to definitions of a </a:t>
            </a:r>
            <a:r>
              <a:rPr lang="en-US" dirty="0" err="1" smtClean="0"/>
              <a:t>b+tree</a:t>
            </a:r>
            <a:endParaRPr lang="en-US" dirty="0" smtClean="0"/>
          </a:p>
          <a:p>
            <a:pPr lvl="1"/>
            <a:r>
              <a:rPr lang="en-US" dirty="0" smtClean="0"/>
              <a:t>Nodes are at least half full</a:t>
            </a:r>
          </a:p>
          <a:p>
            <a:pPr lvl="1"/>
            <a:r>
              <a:rPr lang="en-US" dirty="0" smtClean="0"/>
              <a:t>(ln2 x 2d) on average</a:t>
            </a:r>
          </a:p>
          <a:p>
            <a:pPr lvl="1"/>
            <a:endParaRPr lang="en-US" dirty="0" smtClean="0"/>
          </a:p>
          <a:p>
            <a:r>
              <a:rPr lang="en-US" dirty="0" smtClean="0"/>
              <a:t>In our case,</a:t>
            </a:r>
          </a:p>
          <a:p>
            <a:pPr lvl="1"/>
            <a:r>
              <a:rPr lang="en-US" dirty="0" smtClean="0"/>
              <a:t>ln2 x 200 </a:t>
            </a:r>
            <a:r>
              <a:rPr lang="en-US" dirty="0" smtClean="0">
                <a:latin typeface="ＭＳ ゴシック"/>
                <a:ea typeface="ＭＳ ゴシック"/>
                <a:cs typeface="ＭＳ ゴシック"/>
              </a:rPr>
              <a:t>≅</a:t>
            </a:r>
            <a:r>
              <a:rPr lang="en-US" dirty="0" smtClean="0">
                <a:latin typeface="Arial"/>
                <a:ea typeface="ＭＳ ゴシック"/>
                <a:cs typeface="Arial"/>
              </a:rPr>
              <a:t> 140 </a:t>
            </a:r>
            <a:r>
              <a:rPr lang="en-US" dirty="0" err="1" smtClean="0">
                <a:latin typeface="Arial"/>
                <a:ea typeface="ＭＳ ゴシック"/>
                <a:cs typeface="Arial"/>
              </a:rPr>
              <a:t>avg</a:t>
            </a:r>
            <a:r>
              <a:rPr lang="en-US" dirty="0" smtClean="0">
                <a:latin typeface="Arial"/>
                <a:ea typeface="ＭＳ ゴシック"/>
                <a:cs typeface="Arial"/>
              </a:rPr>
              <a:t> # of children (</a:t>
            </a:r>
            <a:r>
              <a:rPr lang="en-US" dirty="0" smtClean="0">
                <a:solidFill>
                  <a:srgbClr val="FF0000"/>
                </a:solidFill>
                <a:latin typeface="Arial"/>
                <a:ea typeface="ＭＳ ゴシック"/>
                <a:cs typeface="Arial"/>
              </a:rPr>
              <a:t>fan-out</a:t>
            </a:r>
            <a:r>
              <a:rPr lang="en-US" dirty="0" smtClean="0">
                <a:latin typeface="Arial"/>
                <a:ea typeface="ＭＳ ゴシック"/>
                <a:cs typeface="Arial"/>
              </a:rPr>
              <a:t>)</a:t>
            </a:r>
            <a:r>
              <a:rPr lang="en-US" dirty="0" smtClean="0">
                <a:solidFill>
                  <a:srgbClr val="FF0000"/>
                </a:solidFill>
                <a:latin typeface="Arial"/>
                <a:ea typeface="ＭＳ ゴシック"/>
                <a:cs typeface="Arial"/>
              </a:rPr>
              <a:t> </a:t>
            </a:r>
            <a:endParaRPr lang="en-US" dirty="0" smtClean="0">
              <a:solidFill>
                <a:srgbClr val="FF0000"/>
              </a:solidFill>
              <a:latin typeface="Arial"/>
              <a:cs typeface="Arial"/>
            </a:endParaRPr>
          </a:p>
        </p:txBody>
      </p:sp>
    </p:spTree>
    <p:extLst>
      <p:ext uri="{BB962C8B-B14F-4D97-AF65-F5344CB8AC3E}">
        <p14:creationId xmlns:p14="http://schemas.microsoft.com/office/powerpoint/2010/main" val="35184206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two disk accesses are enough?</a:t>
            </a:r>
          </a:p>
        </p:txBody>
      </p:sp>
      <p:sp>
        <p:nvSpPr>
          <p:cNvPr id="3" name="Content Placeholder 2"/>
          <p:cNvSpPr>
            <a:spLocks noGrp="1"/>
          </p:cNvSpPr>
          <p:nvPr>
            <p:ph idx="1"/>
          </p:nvPr>
        </p:nvSpPr>
        <p:spPr/>
        <p:txBody>
          <a:bodyPr>
            <a:normAutofit/>
          </a:bodyPr>
          <a:lstStyle/>
          <a:p>
            <a:r>
              <a:rPr lang="en-US" dirty="0" smtClean="0"/>
              <a:t>Assume that</a:t>
            </a:r>
          </a:p>
          <a:p>
            <a:pPr lvl="1"/>
            <a:r>
              <a:rPr lang="en-US" dirty="0" smtClean="0"/>
              <a:t>Root has average fan-out</a:t>
            </a:r>
          </a:p>
          <a:p>
            <a:r>
              <a:rPr lang="en-US" dirty="0" smtClean="0"/>
              <a:t>On third level</a:t>
            </a:r>
          </a:p>
          <a:p>
            <a:pPr lvl="1"/>
            <a:r>
              <a:rPr lang="en-US" dirty="0" smtClean="0"/>
              <a:t>140 x 140 = 19600 nodes</a:t>
            </a:r>
          </a:p>
          <a:p>
            <a:pPr lvl="1"/>
            <a:r>
              <a:rPr lang="en-US" dirty="0" smtClean="0"/>
              <a:t>19600 x 2400 </a:t>
            </a:r>
            <a:r>
              <a:rPr lang="en-US" dirty="0" smtClean="0">
                <a:latin typeface="ＭＳ ゴシック"/>
                <a:ea typeface="ＭＳ ゴシック"/>
                <a:cs typeface="ＭＳ ゴシック"/>
              </a:rPr>
              <a:t>≅</a:t>
            </a:r>
            <a:r>
              <a:rPr lang="en-US" dirty="0" smtClean="0">
                <a:latin typeface="Arial"/>
                <a:ea typeface="ＭＳ ゴシック"/>
                <a:cs typeface="Arial"/>
              </a:rPr>
              <a:t> 47 MB</a:t>
            </a:r>
          </a:p>
          <a:p>
            <a:r>
              <a:rPr lang="en-US" dirty="0" smtClean="0">
                <a:latin typeface="Arial"/>
                <a:ea typeface="ＭＳ ゴシック"/>
                <a:cs typeface="Arial"/>
              </a:rPr>
              <a:t>Assume that third level is the parent-of-leaf-level</a:t>
            </a:r>
          </a:p>
          <a:p>
            <a:pPr lvl="1"/>
            <a:r>
              <a:rPr lang="en-US" dirty="0" smtClean="0">
                <a:latin typeface="Arial"/>
                <a:ea typeface="ＭＳ ゴシック"/>
                <a:cs typeface="Arial"/>
              </a:rPr>
              <a:t>19600 x 140 = 2744000 data buckets (leaf)</a:t>
            </a:r>
          </a:p>
        </p:txBody>
      </p:sp>
    </p:spTree>
    <p:extLst>
      <p:ext uri="{BB962C8B-B14F-4D97-AF65-F5344CB8AC3E}">
        <p14:creationId xmlns:p14="http://schemas.microsoft.com/office/powerpoint/2010/main" val="27224855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two disk accesses are enough?</a:t>
            </a:r>
          </a:p>
        </p:txBody>
      </p:sp>
      <p:sp>
        <p:nvSpPr>
          <p:cNvPr id="3" name="Content Placeholder 2"/>
          <p:cNvSpPr>
            <a:spLocks noGrp="1"/>
          </p:cNvSpPr>
          <p:nvPr>
            <p:ph idx="1"/>
          </p:nvPr>
        </p:nvSpPr>
        <p:spPr/>
        <p:txBody>
          <a:bodyPr/>
          <a:lstStyle/>
          <a:p>
            <a:r>
              <a:rPr lang="en-US" dirty="0" smtClean="0"/>
              <a:t>Assume that bucket factor is 10, 240 bytes long records.</a:t>
            </a:r>
          </a:p>
          <a:p>
            <a:r>
              <a:rPr lang="en-US" dirty="0" smtClean="0"/>
              <a:t>The number of records in a bucket is</a:t>
            </a:r>
          </a:p>
          <a:p>
            <a:pPr lvl="1"/>
            <a:r>
              <a:rPr lang="en-US" dirty="0" smtClean="0"/>
              <a:t>(ln2) x </a:t>
            </a:r>
            <a:r>
              <a:rPr lang="en-US" dirty="0" err="1" smtClean="0"/>
              <a:t>Bkfr</a:t>
            </a:r>
            <a:r>
              <a:rPr lang="en-US" dirty="0" smtClean="0"/>
              <a:t> = (ln2) x 10 </a:t>
            </a:r>
            <a:r>
              <a:rPr lang="en-US" dirty="0" smtClean="0">
                <a:latin typeface="ＭＳ ゴシック"/>
                <a:ea typeface="ＭＳ ゴシック"/>
                <a:cs typeface="ＭＳ ゴシック"/>
              </a:rPr>
              <a:t>≅ </a:t>
            </a:r>
            <a:r>
              <a:rPr lang="en-US" dirty="0" smtClean="0"/>
              <a:t>7 records.</a:t>
            </a:r>
          </a:p>
          <a:p>
            <a:r>
              <a:rPr lang="en-US" dirty="0" smtClean="0"/>
              <a:t>Total number of records</a:t>
            </a:r>
          </a:p>
          <a:p>
            <a:pPr lvl="1"/>
            <a:r>
              <a:rPr lang="en-US" dirty="0" smtClean="0"/>
              <a:t>2744000 x 7 </a:t>
            </a:r>
            <a:r>
              <a:rPr lang="en-US" dirty="0" smtClean="0">
                <a:latin typeface="ＭＳ ゴシック"/>
                <a:ea typeface="ＭＳ ゴシック"/>
                <a:cs typeface="ＭＳ ゴシック"/>
              </a:rPr>
              <a:t>≅</a:t>
            </a:r>
            <a:r>
              <a:rPr lang="en-US" dirty="0" smtClean="0"/>
              <a:t>19 million records</a:t>
            </a:r>
          </a:p>
          <a:p>
            <a:pPr lvl="1"/>
            <a:r>
              <a:rPr lang="en-US" dirty="0" smtClean="0"/>
              <a:t>19 million x 240 </a:t>
            </a:r>
            <a:r>
              <a:rPr lang="en-US" dirty="0" smtClean="0">
                <a:latin typeface="ＭＳ ゴシック"/>
                <a:ea typeface="ＭＳ ゴシック"/>
                <a:cs typeface="ＭＳ ゴシック"/>
              </a:rPr>
              <a:t>≅</a:t>
            </a:r>
            <a:r>
              <a:rPr lang="en-US" dirty="0" smtClean="0"/>
              <a:t> 4.5 GB actual data</a:t>
            </a:r>
            <a:endParaRPr lang="en-US" dirty="0"/>
          </a:p>
        </p:txBody>
      </p:sp>
    </p:spTree>
    <p:extLst>
      <p:ext uri="{BB962C8B-B14F-4D97-AF65-F5344CB8AC3E}">
        <p14:creationId xmlns:p14="http://schemas.microsoft.com/office/powerpoint/2010/main" val="37384929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How large a file has a two-disk access </a:t>
            </a:r>
            <a:r>
              <a:rPr lang="en-US" sz="2800" dirty="0" err="1" smtClean="0"/>
              <a:t>b+tree</a:t>
            </a:r>
            <a:r>
              <a:rPr lang="en-US" sz="2800" dirty="0" smtClean="0"/>
              <a:t>?</a:t>
            </a:r>
            <a:endParaRPr lang="en-US" sz="2800" dirty="0"/>
          </a:p>
        </p:txBody>
      </p:sp>
      <p:sp>
        <p:nvSpPr>
          <p:cNvPr id="3" name="Content Placeholder 2"/>
          <p:cNvSpPr>
            <a:spLocks noGrp="1"/>
          </p:cNvSpPr>
          <p:nvPr>
            <p:ph idx="1"/>
          </p:nvPr>
        </p:nvSpPr>
        <p:spPr/>
        <p:txBody>
          <a:bodyPr/>
          <a:lstStyle/>
          <a:p>
            <a:r>
              <a:rPr lang="en-US" dirty="0" smtClean="0"/>
              <a:t>Assume that we have 10 MB of memory available.</a:t>
            </a:r>
          </a:p>
          <a:p>
            <a:r>
              <a:rPr lang="en-US" dirty="0" smtClean="0"/>
              <a:t>Calculate how many buckets of data can be accessed with </a:t>
            </a:r>
            <a:r>
              <a:rPr lang="en-US" dirty="0" err="1" smtClean="0"/>
              <a:t>b+tree</a:t>
            </a:r>
            <a:r>
              <a:rPr lang="en-US" dirty="0" smtClean="0"/>
              <a:t>?</a:t>
            </a:r>
            <a:endParaRPr lang="en-US" dirty="0"/>
          </a:p>
        </p:txBody>
      </p:sp>
    </p:spTree>
    <p:extLst>
      <p:ext uri="{BB962C8B-B14F-4D97-AF65-F5344CB8AC3E}">
        <p14:creationId xmlns:p14="http://schemas.microsoft.com/office/powerpoint/2010/main" val="7954699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68313" y="1484313"/>
            <a:ext cx="8064500" cy="914400"/>
          </a:xfrm>
        </p:spPr>
        <p:txBody>
          <a:bodyPr/>
          <a:lstStyle/>
          <a:p>
            <a:pPr eaLnBrk="1" hangingPunct="1"/>
            <a:r>
              <a:rPr lang="en-US" altLang="ko-KR" sz="1800" dirty="0">
                <a:latin typeface="+mn-lt"/>
                <a:ea typeface="굴림" charset="0"/>
              </a:rPr>
              <a:t>Instead of creating a new, sorted copy of the file to use for searching, we maintain an index file that is to be used in conjunction with the original file</a:t>
            </a:r>
          </a:p>
        </p:txBody>
      </p:sp>
      <p:sp>
        <p:nvSpPr>
          <p:cNvPr id="14367" name="Rectangle 47"/>
          <p:cNvSpPr>
            <a:spLocks noGrp="1" noChangeArrowheads="1"/>
          </p:cNvSpPr>
          <p:nvPr>
            <p:ph type="title"/>
          </p:nvPr>
        </p:nvSpPr>
        <p:spPr/>
        <p:txBody>
          <a:bodyPr/>
          <a:lstStyle/>
          <a:p>
            <a:pPr eaLnBrk="1" hangingPunct="1"/>
            <a:r>
              <a:rPr lang="en-US" altLang="ko-KR" dirty="0" smtClean="0">
                <a:latin typeface="+mj-lt"/>
                <a:ea typeface="굴림" charset="0"/>
              </a:rPr>
              <a:t>Simple Indexing with </a:t>
            </a:r>
            <a:r>
              <a:rPr lang="en-US" altLang="ko-KR" dirty="0" err="1" smtClean="0">
                <a:latin typeface="+mj-lt"/>
                <a:ea typeface="굴림" charset="0"/>
              </a:rPr>
              <a:t>Keysort</a:t>
            </a:r>
            <a:endParaRPr lang="en-US" altLang="ko-KR" dirty="0">
              <a:latin typeface="+mj-lt"/>
              <a:ea typeface="굴림" charset="0"/>
            </a:endParaRPr>
          </a:p>
        </p:txBody>
      </p:sp>
      <p:grpSp>
        <p:nvGrpSpPr>
          <p:cNvPr id="3" name="Group 2"/>
          <p:cNvGrpSpPr/>
          <p:nvPr/>
        </p:nvGrpSpPr>
        <p:grpSpPr>
          <a:xfrm>
            <a:off x="381000" y="2133600"/>
            <a:ext cx="8458200" cy="3478143"/>
            <a:chOff x="417990" y="2438400"/>
            <a:chExt cx="8458200" cy="3478143"/>
          </a:xfrm>
        </p:grpSpPr>
        <p:sp>
          <p:nvSpPr>
            <p:cNvPr id="14341" name="Text Box 5"/>
            <p:cNvSpPr txBox="1">
              <a:spLocks noChangeArrowheads="1"/>
            </p:cNvSpPr>
            <p:nvPr/>
          </p:nvSpPr>
          <p:spPr bwMode="auto">
            <a:xfrm>
              <a:off x="1416753" y="2438400"/>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dirty="0">
                  <a:solidFill>
                    <a:srgbClr val="FF0000"/>
                  </a:solidFill>
                  <a:latin typeface="+mn-lt"/>
                </a:rPr>
                <a:t>Index file</a:t>
              </a:r>
            </a:p>
          </p:txBody>
        </p:sp>
        <p:sp>
          <p:nvSpPr>
            <p:cNvPr id="14342" name="Text Box 6"/>
            <p:cNvSpPr txBox="1">
              <a:spLocks noChangeArrowheads="1"/>
            </p:cNvSpPr>
            <p:nvPr/>
          </p:nvSpPr>
          <p:spPr bwMode="auto">
            <a:xfrm>
              <a:off x="6398699" y="25146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800" b="1" dirty="0" smtClean="0">
                  <a:solidFill>
                    <a:srgbClr val="FF0000"/>
                  </a:solidFill>
                  <a:latin typeface="+mn-lt"/>
                </a:rPr>
                <a:t>Data </a:t>
              </a:r>
              <a:r>
                <a:rPr lang="en-US" altLang="ko-KR" sz="1800" b="1" dirty="0">
                  <a:solidFill>
                    <a:srgbClr val="FF0000"/>
                  </a:solidFill>
                  <a:latin typeface="+mn-lt"/>
                </a:rPr>
                <a:t>file</a:t>
              </a:r>
            </a:p>
          </p:txBody>
        </p:sp>
        <p:grpSp>
          <p:nvGrpSpPr>
            <p:cNvPr id="2" name="Group 1"/>
            <p:cNvGrpSpPr/>
            <p:nvPr/>
          </p:nvGrpSpPr>
          <p:grpSpPr>
            <a:xfrm>
              <a:off x="417990" y="2942947"/>
              <a:ext cx="8458200" cy="2973596"/>
              <a:chOff x="417990" y="2942947"/>
              <a:chExt cx="8458200" cy="2973596"/>
            </a:xfrm>
          </p:grpSpPr>
          <p:sp>
            <p:nvSpPr>
              <p:cNvPr id="14340" name="Rectangle 4"/>
              <p:cNvSpPr>
                <a:spLocks noChangeArrowheads="1"/>
              </p:cNvSpPr>
              <p:nvPr/>
            </p:nvSpPr>
            <p:spPr bwMode="auto">
              <a:xfrm>
                <a:off x="417990" y="3704947"/>
                <a:ext cx="3048000" cy="411162"/>
              </a:xfrm>
              <a:prstGeom prst="rect">
                <a:avLst/>
              </a:prstGeom>
              <a:solidFill>
                <a:schemeClr val="bg1"/>
              </a:solidFill>
              <a:ln w="38100">
                <a:solidFill>
                  <a:schemeClr val="tx1"/>
                </a:solidFill>
                <a:miter lim="800000"/>
                <a:headEnd/>
                <a:tailEnd/>
              </a:ln>
            </p:spPr>
            <p:txBody>
              <a:bodyPr wrap="none" anchor="ctr"/>
              <a:lstStyle/>
              <a:p>
                <a:r>
                  <a:rPr lang="en-US" altLang="ko-KR" sz="1600" b="1"/>
                  <a:t>HARRISON SUSAN</a:t>
                </a:r>
              </a:p>
            </p:txBody>
          </p:sp>
          <p:sp>
            <p:nvSpPr>
              <p:cNvPr id="14343" name="Rectangle 7"/>
              <p:cNvSpPr>
                <a:spLocks noChangeArrowheads="1"/>
              </p:cNvSpPr>
              <p:nvPr/>
            </p:nvSpPr>
            <p:spPr bwMode="auto">
              <a:xfrm>
                <a:off x="2703990" y="2982634"/>
                <a:ext cx="784225" cy="573088"/>
              </a:xfrm>
              <a:prstGeom prst="rect">
                <a:avLst/>
              </a:prstGeom>
              <a:solidFill>
                <a:schemeClr val="bg1"/>
              </a:solidFill>
              <a:ln w="38100">
                <a:solidFill>
                  <a:schemeClr val="tx1"/>
                </a:solidFill>
                <a:miter lim="800000"/>
                <a:headEnd/>
                <a:tailEnd/>
              </a:ln>
            </p:spPr>
            <p:txBody>
              <a:bodyPr wrap="none" anchor="ctr"/>
              <a:lstStyle/>
              <a:p>
                <a:endParaRPr lang="ko-KR" altLang="en-US"/>
              </a:p>
            </p:txBody>
          </p:sp>
          <p:sp>
            <p:nvSpPr>
              <p:cNvPr id="14344" name="Text Box 8"/>
              <p:cNvSpPr txBox="1">
                <a:spLocks noChangeArrowheads="1"/>
              </p:cNvSpPr>
              <p:nvPr/>
            </p:nvSpPr>
            <p:spPr bwMode="auto">
              <a:xfrm>
                <a:off x="449740" y="4009747"/>
                <a:ext cx="73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b="1">
                    <a:latin typeface="Letter Gothic (W1)" charset="0"/>
                  </a:rPr>
                  <a:t>...</a:t>
                </a:r>
              </a:p>
            </p:txBody>
          </p:sp>
          <p:sp>
            <p:nvSpPr>
              <p:cNvPr id="14345" name="Text Box 9"/>
              <p:cNvSpPr txBox="1">
                <a:spLocks noChangeArrowheads="1"/>
              </p:cNvSpPr>
              <p:nvPr/>
            </p:nvSpPr>
            <p:spPr bwMode="auto">
              <a:xfrm>
                <a:off x="646590" y="4498697"/>
                <a:ext cx="5492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a:latin typeface="Letter Gothic (W1)" charset="0"/>
                  </a:rPr>
                  <a:t>...</a:t>
                </a:r>
              </a:p>
            </p:txBody>
          </p:sp>
          <p:sp>
            <p:nvSpPr>
              <p:cNvPr id="14346" name="Rectangle 10"/>
              <p:cNvSpPr>
                <a:spLocks noChangeArrowheads="1"/>
              </p:cNvSpPr>
              <p:nvPr/>
            </p:nvSpPr>
            <p:spPr bwMode="auto">
              <a:xfrm>
                <a:off x="417990" y="2942947"/>
                <a:ext cx="3048000" cy="411162"/>
              </a:xfrm>
              <a:prstGeom prst="rect">
                <a:avLst/>
              </a:prstGeom>
              <a:solidFill>
                <a:schemeClr val="bg1"/>
              </a:solidFill>
              <a:ln w="38100">
                <a:solidFill>
                  <a:schemeClr val="tx1"/>
                </a:solidFill>
                <a:miter lim="800000"/>
                <a:headEnd/>
                <a:tailEnd/>
              </a:ln>
            </p:spPr>
            <p:txBody>
              <a:bodyPr wrap="none" anchor="ctr"/>
              <a:lstStyle/>
              <a:p>
                <a:r>
                  <a:rPr lang="en-US" altLang="ko-KR" sz="1600" b="1"/>
                  <a:t>BELL ROBERT</a:t>
                </a:r>
              </a:p>
            </p:txBody>
          </p:sp>
          <p:sp>
            <p:nvSpPr>
              <p:cNvPr id="14347" name="Rectangle 11"/>
              <p:cNvSpPr>
                <a:spLocks noChangeArrowheads="1"/>
              </p:cNvSpPr>
              <p:nvPr/>
            </p:nvSpPr>
            <p:spPr bwMode="auto">
              <a:xfrm>
                <a:off x="417990" y="3323947"/>
                <a:ext cx="3048000" cy="412750"/>
              </a:xfrm>
              <a:prstGeom prst="rect">
                <a:avLst/>
              </a:prstGeom>
              <a:solidFill>
                <a:schemeClr val="bg1"/>
              </a:solidFill>
              <a:ln w="38100">
                <a:solidFill>
                  <a:schemeClr val="tx1"/>
                </a:solidFill>
                <a:miter lim="800000"/>
                <a:headEnd/>
                <a:tailEnd/>
              </a:ln>
            </p:spPr>
            <p:txBody>
              <a:bodyPr wrap="none" anchor="ctr"/>
              <a:lstStyle/>
              <a:p>
                <a:r>
                  <a:rPr lang="en-US" altLang="ko-KR" sz="1600" b="1"/>
                  <a:t>HARRIS MARGARET</a:t>
                </a:r>
              </a:p>
            </p:txBody>
          </p:sp>
          <p:grpSp>
            <p:nvGrpSpPr>
              <p:cNvPr id="14348" name="Group 12"/>
              <p:cNvGrpSpPr>
                <a:grpSpLocks/>
              </p:cNvGrpSpPr>
              <p:nvPr/>
            </p:nvGrpSpPr>
            <p:grpSpPr bwMode="auto">
              <a:xfrm>
                <a:off x="417990" y="4085947"/>
                <a:ext cx="1371600" cy="412750"/>
                <a:chOff x="288" y="3178"/>
                <a:chExt cx="864" cy="260"/>
              </a:xfrm>
            </p:grpSpPr>
            <p:sp>
              <p:nvSpPr>
                <p:cNvPr id="14381" name="Line 13"/>
                <p:cNvSpPr>
                  <a:spLocks noChangeShapeType="1"/>
                </p:cNvSpPr>
                <p:nvPr/>
              </p:nvSpPr>
              <p:spPr bwMode="auto">
                <a:xfrm>
                  <a:off x="288" y="3178"/>
                  <a:ext cx="0" cy="2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2" name="Line 14"/>
                <p:cNvSpPr>
                  <a:spLocks noChangeShapeType="1"/>
                </p:cNvSpPr>
                <p:nvPr/>
              </p:nvSpPr>
              <p:spPr bwMode="auto">
                <a:xfrm>
                  <a:off x="288" y="3438"/>
                  <a:ext cx="8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49" name="Rectangle 15"/>
              <p:cNvSpPr>
                <a:spLocks noChangeArrowheads="1"/>
              </p:cNvSpPr>
              <p:nvPr/>
            </p:nvSpPr>
            <p:spPr bwMode="auto">
              <a:xfrm>
                <a:off x="417990" y="5062259"/>
                <a:ext cx="3048000" cy="411163"/>
              </a:xfrm>
              <a:prstGeom prst="rect">
                <a:avLst/>
              </a:prstGeom>
              <a:solidFill>
                <a:schemeClr val="bg1"/>
              </a:solidFill>
              <a:ln w="38100">
                <a:solidFill>
                  <a:schemeClr val="tx1"/>
                </a:solidFill>
                <a:miter lim="800000"/>
                <a:headEnd/>
                <a:tailEnd/>
              </a:ln>
            </p:spPr>
            <p:txBody>
              <a:bodyPr wrap="none" anchor="ctr"/>
              <a:lstStyle/>
              <a:p>
                <a:r>
                  <a:rPr lang="en-US" altLang="ko-KR" sz="1600" b="1"/>
                  <a:t>KELLOG BILL</a:t>
                </a:r>
              </a:p>
            </p:txBody>
          </p:sp>
          <p:sp>
            <p:nvSpPr>
              <p:cNvPr id="14350" name="Rectangle 16"/>
              <p:cNvSpPr>
                <a:spLocks noChangeArrowheads="1"/>
              </p:cNvSpPr>
              <p:nvPr/>
            </p:nvSpPr>
            <p:spPr bwMode="auto">
              <a:xfrm>
                <a:off x="2703990" y="5062259"/>
                <a:ext cx="784225" cy="411163"/>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51" name="Rectangle 17"/>
              <p:cNvSpPr>
                <a:spLocks noChangeArrowheads="1"/>
              </p:cNvSpPr>
              <p:nvPr/>
            </p:nvSpPr>
            <p:spPr bwMode="auto">
              <a:xfrm>
                <a:off x="5142390" y="2942947"/>
                <a:ext cx="3733800" cy="411162"/>
              </a:xfrm>
              <a:prstGeom prst="rect">
                <a:avLst/>
              </a:prstGeom>
              <a:solidFill>
                <a:schemeClr val="bg1"/>
              </a:solidFill>
              <a:ln w="38100">
                <a:solidFill>
                  <a:schemeClr val="tx1"/>
                </a:solidFill>
                <a:miter lim="800000"/>
                <a:headEnd/>
                <a:tailEnd/>
              </a:ln>
            </p:spPr>
            <p:txBody>
              <a:bodyPr wrap="none" anchor="ctr"/>
              <a:lstStyle/>
              <a:p>
                <a:r>
                  <a:rPr lang="en-US" altLang="ko-KR" sz="1600" b="1"/>
                  <a:t>   Harrison|Susan|387 Eastern...</a:t>
                </a:r>
              </a:p>
            </p:txBody>
          </p:sp>
          <p:sp>
            <p:nvSpPr>
              <p:cNvPr id="14353" name="Rectangle 19"/>
              <p:cNvSpPr>
                <a:spLocks noChangeArrowheads="1"/>
              </p:cNvSpPr>
              <p:nvPr/>
            </p:nvSpPr>
            <p:spPr bwMode="auto">
              <a:xfrm>
                <a:off x="5142390" y="3354109"/>
                <a:ext cx="3733800" cy="412750"/>
              </a:xfrm>
              <a:prstGeom prst="rect">
                <a:avLst/>
              </a:prstGeom>
              <a:solidFill>
                <a:schemeClr val="bg1"/>
              </a:solidFill>
              <a:ln w="38100">
                <a:solidFill>
                  <a:schemeClr val="tx1"/>
                </a:solidFill>
                <a:miter lim="800000"/>
                <a:headEnd/>
                <a:tailEnd/>
              </a:ln>
            </p:spPr>
            <p:txBody>
              <a:bodyPr wrap="none" anchor="ctr"/>
              <a:lstStyle/>
              <a:p>
                <a:r>
                  <a:rPr lang="en-US" altLang="ko-KR" sz="1600" b="1" dirty="0"/>
                  <a:t>   Kellog|Bill|17 Maple...</a:t>
                </a:r>
              </a:p>
            </p:txBody>
          </p:sp>
          <p:sp>
            <p:nvSpPr>
              <p:cNvPr id="14355" name="Rectangle 21"/>
              <p:cNvSpPr>
                <a:spLocks noChangeArrowheads="1"/>
              </p:cNvSpPr>
              <p:nvPr/>
            </p:nvSpPr>
            <p:spPr bwMode="auto">
              <a:xfrm>
                <a:off x="5142390" y="3766859"/>
                <a:ext cx="3733800" cy="411163"/>
              </a:xfrm>
              <a:prstGeom prst="rect">
                <a:avLst/>
              </a:prstGeom>
              <a:solidFill>
                <a:schemeClr val="bg1"/>
              </a:solidFill>
              <a:ln w="38100">
                <a:solidFill>
                  <a:schemeClr val="tx1"/>
                </a:solidFill>
                <a:miter lim="800000"/>
                <a:headEnd/>
                <a:tailEnd/>
              </a:ln>
            </p:spPr>
            <p:txBody>
              <a:bodyPr wrap="none" anchor="ctr"/>
              <a:lstStyle/>
              <a:p>
                <a:r>
                  <a:rPr lang="en-US" altLang="ko-KR" sz="1600" b="1"/>
                  <a:t>   Harris|Margaret|4343 West...</a:t>
                </a:r>
              </a:p>
            </p:txBody>
          </p:sp>
          <p:sp>
            <p:nvSpPr>
              <p:cNvPr id="14357" name="Rectangle 23"/>
              <p:cNvSpPr>
                <a:spLocks noChangeArrowheads="1"/>
              </p:cNvSpPr>
              <p:nvPr/>
            </p:nvSpPr>
            <p:spPr bwMode="auto">
              <a:xfrm>
                <a:off x="5142390" y="5062259"/>
                <a:ext cx="3733800" cy="411163"/>
              </a:xfrm>
              <a:prstGeom prst="rect">
                <a:avLst/>
              </a:prstGeom>
              <a:solidFill>
                <a:schemeClr val="bg1"/>
              </a:solidFill>
              <a:ln w="38100">
                <a:solidFill>
                  <a:schemeClr val="tx1"/>
                </a:solidFill>
                <a:miter lim="800000"/>
                <a:headEnd/>
                <a:tailEnd/>
              </a:ln>
            </p:spPr>
            <p:txBody>
              <a:bodyPr wrap="none" anchor="ctr"/>
              <a:lstStyle/>
              <a:p>
                <a:r>
                  <a:rPr lang="en-US" altLang="ko-KR" sz="1600" b="1"/>
                  <a:t>   Bell|Robert|8912 Hill...</a:t>
                </a:r>
              </a:p>
            </p:txBody>
          </p:sp>
          <p:sp>
            <p:nvSpPr>
              <p:cNvPr id="14359" name="Rectangle 25"/>
              <p:cNvSpPr>
                <a:spLocks noChangeArrowheads="1"/>
              </p:cNvSpPr>
              <p:nvPr/>
            </p:nvSpPr>
            <p:spPr bwMode="auto">
              <a:xfrm>
                <a:off x="2703990" y="3704947"/>
                <a:ext cx="784225" cy="412750"/>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60" name="Rectangle 26"/>
              <p:cNvSpPr>
                <a:spLocks noChangeArrowheads="1"/>
              </p:cNvSpPr>
              <p:nvPr/>
            </p:nvSpPr>
            <p:spPr bwMode="auto">
              <a:xfrm>
                <a:off x="2703990" y="2942947"/>
                <a:ext cx="784225" cy="411162"/>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61" name="Rectangle 27"/>
              <p:cNvSpPr>
                <a:spLocks noChangeArrowheads="1"/>
              </p:cNvSpPr>
              <p:nvPr/>
            </p:nvSpPr>
            <p:spPr bwMode="auto">
              <a:xfrm>
                <a:off x="2703990" y="3323947"/>
                <a:ext cx="784225" cy="412750"/>
              </a:xfrm>
              <a:prstGeom prst="rect">
                <a:avLst/>
              </a:prstGeom>
              <a:solidFill>
                <a:schemeClr val="folHlink"/>
              </a:solidFill>
              <a:ln w="38100">
                <a:solidFill>
                  <a:schemeClr val="tx1"/>
                </a:solidFill>
                <a:miter lim="800000"/>
                <a:headEnd/>
                <a:tailEnd/>
              </a:ln>
            </p:spPr>
            <p:txBody>
              <a:bodyPr wrap="none" anchor="ctr"/>
              <a:lstStyle/>
              <a:p>
                <a:endParaRPr lang="ko-KR" altLang="en-US"/>
              </a:p>
            </p:txBody>
          </p:sp>
          <p:sp>
            <p:nvSpPr>
              <p:cNvPr id="14362" name="Text Box 28"/>
              <p:cNvSpPr txBox="1">
                <a:spLocks noChangeArrowheads="1"/>
              </p:cNvSpPr>
              <p:nvPr/>
            </p:nvSpPr>
            <p:spPr bwMode="auto">
              <a:xfrm>
                <a:off x="2932590" y="3811309"/>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1</a:t>
                </a:r>
              </a:p>
            </p:txBody>
          </p:sp>
          <p:sp>
            <p:nvSpPr>
              <p:cNvPr id="14363" name="Text Box 29"/>
              <p:cNvSpPr txBox="1">
                <a:spLocks noChangeArrowheads="1"/>
              </p:cNvSpPr>
              <p:nvPr/>
            </p:nvSpPr>
            <p:spPr bwMode="auto">
              <a:xfrm>
                <a:off x="2932590" y="5106709"/>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2</a:t>
                </a:r>
              </a:p>
            </p:txBody>
          </p:sp>
          <p:sp>
            <p:nvSpPr>
              <p:cNvPr id="14364" name="Text Box 30"/>
              <p:cNvSpPr txBox="1">
                <a:spLocks noChangeArrowheads="1"/>
              </p:cNvSpPr>
              <p:nvPr/>
            </p:nvSpPr>
            <p:spPr bwMode="auto">
              <a:xfrm>
                <a:off x="2927827" y="2973109"/>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k</a:t>
                </a:r>
              </a:p>
            </p:txBody>
          </p:sp>
          <p:sp>
            <p:nvSpPr>
              <p:cNvPr id="14365" name="Text Box 31"/>
              <p:cNvSpPr txBox="1">
                <a:spLocks noChangeArrowheads="1"/>
              </p:cNvSpPr>
              <p:nvPr/>
            </p:nvSpPr>
            <p:spPr bwMode="auto">
              <a:xfrm>
                <a:off x="2932590" y="3430309"/>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b="1">
                    <a:solidFill>
                      <a:schemeClr val="bg1"/>
                    </a:solidFill>
                  </a:rPr>
                  <a:t>3</a:t>
                </a:r>
              </a:p>
            </p:txBody>
          </p:sp>
          <p:grpSp>
            <p:nvGrpSpPr>
              <p:cNvPr id="14366" name="Group 32"/>
              <p:cNvGrpSpPr>
                <a:grpSpLocks/>
              </p:cNvGrpSpPr>
              <p:nvPr/>
            </p:nvGrpSpPr>
            <p:grpSpPr bwMode="auto">
              <a:xfrm>
                <a:off x="3465990" y="3125509"/>
                <a:ext cx="1676400" cy="2133600"/>
                <a:chOff x="2208" y="2304"/>
                <a:chExt cx="1056" cy="1344"/>
              </a:xfrm>
            </p:grpSpPr>
            <p:sp>
              <p:nvSpPr>
                <p:cNvPr id="14368" name="Line 33"/>
                <p:cNvSpPr>
                  <a:spLocks noChangeShapeType="1"/>
                </p:cNvSpPr>
                <p:nvPr/>
              </p:nvSpPr>
              <p:spPr bwMode="auto">
                <a:xfrm>
                  <a:off x="2208" y="3648"/>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9" name="Line 34"/>
                <p:cNvSpPr>
                  <a:spLocks noChangeShapeType="1"/>
                </p:cNvSpPr>
                <p:nvPr/>
              </p:nvSpPr>
              <p:spPr bwMode="auto">
                <a:xfrm>
                  <a:off x="2208" y="2832"/>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0" name="Line 35"/>
                <p:cNvSpPr>
                  <a:spLocks noChangeShapeType="1"/>
                </p:cNvSpPr>
                <p:nvPr/>
              </p:nvSpPr>
              <p:spPr bwMode="auto">
                <a:xfrm>
                  <a:off x="2208" y="2592"/>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1" name="Line 36"/>
                <p:cNvSpPr>
                  <a:spLocks noChangeShapeType="1"/>
                </p:cNvSpPr>
                <p:nvPr/>
              </p:nvSpPr>
              <p:spPr bwMode="auto">
                <a:xfrm>
                  <a:off x="3072" y="2304"/>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72" name="Line 37"/>
                <p:cNvSpPr>
                  <a:spLocks noChangeShapeType="1"/>
                </p:cNvSpPr>
                <p:nvPr/>
              </p:nvSpPr>
              <p:spPr bwMode="auto">
                <a:xfrm>
                  <a:off x="3072" y="2544"/>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73" name="Line 38"/>
                <p:cNvSpPr>
                  <a:spLocks noChangeShapeType="1"/>
                </p:cNvSpPr>
                <p:nvPr/>
              </p:nvSpPr>
              <p:spPr bwMode="auto">
                <a:xfrm>
                  <a:off x="3072" y="2832"/>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74" name="Line 39"/>
                <p:cNvSpPr>
                  <a:spLocks noChangeShapeType="1"/>
                </p:cNvSpPr>
                <p:nvPr/>
              </p:nvSpPr>
              <p:spPr bwMode="auto">
                <a:xfrm>
                  <a:off x="3072" y="3648"/>
                  <a:ext cx="19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375" name="Group 40"/>
                <p:cNvGrpSpPr>
                  <a:grpSpLocks/>
                </p:cNvGrpSpPr>
                <p:nvPr/>
              </p:nvGrpSpPr>
              <p:grpSpPr bwMode="auto">
                <a:xfrm>
                  <a:off x="2208" y="2304"/>
                  <a:ext cx="864" cy="1344"/>
                  <a:chOff x="2208" y="2304"/>
                  <a:chExt cx="864" cy="1344"/>
                </a:xfrm>
              </p:grpSpPr>
              <p:sp>
                <p:nvSpPr>
                  <p:cNvPr id="14379" name="Line 41"/>
                  <p:cNvSpPr>
                    <a:spLocks noChangeShapeType="1"/>
                  </p:cNvSpPr>
                  <p:nvPr/>
                </p:nvSpPr>
                <p:spPr bwMode="auto">
                  <a:xfrm>
                    <a:off x="2208" y="230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0" name="Line 42"/>
                  <p:cNvSpPr>
                    <a:spLocks noChangeShapeType="1"/>
                  </p:cNvSpPr>
                  <p:nvPr/>
                </p:nvSpPr>
                <p:spPr bwMode="auto">
                  <a:xfrm>
                    <a:off x="2352" y="2304"/>
                    <a:ext cx="720" cy="1344"/>
                  </a:xfrm>
                  <a:prstGeom prst="line">
                    <a:avLst/>
                  </a:prstGeom>
                  <a:noFill/>
                  <a:ln w="38100">
                    <a:solidFill>
                      <a:schemeClr val="tx1"/>
                    </a:solidFill>
                    <a:round/>
                    <a:headEnd type="none" w="sm"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4376" name="Line 43"/>
                <p:cNvSpPr>
                  <a:spLocks noChangeShapeType="1"/>
                </p:cNvSpPr>
                <p:nvPr/>
              </p:nvSpPr>
              <p:spPr bwMode="auto">
                <a:xfrm flipV="1">
                  <a:off x="2352" y="2544"/>
                  <a:ext cx="720" cy="110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7" name="Line 44"/>
                <p:cNvSpPr>
                  <a:spLocks noChangeShapeType="1"/>
                </p:cNvSpPr>
                <p:nvPr/>
              </p:nvSpPr>
              <p:spPr bwMode="auto">
                <a:xfrm>
                  <a:off x="2352" y="2592"/>
                  <a:ext cx="72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8" name="Line 45"/>
                <p:cNvSpPr>
                  <a:spLocks noChangeShapeType="1"/>
                </p:cNvSpPr>
                <p:nvPr/>
              </p:nvSpPr>
              <p:spPr bwMode="auto">
                <a:xfrm flipV="1">
                  <a:off x="2352" y="2304"/>
                  <a:ext cx="72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2" name="Text Box 5"/>
              <p:cNvSpPr txBox="1">
                <a:spLocks noChangeArrowheads="1"/>
              </p:cNvSpPr>
              <p:nvPr/>
            </p:nvSpPr>
            <p:spPr bwMode="auto">
              <a:xfrm>
                <a:off x="1104544" y="5577989"/>
                <a:ext cx="12988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i="1" dirty="0" smtClean="0">
                    <a:solidFill>
                      <a:srgbClr val="FF0000"/>
                    </a:solidFill>
                    <a:latin typeface="+mn-lt"/>
                  </a:rPr>
                  <a:t>Sorted Order</a:t>
                </a:r>
                <a:endParaRPr lang="en-US" altLang="ko-KR" sz="1600" i="1" dirty="0">
                  <a:solidFill>
                    <a:srgbClr val="FF0000"/>
                  </a:solidFill>
                  <a:latin typeface="+mn-lt"/>
                </a:endParaRPr>
              </a:p>
            </p:txBody>
          </p:sp>
          <p:sp>
            <p:nvSpPr>
              <p:cNvPr id="43" name="Text Box 5"/>
              <p:cNvSpPr txBox="1">
                <a:spLocks noChangeArrowheads="1"/>
              </p:cNvSpPr>
              <p:nvPr/>
            </p:nvSpPr>
            <p:spPr bwMode="auto">
              <a:xfrm>
                <a:off x="6096000" y="5562600"/>
                <a:ext cx="16139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charset="0"/>
                    <a:ea typeface="굴림" charset="0"/>
                    <a:cs typeface="굴림" charset="0"/>
                  </a:defRPr>
                </a:lvl1pPr>
                <a:lvl2pPr marL="742950" indent="-285750" eaLnBrk="0" hangingPunct="0">
                  <a:defRPr kumimoji="1" sz="2400">
                    <a:solidFill>
                      <a:schemeClr val="tx1"/>
                    </a:solidFill>
                    <a:latin typeface="Times New Roman" charset="0"/>
                    <a:ea typeface="굴림" charset="0"/>
                    <a:cs typeface="굴림" charset="0"/>
                  </a:defRPr>
                </a:lvl2pPr>
                <a:lvl3pPr marL="1143000" indent="-228600" eaLnBrk="0" hangingPunct="0">
                  <a:defRPr kumimoji="1" sz="2400">
                    <a:solidFill>
                      <a:schemeClr val="tx1"/>
                    </a:solidFill>
                    <a:latin typeface="Times New Roman" charset="0"/>
                    <a:ea typeface="굴림" charset="0"/>
                    <a:cs typeface="굴림" charset="0"/>
                  </a:defRPr>
                </a:lvl3pPr>
                <a:lvl4pPr marL="1600200" indent="-228600" eaLnBrk="0" hangingPunct="0">
                  <a:defRPr kumimoji="1" sz="2400">
                    <a:solidFill>
                      <a:schemeClr val="tx1"/>
                    </a:solidFill>
                    <a:latin typeface="Times New Roman" charset="0"/>
                    <a:ea typeface="굴림" charset="0"/>
                    <a:cs typeface="굴림" charset="0"/>
                  </a:defRPr>
                </a:lvl4pPr>
                <a:lvl5pPr marL="2057400" indent="-228600" eaLnBrk="0" hangingPunct="0">
                  <a:defRPr kumimoji="1" sz="2400">
                    <a:solidFill>
                      <a:schemeClr val="tx1"/>
                    </a:solidFill>
                    <a:latin typeface="Times New Roman" charset="0"/>
                    <a:ea typeface="굴림" charset="0"/>
                    <a:cs typeface="굴림" charset="0"/>
                  </a:defRPr>
                </a:lvl5pPr>
                <a:lvl6pPr marL="25146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6pPr>
                <a:lvl7pPr marL="29718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7pPr>
                <a:lvl8pPr marL="34290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8pPr>
                <a:lvl9pPr marL="3886200" indent="-228600" eaLnBrk="0" fontAlgn="base" latinLnBrk="1" hangingPunct="0">
                  <a:spcBef>
                    <a:spcPct val="0"/>
                  </a:spcBef>
                  <a:spcAft>
                    <a:spcPct val="0"/>
                  </a:spcAft>
                  <a:defRPr kumimoji="1" sz="2400">
                    <a:solidFill>
                      <a:schemeClr val="tx1"/>
                    </a:solidFill>
                    <a:latin typeface="Times New Roman" charset="0"/>
                    <a:ea typeface="굴림" charset="0"/>
                    <a:cs typeface="굴림" charset="0"/>
                  </a:defRPr>
                </a:lvl9pPr>
              </a:lstStyle>
              <a:p>
                <a:pPr algn="ctr" eaLnBrk="1" hangingPunct="1"/>
                <a:r>
                  <a:rPr lang="en-US" altLang="ko-KR" sz="1600" i="1" dirty="0" smtClean="0">
                    <a:solidFill>
                      <a:srgbClr val="FF0000"/>
                    </a:solidFill>
                    <a:latin typeface="+mn-lt"/>
                  </a:rPr>
                  <a:t>Entry-sequenced</a:t>
                </a:r>
                <a:endParaRPr lang="en-US" altLang="ko-KR" sz="1600" i="1" dirty="0">
                  <a:solidFill>
                    <a:srgbClr val="FF0000"/>
                  </a:solidFill>
                  <a:latin typeface="+mn-lt"/>
                </a:endParaRPr>
              </a:p>
            </p:txBody>
          </p:sp>
        </p:grpSp>
      </p:grpSp>
    </p:spTree>
    <p:extLst>
      <p:ext uri="{BB962C8B-B14F-4D97-AF65-F5344CB8AC3E}">
        <p14:creationId xmlns:p14="http://schemas.microsoft.com/office/powerpoint/2010/main" val="1168145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large a file has a two-disk access </a:t>
            </a:r>
            <a:r>
              <a:rPr lang="en-US" sz="2800" dirty="0" err="1"/>
              <a:t>b+tree</a:t>
            </a:r>
            <a:r>
              <a:rPr lang="en-US" sz="2800" dirty="0"/>
              <a:t>?</a:t>
            </a:r>
          </a:p>
        </p:txBody>
      </p:sp>
      <p:sp>
        <p:nvSpPr>
          <p:cNvPr id="3" name="Content Placeholder 2"/>
          <p:cNvSpPr>
            <a:spLocks noGrp="1"/>
          </p:cNvSpPr>
          <p:nvPr>
            <p:ph idx="1"/>
          </p:nvPr>
        </p:nvSpPr>
        <p:spPr/>
        <p:txBody>
          <a:bodyPr/>
          <a:lstStyle/>
          <a:p>
            <a:r>
              <a:rPr lang="en-US" sz="2800" dirty="0" smtClean="0"/>
              <a:t>Assume that </a:t>
            </a:r>
            <a:r>
              <a:rPr lang="en-US" sz="2800" i="1" dirty="0" err="1" smtClean="0">
                <a:solidFill>
                  <a:srgbClr val="3366FF"/>
                </a:solidFill>
              </a:rPr>
              <a:t>bk</a:t>
            </a:r>
            <a:r>
              <a:rPr lang="en-US" sz="2800" dirty="0" smtClean="0">
                <a:solidFill>
                  <a:srgbClr val="3366FF"/>
                </a:solidFill>
              </a:rPr>
              <a:t> </a:t>
            </a:r>
            <a:r>
              <a:rPr lang="en-US" sz="2800" dirty="0" smtClean="0"/>
              <a:t>is the # of data buckets in the file.</a:t>
            </a:r>
          </a:p>
          <a:p>
            <a:r>
              <a:rPr lang="en-US" sz="2800" dirty="0" smtClean="0"/>
              <a:t>The # of nodes needed for the parent-of-leaf level of the index is </a:t>
            </a:r>
            <a:r>
              <a:rPr lang="en-US" sz="2800" i="1" dirty="0" err="1" smtClean="0"/>
              <a:t>bk</a:t>
            </a:r>
            <a:r>
              <a:rPr lang="en-US" sz="2800" dirty="0" smtClean="0"/>
              <a:t>/140.</a:t>
            </a:r>
          </a:p>
          <a:p>
            <a:r>
              <a:rPr lang="en-US" sz="2800" dirty="0" smtClean="0"/>
              <a:t># of blocks above the </a:t>
            </a:r>
            <a:r>
              <a:rPr lang="en-US" sz="2800" dirty="0"/>
              <a:t>parent-of-</a:t>
            </a:r>
            <a:r>
              <a:rPr lang="en-US" sz="2800" dirty="0" smtClean="0"/>
              <a:t>leaf level is</a:t>
            </a:r>
          </a:p>
          <a:p>
            <a:endParaRPr lang="en-US" dirty="0" smtClean="0"/>
          </a:p>
          <a:p>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095826624"/>
              </p:ext>
            </p:extLst>
          </p:nvPr>
        </p:nvGraphicFramePr>
        <p:xfrm>
          <a:off x="1447800" y="4419600"/>
          <a:ext cx="5773616" cy="1143000"/>
        </p:xfrm>
        <a:graphic>
          <a:graphicData uri="http://schemas.openxmlformats.org/presentationml/2006/ole">
            <mc:AlternateContent xmlns:mc="http://schemas.openxmlformats.org/markup-compatibility/2006">
              <mc:Choice xmlns:v="urn:schemas-microsoft-com:vml" Requires="v">
                <p:oleObj spid="_x0000_s1029" name="Equation" r:id="rId4" imgW="2501900" imgH="495300" progId="Equation.3">
                  <p:embed/>
                </p:oleObj>
              </mc:Choice>
              <mc:Fallback>
                <p:oleObj name="Equation" r:id="rId4" imgW="2501900" imgH="495300" progId="Equation.3">
                  <p:embed/>
                  <p:pic>
                    <p:nvPicPr>
                      <p:cNvPr id="0" name=""/>
                      <p:cNvPicPr/>
                      <p:nvPr/>
                    </p:nvPicPr>
                    <p:blipFill>
                      <a:blip r:embed="rId5"/>
                      <a:stretch>
                        <a:fillRect/>
                      </a:stretch>
                    </p:blipFill>
                    <p:spPr>
                      <a:xfrm>
                        <a:off x="1447800" y="4419600"/>
                        <a:ext cx="5773616" cy="1143000"/>
                      </a:xfrm>
                      <a:prstGeom prst="rect">
                        <a:avLst/>
                      </a:prstGeom>
                    </p:spPr>
                  </p:pic>
                </p:oleObj>
              </mc:Fallback>
            </mc:AlternateContent>
          </a:graphicData>
        </a:graphic>
      </p:graphicFrame>
    </p:spTree>
    <p:extLst>
      <p:ext uri="{BB962C8B-B14F-4D97-AF65-F5344CB8AC3E}">
        <p14:creationId xmlns:p14="http://schemas.microsoft.com/office/powerpoint/2010/main" val="1101953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33400" y="1371600"/>
            <a:ext cx="78486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Assume that we have 10 MB avail memory, 10MB / 2400 = 4167 blocks </a:t>
            </a:r>
          </a:p>
          <a:p>
            <a:endParaRPr lang="en-US" dirty="0" smtClean="0"/>
          </a:p>
          <a:p>
            <a:endParaRPr lang="en-US" dirty="0"/>
          </a:p>
          <a:p>
            <a:r>
              <a:rPr lang="en-US" dirty="0" smtClean="0"/>
              <a:t>Or 80x10</a:t>
            </a:r>
            <a:r>
              <a:rPr lang="en-US" baseline="30000" dirty="0" smtClean="0"/>
              <a:t>6</a:t>
            </a:r>
            <a:r>
              <a:rPr lang="en-US" dirty="0" smtClean="0"/>
              <a:t> x 2400 = 192000 MB file size</a:t>
            </a:r>
          </a:p>
          <a:p>
            <a:r>
              <a:rPr lang="en-US" dirty="0" smtClean="0"/>
              <a:t>Since buckets are ln2 full;</a:t>
            </a:r>
          </a:p>
          <a:p>
            <a:r>
              <a:rPr lang="en-US" dirty="0" smtClean="0"/>
              <a:t>ln2 x full x 192000 = 140.000 MB actual data</a:t>
            </a:r>
          </a:p>
        </p:txBody>
      </p:sp>
      <p:sp>
        <p:nvSpPr>
          <p:cNvPr id="2" name="Title 1"/>
          <p:cNvSpPr>
            <a:spLocks noGrp="1"/>
          </p:cNvSpPr>
          <p:nvPr>
            <p:ph type="title"/>
          </p:nvPr>
        </p:nvSpPr>
        <p:spPr/>
        <p:txBody>
          <a:bodyPr>
            <a:noAutofit/>
          </a:bodyPr>
          <a:lstStyle/>
          <a:p>
            <a:r>
              <a:rPr lang="en-US" sz="2800" dirty="0"/>
              <a:t>How large a file has a two-disk access </a:t>
            </a:r>
            <a:r>
              <a:rPr lang="en-US" sz="2800" dirty="0" err="1"/>
              <a:t>b+tree</a:t>
            </a:r>
            <a:r>
              <a:rPr lang="en-US" sz="2800" dirty="0"/>
              <a:t>?</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549217595"/>
              </p:ext>
            </p:extLst>
          </p:nvPr>
        </p:nvGraphicFramePr>
        <p:xfrm>
          <a:off x="1066800" y="2286000"/>
          <a:ext cx="4151137" cy="1066800"/>
        </p:xfrm>
        <a:graphic>
          <a:graphicData uri="http://schemas.openxmlformats.org/presentationml/2006/ole">
            <mc:AlternateContent xmlns:mc="http://schemas.openxmlformats.org/markup-compatibility/2006">
              <mc:Choice xmlns:v="urn:schemas-microsoft-com:vml" Requires="v">
                <p:oleObj spid="_x0000_s2053" name="Equation" r:id="rId3" imgW="1828800" imgH="469900" progId="Equation.3">
                  <p:embed/>
                </p:oleObj>
              </mc:Choice>
              <mc:Fallback>
                <p:oleObj name="Equation" r:id="rId3" imgW="1828800" imgH="469900" progId="Equation.3">
                  <p:embed/>
                  <p:pic>
                    <p:nvPicPr>
                      <p:cNvPr id="0" name=""/>
                      <p:cNvPicPr/>
                      <p:nvPr/>
                    </p:nvPicPr>
                    <p:blipFill>
                      <a:blip r:embed="rId4"/>
                      <a:stretch>
                        <a:fillRect/>
                      </a:stretch>
                    </p:blipFill>
                    <p:spPr>
                      <a:xfrm>
                        <a:off x="1066800" y="2286000"/>
                        <a:ext cx="4151137" cy="1066800"/>
                      </a:xfrm>
                      <a:prstGeom prst="rect">
                        <a:avLst/>
                      </a:prstGeom>
                    </p:spPr>
                  </p:pic>
                </p:oleObj>
              </mc:Fallback>
            </mc:AlternateContent>
          </a:graphicData>
        </a:graphic>
      </p:graphicFrame>
    </p:spTree>
    <p:extLst>
      <p:ext uri="{BB962C8B-B14F-4D97-AF65-F5344CB8AC3E}">
        <p14:creationId xmlns:p14="http://schemas.microsoft.com/office/powerpoint/2010/main" val="22817017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533400" y="1371600"/>
            <a:ext cx="78486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General formula;</a:t>
            </a:r>
          </a:p>
          <a:p>
            <a:endParaRPr lang="en-US" dirty="0"/>
          </a:p>
          <a:p>
            <a:endParaRPr lang="en-US" dirty="0" smtClean="0"/>
          </a:p>
          <a:p>
            <a:endParaRPr lang="en-US" dirty="0"/>
          </a:p>
          <a:p>
            <a:r>
              <a:rPr lang="en-US" dirty="0" smtClean="0"/>
              <a:t>Where </a:t>
            </a:r>
            <a:r>
              <a:rPr lang="en-US" dirty="0" err="1" smtClean="0"/>
              <a:t>mem</a:t>
            </a:r>
            <a:r>
              <a:rPr lang="en-US" dirty="0" smtClean="0"/>
              <a:t> is # of available blocks of memory, </a:t>
            </a:r>
            <a:r>
              <a:rPr lang="en-US" dirty="0" err="1" smtClean="0"/>
              <a:t>bk</a:t>
            </a:r>
            <a:r>
              <a:rPr lang="en-US" dirty="0" smtClean="0"/>
              <a:t> is bucket size, </a:t>
            </a:r>
            <a:r>
              <a:rPr lang="en-US" dirty="0" err="1" smtClean="0"/>
              <a:t>fo</a:t>
            </a:r>
            <a:r>
              <a:rPr lang="en-US" dirty="0" smtClean="0"/>
              <a:t> is fan-out.</a:t>
            </a:r>
          </a:p>
          <a:p>
            <a:endParaRPr lang="en-US" dirty="0"/>
          </a:p>
        </p:txBody>
      </p:sp>
      <p:sp>
        <p:nvSpPr>
          <p:cNvPr id="2" name="Title 1"/>
          <p:cNvSpPr>
            <a:spLocks noGrp="1"/>
          </p:cNvSpPr>
          <p:nvPr>
            <p:ph type="title"/>
          </p:nvPr>
        </p:nvSpPr>
        <p:spPr/>
        <p:txBody>
          <a:bodyPr>
            <a:noAutofit/>
          </a:bodyPr>
          <a:lstStyle/>
          <a:p>
            <a:r>
              <a:rPr lang="en-US" sz="2800" dirty="0"/>
              <a:t>How large a file has a two-disk access </a:t>
            </a:r>
            <a:r>
              <a:rPr lang="en-US" sz="2800" dirty="0" err="1"/>
              <a:t>b+tree</a:t>
            </a:r>
            <a:r>
              <a:rPr lang="en-US" sz="2800" dirty="0"/>
              <a:t>?</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188393238"/>
              </p:ext>
            </p:extLst>
          </p:nvPr>
        </p:nvGraphicFramePr>
        <p:xfrm>
          <a:off x="1905000" y="2087500"/>
          <a:ext cx="2438400" cy="1255776"/>
        </p:xfrm>
        <a:graphic>
          <a:graphicData uri="http://schemas.openxmlformats.org/presentationml/2006/ole">
            <mc:AlternateContent xmlns:mc="http://schemas.openxmlformats.org/markup-compatibility/2006">
              <mc:Choice xmlns:v="urn:schemas-microsoft-com:vml" Requires="v">
                <p:oleObj spid="_x0000_s3077" name="Equation" r:id="rId3" imgW="838200" imgH="431800" progId="Equation.3">
                  <p:embed/>
                </p:oleObj>
              </mc:Choice>
              <mc:Fallback>
                <p:oleObj name="Equation" r:id="rId3" imgW="838200" imgH="431800" progId="Equation.3">
                  <p:embed/>
                  <p:pic>
                    <p:nvPicPr>
                      <p:cNvPr id="0" name=""/>
                      <p:cNvPicPr/>
                      <p:nvPr/>
                    </p:nvPicPr>
                    <p:blipFill>
                      <a:blip r:embed="rId4"/>
                      <a:stretch>
                        <a:fillRect/>
                      </a:stretch>
                    </p:blipFill>
                    <p:spPr>
                      <a:xfrm>
                        <a:off x="1905000" y="2087500"/>
                        <a:ext cx="2438400" cy="1255776"/>
                      </a:xfrm>
                      <a:prstGeom prst="rect">
                        <a:avLst/>
                      </a:prstGeom>
                    </p:spPr>
                  </p:pic>
                </p:oleObj>
              </mc:Fallback>
            </mc:AlternateContent>
          </a:graphicData>
        </a:graphic>
      </p:graphicFrame>
    </p:spTree>
    <p:extLst>
      <p:ext uri="{BB962C8B-B14F-4D97-AF65-F5344CB8AC3E}">
        <p14:creationId xmlns:p14="http://schemas.microsoft.com/office/powerpoint/2010/main" val="2027557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Tx</a:t>
            </a:r>
            <a:r>
              <a:rPr lang="en-US" sz="3200" dirty="0" smtClean="0"/>
              <a:t> = Exhaustive reading in </a:t>
            </a:r>
            <a:r>
              <a:rPr lang="en-US" sz="3200" dirty="0" err="1" smtClean="0"/>
              <a:t>b+tree</a:t>
            </a:r>
            <a:endParaRPr lang="en-US" sz="3200" dirty="0"/>
          </a:p>
        </p:txBody>
      </p:sp>
      <p:sp>
        <p:nvSpPr>
          <p:cNvPr id="3" name="Content Placeholder 2"/>
          <p:cNvSpPr>
            <a:spLocks noGrp="1"/>
          </p:cNvSpPr>
          <p:nvPr>
            <p:ph idx="1"/>
          </p:nvPr>
        </p:nvSpPr>
        <p:spPr/>
        <p:txBody>
          <a:bodyPr/>
          <a:lstStyle/>
          <a:p>
            <a:r>
              <a:rPr lang="en-US" dirty="0" smtClean="0"/>
              <a:t>The # of data buckets is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48885265"/>
              </p:ext>
            </p:extLst>
          </p:nvPr>
        </p:nvGraphicFramePr>
        <p:xfrm>
          <a:off x="1143000" y="2438400"/>
          <a:ext cx="3702050" cy="762000"/>
        </p:xfrm>
        <a:graphic>
          <a:graphicData uri="http://schemas.openxmlformats.org/presentationml/2006/ole">
            <mc:AlternateContent xmlns:mc="http://schemas.openxmlformats.org/markup-compatibility/2006">
              <mc:Choice xmlns:v="urn:schemas-microsoft-com:vml" Requires="v">
                <p:oleObj spid="_x0000_s4104" name="Equation" r:id="rId4" imgW="1295400" imgH="266700" progId="Equation.3">
                  <p:embed/>
                </p:oleObj>
              </mc:Choice>
              <mc:Fallback>
                <p:oleObj name="Equation" r:id="rId4" imgW="1295400" imgH="266700" progId="Equation.3">
                  <p:embed/>
                  <p:pic>
                    <p:nvPicPr>
                      <p:cNvPr id="0" name=""/>
                      <p:cNvPicPr/>
                      <p:nvPr/>
                    </p:nvPicPr>
                    <p:blipFill>
                      <a:blip r:embed="rId5"/>
                      <a:stretch>
                        <a:fillRect/>
                      </a:stretch>
                    </p:blipFill>
                    <p:spPr>
                      <a:xfrm>
                        <a:off x="1143000" y="2438400"/>
                        <a:ext cx="3702050" cy="762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58581599"/>
              </p:ext>
            </p:extLst>
          </p:nvPr>
        </p:nvGraphicFramePr>
        <p:xfrm>
          <a:off x="1143000" y="3429000"/>
          <a:ext cx="3352800" cy="1728247"/>
        </p:xfrm>
        <a:graphic>
          <a:graphicData uri="http://schemas.openxmlformats.org/presentationml/2006/ole">
            <mc:AlternateContent xmlns:mc="http://schemas.openxmlformats.org/markup-compatibility/2006">
              <mc:Choice xmlns:v="urn:schemas-microsoft-com:vml" Requires="v">
                <p:oleObj spid="_x0000_s4105" name="Equation" r:id="rId6" imgW="1231900" imgH="635000" progId="Equation.3">
                  <p:embed/>
                </p:oleObj>
              </mc:Choice>
              <mc:Fallback>
                <p:oleObj name="Equation" r:id="rId6" imgW="1231900" imgH="635000" progId="Equation.3">
                  <p:embed/>
                  <p:pic>
                    <p:nvPicPr>
                      <p:cNvPr id="0" name=""/>
                      <p:cNvPicPr/>
                      <p:nvPr/>
                    </p:nvPicPr>
                    <p:blipFill>
                      <a:blip r:embed="rId7"/>
                      <a:stretch>
                        <a:fillRect/>
                      </a:stretch>
                    </p:blipFill>
                    <p:spPr>
                      <a:xfrm>
                        <a:off x="1143000" y="3429000"/>
                        <a:ext cx="3352800" cy="1728247"/>
                      </a:xfrm>
                      <a:prstGeom prst="rect">
                        <a:avLst/>
                      </a:prstGeom>
                    </p:spPr>
                  </p:pic>
                </p:oleObj>
              </mc:Fallback>
            </mc:AlternateContent>
          </a:graphicData>
        </a:graphic>
      </p:graphicFrame>
    </p:spTree>
    <p:extLst>
      <p:ext uri="{BB962C8B-B14F-4D97-AF65-F5344CB8AC3E}">
        <p14:creationId xmlns:p14="http://schemas.microsoft.com/office/powerpoint/2010/main" val="23825637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a:t>
            </a:r>
            <a:r>
              <a:rPr lang="en-US" sz="3200" baseline="-25000" dirty="0" smtClean="0"/>
              <a:t>F</a:t>
            </a:r>
            <a:r>
              <a:rPr lang="en-US" sz="3200" dirty="0" smtClean="0"/>
              <a:t> = Fetching a record</a:t>
            </a:r>
            <a:endParaRPr lang="en-US" sz="3200"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98082956"/>
              </p:ext>
            </p:extLst>
          </p:nvPr>
        </p:nvGraphicFramePr>
        <p:xfrm>
          <a:off x="1676400" y="2438400"/>
          <a:ext cx="3448050" cy="688975"/>
        </p:xfrm>
        <a:graphic>
          <a:graphicData uri="http://schemas.openxmlformats.org/presentationml/2006/ole">
            <mc:AlternateContent xmlns:mc="http://schemas.openxmlformats.org/markup-compatibility/2006">
              <mc:Choice xmlns:v="urn:schemas-microsoft-com:vml" Requires="v">
                <p:oleObj spid="_x0000_s5125" name="Equation" r:id="rId3" imgW="1206500" imgH="241300" progId="Equation.3">
                  <p:embed/>
                </p:oleObj>
              </mc:Choice>
              <mc:Fallback>
                <p:oleObj name="Equation" r:id="rId3" imgW="1206500" imgH="241300" progId="Equation.3">
                  <p:embed/>
                  <p:pic>
                    <p:nvPicPr>
                      <p:cNvPr id="0" name=""/>
                      <p:cNvPicPr/>
                      <p:nvPr/>
                    </p:nvPicPr>
                    <p:blipFill>
                      <a:blip r:embed="rId4"/>
                      <a:stretch>
                        <a:fillRect/>
                      </a:stretch>
                    </p:blipFill>
                    <p:spPr>
                      <a:xfrm>
                        <a:off x="1676400" y="2438400"/>
                        <a:ext cx="3448050" cy="688975"/>
                      </a:xfrm>
                      <a:prstGeom prst="rect">
                        <a:avLst/>
                      </a:prstGeom>
                    </p:spPr>
                  </p:pic>
                </p:oleObj>
              </mc:Fallback>
            </mc:AlternateContent>
          </a:graphicData>
        </a:graphic>
      </p:graphicFrame>
    </p:spTree>
    <p:extLst>
      <p:ext uri="{BB962C8B-B14F-4D97-AF65-F5344CB8AC3E}">
        <p14:creationId xmlns:p14="http://schemas.microsoft.com/office/powerpoint/2010/main" val="16648523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a:t>
            </a:r>
            <a:r>
              <a:rPr lang="en-US" sz="3200" baseline="-25000" dirty="0" smtClean="0"/>
              <a:t>N</a:t>
            </a:r>
            <a:r>
              <a:rPr lang="en-US" sz="3200" dirty="0" smtClean="0"/>
              <a:t> = Finding next record in order</a:t>
            </a:r>
            <a:endParaRPr lang="en-US" sz="3200" dirty="0"/>
          </a:p>
        </p:txBody>
      </p:sp>
      <p:sp>
        <p:nvSpPr>
          <p:cNvPr id="3" name="Content Placeholder 2"/>
          <p:cNvSpPr>
            <a:spLocks noGrp="1"/>
          </p:cNvSpPr>
          <p:nvPr>
            <p:ph idx="1"/>
          </p:nvPr>
        </p:nvSpPr>
        <p:spPr/>
        <p:txBody>
          <a:bodyPr/>
          <a:lstStyle/>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887283845"/>
              </p:ext>
            </p:extLst>
          </p:nvPr>
        </p:nvGraphicFramePr>
        <p:xfrm>
          <a:off x="1066800" y="2362200"/>
          <a:ext cx="5662612" cy="1450975"/>
        </p:xfrm>
        <a:graphic>
          <a:graphicData uri="http://schemas.openxmlformats.org/presentationml/2006/ole">
            <mc:AlternateContent xmlns:mc="http://schemas.openxmlformats.org/markup-compatibility/2006">
              <mc:Choice xmlns:v="urn:schemas-microsoft-com:vml" Requires="v">
                <p:oleObj spid="_x0000_s6149" name="Equation" r:id="rId3" imgW="1981200" imgH="508000" progId="Equation.3">
                  <p:embed/>
                </p:oleObj>
              </mc:Choice>
              <mc:Fallback>
                <p:oleObj name="Equation" r:id="rId3" imgW="1981200" imgH="508000" progId="Equation.3">
                  <p:embed/>
                  <p:pic>
                    <p:nvPicPr>
                      <p:cNvPr id="0" name=""/>
                      <p:cNvPicPr/>
                      <p:nvPr/>
                    </p:nvPicPr>
                    <p:blipFill>
                      <a:blip r:embed="rId4"/>
                      <a:stretch>
                        <a:fillRect/>
                      </a:stretch>
                    </p:blipFill>
                    <p:spPr>
                      <a:xfrm>
                        <a:off x="1066800" y="2362200"/>
                        <a:ext cx="5662612" cy="1450975"/>
                      </a:xfrm>
                      <a:prstGeom prst="rect">
                        <a:avLst/>
                      </a:prstGeom>
                    </p:spPr>
                  </p:pic>
                </p:oleObj>
              </mc:Fallback>
            </mc:AlternateContent>
          </a:graphicData>
        </a:graphic>
      </p:graphicFrame>
    </p:spTree>
    <p:extLst>
      <p:ext uri="{BB962C8B-B14F-4D97-AF65-F5344CB8AC3E}">
        <p14:creationId xmlns:p14="http://schemas.microsoft.com/office/powerpoint/2010/main" val="36393231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US" baseline="-25000" dirty="0" smtClean="0"/>
              <a:t>I </a:t>
            </a:r>
            <a:r>
              <a:rPr lang="en-US" dirty="0" smtClean="0"/>
              <a:t>= Insert a record</a:t>
            </a:r>
            <a:endParaRPr lang="en-US" dirty="0"/>
          </a:p>
        </p:txBody>
      </p:sp>
      <p:sp>
        <p:nvSpPr>
          <p:cNvPr id="3" name="Content Placeholder 2"/>
          <p:cNvSpPr>
            <a:spLocks noGrp="1"/>
          </p:cNvSpPr>
          <p:nvPr>
            <p:ph idx="1"/>
          </p:nvPr>
        </p:nvSpPr>
        <p:spPr/>
        <p:txBody>
          <a:bodyPr/>
          <a:lstStyle/>
          <a:p>
            <a:r>
              <a:rPr lang="en-US" dirty="0" smtClean="0"/>
              <a:t>If the insertion node is not full, insertion time is:</a:t>
            </a:r>
          </a:p>
          <a:p>
            <a:pPr marL="857250" lvl="2" indent="0">
              <a:buNone/>
            </a:pPr>
            <a:r>
              <a:rPr lang="en-US" sz="3200" dirty="0" smtClean="0"/>
              <a:t>T</a:t>
            </a:r>
            <a:r>
              <a:rPr lang="en-US" sz="3200" baseline="-25000" dirty="0" smtClean="0"/>
              <a:t>I</a:t>
            </a:r>
            <a:r>
              <a:rPr lang="en-US" sz="3200" dirty="0" smtClean="0"/>
              <a:t> = T</a:t>
            </a:r>
            <a:r>
              <a:rPr lang="en-US" sz="3200" baseline="-25000" dirty="0" smtClean="0"/>
              <a:t>F</a:t>
            </a:r>
            <a:r>
              <a:rPr lang="en-US" sz="3200" dirty="0" smtClean="0"/>
              <a:t> + 2r</a:t>
            </a:r>
          </a:p>
          <a:p>
            <a:pPr marL="363538" indent="-306388"/>
            <a:r>
              <a:rPr lang="en-US" dirty="0" smtClean="0"/>
              <a:t>If insertion node is full:</a:t>
            </a:r>
          </a:p>
          <a:p>
            <a:pPr marL="363538" indent="-306388"/>
            <a:r>
              <a:rPr lang="en-US" dirty="0" smtClean="0"/>
              <a:t>The probability that a new record does not fit is: </a:t>
            </a:r>
          </a:p>
          <a:p>
            <a:pPr marL="457200" lvl="1" indent="0">
              <a:buNone/>
            </a:pPr>
            <a:r>
              <a:rPr lang="en-US" sz="3200" dirty="0" smtClean="0"/>
              <a:t>1/(</a:t>
            </a:r>
            <a:r>
              <a:rPr lang="en-US" sz="3200" dirty="0" err="1" smtClean="0"/>
              <a:t>Bkfr</a:t>
            </a:r>
            <a:r>
              <a:rPr lang="en-US" sz="3200" dirty="0" smtClean="0"/>
              <a:t>/2) = 2 / </a:t>
            </a:r>
            <a:r>
              <a:rPr lang="en-US" sz="3200" dirty="0" err="1" smtClean="0"/>
              <a:t>Bkfr</a:t>
            </a:r>
            <a:endParaRPr lang="en-US" sz="3200" dirty="0" smtClean="0"/>
          </a:p>
          <a:p>
            <a:pPr marL="457200" lvl="1" indent="0">
              <a:buNone/>
            </a:pPr>
            <a:r>
              <a:rPr lang="en-US" dirty="0" smtClean="0"/>
              <a:t>Probability to split  = 1 – (2 </a:t>
            </a:r>
            <a:r>
              <a:rPr lang="en-US" dirty="0"/>
              <a:t>/ </a:t>
            </a:r>
            <a:r>
              <a:rPr lang="en-US" dirty="0" err="1" smtClean="0"/>
              <a:t>Bkfr</a:t>
            </a:r>
            <a:r>
              <a:rPr lang="en-US" dirty="0" smtClean="0"/>
              <a:t>)</a:t>
            </a:r>
            <a:endParaRPr lang="en-US" dirty="0"/>
          </a:p>
          <a:p>
            <a:pPr marL="457200" lvl="1" indent="0">
              <a:buNone/>
            </a:pPr>
            <a:endParaRPr lang="en-US" dirty="0" smtClean="0"/>
          </a:p>
        </p:txBody>
      </p:sp>
    </p:spTree>
    <p:extLst>
      <p:ext uri="{BB962C8B-B14F-4D97-AF65-F5344CB8AC3E}">
        <p14:creationId xmlns:p14="http://schemas.microsoft.com/office/powerpoint/2010/main" val="3838197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baseline="-25000" dirty="0"/>
              <a:t>I </a:t>
            </a:r>
            <a:r>
              <a:rPr lang="en-US" dirty="0"/>
              <a:t>= Insert a record</a:t>
            </a:r>
          </a:p>
        </p:txBody>
      </p:sp>
      <p:graphicFrame>
        <p:nvGraphicFramePr>
          <p:cNvPr id="4" name="Object 3"/>
          <p:cNvGraphicFramePr>
            <a:graphicFrameLocks noChangeAspect="1"/>
          </p:cNvGraphicFramePr>
          <p:nvPr>
            <p:extLst>
              <p:ext uri="{D42A27DB-BD31-4B8C-83A1-F6EECF244321}">
                <p14:modId xmlns:p14="http://schemas.microsoft.com/office/powerpoint/2010/main" val="3616208494"/>
              </p:ext>
            </p:extLst>
          </p:nvPr>
        </p:nvGraphicFramePr>
        <p:xfrm>
          <a:off x="1905000" y="2514600"/>
          <a:ext cx="4575175" cy="690562"/>
        </p:xfrm>
        <a:graphic>
          <a:graphicData uri="http://schemas.openxmlformats.org/presentationml/2006/ole">
            <mc:AlternateContent xmlns:mc="http://schemas.openxmlformats.org/markup-compatibility/2006">
              <mc:Choice xmlns:v="urn:schemas-microsoft-com:vml" Requires="v">
                <p:oleObj spid="_x0000_s7176" name="Equation" r:id="rId4" imgW="1600200" imgH="241300" progId="Equation.3">
                  <p:embed/>
                </p:oleObj>
              </mc:Choice>
              <mc:Fallback>
                <p:oleObj name="Equation" r:id="rId4" imgW="1600200" imgH="241300" progId="Equation.3">
                  <p:embed/>
                  <p:pic>
                    <p:nvPicPr>
                      <p:cNvPr id="0" name=""/>
                      <p:cNvPicPr/>
                      <p:nvPr/>
                    </p:nvPicPr>
                    <p:blipFill>
                      <a:blip r:embed="rId5"/>
                      <a:stretch>
                        <a:fillRect/>
                      </a:stretch>
                    </p:blipFill>
                    <p:spPr>
                      <a:xfrm>
                        <a:off x="1905000" y="2514600"/>
                        <a:ext cx="4575175" cy="690562"/>
                      </a:xfrm>
                      <a:prstGeom prst="rect">
                        <a:avLst/>
                      </a:prstGeom>
                    </p:spPr>
                  </p:pic>
                </p:oleObj>
              </mc:Fallback>
            </mc:AlternateContent>
          </a:graphicData>
        </a:graphic>
      </p:graphicFrame>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2120072018"/>
              </p:ext>
            </p:extLst>
          </p:nvPr>
        </p:nvGraphicFramePr>
        <p:xfrm>
          <a:off x="1828800" y="4191000"/>
          <a:ext cx="3759200" cy="668338"/>
        </p:xfrm>
        <a:graphic>
          <a:graphicData uri="http://schemas.openxmlformats.org/presentationml/2006/ole">
            <mc:AlternateContent xmlns:mc="http://schemas.openxmlformats.org/markup-compatibility/2006">
              <mc:Choice xmlns:v="urn:schemas-microsoft-com:vml" Requires="v">
                <p:oleObj spid="_x0000_s7177" name="Equation" r:id="rId6" imgW="1143000" imgH="203200" progId="Equation.3">
                  <p:embed/>
                </p:oleObj>
              </mc:Choice>
              <mc:Fallback>
                <p:oleObj name="Equation" r:id="rId6" imgW="1143000" imgH="203200" progId="Equation.3">
                  <p:embed/>
                  <p:pic>
                    <p:nvPicPr>
                      <p:cNvPr id="0" name=""/>
                      <p:cNvPicPr/>
                      <p:nvPr/>
                    </p:nvPicPr>
                    <p:blipFill>
                      <a:blip r:embed="rId7"/>
                      <a:stretch>
                        <a:fillRect/>
                      </a:stretch>
                    </p:blipFill>
                    <p:spPr>
                      <a:xfrm>
                        <a:off x="1828800" y="4191000"/>
                        <a:ext cx="3759200" cy="668338"/>
                      </a:xfrm>
                      <a:prstGeom prst="rect">
                        <a:avLst/>
                      </a:prstGeom>
                    </p:spPr>
                  </p:pic>
                </p:oleObj>
              </mc:Fallback>
            </mc:AlternateContent>
          </a:graphicData>
        </a:graphic>
      </p:graphicFrame>
      <p:sp>
        <p:nvSpPr>
          <p:cNvPr id="6" name="TextBox 5"/>
          <p:cNvSpPr txBox="1"/>
          <p:nvPr/>
        </p:nvSpPr>
        <p:spPr>
          <a:xfrm>
            <a:off x="990600" y="1752600"/>
            <a:ext cx="2782770" cy="369332"/>
          </a:xfrm>
          <a:prstGeom prst="rect">
            <a:avLst/>
          </a:prstGeom>
          <a:noFill/>
        </p:spPr>
        <p:txBody>
          <a:bodyPr wrap="none" rtlCol="0">
            <a:spAutoFit/>
          </a:bodyPr>
          <a:lstStyle/>
          <a:p>
            <a:r>
              <a:rPr lang="en-US" dirty="0" smtClean="0"/>
              <a:t>Insertion time cost </a:t>
            </a:r>
            <a:r>
              <a:rPr lang="en-US" dirty="0" err="1" smtClean="0"/>
              <a:t>b+tree</a:t>
            </a:r>
            <a:r>
              <a:rPr lang="en-US" dirty="0" smtClean="0"/>
              <a:t> </a:t>
            </a:r>
            <a:endParaRPr lang="en-US" dirty="0"/>
          </a:p>
        </p:txBody>
      </p:sp>
      <p:sp>
        <p:nvSpPr>
          <p:cNvPr id="7" name="TextBox 6"/>
          <p:cNvSpPr txBox="1"/>
          <p:nvPr/>
        </p:nvSpPr>
        <p:spPr>
          <a:xfrm>
            <a:off x="990600" y="3429000"/>
            <a:ext cx="2596685" cy="369332"/>
          </a:xfrm>
          <a:prstGeom prst="rect">
            <a:avLst/>
          </a:prstGeom>
          <a:noFill/>
        </p:spPr>
        <p:txBody>
          <a:bodyPr wrap="none" rtlCol="0">
            <a:spAutoFit/>
          </a:bodyPr>
          <a:lstStyle/>
          <a:p>
            <a:r>
              <a:rPr lang="en-US" dirty="0" smtClean="0"/>
              <a:t>Insertion time in pile file </a:t>
            </a:r>
            <a:endParaRPr lang="en-US" dirty="0"/>
          </a:p>
        </p:txBody>
      </p:sp>
    </p:spTree>
    <p:extLst>
      <p:ext uri="{BB962C8B-B14F-4D97-AF65-F5344CB8AC3E}">
        <p14:creationId xmlns:p14="http://schemas.microsoft.com/office/powerpoint/2010/main" val="41616567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a:t>
            </a:r>
            <a:r>
              <a:rPr lang="en-US" dirty="0" smtClean="0"/>
              <a:t>=Modifying a record</a:t>
            </a:r>
            <a:endParaRPr lang="en-US" dirty="0"/>
          </a:p>
        </p:txBody>
      </p:sp>
      <p:sp>
        <p:nvSpPr>
          <p:cNvPr id="3" name="Content Placeholder 2"/>
          <p:cNvSpPr>
            <a:spLocks noGrp="1"/>
          </p:cNvSpPr>
          <p:nvPr>
            <p:ph idx="1"/>
          </p:nvPr>
        </p:nvSpPr>
        <p:spPr/>
        <p:txBody>
          <a:bodyPr>
            <a:normAutofit/>
          </a:bodyPr>
          <a:lstStyle/>
          <a:p>
            <a:pPr marL="0" indent="0">
              <a:buNone/>
            </a:pPr>
            <a:r>
              <a:rPr lang="en-US" sz="3600" smtClean="0"/>
              <a:t>T</a:t>
            </a:r>
            <a:r>
              <a:rPr lang="en-US" sz="3600" baseline="-25000" smtClean="0"/>
              <a:t>U</a:t>
            </a:r>
            <a:r>
              <a:rPr lang="en-US" sz="3600" smtClean="0"/>
              <a:t> </a:t>
            </a:r>
            <a:r>
              <a:rPr lang="en-US" sz="3600" dirty="0" smtClean="0"/>
              <a:t>= T</a:t>
            </a:r>
            <a:r>
              <a:rPr lang="en-US" sz="3600" baseline="-25000" dirty="0" smtClean="0"/>
              <a:t>F</a:t>
            </a:r>
            <a:r>
              <a:rPr lang="en-US" sz="3600" dirty="0" smtClean="0"/>
              <a:t> + 2r</a:t>
            </a:r>
            <a:endParaRPr lang="en-US" sz="3600" dirty="0"/>
          </a:p>
        </p:txBody>
      </p:sp>
    </p:spTree>
    <p:extLst>
      <p:ext uri="{BB962C8B-B14F-4D97-AF65-F5344CB8AC3E}">
        <p14:creationId xmlns:p14="http://schemas.microsoft.com/office/powerpoint/2010/main" val="974761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Summary</a:t>
            </a:r>
            <a:endParaRPr lang="tr-TR" dirty="0"/>
          </a:p>
        </p:txBody>
      </p:sp>
      <p:sp>
        <p:nvSpPr>
          <p:cNvPr id="3" name="Content Placeholder 2"/>
          <p:cNvSpPr>
            <a:spLocks noGrp="1"/>
          </p:cNvSpPr>
          <p:nvPr>
            <p:ph idx="1"/>
          </p:nvPr>
        </p:nvSpPr>
        <p:spPr/>
        <p:txBody>
          <a:bodyPr/>
          <a:lstStyle/>
          <a:p>
            <a:r>
              <a:rPr lang="tr-TR" dirty="0" smtClean="0"/>
              <a:t>Today</a:t>
            </a:r>
          </a:p>
          <a:p>
            <a:pPr lvl="1"/>
            <a:r>
              <a:rPr lang="tr-TR" dirty="0" err="1" smtClean="0"/>
              <a:t>B+tree</a:t>
            </a:r>
            <a:r>
              <a:rPr lang="tr-TR" dirty="0" smtClean="0"/>
              <a:t> </a:t>
            </a:r>
            <a:r>
              <a:rPr lang="tr-TR" dirty="0" err="1" smtClean="0"/>
              <a:t>analytical</a:t>
            </a:r>
            <a:r>
              <a:rPr lang="tr-TR" dirty="0" smtClean="0"/>
              <a:t> </a:t>
            </a:r>
            <a:r>
              <a:rPr lang="tr-TR" dirty="0" err="1" smtClean="0"/>
              <a:t>analysis</a:t>
            </a:r>
            <a:endParaRPr lang="tr-TR" dirty="0" smtClean="0"/>
          </a:p>
          <a:p>
            <a:pPr lvl="1"/>
            <a:endParaRPr lang="tr-TR" dirty="0" smtClean="0"/>
          </a:p>
        </p:txBody>
      </p:sp>
    </p:spTree>
    <p:extLst>
      <p:ext uri="{BB962C8B-B14F-4D97-AF65-F5344CB8AC3E}">
        <p14:creationId xmlns:p14="http://schemas.microsoft.com/office/powerpoint/2010/main" val="3467068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381000"/>
            <a:ext cx="7772400" cy="609600"/>
          </a:xfrm>
        </p:spPr>
        <p:txBody>
          <a:bodyPr>
            <a:normAutofit fontScale="90000"/>
          </a:bodyPr>
          <a:lstStyle/>
          <a:p>
            <a:r>
              <a:rPr lang="en-US" altLang="ko-KR" dirty="0">
                <a:latin typeface="+mj-lt"/>
              </a:rPr>
              <a:t>Index of the Sample Recording File</a:t>
            </a:r>
          </a:p>
        </p:txBody>
      </p:sp>
      <p:sp>
        <p:nvSpPr>
          <p:cNvPr id="81923" name="Rectangle 3"/>
          <p:cNvSpPr>
            <a:spLocks noChangeArrowheads="1"/>
          </p:cNvSpPr>
          <p:nvPr/>
        </p:nvSpPr>
        <p:spPr bwMode="auto">
          <a:xfrm>
            <a:off x="533400" y="2282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ANG3795        </a:t>
            </a:r>
            <a:r>
              <a:rPr lang="en-US" altLang="ko-KR" sz="1800" dirty="0" smtClean="0"/>
              <a:t>152</a:t>
            </a:r>
            <a:endParaRPr lang="en-US" altLang="ko-KR" sz="1800" dirty="0"/>
          </a:p>
        </p:txBody>
      </p:sp>
      <p:sp>
        <p:nvSpPr>
          <p:cNvPr id="81924" name="Rectangle 4"/>
          <p:cNvSpPr>
            <a:spLocks noChangeArrowheads="1"/>
          </p:cNvSpPr>
          <p:nvPr/>
        </p:nvSpPr>
        <p:spPr bwMode="auto">
          <a:xfrm>
            <a:off x="533400" y="2663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COL31809       </a:t>
            </a:r>
            <a:r>
              <a:rPr lang="en-US" altLang="ko-KR" sz="1800" dirty="0" smtClean="0"/>
              <a:t>338</a:t>
            </a:r>
            <a:endParaRPr lang="en-US" altLang="ko-KR" sz="1800" dirty="0"/>
          </a:p>
        </p:txBody>
      </p:sp>
      <p:sp>
        <p:nvSpPr>
          <p:cNvPr id="81925" name="Rectangle 5"/>
          <p:cNvSpPr>
            <a:spLocks noChangeArrowheads="1"/>
          </p:cNvSpPr>
          <p:nvPr/>
        </p:nvSpPr>
        <p:spPr bwMode="auto">
          <a:xfrm>
            <a:off x="3962400" y="2282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LON|2312|Romeo and Juliet|Prokofiev|...</a:t>
            </a:r>
          </a:p>
        </p:txBody>
      </p:sp>
      <p:sp>
        <p:nvSpPr>
          <p:cNvPr id="81926" name="Rectangle 6"/>
          <p:cNvSpPr>
            <a:spLocks noChangeArrowheads="1"/>
          </p:cNvSpPr>
          <p:nvPr/>
        </p:nvSpPr>
        <p:spPr bwMode="auto">
          <a:xfrm>
            <a:off x="3962400" y="2663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RCA|2626|Quarter in C Sharp Minor|...</a:t>
            </a:r>
          </a:p>
        </p:txBody>
      </p:sp>
      <p:sp>
        <p:nvSpPr>
          <p:cNvPr id="81927" name="Rectangle 7"/>
          <p:cNvSpPr>
            <a:spLocks noChangeArrowheads="1"/>
          </p:cNvSpPr>
          <p:nvPr/>
        </p:nvSpPr>
        <p:spPr bwMode="auto">
          <a:xfrm>
            <a:off x="3962400" y="3044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WAR|23699|Touchstone|Corea|...</a:t>
            </a:r>
          </a:p>
        </p:txBody>
      </p:sp>
      <p:sp>
        <p:nvSpPr>
          <p:cNvPr id="81928" name="Rectangle 8"/>
          <p:cNvSpPr>
            <a:spLocks noChangeArrowheads="1"/>
          </p:cNvSpPr>
          <p:nvPr/>
        </p:nvSpPr>
        <p:spPr bwMode="auto">
          <a:xfrm>
            <a:off x="3962400" y="3425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ANG|3795|Symphony No.9|Beethoven|...</a:t>
            </a:r>
          </a:p>
        </p:txBody>
      </p:sp>
      <p:sp>
        <p:nvSpPr>
          <p:cNvPr id="81929" name="Rectangle 9"/>
          <p:cNvSpPr>
            <a:spLocks noChangeArrowheads="1"/>
          </p:cNvSpPr>
          <p:nvPr/>
        </p:nvSpPr>
        <p:spPr bwMode="auto">
          <a:xfrm>
            <a:off x="3962400" y="3806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COL|38358|Nebraska|Springsteen|...</a:t>
            </a:r>
          </a:p>
        </p:txBody>
      </p:sp>
      <p:sp>
        <p:nvSpPr>
          <p:cNvPr id="81930" name="Rectangle 10"/>
          <p:cNvSpPr>
            <a:spLocks noChangeArrowheads="1"/>
          </p:cNvSpPr>
          <p:nvPr/>
        </p:nvSpPr>
        <p:spPr bwMode="auto">
          <a:xfrm>
            <a:off x="3962400" y="4187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DG|18807|Symphony No.9|Beethoven|...</a:t>
            </a:r>
          </a:p>
        </p:txBody>
      </p:sp>
      <p:sp>
        <p:nvSpPr>
          <p:cNvPr id="81931" name="Rectangle 11"/>
          <p:cNvSpPr>
            <a:spLocks noChangeArrowheads="1"/>
          </p:cNvSpPr>
          <p:nvPr/>
        </p:nvSpPr>
        <p:spPr bwMode="auto">
          <a:xfrm>
            <a:off x="3962400" y="4568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MER|75016|Coq d</a:t>
            </a:r>
            <a:r>
              <a:rPr lang="ko-KR" altLang="en-US" sz="1800" dirty="0"/>
              <a:t>’</a:t>
            </a:r>
            <a:r>
              <a:rPr lang="en-US" altLang="ko-KR" sz="1800" dirty="0"/>
              <a:t>or </a:t>
            </a:r>
            <a:r>
              <a:rPr lang="en-US" altLang="ko-KR" sz="1800" dirty="0" err="1"/>
              <a:t>Suite|Rimsky-Korsakov</a:t>
            </a:r>
            <a:r>
              <a:rPr lang="en-US" altLang="ko-KR" sz="1800" dirty="0"/>
              <a:t>|...</a:t>
            </a:r>
          </a:p>
        </p:txBody>
      </p:sp>
      <p:sp>
        <p:nvSpPr>
          <p:cNvPr id="81932" name="Rectangle 12"/>
          <p:cNvSpPr>
            <a:spLocks noChangeArrowheads="1"/>
          </p:cNvSpPr>
          <p:nvPr/>
        </p:nvSpPr>
        <p:spPr bwMode="auto">
          <a:xfrm>
            <a:off x="3962400" y="4949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COL|31809|Symphony No.9|Dvorak|...</a:t>
            </a:r>
          </a:p>
        </p:txBody>
      </p:sp>
      <p:sp>
        <p:nvSpPr>
          <p:cNvPr id="81933" name="Rectangle 13"/>
          <p:cNvSpPr>
            <a:spLocks noChangeArrowheads="1"/>
          </p:cNvSpPr>
          <p:nvPr/>
        </p:nvSpPr>
        <p:spPr bwMode="auto">
          <a:xfrm>
            <a:off x="3962400" y="5330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a:t>DG|139201|Violin Concerto|Beethoven|...</a:t>
            </a:r>
          </a:p>
        </p:txBody>
      </p:sp>
      <p:sp>
        <p:nvSpPr>
          <p:cNvPr id="81934" name="Rectangle 14"/>
          <p:cNvSpPr>
            <a:spLocks noChangeArrowheads="1"/>
          </p:cNvSpPr>
          <p:nvPr/>
        </p:nvSpPr>
        <p:spPr bwMode="auto">
          <a:xfrm>
            <a:off x="3962400" y="5711825"/>
            <a:ext cx="50292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FF|245|Good </a:t>
            </a:r>
            <a:r>
              <a:rPr lang="en-US" altLang="ko-KR" sz="1800" dirty="0" err="1"/>
              <a:t>News|Sweet</a:t>
            </a:r>
            <a:r>
              <a:rPr lang="en-US" altLang="ko-KR" sz="1800" dirty="0"/>
              <a:t> Honey In the Rock|...</a:t>
            </a:r>
          </a:p>
        </p:txBody>
      </p:sp>
      <p:sp>
        <p:nvSpPr>
          <p:cNvPr id="81935" name="Rectangle 15"/>
          <p:cNvSpPr>
            <a:spLocks noChangeArrowheads="1"/>
          </p:cNvSpPr>
          <p:nvPr/>
        </p:nvSpPr>
        <p:spPr bwMode="auto">
          <a:xfrm>
            <a:off x="533400" y="3044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COL38358       </a:t>
            </a:r>
            <a:r>
              <a:rPr lang="en-US" altLang="ko-KR" sz="1800" dirty="0" smtClean="0"/>
              <a:t>196</a:t>
            </a:r>
            <a:endParaRPr lang="en-US" altLang="ko-KR" sz="1800" dirty="0"/>
          </a:p>
        </p:txBody>
      </p:sp>
      <p:sp>
        <p:nvSpPr>
          <p:cNvPr id="81936" name="Rectangle 16"/>
          <p:cNvSpPr>
            <a:spLocks noChangeArrowheads="1"/>
          </p:cNvSpPr>
          <p:nvPr/>
        </p:nvSpPr>
        <p:spPr bwMode="auto">
          <a:xfrm>
            <a:off x="533400" y="3425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DG139201       </a:t>
            </a:r>
            <a:r>
              <a:rPr lang="en-US" altLang="ko-KR" sz="1800" dirty="0" smtClean="0"/>
              <a:t>382</a:t>
            </a:r>
            <a:endParaRPr lang="en-US" altLang="ko-KR" dirty="0"/>
          </a:p>
        </p:txBody>
      </p:sp>
      <p:sp>
        <p:nvSpPr>
          <p:cNvPr id="81937" name="Rectangle 17"/>
          <p:cNvSpPr>
            <a:spLocks noChangeArrowheads="1"/>
          </p:cNvSpPr>
          <p:nvPr/>
        </p:nvSpPr>
        <p:spPr bwMode="auto">
          <a:xfrm>
            <a:off x="533400" y="4187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FF245              </a:t>
            </a:r>
            <a:r>
              <a:rPr lang="en-US" altLang="ko-KR" sz="1800" dirty="0" smtClean="0"/>
              <a:t>427</a:t>
            </a:r>
            <a:endParaRPr lang="en-US" altLang="ko-KR" dirty="0"/>
          </a:p>
        </p:txBody>
      </p:sp>
      <p:sp>
        <p:nvSpPr>
          <p:cNvPr id="81938" name="Rectangle 18"/>
          <p:cNvSpPr>
            <a:spLocks noChangeArrowheads="1"/>
          </p:cNvSpPr>
          <p:nvPr/>
        </p:nvSpPr>
        <p:spPr bwMode="auto">
          <a:xfrm>
            <a:off x="533400" y="4568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LON2312         </a:t>
            </a:r>
            <a:r>
              <a:rPr lang="en-US" altLang="ko-KR" sz="1800" dirty="0" smtClean="0"/>
              <a:t>17</a:t>
            </a:r>
            <a:endParaRPr lang="en-US" altLang="ko-KR" sz="1800" dirty="0"/>
          </a:p>
        </p:txBody>
      </p:sp>
      <p:sp>
        <p:nvSpPr>
          <p:cNvPr id="81939" name="Rectangle 19"/>
          <p:cNvSpPr>
            <a:spLocks noChangeArrowheads="1"/>
          </p:cNvSpPr>
          <p:nvPr/>
        </p:nvSpPr>
        <p:spPr bwMode="auto">
          <a:xfrm>
            <a:off x="533400" y="4949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MER75016      </a:t>
            </a:r>
            <a:r>
              <a:rPr lang="en-US" altLang="ko-KR" sz="1800" dirty="0" smtClean="0"/>
              <a:t>285</a:t>
            </a:r>
            <a:endParaRPr lang="en-US" altLang="ko-KR" sz="1800" dirty="0"/>
          </a:p>
        </p:txBody>
      </p:sp>
      <p:sp>
        <p:nvSpPr>
          <p:cNvPr id="81940" name="Rectangle 20"/>
          <p:cNvSpPr>
            <a:spLocks noChangeArrowheads="1"/>
          </p:cNvSpPr>
          <p:nvPr/>
        </p:nvSpPr>
        <p:spPr bwMode="auto">
          <a:xfrm>
            <a:off x="533400" y="5330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RCA2626         </a:t>
            </a:r>
            <a:r>
              <a:rPr lang="en-US" altLang="ko-KR" sz="1800" dirty="0" smtClean="0"/>
              <a:t>62</a:t>
            </a:r>
            <a:endParaRPr lang="en-US" altLang="ko-KR" sz="1800" dirty="0"/>
          </a:p>
        </p:txBody>
      </p:sp>
      <p:sp>
        <p:nvSpPr>
          <p:cNvPr id="81941" name="Rectangle 21"/>
          <p:cNvSpPr>
            <a:spLocks noChangeArrowheads="1"/>
          </p:cNvSpPr>
          <p:nvPr/>
        </p:nvSpPr>
        <p:spPr bwMode="auto">
          <a:xfrm>
            <a:off x="533400" y="5711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WAR23699     </a:t>
            </a:r>
            <a:r>
              <a:rPr lang="en-US" altLang="ko-KR" sz="1800" dirty="0" smtClean="0"/>
              <a:t>117</a:t>
            </a:r>
            <a:endParaRPr lang="en-US" altLang="ko-KR" sz="1800" dirty="0"/>
          </a:p>
        </p:txBody>
      </p:sp>
      <p:sp>
        <p:nvSpPr>
          <p:cNvPr id="81942" name="Rectangle 22"/>
          <p:cNvSpPr>
            <a:spLocks noChangeArrowheads="1"/>
          </p:cNvSpPr>
          <p:nvPr/>
        </p:nvSpPr>
        <p:spPr bwMode="auto">
          <a:xfrm>
            <a:off x="533400" y="3806825"/>
            <a:ext cx="2133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800" dirty="0"/>
              <a:t>DG18807        </a:t>
            </a:r>
            <a:r>
              <a:rPr lang="en-US" altLang="ko-KR" sz="1800" dirty="0" smtClean="0"/>
              <a:t> </a:t>
            </a:r>
            <a:r>
              <a:rPr lang="en-US" altLang="ko-KR" sz="1800" dirty="0"/>
              <a:t>241</a:t>
            </a:r>
            <a:endParaRPr lang="en-US" altLang="ko-KR" dirty="0"/>
          </a:p>
        </p:txBody>
      </p:sp>
      <p:sp>
        <p:nvSpPr>
          <p:cNvPr id="81943" name="Text Box 23"/>
          <p:cNvSpPr txBox="1">
            <a:spLocks noChangeArrowheads="1"/>
          </p:cNvSpPr>
          <p:nvPr/>
        </p:nvSpPr>
        <p:spPr bwMode="auto">
          <a:xfrm>
            <a:off x="3352800" y="22828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17</a:t>
            </a:r>
          </a:p>
        </p:txBody>
      </p:sp>
      <p:sp>
        <p:nvSpPr>
          <p:cNvPr id="81944" name="Text Box 24"/>
          <p:cNvSpPr txBox="1">
            <a:spLocks noChangeArrowheads="1"/>
          </p:cNvSpPr>
          <p:nvPr/>
        </p:nvSpPr>
        <p:spPr bwMode="auto">
          <a:xfrm>
            <a:off x="3352800" y="26638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62</a:t>
            </a:r>
          </a:p>
        </p:txBody>
      </p:sp>
      <p:sp>
        <p:nvSpPr>
          <p:cNvPr id="81945" name="Text Box 25"/>
          <p:cNvSpPr txBox="1">
            <a:spLocks noChangeArrowheads="1"/>
          </p:cNvSpPr>
          <p:nvPr/>
        </p:nvSpPr>
        <p:spPr bwMode="auto">
          <a:xfrm>
            <a:off x="3276600" y="3044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117</a:t>
            </a:r>
          </a:p>
        </p:txBody>
      </p:sp>
      <p:sp>
        <p:nvSpPr>
          <p:cNvPr id="81946" name="Text Box 26"/>
          <p:cNvSpPr txBox="1">
            <a:spLocks noChangeArrowheads="1"/>
          </p:cNvSpPr>
          <p:nvPr/>
        </p:nvSpPr>
        <p:spPr bwMode="auto">
          <a:xfrm>
            <a:off x="3276600" y="3425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dirty="0"/>
              <a:t>152</a:t>
            </a:r>
          </a:p>
        </p:txBody>
      </p:sp>
      <p:sp>
        <p:nvSpPr>
          <p:cNvPr id="81947" name="Text Box 27"/>
          <p:cNvSpPr txBox="1">
            <a:spLocks noChangeArrowheads="1"/>
          </p:cNvSpPr>
          <p:nvPr/>
        </p:nvSpPr>
        <p:spPr bwMode="auto">
          <a:xfrm>
            <a:off x="3276600" y="3806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196</a:t>
            </a:r>
          </a:p>
        </p:txBody>
      </p:sp>
      <p:sp>
        <p:nvSpPr>
          <p:cNvPr id="81948" name="Text Box 28"/>
          <p:cNvSpPr txBox="1">
            <a:spLocks noChangeArrowheads="1"/>
          </p:cNvSpPr>
          <p:nvPr/>
        </p:nvSpPr>
        <p:spPr bwMode="auto">
          <a:xfrm>
            <a:off x="3276600" y="4187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241</a:t>
            </a:r>
          </a:p>
        </p:txBody>
      </p:sp>
      <p:sp>
        <p:nvSpPr>
          <p:cNvPr id="81949" name="Text Box 29"/>
          <p:cNvSpPr txBox="1">
            <a:spLocks noChangeArrowheads="1"/>
          </p:cNvSpPr>
          <p:nvPr/>
        </p:nvSpPr>
        <p:spPr bwMode="auto">
          <a:xfrm>
            <a:off x="3276600" y="4568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285</a:t>
            </a:r>
          </a:p>
        </p:txBody>
      </p:sp>
      <p:sp>
        <p:nvSpPr>
          <p:cNvPr id="81950" name="Text Box 30"/>
          <p:cNvSpPr txBox="1">
            <a:spLocks noChangeArrowheads="1"/>
          </p:cNvSpPr>
          <p:nvPr/>
        </p:nvSpPr>
        <p:spPr bwMode="auto">
          <a:xfrm>
            <a:off x="3276600" y="4949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338</a:t>
            </a:r>
          </a:p>
        </p:txBody>
      </p:sp>
      <p:sp>
        <p:nvSpPr>
          <p:cNvPr id="81951" name="Text Box 31"/>
          <p:cNvSpPr txBox="1">
            <a:spLocks noChangeArrowheads="1"/>
          </p:cNvSpPr>
          <p:nvPr/>
        </p:nvSpPr>
        <p:spPr bwMode="auto">
          <a:xfrm>
            <a:off x="3276600" y="5330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382</a:t>
            </a:r>
          </a:p>
        </p:txBody>
      </p:sp>
      <p:sp>
        <p:nvSpPr>
          <p:cNvPr id="81952" name="Text Box 32"/>
          <p:cNvSpPr txBox="1">
            <a:spLocks noChangeArrowheads="1"/>
          </p:cNvSpPr>
          <p:nvPr/>
        </p:nvSpPr>
        <p:spPr bwMode="auto">
          <a:xfrm>
            <a:off x="3276600" y="5711825"/>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800"/>
              <a:t>427</a:t>
            </a:r>
          </a:p>
        </p:txBody>
      </p:sp>
      <p:sp>
        <p:nvSpPr>
          <p:cNvPr id="81953" name="Text Box 33"/>
          <p:cNvSpPr txBox="1">
            <a:spLocks noChangeArrowheads="1"/>
          </p:cNvSpPr>
          <p:nvPr/>
        </p:nvSpPr>
        <p:spPr bwMode="auto">
          <a:xfrm>
            <a:off x="539750" y="1822450"/>
            <a:ext cx="58719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i="1" dirty="0"/>
              <a:t>Key</a:t>
            </a:r>
            <a:endParaRPr lang="en-US" altLang="ko-KR" sz="1800" i="1" dirty="0"/>
          </a:p>
        </p:txBody>
      </p:sp>
      <p:sp>
        <p:nvSpPr>
          <p:cNvPr id="81954" name="Text Box 34"/>
          <p:cNvSpPr txBox="1">
            <a:spLocks noChangeArrowheads="1"/>
          </p:cNvSpPr>
          <p:nvPr/>
        </p:nvSpPr>
        <p:spPr bwMode="auto">
          <a:xfrm>
            <a:off x="1775223" y="1739900"/>
            <a:ext cx="1180304" cy="44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70000"/>
              </a:lnSpc>
            </a:pPr>
            <a:r>
              <a:rPr lang="en-US" altLang="ko-KR" sz="1600" i="1" dirty="0"/>
              <a:t>Reference</a:t>
            </a:r>
          </a:p>
          <a:p>
            <a:pPr algn="ctr">
              <a:lnSpc>
                <a:spcPct val="70000"/>
              </a:lnSpc>
            </a:pPr>
            <a:r>
              <a:rPr lang="en-US" altLang="ko-KR" sz="1600" i="1" dirty="0"/>
              <a:t>field</a:t>
            </a:r>
          </a:p>
        </p:txBody>
      </p:sp>
      <p:sp>
        <p:nvSpPr>
          <p:cNvPr id="81955" name="Text Box 35"/>
          <p:cNvSpPr txBox="1">
            <a:spLocks noChangeArrowheads="1"/>
          </p:cNvSpPr>
          <p:nvPr/>
        </p:nvSpPr>
        <p:spPr bwMode="auto">
          <a:xfrm>
            <a:off x="2935309" y="1739900"/>
            <a:ext cx="1108033" cy="44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70000"/>
              </a:lnSpc>
            </a:pPr>
            <a:r>
              <a:rPr lang="en-US" altLang="ko-KR" sz="1600" i="1" dirty="0">
                <a:latin typeface="+mn-lt"/>
              </a:rPr>
              <a:t>Address of</a:t>
            </a:r>
          </a:p>
          <a:p>
            <a:pPr algn="ctr">
              <a:lnSpc>
                <a:spcPct val="70000"/>
              </a:lnSpc>
            </a:pPr>
            <a:r>
              <a:rPr lang="en-US" altLang="ko-KR" sz="1600" i="1" dirty="0">
                <a:latin typeface="+mn-lt"/>
              </a:rPr>
              <a:t>record</a:t>
            </a:r>
          </a:p>
        </p:txBody>
      </p:sp>
      <p:sp>
        <p:nvSpPr>
          <p:cNvPr id="81956" name="Text Box 36"/>
          <p:cNvSpPr txBox="1">
            <a:spLocks noChangeArrowheads="1"/>
          </p:cNvSpPr>
          <p:nvPr/>
        </p:nvSpPr>
        <p:spPr bwMode="auto">
          <a:xfrm>
            <a:off x="3937000" y="1895475"/>
            <a:ext cx="19113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lnSpc>
                <a:spcPct val="70000"/>
              </a:lnSpc>
            </a:pPr>
            <a:r>
              <a:rPr lang="en-US" altLang="ko-KR" sz="1600" i="1" dirty="0"/>
              <a:t>Actual data record</a:t>
            </a:r>
          </a:p>
        </p:txBody>
      </p:sp>
      <p:sp>
        <p:nvSpPr>
          <p:cNvPr id="81957" name="Text Box 37"/>
          <p:cNvSpPr txBox="1">
            <a:spLocks noChangeArrowheads="1"/>
          </p:cNvSpPr>
          <p:nvPr/>
        </p:nvSpPr>
        <p:spPr bwMode="auto">
          <a:xfrm>
            <a:off x="990600" y="1265238"/>
            <a:ext cx="1371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ko-KR" sz="2000" b="1" dirty="0" smtClean="0"/>
              <a:t>Index file</a:t>
            </a:r>
            <a:endParaRPr lang="en-US" altLang="ko-KR" sz="2000" b="1" dirty="0"/>
          </a:p>
        </p:txBody>
      </p:sp>
      <p:sp>
        <p:nvSpPr>
          <p:cNvPr id="81958" name="Text Box 38"/>
          <p:cNvSpPr txBox="1">
            <a:spLocks noChangeArrowheads="1"/>
          </p:cNvSpPr>
          <p:nvPr/>
        </p:nvSpPr>
        <p:spPr bwMode="auto">
          <a:xfrm>
            <a:off x="5105400" y="1268413"/>
            <a:ext cx="15814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2000" b="1" dirty="0" smtClean="0"/>
              <a:t>Record </a:t>
            </a:r>
            <a:r>
              <a:rPr lang="en-US" altLang="ko-KR" sz="2000" b="1" dirty="0"/>
              <a:t>File</a:t>
            </a:r>
          </a:p>
        </p:txBody>
      </p:sp>
      <p:sp>
        <p:nvSpPr>
          <p:cNvPr id="81959" name="Line 39"/>
          <p:cNvSpPr>
            <a:spLocks noChangeShapeType="1"/>
          </p:cNvSpPr>
          <p:nvPr/>
        </p:nvSpPr>
        <p:spPr bwMode="auto">
          <a:xfrm>
            <a:off x="1981200" y="2282825"/>
            <a:ext cx="0" cy="3810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5225562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685800"/>
            <a:ext cx="7772400" cy="609600"/>
          </a:xfrm>
        </p:spPr>
        <p:txBody>
          <a:bodyPr>
            <a:normAutofit fontScale="90000"/>
          </a:bodyPr>
          <a:lstStyle/>
          <a:p>
            <a:r>
              <a:rPr lang="en-US" altLang="ko-KR" dirty="0">
                <a:latin typeface="+mn-lt"/>
              </a:rPr>
              <a:t>Some Features of a Simple Index with a Entry-Sequenced File</a:t>
            </a:r>
          </a:p>
        </p:txBody>
      </p:sp>
      <p:sp>
        <p:nvSpPr>
          <p:cNvPr id="82984" name="Rectangle 40"/>
          <p:cNvSpPr>
            <a:spLocks noChangeArrowheads="1"/>
          </p:cNvSpPr>
          <p:nvPr/>
        </p:nvSpPr>
        <p:spPr bwMode="auto">
          <a:xfrm>
            <a:off x="685800" y="1600200"/>
            <a:ext cx="78486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FontTx/>
              <a:buChar char="•"/>
            </a:pPr>
            <a:r>
              <a:rPr lang="en-US" altLang="ko-KR" sz="3200" dirty="0">
                <a:latin typeface="+mn-lt"/>
              </a:rPr>
              <a:t>The data file is entry sequenced, meaning that the records occur in the order that they are entered into the file</a:t>
            </a:r>
          </a:p>
          <a:p>
            <a:pPr marL="342900" indent="-342900">
              <a:spcBef>
                <a:spcPct val="20000"/>
              </a:spcBef>
              <a:buFontTx/>
              <a:buChar char="•"/>
            </a:pPr>
            <a:endParaRPr lang="en-US" altLang="ko-KR" sz="3200" dirty="0">
              <a:latin typeface="+mn-lt"/>
            </a:endParaRPr>
          </a:p>
          <a:p>
            <a:pPr marL="342900" indent="-342900">
              <a:spcBef>
                <a:spcPct val="20000"/>
              </a:spcBef>
              <a:buFontTx/>
              <a:buChar char="•"/>
            </a:pPr>
            <a:r>
              <a:rPr lang="en-US" altLang="ko-KR" sz="3200" dirty="0">
                <a:latin typeface="+mn-lt"/>
              </a:rPr>
              <a:t>The index file consists of fixed-length records and </a:t>
            </a:r>
            <a:r>
              <a:rPr lang="en-US" altLang="ko-KR" sz="3200" i="1" dirty="0">
                <a:latin typeface="+mn-lt"/>
              </a:rPr>
              <a:t>much smaller</a:t>
            </a:r>
            <a:r>
              <a:rPr lang="en-US" altLang="ko-KR" sz="3200" dirty="0">
                <a:latin typeface="+mn-lt"/>
              </a:rPr>
              <a:t> than the data file</a:t>
            </a:r>
          </a:p>
          <a:p>
            <a:pPr marL="342900" indent="-342900">
              <a:spcBef>
                <a:spcPct val="20000"/>
              </a:spcBef>
            </a:pPr>
            <a:endParaRPr lang="en-US" altLang="ko-KR" sz="3200" dirty="0">
              <a:latin typeface="+mn-lt"/>
            </a:endParaRPr>
          </a:p>
        </p:txBody>
      </p:sp>
    </p:spTree>
    <p:extLst>
      <p:ext uri="{BB962C8B-B14F-4D97-AF65-F5344CB8AC3E}">
        <p14:creationId xmlns:p14="http://schemas.microsoft.com/office/powerpoint/2010/main" val="42923073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609600"/>
            <a:ext cx="7772400" cy="609600"/>
          </a:xfrm>
        </p:spPr>
        <p:txBody>
          <a:bodyPr>
            <a:normAutofit fontScale="90000"/>
          </a:bodyPr>
          <a:lstStyle/>
          <a:p>
            <a:r>
              <a:rPr lang="en-US" altLang="ko-KR" dirty="0">
                <a:latin typeface="+mj-lt"/>
              </a:rPr>
              <a:t>Indexing to Provide Access </a:t>
            </a:r>
            <a:r>
              <a:rPr lang="en-US" altLang="ko-KR" dirty="0" smtClean="0">
                <a:latin typeface="+mj-lt"/>
              </a:rPr>
              <a:t>by</a:t>
            </a:r>
            <a:br>
              <a:rPr lang="en-US" altLang="ko-KR" dirty="0" smtClean="0">
                <a:latin typeface="+mj-lt"/>
              </a:rPr>
            </a:br>
            <a:r>
              <a:rPr lang="en-US" altLang="ko-KR" dirty="0" smtClean="0">
                <a:latin typeface="+mj-lt"/>
              </a:rPr>
              <a:t> </a:t>
            </a:r>
            <a:r>
              <a:rPr lang="en-US" altLang="ko-KR" dirty="0">
                <a:latin typeface="+mj-lt"/>
              </a:rPr>
              <a:t>Multiple </a:t>
            </a:r>
            <a:r>
              <a:rPr lang="en-US" altLang="ko-KR" dirty="0" smtClean="0">
                <a:latin typeface="+mj-lt"/>
              </a:rPr>
              <a:t>Keys</a:t>
            </a:r>
            <a:endParaRPr lang="en-US" altLang="ko-KR" dirty="0">
              <a:latin typeface="+mj-lt"/>
            </a:endParaRPr>
          </a:p>
        </p:txBody>
      </p:sp>
      <p:sp>
        <p:nvSpPr>
          <p:cNvPr id="86020" name="Rectangle 4"/>
          <p:cNvSpPr>
            <a:spLocks noGrp="1" noChangeArrowheads="1"/>
          </p:cNvSpPr>
          <p:nvPr>
            <p:ph type="body" idx="1"/>
          </p:nvPr>
        </p:nvSpPr>
        <p:spPr>
          <a:xfrm>
            <a:off x="533400" y="5791200"/>
            <a:ext cx="7467600" cy="566738"/>
          </a:xfrm>
          <a:noFill/>
          <a:ln/>
        </p:spPr>
        <p:txBody>
          <a:bodyPr>
            <a:noAutofit/>
          </a:bodyPr>
          <a:lstStyle/>
          <a:p>
            <a:pPr>
              <a:spcBef>
                <a:spcPct val="40000"/>
              </a:spcBef>
              <a:spcAft>
                <a:spcPct val="40000"/>
              </a:spcAft>
            </a:pPr>
            <a:r>
              <a:rPr lang="en-US" altLang="ko-KR" sz="1600" dirty="0">
                <a:solidFill>
                  <a:srgbClr val="008000"/>
                </a:solidFill>
              </a:rPr>
              <a:t>Note that secondary key references (e.g., Beethoven) are related to a primary key (e.g., DG18807) rather than a byte offset (e.g., 241).</a:t>
            </a:r>
          </a:p>
        </p:txBody>
      </p:sp>
      <p:grpSp>
        <p:nvGrpSpPr>
          <p:cNvPr id="2" name="Group 1"/>
          <p:cNvGrpSpPr/>
          <p:nvPr/>
        </p:nvGrpSpPr>
        <p:grpSpPr>
          <a:xfrm>
            <a:off x="685800" y="1447800"/>
            <a:ext cx="8231187" cy="4202112"/>
            <a:chOff x="684213" y="1295400"/>
            <a:chExt cx="8231187" cy="4202112"/>
          </a:xfrm>
        </p:grpSpPr>
        <p:sp>
          <p:nvSpPr>
            <p:cNvPr id="86021" name="Rectangle 5"/>
            <p:cNvSpPr>
              <a:spLocks noChangeArrowheads="1"/>
            </p:cNvSpPr>
            <p:nvPr/>
          </p:nvSpPr>
          <p:spPr bwMode="auto">
            <a:xfrm>
              <a:off x="715962" y="1687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ANG3795</a:t>
              </a:r>
            </a:p>
          </p:txBody>
        </p:sp>
        <p:sp>
          <p:nvSpPr>
            <p:cNvPr id="86022" name="Rectangle 6"/>
            <p:cNvSpPr>
              <a:spLocks noChangeArrowheads="1"/>
            </p:cNvSpPr>
            <p:nvPr/>
          </p:nvSpPr>
          <p:spPr bwMode="auto">
            <a:xfrm>
              <a:off x="715962" y="2068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DG139201</a:t>
              </a:r>
            </a:p>
          </p:txBody>
        </p:sp>
        <p:sp>
          <p:nvSpPr>
            <p:cNvPr id="86023" name="Rectangle 7"/>
            <p:cNvSpPr>
              <a:spLocks noChangeArrowheads="1"/>
            </p:cNvSpPr>
            <p:nvPr/>
          </p:nvSpPr>
          <p:spPr bwMode="auto">
            <a:xfrm>
              <a:off x="715962" y="2449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DG18807</a:t>
              </a:r>
            </a:p>
          </p:txBody>
        </p:sp>
        <p:sp>
          <p:nvSpPr>
            <p:cNvPr id="86024" name="Rectangle 8"/>
            <p:cNvSpPr>
              <a:spLocks noChangeArrowheads="1"/>
            </p:cNvSpPr>
            <p:nvPr/>
          </p:nvSpPr>
          <p:spPr bwMode="auto">
            <a:xfrm>
              <a:off x="715962" y="2830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BEETHOVEN       </a:t>
              </a:r>
              <a:r>
                <a:rPr lang="en-US" altLang="ko-KR" sz="1600" dirty="0" smtClean="0"/>
                <a:t>               </a:t>
              </a:r>
              <a:r>
                <a:rPr lang="en-US" altLang="ko-KR" sz="1600" dirty="0"/>
                <a:t>RCA2626</a:t>
              </a:r>
            </a:p>
          </p:txBody>
        </p:sp>
        <p:sp>
          <p:nvSpPr>
            <p:cNvPr id="86025" name="Rectangle 9"/>
            <p:cNvSpPr>
              <a:spLocks noChangeArrowheads="1"/>
            </p:cNvSpPr>
            <p:nvPr/>
          </p:nvSpPr>
          <p:spPr bwMode="auto">
            <a:xfrm>
              <a:off x="715962" y="3211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COREA               </a:t>
              </a:r>
              <a:r>
                <a:rPr lang="en-US" altLang="ko-KR" sz="1600" dirty="0" smtClean="0"/>
                <a:t>                 </a:t>
              </a:r>
              <a:r>
                <a:rPr lang="en-US" altLang="ko-KR" sz="1600" dirty="0"/>
                <a:t>WAR23699</a:t>
              </a:r>
            </a:p>
          </p:txBody>
        </p:sp>
        <p:sp>
          <p:nvSpPr>
            <p:cNvPr id="86026" name="Rectangle 10"/>
            <p:cNvSpPr>
              <a:spLocks noChangeArrowheads="1"/>
            </p:cNvSpPr>
            <p:nvPr/>
          </p:nvSpPr>
          <p:spPr bwMode="auto">
            <a:xfrm>
              <a:off x="715962" y="3592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DVORAK            </a:t>
              </a:r>
              <a:r>
                <a:rPr lang="en-US" altLang="ko-KR" sz="1600" dirty="0" smtClean="0"/>
                <a:t>                 </a:t>
              </a:r>
              <a:r>
                <a:rPr lang="en-US" altLang="ko-KR" sz="1600" dirty="0"/>
                <a:t>COL31809</a:t>
              </a:r>
            </a:p>
          </p:txBody>
        </p:sp>
        <p:sp>
          <p:nvSpPr>
            <p:cNvPr id="86027" name="Rectangle 11"/>
            <p:cNvSpPr>
              <a:spLocks noChangeArrowheads="1"/>
            </p:cNvSpPr>
            <p:nvPr/>
          </p:nvSpPr>
          <p:spPr bwMode="auto">
            <a:xfrm>
              <a:off x="715962" y="3973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PROKOFIEV        </a:t>
              </a:r>
              <a:r>
                <a:rPr lang="en-US" altLang="ko-KR" sz="1600" dirty="0" smtClean="0"/>
                <a:t>                </a:t>
              </a:r>
              <a:r>
                <a:rPr lang="en-US" altLang="ko-KR" sz="1600" dirty="0"/>
                <a:t>LON2312</a:t>
              </a:r>
            </a:p>
          </p:txBody>
        </p:sp>
        <p:sp>
          <p:nvSpPr>
            <p:cNvPr id="86028" name="Rectangle 12"/>
            <p:cNvSpPr>
              <a:spLocks noChangeArrowheads="1"/>
            </p:cNvSpPr>
            <p:nvPr/>
          </p:nvSpPr>
          <p:spPr bwMode="auto">
            <a:xfrm>
              <a:off x="715962" y="4354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RIMSKY-</a:t>
              </a:r>
              <a:r>
                <a:rPr lang="en-US" altLang="ko-KR" sz="1600" dirty="0" smtClean="0"/>
                <a:t>KORSAKOV         </a:t>
              </a:r>
              <a:r>
                <a:rPr lang="en-US" altLang="ko-KR" sz="1600" dirty="0"/>
                <a:t>MER75016</a:t>
              </a:r>
            </a:p>
          </p:txBody>
        </p:sp>
        <p:sp>
          <p:nvSpPr>
            <p:cNvPr id="86029" name="Rectangle 13"/>
            <p:cNvSpPr>
              <a:spLocks noChangeArrowheads="1"/>
            </p:cNvSpPr>
            <p:nvPr/>
          </p:nvSpPr>
          <p:spPr bwMode="auto">
            <a:xfrm>
              <a:off x="715962" y="4735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SPRINGSTEEN        </a:t>
              </a:r>
              <a:r>
                <a:rPr lang="en-US" altLang="ko-KR" sz="1600" dirty="0" smtClean="0"/>
                <a:t>          </a:t>
              </a:r>
              <a:r>
                <a:rPr lang="en-US" altLang="ko-KR" sz="1600" dirty="0"/>
                <a:t>COL38358</a:t>
              </a:r>
            </a:p>
          </p:txBody>
        </p:sp>
        <p:sp>
          <p:nvSpPr>
            <p:cNvPr id="86030" name="Rectangle 14"/>
            <p:cNvSpPr>
              <a:spLocks noChangeArrowheads="1"/>
            </p:cNvSpPr>
            <p:nvPr/>
          </p:nvSpPr>
          <p:spPr bwMode="auto">
            <a:xfrm>
              <a:off x="715962" y="5116512"/>
              <a:ext cx="36576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SWEET HONEY IN THE </a:t>
              </a:r>
              <a:r>
                <a:rPr lang="en-US" altLang="ko-KR" sz="1600" dirty="0" smtClean="0"/>
                <a:t>R  </a:t>
              </a:r>
              <a:r>
                <a:rPr lang="en-US" altLang="ko-KR" sz="1600" dirty="0"/>
                <a:t>FF245</a:t>
              </a:r>
            </a:p>
          </p:txBody>
        </p:sp>
        <p:sp>
          <p:nvSpPr>
            <p:cNvPr id="86031" name="Text Box 15"/>
            <p:cNvSpPr txBox="1">
              <a:spLocks noChangeArrowheads="1"/>
            </p:cNvSpPr>
            <p:nvPr/>
          </p:nvSpPr>
          <p:spPr bwMode="auto">
            <a:xfrm>
              <a:off x="684213" y="1306512"/>
              <a:ext cx="1398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dirty="0"/>
                <a:t>Secondary key</a:t>
              </a:r>
              <a:endParaRPr lang="en-US" altLang="ko-KR" sz="1600" b="1" dirty="0"/>
            </a:p>
          </p:txBody>
        </p:sp>
        <p:sp>
          <p:nvSpPr>
            <p:cNvPr id="86032" name="Text Box 16"/>
            <p:cNvSpPr txBox="1">
              <a:spLocks noChangeArrowheads="1"/>
            </p:cNvSpPr>
            <p:nvPr/>
          </p:nvSpPr>
          <p:spPr bwMode="auto">
            <a:xfrm>
              <a:off x="3154363" y="1306512"/>
              <a:ext cx="1208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dirty="0"/>
                <a:t>Primary key</a:t>
              </a:r>
              <a:endParaRPr lang="en-US" altLang="ko-KR" sz="1600" i="1" dirty="0"/>
            </a:p>
          </p:txBody>
        </p:sp>
        <p:sp>
          <p:nvSpPr>
            <p:cNvPr id="86033" name="Rectangle 17"/>
            <p:cNvSpPr>
              <a:spLocks noChangeArrowheads="1"/>
            </p:cNvSpPr>
            <p:nvPr/>
          </p:nvSpPr>
          <p:spPr bwMode="auto">
            <a:xfrm>
              <a:off x="4800600" y="1676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COD D</a:t>
              </a:r>
              <a:r>
                <a:rPr lang="ko-KR" altLang="en-US" sz="1600" dirty="0"/>
                <a:t>’</a:t>
              </a:r>
              <a:r>
                <a:rPr lang="en-US" altLang="ko-KR" sz="1600" dirty="0"/>
                <a:t>OR SUITE          </a:t>
              </a:r>
              <a:r>
                <a:rPr lang="en-US" altLang="ko-KR" sz="1600" dirty="0" smtClean="0"/>
                <a:t>     </a:t>
              </a:r>
              <a:r>
                <a:rPr lang="en-US" altLang="ko-KR" sz="1600" dirty="0"/>
                <a:t>MER75016</a:t>
              </a:r>
            </a:p>
          </p:txBody>
        </p:sp>
        <p:sp>
          <p:nvSpPr>
            <p:cNvPr id="86034" name="Rectangle 18"/>
            <p:cNvSpPr>
              <a:spLocks noChangeArrowheads="1"/>
            </p:cNvSpPr>
            <p:nvPr/>
          </p:nvSpPr>
          <p:spPr bwMode="auto">
            <a:xfrm>
              <a:off x="4800600" y="2057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GOOD NEWS           </a:t>
              </a:r>
              <a:r>
                <a:rPr lang="en-US" altLang="ko-KR" sz="1600" dirty="0" smtClean="0"/>
                <a:t>            </a:t>
              </a:r>
              <a:r>
                <a:rPr lang="en-US" altLang="ko-KR" sz="1600" dirty="0"/>
                <a:t>FF245</a:t>
              </a:r>
            </a:p>
          </p:txBody>
        </p:sp>
        <p:sp>
          <p:nvSpPr>
            <p:cNvPr id="86035" name="Rectangle 19"/>
            <p:cNvSpPr>
              <a:spLocks noChangeArrowheads="1"/>
            </p:cNvSpPr>
            <p:nvPr/>
          </p:nvSpPr>
          <p:spPr bwMode="auto">
            <a:xfrm>
              <a:off x="4800600" y="2438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NEBRASKA                        </a:t>
              </a:r>
              <a:r>
                <a:rPr lang="en-US" altLang="ko-KR" sz="1600" dirty="0" smtClean="0"/>
                <a:t>  </a:t>
              </a:r>
              <a:r>
                <a:rPr lang="en-US" altLang="ko-KR" sz="1600" dirty="0"/>
                <a:t>COL38358</a:t>
              </a:r>
            </a:p>
          </p:txBody>
        </p:sp>
        <p:sp>
          <p:nvSpPr>
            <p:cNvPr id="86036" name="Rectangle 20"/>
            <p:cNvSpPr>
              <a:spLocks noChangeArrowheads="1"/>
            </p:cNvSpPr>
            <p:nvPr/>
          </p:nvSpPr>
          <p:spPr bwMode="auto">
            <a:xfrm>
              <a:off x="4800600" y="2819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dirty="0"/>
                <a:t>QUARTET IN C SHARP M   RCA2626</a:t>
              </a:r>
            </a:p>
          </p:txBody>
        </p:sp>
        <p:sp>
          <p:nvSpPr>
            <p:cNvPr id="86037" name="Rectangle 21"/>
            <p:cNvSpPr>
              <a:spLocks noChangeArrowheads="1"/>
            </p:cNvSpPr>
            <p:nvPr/>
          </p:nvSpPr>
          <p:spPr bwMode="auto">
            <a:xfrm>
              <a:off x="4800600" y="3200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ROMEO AND JULIET           LON2312</a:t>
              </a:r>
            </a:p>
          </p:txBody>
        </p:sp>
        <p:sp>
          <p:nvSpPr>
            <p:cNvPr id="86038" name="Rectangle 22"/>
            <p:cNvSpPr>
              <a:spLocks noChangeArrowheads="1"/>
            </p:cNvSpPr>
            <p:nvPr/>
          </p:nvSpPr>
          <p:spPr bwMode="auto">
            <a:xfrm>
              <a:off x="4800600" y="3581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SYMPHONY NO.9                 ANG3759</a:t>
              </a:r>
            </a:p>
          </p:txBody>
        </p:sp>
        <p:sp>
          <p:nvSpPr>
            <p:cNvPr id="86039" name="Rectangle 23"/>
            <p:cNvSpPr>
              <a:spLocks noChangeArrowheads="1"/>
            </p:cNvSpPr>
            <p:nvPr/>
          </p:nvSpPr>
          <p:spPr bwMode="auto">
            <a:xfrm>
              <a:off x="4800600" y="3962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SYMPHONY NO.9                 COL31809</a:t>
              </a:r>
            </a:p>
          </p:txBody>
        </p:sp>
        <p:sp>
          <p:nvSpPr>
            <p:cNvPr id="86040" name="Rectangle 24"/>
            <p:cNvSpPr>
              <a:spLocks noChangeArrowheads="1"/>
            </p:cNvSpPr>
            <p:nvPr/>
          </p:nvSpPr>
          <p:spPr bwMode="auto">
            <a:xfrm>
              <a:off x="4800600" y="4343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SYMPHONY NO.9                 DG18807</a:t>
              </a:r>
            </a:p>
          </p:txBody>
        </p:sp>
        <p:sp>
          <p:nvSpPr>
            <p:cNvPr id="86041" name="Rectangle 25"/>
            <p:cNvSpPr>
              <a:spLocks noChangeArrowheads="1"/>
            </p:cNvSpPr>
            <p:nvPr/>
          </p:nvSpPr>
          <p:spPr bwMode="auto">
            <a:xfrm>
              <a:off x="4800600" y="4724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TOUCHSTONE                      WAR23699</a:t>
              </a:r>
            </a:p>
          </p:txBody>
        </p:sp>
        <p:sp>
          <p:nvSpPr>
            <p:cNvPr id="86042" name="Rectangle 26"/>
            <p:cNvSpPr>
              <a:spLocks noChangeArrowheads="1"/>
            </p:cNvSpPr>
            <p:nvPr/>
          </p:nvSpPr>
          <p:spPr bwMode="auto">
            <a:xfrm>
              <a:off x="4800600" y="5105400"/>
              <a:ext cx="4114800" cy="381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ko-KR" sz="1600"/>
                <a:t>VIOLIN CONCERTO             DG139201</a:t>
              </a:r>
            </a:p>
          </p:txBody>
        </p:sp>
        <p:sp>
          <p:nvSpPr>
            <p:cNvPr id="86043" name="Text Box 27"/>
            <p:cNvSpPr txBox="1">
              <a:spLocks noChangeArrowheads="1"/>
            </p:cNvSpPr>
            <p:nvPr/>
          </p:nvSpPr>
          <p:spPr bwMode="auto">
            <a:xfrm>
              <a:off x="4768850" y="1295400"/>
              <a:ext cx="1398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dirty="0"/>
                <a:t>Secondary key</a:t>
              </a:r>
              <a:endParaRPr lang="en-US" altLang="ko-KR" sz="1600" b="1" dirty="0"/>
            </a:p>
          </p:txBody>
        </p:sp>
        <p:sp>
          <p:nvSpPr>
            <p:cNvPr id="86044" name="Text Box 28"/>
            <p:cNvSpPr txBox="1">
              <a:spLocks noChangeArrowheads="1"/>
            </p:cNvSpPr>
            <p:nvPr/>
          </p:nvSpPr>
          <p:spPr bwMode="auto">
            <a:xfrm>
              <a:off x="7239000" y="1295400"/>
              <a:ext cx="120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ko-KR" sz="1600" b="1" i="1"/>
                <a:t>Primary key</a:t>
              </a:r>
              <a:endParaRPr lang="en-US" altLang="ko-KR" sz="1600" i="1"/>
            </a:p>
          </p:txBody>
        </p:sp>
      </p:grpSp>
    </p:spTree>
    <p:extLst>
      <p:ext uri="{BB962C8B-B14F-4D97-AF65-F5344CB8AC3E}">
        <p14:creationId xmlns:p14="http://schemas.microsoft.com/office/powerpoint/2010/main" val="25798008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a:xfrm>
            <a:off x="0" y="381000"/>
            <a:ext cx="9144000" cy="1066800"/>
          </a:xfrm>
        </p:spPr>
        <p:txBody>
          <a:bodyPr>
            <a:normAutofit fontScale="90000"/>
          </a:bodyPr>
          <a:lstStyle/>
          <a:p>
            <a:r>
              <a:rPr lang="en-US" sz="4000" dirty="0" smtClean="0"/>
              <a:t>The </a:t>
            </a:r>
            <a:r>
              <a:rPr lang="en-US" sz="4000" dirty="0"/>
              <a:t>limitations of Binary Search </a:t>
            </a:r>
            <a:r>
              <a:rPr lang="tr-TR" sz="4000" dirty="0" smtClean="0"/>
              <a:t/>
            </a:r>
            <a:br>
              <a:rPr lang="tr-TR" sz="4000" dirty="0" smtClean="0"/>
            </a:br>
            <a:r>
              <a:rPr lang="en-US" sz="4000" dirty="0" smtClean="0"/>
              <a:t>and </a:t>
            </a:r>
            <a:r>
              <a:rPr lang="en-US" sz="4000" dirty="0"/>
              <a:t>Internal Sorting</a:t>
            </a:r>
            <a:endParaRPr lang="en-US" b="0" u="sng" dirty="0"/>
          </a:p>
        </p:txBody>
      </p:sp>
      <p:sp>
        <p:nvSpPr>
          <p:cNvPr id="43011" name="Rectangle 3"/>
          <p:cNvSpPr>
            <a:spLocks noGrp="1" noChangeArrowheads="1"/>
          </p:cNvSpPr>
          <p:nvPr>
            <p:ph type="body" idx="1"/>
          </p:nvPr>
        </p:nvSpPr>
        <p:spPr>
          <a:xfrm>
            <a:off x="228600" y="1654444"/>
            <a:ext cx="8915400" cy="3962400"/>
          </a:xfrm>
        </p:spPr>
        <p:txBody>
          <a:bodyPr>
            <a:normAutofit fontScale="92500"/>
          </a:bodyPr>
          <a:lstStyle/>
          <a:p>
            <a:r>
              <a:rPr lang="en-US" sz="2800" dirty="0"/>
              <a:t>Binary Search requires </a:t>
            </a:r>
            <a:r>
              <a:rPr lang="en-US" sz="2800" u="sng" dirty="0"/>
              <a:t>more than </a:t>
            </a:r>
            <a:r>
              <a:rPr lang="en-US" sz="2800" dirty="0">
                <a:solidFill>
                  <a:srgbClr val="008000"/>
                </a:solidFill>
              </a:rPr>
              <a:t>one</a:t>
            </a:r>
            <a:r>
              <a:rPr lang="en-US" sz="2800" dirty="0"/>
              <a:t> or </a:t>
            </a:r>
            <a:r>
              <a:rPr lang="en-US" sz="2800" dirty="0">
                <a:solidFill>
                  <a:srgbClr val="FF6600"/>
                </a:solidFill>
              </a:rPr>
              <a:t>two</a:t>
            </a:r>
            <a:r>
              <a:rPr lang="en-US" sz="2800" dirty="0"/>
              <a:t> accesses. </a:t>
            </a:r>
            <a:endParaRPr lang="tr-TR" sz="2800" dirty="0" smtClean="0"/>
          </a:p>
          <a:p>
            <a:r>
              <a:rPr lang="en-US" sz="2800" dirty="0" smtClean="0"/>
              <a:t>Accessing </a:t>
            </a:r>
            <a:r>
              <a:rPr lang="en-US" sz="2800" dirty="0"/>
              <a:t>a record using the RRN can be done with a single </a:t>
            </a:r>
            <a:r>
              <a:rPr lang="en-US" sz="2800" dirty="0" smtClean="0"/>
              <a:t>access ==&gt; </a:t>
            </a:r>
            <a:r>
              <a:rPr lang="tr-TR" sz="2800" dirty="0" smtClean="0"/>
              <a:t>get this </a:t>
            </a:r>
            <a:r>
              <a:rPr lang="en-US" sz="2800" dirty="0" smtClean="0"/>
              <a:t>performance while keeping the advantage of key access. </a:t>
            </a:r>
            <a:endParaRPr lang="en-US" sz="2800" dirty="0"/>
          </a:p>
          <a:p>
            <a:r>
              <a:rPr lang="en-US" sz="2800" dirty="0">
                <a:solidFill>
                  <a:srgbClr val="FF0000"/>
                </a:solidFill>
              </a:rPr>
              <a:t>Keeping a file sorted is very expensive</a:t>
            </a:r>
            <a:r>
              <a:rPr lang="en-US" sz="2800" dirty="0"/>
              <a:t>: </a:t>
            </a:r>
            <a:r>
              <a:rPr lang="en-US" sz="2800" dirty="0" smtClean="0"/>
              <a:t>once </a:t>
            </a:r>
            <a:r>
              <a:rPr lang="en-US" sz="2800" dirty="0"/>
              <a:t>this location is founds, we have to shift records to open up the space for insertion.</a:t>
            </a:r>
          </a:p>
          <a:p>
            <a:r>
              <a:rPr lang="en-US" sz="2800" dirty="0">
                <a:solidFill>
                  <a:srgbClr val="FF0000"/>
                </a:solidFill>
              </a:rPr>
              <a:t>Internal Sorting only works on small files</a:t>
            </a:r>
            <a:r>
              <a:rPr lang="en-US" sz="2800" dirty="0"/>
              <a:t>. ==&gt; </a:t>
            </a:r>
            <a:r>
              <a:rPr lang="en-US" sz="2800" dirty="0" err="1"/>
              <a:t>Keysorting</a:t>
            </a:r>
            <a:endParaRPr lang="en-US" sz="2800" dirty="0"/>
          </a:p>
        </p:txBody>
      </p:sp>
    </p:spTree>
    <p:extLst>
      <p:ext uri="{BB962C8B-B14F-4D97-AF65-F5344CB8AC3E}">
        <p14:creationId xmlns:p14="http://schemas.microsoft.com/office/powerpoint/2010/main" val="35152623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DEU.potx</Template>
  <TotalTime>2223</TotalTime>
  <Words>4180</Words>
  <Application>Microsoft Macintosh PowerPoint</Application>
  <PresentationFormat>On-screen Show (4:3)</PresentationFormat>
  <Paragraphs>1237</Paragraphs>
  <Slides>59</Slides>
  <Notes>40</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Theme1</vt:lpstr>
      <vt:lpstr>Equation</vt:lpstr>
      <vt:lpstr>Lecture #10: B+tree Indexing</vt:lpstr>
      <vt:lpstr>Indexing: Finding Things Quickly</vt:lpstr>
      <vt:lpstr>Binary Search and Internal Sorting</vt:lpstr>
      <vt:lpstr>Limitations of Internal Sorting and Binary Search</vt:lpstr>
      <vt:lpstr>Simple Indexing with Keysort</vt:lpstr>
      <vt:lpstr>Index of the Sample Recording File</vt:lpstr>
      <vt:lpstr>Some Features of a Simple Index with a Entry-Sequenced File</vt:lpstr>
      <vt:lpstr>Indexing to Provide Access by  Multiple Keys</vt:lpstr>
      <vt:lpstr>The limitations of Binary Search  and Internal Sorting</vt:lpstr>
      <vt:lpstr>Assignment #2</vt:lpstr>
      <vt:lpstr>B-trees</vt:lpstr>
      <vt:lpstr>B-Trees: An Overview  </vt:lpstr>
      <vt:lpstr>B+ Tree Indexes</vt:lpstr>
      <vt:lpstr>B+tree: Most Widely Used Index</vt:lpstr>
      <vt:lpstr>Definition of B+tree</vt:lpstr>
      <vt:lpstr>A Note on `Order’</vt:lpstr>
      <vt:lpstr>B+ Trees in Practice</vt:lpstr>
      <vt:lpstr>B+tree: Node structures</vt:lpstr>
      <vt:lpstr>Example B+ Tree</vt:lpstr>
      <vt:lpstr>Inserting a Data Entry into a B+ Tree</vt:lpstr>
      <vt:lpstr>Inserting 8* into Example B+ Tree</vt:lpstr>
      <vt:lpstr>Example B+ Tree After Inserting 8*</vt:lpstr>
      <vt:lpstr>Deleting a Data Entry from a B+ Tree</vt:lpstr>
      <vt:lpstr>Example Tree Deleting 19* and 20* ...</vt:lpstr>
      <vt:lpstr>Example Tree After (Inserting 8*, Then) Deleting 19* and 20* ...</vt:lpstr>
      <vt:lpstr>        ... And Then Deleting 24*</vt:lpstr>
      <vt:lpstr>Example of Non-leaf Re-distribution</vt:lpstr>
      <vt:lpstr>After Re-distribution</vt:lpstr>
      <vt:lpstr>Prefix Key Compression</vt:lpstr>
      <vt:lpstr>Bulk Loading of a B+ Tree</vt:lpstr>
      <vt:lpstr>Bulk Loading (Contd.)</vt:lpstr>
      <vt:lpstr>Summary of Bulk Loading</vt:lpstr>
      <vt:lpstr>B+tree Insertion: File point of view</vt:lpstr>
      <vt:lpstr>B+tree: Node structures</vt:lpstr>
      <vt:lpstr>B+tree Insertion</vt:lpstr>
      <vt:lpstr>B+tree Insertion</vt:lpstr>
      <vt:lpstr>B+tree Insertion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B+tree Analytical Modeling</vt:lpstr>
      <vt:lpstr>Why two disk accesses are enough?</vt:lpstr>
      <vt:lpstr>Why two disk accesses are enough?</vt:lpstr>
      <vt:lpstr>Why two disk accesses are enough?</vt:lpstr>
      <vt:lpstr>How large a file has a two-disk access b+tree?</vt:lpstr>
      <vt:lpstr>How large a file has a two-disk access b+tree?</vt:lpstr>
      <vt:lpstr>How large a file has a two-disk access b+tree?</vt:lpstr>
      <vt:lpstr>How large a file has a two-disk access b+tree?</vt:lpstr>
      <vt:lpstr>Tx = Exhaustive reading in b+tree</vt:lpstr>
      <vt:lpstr>TF = Fetching a record</vt:lpstr>
      <vt:lpstr>TN = Finding next record in order</vt:lpstr>
      <vt:lpstr>TI = Insert a record</vt:lpstr>
      <vt:lpstr>TI = Insert a record</vt:lpstr>
      <vt:lpstr>Tu=Modifying a record</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 ALPKOÇAK</dc:creator>
  <cp:lastModifiedBy>Adil Alpkocak</cp:lastModifiedBy>
  <cp:revision>128</cp:revision>
  <cp:lastPrinted>1601-01-01T00:00:00Z</cp:lastPrinted>
  <dcterms:created xsi:type="dcterms:W3CDTF">1601-01-01T00:00:00Z</dcterms:created>
  <dcterms:modified xsi:type="dcterms:W3CDTF">2017-05-03T10:03:08Z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